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psd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9" r:id="rId1"/>
  </p:sldMasterIdLst>
  <p:notesMasterIdLst>
    <p:notesMasterId r:id="rId63"/>
  </p:notesMasterIdLst>
  <p:handoutMasterIdLst>
    <p:handoutMasterId r:id="rId64"/>
  </p:handoutMasterIdLst>
  <p:sldIdLst>
    <p:sldId id="2712" r:id="rId2"/>
    <p:sldId id="3113" r:id="rId3"/>
    <p:sldId id="2702" r:id="rId4"/>
    <p:sldId id="2709" r:id="rId5"/>
    <p:sldId id="2688" r:id="rId6"/>
    <p:sldId id="2711" r:id="rId7"/>
    <p:sldId id="302" r:id="rId8"/>
    <p:sldId id="301" r:id="rId9"/>
    <p:sldId id="320" r:id="rId10"/>
    <p:sldId id="376" r:id="rId11"/>
    <p:sldId id="2690" r:id="rId12"/>
    <p:sldId id="3114" r:id="rId13"/>
    <p:sldId id="377" r:id="rId14"/>
    <p:sldId id="378" r:id="rId15"/>
    <p:sldId id="379" r:id="rId16"/>
    <p:sldId id="380" r:id="rId17"/>
    <p:sldId id="381" r:id="rId18"/>
    <p:sldId id="3115" r:id="rId19"/>
    <p:sldId id="384" r:id="rId20"/>
    <p:sldId id="2710" r:id="rId21"/>
    <p:sldId id="2566" r:id="rId22"/>
    <p:sldId id="3116" r:id="rId23"/>
    <p:sldId id="383" r:id="rId24"/>
    <p:sldId id="406" r:id="rId25"/>
    <p:sldId id="382" r:id="rId26"/>
    <p:sldId id="3117" r:id="rId27"/>
    <p:sldId id="386" r:id="rId28"/>
    <p:sldId id="407" r:id="rId29"/>
    <p:sldId id="389" r:id="rId30"/>
    <p:sldId id="408" r:id="rId31"/>
    <p:sldId id="390" r:id="rId32"/>
    <p:sldId id="409" r:id="rId33"/>
    <p:sldId id="394" r:id="rId34"/>
    <p:sldId id="468" r:id="rId35"/>
    <p:sldId id="475" r:id="rId36"/>
    <p:sldId id="476" r:id="rId37"/>
    <p:sldId id="478" r:id="rId38"/>
    <p:sldId id="479" r:id="rId39"/>
    <p:sldId id="480" r:id="rId40"/>
    <p:sldId id="481" r:id="rId41"/>
    <p:sldId id="3120" r:id="rId42"/>
    <p:sldId id="3118" r:id="rId43"/>
    <p:sldId id="395" r:id="rId44"/>
    <p:sldId id="396" r:id="rId45"/>
    <p:sldId id="2691" r:id="rId46"/>
    <p:sldId id="397" r:id="rId47"/>
    <p:sldId id="392" r:id="rId48"/>
    <p:sldId id="3119" r:id="rId49"/>
    <p:sldId id="393" r:id="rId50"/>
    <p:sldId id="2694" r:id="rId51"/>
    <p:sldId id="2695" r:id="rId52"/>
    <p:sldId id="388" r:id="rId53"/>
    <p:sldId id="2692" r:id="rId54"/>
    <p:sldId id="398" r:id="rId55"/>
    <p:sldId id="399" r:id="rId56"/>
    <p:sldId id="400" r:id="rId57"/>
    <p:sldId id="410" r:id="rId58"/>
    <p:sldId id="2693" r:id="rId59"/>
    <p:sldId id="401" r:id="rId60"/>
    <p:sldId id="467" r:id="rId61"/>
    <p:sldId id="470" r:id="rId6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7" autoAdjust="0"/>
    <p:restoredTop sz="63291" autoAdjust="0"/>
  </p:normalViewPr>
  <p:slideViewPr>
    <p:cSldViewPr snapToGrid="0">
      <p:cViewPr varScale="1">
        <p:scale>
          <a:sx n="99" d="100"/>
          <a:sy n="99" d="100"/>
        </p:scale>
        <p:origin x="19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3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00CA2-E033-40C8-8B81-FADBE2A383FF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A1561-5347-4077-BBD1-DCBDD844B0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631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AC1CE-74BE-43BF-914A-F46147155007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26871-DE52-42AD-B5C2-5632056572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2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620520" algn="l"/>
              </a:tabLst>
            </a:pPr>
            <a:endParaRPr lang="zh-CN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9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18998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060028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62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4549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605249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34821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779260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417878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3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62688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57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664FD-99B7-A31C-479F-253E65A5F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FF79B97A-E335-CDD5-0CDB-6B290D9B20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578200B2-7F53-6315-3C00-71961E61AE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A89BB2A-9B7F-A4E8-F51E-66045066E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57791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889144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888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127074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724446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706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65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258768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502908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83182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87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632641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defTabSz="1219170">
              <a:lnSpc>
                <a:spcPts val="4000"/>
              </a:lnSpc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816071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191914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962791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078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53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77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97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02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5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4363C-6D4C-12F6-BCC4-7ECFE298D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CB12546-CF9C-6DFA-B49C-6028D1C15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F1F886-861A-6EBE-AD19-A64E60785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943026-A6FB-69DC-68A8-61DCFEE41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75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28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00DA-3FC3-52D9-023A-1F9BC5BE1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67A1AC-5D9F-A17A-B3D4-77C6D385F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6F462-B8FA-5BF0-3F1C-BB84577AE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4C234-49AD-256F-831F-68C8AFC42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53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2742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63363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048923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879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0995740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3859550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6871-DE52-42AD-B5C2-56320565728A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8249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10416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192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928911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0634723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0297633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0731833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96809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1278181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5964060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5067520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9318140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47778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7F836-751A-BAA3-810E-C84A55BD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3DB77E-D267-C025-13F4-6FA0331DB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264F0F4-687B-4165-7729-4649FF021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682A7E-847F-F39E-96F8-C82D944DAE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235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32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30CB6-3DE1-41FE-9335-AA13E85A7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79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30CB6-3DE1-41FE-9335-AA13E85A7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818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30CB6-3DE1-41FE-9335-AA13E85A7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64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21">
            <a:extLst>
              <a:ext uri="{FF2B5EF4-FFF2-40B4-BE49-F238E27FC236}">
                <a16:creationId xmlns:a16="http://schemas.microsoft.com/office/drawing/2014/main" id="{7819CF93-8019-751A-852B-0C43471F8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81429" y="270206"/>
            <a:ext cx="942467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3000" b="1">
                <a:solidFill>
                  <a:srgbClr val="514888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70506C3-BC64-3967-2994-83D3E23DFF0D}"/>
              </a:ext>
            </a:extLst>
          </p:cNvPr>
          <p:cNvGrpSpPr/>
          <p:nvPr userDrawn="1"/>
        </p:nvGrpSpPr>
        <p:grpSpPr>
          <a:xfrm>
            <a:off x="373856" y="829188"/>
            <a:ext cx="11358403" cy="45719"/>
            <a:chOff x="297656" y="886338"/>
            <a:chExt cx="11358403" cy="45719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72642BA3-C41F-A48E-9EC7-3D98EAE13A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7656" y="909198"/>
              <a:ext cx="11335544" cy="0"/>
            </a:xfrm>
            <a:prstGeom prst="line">
              <a:avLst/>
            </a:prstGeom>
            <a:ln w="222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5229B72-D28C-470F-3ECB-9677E9575B09}"/>
                </a:ext>
              </a:extLst>
            </p:cNvPr>
            <p:cNvSpPr/>
            <p:nvPr userDrawn="1"/>
          </p:nvSpPr>
          <p:spPr>
            <a:xfrm>
              <a:off x="11610340" y="886338"/>
              <a:ext cx="45719" cy="4571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56C5FC2-1A74-8B09-AD0A-E059F2C388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94" y="145563"/>
            <a:ext cx="861576" cy="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5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88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DE9C75F-3D1B-7281-3714-0E92F8E55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21333" r="17233" b="21332"/>
          <a:stretch>
            <a:fillRect/>
          </a:stretch>
        </p:blipFill>
        <p:spPr bwMode="auto">
          <a:xfrm>
            <a:off x="527050" y="1679575"/>
            <a:ext cx="8477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532A521B-B144-FB62-467F-8E6E474D84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1332" r="20654" b="21333"/>
          <a:stretch>
            <a:fillRect/>
          </a:stretch>
        </p:blipFill>
        <p:spPr bwMode="auto">
          <a:xfrm>
            <a:off x="10874375" y="6051550"/>
            <a:ext cx="8493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3264B9BD-327D-C03F-BA74-B45E9A955C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0"/>
            <a:ext cx="16732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3A54841-6586-8F5D-7141-A8A0C3A169C5}"/>
              </a:ext>
            </a:extLst>
          </p:cNvPr>
          <p:cNvSpPr/>
          <p:nvPr userDrawn="1"/>
        </p:nvSpPr>
        <p:spPr>
          <a:xfrm flipH="1">
            <a:off x="606425" y="1879600"/>
            <a:ext cx="0" cy="4524375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ea typeface="+mn-ea"/>
            </a:endParaRPr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2A9D314B-94DF-3DB8-C2EF-9E0579708DC1}"/>
              </a:ext>
            </a:extLst>
          </p:cNvPr>
          <p:cNvSpPr/>
          <p:nvPr userDrawn="1"/>
        </p:nvSpPr>
        <p:spPr>
          <a:xfrm flipH="1" flipV="1">
            <a:off x="606425" y="6383338"/>
            <a:ext cx="10385425" cy="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ea typeface="+mn-ea"/>
            </a:endParaRPr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56A406ED-E72E-AFA7-7C24-EB1EBEF3FFD0}"/>
              </a:ext>
            </a:extLst>
          </p:cNvPr>
          <p:cNvSpPr>
            <a:spLocks noChangeShapeType="1"/>
          </p:cNvSpPr>
          <p:nvPr userDrawn="1"/>
        </p:nvSpPr>
        <p:spPr bwMode="auto">
          <a:xfrm flipH="1" flipV="1">
            <a:off x="1295400" y="1879600"/>
            <a:ext cx="10323513" cy="0"/>
          </a:xfrm>
          <a:prstGeom prst="line">
            <a:avLst/>
          </a:prstGeom>
          <a:noFill/>
          <a:ln w="12700">
            <a:solidFill>
              <a:srgbClr val="FFC855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zh-CN" altLang="en-US"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6E665ED1-191D-25C8-1403-D25C067EFAA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618913" y="1879600"/>
            <a:ext cx="0" cy="4365625"/>
          </a:xfrm>
          <a:prstGeom prst="line">
            <a:avLst/>
          </a:prstGeom>
          <a:noFill/>
          <a:ln w="12700">
            <a:solidFill>
              <a:srgbClr val="FFC855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0" y="454069"/>
            <a:ext cx="12192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172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5D33585-3225-F392-6EB9-4ACE9FDC00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0"/>
            <a:ext cx="23304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C940354-65C9-BB5A-FCA3-BDB8589960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21333" r="17233" b="21332"/>
          <a:stretch>
            <a:fillRect/>
          </a:stretch>
        </p:blipFill>
        <p:spPr bwMode="auto">
          <a:xfrm>
            <a:off x="527050" y="1990725"/>
            <a:ext cx="8477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2AEC1C5-B548-08DB-E485-5FAA5EDE2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1332" r="20654" b="21333"/>
          <a:stretch>
            <a:fillRect/>
          </a:stretch>
        </p:blipFill>
        <p:spPr bwMode="auto">
          <a:xfrm>
            <a:off x="10874375" y="6051550"/>
            <a:ext cx="8493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D7B90C42-6953-BE0D-6E75-ACB6CFD8B3C3}"/>
              </a:ext>
            </a:extLst>
          </p:cNvPr>
          <p:cNvSpPr/>
          <p:nvPr userDrawn="1"/>
        </p:nvSpPr>
        <p:spPr>
          <a:xfrm flipH="1">
            <a:off x="573088" y="2190750"/>
            <a:ext cx="33337" cy="4192588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ea typeface="+mn-ea"/>
            </a:endParaRPr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5C20A56A-9A0A-BE9B-A3AC-C55244F10781}"/>
              </a:ext>
            </a:extLst>
          </p:cNvPr>
          <p:cNvSpPr/>
          <p:nvPr userDrawn="1"/>
        </p:nvSpPr>
        <p:spPr>
          <a:xfrm flipH="1" flipV="1">
            <a:off x="606425" y="6383338"/>
            <a:ext cx="10385425" cy="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ea typeface="+mn-ea"/>
            </a:endParaRPr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7F6B57AB-19CE-7CD5-706F-47CE346D362A}"/>
              </a:ext>
            </a:extLst>
          </p:cNvPr>
          <p:cNvSpPr>
            <a:spLocks noChangeShapeType="1"/>
          </p:cNvSpPr>
          <p:nvPr userDrawn="1"/>
        </p:nvSpPr>
        <p:spPr bwMode="auto">
          <a:xfrm flipH="1" flipV="1">
            <a:off x="1295400" y="2190750"/>
            <a:ext cx="10323513" cy="0"/>
          </a:xfrm>
          <a:prstGeom prst="line">
            <a:avLst/>
          </a:prstGeom>
          <a:noFill/>
          <a:ln w="12700">
            <a:solidFill>
              <a:srgbClr val="FFC855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zh-CN" altLang="en-US"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34329651-769E-CB69-7FED-69B7E56767E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618913" y="2190750"/>
            <a:ext cx="0" cy="4054475"/>
          </a:xfrm>
          <a:prstGeom prst="line">
            <a:avLst/>
          </a:prstGeom>
          <a:noFill/>
          <a:ln w="12700">
            <a:solidFill>
              <a:srgbClr val="FFC855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0" y="454069"/>
            <a:ext cx="12192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0177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F07150D-C49D-05C1-0F46-88BFD82D68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684338"/>
            <a:ext cx="31321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6944604-A6AA-A2D9-59A1-AF49AD54A1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62600" y="2216150"/>
            <a:ext cx="1416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下节课</a:t>
            </a:r>
            <a:endParaRPr kumimoji="1" lang="en-US" altLang="zh-CN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kumimoji="1"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再见！</a:t>
            </a:r>
            <a:endParaRPr kumimoji="1" lang="en-US" altLang="zh-CN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431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62004"/>
            <a:ext cx="12192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36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377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330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0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</p:sldLayoutIdLst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9pPr>
    </p:titleStyle>
    <p:bodyStyle>
      <a:lvl1pPr marL="204788" indent="-204788" algn="l" rtl="0" fontAlgn="base">
        <a:spcBef>
          <a:spcPts val="450"/>
        </a:spcBef>
        <a:spcAft>
          <a:spcPct val="0"/>
        </a:spcAft>
        <a:buClr>
          <a:schemeClr val="accent1"/>
        </a:buClr>
        <a:buSzPct val="76000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11163" indent="-204788" algn="l" rtl="0" fontAlgn="base">
        <a:spcBef>
          <a:spcPts val="375"/>
        </a:spcBef>
        <a:spcAft>
          <a:spcPct val="0"/>
        </a:spcAft>
        <a:buClr>
          <a:schemeClr val="accent2"/>
        </a:buClr>
        <a:buSzPct val="76000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615950" indent="-171450" algn="l" rtl="0" fontAlgn="base">
        <a:spcBef>
          <a:spcPts val="375"/>
        </a:spcBef>
        <a:spcAft>
          <a:spcPct val="0"/>
        </a:spcAft>
        <a:buClr>
          <a:srgbClr val="BCBCBC"/>
        </a:buClr>
        <a:buSzPct val="76000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325" indent="-171450" algn="l" rtl="0" fontAlgn="base">
        <a:spcBef>
          <a:spcPts val="300"/>
        </a:spcBef>
        <a:spcAft>
          <a:spcPct val="0"/>
        </a:spcAft>
        <a:buClr>
          <a:srgbClr val="8BA2B4"/>
        </a:buClr>
        <a:buSzPct val="70000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fontAlgn="base">
        <a:spcBef>
          <a:spcPts val="225"/>
        </a:spcBef>
        <a:spcAft>
          <a:spcPct val="0"/>
        </a:spcAft>
        <a:buClr>
          <a:schemeClr val="accent2"/>
        </a:buClr>
        <a:buSzPct val="70000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sd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9.gif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12" Type="http://schemas.openxmlformats.org/officeDocument/2006/relationships/image" Target="../media/image67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40.gif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12" Type="http://schemas.openxmlformats.org/officeDocument/2006/relationships/image" Target="../media/image7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40.gif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3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6.jp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hk/url?sa=i&amp;rct=j&amp;q=&amp;esrc=s&amp;source=images&amp;cd=&amp;cad=rja&amp;uact=8&amp;docid=kYljxxu9JDvMyM&amp;tbnid=DT1CUaGeM7ncSM:&amp;ved=0CAYQjRw&amp;url=http://www.sott.net/article/252719-Earths-magnetic-field-made-quick-flip-flop&amp;ei=BackU5HrD6T_iAepj4GIBg&amp;psig=AFQjCNFgK4V07S5Xesgnp3KwebwtfLUD_A&amp;ust=139499732812315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6794D0D0-4169-47D0-F91E-E821A645F2ED}"/>
              </a:ext>
            </a:extLst>
          </p:cNvPr>
          <p:cNvSpPr txBox="1">
            <a:spLocks/>
          </p:cNvSpPr>
          <p:nvPr/>
        </p:nvSpPr>
        <p:spPr>
          <a:xfrm>
            <a:off x="4374935" y="1"/>
            <a:ext cx="3442130" cy="76055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外星人之谜</a:t>
            </a:r>
            <a:endParaRPr lang="en-US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0BCF1B4F-9B77-FD28-79A0-D210C4D5DBB3}"/>
              </a:ext>
            </a:extLst>
          </p:cNvPr>
          <p:cNvSpPr txBox="1">
            <a:spLocks/>
          </p:cNvSpPr>
          <p:nvPr/>
        </p:nvSpPr>
        <p:spPr>
          <a:xfrm>
            <a:off x="1805168" y="3783055"/>
            <a:ext cx="3428237" cy="98183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80"/>
              </a:lnSpc>
            </a:pP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CC6665-A48A-3AD9-40FC-50CF44DA8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96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B41F2654-687D-49E6-A027-F32A95169865}"/>
              </a:ext>
            </a:extLst>
          </p:cNvPr>
          <p:cNvSpPr txBox="1">
            <a:spLocks/>
          </p:cNvSpPr>
          <p:nvPr/>
        </p:nvSpPr>
        <p:spPr>
          <a:xfrm>
            <a:off x="1316418" y="1273167"/>
            <a:ext cx="6292960" cy="18122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4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3200" i="0" u="none" strike="noStrike" cap="none" spc="0" normalizeH="0" baseline="0">
                <a:ln>
                  <a:noFill/>
                </a:ln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zh-CN" dirty="0"/>
              <a:t>地球的年龄不超过一万年，但光线从星星传播到地球却需要几十万、几百万、甚至几千万年。</a:t>
            </a: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92A4C0D-7742-41ED-B24D-1DB2450F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41" y="3429000"/>
            <a:ext cx="3542370" cy="325245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66DD4AF-FBFE-4830-8AA3-EA4C2C7DCA2E}"/>
              </a:ext>
            </a:extLst>
          </p:cNvPr>
          <p:cNvGrpSpPr/>
          <p:nvPr/>
        </p:nvGrpSpPr>
        <p:grpSpPr>
          <a:xfrm>
            <a:off x="7609378" y="0"/>
            <a:ext cx="3301193" cy="4449496"/>
            <a:chOff x="761087" y="116826"/>
            <a:chExt cx="3377030" cy="3890591"/>
          </a:xfrm>
        </p:grpSpPr>
        <p:pic>
          <p:nvPicPr>
            <p:cNvPr id="15" name="图片 14" descr="卡通人物&#10;&#10;描述已自动生成">
              <a:extLst>
                <a:ext uri="{FF2B5EF4-FFF2-40B4-BE49-F238E27FC236}">
                  <a16:creationId xmlns:a16="http://schemas.microsoft.com/office/drawing/2014/main" id="{21B63F99-F7AA-454D-9866-4C9E39C3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61087" y="116826"/>
              <a:ext cx="3377030" cy="3890591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BADCF7C-0F18-400D-A8AE-9F7DCB5B53D2}"/>
                </a:ext>
              </a:extLst>
            </p:cNvPr>
            <p:cNvSpPr txBox="1"/>
            <p:nvPr/>
          </p:nvSpPr>
          <p:spPr>
            <a:xfrm>
              <a:off x="1804832" y="1019604"/>
              <a:ext cx="1832770" cy="2018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zh-CN" altLang="en-US" sz="14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65B27CE0-838A-54DA-9170-624FA190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为什么年轻的地球上能看到遥远的星光？</a:t>
            </a:r>
          </a:p>
        </p:txBody>
      </p:sp>
    </p:spTree>
    <p:extLst>
      <p:ext uri="{BB962C8B-B14F-4D97-AF65-F5344CB8AC3E}">
        <p14:creationId xmlns:p14="http://schemas.microsoft.com/office/powerpoint/2010/main" val="229191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1F18D5-CAE3-4A78-997A-03A9F55F8F2D}"/>
              </a:ext>
            </a:extLst>
          </p:cNvPr>
          <p:cNvSpPr/>
          <p:nvPr/>
        </p:nvSpPr>
        <p:spPr>
          <a:xfrm>
            <a:off x="3859697" y="2693945"/>
            <a:ext cx="4916557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白洞宇宙学理论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DD6572D-2EA0-4C21-B283-35C2BD25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讲座概要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87B043-C809-4955-AE5D-BDFB8A3115B9}"/>
              </a:ext>
            </a:extLst>
          </p:cNvPr>
          <p:cNvSpPr/>
          <p:nvPr/>
        </p:nvSpPr>
        <p:spPr>
          <a:xfrm>
            <a:off x="569742" y="3818355"/>
            <a:ext cx="11247120" cy="2632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spcAft>
                <a:spcPts val="1800"/>
              </a:spcAft>
            </a:pPr>
            <a:r>
              <a:rPr lang="zh-CN" altLang="zh-CN" sz="3200" dirty="0">
                <a:latin typeface="+mj-ea"/>
                <a:ea typeface="+mj-ea"/>
              </a:rPr>
              <a:t>尽管地球</a:t>
            </a:r>
            <a:r>
              <a:rPr lang="zh-CN" altLang="en-US" sz="3200" dirty="0">
                <a:latin typeface="+mj-ea"/>
                <a:ea typeface="+mj-ea"/>
              </a:rPr>
              <a:t>上</a:t>
            </a:r>
            <a:r>
              <a:rPr lang="zh-CN" altLang="zh-CN" sz="3200" dirty="0">
                <a:latin typeface="+mj-ea"/>
                <a:ea typeface="+mj-ea"/>
              </a:rPr>
              <a:t>只过去</a:t>
            </a:r>
            <a:r>
              <a:rPr lang="zh-CN" altLang="en-US" sz="3200" dirty="0">
                <a:latin typeface="+mj-ea"/>
                <a:ea typeface="+mj-ea"/>
              </a:rPr>
              <a:t>了</a:t>
            </a:r>
            <a:r>
              <a:rPr lang="zh-CN" altLang="zh-CN" sz="3200" dirty="0">
                <a:latin typeface="+mj-ea"/>
                <a:ea typeface="+mj-ea"/>
              </a:rPr>
              <a:t>几千年，外太空星光</a:t>
            </a:r>
            <a:r>
              <a:rPr lang="zh-CN" altLang="en-US" sz="3200" dirty="0">
                <a:latin typeface="+mj-ea"/>
                <a:ea typeface="+mj-ea"/>
              </a:rPr>
              <a:t>却已经</a:t>
            </a:r>
            <a:r>
              <a:rPr lang="zh-CN" altLang="zh-CN" sz="3200" dirty="0">
                <a:latin typeface="+mj-ea"/>
                <a:ea typeface="+mj-ea"/>
              </a:rPr>
              <a:t>传播</a:t>
            </a:r>
            <a:r>
              <a:rPr lang="zh-CN" altLang="en-US" sz="3200" dirty="0">
                <a:latin typeface="+mj-ea"/>
                <a:ea typeface="+mj-ea"/>
              </a:rPr>
              <a:t>了</a:t>
            </a:r>
            <a:r>
              <a:rPr lang="zh-CN" altLang="zh-CN" sz="3200" dirty="0">
                <a:latin typeface="+mj-ea"/>
                <a:ea typeface="+mj-ea"/>
              </a:rPr>
              <a:t>千百万年的时间。</a:t>
            </a:r>
            <a:endParaRPr lang="en-US" altLang="zh-CN" sz="3200" dirty="0">
              <a:latin typeface="+mj-ea"/>
              <a:ea typeface="+mj-ea"/>
            </a:endParaRPr>
          </a:p>
          <a:p>
            <a:pPr>
              <a:lnSpc>
                <a:spcPts val="4600"/>
              </a:lnSpc>
              <a:spcAft>
                <a:spcPts val="1800"/>
              </a:spcAft>
            </a:pPr>
            <a:r>
              <a:rPr lang="zh-CN" altLang="zh-CN" sz="3200" dirty="0">
                <a:latin typeface="+mj-ea"/>
                <a:ea typeface="+mj-ea"/>
              </a:rPr>
              <a:t>外太空遥远星光</a:t>
            </a:r>
            <a:r>
              <a:rPr lang="zh-CN" altLang="en-US" sz="3200" dirty="0">
                <a:latin typeface="+mj-ea"/>
                <a:ea typeface="+mj-ea"/>
              </a:rPr>
              <a:t>的传播时间</a:t>
            </a:r>
            <a:r>
              <a:rPr lang="zh-CN" altLang="zh-CN" sz="3200" dirty="0">
                <a:latin typeface="+mj-ea"/>
                <a:ea typeface="+mj-ea"/>
              </a:rPr>
              <a:t>和圣经所记地球年龄在一万年左右没有矛盾！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28AAC9-935A-44AC-9878-552C6110E08C}"/>
              </a:ext>
            </a:extLst>
          </p:cNvPr>
          <p:cNvSpPr txBox="1"/>
          <p:nvPr/>
        </p:nvSpPr>
        <p:spPr>
          <a:xfrm>
            <a:off x="3913672" y="1350567"/>
            <a:ext cx="254436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457200" indent="-457200" defTabSz="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光年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CD72257-9EF1-46E1-89CC-DB99C2E657F6}"/>
              </a:ext>
            </a:extLst>
          </p:cNvPr>
          <p:cNvSpPr/>
          <p:nvPr/>
        </p:nvSpPr>
        <p:spPr>
          <a:xfrm>
            <a:off x="3859697" y="2026747"/>
            <a:ext cx="4092611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引力时间膨胀效应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8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2155D-B3C7-8F60-AA10-4E98020A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780263B4-548F-658A-7A07-79A05AA8B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6F0910B6-6B5C-CA2E-32DF-19CDFA279B00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E3554A8B-A2DD-0EE1-D995-0C3E5EF217D3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光年是什么？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830E528B-595A-24B3-EC8D-0E032696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286C5D63-FA48-03A6-7B21-090925149FB5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0AB8594-FBAE-6DC5-D336-5643BBA50B74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4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5494" y="1714080"/>
            <a:ext cx="6257675" cy="632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4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3200" i="0" u="none" strike="noStrike" cap="none" spc="0" normalizeH="0" baseline="0">
                <a:ln>
                  <a:noFill/>
                </a:ln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光年是一个非常大的长度单位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DD6572D-2EA0-4C21-B283-35C2BD25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什么是光年？</a:t>
            </a:r>
          </a:p>
        </p:txBody>
      </p:sp>
      <p:pic>
        <p:nvPicPr>
          <p:cNvPr id="18" name="图片 17" descr="黑暗中的灯光&#10;&#10;中度可信度描述已自动生成">
            <a:extLst>
              <a:ext uri="{FF2B5EF4-FFF2-40B4-BE49-F238E27FC236}">
                <a16:creationId xmlns:a16="http://schemas.microsoft.com/office/drawing/2014/main" id="{77258E28-5294-42C0-85E4-2053CA8A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85592" y="890134"/>
            <a:ext cx="6595333" cy="49465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D74606E-D683-403C-800B-581796AB5D42}"/>
              </a:ext>
            </a:extLst>
          </p:cNvPr>
          <p:cNvSpPr txBox="1"/>
          <p:nvPr/>
        </p:nvSpPr>
        <p:spPr>
          <a:xfrm>
            <a:off x="605940" y="2690747"/>
            <a:ext cx="5490060" cy="32228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4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3200" i="0" u="none" strike="noStrike" cap="none" spc="0" normalizeH="0" baseline="0">
                <a:ln>
                  <a:noFill/>
                </a:ln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zh-CN" dirty="0"/>
              <a:t>光在真空中的速度为每秒钟约</a:t>
            </a:r>
            <a:r>
              <a:rPr lang="en-US" altLang="zh-CN" dirty="0"/>
              <a:t>30</a:t>
            </a:r>
            <a:r>
              <a:rPr lang="zh-CN" altLang="zh-CN" dirty="0"/>
              <a:t>万公里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zh-CN" dirty="0"/>
              <a:t>光年</a:t>
            </a:r>
            <a:r>
              <a:rPr lang="zh-CN" altLang="en-US" dirty="0"/>
              <a:t>：</a:t>
            </a:r>
            <a:r>
              <a:rPr lang="zh-CN" altLang="zh-CN" dirty="0"/>
              <a:t>指光在真空中直线前进整整</a:t>
            </a:r>
            <a:r>
              <a:rPr lang="en-US" altLang="zh-CN" dirty="0"/>
              <a:t>1</a:t>
            </a:r>
            <a:r>
              <a:rPr lang="zh-CN" altLang="zh-CN" dirty="0"/>
              <a:t>年的距离，大约</a:t>
            </a:r>
            <a:r>
              <a:rPr lang="en-US" altLang="zh-CN" dirty="0"/>
              <a:t>10</a:t>
            </a:r>
            <a:r>
              <a:rPr lang="zh-CN" altLang="zh-CN" dirty="0"/>
              <a:t>万亿公里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1338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4ED77E2-38BB-4869-8AAF-C656B3FB1385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568431" y="949758"/>
            <a:ext cx="10161677" cy="5715941"/>
          </a:xfrm>
          <a:prstGeom prst="rect">
            <a:avLst/>
          </a:prstGeom>
        </p:spPr>
      </p:pic>
      <p:sp>
        <p:nvSpPr>
          <p:cNvPr id="5" name="文本框 56">
            <a:extLst>
              <a:ext uri="{FF2B5EF4-FFF2-40B4-BE49-F238E27FC236}">
                <a16:creationId xmlns:a16="http://schemas.microsoft.com/office/drawing/2014/main" id="{29776B22-481F-4BA9-B68C-9F4DEBF2B60C}"/>
              </a:ext>
            </a:extLst>
          </p:cNvPr>
          <p:cNvSpPr txBox="1"/>
          <p:nvPr/>
        </p:nvSpPr>
        <p:spPr>
          <a:xfrm>
            <a:off x="371229" y="5415801"/>
            <a:ext cx="7342813" cy="984881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仙女座星系（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M31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），距地球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万光年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光年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╳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万亿公里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万兆公里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94C79EB-B406-4080-AB66-186C0DFC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仙女座星系</a:t>
            </a:r>
          </a:p>
        </p:txBody>
      </p:sp>
    </p:spTree>
    <p:extLst>
      <p:ext uri="{BB962C8B-B14F-4D97-AF65-F5344CB8AC3E}">
        <p14:creationId xmlns:p14="http://schemas.microsoft.com/office/powerpoint/2010/main" val="35653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54E0B8-3E89-4C15-A361-F3A9E3CA68F0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385705" y="949757"/>
            <a:ext cx="8573912" cy="5715941"/>
          </a:xfrm>
          <a:prstGeom prst="rect">
            <a:avLst/>
          </a:prstGeom>
        </p:spPr>
      </p:pic>
      <p:sp>
        <p:nvSpPr>
          <p:cNvPr id="5" name="文本框 56">
            <a:extLst>
              <a:ext uri="{FF2B5EF4-FFF2-40B4-BE49-F238E27FC236}">
                <a16:creationId xmlns:a16="http://schemas.microsoft.com/office/drawing/2014/main" id="{15744AE7-24E6-4E19-B524-451259C17B6D}"/>
              </a:ext>
            </a:extLst>
          </p:cNvPr>
          <p:cNvSpPr txBox="1"/>
          <p:nvPr/>
        </p:nvSpPr>
        <p:spPr>
          <a:xfrm>
            <a:off x="5495581" y="5793572"/>
            <a:ext cx="6252874" cy="553994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algn="ctr" defTabSz="1219170" fontAlgn="base">
              <a:spcBef>
                <a:spcPct val="0"/>
              </a:spcBef>
              <a:spcAft>
                <a:spcPct val="0"/>
              </a:spcAft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距离地球</a:t>
            </a:r>
            <a:r>
              <a:rPr lang="en-US" altLang="zh-CN" dirty="0"/>
              <a:t>17</a:t>
            </a:r>
            <a:r>
              <a:rPr lang="zh-CN" altLang="en-US" dirty="0"/>
              <a:t>万光年（</a:t>
            </a:r>
            <a:r>
              <a:rPr lang="en-US" altLang="zh-CN" dirty="0"/>
              <a:t>170</a:t>
            </a:r>
            <a:r>
              <a:rPr lang="zh-CN" altLang="en-US" dirty="0"/>
              <a:t>万兆公里）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AD4F428C-BFB3-4A38-917E-B0EB5F9B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麦哲伦星云</a:t>
            </a:r>
          </a:p>
        </p:txBody>
      </p:sp>
    </p:spTree>
    <p:extLst>
      <p:ext uri="{BB962C8B-B14F-4D97-AF65-F5344CB8AC3E}">
        <p14:creationId xmlns:p14="http://schemas.microsoft.com/office/powerpoint/2010/main" val="2685048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D53808-CD03-42BC-80CA-1A4D17D7F869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 rot="16200000">
            <a:off x="3139139" y="-564277"/>
            <a:ext cx="5709249" cy="8737316"/>
          </a:xfrm>
          <a:prstGeom prst="rect">
            <a:avLst/>
          </a:prstGeom>
        </p:spPr>
      </p:pic>
      <p:sp>
        <p:nvSpPr>
          <p:cNvPr id="5" name="文本框 56">
            <a:extLst>
              <a:ext uri="{FF2B5EF4-FFF2-40B4-BE49-F238E27FC236}">
                <a16:creationId xmlns:a16="http://schemas.microsoft.com/office/drawing/2014/main" id="{B5B8337F-46BB-4D9E-BEDD-6DC9CBCDD5AC}"/>
              </a:ext>
            </a:extLst>
          </p:cNvPr>
          <p:cNvSpPr txBox="1"/>
          <p:nvPr/>
        </p:nvSpPr>
        <p:spPr>
          <a:xfrm>
            <a:off x="3053022" y="6033800"/>
            <a:ext cx="6085955" cy="553994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algn="ctr" defTabSz="1219170" fontAlgn="base">
              <a:spcBef>
                <a:spcPct val="0"/>
              </a:spcBef>
              <a:spcAft>
                <a:spcPct val="0"/>
              </a:spcAft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距离地球</a:t>
            </a:r>
            <a:r>
              <a:rPr lang="en-US" altLang="zh-CN" dirty="0"/>
              <a:t>1500</a:t>
            </a:r>
            <a:r>
              <a:rPr lang="zh-CN" altLang="en-US" dirty="0"/>
              <a:t>光年（</a:t>
            </a:r>
            <a:r>
              <a:rPr lang="en-US" altLang="zh-CN" dirty="0"/>
              <a:t>15000</a:t>
            </a:r>
            <a:r>
              <a:rPr lang="zh-CN" altLang="en-US" dirty="0"/>
              <a:t>兆公里）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56FB091-60F7-4F53-8C83-7C156EC4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猎户座星云</a:t>
            </a:r>
          </a:p>
        </p:txBody>
      </p:sp>
    </p:spTree>
    <p:extLst>
      <p:ext uri="{BB962C8B-B14F-4D97-AF65-F5344CB8AC3E}">
        <p14:creationId xmlns:p14="http://schemas.microsoft.com/office/powerpoint/2010/main" val="227436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9E3065-0D48-49CA-8D55-AB37A6F2B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29" y="982378"/>
            <a:ext cx="9765542" cy="5050430"/>
          </a:xfrm>
          <a:prstGeom prst="rect">
            <a:avLst/>
          </a:prstGeom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3AB9C7FD-521D-4FFB-995D-0377CC1F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725" y="1255275"/>
            <a:ext cx="1395349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 eaLnBrk="0" fontAlgn="base" hangingPunct="0">
              <a:spcAft>
                <a:spcPct val="0"/>
              </a:spcAft>
            </a:pPr>
            <a:r>
              <a:rPr lang="zh-TW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仙女座星</a:t>
            </a:r>
            <a:endParaRPr lang="en-US" altLang="zh-TW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219170" eaLnBrk="0" fontAlgn="base" hangingPunct="0">
              <a:spcAft>
                <a:spcPct val="0"/>
              </a:spcAft>
            </a:pP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HK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M31</a:t>
            </a: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HK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DB6C84B2-9CCD-406C-8680-EBE5E8D4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星光传播时间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D1F1C7FE-E85A-47F3-8458-1534D011B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555" y="5199280"/>
            <a:ext cx="1002164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地球</a:t>
            </a:r>
            <a:endParaRPr lang="en-US" altLang="zh-HK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94C527F-9EB1-4405-946C-77D70F794866}"/>
              </a:ext>
            </a:extLst>
          </p:cNvPr>
          <p:cNvSpPr txBox="1">
            <a:spLocks noChangeArrowheads="1"/>
          </p:cNvSpPr>
          <p:nvPr/>
        </p:nvSpPr>
        <p:spPr bwMode="auto">
          <a:xfrm rot="2302117">
            <a:off x="3923229" y="3583141"/>
            <a:ext cx="3214098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HK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25</a:t>
            </a:r>
            <a:r>
              <a:rPr lang="en-US" altLang="zh-TW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zh-TW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万年</a:t>
            </a:r>
            <a:r>
              <a:rPr lang="en-US" altLang="zh-HK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83E2EE2-FF9C-4355-BA14-1508EF9BF8B9}"/>
              </a:ext>
            </a:extLst>
          </p:cNvPr>
          <p:cNvCxnSpPr>
            <a:cxnSpLocks/>
          </p:cNvCxnSpPr>
          <p:nvPr/>
        </p:nvCxnSpPr>
        <p:spPr>
          <a:xfrm flipH="1">
            <a:off x="8173694" y="2318511"/>
            <a:ext cx="1286459" cy="2750185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5">
            <a:extLst>
              <a:ext uri="{FF2B5EF4-FFF2-40B4-BE49-F238E27FC236}">
                <a16:creationId xmlns:a16="http://schemas.microsoft.com/office/drawing/2014/main" id="{80CD2F1A-BDA1-43FA-8A6D-F4552C959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5251" y="1399160"/>
            <a:ext cx="1900846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 eaLnBrk="0" fontAlgn="base" hangingPunct="0">
              <a:spcAft>
                <a:spcPct val="0"/>
              </a:spcAft>
            </a:pPr>
            <a:r>
              <a:rPr lang="zh-TW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大麦哲伦星云</a:t>
            </a:r>
            <a:endParaRPr lang="en-US" altLang="zh-TW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219170" eaLnBrk="0" fontAlgn="base" hangingPunct="0">
              <a:spcAft>
                <a:spcPct val="0"/>
              </a:spcAft>
            </a:pP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HK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LM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HK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4077504-91F5-4032-ABDD-38A917B224D2}"/>
              </a:ext>
            </a:extLst>
          </p:cNvPr>
          <p:cNvSpPr txBox="1">
            <a:spLocks noChangeArrowheads="1"/>
          </p:cNvSpPr>
          <p:nvPr/>
        </p:nvSpPr>
        <p:spPr bwMode="auto">
          <a:xfrm rot="17699318">
            <a:off x="7885345" y="3182781"/>
            <a:ext cx="164940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HK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</a:t>
            </a: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</a:t>
            </a:r>
            <a:r>
              <a:rPr lang="zh-TW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endParaRPr lang="en-US" altLang="zh-HK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6337825-9D19-40EE-8EB1-E0AC61DDDBE6}"/>
              </a:ext>
            </a:extLst>
          </p:cNvPr>
          <p:cNvCxnSpPr>
            <a:cxnSpLocks/>
          </p:cNvCxnSpPr>
          <p:nvPr/>
        </p:nvCxnSpPr>
        <p:spPr>
          <a:xfrm>
            <a:off x="3246674" y="2318511"/>
            <a:ext cx="3607141" cy="2880769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8">
            <a:extLst>
              <a:ext uri="{FF2B5EF4-FFF2-40B4-BE49-F238E27FC236}">
                <a16:creationId xmlns:a16="http://schemas.microsoft.com/office/drawing/2014/main" id="{E8764020-F695-4FC2-9DA9-E8EAE3D1BCF1}"/>
              </a:ext>
            </a:extLst>
          </p:cNvPr>
          <p:cNvSpPr txBox="1">
            <a:spLocks/>
          </p:cNvSpPr>
          <p:nvPr/>
        </p:nvSpPr>
        <p:spPr>
          <a:xfrm>
            <a:off x="1334817" y="5487264"/>
            <a:ext cx="4195461" cy="507222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恒星天体与我们的真实距离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73617C6-7E8B-4C77-9DAC-144A175687B4}"/>
              </a:ext>
            </a:extLst>
          </p:cNvPr>
          <p:cNvSpPr txBox="1"/>
          <p:nvPr/>
        </p:nvSpPr>
        <p:spPr>
          <a:xfrm>
            <a:off x="1157156" y="6032808"/>
            <a:ext cx="8746244" cy="632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这些天体与地球的距离是怎么算出来的？</a:t>
            </a:r>
            <a:endParaRPr lang="en-AU" altLang="zh-CN" dirty="0"/>
          </a:p>
        </p:txBody>
      </p:sp>
    </p:spTree>
    <p:extLst>
      <p:ext uri="{BB962C8B-B14F-4D97-AF65-F5344CB8AC3E}">
        <p14:creationId xmlns:p14="http://schemas.microsoft.com/office/powerpoint/2010/main" val="3779948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058D-630A-26A1-99FD-0C8D75D57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86F0363-F068-3A29-E76C-C11D771ED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41FD48B0-31D4-8DEC-E28D-338DFA1BC770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E8AF2F6B-E6E5-2F46-EDD3-32EC9E1851C9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天体距离测量的方法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73A01B6B-9433-9506-51C0-DC5786544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8DCD7E1-0AAB-D818-A327-4620E70FD116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66885F22-8DB9-A80A-0A7A-446EF2852B8C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5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D926B11-A73E-4B88-936E-2FAE646C85D2}"/>
              </a:ext>
            </a:extLst>
          </p:cNvPr>
          <p:cNvGrpSpPr/>
          <p:nvPr/>
        </p:nvGrpSpPr>
        <p:grpSpPr>
          <a:xfrm>
            <a:off x="3634571" y="1898260"/>
            <a:ext cx="4733541" cy="3584988"/>
            <a:chOff x="2494956" y="1977519"/>
            <a:chExt cx="3763312" cy="317233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DF48ED8-45ED-401D-85BB-EA7B263D08F5}"/>
                </a:ext>
              </a:extLst>
            </p:cNvPr>
            <p:cNvSpPr/>
            <p:nvPr/>
          </p:nvSpPr>
          <p:spPr>
            <a:xfrm>
              <a:off x="2494956" y="2660392"/>
              <a:ext cx="1657913" cy="2489459"/>
            </a:xfrm>
            <a:custGeom>
              <a:avLst/>
              <a:gdLst/>
              <a:ahLst/>
              <a:cxnLst>
                <a:cxn ang="0">
                  <a:pos x="1405182" y="1492413"/>
                </a:cxn>
                <a:cxn ang="0">
                  <a:pos x="919940" y="571093"/>
                </a:cxn>
                <a:cxn ang="0">
                  <a:pos x="74134" y="6310"/>
                </a:cxn>
                <a:cxn ang="0">
                  <a:pos x="6739" y="44173"/>
                </a:cxn>
                <a:cxn ang="0">
                  <a:pos x="47176" y="107277"/>
                </a:cxn>
                <a:cxn ang="0">
                  <a:pos x="97723" y="116743"/>
                </a:cxn>
                <a:cxn ang="0">
                  <a:pos x="1304090" y="1523965"/>
                </a:cxn>
                <a:cxn ang="0">
                  <a:pos x="1550081" y="2489459"/>
                </a:cxn>
                <a:cxn ang="0">
                  <a:pos x="1603997" y="2489459"/>
                </a:cxn>
                <a:cxn ang="0">
                  <a:pos x="1657913" y="2489459"/>
                </a:cxn>
                <a:cxn ang="0">
                  <a:pos x="1405182" y="1492413"/>
                </a:cxn>
              </a:cxnLst>
              <a:rect l="0" t="0" r="0" b="0"/>
              <a:pathLst>
                <a:path w="492" h="789">
                  <a:moveTo>
                    <a:pt x="417" y="473"/>
                  </a:moveTo>
                  <a:cubicBezTo>
                    <a:pt x="378" y="355"/>
                    <a:pt x="329" y="257"/>
                    <a:pt x="273" y="181"/>
                  </a:cubicBezTo>
                  <a:cubicBezTo>
                    <a:pt x="201" y="85"/>
                    <a:pt x="117" y="25"/>
                    <a:pt x="22" y="2"/>
                  </a:cubicBezTo>
                  <a:cubicBezTo>
                    <a:pt x="13" y="0"/>
                    <a:pt x="5" y="6"/>
                    <a:pt x="2" y="14"/>
                  </a:cubicBezTo>
                  <a:cubicBezTo>
                    <a:pt x="0" y="23"/>
                    <a:pt x="6" y="31"/>
                    <a:pt x="14" y="34"/>
                  </a:cubicBezTo>
                  <a:cubicBezTo>
                    <a:pt x="19" y="35"/>
                    <a:pt x="24" y="36"/>
                    <a:pt x="29" y="37"/>
                  </a:cubicBezTo>
                  <a:cubicBezTo>
                    <a:pt x="219" y="92"/>
                    <a:pt x="328" y="308"/>
                    <a:pt x="387" y="483"/>
                  </a:cubicBezTo>
                  <a:cubicBezTo>
                    <a:pt x="426" y="601"/>
                    <a:pt x="448" y="716"/>
                    <a:pt x="460" y="789"/>
                  </a:cubicBezTo>
                  <a:cubicBezTo>
                    <a:pt x="476" y="789"/>
                    <a:pt x="476" y="789"/>
                    <a:pt x="476" y="789"/>
                  </a:cubicBezTo>
                  <a:cubicBezTo>
                    <a:pt x="492" y="789"/>
                    <a:pt x="492" y="789"/>
                    <a:pt x="492" y="789"/>
                  </a:cubicBezTo>
                  <a:cubicBezTo>
                    <a:pt x="481" y="715"/>
                    <a:pt x="458" y="596"/>
                    <a:pt x="417" y="473"/>
                  </a:cubicBezTo>
                  <a:close/>
                </a:path>
              </a:pathLst>
            </a:custGeom>
            <a:solidFill>
              <a:srgbClr val="FF0000">
                <a:alpha val="59999"/>
              </a:srgb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B9979DE-A331-4116-8C2A-0625BD9EAD65}"/>
                </a:ext>
              </a:extLst>
            </p:cNvPr>
            <p:cNvSpPr/>
            <p:nvPr/>
          </p:nvSpPr>
          <p:spPr>
            <a:xfrm>
              <a:off x="4618123" y="2651748"/>
              <a:ext cx="1640145" cy="2498103"/>
            </a:xfrm>
            <a:custGeom>
              <a:avLst/>
              <a:gdLst/>
              <a:ahLst/>
              <a:cxnLst>
                <a:cxn ang="0">
                  <a:pos x="1633464" y="44326"/>
                </a:cxn>
                <a:cxn ang="0">
                  <a:pos x="1569996" y="6332"/>
                </a:cxn>
                <a:cxn ang="0">
                  <a:pos x="731551" y="573076"/>
                </a:cxn>
                <a:cxn ang="0">
                  <a:pos x="247191" y="1497595"/>
                </a:cxn>
                <a:cxn ang="0">
                  <a:pos x="0" y="2498103"/>
                </a:cxn>
                <a:cxn ang="0">
                  <a:pos x="53447" y="2498103"/>
                </a:cxn>
                <a:cxn ang="0">
                  <a:pos x="106893" y="2498103"/>
                </a:cxn>
                <a:cxn ang="0">
                  <a:pos x="350744" y="1529257"/>
                </a:cxn>
                <a:cxn ang="0">
                  <a:pos x="1546613" y="117148"/>
                </a:cxn>
                <a:cxn ang="0">
                  <a:pos x="1593379" y="107650"/>
                </a:cxn>
                <a:cxn ang="0">
                  <a:pos x="1633464" y="44326"/>
                </a:cxn>
              </a:cxnLst>
              <a:rect l="0" t="0" r="0" b="0"/>
              <a:pathLst>
                <a:path w="491" h="789">
                  <a:moveTo>
                    <a:pt x="489" y="14"/>
                  </a:moveTo>
                  <a:cubicBezTo>
                    <a:pt x="487" y="6"/>
                    <a:pt x="479" y="0"/>
                    <a:pt x="470" y="2"/>
                  </a:cubicBezTo>
                  <a:cubicBezTo>
                    <a:pt x="375" y="25"/>
                    <a:pt x="291" y="85"/>
                    <a:pt x="219" y="181"/>
                  </a:cubicBezTo>
                  <a:cubicBezTo>
                    <a:pt x="163" y="257"/>
                    <a:pt x="114" y="355"/>
                    <a:pt x="74" y="473"/>
                  </a:cubicBezTo>
                  <a:cubicBezTo>
                    <a:pt x="33" y="596"/>
                    <a:pt x="11" y="715"/>
                    <a:pt x="0" y="789"/>
                  </a:cubicBezTo>
                  <a:cubicBezTo>
                    <a:pt x="16" y="789"/>
                    <a:pt x="16" y="789"/>
                    <a:pt x="16" y="789"/>
                  </a:cubicBezTo>
                  <a:cubicBezTo>
                    <a:pt x="32" y="789"/>
                    <a:pt x="32" y="789"/>
                    <a:pt x="32" y="789"/>
                  </a:cubicBezTo>
                  <a:cubicBezTo>
                    <a:pt x="43" y="716"/>
                    <a:pt x="65" y="601"/>
                    <a:pt x="105" y="483"/>
                  </a:cubicBezTo>
                  <a:cubicBezTo>
                    <a:pt x="163" y="309"/>
                    <a:pt x="272" y="92"/>
                    <a:pt x="463" y="37"/>
                  </a:cubicBezTo>
                  <a:cubicBezTo>
                    <a:pt x="468" y="36"/>
                    <a:pt x="473" y="35"/>
                    <a:pt x="477" y="34"/>
                  </a:cubicBezTo>
                  <a:cubicBezTo>
                    <a:pt x="486" y="31"/>
                    <a:pt x="491" y="23"/>
                    <a:pt x="489" y="14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59999"/>
              </a:scheme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6F97A0-D136-44BD-A03F-045D1C5AFBF4}"/>
                </a:ext>
              </a:extLst>
            </p:cNvPr>
            <p:cNvSpPr/>
            <p:nvPr/>
          </p:nvSpPr>
          <p:spPr>
            <a:xfrm>
              <a:off x="3829050" y="1977519"/>
              <a:ext cx="427038" cy="3172332"/>
            </a:xfrm>
            <a:custGeom>
              <a:avLst/>
              <a:gdLst/>
              <a:ahLst/>
              <a:cxnLst>
                <a:cxn ang="0">
                  <a:pos x="128111" y="47457"/>
                </a:cxn>
                <a:cxn ang="0">
                  <a:pos x="50468" y="10952"/>
                </a:cxn>
                <a:cxn ang="0">
                  <a:pos x="7764" y="83963"/>
                </a:cxn>
                <a:cxn ang="0">
                  <a:pos x="97054" y="390609"/>
                </a:cxn>
                <a:cxn ang="0">
                  <a:pos x="295044" y="2774422"/>
                </a:cxn>
                <a:cxn ang="0">
                  <a:pos x="291162" y="3172332"/>
                </a:cxn>
                <a:cxn ang="0">
                  <a:pos x="326102" y="3172332"/>
                </a:cxn>
                <a:cxn ang="0">
                  <a:pos x="353277" y="3172332"/>
                </a:cxn>
                <a:cxn ang="0">
                  <a:pos x="415392" y="3172332"/>
                </a:cxn>
                <a:cxn ang="0">
                  <a:pos x="128111" y="47457"/>
                </a:cxn>
              </a:cxnLst>
              <a:rect l="0" t="0" r="0" b="0"/>
              <a:pathLst>
                <a:path w="110" h="869">
                  <a:moveTo>
                    <a:pt x="33" y="13"/>
                  </a:moveTo>
                  <a:cubicBezTo>
                    <a:pt x="30" y="5"/>
                    <a:pt x="21" y="0"/>
                    <a:pt x="13" y="3"/>
                  </a:cubicBezTo>
                  <a:cubicBezTo>
                    <a:pt x="4" y="6"/>
                    <a:pt x="0" y="15"/>
                    <a:pt x="2" y="23"/>
                  </a:cubicBezTo>
                  <a:cubicBezTo>
                    <a:pt x="11" y="48"/>
                    <a:pt x="18" y="77"/>
                    <a:pt x="25" y="107"/>
                  </a:cubicBezTo>
                  <a:cubicBezTo>
                    <a:pt x="66" y="301"/>
                    <a:pt x="75" y="580"/>
                    <a:pt x="76" y="760"/>
                  </a:cubicBezTo>
                  <a:cubicBezTo>
                    <a:pt x="76" y="803"/>
                    <a:pt x="76" y="840"/>
                    <a:pt x="75" y="869"/>
                  </a:cubicBezTo>
                  <a:cubicBezTo>
                    <a:pt x="84" y="869"/>
                    <a:pt x="84" y="869"/>
                    <a:pt x="84" y="869"/>
                  </a:cubicBezTo>
                  <a:cubicBezTo>
                    <a:pt x="91" y="869"/>
                    <a:pt x="91" y="869"/>
                    <a:pt x="91" y="869"/>
                  </a:cubicBezTo>
                  <a:cubicBezTo>
                    <a:pt x="107" y="869"/>
                    <a:pt x="107" y="869"/>
                    <a:pt x="107" y="869"/>
                  </a:cubicBezTo>
                  <a:cubicBezTo>
                    <a:pt x="110" y="693"/>
                    <a:pt x="108" y="246"/>
                    <a:pt x="33" y="13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9999"/>
              </a:scheme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11C5DFC-0FA1-42F3-A08C-792D14F5AE7A}"/>
                </a:ext>
              </a:extLst>
            </p:cNvPr>
            <p:cNvSpPr/>
            <p:nvPr/>
          </p:nvSpPr>
          <p:spPr>
            <a:xfrm>
              <a:off x="4502150" y="1977519"/>
              <a:ext cx="427038" cy="3172332"/>
            </a:xfrm>
            <a:custGeom>
              <a:avLst/>
              <a:gdLst/>
              <a:ahLst/>
              <a:cxnLst>
                <a:cxn ang="0">
                  <a:pos x="376570" y="10952"/>
                </a:cxn>
                <a:cxn ang="0">
                  <a:pos x="298927" y="47457"/>
                </a:cxn>
                <a:cxn ang="0">
                  <a:pos x="7764" y="3172332"/>
                </a:cxn>
                <a:cxn ang="0">
                  <a:pos x="73761" y="3172332"/>
                </a:cxn>
                <a:cxn ang="0">
                  <a:pos x="100936" y="3172332"/>
                </a:cxn>
                <a:cxn ang="0">
                  <a:pos x="135876" y="3172332"/>
                </a:cxn>
                <a:cxn ang="0">
                  <a:pos x="131994" y="2774422"/>
                </a:cxn>
                <a:cxn ang="0">
                  <a:pos x="329984" y="390609"/>
                </a:cxn>
                <a:cxn ang="0">
                  <a:pos x="415392" y="83963"/>
                </a:cxn>
                <a:cxn ang="0">
                  <a:pos x="376570" y="10952"/>
                </a:cxn>
              </a:cxnLst>
              <a:rect l="0" t="0" r="0" b="0"/>
              <a:pathLst>
                <a:path w="110" h="869">
                  <a:moveTo>
                    <a:pt x="97" y="3"/>
                  </a:moveTo>
                  <a:cubicBezTo>
                    <a:pt x="89" y="0"/>
                    <a:pt x="80" y="5"/>
                    <a:pt x="77" y="13"/>
                  </a:cubicBezTo>
                  <a:cubicBezTo>
                    <a:pt x="1" y="246"/>
                    <a:pt x="0" y="693"/>
                    <a:pt x="2" y="869"/>
                  </a:cubicBezTo>
                  <a:cubicBezTo>
                    <a:pt x="19" y="869"/>
                    <a:pt x="19" y="869"/>
                    <a:pt x="19" y="869"/>
                  </a:cubicBezTo>
                  <a:cubicBezTo>
                    <a:pt x="26" y="869"/>
                    <a:pt x="26" y="869"/>
                    <a:pt x="26" y="869"/>
                  </a:cubicBezTo>
                  <a:cubicBezTo>
                    <a:pt x="35" y="869"/>
                    <a:pt x="35" y="869"/>
                    <a:pt x="35" y="869"/>
                  </a:cubicBezTo>
                  <a:cubicBezTo>
                    <a:pt x="34" y="840"/>
                    <a:pt x="34" y="803"/>
                    <a:pt x="34" y="760"/>
                  </a:cubicBezTo>
                  <a:cubicBezTo>
                    <a:pt x="35" y="580"/>
                    <a:pt x="44" y="301"/>
                    <a:pt x="85" y="107"/>
                  </a:cubicBezTo>
                  <a:cubicBezTo>
                    <a:pt x="92" y="77"/>
                    <a:pt x="99" y="48"/>
                    <a:pt x="107" y="23"/>
                  </a:cubicBezTo>
                  <a:cubicBezTo>
                    <a:pt x="110" y="15"/>
                    <a:pt x="105" y="6"/>
                    <a:pt x="97" y="3"/>
                  </a:cubicBezTo>
                  <a:close/>
                </a:path>
              </a:pathLst>
            </a:custGeom>
            <a:solidFill>
              <a:schemeClr val="accent3">
                <a:lumMod val="50000"/>
                <a:alpha val="59999"/>
              </a:scheme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19C0F40-3EDC-4A4A-BCB4-2E4A1368A5B9}"/>
              </a:ext>
            </a:extLst>
          </p:cNvPr>
          <p:cNvGrpSpPr/>
          <p:nvPr/>
        </p:nvGrpSpPr>
        <p:grpSpPr>
          <a:xfrm>
            <a:off x="1547496" y="2433369"/>
            <a:ext cx="2286240" cy="2329400"/>
            <a:chOff x="7415317" y="235093"/>
            <a:chExt cx="1981675" cy="2019195"/>
          </a:xfrm>
        </p:grpSpPr>
        <p:sp>
          <p:nvSpPr>
            <p:cNvPr id="22" name="矩形 56">
              <a:extLst>
                <a:ext uri="{FF2B5EF4-FFF2-40B4-BE49-F238E27FC236}">
                  <a16:creationId xmlns:a16="http://schemas.microsoft.com/office/drawing/2014/main" id="{8B87A8AA-406F-4507-A2C2-9256EC0F52E0}"/>
                </a:ext>
              </a:extLst>
            </p:cNvPr>
            <p:cNvSpPr/>
            <p:nvPr/>
          </p:nvSpPr>
          <p:spPr>
            <a:xfrm>
              <a:off x="7415317" y="235093"/>
              <a:ext cx="1981675" cy="523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三角视差法</a:t>
              </a:r>
            </a:p>
          </p:txBody>
        </p:sp>
        <p:sp>
          <p:nvSpPr>
            <p:cNvPr id="23" name="文本框 57">
              <a:extLst>
                <a:ext uri="{FF2B5EF4-FFF2-40B4-BE49-F238E27FC236}">
                  <a16:creationId xmlns:a16="http://schemas.microsoft.com/office/drawing/2014/main" id="{3D21907D-C116-4C0F-A39D-00B486E0B5BB}"/>
                </a:ext>
              </a:extLst>
            </p:cNvPr>
            <p:cNvSpPr txBox="1"/>
            <p:nvPr/>
          </p:nvSpPr>
          <p:spPr>
            <a:xfrm>
              <a:off x="7647271" y="2057714"/>
              <a:ext cx="1609476" cy="1965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defTabSz="1219170" fontAlgn="base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D942968-CCA0-4188-BFD0-9B730EA4604D}"/>
              </a:ext>
            </a:extLst>
          </p:cNvPr>
          <p:cNvGrpSpPr/>
          <p:nvPr/>
        </p:nvGrpSpPr>
        <p:grpSpPr>
          <a:xfrm>
            <a:off x="8152879" y="2429123"/>
            <a:ext cx="2324116" cy="728967"/>
            <a:chOff x="8155361" y="1622396"/>
            <a:chExt cx="2013417" cy="631893"/>
          </a:xfrm>
        </p:grpSpPr>
        <p:sp>
          <p:nvSpPr>
            <p:cNvPr id="25" name="矩形 60">
              <a:extLst>
                <a:ext uri="{FF2B5EF4-FFF2-40B4-BE49-F238E27FC236}">
                  <a16:creationId xmlns:a16="http://schemas.microsoft.com/office/drawing/2014/main" id="{C5820B93-6A9E-47B5-932E-80856C01871B}"/>
                </a:ext>
              </a:extLst>
            </p:cNvPr>
            <p:cNvSpPr/>
            <p:nvPr/>
          </p:nvSpPr>
          <p:spPr>
            <a:xfrm>
              <a:off x="8188174" y="1622396"/>
              <a:ext cx="1980604" cy="523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分光视差法</a:t>
              </a:r>
            </a:p>
          </p:txBody>
        </p:sp>
        <p:sp>
          <p:nvSpPr>
            <p:cNvPr id="26" name="文本框 61">
              <a:extLst>
                <a:ext uri="{FF2B5EF4-FFF2-40B4-BE49-F238E27FC236}">
                  <a16:creationId xmlns:a16="http://schemas.microsoft.com/office/drawing/2014/main" id="{2509B434-9C48-4CD0-A469-6803039C7A2A}"/>
                </a:ext>
              </a:extLst>
            </p:cNvPr>
            <p:cNvSpPr txBox="1"/>
            <p:nvPr/>
          </p:nvSpPr>
          <p:spPr>
            <a:xfrm>
              <a:off x="8155361" y="2057715"/>
              <a:ext cx="1605428" cy="1965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 fontAlgn="base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4">
              <a:extLst>
                <a:ext uri="{FF2B5EF4-FFF2-40B4-BE49-F238E27FC236}">
                  <a16:creationId xmlns:a16="http://schemas.microsoft.com/office/drawing/2014/main" id="{F7FF7D40-4E9B-4B79-91F2-A0301D4934F1}"/>
                </a:ext>
              </a:extLst>
            </p:cNvPr>
            <p:cNvSpPr txBox="1"/>
            <p:nvPr/>
          </p:nvSpPr>
          <p:spPr>
            <a:xfrm>
              <a:off x="8169134" y="1866984"/>
              <a:ext cx="1051069" cy="2312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4196148-3627-4499-A979-575F29DD5E0A}"/>
              </a:ext>
            </a:extLst>
          </p:cNvPr>
          <p:cNvGrpSpPr/>
          <p:nvPr/>
        </p:nvGrpSpPr>
        <p:grpSpPr>
          <a:xfrm>
            <a:off x="2934678" y="1393598"/>
            <a:ext cx="2883573" cy="638938"/>
            <a:chOff x="7240667" y="1700696"/>
            <a:chExt cx="2498632" cy="553449"/>
          </a:xfrm>
        </p:grpSpPr>
        <p:sp>
          <p:nvSpPr>
            <p:cNvPr id="29" name="矩形 64">
              <a:extLst>
                <a:ext uri="{FF2B5EF4-FFF2-40B4-BE49-F238E27FC236}">
                  <a16:creationId xmlns:a16="http://schemas.microsoft.com/office/drawing/2014/main" id="{30909F0E-6A57-4C75-9D9C-A2153238F222}"/>
                </a:ext>
              </a:extLst>
            </p:cNvPr>
            <p:cNvSpPr/>
            <p:nvPr/>
          </p:nvSpPr>
          <p:spPr>
            <a:xfrm>
              <a:off x="7758260" y="1700696"/>
              <a:ext cx="1981039" cy="523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造父变星法</a:t>
              </a:r>
            </a:p>
          </p:txBody>
        </p:sp>
        <p:sp>
          <p:nvSpPr>
            <p:cNvPr id="30" name="文本框 65">
              <a:extLst>
                <a:ext uri="{FF2B5EF4-FFF2-40B4-BE49-F238E27FC236}">
                  <a16:creationId xmlns:a16="http://schemas.microsoft.com/office/drawing/2014/main" id="{696385C4-F55C-4C05-A9CA-DB0D8206EE5E}"/>
                </a:ext>
              </a:extLst>
            </p:cNvPr>
            <p:cNvSpPr txBox="1"/>
            <p:nvPr/>
          </p:nvSpPr>
          <p:spPr>
            <a:xfrm>
              <a:off x="7240667" y="2057714"/>
              <a:ext cx="1803843" cy="1964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defTabSz="1219170" fontAlgn="base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24">
              <a:extLst>
                <a:ext uri="{FF2B5EF4-FFF2-40B4-BE49-F238E27FC236}">
                  <a16:creationId xmlns:a16="http://schemas.microsoft.com/office/drawing/2014/main" id="{D332103A-2D84-4913-9EEF-496FAABF1045}"/>
                </a:ext>
              </a:extLst>
            </p:cNvPr>
            <p:cNvSpPr txBox="1"/>
            <p:nvPr/>
          </p:nvSpPr>
          <p:spPr>
            <a:xfrm>
              <a:off x="7978633" y="1866981"/>
              <a:ext cx="1090183" cy="2311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68">
            <a:extLst>
              <a:ext uri="{FF2B5EF4-FFF2-40B4-BE49-F238E27FC236}">
                <a16:creationId xmlns:a16="http://schemas.microsoft.com/office/drawing/2014/main" id="{6BF389C1-99B2-48BC-BE98-246EF7F32466}"/>
              </a:ext>
            </a:extLst>
          </p:cNvPr>
          <p:cNvSpPr/>
          <p:nvPr/>
        </p:nvSpPr>
        <p:spPr>
          <a:xfrm>
            <a:off x="6159245" y="1381529"/>
            <a:ext cx="235730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谱线红移法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8E1BE87F-636D-468D-B8D3-69625F550E6F}"/>
              </a:ext>
            </a:extLst>
          </p:cNvPr>
          <p:cNvSpPr/>
          <p:nvPr/>
        </p:nvSpPr>
        <p:spPr>
          <a:xfrm>
            <a:off x="4463207" y="3439718"/>
            <a:ext cx="471083" cy="471083"/>
          </a:xfrm>
          <a:prstGeom prst="ellipse">
            <a:avLst/>
          </a:prstGeom>
          <a:noFill/>
          <a:ln w="3175">
            <a:solidFill>
              <a:schemeClr val="bg1">
                <a:alpha val="1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B0FEB4B-670C-43AF-8BA4-06DA7A38C68F}"/>
              </a:ext>
            </a:extLst>
          </p:cNvPr>
          <p:cNvSpPr/>
          <p:nvPr/>
        </p:nvSpPr>
        <p:spPr>
          <a:xfrm>
            <a:off x="6114208" y="2793607"/>
            <a:ext cx="207130" cy="207130"/>
          </a:xfrm>
          <a:prstGeom prst="ellipse">
            <a:avLst/>
          </a:prstGeom>
          <a:noFill/>
          <a:ln w="3175"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9249809-E592-402B-BECA-3B2BDA67204D}"/>
              </a:ext>
            </a:extLst>
          </p:cNvPr>
          <p:cNvSpPr/>
          <p:nvPr/>
        </p:nvSpPr>
        <p:spPr>
          <a:xfrm>
            <a:off x="5518896" y="2409434"/>
            <a:ext cx="386765" cy="386765"/>
          </a:xfrm>
          <a:prstGeom prst="ellipse">
            <a:avLst/>
          </a:prstGeom>
          <a:noFill/>
          <a:ln w="3175"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F1F7682-4ED8-4A79-B03B-61EEEC1D1433}"/>
              </a:ext>
            </a:extLst>
          </p:cNvPr>
          <p:cNvSpPr/>
          <p:nvPr/>
        </p:nvSpPr>
        <p:spPr>
          <a:xfrm>
            <a:off x="6504731" y="3384154"/>
            <a:ext cx="339107" cy="339107"/>
          </a:xfrm>
          <a:prstGeom prst="ellipse">
            <a:avLst/>
          </a:prstGeom>
          <a:noFill/>
          <a:ln w="3175">
            <a:solidFill>
              <a:schemeClr val="bg1"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235CE79-A366-4A14-8E9F-3EEB273E1EAA}"/>
              </a:ext>
            </a:extLst>
          </p:cNvPr>
          <p:cNvSpPr/>
          <p:nvPr/>
        </p:nvSpPr>
        <p:spPr>
          <a:xfrm>
            <a:off x="7038132" y="2174482"/>
            <a:ext cx="207130" cy="207130"/>
          </a:xfrm>
          <a:prstGeom prst="ellipse">
            <a:avLst/>
          </a:prstGeom>
          <a:noFill/>
          <a:ln w="3175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9BD33A8B-1337-4326-9315-E5A9F48C7BA4}"/>
              </a:ext>
            </a:extLst>
          </p:cNvPr>
          <p:cNvSpPr/>
          <p:nvPr/>
        </p:nvSpPr>
        <p:spPr>
          <a:xfrm>
            <a:off x="4672756" y="2538018"/>
            <a:ext cx="263953" cy="265787"/>
          </a:xfrm>
          <a:prstGeom prst="ellipse">
            <a:avLst/>
          </a:prstGeom>
          <a:noFill/>
          <a:ln w="3175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20DD14F-0F11-40FE-B0BB-84C56F24159C}"/>
              </a:ext>
            </a:extLst>
          </p:cNvPr>
          <p:cNvSpPr/>
          <p:nvPr/>
        </p:nvSpPr>
        <p:spPr>
          <a:xfrm>
            <a:off x="1202455" y="5722207"/>
            <a:ext cx="9582618" cy="632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  <a:spcAft>
                <a:spcPts val="1800"/>
              </a:spcAft>
            </a:pPr>
            <a:r>
              <a:rPr lang="zh-CN" altLang="zh-CN" sz="3200" dirty="0">
                <a:latin typeface="+mj-ea"/>
                <a:ea typeface="+mj-ea"/>
              </a:rPr>
              <a:t>通过不同的方法计算，得出的数值都大致相同 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E7BDBD-896C-4574-9045-34CCB3B7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天体距离的测量方法</a:t>
            </a:r>
          </a:p>
        </p:txBody>
      </p:sp>
    </p:spTree>
    <p:extLst>
      <p:ext uri="{BB962C8B-B14F-4D97-AF65-F5344CB8AC3E}">
        <p14:creationId xmlns:p14="http://schemas.microsoft.com/office/powerpoint/2010/main" val="15180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6295F-37FC-DB46-C1B4-626DDFB32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 descr="图片包含 山, 雪, 水, 田地&#10;&#10;AI 生成的内容可能不正确。">
            <a:extLst>
              <a:ext uri="{FF2B5EF4-FFF2-40B4-BE49-F238E27FC236}">
                <a16:creationId xmlns:a16="http://schemas.microsoft.com/office/drawing/2014/main" id="{9B2F4B4D-881E-8637-0C33-5CA07923D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861F9791-C123-5B1E-2565-E6B5C9F90A11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93A7222C-72B1-7877-222F-058CC142D8DB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星光传播时间与年轻地球的矛盾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FE6F2658-0B9E-F9AE-D415-3A3C6FC0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50F6C5D-DB55-572E-6345-2F3D7DF446FF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98CC42EC-597F-77F5-2E14-2849E2A9377D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40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31EE-B7EF-DC53-8DC8-5BD2B0253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ADAF1-645A-2C64-4D5F-E4B7032E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天体距离的测量方法</a:t>
            </a:r>
            <a:r>
              <a:rPr lang="en-US" altLang="zh-CN" dirty="0"/>
              <a:t>-</a:t>
            </a:r>
            <a:r>
              <a:rPr lang="zh-CN" altLang="en-US" sz="3200" dirty="0">
                <a:latin typeface="微软雅黑" panose="020B0503020204020204" pitchFamily="34" charset="-122"/>
              </a:rPr>
              <a:t>三角视差法</a:t>
            </a:r>
            <a:endParaRPr lang="zh-CN" altLang="en-US" dirty="0"/>
          </a:p>
        </p:txBody>
      </p:sp>
      <p:pic>
        <p:nvPicPr>
          <p:cNvPr id="9" name="视频 3">
            <a:hlinkClick r:id="" action="ppaction://media"/>
            <a:extLst>
              <a:ext uri="{FF2B5EF4-FFF2-40B4-BE49-F238E27FC236}">
                <a16:creationId xmlns:a16="http://schemas.microsoft.com/office/drawing/2014/main" id="{9C31157B-8F18-3ED6-0C6B-C3B82B475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948" y="1020500"/>
            <a:ext cx="10030103" cy="56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087F445E-2F18-4F00-9ED8-5851EBC679F1}"/>
              </a:ext>
            </a:extLst>
          </p:cNvPr>
          <p:cNvSpPr txBox="1"/>
          <p:nvPr/>
        </p:nvSpPr>
        <p:spPr>
          <a:xfrm>
            <a:off x="2123661" y="1713506"/>
            <a:ext cx="7926549" cy="13388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地球年龄不超过</a:t>
            </a:r>
            <a:r>
              <a:rPr lang="en-US" altLang="zh-CN" b="1" dirty="0"/>
              <a:t>1</a:t>
            </a:r>
            <a:r>
              <a:rPr lang="zh-CN" altLang="en-US" b="1" dirty="0"/>
              <a:t>万年</a:t>
            </a:r>
            <a:endParaRPr lang="en-US" altLang="zh-CN" b="1" dirty="0"/>
          </a:p>
          <a:p>
            <a:r>
              <a:rPr lang="zh-CN" altLang="en-US" dirty="0"/>
              <a:t>光线从星星到达地球要</a:t>
            </a:r>
            <a:r>
              <a:rPr lang="zh-CN" altLang="en-US" b="1" dirty="0"/>
              <a:t>几百万年</a:t>
            </a:r>
            <a:endParaRPr lang="en-US" altLang="zh-CN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D72763-7A01-40DB-8DFB-5222BBB7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时间的问题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69C12E-82D8-1D42-8E40-67B5F733FCF0}"/>
              </a:ext>
            </a:extLst>
          </p:cNvPr>
          <p:cNvSpPr txBox="1"/>
          <p:nvPr/>
        </p:nvSpPr>
        <p:spPr>
          <a:xfrm>
            <a:off x="2123661" y="3626085"/>
            <a:ext cx="74831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怎么解释？</a:t>
            </a:r>
          </a:p>
          <a:p>
            <a:pPr algn="ctr"/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难道外太空的时间流逝速度和地球的不同吗？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032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7AFCF-84F5-A315-FED5-32B25354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C75ECE45-C35F-4E7F-0C4B-7BB847149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9046DE91-1FF7-A07B-B956-3000B5932395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D6CC917D-9D05-1D8A-7B2E-4561F6FED639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过往关于星光与时间问题的解决方法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B23AEAD6-7A95-0264-5907-B6A1BEBD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00FE49-6D0C-D524-8E41-7E91E10FA5D4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68127E3A-17DE-36EB-4C6B-4BCE4DE50938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32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42AEC40-7346-446A-B464-1392B93C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在年轻的地球上看到遥远的星光的可能性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E3DADF-EB57-422B-A858-7D447C64D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85" y="1058744"/>
            <a:ext cx="4211759" cy="5613126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1E42FC2-FB71-4197-8D29-0E21FDE7D069}"/>
              </a:ext>
            </a:extLst>
          </p:cNvPr>
          <p:cNvSpPr txBox="1"/>
          <p:nvPr/>
        </p:nvSpPr>
        <p:spPr>
          <a:xfrm>
            <a:off x="385427" y="1409081"/>
            <a:ext cx="6468792" cy="26329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spcAft>
                <a:spcPts val="1800"/>
              </a:spcAft>
              <a:buFont typeface="Arial" panose="020B0604020202020204" pitchFamily="34" charset="0"/>
              <a:buChar char="•"/>
              <a:defRPr sz="3200">
                <a:latin typeface="+mj-ea"/>
                <a:ea typeface="+mj-ea"/>
              </a:defRPr>
            </a:lvl1pPr>
          </a:lstStyle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zh-CN" altLang="en-US" dirty="0"/>
              <a:t>年轻地球创造论的科学家认为星星并没有那么遥远</a:t>
            </a:r>
          </a:p>
          <a:p>
            <a:pPr>
              <a:lnSpc>
                <a:spcPts val="4600"/>
              </a:lnSpc>
            </a:pPr>
            <a:r>
              <a:rPr lang="zh-CN" altLang="en-US" dirty="0"/>
              <a:t>实际观察数据证据表明天体距离确实很遥远</a:t>
            </a:r>
          </a:p>
        </p:txBody>
      </p:sp>
    </p:spTree>
    <p:extLst>
      <p:ext uri="{BB962C8B-B14F-4D97-AF65-F5344CB8AC3E}">
        <p14:creationId xmlns:p14="http://schemas.microsoft.com/office/powerpoint/2010/main" val="3977261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FCAB80-91BA-4562-8146-E8C996DE0014}"/>
              </a:ext>
            </a:extLst>
          </p:cNvPr>
          <p:cNvSpPr txBox="1"/>
          <p:nvPr/>
        </p:nvSpPr>
        <p:spPr>
          <a:xfrm>
            <a:off x="385427" y="1409081"/>
            <a:ext cx="6468793" cy="46335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514350" indent="-514350">
              <a:lnSpc>
                <a:spcPts val="4600"/>
              </a:lnSpc>
              <a:spcAft>
                <a:spcPts val="1800"/>
              </a:spcAft>
              <a:buFont typeface="+mj-lt"/>
              <a:buAutoNum type="arabicPeriod"/>
              <a:defRPr sz="3200">
                <a:latin typeface="+mj-ea"/>
                <a:ea typeface="+mj-e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zh-CN" altLang="en-US" dirty="0"/>
              <a:t>上帝一开始就创造了已经传来地球的光线。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该理论的依据：成熟的创造中，树上都已经结了果子，亚当和夏娃也是成年，有头发。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没有确切的证据说明一开始就创造了已经传到地球的光线。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42AEC40-7346-446A-B464-1392B93C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在年轻的地球上看到遥远的星光的可能性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7B104FF-2BBA-4D8A-98E8-990E2FEF70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05885" y="1055192"/>
            <a:ext cx="4211759" cy="56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59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87C018-FCDF-41E5-AAF9-AF69CCDB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在年轻的地球上看到遥远的星光的可能性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259641A-E74C-4A99-83EC-923124748BCE}"/>
              </a:ext>
            </a:extLst>
          </p:cNvPr>
          <p:cNvSpPr txBox="1"/>
          <p:nvPr/>
        </p:nvSpPr>
        <p:spPr>
          <a:xfrm>
            <a:off x="385427" y="1409081"/>
            <a:ext cx="6680391" cy="2043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514350" indent="-514350">
              <a:lnSpc>
                <a:spcPts val="4600"/>
              </a:lnSpc>
              <a:spcAft>
                <a:spcPts val="1800"/>
              </a:spcAft>
              <a:buFont typeface="+mj-lt"/>
              <a:buAutoNum type="arabicPeriod"/>
              <a:defRPr sz="3200">
                <a:latin typeface="+mj-ea"/>
                <a:ea typeface="+mj-e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zh-CN" altLang="en-US" dirty="0"/>
              <a:t>在过去，光速比现在更快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理论上是可能的，但是没有强有力证据支持。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D77A7C5-4A6E-DB45-8627-84212F2DE69B}"/>
              </a:ext>
            </a:extLst>
          </p:cNvPr>
          <p:cNvSpPr txBox="1"/>
          <p:nvPr/>
        </p:nvSpPr>
        <p:spPr>
          <a:xfrm>
            <a:off x="385427" y="3909023"/>
            <a:ext cx="6491466" cy="2043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514350" indent="-514350">
              <a:lnSpc>
                <a:spcPts val="4600"/>
              </a:lnSpc>
              <a:spcAft>
                <a:spcPts val="1800"/>
              </a:spcAft>
              <a:buFont typeface="+mj-lt"/>
              <a:buAutoNum type="arabicPeriod"/>
              <a:defRPr sz="3200">
                <a:latin typeface="+mj-ea"/>
                <a:ea typeface="+mj-ea"/>
              </a:defRPr>
            </a:lvl1pPr>
          </a:lstStyle>
          <a:p>
            <a:pPr>
              <a:buFont typeface="+mj-lt"/>
              <a:buAutoNum type="arabicPeriod" startAt="4"/>
            </a:pPr>
            <a:r>
              <a:rPr lang="zh-CN" altLang="en-US" dirty="0"/>
              <a:t>光速在人类堕落之后发生了变化，如同其他自然规律发生变化一样。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观点合理，但无法证明。</a:t>
            </a:r>
            <a:endParaRPr lang="en-US" altLang="zh-CN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1727FED-ECA5-425E-85DB-7E3838D5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05885" y="1055192"/>
            <a:ext cx="4211759" cy="56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29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B4155-30F1-0360-354F-2439832AC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2D1ED1FE-8909-BCBC-9715-8DD267990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DC0A0DAD-86F6-9D47-7D2B-46F81B70A574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A07902E2-F03F-1490-3AF4-5E806E97950F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引力时间膨胀效应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2B80FFB1-F4BF-D940-B24F-D636EC69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05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B4359E5-DDB2-0CD0-3719-AF6A4D7BB6E1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67E188B-4F58-2FA7-64A8-D55064E4C907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6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2084DC-C2D0-41BC-90FA-1F5686260877}"/>
              </a:ext>
            </a:extLst>
          </p:cNvPr>
          <p:cNvSpPr/>
          <p:nvPr/>
        </p:nvSpPr>
        <p:spPr>
          <a:xfrm>
            <a:off x="677018" y="5292017"/>
            <a:ext cx="11114932" cy="122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spcAft>
                <a:spcPts val="1800"/>
              </a:spcAft>
            </a:pPr>
            <a:r>
              <a:rPr lang="zh-CN" altLang="en-US" sz="3200" dirty="0">
                <a:latin typeface="+mj-ea"/>
                <a:ea typeface="+mj-ea"/>
              </a:rPr>
              <a:t>广义相对论的结论：时间流逝有多快取决于你所受的引力有多大（或者说取决于你距大质量物体有多近）。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996DDF8-E866-424B-AFAE-A9D78B76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pic>
        <p:nvPicPr>
          <p:cNvPr id="14" name="图片 13" descr="卡通人物&#10;&#10;低可信度描述已自动生成">
            <a:extLst>
              <a:ext uri="{FF2B5EF4-FFF2-40B4-BE49-F238E27FC236}">
                <a16:creationId xmlns:a16="http://schemas.microsoft.com/office/drawing/2014/main" id="{04C94E5B-079A-4154-A92C-CF7317AF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23" y="959003"/>
            <a:ext cx="4189149" cy="41891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A7FB62A-414F-4DC2-8B8C-7EEB29C9A5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236850">
            <a:off x="1869879" y="3277979"/>
            <a:ext cx="1294868" cy="1466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0C74242-C580-4EEB-B442-492EAF0C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064350">
            <a:off x="9286059" y="3155743"/>
            <a:ext cx="1314271" cy="1473140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5A6C7D9-1A09-4274-9CE6-D34ACD91A048}"/>
              </a:ext>
            </a:extLst>
          </p:cNvPr>
          <p:cNvCxnSpPr>
            <a:cxnSpLocks/>
          </p:cNvCxnSpPr>
          <p:nvPr/>
        </p:nvCxnSpPr>
        <p:spPr>
          <a:xfrm>
            <a:off x="2949111" y="4042375"/>
            <a:ext cx="1139418" cy="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D740D40-498C-4461-97FB-C988AE717D12}"/>
              </a:ext>
            </a:extLst>
          </p:cNvPr>
          <p:cNvCxnSpPr>
            <a:cxnSpLocks/>
          </p:cNvCxnSpPr>
          <p:nvPr/>
        </p:nvCxnSpPr>
        <p:spPr>
          <a:xfrm>
            <a:off x="6701705" y="4042376"/>
            <a:ext cx="3576068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7" descr="钟表的特写&#10;&#10;描述已自动生成">
            <a:extLst>
              <a:ext uri="{FF2B5EF4-FFF2-40B4-BE49-F238E27FC236}">
                <a16:creationId xmlns:a16="http://schemas.microsoft.com/office/drawing/2014/main" id="{8DDA0CE9-2156-4D0E-A618-EFF9573E8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118" y="1411174"/>
            <a:ext cx="1619240" cy="162320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0CDB019-86EB-44CB-B8A6-1A3DEA612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766" y="1412452"/>
            <a:ext cx="1619240" cy="1623208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6A236F01-78A8-4B6C-9E0B-369BAF159E09}"/>
              </a:ext>
            </a:extLst>
          </p:cNvPr>
          <p:cNvCxnSpPr>
            <a:cxnSpLocks/>
          </p:cNvCxnSpPr>
          <p:nvPr/>
        </p:nvCxnSpPr>
        <p:spPr>
          <a:xfrm>
            <a:off x="2605864" y="3024291"/>
            <a:ext cx="300351" cy="1138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406E3A5F-3306-44C9-A77D-7A5EC868A942}"/>
              </a:ext>
            </a:extLst>
          </p:cNvPr>
          <p:cNvCxnSpPr>
            <a:cxnSpLocks/>
          </p:cNvCxnSpPr>
          <p:nvPr/>
        </p:nvCxnSpPr>
        <p:spPr>
          <a:xfrm>
            <a:off x="9409270" y="2746646"/>
            <a:ext cx="687230" cy="682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999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2084DC-C2D0-41BC-90FA-1F5686260877}"/>
              </a:ext>
            </a:extLst>
          </p:cNvPr>
          <p:cNvSpPr/>
          <p:nvPr/>
        </p:nvSpPr>
        <p:spPr>
          <a:xfrm>
            <a:off x="673606" y="4897172"/>
            <a:ext cx="11118343" cy="1812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spcAft>
                <a:spcPts val="1800"/>
              </a:spcAft>
            </a:pPr>
            <a:r>
              <a:rPr lang="zh-CN" altLang="en-US" sz="3200" dirty="0">
                <a:latin typeface="+mj-ea"/>
                <a:ea typeface="+mj-ea"/>
              </a:rPr>
              <a:t>你受到的引力作用越强，你的时间流逝得越慢。 如果你离一个大质量物体很近，另一个人离大质量物体很远，你的时间就会比另一个人流逝得更慢。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996DDF8-E866-424B-AFAE-A9D78B76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pic>
        <p:nvPicPr>
          <p:cNvPr id="18" name="图片 17" descr="卡通人物&#10;&#10;低可信度描述已自动生成">
            <a:extLst>
              <a:ext uri="{FF2B5EF4-FFF2-40B4-BE49-F238E27FC236}">
                <a16:creationId xmlns:a16="http://schemas.microsoft.com/office/drawing/2014/main" id="{D8811F54-9D6A-7F85-6A90-E2D16047F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23" y="959003"/>
            <a:ext cx="4189149" cy="41891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B824598-D083-B1D2-D683-4488D9B837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236850">
            <a:off x="1869879" y="3277979"/>
            <a:ext cx="1294868" cy="1466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308566B-3BBE-67B3-7897-85B371571C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064350">
            <a:off x="9286059" y="3155743"/>
            <a:ext cx="1314271" cy="1473140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69D5CD9-917E-D89C-C09D-CF601E4DA12F}"/>
              </a:ext>
            </a:extLst>
          </p:cNvPr>
          <p:cNvCxnSpPr>
            <a:cxnSpLocks/>
          </p:cNvCxnSpPr>
          <p:nvPr/>
        </p:nvCxnSpPr>
        <p:spPr>
          <a:xfrm>
            <a:off x="2949111" y="4042375"/>
            <a:ext cx="1139418" cy="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82AF260-1162-33B8-6540-6FFAA7373B5D}"/>
              </a:ext>
            </a:extLst>
          </p:cNvPr>
          <p:cNvCxnSpPr>
            <a:cxnSpLocks/>
          </p:cNvCxnSpPr>
          <p:nvPr/>
        </p:nvCxnSpPr>
        <p:spPr>
          <a:xfrm>
            <a:off x="6701705" y="4042376"/>
            <a:ext cx="3576068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图片 31" descr="钟表的特写&#10;&#10;描述已自动生成">
            <a:extLst>
              <a:ext uri="{FF2B5EF4-FFF2-40B4-BE49-F238E27FC236}">
                <a16:creationId xmlns:a16="http://schemas.microsoft.com/office/drawing/2014/main" id="{25C31A94-E0BB-2510-5012-5B2EBD4FC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118" y="1411174"/>
            <a:ext cx="1619240" cy="162320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9387E7F-8E16-2085-265A-B715AE0A7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766" y="1412452"/>
            <a:ext cx="1619240" cy="1623208"/>
          </a:xfrm>
          <a:prstGeom prst="rect">
            <a:avLst/>
          </a:prstGeom>
        </p:spPr>
      </p:pic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7DF9ED7-99F5-45F5-42E9-B77224B53E4A}"/>
              </a:ext>
            </a:extLst>
          </p:cNvPr>
          <p:cNvCxnSpPr>
            <a:cxnSpLocks/>
          </p:cNvCxnSpPr>
          <p:nvPr/>
        </p:nvCxnSpPr>
        <p:spPr>
          <a:xfrm>
            <a:off x="2605864" y="3024291"/>
            <a:ext cx="300351" cy="1138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5C30AC00-348D-67A6-27A9-980BF02B4C6A}"/>
              </a:ext>
            </a:extLst>
          </p:cNvPr>
          <p:cNvCxnSpPr>
            <a:cxnSpLocks/>
          </p:cNvCxnSpPr>
          <p:nvPr/>
        </p:nvCxnSpPr>
        <p:spPr>
          <a:xfrm>
            <a:off x="9409270" y="2746646"/>
            <a:ext cx="687230" cy="682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263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9B032E-EC3B-414A-BB22-3AF561C8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pic>
        <p:nvPicPr>
          <p:cNvPr id="23" name="图片 22" descr="厨房的摆设布局&#10;&#10;描述已自动生成">
            <a:extLst>
              <a:ext uri="{FF2B5EF4-FFF2-40B4-BE49-F238E27FC236}">
                <a16:creationId xmlns:a16="http://schemas.microsoft.com/office/drawing/2014/main" id="{B1CEAFA5-2D60-4683-BE02-465DEE61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20" y="997575"/>
            <a:ext cx="8582103" cy="4831725"/>
          </a:xfrm>
          <a:prstGeom prst="rect">
            <a:avLst/>
          </a:prstGeom>
          <a:noFill/>
        </p:spPr>
      </p:pic>
      <p:sp>
        <p:nvSpPr>
          <p:cNvPr id="4" name="竖排文字占位符 39">
            <a:extLst>
              <a:ext uri="{FF2B5EF4-FFF2-40B4-BE49-F238E27FC236}">
                <a16:creationId xmlns:a16="http://schemas.microsoft.com/office/drawing/2014/main" id="{9E071A2C-AE6C-442B-8704-2C80CB03F329}"/>
              </a:ext>
            </a:extLst>
          </p:cNvPr>
          <p:cNvSpPr txBox="1">
            <a:spLocks/>
          </p:cNvSpPr>
          <p:nvPr/>
        </p:nvSpPr>
        <p:spPr>
          <a:xfrm>
            <a:off x="6453371" y="3564983"/>
            <a:ext cx="5284759" cy="3022811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algn="ctr" defTabSz="1219170" fontAlgn="base">
              <a:spcBef>
                <a:spcPct val="0"/>
              </a:spcBef>
              <a:spcAft>
                <a:spcPct val="0"/>
              </a:spcAft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600"/>
              </a:lnSpc>
            </a:pPr>
            <a:r>
              <a:rPr lang="zh-CN" altLang="en-US" sz="3200" dirty="0"/>
              <a:t>原子钟的计时很精确。美国卡罗拉多博得（海拔</a:t>
            </a:r>
            <a:r>
              <a:rPr lang="en-US" altLang="zh-CN" sz="3200" dirty="0"/>
              <a:t>1655m</a:t>
            </a:r>
            <a:r>
              <a:rPr lang="zh-CN" altLang="en-US" sz="3200" dirty="0"/>
              <a:t>）和英国格林威治（海拔</a:t>
            </a:r>
            <a:r>
              <a:rPr lang="en-US" altLang="zh-CN" sz="3200" dirty="0"/>
              <a:t>46m</a:t>
            </a:r>
            <a:r>
              <a:rPr lang="zh-CN" altLang="en-US" sz="3200" dirty="0"/>
              <a:t>）的原子钟速度不一样，每年相差</a:t>
            </a:r>
            <a:r>
              <a:rPr lang="en-US" altLang="zh-CN" sz="3200" dirty="0"/>
              <a:t>5</a:t>
            </a:r>
            <a:r>
              <a:rPr lang="zh-CN" altLang="en-US" sz="3200" dirty="0"/>
              <a:t>微秒。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275039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AB5ED4C-6AFD-644F-A3E8-76EDAD11720F}"/>
              </a:ext>
            </a:extLst>
          </p:cNvPr>
          <p:cNvSpPr txBox="1">
            <a:spLocks/>
          </p:cNvSpPr>
          <p:nvPr/>
        </p:nvSpPr>
        <p:spPr>
          <a:xfrm>
            <a:off x="2000979" y="2808953"/>
            <a:ext cx="6877876" cy="2185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地球的年龄：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6000-10000</a:t>
            </a: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A52FE9-3FA9-ED41-BDCE-4088C345E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2" y="1968321"/>
            <a:ext cx="2552022" cy="340269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67286A7-8E21-FB1A-5545-8E4A91B10B19}"/>
              </a:ext>
            </a:extLst>
          </p:cNvPr>
          <p:cNvGrpSpPr/>
          <p:nvPr/>
        </p:nvGrpSpPr>
        <p:grpSpPr>
          <a:xfrm>
            <a:off x="7324680" y="1765063"/>
            <a:ext cx="4688260" cy="3809211"/>
            <a:chOff x="5446644" y="465010"/>
            <a:chExt cx="4688260" cy="380921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C1CD0E-641A-46DB-B568-6E7CB85B1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6644" y="465010"/>
              <a:ext cx="4688260" cy="3809211"/>
            </a:xfrm>
            <a:prstGeom prst="rect">
              <a:avLst/>
            </a:prstGeom>
          </p:spPr>
        </p:pic>
        <p:sp>
          <p:nvSpPr>
            <p:cNvPr id="26" name="内容占位符 2">
              <a:extLst>
                <a:ext uri="{FF2B5EF4-FFF2-40B4-BE49-F238E27FC236}">
                  <a16:creationId xmlns:a16="http://schemas.microsoft.com/office/drawing/2014/main" id="{B6A4FF2C-E94E-488D-BD87-D30D2B78C3DF}"/>
                </a:ext>
              </a:extLst>
            </p:cNvPr>
            <p:cNvSpPr txBox="1">
              <a:spLocks/>
            </p:cNvSpPr>
            <p:nvPr/>
          </p:nvSpPr>
          <p:spPr>
            <a:xfrm>
              <a:off x="6347792" y="1477614"/>
              <a:ext cx="3187148" cy="21854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4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家谱</a:t>
              </a:r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03ED2BDF-0032-589A-6B52-6F7D968B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圣经中的地球年龄</a:t>
            </a:r>
          </a:p>
        </p:txBody>
      </p:sp>
    </p:spTree>
    <p:extLst>
      <p:ext uri="{BB962C8B-B14F-4D97-AF65-F5344CB8AC3E}">
        <p14:creationId xmlns:p14="http://schemas.microsoft.com/office/powerpoint/2010/main" val="880527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竖排文字占位符 39">
            <a:extLst>
              <a:ext uri="{FF2B5EF4-FFF2-40B4-BE49-F238E27FC236}">
                <a16:creationId xmlns:a16="http://schemas.microsoft.com/office/drawing/2014/main" id="{5B6854BD-E31A-489C-8CF4-26026E31F7DA}"/>
              </a:ext>
            </a:extLst>
          </p:cNvPr>
          <p:cNvSpPr txBox="1">
            <a:spLocks/>
          </p:cNvSpPr>
          <p:nvPr/>
        </p:nvSpPr>
        <p:spPr bwMode="auto">
          <a:xfrm>
            <a:off x="2135823" y="5307391"/>
            <a:ext cx="7920353" cy="120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 defTabSz="1219170">
              <a:lnSpc>
                <a:spcPts val="4000"/>
              </a:lnSpc>
              <a:defRPr/>
            </a:pP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海拔越低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：引力越强、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时钟越</a:t>
            </a:r>
            <a:r>
              <a:rPr lang="zh-CN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ts val="4000"/>
              </a:lnSpc>
              <a:defRPr/>
            </a:pP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海拔越高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：引力越弱、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时钟越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9B032E-EC3B-414A-BB22-3AF561C8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引力时间膨胀效应：引力强时间慢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F5749F9-A806-4E79-81BB-F23C33FA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22894" y="1076847"/>
            <a:ext cx="8247781" cy="3995019"/>
          </a:xfrm>
          <a:prstGeom prst="rect">
            <a:avLst/>
          </a:prstGeom>
        </p:spPr>
      </p:pic>
      <p:pic>
        <p:nvPicPr>
          <p:cNvPr id="17" name="图片 16" descr="钟表的特写&#10;&#10;描述已自动生成">
            <a:extLst>
              <a:ext uri="{FF2B5EF4-FFF2-40B4-BE49-F238E27FC236}">
                <a16:creationId xmlns:a16="http://schemas.microsoft.com/office/drawing/2014/main" id="{A372E1E2-7E26-434A-ADAF-BA8D3DCEE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140" y="1432256"/>
            <a:ext cx="1007347" cy="10098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773D19D-5D13-4449-A18B-0F1D02579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789" y="2869377"/>
            <a:ext cx="1007347" cy="1009816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9AF80AA8-8B70-4A1F-84AA-6E3DB19FBCAA}"/>
              </a:ext>
            </a:extLst>
          </p:cNvPr>
          <p:cNvSpPr/>
          <p:nvPr/>
        </p:nvSpPr>
        <p:spPr>
          <a:xfrm>
            <a:off x="5364461" y="1312372"/>
            <a:ext cx="2486194" cy="861770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距离地心更远，引力更小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3208C45-7562-4630-B36F-B801A484253E}"/>
              </a:ext>
            </a:extLst>
          </p:cNvPr>
          <p:cNvSpPr/>
          <p:nvPr/>
        </p:nvSpPr>
        <p:spPr>
          <a:xfrm>
            <a:off x="2748100" y="3012762"/>
            <a:ext cx="1798362" cy="492438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慢一些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37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6813B72-D99C-453A-9376-AC77FCF03997}"/>
              </a:ext>
            </a:extLst>
          </p:cNvPr>
          <p:cNvSpPr txBox="1"/>
          <p:nvPr/>
        </p:nvSpPr>
        <p:spPr>
          <a:xfrm>
            <a:off x="956107" y="1912642"/>
            <a:ext cx="5103913" cy="32228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</a:lstStyle>
          <a:p>
            <a:r>
              <a:rPr lang="zh-CN" altLang="zh-CN" dirty="0"/>
              <a:t>地球上因为海拔不同就可以造成两个</a:t>
            </a:r>
            <a:r>
              <a:rPr lang="zh-CN" altLang="en-US" dirty="0"/>
              <a:t>精确度</a:t>
            </a:r>
            <a:r>
              <a:rPr lang="zh-CN" altLang="zh-CN" dirty="0"/>
              <a:t>相同的时钟每年出现几微秒的差异。</a:t>
            </a:r>
            <a:endParaRPr lang="en-US" altLang="zh-CN" dirty="0"/>
          </a:p>
          <a:p>
            <a:r>
              <a:rPr lang="zh-CN" altLang="en-US" dirty="0"/>
              <a:t>问：</a:t>
            </a:r>
            <a:r>
              <a:rPr lang="zh-CN" altLang="zh-CN" dirty="0"/>
              <a:t>在</a:t>
            </a:r>
            <a:r>
              <a:rPr lang="zh-CN" altLang="en-US" dirty="0"/>
              <a:t>强</a:t>
            </a:r>
            <a:r>
              <a:rPr lang="zh-CN" altLang="zh-CN" dirty="0"/>
              <a:t>引力场中相距更远的两个时钟的差异岂不更大？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20E4E4-95C2-439D-97B8-F11B3F26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E6E63C-77B5-4CF5-A8EB-EE25FC4A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6306" y="912415"/>
            <a:ext cx="4545544" cy="5772119"/>
          </a:xfrm>
          <a:prstGeom prst="rect">
            <a:avLst/>
          </a:prstGeom>
        </p:spPr>
      </p:pic>
      <p:pic>
        <p:nvPicPr>
          <p:cNvPr id="17" name="图片 16" descr="钟表的特写&#10;&#10;描述已自动生成">
            <a:extLst>
              <a:ext uri="{FF2B5EF4-FFF2-40B4-BE49-F238E27FC236}">
                <a16:creationId xmlns:a16="http://schemas.microsoft.com/office/drawing/2014/main" id="{FD0B2D1E-451F-45F5-B359-B3089B78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911" y="888407"/>
            <a:ext cx="888580" cy="8907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E7B545-0D77-4215-BB02-ADC0EF40E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445" y="3954799"/>
            <a:ext cx="888580" cy="890758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F6D69952-79B4-4DEF-B755-268593C0909B}"/>
              </a:ext>
            </a:extLst>
          </p:cNvPr>
          <p:cNvSpPr/>
          <p:nvPr/>
        </p:nvSpPr>
        <p:spPr>
          <a:xfrm>
            <a:off x="8717844" y="958539"/>
            <a:ext cx="1736330" cy="954103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美国</a:t>
            </a:r>
            <a:endParaRPr lang="en-US" altLang="zh-CN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卡罗拉多博得</a:t>
            </a:r>
            <a:endParaRPr lang="en-US" altLang="zh-CN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海拔</a:t>
            </a:r>
            <a:r>
              <a:rPr lang="en-US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1655m</a:t>
            </a: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37A67B9-9081-4CA6-A541-0CF476D164DF}"/>
              </a:ext>
            </a:extLst>
          </p:cNvPr>
          <p:cNvSpPr/>
          <p:nvPr/>
        </p:nvSpPr>
        <p:spPr>
          <a:xfrm>
            <a:off x="9775948" y="3820031"/>
            <a:ext cx="1322553" cy="954103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英国</a:t>
            </a:r>
            <a:endParaRPr lang="en-US" altLang="zh-CN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格林威治</a:t>
            </a:r>
            <a:endParaRPr lang="en-US" altLang="zh-CN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海拔</a:t>
            </a:r>
            <a:r>
              <a:rPr lang="en-US" altLang="zh-CN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46m</a:t>
            </a: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96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6813B72-D99C-453A-9376-AC77FCF03997}"/>
              </a:ext>
            </a:extLst>
          </p:cNvPr>
          <p:cNvSpPr txBox="1"/>
          <p:nvPr/>
        </p:nvSpPr>
        <p:spPr>
          <a:xfrm>
            <a:off x="1449499" y="3082889"/>
            <a:ext cx="7742125" cy="12530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lnSpc>
                <a:spcPts val="460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在同一个引力场中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相距很远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的两个时钟，它们在运行速度上的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差异会更大！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20E4E4-95C2-439D-97B8-F11B3F26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引力时间膨胀效应</a:t>
            </a:r>
          </a:p>
        </p:txBody>
      </p:sp>
      <p:pic>
        <p:nvPicPr>
          <p:cNvPr id="17" name="图片 16" descr="钟表的特写&#10;&#10;描述已自动生成">
            <a:extLst>
              <a:ext uri="{FF2B5EF4-FFF2-40B4-BE49-F238E27FC236}">
                <a16:creationId xmlns:a16="http://schemas.microsoft.com/office/drawing/2014/main" id="{FD0B2D1E-451F-45F5-B359-B3089B780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190" y="1091012"/>
            <a:ext cx="1308309" cy="13115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E7B545-0D77-4215-BB02-ADC0EF40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190" y="5270259"/>
            <a:ext cx="1308309" cy="1311516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65D2B92-271E-43B9-99BB-8260219EA366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9442345" y="2402528"/>
            <a:ext cx="0" cy="28677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48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C7638-633E-4047-9289-ECD2ACFE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pic>
        <p:nvPicPr>
          <p:cNvPr id="11" name="图片 10" descr="图片包含 游戏机, 自然, 星星, 夜空&#10;&#10;描述已自动生成">
            <a:extLst>
              <a:ext uri="{FF2B5EF4-FFF2-40B4-BE49-F238E27FC236}">
                <a16:creationId xmlns:a16="http://schemas.microsoft.com/office/drawing/2014/main" id="{581AA29A-C885-4155-8711-0C8BF20DE5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021" y="939740"/>
            <a:ext cx="9647740" cy="5798908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1B084C4C-4EB5-403F-B812-506143C8B6DB}"/>
              </a:ext>
            </a:extLst>
          </p:cNvPr>
          <p:cNvSpPr/>
          <p:nvPr/>
        </p:nvSpPr>
        <p:spPr>
          <a:xfrm rot="671702">
            <a:off x="2639176" y="2462180"/>
            <a:ext cx="6482464" cy="2441938"/>
          </a:xfrm>
          <a:prstGeom prst="ellipse">
            <a:avLst/>
          </a:prstGeom>
          <a:noFill/>
          <a:ln w="22225">
            <a:solidFill>
              <a:srgbClr val="FFC000"/>
            </a:solidFill>
            <a:prstDash val="dash"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200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0F4893E-7EAD-4697-821A-75F36B181E63}"/>
              </a:ext>
            </a:extLst>
          </p:cNvPr>
          <p:cNvSpPr/>
          <p:nvPr/>
        </p:nvSpPr>
        <p:spPr>
          <a:xfrm rot="761324">
            <a:off x="2286789" y="2221169"/>
            <a:ext cx="8327715" cy="3487229"/>
          </a:xfrm>
          <a:prstGeom prst="ellipse">
            <a:avLst/>
          </a:prstGeom>
          <a:noFill/>
          <a:ln w="22225">
            <a:solidFill>
              <a:schemeClr val="bg1"/>
            </a:solidFill>
            <a:prstDash val="dash"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3285157-4EC0-4D97-A9C1-B18A8D4CB222}"/>
              </a:ext>
            </a:extLst>
          </p:cNvPr>
          <p:cNvGrpSpPr/>
          <p:nvPr/>
        </p:nvGrpSpPr>
        <p:grpSpPr>
          <a:xfrm>
            <a:off x="2859148" y="3992967"/>
            <a:ext cx="1636054" cy="1649264"/>
            <a:chOff x="1335148" y="4264243"/>
            <a:chExt cx="1636054" cy="1649264"/>
          </a:xfrm>
        </p:grpSpPr>
        <p:pic>
          <p:nvPicPr>
            <p:cNvPr id="15" name="图片 14" descr="图片包含 桌子, 大, 关, 甜甜圈&#10;&#10;描述已自动生成">
              <a:extLst>
                <a:ext uri="{FF2B5EF4-FFF2-40B4-BE49-F238E27FC236}">
                  <a16:creationId xmlns:a16="http://schemas.microsoft.com/office/drawing/2014/main" id="{698DEBC0-8E94-4F39-9EBA-17EDE8CC9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7490" y="5269797"/>
              <a:ext cx="643712" cy="643710"/>
            </a:xfrm>
            <a:prstGeom prst="rect">
              <a:avLst/>
            </a:prstGeom>
          </p:spPr>
        </p:pic>
        <p:sp>
          <p:nvSpPr>
            <p:cNvPr id="18" name="对话气泡: 矩形 17">
              <a:extLst>
                <a:ext uri="{FF2B5EF4-FFF2-40B4-BE49-F238E27FC236}">
                  <a16:creationId xmlns:a16="http://schemas.microsoft.com/office/drawing/2014/main" id="{5AC91B53-DDEB-4E09-9D30-C864E74AE460}"/>
                </a:ext>
              </a:extLst>
            </p:cNvPr>
            <p:cNvSpPr/>
            <p:nvPr/>
          </p:nvSpPr>
          <p:spPr>
            <a:xfrm>
              <a:off x="1335148" y="4264243"/>
              <a:ext cx="1061615" cy="965245"/>
            </a:xfrm>
            <a:prstGeom prst="wedgeRectCallout">
              <a:avLst>
                <a:gd name="adj1" fmla="val 43356"/>
                <a:gd name="adj2" fmla="val 74594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/>
            </a:p>
          </p:txBody>
        </p:sp>
        <p:pic>
          <p:nvPicPr>
            <p:cNvPr id="19" name="图片 18" descr="钟表的特写&#10;&#10;描述已自动生成">
              <a:extLst>
                <a:ext uri="{FF2B5EF4-FFF2-40B4-BE49-F238E27FC236}">
                  <a16:creationId xmlns:a16="http://schemas.microsoft.com/office/drawing/2014/main" id="{6D4C91FB-C53E-4AA9-B77F-40112854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1665" y="4301486"/>
              <a:ext cx="888580" cy="890758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484EFCA-D862-4F9C-8F4D-0C6BB3502DCD}"/>
              </a:ext>
            </a:extLst>
          </p:cNvPr>
          <p:cNvGrpSpPr/>
          <p:nvPr/>
        </p:nvGrpSpPr>
        <p:grpSpPr>
          <a:xfrm>
            <a:off x="7355511" y="3955723"/>
            <a:ext cx="1489186" cy="1495462"/>
            <a:chOff x="5831511" y="4226999"/>
            <a:chExt cx="1489186" cy="1495462"/>
          </a:xfrm>
        </p:grpSpPr>
        <p:pic>
          <p:nvPicPr>
            <p:cNvPr id="17" name="图片 16" descr="黑暗里有星球&#10;&#10;低可信度描述已自动生成">
              <a:extLst>
                <a:ext uri="{FF2B5EF4-FFF2-40B4-BE49-F238E27FC236}">
                  <a16:creationId xmlns:a16="http://schemas.microsoft.com/office/drawing/2014/main" id="{91E25FA0-17BC-42ED-AB14-131DA101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1511" y="5269796"/>
              <a:ext cx="452665" cy="452665"/>
            </a:xfrm>
            <a:prstGeom prst="rect">
              <a:avLst/>
            </a:prstGeom>
          </p:spPr>
        </p:pic>
        <p:sp>
          <p:nvSpPr>
            <p:cNvPr id="20" name="对话气泡: 矩形 19">
              <a:extLst>
                <a:ext uri="{FF2B5EF4-FFF2-40B4-BE49-F238E27FC236}">
                  <a16:creationId xmlns:a16="http://schemas.microsoft.com/office/drawing/2014/main" id="{C340F9A8-4316-4410-BF77-DAD79592037C}"/>
                </a:ext>
              </a:extLst>
            </p:cNvPr>
            <p:cNvSpPr/>
            <p:nvPr/>
          </p:nvSpPr>
          <p:spPr>
            <a:xfrm>
              <a:off x="6259082" y="4226999"/>
              <a:ext cx="1061615" cy="965245"/>
            </a:xfrm>
            <a:prstGeom prst="wedgeRectCallout">
              <a:avLst>
                <a:gd name="adj1" fmla="val -47263"/>
                <a:gd name="adj2" fmla="val 6966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87A02A1-1F1D-4F5B-8910-D7F5580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45599" y="4264044"/>
              <a:ext cx="888580" cy="89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28 -0.06111 C -0.04127 -0.00486 0.09466 -0.02986 0.11328 -0.11644 C 0.1319 -0.20463 0.02683 -0.32083 -0.12122 -0.37732 C -0.26836 -0.43357 -0.40286 -0.40926 -0.422 -0.3213 C -0.43997 -0.23449 -0.33633 -0.11713 -0.18828 -0.06111 Z " pathEditMode="relative" rAng="960000" ptsTypes="AAAAA">
                                      <p:cBhvr>
                                        <p:cTn id="6" dur="10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15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41 0.03033 C 0.31875 0.09306 0.48763 0.0338 0.51393 -0.09953 C 0.53972 -0.23449 0.41341 -0.39351 0.23203 -0.45416 C 0.0513 -0.51712 -0.11679 -0.45925 -0.14323 -0.32523 C -0.16914 -0.19027 -0.04323 -0.03032 0.13841 0.03033 Z " pathEditMode="relative" rAng="900000" ptsTypes="AAAAA">
                                      <p:cBhvr>
                                        <p:cTn id="8" dur="30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sp>
        <p:nvSpPr>
          <p:cNvPr id="3" name="椭圆 2"/>
          <p:cNvSpPr/>
          <p:nvPr/>
        </p:nvSpPr>
        <p:spPr>
          <a:xfrm>
            <a:off x="5419725" y="3362325"/>
            <a:ext cx="942975" cy="9429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4" name="椭圆 3"/>
          <p:cNvSpPr/>
          <p:nvPr/>
        </p:nvSpPr>
        <p:spPr>
          <a:xfrm>
            <a:off x="4429124" y="2371724"/>
            <a:ext cx="2924175" cy="29241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5" name="椭圆 4"/>
          <p:cNvSpPr/>
          <p:nvPr/>
        </p:nvSpPr>
        <p:spPr>
          <a:xfrm>
            <a:off x="3338511" y="1281111"/>
            <a:ext cx="5105400" cy="5105400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6" name="椭圆 5"/>
          <p:cNvSpPr/>
          <p:nvPr/>
        </p:nvSpPr>
        <p:spPr>
          <a:xfrm>
            <a:off x="4352925" y="3833811"/>
            <a:ext cx="171450" cy="17145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7" name="椭圆 6"/>
          <p:cNvSpPr/>
          <p:nvPr/>
        </p:nvSpPr>
        <p:spPr>
          <a:xfrm>
            <a:off x="3629025" y="2371724"/>
            <a:ext cx="180975" cy="18097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20892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43" y="379512"/>
            <a:ext cx="4046621" cy="59949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6038" y="1821782"/>
            <a:ext cx="6593305" cy="2963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星际穿越</a:t>
            </a:r>
            <a:r>
              <a:rPr lang="en-US" altLang="zh-CN" dirty="0"/>
              <a:t>》</a:t>
            </a:r>
            <a:r>
              <a:rPr lang="zh-CN" altLang="en-US" dirty="0"/>
              <a:t>电影（</a:t>
            </a:r>
            <a:r>
              <a:rPr lang="en-US" altLang="zh-CN" dirty="0"/>
              <a:t>Interstellar</a:t>
            </a:r>
            <a:r>
              <a:rPr lang="zh-CN" altLang="en-US" dirty="0"/>
              <a:t>）主要讲述了一队探险家利用他们针对虫洞的新发现，超越人类对于太空旅行的极限，从而开始在广袤的宇宙中进行星际航行的故事。</a:t>
            </a:r>
          </a:p>
        </p:txBody>
      </p:sp>
    </p:spTree>
    <p:extLst>
      <p:ext uri="{BB962C8B-B14F-4D97-AF65-F5344CB8AC3E}">
        <p14:creationId xmlns:p14="http://schemas.microsoft.com/office/powerpoint/2010/main" val="3170139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7" y="1430754"/>
            <a:ext cx="11371285" cy="476450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584032" y="2922671"/>
            <a:ext cx="854242" cy="890337"/>
          </a:xfrm>
          <a:prstGeom prst="ellipse">
            <a:avLst/>
          </a:prstGeom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3565944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sp>
        <p:nvSpPr>
          <p:cNvPr id="10" name="椭圆 9"/>
          <p:cNvSpPr/>
          <p:nvPr/>
        </p:nvSpPr>
        <p:spPr>
          <a:xfrm>
            <a:off x="5419725" y="3362325"/>
            <a:ext cx="942975" cy="9429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12" name="椭圆 11"/>
          <p:cNvSpPr/>
          <p:nvPr/>
        </p:nvSpPr>
        <p:spPr>
          <a:xfrm>
            <a:off x="4429124" y="2371724"/>
            <a:ext cx="2924175" cy="29241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13" name="椭圆 12"/>
          <p:cNvSpPr/>
          <p:nvPr/>
        </p:nvSpPr>
        <p:spPr>
          <a:xfrm>
            <a:off x="3338511" y="1281111"/>
            <a:ext cx="5105400" cy="5105400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14" name="椭圆 13"/>
          <p:cNvSpPr/>
          <p:nvPr/>
        </p:nvSpPr>
        <p:spPr>
          <a:xfrm>
            <a:off x="4352925" y="3833811"/>
            <a:ext cx="171450" cy="17145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15" name="椭圆 14"/>
          <p:cNvSpPr/>
          <p:nvPr/>
        </p:nvSpPr>
        <p:spPr>
          <a:xfrm>
            <a:off x="3629025" y="2371724"/>
            <a:ext cx="180975" cy="18097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16" name="文本框 15"/>
          <p:cNvSpPr txBox="1"/>
          <p:nvPr/>
        </p:nvSpPr>
        <p:spPr>
          <a:xfrm>
            <a:off x="2935456" y="2277545"/>
            <a:ext cx="65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飞船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748214" y="4100273"/>
            <a:ext cx="65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行星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797121" y="2608240"/>
            <a:ext cx="568033" cy="121204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867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8" y="1097414"/>
            <a:ext cx="11365763" cy="475093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071435" y="5942597"/>
            <a:ext cx="8049127" cy="632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黑洞附近低轨道的行星上的</a:t>
            </a:r>
            <a:r>
              <a:rPr lang="en-US" altLang="zh-CN" dirty="0"/>
              <a:t>2</a:t>
            </a:r>
            <a:r>
              <a:rPr lang="zh-CN" altLang="en-US" dirty="0"/>
              <a:t>个小时 </a:t>
            </a:r>
          </a:p>
        </p:txBody>
      </p:sp>
    </p:spTree>
    <p:extLst>
      <p:ext uri="{BB962C8B-B14F-4D97-AF65-F5344CB8AC3E}">
        <p14:creationId xmlns:p14="http://schemas.microsoft.com/office/powerpoint/2010/main" val="1837043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40" y="1097413"/>
            <a:ext cx="10871916" cy="47509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71434" y="5942596"/>
            <a:ext cx="8049127" cy="632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相当于黑洞附近高轨道上飞船的</a:t>
            </a:r>
            <a:r>
              <a:rPr lang="en-US" altLang="zh-CN" dirty="0"/>
              <a:t>23</a:t>
            </a:r>
            <a:r>
              <a:rPr lang="zh-CN" altLang="en-US" dirty="0"/>
              <a:t>年 </a:t>
            </a:r>
          </a:p>
        </p:txBody>
      </p:sp>
    </p:spTree>
    <p:extLst>
      <p:ext uri="{BB962C8B-B14F-4D97-AF65-F5344CB8AC3E}">
        <p14:creationId xmlns:p14="http://schemas.microsoft.com/office/powerpoint/2010/main" val="95342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4DCDF-6B41-F412-7E57-74AD827C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E8B57BD-F243-1CF9-9474-254124BC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使用家谱计算方法计算地球年龄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3ED6AA-7954-457F-A9D8-276B4B829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1518" r="-5936" b="2449"/>
          <a:stretch/>
        </p:blipFill>
        <p:spPr>
          <a:xfrm>
            <a:off x="1524000" y="1016944"/>
            <a:ext cx="9143999" cy="56298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56BB9B0-62AD-F358-FBFE-DC7E0F776829}"/>
              </a:ext>
            </a:extLst>
          </p:cNvPr>
          <p:cNvSpPr txBox="1"/>
          <p:nvPr/>
        </p:nvSpPr>
        <p:spPr>
          <a:xfrm>
            <a:off x="1788626" y="122126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亚当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B193F-FA2E-0B28-149A-4E644C17C6C1}"/>
              </a:ext>
            </a:extLst>
          </p:cNvPr>
          <p:cNvSpPr txBox="1"/>
          <p:nvPr/>
        </p:nvSpPr>
        <p:spPr>
          <a:xfrm>
            <a:off x="9638129" y="4769236"/>
            <a:ext cx="955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耶稣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基督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2F9314F-F44E-53D2-52D5-D9D2E6317945}"/>
              </a:ext>
            </a:extLst>
          </p:cNvPr>
          <p:cNvCxnSpPr>
            <a:cxnSpLocks/>
          </p:cNvCxnSpPr>
          <p:nvPr/>
        </p:nvCxnSpPr>
        <p:spPr>
          <a:xfrm>
            <a:off x="9460009" y="2654867"/>
            <a:ext cx="0" cy="2367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DAC1DBA-1D35-55A8-AA0E-11FC6034D494}"/>
              </a:ext>
            </a:extLst>
          </p:cNvPr>
          <p:cNvCxnSpPr>
            <a:cxnSpLocks/>
          </p:cNvCxnSpPr>
          <p:nvPr/>
        </p:nvCxnSpPr>
        <p:spPr>
          <a:xfrm>
            <a:off x="9460009" y="1454810"/>
            <a:ext cx="0" cy="12000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FB71931-8662-822D-115D-93F5C731C953}"/>
              </a:ext>
            </a:extLst>
          </p:cNvPr>
          <p:cNvCxnSpPr>
            <a:cxnSpLocks/>
          </p:cNvCxnSpPr>
          <p:nvPr/>
        </p:nvCxnSpPr>
        <p:spPr>
          <a:xfrm flipH="1">
            <a:off x="2778643" y="1478695"/>
            <a:ext cx="669571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0C8052C-E982-8DC8-B7D5-306FAD38352C}"/>
              </a:ext>
            </a:extLst>
          </p:cNvPr>
          <p:cNvSpPr txBox="1"/>
          <p:nvPr/>
        </p:nvSpPr>
        <p:spPr>
          <a:xfrm>
            <a:off x="9652242" y="2201832"/>
            <a:ext cx="902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亚伯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拉罕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DA9031-362B-DC6E-6E81-9994A3B465CC}"/>
              </a:ext>
            </a:extLst>
          </p:cNvPr>
          <p:cNvSpPr txBox="1"/>
          <p:nvPr/>
        </p:nvSpPr>
        <p:spPr>
          <a:xfrm>
            <a:off x="9539520" y="3362423"/>
            <a:ext cx="1132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56A5159-8BA7-B1A9-D7A6-D233D3588369}"/>
              </a:ext>
            </a:extLst>
          </p:cNvPr>
          <p:cNvCxnSpPr>
            <a:cxnSpLocks/>
          </p:cNvCxnSpPr>
          <p:nvPr/>
        </p:nvCxnSpPr>
        <p:spPr>
          <a:xfrm>
            <a:off x="8998226" y="2654866"/>
            <a:ext cx="7346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2B191C8C-904B-4075-3866-5E7BE30BD4CE}"/>
              </a:ext>
            </a:extLst>
          </p:cNvPr>
          <p:cNvSpPr txBox="1"/>
          <p:nvPr/>
        </p:nvSpPr>
        <p:spPr>
          <a:xfrm>
            <a:off x="4960478" y="1061864"/>
            <a:ext cx="2317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83D808E-95DF-126B-AE77-E0082DEC8951}"/>
              </a:ext>
            </a:extLst>
          </p:cNvPr>
          <p:cNvCxnSpPr>
            <a:cxnSpLocks/>
          </p:cNvCxnSpPr>
          <p:nvPr/>
        </p:nvCxnSpPr>
        <p:spPr>
          <a:xfrm>
            <a:off x="8839200" y="5022113"/>
            <a:ext cx="8660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64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7" grpId="1"/>
      <p:bldP spid="18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sp>
        <p:nvSpPr>
          <p:cNvPr id="3" name="椭圆 2"/>
          <p:cNvSpPr/>
          <p:nvPr/>
        </p:nvSpPr>
        <p:spPr>
          <a:xfrm>
            <a:off x="3232030" y="3414828"/>
            <a:ext cx="942975" cy="9429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4" name="椭圆 3"/>
          <p:cNvSpPr/>
          <p:nvPr/>
        </p:nvSpPr>
        <p:spPr>
          <a:xfrm>
            <a:off x="2241429" y="2424227"/>
            <a:ext cx="2924175" cy="29241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5" name="椭圆 4"/>
          <p:cNvSpPr/>
          <p:nvPr/>
        </p:nvSpPr>
        <p:spPr>
          <a:xfrm>
            <a:off x="1150816" y="1333614"/>
            <a:ext cx="5105400" cy="5105400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6" name="椭圆 5"/>
          <p:cNvSpPr/>
          <p:nvPr/>
        </p:nvSpPr>
        <p:spPr>
          <a:xfrm>
            <a:off x="2165230" y="3886314"/>
            <a:ext cx="171450" cy="17145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7" name="椭圆 6"/>
          <p:cNvSpPr/>
          <p:nvPr/>
        </p:nvSpPr>
        <p:spPr>
          <a:xfrm>
            <a:off x="1441330" y="2424227"/>
            <a:ext cx="180975" cy="18097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747761" y="2330048"/>
            <a:ext cx="65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飞船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60519" y="4152776"/>
            <a:ext cx="65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行星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609426" y="2660743"/>
            <a:ext cx="568033" cy="121204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875340" y="2605202"/>
            <a:ext cx="4680284" cy="24021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/>
              <a:t>红色星球与绿色飞船处于强引力场不同的位置，受到不同的引力，所以它们的时间流逝速度不同。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26071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3C6C5-4537-5815-7101-70257B0A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2681A-544E-B673-C9D0-77B82A3C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GPS</a:t>
            </a:r>
            <a:r>
              <a:rPr lang="zh-CN" altLang="en-US" dirty="0"/>
              <a:t>卫星定位的时间膨胀应用</a:t>
            </a:r>
          </a:p>
        </p:txBody>
      </p:sp>
      <p:pic>
        <p:nvPicPr>
          <p:cNvPr id="12" name="mda-rmdbsuymdi6w3x07">
            <a:hlinkClick r:id="" action="ppaction://media"/>
            <a:extLst>
              <a:ext uri="{FF2B5EF4-FFF2-40B4-BE49-F238E27FC236}">
                <a16:creationId xmlns:a16="http://schemas.microsoft.com/office/drawing/2014/main" id="{499329AA-C3A8-686C-5119-1D672E138A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346" y="1047499"/>
            <a:ext cx="10063308" cy="5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7DB93-2C25-B7DA-EF80-D5C09549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CFE8DAD5-F974-14F5-E1AB-0112B69F0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72A4DF2-246C-B6BD-1A8A-4A7CAF917BB0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E83C4543-A85F-9A5C-2BF8-6E8F823BF6EE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圣经指明创世之初引力已经存在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14A598DB-2B05-CBEE-D439-E38525ACD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06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2C53BA3-84BC-0E99-BA17-DF274BA2AC6C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A40EA42-E143-1807-8D58-C37650292E33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4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B70E2A-6913-4DDD-9A65-B5B6B50A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地球在被造时已有引力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2E76779E-1456-4620-9846-253695130DB2}"/>
              </a:ext>
            </a:extLst>
          </p:cNvPr>
          <p:cNvSpPr txBox="1"/>
          <p:nvPr/>
        </p:nvSpPr>
        <p:spPr>
          <a:xfrm>
            <a:off x="2423752" y="1384473"/>
            <a:ext cx="7140023" cy="13428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5000"/>
              </a:lnSpc>
              <a:defRPr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创世记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1:2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 地是空虚混沌。渊面黑暗。神的灵运行在水面上。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56C378E-665C-4417-8EFD-19EA9C18B0F1}"/>
              </a:ext>
            </a:extLst>
          </p:cNvPr>
          <p:cNvSpPr txBox="1"/>
          <p:nvPr/>
        </p:nvSpPr>
        <p:spPr>
          <a:xfrm>
            <a:off x="3621625" y="2727337"/>
            <a:ext cx="5032942" cy="7016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创世记的经文启示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982C5C-1C12-7CD3-DF1C-3FF3576B7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85" y="3927222"/>
            <a:ext cx="6241429" cy="23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120E7F9-C0A1-4448-955E-AC050EA3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330" y="1033578"/>
            <a:ext cx="9379623" cy="5554216"/>
          </a:xfrm>
          <a:prstGeom prst="rect">
            <a:avLst/>
          </a:prstGeom>
          <a:noFill/>
        </p:spPr>
      </p:pic>
      <p:sp>
        <p:nvSpPr>
          <p:cNvPr id="10" name="竖排文字占位符 39">
            <a:extLst>
              <a:ext uri="{FF2B5EF4-FFF2-40B4-BE49-F238E27FC236}">
                <a16:creationId xmlns:a16="http://schemas.microsoft.com/office/drawing/2014/main" id="{DC095A42-180B-4935-8B69-EE354CC8C8A2}"/>
              </a:ext>
            </a:extLst>
          </p:cNvPr>
          <p:cNvSpPr txBox="1">
            <a:spLocks/>
          </p:cNvSpPr>
          <p:nvPr/>
        </p:nvSpPr>
        <p:spPr bwMode="auto">
          <a:xfrm>
            <a:off x="4343919" y="1498325"/>
            <a:ext cx="7442751" cy="663191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defTabSz="121917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在引力作用下的水，出现一个“水面”。</a:t>
            </a:r>
            <a:endParaRPr lang="en-US" altLang="zh-CN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D131F75B-16F7-48B7-9129-66DCAF67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水面</a:t>
            </a:r>
          </a:p>
        </p:txBody>
      </p:sp>
    </p:spTree>
    <p:extLst>
      <p:ext uri="{BB962C8B-B14F-4D97-AF65-F5344CB8AC3E}">
        <p14:creationId xmlns:p14="http://schemas.microsoft.com/office/powerpoint/2010/main" val="97290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F992453-81DF-4DA3-8FED-E5E262C6C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353583" y="1033578"/>
            <a:ext cx="9379623" cy="5554216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0FE82B2-20BF-479B-A3E0-23880437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水雾</a:t>
            </a:r>
          </a:p>
        </p:txBody>
      </p:sp>
      <p:sp>
        <p:nvSpPr>
          <p:cNvPr id="4" name="竖排文字占位符 39">
            <a:extLst>
              <a:ext uri="{FF2B5EF4-FFF2-40B4-BE49-F238E27FC236}">
                <a16:creationId xmlns:a16="http://schemas.microsoft.com/office/drawing/2014/main" id="{96EA02FF-3A05-4DC3-AC10-34829155A4DC}"/>
              </a:ext>
            </a:extLst>
          </p:cNvPr>
          <p:cNvSpPr txBox="1">
            <a:spLocks/>
          </p:cNvSpPr>
          <p:nvPr/>
        </p:nvSpPr>
        <p:spPr bwMode="auto">
          <a:xfrm>
            <a:off x="458794" y="4746511"/>
            <a:ext cx="6008681" cy="1258958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defTabSz="121917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zh-CN" dirty="0"/>
              <a:t>在太空失重的环境下，水一般呈水雾状态，不会形成一个水面。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353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E7841D-0DD2-4721-9549-6B6102B2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9" y="270206"/>
            <a:ext cx="10434321" cy="571500"/>
          </a:xfrm>
        </p:spPr>
        <p:txBody>
          <a:bodyPr>
            <a:normAutofit/>
          </a:bodyPr>
          <a:lstStyle/>
          <a:p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en-US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1:2 </a:t>
            </a:r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地是空虚混沌。渊面黑暗。</a:t>
            </a:r>
            <a:r>
              <a:rPr lang="zh-CN" altLang="zh-CN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神的灵运行在水面上</a:t>
            </a:r>
            <a:endParaRPr lang="zh-CN" alt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竖排文字占位符 39">
            <a:extLst>
              <a:ext uri="{FF2B5EF4-FFF2-40B4-BE49-F238E27FC236}">
                <a16:creationId xmlns:a16="http://schemas.microsoft.com/office/drawing/2014/main" id="{2884A4E1-020C-4E66-8F7E-4FBA05177CB8}"/>
              </a:ext>
            </a:extLst>
          </p:cNvPr>
          <p:cNvSpPr txBox="1">
            <a:spLocks/>
          </p:cNvSpPr>
          <p:nvPr/>
        </p:nvSpPr>
        <p:spPr>
          <a:xfrm>
            <a:off x="4355377" y="3105834"/>
            <a:ext cx="8123105" cy="646331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 eaLnBrk="0" hangingPunct="0">
              <a:lnSpc>
                <a:spcPts val="4000"/>
              </a:lnSpc>
              <a:spcBef>
                <a:spcPct val="0"/>
              </a:spcBef>
              <a:buNone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“渊面”是大水球的表面。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黑暗中的蓝色星球&#10;&#10;描述已自动生成">
            <a:extLst>
              <a:ext uri="{FF2B5EF4-FFF2-40B4-BE49-F238E27FC236}">
                <a16:creationId xmlns:a16="http://schemas.microsoft.com/office/drawing/2014/main" id="{23A8FB6E-8FFF-4740-8A1C-DAA98D32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302721"/>
            <a:ext cx="5076824" cy="5089117"/>
          </a:xfrm>
          <a:prstGeom prst="rect">
            <a:avLst/>
          </a:prstGeom>
        </p:spPr>
      </p:pic>
      <p:cxnSp>
        <p:nvCxnSpPr>
          <p:cNvPr id="19" name="直线连接符 4">
            <a:extLst>
              <a:ext uri="{FF2B5EF4-FFF2-40B4-BE49-F238E27FC236}">
                <a16:creationId xmlns:a16="http://schemas.microsoft.com/office/drawing/2014/main" id="{F94B17F0-7B95-4AF5-912D-53CA3F43F173}"/>
              </a:ext>
            </a:extLst>
          </p:cNvPr>
          <p:cNvCxnSpPr>
            <a:cxnSpLocks/>
          </p:cNvCxnSpPr>
          <p:nvPr/>
        </p:nvCxnSpPr>
        <p:spPr>
          <a:xfrm>
            <a:off x="6181725" y="3756716"/>
            <a:ext cx="444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2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27B13-07E7-4A71-BD68-D03331CB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9" y="270206"/>
            <a:ext cx="10415270" cy="571500"/>
          </a:xfrm>
        </p:spPr>
        <p:txBody>
          <a:bodyPr>
            <a:normAutofit/>
          </a:bodyPr>
          <a:lstStyle/>
          <a:p>
            <a:r>
              <a:rPr lang="zh-CN" altLang="en-US" dirty="0"/>
              <a:t>彼得后书的经文启示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AF8DF0D-E144-4ECA-8AEF-6D1BE6C0533F}"/>
              </a:ext>
            </a:extLst>
          </p:cNvPr>
          <p:cNvSpPr txBox="1"/>
          <p:nvPr/>
        </p:nvSpPr>
        <p:spPr>
          <a:xfrm>
            <a:off x="1218787" y="1985441"/>
            <a:ext cx="9754426" cy="1331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5000"/>
              </a:lnSpc>
              <a:defRPr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彼得后书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他们故意忘记，从太古凭神的命有了天，并从水而出借水而成的地。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1077CA-C39D-BB5D-8019-9DFED8175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85" y="3565272"/>
            <a:ext cx="6241429" cy="2314597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5AD59FF-B071-38BA-2C21-9EB78493A041}"/>
              </a:ext>
            </a:extLst>
          </p:cNvPr>
          <p:cNvSpPr txBox="1"/>
          <p:nvPr/>
        </p:nvSpPr>
        <p:spPr>
          <a:xfrm>
            <a:off x="1218786" y="1035718"/>
            <a:ext cx="9754426" cy="7016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5000"/>
              </a:lnSpc>
              <a:defRPr/>
            </a:pPr>
            <a:r>
              <a:rPr lang="zh-CN" altLang="en-US" sz="3200" dirty="0">
                <a:latin typeface="+mj-ea"/>
                <a:ea typeface="+mj-ea"/>
              </a:rPr>
              <a:t>地球在一开始被造时，就是一个大水球。</a:t>
            </a:r>
            <a:endParaRPr lang="zh-CN" altLang="en-US" sz="6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573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A59F-D1C0-08D8-8030-52E08BED8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839AEE81-F08C-0EF8-63EC-52E26FAB8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581066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4749E6A6-525F-FC34-38EE-FA6A686E2D63}"/>
              </a:ext>
            </a:extLst>
          </p:cNvPr>
          <p:cNvSpPr/>
          <p:nvPr/>
        </p:nvSpPr>
        <p:spPr>
          <a:xfrm>
            <a:off x="0" y="4581066"/>
            <a:ext cx="12192000" cy="108000"/>
          </a:xfrm>
          <a:prstGeom prst="rect">
            <a:avLst/>
          </a:prstGeom>
          <a:solidFill>
            <a:srgbClr val="514888">
              <a:alpha val="9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标题 4">
            <a:extLst>
              <a:ext uri="{FF2B5EF4-FFF2-40B4-BE49-F238E27FC236}">
                <a16:creationId xmlns:a16="http://schemas.microsoft.com/office/drawing/2014/main" id="{3DD908E9-5D1D-2C50-DEFC-C817EA3449DC}"/>
              </a:ext>
            </a:extLst>
          </p:cNvPr>
          <p:cNvSpPr txBox="1">
            <a:spLocks/>
          </p:cNvSpPr>
          <p:nvPr/>
        </p:nvSpPr>
        <p:spPr>
          <a:xfrm>
            <a:off x="357414" y="3653927"/>
            <a:ext cx="10601317" cy="571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白洞宇宙学</a:t>
            </a:r>
          </a:p>
        </p:txBody>
      </p:sp>
      <p:sp>
        <p:nvSpPr>
          <p:cNvPr id="51" name="Text Box 58">
            <a:extLst>
              <a:ext uri="{FF2B5EF4-FFF2-40B4-BE49-F238E27FC236}">
                <a16:creationId xmlns:a16="http://schemas.microsoft.com/office/drawing/2014/main" id="{A9C31947-F5A2-4482-5C8A-629B5C804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5" y="5171113"/>
            <a:ext cx="1719411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07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BA77159-DAB9-CAA5-C96E-F9DC14238DFC}"/>
              </a:ext>
            </a:extLst>
          </p:cNvPr>
          <p:cNvSpPr/>
          <p:nvPr/>
        </p:nvSpPr>
        <p:spPr>
          <a:xfrm>
            <a:off x="2278380" y="4719546"/>
            <a:ext cx="9913620" cy="108000"/>
          </a:xfrm>
          <a:prstGeom prst="rect">
            <a:avLst/>
          </a:prstGeom>
          <a:solidFill>
            <a:srgbClr val="514888">
              <a:alpha val="50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891CAEAF-0522-3A45-576E-B458DD9D2DAF}"/>
              </a:ext>
            </a:extLst>
          </p:cNvPr>
          <p:cNvSpPr/>
          <p:nvPr/>
        </p:nvSpPr>
        <p:spPr>
          <a:xfrm>
            <a:off x="0" y="4705626"/>
            <a:ext cx="12192000" cy="72000"/>
          </a:xfrm>
          <a:prstGeom prst="rect">
            <a:avLst/>
          </a:prstGeom>
          <a:solidFill>
            <a:srgbClr val="514888">
              <a:alpha val="22000"/>
            </a:srgb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130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E3AA6-7EC7-4400-8F9F-A5F32B19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CE01151-3F8C-4101-8BC9-9214188AFD4C}"/>
              </a:ext>
            </a:extLst>
          </p:cNvPr>
          <p:cNvSpPr txBox="1"/>
          <p:nvPr/>
        </p:nvSpPr>
        <p:spPr>
          <a:xfrm>
            <a:off x="6679778" y="1738580"/>
            <a:ext cx="4230793" cy="4043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4600"/>
              </a:lnSpc>
              <a:spcAft>
                <a:spcPts val="1800"/>
              </a:spcAft>
              <a:defRPr sz="3200">
                <a:latin typeface="+mj-ea"/>
                <a:ea typeface="+mj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观点：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宇宙似乎在向我们四周围膨胀出去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如果你距质量大的物体很近，时间就会变慢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5B6AE1-A0F6-41D1-8624-28BF80B1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1429" y="1433195"/>
            <a:ext cx="4527288" cy="3632805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CCF89C-E653-40A7-ADE1-650C96460F2B}"/>
              </a:ext>
            </a:extLst>
          </p:cNvPr>
          <p:cNvSpPr txBox="1">
            <a:spLocks/>
          </p:cNvSpPr>
          <p:nvPr/>
        </p:nvSpPr>
        <p:spPr>
          <a:xfrm>
            <a:off x="1281429" y="5199014"/>
            <a:ext cx="4527289" cy="102308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Tx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Tx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19170" fontAlgn="base">
              <a:spcAft>
                <a:spcPct val="0"/>
              </a:spcAft>
              <a:buClr>
                <a:srgbClr val="5B9BD5"/>
              </a:buClr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罕弗莱斯博士将这些观点融合为他的“白洞”天文理论</a:t>
            </a:r>
          </a:p>
        </p:txBody>
      </p:sp>
    </p:spTree>
    <p:extLst>
      <p:ext uri="{BB962C8B-B14F-4D97-AF65-F5344CB8AC3E}">
        <p14:creationId xmlns:p14="http://schemas.microsoft.com/office/powerpoint/2010/main" val="3985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C9BBBE1-22EA-41F4-936E-431982490676}"/>
              </a:ext>
            </a:extLst>
          </p:cNvPr>
          <p:cNvGrpSpPr/>
          <p:nvPr/>
        </p:nvGrpSpPr>
        <p:grpSpPr>
          <a:xfrm>
            <a:off x="6871352" y="1406984"/>
            <a:ext cx="4824758" cy="2022016"/>
            <a:chOff x="4131992" y="2509045"/>
            <a:chExt cx="5012008" cy="168575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607956-506F-41C1-8A1E-041A14C03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013"/>
            <a:stretch/>
          </p:blipFill>
          <p:spPr>
            <a:xfrm>
              <a:off x="4131992" y="2509045"/>
              <a:ext cx="5012008" cy="1685751"/>
            </a:xfrm>
            <a:prstGeom prst="rect">
              <a:avLst/>
            </a:prstGeom>
          </p:spPr>
        </p:pic>
        <p:sp>
          <p:nvSpPr>
            <p:cNvPr id="10" name="内容占位符 2">
              <a:extLst>
                <a:ext uri="{FF2B5EF4-FFF2-40B4-BE49-F238E27FC236}">
                  <a16:creationId xmlns:a16="http://schemas.microsoft.com/office/drawing/2014/main" id="{12F7E738-67CA-415C-B2ED-020B5819B045}"/>
                </a:ext>
              </a:extLst>
            </p:cNvPr>
            <p:cNvSpPr txBox="1">
              <a:spLocks/>
            </p:cNvSpPr>
            <p:nvPr/>
          </p:nvSpPr>
          <p:spPr>
            <a:xfrm>
              <a:off x="6476070" y="2628804"/>
              <a:ext cx="2667929" cy="915780"/>
            </a:xfrm>
            <a:prstGeom prst="rect">
              <a:avLst/>
            </a:prstGeom>
          </p:spPr>
          <p:txBody>
            <a:bodyPr/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Tx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Tx/>
                <a:buNone/>
                <a:defRPr kumimoji="0"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Tx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Tx/>
                <a:buNone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Tx/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 dirty="0">
                  <a:latin typeface="+mj-ea"/>
                  <a:ea typeface="+mj-ea"/>
                </a:rPr>
                <a:t>年轻的大陆</a:t>
              </a:r>
              <a:endParaRPr lang="en-US" altLang="zh-CN" sz="2800" b="1" dirty="0">
                <a:latin typeface="+mj-ea"/>
                <a:ea typeface="+mj-ea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171D313-CE0B-4A78-825E-DF05207F1B1E}"/>
              </a:ext>
            </a:extLst>
          </p:cNvPr>
          <p:cNvSpPr txBox="1"/>
          <p:nvPr/>
        </p:nvSpPr>
        <p:spPr>
          <a:xfrm>
            <a:off x="926538" y="1756535"/>
            <a:ext cx="53814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符合年轻地球模式</a:t>
            </a:r>
            <a:endParaRPr kumimoji="1"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符合圣经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6000-10000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年时间框架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5AAC121-0865-A33A-4A8C-B856BD09C2E8}"/>
              </a:ext>
            </a:extLst>
          </p:cNvPr>
          <p:cNvGrpSpPr/>
          <p:nvPr/>
        </p:nvGrpSpPr>
        <p:grpSpPr>
          <a:xfrm>
            <a:off x="547893" y="4410223"/>
            <a:ext cx="6138733" cy="2213603"/>
            <a:chOff x="547893" y="4410223"/>
            <a:chExt cx="6138733" cy="221360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540CC5-159A-4CDD-8CE6-40FAC2D79640}"/>
                </a:ext>
              </a:extLst>
            </p:cNvPr>
            <p:cNvGrpSpPr/>
            <p:nvPr/>
          </p:nvGrpSpPr>
          <p:grpSpPr>
            <a:xfrm>
              <a:off x="547893" y="4410223"/>
              <a:ext cx="6138733" cy="2064716"/>
              <a:chOff x="1379946" y="1855736"/>
              <a:chExt cx="6777203" cy="2279461"/>
            </a:xfrm>
          </p:grpSpPr>
          <p:grpSp>
            <p:nvGrpSpPr>
              <p:cNvPr id="4" name="组合 4">
                <a:extLst>
                  <a:ext uri="{FF2B5EF4-FFF2-40B4-BE49-F238E27FC236}">
                    <a16:creationId xmlns:a16="http://schemas.microsoft.com/office/drawing/2014/main" id="{C4F9BB96-7E70-45BC-9A5E-9089CCDD8BE1}"/>
                  </a:ext>
                </a:extLst>
              </p:cNvPr>
              <p:cNvGrpSpPr/>
              <p:nvPr/>
            </p:nvGrpSpPr>
            <p:grpSpPr>
              <a:xfrm>
                <a:off x="1379946" y="1855736"/>
                <a:ext cx="6777203" cy="2279461"/>
                <a:chOff x="107504" y="1916832"/>
                <a:chExt cx="8996059" cy="4176465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44FFA2D1-D890-447A-88C3-F067AD3AD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1917060"/>
                  <a:ext cx="5884484" cy="4172007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29661B08-3F46-4E56-832E-1255141234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2160" y="1916832"/>
                  <a:ext cx="3091403" cy="4176465"/>
                </a:xfrm>
                <a:prstGeom prst="rect">
                  <a:avLst/>
                </a:prstGeom>
              </p:spPr>
            </p:pic>
          </p:grp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256819F-7E2B-42C6-9505-E7DCC24236A3}"/>
                  </a:ext>
                </a:extLst>
              </p:cNvPr>
              <p:cNvSpPr/>
              <p:nvPr/>
            </p:nvSpPr>
            <p:spPr>
              <a:xfrm>
                <a:off x="1379946" y="2748649"/>
                <a:ext cx="6777203" cy="491326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kumimoji="1" lang="zh-CN" altLang="en-US" sz="2000"/>
              </a:p>
            </p:txBody>
          </p:sp>
        </p:grpSp>
        <p:sp>
          <p:nvSpPr>
            <p:cNvPr id="17" name="内容占位符 2">
              <a:extLst>
                <a:ext uri="{FF2B5EF4-FFF2-40B4-BE49-F238E27FC236}">
                  <a16:creationId xmlns:a16="http://schemas.microsoft.com/office/drawing/2014/main" id="{7C541322-D706-41BD-A763-E39767B1BB39}"/>
                </a:ext>
              </a:extLst>
            </p:cNvPr>
            <p:cNvSpPr txBox="1">
              <a:spLocks/>
            </p:cNvSpPr>
            <p:nvPr/>
          </p:nvSpPr>
          <p:spPr>
            <a:xfrm>
              <a:off x="2627158" y="5900710"/>
              <a:ext cx="2248054" cy="7231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Tx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Tx/>
                <a:buNone/>
                <a:defRPr kumimoji="0"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Tx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Tx/>
                <a:buNone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Tx/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 dirty="0">
                  <a:solidFill>
                    <a:schemeClr val="bg1"/>
                  </a:solidFill>
                  <a:latin typeface="+mj-ea"/>
                  <a:ea typeface="+mj-ea"/>
                </a:rPr>
                <a:t>年轻的海洋</a:t>
              </a:r>
              <a:endParaRPr lang="en-US" altLang="zh-CN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标题 10">
            <a:extLst>
              <a:ext uri="{FF2B5EF4-FFF2-40B4-BE49-F238E27FC236}">
                <a16:creationId xmlns:a16="http://schemas.microsoft.com/office/drawing/2014/main" id="{542D50B0-9D0A-F673-35A3-418798A2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大量证据说明地球是年轻的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55CBFC8-D84A-9024-605F-393487771940}"/>
              </a:ext>
            </a:extLst>
          </p:cNvPr>
          <p:cNvGrpSpPr/>
          <p:nvPr/>
        </p:nvGrpSpPr>
        <p:grpSpPr>
          <a:xfrm>
            <a:off x="6871352" y="3759131"/>
            <a:ext cx="5066739" cy="2864695"/>
            <a:chOff x="6871352" y="3759131"/>
            <a:chExt cx="5066739" cy="2864695"/>
          </a:xfrm>
        </p:grpSpPr>
        <p:pic>
          <p:nvPicPr>
            <p:cNvPr id="2" name="Picture 2" descr="地球的磁場有可能於不久的將來180度逆轉- 明日科學">
              <a:extLst>
                <a:ext uri="{FF2B5EF4-FFF2-40B4-BE49-F238E27FC236}">
                  <a16:creationId xmlns:a16="http://schemas.microsoft.com/office/drawing/2014/main" id="{00BE8E13-7E29-76B3-CB7F-0F6AB828BD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71352" y="3759131"/>
              <a:ext cx="4824758" cy="271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内容占位符 2">
              <a:extLst>
                <a:ext uri="{FF2B5EF4-FFF2-40B4-BE49-F238E27FC236}">
                  <a16:creationId xmlns:a16="http://schemas.microsoft.com/office/drawing/2014/main" id="{1B98653A-E793-449D-8BAD-EC308F14AC11}"/>
                </a:ext>
              </a:extLst>
            </p:cNvPr>
            <p:cNvSpPr txBox="1">
              <a:spLocks/>
            </p:cNvSpPr>
            <p:nvPr/>
          </p:nvSpPr>
          <p:spPr>
            <a:xfrm>
              <a:off x="8884608" y="5900710"/>
              <a:ext cx="3053483" cy="7231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Tx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Tx/>
                <a:buNone/>
                <a:defRPr kumimoji="0"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Tx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Tx/>
                <a:buNone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Tx/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 dirty="0">
                  <a:solidFill>
                    <a:schemeClr val="bg1"/>
                  </a:solidFill>
                  <a:latin typeface="+mj-ea"/>
                  <a:ea typeface="+mj-ea"/>
                </a:rPr>
                <a:t>年轻的地磁场</a:t>
              </a:r>
              <a:endParaRPr lang="en-US" altLang="zh-CN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476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40D5559-784E-4DD9-A22F-F847FC08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0" y="1094251"/>
            <a:ext cx="9144000" cy="5493543"/>
          </a:xfrm>
          <a:prstGeom prst="rect">
            <a:avLst/>
          </a:prstGeom>
        </p:spPr>
      </p:pic>
      <p:pic>
        <p:nvPicPr>
          <p:cNvPr id="9" name="图片 8" descr="图片包含 游戏机, 星星&#10;&#10;描述已自动生成">
            <a:extLst>
              <a:ext uri="{FF2B5EF4-FFF2-40B4-BE49-F238E27FC236}">
                <a16:creationId xmlns:a16="http://schemas.microsoft.com/office/drawing/2014/main" id="{1EB8B694-EF69-470E-AB66-ED117A39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0862">
            <a:off x="4166901" y="3275890"/>
            <a:ext cx="2052538" cy="462283"/>
          </a:xfrm>
          <a:prstGeom prst="rect">
            <a:avLst/>
          </a:prstGeom>
        </p:spPr>
      </p:pic>
      <p:pic>
        <p:nvPicPr>
          <p:cNvPr id="11" name="图片 10" descr="图片包含 游戏机, 物体, 星星, 夜空&#10;&#10;描述已自动生成">
            <a:extLst>
              <a:ext uri="{FF2B5EF4-FFF2-40B4-BE49-F238E27FC236}">
                <a16:creationId xmlns:a16="http://schemas.microsoft.com/office/drawing/2014/main" id="{2AA4173F-1A4E-4991-A0C7-044D1FC93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665" y="2774097"/>
            <a:ext cx="1129250" cy="1307554"/>
          </a:xfrm>
          <a:prstGeom prst="rect">
            <a:avLst/>
          </a:prstGeom>
        </p:spPr>
      </p:pic>
      <p:pic>
        <p:nvPicPr>
          <p:cNvPr id="13" name="图片 12" descr="黑暗里有星球&#10;&#10;描述已自动生成">
            <a:extLst>
              <a:ext uri="{FF2B5EF4-FFF2-40B4-BE49-F238E27FC236}">
                <a16:creationId xmlns:a16="http://schemas.microsoft.com/office/drawing/2014/main" id="{5C552AF8-BF72-4212-9578-010B95489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421" y="2891068"/>
            <a:ext cx="883432" cy="742594"/>
          </a:xfrm>
          <a:prstGeom prst="rect">
            <a:avLst/>
          </a:prstGeom>
        </p:spPr>
      </p:pic>
      <p:pic>
        <p:nvPicPr>
          <p:cNvPr id="15" name="图片 14" descr="图片包含 星星, 物体, 游戏机&#10;&#10;描述已自动生成">
            <a:extLst>
              <a:ext uri="{FF2B5EF4-FFF2-40B4-BE49-F238E27FC236}">
                <a16:creationId xmlns:a16="http://schemas.microsoft.com/office/drawing/2014/main" id="{EA9FCC60-D6CB-472B-A8C9-3AC99F73B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126" y="2970444"/>
            <a:ext cx="875513" cy="1022920"/>
          </a:xfrm>
          <a:prstGeom prst="rect">
            <a:avLst/>
          </a:prstGeom>
        </p:spPr>
      </p:pic>
      <p:pic>
        <p:nvPicPr>
          <p:cNvPr id="17" name="图片 16" descr="黑暗里有星球&#10;&#10;描述已自动生成">
            <a:extLst>
              <a:ext uri="{FF2B5EF4-FFF2-40B4-BE49-F238E27FC236}">
                <a16:creationId xmlns:a16="http://schemas.microsoft.com/office/drawing/2014/main" id="{D1B5C096-BA64-471C-89E7-7B644042D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682" y="3465241"/>
            <a:ext cx="1129250" cy="857141"/>
          </a:xfrm>
          <a:prstGeom prst="rect">
            <a:avLst/>
          </a:prstGeom>
        </p:spPr>
      </p:pic>
      <p:pic>
        <p:nvPicPr>
          <p:cNvPr id="19" name="图片 18" descr="夜晚的星空&#10;&#10;中度可信度描述已自动生成">
            <a:extLst>
              <a:ext uri="{FF2B5EF4-FFF2-40B4-BE49-F238E27FC236}">
                <a16:creationId xmlns:a16="http://schemas.microsoft.com/office/drawing/2014/main" id="{6CA09DEF-2353-43DB-981F-33C947212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206" y="3474928"/>
            <a:ext cx="1297992" cy="1036873"/>
          </a:xfrm>
          <a:prstGeom prst="rect">
            <a:avLst/>
          </a:prstGeom>
        </p:spPr>
      </p:pic>
      <p:pic>
        <p:nvPicPr>
          <p:cNvPr id="21" name="图片 20" descr="地上有许多星星&#10;&#10;中度可信度描述已自动生成">
            <a:extLst>
              <a:ext uri="{FF2B5EF4-FFF2-40B4-BE49-F238E27FC236}">
                <a16:creationId xmlns:a16="http://schemas.microsoft.com/office/drawing/2014/main" id="{423B878A-EE9C-4671-90D9-6E322897B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9431" y="3153749"/>
            <a:ext cx="874591" cy="7033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BA9563-5BB2-41BD-BF12-D9925A64C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070697" y="1314439"/>
            <a:ext cx="1843067" cy="1847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C33BFD3-0B20-46BF-A5BE-61F498EDD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74506" y="3827100"/>
            <a:ext cx="1843067" cy="1847584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A83C8CBB-0CEB-44AC-8F5B-C2C496C25D36}"/>
              </a:ext>
            </a:extLst>
          </p:cNvPr>
          <p:cNvSpPr txBox="1"/>
          <p:nvPr/>
        </p:nvSpPr>
        <p:spPr>
          <a:xfrm>
            <a:off x="8386333" y="3022455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28E2C169-1E46-4151-82BE-1AD787CAB026}"/>
              </a:ext>
            </a:extLst>
          </p:cNvPr>
          <p:cNvSpPr txBox="1"/>
          <p:nvPr/>
        </p:nvSpPr>
        <p:spPr>
          <a:xfrm>
            <a:off x="8386333" y="5575587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1E0A509-21EF-411C-B58E-66D21C474490}"/>
              </a:ext>
            </a:extLst>
          </p:cNvPr>
          <p:cNvSpPr txBox="1"/>
          <p:nvPr/>
        </p:nvSpPr>
        <p:spPr>
          <a:xfrm>
            <a:off x="2064724" y="1203577"/>
            <a:ext cx="463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阶段：两个时钟不同步运转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6E61CC65-9DC7-494E-958D-3563FF1C99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070696" y="1310017"/>
            <a:ext cx="1836771" cy="184758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2E4AFCC-4CA9-4E1E-9219-D927AB4E92F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074505" y="3827099"/>
            <a:ext cx="1843066" cy="1847584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DA80172-F986-4B65-8DCE-7D85B8B130E5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250307" y="3331536"/>
            <a:ext cx="3331718" cy="1337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5D0B7891-AACD-443D-B563-183ED52906B8}"/>
              </a:ext>
            </a:extLst>
          </p:cNvPr>
          <p:cNvSpPr/>
          <p:nvPr/>
        </p:nvSpPr>
        <p:spPr>
          <a:xfrm>
            <a:off x="761999" y="4843380"/>
            <a:ext cx="6910517" cy="1696166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 fontAlgn="base">
              <a:lnSpc>
                <a:spcPts val="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视界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之外，引力小得多，时间走得快。</a:t>
            </a:r>
          </a:p>
          <a:p>
            <a:pPr marL="457200" indent="-457200" defTabSz="1219170" fontAlgn="base">
              <a:lnSpc>
                <a:spcPts val="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视界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之内，物质的密度非常大，引力非常强，使地球上的时间走得慢。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72E1A52-C327-C6C5-E140-9157D38E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穹苍正在拉展</a:t>
            </a:r>
          </a:p>
        </p:txBody>
      </p:sp>
    </p:spTree>
    <p:extLst>
      <p:ext uri="{BB962C8B-B14F-4D97-AF65-F5344CB8AC3E}">
        <p14:creationId xmlns:p14="http://schemas.microsoft.com/office/powerpoint/2010/main" val="921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159 -0.14954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7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14831 -0.0044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-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07279 0.15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7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12812 0.01759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0.07083 -0.12523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62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04584 0.125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62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40D5559-784E-4DD9-A22F-F847FC08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0" y="1094251"/>
            <a:ext cx="9144000" cy="5493543"/>
          </a:xfrm>
          <a:prstGeom prst="rect">
            <a:avLst/>
          </a:prstGeom>
        </p:spPr>
      </p:pic>
      <p:pic>
        <p:nvPicPr>
          <p:cNvPr id="9" name="图片 8" descr="图片包含 游戏机, 星星&#10;&#10;描述已自动生成">
            <a:extLst>
              <a:ext uri="{FF2B5EF4-FFF2-40B4-BE49-F238E27FC236}">
                <a16:creationId xmlns:a16="http://schemas.microsoft.com/office/drawing/2014/main" id="{1EB8B694-EF69-470E-AB66-ED117A39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0862">
            <a:off x="4166901" y="3236134"/>
            <a:ext cx="2052538" cy="46228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333FAC6-56A9-4D6B-AAC8-F1CDD7DA1073}"/>
              </a:ext>
            </a:extLst>
          </p:cNvPr>
          <p:cNvSpPr txBox="1"/>
          <p:nvPr/>
        </p:nvSpPr>
        <p:spPr>
          <a:xfrm>
            <a:off x="2291054" y="1221788"/>
            <a:ext cx="4283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阶段：两个时钟同步运转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A83C8CBB-0CEB-44AC-8F5B-C2C496C25D36}"/>
              </a:ext>
            </a:extLst>
          </p:cNvPr>
          <p:cNvSpPr txBox="1"/>
          <p:nvPr/>
        </p:nvSpPr>
        <p:spPr>
          <a:xfrm>
            <a:off x="8386333" y="2982699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28E2C169-1E46-4151-82BE-1AD787CAB026}"/>
              </a:ext>
            </a:extLst>
          </p:cNvPr>
          <p:cNvSpPr txBox="1"/>
          <p:nvPr/>
        </p:nvSpPr>
        <p:spPr>
          <a:xfrm>
            <a:off x="8386333" y="5535831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</a:p>
        </p:txBody>
      </p:sp>
      <p:pic>
        <p:nvPicPr>
          <p:cNvPr id="26" name="图片 25" descr="图片包含 游戏机, 物体, 星星, 夜空&#10;&#10;描述已自动生成">
            <a:extLst>
              <a:ext uri="{FF2B5EF4-FFF2-40B4-BE49-F238E27FC236}">
                <a16:creationId xmlns:a16="http://schemas.microsoft.com/office/drawing/2014/main" id="{23AD25C1-89F6-46E6-8978-C725CDF93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603" y="1728624"/>
            <a:ext cx="1129250" cy="1307554"/>
          </a:xfrm>
          <a:prstGeom prst="rect">
            <a:avLst/>
          </a:prstGeom>
        </p:spPr>
      </p:pic>
      <p:pic>
        <p:nvPicPr>
          <p:cNvPr id="27" name="图片 26" descr="黑暗里有星球&#10;&#10;描述已自动生成">
            <a:extLst>
              <a:ext uri="{FF2B5EF4-FFF2-40B4-BE49-F238E27FC236}">
                <a16:creationId xmlns:a16="http://schemas.microsoft.com/office/drawing/2014/main" id="{D4190FDD-7D8B-44EE-96E1-F0411279B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008" y="2005321"/>
            <a:ext cx="883432" cy="742594"/>
          </a:xfrm>
          <a:prstGeom prst="rect">
            <a:avLst/>
          </a:prstGeom>
        </p:spPr>
      </p:pic>
      <p:pic>
        <p:nvPicPr>
          <p:cNvPr id="28" name="图片 27" descr="图片包含 星星, 物体, 游戏机&#10;&#10;描述已自动生成">
            <a:extLst>
              <a:ext uri="{FF2B5EF4-FFF2-40B4-BE49-F238E27FC236}">
                <a16:creationId xmlns:a16="http://schemas.microsoft.com/office/drawing/2014/main" id="{BBA80340-CC2E-42F2-BD8F-AD6ED7DD4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668" y="3036090"/>
            <a:ext cx="875513" cy="1022920"/>
          </a:xfrm>
          <a:prstGeom prst="rect">
            <a:avLst/>
          </a:prstGeom>
        </p:spPr>
      </p:pic>
      <p:pic>
        <p:nvPicPr>
          <p:cNvPr id="29" name="图片 28" descr="黑暗里有星球&#10;&#10;描述已自动生成">
            <a:extLst>
              <a:ext uri="{FF2B5EF4-FFF2-40B4-BE49-F238E27FC236}">
                <a16:creationId xmlns:a16="http://schemas.microsoft.com/office/drawing/2014/main" id="{F6750BAD-429B-4549-8EBC-5C9B96F9F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853" y="4417591"/>
            <a:ext cx="1129250" cy="857141"/>
          </a:xfrm>
          <a:prstGeom prst="rect">
            <a:avLst/>
          </a:prstGeom>
        </p:spPr>
      </p:pic>
      <p:pic>
        <p:nvPicPr>
          <p:cNvPr id="30" name="图片 29" descr="夜晚的星空&#10;&#10;中度可信度描述已自动生成">
            <a:extLst>
              <a:ext uri="{FF2B5EF4-FFF2-40B4-BE49-F238E27FC236}">
                <a16:creationId xmlns:a16="http://schemas.microsoft.com/office/drawing/2014/main" id="{EA6AAEC3-524F-484C-BBF6-D0C92468F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777" y="4237859"/>
            <a:ext cx="1297992" cy="1036873"/>
          </a:xfrm>
          <a:prstGeom prst="rect">
            <a:avLst/>
          </a:prstGeom>
        </p:spPr>
      </p:pic>
      <p:pic>
        <p:nvPicPr>
          <p:cNvPr id="31" name="图片 30" descr="地上有许多星星&#10;&#10;中度可信度描述已自动生成">
            <a:extLst>
              <a:ext uri="{FF2B5EF4-FFF2-40B4-BE49-F238E27FC236}">
                <a16:creationId xmlns:a16="http://schemas.microsoft.com/office/drawing/2014/main" id="{A9F8B0D9-D372-42DE-84F1-72BF8B4DF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4655" y="3074944"/>
            <a:ext cx="874591" cy="7033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BA9563-5BB2-41BD-BF12-D9925A64C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073926" y="1279785"/>
            <a:ext cx="1843066" cy="1847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C33BFD3-0B20-46BF-A5BE-61F498EDD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74506" y="3787344"/>
            <a:ext cx="1843067" cy="1847584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1289B17-829F-43FD-B750-5A70D86441F0}"/>
              </a:ext>
            </a:extLst>
          </p:cNvPr>
          <p:cNvCxnSpPr>
            <a:cxnSpLocks/>
          </p:cNvCxnSpPr>
          <p:nvPr/>
        </p:nvCxnSpPr>
        <p:spPr>
          <a:xfrm flipH="1">
            <a:off x="5250307" y="3291780"/>
            <a:ext cx="3331718" cy="133704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2413BFCF-4723-9815-9979-8048717F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穹苍完成拉展</a:t>
            </a:r>
          </a:p>
        </p:txBody>
      </p:sp>
    </p:spTree>
    <p:extLst>
      <p:ext uri="{BB962C8B-B14F-4D97-AF65-F5344CB8AC3E}">
        <p14:creationId xmlns:p14="http://schemas.microsoft.com/office/powerpoint/2010/main" val="6878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07357 -0.11944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14948 2.96296E-6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07644 0.18542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9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16992 0.02801 " pathEditMode="relative" rAng="0" ptsTypes="AA">
                                      <p:cBhvr>
                                        <p:cTn id="1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08711 -0.14908 " pathEditMode="relative" rAng="0" ptsTypes="AA">
                                      <p:cBhvr>
                                        <p:cTn id="16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74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957 0.18102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CD69-B086-4D97-B129-7A846AAD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黑洞的视界面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3FF399-6B0C-41B7-9EE0-B813934D820C}"/>
              </a:ext>
            </a:extLst>
          </p:cNvPr>
          <p:cNvSpPr txBox="1"/>
          <p:nvPr/>
        </p:nvSpPr>
        <p:spPr>
          <a:xfrm>
            <a:off x="4825630" y="2681474"/>
            <a:ext cx="2938071" cy="724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+mn-ea"/>
              </a:rPr>
              <a:t>END</a:t>
            </a:r>
            <a:endParaRPr lang="zh-CN" altLang="en-US" sz="4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870C517-0661-4502-B990-A041FC8B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485901" y="1067816"/>
            <a:ext cx="10121368" cy="560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竖排文字占位符 39">
            <a:extLst>
              <a:ext uri="{FF2B5EF4-FFF2-40B4-BE49-F238E27FC236}">
                <a16:creationId xmlns:a16="http://schemas.microsoft.com/office/drawing/2014/main" id="{C526015B-57E6-4C34-BE98-C25185F26C00}"/>
              </a:ext>
            </a:extLst>
          </p:cNvPr>
          <p:cNvSpPr txBox="1">
            <a:spLocks/>
          </p:cNvSpPr>
          <p:nvPr/>
        </p:nvSpPr>
        <p:spPr bwMode="auto">
          <a:xfrm>
            <a:off x="491544" y="5173340"/>
            <a:ext cx="6048956" cy="1253096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defTabSz="121917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视界是指黑洞周围、一个引力强大到连光子也不能逃逸的区域。</a:t>
            </a:r>
            <a:endParaRPr lang="en-US" altLang="zh-CN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306E96C-9E48-48EB-A3D9-B4BB48A20069}"/>
              </a:ext>
            </a:extLst>
          </p:cNvPr>
          <p:cNvSpPr/>
          <p:nvPr/>
        </p:nvSpPr>
        <p:spPr>
          <a:xfrm>
            <a:off x="5122940" y="3443158"/>
            <a:ext cx="3150885" cy="709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0CCA966-3A8D-4F90-9AAF-5F11F324670A}"/>
              </a:ext>
            </a:extLst>
          </p:cNvPr>
          <p:cNvSpPr/>
          <p:nvPr/>
        </p:nvSpPr>
        <p:spPr>
          <a:xfrm>
            <a:off x="7144598" y="4430628"/>
            <a:ext cx="238020" cy="70916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00D94E0-827B-41BB-9502-331403F853E8}"/>
              </a:ext>
            </a:extLst>
          </p:cNvPr>
          <p:cNvGrpSpPr/>
          <p:nvPr/>
        </p:nvGrpSpPr>
        <p:grpSpPr>
          <a:xfrm>
            <a:off x="3051736" y="1729039"/>
            <a:ext cx="2928958" cy="825776"/>
            <a:chOff x="1675211" y="1996613"/>
            <a:chExt cx="2226985" cy="655147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51606AC-D17C-4DAC-8872-8E17B038435B}"/>
                </a:ext>
              </a:extLst>
            </p:cNvPr>
            <p:cNvSpPr txBox="1"/>
            <p:nvPr/>
          </p:nvSpPr>
          <p:spPr>
            <a:xfrm>
              <a:off x="1675211" y="1996613"/>
              <a:ext cx="2226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黑洞的视界面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0F7D8F1-B2D4-49D7-B87A-EE675C3727C3}"/>
                </a:ext>
              </a:extLst>
            </p:cNvPr>
            <p:cNvCxnSpPr/>
            <p:nvPr/>
          </p:nvCxnSpPr>
          <p:spPr>
            <a:xfrm>
              <a:off x="3141138" y="2242084"/>
              <a:ext cx="607902" cy="40967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4" name="图片 23" descr="钟表的特写&#10;&#10;描述已自动生成">
            <a:extLst>
              <a:ext uri="{FF2B5EF4-FFF2-40B4-BE49-F238E27FC236}">
                <a16:creationId xmlns:a16="http://schemas.microsoft.com/office/drawing/2014/main" id="{DDA8E1ED-DB1B-4E77-88A9-62471E2F0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399" y="1752657"/>
            <a:ext cx="1384912" cy="138830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35DF765-1798-42D4-BF72-A4418B9D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24411" y="3344900"/>
            <a:ext cx="1073503" cy="1079822"/>
          </a:xfrm>
          <a:prstGeom prst="rect">
            <a:avLst/>
          </a:prstGeom>
        </p:spPr>
      </p:pic>
      <p:sp>
        <p:nvSpPr>
          <p:cNvPr id="31" name="TextBox 9">
            <a:extLst>
              <a:ext uri="{FF2B5EF4-FFF2-40B4-BE49-F238E27FC236}">
                <a16:creationId xmlns:a16="http://schemas.microsoft.com/office/drawing/2014/main" id="{29295F1F-DCB2-490E-BC69-DB2252E4C6FB}"/>
              </a:ext>
            </a:extLst>
          </p:cNvPr>
          <p:cNvSpPr txBox="1"/>
          <p:nvPr/>
        </p:nvSpPr>
        <p:spPr>
          <a:xfrm>
            <a:off x="9437389" y="1176090"/>
            <a:ext cx="2267871" cy="594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视界外</a:t>
            </a:r>
          </a:p>
        </p:txBody>
      </p:sp>
    </p:spTree>
    <p:extLst>
      <p:ext uri="{BB962C8B-B14F-4D97-AF65-F5344CB8AC3E}">
        <p14:creationId xmlns:p14="http://schemas.microsoft.com/office/powerpoint/2010/main" val="6569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F754BE46-22EF-48C5-BCE7-F0B82D71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了解视界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B4AA2-94FC-446C-861C-B477C7984CEE}"/>
              </a:ext>
            </a:extLst>
          </p:cNvPr>
          <p:cNvSpPr txBox="1"/>
          <p:nvPr/>
        </p:nvSpPr>
        <p:spPr>
          <a:xfrm>
            <a:off x="655165" y="5035571"/>
            <a:ext cx="5029836" cy="125309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defTabSz="121917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CN" altLang="zh-CN" dirty="0"/>
              <a:t>视界之内的物质总量是被上帝一开始就设定好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BBCB997-F2E3-4E0C-BCAD-44F36038CD13}"/>
              </a:ext>
            </a:extLst>
          </p:cNvPr>
          <p:cNvGrpSpPr/>
          <p:nvPr/>
        </p:nvGrpSpPr>
        <p:grpSpPr>
          <a:xfrm>
            <a:off x="1430766" y="1195881"/>
            <a:ext cx="3623834" cy="3536722"/>
            <a:chOff x="4253035" y="2299269"/>
            <a:chExt cx="3566472" cy="356647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CADE7D-B231-46AD-AA80-69ACF71D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253035" y="2299269"/>
              <a:ext cx="3566472" cy="3566472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B6B4EE5-157B-4899-B879-4AF861930080}"/>
                </a:ext>
              </a:extLst>
            </p:cNvPr>
            <p:cNvSpPr/>
            <p:nvPr/>
          </p:nvSpPr>
          <p:spPr>
            <a:xfrm>
              <a:off x="4838409" y="3628843"/>
              <a:ext cx="2395725" cy="907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E82173BC-EB36-4015-B16C-E5D288C45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64" y="1221190"/>
            <a:ext cx="4648136" cy="348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F2B62B6-AC04-4354-3A97-A0F393FFBD60}"/>
              </a:ext>
            </a:extLst>
          </p:cNvPr>
          <p:cNvSpPr txBox="1"/>
          <p:nvPr/>
        </p:nvSpPr>
        <p:spPr>
          <a:xfrm>
            <a:off x="6412864" y="5035570"/>
            <a:ext cx="5029836" cy="125309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defTabSz="121917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zh-CN" altLang="zh-CN" dirty="0"/>
              <a:t>当视界内的质量减少时，视界面也会跟着缩小。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03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F754BE46-22EF-48C5-BCE7-F0B82D71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视界半径大小受什么影响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B4AA2-94FC-446C-861C-B477C7984CEE}"/>
              </a:ext>
            </a:extLst>
          </p:cNvPr>
          <p:cNvSpPr txBox="1"/>
          <p:nvPr/>
        </p:nvSpPr>
        <p:spPr>
          <a:xfrm>
            <a:off x="1043611" y="3810520"/>
            <a:ext cx="4553633" cy="11184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黑洞的视界半径大小与黑洞的质量成正比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7E93405-D3D2-4C82-8435-D7661A01EF3E}"/>
              </a:ext>
            </a:extLst>
          </p:cNvPr>
          <p:cNvSpPr txBox="1"/>
          <p:nvPr/>
        </p:nvSpPr>
        <p:spPr>
          <a:xfrm>
            <a:off x="1070114" y="5242169"/>
            <a:ext cx="9978886" cy="11184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随着视界的物质被往外抛射，视界的半径也同时缩小。当视界面里的物质被完全抛完，视界面也会消失！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BBCB997-F2E3-4E0C-BCAD-44F36038CD13}"/>
              </a:ext>
            </a:extLst>
          </p:cNvPr>
          <p:cNvGrpSpPr/>
          <p:nvPr/>
        </p:nvGrpSpPr>
        <p:grpSpPr>
          <a:xfrm>
            <a:off x="6381069" y="1253666"/>
            <a:ext cx="3566472" cy="3566472"/>
            <a:chOff x="4628469" y="1572649"/>
            <a:chExt cx="3566472" cy="356647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CADE7D-B231-46AD-AA80-69ACF71D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28469" y="1572649"/>
              <a:ext cx="3566472" cy="3566472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B6B4EE5-157B-4899-B879-4AF861930080}"/>
                </a:ext>
              </a:extLst>
            </p:cNvPr>
            <p:cNvSpPr/>
            <p:nvPr/>
          </p:nvSpPr>
          <p:spPr>
            <a:xfrm>
              <a:off x="5213843" y="3074570"/>
              <a:ext cx="2395724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90BC05A-D759-415C-815E-6F2B0143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93933" y="1248774"/>
            <a:ext cx="3566472" cy="3566472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A01E17F7-0D9E-456D-A76E-2E57A9904F29}"/>
              </a:ext>
            </a:extLst>
          </p:cNvPr>
          <p:cNvGrpSpPr/>
          <p:nvPr/>
        </p:nvGrpSpPr>
        <p:grpSpPr>
          <a:xfrm>
            <a:off x="1070114" y="1349934"/>
            <a:ext cx="3545211" cy="1952358"/>
            <a:chOff x="795508" y="1521773"/>
            <a:chExt cx="3430382" cy="1952358"/>
          </a:xfrm>
        </p:grpSpPr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894F3914-618E-4332-BF99-730278A350B7}"/>
                </a:ext>
              </a:extLst>
            </p:cNvPr>
            <p:cNvSpPr txBox="1"/>
            <p:nvPr/>
          </p:nvSpPr>
          <p:spPr>
            <a:xfrm>
              <a:off x="795508" y="1521773"/>
              <a:ext cx="3430382" cy="60548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 defTabSz="1219170">
                <a:lnSpc>
                  <a:spcPts val="4000"/>
                </a:lnSpc>
                <a:spcAft>
                  <a:spcPts val="1200"/>
                </a:spcAft>
                <a:defRPr/>
              </a:pPr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史瓦西半径公式：</a:t>
              </a: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2D880C7-D6A9-40C2-B24D-53F3D21D4189}"/>
                </a:ext>
              </a:extLst>
            </p:cNvPr>
            <p:cNvGrpSpPr/>
            <p:nvPr/>
          </p:nvGrpSpPr>
          <p:grpSpPr>
            <a:xfrm>
              <a:off x="1252511" y="2219674"/>
              <a:ext cx="2248432" cy="1254457"/>
              <a:chOff x="9686394" y="1617967"/>
              <a:chExt cx="2248432" cy="1254457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251C742-AA61-446B-9C6A-3DA0F4E928D6}"/>
                  </a:ext>
                </a:extLst>
              </p:cNvPr>
              <p:cNvSpPr txBox="1"/>
              <p:nvPr/>
            </p:nvSpPr>
            <p:spPr>
              <a:xfrm>
                <a:off x="10577966" y="1617967"/>
                <a:ext cx="13568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2</a:t>
                </a:r>
                <a:r>
                  <a:rPr lang="en-US" altLang="zh-CN" sz="4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GM</a:t>
                </a:r>
                <a:endParaRPr lang="zh-CN" altLang="en-US" sz="4000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BABF8504-3A0B-4675-878C-549C8A4E12A3}"/>
                  </a:ext>
                </a:extLst>
              </p:cNvPr>
              <p:cNvGrpSpPr/>
              <p:nvPr/>
            </p:nvGrpSpPr>
            <p:grpSpPr>
              <a:xfrm>
                <a:off x="10841624" y="2164538"/>
                <a:ext cx="959962" cy="707886"/>
                <a:chOff x="1417479" y="3155418"/>
                <a:chExt cx="959962" cy="818798"/>
              </a:xfrm>
            </p:grpSpPr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94D04EA2-8BA2-49AE-984A-4A92A3DE6957}"/>
                    </a:ext>
                  </a:extLst>
                </p:cNvPr>
                <p:cNvSpPr txBox="1"/>
                <p:nvPr/>
              </p:nvSpPr>
              <p:spPr>
                <a:xfrm>
                  <a:off x="1417479" y="3155418"/>
                  <a:ext cx="959962" cy="818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4000" i="1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c</a:t>
                  </a:r>
                  <a:endParaRPr lang="zh-CN" altLang="en-US" sz="4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3F4F80AF-A823-40D7-BC1D-93ED85A89279}"/>
                    </a:ext>
                  </a:extLst>
                </p:cNvPr>
                <p:cNvSpPr txBox="1"/>
                <p:nvPr/>
              </p:nvSpPr>
              <p:spPr>
                <a:xfrm>
                  <a:off x="1677389" y="3204445"/>
                  <a:ext cx="643387" cy="4627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2</a:t>
                  </a:r>
                  <a:endParaRPr lang="zh-CN" altLang="en-US" sz="20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510AD68B-1F11-42BF-AE42-9300D8DED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7965" y="2235796"/>
                <a:ext cx="1233035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1A3C3349-F51C-4146-B0AE-E29D0E76953D}"/>
                  </a:ext>
                </a:extLst>
              </p:cNvPr>
              <p:cNvGrpSpPr/>
              <p:nvPr/>
            </p:nvGrpSpPr>
            <p:grpSpPr>
              <a:xfrm>
                <a:off x="9686394" y="1878981"/>
                <a:ext cx="2248432" cy="707886"/>
                <a:chOff x="8485231" y="1985633"/>
                <a:chExt cx="2248432" cy="707886"/>
              </a:xfrm>
            </p:grpSpPr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7AF641FB-ADB5-423A-96EE-50CC33337093}"/>
                    </a:ext>
                  </a:extLst>
                </p:cNvPr>
                <p:cNvSpPr txBox="1"/>
                <p:nvPr/>
              </p:nvSpPr>
              <p:spPr>
                <a:xfrm>
                  <a:off x="8485231" y="1985633"/>
                  <a:ext cx="224843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4000" i="1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r = </a:t>
                  </a:r>
                  <a:endParaRPr lang="zh-CN" altLang="en-US" sz="4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9B55233-8527-4501-8F55-985A52ACEC3A}"/>
                    </a:ext>
                  </a:extLst>
                </p:cNvPr>
                <p:cNvSpPr txBox="1"/>
                <p:nvPr/>
              </p:nvSpPr>
              <p:spPr>
                <a:xfrm>
                  <a:off x="8677318" y="2293409"/>
                  <a:ext cx="6433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i="1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s</a:t>
                  </a:r>
                  <a:endParaRPr lang="zh-CN" altLang="en-US" sz="2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11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6FD5A-090A-4E7C-AC4C-942F2BA1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68208B-AD04-4B88-B7F6-6435442E1004}"/>
              </a:ext>
            </a:extLst>
          </p:cNvPr>
          <p:cNvSpPr txBox="1"/>
          <p:nvPr/>
        </p:nvSpPr>
        <p:spPr>
          <a:xfrm>
            <a:off x="968057" y="5075094"/>
            <a:ext cx="10255886" cy="1272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宇宙在创造的第一到第四天以地球为中心向周围膨胀</a:t>
            </a:r>
          </a:p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视界内的物质被连续喷到视界外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70D5AAB-8C54-4173-B5BD-E1EADF1E9DD2}"/>
              </a:ext>
            </a:extLst>
          </p:cNvPr>
          <p:cNvGrpSpPr/>
          <p:nvPr/>
        </p:nvGrpSpPr>
        <p:grpSpPr>
          <a:xfrm>
            <a:off x="2417234" y="2647167"/>
            <a:ext cx="7677815" cy="1766866"/>
            <a:chOff x="893233" y="3392979"/>
            <a:chExt cx="4787935" cy="11018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E968D16-203D-44D1-B75F-2D7DE0BD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364508" y="3392979"/>
              <a:ext cx="1101829" cy="1101829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D358EF4-1CEC-452E-88D2-E65E8C3DE912}"/>
                </a:ext>
              </a:extLst>
            </p:cNvPr>
            <p:cNvSpPr/>
            <p:nvPr/>
          </p:nvSpPr>
          <p:spPr>
            <a:xfrm>
              <a:off x="893233" y="3662578"/>
              <a:ext cx="4044379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135BBF2-A93B-4E95-B298-16DA0761E1DA}"/>
                </a:ext>
              </a:extLst>
            </p:cNvPr>
            <p:cNvSpPr txBox="1"/>
            <p:nvPr/>
          </p:nvSpPr>
          <p:spPr>
            <a:xfrm>
              <a:off x="3817933" y="3655282"/>
              <a:ext cx="1863235" cy="594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形成地球的物质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处于视界的</a:t>
              </a:r>
              <a:r>
                <a:rPr lang="zh-CN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中心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5021173-94CA-4764-BB5D-37A2637A0203}"/>
                </a:ext>
              </a:extLst>
            </p:cNvPr>
            <p:cNvSpPr txBox="1"/>
            <p:nvPr/>
          </p:nvSpPr>
          <p:spPr>
            <a:xfrm>
              <a:off x="2669490" y="3788604"/>
              <a:ext cx="84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大渊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FB4EF4B-41A2-46E8-ADBD-53E5397C0635}"/>
              </a:ext>
            </a:extLst>
          </p:cNvPr>
          <p:cNvSpPr txBox="1"/>
          <p:nvPr/>
        </p:nvSpPr>
        <p:spPr>
          <a:xfrm>
            <a:off x="4754696" y="1198862"/>
            <a:ext cx="176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视界之外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94BCBC-B32F-4EF7-AB95-DEB643CED064}"/>
              </a:ext>
            </a:extLst>
          </p:cNvPr>
          <p:cNvSpPr txBox="1"/>
          <p:nvPr/>
        </p:nvSpPr>
        <p:spPr>
          <a:xfrm>
            <a:off x="4864493" y="1793608"/>
            <a:ext cx="154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</a:t>
            </a:r>
          </a:p>
        </p:txBody>
      </p:sp>
    </p:spTree>
    <p:extLst>
      <p:ext uri="{BB962C8B-B14F-4D97-AF65-F5344CB8AC3E}">
        <p14:creationId xmlns:p14="http://schemas.microsoft.com/office/powerpoint/2010/main" val="2098541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C417C-4AC6-4D96-B7C5-FAD2761F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以赛亚书的经文启示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F082B69-E07B-4AAD-AC87-5223AF117D53}"/>
              </a:ext>
            </a:extLst>
          </p:cNvPr>
          <p:cNvSpPr txBox="1"/>
          <p:nvPr/>
        </p:nvSpPr>
        <p:spPr>
          <a:xfrm>
            <a:off x="1133926" y="1601166"/>
            <a:ext cx="9924147" cy="1331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algn="just" defTabSz="1219170">
              <a:lnSpc>
                <a:spcPts val="5000"/>
              </a:lnSpc>
              <a:defRPr sz="4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以赛亚书</a:t>
            </a:r>
            <a:r>
              <a:rPr lang="en-US" altLang="zh-CN" dirty="0"/>
              <a:t>40</a:t>
            </a:r>
            <a:r>
              <a:rPr lang="zh-CN" altLang="en-US" dirty="0"/>
              <a:t>：</a:t>
            </a:r>
            <a:r>
              <a:rPr lang="en-US" altLang="zh-CN" dirty="0"/>
              <a:t>22</a:t>
            </a:r>
            <a:r>
              <a:rPr lang="zh-CN" altLang="en-US" dirty="0"/>
              <a:t>他铺张诸天如铺张幔子，展开众天像展开可以居住的帐棚。（新译本）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C162FD-4C17-9C45-06A1-1FEC6DB6F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85" y="3565272"/>
            <a:ext cx="6241429" cy="23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4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87BE893-3836-7E65-FB44-C7CEDE9EAA86}"/>
              </a:ext>
            </a:extLst>
          </p:cNvPr>
          <p:cNvGrpSpPr/>
          <p:nvPr/>
        </p:nvGrpSpPr>
        <p:grpSpPr>
          <a:xfrm>
            <a:off x="2887134" y="2494767"/>
            <a:ext cx="6485467" cy="1766866"/>
            <a:chOff x="893233" y="3392979"/>
            <a:chExt cx="4044379" cy="110182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9CEC40-EA68-17DF-A6DA-8B37643E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364508" y="3392979"/>
              <a:ext cx="1101829" cy="1101829"/>
            </a:xfrm>
            <a:prstGeom prst="rect">
              <a:avLst/>
            </a:prstGeom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70E2DB6-70B1-4765-8766-79FE8ED4BAFF}"/>
                </a:ext>
              </a:extLst>
            </p:cNvPr>
            <p:cNvSpPr/>
            <p:nvPr/>
          </p:nvSpPr>
          <p:spPr>
            <a:xfrm>
              <a:off x="893233" y="3662578"/>
              <a:ext cx="4044379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B428F61-6E22-61E2-D41C-6C984A9DE5E0}"/>
                </a:ext>
              </a:extLst>
            </p:cNvPr>
            <p:cNvSpPr txBox="1"/>
            <p:nvPr/>
          </p:nvSpPr>
          <p:spPr>
            <a:xfrm>
              <a:off x="2669490" y="3788604"/>
              <a:ext cx="84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大渊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2CB77FF7-E740-1012-82F6-188791846125}"/>
              </a:ext>
            </a:extLst>
          </p:cNvPr>
          <p:cNvSpPr txBox="1"/>
          <p:nvPr/>
        </p:nvSpPr>
        <p:spPr>
          <a:xfrm>
            <a:off x="5224596" y="1046462"/>
            <a:ext cx="176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视界之外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0D28DD-FA37-0CCF-B08A-260715A3AD39}"/>
              </a:ext>
            </a:extLst>
          </p:cNvPr>
          <p:cNvSpPr txBox="1"/>
          <p:nvPr/>
        </p:nvSpPr>
        <p:spPr>
          <a:xfrm>
            <a:off x="5334393" y="1641208"/>
            <a:ext cx="154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76FD5A-090A-4E7C-AC4C-942F2BA1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68208B-AD04-4B88-B7F6-6435442E1004}"/>
              </a:ext>
            </a:extLst>
          </p:cNvPr>
          <p:cNvSpPr txBox="1"/>
          <p:nvPr/>
        </p:nvSpPr>
        <p:spPr>
          <a:xfrm>
            <a:off x="953101" y="4797433"/>
            <a:ext cx="10081326" cy="17852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视界外的区域，引力小，那里的时间走得快；</a:t>
            </a:r>
            <a:endParaRPr lang="en-US" altLang="zh-CN" dirty="0"/>
          </a:p>
          <a:p>
            <a:r>
              <a:rPr lang="zh-CN" altLang="en-US" dirty="0"/>
              <a:t>起初的地球处于视界之内，物质密度大，引力非常强，地球上的时间流逝得慢；</a:t>
            </a:r>
          </a:p>
        </p:txBody>
      </p:sp>
      <p:pic>
        <p:nvPicPr>
          <p:cNvPr id="30" name="图片 29" descr="钟表的特写&#10;&#10;描述已自动生成">
            <a:extLst>
              <a:ext uri="{FF2B5EF4-FFF2-40B4-BE49-F238E27FC236}">
                <a16:creationId xmlns:a16="http://schemas.microsoft.com/office/drawing/2014/main" id="{F426870E-8BB3-4D68-8BE1-98222D29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360" y="1171863"/>
            <a:ext cx="888580" cy="8907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1A1DDF0-4F0F-4B46-BB51-A26668F4E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12" y="3638775"/>
            <a:ext cx="888580" cy="8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6FD5A-090A-4E7C-AC4C-942F2BA1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9C78ACE-0EEA-B2FB-8464-FB41C6725545}"/>
              </a:ext>
            </a:extLst>
          </p:cNvPr>
          <p:cNvGrpSpPr/>
          <p:nvPr/>
        </p:nvGrpSpPr>
        <p:grpSpPr>
          <a:xfrm>
            <a:off x="2887134" y="2494767"/>
            <a:ext cx="6485467" cy="1766866"/>
            <a:chOff x="893233" y="3392979"/>
            <a:chExt cx="4044379" cy="110182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7197A1C-FD5B-02C3-DC87-F736D6E3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364508" y="3392979"/>
              <a:ext cx="1101829" cy="1101829"/>
            </a:xfrm>
            <a:prstGeom prst="rect">
              <a:avLst/>
            </a:prstGeom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B366F12-1C93-AAB3-28FE-AF1DA27ABA3A}"/>
                </a:ext>
              </a:extLst>
            </p:cNvPr>
            <p:cNvSpPr/>
            <p:nvPr/>
          </p:nvSpPr>
          <p:spPr>
            <a:xfrm>
              <a:off x="893233" y="3662578"/>
              <a:ext cx="4044379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F170D6-8FAD-9A2E-881C-EDB50C34C1D7}"/>
                </a:ext>
              </a:extLst>
            </p:cNvPr>
            <p:cNvSpPr txBox="1"/>
            <p:nvPr/>
          </p:nvSpPr>
          <p:spPr>
            <a:xfrm>
              <a:off x="2669490" y="3788604"/>
              <a:ext cx="84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大渊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554ADFA-128D-CDB3-67E3-118FC540E85B}"/>
              </a:ext>
            </a:extLst>
          </p:cNvPr>
          <p:cNvSpPr txBox="1"/>
          <p:nvPr/>
        </p:nvSpPr>
        <p:spPr>
          <a:xfrm>
            <a:off x="5224596" y="1046462"/>
            <a:ext cx="176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视界之外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A0C3F0-DA4E-F161-60F4-0B3A871DE8AE}"/>
              </a:ext>
            </a:extLst>
          </p:cNvPr>
          <p:cNvSpPr txBox="1"/>
          <p:nvPr/>
        </p:nvSpPr>
        <p:spPr>
          <a:xfrm>
            <a:off x="5334393" y="1641208"/>
            <a:ext cx="154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706DD00-79AC-D0CB-518E-879AFFA85D6E}"/>
              </a:ext>
            </a:extLst>
          </p:cNvPr>
          <p:cNvSpPr txBox="1"/>
          <p:nvPr/>
        </p:nvSpPr>
        <p:spPr>
          <a:xfrm>
            <a:off x="953101" y="4797433"/>
            <a:ext cx="10081326" cy="17852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地球上的时间只是过去了一点；</a:t>
            </a:r>
            <a:endParaRPr lang="en-US" altLang="zh-CN" dirty="0"/>
          </a:p>
          <a:p>
            <a:r>
              <a:rPr lang="zh-CN" altLang="en-US" dirty="0"/>
              <a:t>但外太空的时间已过去了好久，星光也已传播好长时间，跨越了（几百万年的）广阔空间。</a:t>
            </a:r>
          </a:p>
        </p:txBody>
      </p:sp>
      <p:pic>
        <p:nvPicPr>
          <p:cNvPr id="10" name="图片 9" descr="钟表的特写&#10;&#10;描述已自动生成">
            <a:extLst>
              <a:ext uri="{FF2B5EF4-FFF2-40B4-BE49-F238E27FC236}">
                <a16:creationId xmlns:a16="http://schemas.microsoft.com/office/drawing/2014/main" id="{2670102C-EFD1-11CE-F93D-06B65343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360" y="1171863"/>
            <a:ext cx="888580" cy="8907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DC46FB4-4D4B-AB1B-07DE-E18AC7739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12" y="3638775"/>
            <a:ext cx="888580" cy="8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2D99902-502E-4D1F-AF0B-197E53BB05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6372" y="-1"/>
            <a:ext cx="9179257" cy="688444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AD24237-3595-4DEA-A7D4-AA1101090E4C}"/>
              </a:ext>
            </a:extLst>
          </p:cNvPr>
          <p:cNvSpPr/>
          <p:nvPr/>
        </p:nvSpPr>
        <p:spPr>
          <a:xfrm>
            <a:off x="-1009650" y="3235168"/>
            <a:ext cx="6400800" cy="32342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C58E68E-9C61-4C9C-900E-40599053A2BD}"/>
              </a:ext>
            </a:extLst>
          </p:cNvPr>
          <p:cNvSpPr/>
          <p:nvPr/>
        </p:nvSpPr>
        <p:spPr>
          <a:xfrm rot="1365490">
            <a:off x="-697078" y="1317820"/>
            <a:ext cx="6400800" cy="32342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DAA26B1-6B7E-4324-BC77-3251D454CECA}"/>
              </a:ext>
            </a:extLst>
          </p:cNvPr>
          <p:cNvSpPr/>
          <p:nvPr/>
        </p:nvSpPr>
        <p:spPr>
          <a:xfrm rot="20330864">
            <a:off x="-615951" y="5109066"/>
            <a:ext cx="6400800" cy="32342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F8D624A-B9F3-4C07-810B-8763A7C39F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29198" y="2337284"/>
            <a:ext cx="2133602" cy="21336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6E0DAD6-D809-40B8-A1A2-5D6C5C4E62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1361" y="489446"/>
            <a:ext cx="5829276" cy="58292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94347D8-AD61-4CC8-A015-05F08EF4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24001" y="1"/>
            <a:ext cx="9161628" cy="6884443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A115E701-F744-43C4-B275-A606C5382245}"/>
              </a:ext>
            </a:extLst>
          </p:cNvPr>
          <p:cNvGrpSpPr/>
          <p:nvPr/>
        </p:nvGrpSpPr>
        <p:grpSpPr>
          <a:xfrm>
            <a:off x="1603375" y="3166047"/>
            <a:ext cx="1353341" cy="461665"/>
            <a:chOff x="10160001" y="3609112"/>
            <a:chExt cx="1353341" cy="461665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F8F5F66-0404-4CB5-9730-5F5B44238189}"/>
                </a:ext>
              </a:extLst>
            </p:cNvPr>
            <p:cNvSpPr txBox="1"/>
            <p:nvPr/>
          </p:nvSpPr>
          <p:spPr>
            <a:xfrm>
              <a:off x="10160001" y="3609112"/>
              <a:ext cx="1018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星光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ED1E402C-CC46-478E-9928-C92356F56841}"/>
                </a:ext>
              </a:extLst>
            </p:cNvPr>
            <p:cNvSpPr/>
            <p:nvPr/>
          </p:nvSpPr>
          <p:spPr>
            <a:xfrm>
              <a:off x="11027567" y="3709139"/>
              <a:ext cx="485775" cy="26161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dirty="0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B07565A-B551-4B75-AEF1-8F42B7BC7F59}"/>
              </a:ext>
            </a:extLst>
          </p:cNvPr>
          <p:cNvGrpSpPr/>
          <p:nvPr/>
        </p:nvGrpSpPr>
        <p:grpSpPr>
          <a:xfrm>
            <a:off x="1590674" y="95475"/>
            <a:ext cx="1784564" cy="1525989"/>
            <a:chOff x="66674" y="95474"/>
            <a:chExt cx="1784564" cy="1525989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6B1CA363-B3B4-4ED1-BA34-BC85A825954C}"/>
                </a:ext>
              </a:extLst>
            </p:cNvPr>
            <p:cNvGrpSpPr/>
            <p:nvPr/>
          </p:nvGrpSpPr>
          <p:grpSpPr>
            <a:xfrm>
              <a:off x="789623" y="95474"/>
              <a:ext cx="1061615" cy="965245"/>
              <a:chOff x="789623" y="95474"/>
              <a:chExt cx="1061615" cy="965245"/>
            </a:xfrm>
          </p:grpSpPr>
          <p:sp>
            <p:nvSpPr>
              <p:cNvPr id="32" name="对话气泡: 矩形 31">
                <a:extLst>
                  <a:ext uri="{FF2B5EF4-FFF2-40B4-BE49-F238E27FC236}">
                    <a16:creationId xmlns:a16="http://schemas.microsoft.com/office/drawing/2014/main" id="{239A1274-88B0-4D92-B203-4A0F2B4D7C8D}"/>
                  </a:ext>
                </a:extLst>
              </p:cNvPr>
              <p:cNvSpPr/>
              <p:nvPr/>
            </p:nvSpPr>
            <p:spPr>
              <a:xfrm>
                <a:off x="789623" y="95474"/>
                <a:ext cx="1061615" cy="965245"/>
              </a:xfrm>
              <a:prstGeom prst="wedgeRectCallout">
                <a:avLst>
                  <a:gd name="adj1" fmla="val -42777"/>
                  <a:gd name="adj2" fmla="val 81173"/>
                </a:avLst>
              </a:prstGeom>
              <a:solidFill>
                <a:schemeClr val="l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273185" tIns="273185" rIns="273185" bIns="273185" numCol="1" spcCol="1270" rtlCol="0" anchor="ctr" anchorCtr="0">
                <a:noAutofit/>
              </a:bodyPr>
              <a:lstStyle/>
              <a:p>
                <a:pPr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3100"/>
              </a:p>
            </p:txBody>
          </p:sp>
          <p:pic>
            <p:nvPicPr>
              <p:cNvPr id="33" name="图片 32" descr="钟表的特写&#10;&#10;描述已自动生成">
                <a:extLst>
                  <a:ext uri="{FF2B5EF4-FFF2-40B4-BE49-F238E27FC236}">
                    <a16:creationId xmlns:a16="http://schemas.microsoft.com/office/drawing/2014/main" id="{4261B257-D4C5-4A34-A7F7-3AF39C502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6140" y="132717"/>
                <a:ext cx="888580" cy="890758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32C3B2B-0F20-4CD0-AB03-9A7F465DA19E}"/>
                </a:ext>
              </a:extLst>
            </p:cNvPr>
            <p:cNvGrpSpPr/>
            <p:nvPr/>
          </p:nvGrpSpPr>
          <p:grpSpPr>
            <a:xfrm rot="1366687">
              <a:off x="66674" y="1159798"/>
              <a:ext cx="1353341" cy="461665"/>
              <a:chOff x="10160001" y="3609112"/>
              <a:chExt cx="1353341" cy="461665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1809D63-9F82-4B81-8927-D67379C65C2C}"/>
                  </a:ext>
                </a:extLst>
              </p:cNvPr>
              <p:cNvSpPr txBox="1"/>
              <p:nvPr/>
            </p:nvSpPr>
            <p:spPr>
              <a:xfrm>
                <a:off x="10160001" y="3609112"/>
                <a:ext cx="1018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星光</a:t>
                </a:r>
                <a:endPara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箭头: 右 35">
                <a:extLst>
                  <a:ext uri="{FF2B5EF4-FFF2-40B4-BE49-F238E27FC236}">
                    <a16:creationId xmlns:a16="http://schemas.microsoft.com/office/drawing/2014/main" id="{CDCBB951-8552-470E-B2B8-49CEF9CBBF06}"/>
                  </a:ext>
                </a:extLst>
              </p:cNvPr>
              <p:cNvSpPr/>
              <p:nvPr/>
            </p:nvSpPr>
            <p:spPr>
              <a:xfrm>
                <a:off x="11027567" y="3709139"/>
                <a:ext cx="485775" cy="26161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273185" tIns="273185" rIns="273185" bIns="273185" numCol="1" spcCol="1270" rtlCol="0" anchor="ctr" anchorCtr="0">
                <a:noAutofit/>
              </a:bodyPr>
              <a:lstStyle/>
              <a:p>
                <a:pPr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3100" dirty="0"/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EB0E917-51B1-44AD-9D3F-5E2F35B18005}"/>
              </a:ext>
            </a:extLst>
          </p:cNvPr>
          <p:cNvGrpSpPr/>
          <p:nvPr/>
        </p:nvGrpSpPr>
        <p:grpSpPr>
          <a:xfrm rot="20373507">
            <a:off x="1590280" y="5166578"/>
            <a:ext cx="1353341" cy="461665"/>
            <a:chOff x="10160001" y="3609112"/>
            <a:chExt cx="1353341" cy="461665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B7983E1-60AD-4B3B-A90B-1528D1DE341A}"/>
                </a:ext>
              </a:extLst>
            </p:cNvPr>
            <p:cNvSpPr txBox="1"/>
            <p:nvPr/>
          </p:nvSpPr>
          <p:spPr>
            <a:xfrm>
              <a:off x="10160001" y="3609112"/>
              <a:ext cx="1018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星光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箭头: 右 38">
              <a:extLst>
                <a:ext uri="{FF2B5EF4-FFF2-40B4-BE49-F238E27FC236}">
                  <a16:creationId xmlns:a16="http://schemas.microsoft.com/office/drawing/2014/main" id="{E13696DA-A1B9-4E34-96C0-97CA54E66C9E}"/>
                </a:ext>
              </a:extLst>
            </p:cNvPr>
            <p:cNvSpPr/>
            <p:nvPr/>
          </p:nvSpPr>
          <p:spPr>
            <a:xfrm>
              <a:off x="11027567" y="3709139"/>
              <a:ext cx="485775" cy="26161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E907BE7-5CCF-4B3B-A61B-FD47D523D310}"/>
              </a:ext>
            </a:extLst>
          </p:cNvPr>
          <p:cNvGrpSpPr/>
          <p:nvPr/>
        </p:nvGrpSpPr>
        <p:grpSpPr>
          <a:xfrm>
            <a:off x="7973000" y="5482343"/>
            <a:ext cx="1061615" cy="965245"/>
            <a:chOff x="10750101" y="878575"/>
            <a:chExt cx="1061615" cy="965245"/>
          </a:xfrm>
        </p:grpSpPr>
        <p:sp>
          <p:nvSpPr>
            <p:cNvPr id="42" name="对话气泡: 矩形 41">
              <a:extLst>
                <a:ext uri="{FF2B5EF4-FFF2-40B4-BE49-F238E27FC236}">
                  <a16:creationId xmlns:a16="http://schemas.microsoft.com/office/drawing/2014/main" id="{6BDAF518-D2D4-4309-B474-96E04EE67AD2}"/>
                </a:ext>
              </a:extLst>
            </p:cNvPr>
            <p:cNvSpPr/>
            <p:nvPr/>
          </p:nvSpPr>
          <p:spPr>
            <a:xfrm>
              <a:off x="10750101" y="878575"/>
              <a:ext cx="1061615" cy="965245"/>
            </a:xfrm>
            <a:prstGeom prst="wedgeRectCallout">
              <a:avLst>
                <a:gd name="adj1" fmla="val -55936"/>
                <a:gd name="adj2" fmla="val -81977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9D4D7DC-BF3B-458C-A687-E607F2B0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836618" y="915818"/>
              <a:ext cx="888580" cy="890757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ABF1F30-30E3-403B-9811-5B601A1CCF7A}"/>
              </a:ext>
            </a:extLst>
          </p:cNvPr>
          <p:cNvGrpSpPr/>
          <p:nvPr/>
        </p:nvGrpSpPr>
        <p:grpSpPr>
          <a:xfrm>
            <a:off x="4477015" y="990878"/>
            <a:ext cx="1061615" cy="965245"/>
            <a:chOff x="10902501" y="1030975"/>
            <a:chExt cx="1061615" cy="965245"/>
          </a:xfrm>
        </p:grpSpPr>
        <p:sp>
          <p:nvSpPr>
            <p:cNvPr id="44" name="对话气泡: 矩形 43">
              <a:extLst>
                <a:ext uri="{FF2B5EF4-FFF2-40B4-BE49-F238E27FC236}">
                  <a16:creationId xmlns:a16="http://schemas.microsoft.com/office/drawing/2014/main" id="{27510905-6A6A-4401-8D42-4C565D398945}"/>
                </a:ext>
              </a:extLst>
            </p:cNvPr>
            <p:cNvSpPr/>
            <p:nvPr/>
          </p:nvSpPr>
          <p:spPr>
            <a:xfrm>
              <a:off x="10902501" y="1030975"/>
              <a:ext cx="1061615" cy="965245"/>
            </a:xfrm>
            <a:prstGeom prst="wedgeRectCallout">
              <a:avLst>
                <a:gd name="adj1" fmla="val -42777"/>
                <a:gd name="adj2" fmla="val 81173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51A8E54E-A7FE-4D18-BC45-03599E381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989018" y="1068218"/>
              <a:ext cx="888580" cy="890757"/>
            </a:xfrm>
            <a:prstGeom prst="rect">
              <a:avLst/>
            </a:prstGeom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5BD7F80-7C97-4BC6-8680-9A779BA45163}"/>
              </a:ext>
            </a:extLst>
          </p:cNvPr>
          <p:cNvGrpSpPr/>
          <p:nvPr/>
        </p:nvGrpSpPr>
        <p:grpSpPr>
          <a:xfrm>
            <a:off x="4477015" y="990876"/>
            <a:ext cx="1061615" cy="965245"/>
            <a:chOff x="10902501" y="1030975"/>
            <a:chExt cx="1061615" cy="965245"/>
          </a:xfrm>
        </p:grpSpPr>
        <p:sp>
          <p:nvSpPr>
            <p:cNvPr id="52" name="对话气泡: 矩形 51">
              <a:extLst>
                <a:ext uri="{FF2B5EF4-FFF2-40B4-BE49-F238E27FC236}">
                  <a16:creationId xmlns:a16="http://schemas.microsoft.com/office/drawing/2014/main" id="{46EA6704-E954-4AB3-A40C-549A925F4681}"/>
                </a:ext>
              </a:extLst>
            </p:cNvPr>
            <p:cNvSpPr/>
            <p:nvPr/>
          </p:nvSpPr>
          <p:spPr>
            <a:xfrm>
              <a:off x="10902501" y="1030975"/>
              <a:ext cx="1061615" cy="965245"/>
            </a:xfrm>
            <a:prstGeom prst="wedgeRectCallout">
              <a:avLst>
                <a:gd name="adj1" fmla="val -42777"/>
                <a:gd name="adj2" fmla="val 81173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/>
            </a:p>
          </p:txBody>
        </p: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50507D6F-DDF4-41EF-AE27-DB86DE74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989018" y="1068218"/>
              <a:ext cx="888579" cy="89075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1A39E5F-BFDD-460C-A566-A5C46ACDDB26}"/>
              </a:ext>
            </a:extLst>
          </p:cNvPr>
          <p:cNvGrpSpPr/>
          <p:nvPr/>
        </p:nvGrpSpPr>
        <p:grpSpPr>
          <a:xfrm>
            <a:off x="6554903" y="4141623"/>
            <a:ext cx="1061615" cy="965245"/>
            <a:chOff x="10750101" y="878575"/>
            <a:chExt cx="1061615" cy="965245"/>
          </a:xfrm>
        </p:grpSpPr>
        <p:sp>
          <p:nvSpPr>
            <p:cNvPr id="55" name="对话气泡: 矩形 54">
              <a:extLst>
                <a:ext uri="{FF2B5EF4-FFF2-40B4-BE49-F238E27FC236}">
                  <a16:creationId xmlns:a16="http://schemas.microsoft.com/office/drawing/2014/main" id="{9E959BBE-1235-4C4A-A698-FA7D3E6086A8}"/>
                </a:ext>
              </a:extLst>
            </p:cNvPr>
            <p:cNvSpPr/>
            <p:nvPr/>
          </p:nvSpPr>
          <p:spPr>
            <a:xfrm>
              <a:off x="10750101" y="878575"/>
              <a:ext cx="1061615" cy="965245"/>
            </a:xfrm>
            <a:prstGeom prst="wedgeRectCallout">
              <a:avLst>
                <a:gd name="adj1" fmla="val -55936"/>
                <a:gd name="adj2" fmla="val -81977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/>
            </a:p>
          </p:txBody>
        </p: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9A879BD8-4F39-4B61-80F7-91392759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836618" y="915818"/>
              <a:ext cx="888579" cy="890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9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1.11111E-6 L 0.21042 0.00069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2.96296E-6 L 0.16888 -0.1162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58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 L 0.17669 0.1298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6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11614 -0.19561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F09E7-EBDB-C4D0-DB91-7BCB8FA3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>
            <a:extLst>
              <a:ext uri="{FF2B5EF4-FFF2-40B4-BE49-F238E27FC236}">
                <a16:creationId xmlns:a16="http://schemas.microsoft.com/office/drawing/2014/main" id="{C7DF5418-FC0D-D6D0-BF76-257043F2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海里的钠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6BA46E4-2D08-AF0F-9399-DBFA77891712}"/>
              </a:ext>
            </a:extLst>
          </p:cNvPr>
          <p:cNvSpPr txBox="1"/>
          <p:nvPr/>
        </p:nvSpPr>
        <p:spPr>
          <a:xfrm>
            <a:off x="670561" y="1794649"/>
            <a:ext cx="423907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每年输入的盐：</a:t>
            </a:r>
            <a:b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&gt;4.5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亿吨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1800"/>
              </a:spcAft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每年输出的盐：</a:t>
            </a:r>
            <a:b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约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1.1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亿吨（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25%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1800"/>
              </a:spcAft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每年存积的盐：</a:t>
            </a:r>
            <a:b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约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3.4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亿吨（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75%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zh-CN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0F67AAFA-56B4-9282-5D48-34B52627E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442511"/>
              </p:ext>
            </p:extLst>
          </p:nvPr>
        </p:nvGraphicFramePr>
        <p:xfrm>
          <a:off x="4909633" y="1596683"/>
          <a:ext cx="6609023" cy="4353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629422" imgH="7002574" progId="">
                  <p:embed/>
                </p:oleObj>
              </mc:Choice>
              <mc:Fallback>
                <p:oleObj r:id="rId3" imgW="10629422" imgH="700257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9633" y="1596683"/>
                        <a:ext cx="6609023" cy="4353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963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cksanim_d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1524002" y="404665"/>
            <a:ext cx="9143999" cy="6924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7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                 创世周第</a:t>
            </a:r>
            <a:r>
              <a:rPr lang="en-US" altLang="zh-CN" sz="37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37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天</a:t>
            </a:r>
            <a:endParaRPr lang="en-US" altLang="zh-CN" sz="37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8553878" y="5445225"/>
            <a:ext cx="1584176" cy="4308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外太空</a:t>
            </a:r>
            <a:endParaRPr lang="en-US" altLang="zh-CN" sz="20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8553878" y="2840308"/>
            <a:ext cx="1584176" cy="4308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地球</a:t>
            </a:r>
            <a:endParaRPr lang="en-US" altLang="zh-CN" sz="20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13C9D56-6231-B034-5B81-E4C2D1A3A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3682" y="2276503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zh-CN" altLang="en-US" sz="7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感谢大家观看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64199" y="3476665"/>
            <a:ext cx="6863609" cy="667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3735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 FOR WATCHING</a:t>
            </a:r>
            <a:endParaRPr lang="zh-CN" altLang="en-US" sz="3735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441194" y="4293247"/>
            <a:ext cx="7309625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002060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2441194" y="2257943"/>
            <a:ext cx="7309625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rgbClr val="024C89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865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90BF7DF-D846-4136-9482-A1264558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3" y="1314301"/>
            <a:ext cx="7114430" cy="505124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D14C391-48C2-40D8-BFC8-1B491B4F1E89}"/>
              </a:ext>
            </a:extLst>
          </p:cNvPr>
          <p:cNvSpPr txBox="1"/>
          <p:nvPr/>
        </p:nvSpPr>
        <p:spPr>
          <a:xfrm>
            <a:off x="7708951" y="1562425"/>
            <a:ext cx="41767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可以偏转太阳发出的宇宙射线。（极光）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磁场保护臭氧层，臭氧层吸收紫外线。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ea"/>
                <a:ea typeface="+mj-ea"/>
                <a:cs typeface="+mn-cs"/>
              </a:rPr>
              <a:t>如果没有地磁场，地球上的生命就会灭亡。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B0FC33CB-B7D6-BB0B-A3D9-F33F4BE3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地球磁场的作用</a:t>
            </a:r>
          </a:p>
        </p:txBody>
      </p:sp>
    </p:spTree>
    <p:extLst>
      <p:ext uri="{BB962C8B-B14F-4D97-AF65-F5344CB8AC3E}">
        <p14:creationId xmlns:p14="http://schemas.microsoft.com/office/powerpoint/2010/main" val="34664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2">
            <a:extLst>
              <a:ext uri="{FF2B5EF4-FFF2-40B4-BE49-F238E27FC236}">
                <a16:creationId xmlns:a16="http://schemas.microsoft.com/office/drawing/2014/main" id="{64440CD6-1B64-4CB6-9145-FE2E6FAE2B3E}"/>
              </a:ext>
            </a:extLst>
          </p:cNvPr>
          <p:cNvSpPr/>
          <p:nvPr/>
        </p:nvSpPr>
        <p:spPr>
          <a:xfrm>
            <a:off x="7183237" y="2832589"/>
            <a:ext cx="446481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+mj-ea"/>
                <a:ea typeface="+mj-ea"/>
              </a:rPr>
              <a:t>自</a:t>
            </a:r>
            <a:r>
              <a:rPr lang="en-US" altLang="zh-CN" sz="3200" dirty="0">
                <a:latin typeface="+mj-ea"/>
                <a:ea typeface="+mj-ea"/>
              </a:rPr>
              <a:t>1829</a:t>
            </a:r>
            <a:r>
              <a:rPr lang="zh-CN" altLang="en-US" sz="3200" dirty="0">
                <a:latin typeface="+mj-ea"/>
                <a:ea typeface="+mj-ea"/>
              </a:rPr>
              <a:t>年首次测量以来，一直稳步衰减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+mj-ea"/>
                <a:ea typeface="+mj-ea"/>
              </a:rPr>
              <a:t>每</a:t>
            </a:r>
            <a:r>
              <a:rPr lang="en-US" altLang="zh-CN" sz="3200" dirty="0">
                <a:latin typeface="+mj-ea"/>
                <a:ea typeface="+mj-ea"/>
              </a:rPr>
              <a:t>1454</a:t>
            </a:r>
            <a:r>
              <a:rPr lang="zh-CN" altLang="en-US" sz="3200" dirty="0">
                <a:latin typeface="+mj-ea"/>
                <a:ea typeface="+mj-ea"/>
              </a:rPr>
              <a:t>年就会有一半的能量衰减掉。</a:t>
            </a:r>
            <a:endParaRPr lang="en-US" sz="3200" dirty="0">
              <a:latin typeface="+mj-ea"/>
              <a:ea typeface="+mj-ea"/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+mj-ea"/>
                <a:ea typeface="+mj-ea"/>
              </a:rPr>
              <a:t>地球磁场最大可能年龄：</a:t>
            </a:r>
            <a:r>
              <a:rPr lang="en-US" altLang="zh-CN" sz="3200" dirty="0">
                <a:latin typeface="+mj-ea"/>
                <a:ea typeface="+mj-ea"/>
              </a:rPr>
              <a:t>2</a:t>
            </a:r>
            <a:r>
              <a:rPr lang="zh-CN" altLang="en-US" sz="3200" dirty="0">
                <a:latin typeface="+mj-ea"/>
                <a:ea typeface="+mj-ea"/>
              </a:rPr>
              <a:t>万年</a:t>
            </a:r>
            <a:endParaRPr lang="en-US" sz="3200" dirty="0">
              <a:latin typeface="+mj-ea"/>
              <a:ea typeface="+mj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A9F9AA4-C021-133A-F444-2C6344B8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地球磁场不断减弱</a:t>
            </a:r>
          </a:p>
        </p:txBody>
      </p:sp>
      <p:pic>
        <p:nvPicPr>
          <p:cNvPr id="8" name="Picture 2" descr="地球的磁場有可能於不久的將來180度逆轉- 明日科學">
            <a:extLst>
              <a:ext uri="{FF2B5EF4-FFF2-40B4-BE49-F238E27FC236}">
                <a16:creationId xmlns:a16="http://schemas.microsoft.com/office/drawing/2014/main" id="{F0B0DD5F-08E8-2E96-B887-512282CE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750" y="1177586"/>
            <a:ext cx="6634734" cy="37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FE38CB34-36BA-4985-BEC7-3421C2ED8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8" y="1164129"/>
            <a:ext cx="4483734" cy="3581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200" i="0" u="none" strike="noStrike" cap="none" spc="0" normalizeH="0" baseline="0">
                <a:ln>
                  <a:noFill/>
                </a:ln>
                <a:uLnTx/>
                <a:uFillTx/>
                <a:latin typeface="+mj-ea"/>
                <a:ea typeface="+mj-ea"/>
              </a:defRPr>
            </a:lvl1pPr>
          </a:lstStyle>
          <a:p>
            <a:pPr marL="0" indent="0">
              <a:lnSpc>
                <a:spcPts val="4600"/>
              </a:lnSpc>
              <a:buNone/>
            </a:pPr>
            <a:r>
              <a:rPr lang="zh-CN" altLang="en-US" dirty="0"/>
              <a:t>因为地球磁场在不断衰减，如果地球真有</a:t>
            </a:r>
            <a:r>
              <a:rPr lang="en-US" altLang="zh-CN" dirty="0"/>
              <a:t>46</a:t>
            </a:r>
            <a:r>
              <a:rPr lang="zh-CN" altLang="en-US" dirty="0"/>
              <a:t>亿年的历史，那么磁场早就衰减消失了，宇宙射线直接冲击地球，地球上的生命不可能生存。</a:t>
            </a:r>
            <a:endParaRPr lang="en-US" altLang="zh-CN" dirty="0"/>
          </a:p>
        </p:txBody>
      </p:sp>
      <p:pic>
        <p:nvPicPr>
          <p:cNvPr id="12" name="Picture 2" descr="http://www.sott.net/image/image/s5/118715/full/earth_magnetic_field_poles.jpg">
            <a:hlinkClick r:id="rId3"/>
            <a:extLst>
              <a:ext uri="{FF2B5EF4-FFF2-40B4-BE49-F238E27FC236}">
                <a16:creationId xmlns:a16="http://schemas.microsoft.com/office/drawing/2014/main" id="{6A06C8AC-70E5-4BFA-9F99-82B2DA86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46" y="2085686"/>
            <a:ext cx="6682916" cy="43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36311B-D135-5175-96CD-929962DC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地球磁场的衰减：地球年轻的证据</a:t>
            </a:r>
          </a:p>
        </p:txBody>
      </p:sp>
    </p:spTree>
    <p:extLst>
      <p:ext uri="{BB962C8B-B14F-4D97-AF65-F5344CB8AC3E}">
        <p14:creationId xmlns:p14="http://schemas.microsoft.com/office/powerpoint/2010/main" val="2927286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 above text on slide">
  <a:themeElements>
    <a:clrScheme name="质朴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>
        <a:solidFill>
          <a:schemeClr val="bg1"/>
        </a:solidFill>
        <a:ln w="38100">
          <a:noFill/>
        </a:ln>
      </a:spPr>
      <a:bodyPr wrap="square" rtlCol="0" anchor="ctr">
        <a:spAutoFit/>
      </a:bodyPr>
      <a:lstStyle>
        <a:defPPr algn="ctr">
          <a:defRPr sz="200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1714</Words>
  <Application>Microsoft Office PowerPoint</Application>
  <PresentationFormat>宽屏</PresentationFormat>
  <Paragraphs>277</Paragraphs>
  <Slides>61</Slides>
  <Notes>60</Notes>
  <HiddenSlides>0</HiddenSlides>
  <MMClips>3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61</vt:i4>
      </vt:variant>
    </vt:vector>
  </HeadingPairs>
  <TitlesOfParts>
    <vt:vector size="72" baseType="lpstr">
      <vt:lpstr>等线</vt:lpstr>
      <vt:lpstr>楷体</vt:lpstr>
      <vt:lpstr>Microsoft YaHei</vt:lpstr>
      <vt:lpstr>Microsoft YaHei</vt:lpstr>
      <vt:lpstr>Arial</vt:lpstr>
      <vt:lpstr>Calibri</vt:lpstr>
      <vt:lpstr>Franklin Gothic Medium</vt:lpstr>
      <vt:lpstr>Impact</vt:lpstr>
      <vt:lpstr>Times New Roman</vt:lpstr>
      <vt:lpstr>Wingdings 3</vt:lpstr>
      <vt:lpstr>1_Title above text on slide</vt:lpstr>
      <vt:lpstr>PowerPoint 演示文稿</vt:lpstr>
      <vt:lpstr>PowerPoint 演示文稿</vt:lpstr>
      <vt:lpstr>圣经中的地球年龄</vt:lpstr>
      <vt:lpstr>使用家谱计算方法计算地球年龄</vt:lpstr>
      <vt:lpstr>大量证据说明地球是年轻的</vt:lpstr>
      <vt:lpstr>海里的钠</vt:lpstr>
      <vt:lpstr>地球磁场的作用</vt:lpstr>
      <vt:lpstr>地球磁场不断减弱</vt:lpstr>
      <vt:lpstr>地球磁场的衰减：地球年轻的证据</vt:lpstr>
      <vt:lpstr>为什么年轻的地球上能看到遥远的星光？</vt:lpstr>
      <vt:lpstr>讲座概要</vt:lpstr>
      <vt:lpstr>PowerPoint 演示文稿</vt:lpstr>
      <vt:lpstr>什么是光年？</vt:lpstr>
      <vt:lpstr>仙女座星系</vt:lpstr>
      <vt:lpstr>麦哲伦星云</vt:lpstr>
      <vt:lpstr>猎户座星云</vt:lpstr>
      <vt:lpstr>星光传播时间</vt:lpstr>
      <vt:lpstr>PowerPoint 演示文稿</vt:lpstr>
      <vt:lpstr>天体距离的测量方法</vt:lpstr>
      <vt:lpstr>天体距离的测量方法-三角视差法</vt:lpstr>
      <vt:lpstr>时间的问题</vt:lpstr>
      <vt:lpstr>PowerPoint 演示文稿</vt:lpstr>
      <vt:lpstr>在年轻的地球上看到遥远的星光的可能性</vt:lpstr>
      <vt:lpstr>在年轻的地球上看到遥远的星光的可能性</vt:lpstr>
      <vt:lpstr>在年轻的地球上看到遥远的星光的可能性</vt:lpstr>
      <vt:lpstr>PowerPoint 演示文稿</vt:lpstr>
      <vt:lpstr>引力时间膨胀效应</vt:lpstr>
      <vt:lpstr>引力时间膨胀效应</vt:lpstr>
      <vt:lpstr>引力时间膨胀效应</vt:lpstr>
      <vt:lpstr>引力时间膨胀效应：引力强时间慢</vt:lpstr>
      <vt:lpstr>引力时间膨胀效应</vt:lpstr>
      <vt:lpstr>引力时间膨胀效应</vt:lpstr>
      <vt:lpstr>黑洞周围轨道的时间膨胀差异</vt:lpstr>
      <vt:lpstr>黑洞周围轨道的时间膨胀差异</vt:lpstr>
      <vt:lpstr>黑洞周围轨道的时间膨胀差异</vt:lpstr>
      <vt:lpstr>黑洞周围轨道的时间膨胀差异</vt:lpstr>
      <vt:lpstr>黑洞周围轨道的时间膨胀差异</vt:lpstr>
      <vt:lpstr>黑洞周围轨道的时间膨胀差异</vt:lpstr>
      <vt:lpstr>黑洞周围轨道的时间膨胀差异</vt:lpstr>
      <vt:lpstr>黑洞周围轨道的时间膨胀差异</vt:lpstr>
      <vt:lpstr>GPS卫星定位的时间膨胀应用</vt:lpstr>
      <vt:lpstr>PowerPoint 演示文稿</vt:lpstr>
      <vt:lpstr>地球在被造时已有引力</vt:lpstr>
      <vt:lpstr>水面</vt:lpstr>
      <vt:lpstr>水雾</vt:lpstr>
      <vt:lpstr>创世记1:2 地是空虚混沌。渊面黑暗。神的灵运行在水面上</vt:lpstr>
      <vt:lpstr>彼得后书的经文启示</vt:lpstr>
      <vt:lpstr>PowerPoint 演示文稿</vt:lpstr>
      <vt:lpstr>白洞天文学</vt:lpstr>
      <vt:lpstr>穹苍正在拉展</vt:lpstr>
      <vt:lpstr>穹苍完成拉展</vt:lpstr>
      <vt:lpstr>黑洞的视界面</vt:lpstr>
      <vt:lpstr>了解视界</vt:lpstr>
      <vt:lpstr>视界半径大小受什么影响</vt:lpstr>
      <vt:lpstr>白洞天文学</vt:lpstr>
      <vt:lpstr>以赛亚书的经文启示</vt:lpstr>
      <vt:lpstr>白洞天文学</vt:lpstr>
      <vt:lpstr>白洞天文学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2026-01-20T03:10:34Z</dcterms:created>
  <dcterms:modified xsi:type="dcterms:W3CDTF">2026-01-20T03:11:01Z</dcterms:modified>
</cp:coreProperties>
</file>