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media3.gif" ContentType="video/unknown"/>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49" r:id="rId2"/>
    <p:sldMasterId id="2147483802" r:id="rId3"/>
    <p:sldMasterId id="2147483744" r:id="rId4"/>
    <p:sldMasterId id="2147483766" r:id="rId5"/>
    <p:sldMasterId id="2147483814" r:id="rId6"/>
    <p:sldMasterId id="2147483826" r:id="rId7"/>
  </p:sldMasterIdLst>
  <p:notesMasterIdLst>
    <p:notesMasterId r:id="rId117"/>
  </p:notesMasterIdLst>
  <p:handoutMasterIdLst>
    <p:handoutMasterId r:id="rId118"/>
  </p:handoutMasterIdLst>
  <p:sldIdLst>
    <p:sldId id="257" r:id="rId8"/>
    <p:sldId id="259" r:id="rId9"/>
    <p:sldId id="475" r:id="rId10"/>
    <p:sldId id="623" r:id="rId11"/>
    <p:sldId id="343" r:id="rId12"/>
    <p:sldId id="477" r:id="rId13"/>
    <p:sldId id="478" r:id="rId14"/>
    <p:sldId id="479" r:id="rId15"/>
    <p:sldId id="481" r:id="rId16"/>
    <p:sldId id="483" r:id="rId17"/>
    <p:sldId id="482" r:id="rId18"/>
    <p:sldId id="603" r:id="rId19"/>
    <p:sldId id="605" r:id="rId20"/>
    <p:sldId id="606" r:id="rId21"/>
    <p:sldId id="486" r:id="rId22"/>
    <p:sldId id="489" r:id="rId23"/>
    <p:sldId id="484" r:id="rId24"/>
    <p:sldId id="607" r:id="rId25"/>
    <p:sldId id="487" r:id="rId26"/>
    <p:sldId id="490" r:id="rId27"/>
    <p:sldId id="610" r:id="rId28"/>
    <p:sldId id="609" r:id="rId29"/>
    <p:sldId id="485" r:id="rId30"/>
    <p:sldId id="491" r:id="rId31"/>
    <p:sldId id="611" r:id="rId32"/>
    <p:sldId id="555" r:id="rId33"/>
    <p:sldId id="612" r:id="rId34"/>
    <p:sldId id="480" r:id="rId35"/>
    <p:sldId id="554" r:id="rId36"/>
    <p:sldId id="556" r:id="rId37"/>
    <p:sldId id="613" r:id="rId38"/>
    <p:sldId id="495" r:id="rId39"/>
    <p:sldId id="492" r:id="rId40"/>
    <p:sldId id="616" r:id="rId41"/>
    <p:sldId id="617" r:id="rId42"/>
    <p:sldId id="619" r:id="rId43"/>
    <p:sldId id="496" r:id="rId44"/>
    <p:sldId id="557" r:id="rId45"/>
    <p:sldId id="583" r:id="rId46"/>
    <p:sldId id="591" r:id="rId47"/>
    <p:sldId id="552" r:id="rId48"/>
    <p:sldId id="586" r:id="rId49"/>
    <p:sldId id="572" r:id="rId50"/>
    <p:sldId id="620" r:id="rId51"/>
    <p:sldId id="573" r:id="rId52"/>
    <p:sldId id="574" r:id="rId53"/>
    <p:sldId id="575" r:id="rId54"/>
    <p:sldId id="576" r:id="rId55"/>
    <p:sldId id="577" r:id="rId56"/>
    <p:sldId id="580" r:id="rId57"/>
    <p:sldId id="581" r:id="rId58"/>
    <p:sldId id="578" r:id="rId59"/>
    <p:sldId id="579" r:id="rId60"/>
    <p:sldId id="582" r:id="rId61"/>
    <p:sldId id="592" r:id="rId62"/>
    <p:sldId id="344" r:id="rId63"/>
    <p:sldId id="494" r:id="rId64"/>
    <p:sldId id="497" r:id="rId65"/>
    <p:sldId id="499" r:id="rId66"/>
    <p:sldId id="498" r:id="rId67"/>
    <p:sldId id="504" r:id="rId68"/>
    <p:sldId id="493" r:id="rId69"/>
    <p:sldId id="500" r:id="rId70"/>
    <p:sldId id="501" r:id="rId71"/>
    <p:sldId id="502" r:id="rId72"/>
    <p:sldId id="621" r:id="rId73"/>
    <p:sldId id="505" r:id="rId74"/>
    <p:sldId id="506" r:id="rId75"/>
    <p:sldId id="503" r:id="rId76"/>
    <p:sldId id="507" r:id="rId77"/>
    <p:sldId id="508" r:id="rId78"/>
    <p:sldId id="509" r:id="rId79"/>
    <p:sldId id="514" r:id="rId80"/>
    <p:sldId id="510" r:id="rId81"/>
    <p:sldId id="511" r:id="rId82"/>
    <p:sldId id="515" r:id="rId83"/>
    <p:sldId id="512" r:id="rId84"/>
    <p:sldId id="513" r:id="rId85"/>
    <p:sldId id="260" r:id="rId86"/>
    <p:sldId id="264" r:id="rId87"/>
    <p:sldId id="588" r:id="rId88"/>
    <p:sldId id="518" r:id="rId89"/>
    <p:sldId id="519" r:id="rId90"/>
    <p:sldId id="521" r:id="rId91"/>
    <p:sldId id="522" r:id="rId92"/>
    <p:sldId id="537" r:id="rId93"/>
    <p:sldId id="523" r:id="rId94"/>
    <p:sldId id="524" r:id="rId95"/>
    <p:sldId id="553" r:id="rId96"/>
    <p:sldId id="541" r:id="rId97"/>
    <p:sldId id="542" r:id="rId98"/>
    <p:sldId id="543" r:id="rId99"/>
    <p:sldId id="544" r:id="rId100"/>
    <p:sldId id="545" r:id="rId101"/>
    <p:sldId id="590" r:id="rId102"/>
    <p:sldId id="547" r:id="rId103"/>
    <p:sldId id="548" r:id="rId104"/>
    <p:sldId id="550" r:id="rId105"/>
    <p:sldId id="551" r:id="rId106"/>
    <p:sldId id="622" r:id="rId107"/>
    <p:sldId id="624" r:id="rId108"/>
    <p:sldId id="625" r:id="rId109"/>
    <p:sldId id="599" r:id="rId110"/>
    <p:sldId id="594" r:id="rId111"/>
    <p:sldId id="595" r:id="rId112"/>
    <p:sldId id="600" r:id="rId113"/>
    <p:sldId id="534" r:id="rId114"/>
    <p:sldId id="596" r:id="rId115"/>
    <p:sldId id="470" r:id="rId1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2" autoAdjust="0"/>
    <p:restoredTop sz="80974" autoAdjust="0"/>
  </p:normalViewPr>
  <p:slideViewPr>
    <p:cSldViewPr snapToGrid="0">
      <p:cViewPr>
        <p:scale>
          <a:sx n="100" d="100"/>
          <a:sy n="100" d="100"/>
        </p:scale>
        <p:origin x="1050" y="-210"/>
      </p:cViewPr>
      <p:guideLst/>
    </p:cSldViewPr>
  </p:slideViewPr>
  <p:notesTextViewPr>
    <p:cViewPr>
      <p:scale>
        <a:sx n="1" d="1"/>
        <a:sy n="1" d="1"/>
      </p:scale>
      <p:origin x="0" y="0"/>
    </p:cViewPr>
  </p:notesTextViewPr>
  <p:sorterViewPr>
    <p:cViewPr>
      <p:scale>
        <a:sx n="130" d="100"/>
        <a:sy n="130" d="100"/>
      </p:scale>
      <p:origin x="0" y="-22326"/>
    </p:cViewPr>
  </p:sorterViewPr>
  <p:notesViewPr>
    <p:cSldViewPr snapToGrid="0">
      <p:cViewPr varScale="1">
        <p:scale>
          <a:sx n="88" d="100"/>
          <a:sy n="88" d="100"/>
        </p:scale>
        <p:origin x="283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notesMaster" Target="notesMasters/notesMaster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handoutMaster" Target="handoutMasters/handoutMaster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presProps" Target="pres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太阳元素的组成</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31D-479D-B3B3-DF70D906A0A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31D-479D-B3B3-DF70D906A0A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31D-479D-B3B3-DF70D906A0A2}"/>
              </c:ext>
            </c:extLst>
          </c:dPt>
          <c:dLbls>
            <c:dLbl>
              <c:idx val="0"/>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136A3624-28F4-4D4B-90E7-A44E0C1A50F8}" type="PERCENTAGE">
                      <a:rPr lang="en-US" altLang="zh-CN" sz="3200"/>
                      <a:pPr>
                        <a:defRPr/>
                      </a:pPr>
                      <a:t>[百分比]</a:t>
                    </a:fld>
                    <a:endParaRPr lang="zh-CN"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zh-CN"/>
                </a:p>
              </c:txPr>
              <c:dLblPos val="ctr"/>
              <c:showLegendKey val="0"/>
              <c:showVal val="0"/>
              <c:showCatName val="0"/>
              <c:showSerName val="0"/>
              <c:showPercent val="1"/>
              <c:showBubbleSize val="0"/>
              <c:extLst>
                <c:ext xmlns:c15="http://schemas.microsoft.com/office/drawing/2012/chart" uri="{CE6537A1-D6FC-4f65-9D91-7224C49458BB}">
                  <c15:layout>
                    <c:manualLayout>
                      <c:w val="0.13371999584939992"/>
                      <c:h val="0.13635082469408019"/>
                    </c:manualLayout>
                  </c15:layout>
                  <c15:dlblFieldTable/>
                  <c15:showDataLabelsRange val="0"/>
                </c:ext>
                <c:ext xmlns:c16="http://schemas.microsoft.com/office/drawing/2014/chart" uri="{C3380CC4-5D6E-409C-BE32-E72D297353CC}">
                  <c16:uniqueId val="{00000001-031D-479D-B3B3-DF70D906A0A2}"/>
                </c:ext>
              </c:extLst>
            </c:dLbl>
            <c:dLbl>
              <c:idx val="1"/>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4B28046D-A069-4197-835F-D37B2E645244}" type="PERCENTAGE">
                      <a:rPr lang="en-US" altLang="zh-CN" sz="3600" dirty="0"/>
                      <a:pPr>
                        <a:defRPr/>
                      </a:pPr>
                      <a:t>[百分比]</a:t>
                    </a:fld>
                    <a:endParaRPr lang="zh-CN"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zh-CN"/>
                </a:p>
              </c:txPr>
              <c:dLblPos val="ctr"/>
              <c:showLegendKey val="0"/>
              <c:showVal val="0"/>
              <c:showCatName val="0"/>
              <c:showSerName val="0"/>
              <c:showPercent val="1"/>
              <c:showBubbleSize val="0"/>
              <c:extLst>
                <c:ext xmlns:c15="http://schemas.microsoft.com/office/drawing/2012/chart" uri="{CE6537A1-D6FC-4f65-9D91-7224C49458BB}">
                  <c15:layout>
                    <c:manualLayout>
                      <c:w val="0.12660959206758243"/>
                      <c:h val="0.12644880401912884"/>
                    </c:manualLayout>
                  </c15:layout>
                  <c15:dlblFieldTable/>
                  <c15:showDataLabelsRange val="0"/>
                </c:ext>
                <c:ext xmlns:c16="http://schemas.microsoft.com/office/drawing/2014/chart" uri="{C3380CC4-5D6E-409C-BE32-E72D297353CC}">
                  <c16:uniqueId val="{00000003-031D-479D-B3B3-DF70D906A0A2}"/>
                </c:ext>
              </c:extLst>
            </c:dLbl>
            <c:dLbl>
              <c:idx val="2"/>
              <c:layout>
                <c:manualLayout>
                  <c:x val="5.1987356317858509E-2"/>
                  <c:y val="0.1456940049502306"/>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4AB71731-E856-4471-9E6F-6B54EFDECBBE}" type="PERCENTAGE">
                      <a:rPr lang="en-US" altLang="zh-CN" sz="3200"/>
                      <a:pPr>
                        <a:defRPr/>
                      </a:pPr>
                      <a:t>[百分比]</a:t>
                    </a:fld>
                    <a:endParaRPr lang="zh-CN"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zh-CN"/>
                </a:p>
              </c:txPr>
              <c:dLblPos val="bestFit"/>
              <c:showLegendKey val="0"/>
              <c:showVal val="0"/>
              <c:showCatName val="0"/>
              <c:showSerName val="0"/>
              <c:showPercent val="1"/>
              <c:showBubbleSize val="0"/>
              <c:extLst>
                <c:ext xmlns:c15="http://schemas.microsoft.com/office/drawing/2012/chart" uri="{CE6537A1-D6FC-4f65-9D91-7224C49458BB}">
                  <c15:layout>
                    <c:manualLayout>
                      <c:w val="8.5340365239981258E-2"/>
                      <c:h val="9.6742741994274767E-2"/>
                    </c:manualLayout>
                  </c15:layout>
                  <c15:dlblFieldTable/>
                  <c15:showDataLabelsRange val="0"/>
                </c:ext>
                <c:ext xmlns:c16="http://schemas.microsoft.com/office/drawing/2014/chart" uri="{C3380CC4-5D6E-409C-BE32-E72D297353CC}">
                  <c16:uniqueId val="{00000005-031D-479D-B3B3-DF70D906A0A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氢元素</c:v>
                </c:pt>
                <c:pt idx="1">
                  <c:v>氦元素</c:v>
                </c:pt>
                <c:pt idx="2">
                  <c:v>其它元素</c:v>
                </c:pt>
              </c:strCache>
            </c:strRef>
          </c:cat>
          <c:val>
            <c:numRef>
              <c:f>Sheet1!$B$2:$B$4</c:f>
              <c:numCache>
                <c:formatCode>0%</c:formatCode>
                <c:ptCount val="3"/>
                <c:pt idx="0">
                  <c:v>0.71</c:v>
                </c:pt>
                <c:pt idx="1">
                  <c:v>0.21</c:v>
                </c:pt>
                <c:pt idx="2">
                  <c:v>0.08</c:v>
                </c:pt>
              </c:numCache>
            </c:numRef>
          </c:val>
          <c:extLst>
            <c:ext xmlns:c16="http://schemas.microsoft.com/office/drawing/2014/chart" uri="{C3380CC4-5D6E-409C-BE32-E72D297353CC}">
              <c16:uniqueId val="{00000000-6E04-4573-A0A0-86568B95FBF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338075098926267"/>
          <c:y val="6.3441154903079111E-2"/>
          <c:w val="0.28684558626135975"/>
          <c:h val="0.8498477466860394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000"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地球元素比例</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86C1-4AF2-9D88-CB5F1D285983}"/>
              </c:ext>
            </c:extLst>
          </c:dPt>
          <c:dPt>
            <c:idx val="1"/>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2-86C1-4AF2-9D88-CB5F1D285983}"/>
              </c:ext>
            </c:extLst>
          </c:dPt>
          <c:dPt>
            <c:idx val="2"/>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3-86C1-4AF2-9D88-CB5F1D28598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B9-4B3C-A201-CCF3B5DB646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4B9-4B3C-A201-CCF3B5DB6468}"/>
              </c:ext>
            </c:extLst>
          </c:dPt>
          <c:dLbls>
            <c:dLbl>
              <c:idx val="0"/>
              <c:layout>
                <c:manualLayout>
                  <c:x val="-0.21450617283950629"/>
                  <c:y val="1.119245705312729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3200" dirty="0"/>
                      <a:t>49%</a:t>
                    </a:r>
                    <a:endParaRPr lang="en-US" altLang="zh-CN"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9714506172839505"/>
                      <c:h val="0.12369790217263051"/>
                    </c:manualLayout>
                  </c15:layout>
                  <c15:showDataLabelsRange val="0"/>
                </c:ext>
                <c:ext xmlns:c16="http://schemas.microsoft.com/office/drawing/2014/chart" uri="{C3380CC4-5D6E-409C-BE32-E72D297353CC}">
                  <c16:uniqueId val="{00000001-86C1-4AF2-9D88-CB5F1D285983}"/>
                </c:ext>
              </c:extLst>
            </c:dLbl>
            <c:dLbl>
              <c:idx val="1"/>
              <c:layout>
                <c:manualLayout>
                  <c:x val="0.12191358024691358"/>
                  <c:y val="-0.191748816544555"/>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31C7FDB-3FE1-414B-8465-49FF0706D8D5}" type="VALUE">
                      <a:rPr lang="en-US" altLang="zh-CN" sz="320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423611111111111"/>
                      <c:h val="0.13783480527807399"/>
                    </c:manualLayout>
                  </c15:layout>
                  <c15:dlblFieldTable/>
                  <c15:showDataLabelsRange val="0"/>
                </c:ext>
                <c:ext xmlns:c16="http://schemas.microsoft.com/office/drawing/2014/chart" uri="{C3380CC4-5D6E-409C-BE32-E72D297353CC}">
                  <c16:uniqueId val="{00000002-86C1-4AF2-9D88-CB5F1D285983}"/>
                </c:ext>
              </c:extLst>
            </c:dLbl>
            <c:dLbl>
              <c:idx val="2"/>
              <c:layout>
                <c:manualLayout>
                  <c:x val="0.13595302323320696"/>
                  <c:y val="3.36922103066557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0673DB3D-8B10-439C-BF4A-1D326915737C}" type="VALUE">
                      <a:rPr lang="en-US" altLang="zh-CN" sz="320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4450617283950618"/>
                      <c:h val="0.1262189832264346"/>
                    </c:manualLayout>
                  </c15:layout>
                  <c15:dlblFieldTable/>
                  <c15:showDataLabelsRange val="0"/>
                </c:ext>
                <c:ext xmlns:c16="http://schemas.microsoft.com/office/drawing/2014/chart" uri="{C3380CC4-5D6E-409C-BE32-E72D297353CC}">
                  <c16:uniqueId val="{00000003-86C1-4AF2-9D88-CB5F1D285983}"/>
                </c:ext>
              </c:extLst>
            </c:dLbl>
            <c:dLbl>
              <c:idx val="3"/>
              <c:layout>
                <c:manualLayout>
                  <c:x val="-1.5432098765432098E-2"/>
                  <c:y val="-3.97452908528671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686A8DF2-9C49-4743-9ACB-1168C13E38E2}" type="VALUE">
                      <a:rPr lang="en-US" altLang="zh-CN" sz="360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388888888888889"/>
                      <c:h val="0.12134175165505659"/>
                    </c:manualLayout>
                  </c15:layout>
                  <c15:dlblFieldTable/>
                  <c15:showDataLabelsRange val="0"/>
                </c:ext>
                <c:ext xmlns:c16="http://schemas.microsoft.com/office/drawing/2014/chart" uri="{C3380CC4-5D6E-409C-BE32-E72D297353CC}">
                  <c16:uniqueId val="{00000007-74B9-4B3C-A201-CCF3B5DB6468}"/>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9FC72542-517A-4D79-9590-CE7B956C9F3F}" type="VALUE">
                      <a:rPr lang="en-US" altLang="zh-CN" sz="3200" baseline="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3811728395061729"/>
                      <c:h val="0.14725940734836965"/>
                    </c:manualLayout>
                  </c15:layout>
                  <c15:dlblFieldTable/>
                  <c15:showDataLabelsRange val="0"/>
                </c:ext>
                <c:ext xmlns:c16="http://schemas.microsoft.com/office/drawing/2014/chart" uri="{C3380CC4-5D6E-409C-BE32-E72D297353CC}">
                  <c16:uniqueId val="{00000009-74B9-4B3C-A201-CCF3B5DB646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氧</c:v>
                </c:pt>
                <c:pt idx="1">
                  <c:v>硅</c:v>
                </c:pt>
                <c:pt idx="2">
                  <c:v>铝</c:v>
                </c:pt>
                <c:pt idx="3">
                  <c:v>氢</c:v>
                </c:pt>
                <c:pt idx="4">
                  <c:v>其它元素</c:v>
                </c:pt>
              </c:strCache>
            </c:strRef>
          </c:cat>
          <c:val>
            <c:numRef>
              <c:f>Sheet1!$B$2:$B$6</c:f>
              <c:numCache>
                <c:formatCode>0%</c:formatCode>
                <c:ptCount val="5"/>
                <c:pt idx="0" formatCode="0.00%">
                  <c:v>0.49</c:v>
                </c:pt>
                <c:pt idx="1">
                  <c:v>0.26</c:v>
                </c:pt>
                <c:pt idx="2">
                  <c:v>0.08</c:v>
                </c:pt>
                <c:pt idx="3">
                  <c:v>7.6E-3</c:v>
                </c:pt>
                <c:pt idx="4">
                  <c:v>0.17</c:v>
                </c:pt>
              </c:numCache>
            </c:numRef>
          </c:val>
          <c:extLst>
            <c:ext xmlns:c16="http://schemas.microsoft.com/office/drawing/2014/chart" uri="{C3380CC4-5D6E-409C-BE32-E72D297353CC}">
              <c16:uniqueId val="{00000000-86C1-4AF2-9D88-CB5F1D28598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9.4388758720326621E-2"/>
          <c:y val="0.86038905866122117"/>
          <c:w val="0.87064104076015203"/>
          <c:h val="0.1317726576801396"/>
        </c:manualLayout>
      </c:layout>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noFill/>
    <a:ln w="9525" cap="flat" cmpd="sng" algn="ctr">
      <a:noFill/>
      <a:round/>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zh-CN"/>
        </a:p>
      </c:txPr>
    </c:title>
    <c:autoTitleDeleted val="0"/>
    <c:plotArea>
      <c:layout>
        <c:manualLayout>
          <c:layoutTarget val="inner"/>
          <c:xMode val="edge"/>
          <c:yMode val="edge"/>
          <c:x val="3.6326174582632001E-2"/>
          <c:y val="0.17394175365012876"/>
          <c:w val="0.59678402961275323"/>
          <c:h val="0.80291010422913167"/>
        </c:manualLayout>
      </c:layout>
      <c:pieChart>
        <c:varyColors val="1"/>
        <c:ser>
          <c:idx val="0"/>
          <c:order val="0"/>
          <c:tx>
            <c:strRef>
              <c:f>Sheet1!$B$1</c:f>
              <c:strCache>
                <c:ptCount val="1"/>
                <c:pt idx="0">
                  <c:v>太阳元素的组成</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455-44AB-91AB-074D83112C7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455-44AB-91AB-074D83112C7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455-44AB-91AB-074D83112C7E}"/>
              </c:ext>
            </c:extLst>
          </c:dPt>
          <c:dLbls>
            <c:dLbl>
              <c:idx val="0"/>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136A3624-28F4-4D4B-90E7-A44E0C1A50F8}" type="PERCENTAGE">
                      <a:rPr lang="en-US" altLang="zh-CN" sz="3200"/>
                      <a:pPr>
                        <a:defRPr sz="1330" b="1" i="0" u="none" strike="noStrike" kern="1200" baseline="0">
                          <a:solidFill>
                            <a:schemeClr val="lt1"/>
                          </a:solidFill>
                          <a:latin typeface="+mn-lt"/>
                          <a:ea typeface="+mn-ea"/>
                          <a:cs typeface="+mn-cs"/>
                        </a:defRPr>
                      </a:pPr>
                      <a:t>[百分比]</a:t>
                    </a:fld>
                    <a:endParaRPr lang="zh-CN"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ct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A455-44AB-91AB-074D83112C7E}"/>
                </c:ext>
              </c:extLst>
            </c:dLbl>
            <c:dLbl>
              <c:idx val="1"/>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4B28046D-A069-4197-835F-D37B2E645244}" type="PERCENTAGE">
                      <a:rPr lang="en-US" altLang="zh-CN" sz="3600" dirty="0"/>
                      <a:pPr>
                        <a:defRPr sz="1330" b="1" i="0" u="none" strike="noStrike" kern="1200" baseline="0">
                          <a:solidFill>
                            <a:schemeClr val="lt1"/>
                          </a:solidFill>
                          <a:latin typeface="+mn-lt"/>
                          <a:ea typeface="+mn-ea"/>
                          <a:cs typeface="+mn-cs"/>
                        </a:defRPr>
                      </a:pPr>
                      <a:t>[百分比]</a:t>
                    </a:fld>
                    <a:endParaRPr lang="zh-CN"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ct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A455-44AB-91AB-074D83112C7E}"/>
                </c:ext>
              </c:extLst>
            </c:dLbl>
            <c:dLbl>
              <c:idx val="2"/>
              <c:layout>
                <c:manualLayout>
                  <c:x val="7.2879753882785003E-2"/>
                  <c:y val="0.15892155867111682"/>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4AB71731-E856-4471-9E6F-6B54EFDECBBE}" type="PERCENTAGE">
                      <a:rPr lang="en-US" altLang="zh-CN" sz="3200"/>
                      <a:pPr>
                        <a:defRPr sz="1330" b="1" i="0" u="none" strike="noStrike" kern="1200" baseline="0">
                          <a:solidFill>
                            <a:schemeClr val="lt1"/>
                          </a:solidFill>
                          <a:latin typeface="+mn-lt"/>
                          <a:ea typeface="+mn-ea"/>
                          <a:cs typeface="+mn-cs"/>
                        </a:defRPr>
                      </a:pPr>
                      <a:t>[百分比]</a:t>
                    </a:fld>
                    <a:endParaRPr lang="zh-CN" altLang="en-US"/>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0"/>
              <c:showCatName val="0"/>
              <c:showSerName val="0"/>
              <c:showPercent val="1"/>
              <c:showBubbleSize val="0"/>
              <c:extLst>
                <c:ext xmlns:c15="http://schemas.microsoft.com/office/drawing/2012/chart" uri="{CE6537A1-D6FC-4f65-9D91-7224C49458BB}">
                  <c15:layout>
                    <c:manualLayout>
                      <c:w val="0.12712516036983426"/>
                      <c:h val="0.12319784943604718"/>
                    </c:manualLayout>
                  </c15:layout>
                  <c15:dlblFieldTable/>
                  <c15:showDataLabelsRange val="0"/>
                </c:ext>
                <c:ext xmlns:c16="http://schemas.microsoft.com/office/drawing/2014/chart" uri="{C3380CC4-5D6E-409C-BE32-E72D297353CC}">
                  <c16:uniqueId val="{00000005-A455-44AB-91AB-074D83112C7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氢元素</c:v>
                </c:pt>
                <c:pt idx="1">
                  <c:v>氦元素</c:v>
                </c:pt>
                <c:pt idx="2">
                  <c:v>其它元素</c:v>
                </c:pt>
              </c:strCache>
            </c:strRef>
          </c:cat>
          <c:val>
            <c:numRef>
              <c:f>Sheet1!$B$2:$B$4</c:f>
              <c:numCache>
                <c:formatCode>0%</c:formatCode>
                <c:ptCount val="3"/>
                <c:pt idx="0">
                  <c:v>0.71</c:v>
                </c:pt>
                <c:pt idx="1">
                  <c:v>0.21</c:v>
                </c:pt>
                <c:pt idx="2">
                  <c:v>0.08</c:v>
                </c:pt>
              </c:numCache>
            </c:numRef>
          </c:val>
          <c:extLst>
            <c:ext xmlns:c16="http://schemas.microsoft.com/office/drawing/2014/chart" uri="{C3380CC4-5D6E-409C-BE32-E72D297353CC}">
              <c16:uniqueId val="{00000006-A455-44AB-91AB-074D83112C7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zh-CN"/>
          </a:p>
        </c:txPr>
      </c:legendEntry>
      <c:legendEntry>
        <c:idx val="1"/>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zh-CN"/>
          </a:p>
        </c:txPr>
      </c:legendEntry>
      <c:legendEntry>
        <c:idx val="2"/>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zh-CN"/>
          </a:p>
        </c:txPr>
      </c:legendEntry>
      <c:layout>
        <c:manualLayout>
          <c:xMode val="edge"/>
          <c:yMode val="edge"/>
          <c:x val="0.67142768392187058"/>
          <c:y val="6.3441154903079111E-2"/>
          <c:w val="0.31879868309488574"/>
          <c:h val="0.8498477466860394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000"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地球元素比例</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CE64-4EA3-B3FA-E0BC98AFD264}"/>
              </c:ext>
            </c:extLst>
          </c:dPt>
          <c:dPt>
            <c:idx val="1"/>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3-CE64-4EA3-B3FA-E0BC98AFD264}"/>
              </c:ext>
            </c:extLst>
          </c:dPt>
          <c:dPt>
            <c:idx val="2"/>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5-CE64-4EA3-B3FA-E0BC98AFD2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64-4EA3-B3FA-E0BC98AFD26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E64-4EA3-B3FA-E0BC98AFD264}"/>
              </c:ext>
            </c:extLst>
          </c:dPt>
          <c:dLbls>
            <c:dLbl>
              <c:idx val="0"/>
              <c:layout>
                <c:manualLayout>
                  <c:x val="-0.22022925744317015"/>
                  <c:y val="1.119253929411116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3200" dirty="0"/>
                      <a:t>49%</a:t>
                    </a:r>
                    <a:endParaRPr lang="en-US" altLang="zh-CN" dirty="0"/>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5895405640173641"/>
                      <c:h val="0.15611485211089468"/>
                    </c:manualLayout>
                  </c15:layout>
                  <c15:showDataLabelsRange val="0"/>
                </c:ext>
                <c:ext xmlns:c16="http://schemas.microsoft.com/office/drawing/2014/chart" uri="{C3380CC4-5D6E-409C-BE32-E72D297353CC}">
                  <c16:uniqueId val="{00000001-CE64-4EA3-B3FA-E0BC98AFD264}"/>
                </c:ext>
              </c:extLst>
            </c:dLbl>
            <c:dLbl>
              <c:idx val="1"/>
              <c:layout>
                <c:manualLayout>
                  <c:x val="0.13190311177239447"/>
                  <c:y val="-0.182501296227653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31C7FDB-3FE1-414B-8465-49FF0706D8D5}" type="VALUE">
                      <a:rPr lang="en-US" altLang="zh-CN" sz="3200"/>
                      <a:pPr>
                        <a:defRPr sz="1197" b="0" i="0" u="none" strike="noStrike" kern="1200" baseline="0">
                          <a:solidFill>
                            <a:schemeClr val="tx1">
                              <a:lumMod val="75000"/>
                              <a:lumOff val="25000"/>
                            </a:schemeClr>
                          </a:solidFill>
                          <a:latin typeface="+mn-lt"/>
                          <a:ea typeface="+mn-ea"/>
                          <a:cs typeface="+mn-cs"/>
                        </a:defRPr>
                      </a:pPr>
                      <a:t>[值]</a:t>
                    </a:fld>
                    <a:endParaRPr lang="zh-CN" alt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6234017416207289"/>
                      <c:h val="0.15632984591187718"/>
                    </c:manualLayout>
                  </c15:layout>
                  <c15:dlblFieldTable/>
                  <c15:showDataLabelsRange val="0"/>
                </c:ext>
                <c:ext xmlns:c16="http://schemas.microsoft.com/office/drawing/2014/chart" uri="{C3380CC4-5D6E-409C-BE32-E72D297353CC}">
                  <c16:uniqueId val="{00000003-CE64-4EA3-B3FA-E0BC98AFD264}"/>
                </c:ext>
              </c:extLst>
            </c:dLbl>
            <c:dLbl>
              <c:idx val="2"/>
              <c:layout>
                <c:manualLayout>
                  <c:x val="0.13595302323320696"/>
                  <c:y val="3.36922103066557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0673DB3D-8B10-439C-BF4A-1D326915737C}" type="VALUE">
                      <a:rPr lang="en-US" altLang="zh-CN" sz="3200"/>
                      <a:pPr>
                        <a:defRPr sz="1197" b="0" i="0" u="none" strike="noStrike" kern="1200" baseline="0">
                          <a:solidFill>
                            <a:schemeClr val="tx1">
                              <a:lumMod val="75000"/>
                              <a:lumOff val="25000"/>
                            </a:schemeClr>
                          </a:solidFill>
                          <a:latin typeface="+mn-lt"/>
                          <a:ea typeface="+mn-ea"/>
                          <a:cs typeface="+mn-cs"/>
                        </a:defRPr>
                      </a:pPr>
                      <a:t>[值]</a:t>
                    </a:fld>
                    <a:endParaRPr lang="zh-CN" alt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4450617283950618"/>
                      <c:h val="0.1262189832264346"/>
                    </c:manualLayout>
                  </c15:layout>
                  <c15:dlblFieldTable/>
                  <c15:showDataLabelsRange val="0"/>
                </c:ext>
                <c:ext xmlns:c16="http://schemas.microsoft.com/office/drawing/2014/chart" uri="{C3380CC4-5D6E-409C-BE32-E72D297353CC}">
                  <c16:uniqueId val="{00000005-CE64-4EA3-B3FA-E0BC98AFD264}"/>
                </c:ext>
              </c:extLst>
            </c:dLbl>
            <c:dLbl>
              <c:idx val="3"/>
              <c:layout>
                <c:manualLayout>
                  <c:x val="-1.5432098765432098E-2"/>
                  <c:y val="-3.97452908528671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686A8DF2-9C49-4743-9ACB-1168C13E38E2}" type="VALUE">
                      <a:rPr lang="en-US" altLang="zh-CN" sz="3600"/>
                      <a:pPr>
                        <a:defRPr sz="1197" b="0" i="0" u="none" strike="noStrike" kern="1200" baseline="0">
                          <a:solidFill>
                            <a:schemeClr val="tx1">
                              <a:lumMod val="75000"/>
                              <a:lumOff val="25000"/>
                            </a:schemeClr>
                          </a:solidFill>
                          <a:latin typeface="+mn-lt"/>
                          <a:ea typeface="+mn-ea"/>
                          <a:cs typeface="+mn-cs"/>
                        </a:defRPr>
                      </a:pPr>
                      <a:t>[值]</a:t>
                    </a:fld>
                    <a:endParaRPr lang="zh-CN" alt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388888888888889"/>
                      <c:h val="0.12134175165505659"/>
                    </c:manualLayout>
                  </c15:layout>
                  <c15:dlblFieldTable/>
                  <c15:showDataLabelsRange val="0"/>
                </c:ext>
                <c:ext xmlns:c16="http://schemas.microsoft.com/office/drawing/2014/chart" uri="{C3380CC4-5D6E-409C-BE32-E72D297353CC}">
                  <c16:uniqueId val="{00000007-CE64-4EA3-B3FA-E0BC98AFD264}"/>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9FC72542-517A-4D79-9590-CE7B956C9F3F}" type="VALUE">
                      <a:rPr lang="en-US" altLang="zh-CN" sz="3200" baseline="0"/>
                      <a:pPr>
                        <a:defRPr sz="1197" b="0" i="0" u="none" strike="noStrike" kern="1200" baseline="0">
                          <a:solidFill>
                            <a:schemeClr val="tx1">
                              <a:lumMod val="75000"/>
                              <a:lumOff val="25000"/>
                            </a:schemeClr>
                          </a:solidFill>
                          <a:latin typeface="+mn-lt"/>
                          <a:ea typeface="+mn-ea"/>
                          <a:cs typeface="+mn-cs"/>
                        </a:defRPr>
                      </a:pPr>
                      <a:t>[值]</a:t>
                    </a:fld>
                    <a:endParaRPr lang="zh-CN" alt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CE64-4EA3-B3FA-E0BC98AFD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氧</c:v>
                </c:pt>
                <c:pt idx="1">
                  <c:v>硅</c:v>
                </c:pt>
                <c:pt idx="2">
                  <c:v>铝</c:v>
                </c:pt>
                <c:pt idx="3">
                  <c:v>氢</c:v>
                </c:pt>
                <c:pt idx="4">
                  <c:v>其它元素</c:v>
                </c:pt>
              </c:strCache>
            </c:strRef>
          </c:cat>
          <c:val>
            <c:numRef>
              <c:f>Sheet1!$B$2:$B$6</c:f>
              <c:numCache>
                <c:formatCode>0%</c:formatCode>
                <c:ptCount val="5"/>
                <c:pt idx="0" formatCode="0.00%">
                  <c:v>0.49</c:v>
                </c:pt>
                <c:pt idx="1">
                  <c:v>0.26</c:v>
                </c:pt>
                <c:pt idx="2">
                  <c:v>0.08</c:v>
                </c:pt>
                <c:pt idx="3">
                  <c:v>7.6E-3</c:v>
                </c:pt>
                <c:pt idx="4">
                  <c:v>0.17</c:v>
                </c:pt>
              </c:numCache>
            </c:numRef>
          </c:val>
          <c:extLst>
            <c:ext xmlns:c16="http://schemas.microsoft.com/office/drawing/2014/chart" uri="{C3380CC4-5D6E-409C-BE32-E72D297353CC}">
              <c16:uniqueId val="{0000000A-CE64-4EA3-B3FA-E0BC98AFD26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9.4388758720326621E-2"/>
          <c:y val="0.86038905866122117"/>
          <c:w val="0.87064104076015203"/>
          <c:h val="0.131772657680139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solidFill>
        <a:schemeClr val="tx1"/>
      </a:solidFill>
    </a:ln>
    <a:effectLst/>
  </c:spPr>
  <c:txPr>
    <a:bodyPr/>
    <a:lstStyle/>
    <a:p>
      <a:pPr>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EC7-42BB-8258-0976EE5713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BEC7-42BB-8258-0976EE5713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B3-4E45-A094-7072AF50F9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1B3-4E45-A094-7072AF50F96C}"/>
              </c:ext>
            </c:extLst>
          </c:dPt>
          <c:dLbls>
            <c:dLbl>
              <c:idx val="0"/>
              <c:layout>
                <c:manualLayout>
                  <c:x val="0.21333817737863581"/>
                  <c:y val="2.501336322163328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2800" dirty="0"/>
                      <a:t>77</a:t>
                    </a:r>
                    <a:r>
                      <a:rPr lang="en-US" altLang="zh-CN" dirty="0"/>
                      <a:t>%</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9.626693644458359E-2"/>
                      <c:h val="7.7425386104412339E-2"/>
                    </c:manualLayout>
                  </c15:layout>
                  <c15:showDataLabelsRange val="0"/>
                </c:ext>
                <c:ext xmlns:c16="http://schemas.microsoft.com/office/drawing/2014/chart" uri="{C3380CC4-5D6E-409C-BE32-E72D297353CC}">
                  <c16:uniqueId val="{00000002-BEC7-42BB-8258-0976EE57131E}"/>
                </c:ext>
              </c:extLst>
            </c:dLbl>
            <c:dLbl>
              <c:idx val="1"/>
              <c:layout>
                <c:manualLayout>
                  <c:x val="-8.9153994767345618E-2"/>
                  <c:y val="1.629849574925961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9ADA11B0-3F53-4FF2-A575-53D5655A0CA6}" type="VALUE">
                      <a:rPr lang="en-US" altLang="zh-CN" sz="280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0447243733484814"/>
                      <c:h val="8.2330383640326965E-2"/>
                    </c:manualLayout>
                  </c15:layout>
                  <c15:dlblFieldTable/>
                  <c15:showDataLabelsRange val="0"/>
                </c:ext>
                <c:ext xmlns:c16="http://schemas.microsoft.com/office/drawing/2014/chart" uri="{C3380CC4-5D6E-409C-BE32-E72D297353CC}">
                  <c16:uniqueId val="{00000001-BEC7-42BB-8258-0976EE57131E}"/>
                </c:ext>
              </c:extLst>
            </c:dLbl>
            <c:dLbl>
              <c:idx val="2"/>
              <c:layout>
                <c:manualLayout>
                  <c:x val="-3.2822003561058175E-3"/>
                  <c:y val="9.0446995901430401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2800" dirty="0"/>
                      <a:t>1%</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046201363508729"/>
                      <c:h val="5.7633721046996829E-2"/>
                    </c:manualLayout>
                  </c15:layout>
                  <c15:showDataLabelsRange val="0"/>
                </c:ext>
                <c:ext xmlns:c16="http://schemas.microsoft.com/office/drawing/2014/chart" uri="{C3380CC4-5D6E-409C-BE32-E72D297353CC}">
                  <c16:uniqueId val="{00000005-61B3-4E45-A094-7072AF50F96C}"/>
                </c:ext>
              </c:extLst>
            </c:dLbl>
            <c:dLbl>
              <c:idx val="3"/>
              <c:layout>
                <c:manualLayout>
                  <c:x val="0.12185530639404935"/>
                  <c:y val="1.423202414958157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2800" dirty="0"/>
                      <a:t>0.03%</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3890271907039817"/>
                      <c:h val="8.2330383640326965E-2"/>
                    </c:manualLayout>
                  </c15:layout>
                  <c15:showDataLabelsRange val="0"/>
                </c:ext>
                <c:ext xmlns:c16="http://schemas.microsoft.com/office/drawing/2014/chart" uri="{C3380CC4-5D6E-409C-BE32-E72D297353CC}">
                  <c16:uniqueId val="{00000007-61B3-4E45-A094-7072AF50F9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氮气</c:v>
                </c:pt>
                <c:pt idx="1">
                  <c:v>氧气</c:v>
                </c:pt>
                <c:pt idx="2">
                  <c:v>其它气体</c:v>
                </c:pt>
                <c:pt idx="3">
                  <c:v>二氧化碳</c:v>
                </c:pt>
              </c:strCache>
            </c:strRef>
          </c:cat>
          <c:val>
            <c:numRef>
              <c:f>Sheet1!$B$2:$B$5</c:f>
              <c:numCache>
                <c:formatCode>0%</c:formatCode>
                <c:ptCount val="4"/>
                <c:pt idx="0">
                  <c:v>0.77</c:v>
                </c:pt>
                <c:pt idx="1">
                  <c:v>0.21</c:v>
                </c:pt>
                <c:pt idx="2" formatCode="0.00%">
                  <c:v>0.01</c:v>
                </c:pt>
                <c:pt idx="3">
                  <c:v>0.01</c:v>
                </c:pt>
              </c:numCache>
            </c:numRef>
          </c:val>
          <c:extLst>
            <c:ext xmlns:c16="http://schemas.microsoft.com/office/drawing/2014/chart" uri="{C3380CC4-5D6E-409C-BE32-E72D297353CC}">
              <c16:uniqueId val="{00000000-BEC7-42BB-8258-0976EE57131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火星大气成分比例</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CA-40FE-8094-928759584B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CA-40FE-8094-928759584B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CA-40FE-8094-928759584B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CA-40FE-8094-928759584BBB}"/>
              </c:ext>
            </c:extLst>
          </c:dPt>
          <c:dLbls>
            <c:dLbl>
              <c:idx val="0"/>
              <c:layout>
                <c:manualLayout>
                  <c:x val="0.15261753540092141"/>
                  <c:y val="-4.9787849201064729E-2"/>
                </c:manualLayout>
              </c:layout>
              <c:tx>
                <c:rich>
                  <a:bodyPr/>
                  <a:lstStyle/>
                  <a:p>
                    <a:fld id="{7817C32E-130B-4AC0-A6EF-6E23B6D85F12}" type="VALUE">
                      <a:rPr lang="en-US" altLang="zh-CN" sz="2400"/>
                      <a:pPr/>
                      <a:t>[值]</a:t>
                    </a:fld>
                    <a:endParaRPr lang="zh-CN"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6CA-40FE-8094-928759584BBB}"/>
                </c:ext>
              </c:extLst>
            </c:dLbl>
            <c:dLbl>
              <c:idx val="1"/>
              <c:layout>
                <c:manualLayout>
                  <c:x val="-9.3256745212477829E-2"/>
                  <c:y val="4.0360019094730533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6619249F-34E6-4278-9916-98A3C8A48CF3}" type="VALUE">
                      <a:rPr lang="en-US" altLang="zh-CN" sz="240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6.1771010701911468E-2"/>
                      <c:h val="5.2900398424839214E-2"/>
                    </c:manualLayout>
                  </c15:layout>
                  <c15:dlblFieldTable/>
                  <c15:showDataLabelsRange val="0"/>
                </c:ext>
                <c:ext xmlns:c16="http://schemas.microsoft.com/office/drawing/2014/chart" uri="{C3380CC4-5D6E-409C-BE32-E72D297353CC}">
                  <c16:uniqueId val="{00000003-06CA-40FE-8094-928759584BBB}"/>
                </c:ext>
              </c:extLst>
            </c:dLbl>
            <c:dLbl>
              <c:idx val="2"/>
              <c:layout>
                <c:manualLayout>
                  <c:x val="-5.3822529359217573E-2"/>
                  <c:y val="-5.8184084943743155E-3"/>
                </c:manualLayout>
              </c:layout>
              <c:tx>
                <c:rich>
                  <a:bodyPr/>
                  <a:lstStyle/>
                  <a:p>
                    <a:r>
                      <a:rPr lang="en-US" altLang="zh-CN" sz="2400" dirty="0"/>
                      <a:t>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6CA-40FE-8094-928759584BBB}"/>
                </c:ext>
              </c:extLst>
            </c:dLbl>
            <c:dLbl>
              <c:idx val="3"/>
              <c:layout>
                <c:manualLayout>
                  <c:x val="8.2055008902645419E-3"/>
                  <c:y val="-0.2445840330357377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78B0CA24-0176-4128-9DED-9F491229CF51}" type="VALUE">
                      <a:rPr lang="en-US" altLang="zh-CN" sz="320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11241536219662422"/>
                      <c:h val="9.6873701334313833E-2"/>
                    </c:manualLayout>
                  </c15:layout>
                  <c15:dlblFieldTable/>
                  <c15:showDataLabelsRange val="0"/>
                </c:ext>
                <c:ext xmlns:c16="http://schemas.microsoft.com/office/drawing/2014/chart" uri="{C3380CC4-5D6E-409C-BE32-E72D297353CC}">
                  <c16:uniqueId val="{00000007-06CA-40FE-8094-928759584BB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氮气</c:v>
                </c:pt>
                <c:pt idx="1">
                  <c:v>氩气</c:v>
                </c:pt>
                <c:pt idx="2">
                  <c:v>其它气体</c:v>
                </c:pt>
                <c:pt idx="3">
                  <c:v>二氧化碳</c:v>
                </c:pt>
              </c:strCache>
            </c:strRef>
          </c:cat>
          <c:val>
            <c:numRef>
              <c:f>Sheet1!$B$2:$B$5</c:f>
              <c:numCache>
                <c:formatCode>0%</c:formatCode>
                <c:ptCount val="4"/>
                <c:pt idx="0">
                  <c:v>0.02</c:v>
                </c:pt>
                <c:pt idx="1">
                  <c:v>1.6E-2</c:v>
                </c:pt>
                <c:pt idx="2" formatCode="0.00%">
                  <c:v>0.01</c:v>
                </c:pt>
                <c:pt idx="3">
                  <c:v>0.95</c:v>
                </c:pt>
              </c:numCache>
            </c:numRef>
          </c:val>
          <c:extLst>
            <c:ext xmlns:c16="http://schemas.microsoft.com/office/drawing/2014/chart" uri="{C3380CC4-5D6E-409C-BE32-E72D297353CC}">
              <c16:uniqueId val="{00000008-06CA-40FE-8094-928759584BB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金星大气成分比例</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D1-4D05-991A-DE46FF8089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D1-4D05-991A-DE46FF8089D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D1-4D05-991A-DE46FF8089D2}"/>
              </c:ext>
            </c:extLst>
          </c:dPt>
          <c:dLbls>
            <c:dLbl>
              <c:idx val="0"/>
              <c:layout>
                <c:manualLayout>
                  <c:x val="-2.7082934095872042E-2"/>
                  <c:y val="-1.913161460159832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DB73F472-5D7A-4540-B01D-8EE4B1617B7D}" type="VALUE">
                      <a:rPr lang="en-US" altLang="zh-CN" sz="2400" dirty="0"/>
                      <a:pPr>
                        <a:defRPr/>
                      </a:pPr>
                      <a:t>[值]</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6.9976511592176008E-2"/>
                      <c:h val="4.7995400888924601E-2"/>
                    </c:manualLayout>
                  </c15:layout>
                  <c15:dlblFieldTable/>
                  <c15:showDataLabelsRange val="0"/>
                </c:ext>
                <c:ext xmlns:c16="http://schemas.microsoft.com/office/drawing/2014/chart" uri="{C3380CC4-5D6E-409C-BE32-E72D297353CC}">
                  <c16:uniqueId val="{00000001-57D1-4D05-991A-DE46FF8089D2}"/>
                </c:ext>
              </c:extLst>
            </c:dLbl>
            <c:dLbl>
              <c:idx val="1"/>
              <c:layout>
                <c:manualLayout>
                  <c:x val="4.7001949032597287E-2"/>
                  <c:y val="-6.6385472555959453E-3"/>
                </c:manualLayout>
              </c:layout>
              <c:tx>
                <c:rich>
                  <a:bodyPr/>
                  <a:lstStyle/>
                  <a:p>
                    <a:r>
                      <a:rPr lang="en-US" altLang="zh-CN" sz="2400" dirty="0"/>
                      <a:t>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7D1-4D05-991A-DE46FF8089D2}"/>
                </c:ext>
              </c:extLst>
            </c:dLbl>
            <c:dLbl>
              <c:idx val="2"/>
              <c:layout>
                <c:manualLayout>
                  <c:x val="6.1525620998122234E-2"/>
                  <c:y val="-0.19863772383396236"/>
                </c:manualLayout>
              </c:layout>
              <c:tx>
                <c:rich>
                  <a:bodyPr/>
                  <a:lstStyle/>
                  <a:p>
                    <a:fld id="{7239E7AC-05B7-4307-8EFF-D632AF7E0C85}" type="VALUE">
                      <a:rPr lang="en-US" altLang="zh-CN" sz="2400"/>
                      <a:pPr/>
                      <a:t>[值]</a:t>
                    </a:fld>
                    <a:endParaRPr lang="zh-CN"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7D1-4D05-991A-DE46FF8089D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氮气</c:v>
                </c:pt>
                <c:pt idx="1">
                  <c:v>其它气体</c:v>
                </c:pt>
                <c:pt idx="2">
                  <c:v>二氧化碳</c:v>
                </c:pt>
              </c:strCache>
            </c:strRef>
          </c:cat>
          <c:val>
            <c:numRef>
              <c:f>Sheet1!$B$2:$B$4</c:f>
              <c:numCache>
                <c:formatCode>0.00%</c:formatCode>
                <c:ptCount val="3"/>
                <c:pt idx="0" formatCode="0%">
                  <c:v>0.03</c:v>
                </c:pt>
                <c:pt idx="1">
                  <c:v>0.01</c:v>
                </c:pt>
                <c:pt idx="2" formatCode="0%">
                  <c:v>0.96</c:v>
                </c:pt>
              </c:numCache>
            </c:numRef>
          </c:val>
          <c:extLst>
            <c:ext xmlns:c16="http://schemas.microsoft.com/office/drawing/2014/chart" uri="{C3380CC4-5D6E-409C-BE32-E72D297353CC}">
              <c16:uniqueId val="{00000008-57D1-4D05-991A-DE46FF8089D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00CA2-E033-40C8-8B81-FADBE2A383FF}" type="datetimeFigureOut">
              <a:rPr lang="zh-CN" altLang="en-US" smtClean="0"/>
              <a:t>2020/10/15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1A1561-5347-4077-BBD1-DCBDD844B0EB}" type="slidenum">
              <a:rPr lang="zh-CN" altLang="en-US" smtClean="0"/>
              <a:t>‹#›</a:t>
            </a:fld>
            <a:endParaRPr lang="zh-CN" altLang="en-US"/>
          </a:p>
        </p:txBody>
      </p:sp>
    </p:spTree>
    <p:extLst>
      <p:ext uri="{BB962C8B-B14F-4D97-AF65-F5344CB8AC3E}">
        <p14:creationId xmlns:p14="http://schemas.microsoft.com/office/powerpoint/2010/main" val="106663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AC1CE-74BE-43BF-914A-F46147155007}" type="datetimeFigureOut">
              <a:rPr lang="zh-CN" altLang="en-US" smtClean="0"/>
              <a:t>2020/10/15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26871-DE52-42AD-B5C2-56320565728A}" type="slidenum">
              <a:rPr lang="zh-CN" altLang="en-US" smtClean="0"/>
              <a:t>‹#›</a:t>
            </a:fld>
            <a:endParaRPr lang="zh-CN" altLang="en-US"/>
          </a:p>
        </p:txBody>
      </p:sp>
    </p:spTree>
    <p:extLst>
      <p:ext uri="{BB962C8B-B14F-4D97-AF65-F5344CB8AC3E}">
        <p14:creationId xmlns:p14="http://schemas.microsoft.com/office/powerpoint/2010/main" val="245662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4469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3164435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100</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73533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4213488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2548020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103</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4825826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7989431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105</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546278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41541389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6614957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108</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919475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62398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06783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12689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95772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45520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39990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778258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18</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49401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2496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prstClr val="black">
                  <a:lumMod val="75000"/>
                  <a:lumOff val="25000"/>
                </a:prstClr>
              </a:solidFill>
              <a:latin typeface="宋体" panose="02010600030101010101" pitchFamily="2" charset="-122"/>
              <a:ea typeface="+mn-ea"/>
            </a:endParaRPr>
          </a:p>
        </p:txBody>
      </p:sp>
    </p:spTree>
    <p:extLst>
      <p:ext uri="{BB962C8B-B14F-4D97-AF65-F5344CB8AC3E}">
        <p14:creationId xmlns:p14="http://schemas.microsoft.com/office/powerpoint/2010/main" val="2481228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09663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729025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90007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4115127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840161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989336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428004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732484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2386477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天王星也是一样。我看看这幅图片，除了天王星之外，其它行星都是平着自转的（在自转轨道平面与黄道接近），但是天王星是躺着自转的。</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打个比喻：其它行星是一边自转一边跳芭蕾舞，唯独天王星是一边自转一边在地上打滚。</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如果都是同一团原始气体出来的，同一个旋转方向，怎么会出现天王星这种躺着自转的行星呢？自然条件下，是</a:t>
            </a:r>
            <a:r>
              <a:rPr lang="zh-CN" altLang="en-US" dirty="0"/>
              <a:t>没有办法让具有如此大的角动量的天体改变它的自转方向</a:t>
            </a:r>
            <a:endParaRPr lang="en-US" altLang="zh-CN" baseline="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96342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eaLnBrk="1" hangingPunct="1"/>
            <a:endParaRPr lang="en-US" altLang="zh-CN" i="0" dirty="0">
              <a:latin typeface="Arial" pitchFamily="34" charset="0"/>
              <a:ea typeface="ＭＳ Ｐゴシック" pitchFamily="34" charset="-128"/>
            </a:endParaRPr>
          </a:p>
        </p:txBody>
      </p:sp>
    </p:spTree>
    <p:extLst>
      <p:ext uri="{BB962C8B-B14F-4D97-AF65-F5344CB8AC3E}">
        <p14:creationId xmlns:p14="http://schemas.microsoft.com/office/powerpoint/2010/main" val="3095873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022549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31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397112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2118385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508851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大的那个是木星，这些小球是地球，木星的体积是地球的</a:t>
            </a:r>
            <a:r>
              <a:rPr lang="en-US" altLang="zh-CN" dirty="0"/>
              <a:t>1300</a:t>
            </a:r>
            <a:r>
              <a:rPr lang="zh-CN" altLang="en-US" dirty="0"/>
              <a:t>倍，也就是说木星肚子里面可以装下</a:t>
            </a:r>
            <a:r>
              <a:rPr lang="en-US" altLang="zh-CN" dirty="0"/>
              <a:t>1300</a:t>
            </a:r>
            <a:r>
              <a:rPr lang="zh-CN" altLang="en-US" dirty="0"/>
              <a:t>个地球。</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体积和质量都够大了吧，而且它的元素组成跟太阳差不多，也是主要由氢和氦组成。但它还是无法点亮称为一颗恒星。</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为什么？就是质量还不够大。这些给大家一个概念就是，不要以为一大团氢气等原始气体累积在一起就可以变成一颗恒星，木星就是一个无法点亮成恒星的例子。</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636943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3023136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36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640793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9505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7231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416536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200817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474076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41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76757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1762826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1822027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38124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528434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18712747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1457973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377993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lgn="l"/>
            <a:endParaRPr lang="zh-CN" alt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379037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nSpc>
                <a:spcPct val="120000"/>
              </a:lnSpc>
            </a:pPr>
            <a:endParaRPr lang="zh-CN" altLang="en-US" sz="900" b="1" dirty="0">
              <a:solidFill>
                <a:prstClr val="black">
                  <a:lumMod val="75000"/>
                  <a:lumOff val="25000"/>
                </a:prstClr>
              </a:solidFill>
              <a:latin typeface="宋体" panose="02010600030101010101" pitchFamily="2" charset="-122"/>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987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1627859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lgn="l"/>
            <a:endParaRPr lang="zh-CN" alt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4064159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186621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13774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zh-CN" altLang="en-US" sz="1200" dirty="0">
              <a:latin typeface="宋体" panose="02010600030101010101" pitchFamily="2" charset="-122"/>
              <a:ea typeface="+mn-ea"/>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1308317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417442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9549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2108431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1469518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380617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4032388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2842283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p14="http://schemas.microsoft.com/office/powerpoint/2010/main" val="878339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p14="http://schemas.microsoft.com/office/powerpoint/2010/main" val="1844127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63</a:t>
            </a:fld>
            <a:endParaRPr lang="zh-CN" altLang="en-US">
              <a:solidFill>
                <a:prstClr val="black"/>
              </a:solidFill>
            </a:endParaRPr>
          </a:p>
        </p:txBody>
      </p:sp>
    </p:spTree>
    <p:extLst>
      <p:ext uri="{BB962C8B-B14F-4D97-AF65-F5344CB8AC3E}">
        <p14:creationId xmlns:p14="http://schemas.microsoft.com/office/powerpoint/2010/main" val="37103536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3052884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1976993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66</a:t>
            </a:fld>
            <a:endParaRPr lang="zh-CN" altLang="en-US">
              <a:solidFill>
                <a:prstClr val="black"/>
              </a:solidFill>
            </a:endParaRPr>
          </a:p>
        </p:txBody>
      </p:sp>
    </p:spTree>
    <p:extLst>
      <p:ext uri="{BB962C8B-B14F-4D97-AF65-F5344CB8AC3E}">
        <p14:creationId xmlns:p14="http://schemas.microsoft.com/office/powerpoint/2010/main" val="9271111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67</a:t>
            </a:fld>
            <a:endParaRPr lang="zh-CN" altLang="en-US">
              <a:solidFill>
                <a:prstClr val="black"/>
              </a:solidFill>
            </a:endParaRPr>
          </a:p>
        </p:txBody>
      </p:sp>
    </p:spTree>
    <p:extLst>
      <p:ext uri="{BB962C8B-B14F-4D97-AF65-F5344CB8AC3E}">
        <p14:creationId xmlns:p14="http://schemas.microsoft.com/office/powerpoint/2010/main" val="10704722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68</a:t>
            </a:fld>
            <a:endParaRPr lang="zh-CN" altLang="en-US">
              <a:solidFill>
                <a:prstClr val="black"/>
              </a:solidFill>
            </a:endParaRPr>
          </a:p>
        </p:txBody>
      </p:sp>
    </p:spTree>
    <p:extLst>
      <p:ext uri="{BB962C8B-B14F-4D97-AF65-F5344CB8AC3E}">
        <p14:creationId xmlns:p14="http://schemas.microsoft.com/office/powerpoint/2010/main" val="30958375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有点抽象哦，没关系，我们用一副图来解释。</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69</a:t>
            </a:fld>
            <a:endParaRPr lang="zh-CN" altLang="en-US">
              <a:solidFill>
                <a:prstClr val="black"/>
              </a:solidFill>
            </a:endParaRPr>
          </a:p>
        </p:txBody>
      </p:sp>
    </p:spTree>
    <p:extLst>
      <p:ext uri="{BB962C8B-B14F-4D97-AF65-F5344CB8AC3E}">
        <p14:creationId xmlns:p14="http://schemas.microsoft.com/office/powerpoint/2010/main" val="2654318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558540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70</a:t>
            </a:fld>
            <a:endParaRPr lang="zh-CN" altLang="en-US">
              <a:solidFill>
                <a:prstClr val="black"/>
              </a:solidFill>
            </a:endParaRPr>
          </a:p>
        </p:txBody>
      </p:sp>
    </p:spTree>
    <p:extLst>
      <p:ext uri="{BB962C8B-B14F-4D97-AF65-F5344CB8AC3E}">
        <p14:creationId xmlns:p14="http://schemas.microsoft.com/office/powerpoint/2010/main" val="21241757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71</a:t>
            </a:fld>
            <a:endParaRPr lang="zh-CN" altLang="en-US">
              <a:solidFill>
                <a:prstClr val="black"/>
              </a:solidFill>
            </a:endParaRPr>
          </a:p>
        </p:txBody>
      </p:sp>
    </p:spTree>
    <p:extLst>
      <p:ext uri="{BB962C8B-B14F-4D97-AF65-F5344CB8AC3E}">
        <p14:creationId xmlns:p14="http://schemas.microsoft.com/office/powerpoint/2010/main" val="39819983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72</a:t>
            </a:fld>
            <a:endParaRPr lang="zh-CN" altLang="en-US">
              <a:solidFill>
                <a:prstClr val="black"/>
              </a:solidFill>
            </a:endParaRPr>
          </a:p>
        </p:txBody>
      </p:sp>
    </p:spTree>
    <p:extLst>
      <p:ext uri="{BB962C8B-B14F-4D97-AF65-F5344CB8AC3E}">
        <p14:creationId xmlns:p14="http://schemas.microsoft.com/office/powerpoint/2010/main" val="18531665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73</a:t>
            </a:fld>
            <a:endParaRPr lang="zh-CN" altLang="en-US">
              <a:solidFill>
                <a:prstClr val="black"/>
              </a:solidFill>
            </a:endParaRPr>
          </a:p>
        </p:txBody>
      </p:sp>
    </p:spTree>
    <p:extLst>
      <p:ext uri="{BB962C8B-B14F-4D97-AF65-F5344CB8AC3E}">
        <p14:creationId xmlns:p14="http://schemas.microsoft.com/office/powerpoint/2010/main" val="18061194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74</a:t>
            </a:fld>
            <a:endParaRPr lang="zh-CN" altLang="en-US">
              <a:solidFill>
                <a:prstClr val="black"/>
              </a:solidFill>
            </a:endParaRPr>
          </a:p>
        </p:txBody>
      </p:sp>
    </p:spTree>
    <p:extLst>
      <p:ext uri="{BB962C8B-B14F-4D97-AF65-F5344CB8AC3E}">
        <p14:creationId xmlns:p14="http://schemas.microsoft.com/office/powerpoint/2010/main" val="9540848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75</a:t>
            </a:fld>
            <a:endParaRPr lang="zh-CN" altLang="en-US">
              <a:solidFill>
                <a:prstClr val="black"/>
              </a:solidFill>
            </a:endParaRPr>
          </a:p>
        </p:txBody>
      </p:sp>
    </p:spTree>
    <p:extLst>
      <p:ext uri="{BB962C8B-B14F-4D97-AF65-F5344CB8AC3E}">
        <p14:creationId xmlns:p14="http://schemas.microsoft.com/office/powerpoint/2010/main" val="39682913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6166361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77</a:t>
            </a:fld>
            <a:endParaRPr lang="zh-CN" altLang="en-US">
              <a:solidFill>
                <a:prstClr val="black"/>
              </a:solidFill>
            </a:endParaRPr>
          </a:p>
        </p:txBody>
      </p:sp>
    </p:spTree>
    <p:extLst>
      <p:ext uri="{BB962C8B-B14F-4D97-AF65-F5344CB8AC3E}">
        <p14:creationId xmlns:p14="http://schemas.microsoft.com/office/powerpoint/2010/main" val="27181317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78</a:t>
            </a:fld>
            <a:endParaRPr lang="zh-CN" altLang="en-US">
              <a:solidFill>
                <a:prstClr val="black"/>
              </a:solidFill>
            </a:endParaRPr>
          </a:p>
        </p:txBody>
      </p:sp>
    </p:spTree>
    <p:extLst>
      <p:ext uri="{BB962C8B-B14F-4D97-AF65-F5344CB8AC3E}">
        <p14:creationId xmlns:p14="http://schemas.microsoft.com/office/powerpoint/2010/main" val="4270433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79</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t>日食的时候，月球可以刚好把太阳遮住。</a:t>
            </a:r>
            <a:r>
              <a:rPr lang="zh-CN" altLang="en-US" i="1" dirty="0">
                <a:latin typeface="Arial" pitchFamily="34" charset="0"/>
                <a:ea typeface="ＭＳ Ｐゴシック" pitchFamily="34" charset="-128"/>
              </a:rPr>
              <a:t>可以让生活在地球上的人类看到日食，还有让科学家在日食时研究太阳外层的物理现象。</a:t>
            </a:r>
            <a:endParaRPr lang="en-US" altLang="zh-CN" i="1" dirty="0">
              <a:latin typeface="Arial"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i="1" dirty="0">
              <a:latin typeface="Arial"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latin typeface="Arial" pitchFamily="34" charset="0"/>
                <a:ea typeface="ＭＳ Ｐゴシック" pitchFamily="34" charset="-128"/>
              </a:rPr>
              <a:t>太阳的灿烂光辉，使它周围的天空变得非常明亮，以至于掩没了其他所有的天体。在这种背景下，对太阳自身以及它周围的空间进行观测和分析，显然都是非常困难的。日全食发生时则使人们有机会比较容易地进行这类工作。首先，日全食时，平时难得一见的太阳色球层和日冕层直接展现在了我们面前，给天文学家提供了绝佳的研究它们的机会。通过对它们的研究，可以获得许多有关太阳的宝贵资料，了解太阳大气的组成、温度、结构以及太阳的活动等情况。</a:t>
            </a:r>
            <a:endParaRPr lang="en-US" altLang="zh-CN" i="1" dirty="0">
              <a:latin typeface="Arial" pitchFamily="34" charset="0"/>
              <a:ea typeface="ＭＳ Ｐゴシック" pitchFamily="34" charset="-128"/>
            </a:endParaRPr>
          </a:p>
          <a:p>
            <a:pPr eaLnBrk="1" hangingPunct="1"/>
            <a:endParaRPr lang="en-US" i="0" dirty="0">
              <a:latin typeface="Arial" pitchFamily="34" charset="0"/>
              <a:ea typeface="ＭＳ Ｐゴシック" pitchFamily="34" charset="-128"/>
            </a:endParaRPr>
          </a:p>
        </p:txBody>
      </p:sp>
    </p:spTree>
    <p:extLst>
      <p:ext uri="{BB962C8B-B14F-4D97-AF65-F5344CB8AC3E}">
        <p14:creationId xmlns:p14="http://schemas.microsoft.com/office/powerpoint/2010/main" val="1109281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976017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80</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0084285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7465803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524082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83</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latin typeface="Arial" pitchFamily="34" charset="0"/>
                <a:ea typeface="ＭＳ Ｐゴシック" pitchFamily="34" charset="-128"/>
              </a:rPr>
              <a:t>如果月球的轨道变成这样的椭圆会发生什么？ 我们知道月球能够引起潮汐</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745605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latin typeface="Arial" pitchFamily="34" charset="0"/>
                <a:ea typeface="ＭＳ Ｐゴシック" pitchFamily="34" charset="-128"/>
              </a:rPr>
              <a:t>解释月球潮汐</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6126187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85</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9152487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3258425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1813398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88</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latin typeface="Arial" pitchFamily="34" charset="0"/>
                <a:ea typeface="ＭＳ Ｐゴシック" pitchFamily="34" charset="-128"/>
              </a:rPr>
              <a:t>月球轨道小结</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5629675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240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37594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90</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2207127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latin typeface="Arial" pitchFamily="34" charset="0"/>
                <a:ea typeface="ＭＳ Ｐゴシック" pitchFamily="34" charset="-128"/>
              </a:rPr>
              <a:t>土星有</a:t>
            </a:r>
            <a:r>
              <a:rPr lang="en-US" altLang="zh-CN" i="1" dirty="0">
                <a:latin typeface="Arial" pitchFamily="34" charset="0"/>
                <a:ea typeface="ＭＳ Ｐゴシック" pitchFamily="34" charset="-128"/>
              </a:rPr>
              <a:t>82</a:t>
            </a:r>
            <a:r>
              <a:rPr lang="zh-CN" altLang="en-US" i="1" dirty="0">
                <a:latin typeface="Arial" pitchFamily="34" charset="0"/>
                <a:ea typeface="ＭＳ Ｐゴシック" pitchFamily="34" charset="-128"/>
              </a:rPr>
              <a:t>颗。</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5344440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2436891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93</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4114408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1740172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95</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6008859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4107823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24493431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98</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8168077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99</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405482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6"/>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716167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391828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8"/>
            <a:ext cx="2743200" cy="5851525"/>
          </a:xfrm>
          <a:prstGeom prst="rect">
            <a:avLst/>
          </a:prstGeo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48"/>
            <a:ext cx="8026400" cy="5851525"/>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8" name="等腰三角形 7"/>
          <p:cNvSpPr>
            <a:spLocks noChangeAspect="1"/>
          </p:cNvSpPr>
          <p:nvPr/>
        </p:nvSpPr>
        <p:spPr>
          <a:xfrm rot="5400000">
            <a:off x="590617" y="6447427"/>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直接连接符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297710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534400" y="6356351"/>
            <a:ext cx="3052064" cy="365760"/>
          </a:xfrm>
          <a:prstGeom prst="rect">
            <a:avLst/>
          </a:prstGeom>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xfrm>
            <a:off x="3864864" y="6356351"/>
            <a:ext cx="4673600" cy="365760"/>
          </a:xfrm>
          <a:prstGeom prst="rect">
            <a:avLst/>
          </a:prstGeom>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xfrm>
            <a:off x="816864" y="6356351"/>
            <a:ext cx="2641600" cy="365760"/>
          </a:xfrm>
          <a:prstGeom prst="rect">
            <a:avLst/>
          </a:prstGeom>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671799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5"/>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2201112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60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5"/>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6817535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5"/>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2020/10/15</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4038600" y="6356355"/>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5"/>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8264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92752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350925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429162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4"/>
            <a:ext cx="12192000" cy="466281"/>
          </a:xfrm>
          <a:prstGeom prst="rect">
            <a:avLst/>
          </a:prstGeo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0"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marL="0" lvl="0" indent="0" algn="ctr" defTabSz="6858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2642996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2680741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5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5625"/>
            <a:ext cx="515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4061691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1412665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354987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2846042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102055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3279530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197984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6835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71FE2F-62EB-4626-9131-52B3D28F1A6D}"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397552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274417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4"/>
            <a:ext cx="12192000" cy="46628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8534400" y="6355080"/>
            <a:ext cx="3048000" cy="365760"/>
          </a:xfrm>
          <a:prstGeom prst="rect">
            <a:avLst/>
          </a:prstGeom>
        </p:spPr>
        <p:txBody>
          <a:bodyPr/>
          <a:lstStyle>
            <a:lvl1pPr>
              <a:defRPr sz="1050"/>
            </a:lvl1p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17" name="页脚占位符 16"/>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621536" y="6355080"/>
            <a:ext cx="1625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3954181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1003955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1807915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529902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125295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3438469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4257597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33403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3204798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557037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15D65F7-AF19-424A-AE4F-85707B6416EA}"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285715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24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8534400" y="6355080"/>
            <a:ext cx="3048000"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426464" y="6355080"/>
            <a:ext cx="2027936"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矩形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428537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12192000" cy="590931"/>
          </a:xfrm>
          <a:prstGeom prst="rect">
            <a:avLst/>
          </a:prstGeo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3020177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12192000" cy="590931"/>
          </a:xfrm>
          <a:prstGeom prst="rect">
            <a:avLst/>
          </a:prstGeo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947868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12192000" cy="590931"/>
          </a:xfrm>
          <a:prstGeom prst="rect">
            <a:avLst/>
          </a:prstGeo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8534400" y="6355080"/>
            <a:ext cx="3048000" cy="365760"/>
          </a:xfrm>
          <a:prstGeom prst="rect">
            <a:avLst/>
          </a:prstGeom>
        </p:spPr>
        <p:txBody>
          <a:bodyPr/>
          <a:lstStyle>
            <a:lvl1pPr>
              <a:defRPr sz="1400"/>
            </a:lvl1p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17" name="页脚占位符 16"/>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621536" y="6355080"/>
            <a:ext cx="1625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375010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8534400" y="6355080"/>
            <a:ext cx="3048000"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426464" y="6355080"/>
            <a:ext cx="2027936"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矩形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850718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019379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6197608" y="1295400"/>
            <a:ext cx="5389033" cy="685800"/>
          </a:xfrm>
          <a:prstGeom prst="rect">
            <a:avLst/>
          </a:prstGeo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8" name="页脚占位符 7"/>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9" name="灯片编号占位符 8"/>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512479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3" name="页脚占位符 2"/>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4" name="灯片编号占位符 3"/>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等腰三角形 5"/>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509874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直接连接符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等腰三角形 8"/>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735550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等腰三角形 8"/>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矩形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4153271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86747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123798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6"/>
            <a:ext cx="2743200" cy="5851525"/>
          </a:xfrm>
          <a:prstGeom prst="rect">
            <a:avLst/>
          </a:prstGeo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46"/>
            <a:ext cx="8026400" cy="5851525"/>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等腰三角形 7"/>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直接连接符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832209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534400" y="6356351"/>
            <a:ext cx="3052064" cy="365760"/>
          </a:xfrm>
          <a:prstGeom prst="rect">
            <a:avLst/>
          </a:prstGeom>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xfrm>
            <a:off x="3864864" y="6356351"/>
            <a:ext cx="4673600" cy="365760"/>
          </a:xfrm>
          <a:prstGeom prst="rect">
            <a:avLst/>
          </a:prstGeom>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xfrm>
            <a:off x="816864" y="6356351"/>
            <a:ext cx="2641600" cy="365760"/>
          </a:xfrm>
          <a:prstGeom prst="rect">
            <a:avLst/>
          </a:prstGeom>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5390758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413630581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133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155011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2020/10/15</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7782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5"/>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377">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529370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7"/>
            <a:ext cx="12192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377">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3"/>
            <a:ext cx="12192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1" dirty="0" smtClean="0"/>
            </a:lvl4pPr>
            <a:lvl5pPr>
              <a:defRPr lang="en-US" sz="1351" dirty="0"/>
            </a:lvl5pPr>
          </a:lstStyle>
          <a:p>
            <a:pPr marL="0" lvl="0" indent="0" algn="ctr" defTabSz="914377">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2894622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377">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5"/>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377">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426643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25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6197609" y="1295400"/>
            <a:ext cx="5389033" cy="685800"/>
          </a:xfrm>
          <a:prstGeom prst="rect">
            <a:avLst/>
          </a:prstGeom>
          <a:noFill/>
          <a:ln>
            <a:noFill/>
          </a:ln>
        </p:spPr>
        <p:txBody>
          <a:bodyPr lIns="91440" anchor="b" anchorCtr="0"/>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8" name="页脚占位符 7"/>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9" name="灯片编号占位符 8"/>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8618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p>
            <a:pPr defTabSz="914377"/>
            <a:fld id="{9BF2B057-2B77-4D48-823D-03225A80255B}" type="datetimeFigureOut">
              <a:rPr lang="zh-CN" altLang="en-US" smtClean="0">
                <a:solidFill>
                  <a:prstClr val="black">
                    <a:lumMod val="65000"/>
                    <a:lumOff val="35000"/>
                  </a:prstClr>
                </a:solidFill>
              </a:rPr>
              <a:pPr defTabSz="914377"/>
              <a:t>2020/10/15</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4038601" y="6356354"/>
            <a:ext cx="4114800" cy="365125"/>
          </a:xfrm>
          <a:prstGeom prst="rect">
            <a:avLst/>
          </a:prstGeom>
        </p:spPr>
        <p:txBody>
          <a:bodyPr/>
          <a:lstStyle/>
          <a:p>
            <a:pPr defTabSz="914377"/>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1" y="6356354"/>
            <a:ext cx="2743200" cy="365125"/>
          </a:xfrm>
          <a:prstGeom prst="rect">
            <a:avLst/>
          </a:prstGeom>
        </p:spPr>
        <p:txBody>
          <a:bodyPr/>
          <a:lstStyle/>
          <a:p>
            <a:pPr defTabSz="914377"/>
            <a:fld id="{5DDC94A0-EFD1-4BE2-BACA-A739C2A265BD}"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85488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2144508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4215878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1712521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20961648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345026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428280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1107606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122951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283232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3" name="页脚占位符 2"/>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4" name="灯片编号占位符 3"/>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6" name="等腰三角形 5"/>
          <p:cNvSpPr>
            <a:spLocks noChangeAspect="1"/>
          </p:cNvSpPr>
          <p:nvPr/>
        </p:nvSpPr>
        <p:spPr>
          <a:xfrm rot="5400000">
            <a:off x="590617" y="6447427"/>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3413920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742939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1170793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1739001-0AE2-48C5-A64B-2948516FB135}" type="datetimeFigureOut">
              <a:rPr lang="zh-CN" altLang="en-US" smtClean="0"/>
              <a:t>2020/10/15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3524617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8"/>
            <a:ext cx="12192000" cy="584775"/>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2526860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7"/>
            <a:ext cx="12192000" cy="571504"/>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5"/>
            <a:ext cx="12192000" cy="507831"/>
          </a:xfrm>
          <a:prstGeom prst="rect">
            <a:avLst/>
          </a:prstGeo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1"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257B8E4B-73A2-4CA7-B222-A81E85A098A2}"/>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052ACC13-529F-45BF-8A06-B0FFBF5FFDE6}" type="datetimeFigureOut">
              <a:rPr lang="zh-CN" altLang="en-US" sz="2400" smtClean="0"/>
              <a:pPr defTabSz="1219170">
                <a:defRPr/>
              </a:pPr>
              <a:t>2020/10/15</a:t>
            </a:fld>
            <a:endParaRPr lang="zh-CN" altLang="en-US" sz="2400"/>
          </a:p>
        </p:txBody>
      </p:sp>
      <p:sp>
        <p:nvSpPr>
          <p:cNvPr id="5" name="页脚占位符 4">
            <a:extLst>
              <a:ext uri="{FF2B5EF4-FFF2-40B4-BE49-F238E27FC236}">
                <a16:creationId xmlns:a16="http://schemas.microsoft.com/office/drawing/2014/main" id="{98844A5D-2FEB-4AB1-9B03-1C6EF20B0551}"/>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6" name="灯片编号占位符 5">
            <a:extLst>
              <a:ext uri="{FF2B5EF4-FFF2-40B4-BE49-F238E27FC236}">
                <a16:creationId xmlns:a16="http://schemas.microsoft.com/office/drawing/2014/main" id="{5E357901-7C5E-4D8C-85F7-3CC2ED068C9D}"/>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5B39FA6F-2578-403F-A331-15F7D6684B79}"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2652575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5"/>
            <a:ext cx="12192000" cy="50783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a:extLst>
              <a:ext uri="{FF2B5EF4-FFF2-40B4-BE49-F238E27FC236}">
                <a16:creationId xmlns:a16="http://schemas.microsoft.com/office/drawing/2014/main" id="{A52392BB-E236-4DC0-93F6-B536244BFD5F}"/>
              </a:ext>
            </a:extLst>
          </p:cNvPr>
          <p:cNvSpPr>
            <a:spLocks noGrp="1"/>
          </p:cNvSpPr>
          <p:nvPr>
            <p:ph type="dt" sz="half" idx="10"/>
          </p:nvPr>
        </p:nvSpPr>
        <p:spPr>
          <a:xfrm>
            <a:off x="8534400" y="6354763"/>
            <a:ext cx="3048000" cy="366712"/>
          </a:xfrm>
          <a:prstGeom prst="rect">
            <a:avLst/>
          </a:prstGeom>
        </p:spPr>
        <p:txBody>
          <a:bodyPr/>
          <a:lstStyle>
            <a:lvl1pPr>
              <a:defRPr sz="1051">
                <a:solidFill>
                  <a:srgbClr val="464653"/>
                </a:solidFill>
              </a:defRPr>
            </a:lvl1pPr>
          </a:lstStyle>
          <a:p>
            <a:pPr defTabSz="1219170">
              <a:defRPr/>
            </a:pPr>
            <a:fld id="{3CB47AEC-0329-42F9-8B31-58F67AE30D42}" type="datetimeFigureOut">
              <a:rPr lang="zh-CN" altLang="en-US" smtClean="0"/>
              <a:pPr defTabSz="1219170">
                <a:defRPr/>
              </a:pPr>
              <a:t>2020/10/15</a:t>
            </a:fld>
            <a:endParaRPr lang="zh-CN" altLang="en-US"/>
          </a:p>
        </p:txBody>
      </p:sp>
      <p:sp>
        <p:nvSpPr>
          <p:cNvPr id="5" name="页脚占位符 16">
            <a:extLst>
              <a:ext uri="{FF2B5EF4-FFF2-40B4-BE49-F238E27FC236}">
                <a16:creationId xmlns:a16="http://schemas.microsoft.com/office/drawing/2014/main" id="{FD1213AC-339A-4DD7-BF16-261101340086}"/>
              </a:ext>
            </a:extLst>
          </p:cNvPr>
          <p:cNvSpPr>
            <a:spLocks noGrp="1"/>
          </p:cNvSpPr>
          <p:nvPr>
            <p:ph type="ftr" sz="quarter" idx="11"/>
          </p:nvPr>
        </p:nvSpPr>
        <p:spPr>
          <a:xfrm>
            <a:off x="3865564" y="6354763"/>
            <a:ext cx="4632325" cy="366712"/>
          </a:xfrm>
          <a:prstGeom prst="rect">
            <a:avLst/>
          </a:prstGeom>
        </p:spPr>
        <p:txBody>
          <a:bodyPr/>
          <a:lstStyle>
            <a:lvl1pPr>
              <a:defRPr>
                <a:solidFill>
                  <a:srgbClr val="464653"/>
                </a:solidFill>
              </a:defRPr>
            </a:lvl1pPr>
          </a:lstStyle>
          <a:p>
            <a:pPr defTabSz="1219170">
              <a:defRPr/>
            </a:pPr>
            <a:endParaRPr lang="zh-CN" altLang="en-US" sz="2400"/>
          </a:p>
        </p:txBody>
      </p:sp>
      <p:sp>
        <p:nvSpPr>
          <p:cNvPr id="6" name="灯片编号占位符 28">
            <a:extLst>
              <a:ext uri="{FF2B5EF4-FFF2-40B4-BE49-F238E27FC236}">
                <a16:creationId xmlns:a16="http://schemas.microsoft.com/office/drawing/2014/main" id="{7DD6B2A8-2C8A-46EE-A5A1-3BF1773C6937}"/>
              </a:ext>
            </a:extLst>
          </p:cNvPr>
          <p:cNvSpPr>
            <a:spLocks noGrp="1"/>
          </p:cNvSpPr>
          <p:nvPr>
            <p:ph type="sldNum" sz="quarter" idx="12"/>
          </p:nvPr>
        </p:nvSpPr>
        <p:spPr>
          <a:xfrm>
            <a:off x="1620839" y="6354763"/>
            <a:ext cx="1625600" cy="366712"/>
          </a:xfrm>
          <a:prstGeom prst="rect">
            <a:avLst/>
          </a:prstGeom>
        </p:spPr>
        <p:txBody>
          <a:bodyPr/>
          <a:lstStyle>
            <a:lvl1pPr>
              <a:defRPr>
                <a:solidFill>
                  <a:srgbClr val="464653"/>
                </a:solidFill>
              </a:defRPr>
            </a:lvl1pPr>
          </a:lstStyle>
          <a:p>
            <a:pPr defTabSz="1219170">
              <a:defRPr/>
            </a:pPr>
            <a:fld id="{C08B1501-2DB6-42DF-AFD2-0A3520818618}"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3935323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37170D-6CC4-4618-8239-6B802D6E2CDC}"/>
              </a:ext>
            </a:extLst>
          </p:cNvPr>
          <p:cNvSpPr/>
          <p:nvPr/>
        </p:nvSpPr>
        <p:spPr>
          <a:xfrm>
            <a:off x="1219200" y="2819402"/>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矩形 4">
            <a:extLst>
              <a:ext uri="{FF2B5EF4-FFF2-40B4-BE49-F238E27FC236}">
                <a16:creationId xmlns:a16="http://schemas.microsoft.com/office/drawing/2014/main" id="{10971AC1-84B3-46D6-B963-6EE3B682253C}"/>
              </a:ext>
            </a:extLst>
          </p:cNvPr>
          <p:cNvSpPr/>
          <p:nvPr/>
        </p:nvSpPr>
        <p:spPr>
          <a:xfrm>
            <a:off x="1219200" y="2819402"/>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24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1500">
                <a:solidFill>
                  <a:schemeClr val="tx1">
                    <a:tint val="75000"/>
                  </a:schemeClr>
                </a:solidFill>
              </a:defRPr>
            </a:lvl1pPr>
            <a:lvl2pPr>
              <a:buNone/>
              <a:defRPr sz="1351">
                <a:solidFill>
                  <a:schemeClr val="tx1">
                    <a:tint val="75000"/>
                  </a:schemeClr>
                </a:solidFill>
              </a:defRPr>
            </a:lvl2pPr>
            <a:lvl3pPr>
              <a:buNone/>
              <a:defRPr sz="1200">
                <a:solidFill>
                  <a:schemeClr val="tx1">
                    <a:tint val="75000"/>
                  </a:schemeClr>
                </a:solidFill>
              </a:defRPr>
            </a:lvl3pPr>
            <a:lvl4pPr>
              <a:buNone/>
              <a:defRPr sz="1051">
                <a:solidFill>
                  <a:schemeClr val="tx1">
                    <a:tint val="75000"/>
                  </a:schemeClr>
                </a:solidFill>
              </a:defRPr>
            </a:lvl4pPr>
            <a:lvl5pPr>
              <a:buNone/>
              <a:defRPr sz="1051">
                <a:solidFill>
                  <a:schemeClr val="tx1">
                    <a:tint val="75000"/>
                  </a:schemeClr>
                </a:solidFill>
              </a:defRPr>
            </a:lvl5pPr>
          </a:lstStyle>
          <a:p>
            <a:pPr lvl="0"/>
            <a:r>
              <a:rPr lang="zh-CN" altLang="en-US"/>
              <a:t>单击此处编辑母版文本样式</a:t>
            </a:r>
          </a:p>
        </p:txBody>
      </p:sp>
      <p:sp>
        <p:nvSpPr>
          <p:cNvPr id="6" name="日期占位符 3">
            <a:extLst>
              <a:ext uri="{FF2B5EF4-FFF2-40B4-BE49-F238E27FC236}">
                <a16:creationId xmlns:a16="http://schemas.microsoft.com/office/drawing/2014/main" id="{1B7AA284-673F-45B4-9B23-1A74633BA0A8}"/>
              </a:ext>
            </a:extLst>
          </p:cNvPr>
          <p:cNvSpPr>
            <a:spLocks noGrp="1"/>
          </p:cNvSpPr>
          <p:nvPr>
            <p:ph type="dt" sz="half" idx="10"/>
          </p:nvPr>
        </p:nvSpPr>
        <p:spPr>
          <a:xfrm>
            <a:off x="8534400" y="6354763"/>
            <a:ext cx="3048000" cy="366712"/>
          </a:xfrm>
          <a:prstGeom prst="rect">
            <a:avLst/>
          </a:prstGeom>
        </p:spPr>
        <p:txBody>
          <a:bodyPr/>
          <a:lstStyle>
            <a:lvl1pPr>
              <a:defRPr>
                <a:solidFill>
                  <a:srgbClr val="464653"/>
                </a:solidFill>
              </a:defRPr>
            </a:lvl1pPr>
          </a:lstStyle>
          <a:p>
            <a:pPr defTabSz="1219170">
              <a:defRPr/>
            </a:pPr>
            <a:fld id="{93999779-534D-4C44-BF7F-91C4B6F84C02}" type="datetimeFigureOut">
              <a:rPr lang="zh-CN" altLang="en-US" sz="2400" smtClean="0"/>
              <a:pPr defTabSz="1219170">
                <a:defRPr/>
              </a:pPr>
              <a:t>2020/10/15</a:t>
            </a:fld>
            <a:endParaRPr lang="zh-CN" altLang="en-US" sz="2400"/>
          </a:p>
        </p:txBody>
      </p:sp>
      <p:sp>
        <p:nvSpPr>
          <p:cNvPr id="7" name="页脚占位符 4">
            <a:extLst>
              <a:ext uri="{FF2B5EF4-FFF2-40B4-BE49-F238E27FC236}">
                <a16:creationId xmlns:a16="http://schemas.microsoft.com/office/drawing/2014/main" id="{27C03680-A250-4FBA-9B7A-67BFC1B7A067}"/>
              </a:ext>
            </a:extLst>
          </p:cNvPr>
          <p:cNvSpPr>
            <a:spLocks noGrp="1"/>
          </p:cNvSpPr>
          <p:nvPr>
            <p:ph type="ftr" sz="quarter" idx="11"/>
          </p:nvPr>
        </p:nvSpPr>
        <p:spPr>
          <a:xfrm>
            <a:off x="3865564" y="6354763"/>
            <a:ext cx="4632325" cy="366712"/>
          </a:xfrm>
          <a:prstGeom prst="rect">
            <a:avLst/>
          </a:prstGeom>
        </p:spPr>
        <p:txBody>
          <a:bodyPr/>
          <a:lstStyle>
            <a:lvl1pPr>
              <a:defRPr>
                <a:solidFill>
                  <a:srgbClr val="464653"/>
                </a:solidFill>
              </a:defRPr>
            </a:lvl1pPr>
          </a:lstStyle>
          <a:p>
            <a:pPr defTabSz="1219170">
              <a:defRPr/>
            </a:pPr>
            <a:endParaRPr lang="zh-CN" altLang="en-US" sz="2400"/>
          </a:p>
        </p:txBody>
      </p:sp>
      <p:sp>
        <p:nvSpPr>
          <p:cNvPr id="8" name="灯片编号占位符 5">
            <a:extLst>
              <a:ext uri="{FF2B5EF4-FFF2-40B4-BE49-F238E27FC236}">
                <a16:creationId xmlns:a16="http://schemas.microsoft.com/office/drawing/2014/main" id="{1CFE4798-A87E-4731-9AB7-A5047AE916BD}"/>
              </a:ext>
            </a:extLst>
          </p:cNvPr>
          <p:cNvSpPr>
            <a:spLocks noGrp="1"/>
          </p:cNvSpPr>
          <p:nvPr>
            <p:ph type="sldNum" sz="quarter" idx="12"/>
          </p:nvPr>
        </p:nvSpPr>
        <p:spPr>
          <a:xfrm>
            <a:off x="1427164" y="6354763"/>
            <a:ext cx="2027237" cy="366712"/>
          </a:xfrm>
          <a:prstGeom prst="rect">
            <a:avLst/>
          </a:prstGeom>
        </p:spPr>
        <p:txBody>
          <a:bodyPr/>
          <a:lstStyle>
            <a:lvl1pPr>
              <a:defRPr>
                <a:solidFill>
                  <a:srgbClr val="464653"/>
                </a:solidFill>
              </a:defRPr>
            </a:lvl1pPr>
          </a:lstStyle>
          <a:p>
            <a:pPr defTabSz="1219170">
              <a:defRPr/>
            </a:pPr>
            <a:fld id="{67E8EA95-CE27-4363-AAF6-A5F7EDBFEFF8}"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41652202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a:extLst>
              <a:ext uri="{FF2B5EF4-FFF2-40B4-BE49-F238E27FC236}">
                <a16:creationId xmlns:a16="http://schemas.microsoft.com/office/drawing/2014/main" id="{6A83AACA-6AEA-4CB5-8EAA-349A8F1A0621}"/>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52BC2B4F-7535-4A81-9B81-D7E959FFA0ED}" type="datetimeFigureOut">
              <a:rPr lang="zh-CN" altLang="en-US" sz="2400" smtClean="0"/>
              <a:pPr defTabSz="1219170">
                <a:defRPr/>
              </a:pPr>
              <a:t>2020/10/15</a:t>
            </a:fld>
            <a:endParaRPr lang="zh-CN" altLang="en-US" sz="2400"/>
          </a:p>
        </p:txBody>
      </p:sp>
      <p:sp>
        <p:nvSpPr>
          <p:cNvPr id="6" name="页脚占位符 5">
            <a:extLst>
              <a:ext uri="{FF2B5EF4-FFF2-40B4-BE49-F238E27FC236}">
                <a16:creationId xmlns:a16="http://schemas.microsoft.com/office/drawing/2014/main" id="{E6A48A52-9FC0-45F5-B55F-51347305C663}"/>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7" name="灯片编号占位符 6">
            <a:extLst>
              <a:ext uri="{FF2B5EF4-FFF2-40B4-BE49-F238E27FC236}">
                <a16:creationId xmlns:a16="http://schemas.microsoft.com/office/drawing/2014/main" id="{60AD5CDF-7691-4FD2-9C47-B6660A63EA8E}"/>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D4604783-D553-4CEB-9457-E0EC8E4E8482}"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20445099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1" b="1"/>
            </a:lvl3pPr>
            <a:lvl4pPr>
              <a:buNone/>
              <a:defRPr sz="1200" b="1"/>
            </a:lvl4pPr>
            <a:lvl5pPr>
              <a:buNone/>
              <a:defRPr sz="1200" b="1"/>
            </a:lvl5pPr>
          </a:lstStyle>
          <a:p>
            <a:pPr lvl="0"/>
            <a:r>
              <a:rPr lang="zh-CN" altLang="en-US"/>
              <a:t>单击此处编辑母版文本样式</a:t>
            </a:r>
          </a:p>
        </p:txBody>
      </p:sp>
      <p:sp>
        <p:nvSpPr>
          <p:cNvPr id="4" name="文本占位符 3"/>
          <p:cNvSpPr>
            <a:spLocks noGrp="1"/>
          </p:cNvSpPr>
          <p:nvPr>
            <p:ph type="body" sz="half" idx="3"/>
          </p:nvPr>
        </p:nvSpPr>
        <p:spPr>
          <a:xfrm>
            <a:off x="6197610" y="1295400"/>
            <a:ext cx="5389033" cy="685800"/>
          </a:xfrm>
          <a:prstGeom prst="rect">
            <a:avLst/>
          </a:prstGeom>
          <a:noFill/>
          <a:ln>
            <a:noFill/>
          </a:ln>
        </p:spPr>
        <p:txBody>
          <a:bodyPr lIns="91440" anchor="b" anchorCtr="0"/>
          <a:lstStyle>
            <a:lvl1pPr marL="0" indent="0">
              <a:buNone/>
              <a:defRPr sz="1800" b="1">
                <a:solidFill>
                  <a:schemeClr val="accent2"/>
                </a:solidFill>
              </a:defRPr>
            </a:lvl1pPr>
            <a:lvl2pPr>
              <a:buNone/>
              <a:defRPr sz="1500" b="1"/>
            </a:lvl2pPr>
            <a:lvl3pPr>
              <a:buNone/>
              <a:defRPr sz="1351" b="1"/>
            </a:lvl3pPr>
            <a:lvl4pPr>
              <a:buNone/>
              <a:defRPr sz="1200" b="1"/>
            </a:lvl4pPr>
            <a:lvl5pPr>
              <a:buNone/>
              <a:defRPr sz="1200" b="1"/>
            </a:lvl5pPr>
          </a:lstStyle>
          <a:p>
            <a:pPr lvl="0"/>
            <a:r>
              <a:rPr lang="zh-CN" altLang="en-US"/>
              <a:t>单击此处编辑母版文本样式</a:t>
            </a: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a:extLst>
              <a:ext uri="{FF2B5EF4-FFF2-40B4-BE49-F238E27FC236}">
                <a16:creationId xmlns:a16="http://schemas.microsoft.com/office/drawing/2014/main" id="{348C9083-0EF3-4DD2-B849-442AFDEC72A3}"/>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8219FB0E-397C-43EC-AD61-5D063F1D3322}" type="datetimeFigureOut">
              <a:rPr lang="zh-CN" altLang="en-US" sz="2400" smtClean="0"/>
              <a:pPr defTabSz="1219170">
                <a:defRPr/>
              </a:pPr>
              <a:t>2020/10/15</a:t>
            </a:fld>
            <a:endParaRPr lang="zh-CN" altLang="en-US" sz="2400"/>
          </a:p>
        </p:txBody>
      </p:sp>
      <p:sp>
        <p:nvSpPr>
          <p:cNvPr id="8" name="页脚占位符 7">
            <a:extLst>
              <a:ext uri="{FF2B5EF4-FFF2-40B4-BE49-F238E27FC236}">
                <a16:creationId xmlns:a16="http://schemas.microsoft.com/office/drawing/2014/main" id="{1A6844DF-6601-4C46-BE6A-4A4A0A35B1D4}"/>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9" name="灯片编号占位符 8">
            <a:extLst>
              <a:ext uri="{FF2B5EF4-FFF2-40B4-BE49-F238E27FC236}">
                <a16:creationId xmlns:a16="http://schemas.microsoft.com/office/drawing/2014/main" id="{662568FB-F0F4-4457-8120-85470CD65284}"/>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9FCB5D32-8BC8-4D21-A5C2-3612EE8F99D0}"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2362192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a:extLst>
              <a:ext uri="{FF2B5EF4-FFF2-40B4-BE49-F238E27FC236}">
                <a16:creationId xmlns:a16="http://schemas.microsoft.com/office/drawing/2014/main" id="{A4114FEF-CEFC-46F6-8CC3-9EC810B0D44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 name="等腰三角形 2">
            <a:extLst>
              <a:ext uri="{FF2B5EF4-FFF2-40B4-BE49-F238E27FC236}">
                <a16:creationId xmlns:a16="http://schemas.microsoft.com/office/drawing/2014/main" id="{EE3FCBA9-D0A1-4135-9FAB-6E0E10C1FFBB}"/>
              </a:ext>
            </a:extLst>
          </p:cNvPr>
          <p:cNvSpPr>
            <a:spLocks noChangeAspect="1"/>
          </p:cNvSpPr>
          <p:nvPr/>
        </p:nvSpPr>
        <p:spPr>
          <a:xfrm rot="5400000">
            <a:off x="591345" y="6447632"/>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 name="日期占位符 1">
            <a:extLst>
              <a:ext uri="{FF2B5EF4-FFF2-40B4-BE49-F238E27FC236}">
                <a16:creationId xmlns:a16="http://schemas.microsoft.com/office/drawing/2014/main" id="{1228B362-C423-48CD-9745-AB83EFDB21DA}"/>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322239D2-DCDC-4941-812E-99D99D203334}" type="datetimeFigureOut">
              <a:rPr lang="zh-CN" altLang="en-US" sz="2400" smtClean="0"/>
              <a:pPr defTabSz="1219170">
                <a:defRPr/>
              </a:pPr>
              <a:t>2020/10/15</a:t>
            </a:fld>
            <a:endParaRPr lang="zh-CN" altLang="en-US" sz="2400"/>
          </a:p>
        </p:txBody>
      </p:sp>
      <p:sp>
        <p:nvSpPr>
          <p:cNvPr id="5" name="页脚占位符 2">
            <a:extLst>
              <a:ext uri="{FF2B5EF4-FFF2-40B4-BE49-F238E27FC236}">
                <a16:creationId xmlns:a16="http://schemas.microsoft.com/office/drawing/2014/main" id="{D2163A10-1908-4C61-9312-2B451DE83D10}"/>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6" name="灯片编号占位符 3">
            <a:extLst>
              <a:ext uri="{FF2B5EF4-FFF2-40B4-BE49-F238E27FC236}">
                <a16:creationId xmlns:a16="http://schemas.microsoft.com/office/drawing/2014/main" id="{EB1FC090-AD9A-40BA-8C90-89A10E1FAC4C}"/>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D12486ED-D3EB-412E-9C2E-BA3ED35E5D9D}"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93369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15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165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0" name="直接连接符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dirty="0">
              <a:solidFill>
                <a:prstClr val="black"/>
              </a:solidFill>
            </a:endParaRPr>
          </a:p>
        </p:txBody>
      </p:sp>
      <p:sp>
        <p:nvSpPr>
          <p:cNvPr id="9" name="等腰三角形 8"/>
          <p:cNvSpPr>
            <a:spLocks noChangeAspect="1"/>
          </p:cNvSpPr>
          <p:nvPr/>
        </p:nvSpPr>
        <p:spPr>
          <a:xfrm rot="5400000">
            <a:off x="590617" y="6447427"/>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580988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B4A1CD7E-CCE4-440F-96FA-75D41B4B07A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6" name="直接连接符 5">
            <a:extLst>
              <a:ext uri="{FF2B5EF4-FFF2-40B4-BE49-F238E27FC236}">
                <a16:creationId xmlns:a16="http://schemas.microsoft.com/office/drawing/2014/main" id="{E09F2C13-4DF4-4733-956F-846179D659ED}"/>
              </a:ext>
            </a:extLst>
          </p:cNvPr>
          <p:cNvSpPr>
            <a:spLocks noChangeShapeType="1"/>
          </p:cNvSpPr>
          <p:nvPr/>
        </p:nvSpPr>
        <p:spPr bwMode="auto">
          <a:xfrm rot="5400000">
            <a:off x="5219703" y="3324227"/>
            <a:ext cx="6035675"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7" name="等腰三角形 6">
            <a:extLst>
              <a:ext uri="{FF2B5EF4-FFF2-40B4-BE49-F238E27FC236}">
                <a16:creationId xmlns:a16="http://schemas.microsoft.com/office/drawing/2014/main" id="{D82EF318-2D85-40FC-A4A6-D46348F057B2}"/>
              </a:ext>
            </a:extLst>
          </p:cNvPr>
          <p:cNvSpPr>
            <a:spLocks noChangeAspect="1"/>
          </p:cNvSpPr>
          <p:nvPr/>
        </p:nvSpPr>
        <p:spPr>
          <a:xfrm rot="5400000">
            <a:off x="591345" y="6447632"/>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15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8432800" y="1219204"/>
            <a:ext cx="3352800" cy="4843463"/>
          </a:xfrm>
          <a:prstGeom prst="rect">
            <a:avLst/>
          </a:prstGeom>
        </p:spPr>
        <p:txBody>
          <a:bodyPr/>
          <a:lstStyle>
            <a:lvl1pPr marL="0" indent="0">
              <a:lnSpc>
                <a:spcPts val="1651"/>
              </a:lnSpc>
              <a:spcAft>
                <a:spcPts val="751"/>
              </a:spcAft>
              <a:buNone/>
              <a:defRPr sz="1200">
                <a:solidFill>
                  <a:schemeClr val="tx2"/>
                </a:solidFill>
              </a:defRPr>
            </a:lvl1pPr>
            <a:lvl2pPr>
              <a:buNone/>
              <a:defRPr sz="900"/>
            </a:lvl2pPr>
            <a:lvl3pPr>
              <a:buNone/>
              <a:defRPr sz="751"/>
            </a:lvl3pPr>
            <a:lvl4pPr>
              <a:buNone/>
              <a:defRPr sz="675"/>
            </a:lvl4pPr>
            <a:lvl5pPr>
              <a:buNone/>
              <a:defRPr sz="675"/>
            </a:lvl5pPr>
          </a:lstStyle>
          <a:p>
            <a:pPr lvl="0"/>
            <a:r>
              <a:rPr lang="zh-CN" altLang="en-US"/>
              <a:t>单击此处编辑母版文本样式</a:t>
            </a: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a:extLst>
              <a:ext uri="{FF2B5EF4-FFF2-40B4-BE49-F238E27FC236}">
                <a16:creationId xmlns:a16="http://schemas.microsoft.com/office/drawing/2014/main" id="{0D8FA5C3-100F-4760-98DA-BEBF593BD479}"/>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8CF1D916-0712-45B1-86F0-8998CE006B7F}" type="datetimeFigureOut">
              <a:rPr lang="zh-CN" altLang="en-US" sz="2400" smtClean="0"/>
              <a:pPr defTabSz="1219170">
                <a:defRPr/>
              </a:pPr>
              <a:t>2020/10/15</a:t>
            </a:fld>
            <a:endParaRPr lang="zh-CN" altLang="en-US" sz="2400"/>
          </a:p>
        </p:txBody>
      </p:sp>
      <p:sp>
        <p:nvSpPr>
          <p:cNvPr id="9" name="页脚占位符 5">
            <a:extLst>
              <a:ext uri="{FF2B5EF4-FFF2-40B4-BE49-F238E27FC236}">
                <a16:creationId xmlns:a16="http://schemas.microsoft.com/office/drawing/2014/main" id="{0ED18520-FF8D-4022-96EF-1EF7E0FA82B4}"/>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10" name="灯片编号占位符 6">
            <a:extLst>
              <a:ext uri="{FF2B5EF4-FFF2-40B4-BE49-F238E27FC236}">
                <a16:creationId xmlns:a16="http://schemas.microsoft.com/office/drawing/2014/main" id="{45349BFB-CC24-4D4D-8592-88092CD40B56}"/>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C158B776-65BF-4A09-AF0F-F84E81079D68}"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26150906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3B1FA26B-A9A4-4A43-A8AA-DCA611277B3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6" name="等腰三角形 5">
            <a:extLst>
              <a:ext uri="{FF2B5EF4-FFF2-40B4-BE49-F238E27FC236}">
                <a16:creationId xmlns:a16="http://schemas.microsoft.com/office/drawing/2014/main" id="{E8DE039A-80FE-48DD-A2CF-3D00C899F94B}"/>
              </a:ext>
            </a:extLst>
          </p:cNvPr>
          <p:cNvSpPr>
            <a:spLocks noChangeAspect="1"/>
          </p:cNvSpPr>
          <p:nvPr/>
        </p:nvSpPr>
        <p:spPr>
          <a:xfrm rot="5400000">
            <a:off x="591345" y="6447632"/>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矩形 6">
            <a:extLst>
              <a:ext uri="{FF2B5EF4-FFF2-40B4-BE49-F238E27FC236}">
                <a16:creationId xmlns:a16="http://schemas.microsoft.com/office/drawing/2014/main" id="{BF98688F-7D86-48EB-B3F5-2FA17356CA12}"/>
              </a:ext>
            </a:extLst>
          </p:cNvPr>
          <p:cNvSpPr/>
          <p:nvPr/>
        </p:nvSpPr>
        <p:spPr>
          <a:xfrm>
            <a:off x="609601" y="500063"/>
            <a:ext cx="244475"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15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451"/>
              </a:spcBef>
              <a:buNone/>
              <a:defRPr sz="24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051"/>
            </a:lvl1pPr>
            <a:lvl2pPr>
              <a:defRPr sz="900"/>
            </a:lvl2pPr>
            <a:lvl3pPr>
              <a:defRPr sz="751"/>
            </a:lvl3pPr>
            <a:lvl4pPr>
              <a:defRPr sz="675"/>
            </a:lvl4pPr>
            <a:lvl5pPr>
              <a:defRPr sz="675"/>
            </a:lvl5pPr>
          </a:lstStyle>
          <a:p>
            <a:pPr lvl="0"/>
            <a:r>
              <a:rPr lang="zh-CN" altLang="en-US"/>
              <a:t>单击此处编辑母版文本样式</a:t>
            </a:r>
          </a:p>
        </p:txBody>
      </p:sp>
      <p:sp>
        <p:nvSpPr>
          <p:cNvPr id="8" name="日期占位符 4">
            <a:extLst>
              <a:ext uri="{FF2B5EF4-FFF2-40B4-BE49-F238E27FC236}">
                <a16:creationId xmlns:a16="http://schemas.microsoft.com/office/drawing/2014/main" id="{50B4F348-70C6-4D39-AF43-A567EBD39E1E}"/>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60BEA197-B3D2-4043-AB5D-710F1358B26A}" type="datetimeFigureOut">
              <a:rPr lang="zh-CN" altLang="en-US" sz="2400" smtClean="0"/>
              <a:pPr defTabSz="1219170">
                <a:defRPr/>
              </a:pPr>
              <a:t>2020/10/15</a:t>
            </a:fld>
            <a:endParaRPr lang="zh-CN" altLang="en-US" sz="2400"/>
          </a:p>
        </p:txBody>
      </p:sp>
      <p:sp>
        <p:nvSpPr>
          <p:cNvPr id="9" name="页脚占位符 5">
            <a:extLst>
              <a:ext uri="{FF2B5EF4-FFF2-40B4-BE49-F238E27FC236}">
                <a16:creationId xmlns:a16="http://schemas.microsoft.com/office/drawing/2014/main" id="{C7E86AC0-CA5E-42DF-8936-215A49786DD8}"/>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10" name="灯片编号占位符 6">
            <a:extLst>
              <a:ext uri="{FF2B5EF4-FFF2-40B4-BE49-F238E27FC236}">
                <a16:creationId xmlns:a16="http://schemas.microsoft.com/office/drawing/2014/main" id="{AA642670-3A23-4E99-AA5D-492617FCAA91}"/>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72B2C20A-BD33-4FC6-9305-40F7B2AF1B78}"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2601934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7"/>
            <a:ext cx="10972800" cy="571504"/>
          </a:xfrm>
          <a:prstGeom prst="rect">
            <a:avLst/>
          </a:prstGeom>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B30143DB-A8FA-40B7-AD60-914B23771584}"/>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C2EDACBE-CF82-4E53-9833-364DD26E152F}" type="datetimeFigureOut">
              <a:rPr lang="zh-CN" altLang="en-US" sz="2400" smtClean="0"/>
              <a:pPr defTabSz="1219170">
                <a:defRPr/>
              </a:pPr>
              <a:t>2020/10/15</a:t>
            </a:fld>
            <a:endParaRPr lang="zh-CN" altLang="en-US" sz="2400"/>
          </a:p>
        </p:txBody>
      </p:sp>
      <p:sp>
        <p:nvSpPr>
          <p:cNvPr id="5" name="页脚占位符 4">
            <a:extLst>
              <a:ext uri="{FF2B5EF4-FFF2-40B4-BE49-F238E27FC236}">
                <a16:creationId xmlns:a16="http://schemas.microsoft.com/office/drawing/2014/main" id="{CF32FBDE-C809-4EF8-A48F-D49B224136B3}"/>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6" name="灯片编号占位符 5">
            <a:extLst>
              <a:ext uri="{FF2B5EF4-FFF2-40B4-BE49-F238E27FC236}">
                <a16:creationId xmlns:a16="http://schemas.microsoft.com/office/drawing/2014/main" id="{BCF73406-C4FA-4653-BC49-11696C7FFFD5}"/>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AAF0AC8A-9F67-43C7-A217-2E7304253A37}"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1024837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a:extLst>
              <a:ext uri="{FF2B5EF4-FFF2-40B4-BE49-F238E27FC236}">
                <a16:creationId xmlns:a16="http://schemas.microsoft.com/office/drawing/2014/main" id="{78FF201E-FF2E-417D-AAD9-1FCCFC622E4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 name="等腰三角形 4">
            <a:extLst>
              <a:ext uri="{FF2B5EF4-FFF2-40B4-BE49-F238E27FC236}">
                <a16:creationId xmlns:a16="http://schemas.microsoft.com/office/drawing/2014/main" id="{7E3FA940-EE51-45FD-A6E8-BC569A5AA6AA}"/>
              </a:ext>
            </a:extLst>
          </p:cNvPr>
          <p:cNvSpPr>
            <a:spLocks noChangeAspect="1"/>
          </p:cNvSpPr>
          <p:nvPr/>
        </p:nvSpPr>
        <p:spPr>
          <a:xfrm rot="5400000">
            <a:off x="591345" y="6447632"/>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直接连接符 5">
            <a:extLst>
              <a:ext uri="{FF2B5EF4-FFF2-40B4-BE49-F238E27FC236}">
                <a16:creationId xmlns:a16="http://schemas.microsoft.com/office/drawing/2014/main" id="{D5D7A656-F750-487E-A124-9C124737EFFA}"/>
              </a:ext>
            </a:extLst>
          </p:cNvPr>
          <p:cNvSpPr>
            <a:spLocks noChangeShapeType="1"/>
          </p:cNvSpPr>
          <p:nvPr/>
        </p:nvSpPr>
        <p:spPr bwMode="auto">
          <a:xfrm rot="5400000">
            <a:off x="5815014" y="3201988"/>
            <a:ext cx="5851525"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 name="竖排标题 1"/>
          <p:cNvSpPr>
            <a:spLocks noGrp="1"/>
          </p:cNvSpPr>
          <p:nvPr>
            <p:ph type="title" orient="vert"/>
          </p:nvPr>
        </p:nvSpPr>
        <p:spPr>
          <a:xfrm>
            <a:off x="8839200" y="274649"/>
            <a:ext cx="2743200" cy="5851525"/>
          </a:xfrm>
          <a:prstGeom prst="rect">
            <a:avLst/>
          </a:prstGeo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27464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a:extLst>
              <a:ext uri="{FF2B5EF4-FFF2-40B4-BE49-F238E27FC236}">
                <a16:creationId xmlns:a16="http://schemas.microsoft.com/office/drawing/2014/main" id="{EE0A9D3F-0A13-4EF9-995C-89A520513642}"/>
              </a:ext>
            </a:extLst>
          </p:cNvPr>
          <p:cNvSpPr>
            <a:spLocks noGrp="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fld id="{C2F35E23-C250-4121-A2CC-97169506324D}" type="datetimeFigureOut">
              <a:rPr lang="zh-CN" altLang="en-US" sz="2400" smtClean="0"/>
              <a:pPr defTabSz="1219170">
                <a:defRPr/>
              </a:pPr>
              <a:t>2020/10/15</a:t>
            </a:fld>
            <a:endParaRPr lang="zh-CN" altLang="en-US" sz="2400"/>
          </a:p>
        </p:txBody>
      </p:sp>
      <p:sp>
        <p:nvSpPr>
          <p:cNvPr id="8" name="页脚占位符 4">
            <a:extLst>
              <a:ext uri="{FF2B5EF4-FFF2-40B4-BE49-F238E27FC236}">
                <a16:creationId xmlns:a16="http://schemas.microsoft.com/office/drawing/2014/main" id="{CFD3E20C-5C23-475E-B05D-A3ACA3F9BEB9}"/>
              </a:ext>
            </a:extLst>
          </p:cNvPr>
          <p:cNvSpPr>
            <a:spLocks noGrp="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zh-CN" altLang="en-US" sz="2400"/>
          </a:p>
        </p:txBody>
      </p:sp>
      <p:sp>
        <p:nvSpPr>
          <p:cNvPr id="9" name="灯片编号占位符 5">
            <a:extLst>
              <a:ext uri="{FF2B5EF4-FFF2-40B4-BE49-F238E27FC236}">
                <a16:creationId xmlns:a16="http://schemas.microsoft.com/office/drawing/2014/main" id="{AF94F5E9-DF38-4713-9158-D04262C9F509}"/>
              </a:ext>
            </a:extLst>
          </p:cNvPr>
          <p:cNvSpPr>
            <a:spLocks noGrp="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DCFEC2F4-0C83-405C-983B-3AF4A9A98C4F}"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12652625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2"/>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2"/>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600"/>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600"/>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4A2DC2-65A4-4B7A-B518-D3CB231CC8F7}"/>
              </a:ext>
            </a:extLst>
          </p:cNvPr>
          <p:cNvSpPr>
            <a:spLocks noGrp="1" noChangeArrowheads="1"/>
          </p:cNvSpPr>
          <p:nvPr>
            <p:ph type="dt" sz="half" idx="10"/>
          </p:nvPr>
        </p:nvSpPr>
        <p:spPr>
          <a:xfrm>
            <a:off x="8534401" y="6356353"/>
            <a:ext cx="3052763" cy="365125"/>
          </a:xfrm>
          <a:prstGeom prst="rect">
            <a:avLst/>
          </a:prstGeom>
        </p:spPr>
        <p:txBody>
          <a:bodyPr/>
          <a:lstStyle>
            <a:lvl1pPr>
              <a:defRPr>
                <a:solidFill>
                  <a:srgbClr val="464653"/>
                </a:solidFill>
              </a:defRPr>
            </a:lvl1pPr>
          </a:lstStyle>
          <a:p>
            <a:pPr defTabSz="1219170">
              <a:defRPr/>
            </a:pPr>
            <a:endParaRPr lang="en-US" sz="2400"/>
          </a:p>
        </p:txBody>
      </p:sp>
      <p:sp>
        <p:nvSpPr>
          <p:cNvPr id="8" name="Rectangle 5">
            <a:extLst>
              <a:ext uri="{FF2B5EF4-FFF2-40B4-BE49-F238E27FC236}">
                <a16:creationId xmlns:a16="http://schemas.microsoft.com/office/drawing/2014/main" id="{E9B27762-89A8-46F1-9616-BF0744B7B906}"/>
              </a:ext>
            </a:extLst>
          </p:cNvPr>
          <p:cNvSpPr>
            <a:spLocks noGrp="1" noChangeArrowheads="1"/>
          </p:cNvSpPr>
          <p:nvPr>
            <p:ph type="ftr" sz="quarter" idx="11"/>
          </p:nvPr>
        </p:nvSpPr>
        <p:spPr>
          <a:xfrm>
            <a:off x="3865563" y="6356353"/>
            <a:ext cx="4673600" cy="365125"/>
          </a:xfrm>
          <a:prstGeom prst="rect">
            <a:avLst/>
          </a:prstGeom>
        </p:spPr>
        <p:txBody>
          <a:bodyPr/>
          <a:lstStyle>
            <a:lvl1pPr>
              <a:defRPr>
                <a:solidFill>
                  <a:srgbClr val="464653"/>
                </a:solidFill>
              </a:defRPr>
            </a:lvl1pPr>
          </a:lstStyle>
          <a:p>
            <a:pPr defTabSz="1219170">
              <a:defRPr/>
            </a:pPr>
            <a:endParaRPr lang="en-US" sz="2400"/>
          </a:p>
        </p:txBody>
      </p:sp>
      <p:sp>
        <p:nvSpPr>
          <p:cNvPr id="9" name="Rectangle 6">
            <a:extLst>
              <a:ext uri="{FF2B5EF4-FFF2-40B4-BE49-F238E27FC236}">
                <a16:creationId xmlns:a16="http://schemas.microsoft.com/office/drawing/2014/main" id="{9DC2D423-E0A4-4145-8B93-FA0CC76FBF27}"/>
              </a:ext>
            </a:extLst>
          </p:cNvPr>
          <p:cNvSpPr>
            <a:spLocks noGrp="1" noChangeArrowheads="1"/>
          </p:cNvSpPr>
          <p:nvPr>
            <p:ph type="sldNum" sz="quarter" idx="12"/>
          </p:nvPr>
        </p:nvSpPr>
        <p:spPr>
          <a:xfrm>
            <a:off x="817563" y="6356353"/>
            <a:ext cx="2641600" cy="365125"/>
          </a:xfrm>
          <a:prstGeom prst="rect">
            <a:avLst/>
          </a:prstGeom>
        </p:spPr>
        <p:txBody>
          <a:bodyPr/>
          <a:lstStyle>
            <a:lvl1pPr>
              <a:defRPr>
                <a:solidFill>
                  <a:srgbClr val="464653"/>
                </a:solidFill>
              </a:defRPr>
            </a:lvl1pPr>
          </a:lstStyle>
          <a:p>
            <a:pPr defTabSz="1219170">
              <a:defRPr/>
            </a:pPr>
            <a:fld id="{E1061C1F-11CF-426D-BE61-75E090436982}" type="slidenum">
              <a:rPr lang="en-US" sz="2400" smtClean="0"/>
              <a:pPr defTabSz="1219170">
                <a:defRPr/>
              </a:pPr>
              <a:t>‹#›</a:t>
            </a:fld>
            <a:endParaRPr lang="en-US" sz="2400"/>
          </a:p>
        </p:txBody>
      </p:sp>
    </p:spTree>
    <p:extLst>
      <p:ext uri="{BB962C8B-B14F-4D97-AF65-F5344CB8AC3E}">
        <p14:creationId xmlns:p14="http://schemas.microsoft.com/office/powerpoint/2010/main" val="2476442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8"/>
            <a:ext cx="9390944" cy="1523495"/>
          </a:xfrm>
          <a:prstGeom prst="rect">
            <a:avLst/>
          </a:prstGeom>
        </p:spPr>
        <p:txBody>
          <a:bodyPr anchor="ctr" anchorCtr="0">
            <a:noAutofit/>
          </a:bodyPr>
          <a:lstStyle>
            <a:lvl1pPr>
              <a:lnSpc>
                <a:spcPct val="90000"/>
              </a:lnSpc>
              <a:defRPr sz="4051"/>
            </a:lvl1pPr>
          </a:lstStyle>
          <a:p>
            <a:r>
              <a:rPr lang="en-US"/>
              <a:t>Click to edit Master title style</a:t>
            </a:r>
            <a:endParaRPr lang="en-US" dirty="0"/>
          </a:p>
        </p:txBody>
      </p:sp>
      <p:sp>
        <p:nvSpPr>
          <p:cNvPr id="3" name="Subtitle 2"/>
          <p:cNvSpPr>
            <a:spLocks noGrp="1"/>
          </p:cNvSpPr>
          <p:nvPr>
            <p:ph type="subTitle" idx="1"/>
          </p:nvPr>
        </p:nvSpPr>
        <p:spPr>
          <a:xfrm>
            <a:off x="1825273" y="4344996"/>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1"/>
            <a:ext cx="10253485" cy="1384995"/>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3"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169622142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1094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8"/>
            <a:ext cx="9390944" cy="1523495"/>
          </a:xfrm>
          <a:prstGeom prst="rect">
            <a:avLst/>
          </a:prstGeom>
        </p:spPr>
        <p:txBody>
          <a:bodyPr anchor="ctr" anchorCtr="0">
            <a:noAutofit/>
          </a:bodyPr>
          <a:lstStyle>
            <a:lvl1pPr>
              <a:lnSpc>
                <a:spcPct val="90000"/>
              </a:lnSpc>
              <a:defRPr sz="4051"/>
            </a:lvl1pPr>
          </a:lstStyle>
          <a:p>
            <a:r>
              <a:rPr lang="en-US"/>
              <a:t>Click to edit Master title style</a:t>
            </a:r>
            <a:endParaRPr lang="en-US" dirty="0"/>
          </a:p>
        </p:txBody>
      </p:sp>
      <p:sp>
        <p:nvSpPr>
          <p:cNvPr id="3" name="Subtitle 2"/>
          <p:cNvSpPr>
            <a:spLocks noGrp="1"/>
          </p:cNvSpPr>
          <p:nvPr>
            <p:ph type="subTitle" idx="1"/>
          </p:nvPr>
        </p:nvSpPr>
        <p:spPr>
          <a:xfrm>
            <a:off x="1825273" y="4344996"/>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1"/>
            <a:ext cx="10253485" cy="1384995"/>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3"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23990584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12" name="标题 1"/>
          <p:cNvSpPr>
            <a:spLocks noGrp="1"/>
          </p:cNvSpPr>
          <p:nvPr>
            <p:ph type="title"/>
          </p:nvPr>
        </p:nvSpPr>
        <p:spPr>
          <a:xfrm>
            <a:off x="0" y="185988"/>
            <a:ext cx="12192000" cy="584775"/>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grpSp>
        <p:nvGrpSpPr>
          <p:cNvPr id="14" name="组合 11">
            <a:extLst>
              <a:ext uri="{FF2B5EF4-FFF2-40B4-BE49-F238E27FC236}">
                <a16:creationId xmlns:a16="http://schemas.microsoft.com/office/drawing/2014/main" id="{99C4D3A3-7A0C-421D-8D49-A462F546195B}"/>
              </a:ext>
            </a:extLst>
          </p:cNvPr>
          <p:cNvGrpSpPr>
            <a:grpSpLocks/>
          </p:cNvGrpSpPr>
          <p:nvPr userDrawn="1"/>
        </p:nvGrpSpPr>
        <p:grpSpPr bwMode="auto">
          <a:xfrm>
            <a:off x="2" y="6372226"/>
            <a:ext cx="12193588" cy="596900"/>
            <a:chOff x="-670" y="6372000"/>
            <a:chExt cx="12192892" cy="597648"/>
          </a:xfrm>
        </p:grpSpPr>
        <p:sp>
          <p:nvSpPr>
            <p:cNvPr id="15" name="矩形 14">
              <a:extLst>
                <a:ext uri="{FF2B5EF4-FFF2-40B4-BE49-F238E27FC236}">
                  <a16:creationId xmlns:a16="http://schemas.microsoft.com/office/drawing/2014/main" id="{421146E3-BE48-4056-9F44-61AF4EC5BF67}"/>
                </a:ext>
              </a:extLst>
            </p:cNvPr>
            <p:cNvSpPr/>
            <p:nvPr/>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6" name="矩形 15">
              <a:extLst>
                <a:ext uri="{FF2B5EF4-FFF2-40B4-BE49-F238E27FC236}">
                  <a16:creationId xmlns:a16="http://schemas.microsoft.com/office/drawing/2014/main" id="{90CA6356-8A1F-44EE-8674-3C9A7E1AFB62}"/>
                </a:ext>
              </a:extLst>
            </p:cNvPr>
            <p:cNvSpPr/>
            <p:nvPr/>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7" name="标题 1">
              <a:extLst>
                <a:ext uri="{FF2B5EF4-FFF2-40B4-BE49-F238E27FC236}">
                  <a16:creationId xmlns:a16="http://schemas.microsoft.com/office/drawing/2014/main" id="{6DA46B9D-92AE-47F2-9372-14AAFE73D9CC}"/>
                </a:ext>
              </a:extLst>
            </p:cNvPr>
            <p:cNvSpPr txBox="1">
              <a:spLocks noChangeArrowheads="1"/>
            </p:cNvSpPr>
            <p:nvPr/>
          </p:nvSpPr>
          <p:spPr bwMode="auto">
            <a:xfrm>
              <a:off x="7823671" y="6475317"/>
              <a:ext cx="3979635" cy="494331"/>
            </a:xfrm>
            <a:prstGeom prst="rect">
              <a:avLst/>
            </a:prstGeom>
            <a:noFill/>
            <a:ln>
              <a:noFill/>
            </a:ln>
          </p:spPr>
          <p:txBody>
            <a:bodyPr wrap="none" lIns="0" tIns="0" rIns="0" bIns="0"/>
            <a:lstStyle>
              <a:lvl1pPr defTabSz="684213">
                <a:defRPr sz="2000">
                  <a:solidFill>
                    <a:schemeClr val="tx1"/>
                  </a:solidFill>
                  <a:latin typeface="Arial" panose="020B0604020202020204" pitchFamily="34" charset="0"/>
                  <a:ea typeface="宋体" panose="02010600030101010101" pitchFamily="2" charset="-122"/>
                </a:defRPr>
              </a:lvl1pPr>
              <a:lvl2pPr marL="742950" indent="-285750" defTabSz="684213">
                <a:defRPr sz="2000">
                  <a:solidFill>
                    <a:schemeClr val="tx1"/>
                  </a:solidFill>
                  <a:latin typeface="Arial" panose="020B0604020202020204" pitchFamily="34" charset="0"/>
                  <a:ea typeface="宋体" panose="02010600030101010101" pitchFamily="2" charset="-122"/>
                </a:defRPr>
              </a:lvl2pPr>
              <a:lvl3pPr marL="1143000" indent="-228600" defTabSz="684213">
                <a:defRPr sz="2000">
                  <a:solidFill>
                    <a:schemeClr val="tx1"/>
                  </a:solidFill>
                  <a:latin typeface="Arial" panose="020B0604020202020204" pitchFamily="34" charset="0"/>
                  <a:ea typeface="宋体" panose="02010600030101010101" pitchFamily="2" charset="-122"/>
                </a:defRPr>
              </a:lvl3pPr>
              <a:lvl4pPr marL="1600200" indent="-228600" defTabSz="684213">
                <a:defRPr sz="2000">
                  <a:solidFill>
                    <a:schemeClr val="tx1"/>
                  </a:solidFill>
                  <a:latin typeface="Arial" panose="020B0604020202020204" pitchFamily="34" charset="0"/>
                  <a:ea typeface="宋体" panose="02010600030101010101" pitchFamily="2" charset="-122"/>
                </a:defRPr>
              </a:lvl4pPr>
              <a:lvl5pPr marL="2057400" indent="-228600" defTabSz="684213">
                <a:defRPr sz="2000">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marL="0" marR="0" lvl="0" indent="0" algn="l" defTabSz="912261" rtl="0" eaLnBrk="1" fontAlgn="auto" latinLnBrk="0" hangingPunct="1">
                <a:lnSpc>
                  <a:spcPct val="90000"/>
                </a:lnSpc>
                <a:spcBef>
                  <a:spcPts val="0"/>
                </a:spcBef>
                <a:spcAft>
                  <a:spcPts val="0"/>
                </a:spcAft>
                <a:buClrTx/>
                <a:buSzTx/>
                <a:buFontTx/>
                <a:buNone/>
                <a:tabLst/>
                <a:defRPr/>
              </a:pPr>
              <a:r>
                <a:rPr kumimoji="0" lang="en-US" altLang="zh-CN" sz="2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Arial" panose="020B0604020202020204" pitchFamily="34" charset="0"/>
                </a:rPr>
                <a:t>HuodongYouxiang@gmail.com</a:t>
              </a:r>
              <a:endParaRPr kumimoji="0" lang="zh-CN" altLang="en-US" sz="2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标题 1">
              <a:extLst>
                <a:ext uri="{FF2B5EF4-FFF2-40B4-BE49-F238E27FC236}">
                  <a16:creationId xmlns:a16="http://schemas.microsoft.com/office/drawing/2014/main" id="{263CF600-11C8-4604-BD84-6FF008CA5D00}"/>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21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碳</a:t>
              </a:r>
              <a:r>
                <a:rPr kumimoji="0" lang="en-US" altLang="zh-CN" sz="21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-14</a:t>
              </a:r>
              <a:r>
                <a:rPr kumimoji="0" lang="zh-CN" altLang="en-US" sz="21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放射性年代测年法</a:t>
              </a:r>
            </a:p>
          </p:txBody>
        </p:sp>
      </p:grpSp>
    </p:spTree>
    <p:extLst>
      <p:ext uri="{BB962C8B-B14F-4D97-AF65-F5344CB8AC3E}">
        <p14:creationId xmlns:p14="http://schemas.microsoft.com/office/powerpoint/2010/main" val="91749237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标题 1"/>
          <p:cNvSpPr>
            <a:spLocks noGrp="1"/>
          </p:cNvSpPr>
          <p:nvPr>
            <p:ph type="title"/>
          </p:nvPr>
        </p:nvSpPr>
        <p:spPr>
          <a:xfrm>
            <a:off x="0" y="185985"/>
            <a:ext cx="12192000" cy="666786"/>
          </a:xfrm>
          <a:prstGeom prst="rect">
            <a:avLst/>
          </a:prstGeom>
          <a:noFill/>
        </p:spPr>
        <p:txBody>
          <a:bodyPr vert="horz" wrap="square" lIns="91440" tIns="45720" rIns="91440" bIns="45720" rtlCol="0">
            <a:spAutoFit/>
          </a:bodyPr>
          <a:lstStyle>
            <a:lvl1pPr algn="ctr">
              <a:defRPr lang="en-US" sz="3733"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cxnSp>
        <p:nvCxnSpPr>
          <p:cNvPr id="10" name="直接连接符 9">
            <a:extLst>
              <a:ext uri="{FF2B5EF4-FFF2-40B4-BE49-F238E27FC236}">
                <a16:creationId xmlns:a16="http://schemas.microsoft.com/office/drawing/2014/main" id="{453F909C-23C2-41D7-A4BF-17BE40DCDC7F}"/>
              </a:ext>
            </a:extLst>
          </p:cNvPr>
          <p:cNvCxnSpPr/>
          <p:nvPr userDrawn="1"/>
        </p:nvCxnSpPr>
        <p:spPr>
          <a:xfrm>
            <a:off x="0" y="762000"/>
            <a:ext cx="12192000" cy="0"/>
          </a:xfrm>
          <a:prstGeom prst="line">
            <a:avLst/>
          </a:prstGeom>
          <a:ln w="22225" cap="rnd" cmpd="sng">
            <a:gradFill flip="none" rotWithShape="1">
              <a:gsLst>
                <a:gs pos="53000">
                  <a:schemeClr val="bg1"/>
                </a:gs>
                <a:gs pos="0">
                  <a:srgbClr val="002060"/>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3" y="6373567"/>
            <a:ext cx="12382551"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FFFFFF"/>
                  </a:solidFill>
                  <a:effectLst/>
                  <a:uLnTx/>
                  <a:uFillTx/>
                  <a:latin typeface="Franklin Gothic Book"/>
                  <a:ea typeface="微软雅黑" panose="020B0503020204020204" pitchFamily="34" charset="-122"/>
                  <a:cs typeface="Arial" panose="020B0604020202020204" pitchFamily="34" charset="0"/>
                </a:rPr>
                <a:t>HuodongYouxiang@gmail.com</a:t>
              </a:r>
              <a:endParaRPr kumimoji="0" lang="zh-CN" altLang="en-US" sz="2200" b="1" i="0" u="none" strike="noStrike" kern="1200" cap="none" spc="0" normalizeH="0" baseline="0" noProof="0" dirty="0">
                <a:ln>
                  <a:noFill/>
                </a:ln>
                <a:solidFill>
                  <a:srgbClr val="FFFFFF"/>
                </a:solidFill>
                <a:effectLst/>
                <a:uLnTx/>
                <a:uFillTx/>
                <a:latin typeface="Franklin Gothic Book"/>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地球的年龄</a:t>
              </a:r>
              <a:endParaRPr kumimoji="0" lang="zh-CN" altLang="en-US" sz="2000" b="1" i="0" u="none" strike="noStrike" kern="1200" cap="none" spc="0" normalizeH="0" baseline="0" noProof="0" dirty="0">
                <a:ln>
                  <a:noFill/>
                </a:ln>
                <a:solidFill>
                  <a:srgbClr val="FFFFFF"/>
                </a:solidFill>
                <a:effectLst/>
                <a:uLnTx/>
                <a:uFillTx/>
                <a:latin typeface="Franklin Gothic Book"/>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279544239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15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450"/>
              </a:spcBef>
              <a:buNone/>
              <a:defRPr sz="24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050"/>
            </a:lvl1pPr>
            <a:lvl2pPr>
              <a:defRPr sz="900"/>
            </a:lvl2pPr>
            <a:lvl3pPr>
              <a:defRPr sz="750"/>
            </a:lvl3pPr>
            <a:lvl4pPr>
              <a:defRPr sz="675"/>
            </a:lvl4pPr>
            <a:lvl5pPr>
              <a:defRPr sz="675"/>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2020/10/15</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9" name="等腰三角形 8"/>
          <p:cNvSpPr>
            <a:spLocks noChangeAspect="1"/>
          </p:cNvSpPr>
          <p:nvPr/>
        </p:nvSpPr>
        <p:spPr>
          <a:xfrm rot="5400000">
            <a:off x="590617" y="6447427"/>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矩形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38995178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3" y="6373567"/>
            <a:ext cx="12382551"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FFFFFF"/>
                  </a:solidFill>
                  <a:effectLst/>
                  <a:uLnTx/>
                  <a:uFillTx/>
                  <a:latin typeface="Franklin Gothic Book"/>
                  <a:ea typeface="微软雅黑" panose="020B0503020204020204" pitchFamily="34" charset="-122"/>
                  <a:cs typeface="Arial" panose="020B0604020202020204" pitchFamily="34" charset="0"/>
                </a:rPr>
                <a:t>HuodongYouxiang@gmail.com</a:t>
              </a:r>
              <a:endParaRPr kumimoji="0" lang="zh-CN" altLang="en-US" sz="2200" b="1" i="0" u="none" strike="noStrike" kern="1200" cap="none" spc="0" normalizeH="0" baseline="0" noProof="0" dirty="0">
                <a:ln>
                  <a:noFill/>
                </a:ln>
                <a:solidFill>
                  <a:srgbClr val="FFFFFF"/>
                </a:solidFill>
                <a:effectLst/>
                <a:uLnTx/>
                <a:uFillTx/>
                <a:latin typeface="Franklin Gothic Book"/>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地球的年龄</a:t>
              </a:r>
              <a:endParaRPr kumimoji="0" lang="zh-CN" altLang="en-US" sz="2000" b="1" i="0" u="none" strike="noStrike" kern="1200" cap="none" spc="0" normalizeH="0" baseline="0" noProof="0" dirty="0">
                <a:ln>
                  <a:noFill/>
                </a:ln>
                <a:solidFill>
                  <a:srgbClr val="FFFFFF"/>
                </a:solidFill>
                <a:effectLst/>
                <a:uLnTx/>
                <a:uFillTx/>
                <a:latin typeface="Franklin Gothic Book"/>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86824612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96B2B690-3BB2-4E95-B412-72A37E5A9585}"/>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3" name="标题 1"/>
          <p:cNvSpPr>
            <a:spLocks noGrp="1"/>
          </p:cNvSpPr>
          <p:nvPr>
            <p:ph type="title"/>
          </p:nvPr>
        </p:nvSpPr>
        <p:spPr>
          <a:xfrm>
            <a:off x="0" y="185988"/>
            <a:ext cx="12192000" cy="584775"/>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293894319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7"/>
            <a:ext cx="10972800" cy="571504"/>
          </a:xfrm>
          <a:prstGeom prst="rect">
            <a:avLst/>
          </a:prstGeom>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3DA5DACC-BC04-4965-991F-699C688A2FBD}"/>
              </a:ext>
            </a:extLst>
          </p:cNvPr>
          <p:cNvSpPr>
            <a:spLocks noGrp="1"/>
          </p:cNvSpPr>
          <p:nvPr>
            <p:ph type="dt" sz="half" idx="10"/>
          </p:nvPr>
        </p:nvSpPr>
        <p:spPr>
          <a:xfrm>
            <a:off x="838200" y="6356353"/>
            <a:ext cx="2743200" cy="365125"/>
          </a:xfrm>
          <a:prstGeom prst="rect">
            <a:avLst/>
          </a:prstGeom>
        </p:spPr>
        <p:txBody>
          <a:bodyPr/>
          <a:lstStyle>
            <a:lvl1pPr>
              <a:defRPr>
                <a:solidFill>
                  <a:prstClr val="black">
                    <a:lumMod val="65000"/>
                    <a:lumOff val="35000"/>
                  </a:prstClr>
                </a:solidFill>
              </a:defRPr>
            </a:lvl1pPr>
          </a:lstStyle>
          <a:p>
            <a:pPr defTabSz="1219170">
              <a:defRPr/>
            </a:pPr>
            <a:fld id="{73103362-3F67-41EC-B6D8-0103C4CC41D2}" type="datetimeFigureOut">
              <a:rPr lang="zh-CN" altLang="en-US" sz="2400" smtClean="0"/>
              <a:pPr defTabSz="1219170">
                <a:defRPr/>
              </a:pPr>
              <a:t>2020/10/15</a:t>
            </a:fld>
            <a:endParaRPr lang="zh-CN" altLang="en-US" sz="2400"/>
          </a:p>
        </p:txBody>
      </p:sp>
      <p:sp>
        <p:nvSpPr>
          <p:cNvPr id="4" name="Footer Placeholder 4">
            <a:extLst>
              <a:ext uri="{FF2B5EF4-FFF2-40B4-BE49-F238E27FC236}">
                <a16:creationId xmlns:a16="http://schemas.microsoft.com/office/drawing/2014/main" id="{672F616C-3A67-4316-9D4B-C21E056009FF}"/>
              </a:ext>
            </a:extLst>
          </p:cNvPr>
          <p:cNvSpPr>
            <a:spLocks noGrp="1"/>
          </p:cNvSpPr>
          <p:nvPr>
            <p:ph type="ftr" sz="quarter" idx="11"/>
          </p:nvPr>
        </p:nvSpPr>
        <p:spPr>
          <a:xfrm>
            <a:off x="4038600" y="6356353"/>
            <a:ext cx="4114800" cy="365125"/>
          </a:xfrm>
          <a:prstGeom prst="rect">
            <a:avLst/>
          </a:prstGeom>
        </p:spPr>
        <p:txBody>
          <a:bodyPr/>
          <a:lstStyle>
            <a:lvl1pPr>
              <a:defRPr>
                <a:solidFill>
                  <a:prstClr val="black">
                    <a:lumMod val="65000"/>
                    <a:lumOff val="35000"/>
                  </a:prstClr>
                </a:solidFill>
              </a:defRPr>
            </a:lvl1pPr>
          </a:lstStyle>
          <a:p>
            <a:pPr defTabSz="1219170">
              <a:defRPr/>
            </a:pPr>
            <a:endParaRPr lang="zh-CN" altLang="en-US" sz="2400"/>
          </a:p>
        </p:txBody>
      </p:sp>
      <p:sp>
        <p:nvSpPr>
          <p:cNvPr id="5" name="Slide Number Placeholder 5">
            <a:extLst>
              <a:ext uri="{FF2B5EF4-FFF2-40B4-BE49-F238E27FC236}">
                <a16:creationId xmlns:a16="http://schemas.microsoft.com/office/drawing/2014/main" id="{BA9D32FD-FA56-4305-812D-70105B3342AB}"/>
              </a:ext>
            </a:extLst>
          </p:cNvPr>
          <p:cNvSpPr>
            <a:spLocks noGrp="1"/>
          </p:cNvSpPr>
          <p:nvPr>
            <p:ph type="sldNum" sz="quarter" idx="12"/>
          </p:nvPr>
        </p:nvSpPr>
        <p:spPr>
          <a:xfrm>
            <a:off x="8610600" y="6356353"/>
            <a:ext cx="2743200" cy="365125"/>
          </a:xfrm>
          <a:prstGeom prst="rect">
            <a:avLst/>
          </a:prstGeom>
        </p:spPr>
        <p:txBody>
          <a:bodyPr/>
          <a:lstStyle>
            <a:lvl1pPr>
              <a:defRPr>
                <a:solidFill>
                  <a:prstClr val="black">
                    <a:tint val="75000"/>
                  </a:prstClr>
                </a:solidFill>
              </a:defRPr>
            </a:lvl1pPr>
          </a:lstStyle>
          <a:p>
            <a:pPr defTabSz="1219170">
              <a:defRPr/>
            </a:pPr>
            <a:fld id="{8135B98E-F700-43EE-9C65-A2DB119E1C2D}" type="slidenum">
              <a:rPr lang="zh-CN" altLang="en-US" sz="2400" smtClean="0"/>
              <a:pPr defTabSz="1219170">
                <a:defRPr/>
              </a:pPr>
              <a:t>‹#›</a:t>
            </a:fld>
            <a:endParaRPr lang="zh-CN" altLang="en-US" sz="2400"/>
          </a:p>
        </p:txBody>
      </p:sp>
    </p:spTree>
    <p:extLst>
      <p:ext uri="{BB962C8B-B14F-4D97-AF65-F5344CB8AC3E}">
        <p14:creationId xmlns:p14="http://schemas.microsoft.com/office/powerpoint/2010/main" val="1691851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29C6D9E5-4E1D-456F-A6DA-AC091F21897D}"/>
              </a:ext>
            </a:extLst>
          </p:cNvPr>
          <p:cNvSpPr>
            <a:spLocks noGrp="1"/>
          </p:cNvSpPr>
          <p:nvPr>
            <p:ph type="dt" sz="half" idx="10"/>
          </p:nvPr>
        </p:nvSpPr>
        <p:spPr>
          <a:xfrm>
            <a:off x="0" y="0"/>
            <a:ext cx="0" cy="0"/>
          </a:xfrm>
        </p:spPr>
        <p:txBody>
          <a:bodyPr/>
          <a:lstStyle>
            <a:lvl1pPr>
              <a:defRPr/>
            </a:lvl1pPr>
          </a:lstStyle>
          <a:p>
            <a:pPr defTabSz="1219170">
              <a:defRPr/>
            </a:pPr>
            <a:fld id="{2A85F899-1D6D-4AA2-A715-7DAA24F36ED1}" type="datetimeFigureOut">
              <a:rPr lang="zh-CN" altLang="en-US" sz="2400" smtClean="0">
                <a:solidFill>
                  <a:prstClr val="black"/>
                </a:solidFill>
              </a:rPr>
              <a:pPr defTabSz="1219170">
                <a:defRPr/>
              </a:pPr>
              <a:t>2020/10/15</a:t>
            </a:fld>
            <a:endParaRPr lang="zh-CN" altLang="en-US" sz="2400">
              <a:solidFill>
                <a:prstClr val="black"/>
              </a:solidFill>
            </a:endParaRPr>
          </a:p>
        </p:txBody>
      </p:sp>
      <p:sp>
        <p:nvSpPr>
          <p:cNvPr id="4" name="Footer Placeholder 4">
            <a:extLst>
              <a:ext uri="{FF2B5EF4-FFF2-40B4-BE49-F238E27FC236}">
                <a16:creationId xmlns:a16="http://schemas.microsoft.com/office/drawing/2014/main" id="{A198066F-0A36-4787-9199-B4E65BE3F295}"/>
              </a:ext>
            </a:extLst>
          </p:cNvPr>
          <p:cNvSpPr>
            <a:spLocks noGrp="1"/>
          </p:cNvSpPr>
          <p:nvPr>
            <p:ph type="ftr" sz="quarter" idx="11"/>
          </p:nvPr>
        </p:nvSpPr>
        <p:spPr>
          <a:xfrm>
            <a:off x="0" y="0"/>
            <a:ext cx="0" cy="0"/>
          </a:xfrm>
        </p:spPr>
        <p:txBody>
          <a:bodyPr/>
          <a:lstStyle>
            <a:lvl1pPr>
              <a:defRPr/>
            </a:lvl1pPr>
          </a:lstStyle>
          <a:p>
            <a:pPr defTabSz="1219170">
              <a:defRPr/>
            </a:pPr>
            <a:endParaRPr lang="zh-CN" altLang="en-US" sz="2400">
              <a:solidFill>
                <a:prstClr val="black"/>
              </a:solidFill>
            </a:endParaRPr>
          </a:p>
        </p:txBody>
      </p:sp>
      <p:sp>
        <p:nvSpPr>
          <p:cNvPr id="5" name="Slide Number Placeholder 5">
            <a:extLst>
              <a:ext uri="{FF2B5EF4-FFF2-40B4-BE49-F238E27FC236}">
                <a16:creationId xmlns:a16="http://schemas.microsoft.com/office/drawing/2014/main" id="{A09FEB68-509C-44D3-8D3D-D5CB4A6883EC}"/>
              </a:ext>
            </a:extLst>
          </p:cNvPr>
          <p:cNvSpPr>
            <a:spLocks noGrp="1"/>
          </p:cNvSpPr>
          <p:nvPr>
            <p:ph type="sldNum" sz="quarter" idx="12"/>
          </p:nvPr>
        </p:nvSpPr>
        <p:spPr>
          <a:xfrm>
            <a:off x="0" y="0"/>
            <a:ext cx="0" cy="0"/>
          </a:xfrm>
        </p:spPr>
        <p:txBody>
          <a:bodyPr/>
          <a:lstStyle>
            <a:lvl1pPr>
              <a:defRPr/>
            </a:lvl1pPr>
          </a:lstStyle>
          <a:p>
            <a:pPr defTabSz="1219170">
              <a:defRPr/>
            </a:pPr>
            <a:fld id="{D4C73D59-6CA9-431A-A2C7-CCF48382DC02}" type="slidenum">
              <a:rPr lang="zh-CN" altLang="en-US" sz="2400" smtClean="0">
                <a:solidFill>
                  <a:prstClr val="black"/>
                </a:solidFill>
              </a:rPr>
              <a:pPr defTabSz="1219170">
                <a:defRPr/>
              </a:pPr>
              <a:t>‹#›</a:t>
            </a:fld>
            <a:endParaRPr lang="en-US" altLang="zh-CN" sz="2400">
              <a:solidFill>
                <a:prstClr val="black"/>
              </a:solidFill>
            </a:endParaRPr>
          </a:p>
        </p:txBody>
      </p:sp>
    </p:spTree>
    <p:extLst>
      <p:ext uri="{BB962C8B-B14F-4D97-AF65-F5344CB8AC3E}">
        <p14:creationId xmlns:p14="http://schemas.microsoft.com/office/powerpoint/2010/main" val="28732460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9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占位符 10"/>
          <p:cNvSpPr>
            <a:spLocks noGrp="1"/>
          </p:cNvSpPr>
          <p:nvPr>
            <p:ph type="body" sz="quarter" idx="10"/>
          </p:nvPr>
        </p:nvSpPr>
        <p:spPr>
          <a:xfrm>
            <a:off x="1517787" y="314209"/>
            <a:ext cx="3608876" cy="484587"/>
          </a:xfrm>
        </p:spPr>
        <p:txBody>
          <a:bodyPr>
            <a:normAutofit/>
          </a:bodyPr>
          <a:lstStyle>
            <a:lvl1pPr marL="0" indent="0">
              <a:lnSpc>
                <a:spcPct val="100000"/>
              </a:lnSpc>
              <a:buFontTx/>
              <a:buNone/>
              <a:defRPr sz="2135">
                <a:solidFill>
                  <a:schemeClr val="accent1"/>
                </a:solidFill>
              </a:defRPr>
            </a:lvl1pPr>
          </a:lstStyle>
          <a:p>
            <a:pPr lvl="0"/>
            <a:r>
              <a:rPr lang="zh-CN" altLang="en-US"/>
              <a:t>单击此处编辑母版文本样式</a:t>
            </a:r>
          </a:p>
        </p:txBody>
      </p:sp>
      <p:grpSp>
        <p:nvGrpSpPr>
          <p:cNvPr id="2" name="组合 14"/>
          <p:cNvGrpSpPr/>
          <p:nvPr userDrawn="1"/>
        </p:nvGrpSpPr>
        <p:grpSpPr>
          <a:xfrm>
            <a:off x="196649" y="104222"/>
            <a:ext cx="1221849" cy="1150297"/>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grpSp>
    </p:spTree>
    <p:extLst>
      <p:ext uri="{BB962C8B-B14F-4D97-AF65-F5344CB8AC3E}">
        <p14:creationId xmlns:p14="http://schemas.microsoft.com/office/powerpoint/2010/main" val="427069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2.jpe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F42E8E6A-567F-49E6-92F5-25261773A868}"/>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7DB3DE75-C083-44D0-BA27-5A3BE9F17FB3}"/>
              </a:ext>
            </a:extLst>
          </p:cNvPr>
          <p:cNvGrpSpPr>
            <a:grpSpLocks/>
          </p:cNvGrpSpPr>
          <p:nvPr userDrawn="1"/>
        </p:nvGrpSpPr>
        <p:grpSpPr bwMode="auto">
          <a:xfrm>
            <a:off x="1" y="6372228"/>
            <a:ext cx="12193588" cy="618393"/>
            <a:chOff x="-670" y="6372000"/>
            <a:chExt cx="12192892" cy="618926"/>
          </a:xfrm>
        </p:grpSpPr>
        <p:sp>
          <p:nvSpPr>
            <p:cNvPr id="21" name="矩形 20">
              <a:extLst>
                <a:ext uri="{FF2B5EF4-FFF2-40B4-BE49-F238E27FC236}">
                  <a16:creationId xmlns:a16="http://schemas.microsoft.com/office/drawing/2014/main" id="{B1DD3F7D-42E9-42AD-95DB-248E383CA0CF}"/>
                </a:ext>
              </a:extLst>
            </p:cNvPr>
            <p:cNvSpPr/>
            <p:nvPr/>
          </p:nvSpPr>
          <p:spPr>
            <a:xfrm>
              <a:off x="918" y="6372000"/>
              <a:ext cx="12191304" cy="503672"/>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4" name="矩形 23">
              <a:extLst>
                <a:ext uri="{FF2B5EF4-FFF2-40B4-BE49-F238E27FC236}">
                  <a16:creationId xmlns:a16="http://schemas.microsoft.com/office/drawing/2014/main" id="{84FECA20-B77A-4C19-BB5A-46AD6EEEB68E}"/>
                </a:ext>
              </a:extLst>
            </p:cNvPr>
            <p:cNvSpPr/>
            <p:nvPr/>
          </p:nvSpPr>
          <p:spPr>
            <a:xfrm flipV="1">
              <a:off x="-670" y="6389478"/>
              <a:ext cx="12191304" cy="19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5" name="标题 1">
              <a:extLst>
                <a:ext uri="{FF2B5EF4-FFF2-40B4-BE49-F238E27FC236}">
                  <a16:creationId xmlns:a16="http://schemas.microsoft.com/office/drawing/2014/main" id="{450F71DF-28DD-4D85-9B39-8BD2CDCE4629}"/>
                </a:ext>
              </a:extLst>
            </p:cNvPr>
            <p:cNvSpPr txBox="1">
              <a:spLocks/>
            </p:cNvSpPr>
            <p:nvPr/>
          </p:nvSpPr>
          <p:spPr>
            <a:xfrm>
              <a:off x="10455423" y="6496787"/>
              <a:ext cx="1586593" cy="494138"/>
            </a:xfrm>
            <a:prstGeom prst="rect">
              <a:avLst/>
            </a:prstGeom>
          </p:spPr>
          <p:txBody>
            <a:bodyPr wrap="none" lIns="0" tIns="0" rIns="0" bIns="0"/>
            <a:lstStyle/>
            <a:p>
              <a:pPr marL="0" algn="l" defTabSz="684213" rtl="0" eaLnBrk="1" latinLnBrk="0" hangingPunct="1">
                <a:lnSpc>
                  <a:spcPct val="90000"/>
                </a:lnSpc>
                <a:defRPr/>
              </a:pPr>
              <a:r>
                <a:rPr lang="zh-CN" altLang="en-US" sz="2200" b="1"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分析精妙设计</a:t>
              </a:r>
            </a:p>
          </p:txBody>
        </p:sp>
        <p:sp>
          <p:nvSpPr>
            <p:cNvPr id="26" name="标题 1">
              <a:extLst>
                <a:ext uri="{FF2B5EF4-FFF2-40B4-BE49-F238E27FC236}">
                  <a16:creationId xmlns:a16="http://schemas.microsoft.com/office/drawing/2014/main" id="{1D3A3EAA-B961-4CE3-BE3F-8FC638689E20}"/>
                </a:ext>
              </a:extLst>
            </p:cNvPr>
            <p:cNvSpPr txBox="1">
              <a:spLocks noChangeArrowheads="1"/>
            </p:cNvSpPr>
            <p:nvPr userDrawn="1"/>
          </p:nvSpPr>
          <p:spPr bwMode="auto">
            <a:xfrm>
              <a:off x="71793" y="6496787"/>
              <a:ext cx="3600244" cy="494139"/>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defRPr/>
              </a:pPr>
              <a:r>
                <a:rPr lang="zh-CN" altLang="en-US" sz="2200" b="1" dirty="0">
                  <a:solidFill>
                    <a:srgbClr val="FFFFFF"/>
                  </a:solidFill>
                  <a:ea typeface="微软雅黑" panose="020B0503020204020204" pitchFamily="34" charset="-122"/>
                  <a:cs typeface="Arial" panose="020B0604020202020204" pitchFamily="34" charset="0"/>
                </a:rPr>
                <a:t>讨论太阳系与地球</a:t>
              </a:r>
            </a:p>
          </p:txBody>
        </p:sp>
      </p:grpSp>
    </p:spTree>
    <p:extLst>
      <p:ext uri="{BB962C8B-B14F-4D97-AF65-F5344CB8AC3E}">
        <p14:creationId xmlns:p14="http://schemas.microsoft.com/office/powerpoint/2010/main" val="2138024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0" r:id="rId16"/>
    <p:sldLayoutId id="2147483801" r:id="rId17"/>
  </p:sldLayoutIdLst>
  <p:txStyles>
    <p:titleStyle>
      <a:lvl1pPr algn="l" rtl="0" eaLnBrk="1" latinLnBrk="0" hangingPunct="1">
        <a:spcBef>
          <a:spcPct val="0"/>
        </a:spcBef>
        <a:buNone/>
        <a:defRPr kumimoji="0" sz="2400" kern="1200">
          <a:solidFill>
            <a:schemeClr val="tx2"/>
          </a:solidFill>
          <a:latin typeface="+mj-lt"/>
          <a:ea typeface="+mj-ea"/>
          <a:cs typeface="+mj-cs"/>
        </a:defRPr>
      </a:lvl1pPr>
    </p:titleStyle>
    <p:body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1FE2F-62EB-4626-9131-52B3D28F1A6D}" type="datetimeFigureOut">
              <a:rPr lang="zh-CN" altLang="en-US" smtClean="0"/>
              <a:t>2020/10/15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36B10B-E0DE-40F2-82E1-49984587D4E9}" type="slidenum">
              <a:rPr lang="zh-CN" altLang="en-US" smtClean="0"/>
              <a:t>‹#›</a:t>
            </a:fld>
            <a:endParaRPr lang="zh-CN" altLang="en-US"/>
          </a:p>
        </p:txBody>
      </p:sp>
    </p:spTree>
    <p:extLst>
      <p:ext uri="{BB962C8B-B14F-4D97-AF65-F5344CB8AC3E}">
        <p14:creationId xmlns:p14="http://schemas.microsoft.com/office/powerpoint/2010/main" val="349939690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D65F7-AF19-424A-AE4F-85707B6416EA}" type="datetimeFigureOut">
              <a:rPr lang="zh-CN" altLang="en-US" smtClean="0"/>
              <a:t>2020/10/15</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08387-B35E-4848-8AAD-25212C2BCB15}" type="slidenum">
              <a:rPr lang="zh-CN" altLang="en-US" smtClean="0"/>
              <a:t>‹#›</a:t>
            </a:fld>
            <a:endParaRPr lang="zh-CN" altLang="en-US"/>
          </a:p>
        </p:txBody>
      </p:sp>
    </p:spTree>
    <p:extLst>
      <p:ext uri="{BB962C8B-B14F-4D97-AF65-F5344CB8AC3E}">
        <p14:creationId xmlns:p14="http://schemas.microsoft.com/office/powerpoint/2010/main" val="75170188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4537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4" r:id="rId16"/>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642967"/>
            <a:ext cx="109728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590618" y="6447427"/>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11" name="直接连接符 10"/>
          <p:cNvCxnSpPr/>
          <p:nvPr/>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2" y="6372004"/>
            <a:ext cx="12193116" cy="641904"/>
            <a:chOff x="-670" y="6372000"/>
            <a:chExt cx="12192892" cy="641903"/>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7" name="标题 1"/>
            <p:cNvSpPr txBox="1">
              <a:spLocks/>
            </p:cNvSpPr>
            <p:nvPr/>
          </p:nvSpPr>
          <p:spPr>
            <a:xfrm>
              <a:off x="9344226" y="6519333"/>
              <a:ext cx="2820587" cy="494570"/>
            </a:xfrm>
            <a:prstGeom prst="rect">
              <a:avLst/>
            </a:prstGeom>
          </p:spPr>
          <p:txBody>
            <a:bodyPr vert="horz" wrap="none" lIns="0" tIns="0" rIns="0" bIns="0" rtlCol="0" anchor="t" anchorCtr="0">
              <a:noAutofit/>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zh-CN" altLang="en-US" sz="1867"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探索地外生命与</a:t>
              </a:r>
              <a:r>
                <a:rPr kumimoji="0" lang="en-US" altLang="zh-CN" sz="1867"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UFO</a:t>
              </a:r>
              <a:r>
                <a:rPr kumimoji="0" lang="zh-CN" altLang="en-US" sz="1867"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文化</a:t>
              </a:r>
            </a:p>
          </p:txBody>
        </p:sp>
        <p:sp>
          <p:nvSpPr>
            <p:cNvPr id="12" name="标题 1">
              <a:extLst>
                <a:ext uri="{FF2B5EF4-FFF2-40B4-BE49-F238E27FC236}">
                  <a16:creationId xmlns:a16="http://schemas.microsoft.com/office/drawing/2014/main" id="{AE95F753-791C-4688-83F5-0BDBFE10011F}"/>
                </a:ext>
              </a:extLst>
            </p:cNvPr>
            <p:cNvSpPr txBox="1">
              <a:spLocks/>
            </p:cNvSpPr>
            <p:nvPr userDrawn="1"/>
          </p:nvSpPr>
          <p:spPr>
            <a:xfrm>
              <a:off x="260553" y="6502245"/>
              <a:ext cx="3600399" cy="494570"/>
            </a:xfrm>
            <a:prstGeom prst="rect">
              <a:avLst/>
            </a:prstGeom>
          </p:spPr>
          <p:txBody>
            <a:bodyPr vert="horz" wrap="none" lIns="0" tIns="0" rIns="0" bIns="0" rtlCol="0" anchor="t" anchorCtr="0">
              <a:noAutofit/>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外星人</a:t>
              </a:r>
              <a:r>
                <a:rPr kumimoji="0" lang="zh-CN" altLang="en-US" sz="2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Arial" panose="020B0604020202020204" pitchFamily="34" charset="0"/>
                </a:rPr>
                <a:t>之</a:t>
              </a:r>
              <a:r>
                <a:rPr kumimoji="0"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谜</a:t>
              </a:r>
            </a:p>
          </p:txBody>
        </p:sp>
      </p:grpSp>
    </p:spTree>
    <p:extLst>
      <p:ext uri="{BB962C8B-B14F-4D97-AF65-F5344CB8AC3E}">
        <p14:creationId xmlns:p14="http://schemas.microsoft.com/office/powerpoint/2010/main" val="72194772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13" indent="-274313"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26" indent="-274313"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39" indent="-228594"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53" indent="-228594"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566" indent="-228594"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39001-0AE2-48C5-A64B-2948516FB135}" type="datetimeFigureOut">
              <a:rPr lang="zh-CN" altLang="en-US" smtClean="0"/>
              <a:t>2020/10/15</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7F000-885F-44F1-9CC0-806C3B85ADC9}" type="slidenum">
              <a:rPr lang="zh-CN" altLang="en-US" smtClean="0"/>
              <a:t>‹#›</a:t>
            </a:fld>
            <a:endParaRPr lang="zh-CN" altLang="en-US"/>
          </a:p>
        </p:txBody>
      </p:sp>
    </p:spTree>
    <p:extLst>
      <p:ext uri="{BB962C8B-B14F-4D97-AF65-F5344CB8AC3E}">
        <p14:creationId xmlns:p14="http://schemas.microsoft.com/office/powerpoint/2010/main" val="180241744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4"/>
          <a:srcRect/>
          <a:stretch>
            <a:fillRect/>
          </a:stretch>
        </a:blip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CCC9A2AC-8422-4C24-ACC9-642B787AF83D}"/>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27" name="组合 11">
            <a:extLst>
              <a:ext uri="{FF2B5EF4-FFF2-40B4-BE49-F238E27FC236}">
                <a16:creationId xmlns:a16="http://schemas.microsoft.com/office/drawing/2014/main" id="{E813399D-C766-478D-B0B2-5C3DDAE5D4C7}"/>
              </a:ext>
            </a:extLst>
          </p:cNvPr>
          <p:cNvGrpSpPr>
            <a:grpSpLocks/>
          </p:cNvGrpSpPr>
          <p:nvPr userDrawn="1"/>
        </p:nvGrpSpPr>
        <p:grpSpPr bwMode="auto">
          <a:xfrm>
            <a:off x="2" y="6372226"/>
            <a:ext cx="12193588" cy="596900"/>
            <a:chOff x="-670" y="6372000"/>
            <a:chExt cx="12192892" cy="597648"/>
          </a:xfrm>
        </p:grpSpPr>
        <p:sp>
          <p:nvSpPr>
            <p:cNvPr id="21" name="矩形 20">
              <a:extLst>
                <a:ext uri="{FF2B5EF4-FFF2-40B4-BE49-F238E27FC236}">
                  <a16:creationId xmlns:a16="http://schemas.microsoft.com/office/drawing/2014/main" id="{738E3B85-E5A3-43B9-8D14-5E66C6C33AF9}"/>
                </a:ext>
              </a:extLst>
            </p:cNvPr>
            <p:cNvSpPr/>
            <p:nvPr/>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24" name="矩形 23">
              <a:extLst>
                <a:ext uri="{FF2B5EF4-FFF2-40B4-BE49-F238E27FC236}">
                  <a16:creationId xmlns:a16="http://schemas.microsoft.com/office/drawing/2014/main" id="{EDE325AB-E526-47C2-A352-1152BF4551C3}"/>
                </a:ext>
              </a:extLst>
            </p:cNvPr>
            <p:cNvSpPr/>
            <p:nvPr/>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030" name="标题 1">
              <a:extLst>
                <a:ext uri="{FF2B5EF4-FFF2-40B4-BE49-F238E27FC236}">
                  <a16:creationId xmlns:a16="http://schemas.microsoft.com/office/drawing/2014/main" id="{15DFC66C-8856-4055-925A-14C1DAD222CE}"/>
                </a:ext>
              </a:extLst>
            </p:cNvPr>
            <p:cNvSpPr txBox="1">
              <a:spLocks noChangeArrowheads="1"/>
            </p:cNvSpPr>
            <p:nvPr/>
          </p:nvSpPr>
          <p:spPr bwMode="auto">
            <a:xfrm>
              <a:off x="7823671" y="6475317"/>
              <a:ext cx="3979635" cy="494331"/>
            </a:xfrm>
            <a:prstGeom prst="rect">
              <a:avLst/>
            </a:prstGeom>
            <a:noFill/>
            <a:ln>
              <a:noFill/>
            </a:ln>
          </p:spPr>
          <p:txBody>
            <a:bodyPr wrap="none" lIns="0" tIns="0" rIns="0" bIns="0"/>
            <a:lstStyle>
              <a:lvl1pPr defTabSz="684213">
                <a:defRPr sz="2000">
                  <a:solidFill>
                    <a:schemeClr val="tx1"/>
                  </a:solidFill>
                  <a:latin typeface="Arial" panose="020B0604020202020204" pitchFamily="34" charset="0"/>
                  <a:ea typeface="宋体" panose="02010600030101010101" pitchFamily="2" charset="-122"/>
                </a:defRPr>
              </a:lvl1pPr>
              <a:lvl2pPr marL="742950" indent="-285750" defTabSz="684213">
                <a:defRPr sz="2000">
                  <a:solidFill>
                    <a:schemeClr val="tx1"/>
                  </a:solidFill>
                  <a:latin typeface="Arial" panose="020B0604020202020204" pitchFamily="34" charset="0"/>
                  <a:ea typeface="宋体" panose="02010600030101010101" pitchFamily="2" charset="-122"/>
                </a:defRPr>
              </a:lvl2pPr>
              <a:lvl3pPr marL="1143000" indent="-228600" defTabSz="684213">
                <a:defRPr sz="2000">
                  <a:solidFill>
                    <a:schemeClr val="tx1"/>
                  </a:solidFill>
                  <a:latin typeface="Arial" panose="020B0604020202020204" pitchFamily="34" charset="0"/>
                  <a:ea typeface="宋体" panose="02010600030101010101" pitchFamily="2" charset="-122"/>
                </a:defRPr>
              </a:lvl3pPr>
              <a:lvl4pPr marL="1600200" indent="-228600" defTabSz="684213">
                <a:defRPr sz="2000">
                  <a:solidFill>
                    <a:schemeClr val="tx1"/>
                  </a:solidFill>
                  <a:latin typeface="Arial" panose="020B0604020202020204" pitchFamily="34" charset="0"/>
                  <a:ea typeface="宋体" panose="02010600030101010101" pitchFamily="2" charset="-122"/>
                </a:defRPr>
              </a:lvl4pPr>
              <a:lvl5pPr marL="2057400" indent="-228600" defTabSz="684213">
                <a:defRPr sz="2000">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marL="0" marR="0" lvl="0" indent="0" algn="l" defTabSz="912261" rtl="0" eaLnBrk="1" fontAlgn="auto" latinLnBrk="0" hangingPunct="1">
                <a:lnSpc>
                  <a:spcPct val="90000"/>
                </a:lnSpc>
                <a:spcBef>
                  <a:spcPts val="0"/>
                </a:spcBef>
                <a:spcAft>
                  <a:spcPts val="0"/>
                </a:spcAft>
                <a:buClrTx/>
                <a:buSzTx/>
                <a:buFontTx/>
                <a:buNone/>
                <a:tabLst/>
                <a:defRPr/>
              </a:pPr>
              <a:r>
                <a:rPr kumimoji="0" lang="en-US" altLang="zh-CN" sz="2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Arial" panose="020B0604020202020204" pitchFamily="34" charset="0"/>
                </a:rPr>
                <a:t>HuodongYouxiang@gmail.com</a:t>
              </a:r>
              <a:endParaRPr kumimoji="0" lang="zh-CN" altLang="en-US" sz="2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21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碳</a:t>
              </a:r>
              <a:r>
                <a:rPr kumimoji="0" lang="en-US" altLang="zh-CN" sz="21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-14</a:t>
              </a:r>
              <a:r>
                <a:rPr kumimoji="0" lang="zh-CN" altLang="en-US" sz="21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放射性年代测年法</a:t>
              </a:r>
            </a:p>
          </p:txBody>
        </p:sp>
      </p:grpSp>
    </p:spTree>
    <p:extLst>
      <p:ext uri="{BB962C8B-B14F-4D97-AF65-F5344CB8AC3E}">
        <p14:creationId xmlns:p14="http://schemas.microsoft.com/office/powerpoint/2010/main" val="64881738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Lst>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5pPr>
      <a:lvl6pPr marL="457189"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6pPr>
      <a:lvl7pPr marL="914377"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7pPr>
      <a:lvl8pPr marL="1371566"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8pPr>
      <a:lvl9pPr marL="1828754"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9pPr>
    </p:titleStyle>
    <p:bodyStyle>
      <a:lvl1pPr marL="204783" indent="-204783" algn="l" rtl="0" eaLnBrk="0" fontAlgn="base" hangingPunct="0">
        <a:spcBef>
          <a:spcPts val="451"/>
        </a:spcBef>
        <a:spcAft>
          <a:spcPct val="0"/>
        </a:spcAft>
        <a:buClr>
          <a:schemeClr val="accent1"/>
        </a:buClr>
        <a:buSzPct val="76000"/>
        <a:defRPr sz="1900" kern="1200">
          <a:solidFill>
            <a:schemeClr val="tx1"/>
          </a:solidFill>
          <a:latin typeface="+mn-lt"/>
          <a:ea typeface="+mn-ea"/>
          <a:cs typeface="+mn-cs"/>
        </a:defRPr>
      </a:lvl1pPr>
      <a:lvl2pPr marL="411152" indent="-204783" algn="l" rtl="0" eaLnBrk="0" fontAlgn="base" hangingPunct="0">
        <a:spcBef>
          <a:spcPts val="375"/>
        </a:spcBef>
        <a:spcAft>
          <a:spcPct val="0"/>
        </a:spcAft>
        <a:buClr>
          <a:schemeClr val="accent2"/>
        </a:buClr>
        <a:buSzPct val="76000"/>
        <a:defRPr sz="1700" kern="1200">
          <a:solidFill>
            <a:schemeClr val="tx2"/>
          </a:solidFill>
          <a:latin typeface="+mn-lt"/>
          <a:ea typeface="+mn-ea"/>
          <a:cs typeface="+mn-cs"/>
        </a:defRPr>
      </a:lvl2pPr>
      <a:lvl3pPr marL="615935" indent="-171446" algn="l" rtl="0" eaLnBrk="0" fontAlgn="base" hangingPunct="0">
        <a:spcBef>
          <a:spcPts val="375"/>
        </a:spcBef>
        <a:spcAft>
          <a:spcPct val="0"/>
        </a:spcAft>
        <a:buClr>
          <a:srgbClr val="BCBCBC"/>
        </a:buClr>
        <a:buSzPct val="76000"/>
        <a:defRPr sz="1500" kern="1200">
          <a:solidFill>
            <a:schemeClr val="tx1"/>
          </a:solidFill>
          <a:latin typeface="+mn-lt"/>
          <a:ea typeface="+mn-ea"/>
          <a:cs typeface="+mn-cs"/>
        </a:defRPr>
      </a:lvl3pPr>
      <a:lvl4pPr marL="822305" indent="-171446" algn="l" rtl="0" eaLnBrk="0" fontAlgn="base" hangingPunct="0">
        <a:spcBef>
          <a:spcPts val="300"/>
        </a:spcBef>
        <a:spcAft>
          <a:spcPct val="0"/>
        </a:spcAft>
        <a:buClr>
          <a:srgbClr val="8BA2B4"/>
        </a:buClr>
        <a:buSzPct val="70000"/>
        <a:defRPr sz="1300" kern="1200">
          <a:solidFill>
            <a:schemeClr val="tx1"/>
          </a:solidFill>
          <a:latin typeface="+mn-lt"/>
          <a:ea typeface="+mn-ea"/>
          <a:cs typeface="+mn-cs"/>
        </a:defRPr>
      </a:lvl4pPr>
      <a:lvl5pPr marL="1028674" indent="-171446" algn="l" rtl="0" eaLnBrk="0" fontAlgn="base" hangingPunct="0">
        <a:spcBef>
          <a:spcPts val="225"/>
        </a:spcBef>
        <a:spcAft>
          <a:spcPct val="0"/>
        </a:spcAft>
        <a:buClr>
          <a:schemeClr val="accent2"/>
        </a:buClr>
        <a:buSzPct val="70000"/>
        <a:defRPr sz="1200" kern="1200">
          <a:solidFill>
            <a:schemeClr val="tx1"/>
          </a:solidFill>
          <a:latin typeface="+mn-lt"/>
          <a:ea typeface="+mn-ea"/>
          <a:cs typeface="+mn-cs"/>
        </a:defRPr>
      </a:lvl5pPr>
      <a:lvl6pPr marL="1234409" indent="-137157"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7" algn="l" rtl="0" eaLnBrk="1" latinLnBrk="0" hangingPunct="1">
        <a:spcBef>
          <a:spcPts val="225"/>
        </a:spcBef>
        <a:buClr>
          <a:srgbClr val="727CA3">
            <a:shade val="75000"/>
          </a:srgbClr>
        </a:buClr>
        <a:buSzPct val="75000"/>
        <a:buFont typeface="Wingdings 3"/>
        <a:buChar char=""/>
        <a:defRPr kumimoji="0" lang="en-US" sz="1051" kern="1200" smtClean="0">
          <a:solidFill>
            <a:schemeClr val="tx1"/>
          </a:solidFill>
          <a:latin typeface="+mn-lt"/>
          <a:ea typeface="+mn-ea"/>
          <a:cs typeface="+mn-cs"/>
        </a:defRPr>
      </a:lvl7pPr>
      <a:lvl8pPr marL="1508722" indent="-137157" algn="l" rtl="0" eaLnBrk="1" latinLnBrk="0" hangingPunct="1">
        <a:spcBef>
          <a:spcPts val="225"/>
        </a:spcBef>
        <a:buClr>
          <a:prstClr val="white">
            <a:shade val="50000"/>
          </a:prstClr>
        </a:buClr>
        <a:buSzPct val="75000"/>
        <a:buFont typeface="Wingdings 3"/>
        <a:buChar char=""/>
        <a:defRPr kumimoji="0" lang="en-US" sz="1051" kern="1200" smtClean="0">
          <a:solidFill>
            <a:schemeClr val="tx1"/>
          </a:solidFill>
          <a:latin typeface="+mn-lt"/>
          <a:ea typeface="+mn-ea"/>
          <a:cs typeface="+mn-cs"/>
        </a:defRPr>
      </a:lvl8pPr>
      <a:lvl9pPr marL="1645879" indent="-137157"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1"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4"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9"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1"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8.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gif"/><Relationship Id="rId1" Type="http://schemas.microsoft.com/office/2007/relationships/media" Target="../media/media3.gif"/><Relationship Id="rId5" Type="http://schemas.openxmlformats.org/officeDocument/2006/relationships/image" Target="../media/image52.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7.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1.pn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79601"/>
            <a:ext cx="12192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0" y="1871411"/>
            <a:ext cx="12192000" cy="45719"/>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4" name="Rectangle 5"/>
          <p:cNvSpPr>
            <a:spLocks noChangeArrowheads="1"/>
          </p:cNvSpPr>
          <p:nvPr/>
        </p:nvSpPr>
        <p:spPr bwMode="auto">
          <a:xfrm flipV="1">
            <a:off x="0" y="5362573"/>
            <a:ext cx="12192000" cy="45719"/>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5" name="Rectangle 3"/>
          <p:cNvSpPr txBox="1">
            <a:spLocks noChangeArrowheads="1"/>
          </p:cNvSpPr>
          <p:nvPr/>
        </p:nvSpPr>
        <p:spPr bwMode="auto">
          <a:xfrm>
            <a:off x="1078787" y="2537717"/>
            <a:ext cx="10068674" cy="18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000" b="1" dirty="0">
                <a:solidFill>
                  <a:prstClr val="white"/>
                </a:solidFill>
                <a:latin typeface="微软雅黑" panose="020B0503020204020204" pitchFamily="34" charset="-122"/>
                <a:ea typeface="微软雅黑" panose="020B0503020204020204" pitchFamily="34" charset="-122"/>
              </a:rPr>
              <a:t>太阳系与地球的精妙设计</a:t>
            </a:r>
          </a:p>
        </p:txBody>
      </p:sp>
      <p:grpSp>
        <p:nvGrpSpPr>
          <p:cNvPr id="27" name="组合 26"/>
          <p:cNvGrpSpPr/>
          <p:nvPr/>
        </p:nvGrpSpPr>
        <p:grpSpPr>
          <a:xfrm>
            <a:off x="4305984" y="1068644"/>
            <a:ext cx="3574604" cy="525023"/>
            <a:chOff x="3344264" y="5445224"/>
            <a:chExt cx="2457272" cy="599073"/>
          </a:xfrm>
        </p:grpSpPr>
        <p:sp>
          <p:nvSpPr>
            <p:cNvPr id="28"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50">
                <a:solidFill>
                  <a:srgbClr val="21A3D0"/>
                </a:solidFill>
              </a:endParaRPr>
            </a:p>
          </p:txBody>
        </p:sp>
        <p:sp>
          <p:nvSpPr>
            <p:cNvPr id="29" name="TextBox 55"/>
            <p:cNvSpPr txBox="1">
              <a:spLocks noChangeArrowheads="1"/>
            </p:cNvSpPr>
            <p:nvPr/>
          </p:nvSpPr>
          <p:spPr bwMode="auto">
            <a:xfrm>
              <a:off x="3491880" y="5475980"/>
              <a:ext cx="2232248" cy="55897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ts val="3075"/>
                </a:lnSpc>
              </a:pPr>
              <a:r>
                <a:rPr lang="zh-CN" altLang="en-US" sz="3000" b="1" dirty="0">
                  <a:solidFill>
                    <a:prstClr val="white"/>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33867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星云假说是正确的吗？</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966603"/>
            <a:ext cx="8128000" cy="5194300"/>
          </a:xfrm>
          <a:prstGeom prst="rect">
            <a:avLst/>
          </a:prstGeom>
        </p:spPr>
      </p:pic>
    </p:spTree>
    <p:extLst>
      <p:ext uri="{BB962C8B-B14F-4D97-AF65-F5344CB8AC3E}">
        <p14:creationId xmlns:p14="http://schemas.microsoft.com/office/powerpoint/2010/main" val="3755422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什么是姿态调整？</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7294" y="1234610"/>
            <a:ext cx="1450131" cy="968071"/>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7293" y="4387063"/>
            <a:ext cx="1450131" cy="968071"/>
          </a:xfrm>
          <a:prstGeom prst="rect">
            <a:avLst/>
          </a:prstGeom>
        </p:spPr>
      </p:pic>
      <p:sp>
        <p:nvSpPr>
          <p:cNvPr id="8" name="文本框 7"/>
          <p:cNvSpPr txBox="1"/>
          <p:nvPr/>
        </p:nvSpPr>
        <p:spPr>
          <a:xfrm>
            <a:off x="2911009" y="2562275"/>
            <a:ext cx="2332233" cy="461665"/>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朝前进方向喷气</a:t>
            </a:r>
          </a:p>
        </p:txBody>
      </p:sp>
      <p:sp>
        <p:nvSpPr>
          <p:cNvPr id="11" name="文本框 10"/>
          <p:cNvSpPr txBox="1"/>
          <p:nvPr/>
        </p:nvSpPr>
        <p:spPr>
          <a:xfrm>
            <a:off x="6873529" y="2557090"/>
            <a:ext cx="2681556" cy="461665"/>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获得向后的加速度</a:t>
            </a:r>
          </a:p>
        </p:txBody>
      </p:sp>
      <p:sp>
        <p:nvSpPr>
          <p:cNvPr id="12" name="文本框 11"/>
          <p:cNvSpPr txBox="1"/>
          <p:nvPr/>
        </p:nvSpPr>
        <p:spPr>
          <a:xfrm>
            <a:off x="2479498" y="5591152"/>
            <a:ext cx="7489861" cy="523220"/>
          </a:xfrm>
          <a:prstGeom prst="rect">
            <a:avLst/>
          </a:prstGeom>
          <a:noFill/>
        </p:spPr>
        <p:txBody>
          <a:bodyPr wrap="square" rtlCol="0">
            <a:spAutoFit/>
          </a:bodyPr>
          <a:lstStyle/>
          <a:p>
            <a:pPr algn="ctr"/>
            <a:r>
              <a:rPr lang="zh-CN" altLang="en-US" sz="2800" dirty="0">
                <a:latin typeface="华文中宋" panose="02010600040101010101" pitchFamily="2" charset="-122"/>
                <a:ea typeface="华文中宋" panose="02010600040101010101" pitchFamily="2" charset="-122"/>
              </a:rPr>
              <a:t>探测器的速度下降，没有被推离轨道</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94" y="2706475"/>
            <a:ext cx="1450131" cy="968071"/>
          </a:xfrm>
          <a:prstGeom prst="rect">
            <a:avLst/>
          </a:prstGeom>
        </p:spPr>
      </p:pic>
      <p:cxnSp>
        <p:nvCxnSpPr>
          <p:cNvPr id="3" name="直接箭头连接符 2"/>
          <p:cNvCxnSpPr/>
          <p:nvPr/>
        </p:nvCxnSpPr>
        <p:spPr>
          <a:xfrm flipH="1">
            <a:off x="2804845" y="3246634"/>
            <a:ext cx="228086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6907538" y="3190510"/>
            <a:ext cx="287346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60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4.44444E-6 L -0.72118 -0.00046 " pathEditMode="relative" rAng="0" ptsTypes="AA">
                                      <p:cBhvr>
                                        <p:cTn id="6" dur="1000" fill="hold"/>
                                        <p:tgtEl>
                                          <p:spTgt spid="4"/>
                                        </p:tgtEl>
                                        <p:attrNameLst>
                                          <p:attrName>ppt_x</p:attrName>
                                          <p:attrName>ppt_y</p:attrName>
                                        </p:attrNameLst>
                                      </p:cBhvr>
                                      <p:rCtr x="-36059" y="-2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5.55556E-7 4.81481E-6 L -0.72118 -0.00047 " pathEditMode="relative" rAng="0" ptsTypes="AA">
                                      <p:cBhvr>
                                        <p:cTn id="26" dur="5000" fill="hold"/>
                                        <p:tgtEl>
                                          <p:spTgt spid="7"/>
                                        </p:tgtEl>
                                        <p:attrNameLst>
                                          <p:attrName>ppt_x</p:attrName>
                                          <p:attrName>ppt_y</p:attrName>
                                        </p:attrNameLst>
                                      </p:cBhvr>
                                      <p:rCtr x="-36059" y="-23"/>
                                    </p:animMotion>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如果探测器的姿势不正确呢？</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5774">
            <a:off x="9501145" y="1234610"/>
            <a:ext cx="1450131" cy="968071"/>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5774">
            <a:off x="6838423" y="3616498"/>
            <a:ext cx="1450131" cy="968071"/>
          </a:xfrm>
          <a:prstGeom prst="rect">
            <a:avLst/>
          </a:prstGeom>
        </p:spPr>
      </p:pic>
      <p:cxnSp>
        <p:nvCxnSpPr>
          <p:cNvPr id="3" name="直接箭头连接符 2"/>
          <p:cNvCxnSpPr/>
          <p:nvPr/>
        </p:nvCxnSpPr>
        <p:spPr>
          <a:xfrm flipH="1" flipV="1">
            <a:off x="6000105" y="2983623"/>
            <a:ext cx="832207" cy="606175"/>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5" name="直接箭头连接符 14"/>
          <p:cNvCxnSpPr/>
          <p:nvPr/>
        </p:nvCxnSpPr>
        <p:spPr>
          <a:xfrm>
            <a:off x="8239752" y="4612941"/>
            <a:ext cx="1147281" cy="835673"/>
          </a:xfrm>
          <a:prstGeom prst="straightConnector1">
            <a:avLst/>
          </a:prstGeom>
          <a:ln w="57150">
            <a:solidFill>
              <a:srgbClr val="00B050"/>
            </a:solidFill>
            <a:tailEnd type="triangle"/>
          </a:ln>
        </p:spPr>
        <p:style>
          <a:lnRef idx="3">
            <a:schemeClr val="accent6"/>
          </a:lnRef>
          <a:fillRef idx="0">
            <a:schemeClr val="accent6"/>
          </a:fillRef>
          <a:effectRef idx="2">
            <a:schemeClr val="accent6"/>
          </a:effectRef>
          <a:fontRef idx="minor">
            <a:schemeClr val="tx1"/>
          </a:fontRef>
        </p:style>
      </p:cxnSp>
      <p:cxnSp>
        <p:nvCxnSpPr>
          <p:cNvPr id="17" name="直接箭头连接符 16"/>
          <p:cNvCxnSpPr/>
          <p:nvPr/>
        </p:nvCxnSpPr>
        <p:spPr>
          <a:xfrm flipH="1">
            <a:off x="2501755" y="4181578"/>
            <a:ext cx="4330557"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6482931" y="2983623"/>
            <a:ext cx="1150705"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喷气方向</a:t>
            </a:r>
          </a:p>
        </p:txBody>
      </p:sp>
      <p:sp>
        <p:nvSpPr>
          <p:cNvPr id="19" name="文本框 18"/>
          <p:cNvSpPr txBox="1"/>
          <p:nvPr/>
        </p:nvSpPr>
        <p:spPr>
          <a:xfrm>
            <a:off x="8777194" y="4661445"/>
            <a:ext cx="1486329"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加速度方向</a:t>
            </a:r>
          </a:p>
        </p:txBody>
      </p:sp>
      <p:sp>
        <p:nvSpPr>
          <p:cNvPr id="20" name="文本框 19"/>
          <p:cNvSpPr txBox="1"/>
          <p:nvPr/>
        </p:nvSpPr>
        <p:spPr>
          <a:xfrm>
            <a:off x="3298005" y="4292113"/>
            <a:ext cx="1787704"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探测器运动方向</a:t>
            </a:r>
          </a:p>
        </p:txBody>
      </p:sp>
    </p:spTree>
    <p:extLst>
      <p:ext uri="{BB962C8B-B14F-4D97-AF65-F5344CB8AC3E}">
        <p14:creationId xmlns:p14="http://schemas.microsoft.com/office/powerpoint/2010/main" val="284180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7331 0.01204 L -0.64791 0.01158 " pathEditMode="relative" rAng="0" ptsTypes="AA">
                                      <p:cBhvr>
                                        <p:cTn id="6" dur="1000" fill="hold"/>
                                        <p:tgtEl>
                                          <p:spTgt spid="4"/>
                                        </p:tgtEl>
                                        <p:attrNameLst>
                                          <p:attrName>ppt_x</p:attrName>
                                          <p:attrName>ppt_y</p:attrName>
                                        </p:attrNameLst>
                                      </p:cBhvr>
                                      <p:rCtr x="-36068" y="-2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如果探测器的姿势不正确呢？</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3842">
            <a:off x="7764811" y="1512011"/>
            <a:ext cx="1450131" cy="968071"/>
          </a:xfrm>
          <a:prstGeom prst="rect">
            <a:avLst/>
          </a:prstGeom>
        </p:spPr>
      </p:pic>
      <p:cxnSp>
        <p:nvCxnSpPr>
          <p:cNvPr id="12" name="直接箭头连接符 11"/>
          <p:cNvCxnSpPr/>
          <p:nvPr/>
        </p:nvCxnSpPr>
        <p:spPr>
          <a:xfrm flipH="1">
            <a:off x="3518896" y="2095924"/>
            <a:ext cx="4330557"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068565" y="1626714"/>
            <a:ext cx="2589089"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探测器原本的运动方向</a:t>
            </a:r>
          </a:p>
        </p:txBody>
      </p:sp>
      <p:cxnSp>
        <p:nvCxnSpPr>
          <p:cNvPr id="16" name="直接箭头连接符 15"/>
          <p:cNvCxnSpPr/>
          <p:nvPr/>
        </p:nvCxnSpPr>
        <p:spPr>
          <a:xfrm>
            <a:off x="9205522" y="2481562"/>
            <a:ext cx="1147281" cy="835673"/>
          </a:xfrm>
          <a:prstGeom prst="straightConnector1">
            <a:avLst/>
          </a:prstGeom>
          <a:ln w="57150">
            <a:solidFill>
              <a:srgbClr val="00B050"/>
            </a:solidFill>
            <a:tailEnd type="triangle"/>
          </a:ln>
        </p:spPr>
        <p:style>
          <a:lnRef idx="3">
            <a:schemeClr val="accent6"/>
          </a:lnRef>
          <a:fillRef idx="0">
            <a:schemeClr val="accent6"/>
          </a:fillRef>
          <a:effectRef idx="2">
            <a:schemeClr val="accent6"/>
          </a:effectRef>
          <a:fontRef idx="minor">
            <a:schemeClr val="tx1"/>
          </a:fontRef>
        </p:style>
      </p:cxnSp>
      <p:sp>
        <p:nvSpPr>
          <p:cNvPr id="21" name="文本框 20"/>
          <p:cNvSpPr txBox="1"/>
          <p:nvPr/>
        </p:nvSpPr>
        <p:spPr>
          <a:xfrm>
            <a:off x="8462357" y="3036666"/>
            <a:ext cx="1486329"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加速度方向</a:t>
            </a:r>
          </a:p>
        </p:txBody>
      </p:sp>
      <p:sp>
        <p:nvSpPr>
          <p:cNvPr id="5" name="弧形 4"/>
          <p:cNvSpPr/>
          <p:nvPr/>
        </p:nvSpPr>
        <p:spPr>
          <a:xfrm rot="14622467">
            <a:off x="4981744" y="2272194"/>
            <a:ext cx="2585663" cy="3924728"/>
          </a:xfrm>
          <a:prstGeom prst="arc">
            <a:avLst>
              <a:gd name="adj1" fmla="val 17205090"/>
              <a:gd name="adj2" fmla="val 3268746"/>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p:cNvSpPr txBox="1"/>
          <p:nvPr/>
        </p:nvSpPr>
        <p:spPr>
          <a:xfrm>
            <a:off x="5024062" y="3688423"/>
            <a:ext cx="2255115" cy="369332"/>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探测器实际运动方向</a:t>
            </a:r>
          </a:p>
        </p:txBody>
      </p:sp>
      <p:sp>
        <p:nvSpPr>
          <p:cNvPr id="22" name="文本框 21"/>
          <p:cNvSpPr txBox="1"/>
          <p:nvPr/>
        </p:nvSpPr>
        <p:spPr>
          <a:xfrm>
            <a:off x="4010935" y="5165306"/>
            <a:ext cx="7489861" cy="523220"/>
          </a:xfrm>
          <a:prstGeom prst="rect">
            <a:avLst/>
          </a:prstGeom>
          <a:noFill/>
        </p:spPr>
        <p:txBody>
          <a:bodyPr wrap="square" rtlCol="0">
            <a:spAutoFit/>
          </a:bodyPr>
          <a:lstStyle/>
          <a:p>
            <a:pPr algn="ctr"/>
            <a:r>
              <a:rPr lang="zh-CN" altLang="en-US" sz="2800" dirty="0">
                <a:latin typeface="华文中宋" panose="02010600040101010101" pitchFamily="2" charset="-122"/>
                <a:ea typeface="华文中宋" panose="02010600040101010101" pitchFamily="2" charset="-122"/>
              </a:rPr>
              <a:t>探测器被推离轨道</a:t>
            </a:r>
          </a:p>
        </p:txBody>
      </p:sp>
    </p:spTree>
    <p:extLst>
      <p:ext uri="{BB962C8B-B14F-4D97-AF65-F5344CB8AC3E}">
        <p14:creationId xmlns:p14="http://schemas.microsoft.com/office/powerpoint/2010/main" val="24549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0.0112 0.03079 L -0.16458 0.02847 C -0.20117 0.0257 -0.24661 0.05185 -0.28658 0.09884 C -0.33268 0.15139 -0.36328 0.21204 -0.37656 0.27292 L -0.447 0.55949 " pathEditMode="relative" rAng="8820000" ptsTypes="AAAAA">
                                      <p:cBhvr>
                                        <p:cTn id="18" dur="2000" fill="hold"/>
                                        <p:tgtEl>
                                          <p:spTgt spid="4"/>
                                        </p:tgtEl>
                                        <p:attrNameLst>
                                          <p:attrName>ppt_x</p:attrName>
                                          <p:attrName>ppt_y</p:attrName>
                                        </p:attrNameLst>
                                      </p:cBhvr>
                                      <p:rCtr x="-26445" y="1675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5" grpId="0" animBg="1"/>
      <p:bldP spid="6" grpId="0"/>
      <p:bldP spid="2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是怎样实现刹车减速和姿态调整？</a:t>
            </a:r>
          </a:p>
        </p:txBody>
      </p:sp>
      <p:sp>
        <p:nvSpPr>
          <p:cNvPr id="2" name="文本框 1">
            <a:extLst>
              <a:ext uri="{FF2B5EF4-FFF2-40B4-BE49-F238E27FC236}">
                <a16:creationId xmlns:a16="http://schemas.microsoft.com/office/drawing/2014/main" id="{F8A1010B-0DC0-47AC-B9DD-15403BB22E5C}"/>
              </a:ext>
            </a:extLst>
          </p:cNvPr>
          <p:cNvSpPr txBox="1"/>
          <p:nvPr/>
        </p:nvSpPr>
        <p:spPr>
          <a:xfrm>
            <a:off x="647272" y="1021653"/>
            <a:ext cx="5611485" cy="4980210"/>
          </a:xfrm>
          <a:prstGeom prst="rect">
            <a:avLst/>
          </a:prstGeom>
          <a:noFill/>
        </p:spPr>
        <p:txBody>
          <a:bodyPr wrap="square" rtlCol="0">
            <a:spAutoFit/>
          </a:bodyPr>
          <a:lstStyle/>
          <a:p>
            <a:pPr>
              <a:lnSpc>
                <a:spcPct val="150000"/>
              </a:lnSpc>
            </a:pPr>
            <a:r>
              <a:rPr lang="zh-CN" altLang="en-US" sz="3600" dirty="0">
                <a:latin typeface="华文中宋" panose="02010600040101010101" pitchFamily="2" charset="-122"/>
                <a:ea typeface="华文中宋" panose="02010600040101010101" pitchFamily="2" charset="-122"/>
              </a:rPr>
              <a:t>实际我们</a:t>
            </a:r>
            <a:r>
              <a:rPr lang="zh-CN" altLang="en-US" sz="3600" dirty="0">
                <a:solidFill>
                  <a:srgbClr val="FF0000"/>
                </a:solidFill>
                <a:latin typeface="华文中宋" panose="02010600040101010101" pitchFamily="2" charset="-122"/>
                <a:ea typeface="华文中宋" panose="02010600040101010101" pitchFamily="2" charset="-122"/>
              </a:rPr>
              <a:t>事先设计好</a:t>
            </a:r>
            <a:r>
              <a:rPr lang="zh-CN" altLang="en-US" sz="3600" dirty="0">
                <a:latin typeface="华文中宋" panose="02010600040101010101" pitchFamily="2" charset="-122"/>
                <a:ea typeface="华文中宋" panose="02010600040101010101" pitchFamily="2" charset="-122"/>
              </a:rPr>
              <a:t>一个控制规律和预先注入的一个程控程序和自主控制率，它到时候就点火，然后自己自动检测轨道，检测推力和进行姿态修正。</a:t>
            </a:r>
          </a:p>
        </p:txBody>
      </p:sp>
      <p:pic>
        <p:nvPicPr>
          <p:cNvPr id="4" name="图片 3" descr="穿蓝色衣服的男孩&#10;&#10;描述已自动生成">
            <a:extLst>
              <a:ext uri="{FF2B5EF4-FFF2-40B4-BE49-F238E27FC236}">
                <a16:creationId xmlns:a16="http://schemas.microsoft.com/office/drawing/2014/main" id="{F5FBB68A-1567-409E-B5E1-EE076513B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619" y="1211284"/>
            <a:ext cx="4032391" cy="3515556"/>
          </a:xfrm>
          <a:prstGeom prst="rect">
            <a:avLst/>
          </a:prstGeom>
        </p:spPr>
      </p:pic>
      <p:sp>
        <p:nvSpPr>
          <p:cNvPr id="6" name="文本框 5">
            <a:extLst>
              <a:ext uri="{FF2B5EF4-FFF2-40B4-BE49-F238E27FC236}">
                <a16:creationId xmlns:a16="http://schemas.microsoft.com/office/drawing/2014/main" id="{D5B87F98-198D-4241-A2C7-B36E36B124A1}"/>
              </a:ext>
            </a:extLst>
          </p:cNvPr>
          <p:cNvSpPr txBox="1"/>
          <p:nvPr/>
        </p:nvSpPr>
        <p:spPr>
          <a:xfrm>
            <a:off x="6727578" y="4801534"/>
            <a:ext cx="3574472" cy="1200329"/>
          </a:xfrm>
          <a:prstGeom prst="rect">
            <a:avLst/>
          </a:prstGeom>
          <a:noFill/>
        </p:spPr>
        <p:txBody>
          <a:bodyPr wrap="square" rtlCol="0">
            <a:spAutoFit/>
          </a:bodyPr>
          <a:lstStyle/>
          <a:p>
            <a:pPr>
              <a:lnSpc>
                <a:spcPct val="150000"/>
              </a:lnSpc>
            </a:pPr>
            <a:r>
              <a:rPr lang="zh-CN" altLang="en-US" sz="2400" dirty="0">
                <a:latin typeface="华文中宋" panose="02010600040101010101" pitchFamily="2" charset="-122"/>
                <a:ea typeface="华文中宋" panose="02010600040101010101" pitchFamily="2" charset="-122"/>
              </a:rPr>
              <a:t>张玉花，航天科技集团天问一号探测器副总指挥</a:t>
            </a:r>
          </a:p>
        </p:txBody>
      </p:sp>
    </p:spTree>
    <p:extLst>
      <p:ext uri="{BB962C8B-B14F-4D97-AF65-F5344CB8AC3E}">
        <p14:creationId xmlns:p14="http://schemas.microsoft.com/office/powerpoint/2010/main" val="37939870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人造探测器的控制</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7723" y="1184453"/>
            <a:ext cx="3850104" cy="2369984"/>
          </a:xfrm>
          <a:prstGeom prst="rect">
            <a:avLst/>
          </a:prstGeom>
        </p:spPr>
      </p:pic>
      <p:sp>
        <p:nvSpPr>
          <p:cNvPr id="7" name="文本框 6">
            <a:extLst>
              <a:ext uri="{FF2B5EF4-FFF2-40B4-BE49-F238E27FC236}">
                <a16:creationId xmlns:a16="http://schemas.microsoft.com/office/drawing/2014/main" id="{F8A1010B-0DC0-47AC-B9DD-15403BB22E5C}"/>
              </a:ext>
            </a:extLst>
          </p:cNvPr>
          <p:cNvSpPr txBox="1"/>
          <p:nvPr/>
        </p:nvSpPr>
        <p:spPr>
          <a:xfrm>
            <a:off x="616449" y="1184455"/>
            <a:ext cx="6761765" cy="3785652"/>
          </a:xfrm>
          <a:prstGeom prst="rect">
            <a:avLst/>
          </a:prstGeom>
          <a:noFill/>
        </p:spPr>
        <p:txBody>
          <a:bodyPr wrap="square" rtlCol="0">
            <a:spAutoFit/>
          </a:bodyPr>
          <a:lstStyle/>
          <a:p>
            <a:pPr>
              <a:lnSpc>
                <a:spcPct val="150000"/>
              </a:lnSpc>
            </a:pPr>
            <a:r>
              <a:rPr lang="en-US" altLang="zh-CN" sz="3200" dirty="0">
                <a:latin typeface="华文中宋" panose="02010600040101010101" pitchFamily="2" charset="-122"/>
                <a:ea typeface="华文中宋" panose="02010600040101010101" pitchFamily="2" charset="-122"/>
              </a:rPr>
              <a:t>1. </a:t>
            </a:r>
            <a:r>
              <a:rPr lang="zh-CN" altLang="en-US" sz="3200" dirty="0">
                <a:latin typeface="华文中宋" panose="02010600040101010101" pitchFamily="2" charset="-122"/>
                <a:ea typeface="华文中宋" panose="02010600040101010101" pitchFamily="2" charset="-122"/>
              </a:rPr>
              <a:t>减速及时</a:t>
            </a:r>
          </a:p>
          <a:p>
            <a:pPr>
              <a:lnSpc>
                <a:spcPct val="150000"/>
              </a:lnSpc>
            </a:pPr>
            <a:r>
              <a:rPr lang="en-US" altLang="zh-CN" sz="3200" dirty="0">
                <a:latin typeface="华文中宋" panose="02010600040101010101" pitchFamily="2" charset="-122"/>
                <a:ea typeface="华文中宋" panose="02010600040101010101" pitchFamily="2" charset="-122"/>
              </a:rPr>
              <a:t>2. </a:t>
            </a:r>
            <a:r>
              <a:rPr lang="zh-CN" altLang="en-US" sz="3200" dirty="0">
                <a:latin typeface="华文中宋" panose="02010600040101010101" pitchFamily="2" charset="-122"/>
                <a:ea typeface="华文中宋" panose="02010600040101010101" pitchFamily="2" charset="-122"/>
              </a:rPr>
              <a:t>减速值要恰到好处，不能太大，不能太小</a:t>
            </a:r>
          </a:p>
          <a:p>
            <a:pPr>
              <a:lnSpc>
                <a:spcPct val="150000"/>
              </a:lnSpc>
            </a:pPr>
            <a:r>
              <a:rPr lang="en-US" altLang="zh-CN" sz="3200" dirty="0">
                <a:latin typeface="华文中宋" panose="02010600040101010101" pitchFamily="2" charset="-122"/>
                <a:ea typeface="华文中宋" panose="02010600040101010101" pitchFamily="2" charset="-122"/>
              </a:rPr>
              <a:t>3. </a:t>
            </a:r>
            <a:r>
              <a:rPr lang="zh-CN" altLang="en-US" sz="3200" dirty="0">
                <a:latin typeface="华文中宋" panose="02010600040101010101" pitchFamily="2" charset="-122"/>
                <a:ea typeface="华文中宋" panose="02010600040101010101" pitchFamily="2" charset="-122"/>
              </a:rPr>
              <a:t>飞行姿态要正确，如果有偏差就要修正</a:t>
            </a:r>
          </a:p>
        </p:txBody>
      </p:sp>
      <p:sp>
        <p:nvSpPr>
          <p:cNvPr id="8" name="标题 8">
            <a:extLst>
              <a:ext uri="{FF2B5EF4-FFF2-40B4-BE49-F238E27FC236}">
                <a16:creationId xmlns:a16="http://schemas.microsoft.com/office/drawing/2014/main" id="{E75F43F7-2E7E-458B-8374-522BE99DE84A}"/>
              </a:ext>
            </a:extLst>
          </p:cNvPr>
          <p:cNvSpPr txBox="1">
            <a:spLocks/>
          </p:cNvSpPr>
          <p:nvPr/>
        </p:nvSpPr>
        <p:spPr>
          <a:xfrm>
            <a:off x="7512969" y="3768074"/>
            <a:ext cx="4119612" cy="400110"/>
          </a:xfrm>
          <a:prstGeom prst="rect">
            <a:avLst/>
          </a:prstGeom>
          <a:noFill/>
        </p:spPr>
        <p:txBody>
          <a:bodyPr vert="horz" wrap="square" lIns="91440" tIns="45720" rIns="91440" bIns="45720" rtlCol="0">
            <a:spAutoFit/>
          </a:bodyPr>
          <a:lstStyle>
            <a:lvl1pPr algn="ctr" rtl="0" eaLnBrk="1" latinLnBrk="0" hangingPunct="1">
              <a:spcBef>
                <a:spcPct val="0"/>
              </a:spcBef>
              <a:buNone/>
              <a:defRPr kumimoji="0" lang="en-US" sz="32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000" dirty="0"/>
              <a:t>人造探测器</a:t>
            </a:r>
          </a:p>
        </p:txBody>
      </p:sp>
      <p:sp>
        <p:nvSpPr>
          <p:cNvPr id="2" name="文本框 1"/>
          <p:cNvSpPr txBox="1"/>
          <p:nvPr/>
        </p:nvSpPr>
        <p:spPr>
          <a:xfrm>
            <a:off x="616449" y="4792793"/>
            <a:ext cx="9093241" cy="2062103"/>
          </a:xfrm>
          <a:prstGeom prst="rect">
            <a:avLst/>
          </a:prstGeom>
          <a:noFill/>
        </p:spPr>
        <p:txBody>
          <a:bodyPr wrap="square" rtlCol="0">
            <a:spAutoFit/>
          </a:bodyPr>
          <a:lstStyle/>
          <a:p>
            <a:pPr>
              <a:lnSpc>
                <a:spcPct val="150000"/>
              </a:lnSpc>
            </a:pPr>
            <a:r>
              <a:rPr lang="en-US" altLang="zh-CN" sz="3200" dirty="0">
                <a:latin typeface="华文中宋" panose="02010600040101010101" pitchFamily="2" charset="-122"/>
                <a:ea typeface="华文中宋" panose="02010600040101010101" pitchFamily="2" charset="-122"/>
              </a:rPr>
              <a:t>4. </a:t>
            </a:r>
            <a:r>
              <a:rPr lang="zh-CN" altLang="en-US" sz="3200" dirty="0">
                <a:latin typeface="华文中宋" panose="02010600040101010101" pitchFamily="2" charset="-122"/>
                <a:ea typeface="华文中宋" panose="02010600040101010101" pitchFamily="2" charset="-122"/>
              </a:rPr>
              <a:t>预先设计好控制程序</a:t>
            </a:r>
          </a:p>
          <a:p>
            <a:pPr>
              <a:lnSpc>
                <a:spcPct val="150000"/>
              </a:lnSpc>
            </a:pPr>
            <a:r>
              <a:rPr lang="en-US" altLang="zh-CN" sz="3200" dirty="0">
                <a:latin typeface="华文中宋" panose="02010600040101010101" pitchFamily="2" charset="-122"/>
                <a:ea typeface="华文中宋" panose="02010600040101010101" pitchFamily="2" charset="-122"/>
              </a:rPr>
              <a:t>5. </a:t>
            </a:r>
            <a:r>
              <a:rPr lang="zh-CN" altLang="en-US" sz="3200" dirty="0">
                <a:latin typeface="华文中宋" panose="02010600040101010101" pitchFamily="2" charset="-122"/>
                <a:ea typeface="华文中宋" panose="02010600040101010101" pitchFamily="2" charset="-122"/>
              </a:rPr>
              <a:t>可以进行自动检测轨道，推力和修正姿态</a:t>
            </a:r>
          </a:p>
          <a:p>
            <a:endParaRPr lang="zh-CN" altLang="en-US" sz="3200" dirty="0"/>
          </a:p>
        </p:txBody>
      </p:sp>
    </p:spTree>
    <p:extLst>
      <p:ext uri="{BB962C8B-B14F-4D97-AF65-F5344CB8AC3E}">
        <p14:creationId xmlns:p14="http://schemas.microsoft.com/office/powerpoint/2010/main" val="2248848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天然的小天体能够成为卫星吗？</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727" y="914401"/>
            <a:ext cx="5818546" cy="4099689"/>
          </a:xfrm>
          <a:prstGeom prst="rect">
            <a:avLst/>
          </a:prstGeom>
        </p:spPr>
      </p:pic>
      <p:sp>
        <p:nvSpPr>
          <p:cNvPr id="4" name="文本框 3">
            <a:extLst>
              <a:ext uri="{FF2B5EF4-FFF2-40B4-BE49-F238E27FC236}">
                <a16:creationId xmlns:a16="http://schemas.microsoft.com/office/drawing/2014/main" id="{F8A1010B-0DC0-47AC-B9DD-15403BB22E5C}"/>
              </a:ext>
            </a:extLst>
          </p:cNvPr>
          <p:cNvSpPr txBox="1"/>
          <p:nvPr/>
        </p:nvSpPr>
        <p:spPr>
          <a:xfrm>
            <a:off x="1524002" y="4939135"/>
            <a:ext cx="9143999" cy="1384995"/>
          </a:xfrm>
          <a:prstGeom prst="rect">
            <a:avLst/>
          </a:prstGeom>
          <a:noFill/>
        </p:spPr>
        <p:txBody>
          <a:bodyPr wrap="square" rtlCol="0">
            <a:spAutoFit/>
          </a:bodyPr>
          <a:lstStyle/>
          <a:p>
            <a:pPr>
              <a:lnSpc>
                <a:spcPct val="150000"/>
              </a:lnSpc>
            </a:pPr>
            <a:r>
              <a:rPr lang="zh-CN" altLang="en-US" sz="2800" dirty="0">
                <a:latin typeface="华文中宋" panose="02010600040101010101" pitchFamily="2" charset="-122"/>
                <a:ea typeface="华文中宋" panose="02010600040101010101" pitchFamily="2" charset="-122"/>
              </a:rPr>
              <a:t>它能在恰当的时间和位置，作出恰到好处的减速，而且要修正飞行姿态，实现自动检测轨道，推力和修正姿态吗？</a:t>
            </a:r>
          </a:p>
        </p:txBody>
      </p:sp>
    </p:spTree>
    <p:extLst>
      <p:ext uri="{BB962C8B-B14F-4D97-AF65-F5344CB8AC3E}">
        <p14:creationId xmlns:p14="http://schemas.microsoft.com/office/powerpoint/2010/main" val="14054679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0" y="185986"/>
            <a:ext cx="12192000" cy="584775"/>
          </a:xfrm>
        </p:spPr>
        <p:txBody>
          <a:bodyPr/>
          <a:lstStyle/>
          <a:p>
            <a:r>
              <a:rPr lang="zh-CN" altLang="en-US" dirty="0"/>
              <a:t>捕获卫星的条件</a:t>
            </a:r>
          </a:p>
        </p:txBody>
      </p:sp>
      <p:grpSp>
        <p:nvGrpSpPr>
          <p:cNvPr id="11" name="组合 10"/>
          <p:cNvGrpSpPr/>
          <p:nvPr/>
        </p:nvGrpSpPr>
        <p:grpSpPr>
          <a:xfrm>
            <a:off x="1747669" y="993486"/>
            <a:ext cx="2034921" cy="4479637"/>
            <a:chOff x="778084" y="1038958"/>
            <a:chExt cx="1901506" cy="2900945"/>
          </a:xfrm>
        </p:grpSpPr>
        <p:sp>
          <p:nvSpPr>
            <p:cNvPr id="12" name="圆角矩形 11"/>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4" name="椭圆 13"/>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15" name="文本框 11"/>
            <p:cNvSpPr txBox="1"/>
            <p:nvPr/>
          </p:nvSpPr>
          <p:spPr>
            <a:xfrm>
              <a:off x="1304926" y="1222952"/>
              <a:ext cx="839367"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1</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a:off x="887050" y="2247950"/>
              <a:ext cx="1792540" cy="1639337"/>
            </a:xfrm>
            <a:prstGeom prst="rect">
              <a:avLst/>
            </a:prstGeom>
            <a:noFill/>
          </p:spPr>
          <p:txBody>
            <a:bodyPr wrap="square" lIns="68580" tIns="34290" rIns="68580" bIns="34290" rtlCol="0">
              <a:spAutoFit/>
            </a:bodyPr>
            <a:lstStyle/>
            <a:p>
              <a:r>
                <a:rPr lang="zh-CN" altLang="en-US" sz="3200" b="1" dirty="0">
                  <a:latin typeface="宋体" panose="02010600030101010101" pitchFamily="2" charset="-122"/>
                  <a:ea typeface="宋体" panose="02010600030101010101" pitchFamily="2" charset="-122"/>
                </a:rPr>
                <a:t>仅通过天体的引力场去捕获卫星是不可能的</a:t>
              </a:r>
            </a:p>
          </p:txBody>
        </p:sp>
      </p:grpSp>
      <p:grpSp>
        <p:nvGrpSpPr>
          <p:cNvPr id="17" name="组合 16"/>
          <p:cNvGrpSpPr/>
          <p:nvPr/>
        </p:nvGrpSpPr>
        <p:grpSpPr>
          <a:xfrm>
            <a:off x="3968324" y="995569"/>
            <a:ext cx="1980000" cy="4479637"/>
            <a:chOff x="2690633" y="1038958"/>
            <a:chExt cx="1850186" cy="2900945"/>
          </a:xfrm>
        </p:grpSpPr>
        <p:sp>
          <p:nvSpPr>
            <p:cNvPr id="18" name="圆角矩形 17"/>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9" name="任意多边形 18"/>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0" name="椭圆 19"/>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21" name="文本框 48"/>
            <p:cNvSpPr txBox="1"/>
            <p:nvPr/>
          </p:nvSpPr>
          <p:spPr>
            <a:xfrm>
              <a:off x="3185327" y="1222952"/>
              <a:ext cx="894944"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2</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22" name="文本框 66"/>
            <p:cNvSpPr txBox="1"/>
            <p:nvPr/>
          </p:nvSpPr>
          <p:spPr>
            <a:xfrm>
              <a:off x="2747463" y="2247950"/>
              <a:ext cx="1666651" cy="1639336"/>
            </a:xfrm>
            <a:prstGeom prst="rect">
              <a:avLst/>
            </a:prstGeom>
            <a:noFill/>
          </p:spPr>
          <p:txBody>
            <a:bodyPr wrap="square" lIns="68580" tIns="34290" rIns="68580" bIns="34290" rtlCol="0">
              <a:spAutoFit/>
            </a:bodyPr>
            <a:lstStyle/>
            <a:p>
              <a:r>
                <a:rPr lang="zh-CN" altLang="en-US" sz="3200" b="1" dirty="0">
                  <a:latin typeface="宋体" panose="02010600030101010101" pitchFamily="2" charset="-122"/>
                  <a:ea typeface="宋体" panose="02010600030101010101" pitchFamily="2" charset="-122"/>
                </a:rPr>
                <a:t>小天体要称为卫星必须有一个恰当的减速过程</a:t>
              </a:r>
            </a:p>
          </p:txBody>
        </p:sp>
        <p:sp>
          <p:nvSpPr>
            <p:cNvPr id="23" name="文本框 67"/>
            <p:cNvSpPr txBox="1"/>
            <p:nvPr/>
          </p:nvSpPr>
          <p:spPr>
            <a:xfrm>
              <a:off x="2955048" y="2788385"/>
              <a:ext cx="1321356" cy="154466"/>
            </a:xfrm>
            <a:prstGeom prst="rect">
              <a:avLst/>
            </a:prstGeom>
            <a:noFill/>
          </p:spPr>
          <p:txBody>
            <a:bodyPr wrap="square" lIns="68580" tIns="34290" rIns="68580" bIns="34290" rtlCol="0">
              <a:spAutoFit/>
            </a:bodyPr>
            <a:lstStyle/>
            <a:p>
              <a:pPr algn="ctr"/>
              <a:endParaRPr lang="en-US" altLang="zh-CN" sz="1100" dirty="0">
                <a:solidFill>
                  <a:prstClr val="black">
                    <a:lumMod val="85000"/>
                    <a:lumOff val="15000"/>
                  </a:prstClr>
                </a:solidFill>
                <a:latin typeface="微软雅黑" pitchFamily="34" charset="-122"/>
                <a:ea typeface="微软雅黑" pitchFamily="34" charset="-122"/>
              </a:endParaRPr>
            </a:p>
          </p:txBody>
        </p:sp>
      </p:grpSp>
      <p:grpSp>
        <p:nvGrpSpPr>
          <p:cNvPr id="24" name="组合 23"/>
          <p:cNvGrpSpPr/>
          <p:nvPr/>
        </p:nvGrpSpPr>
        <p:grpSpPr>
          <a:xfrm>
            <a:off x="6227880" y="993486"/>
            <a:ext cx="1980000" cy="4479636"/>
            <a:chOff x="4603182" y="1038958"/>
            <a:chExt cx="1850186" cy="2900945"/>
          </a:xfrm>
        </p:grpSpPr>
        <p:sp>
          <p:nvSpPr>
            <p:cNvPr id="25" name="圆角矩形 24"/>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6" name="任意多边形 25"/>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7" name="椭圆 26"/>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28" name="文本框 54"/>
            <p:cNvSpPr txBox="1"/>
            <p:nvPr/>
          </p:nvSpPr>
          <p:spPr>
            <a:xfrm>
              <a:off x="5044295" y="1222952"/>
              <a:ext cx="978584"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3</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29" name="文本框 68"/>
            <p:cNvSpPr txBox="1"/>
            <p:nvPr/>
          </p:nvSpPr>
          <p:spPr>
            <a:xfrm>
              <a:off x="4764284" y="2247950"/>
              <a:ext cx="1669897" cy="1320439"/>
            </a:xfrm>
            <a:prstGeom prst="rect">
              <a:avLst/>
            </a:prstGeom>
            <a:noFill/>
          </p:spPr>
          <p:txBody>
            <a:bodyPr wrap="square" lIns="68580" tIns="34290" rIns="68580" bIns="34290" rtlCol="0">
              <a:spAutoFit/>
            </a:bodyPr>
            <a:lstStyle/>
            <a:p>
              <a:r>
                <a:rPr lang="zh-CN" altLang="en-US" sz="3200" b="1" dirty="0">
                  <a:latin typeface="宋体" panose="02010600030101010101" pitchFamily="2" charset="-122"/>
                  <a:ea typeface="宋体" panose="02010600030101010101" pitchFamily="2" charset="-122"/>
                </a:rPr>
                <a:t>时间位置和飞行姿态都要恰到好处</a:t>
              </a:r>
              <a:endParaRPr lang="zh-HK" altLang="en-US" sz="3200" b="1" dirty="0">
                <a:latin typeface="宋体" panose="02010600030101010101" pitchFamily="2" charset="-122"/>
                <a:ea typeface="宋体" panose="02010600030101010101" pitchFamily="2" charset="-122"/>
              </a:endParaRPr>
            </a:p>
          </p:txBody>
        </p:sp>
      </p:grpSp>
      <p:grpSp>
        <p:nvGrpSpPr>
          <p:cNvPr id="30" name="组合 29"/>
          <p:cNvGrpSpPr/>
          <p:nvPr/>
        </p:nvGrpSpPr>
        <p:grpSpPr>
          <a:xfrm>
            <a:off x="8491242" y="993486"/>
            <a:ext cx="1980000" cy="4479637"/>
            <a:chOff x="6515731" y="1038958"/>
            <a:chExt cx="1850186" cy="2900945"/>
          </a:xfrm>
        </p:grpSpPr>
        <p:sp>
          <p:nvSpPr>
            <p:cNvPr id="35" name="圆角矩形 34"/>
            <p:cNvSpPr/>
            <p:nvPr/>
          </p:nvSpPr>
          <p:spPr>
            <a:xfrm>
              <a:off x="6624698" y="1038958"/>
              <a:ext cx="1632254" cy="1502651"/>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6" name="任意多边形 35"/>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8" name="椭圆 37"/>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39" name="文本框 60"/>
            <p:cNvSpPr txBox="1"/>
            <p:nvPr/>
          </p:nvSpPr>
          <p:spPr>
            <a:xfrm>
              <a:off x="6988992" y="1222952"/>
              <a:ext cx="876274"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4</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40" name="文本框 70"/>
            <p:cNvSpPr txBox="1"/>
            <p:nvPr/>
          </p:nvSpPr>
          <p:spPr>
            <a:xfrm>
              <a:off x="6567051" y="2270337"/>
              <a:ext cx="1689902" cy="1639337"/>
            </a:xfrm>
            <a:prstGeom prst="rect">
              <a:avLst/>
            </a:prstGeom>
            <a:noFill/>
          </p:spPr>
          <p:txBody>
            <a:bodyPr wrap="square" lIns="68580" tIns="34290" rIns="68580" bIns="34290" rtlCol="0">
              <a:spAutoFit/>
            </a:bodyPr>
            <a:lstStyle/>
            <a:p>
              <a:pPr algn="ctr"/>
              <a:r>
                <a:rPr lang="zh-CN" altLang="en-US" sz="3200" b="1" dirty="0">
                  <a:latin typeface="宋体" panose="02010600030101010101" pitchFamily="2" charset="-122"/>
                  <a:ea typeface="宋体" panose="02010600030101010101" pitchFamily="2" charset="-122"/>
                </a:rPr>
                <a:t>众多卫星的存在都指向初始的创造而非捕获</a:t>
              </a:r>
              <a:endParaRPr lang="zh-HK" altLang="en-US" sz="3200" b="1" dirty="0">
                <a:latin typeface="宋体" panose="02010600030101010101" pitchFamily="2" charset="-122"/>
                <a:ea typeface="宋体" panose="02010600030101010101" pitchFamily="2" charset="-122"/>
              </a:endParaRPr>
            </a:p>
          </p:txBody>
        </p:sp>
      </p:grpSp>
      <p:sp>
        <p:nvSpPr>
          <p:cNvPr id="41" name="文本框 40"/>
          <p:cNvSpPr txBox="1"/>
          <p:nvPr/>
        </p:nvSpPr>
        <p:spPr>
          <a:xfrm>
            <a:off x="1747669" y="5627885"/>
            <a:ext cx="8606963" cy="646331"/>
          </a:xfrm>
          <a:prstGeom prst="rect">
            <a:avLst/>
          </a:prstGeom>
          <a:noFill/>
        </p:spPr>
        <p:txBody>
          <a:bodyPr wrap="square" rtlCol="0">
            <a:spAutoFit/>
          </a:bodyPr>
          <a:lstStyle/>
          <a:p>
            <a:pPr algn="ctr"/>
            <a:r>
              <a:rPr lang="zh-CN" altLang="en-US" sz="3600" b="1" dirty="0">
                <a:solidFill>
                  <a:srgbClr val="FF0000"/>
                </a:solidFill>
                <a:latin typeface="+mj-ea"/>
                <a:ea typeface="+mj-ea"/>
              </a:rPr>
              <a:t>太阳系存在众多卫星指向一个初始的创造</a:t>
            </a:r>
          </a:p>
        </p:txBody>
      </p:sp>
    </p:spTree>
    <p:extLst>
      <p:ext uri="{BB962C8B-B14F-4D97-AF65-F5344CB8AC3E}">
        <p14:creationId xmlns:p14="http://schemas.microsoft.com/office/powerpoint/2010/main" val="14969203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总结</a:t>
            </a:r>
          </a:p>
        </p:txBody>
      </p:sp>
      <p:sp>
        <p:nvSpPr>
          <p:cNvPr id="3" name="文本框 2">
            <a:extLst>
              <a:ext uri="{FF2B5EF4-FFF2-40B4-BE49-F238E27FC236}">
                <a16:creationId xmlns:a16="http://schemas.microsoft.com/office/drawing/2014/main" id="{0FFECA5D-9859-44F5-97C2-8E0E91A27DEC}"/>
              </a:ext>
            </a:extLst>
          </p:cNvPr>
          <p:cNvSpPr txBox="1"/>
          <p:nvPr/>
        </p:nvSpPr>
        <p:spPr>
          <a:xfrm>
            <a:off x="698643" y="893851"/>
            <a:ext cx="10736494" cy="5175776"/>
          </a:xfrm>
          <a:prstGeom prst="rect">
            <a:avLst/>
          </a:prstGeom>
          <a:noFill/>
        </p:spPr>
        <p:txBody>
          <a:bodyPr wrap="square" rtlCol="0">
            <a:spAutoFit/>
          </a:bodyPr>
          <a:lstStyle/>
          <a:p>
            <a:pPr>
              <a:lnSpc>
                <a:spcPct val="150000"/>
              </a:lnSpc>
            </a:pPr>
            <a:r>
              <a:rPr lang="zh-CN" altLang="en-US" sz="3200" dirty="0">
                <a:latin typeface="华文中宋" panose="02010600040101010101" pitchFamily="2" charset="-122"/>
                <a:ea typeface="华文中宋" panose="02010600040101010101" pitchFamily="2" charset="-122"/>
              </a:rPr>
              <a:t>我们刚才分析了传统的星云假说，可以看出太阳系的各大天体都不可能源自这样一团原始气体。</a:t>
            </a:r>
            <a:endParaRPr lang="en-US" altLang="zh-CN" sz="3200" dirty="0">
              <a:latin typeface="华文中宋" panose="02010600040101010101" pitchFamily="2" charset="-122"/>
              <a:ea typeface="华文中宋" panose="02010600040101010101" pitchFamily="2" charset="-122"/>
            </a:endParaRPr>
          </a:p>
          <a:p>
            <a:pPr>
              <a:lnSpc>
                <a:spcPct val="150000"/>
              </a:lnSpc>
            </a:pPr>
            <a:endParaRPr lang="en-US" altLang="zh-CN" sz="3200" dirty="0">
              <a:latin typeface="华文中宋" panose="02010600040101010101" pitchFamily="2" charset="-122"/>
              <a:ea typeface="华文中宋" panose="02010600040101010101" pitchFamily="2" charset="-122"/>
            </a:endParaRPr>
          </a:p>
          <a:p>
            <a:pPr>
              <a:lnSpc>
                <a:spcPct val="150000"/>
              </a:lnSpc>
            </a:pPr>
            <a:r>
              <a:rPr lang="zh-CN" altLang="en-US" sz="3200" dirty="0">
                <a:latin typeface="华文中宋" panose="02010600040101010101" pitchFamily="2" charset="-122"/>
                <a:ea typeface="华文中宋" panose="02010600040101010101" pitchFamily="2" charset="-122"/>
              </a:rPr>
              <a:t>我们分析了月球、地球和太阳之间的位置关系，以及月球轨道，地球的大气和卫星的起源等，这些都非常明显指向一个智慧的设计和精妙的安排，完全是为人类在地球上生存和繁衍而专门创造的。</a:t>
            </a:r>
          </a:p>
        </p:txBody>
      </p:sp>
    </p:spTree>
    <p:extLst>
      <p:ext uri="{BB962C8B-B14F-4D97-AF65-F5344CB8AC3E}">
        <p14:creationId xmlns:p14="http://schemas.microsoft.com/office/powerpoint/2010/main" val="25594595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地球被造是给人居住</a:t>
            </a:r>
          </a:p>
        </p:txBody>
      </p:sp>
      <p:sp>
        <p:nvSpPr>
          <p:cNvPr id="3" name="文本框 2">
            <a:extLst>
              <a:ext uri="{FF2B5EF4-FFF2-40B4-BE49-F238E27FC236}">
                <a16:creationId xmlns:a16="http://schemas.microsoft.com/office/drawing/2014/main" id="{0FFECA5D-9859-44F5-97C2-8E0E91A27DEC}"/>
              </a:ext>
            </a:extLst>
          </p:cNvPr>
          <p:cNvSpPr txBox="1"/>
          <p:nvPr/>
        </p:nvSpPr>
        <p:spPr>
          <a:xfrm>
            <a:off x="1889761" y="1164657"/>
            <a:ext cx="8304107" cy="3416320"/>
          </a:xfrm>
          <a:prstGeom prst="rect">
            <a:avLst/>
          </a:prstGeom>
          <a:noFill/>
        </p:spPr>
        <p:txBody>
          <a:bodyPr wrap="square" rtlCol="0">
            <a:spAutoFit/>
          </a:bodyPr>
          <a:lstStyle/>
          <a:p>
            <a:pPr>
              <a:lnSpc>
                <a:spcPct val="150000"/>
              </a:lnSpc>
            </a:pPr>
            <a:r>
              <a:rPr lang="zh-CN" altLang="en-US" sz="3600" dirty="0">
                <a:latin typeface="华文中宋" panose="02010600040101010101" pitchFamily="2" charset="-122"/>
                <a:ea typeface="华文中宋" panose="02010600040101010101" pitchFamily="2" charset="-122"/>
              </a:rPr>
              <a:t>“创造诸天的耶和华，制造成全大地的　神，他创造坚定大地，并非使地荒凉，</a:t>
            </a:r>
            <a:r>
              <a:rPr lang="zh-CN" altLang="en-US" sz="3600" dirty="0">
                <a:solidFill>
                  <a:srgbClr val="FF0000"/>
                </a:solidFill>
                <a:latin typeface="华文中宋" panose="02010600040101010101" pitchFamily="2" charset="-122"/>
                <a:ea typeface="华文中宋" panose="02010600040101010101" pitchFamily="2" charset="-122"/>
              </a:rPr>
              <a:t>是要给人居住</a:t>
            </a:r>
            <a:r>
              <a:rPr lang="zh-CN" altLang="en-US" sz="3600" dirty="0">
                <a:latin typeface="华文中宋" panose="02010600040101010101" pitchFamily="2" charset="-122"/>
                <a:ea typeface="华文中宋" panose="02010600040101010101" pitchFamily="2" charset="-122"/>
              </a:rPr>
              <a:t>。他如此说：“我是耶和华，再没有别神。”</a:t>
            </a:r>
          </a:p>
        </p:txBody>
      </p:sp>
      <p:sp>
        <p:nvSpPr>
          <p:cNvPr id="2" name="文本框 1"/>
          <p:cNvSpPr txBox="1"/>
          <p:nvPr/>
        </p:nvSpPr>
        <p:spPr>
          <a:xfrm>
            <a:off x="7433913" y="5082140"/>
            <a:ext cx="2666197" cy="461665"/>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以赛亚书 </a:t>
            </a:r>
            <a:r>
              <a:rPr lang="en-US" altLang="zh-CN" sz="2400" dirty="0">
                <a:latin typeface="华文中宋" panose="02010600040101010101" pitchFamily="2" charset="-122"/>
                <a:ea typeface="华文中宋" panose="02010600040101010101" pitchFamily="2" charset="-122"/>
              </a:rPr>
              <a:t>45:18</a:t>
            </a:r>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211782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233682" y="2276505"/>
            <a:ext cx="5724644" cy="1200329"/>
          </a:xfrm>
          <a:prstGeom prst="rect">
            <a:avLst/>
          </a:prstGeom>
          <a:noFill/>
        </p:spPr>
        <p:txBody>
          <a:bodyPr wrap="none" rtlCol="0">
            <a:spAutoFit/>
          </a:bodyPr>
          <a:lstStyle/>
          <a:p>
            <a:pPr algn="ctr" defTabSz="1219170"/>
            <a:r>
              <a:rPr lang="zh-CN" altLang="en-US" sz="7200" dirty="0">
                <a:solidFill>
                  <a:srgbClr val="002060"/>
                </a:solidFill>
                <a:latin typeface="微软雅黑" panose="020B0503020204020204" pitchFamily="34" charset="-122"/>
                <a:ea typeface="微软雅黑" panose="020B0503020204020204" pitchFamily="34" charset="-122"/>
              </a:rPr>
              <a:t>感谢大家观看</a:t>
            </a:r>
          </a:p>
        </p:txBody>
      </p:sp>
      <p:sp>
        <p:nvSpPr>
          <p:cNvPr id="9" name="文本框 8"/>
          <p:cNvSpPr txBox="1"/>
          <p:nvPr/>
        </p:nvSpPr>
        <p:spPr>
          <a:xfrm>
            <a:off x="2664201" y="3476665"/>
            <a:ext cx="6863609" cy="667106"/>
          </a:xfrm>
          <a:prstGeom prst="rect">
            <a:avLst/>
          </a:prstGeom>
          <a:noFill/>
        </p:spPr>
        <p:txBody>
          <a:bodyPr wrap="none" rtlCol="0">
            <a:spAutoFit/>
          </a:bodyPr>
          <a:lstStyle/>
          <a:p>
            <a:pPr algn="ctr" defTabSz="1219170"/>
            <a:r>
              <a:rPr lang="en-US" altLang="zh-CN" sz="3735" dirty="0">
                <a:solidFill>
                  <a:srgbClr val="002060"/>
                </a:solidFill>
                <a:latin typeface="微软雅黑" panose="020B0503020204020204" pitchFamily="34" charset="-122"/>
                <a:ea typeface="微软雅黑" panose="020B0503020204020204" pitchFamily="34" charset="-122"/>
              </a:rPr>
              <a:t>THANK YOU FOR WATCHING</a:t>
            </a:r>
            <a:endParaRPr lang="zh-CN" altLang="en-US" sz="3735" dirty="0">
              <a:solidFill>
                <a:srgbClr val="002060"/>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2441196" y="4293247"/>
            <a:ext cx="7309625" cy="0"/>
          </a:xfrm>
          <a:prstGeom prst="line">
            <a:avLst/>
          </a:prstGeom>
          <a:ln w="19050">
            <a:gradFill flip="none" rotWithShape="1">
              <a:gsLst>
                <a:gs pos="0">
                  <a:schemeClr val="accent1">
                    <a:lumMod val="5000"/>
                    <a:lumOff val="95000"/>
                    <a:alpha val="0"/>
                  </a:schemeClr>
                </a:gs>
                <a:gs pos="50000">
                  <a:srgbClr val="002060"/>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441196" y="2257943"/>
            <a:ext cx="7309625" cy="0"/>
          </a:xfrm>
          <a:prstGeom prst="line">
            <a:avLst/>
          </a:prstGeom>
          <a:ln w="19050">
            <a:gradFill flip="none" rotWithShape="1">
              <a:gsLst>
                <a:gs pos="0">
                  <a:schemeClr val="accent1">
                    <a:lumMod val="5000"/>
                    <a:lumOff val="95000"/>
                    <a:alpha val="0"/>
                  </a:schemeClr>
                </a:gs>
                <a:gs pos="50000">
                  <a:srgbClr val="024C89"/>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86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水槽放水的比喻</a:t>
            </a:r>
          </a:p>
        </p:txBody>
      </p:sp>
      <p:pic>
        <p:nvPicPr>
          <p:cNvPr id="4" name="videoplayback 00_08_32-00_08_38 [FastCo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8540" y="858601"/>
            <a:ext cx="7068620" cy="5301466"/>
          </a:xfrm>
          <a:prstGeom prst="rect">
            <a:avLst/>
          </a:prstGeom>
        </p:spPr>
      </p:pic>
    </p:spTree>
    <p:extLst>
      <p:ext uri="{BB962C8B-B14F-4D97-AF65-F5344CB8AC3E}">
        <p14:creationId xmlns:p14="http://schemas.microsoft.com/office/powerpoint/2010/main" val="41161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endCondLst>
                    <p:cond evt="onNext"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其实你看到的只是“吸积盘”</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117" y="883579"/>
            <a:ext cx="9751304" cy="4787756"/>
          </a:xfrm>
          <a:prstGeom prst="rect">
            <a:avLst/>
          </a:prstGeom>
        </p:spPr>
      </p:pic>
      <p:sp>
        <p:nvSpPr>
          <p:cNvPr id="5" name="TextBox 1"/>
          <p:cNvSpPr txBox="1"/>
          <p:nvPr/>
        </p:nvSpPr>
        <p:spPr>
          <a:xfrm>
            <a:off x="3648009" y="5581134"/>
            <a:ext cx="4895982" cy="738664"/>
          </a:xfrm>
          <a:prstGeom prst="rect">
            <a:avLst/>
          </a:prstGeom>
          <a:noFill/>
        </p:spPr>
        <p:txBody>
          <a:bodyPr wrap="square" rtlCol="0">
            <a:spAutoFit/>
          </a:bodyPr>
          <a:lstStyle/>
          <a:p>
            <a:pPr algn="ctr">
              <a:lnSpc>
                <a:spcPct val="150000"/>
              </a:lnSpc>
            </a:pPr>
            <a:r>
              <a:rPr lang="zh-CN" altLang="en-US" sz="2800" b="1" dirty="0">
                <a:solidFill>
                  <a:prstClr val="black"/>
                </a:solidFill>
                <a:latin typeface="华文中宋" panose="02010600040101010101" pitchFamily="2" charset="-122"/>
                <a:ea typeface="华文中宋" panose="02010600040101010101" pitchFamily="2" charset="-122"/>
                <a:cs typeface="Arial" panose="020B0604020202020204" pitchFamily="34" charset="0"/>
              </a:rPr>
              <a:t>吸积盘是什么东西呢？</a:t>
            </a:r>
            <a:endParaRPr lang="en-US" sz="2800" b="1" dirty="0">
              <a:solidFill>
                <a:prstClr val="black"/>
              </a:solidFill>
              <a:latin typeface="华文中宋" panose="02010600040101010101" pitchFamily="2" charset="-122"/>
              <a:ea typeface="华文中宋" panose="02010600040101010101" pitchFamily="2" charset="-122"/>
              <a:cs typeface="Arial" panose="020B0604020202020204" pitchFamily="34" charset="0"/>
            </a:endParaRPr>
          </a:p>
        </p:txBody>
      </p:sp>
    </p:spTree>
    <p:extLst>
      <p:ext uri="{BB962C8B-B14F-4D97-AF65-F5344CB8AC3E}">
        <p14:creationId xmlns:p14="http://schemas.microsoft.com/office/powerpoint/2010/main" val="602968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黑洞的吸积盘</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934252"/>
            <a:ext cx="9144000" cy="5143500"/>
          </a:xfrm>
          <a:prstGeom prst="rect">
            <a:avLst/>
          </a:prstGeom>
        </p:spPr>
      </p:pic>
    </p:spTree>
    <p:extLst>
      <p:ext uri="{BB962C8B-B14F-4D97-AF65-F5344CB8AC3E}">
        <p14:creationId xmlns:p14="http://schemas.microsoft.com/office/powerpoint/2010/main" val="2894533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1364" y="76524"/>
            <a:ext cx="12192000" cy="584775"/>
          </a:xfrm>
        </p:spPr>
        <p:txBody>
          <a:bodyPr/>
          <a:lstStyle/>
          <a:p>
            <a:r>
              <a:rPr lang="zh-CN" altLang="en-US" dirty="0"/>
              <a:t>星云假说的错误</a:t>
            </a:r>
          </a:p>
        </p:txBody>
      </p:sp>
      <p:grpSp>
        <p:nvGrpSpPr>
          <p:cNvPr id="11" name="组合 10"/>
          <p:cNvGrpSpPr/>
          <p:nvPr/>
        </p:nvGrpSpPr>
        <p:grpSpPr>
          <a:xfrm rot="16200000">
            <a:off x="5680985" y="-3169761"/>
            <a:ext cx="816564" cy="8909926"/>
            <a:chOff x="732569" y="1002111"/>
            <a:chExt cx="1632254" cy="2952657"/>
          </a:xfrm>
        </p:grpSpPr>
        <p:sp>
          <p:nvSpPr>
            <p:cNvPr id="12" name="圆角矩形 11"/>
            <p:cNvSpPr/>
            <p:nvPr/>
          </p:nvSpPr>
          <p:spPr>
            <a:xfrm>
              <a:off x="732569" y="1006576"/>
              <a:ext cx="1632254" cy="2947286"/>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5" name="文本框 11"/>
            <p:cNvSpPr txBox="1"/>
            <p:nvPr/>
          </p:nvSpPr>
          <p:spPr>
            <a:xfrm rot="5400000">
              <a:off x="1458679" y="639276"/>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1</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原始星云会把周围的全部气体吸入到引力中心</a:t>
              </a:r>
            </a:p>
          </p:txBody>
        </p:sp>
      </p:grpSp>
    </p:spTree>
    <p:extLst>
      <p:ext uri="{BB962C8B-B14F-4D97-AF65-F5344CB8AC3E}">
        <p14:creationId xmlns:p14="http://schemas.microsoft.com/office/powerpoint/2010/main" val="14836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水槽放水的比喻 </a:t>
            </a:r>
            <a:r>
              <a:rPr lang="en-US" altLang="zh-CN" dirty="0"/>
              <a:t>– </a:t>
            </a:r>
            <a:r>
              <a:rPr lang="zh-CN" altLang="en-US" dirty="0"/>
              <a:t>出现水球</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950" y="904708"/>
            <a:ext cx="8268101" cy="521615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586" y="1915428"/>
            <a:ext cx="553452" cy="553452"/>
          </a:xfrm>
          <a:prstGeom prst="rect">
            <a:avLst/>
          </a:prstGeom>
        </p:spPr>
      </p:pic>
    </p:spTree>
    <p:extLst>
      <p:ext uri="{BB962C8B-B14F-4D97-AF65-F5344CB8AC3E}">
        <p14:creationId xmlns:p14="http://schemas.microsoft.com/office/powerpoint/2010/main" val="425787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endCondLst>
                                    <p:cond evt="onNext" delay="0">
                                      <p:tgtEl>
                                        <p:sldTgt/>
                                      </p:tgtEl>
                                    </p:cond>
                                  </p:endCondLst>
                                  <p:childTnLst>
                                    <p:animMotion origin="layout" path="M 2.77778E-7 -1.48148E-6 C 0.12066 -1.48148E-6 0.2191 0.12292 0.2191 0.27523 C 0.2191 0.42708 0.12066 0.55023 2.77778E-7 0.55023 C -0.12083 0.55023 -0.2191 0.42708 -0.2191 0.27523 C -0.2191 0.12292 -0.12083 -1.48148E-6 2.77778E-7 -1.48148E-6 Z " pathEditMode="relative" rAng="0" ptsTypes="AAAAA">
                                      <p:cBhvr>
                                        <p:cTn id="6" dur="1000" fill="hold"/>
                                        <p:tgtEl>
                                          <p:spTgt spid="5"/>
                                        </p:tgtEl>
                                        <p:attrNameLst>
                                          <p:attrName>ppt_x</p:attrName>
                                          <p:attrName>ppt_y</p:attrName>
                                        </p:attrNameLst>
                                      </p:cBhvr>
                                      <p:rCtr x="0" y="2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星云假说动图 </a:t>
            </a:r>
            <a:r>
              <a:rPr lang="en-US" altLang="zh-CN" dirty="0"/>
              <a:t>– </a:t>
            </a:r>
            <a:r>
              <a:rPr lang="zh-CN" altLang="en-US" dirty="0"/>
              <a:t>气体行星的出现？</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841" y="873303"/>
            <a:ext cx="9611505" cy="5414481"/>
          </a:xfrm>
          <a:prstGeom prst="rect">
            <a:avLst/>
          </a:prstGeom>
        </p:spPr>
      </p:pic>
    </p:spTree>
    <p:extLst>
      <p:ext uri="{BB962C8B-B14F-4D97-AF65-F5344CB8AC3E}">
        <p14:creationId xmlns:p14="http://schemas.microsoft.com/office/powerpoint/2010/main" val="981393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星云假说不能说明类木行星的出现</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366" y="1275450"/>
            <a:ext cx="2250873" cy="4540749"/>
          </a:xfrm>
          <a:prstGeom prst="rect">
            <a:avLst/>
          </a:prstGeom>
        </p:spPr>
      </p:pic>
      <p:sp>
        <p:nvSpPr>
          <p:cNvPr id="11" name="TextBox 1"/>
          <p:cNvSpPr txBox="1"/>
          <p:nvPr/>
        </p:nvSpPr>
        <p:spPr>
          <a:xfrm>
            <a:off x="1006867" y="1275450"/>
            <a:ext cx="6575461" cy="4437112"/>
          </a:xfrm>
          <a:prstGeom prst="rect">
            <a:avLst/>
          </a:prstGeom>
          <a:noFill/>
        </p:spPr>
        <p:txBody>
          <a:bodyPr wrap="square" rtlCol="0">
            <a:spAutoFit/>
          </a:bodyPr>
          <a:lstStyle/>
          <a:p>
            <a:pPr>
              <a:lnSpc>
                <a:spcPct val="150000"/>
              </a:lnSpc>
            </a:pPr>
            <a:r>
              <a:rPr 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1.</a:t>
            </a:r>
            <a:r>
              <a:rPr lang="zh-CN" alt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高速旋转的气体在自身引力的作用下向内收缩。</a:t>
            </a:r>
            <a:endParaRPr lang="en-US" altLang="zh-CN" sz="3200" dirty="0">
              <a:solidFill>
                <a:prstClr val="black"/>
              </a:solidFill>
              <a:latin typeface="华文中宋" panose="02010600040101010101" pitchFamily="2" charset="-122"/>
              <a:ea typeface="华文中宋" panose="02010600040101010101" pitchFamily="2" charset="-122"/>
              <a:cs typeface="Arial" panose="020B0604020202020204" pitchFamily="34" charset="0"/>
            </a:endParaRPr>
          </a:p>
          <a:p>
            <a:pPr>
              <a:lnSpc>
                <a:spcPct val="150000"/>
              </a:lnSpc>
            </a:pPr>
            <a:r>
              <a:rPr 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2.</a:t>
            </a:r>
            <a:r>
              <a:rPr lang="zh-CN" alt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在它周围的气体都会不断旋转，坠入引力的中心。</a:t>
            </a:r>
            <a:endParaRPr lang="en-US" altLang="zh-CN" sz="3200" dirty="0">
              <a:solidFill>
                <a:prstClr val="black"/>
              </a:solidFill>
              <a:latin typeface="华文中宋" panose="02010600040101010101" pitchFamily="2" charset="-122"/>
              <a:ea typeface="华文中宋" panose="02010600040101010101" pitchFamily="2" charset="-122"/>
              <a:cs typeface="Arial" panose="020B0604020202020204" pitchFamily="34" charset="0"/>
            </a:endParaRPr>
          </a:p>
          <a:p>
            <a:pPr>
              <a:lnSpc>
                <a:spcPct val="150000"/>
              </a:lnSpc>
            </a:pPr>
            <a:r>
              <a:rPr 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3.</a:t>
            </a:r>
            <a:r>
              <a:rPr lang="zh-CN" alt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不可能在外围空间积累大量的气体，继而形成巨大的气体行星。</a:t>
            </a:r>
            <a:r>
              <a:rPr 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 </a:t>
            </a:r>
          </a:p>
        </p:txBody>
      </p:sp>
    </p:spTree>
    <p:extLst>
      <p:ext uri="{BB962C8B-B14F-4D97-AF65-F5344CB8AC3E}">
        <p14:creationId xmlns:p14="http://schemas.microsoft.com/office/powerpoint/2010/main" val="641306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1364" y="76524"/>
            <a:ext cx="12192000" cy="584775"/>
          </a:xfrm>
        </p:spPr>
        <p:txBody>
          <a:bodyPr/>
          <a:lstStyle/>
          <a:p>
            <a:r>
              <a:rPr lang="zh-CN" altLang="en-US" dirty="0"/>
              <a:t>星云假说的错误</a:t>
            </a:r>
          </a:p>
        </p:txBody>
      </p:sp>
      <p:grpSp>
        <p:nvGrpSpPr>
          <p:cNvPr id="11" name="组合 10"/>
          <p:cNvGrpSpPr/>
          <p:nvPr/>
        </p:nvGrpSpPr>
        <p:grpSpPr>
          <a:xfrm rot="16200000">
            <a:off x="5686116" y="-3164630"/>
            <a:ext cx="816564" cy="8899663"/>
            <a:chOff x="732570" y="1005512"/>
            <a:chExt cx="1632254" cy="2949256"/>
          </a:xfrm>
        </p:grpSpPr>
        <p:sp>
          <p:nvSpPr>
            <p:cNvPr id="12" name="圆角矩形 11"/>
            <p:cNvSpPr/>
            <p:nvPr/>
          </p:nvSpPr>
          <p:spPr>
            <a:xfrm>
              <a:off x="732570" y="1006576"/>
              <a:ext cx="1632254" cy="2947286"/>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5" name="文本框 11"/>
            <p:cNvSpPr txBox="1"/>
            <p:nvPr/>
          </p:nvSpPr>
          <p:spPr>
            <a:xfrm rot="5400000">
              <a:off x="1507649" y="642677"/>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1</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原始星云会把周围的全部气体吸入到引力中心</a:t>
              </a:r>
            </a:p>
          </p:txBody>
        </p:sp>
      </p:grpSp>
      <p:grpSp>
        <p:nvGrpSpPr>
          <p:cNvPr id="8" name="组合 7"/>
          <p:cNvGrpSpPr/>
          <p:nvPr/>
        </p:nvGrpSpPr>
        <p:grpSpPr>
          <a:xfrm rot="16200000">
            <a:off x="5686117" y="-2228814"/>
            <a:ext cx="816564" cy="8899660"/>
            <a:chOff x="732570" y="1005513"/>
            <a:chExt cx="1632254" cy="2949255"/>
          </a:xfrm>
        </p:grpSpPr>
        <p:sp>
          <p:nvSpPr>
            <p:cNvPr id="9" name="圆角矩形 8"/>
            <p:cNvSpPr/>
            <p:nvPr/>
          </p:nvSpPr>
          <p:spPr>
            <a:xfrm>
              <a:off x="732570" y="1006576"/>
              <a:ext cx="1632254" cy="2947286"/>
            </a:xfrm>
            <a:prstGeom prst="roundRect">
              <a:avLst>
                <a:gd name="adj" fmla="val 9350"/>
              </a:avLst>
            </a:prstGeom>
            <a:solidFill>
              <a:schemeClr val="accent4">
                <a:lumMod val="60000"/>
                <a:lumOff val="40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0" name="任意多边形 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4" name="文本框 11"/>
            <p:cNvSpPr txBox="1"/>
            <p:nvPr/>
          </p:nvSpPr>
          <p:spPr>
            <a:xfrm rot="5400000">
              <a:off x="1362373" y="642678"/>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2</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7"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不可能在原始星云的外围形成巨大的气体行星</a:t>
              </a:r>
            </a:p>
          </p:txBody>
        </p:sp>
      </p:grpSp>
    </p:spTree>
    <p:extLst>
      <p:ext uri="{BB962C8B-B14F-4D97-AF65-F5344CB8AC3E}">
        <p14:creationId xmlns:p14="http://schemas.microsoft.com/office/powerpoint/2010/main" val="15212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水槽放水的比喻 </a:t>
            </a:r>
            <a:r>
              <a:rPr lang="en-US" altLang="zh-CN" dirty="0"/>
              <a:t>– </a:t>
            </a:r>
            <a:r>
              <a:rPr lang="zh-CN" altLang="en-US" dirty="0"/>
              <a:t>出现钢球</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950" y="904708"/>
            <a:ext cx="8268101" cy="521615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831" y="1953928"/>
            <a:ext cx="846588" cy="846588"/>
          </a:xfrm>
          <a:prstGeom prst="rect">
            <a:avLst/>
          </a:prstGeom>
        </p:spPr>
      </p:pic>
    </p:spTree>
    <p:extLst>
      <p:ext uri="{BB962C8B-B14F-4D97-AF65-F5344CB8AC3E}">
        <p14:creationId xmlns:p14="http://schemas.microsoft.com/office/powerpoint/2010/main" val="132669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endCondLst>
                                    <p:cond evt="onNext" delay="0">
                                      <p:tgtEl>
                                        <p:sldTgt/>
                                      </p:tgtEl>
                                    </p:cond>
                                  </p:endCondLst>
                                  <p:childTnLst>
                                    <p:animMotion origin="layout" path="M -3.88889E-6 -0.00695 C 0.12396 -0.00695 0.225 0.11504 0.225 0.26574 C 0.225 0.41666 0.12396 0.53912 -3.88889E-6 0.53912 C -0.12413 0.53912 -0.225 0.41666 -0.225 0.26574 C -0.225 0.11504 -0.12413 -0.00695 -3.88889E-6 -0.00695 Z " pathEditMode="relative" rAng="0" ptsTypes="AAAAA">
                                      <p:cBhvr>
                                        <p:cTn id="6" dur="2000" fill="hold"/>
                                        <p:tgtEl>
                                          <p:spTgt spid="4"/>
                                        </p:tgtEl>
                                        <p:attrNameLst>
                                          <p:attrName>ppt_x</p:attrName>
                                          <p:attrName>ppt_y</p:attrName>
                                        </p:attrNameLst>
                                      </p:cBhvr>
                                      <p:rCtr x="0" y="2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a:spLocks/>
          </p:cNvSpPr>
          <p:nvPr/>
        </p:nvSpPr>
        <p:spPr>
          <a:xfrm>
            <a:off x="1524000" y="50865"/>
            <a:ext cx="9144000" cy="646331"/>
          </a:xfrm>
          <a:prstGeom prst="rect">
            <a:avLst/>
          </a:prstGeom>
          <a:noFill/>
        </p:spPr>
        <p:txBody>
          <a:bodyPr vert="horz" wrap="square" lIns="91440" tIns="45720" rIns="91440" bIns="4572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回顾宇宙大爆炸</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0" y="792766"/>
            <a:ext cx="8220824" cy="5398341"/>
          </a:xfrm>
          <a:prstGeom prst="rect">
            <a:avLst/>
          </a:prstGeom>
        </p:spPr>
      </p:pic>
    </p:spTree>
    <p:extLst>
      <p:ext uri="{BB962C8B-B14F-4D97-AF65-F5344CB8AC3E}">
        <p14:creationId xmlns:p14="http://schemas.microsoft.com/office/powerpoint/2010/main" val="2451185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星云假说不能说明类地行星的出现</a:t>
            </a:r>
          </a:p>
        </p:txBody>
      </p:sp>
      <p:sp>
        <p:nvSpPr>
          <p:cNvPr id="11" name="TextBox 1"/>
          <p:cNvSpPr txBox="1"/>
          <p:nvPr/>
        </p:nvSpPr>
        <p:spPr>
          <a:xfrm>
            <a:off x="914400" y="1381329"/>
            <a:ext cx="6225710" cy="3785652"/>
          </a:xfrm>
          <a:prstGeom prst="rect">
            <a:avLst/>
          </a:prstGeom>
          <a:noFill/>
        </p:spPr>
        <p:txBody>
          <a:bodyPr wrap="square" rtlCol="0">
            <a:spAutoFit/>
          </a:bodyPr>
          <a:lstStyle/>
          <a:p>
            <a:pPr>
              <a:lnSpc>
                <a:spcPct val="150000"/>
              </a:lnSpc>
            </a:pPr>
            <a:r>
              <a:rPr 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1.</a:t>
            </a:r>
            <a:r>
              <a:rPr lang="zh-CN" alt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高速旋转的气体的引力不仅会吸引周围的气体，也会吸引周围的较重元素。</a:t>
            </a:r>
            <a:endParaRPr lang="en-US" altLang="zh-CN" sz="3200" dirty="0">
              <a:solidFill>
                <a:prstClr val="black"/>
              </a:solidFill>
              <a:latin typeface="华文中宋" panose="02010600040101010101" pitchFamily="2" charset="-122"/>
              <a:ea typeface="华文中宋" panose="02010600040101010101" pitchFamily="2" charset="-122"/>
              <a:cs typeface="Arial" panose="020B0604020202020204" pitchFamily="34" charset="0"/>
            </a:endParaRPr>
          </a:p>
          <a:p>
            <a:pPr>
              <a:lnSpc>
                <a:spcPct val="150000"/>
              </a:lnSpc>
            </a:pPr>
            <a:r>
              <a:rPr 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2.</a:t>
            </a:r>
            <a:r>
              <a:rPr lang="zh-CN" altLang="en-US" sz="3200" dirty="0">
                <a:solidFill>
                  <a:prstClr val="black"/>
                </a:solidFill>
                <a:latin typeface="华文中宋" panose="02010600040101010101" pitchFamily="2" charset="-122"/>
                <a:ea typeface="华文中宋" panose="02010600040101010101" pitchFamily="2" charset="-122"/>
                <a:cs typeface="Arial" panose="020B0604020202020204" pitchFamily="34" charset="0"/>
              </a:rPr>
              <a:t>这些较重的元素都会坠入气体引力的中心。</a:t>
            </a:r>
            <a:endParaRPr lang="en-US" altLang="zh-CN" sz="3200" dirty="0">
              <a:solidFill>
                <a:prstClr val="black"/>
              </a:solidFill>
              <a:latin typeface="华文中宋" panose="02010600040101010101" pitchFamily="2" charset="-122"/>
              <a:ea typeface="华文中宋" panose="02010600040101010101" pitchFamily="2" charset="-122"/>
              <a:cs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447" y="1381329"/>
            <a:ext cx="1980952" cy="4193878"/>
          </a:xfrm>
          <a:prstGeom prst="rect">
            <a:avLst/>
          </a:prstGeom>
        </p:spPr>
      </p:pic>
    </p:spTree>
    <p:extLst>
      <p:ext uri="{BB962C8B-B14F-4D97-AF65-F5344CB8AC3E}">
        <p14:creationId xmlns:p14="http://schemas.microsoft.com/office/powerpoint/2010/main" val="318399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黑洞的吸积盘不可能形成行星</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934252"/>
            <a:ext cx="9144000" cy="5143500"/>
          </a:xfrm>
          <a:prstGeom prst="rect">
            <a:avLst/>
          </a:prstGeom>
        </p:spPr>
      </p:pic>
    </p:spTree>
    <p:extLst>
      <p:ext uri="{BB962C8B-B14F-4D97-AF65-F5344CB8AC3E}">
        <p14:creationId xmlns:p14="http://schemas.microsoft.com/office/powerpoint/2010/main" val="3923365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1364" y="76524"/>
            <a:ext cx="12192000" cy="584775"/>
          </a:xfrm>
        </p:spPr>
        <p:txBody>
          <a:bodyPr/>
          <a:lstStyle/>
          <a:p>
            <a:r>
              <a:rPr lang="zh-CN" altLang="en-US" dirty="0"/>
              <a:t>星云假说的错误</a:t>
            </a:r>
          </a:p>
        </p:txBody>
      </p:sp>
      <p:grpSp>
        <p:nvGrpSpPr>
          <p:cNvPr id="11" name="组合 10"/>
          <p:cNvGrpSpPr/>
          <p:nvPr/>
        </p:nvGrpSpPr>
        <p:grpSpPr>
          <a:xfrm rot="16200000">
            <a:off x="5687721" y="-3163024"/>
            <a:ext cx="816564" cy="8896452"/>
            <a:chOff x="732570" y="1006576"/>
            <a:chExt cx="1632254" cy="2948192"/>
          </a:xfrm>
        </p:grpSpPr>
        <p:sp>
          <p:nvSpPr>
            <p:cNvPr id="12" name="圆角矩形 11"/>
            <p:cNvSpPr/>
            <p:nvPr/>
          </p:nvSpPr>
          <p:spPr>
            <a:xfrm>
              <a:off x="732570" y="1006576"/>
              <a:ext cx="1632254" cy="2947286"/>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5" name="文本框 11"/>
            <p:cNvSpPr txBox="1"/>
            <p:nvPr/>
          </p:nvSpPr>
          <p:spPr>
            <a:xfrm rot="5400000">
              <a:off x="1612595" y="649519"/>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1</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原始星云会把周围的全部气体吸入到引力中心</a:t>
              </a:r>
            </a:p>
          </p:txBody>
        </p:sp>
      </p:grpSp>
      <p:grpSp>
        <p:nvGrpSpPr>
          <p:cNvPr id="8" name="组合 7"/>
          <p:cNvGrpSpPr/>
          <p:nvPr/>
        </p:nvGrpSpPr>
        <p:grpSpPr>
          <a:xfrm rot="16200000">
            <a:off x="5686117" y="-2228814"/>
            <a:ext cx="816564" cy="8899660"/>
            <a:chOff x="732570" y="1005513"/>
            <a:chExt cx="1632254" cy="2949255"/>
          </a:xfrm>
        </p:grpSpPr>
        <p:sp>
          <p:nvSpPr>
            <p:cNvPr id="9" name="圆角矩形 8"/>
            <p:cNvSpPr/>
            <p:nvPr/>
          </p:nvSpPr>
          <p:spPr>
            <a:xfrm>
              <a:off x="732570" y="1006576"/>
              <a:ext cx="1632254" cy="2947286"/>
            </a:xfrm>
            <a:prstGeom prst="roundRect">
              <a:avLst>
                <a:gd name="adj" fmla="val 9350"/>
              </a:avLst>
            </a:prstGeom>
            <a:solidFill>
              <a:schemeClr val="accent4">
                <a:lumMod val="60000"/>
                <a:lumOff val="40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0" name="任意多边形 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4" name="文本框 11"/>
            <p:cNvSpPr txBox="1"/>
            <p:nvPr/>
          </p:nvSpPr>
          <p:spPr>
            <a:xfrm rot="5400000">
              <a:off x="1448833" y="642678"/>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2</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7"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不可能在原始星云的外围形成巨大的气体行星</a:t>
              </a:r>
            </a:p>
          </p:txBody>
        </p:sp>
      </p:grpSp>
      <p:grpSp>
        <p:nvGrpSpPr>
          <p:cNvPr id="18" name="组合 17"/>
          <p:cNvGrpSpPr/>
          <p:nvPr/>
        </p:nvGrpSpPr>
        <p:grpSpPr>
          <a:xfrm rot="16200000">
            <a:off x="5684761" y="-1291624"/>
            <a:ext cx="816564" cy="8896905"/>
            <a:chOff x="732570" y="1006426"/>
            <a:chExt cx="1632254" cy="2948342"/>
          </a:xfrm>
        </p:grpSpPr>
        <p:sp>
          <p:nvSpPr>
            <p:cNvPr id="19" name="圆角矩形 18"/>
            <p:cNvSpPr/>
            <p:nvPr/>
          </p:nvSpPr>
          <p:spPr>
            <a:xfrm>
              <a:off x="732570" y="1006576"/>
              <a:ext cx="1632254" cy="2947286"/>
            </a:xfrm>
            <a:prstGeom prst="roundRect">
              <a:avLst>
                <a:gd name="adj" fmla="val 9350"/>
              </a:avLst>
            </a:prstGeom>
            <a:solidFill>
              <a:schemeClr val="accent5">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0" name="任意多边形 1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1"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3</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22"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也不可能在星云内部形成固态的类地行星</a:t>
              </a:r>
            </a:p>
          </p:txBody>
        </p:sp>
      </p:grpSp>
    </p:spTree>
    <p:extLst>
      <p:ext uri="{BB962C8B-B14F-4D97-AF65-F5344CB8AC3E}">
        <p14:creationId xmlns:p14="http://schemas.microsoft.com/office/powerpoint/2010/main" val="18929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太阳元素的组成</a:t>
            </a:r>
          </a:p>
        </p:txBody>
      </p:sp>
      <p:graphicFrame>
        <p:nvGraphicFramePr>
          <p:cNvPr id="6" name="图表 5"/>
          <p:cNvGraphicFramePr/>
          <p:nvPr>
            <p:extLst>
              <p:ext uri="{D42A27DB-BD31-4B8C-83A1-F6EECF244321}">
                <p14:modId xmlns:p14="http://schemas.microsoft.com/office/powerpoint/2010/main" val="1888361656"/>
              </p:ext>
            </p:extLst>
          </p:nvPr>
        </p:nvGraphicFramePr>
        <p:xfrm>
          <a:off x="2322898" y="962526"/>
          <a:ext cx="7796463" cy="51302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381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地球元素的组成</a:t>
            </a:r>
          </a:p>
        </p:txBody>
      </p:sp>
      <p:graphicFrame>
        <p:nvGraphicFramePr>
          <p:cNvPr id="6" name="图表 5"/>
          <p:cNvGraphicFramePr/>
          <p:nvPr>
            <p:extLst>
              <p:ext uri="{D42A27DB-BD31-4B8C-83A1-F6EECF244321}">
                <p14:modId xmlns:p14="http://schemas.microsoft.com/office/powerpoint/2010/main" val="1742597336"/>
              </p:ext>
            </p:extLst>
          </p:nvPr>
        </p:nvGraphicFramePr>
        <p:xfrm>
          <a:off x="1981200" y="856648"/>
          <a:ext cx="8229600" cy="53901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778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太阳与地球元素对比</a:t>
            </a:r>
          </a:p>
        </p:txBody>
      </p:sp>
      <p:graphicFrame>
        <p:nvGraphicFramePr>
          <p:cNvPr id="7" name="图表 6"/>
          <p:cNvGraphicFramePr/>
          <p:nvPr>
            <p:extLst>
              <p:ext uri="{D42A27DB-BD31-4B8C-83A1-F6EECF244321}">
                <p14:modId xmlns:p14="http://schemas.microsoft.com/office/powerpoint/2010/main" val="806632605"/>
              </p:ext>
            </p:extLst>
          </p:nvPr>
        </p:nvGraphicFramePr>
        <p:xfrm>
          <a:off x="1783882" y="1260909"/>
          <a:ext cx="4485374" cy="3542098"/>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框 2"/>
          <p:cNvSpPr txBox="1"/>
          <p:nvPr/>
        </p:nvSpPr>
        <p:spPr>
          <a:xfrm>
            <a:off x="1783883" y="5226519"/>
            <a:ext cx="8691612" cy="954107"/>
          </a:xfrm>
          <a:prstGeom prst="rect">
            <a:avLst/>
          </a:prstGeom>
          <a:noFill/>
        </p:spPr>
        <p:txBody>
          <a:bodyPr wrap="square" rtlCol="0">
            <a:spAutoFit/>
          </a:bodyPr>
          <a:lstStyle/>
          <a:p>
            <a:pPr algn="ctr"/>
            <a:r>
              <a:rPr lang="zh-CN" altLang="en-US" sz="2800" dirty="0">
                <a:latin typeface="华文中宋" panose="02010600040101010101" pitchFamily="2" charset="-122"/>
                <a:ea typeface="华文中宋" panose="02010600040101010101" pitchFamily="2" charset="-122"/>
              </a:rPr>
              <a:t>太阳与地球的组成元素组成完全不同。在太阳上丰度最高（</a:t>
            </a:r>
            <a:r>
              <a:rPr lang="en-US" altLang="zh-CN" sz="2800" dirty="0">
                <a:latin typeface="华文中宋" panose="02010600040101010101" pitchFamily="2" charset="-122"/>
                <a:ea typeface="华文中宋" panose="02010600040101010101" pitchFamily="2" charset="-122"/>
              </a:rPr>
              <a:t>71%</a:t>
            </a:r>
            <a:r>
              <a:rPr lang="zh-CN" altLang="en-US" sz="2800" dirty="0">
                <a:latin typeface="华文中宋" panose="02010600040101010101" pitchFamily="2" charset="-122"/>
                <a:ea typeface="华文中宋" panose="02010600040101010101" pitchFamily="2" charset="-122"/>
              </a:rPr>
              <a:t>）的氢元素，在地球上只占</a:t>
            </a:r>
            <a:r>
              <a:rPr lang="en-US" altLang="zh-CN" sz="2800" dirty="0">
                <a:latin typeface="华文中宋" panose="02010600040101010101" pitchFamily="2" charset="-122"/>
                <a:ea typeface="华文中宋" panose="02010600040101010101" pitchFamily="2" charset="-122"/>
              </a:rPr>
              <a:t>1%</a:t>
            </a:r>
            <a:r>
              <a:rPr lang="zh-CN" altLang="en-US" sz="2800" dirty="0">
                <a:latin typeface="华文中宋" panose="02010600040101010101" pitchFamily="2" charset="-122"/>
                <a:ea typeface="华文中宋" panose="02010600040101010101" pitchFamily="2" charset="-122"/>
              </a:rPr>
              <a:t>左右。</a:t>
            </a:r>
            <a:endParaRPr lang="en-US" altLang="zh-CN" sz="2800" dirty="0">
              <a:latin typeface="华文中宋" panose="02010600040101010101" pitchFamily="2" charset="-122"/>
              <a:ea typeface="华文中宋" panose="02010600040101010101" pitchFamily="2" charset="-122"/>
            </a:endParaRPr>
          </a:p>
        </p:txBody>
      </p:sp>
      <p:graphicFrame>
        <p:nvGraphicFramePr>
          <p:cNvPr id="8" name="图表 7"/>
          <p:cNvGraphicFramePr/>
          <p:nvPr>
            <p:extLst>
              <p:ext uri="{D42A27DB-BD31-4B8C-83A1-F6EECF244321}">
                <p14:modId xmlns:p14="http://schemas.microsoft.com/office/powerpoint/2010/main" val="4221554841"/>
              </p:ext>
            </p:extLst>
          </p:nvPr>
        </p:nvGraphicFramePr>
        <p:xfrm>
          <a:off x="929037" y="1049153"/>
          <a:ext cx="5166963" cy="38404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图表 8"/>
          <p:cNvGraphicFramePr/>
          <p:nvPr>
            <p:extLst>
              <p:ext uri="{D42A27DB-BD31-4B8C-83A1-F6EECF244321}">
                <p14:modId xmlns:p14="http://schemas.microsoft.com/office/powerpoint/2010/main" val="2074829614"/>
              </p:ext>
            </p:extLst>
          </p:nvPr>
        </p:nvGraphicFramePr>
        <p:xfrm>
          <a:off x="6269256" y="1049153"/>
          <a:ext cx="5547737" cy="38404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28446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星云假说无法解释类地行星的起源</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977566"/>
            <a:ext cx="7620000" cy="4229100"/>
          </a:xfrm>
          <a:prstGeom prst="rect">
            <a:avLst/>
          </a:prstGeom>
        </p:spPr>
      </p:pic>
      <p:sp>
        <p:nvSpPr>
          <p:cNvPr id="5" name="文本框 4"/>
          <p:cNvSpPr txBox="1"/>
          <p:nvPr/>
        </p:nvSpPr>
        <p:spPr>
          <a:xfrm>
            <a:off x="780836" y="5351646"/>
            <a:ext cx="10531011" cy="1231106"/>
          </a:xfrm>
          <a:prstGeom prst="rect">
            <a:avLst/>
          </a:prstGeom>
          <a:noFill/>
        </p:spPr>
        <p:txBody>
          <a:bodyPr wrap="square" rtlCol="0">
            <a:spAutoFit/>
          </a:bodyPr>
          <a:lstStyle/>
          <a:p>
            <a:pPr algn="ctr"/>
            <a:r>
              <a:rPr lang="zh-CN" altLang="en-US" sz="2800" dirty="0">
                <a:latin typeface="华文中宋" panose="02010600040101010101" pitchFamily="2" charset="-122"/>
                <a:ea typeface="华文中宋" panose="02010600040101010101" pitchFamily="2" charset="-122"/>
              </a:rPr>
              <a:t>如果太阳和地球等类地行星都是来自这一团原始气体，为什么它们之间的元素组成相差这么大？</a:t>
            </a:r>
            <a:endParaRPr lang="en-US" altLang="zh-CN" sz="28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663662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1364" y="76524"/>
            <a:ext cx="12192000" cy="584775"/>
          </a:xfrm>
        </p:spPr>
        <p:txBody>
          <a:bodyPr/>
          <a:lstStyle/>
          <a:p>
            <a:r>
              <a:rPr lang="zh-CN" altLang="en-US" dirty="0"/>
              <a:t>星云假说的错误</a:t>
            </a:r>
          </a:p>
        </p:txBody>
      </p:sp>
      <p:grpSp>
        <p:nvGrpSpPr>
          <p:cNvPr id="11" name="组合 10"/>
          <p:cNvGrpSpPr/>
          <p:nvPr/>
        </p:nvGrpSpPr>
        <p:grpSpPr>
          <a:xfrm rot="16200000">
            <a:off x="5687721" y="-3163024"/>
            <a:ext cx="816564" cy="8896452"/>
            <a:chOff x="732570" y="1006576"/>
            <a:chExt cx="1632254" cy="2948192"/>
          </a:xfrm>
        </p:grpSpPr>
        <p:sp>
          <p:nvSpPr>
            <p:cNvPr id="12" name="圆角矩形 11"/>
            <p:cNvSpPr/>
            <p:nvPr/>
          </p:nvSpPr>
          <p:spPr>
            <a:xfrm>
              <a:off x="732570" y="1006576"/>
              <a:ext cx="1632254" cy="2947286"/>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5" name="文本框 11"/>
            <p:cNvSpPr txBox="1"/>
            <p:nvPr/>
          </p:nvSpPr>
          <p:spPr>
            <a:xfrm rot="5400000">
              <a:off x="1612595" y="649519"/>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1</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原始星云会把周围的全部气体吸入到引力中心</a:t>
              </a:r>
            </a:p>
          </p:txBody>
        </p:sp>
      </p:grpSp>
      <p:grpSp>
        <p:nvGrpSpPr>
          <p:cNvPr id="8" name="组合 7"/>
          <p:cNvGrpSpPr/>
          <p:nvPr/>
        </p:nvGrpSpPr>
        <p:grpSpPr>
          <a:xfrm rot="16200000">
            <a:off x="5687721" y="-2227210"/>
            <a:ext cx="816564" cy="8896452"/>
            <a:chOff x="732570" y="1006576"/>
            <a:chExt cx="1632254" cy="2948192"/>
          </a:xfrm>
        </p:grpSpPr>
        <p:sp>
          <p:nvSpPr>
            <p:cNvPr id="9" name="圆角矩形 8"/>
            <p:cNvSpPr/>
            <p:nvPr/>
          </p:nvSpPr>
          <p:spPr>
            <a:xfrm>
              <a:off x="732570" y="1006576"/>
              <a:ext cx="1632254" cy="2947286"/>
            </a:xfrm>
            <a:prstGeom prst="roundRect">
              <a:avLst>
                <a:gd name="adj" fmla="val 9350"/>
              </a:avLst>
            </a:prstGeom>
            <a:solidFill>
              <a:schemeClr val="accent4">
                <a:lumMod val="60000"/>
                <a:lumOff val="40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0" name="任意多边形 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4" name="文本框 11"/>
            <p:cNvSpPr txBox="1"/>
            <p:nvPr/>
          </p:nvSpPr>
          <p:spPr>
            <a:xfrm rot="5400000">
              <a:off x="1612595" y="649519"/>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1</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7"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不可能在原始星云的外围形成巨大的气体行星</a:t>
              </a:r>
            </a:p>
          </p:txBody>
        </p:sp>
      </p:grpSp>
      <p:grpSp>
        <p:nvGrpSpPr>
          <p:cNvPr id="18" name="组合 17"/>
          <p:cNvGrpSpPr/>
          <p:nvPr/>
        </p:nvGrpSpPr>
        <p:grpSpPr>
          <a:xfrm rot="16200000">
            <a:off x="5684761" y="-1291624"/>
            <a:ext cx="816564" cy="8896905"/>
            <a:chOff x="732570" y="1006426"/>
            <a:chExt cx="1632254" cy="2948342"/>
          </a:xfrm>
        </p:grpSpPr>
        <p:sp>
          <p:nvSpPr>
            <p:cNvPr id="19" name="圆角矩形 18"/>
            <p:cNvSpPr/>
            <p:nvPr/>
          </p:nvSpPr>
          <p:spPr>
            <a:xfrm>
              <a:off x="732570" y="1006576"/>
              <a:ext cx="1632254" cy="2947286"/>
            </a:xfrm>
            <a:prstGeom prst="roundRect">
              <a:avLst>
                <a:gd name="adj" fmla="val 9350"/>
              </a:avLst>
            </a:prstGeom>
            <a:solidFill>
              <a:schemeClr val="accent5">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0" name="任意多边形 1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1"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3</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22"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也不可能在星云内部形成固态的类地行星</a:t>
              </a:r>
            </a:p>
          </p:txBody>
        </p:sp>
      </p:grpSp>
      <p:grpSp>
        <p:nvGrpSpPr>
          <p:cNvPr id="23" name="组合 22"/>
          <p:cNvGrpSpPr/>
          <p:nvPr/>
        </p:nvGrpSpPr>
        <p:grpSpPr>
          <a:xfrm rot="16200000">
            <a:off x="5684759" y="-381245"/>
            <a:ext cx="816564" cy="8896905"/>
            <a:chOff x="732570" y="1006426"/>
            <a:chExt cx="1632254" cy="2948342"/>
          </a:xfrm>
        </p:grpSpPr>
        <p:sp>
          <p:nvSpPr>
            <p:cNvPr id="24" name="圆角矩形 23"/>
            <p:cNvSpPr/>
            <p:nvPr/>
          </p:nvSpPr>
          <p:spPr>
            <a:xfrm>
              <a:off x="732570" y="1006576"/>
              <a:ext cx="1632254" cy="2947286"/>
            </a:xfrm>
            <a:prstGeom prst="roundRect">
              <a:avLst>
                <a:gd name="adj" fmla="val 9350"/>
              </a:avLst>
            </a:prstGeom>
            <a:solidFill>
              <a:schemeClr val="accent3">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5" name="任意多边形 24"/>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6"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4</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27"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星云假说无法解释太阳与地球的组成元素差异</a:t>
              </a:r>
            </a:p>
          </p:txBody>
        </p:sp>
      </p:grpSp>
    </p:spTree>
    <p:extLst>
      <p:ext uri="{BB962C8B-B14F-4D97-AF65-F5344CB8AC3E}">
        <p14:creationId xmlns:p14="http://schemas.microsoft.com/office/powerpoint/2010/main" val="372190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金星的自转是自东向西</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71" y="1130158"/>
            <a:ext cx="11354057" cy="4746660"/>
          </a:xfrm>
          <a:prstGeom prst="rect">
            <a:avLst/>
          </a:prstGeom>
        </p:spPr>
      </p:pic>
    </p:spTree>
    <p:extLst>
      <p:ext uri="{BB962C8B-B14F-4D97-AF65-F5344CB8AC3E}">
        <p14:creationId xmlns:p14="http://schemas.microsoft.com/office/powerpoint/2010/main" val="119351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天王星躺着自转</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53" y="1119883"/>
            <a:ext cx="11416035" cy="4643919"/>
          </a:xfrm>
          <a:prstGeom prst="rect">
            <a:avLst/>
          </a:prstGeom>
        </p:spPr>
      </p:pic>
      <p:sp>
        <p:nvSpPr>
          <p:cNvPr id="4" name="椭圆 3"/>
          <p:cNvSpPr/>
          <p:nvPr/>
        </p:nvSpPr>
        <p:spPr>
          <a:xfrm>
            <a:off x="9359757" y="1520575"/>
            <a:ext cx="1212351" cy="2640459"/>
          </a:xfrm>
          <a:prstGeom prst="ellipse">
            <a:avLst/>
          </a:prstGeom>
          <a:ln w="38100">
            <a:solidFill>
              <a:srgbClr val="FF0000"/>
            </a:solidFill>
          </a:ln>
        </p:spPr>
        <p:txBody>
          <a:bodyPr wrap="square" rtlCol="0" anchor="ctr">
            <a:spAutoFit/>
          </a:bodyPr>
          <a:lstStyle/>
          <a:p>
            <a:pPr algn="ctr"/>
            <a:endParaRPr lang="zh-CN" altLang="en-US" sz="2000"/>
          </a:p>
        </p:txBody>
      </p:sp>
    </p:spTree>
    <p:extLst>
      <p:ext uri="{BB962C8B-B14F-4D97-AF65-F5344CB8AC3E}">
        <p14:creationId xmlns:p14="http://schemas.microsoft.com/office/powerpoint/2010/main" val="117531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66F746A3-802D-4572-8F6F-1909D5251D81}"/>
              </a:ext>
            </a:extLst>
          </p:cNvPr>
          <p:cNvSpPr>
            <a:spLocks noGrp="1"/>
          </p:cNvSpPr>
          <p:nvPr>
            <p:ph type="title"/>
          </p:nvPr>
        </p:nvSpPr>
        <p:spPr>
          <a:xfrm>
            <a:off x="0" y="181442"/>
            <a:ext cx="12192000" cy="584775"/>
          </a:xfrm>
        </p:spPr>
        <p:txBody>
          <a:bodyPr/>
          <a:lstStyle/>
          <a:p>
            <a:r>
              <a:rPr lang="zh-CN" altLang="en-US" dirty="0"/>
              <a:t>太阳系概览</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87" y="955496"/>
            <a:ext cx="10698337" cy="5198723"/>
          </a:xfrm>
          <a:prstGeom prst="rect">
            <a:avLst/>
          </a:prstGeom>
        </p:spPr>
      </p:pic>
    </p:spTree>
    <p:extLst>
      <p:ext uri="{BB962C8B-B14F-4D97-AF65-F5344CB8AC3E}">
        <p14:creationId xmlns:p14="http://schemas.microsoft.com/office/powerpoint/2010/main" val="3111142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10993" y="852012"/>
            <a:ext cx="8487977" cy="5470341"/>
          </a:xfrm>
          <a:prstGeom prst="rect">
            <a:avLst/>
          </a:prstGeom>
          <a:noFill/>
          <a:ln w="9525">
            <a:noFill/>
            <a:miter lim="800000"/>
            <a:headEnd/>
            <a:tailEnd/>
          </a:ln>
        </p:spPr>
      </p:pic>
      <p:sp>
        <p:nvSpPr>
          <p:cNvPr id="5" name="Rectangle 3"/>
          <p:cNvSpPr txBox="1">
            <a:spLocks noChangeArrowheads="1"/>
          </p:cNvSpPr>
          <p:nvPr/>
        </p:nvSpPr>
        <p:spPr>
          <a:xfrm>
            <a:off x="1513849" y="87028"/>
            <a:ext cx="9144000" cy="584775"/>
          </a:xfrm>
          <a:prstGeom prst="rect">
            <a:avLst/>
          </a:prstGeom>
          <a:noFill/>
        </p:spPr>
        <p:txBody>
          <a:bodyPr vert="horz" wrap="square" lIns="91440" tIns="45720" rIns="91440" bIns="45720" rtlCol="0" anchor="b" anchorCtr="0">
            <a:spAutoFit/>
          </a:bodyPr>
          <a:lstStyle>
            <a:lvl1pPr algn="ctr" rtl="0" eaLnBrk="1" latinLnBrk="0" hangingPunct="1">
              <a:spcBef>
                <a:spcPct val="0"/>
              </a:spcBef>
              <a:buNone/>
              <a:defRPr kumimoji="0" lang="en-US" sz="32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朝着两个方向绕行的卫星</a:t>
            </a:r>
          </a:p>
        </p:txBody>
      </p:sp>
      <p:sp>
        <p:nvSpPr>
          <p:cNvPr id="6" name="Text Box 5"/>
          <p:cNvSpPr txBox="1">
            <a:spLocks noChangeArrowheads="1"/>
          </p:cNvSpPr>
          <p:nvPr/>
        </p:nvSpPr>
        <p:spPr bwMode="auto">
          <a:xfrm>
            <a:off x="4204319" y="854483"/>
            <a:ext cx="2971800" cy="486287"/>
          </a:xfrm>
          <a:prstGeom prst="rect">
            <a:avLst/>
          </a:prstGeom>
          <a:noFill/>
          <a:ln w="9525">
            <a:noFill/>
            <a:miter lim="800000"/>
            <a:headEnd/>
            <a:tailEnd/>
          </a:ln>
          <a:effectLst/>
        </p:spPr>
        <p:txBody>
          <a:bodyPr>
            <a:spAutoFit/>
          </a:bodyPr>
          <a:lstStyle/>
          <a:p>
            <a:pPr algn="r">
              <a:lnSpc>
                <a:spcPct val="80000"/>
              </a:lnSpc>
              <a:spcBef>
                <a:spcPct val="50000"/>
              </a:spcBef>
              <a:defRPr/>
            </a:pPr>
            <a:r>
              <a:rPr lang="zh-CN" altLang="en-US" sz="3200" b="1" dirty="0">
                <a:solidFill>
                  <a:schemeClr val="bg1"/>
                </a:solidFill>
                <a:latin typeface="微软雅黑" panose="020B0503020204020204" pitchFamily="34" charset="-122"/>
                <a:ea typeface="微软雅黑" panose="020B0503020204020204" pitchFamily="34" charset="-122"/>
              </a:rPr>
              <a:t>卫星绕行</a:t>
            </a: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7" name="Text Box 6"/>
          <p:cNvSpPr txBox="1">
            <a:spLocks noChangeArrowheads="1"/>
          </p:cNvSpPr>
          <p:nvPr/>
        </p:nvSpPr>
        <p:spPr bwMode="auto">
          <a:xfrm>
            <a:off x="7824191" y="5085186"/>
            <a:ext cx="2590800" cy="486287"/>
          </a:xfrm>
          <a:prstGeom prst="rect">
            <a:avLst/>
          </a:prstGeom>
          <a:noFill/>
          <a:ln w="9525">
            <a:noFill/>
            <a:miter lim="800000"/>
            <a:headEnd/>
            <a:tailEnd/>
          </a:ln>
          <a:effectLst/>
        </p:spPr>
        <p:txBody>
          <a:bodyPr>
            <a:spAutoFit/>
          </a:bodyPr>
          <a:lstStyle/>
          <a:p>
            <a:pPr algn="ctr">
              <a:lnSpc>
                <a:spcPct val="80000"/>
              </a:lnSpc>
              <a:spcBef>
                <a:spcPct val="50000"/>
              </a:spcBef>
            </a:pPr>
            <a:r>
              <a:rPr lang="zh-CN" altLang="en-US" sz="3200" dirty="0">
                <a:solidFill>
                  <a:schemeClr val="bg1"/>
                </a:solidFill>
              </a:rPr>
              <a:t>海王星</a:t>
            </a:r>
            <a:endParaRPr lang="en-US" sz="3200" dirty="0">
              <a:solidFill>
                <a:schemeClr val="bg1"/>
              </a:solidFill>
            </a:endParaRPr>
          </a:p>
        </p:txBody>
      </p:sp>
      <p:sp>
        <p:nvSpPr>
          <p:cNvPr id="8" name="Text Box 7"/>
          <p:cNvSpPr txBox="1">
            <a:spLocks noChangeArrowheads="1"/>
          </p:cNvSpPr>
          <p:nvPr/>
        </p:nvSpPr>
        <p:spPr bwMode="auto">
          <a:xfrm>
            <a:off x="7824191" y="2780930"/>
            <a:ext cx="2590800" cy="486287"/>
          </a:xfrm>
          <a:prstGeom prst="rect">
            <a:avLst/>
          </a:prstGeom>
          <a:noFill/>
          <a:ln w="9525">
            <a:noFill/>
            <a:miter lim="800000"/>
            <a:headEnd/>
            <a:tailEnd/>
          </a:ln>
          <a:effectLst/>
        </p:spPr>
        <p:txBody>
          <a:bodyPr>
            <a:spAutoFit/>
          </a:bodyPr>
          <a:lstStyle/>
          <a:p>
            <a:pPr algn="ctr">
              <a:lnSpc>
                <a:spcPct val="80000"/>
              </a:lnSpc>
              <a:spcBef>
                <a:spcPct val="50000"/>
              </a:spcBef>
            </a:pPr>
            <a:r>
              <a:rPr lang="zh-CN" altLang="en-US" sz="3200" dirty="0">
                <a:solidFill>
                  <a:schemeClr val="bg1"/>
                </a:solidFill>
              </a:rPr>
              <a:t>土星</a:t>
            </a:r>
            <a:endParaRPr lang="en-US" sz="3200" dirty="0">
              <a:solidFill>
                <a:schemeClr val="bg1"/>
              </a:solidFill>
            </a:endParaRPr>
          </a:p>
        </p:txBody>
      </p:sp>
      <p:sp>
        <p:nvSpPr>
          <p:cNvPr id="9" name="Text Box 8"/>
          <p:cNvSpPr txBox="1">
            <a:spLocks noChangeArrowheads="1"/>
          </p:cNvSpPr>
          <p:nvPr/>
        </p:nvSpPr>
        <p:spPr bwMode="auto">
          <a:xfrm rot="20048630">
            <a:off x="5344892" y="2010009"/>
            <a:ext cx="2971800" cy="461665"/>
          </a:xfrm>
          <a:prstGeom prst="rect">
            <a:avLst/>
          </a:prstGeom>
          <a:noFill/>
          <a:ln w="9525">
            <a:noFill/>
            <a:miter lim="800000"/>
            <a:headEnd/>
            <a:tailEnd/>
          </a:ln>
          <a:effectLst/>
        </p:spPr>
        <p:txBody>
          <a:bodyPr>
            <a:spAutoFit/>
          </a:bodyPr>
          <a:lstStyle/>
          <a:p>
            <a:pPr algn="ctr">
              <a:defRPr/>
            </a:pPr>
            <a:r>
              <a:rPr lang="zh-CN" altLang="en-US" sz="2400" b="1" dirty="0">
                <a:solidFill>
                  <a:schemeClr val="bg1"/>
                </a:solidFill>
                <a:latin typeface="微软雅黑" panose="020B0503020204020204" pitchFamily="34" charset="-122"/>
                <a:ea typeface="微软雅黑" panose="020B0503020204020204" pitchFamily="34" charset="-122"/>
              </a:rPr>
              <a:t>木卫</a:t>
            </a:r>
            <a:r>
              <a:rPr lang="zh-CN" altLang="en-US" sz="2400" b="1" dirty="0">
                <a:solidFill>
                  <a:schemeClr val="bg1"/>
                </a:solidFill>
                <a:ea typeface="ＭＳ Ｐゴシック" charset="0"/>
              </a:rPr>
              <a:t>十一</a:t>
            </a:r>
            <a:endParaRPr lang="en-US" sz="2400" b="1" dirty="0">
              <a:solidFill>
                <a:schemeClr val="bg1"/>
              </a:solidFill>
              <a:ea typeface="ＭＳ Ｐゴシック" charset="0"/>
            </a:endParaRPr>
          </a:p>
        </p:txBody>
      </p:sp>
      <p:sp>
        <p:nvSpPr>
          <p:cNvPr id="10" name="Text Box 9"/>
          <p:cNvSpPr txBox="1">
            <a:spLocks noChangeArrowheads="1"/>
          </p:cNvSpPr>
          <p:nvPr/>
        </p:nvSpPr>
        <p:spPr bwMode="auto">
          <a:xfrm rot="21346849">
            <a:off x="5188000" y="3533724"/>
            <a:ext cx="1818905" cy="461665"/>
          </a:xfrm>
          <a:prstGeom prst="rect">
            <a:avLst/>
          </a:prstGeom>
          <a:noFill/>
          <a:ln w="9525">
            <a:noFill/>
            <a:miter lim="800000"/>
            <a:headEnd/>
            <a:tailEnd/>
          </a:ln>
          <a:effectLst/>
        </p:spPr>
        <p:txBody>
          <a:bodyPr wrap="square">
            <a:spAutoFit/>
          </a:bodyPr>
          <a:lstStyle/>
          <a:p>
            <a:pPr algn="ctr">
              <a:defRPr/>
            </a:pPr>
            <a:r>
              <a:rPr lang="zh-CN" altLang="en-US" sz="2400" b="1" dirty="0">
                <a:solidFill>
                  <a:schemeClr val="bg1"/>
                </a:solidFill>
                <a:latin typeface="微软雅黑" panose="020B0503020204020204" pitchFamily="34" charset="-122"/>
                <a:ea typeface="微软雅黑" panose="020B0503020204020204" pitchFamily="34" charset="-122"/>
              </a:rPr>
              <a:t>木卫一</a:t>
            </a:r>
            <a:endParaRPr lang="en-US" sz="2400" b="1" dirty="0">
              <a:solidFill>
                <a:schemeClr val="bg1"/>
              </a:solidFill>
              <a:latin typeface="微软雅黑" panose="020B0503020204020204" pitchFamily="34" charset="-122"/>
              <a:ea typeface="微软雅黑" panose="020B0503020204020204" pitchFamily="34" charset="-122"/>
            </a:endParaRPr>
          </a:p>
        </p:txBody>
      </p:sp>
      <p:sp>
        <p:nvSpPr>
          <p:cNvPr id="11" name="Text Box 10"/>
          <p:cNvSpPr txBox="1">
            <a:spLocks noChangeArrowheads="1"/>
          </p:cNvSpPr>
          <p:nvPr/>
        </p:nvSpPr>
        <p:spPr bwMode="auto">
          <a:xfrm>
            <a:off x="3863751" y="3429000"/>
            <a:ext cx="1166912" cy="546368"/>
          </a:xfrm>
          <a:prstGeom prst="rect">
            <a:avLst/>
          </a:prstGeom>
          <a:noFill/>
          <a:ln w="9525">
            <a:noFill/>
            <a:miter lim="800000"/>
            <a:headEnd/>
            <a:tailEnd/>
          </a:ln>
          <a:effectLst/>
        </p:spPr>
        <p:txBody>
          <a:bodyPr wrap="square">
            <a:spAutoFit/>
          </a:bodyPr>
          <a:lstStyle/>
          <a:p>
            <a:pPr>
              <a:lnSpc>
                <a:spcPct val="80000"/>
              </a:lnSpc>
              <a:spcBef>
                <a:spcPct val="50000"/>
              </a:spcBef>
              <a:defRPr/>
            </a:pPr>
            <a:r>
              <a:rPr lang="zh-CN" altLang="en-US" sz="3600" b="1" dirty="0">
                <a:latin typeface="微软雅黑" panose="020B0503020204020204" pitchFamily="34" charset="-122"/>
                <a:ea typeface="微软雅黑" panose="020B0503020204020204" pitchFamily="34" charset="-122"/>
              </a:rPr>
              <a:t>木星</a:t>
            </a:r>
            <a:endParaRPr lang="en-US" sz="3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521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1364" y="76524"/>
            <a:ext cx="12192000" cy="584775"/>
          </a:xfrm>
        </p:spPr>
        <p:txBody>
          <a:bodyPr/>
          <a:lstStyle/>
          <a:p>
            <a:r>
              <a:rPr lang="zh-CN" altLang="en-US" dirty="0"/>
              <a:t>星云假说的错误</a:t>
            </a:r>
          </a:p>
        </p:txBody>
      </p:sp>
      <p:grpSp>
        <p:nvGrpSpPr>
          <p:cNvPr id="11" name="组合 10"/>
          <p:cNvGrpSpPr/>
          <p:nvPr/>
        </p:nvGrpSpPr>
        <p:grpSpPr>
          <a:xfrm rot="16200000">
            <a:off x="5687721" y="-3163024"/>
            <a:ext cx="816564" cy="8896452"/>
            <a:chOff x="732570" y="1006576"/>
            <a:chExt cx="1632254" cy="2948192"/>
          </a:xfrm>
        </p:grpSpPr>
        <p:sp>
          <p:nvSpPr>
            <p:cNvPr id="12" name="圆角矩形 11"/>
            <p:cNvSpPr/>
            <p:nvPr/>
          </p:nvSpPr>
          <p:spPr>
            <a:xfrm>
              <a:off x="732570" y="1006576"/>
              <a:ext cx="1632254" cy="2947286"/>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5" name="文本框 11"/>
            <p:cNvSpPr txBox="1"/>
            <p:nvPr/>
          </p:nvSpPr>
          <p:spPr>
            <a:xfrm rot="5400000">
              <a:off x="1612595" y="649519"/>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1</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原始星云会把周围的全部气体吸入到引力中心</a:t>
              </a:r>
            </a:p>
          </p:txBody>
        </p:sp>
      </p:grpSp>
      <p:grpSp>
        <p:nvGrpSpPr>
          <p:cNvPr id="8" name="组合 7"/>
          <p:cNvGrpSpPr/>
          <p:nvPr/>
        </p:nvGrpSpPr>
        <p:grpSpPr>
          <a:xfrm rot="16200000">
            <a:off x="5687721" y="-2227210"/>
            <a:ext cx="816564" cy="8896452"/>
            <a:chOff x="732570" y="1006576"/>
            <a:chExt cx="1632254" cy="2948192"/>
          </a:xfrm>
        </p:grpSpPr>
        <p:sp>
          <p:nvSpPr>
            <p:cNvPr id="9" name="圆角矩形 8"/>
            <p:cNvSpPr/>
            <p:nvPr/>
          </p:nvSpPr>
          <p:spPr>
            <a:xfrm>
              <a:off x="732570" y="1006576"/>
              <a:ext cx="1632254" cy="2947286"/>
            </a:xfrm>
            <a:prstGeom prst="roundRect">
              <a:avLst>
                <a:gd name="adj" fmla="val 9350"/>
              </a:avLst>
            </a:prstGeom>
            <a:solidFill>
              <a:schemeClr val="accent4">
                <a:lumMod val="60000"/>
                <a:lumOff val="40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0" name="任意多边形 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4" name="文本框 11"/>
            <p:cNvSpPr txBox="1"/>
            <p:nvPr/>
          </p:nvSpPr>
          <p:spPr>
            <a:xfrm rot="5400000">
              <a:off x="1458678" y="649519"/>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2</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7"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不可能在原始星云的外围形成巨大的气体行星</a:t>
              </a:r>
            </a:p>
          </p:txBody>
        </p:sp>
      </p:grpSp>
      <p:grpSp>
        <p:nvGrpSpPr>
          <p:cNvPr id="18" name="组合 17"/>
          <p:cNvGrpSpPr/>
          <p:nvPr/>
        </p:nvGrpSpPr>
        <p:grpSpPr>
          <a:xfrm rot="16200000">
            <a:off x="5684761" y="-1291624"/>
            <a:ext cx="816564" cy="8896905"/>
            <a:chOff x="732570" y="1006426"/>
            <a:chExt cx="1632254" cy="2948342"/>
          </a:xfrm>
        </p:grpSpPr>
        <p:sp>
          <p:nvSpPr>
            <p:cNvPr id="19" name="圆角矩形 18"/>
            <p:cNvSpPr/>
            <p:nvPr/>
          </p:nvSpPr>
          <p:spPr>
            <a:xfrm>
              <a:off x="732570" y="1006576"/>
              <a:ext cx="1632254" cy="2947286"/>
            </a:xfrm>
            <a:prstGeom prst="roundRect">
              <a:avLst>
                <a:gd name="adj" fmla="val 9350"/>
              </a:avLst>
            </a:prstGeom>
            <a:solidFill>
              <a:schemeClr val="accent5">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0" name="任意多边形 1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1"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3</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22"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也不可能在星云内部形成固态的类地行星</a:t>
              </a:r>
            </a:p>
          </p:txBody>
        </p:sp>
      </p:grpSp>
      <p:grpSp>
        <p:nvGrpSpPr>
          <p:cNvPr id="23" name="组合 22"/>
          <p:cNvGrpSpPr/>
          <p:nvPr/>
        </p:nvGrpSpPr>
        <p:grpSpPr>
          <a:xfrm rot="16200000">
            <a:off x="5684759" y="-381245"/>
            <a:ext cx="816564" cy="8896905"/>
            <a:chOff x="732570" y="1006426"/>
            <a:chExt cx="1632254" cy="2948342"/>
          </a:xfrm>
        </p:grpSpPr>
        <p:sp>
          <p:nvSpPr>
            <p:cNvPr id="24" name="圆角矩形 23"/>
            <p:cNvSpPr/>
            <p:nvPr/>
          </p:nvSpPr>
          <p:spPr>
            <a:xfrm>
              <a:off x="732570" y="1006576"/>
              <a:ext cx="1632254" cy="2947286"/>
            </a:xfrm>
            <a:prstGeom prst="roundRect">
              <a:avLst>
                <a:gd name="adj" fmla="val 9350"/>
              </a:avLst>
            </a:prstGeom>
            <a:solidFill>
              <a:schemeClr val="accent3">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5" name="任意多边形 24"/>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6"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4</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27"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星云假说无法解释太阳与地球的组成元素差异</a:t>
              </a:r>
            </a:p>
          </p:txBody>
        </p:sp>
      </p:grpSp>
      <p:grpSp>
        <p:nvGrpSpPr>
          <p:cNvPr id="28" name="组合 27"/>
          <p:cNvGrpSpPr/>
          <p:nvPr/>
        </p:nvGrpSpPr>
        <p:grpSpPr>
          <a:xfrm rot="16200000">
            <a:off x="5705381" y="529133"/>
            <a:ext cx="816564" cy="8896905"/>
            <a:chOff x="732570" y="1006426"/>
            <a:chExt cx="1632254" cy="2948342"/>
          </a:xfrm>
        </p:grpSpPr>
        <p:sp>
          <p:nvSpPr>
            <p:cNvPr id="29" name="圆角矩形 28"/>
            <p:cNvSpPr/>
            <p:nvPr/>
          </p:nvSpPr>
          <p:spPr>
            <a:xfrm>
              <a:off x="732570" y="1006576"/>
              <a:ext cx="1632254" cy="2947286"/>
            </a:xfrm>
            <a:prstGeom prst="roundRect">
              <a:avLst>
                <a:gd name="adj" fmla="val 9350"/>
              </a:avLst>
            </a:prstGeom>
            <a:solidFill>
              <a:schemeClr val="bg2">
                <a:lumMod val="50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0" name="任意多边形 2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1"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5</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32"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星云假说无法解释自转逆行的行星和卫星</a:t>
              </a:r>
            </a:p>
          </p:txBody>
        </p:sp>
      </p:grpSp>
    </p:spTree>
    <p:extLst>
      <p:ext uri="{BB962C8B-B14F-4D97-AF65-F5344CB8AC3E}">
        <p14:creationId xmlns:p14="http://schemas.microsoft.com/office/powerpoint/2010/main" val="8472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原始星云的质量不够</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966603"/>
            <a:ext cx="8128000" cy="5194300"/>
          </a:xfrm>
          <a:prstGeom prst="rect">
            <a:avLst/>
          </a:prstGeom>
        </p:spPr>
      </p:pic>
      <p:sp>
        <p:nvSpPr>
          <p:cNvPr id="3" name="右箭头 2"/>
          <p:cNvSpPr/>
          <p:nvPr/>
        </p:nvSpPr>
        <p:spPr>
          <a:xfrm rot="7296234">
            <a:off x="3901440" y="4859599"/>
            <a:ext cx="1568918" cy="794802"/>
          </a:xfrm>
          <a:prstGeom prst="rightArrow">
            <a:avLst/>
          </a:prstGeom>
          <a:solidFill>
            <a:schemeClr val="bg1"/>
          </a:solidFill>
          <a:ln w="38100">
            <a:solidFill>
              <a:srgbClr val="FF0000"/>
            </a:solidFill>
          </a:ln>
        </p:spPr>
        <p:txBody>
          <a:bodyPr wrap="square" rtlCol="0" anchor="ctr">
            <a:spAutoFit/>
          </a:bodyPr>
          <a:lstStyle/>
          <a:p>
            <a:pPr algn="ctr"/>
            <a:endParaRPr lang="zh-CN" altLang="en-US" sz="2000"/>
          </a:p>
        </p:txBody>
      </p:sp>
      <p:sp>
        <p:nvSpPr>
          <p:cNvPr id="6" name="右箭头 5"/>
          <p:cNvSpPr/>
          <p:nvPr/>
        </p:nvSpPr>
        <p:spPr>
          <a:xfrm rot="18402373">
            <a:off x="6652663" y="1619837"/>
            <a:ext cx="1568918" cy="794802"/>
          </a:xfrm>
          <a:prstGeom prst="rightArrow">
            <a:avLst/>
          </a:prstGeom>
          <a:solidFill>
            <a:schemeClr val="bg1"/>
          </a:solidFill>
          <a:ln w="38100">
            <a:solidFill>
              <a:srgbClr val="FF0000"/>
            </a:solidFill>
          </a:ln>
        </p:spPr>
        <p:txBody>
          <a:bodyPr wrap="square" rtlCol="0" anchor="ctr">
            <a:spAutoFit/>
          </a:bodyPr>
          <a:lstStyle/>
          <a:p>
            <a:pPr algn="ctr"/>
            <a:endParaRPr lang="zh-CN" altLang="en-US" sz="2000"/>
          </a:p>
        </p:txBody>
      </p:sp>
      <p:sp>
        <p:nvSpPr>
          <p:cNvPr id="7" name="右箭头 6"/>
          <p:cNvSpPr/>
          <p:nvPr/>
        </p:nvSpPr>
        <p:spPr>
          <a:xfrm rot="2068544">
            <a:off x="8660754" y="4859599"/>
            <a:ext cx="1568918" cy="794802"/>
          </a:xfrm>
          <a:prstGeom prst="rightArrow">
            <a:avLst/>
          </a:prstGeom>
          <a:solidFill>
            <a:schemeClr val="bg1"/>
          </a:solidFill>
          <a:ln w="38100">
            <a:solidFill>
              <a:srgbClr val="FF0000"/>
            </a:solidFill>
          </a:ln>
        </p:spPr>
        <p:txBody>
          <a:bodyPr wrap="square" rtlCol="0" anchor="ctr">
            <a:spAutoFit/>
          </a:bodyPr>
          <a:lstStyle/>
          <a:p>
            <a:pPr algn="ctr"/>
            <a:endParaRPr lang="zh-CN" altLang="en-US" sz="2000"/>
          </a:p>
        </p:txBody>
      </p:sp>
      <p:sp>
        <p:nvSpPr>
          <p:cNvPr id="8" name="右箭头 7"/>
          <p:cNvSpPr/>
          <p:nvPr/>
        </p:nvSpPr>
        <p:spPr>
          <a:xfrm rot="12610171">
            <a:off x="2290587" y="1417269"/>
            <a:ext cx="1568918" cy="794802"/>
          </a:xfrm>
          <a:prstGeom prst="rightArrow">
            <a:avLst/>
          </a:prstGeom>
          <a:solidFill>
            <a:schemeClr val="bg1"/>
          </a:solidFill>
          <a:ln w="38100">
            <a:solidFill>
              <a:srgbClr val="FF0000"/>
            </a:solidFill>
          </a:ln>
        </p:spPr>
        <p:txBody>
          <a:bodyPr wrap="square" rtlCol="0" anchor="ctr">
            <a:spAutoFit/>
          </a:bodyPr>
          <a:lstStyle/>
          <a:p>
            <a:pPr algn="ctr"/>
            <a:endParaRPr lang="zh-CN" altLang="en-US" sz="2000"/>
          </a:p>
        </p:txBody>
      </p:sp>
      <p:sp>
        <p:nvSpPr>
          <p:cNvPr id="9" name="右箭头 8"/>
          <p:cNvSpPr/>
          <p:nvPr/>
        </p:nvSpPr>
        <p:spPr>
          <a:xfrm rot="7296234">
            <a:off x="6301110" y="2645357"/>
            <a:ext cx="614416" cy="794802"/>
          </a:xfrm>
          <a:prstGeom prst="rightArrow">
            <a:avLst/>
          </a:prstGeom>
          <a:solidFill>
            <a:schemeClr val="bg1"/>
          </a:solidFill>
          <a:ln w="38100">
            <a:solidFill>
              <a:srgbClr val="00B050"/>
            </a:solidFill>
          </a:ln>
        </p:spPr>
        <p:txBody>
          <a:bodyPr wrap="square" rtlCol="0" anchor="ctr">
            <a:spAutoFit/>
          </a:bodyPr>
          <a:lstStyle/>
          <a:p>
            <a:pPr algn="ctr"/>
            <a:endParaRPr lang="zh-CN" altLang="en-US" sz="2000"/>
          </a:p>
        </p:txBody>
      </p:sp>
      <p:sp>
        <p:nvSpPr>
          <p:cNvPr id="13" name="右箭头 12"/>
          <p:cNvSpPr/>
          <p:nvPr/>
        </p:nvSpPr>
        <p:spPr>
          <a:xfrm rot="2381812">
            <a:off x="5639797" y="2777860"/>
            <a:ext cx="614416" cy="794802"/>
          </a:xfrm>
          <a:prstGeom prst="rightArrow">
            <a:avLst/>
          </a:prstGeom>
          <a:solidFill>
            <a:schemeClr val="bg1"/>
          </a:solidFill>
          <a:ln w="38100">
            <a:solidFill>
              <a:srgbClr val="00B050"/>
            </a:solidFill>
          </a:ln>
        </p:spPr>
        <p:txBody>
          <a:bodyPr wrap="square" rtlCol="0" anchor="ctr">
            <a:spAutoFit/>
          </a:bodyPr>
          <a:lstStyle/>
          <a:p>
            <a:pPr algn="ctr"/>
            <a:endParaRPr lang="zh-CN" altLang="en-US" sz="2000"/>
          </a:p>
        </p:txBody>
      </p:sp>
      <p:sp>
        <p:nvSpPr>
          <p:cNvPr id="14" name="右箭头 13"/>
          <p:cNvSpPr/>
          <p:nvPr/>
        </p:nvSpPr>
        <p:spPr>
          <a:xfrm rot="13061963">
            <a:off x="6461531" y="3349718"/>
            <a:ext cx="614416" cy="794802"/>
          </a:xfrm>
          <a:prstGeom prst="rightArrow">
            <a:avLst/>
          </a:prstGeom>
          <a:solidFill>
            <a:schemeClr val="bg1"/>
          </a:solidFill>
          <a:ln w="38100">
            <a:solidFill>
              <a:srgbClr val="00B050"/>
            </a:solidFill>
          </a:ln>
        </p:spPr>
        <p:txBody>
          <a:bodyPr wrap="square" rtlCol="0" anchor="ctr">
            <a:spAutoFit/>
          </a:bodyPr>
          <a:lstStyle/>
          <a:p>
            <a:pPr algn="ctr"/>
            <a:endParaRPr lang="zh-CN" altLang="en-US" sz="2000"/>
          </a:p>
        </p:txBody>
      </p:sp>
      <p:sp>
        <p:nvSpPr>
          <p:cNvPr id="15" name="右箭头 14"/>
          <p:cNvSpPr/>
          <p:nvPr/>
        </p:nvSpPr>
        <p:spPr>
          <a:xfrm rot="18122144">
            <a:off x="5788791" y="3490145"/>
            <a:ext cx="614416" cy="794802"/>
          </a:xfrm>
          <a:prstGeom prst="rightArrow">
            <a:avLst/>
          </a:prstGeom>
          <a:solidFill>
            <a:schemeClr val="bg1"/>
          </a:solidFill>
          <a:ln w="38100">
            <a:solidFill>
              <a:srgbClr val="00B050"/>
            </a:solidFill>
          </a:ln>
        </p:spPr>
        <p:txBody>
          <a:bodyPr wrap="square" rtlCol="0" anchor="ctr">
            <a:spAutoFit/>
          </a:bodyPr>
          <a:lstStyle/>
          <a:p>
            <a:pPr algn="ctr"/>
            <a:endParaRPr lang="zh-CN" altLang="en-US" sz="2000"/>
          </a:p>
        </p:txBody>
      </p:sp>
    </p:spTree>
    <p:extLst>
      <p:ext uri="{BB962C8B-B14F-4D97-AF65-F5344CB8AC3E}">
        <p14:creationId xmlns:p14="http://schemas.microsoft.com/office/powerpoint/2010/main" val="25898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木星的例子</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090" y="859974"/>
            <a:ext cx="7209683" cy="5407262"/>
          </a:xfrm>
          <a:prstGeom prst="rect">
            <a:avLst/>
          </a:prstGeom>
        </p:spPr>
      </p:pic>
    </p:spTree>
    <p:extLst>
      <p:ext uri="{BB962C8B-B14F-4D97-AF65-F5344CB8AC3E}">
        <p14:creationId xmlns:p14="http://schemas.microsoft.com/office/powerpoint/2010/main" val="2518832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木星与地球的大小比较</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227" y="867523"/>
            <a:ext cx="9544692" cy="5368889"/>
          </a:xfrm>
          <a:prstGeom prst="rect">
            <a:avLst/>
          </a:prstGeom>
        </p:spPr>
      </p:pic>
    </p:spTree>
    <p:extLst>
      <p:ext uri="{BB962C8B-B14F-4D97-AF65-F5344CB8AC3E}">
        <p14:creationId xmlns:p14="http://schemas.microsoft.com/office/powerpoint/2010/main" val="3671814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宇宙大爆炸无法形成恒星</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623" y="944278"/>
            <a:ext cx="8128000" cy="5219700"/>
          </a:xfrm>
          <a:prstGeom prst="rect">
            <a:avLst/>
          </a:prstGeom>
        </p:spPr>
      </p:pic>
    </p:spTree>
    <p:extLst>
      <p:ext uri="{BB962C8B-B14F-4D97-AF65-F5344CB8AC3E}">
        <p14:creationId xmlns:p14="http://schemas.microsoft.com/office/powerpoint/2010/main" val="139584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1364" y="76524"/>
            <a:ext cx="12192000" cy="584775"/>
          </a:xfrm>
        </p:spPr>
        <p:txBody>
          <a:bodyPr/>
          <a:lstStyle/>
          <a:p>
            <a:r>
              <a:rPr lang="zh-CN" altLang="en-US" dirty="0"/>
              <a:t>星云假说的错误</a:t>
            </a:r>
          </a:p>
        </p:txBody>
      </p:sp>
      <p:grpSp>
        <p:nvGrpSpPr>
          <p:cNvPr id="11" name="组合 10"/>
          <p:cNvGrpSpPr/>
          <p:nvPr/>
        </p:nvGrpSpPr>
        <p:grpSpPr>
          <a:xfrm rot="16200000">
            <a:off x="5687721" y="-3163024"/>
            <a:ext cx="816564" cy="8896452"/>
            <a:chOff x="732570" y="1006576"/>
            <a:chExt cx="1632254" cy="2948192"/>
          </a:xfrm>
        </p:grpSpPr>
        <p:sp>
          <p:nvSpPr>
            <p:cNvPr id="12" name="圆角矩形 11"/>
            <p:cNvSpPr/>
            <p:nvPr/>
          </p:nvSpPr>
          <p:spPr>
            <a:xfrm>
              <a:off x="732570" y="1006576"/>
              <a:ext cx="1632254" cy="2947286"/>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5" name="文本框 11"/>
            <p:cNvSpPr txBox="1"/>
            <p:nvPr/>
          </p:nvSpPr>
          <p:spPr>
            <a:xfrm rot="5400000">
              <a:off x="1612595" y="649519"/>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1</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原始星云会把周围的全部气体吸入到引力中心</a:t>
              </a:r>
            </a:p>
          </p:txBody>
        </p:sp>
      </p:grpSp>
      <p:grpSp>
        <p:nvGrpSpPr>
          <p:cNvPr id="8" name="组合 7"/>
          <p:cNvGrpSpPr/>
          <p:nvPr/>
        </p:nvGrpSpPr>
        <p:grpSpPr>
          <a:xfrm rot="16200000">
            <a:off x="5687721" y="-2227210"/>
            <a:ext cx="816564" cy="8896452"/>
            <a:chOff x="732570" y="1006576"/>
            <a:chExt cx="1632254" cy="2948192"/>
          </a:xfrm>
        </p:grpSpPr>
        <p:sp>
          <p:nvSpPr>
            <p:cNvPr id="9" name="圆角矩形 8"/>
            <p:cNvSpPr/>
            <p:nvPr/>
          </p:nvSpPr>
          <p:spPr>
            <a:xfrm>
              <a:off x="732570" y="1006576"/>
              <a:ext cx="1632254" cy="2947286"/>
            </a:xfrm>
            <a:prstGeom prst="roundRect">
              <a:avLst>
                <a:gd name="adj" fmla="val 9350"/>
              </a:avLst>
            </a:prstGeom>
            <a:solidFill>
              <a:schemeClr val="accent4">
                <a:lumMod val="60000"/>
                <a:lumOff val="40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0" name="任意多边形 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4" name="文本框 11"/>
            <p:cNvSpPr txBox="1"/>
            <p:nvPr/>
          </p:nvSpPr>
          <p:spPr>
            <a:xfrm rot="5400000">
              <a:off x="1458678" y="649519"/>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2</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17" name="文本框 64"/>
            <p:cNvSpPr txBox="1"/>
            <p:nvPr/>
          </p:nvSpPr>
          <p:spPr>
            <a:xfrm rot="5400000">
              <a:off x="139314" y="1997682"/>
              <a:ext cx="2791388" cy="1122783"/>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不可能在原始星云的外围形成巨大的气体行星</a:t>
              </a:r>
            </a:p>
          </p:txBody>
        </p:sp>
      </p:grpSp>
      <p:grpSp>
        <p:nvGrpSpPr>
          <p:cNvPr id="18" name="组合 17"/>
          <p:cNvGrpSpPr/>
          <p:nvPr/>
        </p:nvGrpSpPr>
        <p:grpSpPr>
          <a:xfrm rot="16200000">
            <a:off x="5684761" y="-1291624"/>
            <a:ext cx="816564" cy="8896905"/>
            <a:chOff x="732570" y="1006426"/>
            <a:chExt cx="1632254" cy="2948342"/>
          </a:xfrm>
        </p:grpSpPr>
        <p:sp>
          <p:nvSpPr>
            <p:cNvPr id="19" name="圆角矩形 18"/>
            <p:cNvSpPr/>
            <p:nvPr/>
          </p:nvSpPr>
          <p:spPr>
            <a:xfrm>
              <a:off x="732570" y="1006576"/>
              <a:ext cx="1632254" cy="2947286"/>
            </a:xfrm>
            <a:prstGeom prst="roundRect">
              <a:avLst>
                <a:gd name="adj" fmla="val 9350"/>
              </a:avLst>
            </a:prstGeom>
            <a:solidFill>
              <a:schemeClr val="accent5">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0" name="任意多边形 1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1"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3</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22"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也不可能在星云内部形成固态的类地行星</a:t>
              </a:r>
            </a:p>
          </p:txBody>
        </p:sp>
      </p:grpSp>
      <p:grpSp>
        <p:nvGrpSpPr>
          <p:cNvPr id="23" name="组合 22"/>
          <p:cNvGrpSpPr/>
          <p:nvPr/>
        </p:nvGrpSpPr>
        <p:grpSpPr>
          <a:xfrm rot="16200000">
            <a:off x="5684759" y="-381245"/>
            <a:ext cx="816564" cy="8896905"/>
            <a:chOff x="732570" y="1006426"/>
            <a:chExt cx="1632254" cy="2948342"/>
          </a:xfrm>
        </p:grpSpPr>
        <p:sp>
          <p:nvSpPr>
            <p:cNvPr id="24" name="圆角矩形 23"/>
            <p:cNvSpPr/>
            <p:nvPr/>
          </p:nvSpPr>
          <p:spPr>
            <a:xfrm>
              <a:off x="732570" y="1006576"/>
              <a:ext cx="1632254" cy="2947286"/>
            </a:xfrm>
            <a:prstGeom prst="roundRect">
              <a:avLst>
                <a:gd name="adj" fmla="val 9350"/>
              </a:avLst>
            </a:prstGeom>
            <a:solidFill>
              <a:schemeClr val="accent3">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5" name="任意多边形 24"/>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6"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4</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27"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星云假说无法解释太阳与地球的组成元素差异</a:t>
              </a:r>
            </a:p>
          </p:txBody>
        </p:sp>
      </p:grpSp>
      <p:grpSp>
        <p:nvGrpSpPr>
          <p:cNvPr id="28" name="组合 27"/>
          <p:cNvGrpSpPr/>
          <p:nvPr/>
        </p:nvGrpSpPr>
        <p:grpSpPr>
          <a:xfrm rot="16200000">
            <a:off x="5705381" y="529133"/>
            <a:ext cx="816564" cy="8896905"/>
            <a:chOff x="732570" y="1006426"/>
            <a:chExt cx="1632254" cy="2948342"/>
          </a:xfrm>
        </p:grpSpPr>
        <p:sp>
          <p:nvSpPr>
            <p:cNvPr id="29" name="圆角矩形 28"/>
            <p:cNvSpPr/>
            <p:nvPr/>
          </p:nvSpPr>
          <p:spPr>
            <a:xfrm>
              <a:off x="732570" y="1006576"/>
              <a:ext cx="1632254" cy="2947286"/>
            </a:xfrm>
            <a:prstGeom prst="roundRect">
              <a:avLst>
                <a:gd name="adj" fmla="val 9350"/>
              </a:avLst>
            </a:prstGeom>
            <a:solidFill>
              <a:schemeClr val="bg2">
                <a:lumMod val="50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0" name="任意多边形 29"/>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1"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5</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32"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星云假说无法解释自转逆行的行星和卫星</a:t>
              </a:r>
            </a:p>
          </p:txBody>
        </p:sp>
      </p:grpSp>
      <p:grpSp>
        <p:nvGrpSpPr>
          <p:cNvPr id="33" name="组合 32"/>
          <p:cNvGrpSpPr/>
          <p:nvPr/>
        </p:nvGrpSpPr>
        <p:grpSpPr>
          <a:xfrm rot="16200000">
            <a:off x="5682023" y="1463605"/>
            <a:ext cx="816564" cy="8896905"/>
            <a:chOff x="732570" y="1006426"/>
            <a:chExt cx="1632254" cy="2948342"/>
          </a:xfrm>
        </p:grpSpPr>
        <p:sp>
          <p:nvSpPr>
            <p:cNvPr id="34" name="圆角矩形 33"/>
            <p:cNvSpPr/>
            <p:nvPr/>
          </p:nvSpPr>
          <p:spPr>
            <a:xfrm>
              <a:off x="732570" y="1006576"/>
              <a:ext cx="1632254" cy="2947286"/>
            </a:xfrm>
            <a:prstGeom prst="roundRect">
              <a:avLst>
                <a:gd name="adj" fmla="val 9350"/>
              </a:avLst>
            </a:prstGeom>
            <a:solidFill>
              <a:schemeClr val="accent6">
                <a:lumMod val="75000"/>
              </a:schemeClr>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5" name="任意多边形 34"/>
            <p:cNvSpPr/>
            <p:nvPr/>
          </p:nvSpPr>
          <p:spPr>
            <a:xfrm>
              <a:off x="999539" y="1159427"/>
              <a:ext cx="1058385" cy="276771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6" name="文本框 11"/>
            <p:cNvSpPr txBox="1"/>
            <p:nvPr/>
          </p:nvSpPr>
          <p:spPr>
            <a:xfrm rot="5400000">
              <a:off x="1480920" y="643591"/>
              <a:ext cx="151026" cy="876695"/>
            </a:xfrm>
            <a:prstGeom prst="rect">
              <a:avLst/>
            </a:prstGeom>
            <a:noFill/>
          </p:spPr>
          <p:txBody>
            <a:bodyPr wrap="square" lIns="68580" tIns="34290" rIns="68580" bIns="34290" rtlCol="0">
              <a:spAutoFit/>
            </a:bodyPr>
            <a:lstStyle/>
            <a:p>
              <a:pPr algn="ctr"/>
              <a:r>
                <a:rPr lang="en-US" altLang="zh-HK" sz="2400" dirty="0">
                  <a:solidFill>
                    <a:prstClr val="white"/>
                  </a:solidFill>
                  <a:latin typeface="Impact" pitchFamily="34" charset="0"/>
                  <a:ea typeface="张海山锐谐体2.0-授权联系：Samtype@QQ.com" panose="02000000000000000000" pitchFamily="2" charset="-122"/>
                </a:rPr>
                <a:t>6</a:t>
              </a:r>
              <a:endParaRPr lang="zh-HK" altLang="en-US" sz="2400" dirty="0">
                <a:solidFill>
                  <a:prstClr val="white"/>
                </a:solidFill>
                <a:latin typeface="Impact" pitchFamily="34" charset="0"/>
                <a:ea typeface="张海山锐谐体2.0-授权联系：Samtype@QQ.com" panose="02000000000000000000" pitchFamily="2" charset="-122"/>
              </a:endParaRPr>
            </a:p>
          </p:txBody>
        </p:sp>
        <p:sp>
          <p:nvSpPr>
            <p:cNvPr id="37" name="文本框 64"/>
            <p:cNvSpPr txBox="1"/>
            <p:nvPr/>
          </p:nvSpPr>
          <p:spPr>
            <a:xfrm rot="5400000">
              <a:off x="139314" y="1997683"/>
              <a:ext cx="2791388" cy="1122782"/>
            </a:xfrm>
            <a:prstGeom prst="rect">
              <a:avLst/>
            </a:prstGeom>
            <a:noFill/>
          </p:spPr>
          <p:txBody>
            <a:bodyPr wrap="square" lIns="68580" tIns="34290" rIns="68580" bIns="34290" rtlCol="0">
              <a:spAutoFit/>
            </a:bodyPr>
            <a:lstStyle/>
            <a:p>
              <a:r>
                <a:rPr lang="zh-CN" altLang="en-US" sz="3200" b="1" dirty="0">
                  <a:latin typeface="华文中宋" panose="02010600040101010101" pitchFamily="2" charset="-122"/>
                  <a:ea typeface="华文中宋" panose="02010600040101010101" pitchFamily="2" charset="-122"/>
                </a:rPr>
                <a:t>太阳质量不够，不可能来自一团炽热的星云</a:t>
              </a:r>
            </a:p>
          </p:txBody>
        </p:sp>
      </p:grpSp>
      <p:sp>
        <p:nvSpPr>
          <p:cNvPr id="2" name="文本框 1"/>
          <p:cNvSpPr txBox="1"/>
          <p:nvPr/>
        </p:nvSpPr>
        <p:spPr>
          <a:xfrm rot="20817546">
            <a:off x="3433142" y="2862234"/>
            <a:ext cx="4976396" cy="1323439"/>
          </a:xfrm>
          <a:prstGeom prst="rect">
            <a:avLst/>
          </a:prstGeom>
          <a:solidFill>
            <a:srgbClr val="FFFF00"/>
          </a:solidFill>
        </p:spPr>
        <p:txBody>
          <a:bodyPr wrap="square" rtlCol="0">
            <a:spAutoFit/>
          </a:bodyPr>
          <a:lstStyle/>
          <a:p>
            <a:r>
              <a:rPr lang="zh-CN" altLang="en-US" sz="4000" dirty="0">
                <a:solidFill>
                  <a:srgbClr val="FF0000"/>
                </a:solidFill>
                <a:latin typeface="华文中宋" panose="02010600040101010101" pitchFamily="2" charset="-122"/>
                <a:ea typeface="华文中宋" panose="02010600040101010101" pitchFamily="2" charset="-122"/>
              </a:rPr>
              <a:t>解释太阳系起源的星云假说只是一种幻想</a:t>
            </a:r>
          </a:p>
        </p:txBody>
      </p:sp>
    </p:spTree>
    <p:extLst>
      <p:ext uri="{BB962C8B-B14F-4D97-AF65-F5344CB8AC3E}">
        <p14:creationId xmlns:p14="http://schemas.microsoft.com/office/powerpoint/2010/main" val="277781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49068"/>
            <a:ext cx="12191999" cy="969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panose="02010600030101010101" pitchFamily="2" charset="-122"/>
            </a:endParaRPr>
          </a:p>
        </p:txBody>
      </p:sp>
      <p:sp>
        <p:nvSpPr>
          <p:cNvPr id="40" name="文本框 17"/>
          <p:cNvSpPr txBox="1"/>
          <p:nvPr/>
        </p:nvSpPr>
        <p:spPr>
          <a:xfrm>
            <a:off x="4861587" y="2872229"/>
            <a:ext cx="3631105" cy="584775"/>
          </a:xfrm>
          <a:prstGeom prst="rect">
            <a:avLst/>
          </a:prstGeom>
          <a:noFill/>
        </p:spPr>
        <p:txBody>
          <a:bodyPr wrap="square" rtlCol="0">
            <a:spAutoFit/>
          </a:bodyPr>
          <a:lstStyle/>
          <a:p>
            <a:r>
              <a:rPr lang="zh-CN" altLang="en-US" sz="3200" b="1" dirty="0">
                <a:solidFill>
                  <a:prstClr val="white"/>
                </a:solidFill>
                <a:latin typeface="微软雅黑" panose="020B0503020204020204" pitchFamily="34" charset="-122"/>
                <a:ea typeface="微软雅黑" panose="020B0503020204020204" pitchFamily="34" charset="-122"/>
              </a:rPr>
              <a:t>设计的证据</a:t>
            </a:r>
            <a:endParaRPr lang="en-US" altLang="zh-CN" sz="3200" b="1" dirty="0">
              <a:solidFill>
                <a:prstClr val="white"/>
              </a:solidFill>
              <a:latin typeface="微软雅黑" panose="020B0503020204020204" pitchFamily="34" charset="-122"/>
              <a:ea typeface="微软雅黑" panose="020B0503020204020204" pitchFamily="34" charset="-122"/>
            </a:endParaRPr>
          </a:p>
        </p:txBody>
      </p:sp>
      <p:sp>
        <p:nvSpPr>
          <p:cNvPr id="41" name="文本框 19"/>
          <p:cNvSpPr txBox="1"/>
          <p:nvPr/>
        </p:nvSpPr>
        <p:spPr bwMode="auto">
          <a:xfrm>
            <a:off x="4477012" y="3921059"/>
            <a:ext cx="6034940" cy="1620444"/>
          </a:xfrm>
          <a:prstGeom prst="rect">
            <a:avLst/>
          </a:prstGeom>
          <a:noFill/>
        </p:spPr>
        <p:txBody>
          <a:bodyPr wrap="square" lIns="68580" tIns="34290" rIns="68580" bIns="34290">
            <a:spAutoFit/>
          </a:bodyPr>
          <a:lstStyle/>
          <a:p>
            <a:pPr>
              <a:lnSpc>
                <a:spcPct val="120000"/>
              </a:lnSpc>
            </a:pPr>
            <a:r>
              <a:rPr lang="zh-CN" altLang="en-US" sz="2800" b="1" dirty="0">
                <a:solidFill>
                  <a:prstClr val="black">
                    <a:lumMod val="75000"/>
                    <a:lumOff val="25000"/>
                  </a:prstClr>
                </a:solidFill>
                <a:latin typeface="宋体" panose="02010600030101010101" pitchFamily="2" charset="-122"/>
                <a:ea typeface="宋体" panose="02010600030101010101" pitchFamily="2" charset="-122"/>
              </a:rPr>
              <a:t>如果太阳系和地球不是从一团原始气体出现而是被创造的，那么有什么证据吗？</a:t>
            </a:r>
          </a:p>
        </p:txBody>
      </p:sp>
      <p:grpSp>
        <p:nvGrpSpPr>
          <p:cNvPr id="83" name="组合 82"/>
          <p:cNvGrpSpPr/>
          <p:nvPr/>
        </p:nvGrpSpPr>
        <p:grpSpPr>
          <a:xfrm>
            <a:off x="2890956" y="2346611"/>
            <a:ext cx="1586056" cy="1586449"/>
            <a:chOff x="1041891" y="2887277"/>
            <a:chExt cx="1036261" cy="1036518"/>
          </a:xfrm>
        </p:grpSpPr>
        <p:sp>
          <p:nvSpPr>
            <p:cNvPr id="84" name="Oval 53"/>
            <p:cNvSpPr>
              <a:spLocks noChangeArrowheads="1"/>
            </p:cNvSpPr>
            <p:nvPr/>
          </p:nvSpPr>
          <p:spPr bwMode="auto">
            <a:xfrm>
              <a:off x="1041891" y="2887277"/>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4400">
                <a:solidFill>
                  <a:prstClr val="white"/>
                </a:solidFill>
                <a:latin typeface="微软雅黑" panose="020B0503020204020204" pitchFamily="34" charset="-122"/>
                <a:ea typeface="微软雅黑" panose="020B0503020204020204" pitchFamily="34" charset="-122"/>
              </a:endParaRPr>
            </a:p>
          </p:txBody>
        </p:sp>
        <p:sp>
          <p:nvSpPr>
            <p:cNvPr id="85" name="Text Box 58"/>
            <p:cNvSpPr txBox="1">
              <a:spLocks noChangeArrowheads="1"/>
            </p:cNvSpPr>
            <p:nvPr/>
          </p:nvSpPr>
          <p:spPr bwMode="auto">
            <a:xfrm>
              <a:off x="1159958" y="3077737"/>
              <a:ext cx="782803" cy="70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en-US" altLang="zh-CN" sz="6600" dirty="0">
                  <a:solidFill>
                    <a:prstClr val="white"/>
                  </a:solidFill>
                  <a:latin typeface="Impact" panose="020B0806030902050204" pitchFamily="34" charset="0"/>
                  <a:ea typeface="微软雅黑" panose="020B0503020204020204" pitchFamily="34" charset="-122"/>
                </a:rPr>
                <a:t>02</a:t>
              </a:r>
            </a:p>
          </p:txBody>
        </p:sp>
      </p:grpSp>
      <p:sp>
        <p:nvSpPr>
          <p:cNvPr id="4" name="标题 3">
            <a:extLst>
              <a:ext uri="{FF2B5EF4-FFF2-40B4-BE49-F238E27FC236}">
                <a16:creationId xmlns:a16="http://schemas.microsoft.com/office/drawing/2014/main" id="{D9F58717-0E22-4F60-BA24-4E070D2459CC}"/>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4951021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heel(1)">
                                      <p:cBhvr>
                                        <p:cTn id="11" dur="650"/>
                                        <p:tgtEl>
                                          <p:spTgt spid="83"/>
                                        </p:tgtEl>
                                      </p:cBhvr>
                                    </p:animEffect>
                                  </p:childTnLst>
                                </p:cTn>
                              </p:par>
                            </p:childTnLst>
                          </p:cTn>
                        </p:par>
                        <p:par>
                          <p:cTn id="12" fill="hold">
                            <p:stCondLst>
                              <p:cond delay="1150"/>
                            </p:stCondLst>
                            <p:childTnLst>
                              <p:par>
                                <p:cTn id="13" presetID="22" presetClass="entr" presetSubtype="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par>
                          <p:cTn id="16" fill="hold">
                            <p:stCondLst>
                              <p:cond delay="1650"/>
                            </p:stCondLst>
                            <p:childTnLst>
                              <p:par>
                                <p:cTn id="17" presetID="22" presetClass="entr" presetSubtype="2" fill="hold" grpId="0" nodeType="afterEffect">
                                  <p:stCondLst>
                                    <p:cond delay="0"/>
                                  </p:stCondLst>
                                  <p:iterate type="lt">
                                    <p:tmPct val="4878"/>
                                  </p:iterate>
                                  <p:childTnLst>
                                    <p:set>
                                      <p:cBhvr>
                                        <p:cTn id="18" dur="1" fill="hold">
                                          <p:stCondLst>
                                            <p:cond delay="0"/>
                                          </p:stCondLst>
                                        </p:cTn>
                                        <p:tgtEl>
                                          <p:spTgt spid="41"/>
                                        </p:tgtEl>
                                        <p:attrNameLst>
                                          <p:attrName>style.visibility</p:attrName>
                                        </p:attrNameLst>
                                      </p:cBhvr>
                                      <p:to>
                                        <p:strVal val="visible"/>
                                      </p:to>
                                    </p:set>
                                    <p:animEffect transition="in" filter="wipe(right)">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0" y="1700812"/>
            <a:ext cx="12192000" cy="2942175"/>
          </a:xfrm>
          <a:custGeom>
            <a:avLst/>
            <a:gdLst>
              <a:gd name="connsiteX0" fmla="*/ 0 w 12192000"/>
              <a:gd name="connsiteY0" fmla="*/ 0 h 2716400"/>
              <a:gd name="connsiteX1" fmla="*/ 12192000 w 12192000"/>
              <a:gd name="connsiteY1" fmla="*/ 0 h 2716400"/>
              <a:gd name="connsiteX2" fmla="*/ 12192000 w 12192000"/>
              <a:gd name="connsiteY2" fmla="*/ 2716400 h 2716400"/>
              <a:gd name="connsiteX3" fmla="*/ 0 w 12192000"/>
              <a:gd name="connsiteY3" fmla="*/ 2716400 h 2716400"/>
              <a:gd name="connsiteX4" fmla="*/ 0 w 12192000"/>
              <a:gd name="connsiteY4" fmla="*/ 0 h 2716400"/>
              <a:gd name="connsiteX0" fmla="*/ 0 w 12192000"/>
              <a:gd name="connsiteY0" fmla="*/ 0 h 3249800"/>
              <a:gd name="connsiteX1" fmla="*/ 12192000 w 12192000"/>
              <a:gd name="connsiteY1" fmla="*/ 533400 h 3249800"/>
              <a:gd name="connsiteX2" fmla="*/ 12192000 w 12192000"/>
              <a:gd name="connsiteY2" fmla="*/ 3249800 h 3249800"/>
              <a:gd name="connsiteX3" fmla="*/ 0 w 12192000"/>
              <a:gd name="connsiteY3" fmla="*/ 3249800 h 3249800"/>
              <a:gd name="connsiteX4" fmla="*/ 0 w 12192000"/>
              <a:gd name="connsiteY4" fmla="*/ 0 h 3249800"/>
              <a:gd name="connsiteX0" fmla="*/ 0 w 12192000"/>
              <a:gd name="connsiteY0" fmla="*/ 0 h 3249800"/>
              <a:gd name="connsiteX1" fmla="*/ 12192000 w 12192000"/>
              <a:gd name="connsiteY1" fmla="*/ 533400 h 3249800"/>
              <a:gd name="connsiteX2" fmla="*/ 12192000 w 12192000"/>
              <a:gd name="connsiteY2" fmla="*/ 3249800 h 3249800"/>
              <a:gd name="connsiteX3" fmla="*/ 19050 w 12192000"/>
              <a:gd name="connsiteY3" fmla="*/ 1687700 h 3249800"/>
              <a:gd name="connsiteX4" fmla="*/ 0 w 12192000"/>
              <a:gd name="connsiteY4" fmla="*/ 0 h 3249800"/>
              <a:gd name="connsiteX0" fmla="*/ 0 w 12230100"/>
              <a:gd name="connsiteY0" fmla="*/ 0 h 4583300"/>
              <a:gd name="connsiteX1" fmla="*/ 12192000 w 12230100"/>
              <a:gd name="connsiteY1" fmla="*/ 533400 h 4583300"/>
              <a:gd name="connsiteX2" fmla="*/ 12230100 w 12230100"/>
              <a:gd name="connsiteY2" fmla="*/ 4583300 h 4583300"/>
              <a:gd name="connsiteX3" fmla="*/ 19050 w 12230100"/>
              <a:gd name="connsiteY3" fmla="*/ 1687700 h 4583300"/>
              <a:gd name="connsiteX4" fmla="*/ 0 w 12230100"/>
              <a:gd name="connsiteY4" fmla="*/ 0 h 4583300"/>
              <a:gd name="connsiteX0" fmla="*/ 0 w 12230100"/>
              <a:gd name="connsiteY0" fmla="*/ 0 h 4583300"/>
              <a:gd name="connsiteX1" fmla="*/ 12211050 w 12230100"/>
              <a:gd name="connsiteY1" fmla="*/ 2019300 h 4583300"/>
              <a:gd name="connsiteX2" fmla="*/ 12230100 w 12230100"/>
              <a:gd name="connsiteY2" fmla="*/ 4583300 h 4583300"/>
              <a:gd name="connsiteX3" fmla="*/ 19050 w 12230100"/>
              <a:gd name="connsiteY3" fmla="*/ 1687700 h 4583300"/>
              <a:gd name="connsiteX4" fmla="*/ 0 w 12230100"/>
              <a:gd name="connsiteY4" fmla="*/ 0 h 4583300"/>
              <a:gd name="connsiteX0" fmla="*/ 0 w 12249150"/>
              <a:gd name="connsiteY0" fmla="*/ 0 h 4068950"/>
              <a:gd name="connsiteX1" fmla="*/ 12211050 w 12249150"/>
              <a:gd name="connsiteY1" fmla="*/ 2019300 h 4068950"/>
              <a:gd name="connsiteX2" fmla="*/ 12249150 w 12249150"/>
              <a:gd name="connsiteY2" fmla="*/ 4068950 h 4068950"/>
              <a:gd name="connsiteX3" fmla="*/ 19050 w 12249150"/>
              <a:gd name="connsiteY3" fmla="*/ 1687700 h 4068950"/>
              <a:gd name="connsiteX4" fmla="*/ 0 w 12249150"/>
              <a:gd name="connsiteY4" fmla="*/ 0 h 4068950"/>
              <a:gd name="connsiteX0" fmla="*/ 0 w 12249150"/>
              <a:gd name="connsiteY0" fmla="*/ 0 h 4068950"/>
              <a:gd name="connsiteX1" fmla="*/ 12211050 w 12249150"/>
              <a:gd name="connsiteY1" fmla="*/ 2019300 h 4068950"/>
              <a:gd name="connsiteX2" fmla="*/ 12249150 w 12249150"/>
              <a:gd name="connsiteY2" fmla="*/ 4068950 h 4068950"/>
              <a:gd name="connsiteX3" fmla="*/ 19050 w 12249150"/>
              <a:gd name="connsiteY3" fmla="*/ 1687700 h 4068950"/>
              <a:gd name="connsiteX4" fmla="*/ 0 w 12249150"/>
              <a:gd name="connsiteY4" fmla="*/ 0 h 4068950"/>
              <a:gd name="connsiteX0" fmla="*/ 0 w 12249150"/>
              <a:gd name="connsiteY0" fmla="*/ 0 h 3935600"/>
              <a:gd name="connsiteX1" fmla="*/ 12211050 w 12249150"/>
              <a:gd name="connsiteY1" fmla="*/ 188595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49150"/>
              <a:gd name="connsiteY0" fmla="*/ 0 h 3935600"/>
              <a:gd name="connsiteX1" fmla="*/ 12249150 w 12249150"/>
              <a:gd name="connsiteY1" fmla="*/ 142875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68200"/>
              <a:gd name="connsiteY0" fmla="*/ 0 h 3935600"/>
              <a:gd name="connsiteX1" fmla="*/ 12268200 w 12268200"/>
              <a:gd name="connsiteY1" fmla="*/ 1104900 h 3935600"/>
              <a:gd name="connsiteX2" fmla="*/ 12249150 w 12268200"/>
              <a:gd name="connsiteY2" fmla="*/ 3935600 h 3935600"/>
              <a:gd name="connsiteX3" fmla="*/ 19050 w 12268200"/>
              <a:gd name="connsiteY3" fmla="*/ 1554350 h 3935600"/>
              <a:gd name="connsiteX4" fmla="*/ 0 w 12268200"/>
              <a:gd name="connsiteY4" fmla="*/ 0 h 3935600"/>
              <a:gd name="connsiteX0" fmla="*/ 0 w 12249150"/>
              <a:gd name="connsiteY0" fmla="*/ 0 h 3935600"/>
              <a:gd name="connsiteX1" fmla="*/ 12237720 w 12249150"/>
              <a:gd name="connsiteY1" fmla="*/ 108966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49150"/>
              <a:gd name="connsiteY0" fmla="*/ 0 h 3935600"/>
              <a:gd name="connsiteX1" fmla="*/ 12237720 w 12249150"/>
              <a:gd name="connsiteY1" fmla="*/ 1089660 h 3935600"/>
              <a:gd name="connsiteX2" fmla="*/ 12249150 w 12249150"/>
              <a:gd name="connsiteY2" fmla="*/ 3935600 h 3935600"/>
              <a:gd name="connsiteX3" fmla="*/ 44450 w 12249150"/>
              <a:gd name="connsiteY3" fmla="*/ 1554350 h 3935600"/>
              <a:gd name="connsiteX4" fmla="*/ 0 w 12249150"/>
              <a:gd name="connsiteY4" fmla="*/ 0 h 3935600"/>
              <a:gd name="connsiteX0" fmla="*/ 0 w 12217400"/>
              <a:gd name="connsiteY0" fmla="*/ 0 h 3922900"/>
              <a:gd name="connsiteX1" fmla="*/ 12205970 w 12217400"/>
              <a:gd name="connsiteY1" fmla="*/ 1076960 h 3922900"/>
              <a:gd name="connsiteX2" fmla="*/ 12217400 w 12217400"/>
              <a:gd name="connsiteY2" fmla="*/ 3922900 h 3922900"/>
              <a:gd name="connsiteX3" fmla="*/ 12700 w 12217400"/>
              <a:gd name="connsiteY3" fmla="*/ 1541650 h 3922900"/>
              <a:gd name="connsiteX4" fmla="*/ 0 w 12217400"/>
              <a:gd name="connsiteY4" fmla="*/ 0 h 3922900"/>
              <a:gd name="connsiteX0" fmla="*/ 0 w 12217400"/>
              <a:gd name="connsiteY0" fmla="*/ 0 h 3922900"/>
              <a:gd name="connsiteX1" fmla="*/ 12205970 w 12217400"/>
              <a:gd name="connsiteY1" fmla="*/ 1076960 h 3922900"/>
              <a:gd name="connsiteX2" fmla="*/ 12217400 w 12217400"/>
              <a:gd name="connsiteY2" fmla="*/ 3922900 h 3922900"/>
              <a:gd name="connsiteX3" fmla="*/ 6350 w 12217400"/>
              <a:gd name="connsiteY3" fmla="*/ 1541650 h 3922900"/>
              <a:gd name="connsiteX4" fmla="*/ 0 w 12217400"/>
              <a:gd name="connsiteY4" fmla="*/ 0 h 39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3922900">
                <a:moveTo>
                  <a:pt x="0" y="0"/>
                </a:moveTo>
                <a:lnTo>
                  <a:pt x="12205970" y="1076960"/>
                </a:lnTo>
                <a:lnTo>
                  <a:pt x="12217400" y="3922900"/>
                </a:lnTo>
                <a:lnTo>
                  <a:pt x="6350" y="1541650"/>
                </a:lnTo>
                <a:cubicBezTo>
                  <a:pt x="4233" y="1027767"/>
                  <a:pt x="2117" y="513883"/>
                  <a:pt x="0" y="0"/>
                </a:cubicBezTo>
                <a:close/>
              </a:path>
            </a:pathLst>
          </a:custGeom>
          <a:solidFill>
            <a:schemeClr val="tx2">
              <a:lumMod val="75000"/>
              <a:alpha val="5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rtlCol="0" anchor="ctr"/>
          <a:lstStyle/>
          <a:p>
            <a:pPr algn="ctr"/>
            <a:endParaRPr lang="zh-CN" altLang="en-US" dirty="0">
              <a:solidFill>
                <a:prstClr val="white"/>
              </a:solidFill>
              <a:latin typeface="Calibri"/>
              <a:ea typeface="宋体" panose="02010600030101010101" pitchFamily="2" charset="-122"/>
              <a:cs typeface="+mn-ea"/>
              <a:sym typeface="+mn-lt"/>
            </a:endParaRPr>
          </a:p>
        </p:txBody>
      </p:sp>
      <p:sp>
        <p:nvSpPr>
          <p:cNvPr id="3" name="矩形 16"/>
          <p:cNvSpPr/>
          <p:nvPr/>
        </p:nvSpPr>
        <p:spPr>
          <a:xfrm>
            <a:off x="0" y="1831179"/>
            <a:ext cx="12192000" cy="1978844"/>
          </a:xfrm>
          <a:custGeom>
            <a:avLst/>
            <a:gdLst>
              <a:gd name="connsiteX0" fmla="*/ 0 w 12192305"/>
              <a:gd name="connsiteY0" fmla="*/ 0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0 w 12192305"/>
              <a:gd name="connsiteY4" fmla="*/ 0 h 1487838"/>
              <a:gd name="connsiteX0" fmla="*/ 15499 w 12192305"/>
              <a:gd name="connsiteY0" fmla="*/ 433952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15499 w 12192305"/>
              <a:gd name="connsiteY4" fmla="*/ 433952 h 1487838"/>
              <a:gd name="connsiteX0" fmla="*/ 7879 w 12192305"/>
              <a:gd name="connsiteY0" fmla="*/ 426332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7879 w 12192305"/>
              <a:gd name="connsiteY4" fmla="*/ 426332 h 1487838"/>
              <a:gd name="connsiteX0" fmla="*/ 361 w 12200027"/>
              <a:gd name="connsiteY0" fmla="*/ 426332 h 1487838"/>
              <a:gd name="connsiteX1" fmla="*/ 12200027 w 12200027"/>
              <a:gd name="connsiteY1" fmla="*/ 0 h 1487838"/>
              <a:gd name="connsiteX2" fmla="*/ 12200027 w 12200027"/>
              <a:gd name="connsiteY2" fmla="*/ 1487838 h 1487838"/>
              <a:gd name="connsiteX3" fmla="*/ 7722 w 12200027"/>
              <a:gd name="connsiteY3" fmla="*/ 1487838 h 1487838"/>
              <a:gd name="connsiteX4" fmla="*/ 361 w 12200027"/>
              <a:gd name="connsiteY4" fmla="*/ 426332 h 1487838"/>
              <a:gd name="connsiteX0" fmla="*/ 361 w 12200027"/>
              <a:gd name="connsiteY0" fmla="*/ 433952 h 1487838"/>
              <a:gd name="connsiteX1" fmla="*/ 12200027 w 12200027"/>
              <a:gd name="connsiteY1" fmla="*/ 0 h 1487838"/>
              <a:gd name="connsiteX2" fmla="*/ 12200027 w 12200027"/>
              <a:gd name="connsiteY2" fmla="*/ 1487838 h 1487838"/>
              <a:gd name="connsiteX3" fmla="*/ 7722 w 12200027"/>
              <a:gd name="connsiteY3" fmla="*/ 1487838 h 1487838"/>
              <a:gd name="connsiteX4" fmla="*/ 361 w 12200027"/>
              <a:gd name="connsiteY4" fmla="*/ 433952 h 1487838"/>
              <a:gd name="connsiteX0" fmla="*/ 790 w 12192836"/>
              <a:gd name="connsiteY0" fmla="*/ 426332 h 1487838"/>
              <a:gd name="connsiteX1" fmla="*/ 12192836 w 12192836"/>
              <a:gd name="connsiteY1" fmla="*/ 0 h 1487838"/>
              <a:gd name="connsiteX2" fmla="*/ 12192836 w 12192836"/>
              <a:gd name="connsiteY2" fmla="*/ 1487838 h 1487838"/>
              <a:gd name="connsiteX3" fmla="*/ 531 w 12192836"/>
              <a:gd name="connsiteY3" fmla="*/ 1487838 h 1487838"/>
              <a:gd name="connsiteX4" fmla="*/ 790 w 12192836"/>
              <a:gd name="connsiteY4" fmla="*/ 426332 h 1487838"/>
              <a:gd name="connsiteX0" fmla="*/ 790 w 12200456"/>
              <a:gd name="connsiteY0" fmla="*/ 1767452 h 2828958"/>
              <a:gd name="connsiteX1" fmla="*/ 12200456 w 12200456"/>
              <a:gd name="connsiteY1" fmla="*/ 0 h 2828958"/>
              <a:gd name="connsiteX2" fmla="*/ 12192836 w 12200456"/>
              <a:gd name="connsiteY2" fmla="*/ 2828958 h 2828958"/>
              <a:gd name="connsiteX3" fmla="*/ 531 w 12200456"/>
              <a:gd name="connsiteY3" fmla="*/ 2828958 h 2828958"/>
              <a:gd name="connsiteX4" fmla="*/ 790 w 12200456"/>
              <a:gd name="connsiteY4" fmla="*/ 1767452 h 2828958"/>
              <a:gd name="connsiteX0" fmla="*/ 790 w 12200456"/>
              <a:gd name="connsiteY0" fmla="*/ 1767452 h 2828958"/>
              <a:gd name="connsiteX1" fmla="*/ 12200456 w 12200456"/>
              <a:gd name="connsiteY1" fmla="*/ 0 h 2828958"/>
              <a:gd name="connsiteX2" fmla="*/ 12200456 w 12200456"/>
              <a:gd name="connsiteY2" fmla="*/ 1312578 h 2828958"/>
              <a:gd name="connsiteX3" fmla="*/ 531 w 12200456"/>
              <a:gd name="connsiteY3" fmla="*/ 2828958 h 2828958"/>
              <a:gd name="connsiteX4" fmla="*/ 790 w 12200456"/>
              <a:gd name="connsiteY4" fmla="*/ 1767452 h 2828958"/>
              <a:gd name="connsiteX0" fmla="*/ 790 w 12200456"/>
              <a:gd name="connsiteY0" fmla="*/ 1767452 h 2828958"/>
              <a:gd name="connsiteX1" fmla="*/ 12200456 w 12200456"/>
              <a:gd name="connsiteY1" fmla="*/ 0 h 2828958"/>
              <a:gd name="connsiteX2" fmla="*/ 12200456 w 12200456"/>
              <a:gd name="connsiteY2" fmla="*/ 1445928 h 2828958"/>
              <a:gd name="connsiteX3" fmla="*/ 531 w 12200456"/>
              <a:gd name="connsiteY3" fmla="*/ 2828958 h 2828958"/>
              <a:gd name="connsiteX4" fmla="*/ 790 w 12200456"/>
              <a:gd name="connsiteY4" fmla="*/ 1767452 h 2828958"/>
              <a:gd name="connsiteX0" fmla="*/ 116 w 12199782"/>
              <a:gd name="connsiteY0" fmla="*/ 1767452 h 2619408"/>
              <a:gd name="connsiteX1" fmla="*/ 12199782 w 12199782"/>
              <a:gd name="connsiteY1" fmla="*/ 0 h 2619408"/>
              <a:gd name="connsiteX2" fmla="*/ 12199782 w 12199782"/>
              <a:gd name="connsiteY2" fmla="*/ 1445928 h 2619408"/>
              <a:gd name="connsiteX3" fmla="*/ 37957 w 12199782"/>
              <a:gd name="connsiteY3" fmla="*/ 2619408 h 2619408"/>
              <a:gd name="connsiteX4" fmla="*/ 116 w 12199782"/>
              <a:gd name="connsiteY4" fmla="*/ 1767452 h 2619408"/>
              <a:gd name="connsiteX0" fmla="*/ 116 w 12199782"/>
              <a:gd name="connsiteY0" fmla="*/ 1615052 h 2619408"/>
              <a:gd name="connsiteX1" fmla="*/ 12199782 w 12199782"/>
              <a:gd name="connsiteY1" fmla="*/ 0 h 2619408"/>
              <a:gd name="connsiteX2" fmla="*/ 12199782 w 12199782"/>
              <a:gd name="connsiteY2" fmla="*/ 1445928 h 2619408"/>
              <a:gd name="connsiteX3" fmla="*/ 37957 w 12199782"/>
              <a:gd name="connsiteY3" fmla="*/ 2619408 h 2619408"/>
              <a:gd name="connsiteX4" fmla="*/ 116 w 12199782"/>
              <a:gd name="connsiteY4" fmla="*/ 1615052 h 2619408"/>
              <a:gd name="connsiteX0" fmla="*/ 789 w 12200455"/>
              <a:gd name="connsiteY0" fmla="*/ 1615052 h 2638458"/>
              <a:gd name="connsiteX1" fmla="*/ 12200455 w 12200455"/>
              <a:gd name="connsiteY1" fmla="*/ 0 h 2638458"/>
              <a:gd name="connsiteX2" fmla="*/ 12200455 w 12200455"/>
              <a:gd name="connsiteY2" fmla="*/ 1445928 h 2638458"/>
              <a:gd name="connsiteX3" fmla="*/ 530 w 12200455"/>
              <a:gd name="connsiteY3" fmla="*/ 2638458 h 2638458"/>
              <a:gd name="connsiteX4" fmla="*/ 789 w 12200455"/>
              <a:gd name="connsiteY4" fmla="*/ 1615052 h 2638458"/>
              <a:gd name="connsiteX0" fmla="*/ 789 w 12200455"/>
              <a:gd name="connsiteY0" fmla="*/ 1615052 h 2638458"/>
              <a:gd name="connsiteX1" fmla="*/ 12200455 w 12200455"/>
              <a:gd name="connsiteY1" fmla="*/ 0 h 2638458"/>
              <a:gd name="connsiteX2" fmla="*/ 12200455 w 12200455"/>
              <a:gd name="connsiteY2" fmla="*/ 1792770 h 2638458"/>
              <a:gd name="connsiteX3" fmla="*/ 530 w 12200455"/>
              <a:gd name="connsiteY3" fmla="*/ 2638458 h 2638458"/>
              <a:gd name="connsiteX4" fmla="*/ 789 w 12200455"/>
              <a:gd name="connsiteY4" fmla="*/ 1615052 h 263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55" h="2638458">
                <a:moveTo>
                  <a:pt x="789" y="1615052"/>
                </a:moveTo>
                <a:lnTo>
                  <a:pt x="12200455" y="0"/>
                </a:lnTo>
                <a:lnTo>
                  <a:pt x="12200455" y="1792770"/>
                </a:lnTo>
                <a:lnTo>
                  <a:pt x="530" y="2638458"/>
                </a:lnTo>
                <a:cubicBezTo>
                  <a:pt x="3156" y="2284623"/>
                  <a:pt x="-1837" y="1968887"/>
                  <a:pt x="789" y="1615052"/>
                </a:cubicBezTo>
                <a:close/>
              </a:path>
            </a:pathLst>
          </a:custGeom>
          <a:solidFill>
            <a:schemeClr val="tx2">
              <a:lumMod val="50000"/>
              <a:alpha val="72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endParaRPr lang="zh-CN" altLang="en-US">
              <a:solidFill>
                <a:prstClr val="white"/>
              </a:solidFill>
              <a:latin typeface="Calibri"/>
              <a:ea typeface="宋体" panose="02010600030101010101" pitchFamily="2" charset="-122"/>
              <a:cs typeface="+mn-ea"/>
              <a:sym typeface="+mn-lt"/>
            </a:endParaRPr>
          </a:p>
        </p:txBody>
      </p:sp>
      <p:sp>
        <p:nvSpPr>
          <p:cNvPr id="4" name="矩形 13"/>
          <p:cNvSpPr/>
          <p:nvPr/>
        </p:nvSpPr>
        <p:spPr>
          <a:xfrm>
            <a:off x="0" y="2202606"/>
            <a:ext cx="12192000" cy="1235990"/>
          </a:xfrm>
          <a:custGeom>
            <a:avLst/>
            <a:gdLst>
              <a:gd name="connsiteX0" fmla="*/ 0 w 12192000"/>
              <a:gd name="connsiteY0" fmla="*/ 0 h 790413"/>
              <a:gd name="connsiteX1" fmla="*/ 12192000 w 12192000"/>
              <a:gd name="connsiteY1" fmla="*/ 0 h 790413"/>
              <a:gd name="connsiteX2" fmla="*/ 12192000 w 12192000"/>
              <a:gd name="connsiteY2" fmla="*/ 790413 h 790413"/>
              <a:gd name="connsiteX3" fmla="*/ 0 w 12192000"/>
              <a:gd name="connsiteY3" fmla="*/ 790413 h 790413"/>
              <a:gd name="connsiteX4" fmla="*/ 0 w 12192000"/>
              <a:gd name="connsiteY4" fmla="*/ 0 h 790413"/>
              <a:gd name="connsiteX0" fmla="*/ 0 w 12195175"/>
              <a:gd name="connsiteY0" fmla="*/ 609600 h 1400013"/>
              <a:gd name="connsiteX1" fmla="*/ 12195175 w 12195175"/>
              <a:gd name="connsiteY1" fmla="*/ 0 h 1400013"/>
              <a:gd name="connsiteX2" fmla="*/ 12192000 w 12195175"/>
              <a:gd name="connsiteY2" fmla="*/ 1400013 h 1400013"/>
              <a:gd name="connsiteX3" fmla="*/ 0 w 12195175"/>
              <a:gd name="connsiteY3" fmla="*/ 1400013 h 1400013"/>
              <a:gd name="connsiteX4" fmla="*/ 0 w 12195175"/>
              <a:gd name="connsiteY4" fmla="*/ 609600 h 1400013"/>
              <a:gd name="connsiteX0" fmla="*/ 0 w 12192305"/>
              <a:gd name="connsiteY0" fmla="*/ 609600 h 1400013"/>
              <a:gd name="connsiteX1" fmla="*/ 12192000 w 12192305"/>
              <a:gd name="connsiteY1" fmla="*/ 0 h 1400013"/>
              <a:gd name="connsiteX2" fmla="*/ 12192000 w 12192305"/>
              <a:gd name="connsiteY2" fmla="*/ 1400013 h 1400013"/>
              <a:gd name="connsiteX3" fmla="*/ 0 w 12192305"/>
              <a:gd name="connsiteY3" fmla="*/ 1400013 h 1400013"/>
              <a:gd name="connsiteX4" fmla="*/ 0 w 12192305"/>
              <a:gd name="connsiteY4" fmla="*/ 609600 h 1400013"/>
              <a:gd name="connsiteX0" fmla="*/ 0 w 12192305"/>
              <a:gd name="connsiteY0" fmla="*/ 609600 h 1400013"/>
              <a:gd name="connsiteX1" fmla="*/ 12192000 w 12192305"/>
              <a:gd name="connsiteY1" fmla="*/ 0 h 1400013"/>
              <a:gd name="connsiteX2" fmla="*/ 12192000 w 12192305"/>
              <a:gd name="connsiteY2" fmla="*/ 1400013 h 1400013"/>
              <a:gd name="connsiteX3" fmla="*/ 0 w 12192305"/>
              <a:gd name="connsiteY3" fmla="*/ 1400013 h 1400013"/>
              <a:gd name="connsiteX4" fmla="*/ 0 w 12192305"/>
              <a:gd name="connsiteY4" fmla="*/ 609600 h 1400013"/>
              <a:gd name="connsiteX0" fmla="*/ 0 w 12192305"/>
              <a:gd name="connsiteY0" fmla="*/ 857573 h 1647986"/>
              <a:gd name="connsiteX1" fmla="*/ 12192000 w 12192305"/>
              <a:gd name="connsiteY1" fmla="*/ 0 h 1647986"/>
              <a:gd name="connsiteX2" fmla="*/ 12192000 w 12192305"/>
              <a:gd name="connsiteY2" fmla="*/ 1647986 h 1647986"/>
              <a:gd name="connsiteX3" fmla="*/ 0 w 12192305"/>
              <a:gd name="connsiteY3" fmla="*/ 1647986 h 1647986"/>
              <a:gd name="connsiteX4" fmla="*/ 0 w 12192305"/>
              <a:gd name="connsiteY4" fmla="*/ 857573 h 1647986"/>
              <a:gd name="connsiteX0" fmla="*/ 0 w 12199700"/>
              <a:gd name="connsiteY0" fmla="*/ 857573 h 1647986"/>
              <a:gd name="connsiteX1" fmla="*/ 12192000 w 12199700"/>
              <a:gd name="connsiteY1" fmla="*/ 0 h 1647986"/>
              <a:gd name="connsiteX2" fmla="*/ 12199620 w 12199700"/>
              <a:gd name="connsiteY2" fmla="*/ 1647986 h 1647986"/>
              <a:gd name="connsiteX3" fmla="*/ 0 w 12199700"/>
              <a:gd name="connsiteY3" fmla="*/ 1647986 h 1647986"/>
              <a:gd name="connsiteX4" fmla="*/ 0 w 12199700"/>
              <a:gd name="connsiteY4" fmla="*/ 857573 h 1647986"/>
              <a:gd name="connsiteX0" fmla="*/ 0 w 12199925"/>
              <a:gd name="connsiteY0" fmla="*/ 857573 h 1647986"/>
              <a:gd name="connsiteX1" fmla="*/ 12199620 w 12199925"/>
              <a:gd name="connsiteY1" fmla="*/ 0 h 1647986"/>
              <a:gd name="connsiteX2" fmla="*/ 12199620 w 12199925"/>
              <a:gd name="connsiteY2" fmla="*/ 1647986 h 1647986"/>
              <a:gd name="connsiteX3" fmla="*/ 0 w 12199925"/>
              <a:gd name="connsiteY3" fmla="*/ 1647986 h 1647986"/>
              <a:gd name="connsiteX4" fmla="*/ 0 w 12199925"/>
              <a:gd name="connsiteY4" fmla="*/ 857573 h 1647986"/>
              <a:gd name="connsiteX0" fmla="*/ 14515 w 12199925"/>
              <a:gd name="connsiteY0" fmla="*/ 567287 h 1647986"/>
              <a:gd name="connsiteX1" fmla="*/ 12199620 w 12199925"/>
              <a:gd name="connsiteY1" fmla="*/ 0 h 1647986"/>
              <a:gd name="connsiteX2" fmla="*/ 12199620 w 12199925"/>
              <a:gd name="connsiteY2" fmla="*/ 1647986 h 1647986"/>
              <a:gd name="connsiteX3" fmla="*/ 0 w 12199925"/>
              <a:gd name="connsiteY3" fmla="*/ 1647986 h 1647986"/>
              <a:gd name="connsiteX4" fmla="*/ 14515 w 12199925"/>
              <a:gd name="connsiteY4" fmla="*/ 567287 h 16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925" h="1647986">
                <a:moveTo>
                  <a:pt x="14515" y="567287"/>
                </a:moveTo>
                <a:lnTo>
                  <a:pt x="12199620" y="0"/>
                </a:lnTo>
                <a:cubicBezTo>
                  <a:pt x="12198562" y="466671"/>
                  <a:pt x="12200678" y="1181315"/>
                  <a:pt x="12199620" y="1647986"/>
                </a:cubicBezTo>
                <a:lnTo>
                  <a:pt x="0" y="1647986"/>
                </a:lnTo>
                <a:lnTo>
                  <a:pt x="14515" y="56728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latin typeface="Calibri"/>
              <a:ea typeface="宋体" panose="02010600030101010101" pitchFamily="2" charset="-122"/>
              <a:cs typeface="+mn-ea"/>
              <a:sym typeface="+mn-lt"/>
            </a:endParaRPr>
          </a:p>
        </p:txBody>
      </p:sp>
      <p:sp>
        <p:nvSpPr>
          <p:cNvPr id="5" name="文本框 1"/>
          <p:cNvSpPr txBox="1"/>
          <p:nvPr/>
        </p:nvSpPr>
        <p:spPr>
          <a:xfrm>
            <a:off x="3695705" y="2640982"/>
            <a:ext cx="5398475" cy="623248"/>
          </a:xfrm>
          <a:prstGeom prst="rect">
            <a:avLst/>
          </a:prstGeom>
          <a:noFill/>
        </p:spPr>
        <p:txBody>
          <a:bodyPr wrap="square" lIns="68580" tIns="34290" rIns="68580" bIns="34290" rtlCol="0">
            <a:spAutoFit/>
          </a:bodyPr>
          <a:lstStyle/>
          <a:p>
            <a:pPr algn="ctr"/>
            <a:r>
              <a:rPr lang="zh-CN" altLang="en-US" sz="3600" b="1" dirty="0">
                <a:solidFill>
                  <a:prstClr val="white"/>
                </a:solidFill>
                <a:latin typeface="+mj-ea"/>
                <a:ea typeface="+mj-ea"/>
                <a:cs typeface="+mn-ea"/>
                <a:sym typeface="+mn-lt"/>
              </a:rPr>
              <a:t>地球的设计</a:t>
            </a:r>
          </a:p>
        </p:txBody>
      </p:sp>
      <p:grpSp>
        <p:nvGrpSpPr>
          <p:cNvPr id="6" name="组合 5"/>
          <p:cNvGrpSpPr/>
          <p:nvPr/>
        </p:nvGrpSpPr>
        <p:grpSpPr>
          <a:xfrm>
            <a:off x="1831235" y="4346298"/>
            <a:ext cx="1457578" cy="1458966"/>
            <a:chOff x="307235" y="3561056"/>
            <a:chExt cx="1457578" cy="1458966"/>
          </a:xfrm>
        </p:grpSpPr>
        <p:sp>
          <p:nvSpPr>
            <p:cNvPr id="7" name="椭圆 1"/>
            <p:cNvSpPr>
              <a:spLocks noChangeArrowheads="1"/>
            </p:cNvSpPr>
            <p:nvPr/>
          </p:nvSpPr>
          <p:spPr bwMode="auto">
            <a:xfrm>
              <a:off x="307235" y="3561056"/>
              <a:ext cx="1457578" cy="1458966"/>
            </a:xfrm>
            <a:prstGeom prst="ellipse">
              <a:avLst/>
            </a:prstGeom>
            <a:solidFill>
              <a:schemeClr val="tx2">
                <a:lumMod val="75000"/>
              </a:schemeClr>
            </a:solidFill>
            <a:ln w="9525">
              <a:noFill/>
              <a:bevel/>
              <a:headEnd/>
              <a:tailEnd/>
            </a:ln>
          </p:spPr>
          <p:txBody>
            <a:bodyPr lIns="68589" tIns="34295" rIns="68589" bIns="34295" anchor="ctr"/>
            <a:lstStyle/>
            <a:p>
              <a:pPr algn="ctr"/>
              <a:endParaRPr lang="zh-CN" altLang="zh-CN">
                <a:solidFill>
                  <a:prstClr val="black"/>
                </a:solidFill>
                <a:latin typeface="宋体" pitchFamily="2" charset="-122"/>
                <a:ea typeface="宋体" panose="02010600030101010101" pitchFamily="2" charset="-122"/>
                <a:sym typeface="宋体" pitchFamily="2" charset="-122"/>
              </a:endParaRPr>
            </a:p>
          </p:txBody>
        </p:sp>
        <p:sp>
          <p:nvSpPr>
            <p:cNvPr id="8" name="文本框 17"/>
            <p:cNvSpPr>
              <a:spLocks noChangeArrowheads="1"/>
            </p:cNvSpPr>
            <p:nvPr/>
          </p:nvSpPr>
          <p:spPr bwMode="auto">
            <a:xfrm>
              <a:off x="307235" y="4040466"/>
              <a:ext cx="1457578" cy="500147"/>
            </a:xfrm>
            <a:prstGeom prst="rect">
              <a:avLst/>
            </a:prstGeom>
            <a:noFill/>
            <a:ln w="9525">
              <a:noFill/>
              <a:miter lim="800000"/>
              <a:headEnd/>
              <a:tailEnd/>
            </a:ln>
          </p:spPr>
          <p:txBody>
            <a:bodyPr wrap="square" lIns="68589" tIns="34295" rIns="68589" bIns="34295">
              <a:spAutoFit/>
            </a:bodyPr>
            <a:lstStyle/>
            <a:p>
              <a:pPr algn="ctr"/>
              <a:r>
                <a:rPr lang="en-US" altLang="zh-CN" sz="2800" b="1" dirty="0">
                  <a:solidFill>
                    <a:prstClr val="white"/>
                  </a:solidFill>
                  <a:latin typeface="Adobe Gothic Std B" pitchFamily="34" charset="-128"/>
                  <a:ea typeface="Adobe Gothic Std B" pitchFamily="34" charset="-128"/>
                </a:rPr>
                <a:t>PART  1</a:t>
              </a:r>
              <a:endParaRPr lang="zh-CN" altLang="en-US" sz="2800" dirty="0">
                <a:solidFill>
                  <a:prstClr val="white"/>
                </a:solidFill>
                <a:latin typeface="Adobe Gothic Std B" pitchFamily="34" charset="-128"/>
                <a:ea typeface="宋体" panose="02010600030101010101" pitchFamily="2" charset="-122"/>
              </a:endParaRPr>
            </a:p>
          </p:txBody>
        </p:sp>
      </p:grpSp>
    </p:spTree>
    <p:extLst>
      <p:ext uri="{BB962C8B-B14F-4D97-AF65-F5344CB8AC3E}">
        <p14:creationId xmlns:p14="http://schemas.microsoft.com/office/powerpoint/2010/main" val="42735591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1524000" y="162001"/>
            <a:ext cx="9144000" cy="584775"/>
          </a:xfrm>
        </p:spPr>
        <p:txBody>
          <a:bodyPr/>
          <a:lstStyle/>
          <a:p>
            <a:r>
              <a:rPr lang="zh-CN" altLang="en-US" dirty="0"/>
              <a:t>什么是恒星系统的宜居带</a:t>
            </a:r>
            <a:r>
              <a:rPr lang="en-US" altLang="zh-CN" dirty="0"/>
              <a:t>?</a:t>
            </a:r>
            <a:endParaRPr lang="zh-CN" altLang="en-US" dirty="0"/>
          </a:p>
        </p:txBody>
      </p:sp>
      <p:sp>
        <p:nvSpPr>
          <p:cNvPr id="6" name="Freeform 6"/>
          <p:cNvSpPr>
            <a:spLocks/>
          </p:cNvSpPr>
          <p:nvPr/>
        </p:nvSpPr>
        <p:spPr bwMode="auto">
          <a:xfrm>
            <a:off x="1059786" y="1246426"/>
            <a:ext cx="2349218" cy="2803911"/>
          </a:xfrm>
          <a:custGeom>
            <a:avLst/>
            <a:gdLst>
              <a:gd name="T0" fmla="*/ 2932 w 5863"/>
              <a:gd name="T1" fmla="*/ 0 h 6999"/>
              <a:gd name="T2" fmla="*/ 5863 w 5863"/>
              <a:gd name="T3" fmla="*/ 2932 h 6999"/>
              <a:gd name="T4" fmla="*/ 5450 w 5863"/>
              <a:gd name="T5" fmla="*/ 4434 h 6999"/>
              <a:gd name="T6" fmla="*/ 2932 w 5863"/>
              <a:gd name="T7" fmla="*/ 6999 h 6999"/>
              <a:gd name="T8" fmla="*/ 414 w 5863"/>
              <a:gd name="T9" fmla="*/ 4434 h 6999"/>
              <a:gd name="T10" fmla="*/ 0 w 5863"/>
              <a:gd name="T11" fmla="*/ 2932 h 6999"/>
              <a:gd name="T12" fmla="*/ 2932 w 5863"/>
              <a:gd name="T13" fmla="*/ 0 h 6999"/>
            </a:gdLst>
            <a:ahLst/>
            <a:cxnLst>
              <a:cxn ang="0">
                <a:pos x="T0" y="T1"/>
              </a:cxn>
              <a:cxn ang="0">
                <a:pos x="T2" y="T3"/>
              </a:cxn>
              <a:cxn ang="0">
                <a:pos x="T4" y="T5"/>
              </a:cxn>
              <a:cxn ang="0">
                <a:pos x="T6" y="T7"/>
              </a:cxn>
              <a:cxn ang="0">
                <a:pos x="T8" y="T9"/>
              </a:cxn>
              <a:cxn ang="0">
                <a:pos x="T10" y="T11"/>
              </a:cxn>
              <a:cxn ang="0">
                <a:pos x="T12" y="T13"/>
              </a:cxn>
            </a:cxnLst>
            <a:rect l="0" t="0" r="r" b="b"/>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rgbClr val="002161"/>
          </a:solidFill>
          <a:ln w="63500">
            <a:solidFill>
              <a:sysClr val="window" lastClr="FFFFFF"/>
            </a:solidFill>
          </a:ln>
          <a:effectLst>
            <a:outerShdw blurRad="190500" dist="38100" dir="8100000" algn="tr" rotWithShape="0">
              <a:prstClr val="black">
                <a:alpha val="40000"/>
              </a:prstClr>
            </a:outerShdw>
          </a:effectLst>
        </p:spPr>
        <p:txBody>
          <a:bodyPr vert="horz" wrap="square" lIns="68562" tIns="34281" rIns="68562" bIns="34281" numCol="1" anchor="t" anchorCtr="0" compatLnSpc="1">
            <a:prstTxWarp prst="textNoShape">
              <a:avLst/>
            </a:prstTxWarp>
          </a:bodyPr>
          <a:lstStyle/>
          <a:p>
            <a:pPr>
              <a:defRPr/>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7" name="椭圆 6"/>
          <p:cNvSpPr/>
          <p:nvPr/>
        </p:nvSpPr>
        <p:spPr bwMode="auto">
          <a:xfrm>
            <a:off x="2707200" y="1127722"/>
            <a:ext cx="701804" cy="702078"/>
          </a:xfrm>
          <a:prstGeom prst="ellipse">
            <a:avLst/>
          </a:prstGeom>
          <a:solidFill>
            <a:srgbClr val="002161"/>
          </a:solidFill>
          <a:ln w="50800" cap="flat" cmpd="sng" algn="ctr">
            <a:solidFill>
              <a:sysClr val="window" lastClr="FFFFFF"/>
            </a:solidFill>
            <a:prstDash val="solid"/>
            <a:round/>
            <a:headEnd type="none" w="med" len="med"/>
            <a:tailEnd type="none" w="med" len="med"/>
          </a:ln>
          <a:effectLst>
            <a:outerShdw blurRad="127000" dist="38100" dir="8100000" algn="tr" rotWithShape="0">
              <a:prstClr val="black">
                <a:alpha val="40000"/>
              </a:prstClr>
            </a:outerShdw>
          </a:effectLst>
        </p:spPr>
        <p:txBody>
          <a:bodyPr vert="horz" wrap="square" lIns="68562" tIns="34281" rIns="68562" bIns="34281" numCol="1" rtlCol="0" anchor="t" anchorCtr="0" compatLnSpc="1">
            <a:prstTxWarp prst="textNoShape">
              <a:avLst/>
            </a:prstTxWarp>
          </a:bodyPr>
          <a:lstStyle/>
          <a:p>
            <a:pPr defTabSz="685617">
              <a:defRPr/>
            </a:pPr>
            <a:endParaRPr lang="zh-CN" altLang="en-US" sz="1300" kern="0">
              <a:solidFill>
                <a:prstClr val="black"/>
              </a:solidFill>
              <a:latin typeface="微软雅黑" panose="020B0503020204020204" pitchFamily="34" charset="-122"/>
              <a:ea typeface="微软雅黑" panose="020B0503020204020204" pitchFamily="34" charset="-122"/>
            </a:endParaRPr>
          </a:p>
        </p:txBody>
      </p:sp>
      <p:sp>
        <p:nvSpPr>
          <p:cNvPr id="8" name="TextBox 6"/>
          <p:cNvSpPr txBox="1"/>
          <p:nvPr/>
        </p:nvSpPr>
        <p:spPr>
          <a:xfrm>
            <a:off x="2898302" y="1183925"/>
            <a:ext cx="319603" cy="500119"/>
          </a:xfrm>
          <a:prstGeom prst="rect">
            <a:avLst/>
          </a:prstGeom>
          <a:noFill/>
        </p:spPr>
        <p:txBody>
          <a:bodyPr wrap="none" lIns="68562" tIns="34281" rIns="68562" bIns="34281" rtlCol="0">
            <a:spAutoFit/>
          </a:bodyPr>
          <a:lstStyle/>
          <a:p>
            <a:pPr algn="ctr"/>
            <a:r>
              <a:rPr lang="en-US" altLang="zh-CN" sz="2800" b="1" dirty="0">
                <a:solidFill>
                  <a:srgbClr val="F8F8F8"/>
                </a:solidFill>
                <a:latin typeface="宋体" panose="02010600030101010101" pitchFamily="2" charset="-122"/>
                <a:ea typeface="宋体" panose="02010600030101010101" pitchFamily="2" charset="-122"/>
              </a:rPr>
              <a:t>?</a:t>
            </a:r>
            <a:endParaRPr lang="zh-CN" altLang="en-US" sz="2800" b="1" dirty="0">
              <a:solidFill>
                <a:srgbClr val="F8F8F8"/>
              </a:solidFill>
              <a:latin typeface="宋体" panose="02010600030101010101" pitchFamily="2" charset="-122"/>
              <a:ea typeface="宋体" panose="02010600030101010101" pitchFamily="2" charset="-122"/>
            </a:endParaRPr>
          </a:p>
        </p:txBody>
      </p:sp>
      <p:sp>
        <p:nvSpPr>
          <p:cNvPr id="9" name="TextBox 9"/>
          <p:cNvSpPr txBox="1"/>
          <p:nvPr/>
        </p:nvSpPr>
        <p:spPr>
          <a:xfrm>
            <a:off x="1223164" y="1948504"/>
            <a:ext cx="1994740" cy="807895"/>
          </a:xfrm>
          <a:prstGeom prst="rect">
            <a:avLst/>
          </a:prstGeom>
          <a:noFill/>
        </p:spPr>
        <p:txBody>
          <a:bodyPr wrap="none" lIns="68562" tIns="34281" rIns="68562" bIns="34281" rtlCol="0">
            <a:spAutoFit/>
          </a:bodyPr>
          <a:lstStyle/>
          <a:p>
            <a:r>
              <a:rPr lang="zh-CN" altLang="en-US" sz="4800" b="1" dirty="0">
                <a:solidFill>
                  <a:srgbClr val="F8F8F8"/>
                </a:solidFill>
                <a:latin typeface="宋体" panose="02010600030101010101" pitchFamily="2" charset="-122"/>
                <a:ea typeface="宋体" panose="02010600030101010101" pitchFamily="2" charset="-122"/>
              </a:rPr>
              <a:t>宜居带</a:t>
            </a:r>
          </a:p>
        </p:txBody>
      </p:sp>
      <p:sp>
        <p:nvSpPr>
          <p:cNvPr id="10" name="TextBox 13"/>
          <p:cNvSpPr txBox="1"/>
          <p:nvPr/>
        </p:nvSpPr>
        <p:spPr>
          <a:xfrm>
            <a:off x="3821116" y="930882"/>
            <a:ext cx="7675665" cy="5152674"/>
          </a:xfrm>
          <a:prstGeom prst="rect">
            <a:avLst/>
          </a:prstGeom>
          <a:noFill/>
        </p:spPr>
        <p:txBody>
          <a:bodyPr wrap="square" lIns="68562" tIns="34281" rIns="68562" bIns="34281" rtlCol="0">
            <a:spAutoFit/>
          </a:bodyPr>
          <a:lstStyle/>
          <a:p>
            <a:pPr>
              <a:lnSpc>
                <a:spcPct val="150000"/>
              </a:lnSpc>
            </a:pPr>
            <a:r>
              <a:rPr lang="zh-CN" altLang="en-US" sz="3200" dirty="0">
                <a:latin typeface="华文中宋" panose="02010600040101010101" pitchFamily="2" charset="-122"/>
                <a:ea typeface="华文中宋" panose="02010600040101010101" pitchFamily="2" charset="-122"/>
              </a:rPr>
              <a:t>宜居带其实就是指一颗恒星周围的一定距离范围，在这一范围内水可以以液态形式存在，由于液态水被科学家们认为是生命生存所不可缺少的元素，因此如果一颗行星恰好落在这一范围内，那么它就被认为有更大的机会拥有生命或至少拥有生命可以生存的环境。</a:t>
            </a:r>
          </a:p>
        </p:txBody>
      </p:sp>
    </p:spTree>
    <p:extLst>
      <p:ext uri="{BB962C8B-B14F-4D97-AF65-F5344CB8AC3E}">
        <p14:creationId xmlns:p14="http://schemas.microsoft.com/office/powerpoint/2010/main" val="61931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地球被造是给人居住</a:t>
            </a:r>
          </a:p>
        </p:txBody>
      </p:sp>
      <p:sp>
        <p:nvSpPr>
          <p:cNvPr id="3" name="文本框 2">
            <a:extLst>
              <a:ext uri="{FF2B5EF4-FFF2-40B4-BE49-F238E27FC236}">
                <a16:creationId xmlns:a16="http://schemas.microsoft.com/office/drawing/2014/main" id="{0FFECA5D-9859-44F5-97C2-8E0E91A27DEC}"/>
              </a:ext>
            </a:extLst>
          </p:cNvPr>
          <p:cNvSpPr txBox="1"/>
          <p:nvPr/>
        </p:nvSpPr>
        <p:spPr>
          <a:xfrm>
            <a:off x="1889761" y="1164657"/>
            <a:ext cx="8304107" cy="3416320"/>
          </a:xfrm>
          <a:prstGeom prst="rect">
            <a:avLst/>
          </a:prstGeom>
          <a:noFill/>
        </p:spPr>
        <p:txBody>
          <a:bodyPr wrap="square" rtlCol="0">
            <a:spAutoFit/>
          </a:bodyPr>
          <a:lstStyle/>
          <a:p>
            <a:pPr>
              <a:lnSpc>
                <a:spcPct val="150000"/>
              </a:lnSpc>
            </a:pPr>
            <a:r>
              <a:rPr lang="zh-CN" altLang="en-US" sz="3600" dirty="0">
                <a:latin typeface="华文中宋" panose="02010600040101010101" pitchFamily="2" charset="-122"/>
                <a:ea typeface="华文中宋" panose="02010600040101010101" pitchFamily="2" charset="-122"/>
              </a:rPr>
              <a:t>“创造诸天的耶和华，制造成全大地的　神，他创造坚定大地，并非使地荒凉，</a:t>
            </a:r>
            <a:r>
              <a:rPr lang="zh-CN" altLang="en-US" sz="3600" dirty="0">
                <a:solidFill>
                  <a:srgbClr val="FF0000"/>
                </a:solidFill>
                <a:latin typeface="华文中宋" panose="02010600040101010101" pitchFamily="2" charset="-122"/>
                <a:ea typeface="华文中宋" panose="02010600040101010101" pitchFamily="2" charset="-122"/>
              </a:rPr>
              <a:t>是要给人居住</a:t>
            </a:r>
            <a:r>
              <a:rPr lang="zh-CN" altLang="en-US" sz="3600" dirty="0">
                <a:latin typeface="华文中宋" panose="02010600040101010101" pitchFamily="2" charset="-122"/>
                <a:ea typeface="华文中宋" panose="02010600040101010101" pitchFamily="2" charset="-122"/>
              </a:rPr>
              <a:t>。他如此说：“我是耶和华，再没有别神。”</a:t>
            </a:r>
          </a:p>
        </p:txBody>
      </p:sp>
      <p:sp>
        <p:nvSpPr>
          <p:cNvPr id="2" name="文本框 1"/>
          <p:cNvSpPr txBox="1"/>
          <p:nvPr/>
        </p:nvSpPr>
        <p:spPr>
          <a:xfrm>
            <a:off x="7433913" y="5082140"/>
            <a:ext cx="2666197" cy="461665"/>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以赛亚书 </a:t>
            </a:r>
            <a:r>
              <a:rPr lang="en-US" altLang="zh-CN" sz="2400" dirty="0">
                <a:latin typeface="华文中宋" panose="02010600040101010101" pitchFamily="2" charset="-122"/>
                <a:ea typeface="华文中宋" panose="02010600040101010101" pitchFamily="2" charset="-122"/>
              </a:rPr>
              <a:t>45:18</a:t>
            </a:r>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408601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1524000" y="162001"/>
            <a:ext cx="9144000" cy="584775"/>
          </a:xfrm>
        </p:spPr>
        <p:txBody>
          <a:bodyPr/>
          <a:lstStyle/>
          <a:p>
            <a:r>
              <a:rPr lang="zh-CN" altLang="en-US" dirty="0"/>
              <a:t>篝火的例子</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007" y="833065"/>
            <a:ext cx="8393985" cy="5446303"/>
          </a:xfrm>
          <a:prstGeom prst="rect">
            <a:avLst/>
          </a:prstGeom>
        </p:spPr>
      </p:pic>
    </p:spTree>
    <p:extLst>
      <p:ext uri="{BB962C8B-B14F-4D97-AF65-F5344CB8AC3E}">
        <p14:creationId xmlns:p14="http://schemas.microsoft.com/office/powerpoint/2010/main" val="1709174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宜居带</a:t>
            </a:r>
          </a:p>
        </p:txBody>
      </p:sp>
      <p:pic>
        <p:nvPicPr>
          <p:cNvPr id="3" name="图片 2">
            <a:extLst>
              <a:ext uri="{FF2B5EF4-FFF2-40B4-BE49-F238E27FC236}">
                <a16:creationId xmlns:a16="http://schemas.microsoft.com/office/drawing/2014/main" id="{15435A27-35C4-4BD2-99C7-E80A0AE81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35" y="910118"/>
            <a:ext cx="10755329" cy="5377665"/>
          </a:xfrm>
          <a:prstGeom prst="rect">
            <a:avLst/>
          </a:prstGeom>
        </p:spPr>
      </p:pic>
    </p:spTree>
    <p:extLst>
      <p:ext uri="{BB962C8B-B14F-4D97-AF65-F5344CB8AC3E}">
        <p14:creationId xmlns:p14="http://schemas.microsoft.com/office/powerpoint/2010/main" val="4281233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76737" y="837472"/>
            <a:ext cx="9390580" cy="5490772"/>
          </a:xfrm>
          <a:prstGeom prst="rect">
            <a:avLst/>
          </a:prstGeom>
          <a:noFill/>
          <a:ln w="9525">
            <a:noFill/>
            <a:miter lim="800000"/>
            <a:headEnd/>
            <a:tailEnd/>
          </a:ln>
        </p:spPr>
      </p:pic>
      <p:sp>
        <p:nvSpPr>
          <p:cNvPr id="25" name="Text Box 8"/>
          <p:cNvSpPr txBox="1">
            <a:spLocks noChangeArrowheads="1"/>
          </p:cNvSpPr>
          <p:nvPr/>
        </p:nvSpPr>
        <p:spPr bwMode="auto">
          <a:xfrm>
            <a:off x="2567608" y="2996954"/>
            <a:ext cx="2895600" cy="461665"/>
          </a:xfrm>
          <a:prstGeom prst="rect">
            <a:avLst/>
          </a:prstGeom>
          <a:noFill/>
          <a:ln w="9525">
            <a:noFill/>
            <a:miter lim="800000"/>
            <a:headEnd/>
            <a:tailEnd/>
          </a:ln>
          <a:effectLst/>
        </p:spPr>
        <p:txBody>
          <a:bodyPr>
            <a:spAutoFit/>
          </a:bodyPr>
          <a:lstStyle/>
          <a:p>
            <a:pPr algn="ctr">
              <a:spcBef>
                <a:spcPct val="50000"/>
              </a:spcBef>
            </a:pPr>
            <a:r>
              <a:rPr lang="zh-CN" altLang="en-US" sz="2400" b="1" dirty="0">
                <a:solidFill>
                  <a:srgbClr val="FFCC00"/>
                </a:solidFill>
                <a:latin typeface="Arial" panose="020B0604020202020204" pitchFamily="34" charset="0"/>
                <a:ea typeface="华文中宋" panose="02010600040101010101" pitchFamily="2" charset="-122"/>
                <a:cs typeface="Arial" panose="020B0604020202020204" pitchFamily="34" charset="0"/>
              </a:rPr>
              <a:t>太近：烧着</a:t>
            </a:r>
            <a:endParaRPr lang="en-US" sz="2400" b="1" dirty="0">
              <a:solidFill>
                <a:srgbClr val="1541B2"/>
              </a:solidFill>
              <a:latin typeface="Arial" panose="020B0604020202020204" pitchFamily="34" charset="0"/>
              <a:ea typeface="华文中宋" panose="02010600040101010101" pitchFamily="2" charset="-122"/>
              <a:cs typeface="Arial" panose="020B0604020202020204" pitchFamily="34" charset="0"/>
            </a:endParaRPr>
          </a:p>
        </p:txBody>
      </p:sp>
      <p:sp>
        <p:nvSpPr>
          <p:cNvPr id="26" name="Text Box 9"/>
          <p:cNvSpPr txBox="1">
            <a:spLocks noChangeArrowheads="1"/>
          </p:cNvSpPr>
          <p:nvPr/>
        </p:nvSpPr>
        <p:spPr bwMode="auto">
          <a:xfrm>
            <a:off x="5087888" y="4941170"/>
            <a:ext cx="2209800" cy="461665"/>
          </a:xfrm>
          <a:prstGeom prst="rect">
            <a:avLst/>
          </a:prstGeom>
          <a:noFill/>
          <a:ln w="9525">
            <a:noFill/>
            <a:miter lim="800000"/>
            <a:headEnd/>
            <a:tailEnd/>
          </a:ln>
          <a:effectLst/>
        </p:spPr>
        <p:txBody>
          <a:bodyPr>
            <a:spAutoFit/>
          </a:bodyPr>
          <a:lstStyle/>
          <a:p>
            <a:pPr algn="ctr">
              <a:spcBef>
                <a:spcPct val="50000"/>
              </a:spcBef>
            </a:pPr>
            <a:r>
              <a:rPr lang="zh-CN" altLang="en-US" sz="2400" b="1" dirty="0">
                <a:solidFill>
                  <a:schemeClr val="bg1"/>
                </a:solidFill>
                <a:latin typeface="Arial" panose="020B0604020202020204" pitchFamily="34" charset="0"/>
                <a:ea typeface="华文中宋" panose="02010600040101010101" pitchFamily="2" charset="-122"/>
                <a:cs typeface="Arial" panose="020B0604020202020204" pitchFamily="34" charset="0"/>
              </a:rPr>
              <a:t>太远：冻僵</a:t>
            </a:r>
            <a:endParaRPr lang="en-US" sz="2400" b="1" dirty="0">
              <a:solidFill>
                <a:schemeClr val="bg1"/>
              </a:solidFill>
              <a:latin typeface="Arial" panose="020B0604020202020204" pitchFamily="34" charset="0"/>
              <a:ea typeface="华文中宋" panose="02010600040101010101" pitchFamily="2" charset="-122"/>
              <a:cs typeface="Arial" panose="020B0604020202020204" pitchFamily="34" charset="0"/>
            </a:endParaRPr>
          </a:p>
        </p:txBody>
      </p:sp>
      <p:grpSp>
        <p:nvGrpSpPr>
          <p:cNvPr id="28" name="组合 26"/>
          <p:cNvGrpSpPr/>
          <p:nvPr/>
        </p:nvGrpSpPr>
        <p:grpSpPr>
          <a:xfrm>
            <a:off x="3143672" y="1700808"/>
            <a:ext cx="3456384" cy="216024"/>
            <a:chOff x="3071664" y="1484784"/>
            <a:chExt cx="3456384" cy="216024"/>
          </a:xfrm>
        </p:grpSpPr>
        <p:cxnSp>
          <p:nvCxnSpPr>
            <p:cNvPr id="29" name="直接连接符 28"/>
            <p:cNvCxnSpPr/>
            <p:nvPr/>
          </p:nvCxnSpPr>
          <p:spPr>
            <a:xfrm flipV="1">
              <a:off x="6528048" y="1484784"/>
              <a:ext cx="0" cy="216024"/>
            </a:xfrm>
            <a:prstGeom prst="line">
              <a:avLst/>
            </a:prstGeom>
            <a:ln w="25400">
              <a:solidFill>
                <a:srgbClr val="42C1E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071664" y="1484784"/>
              <a:ext cx="0" cy="216024"/>
            </a:xfrm>
            <a:prstGeom prst="line">
              <a:avLst/>
            </a:prstGeom>
            <a:ln w="25400">
              <a:solidFill>
                <a:srgbClr val="42C1EF"/>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3132000" y="1584000"/>
              <a:ext cx="3312000" cy="0"/>
            </a:xfrm>
            <a:prstGeom prst="line">
              <a:avLst/>
            </a:prstGeom>
            <a:ln w="25400">
              <a:solidFill>
                <a:srgbClr val="42C1E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2" name="Text Box 8"/>
          <p:cNvSpPr txBox="1">
            <a:spLocks noChangeArrowheads="1"/>
          </p:cNvSpPr>
          <p:nvPr/>
        </p:nvSpPr>
        <p:spPr bwMode="auto">
          <a:xfrm>
            <a:off x="3431704" y="1340770"/>
            <a:ext cx="2895600" cy="461665"/>
          </a:xfrm>
          <a:prstGeom prst="rect">
            <a:avLst/>
          </a:prstGeom>
          <a:noFill/>
          <a:ln w="9525">
            <a:noFill/>
            <a:miter lim="800000"/>
            <a:headEnd/>
            <a:tailEnd/>
          </a:ln>
          <a:effectLst/>
        </p:spPr>
        <p:txBody>
          <a:bodyPr>
            <a:spAutoFit/>
          </a:bodyPr>
          <a:lstStyle/>
          <a:p>
            <a:pPr algn="ctr">
              <a:spcBef>
                <a:spcPct val="50000"/>
              </a:spcBef>
            </a:pPr>
            <a:r>
              <a:rPr lang="zh-CN" altLang="en-US" sz="2400" b="1" dirty="0">
                <a:solidFill>
                  <a:srgbClr val="42C1EF"/>
                </a:solidFill>
                <a:latin typeface="Arial" panose="020B0604020202020204" pitchFamily="34" charset="0"/>
                <a:ea typeface="华文中宋" panose="02010600040101010101" pitchFamily="2" charset="-122"/>
                <a:cs typeface="Arial" panose="020B0604020202020204" pitchFamily="34" charset="0"/>
              </a:rPr>
              <a:t>刚好的距离</a:t>
            </a:r>
            <a:endParaRPr lang="en-US" sz="2400" b="1" dirty="0">
              <a:solidFill>
                <a:srgbClr val="42C1EF"/>
              </a:solidFill>
              <a:latin typeface="Arial" panose="020B0604020202020204" pitchFamily="34" charset="0"/>
              <a:ea typeface="华文中宋" panose="02010600040101010101" pitchFamily="2" charset="-122"/>
              <a:cs typeface="Arial" panose="020B0604020202020204" pitchFamily="34" charset="0"/>
            </a:endParaRPr>
          </a:p>
        </p:txBody>
      </p:sp>
      <p:grpSp>
        <p:nvGrpSpPr>
          <p:cNvPr id="33" name="组合 22"/>
          <p:cNvGrpSpPr/>
          <p:nvPr/>
        </p:nvGrpSpPr>
        <p:grpSpPr>
          <a:xfrm>
            <a:off x="3155344" y="3473800"/>
            <a:ext cx="1644512" cy="216024"/>
            <a:chOff x="3155344" y="3473800"/>
            <a:chExt cx="1644512" cy="216024"/>
          </a:xfrm>
        </p:grpSpPr>
        <p:cxnSp>
          <p:nvCxnSpPr>
            <p:cNvPr id="34" name="直接连接符 33"/>
            <p:cNvCxnSpPr/>
            <p:nvPr/>
          </p:nvCxnSpPr>
          <p:spPr>
            <a:xfrm flipV="1">
              <a:off x="4799856" y="3473800"/>
              <a:ext cx="0" cy="21602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3155344" y="3473800"/>
              <a:ext cx="0" cy="21602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3215680" y="3573016"/>
              <a:ext cx="1512000" cy="0"/>
            </a:xfrm>
            <a:prstGeom prst="line">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7" name="组合 21"/>
          <p:cNvGrpSpPr/>
          <p:nvPr/>
        </p:nvGrpSpPr>
        <p:grpSpPr>
          <a:xfrm>
            <a:off x="3155344" y="5346008"/>
            <a:ext cx="6037000" cy="216024"/>
            <a:chOff x="3155344" y="5346008"/>
            <a:chExt cx="6037000" cy="216024"/>
          </a:xfrm>
        </p:grpSpPr>
        <p:cxnSp>
          <p:nvCxnSpPr>
            <p:cNvPr id="38" name="直接连接符 37"/>
            <p:cNvCxnSpPr/>
            <p:nvPr/>
          </p:nvCxnSpPr>
          <p:spPr>
            <a:xfrm flipV="1">
              <a:off x="9192344" y="5346008"/>
              <a:ext cx="0" cy="2160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3155344" y="5346008"/>
              <a:ext cx="0" cy="2160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3215680" y="5445224"/>
              <a:ext cx="5940000" cy="0"/>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1" name="矩形 40"/>
          <p:cNvSpPr/>
          <p:nvPr/>
        </p:nvSpPr>
        <p:spPr>
          <a:xfrm>
            <a:off x="1524000" y="154378"/>
            <a:ext cx="9144000" cy="646331"/>
          </a:xfrm>
          <a:prstGeom prst="rect">
            <a:avLst/>
          </a:prstGeom>
          <a:noFill/>
        </p:spPr>
        <p:txBody>
          <a:bodyPr vert="horz" wrap="square" lIns="91440" tIns="45720" rIns="91440" bIns="45720" rtlCol="0" anchor="b" anchorCtr="0">
            <a:spAutoFit/>
          </a:bodyPr>
          <a:lstStyle/>
          <a:p>
            <a:pPr algn="ctr">
              <a:spcBef>
                <a:spcPct val="0"/>
              </a:spcBef>
            </a:pP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地球距离太阳的位置刚刚好</a:t>
            </a:r>
          </a:p>
        </p:txBody>
      </p:sp>
    </p:spTree>
    <p:extLst>
      <p:ext uri="{BB962C8B-B14F-4D97-AF65-F5344CB8AC3E}">
        <p14:creationId xmlns:p14="http://schemas.microsoft.com/office/powerpoint/2010/main" val="1480263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8">
            <a:extLst>
              <a:ext uri="{FF2B5EF4-FFF2-40B4-BE49-F238E27FC236}">
                <a16:creationId xmlns:a16="http://schemas.microsoft.com/office/drawing/2014/main" id="{E75F43F7-2E7E-458B-8374-522BE99DE84A}"/>
              </a:ext>
            </a:extLst>
          </p:cNvPr>
          <p:cNvSpPr txBox="1">
            <a:spLocks/>
          </p:cNvSpPr>
          <p:nvPr/>
        </p:nvSpPr>
        <p:spPr>
          <a:xfrm>
            <a:off x="19251" y="145858"/>
            <a:ext cx="12192000" cy="584775"/>
          </a:xfrm>
          <a:prstGeom prst="rect">
            <a:avLst/>
          </a:prstGeom>
          <a:noFill/>
        </p:spPr>
        <p:txBody>
          <a:bodyPr vert="horz" wrap="square" lIns="91440" tIns="45720" rIns="91440" bIns="45720" rtlCol="0">
            <a:spAutoFit/>
          </a:bodyPr>
          <a:lstStyle>
            <a:lvl1pPr algn="ctr" rtl="0" eaLnBrk="1" latinLnBrk="0" hangingPunct="1">
              <a:spcBef>
                <a:spcPct val="0"/>
              </a:spcBef>
              <a:buNone/>
              <a:defRPr kumimoji="0" lang="en-US" sz="32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地球的大气层</a:t>
            </a:r>
          </a:p>
        </p:txBody>
      </p:sp>
      <p:pic>
        <p:nvPicPr>
          <p:cNvPr id="8" name="图片 7" descr="图片包含 雪, 户外, 飞机, 风景&#10;&#10;描述已自动生成">
            <a:extLst>
              <a:ext uri="{FF2B5EF4-FFF2-40B4-BE49-F238E27FC236}">
                <a16:creationId xmlns:a16="http://schemas.microsoft.com/office/drawing/2014/main" id="{4D92F2DC-C6C4-4ED5-8C5F-48FA44F40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996" y="825898"/>
            <a:ext cx="8322509" cy="5466746"/>
          </a:xfrm>
          <a:prstGeom prst="rect">
            <a:avLst/>
          </a:prstGeom>
        </p:spPr>
      </p:pic>
    </p:spTree>
    <p:extLst>
      <p:ext uri="{BB962C8B-B14F-4D97-AF65-F5344CB8AC3E}">
        <p14:creationId xmlns:p14="http://schemas.microsoft.com/office/powerpoint/2010/main" val="3829158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8">
            <a:extLst>
              <a:ext uri="{FF2B5EF4-FFF2-40B4-BE49-F238E27FC236}">
                <a16:creationId xmlns:a16="http://schemas.microsoft.com/office/drawing/2014/main" id="{E75F43F7-2E7E-458B-8374-522BE99DE84A}"/>
              </a:ext>
            </a:extLst>
          </p:cNvPr>
          <p:cNvSpPr txBox="1">
            <a:spLocks/>
          </p:cNvSpPr>
          <p:nvPr/>
        </p:nvSpPr>
        <p:spPr>
          <a:xfrm>
            <a:off x="19251" y="145858"/>
            <a:ext cx="12192000" cy="584775"/>
          </a:xfrm>
          <a:prstGeom prst="rect">
            <a:avLst/>
          </a:prstGeom>
          <a:noFill/>
        </p:spPr>
        <p:txBody>
          <a:bodyPr vert="horz" wrap="square" lIns="91440" tIns="45720" rIns="91440" bIns="45720" rtlCol="0">
            <a:spAutoFit/>
          </a:bodyPr>
          <a:lstStyle>
            <a:lvl1pPr algn="ctr" rtl="0" eaLnBrk="1" latinLnBrk="0" hangingPunct="1">
              <a:spcBef>
                <a:spcPct val="0"/>
              </a:spcBef>
              <a:buNone/>
              <a:defRPr kumimoji="0" lang="en-US" sz="32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defRPr/>
            </a:pPr>
            <a:r>
              <a:rPr lang="zh-CN" altLang="en-US" dirty="0"/>
              <a:t>大气层的保温作用</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33" y="908258"/>
            <a:ext cx="10139435" cy="5338430"/>
          </a:xfrm>
          <a:prstGeom prst="rect">
            <a:avLst/>
          </a:prstGeom>
        </p:spPr>
      </p:pic>
    </p:spTree>
    <p:extLst>
      <p:ext uri="{BB962C8B-B14F-4D97-AF65-F5344CB8AC3E}">
        <p14:creationId xmlns:p14="http://schemas.microsoft.com/office/powerpoint/2010/main" val="1999648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地球的大气成分比例</a:t>
            </a:r>
          </a:p>
        </p:txBody>
      </p:sp>
      <p:graphicFrame>
        <p:nvGraphicFramePr>
          <p:cNvPr id="7" name="图表 6"/>
          <p:cNvGraphicFramePr/>
          <p:nvPr>
            <p:extLst>
              <p:ext uri="{D42A27DB-BD31-4B8C-83A1-F6EECF244321}">
                <p14:modId xmlns:p14="http://schemas.microsoft.com/office/powerpoint/2010/main" val="4068274738"/>
              </p:ext>
            </p:extLst>
          </p:nvPr>
        </p:nvGraphicFramePr>
        <p:xfrm>
          <a:off x="2226645" y="981777"/>
          <a:ext cx="7738711" cy="5178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4282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火星大气成分比例</a:t>
            </a:r>
          </a:p>
        </p:txBody>
      </p:sp>
      <p:graphicFrame>
        <p:nvGraphicFramePr>
          <p:cNvPr id="5" name="图表 4"/>
          <p:cNvGraphicFramePr/>
          <p:nvPr>
            <p:extLst>
              <p:ext uri="{D42A27DB-BD31-4B8C-83A1-F6EECF244321}">
                <p14:modId xmlns:p14="http://schemas.microsoft.com/office/powerpoint/2010/main" val="1951409386"/>
              </p:ext>
            </p:extLst>
          </p:nvPr>
        </p:nvGraphicFramePr>
        <p:xfrm>
          <a:off x="2226645" y="981777"/>
          <a:ext cx="7738711" cy="5178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434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金星的大气成分比例</a:t>
            </a:r>
          </a:p>
        </p:txBody>
      </p:sp>
      <p:graphicFrame>
        <p:nvGraphicFramePr>
          <p:cNvPr id="5" name="图表 4"/>
          <p:cNvGraphicFramePr/>
          <p:nvPr>
            <p:extLst>
              <p:ext uri="{D42A27DB-BD31-4B8C-83A1-F6EECF244321}">
                <p14:modId xmlns:p14="http://schemas.microsoft.com/office/powerpoint/2010/main" val="2201583311"/>
              </p:ext>
            </p:extLst>
          </p:nvPr>
        </p:nvGraphicFramePr>
        <p:xfrm>
          <a:off x="2226645" y="981777"/>
          <a:ext cx="7738711" cy="5178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696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 大气成分分析</a:t>
            </a:r>
          </a:p>
        </p:txBody>
      </p:sp>
      <p:sp>
        <p:nvSpPr>
          <p:cNvPr id="5" name="箭头3"/>
          <p:cNvSpPr>
            <a:spLocks/>
          </p:cNvSpPr>
          <p:nvPr/>
        </p:nvSpPr>
        <p:spPr bwMode="gray">
          <a:xfrm flipV="1">
            <a:off x="2744662" y="3497309"/>
            <a:ext cx="819764" cy="1944263"/>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6" name="箭头2"/>
          <p:cNvSpPr>
            <a:spLocks/>
          </p:cNvSpPr>
          <p:nvPr/>
        </p:nvSpPr>
        <p:spPr bwMode="gray">
          <a:xfrm rot="16200000">
            <a:off x="2960676" y="3022655"/>
            <a:ext cx="243647" cy="97440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7" name="箭头1"/>
          <p:cNvSpPr>
            <a:spLocks/>
          </p:cNvSpPr>
          <p:nvPr/>
        </p:nvSpPr>
        <p:spPr bwMode="gray">
          <a:xfrm>
            <a:off x="2739391" y="1552814"/>
            <a:ext cx="819764" cy="201977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8" name="文本1"/>
          <p:cNvSpPr>
            <a:spLocks noChangeArrowheads="1"/>
          </p:cNvSpPr>
          <p:nvPr/>
        </p:nvSpPr>
        <p:spPr bwMode="gray">
          <a:xfrm>
            <a:off x="3711988" y="1326541"/>
            <a:ext cx="5654080" cy="1175843"/>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latin typeface="宋体" panose="02010600030101010101" pitchFamily="2" charset="-122"/>
                <a:ea typeface="宋体" panose="02010600030101010101" pitchFamily="2" charset="-122"/>
              </a:rPr>
              <a:t>只有地球存在适合生命存活的氮氧比例和二氧化碳比例。</a:t>
            </a:r>
          </a:p>
        </p:txBody>
      </p:sp>
      <p:sp>
        <p:nvSpPr>
          <p:cNvPr id="9" name="文本2"/>
          <p:cNvSpPr>
            <a:spLocks noChangeArrowheads="1"/>
          </p:cNvSpPr>
          <p:nvPr/>
        </p:nvSpPr>
        <p:spPr bwMode="gray">
          <a:xfrm>
            <a:off x="3713794" y="2687021"/>
            <a:ext cx="5599413" cy="1424354"/>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latin typeface="宋体" panose="02010600030101010101" pitchFamily="2" charset="-122"/>
                <a:ea typeface="宋体" panose="02010600030101010101" pitchFamily="2" charset="-122"/>
              </a:rPr>
              <a:t>邻近的金星和火星的大气成分都不适合生命</a:t>
            </a:r>
            <a:endParaRPr lang="en-US" altLang="zh-CN" sz="2800" dirty="0">
              <a:latin typeface="宋体" panose="02010600030101010101" pitchFamily="2" charset="-122"/>
              <a:ea typeface="宋体" panose="02010600030101010101" pitchFamily="2" charset="-122"/>
            </a:endParaRPr>
          </a:p>
        </p:txBody>
      </p:sp>
      <p:sp>
        <p:nvSpPr>
          <p:cNvPr id="10" name="文本3"/>
          <p:cNvSpPr>
            <a:spLocks noChangeArrowheads="1"/>
          </p:cNvSpPr>
          <p:nvPr/>
        </p:nvSpPr>
        <p:spPr bwMode="ltGray">
          <a:xfrm>
            <a:off x="3711990" y="4296014"/>
            <a:ext cx="5599413" cy="1318598"/>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100000"/>
            </a:pPr>
            <a:r>
              <a:rPr lang="zh-CN" altLang="en-US" sz="2800" dirty="0">
                <a:latin typeface="宋体" panose="02010600030101010101" pitchFamily="2" charset="-122"/>
                <a:ea typeface="宋体" panose="02010600030101010101" pitchFamily="2" charset="-122"/>
              </a:rPr>
              <a:t>地球的大气层完全是为生命存活而专门设计的</a:t>
            </a:r>
            <a:endParaRPr lang="en-US" altLang="zh-CN" sz="2800" dirty="0">
              <a:latin typeface="宋体" panose="02010600030101010101" pitchFamily="2" charset="-122"/>
              <a:ea typeface="宋体" panose="02010600030101010101" pitchFamily="2" charset="-122"/>
              <a:cs typeface="Arial" panose="020B0604020202020204" pitchFamily="34" charset="0"/>
            </a:endParaRPr>
          </a:p>
        </p:txBody>
      </p:sp>
      <p:sp>
        <p:nvSpPr>
          <p:cNvPr id="11" name="Oval 19"/>
          <p:cNvSpPr>
            <a:spLocks noChangeArrowheads="1"/>
          </p:cNvSpPr>
          <p:nvPr/>
        </p:nvSpPr>
        <p:spPr bwMode="auto">
          <a:xfrm>
            <a:off x="2178519" y="2978083"/>
            <a:ext cx="1036927" cy="1038223"/>
          </a:xfrm>
          <a:prstGeom prst="ellipse">
            <a:avLst/>
          </a:prstGeom>
          <a:solidFill>
            <a:schemeClr val="accent1"/>
          </a:solidFill>
          <a:ln w="63500">
            <a:solidFill>
              <a:schemeClr val="bg1"/>
            </a:solidFill>
            <a:round/>
            <a:headEnd/>
            <a:tailEnd/>
          </a:ln>
          <a:effectLst>
            <a:outerShdw blurRad="127000" dist="38100" dir="5400000" algn="ctr" rotWithShape="0">
              <a:prstClr val="black">
                <a:alpha val="40000"/>
              </a:prstClr>
            </a:outerShdw>
          </a:effectLst>
        </p:spPr>
        <p:txBody>
          <a:bodyPr lIns="62118" tIns="31058" rIns="62118" bIns="31058" anchor="ctr"/>
          <a:lstStyle/>
          <a:p>
            <a:pPr algn="ctr">
              <a:lnSpc>
                <a:spcPct val="120000"/>
              </a:lnSpc>
              <a:defRPr/>
            </a:pPr>
            <a:r>
              <a:rPr lang="zh-CN" altLang="en-US" b="1" kern="0" dirty="0">
                <a:solidFill>
                  <a:schemeClr val="bg1"/>
                </a:solidFill>
                <a:latin typeface="微软雅黑" panose="020B0503020204020204" pitchFamily="34" charset="-122"/>
                <a:ea typeface="微软雅黑" panose="020B0503020204020204" pitchFamily="34" charset="-122"/>
              </a:rPr>
              <a:t>地球大气</a:t>
            </a:r>
          </a:p>
        </p:txBody>
      </p:sp>
    </p:spTree>
    <p:extLst>
      <p:ext uri="{BB962C8B-B14F-4D97-AF65-F5344CB8AC3E}">
        <p14:creationId xmlns:p14="http://schemas.microsoft.com/office/powerpoint/2010/main" val="440056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大气的密度和压力</a:t>
            </a:r>
          </a:p>
        </p:txBody>
      </p:sp>
      <p:pic>
        <p:nvPicPr>
          <p:cNvPr id="4" name="图片 3" descr="蓝色的海&#10;&#10;描述已自动生成">
            <a:extLst>
              <a:ext uri="{FF2B5EF4-FFF2-40B4-BE49-F238E27FC236}">
                <a16:creationId xmlns:a16="http://schemas.microsoft.com/office/drawing/2014/main" id="{918347A8-C492-434C-B272-999BDA994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349" y="873690"/>
            <a:ext cx="8593002" cy="4836586"/>
          </a:xfrm>
          <a:prstGeom prst="rect">
            <a:avLst/>
          </a:prstGeom>
        </p:spPr>
      </p:pic>
      <p:sp>
        <p:nvSpPr>
          <p:cNvPr id="5" name="文本框 4">
            <a:extLst>
              <a:ext uri="{FF2B5EF4-FFF2-40B4-BE49-F238E27FC236}">
                <a16:creationId xmlns:a16="http://schemas.microsoft.com/office/drawing/2014/main" id="{C304E0DF-410C-43E1-AE7B-06D9D8E3B81C}"/>
              </a:ext>
            </a:extLst>
          </p:cNvPr>
          <p:cNvSpPr txBox="1"/>
          <p:nvPr/>
        </p:nvSpPr>
        <p:spPr>
          <a:xfrm>
            <a:off x="2239260" y="5710276"/>
            <a:ext cx="7586133" cy="584775"/>
          </a:xfrm>
          <a:prstGeom prst="rect">
            <a:avLst/>
          </a:prstGeom>
          <a:noFill/>
        </p:spPr>
        <p:txBody>
          <a:bodyPr wrap="square" rtlCol="0">
            <a:spAutoFit/>
          </a:bodyPr>
          <a:lstStyle/>
          <a:p>
            <a:pPr algn="ctr"/>
            <a:r>
              <a:rPr lang="zh-CN" altLang="en-US" sz="3200" dirty="0"/>
              <a:t>海平面的标准大气压其值为</a:t>
            </a:r>
            <a:r>
              <a:rPr lang="en-US" altLang="zh-CN" sz="3200" dirty="0"/>
              <a:t>101.325kPa</a:t>
            </a:r>
            <a:endParaRPr lang="zh-CN" altLang="en-US" sz="3200" dirty="0"/>
          </a:p>
        </p:txBody>
      </p:sp>
    </p:spTree>
    <p:extLst>
      <p:ext uri="{BB962C8B-B14F-4D97-AF65-F5344CB8AC3E}">
        <p14:creationId xmlns:p14="http://schemas.microsoft.com/office/powerpoint/2010/main" val="196402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49068"/>
            <a:ext cx="12192000" cy="969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panose="02010600030101010101" pitchFamily="2" charset="-122"/>
            </a:endParaRPr>
          </a:p>
        </p:txBody>
      </p:sp>
      <p:sp>
        <p:nvSpPr>
          <p:cNvPr id="40" name="文本框 17"/>
          <p:cNvSpPr txBox="1"/>
          <p:nvPr/>
        </p:nvSpPr>
        <p:spPr>
          <a:xfrm>
            <a:off x="4861587" y="2872229"/>
            <a:ext cx="3239569" cy="584775"/>
          </a:xfrm>
          <a:prstGeom prst="rect">
            <a:avLst/>
          </a:prstGeom>
          <a:noFill/>
        </p:spPr>
        <p:txBody>
          <a:bodyPr wrap="square" rtlCol="0">
            <a:spAutoFit/>
          </a:bodyPr>
          <a:lstStyle/>
          <a:p>
            <a:r>
              <a:rPr lang="zh-CN" altLang="en-US" sz="3200" b="1" dirty="0">
                <a:solidFill>
                  <a:prstClr val="white"/>
                </a:solidFill>
                <a:latin typeface="微软雅黑" panose="020B0503020204020204" pitchFamily="34" charset="-122"/>
                <a:ea typeface="微软雅黑" panose="020B0503020204020204" pitchFamily="34" charset="-122"/>
              </a:rPr>
              <a:t>星云假说</a:t>
            </a:r>
            <a:endParaRPr lang="en-US" altLang="zh-CN" sz="3200" b="1" dirty="0">
              <a:solidFill>
                <a:prstClr val="white"/>
              </a:solidFill>
              <a:latin typeface="微软雅黑" panose="020B0503020204020204" pitchFamily="34" charset="-122"/>
              <a:ea typeface="微软雅黑" panose="020B0503020204020204" pitchFamily="34" charset="-122"/>
            </a:endParaRPr>
          </a:p>
        </p:txBody>
      </p:sp>
      <p:sp>
        <p:nvSpPr>
          <p:cNvPr id="41" name="文本框 19"/>
          <p:cNvSpPr txBox="1"/>
          <p:nvPr/>
        </p:nvSpPr>
        <p:spPr bwMode="auto">
          <a:xfrm>
            <a:off x="4269788" y="4156221"/>
            <a:ext cx="5517657" cy="955646"/>
          </a:xfrm>
          <a:prstGeom prst="rect">
            <a:avLst/>
          </a:prstGeom>
          <a:noFill/>
        </p:spPr>
        <p:txBody>
          <a:bodyPr wrap="square" lIns="68580" tIns="34290" rIns="68580" bIns="34290">
            <a:spAutoFit/>
          </a:bodyPr>
          <a:lstStyle/>
          <a:p>
            <a:pPr>
              <a:lnSpc>
                <a:spcPct val="120000"/>
              </a:lnSpc>
            </a:pPr>
            <a:r>
              <a:rPr lang="zh-CN" altLang="en-US" sz="2400" b="1" dirty="0">
                <a:solidFill>
                  <a:prstClr val="black">
                    <a:lumMod val="75000"/>
                    <a:lumOff val="25000"/>
                  </a:prstClr>
                </a:solidFill>
                <a:latin typeface="宋体" panose="02010600030101010101" pitchFamily="2" charset="-122"/>
                <a:ea typeface="宋体" panose="02010600030101010101" pitchFamily="2" charset="-122"/>
              </a:rPr>
              <a:t>“星云假说”认为：太阳系所有的天体都是来自一团原始星云。</a:t>
            </a:r>
            <a:endParaRPr lang="zh-CN" altLang="en-US" sz="1400" b="1" dirty="0">
              <a:solidFill>
                <a:prstClr val="black">
                  <a:lumMod val="75000"/>
                  <a:lumOff val="25000"/>
                </a:prstClr>
              </a:solidFill>
              <a:latin typeface="宋体" panose="02010600030101010101" pitchFamily="2" charset="-122"/>
              <a:ea typeface="宋体" panose="02010600030101010101" pitchFamily="2" charset="-122"/>
            </a:endParaRPr>
          </a:p>
        </p:txBody>
      </p:sp>
      <p:grpSp>
        <p:nvGrpSpPr>
          <p:cNvPr id="83" name="组合 82"/>
          <p:cNvGrpSpPr/>
          <p:nvPr/>
        </p:nvGrpSpPr>
        <p:grpSpPr>
          <a:xfrm>
            <a:off x="2890956" y="2346611"/>
            <a:ext cx="1586056" cy="1586449"/>
            <a:chOff x="1041891" y="2887277"/>
            <a:chExt cx="1036261" cy="1036518"/>
          </a:xfrm>
        </p:grpSpPr>
        <p:sp>
          <p:nvSpPr>
            <p:cNvPr id="84" name="Oval 53"/>
            <p:cNvSpPr>
              <a:spLocks noChangeArrowheads="1"/>
            </p:cNvSpPr>
            <p:nvPr/>
          </p:nvSpPr>
          <p:spPr bwMode="auto">
            <a:xfrm>
              <a:off x="1041891" y="2887277"/>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4400">
                <a:solidFill>
                  <a:prstClr val="white"/>
                </a:solidFill>
                <a:latin typeface="微软雅黑" panose="020B0503020204020204" pitchFamily="34" charset="-122"/>
                <a:ea typeface="微软雅黑" panose="020B0503020204020204" pitchFamily="34" charset="-122"/>
              </a:endParaRPr>
            </a:p>
          </p:txBody>
        </p:sp>
        <p:sp>
          <p:nvSpPr>
            <p:cNvPr id="85" name="Text Box 58"/>
            <p:cNvSpPr txBox="1">
              <a:spLocks noChangeArrowheads="1"/>
            </p:cNvSpPr>
            <p:nvPr/>
          </p:nvSpPr>
          <p:spPr bwMode="auto">
            <a:xfrm>
              <a:off x="1159958" y="3077737"/>
              <a:ext cx="782803" cy="70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en-US" altLang="zh-CN" sz="6600" dirty="0">
                  <a:solidFill>
                    <a:prstClr val="white"/>
                  </a:solidFill>
                  <a:latin typeface="Impact" panose="020B0806030902050204" pitchFamily="34" charset="0"/>
                  <a:ea typeface="微软雅黑" panose="020B0503020204020204" pitchFamily="34" charset="-122"/>
                </a:rPr>
                <a:t>01</a:t>
              </a:r>
            </a:p>
          </p:txBody>
        </p:sp>
      </p:grpSp>
    </p:spTree>
    <p:extLst>
      <p:ext uri="{BB962C8B-B14F-4D97-AF65-F5344CB8AC3E}">
        <p14:creationId xmlns:p14="http://schemas.microsoft.com/office/powerpoint/2010/main" val="15009872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水星没有大气，也没有大气压</a:t>
            </a:r>
          </a:p>
        </p:txBody>
      </p:sp>
      <p:pic>
        <p:nvPicPr>
          <p:cNvPr id="4" name="图片 3" descr="黑暗里有星球&#10;&#10;描述已自动生成">
            <a:extLst>
              <a:ext uri="{FF2B5EF4-FFF2-40B4-BE49-F238E27FC236}">
                <a16:creationId xmlns:a16="http://schemas.microsoft.com/office/drawing/2014/main" id="{AB3FD2E0-4F8D-499E-9548-4487BC58E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445" y="956734"/>
            <a:ext cx="8128000" cy="5080000"/>
          </a:xfrm>
          <a:prstGeom prst="rect">
            <a:avLst/>
          </a:prstGeom>
        </p:spPr>
      </p:pic>
    </p:spTree>
    <p:extLst>
      <p:ext uri="{BB962C8B-B14F-4D97-AF65-F5344CB8AC3E}">
        <p14:creationId xmlns:p14="http://schemas.microsoft.com/office/powerpoint/2010/main" val="648669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金星的大气压</a:t>
            </a:r>
          </a:p>
        </p:txBody>
      </p:sp>
      <p:pic>
        <p:nvPicPr>
          <p:cNvPr id="4" name="图片 3" descr="图片包含 桌子, 黑暗, 橙子, 大&#10;&#10;描述已自动生成">
            <a:extLst>
              <a:ext uri="{FF2B5EF4-FFF2-40B4-BE49-F238E27FC236}">
                <a16:creationId xmlns:a16="http://schemas.microsoft.com/office/drawing/2014/main" id="{05C7BDC7-8BF7-42B2-8D6B-3A30CBB7A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90" y="1004712"/>
            <a:ext cx="5983111" cy="4487333"/>
          </a:xfrm>
          <a:prstGeom prst="rect">
            <a:avLst/>
          </a:prstGeom>
        </p:spPr>
      </p:pic>
      <p:sp>
        <p:nvSpPr>
          <p:cNvPr id="5" name="文本框 4">
            <a:extLst>
              <a:ext uri="{FF2B5EF4-FFF2-40B4-BE49-F238E27FC236}">
                <a16:creationId xmlns:a16="http://schemas.microsoft.com/office/drawing/2014/main" id="{BE6F48E5-DE19-4CE4-993F-DF88E6D711D9}"/>
              </a:ext>
            </a:extLst>
          </p:cNvPr>
          <p:cNvSpPr txBox="1"/>
          <p:nvPr/>
        </p:nvSpPr>
        <p:spPr>
          <a:xfrm>
            <a:off x="2280356" y="5576712"/>
            <a:ext cx="7586133" cy="584775"/>
          </a:xfrm>
          <a:prstGeom prst="rect">
            <a:avLst/>
          </a:prstGeom>
          <a:noFill/>
        </p:spPr>
        <p:txBody>
          <a:bodyPr wrap="square" rtlCol="0">
            <a:spAutoFit/>
          </a:bodyPr>
          <a:lstStyle/>
          <a:p>
            <a:pPr algn="ctr"/>
            <a:r>
              <a:rPr lang="zh-CN" altLang="en-US" sz="3200" dirty="0"/>
              <a:t>金星的大气压是地球</a:t>
            </a:r>
            <a:r>
              <a:rPr lang="en-US" altLang="zh-CN" sz="3200" dirty="0"/>
              <a:t>90</a:t>
            </a:r>
            <a:r>
              <a:rPr lang="zh-CN" altLang="en-US" sz="3200" dirty="0"/>
              <a:t>倍</a:t>
            </a:r>
          </a:p>
        </p:txBody>
      </p:sp>
    </p:spTree>
    <p:extLst>
      <p:ext uri="{BB962C8B-B14F-4D97-AF65-F5344CB8AC3E}">
        <p14:creationId xmlns:p14="http://schemas.microsoft.com/office/powerpoint/2010/main" val="3078361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 大气成分分析</a:t>
            </a:r>
          </a:p>
        </p:txBody>
      </p:sp>
      <p:sp>
        <p:nvSpPr>
          <p:cNvPr id="4" name="文本框 3">
            <a:extLst>
              <a:ext uri="{FF2B5EF4-FFF2-40B4-BE49-F238E27FC236}">
                <a16:creationId xmlns:a16="http://schemas.microsoft.com/office/drawing/2014/main" id="{EE3B4887-2ED6-4ACD-BDC8-7E85795D620E}"/>
              </a:ext>
            </a:extLst>
          </p:cNvPr>
          <p:cNvSpPr txBox="1"/>
          <p:nvPr/>
        </p:nvSpPr>
        <p:spPr>
          <a:xfrm>
            <a:off x="1140431" y="1524252"/>
            <a:ext cx="5424756" cy="2215991"/>
          </a:xfrm>
          <a:prstGeom prst="rect">
            <a:avLst/>
          </a:prstGeom>
          <a:noFill/>
        </p:spPr>
        <p:txBody>
          <a:bodyPr wrap="square" rtlCol="0">
            <a:spAutoFit/>
          </a:bodyPr>
          <a:lstStyle/>
          <a:p>
            <a:pPr>
              <a:lnSpc>
                <a:spcPct val="150000"/>
              </a:lnSpc>
            </a:pPr>
            <a:r>
              <a:rPr lang="zh-CN" altLang="en-US" sz="3200" dirty="0">
                <a:latin typeface="华文中宋" panose="02010600040101010101" pitchFamily="2" charset="-122"/>
                <a:ea typeface="华文中宋" panose="02010600040101010101" pitchFamily="2" charset="-122"/>
              </a:rPr>
              <a:t>普通的高压锅可以达到</a:t>
            </a:r>
            <a:r>
              <a:rPr lang="en-US" altLang="zh-CN" sz="3200" dirty="0">
                <a:latin typeface="华文中宋" panose="02010600040101010101" pitchFamily="2" charset="-122"/>
                <a:ea typeface="华文中宋" panose="02010600040101010101" pitchFamily="2" charset="-122"/>
              </a:rPr>
              <a:t>2-3</a:t>
            </a:r>
            <a:r>
              <a:rPr lang="zh-CN" altLang="en-US" sz="3200" dirty="0">
                <a:latin typeface="华文中宋" panose="02010600040101010101" pitchFamily="2" charset="-122"/>
                <a:ea typeface="华文中宋" panose="02010600040101010101" pitchFamily="2" charset="-122"/>
              </a:rPr>
              <a:t>倍的大气压，可以把肉压烂。</a:t>
            </a:r>
            <a:endParaRPr lang="en-US" altLang="zh-CN" sz="3200" dirty="0">
              <a:latin typeface="华文中宋" panose="02010600040101010101" pitchFamily="2" charset="-122"/>
              <a:ea typeface="华文中宋" panose="02010600040101010101" pitchFamily="2" charset="-122"/>
            </a:endParaRPr>
          </a:p>
          <a:p>
            <a:pPr>
              <a:lnSpc>
                <a:spcPct val="150000"/>
              </a:lnSpc>
            </a:pPr>
            <a:endParaRPr lang="en-US" altLang="zh-CN" sz="2800" dirty="0">
              <a:latin typeface="宋体" panose="02010600030101010101" pitchFamily="2" charset="-122"/>
              <a:ea typeface="宋体" panose="02010600030101010101" pitchFamily="2" charset="-122"/>
            </a:endParaRPr>
          </a:p>
        </p:txBody>
      </p:sp>
      <p:pic>
        <p:nvPicPr>
          <p:cNvPr id="5" name="图片 4" descr="图片包含 厨具, 室内, 桌子, 杯子&#10;&#10;描述已自动生成">
            <a:extLst>
              <a:ext uri="{FF2B5EF4-FFF2-40B4-BE49-F238E27FC236}">
                <a16:creationId xmlns:a16="http://schemas.microsoft.com/office/drawing/2014/main" id="{D55AB27A-5157-4EF0-9A9A-65DE43E35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333" y="954451"/>
            <a:ext cx="3000022" cy="3000022"/>
          </a:xfrm>
          <a:prstGeom prst="rect">
            <a:avLst/>
          </a:prstGeom>
        </p:spPr>
      </p:pic>
      <p:sp>
        <p:nvSpPr>
          <p:cNvPr id="6" name="文本框 5">
            <a:extLst>
              <a:ext uri="{FF2B5EF4-FFF2-40B4-BE49-F238E27FC236}">
                <a16:creationId xmlns:a16="http://schemas.microsoft.com/office/drawing/2014/main" id="{EE3B4887-2ED6-4ACD-BDC8-7E85795D620E}"/>
              </a:ext>
            </a:extLst>
          </p:cNvPr>
          <p:cNvSpPr txBox="1"/>
          <p:nvPr/>
        </p:nvSpPr>
        <p:spPr>
          <a:xfrm>
            <a:off x="1140431" y="3842314"/>
            <a:ext cx="8985925" cy="1482457"/>
          </a:xfrm>
          <a:prstGeom prst="rect">
            <a:avLst/>
          </a:prstGeom>
          <a:noFill/>
        </p:spPr>
        <p:txBody>
          <a:bodyPr wrap="square" rtlCol="0">
            <a:spAutoFit/>
          </a:bodyPr>
          <a:lstStyle/>
          <a:p>
            <a:pPr>
              <a:lnSpc>
                <a:spcPct val="150000"/>
              </a:lnSpc>
            </a:pPr>
            <a:r>
              <a:rPr lang="zh-CN" altLang="en-US" sz="3200" dirty="0">
                <a:latin typeface="华文中宋" panose="02010600040101010101" pitchFamily="2" charset="-122"/>
                <a:ea typeface="华文中宋" panose="02010600040101010101" pitchFamily="2" charset="-122"/>
              </a:rPr>
              <a:t>想象金星上的大气压是地球的</a:t>
            </a:r>
            <a:r>
              <a:rPr lang="en-US" altLang="zh-CN" sz="3200" dirty="0">
                <a:latin typeface="华文中宋" panose="02010600040101010101" pitchFamily="2" charset="-122"/>
                <a:ea typeface="华文中宋" panose="02010600040101010101" pitchFamily="2" charset="-122"/>
              </a:rPr>
              <a:t>90</a:t>
            </a:r>
            <a:r>
              <a:rPr lang="zh-CN" altLang="en-US" sz="3200" dirty="0">
                <a:latin typeface="华文中宋" panose="02010600040101010101" pitchFamily="2" charset="-122"/>
                <a:ea typeface="华文中宋" panose="02010600040101010101" pitchFamily="2" charset="-122"/>
              </a:rPr>
              <a:t>倍，地表温度达</a:t>
            </a:r>
            <a:r>
              <a:rPr lang="en-US" altLang="zh-CN" sz="3200" dirty="0">
                <a:latin typeface="华文中宋" panose="02010600040101010101" pitchFamily="2" charset="-122"/>
                <a:ea typeface="华文中宋" panose="02010600040101010101" pitchFamily="2" charset="-122"/>
              </a:rPr>
              <a:t>460</a:t>
            </a:r>
            <a:r>
              <a:rPr lang="zh-CN" altLang="en-US" sz="3200" dirty="0">
                <a:latin typeface="华文中宋" panose="02010600040101010101" pitchFamily="2" charset="-122"/>
                <a:ea typeface="华文中宋" panose="02010600040101010101" pitchFamily="2" charset="-122"/>
              </a:rPr>
              <a:t>摄氏度，任何生命都不可能生存在这种环境。</a:t>
            </a:r>
          </a:p>
        </p:txBody>
      </p:sp>
    </p:spTree>
    <p:extLst>
      <p:ext uri="{BB962C8B-B14F-4D97-AF65-F5344CB8AC3E}">
        <p14:creationId xmlns:p14="http://schemas.microsoft.com/office/powerpoint/2010/main" val="659767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火星的大气压</a:t>
            </a:r>
          </a:p>
        </p:txBody>
      </p:sp>
      <p:pic>
        <p:nvPicPr>
          <p:cNvPr id="4" name="图片 3">
            <a:extLst>
              <a:ext uri="{FF2B5EF4-FFF2-40B4-BE49-F238E27FC236}">
                <a16:creationId xmlns:a16="http://schemas.microsoft.com/office/drawing/2014/main" id="{9521D884-A5CC-4B87-8558-4C1D6BBDF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778" y="819325"/>
            <a:ext cx="4623370" cy="4801192"/>
          </a:xfrm>
          <a:prstGeom prst="rect">
            <a:avLst/>
          </a:prstGeom>
        </p:spPr>
      </p:pic>
      <p:sp>
        <p:nvSpPr>
          <p:cNvPr id="5" name="文本框 4">
            <a:extLst>
              <a:ext uri="{FF2B5EF4-FFF2-40B4-BE49-F238E27FC236}">
                <a16:creationId xmlns:a16="http://schemas.microsoft.com/office/drawing/2014/main" id="{90EA7B03-91C2-48F6-B894-2EF90D266F04}"/>
              </a:ext>
            </a:extLst>
          </p:cNvPr>
          <p:cNvSpPr txBox="1"/>
          <p:nvPr/>
        </p:nvSpPr>
        <p:spPr>
          <a:xfrm>
            <a:off x="620936" y="5637594"/>
            <a:ext cx="10941978" cy="584775"/>
          </a:xfrm>
          <a:prstGeom prst="rect">
            <a:avLst/>
          </a:prstGeom>
          <a:noFill/>
        </p:spPr>
        <p:txBody>
          <a:bodyPr wrap="square" rtlCol="0">
            <a:spAutoFit/>
          </a:bodyPr>
          <a:lstStyle/>
          <a:p>
            <a:pPr algn="ctr"/>
            <a:r>
              <a:rPr lang="zh-CN" altLang="en-US" sz="3200" dirty="0">
                <a:latin typeface="华文中宋" panose="02010600040101010101" pitchFamily="2" charset="-122"/>
                <a:ea typeface="华文中宋" panose="02010600040101010101" pitchFamily="2" charset="-122"/>
              </a:rPr>
              <a:t>金星的大气压只是地球</a:t>
            </a:r>
            <a:r>
              <a:rPr lang="en-US" altLang="zh-CN" sz="3200" dirty="0">
                <a:latin typeface="华文中宋" panose="02010600040101010101" pitchFamily="2" charset="-122"/>
                <a:ea typeface="华文中宋" panose="02010600040101010101" pitchFamily="2" charset="-122"/>
              </a:rPr>
              <a:t>0.75%</a:t>
            </a:r>
            <a:r>
              <a:rPr lang="zh-CN" altLang="en-US" sz="3200" dirty="0">
                <a:latin typeface="华文中宋" panose="02010600040101010101" pitchFamily="2" charset="-122"/>
                <a:ea typeface="华文中宋" panose="02010600040101010101" pitchFamily="2" charset="-122"/>
              </a:rPr>
              <a:t>，空气的密度不到地球的</a:t>
            </a:r>
            <a:r>
              <a:rPr lang="en-US" altLang="zh-CN" sz="3200" dirty="0">
                <a:latin typeface="华文中宋" panose="02010600040101010101" pitchFamily="2" charset="-122"/>
                <a:ea typeface="华文中宋" panose="02010600040101010101" pitchFamily="2" charset="-122"/>
              </a:rPr>
              <a:t>1%</a:t>
            </a:r>
            <a:endParaRPr lang="zh-CN" altLang="en-US" sz="3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193387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 大气成分分析</a:t>
            </a:r>
          </a:p>
        </p:txBody>
      </p:sp>
      <p:sp>
        <p:nvSpPr>
          <p:cNvPr id="7" name="文本框 6">
            <a:extLst>
              <a:ext uri="{FF2B5EF4-FFF2-40B4-BE49-F238E27FC236}">
                <a16:creationId xmlns:a16="http://schemas.microsoft.com/office/drawing/2014/main" id="{EE3B4887-2ED6-4ACD-BDC8-7E85795D620E}"/>
              </a:ext>
            </a:extLst>
          </p:cNvPr>
          <p:cNvSpPr txBox="1"/>
          <p:nvPr/>
        </p:nvSpPr>
        <p:spPr>
          <a:xfrm>
            <a:off x="636999" y="1027289"/>
            <a:ext cx="5820246" cy="5175776"/>
          </a:xfrm>
          <a:prstGeom prst="rect">
            <a:avLst/>
          </a:prstGeom>
          <a:noFill/>
        </p:spPr>
        <p:txBody>
          <a:bodyPr wrap="square" rtlCol="0">
            <a:spAutoFit/>
          </a:bodyPr>
          <a:lstStyle/>
          <a:p>
            <a:pPr>
              <a:lnSpc>
                <a:spcPct val="150000"/>
              </a:lnSpc>
            </a:pPr>
            <a:r>
              <a:rPr lang="zh-CN" altLang="en-US" sz="3200" dirty="0">
                <a:latin typeface="华文中宋" panose="02010600040101010101" pitchFamily="2" charset="-122"/>
                <a:ea typeface="华文中宋" panose="02010600040101010101" pitchFamily="2" charset="-122"/>
              </a:rPr>
              <a:t>我们去到高原地带，会产生高原反应，空气密度的降低给人们带来呼吸问题。</a:t>
            </a:r>
            <a:endParaRPr lang="en-US" altLang="zh-CN" sz="3200" dirty="0">
              <a:latin typeface="华文中宋" panose="02010600040101010101" pitchFamily="2" charset="-122"/>
              <a:ea typeface="华文中宋" panose="02010600040101010101" pitchFamily="2" charset="-122"/>
            </a:endParaRPr>
          </a:p>
          <a:p>
            <a:pPr>
              <a:lnSpc>
                <a:spcPct val="150000"/>
              </a:lnSpc>
            </a:pPr>
            <a:endParaRPr lang="en-US" altLang="zh-CN" sz="3200" dirty="0">
              <a:latin typeface="华文中宋" panose="02010600040101010101" pitchFamily="2" charset="-122"/>
              <a:ea typeface="华文中宋" panose="02010600040101010101" pitchFamily="2" charset="-122"/>
            </a:endParaRPr>
          </a:p>
          <a:p>
            <a:pPr>
              <a:lnSpc>
                <a:spcPct val="150000"/>
              </a:lnSpc>
            </a:pPr>
            <a:r>
              <a:rPr lang="zh-CN" altLang="en-US" sz="3200" dirty="0">
                <a:latin typeface="华文中宋" panose="02010600040101010101" pitchFamily="2" charset="-122"/>
                <a:ea typeface="华文中宋" panose="02010600040101010101" pitchFamily="2" charset="-122"/>
              </a:rPr>
              <a:t>火星大气密度和气压都远远低于地球，人类根本无法生存在这样的环境。</a:t>
            </a:r>
          </a:p>
        </p:txBody>
      </p:sp>
      <p:pic>
        <p:nvPicPr>
          <p:cNvPr id="8" name="图片 7" descr="山上的风景&#10;&#10;描述已自动生成">
            <a:extLst>
              <a:ext uri="{FF2B5EF4-FFF2-40B4-BE49-F238E27FC236}">
                <a16:creationId xmlns:a16="http://schemas.microsoft.com/office/drawing/2014/main" id="{8FF2B14C-AC2A-438D-BBCD-CCE4D4EA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734" y="1027289"/>
            <a:ext cx="4465453" cy="4888089"/>
          </a:xfrm>
          <a:prstGeom prst="rect">
            <a:avLst/>
          </a:prstGeom>
        </p:spPr>
      </p:pic>
    </p:spTree>
    <p:extLst>
      <p:ext uri="{BB962C8B-B14F-4D97-AF65-F5344CB8AC3E}">
        <p14:creationId xmlns:p14="http://schemas.microsoft.com/office/powerpoint/2010/main" val="3473064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0" y="185986"/>
            <a:ext cx="12192000" cy="584775"/>
          </a:xfrm>
        </p:spPr>
        <p:txBody>
          <a:bodyPr/>
          <a:lstStyle/>
          <a:p>
            <a:r>
              <a:rPr lang="zh-CN" altLang="en-US" dirty="0"/>
              <a:t>地球的设计</a:t>
            </a:r>
          </a:p>
        </p:txBody>
      </p:sp>
      <p:grpSp>
        <p:nvGrpSpPr>
          <p:cNvPr id="11" name="组合 10"/>
          <p:cNvGrpSpPr/>
          <p:nvPr/>
        </p:nvGrpSpPr>
        <p:grpSpPr>
          <a:xfrm>
            <a:off x="1747668" y="993486"/>
            <a:ext cx="1980000" cy="4479637"/>
            <a:chOff x="778084" y="1038958"/>
            <a:chExt cx="1850186" cy="2900945"/>
          </a:xfrm>
        </p:grpSpPr>
        <p:sp>
          <p:nvSpPr>
            <p:cNvPr id="12" name="圆角矩形 11"/>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14" name="椭圆 13"/>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Impact" pitchFamily="34" charset="0"/>
                <a:ea typeface="新細明體" panose="02020500000000000000" pitchFamily="18" charset="-120"/>
              </a:endParaRPr>
            </a:p>
          </p:txBody>
        </p:sp>
        <p:sp>
          <p:nvSpPr>
            <p:cNvPr id="15" name="文本框 11"/>
            <p:cNvSpPr txBox="1"/>
            <p:nvPr/>
          </p:nvSpPr>
          <p:spPr>
            <a:xfrm>
              <a:off x="1304926" y="1222952"/>
              <a:ext cx="839367" cy="702573"/>
            </a:xfrm>
            <a:prstGeom prst="rect">
              <a:avLst/>
            </a:prstGeom>
            <a:noFill/>
          </p:spPr>
          <p:txBody>
            <a:bodyPr wrap="square" lIns="68580" tIns="34290" rIns="68580" bIns="34290" rtlCol="0">
              <a:spAutoFit/>
            </a:bodyPr>
            <a:lstStyle/>
            <a:p>
              <a:pPr algn="ctr">
                <a:defRPr/>
              </a:pPr>
              <a:r>
                <a:rPr lang="en-US" altLang="zh-HK" sz="6600" dirty="0">
                  <a:solidFill>
                    <a:prstClr val="white"/>
                  </a:solidFill>
                  <a:latin typeface="Impact" pitchFamily="34" charset="0"/>
                  <a:ea typeface="张海山锐谐体2.0-授权联系：Samtype@QQ.com" panose="02000000000000000000" pitchFamily="2" charset="-122"/>
                </a:rPr>
                <a:t>1</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a:off x="887051" y="2247950"/>
              <a:ext cx="1732163" cy="1320438"/>
            </a:xfrm>
            <a:prstGeom prst="rect">
              <a:avLst/>
            </a:prstGeom>
            <a:noFill/>
          </p:spPr>
          <p:txBody>
            <a:bodyPr wrap="square" lIns="68580" tIns="34290" rIns="68580" bIns="34290" rtlCol="0">
              <a:spAutoFit/>
            </a:bodyPr>
            <a:lstStyle/>
            <a:p>
              <a:pPr algn="ctr">
                <a:defRPr/>
              </a:pPr>
              <a:r>
                <a:rPr lang="zh-CN" altLang="en-US" sz="3200" b="1" dirty="0">
                  <a:solidFill>
                    <a:prstClr val="black"/>
                  </a:solidFill>
                  <a:latin typeface="宋体" panose="02010600030101010101" pitchFamily="2" charset="-122"/>
                  <a:ea typeface="宋体" panose="02010600030101010101" pitchFamily="2" charset="-122"/>
                </a:rPr>
                <a:t>地球正好处于太阳系的宜居带中</a:t>
              </a:r>
            </a:p>
          </p:txBody>
        </p:sp>
      </p:grpSp>
      <p:grpSp>
        <p:nvGrpSpPr>
          <p:cNvPr id="17" name="组合 16"/>
          <p:cNvGrpSpPr/>
          <p:nvPr/>
        </p:nvGrpSpPr>
        <p:grpSpPr>
          <a:xfrm>
            <a:off x="3968324" y="995569"/>
            <a:ext cx="1980000" cy="4479637"/>
            <a:chOff x="2690633" y="1038958"/>
            <a:chExt cx="1850186" cy="2900945"/>
          </a:xfrm>
        </p:grpSpPr>
        <p:sp>
          <p:nvSpPr>
            <p:cNvPr id="18" name="圆角矩形 17"/>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19" name="任意多边形 18"/>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20" name="椭圆 19"/>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Impact" pitchFamily="34" charset="0"/>
                <a:ea typeface="新細明體" panose="02020500000000000000" pitchFamily="18" charset="-120"/>
              </a:endParaRPr>
            </a:p>
          </p:txBody>
        </p:sp>
        <p:sp>
          <p:nvSpPr>
            <p:cNvPr id="21" name="文本框 48"/>
            <p:cNvSpPr txBox="1"/>
            <p:nvPr/>
          </p:nvSpPr>
          <p:spPr>
            <a:xfrm>
              <a:off x="3185327" y="1222952"/>
              <a:ext cx="894944" cy="702573"/>
            </a:xfrm>
            <a:prstGeom prst="rect">
              <a:avLst/>
            </a:prstGeom>
            <a:noFill/>
          </p:spPr>
          <p:txBody>
            <a:bodyPr wrap="square" lIns="68580" tIns="34290" rIns="68580" bIns="34290" rtlCol="0">
              <a:spAutoFit/>
            </a:bodyPr>
            <a:lstStyle/>
            <a:p>
              <a:pPr algn="ctr">
                <a:defRPr/>
              </a:pPr>
              <a:r>
                <a:rPr lang="en-US" altLang="zh-HK" sz="6600" dirty="0">
                  <a:solidFill>
                    <a:prstClr val="white"/>
                  </a:solidFill>
                  <a:latin typeface="Impact" pitchFamily="34" charset="0"/>
                  <a:ea typeface="张海山锐谐体2.0-授权联系：Samtype@QQ.com" panose="02000000000000000000" pitchFamily="2" charset="-122"/>
                </a:rPr>
                <a:t>2</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22" name="文本框 66"/>
            <p:cNvSpPr txBox="1"/>
            <p:nvPr/>
          </p:nvSpPr>
          <p:spPr>
            <a:xfrm>
              <a:off x="2747463" y="2247950"/>
              <a:ext cx="1666651" cy="1639336"/>
            </a:xfrm>
            <a:prstGeom prst="rect">
              <a:avLst/>
            </a:prstGeom>
            <a:noFill/>
          </p:spPr>
          <p:txBody>
            <a:bodyPr wrap="square" lIns="68580" tIns="34290" rIns="68580" bIns="34290" rtlCol="0">
              <a:spAutoFit/>
            </a:bodyPr>
            <a:lstStyle/>
            <a:p>
              <a:pPr algn="ctr">
                <a:defRPr/>
              </a:pPr>
              <a:r>
                <a:rPr lang="zh-CN" altLang="en-US" sz="3200" b="1" dirty="0">
                  <a:solidFill>
                    <a:prstClr val="black"/>
                  </a:solidFill>
                  <a:latin typeface="宋体" panose="02010600030101010101" pitchFamily="2" charset="-122"/>
                  <a:ea typeface="宋体" panose="02010600030101010101" pitchFamily="2" charset="-122"/>
                </a:rPr>
                <a:t>大气层有一个良好的保温作用，防止热量散失</a:t>
              </a:r>
            </a:p>
          </p:txBody>
        </p:sp>
        <p:sp>
          <p:nvSpPr>
            <p:cNvPr id="23" name="文本框 67"/>
            <p:cNvSpPr txBox="1"/>
            <p:nvPr/>
          </p:nvSpPr>
          <p:spPr>
            <a:xfrm>
              <a:off x="2955048" y="2788385"/>
              <a:ext cx="1321356" cy="154466"/>
            </a:xfrm>
            <a:prstGeom prst="rect">
              <a:avLst/>
            </a:prstGeom>
            <a:noFill/>
          </p:spPr>
          <p:txBody>
            <a:bodyPr wrap="square" lIns="68580" tIns="34290" rIns="68580" bIns="34290" rtlCol="0">
              <a:spAutoFit/>
            </a:bodyPr>
            <a:lstStyle/>
            <a:p>
              <a:pPr algn="ctr">
                <a:defRPr/>
              </a:pPr>
              <a:endParaRPr lang="en-US" altLang="zh-CN" sz="1100" dirty="0">
                <a:solidFill>
                  <a:prstClr val="black">
                    <a:lumMod val="85000"/>
                    <a:lumOff val="15000"/>
                  </a:prstClr>
                </a:solidFill>
                <a:latin typeface="微软雅黑" pitchFamily="34" charset="-122"/>
                <a:ea typeface="微软雅黑" pitchFamily="34" charset="-122"/>
              </a:endParaRPr>
            </a:p>
          </p:txBody>
        </p:sp>
      </p:grpSp>
      <p:grpSp>
        <p:nvGrpSpPr>
          <p:cNvPr id="24" name="组合 23"/>
          <p:cNvGrpSpPr/>
          <p:nvPr/>
        </p:nvGrpSpPr>
        <p:grpSpPr>
          <a:xfrm>
            <a:off x="6227880" y="993486"/>
            <a:ext cx="1980000" cy="4479636"/>
            <a:chOff x="4603182" y="1038958"/>
            <a:chExt cx="1850186" cy="2900945"/>
          </a:xfrm>
        </p:grpSpPr>
        <p:sp>
          <p:nvSpPr>
            <p:cNvPr id="25" name="圆角矩形 24"/>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26" name="任意多边形 25"/>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27" name="椭圆 26"/>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Impact" pitchFamily="34" charset="0"/>
                <a:ea typeface="新細明體" panose="02020500000000000000" pitchFamily="18" charset="-120"/>
              </a:endParaRPr>
            </a:p>
          </p:txBody>
        </p:sp>
        <p:sp>
          <p:nvSpPr>
            <p:cNvPr id="28" name="文本框 54"/>
            <p:cNvSpPr txBox="1"/>
            <p:nvPr/>
          </p:nvSpPr>
          <p:spPr>
            <a:xfrm>
              <a:off x="5044295" y="1222952"/>
              <a:ext cx="978584" cy="702573"/>
            </a:xfrm>
            <a:prstGeom prst="rect">
              <a:avLst/>
            </a:prstGeom>
            <a:noFill/>
          </p:spPr>
          <p:txBody>
            <a:bodyPr wrap="square" lIns="68580" tIns="34290" rIns="68580" bIns="34290" rtlCol="0">
              <a:spAutoFit/>
            </a:bodyPr>
            <a:lstStyle/>
            <a:p>
              <a:pPr algn="ctr">
                <a:defRPr/>
              </a:pPr>
              <a:r>
                <a:rPr lang="en-US" altLang="zh-HK" sz="6600" dirty="0">
                  <a:solidFill>
                    <a:prstClr val="white"/>
                  </a:solidFill>
                  <a:latin typeface="Impact" pitchFamily="34" charset="0"/>
                  <a:ea typeface="张海山锐谐体2.0-授权联系：Samtype@QQ.com" panose="02000000000000000000" pitchFamily="2" charset="-122"/>
                </a:rPr>
                <a:t>3</a:t>
              </a:r>
              <a:endParaRPr lang="zh-HK" altLang="en-US" sz="6600" dirty="0">
                <a:solidFill>
                  <a:prstClr val="white"/>
                </a:solidFill>
                <a:latin typeface="Impact" pitchFamily="34" charset="0"/>
                <a:ea typeface="张海山锐谐体2.0-授权联系：Samtype@QQ.com" panose="02000000000000000000" pitchFamily="2" charset="-122"/>
              </a:endParaRPr>
            </a:p>
          </p:txBody>
        </p:sp>
      </p:grpSp>
      <p:grpSp>
        <p:nvGrpSpPr>
          <p:cNvPr id="30" name="组合 29"/>
          <p:cNvGrpSpPr/>
          <p:nvPr/>
        </p:nvGrpSpPr>
        <p:grpSpPr>
          <a:xfrm>
            <a:off x="8491242" y="993486"/>
            <a:ext cx="1980000" cy="4479637"/>
            <a:chOff x="6515731" y="1038958"/>
            <a:chExt cx="1850186" cy="2900945"/>
          </a:xfrm>
        </p:grpSpPr>
        <p:sp>
          <p:nvSpPr>
            <p:cNvPr id="35" name="圆角矩形 34"/>
            <p:cNvSpPr/>
            <p:nvPr/>
          </p:nvSpPr>
          <p:spPr>
            <a:xfrm>
              <a:off x="6624698" y="1038958"/>
              <a:ext cx="1632254" cy="1502651"/>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36" name="任意多边形 35"/>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Calibri"/>
                <a:ea typeface="新細明體" panose="02020500000000000000" pitchFamily="18" charset="-120"/>
              </a:endParaRPr>
            </a:p>
          </p:txBody>
        </p:sp>
        <p:sp>
          <p:nvSpPr>
            <p:cNvPr id="38" name="椭圆 37"/>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HK" altLang="en-US">
                <a:solidFill>
                  <a:prstClr val="white"/>
                </a:solidFill>
                <a:latin typeface="Impact" pitchFamily="34" charset="0"/>
                <a:ea typeface="新細明體" panose="02020500000000000000" pitchFamily="18" charset="-120"/>
              </a:endParaRPr>
            </a:p>
          </p:txBody>
        </p:sp>
        <p:sp>
          <p:nvSpPr>
            <p:cNvPr id="39" name="文本框 60"/>
            <p:cNvSpPr txBox="1"/>
            <p:nvPr/>
          </p:nvSpPr>
          <p:spPr>
            <a:xfrm>
              <a:off x="6988992" y="1222952"/>
              <a:ext cx="876274" cy="702573"/>
            </a:xfrm>
            <a:prstGeom prst="rect">
              <a:avLst/>
            </a:prstGeom>
            <a:noFill/>
          </p:spPr>
          <p:txBody>
            <a:bodyPr wrap="square" lIns="68580" tIns="34290" rIns="68580" bIns="34290" rtlCol="0">
              <a:spAutoFit/>
            </a:bodyPr>
            <a:lstStyle/>
            <a:p>
              <a:pPr algn="ctr">
                <a:defRPr/>
              </a:pPr>
              <a:r>
                <a:rPr lang="en-US" altLang="zh-HK" sz="6600" dirty="0">
                  <a:solidFill>
                    <a:prstClr val="white"/>
                  </a:solidFill>
                  <a:latin typeface="Impact" pitchFamily="34" charset="0"/>
                  <a:ea typeface="张海山锐谐体2.0-授权联系：Samtype@QQ.com" panose="02000000000000000000" pitchFamily="2" charset="-122"/>
                </a:rPr>
                <a:t>4</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40" name="文本框 70"/>
            <p:cNvSpPr txBox="1"/>
            <p:nvPr/>
          </p:nvSpPr>
          <p:spPr>
            <a:xfrm>
              <a:off x="6567051" y="2270337"/>
              <a:ext cx="1689902" cy="1639336"/>
            </a:xfrm>
            <a:prstGeom prst="rect">
              <a:avLst/>
            </a:prstGeom>
            <a:noFill/>
          </p:spPr>
          <p:txBody>
            <a:bodyPr wrap="square" lIns="68580" tIns="34290" rIns="68580" bIns="34290" rtlCol="0">
              <a:spAutoFit/>
            </a:bodyPr>
            <a:lstStyle/>
            <a:p>
              <a:pPr algn="ctr">
                <a:defRPr/>
              </a:pPr>
              <a:r>
                <a:rPr lang="zh-CN" altLang="en-US" sz="3200" b="1" dirty="0">
                  <a:solidFill>
                    <a:prstClr val="black"/>
                  </a:solidFill>
                  <a:latin typeface="宋体" panose="02010600030101010101" pitchFamily="2" charset="-122"/>
                  <a:ea typeface="宋体" panose="02010600030101010101" pitchFamily="2" charset="-122"/>
                </a:rPr>
                <a:t>只有地球的位置和大气成分和压力适合生命</a:t>
              </a:r>
              <a:endParaRPr lang="zh-HK" altLang="en-US" sz="3200" b="1" dirty="0">
                <a:solidFill>
                  <a:prstClr val="black"/>
                </a:solidFill>
                <a:latin typeface="宋体" panose="02010600030101010101" pitchFamily="2" charset="-122"/>
                <a:ea typeface="宋体" panose="02010600030101010101" pitchFamily="2" charset="-122"/>
              </a:endParaRPr>
            </a:p>
          </p:txBody>
        </p:sp>
      </p:grpSp>
      <p:sp>
        <p:nvSpPr>
          <p:cNvPr id="41" name="文本框 40"/>
          <p:cNvSpPr txBox="1"/>
          <p:nvPr/>
        </p:nvSpPr>
        <p:spPr>
          <a:xfrm>
            <a:off x="2233377" y="5627885"/>
            <a:ext cx="7885983" cy="646331"/>
          </a:xfrm>
          <a:prstGeom prst="rect">
            <a:avLst/>
          </a:prstGeom>
          <a:noFill/>
        </p:spPr>
        <p:txBody>
          <a:bodyPr wrap="square" rtlCol="0">
            <a:spAutoFit/>
          </a:bodyPr>
          <a:lstStyle/>
          <a:p>
            <a:pPr algn="ctr">
              <a:defRPr/>
            </a:pPr>
            <a:r>
              <a:rPr lang="zh-CN" altLang="en-US" sz="3600" b="1" dirty="0">
                <a:solidFill>
                  <a:srgbClr val="FF0000"/>
                </a:solidFill>
                <a:latin typeface="微软雅黑" panose="020B0503020204020204" pitchFamily="34" charset="-122"/>
                <a:ea typeface="微软雅黑" panose="020B0503020204020204" pitchFamily="34" charset="-122"/>
              </a:rPr>
              <a:t>地球的设计完全是为了生命的繁衍</a:t>
            </a:r>
          </a:p>
        </p:txBody>
      </p:sp>
      <p:sp>
        <p:nvSpPr>
          <p:cNvPr id="31" name="文本框 66"/>
          <p:cNvSpPr txBox="1"/>
          <p:nvPr/>
        </p:nvSpPr>
        <p:spPr>
          <a:xfrm>
            <a:off x="6327989" y="2860409"/>
            <a:ext cx="1783588" cy="2531462"/>
          </a:xfrm>
          <a:prstGeom prst="rect">
            <a:avLst/>
          </a:prstGeom>
          <a:noFill/>
        </p:spPr>
        <p:txBody>
          <a:bodyPr wrap="square" lIns="68580" tIns="34290" rIns="68580" bIns="34290" rtlCol="0">
            <a:spAutoFit/>
          </a:bodyPr>
          <a:lstStyle/>
          <a:p>
            <a:pPr algn="ctr">
              <a:defRPr/>
            </a:pPr>
            <a:r>
              <a:rPr lang="zh-CN" altLang="en-US" sz="3200" b="1" dirty="0">
                <a:solidFill>
                  <a:prstClr val="black"/>
                </a:solidFill>
                <a:latin typeface="宋体" panose="02010600030101010101" pitchFamily="2" charset="-122"/>
                <a:ea typeface="宋体" panose="02010600030101010101" pitchFamily="2" charset="-122"/>
              </a:rPr>
              <a:t>其它行星的大气成分和大气压不适合人类生存</a:t>
            </a:r>
          </a:p>
        </p:txBody>
      </p:sp>
    </p:spTree>
    <p:extLst>
      <p:ext uri="{BB962C8B-B14F-4D97-AF65-F5344CB8AC3E}">
        <p14:creationId xmlns:p14="http://schemas.microsoft.com/office/powerpoint/2010/main" val="1953267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65" y="1700812"/>
            <a:ext cx="12192528" cy="2942175"/>
          </a:xfrm>
          <a:custGeom>
            <a:avLst/>
            <a:gdLst>
              <a:gd name="connsiteX0" fmla="*/ 0 w 12192000"/>
              <a:gd name="connsiteY0" fmla="*/ 0 h 2716400"/>
              <a:gd name="connsiteX1" fmla="*/ 12192000 w 12192000"/>
              <a:gd name="connsiteY1" fmla="*/ 0 h 2716400"/>
              <a:gd name="connsiteX2" fmla="*/ 12192000 w 12192000"/>
              <a:gd name="connsiteY2" fmla="*/ 2716400 h 2716400"/>
              <a:gd name="connsiteX3" fmla="*/ 0 w 12192000"/>
              <a:gd name="connsiteY3" fmla="*/ 2716400 h 2716400"/>
              <a:gd name="connsiteX4" fmla="*/ 0 w 12192000"/>
              <a:gd name="connsiteY4" fmla="*/ 0 h 2716400"/>
              <a:gd name="connsiteX0" fmla="*/ 0 w 12192000"/>
              <a:gd name="connsiteY0" fmla="*/ 0 h 3249800"/>
              <a:gd name="connsiteX1" fmla="*/ 12192000 w 12192000"/>
              <a:gd name="connsiteY1" fmla="*/ 533400 h 3249800"/>
              <a:gd name="connsiteX2" fmla="*/ 12192000 w 12192000"/>
              <a:gd name="connsiteY2" fmla="*/ 3249800 h 3249800"/>
              <a:gd name="connsiteX3" fmla="*/ 0 w 12192000"/>
              <a:gd name="connsiteY3" fmla="*/ 3249800 h 3249800"/>
              <a:gd name="connsiteX4" fmla="*/ 0 w 12192000"/>
              <a:gd name="connsiteY4" fmla="*/ 0 h 3249800"/>
              <a:gd name="connsiteX0" fmla="*/ 0 w 12192000"/>
              <a:gd name="connsiteY0" fmla="*/ 0 h 3249800"/>
              <a:gd name="connsiteX1" fmla="*/ 12192000 w 12192000"/>
              <a:gd name="connsiteY1" fmla="*/ 533400 h 3249800"/>
              <a:gd name="connsiteX2" fmla="*/ 12192000 w 12192000"/>
              <a:gd name="connsiteY2" fmla="*/ 3249800 h 3249800"/>
              <a:gd name="connsiteX3" fmla="*/ 19050 w 12192000"/>
              <a:gd name="connsiteY3" fmla="*/ 1687700 h 3249800"/>
              <a:gd name="connsiteX4" fmla="*/ 0 w 12192000"/>
              <a:gd name="connsiteY4" fmla="*/ 0 h 3249800"/>
              <a:gd name="connsiteX0" fmla="*/ 0 w 12230100"/>
              <a:gd name="connsiteY0" fmla="*/ 0 h 4583300"/>
              <a:gd name="connsiteX1" fmla="*/ 12192000 w 12230100"/>
              <a:gd name="connsiteY1" fmla="*/ 533400 h 4583300"/>
              <a:gd name="connsiteX2" fmla="*/ 12230100 w 12230100"/>
              <a:gd name="connsiteY2" fmla="*/ 4583300 h 4583300"/>
              <a:gd name="connsiteX3" fmla="*/ 19050 w 12230100"/>
              <a:gd name="connsiteY3" fmla="*/ 1687700 h 4583300"/>
              <a:gd name="connsiteX4" fmla="*/ 0 w 12230100"/>
              <a:gd name="connsiteY4" fmla="*/ 0 h 4583300"/>
              <a:gd name="connsiteX0" fmla="*/ 0 w 12230100"/>
              <a:gd name="connsiteY0" fmla="*/ 0 h 4583300"/>
              <a:gd name="connsiteX1" fmla="*/ 12211050 w 12230100"/>
              <a:gd name="connsiteY1" fmla="*/ 2019300 h 4583300"/>
              <a:gd name="connsiteX2" fmla="*/ 12230100 w 12230100"/>
              <a:gd name="connsiteY2" fmla="*/ 4583300 h 4583300"/>
              <a:gd name="connsiteX3" fmla="*/ 19050 w 12230100"/>
              <a:gd name="connsiteY3" fmla="*/ 1687700 h 4583300"/>
              <a:gd name="connsiteX4" fmla="*/ 0 w 12230100"/>
              <a:gd name="connsiteY4" fmla="*/ 0 h 4583300"/>
              <a:gd name="connsiteX0" fmla="*/ 0 w 12249150"/>
              <a:gd name="connsiteY0" fmla="*/ 0 h 4068950"/>
              <a:gd name="connsiteX1" fmla="*/ 12211050 w 12249150"/>
              <a:gd name="connsiteY1" fmla="*/ 2019300 h 4068950"/>
              <a:gd name="connsiteX2" fmla="*/ 12249150 w 12249150"/>
              <a:gd name="connsiteY2" fmla="*/ 4068950 h 4068950"/>
              <a:gd name="connsiteX3" fmla="*/ 19050 w 12249150"/>
              <a:gd name="connsiteY3" fmla="*/ 1687700 h 4068950"/>
              <a:gd name="connsiteX4" fmla="*/ 0 w 12249150"/>
              <a:gd name="connsiteY4" fmla="*/ 0 h 4068950"/>
              <a:gd name="connsiteX0" fmla="*/ 0 w 12249150"/>
              <a:gd name="connsiteY0" fmla="*/ 0 h 4068950"/>
              <a:gd name="connsiteX1" fmla="*/ 12211050 w 12249150"/>
              <a:gd name="connsiteY1" fmla="*/ 2019300 h 4068950"/>
              <a:gd name="connsiteX2" fmla="*/ 12249150 w 12249150"/>
              <a:gd name="connsiteY2" fmla="*/ 4068950 h 4068950"/>
              <a:gd name="connsiteX3" fmla="*/ 19050 w 12249150"/>
              <a:gd name="connsiteY3" fmla="*/ 1687700 h 4068950"/>
              <a:gd name="connsiteX4" fmla="*/ 0 w 12249150"/>
              <a:gd name="connsiteY4" fmla="*/ 0 h 4068950"/>
              <a:gd name="connsiteX0" fmla="*/ 0 w 12249150"/>
              <a:gd name="connsiteY0" fmla="*/ 0 h 3935600"/>
              <a:gd name="connsiteX1" fmla="*/ 12211050 w 12249150"/>
              <a:gd name="connsiteY1" fmla="*/ 188595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49150"/>
              <a:gd name="connsiteY0" fmla="*/ 0 h 3935600"/>
              <a:gd name="connsiteX1" fmla="*/ 12249150 w 12249150"/>
              <a:gd name="connsiteY1" fmla="*/ 142875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68200"/>
              <a:gd name="connsiteY0" fmla="*/ 0 h 3935600"/>
              <a:gd name="connsiteX1" fmla="*/ 12268200 w 12268200"/>
              <a:gd name="connsiteY1" fmla="*/ 1104900 h 3935600"/>
              <a:gd name="connsiteX2" fmla="*/ 12249150 w 12268200"/>
              <a:gd name="connsiteY2" fmla="*/ 3935600 h 3935600"/>
              <a:gd name="connsiteX3" fmla="*/ 19050 w 12268200"/>
              <a:gd name="connsiteY3" fmla="*/ 1554350 h 3935600"/>
              <a:gd name="connsiteX4" fmla="*/ 0 w 12268200"/>
              <a:gd name="connsiteY4" fmla="*/ 0 h 3935600"/>
              <a:gd name="connsiteX0" fmla="*/ 0 w 12249150"/>
              <a:gd name="connsiteY0" fmla="*/ 0 h 3935600"/>
              <a:gd name="connsiteX1" fmla="*/ 12237720 w 12249150"/>
              <a:gd name="connsiteY1" fmla="*/ 108966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49150"/>
              <a:gd name="connsiteY0" fmla="*/ 0 h 3935600"/>
              <a:gd name="connsiteX1" fmla="*/ 12237720 w 12249150"/>
              <a:gd name="connsiteY1" fmla="*/ 1089660 h 3935600"/>
              <a:gd name="connsiteX2" fmla="*/ 12249150 w 12249150"/>
              <a:gd name="connsiteY2" fmla="*/ 3935600 h 3935600"/>
              <a:gd name="connsiteX3" fmla="*/ 44450 w 12249150"/>
              <a:gd name="connsiteY3" fmla="*/ 1554350 h 3935600"/>
              <a:gd name="connsiteX4" fmla="*/ 0 w 12249150"/>
              <a:gd name="connsiteY4" fmla="*/ 0 h 3935600"/>
              <a:gd name="connsiteX0" fmla="*/ 0 w 12217400"/>
              <a:gd name="connsiteY0" fmla="*/ 0 h 3922900"/>
              <a:gd name="connsiteX1" fmla="*/ 12205970 w 12217400"/>
              <a:gd name="connsiteY1" fmla="*/ 1076960 h 3922900"/>
              <a:gd name="connsiteX2" fmla="*/ 12217400 w 12217400"/>
              <a:gd name="connsiteY2" fmla="*/ 3922900 h 3922900"/>
              <a:gd name="connsiteX3" fmla="*/ 12700 w 12217400"/>
              <a:gd name="connsiteY3" fmla="*/ 1541650 h 3922900"/>
              <a:gd name="connsiteX4" fmla="*/ 0 w 12217400"/>
              <a:gd name="connsiteY4" fmla="*/ 0 h 3922900"/>
              <a:gd name="connsiteX0" fmla="*/ 0 w 12217400"/>
              <a:gd name="connsiteY0" fmla="*/ 0 h 3922900"/>
              <a:gd name="connsiteX1" fmla="*/ 12205970 w 12217400"/>
              <a:gd name="connsiteY1" fmla="*/ 1076960 h 3922900"/>
              <a:gd name="connsiteX2" fmla="*/ 12217400 w 12217400"/>
              <a:gd name="connsiteY2" fmla="*/ 3922900 h 3922900"/>
              <a:gd name="connsiteX3" fmla="*/ 6350 w 12217400"/>
              <a:gd name="connsiteY3" fmla="*/ 1541650 h 3922900"/>
              <a:gd name="connsiteX4" fmla="*/ 0 w 12217400"/>
              <a:gd name="connsiteY4" fmla="*/ 0 h 39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3922900">
                <a:moveTo>
                  <a:pt x="0" y="0"/>
                </a:moveTo>
                <a:lnTo>
                  <a:pt x="12205970" y="1076960"/>
                </a:lnTo>
                <a:lnTo>
                  <a:pt x="12217400" y="3922900"/>
                </a:lnTo>
                <a:lnTo>
                  <a:pt x="6350" y="1541650"/>
                </a:lnTo>
                <a:cubicBezTo>
                  <a:pt x="4233" y="1027767"/>
                  <a:pt x="2117" y="513883"/>
                  <a:pt x="0" y="0"/>
                </a:cubicBezTo>
                <a:close/>
              </a:path>
            </a:pathLst>
          </a:custGeom>
          <a:solidFill>
            <a:schemeClr val="tx2">
              <a:lumMod val="75000"/>
              <a:alpha val="5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rtlCol="0" anchor="ctr"/>
          <a:lstStyle/>
          <a:p>
            <a:pPr algn="ctr"/>
            <a:endParaRPr lang="zh-CN" altLang="en-US" dirty="0">
              <a:solidFill>
                <a:prstClr val="white"/>
              </a:solidFill>
              <a:latin typeface="Calibri"/>
              <a:ea typeface="宋体" panose="02010600030101010101" pitchFamily="2" charset="-122"/>
              <a:cs typeface="+mn-ea"/>
              <a:sym typeface="+mn-lt"/>
            </a:endParaRPr>
          </a:p>
        </p:txBody>
      </p:sp>
      <p:sp>
        <p:nvSpPr>
          <p:cNvPr id="3" name="矩形 16"/>
          <p:cNvSpPr/>
          <p:nvPr/>
        </p:nvSpPr>
        <p:spPr>
          <a:xfrm>
            <a:off x="-66" y="1831179"/>
            <a:ext cx="12192528" cy="1978844"/>
          </a:xfrm>
          <a:custGeom>
            <a:avLst/>
            <a:gdLst>
              <a:gd name="connsiteX0" fmla="*/ 0 w 12192305"/>
              <a:gd name="connsiteY0" fmla="*/ 0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0 w 12192305"/>
              <a:gd name="connsiteY4" fmla="*/ 0 h 1487838"/>
              <a:gd name="connsiteX0" fmla="*/ 15499 w 12192305"/>
              <a:gd name="connsiteY0" fmla="*/ 433952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15499 w 12192305"/>
              <a:gd name="connsiteY4" fmla="*/ 433952 h 1487838"/>
              <a:gd name="connsiteX0" fmla="*/ 7879 w 12192305"/>
              <a:gd name="connsiteY0" fmla="*/ 426332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7879 w 12192305"/>
              <a:gd name="connsiteY4" fmla="*/ 426332 h 1487838"/>
              <a:gd name="connsiteX0" fmla="*/ 361 w 12200027"/>
              <a:gd name="connsiteY0" fmla="*/ 426332 h 1487838"/>
              <a:gd name="connsiteX1" fmla="*/ 12200027 w 12200027"/>
              <a:gd name="connsiteY1" fmla="*/ 0 h 1487838"/>
              <a:gd name="connsiteX2" fmla="*/ 12200027 w 12200027"/>
              <a:gd name="connsiteY2" fmla="*/ 1487838 h 1487838"/>
              <a:gd name="connsiteX3" fmla="*/ 7722 w 12200027"/>
              <a:gd name="connsiteY3" fmla="*/ 1487838 h 1487838"/>
              <a:gd name="connsiteX4" fmla="*/ 361 w 12200027"/>
              <a:gd name="connsiteY4" fmla="*/ 426332 h 1487838"/>
              <a:gd name="connsiteX0" fmla="*/ 361 w 12200027"/>
              <a:gd name="connsiteY0" fmla="*/ 433952 h 1487838"/>
              <a:gd name="connsiteX1" fmla="*/ 12200027 w 12200027"/>
              <a:gd name="connsiteY1" fmla="*/ 0 h 1487838"/>
              <a:gd name="connsiteX2" fmla="*/ 12200027 w 12200027"/>
              <a:gd name="connsiteY2" fmla="*/ 1487838 h 1487838"/>
              <a:gd name="connsiteX3" fmla="*/ 7722 w 12200027"/>
              <a:gd name="connsiteY3" fmla="*/ 1487838 h 1487838"/>
              <a:gd name="connsiteX4" fmla="*/ 361 w 12200027"/>
              <a:gd name="connsiteY4" fmla="*/ 433952 h 1487838"/>
              <a:gd name="connsiteX0" fmla="*/ 790 w 12192836"/>
              <a:gd name="connsiteY0" fmla="*/ 426332 h 1487838"/>
              <a:gd name="connsiteX1" fmla="*/ 12192836 w 12192836"/>
              <a:gd name="connsiteY1" fmla="*/ 0 h 1487838"/>
              <a:gd name="connsiteX2" fmla="*/ 12192836 w 12192836"/>
              <a:gd name="connsiteY2" fmla="*/ 1487838 h 1487838"/>
              <a:gd name="connsiteX3" fmla="*/ 531 w 12192836"/>
              <a:gd name="connsiteY3" fmla="*/ 1487838 h 1487838"/>
              <a:gd name="connsiteX4" fmla="*/ 790 w 12192836"/>
              <a:gd name="connsiteY4" fmla="*/ 426332 h 1487838"/>
              <a:gd name="connsiteX0" fmla="*/ 790 w 12200456"/>
              <a:gd name="connsiteY0" fmla="*/ 1767452 h 2828958"/>
              <a:gd name="connsiteX1" fmla="*/ 12200456 w 12200456"/>
              <a:gd name="connsiteY1" fmla="*/ 0 h 2828958"/>
              <a:gd name="connsiteX2" fmla="*/ 12192836 w 12200456"/>
              <a:gd name="connsiteY2" fmla="*/ 2828958 h 2828958"/>
              <a:gd name="connsiteX3" fmla="*/ 531 w 12200456"/>
              <a:gd name="connsiteY3" fmla="*/ 2828958 h 2828958"/>
              <a:gd name="connsiteX4" fmla="*/ 790 w 12200456"/>
              <a:gd name="connsiteY4" fmla="*/ 1767452 h 2828958"/>
              <a:gd name="connsiteX0" fmla="*/ 790 w 12200456"/>
              <a:gd name="connsiteY0" fmla="*/ 1767452 h 2828958"/>
              <a:gd name="connsiteX1" fmla="*/ 12200456 w 12200456"/>
              <a:gd name="connsiteY1" fmla="*/ 0 h 2828958"/>
              <a:gd name="connsiteX2" fmla="*/ 12200456 w 12200456"/>
              <a:gd name="connsiteY2" fmla="*/ 1312578 h 2828958"/>
              <a:gd name="connsiteX3" fmla="*/ 531 w 12200456"/>
              <a:gd name="connsiteY3" fmla="*/ 2828958 h 2828958"/>
              <a:gd name="connsiteX4" fmla="*/ 790 w 12200456"/>
              <a:gd name="connsiteY4" fmla="*/ 1767452 h 2828958"/>
              <a:gd name="connsiteX0" fmla="*/ 790 w 12200456"/>
              <a:gd name="connsiteY0" fmla="*/ 1767452 h 2828958"/>
              <a:gd name="connsiteX1" fmla="*/ 12200456 w 12200456"/>
              <a:gd name="connsiteY1" fmla="*/ 0 h 2828958"/>
              <a:gd name="connsiteX2" fmla="*/ 12200456 w 12200456"/>
              <a:gd name="connsiteY2" fmla="*/ 1445928 h 2828958"/>
              <a:gd name="connsiteX3" fmla="*/ 531 w 12200456"/>
              <a:gd name="connsiteY3" fmla="*/ 2828958 h 2828958"/>
              <a:gd name="connsiteX4" fmla="*/ 790 w 12200456"/>
              <a:gd name="connsiteY4" fmla="*/ 1767452 h 2828958"/>
              <a:gd name="connsiteX0" fmla="*/ 116 w 12199782"/>
              <a:gd name="connsiteY0" fmla="*/ 1767452 h 2619408"/>
              <a:gd name="connsiteX1" fmla="*/ 12199782 w 12199782"/>
              <a:gd name="connsiteY1" fmla="*/ 0 h 2619408"/>
              <a:gd name="connsiteX2" fmla="*/ 12199782 w 12199782"/>
              <a:gd name="connsiteY2" fmla="*/ 1445928 h 2619408"/>
              <a:gd name="connsiteX3" fmla="*/ 37957 w 12199782"/>
              <a:gd name="connsiteY3" fmla="*/ 2619408 h 2619408"/>
              <a:gd name="connsiteX4" fmla="*/ 116 w 12199782"/>
              <a:gd name="connsiteY4" fmla="*/ 1767452 h 2619408"/>
              <a:gd name="connsiteX0" fmla="*/ 116 w 12199782"/>
              <a:gd name="connsiteY0" fmla="*/ 1615052 h 2619408"/>
              <a:gd name="connsiteX1" fmla="*/ 12199782 w 12199782"/>
              <a:gd name="connsiteY1" fmla="*/ 0 h 2619408"/>
              <a:gd name="connsiteX2" fmla="*/ 12199782 w 12199782"/>
              <a:gd name="connsiteY2" fmla="*/ 1445928 h 2619408"/>
              <a:gd name="connsiteX3" fmla="*/ 37957 w 12199782"/>
              <a:gd name="connsiteY3" fmla="*/ 2619408 h 2619408"/>
              <a:gd name="connsiteX4" fmla="*/ 116 w 12199782"/>
              <a:gd name="connsiteY4" fmla="*/ 1615052 h 2619408"/>
              <a:gd name="connsiteX0" fmla="*/ 789 w 12200455"/>
              <a:gd name="connsiteY0" fmla="*/ 1615052 h 2638458"/>
              <a:gd name="connsiteX1" fmla="*/ 12200455 w 12200455"/>
              <a:gd name="connsiteY1" fmla="*/ 0 h 2638458"/>
              <a:gd name="connsiteX2" fmla="*/ 12200455 w 12200455"/>
              <a:gd name="connsiteY2" fmla="*/ 1445928 h 2638458"/>
              <a:gd name="connsiteX3" fmla="*/ 530 w 12200455"/>
              <a:gd name="connsiteY3" fmla="*/ 2638458 h 2638458"/>
              <a:gd name="connsiteX4" fmla="*/ 789 w 12200455"/>
              <a:gd name="connsiteY4" fmla="*/ 1615052 h 2638458"/>
              <a:gd name="connsiteX0" fmla="*/ 789 w 12200455"/>
              <a:gd name="connsiteY0" fmla="*/ 1615052 h 2638458"/>
              <a:gd name="connsiteX1" fmla="*/ 12200455 w 12200455"/>
              <a:gd name="connsiteY1" fmla="*/ 0 h 2638458"/>
              <a:gd name="connsiteX2" fmla="*/ 12200455 w 12200455"/>
              <a:gd name="connsiteY2" fmla="*/ 1792770 h 2638458"/>
              <a:gd name="connsiteX3" fmla="*/ 530 w 12200455"/>
              <a:gd name="connsiteY3" fmla="*/ 2638458 h 2638458"/>
              <a:gd name="connsiteX4" fmla="*/ 789 w 12200455"/>
              <a:gd name="connsiteY4" fmla="*/ 1615052 h 263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55" h="2638458">
                <a:moveTo>
                  <a:pt x="789" y="1615052"/>
                </a:moveTo>
                <a:lnTo>
                  <a:pt x="12200455" y="0"/>
                </a:lnTo>
                <a:lnTo>
                  <a:pt x="12200455" y="1792770"/>
                </a:lnTo>
                <a:lnTo>
                  <a:pt x="530" y="2638458"/>
                </a:lnTo>
                <a:cubicBezTo>
                  <a:pt x="3156" y="2284623"/>
                  <a:pt x="-1837" y="1968887"/>
                  <a:pt x="789" y="1615052"/>
                </a:cubicBezTo>
                <a:close/>
              </a:path>
            </a:pathLst>
          </a:custGeom>
          <a:solidFill>
            <a:schemeClr val="tx2">
              <a:lumMod val="50000"/>
              <a:alpha val="72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endParaRPr lang="zh-CN" altLang="en-US">
              <a:solidFill>
                <a:prstClr val="white"/>
              </a:solidFill>
              <a:latin typeface="Calibri"/>
              <a:ea typeface="宋体" panose="02010600030101010101" pitchFamily="2" charset="-122"/>
              <a:cs typeface="+mn-ea"/>
              <a:sym typeface="+mn-lt"/>
            </a:endParaRPr>
          </a:p>
        </p:txBody>
      </p:sp>
      <p:sp>
        <p:nvSpPr>
          <p:cNvPr id="4" name="矩形 13"/>
          <p:cNvSpPr/>
          <p:nvPr/>
        </p:nvSpPr>
        <p:spPr>
          <a:xfrm>
            <a:off x="0" y="2202606"/>
            <a:ext cx="12192000" cy="1235990"/>
          </a:xfrm>
          <a:custGeom>
            <a:avLst/>
            <a:gdLst>
              <a:gd name="connsiteX0" fmla="*/ 0 w 12192000"/>
              <a:gd name="connsiteY0" fmla="*/ 0 h 790413"/>
              <a:gd name="connsiteX1" fmla="*/ 12192000 w 12192000"/>
              <a:gd name="connsiteY1" fmla="*/ 0 h 790413"/>
              <a:gd name="connsiteX2" fmla="*/ 12192000 w 12192000"/>
              <a:gd name="connsiteY2" fmla="*/ 790413 h 790413"/>
              <a:gd name="connsiteX3" fmla="*/ 0 w 12192000"/>
              <a:gd name="connsiteY3" fmla="*/ 790413 h 790413"/>
              <a:gd name="connsiteX4" fmla="*/ 0 w 12192000"/>
              <a:gd name="connsiteY4" fmla="*/ 0 h 790413"/>
              <a:gd name="connsiteX0" fmla="*/ 0 w 12195175"/>
              <a:gd name="connsiteY0" fmla="*/ 609600 h 1400013"/>
              <a:gd name="connsiteX1" fmla="*/ 12195175 w 12195175"/>
              <a:gd name="connsiteY1" fmla="*/ 0 h 1400013"/>
              <a:gd name="connsiteX2" fmla="*/ 12192000 w 12195175"/>
              <a:gd name="connsiteY2" fmla="*/ 1400013 h 1400013"/>
              <a:gd name="connsiteX3" fmla="*/ 0 w 12195175"/>
              <a:gd name="connsiteY3" fmla="*/ 1400013 h 1400013"/>
              <a:gd name="connsiteX4" fmla="*/ 0 w 12195175"/>
              <a:gd name="connsiteY4" fmla="*/ 609600 h 1400013"/>
              <a:gd name="connsiteX0" fmla="*/ 0 w 12192305"/>
              <a:gd name="connsiteY0" fmla="*/ 609600 h 1400013"/>
              <a:gd name="connsiteX1" fmla="*/ 12192000 w 12192305"/>
              <a:gd name="connsiteY1" fmla="*/ 0 h 1400013"/>
              <a:gd name="connsiteX2" fmla="*/ 12192000 w 12192305"/>
              <a:gd name="connsiteY2" fmla="*/ 1400013 h 1400013"/>
              <a:gd name="connsiteX3" fmla="*/ 0 w 12192305"/>
              <a:gd name="connsiteY3" fmla="*/ 1400013 h 1400013"/>
              <a:gd name="connsiteX4" fmla="*/ 0 w 12192305"/>
              <a:gd name="connsiteY4" fmla="*/ 609600 h 1400013"/>
              <a:gd name="connsiteX0" fmla="*/ 0 w 12192305"/>
              <a:gd name="connsiteY0" fmla="*/ 609600 h 1400013"/>
              <a:gd name="connsiteX1" fmla="*/ 12192000 w 12192305"/>
              <a:gd name="connsiteY1" fmla="*/ 0 h 1400013"/>
              <a:gd name="connsiteX2" fmla="*/ 12192000 w 12192305"/>
              <a:gd name="connsiteY2" fmla="*/ 1400013 h 1400013"/>
              <a:gd name="connsiteX3" fmla="*/ 0 w 12192305"/>
              <a:gd name="connsiteY3" fmla="*/ 1400013 h 1400013"/>
              <a:gd name="connsiteX4" fmla="*/ 0 w 12192305"/>
              <a:gd name="connsiteY4" fmla="*/ 609600 h 1400013"/>
              <a:gd name="connsiteX0" fmla="*/ 0 w 12192305"/>
              <a:gd name="connsiteY0" fmla="*/ 857573 h 1647986"/>
              <a:gd name="connsiteX1" fmla="*/ 12192000 w 12192305"/>
              <a:gd name="connsiteY1" fmla="*/ 0 h 1647986"/>
              <a:gd name="connsiteX2" fmla="*/ 12192000 w 12192305"/>
              <a:gd name="connsiteY2" fmla="*/ 1647986 h 1647986"/>
              <a:gd name="connsiteX3" fmla="*/ 0 w 12192305"/>
              <a:gd name="connsiteY3" fmla="*/ 1647986 h 1647986"/>
              <a:gd name="connsiteX4" fmla="*/ 0 w 12192305"/>
              <a:gd name="connsiteY4" fmla="*/ 857573 h 1647986"/>
              <a:gd name="connsiteX0" fmla="*/ 0 w 12199700"/>
              <a:gd name="connsiteY0" fmla="*/ 857573 h 1647986"/>
              <a:gd name="connsiteX1" fmla="*/ 12192000 w 12199700"/>
              <a:gd name="connsiteY1" fmla="*/ 0 h 1647986"/>
              <a:gd name="connsiteX2" fmla="*/ 12199620 w 12199700"/>
              <a:gd name="connsiteY2" fmla="*/ 1647986 h 1647986"/>
              <a:gd name="connsiteX3" fmla="*/ 0 w 12199700"/>
              <a:gd name="connsiteY3" fmla="*/ 1647986 h 1647986"/>
              <a:gd name="connsiteX4" fmla="*/ 0 w 12199700"/>
              <a:gd name="connsiteY4" fmla="*/ 857573 h 1647986"/>
              <a:gd name="connsiteX0" fmla="*/ 0 w 12199925"/>
              <a:gd name="connsiteY0" fmla="*/ 857573 h 1647986"/>
              <a:gd name="connsiteX1" fmla="*/ 12199620 w 12199925"/>
              <a:gd name="connsiteY1" fmla="*/ 0 h 1647986"/>
              <a:gd name="connsiteX2" fmla="*/ 12199620 w 12199925"/>
              <a:gd name="connsiteY2" fmla="*/ 1647986 h 1647986"/>
              <a:gd name="connsiteX3" fmla="*/ 0 w 12199925"/>
              <a:gd name="connsiteY3" fmla="*/ 1647986 h 1647986"/>
              <a:gd name="connsiteX4" fmla="*/ 0 w 12199925"/>
              <a:gd name="connsiteY4" fmla="*/ 857573 h 1647986"/>
              <a:gd name="connsiteX0" fmla="*/ 14515 w 12199925"/>
              <a:gd name="connsiteY0" fmla="*/ 567287 h 1647986"/>
              <a:gd name="connsiteX1" fmla="*/ 12199620 w 12199925"/>
              <a:gd name="connsiteY1" fmla="*/ 0 h 1647986"/>
              <a:gd name="connsiteX2" fmla="*/ 12199620 w 12199925"/>
              <a:gd name="connsiteY2" fmla="*/ 1647986 h 1647986"/>
              <a:gd name="connsiteX3" fmla="*/ 0 w 12199925"/>
              <a:gd name="connsiteY3" fmla="*/ 1647986 h 1647986"/>
              <a:gd name="connsiteX4" fmla="*/ 14515 w 12199925"/>
              <a:gd name="connsiteY4" fmla="*/ 567287 h 16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925" h="1647986">
                <a:moveTo>
                  <a:pt x="14515" y="567287"/>
                </a:moveTo>
                <a:lnTo>
                  <a:pt x="12199620" y="0"/>
                </a:lnTo>
                <a:cubicBezTo>
                  <a:pt x="12198562" y="466671"/>
                  <a:pt x="12200678" y="1181315"/>
                  <a:pt x="12199620" y="1647986"/>
                </a:cubicBezTo>
                <a:lnTo>
                  <a:pt x="0" y="1647986"/>
                </a:lnTo>
                <a:lnTo>
                  <a:pt x="14515" y="56728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latin typeface="Calibri"/>
              <a:ea typeface="宋体" panose="02010600030101010101" pitchFamily="2" charset="-122"/>
              <a:cs typeface="+mn-ea"/>
              <a:sym typeface="+mn-lt"/>
            </a:endParaRPr>
          </a:p>
        </p:txBody>
      </p:sp>
      <p:sp>
        <p:nvSpPr>
          <p:cNvPr id="5" name="文本框 1"/>
          <p:cNvSpPr txBox="1"/>
          <p:nvPr/>
        </p:nvSpPr>
        <p:spPr>
          <a:xfrm>
            <a:off x="2795920" y="2640982"/>
            <a:ext cx="7198279" cy="623248"/>
          </a:xfrm>
          <a:prstGeom prst="rect">
            <a:avLst/>
          </a:prstGeom>
          <a:noFill/>
        </p:spPr>
        <p:txBody>
          <a:bodyPr wrap="square" lIns="68580" tIns="34290" rIns="68580" bIns="34290" rtlCol="0">
            <a:spAutoFit/>
          </a:bodyPr>
          <a:lstStyle/>
          <a:p>
            <a:pPr algn="ctr"/>
            <a:r>
              <a:rPr lang="zh-CN" altLang="en-US" sz="3600" b="1" dirty="0">
                <a:solidFill>
                  <a:prstClr val="white"/>
                </a:solidFill>
                <a:latin typeface="+mj-ea"/>
                <a:ea typeface="+mj-ea"/>
                <a:cs typeface="+mn-ea"/>
                <a:sym typeface="+mn-lt"/>
              </a:rPr>
              <a:t>为地球量身定做的月球</a:t>
            </a:r>
          </a:p>
        </p:txBody>
      </p:sp>
      <p:grpSp>
        <p:nvGrpSpPr>
          <p:cNvPr id="6" name="组合 5"/>
          <p:cNvGrpSpPr/>
          <p:nvPr/>
        </p:nvGrpSpPr>
        <p:grpSpPr>
          <a:xfrm>
            <a:off x="1831235" y="4346298"/>
            <a:ext cx="1457578" cy="1458966"/>
            <a:chOff x="307235" y="3561056"/>
            <a:chExt cx="1457578" cy="1458966"/>
          </a:xfrm>
        </p:grpSpPr>
        <p:sp>
          <p:nvSpPr>
            <p:cNvPr id="7" name="椭圆 1"/>
            <p:cNvSpPr>
              <a:spLocks noChangeArrowheads="1"/>
            </p:cNvSpPr>
            <p:nvPr/>
          </p:nvSpPr>
          <p:spPr bwMode="auto">
            <a:xfrm>
              <a:off x="307235" y="3561056"/>
              <a:ext cx="1457578" cy="1458966"/>
            </a:xfrm>
            <a:prstGeom prst="ellipse">
              <a:avLst/>
            </a:prstGeom>
            <a:solidFill>
              <a:schemeClr val="tx2">
                <a:lumMod val="75000"/>
              </a:schemeClr>
            </a:solidFill>
            <a:ln w="9525">
              <a:noFill/>
              <a:bevel/>
              <a:headEnd/>
              <a:tailEnd/>
            </a:ln>
          </p:spPr>
          <p:txBody>
            <a:bodyPr lIns="68589" tIns="34295" rIns="68589" bIns="34295" anchor="ctr"/>
            <a:lstStyle/>
            <a:p>
              <a:pPr algn="ctr"/>
              <a:endParaRPr lang="zh-CN" altLang="zh-CN">
                <a:solidFill>
                  <a:prstClr val="black"/>
                </a:solidFill>
                <a:latin typeface="宋体" pitchFamily="2" charset="-122"/>
                <a:ea typeface="宋体" panose="02010600030101010101" pitchFamily="2" charset="-122"/>
                <a:sym typeface="宋体" pitchFamily="2" charset="-122"/>
              </a:endParaRPr>
            </a:p>
          </p:txBody>
        </p:sp>
        <p:sp>
          <p:nvSpPr>
            <p:cNvPr id="8" name="文本框 17"/>
            <p:cNvSpPr>
              <a:spLocks noChangeArrowheads="1"/>
            </p:cNvSpPr>
            <p:nvPr/>
          </p:nvSpPr>
          <p:spPr bwMode="auto">
            <a:xfrm>
              <a:off x="307235" y="4040466"/>
              <a:ext cx="1457578" cy="500147"/>
            </a:xfrm>
            <a:prstGeom prst="rect">
              <a:avLst/>
            </a:prstGeom>
            <a:noFill/>
            <a:ln w="9525">
              <a:noFill/>
              <a:miter lim="800000"/>
              <a:headEnd/>
              <a:tailEnd/>
            </a:ln>
          </p:spPr>
          <p:txBody>
            <a:bodyPr wrap="square" lIns="68589" tIns="34295" rIns="68589" bIns="34295">
              <a:spAutoFit/>
            </a:bodyPr>
            <a:lstStyle/>
            <a:p>
              <a:pPr algn="ctr"/>
              <a:r>
                <a:rPr lang="en-US" altLang="zh-CN" sz="2800" b="1" dirty="0">
                  <a:solidFill>
                    <a:prstClr val="white"/>
                  </a:solidFill>
                  <a:latin typeface="Adobe Gothic Std B" pitchFamily="34" charset="-128"/>
                  <a:ea typeface="Adobe Gothic Std B" pitchFamily="34" charset="-128"/>
                </a:rPr>
                <a:t>PART  2</a:t>
              </a:r>
              <a:endParaRPr lang="zh-CN" altLang="en-US" sz="2800" dirty="0">
                <a:solidFill>
                  <a:prstClr val="white"/>
                </a:solidFill>
                <a:latin typeface="Adobe Gothic Std B" pitchFamily="34" charset="-128"/>
                <a:ea typeface="宋体" panose="02010600030101010101" pitchFamily="2" charset="-122"/>
              </a:endParaRPr>
            </a:p>
          </p:txBody>
        </p:sp>
      </p:grpSp>
    </p:spTree>
    <p:extLst>
      <p:ext uri="{BB962C8B-B14F-4D97-AF65-F5344CB8AC3E}">
        <p14:creationId xmlns:p14="http://schemas.microsoft.com/office/powerpoint/2010/main" val="205832713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月球</a:t>
            </a:r>
            <a:r>
              <a:rPr lang="en-US" altLang="zh-CN" dirty="0"/>
              <a:t> – </a:t>
            </a:r>
            <a:r>
              <a:rPr lang="zh-CN" altLang="en-US" dirty="0"/>
              <a:t>巨大的卫星</a:t>
            </a:r>
          </a:p>
        </p:txBody>
      </p:sp>
      <p:sp>
        <p:nvSpPr>
          <p:cNvPr id="5" name="文本框 4"/>
          <p:cNvSpPr txBox="1"/>
          <p:nvPr/>
        </p:nvSpPr>
        <p:spPr>
          <a:xfrm>
            <a:off x="2736784" y="5755909"/>
            <a:ext cx="6718433" cy="523220"/>
          </a:xfrm>
          <a:prstGeom prst="rect">
            <a:avLst/>
          </a:prstGeom>
          <a:noFill/>
        </p:spPr>
        <p:txBody>
          <a:bodyPr wrap="square" rtlCol="0">
            <a:spAutoFit/>
          </a:bodyPr>
          <a:lstStyle/>
          <a:p>
            <a:pPr algn="ctr"/>
            <a:r>
              <a:rPr lang="zh-CN" altLang="en-US" sz="2800" dirty="0"/>
              <a:t>月球是太阳系中的第五大卫星</a:t>
            </a:r>
            <a:endParaRPr lang="en-US" altLang="zh-CN" sz="2800"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83" y="895131"/>
            <a:ext cx="5509433" cy="4736409"/>
          </a:xfrm>
          <a:prstGeom prst="rect">
            <a:avLst/>
          </a:prstGeom>
        </p:spPr>
      </p:pic>
    </p:spTree>
    <p:extLst>
      <p:ext uri="{BB962C8B-B14F-4D97-AF65-F5344CB8AC3E}">
        <p14:creationId xmlns:p14="http://schemas.microsoft.com/office/powerpoint/2010/main" val="1476345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最大的卫星是木卫三（盖尼米德）</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282" y="929443"/>
            <a:ext cx="7557436" cy="5322222"/>
          </a:xfrm>
          <a:prstGeom prst="rect">
            <a:avLst/>
          </a:prstGeom>
        </p:spPr>
      </p:pic>
    </p:spTree>
    <p:extLst>
      <p:ext uri="{BB962C8B-B14F-4D97-AF65-F5344CB8AC3E}">
        <p14:creationId xmlns:p14="http://schemas.microsoft.com/office/powerpoint/2010/main" val="249403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木卫三的直径只有木星的</a:t>
            </a:r>
            <a:r>
              <a:rPr lang="en-US" altLang="zh-CN" dirty="0"/>
              <a:t>1/27</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25999"/>
            <a:ext cx="8774130" cy="5436348"/>
          </a:xfrm>
          <a:prstGeom prst="rect">
            <a:avLst/>
          </a:prstGeom>
        </p:spPr>
      </p:pic>
    </p:spTree>
    <p:extLst>
      <p:ext uri="{BB962C8B-B14F-4D97-AF65-F5344CB8AC3E}">
        <p14:creationId xmlns:p14="http://schemas.microsoft.com/office/powerpoint/2010/main" val="2180003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p:nvPr/>
        </p:nvSpPr>
        <p:spPr>
          <a:xfrm>
            <a:off x="965771" y="1236526"/>
            <a:ext cx="5904832" cy="3323987"/>
          </a:xfrm>
          <a:prstGeom prst="rect">
            <a:avLst/>
          </a:prstGeom>
          <a:noFill/>
        </p:spPr>
        <p:txBody>
          <a:bodyPr wrap="square" rtlCol="0">
            <a:spAutoFit/>
          </a:bodyPr>
          <a:lstStyle/>
          <a:p>
            <a:pPr>
              <a:lnSpc>
                <a:spcPct val="150000"/>
              </a:lnSpc>
            </a:pPr>
            <a:r>
              <a:rPr lang="zh-CN" altLang="en-US" sz="2800" dirty="0">
                <a:solidFill>
                  <a:prstClr val="black"/>
                </a:solidFill>
                <a:latin typeface="宋体" panose="02010600030101010101" pitchFamily="2" charset="-122"/>
                <a:ea typeface="宋体" panose="02010600030101010101" pitchFamily="2" charset="-122"/>
                <a:cs typeface="Arial" panose="020B0604020202020204" pitchFamily="34" charset="0"/>
              </a:rPr>
              <a:t>拉普拉斯</a:t>
            </a:r>
            <a:r>
              <a:rPr lang="en-US" altLang="zh-CN" sz="2800" dirty="0">
                <a:solidFill>
                  <a:prstClr val="black"/>
                </a:solidFill>
                <a:latin typeface="宋体" panose="02010600030101010101" pitchFamily="2" charset="-122"/>
                <a:ea typeface="宋体" panose="02010600030101010101" pitchFamily="2" charset="-122"/>
                <a:cs typeface="Arial" panose="020B0604020202020204" pitchFamily="34" charset="0"/>
              </a:rPr>
              <a:t>(Laplace,1749</a:t>
            </a:r>
            <a:r>
              <a:rPr lang="zh-CN" altLang="en-US" sz="2800" dirty="0">
                <a:solidFill>
                  <a:prstClr val="black"/>
                </a:solidFill>
                <a:latin typeface="宋体" panose="02010600030101010101" pitchFamily="2" charset="-122"/>
                <a:ea typeface="宋体" panose="02010600030101010101" pitchFamily="2" charset="-122"/>
                <a:cs typeface="Arial" panose="020B0604020202020204" pitchFamily="34" charset="0"/>
              </a:rPr>
              <a:t>－</a:t>
            </a:r>
            <a:r>
              <a:rPr lang="en-US" altLang="zh-CN" sz="2800" dirty="0">
                <a:solidFill>
                  <a:prstClr val="black"/>
                </a:solidFill>
                <a:latin typeface="宋体" panose="02010600030101010101" pitchFamily="2" charset="-122"/>
                <a:ea typeface="宋体" panose="02010600030101010101" pitchFamily="2" charset="-122"/>
                <a:cs typeface="Arial" panose="020B0604020202020204" pitchFamily="34" charset="0"/>
              </a:rPr>
              <a:t>1827)</a:t>
            </a:r>
            <a:r>
              <a:rPr lang="zh-CN" altLang="en-US" sz="2800" dirty="0">
                <a:solidFill>
                  <a:prstClr val="black"/>
                </a:solidFill>
                <a:latin typeface="宋体" panose="02010600030101010101" pitchFamily="2" charset="-122"/>
                <a:ea typeface="宋体" panose="02010600030101010101" pitchFamily="2" charset="-122"/>
                <a:cs typeface="Arial" panose="020B0604020202020204" pitchFamily="34" charset="0"/>
              </a:rPr>
              <a:t>是法国分析学家、概率论学家和物理学家，法国科学院院士。他在</a:t>
            </a:r>
            <a:r>
              <a:rPr lang="en-US" altLang="zh-CN" sz="2800" dirty="0">
                <a:solidFill>
                  <a:prstClr val="black"/>
                </a:solidFill>
                <a:latin typeface="宋体" panose="02010600030101010101" pitchFamily="2" charset="-122"/>
                <a:ea typeface="宋体" panose="02010600030101010101" pitchFamily="2" charset="-122"/>
                <a:cs typeface="Arial" panose="020B0604020202020204" pitchFamily="34" charset="0"/>
              </a:rPr>
              <a:t>1796</a:t>
            </a:r>
            <a:r>
              <a:rPr lang="zh-CN" altLang="en-US" sz="2800" dirty="0">
                <a:solidFill>
                  <a:prstClr val="black"/>
                </a:solidFill>
                <a:latin typeface="宋体" panose="02010600030101010101" pitchFamily="2" charset="-122"/>
                <a:ea typeface="宋体" panose="02010600030101010101" pitchFamily="2" charset="-122"/>
                <a:cs typeface="Arial" panose="020B0604020202020204" pitchFamily="34" charset="0"/>
              </a:rPr>
              <a:t>年提出了星云假说，认为太阳系所有的天体都是来自一团原始星云。</a:t>
            </a:r>
            <a:endParaRPr lang="en-US" sz="2800" dirty="0">
              <a:solidFill>
                <a:prstClr val="black"/>
              </a:solidFill>
              <a:latin typeface="宋体" panose="02010600030101010101" pitchFamily="2" charset="-122"/>
              <a:ea typeface="宋体" panose="02010600030101010101" pitchFamily="2" charset="-122"/>
              <a:cs typeface="Arial" panose="020B0604020202020204" pitchFamily="34" charset="0"/>
            </a:endParaRPr>
          </a:p>
        </p:txBody>
      </p:sp>
      <p:sp>
        <p:nvSpPr>
          <p:cNvPr id="2" name="标题 1"/>
          <p:cNvSpPr>
            <a:spLocks noGrp="1"/>
          </p:cNvSpPr>
          <p:nvPr>
            <p:ph type="title"/>
          </p:nvPr>
        </p:nvSpPr>
        <p:spPr>
          <a:xfrm>
            <a:off x="1524000" y="185986"/>
            <a:ext cx="9144000" cy="584775"/>
          </a:xfrm>
        </p:spPr>
        <p:txBody>
          <a:bodyPr/>
          <a:lstStyle/>
          <a:p>
            <a:r>
              <a:rPr lang="zh-CN" altLang="en-US" dirty="0"/>
              <a:t>星云假说的提出</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969" y="1236526"/>
            <a:ext cx="3066031" cy="40854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48218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第二大的卫星是土卫六（泰坦）</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625" y="844328"/>
            <a:ext cx="6698750" cy="5441544"/>
          </a:xfrm>
          <a:prstGeom prst="rect">
            <a:avLst/>
          </a:prstGeom>
        </p:spPr>
      </p:pic>
    </p:spTree>
    <p:extLst>
      <p:ext uri="{BB962C8B-B14F-4D97-AF65-F5344CB8AC3E}">
        <p14:creationId xmlns:p14="http://schemas.microsoft.com/office/powerpoint/2010/main" val="4370544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土卫六的直径只有土星的</a:t>
            </a:r>
            <a:r>
              <a:rPr lang="en-US" altLang="zh-CN" dirty="0"/>
              <a:t>1/24</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850" y="855016"/>
            <a:ext cx="9636300" cy="5443041"/>
          </a:xfrm>
          <a:prstGeom prst="rect">
            <a:avLst/>
          </a:prstGeom>
        </p:spPr>
      </p:pic>
    </p:spTree>
    <p:extLst>
      <p:ext uri="{BB962C8B-B14F-4D97-AF65-F5344CB8AC3E}">
        <p14:creationId xmlns:p14="http://schemas.microsoft.com/office/powerpoint/2010/main" val="2778723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火星的卫星</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852" y="855148"/>
            <a:ext cx="7356296" cy="5455754"/>
          </a:xfrm>
          <a:prstGeom prst="rect">
            <a:avLst/>
          </a:prstGeom>
        </p:spPr>
      </p:pic>
    </p:spTree>
    <p:extLst>
      <p:ext uri="{BB962C8B-B14F-4D97-AF65-F5344CB8AC3E}">
        <p14:creationId xmlns:p14="http://schemas.microsoft.com/office/powerpoint/2010/main" val="2032272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火星卫星的直径只有火星的</a:t>
            </a:r>
            <a:r>
              <a:rPr lang="en-US" altLang="zh-CN" dirty="0"/>
              <a:t>1/290</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931" y="871612"/>
            <a:ext cx="9181069" cy="5508641"/>
          </a:xfrm>
          <a:prstGeom prst="rect">
            <a:avLst/>
          </a:prstGeom>
        </p:spPr>
      </p:pic>
    </p:spTree>
    <p:extLst>
      <p:ext uri="{BB962C8B-B14F-4D97-AF65-F5344CB8AC3E}">
        <p14:creationId xmlns:p14="http://schemas.microsoft.com/office/powerpoint/2010/main" val="1493597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太阳系中全部的卫星</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633" y="879686"/>
            <a:ext cx="8532410" cy="4455460"/>
          </a:xfrm>
          <a:prstGeom prst="rect">
            <a:avLst/>
          </a:prstGeom>
        </p:spPr>
      </p:pic>
      <p:sp>
        <p:nvSpPr>
          <p:cNvPr id="4" name="文本框 3"/>
          <p:cNvSpPr txBox="1"/>
          <p:nvPr/>
        </p:nvSpPr>
        <p:spPr>
          <a:xfrm>
            <a:off x="1935287" y="5415198"/>
            <a:ext cx="8345103" cy="954107"/>
          </a:xfrm>
          <a:prstGeom prst="rect">
            <a:avLst/>
          </a:prstGeom>
          <a:noFill/>
        </p:spPr>
        <p:txBody>
          <a:bodyPr wrap="square" rtlCol="0">
            <a:spAutoFit/>
          </a:bodyPr>
          <a:lstStyle/>
          <a:p>
            <a:r>
              <a:rPr lang="zh-CN" altLang="en-US" sz="2800" b="1" dirty="0">
                <a:latin typeface="宋体" panose="02010600030101010101" pitchFamily="2" charset="-122"/>
                <a:ea typeface="宋体" panose="02010600030101010101" pitchFamily="2" charset="-122"/>
              </a:rPr>
              <a:t>整个太阳系中有</a:t>
            </a:r>
            <a:r>
              <a:rPr lang="en-US" altLang="zh-CN" sz="2800" b="1" dirty="0">
                <a:latin typeface="宋体" panose="02010600030101010101" pitchFamily="2" charset="-122"/>
                <a:ea typeface="宋体" panose="02010600030101010101" pitchFamily="2" charset="-122"/>
              </a:rPr>
              <a:t>194</a:t>
            </a:r>
            <a:r>
              <a:rPr lang="zh-CN" altLang="en-US" sz="2800" b="1" dirty="0">
                <a:latin typeface="宋体" panose="02010600030101010101" pitchFamily="2" charset="-122"/>
                <a:ea typeface="宋体" panose="02010600030101010101" pitchFamily="2" charset="-122"/>
              </a:rPr>
              <a:t>颗卫星，这些卫星的大小没有超过母星的</a:t>
            </a:r>
            <a:r>
              <a:rPr lang="en-US" altLang="zh-CN" sz="2800" b="1" dirty="0">
                <a:latin typeface="宋体" panose="02010600030101010101" pitchFamily="2" charset="-122"/>
                <a:ea typeface="宋体" panose="02010600030101010101" pitchFamily="2" charset="-122"/>
              </a:rPr>
              <a:t>1/20</a:t>
            </a:r>
            <a:r>
              <a:rPr lang="zh-CN" altLang="en-US" sz="2800" b="1" dirty="0">
                <a:latin typeface="宋体" panose="02010600030101010101" pitchFamily="2" charset="-122"/>
                <a:ea typeface="宋体" panose="02010600030101010101" pitchFamily="2" charset="-122"/>
              </a:rPr>
              <a:t>，也就是没有超过母星的</a:t>
            </a:r>
            <a:r>
              <a:rPr lang="en-US" altLang="zh-CN" sz="2800" b="1" dirty="0">
                <a:latin typeface="宋体" panose="02010600030101010101" pitchFamily="2" charset="-122"/>
                <a:ea typeface="宋体" panose="02010600030101010101" pitchFamily="2" charset="-122"/>
              </a:rPr>
              <a:t>5%</a:t>
            </a:r>
            <a:endParaRPr lang="zh-CN" altLang="en-US" sz="2800" b="1"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095246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月球的大小</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129" y="824935"/>
            <a:ext cx="8736871" cy="4934354"/>
          </a:xfrm>
          <a:prstGeom prst="rect">
            <a:avLst/>
          </a:prstGeom>
        </p:spPr>
      </p:pic>
      <p:sp>
        <p:nvSpPr>
          <p:cNvPr id="5" name="文本框 4"/>
          <p:cNvSpPr txBox="1"/>
          <p:nvPr/>
        </p:nvSpPr>
        <p:spPr>
          <a:xfrm>
            <a:off x="2108010" y="5759289"/>
            <a:ext cx="7975981" cy="584775"/>
          </a:xfrm>
          <a:prstGeom prst="rect">
            <a:avLst/>
          </a:prstGeom>
          <a:noFill/>
        </p:spPr>
        <p:txBody>
          <a:bodyPr wrap="square" rtlCol="0">
            <a:spAutoFit/>
          </a:bodyPr>
          <a:lstStyle/>
          <a:p>
            <a:pPr algn="ctr"/>
            <a:r>
              <a:rPr lang="zh-CN" altLang="en-US" sz="3200" b="1" dirty="0">
                <a:latin typeface="宋体" panose="02010600030101010101" pitchFamily="2" charset="-122"/>
                <a:ea typeface="宋体" panose="02010600030101010101" pitchFamily="2" charset="-122"/>
              </a:rPr>
              <a:t>月球的大小却超过了地球的</a:t>
            </a:r>
            <a:r>
              <a:rPr lang="en-US" altLang="zh-CN" sz="3200" b="1" dirty="0">
                <a:latin typeface="宋体" panose="02010600030101010101" pitchFamily="2" charset="-122"/>
                <a:ea typeface="宋体" panose="02010600030101010101" pitchFamily="2" charset="-122"/>
              </a:rPr>
              <a:t>1/4</a:t>
            </a:r>
            <a:r>
              <a:rPr lang="zh-CN" altLang="en-US" sz="3200" b="1" dirty="0">
                <a:latin typeface="宋体" panose="02010600030101010101" pitchFamily="2" charset="-122"/>
                <a:ea typeface="宋体" panose="02010600030101010101" pitchFamily="2" charset="-122"/>
              </a:rPr>
              <a:t>，达到了</a:t>
            </a:r>
            <a:r>
              <a:rPr lang="en-US" altLang="zh-CN" sz="3200" b="1" dirty="0">
                <a:latin typeface="宋体" panose="02010600030101010101" pitchFamily="2" charset="-122"/>
                <a:ea typeface="宋体" panose="02010600030101010101" pitchFamily="2" charset="-122"/>
              </a:rPr>
              <a:t>27%</a:t>
            </a:r>
            <a:endParaRPr lang="zh-CN" altLang="en-US" sz="3200" b="1"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434766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大小对比</a:t>
            </a:r>
          </a:p>
        </p:txBody>
      </p:sp>
      <p:graphicFrame>
        <p:nvGraphicFramePr>
          <p:cNvPr id="6" name="表格 5"/>
          <p:cNvGraphicFramePr>
            <a:graphicFrameLocks noGrp="1"/>
          </p:cNvGraphicFramePr>
          <p:nvPr>
            <p:extLst>
              <p:ext uri="{D42A27DB-BD31-4B8C-83A1-F6EECF244321}">
                <p14:modId xmlns:p14="http://schemas.microsoft.com/office/powerpoint/2010/main" val="2029022759"/>
              </p:ext>
            </p:extLst>
          </p:nvPr>
        </p:nvGraphicFramePr>
        <p:xfrm>
          <a:off x="2236269" y="1068405"/>
          <a:ext cx="7729086" cy="5034010"/>
        </p:xfrm>
        <a:graphic>
          <a:graphicData uri="http://schemas.openxmlformats.org/drawingml/2006/table">
            <a:tbl>
              <a:tblPr firstRow="1" bandRow="1">
                <a:tableStyleId>{5C22544A-7EE6-4342-B048-85BDC9FD1C3A}</a:tableStyleId>
              </a:tblPr>
              <a:tblGrid>
                <a:gridCol w="2576362">
                  <a:extLst>
                    <a:ext uri="{9D8B030D-6E8A-4147-A177-3AD203B41FA5}">
                      <a16:colId xmlns:a16="http://schemas.microsoft.com/office/drawing/2014/main" val="1958148722"/>
                    </a:ext>
                  </a:extLst>
                </a:gridCol>
                <a:gridCol w="2576362">
                  <a:extLst>
                    <a:ext uri="{9D8B030D-6E8A-4147-A177-3AD203B41FA5}">
                      <a16:colId xmlns:a16="http://schemas.microsoft.com/office/drawing/2014/main" val="2894642063"/>
                    </a:ext>
                  </a:extLst>
                </a:gridCol>
                <a:gridCol w="2576362">
                  <a:extLst>
                    <a:ext uri="{9D8B030D-6E8A-4147-A177-3AD203B41FA5}">
                      <a16:colId xmlns:a16="http://schemas.microsoft.com/office/drawing/2014/main" val="2377449973"/>
                    </a:ext>
                  </a:extLst>
                </a:gridCol>
              </a:tblGrid>
              <a:tr h="1006802">
                <a:tc>
                  <a:txBody>
                    <a:bodyPr/>
                    <a:lstStyle/>
                    <a:p>
                      <a:pPr algn="ctr"/>
                      <a:r>
                        <a:rPr lang="zh-CN" altLang="en-US" sz="4000" dirty="0">
                          <a:latin typeface="华文中宋" panose="02010600040101010101" pitchFamily="2" charset="-122"/>
                          <a:ea typeface="华文中宋" panose="02010600040101010101" pitchFamily="2" charset="-122"/>
                        </a:rPr>
                        <a:t>卫星</a:t>
                      </a:r>
                    </a:p>
                  </a:txBody>
                  <a:tcPr/>
                </a:tc>
                <a:tc>
                  <a:txBody>
                    <a:bodyPr/>
                    <a:lstStyle/>
                    <a:p>
                      <a:pPr algn="ctr"/>
                      <a:r>
                        <a:rPr lang="zh-CN" altLang="en-US" sz="4000" dirty="0">
                          <a:latin typeface="华文中宋" panose="02010600040101010101" pitchFamily="2" charset="-122"/>
                          <a:ea typeface="华文中宋" panose="02010600040101010101" pitchFamily="2" charset="-122"/>
                        </a:rPr>
                        <a:t>母星</a:t>
                      </a:r>
                    </a:p>
                  </a:txBody>
                  <a:tcPr/>
                </a:tc>
                <a:tc>
                  <a:txBody>
                    <a:bodyPr/>
                    <a:lstStyle/>
                    <a:p>
                      <a:pPr algn="ctr"/>
                      <a:r>
                        <a:rPr lang="zh-CN" altLang="en-US" sz="4000" dirty="0">
                          <a:latin typeface="华文中宋" panose="02010600040101010101" pitchFamily="2" charset="-122"/>
                          <a:ea typeface="华文中宋" panose="02010600040101010101" pitchFamily="2" charset="-122"/>
                        </a:rPr>
                        <a:t>卫星占比</a:t>
                      </a:r>
                    </a:p>
                  </a:txBody>
                  <a:tcPr/>
                </a:tc>
                <a:extLst>
                  <a:ext uri="{0D108BD9-81ED-4DB2-BD59-A6C34878D82A}">
                    <a16:rowId xmlns:a16="http://schemas.microsoft.com/office/drawing/2014/main" val="225087842"/>
                  </a:ext>
                </a:extLst>
              </a:tr>
              <a:tr h="1006802">
                <a:tc>
                  <a:txBody>
                    <a:bodyPr/>
                    <a:lstStyle/>
                    <a:p>
                      <a:pPr algn="ctr"/>
                      <a:r>
                        <a:rPr lang="zh-CN" altLang="en-US" sz="3200" dirty="0">
                          <a:latin typeface="华文中宋" panose="02010600040101010101" pitchFamily="2" charset="-122"/>
                          <a:ea typeface="华文中宋" panose="02010600040101010101" pitchFamily="2" charset="-122"/>
                        </a:rPr>
                        <a:t>木卫三</a:t>
                      </a:r>
                    </a:p>
                  </a:txBody>
                  <a:tcPr/>
                </a:tc>
                <a:tc>
                  <a:txBody>
                    <a:bodyPr/>
                    <a:lstStyle/>
                    <a:p>
                      <a:pPr algn="ctr"/>
                      <a:r>
                        <a:rPr lang="zh-CN" altLang="en-US" sz="3200" dirty="0">
                          <a:latin typeface="华文中宋" panose="02010600040101010101" pitchFamily="2" charset="-122"/>
                          <a:ea typeface="华文中宋" panose="02010600040101010101" pitchFamily="2" charset="-122"/>
                        </a:rPr>
                        <a:t>木星</a:t>
                      </a:r>
                    </a:p>
                  </a:txBody>
                  <a:tcPr/>
                </a:tc>
                <a:tc>
                  <a:txBody>
                    <a:bodyPr/>
                    <a:lstStyle/>
                    <a:p>
                      <a:pPr algn="ctr"/>
                      <a:r>
                        <a:rPr lang="en-US" altLang="zh-CN" sz="3200" dirty="0">
                          <a:latin typeface="华文中宋" panose="02010600040101010101" pitchFamily="2" charset="-122"/>
                          <a:ea typeface="华文中宋" panose="02010600040101010101" pitchFamily="2" charset="-122"/>
                        </a:rPr>
                        <a:t>1/27</a:t>
                      </a:r>
                      <a:endParaRPr lang="zh-CN" altLang="en-US" sz="3200" dirty="0">
                        <a:latin typeface="华文中宋" panose="02010600040101010101" pitchFamily="2" charset="-122"/>
                        <a:ea typeface="华文中宋" panose="02010600040101010101" pitchFamily="2" charset="-122"/>
                      </a:endParaRPr>
                    </a:p>
                  </a:txBody>
                  <a:tcPr/>
                </a:tc>
                <a:extLst>
                  <a:ext uri="{0D108BD9-81ED-4DB2-BD59-A6C34878D82A}">
                    <a16:rowId xmlns:a16="http://schemas.microsoft.com/office/drawing/2014/main" val="2724909407"/>
                  </a:ext>
                </a:extLst>
              </a:tr>
              <a:tr h="1006802">
                <a:tc>
                  <a:txBody>
                    <a:bodyPr/>
                    <a:lstStyle/>
                    <a:p>
                      <a:pPr algn="ctr"/>
                      <a:r>
                        <a:rPr lang="zh-CN" altLang="en-US" sz="3200" dirty="0">
                          <a:latin typeface="华文中宋" panose="02010600040101010101" pitchFamily="2" charset="-122"/>
                          <a:ea typeface="华文中宋" panose="02010600040101010101" pitchFamily="2" charset="-122"/>
                        </a:rPr>
                        <a:t>土卫六</a:t>
                      </a:r>
                    </a:p>
                  </a:txBody>
                  <a:tcPr/>
                </a:tc>
                <a:tc>
                  <a:txBody>
                    <a:bodyPr/>
                    <a:lstStyle/>
                    <a:p>
                      <a:pPr algn="ctr"/>
                      <a:r>
                        <a:rPr lang="zh-CN" altLang="en-US" sz="3200" dirty="0">
                          <a:latin typeface="华文中宋" panose="02010600040101010101" pitchFamily="2" charset="-122"/>
                          <a:ea typeface="华文中宋" panose="02010600040101010101" pitchFamily="2" charset="-122"/>
                        </a:rPr>
                        <a:t>土星</a:t>
                      </a:r>
                    </a:p>
                  </a:txBody>
                  <a:tcPr/>
                </a:tc>
                <a:tc>
                  <a:txBody>
                    <a:bodyPr/>
                    <a:lstStyle/>
                    <a:p>
                      <a:pPr algn="ctr"/>
                      <a:r>
                        <a:rPr lang="en-US" altLang="zh-CN" sz="3200" dirty="0">
                          <a:latin typeface="华文中宋" panose="02010600040101010101" pitchFamily="2" charset="-122"/>
                          <a:ea typeface="华文中宋" panose="02010600040101010101" pitchFamily="2" charset="-122"/>
                        </a:rPr>
                        <a:t>1/24</a:t>
                      </a:r>
                      <a:endParaRPr lang="zh-CN" altLang="en-US" sz="3200" dirty="0">
                        <a:latin typeface="华文中宋" panose="02010600040101010101" pitchFamily="2" charset="-122"/>
                        <a:ea typeface="华文中宋" panose="02010600040101010101" pitchFamily="2" charset="-122"/>
                      </a:endParaRPr>
                    </a:p>
                  </a:txBody>
                  <a:tcPr/>
                </a:tc>
                <a:extLst>
                  <a:ext uri="{0D108BD9-81ED-4DB2-BD59-A6C34878D82A}">
                    <a16:rowId xmlns:a16="http://schemas.microsoft.com/office/drawing/2014/main" val="3135310145"/>
                  </a:ext>
                </a:extLst>
              </a:tr>
              <a:tr h="1006802">
                <a:tc>
                  <a:txBody>
                    <a:bodyPr/>
                    <a:lstStyle/>
                    <a:p>
                      <a:pPr algn="ctr"/>
                      <a:r>
                        <a:rPr lang="zh-CN" altLang="en-US" sz="3200" dirty="0">
                          <a:latin typeface="华文中宋" panose="02010600040101010101" pitchFamily="2" charset="-122"/>
                          <a:ea typeface="华文中宋" panose="02010600040101010101" pitchFamily="2" charset="-122"/>
                        </a:rPr>
                        <a:t>火卫一</a:t>
                      </a:r>
                    </a:p>
                  </a:txBody>
                  <a:tcPr/>
                </a:tc>
                <a:tc>
                  <a:txBody>
                    <a:bodyPr/>
                    <a:lstStyle/>
                    <a:p>
                      <a:pPr algn="ctr"/>
                      <a:r>
                        <a:rPr lang="zh-CN" altLang="en-US" sz="3200" dirty="0">
                          <a:latin typeface="华文中宋" panose="02010600040101010101" pitchFamily="2" charset="-122"/>
                          <a:ea typeface="华文中宋" panose="02010600040101010101" pitchFamily="2" charset="-122"/>
                        </a:rPr>
                        <a:t>火星</a:t>
                      </a:r>
                    </a:p>
                  </a:txBody>
                  <a:tcPr/>
                </a:tc>
                <a:tc>
                  <a:txBody>
                    <a:bodyPr/>
                    <a:lstStyle/>
                    <a:p>
                      <a:pPr algn="ctr"/>
                      <a:r>
                        <a:rPr lang="en-US" altLang="zh-CN" sz="3200" dirty="0">
                          <a:latin typeface="华文中宋" panose="02010600040101010101" pitchFamily="2" charset="-122"/>
                          <a:ea typeface="华文中宋" panose="02010600040101010101" pitchFamily="2" charset="-122"/>
                        </a:rPr>
                        <a:t>1/290</a:t>
                      </a:r>
                      <a:endParaRPr lang="zh-CN" altLang="en-US" sz="3200" dirty="0">
                        <a:latin typeface="华文中宋" panose="02010600040101010101" pitchFamily="2" charset="-122"/>
                        <a:ea typeface="华文中宋" panose="02010600040101010101" pitchFamily="2" charset="-122"/>
                      </a:endParaRPr>
                    </a:p>
                  </a:txBody>
                  <a:tcPr/>
                </a:tc>
                <a:extLst>
                  <a:ext uri="{0D108BD9-81ED-4DB2-BD59-A6C34878D82A}">
                    <a16:rowId xmlns:a16="http://schemas.microsoft.com/office/drawing/2014/main" val="1325148837"/>
                  </a:ext>
                </a:extLst>
              </a:tr>
              <a:tr h="1006802">
                <a:tc>
                  <a:txBody>
                    <a:bodyPr/>
                    <a:lstStyle/>
                    <a:p>
                      <a:pPr algn="ctr"/>
                      <a:r>
                        <a:rPr lang="zh-CN" altLang="en-US" sz="3200" dirty="0">
                          <a:latin typeface="华文中宋" panose="02010600040101010101" pitchFamily="2" charset="-122"/>
                          <a:ea typeface="华文中宋" panose="02010600040101010101" pitchFamily="2" charset="-122"/>
                        </a:rPr>
                        <a:t>月球</a:t>
                      </a:r>
                    </a:p>
                  </a:txBody>
                  <a:tcPr>
                    <a:solidFill>
                      <a:srgbClr val="FFFF00"/>
                    </a:solidFill>
                  </a:tcPr>
                </a:tc>
                <a:tc>
                  <a:txBody>
                    <a:bodyPr/>
                    <a:lstStyle/>
                    <a:p>
                      <a:pPr algn="ctr"/>
                      <a:r>
                        <a:rPr lang="zh-CN" altLang="en-US" sz="3200" dirty="0">
                          <a:latin typeface="华文中宋" panose="02010600040101010101" pitchFamily="2" charset="-122"/>
                          <a:ea typeface="华文中宋" panose="02010600040101010101" pitchFamily="2" charset="-122"/>
                        </a:rPr>
                        <a:t>地球</a:t>
                      </a:r>
                    </a:p>
                  </a:txBody>
                  <a:tcPr>
                    <a:solidFill>
                      <a:srgbClr val="FFFF00"/>
                    </a:solidFill>
                  </a:tcPr>
                </a:tc>
                <a:tc>
                  <a:txBody>
                    <a:bodyPr/>
                    <a:lstStyle/>
                    <a:p>
                      <a:pPr algn="ctr"/>
                      <a:r>
                        <a:rPr lang="zh-CN" altLang="en-US" sz="3200" dirty="0">
                          <a:latin typeface="华文中宋" panose="02010600040101010101" pitchFamily="2" charset="-122"/>
                          <a:ea typeface="华文中宋" panose="02010600040101010101" pitchFamily="2" charset="-122"/>
                        </a:rPr>
                        <a:t>超过 </a:t>
                      </a:r>
                      <a:r>
                        <a:rPr lang="en-US" altLang="zh-CN" sz="3200" dirty="0">
                          <a:latin typeface="华文中宋" panose="02010600040101010101" pitchFamily="2" charset="-122"/>
                          <a:ea typeface="华文中宋" panose="02010600040101010101" pitchFamily="2" charset="-122"/>
                        </a:rPr>
                        <a:t>1/4</a:t>
                      </a:r>
                      <a:endParaRPr lang="zh-CN" altLang="en-US" sz="3200" dirty="0">
                        <a:latin typeface="华文中宋" panose="02010600040101010101" pitchFamily="2" charset="-122"/>
                        <a:ea typeface="华文中宋" panose="02010600040101010101" pitchFamily="2" charset="-122"/>
                      </a:endParaRPr>
                    </a:p>
                  </a:txBody>
                  <a:tcPr>
                    <a:solidFill>
                      <a:srgbClr val="FFFF00"/>
                    </a:solidFill>
                  </a:tcPr>
                </a:tc>
                <a:extLst>
                  <a:ext uri="{0D108BD9-81ED-4DB2-BD59-A6C34878D82A}">
                    <a16:rowId xmlns:a16="http://schemas.microsoft.com/office/drawing/2014/main" val="3265232351"/>
                  </a:ext>
                </a:extLst>
              </a:tr>
            </a:tbl>
          </a:graphicData>
        </a:graphic>
      </p:graphicFrame>
    </p:spTree>
    <p:extLst>
      <p:ext uri="{BB962C8B-B14F-4D97-AF65-F5344CB8AC3E}">
        <p14:creationId xmlns:p14="http://schemas.microsoft.com/office/powerpoint/2010/main" val="2497582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月球引起的天文想象</a:t>
            </a:r>
          </a:p>
        </p:txBody>
      </p:sp>
      <p:pic>
        <p:nvPicPr>
          <p:cNvPr id="3" name="老高沒說的部分：月球，是設計還是巧合？ 00_01_01-00_01_11 [FastCo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1912" y="847023"/>
            <a:ext cx="9008176" cy="5067099"/>
          </a:xfrm>
          <a:prstGeom prst="rect">
            <a:avLst/>
          </a:prstGeom>
        </p:spPr>
      </p:pic>
    </p:spTree>
    <p:extLst>
      <p:ext uri="{BB962C8B-B14F-4D97-AF65-F5344CB8AC3E}">
        <p14:creationId xmlns:p14="http://schemas.microsoft.com/office/powerpoint/2010/main" val="376848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洛希极限</a:t>
            </a:r>
          </a:p>
        </p:txBody>
      </p:sp>
      <p:sp>
        <p:nvSpPr>
          <p:cNvPr id="3" name="文本框 2"/>
          <p:cNvSpPr txBox="1"/>
          <p:nvPr/>
        </p:nvSpPr>
        <p:spPr>
          <a:xfrm>
            <a:off x="534256" y="1164658"/>
            <a:ext cx="6524089" cy="4616648"/>
          </a:xfrm>
          <a:prstGeom prst="rect">
            <a:avLst/>
          </a:prstGeom>
          <a:noFill/>
        </p:spPr>
        <p:txBody>
          <a:bodyPr wrap="square" rtlCol="0">
            <a:spAutoFit/>
          </a:bodyPr>
          <a:lstStyle/>
          <a:p>
            <a:pPr>
              <a:lnSpc>
                <a:spcPct val="150000"/>
              </a:lnSpc>
            </a:pPr>
            <a:r>
              <a:rPr lang="zh-CN" altLang="en-US" sz="2800" dirty="0">
                <a:latin typeface="宋体" panose="02010600030101010101" pitchFamily="2" charset="-122"/>
                <a:ea typeface="宋体" panose="02010600030101010101" pitchFamily="2" charset="-122"/>
              </a:rPr>
              <a:t>洛希极限（</a:t>
            </a:r>
            <a:r>
              <a:rPr lang="en-US" altLang="zh-CN" sz="2800" dirty="0">
                <a:latin typeface="宋体" panose="02010600030101010101" pitchFamily="2" charset="-122"/>
                <a:ea typeface="宋体" panose="02010600030101010101" pitchFamily="2" charset="-122"/>
              </a:rPr>
              <a:t>Roche limit</a:t>
            </a:r>
            <a:r>
              <a:rPr lang="zh-CN" altLang="en-US" sz="2800" dirty="0">
                <a:latin typeface="宋体" panose="02010600030101010101" pitchFamily="2" charset="-122"/>
                <a:ea typeface="宋体" panose="02010600030101010101" pitchFamily="2" charset="-122"/>
              </a:rPr>
              <a:t>）是一个天体自身的引力与第二个天体造成的潮汐力相等时的距离。</a:t>
            </a:r>
          </a:p>
          <a:p>
            <a:pPr>
              <a:lnSpc>
                <a:spcPct val="150000"/>
              </a:lnSpc>
            </a:pPr>
            <a:endParaRPr lang="zh-CN" altLang="en-US" sz="2800" dirty="0">
              <a:latin typeface="宋体" panose="02010600030101010101" pitchFamily="2" charset="-122"/>
              <a:ea typeface="宋体" panose="02010600030101010101" pitchFamily="2" charset="-122"/>
            </a:endParaRPr>
          </a:p>
          <a:p>
            <a:pPr>
              <a:lnSpc>
                <a:spcPct val="150000"/>
              </a:lnSpc>
            </a:pPr>
            <a:r>
              <a:rPr lang="zh-CN" altLang="en-US" sz="2800" dirty="0">
                <a:latin typeface="宋体" panose="02010600030101010101" pitchFamily="2" charset="-122"/>
                <a:ea typeface="宋体" panose="02010600030101010101" pitchFamily="2" charset="-122"/>
              </a:rPr>
              <a:t>当两个天体的距离少于洛希极限，天体就会倾向碎散，继而成为第二个天体的环。</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770" y="1004704"/>
            <a:ext cx="3264406" cy="42796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文本框 4"/>
          <p:cNvSpPr txBox="1"/>
          <p:nvPr/>
        </p:nvSpPr>
        <p:spPr>
          <a:xfrm>
            <a:off x="7590770" y="5550473"/>
            <a:ext cx="2964581" cy="461665"/>
          </a:xfrm>
          <a:prstGeom prst="rect">
            <a:avLst/>
          </a:prstGeom>
          <a:noFill/>
        </p:spPr>
        <p:txBody>
          <a:bodyPr wrap="square" rtlCol="0">
            <a:spAutoFit/>
          </a:bodyPr>
          <a:lstStyle/>
          <a:p>
            <a:pPr algn="ctr"/>
            <a:r>
              <a:rPr lang="zh-CN" altLang="en-US" sz="2400" dirty="0"/>
              <a:t>爱德华</a:t>
            </a:r>
            <a:r>
              <a:rPr lang="en-US" altLang="zh-CN" sz="2400" dirty="0"/>
              <a:t>·</a:t>
            </a:r>
            <a:r>
              <a:rPr lang="zh-CN" altLang="en-US" sz="2400" dirty="0"/>
              <a:t>艾伯特</a:t>
            </a:r>
            <a:r>
              <a:rPr lang="en-US" altLang="zh-CN" sz="2400" dirty="0"/>
              <a:t>·</a:t>
            </a:r>
            <a:r>
              <a:rPr lang="zh-CN" altLang="en-US" sz="2400" dirty="0"/>
              <a:t>洛希</a:t>
            </a:r>
          </a:p>
        </p:txBody>
      </p:sp>
    </p:spTree>
    <p:extLst>
      <p:ext uri="{BB962C8B-B14F-4D97-AF65-F5344CB8AC3E}">
        <p14:creationId xmlns:p14="http://schemas.microsoft.com/office/powerpoint/2010/main" val="1438703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希尔球</a:t>
            </a:r>
          </a:p>
        </p:txBody>
      </p:sp>
      <p:sp>
        <p:nvSpPr>
          <p:cNvPr id="3" name="文本框 2"/>
          <p:cNvSpPr txBox="1"/>
          <p:nvPr/>
        </p:nvSpPr>
        <p:spPr>
          <a:xfrm>
            <a:off x="585627" y="991403"/>
            <a:ext cx="6367021" cy="4616648"/>
          </a:xfrm>
          <a:prstGeom prst="rect">
            <a:avLst/>
          </a:prstGeom>
          <a:noFill/>
        </p:spPr>
        <p:txBody>
          <a:bodyPr wrap="square" rtlCol="0">
            <a:spAutoFit/>
          </a:bodyPr>
          <a:lstStyle/>
          <a:p>
            <a:pPr>
              <a:lnSpc>
                <a:spcPct val="150000"/>
              </a:lnSpc>
            </a:pPr>
            <a:r>
              <a:rPr lang="zh-CN" altLang="en-US" sz="2800" dirty="0">
                <a:latin typeface="宋体" panose="02010600030101010101" pitchFamily="2" charset="-122"/>
                <a:ea typeface="宋体" panose="02010600030101010101" pitchFamily="2" charset="-122"/>
              </a:rPr>
              <a:t>希尔球是环绕在天体（像是行星）周围的空间区域，那里被它吸引的天体（像是卫星）受到它的控制，而不是被它绕行的较大天体（像是恒星）所控制。</a:t>
            </a:r>
          </a:p>
          <a:p>
            <a:pPr>
              <a:lnSpc>
                <a:spcPct val="150000"/>
              </a:lnSpc>
            </a:pPr>
            <a:endParaRPr lang="zh-CN" altLang="en-US" sz="2800" dirty="0">
              <a:latin typeface="宋体" panose="02010600030101010101" pitchFamily="2" charset="-122"/>
              <a:ea typeface="宋体" panose="02010600030101010101" pitchFamily="2" charset="-122"/>
            </a:endParaRPr>
          </a:p>
          <a:p>
            <a:pPr>
              <a:lnSpc>
                <a:spcPct val="150000"/>
              </a:lnSpc>
            </a:pPr>
            <a:r>
              <a:rPr lang="zh-CN" altLang="en-US" sz="2800" dirty="0">
                <a:latin typeface="宋体" panose="02010600030101010101" pitchFamily="2" charset="-122"/>
                <a:ea typeface="宋体" panose="02010600030101010101" pitchFamily="2" charset="-122"/>
              </a:rPr>
              <a:t>行星若要能保留住卫星，则卫星的轨道必须在行星的希尔球内。</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357" y="991403"/>
            <a:ext cx="3165361" cy="44096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文本框 4"/>
          <p:cNvSpPr txBox="1"/>
          <p:nvPr/>
        </p:nvSpPr>
        <p:spPr>
          <a:xfrm>
            <a:off x="7805137" y="5621721"/>
            <a:ext cx="2964581" cy="461665"/>
          </a:xfrm>
          <a:prstGeom prst="rect">
            <a:avLst/>
          </a:prstGeom>
          <a:noFill/>
        </p:spPr>
        <p:txBody>
          <a:bodyPr wrap="square" rtlCol="0">
            <a:spAutoFit/>
          </a:bodyPr>
          <a:lstStyle/>
          <a:p>
            <a:pPr algn="ctr"/>
            <a:r>
              <a:rPr lang="zh-CN" altLang="en-US" sz="2400" dirty="0"/>
              <a:t>乔治</a:t>
            </a:r>
            <a:r>
              <a:rPr lang="en-US" altLang="zh-CN" sz="2400" dirty="0"/>
              <a:t>·</a:t>
            </a:r>
            <a:r>
              <a:rPr lang="zh-CN" altLang="en-US" sz="2400" dirty="0"/>
              <a:t>希尔</a:t>
            </a:r>
          </a:p>
        </p:txBody>
      </p:sp>
    </p:spTree>
    <p:extLst>
      <p:ext uri="{BB962C8B-B14F-4D97-AF65-F5344CB8AC3E}">
        <p14:creationId xmlns:p14="http://schemas.microsoft.com/office/powerpoint/2010/main" val="2503812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p:nvPr/>
        </p:nvSpPr>
        <p:spPr>
          <a:xfrm>
            <a:off x="842481" y="1153224"/>
            <a:ext cx="5561529" cy="3970318"/>
          </a:xfrm>
          <a:prstGeom prst="rect">
            <a:avLst/>
          </a:prstGeom>
          <a:noFill/>
        </p:spPr>
        <p:txBody>
          <a:bodyPr wrap="square" rtlCol="0">
            <a:spAutoFit/>
          </a:bodyPr>
          <a:lstStyle/>
          <a:p>
            <a:pPr>
              <a:lnSpc>
                <a:spcPct val="150000"/>
              </a:lnSpc>
            </a:pPr>
            <a:r>
              <a:rPr lang="zh-CN" altLang="en-US" sz="2800" dirty="0">
                <a:solidFill>
                  <a:prstClr val="black"/>
                </a:solidFill>
                <a:latin typeface="宋体" panose="02010600030101010101" pitchFamily="2" charset="-122"/>
                <a:ea typeface="宋体" panose="02010600030101010101" pitchFamily="2" charset="-122"/>
                <a:cs typeface="Arial" panose="020B0604020202020204" pitchFamily="34" charset="0"/>
              </a:rPr>
              <a:t>星云假说认为太阳系是由一个灼热的气体星云冷却收缩而成的。原始的灼热星云呈球状，直径比今天太阳系直径大得多，缓慢地自转着。在星云冷却之后，太阳和各大行星就慢慢形成了。</a:t>
            </a:r>
            <a:endParaRPr lang="en-US" sz="2800" dirty="0">
              <a:solidFill>
                <a:prstClr val="black"/>
              </a:solidFill>
              <a:latin typeface="宋体" panose="02010600030101010101" pitchFamily="2" charset="-122"/>
              <a:ea typeface="宋体" panose="02010600030101010101" pitchFamily="2" charset="-122"/>
              <a:cs typeface="Arial" panose="020B0604020202020204" pitchFamily="34" charset="0"/>
            </a:endParaRPr>
          </a:p>
        </p:txBody>
      </p:sp>
      <p:sp>
        <p:nvSpPr>
          <p:cNvPr id="2" name="标题 1"/>
          <p:cNvSpPr>
            <a:spLocks noGrp="1"/>
          </p:cNvSpPr>
          <p:nvPr>
            <p:ph type="title"/>
          </p:nvPr>
        </p:nvSpPr>
        <p:spPr>
          <a:xfrm>
            <a:off x="1524000" y="185986"/>
            <a:ext cx="9144000" cy="584775"/>
          </a:xfrm>
        </p:spPr>
        <p:txBody>
          <a:bodyPr/>
          <a:lstStyle/>
          <a:p>
            <a:r>
              <a:rPr lang="zh-CN" altLang="en-US" dirty="0"/>
              <a:t>星云假说概述</a:t>
            </a:r>
          </a:p>
        </p:txBody>
      </p:sp>
      <p:pic>
        <p:nvPicPr>
          <p:cNvPr id="5" name="Picture 2" descr="Solar system formation model"/>
          <p:cNvPicPr>
            <a:picLocks noChangeAspect="1" noChangeArrowheads="1"/>
          </p:cNvPicPr>
          <p:nvPr/>
        </p:nvPicPr>
        <p:blipFill>
          <a:blip r:embed="rId3" cstate="print"/>
          <a:srcRect/>
          <a:stretch>
            <a:fillRect/>
          </a:stretch>
        </p:blipFill>
        <p:spPr bwMode="auto">
          <a:xfrm>
            <a:off x="6740830" y="1153223"/>
            <a:ext cx="4190873" cy="4801603"/>
          </a:xfrm>
          <a:prstGeom prst="rect">
            <a:avLst/>
          </a:prstGeom>
          <a:noFill/>
          <a:ln w="9525">
            <a:noFill/>
            <a:miter lim="800000"/>
            <a:headEnd/>
            <a:tailEnd/>
          </a:ln>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469" y="1153224"/>
            <a:ext cx="2803576" cy="5055352"/>
          </a:xfrm>
          <a:prstGeom prst="rect">
            <a:avLst/>
          </a:prstGeom>
        </p:spPr>
      </p:pic>
    </p:spTree>
    <p:extLst>
      <p:ext uri="{BB962C8B-B14F-4D97-AF65-F5344CB8AC3E}">
        <p14:creationId xmlns:p14="http://schemas.microsoft.com/office/powerpoint/2010/main" val="31447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希尔球与洛希极限</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137" y="861957"/>
            <a:ext cx="6969726" cy="5467790"/>
          </a:xfrm>
          <a:prstGeom prst="rect">
            <a:avLst/>
          </a:prstGeom>
        </p:spPr>
      </p:pic>
      <p:sp>
        <p:nvSpPr>
          <p:cNvPr id="4" name="文本框 3"/>
          <p:cNvSpPr txBox="1"/>
          <p:nvPr/>
        </p:nvSpPr>
        <p:spPr>
          <a:xfrm>
            <a:off x="7582397" y="1310591"/>
            <a:ext cx="1993187" cy="523220"/>
          </a:xfrm>
          <a:prstGeom prst="rect">
            <a:avLst/>
          </a:prstGeom>
          <a:noFill/>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rPr>
              <a:t>150</a:t>
            </a:r>
            <a:r>
              <a:rPr lang="zh-CN" altLang="en-US" sz="2800" dirty="0">
                <a:solidFill>
                  <a:schemeClr val="bg1"/>
                </a:solidFill>
                <a:latin typeface="华文中宋" panose="02010600040101010101" pitchFamily="2" charset="-122"/>
                <a:ea typeface="华文中宋" panose="02010600040101010101" pitchFamily="2" charset="-122"/>
              </a:rPr>
              <a:t>万公里</a:t>
            </a:r>
          </a:p>
        </p:txBody>
      </p:sp>
      <p:cxnSp>
        <p:nvCxnSpPr>
          <p:cNvPr id="5" name="直接箭头连接符 4"/>
          <p:cNvCxnSpPr/>
          <p:nvPr/>
        </p:nvCxnSpPr>
        <p:spPr>
          <a:xfrm>
            <a:off x="4089115" y="1879409"/>
            <a:ext cx="2525447" cy="10795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101082" y="1508589"/>
            <a:ext cx="1530851" cy="523220"/>
          </a:xfrm>
          <a:prstGeom prst="rect">
            <a:avLst/>
          </a:prstGeom>
          <a:noFill/>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rPr>
              <a:t>2</a:t>
            </a:r>
            <a:r>
              <a:rPr lang="zh-CN" altLang="en-US" sz="2800" dirty="0">
                <a:solidFill>
                  <a:schemeClr val="bg1"/>
                </a:solidFill>
                <a:latin typeface="华文中宋" panose="02010600040101010101" pitchFamily="2" charset="-122"/>
                <a:ea typeface="华文中宋" panose="02010600040101010101" pitchFamily="2" charset="-122"/>
              </a:rPr>
              <a:t>万公里</a:t>
            </a:r>
          </a:p>
        </p:txBody>
      </p:sp>
      <p:cxnSp>
        <p:nvCxnSpPr>
          <p:cNvPr id="7" name="直接箭头连接符 6"/>
          <p:cNvCxnSpPr/>
          <p:nvPr/>
        </p:nvCxnSpPr>
        <p:spPr>
          <a:xfrm flipH="1">
            <a:off x="7934426" y="1925007"/>
            <a:ext cx="541754" cy="8345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193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土星环</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383" y="1077721"/>
            <a:ext cx="8547234" cy="4827885"/>
          </a:xfrm>
          <a:prstGeom prst="rect">
            <a:avLst/>
          </a:prstGeom>
        </p:spPr>
      </p:pic>
    </p:spTree>
    <p:extLst>
      <p:ext uri="{BB962C8B-B14F-4D97-AF65-F5344CB8AC3E}">
        <p14:creationId xmlns:p14="http://schemas.microsoft.com/office/powerpoint/2010/main" val="4159388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土星环大特写</a:t>
            </a:r>
          </a:p>
        </p:txBody>
      </p:sp>
      <p:pic>
        <p:nvPicPr>
          <p:cNvPr id="3" name="yuns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5456" y="1130157"/>
            <a:ext cx="10636777" cy="4520630"/>
          </a:xfrm>
          <a:prstGeom prst="rect">
            <a:avLst/>
          </a:prstGeom>
        </p:spPr>
      </p:pic>
    </p:spTree>
    <p:extLst>
      <p:ext uri="{BB962C8B-B14F-4D97-AF65-F5344CB8AC3E}">
        <p14:creationId xmlns:p14="http://schemas.microsoft.com/office/powerpoint/2010/main" val="7575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希尔球与洛希极限</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137" y="861957"/>
            <a:ext cx="6969726" cy="5467790"/>
          </a:xfrm>
          <a:prstGeom prst="rect">
            <a:avLst/>
          </a:prstGeom>
        </p:spPr>
      </p:pic>
      <p:sp>
        <p:nvSpPr>
          <p:cNvPr id="4" name="右大括号 3"/>
          <p:cNvSpPr/>
          <p:nvPr/>
        </p:nvSpPr>
        <p:spPr>
          <a:xfrm rot="16200000" flipH="1">
            <a:off x="7279908" y="3614287"/>
            <a:ext cx="322446" cy="98658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文本框 4"/>
          <p:cNvSpPr txBox="1"/>
          <p:nvPr/>
        </p:nvSpPr>
        <p:spPr>
          <a:xfrm>
            <a:off x="6614562" y="4360001"/>
            <a:ext cx="1653139" cy="369332"/>
          </a:xfrm>
          <a:prstGeom prst="rect">
            <a:avLst/>
          </a:prstGeom>
          <a:noFill/>
        </p:spPr>
        <p:txBody>
          <a:bodyPr wrap="square" rtlCol="0">
            <a:spAutoFit/>
          </a:bodyPr>
          <a:lstStyle/>
          <a:p>
            <a:r>
              <a:rPr lang="en-US" altLang="zh-CN" b="1" dirty="0">
                <a:solidFill>
                  <a:srgbClr val="FFFF00"/>
                </a:solidFill>
              </a:rPr>
              <a:t>384,000</a:t>
            </a:r>
            <a:r>
              <a:rPr lang="zh-CN" altLang="en-US" b="1" dirty="0">
                <a:solidFill>
                  <a:srgbClr val="FFFF00"/>
                </a:solidFill>
              </a:rPr>
              <a:t>公里</a:t>
            </a:r>
          </a:p>
        </p:txBody>
      </p:sp>
      <p:sp>
        <p:nvSpPr>
          <p:cNvPr id="6" name="文本框 5"/>
          <p:cNvSpPr txBox="1"/>
          <p:nvPr/>
        </p:nvSpPr>
        <p:spPr>
          <a:xfrm>
            <a:off x="7582397" y="1310591"/>
            <a:ext cx="1993187" cy="523220"/>
          </a:xfrm>
          <a:prstGeom prst="rect">
            <a:avLst/>
          </a:prstGeom>
          <a:noFill/>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rPr>
              <a:t>150</a:t>
            </a:r>
            <a:r>
              <a:rPr lang="zh-CN" altLang="en-US" sz="2800" dirty="0">
                <a:solidFill>
                  <a:schemeClr val="bg1"/>
                </a:solidFill>
                <a:latin typeface="华文中宋" panose="02010600040101010101" pitchFamily="2" charset="-122"/>
                <a:ea typeface="华文中宋" panose="02010600040101010101" pitchFamily="2" charset="-122"/>
              </a:rPr>
              <a:t>万公里</a:t>
            </a:r>
          </a:p>
        </p:txBody>
      </p:sp>
      <p:cxnSp>
        <p:nvCxnSpPr>
          <p:cNvPr id="8" name="直接箭头连接符 7"/>
          <p:cNvCxnSpPr/>
          <p:nvPr/>
        </p:nvCxnSpPr>
        <p:spPr>
          <a:xfrm>
            <a:off x="4089115" y="1879409"/>
            <a:ext cx="2525447" cy="10795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101082" y="1508589"/>
            <a:ext cx="1530851" cy="523220"/>
          </a:xfrm>
          <a:prstGeom prst="rect">
            <a:avLst/>
          </a:prstGeom>
          <a:noFill/>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rPr>
              <a:t>2</a:t>
            </a:r>
            <a:r>
              <a:rPr lang="zh-CN" altLang="en-US" sz="2800" dirty="0">
                <a:solidFill>
                  <a:schemeClr val="bg1"/>
                </a:solidFill>
                <a:latin typeface="华文中宋" panose="02010600040101010101" pitchFamily="2" charset="-122"/>
                <a:ea typeface="华文中宋" panose="02010600040101010101" pitchFamily="2" charset="-122"/>
              </a:rPr>
              <a:t>万公里</a:t>
            </a:r>
          </a:p>
        </p:txBody>
      </p:sp>
      <p:cxnSp>
        <p:nvCxnSpPr>
          <p:cNvPr id="12" name="直接箭头连接符 11"/>
          <p:cNvCxnSpPr/>
          <p:nvPr/>
        </p:nvCxnSpPr>
        <p:spPr>
          <a:xfrm flipH="1">
            <a:off x="7934426" y="1925007"/>
            <a:ext cx="541754" cy="8345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787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地月距离的巧合？</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386" y="844684"/>
            <a:ext cx="8364353" cy="5083505"/>
          </a:xfrm>
          <a:prstGeom prst="rect">
            <a:avLst/>
          </a:prstGeom>
        </p:spPr>
      </p:pic>
      <p:sp>
        <p:nvSpPr>
          <p:cNvPr id="4" name="文本框 3"/>
          <p:cNvSpPr txBox="1"/>
          <p:nvPr/>
        </p:nvSpPr>
        <p:spPr>
          <a:xfrm>
            <a:off x="2108010" y="5842027"/>
            <a:ext cx="7975981" cy="584775"/>
          </a:xfrm>
          <a:prstGeom prst="rect">
            <a:avLst/>
          </a:prstGeom>
          <a:noFill/>
        </p:spPr>
        <p:txBody>
          <a:bodyPr wrap="square" rtlCol="0">
            <a:spAutoFit/>
          </a:bodyPr>
          <a:lstStyle/>
          <a:p>
            <a:pPr algn="ctr"/>
            <a:r>
              <a:rPr lang="zh-CN" altLang="en-US" sz="3200" b="1" dirty="0">
                <a:latin typeface="宋体" panose="02010600030101010101" pitchFamily="2" charset="-122"/>
                <a:ea typeface="宋体" panose="02010600030101010101" pitchFamily="2" charset="-122"/>
              </a:rPr>
              <a:t>地球离太阳的距离是地月距离的</a:t>
            </a:r>
            <a:r>
              <a:rPr lang="en-US" altLang="zh-CN" sz="3200" b="1" dirty="0">
                <a:latin typeface="宋体" panose="02010600030101010101" pitchFamily="2" charset="-122"/>
                <a:ea typeface="宋体" panose="02010600030101010101" pitchFamily="2" charset="-122"/>
              </a:rPr>
              <a:t>400</a:t>
            </a:r>
            <a:r>
              <a:rPr lang="zh-CN" altLang="en-US" sz="3200" b="1" dirty="0">
                <a:latin typeface="宋体" panose="02010600030101010101" pitchFamily="2" charset="-122"/>
                <a:ea typeface="宋体" panose="02010600030101010101" pitchFamily="2" charset="-122"/>
              </a:rPr>
              <a:t>倍！</a:t>
            </a:r>
          </a:p>
        </p:txBody>
      </p:sp>
      <p:sp>
        <p:nvSpPr>
          <p:cNvPr id="7" name="右大括号 6"/>
          <p:cNvSpPr/>
          <p:nvPr/>
        </p:nvSpPr>
        <p:spPr>
          <a:xfrm rot="5400000">
            <a:off x="4830278" y="1892340"/>
            <a:ext cx="346509" cy="449499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3800373" y="4505596"/>
            <a:ext cx="2406316" cy="523220"/>
          </a:xfrm>
          <a:prstGeom prst="rect">
            <a:avLst/>
          </a:prstGeom>
          <a:noFill/>
        </p:spPr>
        <p:txBody>
          <a:bodyPr wrap="square" rtlCol="0">
            <a:spAutoFit/>
          </a:bodyPr>
          <a:lstStyle/>
          <a:p>
            <a:pPr algn="ctr"/>
            <a:r>
              <a:rPr lang="en-US" altLang="zh-CN" sz="2800" dirty="0">
                <a:solidFill>
                  <a:srgbClr val="FF0000"/>
                </a:solidFill>
                <a:latin typeface="华文中宋" panose="02010600040101010101" pitchFamily="2" charset="-122"/>
                <a:ea typeface="华文中宋" panose="02010600040101010101" pitchFamily="2" charset="-122"/>
              </a:rPr>
              <a:t>1.5</a:t>
            </a:r>
            <a:r>
              <a:rPr lang="zh-CN" altLang="en-US" sz="2800" dirty="0">
                <a:solidFill>
                  <a:srgbClr val="FF0000"/>
                </a:solidFill>
                <a:latin typeface="华文中宋" panose="02010600040101010101" pitchFamily="2" charset="-122"/>
                <a:ea typeface="华文中宋" panose="02010600040101010101" pitchFamily="2" charset="-122"/>
              </a:rPr>
              <a:t>亿公里</a:t>
            </a:r>
          </a:p>
        </p:txBody>
      </p:sp>
      <p:sp>
        <p:nvSpPr>
          <p:cNvPr id="9" name="右大括号 8"/>
          <p:cNvSpPr/>
          <p:nvPr/>
        </p:nvSpPr>
        <p:spPr>
          <a:xfrm rot="5400000">
            <a:off x="8584131" y="3596014"/>
            <a:ext cx="346509" cy="108765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7554226" y="4505596"/>
            <a:ext cx="2406316" cy="523220"/>
          </a:xfrm>
          <a:prstGeom prst="rect">
            <a:avLst/>
          </a:prstGeom>
          <a:noFill/>
        </p:spPr>
        <p:txBody>
          <a:bodyPr wrap="square" rtlCol="0">
            <a:spAutoFit/>
          </a:bodyPr>
          <a:lstStyle/>
          <a:p>
            <a:pPr algn="ctr"/>
            <a:r>
              <a:rPr lang="en-US" altLang="zh-CN" sz="2800" dirty="0">
                <a:solidFill>
                  <a:srgbClr val="FF0000"/>
                </a:solidFill>
                <a:latin typeface="华文中宋" panose="02010600040101010101" pitchFamily="2" charset="-122"/>
                <a:ea typeface="华文中宋" panose="02010600040101010101" pitchFamily="2" charset="-122"/>
              </a:rPr>
              <a:t>38</a:t>
            </a:r>
            <a:r>
              <a:rPr lang="zh-CN" altLang="en-US" sz="2800" dirty="0">
                <a:solidFill>
                  <a:srgbClr val="FF0000"/>
                </a:solidFill>
                <a:latin typeface="华文中宋" panose="02010600040101010101" pitchFamily="2" charset="-122"/>
                <a:ea typeface="华文中宋" panose="02010600040101010101" pitchFamily="2" charset="-122"/>
              </a:rPr>
              <a:t>万</a:t>
            </a:r>
            <a:r>
              <a:rPr lang="en-US" altLang="zh-CN" sz="2800" dirty="0">
                <a:solidFill>
                  <a:srgbClr val="FF0000"/>
                </a:solidFill>
                <a:latin typeface="华文中宋" panose="02010600040101010101" pitchFamily="2" charset="-122"/>
                <a:ea typeface="华文中宋" panose="02010600040101010101" pitchFamily="2" charset="-122"/>
              </a:rPr>
              <a:t>4</a:t>
            </a:r>
            <a:r>
              <a:rPr lang="zh-CN" altLang="en-US" sz="2800" dirty="0">
                <a:solidFill>
                  <a:srgbClr val="FF0000"/>
                </a:solidFill>
                <a:latin typeface="华文中宋" panose="02010600040101010101" pitchFamily="2" charset="-122"/>
                <a:ea typeface="华文中宋" panose="02010600040101010101" pitchFamily="2" charset="-122"/>
              </a:rPr>
              <a:t>千公里</a:t>
            </a:r>
          </a:p>
        </p:txBody>
      </p:sp>
    </p:spTree>
    <p:extLst>
      <p:ext uri="{BB962C8B-B14F-4D97-AF65-F5344CB8AC3E}">
        <p14:creationId xmlns:p14="http://schemas.microsoft.com/office/powerpoint/2010/main" val="2483042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月球大小的巧合？</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862" y="942490"/>
            <a:ext cx="4764277" cy="4438033"/>
          </a:xfrm>
          <a:prstGeom prst="rect">
            <a:avLst/>
          </a:prstGeom>
        </p:spPr>
      </p:pic>
      <p:sp>
        <p:nvSpPr>
          <p:cNvPr id="4" name="文本框 3"/>
          <p:cNvSpPr txBox="1"/>
          <p:nvPr/>
        </p:nvSpPr>
        <p:spPr>
          <a:xfrm>
            <a:off x="2108010" y="5584628"/>
            <a:ext cx="7975981" cy="584775"/>
          </a:xfrm>
          <a:prstGeom prst="rect">
            <a:avLst/>
          </a:prstGeom>
          <a:noFill/>
        </p:spPr>
        <p:txBody>
          <a:bodyPr wrap="square" rtlCol="0">
            <a:spAutoFit/>
          </a:bodyPr>
          <a:lstStyle/>
          <a:p>
            <a:pPr algn="ctr"/>
            <a:r>
              <a:rPr lang="zh-CN" altLang="en-US" sz="3200" b="1" dirty="0">
                <a:latin typeface="宋体" panose="02010600030101010101" pitchFamily="2" charset="-122"/>
                <a:ea typeface="宋体" panose="02010600030101010101" pitchFamily="2" charset="-122"/>
              </a:rPr>
              <a:t>月球的直径是</a:t>
            </a:r>
            <a:r>
              <a:rPr lang="en-US" altLang="zh-CN" sz="3200" b="1" dirty="0">
                <a:latin typeface="宋体" panose="02010600030101010101" pitchFamily="2" charset="-122"/>
                <a:ea typeface="宋体" panose="02010600030101010101" pitchFamily="2" charset="-122"/>
              </a:rPr>
              <a:t>3500</a:t>
            </a:r>
            <a:r>
              <a:rPr lang="zh-CN" altLang="en-US" sz="3200" b="1" dirty="0">
                <a:latin typeface="宋体" panose="02010600030101010101" pitchFamily="2" charset="-122"/>
                <a:ea typeface="宋体" panose="02010600030101010101" pitchFamily="2" charset="-122"/>
              </a:rPr>
              <a:t>公里</a:t>
            </a:r>
          </a:p>
        </p:txBody>
      </p:sp>
    </p:spTree>
    <p:extLst>
      <p:ext uri="{BB962C8B-B14F-4D97-AF65-F5344CB8AC3E}">
        <p14:creationId xmlns:p14="http://schemas.microsoft.com/office/powerpoint/2010/main" val="1533109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203CA0C-54B6-45E9-B63D-2D37112F60B1}"/>
              </a:ext>
            </a:extLst>
          </p:cNvPr>
          <p:cNvSpPr>
            <a:spLocks noGrp="1"/>
          </p:cNvSpPr>
          <p:nvPr>
            <p:ph type="title"/>
          </p:nvPr>
        </p:nvSpPr>
        <p:spPr>
          <a:xfrm>
            <a:off x="0" y="185986"/>
            <a:ext cx="12192000" cy="584775"/>
          </a:xfrm>
        </p:spPr>
        <p:txBody>
          <a:bodyPr/>
          <a:lstStyle/>
          <a:p>
            <a:r>
              <a:rPr lang="zh-CN" altLang="en-US" dirty="0"/>
              <a:t>月球大小的巧合？</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525" y="878084"/>
            <a:ext cx="7638950" cy="4774343"/>
          </a:xfrm>
          <a:prstGeom prst="rect">
            <a:avLst/>
          </a:prstGeom>
        </p:spPr>
      </p:pic>
      <p:sp>
        <p:nvSpPr>
          <p:cNvPr id="5" name="文本框 4"/>
          <p:cNvSpPr txBox="1"/>
          <p:nvPr/>
        </p:nvSpPr>
        <p:spPr>
          <a:xfrm>
            <a:off x="2108010" y="5652427"/>
            <a:ext cx="7975981" cy="584775"/>
          </a:xfrm>
          <a:prstGeom prst="rect">
            <a:avLst/>
          </a:prstGeom>
          <a:noFill/>
        </p:spPr>
        <p:txBody>
          <a:bodyPr wrap="square" rtlCol="0">
            <a:spAutoFit/>
          </a:bodyPr>
          <a:lstStyle/>
          <a:p>
            <a:pPr algn="ctr"/>
            <a:r>
              <a:rPr lang="zh-CN" altLang="en-US" sz="3200" b="1" dirty="0">
                <a:latin typeface="宋体" panose="02010600030101010101" pitchFamily="2" charset="-122"/>
                <a:ea typeface="宋体" panose="02010600030101010101" pitchFamily="2" charset="-122"/>
              </a:rPr>
              <a:t>太阳的直径是</a:t>
            </a:r>
            <a:r>
              <a:rPr lang="en-US" altLang="zh-CN" sz="3200" b="1" dirty="0">
                <a:latin typeface="宋体" panose="02010600030101010101" pitchFamily="2" charset="-122"/>
                <a:ea typeface="宋体" panose="02010600030101010101" pitchFamily="2" charset="-122"/>
              </a:rPr>
              <a:t>140</a:t>
            </a:r>
            <a:r>
              <a:rPr lang="zh-CN" altLang="en-US" sz="3200" b="1" dirty="0">
                <a:latin typeface="宋体" panose="02010600030101010101" pitchFamily="2" charset="-122"/>
                <a:ea typeface="宋体" panose="02010600030101010101" pitchFamily="2" charset="-122"/>
              </a:rPr>
              <a:t>万公里</a:t>
            </a:r>
          </a:p>
        </p:txBody>
      </p:sp>
    </p:spTree>
    <p:extLst>
      <p:ext uri="{BB962C8B-B14F-4D97-AF65-F5344CB8AC3E}">
        <p14:creationId xmlns:p14="http://schemas.microsoft.com/office/powerpoint/2010/main" val="3706499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月球的大小</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385" y="900233"/>
            <a:ext cx="8423230" cy="4894176"/>
          </a:xfrm>
          <a:prstGeom prst="rect">
            <a:avLst/>
          </a:prstGeom>
        </p:spPr>
      </p:pic>
      <p:sp>
        <p:nvSpPr>
          <p:cNvPr id="4" name="文本框 3"/>
          <p:cNvSpPr txBox="1"/>
          <p:nvPr/>
        </p:nvSpPr>
        <p:spPr>
          <a:xfrm>
            <a:off x="2108010" y="5794410"/>
            <a:ext cx="7975981" cy="584775"/>
          </a:xfrm>
          <a:prstGeom prst="rect">
            <a:avLst/>
          </a:prstGeom>
          <a:noFill/>
        </p:spPr>
        <p:txBody>
          <a:bodyPr wrap="square" rtlCol="0">
            <a:spAutoFit/>
          </a:bodyPr>
          <a:lstStyle/>
          <a:p>
            <a:pPr algn="ctr"/>
            <a:r>
              <a:rPr lang="zh-CN" altLang="en-US" sz="3200" b="1" dirty="0">
                <a:latin typeface="宋体" panose="02010600030101010101" pitchFamily="2" charset="-122"/>
                <a:ea typeface="宋体" panose="02010600030101010101" pitchFamily="2" charset="-122"/>
              </a:rPr>
              <a:t>太阳的直径刚好是月球的</a:t>
            </a:r>
            <a:r>
              <a:rPr lang="en-US" altLang="zh-CN" sz="3200" b="1" dirty="0">
                <a:latin typeface="宋体" panose="02010600030101010101" pitchFamily="2" charset="-122"/>
                <a:ea typeface="宋体" panose="02010600030101010101" pitchFamily="2" charset="-122"/>
              </a:rPr>
              <a:t>400</a:t>
            </a:r>
            <a:r>
              <a:rPr lang="zh-CN" altLang="en-US" sz="3200" b="1" dirty="0">
                <a:latin typeface="宋体" panose="02010600030101010101" pitchFamily="2" charset="-122"/>
                <a:ea typeface="宋体" panose="02010600030101010101" pitchFamily="2" charset="-122"/>
              </a:rPr>
              <a:t>倍！</a:t>
            </a:r>
          </a:p>
        </p:txBody>
      </p:sp>
    </p:spTree>
    <p:extLst>
      <p:ext uri="{BB962C8B-B14F-4D97-AF65-F5344CB8AC3E}">
        <p14:creationId xmlns:p14="http://schemas.microsoft.com/office/powerpoint/2010/main" val="3351043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月球的大小和距离的精妙</a:t>
            </a:r>
          </a:p>
        </p:txBody>
      </p:sp>
      <p:sp>
        <p:nvSpPr>
          <p:cNvPr id="3" name="AutoShape 8"/>
          <p:cNvSpPr>
            <a:spLocks noChangeArrowheads="1"/>
          </p:cNvSpPr>
          <p:nvPr/>
        </p:nvSpPr>
        <p:spPr bwMode="auto">
          <a:xfrm>
            <a:off x="3295049" y="3692463"/>
            <a:ext cx="5832909" cy="1198836"/>
          </a:xfrm>
          <a:prstGeom prst="roundRect">
            <a:avLst>
              <a:gd name="adj" fmla="val 7333"/>
            </a:avLst>
          </a:prstGeom>
          <a:solidFill>
            <a:srgbClr val="052E65"/>
          </a:solidFill>
          <a:ln w="9525">
            <a:noFill/>
            <a:round/>
            <a:headEnd/>
            <a:tailEnd/>
          </a:ln>
          <a:effectLst/>
        </p:spPr>
        <p:txBody>
          <a:bodyPr lIns="98581" tIns="49291" rIns="98581" bIns="49291" anchor="ctr"/>
          <a:lstStyle/>
          <a:p>
            <a:pPr>
              <a:defRPr/>
            </a:pPr>
            <a:endParaRPr lang="zh-CN" altLang="en-US" kern="0">
              <a:solidFill>
                <a:sysClr val="windowText" lastClr="000000"/>
              </a:solidFill>
              <a:latin typeface="Calibri"/>
              <a:ea typeface="宋体" panose="02010600030101010101" pitchFamily="2" charset="-122"/>
            </a:endParaRPr>
          </a:p>
        </p:txBody>
      </p:sp>
      <p:sp>
        <p:nvSpPr>
          <p:cNvPr id="4" name="Freeform 23"/>
          <p:cNvSpPr>
            <a:spLocks/>
          </p:cNvSpPr>
          <p:nvPr/>
        </p:nvSpPr>
        <p:spPr bwMode="auto">
          <a:xfrm>
            <a:off x="3448274" y="2441583"/>
            <a:ext cx="1867134" cy="1177668"/>
          </a:xfrm>
          <a:custGeom>
            <a:avLst/>
            <a:gdLst>
              <a:gd name="T0" fmla="*/ 0 w 735"/>
              <a:gd name="T1" fmla="*/ 0 h 532"/>
              <a:gd name="T2" fmla="*/ 735 w 735"/>
              <a:gd name="T3" fmla="*/ 532 h 532"/>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T0" t="T1" r="T2" b="T3"/>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969696"/>
          </a:solidFill>
          <a:ln w="9525">
            <a:noFill/>
            <a:round/>
            <a:headEnd/>
            <a:tailEnd/>
          </a:ln>
          <a:effectLst/>
        </p:spPr>
        <p:txBody>
          <a:bodyPr wrap="none" lIns="98581" tIns="49291" rIns="98581" bIns="49291" anchor="ctr"/>
          <a:lstStyle/>
          <a:p>
            <a:pPr>
              <a:defRPr/>
            </a:pPr>
            <a:endParaRPr lang="zh-CN" altLang="en-US" kern="0">
              <a:solidFill>
                <a:sysClr val="windowText" lastClr="000000"/>
              </a:solidFill>
              <a:latin typeface="Calibri"/>
              <a:ea typeface="宋体" panose="02010600030101010101" pitchFamily="2" charset="-122"/>
            </a:endParaRPr>
          </a:p>
        </p:txBody>
      </p:sp>
      <p:grpSp>
        <p:nvGrpSpPr>
          <p:cNvPr id="5" name="组合 4"/>
          <p:cNvGrpSpPr/>
          <p:nvPr/>
        </p:nvGrpSpPr>
        <p:grpSpPr>
          <a:xfrm>
            <a:off x="2382423" y="1061882"/>
            <a:ext cx="3250693" cy="1355296"/>
            <a:chOff x="2025650" y="1289050"/>
            <a:chExt cx="1544563" cy="1257131"/>
          </a:xfrm>
          <a:solidFill>
            <a:schemeClr val="accent1">
              <a:lumMod val="75000"/>
            </a:schemeClr>
          </a:solidFill>
        </p:grpSpPr>
        <p:sp>
          <p:nvSpPr>
            <p:cNvPr id="6" name="AutoShape 10"/>
            <p:cNvSpPr>
              <a:spLocks noChangeArrowheads="1"/>
            </p:cNvSpPr>
            <p:nvPr/>
          </p:nvSpPr>
          <p:spPr bwMode="auto">
            <a:xfrm>
              <a:off x="2025650" y="1289050"/>
              <a:ext cx="1544563" cy="1257131"/>
            </a:xfrm>
            <a:prstGeom prst="roundRect">
              <a:avLst>
                <a:gd name="adj" fmla="val 7333"/>
              </a:avLst>
            </a:prstGeom>
            <a:solidFill>
              <a:srgbClr val="052E65"/>
            </a:solidFill>
            <a:ln w="9525">
              <a:noFill/>
              <a:round/>
              <a:headEnd/>
              <a:tailEnd/>
            </a:ln>
            <a:effectLst/>
          </p:spPr>
          <p:txBody>
            <a:bodyPr anchor="ctr"/>
            <a:lstStyle/>
            <a:p>
              <a:pPr>
                <a:defRPr/>
              </a:pPr>
              <a:endParaRPr lang="zh-CN" altLang="en-US" kern="0">
                <a:solidFill>
                  <a:sysClr val="windowText" lastClr="000000"/>
                </a:solidFill>
                <a:latin typeface="Calibri"/>
                <a:ea typeface="宋体" panose="02010600030101010101" pitchFamily="2" charset="-122"/>
              </a:endParaRPr>
            </a:p>
          </p:txBody>
        </p:sp>
        <p:sp>
          <p:nvSpPr>
            <p:cNvPr id="7" name="Text Box 12"/>
            <p:cNvSpPr txBox="1">
              <a:spLocks noChangeArrowheads="1"/>
            </p:cNvSpPr>
            <p:nvPr/>
          </p:nvSpPr>
          <p:spPr bwMode="auto">
            <a:xfrm>
              <a:off x="2137849" y="1468131"/>
              <a:ext cx="1320165" cy="867330"/>
            </a:xfrm>
            <a:prstGeom prst="rect">
              <a:avLst/>
            </a:prstGeom>
            <a:noFill/>
            <a:ln w="9525">
              <a:noFill/>
              <a:miter lim="800000"/>
              <a:headEnd/>
              <a:tailEnd/>
            </a:ln>
            <a:effectLst/>
          </p:spPr>
          <p:txBody>
            <a:bodyPr lIns="72574" tIns="36287" rIns="72574" bIns="36287">
              <a:spAutoFit/>
            </a:bodyPr>
            <a:lstStyle/>
            <a:p>
              <a:pPr algn="ctr">
                <a:defRPr/>
              </a:pPr>
              <a:r>
                <a:rPr lang="zh-CN" altLang="en-US" sz="2800" kern="0" dirty="0">
                  <a:solidFill>
                    <a:srgbClr val="FFFFFF"/>
                  </a:solidFill>
                  <a:latin typeface="微软雅黑" pitchFamily="34" charset="-122"/>
                  <a:ea typeface="微软雅黑" pitchFamily="34" charset="-122"/>
                </a:rPr>
                <a:t>日地距离是地月距离的</a:t>
              </a:r>
              <a:r>
                <a:rPr lang="en-US" altLang="zh-CN" sz="2800" kern="0" dirty="0">
                  <a:solidFill>
                    <a:srgbClr val="FFFFFF"/>
                  </a:solidFill>
                  <a:latin typeface="微软雅黑" pitchFamily="34" charset="-122"/>
                  <a:ea typeface="微软雅黑" pitchFamily="34" charset="-122"/>
                </a:rPr>
                <a:t>400</a:t>
              </a:r>
              <a:r>
                <a:rPr lang="zh-CN" altLang="en-US" sz="2800" kern="0" dirty="0">
                  <a:solidFill>
                    <a:srgbClr val="FFFFFF"/>
                  </a:solidFill>
                  <a:latin typeface="微软雅黑" pitchFamily="34" charset="-122"/>
                  <a:ea typeface="微软雅黑" pitchFamily="34" charset="-122"/>
                </a:rPr>
                <a:t>倍</a:t>
              </a:r>
            </a:p>
          </p:txBody>
        </p:sp>
      </p:grpSp>
      <p:sp>
        <p:nvSpPr>
          <p:cNvPr id="8" name="Freeform 25"/>
          <p:cNvSpPr>
            <a:spLocks/>
          </p:cNvSpPr>
          <p:nvPr/>
        </p:nvSpPr>
        <p:spPr bwMode="auto">
          <a:xfrm flipH="1">
            <a:off x="6924274" y="2436129"/>
            <a:ext cx="1934177" cy="1177668"/>
          </a:xfrm>
          <a:custGeom>
            <a:avLst/>
            <a:gdLst>
              <a:gd name="T0" fmla="*/ 0 w 735"/>
              <a:gd name="T1" fmla="*/ 0 h 532"/>
              <a:gd name="T2" fmla="*/ 735 w 735"/>
              <a:gd name="T3" fmla="*/ 532 h 532"/>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T0" t="T1" r="T2" b="T3"/>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969696"/>
          </a:solidFill>
          <a:ln w="9525">
            <a:noFill/>
            <a:round/>
            <a:headEnd/>
            <a:tailEnd/>
          </a:ln>
          <a:effectLst/>
        </p:spPr>
        <p:txBody>
          <a:bodyPr wrap="none" lIns="98581" tIns="49291" rIns="98581" bIns="49291" anchor="ctr"/>
          <a:lstStyle/>
          <a:p>
            <a:pPr>
              <a:defRPr/>
            </a:pPr>
            <a:endParaRPr lang="zh-CN" altLang="en-US" kern="0">
              <a:solidFill>
                <a:sysClr val="windowText" lastClr="000000"/>
              </a:solidFill>
              <a:latin typeface="Calibri"/>
              <a:ea typeface="宋体" panose="02010600030101010101" pitchFamily="2" charset="-122"/>
            </a:endParaRPr>
          </a:p>
        </p:txBody>
      </p:sp>
      <p:grpSp>
        <p:nvGrpSpPr>
          <p:cNvPr id="9" name="组合 8"/>
          <p:cNvGrpSpPr/>
          <p:nvPr/>
        </p:nvGrpSpPr>
        <p:grpSpPr>
          <a:xfrm>
            <a:off x="6612663" y="1061882"/>
            <a:ext cx="3188656" cy="1355296"/>
            <a:chOff x="5396633" y="1289050"/>
            <a:chExt cx="1542330" cy="1257131"/>
          </a:xfrm>
          <a:solidFill>
            <a:schemeClr val="accent1">
              <a:lumMod val="75000"/>
            </a:schemeClr>
          </a:solidFill>
        </p:grpSpPr>
        <p:sp>
          <p:nvSpPr>
            <p:cNvPr id="10" name="AutoShape 18"/>
            <p:cNvSpPr>
              <a:spLocks noChangeArrowheads="1"/>
            </p:cNvSpPr>
            <p:nvPr/>
          </p:nvSpPr>
          <p:spPr bwMode="auto">
            <a:xfrm>
              <a:off x="5396633" y="1289050"/>
              <a:ext cx="1542330" cy="1257131"/>
            </a:xfrm>
            <a:prstGeom prst="roundRect">
              <a:avLst>
                <a:gd name="adj" fmla="val 7333"/>
              </a:avLst>
            </a:prstGeom>
            <a:solidFill>
              <a:srgbClr val="052E65"/>
            </a:solidFill>
            <a:ln w="9525">
              <a:noFill/>
              <a:round/>
              <a:headEnd/>
              <a:tailEnd/>
            </a:ln>
            <a:effectLst/>
          </p:spPr>
          <p:txBody>
            <a:bodyPr anchor="ctr"/>
            <a:lstStyle/>
            <a:p>
              <a:pPr>
                <a:defRPr/>
              </a:pPr>
              <a:endParaRPr lang="zh-CN" altLang="en-US" kern="0">
                <a:solidFill>
                  <a:sysClr val="windowText" lastClr="000000"/>
                </a:solidFill>
                <a:latin typeface="Calibri"/>
                <a:ea typeface="宋体" panose="02010600030101010101" pitchFamily="2" charset="-122"/>
              </a:endParaRPr>
            </a:p>
          </p:txBody>
        </p:sp>
        <p:sp>
          <p:nvSpPr>
            <p:cNvPr id="11" name="Text Box 20"/>
            <p:cNvSpPr txBox="1">
              <a:spLocks noChangeArrowheads="1"/>
            </p:cNvSpPr>
            <p:nvPr/>
          </p:nvSpPr>
          <p:spPr bwMode="auto">
            <a:xfrm>
              <a:off x="5424338" y="1468132"/>
              <a:ext cx="1486920" cy="867330"/>
            </a:xfrm>
            <a:prstGeom prst="rect">
              <a:avLst/>
            </a:prstGeom>
            <a:noFill/>
            <a:ln w="9525">
              <a:noFill/>
              <a:miter lim="800000"/>
              <a:headEnd/>
              <a:tailEnd/>
            </a:ln>
            <a:effectLst/>
          </p:spPr>
          <p:txBody>
            <a:bodyPr wrap="square" lIns="72574" tIns="36287" rIns="72574" bIns="36287">
              <a:spAutoFit/>
            </a:bodyPr>
            <a:lstStyle/>
            <a:p>
              <a:pPr algn="ctr">
                <a:defRPr/>
              </a:pPr>
              <a:r>
                <a:rPr lang="zh-CN" altLang="en-US" sz="2800" kern="0" dirty="0">
                  <a:solidFill>
                    <a:srgbClr val="FFFFFF"/>
                  </a:solidFill>
                  <a:latin typeface="微软雅黑" pitchFamily="34" charset="-122"/>
                  <a:ea typeface="微软雅黑" pitchFamily="34" charset="-122"/>
                </a:rPr>
                <a:t>太阳的直径刚好是月球的</a:t>
              </a:r>
              <a:r>
                <a:rPr lang="en-US" altLang="zh-CN" sz="2800" kern="0" dirty="0">
                  <a:solidFill>
                    <a:srgbClr val="FFFFFF"/>
                  </a:solidFill>
                  <a:latin typeface="微软雅黑" pitchFamily="34" charset="-122"/>
                  <a:ea typeface="微软雅黑" pitchFamily="34" charset="-122"/>
                </a:rPr>
                <a:t>400</a:t>
              </a:r>
              <a:r>
                <a:rPr lang="zh-CN" altLang="en-US" sz="2800" kern="0" dirty="0">
                  <a:solidFill>
                    <a:srgbClr val="FFFFFF"/>
                  </a:solidFill>
                  <a:latin typeface="微软雅黑" pitchFamily="34" charset="-122"/>
                  <a:ea typeface="微软雅黑" pitchFamily="34" charset="-122"/>
                </a:rPr>
                <a:t>倍！</a:t>
              </a:r>
            </a:p>
          </p:txBody>
        </p:sp>
      </p:grpSp>
      <p:sp>
        <p:nvSpPr>
          <p:cNvPr id="12" name="Text Box 21"/>
          <p:cNvSpPr txBox="1">
            <a:spLocks noChangeArrowheads="1"/>
          </p:cNvSpPr>
          <p:nvPr/>
        </p:nvSpPr>
        <p:spPr bwMode="auto">
          <a:xfrm>
            <a:off x="3448274" y="3821491"/>
            <a:ext cx="5534526" cy="940780"/>
          </a:xfrm>
          <a:prstGeom prst="rect">
            <a:avLst/>
          </a:prstGeom>
          <a:noFill/>
          <a:ln w="9525">
            <a:noFill/>
            <a:miter lim="800000"/>
            <a:headEnd/>
            <a:tailEnd/>
          </a:ln>
          <a:effectLst/>
        </p:spPr>
        <p:txBody>
          <a:bodyPr wrap="square" lIns="78242" tIns="39121" rIns="78242" bIns="39121">
            <a:spAutoFit/>
          </a:bodyPr>
          <a:lstStyle/>
          <a:p>
            <a:pPr algn="ctr">
              <a:defRPr/>
            </a:pPr>
            <a:r>
              <a:rPr lang="zh-CN" altLang="en-US" sz="2800" b="1" kern="0" dirty="0">
                <a:solidFill>
                  <a:srgbClr val="FFFFFF"/>
                </a:solidFill>
                <a:latin typeface="宋体" panose="02010600030101010101" pitchFamily="2" charset="-122"/>
                <a:ea typeface="宋体" panose="02010600030101010101" pitchFamily="2" charset="-122"/>
              </a:rPr>
              <a:t>从地球上看月球，月球是一个等比缩小</a:t>
            </a:r>
            <a:r>
              <a:rPr lang="en-US" altLang="zh-CN" sz="2800" b="1" kern="0" dirty="0">
                <a:solidFill>
                  <a:srgbClr val="FFFFFF"/>
                </a:solidFill>
                <a:latin typeface="宋体" panose="02010600030101010101" pitchFamily="2" charset="-122"/>
                <a:ea typeface="宋体" panose="02010600030101010101" pitchFamily="2" charset="-122"/>
              </a:rPr>
              <a:t>400</a:t>
            </a:r>
            <a:r>
              <a:rPr lang="zh-CN" altLang="en-US" sz="2800" b="1" kern="0" dirty="0">
                <a:solidFill>
                  <a:srgbClr val="FFFFFF"/>
                </a:solidFill>
                <a:latin typeface="宋体" panose="02010600030101010101" pitchFamily="2" charset="-122"/>
                <a:ea typeface="宋体" panose="02010600030101010101" pitchFamily="2" charset="-122"/>
              </a:rPr>
              <a:t>倍的太阳</a:t>
            </a:r>
          </a:p>
        </p:txBody>
      </p:sp>
      <p:sp>
        <p:nvSpPr>
          <p:cNvPr id="13" name="文本框 12"/>
          <p:cNvSpPr txBox="1"/>
          <p:nvPr/>
        </p:nvSpPr>
        <p:spPr>
          <a:xfrm>
            <a:off x="3179546" y="5185556"/>
            <a:ext cx="5832909" cy="1077218"/>
          </a:xfrm>
          <a:prstGeom prst="rect">
            <a:avLst/>
          </a:prstGeom>
          <a:noFill/>
        </p:spPr>
        <p:txBody>
          <a:bodyPr wrap="square" rtlCol="0">
            <a:spAutoFit/>
          </a:bodyPr>
          <a:lstStyle/>
          <a:p>
            <a:pPr algn="ctr"/>
            <a:r>
              <a:rPr lang="zh-CN" altLang="en-US" sz="3200" b="1" dirty="0">
                <a:latin typeface="宋体" panose="02010600030101010101" pitchFamily="2" charset="-122"/>
                <a:ea typeface="宋体" panose="02010600030101010101" pitchFamily="2" charset="-122"/>
              </a:rPr>
              <a:t>也就是说，从地球上看，月球和太阳的大小是一样的</a:t>
            </a:r>
          </a:p>
        </p:txBody>
      </p:sp>
    </p:spTree>
    <p:extLst>
      <p:ext uri="{BB962C8B-B14F-4D97-AF65-F5344CB8AC3E}">
        <p14:creationId xmlns:p14="http://schemas.microsoft.com/office/powerpoint/2010/main" val="28745009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0E1C6F2-577D-44DA-AC4A-9BECCBBC5B4E}"/>
              </a:ext>
            </a:extLst>
          </p:cNvPr>
          <p:cNvSpPr>
            <a:spLocks noGrp="1"/>
          </p:cNvSpPr>
          <p:nvPr>
            <p:ph type="title"/>
          </p:nvPr>
        </p:nvSpPr>
        <p:spPr>
          <a:xfrm>
            <a:off x="0" y="185986"/>
            <a:ext cx="12192000" cy="584775"/>
          </a:xfrm>
        </p:spPr>
        <p:txBody>
          <a:bodyPr/>
          <a:lstStyle/>
          <a:p>
            <a:r>
              <a:rPr lang="zh-CN" altLang="en-US" dirty="0"/>
              <a:t>日食的科学意义</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055" y="847198"/>
            <a:ext cx="7479587" cy="4768073"/>
          </a:xfrm>
          <a:prstGeom prst="rect">
            <a:avLst/>
          </a:prstGeom>
        </p:spPr>
      </p:pic>
      <p:sp>
        <p:nvSpPr>
          <p:cNvPr id="4" name="文本框 3"/>
          <p:cNvSpPr txBox="1"/>
          <p:nvPr/>
        </p:nvSpPr>
        <p:spPr>
          <a:xfrm>
            <a:off x="2470150" y="5682978"/>
            <a:ext cx="7495206" cy="523220"/>
          </a:xfrm>
          <a:prstGeom prst="rect">
            <a:avLst/>
          </a:prstGeom>
          <a:noFill/>
        </p:spPr>
        <p:txBody>
          <a:bodyPr wrap="square" rtlCol="0">
            <a:spAutoFit/>
          </a:bodyPr>
          <a:lstStyle/>
          <a:p>
            <a:pPr algn="ctr"/>
            <a:r>
              <a:rPr lang="zh-CN" altLang="en-US" sz="2800" dirty="0"/>
              <a:t>日食的时候，月球可以刚好把太阳遮住。</a:t>
            </a:r>
            <a:endParaRPr lang="en-US" altLang="zh-CN" sz="2800" dirty="0"/>
          </a:p>
        </p:txBody>
      </p:sp>
    </p:spTree>
    <p:extLst>
      <p:ext uri="{BB962C8B-B14F-4D97-AF65-F5344CB8AC3E}">
        <p14:creationId xmlns:p14="http://schemas.microsoft.com/office/powerpoint/2010/main" val="563007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星云假说动图</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9" y="903813"/>
            <a:ext cx="9243317" cy="5207068"/>
          </a:xfrm>
          <a:prstGeom prst="rect">
            <a:avLst/>
          </a:prstGeom>
        </p:spPr>
      </p:pic>
    </p:spTree>
    <p:extLst>
      <p:ext uri="{BB962C8B-B14F-4D97-AF65-F5344CB8AC3E}">
        <p14:creationId xmlns:p14="http://schemas.microsoft.com/office/powerpoint/2010/main" val="26816836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a:xfrm>
            <a:off x="0" y="185986"/>
            <a:ext cx="12192000" cy="584775"/>
          </a:xfrm>
        </p:spPr>
        <p:txBody>
          <a:bodyPr/>
          <a:lstStyle/>
          <a:p>
            <a:r>
              <a:rPr lang="zh-CN" altLang="en-US" dirty="0"/>
              <a:t>日食发生的条件</a:t>
            </a:r>
          </a:p>
        </p:txBody>
      </p:sp>
      <p:grpSp>
        <p:nvGrpSpPr>
          <p:cNvPr id="11" name="组合 10"/>
          <p:cNvGrpSpPr/>
          <p:nvPr/>
        </p:nvGrpSpPr>
        <p:grpSpPr>
          <a:xfrm>
            <a:off x="1747668" y="993486"/>
            <a:ext cx="1980000" cy="4479637"/>
            <a:chOff x="778084" y="1038958"/>
            <a:chExt cx="1850186" cy="2900945"/>
          </a:xfrm>
        </p:grpSpPr>
        <p:sp>
          <p:nvSpPr>
            <p:cNvPr id="12" name="圆角矩形 11"/>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3" name="任意多边形 12"/>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4" name="椭圆 13"/>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15" name="文本框 11"/>
            <p:cNvSpPr txBox="1"/>
            <p:nvPr/>
          </p:nvSpPr>
          <p:spPr>
            <a:xfrm>
              <a:off x="1304926" y="1222952"/>
              <a:ext cx="839367"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1</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a:off x="887051" y="2247950"/>
              <a:ext cx="1602652" cy="1320438"/>
            </a:xfrm>
            <a:prstGeom prst="rect">
              <a:avLst/>
            </a:prstGeom>
            <a:noFill/>
          </p:spPr>
          <p:txBody>
            <a:bodyPr wrap="square" lIns="68580" tIns="34290" rIns="68580" bIns="34290" rtlCol="0">
              <a:spAutoFit/>
            </a:bodyPr>
            <a:lstStyle/>
            <a:p>
              <a:r>
                <a:rPr lang="zh-CN" altLang="en-US" sz="3200" b="1" dirty="0">
                  <a:latin typeface="宋体" panose="02010600030101010101" pitchFamily="2" charset="-122"/>
                  <a:ea typeface="宋体" panose="02010600030101010101" pitchFamily="2" charset="-122"/>
                </a:rPr>
                <a:t>日地距离是地月距离的</a:t>
              </a:r>
              <a:r>
                <a:rPr lang="en-US" altLang="zh-CN" sz="3200" b="1" dirty="0">
                  <a:latin typeface="宋体" panose="02010600030101010101" pitchFamily="2" charset="-122"/>
                  <a:ea typeface="宋体" panose="02010600030101010101" pitchFamily="2" charset="-122"/>
                </a:rPr>
                <a:t>400</a:t>
              </a:r>
              <a:r>
                <a:rPr lang="zh-CN" altLang="en-US" sz="3200" b="1" dirty="0">
                  <a:latin typeface="宋体" panose="02010600030101010101" pitchFamily="2" charset="-122"/>
                  <a:ea typeface="宋体" panose="02010600030101010101" pitchFamily="2" charset="-122"/>
                </a:rPr>
                <a:t>倍</a:t>
              </a:r>
            </a:p>
          </p:txBody>
        </p:sp>
      </p:grpSp>
      <p:grpSp>
        <p:nvGrpSpPr>
          <p:cNvPr id="17" name="组合 16"/>
          <p:cNvGrpSpPr/>
          <p:nvPr/>
        </p:nvGrpSpPr>
        <p:grpSpPr>
          <a:xfrm>
            <a:off x="3968324" y="995569"/>
            <a:ext cx="1980000" cy="4479637"/>
            <a:chOff x="2690633" y="1038958"/>
            <a:chExt cx="1850186" cy="2900945"/>
          </a:xfrm>
        </p:grpSpPr>
        <p:sp>
          <p:nvSpPr>
            <p:cNvPr id="18" name="圆角矩形 17"/>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19" name="任意多边形 18"/>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0" name="椭圆 19"/>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21" name="文本框 48"/>
            <p:cNvSpPr txBox="1"/>
            <p:nvPr/>
          </p:nvSpPr>
          <p:spPr>
            <a:xfrm>
              <a:off x="3185327" y="1222952"/>
              <a:ext cx="894944"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2</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22" name="文本框 66"/>
            <p:cNvSpPr txBox="1"/>
            <p:nvPr/>
          </p:nvSpPr>
          <p:spPr>
            <a:xfrm>
              <a:off x="2747463" y="2247950"/>
              <a:ext cx="1666651" cy="1320438"/>
            </a:xfrm>
            <a:prstGeom prst="rect">
              <a:avLst/>
            </a:prstGeom>
            <a:noFill/>
          </p:spPr>
          <p:txBody>
            <a:bodyPr wrap="square" lIns="68580" tIns="34290" rIns="68580" bIns="34290" rtlCol="0">
              <a:spAutoFit/>
            </a:bodyPr>
            <a:lstStyle/>
            <a:p>
              <a:r>
                <a:rPr lang="zh-CN" altLang="en-US" sz="3200" b="1" dirty="0">
                  <a:latin typeface="宋体" panose="02010600030101010101" pitchFamily="2" charset="-122"/>
                  <a:ea typeface="宋体" panose="02010600030101010101" pitchFamily="2" charset="-122"/>
                </a:rPr>
                <a:t>太阳的直径刚好是月球的</a:t>
              </a:r>
              <a:r>
                <a:rPr lang="en-US" altLang="zh-CN" sz="3200" b="1" dirty="0">
                  <a:latin typeface="宋体" panose="02010600030101010101" pitchFamily="2" charset="-122"/>
                  <a:ea typeface="宋体" panose="02010600030101010101" pitchFamily="2" charset="-122"/>
                </a:rPr>
                <a:t>400</a:t>
              </a:r>
              <a:r>
                <a:rPr lang="zh-CN" altLang="en-US" sz="3200" b="1" dirty="0">
                  <a:latin typeface="宋体" panose="02010600030101010101" pitchFamily="2" charset="-122"/>
                  <a:ea typeface="宋体" panose="02010600030101010101" pitchFamily="2" charset="-122"/>
                </a:rPr>
                <a:t>倍</a:t>
              </a:r>
            </a:p>
          </p:txBody>
        </p:sp>
        <p:sp>
          <p:nvSpPr>
            <p:cNvPr id="23" name="文本框 67"/>
            <p:cNvSpPr txBox="1"/>
            <p:nvPr/>
          </p:nvSpPr>
          <p:spPr>
            <a:xfrm>
              <a:off x="2955048" y="2788385"/>
              <a:ext cx="1321356" cy="154466"/>
            </a:xfrm>
            <a:prstGeom prst="rect">
              <a:avLst/>
            </a:prstGeom>
            <a:noFill/>
          </p:spPr>
          <p:txBody>
            <a:bodyPr wrap="square" lIns="68580" tIns="34290" rIns="68580" bIns="34290" rtlCol="0">
              <a:spAutoFit/>
            </a:bodyPr>
            <a:lstStyle/>
            <a:p>
              <a:pPr algn="ctr"/>
              <a:endParaRPr lang="en-US" altLang="zh-CN" sz="1100" dirty="0">
                <a:solidFill>
                  <a:prstClr val="black">
                    <a:lumMod val="85000"/>
                    <a:lumOff val="15000"/>
                  </a:prstClr>
                </a:solidFill>
                <a:latin typeface="微软雅黑" pitchFamily="34" charset="-122"/>
                <a:ea typeface="微软雅黑" pitchFamily="34" charset="-122"/>
              </a:endParaRPr>
            </a:p>
          </p:txBody>
        </p:sp>
      </p:grpSp>
      <p:grpSp>
        <p:nvGrpSpPr>
          <p:cNvPr id="24" name="组合 23"/>
          <p:cNvGrpSpPr/>
          <p:nvPr/>
        </p:nvGrpSpPr>
        <p:grpSpPr>
          <a:xfrm>
            <a:off x="6227880" y="993486"/>
            <a:ext cx="1980000" cy="4479636"/>
            <a:chOff x="4603182" y="1038958"/>
            <a:chExt cx="1850186" cy="2900945"/>
          </a:xfrm>
        </p:grpSpPr>
        <p:sp>
          <p:nvSpPr>
            <p:cNvPr id="25" name="圆角矩形 24"/>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6" name="任意多边形 25"/>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27" name="椭圆 26"/>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28" name="文本框 54"/>
            <p:cNvSpPr txBox="1"/>
            <p:nvPr/>
          </p:nvSpPr>
          <p:spPr>
            <a:xfrm>
              <a:off x="5044295" y="1222952"/>
              <a:ext cx="978584"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3</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29" name="文本框 68"/>
            <p:cNvSpPr txBox="1"/>
            <p:nvPr/>
          </p:nvSpPr>
          <p:spPr>
            <a:xfrm>
              <a:off x="4764284" y="2247950"/>
              <a:ext cx="1669897" cy="1320439"/>
            </a:xfrm>
            <a:prstGeom prst="rect">
              <a:avLst/>
            </a:prstGeom>
            <a:noFill/>
          </p:spPr>
          <p:txBody>
            <a:bodyPr wrap="square" lIns="68580" tIns="34290" rIns="68580" bIns="34290" rtlCol="0">
              <a:spAutoFit/>
            </a:bodyPr>
            <a:lstStyle/>
            <a:p>
              <a:r>
                <a:rPr lang="zh-CN" altLang="en-US" sz="3200" b="1" dirty="0">
                  <a:latin typeface="宋体" panose="02010600030101010101" pitchFamily="2" charset="-122"/>
                  <a:ea typeface="宋体" panose="02010600030101010101" pitchFamily="2" charset="-122"/>
                </a:rPr>
                <a:t>月球必须在洛希极限和希尔球之间</a:t>
              </a:r>
              <a:endParaRPr lang="zh-HK" altLang="en-US" sz="3200" b="1" dirty="0">
                <a:latin typeface="宋体" panose="02010600030101010101" pitchFamily="2" charset="-122"/>
                <a:ea typeface="宋体" panose="02010600030101010101" pitchFamily="2" charset="-122"/>
              </a:endParaRPr>
            </a:p>
          </p:txBody>
        </p:sp>
      </p:grpSp>
      <p:grpSp>
        <p:nvGrpSpPr>
          <p:cNvPr id="30" name="组合 29"/>
          <p:cNvGrpSpPr/>
          <p:nvPr/>
        </p:nvGrpSpPr>
        <p:grpSpPr>
          <a:xfrm>
            <a:off x="8491242" y="993486"/>
            <a:ext cx="1980000" cy="4479637"/>
            <a:chOff x="6515731" y="1038958"/>
            <a:chExt cx="1850186" cy="2900945"/>
          </a:xfrm>
        </p:grpSpPr>
        <p:sp>
          <p:nvSpPr>
            <p:cNvPr id="35" name="圆角矩形 34"/>
            <p:cNvSpPr/>
            <p:nvPr/>
          </p:nvSpPr>
          <p:spPr>
            <a:xfrm>
              <a:off x="6624698" y="1038958"/>
              <a:ext cx="1632254" cy="1502651"/>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6" name="任意多边形 35"/>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Calibri"/>
                <a:ea typeface="新細明體" panose="02020500000000000000" pitchFamily="18" charset="-120"/>
              </a:endParaRPr>
            </a:p>
          </p:txBody>
        </p:sp>
        <p:sp>
          <p:nvSpPr>
            <p:cNvPr id="38" name="椭圆 37"/>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prstClr val="white"/>
                </a:solidFill>
                <a:latin typeface="Impact" pitchFamily="34" charset="0"/>
                <a:ea typeface="新細明體" panose="02020500000000000000" pitchFamily="18" charset="-120"/>
              </a:endParaRPr>
            </a:p>
          </p:txBody>
        </p:sp>
        <p:sp>
          <p:nvSpPr>
            <p:cNvPr id="39" name="文本框 60"/>
            <p:cNvSpPr txBox="1"/>
            <p:nvPr/>
          </p:nvSpPr>
          <p:spPr>
            <a:xfrm>
              <a:off x="6988992" y="1222952"/>
              <a:ext cx="876274" cy="702573"/>
            </a:xfrm>
            <a:prstGeom prst="rect">
              <a:avLst/>
            </a:prstGeom>
            <a:noFill/>
          </p:spPr>
          <p:txBody>
            <a:bodyPr wrap="square" lIns="68580" tIns="34290" rIns="68580" bIns="34290" rtlCol="0">
              <a:spAutoFit/>
            </a:bodyPr>
            <a:lstStyle/>
            <a:p>
              <a:pPr algn="ctr"/>
              <a:r>
                <a:rPr lang="en-US" altLang="zh-HK" sz="6600" dirty="0">
                  <a:solidFill>
                    <a:prstClr val="white"/>
                  </a:solidFill>
                  <a:latin typeface="Impact" pitchFamily="34" charset="0"/>
                  <a:ea typeface="张海山锐谐体2.0-授权联系：Samtype@QQ.com" panose="02000000000000000000" pitchFamily="2" charset="-122"/>
                </a:rPr>
                <a:t>4</a:t>
              </a:r>
              <a:endParaRPr lang="zh-HK" altLang="en-US" sz="6600" dirty="0">
                <a:solidFill>
                  <a:prstClr val="white"/>
                </a:solidFill>
                <a:latin typeface="Impact" pitchFamily="34" charset="0"/>
                <a:ea typeface="张海山锐谐体2.0-授权联系：Samtype@QQ.com" panose="02000000000000000000" pitchFamily="2" charset="-122"/>
              </a:endParaRPr>
            </a:p>
          </p:txBody>
        </p:sp>
        <p:sp>
          <p:nvSpPr>
            <p:cNvPr id="40" name="文本框 70"/>
            <p:cNvSpPr txBox="1"/>
            <p:nvPr/>
          </p:nvSpPr>
          <p:spPr>
            <a:xfrm>
              <a:off x="6567051" y="2270337"/>
              <a:ext cx="1689902" cy="1320438"/>
            </a:xfrm>
            <a:prstGeom prst="rect">
              <a:avLst/>
            </a:prstGeom>
            <a:noFill/>
          </p:spPr>
          <p:txBody>
            <a:bodyPr wrap="square" lIns="68580" tIns="34290" rIns="68580" bIns="34290" rtlCol="0">
              <a:spAutoFit/>
            </a:bodyPr>
            <a:lstStyle/>
            <a:p>
              <a:pPr algn="ctr"/>
              <a:r>
                <a:rPr lang="zh-CN" altLang="en-US" sz="3200" b="1" dirty="0">
                  <a:latin typeface="宋体" panose="02010600030101010101" pitchFamily="2" charset="-122"/>
                  <a:ea typeface="宋体" panose="02010600030101010101" pitchFamily="2" charset="-122"/>
                </a:rPr>
                <a:t>太阳地球和月球必须同时在同一直线</a:t>
              </a:r>
              <a:endParaRPr lang="zh-HK" altLang="en-US" sz="3200" b="1" dirty="0">
                <a:latin typeface="宋体" panose="02010600030101010101" pitchFamily="2" charset="-122"/>
                <a:ea typeface="宋体" panose="02010600030101010101" pitchFamily="2" charset="-122"/>
              </a:endParaRPr>
            </a:p>
          </p:txBody>
        </p:sp>
      </p:grpSp>
      <p:sp>
        <p:nvSpPr>
          <p:cNvPr id="41" name="文本框 40"/>
          <p:cNvSpPr txBox="1"/>
          <p:nvPr/>
        </p:nvSpPr>
        <p:spPr>
          <a:xfrm>
            <a:off x="2233377" y="5627885"/>
            <a:ext cx="7885983" cy="646331"/>
          </a:xfrm>
          <a:prstGeom prst="rect">
            <a:avLst/>
          </a:prstGeom>
          <a:noFill/>
        </p:spPr>
        <p:txBody>
          <a:bodyPr wrap="square" rtlCol="0">
            <a:spAutoFit/>
          </a:bodyPr>
          <a:lstStyle/>
          <a:p>
            <a:pPr algn="ctr"/>
            <a:r>
              <a:rPr lang="zh-CN" altLang="en-US" sz="3600" b="1" dirty="0">
                <a:solidFill>
                  <a:srgbClr val="FF0000"/>
                </a:solidFill>
                <a:latin typeface="+mj-ea"/>
                <a:ea typeface="+mj-ea"/>
              </a:rPr>
              <a:t>完全是一种相互配合的精妙设计！</a:t>
            </a:r>
          </a:p>
        </p:txBody>
      </p:sp>
    </p:spTree>
    <p:extLst>
      <p:ext uri="{BB962C8B-B14F-4D97-AF65-F5344CB8AC3E}">
        <p14:creationId xmlns:p14="http://schemas.microsoft.com/office/powerpoint/2010/main" val="2102951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月球的轨道 </a:t>
            </a:r>
            <a:r>
              <a:rPr lang="en-US" altLang="zh-CN" dirty="0"/>
              <a:t>-</a:t>
            </a:r>
            <a:r>
              <a:rPr lang="zh-CN" altLang="en-US" dirty="0"/>
              <a:t>近乎完美的圆形</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638" y="895746"/>
            <a:ext cx="8820724" cy="5456889"/>
          </a:xfrm>
          <a:prstGeom prst="rect">
            <a:avLst/>
          </a:prstGeom>
        </p:spPr>
      </p:pic>
    </p:spTree>
    <p:extLst>
      <p:ext uri="{BB962C8B-B14F-4D97-AF65-F5344CB8AC3E}">
        <p14:creationId xmlns:p14="http://schemas.microsoft.com/office/powerpoint/2010/main" val="2028861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哈雷彗星的轨道 </a:t>
            </a:r>
            <a:r>
              <a:rPr lang="en-US" altLang="zh-CN" dirty="0"/>
              <a:t>- </a:t>
            </a:r>
            <a:r>
              <a:rPr lang="zh-CN" altLang="en-US" dirty="0"/>
              <a:t>非常扁长的椭圆形</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245" y="972476"/>
            <a:ext cx="8817510" cy="5262951"/>
          </a:xfrm>
          <a:prstGeom prst="rect">
            <a:avLst/>
          </a:prstGeom>
        </p:spPr>
      </p:pic>
    </p:spTree>
    <p:extLst>
      <p:ext uri="{BB962C8B-B14F-4D97-AF65-F5344CB8AC3E}">
        <p14:creationId xmlns:p14="http://schemas.microsoft.com/office/powerpoint/2010/main" val="41753042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如果月球的轨道变成了这样的椭圆形？</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485" y="908406"/>
            <a:ext cx="5435030" cy="5435030"/>
          </a:xfrm>
          <a:prstGeom prst="rect">
            <a:avLst/>
          </a:prstGeom>
        </p:spPr>
      </p:pic>
    </p:spTree>
    <p:extLst>
      <p:ext uri="{BB962C8B-B14F-4D97-AF65-F5344CB8AC3E}">
        <p14:creationId xmlns:p14="http://schemas.microsoft.com/office/powerpoint/2010/main" val="42281497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月球的潮汐作用</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66626"/>
            <a:ext cx="9144000" cy="5486400"/>
          </a:xfrm>
          <a:prstGeom prst="rect">
            <a:avLst/>
          </a:prstGeom>
        </p:spPr>
      </p:pic>
    </p:spTree>
    <p:extLst>
      <p:ext uri="{BB962C8B-B14F-4D97-AF65-F5344CB8AC3E}">
        <p14:creationId xmlns:p14="http://schemas.microsoft.com/office/powerpoint/2010/main" val="227018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月球的轨道</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868279"/>
            <a:ext cx="8128000" cy="5410200"/>
          </a:xfrm>
          <a:prstGeom prst="rect">
            <a:avLst/>
          </a:prstGeom>
        </p:spPr>
      </p:pic>
    </p:spTree>
    <p:extLst>
      <p:ext uri="{BB962C8B-B14F-4D97-AF65-F5344CB8AC3E}">
        <p14:creationId xmlns:p14="http://schemas.microsoft.com/office/powerpoint/2010/main" val="878975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如果月球的轨道变成了这样的椭圆形？</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485" y="908406"/>
            <a:ext cx="5435030" cy="5435030"/>
          </a:xfrm>
          <a:prstGeom prst="rect">
            <a:avLst/>
          </a:prstGeom>
        </p:spPr>
      </p:pic>
      <p:sp>
        <p:nvSpPr>
          <p:cNvPr id="2" name="弧形 1"/>
          <p:cNvSpPr/>
          <p:nvPr/>
        </p:nvSpPr>
        <p:spPr>
          <a:xfrm rot="19466240">
            <a:off x="4065961" y="3886592"/>
            <a:ext cx="2278215" cy="686348"/>
          </a:xfrm>
          <a:prstGeom prst="arc">
            <a:avLst>
              <a:gd name="adj1" fmla="val 16200000"/>
              <a:gd name="adj2" fmla="val 515486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0413874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猛烈的海啸</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070" y="896766"/>
            <a:ext cx="8633861" cy="5443877"/>
          </a:xfrm>
          <a:prstGeom prst="rect">
            <a:avLst/>
          </a:prstGeom>
        </p:spPr>
      </p:pic>
    </p:spTree>
    <p:extLst>
      <p:ext uri="{BB962C8B-B14F-4D97-AF65-F5344CB8AC3E}">
        <p14:creationId xmlns:p14="http://schemas.microsoft.com/office/powerpoint/2010/main" val="1611129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月球轨道的设计</a:t>
            </a:r>
          </a:p>
        </p:txBody>
      </p:sp>
      <p:sp>
        <p:nvSpPr>
          <p:cNvPr id="12" name="箭头3"/>
          <p:cNvSpPr>
            <a:spLocks/>
          </p:cNvSpPr>
          <p:nvPr/>
        </p:nvSpPr>
        <p:spPr bwMode="gray">
          <a:xfrm flipV="1">
            <a:off x="2744662" y="3497309"/>
            <a:ext cx="819764" cy="1944263"/>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13" name="箭头2"/>
          <p:cNvSpPr>
            <a:spLocks/>
          </p:cNvSpPr>
          <p:nvPr/>
        </p:nvSpPr>
        <p:spPr bwMode="gray">
          <a:xfrm rot="16200000">
            <a:off x="2960676" y="3022655"/>
            <a:ext cx="243647" cy="97440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14" name="箭头1"/>
          <p:cNvSpPr>
            <a:spLocks/>
          </p:cNvSpPr>
          <p:nvPr/>
        </p:nvSpPr>
        <p:spPr bwMode="gray">
          <a:xfrm>
            <a:off x="2739391" y="1552814"/>
            <a:ext cx="819764" cy="201977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15" name="文本1"/>
          <p:cNvSpPr>
            <a:spLocks noChangeArrowheads="1"/>
          </p:cNvSpPr>
          <p:nvPr/>
        </p:nvSpPr>
        <p:spPr bwMode="gray">
          <a:xfrm>
            <a:off x="3711988" y="1326541"/>
            <a:ext cx="5654080" cy="1175843"/>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latin typeface="宋体" panose="02010600030101010101" pitchFamily="2" charset="-122"/>
                <a:ea typeface="宋体" panose="02010600030101010101" pitchFamily="2" charset="-122"/>
              </a:rPr>
              <a:t>月球近乎圆形的轨道保证了潮汐不会太凶猛和剧烈。</a:t>
            </a:r>
          </a:p>
        </p:txBody>
      </p:sp>
      <p:sp>
        <p:nvSpPr>
          <p:cNvPr id="16" name="文本2"/>
          <p:cNvSpPr>
            <a:spLocks noChangeArrowheads="1"/>
          </p:cNvSpPr>
          <p:nvPr/>
        </p:nvSpPr>
        <p:spPr bwMode="gray">
          <a:xfrm>
            <a:off x="3713794" y="2687021"/>
            <a:ext cx="5599413" cy="1424354"/>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latin typeface="宋体" panose="02010600030101010101" pitchFamily="2" charset="-122"/>
                <a:ea typeface="宋体" panose="02010600030101010101" pitchFamily="2" charset="-122"/>
              </a:rPr>
              <a:t>这样可以保证沿岸人们的生命安全，同时也滋润了近海的生物圈。</a:t>
            </a:r>
            <a:endParaRPr lang="en-US" altLang="zh-CN" sz="2800" dirty="0">
              <a:latin typeface="宋体" panose="02010600030101010101" pitchFamily="2" charset="-122"/>
              <a:ea typeface="宋体" panose="02010600030101010101" pitchFamily="2" charset="-122"/>
            </a:endParaRPr>
          </a:p>
        </p:txBody>
      </p:sp>
      <p:sp>
        <p:nvSpPr>
          <p:cNvPr id="17" name="文本3"/>
          <p:cNvSpPr>
            <a:spLocks noChangeArrowheads="1"/>
          </p:cNvSpPr>
          <p:nvPr/>
        </p:nvSpPr>
        <p:spPr bwMode="ltGray">
          <a:xfrm>
            <a:off x="3711990" y="4296014"/>
            <a:ext cx="5599413" cy="1318598"/>
          </a:xfrm>
          <a:prstGeom prst="roundRect">
            <a:avLst>
              <a:gd name="adj" fmla="val 11505"/>
            </a:avLst>
          </a:prstGeom>
          <a:noFill/>
          <a:ln w="15875" cap="flat" cmpd="sng" algn="ctr">
            <a:solidFill>
              <a:schemeClr val="tx1">
                <a:lumMod val="50000"/>
                <a:lumOff val="50000"/>
              </a:schemeClr>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latin typeface="宋体" panose="02010600030101010101" pitchFamily="2" charset="-122"/>
                <a:ea typeface="宋体" panose="02010600030101010101" pitchFamily="2" charset="-122"/>
              </a:rPr>
              <a:t>太阳系中很多卫星的轨道都是椭圆形，而月球这种近乎圆形的轨道是出于设计的目的。</a:t>
            </a:r>
          </a:p>
        </p:txBody>
      </p:sp>
      <p:sp>
        <p:nvSpPr>
          <p:cNvPr id="18" name="Oval 19"/>
          <p:cNvSpPr>
            <a:spLocks noChangeArrowheads="1"/>
          </p:cNvSpPr>
          <p:nvPr/>
        </p:nvSpPr>
        <p:spPr bwMode="auto">
          <a:xfrm>
            <a:off x="2178519" y="2978083"/>
            <a:ext cx="1036927" cy="1038223"/>
          </a:xfrm>
          <a:prstGeom prst="ellipse">
            <a:avLst/>
          </a:prstGeom>
          <a:solidFill>
            <a:schemeClr val="accent1"/>
          </a:solidFill>
          <a:ln w="63500">
            <a:solidFill>
              <a:schemeClr val="bg1"/>
            </a:solidFill>
            <a:round/>
            <a:headEnd/>
            <a:tailEnd/>
          </a:ln>
          <a:effectLst>
            <a:outerShdw blurRad="127000" dist="38100" dir="5400000" algn="ctr" rotWithShape="0">
              <a:prstClr val="black">
                <a:alpha val="40000"/>
              </a:prstClr>
            </a:outerShdw>
          </a:effectLst>
        </p:spPr>
        <p:txBody>
          <a:bodyPr lIns="62118" tIns="31058" rIns="62118" bIns="31058" anchor="ctr"/>
          <a:lstStyle/>
          <a:p>
            <a:pPr algn="ctr">
              <a:lnSpc>
                <a:spcPct val="120000"/>
              </a:lnSpc>
              <a:defRPr/>
            </a:pPr>
            <a:r>
              <a:rPr lang="zh-CN" altLang="en-US" b="1" kern="0" dirty="0">
                <a:solidFill>
                  <a:schemeClr val="bg1"/>
                </a:solidFill>
                <a:latin typeface="微软雅黑" panose="020B0503020204020204" pitchFamily="34" charset="-122"/>
                <a:ea typeface="微软雅黑" panose="020B0503020204020204" pitchFamily="34" charset="-122"/>
              </a:rPr>
              <a:t>月球轨道</a:t>
            </a:r>
          </a:p>
        </p:txBody>
      </p:sp>
    </p:spTree>
    <p:extLst>
      <p:ext uri="{BB962C8B-B14F-4D97-AF65-F5344CB8AC3E}">
        <p14:creationId xmlns:p14="http://schemas.microsoft.com/office/powerpoint/2010/main" val="30810417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66" y="1700812"/>
            <a:ext cx="13665221" cy="2942175"/>
          </a:xfrm>
          <a:custGeom>
            <a:avLst/>
            <a:gdLst>
              <a:gd name="connsiteX0" fmla="*/ 0 w 12192000"/>
              <a:gd name="connsiteY0" fmla="*/ 0 h 2716400"/>
              <a:gd name="connsiteX1" fmla="*/ 12192000 w 12192000"/>
              <a:gd name="connsiteY1" fmla="*/ 0 h 2716400"/>
              <a:gd name="connsiteX2" fmla="*/ 12192000 w 12192000"/>
              <a:gd name="connsiteY2" fmla="*/ 2716400 h 2716400"/>
              <a:gd name="connsiteX3" fmla="*/ 0 w 12192000"/>
              <a:gd name="connsiteY3" fmla="*/ 2716400 h 2716400"/>
              <a:gd name="connsiteX4" fmla="*/ 0 w 12192000"/>
              <a:gd name="connsiteY4" fmla="*/ 0 h 2716400"/>
              <a:gd name="connsiteX0" fmla="*/ 0 w 12192000"/>
              <a:gd name="connsiteY0" fmla="*/ 0 h 3249800"/>
              <a:gd name="connsiteX1" fmla="*/ 12192000 w 12192000"/>
              <a:gd name="connsiteY1" fmla="*/ 533400 h 3249800"/>
              <a:gd name="connsiteX2" fmla="*/ 12192000 w 12192000"/>
              <a:gd name="connsiteY2" fmla="*/ 3249800 h 3249800"/>
              <a:gd name="connsiteX3" fmla="*/ 0 w 12192000"/>
              <a:gd name="connsiteY3" fmla="*/ 3249800 h 3249800"/>
              <a:gd name="connsiteX4" fmla="*/ 0 w 12192000"/>
              <a:gd name="connsiteY4" fmla="*/ 0 h 3249800"/>
              <a:gd name="connsiteX0" fmla="*/ 0 w 12192000"/>
              <a:gd name="connsiteY0" fmla="*/ 0 h 3249800"/>
              <a:gd name="connsiteX1" fmla="*/ 12192000 w 12192000"/>
              <a:gd name="connsiteY1" fmla="*/ 533400 h 3249800"/>
              <a:gd name="connsiteX2" fmla="*/ 12192000 w 12192000"/>
              <a:gd name="connsiteY2" fmla="*/ 3249800 h 3249800"/>
              <a:gd name="connsiteX3" fmla="*/ 19050 w 12192000"/>
              <a:gd name="connsiteY3" fmla="*/ 1687700 h 3249800"/>
              <a:gd name="connsiteX4" fmla="*/ 0 w 12192000"/>
              <a:gd name="connsiteY4" fmla="*/ 0 h 3249800"/>
              <a:gd name="connsiteX0" fmla="*/ 0 w 12230100"/>
              <a:gd name="connsiteY0" fmla="*/ 0 h 4583300"/>
              <a:gd name="connsiteX1" fmla="*/ 12192000 w 12230100"/>
              <a:gd name="connsiteY1" fmla="*/ 533400 h 4583300"/>
              <a:gd name="connsiteX2" fmla="*/ 12230100 w 12230100"/>
              <a:gd name="connsiteY2" fmla="*/ 4583300 h 4583300"/>
              <a:gd name="connsiteX3" fmla="*/ 19050 w 12230100"/>
              <a:gd name="connsiteY3" fmla="*/ 1687700 h 4583300"/>
              <a:gd name="connsiteX4" fmla="*/ 0 w 12230100"/>
              <a:gd name="connsiteY4" fmla="*/ 0 h 4583300"/>
              <a:gd name="connsiteX0" fmla="*/ 0 w 12230100"/>
              <a:gd name="connsiteY0" fmla="*/ 0 h 4583300"/>
              <a:gd name="connsiteX1" fmla="*/ 12211050 w 12230100"/>
              <a:gd name="connsiteY1" fmla="*/ 2019300 h 4583300"/>
              <a:gd name="connsiteX2" fmla="*/ 12230100 w 12230100"/>
              <a:gd name="connsiteY2" fmla="*/ 4583300 h 4583300"/>
              <a:gd name="connsiteX3" fmla="*/ 19050 w 12230100"/>
              <a:gd name="connsiteY3" fmla="*/ 1687700 h 4583300"/>
              <a:gd name="connsiteX4" fmla="*/ 0 w 12230100"/>
              <a:gd name="connsiteY4" fmla="*/ 0 h 4583300"/>
              <a:gd name="connsiteX0" fmla="*/ 0 w 12249150"/>
              <a:gd name="connsiteY0" fmla="*/ 0 h 4068950"/>
              <a:gd name="connsiteX1" fmla="*/ 12211050 w 12249150"/>
              <a:gd name="connsiteY1" fmla="*/ 2019300 h 4068950"/>
              <a:gd name="connsiteX2" fmla="*/ 12249150 w 12249150"/>
              <a:gd name="connsiteY2" fmla="*/ 4068950 h 4068950"/>
              <a:gd name="connsiteX3" fmla="*/ 19050 w 12249150"/>
              <a:gd name="connsiteY3" fmla="*/ 1687700 h 4068950"/>
              <a:gd name="connsiteX4" fmla="*/ 0 w 12249150"/>
              <a:gd name="connsiteY4" fmla="*/ 0 h 4068950"/>
              <a:gd name="connsiteX0" fmla="*/ 0 w 12249150"/>
              <a:gd name="connsiteY0" fmla="*/ 0 h 4068950"/>
              <a:gd name="connsiteX1" fmla="*/ 12211050 w 12249150"/>
              <a:gd name="connsiteY1" fmla="*/ 2019300 h 4068950"/>
              <a:gd name="connsiteX2" fmla="*/ 12249150 w 12249150"/>
              <a:gd name="connsiteY2" fmla="*/ 4068950 h 4068950"/>
              <a:gd name="connsiteX3" fmla="*/ 19050 w 12249150"/>
              <a:gd name="connsiteY3" fmla="*/ 1687700 h 4068950"/>
              <a:gd name="connsiteX4" fmla="*/ 0 w 12249150"/>
              <a:gd name="connsiteY4" fmla="*/ 0 h 4068950"/>
              <a:gd name="connsiteX0" fmla="*/ 0 w 12249150"/>
              <a:gd name="connsiteY0" fmla="*/ 0 h 3935600"/>
              <a:gd name="connsiteX1" fmla="*/ 12211050 w 12249150"/>
              <a:gd name="connsiteY1" fmla="*/ 188595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49150"/>
              <a:gd name="connsiteY0" fmla="*/ 0 h 3935600"/>
              <a:gd name="connsiteX1" fmla="*/ 12249150 w 12249150"/>
              <a:gd name="connsiteY1" fmla="*/ 142875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68200"/>
              <a:gd name="connsiteY0" fmla="*/ 0 h 3935600"/>
              <a:gd name="connsiteX1" fmla="*/ 12268200 w 12268200"/>
              <a:gd name="connsiteY1" fmla="*/ 1104900 h 3935600"/>
              <a:gd name="connsiteX2" fmla="*/ 12249150 w 12268200"/>
              <a:gd name="connsiteY2" fmla="*/ 3935600 h 3935600"/>
              <a:gd name="connsiteX3" fmla="*/ 19050 w 12268200"/>
              <a:gd name="connsiteY3" fmla="*/ 1554350 h 3935600"/>
              <a:gd name="connsiteX4" fmla="*/ 0 w 12268200"/>
              <a:gd name="connsiteY4" fmla="*/ 0 h 3935600"/>
              <a:gd name="connsiteX0" fmla="*/ 0 w 12249150"/>
              <a:gd name="connsiteY0" fmla="*/ 0 h 3935600"/>
              <a:gd name="connsiteX1" fmla="*/ 12237720 w 12249150"/>
              <a:gd name="connsiteY1" fmla="*/ 1089660 h 3935600"/>
              <a:gd name="connsiteX2" fmla="*/ 12249150 w 12249150"/>
              <a:gd name="connsiteY2" fmla="*/ 3935600 h 3935600"/>
              <a:gd name="connsiteX3" fmla="*/ 19050 w 12249150"/>
              <a:gd name="connsiteY3" fmla="*/ 1554350 h 3935600"/>
              <a:gd name="connsiteX4" fmla="*/ 0 w 12249150"/>
              <a:gd name="connsiteY4" fmla="*/ 0 h 3935600"/>
              <a:gd name="connsiteX0" fmla="*/ 0 w 12249150"/>
              <a:gd name="connsiteY0" fmla="*/ 0 h 3935600"/>
              <a:gd name="connsiteX1" fmla="*/ 12237720 w 12249150"/>
              <a:gd name="connsiteY1" fmla="*/ 1089660 h 3935600"/>
              <a:gd name="connsiteX2" fmla="*/ 12249150 w 12249150"/>
              <a:gd name="connsiteY2" fmla="*/ 3935600 h 3935600"/>
              <a:gd name="connsiteX3" fmla="*/ 44450 w 12249150"/>
              <a:gd name="connsiteY3" fmla="*/ 1554350 h 3935600"/>
              <a:gd name="connsiteX4" fmla="*/ 0 w 12249150"/>
              <a:gd name="connsiteY4" fmla="*/ 0 h 3935600"/>
              <a:gd name="connsiteX0" fmla="*/ 0 w 12217400"/>
              <a:gd name="connsiteY0" fmla="*/ 0 h 3922900"/>
              <a:gd name="connsiteX1" fmla="*/ 12205970 w 12217400"/>
              <a:gd name="connsiteY1" fmla="*/ 1076960 h 3922900"/>
              <a:gd name="connsiteX2" fmla="*/ 12217400 w 12217400"/>
              <a:gd name="connsiteY2" fmla="*/ 3922900 h 3922900"/>
              <a:gd name="connsiteX3" fmla="*/ 12700 w 12217400"/>
              <a:gd name="connsiteY3" fmla="*/ 1541650 h 3922900"/>
              <a:gd name="connsiteX4" fmla="*/ 0 w 12217400"/>
              <a:gd name="connsiteY4" fmla="*/ 0 h 3922900"/>
              <a:gd name="connsiteX0" fmla="*/ 0 w 12217400"/>
              <a:gd name="connsiteY0" fmla="*/ 0 h 3922900"/>
              <a:gd name="connsiteX1" fmla="*/ 12205970 w 12217400"/>
              <a:gd name="connsiteY1" fmla="*/ 1076960 h 3922900"/>
              <a:gd name="connsiteX2" fmla="*/ 12217400 w 12217400"/>
              <a:gd name="connsiteY2" fmla="*/ 3922900 h 3922900"/>
              <a:gd name="connsiteX3" fmla="*/ 6350 w 12217400"/>
              <a:gd name="connsiteY3" fmla="*/ 1541650 h 3922900"/>
              <a:gd name="connsiteX4" fmla="*/ 0 w 12217400"/>
              <a:gd name="connsiteY4" fmla="*/ 0 h 39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3922900">
                <a:moveTo>
                  <a:pt x="0" y="0"/>
                </a:moveTo>
                <a:lnTo>
                  <a:pt x="12205970" y="1076960"/>
                </a:lnTo>
                <a:lnTo>
                  <a:pt x="12217400" y="3922900"/>
                </a:lnTo>
                <a:lnTo>
                  <a:pt x="6350" y="1541650"/>
                </a:lnTo>
                <a:cubicBezTo>
                  <a:pt x="4233" y="1027767"/>
                  <a:pt x="2117" y="513883"/>
                  <a:pt x="0" y="0"/>
                </a:cubicBezTo>
                <a:close/>
              </a:path>
            </a:pathLst>
          </a:custGeom>
          <a:solidFill>
            <a:schemeClr val="tx2">
              <a:lumMod val="75000"/>
              <a:alpha val="5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rtlCol="0" anchor="ctr"/>
          <a:lstStyle/>
          <a:p>
            <a:pPr algn="ctr"/>
            <a:endParaRPr lang="zh-CN" altLang="en-US" dirty="0">
              <a:solidFill>
                <a:prstClr val="white"/>
              </a:solidFill>
              <a:latin typeface="Calibri"/>
              <a:ea typeface="宋体" panose="02010600030101010101" pitchFamily="2" charset="-122"/>
              <a:cs typeface="+mn-ea"/>
              <a:sym typeface="+mn-lt"/>
            </a:endParaRPr>
          </a:p>
        </p:txBody>
      </p:sp>
      <p:sp>
        <p:nvSpPr>
          <p:cNvPr id="3" name="矩形 16"/>
          <p:cNvSpPr/>
          <p:nvPr/>
        </p:nvSpPr>
        <p:spPr>
          <a:xfrm>
            <a:off x="-67" y="1831179"/>
            <a:ext cx="13665221" cy="1978844"/>
          </a:xfrm>
          <a:custGeom>
            <a:avLst/>
            <a:gdLst>
              <a:gd name="connsiteX0" fmla="*/ 0 w 12192305"/>
              <a:gd name="connsiteY0" fmla="*/ 0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0 w 12192305"/>
              <a:gd name="connsiteY4" fmla="*/ 0 h 1487838"/>
              <a:gd name="connsiteX0" fmla="*/ 15499 w 12192305"/>
              <a:gd name="connsiteY0" fmla="*/ 433952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15499 w 12192305"/>
              <a:gd name="connsiteY4" fmla="*/ 433952 h 1487838"/>
              <a:gd name="connsiteX0" fmla="*/ 7879 w 12192305"/>
              <a:gd name="connsiteY0" fmla="*/ 426332 h 1487838"/>
              <a:gd name="connsiteX1" fmla="*/ 12192305 w 12192305"/>
              <a:gd name="connsiteY1" fmla="*/ 0 h 1487838"/>
              <a:gd name="connsiteX2" fmla="*/ 12192305 w 12192305"/>
              <a:gd name="connsiteY2" fmla="*/ 1487838 h 1487838"/>
              <a:gd name="connsiteX3" fmla="*/ 0 w 12192305"/>
              <a:gd name="connsiteY3" fmla="*/ 1487838 h 1487838"/>
              <a:gd name="connsiteX4" fmla="*/ 7879 w 12192305"/>
              <a:gd name="connsiteY4" fmla="*/ 426332 h 1487838"/>
              <a:gd name="connsiteX0" fmla="*/ 361 w 12200027"/>
              <a:gd name="connsiteY0" fmla="*/ 426332 h 1487838"/>
              <a:gd name="connsiteX1" fmla="*/ 12200027 w 12200027"/>
              <a:gd name="connsiteY1" fmla="*/ 0 h 1487838"/>
              <a:gd name="connsiteX2" fmla="*/ 12200027 w 12200027"/>
              <a:gd name="connsiteY2" fmla="*/ 1487838 h 1487838"/>
              <a:gd name="connsiteX3" fmla="*/ 7722 w 12200027"/>
              <a:gd name="connsiteY3" fmla="*/ 1487838 h 1487838"/>
              <a:gd name="connsiteX4" fmla="*/ 361 w 12200027"/>
              <a:gd name="connsiteY4" fmla="*/ 426332 h 1487838"/>
              <a:gd name="connsiteX0" fmla="*/ 361 w 12200027"/>
              <a:gd name="connsiteY0" fmla="*/ 433952 h 1487838"/>
              <a:gd name="connsiteX1" fmla="*/ 12200027 w 12200027"/>
              <a:gd name="connsiteY1" fmla="*/ 0 h 1487838"/>
              <a:gd name="connsiteX2" fmla="*/ 12200027 w 12200027"/>
              <a:gd name="connsiteY2" fmla="*/ 1487838 h 1487838"/>
              <a:gd name="connsiteX3" fmla="*/ 7722 w 12200027"/>
              <a:gd name="connsiteY3" fmla="*/ 1487838 h 1487838"/>
              <a:gd name="connsiteX4" fmla="*/ 361 w 12200027"/>
              <a:gd name="connsiteY4" fmla="*/ 433952 h 1487838"/>
              <a:gd name="connsiteX0" fmla="*/ 790 w 12192836"/>
              <a:gd name="connsiteY0" fmla="*/ 426332 h 1487838"/>
              <a:gd name="connsiteX1" fmla="*/ 12192836 w 12192836"/>
              <a:gd name="connsiteY1" fmla="*/ 0 h 1487838"/>
              <a:gd name="connsiteX2" fmla="*/ 12192836 w 12192836"/>
              <a:gd name="connsiteY2" fmla="*/ 1487838 h 1487838"/>
              <a:gd name="connsiteX3" fmla="*/ 531 w 12192836"/>
              <a:gd name="connsiteY3" fmla="*/ 1487838 h 1487838"/>
              <a:gd name="connsiteX4" fmla="*/ 790 w 12192836"/>
              <a:gd name="connsiteY4" fmla="*/ 426332 h 1487838"/>
              <a:gd name="connsiteX0" fmla="*/ 790 w 12200456"/>
              <a:gd name="connsiteY0" fmla="*/ 1767452 h 2828958"/>
              <a:gd name="connsiteX1" fmla="*/ 12200456 w 12200456"/>
              <a:gd name="connsiteY1" fmla="*/ 0 h 2828958"/>
              <a:gd name="connsiteX2" fmla="*/ 12192836 w 12200456"/>
              <a:gd name="connsiteY2" fmla="*/ 2828958 h 2828958"/>
              <a:gd name="connsiteX3" fmla="*/ 531 w 12200456"/>
              <a:gd name="connsiteY3" fmla="*/ 2828958 h 2828958"/>
              <a:gd name="connsiteX4" fmla="*/ 790 w 12200456"/>
              <a:gd name="connsiteY4" fmla="*/ 1767452 h 2828958"/>
              <a:gd name="connsiteX0" fmla="*/ 790 w 12200456"/>
              <a:gd name="connsiteY0" fmla="*/ 1767452 h 2828958"/>
              <a:gd name="connsiteX1" fmla="*/ 12200456 w 12200456"/>
              <a:gd name="connsiteY1" fmla="*/ 0 h 2828958"/>
              <a:gd name="connsiteX2" fmla="*/ 12200456 w 12200456"/>
              <a:gd name="connsiteY2" fmla="*/ 1312578 h 2828958"/>
              <a:gd name="connsiteX3" fmla="*/ 531 w 12200456"/>
              <a:gd name="connsiteY3" fmla="*/ 2828958 h 2828958"/>
              <a:gd name="connsiteX4" fmla="*/ 790 w 12200456"/>
              <a:gd name="connsiteY4" fmla="*/ 1767452 h 2828958"/>
              <a:gd name="connsiteX0" fmla="*/ 790 w 12200456"/>
              <a:gd name="connsiteY0" fmla="*/ 1767452 h 2828958"/>
              <a:gd name="connsiteX1" fmla="*/ 12200456 w 12200456"/>
              <a:gd name="connsiteY1" fmla="*/ 0 h 2828958"/>
              <a:gd name="connsiteX2" fmla="*/ 12200456 w 12200456"/>
              <a:gd name="connsiteY2" fmla="*/ 1445928 h 2828958"/>
              <a:gd name="connsiteX3" fmla="*/ 531 w 12200456"/>
              <a:gd name="connsiteY3" fmla="*/ 2828958 h 2828958"/>
              <a:gd name="connsiteX4" fmla="*/ 790 w 12200456"/>
              <a:gd name="connsiteY4" fmla="*/ 1767452 h 2828958"/>
              <a:gd name="connsiteX0" fmla="*/ 116 w 12199782"/>
              <a:gd name="connsiteY0" fmla="*/ 1767452 h 2619408"/>
              <a:gd name="connsiteX1" fmla="*/ 12199782 w 12199782"/>
              <a:gd name="connsiteY1" fmla="*/ 0 h 2619408"/>
              <a:gd name="connsiteX2" fmla="*/ 12199782 w 12199782"/>
              <a:gd name="connsiteY2" fmla="*/ 1445928 h 2619408"/>
              <a:gd name="connsiteX3" fmla="*/ 37957 w 12199782"/>
              <a:gd name="connsiteY3" fmla="*/ 2619408 h 2619408"/>
              <a:gd name="connsiteX4" fmla="*/ 116 w 12199782"/>
              <a:gd name="connsiteY4" fmla="*/ 1767452 h 2619408"/>
              <a:gd name="connsiteX0" fmla="*/ 116 w 12199782"/>
              <a:gd name="connsiteY0" fmla="*/ 1615052 h 2619408"/>
              <a:gd name="connsiteX1" fmla="*/ 12199782 w 12199782"/>
              <a:gd name="connsiteY1" fmla="*/ 0 h 2619408"/>
              <a:gd name="connsiteX2" fmla="*/ 12199782 w 12199782"/>
              <a:gd name="connsiteY2" fmla="*/ 1445928 h 2619408"/>
              <a:gd name="connsiteX3" fmla="*/ 37957 w 12199782"/>
              <a:gd name="connsiteY3" fmla="*/ 2619408 h 2619408"/>
              <a:gd name="connsiteX4" fmla="*/ 116 w 12199782"/>
              <a:gd name="connsiteY4" fmla="*/ 1615052 h 2619408"/>
              <a:gd name="connsiteX0" fmla="*/ 789 w 12200455"/>
              <a:gd name="connsiteY0" fmla="*/ 1615052 h 2638458"/>
              <a:gd name="connsiteX1" fmla="*/ 12200455 w 12200455"/>
              <a:gd name="connsiteY1" fmla="*/ 0 h 2638458"/>
              <a:gd name="connsiteX2" fmla="*/ 12200455 w 12200455"/>
              <a:gd name="connsiteY2" fmla="*/ 1445928 h 2638458"/>
              <a:gd name="connsiteX3" fmla="*/ 530 w 12200455"/>
              <a:gd name="connsiteY3" fmla="*/ 2638458 h 2638458"/>
              <a:gd name="connsiteX4" fmla="*/ 789 w 12200455"/>
              <a:gd name="connsiteY4" fmla="*/ 1615052 h 2638458"/>
              <a:gd name="connsiteX0" fmla="*/ 789 w 12200455"/>
              <a:gd name="connsiteY0" fmla="*/ 1615052 h 2638458"/>
              <a:gd name="connsiteX1" fmla="*/ 12200455 w 12200455"/>
              <a:gd name="connsiteY1" fmla="*/ 0 h 2638458"/>
              <a:gd name="connsiteX2" fmla="*/ 12200455 w 12200455"/>
              <a:gd name="connsiteY2" fmla="*/ 1792770 h 2638458"/>
              <a:gd name="connsiteX3" fmla="*/ 530 w 12200455"/>
              <a:gd name="connsiteY3" fmla="*/ 2638458 h 2638458"/>
              <a:gd name="connsiteX4" fmla="*/ 789 w 12200455"/>
              <a:gd name="connsiteY4" fmla="*/ 1615052 h 263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55" h="2638458">
                <a:moveTo>
                  <a:pt x="789" y="1615052"/>
                </a:moveTo>
                <a:lnTo>
                  <a:pt x="12200455" y="0"/>
                </a:lnTo>
                <a:lnTo>
                  <a:pt x="12200455" y="1792770"/>
                </a:lnTo>
                <a:lnTo>
                  <a:pt x="530" y="2638458"/>
                </a:lnTo>
                <a:cubicBezTo>
                  <a:pt x="3156" y="2284623"/>
                  <a:pt x="-1837" y="1968887"/>
                  <a:pt x="789" y="1615052"/>
                </a:cubicBezTo>
                <a:close/>
              </a:path>
            </a:pathLst>
          </a:custGeom>
          <a:solidFill>
            <a:schemeClr val="tx2">
              <a:lumMod val="50000"/>
              <a:alpha val="72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endParaRPr lang="zh-CN" altLang="en-US">
              <a:solidFill>
                <a:prstClr val="white"/>
              </a:solidFill>
              <a:latin typeface="Calibri"/>
              <a:ea typeface="宋体" panose="02010600030101010101" pitchFamily="2" charset="-122"/>
              <a:cs typeface="+mn-ea"/>
              <a:sym typeface="+mn-lt"/>
            </a:endParaRPr>
          </a:p>
        </p:txBody>
      </p:sp>
      <p:sp>
        <p:nvSpPr>
          <p:cNvPr id="4" name="矩形 13"/>
          <p:cNvSpPr/>
          <p:nvPr/>
        </p:nvSpPr>
        <p:spPr>
          <a:xfrm>
            <a:off x="-1" y="2202606"/>
            <a:ext cx="13664629" cy="1235990"/>
          </a:xfrm>
          <a:custGeom>
            <a:avLst/>
            <a:gdLst>
              <a:gd name="connsiteX0" fmla="*/ 0 w 12192000"/>
              <a:gd name="connsiteY0" fmla="*/ 0 h 790413"/>
              <a:gd name="connsiteX1" fmla="*/ 12192000 w 12192000"/>
              <a:gd name="connsiteY1" fmla="*/ 0 h 790413"/>
              <a:gd name="connsiteX2" fmla="*/ 12192000 w 12192000"/>
              <a:gd name="connsiteY2" fmla="*/ 790413 h 790413"/>
              <a:gd name="connsiteX3" fmla="*/ 0 w 12192000"/>
              <a:gd name="connsiteY3" fmla="*/ 790413 h 790413"/>
              <a:gd name="connsiteX4" fmla="*/ 0 w 12192000"/>
              <a:gd name="connsiteY4" fmla="*/ 0 h 790413"/>
              <a:gd name="connsiteX0" fmla="*/ 0 w 12195175"/>
              <a:gd name="connsiteY0" fmla="*/ 609600 h 1400013"/>
              <a:gd name="connsiteX1" fmla="*/ 12195175 w 12195175"/>
              <a:gd name="connsiteY1" fmla="*/ 0 h 1400013"/>
              <a:gd name="connsiteX2" fmla="*/ 12192000 w 12195175"/>
              <a:gd name="connsiteY2" fmla="*/ 1400013 h 1400013"/>
              <a:gd name="connsiteX3" fmla="*/ 0 w 12195175"/>
              <a:gd name="connsiteY3" fmla="*/ 1400013 h 1400013"/>
              <a:gd name="connsiteX4" fmla="*/ 0 w 12195175"/>
              <a:gd name="connsiteY4" fmla="*/ 609600 h 1400013"/>
              <a:gd name="connsiteX0" fmla="*/ 0 w 12192305"/>
              <a:gd name="connsiteY0" fmla="*/ 609600 h 1400013"/>
              <a:gd name="connsiteX1" fmla="*/ 12192000 w 12192305"/>
              <a:gd name="connsiteY1" fmla="*/ 0 h 1400013"/>
              <a:gd name="connsiteX2" fmla="*/ 12192000 w 12192305"/>
              <a:gd name="connsiteY2" fmla="*/ 1400013 h 1400013"/>
              <a:gd name="connsiteX3" fmla="*/ 0 w 12192305"/>
              <a:gd name="connsiteY3" fmla="*/ 1400013 h 1400013"/>
              <a:gd name="connsiteX4" fmla="*/ 0 w 12192305"/>
              <a:gd name="connsiteY4" fmla="*/ 609600 h 1400013"/>
              <a:gd name="connsiteX0" fmla="*/ 0 w 12192305"/>
              <a:gd name="connsiteY0" fmla="*/ 609600 h 1400013"/>
              <a:gd name="connsiteX1" fmla="*/ 12192000 w 12192305"/>
              <a:gd name="connsiteY1" fmla="*/ 0 h 1400013"/>
              <a:gd name="connsiteX2" fmla="*/ 12192000 w 12192305"/>
              <a:gd name="connsiteY2" fmla="*/ 1400013 h 1400013"/>
              <a:gd name="connsiteX3" fmla="*/ 0 w 12192305"/>
              <a:gd name="connsiteY3" fmla="*/ 1400013 h 1400013"/>
              <a:gd name="connsiteX4" fmla="*/ 0 w 12192305"/>
              <a:gd name="connsiteY4" fmla="*/ 609600 h 1400013"/>
              <a:gd name="connsiteX0" fmla="*/ 0 w 12192305"/>
              <a:gd name="connsiteY0" fmla="*/ 857573 h 1647986"/>
              <a:gd name="connsiteX1" fmla="*/ 12192000 w 12192305"/>
              <a:gd name="connsiteY1" fmla="*/ 0 h 1647986"/>
              <a:gd name="connsiteX2" fmla="*/ 12192000 w 12192305"/>
              <a:gd name="connsiteY2" fmla="*/ 1647986 h 1647986"/>
              <a:gd name="connsiteX3" fmla="*/ 0 w 12192305"/>
              <a:gd name="connsiteY3" fmla="*/ 1647986 h 1647986"/>
              <a:gd name="connsiteX4" fmla="*/ 0 w 12192305"/>
              <a:gd name="connsiteY4" fmla="*/ 857573 h 1647986"/>
              <a:gd name="connsiteX0" fmla="*/ 0 w 12199700"/>
              <a:gd name="connsiteY0" fmla="*/ 857573 h 1647986"/>
              <a:gd name="connsiteX1" fmla="*/ 12192000 w 12199700"/>
              <a:gd name="connsiteY1" fmla="*/ 0 h 1647986"/>
              <a:gd name="connsiteX2" fmla="*/ 12199620 w 12199700"/>
              <a:gd name="connsiteY2" fmla="*/ 1647986 h 1647986"/>
              <a:gd name="connsiteX3" fmla="*/ 0 w 12199700"/>
              <a:gd name="connsiteY3" fmla="*/ 1647986 h 1647986"/>
              <a:gd name="connsiteX4" fmla="*/ 0 w 12199700"/>
              <a:gd name="connsiteY4" fmla="*/ 857573 h 1647986"/>
              <a:gd name="connsiteX0" fmla="*/ 0 w 12199925"/>
              <a:gd name="connsiteY0" fmla="*/ 857573 h 1647986"/>
              <a:gd name="connsiteX1" fmla="*/ 12199620 w 12199925"/>
              <a:gd name="connsiteY1" fmla="*/ 0 h 1647986"/>
              <a:gd name="connsiteX2" fmla="*/ 12199620 w 12199925"/>
              <a:gd name="connsiteY2" fmla="*/ 1647986 h 1647986"/>
              <a:gd name="connsiteX3" fmla="*/ 0 w 12199925"/>
              <a:gd name="connsiteY3" fmla="*/ 1647986 h 1647986"/>
              <a:gd name="connsiteX4" fmla="*/ 0 w 12199925"/>
              <a:gd name="connsiteY4" fmla="*/ 857573 h 1647986"/>
              <a:gd name="connsiteX0" fmla="*/ 14515 w 12199925"/>
              <a:gd name="connsiteY0" fmla="*/ 567287 h 1647986"/>
              <a:gd name="connsiteX1" fmla="*/ 12199620 w 12199925"/>
              <a:gd name="connsiteY1" fmla="*/ 0 h 1647986"/>
              <a:gd name="connsiteX2" fmla="*/ 12199620 w 12199925"/>
              <a:gd name="connsiteY2" fmla="*/ 1647986 h 1647986"/>
              <a:gd name="connsiteX3" fmla="*/ 0 w 12199925"/>
              <a:gd name="connsiteY3" fmla="*/ 1647986 h 1647986"/>
              <a:gd name="connsiteX4" fmla="*/ 14515 w 12199925"/>
              <a:gd name="connsiteY4" fmla="*/ 567287 h 16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925" h="1647986">
                <a:moveTo>
                  <a:pt x="14515" y="567287"/>
                </a:moveTo>
                <a:lnTo>
                  <a:pt x="12199620" y="0"/>
                </a:lnTo>
                <a:cubicBezTo>
                  <a:pt x="12198562" y="466671"/>
                  <a:pt x="12200678" y="1181315"/>
                  <a:pt x="12199620" y="1647986"/>
                </a:cubicBezTo>
                <a:lnTo>
                  <a:pt x="0" y="1647986"/>
                </a:lnTo>
                <a:lnTo>
                  <a:pt x="14515" y="56728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latin typeface="Calibri"/>
              <a:ea typeface="宋体" panose="02010600030101010101" pitchFamily="2" charset="-122"/>
              <a:cs typeface="+mn-ea"/>
              <a:sym typeface="+mn-lt"/>
            </a:endParaRPr>
          </a:p>
        </p:txBody>
      </p:sp>
      <p:sp>
        <p:nvSpPr>
          <p:cNvPr id="5" name="文本框 1"/>
          <p:cNvSpPr txBox="1"/>
          <p:nvPr/>
        </p:nvSpPr>
        <p:spPr>
          <a:xfrm>
            <a:off x="2795921" y="2640982"/>
            <a:ext cx="8067734" cy="623248"/>
          </a:xfrm>
          <a:prstGeom prst="rect">
            <a:avLst/>
          </a:prstGeom>
          <a:noFill/>
        </p:spPr>
        <p:txBody>
          <a:bodyPr wrap="square" lIns="68580" tIns="34290" rIns="68580" bIns="34290" rtlCol="0">
            <a:spAutoFit/>
          </a:bodyPr>
          <a:lstStyle/>
          <a:p>
            <a:pPr algn="ctr"/>
            <a:r>
              <a:rPr lang="zh-CN" altLang="en-US" sz="3600" b="1" dirty="0">
                <a:solidFill>
                  <a:prstClr val="white"/>
                </a:solidFill>
                <a:latin typeface="+mj-ea"/>
                <a:ea typeface="+mj-ea"/>
                <a:cs typeface="+mn-ea"/>
                <a:sym typeface="+mn-lt"/>
              </a:rPr>
              <a:t>卫星的由来</a:t>
            </a:r>
          </a:p>
        </p:txBody>
      </p:sp>
      <p:grpSp>
        <p:nvGrpSpPr>
          <p:cNvPr id="6" name="组合 5"/>
          <p:cNvGrpSpPr/>
          <p:nvPr/>
        </p:nvGrpSpPr>
        <p:grpSpPr>
          <a:xfrm>
            <a:off x="1831235" y="4346298"/>
            <a:ext cx="1457578" cy="1458966"/>
            <a:chOff x="307235" y="3561056"/>
            <a:chExt cx="1457578" cy="1458966"/>
          </a:xfrm>
        </p:grpSpPr>
        <p:sp>
          <p:nvSpPr>
            <p:cNvPr id="7" name="椭圆 1"/>
            <p:cNvSpPr>
              <a:spLocks noChangeArrowheads="1"/>
            </p:cNvSpPr>
            <p:nvPr/>
          </p:nvSpPr>
          <p:spPr bwMode="auto">
            <a:xfrm>
              <a:off x="307235" y="3561056"/>
              <a:ext cx="1457578" cy="1458966"/>
            </a:xfrm>
            <a:prstGeom prst="ellipse">
              <a:avLst/>
            </a:prstGeom>
            <a:solidFill>
              <a:schemeClr val="tx2">
                <a:lumMod val="75000"/>
              </a:schemeClr>
            </a:solidFill>
            <a:ln w="9525">
              <a:noFill/>
              <a:bevel/>
              <a:headEnd/>
              <a:tailEnd/>
            </a:ln>
          </p:spPr>
          <p:txBody>
            <a:bodyPr lIns="68589" tIns="34295" rIns="68589" bIns="34295" anchor="ctr"/>
            <a:lstStyle/>
            <a:p>
              <a:pPr algn="ctr"/>
              <a:endParaRPr lang="zh-CN" altLang="zh-CN">
                <a:solidFill>
                  <a:prstClr val="black"/>
                </a:solidFill>
                <a:latin typeface="宋体" pitchFamily="2" charset="-122"/>
                <a:ea typeface="宋体" panose="02010600030101010101" pitchFamily="2" charset="-122"/>
                <a:sym typeface="宋体" pitchFamily="2" charset="-122"/>
              </a:endParaRPr>
            </a:p>
          </p:txBody>
        </p:sp>
        <p:sp>
          <p:nvSpPr>
            <p:cNvPr id="8" name="文本框 17"/>
            <p:cNvSpPr>
              <a:spLocks noChangeArrowheads="1"/>
            </p:cNvSpPr>
            <p:nvPr/>
          </p:nvSpPr>
          <p:spPr bwMode="auto">
            <a:xfrm>
              <a:off x="307235" y="4040466"/>
              <a:ext cx="1457578" cy="500147"/>
            </a:xfrm>
            <a:prstGeom prst="rect">
              <a:avLst/>
            </a:prstGeom>
            <a:noFill/>
            <a:ln w="9525">
              <a:noFill/>
              <a:miter lim="800000"/>
              <a:headEnd/>
              <a:tailEnd/>
            </a:ln>
          </p:spPr>
          <p:txBody>
            <a:bodyPr wrap="square" lIns="68589" tIns="34295" rIns="68589" bIns="34295">
              <a:spAutoFit/>
            </a:bodyPr>
            <a:lstStyle/>
            <a:p>
              <a:pPr algn="ctr"/>
              <a:r>
                <a:rPr lang="en-US" altLang="zh-CN" sz="2800" b="1" dirty="0">
                  <a:solidFill>
                    <a:prstClr val="white"/>
                  </a:solidFill>
                  <a:latin typeface="Adobe Gothic Std B" pitchFamily="34" charset="-128"/>
                  <a:ea typeface="Adobe Gothic Std B" pitchFamily="34" charset="-128"/>
                </a:rPr>
                <a:t>PART  3</a:t>
              </a:r>
              <a:endParaRPr lang="zh-CN" altLang="en-US" sz="2800" dirty="0">
                <a:solidFill>
                  <a:prstClr val="white"/>
                </a:solidFill>
                <a:latin typeface="Adobe Gothic Std B" pitchFamily="34" charset="-128"/>
                <a:ea typeface="宋体" panose="02010600030101010101" pitchFamily="2" charset="-122"/>
              </a:endParaRPr>
            </a:p>
          </p:txBody>
        </p:sp>
      </p:grpSp>
    </p:spTree>
    <p:extLst>
      <p:ext uri="{BB962C8B-B14F-4D97-AF65-F5344CB8AC3E}">
        <p14:creationId xmlns:p14="http://schemas.microsoft.com/office/powerpoint/2010/main" val="42212615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85986"/>
            <a:ext cx="9144000" cy="584775"/>
          </a:xfrm>
        </p:spPr>
        <p:txBody>
          <a:bodyPr/>
          <a:lstStyle/>
          <a:p>
            <a:r>
              <a:rPr lang="zh-CN" altLang="en-US" dirty="0"/>
              <a:t>星云假说认为太阳系各天体形成的过程</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816" y="854730"/>
            <a:ext cx="8387164" cy="5371409"/>
          </a:xfrm>
          <a:prstGeom prst="rect">
            <a:avLst/>
          </a:prstGeom>
        </p:spPr>
      </p:pic>
    </p:spTree>
    <p:extLst>
      <p:ext uri="{BB962C8B-B14F-4D97-AF65-F5344CB8AC3E}">
        <p14:creationId xmlns:p14="http://schemas.microsoft.com/office/powerpoint/2010/main" val="11183887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木星的卫星</a:t>
            </a:r>
          </a:p>
        </p:txBody>
      </p:sp>
      <p:pic>
        <p:nvPicPr>
          <p:cNvPr id="4" name="图片 3" descr="图片包含 游戏机, 路, 水, 吉他&#10;&#10;描述已自动生成">
            <a:extLst>
              <a:ext uri="{FF2B5EF4-FFF2-40B4-BE49-F238E27FC236}">
                <a16:creationId xmlns:a16="http://schemas.microsoft.com/office/drawing/2014/main" id="{BE92E438-C199-4E2C-B383-C109928BE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317" y="799691"/>
            <a:ext cx="10083255" cy="5390622"/>
          </a:xfrm>
          <a:prstGeom prst="rect">
            <a:avLst/>
          </a:prstGeom>
        </p:spPr>
      </p:pic>
      <p:sp>
        <p:nvSpPr>
          <p:cNvPr id="6" name="文本框 5">
            <a:extLst>
              <a:ext uri="{FF2B5EF4-FFF2-40B4-BE49-F238E27FC236}">
                <a16:creationId xmlns:a16="http://schemas.microsoft.com/office/drawing/2014/main" id="{30D916D3-C7B2-4F5C-AD3C-BB257BF9E07A}"/>
              </a:ext>
            </a:extLst>
          </p:cNvPr>
          <p:cNvSpPr txBox="1"/>
          <p:nvPr/>
        </p:nvSpPr>
        <p:spPr>
          <a:xfrm>
            <a:off x="1896885" y="5687954"/>
            <a:ext cx="8398230" cy="738664"/>
          </a:xfrm>
          <a:prstGeom prst="rect">
            <a:avLst/>
          </a:prstGeom>
          <a:noFill/>
        </p:spPr>
        <p:txBody>
          <a:bodyPr wrap="square" rtlCol="0">
            <a:spAutoFit/>
          </a:bodyPr>
          <a:lstStyle/>
          <a:p>
            <a:pPr algn="ctr">
              <a:lnSpc>
                <a:spcPct val="150000"/>
              </a:lnSpc>
            </a:pPr>
            <a:r>
              <a:rPr lang="zh-CN" altLang="en-US" sz="2800" b="1" dirty="0">
                <a:latin typeface="宋体" panose="02010600030101010101" pitchFamily="2" charset="-122"/>
                <a:ea typeface="宋体" panose="02010600030101010101" pitchFamily="2" charset="-122"/>
              </a:rPr>
              <a:t>木星有</a:t>
            </a:r>
            <a:r>
              <a:rPr lang="en-US" altLang="zh-CN" sz="2800" b="1" dirty="0">
                <a:latin typeface="宋体" panose="02010600030101010101" pitchFamily="2" charset="-122"/>
                <a:ea typeface="宋体" panose="02010600030101010101" pitchFamily="2" charset="-122"/>
              </a:rPr>
              <a:t>79</a:t>
            </a:r>
            <a:r>
              <a:rPr lang="zh-CN" altLang="en-US" sz="2800" b="1" dirty="0">
                <a:latin typeface="宋体" panose="02010600030101010101" pitchFamily="2" charset="-122"/>
                <a:ea typeface="宋体" panose="02010600030101010101" pitchFamily="2" charset="-122"/>
              </a:rPr>
              <a:t>颗大小不一的卫星</a:t>
            </a:r>
          </a:p>
        </p:txBody>
      </p:sp>
    </p:spTree>
    <p:extLst>
      <p:ext uri="{BB962C8B-B14F-4D97-AF65-F5344CB8AC3E}">
        <p14:creationId xmlns:p14="http://schemas.microsoft.com/office/powerpoint/2010/main" val="149784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土星的卫星</a:t>
            </a:r>
          </a:p>
        </p:txBody>
      </p:sp>
      <p:pic>
        <p:nvPicPr>
          <p:cNvPr id="3" name="图片 2" descr="手机屏幕的截图&#10;&#10;描述已自动生成">
            <a:extLst>
              <a:ext uri="{FF2B5EF4-FFF2-40B4-BE49-F238E27FC236}">
                <a16:creationId xmlns:a16="http://schemas.microsoft.com/office/drawing/2014/main" id="{AAF885A0-AE8C-4E54-B481-5DC74FA6A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867" y="875832"/>
            <a:ext cx="6316266" cy="4939320"/>
          </a:xfrm>
          <a:prstGeom prst="rect">
            <a:avLst/>
          </a:prstGeom>
        </p:spPr>
      </p:pic>
      <p:sp>
        <p:nvSpPr>
          <p:cNvPr id="5" name="文本框 4">
            <a:extLst>
              <a:ext uri="{FF2B5EF4-FFF2-40B4-BE49-F238E27FC236}">
                <a16:creationId xmlns:a16="http://schemas.microsoft.com/office/drawing/2014/main" id="{FEDEE560-41DF-4E74-9251-0313A05F3546}"/>
              </a:ext>
            </a:extLst>
          </p:cNvPr>
          <p:cNvSpPr txBox="1"/>
          <p:nvPr/>
        </p:nvSpPr>
        <p:spPr>
          <a:xfrm>
            <a:off x="1896885" y="5677681"/>
            <a:ext cx="8398230" cy="738664"/>
          </a:xfrm>
          <a:prstGeom prst="rect">
            <a:avLst/>
          </a:prstGeom>
          <a:noFill/>
        </p:spPr>
        <p:txBody>
          <a:bodyPr wrap="square" rtlCol="0">
            <a:spAutoFit/>
          </a:bodyPr>
          <a:lstStyle/>
          <a:p>
            <a:pPr algn="ctr">
              <a:lnSpc>
                <a:spcPct val="150000"/>
              </a:lnSpc>
            </a:pPr>
            <a:r>
              <a:rPr lang="zh-CN" altLang="en-US" sz="2800" b="1" dirty="0">
                <a:latin typeface="宋体" panose="02010600030101010101" pitchFamily="2" charset="-122"/>
                <a:ea typeface="宋体" panose="02010600030101010101" pitchFamily="2" charset="-122"/>
              </a:rPr>
              <a:t>土星有</a:t>
            </a:r>
            <a:r>
              <a:rPr lang="en-US" altLang="zh-CN" sz="2800" b="1" dirty="0">
                <a:latin typeface="宋体" panose="02010600030101010101" pitchFamily="2" charset="-122"/>
                <a:ea typeface="宋体" panose="02010600030101010101" pitchFamily="2" charset="-122"/>
              </a:rPr>
              <a:t>82</a:t>
            </a:r>
            <a:r>
              <a:rPr lang="zh-CN" altLang="en-US" sz="2800" b="1" dirty="0">
                <a:latin typeface="宋体" panose="02010600030101010101" pitchFamily="2" charset="-122"/>
                <a:ea typeface="宋体" panose="02010600030101010101" pitchFamily="2" charset="-122"/>
              </a:rPr>
              <a:t>颗大小不一的卫星</a:t>
            </a:r>
          </a:p>
        </p:txBody>
      </p:sp>
    </p:spTree>
    <p:extLst>
      <p:ext uri="{BB962C8B-B14F-4D97-AF65-F5344CB8AC3E}">
        <p14:creationId xmlns:p14="http://schemas.microsoft.com/office/powerpoint/2010/main" val="10908851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这些卫星是怎样出现的？</a:t>
            </a:r>
          </a:p>
        </p:txBody>
      </p:sp>
      <p:sp>
        <p:nvSpPr>
          <p:cNvPr id="3" name="文本框 2">
            <a:extLst>
              <a:ext uri="{FF2B5EF4-FFF2-40B4-BE49-F238E27FC236}">
                <a16:creationId xmlns:a16="http://schemas.microsoft.com/office/drawing/2014/main" id="{109C3ED4-0104-44F9-9375-139E814BD740}"/>
              </a:ext>
            </a:extLst>
          </p:cNvPr>
          <p:cNvSpPr txBox="1"/>
          <p:nvPr/>
        </p:nvSpPr>
        <p:spPr>
          <a:xfrm>
            <a:off x="647272" y="1164657"/>
            <a:ext cx="11085816" cy="4437112"/>
          </a:xfrm>
          <a:prstGeom prst="rect">
            <a:avLst/>
          </a:prstGeom>
          <a:noFill/>
        </p:spPr>
        <p:txBody>
          <a:bodyPr wrap="square" rtlCol="0">
            <a:spAutoFit/>
          </a:bodyPr>
          <a:lstStyle/>
          <a:p>
            <a:pPr>
              <a:lnSpc>
                <a:spcPct val="150000"/>
              </a:lnSpc>
            </a:pPr>
            <a:r>
              <a:rPr lang="zh-CN" altLang="en-US" sz="3200" dirty="0">
                <a:latin typeface="华文中宋" panose="02010600040101010101" pitchFamily="2" charset="-122"/>
                <a:ea typeface="华文中宋" panose="02010600040101010101" pitchFamily="2" charset="-122"/>
              </a:rPr>
              <a:t>传统的天文学家认为：</a:t>
            </a:r>
            <a:endParaRPr lang="en-US" altLang="zh-CN" sz="3200" dirty="0">
              <a:latin typeface="华文中宋" panose="02010600040101010101" pitchFamily="2" charset="-122"/>
              <a:ea typeface="华文中宋" panose="02010600040101010101" pitchFamily="2" charset="-122"/>
            </a:endParaRPr>
          </a:p>
          <a:p>
            <a:pPr>
              <a:lnSpc>
                <a:spcPct val="150000"/>
              </a:lnSpc>
            </a:pPr>
            <a:endParaRPr lang="en-US" altLang="zh-CN" sz="3200" dirty="0">
              <a:latin typeface="华文中宋" panose="02010600040101010101" pitchFamily="2" charset="-122"/>
              <a:ea typeface="华文中宋" panose="02010600040101010101" pitchFamily="2" charset="-122"/>
            </a:endParaRPr>
          </a:p>
          <a:p>
            <a:pPr>
              <a:lnSpc>
                <a:spcPct val="150000"/>
              </a:lnSpc>
            </a:pPr>
            <a:r>
              <a:rPr lang="en-US" altLang="zh-CN" sz="3200" dirty="0">
                <a:latin typeface="华文中宋" panose="02010600040101010101" pitchFamily="2" charset="-122"/>
                <a:ea typeface="华文中宋" panose="02010600040101010101" pitchFamily="2" charset="-122"/>
              </a:rPr>
              <a:t>1.</a:t>
            </a:r>
            <a:r>
              <a:rPr lang="zh-CN" altLang="en-US" sz="3200" dirty="0">
                <a:latin typeface="华文中宋" panose="02010600040101010101" pitchFamily="2" charset="-122"/>
                <a:ea typeface="华文中宋" panose="02010600040101010101" pitchFamily="2" charset="-122"/>
              </a:rPr>
              <a:t>这些卫星有可能是来自柯伊柏带的陨石。</a:t>
            </a:r>
            <a:endParaRPr lang="en-US" altLang="zh-CN" sz="3200" dirty="0">
              <a:latin typeface="华文中宋" panose="02010600040101010101" pitchFamily="2" charset="-122"/>
              <a:ea typeface="华文中宋" panose="02010600040101010101" pitchFamily="2" charset="-122"/>
            </a:endParaRPr>
          </a:p>
          <a:p>
            <a:pPr>
              <a:lnSpc>
                <a:spcPct val="150000"/>
              </a:lnSpc>
            </a:pPr>
            <a:endParaRPr lang="en-US" altLang="zh-CN" sz="3200" dirty="0">
              <a:latin typeface="华文中宋" panose="02010600040101010101" pitchFamily="2" charset="-122"/>
              <a:ea typeface="华文中宋" panose="02010600040101010101" pitchFamily="2" charset="-122"/>
            </a:endParaRPr>
          </a:p>
          <a:p>
            <a:pPr>
              <a:lnSpc>
                <a:spcPct val="150000"/>
              </a:lnSpc>
            </a:pPr>
            <a:r>
              <a:rPr lang="en-US" altLang="zh-CN" sz="3200" dirty="0">
                <a:latin typeface="华文中宋" panose="02010600040101010101" pitchFamily="2" charset="-122"/>
                <a:ea typeface="华文中宋" panose="02010600040101010101" pitchFamily="2" charset="-122"/>
              </a:rPr>
              <a:t>2.</a:t>
            </a:r>
            <a:r>
              <a:rPr lang="zh-CN" altLang="en-US" sz="3200" dirty="0">
                <a:latin typeface="华文中宋" panose="02010600040101010101" pitchFamily="2" charset="-122"/>
                <a:ea typeface="华文中宋" panose="02010600040101010101" pitchFamily="2" charset="-122"/>
              </a:rPr>
              <a:t>当这些陨石在某些引力干扰的作用下，离开原来的轨道进入太阳系，最后被这些大行星</a:t>
            </a:r>
            <a:r>
              <a:rPr lang="zh-CN" altLang="en-US" sz="3200" dirty="0">
                <a:solidFill>
                  <a:srgbClr val="FF0000"/>
                </a:solidFill>
                <a:latin typeface="华文中宋" panose="02010600040101010101" pitchFamily="2" charset="-122"/>
                <a:ea typeface="华文中宋" panose="02010600040101010101" pitchFamily="2" charset="-122"/>
              </a:rPr>
              <a:t>捕获</a:t>
            </a:r>
            <a:r>
              <a:rPr lang="zh-CN" altLang="en-US" sz="3200" dirty="0">
                <a:latin typeface="华文中宋" panose="02010600040101010101" pitchFamily="2" charset="-122"/>
                <a:ea typeface="华文中宋" panose="02010600040101010101" pitchFamily="2" charset="-122"/>
              </a:rPr>
              <a:t>。</a:t>
            </a:r>
          </a:p>
        </p:txBody>
      </p:sp>
      <p:sp>
        <p:nvSpPr>
          <p:cNvPr id="2" name="文本框 1">
            <a:extLst>
              <a:ext uri="{FF2B5EF4-FFF2-40B4-BE49-F238E27FC236}">
                <a16:creationId xmlns:a16="http://schemas.microsoft.com/office/drawing/2014/main" id="{C7F483CC-B725-4A68-9D68-416279FEBE15}"/>
              </a:ext>
            </a:extLst>
          </p:cNvPr>
          <p:cNvSpPr txBox="1"/>
          <p:nvPr/>
        </p:nvSpPr>
        <p:spPr>
          <a:xfrm>
            <a:off x="2123704" y="5734055"/>
            <a:ext cx="7944592" cy="523220"/>
          </a:xfrm>
          <a:prstGeom prst="rect">
            <a:avLst/>
          </a:prstGeom>
          <a:noFill/>
        </p:spPr>
        <p:txBody>
          <a:bodyPr wrap="square" rtlCol="0">
            <a:spAutoFit/>
          </a:bodyPr>
          <a:lstStyle/>
          <a:p>
            <a:r>
              <a:rPr lang="zh-CN" altLang="en-US" sz="2800" b="1" dirty="0">
                <a:solidFill>
                  <a:srgbClr val="FF0000"/>
                </a:solidFill>
                <a:latin typeface="华文中宋" panose="02010600040101010101" pitchFamily="2" charset="-122"/>
                <a:ea typeface="华文中宋" panose="02010600040101010101" pitchFamily="2" charset="-122"/>
              </a:rPr>
              <a:t>行星真的可以捕获这些陨石成为它们的卫星吗？</a:t>
            </a:r>
          </a:p>
        </p:txBody>
      </p:sp>
    </p:spTree>
    <p:extLst>
      <p:ext uri="{BB962C8B-B14F-4D97-AF65-F5344CB8AC3E}">
        <p14:creationId xmlns:p14="http://schemas.microsoft.com/office/powerpoint/2010/main" val="39133126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天问一号发射</a:t>
            </a:r>
          </a:p>
        </p:txBody>
      </p:sp>
      <p:pic>
        <p:nvPicPr>
          <p:cNvPr id="3" name="图片 2" descr="蒸汽火车在轨道上行驶&#10;&#10;描述已自动生成">
            <a:extLst>
              <a:ext uri="{FF2B5EF4-FFF2-40B4-BE49-F238E27FC236}">
                <a16:creationId xmlns:a16="http://schemas.microsoft.com/office/drawing/2014/main" id="{DB56288E-255B-4663-A1A1-D29C9EA06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339" y="906693"/>
            <a:ext cx="9493321" cy="5339993"/>
          </a:xfrm>
          <a:prstGeom prst="rect">
            <a:avLst/>
          </a:prstGeom>
        </p:spPr>
      </p:pic>
    </p:spTree>
    <p:extLst>
      <p:ext uri="{BB962C8B-B14F-4D97-AF65-F5344CB8AC3E}">
        <p14:creationId xmlns:p14="http://schemas.microsoft.com/office/powerpoint/2010/main" val="10837891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天问一号地火转移视频</a:t>
            </a:r>
          </a:p>
        </p:txBody>
      </p:sp>
      <p:pic>
        <p:nvPicPr>
          <p:cNvPr id="2" name="天问一号探测器将经历关键的“太空刹车”-超清720P">
            <a:hlinkClick r:id="" action="ppaction://media"/>
            <a:extLst>
              <a:ext uri="{FF2B5EF4-FFF2-40B4-BE49-F238E27FC236}">
                <a16:creationId xmlns:a16="http://schemas.microsoft.com/office/drawing/2014/main" id="{690F8D08-7472-4F2F-9148-1E3EFDB8D4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5388" y="877799"/>
            <a:ext cx="9581223" cy="5389438"/>
          </a:xfrm>
          <a:prstGeom prst="rect">
            <a:avLst/>
          </a:prstGeom>
        </p:spPr>
      </p:pic>
    </p:spTree>
    <p:extLst>
      <p:ext uri="{BB962C8B-B14F-4D97-AF65-F5344CB8AC3E}">
        <p14:creationId xmlns:p14="http://schemas.microsoft.com/office/powerpoint/2010/main" val="19635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解读天问一号刹车</a:t>
            </a:r>
          </a:p>
        </p:txBody>
      </p:sp>
      <p:sp>
        <p:nvSpPr>
          <p:cNvPr id="2" name="文本框 1">
            <a:extLst>
              <a:ext uri="{FF2B5EF4-FFF2-40B4-BE49-F238E27FC236}">
                <a16:creationId xmlns:a16="http://schemas.microsoft.com/office/drawing/2014/main" id="{F8A1010B-0DC0-47AC-B9DD-15403BB22E5C}"/>
              </a:ext>
            </a:extLst>
          </p:cNvPr>
          <p:cNvSpPr txBox="1"/>
          <p:nvPr/>
        </p:nvSpPr>
        <p:spPr>
          <a:xfrm>
            <a:off x="606175" y="1175657"/>
            <a:ext cx="5739209" cy="4599977"/>
          </a:xfrm>
          <a:prstGeom prst="rect">
            <a:avLst/>
          </a:prstGeom>
          <a:noFill/>
        </p:spPr>
        <p:txBody>
          <a:bodyPr wrap="square" rtlCol="0">
            <a:spAutoFit/>
          </a:bodyPr>
          <a:lstStyle/>
          <a:p>
            <a:pPr>
              <a:lnSpc>
                <a:spcPct val="150000"/>
              </a:lnSpc>
            </a:pPr>
            <a:r>
              <a:rPr lang="zh-CN" altLang="en-US" sz="4000" dirty="0">
                <a:latin typeface="华文中宋" panose="02010600040101010101" pitchFamily="2" charset="-122"/>
                <a:ea typeface="华文中宋" panose="02010600040101010101" pitchFamily="2" charset="-122"/>
              </a:rPr>
              <a:t>最后靠近火星的时候，如果不踩这一脚（刹车）的话，实际上是一个飞跃的，从火星边上飞过去了。</a:t>
            </a:r>
          </a:p>
        </p:txBody>
      </p:sp>
      <p:pic>
        <p:nvPicPr>
          <p:cNvPr id="4" name="图片 3" descr="穿蓝色衣服的男孩&#10;&#10;描述已自动生成">
            <a:extLst>
              <a:ext uri="{FF2B5EF4-FFF2-40B4-BE49-F238E27FC236}">
                <a16:creationId xmlns:a16="http://schemas.microsoft.com/office/drawing/2014/main" id="{F5FBB68A-1567-409E-B5E1-EE076513B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620" y="1211284"/>
            <a:ext cx="4140396" cy="3609718"/>
          </a:xfrm>
          <a:prstGeom prst="rect">
            <a:avLst/>
          </a:prstGeom>
        </p:spPr>
      </p:pic>
      <p:sp>
        <p:nvSpPr>
          <p:cNvPr id="6" name="文本框 5">
            <a:extLst>
              <a:ext uri="{FF2B5EF4-FFF2-40B4-BE49-F238E27FC236}">
                <a16:creationId xmlns:a16="http://schemas.microsoft.com/office/drawing/2014/main" id="{D5B87F98-198D-4241-A2C7-B36E36B124A1}"/>
              </a:ext>
            </a:extLst>
          </p:cNvPr>
          <p:cNvSpPr txBox="1"/>
          <p:nvPr/>
        </p:nvSpPr>
        <p:spPr>
          <a:xfrm>
            <a:off x="6498620" y="4779108"/>
            <a:ext cx="4140396" cy="1200329"/>
          </a:xfrm>
          <a:prstGeom prst="rect">
            <a:avLst/>
          </a:prstGeom>
          <a:noFill/>
        </p:spPr>
        <p:txBody>
          <a:bodyPr wrap="square" rtlCol="0">
            <a:spAutoFit/>
          </a:bodyPr>
          <a:lstStyle/>
          <a:p>
            <a:pPr>
              <a:lnSpc>
                <a:spcPct val="150000"/>
              </a:lnSpc>
            </a:pPr>
            <a:r>
              <a:rPr lang="zh-CN" altLang="en-US" sz="2400" dirty="0">
                <a:latin typeface="华文中宋" panose="02010600040101010101" pitchFamily="2" charset="-122"/>
                <a:ea typeface="华文中宋" panose="02010600040101010101" pitchFamily="2" charset="-122"/>
              </a:rPr>
              <a:t>张玉花，航天科技集团天问一号探测器副总指挥</a:t>
            </a:r>
          </a:p>
        </p:txBody>
      </p:sp>
    </p:spTree>
    <p:extLst>
      <p:ext uri="{BB962C8B-B14F-4D97-AF65-F5344CB8AC3E}">
        <p14:creationId xmlns:p14="http://schemas.microsoft.com/office/powerpoint/2010/main" val="92895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解读天问一号刹车</a:t>
            </a:r>
          </a:p>
        </p:txBody>
      </p:sp>
      <p:sp>
        <p:nvSpPr>
          <p:cNvPr id="3" name="文本框 2">
            <a:extLst>
              <a:ext uri="{FF2B5EF4-FFF2-40B4-BE49-F238E27FC236}">
                <a16:creationId xmlns:a16="http://schemas.microsoft.com/office/drawing/2014/main" id="{27A470B2-A269-4A84-B01E-3A9695B35965}"/>
              </a:ext>
            </a:extLst>
          </p:cNvPr>
          <p:cNvSpPr txBox="1"/>
          <p:nvPr/>
        </p:nvSpPr>
        <p:spPr>
          <a:xfrm>
            <a:off x="739740" y="863031"/>
            <a:ext cx="10787864" cy="5523307"/>
          </a:xfrm>
          <a:prstGeom prst="rect">
            <a:avLst/>
          </a:prstGeom>
          <a:noFill/>
        </p:spPr>
        <p:txBody>
          <a:bodyPr wrap="square" rtlCol="0">
            <a:spAutoFit/>
          </a:bodyPr>
          <a:lstStyle/>
          <a:p>
            <a:pPr>
              <a:lnSpc>
                <a:spcPct val="150000"/>
              </a:lnSpc>
            </a:pPr>
            <a:r>
              <a:rPr lang="zh-CN" altLang="en-US" sz="4000" dirty="0">
                <a:latin typeface="华文中宋" panose="02010600040101010101" pitchFamily="2" charset="-122"/>
                <a:ea typeface="华文中宋" panose="02010600040101010101" pitchFamily="2" charset="-122"/>
              </a:rPr>
              <a:t>如果是开始点火的时间不对，或者点火的姿势不对，或者是点火的时候发动机的工作状态不对，或者点火该关机的时候不关机，就是你（制动）少了，刹车刹小了，你就靠近不了你要到达的目标，飞出去了。刹多了你可能就掉下去了（坠落火星）</a:t>
            </a:r>
          </a:p>
        </p:txBody>
      </p:sp>
    </p:spTree>
    <p:extLst>
      <p:ext uri="{BB962C8B-B14F-4D97-AF65-F5344CB8AC3E}">
        <p14:creationId xmlns:p14="http://schemas.microsoft.com/office/powerpoint/2010/main" val="36231891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进入火星预定轨道分析</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105" y="1010798"/>
            <a:ext cx="9144000" cy="5091472"/>
          </a:xfrm>
          <a:prstGeom prst="rect">
            <a:avLst/>
          </a:prstGeom>
        </p:spPr>
      </p:pic>
      <p:cxnSp>
        <p:nvCxnSpPr>
          <p:cNvPr id="10" name="直接箭头连接符 9"/>
          <p:cNvCxnSpPr/>
          <p:nvPr/>
        </p:nvCxnSpPr>
        <p:spPr>
          <a:xfrm flipH="1">
            <a:off x="1524001" y="3455469"/>
            <a:ext cx="3436219" cy="837398"/>
          </a:xfrm>
          <a:prstGeom prst="straightConnector1">
            <a:avLst/>
          </a:prstGeom>
          <a:ln>
            <a:tailEnd type="triangle"/>
          </a:ln>
          <a:effectLst>
            <a:glow rad="63500">
              <a:schemeClr val="accent4">
                <a:satMod val="175000"/>
                <a:alpha val="40000"/>
              </a:schemeClr>
            </a:glow>
            <a:outerShdw blurRad="38100" dist="25400" dir="5400000" rotWithShape="0">
              <a:srgbClr val="000000">
                <a:alpha val="40000"/>
              </a:srgbClr>
            </a:outerShdw>
          </a:effectLst>
        </p:spPr>
        <p:style>
          <a:lnRef idx="2">
            <a:schemeClr val="accent4"/>
          </a:lnRef>
          <a:fillRef idx="0">
            <a:schemeClr val="accent4"/>
          </a:fillRef>
          <a:effectRef idx="1">
            <a:schemeClr val="accent4"/>
          </a:effectRef>
          <a:fontRef idx="minor">
            <a:schemeClr val="tx1"/>
          </a:fontRef>
        </p:style>
      </p:cxnSp>
      <p:sp>
        <p:nvSpPr>
          <p:cNvPr id="11" name="弧形 10"/>
          <p:cNvSpPr/>
          <p:nvPr/>
        </p:nvSpPr>
        <p:spPr>
          <a:xfrm rot="15195520">
            <a:off x="3842013" y="2592840"/>
            <a:ext cx="1328287" cy="3400052"/>
          </a:xfrm>
          <a:prstGeom prst="arc">
            <a:avLst/>
          </a:prstGeom>
          <a:ln w="5715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 name="弧形 11"/>
          <p:cNvSpPr/>
          <p:nvPr/>
        </p:nvSpPr>
        <p:spPr>
          <a:xfrm rot="20872656" flipH="1">
            <a:off x="3992855" y="3521538"/>
            <a:ext cx="1463092" cy="486456"/>
          </a:xfrm>
          <a:prstGeom prst="arc">
            <a:avLst>
              <a:gd name="adj1" fmla="val 16200000"/>
              <a:gd name="adj2" fmla="val 5725226"/>
            </a:avLst>
          </a:prstGeom>
          <a:ln w="38100">
            <a:solidFill>
              <a:srgbClr val="00B050"/>
            </a:solidFill>
            <a:headEnd type="none" w="med" len="med"/>
            <a:tailEnd type="arrow" w="med" len="med"/>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0746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反向推动器</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601" y="924296"/>
            <a:ext cx="10396455" cy="4355663"/>
          </a:xfrm>
          <a:prstGeom prst="rect">
            <a:avLst/>
          </a:prstGeom>
        </p:spPr>
      </p:pic>
      <p:sp>
        <p:nvSpPr>
          <p:cNvPr id="6" name="文本框 5">
            <a:extLst>
              <a:ext uri="{FF2B5EF4-FFF2-40B4-BE49-F238E27FC236}">
                <a16:creationId xmlns:a16="http://schemas.microsoft.com/office/drawing/2014/main" id="{D5B87F98-198D-4241-A2C7-B36E36B124A1}"/>
              </a:ext>
            </a:extLst>
          </p:cNvPr>
          <p:cNvSpPr txBox="1"/>
          <p:nvPr/>
        </p:nvSpPr>
        <p:spPr>
          <a:xfrm>
            <a:off x="2619467" y="5186288"/>
            <a:ext cx="6953065" cy="738664"/>
          </a:xfrm>
          <a:prstGeom prst="rect">
            <a:avLst/>
          </a:prstGeom>
          <a:noFill/>
        </p:spPr>
        <p:txBody>
          <a:bodyPr wrap="square" rtlCol="0">
            <a:spAutoFit/>
          </a:bodyPr>
          <a:lstStyle/>
          <a:p>
            <a:pPr algn="ctr">
              <a:lnSpc>
                <a:spcPct val="150000"/>
              </a:lnSpc>
            </a:pPr>
            <a:r>
              <a:rPr lang="zh-CN" altLang="en-US" sz="2800" dirty="0">
                <a:latin typeface="华文中宋" panose="02010600040101010101" pitchFamily="2" charset="-122"/>
                <a:ea typeface="华文中宋" panose="02010600040101010101" pitchFamily="2" charset="-122"/>
              </a:rPr>
              <a:t>向运动的相反方向喷气，实现减速</a:t>
            </a:r>
          </a:p>
        </p:txBody>
      </p:sp>
    </p:spTree>
    <p:extLst>
      <p:ext uri="{BB962C8B-B14F-4D97-AF65-F5344CB8AC3E}">
        <p14:creationId xmlns:p14="http://schemas.microsoft.com/office/powerpoint/2010/main" val="37469295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a:xfrm>
            <a:off x="0" y="185986"/>
            <a:ext cx="12192000" cy="584775"/>
          </a:xfrm>
        </p:spPr>
        <p:txBody>
          <a:bodyPr/>
          <a:lstStyle/>
          <a:p>
            <a:r>
              <a:rPr lang="zh-CN" altLang="en-US" dirty="0"/>
              <a:t>什么是姿态调整？</a:t>
            </a:r>
          </a:p>
        </p:txBody>
      </p:sp>
      <p:sp>
        <p:nvSpPr>
          <p:cNvPr id="5" name="文本框 4">
            <a:extLst>
              <a:ext uri="{FF2B5EF4-FFF2-40B4-BE49-F238E27FC236}">
                <a16:creationId xmlns:a16="http://schemas.microsoft.com/office/drawing/2014/main" id="{D5B87F98-198D-4241-A2C7-B36E36B124A1}"/>
              </a:ext>
            </a:extLst>
          </p:cNvPr>
          <p:cNvSpPr txBox="1"/>
          <p:nvPr/>
        </p:nvSpPr>
        <p:spPr>
          <a:xfrm>
            <a:off x="2523108" y="5652270"/>
            <a:ext cx="6837561" cy="738664"/>
          </a:xfrm>
          <a:prstGeom prst="rect">
            <a:avLst/>
          </a:prstGeom>
          <a:noFill/>
        </p:spPr>
        <p:txBody>
          <a:bodyPr wrap="square" rtlCol="0">
            <a:spAutoFit/>
          </a:bodyPr>
          <a:lstStyle/>
          <a:p>
            <a:pPr algn="ctr">
              <a:lnSpc>
                <a:spcPct val="150000"/>
              </a:lnSpc>
            </a:pPr>
            <a:r>
              <a:rPr lang="zh-CN" altLang="en-US" sz="2800" dirty="0">
                <a:latin typeface="华文中宋" panose="02010600040101010101" pitchFamily="2" charset="-122"/>
                <a:ea typeface="华文中宋" panose="02010600040101010101" pitchFamily="2" charset="-122"/>
              </a:rPr>
              <a:t>通过探测器上多个小喷射器进行姿态调整</a:t>
            </a:r>
          </a:p>
        </p:txBody>
      </p:sp>
      <p:pic>
        <p:nvPicPr>
          <p:cNvPr id="4" name="天问一号探测器调整姿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6880" y="879066"/>
            <a:ext cx="8678239" cy="4881510"/>
          </a:xfrm>
          <a:prstGeom prst="rect">
            <a:avLst/>
          </a:prstGeom>
        </p:spPr>
      </p:pic>
    </p:spTree>
    <p:extLst>
      <p:ext uri="{BB962C8B-B14F-4D97-AF65-F5344CB8AC3E}">
        <p14:creationId xmlns:p14="http://schemas.microsoft.com/office/powerpoint/2010/main" val="15786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endCondLst>
                    <p:cond evt="onNext" delay="0">
                      <p:tgtEl>
                        <p:sldTgt/>
                      </p:tgtEl>
                    </p:cond>
                  </p:end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5.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6.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5908</TotalTime>
  <Words>3028</Words>
  <Application>Microsoft Office PowerPoint</Application>
  <PresentationFormat>宽屏</PresentationFormat>
  <Paragraphs>464</Paragraphs>
  <Slides>109</Slides>
  <Notes>108</Notes>
  <HiddenSlides>0</HiddenSlides>
  <MMClips>5</MMClips>
  <ScaleCrop>false</ScaleCrop>
  <HeadingPairs>
    <vt:vector size="6" baseType="variant">
      <vt:variant>
        <vt:lpstr>已用的字体</vt:lpstr>
      </vt:variant>
      <vt:variant>
        <vt:i4>13</vt:i4>
      </vt:variant>
      <vt:variant>
        <vt:lpstr>主题</vt:lpstr>
      </vt:variant>
      <vt:variant>
        <vt:i4>7</vt:i4>
      </vt:variant>
      <vt:variant>
        <vt:lpstr>幻灯片标题</vt:lpstr>
      </vt:variant>
      <vt:variant>
        <vt:i4>109</vt:i4>
      </vt:variant>
    </vt:vector>
  </HeadingPairs>
  <TitlesOfParts>
    <vt:vector size="129" baseType="lpstr">
      <vt:lpstr>Adobe Gothic Std B</vt:lpstr>
      <vt:lpstr>等线</vt:lpstr>
      <vt:lpstr>等线 Light</vt:lpstr>
      <vt:lpstr>华文中宋</vt:lpstr>
      <vt:lpstr>楷体</vt:lpstr>
      <vt:lpstr>宋体</vt:lpstr>
      <vt:lpstr>微软雅黑</vt:lpstr>
      <vt:lpstr>Arial</vt:lpstr>
      <vt:lpstr>Calibri</vt:lpstr>
      <vt:lpstr>Franklin Gothic Book</vt:lpstr>
      <vt:lpstr>Franklin Gothic Medium</vt:lpstr>
      <vt:lpstr>Impact</vt:lpstr>
      <vt:lpstr>Wingdings 3</vt:lpstr>
      <vt:lpstr>Title above text on slide</vt:lpstr>
      <vt:lpstr>2_自定义设计方案</vt:lpstr>
      <vt:lpstr>自定义设计方案</vt:lpstr>
      <vt:lpstr>4_Title above text on slide</vt:lpstr>
      <vt:lpstr>1_Title above text on slide</vt:lpstr>
      <vt:lpstr>1_自定义设计方案</vt:lpstr>
      <vt:lpstr>2_Title above text on slide</vt:lpstr>
      <vt:lpstr>PowerPoint 演示文稿</vt:lpstr>
      <vt:lpstr>PowerPoint 演示文稿</vt:lpstr>
      <vt:lpstr>太阳系概览</vt:lpstr>
      <vt:lpstr>地球被造是给人居住</vt:lpstr>
      <vt:lpstr>PowerPoint 演示文稿</vt:lpstr>
      <vt:lpstr>星云假说的提出</vt:lpstr>
      <vt:lpstr>星云假说概述</vt:lpstr>
      <vt:lpstr>星云假说动图</vt:lpstr>
      <vt:lpstr>星云假说认为太阳系各天体形成的过程</vt:lpstr>
      <vt:lpstr>星云假说是正确的吗？</vt:lpstr>
      <vt:lpstr>水槽放水的比喻</vt:lpstr>
      <vt:lpstr>其实你看到的只是“吸积盘”</vt:lpstr>
      <vt:lpstr>黑洞的吸积盘</vt:lpstr>
      <vt:lpstr>星云假说的错误</vt:lpstr>
      <vt:lpstr>水槽放水的比喻 – 出现水球</vt:lpstr>
      <vt:lpstr>星云假说动图 – 气体行星的出现？</vt:lpstr>
      <vt:lpstr>星云假说不能说明类木行星的出现</vt:lpstr>
      <vt:lpstr>星云假说的错误</vt:lpstr>
      <vt:lpstr>水槽放水的比喻 – 出现钢球</vt:lpstr>
      <vt:lpstr>星云假说不能说明类地行星的出现</vt:lpstr>
      <vt:lpstr>黑洞的吸积盘不可能形成行星</vt:lpstr>
      <vt:lpstr>星云假说的错误</vt:lpstr>
      <vt:lpstr>太阳元素的组成</vt:lpstr>
      <vt:lpstr>地球元素的组成</vt:lpstr>
      <vt:lpstr>太阳与地球元素对比</vt:lpstr>
      <vt:lpstr>星云假说无法解释类地行星的起源</vt:lpstr>
      <vt:lpstr>星云假说的错误</vt:lpstr>
      <vt:lpstr>金星的自转是自东向西</vt:lpstr>
      <vt:lpstr>天王星躺着自转</vt:lpstr>
      <vt:lpstr>PowerPoint 演示文稿</vt:lpstr>
      <vt:lpstr>星云假说的错误</vt:lpstr>
      <vt:lpstr>原始星云的质量不够</vt:lpstr>
      <vt:lpstr>木星的例子</vt:lpstr>
      <vt:lpstr>木星与地球的大小比较</vt:lpstr>
      <vt:lpstr>宇宙大爆炸无法形成恒星</vt:lpstr>
      <vt:lpstr>星云假说的错误</vt:lpstr>
      <vt:lpstr>PowerPoint 演示文稿</vt:lpstr>
      <vt:lpstr>PowerPoint 演示文稿</vt:lpstr>
      <vt:lpstr>什么是恒星系统的宜居带?</vt:lpstr>
      <vt:lpstr>篝火的例子</vt:lpstr>
      <vt:lpstr>宜居带</vt:lpstr>
      <vt:lpstr>PowerPoint 演示文稿</vt:lpstr>
      <vt:lpstr>PowerPoint 演示文稿</vt:lpstr>
      <vt:lpstr>PowerPoint 演示文稿</vt:lpstr>
      <vt:lpstr>地球的大气成分比例</vt:lpstr>
      <vt:lpstr>火星大气成分比例</vt:lpstr>
      <vt:lpstr>金星的大气成分比例</vt:lpstr>
      <vt:lpstr> 大气成分分析</vt:lpstr>
      <vt:lpstr>大气的密度和压力</vt:lpstr>
      <vt:lpstr>水星没有大气，也没有大气压</vt:lpstr>
      <vt:lpstr>金星的大气压</vt:lpstr>
      <vt:lpstr> 大气成分分析</vt:lpstr>
      <vt:lpstr>火星的大气压</vt:lpstr>
      <vt:lpstr> 大气成分分析</vt:lpstr>
      <vt:lpstr>地球的设计</vt:lpstr>
      <vt:lpstr>PowerPoint 演示文稿</vt:lpstr>
      <vt:lpstr>月球 – 巨大的卫星</vt:lpstr>
      <vt:lpstr>最大的卫星是木卫三（盖尼米德）</vt:lpstr>
      <vt:lpstr>木卫三的直径只有木星的1/27</vt:lpstr>
      <vt:lpstr>第二大的卫星是土卫六（泰坦）</vt:lpstr>
      <vt:lpstr>土卫六的直径只有土星的1/24</vt:lpstr>
      <vt:lpstr>火星的卫星</vt:lpstr>
      <vt:lpstr>火星卫星的直径只有火星的1/290</vt:lpstr>
      <vt:lpstr>太阳系中全部的卫星</vt:lpstr>
      <vt:lpstr>月球的大小</vt:lpstr>
      <vt:lpstr>大小对比</vt:lpstr>
      <vt:lpstr>月球引起的天文想象</vt:lpstr>
      <vt:lpstr>洛希极限</vt:lpstr>
      <vt:lpstr>希尔球</vt:lpstr>
      <vt:lpstr>希尔球与洛希极限</vt:lpstr>
      <vt:lpstr>土星环</vt:lpstr>
      <vt:lpstr>土星环大特写</vt:lpstr>
      <vt:lpstr>希尔球与洛希极限</vt:lpstr>
      <vt:lpstr>地月距离的巧合？</vt:lpstr>
      <vt:lpstr>月球大小的巧合？</vt:lpstr>
      <vt:lpstr>月球大小的巧合？</vt:lpstr>
      <vt:lpstr>月球的大小</vt:lpstr>
      <vt:lpstr>月球的大小和距离的精妙</vt:lpstr>
      <vt:lpstr>日食的科学意义</vt:lpstr>
      <vt:lpstr>日食发生的条件</vt:lpstr>
      <vt:lpstr>月球的轨道 -近乎完美的圆形</vt:lpstr>
      <vt:lpstr>哈雷彗星的轨道 - 非常扁长的椭圆形</vt:lpstr>
      <vt:lpstr>如果月球的轨道变成了这样的椭圆形？</vt:lpstr>
      <vt:lpstr>月球的潮汐作用</vt:lpstr>
      <vt:lpstr>月球的轨道</vt:lpstr>
      <vt:lpstr>如果月球的轨道变成了这样的椭圆形？</vt:lpstr>
      <vt:lpstr>猛烈的海啸</vt:lpstr>
      <vt:lpstr>月球轨道的设计</vt:lpstr>
      <vt:lpstr>PowerPoint 演示文稿</vt:lpstr>
      <vt:lpstr>木星的卫星</vt:lpstr>
      <vt:lpstr>土星的卫星</vt:lpstr>
      <vt:lpstr>这些卫星是怎样出现的？</vt:lpstr>
      <vt:lpstr>天问一号发射</vt:lpstr>
      <vt:lpstr>天问一号地火转移视频</vt:lpstr>
      <vt:lpstr>解读天问一号刹车</vt:lpstr>
      <vt:lpstr>解读天问一号刹车</vt:lpstr>
      <vt:lpstr>进入火星预定轨道分析</vt:lpstr>
      <vt:lpstr>反向推动器</vt:lpstr>
      <vt:lpstr>什么是姿态调整？</vt:lpstr>
      <vt:lpstr>什么是姿态调整？</vt:lpstr>
      <vt:lpstr>如果探测器的姿势不正确呢？</vt:lpstr>
      <vt:lpstr>如果探测器的姿势不正确呢？</vt:lpstr>
      <vt:lpstr>是怎样实现刹车减速和姿态调整？</vt:lpstr>
      <vt:lpstr>人造探测器的控制</vt:lpstr>
      <vt:lpstr>天然的小天体能够成为卫星吗？</vt:lpstr>
      <vt:lpstr>捕获卫星的条件</vt:lpstr>
      <vt:lpstr>总结</vt:lpstr>
      <vt:lpstr>地球被造是给人居住</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Steven</dc:creator>
  <cp:lastModifiedBy>CR</cp:lastModifiedBy>
  <cp:revision>377</cp:revision>
  <dcterms:created xsi:type="dcterms:W3CDTF">2020-01-05T15:27:48Z</dcterms:created>
  <dcterms:modified xsi:type="dcterms:W3CDTF">2020-10-15T03:08:46Z</dcterms:modified>
</cp:coreProperties>
</file>