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86" r:id="rId2"/>
  </p:sldMasterIdLst>
  <p:notesMasterIdLst>
    <p:notesMasterId r:id="rId43"/>
  </p:notesMasterIdLst>
  <p:sldIdLst>
    <p:sldId id="704" r:id="rId3"/>
    <p:sldId id="320" r:id="rId4"/>
    <p:sldId id="432" r:id="rId5"/>
    <p:sldId id="374" r:id="rId6"/>
    <p:sldId id="375" r:id="rId7"/>
    <p:sldId id="376" r:id="rId8"/>
    <p:sldId id="378" r:id="rId9"/>
    <p:sldId id="379" r:id="rId10"/>
    <p:sldId id="380" r:id="rId11"/>
    <p:sldId id="381" r:id="rId12"/>
    <p:sldId id="382" r:id="rId13"/>
    <p:sldId id="383" r:id="rId14"/>
    <p:sldId id="384" r:id="rId15"/>
    <p:sldId id="386" r:id="rId16"/>
    <p:sldId id="414" r:id="rId17"/>
    <p:sldId id="434" r:id="rId18"/>
    <p:sldId id="413" r:id="rId19"/>
    <p:sldId id="415" r:id="rId20"/>
    <p:sldId id="416" r:id="rId21"/>
    <p:sldId id="391" r:id="rId22"/>
    <p:sldId id="392" r:id="rId23"/>
    <p:sldId id="393" r:id="rId24"/>
    <p:sldId id="429" r:id="rId25"/>
    <p:sldId id="395" r:id="rId26"/>
    <p:sldId id="417" r:id="rId27"/>
    <p:sldId id="436" r:id="rId28"/>
    <p:sldId id="433" r:id="rId29"/>
    <p:sldId id="431" r:id="rId30"/>
    <p:sldId id="418" r:id="rId31"/>
    <p:sldId id="419" r:id="rId32"/>
    <p:sldId id="420" r:id="rId33"/>
    <p:sldId id="421" r:id="rId34"/>
    <p:sldId id="402" r:id="rId35"/>
    <p:sldId id="404" r:id="rId36"/>
    <p:sldId id="405" r:id="rId37"/>
    <p:sldId id="422" r:id="rId38"/>
    <p:sldId id="423" r:id="rId39"/>
    <p:sldId id="705" r:id="rId40"/>
    <p:sldId id="424" r:id="rId41"/>
    <p:sldId id="41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9" autoAdjust="0"/>
    <p:restoredTop sz="71580" autoAdjust="0"/>
  </p:normalViewPr>
  <p:slideViewPr>
    <p:cSldViewPr>
      <p:cViewPr varScale="1">
        <p:scale>
          <a:sx n="81" d="100"/>
          <a:sy n="81" d="100"/>
        </p:scale>
        <p:origin x="1944" y="90"/>
      </p:cViewPr>
      <p:guideLst>
        <p:guide orient="horz" pos="2160"/>
        <p:guide pos="3840"/>
      </p:guideLst>
    </p:cSldViewPr>
  </p:slideViewPr>
  <p:notesTextViewPr>
    <p:cViewPr>
      <p:scale>
        <a:sx n="120" d="100"/>
        <a:sy n="120" d="100"/>
      </p:scale>
      <p:origin x="0" y="0"/>
    </p:cViewPr>
  </p:notesTextViewPr>
  <p:sorterViewPr>
    <p:cViewPr>
      <p:scale>
        <a:sx n="70" d="100"/>
        <a:sy n="70" d="100"/>
      </p:scale>
      <p:origin x="0" y="-8120"/>
    </p:cViewPr>
  </p:sorterViewPr>
  <p:notesViewPr>
    <p:cSldViewPr>
      <p:cViewPr varScale="1">
        <p:scale>
          <a:sx n="51" d="100"/>
          <a:sy n="51" d="100"/>
        </p:scale>
        <p:origin x="-291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2A48F-7A0C-4720-91B8-34BE7BBEB43D}" type="datetimeFigureOut">
              <a:rPr lang="zh-CN" altLang="en-US" smtClean="0"/>
              <a:pPr/>
              <a:t>2020/7/21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44896-A9B2-4544-A0B8-D3BBA0E8AEA5}" type="slidenum">
              <a:rPr lang="zh-CN" altLang="en-US" smtClean="0"/>
              <a:pPr/>
              <a:t>‹#›</a:t>
            </a:fld>
            <a:endParaRPr lang="zh-CN" altLang="en-US"/>
          </a:p>
        </p:txBody>
      </p:sp>
    </p:spTree>
    <p:extLst>
      <p:ext uri="{BB962C8B-B14F-4D97-AF65-F5344CB8AC3E}">
        <p14:creationId xmlns:p14="http://schemas.microsoft.com/office/powerpoint/2010/main" val="359332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1</a:t>
            </a:fld>
            <a:endParaRPr lang="zh-CN" altLang="en-US"/>
          </a:p>
        </p:txBody>
      </p:sp>
    </p:spTree>
    <p:extLst>
      <p:ext uri="{BB962C8B-B14F-4D97-AF65-F5344CB8AC3E}">
        <p14:creationId xmlns:p14="http://schemas.microsoft.com/office/powerpoint/2010/main" val="363928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16</a:t>
            </a:fld>
            <a:endParaRPr lang="zh-CN" altLang="en-US"/>
          </a:p>
        </p:txBody>
      </p:sp>
    </p:spTree>
    <p:extLst>
      <p:ext uri="{BB962C8B-B14F-4D97-AF65-F5344CB8AC3E}">
        <p14:creationId xmlns:p14="http://schemas.microsoft.com/office/powerpoint/2010/main" val="40037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76344896-A9B2-4544-A0B8-D3BBA0E8AEA5}" type="slidenum">
              <a:rPr lang="zh-CN" altLang="en-US" smtClean="0"/>
              <a:pPr/>
              <a:t>17</a:t>
            </a:fld>
            <a:endParaRPr lang="zh-CN" altLang="en-US"/>
          </a:p>
        </p:txBody>
      </p:sp>
    </p:spTree>
    <p:extLst>
      <p:ext uri="{BB962C8B-B14F-4D97-AF65-F5344CB8AC3E}">
        <p14:creationId xmlns:p14="http://schemas.microsoft.com/office/powerpoint/2010/main" val="306458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ea typeface="华文中宋" panose="0201060004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18</a:t>
            </a:fld>
            <a:endParaRPr lang="zh-CN" altLang="en-US"/>
          </a:p>
        </p:txBody>
      </p:sp>
    </p:spTree>
    <p:extLst>
      <p:ext uri="{BB962C8B-B14F-4D97-AF65-F5344CB8AC3E}">
        <p14:creationId xmlns:p14="http://schemas.microsoft.com/office/powerpoint/2010/main" val="1706997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35218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aseline="0"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22</a:t>
            </a:fld>
            <a:endParaRPr lang="zh-CN" altLang="en-US"/>
          </a:p>
        </p:txBody>
      </p:sp>
    </p:spTree>
    <p:extLst>
      <p:ext uri="{BB962C8B-B14F-4D97-AF65-F5344CB8AC3E}">
        <p14:creationId xmlns:p14="http://schemas.microsoft.com/office/powerpoint/2010/main" val="119336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24</a:t>
            </a:fld>
            <a:endParaRPr lang="zh-CN" altLang="en-US"/>
          </a:p>
        </p:txBody>
      </p:sp>
    </p:spTree>
    <p:extLst>
      <p:ext uri="{BB962C8B-B14F-4D97-AF65-F5344CB8AC3E}">
        <p14:creationId xmlns:p14="http://schemas.microsoft.com/office/powerpoint/2010/main" val="155150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76344896-A9B2-4544-A0B8-D3BBA0E8AEA5}" type="slidenum">
              <a:rPr lang="zh-CN" altLang="en-US" smtClean="0"/>
              <a:pPr/>
              <a:t>25</a:t>
            </a:fld>
            <a:endParaRPr lang="zh-CN" altLang="en-US"/>
          </a:p>
        </p:txBody>
      </p:sp>
    </p:spTree>
    <p:extLst>
      <p:ext uri="{BB962C8B-B14F-4D97-AF65-F5344CB8AC3E}">
        <p14:creationId xmlns:p14="http://schemas.microsoft.com/office/powerpoint/2010/main" val="78937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76344896-A9B2-4544-A0B8-D3BBA0E8AEA5}" type="slidenum">
              <a:rPr lang="zh-CN" altLang="en-US" smtClean="0"/>
              <a:pPr/>
              <a:t>26</a:t>
            </a:fld>
            <a:endParaRPr lang="zh-CN" altLang="en-US"/>
          </a:p>
        </p:txBody>
      </p:sp>
    </p:spTree>
    <p:extLst>
      <p:ext uri="{BB962C8B-B14F-4D97-AF65-F5344CB8AC3E}">
        <p14:creationId xmlns:p14="http://schemas.microsoft.com/office/powerpoint/2010/main" val="813221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000" dirty="0">
              <a:latin typeface="Arial" panose="020B0604020202020204" pitchFamily="34" charset="0"/>
              <a:ea typeface="华文中宋" panose="02010600040101010101" pitchFamily="2" charset="-122"/>
              <a:cs typeface="Arial" panose="020B0604020202020204" pitchFamily="34" charset="0"/>
            </a:endParaRPr>
          </a:p>
        </p:txBody>
      </p:sp>
      <p:sp>
        <p:nvSpPr>
          <p:cNvPr id="4" name="幻灯片编号占位符 3"/>
          <p:cNvSpPr>
            <a:spLocks noGrp="1"/>
          </p:cNvSpPr>
          <p:nvPr>
            <p:ph type="sldNum" sz="quarter" idx="10"/>
          </p:nvPr>
        </p:nvSpPr>
        <p:spPr/>
        <p:txBody>
          <a:bodyPr/>
          <a:lstStyle/>
          <a:p>
            <a:fld id="{76344896-A9B2-4544-A0B8-D3BBA0E8AEA5}" type="slidenum">
              <a:rPr lang="zh-CN" altLang="en-US" smtClean="0"/>
              <a:pPr/>
              <a:t>27</a:t>
            </a:fld>
            <a:endParaRPr lang="zh-CN" altLang="en-US"/>
          </a:p>
        </p:txBody>
      </p:sp>
    </p:spTree>
    <p:extLst>
      <p:ext uri="{BB962C8B-B14F-4D97-AF65-F5344CB8AC3E}">
        <p14:creationId xmlns:p14="http://schemas.microsoft.com/office/powerpoint/2010/main" val="1509452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76344896-A9B2-4544-A0B8-D3BBA0E8AEA5}" type="slidenum">
              <a:rPr lang="zh-CN" altLang="en-US" smtClean="0"/>
              <a:pPr/>
              <a:t>28</a:t>
            </a:fld>
            <a:endParaRPr lang="zh-CN" altLang="en-US"/>
          </a:p>
        </p:txBody>
      </p:sp>
    </p:spTree>
    <p:extLst>
      <p:ext uri="{BB962C8B-B14F-4D97-AF65-F5344CB8AC3E}">
        <p14:creationId xmlns:p14="http://schemas.microsoft.com/office/powerpoint/2010/main" val="81322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344896-A9B2-4544-A0B8-D3BBA0E8AEA5}" type="slidenum">
              <a:rPr lang="zh-CN" altLang="en-US" smtClean="0"/>
              <a:pPr/>
              <a:t>2</a:t>
            </a:fld>
            <a:endParaRPr lang="zh-CN" altLang="en-US"/>
          </a:p>
        </p:txBody>
      </p:sp>
    </p:spTree>
    <p:extLst>
      <p:ext uri="{BB962C8B-B14F-4D97-AF65-F5344CB8AC3E}">
        <p14:creationId xmlns:p14="http://schemas.microsoft.com/office/powerpoint/2010/main" val="2785640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dirty="0">
              <a:latin typeface="Arial" panose="020B0604020202020204" pitchFamily="34" charset="0"/>
              <a:ea typeface="华文中宋" panose="02010600040101010101" pitchFamily="2" charset="-122"/>
              <a:cs typeface="Arial" panose="020B0604020202020204" pitchFamily="34" charset="0"/>
            </a:endParaRPr>
          </a:p>
        </p:txBody>
      </p:sp>
      <p:sp>
        <p:nvSpPr>
          <p:cNvPr id="4" name="幻灯片编号占位符 3"/>
          <p:cNvSpPr>
            <a:spLocks noGrp="1"/>
          </p:cNvSpPr>
          <p:nvPr>
            <p:ph type="sldNum" sz="quarter" idx="10"/>
          </p:nvPr>
        </p:nvSpPr>
        <p:spPr/>
        <p:txBody>
          <a:bodyPr/>
          <a:lstStyle/>
          <a:p>
            <a:fld id="{76344896-A9B2-4544-A0B8-D3BBA0E8AEA5}" type="slidenum">
              <a:rPr lang="zh-CN" altLang="en-US" smtClean="0"/>
              <a:pPr/>
              <a:t>29</a:t>
            </a:fld>
            <a:endParaRPr lang="zh-CN" altLang="en-US"/>
          </a:p>
        </p:txBody>
      </p:sp>
    </p:spTree>
    <p:extLst>
      <p:ext uri="{BB962C8B-B14F-4D97-AF65-F5344CB8AC3E}">
        <p14:creationId xmlns:p14="http://schemas.microsoft.com/office/powerpoint/2010/main" val="297887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31</a:t>
            </a:fld>
            <a:endParaRPr lang="zh-CN" altLang="en-US"/>
          </a:p>
        </p:txBody>
      </p:sp>
    </p:spTree>
    <p:extLst>
      <p:ext uri="{BB962C8B-B14F-4D97-AF65-F5344CB8AC3E}">
        <p14:creationId xmlns:p14="http://schemas.microsoft.com/office/powerpoint/2010/main" val="72632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76344896-A9B2-4544-A0B8-D3BBA0E8AEA5}" type="slidenum">
              <a:rPr lang="zh-CN" altLang="en-US" smtClean="0"/>
              <a:pPr/>
              <a:t>32</a:t>
            </a:fld>
            <a:endParaRPr lang="zh-CN" altLang="en-US"/>
          </a:p>
        </p:txBody>
      </p:sp>
    </p:spTree>
    <p:extLst>
      <p:ext uri="{BB962C8B-B14F-4D97-AF65-F5344CB8AC3E}">
        <p14:creationId xmlns:p14="http://schemas.microsoft.com/office/powerpoint/2010/main" val="2169691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defRPr/>
            </a:pPr>
            <a:endParaRPr lang="en-US" sz="1200" dirty="0">
              <a:solidFill>
                <a:schemeClr val="tx2"/>
              </a:solidFill>
              <a:effectLst>
                <a:outerShdw blurRad="38100" dist="38100" dir="2700000" algn="tl">
                  <a:srgbClr val="000000"/>
                </a:outerShdw>
              </a:effectLst>
              <a:latin typeface="Arial" charset="0"/>
            </a:endParaRPr>
          </a:p>
          <a:p>
            <a:endParaRPr lang="en-US" b="1"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33</a:t>
            </a:fld>
            <a:endParaRPr lang="zh-CN" altLang="en-US"/>
          </a:p>
        </p:txBody>
      </p:sp>
    </p:spTree>
    <p:extLst>
      <p:ext uri="{BB962C8B-B14F-4D97-AF65-F5344CB8AC3E}">
        <p14:creationId xmlns:p14="http://schemas.microsoft.com/office/powerpoint/2010/main" val="564651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b="1"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34</a:t>
            </a:fld>
            <a:endParaRPr lang="zh-CN" altLang="en-US"/>
          </a:p>
        </p:txBody>
      </p:sp>
    </p:spTree>
    <p:extLst>
      <p:ext uri="{BB962C8B-B14F-4D97-AF65-F5344CB8AC3E}">
        <p14:creationId xmlns:p14="http://schemas.microsoft.com/office/powerpoint/2010/main" val="370751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p>
        </p:txBody>
      </p:sp>
      <p:sp>
        <p:nvSpPr>
          <p:cNvPr id="4" name="Slide Number Placeholder 3"/>
          <p:cNvSpPr>
            <a:spLocks noGrp="1"/>
          </p:cNvSpPr>
          <p:nvPr>
            <p:ph type="sldNum" sz="quarter" idx="5"/>
          </p:nvPr>
        </p:nvSpPr>
        <p:spPr/>
        <p:txBody>
          <a:bodyPr/>
          <a:lstStyle/>
          <a:p>
            <a:fld id="{76344896-A9B2-4544-A0B8-D3BBA0E8AEA5}" type="slidenum">
              <a:rPr lang="zh-CN" altLang="en-US" smtClean="0"/>
              <a:pPr/>
              <a:t>36</a:t>
            </a:fld>
            <a:endParaRPr lang="zh-CN" altLang="en-US"/>
          </a:p>
        </p:txBody>
      </p:sp>
    </p:spTree>
    <p:extLst>
      <p:ext uri="{BB962C8B-B14F-4D97-AF65-F5344CB8AC3E}">
        <p14:creationId xmlns:p14="http://schemas.microsoft.com/office/powerpoint/2010/main" val="2760176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dirty="0">
              <a:solidFill>
                <a:schemeClr val="tx2"/>
              </a:solidFill>
              <a:effectLst>
                <a:outerShdw blurRad="38100" dist="38100" dir="2700000" algn="tl">
                  <a:srgbClr val="000000"/>
                </a:outerShdw>
              </a:effectLst>
              <a:latin typeface="Arial" charset="0"/>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37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baseline="0"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38</a:t>
            </a:fld>
            <a:endParaRPr lang="zh-CN" altLang="en-US"/>
          </a:p>
        </p:txBody>
      </p:sp>
    </p:spTree>
    <p:extLst>
      <p:ext uri="{BB962C8B-B14F-4D97-AF65-F5344CB8AC3E}">
        <p14:creationId xmlns:p14="http://schemas.microsoft.com/office/powerpoint/2010/main" val="1245067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44896-A9B2-4544-A0B8-D3BBA0E8AEA5}" type="slidenum">
              <a:rPr lang="zh-CN" altLang="en-US" smtClean="0"/>
              <a:pPr/>
              <a:t>39</a:t>
            </a:fld>
            <a:endParaRPr lang="zh-CN" altLang="en-US"/>
          </a:p>
        </p:txBody>
      </p:sp>
    </p:spTree>
    <p:extLst>
      <p:ext uri="{BB962C8B-B14F-4D97-AF65-F5344CB8AC3E}">
        <p14:creationId xmlns:p14="http://schemas.microsoft.com/office/powerpoint/2010/main" val="15287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dirty="0">
              <a:solidFill>
                <a:schemeClr val="tx2"/>
              </a:solidFill>
              <a:effectLst>
                <a:outerShdw blurRad="38100" dist="38100" dir="2700000" algn="tl">
                  <a:srgbClr val="000000"/>
                </a:outerShdw>
              </a:effectLst>
              <a:latin typeface="Arial" charset="0"/>
            </a:endParaRPr>
          </a:p>
        </p:txBody>
      </p:sp>
      <p:sp>
        <p:nvSpPr>
          <p:cNvPr id="4" name="Slide Number Placeholder 3"/>
          <p:cNvSpPr>
            <a:spLocks noGrp="1"/>
          </p:cNvSpPr>
          <p:nvPr>
            <p:ph type="sldNum" sz="quarter" idx="5"/>
          </p:nvPr>
        </p:nvSpPr>
        <p:spPr/>
        <p:txBody>
          <a:bodyPr/>
          <a:lstStyle/>
          <a:p>
            <a:fld id="{76344896-A9B2-4544-A0B8-D3BBA0E8AEA5}" type="slidenum">
              <a:rPr lang="zh-CN" altLang="en-US" smtClean="0"/>
              <a:pPr/>
              <a:t>40</a:t>
            </a:fld>
            <a:endParaRPr lang="zh-CN" altLang="en-US"/>
          </a:p>
        </p:txBody>
      </p:sp>
    </p:spTree>
    <p:extLst>
      <p:ext uri="{BB962C8B-B14F-4D97-AF65-F5344CB8AC3E}">
        <p14:creationId xmlns:p14="http://schemas.microsoft.com/office/powerpoint/2010/main" val="36375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16376"/>
            <a:endParaRPr lang="en-US" sz="1200"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3</a:t>
            </a:fld>
            <a:endParaRPr lang="zh-CN" altLang="en-US"/>
          </a:p>
        </p:txBody>
      </p:sp>
    </p:spTree>
    <p:extLst>
      <p:ext uri="{BB962C8B-B14F-4D97-AF65-F5344CB8AC3E}">
        <p14:creationId xmlns:p14="http://schemas.microsoft.com/office/powerpoint/2010/main" val="104753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44896-A9B2-4544-A0B8-D3BBA0E8AEA5}" type="slidenum">
              <a:rPr lang="zh-CN" altLang="en-US" smtClean="0"/>
              <a:pPr/>
              <a:t>5</a:t>
            </a:fld>
            <a:endParaRPr lang="zh-CN" altLang="en-US"/>
          </a:p>
        </p:txBody>
      </p:sp>
    </p:spTree>
    <p:extLst>
      <p:ext uri="{BB962C8B-B14F-4D97-AF65-F5344CB8AC3E}">
        <p14:creationId xmlns:p14="http://schemas.microsoft.com/office/powerpoint/2010/main" val="35375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6</a:t>
            </a:fld>
            <a:endParaRPr lang="zh-CN" altLang="en-US"/>
          </a:p>
        </p:txBody>
      </p:sp>
    </p:spTree>
    <p:extLst>
      <p:ext uri="{BB962C8B-B14F-4D97-AF65-F5344CB8AC3E}">
        <p14:creationId xmlns:p14="http://schemas.microsoft.com/office/powerpoint/2010/main" val="1600206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ffectLst>
                <a:outerShdw blurRad="38100" dist="38100" dir="2700000" algn="tl">
                  <a:srgbClr val="000000"/>
                </a:outerShdw>
              </a:effectLst>
              <a:latin typeface="Arial" charset="0"/>
            </a:endParaRPr>
          </a:p>
        </p:txBody>
      </p:sp>
      <p:sp>
        <p:nvSpPr>
          <p:cNvPr id="4" name="Slide Number Placeholder 3"/>
          <p:cNvSpPr>
            <a:spLocks noGrp="1"/>
          </p:cNvSpPr>
          <p:nvPr>
            <p:ph type="sldNum" sz="quarter" idx="5"/>
          </p:nvPr>
        </p:nvSpPr>
        <p:spPr/>
        <p:txBody>
          <a:bodyPr/>
          <a:lstStyle/>
          <a:p>
            <a:fld id="{76344896-A9B2-4544-A0B8-D3BBA0E8AEA5}" type="slidenum">
              <a:rPr lang="zh-CN" altLang="en-US" smtClean="0"/>
              <a:pPr/>
              <a:t>12</a:t>
            </a:fld>
            <a:endParaRPr lang="zh-CN" altLang="en-US"/>
          </a:p>
        </p:txBody>
      </p:sp>
    </p:spTree>
    <p:extLst>
      <p:ext uri="{BB962C8B-B14F-4D97-AF65-F5344CB8AC3E}">
        <p14:creationId xmlns:p14="http://schemas.microsoft.com/office/powerpoint/2010/main" val="104732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76344896-A9B2-4544-A0B8-D3BBA0E8AEA5}" type="slidenum">
              <a:rPr lang="zh-CN" altLang="en-US" smtClean="0"/>
              <a:pPr/>
              <a:t>13</a:t>
            </a:fld>
            <a:endParaRPr lang="zh-CN" altLang="en-US"/>
          </a:p>
        </p:txBody>
      </p:sp>
    </p:spTree>
    <p:extLst>
      <p:ext uri="{BB962C8B-B14F-4D97-AF65-F5344CB8AC3E}">
        <p14:creationId xmlns:p14="http://schemas.microsoft.com/office/powerpoint/2010/main" val="333459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14</a:t>
            </a:fld>
            <a:endParaRPr lang="zh-CN" altLang="en-US"/>
          </a:p>
        </p:txBody>
      </p:sp>
    </p:spTree>
    <p:extLst>
      <p:ext uri="{BB962C8B-B14F-4D97-AF65-F5344CB8AC3E}">
        <p14:creationId xmlns:p14="http://schemas.microsoft.com/office/powerpoint/2010/main" val="170531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ffectLst>
                <a:outerShdw blurRad="38100" dist="38100" dir="2700000" algn="tl">
                  <a:srgbClr val="000000"/>
                </a:outerShdw>
              </a:effectLst>
              <a:latin typeface="Arial" charset="0"/>
            </a:endParaRPr>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pPr/>
              <a:t>15</a:t>
            </a:fld>
            <a:endParaRPr lang="zh-CN" altLang="en-US"/>
          </a:p>
        </p:txBody>
      </p:sp>
    </p:spTree>
    <p:extLst>
      <p:ext uri="{BB962C8B-B14F-4D97-AF65-F5344CB8AC3E}">
        <p14:creationId xmlns:p14="http://schemas.microsoft.com/office/powerpoint/2010/main" val="214438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1696" y="-675456"/>
            <a:ext cx="12213696" cy="535531"/>
          </a:xfrm>
          <a:noFill/>
        </p:spPr>
        <p:txBody>
          <a:bodyPr wrap="square" rtlCol="0">
            <a:spAutoFit/>
          </a:bodyPr>
          <a:lstStyle>
            <a:lvl1pPr algn="l">
              <a:defRPr lang="zh-CN" altLang="en-US" sz="3200" b="0" dirty="0">
                <a:solidFill>
                  <a:schemeClr val="tx1"/>
                </a:solidFill>
              </a:defRPr>
            </a:lvl1pPr>
          </a:lstStyle>
          <a:p>
            <a:pPr lvl="0"/>
            <a:r>
              <a:rPr lang="zh-CN" altLang="en-US" dirty="0"/>
              <a:t>单击此处编辑母版标题样式</a:t>
            </a:r>
          </a:p>
        </p:txBody>
      </p:sp>
      <p:sp>
        <p:nvSpPr>
          <p:cNvPr id="3" name="副标题 2"/>
          <p:cNvSpPr>
            <a:spLocks noGrp="1"/>
          </p:cNvSpPr>
          <p:nvPr>
            <p:ph type="subTitle" idx="1"/>
          </p:nvPr>
        </p:nvSpPr>
        <p:spPr>
          <a:xfrm>
            <a:off x="0" y="162000"/>
            <a:ext cx="12192000" cy="590931"/>
          </a:xfrm>
          <a:prstGeom prst="rect">
            <a:avLst/>
          </a:prstGeom>
          <a:noFill/>
        </p:spPr>
        <p:txBody>
          <a:bodyPr wrap="square" rtlCol="0">
            <a:spAutoFit/>
          </a:bodyPr>
          <a:lstStyle>
            <a:lvl1pPr marL="0" indent="0" algn="ctr">
              <a:buNone/>
              <a:defRPr lang="zh-CN" altLang="en-US" b="1" baseline="0">
                <a:solidFill>
                  <a:srgbClr val="002954"/>
                </a:solidFill>
                <a:ea typeface="微软雅黑" panose="020B0503020204020204" pitchFamily="34" charset="-122"/>
              </a:defRPr>
            </a:lvl1pPr>
          </a:lstStyle>
          <a:p>
            <a:pPr marL="0" lvl="0" algn="ctr">
              <a:spcBef>
                <a:spcPct val="0"/>
              </a:spcBef>
            </a:pPr>
            <a:r>
              <a:rPr lang="zh-CN" altLang="en-US" dirty="0"/>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Tree>
    <p:extLst>
      <p:ext uri="{BB962C8B-B14F-4D97-AF65-F5344CB8AC3E}">
        <p14:creationId xmlns:p14="http://schemas.microsoft.com/office/powerpoint/2010/main" val="226035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5912823" y="1825626"/>
            <a:ext cx="5440977" cy="289720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Tree>
    <p:extLst>
      <p:ext uri="{BB962C8B-B14F-4D97-AF65-F5344CB8AC3E}">
        <p14:creationId xmlns:p14="http://schemas.microsoft.com/office/powerpoint/2010/main" val="365109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656687" y="365125"/>
            <a:ext cx="697114"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573714" y="365125"/>
            <a:ext cx="2947987"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Tree>
    <p:extLst>
      <p:ext uri="{BB962C8B-B14F-4D97-AF65-F5344CB8AC3E}">
        <p14:creationId xmlns:p14="http://schemas.microsoft.com/office/powerpoint/2010/main" val="328111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4"/>
            <a:ext cx="2743200" cy="365125"/>
          </a:xfrm>
          <a:prstGeom prst="rect">
            <a:avLst/>
          </a:prstGeom>
        </p:spPr>
        <p:txBody>
          <a:bodyPr/>
          <a:lstStyle/>
          <a:p>
            <a:fld id="{9BF2B057-2B77-4D48-823D-03225A80255B}" type="datetimeFigureOut">
              <a:rPr lang="zh-CN" altLang="en-US" smtClean="0"/>
              <a:pPr/>
              <a:t>2020/7/21</a:t>
            </a:fld>
            <a:endParaRPr lang="zh-CN" altLang="en-US"/>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7527" y="6356354"/>
            <a:ext cx="2743200" cy="365125"/>
          </a:xfrm>
          <a:prstGeom prst="rect">
            <a:avLst/>
          </a:prstGeom>
        </p:spPr>
        <p:txBody>
          <a:bodyPr/>
          <a:lstStyle/>
          <a:p>
            <a:fld id="{5DDC94A0-EFD1-4BE2-BACA-A739C2A265BD}" type="slidenum">
              <a:rPr lang="zh-CN" altLang="en-US" smtClean="0"/>
              <a:pPr/>
              <a:t>‹#›</a:t>
            </a:fld>
            <a:endParaRPr lang="zh-CN" altLang="en-US"/>
          </a:p>
        </p:txBody>
      </p:sp>
    </p:spTree>
    <p:extLst>
      <p:ext uri="{BB962C8B-B14F-4D97-AF65-F5344CB8AC3E}">
        <p14:creationId xmlns:p14="http://schemas.microsoft.com/office/powerpoint/2010/main" val="364188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4"/>
            <a:ext cx="2743200" cy="365125"/>
          </a:xfrm>
          <a:prstGeom prst="rect">
            <a:avLst/>
          </a:prstGeom>
        </p:spPr>
        <p:txBody>
          <a:bodyPr/>
          <a:lstStyle/>
          <a:p>
            <a:fld id="{9BF2B057-2B77-4D48-823D-03225A80255B}" type="datetimeFigureOut">
              <a:rPr lang="zh-CN" altLang="en-US" smtClean="0"/>
              <a:pPr/>
              <a:t>2020/7/21</a:t>
            </a:fld>
            <a:endParaRPr lang="zh-CN" alt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7527" y="6356354"/>
            <a:ext cx="2743200" cy="365125"/>
          </a:xfrm>
          <a:prstGeom prst="rect">
            <a:avLst/>
          </a:prstGeom>
        </p:spPr>
        <p:txBody>
          <a:bodyPr/>
          <a:lstStyle/>
          <a:p>
            <a:fld id="{5DDC94A0-EFD1-4BE2-BACA-A739C2A265BD}" type="slidenum">
              <a:rPr lang="zh-CN" altLang="en-US" smtClean="0"/>
              <a:pPr/>
              <a:t>‹#›</a:t>
            </a:fld>
            <a:endParaRPr lang="zh-CN" altLang="en-US"/>
          </a:p>
        </p:txBody>
      </p:sp>
    </p:spTree>
    <p:extLst>
      <p:ext uri="{BB962C8B-B14F-4D97-AF65-F5344CB8AC3E}">
        <p14:creationId xmlns:p14="http://schemas.microsoft.com/office/powerpoint/2010/main" val="1709952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224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420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04928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31043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3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831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版式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zh-CN" altLang="en-US"/>
              <a:t>单击此处编辑母版标题样式</a:t>
            </a:r>
          </a:p>
        </p:txBody>
      </p:sp>
    </p:spTree>
    <p:extLst>
      <p:ext uri="{BB962C8B-B14F-4D97-AF65-F5344CB8AC3E}">
        <p14:creationId xmlns:p14="http://schemas.microsoft.com/office/powerpoint/2010/main" val="368429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571624"/>
            <a:ext cx="12192000" cy="535531"/>
          </a:xfrm>
        </p:spPr>
        <p:txBody>
          <a:bodyPr/>
          <a:lstStyle>
            <a:lvl1pPr algn="l">
              <a:defRPr sz="3200" b="0">
                <a:solidFill>
                  <a:schemeClr val="tx1"/>
                </a:solidFill>
                <a:latin typeface="Arial" panose="020B0604020202020204" pitchFamily="34" charset="0"/>
                <a:cs typeface="Arial" panose="020B0604020202020204" pitchFamily="34" charset="0"/>
              </a:defRPr>
            </a:lvl1p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
        <p:nvSpPr>
          <p:cNvPr id="6" name="标题 1"/>
          <p:cNvSpPr txBox="1">
            <a:spLocks/>
          </p:cNvSpPr>
          <p:nvPr userDrawn="1"/>
        </p:nvSpPr>
        <p:spPr>
          <a:xfrm>
            <a:off x="0" y="162000"/>
            <a:ext cx="12192000" cy="590931"/>
          </a:xfrm>
          <a:prstGeom prst="rect">
            <a:avLst/>
          </a:prstGeom>
          <a:noFill/>
        </p:spPr>
        <p:txBody>
          <a:bodyPr wrap="square" rtlCol="0">
            <a:spAutoFit/>
          </a:bodyPr>
          <a:lstStyle>
            <a:lvl1pPr algn="ctr" defTabSz="914400" rtl="0" eaLnBrk="1" latinLnBrk="0" hangingPunct="1">
              <a:lnSpc>
                <a:spcPct val="90000"/>
              </a:lnSpc>
              <a:spcBef>
                <a:spcPct val="0"/>
              </a:spcBef>
              <a:buNone/>
              <a:defRPr lang="zh-CN" altLang="en-US" sz="3600" b="1" kern="1200">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3600" dirty="0"/>
              <a:t>单击此处编辑母版标题样式</a:t>
            </a:r>
          </a:p>
        </p:txBody>
      </p:sp>
    </p:spTree>
    <p:extLst>
      <p:ext uri="{BB962C8B-B14F-4D97-AF65-F5344CB8AC3E}">
        <p14:creationId xmlns:p14="http://schemas.microsoft.com/office/powerpoint/2010/main" val="759692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版式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zh-CN" altLang="en-US"/>
              <a:t>单击此处编辑母版标题样式</a:t>
            </a:r>
          </a:p>
        </p:txBody>
      </p:sp>
    </p:spTree>
    <p:extLst>
      <p:ext uri="{BB962C8B-B14F-4D97-AF65-F5344CB8AC3E}">
        <p14:creationId xmlns:p14="http://schemas.microsoft.com/office/powerpoint/2010/main" val="178931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697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4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4242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6"/>
            <a:ext cx="9390944" cy="1523495"/>
          </a:xfrm>
          <a:prstGeom prst="rect">
            <a:avLst/>
          </a:prstGeom>
        </p:spPr>
        <p:txBody>
          <a:bodyPr anchor="ctr" anchorCtr="0">
            <a:noAutofit/>
          </a:bodyPr>
          <a:lstStyle>
            <a:lvl1pPr>
              <a:lnSpc>
                <a:spcPct val="90000"/>
              </a:lnSpc>
              <a:defRPr sz="4051"/>
            </a:lvl1pPr>
          </a:lstStyle>
          <a:p>
            <a:r>
              <a:rPr lang="en-US"/>
              <a:t>Click to edit Master title style</a:t>
            </a:r>
            <a:endParaRPr lang="en-US" dirty="0"/>
          </a:p>
        </p:txBody>
      </p:sp>
      <p:sp>
        <p:nvSpPr>
          <p:cNvPr id="3" name="Subtitle 2"/>
          <p:cNvSpPr>
            <a:spLocks noGrp="1"/>
          </p:cNvSpPr>
          <p:nvPr>
            <p:ph type="subTitle" idx="1"/>
          </p:nvPr>
        </p:nvSpPr>
        <p:spPr>
          <a:xfrm>
            <a:off x="1825273" y="4344994"/>
            <a:ext cx="9390944"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49"/>
            <a:ext cx="10253485" cy="1384995"/>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3"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zh-CN" altLang="en-US"/>
              <a:t>单击此处编辑母版文本样式</a:t>
            </a:r>
          </a:p>
        </p:txBody>
      </p:sp>
    </p:spTree>
    <p:extLst>
      <p:ext uri="{BB962C8B-B14F-4D97-AF65-F5344CB8AC3E}">
        <p14:creationId xmlns:p14="http://schemas.microsoft.com/office/powerpoint/2010/main" val="26408980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6"/>
            <a:ext cx="9390944" cy="1523495"/>
          </a:xfrm>
          <a:prstGeom prst="rect">
            <a:avLst/>
          </a:prstGeom>
        </p:spPr>
        <p:txBody>
          <a:bodyPr anchor="ctr" anchorCtr="0">
            <a:noAutofit/>
          </a:bodyPr>
          <a:lstStyle>
            <a:lvl1pPr>
              <a:lnSpc>
                <a:spcPct val="90000"/>
              </a:lnSpc>
              <a:defRPr sz="4051"/>
            </a:lvl1pPr>
          </a:lstStyle>
          <a:p>
            <a:r>
              <a:rPr lang="en-US"/>
              <a:t>Click to edit Master title style</a:t>
            </a:r>
            <a:endParaRPr lang="en-US" dirty="0"/>
          </a:p>
        </p:txBody>
      </p:sp>
      <p:sp>
        <p:nvSpPr>
          <p:cNvPr id="3" name="Subtitle 2"/>
          <p:cNvSpPr>
            <a:spLocks noGrp="1"/>
          </p:cNvSpPr>
          <p:nvPr>
            <p:ph type="subTitle" idx="1"/>
          </p:nvPr>
        </p:nvSpPr>
        <p:spPr>
          <a:xfrm>
            <a:off x="1825273" y="4344994"/>
            <a:ext cx="9390944"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49"/>
            <a:ext cx="10253485" cy="1384995"/>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3"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zh-CN" altLang="en-US"/>
              <a:t>单击此处编辑母版文本样式</a:t>
            </a:r>
          </a:p>
        </p:txBody>
      </p:sp>
      <p:grpSp>
        <p:nvGrpSpPr>
          <p:cNvPr id="5" name="组合 11">
            <a:extLst>
              <a:ext uri="{FF2B5EF4-FFF2-40B4-BE49-F238E27FC236}">
                <a16:creationId xmlns:a16="http://schemas.microsoft.com/office/drawing/2014/main" id="{F8C8E90B-E6D8-4837-BFCF-74F4A749F7A2}"/>
              </a:ext>
            </a:extLst>
          </p:cNvPr>
          <p:cNvGrpSpPr>
            <a:grpSpLocks/>
          </p:cNvGrpSpPr>
          <p:nvPr userDrawn="1"/>
        </p:nvGrpSpPr>
        <p:grpSpPr bwMode="auto">
          <a:xfrm>
            <a:off x="1" y="6372226"/>
            <a:ext cx="12193588" cy="596900"/>
            <a:chOff x="-670" y="6372000"/>
            <a:chExt cx="12192892" cy="597648"/>
          </a:xfrm>
        </p:grpSpPr>
        <p:sp>
          <p:nvSpPr>
            <p:cNvPr id="6" name="矩形 5">
              <a:extLst>
                <a:ext uri="{FF2B5EF4-FFF2-40B4-BE49-F238E27FC236}">
                  <a16:creationId xmlns:a16="http://schemas.microsoft.com/office/drawing/2014/main" id="{47699789-9008-4D64-A3F6-CBC1B7A9A8D2}"/>
                </a:ext>
              </a:extLst>
            </p:cNvPr>
            <p:cNvSpPr/>
            <p:nvPr/>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prstClr val="white"/>
                </a:solidFill>
              </a:endParaRPr>
            </a:p>
          </p:txBody>
        </p:sp>
        <p:sp>
          <p:nvSpPr>
            <p:cNvPr id="8" name="矩形 7">
              <a:extLst>
                <a:ext uri="{FF2B5EF4-FFF2-40B4-BE49-F238E27FC236}">
                  <a16:creationId xmlns:a16="http://schemas.microsoft.com/office/drawing/2014/main" id="{0D381AD2-7762-442F-9EC3-4BA6E8391DD1}"/>
                </a:ext>
              </a:extLst>
            </p:cNvPr>
            <p:cNvSpPr/>
            <p:nvPr/>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prstClr val="white"/>
                </a:solidFill>
              </a:endParaRPr>
            </a:p>
          </p:txBody>
        </p:sp>
        <p:sp>
          <p:nvSpPr>
            <p:cNvPr id="9" name="标题 1">
              <a:extLst>
                <a:ext uri="{FF2B5EF4-FFF2-40B4-BE49-F238E27FC236}">
                  <a16:creationId xmlns:a16="http://schemas.microsoft.com/office/drawing/2014/main" id="{7170B051-6CFA-4A9F-B982-0A5DCB0A49E9}"/>
                </a:ext>
              </a:extLst>
            </p:cNvPr>
            <p:cNvSpPr txBox="1">
              <a:spLocks noChangeArrowheads="1"/>
            </p:cNvSpPr>
            <p:nvPr/>
          </p:nvSpPr>
          <p:spPr bwMode="auto">
            <a:xfrm>
              <a:off x="7823671" y="6475317"/>
              <a:ext cx="3979635" cy="494331"/>
            </a:xfrm>
            <a:prstGeom prst="rect">
              <a:avLst/>
            </a:prstGeom>
            <a:noFill/>
            <a:ln>
              <a:noFill/>
            </a:ln>
          </p:spPr>
          <p:txBody>
            <a:bodyPr wrap="none" lIns="0" tIns="0" rIns="0" bIns="0"/>
            <a:lstStyle>
              <a:lvl1pPr defTabSz="684213">
                <a:defRPr sz="2000">
                  <a:solidFill>
                    <a:schemeClr val="tx1"/>
                  </a:solidFill>
                  <a:latin typeface="Arial" panose="020B0604020202020204" pitchFamily="34" charset="0"/>
                  <a:ea typeface="宋体" panose="02010600030101010101" pitchFamily="2" charset="-122"/>
                </a:defRPr>
              </a:lvl1pPr>
              <a:lvl2pPr marL="742950" indent="-285750" defTabSz="684213">
                <a:defRPr sz="2000">
                  <a:solidFill>
                    <a:schemeClr val="tx1"/>
                  </a:solidFill>
                  <a:latin typeface="Arial" panose="020B0604020202020204" pitchFamily="34" charset="0"/>
                  <a:ea typeface="宋体" panose="02010600030101010101" pitchFamily="2" charset="-122"/>
                </a:defRPr>
              </a:lvl2pPr>
              <a:lvl3pPr marL="1143000" indent="-228600" defTabSz="684213">
                <a:defRPr sz="2000">
                  <a:solidFill>
                    <a:schemeClr val="tx1"/>
                  </a:solidFill>
                  <a:latin typeface="Arial" panose="020B0604020202020204" pitchFamily="34" charset="0"/>
                  <a:ea typeface="宋体" panose="02010600030101010101" pitchFamily="2" charset="-122"/>
                </a:defRPr>
              </a:lvl3pPr>
              <a:lvl4pPr marL="1600200" indent="-228600" defTabSz="684213">
                <a:defRPr sz="2000">
                  <a:solidFill>
                    <a:schemeClr val="tx1"/>
                  </a:solidFill>
                  <a:latin typeface="Arial" panose="020B0604020202020204" pitchFamily="34" charset="0"/>
                  <a:ea typeface="宋体" panose="02010600030101010101" pitchFamily="2" charset="-122"/>
                </a:defRPr>
              </a:lvl4pPr>
              <a:lvl5pPr marL="2057400" indent="-228600" defTabSz="684213">
                <a:defRPr sz="2000">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r" eaLnBrk="1" hangingPunct="1">
                <a:lnSpc>
                  <a:spcPct val="90000"/>
                </a:lnSpc>
                <a:defRPr/>
              </a:pPr>
              <a:r>
                <a:rPr lang="en-US" altLang="zh-CN" sz="2200" b="1" dirty="0">
                  <a:solidFill>
                    <a:srgbClr val="FFFFFF"/>
                  </a:solidFill>
                  <a:ea typeface="微软雅黑" panose="020B0503020204020204" pitchFamily="34" charset="-122"/>
                  <a:cs typeface="Arial" panose="020B0604020202020204" pitchFamily="34" charset="0"/>
                </a:rPr>
                <a:t>www.chuangzaolun.com</a:t>
              </a:r>
              <a:endParaRPr lang="zh-CN" altLang="en-US" sz="2200" b="1" dirty="0">
                <a:solidFill>
                  <a:srgbClr val="FFFFFF"/>
                </a:solidFill>
                <a:ea typeface="微软雅黑" panose="020B0503020204020204" pitchFamily="34" charset="-122"/>
                <a:cs typeface="Arial" panose="020B0604020202020204" pitchFamily="34" charset="0"/>
              </a:endParaRPr>
            </a:p>
          </p:txBody>
        </p:sp>
        <p:sp>
          <p:nvSpPr>
            <p:cNvPr id="10" name="标题 1">
              <a:extLst>
                <a:ext uri="{FF2B5EF4-FFF2-40B4-BE49-F238E27FC236}">
                  <a16:creationId xmlns:a16="http://schemas.microsoft.com/office/drawing/2014/main" id="{E001A076-4612-4793-B17E-F4C163E9FEEE}"/>
                </a:ext>
              </a:extLst>
            </p:cNvPr>
            <p:cNvSpPr txBox="1">
              <a:spLocks noChangeArrowheads="1"/>
            </p:cNvSpPr>
            <p:nvPr userDrawn="1"/>
          </p:nvSpPr>
          <p:spPr bwMode="auto">
            <a:xfrm>
              <a:off x="386656" y="6464190"/>
              <a:ext cx="4609837" cy="492742"/>
            </a:xfrm>
            <a:prstGeom prst="rect">
              <a:avLst/>
            </a:prstGeom>
            <a:noFill/>
            <a:ln>
              <a:noFill/>
            </a:ln>
          </p:spPr>
          <p:txBody>
            <a:bodyPr wrap="none" lIns="0" tIns="0" rIns="0" bIns="0"/>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2200" b="1" dirty="0">
                  <a:solidFill>
                    <a:schemeClr val="bg1"/>
                  </a:solidFill>
                  <a:latin typeface="微软雅黑" panose="020B0503020204020204" pitchFamily="34" charset="-122"/>
                  <a:ea typeface="微软雅黑" panose="020B0503020204020204" pitchFamily="34" charset="-122"/>
                </a:rPr>
                <a:t>创世记：今天传福音的关键</a:t>
              </a:r>
            </a:p>
          </p:txBody>
        </p:sp>
      </p:grpSp>
    </p:spTree>
    <p:extLst>
      <p:ext uri="{BB962C8B-B14F-4D97-AF65-F5344CB8AC3E}">
        <p14:creationId xmlns:p14="http://schemas.microsoft.com/office/powerpoint/2010/main" val="8385047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90187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386439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DDC94A0-EFD1-4BE2-BACA-A739C2A265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5249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2691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DDC94A0-EFD1-4BE2-BACA-A739C2A265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507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825626"/>
            <a:ext cx="10515600" cy="289720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Tree>
    <p:extLst>
      <p:ext uri="{BB962C8B-B14F-4D97-AF65-F5344CB8AC3E}">
        <p14:creationId xmlns:p14="http://schemas.microsoft.com/office/powerpoint/2010/main" val="34267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dirty="0">
              <a:solidFill>
                <a:prstClr val="black">
                  <a:lumMod val="65000"/>
                  <a:lumOff val="3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prstClr val="black">
                  <a:lumMod val="65000"/>
                  <a:lumOff val="3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6B66F5FF-C06E-49AF-A8D0-58E4BB99E759}"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013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639146"/>
            <a:ext cx="10515600" cy="92333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42473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Tree>
    <p:extLst>
      <p:ext uri="{BB962C8B-B14F-4D97-AF65-F5344CB8AC3E}">
        <p14:creationId xmlns:p14="http://schemas.microsoft.com/office/powerpoint/2010/main" val="196714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56200" cy="3340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5625"/>
            <a:ext cx="5156200" cy="3340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Tree>
    <p:extLst>
      <p:ext uri="{BB962C8B-B14F-4D97-AF65-F5344CB8AC3E}">
        <p14:creationId xmlns:p14="http://schemas.microsoft.com/office/powerpoint/2010/main" val="181021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590931"/>
          </a:xfrm>
        </p:spPr>
        <p:txBody>
          <a:bodyPr/>
          <a:lstStyle/>
          <a:p>
            <a:r>
              <a:rPr lang="zh-CN" altLang="en-US"/>
              <a:t>单击此处编辑母版标题样式</a:t>
            </a:r>
          </a:p>
        </p:txBody>
      </p:sp>
      <p:sp>
        <p:nvSpPr>
          <p:cNvPr id="3" name="文本占位符 2"/>
          <p:cNvSpPr>
            <a:spLocks noGrp="1"/>
          </p:cNvSpPr>
          <p:nvPr>
            <p:ph type="body" idx="1"/>
          </p:nvPr>
        </p:nvSpPr>
        <p:spPr>
          <a:xfrm>
            <a:off x="840318" y="2080343"/>
            <a:ext cx="5158316" cy="42473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340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2080343"/>
            <a:ext cx="5183717" cy="42473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340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Tree>
    <p:extLst>
      <p:ext uri="{BB962C8B-B14F-4D97-AF65-F5344CB8AC3E}">
        <p14:creationId xmlns:p14="http://schemas.microsoft.com/office/powerpoint/2010/main" val="65486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Tree>
    <p:extLst>
      <p:ext uri="{BB962C8B-B14F-4D97-AF65-F5344CB8AC3E}">
        <p14:creationId xmlns:p14="http://schemas.microsoft.com/office/powerpoint/2010/main" val="271510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1078671"/>
            <a:ext cx="3932767" cy="978729"/>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20662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1393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Tree>
    <p:extLst>
      <p:ext uri="{BB962C8B-B14F-4D97-AF65-F5344CB8AC3E}">
        <p14:creationId xmlns:p14="http://schemas.microsoft.com/office/powerpoint/2010/main" val="275581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1078671"/>
            <a:ext cx="3932767" cy="978729"/>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5355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1393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E4F636DC-071E-4348-998A-DC4560EB5A2D}" type="datetimeFigureOut">
              <a:rPr lang="zh-CN" altLang="en-US" smtClean="0"/>
              <a:pPr/>
              <a:t>2020/7/21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EC6CD15F-F05D-4BCB-B418-474E93A72735}" type="slidenum">
              <a:rPr lang="zh-CN" altLang="en-US" smtClean="0"/>
              <a:pPr/>
              <a:t>‹#›</a:t>
            </a:fld>
            <a:endParaRPr lang="zh-CN" altLang="en-US"/>
          </a:p>
        </p:txBody>
      </p:sp>
    </p:spTree>
    <p:extLst>
      <p:ext uri="{BB962C8B-B14F-4D97-AF65-F5344CB8AC3E}">
        <p14:creationId xmlns:p14="http://schemas.microsoft.com/office/powerpoint/2010/main" val="103981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3">
                <a:lumMod val="0"/>
                <a:lumOff val="100000"/>
                <a:alpha val="66000"/>
              </a:schemeClr>
            </a:gs>
            <a:gs pos="35000">
              <a:schemeClr val="accent3">
                <a:lumMod val="0"/>
                <a:lumOff val="100000"/>
              </a:schemeClr>
            </a:gs>
            <a:gs pos="100000">
              <a:schemeClr val="bg1">
                <a:lumMod val="92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0" y="162000"/>
            <a:ext cx="12192000" cy="590931"/>
          </a:xfrm>
          <a:prstGeom prst="rect">
            <a:avLst/>
          </a:prstGeom>
          <a:noFill/>
        </p:spPr>
        <p:txBody>
          <a:bodyPr wrap="square" rtlCol="0">
            <a:spAutoFit/>
          </a:bodyPr>
          <a:lstStyle/>
          <a:p>
            <a:pPr lvl="0" algn="ctr"/>
            <a:r>
              <a:rPr lang="zh-CN" altLang="en-US" dirty="0"/>
              <a:t>单击此处编辑母版标题样式</a:t>
            </a:r>
          </a:p>
        </p:txBody>
      </p:sp>
      <p:cxnSp>
        <p:nvCxnSpPr>
          <p:cNvPr id="13" name="直接连接符 12">
            <a:extLst>
              <a:ext uri="{FF2B5EF4-FFF2-40B4-BE49-F238E27FC236}">
                <a16:creationId xmlns:a16="http://schemas.microsoft.com/office/drawing/2014/main" id="{E01B8F54-AEB7-4C6B-91EF-4736B1298ADA}"/>
              </a:ext>
            </a:extLst>
          </p:cNvPr>
          <p:cNvCxnSpPr/>
          <p:nvPr userDrawn="1"/>
        </p:nvCxnSpPr>
        <p:spPr>
          <a:xfrm>
            <a:off x="0" y="762000"/>
            <a:ext cx="12192000" cy="0"/>
          </a:xfrm>
          <a:prstGeom prst="line">
            <a:avLst/>
          </a:prstGeom>
          <a:ln w="22225" cap="rnd" cmpd="sng">
            <a:gradFill flip="none" rotWithShape="1">
              <a:gsLst>
                <a:gs pos="53000">
                  <a:srgbClr val="002953"/>
                </a:gs>
                <a:gs pos="0">
                  <a:schemeClr val="bg1">
                    <a:lumMod val="95000"/>
                  </a:schemeClr>
                </a:gs>
                <a:gs pos="100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4" name="组合 11">
            <a:extLst>
              <a:ext uri="{FF2B5EF4-FFF2-40B4-BE49-F238E27FC236}">
                <a16:creationId xmlns:a16="http://schemas.microsoft.com/office/drawing/2014/main" id="{F4ADB8EA-FB00-4FE0-B4EF-A8FA8EBA7E92}"/>
              </a:ext>
            </a:extLst>
          </p:cNvPr>
          <p:cNvGrpSpPr>
            <a:grpSpLocks/>
          </p:cNvGrpSpPr>
          <p:nvPr userDrawn="1"/>
        </p:nvGrpSpPr>
        <p:grpSpPr bwMode="auto">
          <a:xfrm>
            <a:off x="1" y="6372226"/>
            <a:ext cx="12193588" cy="596900"/>
            <a:chOff x="-670" y="6372000"/>
            <a:chExt cx="12192892" cy="597648"/>
          </a:xfrm>
        </p:grpSpPr>
        <p:sp>
          <p:nvSpPr>
            <p:cNvPr id="15" name="矩形 14">
              <a:extLst>
                <a:ext uri="{FF2B5EF4-FFF2-40B4-BE49-F238E27FC236}">
                  <a16:creationId xmlns:a16="http://schemas.microsoft.com/office/drawing/2014/main" id="{2B710D97-D28B-4002-871C-682504A7182E}"/>
                </a:ext>
              </a:extLst>
            </p:cNvPr>
            <p:cNvSpPr/>
            <p:nvPr/>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prstClr val="white"/>
                </a:solidFill>
              </a:endParaRPr>
            </a:p>
          </p:txBody>
        </p:sp>
        <p:sp>
          <p:nvSpPr>
            <p:cNvPr id="16" name="矩形 15">
              <a:extLst>
                <a:ext uri="{FF2B5EF4-FFF2-40B4-BE49-F238E27FC236}">
                  <a16:creationId xmlns:a16="http://schemas.microsoft.com/office/drawing/2014/main" id="{9727FCD4-AC8D-4762-99E7-3AC46162DD77}"/>
                </a:ext>
              </a:extLst>
            </p:cNvPr>
            <p:cNvSpPr/>
            <p:nvPr/>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prstClr val="white"/>
                </a:solidFill>
              </a:endParaRPr>
            </a:p>
          </p:txBody>
        </p:sp>
        <p:sp>
          <p:nvSpPr>
            <p:cNvPr id="17" name="标题 1">
              <a:extLst>
                <a:ext uri="{FF2B5EF4-FFF2-40B4-BE49-F238E27FC236}">
                  <a16:creationId xmlns:a16="http://schemas.microsoft.com/office/drawing/2014/main" id="{264025F9-89A1-4D21-A628-7E725A589CFF}"/>
                </a:ext>
              </a:extLst>
            </p:cNvPr>
            <p:cNvSpPr txBox="1">
              <a:spLocks noChangeArrowheads="1"/>
            </p:cNvSpPr>
            <p:nvPr/>
          </p:nvSpPr>
          <p:spPr bwMode="auto">
            <a:xfrm>
              <a:off x="7823671" y="6475317"/>
              <a:ext cx="3979635" cy="494331"/>
            </a:xfrm>
            <a:prstGeom prst="rect">
              <a:avLst/>
            </a:prstGeom>
            <a:noFill/>
            <a:ln>
              <a:noFill/>
            </a:ln>
          </p:spPr>
          <p:txBody>
            <a:bodyPr wrap="none" lIns="0" tIns="0" rIns="0" bIns="0"/>
            <a:lstStyle>
              <a:lvl1pPr defTabSz="684213">
                <a:defRPr sz="2000">
                  <a:solidFill>
                    <a:schemeClr val="tx1"/>
                  </a:solidFill>
                  <a:latin typeface="Arial" panose="020B0604020202020204" pitchFamily="34" charset="0"/>
                  <a:ea typeface="宋体" panose="02010600030101010101" pitchFamily="2" charset="-122"/>
                </a:defRPr>
              </a:lvl1pPr>
              <a:lvl2pPr marL="742950" indent="-285750" defTabSz="684213">
                <a:defRPr sz="2000">
                  <a:solidFill>
                    <a:schemeClr val="tx1"/>
                  </a:solidFill>
                  <a:latin typeface="Arial" panose="020B0604020202020204" pitchFamily="34" charset="0"/>
                  <a:ea typeface="宋体" panose="02010600030101010101" pitchFamily="2" charset="-122"/>
                </a:defRPr>
              </a:lvl2pPr>
              <a:lvl3pPr marL="1143000" indent="-228600" defTabSz="684213">
                <a:defRPr sz="2000">
                  <a:solidFill>
                    <a:schemeClr val="tx1"/>
                  </a:solidFill>
                  <a:latin typeface="Arial" panose="020B0604020202020204" pitchFamily="34" charset="0"/>
                  <a:ea typeface="宋体" panose="02010600030101010101" pitchFamily="2" charset="-122"/>
                </a:defRPr>
              </a:lvl3pPr>
              <a:lvl4pPr marL="1600200" indent="-228600" defTabSz="684213">
                <a:defRPr sz="2000">
                  <a:solidFill>
                    <a:schemeClr val="tx1"/>
                  </a:solidFill>
                  <a:latin typeface="Arial" panose="020B0604020202020204" pitchFamily="34" charset="0"/>
                  <a:ea typeface="宋体" panose="02010600030101010101" pitchFamily="2" charset="-122"/>
                </a:defRPr>
              </a:lvl4pPr>
              <a:lvl5pPr marL="2057400" indent="-228600" defTabSz="684213">
                <a:defRPr sz="2000">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r" eaLnBrk="1" hangingPunct="1">
                <a:lnSpc>
                  <a:spcPct val="90000"/>
                </a:lnSpc>
                <a:defRPr/>
              </a:pPr>
              <a:r>
                <a:rPr lang="en-US" altLang="zh-CN" sz="2200" b="1" dirty="0">
                  <a:solidFill>
                    <a:srgbClr val="FFFFFF"/>
                  </a:solidFill>
                  <a:ea typeface="微软雅黑" panose="020B0503020204020204" pitchFamily="34" charset="-122"/>
                  <a:cs typeface="Arial" panose="020B0604020202020204" pitchFamily="34" charset="0"/>
                </a:rPr>
                <a:t>www.chuangzaolun.com</a:t>
              </a:r>
              <a:endParaRPr lang="zh-CN" altLang="en-US" sz="2200" b="1" dirty="0">
                <a:solidFill>
                  <a:srgbClr val="FFFFFF"/>
                </a:solidFill>
                <a:ea typeface="微软雅黑" panose="020B0503020204020204" pitchFamily="34" charset="-122"/>
                <a:cs typeface="Arial" panose="020B0604020202020204" pitchFamily="34" charset="0"/>
              </a:endParaRPr>
            </a:p>
          </p:txBody>
        </p:sp>
        <p:sp>
          <p:nvSpPr>
            <p:cNvPr id="18" name="标题 1">
              <a:extLst>
                <a:ext uri="{FF2B5EF4-FFF2-40B4-BE49-F238E27FC236}">
                  <a16:creationId xmlns:a16="http://schemas.microsoft.com/office/drawing/2014/main" id="{F118DD23-11BB-4491-8CE4-3FF2AC79E505}"/>
                </a:ext>
              </a:extLst>
            </p:cNvPr>
            <p:cNvSpPr txBox="1">
              <a:spLocks noChangeArrowheads="1"/>
            </p:cNvSpPr>
            <p:nvPr userDrawn="1"/>
          </p:nvSpPr>
          <p:spPr bwMode="auto">
            <a:xfrm>
              <a:off x="386656" y="6464190"/>
              <a:ext cx="4609837" cy="492742"/>
            </a:xfrm>
            <a:prstGeom prst="rect">
              <a:avLst/>
            </a:prstGeom>
            <a:noFill/>
            <a:ln>
              <a:noFill/>
            </a:ln>
          </p:spPr>
          <p:txBody>
            <a:bodyPr wrap="none" lIns="0" tIns="0" rIns="0" bIns="0"/>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2200" b="1" dirty="0">
                  <a:solidFill>
                    <a:schemeClr val="bg1"/>
                  </a:solidFill>
                  <a:latin typeface="微软雅黑" panose="020B0503020204020204" pitchFamily="34" charset="-122"/>
                  <a:ea typeface="微软雅黑" panose="020B0503020204020204" pitchFamily="34" charset="-122"/>
                </a:rPr>
                <a:t>旧约预言的应验</a:t>
              </a:r>
            </a:p>
          </p:txBody>
        </p:sp>
      </p:grpSp>
    </p:spTree>
    <p:extLst>
      <p:ext uri="{BB962C8B-B14F-4D97-AF65-F5344CB8AC3E}">
        <p14:creationId xmlns:p14="http://schemas.microsoft.com/office/powerpoint/2010/main" val="339699574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9" r:id="rId27"/>
    <p:sldLayoutId id="2147483745" r:id="rId28"/>
  </p:sldLayoutIdLst>
  <p:txStyles>
    <p:titleStyle>
      <a:lvl1pPr algn="l" defTabSz="914400" rtl="0" eaLnBrk="1" latinLnBrk="0" hangingPunct="1">
        <a:lnSpc>
          <a:spcPct val="90000"/>
        </a:lnSpc>
        <a:spcBef>
          <a:spcPct val="0"/>
        </a:spcBef>
        <a:buNone/>
        <a:defRPr lang="zh-CN" altLang="en-US" sz="3600" b="1" kern="1200">
          <a:solidFill>
            <a:srgbClr val="002954"/>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baseline="0" dirty="0" smtClean="0">
          <a:solidFill>
            <a:schemeClr val="tx1"/>
          </a:solidFill>
          <a:latin typeface="Arial" panose="020B0604020202020204" pitchFamily="34" charset="0"/>
          <a:ea typeface="汉仪大宋简" panose="02010609000101010101" pitchFamily="49"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36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3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36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3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714404"/>
            <a:ext cx="10515600" cy="714404"/>
          </a:xfrm>
          <a:prstGeom prst="rect">
            <a:avLst/>
          </a:prstGeom>
        </p:spPr>
        <p:txBody>
          <a:bodyPr vert="horz" wrap="none" lIns="0" tIns="0" rIns="0" bIns="0" rtlCol="0" anchor="t" anchorCtr="0">
            <a:noAutofit/>
          </a:bodyPr>
          <a:lstStyle/>
          <a:p>
            <a:r>
              <a:rPr lang="zh-CN" altLang="en-US"/>
              <a:t>单击此处编辑母版标题样式</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9BF2B057-2B77-4D48-823D-03225A80255B}" type="datetimeFigureOut">
              <a:rPr lang="zh-CN" altLang="en-US" smtClean="0">
                <a:solidFill>
                  <a:prstClr val="black">
                    <a:lumMod val="65000"/>
                    <a:lumOff val="35000"/>
                  </a:prstClr>
                </a:solidFill>
              </a:rPr>
              <a:pPr/>
              <a:t>2020/7/21</a:t>
            </a:fld>
            <a:endParaRPr lang="zh-CN" altLang="en-US">
              <a:solidFill>
                <a:prstClr val="black">
                  <a:lumMod val="65000"/>
                  <a:lumOff val="3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CN" altLang="en-US">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5DDC94A0-EFD1-4BE2-BACA-A739C2A265BD}"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12" name="组合 11">
            <a:extLst>
              <a:ext uri="{FF2B5EF4-FFF2-40B4-BE49-F238E27FC236}">
                <a16:creationId xmlns:a16="http://schemas.microsoft.com/office/drawing/2014/main" id="{8161E275-268A-4A9B-985B-7C5373388BB9}"/>
              </a:ext>
            </a:extLst>
          </p:cNvPr>
          <p:cNvGrpSpPr>
            <a:grpSpLocks/>
          </p:cNvGrpSpPr>
          <p:nvPr userDrawn="1"/>
        </p:nvGrpSpPr>
        <p:grpSpPr bwMode="auto">
          <a:xfrm>
            <a:off x="1" y="6372226"/>
            <a:ext cx="12193588" cy="596900"/>
            <a:chOff x="-670" y="6372000"/>
            <a:chExt cx="12192892" cy="597648"/>
          </a:xfrm>
        </p:grpSpPr>
        <p:sp>
          <p:nvSpPr>
            <p:cNvPr id="13" name="矩形 12">
              <a:extLst>
                <a:ext uri="{FF2B5EF4-FFF2-40B4-BE49-F238E27FC236}">
                  <a16:creationId xmlns:a16="http://schemas.microsoft.com/office/drawing/2014/main" id="{558AF7CB-0ADB-4B02-9969-50E6C065262A}"/>
                </a:ext>
              </a:extLst>
            </p:cNvPr>
            <p:cNvSpPr/>
            <p:nvPr/>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prstClr val="white"/>
                </a:solidFill>
              </a:endParaRPr>
            </a:p>
          </p:txBody>
        </p:sp>
        <p:sp>
          <p:nvSpPr>
            <p:cNvPr id="14" name="矩形 13">
              <a:extLst>
                <a:ext uri="{FF2B5EF4-FFF2-40B4-BE49-F238E27FC236}">
                  <a16:creationId xmlns:a16="http://schemas.microsoft.com/office/drawing/2014/main" id="{8265AC9C-76E1-42F7-9F66-26F0CC190C5D}"/>
                </a:ext>
              </a:extLst>
            </p:cNvPr>
            <p:cNvSpPr/>
            <p:nvPr/>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prstClr val="white"/>
                </a:solidFill>
              </a:endParaRPr>
            </a:p>
          </p:txBody>
        </p:sp>
        <p:sp>
          <p:nvSpPr>
            <p:cNvPr id="15" name="标题 1">
              <a:extLst>
                <a:ext uri="{FF2B5EF4-FFF2-40B4-BE49-F238E27FC236}">
                  <a16:creationId xmlns:a16="http://schemas.microsoft.com/office/drawing/2014/main" id="{7BC92B77-7333-4197-9B2C-851CD610B94E}"/>
                </a:ext>
              </a:extLst>
            </p:cNvPr>
            <p:cNvSpPr txBox="1">
              <a:spLocks noChangeArrowheads="1"/>
            </p:cNvSpPr>
            <p:nvPr/>
          </p:nvSpPr>
          <p:spPr bwMode="auto">
            <a:xfrm>
              <a:off x="7823671" y="6475317"/>
              <a:ext cx="3979635" cy="494331"/>
            </a:xfrm>
            <a:prstGeom prst="rect">
              <a:avLst/>
            </a:prstGeom>
            <a:noFill/>
            <a:ln>
              <a:noFill/>
            </a:ln>
          </p:spPr>
          <p:txBody>
            <a:bodyPr wrap="none" lIns="0" tIns="0" rIns="0" bIns="0"/>
            <a:lstStyle>
              <a:lvl1pPr defTabSz="684213">
                <a:defRPr sz="2000">
                  <a:solidFill>
                    <a:schemeClr val="tx1"/>
                  </a:solidFill>
                  <a:latin typeface="Arial" panose="020B0604020202020204" pitchFamily="34" charset="0"/>
                  <a:ea typeface="宋体" panose="02010600030101010101" pitchFamily="2" charset="-122"/>
                </a:defRPr>
              </a:lvl1pPr>
              <a:lvl2pPr marL="742950" indent="-285750" defTabSz="684213">
                <a:defRPr sz="2000">
                  <a:solidFill>
                    <a:schemeClr val="tx1"/>
                  </a:solidFill>
                  <a:latin typeface="Arial" panose="020B0604020202020204" pitchFamily="34" charset="0"/>
                  <a:ea typeface="宋体" panose="02010600030101010101" pitchFamily="2" charset="-122"/>
                </a:defRPr>
              </a:lvl2pPr>
              <a:lvl3pPr marL="1143000" indent="-228600" defTabSz="684213">
                <a:defRPr sz="2000">
                  <a:solidFill>
                    <a:schemeClr val="tx1"/>
                  </a:solidFill>
                  <a:latin typeface="Arial" panose="020B0604020202020204" pitchFamily="34" charset="0"/>
                  <a:ea typeface="宋体" panose="02010600030101010101" pitchFamily="2" charset="-122"/>
                </a:defRPr>
              </a:lvl3pPr>
              <a:lvl4pPr marL="1600200" indent="-228600" defTabSz="684213">
                <a:defRPr sz="2000">
                  <a:solidFill>
                    <a:schemeClr val="tx1"/>
                  </a:solidFill>
                  <a:latin typeface="Arial" panose="020B0604020202020204" pitchFamily="34" charset="0"/>
                  <a:ea typeface="宋体" panose="02010600030101010101" pitchFamily="2" charset="-122"/>
                </a:defRPr>
              </a:lvl4pPr>
              <a:lvl5pPr marL="2057400" indent="-228600" defTabSz="684213">
                <a:defRPr sz="2000">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r" eaLnBrk="1" hangingPunct="1">
                <a:lnSpc>
                  <a:spcPct val="90000"/>
                </a:lnSpc>
                <a:defRPr/>
              </a:pPr>
              <a:r>
                <a:rPr lang="en-US" altLang="zh-CN" sz="2200" b="1" dirty="0">
                  <a:solidFill>
                    <a:srgbClr val="FFFFFF"/>
                  </a:solidFill>
                  <a:ea typeface="微软雅黑" panose="020B0503020204020204" pitchFamily="34" charset="-122"/>
                  <a:cs typeface="Arial" panose="020B0604020202020204" pitchFamily="34" charset="0"/>
                </a:rPr>
                <a:t>www.chuangzaolun.com</a:t>
              </a:r>
              <a:endParaRPr lang="zh-CN" altLang="en-US" sz="2200" b="1" dirty="0">
                <a:solidFill>
                  <a:srgbClr val="FFFFFF"/>
                </a:solidFill>
                <a:ea typeface="微软雅黑" panose="020B0503020204020204" pitchFamily="34" charset="-122"/>
                <a:cs typeface="Arial" panose="020B0604020202020204" pitchFamily="34" charset="0"/>
              </a:endParaRPr>
            </a:p>
          </p:txBody>
        </p:sp>
        <p:sp>
          <p:nvSpPr>
            <p:cNvPr id="16" name="标题 1">
              <a:extLst>
                <a:ext uri="{FF2B5EF4-FFF2-40B4-BE49-F238E27FC236}">
                  <a16:creationId xmlns:a16="http://schemas.microsoft.com/office/drawing/2014/main" id="{99FC9AD1-9716-4C7D-9B15-C6BB0863BEF4}"/>
                </a:ext>
              </a:extLst>
            </p:cNvPr>
            <p:cNvSpPr txBox="1">
              <a:spLocks noChangeArrowheads="1"/>
            </p:cNvSpPr>
            <p:nvPr userDrawn="1"/>
          </p:nvSpPr>
          <p:spPr bwMode="auto">
            <a:xfrm>
              <a:off x="386656" y="6464190"/>
              <a:ext cx="4609837" cy="492742"/>
            </a:xfrm>
            <a:prstGeom prst="rect">
              <a:avLst/>
            </a:prstGeom>
            <a:noFill/>
            <a:ln>
              <a:noFill/>
            </a:ln>
          </p:spPr>
          <p:txBody>
            <a:bodyPr wrap="none" lIns="0" tIns="0" rIns="0" bIns="0"/>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2200" b="1" dirty="0">
                  <a:solidFill>
                    <a:schemeClr val="bg1"/>
                  </a:solidFill>
                  <a:latin typeface="微软雅黑" panose="020B0503020204020204" pitchFamily="34" charset="-122"/>
                  <a:ea typeface="微软雅黑" panose="020B0503020204020204" pitchFamily="34" charset="-122"/>
                </a:rPr>
                <a:t>创世记：今天传福音的关键</a:t>
              </a:r>
            </a:p>
          </p:txBody>
        </p:sp>
      </p:grpSp>
    </p:spTree>
    <p:extLst>
      <p:ext uri="{BB962C8B-B14F-4D97-AF65-F5344CB8AC3E}">
        <p14:creationId xmlns:p14="http://schemas.microsoft.com/office/powerpoint/2010/main" val="2954197614"/>
      </p:ext>
    </p:extLst>
  </p:cSld>
  <p:clrMap bg1="lt1" tx1="dk1" bg2="lt2" tx2="dk2" accent1="accent1" accent2="accent2" accent3="accent3" accent4="accent4" accent5="accent5" accent6="accent6" hlink="hlink" folHlink="folHlink"/>
  <p:sldLayoutIdLst>
    <p:sldLayoutId id="2147483787" r:id="rId1"/>
    <p:sldLayoutId id="2147483788" r:id="rId2"/>
  </p:sldLayoutIdLst>
  <p:txStyles>
    <p:titleStyle>
      <a:lvl1pPr algn="l" defTabSz="685800" rtl="0" eaLnBrk="1" latinLnBrk="0" hangingPunct="1">
        <a:lnSpc>
          <a:spcPct val="90000"/>
        </a:lnSpc>
        <a:spcBef>
          <a:spcPct val="0"/>
        </a:spcBef>
        <a:buNone/>
        <a:defRPr sz="3200" kern="1200">
          <a:solidFill>
            <a:schemeClr val="tx1"/>
          </a:solidFill>
          <a:latin typeface="Arial" pitchFamily="34" charset="0"/>
          <a:ea typeface="+mj-ea"/>
          <a:cs typeface="Arial" pitchFamily="34" charset="0"/>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
            <a:extLst>
              <a:ext uri="{FF2B5EF4-FFF2-40B4-BE49-F238E27FC236}">
                <a16:creationId xmlns:a16="http://schemas.microsoft.com/office/drawing/2014/main" id="{E9C6BBD3-F717-49ED-960A-F992EAFC9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9602"/>
            <a:ext cx="121920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a:extLst>
              <a:ext uri="{FF2B5EF4-FFF2-40B4-BE49-F238E27FC236}">
                <a16:creationId xmlns:a16="http://schemas.microsoft.com/office/drawing/2014/main" id="{634A8A55-13C3-4080-A67E-F7FC121B1E1E}"/>
              </a:ext>
            </a:extLst>
          </p:cNvPr>
          <p:cNvSpPr>
            <a:spLocks noChangeArrowheads="1"/>
          </p:cNvSpPr>
          <p:nvPr/>
        </p:nvSpPr>
        <p:spPr bwMode="auto">
          <a:xfrm>
            <a:off x="-1588" y="1879601"/>
            <a:ext cx="12199939" cy="46039"/>
          </a:xfrm>
          <a:prstGeom prst="rect">
            <a:avLst/>
          </a:prstGeom>
          <a:solidFill>
            <a:srgbClr val="C2C2C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351">
              <a:solidFill>
                <a:prstClr val="black"/>
              </a:solidFill>
            </a:endParaRPr>
          </a:p>
        </p:txBody>
      </p:sp>
      <p:sp>
        <p:nvSpPr>
          <p:cNvPr id="18" name="Rectangle 5">
            <a:extLst>
              <a:ext uri="{FF2B5EF4-FFF2-40B4-BE49-F238E27FC236}">
                <a16:creationId xmlns:a16="http://schemas.microsoft.com/office/drawing/2014/main" id="{9D068D05-1538-4483-AC17-1623206BA18F}"/>
              </a:ext>
            </a:extLst>
          </p:cNvPr>
          <p:cNvSpPr>
            <a:spLocks noChangeArrowheads="1"/>
          </p:cNvSpPr>
          <p:nvPr/>
        </p:nvSpPr>
        <p:spPr bwMode="auto">
          <a:xfrm>
            <a:off x="-6351" y="5273675"/>
            <a:ext cx="12199939" cy="88900"/>
          </a:xfrm>
          <a:prstGeom prst="rect">
            <a:avLst/>
          </a:prstGeom>
          <a:solidFill>
            <a:srgbClr val="C2C2C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351">
              <a:solidFill>
                <a:prstClr val="black"/>
              </a:solidFill>
            </a:endParaRPr>
          </a:p>
        </p:txBody>
      </p:sp>
      <p:sp>
        <p:nvSpPr>
          <p:cNvPr id="19" name="Rectangle 3">
            <a:extLst>
              <a:ext uri="{FF2B5EF4-FFF2-40B4-BE49-F238E27FC236}">
                <a16:creationId xmlns:a16="http://schemas.microsoft.com/office/drawing/2014/main" id="{86CA91F6-FEC4-4A81-8ECF-89F4B20191AB}"/>
              </a:ext>
            </a:extLst>
          </p:cNvPr>
          <p:cNvSpPr txBox="1">
            <a:spLocks noChangeArrowheads="1"/>
          </p:cNvSpPr>
          <p:nvPr/>
        </p:nvSpPr>
        <p:spPr bwMode="auto">
          <a:xfrm>
            <a:off x="1007435" y="3322639"/>
            <a:ext cx="1047134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600" b="1" dirty="0">
                <a:solidFill>
                  <a:schemeClr val="bg1"/>
                </a:solidFill>
                <a:latin typeface="微软雅黑" panose="020B0503020204020204" pitchFamily="34" charset="-122"/>
                <a:ea typeface="微软雅黑" panose="020B0503020204020204" pitchFamily="34" charset="-122"/>
              </a:rPr>
              <a:t>旧约预言的应验</a:t>
            </a:r>
          </a:p>
        </p:txBody>
      </p:sp>
      <p:grpSp>
        <p:nvGrpSpPr>
          <p:cNvPr id="20" name="组合 26">
            <a:extLst>
              <a:ext uri="{FF2B5EF4-FFF2-40B4-BE49-F238E27FC236}">
                <a16:creationId xmlns:a16="http://schemas.microsoft.com/office/drawing/2014/main" id="{A0C0813B-B973-4438-933E-D6DE22C74875}"/>
              </a:ext>
            </a:extLst>
          </p:cNvPr>
          <p:cNvGrpSpPr>
            <a:grpSpLocks/>
          </p:cNvGrpSpPr>
          <p:nvPr/>
        </p:nvGrpSpPr>
        <p:grpSpPr bwMode="auto">
          <a:xfrm>
            <a:off x="4305300" y="1068384"/>
            <a:ext cx="3575051" cy="525462"/>
            <a:chOff x="3344264" y="5445224"/>
            <a:chExt cx="2457272" cy="599073"/>
          </a:xfrm>
        </p:grpSpPr>
        <p:sp>
          <p:nvSpPr>
            <p:cNvPr id="21" name="圆角矩形 59">
              <a:extLst>
                <a:ext uri="{FF2B5EF4-FFF2-40B4-BE49-F238E27FC236}">
                  <a16:creationId xmlns:a16="http://schemas.microsoft.com/office/drawing/2014/main" id="{FDCD7671-D416-43CE-B2A1-FD19513279AF}"/>
                </a:ext>
              </a:extLst>
            </p:cNvPr>
            <p:cNvSpPr>
              <a:spLocks noChangeArrowheads="1"/>
            </p:cNvSpPr>
            <p:nvPr/>
          </p:nvSpPr>
          <p:spPr bwMode="auto">
            <a:xfrm>
              <a:off x="3344264" y="5445224"/>
              <a:ext cx="2457272" cy="599073"/>
            </a:xfrm>
            <a:prstGeom prst="roundRect">
              <a:avLst>
                <a:gd name="adj" fmla="val 16667"/>
              </a:avLst>
            </a:prstGeom>
            <a:gradFill flip="none" rotWithShape="1">
              <a:gsLst>
                <a:gs pos="0">
                  <a:srgbClr val="002953"/>
                </a:gs>
                <a:gs pos="56000">
                  <a:srgbClr val="014B88"/>
                </a:gs>
                <a:gs pos="100000">
                  <a:srgbClr val="012B56"/>
                </a:gs>
              </a:gsLst>
              <a:lin ang="10800000" scaled="0"/>
              <a:tileRect/>
            </a:gradFill>
            <a:ln w="19050">
              <a:solidFill>
                <a:srgbClr val="C2C2C2"/>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351">
                <a:solidFill>
                  <a:srgbClr val="21A3D0"/>
                </a:solidFill>
              </a:endParaRPr>
            </a:p>
          </p:txBody>
        </p:sp>
        <p:sp>
          <p:nvSpPr>
            <p:cNvPr id="22" name="TextBox 55">
              <a:extLst>
                <a:ext uri="{FF2B5EF4-FFF2-40B4-BE49-F238E27FC236}">
                  <a16:creationId xmlns:a16="http://schemas.microsoft.com/office/drawing/2014/main" id="{78C282B4-8A48-4270-8DA0-C04DB7007FDB}"/>
                </a:ext>
              </a:extLst>
            </p:cNvPr>
            <p:cNvSpPr txBox="1">
              <a:spLocks noChangeArrowheads="1"/>
            </p:cNvSpPr>
            <p:nvPr/>
          </p:nvSpPr>
          <p:spPr bwMode="auto">
            <a:xfrm>
              <a:off x="3387228" y="5475993"/>
              <a:ext cx="2336836" cy="558504"/>
            </a:xfrm>
            <a:prstGeom prst="rect">
              <a:avLst/>
            </a:prstGeom>
            <a:noFill/>
            <a:ln>
              <a:noFill/>
            </a:ln>
            <a:effectLst>
              <a:outerShdw blurRad="50800" dist="38100" dir="5400000" algn="t" rotWithShape="0">
                <a:prstClr val="black">
                  <a:alpha val="40000"/>
                </a:prstClr>
              </a:outerShdw>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3075"/>
                </a:lnSpc>
                <a:defRPr/>
              </a:pPr>
              <a:r>
                <a:rPr lang="zh-CN" altLang="en-US" sz="3000" b="1" dirty="0">
                  <a:solidFill>
                    <a:prstClr val="white"/>
                  </a:solidFill>
                  <a:latin typeface="微软雅黑" panose="020B0503020204020204" pitchFamily="34" charset="-122"/>
                  <a:ea typeface="微软雅黑" panose="020B0503020204020204" pitchFamily="34" charset="-122"/>
                </a:rPr>
                <a:t>创造科学讲座系列</a:t>
              </a:r>
            </a:p>
          </p:txBody>
        </p:sp>
      </p:grpSp>
    </p:spTree>
    <p:extLst>
      <p:ext uri="{BB962C8B-B14F-4D97-AF65-F5344CB8AC3E}">
        <p14:creationId xmlns:p14="http://schemas.microsoft.com/office/powerpoint/2010/main" val="117044169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4QEzek C"/>
          <p:cNvPicPr>
            <a:picLocks noChangeAspect="1" noChangeArrowheads="1"/>
          </p:cNvPicPr>
          <p:nvPr/>
        </p:nvPicPr>
        <p:blipFill>
          <a:blip r:embed="rId2" cstate="print"/>
          <a:srcRect/>
          <a:stretch>
            <a:fillRect/>
          </a:stretch>
        </p:blipFill>
        <p:spPr bwMode="auto">
          <a:xfrm>
            <a:off x="1934146" y="1639252"/>
            <a:ext cx="8338318" cy="4608512"/>
          </a:xfrm>
          <a:prstGeom prst="rect">
            <a:avLst/>
          </a:prstGeom>
          <a:noFill/>
          <a:ln w="9525">
            <a:noFill/>
            <a:miter lim="800000"/>
            <a:headEnd/>
            <a:tailEnd/>
          </a:ln>
        </p:spPr>
      </p:pic>
      <p:sp>
        <p:nvSpPr>
          <p:cNvPr id="5" name="文本框 4"/>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圣经经卷写于何时？</a:t>
            </a:r>
          </a:p>
        </p:txBody>
      </p:sp>
      <p:sp>
        <p:nvSpPr>
          <p:cNvPr id="6" name="矩形 5"/>
          <p:cNvSpPr/>
          <p:nvPr/>
        </p:nvSpPr>
        <p:spPr>
          <a:xfrm>
            <a:off x="0" y="908720"/>
            <a:ext cx="12192000" cy="584775"/>
          </a:xfrm>
          <a:prstGeom prst="rect">
            <a:avLst/>
          </a:prstGeom>
        </p:spPr>
        <p:txBody>
          <a:bodyPr wrap="square">
            <a:spAutoFit/>
          </a:bodyPr>
          <a:lstStyle/>
          <a:p>
            <a:pPr algn="ctr"/>
            <a:r>
              <a:rPr lang="zh-CN" altLang="en-US" sz="3200" dirty="0">
                <a:latin typeface="Arial" panose="020B0604020202020204" pitchFamily="34" charset="0"/>
                <a:ea typeface="华文中宋" panose="02010600040101010101" pitchFamily="2" charset="-122"/>
                <a:cs typeface="Arial" panose="020B0604020202020204" pitchFamily="34" charset="0"/>
              </a:rPr>
              <a:t>死海古卷的以西结书抄本（</a:t>
            </a:r>
            <a:r>
              <a:rPr lang="en-US" altLang="zh-CN" sz="3200" dirty="0">
                <a:latin typeface="Arial" panose="020B0604020202020204" pitchFamily="34" charset="0"/>
                <a:ea typeface="华文中宋" panose="02010600040101010101" pitchFamily="2" charset="-122"/>
                <a:cs typeface="Arial" panose="020B0604020202020204" pitchFamily="34" charset="0"/>
              </a:rPr>
              <a:t>4QEzekC</a:t>
            </a:r>
            <a:r>
              <a:rPr lang="zh-CN" altLang="en-US" sz="3200" dirty="0">
                <a:latin typeface="Arial" panose="020B0604020202020204" pitchFamily="34" charset="0"/>
                <a:ea typeface="华文中宋" panose="02010600040101010101" pitchFamily="2" charset="-122"/>
                <a:cs typeface="Arial" panose="020B0604020202020204" pitchFamily="34" charset="0"/>
              </a:rPr>
              <a:t>）：公元前</a:t>
            </a:r>
            <a:r>
              <a:rPr lang="en-US" altLang="zh-CN" sz="3200" dirty="0">
                <a:latin typeface="Arial" panose="020B0604020202020204" pitchFamily="34" charset="0"/>
                <a:ea typeface="华文中宋" panose="02010600040101010101" pitchFamily="2" charset="-122"/>
                <a:cs typeface="Arial" panose="020B0604020202020204" pitchFamily="34" charset="0"/>
              </a:rPr>
              <a:t>100-50</a:t>
            </a:r>
            <a:r>
              <a:rPr lang="zh-CN" altLang="en-US" sz="3200" dirty="0">
                <a:latin typeface="Arial" panose="020B0604020202020204" pitchFamily="34" charset="0"/>
                <a:ea typeface="华文中宋" panose="02010600040101010101" pitchFamily="2" charset="-122"/>
                <a:cs typeface="Arial" panose="020B0604020202020204" pitchFamily="34" charset="0"/>
              </a:rPr>
              <a:t>年</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Daniel mss 4qdanc fragments 1 and 2 www"/>
          <p:cNvPicPr>
            <a:picLocks noChangeAspect="1" noChangeArrowheads="1"/>
          </p:cNvPicPr>
          <p:nvPr/>
        </p:nvPicPr>
        <p:blipFill>
          <a:blip r:embed="rId2" cstate="print"/>
          <a:srcRect/>
          <a:stretch>
            <a:fillRect/>
          </a:stretch>
        </p:blipFill>
        <p:spPr bwMode="auto">
          <a:xfrm>
            <a:off x="2639616" y="2276872"/>
            <a:ext cx="6743492" cy="3994680"/>
          </a:xfrm>
          <a:prstGeom prst="rect">
            <a:avLst/>
          </a:prstGeom>
          <a:noFill/>
          <a:ln w="9525">
            <a:noFill/>
            <a:miter lim="800000"/>
            <a:headEnd/>
            <a:tailEnd/>
          </a:ln>
        </p:spPr>
      </p:pic>
      <p:pic>
        <p:nvPicPr>
          <p:cNvPr id="10244" name="Picture 4" descr="4Q Dan c"/>
          <p:cNvPicPr>
            <a:picLocks noChangeAspect="1" noChangeArrowheads="1"/>
          </p:cNvPicPr>
          <p:nvPr/>
        </p:nvPicPr>
        <p:blipFill>
          <a:blip r:embed="rId3" cstate="print"/>
          <a:srcRect/>
          <a:stretch>
            <a:fillRect/>
          </a:stretch>
        </p:blipFill>
        <p:spPr bwMode="auto">
          <a:xfrm>
            <a:off x="1944159" y="1556617"/>
            <a:ext cx="8303682" cy="4714935"/>
          </a:xfrm>
          <a:prstGeom prst="rect">
            <a:avLst/>
          </a:prstGeom>
          <a:noFill/>
          <a:ln w="9525">
            <a:noFill/>
            <a:miter lim="800000"/>
            <a:headEnd/>
            <a:tailEnd/>
          </a:ln>
        </p:spPr>
      </p:pic>
      <p:sp>
        <p:nvSpPr>
          <p:cNvPr id="6" name="文本框 5"/>
          <p:cNvSpPr txBox="1"/>
          <p:nvPr/>
        </p:nvSpPr>
        <p:spPr>
          <a:xfrm>
            <a:off x="1703512" y="118373"/>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圣经经卷写于何时？</a:t>
            </a:r>
          </a:p>
        </p:txBody>
      </p:sp>
      <p:sp>
        <p:nvSpPr>
          <p:cNvPr id="8" name="矩形 6"/>
          <p:cNvSpPr/>
          <p:nvPr/>
        </p:nvSpPr>
        <p:spPr>
          <a:xfrm>
            <a:off x="0" y="905727"/>
            <a:ext cx="12192000" cy="584775"/>
          </a:xfrm>
          <a:prstGeom prst="rect">
            <a:avLst/>
          </a:prstGeom>
        </p:spPr>
        <p:txBody>
          <a:bodyPr wrap="square">
            <a:spAutoFit/>
          </a:bodyPr>
          <a:lstStyle/>
          <a:p>
            <a:pPr algn="ctr"/>
            <a:r>
              <a:rPr lang="zh-CN" altLang="en-US" sz="3200" dirty="0">
                <a:latin typeface="Arial" panose="020B0604020202020204" pitchFamily="34" charset="0"/>
                <a:ea typeface="华文中宋" panose="02010600040101010101" pitchFamily="2" charset="-122"/>
                <a:cs typeface="Arial" panose="020B0604020202020204" pitchFamily="34" charset="0"/>
              </a:rPr>
              <a:t>死海古卷的但以理书抄本（</a:t>
            </a:r>
            <a:r>
              <a:rPr lang="en-US" altLang="zh-CN" sz="3200" dirty="0">
                <a:latin typeface="Arial" panose="020B0604020202020204" pitchFamily="34" charset="0"/>
                <a:ea typeface="华文中宋" panose="02010600040101010101" pitchFamily="2" charset="-122"/>
                <a:cs typeface="Arial" panose="020B0604020202020204" pitchFamily="34" charset="0"/>
              </a:rPr>
              <a:t>4QDanC</a:t>
            </a:r>
            <a:r>
              <a:rPr lang="zh-CN" altLang="en-US" sz="3200" dirty="0">
                <a:latin typeface="Arial" panose="020B0604020202020204" pitchFamily="34" charset="0"/>
                <a:ea typeface="华文中宋" panose="02010600040101010101" pitchFamily="2" charset="-122"/>
                <a:cs typeface="Arial" panose="020B0604020202020204" pitchFamily="34" charset="0"/>
              </a:rPr>
              <a:t>）：约公元前</a:t>
            </a:r>
            <a:r>
              <a:rPr lang="en-US" altLang="zh-CN" sz="3200" dirty="0">
                <a:latin typeface="Arial" panose="020B0604020202020204" pitchFamily="34" charset="0"/>
                <a:ea typeface="华文中宋" panose="02010600040101010101" pitchFamily="2" charset="-122"/>
                <a:cs typeface="Arial" panose="020B0604020202020204" pitchFamily="34" charset="0"/>
              </a:rPr>
              <a:t>125</a:t>
            </a:r>
            <a:r>
              <a:rPr lang="zh-CN" altLang="en-US" sz="3200" dirty="0">
                <a:latin typeface="Arial" panose="020B0604020202020204" pitchFamily="34" charset="0"/>
                <a:ea typeface="华文中宋" panose="02010600040101010101" pitchFamily="2" charset="-122"/>
                <a:cs typeface="Arial" panose="020B0604020202020204" pitchFamily="34" charset="0"/>
              </a:rPr>
              <a:t>年</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8930892" y="1080681"/>
            <a:ext cx="2914088" cy="2263180"/>
          </a:xfrm>
          <a:prstGeom prst="rect">
            <a:avLst/>
          </a:prstGeom>
          <a:noFill/>
          <a:ln w="9525">
            <a:noFill/>
            <a:miter lim="800000"/>
            <a:headEnd/>
            <a:tailEnd/>
          </a:ln>
        </p:spPr>
        <p:txBody>
          <a:bodyPr lIns="72353" tIns="36177" rIns="72353" bIns="36177"/>
          <a:lstStyle/>
          <a:p>
            <a:pPr algn="just"/>
            <a:r>
              <a:rPr lang="zh-CN" altLang="en-US" sz="3600" dirty="0">
                <a:latin typeface="Arial" panose="020B0604020202020204" pitchFamily="34" charset="0"/>
                <a:ea typeface="华文中宋" panose="02010600040101010101" pitchFamily="2" charset="-122"/>
                <a:cs typeface="Arial" panose="020B0604020202020204" pitchFamily="34" charset="0"/>
              </a:rPr>
              <a:t>我们学习的应验的预言中，除了推罗被刮平的例子之外，其他的预言应验的时间都在现存最早抄本的年代</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之后</a:t>
            </a:r>
            <a:r>
              <a:rPr lang="zh-CN" altLang="en-US" sz="3600" dirty="0">
                <a:latin typeface="Arial" panose="020B0604020202020204" pitchFamily="34" charset="0"/>
                <a:ea typeface="华文中宋" panose="02010600040101010101" pitchFamily="2" charset="-122"/>
                <a:cs typeface="Arial" panose="020B0604020202020204" pitchFamily="34" charset="0"/>
              </a:rPr>
              <a:t>。</a:t>
            </a:r>
          </a:p>
        </p:txBody>
      </p:sp>
      <p:pic>
        <p:nvPicPr>
          <p:cNvPr id="8" name="Picture 4" descr="4Q Dan c"/>
          <p:cNvPicPr>
            <a:picLocks noChangeAspect="1" noChangeArrowheads="1"/>
          </p:cNvPicPr>
          <p:nvPr/>
        </p:nvPicPr>
        <p:blipFill>
          <a:blip r:embed="rId3" cstate="print"/>
          <a:srcRect/>
          <a:stretch>
            <a:fillRect/>
          </a:stretch>
        </p:blipFill>
        <p:spPr bwMode="auto">
          <a:xfrm>
            <a:off x="4583832" y="3319949"/>
            <a:ext cx="4250182" cy="2413307"/>
          </a:xfrm>
          <a:prstGeom prst="rect">
            <a:avLst/>
          </a:prstGeom>
          <a:noFill/>
          <a:ln w="9525">
            <a:noFill/>
            <a:miter lim="800000"/>
            <a:headEnd/>
            <a:tailEnd/>
          </a:ln>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5913" y="3319949"/>
            <a:ext cx="4245060" cy="2413307"/>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86393" y="836712"/>
            <a:ext cx="4245060" cy="2413307"/>
          </a:xfrm>
          <a:prstGeom prst="rect">
            <a:avLst/>
          </a:prstGeom>
          <a:noFill/>
          <a:ln w="9525">
            <a:noFill/>
            <a:miter lim="800000"/>
            <a:headEnd/>
            <a:tailEnd/>
          </a:ln>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65913" y="836712"/>
            <a:ext cx="4245060" cy="2413307"/>
          </a:xfrm>
          <a:prstGeom prst="rect">
            <a:avLst/>
          </a:prstGeom>
          <a:noFill/>
          <a:ln w="9525">
            <a:no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51384" y="908720"/>
            <a:ext cx="11161240" cy="5184576"/>
          </a:xfrm>
          <a:prstGeom prst="rect">
            <a:avLst/>
          </a:prstGeom>
          <a:noFill/>
          <a:ln w="9525">
            <a:noFill/>
            <a:miter lim="800000"/>
            <a:headEnd/>
            <a:tailEnd/>
          </a:ln>
        </p:spPr>
        <p:txBody>
          <a:bodyPr lIns="72353" tIns="36177" rIns="72353" bIns="36177"/>
          <a:lstStyle/>
          <a:p>
            <a:pPr algn="just" defTabSz="816376">
              <a:lnSpc>
                <a:spcPts val="5000"/>
              </a:lnSpc>
            </a:pPr>
            <a:r>
              <a:rPr lang="zh-CN" altLang="en-US" sz="3200" dirty="0">
                <a:latin typeface="Arial" panose="020B0604020202020204" pitchFamily="34" charset="0"/>
                <a:ea typeface="华文中宋" panose="02010600040101010101" pitchFamily="2" charset="-122"/>
                <a:cs typeface="Arial" panose="020B0604020202020204" pitchFamily="34" charset="0"/>
              </a:rPr>
              <a:t>第十一年</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2800" dirty="0">
                <a:latin typeface="Arial" panose="020B0604020202020204" pitchFamily="34" charset="0"/>
                <a:ea typeface="华文中宋" panose="02010600040101010101" pitchFamily="2" charset="-122"/>
                <a:cs typeface="Arial" panose="020B0604020202020204" pitchFamily="34" charset="0"/>
              </a:rPr>
              <a:t>公元前587或586年</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3200" dirty="0">
                <a:latin typeface="Arial" panose="020B0604020202020204" pitchFamily="34" charset="0"/>
                <a:ea typeface="华文中宋" panose="02010600040101010101" pitchFamily="2" charset="-122"/>
                <a:cs typeface="Arial" panose="020B0604020202020204" pitchFamily="34" charset="0"/>
              </a:rPr>
              <a:t>十一月初一日，耶和华的话临到我</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2800" dirty="0">
                <a:latin typeface="Arial" panose="020B0604020202020204" pitchFamily="34" charset="0"/>
                <a:ea typeface="华文中宋" panose="02010600040101010101" pitchFamily="2" charset="-122"/>
                <a:cs typeface="Arial" panose="020B0604020202020204" pitchFamily="34" charset="0"/>
              </a:rPr>
              <a:t>以西结</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3200" dirty="0">
                <a:latin typeface="Arial" panose="020B0604020202020204" pitchFamily="34" charset="0"/>
                <a:ea typeface="华文中宋" panose="02010600040101010101" pitchFamily="2" charset="-122"/>
                <a:cs typeface="Arial" panose="020B0604020202020204" pitchFamily="34" charset="0"/>
              </a:rPr>
              <a:t>说……</a:t>
            </a:r>
            <a:r>
              <a:rPr lang="en-US" altLang="zh-CN" sz="3200" dirty="0">
                <a:latin typeface="Arial" panose="020B0604020202020204" pitchFamily="34" charset="0"/>
                <a:ea typeface="华文中宋" panose="02010600040101010101" pitchFamily="2" charset="-122"/>
                <a:cs typeface="Arial" panose="020B0604020202020204" pitchFamily="34" charset="0"/>
              </a:rPr>
              <a:t>:</a:t>
            </a:r>
            <a:r>
              <a:rPr lang="zh-CN" altLang="en-US" sz="3200" dirty="0">
                <a:latin typeface="Arial" panose="020B0604020202020204" pitchFamily="34" charset="0"/>
                <a:ea typeface="华文中宋" panose="02010600040101010101" pitchFamily="2" charset="-122"/>
                <a:cs typeface="Arial" panose="020B0604020202020204" pitchFamily="34" charset="0"/>
              </a:rPr>
              <a:t>“推罗啊，我必与你为敌，使许多国民上来攻击你，如同海使波浪涌上来一样。他们必破坏推罗的墙垣，拆毁她的城楼。我也要刮净尘土，使她成为净光的磐石,作晒网的地方。……这是主耶和华说的……人</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2800" dirty="0">
                <a:latin typeface="Arial" panose="020B0604020202020204" pitchFamily="34" charset="0"/>
                <a:ea typeface="华文中宋" panose="02010600040101010101" pitchFamily="2" charset="-122"/>
                <a:cs typeface="Arial" panose="020B0604020202020204" pitchFamily="34" charset="0"/>
              </a:rPr>
              <a:t>指那些在巴比伦人之后来的人</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3200" dirty="0">
                <a:latin typeface="Arial" panose="020B0604020202020204" pitchFamily="34" charset="0"/>
                <a:ea typeface="华文中宋" panose="02010600040101010101" pitchFamily="2" charset="-122"/>
                <a:cs typeface="Arial" panose="020B0604020202020204" pitchFamily="34" charset="0"/>
              </a:rPr>
              <a:t>必以你</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2800" dirty="0">
                <a:latin typeface="Arial" panose="020B0604020202020204" pitchFamily="34" charset="0"/>
                <a:ea typeface="华文中宋" panose="02010600040101010101" pitchFamily="2" charset="-122"/>
                <a:cs typeface="Arial" panose="020B0604020202020204" pitchFamily="34" charset="0"/>
              </a:rPr>
              <a:t>推罗</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3200" dirty="0">
                <a:latin typeface="Arial" panose="020B0604020202020204" pitchFamily="34" charset="0"/>
                <a:ea typeface="华文中宋" panose="02010600040101010101" pitchFamily="2" charset="-122"/>
                <a:cs typeface="Arial" panose="020B0604020202020204" pitchFamily="34" charset="0"/>
              </a:rPr>
              <a:t>的财宝为掳物，以你的货财为掠物，破坏你的墙垣，拆毁你华美的房屋，将你的石头、木头、尘土都抛在水中。……你不得再被建造，因为这是主耶和华说的。</a:t>
            </a:r>
          </a:p>
          <a:p>
            <a:pPr algn="just" defTabSz="816376">
              <a:lnSpc>
                <a:spcPts val="5000"/>
              </a:lnSpc>
            </a:pPr>
            <a:endParaRPr lang="zh-CN" altLang="en-US" sz="32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推罗城</a:t>
            </a:r>
            <a:r>
              <a:rPr lang="zh-CN" altLang="en-US" sz="3200" dirty="0">
                <a:latin typeface="Arial" panose="020B0604020202020204" pitchFamily="34" charset="0"/>
                <a:ea typeface="华文中宋" panose="02010600040101010101" pitchFamily="2" charset="-122"/>
                <a:cs typeface="Arial" panose="020B0604020202020204" pitchFamily="34" charset="0"/>
              </a:rPr>
              <a:t>（以西结书26</a:t>
            </a:r>
            <a:r>
              <a:rPr lang="en-US" altLang="zh-CN" sz="3200" dirty="0">
                <a:latin typeface="Arial" panose="020B0604020202020204" pitchFamily="34" charset="0"/>
                <a:ea typeface="华文中宋" panose="02010600040101010101" pitchFamily="2" charset="-122"/>
                <a:cs typeface="Arial" panose="020B0604020202020204" pitchFamily="34" charset="0"/>
              </a:rPr>
              <a:t>:1-5,12-14</a:t>
            </a:r>
            <a:r>
              <a:rPr lang="zh-CN" altLang="en-US" sz="3200" dirty="0">
                <a:latin typeface="Arial" panose="020B0604020202020204" pitchFamily="34" charset="0"/>
                <a:ea typeface="华文中宋" panose="02010600040101010101" pitchFamily="2" charset="-122"/>
                <a:cs typeface="Arial" panose="020B0604020202020204" pitchFamily="34" charset="0"/>
              </a:rPr>
              <a:t>）</a:t>
            </a:r>
            <a:endParaRPr lang="zh-CN" altLang="en-US" sz="3600" b="1" dirty="0">
              <a:solidFill>
                <a:srgbClr val="05226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67408" y="1412776"/>
            <a:ext cx="10873208" cy="4248472"/>
          </a:xfrm>
          <a:prstGeom prst="rect">
            <a:avLst/>
          </a:prstGeom>
          <a:noFill/>
          <a:ln w="9525">
            <a:noFill/>
            <a:miter lim="800000"/>
            <a:headEnd/>
            <a:tailEnd/>
          </a:ln>
        </p:spPr>
        <p:txBody>
          <a:bodyPr lIns="72353" tIns="36177" rIns="72353" bIns="36177"/>
          <a:lstStyle/>
          <a:p>
            <a:pPr marL="406771" indent="-406771" defTabSz="816376">
              <a:spcAft>
                <a:spcPts val="1200"/>
              </a:spcAft>
              <a:buFont typeface="Times New Roman" pitchFamily="18" charset="0"/>
              <a:buAutoNum type="arabicPeriod"/>
            </a:pPr>
            <a:r>
              <a:rPr lang="zh-CN" altLang="en-US" sz="3600" dirty="0">
                <a:latin typeface="Arial" panose="020B0604020202020204" pitchFamily="34" charset="0"/>
                <a:ea typeface="华文中宋" panose="02010600040101010101" pitchFamily="2" charset="-122"/>
                <a:cs typeface="Arial" panose="020B0604020202020204" pitchFamily="34" charset="0"/>
              </a:rPr>
              <a:t>推罗会在未来的一段时间遭到一系列的侵略</a:t>
            </a:r>
            <a:r>
              <a:rPr lang="en-US" altLang="zh-CN" sz="3600" dirty="0">
                <a:latin typeface="Arial" panose="020B0604020202020204" pitchFamily="34" charset="0"/>
                <a:ea typeface="华文中宋" panose="02010600040101010101" pitchFamily="2" charset="-122"/>
                <a:cs typeface="Arial" panose="020B0604020202020204" pitchFamily="34" charset="0"/>
              </a:rPr>
              <a:t> (3</a:t>
            </a:r>
            <a:r>
              <a:rPr lang="zh-CN" altLang="en-US" sz="3600" dirty="0">
                <a:latin typeface="Arial" panose="020B0604020202020204" pitchFamily="34" charset="0"/>
                <a:ea typeface="华文中宋" panose="02010600040101010101" pitchFamily="2" charset="-122"/>
                <a:cs typeface="Arial" panose="020B0604020202020204" pitchFamily="34" charset="0"/>
              </a:rPr>
              <a:t>节</a:t>
            </a:r>
            <a:r>
              <a:rPr lang="en-US" altLang="zh-CN" sz="3600" dirty="0">
                <a:latin typeface="Arial" panose="020B0604020202020204" pitchFamily="34" charset="0"/>
                <a:ea typeface="华文中宋" panose="02010600040101010101" pitchFamily="2" charset="-122"/>
                <a:cs typeface="Arial" panose="020B0604020202020204" pitchFamily="34" charset="0"/>
              </a:rPr>
              <a:t>)</a:t>
            </a:r>
          </a:p>
          <a:p>
            <a:pPr marL="406771" indent="-406771" defTabSz="816376">
              <a:spcAft>
                <a:spcPts val="1200"/>
              </a:spcAft>
              <a:buFont typeface="Times New Roman" pitchFamily="18" charset="0"/>
              <a:buAutoNum type="arabicPeriod"/>
            </a:pPr>
            <a:r>
              <a:rPr lang="zh-CN" altLang="en-US" sz="3600" dirty="0">
                <a:latin typeface="Arial" panose="020B0604020202020204" pitchFamily="34" charset="0"/>
                <a:ea typeface="华文中宋" panose="02010600040101010101" pitchFamily="2" charset="-122"/>
                <a:cs typeface="Arial" panose="020B0604020202020204" pitchFamily="34" charset="0"/>
              </a:rPr>
              <a:t>推罗会被铲平刮净</a:t>
            </a:r>
            <a:r>
              <a:rPr lang="en-US" altLang="zh-CN" sz="3600" dirty="0">
                <a:latin typeface="Arial" panose="020B0604020202020204" pitchFamily="34" charset="0"/>
                <a:ea typeface="华文中宋" panose="02010600040101010101" pitchFamily="2" charset="-122"/>
                <a:cs typeface="Arial" panose="020B0604020202020204" pitchFamily="34" charset="0"/>
              </a:rPr>
              <a:t> (4</a:t>
            </a:r>
            <a:r>
              <a:rPr lang="zh-CN" altLang="en-US" sz="3600" dirty="0">
                <a:latin typeface="Arial" panose="020B0604020202020204" pitchFamily="34" charset="0"/>
                <a:ea typeface="华文中宋" panose="02010600040101010101" pitchFamily="2" charset="-122"/>
                <a:cs typeface="Arial" panose="020B0604020202020204" pitchFamily="34" charset="0"/>
              </a:rPr>
              <a:t>和</a:t>
            </a:r>
            <a:r>
              <a:rPr lang="en-US" altLang="zh-CN" sz="3600" dirty="0">
                <a:latin typeface="Arial" panose="020B0604020202020204" pitchFamily="34" charset="0"/>
                <a:ea typeface="华文中宋" panose="02010600040101010101" pitchFamily="2" charset="-122"/>
                <a:cs typeface="Arial" panose="020B0604020202020204" pitchFamily="34" charset="0"/>
              </a:rPr>
              <a:t>14</a:t>
            </a:r>
            <a:r>
              <a:rPr lang="zh-CN" altLang="en-US" sz="3600" dirty="0">
                <a:latin typeface="Arial" panose="020B0604020202020204" pitchFamily="34" charset="0"/>
                <a:ea typeface="华文中宋" panose="02010600040101010101" pitchFamily="2" charset="-122"/>
                <a:cs typeface="Arial" panose="020B0604020202020204" pitchFamily="34" charset="0"/>
              </a:rPr>
              <a:t>节</a:t>
            </a:r>
            <a:r>
              <a:rPr lang="en-US" altLang="zh-CN" sz="3600" dirty="0">
                <a:latin typeface="Arial" panose="020B0604020202020204" pitchFamily="34" charset="0"/>
                <a:ea typeface="华文中宋" panose="02010600040101010101" pitchFamily="2" charset="-122"/>
                <a:cs typeface="Arial" panose="020B0604020202020204" pitchFamily="34" charset="0"/>
              </a:rPr>
              <a:t>)</a:t>
            </a:r>
          </a:p>
          <a:p>
            <a:pPr marL="406771" indent="-406771" defTabSz="816376">
              <a:spcAft>
                <a:spcPts val="1200"/>
              </a:spcAft>
              <a:buFont typeface="Times New Roman" pitchFamily="18" charset="0"/>
              <a:buAutoNum type="arabicPeriod"/>
            </a:pPr>
            <a:r>
              <a:rPr lang="zh-CN" altLang="en-US" sz="3600" dirty="0">
                <a:latin typeface="Arial" panose="020B0604020202020204" pitchFamily="34" charset="0"/>
                <a:ea typeface="华文中宋" panose="02010600040101010101" pitchFamily="2" charset="-122"/>
                <a:cs typeface="Arial" panose="020B0604020202020204" pitchFamily="34" charset="0"/>
              </a:rPr>
              <a:t>推罗的石头、木头，甚至连表层的土壤都会被扔到海里 </a:t>
            </a:r>
            <a:r>
              <a:rPr lang="en-US" altLang="zh-CN" sz="3600" dirty="0">
                <a:latin typeface="Arial" panose="020B0604020202020204" pitchFamily="34" charset="0"/>
                <a:ea typeface="华文中宋" panose="02010600040101010101" pitchFamily="2" charset="-122"/>
                <a:cs typeface="Arial" panose="020B0604020202020204" pitchFamily="34" charset="0"/>
              </a:rPr>
              <a:t>(12</a:t>
            </a:r>
            <a:r>
              <a:rPr lang="zh-CN" altLang="en-US" sz="3600" dirty="0">
                <a:latin typeface="Arial" panose="020B0604020202020204" pitchFamily="34" charset="0"/>
                <a:ea typeface="华文中宋" panose="02010600040101010101" pitchFamily="2" charset="-122"/>
                <a:cs typeface="Arial" panose="020B0604020202020204" pitchFamily="34" charset="0"/>
              </a:rPr>
              <a:t>节</a:t>
            </a:r>
            <a:r>
              <a:rPr lang="en-US" altLang="zh-CN" sz="3600" dirty="0">
                <a:latin typeface="Arial" panose="020B0604020202020204" pitchFamily="34" charset="0"/>
                <a:ea typeface="华文中宋" panose="02010600040101010101" pitchFamily="2" charset="-122"/>
                <a:cs typeface="Arial" panose="020B0604020202020204" pitchFamily="34" charset="0"/>
              </a:rPr>
              <a:t>) </a:t>
            </a:r>
          </a:p>
          <a:p>
            <a:pPr marL="406771" indent="-406771" defTabSz="816376">
              <a:spcAft>
                <a:spcPts val="1200"/>
              </a:spcAft>
              <a:buFont typeface="Times New Roman" pitchFamily="18" charset="0"/>
              <a:buAutoNum type="arabicPeriod"/>
            </a:pPr>
            <a:r>
              <a:rPr lang="zh-CN" altLang="en-US" sz="3600" dirty="0">
                <a:latin typeface="Arial" panose="020B0604020202020204" pitchFamily="34" charset="0"/>
                <a:ea typeface="华文中宋" panose="02010600040101010101" pitchFamily="2" charset="-122"/>
                <a:cs typeface="Arial" panose="020B0604020202020204" pitchFamily="34" charset="0"/>
              </a:rPr>
              <a:t>推罗将永远不会重建 </a:t>
            </a:r>
            <a:r>
              <a:rPr lang="en-US" altLang="zh-CN" sz="3600" dirty="0">
                <a:latin typeface="Arial" panose="020B0604020202020204" pitchFamily="34" charset="0"/>
                <a:ea typeface="华文中宋" panose="02010600040101010101" pitchFamily="2" charset="-122"/>
                <a:cs typeface="Arial" panose="020B0604020202020204" pitchFamily="34" charset="0"/>
              </a:rPr>
              <a:t>(14</a:t>
            </a:r>
            <a:r>
              <a:rPr lang="zh-CN" altLang="en-US" sz="3600" dirty="0">
                <a:latin typeface="Arial" panose="020B0604020202020204" pitchFamily="34" charset="0"/>
                <a:ea typeface="华文中宋" panose="02010600040101010101" pitchFamily="2" charset="-122"/>
                <a:cs typeface="Arial" panose="020B0604020202020204" pitchFamily="34" charset="0"/>
              </a:rPr>
              <a:t>节</a:t>
            </a:r>
            <a:r>
              <a:rPr lang="en-US" altLang="zh-CN" sz="3600" dirty="0">
                <a:latin typeface="Arial" panose="020B0604020202020204" pitchFamily="34" charset="0"/>
                <a:ea typeface="华文中宋" panose="02010600040101010101" pitchFamily="2" charset="-122"/>
                <a:cs typeface="Arial" panose="020B0604020202020204" pitchFamily="34" charset="0"/>
              </a:rPr>
              <a:t>)</a:t>
            </a:r>
          </a:p>
          <a:p>
            <a:pPr marL="406771" indent="-406771" algn="ctr" defTabSz="816376">
              <a:spcBef>
                <a:spcPts val="1800"/>
              </a:spcBef>
              <a:spcAft>
                <a:spcPts val="1200"/>
              </a:spcAft>
            </a:pPr>
            <a:r>
              <a:rPr lang="zh-CN" altLang="en-US" sz="4400" b="1" dirty="0">
                <a:solidFill>
                  <a:srgbClr val="002060"/>
                </a:solidFill>
                <a:latin typeface="Arial" panose="020B0604020202020204" pitchFamily="34" charset="0"/>
                <a:ea typeface="华文中宋" panose="02010600040101010101" pitchFamily="2" charset="-122"/>
                <a:cs typeface="Arial" panose="020B0604020202020204" pitchFamily="34" charset="0"/>
              </a:rPr>
              <a:t>所有这些都被应验了。</a:t>
            </a:r>
            <a:endParaRPr lang="en-US" altLang="zh-CN" sz="4400" b="1" dirty="0">
              <a:solidFill>
                <a:srgbClr val="002060"/>
              </a:solidFill>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预言推罗城的未来</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879976" y="1490056"/>
            <a:ext cx="5472608" cy="4207396"/>
          </a:xfrm>
          <a:prstGeom prst="rect">
            <a:avLst/>
          </a:prstGeom>
          <a:noFill/>
          <a:ln w="9525">
            <a:noFill/>
            <a:miter lim="800000"/>
            <a:headEnd/>
            <a:tailEnd/>
          </a:ln>
        </p:spPr>
        <p:txBody>
          <a:bodyPr lIns="72353" tIns="36177" rIns="72353" bIns="36177"/>
          <a:lstStyle/>
          <a:p>
            <a:pPr marL="457200" indent="-457200" defTabSz="816376">
              <a:spcAft>
                <a:spcPts val="1200"/>
              </a:spcAft>
              <a:buFont typeface="Arial" panose="020B0604020202020204" pitchFamily="34" charset="0"/>
              <a:buChar char="•"/>
            </a:pPr>
            <a:r>
              <a:rPr lang="zh-CN" altLang="en-US" sz="3600" dirty="0">
                <a:latin typeface="Arial" panose="020B0604020202020204" pitchFamily="34" charset="0"/>
                <a:ea typeface="华文中宋" panose="02010600040101010101" pitchFamily="2" charset="-122"/>
                <a:cs typeface="Arial" panose="020B0604020202020204" pitchFamily="34" charset="0"/>
              </a:rPr>
              <a:t>旧推罗城</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en-US" altLang="zh-CN" sz="3600" dirty="0" err="1">
                <a:latin typeface="Arial" panose="020B0604020202020204" pitchFamily="34" charset="0"/>
                <a:ea typeface="华文中宋" panose="02010600040101010101" pitchFamily="2" charset="-122"/>
                <a:cs typeface="Arial" panose="020B0604020202020204" pitchFamily="34" charset="0"/>
              </a:rPr>
              <a:t>Paleotyrus</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是一座防卫充分的大陆城市。</a:t>
            </a:r>
          </a:p>
          <a:p>
            <a:pPr marL="457200" indent="-457200" defTabSz="816376">
              <a:spcAft>
                <a:spcPts val="1200"/>
              </a:spcAft>
              <a:buFont typeface="Arial" panose="020B0604020202020204" pitchFamily="34" charset="0"/>
              <a:buChar char="•"/>
            </a:pPr>
            <a:r>
              <a:rPr lang="zh-CN" altLang="zh-CN" sz="3600" dirty="0">
                <a:latin typeface="Arial" panose="020B0604020202020204" pitchFamily="34" charset="0"/>
                <a:ea typeface="华文中宋" panose="02010600040101010101" pitchFamily="2" charset="-122"/>
                <a:cs typeface="Arial" panose="020B0604020202020204" pitchFamily="34" charset="0"/>
              </a:rPr>
              <a:t>推罗城的另一部分在距离“</a:t>
            </a:r>
            <a:r>
              <a:rPr lang="zh-CN" altLang="en-US" sz="3600" dirty="0">
                <a:latin typeface="Arial" panose="020B0604020202020204" pitchFamily="34" charset="0"/>
                <a:ea typeface="华文中宋" panose="02010600040101010101" pitchFamily="2" charset="-122"/>
                <a:cs typeface="Arial" panose="020B0604020202020204" pitchFamily="34" charset="0"/>
              </a:rPr>
              <a:t>旧</a:t>
            </a:r>
            <a:r>
              <a:rPr lang="zh-CN" altLang="zh-CN" sz="3600" dirty="0">
                <a:latin typeface="Arial" panose="020B0604020202020204" pitchFamily="34" charset="0"/>
                <a:ea typeface="华文中宋" panose="02010600040101010101" pitchFamily="2" charset="-122"/>
                <a:cs typeface="Arial" panose="020B0604020202020204" pitchFamily="34" charset="0"/>
              </a:rPr>
              <a:t>推罗城”一公里远的一个小岛上，同样防卫充分</a:t>
            </a:r>
            <a:r>
              <a:rPr lang="zh-CN" altLang="en-US" sz="3600" dirty="0">
                <a:latin typeface="Arial" panose="020B0604020202020204" pitchFamily="34" charset="0"/>
                <a:ea typeface="华文中宋" panose="02010600040101010101" pitchFamily="2" charset="-122"/>
                <a:cs typeface="Arial" panose="020B0604020202020204" pitchFamily="34" charset="0"/>
              </a:rPr>
              <a:t>。</a:t>
            </a:r>
            <a:endParaRPr lang="en-US" altLang="zh-CN" sz="36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推罗城有两部分</a:t>
            </a:r>
            <a:r>
              <a:rPr lang="en-US" altLang="zh-CN" sz="3600" b="1" dirty="0">
                <a:solidFill>
                  <a:srgbClr val="052262"/>
                </a:solidFill>
                <a:latin typeface="微软雅黑" panose="020B0503020204020204" pitchFamily="34" charset="-122"/>
                <a:ea typeface="微软雅黑" panose="020B0503020204020204" pitchFamily="34" charset="-122"/>
              </a:rPr>
              <a:t>:</a:t>
            </a:r>
            <a:endParaRPr lang="zh-CN" altLang="en-US" sz="3600" b="1" dirty="0">
              <a:solidFill>
                <a:srgbClr val="052262"/>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456" y="908720"/>
            <a:ext cx="4248472" cy="5370069"/>
          </a:xfrm>
          <a:prstGeom prst="rect">
            <a:avLst/>
          </a:prstGeom>
          <a:ln w="3175">
            <a:solidFill>
              <a:schemeClr val="tx1"/>
            </a:solidFill>
          </a:ln>
        </p:spPr>
      </p:pic>
      <p:sp>
        <p:nvSpPr>
          <p:cNvPr id="6" name="矩形 5"/>
          <p:cNvSpPr/>
          <p:nvPr/>
        </p:nvSpPr>
        <p:spPr>
          <a:xfrm>
            <a:off x="3935760" y="2534372"/>
            <a:ext cx="755335" cy="1569660"/>
          </a:xfrm>
          <a:prstGeom prst="rect">
            <a:avLst/>
          </a:prstGeom>
          <a:noFill/>
        </p:spPr>
        <p:txBody>
          <a:bodyPr wrap="none" lIns="91440" tIns="45720" rIns="91440" bIns="45720">
            <a:spAutoFit/>
          </a:bodyPr>
          <a:lstStyle/>
          <a:p>
            <a:pPr algn="ctr"/>
            <a:r>
              <a:rPr lang="en-US" altLang="zh-CN" sz="9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t>
            </a:r>
            <a:endParaRPr lang="zh-CN" altLang="en-US" sz="9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8" name="矩形 7"/>
          <p:cNvSpPr/>
          <p:nvPr/>
        </p:nvSpPr>
        <p:spPr>
          <a:xfrm>
            <a:off x="1199455" y="2390357"/>
            <a:ext cx="1316386" cy="769441"/>
          </a:xfrm>
          <a:prstGeom prst="rect">
            <a:avLst/>
          </a:prstGeom>
          <a:noFill/>
        </p:spPr>
        <p:txBody>
          <a:bodyPr wrap="none" lIns="91440" tIns="45720" rIns="91440" bIns="45720">
            <a:spAutoFit/>
          </a:bodyPr>
          <a:lstStyle/>
          <a:p>
            <a:pPr algn="ctr"/>
            <a:r>
              <a:rPr lang="zh-CN" alt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岛屿</a:t>
            </a:r>
          </a:p>
        </p:txBody>
      </p:sp>
      <p:sp>
        <p:nvSpPr>
          <p:cNvPr id="9" name="矩形 8"/>
          <p:cNvSpPr/>
          <p:nvPr/>
        </p:nvSpPr>
        <p:spPr>
          <a:xfrm>
            <a:off x="3575719" y="4622605"/>
            <a:ext cx="1316386" cy="769441"/>
          </a:xfrm>
          <a:prstGeom prst="rect">
            <a:avLst/>
          </a:prstGeom>
          <a:noFill/>
        </p:spPr>
        <p:txBody>
          <a:bodyPr wrap="none" lIns="91440" tIns="45720" rIns="91440" bIns="45720">
            <a:spAutoFit/>
          </a:bodyPr>
          <a:lstStyle/>
          <a:p>
            <a:pPr algn="ctr"/>
            <a:r>
              <a:rPr lang="zh-CN" alt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大陆</a:t>
            </a:r>
          </a:p>
        </p:txBody>
      </p:sp>
    </p:spTree>
    <p:extLst>
      <p:ext uri="{BB962C8B-B14F-4D97-AF65-F5344CB8AC3E}">
        <p14:creationId xmlns:p14="http://schemas.microsoft.com/office/powerpoint/2010/main" val="115176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807968" y="1037470"/>
            <a:ext cx="5472608" cy="5112568"/>
          </a:xfrm>
          <a:prstGeom prst="rect">
            <a:avLst/>
          </a:prstGeom>
          <a:noFill/>
          <a:ln w="9525">
            <a:noFill/>
            <a:miter lim="800000"/>
            <a:headEnd/>
            <a:tailEnd/>
          </a:ln>
        </p:spPr>
        <p:txBody>
          <a:bodyPr lIns="72353" tIns="36177" rIns="72353" bIns="36177"/>
          <a:lstStyle/>
          <a:p>
            <a:pPr algn="just" defTabSz="816376"/>
            <a:r>
              <a:rPr lang="zh-CN" altLang="zh-CN" sz="3000" dirty="0">
                <a:latin typeface="Arial" panose="020B0604020202020204" pitchFamily="34" charset="0"/>
                <a:ea typeface="华文中宋" panose="02010600040101010101" pitchFamily="2" charset="-122"/>
                <a:cs typeface="Arial" panose="020B0604020202020204" pitchFamily="34" charset="0"/>
              </a:rPr>
              <a:t>以西结在公元前587年或586年</a:t>
            </a:r>
            <a:r>
              <a:rPr lang="zh-CN" altLang="en-US" sz="3000" dirty="0">
                <a:latin typeface="Arial" panose="020B0604020202020204" pitchFamily="34" charset="0"/>
                <a:ea typeface="华文中宋" panose="02010600040101010101" pitchFamily="2" charset="-122"/>
                <a:cs typeface="Arial" panose="020B0604020202020204" pitchFamily="34" charset="0"/>
              </a:rPr>
              <a:t>发出</a:t>
            </a:r>
            <a:r>
              <a:rPr lang="zh-CN" altLang="zh-CN" sz="3000" dirty="0">
                <a:latin typeface="Arial" panose="020B0604020202020204" pitchFamily="34" charset="0"/>
                <a:ea typeface="华文中宋" panose="02010600040101010101" pitchFamily="2" charset="-122"/>
                <a:cs typeface="Arial" panose="020B0604020202020204" pitchFamily="34" charset="0"/>
              </a:rPr>
              <a:t>预言</a:t>
            </a:r>
            <a:r>
              <a:rPr lang="zh-CN" altLang="en-US" sz="3000" dirty="0">
                <a:latin typeface="Arial" panose="020B0604020202020204" pitchFamily="34" charset="0"/>
                <a:ea typeface="华文中宋" panose="02010600040101010101" pitchFamily="2" charset="-122"/>
                <a:cs typeface="Arial" panose="020B0604020202020204" pitchFamily="34" charset="0"/>
              </a:rPr>
              <a:t>。</a:t>
            </a:r>
            <a:endParaRPr lang="en-US" altLang="zh-CN" sz="30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1000"/>
              </a:lnSpc>
            </a:pPr>
            <a:endParaRPr lang="zh-CN" altLang="en-US" sz="3000" dirty="0">
              <a:latin typeface="Arial" panose="020B0604020202020204" pitchFamily="34" charset="0"/>
              <a:ea typeface="华文中宋" panose="02010600040101010101" pitchFamily="2" charset="-122"/>
              <a:cs typeface="Arial" panose="020B0604020202020204" pitchFamily="34" charset="0"/>
            </a:endParaRPr>
          </a:p>
          <a:p>
            <a:pPr algn="just" defTabSz="816376">
              <a:spcAft>
                <a:spcPts val="1200"/>
              </a:spcAft>
            </a:pPr>
            <a:r>
              <a:rPr lang="zh-CN" altLang="zh-CN" sz="3000" dirty="0">
                <a:latin typeface="Arial" panose="020B0604020202020204" pitchFamily="34" charset="0"/>
                <a:ea typeface="华文中宋" panose="02010600040101010101" pitchFamily="2" charset="-122"/>
                <a:cs typeface="Arial" panose="020B0604020202020204" pitchFamily="34" charset="0"/>
              </a:rPr>
              <a:t>尼布甲尼撒在公元前585-572年间围困了推罗城13年</a:t>
            </a:r>
            <a:r>
              <a:rPr lang="zh-CN" altLang="en-US" sz="3000" dirty="0">
                <a:latin typeface="Arial" panose="020B0604020202020204" pitchFamily="34" charset="0"/>
                <a:ea typeface="华文中宋" panose="02010600040101010101" pitchFamily="2" charset="-122"/>
                <a:cs typeface="Arial" panose="020B0604020202020204" pitchFamily="34" charset="0"/>
              </a:rPr>
              <a:t>。</a:t>
            </a:r>
            <a:endParaRPr lang="en-US" altLang="zh-CN" sz="3000" dirty="0">
              <a:latin typeface="Arial" panose="020B0604020202020204" pitchFamily="34" charset="0"/>
              <a:ea typeface="华文中宋" panose="02010600040101010101" pitchFamily="2" charset="-122"/>
              <a:cs typeface="Arial" panose="020B0604020202020204" pitchFamily="34" charset="0"/>
            </a:endParaRPr>
          </a:p>
          <a:p>
            <a:pPr marL="457200" indent="-457200" algn="just" defTabSz="816376">
              <a:buFont typeface="Arial" panose="020B0604020202020204" pitchFamily="34" charset="0"/>
              <a:buChar char="•"/>
            </a:pPr>
            <a:r>
              <a:rPr lang="zh-CN" altLang="zh-CN" sz="3000" dirty="0">
                <a:latin typeface="Arial" panose="020B0604020202020204" pitchFamily="34" charset="0"/>
                <a:ea typeface="华文中宋" panose="02010600040101010101" pitchFamily="2" charset="-122"/>
                <a:cs typeface="Arial" panose="020B0604020202020204" pitchFamily="34" charset="0"/>
              </a:rPr>
              <a:t>成功地征服并很可能摧毁</a:t>
            </a:r>
            <a:r>
              <a:rPr lang="zh-CN" altLang="en-US" sz="3000" dirty="0">
                <a:latin typeface="Arial" panose="020B0604020202020204" pitchFamily="34" charset="0"/>
                <a:ea typeface="华文中宋" panose="02010600040101010101" pitchFamily="2" charset="-122"/>
                <a:cs typeface="Arial" panose="020B0604020202020204" pitchFamily="34" charset="0"/>
              </a:rPr>
              <a:t>大陆上的旧</a:t>
            </a:r>
            <a:r>
              <a:rPr lang="zh-CN" altLang="zh-CN" sz="3000" dirty="0">
                <a:latin typeface="Arial" panose="020B0604020202020204" pitchFamily="34" charset="0"/>
                <a:ea typeface="华文中宋" panose="02010600040101010101" pitchFamily="2" charset="-122"/>
                <a:cs typeface="Arial" panose="020B0604020202020204" pitchFamily="34" charset="0"/>
              </a:rPr>
              <a:t>推罗</a:t>
            </a:r>
            <a:r>
              <a:rPr lang="zh-CN" altLang="en-US" sz="3000" dirty="0">
                <a:latin typeface="Arial" panose="020B0604020202020204" pitchFamily="34" charset="0"/>
                <a:ea typeface="华文中宋" panose="02010600040101010101" pitchFamily="2" charset="-122"/>
                <a:cs typeface="Arial" panose="020B0604020202020204" pitchFamily="34" charset="0"/>
              </a:rPr>
              <a:t>城</a:t>
            </a:r>
            <a:endParaRPr lang="en-US" altLang="zh-CN" sz="3000" dirty="0">
              <a:latin typeface="Arial" panose="020B0604020202020204" pitchFamily="34" charset="0"/>
              <a:ea typeface="华文中宋" panose="02010600040101010101" pitchFamily="2" charset="-122"/>
              <a:cs typeface="Arial" panose="020B0604020202020204" pitchFamily="34" charset="0"/>
            </a:endParaRPr>
          </a:p>
          <a:p>
            <a:pPr marL="457200" indent="-457200" algn="just" defTabSz="816376">
              <a:buFont typeface="Arial" panose="020B0604020202020204" pitchFamily="34" charset="0"/>
              <a:buChar char="•"/>
            </a:pPr>
            <a:r>
              <a:rPr lang="zh-CN" altLang="en-US" sz="3000" dirty="0">
                <a:latin typeface="Arial" panose="020B0604020202020204" pitchFamily="34" charset="0"/>
                <a:ea typeface="华文中宋" panose="02010600040101010101" pitchFamily="2" charset="-122"/>
                <a:cs typeface="Arial" panose="020B0604020202020204" pitchFamily="34" charset="0"/>
              </a:rPr>
              <a:t>由于没有舰队，无法攻取推罗岛城</a:t>
            </a:r>
          </a:p>
          <a:p>
            <a:pPr marL="457200" indent="-457200" algn="just" defTabSz="816376">
              <a:buFont typeface="Arial" panose="020B0604020202020204" pitchFamily="34" charset="0"/>
              <a:buChar char="•"/>
            </a:pPr>
            <a:r>
              <a:rPr lang="zh-CN" altLang="zh-CN" sz="3000" dirty="0">
                <a:latin typeface="Arial" panose="020B0604020202020204" pitchFamily="34" charset="0"/>
                <a:ea typeface="华文中宋" panose="02010600040101010101" pitchFamily="2" charset="-122"/>
                <a:cs typeface="Arial" panose="020B0604020202020204" pitchFamily="34" charset="0"/>
              </a:rPr>
              <a:t>没有理由把石头</a:t>
            </a:r>
            <a:r>
              <a:rPr lang="zh-CN" altLang="en-US" sz="3000" dirty="0">
                <a:latin typeface="Arial" panose="020B0604020202020204" pitchFamily="34" charset="0"/>
                <a:ea typeface="华文中宋" panose="02010600040101010101" pitchFamily="2" charset="-122"/>
                <a:cs typeface="Arial" panose="020B0604020202020204" pitchFamily="34" charset="0"/>
              </a:rPr>
              <a:t>、</a:t>
            </a:r>
            <a:r>
              <a:rPr lang="zh-CN" altLang="zh-CN" sz="3000" dirty="0">
                <a:latin typeface="Arial" panose="020B0604020202020204" pitchFamily="34" charset="0"/>
                <a:ea typeface="华文中宋" panose="02010600040101010101" pitchFamily="2" charset="-122"/>
                <a:cs typeface="Arial" panose="020B0604020202020204" pitchFamily="34" charset="0"/>
              </a:rPr>
              <a:t>木头扔进海里或刮净尘土。</a:t>
            </a:r>
            <a:endParaRPr lang="en-US" altLang="zh-CN" sz="30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推罗城有两部分</a:t>
            </a:r>
            <a:r>
              <a:rPr lang="en-US" altLang="zh-CN" sz="3600" b="1" dirty="0">
                <a:solidFill>
                  <a:srgbClr val="052262"/>
                </a:solidFill>
                <a:latin typeface="微软雅黑" panose="020B0503020204020204" pitchFamily="34" charset="-122"/>
                <a:ea typeface="微软雅黑" panose="020B0503020204020204" pitchFamily="34" charset="-122"/>
              </a:rPr>
              <a:t>:</a:t>
            </a:r>
            <a:endParaRPr lang="zh-CN" altLang="en-US" sz="3600" b="1" dirty="0">
              <a:solidFill>
                <a:srgbClr val="052262"/>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F8A25E99-66EB-48EE-B0DE-E3BC2923E0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456" y="908720"/>
            <a:ext cx="4248472" cy="5370069"/>
          </a:xfrm>
          <a:prstGeom prst="rect">
            <a:avLst/>
          </a:prstGeom>
          <a:ln w="3175">
            <a:solidFill>
              <a:schemeClr val="tx1"/>
            </a:solidFill>
          </a:ln>
        </p:spPr>
      </p:pic>
      <p:sp>
        <p:nvSpPr>
          <p:cNvPr id="11" name="矩形 10">
            <a:extLst>
              <a:ext uri="{FF2B5EF4-FFF2-40B4-BE49-F238E27FC236}">
                <a16:creationId xmlns:a16="http://schemas.microsoft.com/office/drawing/2014/main" id="{D15FC3C6-97E4-4B71-92B0-B74DFD34B9FC}"/>
              </a:ext>
            </a:extLst>
          </p:cNvPr>
          <p:cNvSpPr/>
          <p:nvPr/>
        </p:nvSpPr>
        <p:spPr>
          <a:xfrm>
            <a:off x="3935760" y="2534372"/>
            <a:ext cx="755335" cy="1569660"/>
          </a:xfrm>
          <a:prstGeom prst="rect">
            <a:avLst/>
          </a:prstGeom>
          <a:noFill/>
        </p:spPr>
        <p:txBody>
          <a:bodyPr wrap="none" lIns="91440" tIns="45720" rIns="91440" bIns="45720">
            <a:spAutoFit/>
          </a:bodyPr>
          <a:lstStyle/>
          <a:p>
            <a:pPr algn="ctr"/>
            <a:r>
              <a:rPr lang="en-US" altLang="zh-CN" sz="9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t>
            </a:r>
            <a:endParaRPr lang="zh-CN" altLang="en-US" sz="9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12" name="矩形 11">
            <a:extLst>
              <a:ext uri="{FF2B5EF4-FFF2-40B4-BE49-F238E27FC236}">
                <a16:creationId xmlns:a16="http://schemas.microsoft.com/office/drawing/2014/main" id="{C827A4BE-4863-48CF-A980-5DA6FA2456DD}"/>
              </a:ext>
            </a:extLst>
          </p:cNvPr>
          <p:cNvSpPr/>
          <p:nvPr/>
        </p:nvSpPr>
        <p:spPr>
          <a:xfrm>
            <a:off x="1199455" y="2390357"/>
            <a:ext cx="1316386" cy="769441"/>
          </a:xfrm>
          <a:prstGeom prst="rect">
            <a:avLst/>
          </a:prstGeom>
          <a:noFill/>
        </p:spPr>
        <p:txBody>
          <a:bodyPr wrap="none" lIns="91440" tIns="45720" rIns="91440" bIns="45720">
            <a:spAutoFit/>
          </a:bodyPr>
          <a:lstStyle/>
          <a:p>
            <a:pPr algn="ctr"/>
            <a:r>
              <a:rPr lang="zh-CN" alt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岛屿</a:t>
            </a:r>
          </a:p>
        </p:txBody>
      </p:sp>
      <p:sp>
        <p:nvSpPr>
          <p:cNvPr id="13" name="矩形 12">
            <a:extLst>
              <a:ext uri="{FF2B5EF4-FFF2-40B4-BE49-F238E27FC236}">
                <a16:creationId xmlns:a16="http://schemas.microsoft.com/office/drawing/2014/main" id="{F888C2C7-AFB6-4327-B09B-D42453692BF7}"/>
              </a:ext>
            </a:extLst>
          </p:cNvPr>
          <p:cNvSpPr/>
          <p:nvPr/>
        </p:nvSpPr>
        <p:spPr>
          <a:xfrm>
            <a:off x="3575719" y="4622605"/>
            <a:ext cx="1316386" cy="769441"/>
          </a:xfrm>
          <a:prstGeom prst="rect">
            <a:avLst/>
          </a:prstGeom>
          <a:noFill/>
        </p:spPr>
        <p:txBody>
          <a:bodyPr wrap="none" lIns="91440" tIns="45720" rIns="91440" bIns="45720">
            <a:spAutoFit/>
          </a:bodyPr>
          <a:lstStyle/>
          <a:p>
            <a:pPr algn="ctr"/>
            <a:r>
              <a:rPr lang="zh-CN" alt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大陆</a:t>
            </a:r>
          </a:p>
        </p:txBody>
      </p:sp>
    </p:spTree>
    <p:extLst>
      <p:ext uri="{BB962C8B-B14F-4D97-AF65-F5344CB8AC3E}">
        <p14:creationId xmlns:p14="http://schemas.microsoft.com/office/powerpoint/2010/main" val="3506403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752184" y="2348880"/>
            <a:ext cx="3575720" cy="915566"/>
          </a:xfrm>
          <a:prstGeom prst="rect">
            <a:avLst/>
          </a:prstGeom>
          <a:noFill/>
          <a:ln w="9525">
            <a:noFill/>
            <a:miter lim="800000"/>
            <a:headEnd/>
            <a:tailEnd/>
          </a:ln>
        </p:spPr>
        <p:txBody>
          <a:bodyPr lIns="72353" tIns="36177" rIns="72353" bIns="36177"/>
          <a:lstStyle/>
          <a:p>
            <a:pPr algn="just" defTabSz="816376"/>
            <a:r>
              <a:rPr lang="en-US" altLang="zh-CN" sz="3600" dirty="0">
                <a:latin typeface="Arial" panose="020B0604020202020204" pitchFamily="34" charset="0"/>
                <a:ea typeface="华文中宋" panose="02010600040101010101" pitchFamily="2" charset="-122"/>
                <a:cs typeface="Arial" panose="020B0604020202020204" pitchFamily="34" charset="0"/>
              </a:rPr>
              <a:t>250</a:t>
            </a:r>
            <a:r>
              <a:rPr lang="zh-CN" altLang="en-US" sz="3600" dirty="0">
                <a:latin typeface="Arial" panose="020B0604020202020204" pitchFamily="34" charset="0"/>
                <a:ea typeface="华文中宋" panose="02010600040101010101" pitchFamily="2" charset="-122"/>
                <a:cs typeface="Arial" panose="020B0604020202020204" pitchFamily="34" charset="0"/>
              </a:rPr>
              <a:t>年后，公元前</a:t>
            </a:r>
            <a:r>
              <a:rPr lang="en-US" altLang="zh-CN" sz="3600" dirty="0">
                <a:latin typeface="Arial" panose="020B0604020202020204" pitchFamily="34" charset="0"/>
                <a:ea typeface="华文中宋" panose="02010600040101010101" pitchFamily="2" charset="-122"/>
                <a:cs typeface="Arial" panose="020B0604020202020204" pitchFamily="34" charset="0"/>
              </a:rPr>
              <a:t>332</a:t>
            </a:r>
            <a:r>
              <a:rPr lang="zh-CN" altLang="en-US" sz="3600" dirty="0">
                <a:latin typeface="Arial" panose="020B0604020202020204" pitchFamily="34" charset="0"/>
                <a:ea typeface="华文中宋" panose="02010600040101010101" pitchFamily="2" charset="-122"/>
                <a:cs typeface="Arial" panose="020B0604020202020204" pitchFamily="34" charset="0"/>
              </a:rPr>
              <a:t>年，亚历山大大帝来攻取推罗岛城。</a:t>
            </a:r>
          </a:p>
        </p:txBody>
      </p:sp>
      <p:pic>
        <p:nvPicPr>
          <p:cNvPr id="16387" name="Picture 6" descr="Tyre chin"/>
          <p:cNvPicPr>
            <a:picLocks noChangeAspect="1" noChangeArrowheads="1"/>
          </p:cNvPicPr>
          <p:nvPr/>
        </p:nvPicPr>
        <p:blipFill>
          <a:blip r:embed="rId3" cstate="print"/>
          <a:srcRect/>
          <a:stretch>
            <a:fillRect/>
          </a:stretch>
        </p:blipFill>
        <p:spPr bwMode="auto">
          <a:xfrm>
            <a:off x="864096" y="1268760"/>
            <a:ext cx="6529552" cy="4571471"/>
          </a:xfrm>
          <a:prstGeom prst="rect">
            <a:avLst/>
          </a:prstGeom>
          <a:noFill/>
          <a:ln w="9525">
            <a:noFill/>
            <a:miter lim="800000"/>
            <a:headEnd/>
            <a:tailEnd/>
          </a:ln>
        </p:spPr>
      </p:pic>
      <p:sp>
        <p:nvSpPr>
          <p:cNvPr id="4" name="文本框 3"/>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岛上推罗城受围</a:t>
            </a:r>
          </a:p>
        </p:txBody>
      </p:sp>
    </p:spTree>
    <p:extLst>
      <p:ext uri="{BB962C8B-B14F-4D97-AF65-F5344CB8AC3E}">
        <p14:creationId xmlns:p14="http://schemas.microsoft.com/office/powerpoint/2010/main" val="338398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240018" y="1340768"/>
            <a:ext cx="5616624" cy="3435846"/>
          </a:xfrm>
          <a:prstGeom prst="rect">
            <a:avLst/>
          </a:prstGeom>
          <a:noFill/>
          <a:ln w="9525">
            <a:noFill/>
            <a:miter lim="800000"/>
            <a:headEnd/>
            <a:tailEnd/>
          </a:ln>
        </p:spPr>
        <p:txBody>
          <a:bodyPr lIns="72353" tIns="36177" rIns="72353" bIns="36177"/>
          <a:lstStyle/>
          <a:p>
            <a:pPr marL="457200" indent="-457200" defTabSz="816376">
              <a:spcAft>
                <a:spcPts val="1200"/>
              </a:spcAft>
              <a:buFont typeface="Arial" panose="020B0604020202020204" pitchFamily="34" charset="0"/>
              <a:buChar char="•"/>
            </a:pPr>
            <a:r>
              <a:rPr lang="zh-CN" altLang="en-US" sz="3200" dirty="0">
                <a:latin typeface="Arial" panose="020B0604020202020204" pitchFamily="34" charset="0"/>
                <a:ea typeface="华文中宋" panose="02010600040101010101" pitchFamily="2" charset="-122"/>
                <a:cs typeface="Arial" panose="020B0604020202020204" pitchFamily="34" charset="0"/>
              </a:rPr>
              <a:t>铺了一条由陆地通往小岛的堤道</a:t>
            </a:r>
            <a:r>
              <a:rPr lang="en-US" altLang="zh-CN" sz="3200" dirty="0">
                <a:latin typeface="Arial" panose="020B0604020202020204" pitchFamily="34" charset="0"/>
                <a:ea typeface="华文中宋" panose="02010600040101010101" pitchFamily="2" charset="-122"/>
                <a:cs typeface="Arial" panose="020B0604020202020204" pitchFamily="34" charset="0"/>
              </a:rPr>
              <a:t>——</a:t>
            </a:r>
            <a:r>
              <a:rPr lang="zh-CN" altLang="en-US" sz="3200" dirty="0">
                <a:latin typeface="Arial" panose="020B0604020202020204" pitchFamily="34" charset="0"/>
                <a:ea typeface="华文中宋" panose="02010600040101010101" pitchFamily="2" charset="-122"/>
                <a:cs typeface="Arial" panose="020B0604020202020204" pitchFamily="34" charset="0"/>
              </a:rPr>
              <a:t>史无前例的战略！</a:t>
            </a:r>
          </a:p>
          <a:p>
            <a:pPr marL="457200" indent="-457200" defTabSz="816376">
              <a:spcAft>
                <a:spcPts val="1200"/>
              </a:spcAft>
              <a:buFont typeface="Arial" panose="020B0604020202020204" pitchFamily="34" charset="0"/>
              <a:buChar char="•"/>
            </a:pPr>
            <a:r>
              <a:rPr lang="zh-CN" altLang="en-US" sz="3200" dirty="0">
                <a:latin typeface="Arial" panose="020B0604020202020204" pitchFamily="34" charset="0"/>
                <a:ea typeface="华文中宋" panose="02010600040101010101" pitchFamily="2" charset="-122"/>
                <a:cs typeface="Arial" panose="020B0604020202020204" pitchFamily="34" charset="0"/>
              </a:rPr>
              <a:t>为了铺设堤道，派兵刮净了旧推罗城的石头和尘土。</a:t>
            </a:r>
            <a:endParaRPr lang="en-US" altLang="zh-CN" sz="3200" dirty="0">
              <a:latin typeface="Arial" panose="020B0604020202020204" pitchFamily="34" charset="0"/>
              <a:ea typeface="华文中宋" panose="02010600040101010101" pitchFamily="2" charset="-122"/>
              <a:cs typeface="Arial" panose="020B0604020202020204" pitchFamily="34" charset="0"/>
            </a:endParaRPr>
          </a:p>
          <a:p>
            <a:pPr marL="457200" indent="-457200" defTabSz="816376">
              <a:spcAft>
                <a:spcPts val="1200"/>
              </a:spcAft>
              <a:buFont typeface="Arial" panose="020B0604020202020204" pitchFamily="34" charset="0"/>
              <a:buChar char="•"/>
            </a:pPr>
            <a:r>
              <a:rPr lang="zh-CN" altLang="en-US" sz="3200" dirty="0">
                <a:latin typeface="Arial" panose="020B0604020202020204" pitchFamily="34" charset="0"/>
                <a:ea typeface="华文中宋" panose="02010600040101010101" pitchFamily="2" charset="-122"/>
                <a:cs typeface="Arial" panose="020B0604020202020204" pitchFamily="34" charset="0"/>
              </a:rPr>
              <a:t>大陆城市再没有被重建。</a:t>
            </a:r>
          </a:p>
          <a:p>
            <a:pPr marL="457200" indent="-457200" defTabSz="816376">
              <a:spcAft>
                <a:spcPts val="1200"/>
              </a:spcAft>
              <a:buFont typeface="Arial" panose="020B0604020202020204" pitchFamily="34" charset="0"/>
              <a:buChar char="•"/>
            </a:pPr>
            <a:r>
              <a:rPr lang="en-US" altLang="zh-CN" sz="3200" dirty="0">
                <a:latin typeface="Arial" panose="020B0604020202020204" pitchFamily="34" charset="0"/>
                <a:ea typeface="华文中宋" panose="02010600040101010101" pitchFamily="2" charset="-122"/>
                <a:cs typeface="Arial" panose="020B0604020202020204" pitchFamily="34" charset="0"/>
              </a:rPr>
              <a:t>20</a:t>
            </a:r>
            <a:r>
              <a:rPr lang="zh-CN" altLang="en-US" sz="3200" dirty="0">
                <a:latin typeface="Arial" panose="020B0604020202020204" pitchFamily="34" charset="0"/>
                <a:ea typeface="华文中宋" panose="02010600040101010101" pitchFamily="2" charset="-122"/>
                <a:cs typeface="Arial" panose="020B0604020202020204" pitchFamily="34" charset="0"/>
              </a:rPr>
              <a:t>世纪中叶，还有人在那里晒渔网。</a:t>
            </a:r>
            <a:endParaRPr lang="en-US" altLang="zh-CN" sz="32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亚历山大大帝</a:t>
            </a:r>
            <a:r>
              <a:rPr lang="en-US" altLang="zh-CN" sz="3600" b="1" dirty="0">
                <a:solidFill>
                  <a:srgbClr val="052262"/>
                </a:solidFill>
                <a:latin typeface="微软雅黑" panose="020B0503020204020204" pitchFamily="34" charset="-122"/>
                <a:ea typeface="微软雅黑" panose="020B0503020204020204" pitchFamily="34" charset="-122"/>
              </a:rPr>
              <a:t>:</a:t>
            </a:r>
            <a:endParaRPr lang="zh-CN" altLang="en-US" sz="3600" b="1" dirty="0">
              <a:solidFill>
                <a:srgbClr val="052262"/>
              </a:solidFill>
              <a:latin typeface="微软雅黑" panose="020B0503020204020204" pitchFamily="34" charset="-122"/>
              <a:ea typeface="微软雅黑" panose="020B0503020204020204" pitchFamily="34" charset="-122"/>
            </a:endParaRPr>
          </a:p>
        </p:txBody>
      </p:sp>
      <p:pic>
        <p:nvPicPr>
          <p:cNvPr id="5" name="Picture 6" descr="Tyre chin">
            <a:extLst>
              <a:ext uri="{FF2B5EF4-FFF2-40B4-BE49-F238E27FC236}">
                <a16:creationId xmlns:a16="http://schemas.microsoft.com/office/drawing/2014/main" id="{BE0C4886-1A5E-4AD3-B9A9-601263341CC1}"/>
              </a:ext>
            </a:extLst>
          </p:cNvPr>
          <p:cNvPicPr>
            <a:picLocks noChangeAspect="1" noChangeArrowheads="1"/>
          </p:cNvPicPr>
          <p:nvPr/>
        </p:nvPicPr>
        <p:blipFill>
          <a:blip r:embed="rId3" cstate="print"/>
          <a:srcRect/>
          <a:stretch>
            <a:fillRect/>
          </a:stretch>
        </p:blipFill>
        <p:spPr bwMode="auto">
          <a:xfrm>
            <a:off x="335360" y="1628800"/>
            <a:ext cx="5616624" cy="3932311"/>
          </a:xfrm>
          <a:prstGeom prst="rect">
            <a:avLst/>
          </a:prstGeom>
          <a:noFill/>
          <a:ln w="9525">
            <a:noFill/>
            <a:miter lim="800000"/>
            <a:headEnd/>
            <a:tailEnd/>
          </a:ln>
        </p:spPr>
      </p:pic>
    </p:spTree>
    <p:extLst>
      <p:ext uri="{BB962C8B-B14F-4D97-AF65-F5344CB8AC3E}">
        <p14:creationId xmlns:p14="http://schemas.microsoft.com/office/powerpoint/2010/main" val="427614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95407" y="116632"/>
            <a:ext cx="8991587" cy="576064"/>
          </a:xfrm>
          <a:prstGeom prst="rect">
            <a:avLst/>
          </a:prstGeom>
          <a:noFill/>
          <a:ln w="9525">
            <a:noFill/>
            <a:miter lim="800000"/>
            <a:headEnd/>
            <a:tailEnd/>
          </a:ln>
        </p:spPr>
        <p:txBody>
          <a:bodyPr lIns="72353" tIns="36177" rIns="72353" bIns="36177"/>
          <a:lstStyle/>
          <a:p>
            <a:pPr algn="ctr" defTabSz="816376"/>
            <a:r>
              <a:rPr lang="zh-CN" altLang="en-US" sz="3600" b="1" dirty="0">
                <a:solidFill>
                  <a:srgbClr val="052262"/>
                </a:solidFill>
                <a:latin typeface="微软雅黑" panose="020B0503020204020204" pitchFamily="34" charset="-122"/>
                <a:ea typeface="微软雅黑" panose="020B0503020204020204" pitchFamily="34" charset="-122"/>
              </a:rPr>
              <a:t>旧推罗城原来的位置在图片右部</a:t>
            </a:r>
            <a:endParaRPr lang="en-US" altLang="zh-CN" sz="3600" b="1" dirty="0">
              <a:solidFill>
                <a:srgbClr val="052262"/>
              </a:solidFill>
              <a:latin typeface="微软雅黑" panose="020B0503020204020204" pitchFamily="34" charset="-122"/>
              <a:ea typeface="微软雅黑" panose="020B0503020204020204" pitchFamily="34" charset="-122"/>
            </a:endParaRPr>
          </a:p>
          <a:p>
            <a:pPr defTabSz="816376"/>
            <a:endParaRPr lang="en-US" altLang="zh-CN" sz="3200" dirty="0">
              <a:latin typeface="华文中宋" panose="02010600040101010101" pitchFamily="2" charset="-122"/>
              <a:ea typeface="华文中宋" panose="02010600040101010101" pitchFamily="2" charset="-122"/>
            </a:endParaRPr>
          </a:p>
          <a:p>
            <a:pPr defTabSz="816376"/>
            <a:endParaRPr lang="en-US" altLang="zh-CN" sz="3200" dirty="0">
              <a:latin typeface="华文中宋" panose="02010600040101010101" pitchFamily="2" charset="-122"/>
              <a:ea typeface="华文中宋" panose="02010600040101010101" pitchFamily="2" charset="-122"/>
            </a:endParaRPr>
          </a:p>
          <a:p>
            <a:pPr defTabSz="816376"/>
            <a:endParaRPr lang="en-US" altLang="zh-CN" sz="3200" dirty="0">
              <a:latin typeface="华文中宋" panose="02010600040101010101" pitchFamily="2" charset="-122"/>
              <a:ea typeface="华文中宋" panose="02010600040101010101" pitchFamily="2" charset="-122"/>
            </a:endParaRPr>
          </a:p>
          <a:p>
            <a:pPr defTabSz="816376"/>
            <a:endParaRPr lang="en-US" altLang="zh-CN" sz="3200" dirty="0">
              <a:latin typeface="华文中宋" panose="02010600040101010101" pitchFamily="2" charset="-122"/>
              <a:ea typeface="华文中宋" panose="02010600040101010101" pitchFamily="2" charset="-122"/>
            </a:endParaRPr>
          </a:p>
          <a:p>
            <a:pPr defTabSz="816376"/>
            <a:endParaRPr lang="en-US" altLang="zh-CN" sz="3200" dirty="0">
              <a:latin typeface="华文中宋" panose="02010600040101010101" pitchFamily="2" charset="-122"/>
              <a:ea typeface="华文中宋" panose="02010600040101010101" pitchFamily="2" charset="-122"/>
            </a:endParaRPr>
          </a:p>
          <a:p>
            <a:pPr defTabSz="816376"/>
            <a:endParaRPr lang="en-US" altLang="zh-CN" sz="3200" dirty="0">
              <a:latin typeface="华文中宋" panose="02010600040101010101" pitchFamily="2" charset="-122"/>
              <a:ea typeface="华文中宋" panose="02010600040101010101" pitchFamily="2" charset="-122"/>
            </a:endParaRPr>
          </a:p>
          <a:p>
            <a:pPr defTabSz="816376"/>
            <a:endParaRPr lang="en-US" altLang="zh-CN" sz="3200" dirty="0">
              <a:latin typeface="华文中宋" panose="02010600040101010101" pitchFamily="2" charset="-122"/>
              <a:ea typeface="华文中宋" panose="02010600040101010101" pitchFamily="2" charset="-122"/>
            </a:endParaRPr>
          </a:p>
          <a:p>
            <a:pPr defTabSz="816376"/>
            <a:endParaRPr lang="en-US" altLang="zh-CN" sz="3200" dirty="0">
              <a:latin typeface="华文中宋" panose="02010600040101010101" pitchFamily="2" charset="-122"/>
              <a:ea typeface="华文中宋" panose="02010600040101010101" pitchFamily="2" charset="-122"/>
            </a:endParaRPr>
          </a:p>
        </p:txBody>
      </p:sp>
      <p:pic>
        <p:nvPicPr>
          <p:cNvPr id="18435" name="Picture 2"/>
          <p:cNvPicPr>
            <a:picLocks noChangeAspect="1" noChangeArrowheads="1"/>
          </p:cNvPicPr>
          <p:nvPr/>
        </p:nvPicPr>
        <p:blipFill>
          <a:blip r:embed="rId2" cstate="print"/>
          <a:srcRect/>
          <a:stretch>
            <a:fillRect/>
          </a:stretch>
        </p:blipFill>
        <p:spPr bwMode="auto">
          <a:xfrm>
            <a:off x="191344" y="979722"/>
            <a:ext cx="11809312" cy="4956110"/>
          </a:xfrm>
          <a:prstGeom prst="rect">
            <a:avLst/>
          </a:prstGeom>
          <a:noFill/>
          <a:ln w="9525">
            <a:noFill/>
            <a:miter lim="800000"/>
            <a:headEnd/>
            <a:tailEnd/>
          </a:ln>
        </p:spPr>
      </p:pic>
    </p:spTree>
    <p:extLst>
      <p:ext uri="{BB962C8B-B14F-4D97-AF65-F5344CB8AC3E}">
        <p14:creationId xmlns:p14="http://schemas.microsoft.com/office/powerpoint/2010/main" val="393926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证实基督教是真理的三个步骤</a:t>
            </a:r>
          </a:p>
        </p:txBody>
      </p:sp>
      <p:sp>
        <p:nvSpPr>
          <p:cNvPr id="6" name="Rectangle 5"/>
          <p:cNvSpPr>
            <a:spLocks noChangeArrowheads="1"/>
          </p:cNvSpPr>
          <p:nvPr/>
        </p:nvSpPr>
        <p:spPr bwMode="auto">
          <a:xfrm>
            <a:off x="767408" y="1196752"/>
            <a:ext cx="10657183" cy="3703340"/>
          </a:xfrm>
          <a:prstGeom prst="rect">
            <a:avLst/>
          </a:prstGeom>
          <a:noFill/>
          <a:ln w="9525">
            <a:noFill/>
            <a:miter lim="800000"/>
            <a:headEnd/>
            <a:tailEnd/>
          </a:ln>
          <a:effectLst/>
        </p:spPr>
        <p:txBody>
          <a:bodyPr lIns="81639" tIns="40819" rIns="81639" bIns="40819"/>
          <a:lstStyle/>
          <a:p>
            <a:pPr marL="742950" indent="-742950" defTabSz="816319">
              <a:buFont typeface="+mj-lt"/>
              <a:buAutoNum type="arabicPeriod"/>
            </a:pPr>
            <a:r>
              <a:rPr lang="zh-CN" altLang="en-US" sz="4000" dirty="0">
                <a:latin typeface="Arial" panose="020B0604020202020204" pitchFamily="34" charset="0"/>
                <a:ea typeface="华文中宋" panose="02010600040101010101" pitchFamily="2" charset="-122"/>
                <a:cs typeface="Arial" panose="020B0604020202020204" pitchFamily="34" charset="0"/>
              </a:rPr>
              <a:t>自然界证实了一位超自然的、非物质的、全能的创造者存在。 </a:t>
            </a:r>
            <a:endParaRPr lang="en-US" altLang="zh-CN" sz="4000" dirty="0">
              <a:latin typeface="Arial" panose="020B0604020202020204" pitchFamily="34" charset="0"/>
              <a:ea typeface="华文中宋" panose="02010600040101010101" pitchFamily="2" charset="-122"/>
              <a:cs typeface="Arial" panose="020B0604020202020204" pitchFamily="34" charset="0"/>
            </a:endParaRPr>
          </a:p>
          <a:p>
            <a:pPr marL="228600" indent="-228600" defTabSz="816319">
              <a:buFont typeface="+mj-lt"/>
              <a:buAutoNum type="arabicPeriod"/>
            </a:pPr>
            <a:endParaRPr lang="en-US" altLang="zh-CN" sz="1050" dirty="0">
              <a:latin typeface="Arial" panose="020B0604020202020204" pitchFamily="34" charset="0"/>
              <a:ea typeface="华文中宋" panose="02010600040101010101" pitchFamily="2" charset="-122"/>
              <a:cs typeface="Arial" panose="020B0604020202020204" pitchFamily="34" charset="0"/>
            </a:endParaRPr>
          </a:p>
          <a:p>
            <a:pPr marL="228600" indent="-228600" defTabSz="816319">
              <a:buFont typeface="+mj-lt"/>
              <a:buAutoNum type="arabicPeriod"/>
            </a:pPr>
            <a:endParaRPr lang="en-US" altLang="zh-CN" sz="1050" dirty="0">
              <a:latin typeface="Arial" panose="020B0604020202020204" pitchFamily="34" charset="0"/>
              <a:ea typeface="华文中宋" panose="02010600040101010101" pitchFamily="2" charset="-122"/>
              <a:cs typeface="Arial" panose="020B0604020202020204" pitchFamily="34" charset="0"/>
            </a:endParaRPr>
          </a:p>
          <a:p>
            <a:pPr marL="742950" indent="-742950" defTabSz="816319">
              <a:buFont typeface="+mj-lt"/>
              <a:buAutoNum type="arabicPeriod"/>
            </a:pPr>
            <a:r>
              <a:rPr lang="zh-CN" altLang="en-US" sz="4000" dirty="0">
                <a:latin typeface="Arial" panose="020B0604020202020204" pitchFamily="34" charset="0"/>
                <a:ea typeface="华文中宋" panose="02010600040101010101" pitchFamily="2" charset="-122"/>
                <a:cs typeface="Arial" panose="020B0604020202020204" pitchFamily="34" charset="0"/>
              </a:rPr>
              <a:t>历史学与考古学证明圣经的记载是准确的，同时使我们可以大致计算出圣经书写的年代。 </a:t>
            </a:r>
            <a:endParaRPr lang="en-US" altLang="zh-CN" sz="4000" dirty="0">
              <a:latin typeface="Arial" panose="020B0604020202020204" pitchFamily="34" charset="0"/>
              <a:ea typeface="华文中宋" panose="02010600040101010101" pitchFamily="2" charset="-122"/>
              <a:cs typeface="Arial" panose="020B0604020202020204" pitchFamily="34" charset="0"/>
            </a:endParaRPr>
          </a:p>
          <a:p>
            <a:pPr marL="228600" indent="-228600" defTabSz="816319">
              <a:buFont typeface="+mj-lt"/>
              <a:buAutoNum type="arabicPeriod"/>
            </a:pPr>
            <a:endParaRPr lang="en-US" altLang="zh-CN" sz="1050" dirty="0">
              <a:latin typeface="Arial" panose="020B0604020202020204" pitchFamily="34" charset="0"/>
              <a:ea typeface="华文中宋" panose="02010600040101010101" pitchFamily="2" charset="-122"/>
              <a:cs typeface="Arial" panose="020B0604020202020204" pitchFamily="34" charset="0"/>
            </a:endParaRPr>
          </a:p>
          <a:p>
            <a:pPr marL="228600" indent="-228600" defTabSz="816319">
              <a:buFont typeface="+mj-lt"/>
              <a:buAutoNum type="arabicPeriod"/>
            </a:pPr>
            <a:endParaRPr lang="en-US" altLang="zh-CN" sz="1050" dirty="0">
              <a:latin typeface="Arial" panose="020B0604020202020204" pitchFamily="34" charset="0"/>
              <a:ea typeface="华文中宋" panose="02010600040101010101" pitchFamily="2" charset="-122"/>
              <a:cs typeface="Arial" panose="020B0604020202020204" pitchFamily="34" charset="0"/>
            </a:endParaRPr>
          </a:p>
          <a:p>
            <a:pPr marL="742950" indent="-742950" defTabSz="816319">
              <a:buFont typeface="+mj-lt"/>
              <a:buAutoNum type="arabicPeriod"/>
            </a:pPr>
            <a:r>
              <a:rPr lang="zh-CN" altLang="en-US" sz="4400" b="1" dirty="0">
                <a:solidFill>
                  <a:srgbClr val="052262"/>
                </a:solidFill>
                <a:latin typeface="Arial" panose="020B0604020202020204" pitchFamily="34" charset="0"/>
                <a:ea typeface="华文中宋" panose="02010600040101010101" pitchFamily="2" charset="-122"/>
                <a:cs typeface="Arial" panose="020B0604020202020204" pitchFamily="34" charset="0"/>
              </a:rPr>
              <a:t>圣经中记载的很多预言在过了很久以后都应验了，这证明圣经是上帝的启示。</a:t>
            </a:r>
            <a:endParaRPr lang="en-US" altLang="zh-CN" sz="4400" b="1" dirty="0">
              <a:solidFill>
                <a:srgbClr val="052262"/>
              </a:solidFill>
              <a:latin typeface="Arial" panose="020B0604020202020204" pitchFamily="34" charset="0"/>
              <a:ea typeface="华文中宋" panose="02010600040101010101" pitchFamily="2" charset="-122"/>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600209" y="857250"/>
            <a:ext cx="8991587" cy="5143500"/>
          </a:xfrm>
          <a:prstGeom prst="rect">
            <a:avLst/>
          </a:prstGeom>
          <a:noFill/>
          <a:ln w="9525">
            <a:noFill/>
            <a:miter lim="800000"/>
            <a:headEnd/>
            <a:tailEnd/>
          </a:ln>
        </p:spPr>
        <p:txBody>
          <a:bodyPr lIns="72353" tIns="36177" rIns="72353" bIns="36177"/>
          <a:lstStyle/>
          <a:p>
            <a:pPr defTabSz="816376">
              <a:defRPr/>
            </a:pPr>
            <a:endParaRPr lang="zh-CN" altLang="en-US" sz="3200" b="1" dirty="0">
              <a:latin typeface="黑体" pitchFamily="49" charset="-122"/>
              <a:ea typeface="黑体" pitchFamily="49" charset="-122"/>
            </a:endParaRPr>
          </a:p>
        </p:txBody>
      </p:sp>
      <p:sp>
        <p:nvSpPr>
          <p:cNvPr id="4" name="文本框 3"/>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埃 及</a:t>
            </a:r>
          </a:p>
        </p:txBody>
      </p:sp>
      <p:pic>
        <p:nvPicPr>
          <p:cNvPr id="6" name="图片 5" descr="图片包含 游戏机, 自然, 山, 羊&#10;&#10;描述已自动生成">
            <a:extLst>
              <a:ext uri="{FF2B5EF4-FFF2-40B4-BE49-F238E27FC236}">
                <a16:creationId xmlns:a16="http://schemas.microsoft.com/office/drawing/2014/main" id="{40C6C9B8-E51D-49C7-AFB4-3B2964751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039175"/>
            <a:ext cx="11809312" cy="50558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21414" y="1397310"/>
            <a:ext cx="10549172" cy="4063380"/>
          </a:xfrm>
          <a:prstGeom prst="rect">
            <a:avLst/>
          </a:prstGeom>
          <a:noFill/>
          <a:ln w="9525">
            <a:noFill/>
            <a:miter lim="800000"/>
            <a:headEnd/>
            <a:tailEnd/>
          </a:ln>
        </p:spPr>
        <p:txBody>
          <a:bodyPr lIns="72353" tIns="36177" rIns="72353" bIns="36177"/>
          <a:lstStyle/>
          <a:p>
            <a:pPr algn="just" defTabSz="816376">
              <a:spcAft>
                <a:spcPts val="3000"/>
              </a:spcAft>
            </a:pPr>
            <a:r>
              <a:rPr lang="zh-CN" altLang="zh-CN" sz="3600" dirty="0">
                <a:latin typeface="Arial" panose="020B0604020202020204" pitchFamily="34" charset="0"/>
                <a:ea typeface="华文中宋" panose="02010600040101010101" pitchFamily="2" charset="-122"/>
                <a:cs typeface="Arial" panose="020B0604020202020204" pitchFamily="34" charset="0"/>
              </a:rPr>
              <a:t>…</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zh-CN" sz="3600" dirty="0">
                <a:latin typeface="Arial" panose="020B0604020202020204" pitchFamily="34" charset="0"/>
                <a:ea typeface="华文中宋" panose="02010600040101010101" pitchFamily="2" charset="-122"/>
                <a:cs typeface="Arial" panose="020B0604020202020204" pitchFamily="34" charset="0"/>
              </a:rPr>
              <a:t>埃及…</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zh-CN" sz="3600" dirty="0">
                <a:latin typeface="Arial" panose="020B0604020202020204" pitchFamily="34" charset="0"/>
                <a:ea typeface="华文中宋" panose="02010600040101010101" pitchFamily="2" charset="-122"/>
                <a:cs typeface="Arial" panose="020B0604020202020204" pitchFamily="34" charset="0"/>
              </a:rPr>
              <a:t>将成为一个低微的国家，为列国中最低微的；</a:t>
            </a:r>
            <a:r>
              <a:rPr lang="zh-CN" altLang="en-US" sz="3600" dirty="0">
                <a:latin typeface="Arial" panose="020B0604020202020204" pitchFamily="34" charset="0"/>
                <a:ea typeface="华文中宋" panose="02010600040101010101" pitchFamily="2" charset="-122"/>
                <a:cs typeface="Arial" panose="020B0604020202020204" pitchFamily="34" charset="0"/>
              </a:rPr>
              <a:t>也不再自高於列国之上。我必减少他们，以致不再辖制列国。 </a:t>
            </a:r>
            <a:r>
              <a:rPr lang="zh-CN" altLang="zh-CN" sz="2400" dirty="0">
                <a:latin typeface="Arial" panose="020B0604020202020204" pitchFamily="34" charset="0"/>
                <a:ea typeface="华文中宋" panose="02010600040101010101" pitchFamily="2" charset="-122"/>
                <a:cs typeface="Arial" panose="020B0604020202020204" pitchFamily="34" charset="0"/>
              </a:rPr>
              <a:t>(</a:t>
            </a:r>
            <a:r>
              <a:rPr lang="zh-CN" altLang="en-US" sz="2400" dirty="0">
                <a:latin typeface="Arial" panose="020B0604020202020204" pitchFamily="34" charset="0"/>
                <a:ea typeface="华文中宋" panose="02010600040101010101" pitchFamily="2" charset="-122"/>
                <a:cs typeface="Arial" panose="020B0604020202020204" pitchFamily="34" charset="0"/>
              </a:rPr>
              <a:t>以西结书</a:t>
            </a:r>
            <a:r>
              <a:rPr lang="zh-CN" altLang="zh-CN" sz="2400" dirty="0">
                <a:latin typeface="Arial" panose="020B0604020202020204" pitchFamily="34" charset="0"/>
                <a:ea typeface="华文中宋" panose="02010600040101010101" pitchFamily="2" charset="-122"/>
                <a:cs typeface="Arial" panose="020B0604020202020204" pitchFamily="34" charset="0"/>
              </a:rPr>
              <a:t>29:14-15)</a:t>
            </a:r>
            <a:endParaRPr lang="en-US" altLang="zh-CN" sz="2400" dirty="0">
              <a:latin typeface="Arial" panose="020B0604020202020204" pitchFamily="34" charset="0"/>
              <a:ea typeface="华文中宋" panose="02010600040101010101" pitchFamily="2" charset="-122"/>
              <a:cs typeface="Arial" panose="020B0604020202020204" pitchFamily="34" charset="0"/>
            </a:endParaRPr>
          </a:p>
          <a:p>
            <a:pPr algn="just" defTabSz="816376">
              <a:spcAft>
                <a:spcPts val="1200"/>
              </a:spcAft>
            </a:pPr>
            <a:r>
              <a:rPr lang="zh-CN" altLang="zh-CN"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注意</a:t>
            </a:r>
            <a:r>
              <a:rPr lang="zh-CN" altLang="zh-CN" sz="3600" dirty="0">
                <a:solidFill>
                  <a:srgbClr val="002060"/>
                </a:solidFill>
                <a:latin typeface="Arial" panose="020B0604020202020204" pitchFamily="34" charset="0"/>
                <a:ea typeface="华文中宋" panose="02010600040101010101" pitchFamily="2" charset="-122"/>
                <a:cs typeface="Arial" panose="020B0604020202020204" pitchFamily="34" charset="0"/>
              </a:rPr>
              <a:t>以西结的两个预言:</a:t>
            </a:r>
            <a:endParaRPr lang="zh-CN" altLang="en-US" sz="3600" dirty="0">
              <a:solidFill>
                <a:srgbClr val="002060"/>
              </a:solidFill>
              <a:latin typeface="Arial" panose="020B0604020202020204" pitchFamily="34" charset="0"/>
              <a:ea typeface="华文中宋" panose="02010600040101010101" pitchFamily="2" charset="-122"/>
              <a:cs typeface="Arial" panose="020B0604020202020204" pitchFamily="34" charset="0"/>
            </a:endParaRPr>
          </a:p>
          <a:p>
            <a:pPr marL="514350" indent="-514350" algn="just" defTabSz="816376">
              <a:spcAft>
                <a:spcPts val="1200"/>
              </a:spcAft>
              <a:buAutoNum type="arabicPeriod"/>
            </a:pPr>
            <a:r>
              <a:rPr lang="zh-CN" altLang="zh-CN" sz="3600" dirty="0">
                <a:solidFill>
                  <a:srgbClr val="002060"/>
                </a:solidFill>
                <a:latin typeface="Arial" panose="020B0604020202020204" pitchFamily="34" charset="0"/>
                <a:ea typeface="华文中宋" panose="02010600040101010101" pitchFamily="2" charset="-122"/>
                <a:cs typeface="Arial" panose="020B0604020202020204" pitchFamily="34" charset="0"/>
              </a:rPr>
              <a:t>埃及将再也不能打败或控制其他的国家和人民。</a:t>
            </a:r>
          </a:p>
          <a:p>
            <a:pPr algn="just" defTabSz="816376">
              <a:spcAft>
                <a:spcPts val="1200"/>
              </a:spcAft>
            </a:pPr>
            <a:r>
              <a:rPr lang="zh-CN" altLang="zh-CN" sz="3600" dirty="0">
                <a:solidFill>
                  <a:srgbClr val="002060"/>
                </a:solidFill>
                <a:latin typeface="Arial" panose="020B0604020202020204" pitchFamily="34" charset="0"/>
                <a:ea typeface="华文中宋" panose="02010600040101010101" pitchFamily="2" charset="-122"/>
                <a:cs typeface="Arial" panose="020B0604020202020204" pitchFamily="34" charset="0"/>
              </a:rPr>
              <a:t>2. </a:t>
            </a:r>
            <a:r>
              <a:rPr lang="en-US" altLang="zh-CN" sz="3600" dirty="0">
                <a:solidFill>
                  <a:srgbClr val="002060"/>
                </a:solidFill>
                <a:latin typeface="Arial" panose="020B0604020202020204" pitchFamily="34" charset="0"/>
                <a:ea typeface="华文中宋" panose="02010600040101010101" pitchFamily="2" charset="-122"/>
                <a:cs typeface="Arial" panose="020B0604020202020204" pitchFamily="34" charset="0"/>
              </a:rPr>
              <a:t> </a:t>
            </a:r>
            <a:r>
              <a:rPr lang="zh-CN" altLang="zh-CN" sz="3600" dirty="0">
                <a:solidFill>
                  <a:srgbClr val="002060"/>
                </a:solidFill>
                <a:latin typeface="Arial" panose="020B0604020202020204" pitchFamily="34" charset="0"/>
                <a:ea typeface="华文中宋" panose="02010600040101010101" pitchFamily="2" charset="-122"/>
                <a:cs typeface="Arial" panose="020B0604020202020204" pitchFamily="34" charset="0"/>
              </a:rPr>
              <a:t>埃及会是一 个弱小的国家。</a:t>
            </a:r>
            <a:endParaRPr lang="en-US" altLang="zh-CN" sz="3600" dirty="0">
              <a:solidFill>
                <a:srgbClr val="002060"/>
              </a:solidFill>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在公元前</a:t>
            </a:r>
            <a:r>
              <a:rPr lang="en-US" altLang="zh-CN" sz="3600" b="1" dirty="0">
                <a:solidFill>
                  <a:srgbClr val="052262"/>
                </a:solidFill>
                <a:latin typeface="微软雅黑" panose="020B0503020204020204" pitchFamily="34" charset="-122"/>
                <a:ea typeface="微软雅黑" panose="020B0503020204020204" pitchFamily="34" charset="-122"/>
              </a:rPr>
              <a:t>587</a:t>
            </a:r>
            <a:r>
              <a:rPr lang="zh-CN" altLang="en-US" sz="3600" b="1" dirty="0">
                <a:solidFill>
                  <a:srgbClr val="052262"/>
                </a:solidFill>
                <a:latin typeface="微软雅黑" panose="020B0503020204020204" pitchFamily="34" charset="-122"/>
                <a:ea typeface="微软雅黑" panose="020B0503020204020204" pitchFamily="34" charset="-122"/>
              </a:rPr>
              <a:t>年，以西结预言：</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667508" y="1412776"/>
            <a:ext cx="8856984" cy="3672408"/>
          </a:xfrm>
          <a:prstGeom prst="rect">
            <a:avLst/>
          </a:prstGeom>
          <a:noFill/>
          <a:ln w="9525">
            <a:noFill/>
            <a:miter lim="800000"/>
            <a:headEnd/>
            <a:tailEnd/>
          </a:ln>
        </p:spPr>
        <p:txBody>
          <a:bodyPr lIns="72353" tIns="36177" rIns="72353" bIns="36177"/>
          <a:lstStyle/>
          <a:p>
            <a:pPr algn="ctr" defTabSz="816376"/>
            <a:r>
              <a:rPr lang="zh-CN" altLang="zh-CN" sz="4000" dirty="0">
                <a:latin typeface="Arial" panose="020B0604020202020204" pitchFamily="34" charset="0"/>
                <a:ea typeface="华文中宋" panose="02010600040101010101" pitchFamily="2" charset="-122"/>
                <a:cs typeface="Arial" panose="020B0604020202020204" pitchFamily="34" charset="0"/>
              </a:rPr>
              <a:t>公元前2500-2100左右</a:t>
            </a:r>
            <a:r>
              <a:rPr lang="zh-CN" altLang="en-US" sz="4000" dirty="0">
                <a:latin typeface="Arial" panose="020B0604020202020204" pitchFamily="34" charset="0"/>
                <a:ea typeface="华文中宋" panose="02010600040101010101" pitchFamily="2" charset="-122"/>
                <a:cs typeface="Arial" panose="020B0604020202020204" pitchFamily="34" charset="0"/>
              </a:rPr>
              <a:t>：古</a:t>
            </a:r>
            <a:r>
              <a:rPr lang="zh-CN" altLang="zh-CN" sz="4000" dirty="0">
                <a:latin typeface="Arial" panose="020B0604020202020204" pitchFamily="34" charset="0"/>
                <a:ea typeface="华文中宋" panose="02010600040101010101" pitchFamily="2" charset="-122"/>
                <a:cs typeface="Arial" panose="020B0604020202020204" pitchFamily="34" charset="0"/>
              </a:rPr>
              <a:t>王国</a:t>
            </a:r>
          </a:p>
          <a:p>
            <a:pPr algn="ctr" defTabSz="816376">
              <a:lnSpc>
                <a:spcPts val="1500"/>
              </a:lnSpc>
            </a:pPr>
            <a:endParaRPr lang="zh-CN" altLang="en-US" sz="4000" dirty="0">
              <a:latin typeface="Arial" panose="020B0604020202020204" pitchFamily="34" charset="0"/>
              <a:ea typeface="华文中宋" panose="02010600040101010101" pitchFamily="2" charset="-122"/>
              <a:cs typeface="Arial" panose="020B0604020202020204" pitchFamily="34" charset="0"/>
            </a:endParaRPr>
          </a:p>
          <a:p>
            <a:pPr algn="ctr" defTabSz="816376"/>
            <a:r>
              <a:rPr lang="zh-CN" altLang="zh-CN" sz="4000" dirty="0">
                <a:latin typeface="Arial" panose="020B0604020202020204" pitchFamily="34" charset="0"/>
                <a:ea typeface="华文中宋" panose="02010600040101010101" pitchFamily="2" charset="-122"/>
                <a:cs typeface="Arial" panose="020B0604020202020204" pitchFamily="34" charset="0"/>
              </a:rPr>
              <a:t>公元前2050-1650左右</a:t>
            </a:r>
            <a:r>
              <a:rPr lang="zh-CN" altLang="en-US" sz="4000" dirty="0">
                <a:latin typeface="Arial" panose="020B0604020202020204" pitchFamily="34" charset="0"/>
                <a:ea typeface="华文中宋" panose="02010600040101010101" pitchFamily="2" charset="-122"/>
                <a:cs typeface="Arial" panose="020B0604020202020204" pitchFamily="34" charset="0"/>
              </a:rPr>
              <a:t>：</a:t>
            </a:r>
            <a:r>
              <a:rPr lang="zh-CN" altLang="zh-CN" sz="4000" dirty="0">
                <a:latin typeface="Arial" panose="020B0604020202020204" pitchFamily="34" charset="0"/>
                <a:ea typeface="华文中宋" panose="02010600040101010101" pitchFamily="2" charset="-122"/>
                <a:cs typeface="Arial" panose="020B0604020202020204" pitchFamily="34" charset="0"/>
              </a:rPr>
              <a:t>中王国</a:t>
            </a:r>
          </a:p>
          <a:p>
            <a:pPr algn="ctr" defTabSz="816376">
              <a:lnSpc>
                <a:spcPts val="1500"/>
              </a:lnSpc>
            </a:pPr>
            <a:endParaRPr lang="zh-CN" altLang="zh-CN" sz="4000" dirty="0">
              <a:latin typeface="Arial" panose="020B0604020202020204" pitchFamily="34" charset="0"/>
              <a:ea typeface="华文中宋" panose="02010600040101010101" pitchFamily="2" charset="-122"/>
              <a:cs typeface="Arial" panose="020B0604020202020204" pitchFamily="34" charset="0"/>
            </a:endParaRPr>
          </a:p>
          <a:p>
            <a:pPr algn="ctr" defTabSz="816376"/>
            <a:r>
              <a:rPr lang="zh-CN" altLang="zh-CN" sz="4000" dirty="0">
                <a:latin typeface="Arial" panose="020B0604020202020204" pitchFamily="34" charset="0"/>
                <a:ea typeface="华文中宋" panose="02010600040101010101" pitchFamily="2" charset="-122"/>
                <a:cs typeface="Arial" panose="020B0604020202020204" pitchFamily="34" charset="0"/>
              </a:rPr>
              <a:t>公元前1550-1050左右</a:t>
            </a:r>
            <a:r>
              <a:rPr lang="zh-CN" altLang="en-US" sz="4000" dirty="0">
                <a:latin typeface="Arial" panose="020B0604020202020204" pitchFamily="34" charset="0"/>
                <a:ea typeface="华文中宋" panose="02010600040101010101" pitchFamily="2" charset="-122"/>
                <a:cs typeface="Arial" panose="020B0604020202020204" pitchFamily="34" charset="0"/>
              </a:rPr>
              <a:t>：</a:t>
            </a:r>
            <a:r>
              <a:rPr lang="zh-CN" altLang="zh-CN" sz="4000" dirty="0">
                <a:latin typeface="Arial" panose="020B0604020202020204" pitchFamily="34" charset="0"/>
                <a:ea typeface="华文中宋" panose="02010600040101010101" pitchFamily="2" charset="-122"/>
                <a:cs typeface="Arial" panose="020B0604020202020204" pitchFamily="34" charset="0"/>
              </a:rPr>
              <a:t> 新王国</a:t>
            </a:r>
          </a:p>
          <a:p>
            <a:pPr algn="ctr" defTabSz="816376">
              <a:lnSpc>
                <a:spcPts val="1500"/>
              </a:lnSpc>
            </a:pPr>
            <a:endParaRPr lang="zh-CN" altLang="zh-CN" sz="4000" dirty="0">
              <a:latin typeface="Arial" panose="020B0604020202020204" pitchFamily="34" charset="0"/>
              <a:ea typeface="华文中宋" panose="02010600040101010101" pitchFamily="2" charset="-122"/>
              <a:cs typeface="Arial" panose="020B0604020202020204" pitchFamily="34" charset="0"/>
            </a:endParaRPr>
          </a:p>
          <a:p>
            <a:pPr algn="ctr" defTabSz="816376"/>
            <a:r>
              <a:rPr lang="zh-CN" altLang="zh-CN" sz="4000" dirty="0">
                <a:latin typeface="Arial" panose="020B0604020202020204" pitchFamily="34" charset="0"/>
                <a:ea typeface="华文中宋" panose="02010600040101010101" pitchFamily="2" charset="-122"/>
                <a:cs typeface="Arial" panose="020B0604020202020204" pitchFamily="34" charset="0"/>
              </a:rPr>
              <a:t>公元前712-</a:t>
            </a:r>
            <a:r>
              <a:rPr lang="zh-CN" altLang="en-US" sz="4000" dirty="0">
                <a:latin typeface="Arial" panose="020B0604020202020204" pitchFamily="34" charset="0"/>
                <a:ea typeface="华文中宋" panose="02010600040101010101" pitchFamily="2" charset="-122"/>
                <a:cs typeface="Arial" panose="020B0604020202020204" pitchFamily="34" charset="0"/>
              </a:rPr>
              <a:t>5</a:t>
            </a:r>
            <a:r>
              <a:rPr lang="en-US" altLang="zh-CN" sz="4000" dirty="0">
                <a:latin typeface="Arial" panose="020B0604020202020204" pitchFamily="34" charset="0"/>
                <a:ea typeface="华文中宋" panose="02010600040101010101" pitchFamily="2" charset="-122"/>
                <a:cs typeface="Arial" panose="020B0604020202020204" pitchFamily="34" charset="0"/>
              </a:rPr>
              <a:t>25</a:t>
            </a:r>
            <a:r>
              <a:rPr lang="zh-CN" altLang="zh-CN" sz="4000" dirty="0">
                <a:latin typeface="Arial" panose="020B0604020202020204" pitchFamily="34" charset="0"/>
                <a:ea typeface="华文中宋" panose="02010600040101010101" pitchFamily="2" charset="-122"/>
                <a:cs typeface="Arial" panose="020B0604020202020204" pitchFamily="34" charset="0"/>
              </a:rPr>
              <a:t>左右</a:t>
            </a:r>
            <a:r>
              <a:rPr lang="zh-CN" altLang="en-US" sz="4000" dirty="0">
                <a:latin typeface="Arial" panose="020B0604020202020204" pitchFamily="34" charset="0"/>
                <a:ea typeface="华文中宋" panose="02010600040101010101" pitchFamily="2" charset="-122"/>
                <a:cs typeface="Arial" panose="020B0604020202020204" pitchFamily="34" charset="0"/>
              </a:rPr>
              <a:t>：</a:t>
            </a:r>
            <a:r>
              <a:rPr lang="zh-CN" altLang="zh-CN" sz="4000" dirty="0">
                <a:latin typeface="Arial" panose="020B0604020202020204" pitchFamily="34" charset="0"/>
                <a:ea typeface="华文中宋" panose="02010600040101010101" pitchFamily="2" charset="-122"/>
                <a:cs typeface="Arial" panose="020B0604020202020204" pitchFamily="34" charset="0"/>
              </a:rPr>
              <a:t> 后期</a:t>
            </a:r>
            <a:endParaRPr lang="en-US" altLang="zh-CN" sz="4000" dirty="0">
              <a:latin typeface="Arial" panose="020B0604020202020204" pitchFamily="34" charset="0"/>
              <a:ea typeface="华文中宋" panose="02010600040101010101" pitchFamily="2" charset="-122"/>
              <a:cs typeface="Arial" panose="020B0604020202020204" pitchFamily="34" charset="0"/>
            </a:endParaRPr>
          </a:p>
          <a:p>
            <a:pPr algn="ctr" defTabSz="816376"/>
            <a:endParaRPr lang="en-US" altLang="zh-CN" sz="4000" dirty="0">
              <a:latin typeface="Arial" panose="020B0604020202020204" pitchFamily="34" charset="0"/>
              <a:ea typeface="华文中宋" panose="02010600040101010101" pitchFamily="2" charset="-122"/>
              <a:cs typeface="Arial" panose="020B0604020202020204" pitchFamily="34" charset="0"/>
            </a:endParaRPr>
          </a:p>
          <a:p>
            <a:pPr algn="ctr" defTabSz="816376"/>
            <a:r>
              <a:rPr lang="zh-CN" altLang="en-US" sz="4000" dirty="0">
                <a:latin typeface="Arial" panose="020B0604020202020204" pitchFamily="34" charset="0"/>
                <a:ea typeface="华文中宋" panose="02010600040101010101" pitchFamily="2" charset="-122"/>
                <a:cs typeface="Arial" panose="020B0604020202020204" pitchFamily="34" charset="0"/>
              </a:rPr>
              <a:t>可比较中国历史上多次的衰落和复兴</a:t>
            </a:r>
            <a:endParaRPr lang="en-US" altLang="zh-CN" sz="4000" dirty="0">
              <a:latin typeface="Arial" panose="020B0604020202020204" pitchFamily="34" charset="0"/>
              <a:ea typeface="华文中宋" panose="02010600040101010101" pitchFamily="2" charset="-122"/>
              <a:cs typeface="Arial" panose="020B0604020202020204" pitchFamily="34" charset="0"/>
            </a:endParaRPr>
          </a:p>
          <a:p>
            <a:pPr algn="ctr" defTabSz="816376"/>
            <a:endParaRPr lang="en-US" altLang="zh-CN" sz="4000" dirty="0">
              <a:solidFill>
                <a:schemeClr val="tx2"/>
              </a:solidFill>
              <a:effectLst>
                <a:outerShdw blurRad="38100" dist="38100" dir="2700000" algn="tl">
                  <a:srgbClr val="000000"/>
                </a:outerShdw>
              </a:effectLst>
              <a:latin typeface="Arial" panose="020B0604020202020204" pitchFamily="34" charset="0"/>
              <a:ea typeface="华文中宋" panose="02010600040101010101" pitchFamily="2" charset="-122"/>
              <a:cs typeface="Arial" panose="020B0604020202020204" pitchFamily="34" charset="0"/>
            </a:endParaRPr>
          </a:p>
          <a:p>
            <a:pPr algn="ctr" defTabSz="816376"/>
            <a:endParaRPr lang="zh-CN" altLang="en-US" sz="4000" dirty="0">
              <a:solidFill>
                <a:schemeClr val="tx2"/>
              </a:solidFill>
              <a:effectLst>
                <a:outerShdw blurRad="38100" dist="38100" dir="2700000" algn="tl">
                  <a:srgbClr val="000000"/>
                </a:outerShdw>
              </a:effectLst>
              <a:latin typeface="Arial" panose="020B0604020202020204" pitchFamily="34" charset="0"/>
              <a:ea typeface="华文中宋" panose="02010600040101010101" pitchFamily="2" charset="-122"/>
              <a:cs typeface="Arial" panose="020B0604020202020204" pitchFamily="34" charset="0"/>
            </a:endParaRPr>
          </a:p>
        </p:txBody>
      </p:sp>
      <p:sp>
        <p:nvSpPr>
          <p:cNvPr id="4" name="文本框 3"/>
          <p:cNvSpPr txBox="1"/>
          <p:nvPr/>
        </p:nvSpPr>
        <p:spPr>
          <a:xfrm>
            <a:off x="0" y="116632"/>
            <a:ext cx="12192000"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以西结发预言</a:t>
            </a:r>
            <a:r>
              <a:rPr lang="en-US" altLang="zh-CN" sz="2800" b="1" dirty="0">
                <a:solidFill>
                  <a:srgbClr val="052262"/>
                </a:solidFill>
                <a:latin typeface="微软雅黑" panose="020B0503020204020204" pitchFamily="34" charset="-122"/>
                <a:ea typeface="微软雅黑" panose="020B0503020204020204" pitchFamily="34" charset="-122"/>
              </a:rPr>
              <a:t>(</a:t>
            </a:r>
            <a:r>
              <a:rPr lang="zh-CN" altLang="en-US" sz="2800" b="1" dirty="0">
                <a:solidFill>
                  <a:srgbClr val="052262"/>
                </a:solidFill>
                <a:latin typeface="微软雅黑" panose="020B0503020204020204" pitchFamily="34" charset="-122"/>
                <a:ea typeface="微软雅黑" panose="020B0503020204020204" pitchFamily="34" charset="-122"/>
              </a:rPr>
              <a:t>公元前</a:t>
            </a:r>
            <a:r>
              <a:rPr lang="en-US" altLang="zh-CN" sz="2800" b="1" dirty="0">
                <a:solidFill>
                  <a:srgbClr val="052262"/>
                </a:solidFill>
                <a:latin typeface="微软雅黑" panose="020B0503020204020204" pitchFamily="34" charset="-122"/>
                <a:ea typeface="微软雅黑" panose="020B0503020204020204" pitchFamily="34" charset="-122"/>
              </a:rPr>
              <a:t>587)</a:t>
            </a:r>
            <a:r>
              <a:rPr lang="zh-CN" altLang="en-US" sz="3600" b="1" dirty="0">
                <a:solidFill>
                  <a:srgbClr val="052262"/>
                </a:solidFill>
                <a:latin typeface="微软雅黑" panose="020B0503020204020204" pitchFamily="34" charset="-122"/>
                <a:ea typeface="微软雅黑" panose="020B0503020204020204" pitchFamily="34" charset="-122"/>
              </a:rPr>
              <a:t>之前，埃及的兴盛和恢复时期</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文本框 3"/>
          <p:cNvSpPr txBox="1"/>
          <p:nvPr/>
        </p:nvSpPr>
        <p:spPr>
          <a:xfrm>
            <a:off x="8904312" y="2551837"/>
            <a:ext cx="2664296" cy="1754326"/>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以西结发预言之后的埃及历史</a:t>
            </a:r>
          </a:p>
        </p:txBody>
      </p:sp>
      <p:graphicFrame>
        <p:nvGraphicFramePr>
          <p:cNvPr id="2" name="表格 2">
            <a:extLst>
              <a:ext uri="{FF2B5EF4-FFF2-40B4-BE49-F238E27FC236}">
                <a16:creationId xmlns:a16="http://schemas.microsoft.com/office/drawing/2014/main" id="{9825416C-31C1-4089-8C65-E204029687A3}"/>
              </a:ext>
            </a:extLst>
          </p:cNvPr>
          <p:cNvGraphicFramePr>
            <a:graphicFrameLocks noGrp="1"/>
          </p:cNvGraphicFramePr>
          <p:nvPr>
            <p:extLst>
              <p:ext uri="{D42A27DB-BD31-4B8C-83A1-F6EECF244321}">
                <p14:modId xmlns:p14="http://schemas.microsoft.com/office/powerpoint/2010/main" val="4127509720"/>
              </p:ext>
            </p:extLst>
          </p:nvPr>
        </p:nvGraphicFramePr>
        <p:xfrm>
          <a:off x="1199456" y="0"/>
          <a:ext cx="7272808" cy="6858000"/>
        </p:xfrm>
        <a:graphic>
          <a:graphicData uri="http://schemas.openxmlformats.org/drawingml/2006/table">
            <a:tbl>
              <a:tblPr firstRow="1" bandRow="1">
                <a:tableStyleId>{5C22544A-7EE6-4342-B048-85BDC9FD1C3A}</a:tableStyleId>
              </a:tblPr>
              <a:tblGrid>
                <a:gridCol w="2810193">
                  <a:extLst>
                    <a:ext uri="{9D8B030D-6E8A-4147-A177-3AD203B41FA5}">
                      <a16:colId xmlns:a16="http://schemas.microsoft.com/office/drawing/2014/main" val="178140425"/>
                    </a:ext>
                  </a:extLst>
                </a:gridCol>
                <a:gridCol w="4462615">
                  <a:extLst>
                    <a:ext uri="{9D8B030D-6E8A-4147-A177-3AD203B41FA5}">
                      <a16:colId xmlns:a16="http://schemas.microsoft.com/office/drawing/2014/main" val="1757685835"/>
                    </a:ext>
                  </a:extLst>
                </a:gridCol>
              </a:tblGrid>
              <a:tr h="416122">
                <a:tc>
                  <a:txBody>
                    <a:bodyPr/>
                    <a:lstStyle/>
                    <a:p>
                      <a:pPr algn="ctr"/>
                      <a:r>
                        <a:rPr lang="zh-CN" altLang="en-US" sz="2400" dirty="0"/>
                        <a:t>时间</a:t>
                      </a:r>
                    </a:p>
                  </a:txBody>
                  <a:tcPr/>
                </a:tc>
                <a:tc>
                  <a:txBody>
                    <a:bodyPr/>
                    <a:lstStyle/>
                    <a:p>
                      <a:pPr algn="ctr"/>
                      <a:r>
                        <a:rPr lang="zh-CN" altLang="en-US" sz="2400" dirty="0"/>
                        <a:t>事件</a:t>
                      </a:r>
                    </a:p>
                  </a:txBody>
                  <a:tcPr/>
                </a:tc>
                <a:extLst>
                  <a:ext uri="{0D108BD9-81ED-4DB2-BD59-A6C34878D82A}">
                    <a16:rowId xmlns:a16="http://schemas.microsoft.com/office/drawing/2014/main" val="751436897"/>
                  </a:ext>
                </a:extLst>
              </a:tr>
              <a:tr h="416122">
                <a:tc>
                  <a:txBody>
                    <a:bodyPr/>
                    <a:lstStyle/>
                    <a:p>
                      <a:r>
                        <a:rPr lang="zh-CN" altLang="en-US" sz="2400" dirty="0">
                          <a:latin typeface="Arial" panose="020B0604020202020204" pitchFamily="34" charset="0"/>
                          <a:ea typeface="华文中宋" panose="02010600040101010101" pitchFamily="2" charset="-122"/>
                          <a:cs typeface="Arial" panose="020B0604020202020204" pitchFamily="34" charset="0"/>
                        </a:rPr>
                        <a:t>公元前588</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在巴勒斯坦被巴比伦击败</a:t>
                      </a:r>
                      <a:endParaRPr lang="zh-CN" altLang="en-US" sz="2400" dirty="0"/>
                    </a:p>
                  </a:txBody>
                  <a:tcPr/>
                </a:tc>
                <a:extLst>
                  <a:ext uri="{0D108BD9-81ED-4DB2-BD59-A6C34878D82A}">
                    <a16:rowId xmlns:a16="http://schemas.microsoft.com/office/drawing/2014/main" val="2371039603"/>
                  </a:ext>
                </a:extLst>
              </a:tr>
              <a:tr h="416122">
                <a:tc>
                  <a:txBody>
                    <a:bodyPr/>
                    <a:lstStyle/>
                    <a:p>
                      <a:r>
                        <a:rPr lang="en-US" altLang="zh-CN" sz="2400" dirty="0"/>
                        <a:t>587</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以西结关于埃及的预言</a:t>
                      </a:r>
                      <a:endParaRPr lang="zh-CN" altLang="en-US" sz="2400" dirty="0"/>
                    </a:p>
                  </a:txBody>
                  <a:tcPr/>
                </a:tc>
                <a:extLst>
                  <a:ext uri="{0D108BD9-81ED-4DB2-BD59-A6C34878D82A}">
                    <a16:rowId xmlns:a16="http://schemas.microsoft.com/office/drawing/2014/main" val="1923041876"/>
                  </a:ext>
                </a:extLst>
              </a:tr>
              <a:tr h="416122">
                <a:tc>
                  <a:txBody>
                    <a:bodyPr/>
                    <a:lstStyle/>
                    <a:p>
                      <a:r>
                        <a:rPr lang="en-US" altLang="zh-CN" sz="2400" dirty="0"/>
                        <a:t>568</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巴比伦入侵</a:t>
                      </a:r>
                      <a:endParaRPr lang="zh-CN" altLang="en-US" sz="2400" dirty="0"/>
                    </a:p>
                  </a:txBody>
                  <a:tcPr/>
                </a:tc>
                <a:extLst>
                  <a:ext uri="{0D108BD9-81ED-4DB2-BD59-A6C34878D82A}">
                    <a16:rowId xmlns:a16="http://schemas.microsoft.com/office/drawing/2014/main" val="1520922945"/>
                  </a:ext>
                </a:extLst>
              </a:tr>
              <a:tr h="416122">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525-405</a:t>
                      </a:r>
                      <a:r>
                        <a:rPr lang="zh-CN" altLang="en-US" sz="2400" dirty="0">
                          <a:latin typeface="Arial" panose="020B0604020202020204" pitchFamily="34" charset="0"/>
                          <a:ea typeface="华文中宋" panose="02010600040101010101" pitchFamily="2" charset="-122"/>
                          <a:cs typeface="Arial" panose="020B0604020202020204" pitchFamily="34" charset="0"/>
                        </a:rPr>
                        <a:t> </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被波斯侵略、控制</a:t>
                      </a:r>
                      <a:endParaRPr lang="zh-CN" altLang="en-US" sz="2400" dirty="0"/>
                    </a:p>
                  </a:txBody>
                  <a:tcPr/>
                </a:tc>
                <a:extLst>
                  <a:ext uri="{0D108BD9-81ED-4DB2-BD59-A6C34878D82A}">
                    <a16:rowId xmlns:a16="http://schemas.microsoft.com/office/drawing/2014/main" val="3078949312"/>
                  </a:ext>
                </a:extLst>
              </a:tr>
              <a:tr h="416122">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405-359 </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暂时独立，但是弱小</a:t>
                      </a:r>
                      <a:endParaRPr lang="zh-CN" altLang="en-US" sz="2400" dirty="0"/>
                    </a:p>
                  </a:txBody>
                  <a:tcPr/>
                </a:tc>
                <a:extLst>
                  <a:ext uri="{0D108BD9-81ED-4DB2-BD59-A6C34878D82A}">
                    <a16:rowId xmlns:a16="http://schemas.microsoft.com/office/drawing/2014/main" val="2595337959"/>
                  </a:ext>
                </a:extLst>
              </a:tr>
              <a:tr h="416122">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359-332 </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再度被波斯控制</a:t>
                      </a:r>
                      <a:endParaRPr lang="zh-CN" altLang="en-US" sz="2400" dirty="0"/>
                    </a:p>
                  </a:txBody>
                  <a:tcPr/>
                </a:tc>
                <a:extLst>
                  <a:ext uri="{0D108BD9-81ED-4DB2-BD59-A6C34878D82A}">
                    <a16:rowId xmlns:a16="http://schemas.microsoft.com/office/drawing/2014/main" val="420184338"/>
                  </a:ext>
                </a:extLst>
              </a:tr>
              <a:tr h="416122">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332-323 </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亚历山大大帝侵略</a:t>
                      </a:r>
                      <a:endParaRPr lang="zh-CN" altLang="en-US" sz="2400" dirty="0"/>
                    </a:p>
                  </a:txBody>
                  <a:tcPr/>
                </a:tc>
                <a:extLst>
                  <a:ext uri="{0D108BD9-81ED-4DB2-BD59-A6C34878D82A}">
                    <a16:rowId xmlns:a16="http://schemas.microsoft.com/office/drawing/2014/main" val="1832442768"/>
                  </a:ext>
                </a:extLst>
              </a:tr>
              <a:tr h="416122">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323- 30 </a:t>
                      </a:r>
                      <a:endParaRPr lang="zh-CN" alt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2400" dirty="0">
                          <a:latin typeface="Arial" panose="020B0604020202020204" pitchFamily="34" charset="0"/>
                          <a:ea typeface="华文中宋" panose="02010600040101010101" pitchFamily="2" charset="-122"/>
                          <a:cs typeface="Arial" panose="020B0604020202020204" pitchFamily="34" charset="0"/>
                        </a:rPr>
                        <a:t>希腊帝国 (托勒密王朝)</a:t>
                      </a:r>
                      <a:endParaRPr lang="zh-CN" altLang="en-US" sz="2400" dirty="0">
                        <a:latin typeface="Arial" panose="020B0604020202020204" pitchFamily="34" charset="0"/>
                        <a:ea typeface="华文中宋" panose="02010600040101010101" pitchFamily="2" charset="-122"/>
                        <a:cs typeface="Arial" panose="020B0604020202020204" pitchFamily="34" charset="0"/>
                      </a:endParaRPr>
                    </a:p>
                  </a:txBody>
                  <a:tcPr/>
                </a:tc>
                <a:extLst>
                  <a:ext uri="{0D108BD9-81ED-4DB2-BD59-A6C34878D82A}">
                    <a16:rowId xmlns:a16="http://schemas.microsoft.com/office/drawing/2014/main" val="2423357188"/>
                  </a:ext>
                </a:extLst>
              </a:tr>
              <a:tr h="416122">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公元前30-公元639 </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罗马帝国和拜占庭帝国</a:t>
                      </a:r>
                      <a:endParaRPr lang="zh-CN" altLang="en-US" sz="2400" dirty="0"/>
                    </a:p>
                  </a:txBody>
                  <a:tcPr/>
                </a:tc>
                <a:extLst>
                  <a:ext uri="{0D108BD9-81ED-4DB2-BD59-A6C34878D82A}">
                    <a16:rowId xmlns:a16="http://schemas.microsoft.com/office/drawing/2014/main" val="3065560550"/>
                  </a:ext>
                </a:extLst>
              </a:tr>
              <a:tr h="416122">
                <a:tc>
                  <a:txBody>
                    <a:bodyPr/>
                    <a:lstStyle/>
                    <a:p>
                      <a:r>
                        <a:rPr lang="zh-CN" altLang="en-US" sz="2400" dirty="0">
                          <a:latin typeface="Arial" panose="020B0604020202020204" pitchFamily="34" charset="0"/>
                          <a:ea typeface="华文中宋" panose="02010600040101010101" pitchFamily="2" charset="-122"/>
                          <a:cs typeface="Arial" panose="020B0604020202020204" pitchFamily="34" charset="0"/>
                        </a:rPr>
                        <a:t>公元</a:t>
                      </a:r>
                      <a:r>
                        <a:rPr lang="zh-CN" altLang="zh-CN" sz="2400" dirty="0">
                          <a:latin typeface="Arial" panose="020B0604020202020204" pitchFamily="34" charset="0"/>
                          <a:ea typeface="华文中宋" panose="02010600040101010101" pitchFamily="2" charset="-122"/>
                          <a:cs typeface="Arial" panose="020B0604020202020204" pitchFamily="34" charset="0"/>
                        </a:rPr>
                        <a:t>639-1250 </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几个阿拉伯王朝</a:t>
                      </a:r>
                      <a:endParaRPr lang="zh-CN" altLang="en-US" sz="2400" dirty="0"/>
                    </a:p>
                  </a:txBody>
                  <a:tcPr/>
                </a:tc>
                <a:extLst>
                  <a:ext uri="{0D108BD9-81ED-4DB2-BD59-A6C34878D82A}">
                    <a16:rowId xmlns:a16="http://schemas.microsoft.com/office/drawing/2014/main" val="626510478"/>
                  </a:ext>
                </a:extLst>
              </a:tr>
              <a:tr h="416122">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1250-1798 </a:t>
                      </a:r>
                      <a:endParaRPr lang="zh-CN" alt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Arial" panose="020B0604020202020204" pitchFamily="34" charset="0"/>
                          <a:ea typeface="华文中宋" panose="02010600040101010101" pitchFamily="2" charset="-122"/>
                          <a:cs typeface="Arial" panose="020B0604020202020204" pitchFamily="34" charset="0"/>
                        </a:rPr>
                        <a:t>马穆鲁克和奥斯曼的</a:t>
                      </a:r>
                      <a:r>
                        <a:rPr lang="zh-CN" altLang="zh-CN" sz="2400" dirty="0">
                          <a:latin typeface="Arial" panose="020B0604020202020204" pitchFamily="34" charset="0"/>
                          <a:ea typeface="华文中宋" panose="02010600040101010101" pitchFamily="2" charset="-122"/>
                          <a:cs typeface="Arial" panose="020B0604020202020204" pitchFamily="34" charset="0"/>
                        </a:rPr>
                        <a:t>土耳其人</a:t>
                      </a:r>
                    </a:p>
                  </a:txBody>
                  <a:tcPr/>
                </a:tc>
                <a:extLst>
                  <a:ext uri="{0D108BD9-81ED-4DB2-BD59-A6C34878D82A}">
                    <a16:rowId xmlns:a16="http://schemas.microsoft.com/office/drawing/2014/main" val="504220808"/>
                  </a:ext>
                </a:extLst>
              </a:tr>
              <a:tr h="416122">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1798-1882 </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土耳其王朝和欧洲人</a:t>
                      </a:r>
                      <a:endParaRPr lang="zh-CN" altLang="en-US" sz="2400" dirty="0"/>
                    </a:p>
                  </a:txBody>
                  <a:tcPr/>
                </a:tc>
                <a:extLst>
                  <a:ext uri="{0D108BD9-81ED-4DB2-BD59-A6C34878D82A}">
                    <a16:rowId xmlns:a16="http://schemas.microsoft.com/office/drawing/2014/main" val="942544434"/>
                  </a:ext>
                </a:extLst>
              </a:tr>
              <a:tr h="416122">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1882-1952</a:t>
                      </a:r>
                      <a:r>
                        <a:rPr lang="zh-CN" altLang="en-US" sz="2400" dirty="0">
                          <a:latin typeface="Arial" panose="020B0604020202020204" pitchFamily="34" charset="0"/>
                          <a:ea typeface="华文中宋" panose="02010600040101010101" pitchFamily="2" charset="-122"/>
                          <a:cs typeface="Arial" panose="020B0604020202020204" pitchFamily="34" charset="0"/>
                        </a:rPr>
                        <a:t> </a:t>
                      </a:r>
                      <a:endParaRPr lang="zh-CN" alt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2400" dirty="0">
                          <a:latin typeface="Arial" panose="020B0604020202020204" pitchFamily="34" charset="0"/>
                          <a:ea typeface="华文中宋" panose="02010600040101010101" pitchFamily="2" charset="-122"/>
                          <a:cs typeface="Arial" panose="020B0604020202020204" pitchFamily="34" charset="0"/>
                        </a:rPr>
                        <a:t>英国的半殖民地</a:t>
                      </a:r>
                    </a:p>
                  </a:txBody>
                  <a:tcPr/>
                </a:tc>
                <a:extLst>
                  <a:ext uri="{0D108BD9-81ED-4DB2-BD59-A6C34878D82A}">
                    <a16:rowId xmlns:a16="http://schemas.microsoft.com/office/drawing/2014/main" val="832925414"/>
                  </a:ext>
                </a:extLst>
              </a:tr>
              <a:tr h="416122">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1952-至今 </a:t>
                      </a:r>
                      <a:endParaRPr lang="zh-CN" altLang="en-US" sz="2400" dirty="0"/>
                    </a:p>
                  </a:txBody>
                  <a:tcPr/>
                </a:tc>
                <a:tc>
                  <a:txBody>
                    <a:bodyPr/>
                    <a:lstStyle/>
                    <a:p>
                      <a:r>
                        <a:rPr lang="zh-CN" altLang="zh-CN" sz="2400" dirty="0">
                          <a:latin typeface="Arial" panose="020B0604020202020204" pitchFamily="34" charset="0"/>
                          <a:ea typeface="华文中宋" panose="02010600040101010101" pitchFamily="2" charset="-122"/>
                          <a:cs typeface="Arial" panose="020B0604020202020204" pitchFamily="34" charset="0"/>
                        </a:rPr>
                        <a:t>独立而弱小的国家</a:t>
                      </a:r>
                      <a:endParaRPr lang="zh-CN" altLang="en-US" sz="2400" dirty="0"/>
                    </a:p>
                  </a:txBody>
                  <a:tcPr/>
                </a:tc>
                <a:extLst>
                  <a:ext uri="{0D108BD9-81ED-4DB2-BD59-A6C34878D82A}">
                    <a16:rowId xmlns:a16="http://schemas.microsoft.com/office/drawing/2014/main" val="57272887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11424" y="1772816"/>
            <a:ext cx="10369152" cy="3672408"/>
          </a:xfrm>
          <a:prstGeom prst="rect">
            <a:avLst/>
          </a:prstGeom>
          <a:noFill/>
          <a:ln w="9525">
            <a:noFill/>
            <a:miter lim="800000"/>
            <a:headEnd/>
            <a:tailEnd/>
          </a:ln>
        </p:spPr>
        <p:txBody>
          <a:bodyPr lIns="72353" tIns="36177" rIns="72353" bIns="36177"/>
          <a:lstStyle/>
          <a:p>
            <a:pPr algn="just" defTabSz="816376">
              <a:lnSpc>
                <a:spcPts val="5000"/>
              </a:lnSpc>
              <a:spcAft>
                <a:spcPts val="1200"/>
              </a:spcAft>
            </a:pPr>
            <a:r>
              <a:rPr lang="zh-CN" altLang="en-US" sz="3200" b="1" dirty="0">
                <a:latin typeface="Arial" panose="020B0604020202020204" pitchFamily="34" charset="0"/>
                <a:ea typeface="华文中宋" panose="02010600040101010101" pitchFamily="2" charset="-122"/>
                <a:cs typeface="Arial" panose="020B0604020202020204" pitchFamily="34" charset="0"/>
              </a:rPr>
              <a:t>耶稣钉十字架前几天（公元</a:t>
            </a:r>
            <a:r>
              <a:rPr lang="en-US" altLang="zh-CN" sz="3200" b="1" dirty="0">
                <a:latin typeface="Arial" panose="020B0604020202020204" pitchFamily="34" charset="0"/>
                <a:ea typeface="华文中宋" panose="02010600040101010101" pitchFamily="2" charset="-122"/>
                <a:cs typeface="Arial" panose="020B0604020202020204" pitchFamily="34" charset="0"/>
              </a:rPr>
              <a:t>30</a:t>
            </a:r>
            <a:r>
              <a:rPr lang="zh-CN" altLang="en-US" sz="3200" b="1" dirty="0">
                <a:latin typeface="Arial" panose="020B0604020202020204" pitchFamily="34" charset="0"/>
                <a:ea typeface="华文中宋" panose="02010600040101010101" pitchFamily="2" charset="-122"/>
                <a:cs typeface="Arial" panose="020B0604020202020204" pitchFamily="34" charset="0"/>
              </a:rPr>
              <a:t>年）预言道：</a:t>
            </a:r>
            <a:endParaRPr lang="en-US" altLang="zh-CN" sz="32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r>
              <a:rPr lang="en-US" altLang="zh-CN" sz="3200" dirty="0">
                <a:latin typeface="Arial" panose="020B0604020202020204" pitchFamily="34" charset="0"/>
                <a:ea typeface="华文中宋" panose="02010600040101010101" pitchFamily="2" charset="-122"/>
                <a:cs typeface="Arial" panose="020B0604020202020204" pitchFamily="34" charset="0"/>
              </a:rPr>
              <a:t>……</a:t>
            </a:r>
            <a:r>
              <a:rPr lang="zh-CN" altLang="en-US" sz="3200" dirty="0">
                <a:latin typeface="Arial" panose="020B0604020202020204" pitchFamily="34" charset="0"/>
                <a:ea typeface="华文中宋" panose="02010600040101010101" pitchFamily="2" charset="-122"/>
                <a:cs typeface="Arial" panose="020B0604020202020204" pitchFamily="34" charset="0"/>
              </a:rPr>
              <a:t>你们看见耶路撒冷被兵围困，就可知道它成荒场的日子近了。</a:t>
            </a:r>
            <a:r>
              <a:rPr lang="en-US" altLang="zh-CN" sz="3200" dirty="0">
                <a:latin typeface="Arial" panose="020B0604020202020204" pitchFamily="34" charset="0"/>
                <a:ea typeface="华文中宋" panose="02010600040101010101" pitchFamily="2" charset="-122"/>
                <a:cs typeface="Arial" panose="020B0604020202020204" pitchFamily="34" charset="0"/>
              </a:rPr>
              <a:t>……</a:t>
            </a:r>
            <a:r>
              <a:rPr lang="zh-CN" altLang="en-US" sz="3200" dirty="0">
                <a:latin typeface="Arial" panose="020B0604020202020204" pitchFamily="34" charset="0"/>
                <a:ea typeface="华文中宋" panose="02010600040101010101" pitchFamily="2" charset="-122"/>
                <a:cs typeface="Arial" panose="020B0604020202020204" pitchFamily="34" charset="0"/>
              </a:rPr>
              <a:t>因为将有大灾难降在这地方，也有震怒临到这百姓，他们要倒在刀下，又</a:t>
            </a:r>
            <a:r>
              <a:rPr lang="zh-CN" altLang="en-US" sz="3200" b="1" dirty="0">
                <a:solidFill>
                  <a:srgbClr val="FF0000"/>
                </a:solidFill>
                <a:latin typeface="Arial" panose="020B0604020202020204" pitchFamily="34" charset="0"/>
                <a:ea typeface="华文中宋" panose="02010600040101010101" pitchFamily="2" charset="-122"/>
                <a:cs typeface="Arial" panose="020B0604020202020204" pitchFamily="34" charset="0"/>
              </a:rPr>
              <a:t>被掳到各国去</a:t>
            </a:r>
            <a:r>
              <a:rPr lang="zh-CN" altLang="en-US" sz="3200" dirty="0">
                <a:latin typeface="Arial" panose="020B0604020202020204" pitchFamily="34" charset="0"/>
                <a:ea typeface="华文中宋" panose="02010600040101010101" pitchFamily="2" charset="-122"/>
                <a:cs typeface="Arial" panose="020B0604020202020204" pitchFamily="34" charset="0"/>
              </a:rPr>
              <a:t>；</a:t>
            </a:r>
            <a:r>
              <a:rPr lang="zh-CN" altLang="en-US" sz="3200" b="1" dirty="0">
                <a:solidFill>
                  <a:srgbClr val="FF0000"/>
                </a:solidFill>
                <a:latin typeface="Arial" panose="020B0604020202020204" pitchFamily="34" charset="0"/>
                <a:ea typeface="华文中宋" panose="02010600040101010101" pitchFamily="2" charset="-122"/>
                <a:cs typeface="Arial" panose="020B0604020202020204" pitchFamily="34" charset="0"/>
              </a:rPr>
              <a:t>耶路撒冷要被外邦人践踏</a:t>
            </a:r>
            <a:r>
              <a:rPr lang="zh-CN" altLang="en-US" sz="3200" dirty="0">
                <a:latin typeface="Arial" panose="020B0604020202020204" pitchFamily="34" charset="0"/>
                <a:ea typeface="华文中宋" panose="02010600040101010101" pitchFamily="2" charset="-122"/>
                <a:cs typeface="Arial" panose="020B0604020202020204" pitchFamily="34" charset="0"/>
              </a:rPr>
              <a:t>，直到外邦人的日期满了。</a:t>
            </a:r>
            <a:r>
              <a:rPr lang="zh-CN" altLang="en-US" sz="2400" dirty="0">
                <a:latin typeface="Arial" panose="020B0604020202020204" pitchFamily="34" charset="0"/>
                <a:ea typeface="华文中宋" panose="02010600040101010101" pitchFamily="2" charset="-122"/>
                <a:cs typeface="Arial" panose="020B0604020202020204" pitchFamily="34" charset="0"/>
              </a:rPr>
              <a:t>（路加福音21）</a:t>
            </a:r>
            <a:endParaRPr lang="en-US" altLang="zh-CN" sz="24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犹太人分散到世界各地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55440" y="1196752"/>
            <a:ext cx="10225136" cy="3651870"/>
          </a:xfrm>
          <a:prstGeom prst="rect">
            <a:avLst/>
          </a:prstGeom>
          <a:noFill/>
          <a:ln w="9525">
            <a:noFill/>
            <a:miter lim="800000"/>
            <a:headEnd/>
            <a:tailEnd/>
          </a:ln>
        </p:spPr>
        <p:txBody>
          <a:bodyPr lIns="72353" tIns="36177" rIns="72353" bIns="36177"/>
          <a:lstStyle/>
          <a:p>
            <a:pPr algn="just" defTabSz="816376">
              <a:lnSpc>
                <a:spcPts val="5000"/>
              </a:lnSpc>
              <a:spcAft>
                <a:spcPts val="1200"/>
              </a:spcAft>
            </a:pPr>
            <a:r>
              <a:rPr lang="zh-CN" altLang="en-US" sz="3200" b="1" dirty="0">
                <a:latin typeface="Arial" panose="020B0604020202020204" pitchFamily="34" charset="0"/>
                <a:ea typeface="华文中宋" panose="02010600040101010101" pitchFamily="2" charset="-122"/>
                <a:cs typeface="Arial" panose="020B0604020202020204" pitchFamily="34" charset="0"/>
              </a:rPr>
              <a:t>上帝通过摩西发出警告（约公元前</a:t>
            </a:r>
            <a:r>
              <a:rPr lang="en-US" altLang="zh-CN" sz="3200" b="1" dirty="0">
                <a:latin typeface="Arial" panose="020B0604020202020204" pitchFamily="34" charset="0"/>
                <a:ea typeface="华文中宋" panose="02010600040101010101" pitchFamily="2" charset="-122"/>
                <a:cs typeface="Arial" panose="020B0604020202020204" pitchFamily="34" charset="0"/>
              </a:rPr>
              <a:t>1400</a:t>
            </a:r>
            <a:r>
              <a:rPr lang="zh-CN" altLang="en-US" sz="3200" b="1" dirty="0">
                <a:latin typeface="Arial" panose="020B0604020202020204" pitchFamily="34" charset="0"/>
                <a:ea typeface="华文中宋" panose="02010600040101010101" pitchFamily="2" charset="-122"/>
                <a:cs typeface="Arial" panose="020B0604020202020204" pitchFamily="34" charset="0"/>
              </a:rPr>
              <a:t>年）：</a:t>
            </a:r>
            <a:endParaRPr lang="en-US" altLang="zh-CN" sz="32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r>
              <a:rPr lang="zh-CN" altLang="en-US" sz="3200" dirty="0">
                <a:latin typeface="Arial" panose="020B0604020202020204" pitchFamily="34" charset="0"/>
                <a:ea typeface="华文中宋" panose="02010600040101010101" pitchFamily="2" charset="-122"/>
                <a:cs typeface="Arial" panose="020B0604020202020204" pitchFamily="34" charset="0"/>
              </a:rPr>
              <a:t>耶和华必</a:t>
            </a:r>
            <a:r>
              <a:rPr lang="zh-CN" altLang="en-US" sz="3200" b="1" dirty="0">
                <a:solidFill>
                  <a:srgbClr val="FF0000"/>
                </a:solidFill>
                <a:latin typeface="Arial" panose="020B0604020202020204" pitchFamily="34" charset="0"/>
                <a:ea typeface="华文中宋" panose="02010600040101010101" pitchFamily="2" charset="-122"/>
                <a:cs typeface="Arial" panose="020B0604020202020204" pitchFamily="34" charset="0"/>
              </a:rPr>
              <a:t>使你们分散在万民中，从地这边到地那边</a:t>
            </a:r>
            <a:r>
              <a:rPr lang="zh-CN" altLang="en-US" sz="3200" dirty="0">
                <a:latin typeface="Arial" panose="020B0604020202020204" pitchFamily="34" charset="0"/>
                <a:ea typeface="华文中宋" panose="02010600040101010101" pitchFamily="2" charset="-122"/>
                <a:cs typeface="Arial" panose="020B0604020202020204" pitchFamily="34" charset="0"/>
              </a:rPr>
              <a:t>，…在那些国中，</a:t>
            </a:r>
            <a:r>
              <a:rPr lang="zh-CN" altLang="en-US" sz="3200" b="1" dirty="0">
                <a:solidFill>
                  <a:srgbClr val="FF0000"/>
                </a:solidFill>
                <a:latin typeface="Arial" panose="020B0604020202020204" pitchFamily="34" charset="0"/>
                <a:ea typeface="华文中宋" panose="02010600040101010101" pitchFamily="2" charset="-122"/>
                <a:cs typeface="Arial" panose="020B0604020202020204" pitchFamily="34" charset="0"/>
              </a:rPr>
              <a:t>你必不得安逸</a:t>
            </a:r>
            <a:r>
              <a:rPr lang="zh-CN" altLang="en-US" sz="3200" dirty="0">
                <a:latin typeface="Arial" panose="020B0604020202020204" pitchFamily="34" charset="0"/>
                <a:ea typeface="华文中宋" panose="02010600040101010101" pitchFamily="2" charset="-122"/>
                <a:cs typeface="Arial" panose="020B0604020202020204" pitchFamily="34" charset="0"/>
              </a:rPr>
              <a:t>，也不得落脚之地，耶和华却使你在那里心中跳动，眼目失明，精神消耗。……耶和华必使你</a:t>
            </a:r>
            <a:r>
              <a:rPr lang="zh-CN" altLang="en-US" sz="3200" b="1" dirty="0">
                <a:solidFill>
                  <a:srgbClr val="FF0000"/>
                </a:solidFill>
                <a:latin typeface="Arial" panose="020B0604020202020204" pitchFamily="34" charset="0"/>
                <a:ea typeface="华文中宋" panose="02010600040101010101" pitchFamily="2" charset="-122"/>
                <a:cs typeface="Arial" panose="020B0604020202020204" pitchFamily="34" charset="0"/>
              </a:rPr>
              <a:t>坐船回埃及去</a:t>
            </a:r>
            <a:r>
              <a:rPr lang="zh-CN" altLang="en-US" sz="3200" dirty="0">
                <a:latin typeface="Arial" panose="020B0604020202020204" pitchFamily="34" charset="0"/>
                <a:ea typeface="华文中宋" panose="02010600040101010101" pitchFamily="2" charset="-122"/>
                <a:cs typeface="Arial" panose="020B0604020202020204" pitchFamily="34" charset="0"/>
              </a:rPr>
              <a:t>，走我曾告诉你不得再见的路，在那里，你必卖己身与仇敌作奴婢，</a:t>
            </a:r>
            <a:r>
              <a:rPr lang="zh-CN" altLang="en-US" sz="3200" b="1" dirty="0">
                <a:solidFill>
                  <a:srgbClr val="FF0000"/>
                </a:solidFill>
                <a:latin typeface="Arial" panose="020B0604020202020204" pitchFamily="34" charset="0"/>
                <a:ea typeface="华文中宋" panose="02010600040101010101" pitchFamily="2" charset="-122"/>
                <a:cs typeface="Arial" panose="020B0604020202020204" pitchFamily="34" charset="0"/>
              </a:rPr>
              <a:t>却无人买</a:t>
            </a:r>
            <a:r>
              <a:rPr lang="zh-CN" altLang="en-US" sz="3200" dirty="0">
                <a:latin typeface="Arial" panose="020B0604020202020204" pitchFamily="34" charset="0"/>
                <a:ea typeface="华文中宋" panose="02010600040101010101" pitchFamily="2" charset="-122"/>
                <a:cs typeface="Arial" panose="020B0604020202020204" pitchFamily="34" charset="0"/>
              </a:rPr>
              <a:t>。</a:t>
            </a:r>
            <a:r>
              <a:rPr lang="zh-CN" altLang="en-US" sz="2400" dirty="0">
                <a:latin typeface="Arial" panose="020B0604020202020204" pitchFamily="34" charset="0"/>
                <a:ea typeface="华文中宋" panose="02010600040101010101" pitchFamily="2" charset="-122"/>
                <a:cs typeface="Arial" panose="020B0604020202020204" pitchFamily="34" charset="0"/>
              </a:rPr>
              <a:t>” (申命记28: 64-68)</a:t>
            </a:r>
            <a:endParaRPr lang="zh-CN" altLang="en-US" sz="3200" dirty="0">
              <a:latin typeface="Arial" panose="020B0604020202020204" pitchFamily="34" charset="0"/>
              <a:ea typeface="华文中宋" panose="02010600040101010101" pitchFamily="2" charset="-122"/>
              <a:cs typeface="Arial" panose="020B0604020202020204" pitchFamily="34" charset="0"/>
            </a:endParaRPr>
          </a:p>
        </p:txBody>
      </p:sp>
      <p:sp>
        <p:nvSpPr>
          <p:cNvPr id="5" name="文本框 2"/>
          <p:cNvSpPr txBox="1"/>
          <p:nvPr/>
        </p:nvSpPr>
        <p:spPr>
          <a:xfrm>
            <a:off x="173828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犹太人分散到世界各地</a:t>
            </a:r>
          </a:p>
        </p:txBody>
      </p:sp>
    </p:spTree>
    <p:extLst>
      <p:ext uri="{BB962C8B-B14F-4D97-AF65-F5344CB8AC3E}">
        <p14:creationId xmlns:p14="http://schemas.microsoft.com/office/powerpoint/2010/main" val="3952201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757433" y="116632"/>
            <a:ext cx="8659047" cy="2551212"/>
          </a:xfrm>
          <a:prstGeom prst="rect">
            <a:avLst/>
          </a:prstGeom>
          <a:noFill/>
          <a:ln w="9525">
            <a:noFill/>
            <a:miter lim="800000"/>
            <a:headEnd/>
            <a:tailEnd/>
          </a:ln>
        </p:spPr>
        <p:txBody>
          <a:bodyPr lIns="72353" tIns="36177" rIns="72353" bIns="36177"/>
          <a:lstStyle/>
          <a:p>
            <a:pPr algn="just" defTabSz="816376"/>
            <a:r>
              <a:rPr lang="zh-CN" altLang="en-US" sz="3000" dirty="0">
                <a:latin typeface="Arial" panose="020B0604020202020204" pitchFamily="34" charset="0"/>
                <a:ea typeface="华文中宋" panose="02010600040101010101" pitchFamily="2" charset="-122"/>
                <a:cs typeface="Arial" panose="020B0604020202020204" pitchFamily="34" charset="0"/>
              </a:rPr>
              <a:t>公元70 </a:t>
            </a:r>
            <a:r>
              <a:rPr lang="en-US" altLang="zh-CN" sz="3000" dirty="0">
                <a:latin typeface="Arial" panose="020B0604020202020204" pitchFamily="34" charset="0"/>
                <a:ea typeface="华文中宋" panose="02010600040101010101" pitchFamily="2" charset="-122"/>
                <a:cs typeface="Arial" panose="020B0604020202020204" pitchFamily="34" charset="0"/>
              </a:rPr>
              <a:t>-</a:t>
            </a:r>
            <a:r>
              <a:rPr lang="zh-CN" altLang="en-US" sz="3000" dirty="0">
                <a:latin typeface="Arial" panose="020B0604020202020204" pitchFamily="34" charset="0"/>
                <a:ea typeface="华文中宋" panose="02010600040101010101" pitchFamily="2" charset="-122"/>
                <a:cs typeface="Arial" panose="020B0604020202020204" pitchFamily="34" charset="0"/>
              </a:rPr>
              <a:t> 公元1948:</a:t>
            </a:r>
            <a:endParaRPr lang="en-US" altLang="zh-CN" sz="3000" dirty="0">
              <a:latin typeface="Arial" panose="020B0604020202020204" pitchFamily="34" charset="0"/>
              <a:ea typeface="华文中宋" panose="02010600040101010101" pitchFamily="2" charset="-122"/>
              <a:cs typeface="Arial" panose="020B0604020202020204" pitchFamily="34" charset="0"/>
            </a:endParaRPr>
          </a:p>
          <a:p>
            <a:pPr indent="-95783" algn="just" defTabSz="816376">
              <a:buFontTx/>
              <a:buChar char="•"/>
            </a:pPr>
            <a:r>
              <a:rPr lang="zh-CN" altLang="en-US" sz="3000" dirty="0">
                <a:latin typeface="Arial" panose="020B0604020202020204" pitchFamily="34" charset="0"/>
                <a:ea typeface="华文中宋" panose="02010600040101010101" pitchFamily="2" charset="-122"/>
                <a:cs typeface="Arial" panose="020B0604020202020204" pitchFamily="34" charset="0"/>
              </a:rPr>
              <a:t> 没有以色列这个国家。</a:t>
            </a:r>
            <a:endParaRPr lang="en-US" altLang="zh-CN" sz="3000" dirty="0">
              <a:latin typeface="Arial" panose="020B0604020202020204" pitchFamily="34" charset="0"/>
              <a:ea typeface="华文中宋" panose="02010600040101010101" pitchFamily="2" charset="-122"/>
              <a:cs typeface="Arial" panose="020B0604020202020204" pitchFamily="34" charset="0"/>
            </a:endParaRPr>
          </a:p>
          <a:p>
            <a:pPr indent="-95783" algn="just" defTabSz="816376">
              <a:buFontTx/>
              <a:buChar char="•"/>
            </a:pPr>
            <a:r>
              <a:rPr lang="zh-CN" altLang="en-US" sz="3000" dirty="0">
                <a:latin typeface="Arial" panose="020B0604020202020204" pitchFamily="34" charset="0"/>
                <a:ea typeface="华文中宋" panose="02010600040101010101" pitchFamily="2" charset="-122"/>
                <a:cs typeface="Arial" panose="020B0604020202020204" pitchFamily="34" charset="0"/>
              </a:rPr>
              <a:t> 犹太人分散到世界各地。</a:t>
            </a:r>
            <a:r>
              <a:rPr lang="en-US" altLang="zh-CN" sz="3000" dirty="0">
                <a:latin typeface="Arial" panose="020B0604020202020204" pitchFamily="34" charset="0"/>
                <a:ea typeface="华文中宋" panose="02010600040101010101" pitchFamily="2" charset="-122"/>
                <a:cs typeface="Arial" panose="020B0604020202020204" pitchFamily="34" charset="0"/>
              </a:rPr>
              <a:t> </a:t>
            </a:r>
          </a:p>
          <a:p>
            <a:pPr indent="-95783" algn="just" defTabSz="816376">
              <a:buFontTx/>
              <a:buChar char="•"/>
            </a:pPr>
            <a:r>
              <a:rPr lang="zh-CN" altLang="en-US" sz="3000" dirty="0">
                <a:latin typeface="Arial" panose="020B0604020202020204" pitchFamily="34" charset="0"/>
                <a:ea typeface="华文中宋" panose="02010600040101010101" pitchFamily="2" charset="-122"/>
                <a:cs typeface="Arial" panose="020B0604020202020204" pitchFamily="34" charset="0"/>
              </a:rPr>
              <a:t> 在巴勒斯坦只有极少数甚至没有犹太人。</a:t>
            </a:r>
            <a:r>
              <a:rPr lang="en-US" altLang="zh-CN" sz="2400" dirty="0">
                <a:latin typeface="Arial" panose="020B0604020202020204" pitchFamily="34" charset="0"/>
                <a:ea typeface="华文中宋" panose="02010600040101010101" pitchFamily="2" charset="-122"/>
                <a:cs typeface="Arial" panose="020B0604020202020204" pitchFamily="34" charset="0"/>
              </a:rPr>
              <a:t>(</a:t>
            </a:r>
            <a:r>
              <a:rPr lang="zh-CN" altLang="en-US" sz="2400" dirty="0">
                <a:latin typeface="Arial" panose="020B0604020202020204" pitchFamily="34" charset="0"/>
                <a:ea typeface="华文中宋" panose="02010600040101010101" pitchFamily="2" charset="-122"/>
                <a:cs typeface="Arial" panose="020B0604020202020204" pitchFamily="34" charset="0"/>
              </a:rPr>
              <a:t>公元</a:t>
            </a:r>
            <a:r>
              <a:rPr lang="en-US" altLang="zh-CN" sz="2400" dirty="0">
                <a:latin typeface="Arial" panose="020B0604020202020204" pitchFamily="34" charset="0"/>
                <a:ea typeface="华文中宋" panose="02010600040101010101" pitchFamily="2" charset="-122"/>
                <a:cs typeface="Arial" panose="020B0604020202020204" pitchFamily="34" charset="0"/>
              </a:rPr>
              <a:t>135 )</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2157604"/>
            <a:ext cx="8496944" cy="3961632"/>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520" y="2157604"/>
            <a:ext cx="8496944" cy="3961632"/>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520" y="2157604"/>
            <a:ext cx="8496944" cy="396163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5520" y="2157604"/>
            <a:ext cx="8496944" cy="3961632"/>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5520" y="2157604"/>
            <a:ext cx="8496944" cy="396163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3000"/>
                            </p:stCondLst>
                            <p:childTnLst>
                              <p:par>
                                <p:cTn id="13" presetID="26" presetClass="emph" presetSubtype="0" fill="hold"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3500"/>
                            </p:stCondLst>
                            <p:childTnLst>
                              <p:par>
                                <p:cTn id="17" presetID="10" presetClass="entr" presetSubtype="0"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6000"/>
                            </p:stCondLst>
                            <p:childTnLst>
                              <p:par>
                                <p:cTn id="21" presetID="26" presetClass="emph" presetSubtype="0" fill="hold" nodeType="after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cTn>
                              </p:par>
                            </p:childTnLst>
                          </p:cTn>
                        </p:par>
                        <p:par>
                          <p:cTn id="24" fill="hold">
                            <p:stCondLst>
                              <p:cond delay="6500"/>
                            </p:stCondLst>
                            <p:childTnLst>
                              <p:par>
                                <p:cTn id="25" presetID="10" presetClass="entr" presetSubtype="0"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9000"/>
                            </p:stCondLst>
                            <p:childTnLst>
                              <p:par>
                                <p:cTn id="29" presetID="26" presetClass="emph" presetSubtype="0" fill="hold" nodeType="afterEffect">
                                  <p:stCondLst>
                                    <p:cond delay="0"/>
                                  </p:stCondLst>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s://encrypted-tbn0.gstatic.com/images?q=tbn:ANd9GcSVYk_ekQwjanBTOHOyGJ4lNEb3IDyhpMIBH8OCHVdAxRL3OyMQ"/>
          <p:cNvPicPr>
            <a:picLocks noChangeAspect="1" noChangeArrowheads="1"/>
          </p:cNvPicPr>
          <p:nvPr/>
        </p:nvPicPr>
        <p:blipFill>
          <a:blip r:embed="rId3" cstate="print"/>
          <a:srcRect/>
          <a:stretch>
            <a:fillRect/>
          </a:stretch>
        </p:blipFill>
        <p:spPr bwMode="auto">
          <a:xfrm>
            <a:off x="7536160" y="3675955"/>
            <a:ext cx="3265840" cy="2638800"/>
          </a:xfrm>
          <a:prstGeom prst="rect">
            <a:avLst/>
          </a:prstGeom>
          <a:noFill/>
        </p:spPr>
      </p:pic>
      <p:sp>
        <p:nvSpPr>
          <p:cNvPr id="4" name="文本框 2"/>
          <p:cNvSpPr txBox="1"/>
          <p:nvPr/>
        </p:nvSpPr>
        <p:spPr>
          <a:xfrm>
            <a:off x="173828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犹太人分散到世界各地</a:t>
            </a:r>
          </a:p>
        </p:txBody>
      </p:sp>
      <p:pic>
        <p:nvPicPr>
          <p:cNvPr id="5" name="Picture 2" descr="Adolf Hitler"/>
          <p:cNvPicPr>
            <a:picLocks noChangeAspect="1" noChangeArrowheads="1"/>
          </p:cNvPicPr>
          <p:nvPr/>
        </p:nvPicPr>
        <p:blipFill>
          <a:blip r:embed="rId4" cstate="print"/>
          <a:srcRect/>
          <a:stretch>
            <a:fillRect/>
          </a:stretch>
        </p:blipFill>
        <p:spPr bwMode="auto">
          <a:xfrm>
            <a:off x="1127448" y="885556"/>
            <a:ext cx="1979592" cy="2639455"/>
          </a:xfrm>
          <a:prstGeom prst="rect">
            <a:avLst/>
          </a:prstGeom>
          <a:noFill/>
        </p:spPr>
      </p:pic>
      <p:sp>
        <p:nvSpPr>
          <p:cNvPr id="10" name="Rectangle 2"/>
          <p:cNvSpPr>
            <a:spLocks noChangeArrowheads="1"/>
          </p:cNvSpPr>
          <p:nvPr/>
        </p:nvSpPr>
        <p:spPr bwMode="auto">
          <a:xfrm>
            <a:off x="3503712" y="836712"/>
            <a:ext cx="7992888" cy="2839244"/>
          </a:xfrm>
          <a:prstGeom prst="rect">
            <a:avLst/>
          </a:prstGeom>
          <a:noFill/>
          <a:ln w="9525">
            <a:noFill/>
            <a:miter lim="800000"/>
            <a:headEnd/>
            <a:tailEnd/>
          </a:ln>
        </p:spPr>
        <p:txBody>
          <a:bodyPr lIns="72353" tIns="36177" rIns="72353" bIns="36177"/>
          <a:lstStyle/>
          <a:p>
            <a:pPr algn="just" defTabSz="816376"/>
            <a:r>
              <a:rPr lang="zh-CN" altLang="en-US" sz="3200" dirty="0">
                <a:latin typeface="Arial" panose="020B0604020202020204" pitchFamily="34" charset="0"/>
                <a:ea typeface="华文中宋" panose="02010600040101010101" pitchFamily="2" charset="-122"/>
                <a:cs typeface="Arial" panose="020B0604020202020204" pitchFamily="34" charset="0"/>
              </a:rPr>
              <a:t>无论到哪里</a:t>
            </a:r>
            <a:r>
              <a:rPr lang="en-US" altLang="zh-CN" sz="3200" dirty="0">
                <a:latin typeface="Arial" panose="020B0604020202020204" pitchFamily="34" charset="0"/>
                <a:ea typeface="华文中宋" panose="02010600040101010101" pitchFamily="2" charset="-122"/>
                <a:cs typeface="Arial" panose="020B0604020202020204" pitchFamily="34" charset="0"/>
              </a:rPr>
              <a:t>……</a:t>
            </a:r>
            <a:endParaRPr lang="zh-CN" altLang="en-US" sz="3200" dirty="0">
              <a:latin typeface="Arial" panose="020B0604020202020204" pitchFamily="34" charset="0"/>
              <a:ea typeface="华文中宋" panose="02010600040101010101" pitchFamily="2" charset="-122"/>
              <a:cs typeface="Arial" panose="020B0604020202020204" pitchFamily="34" charset="0"/>
            </a:endParaRPr>
          </a:p>
          <a:p>
            <a:pPr algn="just" defTabSz="816376"/>
            <a:endParaRPr lang="en-US" altLang="zh-CN" sz="1600" dirty="0">
              <a:latin typeface="Arial" panose="020B0604020202020204" pitchFamily="34" charset="0"/>
              <a:ea typeface="华文中宋" panose="02010600040101010101" pitchFamily="2" charset="-122"/>
              <a:cs typeface="Arial" panose="020B0604020202020204" pitchFamily="34" charset="0"/>
            </a:endParaRPr>
          </a:p>
          <a:p>
            <a:pPr algn="just" defTabSz="816376"/>
            <a:r>
              <a:rPr lang="zh-CN" altLang="en-US" sz="3200" dirty="0">
                <a:latin typeface="Arial" panose="020B0604020202020204" pitchFamily="34" charset="0"/>
                <a:ea typeface="华文中宋" panose="02010600040101010101" pitchFamily="2" charset="-122"/>
                <a:cs typeface="Arial" panose="020B0604020202020204" pitchFamily="34" charset="0"/>
              </a:rPr>
              <a:t>无论住上多久</a:t>
            </a:r>
            <a:r>
              <a:rPr lang="en-US" altLang="zh-CN" sz="3200" dirty="0">
                <a:latin typeface="Arial" panose="020B0604020202020204" pitchFamily="34" charset="0"/>
                <a:ea typeface="华文中宋" panose="02010600040101010101" pitchFamily="2" charset="-122"/>
                <a:cs typeface="Arial" panose="020B0604020202020204" pitchFamily="34" charset="0"/>
              </a:rPr>
              <a:t>……</a:t>
            </a:r>
            <a:endParaRPr lang="zh-CN" altLang="en-US" sz="3200" dirty="0">
              <a:latin typeface="Arial" panose="020B0604020202020204" pitchFamily="34" charset="0"/>
              <a:ea typeface="华文中宋" panose="02010600040101010101" pitchFamily="2" charset="-122"/>
              <a:cs typeface="Arial" panose="020B0604020202020204" pitchFamily="34" charset="0"/>
            </a:endParaRPr>
          </a:p>
          <a:p>
            <a:pPr algn="just" defTabSz="816376"/>
            <a:endParaRPr lang="zh-CN" altLang="en-US" sz="1600" dirty="0">
              <a:latin typeface="Arial" panose="020B0604020202020204" pitchFamily="34" charset="0"/>
              <a:ea typeface="华文中宋" panose="02010600040101010101" pitchFamily="2" charset="-122"/>
              <a:cs typeface="Arial" panose="020B0604020202020204" pitchFamily="34" charset="0"/>
            </a:endParaRPr>
          </a:p>
          <a:p>
            <a:pPr algn="just" defTabSz="816376"/>
            <a:r>
              <a:rPr lang="zh-CN" altLang="en-US" sz="3200" dirty="0">
                <a:latin typeface="Arial" panose="020B0604020202020204" pitchFamily="34" charset="0"/>
                <a:ea typeface="华文中宋" panose="02010600040101010101" pitchFamily="2" charset="-122"/>
                <a:cs typeface="Arial" panose="020B0604020202020204" pitchFamily="34" charset="0"/>
              </a:rPr>
              <a:t>无论他们怎么繁荣</a:t>
            </a:r>
            <a:r>
              <a:rPr lang="en-US" altLang="zh-CN" sz="3200" dirty="0">
                <a:latin typeface="Arial" panose="020B0604020202020204" pitchFamily="34" charset="0"/>
                <a:ea typeface="华文中宋" panose="02010600040101010101" pitchFamily="2" charset="-122"/>
                <a:cs typeface="Arial" panose="020B0604020202020204" pitchFamily="34" charset="0"/>
              </a:rPr>
              <a:t>……</a:t>
            </a:r>
          </a:p>
          <a:p>
            <a:pPr algn="just" defTabSz="816376"/>
            <a:endParaRPr lang="zh-CN" altLang="en-US" sz="1600" dirty="0">
              <a:latin typeface="Arial" panose="020B0604020202020204" pitchFamily="34" charset="0"/>
              <a:ea typeface="华文中宋" panose="02010600040101010101" pitchFamily="2" charset="-122"/>
              <a:cs typeface="Arial" panose="020B0604020202020204" pitchFamily="34" charset="0"/>
            </a:endParaRPr>
          </a:p>
          <a:p>
            <a:pPr algn="just" defTabSz="816376"/>
            <a:r>
              <a:rPr lang="zh-CN" altLang="en-US" sz="3200" dirty="0">
                <a:latin typeface="Arial" panose="020B0604020202020204" pitchFamily="34" charset="0"/>
                <a:ea typeface="华文中宋" panose="02010600040101010101" pitchFamily="2" charset="-122"/>
                <a:cs typeface="Arial" panose="020B0604020202020204" pitchFamily="34" charset="0"/>
              </a:rPr>
              <a:t>即使忘了自己的语言</a:t>
            </a:r>
            <a:r>
              <a:rPr lang="en-US" altLang="zh-CN" sz="3200" dirty="0">
                <a:latin typeface="Arial" panose="020B0604020202020204" pitchFamily="34" charset="0"/>
                <a:ea typeface="华文中宋" panose="02010600040101010101" pitchFamily="2" charset="-122"/>
                <a:cs typeface="Arial" panose="020B0604020202020204" pitchFamily="34" charset="0"/>
              </a:rPr>
              <a:t>……</a:t>
            </a:r>
          </a:p>
        </p:txBody>
      </p:sp>
      <p:sp>
        <p:nvSpPr>
          <p:cNvPr id="11" name="Rectangle 2"/>
          <p:cNvSpPr>
            <a:spLocks noChangeArrowheads="1"/>
          </p:cNvSpPr>
          <p:nvPr/>
        </p:nvSpPr>
        <p:spPr bwMode="auto">
          <a:xfrm>
            <a:off x="2952558" y="4338075"/>
            <a:ext cx="4320480" cy="642942"/>
          </a:xfrm>
          <a:prstGeom prst="rect">
            <a:avLst/>
          </a:prstGeom>
          <a:noFill/>
          <a:ln w="9525">
            <a:noFill/>
            <a:miter lim="800000"/>
            <a:headEnd/>
            <a:tailEnd/>
          </a:ln>
        </p:spPr>
        <p:txBody>
          <a:bodyPr lIns="72353" tIns="36177" rIns="72353" bIns="36177"/>
          <a:lstStyle/>
          <a:p>
            <a:pPr algn="r" defTabSz="816376"/>
            <a:r>
              <a:rPr lang="en-US" altLang="zh-CN" sz="3200" dirty="0">
                <a:latin typeface="Arial" panose="020B0604020202020204" pitchFamily="34" charset="0"/>
                <a:ea typeface="华文中宋" panose="02010600040101010101" pitchFamily="2" charset="-122"/>
                <a:cs typeface="Arial" panose="020B0604020202020204" pitchFamily="34" charset="0"/>
              </a:rPr>
              <a:t>……</a:t>
            </a:r>
            <a:r>
              <a:rPr lang="zh-CN" altLang="en-US" sz="3200" dirty="0">
                <a:latin typeface="Arial" panose="020B0604020202020204" pitchFamily="34" charset="0"/>
                <a:ea typeface="华文中宋" panose="02010600040101010101" pitchFamily="2" charset="-122"/>
                <a:cs typeface="Arial" panose="020B0604020202020204" pitchFamily="34" charset="0"/>
              </a:rPr>
              <a:t>他们都没有被同化</a:t>
            </a:r>
            <a:endParaRPr lang="en-US" altLang="zh-CN" sz="3200" dirty="0">
              <a:latin typeface="Arial" panose="020B0604020202020204" pitchFamily="34" charset="0"/>
              <a:ea typeface="华文中宋" panose="02010600040101010101" pitchFamily="2" charset="-122"/>
              <a:cs typeface="Arial" panose="020B0604020202020204" pitchFamily="34" charset="0"/>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36160" y="3675955"/>
            <a:ext cx="3235202" cy="2638800"/>
          </a:xfrm>
          <a:prstGeom prst="rect">
            <a:avLst/>
          </a:prstGeom>
          <a:noFill/>
        </p:spPr>
      </p:pic>
      <p:pic>
        <p:nvPicPr>
          <p:cNvPr id="8" name="Picture 4" descr="https://encrypted-tbn2.gstatic.com/images?q=tbn:ANd9GcQGu8wNpvqTWjYzlpWPcPkZwbdvtzQCcHraSQsL3BqJDXsiLint"/>
          <p:cNvPicPr>
            <a:picLocks noChangeAspect="1" noChangeArrowheads="1"/>
          </p:cNvPicPr>
          <p:nvPr/>
        </p:nvPicPr>
        <p:blipFill>
          <a:blip r:embed="rId6" cstate="print"/>
          <a:srcRect/>
          <a:stretch>
            <a:fillRect/>
          </a:stretch>
        </p:blipFill>
        <p:spPr bwMode="auto">
          <a:xfrm>
            <a:off x="7392144" y="3675956"/>
            <a:ext cx="3600400" cy="2638461"/>
          </a:xfrm>
          <a:prstGeom prst="rect">
            <a:avLst/>
          </a:prstGeom>
          <a:noFill/>
        </p:spPr>
      </p:pic>
      <p:sp>
        <p:nvSpPr>
          <p:cNvPr id="13" name="Rectangle 2"/>
          <p:cNvSpPr>
            <a:spLocks noChangeArrowheads="1"/>
          </p:cNvSpPr>
          <p:nvPr/>
        </p:nvSpPr>
        <p:spPr bwMode="auto">
          <a:xfrm>
            <a:off x="2952558" y="5052455"/>
            <a:ext cx="4320480" cy="650352"/>
          </a:xfrm>
          <a:prstGeom prst="rect">
            <a:avLst/>
          </a:prstGeom>
          <a:noFill/>
          <a:ln w="9525">
            <a:noFill/>
            <a:miter lim="800000"/>
            <a:headEnd/>
            <a:tailEnd/>
          </a:ln>
        </p:spPr>
        <p:txBody>
          <a:bodyPr lIns="72353" tIns="36177" rIns="72353" bIns="36177"/>
          <a:lstStyle/>
          <a:p>
            <a:pPr algn="r" defTabSz="816376"/>
            <a:r>
              <a:rPr lang="en-US" altLang="zh-CN" sz="3200" dirty="0">
                <a:latin typeface="Arial" panose="020B0604020202020204" pitchFamily="34" charset="0"/>
                <a:ea typeface="华文中宋" panose="02010600040101010101" pitchFamily="2" charset="-122"/>
                <a:cs typeface="Arial" panose="020B0604020202020204" pitchFamily="34" charset="0"/>
              </a:rPr>
              <a:t>……</a:t>
            </a:r>
            <a:r>
              <a:rPr lang="zh-CN" altLang="en-US" sz="3200" dirty="0">
                <a:latin typeface="Arial" panose="020B0604020202020204" pitchFamily="34" charset="0"/>
                <a:ea typeface="华文中宋" panose="02010600040101010101" pitchFamily="2" charset="-122"/>
                <a:cs typeface="Arial" panose="020B0604020202020204" pitchFamily="34" charset="0"/>
              </a:rPr>
              <a:t>早晚总会受逼迫</a:t>
            </a:r>
            <a:endParaRPr lang="en-US" altLang="zh-CN" sz="3200" dirty="0">
              <a:latin typeface="Arial" panose="020B0604020202020204" pitchFamily="34" charset="0"/>
              <a:ea typeface="华文中宋" panose="02010600040101010101" pitchFamily="2" charset="-122"/>
              <a:cs typeface="Arial" panose="020B0604020202020204" pitchFamily="34" charset="0"/>
            </a:endParaRPr>
          </a:p>
        </p:txBody>
      </p:sp>
    </p:spTree>
    <p:extLst>
      <p:ext uri="{BB962C8B-B14F-4D97-AF65-F5344CB8AC3E}">
        <p14:creationId xmlns:p14="http://schemas.microsoft.com/office/powerpoint/2010/main" val="10224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8"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3000"/>
                            </p:stCondLst>
                            <p:childTnLst>
                              <p:par>
                                <p:cTn id="21" presetID="22" presetClass="entr" presetSubtype="8" fill="hold" nodeType="after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500"/>
                            </p:stCondLst>
                            <p:childTnLst>
                              <p:par>
                                <p:cTn id="25" presetID="22" presetClass="entr" presetSubtype="8" fill="hold"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875420" y="1340768"/>
            <a:ext cx="10441160" cy="3847356"/>
          </a:xfrm>
          <a:prstGeom prst="rect">
            <a:avLst/>
          </a:prstGeom>
          <a:noFill/>
          <a:ln w="9525">
            <a:noFill/>
            <a:miter lim="800000"/>
            <a:headEnd/>
            <a:tailEnd/>
          </a:ln>
        </p:spPr>
        <p:txBody>
          <a:bodyPr lIns="72353" tIns="36177" rIns="72353" bIns="36177"/>
          <a:lstStyle/>
          <a:p>
            <a:pPr algn="just" defTabSz="816376">
              <a:lnSpc>
                <a:spcPts val="5000"/>
              </a:lnSpc>
              <a:spcAft>
                <a:spcPts val="1200"/>
              </a:spcAft>
            </a:pPr>
            <a:r>
              <a:rPr lang="zh-CN" altLang="en-US" sz="3600" b="1" dirty="0">
                <a:latin typeface="Arial" panose="020B0604020202020204" pitchFamily="34" charset="0"/>
                <a:ea typeface="华文中宋" panose="02010600040101010101" pitchFamily="2" charset="-122"/>
                <a:cs typeface="Arial" panose="020B0604020202020204" pitchFamily="34" charset="0"/>
              </a:rPr>
              <a:t>但神曾在公元前</a:t>
            </a:r>
            <a:r>
              <a:rPr lang="en-US" altLang="zh-CN" sz="3600" b="1" dirty="0">
                <a:latin typeface="Arial" panose="020B0604020202020204" pitchFamily="34" charset="0"/>
                <a:ea typeface="华文中宋" panose="02010600040101010101" pitchFamily="2" charset="-122"/>
                <a:cs typeface="Arial" panose="020B0604020202020204" pitchFamily="34" charset="0"/>
              </a:rPr>
              <a:t>2000</a:t>
            </a:r>
            <a:r>
              <a:rPr lang="zh-CN" altLang="en-US" sz="3600" b="1" dirty="0">
                <a:latin typeface="Arial" panose="020B0604020202020204" pitchFamily="34" charset="0"/>
                <a:ea typeface="华文中宋" panose="02010600040101010101" pitchFamily="2" charset="-122"/>
                <a:cs typeface="Arial" panose="020B0604020202020204" pitchFamily="34" charset="0"/>
              </a:rPr>
              <a:t>年左右应许亚伯拉罕，以色列的土地将</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永远</a:t>
            </a:r>
            <a:r>
              <a:rPr lang="zh-CN" altLang="en-US" sz="3600" b="1" dirty="0">
                <a:latin typeface="Arial" panose="020B0604020202020204" pitchFamily="34" charset="0"/>
                <a:ea typeface="华文中宋" panose="02010600040101010101" pitchFamily="2" charset="-122"/>
                <a:cs typeface="Arial" panose="020B0604020202020204" pitchFamily="34" charset="0"/>
              </a:rPr>
              <a:t>属于犹太人：</a:t>
            </a:r>
            <a:endParaRPr lang="zh-CN" altLang="en-US" sz="36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我要将你现在寄居的地，就是迦南全地，赐给你和你的后裔</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永远为业</a:t>
            </a:r>
            <a:r>
              <a:rPr lang="zh-CN" altLang="en-US" sz="3600" dirty="0">
                <a:latin typeface="Arial" panose="020B0604020202020204" pitchFamily="34" charset="0"/>
                <a:ea typeface="华文中宋" panose="02010600040101010101" pitchFamily="2" charset="-122"/>
                <a:cs typeface="Arial" panose="020B0604020202020204" pitchFamily="34" charset="0"/>
              </a:rPr>
              <a:t>…   创世记17:8</a:t>
            </a:r>
            <a:endParaRPr lang="en-US" altLang="zh-CN" sz="36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endParaRPr lang="en-US" altLang="zh-CN" sz="3600" dirty="0">
              <a:latin typeface="Arial" panose="020B0604020202020204" pitchFamily="34" charset="0"/>
              <a:ea typeface="华文中宋" panose="02010600040101010101" pitchFamily="2" charset="-122"/>
              <a:cs typeface="Arial" panose="020B0604020202020204" pitchFamily="34" charset="0"/>
            </a:endParaRPr>
          </a:p>
          <a:p>
            <a:pPr algn="ctr" defTabSz="816376">
              <a:lnSpc>
                <a:spcPts val="5000"/>
              </a:lnSpc>
              <a:spcAft>
                <a:spcPts val="1200"/>
              </a:spcAft>
            </a:pPr>
            <a:r>
              <a:rPr lang="zh-CN" altLang="en-US" sz="4400" b="1" dirty="0">
                <a:solidFill>
                  <a:srgbClr val="FF0000"/>
                </a:solidFill>
                <a:latin typeface="Arial" panose="020B0604020202020204" pitchFamily="34" charset="0"/>
                <a:ea typeface="华文中宋" panose="02010600040101010101" pitchFamily="2" charset="-122"/>
                <a:cs typeface="Arial" panose="020B0604020202020204" pitchFamily="34" charset="0"/>
              </a:rPr>
              <a:t>因此他们必须回去！</a:t>
            </a:r>
            <a:endParaRPr lang="en-US" altLang="zh-CN" sz="44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犹</a:t>
            </a:r>
            <a:r>
              <a:rPr lang="zh-CN" altLang="en-US" sz="3600" b="1">
                <a:solidFill>
                  <a:srgbClr val="052262"/>
                </a:solidFill>
                <a:latin typeface="微软雅黑" panose="020B0503020204020204" pitchFamily="34" charset="-122"/>
                <a:ea typeface="微软雅黑" panose="020B0503020204020204" pitchFamily="34" charset="-122"/>
              </a:rPr>
              <a:t>太人归回以色列、耶路撒冷</a:t>
            </a:r>
            <a:endParaRPr lang="zh-CN" altLang="en-US" sz="3600" b="1" dirty="0">
              <a:solidFill>
                <a:srgbClr val="05226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犹太人归回以色列、耶路撒冷</a:t>
            </a:r>
          </a:p>
        </p:txBody>
      </p:sp>
      <p:sp>
        <p:nvSpPr>
          <p:cNvPr id="4" name="Rectangle 2"/>
          <p:cNvSpPr>
            <a:spLocks noChangeArrowheads="1"/>
          </p:cNvSpPr>
          <p:nvPr/>
        </p:nvSpPr>
        <p:spPr bwMode="auto">
          <a:xfrm>
            <a:off x="1055440" y="1412776"/>
            <a:ext cx="10369152" cy="4855468"/>
          </a:xfrm>
          <a:prstGeom prst="rect">
            <a:avLst/>
          </a:prstGeom>
          <a:noFill/>
          <a:ln w="9525">
            <a:noFill/>
            <a:miter lim="800000"/>
            <a:headEnd/>
            <a:tailEnd/>
          </a:ln>
        </p:spPr>
        <p:txBody>
          <a:bodyPr lIns="72353" tIns="36177" rIns="72353" bIns="36177"/>
          <a:lstStyle/>
          <a:p>
            <a:pPr algn="just" defTabSz="816376">
              <a:lnSpc>
                <a:spcPts val="5000"/>
              </a:lnSpc>
              <a:spcAft>
                <a:spcPts val="1200"/>
              </a:spcAft>
            </a:pPr>
            <a:r>
              <a:rPr lang="zh-CN" altLang="en-US" sz="3600" b="1" dirty="0">
                <a:latin typeface="Arial" panose="020B0604020202020204" pitchFamily="34" charset="0"/>
                <a:ea typeface="华文中宋" panose="02010600040101010101" pitchFamily="2" charset="-122"/>
                <a:cs typeface="Arial" panose="020B0604020202020204" pitchFamily="34" charset="0"/>
              </a:rPr>
              <a:t>以赛亚在公元前700年左右如此预言：</a:t>
            </a:r>
            <a:endParaRPr lang="en-US" altLang="zh-CN" sz="36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当那日，主必二次伸手救回自己百姓中所余剩的，就是在亚述、埃及、巴忒罗、古实、以拦、示拿、哈马，并众海岛所剩下的。他必向列国竖立大旗，招回以色列被赶散的人，</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又从地的四方聚集分散的</a:t>
            </a:r>
            <a:r>
              <a:rPr lang="zh-CN" altLang="en-US" sz="3600" b="1" u="sng" dirty="0">
                <a:solidFill>
                  <a:srgbClr val="FF0000"/>
                </a:solidFill>
                <a:latin typeface="Arial" panose="020B0604020202020204" pitchFamily="34" charset="0"/>
                <a:ea typeface="华文中宋" panose="02010600040101010101" pitchFamily="2" charset="-122"/>
                <a:cs typeface="Arial" panose="020B0604020202020204" pitchFamily="34" charset="0"/>
              </a:rPr>
              <a:t>犹大</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人</a:t>
            </a:r>
            <a:r>
              <a:rPr lang="zh-CN" altLang="en-US" sz="3600" dirty="0">
                <a:latin typeface="Arial" panose="020B0604020202020204" pitchFamily="34" charset="0"/>
                <a:ea typeface="华文中宋" panose="02010600040101010101" pitchFamily="2" charset="-122"/>
                <a:cs typeface="Arial" panose="020B0604020202020204" pitchFamily="34" charset="0"/>
              </a:rPr>
              <a:t>。</a:t>
            </a:r>
            <a:r>
              <a:rPr lang="zh-CN" altLang="en-US" sz="2800" dirty="0">
                <a:latin typeface="Arial" panose="020B0604020202020204" pitchFamily="34" charset="0"/>
                <a:ea typeface="华文中宋" panose="02010600040101010101" pitchFamily="2" charset="-122"/>
                <a:cs typeface="Arial" panose="020B0604020202020204" pitchFamily="34" charset="0"/>
              </a:rPr>
              <a:t>(以赛亚书11:11-12)</a:t>
            </a:r>
            <a:endParaRPr lang="zh-CN" altLang="en-US" sz="3600" dirty="0">
              <a:latin typeface="Arial" panose="020B0604020202020204" pitchFamily="34" charset="0"/>
              <a:ea typeface="华文中宋" panose="02010600040101010101" pitchFamily="2"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911424" y="1268760"/>
            <a:ext cx="10441160" cy="3219822"/>
          </a:xfrm>
          <a:prstGeom prst="rect">
            <a:avLst/>
          </a:prstGeom>
          <a:noFill/>
          <a:ln w="9525">
            <a:noFill/>
            <a:miter lim="800000"/>
            <a:headEnd/>
            <a:tailEnd/>
          </a:ln>
        </p:spPr>
        <p:txBody>
          <a:bodyPr lIns="72353" tIns="36177" rIns="72353" bIns="36177"/>
          <a:lstStyle/>
          <a:p>
            <a:pPr algn="just" defTabSz="816376">
              <a:spcAft>
                <a:spcPts val="600"/>
              </a:spcAft>
            </a:pPr>
            <a:r>
              <a:rPr lang="zh-CN" altLang="en-US"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rPr>
              <a:t>假如我能准确地预言明年十二月的天气</a:t>
            </a:r>
            <a:r>
              <a:rPr lang="en-US" altLang="zh-CN"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rPr>
              <a:t>——</a:t>
            </a:r>
            <a:r>
              <a:rPr lang="zh-CN" altLang="en-US"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rPr>
              <a:t>气温高低、降雨等</a:t>
            </a:r>
            <a:r>
              <a:rPr lang="en-US" altLang="zh-CN"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rPr>
              <a:t>……</a:t>
            </a:r>
          </a:p>
          <a:p>
            <a:pPr algn="just" defTabSz="816376">
              <a:lnSpc>
                <a:spcPts val="1500"/>
              </a:lnSpc>
              <a:spcAft>
                <a:spcPts val="600"/>
              </a:spcAft>
            </a:pPr>
            <a:endParaRPr lang="en-US" altLang="zh-CN"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endParaRPr>
          </a:p>
          <a:p>
            <a:pPr algn="just" defTabSz="816376">
              <a:spcAft>
                <a:spcPts val="600"/>
              </a:spcAft>
            </a:pPr>
            <a:r>
              <a:rPr lang="zh-CN" altLang="en-US"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rPr>
              <a:t>假如我能准确预言十年后的最好的五只股票的价格</a:t>
            </a:r>
            <a:r>
              <a:rPr lang="en-US" altLang="zh-CN"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rPr>
              <a:t>……</a:t>
            </a:r>
          </a:p>
          <a:p>
            <a:pPr algn="just" defTabSz="816376">
              <a:lnSpc>
                <a:spcPts val="1500"/>
              </a:lnSpc>
              <a:spcAft>
                <a:spcPts val="600"/>
              </a:spcAft>
            </a:pPr>
            <a:endParaRPr lang="zh-CN" altLang="en-US"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endParaRPr>
          </a:p>
          <a:p>
            <a:pPr algn="just" defTabSz="816376">
              <a:spcAft>
                <a:spcPts val="600"/>
              </a:spcAft>
            </a:pPr>
            <a:r>
              <a:rPr lang="zh-CN" altLang="en-US"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rPr>
              <a:t>假如我能预言一百年后的国际关系、联盟关系和战争</a:t>
            </a:r>
            <a:r>
              <a:rPr lang="en-US" altLang="zh-CN"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rPr>
              <a:t>……</a:t>
            </a:r>
          </a:p>
          <a:p>
            <a:pPr algn="just" defTabSz="816376">
              <a:lnSpc>
                <a:spcPts val="1500"/>
              </a:lnSpc>
              <a:spcAft>
                <a:spcPts val="600"/>
              </a:spcAft>
            </a:pPr>
            <a:endParaRPr lang="en-US" altLang="zh-CN" sz="3200" dirty="0">
              <a:solidFill>
                <a:schemeClr val="tx1">
                  <a:lumMod val="95000"/>
                  <a:lumOff val="5000"/>
                </a:schemeClr>
              </a:solidFill>
              <a:latin typeface="Arial" panose="020B0604020202020204" pitchFamily="34" charset="0"/>
              <a:ea typeface="华文中宋" panose="02010600040101010101" pitchFamily="2" charset="-122"/>
              <a:cs typeface="Arial" panose="020B0604020202020204" pitchFamily="34" charset="0"/>
            </a:endParaRPr>
          </a:p>
          <a:p>
            <a:pPr algn="ctr" defTabSz="816376">
              <a:spcAft>
                <a:spcPts val="600"/>
              </a:spcAft>
            </a:pPr>
            <a:r>
              <a:rPr lang="zh-CN" altLang="en-US" sz="4000" dirty="0">
                <a:solidFill>
                  <a:srgbClr val="FF0000"/>
                </a:solidFill>
                <a:latin typeface="Arial" panose="020B0604020202020204" pitchFamily="34" charset="0"/>
                <a:ea typeface="华文中宋" panose="02010600040101010101" pitchFamily="2" charset="-122"/>
                <a:cs typeface="Arial" panose="020B0604020202020204" pitchFamily="34" charset="0"/>
              </a:rPr>
              <a:t>你们会不会认为我知道未来？</a:t>
            </a:r>
            <a:endParaRPr lang="en-US" altLang="zh-CN" sz="4000" dirty="0">
              <a:solidFill>
                <a:srgbClr val="FF0000"/>
              </a:solidFill>
              <a:latin typeface="Arial" panose="020B0604020202020204" pitchFamily="34" charset="0"/>
              <a:ea typeface="华文中宋" panose="02010600040101010101" pitchFamily="2" charset="-122"/>
              <a:cs typeface="Arial" panose="020B0604020202020204" pitchFamily="34" charset="0"/>
            </a:endParaRPr>
          </a:p>
          <a:p>
            <a:pPr algn="ctr" defTabSz="816376">
              <a:lnSpc>
                <a:spcPts val="1500"/>
              </a:lnSpc>
              <a:spcAft>
                <a:spcPts val="600"/>
              </a:spcAft>
            </a:pPr>
            <a:endParaRPr lang="en-US" sz="4000" dirty="0">
              <a:solidFill>
                <a:srgbClr val="FF0000"/>
              </a:solidFill>
              <a:latin typeface="Arial" panose="020B0604020202020204" pitchFamily="34" charset="0"/>
              <a:ea typeface="华文中宋" panose="02010600040101010101" pitchFamily="2" charset="-122"/>
              <a:cs typeface="Arial" panose="020B0604020202020204" pitchFamily="34" charset="0"/>
            </a:endParaRPr>
          </a:p>
          <a:p>
            <a:pPr algn="ctr" defTabSz="816376">
              <a:spcAft>
                <a:spcPts val="600"/>
              </a:spcAft>
            </a:pPr>
            <a:r>
              <a:rPr lang="zh-CN" altLang="en-US" sz="4000" dirty="0">
                <a:solidFill>
                  <a:srgbClr val="FF0000"/>
                </a:solidFill>
                <a:latin typeface="Arial" panose="020B0604020202020204" pitchFamily="34" charset="0"/>
                <a:ea typeface="华文中宋" panose="02010600040101010101" pitchFamily="2" charset="-122"/>
                <a:cs typeface="Arial" panose="020B0604020202020204" pitchFamily="34" charset="0"/>
              </a:rPr>
              <a:t>你们会不会相信我的其他预言？</a:t>
            </a:r>
            <a:endParaRPr lang="en-US" altLang="zh-CN" sz="4000" dirty="0">
              <a:solidFill>
                <a:srgbClr val="FF0000"/>
              </a:solidFill>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3"/>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预言能证明什么？</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犹太人归回以色列、耶路撒冷</a:t>
            </a:r>
          </a:p>
        </p:txBody>
      </p:sp>
      <p:sp>
        <p:nvSpPr>
          <p:cNvPr id="4" name="Rectangle 2"/>
          <p:cNvSpPr>
            <a:spLocks noChangeArrowheads="1"/>
          </p:cNvSpPr>
          <p:nvPr/>
        </p:nvSpPr>
        <p:spPr bwMode="auto">
          <a:xfrm>
            <a:off x="1055440" y="1628800"/>
            <a:ext cx="10297144" cy="3240360"/>
          </a:xfrm>
          <a:prstGeom prst="rect">
            <a:avLst/>
          </a:prstGeom>
          <a:noFill/>
          <a:ln w="9525">
            <a:noFill/>
            <a:miter lim="800000"/>
            <a:headEnd/>
            <a:tailEnd/>
          </a:ln>
        </p:spPr>
        <p:txBody>
          <a:bodyPr lIns="72353" tIns="36177" rIns="72353" bIns="36177"/>
          <a:lstStyle/>
          <a:p>
            <a:pPr algn="just" defTabSz="816376">
              <a:lnSpc>
                <a:spcPts val="5000"/>
              </a:lnSpc>
              <a:spcAft>
                <a:spcPts val="1200"/>
              </a:spcAft>
            </a:pPr>
            <a:r>
              <a:rPr lang="zh-CN" altLang="en-US" sz="3600" b="1" dirty="0">
                <a:latin typeface="Arial" panose="020B0604020202020204" pitchFamily="34" charset="0"/>
                <a:ea typeface="华文中宋" panose="02010600040101010101" pitchFamily="2" charset="-122"/>
                <a:cs typeface="Arial" panose="020B0604020202020204" pitchFamily="34" charset="0"/>
              </a:rPr>
              <a:t>以西结在公元前</a:t>
            </a:r>
            <a:r>
              <a:rPr lang="en-US" altLang="zh-CN" sz="3600" b="1" dirty="0">
                <a:latin typeface="Arial" panose="020B0604020202020204" pitchFamily="34" charset="0"/>
                <a:ea typeface="华文中宋" panose="02010600040101010101" pitchFamily="2" charset="-122"/>
                <a:cs typeface="Arial" panose="020B0604020202020204" pitchFamily="34" charset="0"/>
              </a:rPr>
              <a:t>585</a:t>
            </a:r>
            <a:r>
              <a:rPr lang="zh-CN" altLang="en-US" sz="3600" b="1" dirty="0">
                <a:latin typeface="Arial" panose="020B0604020202020204" pitchFamily="34" charset="0"/>
                <a:ea typeface="华文中宋" panose="02010600040101010101" pitchFamily="2" charset="-122"/>
                <a:cs typeface="Arial" panose="020B0604020202020204" pitchFamily="34" charset="0"/>
              </a:rPr>
              <a:t>年左右对这件事的预言：</a:t>
            </a:r>
            <a:endParaRPr lang="zh-CN" altLang="en-US" sz="36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主耶和华如此说：‘我要将以色列人从他们所到的各国收取；又从四围聚集他们，</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引导他们归回本地</a:t>
            </a:r>
            <a:r>
              <a:rPr lang="zh-CN" altLang="en-US" sz="3600" dirty="0">
                <a:latin typeface="Arial" panose="020B0604020202020204" pitchFamily="34" charset="0"/>
                <a:ea typeface="华文中宋" panose="02010600040101010101" pitchFamily="2" charset="-122"/>
                <a:cs typeface="Arial" panose="020B0604020202020204" pitchFamily="34" charset="0"/>
              </a:rPr>
              <a:t>。</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2800" dirty="0">
                <a:latin typeface="Arial" panose="020B0604020202020204" pitchFamily="34" charset="0"/>
                <a:ea typeface="华文中宋" panose="02010600040101010101" pitchFamily="2" charset="-122"/>
                <a:cs typeface="Arial" panose="020B0604020202020204" pitchFamily="34" charset="0"/>
              </a:rPr>
              <a:t>以西结书</a:t>
            </a:r>
            <a:r>
              <a:rPr lang="en-US" altLang="zh-CN" sz="2800" dirty="0">
                <a:latin typeface="Arial" panose="020B0604020202020204" pitchFamily="34" charset="0"/>
                <a:ea typeface="华文中宋" panose="02010600040101010101" pitchFamily="2" charset="-122"/>
                <a:cs typeface="Arial" panose="020B0604020202020204" pitchFamily="34" charset="0"/>
              </a:rPr>
              <a:t>37:21)</a:t>
            </a:r>
            <a:r>
              <a:rPr lang="en-US" altLang="zh-CN" sz="2000" dirty="0">
                <a:latin typeface="Arial" panose="020B0604020202020204" pitchFamily="34" charset="0"/>
                <a:ea typeface="华文中宋" panose="02010600040101010101" pitchFamily="2" charset="-122"/>
                <a:cs typeface="Arial" panose="020B0604020202020204" pitchFamily="34" charset="0"/>
              </a:rPr>
              <a:t> </a:t>
            </a:r>
            <a:endParaRPr lang="en-US" altLang="zh-CN" sz="2800" dirty="0">
              <a:latin typeface="Arial" panose="020B0604020202020204" pitchFamily="34" charset="0"/>
              <a:ea typeface="华文中宋" panose="02010600040101010101" pitchFamily="2" charset="-122"/>
              <a:cs typeface="Arial" panose="020B0604020202020204" pitchFamily="34" charset="0"/>
            </a:endParaRPr>
          </a:p>
          <a:p>
            <a:pPr algn="just" defTabSz="816376"/>
            <a:endParaRPr lang="en-US" altLang="zh-CN" sz="2800" dirty="0">
              <a:latin typeface="Arial" panose="020B0604020202020204" pitchFamily="34" charset="0"/>
              <a:ea typeface="华文中宋" panose="02010600040101010101" pitchFamily="2" charset="-122"/>
              <a:cs typeface="Arial" panose="020B0604020202020204" pitchFamily="34" charset="0"/>
            </a:endParaRPr>
          </a:p>
          <a:p>
            <a:pPr algn="just" defTabSz="816376"/>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2800" dirty="0">
                <a:latin typeface="Arial" panose="020B0604020202020204" pitchFamily="34" charset="0"/>
                <a:ea typeface="华文中宋" panose="02010600040101010101" pitchFamily="2" charset="-122"/>
                <a:cs typeface="Arial" panose="020B0604020202020204" pitchFamily="34" charset="0"/>
              </a:rPr>
              <a:t>确认是指末世，请参考 </a:t>
            </a:r>
            <a:r>
              <a:rPr lang="en-US" altLang="zh-CN" sz="2800" dirty="0">
                <a:latin typeface="Arial" panose="020B0604020202020204" pitchFamily="34" charset="0"/>
                <a:ea typeface="华文中宋" panose="02010600040101010101" pitchFamily="2" charset="-122"/>
                <a:cs typeface="Arial" panose="020B0604020202020204" pitchFamily="34" charset="0"/>
              </a:rPr>
              <a:t>37:24 </a:t>
            </a:r>
            <a:r>
              <a:rPr lang="zh-CN" altLang="en-US" sz="2800" dirty="0">
                <a:latin typeface="Arial" panose="020B0604020202020204" pitchFamily="34" charset="0"/>
                <a:ea typeface="华文中宋" panose="02010600040101010101" pitchFamily="2" charset="-122"/>
                <a:cs typeface="Arial" panose="020B0604020202020204" pitchFamily="34" charset="0"/>
              </a:rPr>
              <a:t>和 </a:t>
            </a:r>
            <a:r>
              <a:rPr lang="en-US" altLang="zh-CN" sz="2800" dirty="0">
                <a:latin typeface="Arial" panose="020B0604020202020204" pitchFamily="34" charset="0"/>
                <a:ea typeface="华文中宋" panose="02010600040101010101" pitchFamily="2" charset="-122"/>
                <a:cs typeface="Arial" panose="020B0604020202020204" pitchFamily="34" charset="0"/>
              </a:rPr>
              <a:t>38:8] </a:t>
            </a:r>
            <a:endParaRPr lang="en-US" altLang="zh-CN" sz="3600" dirty="0">
              <a:latin typeface="Arial" panose="020B0604020202020204" pitchFamily="34" charset="0"/>
              <a:ea typeface="华文中宋" panose="02010600040101010101" pitchFamily="2" charset="-122"/>
              <a:cs typeface="Arial" panose="020B0604020202020204" pitchFamily="34" charset="0"/>
            </a:endParaRPr>
          </a:p>
          <a:p>
            <a:pPr algn="just" defTabSz="816376"/>
            <a:endParaRPr lang="zh-CN" altLang="en-US" sz="3600" dirty="0">
              <a:latin typeface="Arial" panose="020B0604020202020204" pitchFamily="34" charset="0"/>
              <a:ea typeface="华文中宋" panose="02010600040101010101" pitchFamily="2" charset="-122"/>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犹太人归回以色列、耶路撒冷</a:t>
            </a:r>
          </a:p>
        </p:txBody>
      </p:sp>
      <p:sp>
        <p:nvSpPr>
          <p:cNvPr id="4" name="Rectangle 2"/>
          <p:cNvSpPr>
            <a:spLocks noChangeArrowheads="1"/>
          </p:cNvSpPr>
          <p:nvPr/>
        </p:nvSpPr>
        <p:spPr bwMode="auto">
          <a:xfrm>
            <a:off x="911424" y="2348880"/>
            <a:ext cx="10513168" cy="2794632"/>
          </a:xfrm>
          <a:prstGeom prst="rect">
            <a:avLst/>
          </a:prstGeom>
          <a:noFill/>
          <a:ln w="9525">
            <a:noFill/>
            <a:miter lim="800000"/>
            <a:headEnd/>
            <a:tailEnd/>
          </a:ln>
        </p:spPr>
        <p:txBody>
          <a:bodyPr lIns="72353" tIns="36177" rIns="72353" bIns="36177"/>
          <a:lstStyle/>
          <a:p>
            <a:pPr algn="just" defTabSz="816376">
              <a:lnSpc>
                <a:spcPts val="5000"/>
              </a:lnSpc>
              <a:spcAft>
                <a:spcPts val="1200"/>
              </a:spcAft>
            </a:pPr>
            <a:r>
              <a:rPr lang="zh-CN" altLang="en-US" sz="3600" b="1" dirty="0">
                <a:latin typeface="Arial" panose="020B0604020202020204" pitchFamily="34" charset="0"/>
                <a:ea typeface="华文中宋" panose="02010600040101010101" pitchFamily="2" charset="-122"/>
                <a:cs typeface="Arial" panose="020B0604020202020204" pitchFamily="34" charset="0"/>
              </a:rPr>
              <a:t>但以理在公元前</a:t>
            </a:r>
            <a:r>
              <a:rPr lang="en-US" altLang="zh-CN" sz="3600" b="1" dirty="0">
                <a:latin typeface="Arial" panose="020B0604020202020204" pitchFamily="34" charset="0"/>
                <a:ea typeface="华文中宋" panose="02010600040101010101" pitchFamily="2" charset="-122"/>
                <a:cs typeface="Arial" panose="020B0604020202020204" pitchFamily="34" charset="0"/>
              </a:rPr>
              <a:t>539</a:t>
            </a:r>
            <a:r>
              <a:rPr lang="zh-CN" altLang="en-US" sz="3600" b="1" dirty="0">
                <a:latin typeface="Arial" panose="020B0604020202020204" pitchFamily="34" charset="0"/>
                <a:ea typeface="华文中宋" panose="02010600040101010101" pitchFamily="2" charset="-122"/>
                <a:cs typeface="Arial" panose="020B0604020202020204" pitchFamily="34" charset="0"/>
              </a:rPr>
              <a:t>年左右对这件事的预言：</a:t>
            </a:r>
            <a:endParaRPr lang="zh-CN" altLang="en-US" sz="36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一七之半，他</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末世的统治者</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必使</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祭祀与供献</a:t>
            </a:r>
            <a:r>
              <a:rPr lang="zh-CN" altLang="en-US" sz="3600" dirty="0">
                <a:latin typeface="Arial" panose="020B0604020202020204" pitchFamily="34" charset="0"/>
                <a:ea typeface="华文中宋" panose="02010600040101010101" pitchFamily="2" charset="-122"/>
                <a:cs typeface="Arial" panose="020B0604020202020204" pitchFamily="34" charset="0"/>
              </a:rPr>
              <a:t>止息</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在犹太人的圣殿内</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a:t>
            </a:r>
            <a:r>
              <a:rPr lang="en-US" altLang="zh-CN" sz="2400" dirty="0">
                <a:latin typeface="Arial" panose="020B0604020202020204" pitchFamily="34" charset="0"/>
                <a:ea typeface="华文中宋" panose="02010600040101010101" pitchFamily="2" charset="-122"/>
                <a:cs typeface="Arial" panose="020B0604020202020204" pitchFamily="34" charset="0"/>
              </a:rPr>
              <a:t>(</a:t>
            </a:r>
            <a:r>
              <a:rPr lang="zh-CN" altLang="en-US" sz="2400" dirty="0">
                <a:latin typeface="Arial" panose="020B0604020202020204" pitchFamily="34" charset="0"/>
                <a:ea typeface="华文中宋" panose="02010600040101010101" pitchFamily="2" charset="-122"/>
                <a:cs typeface="Arial" panose="020B0604020202020204" pitchFamily="34" charset="0"/>
              </a:rPr>
              <a:t>但以理书</a:t>
            </a:r>
            <a:r>
              <a:rPr lang="en-US" altLang="zh-CN" sz="2400" dirty="0">
                <a:latin typeface="Arial" panose="020B0604020202020204" pitchFamily="34" charset="0"/>
                <a:ea typeface="华文中宋" panose="02010600040101010101" pitchFamily="2" charset="-122"/>
                <a:cs typeface="Arial" panose="020B0604020202020204" pitchFamily="34" charset="0"/>
              </a:rPr>
              <a:t>9:27)</a:t>
            </a:r>
            <a:endParaRPr lang="en-US" altLang="zh-CN" sz="3600" dirty="0">
              <a:latin typeface="Arial" panose="020B0604020202020204" pitchFamily="34" charset="0"/>
              <a:ea typeface="华文中宋" panose="02010600040101010101" pitchFamily="2" charset="-122"/>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犹太人归回以色列、耶路撒冷</a:t>
            </a:r>
          </a:p>
        </p:txBody>
      </p:sp>
      <p:sp>
        <p:nvSpPr>
          <p:cNvPr id="4" name="Rectangle 2"/>
          <p:cNvSpPr>
            <a:spLocks noChangeArrowheads="1"/>
          </p:cNvSpPr>
          <p:nvPr/>
        </p:nvSpPr>
        <p:spPr bwMode="auto">
          <a:xfrm>
            <a:off x="911424" y="1412776"/>
            <a:ext cx="10369152" cy="4392488"/>
          </a:xfrm>
          <a:prstGeom prst="rect">
            <a:avLst/>
          </a:prstGeom>
          <a:noFill/>
          <a:ln w="9525">
            <a:noFill/>
            <a:miter lim="800000"/>
            <a:headEnd/>
            <a:tailEnd/>
          </a:ln>
        </p:spPr>
        <p:txBody>
          <a:bodyPr lIns="72353" tIns="36177" rIns="72353" bIns="36177"/>
          <a:lstStyle/>
          <a:p>
            <a:pPr algn="just" defTabSz="816376">
              <a:lnSpc>
                <a:spcPts val="5000"/>
              </a:lnSpc>
              <a:spcAft>
                <a:spcPts val="1200"/>
              </a:spcAft>
            </a:pPr>
            <a:r>
              <a:rPr lang="zh-CN" altLang="en-US" sz="3600" b="1" dirty="0">
                <a:latin typeface="Arial" panose="020B0604020202020204" pitchFamily="34" charset="0"/>
                <a:ea typeface="华文中宋" panose="02010600040101010101" pitchFamily="2" charset="-122"/>
                <a:cs typeface="Arial" panose="020B0604020202020204" pitchFamily="34" charset="0"/>
              </a:rPr>
              <a:t>耶稣在公元</a:t>
            </a:r>
            <a:r>
              <a:rPr lang="en-US" altLang="zh-CN" sz="3600" b="1" dirty="0">
                <a:latin typeface="Arial" panose="020B0604020202020204" pitchFamily="34" charset="0"/>
                <a:ea typeface="华文中宋" panose="02010600040101010101" pitchFamily="2" charset="-122"/>
                <a:cs typeface="Arial" panose="020B0604020202020204" pitchFamily="34" charset="0"/>
              </a:rPr>
              <a:t>30</a:t>
            </a:r>
            <a:r>
              <a:rPr lang="zh-CN" altLang="en-US" sz="3600" b="1" dirty="0">
                <a:latin typeface="Arial" panose="020B0604020202020204" pitchFamily="34" charset="0"/>
                <a:ea typeface="华文中宋" panose="02010600040101010101" pitchFamily="2" charset="-122"/>
                <a:cs typeface="Arial" panose="020B0604020202020204" pitchFamily="34" charset="0"/>
              </a:rPr>
              <a:t>年对这件事的预言：</a:t>
            </a:r>
            <a:endParaRPr lang="zh-CN" altLang="en-US" sz="36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耶路撒冷要被外邦人践踏，</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直到外邦人的日期满了</a:t>
            </a:r>
            <a:r>
              <a:rPr lang="zh-CN" altLang="en-US" sz="3600" dirty="0">
                <a:latin typeface="Arial" panose="020B0604020202020204" pitchFamily="34" charset="0"/>
                <a:ea typeface="华文中宋" panose="02010600040101010101" pitchFamily="2" charset="-122"/>
                <a:cs typeface="Arial" panose="020B0604020202020204" pitchFamily="34" charset="0"/>
              </a:rPr>
              <a:t>。</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2800" dirty="0">
                <a:latin typeface="Arial" panose="020B0604020202020204" pitchFamily="34" charset="0"/>
                <a:ea typeface="华文中宋" panose="02010600040101010101" pitchFamily="2" charset="-122"/>
                <a:cs typeface="Arial" panose="020B0604020202020204" pitchFamily="34" charset="0"/>
              </a:rPr>
              <a:t>路加福音</a:t>
            </a:r>
            <a:r>
              <a:rPr lang="en-US" altLang="zh-CN" sz="2800" dirty="0">
                <a:latin typeface="Arial" panose="020B0604020202020204" pitchFamily="34" charset="0"/>
                <a:ea typeface="华文中宋" panose="02010600040101010101" pitchFamily="2" charset="-122"/>
                <a:cs typeface="Arial" panose="020B0604020202020204" pitchFamily="34" charset="0"/>
              </a:rPr>
              <a:t>21 :24)</a:t>
            </a:r>
          </a:p>
          <a:p>
            <a:pPr defTabSz="816376">
              <a:lnSpc>
                <a:spcPts val="5000"/>
              </a:lnSpc>
              <a:spcAft>
                <a:spcPts val="12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你们看见先知但以理所说的‘那行毁坏可憎的’</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即一个偶像</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站在圣地</a:t>
            </a:r>
            <a:r>
              <a:rPr lang="en-US" altLang="zh-CN" sz="3600" b="1"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即犹太人的圣殿</a:t>
            </a:r>
            <a:r>
              <a:rPr lang="en-US" altLang="zh-CN" sz="3600" dirty="0">
                <a:latin typeface="Arial" panose="020B0604020202020204" pitchFamily="34" charset="0"/>
                <a:ea typeface="华文中宋" panose="02010600040101010101" pitchFamily="2" charset="-122"/>
                <a:cs typeface="Arial" panose="020B0604020202020204" pitchFamily="34" charset="0"/>
              </a:rPr>
              <a:t>】…… </a:t>
            </a:r>
            <a:r>
              <a:rPr lang="en-US" altLang="zh-CN" sz="2800" dirty="0">
                <a:latin typeface="Arial" panose="020B0604020202020204" pitchFamily="34" charset="0"/>
                <a:ea typeface="华文中宋" panose="02010600040101010101" pitchFamily="2" charset="-122"/>
                <a:cs typeface="Arial" panose="020B0604020202020204" pitchFamily="34" charset="0"/>
              </a:rPr>
              <a:t>(</a:t>
            </a:r>
            <a:r>
              <a:rPr lang="zh-CN" altLang="en-US" sz="2800" dirty="0">
                <a:latin typeface="Arial" panose="020B0604020202020204" pitchFamily="34" charset="0"/>
                <a:ea typeface="华文中宋" panose="02010600040101010101" pitchFamily="2" charset="-122"/>
                <a:cs typeface="Arial" panose="020B0604020202020204" pitchFamily="34" charset="0"/>
              </a:rPr>
              <a:t>马太福音 </a:t>
            </a:r>
            <a:r>
              <a:rPr lang="en-US" altLang="zh-CN" sz="2800" dirty="0">
                <a:latin typeface="Arial" panose="020B0604020202020204" pitchFamily="34" charset="0"/>
                <a:ea typeface="华文中宋" panose="02010600040101010101" pitchFamily="2" charset="-122"/>
                <a:cs typeface="Arial" panose="020B0604020202020204" pitchFamily="34" charset="0"/>
              </a:rPr>
              <a:t>24:15)</a:t>
            </a:r>
            <a:endParaRPr lang="en-US" altLang="zh-CN" sz="3600" dirty="0">
              <a:latin typeface="Arial" panose="020B0604020202020204" pitchFamily="34" charset="0"/>
              <a:ea typeface="华文中宋" panose="02010600040101010101" pitchFamily="2" charset="-122"/>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127448" y="1268760"/>
            <a:ext cx="10297144" cy="4639444"/>
          </a:xfrm>
          <a:prstGeom prst="rect">
            <a:avLst/>
          </a:prstGeom>
          <a:noFill/>
          <a:ln w="9525">
            <a:noFill/>
            <a:miter lim="800000"/>
            <a:headEnd/>
            <a:tailEnd/>
          </a:ln>
        </p:spPr>
        <p:txBody>
          <a:bodyPr lIns="72353" tIns="36177" rIns="72353" bIns="36177"/>
          <a:lstStyle/>
          <a:p>
            <a:pPr marL="514350" indent="-514350" algn="just" defTabSz="816376">
              <a:buFont typeface="+mj-lt"/>
              <a:buAutoNum type="arabicPeriod"/>
            </a:pPr>
            <a:r>
              <a:rPr lang="zh-CN" altLang="en-US" sz="3000" dirty="0">
                <a:latin typeface="Arial" panose="020B0604020202020204" pitchFamily="34" charset="0"/>
                <a:ea typeface="华文中宋" panose="02010600040101010101" pitchFamily="2" charset="-122"/>
                <a:cs typeface="Arial" panose="020B0604020202020204" pitchFamily="34" charset="0"/>
              </a:rPr>
              <a:t>犹太人会回到以色列，并在那儿建立一个独立的国家</a:t>
            </a:r>
          </a:p>
          <a:p>
            <a:pPr marL="914400" lvl="1" indent="-457200" algn="just" defTabSz="816376">
              <a:buFont typeface="Arial" charset="0"/>
              <a:buChar char="•"/>
            </a:pPr>
            <a:r>
              <a:rPr lang="zh-CN" altLang="en-US" sz="3000" dirty="0">
                <a:latin typeface="Arial" panose="020B0604020202020204" pitchFamily="34" charset="0"/>
                <a:ea typeface="华文中宋" panose="02010600040101010101" pitchFamily="2" charset="-122"/>
                <a:cs typeface="Arial" panose="020B0604020202020204" pitchFamily="34" charset="0"/>
              </a:rPr>
              <a:t>这个预言已经应验了</a:t>
            </a:r>
          </a:p>
          <a:p>
            <a:pPr algn="just" defTabSz="816376">
              <a:lnSpc>
                <a:spcPts val="1500"/>
              </a:lnSpc>
            </a:pPr>
            <a:endParaRPr lang="en-US" altLang="zh-CN" sz="3000" dirty="0">
              <a:latin typeface="Arial" panose="020B0604020202020204" pitchFamily="34" charset="0"/>
              <a:ea typeface="华文中宋" panose="02010600040101010101" pitchFamily="2" charset="-122"/>
              <a:cs typeface="Arial" panose="020B0604020202020204" pitchFamily="34" charset="0"/>
            </a:endParaRPr>
          </a:p>
          <a:p>
            <a:pPr marL="514350" indent="-514350" algn="just" defTabSz="816376">
              <a:buFont typeface="+mj-lt"/>
              <a:buAutoNum type="arabicPeriod" startAt="2"/>
            </a:pPr>
            <a:r>
              <a:rPr lang="zh-CN" altLang="en-US" sz="3000" dirty="0">
                <a:latin typeface="Arial" panose="020B0604020202020204" pitchFamily="34" charset="0"/>
                <a:ea typeface="华文中宋" panose="02010600040101010101" pitchFamily="2" charset="-122"/>
                <a:cs typeface="Arial" panose="020B0604020202020204" pitchFamily="34" charset="0"/>
              </a:rPr>
              <a:t>犹太人会再次完全控制耶路撒冷</a:t>
            </a:r>
          </a:p>
          <a:p>
            <a:pPr marL="914400" lvl="1" indent="-457200" algn="just" defTabSz="816376">
              <a:buFont typeface="Arial" charset="0"/>
              <a:buChar char="•"/>
            </a:pPr>
            <a:r>
              <a:rPr lang="zh-CN" altLang="en-US" sz="3000" dirty="0">
                <a:latin typeface="Arial" panose="020B0604020202020204" pitchFamily="34" charset="0"/>
                <a:ea typeface="华文中宋" panose="02010600040101010101" pitchFamily="2" charset="-122"/>
                <a:cs typeface="Arial" panose="020B0604020202020204" pitchFamily="34" charset="0"/>
              </a:rPr>
              <a:t>这个预言在1967年的战争之后，已经部份被应验了，但是只要穆斯林还占据圣殿部份，那这个预言就还没有完全被应验</a:t>
            </a:r>
            <a:endParaRPr lang="en-US" altLang="zh-CN" sz="30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1500"/>
              </a:lnSpc>
            </a:pPr>
            <a:endParaRPr lang="en-US" altLang="zh-CN" sz="3000" dirty="0">
              <a:latin typeface="Arial" panose="020B0604020202020204" pitchFamily="34" charset="0"/>
              <a:ea typeface="华文中宋" panose="02010600040101010101" pitchFamily="2" charset="-122"/>
              <a:cs typeface="Arial" panose="020B0604020202020204" pitchFamily="34" charset="0"/>
            </a:endParaRPr>
          </a:p>
          <a:p>
            <a:pPr marL="514350" indent="-514350" algn="just" defTabSz="816376">
              <a:buFont typeface="+mj-lt"/>
              <a:buAutoNum type="arabicPeriod" startAt="3"/>
            </a:pPr>
            <a:r>
              <a:rPr lang="zh-CN" altLang="en-US" sz="3000" dirty="0">
                <a:latin typeface="Arial" panose="020B0604020202020204" pitchFamily="34" charset="0"/>
                <a:ea typeface="华文中宋" panose="02010600040101010101" pitchFamily="2" charset="-122"/>
                <a:cs typeface="Arial" panose="020B0604020202020204" pitchFamily="34" charset="0"/>
              </a:rPr>
              <a:t>犹太人圣殿的崇拜（“献祭物、祭祀”）</a:t>
            </a:r>
            <a:r>
              <a:rPr lang="en-US" altLang="zh-CN" sz="3000" dirty="0">
                <a:latin typeface="Arial" panose="020B0604020202020204" pitchFamily="34" charset="0"/>
                <a:ea typeface="华文中宋" panose="02010600040101010101" pitchFamily="2" charset="-122"/>
                <a:cs typeface="Arial" panose="020B0604020202020204" pitchFamily="34" charset="0"/>
              </a:rPr>
              <a:t> </a:t>
            </a:r>
            <a:r>
              <a:rPr lang="zh-CN" altLang="en-US" sz="3000" dirty="0">
                <a:latin typeface="Arial" panose="020B0604020202020204" pitchFamily="34" charset="0"/>
                <a:ea typeface="华文中宋" panose="02010600040101010101" pitchFamily="2" charset="-122"/>
                <a:cs typeface="Arial" panose="020B0604020202020204" pitchFamily="34" charset="0"/>
              </a:rPr>
              <a:t>会重新开始。</a:t>
            </a:r>
          </a:p>
          <a:p>
            <a:pPr marL="914400" lvl="1" indent="-457200" algn="just" defTabSz="816376">
              <a:buFont typeface="Arial" charset="0"/>
              <a:buChar char="•"/>
            </a:pPr>
            <a:r>
              <a:rPr lang="zh-CN" altLang="en-US" sz="3000" dirty="0">
                <a:latin typeface="Arial" panose="020B0604020202020204" pitchFamily="34" charset="0"/>
                <a:ea typeface="华文中宋" panose="02010600040101010101" pitchFamily="2" charset="-122"/>
                <a:cs typeface="Arial" panose="020B0604020202020204" pitchFamily="34" charset="0"/>
              </a:rPr>
              <a:t>这部份还没有应验。‘正统’犹太人急切想重建圣殿，重新开始献祭。</a:t>
            </a:r>
          </a:p>
          <a:p>
            <a:pPr algn="just" defTabSz="816376"/>
            <a:endParaRPr lang="en-US" altLang="zh-CN" sz="30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上面的经文主要预言了三件事</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Documents and Settings\User\My Documents\Ministry\Reasonable Faith\Jerusalem Temple_Mount_and_City_of_David_aerial_from_east,_tb_q010703wr.jpg"/>
          <p:cNvPicPr>
            <a:picLocks noChangeAspect="1" noChangeArrowheads="1"/>
          </p:cNvPicPr>
          <p:nvPr/>
        </p:nvPicPr>
        <p:blipFill>
          <a:blip r:embed="rId3" cstate="print"/>
          <a:srcRect/>
          <a:stretch>
            <a:fillRect/>
          </a:stretch>
        </p:blipFill>
        <p:spPr bwMode="auto">
          <a:xfrm>
            <a:off x="472392" y="1196752"/>
            <a:ext cx="8503928" cy="4783460"/>
          </a:xfrm>
          <a:prstGeom prst="rect">
            <a:avLst/>
          </a:prstGeom>
          <a:noFill/>
          <a:ln w="9525">
            <a:noFill/>
            <a:miter lim="800000"/>
            <a:headEnd/>
            <a:tailEnd/>
          </a:ln>
        </p:spPr>
      </p:pic>
      <p:sp>
        <p:nvSpPr>
          <p:cNvPr id="6" name="文本框 5"/>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耶路撒冷现状的照片</a:t>
            </a:r>
          </a:p>
        </p:txBody>
      </p:sp>
      <p:sp>
        <p:nvSpPr>
          <p:cNvPr id="2" name="矩形 1"/>
          <p:cNvSpPr/>
          <p:nvPr/>
        </p:nvSpPr>
        <p:spPr>
          <a:xfrm>
            <a:off x="9264352" y="1962801"/>
            <a:ext cx="2232248" cy="3539430"/>
          </a:xfrm>
          <a:prstGeom prst="rect">
            <a:avLst/>
          </a:prstGeom>
        </p:spPr>
        <p:txBody>
          <a:bodyPr wrap="square">
            <a:spAutoFit/>
          </a:bodyPr>
          <a:lstStyle/>
          <a:p>
            <a:r>
              <a:rPr lang="zh-CN" altLang="en-US" sz="3200" b="1" dirty="0">
                <a:latin typeface="Arial" panose="020B0604020202020204" pitchFamily="34" charset="0"/>
                <a:ea typeface="华文中宋" panose="02010600040101010101" pitchFamily="2" charset="-122"/>
                <a:cs typeface="Arial" panose="020B0604020202020204" pitchFamily="34" charset="0"/>
              </a:rPr>
              <a:t>图为今天的耶路撒冷，圆圈处为穆斯林的清真寺，即曾经犹大圣殿的位置。</a:t>
            </a:r>
          </a:p>
        </p:txBody>
      </p:sp>
      <p:sp>
        <p:nvSpPr>
          <p:cNvPr id="5" name="椭圆 4"/>
          <p:cNvSpPr/>
          <p:nvPr/>
        </p:nvSpPr>
        <p:spPr>
          <a:xfrm>
            <a:off x="6257036" y="2996952"/>
            <a:ext cx="1200133" cy="1080120"/>
          </a:xfrm>
          <a:prstGeom prst="ellipse">
            <a:avLst/>
          </a:prstGeom>
          <a:solidFill>
            <a:schemeClr val="bg1">
              <a:alpha val="30000"/>
            </a:schemeClr>
          </a:solid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67408" y="1484784"/>
            <a:ext cx="10801200" cy="2571750"/>
          </a:xfrm>
          <a:prstGeom prst="rect">
            <a:avLst/>
          </a:prstGeom>
          <a:noFill/>
          <a:ln w="9525">
            <a:noFill/>
            <a:miter lim="800000"/>
            <a:headEnd/>
            <a:tailEnd/>
          </a:ln>
        </p:spPr>
        <p:txBody>
          <a:bodyPr lIns="72353" tIns="36177" rIns="72353" bIns="36177"/>
          <a:lstStyle/>
          <a:p>
            <a:pPr algn="ctr" defTabSz="816376">
              <a:lnSpc>
                <a:spcPts val="5000"/>
              </a:lnSpc>
              <a:spcAft>
                <a:spcPts val="1200"/>
              </a:spcAft>
            </a:pPr>
            <a:r>
              <a:rPr lang="zh-CN" altLang="en-US" sz="3600" b="1" dirty="0">
                <a:latin typeface="Arial" panose="020B0604020202020204" pitchFamily="34" charset="0"/>
                <a:ea typeface="华文中宋" panose="02010600040101010101" pitchFamily="2" charset="-122"/>
                <a:cs typeface="Arial" panose="020B0604020202020204" pitchFamily="34" charset="0"/>
              </a:rPr>
              <a:t>神说耶路撒冷将会永远是他特别的城市</a:t>
            </a:r>
            <a:r>
              <a:rPr lang="en-US" altLang="zh-CN" sz="3600" b="1" dirty="0">
                <a:latin typeface="Arial" panose="020B0604020202020204" pitchFamily="34" charset="0"/>
                <a:ea typeface="华文中宋" panose="02010600040101010101" pitchFamily="2" charset="-122"/>
                <a:cs typeface="Arial" panose="020B0604020202020204" pitchFamily="34" charset="0"/>
              </a:rPr>
              <a:t>:</a:t>
            </a:r>
          </a:p>
          <a:p>
            <a:pPr defTabSz="816376">
              <a:spcAft>
                <a:spcPts val="600"/>
              </a:spcAft>
            </a:pPr>
            <a:endParaRPr lang="en-US" altLang="zh-CN" sz="1400" dirty="0">
              <a:latin typeface="Arial" panose="020B0604020202020204" pitchFamily="34" charset="0"/>
              <a:ea typeface="华文中宋" panose="02010600040101010101" pitchFamily="2" charset="-122"/>
              <a:cs typeface="Arial" panose="020B0604020202020204" pitchFamily="34" charset="0"/>
            </a:endParaRPr>
          </a:p>
          <a:p>
            <a:pPr defTabSz="816376">
              <a:lnSpc>
                <a:spcPts val="5000"/>
              </a:lnSpc>
              <a:spcAft>
                <a:spcPts val="12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…在耶和华的殿宇中，耶和华曾指着这殿说：“我的名必永远在耶路撒冷。”</a:t>
            </a:r>
            <a:r>
              <a:rPr lang="zh-CN" altLang="en-US" sz="2800" dirty="0">
                <a:latin typeface="Arial" panose="020B0604020202020204" pitchFamily="34" charset="0"/>
                <a:ea typeface="华文中宋" panose="02010600040101010101" pitchFamily="2" charset="-122"/>
                <a:cs typeface="Arial" panose="020B0604020202020204" pitchFamily="34" charset="0"/>
              </a:rPr>
              <a:t>(历代志下33:4) </a:t>
            </a:r>
            <a:endParaRPr lang="zh-CN" altLang="en-US" sz="36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耶路撒冷：在末世成为全球问题</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947428" y="1484784"/>
            <a:ext cx="10297144" cy="2571750"/>
          </a:xfrm>
          <a:prstGeom prst="rect">
            <a:avLst/>
          </a:prstGeom>
          <a:noFill/>
          <a:ln w="9525">
            <a:noFill/>
            <a:miter lim="800000"/>
            <a:headEnd/>
            <a:tailEnd/>
          </a:ln>
        </p:spPr>
        <p:txBody>
          <a:bodyPr lIns="72353" tIns="36177" rIns="72353" bIns="36177"/>
          <a:lstStyle/>
          <a:p>
            <a:pPr algn="just" defTabSz="816376">
              <a:lnSpc>
                <a:spcPts val="5000"/>
              </a:lnSpc>
              <a:spcAft>
                <a:spcPts val="1200"/>
              </a:spcAft>
            </a:pPr>
            <a:r>
              <a:rPr lang="zh-CN" altLang="en-US" sz="3600" b="1" dirty="0">
                <a:latin typeface="Arial" panose="020B0604020202020204" pitchFamily="34" charset="0"/>
                <a:ea typeface="华文中宋" panose="02010600040101010101" pitchFamily="2" charset="-122"/>
                <a:cs typeface="Arial" panose="020B0604020202020204" pitchFamily="34" charset="0"/>
              </a:rPr>
              <a:t>神曾预言耶路撒冷将会成为世界所有国家的问题：</a:t>
            </a:r>
            <a:endParaRPr lang="en-US" altLang="zh-CN" sz="3600" b="1" dirty="0">
              <a:latin typeface="Arial" panose="020B0604020202020204" pitchFamily="34" charset="0"/>
              <a:ea typeface="华文中宋" panose="02010600040101010101" pitchFamily="2" charset="-122"/>
              <a:cs typeface="Arial" panose="020B0604020202020204" pitchFamily="34" charset="0"/>
            </a:endParaRPr>
          </a:p>
          <a:p>
            <a:pPr algn="just" defTabSz="816376">
              <a:spcAft>
                <a:spcPts val="1200"/>
              </a:spcAft>
            </a:pPr>
            <a:endParaRPr lang="en-US" altLang="zh-CN"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“我</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耶和华</a:t>
            </a:r>
            <a:r>
              <a:rPr lang="en-US" altLang="zh-CN" sz="3600" dirty="0">
                <a:latin typeface="Arial" panose="020B0604020202020204" pitchFamily="34" charset="0"/>
                <a:ea typeface="华文中宋" panose="02010600040101010101" pitchFamily="2" charset="-122"/>
                <a:cs typeface="Arial" panose="020B0604020202020204" pitchFamily="34" charset="0"/>
              </a:rPr>
              <a:t>】</a:t>
            </a:r>
            <a:r>
              <a:rPr lang="zh-CN" altLang="en-US" sz="3600" dirty="0">
                <a:latin typeface="Arial" panose="020B0604020202020204" pitchFamily="34" charset="0"/>
                <a:ea typeface="华文中宋" panose="02010600040101010101" pitchFamily="2" charset="-122"/>
                <a:cs typeface="Arial" panose="020B0604020202020204" pitchFamily="34" charset="0"/>
              </a:rPr>
              <a:t>必使耶路撒冷被围困的时候，向四围列国的民成为令人昏醉的杯；这默示也论到犹大。那日，我必使耶路撒冷向聚集攻击他的</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万民</a:t>
            </a:r>
            <a:r>
              <a:rPr lang="zh-CN" altLang="en-US" sz="3600" dirty="0">
                <a:latin typeface="Arial" panose="020B0604020202020204" pitchFamily="34" charset="0"/>
                <a:ea typeface="华文中宋" panose="02010600040101010101" pitchFamily="2" charset="-122"/>
                <a:cs typeface="Arial" panose="020B0604020202020204" pitchFamily="34" charset="0"/>
              </a:rPr>
              <a:t>当作一块重石头；凡举起的必受重伤。</a:t>
            </a:r>
            <a:r>
              <a:rPr lang="zh-CN" altLang="en-US" sz="2800" dirty="0">
                <a:latin typeface="Arial" panose="020B0604020202020204" pitchFamily="34" charset="0"/>
                <a:ea typeface="华文中宋" panose="02010600040101010101" pitchFamily="2" charset="-122"/>
                <a:cs typeface="Arial" panose="020B0604020202020204" pitchFamily="34" charset="0"/>
              </a:rPr>
              <a:t>(</a:t>
            </a:r>
            <a:r>
              <a:rPr lang="zh-CN" altLang="zh-CN" sz="2800" dirty="0">
                <a:latin typeface="Arial" panose="020B0604020202020204" pitchFamily="34" charset="0"/>
                <a:ea typeface="华文中宋" panose="02010600040101010101" pitchFamily="2" charset="-122"/>
                <a:cs typeface="Arial" panose="020B0604020202020204" pitchFamily="34" charset="0"/>
              </a:rPr>
              <a:t>撒迦利亚书</a:t>
            </a:r>
            <a:r>
              <a:rPr lang="zh-CN" altLang="en-US" sz="2800" dirty="0">
                <a:latin typeface="Arial" panose="020B0604020202020204" pitchFamily="34" charset="0"/>
                <a:ea typeface="华文中宋" panose="02010600040101010101" pitchFamily="2" charset="-122"/>
                <a:cs typeface="Arial" panose="020B0604020202020204" pitchFamily="34" charset="0"/>
              </a:rPr>
              <a:t>12:2-3)</a:t>
            </a:r>
            <a:endParaRPr lang="zh-CN" altLang="en-US" sz="36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耶路撒冷：在末世成为全球问题</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39416" y="1124744"/>
            <a:ext cx="10513168" cy="4896544"/>
          </a:xfrm>
          <a:prstGeom prst="rect">
            <a:avLst/>
          </a:prstGeom>
          <a:noFill/>
          <a:ln w="9525">
            <a:noFill/>
            <a:miter lim="800000"/>
            <a:headEnd/>
            <a:tailEnd/>
          </a:ln>
        </p:spPr>
        <p:txBody>
          <a:bodyPr lIns="72353" tIns="36177" rIns="72353" bIns="36177"/>
          <a:lstStyle/>
          <a:p>
            <a:pPr algn="just" defTabSz="816376">
              <a:lnSpc>
                <a:spcPts val="5000"/>
              </a:lnSpc>
              <a:spcAft>
                <a:spcPts val="12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撒迦利亚的预言目前还没有应验，但是我们看到这个预言准备应验的趋势。</a:t>
            </a:r>
            <a:endParaRPr lang="zh-CN" altLang="en-US" sz="12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阿拉伯—以色列人分别在1948-49、1956、1967和1973年爆发的战争把美国和其他国家都卷入其中。</a:t>
            </a:r>
            <a:endParaRPr lang="en-US" altLang="zh-CN" sz="1200" dirty="0">
              <a:latin typeface="Arial" panose="020B0604020202020204" pitchFamily="34" charset="0"/>
              <a:ea typeface="华文中宋" panose="02010600040101010101" pitchFamily="2" charset="-122"/>
              <a:cs typeface="Arial" panose="020B0604020202020204" pitchFamily="34" charset="0"/>
            </a:endParaRPr>
          </a:p>
          <a:p>
            <a:pPr algn="just" defTabSz="816376">
              <a:lnSpc>
                <a:spcPts val="5000"/>
              </a:lnSpc>
              <a:spcAft>
                <a:spcPts val="12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而现在中东没有解决的问题是：</a:t>
            </a:r>
            <a:r>
              <a:rPr lang="zh-CN" altLang="en-US" sz="3600" b="1" dirty="0">
                <a:solidFill>
                  <a:srgbClr val="002060"/>
                </a:solidFill>
                <a:latin typeface="Arial" panose="020B0604020202020204" pitchFamily="34" charset="0"/>
                <a:ea typeface="华文中宋" panose="02010600040101010101" pitchFamily="2" charset="-122"/>
                <a:cs typeface="Arial" panose="020B0604020202020204" pitchFamily="34" charset="0"/>
              </a:rPr>
              <a:t>耶路撒冷！</a:t>
            </a:r>
            <a:r>
              <a:rPr lang="zh-CN" altLang="en-US" sz="3600" dirty="0">
                <a:latin typeface="Arial" panose="020B0604020202020204" pitchFamily="34" charset="0"/>
                <a:ea typeface="华文中宋" panose="02010600040101010101" pitchFamily="2" charset="-122"/>
                <a:cs typeface="Arial" panose="020B0604020202020204" pitchFamily="34" charset="0"/>
              </a:rPr>
              <a:t>其他问题也许会有折衷的办法，但是他们双方都想要耶路撒冷城和原圣殿所在的山</a:t>
            </a:r>
            <a:r>
              <a:rPr lang="zh-CN" altLang="zh-CN" sz="3600" dirty="0">
                <a:latin typeface="Arial" panose="020B0604020202020204" pitchFamily="34" charset="0"/>
                <a:ea typeface="华文中宋" panose="02010600040101010101" pitchFamily="2" charset="-122"/>
                <a:cs typeface="Arial" panose="020B0604020202020204" pitchFamily="34" charset="0"/>
              </a:rPr>
              <a:t>。</a:t>
            </a:r>
            <a:endParaRPr lang="zh-CN" altLang="en-US" sz="36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耶路撒冷：在末世成为全球问题</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耶路撒冷：在末世成为全球问题</a:t>
            </a:r>
          </a:p>
        </p:txBody>
      </p:sp>
      <p:sp>
        <p:nvSpPr>
          <p:cNvPr id="4" name="Rectangle 2">
            <a:extLst>
              <a:ext uri="{FF2B5EF4-FFF2-40B4-BE49-F238E27FC236}">
                <a16:creationId xmlns:a16="http://schemas.microsoft.com/office/drawing/2014/main" id="{7E91AB33-07DE-4D51-A2CC-F4EE88F55611}"/>
              </a:ext>
            </a:extLst>
          </p:cNvPr>
          <p:cNvSpPr>
            <a:spLocks noChangeArrowheads="1"/>
          </p:cNvSpPr>
          <p:nvPr/>
        </p:nvSpPr>
        <p:spPr bwMode="auto">
          <a:xfrm>
            <a:off x="785014" y="1340768"/>
            <a:ext cx="10866074" cy="1224136"/>
          </a:xfrm>
          <a:prstGeom prst="rect">
            <a:avLst/>
          </a:prstGeom>
          <a:noFill/>
          <a:ln w="9525">
            <a:noFill/>
            <a:miter lim="800000"/>
            <a:headEnd/>
            <a:tailEnd/>
          </a:ln>
        </p:spPr>
        <p:txBody>
          <a:bodyPr lIns="72353" tIns="36177" rIns="72353" bIns="36177"/>
          <a:lstStyle/>
          <a:p>
            <a:pPr defTabSz="816376">
              <a:spcAft>
                <a:spcPts val="1200"/>
              </a:spcAft>
            </a:pPr>
            <a:r>
              <a:rPr lang="zh-CN" altLang="en-US" sz="3200" dirty="0">
                <a:latin typeface="Arial" panose="020B0604020202020204" pitchFamily="34" charset="0"/>
                <a:ea typeface="华文中宋" panose="02010600040101010101" pitchFamily="2" charset="-122"/>
                <a:cs typeface="Arial" panose="020B0604020202020204" pitchFamily="34" charset="0"/>
              </a:rPr>
              <a:t>正如撒迦利亚所预言的，这一小块地方将会成为“万民的一块重石头；凡举起的必受重伤。”这也包括美国……</a:t>
            </a:r>
          </a:p>
        </p:txBody>
      </p:sp>
      <p:pic>
        <p:nvPicPr>
          <p:cNvPr id="5" name="Picture 3">
            <a:extLst>
              <a:ext uri="{FF2B5EF4-FFF2-40B4-BE49-F238E27FC236}">
                <a16:creationId xmlns:a16="http://schemas.microsoft.com/office/drawing/2014/main" id="{274A469C-820C-4A0F-A63F-490D6FC0C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51605" y="2708920"/>
            <a:ext cx="5369454" cy="3020317"/>
          </a:xfrm>
          <a:prstGeom prst="rect">
            <a:avLst/>
          </a:prstGeom>
          <a:noFill/>
          <a:ln w="9525">
            <a:noFill/>
            <a:miter lim="800000"/>
            <a:headEnd/>
            <a:tailEnd/>
          </a:ln>
        </p:spPr>
      </p:pic>
      <p:pic>
        <p:nvPicPr>
          <p:cNvPr id="6" name="Picture 4">
            <a:extLst>
              <a:ext uri="{FF2B5EF4-FFF2-40B4-BE49-F238E27FC236}">
                <a16:creationId xmlns:a16="http://schemas.microsoft.com/office/drawing/2014/main" id="{905BE40D-82AF-42A2-9EA6-6E011D316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269174" y="2712938"/>
            <a:ext cx="5381914" cy="3020317"/>
          </a:xfrm>
          <a:prstGeom prst="rect">
            <a:avLst/>
          </a:prstGeom>
          <a:noFill/>
          <a:ln w="9525">
            <a:noFill/>
            <a:miter lim="800000"/>
            <a:headEnd/>
            <a:tailEnd/>
          </a:ln>
        </p:spPr>
      </p:pic>
    </p:spTree>
    <p:extLst>
      <p:ext uri="{BB962C8B-B14F-4D97-AF65-F5344CB8AC3E}">
        <p14:creationId xmlns:p14="http://schemas.microsoft.com/office/powerpoint/2010/main" val="338547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032256" y="2132856"/>
            <a:ext cx="8168200" cy="2571750"/>
          </a:xfrm>
          <a:prstGeom prst="rect">
            <a:avLst/>
          </a:prstGeom>
          <a:noFill/>
          <a:ln w="9525">
            <a:noFill/>
            <a:miter lim="800000"/>
            <a:headEnd/>
            <a:tailEnd/>
          </a:ln>
        </p:spPr>
        <p:txBody>
          <a:bodyPr lIns="72353" tIns="36177" rIns="72353" bIns="36177"/>
          <a:lstStyle/>
          <a:p>
            <a:pPr defTabSz="816376"/>
            <a:endParaRPr lang="en-US" altLang="zh-CN" sz="3200" dirty="0">
              <a:solidFill>
                <a:schemeClr val="tx2"/>
              </a:solidFill>
              <a:effectLst>
                <a:outerShdw blurRad="38100" dist="38100" dir="2700000" algn="tl">
                  <a:srgbClr val="000000"/>
                </a:outerShdw>
              </a:effectLst>
              <a:latin typeface="Arial" panose="020B0604020202020204" pitchFamily="34" charset="0"/>
              <a:ea typeface="华文中宋" panose="02010600040101010101" pitchFamily="2" charset="-122"/>
              <a:cs typeface="Arial" panose="020B0604020202020204" pitchFamily="34" charset="0"/>
            </a:endParaRPr>
          </a:p>
          <a:p>
            <a:pPr defTabSz="816376"/>
            <a:endParaRPr lang="en-US" altLang="zh-CN" sz="3200" dirty="0">
              <a:solidFill>
                <a:schemeClr val="tx2"/>
              </a:solidFill>
              <a:effectLst>
                <a:outerShdw blurRad="38100" dist="38100" dir="2700000" algn="tl">
                  <a:srgbClr val="000000"/>
                </a:outerShdw>
              </a:effectLst>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耶路撒冷：在末世成为全球问题</a:t>
            </a:r>
          </a:p>
        </p:txBody>
      </p:sp>
      <p:sp>
        <p:nvSpPr>
          <p:cNvPr id="4" name="Rectangle 2"/>
          <p:cNvSpPr>
            <a:spLocks noChangeArrowheads="1"/>
          </p:cNvSpPr>
          <p:nvPr/>
        </p:nvSpPr>
        <p:spPr bwMode="auto">
          <a:xfrm>
            <a:off x="875420" y="1556792"/>
            <a:ext cx="10441160" cy="4032448"/>
          </a:xfrm>
          <a:prstGeom prst="rect">
            <a:avLst/>
          </a:prstGeom>
          <a:noFill/>
          <a:ln w="9525">
            <a:noFill/>
            <a:miter lim="800000"/>
            <a:headEnd/>
            <a:tailEnd/>
          </a:ln>
        </p:spPr>
        <p:txBody>
          <a:bodyPr lIns="72353" tIns="36177" rIns="72353" bIns="36177"/>
          <a:lstStyle/>
          <a:p>
            <a:pPr algn="just" defTabSz="816376"/>
            <a:r>
              <a:rPr lang="zh-CN" altLang="en-US" sz="3200" dirty="0">
                <a:latin typeface="Arial" panose="020B0604020202020204" pitchFamily="34" charset="0"/>
                <a:ea typeface="华文中宋" panose="02010600040101010101" pitchFamily="2" charset="-122"/>
                <a:cs typeface="Arial" panose="020B0604020202020204" pitchFamily="34" charset="0"/>
              </a:rPr>
              <a:t>9-11事件的恐怖分子声称美国对巴勒斯坦中信伊斯兰教的阿拉伯人有偏见，而支持犹太人。</a:t>
            </a:r>
          </a:p>
          <a:p>
            <a:pPr algn="just" defTabSz="816376"/>
            <a:endParaRPr lang="zh-CN" altLang="en-US" sz="1600" dirty="0">
              <a:latin typeface="Arial" panose="020B0604020202020204" pitchFamily="34" charset="0"/>
              <a:ea typeface="华文中宋" panose="02010600040101010101" pitchFamily="2" charset="-122"/>
              <a:cs typeface="Arial" panose="020B0604020202020204" pitchFamily="34" charset="0"/>
            </a:endParaRPr>
          </a:p>
          <a:p>
            <a:pPr algn="just" defTabSz="816376"/>
            <a:r>
              <a:rPr lang="zh-CN" altLang="en-US" sz="3200" dirty="0">
                <a:latin typeface="Arial" panose="020B0604020202020204" pitchFamily="34" charset="0"/>
                <a:ea typeface="华文中宋" panose="02010600040101010101" pitchFamily="2" charset="-122"/>
                <a:cs typeface="Arial" panose="020B0604020202020204" pitchFamily="34" charset="0"/>
              </a:rPr>
              <a:t>这些恐怖分子已经成为一个包括美国、俄罗斯、欧盟，和所有中东国家在内的全球问题</a:t>
            </a:r>
            <a:r>
              <a:rPr lang="en-US" altLang="zh-CN" sz="3200" dirty="0">
                <a:latin typeface="Arial" panose="020B0604020202020204" pitchFamily="34" charset="0"/>
                <a:ea typeface="华文中宋" panose="02010600040101010101" pitchFamily="2" charset="-122"/>
                <a:cs typeface="Arial" panose="020B0604020202020204" pitchFamily="34" charset="0"/>
              </a:rPr>
              <a:t>……</a:t>
            </a:r>
            <a:endParaRPr lang="zh-CN" altLang="en-US" sz="3200" dirty="0">
              <a:latin typeface="Arial" panose="020B0604020202020204" pitchFamily="34" charset="0"/>
              <a:ea typeface="华文中宋" panose="02010600040101010101" pitchFamily="2" charset="-122"/>
              <a:cs typeface="Arial" panose="020B0604020202020204" pitchFamily="34" charset="0"/>
            </a:endParaRPr>
          </a:p>
          <a:p>
            <a:pPr algn="just" defTabSz="816376"/>
            <a:endParaRPr lang="zh-CN" altLang="en-US" sz="1600" dirty="0">
              <a:latin typeface="Arial" panose="020B0604020202020204" pitchFamily="34" charset="0"/>
              <a:ea typeface="华文中宋" panose="02010600040101010101" pitchFamily="2" charset="-122"/>
              <a:cs typeface="Arial" panose="020B0604020202020204" pitchFamily="34" charset="0"/>
            </a:endParaRPr>
          </a:p>
          <a:p>
            <a:pPr algn="just" defTabSz="816376"/>
            <a:r>
              <a:rPr lang="zh-CN" altLang="en-US" sz="3200" dirty="0">
                <a:latin typeface="Arial" panose="020B0604020202020204" pitchFamily="34" charset="0"/>
                <a:ea typeface="华文中宋" panose="02010600040101010101" pitchFamily="2" charset="-122"/>
                <a:cs typeface="Arial" panose="020B0604020202020204" pitchFamily="34" charset="0"/>
              </a:rPr>
              <a:t>在最后，所有国家将会联合起来对付耶路撒冷。包括中国！</a:t>
            </a:r>
          </a:p>
          <a:p>
            <a:pPr algn="just" defTabSz="816376"/>
            <a:endParaRPr lang="zh-CN" altLang="en-US" sz="1600" dirty="0">
              <a:latin typeface="Arial" panose="020B0604020202020204" pitchFamily="34" charset="0"/>
              <a:ea typeface="华文中宋" panose="02010600040101010101" pitchFamily="2" charset="-122"/>
              <a:cs typeface="Arial" panose="020B0604020202020204" pitchFamily="34" charset="0"/>
            </a:endParaRPr>
          </a:p>
          <a:p>
            <a:pPr algn="ctr" defTabSz="816376"/>
            <a:r>
              <a:rPr lang="zh-CN" altLang="en-US" sz="4000" b="1" dirty="0">
                <a:solidFill>
                  <a:srgbClr val="FF0000"/>
                </a:solidFill>
                <a:latin typeface="Arial" panose="020B0604020202020204" pitchFamily="34" charset="0"/>
                <a:ea typeface="华文中宋" panose="02010600040101010101" pitchFamily="2" charset="-122"/>
                <a:cs typeface="Arial" panose="020B0604020202020204" pitchFamily="34" charset="0"/>
              </a:rPr>
              <a:t>我们现在所看到的就是预备。</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00209" y="857250"/>
            <a:ext cx="8991587" cy="5143500"/>
          </a:xfrm>
          <a:prstGeom prst="rect">
            <a:avLst/>
          </a:prstGeom>
          <a:noFill/>
          <a:ln w="9525">
            <a:noFill/>
            <a:miter lim="800000"/>
            <a:headEnd/>
            <a:tailEnd/>
          </a:ln>
        </p:spPr>
        <p:txBody>
          <a:bodyPr lIns="72353" tIns="36177" rIns="72353" bIns="36177"/>
          <a:lstStyle/>
          <a:p>
            <a:pPr defTabSz="816376"/>
            <a:endParaRPr lang="en-US" altLang="zh-CN" sz="3200" dirty="0">
              <a:latin typeface="+mn-ea"/>
            </a:endParaRP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被应验的预言表明圣经是神所启示的</a:t>
            </a:r>
          </a:p>
        </p:txBody>
      </p:sp>
      <p:sp>
        <p:nvSpPr>
          <p:cNvPr id="2" name="矩形 1"/>
          <p:cNvSpPr/>
          <p:nvPr/>
        </p:nvSpPr>
        <p:spPr>
          <a:xfrm>
            <a:off x="1600204" y="1484784"/>
            <a:ext cx="9649072" cy="4031873"/>
          </a:xfrm>
          <a:prstGeom prst="rect">
            <a:avLst/>
          </a:prstGeom>
        </p:spPr>
        <p:txBody>
          <a:bodyPr wrap="square">
            <a:spAutoFit/>
          </a:bodyPr>
          <a:lstStyle/>
          <a:p>
            <a:pPr marL="514350" indent="-514350">
              <a:spcAft>
                <a:spcPts val="1200"/>
              </a:spcAft>
              <a:buFont typeface="+mj-lt"/>
              <a:buAutoNum type="arabicPeriod"/>
            </a:pPr>
            <a:r>
              <a:rPr lang="zh-CN" altLang="en-US" sz="3600" dirty="0">
                <a:latin typeface="Arial" panose="020B0604020202020204" pitchFamily="34" charset="0"/>
                <a:ea typeface="华文中宋" panose="02010600040101010101" pitchFamily="2" charset="-122"/>
                <a:cs typeface="Arial" panose="020B0604020202020204" pitchFamily="34" charset="0"/>
              </a:rPr>
              <a:t>推罗城被刮平，扔进了大海。</a:t>
            </a:r>
          </a:p>
          <a:p>
            <a:pPr marL="514350" indent="-514350">
              <a:spcAft>
                <a:spcPts val="1200"/>
              </a:spcAft>
              <a:buFont typeface="+mj-lt"/>
              <a:buAutoNum type="arabicPeriod"/>
            </a:pPr>
            <a:r>
              <a:rPr lang="zh-CN" altLang="en-US" sz="3600" dirty="0">
                <a:latin typeface="Arial" panose="020B0604020202020204" pitchFamily="34" charset="0"/>
                <a:ea typeface="华文中宋" panose="02010600040101010101" pitchFamily="2" charset="-122"/>
                <a:cs typeface="Arial" panose="020B0604020202020204" pitchFamily="34" charset="0"/>
              </a:rPr>
              <a:t>埃及永远都是一个弱小的国家，从未再打败其他国家。</a:t>
            </a:r>
          </a:p>
          <a:p>
            <a:pPr marL="514350" indent="-514350">
              <a:spcAft>
                <a:spcPts val="1200"/>
              </a:spcAft>
              <a:buFont typeface="+mj-lt"/>
              <a:buAutoNum type="arabicPeriod"/>
            </a:pPr>
            <a:r>
              <a:rPr lang="zh-CN" altLang="en-US" sz="3600" dirty="0">
                <a:latin typeface="Arial" panose="020B0604020202020204" pitchFamily="34" charset="0"/>
                <a:ea typeface="华文中宋" panose="02010600040101010101" pitchFamily="2" charset="-122"/>
                <a:cs typeface="Arial" panose="020B0604020202020204" pitchFamily="34" charset="0"/>
              </a:rPr>
              <a:t>犹太人被分散。</a:t>
            </a:r>
          </a:p>
          <a:p>
            <a:pPr marL="514350" indent="-514350">
              <a:spcAft>
                <a:spcPts val="1200"/>
              </a:spcAft>
              <a:buFont typeface="+mj-lt"/>
              <a:buAutoNum type="arabicPeriod"/>
            </a:pPr>
            <a:r>
              <a:rPr lang="zh-CN" altLang="en-US" sz="3600" dirty="0">
                <a:latin typeface="Arial" panose="020B0604020202020204" pitchFamily="34" charset="0"/>
                <a:ea typeface="华文中宋" panose="02010600040101010101" pitchFamily="2" charset="-122"/>
                <a:cs typeface="Arial" panose="020B0604020202020204" pitchFamily="34" charset="0"/>
              </a:rPr>
              <a:t>犹太人回归以色列。</a:t>
            </a:r>
          </a:p>
          <a:p>
            <a:pPr marL="514350" indent="-514350">
              <a:spcAft>
                <a:spcPts val="1200"/>
              </a:spcAft>
              <a:buFont typeface="+mj-lt"/>
              <a:buAutoNum type="arabicPeriod"/>
            </a:pPr>
            <a:r>
              <a:rPr lang="zh-CN" altLang="en-US" sz="3600" dirty="0">
                <a:latin typeface="Arial" panose="020B0604020202020204" pitchFamily="34" charset="0"/>
                <a:ea typeface="华文中宋" panose="02010600040101010101" pitchFamily="2" charset="-122"/>
                <a:cs typeface="Arial" panose="020B0604020202020204" pitchFamily="34" charset="0"/>
              </a:rPr>
              <a:t>耶路撒冷城在末世成为全球问题。</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127448" y="1453852"/>
            <a:ext cx="10369152" cy="4351412"/>
          </a:xfrm>
          <a:prstGeom prst="rect">
            <a:avLst/>
          </a:prstGeom>
          <a:noFill/>
          <a:ln w="9525">
            <a:noFill/>
            <a:miter lim="800000"/>
            <a:headEnd/>
            <a:tailEnd/>
          </a:ln>
        </p:spPr>
        <p:txBody>
          <a:bodyPr lIns="72353" tIns="36177" rIns="72353" bIns="36177"/>
          <a:lstStyle/>
          <a:p>
            <a:pPr marL="514350" indent="-514350" algn="just" defTabSz="816376">
              <a:lnSpc>
                <a:spcPts val="5000"/>
              </a:lnSpc>
              <a:buFont typeface="+mj-lt"/>
              <a:buAutoNum type="arabicPeriod"/>
            </a:pPr>
            <a:r>
              <a:rPr lang="zh-CN" altLang="en-US" sz="3600" b="1" dirty="0">
                <a:latin typeface="Arial" panose="020B0604020202020204" pitchFamily="34" charset="0"/>
                <a:ea typeface="华文中宋" panose="02010600040101010101" pitchFamily="2" charset="-122"/>
                <a:cs typeface="Arial" panose="020B0604020202020204" pitchFamily="34" charset="0"/>
              </a:rPr>
              <a:t>圣经是真实的！是神所启示的。不要忽略</a:t>
            </a:r>
            <a:r>
              <a:rPr lang="en-US" altLang="zh-CN" sz="3600" b="1" dirty="0">
                <a:latin typeface="Arial" panose="020B0604020202020204" pitchFamily="34" charset="0"/>
                <a:ea typeface="华文中宋" panose="02010600040101010101" pitchFamily="2" charset="-122"/>
                <a:cs typeface="Arial" panose="020B0604020202020204" pitchFamily="34" charset="0"/>
              </a:rPr>
              <a:t>:</a:t>
            </a:r>
          </a:p>
          <a:p>
            <a:pPr lvl="1" algn="just" defTabSz="816376">
              <a:lnSpc>
                <a:spcPts val="5000"/>
              </a:lnSpc>
              <a:spcAft>
                <a:spcPts val="1200"/>
              </a:spcAft>
            </a:pPr>
            <a:r>
              <a:rPr lang="zh-CN" altLang="en-US" sz="3600" dirty="0">
                <a:solidFill>
                  <a:srgbClr val="002060"/>
                </a:solidFill>
                <a:latin typeface="Arial" panose="020B0604020202020204" pitchFamily="34" charset="0"/>
                <a:ea typeface="华文中宋" panose="02010600040101010101" pitchFamily="2" charset="-122"/>
                <a:cs typeface="Arial" panose="020B0604020202020204" pitchFamily="34" charset="0"/>
              </a:rPr>
              <a:t>希伯来书9:27...人人都有一死，死后且有审判。</a:t>
            </a:r>
            <a:endParaRPr lang="en-US" altLang="zh-CN" sz="3600" dirty="0">
              <a:latin typeface="Arial" panose="020B0604020202020204" pitchFamily="34" charset="0"/>
              <a:ea typeface="华文中宋" panose="02010600040101010101" pitchFamily="2" charset="-122"/>
              <a:cs typeface="Arial" panose="020B0604020202020204" pitchFamily="34" charset="0"/>
            </a:endParaRPr>
          </a:p>
          <a:p>
            <a:pPr marL="514350" indent="-514350" algn="just" defTabSz="816376">
              <a:lnSpc>
                <a:spcPts val="5000"/>
              </a:lnSpc>
              <a:buFont typeface="+mj-lt"/>
              <a:buAutoNum type="arabicPeriod" startAt="2"/>
            </a:pPr>
            <a:r>
              <a:rPr lang="zh-CN" altLang="en-US" sz="3600" b="1" dirty="0">
                <a:latin typeface="Arial" panose="020B0604020202020204" pitchFamily="34" charset="0"/>
                <a:ea typeface="华文中宋" panose="02010600040101010101" pitchFamily="2" charset="-122"/>
                <a:cs typeface="Arial" panose="020B0604020202020204" pitchFamily="34" charset="0"/>
              </a:rPr>
              <a:t>神掌管全世界的历史，也掌管你的生命：</a:t>
            </a:r>
            <a:endParaRPr lang="en-US" altLang="zh-CN" sz="3600" b="1" dirty="0">
              <a:latin typeface="Arial" panose="020B0604020202020204" pitchFamily="34" charset="0"/>
              <a:ea typeface="华文中宋" panose="02010600040101010101" pitchFamily="2" charset="-122"/>
              <a:cs typeface="Arial" panose="020B0604020202020204" pitchFamily="34" charset="0"/>
            </a:endParaRPr>
          </a:p>
          <a:p>
            <a:pPr lvl="1" algn="just" defTabSz="816376">
              <a:lnSpc>
                <a:spcPts val="5000"/>
              </a:lnSpc>
              <a:spcAft>
                <a:spcPts val="1200"/>
              </a:spcAft>
            </a:pPr>
            <a:r>
              <a:rPr lang="zh-CN" altLang="en-US" sz="3600" dirty="0">
                <a:solidFill>
                  <a:srgbClr val="002060"/>
                </a:solidFill>
                <a:latin typeface="Arial" panose="020B0604020202020204" pitchFamily="34" charset="0"/>
                <a:ea typeface="华文中宋" panose="02010600040101010101" pitchFamily="2" charset="-122"/>
                <a:cs typeface="Arial" panose="020B0604020202020204" pitchFamily="34" charset="0"/>
              </a:rPr>
              <a:t>约伯记 </a:t>
            </a:r>
            <a:r>
              <a:rPr lang="en-US" altLang="zh-CN" sz="3600" dirty="0">
                <a:solidFill>
                  <a:srgbClr val="002060"/>
                </a:solidFill>
                <a:latin typeface="Arial" panose="020B0604020202020204" pitchFamily="34" charset="0"/>
                <a:ea typeface="华文中宋" panose="02010600040101010101" pitchFamily="2" charset="-122"/>
                <a:cs typeface="Arial" panose="020B0604020202020204" pitchFamily="34" charset="0"/>
              </a:rPr>
              <a:t>23:10 </a:t>
            </a:r>
            <a:r>
              <a:rPr lang="zh-CN" altLang="en-US" sz="3600" dirty="0">
                <a:solidFill>
                  <a:srgbClr val="002060"/>
                </a:solidFill>
                <a:latin typeface="Arial" panose="020B0604020202020204" pitchFamily="34" charset="0"/>
                <a:ea typeface="华文中宋" panose="02010600040101010101" pitchFamily="2" charset="-122"/>
                <a:cs typeface="Arial" panose="020B0604020202020204" pitchFamily="34" charset="0"/>
              </a:rPr>
              <a:t>然而他知道我所行的路；他试炼我之后，我必如精金。</a:t>
            </a:r>
            <a:endParaRPr lang="en-US" altLang="zh-CN" sz="3600" dirty="0">
              <a:latin typeface="Arial" panose="020B0604020202020204" pitchFamily="34" charset="0"/>
              <a:ea typeface="华文中宋" panose="02010600040101010101" pitchFamily="2" charset="-122"/>
              <a:cs typeface="Arial" panose="020B0604020202020204" pitchFamily="34" charset="0"/>
            </a:endParaRPr>
          </a:p>
          <a:p>
            <a:pPr marL="514350" indent="-514350" algn="just" defTabSz="816376">
              <a:lnSpc>
                <a:spcPts val="5000"/>
              </a:lnSpc>
              <a:buFont typeface="+mj-lt"/>
              <a:buAutoNum type="arabicPeriod" startAt="3"/>
            </a:pPr>
            <a:r>
              <a:rPr lang="zh-CN" altLang="en-US" sz="3600" b="1" dirty="0">
                <a:latin typeface="Arial" panose="020B0604020202020204" pitchFamily="34" charset="0"/>
                <a:ea typeface="华文中宋" panose="02010600040101010101" pitchFamily="2" charset="-122"/>
                <a:cs typeface="Arial" panose="020B0604020202020204" pitchFamily="34" charset="0"/>
              </a:rPr>
              <a:t>使用这些真理来传福音。</a:t>
            </a:r>
          </a:p>
        </p:txBody>
      </p:sp>
      <p:sp>
        <p:nvSpPr>
          <p:cNvPr id="3" name="文本框 2"/>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结  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343472" y="1819089"/>
            <a:ext cx="10369152" cy="3219822"/>
          </a:xfrm>
          <a:prstGeom prst="rect">
            <a:avLst/>
          </a:prstGeom>
          <a:noFill/>
          <a:ln w="9525">
            <a:noFill/>
            <a:miter lim="800000"/>
            <a:headEnd/>
            <a:tailEnd/>
          </a:ln>
        </p:spPr>
        <p:txBody>
          <a:bodyPr lIns="72353" tIns="36177" rIns="72353" bIns="36177"/>
          <a:lstStyle/>
          <a:p>
            <a:pPr defTabSz="816376">
              <a:lnSpc>
                <a:spcPts val="5000"/>
              </a:lnSpc>
              <a:spcAft>
                <a:spcPts val="24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是谁告诉我们应验的预言可以增加我们的信心？</a:t>
            </a:r>
            <a:endParaRPr lang="en-US" altLang="zh-CN" sz="3600" dirty="0">
              <a:latin typeface="Arial" panose="020B0604020202020204" pitchFamily="34" charset="0"/>
              <a:ea typeface="华文中宋" panose="02010600040101010101" pitchFamily="2" charset="-122"/>
              <a:cs typeface="Arial" panose="020B0604020202020204" pitchFamily="34" charset="0"/>
            </a:endParaRPr>
          </a:p>
          <a:p>
            <a:pPr defTabSz="816376">
              <a:lnSpc>
                <a:spcPts val="5000"/>
              </a:lnSpc>
              <a:spcAft>
                <a:spcPts val="12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耶稣说</a:t>
            </a:r>
            <a:r>
              <a:rPr lang="en-US" altLang="zh-CN" sz="3600" dirty="0">
                <a:latin typeface="Arial" panose="020B0604020202020204" pitchFamily="34" charset="0"/>
                <a:ea typeface="华文中宋" panose="02010600040101010101" pitchFamily="2" charset="-122"/>
                <a:cs typeface="Arial" panose="020B0604020202020204" pitchFamily="34" charset="0"/>
              </a:rPr>
              <a:t>…</a:t>
            </a:r>
          </a:p>
          <a:p>
            <a:pPr defTabSz="816376">
              <a:lnSpc>
                <a:spcPts val="5000"/>
              </a:lnSpc>
              <a:spcAft>
                <a:spcPts val="1200"/>
              </a:spcAft>
            </a:pPr>
            <a:r>
              <a:rPr lang="zh-CN" altLang="en-US" sz="3600" dirty="0">
                <a:latin typeface="Arial" panose="020B0604020202020204" pitchFamily="34" charset="0"/>
                <a:ea typeface="华文中宋" panose="02010600040101010101" pitchFamily="2" charset="-122"/>
                <a:cs typeface="Arial" panose="020B0604020202020204" pitchFamily="34" charset="0"/>
              </a:rPr>
              <a:t>约翰福音</a:t>
            </a:r>
            <a:r>
              <a:rPr lang="en-US" altLang="zh-CN" sz="3600" dirty="0">
                <a:latin typeface="Arial" panose="020B0604020202020204" pitchFamily="34" charset="0"/>
                <a:ea typeface="华文中宋" panose="02010600040101010101" pitchFamily="2" charset="-122"/>
                <a:cs typeface="Arial" panose="020B0604020202020204" pitchFamily="34" charset="0"/>
              </a:rPr>
              <a:t>14:29</a:t>
            </a:r>
            <a:r>
              <a:rPr lang="zh-CN" altLang="en-US" sz="3600" dirty="0">
                <a:latin typeface="Arial" panose="020B0604020202020204" pitchFamily="34" charset="0"/>
                <a:ea typeface="华文中宋" panose="02010600040101010101" pitchFamily="2" charset="-122"/>
                <a:cs typeface="Arial" panose="020B0604020202020204" pitchFamily="34" charset="0"/>
              </a:rPr>
              <a:t>现在事情还没有成就，我预先告诉你们，叫你们到事情成就的时候，就可以信。 </a:t>
            </a:r>
            <a:endParaRPr lang="en-US" altLang="zh-CN" sz="3600" dirty="0">
              <a:latin typeface="Arial" panose="020B0604020202020204" pitchFamily="34" charset="0"/>
              <a:ea typeface="华文中宋" panose="02010600040101010101" pitchFamily="2" charset="-122"/>
              <a:cs typeface="Arial" panose="020B0604020202020204" pitchFamily="34" charset="0"/>
            </a:endParaRPr>
          </a:p>
          <a:p>
            <a:pPr defTabSz="816376"/>
            <a:endParaRPr lang="zh-CN" altLang="en-US" sz="2000" dirty="0">
              <a:effectLst>
                <a:outerShdw blurRad="38100" dist="38100" dir="2700000" algn="tl">
                  <a:srgbClr val="000000"/>
                </a:outerShdw>
              </a:effectLst>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3"/>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预言能证明什么？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839416" y="1268760"/>
            <a:ext cx="10801200" cy="4680520"/>
          </a:xfrm>
          <a:prstGeom prst="rect">
            <a:avLst/>
          </a:prstGeom>
          <a:noFill/>
          <a:ln w="9525">
            <a:noFill/>
            <a:miter lim="800000"/>
            <a:headEnd/>
            <a:tailEnd/>
          </a:ln>
        </p:spPr>
        <p:txBody>
          <a:bodyPr lIns="72353" tIns="36177" rIns="72353" bIns="36177"/>
          <a:lstStyle/>
          <a:p>
            <a:pPr algn="just" defTabSz="816376">
              <a:lnSpc>
                <a:spcPts val="5000"/>
              </a:lnSpc>
            </a:pPr>
            <a:r>
              <a:rPr lang="zh-CN" altLang="en-US" sz="3200" dirty="0">
                <a:latin typeface="Arial" panose="020B0604020202020204" pitchFamily="34" charset="0"/>
                <a:ea typeface="华文中宋" panose="02010600040101010101" pitchFamily="2" charset="-122"/>
                <a:cs typeface="Arial" panose="020B0604020202020204" pitchFamily="34" charset="0"/>
              </a:rPr>
              <a:t>以赛亚书</a:t>
            </a:r>
            <a:r>
              <a:rPr lang="en-US" altLang="zh-CN" sz="3200" dirty="0">
                <a:latin typeface="Arial" panose="020B0604020202020204" pitchFamily="34" charset="0"/>
                <a:ea typeface="华文中宋" panose="02010600040101010101" pitchFamily="2" charset="-122"/>
                <a:cs typeface="Arial" panose="020B0604020202020204" pitchFamily="34" charset="0"/>
              </a:rPr>
              <a:t>41:21</a:t>
            </a:r>
            <a:r>
              <a:rPr lang="zh-CN" altLang="en-US" sz="3200" dirty="0">
                <a:latin typeface="Arial" panose="020B0604020202020204" pitchFamily="34" charset="0"/>
                <a:ea typeface="华文中宋" panose="02010600040101010101" pitchFamily="2" charset="-122"/>
                <a:cs typeface="Arial" panose="020B0604020202020204" pitchFamily="34" charset="0"/>
              </a:rPr>
              <a:t>耶和华对假神说，你们要呈上你们的案件；雅各的君说，你们要声明你们确实的理由；</a:t>
            </a:r>
            <a:r>
              <a:rPr lang="en-US" altLang="zh-CN" sz="3200" dirty="0">
                <a:latin typeface="Arial" panose="020B0604020202020204" pitchFamily="34" charset="0"/>
                <a:ea typeface="华文中宋" panose="02010600040101010101" pitchFamily="2" charset="-122"/>
                <a:cs typeface="Arial" panose="020B0604020202020204" pitchFamily="34" charset="0"/>
              </a:rPr>
              <a:t>22</a:t>
            </a:r>
            <a:r>
              <a:rPr lang="zh-CN" altLang="en-US" sz="3200" dirty="0">
                <a:latin typeface="Arial" panose="020B0604020202020204" pitchFamily="34" charset="0"/>
                <a:ea typeface="华文中宋" panose="02010600040101010101" pitchFamily="2" charset="-122"/>
                <a:cs typeface="Arial" panose="020B0604020202020204" pitchFamily="34" charset="0"/>
              </a:rPr>
              <a:t>可以声明，指示我们将来必遇的事，说明先前的是甚麽事，好叫我们思索，得知事的结局，或者把将来的事指示我们。</a:t>
            </a:r>
            <a:r>
              <a:rPr lang="en-US" altLang="zh-CN" sz="3200" dirty="0">
                <a:latin typeface="Arial" panose="020B0604020202020204" pitchFamily="34" charset="0"/>
                <a:ea typeface="华文中宋" panose="02010600040101010101" pitchFamily="2" charset="-122"/>
                <a:cs typeface="Arial" panose="020B0604020202020204" pitchFamily="34" charset="0"/>
              </a:rPr>
              <a:t>23</a:t>
            </a:r>
            <a:r>
              <a:rPr lang="zh-CN" altLang="en-US" sz="3200" b="1" dirty="0">
                <a:solidFill>
                  <a:srgbClr val="FF0000"/>
                </a:solidFill>
                <a:latin typeface="Arial" panose="020B0604020202020204" pitchFamily="34" charset="0"/>
                <a:ea typeface="华文中宋" panose="02010600040101010101" pitchFamily="2" charset="-122"/>
                <a:cs typeface="Arial" panose="020B0604020202020204" pitchFamily="34" charset="0"/>
              </a:rPr>
              <a:t>要说明后来的事，好叫我们知道你们是神。</a:t>
            </a:r>
            <a:r>
              <a:rPr lang="zh-CN" altLang="en-US" sz="3200" dirty="0">
                <a:latin typeface="Arial" panose="020B0604020202020204" pitchFamily="34" charset="0"/>
                <a:ea typeface="华文中宋" panose="02010600040101010101" pitchFamily="2" charset="-122"/>
                <a:cs typeface="Arial" panose="020B0604020202020204" pitchFamily="34" charset="0"/>
              </a:rPr>
              <a:t>你们或降福，或降祸，使我们惊奇，一同观看。</a:t>
            </a:r>
            <a:r>
              <a:rPr lang="en-US" altLang="zh-CN" sz="3200" dirty="0">
                <a:latin typeface="Arial" panose="020B0604020202020204" pitchFamily="34" charset="0"/>
                <a:ea typeface="华文中宋" panose="02010600040101010101" pitchFamily="2" charset="-122"/>
                <a:cs typeface="Arial" panose="020B0604020202020204" pitchFamily="34" charset="0"/>
              </a:rPr>
              <a:t>…… 42:9</a:t>
            </a:r>
            <a:r>
              <a:rPr lang="zh-CN" altLang="en-US" sz="3200" dirty="0">
                <a:latin typeface="Arial" panose="020B0604020202020204" pitchFamily="34" charset="0"/>
                <a:ea typeface="华文中宋" panose="02010600040101010101" pitchFamily="2" charset="-122"/>
                <a:cs typeface="Arial" panose="020B0604020202020204" pitchFamily="34" charset="0"/>
              </a:rPr>
              <a:t>看哪，先前的事已经成就，现在我将新事说明，这事未发以先，我就说给你们听。</a:t>
            </a:r>
            <a:endParaRPr lang="en-US" altLang="zh-CN" sz="3200" dirty="0">
              <a:latin typeface="Arial" panose="020B0604020202020204" pitchFamily="34" charset="0"/>
              <a:ea typeface="华文中宋" panose="02010600040101010101" pitchFamily="2" charset="-122"/>
              <a:cs typeface="Arial" panose="020B0604020202020204" pitchFamily="34" charset="0"/>
            </a:endParaRPr>
          </a:p>
        </p:txBody>
      </p:sp>
      <p:sp>
        <p:nvSpPr>
          <p:cNvPr id="3" name="文本框 3"/>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预言能证明什么？</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4Q Deut A"/>
          <p:cNvPicPr>
            <a:picLocks noChangeAspect="1" noChangeArrowheads="1"/>
          </p:cNvPicPr>
          <p:nvPr/>
        </p:nvPicPr>
        <p:blipFill>
          <a:blip r:embed="rId2" cstate="print"/>
          <a:srcRect/>
          <a:stretch>
            <a:fillRect/>
          </a:stretch>
        </p:blipFill>
        <p:spPr bwMode="auto">
          <a:xfrm>
            <a:off x="1399412" y="1542452"/>
            <a:ext cx="9433048" cy="4694860"/>
          </a:xfrm>
          <a:prstGeom prst="rect">
            <a:avLst/>
          </a:prstGeom>
          <a:noFill/>
          <a:ln w="9525">
            <a:noFill/>
            <a:miter lim="800000"/>
            <a:headEnd/>
            <a:tailEnd/>
          </a:ln>
        </p:spPr>
      </p:pic>
      <p:sp>
        <p:nvSpPr>
          <p:cNvPr id="4" name="文本框 3"/>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圣经经卷写于何时？</a:t>
            </a:r>
          </a:p>
        </p:txBody>
      </p:sp>
      <p:sp>
        <p:nvSpPr>
          <p:cNvPr id="2" name="矩形 1"/>
          <p:cNvSpPr/>
          <p:nvPr/>
        </p:nvSpPr>
        <p:spPr>
          <a:xfrm>
            <a:off x="871692" y="899138"/>
            <a:ext cx="10488488" cy="584775"/>
          </a:xfrm>
          <a:prstGeom prst="rect">
            <a:avLst/>
          </a:prstGeom>
        </p:spPr>
        <p:txBody>
          <a:bodyPr wrap="square">
            <a:spAutoFit/>
          </a:bodyPr>
          <a:lstStyle/>
          <a:p>
            <a:r>
              <a:rPr lang="zh-CN" altLang="en-US" sz="3200" dirty="0">
                <a:latin typeface="Arial" panose="020B0604020202020204" pitchFamily="34" charset="0"/>
                <a:ea typeface="华文中宋" panose="02010600040101010101" pitchFamily="2" charset="-122"/>
                <a:cs typeface="Arial" panose="020B0604020202020204" pitchFamily="34" charset="0"/>
              </a:rPr>
              <a:t>死海古卷的申命记抄本（4QDeutA）：公元前175-150年</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Great_Isaiah_Scroll full resolution en"/>
          <p:cNvPicPr>
            <a:picLocks noChangeAspect="1" noChangeArrowheads="1"/>
          </p:cNvPicPr>
          <p:nvPr/>
        </p:nvPicPr>
        <p:blipFill>
          <a:blip r:embed="rId2" cstate="print"/>
          <a:srcRect/>
          <a:stretch>
            <a:fillRect/>
          </a:stretch>
        </p:blipFill>
        <p:spPr bwMode="auto">
          <a:xfrm>
            <a:off x="335360" y="1516108"/>
            <a:ext cx="9937104" cy="2348145"/>
          </a:xfrm>
          <a:prstGeom prst="rect">
            <a:avLst/>
          </a:prstGeom>
          <a:noFill/>
          <a:ln w="9525">
            <a:noFill/>
            <a:miter lim="800000"/>
            <a:headEnd/>
            <a:tailEnd/>
          </a:ln>
        </p:spPr>
      </p:pic>
      <p:pic>
        <p:nvPicPr>
          <p:cNvPr id="7172" name="Picture 4" descr="C:\Users\Tom Keenan\Documents\Reasonable Faith\x Old 2nd Ed RF pre 2013-03-05\RF 7\RF 7 Pic &amp; Download--Mona\Great_Isaiah_Scroll smaller res PUB DOM en.wikipedia.org%wiki%FileCOLONGreat_Isaiah_Scroll.jpg.jpg"/>
          <p:cNvPicPr>
            <a:picLocks noChangeAspect="1" noChangeArrowheads="1"/>
          </p:cNvPicPr>
          <p:nvPr/>
        </p:nvPicPr>
        <p:blipFill>
          <a:blip r:embed="rId3" cstate="print"/>
          <a:srcRect l="36250" t="-934"/>
          <a:stretch>
            <a:fillRect/>
          </a:stretch>
        </p:blipFill>
        <p:spPr bwMode="auto">
          <a:xfrm>
            <a:off x="6442565" y="3959568"/>
            <a:ext cx="5486083" cy="2266688"/>
          </a:xfrm>
          <a:prstGeom prst="rect">
            <a:avLst/>
          </a:prstGeom>
          <a:noFill/>
          <a:ln w="9525">
            <a:noFill/>
            <a:miter lim="800000"/>
            <a:headEnd/>
            <a:tailEnd/>
          </a:ln>
        </p:spPr>
      </p:pic>
      <p:sp>
        <p:nvSpPr>
          <p:cNvPr id="6" name="文本框 5"/>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圣经经卷写于何时？</a:t>
            </a:r>
          </a:p>
        </p:txBody>
      </p:sp>
      <p:sp>
        <p:nvSpPr>
          <p:cNvPr id="7" name="矩形 6"/>
          <p:cNvSpPr/>
          <p:nvPr/>
        </p:nvSpPr>
        <p:spPr>
          <a:xfrm>
            <a:off x="0" y="899138"/>
            <a:ext cx="12192000" cy="584775"/>
          </a:xfrm>
          <a:prstGeom prst="rect">
            <a:avLst/>
          </a:prstGeom>
        </p:spPr>
        <p:txBody>
          <a:bodyPr wrap="square">
            <a:spAutoFit/>
          </a:bodyPr>
          <a:lstStyle/>
          <a:p>
            <a:pPr algn="ctr"/>
            <a:r>
              <a:rPr lang="zh-CN" altLang="en-US" sz="3200" dirty="0">
                <a:latin typeface="Arial" panose="020B0604020202020204" pitchFamily="34" charset="0"/>
                <a:ea typeface="华文中宋" panose="02010600040101010101" pitchFamily="2" charset="-122"/>
                <a:cs typeface="Arial" panose="020B0604020202020204" pitchFamily="34" charset="0"/>
              </a:rPr>
              <a:t>死海古卷的以赛亚书抄本 （ </a:t>
            </a:r>
            <a:r>
              <a:rPr lang="en-US" altLang="zh-CN" sz="3200" dirty="0">
                <a:latin typeface="Arial" panose="020B0604020202020204" pitchFamily="34" charset="0"/>
                <a:ea typeface="华文中宋" panose="02010600040101010101" pitchFamily="2" charset="-122"/>
                <a:cs typeface="Arial" panose="020B0604020202020204" pitchFamily="34" charset="0"/>
              </a:rPr>
              <a:t>1QIsaA </a:t>
            </a:r>
            <a:r>
              <a:rPr lang="zh-CN" altLang="en-US" sz="3200" dirty="0">
                <a:latin typeface="Arial" panose="020B0604020202020204" pitchFamily="34" charset="0"/>
                <a:ea typeface="华文中宋" panose="02010600040101010101" pitchFamily="2" charset="-122"/>
                <a:cs typeface="Arial" panose="020B0604020202020204" pitchFamily="34" charset="0"/>
              </a:rPr>
              <a:t>）公元前</a:t>
            </a:r>
            <a:r>
              <a:rPr lang="en-US" altLang="zh-CN" sz="3200" dirty="0">
                <a:latin typeface="Arial" panose="020B0604020202020204" pitchFamily="34" charset="0"/>
                <a:ea typeface="华文中宋" panose="02010600040101010101" pitchFamily="2" charset="-122"/>
                <a:cs typeface="Arial" panose="020B0604020202020204" pitchFamily="34" charset="0"/>
              </a:rPr>
              <a:t>150</a:t>
            </a:r>
            <a:r>
              <a:rPr lang="zh-CN" altLang="en-US" sz="3200" dirty="0">
                <a:latin typeface="Arial" panose="020B0604020202020204" pitchFamily="34" charset="0"/>
                <a:ea typeface="华文中宋" panose="02010600040101010101" pitchFamily="2" charset="-122"/>
                <a:cs typeface="Arial" panose="020B0604020202020204" pitchFamily="34" charset="0"/>
              </a:rPr>
              <a:t>至</a:t>
            </a:r>
            <a:r>
              <a:rPr lang="en-US" altLang="zh-CN" sz="3200" dirty="0">
                <a:latin typeface="Arial" panose="020B0604020202020204" pitchFamily="34" charset="0"/>
                <a:ea typeface="华文中宋" panose="02010600040101010101" pitchFamily="2" charset="-122"/>
                <a:cs typeface="Arial" panose="020B0604020202020204" pitchFamily="34" charset="0"/>
              </a:rPr>
              <a:t>100</a:t>
            </a:r>
            <a:r>
              <a:rPr lang="zh-CN" altLang="en-US" sz="3200" dirty="0">
                <a:latin typeface="Arial" panose="020B0604020202020204" pitchFamily="34" charset="0"/>
                <a:ea typeface="华文中宋" panose="02010600040101010101" pitchFamily="2" charset="-122"/>
                <a:cs typeface="Arial" panose="020B0604020202020204" pitchFamily="34" charset="0"/>
              </a:rPr>
              <a:t>年</a:t>
            </a:r>
          </a:p>
        </p:txBody>
      </p:sp>
      <p:sp>
        <p:nvSpPr>
          <p:cNvPr id="8" name="矩形 7">
            <a:extLst>
              <a:ext uri="{FF2B5EF4-FFF2-40B4-BE49-F238E27FC236}">
                <a16:creationId xmlns:a16="http://schemas.microsoft.com/office/drawing/2014/main" id="{A7C1FFE3-8090-47BF-B652-38574D96E2CD}"/>
              </a:ext>
            </a:extLst>
          </p:cNvPr>
          <p:cNvSpPr/>
          <p:nvPr/>
        </p:nvSpPr>
        <p:spPr>
          <a:xfrm>
            <a:off x="10416480" y="2002775"/>
            <a:ext cx="1080121" cy="1354217"/>
          </a:xfrm>
          <a:prstGeom prst="rect">
            <a:avLst/>
          </a:prstGeom>
        </p:spPr>
        <p:txBody>
          <a:bodyPr wrap="square">
            <a:spAutoFit/>
          </a:bodyPr>
          <a:lstStyle/>
          <a:p>
            <a:r>
              <a:rPr lang="zh-CN" altLang="en-US" sz="3200" dirty="0">
                <a:solidFill>
                  <a:srgbClr val="002060"/>
                </a:solidFill>
                <a:latin typeface="华文中宋" panose="02010600040101010101" pitchFamily="2" charset="-122"/>
                <a:ea typeface="华文中宋" panose="02010600040101010101" pitchFamily="2" charset="-122"/>
              </a:rPr>
              <a:t>完整经卷</a:t>
            </a:r>
            <a:endParaRPr lang="en-US" altLang="zh-CN" sz="3200" dirty="0">
              <a:solidFill>
                <a:srgbClr val="002060"/>
              </a:solidFill>
              <a:latin typeface="华文中宋" panose="02010600040101010101" pitchFamily="2" charset="-122"/>
              <a:ea typeface="华文中宋" panose="02010600040101010101" pitchFamily="2" charset="-122"/>
            </a:endParaRPr>
          </a:p>
          <a:p>
            <a:r>
              <a:rPr lang="zh-CN" altLang="en-US" dirty="0">
                <a:solidFill>
                  <a:srgbClr val="002060"/>
                </a:solidFill>
              </a:rPr>
              <a:t>          </a:t>
            </a:r>
          </a:p>
        </p:txBody>
      </p:sp>
      <p:sp>
        <p:nvSpPr>
          <p:cNvPr id="9" name="矩形 8">
            <a:extLst>
              <a:ext uri="{FF2B5EF4-FFF2-40B4-BE49-F238E27FC236}">
                <a16:creationId xmlns:a16="http://schemas.microsoft.com/office/drawing/2014/main" id="{D3B77B75-AA41-4135-A8E7-F9533B391520}"/>
              </a:ext>
            </a:extLst>
          </p:cNvPr>
          <p:cNvSpPr/>
          <p:nvPr/>
        </p:nvSpPr>
        <p:spPr>
          <a:xfrm>
            <a:off x="5362444" y="4757117"/>
            <a:ext cx="1080121" cy="584775"/>
          </a:xfrm>
          <a:prstGeom prst="rect">
            <a:avLst/>
          </a:prstGeom>
        </p:spPr>
        <p:txBody>
          <a:bodyPr wrap="square">
            <a:spAutoFit/>
          </a:bodyPr>
          <a:lstStyle/>
          <a:p>
            <a:r>
              <a:rPr lang="zh-CN" altLang="en-US" sz="3200" dirty="0">
                <a:solidFill>
                  <a:srgbClr val="002060"/>
                </a:solidFill>
                <a:latin typeface="华文中宋" panose="02010600040101010101" pitchFamily="2" charset="-122"/>
                <a:ea typeface="华文中宋" panose="02010600040101010101" pitchFamily="2" charset="-122"/>
              </a:rPr>
              <a:t>局部</a:t>
            </a:r>
            <a:endParaRPr lang="zh-CN" altLang="en-US" dirty="0">
              <a:solidFill>
                <a:srgbClr val="002060"/>
              </a:solidFill>
            </a:endParaRPr>
          </a:p>
        </p:txBody>
      </p:sp>
      <p:cxnSp>
        <p:nvCxnSpPr>
          <p:cNvPr id="4" name="直接箭头连接符 3">
            <a:extLst>
              <a:ext uri="{FF2B5EF4-FFF2-40B4-BE49-F238E27FC236}">
                <a16:creationId xmlns:a16="http://schemas.microsoft.com/office/drawing/2014/main" id="{C69CF403-597B-46D7-AD9F-FF8579613ED2}"/>
              </a:ext>
            </a:extLst>
          </p:cNvPr>
          <p:cNvCxnSpPr>
            <a:cxnSpLocks/>
          </p:cNvCxnSpPr>
          <p:nvPr/>
        </p:nvCxnSpPr>
        <p:spPr>
          <a:xfrm>
            <a:off x="9552384" y="2317556"/>
            <a:ext cx="864096" cy="19035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7AA92D3-90A1-488C-84BF-271940A01F99}"/>
              </a:ext>
            </a:extLst>
          </p:cNvPr>
          <p:cNvSpPr/>
          <p:nvPr/>
        </p:nvSpPr>
        <p:spPr>
          <a:xfrm>
            <a:off x="8256240" y="1412776"/>
            <a:ext cx="2088232" cy="9047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4Q Jer A"/>
          <p:cNvPicPr>
            <a:picLocks noChangeAspect="1" noChangeArrowheads="1"/>
          </p:cNvPicPr>
          <p:nvPr/>
        </p:nvPicPr>
        <p:blipFill>
          <a:blip r:embed="rId2" cstate="print"/>
          <a:srcRect l="8696" t="-894" r="2415" b="7263"/>
          <a:stretch>
            <a:fillRect/>
          </a:stretch>
        </p:blipFill>
        <p:spPr bwMode="auto">
          <a:xfrm>
            <a:off x="2459596" y="1639252"/>
            <a:ext cx="7272808" cy="4593701"/>
          </a:xfrm>
          <a:prstGeom prst="rect">
            <a:avLst/>
          </a:prstGeom>
          <a:noFill/>
          <a:ln w="9525">
            <a:noFill/>
            <a:miter lim="800000"/>
            <a:headEnd/>
            <a:tailEnd/>
          </a:ln>
        </p:spPr>
      </p:pic>
      <p:sp>
        <p:nvSpPr>
          <p:cNvPr id="6" name="文本框 5"/>
          <p:cNvSpPr txBox="1"/>
          <p:nvPr/>
        </p:nvSpPr>
        <p:spPr>
          <a:xfrm>
            <a:off x="1703512" y="116632"/>
            <a:ext cx="8784976" cy="646331"/>
          </a:xfrm>
          <a:prstGeom prst="rect">
            <a:avLst/>
          </a:prstGeom>
          <a:noFill/>
        </p:spPr>
        <p:txBody>
          <a:bodyPr wrap="square" rtlCol="0">
            <a:spAutoFit/>
          </a:bodyPr>
          <a:lstStyle/>
          <a:p>
            <a:pPr algn="ctr"/>
            <a:r>
              <a:rPr lang="zh-CN" altLang="en-US" sz="3600" b="1" dirty="0">
                <a:solidFill>
                  <a:srgbClr val="052262"/>
                </a:solidFill>
                <a:latin typeface="微软雅黑" panose="020B0503020204020204" pitchFamily="34" charset="-122"/>
                <a:ea typeface="微软雅黑" panose="020B0503020204020204" pitchFamily="34" charset="-122"/>
              </a:rPr>
              <a:t>圣经经卷写于何时？</a:t>
            </a:r>
          </a:p>
        </p:txBody>
      </p:sp>
      <p:sp>
        <p:nvSpPr>
          <p:cNvPr id="7" name="矩形 6"/>
          <p:cNvSpPr/>
          <p:nvPr/>
        </p:nvSpPr>
        <p:spPr>
          <a:xfrm>
            <a:off x="0" y="908720"/>
            <a:ext cx="12192000" cy="584775"/>
          </a:xfrm>
          <a:prstGeom prst="rect">
            <a:avLst/>
          </a:prstGeom>
        </p:spPr>
        <p:txBody>
          <a:bodyPr wrap="square">
            <a:spAutoFit/>
          </a:bodyPr>
          <a:lstStyle/>
          <a:p>
            <a:pPr algn="ctr"/>
            <a:r>
              <a:rPr lang="zh-CN" altLang="en-US" sz="3200" dirty="0">
                <a:latin typeface="Arial" panose="020B0604020202020204" pitchFamily="34" charset="0"/>
                <a:ea typeface="华文中宋" panose="02010600040101010101" pitchFamily="2" charset="-122"/>
                <a:cs typeface="Arial" panose="020B0604020202020204" pitchFamily="34" charset="0"/>
              </a:rPr>
              <a:t>死海古卷的耶利米书抄本（</a:t>
            </a:r>
            <a:r>
              <a:rPr lang="en-US" altLang="zh-CN" sz="3200" dirty="0">
                <a:latin typeface="Arial" panose="020B0604020202020204" pitchFamily="34" charset="0"/>
                <a:ea typeface="华文中宋" panose="02010600040101010101" pitchFamily="2" charset="-122"/>
                <a:cs typeface="Arial" panose="020B0604020202020204" pitchFamily="34" charset="0"/>
              </a:rPr>
              <a:t>4QJerA</a:t>
            </a:r>
            <a:r>
              <a:rPr lang="zh-CN" altLang="en-US" sz="3200" dirty="0">
                <a:latin typeface="Arial" panose="020B0604020202020204" pitchFamily="34" charset="0"/>
                <a:ea typeface="华文中宋" panose="02010600040101010101" pitchFamily="2" charset="-122"/>
                <a:cs typeface="Arial" panose="020B0604020202020204" pitchFamily="34" charset="0"/>
              </a:rPr>
              <a:t>）：约公元前</a:t>
            </a:r>
            <a:r>
              <a:rPr lang="en-US" altLang="zh-CN" sz="3200" dirty="0">
                <a:latin typeface="Arial" panose="020B0604020202020204" pitchFamily="34" charset="0"/>
                <a:ea typeface="华文中宋" panose="02010600040101010101" pitchFamily="2" charset="-122"/>
                <a:cs typeface="Arial" panose="020B0604020202020204" pitchFamily="34" charset="0"/>
              </a:rPr>
              <a:t>200</a:t>
            </a:r>
            <a:r>
              <a:rPr lang="zh-CN" altLang="en-US" sz="3200" dirty="0">
                <a:latin typeface="Arial" panose="020B0604020202020204" pitchFamily="34" charset="0"/>
                <a:ea typeface="华文中宋" panose="02010600040101010101" pitchFamily="2" charset="-122"/>
                <a:cs typeface="Arial" panose="020B0604020202020204" pitchFamily="34" charset="0"/>
              </a:rPr>
              <a:t>年</a:t>
            </a:r>
          </a:p>
        </p:txBody>
      </p:sp>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6447</TotalTime>
  <Words>2434</Words>
  <Application>Microsoft Office PowerPoint</Application>
  <PresentationFormat>宽屏</PresentationFormat>
  <Paragraphs>239</Paragraphs>
  <Slides>40</Slides>
  <Notes>29</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40</vt:i4>
      </vt:variant>
    </vt:vector>
  </HeadingPairs>
  <TitlesOfParts>
    <vt:vector size="50" baseType="lpstr">
      <vt:lpstr>黑体</vt:lpstr>
      <vt:lpstr>华文中宋</vt:lpstr>
      <vt:lpstr>宋体</vt:lpstr>
      <vt:lpstr>微软雅黑</vt:lpstr>
      <vt:lpstr>Arial</vt:lpstr>
      <vt:lpstr>Calibri</vt:lpstr>
      <vt:lpstr>Times New Roman</vt:lpstr>
      <vt:lpstr>Wingdings 2</vt:lpstr>
      <vt:lpstr>自定义设计方案</vt:lpstr>
      <vt:lpstr>HDOfficeLightV0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满家电脑</dc:creator>
  <cp:lastModifiedBy>CR</cp:lastModifiedBy>
  <cp:revision>699</cp:revision>
  <dcterms:created xsi:type="dcterms:W3CDTF">2014-01-09T08:42:09Z</dcterms:created>
  <dcterms:modified xsi:type="dcterms:W3CDTF">2020-07-21T02:07:50Z</dcterms:modified>
</cp:coreProperties>
</file>