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64" r:id="rId2"/>
    <p:sldMasterId id="2147483818" r:id="rId3"/>
  </p:sldMasterIdLst>
  <p:notesMasterIdLst>
    <p:notesMasterId r:id="rId89"/>
  </p:notesMasterIdLst>
  <p:handoutMasterIdLst>
    <p:handoutMasterId r:id="rId90"/>
  </p:handoutMasterIdLst>
  <p:sldIdLst>
    <p:sldId id="593" r:id="rId4"/>
    <p:sldId id="263" r:id="rId5"/>
    <p:sldId id="357" r:id="rId6"/>
    <p:sldId id="594" r:id="rId7"/>
    <p:sldId id="595" r:id="rId8"/>
    <p:sldId id="262" r:id="rId9"/>
    <p:sldId id="260" r:id="rId10"/>
    <p:sldId id="261" r:id="rId11"/>
    <p:sldId id="282" r:id="rId12"/>
    <p:sldId id="302" r:id="rId13"/>
    <p:sldId id="348" r:id="rId14"/>
    <p:sldId id="349" r:id="rId15"/>
    <p:sldId id="350" r:id="rId16"/>
    <p:sldId id="359" r:id="rId17"/>
    <p:sldId id="360" r:id="rId18"/>
    <p:sldId id="596" r:id="rId19"/>
    <p:sldId id="597" r:id="rId20"/>
    <p:sldId id="598" r:id="rId21"/>
    <p:sldId id="599" r:id="rId22"/>
    <p:sldId id="304" r:id="rId23"/>
    <p:sldId id="305" r:id="rId24"/>
    <p:sldId id="306" r:id="rId25"/>
    <p:sldId id="307" r:id="rId26"/>
    <p:sldId id="308" r:id="rId27"/>
    <p:sldId id="339" r:id="rId28"/>
    <p:sldId id="340" r:id="rId29"/>
    <p:sldId id="355" r:id="rId30"/>
    <p:sldId id="274" r:id="rId31"/>
    <p:sldId id="267" r:id="rId32"/>
    <p:sldId id="341" r:id="rId33"/>
    <p:sldId id="315" r:id="rId34"/>
    <p:sldId id="316" r:id="rId35"/>
    <p:sldId id="313" r:id="rId36"/>
    <p:sldId id="342" r:id="rId37"/>
    <p:sldId id="343" r:id="rId38"/>
    <p:sldId id="324" r:id="rId39"/>
    <p:sldId id="317" r:id="rId40"/>
    <p:sldId id="312" r:id="rId41"/>
    <p:sldId id="344" r:id="rId42"/>
    <p:sldId id="345" r:id="rId43"/>
    <p:sldId id="347" r:id="rId44"/>
    <p:sldId id="318" r:id="rId45"/>
    <p:sldId id="320" r:id="rId46"/>
    <p:sldId id="319" r:id="rId47"/>
    <p:sldId id="321" r:id="rId48"/>
    <p:sldId id="322" r:id="rId49"/>
    <p:sldId id="353" r:id="rId50"/>
    <p:sldId id="354" r:id="rId51"/>
    <p:sldId id="361" r:id="rId52"/>
    <p:sldId id="362" r:id="rId53"/>
    <p:sldId id="364" r:id="rId54"/>
    <p:sldId id="363" r:id="rId55"/>
    <p:sldId id="365" r:id="rId56"/>
    <p:sldId id="356" r:id="rId57"/>
    <p:sldId id="367" r:id="rId58"/>
    <p:sldId id="366" r:id="rId59"/>
    <p:sldId id="323" r:id="rId60"/>
    <p:sldId id="275" r:id="rId61"/>
    <p:sldId id="277" r:id="rId62"/>
    <p:sldId id="285" r:id="rId63"/>
    <p:sldId id="351" r:id="rId64"/>
    <p:sldId id="283" r:id="rId65"/>
    <p:sldId id="286" r:id="rId66"/>
    <p:sldId id="332" r:id="rId67"/>
    <p:sldId id="287" r:id="rId68"/>
    <p:sldId id="294" r:id="rId69"/>
    <p:sldId id="288" r:id="rId70"/>
    <p:sldId id="289" r:id="rId71"/>
    <p:sldId id="284" r:id="rId72"/>
    <p:sldId id="292" r:id="rId73"/>
    <p:sldId id="352" r:id="rId74"/>
    <p:sldId id="297" r:id="rId75"/>
    <p:sldId id="299" r:id="rId76"/>
    <p:sldId id="290" r:id="rId77"/>
    <p:sldId id="301" r:id="rId78"/>
    <p:sldId id="326" r:id="rId79"/>
    <p:sldId id="325" r:id="rId80"/>
    <p:sldId id="328" r:id="rId81"/>
    <p:sldId id="327" r:id="rId82"/>
    <p:sldId id="329" r:id="rId83"/>
    <p:sldId id="330" r:id="rId84"/>
    <p:sldId id="331" r:id="rId85"/>
    <p:sldId id="276" r:id="rId86"/>
    <p:sldId id="266" r:id="rId87"/>
    <p:sldId id="256" r:id="rId88"/>
  </p:sldIdLst>
  <p:sldSz cx="6858000" cy="5143500"/>
  <p:notesSz cx="6858000" cy="9144000"/>
  <p:embeddedFontLst>
    <p:embeddedFont>
      <p:font typeface="Calibri" panose="020F0502020204030204" pitchFamily="34" charset="0"/>
      <p:regular r:id="rId91"/>
      <p:bold r:id="rId92"/>
      <p:italic r:id="rId93"/>
      <p:boldItalic r:id="rId94"/>
    </p:embeddedFont>
    <p:embeddedFont>
      <p:font typeface="Calibri Light" panose="020F0302020204030204" pitchFamily="34" charset="0"/>
      <p:regular r:id="rId95"/>
      <p:italic r:id="rId96"/>
    </p:embeddedFont>
    <p:embeddedFont>
      <p:font typeface="Franklin Gothic Book" panose="020B0503020102020204" pitchFamily="34" charset="0"/>
      <p:regular r:id="rId97"/>
      <p:italic r:id="rId98"/>
    </p:embeddedFont>
    <p:embeddedFont>
      <p:font typeface="Franklin Gothic Medium" panose="020B0603020102020204" pitchFamily="34" charset="0"/>
      <p:regular r:id="rId99"/>
      <p:italic r:id="rId100"/>
    </p:embeddedFont>
    <p:embeddedFont>
      <p:font typeface="Wingdings 3" panose="05040102010807070707" pitchFamily="18" charset="2"/>
      <p:regular r:id="rId101"/>
    </p:embeddedFont>
    <p:embeddedFont>
      <p:font typeface="微软雅黑" panose="020B0503020204020204" pitchFamily="34" charset="-122"/>
      <p:regular r:id="rId102"/>
      <p:bold r:id="rId103"/>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3"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680"/>
    <a:srgbClr val="011327"/>
    <a:srgbClr val="0B1E48"/>
    <a:srgbClr val="4296A0"/>
    <a:srgbClr val="D4E7E8"/>
    <a:srgbClr val="FF6600"/>
    <a:srgbClr val="FCD38E"/>
    <a:srgbClr val="31B2E2"/>
    <a:srgbClr val="090A0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0" autoAdjust="0"/>
    <p:restoredTop sz="77910" autoAdjust="0"/>
  </p:normalViewPr>
  <p:slideViewPr>
    <p:cSldViewPr snapToGrid="0">
      <p:cViewPr varScale="1">
        <p:scale>
          <a:sx n="74" d="100"/>
          <a:sy n="74" d="100"/>
        </p:scale>
        <p:origin x="1836" y="60"/>
      </p:cViewPr>
      <p:guideLst>
        <p:guide orient="horz" pos="2323"/>
        <p:guide pos="2160"/>
      </p:guideLst>
    </p:cSldViewPr>
  </p:slideViewPr>
  <p:notesTextViewPr>
    <p:cViewPr>
      <p:scale>
        <a:sx n="1" d="1"/>
        <a:sy n="1" d="1"/>
      </p:scale>
      <p:origin x="0" y="0"/>
    </p:cViewPr>
  </p:notesTextViewPr>
  <p:sorterViewPr>
    <p:cViewPr>
      <p:scale>
        <a:sx n="100" d="100"/>
        <a:sy n="100" d="100"/>
      </p:scale>
      <p:origin x="0" y="-12660"/>
    </p:cViewPr>
  </p:sorterViewPr>
  <p:notesViewPr>
    <p:cSldViewPr snapToGrid="0">
      <p:cViewPr varScale="1">
        <p:scale>
          <a:sx n="65" d="100"/>
          <a:sy n="65" d="100"/>
        </p:scale>
        <p:origin x="2227"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2.fntdata"/><Relationship Id="rId5" Type="http://schemas.openxmlformats.org/officeDocument/2006/relationships/slide" Target="slides/slide2.xml"/><Relationship Id="rId90" Type="http://schemas.openxmlformats.org/officeDocument/2006/relationships/handoutMaster" Target="handoutMasters/handoutMaster1.xml"/><Relationship Id="rId95" Type="http://schemas.openxmlformats.org/officeDocument/2006/relationships/font" Target="fonts/font5.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7.fntdata"/><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0.fntdata"/><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D75154-CBCC-46CF-A14E-5E789D13D2CC}" type="datetimeFigureOut">
              <a:rPr lang="zh-CN" altLang="en-US" smtClean="0"/>
              <a:pPr/>
              <a:t>2020/8/24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7D3D6B-EE97-44FA-BBC0-53FD9159161B}" type="slidenum">
              <a:rPr lang="zh-CN" altLang="en-US" smtClean="0"/>
              <a:pPr/>
              <a:t>‹#›</a:t>
            </a:fld>
            <a:endParaRPr lang="zh-CN" altLang="en-US"/>
          </a:p>
        </p:txBody>
      </p:sp>
    </p:spTree>
    <p:extLst>
      <p:ext uri="{BB962C8B-B14F-4D97-AF65-F5344CB8AC3E}">
        <p14:creationId xmlns:p14="http://schemas.microsoft.com/office/powerpoint/2010/main" val="11669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83043-50CA-4B41-8D64-93AEDF965E1C}" type="datetimeFigureOut">
              <a:rPr lang="zh-CN" altLang="en-US" smtClean="0"/>
              <a:t>2020/8/24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F3633-68CD-413B-93F5-A7373A8DDC34}" type="slidenum">
              <a:rPr lang="zh-CN" altLang="en-US" smtClean="0"/>
              <a:t>‹#›</a:t>
            </a:fld>
            <a:endParaRPr lang="zh-CN" altLang="en-US"/>
          </a:p>
        </p:txBody>
      </p:sp>
    </p:spTree>
    <p:extLst>
      <p:ext uri="{BB962C8B-B14F-4D97-AF65-F5344CB8AC3E}">
        <p14:creationId xmlns:p14="http://schemas.microsoft.com/office/powerpoint/2010/main" val="150730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2</a:t>
            </a:fld>
            <a:endParaRPr lang="zh-CN" altLang="en-US"/>
          </a:p>
        </p:txBody>
      </p:sp>
    </p:spTree>
    <p:extLst>
      <p:ext uri="{BB962C8B-B14F-4D97-AF65-F5344CB8AC3E}">
        <p14:creationId xmlns:p14="http://schemas.microsoft.com/office/powerpoint/2010/main" val="191721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比如上图所示：金星在傍晚接近地平线会非常明亮</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12</a:t>
            </a:fld>
            <a:endParaRPr lang="zh-CN" altLang="en-US"/>
          </a:p>
        </p:txBody>
      </p:sp>
    </p:spTree>
    <p:extLst>
      <p:ext uri="{BB962C8B-B14F-4D97-AF65-F5344CB8AC3E}">
        <p14:creationId xmlns:p14="http://schemas.microsoft.com/office/powerpoint/2010/main" val="332377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又好像热气球也会造成</a:t>
            </a:r>
            <a:r>
              <a:rPr lang="en-US" altLang="zh-CN" sz="1200" kern="1200" dirty="0">
                <a:solidFill>
                  <a:schemeClr val="tx1"/>
                </a:solidFill>
                <a:latin typeface="+mn-lt"/>
                <a:ea typeface="+mn-ea"/>
                <a:cs typeface="+mn-cs"/>
              </a:rPr>
              <a:t>UFO</a:t>
            </a:r>
            <a:r>
              <a:rPr lang="zh-CN" altLang="zh-CN" sz="1200" kern="1200" dirty="0">
                <a:solidFill>
                  <a:schemeClr val="tx1"/>
                </a:solidFill>
                <a:latin typeface="+mn-lt"/>
                <a:ea typeface="+mn-ea"/>
                <a:cs typeface="+mn-cs"/>
              </a:rPr>
              <a:t>的错觉。也就是说，很多自然想象，特别是一些大气现象都会使站在地面的人产生好像看到</a:t>
            </a:r>
            <a:r>
              <a:rPr lang="en-US" altLang="zh-CN" sz="1200" kern="1200" dirty="0">
                <a:solidFill>
                  <a:schemeClr val="tx1"/>
                </a:solidFill>
                <a:latin typeface="+mn-lt"/>
                <a:ea typeface="+mn-ea"/>
                <a:cs typeface="+mn-cs"/>
              </a:rPr>
              <a:t>UFO</a:t>
            </a:r>
            <a:r>
              <a:rPr lang="zh-CN" altLang="zh-CN" sz="1200" kern="1200" dirty="0">
                <a:solidFill>
                  <a:schemeClr val="tx1"/>
                </a:solidFill>
                <a:latin typeface="+mn-lt"/>
                <a:ea typeface="+mn-ea"/>
                <a:cs typeface="+mn-cs"/>
              </a:rPr>
              <a:t>的感觉。由于时间关系，我在这次讲座中就不展开讨论了。</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13</a:t>
            </a:fld>
            <a:endParaRPr lang="zh-CN" altLang="en-US"/>
          </a:p>
        </p:txBody>
      </p:sp>
    </p:spTree>
    <p:extLst>
      <p:ext uri="{BB962C8B-B14F-4D97-AF65-F5344CB8AC3E}">
        <p14:creationId xmlns:p14="http://schemas.microsoft.com/office/powerpoint/2010/main" val="323296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A8C63-CA28-4732-9344-C81DD32AC215}" type="slidenum">
              <a:rPr lang="en-AU">
                <a:solidFill>
                  <a:prstClr val="black"/>
                </a:solidFill>
              </a:rPr>
              <a:pPr/>
              <a:t>14</a:t>
            </a:fld>
            <a:endParaRPr lang="en-AU">
              <a:solidFill>
                <a:prstClr val="black"/>
              </a:solidFill>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xfrm>
            <a:off x="685800" y="4343400"/>
            <a:ext cx="5486400" cy="4114800"/>
          </a:xfrm>
        </p:spPr>
        <p:txBody>
          <a:bodyPr/>
          <a:lstStyle/>
          <a:p>
            <a:r>
              <a:rPr lang="zh-CN" altLang="en-US" dirty="0"/>
              <a:t>这是</a:t>
            </a:r>
            <a:r>
              <a:rPr lang="en-AU" altLang="zh-CN" sz="1200" dirty="0">
                <a:solidFill>
                  <a:srgbClr val="002060"/>
                </a:solidFill>
                <a:latin typeface="Calibri" panose="020F0502020204030204" pitchFamily="34" charset="0"/>
                <a:cs typeface="Calibri" panose="020F0502020204030204" pitchFamily="34" charset="0"/>
              </a:rPr>
              <a:t>NASA</a:t>
            </a:r>
            <a:r>
              <a:rPr lang="zh-CN" altLang="en-US" sz="1200" dirty="0">
                <a:solidFill>
                  <a:srgbClr val="002060"/>
                </a:solidFill>
                <a:latin typeface="Calibri" panose="020F0502020204030204" pitchFamily="34" charset="0"/>
                <a:cs typeface="Calibri" panose="020F0502020204030204" pitchFamily="34" charset="0"/>
              </a:rPr>
              <a:t>维京一号</a:t>
            </a:r>
            <a:r>
              <a:rPr lang="en-US" altLang="zh-CN" sz="1200" dirty="0">
                <a:solidFill>
                  <a:srgbClr val="002060"/>
                </a:solidFill>
                <a:latin typeface="Calibri" panose="020F0502020204030204" pitchFamily="34" charset="0"/>
                <a:cs typeface="Calibri" panose="020F0502020204030204" pitchFamily="34" charset="0"/>
              </a:rPr>
              <a:t>1976</a:t>
            </a:r>
            <a:r>
              <a:rPr lang="zh-CN" altLang="en-US" sz="1200" dirty="0">
                <a:solidFill>
                  <a:srgbClr val="002060"/>
                </a:solidFill>
                <a:latin typeface="Calibri" panose="020F0502020204030204" pitchFamily="34" charset="0"/>
                <a:cs typeface="Calibri" panose="020F0502020204030204" pitchFamily="34" charset="0"/>
              </a:rPr>
              <a:t>年拍摄到的火星照片，发现了一张人面。</a:t>
            </a:r>
            <a:endParaRPr lang="en-US" dirty="0"/>
          </a:p>
        </p:txBody>
      </p:sp>
    </p:spTree>
    <p:extLst>
      <p:ext uri="{BB962C8B-B14F-4D97-AF65-F5344CB8AC3E}">
        <p14:creationId xmlns:p14="http://schemas.microsoft.com/office/powerpoint/2010/main" val="417198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15</a:t>
            </a:fld>
            <a:endParaRPr lang="en-AU">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dirty="0"/>
              <a:t>但之后再次拍摄，发现人面不见了。</a:t>
            </a:r>
            <a:endParaRPr lang="en-US" dirty="0"/>
          </a:p>
        </p:txBody>
      </p:sp>
    </p:spTree>
    <p:extLst>
      <p:ext uri="{BB962C8B-B14F-4D97-AF65-F5344CB8AC3E}">
        <p14:creationId xmlns:p14="http://schemas.microsoft.com/office/powerpoint/2010/main" val="94767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16</a:t>
            </a:fld>
            <a:endParaRPr lang="en-AU">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dirty="0"/>
              <a:t>全世界很多地方都发现有麦田怪圈。</a:t>
            </a:r>
            <a:endParaRPr lang="en-US" dirty="0"/>
          </a:p>
        </p:txBody>
      </p:sp>
    </p:spTree>
    <p:extLst>
      <p:ext uri="{BB962C8B-B14F-4D97-AF65-F5344CB8AC3E}">
        <p14:creationId xmlns:p14="http://schemas.microsoft.com/office/powerpoint/2010/main" val="338876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17</a:t>
            </a:fld>
            <a:endParaRPr lang="en-AU">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dirty="0"/>
              <a:t>怪圈展示了各种图案。</a:t>
            </a:r>
            <a:endParaRPr lang="en-US" dirty="0"/>
          </a:p>
        </p:txBody>
      </p:sp>
    </p:spTree>
    <p:extLst>
      <p:ext uri="{BB962C8B-B14F-4D97-AF65-F5344CB8AC3E}">
        <p14:creationId xmlns:p14="http://schemas.microsoft.com/office/powerpoint/2010/main" val="4022688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18</a:t>
            </a:fld>
            <a:endParaRPr lang="en-AU">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dirty="0"/>
              <a:t>但是我们分析一下：</a:t>
            </a:r>
            <a:endParaRPr lang="en-US" altLang="zh-CN" dirty="0"/>
          </a:p>
          <a:p>
            <a:endParaRPr lang="en-US" altLang="zh-CN" dirty="0"/>
          </a:p>
          <a:p>
            <a:r>
              <a:rPr lang="en-US" altLang="zh-CN" dirty="0"/>
              <a:t>1. </a:t>
            </a:r>
            <a:r>
              <a:rPr lang="zh-CN" altLang="en-US" dirty="0"/>
              <a:t>这些怪圈用得着外星人来画吗？只要预先规划好，而且人手足够，很短时间就可以画出来。</a:t>
            </a:r>
            <a:endParaRPr lang="en-US" altLang="zh-CN" dirty="0"/>
          </a:p>
          <a:p>
            <a:r>
              <a:rPr lang="en-US" altLang="zh-CN" dirty="0"/>
              <a:t>2. </a:t>
            </a:r>
            <a:r>
              <a:rPr lang="zh-CN" altLang="en-US" dirty="0"/>
              <a:t>如果我是外星人，我才不会在地球上画这些圈，免得被地球人冒领了，地球到处都是人。</a:t>
            </a:r>
            <a:endParaRPr lang="en-US" altLang="zh-CN" dirty="0"/>
          </a:p>
          <a:p>
            <a:r>
              <a:rPr lang="en-US" altLang="zh-CN" dirty="0"/>
              <a:t>3. </a:t>
            </a:r>
            <a:r>
              <a:rPr lang="zh-CN" altLang="en-US" dirty="0"/>
              <a:t>如果你是外星人，你会在哪里画？你能找到一个地方画圈圈，既不会被人冒领，又让你立刻看见？？</a:t>
            </a:r>
            <a:endParaRPr lang="en-US" altLang="zh-CN" dirty="0"/>
          </a:p>
          <a:p>
            <a:r>
              <a:rPr lang="en-US" altLang="zh-CN" dirty="0"/>
              <a:t>4. </a:t>
            </a:r>
            <a:r>
              <a:rPr lang="zh-CN" altLang="en-US" dirty="0"/>
              <a:t>在月球上面画圈。</a:t>
            </a:r>
            <a:endParaRPr lang="en-US" dirty="0"/>
          </a:p>
        </p:txBody>
      </p:sp>
    </p:spTree>
    <p:extLst>
      <p:ext uri="{BB962C8B-B14F-4D97-AF65-F5344CB8AC3E}">
        <p14:creationId xmlns:p14="http://schemas.microsoft.com/office/powerpoint/2010/main" val="7442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19</a:t>
            </a:fld>
            <a:endParaRPr lang="en-AU">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dirty="0"/>
              <a:t>在月球上出现怪圈才能证明是外星人所为。</a:t>
            </a:r>
            <a:endParaRPr lang="en-US" dirty="0"/>
          </a:p>
        </p:txBody>
      </p:sp>
    </p:spTree>
    <p:extLst>
      <p:ext uri="{BB962C8B-B14F-4D97-AF65-F5344CB8AC3E}">
        <p14:creationId xmlns:p14="http://schemas.microsoft.com/office/powerpoint/2010/main" val="39500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既然有这么多人曾经在地球上见过</a:t>
            </a:r>
            <a:r>
              <a:rPr lang="en-US" altLang="zh-CN" dirty="0"/>
              <a:t>UFO</a:t>
            </a:r>
            <a:r>
              <a:rPr lang="zh-CN" altLang="en-US" dirty="0"/>
              <a:t>和外星人，于是人类曾经有过这样一个</a:t>
            </a:r>
            <a:r>
              <a:rPr lang="en-US" altLang="zh-CN" dirty="0"/>
              <a:t>SETI</a:t>
            </a:r>
            <a:r>
              <a:rPr lang="zh-CN" altLang="en-US" dirty="0"/>
              <a:t>计划，中文叫做搜寻地外文明计划。</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20</a:t>
            </a:fld>
            <a:endParaRPr lang="zh-CN" altLang="en-US"/>
          </a:p>
        </p:txBody>
      </p:sp>
    </p:spTree>
    <p:extLst>
      <p:ext uri="{BB962C8B-B14F-4D97-AF65-F5344CB8AC3E}">
        <p14:creationId xmlns:p14="http://schemas.microsoft.com/office/powerpoint/2010/main" val="1198416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chemeClr val="bg1"/>
                </a:solidFill>
              </a:rPr>
              <a:t>SETI</a:t>
            </a:r>
            <a:r>
              <a:rPr lang="zh-CN" altLang="en-US" sz="1200" b="1" dirty="0">
                <a:solidFill>
                  <a:schemeClr val="bg1"/>
                </a:solidFill>
              </a:rPr>
              <a:t>计划致力于用射电望远镜等先进设备接收从宇宙中传来的电磁波，从中分析有规律的信号，希望借此发现外星文明。通过大型电子天文望远镜，探测接受外太空的“声音”，包括背景辐射、星体发出的电波以及其他杂音。</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21</a:t>
            </a:fld>
            <a:endParaRPr lang="zh-CN" altLang="en-US"/>
          </a:p>
        </p:txBody>
      </p:sp>
    </p:spTree>
    <p:extLst>
      <p:ext uri="{BB962C8B-B14F-4D97-AF65-F5344CB8AC3E}">
        <p14:creationId xmlns:p14="http://schemas.microsoft.com/office/powerpoint/2010/main" val="591283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我们基本是从电影了解外星人。这是电影</a:t>
            </a:r>
            <a:r>
              <a:rPr lang="en-US" altLang="zh-CN" dirty="0"/>
              <a:t>《</a:t>
            </a:r>
            <a:r>
              <a:rPr lang="zh-CN" altLang="en-US" dirty="0"/>
              <a:t>星际迷航</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3</a:t>
            </a:fld>
            <a:endParaRPr lang="zh-CN" altLang="en-US"/>
          </a:p>
        </p:txBody>
      </p:sp>
    </p:spTree>
    <p:extLst>
      <p:ext uri="{BB962C8B-B14F-4D97-AF65-F5344CB8AC3E}">
        <p14:creationId xmlns:p14="http://schemas.microsoft.com/office/powerpoint/2010/main" val="239901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200000"/>
              </a:lnSpc>
              <a:buFont typeface="Arial" panose="020B0604020202020204" pitchFamily="34" charset="0"/>
              <a:buNone/>
            </a:pPr>
            <a:r>
              <a:rPr lang="zh-CN" altLang="en-US" sz="1200" b="1">
                <a:solidFill>
                  <a:schemeClr val="bg1"/>
                </a:solidFill>
                <a:latin typeface="微软雅黑" panose="020B0503020204020204" pitchFamily="34" charset="-122"/>
                <a:ea typeface="微软雅黑" panose="020B0503020204020204" pitchFamily="34" charset="-122"/>
              </a:rPr>
              <a:t>我们看一下这项计划的概况：</a:t>
            </a:r>
            <a:endParaRPr lang="en-US" altLang="zh-CN" sz="1200" b="1">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该计划持续了</a:t>
            </a:r>
            <a:r>
              <a:rPr lang="en-US" altLang="zh-CN" sz="1200" b="1" dirty="0">
                <a:solidFill>
                  <a:schemeClr val="bg1"/>
                </a:solidFill>
                <a:latin typeface="微软雅黑" panose="020B0503020204020204" pitchFamily="34" charset="-122"/>
                <a:ea typeface="微软雅黑" panose="020B0503020204020204" pitchFamily="34" charset="-122"/>
              </a:rPr>
              <a:t>40</a:t>
            </a:r>
            <a:r>
              <a:rPr lang="zh-CN" altLang="en-US" sz="1200" b="1" dirty="0">
                <a:solidFill>
                  <a:schemeClr val="bg1"/>
                </a:solidFill>
                <a:latin typeface="微软雅黑" panose="020B0503020204020204" pitchFamily="34" charset="-122"/>
                <a:ea typeface="微软雅黑" panose="020B0503020204020204" pitchFamily="34" charset="-122"/>
              </a:rPr>
              <a:t>年</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政府投资了数亿美元</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全世界有几百万的参与者</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选择了</a:t>
            </a:r>
            <a:r>
              <a:rPr lang="en-US" altLang="zh-CN" sz="1200" b="1" dirty="0">
                <a:solidFill>
                  <a:schemeClr val="bg1"/>
                </a:solidFill>
                <a:latin typeface="微软雅黑" panose="020B0503020204020204" pitchFamily="34" charset="-122"/>
                <a:ea typeface="微软雅黑" panose="020B0503020204020204" pitchFamily="34" charset="-122"/>
              </a:rPr>
              <a:t>1000</a:t>
            </a:r>
            <a:r>
              <a:rPr lang="zh-CN" altLang="en-US" sz="1200" b="1" dirty="0">
                <a:solidFill>
                  <a:schemeClr val="bg1"/>
                </a:solidFill>
                <a:latin typeface="微软雅黑" panose="020B0503020204020204" pitchFamily="34" charset="-122"/>
                <a:ea typeface="微软雅黑" panose="020B0503020204020204" pitchFamily="34" charset="-122"/>
              </a:rPr>
              <a:t>个类似太阳系天体系统进行扫描</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22</a:t>
            </a:fld>
            <a:endParaRPr lang="zh-CN" altLang="en-US"/>
          </a:p>
        </p:txBody>
      </p:sp>
    </p:spTree>
    <p:extLst>
      <p:ext uri="{BB962C8B-B14F-4D97-AF65-F5344CB8AC3E}">
        <p14:creationId xmlns:p14="http://schemas.microsoft.com/office/powerpoint/2010/main" val="1864673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过去的四十年，尽管</a:t>
            </a:r>
            <a:r>
              <a:rPr lang="en-US" altLang="zh-CN" sz="1200" b="1" dirty="0">
                <a:solidFill>
                  <a:schemeClr val="bg1"/>
                </a:solidFill>
                <a:latin typeface="微软雅黑" panose="020B0503020204020204" pitchFamily="34" charset="-122"/>
                <a:ea typeface="微软雅黑" panose="020B0503020204020204" pitchFamily="34" charset="-122"/>
              </a:rPr>
              <a:t>SETI</a:t>
            </a:r>
            <a:r>
              <a:rPr lang="zh-CN" altLang="en-US" sz="1200" b="1" dirty="0">
                <a:solidFill>
                  <a:schemeClr val="bg1"/>
                </a:solidFill>
                <a:latin typeface="微软雅黑" panose="020B0503020204020204" pitchFamily="34" charset="-122"/>
                <a:ea typeface="微软雅黑" panose="020B0503020204020204" pitchFamily="34" charset="-122"/>
              </a:rPr>
              <a:t>计划的参与者通过各种先进设备收集和分析来自宇宙的各种电磁波，但到目前为止，人类在外星生命探索方面仍然一无所获。</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23</a:t>
            </a:fld>
            <a:endParaRPr lang="zh-CN" altLang="en-US"/>
          </a:p>
        </p:txBody>
      </p:sp>
    </p:spTree>
    <p:extLst>
      <p:ext uri="{BB962C8B-B14F-4D97-AF65-F5344CB8AC3E}">
        <p14:creationId xmlns:p14="http://schemas.microsoft.com/office/powerpoint/2010/main" val="3994996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gn="just">
              <a:lnSpc>
                <a:spcPct val="150000"/>
              </a:lnSpc>
              <a:buFont typeface="Wingdings" panose="05000000000000000000" pitchFamily="2" charset="2"/>
              <a:buNone/>
            </a:pPr>
            <a:r>
              <a:rPr lang="en-US" altLang="zh-CN" sz="1200" b="1" dirty="0">
                <a:solidFill>
                  <a:schemeClr val="bg1"/>
                </a:solidFill>
                <a:latin typeface="微软雅黑" panose="020B0503020204020204" pitchFamily="34" charset="-122"/>
                <a:ea typeface="微软雅黑" panose="020B0503020204020204" pitchFamily="34" charset="-122"/>
              </a:rPr>
              <a:t>SETI</a:t>
            </a:r>
            <a:r>
              <a:rPr lang="zh-CN" altLang="en-US" sz="1200" b="1" dirty="0">
                <a:solidFill>
                  <a:schemeClr val="bg1"/>
                </a:solidFill>
                <a:latin typeface="微软雅黑" panose="020B0503020204020204" pitchFamily="34" charset="-122"/>
                <a:ea typeface="微软雅黑" panose="020B0503020204020204" pitchFamily="34" charset="-122"/>
              </a:rPr>
              <a:t>期间，人们发现宇宙空间出现了脉冲信号，一开始研究人员非常兴奋，以为是外星人发来的信号，后来经过证实，它是来自中子星旋转所发出的脉冲信号。</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24</a:t>
            </a:fld>
            <a:endParaRPr lang="zh-CN" altLang="en-US"/>
          </a:p>
        </p:txBody>
      </p:sp>
    </p:spTree>
    <p:extLst>
      <p:ext uri="{BB962C8B-B14F-4D97-AF65-F5344CB8AC3E}">
        <p14:creationId xmlns:p14="http://schemas.microsoft.com/office/powerpoint/2010/main" val="344015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中子星是一种很特殊的天体，下面我们用一段视频来给大家展示中子星看起来是如何像一个宇宙灯塔，一明一暗的。</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25</a:t>
            </a:fld>
            <a:endParaRPr lang="zh-CN" altLang="en-US"/>
          </a:p>
        </p:txBody>
      </p:sp>
    </p:spTree>
    <p:extLst>
      <p:ext uri="{BB962C8B-B14F-4D97-AF65-F5344CB8AC3E}">
        <p14:creationId xmlns:p14="http://schemas.microsoft.com/office/powerpoint/2010/main" val="141100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视频中我们看到星体周围的线实际上是肉眼看不到的电磁波，是为了人们好理解，在动画视频中添加上去的。</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26</a:t>
            </a:fld>
            <a:endParaRPr lang="zh-CN" altLang="en-US"/>
          </a:p>
        </p:txBody>
      </p:sp>
    </p:spTree>
    <p:extLst>
      <p:ext uri="{BB962C8B-B14F-4D97-AF65-F5344CB8AC3E}">
        <p14:creationId xmlns:p14="http://schemas.microsoft.com/office/powerpoint/2010/main" val="1776903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视频中我们看到星体周围的线实际上是肉眼看不到的电磁波，是为了人们好理解，在动画视频中添加上去的。</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27</a:t>
            </a:fld>
            <a:endParaRPr lang="zh-CN" altLang="en-US"/>
          </a:p>
        </p:txBody>
      </p:sp>
    </p:spTree>
    <p:extLst>
      <p:ext uri="{BB962C8B-B14F-4D97-AF65-F5344CB8AC3E}">
        <p14:creationId xmlns:p14="http://schemas.microsoft.com/office/powerpoint/2010/main" val="2608270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假如真的存在外星人，他们能否在这个宇宙的物理定律之下访问我们地球呢？</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bg1"/>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在宇宙别的地方也存在重力，惯性等有关物理定律。</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29</a:t>
            </a:fld>
            <a:endParaRPr lang="zh-CN" altLang="en-US"/>
          </a:p>
        </p:txBody>
      </p:sp>
    </p:spTree>
    <p:extLst>
      <p:ext uri="{BB962C8B-B14F-4D97-AF65-F5344CB8AC3E}">
        <p14:creationId xmlns:p14="http://schemas.microsoft.com/office/powerpoint/2010/main" val="1107274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这是离我们最近的星系，仙女座星系。</a:t>
            </a:r>
          </a:p>
        </p:txBody>
      </p:sp>
      <p:sp>
        <p:nvSpPr>
          <p:cNvPr id="4" name="灯片编号占位符 3"/>
          <p:cNvSpPr>
            <a:spLocks noGrp="1"/>
          </p:cNvSpPr>
          <p:nvPr>
            <p:ph type="sldNum" sz="quarter" idx="5"/>
          </p:nvPr>
        </p:nvSpPr>
        <p:spPr/>
        <p:txBody>
          <a:bodyPr/>
          <a:lstStyle/>
          <a:p>
            <a:fld id="{370F3633-68CD-413B-93F5-A7373A8DDC34}" type="slidenum">
              <a:rPr lang="zh-CN" altLang="en-US" smtClean="0"/>
              <a:t>30</a:t>
            </a:fld>
            <a:endParaRPr lang="zh-CN" altLang="en-US"/>
          </a:p>
        </p:txBody>
      </p:sp>
    </p:spTree>
    <p:extLst>
      <p:ext uri="{BB962C8B-B14F-4D97-AF65-F5344CB8AC3E}">
        <p14:creationId xmlns:p14="http://schemas.microsoft.com/office/powerpoint/2010/main" val="3843175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这是我们比较熟悉的仙女座星系。它距离我们有大概</a:t>
            </a:r>
            <a:r>
              <a:rPr lang="en-US" altLang="zh-CN" sz="1200" kern="1200" dirty="0">
                <a:solidFill>
                  <a:schemeClr val="tx1"/>
                </a:solidFill>
                <a:latin typeface="+mn-lt"/>
                <a:ea typeface="+mn-ea"/>
                <a:cs typeface="+mn-cs"/>
              </a:rPr>
              <a:t>250</a:t>
            </a:r>
            <a:r>
              <a:rPr lang="zh-CN" altLang="zh-CN" sz="1200" kern="1200" dirty="0">
                <a:solidFill>
                  <a:schemeClr val="tx1"/>
                </a:solidFill>
                <a:latin typeface="+mn-lt"/>
                <a:ea typeface="+mn-ea"/>
                <a:cs typeface="+mn-cs"/>
              </a:rPr>
              <a:t>万光年。为什么要选择这个星系作为例子呢？因为它跟我们的银河系非常像，同样是螺旋星系，有几条旋臂。也有数千亿颗恒星，按照详细有地外生命的人的说法，这样的星系更有可能产生生命。</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31</a:t>
            </a:fld>
            <a:endParaRPr lang="zh-CN" altLang="en-US"/>
          </a:p>
        </p:txBody>
      </p:sp>
    </p:spTree>
    <p:extLst>
      <p:ext uri="{BB962C8B-B14F-4D97-AF65-F5344CB8AC3E}">
        <p14:creationId xmlns:p14="http://schemas.microsoft.com/office/powerpoint/2010/main" val="3398230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仙女座星系离我们非常遥远，这个两个遥远天体的空间旅行非常耗费时间。</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32</a:t>
            </a:fld>
            <a:endParaRPr lang="zh-CN" altLang="en-US"/>
          </a:p>
        </p:txBody>
      </p:sp>
    </p:spTree>
    <p:extLst>
      <p:ext uri="{BB962C8B-B14F-4D97-AF65-F5344CB8AC3E}">
        <p14:creationId xmlns:p14="http://schemas.microsoft.com/office/powerpoint/2010/main" val="269887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上面有</a:t>
            </a:r>
            <a:r>
              <a:rPr lang="en-US" altLang="zh-CN" dirty="0"/>
              <a:t>《</a:t>
            </a:r>
            <a:r>
              <a:rPr lang="zh-CN" altLang="en-US" dirty="0"/>
              <a:t>阿凡达</a:t>
            </a:r>
            <a:r>
              <a:rPr lang="en-US" altLang="zh-CN" dirty="0"/>
              <a:t>》</a:t>
            </a:r>
            <a:r>
              <a:rPr lang="zh-CN" altLang="en-US" dirty="0"/>
              <a:t>，</a:t>
            </a:r>
            <a:r>
              <a:rPr lang="en-US" altLang="zh-CN" dirty="0"/>
              <a:t>《ET》</a:t>
            </a:r>
            <a:r>
              <a:rPr lang="zh-CN" altLang="en-US" dirty="0"/>
              <a:t>等电影</a:t>
            </a:r>
          </a:p>
        </p:txBody>
      </p:sp>
      <p:sp>
        <p:nvSpPr>
          <p:cNvPr id="4" name="灯片编号占位符 3"/>
          <p:cNvSpPr>
            <a:spLocks noGrp="1"/>
          </p:cNvSpPr>
          <p:nvPr>
            <p:ph type="sldNum" sz="quarter" idx="5"/>
          </p:nvPr>
        </p:nvSpPr>
        <p:spPr/>
        <p:txBody>
          <a:bodyPr/>
          <a:lstStyle/>
          <a:p>
            <a:fld id="{370F3633-68CD-413B-93F5-A7373A8DDC34}" type="slidenum">
              <a:rPr lang="zh-CN" altLang="en-US" smtClean="0"/>
              <a:t>4</a:t>
            </a:fld>
            <a:endParaRPr lang="zh-CN" altLang="en-US"/>
          </a:p>
        </p:txBody>
      </p:sp>
    </p:spTree>
    <p:extLst>
      <p:ext uri="{BB962C8B-B14F-4D97-AF65-F5344CB8AC3E}">
        <p14:creationId xmlns:p14="http://schemas.microsoft.com/office/powerpoint/2010/main" val="318558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就算外星人有几百万年的生命，星际旅行还存在不少障碍！航天器的升空与减速需要大量的燃料</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bg1"/>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普通航天飞机起飞需要大概</a:t>
            </a:r>
            <a:r>
              <a:rPr lang="en-US" altLang="zh-CN" sz="1200" b="1" dirty="0">
                <a:solidFill>
                  <a:schemeClr val="bg1"/>
                </a:solidFill>
                <a:latin typeface="微软雅黑" panose="020B0503020204020204" pitchFamily="34" charset="-122"/>
                <a:ea typeface="微软雅黑" panose="020B0503020204020204" pitchFamily="34" charset="-122"/>
              </a:rPr>
              <a:t>330</a:t>
            </a:r>
            <a:r>
              <a:rPr lang="zh-CN" altLang="en-US" sz="1200" b="1" dirty="0">
                <a:solidFill>
                  <a:schemeClr val="bg1"/>
                </a:solidFill>
                <a:latin typeface="微软雅黑" panose="020B0503020204020204" pitchFamily="34" charset="-122"/>
                <a:ea typeface="微软雅黑" panose="020B0503020204020204" pitchFamily="34" charset="-122"/>
              </a:rPr>
              <a:t>万公斤的推力。</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33</a:t>
            </a:fld>
            <a:endParaRPr lang="zh-CN" altLang="en-US"/>
          </a:p>
        </p:txBody>
      </p:sp>
    </p:spTree>
    <p:extLst>
      <p:ext uri="{BB962C8B-B14F-4D97-AF65-F5344CB8AC3E}">
        <p14:creationId xmlns:p14="http://schemas.microsoft.com/office/powerpoint/2010/main" val="646364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航天器的升空不仅需要庞大的动力，还需要巨大的能量。</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34</a:t>
            </a:fld>
            <a:endParaRPr lang="zh-CN" altLang="en-US"/>
          </a:p>
        </p:txBody>
      </p:sp>
    </p:spTree>
    <p:extLst>
      <p:ext uri="{BB962C8B-B14F-4D97-AF65-F5344CB8AC3E}">
        <p14:creationId xmlns:p14="http://schemas.microsoft.com/office/powerpoint/2010/main" val="270327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我们跟地球每秒从太阳接收到的能量与广岛原子弹相比。</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35</a:t>
            </a:fld>
            <a:endParaRPr lang="zh-CN" altLang="en-US"/>
          </a:p>
        </p:txBody>
      </p:sp>
    </p:spTree>
    <p:extLst>
      <p:ext uri="{BB962C8B-B14F-4D97-AF65-F5344CB8AC3E}">
        <p14:creationId xmlns:p14="http://schemas.microsoft.com/office/powerpoint/2010/main" val="415851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b="1" dirty="0">
                <a:solidFill>
                  <a:schemeClr val="bg1"/>
                </a:solidFill>
                <a:latin typeface="微软雅黑" panose="020B0503020204020204" pitchFamily="34" charset="-122"/>
                <a:ea typeface="微软雅黑" panose="020B0503020204020204" pitchFamily="34" charset="-122"/>
              </a:rPr>
              <a:t>一个</a:t>
            </a:r>
            <a:r>
              <a:rPr lang="en-US" altLang="zh-CN" sz="1200" b="1" dirty="0">
                <a:solidFill>
                  <a:schemeClr val="bg1"/>
                </a:solidFill>
                <a:latin typeface="微软雅黑" panose="020B0503020204020204" pitchFamily="34" charset="-122"/>
                <a:ea typeface="微软雅黑" panose="020B0503020204020204" pitchFamily="34" charset="-122"/>
              </a:rPr>
              <a:t>1000</a:t>
            </a:r>
            <a:r>
              <a:rPr lang="zh-CN" altLang="en-US" sz="1200" b="1" dirty="0">
                <a:solidFill>
                  <a:schemeClr val="bg1"/>
                </a:solidFill>
                <a:latin typeface="微软雅黑" panose="020B0503020204020204" pitchFamily="34" charset="-122"/>
                <a:ea typeface="微软雅黑" panose="020B0503020204020204" pitchFamily="34" charset="-122"/>
              </a:rPr>
              <a:t>吨的航天器要加速到光速的三分之二，根据动能公式，需要的能量为</a:t>
            </a:r>
            <a:r>
              <a:rPr lang="en-US" altLang="zh-CN" sz="1200" b="1" dirty="0">
                <a:solidFill>
                  <a:schemeClr val="bg1"/>
                </a:solidFill>
                <a:latin typeface="微软雅黑" panose="020B0503020204020204" pitchFamily="34" charset="-122"/>
                <a:ea typeface="微软雅黑" panose="020B0503020204020204" pitchFamily="34" charset="-122"/>
              </a:rPr>
              <a:t>2x10</a:t>
            </a:r>
            <a:r>
              <a:rPr lang="en-US" altLang="zh-CN" sz="1200" b="1" baseline="30000" dirty="0">
                <a:solidFill>
                  <a:schemeClr val="bg1"/>
                </a:solidFill>
                <a:latin typeface="微软雅黑" panose="020B0503020204020204" pitchFamily="34" charset="-122"/>
                <a:ea typeface="微软雅黑" panose="020B0503020204020204" pitchFamily="34" charset="-122"/>
              </a:rPr>
              <a:t>16</a:t>
            </a:r>
            <a:r>
              <a:rPr lang="zh-CN" altLang="en-US" sz="1200" b="1" dirty="0">
                <a:solidFill>
                  <a:schemeClr val="bg1"/>
                </a:solidFill>
                <a:latin typeface="微软雅黑" panose="020B0503020204020204" pitchFamily="34" charset="-122"/>
                <a:ea typeface="微软雅黑" panose="020B0503020204020204" pitchFamily="34" charset="-122"/>
              </a:rPr>
              <a:t>焦耳。</a:t>
            </a:r>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36</a:t>
            </a:fld>
            <a:endParaRPr lang="zh-CN" altLang="en-US"/>
          </a:p>
        </p:txBody>
      </p:sp>
    </p:spTree>
    <p:extLst>
      <p:ext uri="{BB962C8B-B14F-4D97-AF65-F5344CB8AC3E}">
        <p14:creationId xmlns:p14="http://schemas.microsoft.com/office/powerpoint/2010/main" val="899213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为什么这么小的鸟会产生这么大的撞击力？动量定理可以解释。</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37</a:t>
            </a:fld>
            <a:endParaRPr lang="zh-CN" altLang="en-US"/>
          </a:p>
        </p:txBody>
      </p:sp>
    </p:spTree>
    <p:extLst>
      <p:ext uri="{BB962C8B-B14F-4D97-AF65-F5344CB8AC3E}">
        <p14:creationId xmlns:p14="http://schemas.microsoft.com/office/powerpoint/2010/main" val="2587334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细微物体打在航天器上面也会产生巨大伤害。</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38</a:t>
            </a:fld>
            <a:endParaRPr lang="zh-CN" altLang="en-US"/>
          </a:p>
        </p:txBody>
      </p:sp>
    </p:spTree>
    <p:extLst>
      <p:ext uri="{BB962C8B-B14F-4D97-AF65-F5344CB8AC3E}">
        <p14:creationId xmlns:p14="http://schemas.microsoft.com/office/powerpoint/2010/main" val="147560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有人会问宇宙不是真空吗？会有这么多的小碎石之类的物质吗？</a:t>
            </a:r>
            <a:r>
              <a:rPr kumimoji="0" lang="zh-CN" altLang="en-US" sz="1200" b="0" i="0" u="none" strike="noStrike" kern="1200" cap="none" spc="0" normalizeH="0" baseline="0" noProof="0" dirty="0">
                <a:ln>
                  <a:noFill/>
                </a:ln>
                <a:solidFill>
                  <a:schemeClr val="tx1"/>
                </a:solidFill>
                <a:effectLst/>
                <a:uLnTx/>
                <a:uFillTx/>
                <a:latin typeface="+mn-lt"/>
                <a:ea typeface="+mn-ea"/>
                <a:cs typeface="+mn-cs"/>
              </a:rPr>
              <a:t>其实在我们的太阳系就有这样的一个地方。</a:t>
            </a:r>
            <a:endParaRPr kumimoji="0" lang="en-US" altLang="zh-CN"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altLang="zh-CN" sz="1200" b="0" i="0" u="none" strike="noStrike" kern="1200" cap="none" spc="0" normalizeH="0" baseline="0" noProof="0" dirty="0">
                <a:ln>
                  <a:noFill/>
                </a:ln>
                <a:solidFill>
                  <a:schemeClr val="tx1"/>
                </a:solidFill>
                <a:effectLst/>
                <a:uLnTx/>
                <a:uFillTx/>
                <a:latin typeface="+mn-lt"/>
                <a:ea typeface="+mn-ea"/>
                <a:cs typeface="+mn-cs"/>
              </a:rPr>
            </a:br>
            <a:r>
              <a:rPr kumimoji="0" lang="zh-CN" altLang="en-US" sz="1200" b="0" i="0" u="none" strike="noStrike" kern="1200" cap="none" spc="0" normalizeH="0" baseline="0" noProof="0" dirty="0">
                <a:ln>
                  <a:noFill/>
                </a:ln>
                <a:solidFill>
                  <a:schemeClr val="tx1"/>
                </a:solidFill>
                <a:effectLst/>
                <a:uLnTx/>
                <a:uFillTx/>
                <a:latin typeface="+mn-lt"/>
                <a:ea typeface="+mn-ea"/>
                <a:cs typeface="+mn-cs"/>
              </a:rPr>
              <a:t>上面这个是太阳系的平面图，知道小行星带在哪里吗？就在火星和木星轨道之间。</a:t>
            </a:r>
            <a:endParaRPr kumimoji="0" lang="en-US" altLang="zh-CN"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39</a:t>
            </a:fld>
            <a:endParaRPr lang="zh-CN" altLang="en-US"/>
          </a:p>
        </p:txBody>
      </p:sp>
    </p:spTree>
    <p:extLst>
      <p:ext uri="{BB962C8B-B14F-4D97-AF65-F5344CB8AC3E}">
        <p14:creationId xmlns:p14="http://schemas.microsoft.com/office/powerpoint/2010/main" val="1560149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b="0" i="0" kern="1200" dirty="0">
                <a:solidFill>
                  <a:schemeClr val="tx1"/>
                </a:solidFill>
                <a:latin typeface="+mn-lt"/>
                <a:ea typeface="+mn-ea"/>
                <a:cs typeface="+mn-cs"/>
              </a:rPr>
              <a:t>小行星带是小行星最密集的区域，估计为数多达</a:t>
            </a:r>
            <a:r>
              <a:rPr lang="en-US" altLang="zh-CN" sz="1200" b="0" i="0" kern="1200" dirty="0">
                <a:solidFill>
                  <a:schemeClr val="tx1"/>
                </a:solidFill>
                <a:latin typeface="+mn-lt"/>
                <a:ea typeface="+mn-ea"/>
                <a:cs typeface="+mn-cs"/>
              </a:rPr>
              <a:t>50</a:t>
            </a:r>
            <a:r>
              <a:rPr lang="zh-CN" altLang="en-US" sz="1200" b="0" i="0" kern="1200" dirty="0">
                <a:solidFill>
                  <a:schemeClr val="tx1"/>
                </a:solidFill>
                <a:latin typeface="+mn-lt"/>
                <a:ea typeface="+mn-ea"/>
                <a:cs typeface="+mn-cs"/>
              </a:rPr>
              <a:t>万颗。也就是说，我们的太空并不是空无一物的真空。航天器在宇宙行驶的过程中，有可能跟宇宙中运行的小行星发生碰撞而被撞毁。</a:t>
            </a:r>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40</a:t>
            </a:fld>
            <a:endParaRPr lang="zh-CN" altLang="en-US"/>
          </a:p>
        </p:txBody>
      </p:sp>
    </p:spTree>
    <p:extLst>
      <p:ext uri="{BB962C8B-B14F-4D97-AF65-F5344CB8AC3E}">
        <p14:creationId xmlns:p14="http://schemas.microsoft.com/office/powerpoint/2010/main" val="42260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超新星爆发也会把大量的物质抛入太空。</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41</a:t>
            </a:fld>
            <a:endParaRPr lang="zh-CN" altLang="en-US"/>
          </a:p>
        </p:txBody>
      </p:sp>
    </p:spTree>
    <p:extLst>
      <p:ext uri="{BB962C8B-B14F-4D97-AF65-F5344CB8AC3E}">
        <p14:creationId xmlns:p14="http://schemas.microsoft.com/office/powerpoint/2010/main" val="2189924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假如飞行器的速度达到光速的三分之二，碰上一颗质量是</a:t>
            </a:r>
            <a:r>
              <a:rPr lang="en-US" altLang="zh-CN" sz="1200" b="1" dirty="0">
                <a:solidFill>
                  <a:schemeClr val="bg1"/>
                </a:solidFill>
                <a:latin typeface="微软雅黑" panose="020B0503020204020204" pitchFamily="34" charset="-122"/>
                <a:ea typeface="微软雅黑" panose="020B0503020204020204" pitchFamily="34" charset="-122"/>
              </a:rPr>
              <a:t>10</a:t>
            </a:r>
            <a:r>
              <a:rPr lang="zh-CN" altLang="en-US" sz="1200" b="1" dirty="0">
                <a:solidFill>
                  <a:schemeClr val="bg1"/>
                </a:solidFill>
                <a:latin typeface="微软雅黑" panose="020B0503020204020204" pitchFamily="34" charset="-122"/>
                <a:ea typeface="微软雅黑" panose="020B0503020204020204" pitchFamily="34" charset="-122"/>
              </a:rPr>
              <a:t>吨的陨石，产生的冲撞力有</a:t>
            </a:r>
            <a:r>
              <a:rPr lang="en-US" altLang="zh-CN" sz="1200" b="1" dirty="0">
                <a:solidFill>
                  <a:schemeClr val="bg1"/>
                </a:solidFill>
                <a:latin typeface="微软雅黑" panose="020B0503020204020204" pitchFamily="34" charset="-122"/>
                <a:ea typeface="微软雅黑" panose="020B0503020204020204" pitchFamily="34" charset="-122"/>
              </a:rPr>
              <a:t>20</a:t>
            </a:r>
            <a:r>
              <a:rPr lang="zh-CN" altLang="en-US" sz="1200" b="1" dirty="0">
                <a:solidFill>
                  <a:schemeClr val="bg1"/>
                </a:solidFill>
                <a:latin typeface="微软雅黑" panose="020B0503020204020204" pitchFamily="34" charset="-122"/>
                <a:ea typeface="微软雅黑" panose="020B0503020204020204" pitchFamily="34" charset="-122"/>
              </a:rPr>
              <a:t>万吨。</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42</a:t>
            </a:fld>
            <a:endParaRPr lang="zh-CN" altLang="en-US"/>
          </a:p>
        </p:txBody>
      </p:sp>
    </p:spTree>
    <p:extLst>
      <p:ext uri="{BB962C8B-B14F-4D97-AF65-F5344CB8AC3E}">
        <p14:creationId xmlns:p14="http://schemas.microsoft.com/office/powerpoint/2010/main" val="159331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这是美国电影</a:t>
            </a:r>
            <a:r>
              <a:rPr lang="en-US" altLang="zh-CN" dirty="0"/>
              <a:t>《</a:t>
            </a:r>
            <a:r>
              <a:rPr lang="zh-CN" altLang="en-US" dirty="0"/>
              <a:t>独立日</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5</a:t>
            </a:fld>
            <a:endParaRPr lang="zh-CN" altLang="en-US"/>
          </a:p>
        </p:txBody>
      </p:sp>
    </p:spTree>
    <p:extLst>
      <p:ext uri="{BB962C8B-B14F-4D97-AF65-F5344CB8AC3E}">
        <p14:creationId xmlns:p14="http://schemas.microsoft.com/office/powerpoint/2010/main" val="166710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假如一块陨石的质量是</a:t>
            </a:r>
            <a:r>
              <a:rPr lang="en-US" altLang="zh-CN" sz="1200" b="1" dirty="0">
                <a:solidFill>
                  <a:schemeClr val="bg1"/>
                </a:solidFill>
                <a:latin typeface="微软雅黑" panose="020B0503020204020204" pitchFamily="34" charset="-122"/>
                <a:ea typeface="微软雅黑" panose="020B0503020204020204" pitchFamily="34" charset="-122"/>
              </a:rPr>
              <a:t>30</a:t>
            </a:r>
            <a:r>
              <a:rPr lang="zh-CN" altLang="en-US" sz="1200" b="1" dirty="0">
                <a:solidFill>
                  <a:schemeClr val="bg1"/>
                </a:solidFill>
                <a:latin typeface="微软雅黑" panose="020B0503020204020204" pitchFamily="34" charset="-122"/>
                <a:ea typeface="微软雅黑" panose="020B0503020204020204" pitchFamily="34" charset="-122"/>
              </a:rPr>
              <a:t>吨（</a:t>
            </a:r>
            <a:r>
              <a:rPr lang="en-US" altLang="zh-CN" sz="1200" b="1" dirty="0">
                <a:solidFill>
                  <a:schemeClr val="bg1"/>
                </a:solidFill>
                <a:latin typeface="微软雅黑" panose="020B0503020204020204" pitchFamily="34" charset="-122"/>
                <a:ea typeface="微软雅黑" panose="020B0503020204020204" pitchFamily="34" charset="-122"/>
              </a:rPr>
              <a:t>3</a:t>
            </a:r>
            <a:r>
              <a:rPr lang="zh-CN" altLang="en-US" sz="1200" b="1" dirty="0">
                <a:solidFill>
                  <a:schemeClr val="bg1"/>
                </a:solidFill>
                <a:latin typeface="微软雅黑" panose="020B0503020204020204" pitchFamily="34" charset="-122"/>
                <a:ea typeface="微软雅黑" panose="020B0503020204020204" pitchFamily="34" charset="-122"/>
              </a:rPr>
              <a:t>万公斤），以光速三分之二的速度撞击飞行器。倘若其动能全部转化为热能，那它释放出来的能量是：</a:t>
            </a:r>
            <a:r>
              <a:rPr lang="en-US" altLang="zh-CN" sz="1200" b="1" dirty="0">
                <a:solidFill>
                  <a:schemeClr val="bg1"/>
                </a:solidFill>
                <a:latin typeface="微软雅黑" panose="020B0503020204020204" pitchFamily="34" charset="-122"/>
                <a:ea typeface="微软雅黑" panose="020B0503020204020204" pitchFamily="34" charset="-122"/>
              </a:rPr>
              <a:t>6x10</a:t>
            </a:r>
            <a:r>
              <a:rPr lang="en-US" altLang="zh-CN" sz="1200" b="1" baseline="30000" dirty="0">
                <a:solidFill>
                  <a:schemeClr val="bg1"/>
                </a:solidFill>
                <a:latin typeface="微软雅黑" panose="020B0503020204020204" pitchFamily="34" charset="-122"/>
                <a:ea typeface="微软雅黑" panose="020B0503020204020204" pitchFamily="34" charset="-122"/>
              </a:rPr>
              <a:t>14</a:t>
            </a:r>
            <a:r>
              <a:rPr lang="zh-CN" altLang="en-US" sz="1200" b="1" dirty="0">
                <a:solidFill>
                  <a:schemeClr val="bg1"/>
                </a:solidFill>
                <a:latin typeface="微软雅黑" panose="020B0503020204020204" pitchFamily="34" charset="-122"/>
                <a:ea typeface="微软雅黑" panose="020B0503020204020204" pitchFamily="34" charset="-122"/>
              </a:rPr>
              <a:t>焦耳</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43</a:t>
            </a:fld>
            <a:endParaRPr lang="zh-CN" altLang="en-US"/>
          </a:p>
        </p:txBody>
      </p:sp>
    </p:spTree>
    <p:extLst>
      <p:ext uri="{BB962C8B-B14F-4D97-AF65-F5344CB8AC3E}">
        <p14:creationId xmlns:p14="http://schemas.microsoft.com/office/powerpoint/2010/main" val="3230107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人类在第二次世界大战中首次使用核武器。也就是广岛原子弹是人类首次使用核武器。</a:t>
            </a:r>
            <a:r>
              <a:rPr lang="zh-CN" altLang="en-US" sz="1200" kern="1200" dirty="0">
                <a:solidFill>
                  <a:schemeClr val="tx1"/>
                </a:solidFill>
                <a:latin typeface="+mn-lt"/>
                <a:ea typeface="+mn-ea"/>
                <a:cs typeface="+mn-cs"/>
              </a:rPr>
              <a:t>据科学家计算，</a:t>
            </a:r>
            <a:r>
              <a:rPr lang="zh-CN" altLang="zh-CN" sz="1200" kern="1200" dirty="0">
                <a:solidFill>
                  <a:schemeClr val="tx1"/>
                </a:solidFill>
                <a:latin typeface="+mn-lt"/>
                <a:ea typeface="+mn-ea"/>
                <a:cs typeface="+mn-cs"/>
              </a:rPr>
              <a:t>这颗原子弹是释放出来的能量为</a:t>
            </a:r>
            <a:r>
              <a:rPr lang="en-US" altLang="zh-CN" sz="1200" kern="1200" dirty="0">
                <a:solidFill>
                  <a:schemeClr val="tx1"/>
                </a:solidFill>
                <a:latin typeface="+mn-lt"/>
                <a:ea typeface="+mn-ea"/>
                <a:cs typeface="+mn-cs"/>
              </a:rPr>
              <a:t>5.5x10</a:t>
            </a:r>
            <a:r>
              <a:rPr lang="en-US" altLang="zh-CN" sz="1200" kern="1200" baseline="30000" dirty="0">
                <a:solidFill>
                  <a:schemeClr val="tx1"/>
                </a:solidFill>
                <a:latin typeface="+mn-lt"/>
                <a:ea typeface="+mn-ea"/>
                <a:cs typeface="+mn-cs"/>
              </a:rPr>
              <a:t>13</a:t>
            </a:r>
            <a:r>
              <a:rPr lang="zh-CN" altLang="zh-CN" sz="1200" kern="1200" dirty="0">
                <a:solidFill>
                  <a:schemeClr val="tx1"/>
                </a:solidFill>
                <a:latin typeface="+mn-lt"/>
                <a:ea typeface="+mn-ea"/>
                <a:cs typeface="+mn-cs"/>
              </a:rPr>
              <a:t>焦耳。</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44</a:t>
            </a:fld>
            <a:endParaRPr lang="zh-CN" altLang="en-US"/>
          </a:p>
        </p:txBody>
      </p:sp>
    </p:spTree>
    <p:extLst>
      <p:ext uri="{BB962C8B-B14F-4D97-AF65-F5344CB8AC3E}">
        <p14:creationId xmlns:p14="http://schemas.microsoft.com/office/powerpoint/2010/main" val="3560612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a:solidFill>
                  <a:schemeClr val="tx1"/>
                </a:solidFill>
                <a:latin typeface="+mn-lt"/>
                <a:ea typeface="+mn-ea"/>
                <a:cs typeface="+mn-cs"/>
              </a:rPr>
              <a:t>这里是一个对比图：左边是上面例子中的陨石所含有的能量。而右边是广岛原子弹所释放出来的能量。我们可以看到，陨石的能量比广岛原子弹的能量还多</a:t>
            </a:r>
            <a:r>
              <a:rPr lang="en-US" altLang="zh-CN" sz="1200" kern="1200" dirty="0">
                <a:solidFill>
                  <a:schemeClr val="tx1"/>
                </a:solidFill>
                <a:latin typeface="+mn-lt"/>
                <a:ea typeface="+mn-ea"/>
                <a:cs typeface="+mn-cs"/>
              </a:rPr>
              <a:t>10</a:t>
            </a:r>
            <a:r>
              <a:rPr lang="zh-CN" altLang="zh-CN" sz="1200" kern="1200" dirty="0">
                <a:solidFill>
                  <a:schemeClr val="tx1"/>
                </a:solidFill>
                <a:latin typeface="+mn-lt"/>
                <a:ea typeface="+mn-ea"/>
                <a:cs typeface="+mn-cs"/>
              </a:rPr>
              <a:t>倍。</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45</a:t>
            </a:fld>
            <a:endParaRPr lang="zh-CN" altLang="en-US"/>
          </a:p>
        </p:txBody>
      </p:sp>
    </p:spTree>
    <p:extLst>
      <p:ext uri="{BB962C8B-B14F-4D97-AF65-F5344CB8AC3E}">
        <p14:creationId xmlns:p14="http://schemas.microsoft.com/office/powerpoint/2010/main" val="3774858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a:solidFill>
                  <a:schemeClr val="tx1"/>
                </a:solidFill>
                <a:latin typeface="+mn-lt"/>
                <a:ea typeface="+mn-ea"/>
                <a:cs typeface="+mn-cs"/>
              </a:rPr>
              <a:t>换句话说，飞行器碰上这样普通的陨石</a:t>
            </a:r>
            <a:r>
              <a:rPr lang="zh-CN" altLang="zh-CN" sz="1200" kern="1200">
                <a:solidFill>
                  <a:schemeClr val="tx1"/>
                </a:solidFill>
                <a:latin typeface="+mn-lt"/>
                <a:ea typeface="+mn-ea"/>
                <a:cs typeface="+mn-cs"/>
              </a:rPr>
              <a:t>相当于被</a:t>
            </a:r>
            <a:r>
              <a:rPr lang="zh-CN" altLang="en-US" sz="1200" kern="1200">
                <a:solidFill>
                  <a:schemeClr val="tx1"/>
                </a:solidFill>
                <a:latin typeface="+mn-lt"/>
                <a:ea typeface="+mn-ea"/>
                <a:cs typeface="+mn-cs"/>
              </a:rPr>
              <a:t>十</a:t>
            </a:r>
            <a:r>
              <a:rPr lang="zh-CN" altLang="zh-CN" sz="1200" kern="1200">
                <a:solidFill>
                  <a:schemeClr val="tx1"/>
                </a:solidFill>
                <a:latin typeface="+mn-lt"/>
                <a:ea typeface="+mn-ea"/>
                <a:cs typeface="+mn-cs"/>
              </a:rPr>
              <a:t>颗</a:t>
            </a:r>
            <a:r>
              <a:rPr lang="zh-CN" altLang="zh-CN" sz="1200" kern="1200" dirty="0">
                <a:solidFill>
                  <a:schemeClr val="tx1"/>
                </a:solidFill>
                <a:latin typeface="+mn-lt"/>
                <a:ea typeface="+mn-ea"/>
                <a:cs typeface="+mn-cs"/>
              </a:rPr>
              <a:t>广岛原子弹击中！</a:t>
            </a:r>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46</a:t>
            </a:fld>
            <a:endParaRPr lang="zh-CN" altLang="en-US"/>
          </a:p>
        </p:txBody>
      </p:sp>
    </p:spTree>
    <p:extLst>
      <p:ext uri="{BB962C8B-B14F-4D97-AF65-F5344CB8AC3E}">
        <p14:creationId xmlns:p14="http://schemas.microsoft.com/office/powerpoint/2010/main" val="1164768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高速运动的航天器具有巨大的惯性，要躲开障碍物非常困难，甚至是不可能的。</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47</a:t>
            </a:fld>
            <a:endParaRPr lang="zh-CN" altLang="en-US"/>
          </a:p>
        </p:txBody>
      </p:sp>
    </p:spTree>
    <p:extLst>
      <p:ext uri="{BB962C8B-B14F-4D97-AF65-F5344CB8AC3E}">
        <p14:creationId xmlns:p14="http://schemas.microsoft.com/office/powerpoint/2010/main" val="2113289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外星人的飞行器也要遵守物理定律，它运动时也具有惯性。由于飞行器高速运动，从发现小行星</a:t>
            </a:r>
            <a:r>
              <a:rPr lang="en-US" altLang="zh-CN" sz="1200" b="1" dirty="0">
                <a:solidFill>
                  <a:schemeClr val="bg1"/>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陨石到操作飞行器转弯，是没有足够的时间让飞行器绕过障碍物。</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48</a:t>
            </a:fld>
            <a:endParaRPr lang="zh-CN" altLang="en-US"/>
          </a:p>
        </p:txBody>
      </p:sp>
    </p:spTree>
    <p:extLst>
      <p:ext uri="{BB962C8B-B14F-4D97-AF65-F5344CB8AC3E}">
        <p14:creationId xmlns:p14="http://schemas.microsoft.com/office/powerpoint/2010/main" val="3096990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在宇宙中定位坐标非常困难。如果没有准确的位置坐标，外星人就无法到达地球。</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49</a:t>
            </a:fld>
            <a:endParaRPr lang="zh-CN" altLang="en-US"/>
          </a:p>
        </p:txBody>
      </p:sp>
    </p:spTree>
    <p:extLst>
      <p:ext uri="{BB962C8B-B14F-4D97-AF65-F5344CB8AC3E}">
        <p14:creationId xmlns:p14="http://schemas.microsoft.com/office/powerpoint/2010/main" val="1833072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要准确送递货物，首先要知道准确的投递地址。</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50</a:t>
            </a:fld>
            <a:endParaRPr lang="zh-CN" altLang="en-US"/>
          </a:p>
        </p:txBody>
      </p:sp>
    </p:spTree>
    <p:extLst>
      <p:ext uri="{BB962C8B-B14F-4D97-AF65-F5344CB8AC3E}">
        <p14:creationId xmlns:p14="http://schemas.microsoft.com/office/powerpoint/2010/main" val="2374440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要准确送递货物，也要知道准确的经纬度坐标。</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51</a:t>
            </a:fld>
            <a:endParaRPr lang="zh-CN" altLang="en-US"/>
          </a:p>
        </p:txBody>
      </p:sp>
    </p:spTree>
    <p:extLst>
      <p:ext uri="{BB962C8B-B14F-4D97-AF65-F5344CB8AC3E}">
        <p14:creationId xmlns:p14="http://schemas.microsoft.com/office/powerpoint/2010/main" val="2129336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你新来到一个新的地方应该做什么</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买地图啊</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才知道我目的地的准确坐标。</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52</a:t>
            </a:fld>
            <a:endParaRPr lang="zh-CN" altLang="en-US"/>
          </a:p>
        </p:txBody>
      </p:sp>
    </p:spTree>
    <p:extLst>
      <p:ext uri="{BB962C8B-B14F-4D97-AF65-F5344CB8AC3E}">
        <p14:creationId xmlns:p14="http://schemas.microsoft.com/office/powerpoint/2010/main" val="6984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a:solidFill>
                  <a:schemeClr val="tx1"/>
                </a:solidFill>
                <a:latin typeface="+mn-lt"/>
                <a:ea typeface="+mn-ea"/>
                <a:cs typeface="+mn-cs"/>
              </a:rPr>
              <a:t>首先，进化论是目前主流媒体所倡导，和普罗大众都接受和认可的理论。而过去的几十年，地外生命和</a:t>
            </a:r>
            <a:r>
              <a:rPr lang="en-US" altLang="zh-CN" sz="1200" kern="1200" dirty="0">
                <a:solidFill>
                  <a:schemeClr val="tx1"/>
                </a:solidFill>
                <a:latin typeface="+mn-lt"/>
                <a:ea typeface="+mn-ea"/>
                <a:cs typeface="+mn-cs"/>
              </a:rPr>
              <a:t>UFO</a:t>
            </a:r>
            <a:r>
              <a:rPr lang="zh-CN" altLang="zh-CN" sz="1200" kern="1200" dirty="0">
                <a:solidFill>
                  <a:schemeClr val="tx1"/>
                </a:solidFill>
                <a:latin typeface="+mn-lt"/>
                <a:ea typeface="+mn-ea"/>
                <a:cs typeface="+mn-cs"/>
              </a:rPr>
              <a:t>文化一直是人们热议的话题。所以，我们会先讨论一下外星生命跟进化论的关系，看看外星生命这种说法的根基在哪里？</a:t>
            </a:r>
            <a:endParaRPr lang="en-US" altLang="zh-CN" sz="1200" kern="1200" dirty="0">
              <a:solidFill>
                <a:schemeClr val="tx1"/>
              </a:solidFill>
              <a:latin typeface="+mn-lt"/>
              <a:ea typeface="+mn-ea"/>
              <a:cs typeface="+mn-cs"/>
            </a:endParaRPr>
          </a:p>
          <a:p>
            <a:endParaRPr lang="zh-CN" altLang="zh-CN" sz="1200" kern="1200" dirty="0">
              <a:solidFill>
                <a:schemeClr val="tx1"/>
              </a:solidFill>
              <a:latin typeface="+mn-lt"/>
              <a:ea typeface="+mn-ea"/>
              <a:cs typeface="+mn-cs"/>
            </a:endParaRPr>
          </a:p>
          <a:p>
            <a:r>
              <a:rPr lang="zh-CN" altLang="zh-CN" sz="1200" kern="1200" dirty="0">
                <a:solidFill>
                  <a:schemeClr val="tx1"/>
                </a:solidFill>
                <a:latin typeface="+mn-lt"/>
                <a:ea typeface="+mn-ea"/>
                <a:cs typeface="+mn-cs"/>
              </a:rPr>
              <a:t>然后，我们要分析一下空间旅行的可能性。因为假设真的存在外星人，那这些外星人又能否跨越广阔的宇宙空间来到地球？他们的航天器能否担负光年级距离旅行的任务？从外星人的寿命、航天器的燃料消耗和与空间物质碰撞的风险角度，这样空间旅行成功的可能性有多大？</a:t>
            </a:r>
            <a:endParaRPr lang="en-US" altLang="zh-CN" sz="1200" kern="1200" dirty="0">
              <a:solidFill>
                <a:schemeClr val="tx1"/>
              </a:solidFill>
              <a:latin typeface="+mn-lt"/>
              <a:ea typeface="+mn-ea"/>
              <a:cs typeface="+mn-cs"/>
            </a:endParaRPr>
          </a:p>
          <a:p>
            <a:endParaRPr lang="zh-CN" altLang="zh-CN" sz="1200" kern="1200" dirty="0">
              <a:solidFill>
                <a:schemeClr val="tx1"/>
              </a:solidFill>
              <a:latin typeface="+mn-lt"/>
              <a:ea typeface="+mn-ea"/>
              <a:cs typeface="+mn-cs"/>
            </a:endParaRPr>
          </a:p>
          <a:p>
            <a:r>
              <a:rPr lang="zh-CN" altLang="zh-CN" sz="1200" kern="1200" dirty="0">
                <a:solidFill>
                  <a:schemeClr val="tx1"/>
                </a:solidFill>
                <a:latin typeface="+mn-lt"/>
                <a:ea typeface="+mn-ea"/>
                <a:cs typeface="+mn-cs"/>
              </a:rPr>
              <a:t>最后，我们会讨论外星人与圣经的关系。这是给在座各位基督徒准备的。我们知道，圣经是神的话语，拥有最高的权威。那我就看看在圣经经文中有没有关于外星人和地外生命的说法，外星人出现在地球这种现象究竟跟经文有没有相冲突的地方，而且神的话语有没有给我们相关的提醒和警告。</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a:t>
            </a:fld>
            <a:endParaRPr lang="zh-CN" altLang="en-US"/>
          </a:p>
        </p:txBody>
      </p:sp>
    </p:spTree>
    <p:extLst>
      <p:ext uri="{BB962C8B-B14F-4D97-AF65-F5344CB8AC3E}">
        <p14:creationId xmlns:p14="http://schemas.microsoft.com/office/powerpoint/2010/main" val="214406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整条路线有多远，路上有什么山脉和河流，路上会遇上什么风险，都要非常清楚。</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53</a:t>
            </a:fld>
            <a:endParaRPr lang="zh-CN" altLang="en-US"/>
          </a:p>
        </p:txBody>
      </p:sp>
    </p:spTree>
    <p:extLst>
      <p:ext uri="{BB962C8B-B14F-4D97-AF65-F5344CB8AC3E}">
        <p14:creationId xmlns:p14="http://schemas.microsoft.com/office/powerpoint/2010/main" val="616186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外星人的飞船要到地球，他要知道整个星系的星图，整条航线上存在什么天体和风险。</a:t>
            </a:r>
            <a:endParaRPr lang="en-AU" dirty="0"/>
          </a:p>
        </p:txBody>
      </p:sp>
      <p:sp>
        <p:nvSpPr>
          <p:cNvPr id="4" name="Slide Number Placeholder 3"/>
          <p:cNvSpPr>
            <a:spLocks noGrp="1"/>
          </p:cNvSpPr>
          <p:nvPr>
            <p:ph type="sldNum" sz="quarter" idx="10"/>
          </p:nvPr>
        </p:nvSpPr>
        <p:spPr/>
        <p:txBody>
          <a:bodyPr/>
          <a:lstStyle/>
          <a:p>
            <a:fld id="{54E3A9B4-2A73-4AEA-9D0A-C4DF473939E3}" type="slidenum">
              <a:rPr lang="en-US" smtClean="0"/>
              <a:pPr/>
              <a:t>54</a:t>
            </a:fld>
            <a:endParaRPr lang="en-US"/>
          </a:p>
        </p:txBody>
      </p:sp>
    </p:spTree>
    <p:extLst>
      <p:ext uri="{BB962C8B-B14F-4D97-AF65-F5344CB8AC3E}">
        <p14:creationId xmlns:p14="http://schemas.microsoft.com/office/powerpoint/2010/main" val="2411795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还有第二种找到地球位置的方法。</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55</a:t>
            </a:fld>
            <a:endParaRPr lang="zh-CN" altLang="en-US"/>
          </a:p>
        </p:txBody>
      </p:sp>
    </p:spTree>
    <p:extLst>
      <p:ext uri="{BB962C8B-B14F-4D97-AF65-F5344CB8AC3E}">
        <p14:creationId xmlns:p14="http://schemas.microsoft.com/office/powerpoint/2010/main" val="3603691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这里有两个问题：人类发明无限电波只有</a:t>
            </a:r>
            <a:r>
              <a:rPr lang="en-US" altLang="zh-CN" dirty="0"/>
              <a:t>100</a:t>
            </a:r>
            <a:r>
              <a:rPr lang="zh-CN" altLang="en-US" dirty="0"/>
              <a:t>多年，也就是说人类的无限电波所能覆盖的区域只有红色圈大小的区域。外星人的探测器必须进入这个红色区域才能接收到这些无线电波。</a:t>
            </a:r>
            <a:endParaRPr lang="en-US" altLang="zh-CN" dirty="0"/>
          </a:p>
          <a:p>
            <a:endParaRPr lang="en-US" dirty="0"/>
          </a:p>
          <a:p>
            <a:r>
              <a:rPr lang="zh-CN" altLang="en-US" dirty="0"/>
              <a:t>而且，人类发射无线电波的功率是非常低，绝大多数都是用于大气层中的通信和广播。很可能覆盖不了上图红色的区域。</a:t>
            </a:r>
            <a:endParaRPr lang="en-AU" dirty="0"/>
          </a:p>
        </p:txBody>
      </p:sp>
      <p:sp>
        <p:nvSpPr>
          <p:cNvPr id="4" name="Slide Number Placeholder 3"/>
          <p:cNvSpPr>
            <a:spLocks noGrp="1"/>
          </p:cNvSpPr>
          <p:nvPr>
            <p:ph type="sldNum" sz="quarter" idx="10"/>
          </p:nvPr>
        </p:nvSpPr>
        <p:spPr/>
        <p:txBody>
          <a:bodyPr/>
          <a:lstStyle/>
          <a:p>
            <a:fld id="{54E3A9B4-2A73-4AEA-9D0A-C4DF473939E3}" type="slidenum">
              <a:rPr lang="en-US" smtClean="0"/>
              <a:pPr/>
              <a:t>56</a:t>
            </a:fld>
            <a:endParaRPr lang="en-US"/>
          </a:p>
        </p:txBody>
      </p:sp>
    </p:spTree>
    <p:extLst>
      <p:ext uri="{BB962C8B-B14F-4D97-AF65-F5344CB8AC3E}">
        <p14:creationId xmlns:p14="http://schemas.microsoft.com/office/powerpoint/2010/main" val="3782399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如果飞行器的速度不高，那要在旅途中花费大量（数百万年）的时间，这是一般生命无法承受的</a:t>
            </a:r>
            <a:r>
              <a:rPr lang="en-US" altLang="zh-CN" sz="12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如果飞行器的速度很高，与星际物质（如陨石）碰撞，把飞行器摧毁的几率会很高。从这两方面看，空间旅行几乎是不可能的！</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57</a:t>
            </a:fld>
            <a:endParaRPr lang="zh-CN" altLang="en-US"/>
          </a:p>
        </p:txBody>
      </p:sp>
    </p:spTree>
    <p:extLst>
      <p:ext uri="{BB962C8B-B14F-4D97-AF65-F5344CB8AC3E}">
        <p14:creationId xmlns:p14="http://schemas.microsoft.com/office/powerpoint/2010/main" val="2822135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a:solidFill>
                  <a:schemeClr val="tx1"/>
                </a:solidFill>
                <a:latin typeface="+mn-lt"/>
                <a:ea typeface="+mn-ea"/>
                <a:cs typeface="+mn-cs"/>
              </a:rPr>
              <a:t>下面我想跟大家详细地讨论一下外星人与圣经这个话题。圣经是神的话语，而且经文明确说这个地球，乃至这个宇宙是为人的居住所设计。所以从经文，我们看看有没有支持外星人的说法。</a:t>
            </a:r>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59</a:t>
            </a:fld>
            <a:endParaRPr lang="zh-CN" altLang="en-US"/>
          </a:p>
        </p:txBody>
      </p:sp>
    </p:spTree>
    <p:extLst>
      <p:ext uri="{BB962C8B-B14F-4D97-AF65-F5344CB8AC3E}">
        <p14:creationId xmlns:p14="http://schemas.microsoft.com/office/powerpoint/2010/main" val="616404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神说，我们要照着我们的形像，按着我们的样式造人，使他们管理海里的鱼，空中的鸟，地上的牲畜，和全地，并地上所爬的一切昆虫。</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创世记</a:t>
            </a:r>
            <a:r>
              <a:rPr lang="en-US" altLang="zh-CN" b="1" dirty="0">
                <a:solidFill>
                  <a:schemeClr val="bg1"/>
                </a:solidFill>
              </a:rPr>
              <a:t>1:26</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bg1"/>
                </a:solidFill>
              </a:rPr>
              <a:t>这段经文是告诉我们，我们人类是被神创造的。</a:t>
            </a:r>
            <a:r>
              <a:rPr lang="zh-CN" altLang="en-US" dirty="0"/>
              <a:t>有人会问，圣经哪里说到我们人类在宇宙中是唯一的呢？从下面希伯来书这段经文，我们看看神的话语是怎么说的。</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chemeClr val="bg1"/>
              </a:solidFill>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60</a:t>
            </a:fld>
            <a:endParaRPr lang="zh-CN" altLang="en-US"/>
          </a:p>
        </p:txBody>
      </p:sp>
    </p:spTree>
    <p:extLst>
      <p:ext uri="{BB962C8B-B14F-4D97-AF65-F5344CB8AC3E}">
        <p14:creationId xmlns:p14="http://schemas.microsoft.com/office/powerpoint/2010/main" val="3749310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a:solidFill>
                  <a:schemeClr val="bg1"/>
                </a:solidFill>
              </a:rPr>
              <a:t>还有希伯来书</a:t>
            </a:r>
            <a:r>
              <a:rPr lang="en-US" altLang="zh-CN" sz="1200" b="1" dirty="0">
                <a:solidFill>
                  <a:schemeClr val="bg1"/>
                </a:solidFill>
              </a:rPr>
              <a:t>2:5-8  </a:t>
            </a:r>
            <a:r>
              <a:rPr lang="zh-CN" altLang="en-US" sz="1200" b="1" dirty="0">
                <a:solidFill>
                  <a:schemeClr val="bg1"/>
                </a:solidFill>
              </a:rPr>
              <a:t>这段经文。</a:t>
            </a:r>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61</a:t>
            </a:fld>
            <a:endParaRPr lang="zh-CN" altLang="en-US"/>
          </a:p>
        </p:txBody>
      </p:sp>
    </p:spTree>
    <p:extLst>
      <p:ext uri="{BB962C8B-B14F-4D97-AF65-F5344CB8AC3E}">
        <p14:creationId xmlns:p14="http://schemas.microsoft.com/office/powerpoint/2010/main" val="2986831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我们解读这段经文的具体意思。</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62</a:t>
            </a:fld>
            <a:endParaRPr lang="zh-CN" altLang="en-US"/>
          </a:p>
        </p:txBody>
      </p:sp>
    </p:spTree>
    <p:extLst>
      <p:ext uri="{BB962C8B-B14F-4D97-AF65-F5344CB8AC3E}">
        <p14:creationId xmlns:p14="http://schemas.microsoft.com/office/powerpoint/2010/main" val="1397139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b="1" dirty="0">
                <a:solidFill>
                  <a:schemeClr val="bg1"/>
                </a:solidFill>
                <a:latin typeface="微软雅黑" panose="020B0503020204020204" pitchFamily="34" charset="-122"/>
                <a:ea typeface="微软雅黑" panose="020B0503020204020204" pitchFamily="34" charset="-122"/>
              </a:rPr>
              <a:t>第二段经文：神就赐福给他们，又对他们说，要生养众多，遍满地面，治理这地。也要管理海里的鱼，空中的鸟，和地上各样行动的活物</a:t>
            </a:r>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63</a:t>
            </a:fld>
            <a:endParaRPr lang="zh-CN" altLang="en-US"/>
          </a:p>
        </p:txBody>
      </p:sp>
    </p:spTree>
    <p:extLst>
      <p:ext uri="{BB962C8B-B14F-4D97-AF65-F5344CB8AC3E}">
        <p14:creationId xmlns:p14="http://schemas.microsoft.com/office/powerpoint/2010/main" val="393569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a:solidFill>
                  <a:schemeClr val="tx1"/>
                </a:solidFill>
                <a:latin typeface="+mn-lt"/>
                <a:ea typeface="+mn-ea"/>
                <a:cs typeface="+mn-cs"/>
              </a:rPr>
              <a:t>外星人现象就是源自进化论。那些相信地外生命的人通常会说：“既然地球的生命是通过几十亿年自然进化而来，那浩瀚无边，已经有几十亿年岁月的宇宙很可能也会在别的地方进化孕育出不一样的生命”。</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8</a:t>
            </a:fld>
            <a:endParaRPr lang="zh-CN" altLang="en-US"/>
          </a:p>
        </p:txBody>
      </p:sp>
    </p:spTree>
    <p:extLst>
      <p:ext uri="{BB962C8B-B14F-4D97-AF65-F5344CB8AC3E}">
        <p14:creationId xmlns:p14="http://schemas.microsoft.com/office/powerpoint/2010/main" val="648113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你派他管理你手所造的，使万物，就是一切的牛羊，田野的兽，空中的鸟，海里的鱼，凡经行海道的，都服在他的脚下。</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64</a:t>
            </a:fld>
            <a:endParaRPr lang="zh-CN" altLang="en-US"/>
          </a:p>
        </p:txBody>
      </p:sp>
    </p:spTree>
    <p:extLst>
      <p:ext uri="{BB962C8B-B14F-4D97-AF65-F5344CB8AC3E}">
        <p14:creationId xmlns:p14="http://schemas.microsoft.com/office/powerpoint/2010/main" val="15467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我们解读一下这段经文的意思：神吩咐人管理全地和地球各样生物。神并没有说过在别的星球创造生命，让他们去管理其他包括地球在内的文明。证明全宇宙都在人的手下。</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65</a:t>
            </a:fld>
            <a:endParaRPr lang="zh-CN" altLang="en-US"/>
          </a:p>
        </p:txBody>
      </p:sp>
    </p:spTree>
    <p:extLst>
      <p:ext uri="{BB962C8B-B14F-4D97-AF65-F5344CB8AC3E}">
        <p14:creationId xmlns:p14="http://schemas.microsoft.com/office/powerpoint/2010/main" val="10965929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解读：假如真的有外星人从别的星球到达地球，而且文明等级比我们高很多，那将会是外星人来管理人类。这点跟圣经中神的话语并不相符。</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66</a:t>
            </a:fld>
            <a:endParaRPr lang="zh-CN" altLang="en-US"/>
          </a:p>
        </p:txBody>
      </p:sp>
    </p:spTree>
    <p:extLst>
      <p:ext uri="{BB962C8B-B14F-4D97-AF65-F5344CB8AC3E}">
        <p14:creationId xmlns:p14="http://schemas.microsoft.com/office/powerpoint/2010/main" val="1286271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但受造之物仍然指望脱离败坏的辖制，得享神儿女自由的荣耀。我们知道</a:t>
            </a:r>
            <a:r>
              <a:rPr lang="zh-CN" altLang="en-US" sz="1200" b="1" dirty="0">
                <a:solidFill>
                  <a:srgbClr val="FF0000"/>
                </a:solidFill>
                <a:latin typeface="微软雅黑" panose="020B0503020204020204" pitchFamily="34" charset="-122"/>
                <a:ea typeface="微软雅黑" panose="020B0503020204020204" pitchFamily="34" charset="-122"/>
              </a:rPr>
              <a:t>一切受造之物</a:t>
            </a:r>
            <a:r>
              <a:rPr lang="zh-CN" altLang="en-US" sz="1200" b="1" dirty="0">
                <a:solidFill>
                  <a:schemeClr val="bg1"/>
                </a:solidFill>
                <a:latin typeface="微软雅黑" panose="020B0503020204020204" pitchFamily="34" charset="-122"/>
                <a:ea typeface="微软雅黑" panose="020B0503020204020204" pitchFamily="34" charset="-122"/>
              </a:rPr>
              <a:t>，一同叹息劳苦，直到如今。 </a:t>
            </a:r>
          </a:p>
          <a:p>
            <a:r>
              <a:rPr lang="zh-CN" altLang="en-US" dirty="0">
                <a:solidFill>
                  <a:schemeClr val="bg1"/>
                </a:solidFill>
              </a:rPr>
              <a:t>罗马书</a:t>
            </a:r>
            <a:r>
              <a:rPr lang="en-US" altLang="zh-CN" dirty="0">
                <a:solidFill>
                  <a:schemeClr val="bg1"/>
                </a:solidFill>
              </a:rPr>
              <a:t>8:21-22</a:t>
            </a:r>
            <a:endParaRPr lang="zh-CN" altLang="en-US" dirty="0">
              <a:solidFill>
                <a:schemeClr val="bg1"/>
              </a:solidFill>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67</a:t>
            </a:fld>
            <a:endParaRPr lang="zh-CN" altLang="en-US"/>
          </a:p>
        </p:txBody>
      </p:sp>
    </p:spTree>
    <p:extLst>
      <p:ext uri="{BB962C8B-B14F-4D97-AF65-F5344CB8AC3E}">
        <p14:creationId xmlns:p14="http://schemas.microsoft.com/office/powerpoint/2010/main" val="1079894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如果真的有外星人，经文里面“一切受造之物”也包括所谓的外星人。假如神也在别的星球创造了生命，按照经文的说法，这些外星生命也在一起“一同叹息劳苦，直到如今”。</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68</a:t>
            </a:fld>
            <a:endParaRPr lang="zh-CN" altLang="en-US"/>
          </a:p>
        </p:txBody>
      </p:sp>
    </p:spTree>
    <p:extLst>
      <p:ext uri="{BB962C8B-B14F-4D97-AF65-F5344CB8AC3E}">
        <p14:creationId xmlns:p14="http://schemas.microsoft.com/office/powerpoint/2010/main" val="2398747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但“一同叹息劳苦，直到如今”是因为人犯罪的结果，而这些外星人可能从来没有听过宇宙中存在地球，那地球人的犯罪又如何影响到这些外星人也一起“叹息劳苦” 呢？外星人不是亚当的后代，神的诅咒影响一切。</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69</a:t>
            </a:fld>
            <a:endParaRPr lang="zh-CN" altLang="en-US"/>
          </a:p>
        </p:txBody>
      </p:sp>
    </p:spTree>
    <p:extLst>
      <p:ext uri="{BB962C8B-B14F-4D97-AF65-F5344CB8AC3E}">
        <p14:creationId xmlns:p14="http://schemas.microsoft.com/office/powerpoint/2010/main" val="4083303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如果外星人没有犯罪，却突然间跟人类一起受痛苦，这岂不是说明神的不公义吗？这样的说法跟经文完全不符。</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70</a:t>
            </a:fld>
            <a:endParaRPr lang="zh-CN" altLang="en-US"/>
          </a:p>
        </p:txBody>
      </p:sp>
    </p:spTree>
    <p:extLst>
      <p:ext uri="{BB962C8B-B14F-4D97-AF65-F5344CB8AC3E}">
        <p14:creationId xmlns:p14="http://schemas.microsoft.com/office/powerpoint/2010/main" val="5468160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285743" marR="0" indent="-285743"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总结解读</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整个宇宙都是受到诅咒，而且有一整套的自然法则</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导致人生老病死的自然规律，在宇宙任何地方都有效，导致所有生命都会最终死亡</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我们面对死亡是因为我们是亚当的后代，是祖先犯了罪而造成的后果，那么外星人死亡又是因为什么原因呢？</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71</a:t>
            </a:fld>
            <a:endParaRPr lang="zh-CN" altLang="en-US"/>
          </a:p>
        </p:txBody>
      </p:sp>
    </p:spTree>
    <p:extLst>
      <p:ext uri="{BB962C8B-B14F-4D97-AF65-F5344CB8AC3E}">
        <p14:creationId xmlns:p14="http://schemas.microsoft.com/office/powerpoint/2010/main" val="37784941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我们要欢喜快乐，将荣耀归给他。因为羔羊婚娶的时候到了，</a:t>
            </a:r>
            <a:r>
              <a:rPr lang="zh-CN" altLang="en-US" sz="1200" b="1" dirty="0">
                <a:solidFill>
                  <a:srgbClr val="FF0000"/>
                </a:solidFill>
                <a:latin typeface="微软雅黑" panose="020B0503020204020204" pitchFamily="34" charset="-122"/>
                <a:ea typeface="微软雅黑" panose="020B0503020204020204" pitchFamily="34" charset="-122"/>
              </a:rPr>
              <a:t>新妇</a:t>
            </a:r>
            <a:r>
              <a:rPr lang="zh-CN" altLang="en-US" sz="1200" b="1" dirty="0">
                <a:solidFill>
                  <a:schemeClr val="bg1"/>
                </a:solidFill>
                <a:latin typeface="微软雅黑" panose="020B0503020204020204" pitchFamily="34" charset="-122"/>
                <a:ea typeface="微软雅黑" panose="020B0503020204020204" pitchFamily="34" charset="-122"/>
              </a:rPr>
              <a:t>也自己预备好了。</a:t>
            </a:r>
            <a:r>
              <a:rPr lang="zh-CN" altLang="en-US" dirty="0">
                <a:solidFill>
                  <a:schemeClr val="bg1"/>
                </a:solidFill>
              </a:rPr>
              <a:t>启示录</a:t>
            </a:r>
            <a:r>
              <a:rPr lang="en-US" altLang="zh-CN" dirty="0">
                <a:solidFill>
                  <a:schemeClr val="bg1"/>
                </a:solidFill>
              </a:rPr>
              <a:t>19:7</a:t>
            </a:r>
            <a:endParaRPr lang="zh-CN" altLang="en-US" dirty="0">
              <a:solidFill>
                <a:schemeClr val="bg1"/>
              </a:solidFill>
            </a:endParaRPr>
          </a:p>
          <a:p>
            <a:pPr algn="just">
              <a:lnSpc>
                <a:spcPct val="150000"/>
              </a:lnSpc>
            </a:pPr>
            <a:endParaRPr lang="en-US" altLang="zh-CN" sz="1200" b="1" dirty="0">
              <a:solidFill>
                <a:schemeClr val="bg1"/>
              </a:solidFill>
              <a:latin typeface="微软雅黑" panose="020B0503020204020204" pitchFamily="34" charset="-122"/>
              <a:ea typeface="微软雅黑" panose="020B0503020204020204" pitchFamily="34" charset="-122"/>
            </a:endParaRPr>
          </a:p>
          <a:p>
            <a:pPr marL="0" marR="0" indent="0" algn="just" defTabSz="914400" rtl="0" eaLnBrk="1" fontAlgn="auto" latinLnBrk="0" hangingPunct="1">
              <a:lnSpc>
                <a:spcPct val="15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我又看见一个新天新地。因为先前的天地已经过去了。海也不再有了。我又看见圣城新耶路撒冷由神那里从天而降，预备好了，就如</a:t>
            </a:r>
            <a:r>
              <a:rPr lang="zh-CN" altLang="en-US" sz="1200" b="1" dirty="0">
                <a:solidFill>
                  <a:srgbClr val="FF0000"/>
                </a:solidFill>
                <a:latin typeface="微软雅黑" panose="020B0503020204020204" pitchFamily="34" charset="-122"/>
                <a:ea typeface="微软雅黑" panose="020B0503020204020204" pitchFamily="34" charset="-122"/>
              </a:rPr>
              <a:t>新妇</a:t>
            </a:r>
            <a:r>
              <a:rPr lang="zh-CN" altLang="en-US" sz="1200" b="1" dirty="0">
                <a:solidFill>
                  <a:schemeClr val="bg1"/>
                </a:solidFill>
                <a:latin typeface="微软雅黑" panose="020B0503020204020204" pitchFamily="34" charset="-122"/>
                <a:ea typeface="微软雅黑" panose="020B0503020204020204" pitchFamily="34" charset="-122"/>
              </a:rPr>
              <a:t>妆饰整齐，等候丈夫。</a:t>
            </a:r>
            <a:r>
              <a:rPr lang="zh-CN" altLang="en-US" dirty="0">
                <a:solidFill>
                  <a:schemeClr val="bg1"/>
                </a:solidFill>
              </a:rPr>
              <a:t>启示录</a:t>
            </a:r>
            <a:r>
              <a:rPr lang="en-US" altLang="zh-CN" dirty="0">
                <a:solidFill>
                  <a:schemeClr val="bg1"/>
                </a:solidFill>
              </a:rPr>
              <a:t>21:1-2</a:t>
            </a:r>
            <a:endParaRPr lang="zh-CN" altLang="en-US" dirty="0">
              <a:solidFill>
                <a:schemeClr val="bg1"/>
              </a:solidFill>
            </a:endParaRPr>
          </a:p>
          <a:p>
            <a:pPr algn="just">
              <a:lnSpc>
                <a:spcPct val="150000"/>
              </a:lnSpc>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72</a:t>
            </a:fld>
            <a:endParaRPr lang="zh-CN" altLang="en-US"/>
          </a:p>
        </p:txBody>
      </p:sp>
    </p:spTree>
    <p:extLst>
      <p:ext uri="{BB962C8B-B14F-4D97-AF65-F5344CB8AC3E}">
        <p14:creationId xmlns:p14="http://schemas.microsoft.com/office/powerpoint/2010/main" val="3248863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拿着七个金碗，盛满末后七灾的七位天使中，有一位来对我说，你到这里来，我要将</a:t>
            </a:r>
            <a:r>
              <a:rPr lang="zh-CN" altLang="en-US" sz="1200" b="1" dirty="0">
                <a:solidFill>
                  <a:srgbClr val="FF0000"/>
                </a:solidFill>
                <a:latin typeface="微软雅黑" panose="020B0503020204020204" pitchFamily="34" charset="-122"/>
                <a:ea typeface="微软雅黑" panose="020B0503020204020204" pitchFamily="34" charset="-122"/>
              </a:rPr>
              <a:t>新妇</a:t>
            </a:r>
            <a:r>
              <a:rPr lang="zh-CN" altLang="en-US" sz="1200" b="1" dirty="0">
                <a:solidFill>
                  <a:schemeClr val="bg1"/>
                </a:solidFill>
                <a:latin typeface="微软雅黑" panose="020B0503020204020204" pitchFamily="34" charset="-122"/>
                <a:ea typeface="微软雅黑" panose="020B0503020204020204" pitchFamily="34" charset="-122"/>
              </a:rPr>
              <a:t>，就是羔羊的妻，指给你看。</a:t>
            </a:r>
            <a:r>
              <a:rPr lang="zh-CN" altLang="en-US" dirty="0">
                <a:solidFill>
                  <a:schemeClr val="bg1"/>
                </a:solidFill>
              </a:rPr>
              <a:t>启示录</a:t>
            </a:r>
            <a:r>
              <a:rPr lang="en-US" altLang="zh-CN" dirty="0">
                <a:solidFill>
                  <a:schemeClr val="bg1"/>
                </a:solidFill>
              </a:rPr>
              <a:t>21:9</a:t>
            </a:r>
            <a:endParaRPr lang="zh-CN" altLang="en-US" dirty="0">
              <a:solidFill>
                <a:schemeClr val="bg1"/>
              </a:solidFill>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73</a:t>
            </a:fld>
            <a:endParaRPr lang="zh-CN" altLang="en-US"/>
          </a:p>
        </p:txBody>
      </p:sp>
    </p:spTree>
    <p:extLst>
      <p:ext uri="{BB962C8B-B14F-4D97-AF65-F5344CB8AC3E}">
        <p14:creationId xmlns:p14="http://schemas.microsoft.com/office/powerpoint/2010/main" val="159197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nSpc>
                <a:spcPct val="200000"/>
              </a:lnSpc>
              <a:buFont typeface="Wingdings" pitchFamily="2" charset="2"/>
              <a:buNone/>
            </a:pPr>
            <a:r>
              <a:rPr lang="zh-CN" altLang="en-US" sz="1200" b="1" dirty="0">
                <a:solidFill>
                  <a:schemeClr val="bg1"/>
                </a:solidFill>
                <a:latin typeface="微软雅黑" panose="020B0503020204020204" pitchFamily="34" charset="-122"/>
                <a:ea typeface="微软雅黑" panose="020B0503020204020204" pitchFamily="34" charset="-122"/>
              </a:rPr>
              <a:t>但是我们之前的讲座讨论过：</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宇宙必定存在一个创造者</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 自然主义无法解释对生命起源问题</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 细胞的复杂性</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 首个细胞无法通过化学进化形成</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9</a:t>
            </a:fld>
            <a:endParaRPr lang="zh-CN" altLang="en-US"/>
          </a:p>
        </p:txBody>
      </p:sp>
    </p:spTree>
    <p:extLst>
      <p:ext uri="{BB962C8B-B14F-4D97-AF65-F5344CB8AC3E}">
        <p14:creationId xmlns:p14="http://schemas.microsoft.com/office/powerpoint/2010/main" val="36895794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我们解读一下：在永恒中，教会是基督的新妇。新妇只有一位。如果宇宙存在其他文明，那基督岂要娶多位新妇，变成一夫多妻了吗？这是新天新地，旧宇宙已经不存在了。这些外星人也岂不是被一同灭掉吗？</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74</a:t>
            </a:fld>
            <a:endParaRPr lang="zh-CN" altLang="en-US"/>
          </a:p>
        </p:txBody>
      </p:sp>
    </p:spTree>
    <p:extLst>
      <p:ext uri="{BB962C8B-B14F-4D97-AF65-F5344CB8AC3E}">
        <p14:creationId xmlns:p14="http://schemas.microsoft.com/office/powerpoint/2010/main" val="7636244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纵观整本圣经历史以及神的救赎计划，我们找不到任何证据是支持外星生命！</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75</a:t>
            </a:fld>
            <a:endParaRPr lang="zh-CN" altLang="en-US"/>
          </a:p>
        </p:txBody>
      </p:sp>
    </p:spTree>
    <p:extLst>
      <p:ext uri="{BB962C8B-B14F-4D97-AF65-F5344CB8AC3E}">
        <p14:creationId xmlns:p14="http://schemas.microsoft.com/office/powerpoint/2010/main" val="3011643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最后，我们再花一点点时间去讨论一下被外星人劫持的话题。看看这种现象是什么造成的？</a:t>
            </a:r>
            <a:r>
              <a:rPr lang="zh-CN" altLang="en-US" sz="1200" b="1" dirty="0">
                <a:solidFill>
                  <a:schemeClr val="bg1"/>
                </a:solidFill>
                <a:latin typeface="微软雅黑" panose="020B0503020204020204" pitchFamily="34" charset="-122"/>
                <a:ea typeface="微软雅黑" panose="020B0503020204020204" pitchFamily="34" charset="-122"/>
              </a:rPr>
              <a:t>外星人劫持现象都没有非常坚实依据和第三方的目击证人。很多是“被劫持者”虚假的回忆。很可能是撒旦给这些被劫持者的假象</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76</a:t>
            </a:fld>
            <a:endParaRPr lang="zh-CN" altLang="en-US"/>
          </a:p>
        </p:txBody>
      </p:sp>
    </p:spTree>
    <p:extLst>
      <p:ext uri="{BB962C8B-B14F-4D97-AF65-F5344CB8AC3E}">
        <p14:creationId xmlns:p14="http://schemas.microsoft.com/office/powerpoint/2010/main" val="6611708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因为假基督，假先知，将要起来，显大神迹，大奇事。倘若能行，连选民也就迷惑了。</a:t>
            </a:r>
            <a:r>
              <a:rPr lang="zh-CN" altLang="en-US" dirty="0">
                <a:solidFill>
                  <a:schemeClr val="bg1"/>
                </a:solidFill>
              </a:rPr>
              <a:t>马太福音</a:t>
            </a:r>
            <a:r>
              <a:rPr lang="en-US" altLang="zh-CN" dirty="0">
                <a:solidFill>
                  <a:schemeClr val="bg1"/>
                </a:solidFill>
              </a:rPr>
              <a:t>24:24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rPr>
              <a:t>我们看看主耶稣的这段话给我们什么启示。</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77</a:t>
            </a:fld>
            <a:endParaRPr lang="zh-CN" altLang="en-US"/>
          </a:p>
        </p:txBody>
      </p:sp>
    </p:spTree>
    <p:extLst>
      <p:ext uri="{BB962C8B-B14F-4D97-AF65-F5344CB8AC3E}">
        <p14:creationId xmlns:p14="http://schemas.microsoft.com/office/powerpoint/2010/main" val="32426273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b="1" dirty="0">
                <a:solidFill>
                  <a:schemeClr val="bg1"/>
                </a:solidFill>
                <a:latin typeface="微软雅黑" panose="020B0503020204020204" pitchFamily="34" charset="-122"/>
                <a:ea typeface="微软雅黑" panose="020B0503020204020204" pitchFamily="34" charset="-122"/>
              </a:rPr>
              <a:t>我们解释一下：主耶稣已经在</a:t>
            </a:r>
            <a:r>
              <a:rPr lang="en-US" altLang="zh-CN" sz="1200" b="1" dirty="0">
                <a:solidFill>
                  <a:schemeClr val="bg1"/>
                </a:solidFill>
                <a:latin typeface="微软雅黑" panose="020B0503020204020204" pitchFamily="34" charset="-122"/>
                <a:ea typeface="微软雅黑" panose="020B0503020204020204" pitchFamily="34" charset="-122"/>
              </a:rPr>
              <a:t>2000</a:t>
            </a:r>
            <a:r>
              <a:rPr lang="zh-CN" altLang="en-US" sz="1200" b="1" dirty="0">
                <a:solidFill>
                  <a:schemeClr val="bg1"/>
                </a:solidFill>
                <a:latin typeface="微软雅黑" panose="020B0503020204020204" pitchFamily="34" charset="-122"/>
                <a:ea typeface="微软雅黑" panose="020B0503020204020204" pitchFamily="34" charset="-122"/>
              </a:rPr>
              <a:t>多年前警告过我们这些消息和报道。</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78</a:t>
            </a:fld>
            <a:endParaRPr lang="zh-CN" altLang="en-US"/>
          </a:p>
        </p:txBody>
      </p:sp>
    </p:spTree>
    <p:extLst>
      <p:ext uri="{BB962C8B-B14F-4D97-AF65-F5344CB8AC3E}">
        <p14:creationId xmlns:p14="http://schemas.microsoft.com/office/powerpoint/2010/main" val="33907507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还有这样的经文：那等人是假使徒，行事诡诈，装作基督使徒的模样。这也不足为怪。因为连撒但也装作光明的天使。</a:t>
            </a:r>
            <a:r>
              <a:rPr lang="zh-CN" altLang="en-US" dirty="0">
                <a:solidFill>
                  <a:schemeClr val="bg1"/>
                </a:solidFill>
              </a:rPr>
              <a:t>哥林多后书</a:t>
            </a:r>
            <a:r>
              <a:rPr lang="en-US" altLang="zh-CN" dirty="0">
                <a:solidFill>
                  <a:schemeClr val="bg1"/>
                </a:solidFill>
              </a:rPr>
              <a:t>11:14-15</a:t>
            </a:r>
            <a:endParaRPr lang="zh-CN" altLang="en-US"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79</a:t>
            </a:fld>
            <a:endParaRPr lang="zh-CN" altLang="en-US"/>
          </a:p>
        </p:txBody>
      </p:sp>
    </p:spTree>
    <p:extLst>
      <p:ext uri="{BB962C8B-B14F-4D97-AF65-F5344CB8AC3E}">
        <p14:creationId xmlns:p14="http://schemas.microsoft.com/office/powerpoint/2010/main" val="545113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我们解读一下这段经文：</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很多经历过被外星人劫持的人，会把这些外星人当作他们的救主和创造主。认为这些外星人能够做很多奇事，类似神的全能，能把生命射到地球</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这些人从外星人那里得到的信息往往是跟基督教义相违背的</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而有过这样经历的人很难再接受福音信息</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80</a:t>
            </a:fld>
            <a:endParaRPr lang="zh-CN" altLang="en-US"/>
          </a:p>
        </p:txBody>
      </p:sp>
    </p:spTree>
    <p:extLst>
      <p:ext uri="{BB962C8B-B14F-4D97-AF65-F5344CB8AC3E}">
        <p14:creationId xmlns:p14="http://schemas.microsoft.com/office/powerpoint/2010/main" val="11982432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我们读一下这段经文：但无论是我们，是天上来的使者，若传福音给你们，与我们所传给你们的不同，他就应当被咒诅。 </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81</a:t>
            </a:fld>
            <a:endParaRPr lang="zh-CN" altLang="en-US"/>
          </a:p>
        </p:txBody>
      </p:sp>
    </p:spTree>
    <p:extLst>
      <p:ext uri="{BB962C8B-B14F-4D97-AF65-F5344CB8AC3E}">
        <p14:creationId xmlns:p14="http://schemas.microsoft.com/office/powerpoint/2010/main" val="5846564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buFont typeface="Arial" panose="020B0604020202020204" pitchFamily="34" charset="0"/>
              <a:buNone/>
            </a:pPr>
            <a:r>
              <a:rPr lang="zh-CN" altLang="en-US" sz="1200" b="1">
                <a:solidFill>
                  <a:schemeClr val="bg1"/>
                </a:solidFill>
                <a:latin typeface="微软雅黑" panose="020B0503020204020204" pitchFamily="34" charset="-122"/>
                <a:ea typeface="微软雅黑" panose="020B0503020204020204" pitchFamily="34" charset="-122"/>
              </a:rPr>
              <a:t>解读：</a:t>
            </a:r>
            <a:endParaRPr lang="en-US" altLang="zh-CN" sz="1200" b="1">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所以我们必须用圣经来建造和坚实自己信仰的根据</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用神的话语来衡量和考察我们所经历的事情</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1200" b="1" dirty="0">
                <a:solidFill>
                  <a:schemeClr val="bg1"/>
                </a:solidFill>
                <a:latin typeface="微软雅黑" panose="020B0503020204020204" pitchFamily="34" charset="-122"/>
                <a:ea typeface="微软雅黑" panose="020B0503020204020204" pitchFamily="34" charset="-122"/>
              </a:rPr>
              <a:t>因为只有圣经才是我们能唯一信靠的基石</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82</a:t>
            </a:fld>
            <a:endParaRPr lang="zh-CN" altLang="en-US"/>
          </a:p>
        </p:txBody>
      </p:sp>
    </p:spTree>
    <p:extLst>
      <p:ext uri="{BB962C8B-B14F-4D97-AF65-F5344CB8AC3E}">
        <p14:creationId xmlns:p14="http://schemas.microsoft.com/office/powerpoint/2010/main" val="3920595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我们从科学、神学和进化论的缺陷进行了分析，可以知道目前没有任何证据能证明存在外星人。</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84</a:t>
            </a:fld>
            <a:endParaRPr lang="zh-CN" altLang="en-US"/>
          </a:p>
        </p:txBody>
      </p:sp>
    </p:spTree>
    <p:extLst>
      <p:ext uri="{BB962C8B-B14F-4D97-AF65-F5344CB8AC3E}">
        <p14:creationId xmlns:p14="http://schemas.microsoft.com/office/powerpoint/2010/main" val="1430570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基因突变在不断发生</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 生物在不断衰败，并不是在进化，而是在不断退化</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1200" b="1" dirty="0">
                <a:solidFill>
                  <a:schemeClr val="bg1"/>
                </a:solidFill>
                <a:latin typeface="微软雅黑" panose="020B0503020204020204" pitchFamily="34" charset="-122"/>
                <a:ea typeface="微软雅黑" panose="020B0503020204020204" pitchFamily="34" charset="-122"/>
              </a:rPr>
              <a:t>进化论事实上不完全不可能的！</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10</a:t>
            </a:fld>
            <a:endParaRPr lang="zh-CN" altLang="en-US"/>
          </a:p>
        </p:txBody>
      </p:sp>
    </p:spTree>
    <p:extLst>
      <p:ext uri="{BB962C8B-B14F-4D97-AF65-F5344CB8AC3E}">
        <p14:creationId xmlns:p14="http://schemas.microsoft.com/office/powerpoint/2010/main" val="187892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我们听过有人见到天空出现不明飞行物，也就是</a:t>
            </a:r>
            <a:r>
              <a:rPr lang="en-US" altLang="zh-CN" sz="1200" kern="1200" dirty="0">
                <a:solidFill>
                  <a:schemeClr val="tx1"/>
                </a:solidFill>
                <a:latin typeface="+mn-lt"/>
                <a:ea typeface="+mn-ea"/>
                <a:cs typeface="+mn-cs"/>
              </a:rPr>
              <a:t>UFO</a:t>
            </a:r>
            <a:r>
              <a:rPr lang="zh-CN" altLang="zh-CN" sz="1200" kern="1200" dirty="0">
                <a:solidFill>
                  <a:schemeClr val="tx1"/>
                </a:solidFill>
                <a:latin typeface="+mn-lt"/>
                <a:ea typeface="+mn-ea"/>
                <a:cs typeface="+mn-cs"/>
              </a:rPr>
              <a:t>。其实很多自然现象造成的</a:t>
            </a:r>
            <a:r>
              <a:rPr lang="en-US" altLang="zh-CN" sz="1200" kern="1200" dirty="0">
                <a:solidFill>
                  <a:schemeClr val="tx1"/>
                </a:solidFill>
                <a:latin typeface="+mn-lt"/>
                <a:ea typeface="+mn-ea"/>
                <a:cs typeface="+mn-cs"/>
              </a:rPr>
              <a:t>UFO</a:t>
            </a:r>
            <a:r>
              <a:rPr lang="zh-CN" altLang="zh-CN" sz="1200" kern="1200" dirty="0">
                <a:solidFill>
                  <a:schemeClr val="tx1"/>
                </a:solidFill>
                <a:latin typeface="+mn-lt"/>
                <a:ea typeface="+mn-ea"/>
                <a:cs typeface="+mn-cs"/>
              </a:rPr>
              <a:t>错觉，也就是说很多自然现象都可以人产生各种错觉，以为就是不明飞行物。没有见过这种自然现象，且又相信外星生命的人就会认为是出现</a:t>
            </a:r>
            <a:r>
              <a:rPr lang="en-US" altLang="zh-CN" sz="1200" kern="1200" dirty="0">
                <a:solidFill>
                  <a:schemeClr val="tx1"/>
                </a:solidFill>
                <a:latin typeface="+mn-lt"/>
                <a:ea typeface="+mn-ea"/>
                <a:cs typeface="+mn-cs"/>
              </a:rPr>
              <a:t>UFO</a:t>
            </a:r>
            <a:r>
              <a:rPr lang="zh-CN" altLang="zh-CN" sz="1200" kern="1200" dirty="0">
                <a:solidFill>
                  <a:schemeClr val="tx1"/>
                </a:solidFill>
                <a:latin typeface="+mn-lt"/>
                <a:ea typeface="+mn-ea"/>
                <a:cs typeface="+mn-cs"/>
              </a:rPr>
              <a:t>。</a:t>
            </a:r>
          </a:p>
          <a:p>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11</a:t>
            </a:fld>
            <a:endParaRPr lang="zh-CN" altLang="en-US"/>
          </a:p>
        </p:txBody>
      </p:sp>
    </p:spTree>
    <p:extLst>
      <p:ext uri="{BB962C8B-B14F-4D97-AF65-F5344CB8AC3E}">
        <p14:creationId xmlns:p14="http://schemas.microsoft.com/office/powerpoint/2010/main" val="1789540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6" b="4144"/>
          <a:stretch>
            <a:fillRect/>
          </a:stretch>
        </p:blipFill>
        <p:spPr>
          <a:xfrm>
            <a:off x="0" y="-12192"/>
            <a:ext cx="6858000" cy="515569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273847"/>
            <a:ext cx="1478756"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9" y="273847"/>
            <a:ext cx="4350544"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94689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1697602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3654508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258602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472381" y="1878806"/>
            <a:ext cx="2901255"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471863" y="1878806"/>
            <a:ext cx="2915543"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2483370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266437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4183615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55972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1716365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3422253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3151489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6" b="4144"/>
          <a:stretch>
            <a:fillRect/>
          </a:stretch>
        </p:blipFill>
        <p:spPr>
          <a:xfrm>
            <a:off x="0" y="-12192"/>
            <a:ext cx="6858000" cy="5155692"/>
          </a:xfrm>
          <a:prstGeom prst="rect">
            <a:avLst/>
          </a:prstGeom>
        </p:spPr>
      </p:pic>
    </p:spTree>
    <p:extLst>
      <p:ext uri="{BB962C8B-B14F-4D97-AF65-F5344CB8AC3E}">
        <p14:creationId xmlns:p14="http://schemas.microsoft.com/office/powerpoint/2010/main" val="1962347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14" b="32853"/>
          <a:stretch>
            <a:fillRect/>
          </a:stretch>
        </p:blipFill>
        <p:spPr>
          <a:xfrm>
            <a:off x="1" y="3"/>
            <a:ext cx="6850118" cy="5139559"/>
          </a:xfrm>
          <a:prstGeom prst="rect">
            <a:avLst/>
          </a:prstGeom>
        </p:spPr>
      </p:pic>
    </p:spTree>
    <p:extLst>
      <p:ext uri="{BB962C8B-B14F-4D97-AF65-F5344CB8AC3E}">
        <p14:creationId xmlns:p14="http://schemas.microsoft.com/office/powerpoint/2010/main" val="134205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9" r="24131" b="18515"/>
          <a:stretch>
            <a:fillRect/>
          </a:stretch>
        </p:blipFill>
        <p:spPr>
          <a:xfrm>
            <a:off x="0" y="0"/>
            <a:ext cx="6858000" cy="5143500"/>
          </a:xfrm>
          <a:prstGeom prst="rect">
            <a:avLst/>
          </a:prstGeom>
        </p:spPr>
      </p:pic>
    </p:spTree>
    <p:extLst>
      <p:ext uri="{BB962C8B-B14F-4D97-AF65-F5344CB8AC3E}">
        <p14:creationId xmlns:p14="http://schemas.microsoft.com/office/powerpoint/2010/main" val="2194218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758715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63896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590287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58265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9" r="24131" b="18515"/>
          <a:stretch>
            <a:fillRect/>
          </a:stretch>
        </p:blipFill>
        <p:spPr>
          <a:xfrm>
            <a:off x="0" y="0"/>
            <a:ext cx="6858000" cy="51435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77614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4020125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845550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074538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9" r="24131" b="18515"/>
          <a:stretch>
            <a:fillRect/>
          </a:stretch>
        </p:blipFill>
        <p:spPr>
          <a:xfrm>
            <a:off x="0" y="0"/>
            <a:ext cx="6858000" cy="5143500"/>
          </a:xfrm>
          <a:prstGeom prst="rect">
            <a:avLst/>
          </a:prstGeom>
        </p:spPr>
      </p:pic>
    </p:spTree>
    <p:extLst>
      <p:ext uri="{BB962C8B-B14F-4D97-AF65-F5344CB8AC3E}">
        <p14:creationId xmlns:p14="http://schemas.microsoft.com/office/powerpoint/2010/main" val="1029602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584196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403508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110390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729303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9" r="24131" b="18515"/>
          <a:stretch>
            <a:fillRect/>
          </a:stretch>
        </p:blipFill>
        <p:spPr>
          <a:xfrm>
            <a:off x="0" y="0"/>
            <a:ext cx="6858000" cy="5143500"/>
          </a:xfrm>
          <a:prstGeom prst="rect">
            <a:avLst/>
          </a:prstGeom>
        </p:spPr>
      </p:pic>
    </p:spTree>
    <p:extLst>
      <p:ext uri="{BB962C8B-B14F-4D97-AF65-F5344CB8AC3E}">
        <p14:creationId xmlns:p14="http://schemas.microsoft.com/office/powerpoint/2010/main" val="138940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14" b="32853"/>
          <a:stretch>
            <a:fillRect/>
          </a:stretch>
        </p:blipFill>
        <p:spPr>
          <a:xfrm>
            <a:off x="1" y="3"/>
            <a:ext cx="6850118" cy="5139559"/>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694319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955567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77137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7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64573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8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154023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4277064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473165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1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359228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2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957345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409976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7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52912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58827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1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824622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2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15"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491006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1" name="文本占位符 10"/>
          <p:cNvSpPr>
            <a:spLocks noGrp="1"/>
          </p:cNvSpPr>
          <p:nvPr>
            <p:ph type="body" sz="quarter" idx="10"/>
          </p:nvPr>
        </p:nvSpPr>
        <p:spPr>
          <a:xfrm>
            <a:off x="853753" y="235654"/>
            <a:ext cx="2029993" cy="363440"/>
          </a:xfrm>
        </p:spPr>
        <p:txBody>
          <a:bodyPr>
            <a:normAutofit/>
          </a:bodyPr>
          <a:lstStyle>
            <a:lvl1pPr marL="0" indent="0">
              <a:lnSpc>
                <a:spcPct val="100000"/>
              </a:lnSpc>
              <a:buFontTx/>
              <a:buNone/>
              <a:defRPr sz="1600">
                <a:solidFill>
                  <a:schemeClr val="accent1"/>
                </a:solidFill>
              </a:defRPr>
            </a:lvl1pPr>
          </a:lstStyle>
          <a:p>
            <a:pPr lvl="0"/>
            <a:r>
              <a:rPr lang="zh-CN" altLang="en-US"/>
              <a:t>单击此处编辑母版文本样式</a:t>
            </a:r>
          </a:p>
        </p:txBody>
      </p:sp>
      <p:grpSp>
        <p:nvGrpSpPr>
          <p:cNvPr id="2" name="组合 14"/>
          <p:cNvGrpSpPr/>
          <p:nvPr userDrawn="1"/>
        </p:nvGrpSpPr>
        <p:grpSpPr>
          <a:xfrm>
            <a:off x="110613" y="78162"/>
            <a:ext cx="687290" cy="862723"/>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925972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194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98419"/>
            <a:ext cx="6858000" cy="466281"/>
          </a:xfr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583368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482225"/>
            <a:ext cx="6858000" cy="428628"/>
          </a:xfr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14300"/>
            <a:ext cx="6858000" cy="466281"/>
          </a:xfr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0"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marL="0" lvl="0" indent="0" algn="ctr" defTabSz="6858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836863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506592"/>
            <a:ext cx="6858000" cy="418914"/>
          </a:xfr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21501"/>
            <a:ext cx="6858000" cy="466281"/>
          </a:xfr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1162465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314329" y="4850608"/>
            <a:ext cx="143137" cy="9023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013">
              <a:solidFill>
                <a:prstClr val="white"/>
              </a:solidFill>
            </a:endParaRPr>
          </a:p>
        </p:txBody>
      </p:sp>
    </p:spTree>
    <p:extLst>
      <p:ext uri="{BB962C8B-B14F-4D97-AF65-F5344CB8AC3E}">
        <p14:creationId xmlns:p14="http://schemas.microsoft.com/office/powerpoint/2010/main" val="230215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471488" y="4767264"/>
            <a:ext cx="1543050" cy="273844"/>
          </a:xfrm>
          <a:prstGeom prst="rect">
            <a:avLst/>
          </a:prstGeom>
        </p:spPr>
        <p:txBody>
          <a:bodyPr/>
          <a:lstStyle/>
          <a:p>
            <a:fld id="{9BF2B057-2B77-4D48-823D-03225A80255B}" type="datetimeFigureOut">
              <a:rPr lang="zh-CN" altLang="en-US" smtClean="0">
                <a:solidFill>
                  <a:prstClr val="black">
                    <a:lumMod val="65000"/>
                    <a:lumOff val="35000"/>
                  </a:prstClr>
                </a:solidFill>
              </a:rPr>
              <a:pPr/>
              <a:t>2020/8/24</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2271713" y="4767264"/>
            <a:ext cx="2314575" cy="273844"/>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4843463" y="4767264"/>
            <a:ext cx="1543050" cy="273844"/>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4849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14604"/>
            <a:ext cx="6858000" cy="440550"/>
          </a:xfrm>
        </p:spPr>
        <p:txBody>
          <a:bodyPr anchor="b">
            <a:normAutofit/>
          </a:bodyPr>
          <a:lstStyle>
            <a:lvl1pPr algn="l">
              <a:defRPr sz="24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8227866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14604"/>
            <a:ext cx="6858000" cy="440550"/>
          </a:xfrm>
        </p:spPr>
        <p:txBody>
          <a:bodyPr anchor="b">
            <a:normAutofit/>
          </a:bodyPr>
          <a:lstStyle>
            <a:lvl1pPr algn="l">
              <a:defRPr sz="24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274995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4" y="740572"/>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72381" y="1543053"/>
            <a:ext cx="2211884"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4" y="740572"/>
            <a:ext cx="3471863"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1543053"/>
            <a:ext cx="2211884"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EA74977-1C1C-4A40-BC0D-1897039F5493}"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561705A-C551-48F3-BD18-04E8893AEF10}"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61705A-C551-48F3-BD18-04E8893AEF1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EA74977-1C1C-4A40-BC0D-1897039F5493}" type="datetimeFigureOut">
              <a:rPr lang="zh-CN" altLang="en-US" smtClean="0"/>
              <a:pPr/>
              <a:t>2020/8/24</a:t>
            </a:fld>
            <a:endParaRPr lang="zh-CN" alt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61705A-C551-48F3-BD18-04E8893AEF10}" type="slidenum">
              <a:rPr lang="zh-CN" altLang="en-US" smtClean="0"/>
              <a:pPr/>
              <a:t>‹#›</a:t>
            </a:fld>
            <a:endParaRPr lang="zh-CN" altLang="en-US"/>
          </a:p>
        </p:txBody>
      </p:sp>
    </p:spTree>
    <p:extLst>
      <p:ext uri="{BB962C8B-B14F-4D97-AF65-F5344CB8AC3E}">
        <p14:creationId xmlns:p14="http://schemas.microsoft.com/office/powerpoint/2010/main" val="28826423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7" r:id="rId39"/>
    <p:sldLayoutId id="2147483809" r:id="rId40"/>
    <p:sldLayoutId id="2147483811" r:id="rId41"/>
    <p:sldLayoutId id="2147483812" r:id="rId42"/>
    <p:sldLayoutId id="2147483816" r:id="rId43"/>
    <p:sldLayoutId id="2147483826" r:id="rId4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342900" y="-482225"/>
            <a:ext cx="6172200" cy="428628"/>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342900" y="914400"/>
            <a:ext cx="6172200" cy="3682746"/>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314329" y="4850608"/>
            <a:ext cx="143137" cy="9023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013">
              <a:solidFill>
                <a:prstClr val="white"/>
              </a:solidFill>
            </a:endParaRPr>
          </a:p>
        </p:txBody>
      </p:sp>
      <p:cxnSp>
        <p:nvCxnSpPr>
          <p:cNvPr id="11" name="直接连接符 10"/>
          <p:cNvCxnSpPr/>
          <p:nvPr/>
        </p:nvCxnSpPr>
        <p:spPr>
          <a:xfrm>
            <a:off x="0" y="571500"/>
            <a:ext cx="6858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4779001"/>
            <a:ext cx="6858628" cy="449678"/>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514350">
                <a:lnSpc>
                  <a:spcPct val="90000"/>
                </a:lnSpc>
                <a:spcBef>
                  <a:spcPct val="0"/>
                </a:spcBef>
                <a:defRPr/>
              </a:pPr>
              <a:r>
                <a:rPr lang="en-US" altLang="zh-CN" sz="165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1650" b="1" dirty="0">
                <a:solidFill>
                  <a:prstClr val="white"/>
                </a:solidFill>
                <a:latin typeface="Arial" panose="020B0604020202020204" pitchFamily="34" charset="0"/>
                <a:ea typeface="微软雅黑" pitchFamily="34" charset="-122"/>
                <a:cs typeface="Arial" panose="020B0604020202020204" pitchFamily="34" charset="0"/>
              </a:endParaRPr>
            </a:p>
          </p:txBody>
        </p:sp>
      </p:grpSp>
    </p:spTree>
    <p:extLst>
      <p:ext uri="{BB962C8B-B14F-4D97-AF65-F5344CB8AC3E}">
        <p14:creationId xmlns:p14="http://schemas.microsoft.com/office/powerpoint/2010/main" val="382317768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p:txStyles>
    <p:titleStyle>
      <a:lvl1pPr algn="l" rtl="0" eaLnBrk="1" latinLnBrk="0" hangingPunct="1">
        <a:spcBef>
          <a:spcPct val="0"/>
        </a:spcBef>
        <a:buNone/>
        <a:defRPr kumimoji="0" sz="2400" kern="1200">
          <a:solidFill>
            <a:schemeClr val="tx2"/>
          </a:solidFill>
          <a:latin typeface="+mj-lt"/>
          <a:ea typeface="+mj-ea"/>
          <a:cs typeface="+mj-cs"/>
        </a:defRPr>
      </a:lvl1pPr>
    </p:titleStyle>
    <p:body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file:///D:\&#20013;&#23376;&#33032;&#34909;&#26143;.mp4" TargetMode="External"/><Relationship Id="rId1" Type="http://schemas.microsoft.com/office/2007/relationships/media" Target="file:///D:\&#20013;&#23376;&#33032;&#34909;&#26143;.mp4" TargetMode="External"/><Relationship Id="rId5" Type="http://schemas.openxmlformats.org/officeDocument/2006/relationships/image" Target="../media/image31.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37.xml"/><Relationship Id="rId5" Type="http://schemas.openxmlformats.org/officeDocument/2006/relationships/image" Target="../media/image39.jpe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42.jpeg"/><Relationship Id="rId5" Type="http://schemas.openxmlformats.org/officeDocument/2006/relationships/image" Target="../media/image39.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8.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38.xml"/><Relationship Id="rId5" Type="http://schemas.openxmlformats.org/officeDocument/2006/relationships/image" Target="../media/image42.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hyperlink" Target="http://lcogt.net/files/jbarton/Milky%20Way.jpg" TargetMode="External"/><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hyperlink" Target="http://lcogt.net/files/jbarton/Milky%20Way.jpg" TargetMode="External"/><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2240868" y="735546"/>
            <a:ext cx="4428492" cy="3310377"/>
          </a:xfrm>
          <a:prstGeom prst="rect">
            <a:avLst/>
          </a:prstGeom>
          <a:noFill/>
          <a:ln w="9525">
            <a:noFill/>
            <a:miter lim="800000"/>
            <a:headEnd/>
            <a:tailEnd/>
          </a:ln>
          <a:effectLst/>
        </p:spPr>
      </p:pic>
      <p:sp>
        <p:nvSpPr>
          <p:cNvPr id="12" name="矩形 11"/>
          <p:cNvSpPr/>
          <p:nvPr/>
        </p:nvSpPr>
        <p:spPr>
          <a:xfrm>
            <a:off x="134634" y="627535"/>
            <a:ext cx="2052228" cy="3970318"/>
          </a:xfrm>
          <a:prstGeom prst="rect">
            <a:avLst/>
          </a:prstGeom>
        </p:spPr>
        <p:txBody>
          <a:bodyPr wrap="square">
            <a:spAutoFit/>
          </a:bodyPr>
          <a:lstStyle/>
          <a:p>
            <a:r>
              <a:rPr lang="zh-CN" altLang="en-US" sz="2100" dirty="0">
                <a:solidFill>
                  <a:prstClr val="black"/>
                </a:solidFill>
                <a:latin typeface="Arial" panose="020B0604020202020204" pitchFamily="34" charset="0"/>
                <a:ea typeface="汉仪大宋简" panose="02010609000101010101" pitchFamily="49" charset="-122"/>
                <a:cs typeface="Arial" panose="020B0604020202020204" pitchFamily="34" charset="0"/>
              </a:rPr>
              <a:t>“测量地球大致年龄的方法</a:t>
            </a:r>
            <a:endParaRPr lang="en-US" altLang="zh-CN" sz="21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en-US" altLang="zh-CN" sz="21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100" dirty="0">
                <a:solidFill>
                  <a:prstClr val="black"/>
                </a:solidFill>
                <a:latin typeface="Arial" panose="020B0604020202020204" pitchFamily="34" charset="0"/>
                <a:ea typeface="汉仪大宋简" panose="02010609000101010101" pitchFamily="49" charset="-122"/>
                <a:cs typeface="Arial" panose="020B0604020202020204" pitchFamily="34" charset="0"/>
              </a:rPr>
              <a:t>有几百种。而在这几百种方法中，最多有几十种以不合理的前提条件，能够支持地球有几十亿年，其余</a:t>
            </a:r>
            <a:r>
              <a:rPr lang="en-US" altLang="zh-CN" sz="2100" dirty="0">
                <a:solidFill>
                  <a:prstClr val="black"/>
                </a:solidFill>
                <a:latin typeface="Arial" panose="020B0604020202020204" pitchFamily="34" charset="0"/>
                <a:ea typeface="汉仪大宋简" panose="02010609000101010101" pitchFamily="49" charset="-122"/>
                <a:cs typeface="Arial" panose="020B0604020202020204" pitchFamily="34" charset="0"/>
              </a:rPr>
              <a:t>90%</a:t>
            </a:r>
            <a:r>
              <a:rPr lang="zh-CN" altLang="en-US" sz="21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的方法告诉人们地球</a:t>
            </a:r>
            <a:r>
              <a:rPr lang="zh-CN" altLang="en-US" sz="21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绝对没有几十亿年</a:t>
            </a:r>
            <a:r>
              <a:rPr lang="zh-CN" altLang="en-US" sz="21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21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8" name="TextBox 5"/>
          <p:cNvSpPr txBox="1"/>
          <p:nvPr/>
        </p:nvSpPr>
        <p:spPr>
          <a:xfrm>
            <a:off x="2357430" y="4108743"/>
            <a:ext cx="4419942" cy="600164"/>
          </a:xfrm>
          <a:prstGeom prst="rect">
            <a:avLst/>
          </a:prstGeom>
          <a:noFill/>
        </p:spPr>
        <p:txBody>
          <a:bodyPr wrap="square" rtlCol="0">
            <a:spAutoFit/>
          </a:bodyPr>
          <a:lstStyle/>
          <a:p>
            <a:r>
              <a:rPr lang="en-US" altLang="zh-CN" sz="18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1800" dirty="0">
                <a:solidFill>
                  <a:prstClr val="black"/>
                </a:solidFill>
                <a:latin typeface="Arial" panose="020B0604020202020204" pitchFamily="34" charset="0"/>
                <a:ea typeface="Adobe 黑体 Std R" panose="020B0400000000000000" pitchFamily="34" charset="-122"/>
                <a:cs typeface="Arial" panose="020B0604020202020204" pitchFamily="34" charset="0"/>
              </a:rPr>
              <a:t>物理学博士罗塞尔</a:t>
            </a:r>
            <a:r>
              <a:rPr lang="en-US" altLang="zh-CN" sz="18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1800" dirty="0">
                <a:solidFill>
                  <a:prstClr val="black"/>
                </a:solidFill>
                <a:latin typeface="Arial" panose="020B0604020202020204" pitchFamily="34" charset="0"/>
                <a:ea typeface="Adobe 黑体 Std R" panose="020B0400000000000000" pitchFamily="34" charset="-122"/>
                <a:cs typeface="Arial" panose="020B0604020202020204" pitchFamily="34" charset="0"/>
              </a:rPr>
              <a:t>汉弗</a:t>
            </a:r>
            <a:r>
              <a:rPr lang="zh-CN" altLang="en-US" sz="1800">
                <a:solidFill>
                  <a:prstClr val="black"/>
                </a:solidFill>
                <a:latin typeface="Arial" panose="020B0604020202020204" pitchFamily="34" charset="0"/>
                <a:ea typeface="Adobe 黑体 Std R" panose="020B0400000000000000" pitchFamily="34" charset="-122"/>
                <a:cs typeface="Arial" panose="020B0604020202020204" pitchFamily="34" charset="0"/>
              </a:rPr>
              <a:t>莱斯</a:t>
            </a:r>
            <a:r>
              <a:rPr lang="en-US" altLang="zh-CN" sz="1500">
                <a:solidFill>
                  <a:prstClr val="black"/>
                </a:solidFill>
                <a:latin typeface="Arial" panose="020B0604020202020204" pitchFamily="34" charset="0"/>
                <a:ea typeface="Adobe 黑体 Std R" panose="020B0400000000000000" pitchFamily="34" charset="-122"/>
                <a:cs typeface="Arial" panose="020B0604020202020204" pitchFamily="34" charset="0"/>
              </a:rPr>
              <a:t>(Russell Humphreys</a:t>
            </a:r>
            <a:r>
              <a:rPr lang="en-US" altLang="zh-CN" sz="15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p>
        </p:txBody>
      </p:sp>
      <p:sp>
        <p:nvSpPr>
          <p:cNvPr id="2" name="标题 1"/>
          <p:cNvSpPr>
            <a:spLocks noGrp="1"/>
          </p:cNvSpPr>
          <p:nvPr>
            <p:ph type="title"/>
          </p:nvPr>
        </p:nvSpPr>
        <p:spPr>
          <a:xfrm>
            <a:off x="0" y="56868"/>
            <a:ext cx="6858000" cy="507831"/>
          </a:xfrm>
        </p:spPr>
        <p:txBody>
          <a:bodyPr/>
          <a:lstStyle/>
          <a:p>
            <a:r>
              <a:rPr lang="zh-CN" altLang="en-US" dirty="0"/>
              <a:t>大多数的测年法支持年轻地球论</a:t>
            </a:r>
          </a:p>
        </p:txBody>
      </p:sp>
    </p:spTree>
    <p:extLst>
      <p:ext uri="{BB962C8B-B14F-4D97-AF65-F5344CB8AC3E}">
        <p14:creationId xmlns:p14="http://schemas.microsoft.com/office/powerpoint/2010/main" val="347217351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043086" y="315684"/>
            <a:ext cx="3890865" cy="363440"/>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进化论不存在坚实证据</a:t>
            </a:r>
          </a:p>
        </p:txBody>
      </p:sp>
      <p:sp>
        <p:nvSpPr>
          <p:cNvPr id="24" name="文本框 23"/>
          <p:cNvSpPr txBox="1"/>
          <p:nvPr/>
        </p:nvSpPr>
        <p:spPr>
          <a:xfrm>
            <a:off x="116952" y="174239"/>
            <a:ext cx="755335" cy="646331"/>
          </a:xfrm>
          <a:prstGeom prst="rect">
            <a:avLst/>
          </a:prstGeom>
          <a:noFill/>
        </p:spPr>
        <p:txBody>
          <a:bodyPr wrap="none" rtlCol="0">
            <a:spAutoFit/>
          </a:bodyPr>
          <a:lstStyle/>
          <a:p>
            <a:pPr algn="ctr"/>
            <a:r>
              <a:rPr lang="en-US" altLang="zh-CN" sz="3600" b="1" dirty="0">
                <a:solidFill>
                  <a:schemeClr val="bg1"/>
                </a:solidFill>
                <a:latin typeface="微软雅黑" panose="020B0503020204020204" pitchFamily="34" charset="-122"/>
                <a:ea typeface="微软雅黑" panose="020B0503020204020204" pitchFamily="34" charset="-122"/>
              </a:rPr>
              <a:t>01</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flipH="1">
            <a:off x="187296" y="955882"/>
            <a:ext cx="6223028" cy="3539430"/>
          </a:xfrm>
          <a:prstGeom prst="rect">
            <a:avLst/>
          </a:prstGeom>
        </p:spPr>
        <p:txBody>
          <a:bodyPr wrap="square">
            <a:spAutoFit/>
          </a:bodyPr>
          <a:lstStyle/>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 基因突变在不断发生</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 生物在不断衰败，并不是在进化，而是在不断退化</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进化论事实上完全不可能的！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814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自然现象造成的</a:t>
            </a:r>
            <a:r>
              <a:rPr lang="en-US" altLang="zh-CN" sz="2800" b="1" dirty="0">
                <a:solidFill>
                  <a:schemeClr val="bg1"/>
                </a:solidFill>
                <a:latin typeface="微软雅黑" panose="020B0503020204020204" pitchFamily="34" charset="-122"/>
                <a:ea typeface="微软雅黑" panose="020B0503020204020204" pitchFamily="34" charset="-122"/>
              </a:rPr>
              <a:t>UFO</a:t>
            </a:r>
            <a:r>
              <a:rPr lang="zh-CN" altLang="en-US" sz="2800" b="1" dirty="0">
                <a:solidFill>
                  <a:schemeClr val="bg1"/>
                </a:solidFill>
                <a:latin typeface="微软雅黑" panose="020B0503020204020204" pitchFamily="34" charset="-122"/>
                <a:ea typeface="微软雅黑" panose="020B0503020204020204" pitchFamily="34" charset="-122"/>
              </a:rPr>
              <a:t>错觉</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5" name="文本占位符 22"/>
          <p:cNvSpPr txBox="1">
            <a:spLocks/>
          </p:cNvSpPr>
          <p:nvPr/>
        </p:nvSpPr>
        <p:spPr>
          <a:xfrm>
            <a:off x="415652" y="1416740"/>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很多自然现象都可以人产生错觉</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没有见过这种自然现象，且又相信外星生命的人就会认为是出现</a:t>
            </a:r>
            <a:r>
              <a:rPr lang="en-US" altLang="zh-CN" sz="2800" b="1" dirty="0">
                <a:solidFill>
                  <a:schemeClr val="bg1"/>
                </a:solidFill>
                <a:latin typeface="微软雅黑" panose="020B0503020204020204" pitchFamily="34" charset="-122"/>
                <a:ea typeface="微软雅黑" panose="020B0503020204020204" pitchFamily="34" charset="-122"/>
              </a:rPr>
              <a:t>UFO</a:t>
            </a: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644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672651" y="4099694"/>
            <a:ext cx="5623548"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金星在傍晚接近地平线会非常明亮</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5" name="文本占位符 22"/>
          <p:cNvSpPr txBox="1">
            <a:spLocks/>
          </p:cNvSpPr>
          <p:nvPr/>
        </p:nvSpPr>
        <p:spPr>
          <a:xfrm>
            <a:off x="415652" y="1416740"/>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5122" name="Picture 2" descr="https://timgsa.baidu.com/timg?image&amp;quality=80&amp;size=b9999_10000&amp;sec=1528960195841&amp;di=00b9f2857980fd0c28b7c36a35e4bb7e&amp;imgtype=0&amp;src=http%3A%2F%2Fimg5.duitang.com%2Fuploads%2Fitem%2F201602%2F11%2F20160211211159_Pw84r.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092" y="870523"/>
            <a:ext cx="5222875" cy="293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71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1129851" y="4023494"/>
            <a:ext cx="4566099"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热气球也会造成</a:t>
            </a:r>
            <a:r>
              <a:rPr lang="en-US" altLang="zh-CN" sz="2800" b="1" dirty="0">
                <a:solidFill>
                  <a:schemeClr val="bg1"/>
                </a:solidFill>
                <a:latin typeface="微软雅黑" panose="020B0503020204020204" pitchFamily="34" charset="-122"/>
                <a:ea typeface="微软雅黑" panose="020B0503020204020204" pitchFamily="34" charset="-122"/>
              </a:rPr>
              <a:t>UFO</a:t>
            </a:r>
            <a:r>
              <a:rPr lang="zh-CN" altLang="en-US" sz="2800" b="1" dirty="0">
                <a:solidFill>
                  <a:schemeClr val="bg1"/>
                </a:solidFill>
                <a:latin typeface="微软雅黑" panose="020B0503020204020204" pitchFamily="34" charset="-122"/>
                <a:ea typeface="微软雅黑" panose="020B0503020204020204" pitchFamily="34" charset="-122"/>
              </a:rPr>
              <a:t>的错觉</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7170" name="Picture 2" descr="https://timgsa.baidu.com/timg?image&amp;quality=80&amp;size=b9999_10000&amp;sec=1528960849200&amp;di=fc61c4ed270d9d8f5023d13a1153b5fe&amp;imgtype=jpg&amp;src=http%3A%2F%2Fimg2.imgtn.bdimg.com%2Fit%2Fu%3D3202274972%2C1298899527%26fm%3D214%26gp%3D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5188" y="836509"/>
            <a:ext cx="4213674" cy="276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0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78" name="Rectangle 2"/>
          <p:cNvSpPr>
            <a:spLocks noGrp="1" noChangeArrowheads="1"/>
          </p:cNvSpPr>
          <p:nvPr>
            <p:ph type="title"/>
          </p:nvPr>
        </p:nvSpPr>
        <p:spPr>
          <a:xfrm>
            <a:off x="296466" y="250031"/>
            <a:ext cx="6318647" cy="710804"/>
          </a:xfrm>
          <a:noFill/>
          <a:ln w="12700">
            <a:noFill/>
          </a:ln>
        </p:spPr>
        <p:txBody>
          <a:bodyPr/>
          <a:lstStyle/>
          <a:p>
            <a:r>
              <a:rPr lang="zh-CN" altLang="en-US" b="1" dirty="0">
                <a:solidFill>
                  <a:srgbClr val="C00000"/>
                </a:solidFill>
                <a:latin typeface="Calibri" panose="020F0502020204030204" pitchFamily="34" charset="0"/>
                <a:cs typeface="Calibri" panose="020F0502020204030204" pitchFamily="34" charset="0"/>
              </a:rPr>
              <a:t>        火星上的面孔 </a:t>
            </a:r>
            <a:r>
              <a:rPr lang="en-US" altLang="zh-CN" b="1" dirty="0">
                <a:solidFill>
                  <a:srgbClr val="C00000"/>
                </a:solidFill>
                <a:latin typeface="Calibri" panose="020F0502020204030204" pitchFamily="34" charset="0"/>
                <a:cs typeface="Calibri" panose="020F0502020204030204" pitchFamily="34" charset="0"/>
              </a:rPr>
              <a:t>/ </a:t>
            </a:r>
            <a:r>
              <a:rPr lang="zh-CN" altLang="en-US" b="1" dirty="0">
                <a:solidFill>
                  <a:srgbClr val="C00000"/>
                </a:solidFill>
                <a:latin typeface="Calibri" panose="020F0502020204030204" pitchFamily="34" charset="0"/>
                <a:cs typeface="Calibri" panose="020F0502020204030204" pitchFamily="34" charset="0"/>
              </a:rPr>
              <a:t>火星城市</a:t>
            </a:r>
            <a:endParaRPr lang="en-AU" b="1" dirty="0">
              <a:solidFill>
                <a:srgbClr val="C00000"/>
              </a:solidFill>
              <a:latin typeface="Calibri" panose="020F0502020204030204" pitchFamily="34" charset="0"/>
              <a:cs typeface="Calibri" panose="020F0502020204030204" pitchFamily="34" charset="0"/>
            </a:endParaRPr>
          </a:p>
        </p:txBody>
      </p:sp>
      <p:pic>
        <p:nvPicPr>
          <p:cNvPr id="485379" name="Picture 3" descr="Mars face"/>
          <p:cNvPicPr>
            <a:picLocks noGrp="1" noChangeAspect="1" noChangeArrowheads="1"/>
          </p:cNvPicPr>
          <p:nvPr>
            <p:ph sz="half" idx="1"/>
          </p:nvPr>
        </p:nvPicPr>
        <p:blipFill>
          <a:blip r:embed="rId4" cstate="print"/>
          <a:srcRect/>
          <a:stretch>
            <a:fillRect/>
          </a:stretch>
        </p:blipFill>
        <p:spPr>
          <a:xfrm>
            <a:off x="650082" y="1504950"/>
            <a:ext cx="2651522" cy="2896791"/>
          </a:xfrm>
          <a:noFill/>
          <a:ln w="12700">
            <a:solidFill>
              <a:srgbClr val="FFFFFF"/>
            </a:solidFill>
          </a:ln>
        </p:spPr>
      </p:pic>
      <p:sp>
        <p:nvSpPr>
          <p:cNvPr id="485380" name="Text Box 4"/>
          <p:cNvSpPr txBox="1">
            <a:spLocks noChangeArrowheads="1"/>
          </p:cNvSpPr>
          <p:nvPr/>
        </p:nvSpPr>
        <p:spPr bwMode="auto">
          <a:xfrm>
            <a:off x="513160" y="4462463"/>
            <a:ext cx="5967413" cy="484748"/>
          </a:xfrm>
          <a:prstGeom prst="rect">
            <a:avLst/>
          </a:prstGeom>
          <a:noFill/>
          <a:ln w="9525" algn="ctr">
            <a:noFill/>
            <a:miter lim="800000"/>
            <a:headEnd/>
            <a:tailEnd/>
          </a:ln>
          <a:effectLst/>
        </p:spPr>
        <p:txBody>
          <a:bodyPr>
            <a:spAutoFit/>
          </a:bodyPr>
          <a:lstStyle/>
          <a:p>
            <a:pPr algn="ctr" fontAlgn="base">
              <a:spcBef>
                <a:spcPct val="50000"/>
              </a:spcBef>
              <a:spcAft>
                <a:spcPct val="0"/>
              </a:spcAft>
            </a:pPr>
            <a:r>
              <a:rPr lang="en-AU" sz="2550" dirty="0">
                <a:solidFill>
                  <a:srgbClr val="002060"/>
                </a:solidFill>
                <a:latin typeface="Calibri" panose="020F0502020204030204" pitchFamily="34" charset="0"/>
                <a:cs typeface="Calibri" panose="020F0502020204030204" pitchFamily="34" charset="0"/>
              </a:rPr>
              <a:t>NASA</a:t>
            </a:r>
            <a:r>
              <a:rPr lang="zh-CN" altLang="en-US" sz="2550" dirty="0">
                <a:solidFill>
                  <a:srgbClr val="002060"/>
                </a:solidFill>
                <a:latin typeface="Calibri" panose="020F0502020204030204" pitchFamily="34" charset="0"/>
                <a:cs typeface="Calibri" panose="020F0502020204030204" pitchFamily="34" charset="0"/>
              </a:rPr>
              <a:t>维京一号</a:t>
            </a:r>
            <a:r>
              <a:rPr lang="en-US" altLang="zh-CN" sz="2550" dirty="0">
                <a:solidFill>
                  <a:srgbClr val="002060"/>
                </a:solidFill>
                <a:latin typeface="Calibri" panose="020F0502020204030204" pitchFamily="34" charset="0"/>
                <a:cs typeface="Calibri" panose="020F0502020204030204" pitchFamily="34" charset="0"/>
              </a:rPr>
              <a:t>1976</a:t>
            </a:r>
            <a:r>
              <a:rPr lang="zh-CN" altLang="en-US" sz="2550" dirty="0">
                <a:solidFill>
                  <a:srgbClr val="002060"/>
                </a:solidFill>
                <a:latin typeface="Calibri" panose="020F0502020204030204" pitchFamily="34" charset="0"/>
                <a:cs typeface="Calibri" panose="020F0502020204030204" pitchFamily="34" charset="0"/>
              </a:rPr>
              <a:t>年拍摄的火星图片</a:t>
            </a:r>
            <a:endParaRPr lang="en-AU" sz="2550" dirty="0">
              <a:solidFill>
                <a:srgbClr val="002060"/>
              </a:solidFill>
              <a:latin typeface="Calibri" panose="020F0502020204030204" pitchFamily="34" charset="0"/>
              <a:cs typeface="Calibri" panose="020F0502020204030204" pitchFamily="34" charset="0"/>
            </a:endParaRPr>
          </a:p>
        </p:txBody>
      </p:sp>
      <p:pic>
        <p:nvPicPr>
          <p:cNvPr id="485381" name="Picture 5" descr="Cydonia"/>
          <p:cNvPicPr>
            <a:picLocks noGrp="1" noChangeAspect="1" noChangeArrowheads="1"/>
          </p:cNvPicPr>
          <p:nvPr>
            <p:ph sz="half" idx="2"/>
          </p:nvPr>
        </p:nvPicPr>
        <p:blipFill>
          <a:blip r:embed="rId5" cstate="print"/>
          <a:srcRect/>
          <a:stretch>
            <a:fillRect/>
          </a:stretch>
        </p:blipFill>
        <p:spPr>
          <a:xfrm>
            <a:off x="3632598" y="1504951"/>
            <a:ext cx="2449115" cy="2946797"/>
          </a:xfrm>
          <a:noFill/>
          <a:ln w="12700">
            <a:solidFill>
              <a:schemeClr val="bg1"/>
            </a:solidFill>
          </a:ln>
        </p:spPr>
      </p:pic>
    </p:spTree>
    <p:extLst>
      <p:ext uri="{BB962C8B-B14F-4D97-AF65-F5344CB8AC3E}">
        <p14:creationId xmlns:p14="http://schemas.microsoft.com/office/powerpoint/2010/main" val="41340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2"/>
          <p:cNvSpPr>
            <a:spLocks noGrp="1" noChangeArrowheads="1"/>
          </p:cNvSpPr>
          <p:nvPr>
            <p:ph type="title"/>
          </p:nvPr>
        </p:nvSpPr>
        <p:spPr>
          <a:xfrm>
            <a:off x="1160860" y="195263"/>
            <a:ext cx="4049315" cy="594122"/>
          </a:xfrm>
          <a:noFill/>
          <a:ln w="12700">
            <a:noFill/>
          </a:ln>
        </p:spPr>
        <p:txBody>
          <a:bodyPr/>
          <a:lstStyle/>
          <a:p>
            <a:r>
              <a:rPr lang="zh-CN" altLang="en-US" b="1" dirty="0">
                <a:solidFill>
                  <a:srgbClr val="C00000"/>
                </a:solidFill>
                <a:latin typeface="Calibri" panose="020F0502020204030204" pitchFamily="34" charset="0"/>
                <a:cs typeface="Calibri" panose="020F0502020204030204" pitchFamily="34" charset="0"/>
              </a:rPr>
              <a:t>                  火星面孔</a:t>
            </a:r>
            <a:endParaRPr lang="en-AU" b="1" dirty="0">
              <a:solidFill>
                <a:srgbClr val="C00000"/>
              </a:solidFill>
              <a:latin typeface="Calibri" panose="020F0502020204030204" pitchFamily="34" charset="0"/>
              <a:cs typeface="Calibri" panose="020F0502020204030204" pitchFamily="34" charset="0"/>
            </a:endParaRPr>
          </a:p>
        </p:txBody>
      </p:sp>
      <p:pic>
        <p:nvPicPr>
          <p:cNvPr id="487427" name="Picture 3" descr="Mars face close up"/>
          <p:cNvPicPr>
            <a:picLocks noGrp="1" noChangeAspect="1" noChangeArrowheads="1"/>
          </p:cNvPicPr>
          <p:nvPr>
            <p:ph idx="1"/>
          </p:nvPr>
        </p:nvPicPr>
        <p:blipFill>
          <a:blip r:embed="rId4" cstate="print"/>
          <a:srcRect/>
          <a:stretch>
            <a:fillRect/>
          </a:stretch>
        </p:blipFill>
        <p:spPr>
          <a:xfrm>
            <a:off x="458391" y="1006079"/>
            <a:ext cx="3339703" cy="3877865"/>
          </a:xfrm>
          <a:noFill/>
          <a:ln w="12700">
            <a:solidFill>
              <a:schemeClr val="bg1"/>
            </a:solidFill>
          </a:ln>
        </p:spPr>
      </p:pic>
      <p:sp>
        <p:nvSpPr>
          <p:cNvPr id="487428" name="Text Box 4"/>
          <p:cNvSpPr txBox="1">
            <a:spLocks noChangeArrowheads="1"/>
          </p:cNvSpPr>
          <p:nvPr/>
        </p:nvSpPr>
        <p:spPr bwMode="auto">
          <a:xfrm>
            <a:off x="4076700" y="1537793"/>
            <a:ext cx="2430066" cy="2054409"/>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AU" sz="2550" b="1" dirty="0">
                <a:solidFill>
                  <a:srgbClr val="002060"/>
                </a:solidFill>
                <a:latin typeface="Calibri" panose="020F0502020204030204" pitchFamily="34" charset="0"/>
                <a:cs typeface="Calibri" panose="020F0502020204030204" pitchFamily="34" charset="0"/>
              </a:rPr>
              <a:t>1998</a:t>
            </a:r>
            <a:r>
              <a:rPr lang="zh-CN" altLang="en-US" sz="2550" b="1" dirty="0">
                <a:solidFill>
                  <a:srgbClr val="002060"/>
                </a:solidFill>
                <a:latin typeface="Calibri" panose="020F0502020204030204" pitchFamily="34" charset="0"/>
                <a:cs typeface="Calibri" panose="020F0502020204030204" pitchFamily="34" charset="0"/>
              </a:rPr>
              <a:t>年</a:t>
            </a:r>
            <a:r>
              <a:rPr lang="en-US" altLang="zh-CN" sz="2550" b="1" dirty="0">
                <a:solidFill>
                  <a:srgbClr val="002060"/>
                </a:solidFill>
                <a:latin typeface="Calibri" panose="020F0502020204030204" pitchFamily="34" charset="0"/>
                <a:cs typeface="Calibri" panose="020F0502020204030204" pitchFamily="34" charset="0"/>
              </a:rPr>
              <a:t>NASA</a:t>
            </a:r>
            <a:r>
              <a:rPr lang="zh-CN" altLang="en-US" sz="2550" b="1" dirty="0">
                <a:solidFill>
                  <a:srgbClr val="002060"/>
                </a:solidFill>
                <a:latin typeface="Calibri" panose="020F0502020204030204" pitchFamily="34" charset="0"/>
                <a:cs typeface="Calibri" panose="020F0502020204030204" pitchFamily="34" charset="0"/>
              </a:rPr>
              <a:t>的探测器专门拍摄了照片，之前的火星面孔已经不见踪影。</a:t>
            </a:r>
            <a:endParaRPr lang="en-AU" sz="255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430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2"/>
          <p:cNvSpPr>
            <a:spLocks noGrp="1" noChangeArrowheads="1"/>
          </p:cNvSpPr>
          <p:nvPr>
            <p:ph type="title"/>
          </p:nvPr>
        </p:nvSpPr>
        <p:spPr>
          <a:xfrm>
            <a:off x="1160860" y="195263"/>
            <a:ext cx="4049315" cy="594122"/>
          </a:xfrm>
          <a:noFill/>
          <a:ln w="12700">
            <a:noFill/>
          </a:ln>
        </p:spPr>
        <p:txBody>
          <a:bodyPr/>
          <a:lstStyle/>
          <a:p>
            <a:r>
              <a:rPr lang="zh-CN" altLang="en-US" b="1" dirty="0">
                <a:solidFill>
                  <a:srgbClr val="C00000"/>
                </a:solidFill>
                <a:latin typeface="Calibri" panose="020F0502020204030204" pitchFamily="34" charset="0"/>
                <a:cs typeface="Calibri" panose="020F0502020204030204" pitchFamily="34" charset="0"/>
              </a:rPr>
              <a:t>              麦田怪圈</a:t>
            </a:r>
            <a:endParaRPr lang="en-AU" b="1" dirty="0">
              <a:solidFill>
                <a:srgbClr val="C00000"/>
              </a:solidFill>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56624D0B-7AFA-4523-8004-EF48E72BA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85" y="777862"/>
            <a:ext cx="5778230" cy="4170375"/>
          </a:xfrm>
          <a:prstGeom prst="rect">
            <a:avLst/>
          </a:prstGeom>
        </p:spPr>
      </p:pic>
    </p:spTree>
    <p:extLst>
      <p:ext uri="{BB962C8B-B14F-4D97-AF65-F5344CB8AC3E}">
        <p14:creationId xmlns:p14="http://schemas.microsoft.com/office/powerpoint/2010/main" val="352120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2"/>
          <p:cNvSpPr>
            <a:spLocks noGrp="1" noChangeArrowheads="1"/>
          </p:cNvSpPr>
          <p:nvPr>
            <p:ph type="title"/>
          </p:nvPr>
        </p:nvSpPr>
        <p:spPr>
          <a:xfrm>
            <a:off x="1160860" y="195263"/>
            <a:ext cx="4049315" cy="594122"/>
          </a:xfrm>
          <a:noFill/>
          <a:ln w="12700">
            <a:noFill/>
          </a:ln>
        </p:spPr>
        <p:txBody>
          <a:bodyPr/>
          <a:lstStyle/>
          <a:p>
            <a:r>
              <a:rPr lang="zh-CN" altLang="en-US" b="1" dirty="0">
                <a:solidFill>
                  <a:srgbClr val="C00000"/>
                </a:solidFill>
                <a:latin typeface="Calibri" panose="020F0502020204030204" pitchFamily="34" charset="0"/>
                <a:cs typeface="Calibri" panose="020F0502020204030204" pitchFamily="34" charset="0"/>
              </a:rPr>
              <a:t>              麦田怪圈</a:t>
            </a:r>
            <a:endParaRPr lang="en-AU" b="1" dirty="0">
              <a:solidFill>
                <a:srgbClr val="C00000"/>
              </a:solidFill>
              <a:latin typeface="Calibri" panose="020F0502020204030204" pitchFamily="34" charset="0"/>
              <a:cs typeface="Calibri" panose="020F0502020204030204" pitchFamily="34" charset="0"/>
            </a:endParaRPr>
          </a:p>
        </p:txBody>
      </p:sp>
      <p:pic>
        <p:nvPicPr>
          <p:cNvPr id="3" name="图片 2" descr="图片包含 建筑物&#10;&#10;描述已自动生成">
            <a:extLst>
              <a:ext uri="{FF2B5EF4-FFF2-40B4-BE49-F238E27FC236}">
                <a16:creationId xmlns:a16="http://schemas.microsoft.com/office/drawing/2014/main" id="{8967E680-1DBE-4FF7-B202-D674FF7E0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81" y="789385"/>
            <a:ext cx="5535038" cy="4054415"/>
          </a:xfrm>
          <a:prstGeom prst="rect">
            <a:avLst/>
          </a:prstGeom>
        </p:spPr>
      </p:pic>
    </p:spTree>
    <p:extLst>
      <p:ext uri="{BB962C8B-B14F-4D97-AF65-F5344CB8AC3E}">
        <p14:creationId xmlns:p14="http://schemas.microsoft.com/office/powerpoint/2010/main" val="233038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2"/>
          <p:cNvSpPr>
            <a:spLocks noGrp="1" noChangeArrowheads="1"/>
          </p:cNvSpPr>
          <p:nvPr>
            <p:ph type="title"/>
          </p:nvPr>
        </p:nvSpPr>
        <p:spPr>
          <a:xfrm>
            <a:off x="1160860" y="195263"/>
            <a:ext cx="4049315" cy="594122"/>
          </a:xfrm>
          <a:noFill/>
          <a:ln w="12700">
            <a:noFill/>
          </a:ln>
        </p:spPr>
        <p:txBody>
          <a:bodyPr/>
          <a:lstStyle/>
          <a:p>
            <a:r>
              <a:rPr lang="zh-CN" altLang="en-US" b="1" dirty="0">
                <a:solidFill>
                  <a:srgbClr val="C00000"/>
                </a:solidFill>
                <a:latin typeface="Calibri" panose="020F0502020204030204" pitchFamily="34" charset="0"/>
                <a:cs typeface="Calibri" panose="020F0502020204030204" pitchFamily="34" charset="0"/>
              </a:rPr>
              <a:t>              麦田怪圈</a:t>
            </a:r>
            <a:endParaRPr lang="en-AU" b="1" dirty="0">
              <a:solidFill>
                <a:srgbClr val="C00000"/>
              </a:solidFill>
              <a:latin typeface="Calibri" panose="020F0502020204030204" pitchFamily="34" charset="0"/>
              <a:cs typeface="Calibri" panose="020F0502020204030204" pitchFamily="34" charset="0"/>
            </a:endParaRPr>
          </a:p>
        </p:txBody>
      </p:sp>
      <p:pic>
        <p:nvPicPr>
          <p:cNvPr id="3" name="图片 2" descr="图片包含 家具&#10;&#10;描述已自动生成">
            <a:extLst>
              <a:ext uri="{FF2B5EF4-FFF2-40B4-BE49-F238E27FC236}">
                <a16:creationId xmlns:a16="http://schemas.microsoft.com/office/drawing/2014/main" id="{C692FEB5-91E8-42D2-88A2-4737D06CF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102" y="1359016"/>
            <a:ext cx="6293796" cy="2899389"/>
          </a:xfrm>
          <a:prstGeom prst="rect">
            <a:avLst/>
          </a:prstGeom>
        </p:spPr>
      </p:pic>
    </p:spTree>
    <p:extLst>
      <p:ext uri="{BB962C8B-B14F-4D97-AF65-F5344CB8AC3E}">
        <p14:creationId xmlns:p14="http://schemas.microsoft.com/office/powerpoint/2010/main" val="400097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2"/>
          <p:cNvSpPr>
            <a:spLocks noGrp="1" noChangeArrowheads="1"/>
          </p:cNvSpPr>
          <p:nvPr>
            <p:ph type="title"/>
          </p:nvPr>
        </p:nvSpPr>
        <p:spPr>
          <a:xfrm>
            <a:off x="1160860" y="195263"/>
            <a:ext cx="4049315" cy="594122"/>
          </a:xfrm>
          <a:noFill/>
          <a:ln w="12700">
            <a:noFill/>
          </a:ln>
        </p:spPr>
        <p:txBody>
          <a:bodyPr/>
          <a:lstStyle/>
          <a:p>
            <a:r>
              <a:rPr lang="zh-CN" altLang="en-US" b="1" dirty="0">
                <a:solidFill>
                  <a:srgbClr val="C00000"/>
                </a:solidFill>
                <a:latin typeface="Calibri" panose="020F0502020204030204" pitchFamily="34" charset="0"/>
                <a:cs typeface="Calibri" panose="020F0502020204030204" pitchFamily="34" charset="0"/>
              </a:rPr>
              <a:t>              月球怪圈</a:t>
            </a:r>
            <a:r>
              <a:rPr lang="en-US" altLang="zh-CN" b="1">
                <a:solidFill>
                  <a:srgbClr val="C00000"/>
                </a:solidFill>
                <a:latin typeface="Calibri" panose="020F0502020204030204" pitchFamily="34" charset="0"/>
                <a:cs typeface="Calibri" panose="020F0502020204030204" pitchFamily="34" charset="0"/>
              </a:rPr>
              <a:t>?</a:t>
            </a:r>
            <a:endParaRPr lang="en-AU" b="1" dirty="0">
              <a:solidFill>
                <a:srgbClr val="C00000"/>
              </a:solidFill>
              <a:latin typeface="Calibri" panose="020F0502020204030204" pitchFamily="34" charset="0"/>
              <a:cs typeface="Calibri" panose="020F0502020204030204" pitchFamily="34" charset="0"/>
            </a:endParaRPr>
          </a:p>
        </p:txBody>
      </p:sp>
      <p:pic>
        <p:nvPicPr>
          <p:cNvPr id="9" name="图片 8" descr="图片包含 黑色, 就坐, 室内, 自然&#10;&#10;描述已自动生成">
            <a:extLst>
              <a:ext uri="{FF2B5EF4-FFF2-40B4-BE49-F238E27FC236}">
                <a16:creationId xmlns:a16="http://schemas.microsoft.com/office/drawing/2014/main" id="{236AC655-37B5-434D-AA1B-1C88698D4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48" y="984648"/>
            <a:ext cx="6209905" cy="3491366"/>
          </a:xfrm>
          <a:prstGeom prst="rect">
            <a:avLst/>
          </a:prstGeom>
        </p:spPr>
      </p:pic>
      <p:pic>
        <p:nvPicPr>
          <p:cNvPr id="11" name="图片 10">
            <a:extLst>
              <a:ext uri="{FF2B5EF4-FFF2-40B4-BE49-F238E27FC236}">
                <a16:creationId xmlns:a16="http://schemas.microsoft.com/office/drawing/2014/main" id="{DD394D64-4AED-4C4C-A192-7FE7C48DD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515" y="2545551"/>
            <a:ext cx="1230003" cy="887741"/>
          </a:xfrm>
          <a:prstGeom prst="rect">
            <a:avLst/>
          </a:prstGeom>
        </p:spPr>
      </p:pic>
    </p:spTree>
    <p:extLst>
      <p:ext uri="{BB962C8B-B14F-4D97-AF65-F5344CB8AC3E}">
        <p14:creationId xmlns:p14="http://schemas.microsoft.com/office/powerpoint/2010/main" val="334049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375011" y="3039288"/>
            <a:ext cx="4148920" cy="46166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defTabSz="514337" fontAlgn="base">
              <a:spcBef>
                <a:spcPct val="0"/>
              </a:spcBef>
              <a:spcAft>
                <a:spcPct val="0"/>
              </a:spcAft>
              <a:tabLst>
                <a:tab pos="2149421" algn="l"/>
              </a:tabLst>
            </a:pPr>
            <a:r>
              <a:rPr lang="zh-CN" altLang="en-US" sz="2400" dirty="0">
                <a:solidFill>
                  <a:schemeClr val="accent1"/>
                </a:solidFill>
                <a:effectLst>
                  <a:outerShdw blurRad="38100" dist="38100" dir="2700000" algn="tl">
                    <a:srgbClr val="000000">
                      <a:alpha val="43137"/>
                    </a:srgbClr>
                  </a:outerShdw>
                </a:effectLst>
                <a:latin typeface="Arial" panose="020B0604020202020204"/>
                <a:sym typeface="Calibri" panose="020F0502020204030204" pitchFamily="34" charset="0"/>
              </a:rPr>
              <a:t>探讨地外生命与</a:t>
            </a:r>
            <a:r>
              <a:rPr lang="en-US" altLang="zh-CN" sz="2400" dirty="0">
                <a:solidFill>
                  <a:schemeClr val="accent1"/>
                </a:solidFill>
                <a:effectLst>
                  <a:outerShdw blurRad="38100" dist="38100" dir="2700000" algn="tl">
                    <a:srgbClr val="000000">
                      <a:alpha val="43137"/>
                    </a:srgbClr>
                  </a:outerShdw>
                </a:effectLst>
                <a:latin typeface="Arial" panose="020B0604020202020204"/>
                <a:sym typeface="Calibri" panose="020F0502020204030204" pitchFamily="34" charset="0"/>
              </a:rPr>
              <a:t>UFO</a:t>
            </a:r>
            <a:r>
              <a:rPr lang="zh-CN" altLang="en-US" sz="2400" dirty="0">
                <a:solidFill>
                  <a:schemeClr val="accent1"/>
                </a:solidFill>
                <a:effectLst>
                  <a:outerShdw blurRad="38100" dist="38100" dir="2700000" algn="tl">
                    <a:srgbClr val="000000">
                      <a:alpha val="43137"/>
                    </a:srgbClr>
                  </a:outerShdw>
                </a:effectLst>
                <a:latin typeface="Arial" panose="020B0604020202020204"/>
                <a:sym typeface="Calibri" panose="020F0502020204030204" pitchFamily="34" charset="0"/>
              </a:rPr>
              <a:t>文化</a:t>
            </a:r>
            <a:endParaRPr lang="en-US" altLang="zh-CN" sz="2400" dirty="0">
              <a:solidFill>
                <a:schemeClr val="accent1"/>
              </a:solidFill>
              <a:effectLst>
                <a:outerShdw blurRad="38100" dist="38100" dir="2700000" algn="tl">
                  <a:srgbClr val="000000">
                    <a:alpha val="43137"/>
                  </a:srgbClr>
                </a:outerShdw>
              </a:effectLst>
              <a:latin typeface="Arial" panose="020B0604020202020204"/>
              <a:sym typeface="Calibri" panose="020F0502020204030204" pitchFamily="34" charset="0"/>
            </a:endParaRPr>
          </a:p>
        </p:txBody>
      </p:sp>
      <p:sp>
        <p:nvSpPr>
          <p:cNvPr id="5" name="文本框 4"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42750" y="1369870"/>
            <a:ext cx="5172501" cy="1200329"/>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defTabSz="514337" fontAlgn="base">
              <a:spcBef>
                <a:spcPct val="0"/>
              </a:spcBef>
              <a:spcAft>
                <a:spcPct val="0"/>
              </a:spcAft>
              <a:tabLst>
                <a:tab pos="2149421" algn="l"/>
              </a:tabLst>
            </a:pPr>
            <a:r>
              <a:rPr lang="zh-CN" altLang="en-US" sz="7200" dirty="0">
                <a:solidFill>
                  <a:schemeClr val="accent1"/>
                </a:solidFill>
                <a:effectLst>
                  <a:outerShdw blurRad="38100" dist="38100" dir="2700000" algn="tl">
                    <a:srgbClr val="000000">
                      <a:alpha val="43137"/>
                    </a:srgbClr>
                  </a:outerShdw>
                </a:effectLst>
                <a:latin typeface="Arial" panose="020B0604020202020204"/>
                <a:sym typeface="Calibri" panose="020F0502020204030204" pitchFamily="34" charset="0"/>
              </a:rPr>
              <a:t>外星人之谜</a:t>
            </a:r>
            <a:endParaRPr lang="en-US" altLang="zh-CN" sz="7200" dirty="0">
              <a:solidFill>
                <a:schemeClr val="accent1"/>
              </a:solidFill>
              <a:effectLst>
                <a:outerShdw blurRad="38100" dist="38100" dir="2700000" algn="tl">
                  <a:srgbClr val="000000">
                    <a:alpha val="43137"/>
                  </a:srgbClr>
                </a:outerShdw>
              </a:effectLst>
              <a:latin typeface="Arial" panose="020B0604020202020204"/>
              <a:sym typeface="Calibri" panose="020F0502020204030204" pitchFamily="34" charset="0"/>
            </a:endParaRPr>
          </a:p>
        </p:txBody>
      </p:sp>
      <p:sp>
        <p:nvSpPr>
          <p:cNvPr id="12" name="椭圆 11"/>
          <p:cNvSpPr/>
          <p:nvPr/>
        </p:nvSpPr>
        <p:spPr>
          <a:xfrm>
            <a:off x="1275305" y="418054"/>
            <a:ext cx="4307392" cy="4307392"/>
          </a:xfrm>
          <a:prstGeom prst="ellipse">
            <a:avLst/>
          </a:prstGeom>
          <a:ln w="28575">
            <a:gradFill flip="none" rotWithShape="1">
              <a:gsLst>
                <a:gs pos="67000">
                  <a:srgbClr val="FFFFFF">
                    <a:alpha val="10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矩形 11"/>
          <p:cNvSpPr/>
          <p:nvPr/>
        </p:nvSpPr>
        <p:spPr>
          <a:xfrm flipH="1">
            <a:off x="-123825" y="1544957"/>
            <a:ext cx="7105649" cy="1323439"/>
          </a:xfrm>
          <a:prstGeom prst="rect">
            <a:avLst/>
          </a:prstGeom>
        </p:spPr>
        <p:txBody>
          <a:bodyPr wrap="square">
            <a:spAutoFit/>
          </a:bodyPr>
          <a:lstStyle/>
          <a:p>
            <a:pPr algn="ctr"/>
            <a:r>
              <a:rPr lang="en-US" altLang="zh-CN" sz="4000" dirty="0">
                <a:solidFill>
                  <a:schemeClr val="bg1"/>
                </a:solidFill>
                <a:latin typeface="微软雅黑" panose="020B0503020204020204" pitchFamily="34" charset="-122"/>
                <a:ea typeface="微软雅黑" panose="020B0503020204020204" pitchFamily="34" charset="-122"/>
              </a:rPr>
              <a:t>SETI</a:t>
            </a:r>
          </a:p>
          <a:p>
            <a:pPr algn="ctr"/>
            <a:r>
              <a:rPr lang="zh-CN" altLang="en-US" sz="4000" dirty="0">
                <a:solidFill>
                  <a:schemeClr val="bg1"/>
                </a:solidFill>
                <a:latin typeface="微软雅黑" panose="020B0503020204020204" pitchFamily="34" charset="-122"/>
                <a:ea typeface="微软雅黑" panose="020B0503020204020204" pitchFamily="34" charset="-122"/>
              </a:rPr>
              <a:t>搜寻地外文明计划</a:t>
            </a:r>
            <a:endParaRPr lang="en-US" altLang="zh-CN" sz="4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885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30808" y="214472"/>
            <a:ext cx="3890865" cy="565865"/>
          </a:xfrm>
        </p:spPr>
        <p:txBody>
          <a:bodyPr>
            <a:noAutofit/>
          </a:bodyPr>
          <a:lstStyle/>
          <a:p>
            <a:r>
              <a:rPr lang="zh-CN" altLang="en-US" sz="2800" b="1" dirty="0">
                <a:solidFill>
                  <a:schemeClr val="bg1"/>
                </a:solidFill>
              </a:rPr>
              <a:t>关于</a:t>
            </a:r>
            <a:r>
              <a:rPr lang="en-US" altLang="zh-CN" sz="3200" b="1" dirty="0">
                <a:solidFill>
                  <a:schemeClr val="bg1"/>
                </a:solidFill>
              </a:rPr>
              <a:t>SETI</a:t>
            </a:r>
            <a:r>
              <a:rPr lang="zh-CN" altLang="en-US" sz="2800" b="1" dirty="0">
                <a:solidFill>
                  <a:schemeClr val="bg1"/>
                </a:solidFill>
              </a:rPr>
              <a:t>计划</a:t>
            </a:r>
          </a:p>
        </p:txBody>
      </p:sp>
      <p:sp>
        <p:nvSpPr>
          <p:cNvPr id="24" name="文本框 23"/>
          <p:cNvSpPr txBox="1"/>
          <p:nvPr/>
        </p:nvSpPr>
        <p:spPr>
          <a:xfrm>
            <a:off x="175174" y="174238"/>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4" name="文本占位符 22"/>
          <p:cNvSpPr txBox="1">
            <a:spLocks/>
          </p:cNvSpPr>
          <p:nvPr/>
        </p:nvSpPr>
        <p:spPr>
          <a:xfrm>
            <a:off x="178907" y="1095905"/>
            <a:ext cx="4236518" cy="3345747"/>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50000"/>
              </a:lnSpc>
            </a:pPr>
            <a:r>
              <a:rPr lang="en-US" altLang="zh-CN" sz="2000" b="1" dirty="0">
                <a:solidFill>
                  <a:schemeClr val="bg1"/>
                </a:solidFill>
                <a:latin typeface="微软雅黑" pitchFamily="34" charset="-122"/>
                <a:ea typeface="微软雅黑" pitchFamily="34" charset="-122"/>
              </a:rPr>
              <a:t>SETI</a:t>
            </a:r>
            <a:r>
              <a:rPr lang="zh-CN" altLang="en-US" sz="2000" b="1" dirty="0">
                <a:solidFill>
                  <a:schemeClr val="bg1"/>
                </a:solidFill>
                <a:latin typeface="微软雅黑" pitchFamily="34" charset="-122"/>
                <a:ea typeface="微软雅黑" pitchFamily="34" charset="-122"/>
              </a:rPr>
              <a:t>计划致力于用射电望远镜等先进设备接收从宇宙中传来的电磁波，从中分析有规律的信号，希望借此发现外星文明。通过大型电子天文望远镜，探测接受外太空的“声音”，包括背景辐射、星体发出的电波以及其他杂音。</a:t>
            </a:r>
          </a:p>
        </p:txBody>
      </p:sp>
      <p:pic>
        <p:nvPicPr>
          <p:cNvPr id="5" name="图片 4"/>
          <p:cNvPicPr>
            <a:picLocks noChangeAspect="1"/>
          </p:cNvPicPr>
          <p:nvPr/>
        </p:nvPicPr>
        <p:blipFill>
          <a:blip r:embed="rId3" cstate="print"/>
          <a:stretch>
            <a:fillRect/>
          </a:stretch>
        </p:blipFill>
        <p:spPr>
          <a:xfrm>
            <a:off x="4562131" y="1267370"/>
            <a:ext cx="2038350" cy="2333625"/>
          </a:xfrm>
          <a:prstGeom prst="rect">
            <a:avLst/>
          </a:prstGeom>
        </p:spPr>
      </p:pic>
    </p:spTree>
    <p:extLst>
      <p:ext uri="{BB962C8B-B14F-4D97-AF65-F5344CB8AC3E}">
        <p14:creationId xmlns:p14="http://schemas.microsoft.com/office/powerpoint/2010/main" val="1079661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871635" y="214472"/>
            <a:ext cx="3890865" cy="565865"/>
          </a:xfrm>
        </p:spPr>
        <p:txBody>
          <a:bodyPr>
            <a:noAutofit/>
          </a:bodyPr>
          <a:lstStyle/>
          <a:p>
            <a:r>
              <a:rPr lang="zh-CN" altLang="en-US" sz="2800" b="1" dirty="0">
                <a:solidFill>
                  <a:schemeClr val="bg1"/>
                </a:solidFill>
              </a:rPr>
              <a:t>关于</a:t>
            </a:r>
            <a:r>
              <a:rPr lang="en-US" altLang="zh-CN" sz="3200" b="1" dirty="0">
                <a:solidFill>
                  <a:schemeClr val="bg1"/>
                </a:solidFill>
              </a:rPr>
              <a:t>SETI</a:t>
            </a:r>
            <a:r>
              <a:rPr lang="zh-CN" altLang="en-US" sz="2800" b="1" dirty="0">
                <a:solidFill>
                  <a:schemeClr val="bg1"/>
                </a:solidFill>
              </a:rPr>
              <a:t>计划的概况</a:t>
            </a:r>
          </a:p>
        </p:txBody>
      </p:sp>
      <p:sp>
        <p:nvSpPr>
          <p:cNvPr id="24" name="文本框 23"/>
          <p:cNvSpPr txBox="1"/>
          <p:nvPr/>
        </p:nvSpPr>
        <p:spPr>
          <a:xfrm>
            <a:off x="138229" y="182223"/>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3" name="文本框 2"/>
          <p:cNvSpPr txBox="1"/>
          <p:nvPr/>
        </p:nvSpPr>
        <p:spPr>
          <a:xfrm>
            <a:off x="138230" y="1018758"/>
            <a:ext cx="3863836" cy="3674211"/>
          </a:xfrm>
          <a:prstGeom prst="rect">
            <a:avLst/>
          </a:prstGeom>
          <a:noFill/>
        </p:spPr>
        <p:txBody>
          <a:bodyPr wrap="square" rtlCol="0">
            <a:spAutoFit/>
          </a:bodyPr>
          <a:lstStyle/>
          <a:p>
            <a:pPr marL="285743" indent="-285743">
              <a:lnSpc>
                <a:spcPct val="20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该计划持续了</a:t>
            </a:r>
            <a:r>
              <a:rPr lang="en-US" altLang="zh-CN" sz="2400" b="1" dirty="0">
                <a:solidFill>
                  <a:schemeClr val="bg1"/>
                </a:solidFill>
                <a:latin typeface="微软雅黑" panose="020B0503020204020204" pitchFamily="34" charset="-122"/>
                <a:ea typeface="微软雅黑" panose="020B0503020204020204" pitchFamily="34" charset="-122"/>
              </a:rPr>
              <a:t>40</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政府投资了数亿美元</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全世界有几百万的参与者</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20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选择了</a:t>
            </a:r>
            <a:r>
              <a:rPr lang="en-US" altLang="zh-CN" sz="2400" b="1" dirty="0">
                <a:solidFill>
                  <a:schemeClr val="bg1"/>
                </a:solidFill>
                <a:latin typeface="微软雅黑" panose="020B0503020204020204" pitchFamily="34" charset="-122"/>
                <a:ea typeface="微软雅黑" panose="020B0503020204020204" pitchFamily="34" charset="-122"/>
              </a:rPr>
              <a:t>1000</a:t>
            </a:r>
            <a:r>
              <a:rPr lang="zh-CN" altLang="en-US" sz="2400" b="1" dirty="0">
                <a:solidFill>
                  <a:schemeClr val="bg1"/>
                </a:solidFill>
                <a:latin typeface="微软雅黑" panose="020B0503020204020204" pitchFamily="34" charset="-122"/>
                <a:ea typeface="微软雅黑" panose="020B0503020204020204" pitchFamily="34" charset="-122"/>
              </a:rPr>
              <a:t>个类似太阳系天体系统进行扫描</a:t>
            </a:r>
          </a:p>
        </p:txBody>
      </p:sp>
      <p:pic>
        <p:nvPicPr>
          <p:cNvPr id="6" name="图片 5" descr="Seti.jpg"/>
          <p:cNvPicPr>
            <a:picLocks noChangeAspect="1"/>
          </p:cNvPicPr>
          <p:nvPr/>
        </p:nvPicPr>
        <p:blipFill>
          <a:blip r:embed="rId3" cstate="print"/>
          <a:stretch>
            <a:fillRect/>
          </a:stretch>
        </p:blipFill>
        <p:spPr>
          <a:xfrm>
            <a:off x="4089747" y="1308968"/>
            <a:ext cx="2586625" cy="1562441"/>
          </a:xfrm>
          <a:prstGeom prst="rect">
            <a:avLst/>
          </a:prstGeom>
        </p:spPr>
      </p:pic>
    </p:spTree>
    <p:extLst>
      <p:ext uri="{BB962C8B-B14F-4D97-AF65-F5344CB8AC3E}">
        <p14:creationId xmlns:p14="http://schemas.microsoft.com/office/powerpoint/2010/main" val="102534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86224" y="214472"/>
            <a:ext cx="4376640" cy="565865"/>
          </a:xfrm>
        </p:spPr>
        <p:txBody>
          <a:bodyPr>
            <a:noAutofit/>
          </a:bodyPr>
          <a:lstStyle/>
          <a:p>
            <a:r>
              <a:rPr lang="zh-CN" altLang="en-US" sz="2800" b="1" dirty="0">
                <a:solidFill>
                  <a:schemeClr val="bg1"/>
                </a:solidFill>
              </a:rPr>
              <a:t>关于</a:t>
            </a:r>
            <a:r>
              <a:rPr lang="en-US" altLang="zh-CN" sz="3200" b="1" dirty="0">
                <a:solidFill>
                  <a:schemeClr val="bg1"/>
                </a:solidFill>
              </a:rPr>
              <a:t>SETI</a:t>
            </a:r>
            <a:r>
              <a:rPr lang="zh-CN" altLang="en-US" sz="2800" b="1" dirty="0">
                <a:solidFill>
                  <a:schemeClr val="bg1"/>
                </a:solidFill>
              </a:rPr>
              <a:t>计划目前的结果</a:t>
            </a:r>
          </a:p>
        </p:txBody>
      </p:sp>
      <p:sp>
        <p:nvSpPr>
          <p:cNvPr id="24" name="文本框 23"/>
          <p:cNvSpPr txBox="1"/>
          <p:nvPr/>
        </p:nvSpPr>
        <p:spPr>
          <a:xfrm>
            <a:off x="147465" y="174238"/>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3" name="文本框 2"/>
          <p:cNvSpPr txBox="1"/>
          <p:nvPr/>
        </p:nvSpPr>
        <p:spPr>
          <a:xfrm>
            <a:off x="147465" y="1037948"/>
            <a:ext cx="6613554" cy="3384581"/>
          </a:xfrm>
          <a:prstGeom prst="rect">
            <a:avLst/>
          </a:prstGeom>
          <a:noFill/>
        </p:spPr>
        <p:txBody>
          <a:bodyPr wrap="square" rtlCol="0">
            <a:sp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过去的四十年，尽管</a:t>
            </a:r>
            <a:r>
              <a:rPr lang="en-US" altLang="zh-CN" sz="2800" b="1" dirty="0">
                <a:solidFill>
                  <a:schemeClr val="bg1"/>
                </a:solidFill>
                <a:latin typeface="微软雅黑" panose="020B0503020204020204" pitchFamily="34" charset="-122"/>
                <a:ea typeface="微软雅黑" panose="020B0503020204020204" pitchFamily="34" charset="-122"/>
              </a:rPr>
              <a:t>SETI</a:t>
            </a:r>
            <a:r>
              <a:rPr lang="zh-CN" altLang="en-US" sz="2800" b="1" dirty="0">
                <a:solidFill>
                  <a:schemeClr val="bg1"/>
                </a:solidFill>
                <a:latin typeface="微软雅黑" panose="020B0503020204020204" pitchFamily="34" charset="-122"/>
                <a:ea typeface="微软雅黑" panose="020B0503020204020204" pitchFamily="34" charset="-122"/>
              </a:rPr>
              <a:t>计划的参与者通过各种先进设备收集和分析来自宇宙的各种电磁波，但到目前为止，人类在外星生命探索方面仍然一无所获。</a:t>
            </a:r>
          </a:p>
        </p:txBody>
      </p:sp>
    </p:spTree>
    <p:extLst>
      <p:ext uri="{BB962C8B-B14F-4D97-AF65-F5344CB8AC3E}">
        <p14:creationId xmlns:p14="http://schemas.microsoft.com/office/powerpoint/2010/main" val="1668653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050878" y="214472"/>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一段小插曲</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47465" y="174238"/>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3" name="文本框 2"/>
          <p:cNvSpPr txBox="1"/>
          <p:nvPr/>
        </p:nvSpPr>
        <p:spPr>
          <a:xfrm>
            <a:off x="147465" y="985411"/>
            <a:ext cx="4004913" cy="3970318"/>
          </a:xfrm>
          <a:prstGeom prst="rect">
            <a:avLst/>
          </a:prstGeom>
          <a:noFill/>
        </p:spPr>
        <p:txBody>
          <a:bodyPr wrap="square" rtlCol="0">
            <a:spAutoFit/>
          </a:bodyPr>
          <a:lstStyle/>
          <a:p>
            <a:pPr marL="457189" indent="-457189" algn="just">
              <a:lnSpc>
                <a:spcPct val="150000"/>
              </a:lnSpc>
              <a:buFont typeface="Wingdings" panose="05000000000000000000" pitchFamily="2" charset="2"/>
              <a:buChar char="l"/>
            </a:pPr>
            <a:r>
              <a:rPr lang="en-US" altLang="zh-CN" sz="2400" b="1" dirty="0">
                <a:solidFill>
                  <a:schemeClr val="bg1"/>
                </a:solidFill>
                <a:latin typeface="微软雅黑" panose="020B0503020204020204" pitchFamily="34" charset="-122"/>
                <a:ea typeface="微软雅黑" panose="020B0503020204020204" pitchFamily="34" charset="-122"/>
              </a:rPr>
              <a:t>SETI</a:t>
            </a:r>
            <a:r>
              <a:rPr lang="zh-CN" altLang="en-US" sz="2400" b="1" dirty="0">
                <a:solidFill>
                  <a:schemeClr val="bg1"/>
                </a:solidFill>
                <a:latin typeface="微软雅黑" panose="020B0503020204020204" pitchFamily="34" charset="-122"/>
                <a:ea typeface="微软雅黑" panose="020B0503020204020204" pitchFamily="34" charset="-122"/>
              </a:rPr>
              <a:t>期间，人们发现宇宙空间出现了脉冲信号</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457189" indent="-457189" algn="just">
              <a:lnSpc>
                <a:spcPct val="150000"/>
              </a:lnSpc>
              <a:buFont typeface="Wingdings" panose="05000000000000000000" pitchFamily="2" charset="2"/>
              <a:buChar char="l"/>
            </a:pPr>
            <a:r>
              <a:rPr lang="zh-CN" altLang="en-US" sz="2400" b="1" dirty="0">
                <a:solidFill>
                  <a:schemeClr val="bg1"/>
                </a:solidFill>
                <a:latin typeface="微软雅黑" panose="020B0503020204020204" pitchFamily="34" charset="-122"/>
                <a:ea typeface="微软雅黑" panose="020B0503020204020204" pitchFamily="34" charset="-122"/>
              </a:rPr>
              <a:t>一开始研究人员非常兴奋，以为是外星人发来的信号</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457189" indent="-457189" algn="just">
              <a:lnSpc>
                <a:spcPct val="150000"/>
              </a:lnSpc>
              <a:buFont typeface="Wingdings" panose="05000000000000000000" pitchFamily="2" charset="2"/>
              <a:buChar char="l"/>
            </a:pPr>
            <a:r>
              <a:rPr lang="zh-CN" altLang="en-US" sz="2400" b="1" dirty="0">
                <a:solidFill>
                  <a:schemeClr val="bg1"/>
                </a:solidFill>
                <a:latin typeface="微软雅黑" panose="020B0503020204020204" pitchFamily="34" charset="-122"/>
                <a:ea typeface="微软雅黑" panose="020B0503020204020204" pitchFamily="34" charset="-122"/>
              </a:rPr>
              <a:t>后来经过证实，它是来自中子星旋转所发出的脉冲信号</a:t>
            </a:r>
          </a:p>
        </p:txBody>
      </p:sp>
      <p:pic>
        <p:nvPicPr>
          <p:cNvPr id="5" name="图片 4" descr="pulsar1.jpg"/>
          <p:cNvPicPr>
            <a:picLocks noChangeAspect="1"/>
          </p:cNvPicPr>
          <p:nvPr/>
        </p:nvPicPr>
        <p:blipFill>
          <a:blip r:embed="rId3" cstate="print"/>
          <a:stretch>
            <a:fillRect/>
          </a:stretch>
        </p:blipFill>
        <p:spPr>
          <a:xfrm>
            <a:off x="4250029" y="1196235"/>
            <a:ext cx="2336669" cy="2550613"/>
          </a:xfrm>
          <a:prstGeom prst="rect">
            <a:avLst/>
          </a:prstGeom>
        </p:spPr>
      </p:pic>
    </p:spTree>
    <p:extLst>
      <p:ext uri="{BB962C8B-B14F-4D97-AF65-F5344CB8AC3E}">
        <p14:creationId xmlns:p14="http://schemas.microsoft.com/office/powerpoint/2010/main" val="757979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67751" y="214472"/>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一段小插曲</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28993" y="174238"/>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4" name="文本框 3"/>
          <p:cNvSpPr txBox="1"/>
          <p:nvPr/>
        </p:nvSpPr>
        <p:spPr>
          <a:xfrm>
            <a:off x="76311" y="974301"/>
            <a:ext cx="4458111" cy="3785652"/>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zh-CN" altLang="en-US" sz="2000" b="1" dirty="0">
                <a:solidFill>
                  <a:schemeClr val="bg1"/>
                </a:solidFill>
                <a:latin typeface="微软雅黑" panose="020B0503020204020204" pitchFamily="34" charset="-122"/>
                <a:ea typeface="微软雅黑" panose="020B0503020204020204" pitchFamily="34" charset="-122"/>
              </a:rPr>
              <a:t>中子星是恒星演化到末期，经由引力坍缩发生超新星爆炸后形成</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000" b="1" dirty="0">
                <a:solidFill>
                  <a:schemeClr val="bg1"/>
                </a:solidFill>
                <a:latin typeface="微软雅黑" panose="020B0503020204020204" pitchFamily="34" charset="-122"/>
                <a:ea typeface="微软雅黑" panose="020B0503020204020204" pitchFamily="34" charset="-122"/>
              </a:rPr>
              <a:t>旋转速度极快，而由于其磁轴和自转轴并不重合</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000" b="1" dirty="0">
                <a:solidFill>
                  <a:schemeClr val="bg1"/>
                </a:solidFill>
                <a:latin typeface="微软雅黑" panose="020B0503020204020204" pitchFamily="34" charset="-122"/>
                <a:ea typeface="微软雅黑" panose="020B0503020204020204" pitchFamily="34" charset="-122"/>
              </a:rPr>
              <a:t>磁场旋转时所产生的无线电波等各种辐射可能会以一明一灭的方式传到地球，有如人眨眼，故又称作脉冲星</a:t>
            </a:r>
          </a:p>
        </p:txBody>
      </p:sp>
      <p:pic>
        <p:nvPicPr>
          <p:cNvPr id="5" name="图片 4"/>
          <p:cNvPicPr>
            <a:picLocks noChangeAspect="1"/>
          </p:cNvPicPr>
          <p:nvPr/>
        </p:nvPicPr>
        <p:blipFill>
          <a:blip r:embed="rId3" cstate="print"/>
          <a:stretch>
            <a:fillRect/>
          </a:stretch>
        </p:blipFill>
        <p:spPr>
          <a:xfrm>
            <a:off x="4590779" y="1096028"/>
            <a:ext cx="1916664" cy="2382676"/>
          </a:xfrm>
          <a:prstGeom prst="rect">
            <a:avLst/>
          </a:prstGeom>
        </p:spPr>
      </p:pic>
    </p:spTree>
    <p:extLst>
      <p:ext uri="{BB962C8B-B14F-4D97-AF65-F5344CB8AC3E}">
        <p14:creationId xmlns:p14="http://schemas.microsoft.com/office/powerpoint/2010/main" val="1720552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67751" y="214472"/>
            <a:ext cx="4376640" cy="565865"/>
          </a:xfrm>
        </p:spPr>
        <p:txBody>
          <a:bodyPr>
            <a:noAutofit/>
          </a:bodyPr>
          <a:lstStyle/>
          <a:p>
            <a:r>
              <a:rPr lang="zh-CN" altLang="en-US" sz="2800" b="1" dirty="0">
                <a:solidFill>
                  <a:schemeClr val="bg1"/>
                </a:solidFill>
              </a:rPr>
              <a:t>脉冲星（视频</a:t>
            </a:r>
            <a:r>
              <a:rPr lang="en-US" altLang="zh-CN" sz="2800" b="1" dirty="0">
                <a:solidFill>
                  <a:schemeClr val="bg1"/>
                </a:solidFill>
              </a:rPr>
              <a:t>1</a:t>
            </a:r>
            <a:r>
              <a:rPr lang="zh-CN" altLang="en-US" sz="2800" b="1" dirty="0">
                <a:solidFill>
                  <a:schemeClr val="bg1"/>
                </a:solidFill>
              </a:rPr>
              <a:t>）</a:t>
            </a:r>
            <a:endParaRPr lang="en-US" altLang="zh-CN" sz="2800" b="1" dirty="0">
              <a:solidFill>
                <a:schemeClr val="bg1"/>
              </a:solidFill>
            </a:endParaRPr>
          </a:p>
        </p:txBody>
      </p:sp>
      <p:sp>
        <p:nvSpPr>
          <p:cNvPr id="24" name="文本框 23"/>
          <p:cNvSpPr txBox="1"/>
          <p:nvPr/>
        </p:nvSpPr>
        <p:spPr>
          <a:xfrm>
            <a:off x="128993" y="174238"/>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pic>
        <p:nvPicPr>
          <p:cNvPr id="5" name="中子脈衝星.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87927" y="780337"/>
            <a:ext cx="5948218" cy="4248727"/>
          </a:xfrm>
          <a:prstGeom prst="rect">
            <a:avLst/>
          </a:prstGeom>
        </p:spPr>
      </p:pic>
    </p:spTree>
    <p:extLst>
      <p:ext uri="{BB962C8B-B14F-4D97-AF65-F5344CB8AC3E}">
        <p14:creationId xmlns:p14="http://schemas.microsoft.com/office/powerpoint/2010/main" val="528805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67751" y="214472"/>
            <a:ext cx="4376640" cy="565865"/>
          </a:xfrm>
        </p:spPr>
        <p:txBody>
          <a:bodyPr>
            <a:noAutofit/>
          </a:bodyPr>
          <a:lstStyle/>
          <a:p>
            <a:r>
              <a:rPr lang="zh-CN" altLang="en-US" sz="2800" b="1" dirty="0">
                <a:solidFill>
                  <a:schemeClr val="bg1"/>
                </a:solidFill>
              </a:rPr>
              <a:t>脉冲星（视频</a:t>
            </a:r>
            <a:r>
              <a:rPr lang="en-US" altLang="zh-CN" sz="2800" b="1" dirty="0">
                <a:solidFill>
                  <a:schemeClr val="bg1"/>
                </a:solidFill>
              </a:rPr>
              <a:t>2</a:t>
            </a:r>
            <a:r>
              <a:rPr lang="zh-CN" altLang="en-US" sz="2800" b="1" dirty="0">
                <a:solidFill>
                  <a:schemeClr val="bg1"/>
                </a:solidFill>
              </a:rPr>
              <a:t>）</a:t>
            </a:r>
            <a:endParaRPr lang="en-US" altLang="zh-CN" sz="2800" b="1" dirty="0">
              <a:solidFill>
                <a:schemeClr val="bg1"/>
              </a:solidFill>
            </a:endParaRPr>
          </a:p>
        </p:txBody>
      </p:sp>
      <p:sp>
        <p:nvSpPr>
          <p:cNvPr id="24" name="文本框 23"/>
          <p:cNvSpPr txBox="1"/>
          <p:nvPr/>
        </p:nvSpPr>
        <p:spPr>
          <a:xfrm>
            <a:off x="128993" y="174238"/>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pic>
        <p:nvPicPr>
          <p:cNvPr id="2" name="NASA  What is a Puls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9950"/>
            <a:ext cx="6858000" cy="3857625"/>
          </a:xfrm>
          <a:prstGeom prst="rect">
            <a:avLst/>
          </a:prstGeom>
        </p:spPr>
      </p:pic>
    </p:spTree>
    <p:extLst>
      <p:ext uri="{BB962C8B-B14F-4D97-AF65-F5344CB8AC3E}">
        <p14:creationId xmlns:p14="http://schemas.microsoft.com/office/powerpoint/2010/main" val="3683459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667367" y="2755764"/>
            <a:ext cx="2955074"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620" y="2009797"/>
            <a:ext cx="5134739" cy="830997"/>
          </a:xfrm>
          <a:prstGeom prst="rect">
            <a:avLst/>
          </a:prstGeom>
          <a:noFill/>
        </p:spPr>
        <p:txBody>
          <a:bodyPr wrap="none" rtlCol="0">
            <a:spAutoFit/>
          </a:bodyPr>
          <a:lstStyle/>
          <a:p>
            <a:r>
              <a:rPr lang="zh-CN" altLang="en-US" sz="4800" b="1" dirty="0">
                <a:solidFill>
                  <a:srgbClr val="D4E7E8"/>
                </a:solidFill>
                <a:latin typeface="Arial" panose="020B0604020202020204"/>
              </a:rPr>
              <a:t>空间旅行的可能性</a:t>
            </a:r>
            <a:endParaRPr lang="en-US" altLang="zh-CN" sz="4800" b="1" dirty="0">
              <a:solidFill>
                <a:srgbClr val="D4E7E8"/>
              </a:solidFill>
              <a:latin typeface="Arial" panose="020B060402020202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6776" y="168979"/>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7" name="文本框 6"/>
          <p:cNvSpPr txBox="1"/>
          <p:nvPr/>
        </p:nvSpPr>
        <p:spPr>
          <a:xfrm>
            <a:off x="123039" y="904484"/>
            <a:ext cx="3540824" cy="3539430"/>
          </a:xfrm>
          <a:prstGeom prst="rect">
            <a:avLst/>
          </a:prstGeom>
          <a:noFill/>
        </p:spPr>
        <p:txBody>
          <a:bodyPr wrap="square" rtlCol="0">
            <a:sp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假如真的存在外星人，他们能否在这个宇宙的物理定律之下访问我们地球呢？</a:t>
            </a:r>
          </a:p>
        </p:txBody>
      </p:sp>
      <p:sp>
        <p:nvSpPr>
          <p:cNvPr id="19" name="文本占位符 22"/>
          <p:cNvSpPr>
            <a:spLocks noGrp="1"/>
          </p:cNvSpPr>
          <p:nvPr>
            <p:ph type="body" sz="quarter" idx="10"/>
          </p:nvPr>
        </p:nvSpPr>
        <p:spPr>
          <a:xfrm>
            <a:off x="949279" y="209213"/>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空间旅行的可能性</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5" name="图片 4" descr="visit.jpg"/>
          <p:cNvPicPr>
            <a:picLocks noChangeAspect="1"/>
          </p:cNvPicPr>
          <p:nvPr/>
        </p:nvPicPr>
        <p:blipFill>
          <a:blip r:embed="rId3" cstate="print"/>
          <a:stretch>
            <a:fillRect/>
          </a:stretch>
        </p:blipFill>
        <p:spPr>
          <a:xfrm>
            <a:off x="3910534" y="1261801"/>
            <a:ext cx="2619375" cy="17430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esignDeathSuffering_diagram_P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Enterprise-E"/>
          <p:cNvPicPr>
            <a:picLocks noChangeAspect="1" noChangeArrowheads="1"/>
          </p:cNvPicPr>
          <p:nvPr/>
        </p:nvPicPr>
        <p:blipFill>
          <a:blip r:embed="rId4" cstate="print">
            <a:lum bright="10000" contrast="10000"/>
          </a:blip>
          <a:srcRect/>
          <a:stretch>
            <a:fillRect/>
          </a:stretch>
        </p:blipFill>
        <p:spPr>
          <a:xfrm>
            <a:off x="-27384" y="2402569"/>
            <a:ext cx="4336583" cy="2761469"/>
          </a:xfrm>
          <a:prstGeom prst="rect">
            <a:avLst/>
          </a:prstGeom>
          <a:noFill/>
        </p:spPr>
      </p:pic>
      <p:sp>
        <p:nvSpPr>
          <p:cNvPr id="3" name="TextBox 2"/>
          <p:cNvSpPr txBox="1"/>
          <p:nvPr/>
        </p:nvSpPr>
        <p:spPr>
          <a:xfrm>
            <a:off x="167088" y="978629"/>
            <a:ext cx="2235799" cy="600164"/>
          </a:xfrm>
          <a:prstGeom prst="rect">
            <a:avLst/>
          </a:prstGeom>
          <a:noFill/>
        </p:spPr>
        <p:txBody>
          <a:bodyPr wrap="square" rtlCol="0">
            <a:spAutoFit/>
          </a:bodyPr>
          <a:lstStyle/>
          <a:p>
            <a:pPr algn="ctr"/>
            <a:r>
              <a:rPr lang="en-AU" sz="3300" b="1" dirty="0">
                <a:solidFill>
                  <a:srgbClr val="002060"/>
                </a:solidFill>
                <a:latin typeface="Calibri" panose="020F0502020204030204" pitchFamily="34" charset="0"/>
                <a:cs typeface="Calibri" panose="020F0502020204030204" pitchFamily="34" charset="0"/>
              </a:rPr>
              <a:t>Star Trek</a:t>
            </a:r>
          </a:p>
        </p:txBody>
      </p:sp>
      <p:pic>
        <p:nvPicPr>
          <p:cNvPr id="2050" name="Picture 2" descr="Image result for star tr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6619" y="152305"/>
            <a:ext cx="4196747" cy="2365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ar tre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2832">
            <a:off x="4277148" y="2845683"/>
            <a:ext cx="2365755" cy="176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39500" y="195997"/>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1023169" y="254703"/>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空间旅行的可能性</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4596" y="4394216"/>
            <a:ext cx="6496829" cy="461665"/>
          </a:xfrm>
          <a:prstGeom prst="rect">
            <a:avLst/>
          </a:prstGeom>
          <a:noFill/>
        </p:spPr>
        <p:txBody>
          <a:bodyPr wrap="square" rtlCol="0">
            <a:spAutoFit/>
          </a:bodyPr>
          <a:lstStyle/>
          <a:p>
            <a:pPr marL="285743" indent="-285743" algn="ctr"/>
            <a:r>
              <a:rPr lang="zh-CN" altLang="en-US" sz="2400" b="1" dirty="0">
                <a:solidFill>
                  <a:schemeClr val="bg1"/>
                </a:solidFill>
                <a:latin typeface="微软雅黑" panose="020B0503020204020204" pitchFamily="34" charset="-122"/>
                <a:ea typeface="微软雅黑" panose="020B0503020204020204" pitchFamily="34" charset="-122"/>
              </a:rPr>
              <a:t>仙女座星系</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919" y="1069205"/>
            <a:ext cx="5208559" cy="3190461"/>
          </a:xfrm>
          <a:prstGeom prst="rect">
            <a:avLst/>
          </a:prstGeom>
        </p:spPr>
      </p:pic>
    </p:spTree>
    <p:extLst>
      <p:ext uri="{BB962C8B-B14F-4D97-AF65-F5344CB8AC3E}">
        <p14:creationId xmlns:p14="http://schemas.microsoft.com/office/powerpoint/2010/main" val="2313477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39500" y="195997"/>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1023169" y="254703"/>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空间旅行的可能性</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18797" y="1037240"/>
            <a:ext cx="3714168" cy="2308324"/>
          </a:xfrm>
          <a:prstGeom prst="rect">
            <a:avLst/>
          </a:prstGeom>
          <a:noFill/>
        </p:spPr>
        <p:txBody>
          <a:bodyPr wrap="square" rtlCol="0">
            <a:spAutoFit/>
          </a:bodyPr>
          <a:lstStyle/>
          <a:p>
            <a:pPr marL="285743" indent="-285743">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距离我们有大概</a:t>
            </a:r>
            <a:r>
              <a:rPr lang="en-US" altLang="zh-CN" sz="2400" b="1" dirty="0">
                <a:solidFill>
                  <a:schemeClr val="bg1"/>
                </a:solidFill>
                <a:latin typeface="微软雅黑" panose="020B0503020204020204" pitchFamily="34" charset="-122"/>
                <a:ea typeface="微软雅黑" panose="020B0503020204020204" pitchFamily="34" charset="-122"/>
              </a:rPr>
              <a:t>250</a:t>
            </a:r>
            <a:r>
              <a:rPr lang="zh-CN" altLang="en-US" sz="2400" b="1" dirty="0">
                <a:solidFill>
                  <a:schemeClr val="bg1"/>
                </a:solidFill>
                <a:latin typeface="微软雅黑" panose="020B0503020204020204" pitchFamily="34" charset="-122"/>
                <a:ea typeface="微软雅黑" panose="020B0503020204020204" pitchFamily="34" charset="-122"/>
              </a:rPr>
              <a:t>万光年，不是特别遥远的天体</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它跟我们银河系的结构非常像，同样是螺旋星系，有几条旋臂</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pic>
        <p:nvPicPr>
          <p:cNvPr id="7" name="图片 6" descr="xianlvzuol.jpg"/>
          <p:cNvPicPr>
            <a:picLocks noChangeAspect="1"/>
          </p:cNvPicPr>
          <p:nvPr/>
        </p:nvPicPr>
        <p:blipFill>
          <a:blip r:embed="rId3" cstate="print"/>
          <a:stretch>
            <a:fillRect/>
          </a:stretch>
        </p:blipFill>
        <p:spPr>
          <a:xfrm>
            <a:off x="3788634" y="1258866"/>
            <a:ext cx="2649742" cy="1647808"/>
          </a:xfrm>
          <a:prstGeom prst="rect">
            <a:avLst/>
          </a:prstGeom>
        </p:spPr>
      </p:pic>
      <p:sp>
        <p:nvSpPr>
          <p:cNvPr id="8" name="TextBox 7"/>
          <p:cNvSpPr txBox="1"/>
          <p:nvPr/>
        </p:nvSpPr>
        <p:spPr>
          <a:xfrm>
            <a:off x="356992" y="3411876"/>
            <a:ext cx="6081386" cy="1408078"/>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仙女座也有数千亿颗恒星，按照相信有地外生命的人的说法，这样的星系更有可能产生生命。</a:t>
            </a:r>
          </a:p>
          <a:p>
            <a:endParaRPr lang="zh-CN" altLang="en-US" dirty="0"/>
          </a:p>
        </p:txBody>
      </p:sp>
    </p:spTree>
    <p:extLst>
      <p:ext uri="{BB962C8B-B14F-4D97-AF65-F5344CB8AC3E}">
        <p14:creationId xmlns:p14="http://schemas.microsoft.com/office/powerpoint/2010/main" val="231347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39500" y="195997"/>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1023169" y="254703"/>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空间旅行的可能性</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39500" y="1032180"/>
            <a:ext cx="6575337" cy="3970318"/>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人类的航天器，每秒</a:t>
            </a:r>
            <a:r>
              <a:rPr lang="en-US" altLang="zh-CN" sz="2400" b="1" dirty="0">
                <a:solidFill>
                  <a:schemeClr val="bg1"/>
                </a:solidFill>
                <a:latin typeface="微软雅黑" panose="020B0503020204020204" pitchFamily="34" charset="-122"/>
                <a:ea typeface="微软雅黑" panose="020B0503020204020204" pitchFamily="34" charset="-122"/>
              </a:rPr>
              <a:t>16.7</a:t>
            </a:r>
            <a:r>
              <a:rPr lang="zh-CN" altLang="en-US" sz="2400" b="1" dirty="0">
                <a:solidFill>
                  <a:schemeClr val="bg1"/>
                </a:solidFill>
                <a:latin typeface="微软雅黑" panose="020B0503020204020204" pitchFamily="34" charset="-122"/>
                <a:ea typeface="微软雅黑" panose="020B0503020204020204" pitchFamily="34" charset="-122"/>
              </a:rPr>
              <a:t>公里，</a:t>
            </a:r>
            <a:r>
              <a:rPr lang="en-US" altLang="zh-CN" sz="2400" b="1" dirty="0">
                <a:solidFill>
                  <a:schemeClr val="bg1"/>
                </a:solidFill>
                <a:latin typeface="微软雅黑" panose="020B0503020204020204" pitchFamily="34" charset="-122"/>
                <a:ea typeface="微软雅黑" panose="020B0503020204020204" pitchFamily="34" charset="-122"/>
              </a:rPr>
              <a:t>44,910,179,641</a:t>
            </a:r>
            <a:r>
              <a:rPr lang="zh-CN" altLang="en-US" sz="2400" b="1" dirty="0">
                <a:solidFill>
                  <a:schemeClr val="bg1"/>
                </a:solidFill>
                <a:latin typeface="微软雅黑" panose="020B0503020204020204" pitchFamily="34" charset="-122"/>
                <a:ea typeface="微软雅黑" panose="020B0503020204020204" pitchFamily="34" charset="-122"/>
              </a:rPr>
              <a:t>年，约</a:t>
            </a:r>
            <a:r>
              <a:rPr lang="en-US" altLang="zh-CN" sz="2400" b="1" dirty="0">
                <a:solidFill>
                  <a:schemeClr val="bg1"/>
                </a:solidFill>
                <a:latin typeface="微软雅黑" panose="020B0503020204020204" pitchFamily="34" charset="-122"/>
                <a:ea typeface="微软雅黑" panose="020B0503020204020204" pitchFamily="34" charset="-122"/>
              </a:rPr>
              <a:t>450</a:t>
            </a:r>
            <a:r>
              <a:rPr lang="zh-CN" altLang="en-US" sz="2400" b="1" dirty="0">
                <a:solidFill>
                  <a:schemeClr val="bg1"/>
                </a:solidFill>
                <a:latin typeface="微软雅黑" panose="020B0503020204020204" pitchFamily="34" charset="-122"/>
                <a:ea typeface="微软雅黑" panose="020B0503020204020204" pitchFamily="34" charset="-122"/>
              </a:rPr>
              <a:t>亿年才能从地球飞到仙女座</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假如外星人的航天器到达光速的一半，他们也要</a:t>
            </a:r>
            <a:r>
              <a:rPr lang="en-US" altLang="zh-CN" sz="2400" b="1" dirty="0">
                <a:solidFill>
                  <a:schemeClr val="bg1"/>
                </a:solidFill>
                <a:latin typeface="微软雅黑" panose="020B0503020204020204" pitchFamily="34" charset="-122"/>
                <a:ea typeface="微软雅黑" panose="020B0503020204020204" pitchFamily="34" charset="-122"/>
              </a:rPr>
              <a:t>500</a:t>
            </a:r>
            <a:r>
              <a:rPr lang="zh-CN" altLang="en-US" sz="2400" b="1" dirty="0">
                <a:solidFill>
                  <a:schemeClr val="bg1"/>
                </a:solidFill>
                <a:latin typeface="微软雅黑" panose="020B0503020204020204" pitchFamily="34" charset="-122"/>
                <a:ea typeface="微软雅黑" panose="020B0503020204020204" pitchFamily="34" charset="-122"/>
              </a:rPr>
              <a:t>万年的时间，从仙女座飞到地球！</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从物理学和生物学的角度，可以断言任何生命体都不可能这么长寿！</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07772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07540" y="165076"/>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84623" y="196662"/>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人类航天器的能量消耗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07539" y="909922"/>
            <a:ext cx="6325011" cy="830997"/>
          </a:xfrm>
          <a:prstGeom prst="rect">
            <a:avLst/>
          </a:prstGeom>
          <a:noFill/>
        </p:spPr>
        <p:txBody>
          <a:bodyPr wrap="square" rtlCol="0">
            <a:spAutoFit/>
          </a:bodyPr>
          <a:lstStyle/>
          <a:p>
            <a:pPr marL="457189" indent="-457189">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就算外星人有几百万年的生命，星际旅行还存在不少障碍！</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366" y="2907641"/>
            <a:ext cx="1960323" cy="1600200"/>
          </a:xfrm>
          <a:prstGeom prst="rect">
            <a:avLst/>
          </a:prstGeom>
        </p:spPr>
      </p:pic>
      <p:sp>
        <p:nvSpPr>
          <p:cNvPr id="5" name="文本框 4"/>
          <p:cNvSpPr txBox="1"/>
          <p:nvPr/>
        </p:nvSpPr>
        <p:spPr>
          <a:xfrm>
            <a:off x="120066" y="1801420"/>
            <a:ext cx="6111633" cy="581057"/>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航天器的升空与减速需要大量的燃料</a:t>
            </a:r>
          </a:p>
        </p:txBody>
      </p:sp>
      <p:pic>
        <p:nvPicPr>
          <p:cNvPr id="7" name="图片 6" descr="push.jpg"/>
          <p:cNvPicPr>
            <a:picLocks noChangeAspect="1"/>
          </p:cNvPicPr>
          <p:nvPr/>
        </p:nvPicPr>
        <p:blipFill>
          <a:blip r:embed="rId4" cstate="print"/>
          <a:stretch>
            <a:fillRect/>
          </a:stretch>
        </p:blipFill>
        <p:spPr>
          <a:xfrm>
            <a:off x="546774" y="3001289"/>
            <a:ext cx="1781175" cy="1295400"/>
          </a:xfrm>
          <a:prstGeom prst="rect">
            <a:avLst/>
          </a:prstGeom>
        </p:spPr>
      </p:pic>
      <p:sp>
        <p:nvSpPr>
          <p:cNvPr id="8" name="右箭头 7"/>
          <p:cNvSpPr/>
          <p:nvPr/>
        </p:nvSpPr>
        <p:spPr>
          <a:xfrm>
            <a:off x="2599150" y="3826701"/>
            <a:ext cx="1922745" cy="5824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
          <p:cNvSpPr txBox="1"/>
          <p:nvPr/>
        </p:nvSpPr>
        <p:spPr>
          <a:xfrm>
            <a:off x="2461365" y="3087426"/>
            <a:ext cx="2016690" cy="830997"/>
          </a:xfrm>
          <a:prstGeom prst="rect">
            <a:avLst/>
          </a:prstGeom>
          <a:noFill/>
        </p:spPr>
        <p:txBody>
          <a:bodyPr wrap="square" rtlCol="0">
            <a:spAutoFit/>
          </a:bodyPr>
          <a:lstStyle/>
          <a:p>
            <a:pPr marL="285743" indent="-285743"/>
            <a:r>
              <a:rPr lang="zh-CN" altLang="en-US" sz="2400" b="1" dirty="0">
                <a:solidFill>
                  <a:schemeClr val="bg1"/>
                </a:solidFill>
                <a:latin typeface="微软雅黑" panose="020B0503020204020204" pitchFamily="34" charset="-122"/>
                <a:ea typeface="微软雅黑" panose="020B0503020204020204" pitchFamily="34" charset="-122"/>
              </a:rPr>
              <a:t>需要</a:t>
            </a:r>
            <a:r>
              <a:rPr lang="en-US" altLang="zh-CN" sz="2400" b="1" dirty="0">
                <a:solidFill>
                  <a:schemeClr val="bg1"/>
                </a:solidFill>
                <a:latin typeface="微软雅黑" panose="020B0503020204020204" pitchFamily="34" charset="-122"/>
                <a:ea typeface="微软雅黑" panose="020B0503020204020204" pitchFamily="34" charset="-122"/>
              </a:rPr>
              <a:t>330</a:t>
            </a:r>
            <a:r>
              <a:rPr lang="zh-CN" altLang="en-US" sz="2400" b="1" dirty="0">
                <a:solidFill>
                  <a:schemeClr val="bg1"/>
                </a:solidFill>
                <a:latin typeface="微软雅黑" panose="020B0503020204020204" pitchFamily="34" charset="-122"/>
                <a:ea typeface="微软雅黑" panose="020B0503020204020204" pitchFamily="34" charset="-122"/>
              </a:rPr>
              <a:t>万公斤的推力</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6069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07540" y="165076"/>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84623" y="196662"/>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人类航天器的能量消耗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33" y="2480155"/>
            <a:ext cx="1709929" cy="1388858"/>
          </a:xfrm>
          <a:prstGeom prst="rect">
            <a:avLst/>
          </a:prstGeom>
        </p:spPr>
      </p:pic>
      <p:sp>
        <p:nvSpPr>
          <p:cNvPr id="5" name="文本框 4"/>
          <p:cNvSpPr txBox="1"/>
          <p:nvPr/>
        </p:nvSpPr>
        <p:spPr>
          <a:xfrm>
            <a:off x="113803" y="824389"/>
            <a:ext cx="6556307" cy="1200329"/>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两分钟消耗的能量可以供给</a:t>
            </a:r>
            <a:r>
              <a:rPr lang="en-US" altLang="zh-CN" sz="2400" b="1" dirty="0">
                <a:solidFill>
                  <a:schemeClr val="bg1"/>
                </a:solidFill>
                <a:latin typeface="微软雅黑" panose="020B0503020204020204" pitchFamily="34" charset="-122"/>
                <a:ea typeface="微软雅黑" panose="020B0503020204020204" pitchFamily="34" charset="-122"/>
              </a:rPr>
              <a:t>87,000</a:t>
            </a:r>
            <a:r>
              <a:rPr lang="zh-CN" altLang="en-US" sz="2400" b="1" dirty="0">
                <a:solidFill>
                  <a:schemeClr val="bg1"/>
                </a:solidFill>
                <a:latin typeface="微软雅黑" panose="020B0503020204020204" pitchFamily="34" charset="-122"/>
                <a:ea typeface="微软雅黑" panose="020B0503020204020204" pitchFamily="34" charset="-122"/>
              </a:rPr>
              <a:t>个家庭一整天的能源消耗。</a:t>
            </a:r>
          </a:p>
        </p:txBody>
      </p:sp>
      <p:sp>
        <p:nvSpPr>
          <p:cNvPr id="8" name="右箭头 7"/>
          <p:cNvSpPr/>
          <p:nvPr/>
        </p:nvSpPr>
        <p:spPr>
          <a:xfrm>
            <a:off x="2317314" y="2880987"/>
            <a:ext cx="2235896" cy="5824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4" cstate="print"/>
          <a:srcRect/>
          <a:stretch>
            <a:fillRect/>
          </a:stretch>
        </p:blipFill>
        <p:spPr bwMode="auto">
          <a:xfrm>
            <a:off x="4697260" y="2262614"/>
            <a:ext cx="547578" cy="559918"/>
          </a:xfrm>
          <a:prstGeom prst="rect">
            <a:avLst/>
          </a:prstGeom>
          <a:noFill/>
          <a:ln w="9525">
            <a:noFill/>
            <a:miter lim="800000"/>
            <a:headEnd/>
            <a:tailEnd/>
          </a:ln>
        </p:spPr>
      </p:pic>
      <p:pic>
        <p:nvPicPr>
          <p:cNvPr id="11" name="图片 10" descr="clock.jpg"/>
          <p:cNvPicPr>
            <a:picLocks noChangeAspect="1"/>
          </p:cNvPicPr>
          <p:nvPr/>
        </p:nvPicPr>
        <p:blipFill>
          <a:blip r:embed="rId5" cstate="print"/>
          <a:stretch>
            <a:fillRect/>
          </a:stretch>
        </p:blipFill>
        <p:spPr>
          <a:xfrm>
            <a:off x="3005045" y="2091428"/>
            <a:ext cx="822857" cy="822857"/>
          </a:xfrm>
          <a:prstGeom prst="rect">
            <a:avLst/>
          </a:prstGeom>
        </p:spPr>
      </p:pic>
      <p:sp>
        <p:nvSpPr>
          <p:cNvPr id="13" name="文本框 4"/>
          <p:cNvSpPr txBox="1"/>
          <p:nvPr/>
        </p:nvSpPr>
        <p:spPr>
          <a:xfrm>
            <a:off x="2875792" y="3394314"/>
            <a:ext cx="1107485" cy="646331"/>
          </a:xfrm>
          <a:prstGeom prst="rect">
            <a:avLst/>
          </a:prstGeom>
          <a:noFill/>
        </p:spPr>
        <p:txBody>
          <a:bodyPr wrap="square" rtlCol="0">
            <a:spAutoFit/>
          </a:bodyPr>
          <a:lstStyle/>
          <a:p>
            <a:pPr marL="285743" indent="-285743">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两分钟</a:t>
            </a:r>
          </a:p>
        </p:txBody>
      </p:sp>
      <p:pic>
        <p:nvPicPr>
          <p:cNvPr id="14" name="Picture 2"/>
          <p:cNvPicPr>
            <a:picLocks noChangeAspect="1" noChangeArrowheads="1"/>
          </p:cNvPicPr>
          <p:nvPr/>
        </p:nvPicPr>
        <p:blipFill>
          <a:blip r:embed="rId4" cstate="print"/>
          <a:srcRect/>
          <a:stretch>
            <a:fillRect/>
          </a:stretch>
        </p:blipFill>
        <p:spPr bwMode="auto">
          <a:xfrm>
            <a:off x="5400806" y="2258439"/>
            <a:ext cx="547578" cy="559918"/>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5409156" y="2949458"/>
            <a:ext cx="547578" cy="559918"/>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rcRect/>
          <a:stretch>
            <a:fillRect/>
          </a:stretch>
        </p:blipFill>
        <p:spPr bwMode="auto">
          <a:xfrm>
            <a:off x="6106438" y="3602899"/>
            <a:ext cx="547578" cy="559918"/>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4718137" y="3598723"/>
            <a:ext cx="547578" cy="559918"/>
          </a:xfrm>
          <a:prstGeom prst="rect">
            <a:avLst/>
          </a:prstGeom>
          <a:noFill/>
          <a:ln w="9525">
            <a:noFill/>
            <a:miter lim="800000"/>
            <a:headEnd/>
            <a:tailEnd/>
          </a:ln>
        </p:spPr>
      </p:pic>
      <p:pic>
        <p:nvPicPr>
          <p:cNvPr id="18" name="Picture 2"/>
          <p:cNvPicPr>
            <a:picLocks noChangeAspect="1" noChangeArrowheads="1"/>
          </p:cNvPicPr>
          <p:nvPr/>
        </p:nvPicPr>
        <p:blipFill>
          <a:blip r:embed="rId4" cstate="print"/>
          <a:srcRect/>
          <a:stretch>
            <a:fillRect/>
          </a:stretch>
        </p:blipFill>
        <p:spPr bwMode="auto">
          <a:xfrm>
            <a:off x="6098087" y="2936932"/>
            <a:ext cx="547578" cy="559918"/>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4709786" y="2939020"/>
            <a:ext cx="547578" cy="559918"/>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a:off x="6102263" y="2252176"/>
            <a:ext cx="547578" cy="559918"/>
          </a:xfrm>
          <a:prstGeom prst="rect">
            <a:avLst/>
          </a:prstGeom>
          <a:noFill/>
          <a:ln w="9525">
            <a:noFill/>
            <a:miter lim="800000"/>
            <a:headEnd/>
            <a:tailEnd/>
          </a:ln>
        </p:spPr>
      </p:pic>
      <p:pic>
        <p:nvPicPr>
          <p:cNvPr id="22" name="Picture 2"/>
          <p:cNvPicPr>
            <a:picLocks noChangeAspect="1" noChangeArrowheads="1"/>
          </p:cNvPicPr>
          <p:nvPr/>
        </p:nvPicPr>
        <p:blipFill>
          <a:blip r:embed="rId4" cstate="print"/>
          <a:srcRect/>
          <a:stretch>
            <a:fillRect/>
          </a:stretch>
        </p:blipFill>
        <p:spPr bwMode="auto">
          <a:xfrm>
            <a:off x="5413331" y="3598723"/>
            <a:ext cx="547578" cy="559918"/>
          </a:xfrm>
          <a:prstGeom prst="rect">
            <a:avLst/>
          </a:prstGeom>
          <a:noFill/>
          <a:ln w="9525">
            <a:noFill/>
            <a:miter lim="800000"/>
            <a:headEnd/>
            <a:tailEnd/>
          </a:ln>
        </p:spPr>
      </p:pic>
      <p:sp>
        <p:nvSpPr>
          <p:cNvPr id="23" name="文本框 4"/>
          <p:cNvSpPr txBox="1"/>
          <p:nvPr/>
        </p:nvSpPr>
        <p:spPr>
          <a:xfrm>
            <a:off x="4710856" y="4297827"/>
            <a:ext cx="2034411" cy="707886"/>
          </a:xfrm>
          <a:prstGeom prst="rect">
            <a:avLst/>
          </a:prstGeom>
          <a:noFill/>
        </p:spPr>
        <p:txBody>
          <a:bodyPr wrap="square" rtlCol="0">
            <a:spAutoFit/>
          </a:bodyPr>
          <a:lstStyle/>
          <a:p>
            <a:pPr marL="285743" indent="-285743" algn="ctr"/>
            <a:r>
              <a:rPr lang="en-US" altLang="zh-CN" sz="2000" b="1" dirty="0">
                <a:solidFill>
                  <a:schemeClr val="bg1"/>
                </a:solidFill>
                <a:latin typeface="微软雅黑" panose="020B0503020204020204" pitchFamily="34" charset="-122"/>
                <a:ea typeface="微软雅黑" panose="020B0503020204020204" pitchFamily="34" charset="-122"/>
              </a:rPr>
              <a:t>87,000</a:t>
            </a:r>
            <a:r>
              <a:rPr lang="zh-CN" altLang="en-US" sz="2000" b="1" dirty="0">
                <a:solidFill>
                  <a:schemeClr val="bg1"/>
                </a:solidFill>
                <a:latin typeface="微软雅黑" panose="020B0503020204020204" pitchFamily="34" charset="-122"/>
                <a:ea typeface="微软雅黑" panose="020B0503020204020204" pitchFamily="34" charset="-122"/>
              </a:rPr>
              <a:t>个家庭</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285743" indent="-285743" algn="ctr"/>
            <a:r>
              <a:rPr lang="zh-CN" altLang="en-US" sz="2000" b="1" dirty="0">
                <a:solidFill>
                  <a:schemeClr val="bg1"/>
                </a:solidFill>
                <a:latin typeface="微软雅黑" panose="020B0503020204020204" pitchFamily="34" charset="-122"/>
                <a:ea typeface="微软雅黑" panose="020B0503020204020204" pitchFamily="34" charset="-122"/>
              </a:rPr>
              <a:t>一天的能源消耗</a:t>
            </a:r>
          </a:p>
        </p:txBody>
      </p:sp>
    </p:spTree>
    <p:extLst>
      <p:ext uri="{BB962C8B-B14F-4D97-AF65-F5344CB8AC3E}">
        <p14:creationId xmlns:p14="http://schemas.microsoft.com/office/powerpoint/2010/main" val="3016069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07540" y="165076"/>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84623" y="196662"/>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飞行器燃料消耗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7" name="文本占位符 22"/>
          <p:cNvSpPr txBox="1">
            <a:spLocks/>
          </p:cNvSpPr>
          <p:nvPr/>
        </p:nvSpPr>
        <p:spPr>
          <a:xfrm>
            <a:off x="387460" y="926926"/>
            <a:ext cx="5877771" cy="124634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地球每秒钟从太阳接收的能量相当于</a:t>
            </a:r>
            <a:r>
              <a:rPr lang="en-US" altLang="zh-CN" sz="2400" b="1" dirty="0">
                <a:solidFill>
                  <a:schemeClr val="bg1"/>
                </a:solidFill>
                <a:latin typeface="微软雅黑" panose="020B0503020204020204" pitchFamily="34" charset="-122"/>
                <a:ea typeface="微软雅黑" panose="020B0503020204020204" pitchFamily="34" charset="-122"/>
              </a:rPr>
              <a:t>3367</a:t>
            </a:r>
            <a:r>
              <a:rPr lang="zh-CN" altLang="en-US" sz="2400" b="1" dirty="0">
                <a:solidFill>
                  <a:schemeClr val="bg1"/>
                </a:solidFill>
                <a:latin typeface="微软雅黑" panose="020B0503020204020204" pitchFamily="34" charset="-122"/>
                <a:ea typeface="微软雅黑" panose="020B0503020204020204" pitchFamily="34" charset="-122"/>
              </a:rPr>
              <a:t>个广岛原子弹的能量，约为</a:t>
            </a:r>
            <a:r>
              <a:rPr lang="en-US" altLang="zh-CN" sz="2400" b="1" dirty="0">
                <a:solidFill>
                  <a:schemeClr val="bg1"/>
                </a:solidFill>
                <a:latin typeface="微软雅黑" panose="020B0503020204020204" pitchFamily="34" charset="-122"/>
                <a:ea typeface="微软雅黑" panose="020B0503020204020204" pitchFamily="34" charset="-122"/>
              </a:rPr>
              <a:t>1.85x10</a:t>
            </a:r>
            <a:r>
              <a:rPr lang="en-US" altLang="zh-CN" sz="2400" b="1" baseline="30000" dirty="0">
                <a:solidFill>
                  <a:schemeClr val="bg1"/>
                </a:solidFill>
                <a:latin typeface="微软雅黑" panose="020B0503020204020204" pitchFamily="34" charset="-122"/>
                <a:ea typeface="微软雅黑" panose="020B0503020204020204" pitchFamily="34" charset="-122"/>
              </a:rPr>
              <a:t>17</a:t>
            </a:r>
            <a:r>
              <a:rPr lang="zh-CN" altLang="en-US" sz="2400" b="1" dirty="0">
                <a:solidFill>
                  <a:schemeClr val="bg1"/>
                </a:solidFill>
                <a:latin typeface="微软雅黑" panose="020B0503020204020204" pitchFamily="34" charset="-122"/>
                <a:ea typeface="微软雅黑" panose="020B0503020204020204" pitchFamily="34" charset="-122"/>
              </a:rPr>
              <a:t>焦耳</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5" name="图片 4" descr="earth.jpg"/>
          <p:cNvPicPr>
            <a:picLocks noChangeAspect="1"/>
          </p:cNvPicPr>
          <p:nvPr/>
        </p:nvPicPr>
        <p:blipFill>
          <a:blip r:embed="rId3" cstate="print"/>
          <a:stretch>
            <a:fillRect/>
          </a:stretch>
        </p:blipFill>
        <p:spPr>
          <a:xfrm>
            <a:off x="4596267" y="2336103"/>
            <a:ext cx="1391955" cy="1391955"/>
          </a:xfrm>
          <a:prstGeom prst="rect">
            <a:avLst/>
          </a:prstGeom>
        </p:spPr>
      </p:pic>
      <p:pic>
        <p:nvPicPr>
          <p:cNvPr id="6" name="图片 5" descr="sun.jpg"/>
          <p:cNvPicPr>
            <a:picLocks noChangeAspect="1"/>
          </p:cNvPicPr>
          <p:nvPr/>
        </p:nvPicPr>
        <p:blipFill>
          <a:blip r:embed="rId4" cstate="print"/>
          <a:stretch>
            <a:fillRect/>
          </a:stretch>
        </p:blipFill>
        <p:spPr>
          <a:xfrm>
            <a:off x="443891" y="2336104"/>
            <a:ext cx="1440493" cy="1440493"/>
          </a:xfrm>
          <a:prstGeom prst="rect">
            <a:avLst/>
          </a:prstGeom>
        </p:spPr>
      </p:pic>
      <p:sp>
        <p:nvSpPr>
          <p:cNvPr id="8" name="右箭头 7"/>
          <p:cNvSpPr/>
          <p:nvPr/>
        </p:nvSpPr>
        <p:spPr>
          <a:xfrm>
            <a:off x="1997899" y="2805831"/>
            <a:ext cx="2536523" cy="5824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clock.jpg"/>
          <p:cNvPicPr>
            <a:picLocks noChangeAspect="1"/>
          </p:cNvPicPr>
          <p:nvPr/>
        </p:nvPicPr>
        <p:blipFill>
          <a:blip r:embed="rId5" cstate="print"/>
          <a:stretch>
            <a:fillRect/>
          </a:stretch>
        </p:blipFill>
        <p:spPr>
          <a:xfrm>
            <a:off x="2817156" y="2274257"/>
            <a:ext cx="577398" cy="577398"/>
          </a:xfrm>
          <a:prstGeom prst="rect">
            <a:avLst/>
          </a:prstGeom>
        </p:spPr>
      </p:pic>
      <p:sp>
        <p:nvSpPr>
          <p:cNvPr id="10" name="文本框 4"/>
          <p:cNvSpPr txBox="1"/>
          <p:nvPr/>
        </p:nvSpPr>
        <p:spPr>
          <a:xfrm>
            <a:off x="2700429" y="3168846"/>
            <a:ext cx="957172" cy="507831"/>
          </a:xfrm>
          <a:prstGeom prst="rect">
            <a:avLst/>
          </a:prstGeom>
          <a:noFill/>
        </p:spPr>
        <p:txBody>
          <a:bodyPr wrap="square" rtlCol="0">
            <a:spAutoFit/>
          </a:bodyPr>
          <a:lstStyle/>
          <a:p>
            <a:pPr marL="285743" indent="-285743">
              <a:lnSpc>
                <a:spcPct val="150000"/>
              </a:lnSpc>
            </a:pPr>
            <a:r>
              <a:rPr lang="zh-CN" altLang="en-US" sz="1800" b="1" dirty="0">
                <a:solidFill>
                  <a:schemeClr val="bg1"/>
                </a:solidFill>
                <a:latin typeface="微软雅黑" panose="020B0503020204020204" pitchFamily="34" charset="-122"/>
                <a:ea typeface="微软雅黑" panose="020B0503020204020204" pitchFamily="34" charset="-122"/>
              </a:rPr>
              <a:t>一秒钟</a:t>
            </a:r>
          </a:p>
        </p:txBody>
      </p:sp>
      <p:pic>
        <p:nvPicPr>
          <p:cNvPr id="11" name="Picture 2" descr="https://gss2.bdstatic.com/-fo3dSag_xI4khGkpoWK1HF6hhy/baike/w%3D268%3Bg%3D0/sign=49882a0944a7d933bfa8e3759570b62e/5882b2b7d0a20cf47796eec270094b36acaf99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1724" y="3870541"/>
            <a:ext cx="823174" cy="98289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3234465" y="4014931"/>
            <a:ext cx="1845377" cy="707886"/>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相当于</a:t>
            </a:r>
            <a:r>
              <a:rPr lang="en-US" altLang="zh-CN" sz="2000" b="1" dirty="0">
                <a:solidFill>
                  <a:schemeClr val="bg1"/>
                </a:solidFill>
                <a:latin typeface="微软雅黑" panose="020B0503020204020204" pitchFamily="34" charset="-122"/>
                <a:ea typeface="微软雅黑" panose="020B0503020204020204" pitchFamily="34" charset="-122"/>
              </a:rPr>
              <a:t>3367</a:t>
            </a:r>
            <a:r>
              <a:rPr lang="zh-CN" altLang="en-US" sz="2000" b="1" dirty="0">
                <a:solidFill>
                  <a:schemeClr val="bg1"/>
                </a:solidFill>
                <a:latin typeface="微软雅黑" panose="020B0503020204020204" pitchFamily="34" charset="-122"/>
                <a:ea typeface="微软雅黑" panose="020B0503020204020204" pitchFamily="34" charset="-122"/>
              </a:rPr>
              <a:t>个</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广岛原子弹</a:t>
            </a:r>
            <a:endParaRPr lang="zh-CN" altLang="en-US" sz="2000" dirty="0"/>
          </a:p>
        </p:txBody>
      </p:sp>
    </p:spTree>
    <p:extLst>
      <p:ext uri="{BB962C8B-B14F-4D97-AF65-F5344CB8AC3E}">
        <p14:creationId xmlns:p14="http://schemas.microsoft.com/office/powerpoint/2010/main" val="284284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07540" y="165076"/>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84623" y="196662"/>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飞行器燃料消耗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7" name="文本占位符 22"/>
          <p:cNvSpPr txBox="1">
            <a:spLocks/>
          </p:cNvSpPr>
          <p:nvPr/>
        </p:nvSpPr>
        <p:spPr>
          <a:xfrm>
            <a:off x="231732" y="1050650"/>
            <a:ext cx="6106438" cy="165497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gn="just"/>
            <a:r>
              <a:rPr lang="zh-CN" altLang="en-US" sz="2800" b="1" dirty="0">
                <a:solidFill>
                  <a:schemeClr val="bg1"/>
                </a:solidFill>
                <a:latin typeface="微软雅黑" panose="020B0503020204020204" pitchFamily="34" charset="-122"/>
                <a:ea typeface="微软雅黑" panose="020B0503020204020204" pitchFamily="34" charset="-122"/>
              </a:rPr>
              <a:t>    一个</a:t>
            </a:r>
            <a:r>
              <a:rPr lang="en-US" altLang="zh-CN" sz="2800" b="1" dirty="0">
                <a:solidFill>
                  <a:schemeClr val="bg1"/>
                </a:solidFill>
                <a:latin typeface="微软雅黑" panose="020B0503020204020204" pitchFamily="34" charset="-122"/>
                <a:ea typeface="微软雅黑" panose="020B0503020204020204" pitchFamily="34" charset="-122"/>
              </a:rPr>
              <a:t>1000</a:t>
            </a:r>
            <a:r>
              <a:rPr lang="zh-CN" altLang="en-US" sz="2800" b="1" dirty="0">
                <a:solidFill>
                  <a:schemeClr val="bg1"/>
                </a:solidFill>
                <a:latin typeface="微软雅黑" panose="020B0503020204020204" pitchFamily="34" charset="-122"/>
                <a:ea typeface="微软雅黑" panose="020B0503020204020204" pitchFamily="34" charset="-122"/>
              </a:rPr>
              <a:t>吨的航天器要加速到光速的三分之二，根据动能公式，需要的能量为</a:t>
            </a:r>
            <a:r>
              <a:rPr lang="en-US" altLang="zh-CN" sz="2800" b="1" dirty="0">
                <a:solidFill>
                  <a:schemeClr val="bg1"/>
                </a:solidFill>
                <a:latin typeface="微软雅黑" panose="020B0503020204020204" pitchFamily="34" charset="-122"/>
                <a:ea typeface="微软雅黑" panose="020B0503020204020204" pitchFamily="34" charset="-122"/>
              </a:rPr>
              <a:t>2x10</a:t>
            </a:r>
            <a:r>
              <a:rPr lang="en-US" altLang="zh-CN" sz="2800" b="1" baseline="30000" dirty="0">
                <a:solidFill>
                  <a:schemeClr val="bg1"/>
                </a:solidFill>
                <a:latin typeface="微软雅黑" panose="020B0503020204020204" pitchFamily="34" charset="-122"/>
                <a:ea typeface="微软雅黑" panose="020B0503020204020204" pitchFamily="34" charset="-122"/>
              </a:rPr>
              <a:t>16</a:t>
            </a:r>
            <a:r>
              <a:rPr lang="zh-CN" altLang="en-US" sz="2800" b="1" dirty="0">
                <a:solidFill>
                  <a:schemeClr val="bg1"/>
                </a:solidFill>
                <a:latin typeface="微软雅黑" panose="020B0503020204020204" pitchFamily="34" charset="-122"/>
                <a:ea typeface="微软雅黑" panose="020B0503020204020204" pitchFamily="34" charset="-122"/>
              </a:rPr>
              <a:t>焦耳。</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lgn="just">
              <a:buFont typeface="Arial" panose="020B0604020202020204" pitchFamily="34" charset="0"/>
              <a:buChar char="•"/>
            </a:pPr>
            <a:endParaRPr lang="en-US" altLang="zh-CN" sz="2800" b="1" baseline="30000" dirty="0">
              <a:solidFill>
                <a:schemeClr val="bg1"/>
              </a:solidFill>
              <a:latin typeface="微软雅黑" panose="020B0503020204020204" pitchFamily="34" charset="-122"/>
              <a:ea typeface="微软雅黑" panose="020B0503020204020204" pitchFamily="34" charset="-122"/>
            </a:endParaRPr>
          </a:p>
        </p:txBody>
      </p:sp>
      <p:pic>
        <p:nvPicPr>
          <p:cNvPr id="5" name="图片 4" descr="spaceship.jpg"/>
          <p:cNvPicPr>
            <a:picLocks noChangeAspect="1"/>
          </p:cNvPicPr>
          <p:nvPr/>
        </p:nvPicPr>
        <p:blipFill>
          <a:blip r:embed="rId3" cstate="print"/>
          <a:stretch>
            <a:fillRect/>
          </a:stretch>
        </p:blipFill>
        <p:spPr>
          <a:xfrm>
            <a:off x="2223059" y="2542785"/>
            <a:ext cx="2092158" cy="1493523"/>
          </a:xfrm>
          <a:prstGeom prst="rect">
            <a:avLst/>
          </a:prstGeom>
        </p:spPr>
      </p:pic>
      <p:sp>
        <p:nvSpPr>
          <p:cNvPr id="6" name="矩形 5"/>
          <p:cNvSpPr/>
          <p:nvPr/>
        </p:nvSpPr>
        <p:spPr>
          <a:xfrm>
            <a:off x="1038095" y="4190476"/>
            <a:ext cx="4786508" cy="830997"/>
          </a:xfrm>
          <a:prstGeom prst="rect">
            <a:avLst/>
          </a:prstGeom>
        </p:spPr>
        <p:txBody>
          <a:bodyPr wrap="square">
            <a:spAutoFit/>
          </a:bodyPr>
          <a:lstStyle/>
          <a:p>
            <a:r>
              <a:rPr lang="zh-CN" altLang="en-US" sz="2400" b="1" dirty="0">
                <a:solidFill>
                  <a:schemeClr val="bg1"/>
                </a:solidFill>
                <a:latin typeface="微软雅黑" pitchFamily="34" charset="-122"/>
                <a:ea typeface="微软雅黑" pitchFamily="34" charset="-122"/>
              </a:rPr>
              <a:t>这大概是一个像太阳普通恒星每秒钟辐射到地球的能量的十分之一！</a:t>
            </a:r>
          </a:p>
        </p:txBody>
      </p:sp>
    </p:spTree>
    <p:extLst>
      <p:ext uri="{BB962C8B-B14F-4D97-AF65-F5344CB8AC3E}">
        <p14:creationId xmlns:p14="http://schemas.microsoft.com/office/powerpoint/2010/main" val="284284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48701" y="23041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飞机撞鸟</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descr="https://ss0.bdstatic.com/94oJfD_bAAcT8t7mm9GUKT-xh_/timg?image&amp;quality=100&amp;size=b4000_4000&amp;sec=1528941633&amp;di=d4c7e54b4f0228560c735e5e50e73a5c&amp;src=http://www.cnr.cn/js2014/wqzb/zbdt/201410/W020141031355302586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975" y="361949"/>
            <a:ext cx="1775249" cy="151606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304800" y="1119980"/>
            <a:ext cx="4076700"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为什么这么小的鸟会产生这么大的撞击力？</a:t>
            </a:r>
          </a:p>
        </p:txBody>
      </p:sp>
      <p:sp>
        <p:nvSpPr>
          <p:cNvPr id="4" name="文本框 3"/>
          <p:cNvSpPr txBox="1"/>
          <p:nvPr/>
        </p:nvSpPr>
        <p:spPr>
          <a:xfrm>
            <a:off x="193674" y="2148031"/>
            <a:ext cx="6305550" cy="2677656"/>
          </a:xfrm>
          <a:prstGeom prst="rect">
            <a:avLst/>
          </a:prstGeom>
          <a:noFill/>
        </p:spPr>
        <p:txBody>
          <a:bodyPr wrap="square" rtlCol="0">
            <a:spAutoFit/>
          </a:bodyPr>
          <a:lstStyle/>
          <a:p>
            <a:pPr marL="285750" indent="-285750">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这是因为破坏主要来自飞行器的速度而非鸟类本身的质量。</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根据动量定理，一只</a:t>
            </a:r>
            <a:r>
              <a:rPr lang="en-US" altLang="zh-CN" sz="2400" b="1" dirty="0">
                <a:solidFill>
                  <a:schemeClr val="bg1"/>
                </a:solidFill>
                <a:latin typeface="微软雅黑" panose="020B0503020204020204" pitchFamily="34" charset="-122"/>
                <a:ea typeface="微软雅黑" panose="020B0503020204020204" pitchFamily="34" charset="-122"/>
              </a:rPr>
              <a:t>0.45</a:t>
            </a:r>
            <a:r>
              <a:rPr lang="zh-CN" altLang="en-US" sz="2400" b="1" dirty="0">
                <a:solidFill>
                  <a:schemeClr val="bg1"/>
                </a:solidFill>
                <a:latin typeface="微软雅黑" panose="020B0503020204020204" pitchFamily="34" charset="-122"/>
                <a:ea typeface="微软雅黑" panose="020B0503020204020204" pitchFamily="34" charset="-122"/>
              </a:rPr>
              <a:t>公斤的鸟与时速</a:t>
            </a:r>
            <a:r>
              <a:rPr lang="en-US" altLang="zh-CN" sz="2400" b="1" dirty="0">
                <a:solidFill>
                  <a:schemeClr val="bg1"/>
                </a:solidFill>
                <a:latin typeface="微软雅黑" panose="020B0503020204020204" pitchFamily="34" charset="-122"/>
                <a:ea typeface="微软雅黑" panose="020B0503020204020204" pitchFamily="34" charset="-122"/>
              </a:rPr>
              <a:t>800</a:t>
            </a:r>
            <a:r>
              <a:rPr lang="zh-CN" altLang="en-US" sz="2400" b="1" dirty="0">
                <a:solidFill>
                  <a:schemeClr val="bg1"/>
                </a:solidFill>
                <a:latin typeface="微软雅黑" panose="020B0503020204020204" pitchFamily="34" charset="-122"/>
                <a:ea typeface="微软雅黑" panose="020B0503020204020204" pitchFamily="34" charset="-122"/>
              </a:rPr>
              <a:t>公里的飞机相撞，会产生</a:t>
            </a:r>
            <a:r>
              <a:rPr lang="en-US" altLang="zh-CN" sz="2400" b="1" dirty="0">
                <a:solidFill>
                  <a:schemeClr val="bg1"/>
                </a:solidFill>
                <a:latin typeface="微软雅黑" panose="020B0503020204020204" pitchFamily="34" charset="-122"/>
                <a:ea typeface="微软雅黑" panose="020B0503020204020204" pitchFamily="34" charset="-122"/>
              </a:rPr>
              <a:t>153</a:t>
            </a:r>
            <a:r>
              <a:rPr lang="zh-CN" altLang="en-US" sz="2400" b="1" dirty="0">
                <a:solidFill>
                  <a:schemeClr val="bg1"/>
                </a:solidFill>
                <a:latin typeface="微软雅黑" panose="020B0503020204020204" pitchFamily="34" charset="-122"/>
                <a:ea typeface="微软雅黑" panose="020B0503020204020204" pitchFamily="34" charset="-122"/>
              </a:rPr>
              <a:t>公斤的冲击力</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一只</a:t>
            </a:r>
            <a:r>
              <a:rPr lang="en-US" altLang="zh-CN" sz="2400" b="1" dirty="0">
                <a:solidFill>
                  <a:schemeClr val="bg1"/>
                </a:solidFill>
                <a:latin typeface="微软雅黑" panose="020B0503020204020204" pitchFamily="34" charset="-122"/>
                <a:ea typeface="微软雅黑" panose="020B0503020204020204" pitchFamily="34" charset="-122"/>
              </a:rPr>
              <a:t>7</a:t>
            </a:r>
            <a:r>
              <a:rPr lang="zh-CN" altLang="en-US" sz="2400" b="1" dirty="0">
                <a:solidFill>
                  <a:schemeClr val="bg1"/>
                </a:solidFill>
                <a:latin typeface="微软雅黑" panose="020B0503020204020204" pitchFamily="34" charset="-122"/>
                <a:ea typeface="微软雅黑" panose="020B0503020204020204" pitchFamily="34" charset="-122"/>
              </a:rPr>
              <a:t>公斤的大鸟撞在时速</a:t>
            </a:r>
            <a:r>
              <a:rPr lang="en-US" altLang="zh-CN" sz="2400" b="1" dirty="0">
                <a:solidFill>
                  <a:schemeClr val="bg1"/>
                </a:solidFill>
                <a:latin typeface="微软雅黑" panose="020B0503020204020204" pitchFamily="34" charset="-122"/>
                <a:ea typeface="微软雅黑" panose="020B0503020204020204" pitchFamily="34" charset="-122"/>
              </a:rPr>
              <a:t>960</a:t>
            </a:r>
            <a:r>
              <a:rPr lang="zh-CN" altLang="en-US" sz="2400" b="1" dirty="0">
                <a:solidFill>
                  <a:schemeClr val="bg1"/>
                </a:solidFill>
                <a:latin typeface="微软雅黑" panose="020B0503020204020204" pitchFamily="34" charset="-122"/>
                <a:ea typeface="微软雅黑" panose="020B0503020204020204" pitchFamily="34" charset="-122"/>
              </a:rPr>
              <a:t>公里的飞机上，冲击力将达到</a:t>
            </a:r>
            <a:r>
              <a:rPr lang="en-US" altLang="zh-CN" sz="2400" b="1" dirty="0">
                <a:solidFill>
                  <a:schemeClr val="bg1"/>
                </a:solidFill>
                <a:latin typeface="微软雅黑" panose="020B0503020204020204" pitchFamily="34" charset="-122"/>
                <a:ea typeface="微软雅黑" panose="020B0503020204020204" pitchFamily="34" charset="-122"/>
              </a:rPr>
              <a:t>144</a:t>
            </a:r>
            <a:r>
              <a:rPr lang="zh-CN" altLang="en-US" sz="2400" b="1" dirty="0">
                <a:solidFill>
                  <a:schemeClr val="bg1"/>
                </a:solidFill>
                <a:latin typeface="微软雅黑" panose="020B0503020204020204" pitchFamily="34" charset="-122"/>
                <a:ea typeface="微软雅黑" panose="020B0503020204020204" pitchFamily="34" charset="-122"/>
              </a:rPr>
              <a:t>吨</a:t>
            </a:r>
          </a:p>
        </p:txBody>
      </p:sp>
    </p:spTree>
    <p:extLst>
      <p:ext uri="{BB962C8B-B14F-4D97-AF65-F5344CB8AC3E}">
        <p14:creationId xmlns:p14="http://schemas.microsoft.com/office/powerpoint/2010/main" val="2233025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空间旅行的可能性</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504" y="2993854"/>
            <a:ext cx="1714500" cy="1771650"/>
          </a:xfrm>
          <a:prstGeom prst="rect">
            <a:avLst/>
          </a:prstGeom>
        </p:spPr>
      </p:pic>
      <p:sp>
        <p:nvSpPr>
          <p:cNvPr id="6" name="文本框 5"/>
          <p:cNvSpPr txBox="1"/>
          <p:nvPr/>
        </p:nvSpPr>
        <p:spPr>
          <a:xfrm>
            <a:off x="0" y="996780"/>
            <a:ext cx="6477001" cy="830997"/>
          </a:xfrm>
          <a:prstGeom prst="rect">
            <a:avLst/>
          </a:prstGeom>
          <a:noFill/>
        </p:spPr>
        <p:txBody>
          <a:bodyPr wrap="square" rtlCol="0">
            <a:spAutoFit/>
          </a:bodyPr>
          <a:lstStyle/>
          <a:p>
            <a:pPr marL="457189" indent="-457189">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如果航空器高速运动，会很容易跟宇宙空间的物质发生碰撞。</a:t>
            </a:r>
          </a:p>
        </p:txBody>
      </p:sp>
      <p:sp>
        <p:nvSpPr>
          <p:cNvPr id="8" name="文本框 7"/>
          <p:cNvSpPr txBox="1"/>
          <p:nvPr/>
        </p:nvSpPr>
        <p:spPr>
          <a:xfrm>
            <a:off x="0" y="1950887"/>
            <a:ext cx="6477001" cy="1200329"/>
          </a:xfrm>
          <a:prstGeom prst="rect">
            <a:avLst/>
          </a:prstGeom>
          <a:noFill/>
        </p:spPr>
        <p:txBody>
          <a:bodyPr wrap="square" rtlCol="0">
            <a:spAutoFit/>
          </a:bodyPr>
          <a:lstStyle/>
          <a:p>
            <a:pPr marL="457189" indent="-457189">
              <a:buFont typeface="Arial" panose="020B0604020202020204" pitchFamily="34" charset="0"/>
              <a:buChar char="•"/>
            </a:pPr>
            <a:r>
              <a:rPr lang="en-US" altLang="zh-CN" sz="2400" b="1" dirty="0">
                <a:solidFill>
                  <a:schemeClr val="bg1"/>
                </a:solidFill>
                <a:latin typeface="微软雅黑" panose="020B0503020204020204" pitchFamily="34" charset="-122"/>
                <a:ea typeface="微软雅黑" panose="020B0503020204020204" pitchFamily="34" charset="-122"/>
              </a:rPr>
              <a:t>1983</a:t>
            </a:r>
            <a:r>
              <a:rPr lang="zh-CN" altLang="en-US" sz="2400" b="1" dirty="0">
                <a:solidFill>
                  <a:schemeClr val="bg1"/>
                </a:solidFill>
                <a:latin typeface="微软雅黑" panose="020B0503020204020204" pitchFamily="34" charset="-122"/>
                <a:ea typeface="微软雅黑" panose="020B0503020204020204" pitchFamily="34" charset="-122"/>
              </a:rPr>
              <a:t>年，一块直径只有</a:t>
            </a:r>
            <a:r>
              <a:rPr lang="en-US" altLang="zh-CN" sz="2400" b="1" dirty="0">
                <a:solidFill>
                  <a:schemeClr val="bg1"/>
                </a:solidFill>
                <a:latin typeface="微软雅黑" panose="020B0503020204020204" pitchFamily="34" charset="-122"/>
                <a:ea typeface="微软雅黑" panose="020B0503020204020204" pitchFamily="34" charset="-122"/>
              </a:rPr>
              <a:t>0.7</a:t>
            </a:r>
            <a:r>
              <a:rPr lang="zh-CN" altLang="en-US" sz="2400" b="1" dirty="0">
                <a:solidFill>
                  <a:schemeClr val="bg1"/>
                </a:solidFill>
                <a:latin typeface="微软雅黑" panose="020B0503020204020204" pitchFamily="34" charset="-122"/>
                <a:ea typeface="微软雅黑" panose="020B0503020204020204" pitchFamily="34" charset="-122"/>
              </a:rPr>
              <a:t>毫米的碎片打在挑战者号航天飞机的窗户上，维修费用达</a:t>
            </a:r>
            <a:r>
              <a:rPr lang="en-US" altLang="zh-CN" sz="2400" b="1" dirty="0">
                <a:solidFill>
                  <a:schemeClr val="bg1"/>
                </a:solidFill>
                <a:latin typeface="微软雅黑" panose="020B0503020204020204" pitchFamily="34" charset="-122"/>
                <a:ea typeface="微软雅黑" panose="020B0503020204020204" pitchFamily="34" charset="-122"/>
              </a:rPr>
              <a:t>5</a:t>
            </a:r>
            <a:r>
              <a:rPr lang="zh-CN" altLang="en-US" sz="2400" b="1" dirty="0">
                <a:solidFill>
                  <a:schemeClr val="bg1"/>
                </a:solidFill>
                <a:latin typeface="微软雅黑" panose="020B0503020204020204" pitchFamily="34" charset="-122"/>
                <a:ea typeface="微软雅黑" panose="020B0503020204020204" pitchFamily="34" charset="-122"/>
              </a:rPr>
              <a:t>万美元</a:t>
            </a:r>
          </a:p>
        </p:txBody>
      </p:sp>
      <p:sp>
        <p:nvSpPr>
          <p:cNvPr id="9" name="文本框 8"/>
          <p:cNvSpPr txBox="1"/>
          <p:nvPr/>
        </p:nvSpPr>
        <p:spPr>
          <a:xfrm>
            <a:off x="0" y="3335882"/>
            <a:ext cx="4590473" cy="1200329"/>
          </a:xfrm>
          <a:prstGeom prst="rect">
            <a:avLst/>
          </a:prstGeom>
          <a:noFill/>
        </p:spPr>
        <p:txBody>
          <a:bodyPr wrap="square" rtlCol="0">
            <a:spAutoFit/>
          </a:bodyPr>
          <a:lstStyle/>
          <a:p>
            <a:pPr marL="457189" indent="-457189">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高速运动的航天器就算碰到细小的物质，也会产生巨大的损伤</a:t>
            </a:r>
          </a:p>
        </p:txBody>
      </p:sp>
    </p:spTree>
    <p:extLst>
      <p:ext uri="{BB962C8B-B14F-4D97-AF65-F5344CB8AC3E}">
        <p14:creationId xmlns:p14="http://schemas.microsoft.com/office/powerpoint/2010/main" val="2770355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67543" y="236162"/>
            <a:ext cx="5406036"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宇宙空间并不是真空</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小行星带</a:t>
            </a:r>
            <a:r>
              <a:rPr lang="en-US" altLang="zh-CN" sz="2800" b="1" dirty="0">
                <a:solidFill>
                  <a:schemeClr val="bg1"/>
                </a:solidFill>
                <a:latin typeface="微软雅黑" panose="020B0503020204020204" pitchFamily="34" charset="-122"/>
                <a:ea typeface="微软雅黑" panose="020B0503020204020204" pitchFamily="34" charset="-122"/>
              </a:rPr>
              <a:t>)</a:t>
            </a:r>
          </a:p>
        </p:txBody>
      </p:sp>
      <p:sp>
        <p:nvSpPr>
          <p:cNvPr id="10" name="文本占位符 22"/>
          <p:cNvSpPr txBox="1">
            <a:spLocks/>
          </p:cNvSpPr>
          <p:nvPr/>
        </p:nvSpPr>
        <p:spPr>
          <a:xfrm>
            <a:off x="349799" y="996075"/>
            <a:ext cx="6000897" cy="1020615"/>
          </a:xfrm>
          <a:prstGeom prst="rect">
            <a:avLst/>
          </a:prstGeom>
        </p:spPr>
        <p:txBody>
          <a:bodyPr vert="horz" lIns="91440" tIns="45720" rIns="91440" bIns="45720" rtlCol="0">
            <a:noAutofit/>
          </a:bodyPr>
          <a:lstStyle/>
          <a:p>
            <a:pPr marL="0" marR="0" lvl="0" indent="0" algn="l" defTabSz="685800" rtl="0" eaLnBrk="1" fontAlgn="auto" latinLnBrk="0" hangingPunct="1">
              <a:lnSpc>
                <a:spcPct val="100000"/>
              </a:lnSpc>
              <a:spcBef>
                <a:spcPts val="750"/>
              </a:spcBef>
              <a:spcAft>
                <a:spcPts val="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有人会问宇宙不是真空吗？会有这么多的小碎石之类的物质吗？</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descr="xiaoxingxingdai.jpg"/>
          <p:cNvPicPr>
            <a:picLocks noChangeAspect="1"/>
          </p:cNvPicPr>
          <p:nvPr/>
        </p:nvPicPr>
        <p:blipFill>
          <a:blip r:embed="rId3" cstate="print"/>
          <a:stretch>
            <a:fillRect/>
          </a:stretch>
        </p:blipFill>
        <p:spPr>
          <a:xfrm>
            <a:off x="1294094" y="2066795"/>
            <a:ext cx="4104624" cy="2801406"/>
          </a:xfrm>
          <a:prstGeom prst="rect">
            <a:avLst/>
          </a:prstGeom>
        </p:spPr>
      </p:pic>
    </p:spTree>
    <p:extLst>
      <p:ext uri="{BB962C8B-B14F-4D97-AF65-F5344CB8AC3E}">
        <p14:creationId xmlns:p14="http://schemas.microsoft.com/office/powerpoint/2010/main" val="277035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sci fi movies">
            <a:extLst>
              <a:ext uri="{FF2B5EF4-FFF2-40B4-BE49-F238E27FC236}">
                <a16:creationId xmlns:a16="http://schemas.microsoft.com/office/drawing/2014/main" id="{2CC202AF-3DEB-4B20-B7FB-63E3522E7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9362">
            <a:off x="3356787" y="721396"/>
            <a:ext cx="3114583" cy="1964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 result for sci fi movies">
            <a:extLst>
              <a:ext uri="{FF2B5EF4-FFF2-40B4-BE49-F238E27FC236}">
                <a16:creationId xmlns:a16="http://schemas.microsoft.com/office/drawing/2014/main" id="{E5B8CD43-3FD3-4BFF-939B-C05879EC11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38247">
            <a:off x="181431" y="433215"/>
            <a:ext cx="2934277" cy="16505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Image result for sci fi movies">
            <a:extLst>
              <a:ext uri="{FF2B5EF4-FFF2-40B4-BE49-F238E27FC236}">
                <a16:creationId xmlns:a16="http://schemas.microsoft.com/office/drawing/2014/main" id="{2C8B5C60-4F97-4C11-92DD-F28FC5BD09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65701">
            <a:off x="3534301" y="3080131"/>
            <a:ext cx="2713136" cy="1525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ci fi movies">
            <a:extLst>
              <a:ext uri="{FF2B5EF4-FFF2-40B4-BE49-F238E27FC236}">
                <a16:creationId xmlns:a16="http://schemas.microsoft.com/office/drawing/2014/main" id="{FA27FD24-D76E-4C3B-9A53-F06192310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658" y="2073525"/>
            <a:ext cx="3510390" cy="263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73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67542" y="236162"/>
            <a:ext cx="5262913"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宇宙空间并不是真空</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小行星带</a:t>
            </a:r>
            <a:r>
              <a:rPr lang="en-US" altLang="zh-CN" sz="2800" b="1" dirty="0">
                <a:solidFill>
                  <a:schemeClr val="bg1"/>
                </a:solidFill>
                <a:latin typeface="微软雅黑" panose="020B0503020204020204" pitchFamily="34" charset="-122"/>
                <a:ea typeface="微软雅黑" panose="020B0503020204020204" pitchFamily="34" charset="-122"/>
              </a:rPr>
              <a:t>)</a:t>
            </a:r>
          </a:p>
          <a:p>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3" cstate="print"/>
          <a:srcRect/>
          <a:stretch>
            <a:fillRect/>
          </a:stretch>
        </p:blipFill>
        <p:spPr bwMode="auto">
          <a:xfrm>
            <a:off x="462429" y="1101331"/>
            <a:ext cx="5866762" cy="3065154"/>
          </a:xfrm>
          <a:prstGeom prst="rect">
            <a:avLst/>
          </a:prstGeom>
          <a:noFill/>
          <a:ln w="9525">
            <a:noFill/>
            <a:miter lim="800000"/>
            <a:headEnd/>
            <a:tailEnd/>
          </a:ln>
        </p:spPr>
      </p:pic>
      <p:sp>
        <p:nvSpPr>
          <p:cNvPr id="8" name="文本占位符 22"/>
          <p:cNvSpPr txBox="1">
            <a:spLocks/>
          </p:cNvSpPr>
          <p:nvPr/>
        </p:nvSpPr>
        <p:spPr>
          <a:xfrm>
            <a:off x="1689655" y="4313716"/>
            <a:ext cx="3844453" cy="679703"/>
          </a:xfrm>
          <a:prstGeom prst="rect">
            <a:avLst/>
          </a:prstGeom>
        </p:spPr>
        <p:txBody>
          <a:bodyPr vert="horz" lIns="91440" tIns="45720" rIns="91440" bIns="45720" rtlCol="0">
            <a:noAutofit/>
          </a:bodyPr>
          <a:lstStyle/>
          <a:p>
            <a:pPr marL="0" marR="0" lvl="0" indent="0" algn="l" defTabSz="685800" rtl="0" eaLnBrk="1" fontAlgn="auto" latinLnBrk="0" hangingPunct="1">
              <a:lnSpc>
                <a:spcPct val="100000"/>
              </a:lnSpc>
              <a:spcBef>
                <a:spcPts val="750"/>
              </a:spcBef>
              <a:spcAft>
                <a:spcPts val="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小行星带存在大量碎石</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70355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867543" y="236162"/>
            <a:ext cx="5406036"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宇宙空间并不是真空</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超新星爆发</a:t>
            </a:r>
            <a:r>
              <a:rPr lang="en-US" altLang="zh-CN" sz="2800" b="1" dirty="0">
                <a:solidFill>
                  <a:schemeClr val="bg1"/>
                </a:solidFill>
                <a:latin typeface="微软雅黑" panose="020B0503020204020204" pitchFamily="34" charset="-122"/>
                <a:ea typeface="微软雅黑" panose="020B0503020204020204" pitchFamily="34" charset="-122"/>
              </a:rPr>
              <a:t>)</a:t>
            </a:r>
          </a:p>
        </p:txBody>
      </p:sp>
      <p:sp>
        <p:nvSpPr>
          <p:cNvPr id="10" name="文本占位符 22"/>
          <p:cNvSpPr txBox="1">
            <a:spLocks/>
          </p:cNvSpPr>
          <p:nvPr/>
        </p:nvSpPr>
        <p:spPr>
          <a:xfrm>
            <a:off x="322030" y="4122885"/>
            <a:ext cx="6392847" cy="679703"/>
          </a:xfrm>
          <a:prstGeom prst="rect">
            <a:avLst/>
          </a:prstGeom>
        </p:spPr>
        <p:txBody>
          <a:bodyPr vert="horz" lIns="91440" tIns="45720" rIns="91440" bIns="45720" rtlCol="0">
            <a:noAutofit/>
          </a:bodyPr>
          <a:lstStyle/>
          <a:p>
            <a:pPr marL="0" marR="0" lvl="0" indent="0" algn="l" defTabSz="685800" rtl="0" eaLnBrk="1" fontAlgn="auto" latinLnBrk="0" hangingPunct="1">
              <a:lnSpc>
                <a:spcPct val="100000"/>
              </a:lnSpc>
              <a:spcBef>
                <a:spcPts val="750"/>
              </a:spcBef>
              <a:spcAft>
                <a:spcPts val="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超新星爆发会把大量物质高速抛入太空</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3074" name="Picture 2" descr="https://ss0.bdstatic.com/70cFvHSh_Q1YnxGkpoWK1HF6hhy/it/u=72886643,3350386642&amp;fm=27&amp;gp=0.jpg"/>
          <p:cNvPicPr>
            <a:picLocks noChangeAspect="1" noChangeArrowheads="1"/>
          </p:cNvPicPr>
          <p:nvPr/>
        </p:nvPicPr>
        <p:blipFill>
          <a:blip r:embed="rId3" cstate="print"/>
          <a:srcRect/>
          <a:stretch>
            <a:fillRect/>
          </a:stretch>
        </p:blipFill>
        <p:spPr bwMode="auto">
          <a:xfrm>
            <a:off x="1773141" y="1104928"/>
            <a:ext cx="3065422" cy="2807927"/>
          </a:xfrm>
          <a:prstGeom prst="rect">
            <a:avLst/>
          </a:prstGeom>
          <a:noFill/>
        </p:spPr>
      </p:pic>
    </p:spTree>
    <p:extLst>
      <p:ext uri="{BB962C8B-B14F-4D97-AF65-F5344CB8AC3E}">
        <p14:creationId xmlns:p14="http://schemas.microsoft.com/office/powerpoint/2010/main" val="2770355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飞行器与空间石块碰撞</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2050" name="Picture 2" descr="https://ss2.bdstatic.com/70cFvnSh_Q1YnxGkpoWK1HF6hhy/it/u=1345891051,22265197&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8812" y="930965"/>
            <a:ext cx="2174875" cy="17399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占位符 22"/>
          <p:cNvSpPr txBox="1">
            <a:spLocks/>
          </p:cNvSpPr>
          <p:nvPr/>
        </p:nvSpPr>
        <p:spPr>
          <a:xfrm>
            <a:off x="205751" y="927869"/>
            <a:ext cx="4175749" cy="174299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800" b="1" dirty="0">
                <a:solidFill>
                  <a:schemeClr val="bg1"/>
                </a:solidFill>
                <a:latin typeface="微软雅黑" panose="020B0503020204020204" pitchFamily="34" charset="-122"/>
                <a:ea typeface="微软雅黑" panose="020B0503020204020204" pitchFamily="34" charset="-122"/>
              </a:rPr>
              <a:t>假如飞行器的速度达到光速的三分之二，碰上一颗质量是</a:t>
            </a:r>
            <a:r>
              <a:rPr lang="en-US" altLang="zh-CN" sz="2800" b="1" dirty="0">
                <a:solidFill>
                  <a:schemeClr val="bg1"/>
                </a:solidFill>
                <a:latin typeface="微软雅黑" panose="020B0503020204020204" pitchFamily="34" charset="-122"/>
                <a:ea typeface="微软雅黑" panose="020B0503020204020204" pitchFamily="34" charset="-122"/>
              </a:rPr>
              <a:t>10</a:t>
            </a:r>
            <a:r>
              <a:rPr lang="zh-CN" altLang="en-US" sz="2800" b="1" dirty="0">
                <a:solidFill>
                  <a:schemeClr val="bg1"/>
                </a:solidFill>
                <a:latin typeface="微软雅黑" panose="020B0503020204020204" pitchFamily="34" charset="-122"/>
                <a:ea typeface="微软雅黑" panose="020B0503020204020204" pitchFamily="34" charset="-122"/>
              </a:rPr>
              <a:t>吨的陨石，产生的冲撞力有多大呢？</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11" name="文本占位符 22"/>
          <p:cNvSpPr txBox="1">
            <a:spLocks/>
          </p:cNvSpPr>
          <p:nvPr/>
        </p:nvSpPr>
        <p:spPr>
          <a:xfrm>
            <a:off x="205750" y="2832869"/>
            <a:ext cx="6457937" cy="148861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答案是</a:t>
            </a:r>
            <a:r>
              <a:rPr lang="en-US" altLang="zh-CN" sz="2800" b="1" dirty="0">
                <a:solidFill>
                  <a:schemeClr val="bg1"/>
                </a:solidFill>
                <a:latin typeface="微软雅黑" panose="020B0503020204020204" pitchFamily="34" charset="-122"/>
                <a:ea typeface="微软雅黑" panose="020B0503020204020204" pitchFamily="34" charset="-122"/>
              </a:rPr>
              <a:t>20</a:t>
            </a:r>
            <a:r>
              <a:rPr lang="zh-CN" altLang="en-US" sz="2800" b="1" dirty="0">
                <a:solidFill>
                  <a:schemeClr val="bg1"/>
                </a:solidFill>
                <a:latin typeface="微软雅黑" panose="020B0503020204020204" pitchFamily="34" charset="-122"/>
                <a:ea typeface="微软雅黑" panose="020B0503020204020204" pitchFamily="34" charset="-122"/>
              </a:rPr>
              <a:t>万吨的冲击力。</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按照这样的冲撞力，完全能把飞行器撞毁</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3745281" y="4747364"/>
            <a:ext cx="2993722" cy="300082"/>
          </a:xfrm>
          <a:prstGeom prst="rect">
            <a:avLst/>
          </a:prstGeom>
          <a:noFill/>
        </p:spPr>
        <p:txBody>
          <a:bodyPr wrap="square" rtlCol="0">
            <a:spAutoFit/>
          </a:bodyPr>
          <a:lstStyle/>
          <a:p>
            <a:pPr algn="r"/>
            <a:r>
              <a:rPr lang="en-US" altLang="zh-CN" dirty="0">
                <a:solidFill>
                  <a:schemeClr val="bg1"/>
                </a:solidFill>
              </a:rPr>
              <a:t>F=MV/t=10000x200000=2</a:t>
            </a:r>
            <a:r>
              <a:rPr lang="zh-CN" altLang="en-US" dirty="0">
                <a:solidFill>
                  <a:schemeClr val="bg1"/>
                </a:solidFill>
              </a:rPr>
              <a:t>亿公斤</a:t>
            </a:r>
          </a:p>
        </p:txBody>
      </p:sp>
    </p:spTree>
    <p:extLst>
      <p:ext uri="{BB962C8B-B14F-4D97-AF65-F5344CB8AC3E}">
        <p14:creationId xmlns:p14="http://schemas.microsoft.com/office/powerpoint/2010/main" val="3715601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1015376" y="23041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从能量释放的角度来考虑</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10" name="文本占位符 22"/>
          <p:cNvSpPr txBox="1">
            <a:spLocks/>
          </p:cNvSpPr>
          <p:nvPr/>
        </p:nvSpPr>
        <p:spPr>
          <a:xfrm>
            <a:off x="215627" y="1049559"/>
            <a:ext cx="6289947" cy="3395119"/>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动能公式是：</a:t>
            </a:r>
            <a:r>
              <a:rPr lang="en-US" altLang="zh-CN" sz="2800" b="1" dirty="0">
                <a:solidFill>
                  <a:schemeClr val="bg1"/>
                </a:solidFill>
                <a:latin typeface="微软雅黑" panose="020B0503020204020204" pitchFamily="34" charset="-122"/>
                <a:ea typeface="微软雅黑" panose="020B0503020204020204" pitchFamily="34" charset="-122"/>
              </a:rPr>
              <a:t>mv</a:t>
            </a:r>
            <a:r>
              <a:rPr lang="en-US" altLang="zh-CN" sz="2800" b="1" baseline="30000" dirty="0">
                <a:solidFill>
                  <a:schemeClr val="bg1"/>
                </a:solidFill>
                <a:latin typeface="微软雅黑" panose="020B0503020204020204" pitchFamily="34" charset="-122"/>
                <a:ea typeface="微软雅黑" panose="020B0503020204020204" pitchFamily="34" charset="-122"/>
              </a:rPr>
              <a:t>2</a:t>
            </a:r>
            <a:r>
              <a:rPr lang="en-US" altLang="zh-CN" sz="2800" b="1" dirty="0">
                <a:solidFill>
                  <a:schemeClr val="bg1"/>
                </a:solidFill>
                <a:latin typeface="微软雅黑" panose="020B0503020204020204" pitchFamily="34" charset="-122"/>
                <a:ea typeface="微软雅黑" panose="020B0503020204020204" pitchFamily="34" charset="-122"/>
              </a:rPr>
              <a:t>/2</a:t>
            </a: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假如一块陨石的质量是</a:t>
            </a:r>
            <a:r>
              <a:rPr lang="en-US" altLang="zh-CN" sz="2800" b="1" dirty="0">
                <a:solidFill>
                  <a:schemeClr val="bg1"/>
                </a:solidFill>
                <a:latin typeface="微软雅黑" panose="020B0503020204020204" pitchFamily="34" charset="-122"/>
                <a:ea typeface="微软雅黑" panose="020B0503020204020204" pitchFamily="34" charset="-122"/>
              </a:rPr>
              <a:t>30</a:t>
            </a:r>
            <a:r>
              <a:rPr lang="zh-CN" altLang="en-US" sz="2800" b="1" dirty="0">
                <a:solidFill>
                  <a:schemeClr val="bg1"/>
                </a:solidFill>
                <a:latin typeface="微软雅黑" panose="020B0503020204020204" pitchFamily="34" charset="-122"/>
                <a:ea typeface="微软雅黑" panose="020B0503020204020204" pitchFamily="34" charset="-122"/>
              </a:rPr>
              <a:t>吨（</a:t>
            </a:r>
            <a:r>
              <a:rPr lang="en-US" altLang="zh-CN" sz="2800" b="1" dirty="0">
                <a:solidFill>
                  <a:schemeClr val="bg1"/>
                </a:solidFill>
                <a:latin typeface="微软雅黑" panose="020B0503020204020204" pitchFamily="34" charset="-122"/>
                <a:ea typeface="微软雅黑" panose="020B0503020204020204" pitchFamily="34" charset="-122"/>
              </a:rPr>
              <a:t>3</a:t>
            </a:r>
            <a:r>
              <a:rPr lang="zh-CN" altLang="en-US" sz="2800" b="1" dirty="0">
                <a:solidFill>
                  <a:schemeClr val="bg1"/>
                </a:solidFill>
                <a:latin typeface="微软雅黑" panose="020B0503020204020204" pitchFamily="34" charset="-122"/>
                <a:ea typeface="微软雅黑" panose="020B0503020204020204" pitchFamily="34" charset="-122"/>
              </a:rPr>
              <a:t>万公斤），以光速三分之二的速度撞击飞行器。</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倘若其动能全部转化为热能，那它释放出来的能量是：</a:t>
            </a:r>
            <a:r>
              <a:rPr lang="en-US" altLang="zh-CN" sz="2800" b="1" dirty="0">
                <a:solidFill>
                  <a:schemeClr val="bg1"/>
                </a:solidFill>
                <a:latin typeface="微软雅黑" panose="020B0503020204020204" pitchFamily="34" charset="-122"/>
                <a:ea typeface="微软雅黑" panose="020B0503020204020204" pitchFamily="34" charset="-122"/>
              </a:rPr>
              <a:t>6x10</a:t>
            </a:r>
            <a:r>
              <a:rPr lang="en-US" altLang="zh-CN" sz="2800" b="1" baseline="30000" dirty="0">
                <a:solidFill>
                  <a:schemeClr val="bg1"/>
                </a:solidFill>
                <a:latin typeface="微软雅黑" panose="020B0503020204020204" pitchFamily="34" charset="-122"/>
                <a:ea typeface="微软雅黑" panose="020B0503020204020204" pitchFamily="34" charset="-122"/>
              </a:rPr>
              <a:t>14</a:t>
            </a:r>
            <a:r>
              <a:rPr lang="zh-CN" altLang="en-US" sz="2800" b="1" dirty="0">
                <a:solidFill>
                  <a:schemeClr val="bg1"/>
                </a:solidFill>
                <a:latin typeface="微软雅黑" panose="020B0503020204020204" pitchFamily="34" charset="-122"/>
                <a:ea typeface="微软雅黑" panose="020B0503020204020204" pitchFamily="34" charset="-122"/>
              </a:rPr>
              <a:t>焦耳</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这个数值是什么概念呢？</a:t>
            </a:r>
            <a:endParaRPr lang="en-US" altLang="zh-CN" sz="2800" b="1" dirty="0">
              <a:solidFill>
                <a:schemeClr val="bg1"/>
              </a:solidFill>
              <a:latin typeface="微软雅黑" panose="020B0503020204020204" pitchFamily="34" charset="-122"/>
              <a:ea typeface="微软雅黑" panose="020B0503020204020204" pitchFamily="34" charset="-122"/>
            </a:endParaRPr>
          </a:p>
          <a:p>
            <a:endParaRPr lang="en-US" altLang="zh-CN" sz="2800" b="1" baseline="30000"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3518303" y="4747703"/>
            <a:ext cx="3215945" cy="307777"/>
          </a:xfrm>
          <a:prstGeom prst="rect">
            <a:avLst/>
          </a:prstGeom>
        </p:spPr>
        <p:txBody>
          <a:bodyPr wrap="none">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30000x</a:t>
            </a:r>
            <a:r>
              <a:rPr lang="zh-CN" altLang="en-US" sz="1400" b="1" dirty="0">
                <a:solidFill>
                  <a:schemeClr val="bg1"/>
                </a:solidFill>
                <a:latin typeface="微软雅黑" panose="020B0503020204020204" pitchFamily="34" charset="-122"/>
                <a:ea typeface="微软雅黑" panose="020B0503020204020204" pitchFamily="34" charset="-122"/>
              </a:rPr>
              <a:t>（</a:t>
            </a:r>
            <a:r>
              <a:rPr lang="en-US" altLang="zh-CN" sz="1400" b="1" dirty="0">
                <a:solidFill>
                  <a:schemeClr val="bg1"/>
                </a:solidFill>
                <a:latin typeface="微软雅黑" panose="020B0503020204020204" pitchFamily="34" charset="-122"/>
                <a:ea typeface="微软雅黑" panose="020B0503020204020204" pitchFamily="34" charset="-122"/>
              </a:rPr>
              <a:t>200000</a:t>
            </a:r>
            <a:r>
              <a:rPr lang="zh-CN" altLang="en-US" sz="1400" b="1" dirty="0">
                <a:solidFill>
                  <a:schemeClr val="bg1"/>
                </a:solidFill>
                <a:latin typeface="微软雅黑" panose="020B0503020204020204" pitchFamily="34" charset="-122"/>
                <a:ea typeface="微软雅黑" panose="020B0503020204020204" pitchFamily="34" charset="-122"/>
              </a:rPr>
              <a:t>）</a:t>
            </a:r>
            <a:r>
              <a:rPr lang="en-US" altLang="zh-CN" sz="1400" b="1" baseline="30000" dirty="0">
                <a:solidFill>
                  <a:schemeClr val="bg1"/>
                </a:solidFill>
                <a:latin typeface="微软雅黑" panose="020B0503020204020204" pitchFamily="34" charset="-122"/>
                <a:ea typeface="微软雅黑" panose="020B0503020204020204" pitchFamily="34" charset="-122"/>
              </a:rPr>
              <a:t>2</a:t>
            </a:r>
            <a:r>
              <a:rPr lang="en-US" altLang="zh-CN" sz="1400" b="1" dirty="0">
                <a:solidFill>
                  <a:schemeClr val="bg1"/>
                </a:solidFill>
                <a:latin typeface="微软雅黑" panose="020B0503020204020204" pitchFamily="34" charset="-122"/>
                <a:ea typeface="微软雅黑" panose="020B0503020204020204" pitchFamily="34" charset="-122"/>
              </a:rPr>
              <a:t>/2=6x10</a:t>
            </a:r>
            <a:r>
              <a:rPr lang="en-US" altLang="zh-CN" sz="1400" b="1" baseline="30000" dirty="0">
                <a:solidFill>
                  <a:schemeClr val="bg1"/>
                </a:solidFill>
                <a:latin typeface="微软雅黑" panose="020B0503020204020204" pitchFamily="34" charset="-122"/>
                <a:ea typeface="微软雅黑" panose="020B0503020204020204" pitchFamily="34" charset="-122"/>
              </a:rPr>
              <a:t>14</a:t>
            </a:r>
            <a:r>
              <a:rPr lang="zh-CN" altLang="en-US" sz="1400" b="1" dirty="0">
                <a:solidFill>
                  <a:schemeClr val="bg1"/>
                </a:solidFill>
                <a:latin typeface="微软雅黑" panose="020B0503020204020204" pitchFamily="34" charset="-122"/>
                <a:ea typeface="微软雅黑" panose="020B0503020204020204" pitchFamily="34" charset="-122"/>
              </a:rPr>
              <a:t>焦耳</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23478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58226" y="190178"/>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人类首次使用核武器</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3074" name="Picture 2" descr="https://gss2.bdstatic.com/-fo3dSag_xI4khGkpoWK1HF6hhy/baike/w%3D268%3Bg%3D0/sign=49882a0944a7d933bfa8e3759570b62e/5882b2b7d0a20cf47796eec270094b36acaf99a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1941" y="1155140"/>
            <a:ext cx="2552700" cy="304800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占位符 22"/>
          <p:cNvSpPr txBox="1">
            <a:spLocks/>
          </p:cNvSpPr>
          <p:nvPr/>
        </p:nvSpPr>
        <p:spPr>
          <a:xfrm>
            <a:off x="114464" y="1236559"/>
            <a:ext cx="3661874" cy="312452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广岛原子弹是人类首次使用核武器</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这颗原子弹是释放出来的能量为</a:t>
            </a:r>
            <a:r>
              <a:rPr lang="en-US" altLang="zh-CN" sz="2800" b="1" dirty="0">
                <a:solidFill>
                  <a:schemeClr val="bg1"/>
                </a:solidFill>
                <a:latin typeface="微软雅黑" panose="020B0503020204020204" pitchFamily="34" charset="-122"/>
                <a:ea typeface="微软雅黑" panose="020B0503020204020204" pitchFamily="34" charset="-122"/>
              </a:rPr>
              <a:t>5.5x10</a:t>
            </a:r>
            <a:r>
              <a:rPr lang="en-US" altLang="zh-CN" sz="2800" b="1" baseline="30000" dirty="0">
                <a:solidFill>
                  <a:schemeClr val="bg1"/>
                </a:solidFill>
                <a:latin typeface="微软雅黑" panose="020B0503020204020204" pitchFamily="34" charset="-122"/>
                <a:ea typeface="微软雅黑" panose="020B0503020204020204" pitchFamily="34" charset="-122"/>
              </a:rPr>
              <a:t>13</a:t>
            </a:r>
            <a:r>
              <a:rPr lang="zh-CN" altLang="en-US" sz="2800" b="1" dirty="0">
                <a:solidFill>
                  <a:schemeClr val="bg1"/>
                </a:solidFill>
                <a:latin typeface="微软雅黑" panose="020B0503020204020204" pitchFamily="34" charset="-122"/>
                <a:ea typeface="微软雅黑" panose="020B0503020204020204" pitchFamily="34" charset="-122"/>
              </a:rPr>
              <a:t>焦耳</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68433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碰撞释放的巨大能量</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4098" name="Picture 2" descr="https://timgsa.baidu.com/timg?image&amp;quality=80&amp;size=b9999_10000&amp;sec=1528954737047&amp;di=cab4f2d8b29882f511ce6d18d3f598c9&amp;imgtype=jpg&amp;src=http%3A%2F%2Fimg0.imgtn.bdimg.com%2Fit%2Fu%3D574593450%2C3455468033%26fm%3D214%26gp%3D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367" y="1066799"/>
            <a:ext cx="1701768"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gss2.bdstatic.com/-fo3dSag_xI4khGkpoWK1HF6hhy/baike/w%3D268%3Bg%3D0/sign=49882a0944a7d933bfa8e3759570b62e/5882b2b7d0a20cf47796eec270094b36acaf99a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8516" y="1066799"/>
            <a:ext cx="1970365" cy="235267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950233" y="3580304"/>
            <a:ext cx="224780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5.5x10</a:t>
            </a:r>
            <a:r>
              <a:rPr lang="en-US" altLang="zh-CN" sz="2400" b="1" baseline="30000" dirty="0">
                <a:solidFill>
                  <a:schemeClr val="bg1"/>
                </a:solidFill>
                <a:latin typeface="微软雅黑" panose="020B0503020204020204" pitchFamily="34" charset="-122"/>
                <a:ea typeface="微软雅黑" panose="020B0503020204020204" pitchFamily="34" charset="-122"/>
              </a:rPr>
              <a:t>13</a:t>
            </a:r>
            <a:r>
              <a:rPr lang="zh-CN" altLang="en-US" sz="2400" b="1" dirty="0">
                <a:solidFill>
                  <a:schemeClr val="bg1"/>
                </a:solidFill>
                <a:latin typeface="微软雅黑" panose="020B0503020204020204" pitchFamily="34" charset="-122"/>
                <a:ea typeface="微软雅黑" panose="020B0503020204020204" pitchFamily="34" charset="-122"/>
              </a:rPr>
              <a:t>焦耳</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525951" y="3631176"/>
            <a:ext cx="2378783"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6.0x10</a:t>
            </a:r>
            <a:r>
              <a:rPr lang="en-US" altLang="zh-CN" sz="2400" b="1" baseline="30000" dirty="0">
                <a:solidFill>
                  <a:schemeClr val="bg1"/>
                </a:solidFill>
                <a:latin typeface="微软雅黑" panose="020B0503020204020204" pitchFamily="34" charset="-122"/>
                <a:ea typeface="微软雅黑" panose="020B0503020204020204" pitchFamily="34" charset="-122"/>
              </a:rPr>
              <a:t>14</a:t>
            </a:r>
            <a:r>
              <a:rPr lang="zh-CN" altLang="en-US" sz="2400" b="1" dirty="0">
                <a:solidFill>
                  <a:schemeClr val="bg1"/>
                </a:solidFill>
                <a:latin typeface="微软雅黑" panose="020B0503020204020204" pitchFamily="34" charset="-122"/>
                <a:ea typeface="微软雅黑" panose="020B0503020204020204" pitchFamily="34" charset="-122"/>
              </a:rPr>
              <a:t>焦耳</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250880" y="4308901"/>
            <a:ext cx="2711526"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等同于</a:t>
            </a:r>
            <a:r>
              <a:rPr lang="en-US" altLang="zh-CN" sz="2400" b="1" dirty="0">
                <a:solidFill>
                  <a:schemeClr val="bg1"/>
                </a:solidFill>
                <a:latin typeface="微软雅黑" panose="020B0503020204020204" pitchFamily="34" charset="-122"/>
                <a:ea typeface="微软雅黑" panose="020B0503020204020204" pitchFamily="34" charset="-122"/>
              </a:rPr>
              <a:t>10</a:t>
            </a:r>
            <a:r>
              <a:rPr lang="zh-CN" altLang="en-US" sz="2400" b="1" dirty="0">
                <a:solidFill>
                  <a:schemeClr val="bg1"/>
                </a:solidFill>
                <a:latin typeface="微软雅黑" panose="020B0503020204020204" pitchFamily="34" charset="-122"/>
                <a:ea typeface="微软雅黑" panose="020B0503020204020204" pitchFamily="34" charset="-122"/>
              </a:rPr>
              <a:t>个原子弹</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898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飞行器被摧毁！</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10" name="Picture 2" descr="https://ss2.bdstatic.com/70cFvnSh_Q1YnxGkpoWK1HF6hhy/it/u=1345891051,22265197&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1897" y="1264511"/>
            <a:ext cx="1824987"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imgsa.baidu.com/timg?image&amp;quality=80&amp;size=b9999_10000&amp;sec=1528954737047&amp;di=cab4f2d8b29882f511ce6d18d3f598c9&amp;imgtype=jpg&amp;src=http%3A%2F%2Fimg0.imgtn.bdimg.com%2Fit%2Fu%3D574593450%2C3455468033%26fm%3D214%26gp%3D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367" y="1264511"/>
            <a:ext cx="1683458" cy="1655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gss2.bdstatic.com/-fo3dSag_xI4khGkpoWK1HF6hhy/baike/w%3D268%3Bg%3D0/sign=49882a0944a7d933bfa8e3759570b62e/5882b2b7d0a20cf47796eec270094b36acaf99a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8668" y="1510073"/>
            <a:ext cx="796373" cy="950893"/>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占位符 22"/>
          <p:cNvSpPr txBox="1">
            <a:spLocks/>
          </p:cNvSpPr>
          <p:nvPr/>
        </p:nvSpPr>
        <p:spPr>
          <a:xfrm>
            <a:off x="861935" y="3283488"/>
            <a:ext cx="5394949" cy="108809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800" b="1" dirty="0">
                <a:solidFill>
                  <a:schemeClr val="bg1"/>
                </a:solidFill>
                <a:latin typeface="微软雅黑" panose="020B0503020204020204" pitchFamily="34" charset="-122"/>
                <a:ea typeface="微软雅黑" panose="020B0503020204020204" pitchFamily="34" charset="-122"/>
              </a:rPr>
              <a:t>飞行器碰上这样普通的石头相当于被</a:t>
            </a:r>
            <a:r>
              <a:rPr lang="en-US" altLang="zh-CN" sz="2800" b="1" dirty="0">
                <a:solidFill>
                  <a:schemeClr val="bg1"/>
                </a:solidFill>
                <a:latin typeface="微软雅黑" panose="020B0503020204020204" pitchFamily="34" charset="-122"/>
                <a:ea typeface="微软雅黑" panose="020B0503020204020204" pitchFamily="34" charset="-122"/>
              </a:rPr>
              <a:t>10</a:t>
            </a:r>
            <a:r>
              <a:rPr lang="zh-CN" altLang="en-US" sz="2800" b="1" dirty="0">
                <a:solidFill>
                  <a:schemeClr val="bg1"/>
                </a:solidFill>
                <a:latin typeface="微软雅黑" panose="020B0503020204020204" pitchFamily="34" charset="-122"/>
                <a:ea typeface="微软雅黑" panose="020B0503020204020204" pitchFamily="34" charset="-122"/>
              </a:rPr>
              <a:t>颗广岛原子弹击中！</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8" name="右箭头 7"/>
          <p:cNvSpPr/>
          <p:nvPr/>
        </p:nvSpPr>
        <p:spPr>
          <a:xfrm>
            <a:off x="2599150" y="2492678"/>
            <a:ext cx="1691014" cy="4697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07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飞行器能躲开吗？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car.jpg"/>
          <p:cNvPicPr>
            <a:picLocks noChangeAspect="1"/>
          </p:cNvPicPr>
          <p:nvPr/>
        </p:nvPicPr>
        <p:blipFill>
          <a:blip r:embed="rId3" cstate="print"/>
          <a:stretch>
            <a:fillRect/>
          </a:stretch>
        </p:blipFill>
        <p:spPr>
          <a:xfrm>
            <a:off x="612251" y="1059641"/>
            <a:ext cx="5736866" cy="3422773"/>
          </a:xfrm>
          <a:prstGeom prst="rect">
            <a:avLst/>
          </a:prstGeom>
        </p:spPr>
      </p:pic>
    </p:spTree>
    <p:extLst>
      <p:ext uri="{BB962C8B-B14F-4D97-AF65-F5344CB8AC3E}">
        <p14:creationId xmlns:p14="http://schemas.microsoft.com/office/powerpoint/2010/main" val="560765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飞行器能躲开吗？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5" name="文本占位符 22"/>
          <p:cNvSpPr txBox="1">
            <a:spLocks/>
          </p:cNvSpPr>
          <p:nvPr/>
        </p:nvSpPr>
        <p:spPr>
          <a:xfrm>
            <a:off x="386726" y="1064315"/>
            <a:ext cx="6052174" cy="354578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外星人的飞行器也要遵守物理定律，它运动时也具有惯性</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由于飞行器高速运动，从发现小行星</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陨石到操作飞行器转弯，是没有足够的时间让飞行器绕过障碍物</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60765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外星人是如何发现地球的？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5" name="文本占位符 22"/>
          <p:cNvSpPr txBox="1">
            <a:spLocks/>
          </p:cNvSpPr>
          <p:nvPr/>
        </p:nvSpPr>
        <p:spPr>
          <a:xfrm>
            <a:off x="386726" y="1064315"/>
            <a:ext cx="6052174" cy="354578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要到达地球，首先要知道地球在宇宙空间中的准确坐标。</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如果没有准确的位置坐标，外星人就无法到达地球。</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1650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nd day ship">
            <a:extLst>
              <a:ext uri="{FF2B5EF4-FFF2-40B4-BE49-F238E27FC236}">
                <a16:creationId xmlns:a16="http://schemas.microsoft.com/office/drawing/2014/main" id="{38DC6847-5963-4762-921C-EBC6FAAB5B5D}"/>
              </a:ext>
            </a:extLst>
          </p:cNvPr>
          <p:cNvPicPr>
            <a:picLocks noChangeAspect="1" noChangeArrowheads="1"/>
          </p:cNvPicPr>
          <p:nvPr/>
        </p:nvPicPr>
        <p:blipFill>
          <a:blip r:embed="rId3" cstate="print"/>
          <a:srcRect/>
          <a:stretch>
            <a:fillRect/>
          </a:stretch>
        </p:blipFill>
        <p:spPr>
          <a:xfrm>
            <a:off x="0" y="0"/>
            <a:ext cx="6858000" cy="5143500"/>
          </a:xfrm>
          <a:prstGeom prst="rect">
            <a:avLst/>
          </a:prstGeom>
          <a:noFill/>
        </p:spPr>
      </p:pic>
    </p:spTree>
    <p:extLst>
      <p:ext uri="{BB962C8B-B14F-4D97-AF65-F5344CB8AC3E}">
        <p14:creationId xmlns:p14="http://schemas.microsoft.com/office/powerpoint/2010/main" val="822796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外星人是如何发现地球的？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FE3AD6FA-91DA-4853-8074-8071C5B94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40" y="1133414"/>
            <a:ext cx="6163519" cy="3398496"/>
          </a:xfrm>
          <a:prstGeom prst="rect">
            <a:avLst/>
          </a:prstGeom>
        </p:spPr>
      </p:pic>
      <p:cxnSp>
        <p:nvCxnSpPr>
          <p:cNvPr id="7" name="直接连接符 6">
            <a:extLst>
              <a:ext uri="{FF2B5EF4-FFF2-40B4-BE49-F238E27FC236}">
                <a16:creationId xmlns:a16="http://schemas.microsoft.com/office/drawing/2014/main" id="{C9DF1AD3-07EC-476C-8E75-3C5147CE2EC1}"/>
              </a:ext>
            </a:extLst>
          </p:cNvPr>
          <p:cNvCxnSpPr/>
          <p:nvPr/>
        </p:nvCxnSpPr>
        <p:spPr>
          <a:xfrm>
            <a:off x="3429000" y="2571750"/>
            <a:ext cx="1744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919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外星人是如何发现地球的？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14863188-F2D9-4258-9B64-F975B7974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59" y="1018572"/>
            <a:ext cx="5894407" cy="3368233"/>
          </a:xfrm>
          <a:prstGeom prst="rect">
            <a:avLst/>
          </a:prstGeom>
        </p:spPr>
      </p:pic>
    </p:spTree>
    <p:extLst>
      <p:ext uri="{BB962C8B-B14F-4D97-AF65-F5344CB8AC3E}">
        <p14:creationId xmlns:p14="http://schemas.microsoft.com/office/powerpoint/2010/main" val="2647992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外星人是如何发现地球的？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5" name="文本占位符 22"/>
          <p:cNvSpPr txBox="1">
            <a:spLocks/>
          </p:cNvSpPr>
          <p:nvPr/>
        </p:nvSpPr>
        <p:spPr>
          <a:xfrm>
            <a:off x="386726" y="1064315"/>
            <a:ext cx="6052174" cy="354578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要知道地球在宇宙空间的准确坐标，一般有两种方法：第一绘制整个星系的星系图</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在星系图上准确标记出地球的具体空间坐标，还有整段航线上有哪些天体和风险。</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25343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外星人是如何发现地球的？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FD953052-A91E-4C5E-B9F0-71E2D4345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82" y="1042053"/>
            <a:ext cx="5272268" cy="3827707"/>
          </a:xfrm>
          <a:prstGeom prst="rect">
            <a:avLst/>
          </a:prstGeom>
        </p:spPr>
      </p:pic>
    </p:spTree>
    <p:extLst>
      <p:ext uri="{BB962C8B-B14F-4D97-AF65-F5344CB8AC3E}">
        <p14:creationId xmlns:p14="http://schemas.microsoft.com/office/powerpoint/2010/main" val="4139378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Milky Way Galaxy">
            <a:hlinkClick r:id="rId3"/>
          </p:cNvPr>
          <p:cNvPicPr>
            <a:picLocks noChangeAspect="1" noChangeArrowheads="1"/>
          </p:cNvPicPr>
          <p:nvPr/>
        </p:nvPicPr>
        <p:blipFill>
          <a:blip r:embed="rId4" cstate="print"/>
          <a:srcRect/>
          <a:stretch>
            <a:fillRect/>
          </a:stretch>
        </p:blipFill>
        <p:spPr bwMode="auto">
          <a:xfrm>
            <a:off x="858751" y="0"/>
            <a:ext cx="5153562" cy="5153562"/>
          </a:xfrm>
          <a:prstGeom prst="rect">
            <a:avLst/>
          </a:prstGeom>
          <a:noFill/>
        </p:spPr>
      </p:pic>
      <p:sp>
        <p:nvSpPr>
          <p:cNvPr id="4" name="TextBox 3"/>
          <p:cNvSpPr txBox="1"/>
          <p:nvPr/>
        </p:nvSpPr>
        <p:spPr>
          <a:xfrm>
            <a:off x="3282357" y="3079330"/>
            <a:ext cx="1296144" cy="923330"/>
          </a:xfrm>
          <a:prstGeom prst="rect">
            <a:avLst/>
          </a:prstGeom>
          <a:noFill/>
        </p:spPr>
        <p:txBody>
          <a:bodyPr wrap="square" rtlCol="0">
            <a:spAutoFit/>
          </a:bodyPr>
          <a:lstStyle/>
          <a:p>
            <a:r>
              <a:rPr lang="en-AU" sz="5400" dirty="0">
                <a:solidFill>
                  <a:srgbClr val="C00000"/>
                </a:solidFill>
                <a:latin typeface="Calibri" panose="020F0502020204030204" pitchFamily="34" charset="0"/>
              </a:rPr>
              <a:t>.</a:t>
            </a:r>
          </a:p>
        </p:txBody>
      </p:sp>
      <p:cxnSp>
        <p:nvCxnSpPr>
          <p:cNvPr id="5" name="Straight Arrow Connector 4"/>
          <p:cNvCxnSpPr>
            <a:cxnSpLocks/>
          </p:cNvCxnSpPr>
          <p:nvPr/>
        </p:nvCxnSpPr>
        <p:spPr>
          <a:xfrm>
            <a:off x="1165862" y="520861"/>
            <a:ext cx="0" cy="4352081"/>
          </a:xfrm>
          <a:prstGeom prst="straightConnector1">
            <a:avLst/>
          </a:prstGeom>
          <a:ln w="38100">
            <a:solidFill>
              <a:schemeClr val="accent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4150" y="1272065"/>
            <a:ext cx="1270472" cy="248209"/>
          </a:xfrm>
          <a:prstGeom prst="rect">
            <a:avLst/>
          </a:prstGeom>
          <a:noFill/>
        </p:spPr>
        <p:txBody>
          <a:bodyPr wrap="square" rtlCol="0">
            <a:spAutoFit/>
          </a:bodyPr>
          <a:lstStyle/>
          <a:p>
            <a:pPr algn="ctr"/>
            <a:r>
              <a:rPr lang="en-AU" sz="1013" dirty="0">
                <a:solidFill>
                  <a:schemeClr val="bg1"/>
                </a:solidFill>
                <a:latin typeface="Calibri" panose="020F0502020204030204" pitchFamily="34" charset="0"/>
              </a:rPr>
              <a:t>100,000 </a:t>
            </a:r>
            <a:r>
              <a:rPr lang="en-AU" sz="1013" dirty="0" err="1">
                <a:solidFill>
                  <a:schemeClr val="bg1"/>
                </a:solidFill>
                <a:latin typeface="Calibri" panose="020F0502020204030204" pitchFamily="34" charset="0"/>
              </a:rPr>
              <a:t>ly</a:t>
            </a:r>
            <a:endParaRPr lang="en-AU" sz="1013" dirty="0">
              <a:solidFill>
                <a:schemeClr val="bg1"/>
              </a:solidFill>
              <a:latin typeface="Calibri" panose="020F0502020204030204" pitchFamily="34" charset="0"/>
            </a:endParaRPr>
          </a:p>
        </p:txBody>
      </p:sp>
      <p:sp>
        <p:nvSpPr>
          <p:cNvPr id="8" name="TextBox 7"/>
          <p:cNvSpPr txBox="1"/>
          <p:nvPr/>
        </p:nvSpPr>
        <p:spPr>
          <a:xfrm>
            <a:off x="3212976" y="3266859"/>
            <a:ext cx="1270472" cy="248209"/>
          </a:xfrm>
          <a:prstGeom prst="rect">
            <a:avLst/>
          </a:prstGeom>
          <a:noFill/>
        </p:spPr>
        <p:txBody>
          <a:bodyPr wrap="square" rtlCol="0">
            <a:spAutoFit/>
          </a:bodyPr>
          <a:lstStyle/>
          <a:p>
            <a:pPr algn="ctr"/>
            <a:r>
              <a:rPr lang="en-AU" sz="1013" dirty="0">
                <a:solidFill>
                  <a:schemeClr val="bg1"/>
                </a:solidFill>
                <a:effectLst>
                  <a:outerShdw blurRad="38100" dist="38100" dir="2700000" algn="tl">
                    <a:srgbClr val="000000">
                      <a:alpha val="43137"/>
                    </a:srgbClr>
                  </a:outerShdw>
                </a:effectLst>
                <a:latin typeface="Calibri" panose="020F0502020204030204" pitchFamily="34" charset="0"/>
              </a:rPr>
              <a:t>28,000 </a:t>
            </a:r>
            <a:r>
              <a:rPr lang="en-AU" sz="1013" dirty="0" err="1">
                <a:solidFill>
                  <a:schemeClr val="bg1"/>
                </a:solidFill>
                <a:effectLst>
                  <a:outerShdw blurRad="38100" dist="38100" dir="2700000" algn="tl">
                    <a:srgbClr val="000000">
                      <a:alpha val="43137"/>
                    </a:srgbClr>
                  </a:outerShdw>
                </a:effectLst>
                <a:latin typeface="Calibri" panose="020F0502020204030204" pitchFamily="34" charset="0"/>
              </a:rPr>
              <a:t>ly</a:t>
            </a:r>
            <a:endParaRPr lang="en-AU" sz="1013"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11" name="Group 31"/>
          <p:cNvGrpSpPr>
            <a:grpSpLocks/>
          </p:cNvGrpSpPr>
          <p:nvPr/>
        </p:nvGrpSpPr>
        <p:grpSpPr bwMode="auto">
          <a:xfrm>
            <a:off x="3140809" y="3544268"/>
            <a:ext cx="317897" cy="377429"/>
            <a:chOff x="980" y="2332"/>
            <a:chExt cx="267" cy="317"/>
          </a:xfrm>
        </p:grpSpPr>
        <p:sp>
          <p:nvSpPr>
            <p:cNvPr id="12" name="Line 28"/>
            <p:cNvSpPr>
              <a:spLocks noChangeShapeType="1"/>
            </p:cNvSpPr>
            <p:nvPr/>
          </p:nvSpPr>
          <p:spPr bwMode="auto">
            <a:xfrm>
              <a:off x="997" y="2476"/>
              <a:ext cx="250" cy="2"/>
            </a:xfrm>
            <a:prstGeom prst="line">
              <a:avLst/>
            </a:prstGeom>
            <a:noFill/>
            <a:ln w="9525">
              <a:solidFill>
                <a:schemeClr val="bg1"/>
              </a:solidFill>
              <a:miter lim="800000"/>
              <a:headEnd type="triangle" w="med" len="med"/>
              <a:tailEnd type="triangle" w="med" len="med"/>
            </a:ln>
            <a:effectLst/>
          </p:spPr>
          <p:txBody>
            <a:bodyPr wrap="none"/>
            <a:lstStyle/>
            <a:p>
              <a:endParaRPr lang="en-US" sz="1013">
                <a:latin typeface="Calibri" panose="020F0502020204030204" pitchFamily="34" charset="0"/>
                <a:cs typeface="Calibri" pitchFamily="34" charset="0"/>
              </a:endParaRPr>
            </a:p>
          </p:txBody>
        </p:sp>
        <p:sp>
          <p:nvSpPr>
            <p:cNvPr id="13" name="Line 29"/>
            <p:cNvSpPr>
              <a:spLocks noChangeShapeType="1"/>
            </p:cNvSpPr>
            <p:nvPr/>
          </p:nvSpPr>
          <p:spPr bwMode="auto">
            <a:xfrm>
              <a:off x="980" y="2332"/>
              <a:ext cx="0" cy="317"/>
            </a:xfrm>
            <a:prstGeom prst="line">
              <a:avLst/>
            </a:prstGeom>
            <a:noFill/>
            <a:ln w="9525">
              <a:solidFill>
                <a:schemeClr val="bg1"/>
              </a:solidFill>
              <a:round/>
              <a:headEnd/>
              <a:tailEnd/>
            </a:ln>
            <a:effectLst/>
          </p:spPr>
          <p:txBody>
            <a:bodyPr/>
            <a:lstStyle/>
            <a:p>
              <a:endParaRPr lang="en-US" sz="1013">
                <a:latin typeface="Calibri" panose="020F0502020204030204" pitchFamily="34" charset="0"/>
                <a:cs typeface="Calibri" pitchFamily="34" charset="0"/>
              </a:endParaRPr>
            </a:p>
          </p:txBody>
        </p:sp>
      </p:grpSp>
      <p:sp>
        <p:nvSpPr>
          <p:cNvPr id="15" name="弧形 14">
            <a:extLst>
              <a:ext uri="{FF2B5EF4-FFF2-40B4-BE49-F238E27FC236}">
                <a16:creationId xmlns:a16="http://schemas.microsoft.com/office/drawing/2014/main" id="{691782DE-13CD-4B92-9394-57A6F2910375}"/>
              </a:ext>
            </a:extLst>
          </p:cNvPr>
          <p:cNvSpPr/>
          <p:nvPr/>
        </p:nvSpPr>
        <p:spPr>
          <a:xfrm rot="21430351">
            <a:off x="2578059" y="1529744"/>
            <a:ext cx="1810610" cy="2192156"/>
          </a:xfrm>
          <a:prstGeom prst="arc">
            <a:avLst>
              <a:gd name="adj1" fmla="val 16200000"/>
              <a:gd name="adj2" fmla="val 539859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B3A9103-594A-4C52-8B5E-3F9EF8663663}"/>
              </a:ext>
            </a:extLst>
          </p:cNvPr>
          <p:cNvSpPr txBox="1"/>
          <p:nvPr/>
        </p:nvSpPr>
        <p:spPr>
          <a:xfrm>
            <a:off x="3140808" y="1140840"/>
            <a:ext cx="1040743" cy="300082"/>
          </a:xfrm>
          <a:prstGeom prst="rect">
            <a:avLst/>
          </a:prstGeom>
          <a:noFill/>
        </p:spPr>
        <p:txBody>
          <a:bodyPr wrap="square" rtlCol="0">
            <a:spAutoFit/>
          </a:bodyPr>
          <a:lstStyle/>
          <a:p>
            <a:r>
              <a:rPr lang="zh-CN" altLang="en-US" dirty="0">
                <a:solidFill>
                  <a:srgbClr val="FF0000"/>
                </a:solidFill>
              </a:rPr>
              <a:t>出发点</a:t>
            </a:r>
          </a:p>
        </p:txBody>
      </p:sp>
      <p:sp>
        <p:nvSpPr>
          <p:cNvPr id="19" name="文本框 18">
            <a:extLst>
              <a:ext uri="{FF2B5EF4-FFF2-40B4-BE49-F238E27FC236}">
                <a16:creationId xmlns:a16="http://schemas.microsoft.com/office/drawing/2014/main" id="{6283DB51-6057-4E87-A801-D65F520B6654}"/>
              </a:ext>
            </a:extLst>
          </p:cNvPr>
          <p:cNvSpPr txBox="1"/>
          <p:nvPr/>
        </p:nvSpPr>
        <p:spPr>
          <a:xfrm>
            <a:off x="3375411" y="3827656"/>
            <a:ext cx="1040743" cy="300082"/>
          </a:xfrm>
          <a:prstGeom prst="rect">
            <a:avLst/>
          </a:prstGeom>
          <a:noFill/>
        </p:spPr>
        <p:txBody>
          <a:bodyPr wrap="square" rtlCol="0">
            <a:spAutoFit/>
          </a:bodyPr>
          <a:lstStyle/>
          <a:p>
            <a:r>
              <a:rPr lang="zh-CN" altLang="en-US" dirty="0">
                <a:solidFill>
                  <a:srgbClr val="FF0000"/>
                </a:solidFill>
              </a:rPr>
              <a:t>地球</a:t>
            </a:r>
          </a:p>
        </p:txBody>
      </p:sp>
    </p:spTree>
    <p:extLst>
      <p:ext uri="{BB962C8B-B14F-4D97-AF65-F5344CB8AC3E}">
        <p14:creationId xmlns:p14="http://schemas.microsoft.com/office/powerpoint/2010/main" val="336534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外星人是如何发现地球的？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5" name="文本占位符 22"/>
          <p:cNvSpPr txBox="1">
            <a:spLocks/>
          </p:cNvSpPr>
          <p:nvPr/>
        </p:nvSpPr>
        <p:spPr>
          <a:xfrm>
            <a:off x="386726" y="1064315"/>
            <a:ext cx="6052174" cy="354578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要知道地球在宇宙空间的准确坐标，一般有两种方法：第二种方法是发现从地球发出的无限电波。</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通过无线电波来定位地球在空间的大致位置。</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48182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Milky Way Galaxy">
            <a:hlinkClick r:id="rId3"/>
          </p:cNvPr>
          <p:cNvPicPr>
            <a:picLocks noChangeAspect="1" noChangeArrowheads="1"/>
          </p:cNvPicPr>
          <p:nvPr/>
        </p:nvPicPr>
        <p:blipFill>
          <a:blip r:embed="rId4" cstate="print"/>
          <a:srcRect/>
          <a:stretch>
            <a:fillRect/>
          </a:stretch>
        </p:blipFill>
        <p:spPr bwMode="auto">
          <a:xfrm>
            <a:off x="858751" y="0"/>
            <a:ext cx="5153562" cy="5153562"/>
          </a:xfrm>
          <a:prstGeom prst="rect">
            <a:avLst/>
          </a:prstGeom>
          <a:noFill/>
        </p:spPr>
      </p:pic>
      <p:sp>
        <p:nvSpPr>
          <p:cNvPr id="4" name="TextBox 3"/>
          <p:cNvSpPr txBox="1"/>
          <p:nvPr/>
        </p:nvSpPr>
        <p:spPr>
          <a:xfrm>
            <a:off x="3282357" y="3079330"/>
            <a:ext cx="1296144" cy="923330"/>
          </a:xfrm>
          <a:prstGeom prst="rect">
            <a:avLst/>
          </a:prstGeom>
          <a:noFill/>
        </p:spPr>
        <p:txBody>
          <a:bodyPr wrap="square" rtlCol="0">
            <a:spAutoFit/>
          </a:bodyPr>
          <a:lstStyle/>
          <a:p>
            <a:r>
              <a:rPr lang="en-AU" sz="5400" dirty="0">
                <a:solidFill>
                  <a:srgbClr val="C00000"/>
                </a:solidFill>
                <a:latin typeface="Calibri" panose="020F0502020204030204" pitchFamily="34" charset="0"/>
              </a:rPr>
              <a:t>.</a:t>
            </a:r>
          </a:p>
        </p:txBody>
      </p:sp>
      <p:cxnSp>
        <p:nvCxnSpPr>
          <p:cNvPr id="5" name="Straight Arrow Connector 4"/>
          <p:cNvCxnSpPr>
            <a:cxnSpLocks/>
          </p:cNvCxnSpPr>
          <p:nvPr/>
        </p:nvCxnSpPr>
        <p:spPr>
          <a:xfrm>
            <a:off x="1165862" y="381965"/>
            <a:ext cx="0" cy="4490977"/>
          </a:xfrm>
          <a:prstGeom prst="straightConnector1">
            <a:avLst/>
          </a:prstGeom>
          <a:ln w="38100">
            <a:solidFill>
              <a:schemeClr val="accent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435532" y="2949792"/>
            <a:ext cx="612" cy="714564"/>
          </a:xfrm>
          <a:prstGeom prst="straightConnector1">
            <a:avLst/>
          </a:prstGeom>
          <a:ln w="38100">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4150" y="1272065"/>
            <a:ext cx="1270472" cy="248209"/>
          </a:xfrm>
          <a:prstGeom prst="rect">
            <a:avLst/>
          </a:prstGeom>
          <a:noFill/>
        </p:spPr>
        <p:txBody>
          <a:bodyPr wrap="square" rtlCol="0">
            <a:spAutoFit/>
          </a:bodyPr>
          <a:lstStyle/>
          <a:p>
            <a:pPr algn="ctr"/>
            <a:r>
              <a:rPr lang="en-AU" sz="1013" dirty="0">
                <a:solidFill>
                  <a:schemeClr val="bg1"/>
                </a:solidFill>
                <a:latin typeface="Calibri" panose="020F0502020204030204" pitchFamily="34" charset="0"/>
              </a:rPr>
              <a:t>100,000 </a:t>
            </a:r>
            <a:r>
              <a:rPr lang="en-AU" sz="1013" dirty="0" err="1">
                <a:solidFill>
                  <a:schemeClr val="bg1"/>
                </a:solidFill>
                <a:latin typeface="Calibri" panose="020F0502020204030204" pitchFamily="34" charset="0"/>
              </a:rPr>
              <a:t>ly</a:t>
            </a:r>
            <a:endParaRPr lang="en-AU" sz="1013" dirty="0">
              <a:solidFill>
                <a:schemeClr val="bg1"/>
              </a:solidFill>
              <a:latin typeface="Calibri" panose="020F0502020204030204" pitchFamily="34" charset="0"/>
            </a:endParaRPr>
          </a:p>
        </p:txBody>
      </p:sp>
      <p:sp>
        <p:nvSpPr>
          <p:cNvPr id="8" name="TextBox 7"/>
          <p:cNvSpPr txBox="1"/>
          <p:nvPr/>
        </p:nvSpPr>
        <p:spPr>
          <a:xfrm>
            <a:off x="3212976" y="3266859"/>
            <a:ext cx="1270472" cy="248209"/>
          </a:xfrm>
          <a:prstGeom prst="rect">
            <a:avLst/>
          </a:prstGeom>
          <a:noFill/>
        </p:spPr>
        <p:txBody>
          <a:bodyPr wrap="square" rtlCol="0">
            <a:spAutoFit/>
          </a:bodyPr>
          <a:lstStyle/>
          <a:p>
            <a:pPr algn="ctr"/>
            <a:r>
              <a:rPr lang="en-AU" sz="1013" dirty="0">
                <a:solidFill>
                  <a:schemeClr val="bg1"/>
                </a:solidFill>
                <a:effectLst>
                  <a:outerShdw blurRad="38100" dist="38100" dir="2700000" algn="tl">
                    <a:srgbClr val="000000">
                      <a:alpha val="43137"/>
                    </a:srgbClr>
                  </a:outerShdw>
                </a:effectLst>
                <a:latin typeface="Calibri" panose="020F0502020204030204" pitchFamily="34" charset="0"/>
              </a:rPr>
              <a:t>28,000 </a:t>
            </a:r>
            <a:r>
              <a:rPr lang="en-AU" sz="1013" dirty="0" err="1">
                <a:solidFill>
                  <a:schemeClr val="bg1"/>
                </a:solidFill>
                <a:effectLst>
                  <a:outerShdw blurRad="38100" dist="38100" dir="2700000" algn="tl">
                    <a:srgbClr val="000000">
                      <a:alpha val="43137"/>
                    </a:srgbClr>
                  </a:outerShdw>
                </a:effectLst>
                <a:latin typeface="Calibri" panose="020F0502020204030204" pitchFamily="34" charset="0"/>
              </a:rPr>
              <a:t>ly</a:t>
            </a:r>
            <a:endParaRPr lang="en-AU" sz="1013"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 name="Oval 24"/>
          <p:cNvSpPr>
            <a:spLocks noChangeArrowheads="1"/>
          </p:cNvSpPr>
          <p:nvPr/>
        </p:nvSpPr>
        <p:spPr bwMode="auto">
          <a:xfrm>
            <a:off x="3167114" y="3457474"/>
            <a:ext cx="556556" cy="526703"/>
          </a:xfrm>
          <a:prstGeom prst="ellipse">
            <a:avLst/>
          </a:prstGeom>
          <a:noFill/>
          <a:ln w="38100">
            <a:solidFill>
              <a:srgbClr val="FF0000"/>
            </a:solidFill>
            <a:prstDash val="sysDash"/>
            <a:round/>
            <a:headEnd/>
            <a:tailEnd/>
          </a:ln>
          <a:effectLst/>
        </p:spPr>
        <p:txBody>
          <a:bodyPr wrap="none" anchor="ctr"/>
          <a:lstStyle/>
          <a:p>
            <a:endParaRPr lang="en-US" sz="1013">
              <a:latin typeface="Calibri" panose="020F0502020204030204" pitchFamily="34" charset="0"/>
              <a:cs typeface="Calibri" pitchFamily="34" charset="0"/>
            </a:endParaRPr>
          </a:p>
        </p:txBody>
      </p:sp>
      <p:grpSp>
        <p:nvGrpSpPr>
          <p:cNvPr id="11" name="Group 31"/>
          <p:cNvGrpSpPr>
            <a:grpSpLocks/>
          </p:cNvGrpSpPr>
          <p:nvPr/>
        </p:nvGrpSpPr>
        <p:grpSpPr bwMode="auto">
          <a:xfrm>
            <a:off x="3140809" y="3544268"/>
            <a:ext cx="317897" cy="377429"/>
            <a:chOff x="980" y="2332"/>
            <a:chExt cx="267" cy="317"/>
          </a:xfrm>
        </p:grpSpPr>
        <p:sp>
          <p:nvSpPr>
            <p:cNvPr id="12" name="Line 28"/>
            <p:cNvSpPr>
              <a:spLocks noChangeShapeType="1"/>
            </p:cNvSpPr>
            <p:nvPr/>
          </p:nvSpPr>
          <p:spPr bwMode="auto">
            <a:xfrm>
              <a:off x="997" y="2476"/>
              <a:ext cx="250" cy="2"/>
            </a:xfrm>
            <a:prstGeom prst="line">
              <a:avLst/>
            </a:prstGeom>
            <a:noFill/>
            <a:ln w="9525">
              <a:solidFill>
                <a:schemeClr val="bg1"/>
              </a:solidFill>
              <a:miter lim="800000"/>
              <a:headEnd type="triangle" w="med" len="med"/>
              <a:tailEnd type="triangle" w="med" len="med"/>
            </a:ln>
            <a:effectLst/>
          </p:spPr>
          <p:txBody>
            <a:bodyPr wrap="none"/>
            <a:lstStyle/>
            <a:p>
              <a:endParaRPr lang="en-US" sz="1013">
                <a:latin typeface="Calibri" panose="020F0502020204030204" pitchFamily="34" charset="0"/>
                <a:cs typeface="Calibri" pitchFamily="34" charset="0"/>
              </a:endParaRPr>
            </a:p>
          </p:txBody>
        </p:sp>
        <p:sp>
          <p:nvSpPr>
            <p:cNvPr id="13" name="Line 29"/>
            <p:cNvSpPr>
              <a:spLocks noChangeShapeType="1"/>
            </p:cNvSpPr>
            <p:nvPr/>
          </p:nvSpPr>
          <p:spPr bwMode="auto">
            <a:xfrm>
              <a:off x="980" y="2332"/>
              <a:ext cx="0" cy="317"/>
            </a:xfrm>
            <a:prstGeom prst="line">
              <a:avLst/>
            </a:prstGeom>
            <a:noFill/>
            <a:ln w="9525">
              <a:solidFill>
                <a:schemeClr val="bg1"/>
              </a:solidFill>
              <a:round/>
              <a:headEnd/>
              <a:tailEnd/>
            </a:ln>
            <a:effectLst/>
          </p:spPr>
          <p:txBody>
            <a:bodyPr/>
            <a:lstStyle/>
            <a:p>
              <a:endParaRPr lang="en-US" sz="1013">
                <a:latin typeface="Calibri" panose="020F0502020204030204" pitchFamily="34" charset="0"/>
                <a:cs typeface="Calibri" pitchFamily="34" charset="0"/>
              </a:endParaRPr>
            </a:p>
          </p:txBody>
        </p:sp>
      </p:grpSp>
    </p:spTree>
    <p:extLst>
      <p:ext uri="{BB962C8B-B14F-4D97-AF65-F5344CB8AC3E}">
        <p14:creationId xmlns:p14="http://schemas.microsoft.com/office/powerpoint/2010/main" val="34125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p:val>
                                            <p:fltVal val="0"/>
                                          </p:val>
                                        </p:tav>
                                        <p:tav tm="100000">
                                          <p:val>
                                            <p:strVal val="#ppt_w"/>
                                          </p:val>
                                        </p:tav>
                                      </p:tavLst>
                                    </p:anim>
                                    <p:anim calcmode="lin" valueType="num">
                                      <p:cBhvr>
                                        <p:cTn id="8" dur="50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9"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114464" y="190178"/>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02</a:t>
            </a:r>
            <a:endParaRPr lang="zh-CN" altLang="en-US" sz="3600" dirty="0">
              <a:solidFill>
                <a:srgbClr val="FFFFFF"/>
              </a:solidFill>
              <a:latin typeface="Arial" panose="020B0604020202020204"/>
            </a:endParaRPr>
          </a:p>
        </p:txBody>
      </p:sp>
      <p:sp>
        <p:nvSpPr>
          <p:cNvPr id="19" name="文本占位符 22"/>
          <p:cNvSpPr>
            <a:spLocks noGrp="1"/>
          </p:cNvSpPr>
          <p:nvPr>
            <p:ph type="body" sz="quarter" idx="10"/>
          </p:nvPr>
        </p:nvSpPr>
        <p:spPr>
          <a:xfrm>
            <a:off x="967751" y="273740"/>
            <a:ext cx="4376640" cy="565865"/>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空间旅行的困难</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10" name="文本占位符 22"/>
          <p:cNvSpPr txBox="1">
            <a:spLocks/>
          </p:cNvSpPr>
          <p:nvPr/>
        </p:nvSpPr>
        <p:spPr>
          <a:xfrm>
            <a:off x="386726" y="1064315"/>
            <a:ext cx="6052174" cy="354578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如果飞行器的速度不高，那要在旅途中花费大量（数百万年）的时间，这是一般生命无法承受的</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如果飞行器的速度很高，与星际物质（如陨石）碰撞，把飞行器摧毁的几率会很高。</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从这两方面看，空间旅行几乎是不可能的！</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7481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1970934"/>
            <a:ext cx="3897221" cy="1569660"/>
          </a:xfrm>
          <a:prstGeom prst="rect">
            <a:avLst/>
          </a:prstGeom>
          <a:noFill/>
        </p:spPr>
        <p:txBody>
          <a:bodyPr wrap="none" rtlCol="0">
            <a:spAutoFit/>
          </a:bodyPr>
          <a:lstStyle/>
          <a:p>
            <a:r>
              <a:rPr lang="zh-CN" altLang="en-US" sz="4800" b="1" dirty="0">
                <a:solidFill>
                  <a:srgbClr val="D4E7E8"/>
                </a:solidFill>
                <a:latin typeface="Arial" panose="020B0604020202020204"/>
              </a:rPr>
              <a:t>外星人与圣经</a:t>
            </a:r>
            <a:endParaRPr lang="en-US" altLang="zh-CN" sz="4800" b="1" dirty="0">
              <a:solidFill>
                <a:srgbClr val="D4E7E8"/>
              </a:solidFill>
              <a:latin typeface="Arial" panose="020B0604020202020204"/>
            </a:endParaRPr>
          </a:p>
          <a:p>
            <a:endParaRPr lang="zh-CN" altLang="en-US" sz="4800" dirty="0">
              <a:solidFill>
                <a:srgbClr val="D4E7E8"/>
              </a:solidFill>
              <a:latin typeface="Arial" panose="020B0604020202020204"/>
            </a:endParaRPr>
          </a:p>
        </p:txBody>
      </p:sp>
      <p:cxnSp>
        <p:nvCxnSpPr>
          <p:cNvPr id="8" name="直接连接符 7"/>
          <p:cNvCxnSpPr/>
          <p:nvPr/>
        </p:nvCxnSpPr>
        <p:spPr>
          <a:xfrm>
            <a:off x="-667367" y="2755764"/>
            <a:ext cx="2955074"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 name="文本框 23"/>
          <p:cNvSpPr txBox="1"/>
          <p:nvPr/>
        </p:nvSpPr>
        <p:spPr>
          <a:xfrm>
            <a:off x="97726" y="16003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16" name="文本占位符 22"/>
          <p:cNvSpPr txBox="1">
            <a:spLocks/>
          </p:cNvSpPr>
          <p:nvPr/>
        </p:nvSpPr>
        <p:spPr>
          <a:xfrm>
            <a:off x="184727" y="1264355"/>
            <a:ext cx="6594764" cy="245992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圣经是神的话语，而且经文明确说这个地球，乃至这个宇宙是为人的居住所设计。所以从经文，我们看看有没有支持外星人的说法。</a:t>
            </a:r>
          </a:p>
        </p:txBody>
      </p:sp>
      <p:sp>
        <p:nvSpPr>
          <p:cNvPr id="4" name="TextBox 3"/>
          <p:cNvSpPr txBox="1"/>
          <p:nvPr/>
        </p:nvSpPr>
        <p:spPr>
          <a:xfrm>
            <a:off x="1097280" y="198783"/>
            <a:ext cx="2949934" cy="584775"/>
          </a:xfrm>
          <a:prstGeom prst="rect">
            <a:avLst/>
          </a:prstGeom>
          <a:noFill/>
        </p:spPr>
        <p:txBody>
          <a:bodyPr wrap="square" rtlCol="0">
            <a:spAutoFit/>
          </a:bodyPr>
          <a:lstStyle/>
          <a:p>
            <a:r>
              <a:rPr lang="zh-CN" altLang="en-US" sz="3200" b="1" dirty="0">
                <a:solidFill>
                  <a:schemeClr val="bg1"/>
                </a:solidFill>
              </a:rPr>
              <a:t>外星人与圣经</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0A0C"/>
        </a:solidFill>
        <a:effectLst/>
      </p:bgPr>
    </p:bg>
    <p:spTree>
      <p:nvGrpSpPr>
        <p:cNvPr id="1" name=""/>
        <p:cNvGrpSpPr/>
        <p:nvPr/>
      </p:nvGrpSpPr>
      <p:grpSpPr>
        <a:xfrm>
          <a:off x="0" y="0"/>
          <a:ext cx="0" cy="0"/>
          <a:chOff x="0" y="0"/>
          <a:chExt cx="0" cy="0"/>
        </a:xfrm>
      </p:grpSpPr>
      <p:sp>
        <p:nvSpPr>
          <p:cNvPr id="7" name="文本框 6"/>
          <p:cNvSpPr txBox="1"/>
          <p:nvPr/>
        </p:nvSpPr>
        <p:spPr>
          <a:xfrm>
            <a:off x="2704566" y="285838"/>
            <a:ext cx="1449436" cy="523220"/>
          </a:xfrm>
          <a:prstGeom prst="rect">
            <a:avLst/>
          </a:prstGeom>
          <a:noFill/>
        </p:spPr>
        <p:txBody>
          <a:bodyPr wrap="none" rtlCol="0">
            <a:spAutoFit/>
          </a:bodyPr>
          <a:lstStyle/>
          <a:p>
            <a:pPr algn="ctr"/>
            <a:r>
              <a:rPr lang="zh-CN" altLang="en-US" sz="2800" b="1" dirty="0">
                <a:solidFill>
                  <a:schemeClr val="bg1"/>
                </a:solidFill>
                <a:latin typeface="+mn-ea"/>
              </a:rPr>
              <a:t>内   容</a:t>
            </a:r>
          </a:p>
        </p:txBody>
      </p:sp>
      <p:cxnSp>
        <p:nvCxnSpPr>
          <p:cNvPr id="13" name="直接连接符 12"/>
          <p:cNvCxnSpPr/>
          <p:nvPr/>
        </p:nvCxnSpPr>
        <p:spPr>
          <a:xfrm>
            <a:off x="2410378" y="755749"/>
            <a:ext cx="1943833" cy="0"/>
          </a:xfrm>
          <a:prstGeom prst="line">
            <a:avLst/>
          </a:prstGeom>
          <a:ln w="1270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457085" y="-309061"/>
            <a:ext cx="1943833" cy="0"/>
          </a:xfrm>
          <a:prstGeom prst="line">
            <a:avLst/>
          </a:prstGeom>
          <a:ln w="1270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112176" y="1656829"/>
            <a:ext cx="1090964" cy="1090964"/>
          </a:xfrm>
          <a:prstGeom prst="ellipse">
            <a:avLst/>
          </a:prstGeom>
          <a:ln w="28575">
            <a:gradFill flip="none" rotWithShape="1">
              <a:gsLst>
                <a:gs pos="67000">
                  <a:srgbClr val="FFFFFF">
                    <a:alpha val="10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p:cNvSpPr txBox="1"/>
          <p:nvPr/>
        </p:nvSpPr>
        <p:spPr>
          <a:xfrm>
            <a:off x="219111" y="1848368"/>
            <a:ext cx="877094" cy="707886"/>
          </a:xfrm>
          <a:prstGeom prst="rect">
            <a:avLst/>
          </a:prstGeom>
          <a:noFill/>
        </p:spPr>
        <p:txBody>
          <a:bodyPr wrap="square" rtlCol="0">
            <a:spAutoFit/>
          </a:bodyPr>
          <a:lstStyle/>
          <a:p>
            <a:pPr algn="ctr"/>
            <a:r>
              <a:rPr lang="en-US" altLang="zh-CN" sz="4000" b="1" dirty="0">
                <a:solidFill>
                  <a:schemeClr val="bg1"/>
                </a:solidFill>
              </a:rPr>
              <a:t>01</a:t>
            </a:r>
            <a:endParaRPr lang="zh-CN" altLang="en-US" sz="4000" b="1" dirty="0">
              <a:solidFill>
                <a:schemeClr val="bg1"/>
              </a:solidFill>
            </a:endParaRPr>
          </a:p>
        </p:txBody>
      </p:sp>
      <p:sp>
        <p:nvSpPr>
          <p:cNvPr id="24" name="文本框 23"/>
          <p:cNvSpPr txBox="1"/>
          <p:nvPr/>
        </p:nvSpPr>
        <p:spPr>
          <a:xfrm>
            <a:off x="2030075" y="1892708"/>
            <a:ext cx="877094" cy="707886"/>
          </a:xfrm>
          <a:prstGeom prst="rect">
            <a:avLst/>
          </a:prstGeom>
          <a:noFill/>
        </p:spPr>
        <p:txBody>
          <a:bodyPr wrap="square" rtlCol="0">
            <a:spAutoFit/>
          </a:bodyPr>
          <a:lstStyle/>
          <a:p>
            <a:pPr algn="ctr"/>
            <a:r>
              <a:rPr lang="en-US" altLang="zh-CN" sz="4000" b="1" dirty="0">
                <a:solidFill>
                  <a:schemeClr val="bg1"/>
                </a:solidFill>
              </a:rPr>
              <a:t>02</a:t>
            </a:r>
            <a:endParaRPr lang="zh-CN" altLang="en-US" sz="4000" b="1" dirty="0">
              <a:solidFill>
                <a:schemeClr val="bg1"/>
              </a:solidFill>
            </a:endParaRPr>
          </a:p>
        </p:txBody>
      </p:sp>
      <p:sp>
        <p:nvSpPr>
          <p:cNvPr id="25" name="文本框 24"/>
          <p:cNvSpPr txBox="1"/>
          <p:nvPr/>
        </p:nvSpPr>
        <p:spPr>
          <a:xfrm>
            <a:off x="3944104" y="1890668"/>
            <a:ext cx="877094" cy="707886"/>
          </a:xfrm>
          <a:prstGeom prst="rect">
            <a:avLst/>
          </a:prstGeom>
          <a:noFill/>
        </p:spPr>
        <p:txBody>
          <a:bodyPr wrap="square" rtlCol="0">
            <a:spAutoFit/>
          </a:bodyPr>
          <a:lstStyle/>
          <a:p>
            <a:pPr algn="ctr"/>
            <a:r>
              <a:rPr lang="en-US" altLang="zh-CN" sz="4000" dirty="0">
                <a:solidFill>
                  <a:schemeClr val="bg1"/>
                </a:solidFill>
              </a:rPr>
              <a:t>03</a:t>
            </a:r>
            <a:endParaRPr lang="zh-CN" altLang="en-US" sz="4000" dirty="0">
              <a:solidFill>
                <a:schemeClr val="bg1"/>
              </a:solidFill>
            </a:endParaRPr>
          </a:p>
        </p:txBody>
      </p:sp>
      <p:sp>
        <p:nvSpPr>
          <p:cNvPr id="26" name="文本框 25"/>
          <p:cNvSpPr txBox="1"/>
          <p:nvPr/>
        </p:nvSpPr>
        <p:spPr>
          <a:xfrm>
            <a:off x="5766244" y="1920395"/>
            <a:ext cx="877094" cy="707886"/>
          </a:xfrm>
          <a:prstGeom prst="rect">
            <a:avLst/>
          </a:prstGeom>
          <a:noFill/>
        </p:spPr>
        <p:txBody>
          <a:bodyPr wrap="square" rtlCol="0">
            <a:spAutoFit/>
          </a:bodyPr>
          <a:lstStyle/>
          <a:p>
            <a:pPr algn="ctr"/>
            <a:r>
              <a:rPr lang="en-US" altLang="zh-CN" sz="4000" b="1" dirty="0">
                <a:solidFill>
                  <a:schemeClr val="bg1"/>
                </a:solidFill>
              </a:rPr>
              <a:t>04</a:t>
            </a:r>
            <a:endParaRPr lang="zh-CN" altLang="en-US" sz="4000" b="1" dirty="0">
              <a:solidFill>
                <a:schemeClr val="bg1"/>
              </a:solidFill>
            </a:endParaRPr>
          </a:p>
        </p:txBody>
      </p:sp>
      <p:sp>
        <p:nvSpPr>
          <p:cNvPr id="27" name="文本框 26"/>
          <p:cNvSpPr txBox="1"/>
          <p:nvPr/>
        </p:nvSpPr>
        <p:spPr>
          <a:xfrm>
            <a:off x="70179" y="2774971"/>
            <a:ext cx="1217000" cy="707886"/>
          </a:xfrm>
          <a:prstGeom prst="rect">
            <a:avLst/>
          </a:prstGeom>
          <a:noFill/>
        </p:spPr>
        <p:txBody>
          <a:bodyPr wrap="none" rtlCol="0">
            <a:spAutoFit/>
          </a:bodyPr>
          <a:lstStyle/>
          <a:p>
            <a:pPr algn="ctr"/>
            <a:r>
              <a:rPr lang="zh-CN" altLang="en-US" sz="2000" b="1" dirty="0">
                <a:solidFill>
                  <a:schemeClr val="bg1"/>
                </a:solidFill>
                <a:latin typeface="+mn-ea"/>
              </a:rPr>
              <a:t>外星生命</a:t>
            </a:r>
            <a:endParaRPr lang="en-US" altLang="zh-CN" sz="2000" b="1" dirty="0">
              <a:solidFill>
                <a:schemeClr val="bg1"/>
              </a:solidFill>
              <a:latin typeface="+mn-ea"/>
            </a:endParaRPr>
          </a:p>
          <a:p>
            <a:pPr algn="ctr"/>
            <a:r>
              <a:rPr lang="zh-CN" altLang="en-US" sz="2000" b="1" dirty="0">
                <a:solidFill>
                  <a:schemeClr val="bg1"/>
                </a:solidFill>
                <a:latin typeface="+mn-ea"/>
              </a:rPr>
              <a:t>与进化论</a:t>
            </a:r>
          </a:p>
        </p:txBody>
      </p:sp>
      <p:sp>
        <p:nvSpPr>
          <p:cNvPr id="28" name="文本框 27"/>
          <p:cNvSpPr txBox="1"/>
          <p:nvPr/>
        </p:nvSpPr>
        <p:spPr>
          <a:xfrm>
            <a:off x="1870277" y="2786210"/>
            <a:ext cx="1217000" cy="707886"/>
          </a:xfrm>
          <a:prstGeom prst="rect">
            <a:avLst/>
          </a:prstGeom>
          <a:noFill/>
        </p:spPr>
        <p:txBody>
          <a:bodyPr wrap="none" rtlCol="0">
            <a:spAutoFit/>
          </a:bodyPr>
          <a:lstStyle/>
          <a:p>
            <a:pPr algn="ctr"/>
            <a:r>
              <a:rPr lang="zh-CN" altLang="en-US" sz="2000" b="1" dirty="0">
                <a:solidFill>
                  <a:schemeClr val="bg1"/>
                </a:solidFill>
                <a:latin typeface="+mn-ea"/>
              </a:rPr>
              <a:t>空间旅行</a:t>
            </a:r>
            <a:endParaRPr lang="en-US" altLang="zh-CN" sz="2000" b="1" dirty="0">
              <a:solidFill>
                <a:schemeClr val="bg1"/>
              </a:solidFill>
              <a:latin typeface="+mn-ea"/>
            </a:endParaRPr>
          </a:p>
          <a:p>
            <a:pPr algn="ctr"/>
            <a:r>
              <a:rPr lang="zh-CN" altLang="en-US" sz="2000" b="1" dirty="0">
                <a:solidFill>
                  <a:schemeClr val="bg1"/>
                </a:solidFill>
                <a:latin typeface="+mn-ea"/>
              </a:rPr>
              <a:t>的可能性</a:t>
            </a:r>
          </a:p>
        </p:txBody>
      </p:sp>
      <p:sp>
        <p:nvSpPr>
          <p:cNvPr id="29" name="文本框 28"/>
          <p:cNvSpPr txBox="1"/>
          <p:nvPr/>
        </p:nvSpPr>
        <p:spPr>
          <a:xfrm>
            <a:off x="3878035" y="2831977"/>
            <a:ext cx="958917" cy="707886"/>
          </a:xfrm>
          <a:prstGeom prst="rect">
            <a:avLst/>
          </a:prstGeom>
          <a:noFill/>
        </p:spPr>
        <p:txBody>
          <a:bodyPr wrap="none" rtlCol="0">
            <a:spAutoFit/>
          </a:bodyPr>
          <a:lstStyle/>
          <a:p>
            <a:pPr algn="ctr"/>
            <a:r>
              <a:rPr lang="zh-CN" altLang="en-US" sz="2000" b="1" dirty="0">
                <a:solidFill>
                  <a:schemeClr val="bg1"/>
                </a:solidFill>
                <a:latin typeface="+mn-ea"/>
              </a:rPr>
              <a:t>外星人</a:t>
            </a:r>
            <a:endParaRPr lang="en-US" altLang="zh-CN" sz="2000" b="1" dirty="0">
              <a:solidFill>
                <a:schemeClr val="bg1"/>
              </a:solidFill>
              <a:latin typeface="+mn-ea"/>
            </a:endParaRPr>
          </a:p>
          <a:p>
            <a:pPr algn="ctr"/>
            <a:r>
              <a:rPr lang="zh-CN" altLang="en-US" sz="2000" b="1" dirty="0">
                <a:solidFill>
                  <a:schemeClr val="bg1"/>
                </a:solidFill>
                <a:latin typeface="+mn-ea"/>
              </a:rPr>
              <a:t>与圣经</a:t>
            </a:r>
          </a:p>
        </p:txBody>
      </p:sp>
      <p:sp>
        <p:nvSpPr>
          <p:cNvPr id="30" name="文本框 29"/>
          <p:cNvSpPr txBox="1"/>
          <p:nvPr/>
        </p:nvSpPr>
        <p:spPr>
          <a:xfrm>
            <a:off x="5859380" y="3011359"/>
            <a:ext cx="700834" cy="400110"/>
          </a:xfrm>
          <a:prstGeom prst="rect">
            <a:avLst/>
          </a:prstGeom>
          <a:noFill/>
        </p:spPr>
        <p:txBody>
          <a:bodyPr wrap="none" rtlCol="0">
            <a:spAutoFit/>
          </a:bodyPr>
          <a:lstStyle/>
          <a:p>
            <a:pPr algn="ctr"/>
            <a:r>
              <a:rPr lang="zh-CN" altLang="en-US" sz="2000" b="1" dirty="0">
                <a:solidFill>
                  <a:schemeClr val="bg1"/>
                </a:solidFill>
                <a:latin typeface="+mn-ea"/>
              </a:rPr>
              <a:t>总结</a:t>
            </a:r>
          </a:p>
        </p:txBody>
      </p:sp>
      <p:sp>
        <p:nvSpPr>
          <p:cNvPr id="31" name="椭圆 30"/>
          <p:cNvSpPr/>
          <p:nvPr/>
        </p:nvSpPr>
        <p:spPr>
          <a:xfrm>
            <a:off x="1923140" y="1701170"/>
            <a:ext cx="1090964" cy="1090964"/>
          </a:xfrm>
          <a:prstGeom prst="ellipse">
            <a:avLst/>
          </a:prstGeom>
          <a:ln w="28575">
            <a:gradFill flip="none" rotWithShape="1">
              <a:gsLst>
                <a:gs pos="67000">
                  <a:srgbClr val="FFFFFF">
                    <a:alpha val="10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椭圆 31"/>
          <p:cNvSpPr/>
          <p:nvPr/>
        </p:nvSpPr>
        <p:spPr>
          <a:xfrm>
            <a:off x="3837169" y="1699129"/>
            <a:ext cx="1090964" cy="1090964"/>
          </a:xfrm>
          <a:prstGeom prst="ellipse">
            <a:avLst/>
          </a:prstGeom>
          <a:ln w="28575">
            <a:gradFill flip="none" rotWithShape="1">
              <a:gsLst>
                <a:gs pos="67000">
                  <a:srgbClr val="FFFFFF">
                    <a:alpha val="10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椭圆 32"/>
          <p:cNvSpPr/>
          <p:nvPr/>
        </p:nvSpPr>
        <p:spPr>
          <a:xfrm>
            <a:off x="5640357" y="1719948"/>
            <a:ext cx="1090964" cy="1090964"/>
          </a:xfrm>
          <a:prstGeom prst="ellipse">
            <a:avLst/>
          </a:prstGeom>
          <a:ln w="28575">
            <a:gradFill flip="none" rotWithShape="1">
              <a:gsLst>
                <a:gs pos="67000">
                  <a:srgbClr val="FFFFFF">
                    <a:alpha val="10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47782" y="1028542"/>
            <a:ext cx="6576291"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神说，我们要照着我们的形像，按着我们的样式造人，使他们管理海里的鱼，空中的鸟，地上的牲畜，和全地，并地上所爬的一切昆虫。 </a:t>
            </a:r>
          </a:p>
        </p:txBody>
      </p:sp>
      <p:sp>
        <p:nvSpPr>
          <p:cNvPr id="24" name="文本框 23"/>
          <p:cNvSpPr txBox="1"/>
          <p:nvPr/>
        </p:nvSpPr>
        <p:spPr>
          <a:xfrm>
            <a:off x="137974" y="208827"/>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318126" y="4608354"/>
            <a:ext cx="1405947" cy="300082"/>
          </a:xfrm>
          <a:prstGeom prst="rect">
            <a:avLst/>
          </a:prstGeom>
          <a:noFill/>
        </p:spPr>
        <p:txBody>
          <a:bodyPr wrap="square" rtlCol="0">
            <a:spAutoFit/>
          </a:bodyPr>
          <a:lstStyle/>
          <a:p>
            <a:r>
              <a:rPr lang="zh-CN" altLang="en-US" b="1" dirty="0">
                <a:solidFill>
                  <a:schemeClr val="bg1"/>
                </a:solidFill>
              </a:rPr>
              <a:t>创世记</a:t>
            </a:r>
            <a:r>
              <a:rPr lang="en-US" altLang="zh-CN" b="1" dirty="0">
                <a:solidFill>
                  <a:schemeClr val="bg1"/>
                </a:solidFill>
              </a:rPr>
              <a:t>1:26</a:t>
            </a:r>
            <a:endParaRPr lang="zh-CN" altLang="en-US" b="1" dirty="0">
              <a:solidFill>
                <a:schemeClr val="bg1"/>
              </a:solidFill>
            </a:endParaRPr>
          </a:p>
        </p:txBody>
      </p:sp>
      <p:sp>
        <p:nvSpPr>
          <p:cNvPr id="3" name="文本框 2"/>
          <p:cNvSpPr txBox="1"/>
          <p:nvPr/>
        </p:nvSpPr>
        <p:spPr>
          <a:xfrm>
            <a:off x="863310" y="301616"/>
            <a:ext cx="3199807"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相关经文一：</a:t>
            </a:r>
            <a:r>
              <a:rPr lang="zh-CN" altLang="en-US" sz="2000" b="1" dirty="0">
                <a:solidFill>
                  <a:schemeClr val="bg1"/>
                </a:solidFill>
              </a:rPr>
              <a:t>创世记</a:t>
            </a:r>
            <a:r>
              <a:rPr lang="en-US" altLang="zh-CN" sz="2000" b="1" dirty="0">
                <a:solidFill>
                  <a:schemeClr val="bg1"/>
                </a:solidFill>
              </a:rPr>
              <a:t>1:26</a:t>
            </a:r>
            <a:endParaRPr lang="zh-CN" altLang="en-US" sz="2000" b="1" dirty="0">
              <a:solidFill>
                <a:schemeClr val="bg1"/>
              </a:solidFill>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01258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1879" y="988785"/>
            <a:ext cx="6576291" cy="3511653"/>
          </a:xfrm>
        </p:spPr>
        <p:txBody>
          <a:bodyPr>
            <a:noAutofit/>
          </a:bodyPr>
          <a:lstStyle/>
          <a:p>
            <a:pPr algn="just"/>
            <a:r>
              <a:rPr lang="zh-CN" altLang="en-US" sz="2400" b="1" dirty="0">
                <a:solidFill>
                  <a:schemeClr val="bg1"/>
                </a:solidFill>
                <a:latin typeface="微软雅黑" panose="020B0503020204020204" pitchFamily="34" charset="-122"/>
                <a:ea typeface="微软雅黑" panose="020B0503020204020204" pitchFamily="34" charset="-122"/>
              </a:rPr>
              <a:t>我们所说将来的世界，神原没有交给天使管辖。但有人在经上某处证明说，人算什么，你竟顾念他，世人算什么，你竟眷顾他。你叫他比天使微小一点，（或作你叫他暂时比天使小）赐他荣耀尊贵为冠冕，并将你手所造的都派他管理。叫万物都服在他的脚下。既叫万物都服他，就没有剩下一样不服他的。只是如今我们还不见万物都服他。 </a:t>
            </a:r>
          </a:p>
        </p:txBody>
      </p:sp>
      <p:sp>
        <p:nvSpPr>
          <p:cNvPr id="24" name="文本框 23"/>
          <p:cNvSpPr txBox="1"/>
          <p:nvPr/>
        </p:nvSpPr>
        <p:spPr>
          <a:xfrm>
            <a:off x="137974" y="208827"/>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318126" y="4608354"/>
            <a:ext cx="1405947" cy="300082"/>
          </a:xfrm>
          <a:prstGeom prst="rect">
            <a:avLst/>
          </a:prstGeom>
          <a:noFill/>
        </p:spPr>
        <p:txBody>
          <a:bodyPr wrap="square" rtlCol="0">
            <a:spAutoFit/>
          </a:bodyPr>
          <a:lstStyle/>
          <a:p>
            <a:r>
              <a:rPr lang="zh-CN" altLang="en-US" b="1" dirty="0">
                <a:solidFill>
                  <a:schemeClr val="bg1"/>
                </a:solidFill>
              </a:rPr>
              <a:t>希伯来书</a:t>
            </a:r>
            <a:r>
              <a:rPr lang="en-US" altLang="zh-CN" b="1" dirty="0">
                <a:solidFill>
                  <a:schemeClr val="bg1"/>
                </a:solidFill>
              </a:rPr>
              <a:t>2:5-8</a:t>
            </a:r>
            <a:endParaRPr lang="zh-CN" altLang="en-US" b="1" dirty="0">
              <a:solidFill>
                <a:schemeClr val="bg1"/>
              </a:solidFill>
            </a:endParaRPr>
          </a:p>
        </p:txBody>
      </p:sp>
      <p:sp>
        <p:nvSpPr>
          <p:cNvPr id="3" name="文本框 2"/>
          <p:cNvSpPr txBox="1"/>
          <p:nvPr/>
        </p:nvSpPr>
        <p:spPr>
          <a:xfrm>
            <a:off x="863310" y="301616"/>
            <a:ext cx="4320940"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相关经文一：</a:t>
            </a:r>
            <a:r>
              <a:rPr lang="zh-CN" altLang="en-US" sz="2000" b="1" dirty="0">
                <a:solidFill>
                  <a:schemeClr val="bg1"/>
                </a:solidFill>
              </a:rPr>
              <a:t>希伯来书</a:t>
            </a:r>
            <a:r>
              <a:rPr lang="en-US" altLang="zh-CN" sz="2000" b="1" dirty="0">
                <a:solidFill>
                  <a:schemeClr val="bg1"/>
                </a:solidFill>
              </a:rPr>
              <a:t>2:5-8</a:t>
            </a:r>
            <a:endParaRPr lang="zh-CN" altLang="en-US" sz="2000" b="1" dirty="0">
              <a:solidFill>
                <a:schemeClr val="bg1"/>
              </a:solidFill>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01258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53143" y="1150055"/>
            <a:ext cx="6676281" cy="1907471"/>
          </a:xfrm>
        </p:spPr>
        <p:txBody>
          <a:bodyPr>
            <a:noAutofit/>
          </a:bodyPr>
          <a:lstStyle/>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我们在神的创造中是</a:t>
            </a:r>
            <a:r>
              <a:rPr lang="zh-CN" altLang="en-US" sz="2800" b="1" dirty="0">
                <a:solidFill>
                  <a:srgbClr val="FF0000"/>
                </a:solidFill>
                <a:latin typeface="微软雅黑" panose="020B0503020204020204" pitchFamily="34" charset="-122"/>
                <a:ea typeface="微软雅黑" panose="020B0503020204020204" pitchFamily="34" charset="-122"/>
              </a:rPr>
              <a:t>唯一</a:t>
            </a:r>
            <a:r>
              <a:rPr lang="zh-CN" altLang="en-US" sz="2800" b="1" dirty="0">
                <a:solidFill>
                  <a:schemeClr val="bg1"/>
                </a:solidFill>
                <a:latin typeface="微软雅黑" panose="020B0503020204020204" pitchFamily="34" charset="-122"/>
                <a:ea typeface="微软雅黑" panose="020B0503020204020204" pitchFamily="34" charset="-122"/>
              </a:rPr>
              <a:t>的，在整个宇宙中也是</a:t>
            </a:r>
            <a:r>
              <a:rPr lang="zh-CN" altLang="en-US" sz="2800" b="1" dirty="0">
                <a:solidFill>
                  <a:srgbClr val="FF0000"/>
                </a:solidFill>
                <a:latin typeface="微软雅黑" panose="020B0503020204020204" pitchFamily="34" charset="-122"/>
                <a:ea typeface="微软雅黑" panose="020B0503020204020204" pitchFamily="34" charset="-122"/>
              </a:rPr>
              <a:t>唯一</a:t>
            </a:r>
            <a:r>
              <a:rPr lang="zh-CN" altLang="en-US" sz="2800" b="1" dirty="0">
                <a:solidFill>
                  <a:schemeClr val="bg1"/>
                </a:solidFill>
                <a:latin typeface="微软雅黑" panose="020B0503020204020204" pitchFamily="34" charset="-122"/>
                <a:ea typeface="微软雅黑" panose="020B0503020204020204" pitchFamily="34" charset="-122"/>
              </a:rPr>
              <a:t>的。</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我们是按照神的形象而造的。</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神完全没有提及在宇宙别的地方也创造了其他生命</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25436" y="16003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框 3"/>
          <p:cNvSpPr txBox="1"/>
          <p:nvPr/>
        </p:nvSpPr>
        <p:spPr>
          <a:xfrm>
            <a:off x="850772" y="283144"/>
            <a:ext cx="2600325"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解读一</a:t>
            </a:r>
          </a:p>
        </p:txBody>
      </p:sp>
    </p:spTree>
    <p:extLst>
      <p:ext uri="{BB962C8B-B14F-4D97-AF65-F5344CB8AC3E}">
        <p14:creationId xmlns:p14="http://schemas.microsoft.com/office/powerpoint/2010/main" val="4239251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79252" y="1102430"/>
            <a:ext cx="6709475"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神就赐福给他们，又对他们说，要生养众多，遍满地面，治理这地。也要管理海里的鱼，空中的鸟，和地上各样行动的活物。</a:t>
            </a:r>
          </a:p>
        </p:txBody>
      </p:sp>
      <p:sp>
        <p:nvSpPr>
          <p:cNvPr id="24" name="文本框 23"/>
          <p:cNvSpPr txBox="1"/>
          <p:nvPr/>
        </p:nvSpPr>
        <p:spPr>
          <a:xfrm>
            <a:off x="79253" y="179160"/>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572125" y="4114800"/>
            <a:ext cx="2000250" cy="300082"/>
          </a:xfrm>
          <a:prstGeom prst="rect">
            <a:avLst/>
          </a:prstGeom>
          <a:noFill/>
        </p:spPr>
        <p:txBody>
          <a:bodyPr wrap="square" rtlCol="0">
            <a:spAutoFit/>
          </a:bodyPr>
          <a:lstStyle/>
          <a:p>
            <a:r>
              <a:rPr lang="zh-CN" altLang="en-US" dirty="0">
                <a:solidFill>
                  <a:schemeClr val="bg1"/>
                </a:solidFill>
              </a:rPr>
              <a:t>创世记</a:t>
            </a:r>
            <a:r>
              <a:rPr lang="en-US" altLang="zh-CN" dirty="0">
                <a:solidFill>
                  <a:schemeClr val="bg1"/>
                </a:solidFill>
              </a:rPr>
              <a:t>1:29</a:t>
            </a:r>
            <a:endParaRPr lang="zh-CN" altLang="en-US" dirty="0">
              <a:solidFill>
                <a:schemeClr val="bg1"/>
              </a:solidFill>
            </a:endParaRPr>
          </a:p>
        </p:txBody>
      </p:sp>
      <p:sp>
        <p:nvSpPr>
          <p:cNvPr id="3" name="文本框 2"/>
          <p:cNvSpPr txBox="1"/>
          <p:nvPr/>
        </p:nvSpPr>
        <p:spPr>
          <a:xfrm>
            <a:off x="885248" y="302271"/>
            <a:ext cx="3249430"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相关经文二：</a:t>
            </a:r>
            <a:r>
              <a:rPr lang="zh-CN" altLang="en-US" sz="2000" dirty="0">
                <a:solidFill>
                  <a:schemeClr val="bg1"/>
                </a:solidFill>
              </a:rPr>
              <a:t>创世记</a:t>
            </a:r>
            <a:r>
              <a:rPr lang="en-US" altLang="zh-CN" sz="2000" dirty="0">
                <a:solidFill>
                  <a:schemeClr val="bg1"/>
                </a:solidFill>
              </a:rPr>
              <a:t>1:29</a:t>
            </a:r>
            <a:endParaRPr lang="zh-CN" altLang="en-US" sz="2000" dirty="0">
              <a:solidFill>
                <a:schemeClr val="bg1"/>
              </a:solidFill>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71417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79252" y="1102430"/>
            <a:ext cx="6709475"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你派他管理你手所造的，使万物，就是一切的牛羊，田野的兽，空中的鸟，海里的鱼，凡经行海道的，都服在他的脚下。</a:t>
            </a:r>
          </a:p>
        </p:txBody>
      </p:sp>
      <p:sp>
        <p:nvSpPr>
          <p:cNvPr id="24" name="文本框 23"/>
          <p:cNvSpPr txBox="1"/>
          <p:nvPr/>
        </p:nvSpPr>
        <p:spPr>
          <a:xfrm>
            <a:off x="79253" y="179160"/>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572125" y="4114800"/>
            <a:ext cx="2000250" cy="300082"/>
          </a:xfrm>
          <a:prstGeom prst="rect">
            <a:avLst/>
          </a:prstGeom>
          <a:noFill/>
        </p:spPr>
        <p:txBody>
          <a:bodyPr wrap="square" rtlCol="0">
            <a:spAutoFit/>
          </a:bodyPr>
          <a:lstStyle/>
          <a:p>
            <a:r>
              <a:rPr lang="zh-CN" altLang="en-US" b="1" dirty="0">
                <a:solidFill>
                  <a:schemeClr val="bg1"/>
                </a:solidFill>
              </a:rPr>
              <a:t>诗篇</a:t>
            </a:r>
            <a:r>
              <a:rPr lang="en-US" altLang="zh-CN" b="1" dirty="0">
                <a:solidFill>
                  <a:schemeClr val="bg1"/>
                </a:solidFill>
              </a:rPr>
              <a:t>8:6</a:t>
            </a:r>
            <a:endParaRPr lang="zh-CN" altLang="en-US" b="1" dirty="0">
              <a:solidFill>
                <a:schemeClr val="bg1"/>
              </a:solidFill>
            </a:endParaRPr>
          </a:p>
        </p:txBody>
      </p:sp>
      <p:sp>
        <p:nvSpPr>
          <p:cNvPr id="3" name="文本框 2"/>
          <p:cNvSpPr txBox="1"/>
          <p:nvPr/>
        </p:nvSpPr>
        <p:spPr>
          <a:xfrm>
            <a:off x="885248" y="302271"/>
            <a:ext cx="2600325"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相关经文二：</a:t>
            </a:r>
            <a:r>
              <a:rPr lang="zh-CN" altLang="en-US" sz="2000" dirty="0">
                <a:solidFill>
                  <a:schemeClr val="bg1"/>
                </a:solidFill>
              </a:rPr>
              <a:t>诗篇</a:t>
            </a:r>
            <a:r>
              <a:rPr lang="en-US" altLang="zh-CN" sz="2000" dirty="0">
                <a:solidFill>
                  <a:schemeClr val="bg1"/>
                </a:solidFill>
              </a:rPr>
              <a:t>8:6</a:t>
            </a:r>
            <a:endParaRPr lang="zh-CN" altLang="en-US" sz="2000" dirty="0">
              <a:solidFill>
                <a:schemeClr val="bg1"/>
              </a:solidFill>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0096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73891" y="1159580"/>
            <a:ext cx="6705600" cy="1907471"/>
          </a:xfrm>
        </p:spPr>
        <p:txBody>
          <a:bodyPr>
            <a:noAutofit/>
          </a:bodyPr>
          <a:lstStyle/>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神吩咐人管理全地和地球各样生物。</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神并没有说过在别的星球创造生命，让他们去管理其他包括地球在内的文明。</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证明全宇宙都在人的手下</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52697" y="178505"/>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框 3"/>
          <p:cNvSpPr txBox="1"/>
          <p:nvPr/>
        </p:nvSpPr>
        <p:spPr>
          <a:xfrm>
            <a:off x="850325" y="301616"/>
            <a:ext cx="2600325"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解读二</a:t>
            </a:r>
          </a:p>
        </p:txBody>
      </p:sp>
    </p:spTree>
    <p:extLst>
      <p:ext uri="{BB962C8B-B14F-4D97-AF65-F5344CB8AC3E}">
        <p14:creationId xmlns:p14="http://schemas.microsoft.com/office/powerpoint/2010/main" val="9729702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4672" y="1159580"/>
            <a:ext cx="6607874" cy="1907471"/>
          </a:xfrm>
        </p:spPr>
        <p:txBody>
          <a:bodyPr>
            <a:noAutofit/>
          </a:bodyPr>
          <a:lstStyle/>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假如真的有外星人从别的星球到达地球，而且文明等级比我们高很多，那将会是外星人来管理人类。</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这点跟圣经中神的话语并不相符。</a:t>
            </a:r>
          </a:p>
        </p:txBody>
      </p:sp>
      <p:sp>
        <p:nvSpPr>
          <p:cNvPr id="24" name="文本框 23"/>
          <p:cNvSpPr txBox="1"/>
          <p:nvPr/>
        </p:nvSpPr>
        <p:spPr>
          <a:xfrm>
            <a:off x="134672" y="169269"/>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框 3"/>
          <p:cNvSpPr txBox="1"/>
          <p:nvPr/>
        </p:nvSpPr>
        <p:spPr>
          <a:xfrm>
            <a:off x="832300" y="292379"/>
            <a:ext cx="2600325"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解读二</a:t>
            </a:r>
          </a:p>
        </p:txBody>
      </p:sp>
    </p:spTree>
    <p:extLst>
      <p:ext uri="{BB962C8B-B14F-4D97-AF65-F5344CB8AC3E}">
        <p14:creationId xmlns:p14="http://schemas.microsoft.com/office/powerpoint/2010/main" val="2425348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25435" y="1102430"/>
            <a:ext cx="6589401"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但受造之物仍然指望脱离败坏的辖制，得享神儿女自由的荣耀。我们知道</a:t>
            </a:r>
            <a:r>
              <a:rPr lang="zh-CN" altLang="en-US" sz="2800" b="1" dirty="0">
                <a:solidFill>
                  <a:srgbClr val="FF0000"/>
                </a:solidFill>
                <a:latin typeface="微软雅黑" panose="020B0503020204020204" pitchFamily="34" charset="-122"/>
                <a:ea typeface="微软雅黑" panose="020B0503020204020204" pitchFamily="34" charset="-122"/>
              </a:rPr>
              <a:t>一切受造之物</a:t>
            </a:r>
            <a:r>
              <a:rPr lang="zh-CN" altLang="en-US" sz="2800" b="1" dirty="0">
                <a:solidFill>
                  <a:schemeClr val="bg1"/>
                </a:solidFill>
                <a:latin typeface="微软雅黑" panose="020B0503020204020204" pitchFamily="34" charset="-122"/>
                <a:ea typeface="微软雅黑" panose="020B0503020204020204" pitchFamily="34" charset="-122"/>
              </a:rPr>
              <a:t>，一同叹息劳苦，直到如今。 </a:t>
            </a:r>
          </a:p>
        </p:txBody>
      </p:sp>
      <p:sp>
        <p:nvSpPr>
          <p:cNvPr id="24" name="文本框 23"/>
          <p:cNvSpPr txBox="1"/>
          <p:nvPr/>
        </p:nvSpPr>
        <p:spPr>
          <a:xfrm>
            <a:off x="125435" y="178506"/>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281179" y="4484255"/>
            <a:ext cx="2000250" cy="300082"/>
          </a:xfrm>
          <a:prstGeom prst="rect">
            <a:avLst/>
          </a:prstGeom>
          <a:noFill/>
        </p:spPr>
        <p:txBody>
          <a:bodyPr wrap="square" rtlCol="0">
            <a:spAutoFit/>
          </a:bodyPr>
          <a:lstStyle/>
          <a:p>
            <a:r>
              <a:rPr lang="zh-CN" altLang="en-US" dirty="0">
                <a:solidFill>
                  <a:schemeClr val="bg1"/>
                </a:solidFill>
              </a:rPr>
              <a:t>罗马书</a:t>
            </a:r>
            <a:r>
              <a:rPr lang="en-US" altLang="zh-CN" dirty="0">
                <a:solidFill>
                  <a:schemeClr val="bg1"/>
                </a:solidFill>
              </a:rPr>
              <a:t>8:21-22</a:t>
            </a:r>
            <a:endParaRPr lang="zh-CN" altLang="en-US" dirty="0">
              <a:solidFill>
                <a:schemeClr val="bg1"/>
              </a:solidFill>
            </a:endParaRPr>
          </a:p>
        </p:txBody>
      </p:sp>
      <p:sp>
        <p:nvSpPr>
          <p:cNvPr id="3" name="文本框 2"/>
          <p:cNvSpPr txBox="1"/>
          <p:nvPr/>
        </p:nvSpPr>
        <p:spPr>
          <a:xfrm>
            <a:off x="823063" y="301616"/>
            <a:ext cx="4170356"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相关经文三：</a:t>
            </a:r>
            <a:r>
              <a:rPr lang="zh-CN" altLang="en-US" sz="2000" dirty="0">
                <a:solidFill>
                  <a:schemeClr val="bg1"/>
                </a:solidFill>
              </a:rPr>
              <a:t>罗马书</a:t>
            </a:r>
            <a:r>
              <a:rPr lang="en-US" altLang="zh-CN" sz="2000" dirty="0">
                <a:solidFill>
                  <a:schemeClr val="bg1"/>
                </a:solidFill>
              </a:rPr>
              <a:t>8:21-22</a:t>
            </a:r>
            <a:endParaRPr lang="zh-CN" altLang="en-US" sz="2000" dirty="0">
              <a:solidFill>
                <a:schemeClr val="bg1"/>
              </a:solidFill>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392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17483" y="1238513"/>
            <a:ext cx="6543221" cy="1907471"/>
          </a:xfrm>
        </p:spPr>
        <p:txBody>
          <a:bodyPr>
            <a:noAutofit/>
          </a:bodyPr>
          <a:lstStyle/>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如果真的有外星人，经文里面“一切受造之物”也包括所谓的外星人</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假如神也在别的星球创造了生命，按照经文的说法，这些外星生命也在一起“一同叹息劳苦，直到如今”。</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25435" y="206215"/>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框 3"/>
          <p:cNvSpPr txBox="1"/>
          <p:nvPr/>
        </p:nvSpPr>
        <p:spPr>
          <a:xfrm>
            <a:off x="823063" y="329325"/>
            <a:ext cx="2600325"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解读三</a:t>
            </a:r>
          </a:p>
        </p:txBody>
      </p:sp>
    </p:spTree>
    <p:extLst>
      <p:ext uri="{BB962C8B-B14F-4D97-AF65-F5344CB8AC3E}">
        <p14:creationId xmlns:p14="http://schemas.microsoft.com/office/powerpoint/2010/main" val="765693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64590" y="377099"/>
            <a:ext cx="2029993" cy="363440"/>
          </a:xfrm>
        </p:spPr>
        <p:txBody>
          <a:bodyPr>
            <a:no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解读三</a:t>
            </a:r>
          </a:p>
        </p:txBody>
      </p:sp>
      <p:sp>
        <p:nvSpPr>
          <p:cNvPr id="24" name="文本框 23"/>
          <p:cNvSpPr txBox="1"/>
          <p:nvPr/>
        </p:nvSpPr>
        <p:spPr>
          <a:xfrm>
            <a:off x="156125" y="23565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5" name="文本占位符 22"/>
          <p:cNvSpPr txBox="1">
            <a:spLocks/>
          </p:cNvSpPr>
          <p:nvPr/>
        </p:nvSpPr>
        <p:spPr>
          <a:xfrm>
            <a:off x="156125" y="1003435"/>
            <a:ext cx="6577184"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但“一同叹息劳苦，直到如今”是因为人犯罪的结果，而这些外星人可能从来没有听过宇宙中存在地球，那地球人的犯罪又如何影响到这些外星人也一起“叹息劳苦” 呢？外星人不是亚当的后代，神的诅咒影响一切。</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1289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667367" y="2755764"/>
            <a:ext cx="2955074"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620" y="2009797"/>
            <a:ext cx="5134739" cy="830997"/>
          </a:xfrm>
          <a:prstGeom prst="rect">
            <a:avLst/>
          </a:prstGeom>
          <a:noFill/>
        </p:spPr>
        <p:txBody>
          <a:bodyPr wrap="none" rtlCol="0">
            <a:spAutoFit/>
          </a:bodyPr>
          <a:lstStyle/>
          <a:p>
            <a:r>
              <a:rPr lang="zh-CN" altLang="en-US" sz="4800" b="1" dirty="0">
                <a:solidFill>
                  <a:srgbClr val="D4E7E8"/>
                </a:solidFill>
                <a:latin typeface="Arial" panose="020B0604020202020204"/>
              </a:rPr>
              <a:t>外星生命与进化论</a:t>
            </a:r>
            <a:endParaRPr lang="en-US" altLang="zh-CN" sz="4800" b="1" dirty="0">
              <a:solidFill>
                <a:srgbClr val="D4E7E8"/>
              </a:solidFill>
              <a:latin typeface="Arial" panose="020B0604020202020204"/>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92299" y="309796"/>
            <a:ext cx="2029993" cy="363440"/>
          </a:xfrm>
        </p:spPr>
        <p:txBody>
          <a:bodyPr>
            <a:no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解读三</a:t>
            </a:r>
          </a:p>
        </p:txBody>
      </p:sp>
      <p:sp>
        <p:nvSpPr>
          <p:cNvPr id="24" name="文本框 23"/>
          <p:cNvSpPr txBox="1"/>
          <p:nvPr/>
        </p:nvSpPr>
        <p:spPr>
          <a:xfrm>
            <a:off x="156125" y="233006"/>
            <a:ext cx="697628" cy="646331"/>
          </a:xfrm>
          <a:prstGeom prst="rect">
            <a:avLst/>
          </a:prstGeom>
          <a:noFill/>
        </p:spPr>
        <p:txBody>
          <a:bodyPr wrap="squar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230909" y="1159580"/>
            <a:ext cx="6419273"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43" indent="-285743">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如果外星人没有犯罪，却突然间跟人类一起受痛苦，这岂不是说明神的不公义吗？这样的说法跟经文完全不符。</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59197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92299" y="309796"/>
            <a:ext cx="2029993" cy="363440"/>
          </a:xfrm>
        </p:spPr>
        <p:txBody>
          <a:bodyPr>
            <a:no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总结解读</a:t>
            </a:r>
          </a:p>
        </p:txBody>
      </p:sp>
      <p:sp>
        <p:nvSpPr>
          <p:cNvPr id="24" name="文本框 23"/>
          <p:cNvSpPr txBox="1"/>
          <p:nvPr/>
        </p:nvSpPr>
        <p:spPr>
          <a:xfrm>
            <a:off x="156125" y="233006"/>
            <a:ext cx="697628" cy="646331"/>
          </a:xfrm>
          <a:prstGeom prst="rect">
            <a:avLst/>
          </a:prstGeom>
          <a:noFill/>
        </p:spPr>
        <p:txBody>
          <a:bodyPr wrap="squar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215007" y="1000554"/>
            <a:ext cx="6419273"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整个宇宙都是受到诅咒，而且有一整套的自然法则</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导致人生老病死的自然规律，在宇宙任何地方都有效，导致所有生命都会最终死亡</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我们面对死亡是因为我们是亚当的后代，是祖先犯了罪而造成的后果，那么外星人死亡又是因为什么原因呢？</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285743" indent="-285743">
              <a:lnSpc>
                <a:spcPct val="150000"/>
              </a:lnSpc>
              <a:buFont typeface="Arial" panose="020B0604020202020204" pitchFamily="34" charset="0"/>
              <a:buChar char="•"/>
            </a:pP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59197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25436" y="956669"/>
            <a:ext cx="6607873" cy="1297004"/>
          </a:xfrm>
        </p:spPr>
        <p:txBody>
          <a:bodyPr>
            <a:noAutofit/>
          </a:bodyPr>
          <a:lstStyle/>
          <a:p>
            <a:pPr algn="just">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我们要欢喜快乐，将荣耀归给他。因为羔羊婚娶的时候到了，</a:t>
            </a:r>
            <a:r>
              <a:rPr lang="zh-CN" altLang="en-US" sz="2400" b="1" dirty="0">
                <a:solidFill>
                  <a:srgbClr val="FF0000"/>
                </a:solidFill>
                <a:latin typeface="微软雅黑" panose="020B0503020204020204" pitchFamily="34" charset="-122"/>
                <a:ea typeface="微软雅黑" panose="020B0503020204020204" pitchFamily="34" charset="-122"/>
              </a:rPr>
              <a:t>新妇</a:t>
            </a:r>
            <a:r>
              <a:rPr lang="zh-CN" altLang="en-US" sz="2400" b="1" dirty="0">
                <a:solidFill>
                  <a:schemeClr val="bg1"/>
                </a:solidFill>
                <a:latin typeface="微软雅黑" panose="020B0503020204020204" pitchFamily="34" charset="-122"/>
                <a:ea typeface="微软雅黑" panose="020B0503020204020204" pitchFamily="34" charset="-122"/>
              </a:rPr>
              <a:t>也自己预备好了。</a:t>
            </a:r>
          </a:p>
        </p:txBody>
      </p:sp>
      <p:sp>
        <p:nvSpPr>
          <p:cNvPr id="24" name="文本框 23"/>
          <p:cNvSpPr txBox="1"/>
          <p:nvPr/>
        </p:nvSpPr>
        <p:spPr>
          <a:xfrm>
            <a:off x="125436" y="160033"/>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295900" y="2253673"/>
            <a:ext cx="1562100" cy="300082"/>
          </a:xfrm>
          <a:prstGeom prst="rect">
            <a:avLst/>
          </a:prstGeom>
          <a:noFill/>
        </p:spPr>
        <p:txBody>
          <a:bodyPr wrap="square" rtlCol="0">
            <a:spAutoFit/>
          </a:bodyPr>
          <a:lstStyle/>
          <a:p>
            <a:r>
              <a:rPr lang="zh-CN" altLang="en-US" dirty="0">
                <a:solidFill>
                  <a:schemeClr val="bg1"/>
                </a:solidFill>
              </a:rPr>
              <a:t>启示录</a:t>
            </a:r>
            <a:r>
              <a:rPr lang="en-US" altLang="zh-CN" dirty="0">
                <a:solidFill>
                  <a:schemeClr val="bg1"/>
                </a:solidFill>
              </a:rPr>
              <a:t>19:7</a:t>
            </a:r>
            <a:endParaRPr lang="zh-CN" altLang="en-US" dirty="0">
              <a:solidFill>
                <a:schemeClr val="bg1"/>
              </a:solidFill>
            </a:endParaRPr>
          </a:p>
        </p:txBody>
      </p:sp>
      <p:sp>
        <p:nvSpPr>
          <p:cNvPr id="3" name="文本框 2"/>
          <p:cNvSpPr txBox="1"/>
          <p:nvPr/>
        </p:nvSpPr>
        <p:spPr>
          <a:xfrm>
            <a:off x="946352" y="255223"/>
            <a:ext cx="4598681"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相关经文五</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基督的新妇</a:t>
            </a:r>
          </a:p>
        </p:txBody>
      </p:sp>
      <p:sp>
        <p:nvSpPr>
          <p:cNvPr id="6" name="文本占位符 22"/>
          <p:cNvSpPr txBox="1">
            <a:spLocks/>
          </p:cNvSpPr>
          <p:nvPr/>
        </p:nvSpPr>
        <p:spPr>
          <a:xfrm>
            <a:off x="125436" y="2569459"/>
            <a:ext cx="6607873" cy="1297004"/>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我又看见一个新天新地。因为先前的天地已经过去了。海也不再有了。我又看见圣城新耶路撒冷由神那里从天而降，预备好了，就如</a:t>
            </a:r>
            <a:r>
              <a:rPr lang="zh-CN" altLang="en-US" sz="2400" b="1" dirty="0">
                <a:solidFill>
                  <a:srgbClr val="FF0000"/>
                </a:solidFill>
                <a:latin typeface="微软雅黑" panose="020B0503020204020204" pitchFamily="34" charset="-122"/>
                <a:ea typeface="微软雅黑" panose="020B0503020204020204" pitchFamily="34" charset="-122"/>
              </a:rPr>
              <a:t>新妇</a:t>
            </a:r>
            <a:r>
              <a:rPr lang="zh-CN" altLang="en-US" sz="2400" b="1" dirty="0">
                <a:solidFill>
                  <a:schemeClr val="bg1"/>
                </a:solidFill>
                <a:latin typeface="微软雅黑" panose="020B0503020204020204" pitchFamily="34" charset="-122"/>
                <a:ea typeface="微软雅黑" panose="020B0503020204020204" pitchFamily="34" charset="-122"/>
              </a:rPr>
              <a:t>妆饰整齐，等候丈夫。 </a:t>
            </a:r>
          </a:p>
        </p:txBody>
      </p:sp>
      <p:sp>
        <p:nvSpPr>
          <p:cNvPr id="7" name="文本框 6"/>
          <p:cNvSpPr txBox="1"/>
          <p:nvPr/>
        </p:nvSpPr>
        <p:spPr>
          <a:xfrm>
            <a:off x="5184582" y="4747824"/>
            <a:ext cx="1562100" cy="300082"/>
          </a:xfrm>
          <a:prstGeom prst="rect">
            <a:avLst/>
          </a:prstGeom>
          <a:noFill/>
        </p:spPr>
        <p:txBody>
          <a:bodyPr wrap="square" rtlCol="0">
            <a:spAutoFit/>
          </a:bodyPr>
          <a:lstStyle/>
          <a:p>
            <a:r>
              <a:rPr lang="zh-CN" altLang="en-US" dirty="0">
                <a:solidFill>
                  <a:schemeClr val="bg1"/>
                </a:solidFill>
              </a:rPr>
              <a:t>启示录</a:t>
            </a:r>
            <a:r>
              <a:rPr lang="en-US" altLang="zh-CN" dirty="0">
                <a:solidFill>
                  <a:schemeClr val="bg1"/>
                </a:solidFill>
              </a:rPr>
              <a:t>21:1-2</a:t>
            </a:r>
            <a:endParaRPr lang="zh-CN" altLang="en-US" dirty="0">
              <a:solidFill>
                <a:schemeClr val="bg1"/>
              </a:solidFill>
            </a:endParaRPr>
          </a:p>
        </p:txBody>
      </p:sp>
    </p:spTree>
    <p:extLst>
      <p:ext uri="{BB962C8B-B14F-4D97-AF65-F5344CB8AC3E}">
        <p14:creationId xmlns:p14="http://schemas.microsoft.com/office/powerpoint/2010/main" val="1027104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203200" y="1169105"/>
            <a:ext cx="6511636"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拿着七个金碗，盛满末后七灾的七位天使中，有一位来对我说，你到这里来，我要将</a:t>
            </a:r>
            <a:r>
              <a:rPr lang="zh-CN" altLang="en-US" sz="2800" b="1" dirty="0">
                <a:solidFill>
                  <a:srgbClr val="FF0000"/>
                </a:solidFill>
                <a:latin typeface="微软雅黑" panose="020B0503020204020204" pitchFamily="34" charset="-122"/>
                <a:ea typeface="微软雅黑" panose="020B0503020204020204" pitchFamily="34" charset="-122"/>
              </a:rPr>
              <a:t>新妇</a:t>
            </a:r>
            <a:r>
              <a:rPr lang="zh-CN" altLang="en-US" sz="2800" b="1" dirty="0">
                <a:solidFill>
                  <a:schemeClr val="bg1"/>
                </a:solidFill>
                <a:latin typeface="微软雅黑" panose="020B0503020204020204" pitchFamily="34" charset="-122"/>
                <a:ea typeface="微软雅黑" panose="020B0503020204020204" pitchFamily="34" charset="-122"/>
              </a:rPr>
              <a:t>，就是羔羊的妻，指给你看。</a:t>
            </a:r>
          </a:p>
        </p:txBody>
      </p:sp>
      <p:sp>
        <p:nvSpPr>
          <p:cNvPr id="24" name="文本框 23"/>
          <p:cNvSpPr txBox="1"/>
          <p:nvPr/>
        </p:nvSpPr>
        <p:spPr>
          <a:xfrm>
            <a:off x="113730" y="141561"/>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574434" y="4313458"/>
            <a:ext cx="1562100" cy="300082"/>
          </a:xfrm>
          <a:prstGeom prst="rect">
            <a:avLst/>
          </a:prstGeom>
          <a:noFill/>
        </p:spPr>
        <p:txBody>
          <a:bodyPr wrap="square" rtlCol="0">
            <a:spAutoFit/>
          </a:bodyPr>
          <a:lstStyle/>
          <a:p>
            <a:r>
              <a:rPr lang="zh-CN" altLang="en-US" dirty="0">
                <a:solidFill>
                  <a:schemeClr val="bg1"/>
                </a:solidFill>
              </a:rPr>
              <a:t>启示录</a:t>
            </a:r>
            <a:r>
              <a:rPr lang="en-US" altLang="zh-CN" dirty="0">
                <a:solidFill>
                  <a:schemeClr val="bg1"/>
                </a:solidFill>
              </a:rPr>
              <a:t>21:9</a:t>
            </a:r>
            <a:endParaRPr lang="zh-CN" altLang="en-US" dirty="0">
              <a:solidFill>
                <a:schemeClr val="bg1"/>
              </a:solidFill>
            </a:endParaRPr>
          </a:p>
        </p:txBody>
      </p:sp>
      <p:sp>
        <p:nvSpPr>
          <p:cNvPr id="3" name="文本框 2"/>
          <p:cNvSpPr txBox="1"/>
          <p:nvPr/>
        </p:nvSpPr>
        <p:spPr>
          <a:xfrm>
            <a:off x="885249" y="301618"/>
            <a:ext cx="3705225"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相关经文五</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基督的新妇</a:t>
            </a:r>
          </a:p>
        </p:txBody>
      </p:sp>
    </p:spTree>
    <p:extLst>
      <p:ext uri="{BB962C8B-B14F-4D97-AF65-F5344CB8AC3E}">
        <p14:creationId xmlns:p14="http://schemas.microsoft.com/office/powerpoint/2010/main" val="521007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4672" y="973720"/>
            <a:ext cx="6552455" cy="3726746"/>
          </a:xfrm>
        </p:spPr>
        <p:txBody>
          <a:bodyPr>
            <a:noAutofit/>
          </a:bodyPr>
          <a:lstStyle/>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在永恒中，教会是基督的新妇。</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新妇只有一位。</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如果宇宙存在其他文明，那基督岂要娶多位新妇，变成一夫多妻了吗？</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这是新天新地，旧宇宙已经不存在了。这些外星人也岂不是被一同灭掉吗？</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34672" y="21800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969196" y="319951"/>
            <a:ext cx="2706657" cy="36344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解读五</a:t>
            </a:r>
          </a:p>
        </p:txBody>
      </p:sp>
    </p:spTree>
    <p:extLst>
      <p:ext uri="{BB962C8B-B14F-4D97-AF65-F5344CB8AC3E}">
        <p14:creationId xmlns:p14="http://schemas.microsoft.com/office/powerpoint/2010/main" val="3000575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020008" y="355401"/>
            <a:ext cx="2029993" cy="363440"/>
          </a:xfrm>
        </p:spPr>
        <p:txBody>
          <a:bodyPr>
            <a:no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小结</a:t>
            </a:r>
          </a:p>
        </p:txBody>
      </p:sp>
      <p:sp>
        <p:nvSpPr>
          <p:cNvPr id="24" name="文本框 23"/>
          <p:cNvSpPr txBox="1"/>
          <p:nvPr/>
        </p:nvSpPr>
        <p:spPr>
          <a:xfrm>
            <a:off x="156125" y="213956"/>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156124" y="1121480"/>
            <a:ext cx="6567949" cy="299332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200000"/>
              </a:lnSpc>
            </a:pPr>
            <a:r>
              <a:rPr lang="zh-CN" altLang="en-US" sz="3200" b="1" dirty="0">
                <a:solidFill>
                  <a:schemeClr val="bg1"/>
                </a:solidFill>
                <a:latin typeface="微软雅黑" panose="020B0503020204020204" pitchFamily="34" charset="-122"/>
                <a:ea typeface="微软雅黑" panose="020B0503020204020204" pitchFamily="34" charset="-122"/>
              </a:rPr>
              <a:t>纵观整本圣经历史以及神的救赎计划，我们找不到任何证据是支持外星生命！</a:t>
            </a:r>
          </a:p>
        </p:txBody>
      </p:sp>
    </p:spTree>
    <p:extLst>
      <p:ext uri="{BB962C8B-B14F-4D97-AF65-F5344CB8AC3E}">
        <p14:creationId xmlns:p14="http://schemas.microsoft.com/office/powerpoint/2010/main" val="3367745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4672" y="1045279"/>
            <a:ext cx="6552455" cy="3726746"/>
          </a:xfrm>
        </p:spPr>
        <p:txBody>
          <a:bodyPr>
            <a:noAutofit/>
          </a:bodyPr>
          <a:lstStyle/>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外星人劫持现象都没有非常坚实依据和第三方的目击证人</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很多是“被劫持者”虚假的回忆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很可能是撒旦给这些被劫持者的假象</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34672" y="21800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969196" y="319951"/>
            <a:ext cx="3145604" cy="36344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外星人劫持人类现象</a:t>
            </a:r>
          </a:p>
        </p:txBody>
      </p:sp>
    </p:spTree>
    <p:extLst>
      <p:ext uri="{BB962C8B-B14F-4D97-AF65-F5344CB8AC3E}">
        <p14:creationId xmlns:p14="http://schemas.microsoft.com/office/powerpoint/2010/main" val="41577744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7726" y="1169105"/>
            <a:ext cx="6570929"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因为假基督，假先知，将要起来，显大神迹，大奇事。倘若能行，连选民也就迷惑了。</a:t>
            </a:r>
          </a:p>
        </p:txBody>
      </p:sp>
      <p:sp>
        <p:nvSpPr>
          <p:cNvPr id="24" name="文本框 23"/>
          <p:cNvSpPr txBox="1"/>
          <p:nvPr/>
        </p:nvSpPr>
        <p:spPr>
          <a:xfrm>
            <a:off x="97726" y="196979"/>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528252" y="4248803"/>
            <a:ext cx="1562100" cy="300082"/>
          </a:xfrm>
          <a:prstGeom prst="rect">
            <a:avLst/>
          </a:prstGeom>
          <a:noFill/>
        </p:spPr>
        <p:txBody>
          <a:bodyPr wrap="square" rtlCol="0">
            <a:spAutoFit/>
          </a:bodyPr>
          <a:lstStyle/>
          <a:p>
            <a:r>
              <a:rPr lang="zh-CN" altLang="en-US" dirty="0">
                <a:solidFill>
                  <a:schemeClr val="bg1"/>
                </a:solidFill>
              </a:rPr>
              <a:t>马太福音</a:t>
            </a:r>
            <a:r>
              <a:rPr lang="en-US" altLang="zh-CN" dirty="0">
                <a:solidFill>
                  <a:schemeClr val="bg1"/>
                </a:solidFill>
              </a:rPr>
              <a:t>24:24</a:t>
            </a:r>
            <a:endParaRPr lang="zh-CN" altLang="en-US" dirty="0">
              <a:solidFill>
                <a:schemeClr val="bg1"/>
              </a:solidFill>
            </a:endParaRPr>
          </a:p>
        </p:txBody>
      </p:sp>
      <p:sp>
        <p:nvSpPr>
          <p:cNvPr id="3" name="文本框 2"/>
          <p:cNvSpPr txBox="1"/>
          <p:nvPr/>
        </p:nvSpPr>
        <p:spPr>
          <a:xfrm>
            <a:off x="795354" y="301618"/>
            <a:ext cx="3705225"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相关经文六</a:t>
            </a:r>
          </a:p>
        </p:txBody>
      </p:sp>
    </p:spTree>
    <p:extLst>
      <p:ext uri="{BB962C8B-B14F-4D97-AF65-F5344CB8AC3E}">
        <p14:creationId xmlns:p14="http://schemas.microsoft.com/office/powerpoint/2010/main" val="2536073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4672" y="981671"/>
            <a:ext cx="6552455" cy="3726746"/>
          </a:xfrm>
        </p:spPr>
        <p:txBody>
          <a:bodyPr>
            <a:noAutofit/>
          </a:bodyPr>
          <a:lstStyle/>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我们现在生活在主后</a:t>
            </a:r>
            <a:r>
              <a:rPr lang="en-US" altLang="zh-CN" sz="2800" b="1" dirty="0">
                <a:solidFill>
                  <a:schemeClr val="bg1"/>
                </a:solidFill>
                <a:latin typeface="微软雅黑" panose="020B0503020204020204" pitchFamily="34" charset="-122"/>
                <a:ea typeface="微软雅黑" panose="020B0503020204020204" pitchFamily="34" charset="-122"/>
              </a:rPr>
              <a:t>2000</a:t>
            </a:r>
            <a:r>
              <a:rPr lang="zh-CN" altLang="en-US" sz="2800" b="1" dirty="0">
                <a:solidFill>
                  <a:schemeClr val="bg1"/>
                </a:solidFill>
                <a:latin typeface="微软雅黑" panose="020B0503020204020204" pitchFamily="34" charset="-122"/>
                <a:ea typeface="微软雅黑" panose="020B0503020204020204" pitchFamily="34" charset="-122"/>
              </a:rPr>
              <a:t>多年</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听到很多的骇人听闻的消息和外星人的报道，被劫持的人把外星人当作是一种超越体的存在。</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这些消息和报道跟主耶稣的警告和教导一致</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34672" y="21800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969196" y="319951"/>
            <a:ext cx="3145604" cy="36344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解释</a:t>
            </a:r>
          </a:p>
        </p:txBody>
      </p:sp>
    </p:spTree>
    <p:extLst>
      <p:ext uri="{BB962C8B-B14F-4D97-AF65-F5344CB8AC3E}">
        <p14:creationId xmlns:p14="http://schemas.microsoft.com/office/powerpoint/2010/main" val="11790346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7726" y="1169105"/>
            <a:ext cx="6570929"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那等人是假使徒，行事诡诈，装作基督使徒的模样。这也不足为怪。因为连撒但也装作光明的天使。</a:t>
            </a:r>
          </a:p>
        </p:txBody>
      </p:sp>
      <p:sp>
        <p:nvSpPr>
          <p:cNvPr id="24" name="文本框 23"/>
          <p:cNvSpPr txBox="1"/>
          <p:nvPr/>
        </p:nvSpPr>
        <p:spPr>
          <a:xfrm>
            <a:off x="97726" y="196979"/>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025448" y="4325003"/>
            <a:ext cx="1832552" cy="300082"/>
          </a:xfrm>
          <a:prstGeom prst="rect">
            <a:avLst/>
          </a:prstGeom>
          <a:noFill/>
        </p:spPr>
        <p:txBody>
          <a:bodyPr wrap="square" rtlCol="0">
            <a:spAutoFit/>
          </a:bodyPr>
          <a:lstStyle/>
          <a:p>
            <a:r>
              <a:rPr lang="zh-CN" altLang="en-US" dirty="0">
                <a:solidFill>
                  <a:schemeClr val="bg1"/>
                </a:solidFill>
              </a:rPr>
              <a:t>哥林多后书</a:t>
            </a:r>
            <a:r>
              <a:rPr lang="en-US" altLang="zh-CN" dirty="0">
                <a:solidFill>
                  <a:schemeClr val="bg1"/>
                </a:solidFill>
              </a:rPr>
              <a:t>11:14-15</a:t>
            </a:r>
            <a:endParaRPr lang="zh-CN" altLang="en-US" dirty="0">
              <a:solidFill>
                <a:schemeClr val="bg1"/>
              </a:solidFill>
            </a:endParaRPr>
          </a:p>
        </p:txBody>
      </p:sp>
      <p:sp>
        <p:nvSpPr>
          <p:cNvPr id="3" name="文本框 2"/>
          <p:cNvSpPr txBox="1"/>
          <p:nvPr/>
        </p:nvSpPr>
        <p:spPr>
          <a:xfrm>
            <a:off x="795354" y="301618"/>
            <a:ext cx="3991331"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相关经文七：</a:t>
            </a:r>
            <a:r>
              <a:rPr lang="zh-CN" altLang="en-US" sz="2000" dirty="0">
                <a:solidFill>
                  <a:schemeClr val="bg1"/>
                </a:solidFill>
              </a:rPr>
              <a:t>哥林多后书</a:t>
            </a:r>
            <a:r>
              <a:rPr lang="en-US" altLang="zh-CN" sz="2000" dirty="0">
                <a:solidFill>
                  <a:schemeClr val="bg1"/>
                </a:solidFill>
              </a:rPr>
              <a:t>11:14-15</a:t>
            </a:r>
            <a:endParaRPr lang="zh-CN" altLang="en-US" sz="2000" dirty="0">
              <a:solidFill>
                <a:schemeClr val="bg1"/>
              </a:solidFill>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7924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871636" y="249010"/>
            <a:ext cx="3890865" cy="363440"/>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外星人源自进化论</a:t>
            </a:r>
          </a:p>
        </p:txBody>
      </p:sp>
      <p:sp>
        <p:nvSpPr>
          <p:cNvPr id="24" name="文本框 23"/>
          <p:cNvSpPr txBox="1"/>
          <p:nvPr/>
        </p:nvSpPr>
        <p:spPr>
          <a:xfrm>
            <a:off x="149197" y="174239"/>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27" name="矩形 26"/>
          <p:cNvSpPr/>
          <p:nvPr/>
        </p:nvSpPr>
        <p:spPr>
          <a:xfrm flipH="1">
            <a:off x="0" y="1339858"/>
            <a:ext cx="6857998" cy="2775760"/>
          </a:xfrm>
          <a:prstGeom prst="rect">
            <a:avLst/>
          </a:prstGeom>
        </p:spPr>
        <p:txBody>
          <a:bodyPr wrap="square">
            <a:spAutoFit/>
          </a:bodyPr>
          <a:lstStyle/>
          <a:p>
            <a:pPr algn="just">
              <a:lnSpc>
                <a:spcPct val="150000"/>
              </a:lnSpc>
            </a:pPr>
            <a:r>
              <a:rPr lang="zh-CN" altLang="zh-CN" sz="2400" b="1" dirty="0">
                <a:solidFill>
                  <a:schemeClr val="bg1"/>
                </a:solidFill>
                <a:latin typeface="微软雅黑" panose="020B0503020204020204" pitchFamily="34" charset="-122"/>
                <a:ea typeface="微软雅黑" panose="020B0503020204020204" pitchFamily="34" charset="-122"/>
              </a:rPr>
              <a:t>外星人现象就是源自进化论。那些相信地外生命的人通常会说：</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zh-CN" sz="2400" b="1" dirty="0">
                <a:solidFill>
                  <a:schemeClr val="bg1"/>
                </a:solidFill>
                <a:latin typeface="微软雅黑" panose="020B0503020204020204" pitchFamily="34" charset="-122"/>
                <a:ea typeface="微软雅黑" panose="020B0503020204020204" pitchFamily="34" charset="-122"/>
              </a:rPr>
              <a:t>既然地球的生命是通过几十亿年自然进化而来，那浩瀚无边，已经有几十亿年岁月的宇宙很可能也会在别的地方进化孕育出不一样的生命</a:t>
            </a:r>
            <a:r>
              <a:rPr lang="zh-CN" altLang="en-US" sz="2400" b="1" dirty="0">
                <a:solidFill>
                  <a:schemeClr val="bg1"/>
                </a:solidFill>
                <a:latin typeface="微软雅黑" panose="020B0503020204020204" pitchFamily="34" charset="-122"/>
                <a:ea typeface="微软雅黑" panose="020B0503020204020204" pitchFamily="34" charset="-122"/>
              </a:rPr>
              <a:t>”。</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4672" y="997654"/>
            <a:ext cx="6552455" cy="3726746"/>
          </a:xfrm>
        </p:spPr>
        <p:txBody>
          <a:bodyPr>
            <a:noAutofit/>
          </a:bodyPr>
          <a:lstStyle/>
          <a:p>
            <a:pPr marL="457189" indent="-457189">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很多经历过被外星人劫持的人，会把这些外星人当作他们的救主和创造主。认为这些外星人能够做很多奇事，类似神的全能，能把生命射到地球</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这些人从外星人那里得到的信息往往是跟基督教义相违背的</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400" b="1" dirty="0">
                <a:solidFill>
                  <a:schemeClr val="bg1"/>
                </a:solidFill>
                <a:latin typeface="微软雅黑" panose="020B0503020204020204" pitchFamily="34" charset="-122"/>
                <a:ea typeface="微软雅黑" panose="020B0503020204020204" pitchFamily="34" charset="-122"/>
              </a:rPr>
              <a:t>而有过这样经历的人很难再接受福音信息</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34672" y="21800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969196" y="319951"/>
            <a:ext cx="3145604" cy="36344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解释</a:t>
            </a:r>
          </a:p>
        </p:txBody>
      </p:sp>
    </p:spTree>
    <p:extLst>
      <p:ext uri="{BB962C8B-B14F-4D97-AF65-F5344CB8AC3E}">
        <p14:creationId xmlns:p14="http://schemas.microsoft.com/office/powerpoint/2010/main" val="308666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97726" y="1169105"/>
            <a:ext cx="6570929" cy="2612321"/>
          </a:xfrm>
        </p:spPr>
        <p:txBody>
          <a:bodyPr>
            <a:noAutofit/>
          </a:bodyPr>
          <a:lstStyle/>
          <a:p>
            <a:pPr algn="just">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rPr>
              <a:t>但无论是我们，是天上来的使者，若传福音给你们，与我们所传给你们的不同，他就应当被咒诅。 </a:t>
            </a:r>
          </a:p>
        </p:txBody>
      </p:sp>
      <p:sp>
        <p:nvSpPr>
          <p:cNvPr id="24" name="文本框 23"/>
          <p:cNvSpPr txBox="1"/>
          <p:nvPr/>
        </p:nvSpPr>
        <p:spPr>
          <a:xfrm>
            <a:off x="97726" y="196979"/>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2" name="文本框 1"/>
          <p:cNvSpPr txBox="1"/>
          <p:nvPr/>
        </p:nvSpPr>
        <p:spPr>
          <a:xfrm>
            <a:off x="5025448" y="4325003"/>
            <a:ext cx="1832552" cy="300082"/>
          </a:xfrm>
          <a:prstGeom prst="rect">
            <a:avLst/>
          </a:prstGeom>
          <a:noFill/>
        </p:spPr>
        <p:txBody>
          <a:bodyPr wrap="square" rtlCol="0">
            <a:spAutoFit/>
          </a:bodyPr>
          <a:lstStyle/>
          <a:p>
            <a:r>
              <a:rPr lang="zh-CN" altLang="en-US" dirty="0">
                <a:solidFill>
                  <a:schemeClr val="bg1"/>
                </a:solidFill>
              </a:rPr>
              <a:t>加拉太书</a:t>
            </a:r>
            <a:r>
              <a:rPr lang="en-US" altLang="zh-CN" dirty="0">
                <a:solidFill>
                  <a:schemeClr val="bg1"/>
                </a:solidFill>
              </a:rPr>
              <a:t>1:8</a:t>
            </a:r>
          </a:p>
        </p:txBody>
      </p:sp>
      <p:sp>
        <p:nvSpPr>
          <p:cNvPr id="3" name="文本框 2"/>
          <p:cNvSpPr txBox="1"/>
          <p:nvPr/>
        </p:nvSpPr>
        <p:spPr>
          <a:xfrm>
            <a:off x="795354" y="301618"/>
            <a:ext cx="3840256"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相关经文八：</a:t>
            </a:r>
            <a:r>
              <a:rPr lang="zh-CN" altLang="en-US" sz="2000" dirty="0">
                <a:solidFill>
                  <a:schemeClr val="bg1"/>
                </a:solidFill>
              </a:rPr>
              <a:t>加拉太书</a:t>
            </a:r>
            <a:r>
              <a:rPr lang="en-US" altLang="zh-CN" sz="2000" dirty="0">
                <a:solidFill>
                  <a:schemeClr val="bg1"/>
                </a:solidFill>
              </a:rPr>
              <a:t>1:8</a:t>
            </a: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576023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134672" y="997654"/>
            <a:ext cx="6552455" cy="3726746"/>
          </a:xfrm>
        </p:spPr>
        <p:txBody>
          <a:bodyPr>
            <a:noAutofit/>
          </a:bodyPr>
          <a:lstStyle/>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所以我们必须用圣经来建造和坚实自己信仰的根据</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用神的话语来衡量和考察我们所经历的事情</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189" indent="-457189">
              <a:lnSpc>
                <a:spcPct val="150000"/>
              </a:lnSpc>
              <a:buFont typeface="Arial" panose="020B0604020202020204" pitchFamily="34" charset="0"/>
              <a:buChar char="•"/>
            </a:pPr>
            <a:r>
              <a:rPr lang="zh-CN" altLang="en-US" sz="2800" b="1" dirty="0">
                <a:solidFill>
                  <a:schemeClr val="bg1"/>
                </a:solidFill>
                <a:latin typeface="微软雅黑" panose="020B0503020204020204" pitchFamily="34" charset="-122"/>
                <a:ea typeface="微软雅黑" panose="020B0503020204020204" pitchFamily="34" charset="-122"/>
              </a:rPr>
              <a:t>因为只有圣经才是我们能唯一信靠的基石</a:t>
            </a:r>
          </a:p>
        </p:txBody>
      </p:sp>
      <p:sp>
        <p:nvSpPr>
          <p:cNvPr id="24" name="文本框 23"/>
          <p:cNvSpPr txBox="1"/>
          <p:nvPr/>
        </p:nvSpPr>
        <p:spPr>
          <a:xfrm>
            <a:off x="134672" y="218004"/>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03</a:t>
            </a:r>
            <a:endParaRPr lang="zh-CN" altLang="en-US" sz="3600" dirty="0">
              <a:solidFill>
                <a:srgbClr val="FFFFFF"/>
              </a:solidFill>
              <a:latin typeface="Arial" panose="020B0604020202020204"/>
            </a:endParaRPr>
          </a:p>
        </p:txBody>
      </p:sp>
      <p:sp>
        <p:nvSpPr>
          <p:cNvPr id="4" name="文本占位符 22"/>
          <p:cNvSpPr txBox="1">
            <a:spLocks/>
          </p:cNvSpPr>
          <p:nvPr/>
        </p:nvSpPr>
        <p:spPr>
          <a:xfrm>
            <a:off x="969196" y="319951"/>
            <a:ext cx="3145604" cy="36344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解释</a:t>
            </a:r>
          </a:p>
        </p:txBody>
      </p:sp>
    </p:spTree>
    <p:extLst>
      <p:ext uri="{BB962C8B-B14F-4D97-AF65-F5344CB8AC3E}">
        <p14:creationId xmlns:p14="http://schemas.microsoft.com/office/powerpoint/2010/main" val="21601536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1924767"/>
            <a:ext cx="1415772" cy="830997"/>
          </a:xfrm>
          <a:prstGeom prst="rect">
            <a:avLst/>
          </a:prstGeom>
          <a:noFill/>
        </p:spPr>
        <p:txBody>
          <a:bodyPr wrap="none" rtlCol="0">
            <a:spAutoFit/>
          </a:bodyPr>
          <a:lstStyle/>
          <a:p>
            <a:r>
              <a:rPr lang="zh-CN" altLang="en-US" sz="4800" dirty="0">
                <a:solidFill>
                  <a:srgbClr val="D4E7E8"/>
                </a:solidFill>
                <a:latin typeface="Arial" panose="020B0604020202020204"/>
              </a:rPr>
              <a:t>总结</a:t>
            </a:r>
          </a:p>
        </p:txBody>
      </p:sp>
      <p:cxnSp>
        <p:nvCxnSpPr>
          <p:cNvPr id="8" name="直接连接符 7"/>
          <p:cNvCxnSpPr/>
          <p:nvPr/>
        </p:nvCxnSpPr>
        <p:spPr>
          <a:xfrm>
            <a:off x="-667367" y="2755764"/>
            <a:ext cx="2955074"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140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98015" y="159745"/>
            <a:ext cx="697628" cy="646331"/>
          </a:xfrm>
          <a:prstGeom prst="rect">
            <a:avLst/>
          </a:prstGeom>
          <a:noFill/>
        </p:spPr>
        <p:txBody>
          <a:bodyPr wrap="none" rtlCol="0">
            <a:spAutoFit/>
          </a:bodyPr>
          <a:lstStyle/>
          <a:p>
            <a:pPr algn="ctr"/>
            <a:r>
              <a:rPr lang="en-US" altLang="zh-CN" sz="3600" dirty="0">
                <a:solidFill>
                  <a:srgbClr val="FFFFFF"/>
                </a:solidFill>
                <a:latin typeface="Arial" panose="020B0604020202020204"/>
              </a:rPr>
              <a:t>04</a:t>
            </a:r>
            <a:endParaRPr lang="zh-CN" altLang="en-US" sz="3600" dirty="0">
              <a:solidFill>
                <a:srgbClr val="FFFFFF"/>
              </a:solidFill>
              <a:latin typeface="Arial" panose="020B0604020202020204"/>
            </a:endParaRPr>
          </a:p>
        </p:txBody>
      </p:sp>
      <p:sp>
        <p:nvSpPr>
          <p:cNvPr id="2" name="文本占位符 1"/>
          <p:cNvSpPr>
            <a:spLocks noGrp="1"/>
          </p:cNvSpPr>
          <p:nvPr>
            <p:ph type="body" sz="quarter" idx="10"/>
          </p:nvPr>
        </p:nvSpPr>
        <p:spPr>
          <a:xfrm>
            <a:off x="286327" y="1426280"/>
            <a:ext cx="6410037" cy="2488497"/>
          </a:xfrm>
        </p:spPr>
        <p:txBody>
          <a:bodyPr>
            <a:noAutofit/>
          </a:bodyPr>
          <a:lstStyle/>
          <a:p>
            <a:pPr algn="just">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rPr>
              <a:t>我们从科学、神学和进化论的缺陷进行了分析，可以知道目前没有任何证据能证明存在外星人。</a:t>
            </a:r>
          </a:p>
        </p:txBody>
      </p:sp>
    </p:spTree>
    <p:extLst>
      <p:ext uri="{BB962C8B-B14F-4D97-AF65-F5344CB8AC3E}">
        <p14:creationId xmlns:p14="http://schemas.microsoft.com/office/powerpoint/2010/main" val="41283054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31472" r="10101" b="27475"/>
          <a:stretch>
            <a:fillRect/>
          </a:stretch>
        </p:blipFill>
        <p:spPr>
          <a:xfrm>
            <a:off x="0" y="3278"/>
            <a:ext cx="6858000" cy="5140222"/>
          </a:xfrm>
          <a:prstGeom prst="rect">
            <a:avLst/>
          </a:prstGeom>
        </p:spPr>
      </p:pic>
      <p:sp>
        <p:nvSpPr>
          <p:cNvPr id="6" name="文本框 5"/>
          <p:cNvSpPr txBox="1"/>
          <p:nvPr/>
        </p:nvSpPr>
        <p:spPr>
          <a:xfrm>
            <a:off x="1259176" y="1707376"/>
            <a:ext cx="4339650" cy="923330"/>
          </a:xfrm>
          <a:prstGeom prst="rect">
            <a:avLst/>
          </a:prstGeom>
          <a:noFill/>
        </p:spPr>
        <p:txBody>
          <a:bodyPr wrap="none" rtlCol="0">
            <a:spAutoFit/>
          </a:bodyPr>
          <a:lstStyle/>
          <a:p>
            <a:pPr algn="ctr"/>
            <a:r>
              <a:rPr lang="zh-CN" altLang="en-US" sz="5400" dirty="0">
                <a:solidFill>
                  <a:schemeClr val="bg1"/>
                </a:solidFill>
                <a:latin typeface="微软雅黑" panose="020B0503020204020204" pitchFamily="34" charset="-122"/>
                <a:ea typeface="微软雅黑" panose="020B0503020204020204" pitchFamily="34" charset="-122"/>
              </a:rPr>
              <a:t>感谢大家观看</a:t>
            </a:r>
          </a:p>
        </p:txBody>
      </p:sp>
      <p:sp>
        <p:nvSpPr>
          <p:cNvPr id="9" name="文本框 8"/>
          <p:cNvSpPr txBox="1"/>
          <p:nvPr/>
        </p:nvSpPr>
        <p:spPr>
          <a:xfrm>
            <a:off x="833067" y="2607499"/>
            <a:ext cx="5191871" cy="523220"/>
          </a:xfrm>
          <a:prstGeom prst="rect">
            <a:avLst/>
          </a:prstGeom>
          <a:noFill/>
        </p:spPr>
        <p:txBody>
          <a:bodyPr wrap="non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THANK YOU FOR WATCHING</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87893" y="3219935"/>
            <a:ext cx="5482219"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87893" y="1693457"/>
            <a:ext cx="5482219"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93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31B2E2"/>
            </a:gs>
            <a:gs pos="66000">
              <a:srgbClr val="14368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a:xfrm>
            <a:off x="890686" y="315685"/>
            <a:ext cx="3890865" cy="363440"/>
          </a:xfrm>
        </p:spPr>
        <p:txBody>
          <a:bodyP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进化论不存在坚实证据</a:t>
            </a:r>
          </a:p>
        </p:txBody>
      </p:sp>
      <p:sp>
        <p:nvSpPr>
          <p:cNvPr id="24" name="文本框 23"/>
          <p:cNvSpPr txBox="1"/>
          <p:nvPr/>
        </p:nvSpPr>
        <p:spPr>
          <a:xfrm>
            <a:off x="168247" y="174239"/>
            <a:ext cx="652744" cy="646331"/>
          </a:xfrm>
          <a:prstGeom prst="rect">
            <a:avLst/>
          </a:prstGeom>
          <a:noFill/>
        </p:spPr>
        <p:txBody>
          <a:bodyPr wrap="none" rtlCol="0">
            <a:spAutoFit/>
          </a:bodyPr>
          <a:lstStyle/>
          <a:p>
            <a:pPr algn="ctr"/>
            <a:r>
              <a:rPr lang="en-US" altLang="zh-CN" sz="3600" b="1" dirty="0">
                <a:solidFill>
                  <a:schemeClr val="bg1"/>
                </a:solidFill>
                <a:latin typeface="+mj-lt"/>
              </a:rPr>
              <a:t>01</a:t>
            </a:r>
            <a:endParaRPr lang="zh-CN" altLang="en-US" sz="3600" b="1" dirty="0">
              <a:solidFill>
                <a:schemeClr val="bg1"/>
              </a:solidFill>
              <a:latin typeface="+mj-lt"/>
            </a:endParaRPr>
          </a:p>
        </p:txBody>
      </p:sp>
      <p:sp>
        <p:nvSpPr>
          <p:cNvPr id="27" name="矩形 26"/>
          <p:cNvSpPr/>
          <p:nvPr/>
        </p:nvSpPr>
        <p:spPr>
          <a:xfrm flipH="1">
            <a:off x="168247" y="974932"/>
            <a:ext cx="6101571" cy="3539430"/>
          </a:xfrm>
          <a:prstGeom prst="rect">
            <a:avLst/>
          </a:prstGeom>
        </p:spPr>
        <p:txBody>
          <a:bodyPr wrap="square">
            <a:spAutoFit/>
          </a:bodyPr>
          <a:lstStyle/>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 宇宙必定存在一个创造者</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 自然主义无法解释对生命起源问题</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 细胞的复杂性</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200000"/>
              </a:lnSpc>
              <a:buFont typeface="Wingdings" pitchFamily="2" charset="2"/>
              <a:buChar char="l"/>
            </a:pPr>
            <a:r>
              <a:rPr lang="zh-CN" altLang="en-US" sz="2800" b="1" dirty="0">
                <a:solidFill>
                  <a:schemeClr val="bg1"/>
                </a:solidFill>
                <a:latin typeface="微软雅黑" panose="020B0503020204020204" pitchFamily="34" charset="-122"/>
                <a:ea typeface="微软雅黑" panose="020B0503020204020204" pitchFamily="34" charset="-122"/>
              </a:rPr>
              <a:t> 首个细胞无法通过化学进化形成</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主题">
  <a:themeElements>
    <a:clrScheme name="星空主题1">
      <a:dk1>
        <a:srgbClr val="FFFFFF"/>
      </a:dk1>
      <a:lt1>
        <a:srgbClr val="000000"/>
      </a:lt1>
      <a:dk2>
        <a:srgbClr val="44546A"/>
      </a:dk2>
      <a:lt2>
        <a:srgbClr val="E7E6E6"/>
      </a:lt2>
      <a:accent1>
        <a:srgbClr val="FFFFFF"/>
      </a:accent1>
      <a:accent2>
        <a:srgbClr val="091B40"/>
      </a:accent2>
      <a:accent3>
        <a:srgbClr val="143680"/>
      </a:accent3>
      <a:accent4>
        <a:srgbClr val="0E2860"/>
      </a:accent4>
      <a:accent5>
        <a:srgbClr val="4472C4"/>
      </a:accent5>
      <a:accent6>
        <a:srgbClr val="70AD47"/>
      </a:accent6>
      <a:hlink>
        <a:srgbClr val="000000"/>
      </a:hlink>
      <a:folHlink>
        <a:srgbClr val="954F72"/>
      </a:folHlink>
    </a:clrScheme>
    <a:fontScheme name="常用1">
      <a:majorFont>
        <a:latin typeface="Arial"/>
        <a:ea typeface="微软雅黑"/>
        <a:cs typeface=""/>
      </a:majorFont>
      <a:minorFont>
        <a:latin typeface="Calibri Ligh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2586</TotalTime>
  <Words>5852</Words>
  <Application>Microsoft Office PowerPoint</Application>
  <PresentationFormat>自定义</PresentationFormat>
  <Paragraphs>513</Paragraphs>
  <Slides>85</Slides>
  <Notes>79</Notes>
  <HiddenSlides>2</HiddenSlides>
  <MMClips>2</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85</vt:i4>
      </vt:variant>
    </vt:vector>
  </HeadingPairs>
  <TitlesOfParts>
    <vt:vector size="97" baseType="lpstr">
      <vt:lpstr>Franklin Gothic Medium</vt:lpstr>
      <vt:lpstr>微软雅黑</vt:lpstr>
      <vt:lpstr>Wingdings</vt:lpstr>
      <vt:lpstr>Franklin Gothic Book</vt:lpstr>
      <vt:lpstr>Wingdings 3</vt:lpstr>
      <vt:lpstr>Arial</vt:lpstr>
      <vt:lpstr>Calibri</vt:lpstr>
      <vt:lpstr>Calibri Light</vt:lpstr>
      <vt:lpstr>宋体</vt:lpstr>
      <vt:lpstr>Office 主题</vt:lpstr>
      <vt:lpstr>1_Office 主题</vt:lpstr>
      <vt:lpstr>Title above text on slide</vt:lpstr>
      <vt:lpstr>大多数的测年法支持年轻地球论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火星上的面孔 / 火星城市</vt:lpstr>
      <vt:lpstr>                  火星面孔</vt:lpstr>
      <vt:lpstr>              麦田怪圈</vt:lpstr>
      <vt:lpstr>              麦田怪圈</vt:lpstr>
      <vt:lpstr>              麦田怪圈</vt:lpstr>
      <vt:lpstr>              月球怪圈?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熊猫哒哒</dc:creator>
  <cp:lastModifiedBy>Issac.vc Adams</cp:lastModifiedBy>
  <cp:revision>324</cp:revision>
  <dcterms:created xsi:type="dcterms:W3CDTF">2016-08-30T00:41:00Z</dcterms:created>
  <dcterms:modified xsi:type="dcterms:W3CDTF">2020-08-24T06:37:00Z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