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8" r:id="rId1"/>
  </p:sldMasterIdLst>
  <p:notesMasterIdLst>
    <p:notesMasterId r:id="rId42"/>
  </p:notesMasterIdLst>
  <p:handoutMasterIdLst>
    <p:handoutMasterId r:id="rId43"/>
  </p:handoutMasterIdLst>
  <p:sldIdLst>
    <p:sldId id="999" r:id="rId2"/>
    <p:sldId id="383" r:id="rId3"/>
    <p:sldId id="494" r:id="rId4"/>
    <p:sldId id="491" r:id="rId5"/>
    <p:sldId id="495" r:id="rId6"/>
    <p:sldId id="558" r:id="rId7"/>
    <p:sldId id="707" r:id="rId8"/>
    <p:sldId id="559" r:id="rId9"/>
    <p:sldId id="499" r:id="rId10"/>
    <p:sldId id="543" r:id="rId11"/>
    <p:sldId id="277" r:id="rId12"/>
    <p:sldId id="280" r:id="rId13"/>
    <p:sldId id="488" r:id="rId14"/>
    <p:sldId id="656" r:id="rId15"/>
    <p:sldId id="1001" r:id="rId16"/>
    <p:sldId id="1000" r:id="rId17"/>
    <p:sldId id="282" r:id="rId18"/>
    <p:sldId id="641" r:id="rId19"/>
    <p:sldId id="642" r:id="rId20"/>
    <p:sldId id="545" r:id="rId21"/>
    <p:sldId id="644" r:id="rId22"/>
    <p:sldId id="645" r:id="rId23"/>
    <p:sldId id="1002" r:id="rId24"/>
    <p:sldId id="655" r:id="rId25"/>
    <p:sldId id="507" r:id="rId26"/>
    <p:sldId id="648" r:id="rId27"/>
    <p:sldId id="649" r:id="rId28"/>
    <p:sldId id="643" r:id="rId29"/>
    <p:sldId id="513" r:id="rId30"/>
    <p:sldId id="514" r:id="rId31"/>
    <p:sldId id="515" r:id="rId32"/>
    <p:sldId id="651" r:id="rId33"/>
    <p:sldId id="516" r:id="rId34"/>
    <p:sldId id="510" r:id="rId35"/>
    <p:sldId id="283" r:id="rId36"/>
    <p:sldId id="470" r:id="rId37"/>
    <p:sldId id="469" r:id="rId38"/>
    <p:sldId id="677" r:id="rId39"/>
    <p:sldId id="285" r:id="rId40"/>
    <p:sldId id="256" r:id="rId4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4C89"/>
    <a:srgbClr val="E9E8F4"/>
    <a:srgbClr val="EBEAF2"/>
    <a:srgbClr val="EBECF0"/>
    <a:srgbClr val="F9F000"/>
    <a:srgbClr val="151312"/>
    <a:srgbClr val="0074DE"/>
    <a:srgbClr val="098AFF"/>
    <a:srgbClr val="3A3AFE"/>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3" autoAdjust="0"/>
    <p:restoredTop sz="64537" autoAdjust="0"/>
  </p:normalViewPr>
  <p:slideViewPr>
    <p:cSldViewPr>
      <p:cViewPr varScale="1">
        <p:scale>
          <a:sx n="68" d="100"/>
          <a:sy n="68" d="100"/>
        </p:scale>
        <p:origin x="1220" y="36"/>
      </p:cViewPr>
      <p:guideLst>
        <p:guide orient="horz" pos="1620"/>
        <p:guide pos="2880"/>
      </p:guideLst>
    </p:cSldViewPr>
  </p:slideViewPr>
  <p:notesTextViewPr>
    <p:cViewPr>
      <p:scale>
        <a:sx n="114" d="100"/>
        <a:sy n="114" d="100"/>
      </p:scale>
      <p:origin x="0" y="0"/>
    </p:cViewPr>
  </p:notesTextViewPr>
  <p:sorterViewPr>
    <p:cViewPr varScale="1">
      <p:scale>
        <a:sx n="1" d="1"/>
        <a:sy n="1" d="1"/>
      </p:scale>
      <p:origin x="0" y="0"/>
    </p:cViewPr>
  </p:sorterViewPr>
  <p:notesViewPr>
    <p:cSldViewPr>
      <p:cViewPr varScale="1">
        <p:scale>
          <a:sx n="45" d="100"/>
          <a:sy n="45" d="100"/>
        </p:scale>
        <p:origin x="-2309" y="-6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06325D-3896-4C42-8A33-6CE22D3515EA}" type="datetimeFigureOut">
              <a:rPr lang="en-US" smtClean="0"/>
              <a:pPr/>
              <a:t>9/10/2020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9D6153-9F7B-47CF-8186-721890E5D784}" type="slidenum">
              <a:rPr lang="en-US" smtClean="0"/>
              <a:pPr/>
              <a:t>‹#›</a:t>
            </a:fld>
            <a:endParaRPr lang="en-US"/>
          </a:p>
        </p:txBody>
      </p:sp>
    </p:spTree>
    <p:extLst>
      <p:ext uri="{BB962C8B-B14F-4D97-AF65-F5344CB8AC3E}">
        <p14:creationId xmlns:p14="http://schemas.microsoft.com/office/powerpoint/2010/main" val="4027496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F2A48F-7A0C-4720-91B8-34BE7BBEB43D}" type="datetimeFigureOut">
              <a:rPr lang="zh-CN" altLang="en-US" smtClean="0"/>
              <a:pPr/>
              <a:t>2020/9/10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44896-A9B2-4544-A0B8-D3BBA0E8AEA5}" type="slidenum">
              <a:rPr lang="zh-CN" altLang="en-US" smtClean="0"/>
              <a:pPr/>
              <a:t>‹#›</a:t>
            </a:fld>
            <a:endParaRPr lang="zh-CN" altLang="en-US"/>
          </a:p>
        </p:txBody>
      </p:sp>
    </p:spTree>
    <p:extLst>
      <p:ext uri="{BB962C8B-B14F-4D97-AF65-F5344CB8AC3E}">
        <p14:creationId xmlns:p14="http://schemas.microsoft.com/office/powerpoint/2010/main" val="116855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aike.baidu.com/item/%E7%81%AB%E5%B1%B1%E7%A2%8E%E5%B1%91"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baike.baidu.com/item/%E7%81%AB%E5%B1%B1%E7%81%B0/8803467"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7D2EB07-38DE-4C70-957E-BC153AA677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21ED6951-ED14-4D28-87FA-B58A7129C7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solidFill>
                  <a:prstClr val="white"/>
                </a:solidFill>
                <a:latin typeface="微软雅黑" panose="020B0503020204020204" pitchFamily="34" charset="-122"/>
                <a:ea typeface="微软雅黑" panose="020B0503020204020204" pitchFamily="34" charset="-122"/>
              </a:rPr>
              <a:t>放射性年代测年法</a:t>
            </a:r>
          </a:p>
          <a:p>
            <a:endParaRPr lang="en-US" altLang="zh-CN" dirty="0"/>
          </a:p>
        </p:txBody>
      </p:sp>
      <p:sp>
        <p:nvSpPr>
          <p:cNvPr id="21508" name="Slide Number Placeholder 3">
            <a:extLst>
              <a:ext uri="{FF2B5EF4-FFF2-40B4-BE49-F238E27FC236}">
                <a16:creationId xmlns:a16="http://schemas.microsoft.com/office/drawing/2014/main" id="{4982BB1A-6144-4518-9E08-939B2511DA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9AE55DB5-1C68-4549-83CF-11A1ADC31662}" type="slidenum">
              <a:rPr lang="zh-CN" altLang="en-US" sz="1200" smtClean="0">
                <a:solidFill>
                  <a:srgbClr val="000000"/>
                </a:solidFill>
                <a:latin typeface="Calibri" panose="020F0502020204030204" pitchFamily="34" charset="0"/>
              </a:rPr>
              <a:pPr/>
              <a:t>1</a:t>
            </a:fld>
            <a:endParaRPr lang="zh-CN"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958162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aseline="0" dirty="0"/>
              <a:t>这里有一种试验放射性测年法的好方法。</a:t>
            </a:r>
            <a:endParaRPr lang="en-US" altLang="zh-CN"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aseline="0" dirty="0"/>
              <a:t>对</a:t>
            </a:r>
            <a:r>
              <a:rPr lang="zh-CN" altLang="en-US" sz="1200" dirty="0">
                <a:solidFill>
                  <a:srgbClr val="FF0000"/>
                </a:solidFill>
                <a:latin typeface="Arial" panose="020B0604020202020204" pitchFamily="34" charset="0"/>
                <a:ea typeface="汉仪大宋简" panose="02010609000101010101" pitchFamily="49" charset="-122"/>
                <a:cs typeface="Arial" panose="020B0604020202020204" pitchFamily="34" charset="0"/>
              </a:rPr>
              <a:t>已知爆发日期的火山中形成的石头</a:t>
            </a:r>
            <a:r>
              <a:rPr lang="zh-CN" altLang="en-US" sz="1200" baseline="0" dirty="0">
                <a:solidFill>
                  <a:srgbClr val="FF0000"/>
                </a:solidFill>
                <a:latin typeface="Arial" panose="020B0604020202020204" pitchFamily="34" charset="0"/>
                <a:ea typeface="汉仪大宋简" panose="02010609000101010101" pitchFamily="49" charset="-122"/>
                <a:cs typeface="Arial" panose="020B0604020202020204" pitchFamily="34" charset="0"/>
              </a:rPr>
              <a:t>进行放射性测年法测量，看看测出的结果到底是否跟石头的真实年龄相符。</a:t>
            </a:r>
            <a:endParaRPr lang="en-US" altLang="zh-CN" baseline="0" dirty="0"/>
          </a:p>
        </p:txBody>
      </p:sp>
      <p:sp>
        <p:nvSpPr>
          <p:cNvPr id="4" name="灯片编号占位符 3"/>
          <p:cNvSpPr>
            <a:spLocks noGrp="1"/>
          </p:cNvSpPr>
          <p:nvPr>
            <p:ph type="sldNum" sz="quarter" idx="10"/>
          </p:nvPr>
        </p:nvSpPr>
        <p:spPr/>
        <p:txBody>
          <a:bodyPr/>
          <a:lstStyle/>
          <a:p>
            <a:fld id="{76344896-A9B2-4544-A0B8-D3BBA0E8AEA5}" type="slidenum">
              <a:rPr lang="zh-CN" altLang="en-US" smtClean="0"/>
              <a:pPr/>
              <a:t>10</a:t>
            </a:fld>
            <a:endParaRPr lang="zh-CN" altLang="en-US"/>
          </a:p>
        </p:txBody>
      </p:sp>
    </p:spTree>
    <p:extLst>
      <p:ext uri="{BB962C8B-B14F-4D97-AF65-F5344CB8AC3E}">
        <p14:creationId xmlns:p14="http://schemas.microsoft.com/office/powerpoint/2010/main" val="1105434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a:solidFill>
                  <a:srgbClr val="FF0000"/>
                </a:solidFill>
                <a:latin typeface="Arial" panose="020B0604020202020204" pitchFamily="34" charset="0"/>
                <a:ea typeface="汉仪大宋简" panose="02010609000101010101" pitchFamily="49" charset="-122"/>
                <a:cs typeface="Arial" panose="020B0604020202020204" pitchFamily="34" charset="0"/>
              </a:rPr>
              <a:t>用什么样的火山爆发形成的石头的来测量呢？我们用</a:t>
            </a:r>
            <a:r>
              <a:rPr lang="en-US" altLang="zh-CN" sz="1200" dirty="0">
                <a:solidFill>
                  <a:srgbClr val="FF0000"/>
                </a:solidFill>
                <a:latin typeface="Arial" panose="020B0604020202020204" pitchFamily="34" charset="0"/>
                <a:ea typeface="汉仪大宋简" panose="02010609000101010101" pitchFamily="49" charset="-122"/>
                <a:cs typeface="Arial" panose="020B0604020202020204" pitchFamily="34" charset="0"/>
              </a:rPr>
              <a:t>1980</a:t>
            </a:r>
            <a:r>
              <a:rPr lang="zh-CN" altLang="en-US" sz="1200" dirty="0">
                <a:solidFill>
                  <a:srgbClr val="FF0000"/>
                </a:solidFill>
                <a:latin typeface="Arial" panose="020B0604020202020204" pitchFamily="34" charset="0"/>
                <a:ea typeface="汉仪大宋简" panose="02010609000101010101" pitchFamily="49" charset="-122"/>
                <a:cs typeface="Arial" panose="020B0604020202020204" pitchFamily="34" charset="0"/>
              </a:rPr>
              <a:t>年在美国爆发的圣海伦斯火山，因为这次爆发是全世界都知道的，影响很大。</a:t>
            </a:r>
            <a:endParaRPr lang="en-US" altLang="zh-CN" sz="1200" dirty="0">
              <a:solidFill>
                <a:srgbClr val="FF0000"/>
              </a:solidFill>
              <a:latin typeface="Arial" panose="020B0604020202020204" pitchFamily="34" charset="0"/>
              <a:ea typeface="汉仪大宋简" panose="02010609000101010101" pitchFamily="49"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11</a:t>
            </a:fld>
            <a:endParaRPr lang="zh-CN" altLang="en-US"/>
          </a:p>
        </p:txBody>
      </p:sp>
    </p:spTree>
    <p:extLst>
      <p:ext uri="{BB962C8B-B14F-4D97-AF65-F5344CB8AC3E}">
        <p14:creationId xmlns:p14="http://schemas.microsoft.com/office/powerpoint/2010/main" val="449752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5601BBB7-405D-4FA4-9296-F356BAF53268}" type="slidenum">
              <a:rPr lang="en-US" altLang="zh-CN" smtClean="0"/>
              <a:pPr/>
              <a:t>12</a:t>
            </a:fld>
            <a:endParaRPr lang="en-US" altLang="zh-CN"/>
          </a:p>
        </p:txBody>
      </p:sp>
      <p:sp>
        <p:nvSpPr>
          <p:cNvPr id="146435" name="Rectangle 2"/>
          <p:cNvSpPr>
            <a:spLocks noGrp="1" noRot="1" noChangeAspect="1" noChangeArrowheads="1" noTextEdit="1"/>
          </p:cNvSpPr>
          <p:nvPr>
            <p:ph type="sldImg"/>
          </p:nvPr>
        </p:nvSpPr>
        <p:spPr>
          <a:xfrm>
            <a:off x="381000" y="685800"/>
            <a:ext cx="6096000" cy="3429000"/>
          </a:xfrm>
          <a:ln/>
        </p:spPr>
      </p:sp>
      <p:sp>
        <p:nvSpPr>
          <p:cNvPr id="146436" name="Rectangle 3"/>
          <p:cNvSpPr>
            <a:spLocks noGrp="1" noChangeArrowheads="1"/>
          </p:cNvSpPr>
          <p:nvPr>
            <p:ph type="body" idx="1"/>
          </p:nvPr>
        </p:nvSpPr>
        <p:spPr>
          <a:noFill/>
          <a:ln/>
        </p:spPr>
        <p:txBody>
          <a:bodyPr/>
          <a:lstStyle/>
          <a:p>
            <a:pPr eaLnBrk="1" hangingPunct="1"/>
            <a:r>
              <a:rPr lang="zh-CN" altLang="en-US" dirty="0"/>
              <a:t>外面的是爆发出来已经存在的，里面这些是新爆发出来的。 有一些年轻地球创造论者把那些新爆发出来的岩石拿去第三方的检测机构进行测年。当然，他们没有告诉那些检测人员这些石头是从圣海伦斯火山那里取来的新形成的石头。定年的结果令人非常惊讶。</a:t>
            </a:r>
            <a:endParaRPr lang="en-US" altLang="zh-CN" dirty="0"/>
          </a:p>
          <a:p>
            <a:pPr eaLnBrk="1" hangingPunct="1"/>
            <a:endParaRPr lang="en-US" altLang="zh-CN" dirty="0"/>
          </a:p>
          <a:p>
            <a:r>
              <a:rPr lang="zh-CN" altLang="en-US" sz="1200" dirty="0">
                <a:solidFill>
                  <a:schemeClr val="tx1"/>
                </a:solidFill>
                <a:latin typeface="汉仪大宋简" panose="02010609000101010101" pitchFamily="49" charset="-122"/>
                <a:ea typeface="汉仪大宋简" panose="02010609000101010101" pitchFamily="49" charset="-122"/>
                <a:cs typeface="Arial" panose="020B0604020202020204" pitchFamily="34" charset="0"/>
              </a:rPr>
              <a:t>圣海伦火山穹丘的年龄有多大？</a:t>
            </a:r>
            <a:r>
              <a:rPr lang="zh-CN" altLang="en-US"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小于</a:t>
            </a:r>
            <a:r>
              <a:rPr lang="en-US" altLang="zh-CN"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50</a:t>
            </a:r>
            <a:r>
              <a:rPr lang="zh-CN" altLang="en-US"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年</a:t>
            </a:r>
            <a:endParaRPr lang="en-US" altLang="zh-CN" sz="1200" b="1" dirty="0">
              <a:solidFill>
                <a:srgbClr val="FF0000"/>
              </a:solidFill>
              <a:latin typeface="Arial" panose="020B0604020202020204" pitchFamily="34" charset="0"/>
              <a:ea typeface="汉仪大宋简" panose="02010609000101010101" pitchFamily="49" charset="-122"/>
              <a:cs typeface="Arial" panose="020B0604020202020204" pitchFamily="34" charset="0"/>
            </a:endParaRPr>
          </a:p>
          <a:p>
            <a:endParaRPr lang="en-US" altLang="zh-CN" sz="1200" b="1" dirty="0">
              <a:solidFill>
                <a:srgbClr val="FF0000"/>
              </a:solidFill>
              <a:latin typeface="Arial" panose="020B0604020202020204" pitchFamily="34" charset="0"/>
              <a:ea typeface="汉仪大宋简" panose="02010609000101010101" pitchFamily="49" charset="-122"/>
              <a:cs typeface="Arial" panose="020B0604020202020204" pitchFamily="34" charset="0"/>
            </a:endParaRPr>
          </a:p>
          <a:p>
            <a:r>
              <a:rPr lang="zh-CN" altLang="en-US" sz="1200" dirty="0">
                <a:solidFill>
                  <a:schemeClr val="tx1"/>
                </a:solidFill>
                <a:latin typeface="汉仪大宋简" panose="02010609000101010101" pitchFamily="49" charset="-122"/>
                <a:ea typeface="汉仪大宋简" panose="02010609000101010101" pitchFamily="49" charset="-122"/>
                <a:cs typeface="Arial" panose="020B0604020202020204" pitchFamily="34" charset="0"/>
              </a:rPr>
              <a:t>放射性测量显示的数据是多少？</a:t>
            </a:r>
            <a:r>
              <a:rPr lang="en-US" altLang="zh-CN"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34</a:t>
            </a:r>
            <a:r>
              <a:rPr lang="zh-CN" altLang="en-US"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万年至</a:t>
            </a:r>
            <a:r>
              <a:rPr lang="en-US" altLang="zh-CN"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2</a:t>
            </a:r>
            <a:r>
              <a:rPr lang="zh-CN" altLang="en-US"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百</a:t>
            </a:r>
            <a:r>
              <a:rPr lang="en-US" altLang="zh-CN"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40</a:t>
            </a:r>
            <a:r>
              <a:rPr lang="zh-CN" altLang="en-US"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万年</a:t>
            </a:r>
          </a:p>
          <a:p>
            <a:endParaRPr lang="zh-CN" altLang="en-US" sz="1200" b="1" dirty="0">
              <a:solidFill>
                <a:srgbClr val="FF0000"/>
              </a:solidFill>
              <a:latin typeface="Arial" panose="020B0604020202020204" pitchFamily="34" charset="0"/>
              <a:ea typeface="汉仪大宋简" panose="02010609000101010101" pitchFamily="49" charset="-122"/>
              <a:cs typeface="Arial" panose="020B0604020202020204" pitchFamily="34" charset="0"/>
            </a:endParaRPr>
          </a:p>
          <a:p>
            <a:pPr eaLnBrk="1" hangingPunct="1"/>
            <a:r>
              <a:rPr lang="zh-CN" altLang="en-US" dirty="0"/>
              <a:t>这是特例吗？不是。</a:t>
            </a:r>
            <a:endParaRPr lang="en-US" altLang="zh-CN" dirty="0"/>
          </a:p>
          <a:p>
            <a:pPr eaLnBrk="1" hangingPunct="1"/>
            <a:endParaRPr lang="en-US" dirty="0"/>
          </a:p>
        </p:txBody>
      </p:sp>
    </p:spTree>
    <p:extLst>
      <p:ext uri="{BB962C8B-B14F-4D97-AF65-F5344CB8AC3E}">
        <p14:creationId xmlns:p14="http://schemas.microsoft.com/office/powerpoint/2010/main" val="3177252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ABBD2D-9583-5740-A43D-A59A14F41B72}" type="slidenum">
              <a:rPr lang="en-US">
                <a:solidFill>
                  <a:prstClr val="black"/>
                </a:solidFill>
              </a:rPr>
              <a:pPr>
                <a:defRPr/>
              </a:pPr>
              <a:t>13</a:t>
            </a:fld>
            <a:endParaRPr lang="en-US">
              <a:solidFill>
                <a:prstClr val="black"/>
              </a:solidFill>
            </a:endParaRPr>
          </a:p>
        </p:txBody>
      </p:sp>
      <p:sp>
        <p:nvSpPr>
          <p:cNvPr id="4791298"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479129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年轻地球创造论者由把上面的岩石拿去送检，结果</a:t>
            </a:r>
            <a:r>
              <a:rPr lang="en-US" altLang="zh-TW" sz="1200" dirty="0">
                <a:solidFill>
                  <a:schemeClr val="bg1"/>
                </a:solidFill>
                <a:latin typeface="Arial" panose="020B0604020202020204" pitchFamily="34" charset="0"/>
                <a:ea typeface="汉仪大宋简" panose="02010609000101010101" pitchFamily="49" charset="-122"/>
                <a:cs typeface="Arial" panose="020B0604020202020204" pitchFamily="34" charset="0"/>
              </a:rPr>
              <a:t>1949</a:t>
            </a:r>
            <a:r>
              <a:rPr lang="zh-TW" altLang="en-US" sz="1200" dirty="0">
                <a:solidFill>
                  <a:schemeClr val="bg1"/>
                </a:solidFill>
                <a:latin typeface="Arial" panose="020B0604020202020204" pitchFamily="34" charset="0"/>
                <a:ea typeface="汉仪大宋简" panose="02010609000101010101" pitchFamily="49" charset="-122"/>
                <a:cs typeface="Arial" panose="020B0604020202020204" pitchFamily="34" charset="0"/>
              </a:rPr>
              <a:t>年至</a:t>
            </a:r>
            <a:r>
              <a:rPr lang="en-US" altLang="zh-TW" sz="1200" dirty="0">
                <a:solidFill>
                  <a:schemeClr val="bg1"/>
                </a:solidFill>
                <a:latin typeface="Arial" panose="020B0604020202020204" pitchFamily="34" charset="0"/>
                <a:ea typeface="汉仪大宋简" panose="02010609000101010101" pitchFamily="49" charset="-122"/>
                <a:cs typeface="Arial" panose="020B0604020202020204" pitchFamily="34" charset="0"/>
              </a:rPr>
              <a:t>1975</a:t>
            </a:r>
            <a:r>
              <a:rPr lang="zh-TW" altLang="en-US" sz="1200" dirty="0">
                <a:solidFill>
                  <a:schemeClr val="bg1"/>
                </a:solidFill>
                <a:latin typeface="Arial" panose="020B0604020202020204" pitchFamily="34" charset="0"/>
                <a:ea typeface="汉仪大宋简" panose="02010609000101010101" pitchFamily="49" charset="-122"/>
                <a:cs typeface="Arial" panose="020B0604020202020204" pitchFamily="34" charset="0"/>
              </a:rPr>
              <a:t>年</a:t>
            </a:r>
            <a:r>
              <a:rPr lang="en-US" altLang="zh-TW" sz="1200" dirty="0">
                <a:solidFill>
                  <a:schemeClr val="bg1"/>
                </a:solidFill>
                <a:latin typeface="Arial" panose="020B0604020202020204" pitchFamily="34" charset="0"/>
                <a:ea typeface="汉仪大宋简" panose="02010609000101010101" pitchFamily="49" charset="-122"/>
                <a:cs typeface="Arial" panose="020B0604020202020204" pitchFamily="34" charset="0"/>
              </a:rPr>
              <a:t>5</a:t>
            </a:r>
            <a:r>
              <a:rPr lang="zh-CN" altLang="en-US" sz="1200" dirty="0">
                <a:solidFill>
                  <a:schemeClr val="bg1"/>
                </a:solidFill>
                <a:latin typeface="Arial" panose="020B0604020202020204" pitchFamily="34" charset="0"/>
                <a:ea typeface="汉仪大宋简" panose="02010609000101010101" pitchFamily="49" charset="-122"/>
                <a:cs typeface="Arial" panose="020B0604020202020204" pitchFamily="34" charset="0"/>
              </a:rPr>
              <a:t>次</a:t>
            </a:r>
            <a:r>
              <a:rPr lang="zh-TW" altLang="en-US" sz="1200" dirty="0">
                <a:solidFill>
                  <a:schemeClr val="bg1"/>
                </a:solidFill>
                <a:latin typeface="Arial" panose="020B0604020202020204" pitchFamily="34" charset="0"/>
                <a:ea typeface="汉仪大宋简" panose="02010609000101010101" pitchFamily="49" charset="-122"/>
                <a:cs typeface="Arial" panose="020B0604020202020204" pitchFamily="34" charset="0"/>
              </a:rPr>
              <a:t>爆发</a:t>
            </a:r>
            <a:r>
              <a:rPr lang="zh-CN" altLang="en-US" sz="1200" dirty="0">
                <a:solidFill>
                  <a:schemeClr val="bg1"/>
                </a:solidFill>
                <a:latin typeface="Arial" panose="020B0604020202020204" pitchFamily="34" charset="0"/>
                <a:ea typeface="汉仪大宋简" panose="02010609000101010101" pitchFamily="49" charset="-122"/>
                <a:cs typeface="Arial" panose="020B0604020202020204" pitchFamily="34" charset="0"/>
              </a:rPr>
              <a:t>流出的熔岩，放射性测定年龄结果：</a:t>
            </a:r>
            <a:r>
              <a:rPr lang="en-US" altLang="zh-CN" sz="1200" dirty="0">
                <a:solidFill>
                  <a:schemeClr val="bg1"/>
                </a:solidFill>
                <a:latin typeface="Arial" panose="020B0604020202020204" pitchFamily="34" charset="0"/>
                <a:ea typeface="汉仪大宋简" panose="02010609000101010101" pitchFamily="49" charset="-122"/>
                <a:cs typeface="Arial" panose="020B0604020202020204" pitchFamily="34" charset="0"/>
              </a:rPr>
              <a:t>27</a:t>
            </a:r>
            <a:r>
              <a:rPr lang="zh-CN" altLang="en-US" sz="1200" dirty="0">
                <a:solidFill>
                  <a:schemeClr val="bg1"/>
                </a:solidFill>
                <a:latin typeface="Arial" panose="020B0604020202020204" pitchFamily="34" charset="0"/>
                <a:ea typeface="汉仪大宋简" panose="02010609000101010101" pitchFamily="49" charset="-122"/>
                <a:cs typeface="Arial" panose="020B0604020202020204" pitchFamily="34" charset="0"/>
              </a:rPr>
              <a:t>万</a:t>
            </a:r>
            <a:r>
              <a:rPr lang="en-US" altLang="zh-CN" sz="1200" dirty="0">
                <a:solidFill>
                  <a:schemeClr val="bg1"/>
                </a:solidFill>
                <a:latin typeface="Arial" panose="020B0604020202020204" pitchFamily="34" charset="0"/>
                <a:ea typeface="汉仪大宋简" panose="02010609000101010101" pitchFamily="49" charset="-122"/>
                <a:cs typeface="Arial" panose="020B0604020202020204" pitchFamily="34" charset="0"/>
              </a:rPr>
              <a:t>---3</a:t>
            </a:r>
            <a:r>
              <a:rPr lang="zh-CN" altLang="en-US" sz="1200" dirty="0">
                <a:solidFill>
                  <a:schemeClr val="bg1"/>
                </a:solidFill>
                <a:latin typeface="Arial" panose="020B0604020202020204" pitchFamily="34" charset="0"/>
                <a:ea typeface="汉仪大宋简" panose="02010609000101010101" pitchFamily="49" charset="-122"/>
                <a:cs typeface="Arial" panose="020B0604020202020204" pitchFamily="34" charset="0"/>
              </a:rPr>
              <a:t>千</a:t>
            </a:r>
            <a:r>
              <a:rPr lang="en-US" altLang="zh-CN" sz="1200" dirty="0">
                <a:solidFill>
                  <a:schemeClr val="bg1"/>
                </a:solidFill>
                <a:latin typeface="Arial" panose="020B0604020202020204" pitchFamily="34" charset="0"/>
                <a:ea typeface="汉仪大宋简" panose="02010609000101010101" pitchFamily="49" charset="-122"/>
                <a:cs typeface="Arial" panose="020B0604020202020204" pitchFamily="34" charset="0"/>
              </a:rPr>
              <a:t>5</a:t>
            </a:r>
            <a:r>
              <a:rPr lang="zh-TW" altLang="en-US" sz="1200" dirty="0">
                <a:solidFill>
                  <a:schemeClr val="bg1"/>
                </a:solidFill>
                <a:latin typeface="Arial" panose="020B0604020202020204" pitchFamily="34" charset="0"/>
                <a:ea typeface="汉仪大宋简" panose="02010609000101010101" pitchFamily="49" charset="-122"/>
                <a:cs typeface="Arial" panose="020B0604020202020204" pitchFamily="34" charset="0"/>
              </a:rPr>
              <a:t>百万年</a:t>
            </a:r>
            <a:r>
              <a:rPr lang="zh-CN" altLang="en-US" sz="1200" dirty="0">
                <a:solidFill>
                  <a:schemeClr val="bg1"/>
                </a:solidFill>
                <a:latin typeface="Arial" panose="020B0604020202020204" pitchFamily="34" charset="0"/>
                <a:ea typeface="汉仪大宋简" panose="02010609000101010101" pitchFamily="49" charset="-122"/>
                <a:cs typeface="Arial" panose="020B0604020202020204" pitchFamily="34" charset="0"/>
              </a:rPr>
              <a:t>。</a:t>
            </a:r>
            <a:endParaRPr lang="en-US" altLang="zh-CN" dirty="0"/>
          </a:p>
          <a:p>
            <a:pPr eaLnBrk="1" hangingPunct="1">
              <a:defRPr/>
            </a:pPr>
            <a:endParaRPr lang="en-US" altLang="zh-CN" dirty="0">
              <a:cs typeface="+mn-cs"/>
            </a:endParaRPr>
          </a:p>
          <a:p>
            <a:pPr eaLnBrk="1" hangingPunct="1">
              <a:defRPr/>
            </a:pPr>
            <a:r>
              <a:rPr lang="zh-CN" altLang="en-US" dirty="0">
                <a:cs typeface="+mn-cs"/>
              </a:rPr>
              <a:t>或许还有人说还是特例吧。还有很多例子。看下图</a:t>
            </a:r>
            <a:endParaRPr lang="en-US" altLang="zh-CN" dirty="0">
              <a:cs typeface="+mn-cs"/>
            </a:endParaRPr>
          </a:p>
          <a:p>
            <a:pPr eaLnBrk="1" hangingPunct="1">
              <a:defRPr/>
            </a:pPr>
            <a:endParaRPr lang="en-US" dirty="0">
              <a:cs typeface="+mn-cs"/>
            </a:endParaRPr>
          </a:p>
        </p:txBody>
      </p:sp>
    </p:spTree>
    <p:extLst>
      <p:ext uri="{BB962C8B-B14F-4D97-AF65-F5344CB8AC3E}">
        <p14:creationId xmlns:p14="http://schemas.microsoft.com/office/powerpoint/2010/main" val="552944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600" kern="100" dirty="0">
                <a:effectLst/>
                <a:latin typeface="Times New Roman" panose="02020603050405020304"/>
                <a:ea typeface="+mn-ea"/>
              </a:rPr>
              <a:t>我们可以看到这些火山爆发形成的石头所测出来的年龄比它们的真实年龄相差非常远，那么我们怎么能够相信放射性测年法是一直可靠的方法呢？</a:t>
            </a:r>
            <a:endParaRPr lang="zh-CN" altLang="zh-CN" sz="3600" kern="100" dirty="0">
              <a:effectLst/>
              <a:latin typeface="Times New Roman" panose="02020603050405020304"/>
              <a:ea typeface="+mn-ea"/>
            </a:endParaRPr>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2092694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3600" kern="1200" dirty="0">
                <a:solidFill>
                  <a:schemeClr val="tx1"/>
                </a:solidFill>
                <a:latin typeface="+mj-ea"/>
                <a:ea typeface="+mn-ea"/>
                <a:cs typeface="Arial" panose="020B0604020202020204" pitchFamily="34" charset="0"/>
              </a:rPr>
              <a:t>对可验证年龄的岩层，放射性测法经常出错：圣海伦火山穹丘</a:t>
            </a:r>
            <a:r>
              <a:rPr lang="en-US" altLang="zh-CN" sz="3600" kern="1200" dirty="0">
                <a:solidFill>
                  <a:schemeClr val="tx1"/>
                </a:solidFill>
                <a:latin typeface="+mj-ea"/>
                <a:ea typeface="+mn-ea"/>
                <a:cs typeface="Arial" panose="020B0604020202020204" pitchFamily="34" charset="0"/>
              </a:rPr>
              <a:t>,1980</a:t>
            </a:r>
            <a:r>
              <a:rPr lang="zh-CN" altLang="en-US" sz="3600" kern="1200" dirty="0">
                <a:solidFill>
                  <a:schemeClr val="tx1"/>
                </a:solidFill>
                <a:latin typeface="+mj-ea"/>
                <a:ea typeface="+mn-ea"/>
                <a:cs typeface="Arial" panose="020B0604020202020204" pitchFamily="34" charset="0"/>
              </a:rPr>
              <a:t>年开始爆发，测定的年代为</a:t>
            </a:r>
            <a:r>
              <a:rPr lang="en-US" altLang="zh-CN" sz="3600" kern="1200" dirty="0">
                <a:solidFill>
                  <a:schemeClr val="tx1"/>
                </a:solidFill>
                <a:latin typeface="+mj-ea"/>
                <a:ea typeface="+mn-ea"/>
                <a:cs typeface="Arial" panose="020B0604020202020204" pitchFamily="34" charset="0"/>
              </a:rPr>
              <a:t>34</a:t>
            </a:r>
            <a:r>
              <a:rPr lang="zh-CN" altLang="en-US" sz="3600" kern="1200" dirty="0">
                <a:solidFill>
                  <a:schemeClr val="tx1"/>
                </a:solidFill>
                <a:latin typeface="+mj-ea"/>
                <a:ea typeface="+mn-ea"/>
                <a:cs typeface="Arial" panose="020B0604020202020204" pitchFamily="34" charset="0"/>
              </a:rPr>
              <a:t>到 </a:t>
            </a:r>
            <a:r>
              <a:rPr lang="en-US" altLang="zh-CN" sz="3600" kern="1200" dirty="0">
                <a:solidFill>
                  <a:schemeClr val="tx1"/>
                </a:solidFill>
                <a:latin typeface="+mj-ea"/>
                <a:ea typeface="+mn-ea"/>
                <a:cs typeface="Arial" panose="020B0604020202020204" pitchFamily="34" charset="0"/>
              </a:rPr>
              <a:t>240 </a:t>
            </a:r>
            <a:r>
              <a:rPr lang="zh-CN" altLang="en-US" sz="3600" kern="1200" dirty="0">
                <a:solidFill>
                  <a:schemeClr val="tx1"/>
                </a:solidFill>
                <a:latin typeface="+mj-ea"/>
                <a:ea typeface="+mn-ea"/>
                <a:cs typeface="Arial" panose="020B0604020202020204" pitchFamily="34" charset="0"/>
              </a:rPr>
              <a:t>万年。</a:t>
            </a:r>
            <a:r>
              <a:rPr lang="en-US" altLang="zh-CN" sz="3600" kern="1200" dirty="0">
                <a:solidFill>
                  <a:schemeClr val="tx1"/>
                </a:solidFill>
                <a:latin typeface="+mj-ea"/>
                <a:ea typeface="+mn-ea"/>
                <a:cs typeface="Arial" panose="020B0604020202020204" pitchFamily="34" charset="0"/>
              </a:rPr>
              <a:t> </a:t>
            </a:r>
            <a:r>
              <a:rPr lang="zh-CN" altLang="en-US" sz="3600" kern="1200" dirty="0">
                <a:solidFill>
                  <a:schemeClr val="tx1"/>
                </a:solidFill>
                <a:latin typeface="+mj-ea"/>
                <a:ea typeface="+mn-ea"/>
                <a:cs typeface="Arial" panose="020B0604020202020204" pitchFamily="34" charset="0"/>
              </a:rPr>
              <a:t>如果无法验证这个数据，那我们怎么能相信这个数据？</a:t>
            </a:r>
            <a:endParaRPr lang="en-US" altLang="zh-CN" sz="3600" kern="1200" dirty="0">
              <a:solidFill>
                <a:schemeClr val="tx1"/>
              </a:solidFill>
              <a:latin typeface="+mj-ea"/>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3600" kern="1200" dirty="0">
              <a:solidFill>
                <a:schemeClr val="tx1"/>
              </a:solidFill>
              <a:latin typeface="+mj-ea"/>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600" kern="1200" dirty="0">
                <a:solidFill>
                  <a:schemeClr val="tx1"/>
                </a:solidFill>
                <a:latin typeface="+mj-ea"/>
                <a:ea typeface="+mn-ea"/>
                <a:cs typeface="Arial" panose="020B0604020202020204" pitchFamily="34" charset="0"/>
              </a:rPr>
              <a:t>一个很重要的原理：对于能验证的岩石，放射性测年法都经常出错，那么那些不能验证的岩石，我们又能够相信这些数据吗？</a:t>
            </a:r>
            <a:r>
              <a:rPr lang="zh-CN" altLang="en-US" sz="3600" dirty="0">
                <a:latin typeface="Arial" panose="020B0604020202020204" pitchFamily="34" charset="0"/>
                <a:ea typeface="汉仪大宋简" panose="02010609000101010101" pitchFamily="49" charset="-122"/>
                <a:cs typeface="Arial" panose="020B0604020202020204" pitchFamily="34" charset="0"/>
              </a:rPr>
              <a:t>美国亚利桑那州花岗山，测定年代为 </a:t>
            </a:r>
            <a:r>
              <a:rPr lang="en-US" altLang="zh-CN" sz="3600" dirty="0">
                <a:latin typeface="Arial" panose="020B0604020202020204" pitchFamily="34" charset="0"/>
                <a:ea typeface="汉仪大宋简" panose="02010609000101010101" pitchFamily="49" charset="-122"/>
                <a:cs typeface="Arial" panose="020B0604020202020204" pitchFamily="34" charset="0"/>
              </a:rPr>
              <a:t>17</a:t>
            </a:r>
            <a:r>
              <a:rPr lang="zh-CN" altLang="en-US" sz="3600" dirty="0">
                <a:latin typeface="Arial" panose="020B0604020202020204" pitchFamily="34" charset="0"/>
                <a:ea typeface="汉仪大宋简" panose="02010609000101010101" pitchFamily="49" charset="-122"/>
                <a:cs typeface="Arial" panose="020B0604020202020204" pitchFamily="34" charset="0"/>
              </a:rPr>
              <a:t>亿年。实际年龄呢？我们</a:t>
            </a:r>
            <a:r>
              <a:rPr lang="zh-CN" altLang="en-US" sz="3600">
                <a:latin typeface="Arial" panose="020B0604020202020204" pitchFamily="34" charset="0"/>
                <a:ea typeface="汉仪大宋简" panose="02010609000101010101" pitchFamily="49" charset="-122"/>
                <a:cs typeface="Arial" panose="020B0604020202020204" pitchFamily="34" charset="0"/>
              </a:rPr>
              <a:t>怎么能相信这些</a:t>
            </a:r>
            <a:r>
              <a:rPr lang="zh-CN" altLang="en-US" sz="3600" dirty="0">
                <a:latin typeface="Arial" panose="020B0604020202020204" pitchFamily="34" charset="0"/>
                <a:ea typeface="汉仪大宋简" panose="02010609000101010101" pitchFamily="49" charset="-122"/>
                <a:cs typeface="Arial" panose="020B0604020202020204" pitchFamily="34" charset="0"/>
              </a:rPr>
              <a:t>测年法给出的数据呢？</a:t>
            </a:r>
            <a:endParaRPr lang="en-US" altLang="zh-CN" sz="3600" dirty="0">
              <a:latin typeface="Arial" panose="020B0604020202020204" pitchFamily="34" charset="0"/>
              <a:ea typeface="汉仪大宋简" panose="02010609000101010101" pitchFamily="49" charset="-122"/>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3600" kern="1200" dirty="0">
              <a:solidFill>
                <a:schemeClr val="tx1"/>
              </a:solidFill>
              <a:latin typeface="+mj-ea"/>
              <a:ea typeface="+mn-ea"/>
              <a:cs typeface="Arial" panose="020B0604020202020204" pitchFamily="34" charset="0"/>
            </a:endParaRPr>
          </a:p>
          <a:p>
            <a:pPr>
              <a:defRPr/>
            </a:pPr>
            <a:endParaRPr lang="en-US" altLang="zh-CN" sz="3600" dirty="0">
              <a:latin typeface="Arial" panose="020B0604020202020204" pitchFamily="34" charset="0"/>
              <a:ea typeface="汉仪大宋简" panose="02010609000101010101" pitchFamily="49"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3817675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4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600" dirty="0"/>
              <a:t>放射性测年法：它究竟是如何运作的？</a:t>
            </a:r>
            <a:endParaRPr lang="en-US" altLang="zh-CN" sz="36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3600" dirty="0"/>
          </a:p>
          <a:p>
            <a:pPr>
              <a:defRPr/>
            </a:pPr>
            <a:r>
              <a:rPr lang="zh-CN" altLang="en-US" sz="3600" dirty="0">
                <a:solidFill>
                  <a:prstClr val="black"/>
                </a:solidFill>
                <a:latin typeface="Arial" panose="020B0604020202020204" pitchFamily="34" charset="0"/>
                <a:ea typeface="汉仪大宋简" panose="02010609000101010101" pitchFamily="49" charset="-122"/>
                <a:cs typeface="Arial" panose="020B0604020202020204" pitchFamily="34" charset="0"/>
              </a:rPr>
              <a:t>送去做放射性测定的岩石标本大部分已经“被定年”了。</a:t>
            </a:r>
            <a:r>
              <a:rPr lang="en-US" altLang="zh-CN" sz="1800" dirty="0">
                <a:solidFill>
                  <a:prstClr val="black"/>
                </a:solidFill>
                <a:latin typeface="Arial" panose="020B0604020202020204" pitchFamily="34" charset="0"/>
                <a:ea typeface="汉仪大宋简" panose="02010609000101010101" pitchFamily="49" charset="-122"/>
                <a:cs typeface="Arial" panose="020B0604020202020204" pitchFamily="34" charset="0"/>
              </a:rPr>
              <a:t> </a:t>
            </a:r>
            <a:r>
              <a:rPr lang="zh-CN" altLang="en-US" sz="3600" dirty="0">
                <a:solidFill>
                  <a:prstClr val="black"/>
                </a:solidFill>
                <a:latin typeface="Arial" panose="020B0604020202020204" pitchFamily="34" charset="0"/>
                <a:ea typeface="汉仪大宋简" panose="02010609000101010101" pitchFamily="49" charset="-122"/>
                <a:cs typeface="Arial" panose="020B0604020202020204" pitchFamily="34" charset="0"/>
              </a:rPr>
              <a:t>一份预先设定的年限范围也会随标本一起递送实验室：</a:t>
            </a:r>
            <a:endParaRPr lang="en-US" altLang="zh-CN" sz="3600" dirty="0">
              <a:solidFill>
                <a:prstClr val="black"/>
              </a:solidFill>
              <a:latin typeface="Arial" panose="020B0604020202020204" pitchFamily="34" charset="0"/>
              <a:ea typeface="汉仪大宋简" panose="02010609000101010101" pitchFamily="49" charset="-122"/>
              <a:cs typeface="Arial" panose="020B0604020202020204" pitchFamily="34" charset="0"/>
            </a:endParaRPr>
          </a:p>
          <a:p>
            <a:pPr>
              <a:defRPr/>
            </a:pPr>
            <a:endParaRPr lang="en-US" altLang="zh-CN" sz="3600" dirty="0">
              <a:solidFill>
                <a:prstClr val="black"/>
              </a:solidFill>
              <a:latin typeface="Arial" panose="020B0604020202020204" pitchFamily="34" charset="0"/>
              <a:ea typeface="汉仪大宋简" panose="02010609000101010101" pitchFamily="49" charset="-122"/>
              <a:cs typeface="Arial" panose="020B0604020202020204" pitchFamily="34" charset="0"/>
            </a:endParaRPr>
          </a:p>
          <a:p>
            <a:pPr marL="800100" lvl="1" indent="-342900">
              <a:buFont typeface="Arial" panose="020B0604020202020204" pitchFamily="34" charset="0"/>
              <a:buChar char="•"/>
              <a:defRPr/>
            </a:pPr>
            <a:r>
              <a:rPr lang="zh-CN" altLang="en-US" sz="2400" dirty="0">
                <a:solidFill>
                  <a:prstClr val="black"/>
                </a:solidFill>
                <a:latin typeface="Arial" panose="020B0604020202020204" pitchFamily="34" charset="0"/>
                <a:ea typeface="汉仪大宋简" panose="02010609000101010101" pitchFamily="49" charset="-122"/>
                <a:cs typeface="Arial" panose="020B0604020202020204" pitchFamily="34" charset="0"/>
              </a:rPr>
              <a:t> 这个年限范围根据标本之上或之下的岩层所含有的化石决定的</a:t>
            </a:r>
            <a:endParaRPr lang="en-US" altLang="zh-CN" sz="2400" dirty="0">
              <a:solidFill>
                <a:prstClr val="black"/>
              </a:solidFill>
              <a:latin typeface="Arial" panose="020B0604020202020204" pitchFamily="34" charset="0"/>
              <a:ea typeface="汉仪大宋简" panose="02010609000101010101" pitchFamily="49" charset="-122"/>
              <a:cs typeface="Arial" panose="020B0604020202020204" pitchFamily="34" charset="0"/>
            </a:endParaRPr>
          </a:p>
          <a:p>
            <a:pPr marL="800100" lvl="1" indent="-342900">
              <a:spcAft>
                <a:spcPts val="1800"/>
              </a:spcAft>
              <a:buFont typeface="Arial" panose="020B0604020202020204" pitchFamily="34" charset="0"/>
              <a:buChar char="•"/>
              <a:defRPr/>
            </a:pPr>
            <a:r>
              <a:rPr lang="zh-CN" altLang="en-US" sz="2400" dirty="0">
                <a:solidFill>
                  <a:prstClr val="black"/>
                </a:solidFill>
                <a:latin typeface="Arial" panose="020B0604020202020204" pitchFamily="34" charset="0"/>
                <a:ea typeface="汉仪大宋简" panose="02010609000101010101" pitchFamily="49" charset="-122"/>
                <a:cs typeface="Arial" panose="020B0604020202020204" pitchFamily="34" charset="0"/>
              </a:rPr>
              <a:t> 有的时候，这个范围是建立在附近岩层已经测量过的放射性定年结果上</a:t>
            </a:r>
            <a:endParaRPr lang="en-US" altLang="zh-CN" sz="800" dirty="0">
              <a:solidFill>
                <a:prstClr val="black"/>
              </a:solidFill>
              <a:latin typeface="Arial" panose="020B0604020202020204" pitchFamily="34" charset="0"/>
              <a:ea typeface="汉仪大宋简" panose="02010609000101010101" pitchFamily="49" charset="-122"/>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600" dirty="0">
                <a:solidFill>
                  <a:prstClr val="black"/>
                </a:solidFill>
                <a:latin typeface="Arial" panose="020B0604020202020204" pitchFamily="34" charset="0"/>
                <a:ea typeface="汉仪大宋简" panose="02010609000101010101" pitchFamily="49" charset="-122"/>
                <a:cs typeface="Arial" panose="020B0604020202020204" pitchFamily="34" charset="0"/>
              </a:rPr>
              <a:t>在标本的众多测定结果中，任何超过这些年线范围的实验结果都会被</a:t>
            </a:r>
            <a:r>
              <a:rPr lang="zh-CN" altLang="en-US" sz="3600" dirty="0">
                <a:latin typeface="Arial" panose="020B0604020202020204" pitchFamily="34" charset="0"/>
                <a:ea typeface="汉仪大宋简" panose="02010609000101010101" pitchFamily="49" charset="-122"/>
                <a:cs typeface="Arial" panose="020B0604020202020204" pitchFamily="34" charset="0"/>
              </a:rPr>
              <a:t>淘汰</a:t>
            </a:r>
            <a:r>
              <a:rPr lang="zh-CN" altLang="en-US" sz="3600" dirty="0">
                <a:solidFill>
                  <a:prstClr val="black"/>
                </a:solidFill>
                <a:latin typeface="Arial" panose="020B0604020202020204" pitchFamily="34" charset="0"/>
                <a:ea typeface="汉仪大宋简" panose="02010609000101010101" pitchFamily="49" charset="-122"/>
                <a:cs typeface="Arial" panose="020B0604020202020204" pitchFamily="34" charset="0"/>
              </a:rPr>
              <a:t>。</a:t>
            </a:r>
            <a:endParaRPr lang="en-US" altLang="zh-CN" sz="3600" dirty="0">
              <a:solidFill>
                <a:prstClr val="black"/>
              </a:solidFill>
              <a:latin typeface="Arial" panose="020B0604020202020204" pitchFamily="34" charset="0"/>
              <a:ea typeface="汉仪大宋简" panose="02010609000101010101" pitchFamily="49" charset="-122"/>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3600"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600" dirty="0">
                <a:latin typeface="Arial" panose="020B0604020202020204" pitchFamily="34" charset="0"/>
                <a:ea typeface="汉仪大宋简" panose="02010609000101010101" pitchFamily="49" charset="-122"/>
                <a:cs typeface="Arial" panose="020B0604020202020204" pitchFamily="34" charset="0"/>
              </a:rPr>
              <a:t>可以看出，凡事出自放射性测年法的测年结果都必须要符合年老地球论者的世界观。</a:t>
            </a:r>
            <a:endParaRPr lang="en-US" altLang="zh-CN" sz="3600" dirty="0">
              <a:latin typeface="Arial" panose="020B0604020202020204" pitchFamily="34" charset="0"/>
              <a:ea typeface="汉仪大宋简" panose="02010609000101010101" pitchFamily="49" charset="-122"/>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3600" dirty="0">
              <a:latin typeface="Arial" panose="020B0604020202020204" pitchFamily="34" charset="0"/>
              <a:ea typeface="汉仪大宋简" panose="02010609000101010101" pitchFamily="49" charset="-122"/>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600" dirty="0">
                <a:latin typeface="Arial" panose="020B0604020202020204" pitchFamily="34" charset="0"/>
                <a:ea typeface="汉仪大宋简" panose="02010609000101010101" pitchFamily="49" charset="-122"/>
                <a:cs typeface="Arial" panose="020B0604020202020204" pitchFamily="34" charset="0"/>
              </a:rPr>
              <a:t>还有一个有趣的例子可以说明这点。</a:t>
            </a:r>
            <a:endParaRPr lang="en-US" altLang="zh-CN" sz="3600" dirty="0">
              <a:latin typeface="Arial" panose="020B0604020202020204" pitchFamily="34" charset="0"/>
              <a:ea typeface="汉仪大宋简" panose="02010609000101010101" pitchFamily="49"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692000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zh-CN" altLang="en-US" sz="1200" b="0" dirty="0">
                <a:latin typeface="黑体 (正文)"/>
              </a:rPr>
              <a:t>看到这里有一些白色的东西吗？上面是沉积物，下面是沉积物，这些是凝灰岩，（解释凝灰岩</a:t>
            </a:r>
            <a:r>
              <a:rPr lang="en-US" altLang="zh-CN" sz="1200" b="0" dirty="0">
                <a:latin typeface="黑体 (正文)"/>
              </a:rPr>
              <a:t>:</a:t>
            </a:r>
            <a:r>
              <a:rPr lang="zh-CN" altLang="en-US" sz="1200" b="0" i="0" kern="1200" dirty="0">
                <a:solidFill>
                  <a:schemeClr val="tx1"/>
                </a:solidFill>
                <a:effectLst/>
                <a:latin typeface="+mn-lt"/>
                <a:ea typeface="+mn-ea"/>
                <a:cs typeface="+mn-cs"/>
              </a:rPr>
              <a:t>是一种</a:t>
            </a:r>
            <a:r>
              <a:rPr lang="zh-CN" altLang="en-US" sz="1200" b="0" i="0" u="none" strike="noStrike" kern="1200" dirty="0">
                <a:solidFill>
                  <a:schemeClr val="tx1"/>
                </a:solidFill>
                <a:effectLst/>
                <a:latin typeface="+mn-lt"/>
                <a:ea typeface="+mn-ea"/>
                <a:cs typeface="+mn-cs"/>
                <a:hlinkClick r:id="rId3"/>
              </a:rPr>
              <a:t>火山碎屑</a:t>
            </a:r>
            <a:r>
              <a:rPr lang="zh-CN" altLang="en-US" sz="1200" b="0" i="0" kern="1200" dirty="0">
                <a:solidFill>
                  <a:schemeClr val="tx1"/>
                </a:solidFill>
                <a:effectLst/>
                <a:latin typeface="+mn-lt"/>
                <a:ea typeface="+mn-ea"/>
                <a:cs typeface="+mn-cs"/>
              </a:rPr>
              <a:t>岩，其组成的火山碎屑物质有</a:t>
            </a:r>
            <a:r>
              <a:rPr lang="en-US" altLang="zh-CN" sz="1200" b="0" i="0" kern="1200" dirty="0">
                <a:solidFill>
                  <a:schemeClr val="tx1"/>
                </a:solidFill>
                <a:effectLst/>
                <a:latin typeface="+mn-lt"/>
                <a:ea typeface="+mn-ea"/>
                <a:cs typeface="+mn-cs"/>
              </a:rPr>
              <a:t>50%</a:t>
            </a:r>
            <a:r>
              <a:rPr lang="zh-CN" altLang="en-US" sz="1200" b="0" i="0" kern="1200" dirty="0">
                <a:solidFill>
                  <a:schemeClr val="tx1"/>
                </a:solidFill>
                <a:effectLst/>
                <a:latin typeface="+mn-lt"/>
                <a:ea typeface="+mn-ea"/>
                <a:cs typeface="+mn-cs"/>
              </a:rPr>
              <a:t>以上的颗粒直径小于</a:t>
            </a:r>
            <a:r>
              <a:rPr lang="en-US" altLang="zh-CN" sz="1200" b="0" i="0" kern="1200" dirty="0">
                <a:solidFill>
                  <a:schemeClr val="tx1"/>
                </a:solidFill>
                <a:effectLst/>
                <a:latin typeface="+mn-lt"/>
                <a:ea typeface="+mn-ea"/>
                <a:cs typeface="+mn-cs"/>
              </a:rPr>
              <a:t>2</a:t>
            </a:r>
            <a:r>
              <a:rPr lang="zh-CN" altLang="en-US" sz="1200" b="0" i="0" kern="1200" dirty="0">
                <a:solidFill>
                  <a:schemeClr val="tx1"/>
                </a:solidFill>
                <a:effectLst/>
                <a:latin typeface="+mn-lt"/>
                <a:ea typeface="+mn-ea"/>
                <a:cs typeface="+mn-cs"/>
              </a:rPr>
              <a:t>毫米，成分主要是</a:t>
            </a:r>
            <a:r>
              <a:rPr lang="zh-CN" altLang="en-US" sz="1200" b="0" i="0" u="none" strike="noStrike" kern="1200" dirty="0">
                <a:solidFill>
                  <a:schemeClr val="tx1"/>
                </a:solidFill>
                <a:effectLst/>
                <a:latin typeface="+mn-lt"/>
                <a:ea typeface="+mn-ea"/>
                <a:cs typeface="+mn-cs"/>
                <a:hlinkClick r:id="rId4"/>
              </a:rPr>
              <a:t>火山灰</a:t>
            </a:r>
            <a:r>
              <a:rPr lang="zh-CN" altLang="en-US" sz="1200" b="0" i="0" kern="1200" dirty="0">
                <a:solidFill>
                  <a:schemeClr val="tx1"/>
                </a:solidFill>
                <a:effectLst/>
                <a:latin typeface="+mn-lt"/>
                <a:ea typeface="+mn-ea"/>
                <a:cs typeface="+mn-cs"/>
              </a:rPr>
              <a:t>，外貌疏松粗糙或致密，有层理的称为层凝灰岩；因成分不同导致颜色多样，有紫红色、灰白色、灰绿色等。</a:t>
            </a:r>
            <a:r>
              <a:rPr lang="zh-CN" altLang="en-US" sz="1200" b="0" dirty="0">
                <a:latin typeface="黑体 (正文)"/>
              </a:rPr>
              <a:t>）</a:t>
            </a:r>
            <a:endParaRPr lang="en-US" altLang="zh-CN" sz="1200" b="0" dirty="0">
              <a:latin typeface="黑体 (正文)"/>
            </a:endParaRPr>
          </a:p>
          <a:p>
            <a:endParaRPr lang="en-US" altLang="zh-CN" sz="1200" b="0" dirty="0">
              <a:latin typeface="黑体 (正文)"/>
            </a:endParaRPr>
          </a:p>
          <a:p>
            <a:r>
              <a:rPr lang="zh-CN" altLang="en-US" sz="1200" b="0" dirty="0">
                <a:latin typeface="黑体 (正文)"/>
              </a:rPr>
              <a:t>在这里发现了似人的生物化石，叫做</a:t>
            </a:r>
            <a:r>
              <a:rPr lang="en-US" altLang="zh-CN" sz="1200" dirty="0">
                <a:latin typeface="Songti TC" charset="-120"/>
                <a:ea typeface="Songti TC" charset="-120"/>
                <a:cs typeface="Songti TC" charset="-120"/>
              </a:rPr>
              <a:t>KNM-ER-1470</a:t>
            </a:r>
            <a:r>
              <a:rPr lang="zh-CN" altLang="en-US" sz="1200" dirty="0">
                <a:latin typeface="Songti TC" charset="-120"/>
                <a:ea typeface="Songti TC" charset="-120"/>
                <a:cs typeface="Songti TC" charset="-120"/>
              </a:rPr>
              <a:t>。古生物家认为这个头盖骨是处于南方古猿（露西）和现代人之间。他们要确认这个头盖骨的年龄。</a:t>
            </a:r>
            <a:endParaRPr lang="en-US" altLang="zh-CN" sz="1200" dirty="0">
              <a:latin typeface="Songti TC" charset="-120"/>
              <a:ea typeface="Songti TC" charset="-120"/>
              <a:cs typeface="Songti TC" charset="-120"/>
            </a:endParaRPr>
          </a:p>
          <a:p>
            <a:endParaRPr lang="en-US" altLang="zh-CN" sz="1200" dirty="0">
              <a:latin typeface="Songti TC" charset="-120"/>
              <a:ea typeface="Songti TC" charset="-120"/>
              <a:cs typeface="Songti TC" charset="-120"/>
            </a:endParaRPr>
          </a:p>
          <a:p>
            <a:r>
              <a:rPr lang="zh-CN" altLang="en-US" sz="1200" dirty="0">
                <a:latin typeface="Songti TC" charset="-120"/>
                <a:ea typeface="Songti TC" charset="-120"/>
                <a:cs typeface="Songti TC" charset="-120"/>
              </a:rPr>
              <a:t>既然它是埋藏在这些凝灰岩中，那么我们就去测量一下这些凝灰岩的年代。于是他们取了一个标本，送到伦敦的一个实验室，得出的数据是</a:t>
            </a:r>
            <a:r>
              <a:rPr lang="en-US" altLang="zh-CN" sz="1200" dirty="0">
                <a:latin typeface="Songti TC" charset="-120"/>
                <a:ea typeface="Songti TC" charset="-120"/>
                <a:cs typeface="Songti TC" charset="-120"/>
              </a:rPr>
              <a:t>2</a:t>
            </a:r>
            <a:r>
              <a:rPr lang="zh-CN" altLang="en-US" sz="1200" dirty="0">
                <a:latin typeface="Songti TC" charset="-120"/>
                <a:ea typeface="Songti TC" charset="-120"/>
                <a:cs typeface="Songti TC" charset="-120"/>
              </a:rPr>
              <a:t>亿</a:t>
            </a:r>
            <a:r>
              <a:rPr lang="en-US" altLang="zh-CN" sz="1200" dirty="0">
                <a:latin typeface="Songti TC" charset="-120"/>
                <a:ea typeface="Songti TC" charset="-120"/>
                <a:cs typeface="Songti TC" charset="-120"/>
              </a:rPr>
              <a:t>3000</a:t>
            </a:r>
            <a:r>
              <a:rPr lang="zh-CN" altLang="en-US" sz="1200" dirty="0">
                <a:latin typeface="Songti TC" charset="-120"/>
                <a:ea typeface="Songti TC" charset="-120"/>
                <a:cs typeface="Songti TC" charset="-120"/>
              </a:rPr>
              <a:t>万年（</a:t>
            </a:r>
            <a:r>
              <a:rPr lang="en-US" altLang="zh-CN" sz="1200" dirty="0">
                <a:latin typeface="Songti TC" charset="-120"/>
                <a:ea typeface="Songti TC" charset="-120"/>
                <a:cs typeface="Songti TC" charset="-120"/>
              </a:rPr>
              <a:t>1969</a:t>
            </a:r>
            <a:r>
              <a:rPr lang="zh-CN" altLang="en-US" sz="1200" dirty="0">
                <a:latin typeface="Songti TC" charset="-120"/>
                <a:ea typeface="Songti TC" charset="-120"/>
                <a:cs typeface="Songti TC" charset="-120"/>
              </a:rPr>
              <a:t>年）。停！但是你相信</a:t>
            </a:r>
            <a:r>
              <a:rPr lang="en-US" altLang="zh-CN" sz="1200" dirty="0">
                <a:latin typeface="Songti TC" charset="-120"/>
                <a:ea typeface="Songti TC" charset="-120"/>
                <a:cs typeface="Songti TC" charset="-120"/>
              </a:rPr>
              <a:t>2</a:t>
            </a:r>
            <a:r>
              <a:rPr lang="zh-CN" altLang="en-US" sz="1200" dirty="0">
                <a:latin typeface="Songti TC" charset="-120"/>
                <a:ea typeface="Songti TC" charset="-120"/>
                <a:cs typeface="Songti TC" charset="-120"/>
              </a:rPr>
              <a:t>亿</a:t>
            </a:r>
            <a:r>
              <a:rPr lang="en-US" altLang="zh-CN" sz="1200" dirty="0">
                <a:latin typeface="Songti TC" charset="-120"/>
                <a:ea typeface="Songti TC" charset="-120"/>
                <a:cs typeface="Songti TC" charset="-120"/>
              </a:rPr>
              <a:t>3000</a:t>
            </a:r>
            <a:r>
              <a:rPr lang="zh-CN" altLang="en-US" sz="1200" dirty="0">
                <a:latin typeface="Songti TC" charset="-120"/>
                <a:ea typeface="Songti TC" charset="-120"/>
                <a:cs typeface="Songti TC" charset="-120"/>
              </a:rPr>
              <a:t>万年有猿人吗？没有，连猿猴都没有！</a:t>
            </a:r>
            <a:endParaRPr lang="en-US" altLang="zh-CN" sz="1200" dirty="0">
              <a:latin typeface="Songti TC" charset="-120"/>
              <a:ea typeface="Songti TC" charset="-120"/>
              <a:cs typeface="Songti TC" charset="-120"/>
            </a:endParaRPr>
          </a:p>
          <a:p>
            <a:endParaRPr lang="en-US" altLang="zh-CN" sz="1200" dirty="0">
              <a:latin typeface="Songti TC" charset="-120"/>
              <a:ea typeface="Songti TC" charset="-120"/>
              <a:cs typeface="Songti TC" charset="-120"/>
            </a:endParaRPr>
          </a:p>
          <a:p>
            <a:r>
              <a:rPr lang="zh-CN" altLang="en-US" sz="1200" dirty="0">
                <a:latin typeface="Songti TC" charset="-120"/>
                <a:ea typeface="Songti TC" charset="-120"/>
                <a:cs typeface="Songti TC" charset="-120"/>
              </a:rPr>
              <a:t>于是，又拿了一个样本去检验，得出是</a:t>
            </a:r>
            <a:r>
              <a:rPr lang="en-US" altLang="zh-CN" sz="1200" dirty="0">
                <a:latin typeface="Songti TC" charset="-120"/>
                <a:ea typeface="Songti TC" charset="-120"/>
                <a:cs typeface="Songti TC" charset="-120"/>
              </a:rPr>
              <a:t>260</a:t>
            </a:r>
            <a:r>
              <a:rPr lang="zh-CN" altLang="en-US" sz="1200" dirty="0">
                <a:latin typeface="Songti TC" charset="-120"/>
                <a:ea typeface="Songti TC" charset="-120"/>
                <a:cs typeface="Songti TC" charset="-120"/>
              </a:rPr>
              <a:t>万年（</a:t>
            </a:r>
            <a:r>
              <a:rPr lang="en-US" altLang="zh-CN" sz="1200" dirty="0">
                <a:latin typeface="Songti TC" charset="-120"/>
                <a:ea typeface="Songti TC" charset="-120"/>
                <a:cs typeface="Songti TC" charset="-120"/>
              </a:rPr>
              <a:t>1970</a:t>
            </a:r>
            <a:r>
              <a:rPr lang="zh-CN" altLang="en-US" sz="1200" dirty="0">
                <a:latin typeface="Songti TC" charset="-120"/>
                <a:ea typeface="Songti TC" charset="-120"/>
                <a:cs typeface="Songti TC" charset="-120"/>
              </a:rPr>
              <a:t>年）。古生物学家说这很好，这符合我的理论和观点。他们接受这个数据是不是因为这个样本里面的化学物质和所有的地质过程，而只是这个数据符合他们的世界观。</a:t>
            </a:r>
            <a:endParaRPr lang="en-US" altLang="zh-CN" sz="1200" dirty="0">
              <a:latin typeface="Songti TC" charset="-120"/>
              <a:ea typeface="Songti TC" charset="-120"/>
              <a:cs typeface="Songti TC" charset="-120"/>
            </a:endParaRPr>
          </a:p>
          <a:p>
            <a:endParaRPr lang="en-US" altLang="zh-CN" sz="1200" dirty="0">
              <a:latin typeface="Songti TC" charset="-120"/>
              <a:ea typeface="Songti TC" charset="-120"/>
              <a:cs typeface="Songti TC" charset="-120"/>
            </a:endParaRPr>
          </a:p>
          <a:p>
            <a:r>
              <a:rPr lang="zh-CN" altLang="en-US" sz="1200" dirty="0">
                <a:latin typeface="Songti TC" charset="-120"/>
                <a:ea typeface="Songti TC" charset="-120"/>
                <a:cs typeface="Songti TC" charset="-120"/>
              </a:rPr>
              <a:t>但是后来他们发现了露西，他们要把露西当做祖先，但是露西的年龄跟这个</a:t>
            </a:r>
            <a:r>
              <a:rPr lang="en-US" altLang="zh-CN" sz="1200" dirty="0">
                <a:latin typeface="Songti TC" charset="-120"/>
                <a:ea typeface="Songti TC" charset="-120"/>
                <a:cs typeface="Songti TC" charset="-120"/>
              </a:rPr>
              <a:t>1470</a:t>
            </a:r>
            <a:r>
              <a:rPr lang="zh-CN" altLang="en-US" sz="1200" dirty="0">
                <a:latin typeface="Songti TC" charset="-120"/>
                <a:ea typeface="Songti TC" charset="-120"/>
                <a:cs typeface="Songti TC" charset="-120"/>
              </a:rPr>
              <a:t>头骨差不多，这个不行，露西必须是祖先，应该更加古老。</a:t>
            </a:r>
            <a:endParaRPr lang="en-US" altLang="zh-CN" sz="1200" dirty="0">
              <a:latin typeface="Songti TC" charset="-120"/>
              <a:ea typeface="Songti TC" charset="-120"/>
              <a:cs typeface="Songti TC" charset="-120"/>
            </a:endParaRPr>
          </a:p>
          <a:p>
            <a:endParaRPr lang="en-US" altLang="zh-CN" sz="1200" dirty="0">
              <a:latin typeface="Songti TC" charset="-120"/>
              <a:ea typeface="Songti TC" charset="-120"/>
              <a:cs typeface="Songti TC" charset="-120"/>
            </a:endParaRPr>
          </a:p>
          <a:p>
            <a:r>
              <a:rPr lang="zh-CN" altLang="en-US" sz="1200" dirty="0">
                <a:latin typeface="Songti TC" charset="-120"/>
                <a:ea typeface="Songti TC" charset="-120"/>
                <a:cs typeface="Songti TC" charset="-120"/>
              </a:rPr>
              <a:t>后来他们有拿去测试，在</a:t>
            </a:r>
            <a:r>
              <a:rPr lang="en-US" altLang="zh-CN" sz="1200" dirty="0">
                <a:latin typeface="Songti TC" charset="-120"/>
                <a:ea typeface="Songti TC" charset="-120"/>
                <a:cs typeface="Songti TC" charset="-120"/>
              </a:rPr>
              <a:t>1970-1980</a:t>
            </a:r>
            <a:r>
              <a:rPr lang="zh-CN" altLang="en-US" sz="1200" dirty="0">
                <a:latin typeface="Songti TC" charset="-120"/>
                <a:ea typeface="Songti TC" charset="-120"/>
                <a:cs typeface="Songti TC" charset="-120"/>
              </a:rPr>
              <a:t>年，测出是</a:t>
            </a:r>
            <a:r>
              <a:rPr lang="en-US" altLang="zh-CN" sz="1200" b="1" dirty="0">
                <a:solidFill>
                  <a:srgbClr val="FF0000"/>
                </a:solidFill>
                <a:latin typeface="Songti TC" charset="-120"/>
                <a:ea typeface="Songti TC" charset="-120"/>
                <a:cs typeface="Songti TC" charset="-120"/>
              </a:rPr>
              <a:t>50</a:t>
            </a:r>
            <a:r>
              <a:rPr lang="zh-CN" altLang="en-US" sz="1200" b="1" dirty="0">
                <a:solidFill>
                  <a:srgbClr val="FF0000"/>
                </a:solidFill>
                <a:latin typeface="Songti TC" charset="-120"/>
                <a:ea typeface="Songti TC" charset="-120"/>
                <a:cs typeface="Songti TC" charset="-120"/>
              </a:rPr>
              <a:t>万年</a:t>
            </a:r>
            <a:r>
              <a:rPr lang="en-US" altLang="zh-CN" sz="1200" b="1" dirty="0">
                <a:solidFill>
                  <a:srgbClr val="FF0000"/>
                </a:solidFill>
                <a:latin typeface="Songti TC" charset="-120"/>
                <a:ea typeface="Songti TC" charset="-120"/>
                <a:cs typeface="Songti TC" charset="-120"/>
              </a:rPr>
              <a:t>—1750</a:t>
            </a:r>
            <a:r>
              <a:rPr lang="zh-CN" altLang="en-US" sz="1200" b="1" dirty="0">
                <a:solidFill>
                  <a:srgbClr val="FF0000"/>
                </a:solidFill>
                <a:latin typeface="Songti TC" charset="-120"/>
                <a:ea typeface="Songti TC" charset="-120"/>
                <a:cs typeface="Songti TC" charset="-120"/>
              </a:rPr>
              <a:t>万年。这是一个很大范围，</a:t>
            </a:r>
            <a:r>
              <a:rPr lang="en-US" altLang="zh-CN" sz="1200" b="1" dirty="0">
                <a:solidFill>
                  <a:srgbClr val="FF0000"/>
                </a:solidFill>
                <a:latin typeface="Songti TC" charset="-120"/>
                <a:ea typeface="Songti TC" charset="-120"/>
                <a:cs typeface="Songti TC" charset="-120"/>
              </a:rPr>
              <a:t>50</a:t>
            </a:r>
            <a:r>
              <a:rPr lang="zh-CN" altLang="en-US" sz="1200" b="1" dirty="0">
                <a:solidFill>
                  <a:srgbClr val="FF0000"/>
                </a:solidFill>
                <a:latin typeface="Songti TC" charset="-120"/>
                <a:ea typeface="Songti TC" charset="-120"/>
                <a:cs typeface="Songti TC" charset="-120"/>
              </a:rPr>
              <a:t>万年太少，</a:t>
            </a:r>
            <a:r>
              <a:rPr lang="en-US" altLang="zh-CN" sz="1200" b="1" dirty="0">
                <a:solidFill>
                  <a:srgbClr val="FF0000"/>
                </a:solidFill>
                <a:latin typeface="Songti TC" charset="-120"/>
                <a:ea typeface="Songti TC" charset="-120"/>
                <a:cs typeface="Songti TC" charset="-120"/>
              </a:rPr>
              <a:t>1750</a:t>
            </a:r>
            <a:r>
              <a:rPr lang="zh-CN" altLang="en-US" sz="1200" b="1" dirty="0">
                <a:solidFill>
                  <a:srgbClr val="FF0000"/>
                </a:solidFill>
                <a:latin typeface="Songti TC" charset="-120"/>
                <a:ea typeface="Songti TC" charset="-120"/>
                <a:cs typeface="Songti TC" charset="-120"/>
              </a:rPr>
              <a:t>万年又太大。不适合。（</a:t>
            </a:r>
            <a:r>
              <a:rPr lang="en-US" altLang="zh-CN" sz="1200" b="1" dirty="0">
                <a:solidFill>
                  <a:srgbClr val="FF0000"/>
                </a:solidFill>
                <a:latin typeface="Songti TC" charset="-120"/>
                <a:ea typeface="Songti TC" charset="-120"/>
                <a:cs typeface="Songti TC" charset="-120"/>
              </a:rPr>
              <a:t>GOLDILOOCK</a:t>
            </a:r>
            <a:r>
              <a:rPr lang="zh-CN" altLang="en-US" sz="1200" b="1" dirty="0">
                <a:solidFill>
                  <a:srgbClr val="FF0000"/>
                </a:solidFill>
                <a:latin typeface="Songti TC" charset="-120"/>
                <a:ea typeface="Songti TC" charset="-120"/>
                <a:cs typeface="Songti TC" charset="-120"/>
              </a:rPr>
              <a:t>）</a:t>
            </a:r>
            <a:endParaRPr lang="en-US" altLang="zh-CN" sz="1200" b="1" dirty="0">
              <a:solidFill>
                <a:srgbClr val="FF0000"/>
              </a:solidFill>
              <a:latin typeface="Songti TC" charset="-120"/>
              <a:ea typeface="Songti TC" charset="-120"/>
              <a:cs typeface="Songti TC" charset="-120"/>
            </a:endParaRPr>
          </a:p>
          <a:p>
            <a:endParaRPr lang="en-US" altLang="zh-CN" sz="1200" b="1" dirty="0">
              <a:solidFill>
                <a:srgbClr val="FF0000"/>
              </a:solidFill>
              <a:latin typeface="Songti TC" charset="-120"/>
              <a:ea typeface="Songti TC" charset="-120"/>
              <a:cs typeface="Songti TC" charset="-120"/>
            </a:endParaRPr>
          </a:p>
          <a:p>
            <a:r>
              <a:rPr lang="zh-CN" altLang="en-US" sz="1200" b="1" dirty="0">
                <a:solidFill>
                  <a:srgbClr val="FF0000"/>
                </a:solidFill>
                <a:latin typeface="Songti TC" charset="-120"/>
                <a:ea typeface="Songti TC" charset="-120"/>
                <a:cs typeface="Songti TC" charset="-120"/>
              </a:rPr>
              <a:t>最后他们选择了</a:t>
            </a:r>
            <a:r>
              <a:rPr lang="en-US" altLang="zh-CN" sz="1200" b="1" dirty="0">
                <a:solidFill>
                  <a:srgbClr val="FF0000"/>
                </a:solidFill>
                <a:latin typeface="Songti TC" charset="-120"/>
                <a:ea typeface="Songti TC" charset="-120"/>
                <a:cs typeface="Songti TC" charset="-120"/>
              </a:rPr>
              <a:t>190</a:t>
            </a:r>
            <a:r>
              <a:rPr lang="zh-CN" altLang="en-US" sz="1200" b="1" dirty="0">
                <a:solidFill>
                  <a:srgbClr val="FF0000"/>
                </a:solidFill>
                <a:latin typeface="Songti TC" charset="-120"/>
                <a:ea typeface="Songti TC" charset="-120"/>
                <a:cs typeface="Songti TC" charset="-120"/>
              </a:rPr>
              <a:t>万年。</a:t>
            </a:r>
            <a:endParaRPr lang="en-US" altLang="zh-CN" sz="1200" b="1" dirty="0">
              <a:solidFill>
                <a:srgbClr val="FF0000"/>
              </a:solidFill>
              <a:latin typeface="Songti TC" charset="-120"/>
              <a:ea typeface="Songti TC" charset="-120"/>
              <a:cs typeface="Songti TC" charset="-120"/>
            </a:endParaRPr>
          </a:p>
          <a:p>
            <a:endParaRPr lang="en-US" altLang="zh-CN" sz="1200" b="1" dirty="0">
              <a:solidFill>
                <a:srgbClr val="FF0000"/>
              </a:solidFill>
              <a:latin typeface="Songti TC" charset="-120"/>
              <a:ea typeface="Songti TC" charset="-120"/>
              <a:cs typeface="Songti TC" charset="-120"/>
            </a:endParaRPr>
          </a:p>
          <a:p>
            <a:r>
              <a:rPr lang="zh-CN" altLang="en-US" sz="1200" b="1" dirty="0">
                <a:solidFill>
                  <a:srgbClr val="FF0000"/>
                </a:solidFill>
                <a:latin typeface="Songti TC" charset="-120"/>
                <a:ea typeface="Songti TC" charset="-120"/>
                <a:cs typeface="Songti TC" charset="-120"/>
              </a:rPr>
              <a:t>其中有一位进化论者提出一个方法来解释：</a:t>
            </a:r>
            <a:r>
              <a:rPr lang="en-US" altLang="zh-CN" sz="1200" b="1" dirty="0">
                <a:solidFill>
                  <a:srgbClr val="FF0000"/>
                </a:solidFill>
                <a:latin typeface="Songti TC" charset="-120"/>
                <a:ea typeface="Songti TC" charset="-120"/>
                <a:cs typeface="Songti TC" charset="-120"/>
              </a:rPr>
              <a:t>1470</a:t>
            </a:r>
            <a:r>
              <a:rPr lang="zh-CN" altLang="en-US" sz="1200" b="1" dirty="0">
                <a:solidFill>
                  <a:srgbClr val="FF0000"/>
                </a:solidFill>
                <a:latin typeface="Songti TC" charset="-120"/>
                <a:ea typeface="Songti TC" charset="-120"/>
                <a:cs typeface="Songti TC" charset="-120"/>
              </a:rPr>
              <a:t>头盖骨在一个岩层，而露西在另外一个岩层，而在它们之间发现一些猪的牙齿的话。这位进化论者说，我看到了猪的牙齿在进化，所以我们可以确定先有露西，后来才有这个头盖骨，最后定下了</a:t>
            </a:r>
            <a:r>
              <a:rPr lang="en-US" altLang="zh-CN" sz="1200" b="1" dirty="0">
                <a:solidFill>
                  <a:srgbClr val="FF0000"/>
                </a:solidFill>
                <a:latin typeface="Songti TC" charset="-120"/>
                <a:ea typeface="Songti TC" charset="-120"/>
                <a:cs typeface="Songti TC" charset="-120"/>
              </a:rPr>
              <a:t>190</a:t>
            </a:r>
            <a:r>
              <a:rPr lang="zh-CN" altLang="en-US" sz="1200" b="1" dirty="0">
                <a:solidFill>
                  <a:srgbClr val="FF0000"/>
                </a:solidFill>
                <a:latin typeface="Songti TC" charset="-120"/>
                <a:ea typeface="Songti TC" charset="-120"/>
                <a:cs typeface="Songti TC" charset="-120"/>
              </a:rPr>
              <a:t>万年这个年龄。</a:t>
            </a:r>
            <a:endParaRPr lang="en-US" altLang="zh-CN" sz="1200" b="1" dirty="0">
              <a:solidFill>
                <a:srgbClr val="FF0000"/>
              </a:solidFill>
              <a:latin typeface="Songti TC" charset="-120"/>
              <a:ea typeface="Songti TC" charset="-120"/>
              <a:cs typeface="Songti TC" charset="-120"/>
            </a:endParaRPr>
          </a:p>
          <a:p>
            <a:endParaRPr lang="en-US" altLang="zh-CN" sz="1200" b="1" dirty="0">
              <a:solidFill>
                <a:srgbClr val="FF0000"/>
              </a:solidFill>
              <a:latin typeface="Songti TC" charset="-120"/>
              <a:ea typeface="Songti TC" charset="-120"/>
              <a:cs typeface="Songti TC" charset="-120"/>
            </a:endParaRPr>
          </a:p>
          <a:p>
            <a:r>
              <a:rPr lang="zh-CN" altLang="en-US" sz="1200" b="1" dirty="0">
                <a:solidFill>
                  <a:srgbClr val="FF0000"/>
                </a:solidFill>
                <a:latin typeface="Songti TC" charset="-120"/>
                <a:ea typeface="Songti TC" charset="-120"/>
                <a:cs typeface="Songti TC" charset="-120"/>
              </a:rPr>
              <a:t>所以说，放射性测年法是不可靠的。</a:t>
            </a:r>
            <a:endParaRPr lang="en-US" altLang="zh-CN" sz="1200" dirty="0">
              <a:latin typeface="Songti TC" charset="-120"/>
              <a:ea typeface="Songti TC" charset="-120"/>
              <a:cs typeface="Songti TC" charset="-120"/>
            </a:endParaRPr>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17</a:t>
            </a:fld>
            <a:endParaRPr lang="zh-CN" altLang="en-US"/>
          </a:p>
        </p:txBody>
      </p:sp>
    </p:spTree>
    <p:extLst>
      <p:ext uri="{BB962C8B-B14F-4D97-AF65-F5344CB8AC3E}">
        <p14:creationId xmlns:p14="http://schemas.microsoft.com/office/powerpoint/2010/main" val="2802558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kern="1200" dirty="0">
                <a:solidFill>
                  <a:schemeClr val="tx1"/>
                </a:solidFill>
                <a:latin typeface="黑体 (正文)"/>
                <a:ea typeface="+mn-ea"/>
                <a:cs typeface="+mn-cs"/>
              </a:rPr>
              <a:t>上面的情况都有可能存在。但是可以肯定的是，这个方法是不可靠的。原因在于：</a:t>
            </a:r>
            <a:endParaRPr lang="en-US" altLang="zh-CN" sz="1400" kern="1200" dirty="0">
              <a:solidFill>
                <a:schemeClr val="tx1"/>
              </a:solidFill>
              <a:latin typeface="黑体 (正文)"/>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400" kern="1200" dirty="0">
              <a:solidFill>
                <a:schemeClr val="tx1"/>
              </a:solidFill>
              <a:latin typeface="黑体 (正文)"/>
              <a:ea typeface="+mn-ea"/>
              <a:cs typeface="+mn-cs"/>
            </a:endParaRPr>
          </a:p>
          <a:p>
            <a:pPr marL="0" indent="0">
              <a:spcAft>
                <a:spcPts val="1200"/>
              </a:spcAft>
              <a:buFont typeface="+mj-lt"/>
              <a:buNone/>
              <a:defRPr/>
            </a:pPr>
            <a:r>
              <a:rPr lang="zh-CN" altLang="en-US" sz="1400" dirty="0">
                <a:latin typeface="Arial" panose="020B0604020202020204" pitchFamily="34" charset="0"/>
                <a:ea typeface="汉仪大宋简" panose="02010609000101010101" pitchFamily="49" charset="-122"/>
                <a:cs typeface="Arial" panose="020B0604020202020204" pitchFamily="34" charset="0"/>
              </a:rPr>
              <a:t>化学元素的初始比例（母元素对比子元素）不能确定？</a:t>
            </a:r>
            <a:endParaRPr lang="en-US" altLang="zh-CN" sz="1400" dirty="0">
              <a:latin typeface="Arial" panose="020B0604020202020204" pitchFamily="34" charset="0"/>
              <a:ea typeface="汉仪大宋简" panose="02010609000101010101" pitchFamily="49" charset="-122"/>
              <a:cs typeface="Arial" panose="020B0604020202020204" pitchFamily="34" charset="0"/>
            </a:endParaRPr>
          </a:p>
          <a:p>
            <a:pPr marL="0" indent="0">
              <a:spcAft>
                <a:spcPts val="1200"/>
              </a:spcAft>
              <a:buFont typeface="+mj-lt"/>
              <a:buNone/>
              <a:defRPr/>
            </a:pPr>
            <a:r>
              <a:rPr lang="zh-CN" altLang="en-US" sz="1400" dirty="0">
                <a:latin typeface="Arial" panose="020B0604020202020204" pitchFamily="34" charset="0"/>
                <a:ea typeface="汉仪大宋简" panose="02010609000101010101" pitchFamily="49" charset="-122"/>
                <a:cs typeface="Arial" panose="020B0604020202020204" pitchFamily="34" charset="0"/>
              </a:rPr>
              <a:t>衰变速率在过往更快，随着时间流逝，速率减慢？这点也不能确定</a:t>
            </a:r>
            <a:endParaRPr lang="en-US" altLang="zh-CN" sz="1400" dirty="0">
              <a:latin typeface="Arial" panose="020B0604020202020204" pitchFamily="34" charset="0"/>
              <a:ea typeface="汉仪大宋简" panose="02010609000101010101" pitchFamily="49" charset="-122"/>
              <a:cs typeface="Arial" panose="020B0604020202020204" pitchFamily="34" charset="0"/>
            </a:endParaRPr>
          </a:p>
          <a:p>
            <a:pPr marL="0" indent="0">
              <a:spcAft>
                <a:spcPts val="1200"/>
              </a:spcAft>
              <a:buFont typeface="+mj-lt"/>
              <a:buNone/>
              <a:defRPr/>
            </a:pPr>
            <a:r>
              <a:rPr lang="zh-CN" altLang="en-US" sz="1400" dirty="0">
                <a:latin typeface="Arial" panose="020B0604020202020204" pitchFamily="34" charset="0"/>
                <a:ea typeface="汉仪大宋简" panose="02010609000101010101" pitchFamily="49" charset="-122"/>
                <a:cs typeface="Arial" panose="020B0604020202020204" pitchFamily="34" charset="0"/>
              </a:rPr>
              <a:t>衰变速率在某个时间一时增加了（如堕落和咒诅时，或挪亚洪水时期）</a:t>
            </a:r>
            <a:r>
              <a:rPr lang="en-US" altLang="zh-CN" sz="1400" dirty="0">
                <a:latin typeface="Arial" panose="020B0604020202020204" pitchFamily="34" charset="0"/>
                <a:ea typeface="汉仪大宋简" panose="02010609000101010101" pitchFamily="49" charset="-122"/>
                <a:cs typeface="Arial" panose="020B0604020202020204" pitchFamily="34" charset="0"/>
              </a:rPr>
              <a:t>?</a:t>
            </a:r>
            <a:r>
              <a:rPr lang="zh-CN" altLang="en-US" sz="1400" dirty="0">
                <a:latin typeface="Arial" panose="020B0604020202020204" pitchFamily="34" charset="0"/>
                <a:ea typeface="汉仪大宋简" panose="02010609000101010101" pitchFamily="49" charset="-122"/>
                <a:cs typeface="Arial" panose="020B0604020202020204" pitchFamily="34" charset="0"/>
              </a:rPr>
              <a:t>这点也无法确定。</a:t>
            </a:r>
            <a:endParaRPr lang="en-US" altLang="zh-CN" sz="1400" dirty="0">
              <a:latin typeface="Arial" panose="020B0604020202020204" pitchFamily="34" charset="0"/>
              <a:ea typeface="汉仪大宋简" panose="02010609000101010101" pitchFamily="49" charset="-122"/>
              <a:cs typeface="Arial" panose="020B0604020202020204" pitchFamily="34" charset="0"/>
            </a:endParaRPr>
          </a:p>
          <a:p>
            <a:pPr marL="0" indent="0">
              <a:spcAft>
                <a:spcPts val="1200"/>
              </a:spcAft>
              <a:buFont typeface="+mj-lt"/>
              <a:buNone/>
              <a:defRPr/>
            </a:pPr>
            <a:r>
              <a:rPr lang="zh-CN" altLang="en-US" sz="1400" dirty="0">
                <a:latin typeface="Arial" panose="020B0604020202020204" pitchFamily="34" charset="0"/>
                <a:ea typeface="汉仪大宋简" panose="02010609000101010101" pitchFamily="49" charset="-122"/>
                <a:cs typeface="Arial" panose="020B0604020202020204" pitchFamily="34" charset="0"/>
              </a:rPr>
              <a:t>也无法确定掩埋过程中有没有污染？</a:t>
            </a:r>
            <a:endParaRPr lang="en-US" altLang="zh-CN" sz="1400" dirty="0">
              <a:latin typeface="Arial" panose="020B0604020202020204" pitchFamily="34" charset="0"/>
              <a:ea typeface="汉仪大宋简" panose="02010609000101010101" pitchFamily="49" charset="-122"/>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400" kern="1200" dirty="0">
              <a:solidFill>
                <a:schemeClr val="tx1"/>
              </a:solidFill>
              <a:latin typeface="黑体 (正文)"/>
              <a:ea typeface="+mn-ea"/>
              <a:cs typeface="+mn-cs"/>
            </a:endParaRPr>
          </a:p>
          <a:p>
            <a:endParaRPr lang="en-US" altLang="zh-CN" sz="1400" kern="1200" dirty="0">
              <a:solidFill>
                <a:schemeClr val="tx1"/>
              </a:solidFill>
              <a:latin typeface="黑体 (正文)"/>
              <a:ea typeface="+mn-ea"/>
              <a:cs typeface="+mn-cs"/>
            </a:endParaRPr>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18</a:t>
            </a:fld>
            <a:endParaRPr lang="zh-CN" altLang="en-US"/>
          </a:p>
        </p:txBody>
      </p:sp>
    </p:spTree>
    <p:extLst>
      <p:ext uri="{BB962C8B-B14F-4D97-AF65-F5344CB8AC3E}">
        <p14:creationId xmlns:p14="http://schemas.microsoft.com/office/powerpoint/2010/main" val="2092694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dirty="0">
                <a:latin typeface="Arial" panose="020B0604020202020204" pitchFamily="34" charset="0"/>
                <a:ea typeface="汉仪大宋简" panose="02010609000101010101" pitchFamily="49" charset="-122"/>
                <a:cs typeface="Arial" panose="020B0604020202020204" pitchFamily="34" charset="0"/>
              </a:rPr>
              <a:t>碳</a:t>
            </a:r>
            <a:r>
              <a:rPr lang="en-US" altLang="zh-CN" sz="1400" dirty="0">
                <a:latin typeface="Arial" panose="020B0604020202020204" pitchFamily="34" charset="0"/>
                <a:ea typeface="汉仪大宋简" panose="02010609000101010101" pitchFamily="49" charset="-122"/>
                <a:cs typeface="Arial" panose="020B0604020202020204" pitchFamily="34" charset="0"/>
              </a:rPr>
              <a:t>-14</a:t>
            </a:r>
            <a:r>
              <a:rPr lang="zh-CN" altLang="en-US" sz="1400" dirty="0">
                <a:latin typeface="Arial" panose="020B0604020202020204" pitchFamily="34" charset="0"/>
                <a:ea typeface="汉仪大宋简" panose="02010609000101010101" pitchFamily="49" charset="-122"/>
                <a:cs typeface="Arial" panose="020B0604020202020204" pitchFamily="34" charset="0"/>
              </a:rPr>
              <a:t>测年法曾经被视为是年轻地球创造论的又一难题。</a:t>
            </a:r>
            <a:endParaRPr lang="en-US" altLang="zh-CN" sz="1800" dirty="0">
              <a:latin typeface="Arial" panose="020B0604020202020204" pitchFamily="34" charset="0"/>
              <a:ea typeface="汉仪大宋简" panose="02010609000101010101" pitchFamily="49"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19</a:t>
            </a:fld>
            <a:endParaRPr lang="zh-CN" altLang="en-US"/>
          </a:p>
        </p:txBody>
      </p:sp>
    </p:spTree>
    <p:extLst>
      <p:ext uri="{BB962C8B-B14F-4D97-AF65-F5344CB8AC3E}">
        <p14:creationId xmlns:p14="http://schemas.microsoft.com/office/powerpoint/2010/main" val="2092694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Arial" panose="020B0604020202020204" pitchFamily="34" charset="0"/>
                <a:ea typeface="汉仪大宋简" panose="02010609000101010101" pitchFamily="49" charset="-122"/>
                <a:cs typeface="Arial" panose="020B0604020202020204" pitchFamily="34" charset="0"/>
              </a:rPr>
              <a:t>我们不是经常听到说，放射性测年法岂不是已经证明岩石和化石的年龄高达千百万年？</a:t>
            </a:r>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Arial" panose="020B0604020202020204" pitchFamily="34" charset="0"/>
                <a:ea typeface="汉仪大宋简" panose="02010609000101010101" pitchFamily="49" charset="-122"/>
                <a:cs typeface="Arial" panose="020B0604020202020204" pitchFamily="34" charset="0"/>
              </a:rPr>
              <a:t>很多媒体，网站都说某些岩石样品，岩层通过放射性测年法测出几千万年，上亿年？</a:t>
            </a:r>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Arial" panose="020B0604020202020204" pitchFamily="34" charset="0"/>
                <a:ea typeface="汉仪大宋简" panose="02010609000101010101" pitchFamily="49" charset="-122"/>
                <a:cs typeface="Arial" panose="020B0604020202020204" pitchFamily="34" charset="0"/>
              </a:rPr>
              <a:t>感觉这种放射性测年法很高大上，甚至很神秘，那究竟放射性测年法的原理是怎样</a:t>
            </a:r>
            <a:r>
              <a:rPr lang="en-US" altLang="zh-CN" sz="1200" dirty="0">
                <a:latin typeface="Arial" panose="020B0604020202020204" pitchFamily="34" charset="0"/>
                <a:ea typeface="汉仪大宋简" panose="02010609000101010101" pitchFamily="49" charset="-122"/>
                <a:cs typeface="Arial" panose="020B0604020202020204" pitchFamily="34" charset="0"/>
              </a:rPr>
              <a:t>?</a:t>
            </a:r>
            <a:r>
              <a:rPr lang="zh-CN" altLang="en-US" sz="1200" dirty="0">
                <a:latin typeface="Arial" panose="020B0604020202020204" pitchFamily="34" charset="0"/>
                <a:ea typeface="汉仪大宋简" panose="02010609000101010101" pitchFamily="49" charset="-122"/>
                <a:cs typeface="Arial" panose="020B0604020202020204" pitchFamily="34" charset="0"/>
              </a:rPr>
              <a:t>它可靠吗？</a:t>
            </a:r>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2</a:t>
            </a:fld>
            <a:endParaRPr lang="zh-CN" altLang="en-US"/>
          </a:p>
        </p:txBody>
      </p:sp>
    </p:spTree>
    <p:extLst>
      <p:ext uri="{BB962C8B-B14F-4D97-AF65-F5344CB8AC3E}">
        <p14:creationId xmlns:p14="http://schemas.microsoft.com/office/powerpoint/2010/main" val="708712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zh-CN" altLang="en-US" dirty="0"/>
              <a:t>我们知道大气中有很多碳元素，比如在二氧化碳气体。</a:t>
            </a:r>
            <a:endParaRPr lang="en-US" altLang="zh-CN" dirty="0"/>
          </a:p>
          <a:p>
            <a:endParaRPr lang="en-US" altLang="zh-CN" dirty="0"/>
          </a:p>
          <a:p>
            <a:r>
              <a:rPr lang="zh-CN" altLang="en-US" dirty="0"/>
              <a:t>其中绝大部分是稳定给的碳</a:t>
            </a:r>
            <a:r>
              <a:rPr lang="en-US" altLang="zh-CN" dirty="0"/>
              <a:t>12</a:t>
            </a:r>
            <a:r>
              <a:rPr lang="zh-CN" altLang="en-US" dirty="0"/>
              <a:t>原子，只有极少数量的碳</a:t>
            </a:r>
            <a:r>
              <a:rPr lang="en-US" altLang="zh-CN" dirty="0"/>
              <a:t>14</a:t>
            </a:r>
            <a:r>
              <a:rPr lang="zh-CN" altLang="en-US" dirty="0"/>
              <a:t>原子，它们之间的比例是一万亿比一。</a:t>
            </a:r>
            <a:endParaRPr lang="en-US" altLang="zh-CN" dirty="0"/>
          </a:p>
          <a:p>
            <a:endParaRPr lang="en-US" altLang="zh-CN" dirty="0"/>
          </a:p>
          <a:p>
            <a:r>
              <a:rPr lang="zh-CN" altLang="en-US" dirty="0"/>
              <a:t>放射性不稳定的碳</a:t>
            </a:r>
            <a:r>
              <a:rPr lang="en-US" altLang="zh-CN" dirty="0"/>
              <a:t>14</a:t>
            </a:r>
            <a:r>
              <a:rPr lang="zh-CN" altLang="en-US" dirty="0"/>
              <a:t>原子来自大气中，宇宙射线冲击大气层后产生快速移动的中子，这些中子与大气中的氮分子碰撞后产生。</a:t>
            </a:r>
            <a:endParaRPr lang="en-US" altLang="zh-CN" dirty="0"/>
          </a:p>
          <a:p>
            <a:endParaRPr lang="en-US" altLang="zh-CN" dirty="0"/>
          </a:p>
          <a:p>
            <a:endParaRPr lang="en-US" altLang="zh-CN" dirty="0"/>
          </a:p>
          <a:p>
            <a:endParaRPr lang="en-US" altLang="zh-CN" dirty="0"/>
          </a:p>
          <a:p>
            <a:endParaRPr lang="en-US" altLang="zh-CN" dirty="0"/>
          </a:p>
          <a:p>
            <a:r>
              <a:rPr lang="zh-CN" altLang="en-US" dirty="0"/>
              <a:t>贝塔衰变</a:t>
            </a:r>
            <a:endParaRPr lang="en-US" altLang="zh-CN" dirty="0"/>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20</a:t>
            </a:fld>
            <a:endParaRPr lang="zh-CN" altLang="en-US"/>
          </a:p>
        </p:txBody>
      </p:sp>
    </p:spTree>
    <p:extLst>
      <p:ext uri="{BB962C8B-B14F-4D97-AF65-F5344CB8AC3E}">
        <p14:creationId xmlns:p14="http://schemas.microsoft.com/office/powerpoint/2010/main" val="1625275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zh-CN" altLang="en-US" dirty="0"/>
              <a:t>大气循环保持一定比例的碳</a:t>
            </a:r>
            <a:r>
              <a:rPr lang="en-US" altLang="zh-CN" dirty="0"/>
              <a:t>12</a:t>
            </a:r>
            <a:r>
              <a:rPr lang="zh-CN" altLang="en-US" dirty="0"/>
              <a:t>和碳</a:t>
            </a:r>
            <a:r>
              <a:rPr lang="en-US" altLang="zh-CN" dirty="0"/>
              <a:t>14</a:t>
            </a:r>
            <a:r>
              <a:rPr lang="zh-CN" altLang="en-US" dirty="0"/>
              <a:t>的比例。</a:t>
            </a:r>
            <a:endParaRPr lang="en-US" altLang="zh-CN" dirty="0"/>
          </a:p>
          <a:p>
            <a:endParaRPr lang="en-US" altLang="zh-CN" dirty="0"/>
          </a:p>
          <a:p>
            <a:r>
              <a:rPr lang="zh-CN" altLang="en-US" dirty="0"/>
              <a:t>这是碳</a:t>
            </a:r>
            <a:r>
              <a:rPr lang="en-US" altLang="zh-CN" dirty="0"/>
              <a:t>-14</a:t>
            </a:r>
            <a:r>
              <a:rPr lang="zh-CN" altLang="en-US" dirty="0"/>
              <a:t>在整个自然界中的循环。这是动物存活时的情况。如果动物死亡之后呢，这个碳</a:t>
            </a:r>
            <a:r>
              <a:rPr lang="en-US" altLang="zh-CN" dirty="0"/>
              <a:t>-14</a:t>
            </a:r>
            <a:r>
              <a:rPr lang="zh-CN" altLang="en-US" dirty="0"/>
              <a:t>的循环就停止了，请看下面的图。</a:t>
            </a:r>
            <a:endParaRPr lang="en-US" altLang="zh-CN" dirty="0"/>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21</a:t>
            </a:fld>
            <a:endParaRPr lang="zh-CN" altLang="en-US"/>
          </a:p>
        </p:txBody>
      </p:sp>
    </p:spTree>
    <p:extLst>
      <p:ext uri="{BB962C8B-B14F-4D97-AF65-F5344CB8AC3E}">
        <p14:creationId xmlns:p14="http://schemas.microsoft.com/office/powerpoint/2010/main" val="10313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zh-CN" altLang="en-US" dirty="0"/>
              <a:t>如果非常久远，生物遗骸中就检测不到碳</a:t>
            </a:r>
            <a:r>
              <a:rPr lang="en-US" altLang="zh-CN" dirty="0"/>
              <a:t>-14</a:t>
            </a:r>
            <a:r>
              <a:rPr lang="zh-CN" altLang="en-US" dirty="0"/>
              <a:t>了。我们下面用一个图表来具体说明。</a:t>
            </a:r>
            <a:endParaRPr lang="en-US" altLang="zh-CN" dirty="0"/>
          </a:p>
          <a:p>
            <a:endParaRPr lang="en-US" altLang="zh-CN" dirty="0"/>
          </a:p>
          <a:p>
            <a:r>
              <a:rPr lang="zh-CN" altLang="en-US" dirty="0"/>
              <a:t>生物存活的时候，碳</a:t>
            </a:r>
            <a:r>
              <a:rPr lang="en-US" altLang="zh-CN" dirty="0"/>
              <a:t>12</a:t>
            </a:r>
            <a:r>
              <a:rPr lang="zh-CN" altLang="en-US" dirty="0"/>
              <a:t>跟碳</a:t>
            </a:r>
            <a:r>
              <a:rPr lang="en-US" altLang="zh-CN" dirty="0"/>
              <a:t>14</a:t>
            </a:r>
            <a:r>
              <a:rPr lang="zh-CN" altLang="en-US" dirty="0"/>
              <a:t>的比例与大气是保持一致的，而生物死亡的那一刻起，碳的循环就停止了。碳</a:t>
            </a:r>
            <a:r>
              <a:rPr lang="en-US" altLang="zh-CN" dirty="0"/>
              <a:t>14</a:t>
            </a:r>
            <a:r>
              <a:rPr lang="zh-CN" altLang="en-US" dirty="0"/>
              <a:t>的量由于衰变在不断减少。生物死亡的时间越久远，它遗骸中的碳</a:t>
            </a:r>
            <a:r>
              <a:rPr lang="en-US" altLang="zh-CN" dirty="0"/>
              <a:t>14</a:t>
            </a:r>
            <a:r>
              <a:rPr lang="zh-CN" altLang="en-US" dirty="0"/>
              <a:t>含量就越低。</a:t>
            </a:r>
            <a:endParaRPr lang="en-US" altLang="zh-CN" dirty="0"/>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22</a:t>
            </a:fld>
            <a:endParaRPr lang="zh-CN" altLang="en-US"/>
          </a:p>
        </p:txBody>
      </p:sp>
    </p:spTree>
    <p:extLst>
      <p:ext uri="{BB962C8B-B14F-4D97-AF65-F5344CB8AC3E}">
        <p14:creationId xmlns:p14="http://schemas.microsoft.com/office/powerpoint/2010/main" val="1538622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zh-CN" altLang="en-US" dirty="0"/>
              <a:t>我们来看看这个表中的数据，最左边是稳定的碳</a:t>
            </a:r>
            <a:r>
              <a:rPr lang="en-US" altLang="zh-CN" dirty="0"/>
              <a:t>12</a:t>
            </a:r>
            <a:r>
              <a:rPr lang="zh-CN" altLang="en-US" dirty="0"/>
              <a:t>的数量，左</a:t>
            </a:r>
            <a:r>
              <a:rPr lang="en-US" altLang="zh-CN" dirty="0"/>
              <a:t>2</a:t>
            </a:r>
            <a:r>
              <a:rPr lang="zh-CN" altLang="en-US" dirty="0"/>
              <a:t>是不稳定的碳</a:t>
            </a:r>
            <a:r>
              <a:rPr lang="en-US" altLang="zh-CN" dirty="0"/>
              <a:t>14</a:t>
            </a:r>
            <a:r>
              <a:rPr lang="zh-CN" altLang="en-US" dirty="0"/>
              <a:t>的数量，它们的比值刚开始的时候是</a:t>
            </a:r>
            <a:r>
              <a:rPr lang="en-US" altLang="zh-CN" dirty="0"/>
              <a:t>1</a:t>
            </a:r>
            <a:r>
              <a:rPr lang="zh-CN" altLang="en-US" dirty="0"/>
              <a:t>万亿比</a:t>
            </a:r>
            <a:r>
              <a:rPr lang="en-US" altLang="zh-CN" dirty="0"/>
              <a:t>1</a:t>
            </a:r>
            <a:r>
              <a:rPr lang="zh-CN" altLang="en-US" dirty="0"/>
              <a:t>。</a:t>
            </a:r>
            <a:endParaRPr lang="en-US" altLang="zh-CN" dirty="0"/>
          </a:p>
          <a:p>
            <a:endParaRPr lang="en-US" altLang="zh-CN" dirty="0"/>
          </a:p>
          <a:p>
            <a:r>
              <a:rPr lang="zh-CN" altLang="en-US" dirty="0"/>
              <a:t>随着生物死亡时间越来越久远，其遗骸中的碳</a:t>
            </a:r>
            <a:r>
              <a:rPr lang="en-US" altLang="zh-CN" dirty="0"/>
              <a:t>14</a:t>
            </a:r>
            <a:r>
              <a:rPr lang="zh-CN" altLang="en-US" dirty="0"/>
              <a:t>含量在不断下降。测量生物遗骸</a:t>
            </a:r>
            <a:r>
              <a:rPr lang="en-US" altLang="zh-CN" dirty="0"/>
              <a:t>/</a:t>
            </a:r>
            <a:r>
              <a:rPr lang="zh-CN" altLang="en-US" dirty="0"/>
              <a:t>化石内的碳</a:t>
            </a:r>
            <a:r>
              <a:rPr lang="en-US" altLang="zh-CN" dirty="0"/>
              <a:t>12</a:t>
            </a:r>
            <a:r>
              <a:rPr lang="zh-CN" altLang="en-US" dirty="0"/>
              <a:t>跟碳</a:t>
            </a:r>
            <a:r>
              <a:rPr lang="en-US" altLang="zh-CN" dirty="0"/>
              <a:t>14</a:t>
            </a:r>
            <a:r>
              <a:rPr lang="zh-CN" altLang="en-US" dirty="0"/>
              <a:t>之间的比例，就可以知道生物从死亡到现在，他体内的碳</a:t>
            </a:r>
            <a:r>
              <a:rPr lang="en-US" altLang="zh-CN" dirty="0"/>
              <a:t>-14</a:t>
            </a:r>
            <a:r>
              <a:rPr lang="zh-CN" altLang="en-US" dirty="0"/>
              <a:t>经过了多少个半衰期，也确定生物死亡到现在过去了多久时间。</a:t>
            </a:r>
            <a:endParaRPr lang="en-US" altLang="zh-CN" dirty="0"/>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23</a:t>
            </a:fld>
            <a:endParaRPr lang="zh-CN" altLang="en-US"/>
          </a:p>
        </p:txBody>
      </p:sp>
    </p:spTree>
    <p:extLst>
      <p:ext uri="{BB962C8B-B14F-4D97-AF65-F5344CB8AC3E}">
        <p14:creationId xmlns:p14="http://schemas.microsoft.com/office/powerpoint/2010/main" val="1790612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C-14</a:t>
            </a:r>
            <a:r>
              <a:rPr lang="zh-CN" altLang="en-US" dirty="0"/>
              <a:t>的可测量范围比较短。</a:t>
            </a:r>
            <a:r>
              <a:rPr lang="zh-CN" altLang="en-US" sz="1200" dirty="0">
                <a:latin typeface="Arial" panose="020B0604020202020204" pitchFamily="34" charset="0"/>
                <a:ea typeface="汉仪大宋简" panose="02010609000101010101" pitchFamily="49" charset="-122"/>
                <a:cs typeface="Arial" panose="020B0604020202020204" pitchFamily="34" charset="0"/>
              </a:rPr>
              <a:t>因为实验室中设备的精确度的限制，实际测量的范围限于</a:t>
            </a:r>
            <a:r>
              <a:rPr lang="en-US" altLang="zh-CN" sz="1200" dirty="0">
                <a:latin typeface="Arial" panose="020B0604020202020204" pitchFamily="34" charset="0"/>
                <a:ea typeface="汉仪大宋简" panose="02010609000101010101" pitchFamily="49" charset="-122"/>
                <a:cs typeface="Arial" panose="020B0604020202020204" pitchFamily="34" charset="0"/>
              </a:rPr>
              <a:t>10-12</a:t>
            </a:r>
            <a:r>
              <a:rPr lang="zh-CN" altLang="en-US" sz="1200" dirty="0">
                <a:latin typeface="Arial" panose="020B0604020202020204" pitchFamily="34" charset="0"/>
                <a:ea typeface="汉仪大宋简" panose="02010609000101010101" pitchFamily="49" charset="-122"/>
                <a:cs typeface="Arial" panose="020B0604020202020204" pitchFamily="34" charset="0"/>
              </a:rPr>
              <a:t>万年以下。</a:t>
            </a:r>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endParaRPr lang="en-US" altLang="zh-CN" dirty="0"/>
          </a:p>
          <a:p>
            <a:endParaRPr lang="en-US" dirty="0"/>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24</a:t>
            </a:fld>
            <a:endParaRPr lang="zh-CN" altLang="en-US"/>
          </a:p>
        </p:txBody>
      </p:sp>
    </p:spTree>
    <p:extLst>
      <p:ext uri="{BB962C8B-B14F-4D97-AF65-F5344CB8AC3E}">
        <p14:creationId xmlns:p14="http://schemas.microsoft.com/office/powerpoint/2010/main" val="1997001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zh-CN" altLang="en-US" dirty="0"/>
              <a:t>但是传统科学家对碳</a:t>
            </a:r>
            <a:r>
              <a:rPr lang="en-US" altLang="zh-CN" dirty="0"/>
              <a:t>-14</a:t>
            </a:r>
            <a:r>
              <a:rPr lang="zh-CN" altLang="en-US" dirty="0"/>
              <a:t>测年法做过一些假设，我们一起来看一下。</a:t>
            </a:r>
            <a:endParaRPr lang="en-US" altLang="zh-CN" dirty="0"/>
          </a:p>
          <a:p>
            <a:endParaRPr lang="en-US" dirty="0"/>
          </a:p>
          <a:p>
            <a:pPr marL="385763" indent="-385763"/>
            <a:r>
              <a:rPr lang="en-US" altLang="zh-CN" sz="2700" dirty="0">
                <a:latin typeface="Arial" panose="020B0604020202020204" pitchFamily="34" charset="0"/>
                <a:ea typeface="汉仪大宋简" panose="02010609000101010101" pitchFamily="49" charset="-122"/>
                <a:cs typeface="Arial" panose="020B0604020202020204" pitchFamily="34" charset="0"/>
              </a:rPr>
              <a:t>1. </a:t>
            </a:r>
            <a:r>
              <a:rPr lang="zh-CN" altLang="en-US" sz="2700" dirty="0">
                <a:latin typeface="Arial" panose="020B0604020202020204" pitchFamily="34" charset="0"/>
                <a:ea typeface="汉仪大宋简" panose="02010609000101010101" pitchFamily="49" charset="-122"/>
                <a:cs typeface="Arial" panose="020B0604020202020204" pitchFamily="34" charset="0"/>
              </a:rPr>
              <a:t>碳</a:t>
            </a:r>
            <a:r>
              <a:rPr lang="en-US" altLang="zh-CN" sz="2700" dirty="0">
                <a:latin typeface="Arial" panose="020B0604020202020204" pitchFamily="34" charset="0"/>
                <a:ea typeface="汉仪大宋简" panose="02010609000101010101" pitchFamily="49" charset="-122"/>
                <a:cs typeface="Arial" panose="020B0604020202020204" pitchFamily="34" charset="0"/>
              </a:rPr>
              <a:t>-14 </a:t>
            </a:r>
            <a:r>
              <a:rPr lang="zh-CN" altLang="en-US" sz="2700" dirty="0">
                <a:latin typeface="Arial" panose="020B0604020202020204" pitchFamily="34" charset="0"/>
                <a:ea typeface="汉仪大宋简" panose="02010609000101010101" pitchFamily="49" charset="-122"/>
                <a:cs typeface="Arial" panose="020B0604020202020204" pitchFamily="34" charset="0"/>
              </a:rPr>
              <a:t>的衰变率从未改变过：</a:t>
            </a:r>
            <a:endParaRPr lang="en-US" altLang="zh-CN" sz="2700" dirty="0">
              <a:latin typeface="Arial" panose="020B0604020202020204" pitchFamily="34" charset="0"/>
              <a:ea typeface="汉仪大宋简" panose="02010609000101010101" pitchFamily="49" charset="-122"/>
              <a:cs typeface="Arial" panose="020B0604020202020204" pitchFamily="34" charset="0"/>
            </a:endParaRPr>
          </a:p>
          <a:p>
            <a:pPr marL="728663" lvl="1" indent="-385763">
              <a:buFont typeface="Arial" pitchFamily="34" charset="0"/>
              <a:buChar char="•"/>
            </a:pPr>
            <a:r>
              <a:rPr lang="zh-CN" altLang="en-US" sz="2700" dirty="0">
                <a:latin typeface="Arial" panose="020B0604020202020204" pitchFamily="34" charset="0"/>
                <a:ea typeface="汉仪大宋简" panose="02010609000101010101" pitchFamily="49" charset="-122"/>
                <a:cs typeface="Arial" panose="020B0604020202020204" pitchFamily="34" charset="0"/>
              </a:rPr>
              <a:t>是从“古今一致论”出发的假设，短期内也许合理</a:t>
            </a:r>
            <a:endParaRPr lang="en-US" altLang="zh-CN" sz="2700" dirty="0">
              <a:latin typeface="Arial" panose="020B0604020202020204" pitchFamily="34" charset="0"/>
              <a:ea typeface="汉仪大宋简" panose="02010609000101010101" pitchFamily="49" charset="-122"/>
              <a:cs typeface="Arial" panose="020B0604020202020204" pitchFamily="34" charset="0"/>
            </a:endParaRPr>
          </a:p>
          <a:p>
            <a:pPr marL="728663" lvl="1" indent="-385763"/>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pPr marL="385763" indent="-385763"/>
            <a:r>
              <a:rPr lang="en-US" altLang="zh-CN" sz="2700" dirty="0">
                <a:latin typeface="Arial" panose="020B0604020202020204" pitchFamily="34" charset="0"/>
                <a:ea typeface="汉仪大宋简" panose="02010609000101010101" pitchFamily="49" charset="-122"/>
                <a:cs typeface="Arial" panose="020B0604020202020204" pitchFamily="34" charset="0"/>
              </a:rPr>
              <a:t>2. </a:t>
            </a:r>
            <a:r>
              <a:rPr lang="zh-CN" altLang="en-US" sz="2700" dirty="0">
                <a:latin typeface="Arial" panose="020B0604020202020204" pitchFamily="34" charset="0"/>
                <a:ea typeface="汉仪大宋简" panose="02010609000101010101" pitchFamily="49" charset="-122"/>
                <a:cs typeface="Arial" panose="020B0604020202020204" pitchFamily="34" charset="0"/>
              </a:rPr>
              <a:t>生物死后，它的化石没有外来增加或减少的碳</a:t>
            </a:r>
            <a:r>
              <a:rPr lang="en-US" altLang="zh-CN" sz="2700" dirty="0">
                <a:latin typeface="Arial" panose="020B0604020202020204" pitchFamily="34" charset="0"/>
                <a:ea typeface="汉仪大宋简" panose="02010609000101010101" pitchFamily="49" charset="-122"/>
                <a:cs typeface="Arial" panose="020B0604020202020204" pitchFamily="34" charset="0"/>
              </a:rPr>
              <a:t>-14</a:t>
            </a:r>
            <a:r>
              <a:rPr lang="zh-CN" altLang="en-US" sz="2700" dirty="0">
                <a:latin typeface="Arial" panose="020B0604020202020204" pitchFamily="34" charset="0"/>
                <a:ea typeface="汉仪大宋简" panose="02010609000101010101" pitchFamily="49" charset="-122"/>
                <a:cs typeface="Arial" panose="020B0604020202020204" pitchFamily="34" charset="0"/>
              </a:rPr>
              <a:t>，即没有污染：</a:t>
            </a:r>
            <a:endParaRPr lang="en-US" altLang="zh-CN" sz="2700" dirty="0">
              <a:latin typeface="Arial" panose="020B0604020202020204" pitchFamily="34" charset="0"/>
              <a:ea typeface="汉仪大宋简" panose="02010609000101010101" pitchFamily="49" charset="-122"/>
              <a:cs typeface="Arial" panose="020B0604020202020204" pitchFamily="34" charset="0"/>
            </a:endParaRPr>
          </a:p>
          <a:p>
            <a:pPr marL="728663" lvl="1" indent="-385763">
              <a:buFont typeface="Arial" pitchFamily="34" charset="0"/>
              <a:buChar char="•"/>
            </a:pPr>
            <a:r>
              <a:rPr lang="zh-CN" altLang="en-US" sz="2700" dirty="0">
                <a:latin typeface="Arial" panose="020B0604020202020204" pitchFamily="34" charset="0"/>
                <a:ea typeface="汉仪大宋简" panose="02010609000101010101" pitchFamily="49" charset="-122"/>
                <a:cs typeface="Arial" panose="020B0604020202020204" pitchFamily="34" charset="0"/>
              </a:rPr>
              <a:t>大家都承认，污染总是有可能发生的</a:t>
            </a:r>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Arial" panose="020B0604020202020204" pitchFamily="34" charset="0"/>
                <a:ea typeface="汉仪大宋简" panose="02010609000101010101" pitchFamily="49" charset="-122"/>
                <a:cs typeface="Arial" panose="020B0604020202020204" pitchFamily="34" charset="0"/>
              </a:rPr>
              <a:t>大气中碳</a:t>
            </a:r>
            <a:r>
              <a:rPr lang="en-US" altLang="zh-CN" sz="1200" dirty="0">
                <a:latin typeface="Arial" panose="020B0604020202020204" pitchFamily="34" charset="0"/>
                <a:ea typeface="汉仪大宋简" panose="02010609000101010101" pitchFamily="49" charset="-122"/>
                <a:cs typeface="Arial" panose="020B0604020202020204" pitchFamily="34" charset="0"/>
              </a:rPr>
              <a:t>-14</a:t>
            </a:r>
            <a:r>
              <a:rPr lang="zh-CN" altLang="en-US" sz="1200" dirty="0">
                <a:latin typeface="Arial" panose="020B0604020202020204" pitchFamily="34" charset="0"/>
                <a:ea typeface="汉仪大宋简" panose="02010609000101010101" pitchFamily="49" charset="-122"/>
                <a:cs typeface="Arial" panose="020B0604020202020204" pitchFamily="34" charset="0"/>
              </a:rPr>
              <a:t>含量</a:t>
            </a:r>
            <a:r>
              <a:rPr lang="en-US" altLang="zh-CN" sz="1200" dirty="0">
                <a:latin typeface="Arial" panose="020B0604020202020204" pitchFamily="34" charset="0"/>
                <a:ea typeface="汉仪大宋简" panose="02010609000101010101" pitchFamily="49" charset="-122"/>
                <a:cs typeface="Arial" panose="020B0604020202020204" pitchFamily="34" charset="0"/>
              </a:rPr>
              <a:t>(</a:t>
            </a:r>
            <a:r>
              <a:rPr lang="zh-CN" altLang="en-US" sz="1200" dirty="0">
                <a:latin typeface="Arial" panose="020B0604020202020204" pitchFamily="34" charset="0"/>
                <a:ea typeface="汉仪大宋简" panose="02010609000101010101" pitchFamily="49" charset="-122"/>
                <a:cs typeface="Arial" panose="020B0604020202020204" pitchFamily="34" charset="0"/>
              </a:rPr>
              <a:t>比例</a:t>
            </a:r>
            <a:r>
              <a:rPr lang="en-US" altLang="zh-CN" sz="1200" dirty="0">
                <a:latin typeface="Arial" panose="020B0604020202020204" pitchFamily="34" charset="0"/>
                <a:ea typeface="汉仪大宋简" panose="02010609000101010101" pitchFamily="49" charset="-122"/>
                <a:cs typeface="Arial" panose="020B0604020202020204" pitchFamily="34" charset="0"/>
              </a:rPr>
              <a:t>)</a:t>
            </a:r>
            <a:r>
              <a:rPr lang="zh-CN" altLang="en-US" sz="1200" dirty="0">
                <a:latin typeface="Arial" panose="020B0604020202020204" pitchFamily="34" charset="0"/>
                <a:ea typeface="汉仪大宋简" panose="02010609000101010101" pitchFamily="49" charset="-122"/>
                <a:cs typeface="Arial" panose="020B0604020202020204" pitchFamily="34" charset="0"/>
              </a:rPr>
              <a:t>一直是不变的：</a:t>
            </a:r>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r>
              <a:rPr lang="en-US" dirty="0"/>
              <a:t> </a:t>
            </a:r>
          </a:p>
          <a:p>
            <a:r>
              <a:rPr lang="zh-CN" altLang="en-US" dirty="0"/>
              <a:t>这个并不是事实，主流科学家都认为这是错的。</a:t>
            </a:r>
            <a:endParaRPr lang="en-US" dirty="0"/>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25</a:t>
            </a:fld>
            <a:endParaRPr lang="zh-CN" altLang="en-US"/>
          </a:p>
        </p:txBody>
      </p:sp>
    </p:spTree>
    <p:extLst>
      <p:ext uri="{BB962C8B-B14F-4D97-AF65-F5344CB8AC3E}">
        <p14:creationId xmlns:p14="http://schemas.microsoft.com/office/powerpoint/2010/main" val="1997001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zh-CN" altLang="en-US" dirty="0"/>
              <a:t>其实，</a:t>
            </a:r>
            <a:r>
              <a:rPr lang="zh-CN" altLang="en-US" sz="1200" dirty="0">
                <a:latin typeface="Arial" panose="020B0604020202020204" pitchFamily="34" charset="0"/>
                <a:ea typeface="汉仪大宋简" panose="02010609000101010101" pitchFamily="49" charset="-122"/>
                <a:cs typeface="Arial" panose="020B0604020202020204" pitchFamily="34" charset="0"/>
              </a:rPr>
              <a:t>大气中的碳</a:t>
            </a:r>
            <a:r>
              <a:rPr lang="en-US" altLang="zh-CN" sz="1200" dirty="0">
                <a:latin typeface="Arial" panose="020B0604020202020204" pitchFamily="34" charset="0"/>
                <a:ea typeface="汉仪大宋简" panose="02010609000101010101" pitchFamily="49" charset="-122"/>
                <a:cs typeface="Arial" panose="020B0604020202020204" pitchFamily="34" charset="0"/>
              </a:rPr>
              <a:t>14</a:t>
            </a:r>
            <a:r>
              <a:rPr lang="zh-CN" altLang="en-US" sz="1200" dirty="0">
                <a:latin typeface="Arial" panose="020B0604020202020204" pitchFamily="34" charset="0"/>
                <a:ea typeface="汉仪大宋简" panose="02010609000101010101" pitchFamily="49" charset="-122"/>
                <a:cs typeface="Arial" panose="020B0604020202020204" pitchFamily="34" charset="0"/>
              </a:rPr>
              <a:t>含量不是均衡的，而在慢慢增加</a:t>
            </a:r>
            <a:endParaRPr lang="en-US" altLang="zh-CN" dirty="0"/>
          </a:p>
          <a:p>
            <a:endParaRPr lang="en-US" altLang="zh-CN" dirty="0"/>
          </a:p>
          <a:p>
            <a:r>
              <a:rPr lang="zh-CN" altLang="en-US" dirty="0"/>
              <a:t>碳</a:t>
            </a:r>
            <a:r>
              <a:rPr lang="en-US" altLang="zh-CN" dirty="0"/>
              <a:t>-14</a:t>
            </a:r>
            <a:r>
              <a:rPr lang="zh-CN" altLang="en-US" dirty="0"/>
              <a:t>在不断不断增加，那反过来说，过去的碳</a:t>
            </a:r>
            <a:r>
              <a:rPr lang="en-US" altLang="zh-CN" dirty="0"/>
              <a:t>-14</a:t>
            </a:r>
            <a:r>
              <a:rPr lang="zh-CN" altLang="en-US" dirty="0"/>
              <a:t>含量相比现在要少。</a:t>
            </a:r>
            <a:endParaRPr lang="en-US" altLang="zh-CN"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Arial" panose="020B0604020202020204" pitchFamily="34" charset="0"/>
                <a:ea typeface="汉仪大宋简" panose="02010609000101010101" pitchFamily="49" charset="-122"/>
                <a:cs typeface="Arial" panose="020B0604020202020204" pitchFamily="34" charset="0"/>
              </a:rPr>
              <a:t>很长时间以来，进化论者都知道这点：</a:t>
            </a:r>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endParaRPr lang="en-US" dirty="0"/>
          </a:p>
          <a:p>
            <a:r>
              <a:rPr lang="en-US" dirty="0"/>
              <a:t>1974</a:t>
            </a:r>
            <a:r>
              <a:rPr lang="zh-CN" altLang="en-US" dirty="0"/>
              <a:t>年，一些相信进化论和年老地球论的生物学家发表了一些文章，说：</a:t>
            </a:r>
            <a:r>
              <a:rPr lang="en-US" altLang="en-US" sz="1200" dirty="0">
                <a:latin typeface="Arial" panose="020B0604020202020204" pitchFamily="34" charset="0"/>
                <a:ea typeface="汉仪大宋简" panose="02010609000101010101" pitchFamily="49" charset="-122"/>
                <a:cs typeface="Arial" panose="020B0604020202020204" pitchFamily="34" charset="0"/>
              </a:rPr>
              <a:t>“</a:t>
            </a:r>
            <a:r>
              <a:rPr lang="zh-CN" altLang="en-US" sz="1200" dirty="0">
                <a:latin typeface="Arial" panose="020B0604020202020204" pitchFamily="34" charset="0"/>
                <a:ea typeface="汉仪大宋简" panose="02010609000101010101" pitchFamily="49" charset="-122"/>
                <a:cs typeface="Arial" panose="020B0604020202020204" pitchFamily="34" charset="0"/>
              </a:rPr>
              <a:t>生物圈的</a:t>
            </a:r>
            <a:r>
              <a:rPr lang="en-US" altLang="zh-CN" sz="1200" dirty="0">
                <a:latin typeface="Arial" panose="020B0604020202020204" pitchFamily="34" charset="0"/>
                <a:ea typeface="汉仪大宋简" panose="02010609000101010101" pitchFamily="49" charset="-122"/>
                <a:cs typeface="Arial" panose="020B0604020202020204" pitchFamily="34" charset="0"/>
              </a:rPr>
              <a:t>C14</a:t>
            </a:r>
            <a:r>
              <a:rPr lang="zh-CN" altLang="en-US" sz="1200" dirty="0">
                <a:latin typeface="Arial" panose="020B0604020202020204" pitchFamily="34" charset="0"/>
                <a:ea typeface="汉仪大宋简" panose="02010609000101010101" pitchFamily="49" charset="-122"/>
                <a:cs typeface="Arial" panose="020B0604020202020204" pitchFamily="34" charset="0"/>
              </a:rPr>
              <a:t>含量在过去五万年左右一直未变的假设，我们都知道是错的。”</a:t>
            </a:r>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endParaRPr lang="en-US" sz="1200" dirty="0">
              <a:latin typeface="Arial" panose="020B0604020202020204" pitchFamily="34" charset="0"/>
              <a:ea typeface="汉仪大宋简" panose="02010609000101010101" pitchFamily="49" charset="-122"/>
              <a:cs typeface="Arial" panose="020B0604020202020204" pitchFamily="34" charset="0"/>
            </a:endParaRPr>
          </a:p>
          <a:p>
            <a:r>
              <a:rPr lang="zh-CN" altLang="en-US" sz="1200" dirty="0">
                <a:latin typeface="Arial" panose="020B0604020202020204" pitchFamily="34" charset="0"/>
                <a:ea typeface="汉仪大宋简" panose="02010609000101010101" pitchFamily="49" charset="-122"/>
                <a:cs typeface="Arial" panose="020B0604020202020204" pitchFamily="34" charset="0"/>
              </a:rPr>
              <a:t>这个概念很重要，为什么很重要？下面有一个比喻：</a:t>
            </a:r>
            <a:endParaRPr lang="en-US" dirty="0"/>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26</a:t>
            </a:fld>
            <a:endParaRPr lang="zh-CN" altLang="en-US"/>
          </a:p>
        </p:txBody>
      </p:sp>
    </p:spTree>
    <p:extLst>
      <p:ext uri="{BB962C8B-B14F-4D97-AF65-F5344CB8AC3E}">
        <p14:creationId xmlns:p14="http://schemas.microsoft.com/office/powerpoint/2010/main" val="581064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latin typeface="+mn-lt"/>
                <a:ea typeface="+mn-ea"/>
                <a:cs typeface="+mn-cs"/>
              </a:rPr>
              <a:t>问题：这根蜡烛燃烧了多久？答案是不知道，因为我不知道这根蜡烛原来多高？</a:t>
            </a:r>
            <a:endParaRPr lang="en-US" altLang="zh-CN"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a:t>我们需要知道蜡烛原初高度。开始燃烧的时候，蜡烛比较短说明经过的时间比较短。开始燃烧的时候，蜡烛比较长说明经过的时间比较长。</a:t>
            </a:r>
            <a:endParaRPr lang="en-US" altLang="zh-CN"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a:solidFill>
                  <a:schemeClr val="tx1"/>
                </a:solidFill>
                <a:latin typeface="+mn-lt"/>
                <a:ea typeface="+mn-ea"/>
                <a:cs typeface="+mn-cs"/>
              </a:rPr>
              <a:t>你唯一知道的是蜡烛的燃烧速度。</a:t>
            </a:r>
            <a:endParaRPr lang="en-US" altLang="zh-CN"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a:solidFill>
                  <a:schemeClr val="tx1"/>
                </a:solidFill>
                <a:latin typeface="+mn-lt"/>
                <a:ea typeface="+mn-ea"/>
                <a:cs typeface="+mn-cs"/>
              </a:rPr>
              <a:t>碳</a:t>
            </a:r>
            <a:r>
              <a:rPr lang="en-US" altLang="zh-CN" sz="1200" b="1" kern="1200" dirty="0">
                <a:solidFill>
                  <a:schemeClr val="tx1"/>
                </a:solidFill>
                <a:latin typeface="+mn-lt"/>
                <a:ea typeface="+mn-ea"/>
                <a:cs typeface="+mn-cs"/>
              </a:rPr>
              <a:t>-14</a:t>
            </a:r>
            <a:r>
              <a:rPr lang="zh-CN" altLang="en-US" sz="1200" b="1" kern="1200" dirty="0">
                <a:solidFill>
                  <a:schemeClr val="tx1"/>
                </a:solidFill>
                <a:latin typeface="+mn-lt"/>
                <a:ea typeface="+mn-ea"/>
                <a:cs typeface="+mn-cs"/>
              </a:rPr>
              <a:t>也是一样。我们需要知道原初</a:t>
            </a:r>
            <a:r>
              <a:rPr lang="en-US" altLang="zh-CN" sz="1200" b="1" kern="1200" dirty="0">
                <a:solidFill>
                  <a:schemeClr val="tx1"/>
                </a:solidFill>
                <a:latin typeface="+mn-lt"/>
                <a:ea typeface="+mn-ea"/>
                <a:cs typeface="+mn-cs"/>
              </a:rPr>
              <a:t>C-14</a:t>
            </a:r>
            <a:r>
              <a:rPr lang="zh-CN" altLang="en-US" sz="1200" b="1" kern="1200" dirty="0">
                <a:solidFill>
                  <a:schemeClr val="tx1"/>
                </a:solidFill>
                <a:latin typeface="+mn-lt"/>
                <a:ea typeface="+mn-ea"/>
                <a:cs typeface="+mn-cs"/>
              </a:rPr>
              <a:t>含量：如果开始衰变的时候，</a:t>
            </a:r>
            <a:r>
              <a:rPr lang="en-US" altLang="zh-CN" sz="1200" b="1" kern="1200" dirty="0">
                <a:solidFill>
                  <a:schemeClr val="tx1"/>
                </a:solidFill>
                <a:latin typeface="+mn-lt"/>
                <a:ea typeface="+mn-ea"/>
                <a:cs typeface="+mn-cs"/>
              </a:rPr>
              <a:t>C-14</a:t>
            </a:r>
            <a:r>
              <a:rPr lang="zh-CN" altLang="en-US" sz="1200" b="1" kern="1200" dirty="0">
                <a:solidFill>
                  <a:schemeClr val="tx1"/>
                </a:solidFill>
                <a:latin typeface="+mn-lt"/>
                <a:ea typeface="+mn-ea"/>
                <a:cs typeface="+mn-cs"/>
              </a:rPr>
              <a:t>比较少，也就是比现在的比例还低，就说明经过的时间比较短。事实是，在过往，大气层碳</a:t>
            </a:r>
            <a:r>
              <a:rPr lang="en-US" altLang="zh-CN" sz="1200" b="1" kern="1200" dirty="0">
                <a:solidFill>
                  <a:schemeClr val="tx1"/>
                </a:solidFill>
                <a:latin typeface="+mn-lt"/>
                <a:ea typeface="+mn-ea"/>
                <a:cs typeface="+mn-cs"/>
              </a:rPr>
              <a:t>14</a:t>
            </a:r>
            <a:r>
              <a:rPr lang="zh-CN" altLang="en-US" sz="1200" b="1" kern="1200" dirty="0">
                <a:solidFill>
                  <a:schemeClr val="tx1"/>
                </a:solidFill>
                <a:latin typeface="+mn-lt"/>
                <a:ea typeface="+mn-ea"/>
                <a:cs typeface="+mn-cs"/>
              </a:rPr>
              <a:t>的比例比现在还低。化石比较古老的是因为碳</a:t>
            </a:r>
            <a:r>
              <a:rPr lang="en-US" altLang="zh-CN" sz="1200" b="1" kern="1200" dirty="0">
                <a:solidFill>
                  <a:schemeClr val="tx1"/>
                </a:solidFill>
                <a:latin typeface="+mn-lt"/>
                <a:ea typeface="+mn-ea"/>
                <a:cs typeface="+mn-cs"/>
              </a:rPr>
              <a:t>14</a:t>
            </a:r>
            <a:r>
              <a:rPr lang="zh-CN" altLang="en-US" sz="1200" b="1" kern="1200" dirty="0">
                <a:solidFill>
                  <a:schemeClr val="tx1"/>
                </a:solidFill>
                <a:latin typeface="+mn-lt"/>
                <a:ea typeface="+mn-ea"/>
                <a:cs typeface="+mn-cs"/>
              </a:rPr>
              <a:t>的含量被夸大了，实际上过去的碳</a:t>
            </a:r>
            <a:r>
              <a:rPr lang="en-US" altLang="zh-CN" sz="1200" b="1" kern="1200" dirty="0">
                <a:solidFill>
                  <a:schemeClr val="tx1"/>
                </a:solidFill>
                <a:latin typeface="+mn-lt"/>
                <a:ea typeface="+mn-ea"/>
                <a:cs typeface="+mn-cs"/>
              </a:rPr>
              <a:t>-14</a:t>
            </a:r>
            <a:r>
              <a:rPr lang="zh-CN" altLang="en-US" sz="1200" b="1" kern="1200" dirty="0">
                <a:solidFill>
                  <a:schemeClr val="tx1"/>
                </a:solidFill>
                <a:latin typeface="+mn-lt"/>
                <a:ea typeface="+mn-ea"/>
                <a:cs typeface="+mn-cs"/>
              </a:rPr>
              <a:t>含量比较低，化石实际上是没有那么古老的。</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rtl="0" eaLnBrk="1" latinLnBrk="0" hangingPunct="1"/>
            <a:endParaRPr lang="en-US" b="0" dirty="0"/>
          </a:p>
          <a:p>
            <a:endParaRPr lang="en-US" b="0" dirty="0"/>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27</a:t>
            </a:fld>
            <a:endParaRPr lang="zh-CN" altLang="en-US"/>
          </a:p>
        </p:txBody>
      </p:sp>
    </p:spTree>
    <p:extLst>
      <p:ext uri="{BB962C8B-B14F-4D97-AF65-F5344CB8AC3E}">
        <p14:creationId xmlns:p14="http://schemas.microsoft.com/office/powerpoint/2010/main" val="1345026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spcAft>
                <a:spcPts val="1200"/>
              </a:spcAft>
            </a:pPr>
            <a:r>
              <a:rPr lang="zh-CN" altLang="en-US" sz="1200" dirty="0">
                <a:latin typeface="Arial" panose="020B0604020202020204" pitchFamily="34" charset="0"/>
                <a:ea typeface="汉仪大宋简" panose="02010609000101010101" pitchFamily="49" charset="-122"/>
                <a:cs typeface="Arial" panose="020B0604020202020204" pitchFamily="34" charset="0"/>
              </a:rPr>
              <a:t>过去，大气中的</a:t>
            </a:r>
            <a:r>
              <a:rPr lang="en-US" altLang="zh-CN" sz="1200" dirty="0">
                <a:latin typeface="Arial" panose="020B0604020202020204" pitchFamily="34" charset="0"/>
                <a:ea typeface="汉仪大宋简" panose="02010609000101010101" pitchFamily="49" charset="-122"/>
                <a:cs typeface="Arial" panose="020B0604020202020204" pitchFamily="34" charset="0"/>
              </a:rPr>
              <a:t>C-14</a:t>
            </a:r>
            <a:r>
              <a:rPr lang="zh-CN" altLang="en-US" sz="1200" dirty="0">
                <a:latin typeface="Arial" panose="020B0604020202020204" pitchFamily="34" charset="0"/>
                <a:ea typeface="汉仪大宋简" panose="02010609000101010101" pitchFamily="49" charset="-122"/>
                <a:cs typeface="Arial" panose="020B0604020202020204" pitchFamily="34" charset="0"/>
              </a:rPr>
              <a:t>含量比现在</a:t>
            </a:r>
            <a:r>
              <a:rPr lang="zh-CN" altLang="en-US" sz="1200" b="1" dirty="0">
                <a:latin typeface="Arial" panose="020B0604020202020204" pitchFamily="34" charset="0"/>
                <a:ea typeface="汉仪大宋简" panose="02010609000101010101" pitchFamily="49" charset="-122"/>
                <a:cs typeface="Arial" panose="020B0604020202020204" pitchFamily="34" charset="0"/>
              </a:rPr>
              <a:t>更低</a:t>
            </a:r>
            <a:r>
              <a:rPr lang="zh-CN" altLang="en-US" sz="1200" dirty="0">
                <a:latin typeface="Arial" panose="020B0604020202020204" pitchFamily="34" charset="0"/>
                <a:ea typeface="汉仪大宋简" panose="02010609000101010101" pitchFamily="49" charset="-122"/>
                <a:cs typeface="Arial" panose="020B0604020202020204" pitchFamily="34" charset="0"/>
              </a:rPr>
              <a:t>，使得化石看上去比实际年龄</a:t>
            </a:r>
            <a:r>
              <a:rPr lang="zh-CN" altLang="en-US" sz="1200" b="1" dirty="0">
                <a:latin typeface="Arial" panose="020B0604020202020204" pitchFamily="34" charset="0"/>
                <a:ea typeface="汉仪大宋简" panose="02010609000101010101" pitchFamily="49" charset="-122"/>
                <a:cs typeface="Arial" panose="020B0604020202020204" pitchFamily="34" charset="0"/>
              </a:rPr>
              <a:t>更古老</a:t>
            </a:r>
            <a:r>
              <a:rPr lang="zh-CN" altLang="en-US" sz="1200" dirty="0">
                <a:latin typeface="Arial" panose="020B0604020202020204" pitchFamily="34" charset="0"/>
                <a:ea typeface="汉仪大宋简" panose="02010609000101010101" pitchFamily="49" charset="-122"/>
                <a:cs typeface="Arial" panose="020B0604020202020204" pitchFamily="34" charset="0"/>
              </a:rPr>
              <a:t>！挪亚洪水很可能加重了这个问题的严重性。</a:t>
            </a:r>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endParaRPr lang="en-US" altLang="zh-CN" sz="1200" dirty="0">
              <a:solidFill>
                <a:prstClr val="black"/>
              </a:solidFill>
              <a:latin typeface="Arial" panose="020B0604020202020204" pitchFamily="34" charset="0"/>
              <a:ea typeface="汉仪大宋简" panose="02010609000101010101" pitchFamily="49" charset="-122"/>
              <a:cs typeface="Arial" panose="020B0604020202020204" pitchFamily="34" charset="0"/>
            </a:endParaRPr>
          </a:p>
          <a:p>
            <a:r>
              <a:rPr lang="zh-CN" altLang="en-US" sz="1200" dirty="0">
                <a:solidFill>
                  <a:prstClr val="black"/>
                </a:solidFill>
                <a:latin typeface="Arial" panose="020B0604020202020204" pitchFamily="34" charset="0"/>
                <a:ea typeface="汉仪大宋简" panose="02010609000101010101" pitchFamily="49" charset="-122"/>
                <a:cs typeface="Arial" panose="020B0604020202020204" pitchFamily="34" charset="0"/>
              </a:rPr>
              <a:t>结果：</a:t>
            </a:r>
            <a:endParaRPr lang="en-US" altLang="zh-CN" sz="1200" dirty="0">
              <a:solidFill>
                <a:prstClr val="black"/>
              </a:solidFill>
              <a:latin typeface="Arial" panose="020B0604020202020204" pitchFamily="34" charset="0"/>
              <a:ea typeface="汉仪大宋简" panose="02010609000101010101" pitchFamily="49" charset="-122"/>
              <a:cs typeface="Arial" panose="020B0604020202020204" pitchFamily="34" charset="0"/>
            </a:endParaRPr>
          </a:p>
          <a:p>
            <a:r>
              <a:rPr lang="zh-CN" altLang="en-US" sz="1200" dirty="0">
                <a:solidFill>
                  <a:prstClr val="black"/>
                </a:solidFill>
                <a:latin typeface="Arial" panose="020B0604020202020204" pitchFamily="34" charset="0"/>
                <a:ea typeface="汉仪大宋简" panose="02010609000101010101" pitchFamily="49" charset="-122"/>
                <a:cs typeface="Arial" panose="020B0604020202020204" pitchFamily="34" charset="0"/>
              </a:rPr>
              <a:t>对于有约三四千年以上历史的化石，用</a:t>
            </a:r>
            <a:r>
              <a:rPr lang="en-US" altLang="zh-CN" sz="1200" dirty="0">
                <a:solidFill>
                  <a:prstClr val="black"/>
                </a:solidFill>
                <a:latin typeface="Arial" panose="020B0604020202020204" pitchFamily="34" charset="0"/>
                <a:ea typeface="汉仪大宋简" panose="02010609000101010101" pitchFamily="49" charset="-122"/>
                <a:cs typeface="Arial" panose="020B0604020202020204" pitchFamily="34" charset="0"/>
              </a:rPr>
              <a:t>C-14</a:t>
            </a:r>
            <a:r>
              <a:rPr lang="zh-CN" altLang="en-US" sz="1200" dirty="0">
                <a:solidFill>
                  <a:prstClr val="black"/>
                </a:solidFill>
                <a:latin typeface="Arial" panose="020B0604020202020204" pitchFamily="34" charset="0"/>
                <a:ea typeface="汉仪大宋简" panose="02010609000101010101" pitchFamily="49" charset="-122"/>
                <a:cs typeface="Arial" panose="020B0604020202020204" pitchFamily="34" charset="0"/>
              </a:rPr>
              <a:t>测得的结果往往太老了</a:t>
            </a:r>
            <a:r>
              <a:rPr lang="en-US" altLang="zh-CN" sz="1200" dirty="0">
                <a:solidFill>
                  <a:prstClr val="black"/>
                </a:solidFill>
                <a:latin typeface="Arial" panose="020B0604020202020204" pitchFamily="34" charset="0"/>
                <a:ea typeface="汉仪大宋简" panose="02010609000101010101" pitchFamily="49" charset="-122"/>
                <a:cs typeface="Arial" panose="020B0604020202020204" pitchFamily="34" charset="0"/>
              </a:rPr>
              <a:t>——</a:t>
            </a:r>
            <a:r>
              <a:rPr lang="zh-CN" altLang="en-US" sz="1200" dirty="0">
                <a:solidFill>
                  <a:prstClr val="black"/>
                </a:solidFill>
                <a:latin typeface="Arial" panose="020B0604020202020204" pitchFamily="34" charset="0"/>
                <a:ea typeface="汉仪大宋简" panose="02010609000101010101" pitchFamily="49" charset="-122"/>
                <a:cs typeface="Arial" panose="020B0604020202020204" pitchFamily="34" charset="0"/>
              </a:rPr>
              <a:t>得到的是几万年，而不是它们实际的数千年。</a:t>
            </a:r>
            <a:endParaRPr lang="en-US" altLang="zh-CN" sz="1200" dirty="0">
              <a:solidFill>
                <a:prstClr val="black"/>
              </a:solidFill>
              <a:latin typeface="Arial" panose="020B0604020202020204" pitchFamily="34" charset="0"/>
              <a:ea typeface="汉仪大宋简" panose="02010609000101010101" pitchFamily="49" charset="-122"/>
              <a:cs typeface="Arial" panose="020B0604020202020204" pitchFamily="34" charset="0"/>
            </a:endParaRPr>
          </a:p>
          <a:p>
            <a:endParaRPr lang="en-US" sz="1200" dirty="0">
              <a:latin typeface="Arial" panose="020B0604020202020204" pitchFamily="34" charset="0"/>
              <a:ea typeface="汉仪大宋简" panose="02010609000101010101" pitchFamily="49" charset="-122"/>
              <a:cs typeface="Arial" panose="020B0604020202020204" pitchFamily="34" charset="0"/>
            </a:endParaRPr>
          </a:p>
          <a:p>
            <a:r>
              <a:rPr lang="zh-CN" altLang="en-US" sz="1200" dirty="0">
                <a:latin typeface="Arial" panose="020B0604020202020204" pitchFamily="34" charset="0"/>
                <a:ea typeface="汉仪大宋简" panose="02010609000101010101" pitchFamily="49" charset="-122"/>
                <a:cs typeface="Arial" panose="020B0604020202020204" pitchFamily="34" charset="0"/>
              </a:rPr>
              <a:t>给大家讲一个例子：</a:t>
            </a:r>
            <a:endParaRPr lang="en-US" sz="1200" dirty="0">
              <a:latin typeface="Arial" panose="020B0604020202020204" pitchFamily="34" charset="0"/>
              <a:ea typeface="汉仪大宋简" panose="02010609000101010101" pitchFamily="49"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28</a:t>
            </a:fld>
            <a:endParaRPr lang="zh-CN" altLang="en-US"/>
          </a:p>
        </p:txBody>
      </p:sp>
    </p:spTree>
    <p:extLst>
      <p:ext uri="{BB962C8B-B14F-4D97-AF65-F5344CB8AC3E}">
        <p14:creationId xmlns:p14="http://schemas.microsoft.com/office/powerpoint/2010/main" val="1443701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71CCFB33-63A6-41D3-A6D1-BC6DD8C4B1C5}" type="slidenum">
              <a:rPr lang="en-AU"/>
              <a:pPr/>
              <a:t>29</a:t>
            </a:fld>
            <a:endParaRPr lang="en-AU"/>
          </a:p>
        </p:txBody>
      </p:sp>
      <p:sp>
        <p:nvSpPr>
          <p:cNvPr id="167939" name="Rectangle 2"/>
          <p:cNvSpPr>
            <a:spLocks noGrp="1" noRot="1" noChangeAspect="1" noChangeArrowheads="1" noTextEdit="1"/>
          </p:cNvSpPr>
          <p:nvPr>
            <p:ph type="sldImg"/>
          </p:nvPr>
        </p:nvSpPr>
        <p:spPr>
          <a:xfrm>
            <a:off x="381000" y="685800"/>
            <a:ext cx="6096000" cy="3429000"/>
          </a:xfrm>
          <a:ln/>
        </p:spPr>
      </p:sp>
      <p:sp>
        <p:nvSpPr>
          <p:cNvPr id="167940" name="Rectangle 3"/>
          <p:cNvSpPr>
            <a:spLocks noGrp="1" noChangeArrowheads="1"/>
          </p:cNvSpPr>
          <p:nvPr>
            <p:ph type="body" idx="1"/>
          </p:nvPr>
        </p:nvSpPr>
        <p:spPr>
          <a:noFill/>
          <a:ln/>
        </p:spPr>
        <p:txBody>
          <a:bodyPr/>
          <a:lstStyle/>
          <a:p>
            <a:r>
              <a:rPr lang="zh-CN" altLang="en-US" dirty="0"/>
              <a:t>在澳洲蒙哥湖那个地方挖掘出一些人类的遗骸骨头。</a:t>
            </a:r>
            <a:endParaRPr lang="en-US" altLang="zh-CN" dirty="0"/>
          </a:p>
          <a:p>
            <a:endParaRPr lang="en-US" dirty="0"/>
          </a:p>
          <a:p>
            <a:r>
              <a:rPr lang="en-US" dirty="0"/>
              <a:t>1969</a:t>
            </a:r>
            <a:r>
              <a:rPr lang="zh-CN" altLang="en-US" dirty="0"/>
              <a:t>年找到蒙哥女，</a:t>
            </a:r>
            <a:r>
              <a:rPr lang="en-US" altLang="zh-CN" dirty="0"/>
              <a:t>1974</a:t>
            </a:r>
            <a:r>
              <a:rPr lang="zh-CN" altLang="en-US" dirty="0"/>
              <a:t>年找打蒙哥男。</a:t>
            </a:r>
            <a:endParaRPr lang="en-US" dirty="0"/>
          </a:p>
        </p:txBody>
      </p:sp>
    </p:spTree>
    <p:extLst>
      <p:ext uri="{BB962C8B-B14F-4D97-AF65-F5344CB8AC3E}">
        <p14:creationId xmlns:p14="http://schemas.microsoft.com/office/powerpoint/2010/main" val="329270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4F5FCBC6-EAA1-4829-9C11-0808BD024E0A}" type="slidenum">
              <a:rPr lang="en-AU">
                <a:solidFill>
                  <a:prstClr val="black"/>
                </a:solidFill>
              </a:rPr>
              <a:pPr/>
              <a:t>3</a:t>
            </a:fld>
            <a:endParaRPr lang="en-AU" dirty="0">
              <a:solidFill>
                <a:prstClr val="black"/>
              </a:solidFill>
            </a:endParaRPr>
          </a:p>
        </p:txBody>
      </p:sp>
      <p:sp>
        <p:nvSpPr>
          <p:cNvPr id="154627" name="Rectangle 2"/>
          <p:cNvSpPr>
            <a:spLocks noGrp="1" noRot="1" noChangeAspect="1" noChangeArrowheads="1" noTextEdit="1"/>
          </p:cNvSpPr>
          <p:nvPr>
            <p:ph type="sldImg"/>
          </p:nvPr>
        </p:nvSpPr>
        <p:spPr>
          <a:xfrm>
            <a:off x="381000" y="685800"/>
            <a:ext cx="6096000" cy="3429000"/>
          </a:xfrm>
          <a:ln/>
        </p:spPr>
      </p:sp>
      <p:sp>
        <p:nvSpPr>
          <p:cNvPr id="154628" name="Rectangle 3"/>
          <p:cNvSpPr>
            <a:spLocks noGrp="1" noChangeArrowheads="1"/>
          </p:cNvSpPr>
          <p:nvPr>
            <p:ph type="body" idx="1"/>
          </p:nvPr>
        </p:nvSpPr>
        <p:spPr>
          <a:noFill/>
          <a:ln/>
        </p:spPr>
        <p:txBody>
          <a:bodyPr/>
          <a:lstStyle/>
          <a:p>
            <a:r>
              <a:rPr lang="zh-CN" altLang="en-US" dirty="0"/>
              <a:t>物理学上有这样的一个现象：元素衰变。是</a:t>
            </a:r>
            <a:r>
              <a:rPr lang="zh-CN" altLang="en-US" sz="1200" b="0" i="0" kern="1200" dirty="0">
                <a:solidFill>
                  <a:schemeClr val="tx1"/>
                </a:solidFill>
                <a:effectLst/>
                <a:latin typeface="+mn-lt"/>
                <a:ea typeface="+mn-ea"/>
                <a:cs typeface="+mn-cs"/>
              </a:rPr>
              <a:t>放射性元素放射出粒子而转变为另一种元素的过程。比如钾元素可以衰变成氩元素，钍元素会衰变成铅元素</a:t>
            </a:r>
            <a:endParaRPr lang="en-US" altLang="zh-CN" dirty="0"/>
          </a:p>
          <a:p>
            <a:endParaRPr lang="en-US" altLang="zh-CN" dirty="0"/>
          </a:p>
          <a:p>
            <a:r>
              <a:rPr lang="zh-CN" altLang="en-US" dirty="0"/>
              <a:t>如何想知道详细过程，可以看化学课本。</a:t>
            </a:r>
            <a:endParaRPr lang="en-US" altLang="zh-CN" dirty="0"/>
          </a:p>
          <a:p>
            <a:endParaRPr lang="en-US" altLang="zh-CN" dirty="0"/>
          </a:p>
        </p:txBody>
      </p:sp>
    </p:spTree>
    <p:extLst>
      <p:ext uri="{BB962C8B-B14F-4D97-AF65-F5344CB8AC3E}">
        <p14:creationId xmlns:p14="http://schemas.microsoft.com/office/powerpoint/2010/main" val="55158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5691CC8F-F262-49D1-91E6-62BBEDFDB68F}" type="slidenum">
              <a:rPr lang="en-AU"/>
              <a:pPr/>
              <a:t>30</a:t>
            </a:fld>
            <a:endParaRPr lang="en-AU"/>
          </a:p>
        </p:txBody>
      </p:sp>
      <p:sp>
        <p:nvSpPr>
          <p:cNvPr id="168963" name="Rectangle 2"/>
          <p:cNvSpPr>
            <a:spLocks noGrp="1" noRot="1" noChangeAspect="1" noChangeArrowheads="1" noTextEdit="1"/>
          </p:cNvSpPr>
          <p:nvPr>
            <p:ph type="sldImg"/>
          </p:nvPr>
        </p:nvSpPr>
        <p:spPr>
          <a:xfrm>
            <a:off x="381000" y="685800"/>
            <a:ext cx="6096000" cy="3429000"/>
          </a:xfrm>
          <a:ln/>
        </p:spPr>
      </p:sp>
      <p:sp>
        <p:nvSpPr>
          <p:cNvPr id="168964" name="Rectangle 3"/>
          <p:cNvSpPr>
            <a:spLocks noGrp="1" noChangeArrowheads="1"/>
          </p:cNvSpPr>
          <p:nvPr>
            <p:ph type="body" idx="1"/>
          </p:nvPr>
        </p:nvSpPr>
        <p:spPr>
          <a:noFill/>
          <a:ln/>
        </p:spPr>
        <p:txBody>
          <a:bodyPr/>
          <a:lstStyle/>
          <a:p>
            <a:r>
              <a:rPr lang="zh-CN" altLang="en-US" dirty="0"/>
              <a:t>这里的湖都已经干了，这个科学家发掘出来一些骨架，一个是男的，一个是女的。</a:t>
            </a:r>
            <a:endParaRPr lang="en-US" altLang="zh-CN" dirty="0"/>
          </a:p>
          <a:p>
            <a:endParaRPr lang="en-US" dirty="0"/>
          </a:p>
          <a:p>
            <a:r>
              <a:rPr lang="zh-CN" altLang="en-US" dirty="0"/>
              <a:t>他们看到这些是现代人的骨架，也是很想知道这些骨架的年龄，因为他们很可能是澳洲人的祖先。</a:t>
            </a:r>
            <a:endParaRPr lang="en-US" altLang="zh-CN" dirty="0"/>
          </a:p>
          <a:p>
            <a:endParaRPr lang="en-US" dirty="0"/>
          </a:p>
          <a:p>
            <a:r>
              <a:rPr lang="zh-CN" altLang="en-US" dirty="0"/>
              <a:t>用什么方法来定年呢？肯定是碳</a:t>
            </a:r>
            <a:r>
              <a:rPr lang="en-US" altLang="zh-CN" dirty="0"/>
              <a:t>-14</a:t>
            </a:r>
            <a:r>
              <a:rPr lang="zh-CN" altLang="en-US" dirty="0"/>
              <a:t>的定年法。</a:t>
            </a:r>
            <a:endParaRPr lang="en-US" dirty="0"/>
          </a:p>
        </p:txBody>
      </p:sp>
    </p:spTree>
    <p:extLst>
      <p:ext uri="{BB962C8B-B14F-4D97-AF65-F5344CB8AC3E}">
        <p14:creationId xmlns:p14="http://schemas.microsoft.com/office/powerpoint/2010/main" val="2137755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750E8D6E-8C60-4E3D-A104-A101FC66336E}" type="slidenum">
              <a:rPr lang="en-AU"/>
              <a:pPr/>
              <a:t>31</a:t>
            </a:fld>
            <a:endParaRPr lang="en-AU"/>
          </a:p>
        </p:txBody>
      </p:sp>
      <p:sp>
        <p:nvSpPr>
          <p:cNvPr id="169987" name="Rectangle 2"/>
          <p:cNvSpPr>
            <a:spLocks noGrp="1" noRot="1" noChangeAspect="1" noChangeArrowheads="1" noTextEdit="1"/>
          </p:cNvSpPr>
          <p:nvPr>
            <p:ph type="sldImg"/>
          </p:nvPr>
        </p:nvSpPr>
        <p:spPr>
          <a:xfrm>
            <a:off x="381000" y="685800"/>
            <a:ext cx="6096000" cy="3429000"/>
          </a:xfrm>
          <a:ln/>
        </p:spPr>
      </p:sp>
      <p:sp>
        <p:nvSpPr>
          <p:cNvPr id="169988" name="Rectangle 3"/>
          <p:cNvSpPr>
            <a:spLocks noGrp="1" noChangeArrowheads="1"/>
          </p:cNvSpPr>
          <p:nvPr>
            <p:ph type="body" idx="1"/>
          </p:nvPr>
        </p:nvSpPr>
        <p:spPr>
          <a:noFill/>
          <a:ln/>
        </p:spPr>
        <p:txBody>
          <a:bodyPr/>
          <a:lstStyle/>
          <a:p>
            <a:r>
              <a:rPr lang="zh-CN" altLang="en-US" sz="1200" b="1" dirty="0">
                <a:latin typeface="Arial" pitchFamily="34" charset="0"/>
              </a:rPr>
              <a:t>而且蒙哥男和蒙哥女是同一个岩层，于是他们用碳</a:t>
            </a:r>
            <a:r>
              <a:rPr lang="en-US" altLang="zh-CN" sz="1200" b="1" dirty="0">
                <a:latin typeface="Arial" pitchFamily="34" charset="0"/>
              </a:rPr>
              <a:t>14</a:t>
            </a:r>
            <a:r>
              <a:rPr lang="zh-CN" altLang="en-US" sz="1200" b="1" dirty="0">
                <a:latin typeface="Arial" pitchFamily="34" charset="0"/>
              </a:rPr>
              <a:t>的测年法来测量。结果如下：</a:t>
            </a:r>
            <a:endParaRPr lang="en-US" sz="1200" dirty="0">
              <a:latin typeface="Arial" pitchFamily="34" charset="0"/>
            </a:endParaRPr>
          </a:p>
          <a:p>
            <a:endParaRPr lang="en-US" dirty="0"/>
          </a:p>
          <a:p>
            <a:pPr rtl="0" eaLnBrk="1" fontAlgn="t" latinLnBrk="0" hangingPunct="1"/>
            <a:r>
              <a:rPr lang="zh-CN" altLang="zh-CN" sz="1200" b="1" i="0" u="none" strike="noStrike" kern="1200" dirty="0">
                <a:solidFill>
                  <a:schemeClr val="tx1"/>
                </a:solidFill>
                <a:effectLst/>
                <a:latin typeface="+mn-lt"/>
                <a:ea typeface="+mn-ea"/>
                <a:cs typeface="+mn-cs"/>
              </a:rPr>
              <a:t>骨磷灰的碳</a:t>
            </a:r>
            <a:r>
              <a:rPr lang="en-US" altLang="zh-CN" sz="1200" b="1" i="0" u="none" strike="noStrike" kern="1200" dirty="0">
                <a:solidFill>
                  <a:schemeClr val="tx1"/>
                </a:solidFill>
                <a:effectLst/>
                <a:latin typeface="+mn-lt"/>
                <a:ea typeface="+mn-ea"/>
                <a:cs typeface="+mn-cs"/>
              </a:rPr>
              <a:t>-14</a:t>
            </a:r>
            <a:r>
              <a:rPr lang="zh-CN" altLang="zh-CN" sz="1200" b="1" i="0" u="none" strike="noStrike" kern="1200" dirty="0">
                <a:solidFill>
                  <a:schemeClr val="tx1"/>
                </a:solidFill>
                <a:effectLst/>
                <a:latin typeface="+mn-lt"/>
                <a:ea typeface="+mn-ea"/>
                <a:cs typeface="+mn-cs"/>
              </a:rPr>
              <a:t>测年法</a:t>
            </a:r>
            <a:r>
              <a:rPr lang="en-US" altLang="zh-CN" sz="1200" b="1" i="0" u="none" strike="noStrike" kern="1200" dirty="0">
                <a:solidFill>
                  <a:schemeClr val="tx1"/>
                </a:solidFill>
                <a:effectLst/>
                <a:latin typeface="+mn-lt"/>
                <a:ea typeface="+mn-ea"/>
                <a:cs typeface="+mn-cs"/>
              </a:rPr>
              <a:t>19,000</a:t>
            </a:r>
            <a:r>
              <a:rPr lang="zh-CN" altLang="zh-CN" sz="1200" b="1" i="0" u="none" strike="noStrike" kern="1200" dirty="0">
                <a:solidFill>
                  <a:schemeClr val="tx1"/>
                </a:solidFill>
                <a:effectLst/>
                <a:latin typeface="+mn-lt"/>
                <a:ea typeface="+mn-ea"/>
                <a:cs typeface="+mn-cs"/>
              </a:rPr>
              <a:t>年</a:t>
            </a:r>
            <a:endParaRPr lang="zh-CN" altLang="zh-CN" sz="1200" b="0" i="0" u="none" strike="noStrike" kern="1200" dirty="0">
              <a:solidFill>
                <a:schemeClr val="tx1"/>
              </a:solidFill>
              <a:effectLst/>
              <a:latin typeface="+mn-lt"/>
              <a:ea typeface="+mn-ea"/>
              <a:cs typeface="+mn-cs"/>
            </a:endParaRPr>
          </a:p>
          <a:p>
            <a:pPr rtl="0" eaLnBrk="1" fontAlgn="t" latinLnBrk="0" hangingPunct="1"/>
            <a:r>
              <a:rPr lang="zh-CN" altLang="zh-CN" sz="1200" b="0" i="0" u="none" strike="noStrike" kern="1200" dirty="0">
                <a:solidFill>
                  <a:schemeClr val="tx1"/>
                </a:solidFill>
                <a:effectLst/>
                <a:latin typeface="+mn-lt"/>
                <a:ea typeface="+mn-ea"/>
                <a:cs typeface="+mn-cs"/>
              </a:rPr>
              <a:t>骨胶原的碳</a:t>
            </a:r>
            <a:r>
              <a:rPr lang="en-US" altLang="zh-CN" sz="1200" b="0" i="0" u="none" strike="noStrike" kern="1200" dirty="0">
                <a:solidFill>
                  <a:schemeClr val="tx1"/>
                </a:solidFill>
                <a:effectLst/>
                <a:latin typeface="+mn-lt"/>
                <a:ea typeface="+mn-ea"/>
                <a:cs typeface="+mn-cs"/>
              </a:rPr>
              <a:t>-14</a:t>
            </a:r>
            <a:r>
              <a:rPr lang="zh-CN" altLang="zh-CN" sz="1200" b="0" i="0" u="none" strike="noStrike" kern="1200" dirty="0">
                <a:solidFill>
                  <a:schemeClr val="tx1"/>
                </a:solidFill>
                <a:effectLst/>
                <a:latin typeface="+mn-lt"/>
                <a:ea typeface="+mn-ea"/>
                <a:cs typeface="+mn-cs"/>
              </a:rPr>
              <a:t>测年法</a:t>
            </a:r>
            <a:r>
              <a:rPr lang="en-US" altLang="zh-CN" sz="1200" b="0" i="0" u="none" strike="noStrike" kern="1200" dirty="0">
                <a:solidFill>
                  <a:schemeClr val="tx1"/>
                </a:solidFill>
                <a:effectLst/>
                <a:latin typeface="+mn-lt"/>
                <a:ea typeface="+mn-ea"/>
                <a:cs typeface="+mn-cs"/>
              </a:rPr>
              <a:t>24,700</a:t>
            </a:r>
            <a:r>
              <a:rPr lang="zh-CN" altLang="zh-CN" sz="1200" b="0" i="0" u="none" strike="noStrike" kern="1200" dirty="0">
                <a:solidFill>
                  <a:schemeClr val="tx1"/>
                </a:solidFill>
                <a:effectLst/>
                <a:latin typeface="+mn-lt"/>
                <a:ea typeface="+mn-ea"/>
                <a:cs typeface="+mn-cs"/>
              </a:rPr>
              <a:t>年</a:t>
            </a:r>
          </a:p>
          <a:p>
            <a:pPr rtl="0" eaLnBrk="1" fontAlgn="t" latinLnBrk="0" hangingPunct="1"/>
            <a:r>
              <a:rPr lang="zh-CN" altLang="zh-CN" sz="1200" b="0" i="0" u="none" strike="noStrike" kern="1200" dirty="0">
                <a:solidFill>
                  <a:schemeClr val="tx1"/>
                </a:solidFill>
                <a:effectLst/>
                <a:latin typeface="+mn-lt"/>
                <a:ea typeface="+mn-ea"/>
                <a:cs typeface="+mn-cs"/>
              </a:rPr>
              <a:t>附近的木炭的碳</a:t>
            </a:r>
            <a:r>
              <a:rPr lang="en-US" altLang="zh-CN" sz="1200" b="0" i="0" u="none" strike="noStrike" kern="1200" dirty="0">
                <a:solidFill>
                  <a:schemeClr val="tx1"/>
                </a:solidFill>
                <a:effectLst/>
                <a:latin typeface="+mn-lt"/>
                <a:ea typeface="+mn-ea"/>
                <a:cs typeface="+mn-cs"/>
              </a:rPr>
              <a:t>-14</a:t>
            </a:r>
            <a:r>
              <a:rPr lang="zh-CN" altLang="zh-CN" sz="1200" b="0" i="0" u="none" strike="noStrike" kern="1200" dirty="0">
                <a:solidFill>
                  <a:schemeClr val="tx1"/>
                </a:solidFill>
                <a:effectLst/>
                <a:latin typeface="+mn-lt"/>
                <a:ea typeface="+mn-ea"/>
                <a:cs typeface="+mn-cs"/>
              </a:rPr>
              <a:t>测年法</a:t>
            </a:r>
            <a:r>
              <a:rPr lang="en-US" altLang="zh-CN" sz="1200" b="0" i="0" u="none" strike="noStrike" kern="1200" dirty="0">
                <a:solidFill>
                  <a:schemeClr val="tx1"/>
                </a:solidFill>
                <a:effectLst/>
                <a:latin typeface="+mn-lt"/>
                <a:ea typeface="+mn-ea"/>
                <a:cs typeface="+mn-cs"/>
              </a:rPr>
              <a:t>26,500</a:t>
            </a:r>
            <a:r>
              <a:rPr lang="zh-CN" altLang="zh-CN" sz="1200" b="0" i="0" u="none" strike="noStrike" kern="1200" dirty="0">
                <a:solidFill>
                  <a:schemeClr val="tx1"/>
                </a:solidFill>
                <a:effectLst/>
                <a:latin typeface="+mn-lt"/>
                <a:ea typeface="+mn-ea"/>
                <a:cs typeface="+mn-cs"/>
              </a:rPr>
              <a:t>年</a:t>
            </a:r>
            <a:endParaRPr lang="en-US" altLang="zh-CN" sz="1200" b="0" i="0" u="none" strike="noStrike" kern="1200" dirty="0">
              <a:solidFill>
                <a:schemeClr val="tx1"/>
              </a:solidFill>
              <a:effectLst/>
              <a:latin typeface="+mn-lt"/>
              <a:ea typeface="+mn-ea"/>
              <a:cs typeface="+mn-cs"/>
            </a:endParaRPr>
          </a:p>
          <a:p>
            <a:pPr rtl="0" eaLnBrk="1" fontAlgn="t" latinLnBrk="0" hangingPunct="1"/>
            <a:endParaRPr lang="en-US" altLang="zh-CN" sz="1200" b="0" i="0" u="none" strike="noStrike" kern="1200" dirty="0">
              <a:solidFill>
                <a:schemeClr val="tx1"/>
              </a:solidFill>
              <a:effectLst/>
              <a:latin typeface="+mn-lt"/>
              <a:ea typeface="+mn-ea"/>
              <a:cs typeface="+mn-cs"/>
            </a:endParaRPr>
          </a:p>
          <a:p>
            <a:pPr rtl="0" eaLnBrk="1" fontAlgn="t" latinLnBrk="0" hangingPunct="1"/>
            <a:r>
              <a:rPr lang="zh-CN" altLang="en-US" sz="1200" b="0" i="0" u="none" strike="noStrike" kern="1200" dirty="0">
                <a:solidFill>
                  <a:schemeClr val="tx1"/>
                </a:solidFill>
                <a:effectLst/>
                <a:latin typeface="+mn-lt"/>
                <a:ea typeface="+mn-ea"/>
                <a:cs typeface="+mn-cs"/>
              </a:rPr>
              <a:t>这样的结果还算符合这些科学家的世界观。</a:t>
            </a:r>
            <a:endParaRPr lang="zh-CN" altLang="zh-CN" sz="1200" b="0" i="0" u="none" strike="noStrike" kern="1200" dirty="0">
              <a:solidFill>
                <a:schemeClr val="tx1"/>
              </a:solidFill>
              <a:effectLst/>
              <a:latin typeface="+mn-lt"/>
              <a:ea typeface="+mn-ea"/>
              <a:cs typeface="+mn-cs"/>
            </a:endParaRPr>
          </a:p>
          <a:p>
            <a:endParaRPr lang="en-US" dirty="0"/>
          </a:p>
          <a:p>
            <a:r>
              <a:rPr lang="zh-CN" altLang="en-US" dirty="0"/>
              <a:t>对蒙哥男测定：</a:t>
            </a:r>
            <a:endParaRPr lang="en-US" altLang="zh-CN" dirty="0"/>
          </a:p>
          <a:p>
            <a:endParaRPr lang="en-US" dirty="0"/>
          </a:p>
          <a:p>
            <a:pPr rtl="0" eaLnBrk="1" fontAlgn="t" latinLnBrk="0" hangingPunct="1"/>
            <a:r>
              <a:rPr lang="zh-CN" altLang="zh-CN" sz="1200" b="1" i="0" u="none" strike="noStrike" kern="1200" dirty="0">
                <a:solidFill>
                  <a:schemeClr val="tx1"/>
                </a:solidFill>
                <a:effectLst/>
                <a:latin typeface="+mn-lt"/>
                <a:ea typeface="+mn-ea"/>
                <a:cs typeface="+mn-cs"/>
              </a:rPr>
              <a:t>热释光测年法  </a:t>
            </a:r>
            <a:r>
              <a:rPr lang="en-US" altLang="zh-CN" sz="1200" b="1" i="0" u="none" strike="noStrike" kern="1200" dirty="0">
                <a:solidFill>
                  <a:schemeClr val="tx1"/>
                </a:solidFill>
                <a:effectLst/>
                <a:latin typeface="+mn-lt"/>
                <a:ea typeface="+mn-ea"/>
                <a:cs typeface="+mn-cs"/>
              </a:rPr>
              <a:t>(Bowler</a:t>
            </a:r>
            <a:r>
              <a:rPr lang="zh-CN" altLang="zh-CN" sz="1200" b="1" i="0" u="none" strike="noStrike" kern="1200" dirty="0">
                <a:solidFill>
                  <a:schemeClr val="tx1"/>
                </a:solidFill>
                <a:effectLst/>
                <a:latin typeface="+mn-lt"/>
                <a:ea typeface="+mn-ea"/>
                <a:cs typeface="+mn-cs"/>
              </a:rPr>
              <a:t>等人</a:t>
            </a:r>
            <a:r>
              <a:rPr lang="en-US" altLang="zh-CN" sz="1200" b="1" i="0" u="none" strike="noStrike" kern="1200" dirty="0">
                <a:solidFill>
                  <a:schemeClr val="tx1"/>
                </a:solidFill>
                <a:effectLst/>
                <a:latin typeface="+mn-lt"/>
                <a:ea typeface="+mn-ea"/>
                <a:cs typeface="+mn-cs"/>
              </a:rPr>
              <a:t>)42,000</a:t>
            </a:r>
            <a:r>
              <a:rPr lang="zh-CN" altLang="zh-CN" sz="1200" b="1" i="0" u="none" strike="noStrike" kern="1200" dirty="0">
                <a:solidFill>
                  <a:schemeClr val="tx1"/>
                </a:solidFill>
                <a:effectLst/>
                <a:latin typeface="+mn-lt"/>
                <a:ea typeface="+mn-ea"/>
                <a:cs typeface="+mn-cs"/>
              </a:rPr>
              <a:t>年</a:t>
            </a:r>
            <a:endParaRPr lang="zh-CN" altLang="zh-CN" sz="1200" b="0" i="0" u="none" strike="noStrike" kern="1200" dirty="0">
              <a:solidFill>
                <a:schemeClr val="tx1"/>
              </a:solidFill>
              <a:effectLst/>
              <a:latin typeface="+mn-lt"/>
              <a:ea typeface="+mn-ea"/>
              <a:cs typeface="+mn-cs"/>
            </a:endParaRPr>
          </a:p>
          <a:p>
            <a:pPr rtl="0" eaLnBrk="1" fontAlgn="t" latinLnBrk="0" hangingPunct="1"/>
            <a:r>
              <a:rPr lang="zh-CN" altLang="zh-CN" sz="1200" b="0" i="0" u="none" strike="noStrike" kern="1200" dirty="0">
                <a:solidFill>
                  <a:schemeClr val="tx1"/>
                </a:solidFill>
                <a:effectLst/>
                <a:latin typeface="+mn-lt"/>
                <a:ea typeface="+mn-ea"/>
                <a:cs typeface="+mn-cs"/>
              </a:rPr>
              <a:t>顺磁共振、光释光、鏷</a:t>
            </a:r>
            <a:r>
              <a:rPr lang="en-US" altLang="zh-CN" sz="1200" b="0" i="0" u="none" strike="noStrike" kern="1200" dirty="0">
                <a:solidFill>
                  <a:schemeClr val="tx1"/>
                </a:solidFill>
                <a:effectLst/>
                <a:latin typeface="+mn-lt"/>
                <a:ea typeface="+mn-ea"/>
                <a:cs typeface="+mn-cs"/>
              </a:rPr>
              <a:t>/</a:t>
            </a:r>
            <a:r>
              <a:rPr lang="zh-CN" altLang="zh-CN" sz="1200" b="0" i="0" u="none" strike="noStrike" kern="1200" dirty="0">
                <a:solidFill>
                  <a:schemeClr val="tx1"/>
                </a:solidFill>
                <a:effectLst/>
                <a:latin typeface="+mn-lt"/>
                <a:ea typeface="+mn-ea"/>
                <a:cs typeface="+mn-cs"/>
              </a:rPr>
              <a:t>铀比值、</a:t>
            </a:r>
            <a:r>
              <a:rPr lang="en-US" altLang="zh-CN" sz="1200" b="0" i="0" u="none" strike="noStrike" kern="1200" baseline="0" dirty="0">
                <a:solidFill>
                  <a:schemeClr val="tx1"/>
                </a:solidFill>
                <a:effectLst/>
                <a:latin typeface="+mn-lt"/>
                <a:ea typeface="+mn-ea"/>
                <a:cs typeface="+mn-cs"/>
              </a:rPr>
              <a:t>  </a:t>
            </a:r>
            <a:r>
              <a:rPr lang="zh-CN" altLang="zh-CN" sz="1200" b="0" i="0" u="none" strike="noStrike" kern="1200" dirty="0">
                <a:solidFill>
                  <a:schemeClr val="tx1"/>
                </a:solidFill>
                <a:effectLst/>
                <a:latin typeface="+mn-lt"/>
                <a:ea typeface="+mn-ea"/>
                <a:cs typeface="+mn-cs"/>
              </a:rPr>
              <a:t>钍</a:t>
            </a:r>
            <a:r>
              <a:rPr lang="en-US" altLang="zh-CN" sz="1200" b="0" i="0" u="none" strike="noStrike" kern="1200" dirty="0">
                <a:solidFill>
                  <a:schemeClr val="tx1"/>
                </a:solidFill>
                <a:effectLst/>
                <a:latin typeface="+mn-lt"/>
                <a:ea typeface="+mn-ea"/>
                <a:cs typeface="+mn-cs"/>
              </a:rPr>
              <a:t>/</a:t>
            </a:r>
            <a:r>
              <a:rPr lang="zh-CN" altLang="zh-CN" sz="1200" b="0" i="0" u="none" strike="noStrike" kern="1200" dirty="0">
                <a:solidFill>
                  <a:schemeClr val="tx1"/>
                </a:solidFill>
                <a:effectLst/>
                <a:latin typeface="+mn-lt"/>
                <a:ea typeface="+mn-ea"/>
                <a:cs typeface="+mn-cs"/>
              </a:rPr>
              <a:t>铀比值  </a:t>
            </a:r>
            <a:r>
              <a:rPr lang="en-US" altLang="zh-CN" sz="1200" b="0" i="0" u="none" strike="noStrike" kern="1200" dirty="0">
                <a:solidFill>
                  <a:schemeClr val="tx1"/>
                </a:solidFill>
                <a:effectLst/>
                <a:latin typeface="+mn-lt"/>
                <a:ea typeface="+mn-ea"/>
                <a:cs typeface="+mn-cs"/>
              </a:rPr>
              <a:t>(Thorne</a:t>
            </a:r>
            <a:r>
              <a:rPr lang="zh-CN" altLang="zh-CN" sz="1200" b="0" i="0" u="none" strike="noStrike" kern="1200" dirty="0">
                <a:solidFill>
                  <a:schemeClr val="tx1"/>
                </a:solidFill>
                <a:effectLst/>
                <a:latin typeface="+mn-lt"/>
                <a:ea typeface="+mn-ea"/>
                <a:cs typeface="+mn-cs"/>
              </a:rPr>
              <a:t>等人</a:t>
            </a:r>
            <a:r>
              <a:rPr lang="en-US" altLang="zh-CN" sz="1200" b="0" i="0" u="none" strike="noStrike" kern="1200" dirty="0">
                <a:solidFill>
                  <a:schemeClr val="tx1"/>
                </a:solidFill>
                <a:effectLst/>
                <a:latin typeface="+mn-lt"/>
                <a:ea typeface="+mn-ea"/>
                <a:cs typeface="+mn-cs"/>
              </a:rPr>
              <a:t>)</a:t>
            </a:r>
            <a:r>
              <a:rPr lang="en-US" altLang="zh-CN" sz="1200" b="0" i="0" u="none" strike="noStrike" kern="1200" baseline="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62,000</a:t>
            </a:r>
            <a:r>
              <a:rPr lang="zh-CN" altLang="zh-CN" sz="1200" b="0" i="0" u="none" strike="noStrike" kern="1200" dirty="0">
                <a:solidFill>
                  <a:schemeClr val="tx1"/>
                </a:solidFill>
                <a:effectLst/>
                <a:latin typeface="+mn-lt"/>
                <a:ea typeface="+mn-ea"/>
                <a:cs typeface="+mn-cs"/>
              </a:rPr>
              <a:t>年</a:t>
            </a:r>
            <a:endParaRPr lang="en-US" altLang="zh-CN" sz="1200" b="0" i="0" u="none" strike="noStrike" kern="1200" dirty="0">
              <a:solidFill>
                <a:schemeClr val="tx1"/>
              </a:solidFill>
              <a:effectLst/>
              <a:latin typeface="+mn-lt"/>
              <a:ea typeface="+mn-ea"/>
              <a:cs typeface="+mn-cs"/>
            </a:endParaRPr>
          </a:p>
          <a:p>
            <a:pPr rtl="0" eaLnBrk="1" fontAlgn="t" latinLnBrk="0" hangingPunct="1"/>
            <a:endParaRPr lang="en-US" altLang="zh-CN" sz="1200" b="0" i="0" u="none" strike="noStrike" kern="1200" dirty="0">
              <a:solidFill>
                <a:schemeClr val="tx1"/>
              </a:solidFill>
              <a:effectLst/>
              <a:latin typeface="+mn-lt"/>
              <a:ea typeface="+mn-ea"/>
              <a:cs typeface="+mn-cs"/>
            </a:endParaRPr>
          </a:p>
          <a:p>
            <a:pPr rtl="0" eaLnBrk="1" fontAlgn="t" latinLnBrk="0" hangingPunct="1"/>
            <a:r>
              <a:rPr lang="zh-CN" altLang="en-US" sz="1200" b="0" i="0" u="none" strike="noStrike" kern="1200" dirty="0">
                <a:solidFill>
                  <a:schemeClr val="tx1"/>
                </a:solidFill>
                <a:effectLst/>
                <a:latin typeface="+mn-lt"/>
                <a:ea typeface="+mn-ea"/>
                <a:cs typeface="+mn-cs"/>
              </a:rPr>
              <a:t>看到这个结果，那些科学家就很难接受，毕竟跟蒙哥男和蒙哥女是同一个岩层发现的，但是测年的结果相差太大。</a:t>
            </a:r>
            <a:endParaRPr lang="en-US" altLang="zh-CN" sz="1200" b="0" i="0" u="none" strike="noStrike" kern="1200" dirty="0">
              <a:solidFill>
                <a:schemeClr val="tx1"/>
              </a:solidFill>
              <a:effectLst/>
              <a:latin typeface="+mn-lt"/>
              <a:ea typeface="+mn-ea"/>
              <a:cs typeface="+mn-cs"/>
            </a:endParaRPr>
          </a:p>
          <a:p>
            <a:pPr rtl="0" eaLnBrk="1" fontAlgn="t" latinLnBrk="0" hangingPunct="1"/>
            <a:endParaRPr lang="en-US" altLang="zh-CN" sz="1200" b="0" i="0" u="none" strike="noStrike" kern="1200" dirty="0">
              <a:solidFill>
                <a:schemeClr val="tx1"/>
              </a:solidFill>
              <a:effectLst/>
              <a:latin typeface="+mn-lt"/>
              <a:ea typeface="+mn-ea"/>
              <a:cs typeface="+mn-cs"/>
            </a:endParaRPr>
          </a:p>
          <a:p>
            <a:pPr rtl="0" eaLnBrk="1" fontAlgn="t" latinLnBrk="0" hangingPunct="1"/>
            <a:r>
              <a:rPr lang="zh-CN" altLang="en-US" sz="1200" b="0" i="0" u="none" strike="noStrike" kern="1200" dirty="0">
                <a:solidFill>
                  <a:schemeClr val="tx1"/>
                </a:solidFill>
                <a:effectLst/>
                <a:latin typeface="+mn-lt"/>
                <a:ea typeface="+mn-ea"/>
                <a:cs typeface="+mn-cs"/>
              </a:rPr>
              <a:t>怎么去处理这些结果呢？</a:t>
            </a:r>
            <a:endParaRPr lang="zh-CN" altLang="zh-CN" sz="1200" b="0" i="0" u="none" strike="noStrike"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847996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768A8040-0E33-496F-9CE4-E77B9DE0A452}" type="slidenum">
              <a:rPr lang="en-AU">
                <a:solidFill>
                  <a:prstClr val="black"/>
                </a:solidFill>
              </a:rPr>
              <a:pPr/>
              <a:t>32</a:t>
            </a:fld>
            <a:endParaRPr lang="en-AU">
              <a:solidFill>
                <a:prstClr val="black"/>
              </a:solidFill>
            </a:endParaRPr>
          </a:p>
        </p:txBody>
      </p:sp>
      <p:sp>
        <p:nvSpPr>
          <p:cNvPr id="172035" name="Rectangle 2"/>
          <p:cNvSpPr>
            <a:spLocks noGrp="1" noRot="1" noChangeAspect="1" noChangeArrowheads="1" noTextEdit="1"/>
          </p:cNvSpPr>
          <p:nvPr>
            <p:ph type="sldImg"/>
          </p:nvPr>
        </p:nvSpPr>
        <p:spPr>
          <a:xfrm>
            <a:off x="381000" y="685800"/>
            <a:ext cx="6096000" cy="3429000"/>
          </a:xfrm>
          <a:ln/>
        </p:spPr>
      </p:sp>
      <p:sp>
        <p:nvSpPr>
          <p:cNvPr id="172036" name="Rectangle 3"/>
          <p:cNvSpPr>
            <a:spLocks noGrp="1" noChangeArrowheads="1"/>
          </p:cNvSpPr>
          <p:nvPr>
            <p:ph type="body" idx="1"/>
          </p:nvPr>
        </p:nvSpPr>
        <p:spPr>
          <a:noFill/>
          <a:ln/>
        </p:spPr>
        <p:txBody>
          <a:bodyPr/>
          <a:lstStyle/>
          <a:p>
            <a:r>
              <a:rPr lang="zh-CN" altLang="en-US" sz="1200" dirty="0">
                <a:latin typeface="Arial" pitchFamily="34" charset="0"/>
              </a:rPr>
              <a:t>支持</a:t>
            </a:r>
            <a:r>
              <a:rPr lang="en-US" altLang="zh-CN" sz="1200" dirty="0">
                <a:latin typeface="Arial" pitchFamily="34" charset="0"/>
              </a:rPr>
              <a:t>42000</a:t>
            </a:r>
            <a:r>
              <a:rPr lang="zh-CN" altLang="en-US" sz="1200" dirty="0">
                <a:latin typeface="Arial" pitchFamily="34" charset="0"/>
              </a:rPr>
              <a:t>年测量结果的人</a:t>
            </a:r>
            <a:r>
              <a:rPr lang="en-US" altLang="zh-CN" sz="1000" dirty="0">
                <a:latin typeface="Arial" panose="020B0604020202020204" pitchFamily="34" charset="0"/>
                <a:ea typeface="华文中宋" panose="02010600040101010101" pitchFamily="2" charset="-122"/>
                <a:cs typeface="Arial" panose="020B0604020202020204" pitchFamily="34" charset="0"/>
              </a:rPr>
              <a:t>Bowler</a:t>
            </a:r>
            <a:r>
              <a:rPr lang="zh-CN" altLang="en-US" sz="1000" dirty="0">
                <a:latin typeface="Arial" panose="020B0604020202020204" pitchFamily="34" charset="0"/>
                <a:ea typeface="华文中宋" panose="02010600040101010101" pitchFamily="2" charset="-122"/>
                <a:cs typeface="Arial" panose="020B0604020202020204" pitchFamily="34" charset="0"/>
              </a:rPr>
              <a:t>等人说他们自己的结果才算对的，其他方法得出的结果是错的。</a:t>
            </a:r>
            <a:endParaRPr lang="en-US" altLang="zh-CN" sz="1000" dirty="0">
              <a:latin typeface="Arial" panose="020B0604020202020204" pitchFamily="34" charset="0"/>
              <a:ea typeface="华文中宋" panose="02010600040101010101" pitchFamily="2" charset="-122"/>
              <a:cs typeface="Arial" panose="020B0604020202020204" pitchFamily="34" charset="0"/>
            </a:endParaRPr>
          </a:p>
          <a:p>
            <a:endParaRPr lang="en-US" altLang="zh-CN" sz="1000" dirty="0">
              <a:latin typeface="Arial" panose="020B0604020202020204" pitchFamily="34" charset="0"/>
              <a:ea typeface="华文中宋" panose="02010600040101010101" pitchFamily="2" charset="-122"/>
              <a:cs typeface="Arial" panose="020B0604020202020204" pitchFamily="34" charset="0"/>
            </a:endParaRPr>
          </a:p>
          <a:p>
            <a:r>
              <a:rPr lang="zh-CN" altLang="en-US" sz="1000" dirty="0">
                <a:latin typeface="Arial" panose="020B0604020202020204" pitchFamily="34" charset="0"/>
                <a:ea typeface="华文中宋" panose="02010600040101010101" pitchFamily="2" charset="-122"/>
                <a:cs typeface="Arial" panose="020B0604020202020204" pitchFamily="34" charset="0"/>
              </a:rPr>
              <a:t>他说，其他方法都有问题，好像测量出</a:t>
            </a:r>
            <a:r>
              <a:rPr lang="en-US" altLang="zh-CN" sz="1000" dirty="0">
                <a:latin typeface="Arial" pitchFamily="34" charset="0"/>
                <a:ea typeface="华文中宋" panose="02010600040101010101" pitchFamily="2" charset="-122"/>
                <a:cs typeface="Arial" panose="020B0604020202020204" pitchFamily="34" charset="0"/>
              </a:rPr>
              <a:t>62000</a:t>
            </a:r>
            <a:r>
              <a:rPr lang="zh-CN" altLang="en-US" sz="1000" dirty="0">
                <a:latin typeface="Arial" pitchFamily="34" charset="0"/>
                <a:ea typeface="华文中宋" panose="02010600040101010101" pitchFamily="2" charset="-122"/>
                <a:cs typeface="Arial" panose="020B0604020202020204" pitchFamily="34" charset="0"/>
              </a:rPr>
              <a:t>年的铀测年法，是因为发生铀迁移才测出</a:t>
            </a:r>
            <a:r>
              <a:rPr lang="en-US" altLang="zh-CN" sz="1000" dirty="0">
                <a:latin typeface="Arial" pitchFamily="34" charset="0"/>
                <a:ea typeface="华文中宋" panose="02010600040101010101" pitchFamily="2" charset="-122"/>
                <a:cs typeface="Arial" panose="020B0604020202020204" pitchFamily="34" charset="0"/>
              </a:rPr>
              <a:t>62000</a:t>
            </a:r>
            <a:r>
              <a:rPr lang="zh-CN" altLang="en-US" sz="1000" dirty="0">
                <a:latin typeface="Arial" pitchFamily="34" charset="0"/>
                <a:ea typeface="华文中宋" panose="02010600040101010101" pitchFamily="2" charset="-122"/>
                <a:cs typeface="Arial" panose="020B0604020202020204" pitchFamily="34" charset="0"/>
              </a:rPr>
              <a:t>年。</a:t>
            </a:r>
            <a:endParaRPr lang="en-US" altLang="zh-CN" sz="1000" dirty="0">
              <a:latin typeface="Arial" pitchFamily="34" charset="0"/>
              <a:ea typeface="华文中宋" panose="02010600040101010101" pitchFamily="2" charset="-122"/>
              <a:cs typeface="Arial" panose="020B0604020202020204" pitchFamily="34" charset="0"/>
            </a:endParaRPr>
          </a:p>
          <a:p>
            <a:endParaRPr lang="en-US" sz="1000" dirty="0">
              <a:latin typeface="Arial" pitchFamily="34" charset="0"/>
              <a:ea typeface="华文中宋" panose="02010600040101010101" pitchFamily="2" charset="-122"/>
              <a:cs typeface="Arial" panose="020B0604020202020204" pitchFamily="34" charset="0"/>
            </a:endParaRPr>
          </a:p>
          <a:p>
            <a:r>
              <a:rPr lang="zh-CN" altLang="en-US" sz="1000" dirty="0">
                <a:latin typeface="Arial" pitchFamily="34" charset="0"/>
                <a:ea typeface="华文中宋" panose="02010600040101010101" pitchFamily="2" charset="-122"/>
                <a:cs typeface="Arial" panose="020B0604020202020204" pitchFamily="34" charset="0"/>
              </a:rPr>
              <a:t>这位科学家曾经说过一段很有趣的话。</a:t>
            </a:r>
            <a:endParaRPr lang="en-US" sz="1000" dirty="0">
              <a:latin typeface="Arial" pitchFamily="34" charset="0"/>
            </a:endParaRPr>
          </a:p>
        </p:txBody>
      </p:sp>
    </p:spTree>
    <p:extLst>
      <p:ext uri="{BB962C8B-B14F-4D97-AF65-F5344CB8AC3E}">
        <p14:creationId xmlns:p14="http://schemas.microsoft.com/office/powerpoint/2010/main" val="374950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A123017C-945A-4656-ACBD-E3CD24008D43}" type="slidenum">
              <a:rPr lang="en-AU"/>
              <a:pPr/>
              <a:t>33</a:t>
            </a:fld>
            <a:endParaRPr lang="en-AU"/>
          </a:p>
        </p:txBody>
      </p:sp>
      <p:sp>
        <p:nvSpPr>
          <p:cNvPr id="171011" name="Rectangle 2"/>
          <p:cNvSpPr>
            <a:spLocks noGrp="1" noRot="1" noChangeAspect="1" noChangeArrowheads="1" noTextEdit="1"/>
          </p:cNvSpPr>
          <p:nvPr>
            <p:ph type="sldImg"/>
          </p:nvPr>
        </p:nvSpPr>
        <p:spPr>
          <a:xfrm>
            <a:off x="381000" y="685800"/>
            <a:ext cx="6096000" cy="3429000"/>
          </a:xfrm>
          <a:ln/>
        </p:spPr>
      </p:sp>
      <p:sp>
        <p:nvSpPr>
          <p:cNvPr id="171012" name="Rectangle 3"/>
          <p:cNvSpPr>
            <a:spLocks noGrp="1" noChangeArrowheads="1"/>
          </p:cNvSpPr>
          <p:nvPr>
            <p:ph type="body" idx="1"/>
          </p:nvPr>
        </p:nvSpPr>
        <p:spPr>
          <a:noFill/>
          <a:ln/>
        </p:spPr>
        <p:txBody>
          <a:bodyPr/>
          <a:lstStyle/>
          <a:p>
            <a:pPr indent="-205740">
              <a:buClr>
                <a:schemeClr val="accent1"/>
              </a:buClr>
              <a:buSzPct val="76000"/>
            </a:pPr>
            <a:r>
              <a:rPr lang="zh-CN" altLang="en-US" sz="1200" dirty="0">
                <a:latin typeface="汉仪大宋简" panose="02010609000101010101" pitchFamily="49" charset="-122"/>
                <a:ea typeface="汉仪大宋简" panose="02010609000101010101" pitchFamily="49" charset="-122"/>
                <a:cs typeface="Arial" panose="020B0604020202020204" pitchFamily="34" charset="0"/>
              </a:rPr>
              <a:t>当放射性测年法的数据与进化论者的假设有冲突时</a:t>
            </a:r>
            <a:r>
              <a:rPr lang="en-US" altLang="zh-CN" sz="1200" dirty="0">
                <a:latin typeface="汉仪大宋简" panose="02010609000101010101" pitchFamily="49" charset="-122"/>
                <a:ea typeface="汉仪大宋简" panose="02010609000101010101" pitchFamily="49" charset="-122"/>
                <a:cs typeface="Arial" panose="020B0604020202020204" pitchFamily="34" charset="0"/>
              </a:rPr>
              <a:t>,</a:t>
            </a:r>
            <a:r>
              <a:rPr lang="zh-CN" altLang="en-US" sz="1200" dirty="0">
                <a:latin typeface="汉仪大宋简" panose="02010609000101010101" pitchFamily="49" charset="-122"/>
                <a:ea typeface="汉仪大宋简" panose="02010609000101010101" pitchFamily="49" charset="-122"/>
                <a:cs typeface="Arial" panose="020B0604020202020204" pitchFamily="34" charset="0"/>
              </a:rPr>
              <a:t>他们就会忽略放射性测年法的结果。</a:t>
            </a:r>
            <a:endParaRPr lang="en-US" altLang="zh-CN" sz="1200" dirty="0">
              <a:latin typeface="汉仪大宋简" panose="02010609000101010101" pitchFamily="49" charset="-122"/>
              <a:ea typeface="汉仪大宋简" panose="02010609000101010101" pitchFamily="49" charset="-122"/>
              <a:cs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latin typeface="+mj-ea"/>
                <a:ea typeface="+mn-ea"/>
                <a:cs typeface="Arial" panose="020B0604020202020204" pitchFamily="34" charset="0"/>
              </a:rPr>
              <a:t>“要使这个在实验室内完成的复杂测年法成功定年，数据必须与外面实地证据相吻合。”</a:t>
            </a:r>
            <a:endParaRPr lang="zh-CN" altLang="en-US" sz="1200" i="1" kern="1200" dirty="0">
              <a:solidFill>
                <a:schemeClr val="tx1"/>
              </a:solidFill>
              <a:latin typeface="+mj-ea"/>
              <a:ea typeface="+mn-ea"/>
              <a:cs typeface="Arial" panose="020B0604020202020204" pitchFamily="34" charset="0"/>
            </a:endParaRPr>
          </a:p>
          <a:p>
            <a:endParaRPr lang="en-US" altLang="zh-CN" dirty="0"/>
          </a:p>
          <a:p>
            <a:r>
              <a:rPr lang="zh-CN" altLang="en-US" dirty="0"/>
              <a:t>这句话比较绕口，是什么意思？</a:t>
            </a:r>
            <a:endParaRPr lang="en-US" altLang="zh-CN" dirty="0"/>
          </a:p>
          <a:p>
            <a:endParaRPr lang="en-US" dirty="0"/>
          </a:p>
          <a:p>
            <a:r>
              <a:rPr lang="zh-CN" altLang="en-US" sz="1200" kern="1200" dirty="0">
                <a:solidFill>
                  <a:schemeClr val="tx1"/>
                </a:solidFill>
                <a:latin typeface="+mj-ea"/>
                <a:ea typeface="+mn-ea"/>
                <a:cs typeface="Arial" panose="020B0604020202020204" pitchFamily="34" charset="0"/>
              </a:rPr>
              <a:t>换句话说：如果测年结果与我对化石的认识不相吻合，就可以拒绝这些结果。</a:t>
            </a:r>
            <a:endParaRPr lang="zh-CN" altLang="en-US" sz="1200" i="1" kern="1200" dirty="0">
              <a:solidFill>
                <a:schemeClr val="tx1"/>
              </a:solidFill>
              <a:latin typeface="+mj-ea"/>
              <a:ea typeface="+mn-ea"/>
              <a:cs typeface="Arial" panose="020B0604020202020204" pitchFamily="34" charset="0"/>
            </a:endParaRPr>
          </a:p>
          <a:p>
            <a:endParaRPr lang="en-US" altLang="zh-CN" dirty="0"/>
          </a:p>
          <a:p>
            <a:r>
              <a:rPr lang="zh-CN" altLang="en-US" dirty="0"/>
              <a:t>相信进化论的科学家可以拒绝碳</a:t>
            </a:r>
            <a:r>
              <a:rPr lang="en-US" altLang="zh-CN" dirty="0"/>
              <a:t>-14</a:t>
            </a:r>
            <a:r>
              <a:rPr lang="zh-CN" altLang="en-US" dirty="0"/>
              <a:t>给出的结果。但是，对于年轻地球创造论者而言，碳</a:t>
            </a:r>
            <a:r>
              <a:rPr lang="en-US" altLang="zh-CN" dirty="0"/>
              <a:t>-14</a:t>
            </a:r>
            <a:r>
              <a:rPr lang="zh-CN" altLang="en-US" dirty="0"/>
              <a:t>就非常友好。</a:t>
            </a:r>
            <a:endParaRPr lang="en-US" dirty="0"/>
          </a:p>
        </p:txBody>
      </p:sp>
    </p:spTree>
    <p:extLst>
      <p:ext uri="{BB962C8B-B14F-4D97-AF65-F5344CB8AC3E}">
        <p14:creationId xmlns:p14="http://schemas.microsoft.com/office/powerpoint/2010/main" val="225541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Arial" panose="020B0604020202020204" pitchFamily="34" charset="0"/>
                <a:ea typeface="汉仪大宋简" panose="02010609000101010101" pitchFamily="49" charset="-122"/>
                <a:cs typeface="Arial" panose="020B0604020202020204" pitchFamily="34" charset="0"/>
              </a:rPr>
              <a:t>碳</a:t>
            </a:r>
            <a:r>
              <a:rPr lang="en-US" altLang="zh-CN" sz="1200" dirty="0">
                <a:latin typeface="Arial" panose="020B0604020202020204" pitchFamily="34" charset="0"/>
                <a:ea typeface="汉仪大宋简" panose="02010609000101010101" pitchFamily="49" charset="-122"/>
                <a:cs typeface="Arial" panose="020B0604020202020204" pitchFamily="34" charset="0"/>
              </a:rPr>
              <a:t>-14</a:t>
            </a:r>
            <a:r>
              <a:rPr lang="zh-CN" altLang="en-US" sz="1200" dirty="0">
                <a:latin typeface="Arial" panose="020B0604020202020204" pitchFamily="34" charset="0"/>
                <a:ea typeface="汉仪大宋简" panose="02010609000101010101" pitchFamily="49" charset="-122"/>
                <a:cs typeface="Arial" panose="020B0604020202020204" pitchFamily="34" charset="0"/>
              </a:rPr>
              <a:t>半衰期相对较短，大概</a:t>
            </a:r>
            <a:r>
              <a:rPr lang="en-US" altLang="zh-CN" sz="1200" dirty="0">
                <a:latin typeface="Arial" panose="020B0604020202020204" pitchFamily="34" charset="0"/>
                <a:ea typeface="汉仪大宋简" panose="02010609000101010101" pitchFamily="49" charset="-122"/>
                <a:cs typeface="Arial" panose="020B0604020202020204" pitchFamily="34" charset="0"/>
              </a:rPr>
              <a:t> </a:t>
            </a:r>
            <a:r>
              <a:rPr lang="zh-CN" altLang="en-US" sz="1200" dirty="0">
                <a:latin typeface="Arial" panose="020B0604020202020204" pitchFamily="34" charset="0"/>
                <a:ea typeface="汉仪大宋简" panose="02010609000101010101" pitchFamily="49" charset="-122"/>
                <a:cs typeface="Arial" panose="020B0604020202020204" pitchFamily="34" charset="0"/>
              </a:rPr>
              <a:t>是</a:t>
            </a:r>
            <a:r>
              <a:rPr lang="en-US" altLang="zh-CN" sz="1200" dirty="0">
                <a:latin typeface="Arial" panose="020B0604020202020204" pitchFamily="34" charset="0"/>
                <a:ea typeface="汉仪大宋简" panose="02010609000101010101" pitchFamily="49" charset="-122"/>
                <a:cs typeface="Arial" panose="020B0604020202020204" pitchFamily="34" charset="0"/>
              </a:rPr>
              <a:t>5730 </a:t>
            </a:r>
            <a:r>
              <a:rPr lang="zh-CN" altLang="en-US" sz="1200" dirty="0">
                <a:latin typeface="Arial" panose="020B0604020202020204" pitchFamily="34" charset="0"/>
                <a:ea typeface="汉仪大宋简" panose="02010609000101010101" pitchFamily="49" charset="-122"/>
                <a:cs typeface="Arial" panose="020B0604020202020204" pitchFamily="34" charset="0"/>
              </a:rPr>
              <a:t>年。在远远不到一百万年的时间中，就不会在化石中探测到任何碳</a:t>
            </a:r>
            <a:r>
              <a:rPr lang="en-US" altLang="zh-CN" sz="1200" dirty="0">
                <a:latin typeface="Arial" panose="020B0604020202020204" pitchFamily="34" charset="0"/>
                <a:ea typeface="汉仪大宋简" panose="02010609000101010101" pitchFamily="49" charset="-122"/>
                <a:cs typeface="Arial" panose="020B0604020202020204" pitchFamily="34" charset="0"/>
              </a:rPr>
              <a:t>-14</a:t>
            </a:r>
            <a:r>
              <a:rPr lang="zh-CN" altLang="en-US" sz="1200" dirty="0">
                <a:latin typeface="Arial" panose="020B0604020202020204" pitchFamily="34" charset="0"/>
                <a:ea typeface="汉仪大宋简" panose="02010609000101010101" pitchFamily="49" charset="-122"/>
                <a:cs typeface="Arial" panose="020B0604020202020204" pitchFamily="34" charset="0"/>
              </a:rPr>
              <a:t>了。</a:t>
            </a:r>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Arial" panose="020B0604020202020204" pitchFamily="34" charset="0"/>
                <a:ea typeface="汉仪大宋简" panose="02010609000101010101" pitchFamily="49" charset="-122"/>
                <a:cs typeface="Arial" panose="020B0604020202020204" pitchFamily="34" charset="0"/>
              </a:rPr>
              <a:t>创造论科学家把据说是千百万年前的化石送到了检测碳</a:t>
            </a:r>
            <a:r>
              <a:rPr lang="en-US" altLang="zh-CN" sz="1200" dirty="0">
                <a:latin typeface="Arial" panose="020B0604020202020204" pitchFamily="34" charset="0"/>
                <a:ea typeface="汉仪大宋简" panose="02010609000101010101" pitchFamily="49" charset="-122"/>
                <a:cs typeface="Arial" panose="020B0604020202020204" pitchFamily="34" charset="0"/>
              </a:rPr>
              <a:t>-14</a:t>
            </a:r>
            <a:r>
              <a:rPr lang="zh-CN" altLang="en-US" sz="1200" dirty="0">
                <a:latin typeface="Arial" panose="020B0604020202020204" pitchFamily="34" charset="0"/>
                <a:ea typeface="汉仪大宋简" panose="02010609000101010101" pitchFamily="49" charset="-122"/>
                <a:cs typeface="Arial" panose="020B0604020202020204" pitchFamily="34" charset="0"/>
              </a:rPr>
              <a:t>的实验室，</a:t>
            </a:r>
            <a:r>
              <a:rPr lang="zh-CN" altLang="en-US" sz="3600" dirty="0">
                <a:solidFill>
                  <a:schemeClr val="tx1"/>
                </a:solidFill>
                <a:latin typeface="Arial" panose="020B0604020202020204" pitchFamily="34" charset="0"/>
                <a:ea typeface="汉仪大宋简" panose="02010609000101010101" pitchFamily="49" charset="-122"/>
                <a:cs typeface="Arial" panose="020B0604020202020204" pitchFamily="34" charset="0"/>
              </a:rPr>
              <a:t>结果：一直都可以在这些据说有千百万年的化石中找到碳</a:t>
            </a:r>
            <a:r>
              <a:rPr lang="en-US" altLang="zh-CN" sz="3600" dirty="0">
                <a:solidFill>
                  <a:schemeClr val="tx1"/>
                </a:solidFill>
                <a:latin typeface="Arial" panose="020B0604020202020204" pitchFamily="34" charset="0"/>
                <a:ea typeface="汉仪大宋简" panose="02010609000101010101" pitchFamily="49" charset="-122"/>
                <a:cs typeface="Arial" panose="020B0604020202020204" pitchFamily="34" charset="0"/>
              </a:rPr>
              <a:t>-14</a:t>
            </a:r>
            <a:r>
              <a:rPr lang="zh-CN" altLang="en-US" sz="3300" dirty="0">
                <a:solidFill>
                  <a:schemeClr val="tx1"/>
                </a:solidFill>
                <a:latin typeface="Arial" panose="020B0604020202020204" pitchFamily="34" charset="0"/>
                <a:ea typeface="汉仪大宋简" panose="02010609000101010101" pitchFamily="49" charset="-122"/>
                <a:cs typeface="Arial" panose="020B0604020202020204" pitchFamily="34" charset="0"/>
              </a:rPr>
              <a:t>。</a:t>
            </a:r>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endParaRPr lang="en-US" altLang="zh-CN" dirty="0"/>
          </a:p>
          <a:p>
            <a:endParaRPr lang="en-US" dirty="0"/>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34</a:t>
            </a:fld>
            <a:endParaRPr lang="zh-CN" altLang="en-US"/>
          </a:p>
        </p:txBody>
      </p:sp>
    </p:spTree>
    <p:extLst>
      <p:ext uri="{BB962C8B-B14F-4D97-AF65-F5344CB8AC3E}">
        <p14:creationId xmlns:p14="http://schemas.microsoft.com/office/powerpoint/2010/main" val="10123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zh-CN" altLang="en-US" dirty="0"/>
              <a:t>以下是一些例子</a:t>
            </a:r>
            <a:endParaRPr lang="en-US" altLang="zh-CN" dirty="0"/>
          </a:p>
          <a:p>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Arial" panose="020B0604020202020204" pitchFamily="34" charset="0"/>
                <a:ea typeface="汉仪大宋简" panose="02010609000101010101" pitchFamily="49" charset="-122"/>
                <a:cs typeface="Arial" panose="020B0604020202020204" pitchFamily="34" charset="0"/>
              </a:rPr>
              <a:t>在一个</a:t>
            </a:r>
            <a:r>
              <a:rPr lang="en-US" altLang="zh-CN" sz="1200" dirty="0">
                <a:latin typeface="Arial" panose="020B0604020202020204" pitchFamily="34" charset="0"/>
                <a:ea typeface="汉仪大宋简" panose="02010609000101010101" pitchFamily="49" charset="-122"/>
                <a:cs typeface="Arial" panose="020B0604020202020204" pitchFamily="34" charset="0"/>
              </a:rPr>
              <a:t> </a:t>
            </a:r>
            <a:r>
              <a:rPr lang="zh-CN" altLang="en-US" sz="1200" dirty="0">
                <a:latin typeface="Arial" panose="020B0604020202020204" pitchFamily="34" charset="0"/>
                <a:ea typeface="汉仪大宋简" panose="02010609000101010101" pitchFamily="49" charset="-122"/>
                <a:cs typeface="Arial" panose="020B0604020202020204" pitchFamily="34" charset="0"/>
              </a:rPr>
              <a:t>“</a:t>
            </a:r>
            <a:r>
              <a:rPr lang="en-US" altLang="zh-CN" sz="1200" dirty="0">
                <a:latin typeface="Arial" panose="020B0604020202020204" pitchFamily="34" charset="0"/>
                <a:ea typeface="汉仪大宋简" panose="02010609000101010101" pitchFamily="49" charset="-122"/>
                <a:cs typeface="Arial" panose="020B0604020202020204" pitchFamily="34" charset="0"/>
              </a:rPr>
              <a:t>2</a:t>
            </a:r>
            <a:r>
              <a:rPr lang="zh-CN" altLang="en-US" sz="1200" dirty="0">
                <a:latin typeface="Arial" panose="020B0604020202020204" pitchFamily="34" charset="0"/>
                <a:ea typeface="汉仪大宋简" panose="02010609000101010101" pitchFamily="49" charset="-122"/>
                <a:cs typeface="Arial" panose="020B0604020202020204" pitchFamily="34" charset="0"/>
              </a:rPr>
              <a:t>亿</a:t>
            </a:r>
            <a:r>
              <a:rPr lang="en-US" altLang="zh-CN" sz="1200" dirty="0">
                <a:latin typeface="Arial" panose="020B0604020202020204" pitchFamily="34" charset="0"/>
                <a:ea typeface="汉仪大宋简" panose="02010609000101010101" pitchFamily="49" charset="-122"/>
                <a:cs typeface="Arial" panose="020B0604020202020204" pitchFamily="34" charset="0"/>
              </a:rPr>
              <a:t>5</a:t>
            </a:r>
            <a:r>
              <a:rPr lang="zh-CN" altLang="en-US" sz="1200" dirty="0">
                <a:latin typeface="Arial" panose="020B0604020202020204" pitchFamily="34" charset="0"/>
                <a:ea typeface="汉仪大宋简" panose="02010609000101010101" pitchFamily="49" charset="-122"/>
                <a:cs typeface="Arial" panose="020B0604020202020204" pitchFamily="34" charset="0"/>
              </a:rPr>
              <a:t>千万年</a:t>
            </a:r>
            <a:r>
              <a:rPr lang="en-US" altLang="zh-CN" sz="1200" dirty="0">
                <a:latin typeface="Arial" panose="020B0604020202020204" pitchFamily="34" charset="0"/>
                <a:ea typeface="汉仪大宋简" panose="02010609000101010101" pitchFamily="49" charset="-122"/>
                <a:cs typeface="Arial" panose="020B0604020202020204" pitchFamily="34" charset="0"/>
              </a:rPr>
              <a:t> </a:t>
            </a:r>
            <a:r>
              <a:rPr lang="zh-CN" altLang="en-US" sz="1200" dirty="0">
                <a:latin typeface="Arial" panose="020B0604020202020204" pitchFamily="34" charset="0"/>
                <a:ea typeface="汉仪大宋简" panose="02010609000101010101" pitchFamily="49" charset="-122"/>
                <a:cs typeface="Arial" panose="020B0604020202020204" pitchFamily="34" charset="0"/>
              </a:rPr>
              <a:t>”的煤矿中，找到的化石树桩。对树皮的碳</a:t>
            </a:r>
            <a:r>
              <a:rPr lang="en-US" altLang="zh-CN" sz="1200" dirty="0">
                <a:latin typeface="Arial" panose="020B0604020202020204" pitchFamily="34" charset="0"/>
                <a:ea typeface="汉仪大宋简" panose="02010609000101010101" pitchFamily="49" charset="-122"/>
                <a:cs typeface="Arial" panose="020B0604020202020204" pitchFamily="34" charset="0"/>
              </a:rPr>
              <a:t>-14</a:t>
            </a:r>
            <a:r>
              <a:rPr lang="zh-CN" altLang="en-US" sz="1200" dirty="0">
                <a:latin typeface="Arial" panose="020B0604020202020204" pitchFamily="34" charset="0"/>
                <a:ea typeface="汉仪大宋简" panose="02010609000101010101" pitchFamily="49" charset="-122"/>
                <a:cs typeface="Arial" panose="020B0604020202020204" pitchFamily="34" charset="0"/>
              </a:rPr>
              <a:t>进行测量，显示为</a:t>
            </a:r>
            <a:r>
              <a:rPr lang="en-US" altLang="zh-CN" sz="1200" dirty="0">
                <a:solidFill>
                  <a:srgbClr val="FF0000"/>
                </a:solidFill>
                <a:latin typeface="Arial" panose="020B0604020202020204" pitchFamily="34" charset="0"/>
                <a:ea typeface="汉仪大宋简" panose="02010609000101010101" pitchFamily="49" charset="-122"/>
                <a:cs typeface="Arial" panose="020B0604020202020204" pitchFamily="34" charset="0"/>
              </a:rPr>
              <a:t> </a:t>
            </a:r>
            <a:r>
              <a:rPr lang="en-US" altLang="zh-CN"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33,700 </a:t>
            </a:r>
            <a:r>
              <a:rPr lang="en-US" altLang="zh-CN" sz="1200" b="1" dirty="0">
                <a:solidFill>
                  <a:srgbClr val="FF0000"/>
                </a:solidFill>
                <a:latin typeface="Arial" panose="020B0604020202020204" pitchFamily="34" charset="0"/>
                <a:ea typeface="汉仪大宋简" panose="02010609000101010101" pitchFamily="49" charset="-122"/>
                <a:cs typeface="Arial" panose="020B0604020202020204" pitchFamily="34" charset="0"/>
                <a:sym typeface="Symbol"/>
              </a:rPr>
              <a:t>400 </a:t>
            </a:r>
            <a:r>
              <a:rPr lang="zh-CN" altLang="en-US" sz="1200" dirty="0">
                <a:latin typeface="Arial" panose="020B0604020202020204" pitchFamily="34" charset="0"/>
                <a:ea typeface="汉仪大宋简" panose="02010609000101010101" pitchFamily="49" charset="-122"/>
                <a:cs typeface="Arial" panose="020B0604020202020204" pitchFamily="34" charset="0"/>
              </a:rPr>
              <a:t>年。</a:t>
            </a:r>
            <a:r>
              <a:rPr lang="zh-CN" altLang="en-US"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“亿万年”的数据是错误的（有人问</a:t>
            </a:r>
            <a:r>
              <a:rPr lang="en-US" altLang="zh-CN"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33700</a:t>
            </a:r>
            <a:r>
              <a:rPr lang="zh-CN" altLang="en-US"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年为什么不符合年轻地球创造论的时间框架，之前我们说过因为碳</a:t>
            </a:r>
            <a:r>
              <a:rPr lang="en-US" altLang="zh-CN"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-14</a:t>
            </a:r>
            <a:r>
              <a:rPr lang="zh-CN" altLang="en-US"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之前含量较少，造成化石普遍年老）。</a:t>
            </a:r>
            <a:endParaRPr lang="en-US" altLang="zh-CN" sz="1200" b="1" dirty="0">
              <a:solidFill>
                <a:srgbClr val="FF0000"/>
              </a:solidFill>
              <a:latin typeface="Arial" panose="020B0604020202020204" pitchFamily="34" charset="0"/>
              <a:ea typeface="汉仪大宋简" panose="02010609000101010101" pitchFamily="49" charset="-122"/>
              <a:cs typeface="Arial" panose="020B0604020202020204" pitchFamily="34" charset="0"/>
            </a:endParaRPr>
          </a:p>
          <a:p>
            <a:endParaRPr lang="en-US" altLang="zh-CN" sz="1200" dirty="0">
              <a:latin typeface="黑体 (正文)"/>
            </a:endParaRPr>
          </a:p>
          <a:p>
            <a:r>
              <a:rPr lang="zh-CN" altLang="en-US" sz="1200" dirty="0">
                <a:latin typeface="黑体 (正文)"/>
              </a:rPr>
              <a:t>没有完全煤化（石化）的树桩。</a:t>
            </a:r>
            <a:endParaRPr lang="en-US" altLang="zh-CN" sz="1200" dirty="0">
              <a:latin typeface="黑体 (正文)"/>
            </a:endParaRPr>
          </a:p>
          <a:p>
            <a:endParaRPr lang="en-US" altLang="zh-CN" sz="1200" dirty="0">
              <a:latin typeface="黑体 (正文)"/>
            </a:endParaRPr>
          </a:p>
          <a:p>
            <a:r>
              <a:rPr lang="zh-CN" altLang="en-US" sz="1200" dirty="0">
                <a:latin typeface="黑体 (正文)"/>
              </a:rPr>
              <a:t>主流科学家怎么回答这个问题吗？是污染！！！</a:t>
            </a:r>
            <a:endParaRPr lang="en-US" altLang="zh-CN" dirty="0"/>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35</a:t>
            </a:fld>
            <a:endParaRPr lang="zh-CN" altLang="en-US"/>
          </a:p>
        </p:txBody>
      </p:sp>
    </p:spTree>
    <p:extLst>
      <p:ext uri="{BB962C8B-B14F-4D97-AF65-F5344CB8AC3E}">
        <p14:creationId xmlns:p14="http://schemas.microsoft.com/office/powerpoint/2010/main" val="1313091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fontAlgn="base">
              <a:spcBef>
                <a:spcPct val="0"/>
              </a:spcBef>
              <a:spcAft>
                <a:spcPts val="1000"/>
              </a:spcAft>
              <a:buSzTx/>
              <a:buNone/>
            </a:pPr>
            <a:r>
              <a:rPr lang="zh-CN" altLang="en-US" sz="1200" dirty="0">
                <a:latin typeface="Arial" panose="020B0604020202020204" pitchFamily="34" charset="0"/>
                <a:ea typeface="汉仪大宋简" panose="02010609000101010101" pitchFamily="49" charset="-122"/>
                <a:cs typeface="Arial" panose="020B0604020202020204" pitchFamily="34" charset="0"/>
              </a:rPr>
              <a:t>采石场出土的标准化石，测得年代为</a:t>
            </a:r>
            <a:r>
              <a:rPr lang="en-US" altLang="zh-CN" sz="1200" dirty="0">
                <a:latin typeface="Arial" panose="020B0604020202020204" pitchFamily="34" charset="0"/>
                <a:ea typeface="汉仪大宋简" panose="02010609000101010101" pitchFamily="49" charset="-122"/>
                <a:cs typeface="Arial" panose="020B0604020202020204" pitchFamily="34" charset="0"/>
              </a:rPr>
              <a:t>1.89</a:t>
            </a:r>
            <a:r>
              <a:rPr lang="zh-CN" altLang="en-US" sz="1200" dirty="0">
                <a:latin typeface="Arial" panose="020B0604020202020204" pitchFamily="34" charset="0"/>
                <a:ea typeface="汉仪大宋简" panose="02010609000101010101" pitchFamily="49" charset="-122"/>
                <a:cs typeface="Arial" panose="020B0604020202020204" pitchFamily="34" charset="0"/>
              </a:rPr>
              <a:t>亿年。</a:t>
            </a:r>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pPr marL="0" fontAlgn="base">
              <a:spcBef>
                <a:spcPct val="0"/>
              </a:spcBef>
              <a:spcAft>
                <a:spcPts val="1000"/>
              </a:spcAft>
              <a:buSzTx/>
              <a:buNone/>
            </a:pPr>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pPr marL="0" marR="0" indent="0" algn="l" defTabSz="914400" rtl="0" eaLnBrk="1" fontAlgn="base" latinLnBrk="0" hangingPunct="1">
              <a:lnSpc>
                <a:spcPct val="100000"/>
              </a:lnSpc>
              <a:spcBef>
                <a:spcPct val="0"/>
              </a:spcBef>
              <a:spcAft>
                <a:spcPts val="1000"/>
              </a:spcAft>
              <a:buClrTx/>
              <a:buSzTx/>
              <a:buFontTx/>
              <a:buNone/>
              <a:tabLst/>
              <a:defRPr/>
            </a:pPr>
            <a:r>
              <a:rPr lang="zh-CN" altLang="en-US" sz="1200" dirty="0">
                <a:latin typeface="Arial" panose="020B0604020202020204" pitchFamily="34" charset="0"/>
                <a:ea typeface="汉仪大宋简" panose="02010609000101010101" pitchFamily="49" charset="-122"/>
                <a:cs typeface="Arial" panose="020B0604020202020204" pitchFamily="34" charset="0"/>
              </a:rPr>
              <a:t>但是，同一地方的木化石，碳</a:t>
            </a:r>
            <a:r>
              <a:rPr lang="en-US" altLang="zh-CN" sz="1200" dirty="0">
                <a:latin typeface="Arial" panose="020B0604020202020204" pitchFamily="34" charset="0"/>
                <a:ea typeface="汉仪大宋简" panose="02010609000101010101" pitchFamily="49" charset="-122"/>
                <a:cs typeface="Arial" panose="020B0604020202020204" pitchFamily="34" charset="0"/>
              </a:rPr>
              <a:t>-14</a:t>
            </a:r>
            <a:r>
              <a:rPr lang="zh-CN" altLang="en-US" sz="1200" dirty="0">
                <a:latin typeface="Arial" panose="020B0604020202020204" pitchFamily="34" charset="0"/>
                <a:ea typeface="汉仪大宋简" panose="02010609000101010101" pitchFamily="49" charset="-122"/>
                <a:cs typeface="Arial" panose="020B0604020202020204" pitchFamily="34" charset="0"/>
              </a:rPr>
              <a:t>测定结果不到</a:t>
            </a:r>
            <a:r>
              <a:rPr lang="en-US" altLang="zh-CN"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3</a:t>
            </a:r>
            <a:r>
              <a:rPr lang="zh-CN" altLang="en-US"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万年</a:t>
            </a:r>
            <a:r>
              <a:rPr lang="zh-CN" altLang="en-US" sz="1200" dirty="0">
                <a:latin typeface="Arial" panose="020B0604020202020204" pitchFamily="34" charset="0"/>
                <a:ea typeface="汉仪大宋简" panose="02010609000101010101" pitchFamily="49" charset="-122"/>
                <a:cs typeface="Arial" panose="020B0604020202020204" pitchFamily="34" charset="0"/>
              </a:rPr>
              <a:t>。</a:t>
            </a:r>
          </a:p>
          <a:p>
            <a:endParaRPr lang="en-US" altLang="zh-CN" sz="1200" dirty="0">
              <a:latin typeface="黑体 (正文)"/>
            </a:endParaRPr>
          </a:p>
          <a:p>
            <a:r>
              <a:rPr lang="zh-CN" altLang="en-US" sz="1200" dirty="0">
                <a:latin typeface="黑体 (正文)"/>
              </a:rPr>
              <a:t>主流科学家怎么回答这个问题吗？是污染！！！</a:t>
            </a:r>
            <a:endParaRPr lang="en-US" altLang="zh-CN" dirty="0"/>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36</a:t>
            </a:fld>
            <a:endParaRPr lang="zh-CN" altLang="en-US"/>
          </a:p>
        </p:txBody>
      </p:sp>
    </p:spTree>
    <p:extLst>
      <p:ext uri="{BB962C8B-B14F-4D97-AF65-F5344CB8AC3E}">
        <p14:creationId xmlns:p14="http://schemas.microsoft.com/office/powerpoint/2010/main" val="6645532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3E216EA4-2579-491D-AA86-99952AB77376}" type="slidenum">
              <a:rPr lang="en-US"/>
              <a:pPr/>
              <a:t>37</a:t>
            </a:fld>
            <a:endParaRPr lang="en-US"/>
          </a:p>
        </p:txBody>
      </p:sp>
      <p:sp>
        <p:nvSpPr>
          <p:cNvPr id="478515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478515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latin typeface="Arial" panose="020B0604020202020204" pitchFamily="34" charset="0"/>
              </a:rPr>
              <a:t>这是相信进化论的传统科学家制作的地质年代表。科学家从这里拿出来一些化石，甚至是从声称有</a:t>
            </a:r>
            <a:r>
              <a:rPr lang="en-US" altLang="zh-CN" dirty="0">
                <a:latin typeface="Arial" panose="020B0604020202020204" pitchFamily="34" charset="0"/>
              </a:rPr>
              <a:t>3</a:t>
            </a:r>
            <a:r>
              <a:rPr lang="zh-CN" altLang="en-US" dirty="0">
                <a:latin typeface="Arial" panose="020B0604020202020204" pitchFamily="34" charset="0"/>
              </a:rPr>
              <a:t>亿多年的，但碳</a:t>
            </a:r>
            <a:r>
              <a:rPr lang="en-US" altLang="zh-CN" dirty="0">
                <a:latin typeface="Arial" panose="020B0604020202020204" pitchFamily="34" charset="0"/>
              </a:rPr>
              <a:t>14</a:t>
            </a:r>
            <a:r>
              <a:rPr lang="zh-CN" altLang="en-US" dirty="0">
                <a:latin typeface="Arial" panose="020B0604020202020204" pitchFamily="34" charset="0"/>
              </a:rPr>
              <a:t>测出来的年代都小于</a:t>
            </a:r>
            <a:r>
              <a:rPr lang="en-US" altLang="zh-CN" dirty="0">
                <a:latin typeface="Arial" panose="020B0604020202020204" pitchFamily="34" charset="0"/>
              </a:rPr>
              <a:t>7</a:t>
            </a:r>
            <a:r>
              <a:rPr lang="zh-CN" altLang="en-US" dirty="0">
                <a:latin typeface="Arial" panose="020B0604020202020204" pitchFamily="34" charset="0"/>
              </a:rPr>
              <a:t>万年。</a:t>
            </a:r>
            <a:endParaRPr lang="en-US" altLang="zh-CN" dirty="0">
              <a:latin typeface="Arial" panose="020B0604020202020204" pitchFamily="34" charset="0"/>
            </a:endParaRPr>
          </a:p>
        </p:txBody>
      </p:sp>
    </p:spTree>
    <p:extLst>
      <p:ext uri="{BB962C8B-B14F-4D97-AF65-F5344CB8AC3E}">
        <p14:creationId xmlns:p14="http://schemas.microsoft.com/office/powerpoint/2010/main" val="839070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4F54EBB-A2D6-4D23-AD42-EE158A5AEFBD}" type="slidenum">
              <a:rPr lang="en-AU">
                <a:solidFill>
                  <a:srgbClr val="00CCFF"/>
                </a:solidFill>
                <a:effectLst>
                  <a:outerShdw blurRad="38100" dist="38100" dir="2700000" algn="tl">
                    <a:srgbClr val="000000">
                      <a:alpha val="43137"/>
                    </a:srgbClr>
                  </a:outerShdw>
                </a:effectLst>
              </a:rPr>
              <a:pPr/>
              <a:t>38</a:t>
            </a:fld>
            <a:endParaRPr lang="en-AU">
              <a:solidFill>
                <a:srgbClr val="00CCFF"/>
              </a:solidFill>
              <a:effectLst>
                <a:outerShdw blurRad="38100" dist="38100" dir="2700000" algn="tl">
                  <a:srgbClr val="000000">
                    <a:alpha val="43137"/>
                  </a:srgbClr>
                </a:outerShdw>
              </a:effectLst>
            </a:endParaRPr>
          </a:p>
        </p:txBody>
      </p:sp>
      <p:sp>
        <p:nvSpPr>
          <p:cNvPr id="1085442" name="Slide Image Placeholder 1"/>
          <p:cNvSpPr>
            <a:spLocks noGrp="1" noRot="1" noChangeAspect="1" noTextEdit="1"/>
          </p:cNvSpPr>
          <p:nvPr>
            <p:ph type="sldImg"/>
          </p:nvPr>
        </p:nvSpPr>
        <p:spPr>
          <a:xfrm>
            <a:off x="381000" y="685800"/>
            <a:ext cx="6096000" cy="3429000"/>
          </a:xfrm>
          <a:ln/>
        </p:spPr>
      </p:sp>
      <p:sp>
        <p:nvSpPr>
          <p:cNvPr id="1085443" name="Notes Placeholder 2"/>
          <p:cNvSpPr>
            <a:spLocks noGrp="1"/>
          </p:cNvSpPr>
          <p:nvPr>
            <p:ph type="body" idx="1"/>
          </p:nvPr>
        </p:nvSpPr>
        <p:spPr>
          <a:xfrm>
            <a:off x="685800" y="4343400"/>
            <a:ext cx="5486400" cy="4114800"/>
          </a:xfrm>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zh-CN" altLang="en-US" sz="1200" dirty="0">
                <a:solidFill>
                  <a:prstClr val="black"/>
                </a:solidFill>
                <a:latin typeface="Arial" panose="020B0604020202020204" pitchFamily="34" charset="0"/>
                <a:ea typeface="汉仪大宋简" panose="02010609000101010101" pitchFamily="49" charset="-122"/>
                <a:cs typeface="Arial" panose="020B0604020202020204" pitchFamily="34" charset="0"/>
              </a:rPr>
              <a:t>在</a:t>
            </a:r>
            <a:r>
              <a:rPr lang="en-US" altLang="zh-CN" sz="1200" dirty="0">
                <a:solidFill>
                  <a:prstClr val="black"/>
                </a:solidFill>
                <a:latin typeface="Arial" panose="020B0604020202020204" pitchFamily="34" charset="0"/>
                <a:ea typeface="汉仪大宋简" panose="02010609000101010101" pitchFamily="49" charset="-122"/>
                <a:cs typeface="Arial" panose="020B0604020202020204" pitchFamily="34" charset="0"/>
              </a:rPr>
              <a:t>2012</a:t>
            </a:r>
            <a:r>
              <a:rPr lang="zh-CN" altLang="en-US" sz="1200" dirty="0">
                <a:solidFill>
                  <a:prstClr val="black"/>
                </a:solidFill>
                <a:latin typeface="Arial" panose="020B0604020202020204" pitchFamily="34" charset="0"/>
                <a:ea typeface="汉仪大宋简" panose="02010609000101010101" pitchFamily="49" charset="-122"/>
                <a:cs typeface="Arial" panose="020B0604020202020204" pitchFamily="34" charset="0"/>
              </a:rPr>
              <a:t>年新加坡召开的西太平洋地球物理大会上，一群研究人员做了报告，公布了对来自八个恐龙标本中的许多骨头测得的碳</a:t>
            </a:r>
            <a:r>
              <a:rPr lang="en-US" altLang="zh-CN" sz="1200" dirty="0">
                <a:solidFill>
                  <a:prstClr val="black"/>
                </a:solidFill>
                <a:latin typeface="Arial" panose="020B0604020202020204" pitchFamily="34" charset="0"/>
                <a:ea typeface="汉仪大宋简" panose="02010609000101010101" pitchFamily="49" charset="-122"/>
                <a:cs typeface="Arial" panose="020B0604020202020204" pitchFamily="34" charset="0"/>
              </a:rPr>
              <a:t>-14</a:t>
            </a:r>
            <a:r>
              <a:rPr lang="zh-CN" altLang="en-US" sz="1200" dirty="0">
                <a:solidFill>
                  <a:prstClr val="black"/>
                </a:solidFill>
                <a:latin typeface="Arial" panose="020B0604020202020204" pitchFamily="34" charset="0"/>
                <a:ea typeface="汉仪大宋简" panose="02010609000101010101" pitchFamily="49" charset="-122"/>
                <a:cs typeface="Arial" panose="020B0604020202020204" pitchFamily="34" charset="0"/>
              </a:rPr>
              <a:t>定年结果。都给出了</a:t>
            </a:r>
            <a:r>
              <a:rPr lang="en-US" altLang="zh-CN" sz="1200" dirty="0">
                <a:solidFill>
                  <a:prstClr val="black"/>
                </a:solidFill>
                <a:latin typeface="Arial" panose="020B0604020202020204" pitchFamily="34" charset="0"/>
                <a:ea typeface="汉仪大宋简" panose="02010609000101010101" pitchFamily="49" charset="-122"/>
                <a:cs typeface="Arial" panose="020B0604020202020204" pitchFamily="34" charset="0"/>
              </a:rPr>
              <a:t>2.2</a:t>
            </a:r>
            <a:r>
              <a:rPr lang="zh-CN" altLang="en-US" sz="1200" dirty="0">
                <a:solidFill>
                  <a:prstClr val="black"/>
                </a:solidFill>
                <a:latin typeface="Arial" panose="020B0604020202020204" pitchFamily="34" charset="0"/>
                <a:ea typeface="汉仪大宋简" panose="02010609000101010101" pitchFamily="49" charset="-122"/>
                <a:cs typeface="Arial" panose="020B0604020202020204" pitchFamily="34" charset="0"/>
              </a:rPr>
              <a:t>万到</a:t>
            </a:r>
            <a:r>
              <a:rPr lang="en-US" altLang="zh-CN" sz="1200" dirty="0">
                <a:solidFill>
                  <a:prstClr val="black"/>
                </a:solidFill>
                <a:latin typeface="Arial" panose="020B0604020202020204" pitchFamily="34" charset="0"/>
                <a:ea typeface="汉仪大宋简" panose="02010609000101010101" pitchFamily="49" charset="-122"/>
                <a:cs typeface="Arial" panose="020B0604020202020204" pitchFamily="34" charset="0"/>
              </a:rPr>
              <a:t>3.9</a:t>
            </a:r>
            <a:r>
              <a:rPr lang="zh-CN" altLang="en-US" sz="1200" dirty="0">
                <a:solidFill>
                  <a:prstClr val="black"/>
                </a:solidFill>
                <a:latin typeface="Arial" panose="020B0604020202020204" pitchFamily="34" charset="0"/>
                <a:ea typeface="汉仪大宋简" panose="02010609000101010101" pitchFamily="49" charset="-122"/>
                <a:cs typeface="Arial" panose="020B0604020202020204" pitchFamily="34" charset="0"/>
              </a:rPr>
              <a:t>万年的定年结果，这些结果都落在了创造论者预计的大致范围内。如果恐龙真的有千百万年那么古老，为何其中还有碳</a:t>
            </a:r>
            <a:r>
              <a:rPr lang="en-US" altLang="zh-CN" sz="1200" dirty="0">
                <a:solidFill>
                  <a:prstClr val="black"/>
                </a:solidFill>
                <a:latin typeface="Arial" panose="020B0604020202020204" pitchFamily="34" charset="0"/>
                <a:ea typeface="汉仪大宋简" panose="02010609000101010101" pitchFamily="49" charset="-122"/>
                <a:cs typeface="Arial" panose="020B0604020202020204" pitchFamily="34" charset="0"/>
              </a:rPr>
              <a:t>-14</a:t>
            </a:r>
            <a:r>
              <a:rPr lang="zh-CN" altLang="en-US" sz="1200" dirty="0">
                <a:solidFill>
                  <a:prstClr val="black"/>
                </a:solidFill>
                <a:latin typeface="Arial" panose="020B0604020202020204" pitchFamily="34" charset="0"/>
                <a:ea typeface="汉仪大宋简" panose="02010609000101010101" pitchFamily="49" charset="-122"/>
                <a:cs typeface="Arial" panose="020B0604020202020204" pitchFamily="34" charset="0"/>
              </a:rPr>
              <a:t>呢？</a:t>
            </a:r>
            <a:endParaRPr lang="en-US" altLang="zh-CN" dirty="0"/>
          </a:p>
          <a:p>
            <a:pPr defTabSz="457200" eaLnBrk="1" hangingPunct="1">
              <a:spcBef>
                <a:spcPct val="0"/>
              </a:spcBef>
            </a:pPr>
            <a:endParaRPr lang="en-US" altLang="zh-CN" dirty="0"/>
          </a:p>
          <a:p>
            <a:pPr marL="0" marR="0" indent="0" algn="l" defTabSz="457200" rtl="0" eaLnBrk="1" fontAlgn="auto" latinLnBrk="0" hangingPunct="1">
              <a:lnSpc>
                <a:spcPct val="100000"/>
              </a:lnSpc>
              <a:spcBef>
                <a:spcPct val="0"/>
              </a:spcBef>
              <a:spcAft>
                <a:spcPts val="0"/>
              </a:spcAft>
              <a:buClrTx/>
              <a:buSzTx/>
              <a:buFontTx/>
              <a:buNone/>
              <a:tabLst/>
              <a:defRPr/>
            </a:pPr>
            <a:r>
              <a:rPr lang="zh-CN" altLang="en-US" dirty="0"/>
              <a:t>恐龙据说有</a:t>
            </a:r>
            <a:r>
              <a:rPr lang="en-US" altLang="zh-CN" dirty="0"/>
              <a:t>6000</a:t>
            </a:r>
            <a:r>
              <a:rPr lang="zh-CN" altLang="en-US" dirty="0"/>
              <a:t>多万年，怎么可能是这么年轻。结果，这个</a:t>
            </a:r>
            <a:r>
              <a:rPr lang="en-US" altLang="zh-CN" sz="1200" dirty="0">
                <a:solidFill>
                  <a:prstClr val="black"/>
                </a:solidFill>
                <a:latin typeface="Arial" panose="020B0604020202020204" pitchFamily="34" charset="0"/>
                <a:ea typeface="汉仪大宋简" panose="02010609000101010101" pitchFamily="49" charset="-122"/>
                <a:cs typeface="Arial" panose="020B0604020202020204" pitchFamily="34" charset="0"/>
              </a:rPr>
              <a:t>2.2</a:t>
            </a:r>
            <a:r>
              <a:rPr lang="zh-CN" altLang="en-US" sz="1200" dirty="0">
                <a:solidFill>
                  <a:prstClr val="black"/>
                </a:solidFill>
                <a:latin typeface="Arial" panose="020B0604020202020204" pitchFamily="34" charset="0"/>
                <a:ea typeface="汉仪大宋简" panose="02010609000101010101" pitchFamily="49" charset="-122"/>
                <a:cs typeface="Arial" panose="020B0604020202020204" pitchFamily="34" charset="0"/>
              </a:rPr>
              <a:t>万到</a:t>
            </a:r>
            <a:r>
              <a:rPr lang="en-US" altLang="zh-CN" sz="1200" dirty="0">
                <a:solidFill>
                  <a:prstClr val="black"/>
                </a:solidFill>
                <a:latin typeface="Arial" panose="020B0604020202020204" pitchFamily="34" charset="0"/>
                <a:ea typeface="汉仪大宋简" panose="02010609000101010101" pitchFamily="49" charset="-122"/>
                <a:cs typeface="Arial" panose="020B0604020202020204" pitchFamily="34" charset="0"/>
              </a:rPr>
              <a:t>3.9</a:t>
            </a:r>
            <a:r>
              <a:rPr lang="zh-CN" altLang="en-US" sz="1200" dirty="0">
                <a:solidFill>
                  <a:prstClr val="black"/>
                </a:solidFill>
                <a:latin typeface="Arial" panose="020B0604020202020204" pitchFamily="34" charset="0"/>
                <a:ea typeface="汉仪大宋简" panose="02010609000101010101" pitchFamily="49" charset="-122"/>
                <a:cs typeface="Arial" panose="020B0604020202020204" pitchFamily="34" charset="0"/>
              </a:rPr>
              <a:t>万年的定年结果因为不符合年老地球论的世界观，于是</a:t>
            </a:r>
            <a:r>
              <a:rPr lang="zh-CN" altLang="en-US" dirty="0"/>
              <a:t>从网站被移除了。</a:t>
            </a:r>
            <a:endParaRPr lang="en-US" altLang="zh-CN" dirty="0"/>
          </a:p>
          <a:p>
            <a:pPr defTabSz="457200" eaLnBrk="1" hangingPunct="1">
              <a:spcBef>
                <a:spcPct val="0"/>
              </a:spcBef>
            </a:pPr>
            <a:endParaRPr lang="en-US" dirty="0"/>
          </a:p>
        </p:txBody>
      </p:sp>
      <p:sp>
        <p:nvSpPr>
          <p:cNvPr id="2457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defTabSz="457200" eaLnBrk="0" hangingPunct="0">
              <a:defRPr/>
            </a:pPr>
            <a:fld id="{D55E1823-3FB8-4A09-B7E4-0674CBDE4D77}" type="slidenum">
              <a:rPr lang="en-US" sz="1200">
                <a:solidFill>
                  <a:prstClr val="black"/>
                </a:solidFill>
                <a:effectLst>
                  <a:outerShdw blurRad="38100" dist="38100" dir="2700000" algn="tl">
                    <a:srgbClr val="000000">
                      <a:alpha val="43137"/>
                    </a:srgbClr>
                  </a:outerShdw>
                </a:effectLst>
              </a:rPr>
              <a:pPr algn="r" defTabSz="457200" eaLnBrk="0" hangingPunct="0">
                <a:defRPr/>
              </a:pPr>
              <a:t>38</a:t>
            </a:fld>
            <a:endParaRPr lang="en-US" sz="120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5339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FF3720AD-5D6B-4D60-9A88-704778CD8EA8}" type="slidenum">
              <a:rPr lang="en-US" altLang="zh-HK" smtClean="0">
                <a:solidFill>
                  <a:srgbClr val="000000"/>
                </a:solidFill>
              </a:rPr>
              <a:pPr/>
              <a:t>39</a:t>
            </a:fld>
            <a:endParaRPr lang="en-US" altLang="zh-HK">
              <a:solidFill>
                <a:srgbClr val="000000"/>
              </a:solidFill>
            </a:endParaRPr>
          </a:p>
        </p:txBody>
      </p:sp>
      <p:sp>
        <p:nvSpPr>
          <p:cNvPr id="147459" name="Rectangle 2"/>
          <p:cNvSpPr>
            <a:spLocks noGrp="1" noRot="1" noChangeAspect="1" noChangeArrowheads="1" noTextEdit="1"/>
          </p:cNvSpPr>
          <p:nvPr>
            <p:ph type="sldImg"/>
          </p:nvPr>
        </p:nvSpPr>
        <p:spPr>
          <a:xfrm>
            <a:off x="381000" y="685800"/>
            <a:ext cx="6096000" cy="3429000"/>
          </a:xfrm>
          <a:ln/>
        </p:spPr>
      </p:sp>
      <p:sp>
        <p:nvSpPr>
          <p:cNvPr id="147460" name="Rectangle 3"/>
          <p:cNvSpPr>
            <a:spLocks noGrp="1" noChangeArrowheads="1"/>
          </p:cNvSpPr>
          <p:nvPr>
            <p:ph type="body" idx="1"/>
          </p:nvPr>
        </p:nvSpPr>
        <p:spPr>
          <a:noFill/>
          <a:ln/>
        </p:spPr>
        <p:txBody>
          <a:bodyPr>
            <a:normAutofit/>
          </a:bodyPr>
          <a:lstStyle/>
          <a:p>
            <a:r>
              <a:rPr lang="zh-CN" altLang="en-US" dirty="0">
                <a:latin typeface="Arial" panose="020B0604020202020204" pitchFamily="34" charset="0"/>
              </a:rPr>
              <a:t>钻石是最硬的物质，没有东西可以渗入钻石，不会有水进入钻石。不会存在污染。</a:t>
            </a:r>
            <a:endParaRPr lang="en-US" altLang="zh-CN" dirty="0">
              <a:latin typeface="Arial" panose="020B0604020202020204" pitchFamily="34" charset="0"/>
            </a:endParaRPr>
          </a:p>
          <a:p>
            <a:endParaRPr lang="en-US" altLang="zh-HK"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latin typeface="Arial" panose="020B0604020202020204" pitchFamily="34" charset="0"/>
              </a:rPr>
              <a:t>有些创造论者叫人吧这些钻石切开，测量里面的碳</a:t>
            </a:r>
            <a:r>
              <a:rPr lang="en-US" altLang="zh-CN" dirty="0">
                <a:latin typeface="Arial" panose="020B0604020202020204" pitchFamily="34" charset="0"/>
              </a:rPr>
              <a:t>14</a:t>
            </a:r>
            <a:r>
              <a:rPr lang="zh-CN" altLang="en-US" dirty="0">
                <a:latin typeface="Arial" panose="020B0604020202020204" pitchFamily="34" charset="0"/>
              </a:rPr>
              <a:t>含量，得出的数据是大概</a:t>
            </a:r>
            <a:r>
              <a:rPr lang="en-US" altLang="zh-CN" dirty="0">
                <a:latin typeface="Arial" panose="020B0604020202020204" pitchFamily="34" charset="0"/>
              </a:rPr>
              <a:t>5</a:t>
            </a:r>
            <a:r>
              <a:rPr lang="zh-CN" altLang="en-US" dirty="0">
                <a:latin typeface="Arial" panose="020B0604020202020204" pitchFamily="34" charset="0"/>
              </a:rPr>
              <a:t>万</a:t>
            </a:r>
            <a:r>
              <a:rPr lang="en-US" altLang="zh-CN" dirty="0">
                <a:latin typeface="Arial" panose="020B0604020202020204" pitchFamily="34" charset="0"/>
              </a:rPr>
              <a:t>8</a:t>
            </a:r>
            <a:r>
              <a:rPr lang="zh-CN" altLang="en-US" dirty="0">
                <a:latin typeface="Arial" panose="020B0604020202020204" pitchFamily="34" charset="0"/>
              </a:rPr>
              <a:t>千年。</a:t>
            </a:r>
            <a:r>
              <a:rPr lang="zh-CN" altLang="en-US" sz="1200" dirty="0">
                <a:latin typeface="Arial" panose="020B0604020202020204" pitchFamily="34" charset="0"/>
                <a:ea typeface="汉仪大宋简" panose="02010609000101010101" pitchFamily="49" charset="-122"/>
                <a:cs typeface="Arial" panose="020B0604020202020204" pitchFamily="34" charset="0"/>
              </a:rPr>
              <a:t>在钻石中找到任何碳</a:t>
            </a:r>
            <a:r>
              <a:rPr lang="en-US" altLang="zh-CN" sz="1200" dirty="0">
                <a:latin typeface="Arial" panose="020B0604020202020204" pitchFamily="34" charset="0"/>
                <a:ea typeface="汉仪大宋简" panose="02010609000101010101" pitchFamily="49" charset="-122"/>
                <a:cs typeface="Arial" panose="020B0604020202020204" pitchFamily="34" charset="0"/>
              </a:rPr>
              <a:t>-14</a:t>
            </a:r>
            <a:r>
              <a:rPr lang="zh-CN" altLang="en-US" sz="1200" dirty="0">
                <a:latin typeface="Arial" panose="020B0604020202020204" pitchFamily="34" charset="0"/>
                <a:ea typeface="汉仪大宋简" panose="02010609000101010101" pitchFamily="49" charset="-122"/>
                <a:cs typeface="Arial" panose="020B0604020202020204" pitchFamily="34" charset="0"/>
              </a:rPr>
              <a:t>都说明它们没有</a:t>
            </a:r>
            <a:r>
              <a:rPr lang="en-US" altLang="zh-CN" sz="1200" dirty="0">
                <a:latin typeface="Arial" panose="020B0604020202020204" pitchFamily="34" charset="0"/>
                <a:ea typeface="汉仪大宋简" panose="02010609000101010101" pitchFamily="49" charset="-122"/>
                <a:cs typeface="Arial" panose="020B0604020202020204" pitchFamily="34" charset="0"/>
              </a:rPr>
              <a:t>10</a:t>
            </a:r>
            <a:r>
              <a:rPr lang="zh-CN" altLang="en-US" sz="1200" dirty="0">
                <a:latin typeface="Arial" panose="020B0604020202020204" pitchFamily="34" charset="0"/>
                <a:ea typeface="汉仪大宋简" panose="02010609000101010101" pitchFamily="49" charset="-122"/>
                <a:cs typeface="Arial" panose="020B0604020202020204" pitchFamily="34" charset="0"/>
              </a:rPr>
              <a:t>亿年的年龄。</a:t>
            </a:r>
          </a:p>
          <a:p>
            <a:endParaRPr lang="en-US" altLang="zh-HK" dirty="0">
              <a:latin typeface="Arial" panose="020B0604020202020204" pitchFamily="34" charset="0"/>
            </a:endParaRPr>
          </a:p>
          <a:p>
            <a:r>
              <a:rPr lang="zh-CN" altLang="en-US" sz="1200" dirty="0">
                <a:latin typeface="Arial" panose="020B0604020202020204" pitchFamily="34" charset="0"/>
                <a:ea typeface="汉仪大宋简" panose="02010609000101010101" pitchFamily="49" charset="-122"/>
                <a:cs typeface="Arial" panose="020B0604020202020204" pitchFamily="34" charset="0"/>
              </a:rPr>
              <a:t>进化论者声称，煤层是被污染的。那么在钻石中发现的碳</a:t>
            </a:r>
            <a:r>
              <a:rPr lang="en-US" altLang="zh-CN" sz="1200" dirty="0">
                <a:latin typeface="Arial" panose="020B0604020202020204" pitchFamily="34" charset="0"/>
                <a:ea typeface="汉仪大宋简" panose="02010609000101010101" pitchFamily="49" charset="-122"/>
                <a:cs typeface="Arial" panose="020B0604020202020204" pitchFamily="34" charset="0"/>
              </a:rPr>
              <a:t>-14</a:t>
            </a:r>
            <a:r>
              <a:rPr lang="zh-CN" altLang="en-US" sz="1200" dirty="0">
                <a:latin typeface="Arial" panose="020B0604020202020204" pitchFamily="34" charset="0"/>
                <a:ea typeface="汉仪大宋简" panose="02010609000101010101" pitchFamily="49" charset="-122"/>
                <a:cs typeface="Arial" panose="020B0604020202020204" pitchFamily="34" charset="0"/>
              </a:rPr>
              <a:t>不太可能会被污染吧！</a:t>
            </a:r>
          </a:p>
          <a:p>
            <a:pPr>
              <a:lnSpc>
                <a:spcPts val="1000"/>
              </a:lnSpc>
            </a:pPr>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r>
              <a:rPr lang="zh-CN" altLang="en-US" sz="1200" dirty="0">
                <a:latin typeface="Arial" panose="020B0604020202020204" pitchFamily="34" charset="0"/>
                <a:ea typeface="汉仪大宋简" panose="02010609000101010101" pitchFamily="49" charset="-122"/>
                <a:cs typeface="Arial" panose="020B0604020202020204" pitchFamily="34" charset="0"/>
              </a:rPr>
              <a:t>钻石</a:t>
            </a:r>
            <a:r>
              <a:rPr lang="zh-TW" altLang="en-US"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假定</a:t>
            </a:r>
            <a:r>
              <a:rPr lang="zh-TW" altLang="en-US" sz="1200" dirty="0">
                <a:latin typeface="Arial" panose="020B0604020202020204" pitchFamily="34" charset="0"/>
                <a:ea typeface="汉仪大宋简" panose="02010609000101010101" pitchFamily="49" charset="-122"/>
                <a:cs typeface="Arial" panose="020B0604020202020204" pitchFamily="34" charset="0"/>
              </a:rPr>
              <a:t>的年代</a:t>
            </a:r>
            <a:r>
              <a:rPr lang="en-US" altLang="zh-CN" sz="1200" dirty="0">
                <a:latin typeface="Arial" panose="020B0604020202020204" pitchFamily="34" charset="0"/>
                <a:ea typeface="汉仪大宋简" panose="02010609000101010101" pitchFamily="49" charset="-122"/>
                <a:cs typeface="Arial" panose="020B0604020202020204" pitchFamily="34" charset="0"/>
              </a:rPr>
              <a:t>(</a:t>
            </a:r>
            <a:r>
              <a:rPr lang="zh-CN" altLang="en-US" sz="1200" dirty="0">
                <a:latin typeface="Arial" panose="020B0604020202020204" pitchFamily="34" charset="0"/>
                <a:ea typeface="汉仪大宋简" panose="02010609000101010101" pitchFamily="49" charset="-122"/>
                <a:cs typeface="Arial" panose="020B0604020202020204" pitchFamily="34" charset="0"/>
              </a:rPr>
              <a:t>其它放射测法</a:t>
            </a:r>
            <a:r>
              <a:rPr lang="en-US" altLang="zh-CN" sz="1200" dirty="0">
                <a:latin typeface="Arial" panose="020B0604020202020204" pitchFamily="34" charset="0"/>
                <a:ea typeface="汉仪大宋简" panose="02010609000101010101" pitchFamily="49" charset="-122"/>
                <a:cs typeface="Arial" panose="020B0604020202020204" pitchFamily="34" charset="0"/>
              </a:rPr>
              <a:t>)</a:t>
            </a:r>
            <a:r>
              <a:rPr lang="zh-CN" altLang="en-US" sz="1200" dirty="0">
                <a:latin typeface="Arial" panose="020B0604020202020204" pitchFamily="34" charset="0"/>
                <a:ea typeface="汉仪大宋简" panose="02010609000101010101" pitchFamily="49" charset="-122"/>
                <a:cs typeface="Arial" panose="020B0604020202020204" pitchFamily="34" charset="0"/>
              </a:rPr>
              <a:t>：</a:t>
            </a:r>
            <a:r>
              <a:rPr lang="zh-TW" altLang="en-US" sz="1200" dirty="0">
                <a:solidFill>
                  <a:srgbClr val="FF0000"/>
                </a:solidFill>
                <a:latin typeface="Arial" panose="020B0604020202020204" pitchFamily="34" charset="0"/>
                <a:ea typeface="汉仪大宋简" panose="02010609000101010101" pitchFamily="49" charset="-122"/>
                <a:cs typeface="Arial" panose="020B0604020202020204" pitchFamily="34" charset="0"/>
              </a:rPr>
              <a:t>约</a:t>
            </a:r>
            <a:r>
              <a:rPr lang="en-US" altLang="zh-HK"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1</a:t>
            </a:r>
            <a:r>
              <a:rPr lang="en-US" altLang="zh-TW"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0</a:t>
            </a:r>
            <a:r>
              <a:rPr lang="zh-TW" altLang="en-US"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亿年</a:t>
            </a:r>
            <a:r>
              <a:rPr lang="zh-CN" altLang="en-US"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 </a:t>
            </a:r>
          </a:p>
          <a:p>
            <a:r>
              <a:rPr lang="zh-CN" altLang="en-US" sz="1200" dirty="0">
                <a:latin typeface="Arial" panose="020B0604020202020204" pitchFamily="34" charset="0"/>
                <a:ea typeface="汉仪大宋简" panose="02010609000101010101" pitchFamily="49" charset="-122"/>
                <a:cs typeface="Arial" panose="020B0604020202020204" pitchFamily="34" charset="0"/>
              </a:rPr>
              <a:t>钻石</a:t>
            </a:r>
            <a:r>
              <a:rPr lang="zh-TW" altLang="en-US"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碳</a:t>
            </a:r>
            <a:r>
              <a:rPr lang="en-US" altLang="zh-CN"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a:t>
            </a:r>
            <a:r>
              <a:rPr lang="en-US" altLang="zh-TW"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14</a:t>
            </a:r>
            <a:r>
              <a:rPr lang="zh-CN" altLang="en-US"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定年法测得</a:t>
            </a:r>
            <a:r>
              <a:rPr lang="zh-TW" altLang="en-US" sz="1200" dirty="0">
                <a:latin typeface="Arial" panose="020B0604020202020204" pitchFamily="34" charset="0"/>
                <a:ea typeface="汉仪大宋简" panose="02010609000101010101" pitchFamily="49" charset="-122"/>
                <a:cs typeface="Arial" panose="020B0604020202020204" pitchFamily="34" charset="0"/>
              </a:rPr>
              <a:t>年代</a:t>
            </a:r>
            <a:r>
              <a:rPr lang="zh-CN" altLang="en-US" sz="1200" dirty="0">
                <a:latin typeface="Arial" panose="020B0604020202020204" pitchFamily="34" charset="0"/>
                <a:ea typeface="汉仪大宋简" panose="02010609000101010101" pitchFamily="49" charset="-122"/>
                <a:cs typeface="Arial" panose="020B0604020202020204" pitchFamily="34" charset="0"/>
              </a:rPr>
              <a:t>：</a:t>
            </a:r>
            <a:r>
              <a:rPr lang="zh-TW" altLang="en-US" sz="1200" dirty="0">
                <a:latin typeface="Arial" panose="020B0604020202020204" pitchFamily="34" charset="0"/>
                <a:ea typeface="汉仪大宋简" panose="02010609000101010101" pitchFamily="49" charset="-122"/>
                <a:cs typeface="Arial" panose="020B0604020202020204" pitchFamily="34" charset="0"/>
              </a:rPr>
              <a:t>约</a:t>
            </a:r>
            <a:r>
              <a:rPr lang="en-US" altLang="zh-HK"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5</a:t>
            </a:r>
            <a:r>
              <a:rPr lang="zh-CN" altLang="en-US"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万</a:t>
            </a:r>
            <a:r>
              <a:rPr lang="en-US" altLang="zh-HK"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8</a:t>
            </a:r>
            <a:r>
              <a:rPr lang="zh-CN" altLang="en-US"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千</a:t>
            </a:r>
            <a:r>
              <a:rPr lang="zh-TW" altLang="en-US" sz="12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年</a:t>
            </a:r>
            <a:endParaRPr lang="en-US" altLang="zh-TW" sz="1200" b="1" dirty="0">
              <a:solidFill>
                <a:srgbClr val="FF0000"/>
              </a:solidFill>
              <a:latin typeface="Arial" panose="020B0604020202020204" pitchFamily="34" charset="0"/>
              <a:ea typeface="汉仪大宋简" panose="02010609000101010101" pitchFamily="49" charset="-122"/>
              <a:cs typeface="Arial" panose="020B0604020202020204" pitchFamily="34" charset="0"/>
            </a:endParaRPr>
          </a:p>
          <a:p>
            <a:pPr>
              <a:lnSpc>
                <a:spcPts val="1000"/>
              </a:lnSpc>
            </a:pPr>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r>
              <a:rPr lang="zh-CN" altLang="en-US" sz="1200" dirty="0">
                <a:latin typeface="Arial" panose="020B0604020202020204" pitchFamily="34" charset="0"/>
                <a:ea typeface="汉仪大宋简" panose="02010609000101010101" pitchFamily="49" charset="-122"/>
                <a:cs typeface="Arial" panose="020B0604020202020204" pitchFamily="34" charset="0"/>
              </a:rPr>
              <a:t>不到一百万年，里面的所有碳</a:t>
            </a:r>
            <a:r>
              <a:rPr lang="en-US" altLang="zh-CN" sz="1200" dirty="0">
                <a:latin typeface="Arial" panose="020B0604020202020204" pitchFamily="34" charset="0"/>
                <a:ea typeface="汉仪大宋简" panose="02010609000101010101" pitchFamily="49" charset="-122"/>
                <a:cs typeface="Arial" panose="020B0604020202020204" pitchFamily="34" charset="0"/>
              </a:rPr>
              <a:t>-14</a:t>
            </a:r>
            <a:r>
              <a:rPr lang="zh-CN" altLang="en-US" sz="1200" dirty="0">
                <a:latin typeface="Arial" panose="020B0604020202020204" pitchFamily="34" charset="0"/>
                <a:ea typeface="汉仪大宋简" panose="02010609000101010101" pitchFamily="49" charset="-122"/>
                <a:cs typeface="Arial" panose="020B0604020202020204" pitchFamily="34" charset="0"/>
              </a:rPr>
              <a:t>都应该不存在了。</a:t>
            </a:r>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pPr>
              <a:lnSpc>
                <a:spcPts val="1000"/>
              </a:lnSpc>
            </a:pPr>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r>
              <a:rPr lang="zh-CN" altLang="en-US" sz="1200" dirty="0">
                <a:latin typeface="Arial" panose="020B0604020202020204" pitchFamily="34" charset="0"/>
                <a:ea typeface="汉仪大宋简" panose="02010609000101010101" pitchFamily="49" charset="-122"/>
                <a:cs typeface="Arial" panose="020B0604020202020204" pitchFamily="34" charset="0"/>
              </a:rPr>
              <a:t>在钻石中找到任何碳</a:t>
            </a:r>
            <a:r>
              <a:rPr lang="en-US" altLang="zh-CN" sz="1200" dirty="0">
                <a:latin typeface="Arial" panose="020B0604020202020204" pitchFamily="34" charset="0"/>
                <a:ea typeface="汉仪大宋简" panose="02010609000101010101" pitchFamily="49" charset="-122"/>
                <a:cs typeface="Arial" panose="020B0604020202020204" pitchFamily="34" charset="0"/>
              </a:rPr>
              <a:t>-14</a:t>
            </a:r>
            <a:r>
              <a:rPr lang="zh-CN" altLang="en-US" sz="1200" dirty="0">
                <a:latin typeface="Arial" panose="020B0604020202020204" pitchFamily="34" charset="0"/>
                <a:ea typeface="汉仪大宋简" panose="02010609000101010101" pitchFamily="49" charset="-122"/>
                <a:cs typeface="Arial" panose="020B0604020202020204" pitchFamily="34" charset="0"/>
              </a:rPr>
              <a:t>都说明它们没有</a:t>
            </a:r>
            <a:r>
              <a:rPr lang="en-US" altLang="zh-CN" sz="1200" dirty="0">
                <a:latin typeface="Arial" panose="020B0604020202020204" pitchFamily="34" charset="0"/>
                <a:ea typeface="汉仪大宋简" panose="02010609000101010101" pitchFamily="49" charset="-122"/>
                <a:cs typeface="Arial" panose="020B0604020202020204" pitchFamily="34" charset="0"/>
              </a:rPr>
              <a:t>10</a:t>
            </a:r>
            <a:r>
              <a:rPr lang="zh-CN" altLang="en-US" sz="1200" dirty="0">
                <a:latin typeface="Arial" panose="020B0604020202020204" pitchFamily="34" charset="0"/>
                <a:ea typeface="汉仪大宋简" panose="02010609000101010101" pitchFamily="49" charset="-122"/>
                <a:cs typeface="Arial" panose="020B0604020202020204" pitchFamily="34" charset="0"/>
              </a:rPr>
              <a:t>亿年的年龄。</a:t>
            </a:r>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如果进化论者不相信封在钻石中的</a:t>
            </a:r>
            <a:r>
              <a:rPr lang="en-US" altLang="zh-CN" sz="1200" b="1"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碳-14 </a:t>
            </a:r>
            <a:r>
              <a:rPr lang="zh-CN" altLang="en-US" sz="1200" b="1"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，我们为什么要相信他们用的其他更长的放射性测年法</a:t>
            </a:r>
            <a:r>
              <a:rPr lang="en-US" altLang="zh-CN" sz="1200" b="1"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a:t>
            </a:r>
          </a:p>
          <a:p>
            <a:endParaRPr lang="zh-CN" altLang="en-US" sz="1200" dirty="0">
              <a:latin typeface="Arial" panose="020B0604020202020204" pitchFamily="34" charset="0"/>
              <a:ea typeface="汉仪大宋简" panose="02010609000101010101" pitchFamily="49" charset="-122"/>
              <a:cs typeface="Arial" panose="020B0604020202020204" pitchFamily="34" charset="0"/>
            </a:endParaRPr>
          </a:p>
          <a:p>
            <a:endParaRPr lang="zh-HK" altLang="zh-HK" dirty="0">
              <a:latin typeface="Arial" panose="020B0604020202020204" pitchFamily="34" charset="0"/>
            </a:endParaRPr>
          </a:p>
          <a:p>
            <a:endParaRPr lang="zh-HK" altLang="zh-HK" dirty="0">
              <a:latin typeface="Arial" panose="020B0604020202020204" pitchFamily="34" charset="0"/>
            </a:endParaRPr>
          </a:p>
          <a:p>
            <a:endParaRPr lang="zh-HK" altLang="zh-HK" dirty="0">
              <a:latin typeface="Arial" panose="020B0604020202020204" pitchFamily="34" charset="0"/>
            </a:endParaRPr>
          </a:p>
        </p:txBody>
      </p:sp>
    </p:spTree>
    <p:extLst>
      <p:ext uri="{BB962C8B-B14F-4D97-AF65-F5344CB8AC3E}">
        <p14:creationId xmlns:p14="http://schemas.microsoft.com/office/powerpoint/2010/main" val="77525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B3A37-71E3-4629-BB21-B9CAAFCBBA9F}" type="slidenum">
              <a:rPr lang="en-US">
                <a:solidFill>
                  <a:prstClr val="black"/>
                </a:solidFill>
              </a:rPr>
              <a:pPr/>
              <a:t>4</a:t>
            </a:fld>
            <a:endParaRPr lang="en-US">
              <a:solidFill>
                <a:prstClr val="black"/>
              </a:solidFill>
            </a:endParaRPr>
          </a:p>
        </p:txBody>
      </p:sp>
      <p:sp>
        <p:nvSpPr>
          <p:cNvPr id="379906" name="Rectangle 2"/>
          <p:cNvSpPr>
            <a:spLocks noGrp="1" noRot="1" noChangeAspect="1" noChangeArrowheads="1" noTextEdit="1"/>
          </p:cNvSpPr>
          <p:nvPr>
            <p:ph type="sldImg"/>
          </p:nvPr>
        </p:nvSpPr>
        <p:spPr>
          <a:xfrm>
            <a:off x="381000" y="685800"/>
            <a:ext cx="6096000" cy="3429000"/>
          </a:xfrm>
          <a:ln/>
        </p:spPr>
      </p:sp>
      <p:sp>
        <p:nvSpPr>
          <p:cNvPr id="379907"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放射性测年法的方法是，好像火山喷发出来岩浆，冷却之后，过了一段时间后，一部分的铀变成铅。通过两者的比例，就可以确定石头的年龄。</a:t>
            </a: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详细请看下面的这张图。</a:t>
            </a:r>
            <a:endParaRPr lang="en-US" altLang="zh-CN" sz="1000" dirty="0"/>
          </a:p>
          <a:p>
            <a:pPr marL="0" lvl="0" indent="0"/>
            <a:endParaRPr lang="en-US" sz="1000" dirty="0"/>
          </a:p>
        </p:txBody>
      </p:sp>
    </p:spTree>
    <p:extLst>
      <p:ext uri="{BB962C8B-B14F-4D97-AF65-F5344CB8AC3E}">
        <p14:creationId xmlns:p14="http://schemas.microsoft.com/office/powerpoint/2010/main" val="14767012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纵观整个讲座，我们看到放射性测年法给出的年代数据非常不可靠，另外碳</a:t>
            </a:r>
            <a:r>
              <a:rPr lang="en-US" altLang="zh-CN" dirty="0"/>
              <a:t>-14</a:t>
            </a:r>
            <a:r>
              <a:rPr lang="zh-CN" altLang="en-US" dirty="0"/>
              <a:t>定年法并不支持年老地球论，反而是支持一个年轻地球的观点。</a:t>
            </a:r>
          </a:p>
        </p:txBody>
      </p:sp>
      <p:sp>
        <p:nvSpPr>
          <p:cNvPr id="4" name="灯片编号占位符 3"/>
          <p:cNvSpPr>
            <a:spLocks noGrp="1"/>
          </p:cNvSpPr>
          <p:nvPr>
            <p:ph type="sldNum" sz="quarter" idx="5"/>
          </p:nvPr>
        </p:nvSpPr>
        <p:spPr/>
        <p:txBody>
          <a:bodyPr/>
          <a:lstStyle/>
          <a:p>
            <a:fld id="{76344896-A9B2-4544-A0B8-D3BBA0E8AEA5}" type="slidenum">
              <a:rPr lang="zh-CN" altLang="en-US" smtClean="0"/>
              <a:pPr/>
              <a:t>40</a:t>
            </a:fld>
            <a:endParaRPr lang="zh-CN" altLang="en-US"/>
          </a:p>
        </p:txBody>
      </p:sp>
    </p:spTree>
    <p:extLst>
      <p:ext uri="{BB962C8B-B14F-4D97-AF65-F5344CB8AC3E}">
        <p14:creationId xmlns:p14="http://schemas.microsoft.com/office/powerpoint/2010/main" val="2807380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EEB2D740-C08A-4247-B5EB-7DEB39AA27B3}" type="slidenum">
              <a:rPr lang="en-AU">
                <a:solidFill>
                  <a:prstClr val="black"/>
                </a:solidFill>
              </a:rPr>
              <a:pPr/>
              <a:t>5</a:t>
            </a:fld>
            <a:endParaRPr lang="en-AU">
              <a:solidFill>
                <a:prstClr val="black"/>
              </a:solidFill>
            </a:endParaRPr>
          </a:p>
        </p:txBody>
      </p:sp>
      <p:sp>
        <p:nvSpPr>
          <p:cNvPr id="155651" name="Rectangle 2"/>
          <p:cNvSpPr>
            <a:spLocks noGrp="1" noRot="1" noChangeAspect="1" noChangeArrowheads="1" noTextEdit="1"/>
          </p:cNvSpPr>
          <p:nvPr>
            <p:ph type="sldImg"/>
          </p:nvPr>
        </p:nvSpPr>
        <p:spPr>
          <a:xfrm>
            <a:off x="381000" y="685800"/>
            <a:ext cx="6096000" cy="3429000"/>
          </a:xfrm>
          <a:ln/>
        </p:spPr>
      </p:sp>
      <p:sp>
        <p:nvSpPr>
          <p:cNvPr id="155652"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这里有母元素</a:t>
            </a:r>
            <a:r>
              <a:rPr lang="en-US" altLang="zh-CN" dirty="0"/>
              <a:t>-</a:t>
            </a:r>
            <a:r>
              <a:rPr lang="zh-CN" altLang="en-US" dirty="0"/>
              <a:t>铀，在上面。下面是子元素</a:t>
            </a:r>
            <a:r>
              <a:rPr lang="en-US" altLang="zh-CN" dirty="0"/>
              <a:t>-</a:t>
            </a:r>
            <a:r>
              <a:rPr lang="zh-CN" altLang="en-US" dirty="0"/>
              <a:t>铅。</a:t>
            </a:r>
            <a:endParaRPr lang="en-US" altLang="zh-CN" dirty="0"/>
          </a:p>
          <a:p>
            <a:pPr marL="0" marR="0" indent="0" algn="l" defTabSz="914400" rtl="0" eaLnBrk="1" fontAlgn="auto" latinLnBrk="0" hangingPunct="1">
              <a:lnSpc>
                <a:spcPct val="100000"/>
              </a:lnSpc>
              <a:spcBef>
                <a:spcPts val="0"/>
              </a:spcBef>
              <a:spcAft>
                <a:spcPts val="0"/>
              </a:spcAft>
              <a:buClrTx/>
              <a:buSzTx/>
              <a:buFontTx/>
              <a:buNone/>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defRPr/>
            </a:pPr>
            <a:r>
              <a:rPr lang="zh-CN" altLang="en-US" dirty="0"/>
              <a:t>母元素慢慢变成子元素。</a:t>
            </a:r>
            <a:r>
              <a:rPr lang="zh-CN" altLang="en-US" sz="1200" b="1" dirty="0">
                <a:solidFill>
                  <a:srgbClr val="002954"/>
                </a:solidFill>
                <a:latin typeface="微软雅黑" panose="020B0503020204020204" pitchFamily="34" charset="-122"/>
                <a:ea typeface="微软雅黑" panose="020B0503020204020204" pitchFamily="34" charset="-122"/>
              </a:rPr>
              <a:t>铀变成铅</a:t>
            </a:r>
            <a:r>
              <a:rPr lang="en-US" altLang="zh-CN" sz="1200" b="1" dirty="0">
                <a:solidFill>
                  <a:srgbClr val="002954"/>
                </a:solidFill>
                <a:latin typeface="微软雅黑" panose="020B0503020204020204" pitchFamily="34" charset="-122"/>
                <a:ea typeface="微软雅黑" panose="020B0503020204020204" pitchFamily="34" charset="-122"/>
              </a:rPr>
              <a:t>.</a:t>
            </a: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b="1" dirty="0">
              <a:solidFill>
                <a:srgbClr val="002954"/>
              </a:solidFill>
              <a:latin typeface="微软雅黑" panose="020B0503020204020204" pitchFamily="34" charset="-122"/>
              <a:ea typeface="微软雅黑"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dirty="0">
                <a:solidFill>
                  <a:srgbClr val="002954"/>
                </a:solidFill>
                <a:latin typeface="微软雅黑" panose="020B0503020204020204" pitchFamily="34" charset="-122"/>
                <a:ea typeface="微软雅黑" panose="020B0503020204020204" pitchFamily="34" charset="-122"/>
              </a:rPr>
              <a:t>母元素经过一个半衰期之后，自身的一半质量会衰变成子元素。半衰期是指放射性元素的原子核有半数发生衰变所需的时间。</a:t>
            </a:r>
            <a:endParaRPr lang="en-US" altLang="zh-CN" sz="1200" b="1" dirty="0">
              <a:solidFill>
                <a:srgbClr val="002954"/>
              </a:solidFill>
              <a:latin typeface="微软雅黑" panose="020B0503020204020204" pitchFamily="34" charset="-122"/>
              <a:ea typeface="微软雅黑"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b="1" dirty="0">
              <a:solidFill>
                <a:srgbClr val="002954"/>
              </a:solidFill>
              <a:latin typeface="微软雅黑" panose="020B0503020204020204" pitchFamily="34" charset="-122"/>
              <a:ea typeface="微软雅黑"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dirty="0">
                <a:solidFill>
                  <a:srgbClr val="002954"/>
                </a:solidFill>
                <a:latin typeface="微软雅黑" panose="020B0503020204020204" pitchFamily="34" charset="-122"/>
                <a:ea typeface="微软雅黑" panose="020B0503020204020204" pitchFamily="34" charset="-122"/>
              </a:rPr>
              <a:t>研究人员去测量子母元素的比例，就可以知道经过了多少半衰期，而每个半衰期是多少时间也知道，就可以算出具体经过了多少时间。</a:t>
            </a:r>
            <a:endParaRPr lang="en-US" altLang="zh-CN" sz="1200" b="1" dirty="0">
              <a:solidFill>
                <a:srgbClr val="002954"/>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82519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B3A37-71E3-4629-BB21-B9CAAFCBBA9F}" type="slidenum">
              <a:rPr lang="en-US">
                <a:solidFill>
                  <a:prstClr val="black"/>
                </a:solidFill>
              </a:rPr>
              <a:pPr/>
              <a:t>6</a:t>
            </a:fld>
            <a:endParaRPr lang="en-US">
              <a:solidFill>
                <a:prstClr val="black"/>
              </a:solidFill>
            </a:endParaRPr>
          </a:p>
        </p:txBody>
      </p:sp>
      <p:sp>
        <p:nvSpPr>
          <p:cNvPr id="379906" name="Rectangle 2"/>
          <p:cNvSpPr>
            <a:spLocks noGrp="1" noRot="1" noChangeAspect="1" noChangeArrowheads="1" noTextEdit="1"/>
          </p:cNvSpPr>
          <p:nvPr>
            <p:ph type="sldImg"/>
          </p:nvPr>
        </p:nvSpPr>
        <p:spPr>
          <a:xfrm>
            <a:off x="381000" y="685800"/>
            <a:ext cx="6096000" cy="3429000"/>
          </a:xfrm>
          <a:ln/>
        </p:spPr>
      </p:sp>
      <p:sp>
        <p:nvSpPr>
          <p:cNvPr id="379907" name="Rectangle 3"/>
          <p:cNvSpPr>
            <a:spLocks noGrp="1" noChangeArrowheads="1"/>
          </p:cNvSpPr>
          <p:nvPr>
            <p:ph type="body" idx="1"/>
          </p:nvPr>
        </p:nvSpPr>
        <p:spPr/>
        <p:txBody>
          <a:bodyPr/>
          <a:lstStyle/>
          <a:p>
            <a:pPr eaLnBrk="0" fontAlgn="base" hangingPunct="0">
              <a:spcBef>
                <a:spcPct val="0"/>
              </a:spcBef>
              <a:spcAft>
                <a:spcPct val="0"/>
              </a:spcAft>
            </a:pPr>
            <a:r>
              <a:rPr lang="zh-CN" altLang="en-US" sz="1000" dirty="0">
                <a:cs typeface="+mn-cs"/>
              </a:rPr>
              <a:t>放射性测年法的原理是：</a:t>
            </a:r>
            <a:r>
              <a:rPr lang="zh-CN" altLang="en-US" sz="1000" dirty="0">
                <a:latin typeface="汉仪大宋简" panose="02010609000101010101" pitchFamily="49" charset="-122"/>
                <a:ea typeface="汉仪大宋简" panose="02010609000101010101" pitchFamily="49" charset="-122"/>
              </a:rPr>
              <a:t>假设：当熔岩固化后，其中的矿物都会被紧紧地封锁在里面</a:t>
            </a:r>
            <a:r>
              <a:rPr lang="en-US" altLang="zh-CN" sz="1000" dirty="0">
                <a:latin typeface="汉仪大宋简" panose="02010609000101010101" pitchFamily="49" charset="-122"/>
                <a:ea typeface="汉仪大宋简" panose="02010609000101010101" pitchFamily="49" charset="-122"/>
              </a:rPr>
              <a:t>.</a:t>
            </a:r>
          </a:p>
          <a:p>
            <a:pPr eaLnBrk="0" fontAlgn="base" hangingPunct="0">
              <a:spcBef>
                <a:spcPct val="0"/>
              </a:spcBef>
              <a:spcAft>
                <a:spcPct val="0"/>
              </a:spcAft>
            </a:pPr>
            <a:endParaRPr lang="en-US" altLang="zh-CN" sz="1000" dirty="0">
              <a:latin typeface="汉仪大宋简" panose="02010609000101010101" pitchFamily="49" charset="-122"/>
              <a:ea typeface="汉仪大宋简" panose="02010609000101010101" pitchFamily="49" charset="-122"/>
            </a:endParaRPr>
          </a:p>
          <a:p>
            <a:pPr eaLnBrk="0" fontAlgn="base" hangingPunct="0">
              <a:spcBef>
                <a:spcPct val="0"/>
              </a:spcBef>
              <a:spcAft>
                <a:spcPct val="0"/>
              </a:spcAft>
            </a:pPr>
            <a:r>
              <a:rPr lang="zh-CN" altLang="en-US" sz="1000" dirty="0">
                <a:latin typeface="汉仪大宋简" panose="02010609000101010101" pitchFamily="49" charset="-122"/>
                <a:ea typeface="汉仪大宋简" panose="02010609000101010101" pitchFamily="49" charset="-122"/>
              </a:rPr>
              <a:t>里面的铀会固定下来，慢慢地变成铅。我们之后可以看到这样的假设是错误的。</a:t>
            </a:r>
            <a:endParaRPr lang="en-US" altLang="zh-CN" sz="1000" dirty="0">
              <a:latin typeface="汉仪大宋简" panose="02010609000101010101" pitchFamily="49" charset="-122"/>
              <a:ea typeface="汉仪大宋简" panose="02010609000101010101" pitchFamily="49" charset="-122"/>
            </a:endParaRPr>
          </a:p>
        </p:txBody>
      </p:sp>
    </p:spTree>
    <p:extLst>
      <p:ext uri="{BB962C8B-B14F-4D97-AF65-F5344CB8AC3E}">
        <p14:creationId xmlns:p14="http://schemas.microsoft.com/office/powerpoint/2010/main" val="1476701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381000" y="685800"/>
            <a:ext cx="6096000" cy="3429000"/>
          </a:xfrm>
          <a:noFill/>
          <a:ln>
            <a:solidFill>
              <a:srgbClr val="000000"/>
            </a:solidFill>
            <a:miter lim="800000"/>
          </a:ln>
        </p:spPr>
      </p:sp>
      <p:sp>
        <p:nvSpPr>
          <p:cNvPr id="16386" name="Notes Placeholder 2"/>
          <p:cNvSpPr>
            <a:spLocks noGrp="1"/>
          </p:cNvSpPr>
          <p:nvPr>
            <p:ph type="body" idx="1"/>
          </p:nvPr>
        </p:nvSpPr>
        <p:spPr bwMode="auto">
          <a:noFill/>
        </p:spPr>
        <p:txBody>
          <a:bodyPr wrap="square" numCol="1" anchor="t" anchorCtr="0" compatLnSpc="1"/>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dirty="0"/>
              <a:t>我现在给大家一条数学题。</a:t>
            </a:r>
            <a:r>
              <a:rPr lang="zh-CN" altLang="en-US" sz="1200" b="0" dirty="0">
                <a:ln/>
                <a:solidFill>
                  <a:schemeClr val="tx1"/>
                </a:solidFill>
                <a:latin typeface="汉仪大宋简" panose="02010609000101010101" pitchFamily="49" charset="-122"/>
                <a:ea typeface="汉仪大宋简" panose="02010609000101010101" pitchFamily="49" charset="-122"/>
                <a:cs typeface="Calibri" panose="020F0502020204030204" pitchFamily="34" charset="0"/>
              </a:rPr>
              <a:t>想象在一个滴着水的水龙头下，有一个水桶盛着一些水。</a:t>
            </a:r>
            <a:endParaRPr lang="en-US" altLang="zh-CN" sz="1200" b="0" dirty="0">
              <a:ln/>
              <a:solidFill>
                <a:schemeClr val="tx1"/>
              </a:solidFill>
              <a:latin typeface="汉仪大宋简" panose="02010609000101010101" pitchFamily="49" charset="-122"/>
              <a:ea typeface="汉仪大宋简" panose="02010609000101010101" pitchFamily="49" charset="-122"/>
              <a:cs typeface="Calibri" panose="020F0502020204030204" pitchFamily="34" charset="0"/>
            </a:endParaRPr>
          </a:p>
          <a:p>
            <a:pPr>
              <a:spcBef>
                <a:spcPct val="0"/>
              </a:spcBef>
            </a:pPr>
            <a:endParaRPr 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1200" b="0" dirty="0">
                <a:ln/>
                <a:solidFill>
                  <a:schemeClr val="tx1"/>
                </a:solidFill>
                <a:latin typeface="汉仪大宋简" panose="02010609000101010101" pitchFamily="49" charset="-122"/>
                <a:ea typeface="汉仪大宋简" panose="02010609000101010101" pitchFamily="49" charset="-122"/>
                <a:cs typeface="Calibri" panose="020F0502020204030204" pitchFamily="34" charset="0"/>
              </a:rPr>
              <a:t>水龙头的滴水速度是每小时</a:t>
            </a:r>
            <a:r>
              <a:rPr lang="en-US" altLang="zh-CN" sz="1200" b="0" dirty="0">
                <a:ln/>
                <a:solidFill>
                  <a:schemeClr val="tx1"/>
                </a:solidFill>
                <a:latin typeface="汉仪大宋简" panose="02010609000101010101" pitchFamily="49" charset="-122"/>
                <a:ea typeface="汉仪大宋简" panose="02010609000101010101" pitchFamily="49" charset="-122"/>
                <a:cs typeface="Calibri" panose="020F0502020204030204" pitchFamily="34" charset="0"/>
              </a:rPr>
              <a:t>1</a:t>
            </a:r>
            <a:r>
              <a:rPr lang="zh-CN" altLang="en-US" sz="1200" b="0" dirty="0">
                <a:ln/>
                <a:solidFill>
                  <a:schemeClr val="tx1"/>
                </a:solidFill>
                <a:latin typeface="汉仪大宋简" panose="02010609000101010101" pitchFamily="49" charset="-122"/>
                <a:ea typeface="汉仪大宋简" panose="02010609000101010101" pitchFamily="49" charset="-122"/>
                <a:cs typeface="Calibri" panose="020F0502020204030204" pitchFamily="34" charset="0"/>
              </a:rPr>
              <a:t>升，目前水桶里面有</a:t>
            </a:r>
            <a:r>
              <a:rPr lang="en-US" altLang="zh-CN" sz="1200" b="0" dirty="0">
                <a:ln/>
                <a:solidFill>
                  <a:schemeClr val="tx1"/>
                </a:solidFill>
                <a:latin typeface="汉仪大宋简" panose="02010609000101010101" pitchFamily="49" charset="-122"/>
                <a:ea typeface="汉仪大宋简" panose="02010609000101010101" pitchFamily="49" charset="-122"/>
                <a:cs typeface="Calibri" panose="020F0502020204030204" pitchFamily="34" charset="0"/>
              </a:rPr>
              <a:t>6</a:t>
            </a:r>
            <a:r>
              <a:rPr lang="zh-CN" altLang="en-US" sz="1200" b="0" dirty="0">
                <a:ln/>
                <a:solidFill>
                  <a:schemeClr val="tx1"/>
                </a:solidFill>
                <a:latin typeface="汉仪大宋简" panose="02010609000101010101" pitchFamily="49" charset="-122"/>
                <a:ea typeface="汉仪大宋简" panose="02010609000101010101" pitchFamily="49" charset="-122"/>
                <a:cs typeface="Calibri" panose="020F0502020204030204" pitchFamily="34" charset="0"/>
              </a:rPr>
              <a:t>升水，水桶在水龙头下放置了多久？</a:t>
            </a:r>
            <a:endParaRPr lang="en-US" altLang="zh-CN" sz="1200" b="0" dirty="0">
              <a:ln/>
              <a:solidFill>
                <a:schemeClr val="tx1"/>
              </a:solidFill>
              <a:latin typeface="汉仪大宋简" panose="02010609000101010101" pitchFamily="49" charset="-122"/>
              <a:ea typeface="汉仪大宋简" panose="02010609000101010101" pitchFamily="49" charset="-122"/>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zh-CN" sz="1200" b="0" dirty="0">
              <a:ln/>
              <a:solidFill>
                <a:schemeClr val="tx1"/>
              </a:solidFill>
              <a:latin typeface="汉仪大宋简" panose="02010609000101010101" pitchFamily="49" charset="-122"/>
              <a:ea typeface="汉仪大宋简" panose="02010609000101010101" pitchFamily="49" charset="-122"/>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1200" b="0" dirty="0">
                <a:ln/>
                <a:solidFill>
                  <a:schemeClr val="tx1"/>
                </a:solidFill>
                <a:latin typeface="汉仪大宋简" panose="02010609000101010101" pitchFamily="49" charset="-122"/>
                <a:ea typeface="汉仪大宋简" panose="02010609000101010101" pitchFamily="49" charset="-122"/>
                <a:cs typeface="Calibri" panose="020F0502020204030204" pitchFamily="34" charset="0"/>
              </a:rPr>
              <a:t>要确定水桶在水龙头下放置了多久，我们要知道水桶一开始的时候有没有水，水龙头滴水的速度要恒定不变，而且整个滴水的过程中，没有任何额外的水渗入水桶，或者被人取出来。</a:t>
            </a:r>
            <a:endParaRPr lang="en-US" altLang="zh-CN" sz="1200" b="0" dirty="0">
              <a:ln/>
              <a:solidFill>
                <a:schemeClr val="tx1"/>
              </a:solidFill>
              <a:latin typeface="汉仪大宋简" panose="02010609000101010101" pitchFamily="49" charset="-122"/>
              <a:ea typeface="汉仪大宋简" panose="02010609000101010101" pitchFamily="49" charset="-122"/>
              <a:cs typeface="Calibri" panose="020F0502020204030204" pitchFamily="34" charset="0"/>
            </a:endParaRPr>
          </a:p>
          <a:p>
            <a:pPr>
              <a:spcBef>
                <a:spcPct val="0"/>
              </a:spcBef>
            </a:pPr>
            <a:endParaRPr lang="en-US" dirty="0"/>
          </a:p>
          <a:p>
            <a:pPr>
              <a:spcBef>
                <a:spcPct val="0"/>
              </a:spcBef>
            </a:pPr>
            <a:endParaRPr lang="en-US" dirty="0"/>
          </a:p>
        </p:txBody>
      </p:sp>
      <p:sp>
        <p:nvSpPr>
          <p:cNvPr id="16387" name="Slide Number Placeholder 3"/>
          <p:cNvSpPr>
            <a:spLocks noGrp="1"/>
          </p:cNvSpPr>
          <p:nvPr>
            <p:ph type="sldNum" sz="quarter" idx="5"/>
          </p:nvPr>
        </p:nvSpPr>
        <p:spPr bwMode="auto">
          <a:noFill/>
          <a:ln>
            <a:miter lim="800000"/>
          </a:ln>
        </p:spPr>
        <p:txBody>
          <a:bodyPr wrap="square" numCol="1" anchorCtr="0" compatLnSpc="1"/>
          <a:lstStyle/>
          <a:p>
            <a:pPr defTabSz="457200">
              <a:defRPr/>
            </a:pPr>
            <a:fld id="{5ECDE3AD-8A43-410B-8D5B-80DAC10F8C79}" type="slidenum">
              <a:rPr lang="en-US">
                <a:solidFill>
                  <a:prstClr val="black"/>
                </a:solidFill>
              </a:rPr>
              <a:pPr defTabSz="457200">
                <a:defRPr/>
              </a:pPr>
              <a:t>7</a:t>
            </a:fld>
            <a:endParaRPr lang="en-US">
              <a:solidFill>
                <a:prstClr val="black"/>
              </a:solidFill>
            </a:endParaRPr>
          </a:p>
        </p:txBody>
      </p:sp>
    </p:spTree>
    <p:extLst>
      <p:ext uri="{BB962C8B-B14F-4D97-AF65-F5344CB8AC3E}">
        <p14:creationId xmlns:p14="http://schemas.microsoft.com/office/powerpoint/2010/main" val="2499708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BCE1EA-2532-A64E-B38E-063E581F94B2}" type="slidenum">
              <a:rPr lang="en-US">
                <a:solidFill>
                  <a:prstClr val="black"/>
                </a:solidFill>
              </a:rPr>
              <a:pPr>
                <a:defRPr/>
              </a:pPr>
              <a:t>8</a:t>
            </a:fld>
            <a:endParaRPr lang="en-US">
              <a:solidFill>
                <a:prstClr val="black"/>
              </a:solidFill>
            </a:endParaRPr>
          </a:p>
        </p:txBody>
      </p:sp>
      <p:sp>
        <p:nvSpPr>
          <p:cNvPr id="5282818"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5282819" name="Rectangle 3"/>
          <p:cNvSpPr>
            <a:spLocks noGrp="1" noChangeArrowheads="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cs typeface="+mn-cs"/>
              </a:rPr>
              <a:t>如果用放射性测年法来测量岩石（从岩浆涌出来形成的石头）的年龄，那必须满足以下几个条件。</a:t>
            </a:r>
            <a:endParaRPr lang="en-US" altLang="zh-CN" dirty="0">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dirty="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cs typeface="+mn-cs"/>
              </a:rPr>
              <a:t>知道子元素和母元素的初始比例，也要确保元素的衰变率是恒定不变的，而且整个过程没有任何污染，处于一个完全封闭的系统之中，子母元素没有被外界干扰。</a:t>
            </a:r>
            <a:endParaRPr lang="en-US" dirty="0">
              <a:cs typeface="+mn-cs"/>
            </a:endParaRPr>
          </a:p>
        </p:txBody>
      </p:sp>
    </p:spTree>
    <p:extLst>
      <p:ext uri="{BB962C8B-B14F-4D97-AF65-F5344CB8AC3E}">
        <p14:creationId xmlns:p14="http://schemas.microsoft.com/office/powerpoint/2010/main" val="449047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ADF276C2-2C74-4752-A0FB-95FB0FC40895}" type="slidenum">
              <a:rPr lang="en-AU">
                <a:solidFill>
                  <a:prstClr val="black"/>
                </a:solidFill>
              </a:rPr>
              <a:pPr/>
              <a:t>9</a:t>
            </a:fld>
            <a:endParaRPr lang="en-AU">
              <a:solidFill>
                <a:prstClr val="black"/>
              </a:solidFill>
            </a:endParaRPr>
          </a:p>
        </p:txBody>
      </p:sp>
      <p:sp>
        <p:nvSpPr>
          <p:cNvPr id="159747" name="Rectangle 2"/>
          <p:cNvSpPr>
            <a:spLocks noGrp="1" noRot="1" noChangeAspect="1" noChangeArrowheads="1" noTextEdit="1"/>
          </p:cNvSpPr>
          <p:nvPr>
            <p:ph type="sldImg"/>
          </p:nvPr>
        </p:nvSpPr>
        <p:spPr>
          <a:xfrm>
            <a:off x="381000" y="685800"/>
            <a:ext cx="6096000" cy="3429000"/>
          </a:xfrm>
          <a:ln/>
        </p:spPr>
      </p:sp>
      <p:sp>
        <p:nvSpPr>
          <p:cNvPr id="159748" name="Rectangle 3"/>
          <p:cNvSpPr>
            <a:spLocks noGrp="1" noChangeArrowheads="1"/>
          </p:cNvSpPr>
          <p:nvPr>
            <p:ph type="body" idx="1"/>
          </p:nvPr>
        </p:nvSpPr>
        <p:spPr>
          <a:noFill/>
          <a:ln/>
        </p:spPr>
        <p:txBody>
          <a:bodyPr/>
          <a:lstStyle/>
          <a:p>
            <a:r>
              <a:rPr lang="zh-CN" altLang="en-US" dirty="0"/>
              <a:t>上面这些假设常常会出错。比如。</a:t>
            </a:r>
            <a:endParaRPr lang="en-US" altLang="zh-CN" dirty="0"/>
          </a:p>
          <a:p>
            <a:endParaRPr lang="en-US" altLang="zh-CN" dirty="0"/>
          </a:p>
          <a:p>
            <a:r>
              <a:rPr lang="zh-CN" altLang="en-US" dirty="0"/>
              <a:t>所以，我们看到放射性测年法是基于一种完美，甚至是不切实际的条件下才能凑效，但是在自然环境中，这样的条件是几乎不可能实现的。</a:t>
            </a:r>
            <a:endParaRPr lang="en-US" altLang="zh-CN" dirty="0"/>
          </a:p>
          <a:p>
            <a:endParaRPr lang="en-US" altLang="zh-CN" dirty="0"/>
          </a:p>
          <a:p>
            <a:r>
              <a:rPr lang="zh-CN" altLang="en-US" dirty="0"/>
              <a:t>从原理上，放射性测年法已经是不可靠了，那么在真实的实践检验中又如何呢？</a:t>
            </a:r>
            <a:endParaRPr lang="en-US" altLang="zh-CN" dirty="0"/>
          </a:p>
        </p:txBody>
      </p:sp>
    </p:spTree>
    <p:extLst>
      <p:ext uri="{BB962C8B-B14F-4D97-AF65-F5344CB8AC3E}">
        <p14:creationId xmlns:p14="http://schemas.microsoft.com/office/powerpoint/2010/main" val="1985019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0" y="139489"/>
            <a:ext cx="9144000" cy="461665"/>
          </a:xfrm>
          <a:prstGeom prst="rect">
            <a:avLst/>
          </a:prstGeom>
          <a:noFill/>
        </p:spPr>
        <p:txBody>
          <a:bodyPr vert="horz" wrap="square" lIns="91440" tIns="45720" rIns="91440" bIns="45720" rtlCol="0">
            <a:spAutoFit/>
          </a:bodyPr>
          <a:lstStyle>
            <a:lvl1pPr algn="ctr">
              <a:defRPr lang="en-US" sz="2400" b="1">
                <a:solidFill>
                  <a:srgbClr val="002954"/>
                </a:solidFill>
                <a:latin typeface="Arial" panose="020B0604020202020204" pitchFamily="34" charset="0"/>
                <a:ea typeface="微软雅黑" panose="020B0503020204020204" pitchFamily="34" charset="-122"/>
                <a:cs typeface="Arial" panose="020B0604020202020204" pitchFamily="34" charset="0"/>
              </a:defRPr>
            </a:lvl1pPr>
          </a:lstStyle>
          <a:p>
            <a:pPr lvl="0"/>
            <a:r>
              <a:rPr lang="zh-CN" altLang="en-US" dirty="0"/>
              <a:t>单击此处编辑母版标题样式</a:t>
            </a:r>
            <a:endParaRPr lang="en-US" dirty="0"/>
          </a:p>
        </p:txBody>
      </p:sp>
    </p:spTree>
    <p:extLst>
      <p:ext uri="{BB962C8B-B14F-4D97-AF65-F5344CB8AC3E}">
        <p14:creationId xmlns:p14="http://schemas.microsoft.com/office/powerpoint/2010/main" val="349098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482225"/>
            <a:ext cx="8229600" cy="428628"/>
          </a:xfrm>
          <a:prstGeom prst="rect">
            <a:avLst/>
          </a:prstGeom>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914400"/>
            <a:ext cx="8229600" cy="368274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B30143DB-A8FA-40B7-AD60-914B23771584}"/>
              </a:ext>
            </a:extLst>
          </p:cNvPr>
          <p:cNvSpPr>
            <a:spLocks noGrp="1"/>
          </p:cNvSpPr>
          <p:nvPr>
            <p:ph type="dt" sz="half" idx="10"/>
          </p:nvPr>
        </p:nvSpPr>
        <p:spPr>
          <a:xfrm>
            <a:off x="6400801" y="4767263"/>
            <a:ext cx="2289572" cy="273844"/>
          </a:xfrm>
          <a:prstGeom prst="rect">
            <a:avLst/>
          </a:prstGeom>
        </p:spPr>
        <p:txBody>
          <a:bodyPr/>
          <a:lstStyle>
            <a:lvl1pPr>
              <a:defRPr>
                <a:solidFill>
                  <a:srgbClr val="464653"/>
                </a:solidFill>
              </a:defRPr>
            </a:lvl1pPr>
          </a:lstStyle>
          <a:p>
            <a:pPr>
              <a:defRPr/>
            </a:pPr>
            <a:fld id="{C2EDACBE-CF82-4E53-9833-364DD26E152F}" type="datetimeFigureOut">
              <a:rPr lang="zh-CN" altLang="en-US"/>
              <a:pPr>
                <a:defRPr/>
              </a:pPr>
              <a:t>2020/9/10</a:t>
            </a:fld>
            <a:endParaRPr lang="zh-CN" altLang="en-US"/>
          </a:p>
        </p:txBody>
      </p:sp>
      <p:sp>
        <p:nvSpPr>
          <p:cNvPr id="5" name="页脚占位符 4">
            <a:extLst>
              <a:ext uri="{FF2B5EF4-FFF2-40B4-BE49-F238E27FC236}">
                <a16:creationId xmlns:a16="http://schemas.microsoft.com/office/drawing/2014/main" id="{CF32FBDE-C809-4EF8-A48F-D49B224136B3}"/>
              </a:ext>
            </a:extLst>
          </p:cNvPr>
          <p:cNvSpPr>
            <a:spLocks noGrp="1"/>
          </p:cNvSpPr>
          <p:nvPr>
            <p:ph type="ftr" sz="quarter" idx="11"/>
          </p:nvPr>
        </p:nvSpPr>
        <p:spPr>
          <a:xfrm>
            <a:off x="2899172" y="4767263"/>
            <a:ext cx="3505200" cy="273844"/>
          </a:xfrm>
          <a:prstGeom prst="rect">
            <a:avLst/>
          </a:prstGeom>
        </p:spPr>
        <p:txBody>
          <a:bodyPr/>
          <a:lstStyle>
            <a:lvl1pPr>
              <a:defRPr>
                <a:solidFill>
                  <a:srgbClr val="464653"/>
                </a:solidFill>
              </a:defRPr>
            </a:lvl1pPr>
          </a:lstStyle>
          <a:p>
            <a:pPr>
              <a:defRPr/>
            </a:pPr>
            <a:endParaRPr lang="zh-CN" altLang="en-US"/>
          </a:p>
        </p:txBody>
      </p:sp>
      <p:sp>
        <p:nvSpPr>
          <p:cNvPr id="6" name="灯片编号占位符 5">
            <a:extLst>
              <a:ext uri="{FF2B5EF4-FFF2-40B4-BE49-F238E27FC236}">
                <a16:creationId xmlns:a16="http://schemas.microsoft.com/office/drawing/2014/main" id="{BCF73406-C4FA-4653-BC49-11696C7FFFD5}"/>
              </a:ext>
            </a:extLst>
          </p:cNvPr>
          <p:cNvSpPr>
            <a:spLocks noGrp="1"/>
          </p:cNvSpPr>
          <p:nvPr>
            <p:ph type="sldNum" sz="quarter" idx="12"/>
          </p:nvPr>
        </p:nvSpPr>
        <p:spPr>
          <a:xfrm>
            <a:off x="613172" y="4767263"/>
            <a:ext cx="1981200" cy="273844"/>
          </a:xfrm>
          <a:prstGeom prst="rect">
            <a:avLst/>
          </a:prstGeom>
        </p:spPr>
        <p:txBody>
          <a:bodyPr/>
          <a:lstStyle>
            <a:lvl1pPr>
              <a:defRPr>
                <a:solidFill>
                  <a:srgbClr val="464653"/>
                </a:solidFill>
              </a:defRPr>
            </a:lvl1pPr>
          </a:lstStyle>
          <a:p>
            <a:pPr>
              <a:defRPr/>
            </a:pPr>
            <a:fld id="{AAF0AC8A-9F67-43C7-A217-2E7304253A37}" type="slidenum">
              <a:rPr lang="zh-CN" altLang="en-US"/>
              <a:pPr>
                <a:defRPr/>
              </a:pPr>
              <a:t>‹#›</a:t>
            </a:fld>
            <a:endParaRPr lang="zh-CN" altLang="en-US"/>
          </a:p>
        </p:txBody>
      </p:sp>
    </p:spTree>
    <p:extLst>
      <p:ext uri="{BB962C8B-B14F-4D97-AF65-F5344CB8AC3E}">
        <p14:creationId xmlns:p14="http://schemas.microsoft.com/office/powerpoint/2010/main" val="265044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4" name="直接连接符 3">
            <a:extLst>
              <a:ext uri="{FF2B5EF4-FFF2-40B4-BE49-F238E27FC236}">
                <a16:creationId xmlns:a16="http://schemas.microsoft.com/office/drawing/2014/main" id="{78FF201E-FF2E-417D-AAD9-1FCCFC622E4E}"/>
              </a:ext>
            </a:extLst>
          </p:cNvPr>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lIns="51435" tIns="25718" rIns="51435" bIns="25718"/>
          <a:lstStyle/>
          <a:p>
            <a:pPr>
              <a:defRPr/>
            </a:pPr>
            <a:endParaRPr lang="en-US" sz="1013">
              <a:solidFill>
                <a:prstClr val="black"/>
              </a:solidFill>
            </a:endParaRPr>
          </a:p>
        </p:txBody>
      </p:sp>
      <p:sp>
        <p:nvSpPr>
          <p:cNvPr id="5" name="等腰三角形 4">
            <a:extLst>
              <a:ext uri="{FF2B5EF4-FFF2-40B4-BE49-F238E27FC236}">
                <a16:creationId xmlns:a16="http://schemas.microsoft.com/office/drawing/2014/main" id="{7E3FA940-EE51-45FD-A6E8-BC569A5AA6AA}"/>
              </a:ext>
            </a:extLst>
          </p:cNvPr>
          <p:cNvSpPr>
            <a:spLocks noChangeAspect="1"/>
          </p:cNvSpPr>
          <p:nvPr/>
        </p:nvSpPr>
        <p:spPr>
          <a:xfrm rot="5400000">
            <a:off x="443508" y="4835723"/>
            <a:ext cx="142875" cy="12025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013">
              <a:solidFill>
                <a:prstClr val="white"/>
              </a:solidFill>
            </a:endParaRPr>
          </a:p>
        </p:txBody>
      </p:sp>
      <p:sp>
        <p:nvSpPr>
          <p:cNvPr id="6" name="直接连接符 5">
            <a:extLst>
              <a:ext uri="{FF2B5EF4-FFF2-40B4-BE49-F238E27FC236}">
                <a16:creationId xmlns:a16="http://schemas.microsoft.com/office/drawing/2014/main" id="{D5D7A656-F750-487E-A124-9C124737EFFA}"/>
              </a:ext>
            </a:extLst>
          </p:cNvPr>
          <p:cNvSpPr>
            <a:spLocks noChangeShapeType="1"/>
          </p:cNvSpPr>
          <p:nvPr/>
        </p:nvSpPr>
        <p:spPr bwMode="auto">
          <a:xfrm rot="5400000">
            <a:off x="4361259" y="2401491"/>
            <a:ext cx="4388644" cy="0"/>
          </a:xfrm>
          <a:prstGeom prst="line">
            <a:avLst/>
          </a:prstGeom>
          <a:noFill/>
          <a:ln w="9525" cap="flat" cmpd="sng" algn="ctr">
            <a:solidFill>
              <a:schemeClr val="accent2"/>
            </a:solidFill>
            <a:prstDash val="dash"/>
            <a:round/>
            <a:headEnd type="none" w="med" len="med"/>
            <a:tailEnd type="none" w="med" len="med"/>
          </a:ln>
          <a:effectLst/>
        </p:spPr>
        <p:txBody>
          <a:bodyPr lIns="51435" tIns="25718" rIns="51435" bIns="25718"/>
          <a:lstStyle/>
          <a:p>
            <a:pPr>
              <a:defRPr/>
            </a:pPr>
            <a:endParaRPr lang="en-US" sz="1013">
              <a:solidFill>
                <a:prstClr val="black"/>
              </a:solidFill>
            </a:endParaRPr>
          </a:p>
        </p:txBody>
      </p:sp>
      <p:sp>
        <p:nvSpPr>
          <p:cNvPr id="2" name="竖排标题 1"/>
          <p:cNvSpPr>
            <a:spLocks noGrp="1"/>
          </p:cNvSpPr>
          <p:nvPr>
            <p:ph type="title" orient="vert"/>
          </p:nvPr>
        </p:nvSpPr>
        <p:spPr>
          <a:xfrm>
            <a:off x="6629400" y="205985"/>
            <a:ext cx="2057400" cy="4388644"/>
          </a:xfrm>
          <a:prstGeom prst="rect">
            <a:avLst/>
          </a:prstGeo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205985"/>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3">
            <a:extLst>
              <a:ext uri="{FF2B5EF4-FFF2-40B4-BE49-F238E27FC236}">
                <a16:creationId xmlns:a16="http://schemas.microsoft.com/office/drawing/2014/main" id="{EE0A9D3F-0A13-4EF9-995C-89A520513642}"/>
              </a:ext>
            </a:extLst>
          </p:cNvPr>
          <p:cNvSpPr>
            <a:spLocks noGrp="1"/>
          </p:cNvSpPr>
          <p:nvPr>
            <p:ph type="dt" sz="half" idx="10"/>
          </p:nvPr>
        </p:nvSpPr>
        <p:spPr>
          <a:xfrm>
            <a:off x="6400801" y="4767263"/>
            <a:ext cx="2289572" cy="273844"/>
          </a:xfrm>
          <a:prstGeom prst="rect">
            <a:avLst/>
          </a:prstGeom>
        </p:spPr>
        <p:txBody>
          <a:bodyPr/>
          <a:lstStyle>
            <a:lvl1pPr>
              <a:defRPr>
                <a:solidFill>
                  <a:srgbClr val="464653"/>
                </a:solidFill>
              </a:defRPr>
            </a:lvl1pPr>
          </a:lstStyle>
          <a:p>
            <a:pPr>
              <a:defRPr/>
            </a:pPr>
            <a:fld id="{C2F35E23-C250-4121-A2CC-97169506324D}" type="datetimeFigureOut">
              <a:rPr lang="zh-CN" altLang="en-US"/>
              <a:pPr>
                <a:defRPr/>
              </a:pPr>
              <a:t>2020/9/10</a:t>
            </a:fld>
            <a:endParaRPr lang="zh-CN" altLang="en-US"/>
          </a:p>
        </p:txBody>
      </p:sp>
      <p:sp>
        <p:nvSpPr>
          <p:cNvPr id="8" name="页脚占位符 4">
            <a:extLst>
              <a:ext uri="{FF2B5EF4-FFF2-40B4-BE49-F238E27FC236}">
                <a16:creationId xmlns:a16="http://schemas.microsoft.com/office/drawing/2014/main" id="{CFD3E20C-5C23-475E-B05D-A3ACA3F9BEB9}"/>
              </a:ext>
            </a:extLst>
          </p:cNvPr>
          <p:cNvSpPr>
            <a:spLocks noGrp="1"/>
          </p:cNvSpPr>
          <p:nvPr>
            <p:ph type="ftr" sz="quarter" idx="11"/>
          </p:nvPr>
        </p:nvSpPr>
        <p:spPr>
          <a:xfrm>
            <a:off x="2899172" y="4767263"/>
            <a:ext cx="3505200" cy="273844"/>
          </a:xfrm>
          <a:prstGeom prst="rect">
            <a:avLst/>
          </a:prstGeom>
        </p:spPr>
        <p:txBody>
          <a:bodyPr/>
          <a:lstStyle>
            <a:lvl1pPr>
              <a:defRPr>
                <a:solidFill>
                  <a:srgbClr val="464653"/>
                </a:solidFill>
              </a:defRPr>
            </a:lvl1pPr>
          </a:lstStyle>
          <a:p>
            <a:pPr>
              <a:defRPr/>
            </a:pPr>
            <a:endParaRPr lang="zh-CN" altLang="en-US"/>
          </a:p>
        </p:txBody>
      </p:sp>
      <p:sp>
        <p:nvSpPr>
          <p:cNvPr id="9" name="灯片编号占位符 5">
            <a:extLst>
              <a:ext uri="{FF2B5EF4-FFF2-40B4-BE49-F238E27FC236}">
                <a16:creationId xmlns:a16="http://schemas.microsoft.com/office/drawing/2014/main" id="{AF94F5E9-DF38-4713-9158-D04262C9F509}"/>
              </a:ext>
            </a:extLst>
          </p:cNvPr>
          <p:cNvSpPr>
            <a:spLocks noGrp="1"/>
          </p:cNvSpPr>
          <p:nvPr>
            <p:ph type="sldNum" sz="quarter" idx="12"/>
          </p:nvPr>
        </p:nvSpPr>
        <p:spPr>
          <a:xfrm>
            <a:off x="613172" y="4767263"/>
            <a:ext cx="1981200" cy="273844"/>
          </a:xfrm>
          <a:prstGeom prst="rect">
            <a:avLst/>
          </a:prstGeom>
        </p:spPr>
        <p:txBody>
          <a:bodyPr/>
          <a:lstStyle>
            <a:lvl1pPr>
              <a:defRPr>
                <a:solidFill>
                  <a:srgbClr val="464653"/>
                </a:solidFill>
              </a:defRPr>
            </a:lvl1pPr>
          </a:lstStyle>
          <a:p>
            <a:pPr>
              <a:defRPr/>
            </a:pPr>
            <a:fld id="{DCFEC2F4-0C83-405C-983B-3AF4A9A98C4F}" type="slidenum">
              <a:rPr lang="zh-CN" altLang="en-US"/>
              <a:pPr>
                <a:defRPr/>
              </a:pPr>
              <a:t>‹#›</a:t>
            </a:fld>
            <a:endParaRPr lang="zh-CN" altLang="en-US"/>
          </a:p>
        </p:txBody>
      </p:sp>
    </p:spTree>
    <p:extLst>
      <p:ext uri="{BB962C8B-B14F-4D97-AF65-F5344CB8AC3E}">
        <p14:creationId xmlns:p14="http://schemas.microsoft.com/office/powerpoint/2010/main" val="1625745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200151"/>
            <a:ext cx="4038600" cy="16394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1"/>
            <a:ext cx="4038600" cy="16394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3948"/>
            <a:ext cx="4038600" cy="164068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948"/>
            <a:ext cx="4038600" cy="164068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54A2DC2-65A4-4B7A-B518-D3CB231CC8F7}"/>
              </a:ext>
            </a:extLst>
          </p:cNvPr>
          <p:cNvSpPr>
            <a:spLocks noGrp="1" noChangeArrowheads="1"/>
          </p:cNvSpPr>
          <p:nvPr>
            <p:ph type="dt" sz="half" idx="10"/>
          </p:nvPr>
        </p:nvSpPr>
        <p:spPr>
          <a:xfrm>
            <a:off x="6400801" y="4767263"/>
            <a:ext cx="2289572" cy="273844"/>
          </a:xfrm>
          <a:prstGeom prst="rect">
            <a:avLst/>
          </a:prstGeom>
        </p:spPr>
        <p:txBody>
          <a:bodyPr/>
          <a:lstStyle>
            <a:lvl1pPr>
              <a:defRPr>
                <a:solidFill>
                  <a:srgbClr val="464653"/>
                </a:solidFill>
              </a:defRPr>
            </a:lvl1pPr>
          </a:lstStyle>
          <a:p>
            <a:pPr>
              <a:defRPr/>
            </a:pPr>
            <a:endParaRPr lang="en-US"/>
          </a:p>
        </p:txBody>
      </p:sp>
      <p:sp>
        <p:nvSpPr>
          <p:cNvPr id="8" name="Rectangle 5">
            <a:extLst>
              <a:ext uri="{FF2B5EF4-FFF2-40B4-BE49-F238E27FC236}">
                <a16:creationId xmlns:a16="http://schemas.microsoft.com/office/drawing/2014/main" id="{E9B27762-89A8-46F1-9616-BF0744B7B906}"/>
              </a:ext>
            </a:extLst>
          </p:cNvPr>
          <p:cNvSpPr>
            <a:spLocks noGrp="1" noChangeArrowheads="1"/>
          </p:cNvSpPr>
          <p:nvPr>
            <p:ph type="ftr" sz="quarter" idx="11"/>
          </p:nvPr>
        </p:nvSpPr>
        <p:spPr>
          <a:xfrm>
            <a:off x="2899172" y="4767263"/>
            <a:ext cx="3505200" cy="273844"/>
          </a:xfrm>
          <a:prstGeom prst="rect">
            <a:avLst/>
          </a:prstGeom>
        </p:spPr>
        <p:txBody>
          <a:bodyPr/>
          <a:lstStyle>
            <a:lvl1pPr>
              <a:defRPr>
                <a:solidFill>
                  <a:srgbClr val="464653"/>
                </a:solidFill>
              </a:defRPr>
            </a:lvl1pPr>
          </a:lstStyle>
          <a:p>
            <a:pPr>
              <a:defRPr/>
            </a:pPr>
            <a:endParaRPr lang="en-US"/>
          </a:p>
        </p:txBody>
      </p:sp>
      <p:sp>
        <p:nvSpPr>
          <p:cNvPr id="9" name="Rectangle 6">
            <a:extLst>
              <a:ext uri="{FF2B5EF4-FFF2-40B4-BE49-F238E27FC236}">
                <a16:creationId xmlns:a16="http://schemas.microsoft.com/office/drawing/2014/main" id="{9DC2D423-E0A4-4145-8B93-FA0CC76FBF27}"/>
              </a:ext>
            </a:extLst>
          </p:cNvPr>
          <p:cNvSpPr>
            <a:spLocks noGrp="1" noChangeArrowheads="1"/>
          </p:cNvSpPr>
          <p:nvPr>
            <p:ph type="sldNum" sz="quarter" idx="12"/>
          </p:nvPr>
        </p:nvSpPr>
        <p:spPr>
          <a:xfrm>
            <a:off x="613172" y="4767263"/>
            <a:ext cx="1981200" cy="273844"/>
          </a:xfrm>
          <a:prstGeom prst="rect">
            <a:avLst/>
          </a:prstGeom>
        </p:spPr>
        <p:txBody>
          <a:bodyPr/>
          <a:lstStyle>
            <a:lvl1pPr>
              <a:defRPr>
                <a:solidFill>
                  <a:srgbClr val="464653"/>
                </a:solidFill>
              </a:defRPr>
            </a:lvl1pPr>
          </a:lstStyle>
          <a:p>
            <a:pPr>
              <a:defRPr/>
            </a:pPr>
            <a:fld id="{E1061C1F-11CF-426D-BE61-75E090436982}" type="slidenum">
              <a:rPr lang="en-US"/>
              <a:pPr>
                <a:defRPr/>
              </a:pPr>
              <a:t>‹#›</a:t>
            </a:fld>
            <a:endParaRPr lang="en-US"/>
          </a:p>
        </p:txBody>
      </p:sp>
    </p:spTree>
    <p:extLst>
      <p:ext uri="{BB962C8B-B14F-4D97-AF65-F5344CB8AC3E}">
        <p14:creationId xmlns:p14="http://schemas.microsoft.com/office/powerpoint/2010/main" val="2553935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487354"/>
            <a:ext cx="7043208" cy="1142621"/>
          </a:xfrm>
          <a:prstGeom prst="rect">
            <a:avLst/>
          </a:prstGeom>
        </p:spPr>
        <p:txBody>
          <a:bodyPr anchor="ctr" anchorCtr="0">
            <a:noAutofit/>
          </a:bodyPr>
          <a:lstStyle>
            <a:lvl1pPr>
              <a:lnSpc>
                <a:spcPct val="90000"/>
              </a:lnSpc>
              <a:defRPr sz="3038"/>
            </a:lvl1pPr>
          </a:lstStyle>
          <a:p>
            <a:r>
              <a:rPr lang="en-US"/>
              <a:t>Click to edit Master title style</a:t>
            </a:r>
            <a:endParaRPr lang="en-US" dirty="0"/>
          </a:p>
        </p:txBody>
      </p:sp>
      <p:sp>
        <p:nvSpPr>
          <p:cNvPr id="3" name="Subtitle 2"/>
          <p:cNvSpPr>
            <a:spLocks noGrp="1"/>
          </p:cNvSpPr>
          <p:nvPr>
            <p:ph type="subTitle" idx="1"/>
          </p:nvPr>
        </p:nvSpPr>
        <p:spPr>
          <a:xfrm>
            <a:off x="1368955" y="3258745"/>
            <a:ext cx="7043208" cy="346249"/>
          </a:xfrm>
          <a:prstGeom prst="rect">
            <a:avLst/>
          </a:prstGeom>
        </p:spPr>
        <p:txBody>
          <a:bodyPr>
            <a:noAutofit/>
          </a:bodyPr>
          <a:lstStyle>
            <a:lvl1pPr marL="0" indent="0" algn="l">
              <a:lnSpc>
                <a:spcPct val="90000"/>
              </a:lnSpc>
              <a:spcBef>
                <a:spcPts val="0"/>
              </a:spcBef>
              <a:buNone/>
              <a:defRPr>
                <a:solidFill>
                  <a:schemeClr val="tx1">
                    <a:tint val="75000"/>
                  </a:schemeClr>
                </a:solidFill>
              </a:defRPr>
            </a:lvl1pPr>
            <a:lvl2pPr marL="257165" indent="0" algn="ctr">
              <a:buNone/>
              <a:defRPr>
                <a:solidFill>
                  <a:schemeClr val="tx1">
                    <a:tint val="75000"/>
                  </a:schemeClr>
                </a:solidFill>
              </a:defRPr>
            </a:lvl2pPr>
            <a:lvl3pPr marL="514329" indent="0" algn="ctr">
              <a:buNone/>
              <a:defRPr>
                <a:solidFill>
                  <a:schemeClr val="tx1">
                    <a:tint val="75000"/>
                  </a:schemeClr>
                </a:solidFill>
              </a:defRPr>
            </a:lvl3pPr>
            <a:lvl4pPr marL="771494" indent="0" algn="ctr">
              <a:buNone/>
              <a:defRPr>
                <a:solidFill>
                  <a:schemeClr val="tx1">
                    <a:tint val="75000"/>
                  </a:schemeClr>
                </a:solidFill>
              </a:defRPr>
            </a:lvl4pPr>
            <a:lvl5pPr marL="1028659" indent="0" algn="ctr">
              <a:buNone/>
              <a:defRPr>
                <a:solidFill>
                  <a:schemeClr val="tx1">
                    <a:tint val="75000"/>
                  </a:schemeClr>
                </a:solidFill>
              </a:defRPr>
            </a:lvl5pPr>
            <a:lvl6pPr marL="1285824" indent="0" algn="ctr">
              <a:buNone/>
              <a:defRPr>
                <a:solidFill>
                  <a:schemeClr val="tx1">
                    <a:tint val="75000"/>
                  </a:schemeClr>
                </a:solidFill>
              </a:defRPr>
            </a:lvl6pPr>
            <a:lvl7pPr marL="1542989" indent="0" algn="ctr">
              <a:buNone/>
              <a:defRPr>
                <a:solidFill>
                  <a:schemeClr val="tx1">
                    <a:tint val="75000"/>
                  </a:schemeClr>
                </a:solidFill>
              </a:defRPr>
            </a:lvl7pPr>
            <a:lvl8pPr marL="1800153" indent="0" algn="ctr">
              <a:buNone/>
              <a:defRPr>
                <a:solidFill>
                  <a:schemeClr val="tx1">
                    <a:tint val="75000"/>
                  </a:schemeClr>
                </a:solidFill>
              </a:defRPr>
            </a:lvl8pPr>
            <a:lvl9pPr marL="2057318"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1766887"/>
            <a:ext cx="7690114" cy="1038746"/>
          </a:xfrm>
          <a:prstGeom prst="rect">
            <a:avLst/>
          </a:prstGeo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5625" b="1" i="1" u="none" strike="noStrike" kern="1200" cap="none" spc="-36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zh-CN" altLang="en-US"/>
              <a:t>单击此处编辑母版文本样式</a:t>
            </a:r>
          </a:p>
        </p:txBody>
      </p:sp>
    </p:spTree>
    <p:extLst>
      <p:ext uri="{BB962C8B-B14F-4D97-AF65-F5344CB8AC3E}">
        <p14:creationId xmlns:p14="http://schemas.microsoft.com/office/powerpoint/2010/main" val="256501828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8650"/>
            <a:ext cx="8229600" cy="85725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2971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2971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4235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487354"/>
            <a:ext cx="7043208" cy="1142621"/>
          </a:xfrm>
          <a:prstGeom prst="rect">
            <a:avLst/>
          </a:prstGeom>
        </p:spPr>
        <p:txBody>
          <a:bodyPr anchor="ctr" anchorCtr="0">
            <a:noAutofit/>
          </a:bodyPr>
          <a:lstStyle>
            <a:lvl1pPr>
              <a:lnSpc>
                <a:spcPct val="90000"/>
              </a:lnSpc>
              <a:defRPr sz="3038"/>
            </a:lvl1pPr>
          </a:lstStyle>
          <a:p>
            <a:r>
              <a:rPr lang="en-US"/>
              <a:t>Click to edit Master title style</a:t>
            </a:r>
            <a:endParaRPr lang="en-US" dirty="0"/>
          </a:p>
        </p:txBody>
      </p:sp>
      <p:sp>
        <p:nvSpPr>
          <p:cNvPr id="3" name="Subtitle 2"/>
          <p:cNvSpPr>
            <a:spLocks noGrp="1"/>
          </p:cNvSpPr>
          <p:nvPr>
            <p:ph type="subTitle" idx="1"/>
          </p:nvPr>
        </p:nvSpPr>
        <p:spPr>
          <a:xfrm>
            <a:off x="1368955" y="3258745"/>
            <a:ext cx="7043208" cy="346249"/>
          </a:xfrm>
          <a:prstGeom prst="rect">
            <a:avLst/>
          </a:prstGeom>
        </p:spPr>
        <p:txBody>
          <a:bodyPr>
            <a:noAutofit/>
          </a:bodyPr>
          <a:lstStyle>
            <a:lvl1pPr marL="0" indent="0" algn="l">
              <a:lnSpc>
                <a:spcPct val="90000"/>
              </a:lnSpc>
              <a:spcBef>
                <a:spcPts val="0"/>
              </a:spcBef>
              <a:buNone/>
              <a:defRPr>
                <a:solidFill>
                  <a:schemeClr val="tx1">
                    <a:tint val="75000"/>
                  </a:schemeClr>
                </a:solidFill>
              </a:defRPr>
            </a:lvl1pPr>
            <a:lvl2pPr marL="257165" indent="0" algn="ctr">
              <a:buNone/>
              <a:defRPr>
                <a:solidFill>
                  <a:schemeClr val="tx1">
                    <a:tint val="75000"/>
                  </a:schemeClr>
                </a:solidFill>
              </a:defRPr>
            </a:lvl2pPr>
            <a:lvl3pPr marL="514329" indent="0" algn="ctr">
              <a:buNone/>
              <a:defRPr>
                <a:solidFill>
                  <a:schemeClr val="tx1">
                    <a:tint val="75000"/>
                  </a:schemeClr>
                </a:solidFill>
              </a:defRPr>
            </a:lvl3pPr>
            <a:lvl4pPr marL="771494" indent="0" algn="ctr">
              <a:buNone/>
              <a:defRPr>
                <a:solidFill>
                  <a:schemeClr val="tx1">
                    <a:tint val="75000"/>
                  </a:schemeClr>
                </a:solidFill>
              </a:defRPr>
            </a:lvl4pPr>
            <a:lvl5pPr marL="1028659" indent="0" algn="ctr">
              <a:buNone/>
              <a:defRPr>
                <a:solidFill>
                  <a:schemeClr val="tx1">
                    <a:tint val="75000"/>
                  </a:schemeClr>
                </a:solidFill>
              </a:defRPr>
            </a:lvl5pPr>
            <a:lvl6pPr marL="1285824" indent="0" algn="ctr">
              <a:buNone/>
              <a:defRPr>
                <a:solidFill>
                  <a:schemeClr val="tx1">
                    <a:tint val="75000"/>
                  </a:schemeClr>
                </a:solidFill>
              </a:defRPr>
            </a:lvl6pPr>
            <a:lvl7pPr marL="1542989" indent="0" algn="ctr">
              <a:buNone/>
              <a:defRPr>
                <a:solidFill>
                  <a:schemeClr val="tx1">
                    <a:tint val="75000"/>
                  </a:schemeClr>
                </a:solidFill>
              </a:defRPr>
            </a:lvl7pPr>
            <a:lvl8pPr marL="1800153" indent="0" algn="ctr">
              <a:buNone/>
              <a:defRPr>
                <a:solidFill>
                  <a:schemeClr val="tx1">
                    <a:tint val="75000"/>
                  </a:schemeClr>
                </a:solidFill>
              </a:defRPr>
            </a:lvl8pPr>
            <a:lvl9pPr marL="2057318"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1766887"/>
            <a:ext cx="7690114" cy="1038746"/>
          </a:xfrm>
          <a:prstGeom prst="rect">
            <a:avLst/>
          </a:prstGeo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5625" b="1" i="1" u="none" strike="noStrike" kern="1200" cap="none" spc="-36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zh-CN" altLang="en-US"/>
              <a:t>单击此处编辑母版文本样式</a:t>
            </a:r>
          </a:p>
        </p:txBody>
      </p:sp>
    </p:spTree>
    <p:extLst>
      <p:ext uri="{BB962C8B-B14F-4D97-AF65-F5344CB8AC3E}">
        <p14:creationId xmlns:p14="http://schemas.microsoft.com/office/powerpoint/2010/main" val="98437767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Demo, Video etc. &quot;special&quot; slides">
    <p:spTree>
      <p:nvGrpSpPr>
        <p:cNvPr id="1" name=""/>
        <p:cNvGrpSpPr/>
        <p:nvPr/>
      </p:nvGrpSpPr>
      <p:grpSpPr>
        <a:xfrm>
          <a:off x="0" y="0"/>
          <a:ext cx="0" cy="0"/>
          <a:chOff x="0" y="0"/>
          <a:chExt cx="0" cy="0"/>
        </a:xfrm>
      </p:grpSpPr>
      <p:sp>
        <p:nvSpPr>
          <p:cNvPr id="12" name="标题 1"/>
          <p:cNvSpPr>
            <a:spLocks noGrp="1"/>
          </p:cNvSpPr>
          <p:nvPr>
            <p:ph type="title"/>
          </p:nvPr>
        </p:nvSpPr>
        <p:spPr>
          <a:xfrm>
            <a:off x="0" y="139489"/>
            <a:ext cx="9144000" cy="461665"/>
          </a:xfrm>
          <a:prstGeom prst="rect">
            <a:avLst/>
          </a:prstGeom>
          <a:noFill/>
        </p:spPr>
        <p:txBody>
          <a:bodyPr vert="horz" wrap="square" lIns="91440" tIns="45720" rIns="91440" bIns="45720" rtlCol="0">
            <a:spAutoFit/>
          </a:bodyPr>
          <a:lstStyle>
            <a:lvl1pPr algn="ctr">
              <a:defRPr lang="en-US" sz="2400" b="1">
                <a:solidFill>
                  <a:srgbClr val="002954"/>
                </a:solidFill>
                <a:latin typeface="Arial" panose="020B0604020202020204" pitchFamily="34" charset="0"/>
                <a:ea typeface="微软雅黑" panose="020B0503020204020204" pitchFamily="34" charset="-122"/>
                <a:cs typeface="Arial" panose="020B0604020202020204" pitchFamily="34" charset="0"/>
              </a:defRPr>
            </a:lvl1pPr>
          </a:lstStyle>
          <a:p>
            <a:pPr lvl="0"/>
            <a:r>
              <a:rPr lang="zh-CN" altLang="en-US" dirty="0"/>
              <a:t>单击此处编辑母版标题样式</a:t>
            </a:r>
            <a:endParaRPr lang="en-US" dirty="0"/>
          </a:p>
        </p:txBody>
      </p:sp>
      <p:grpSp>
        <p:nvGrpSpPr>
          <p:cNvPr id="14" name="组合 11">
            <a:extLst>
              <a:ext uri="{FF2B5EF4-FFF2-40B4-BE49-F238E27FC236}">
                <a16:creationId xmlns:a16="http://schemas.microsoft.com/office/drawing/2014/main" id="{99C4D3A3-7A0C-421D-8D49-A462F546195B}"/>
              </a:ext>
            </a:extLst>
          </p:cNvPr>
          <p:cNvGrpSpPr>
            <a:grpSpLocks/>
          </p:cNvGrpSpPr>
          <p:nvPr userDrawn="1"/>
        </p:nvGrpSpPr>
        <p:grpSpPr bwMode="auto">
          <a:xfrm>
            <a:off x="0" y="4779169"/>
            <a:ext cx="9145191" cy="447675"/>
            <a:chOff x="-670" y="6372000"/>
            <a:chExt cx="12192892" cy="597648"/>
          </a:xfrm>
        </p:grpSpPr>
        <p:sp>
          <p:nvSpPr>
            <p:cNvPr id="15" name="矩形 14">
              <a:extLst>
                <a:ext uri="{FF2B5EF4-FFF2-40B4-BE49-F238E27FC236}">
                  <a16:creationId xmlns:a16="http://schemas.microsoft.com/office/drawing/2014/main" id="{421146E3-BE48-4056-9F44-61AF4EC5BF67}"/>
                </a:ext>
              </a:extLst>
            </p:cNvPr>
            <p:cNvSpPr/>
            <p:nvPr/>
          </p:nvSpPr>
          <p:spPr>
            <a:xfrm>
              <a:off x="918" y="6372000"/>
              <a:ext cx="12191304" cy="503869"/>
            </a:xfrm>
            <a:prstGeom prst="rect">
              <a:avLst/>
            </a:prstGeom>
            <a:gradFill flip="none" rotWithShape="1">
              <a:gsLst>
                <a:gs pos="100000">
                  <a:srgbClr val="002953"/>
                </a:gs>
                <a:gs pos="48000">
                  <a:srgbClr val="024C89"/>
                </a:gs>
                <a:gs pos="0">
                  <a:srgbClr val="00295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prstClr val="white"/>
                </a:solidFill>
              </a:endParaRPr>
            </a:p>
          </p:txBody>
        </p:sp>
        <p:sp>
          <p:nvSpPr>
            <p:cNvPr id="16" name="矩形 15">
              <a:extLst>
                <a:ext uri="{FF2B5EF4-FFF2-40B4-BE49-F238E27FC236}">
                  <a16:creationId xmlns:a16="http://schemas.microsoft.com/office/drawing/2014/main" id="{90CA6356-8A1F-44EE-8674-3C9A7E1AFB62}"/>
                </a:ext>
              </a:extLst>
            </p:cNvPr>
            <p:cNvSpPr/>
            <p:nvPr/>
          </p:nvSpPr>
          <p:spPr>
            <a:xfrm flipV="1">
              <a:off x="-670" y="6389485"/>
              <a:ext cx="12191304" cy="19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prstClr val="white"/>
                </a:solidFill>
              </a:endParaRPr>
            </a:p>
          </p:txBody>
        </p:sp>
        <p:sp>
          <p:nvSpPr>
            <p:cNvPr id="17" name="标题 1">
              <a:extLst>
                <a:ext uri="{FF2B5EF4-FFF2-40B4-BE49-F238E27FC236}">
                  <a16:creationId xmlns:a16="http://schemas.microsoft.com/office/drawing/2014/main" id="{6DA46B9D-92AE-47F2-9372-14AAFE73D9CC}"/>
                </a:ext>
              </a:extLst>
            </p:cNvPr>
            <p:cNvSpPr txBox="1">
              <a:spLocks noChangeArrowheads="1"/>
            </p:cNvSpPr>
            <p:nvPr/>
          </p:nvSpPr>
          <p:spPr bwMode="auto">
            <a:xfrm>
              <a:off x="7823671" y="6475317"/>
              <a:ext cx="3979635" cy="494331"/>
            </a:xfrm>
            <a:prstGeom prst="rect">
              <a:avLst/>
            </a:prstGeom>
            <a:noFill/>
            <a:ln>
              <a:noFill/>
            </a:ln>
          </p:spPr>
          <p:txBody>
            <a:bodyPr wrap="none" lIns="0" tIns="0" rIns="0" bIns="0"/>
            <a:lstStyle>
              <a:lvl1pPr defTabSz="684213">
                <a:defRPr sz="2000">
                  <a:solidFill>
                    <a:schemeClr val="tx1"/>
                  </a:solidFill>
                  <a:latin typeface="Arial" panose="020B0604020202020204" pitchFamily="34" charset="0"/>
                  <a:ea typeface="宋体" panose="02010600030101010101" pitchFamily="2" charset="-122"/>
                </a:defRPr>
              </a:lvl1pPr>
              <a:lvl2pPr marL="742950" indent="-285750" defTabSz="684213">
                <a:defRPr sz="2000">
                  <a:solidFill>
                    <a:schemeClr val="tx1"/>
                  </a:solidFill>
                  <a:latin typeface="Arial" panose="020B0604020202020204" pitchFamily="34" charset="0"/>
                  <a:ea typeface="宋体" panose="02010600030101010101" pitchFamily="2" charset="-122"/>
                </a:defRPr>
              </a:lvl2pPr>
              <a:lvl3pPr marL="1143000" indent="-228600" defTabSz="684213">
                <a:defRPr sz="2000">
                  <a:solidFill>
                    <a:schemeClr val="tx1"/>
                  </a:solidFill>
                  <a:latin typeface="Arial" panose="020B0604020202020204" pitchFamily="34" charset="0"/>
                  <a:ea typeface="宋体" panose="02010600030101010101" pitchFamily="2" charset="-122"/>
                </a:defRPr>
              </a:lvl3pPr>
              <a:lvl4pPr marL="1600200" indent="-228600" defTabSz="684213">
                <a:defRPr sz="2000">
                  <a:solidFill>
                    <a:schemeClr val="tx1"/>
                  </a:solidFill>
                  <a:latin typeface="Arial" panose="020B0604020202020204" pitchFamily="34" charset="0"/>
                  <a:ea typeface="宋体" panose="02010600030101010101" pitchFamily="2" charset="-122"/>
                </a:defRPr>
              </a:lvl4pPr>
              <a:lvl5pPr marL="2057400" indent="-228600" defTabSz="684213">
                <a:defRPr sz="2000">
                  <a:solidFill>
                    <a:schemeClr val="tx1"/>
                  </a:solidFill>
                  <a:latin typeface="Arial" panose="020B0604020202020204" pitchFamily="34" charset="0"/>
                  <a:ea typeface="宋体" panose="02010600030101010101" pitchFamily="2" charset="-122"/>
                </a:defRPr>
              </a:lvl5pPr>
              <a:lvl6pPr marL="25146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lnSpc>
                  <a:spcPct val="90000"/>
                </a:lnSpc>
                <a:defRPr/>
              </a:pPr>
              <a:r>
                <a:rPr lang="en-US" altLang="zh-CN" sz="1650" b="1">
                  <a:solidFill>
                    <a:srgbClr val="FFFFFF"/>
                  </a:solidFill>
                  <a:ea typeface="微软雅黑" panose="020B0503020204020204" pitchFamily="34" charset="-122"/>
                  <a:cs typeface="Arial" panose="020B0604020202020204" pitchFamily="34" charset="0"/>
                </a:rPr>
                <a:t>HuodongYouxiang@gmail.com</a:t>
              </a:r>
              <a:endParaRPr lang="zh-CN" altLang="en-US" sz="1650" b="1">
                <a:solidFill>
                  <a:srgbClr val="FFFFFF"/>
                </a:solidFill>
                <a:ea typeface="微软雅黑" panose="020B0503020204020204" pitchFamily="34" charset="-122"/>
                <a:cs typeface="Arial" panose="020B0604020202020204" pitchFamily="34" charset="0"/>
              </a:endParaRPr>
            </a:p>
          </p:txBody>
        </p:sp>
        <p:sp>
          <p:nvSpPr>
            <p:cNvPr id="18" name="标题 1">
              <a:extLst>
                <a:ext uri="{FF2B5EF4-FFF2-40B4-BE49-F238E27FC236}">
                  <a16:creationId xmlns:a16="http://schemas.microsoft.com/office/drawing/2014/main" id="{263CF600-11C8-4604-BD84-6FF008CA5D00}"/>
                </a:ext>
              </a:extLst>
            </p:cNvPr>
            <p:cNvSpPr txBox="1">
              <a:spLocks noChangeArrowheads="1"/>
            </p:cNvSpPr>
            <p:nvPr userDrawn="1"/>
          </p:nvSpPr>
          <p:spPr bwMode="auto">
            <a:xfrm>
              <a:off x="190663" y="6464190"/>
              <a:ext cx="4609837" cy="492742"/>
            </a:xfrm>
            <a:prstGeom prst="rect">
              <a:avLst/>
            </a:prstGeom>
            <a:noFill/>
            <a:ln>
              <a:noFill/>
            </a:ln>
          </p:spPr>
          <p:txBody>
            <a:bodyPr wrap="none" lIns="0" tIns="0" rIns="0" bIns="0"/>
            <a:lstStyle>
              <a:lvl1pPr defTabSz="684213">
                <a:defRPr>
                  <a:solidFill>
                    <a:schemeClr val="tx1"/>
                  </a:solidFill>
                  <a:latin typeface="Arial" panose="020B0604020202020204" pitchFamily="34" charset="0"/>
                  <a:ea typeface="宋体" panose="02010600030101010101" pitchFamily="2" charset="-122"/>
                </a:defRPr>
              </a:lvl1pPr>
              <a:lvl2pPr marL="742950" indent="-285750" defTabSz="684213">
                <a:defRPr>
                  <a:solidFill>
                    <a:schemeClr val="tx1"/>
                  </a:solidFill>
                  <a:latin typeface="Arial" panose="020B0604020202020204" pitchFamily="34" charset="0"/>
                  <a:ea typeface="宋体" panose="02010600030101010101" pitchFamily="2" charset="-122"/>
                </a:defRPr>
              </a:lvl2pPr>
              <a:lvl3pPr marL="1143000" indent="-228600" defTabSz="684213">
                <a:defRPr>
                  <a:solidFill>
                    <a:schemeClr val="tx1"/>
                  </a:solidFill>
                  <a:latin typeface="Arial" panose="020B0604020202020204" pitchFamily="34" charset="0"/>
                  <a:ea typeface="宋体" panose="02010600030101010101" pitchFamily="2" charset="-122"/>
                </a:defRPr>
              </a:lvl3pPr>
              <a:lvl4pPr marL="1600200" indent="-228600" defTabSz="684213">
                <a:defRPr>
                  <a:solidFill>
                    <a:schemeClr val="tx1"/>
                  </a:solidFill>
                  <a:latin typeface="Arial" panose="020B0604020202020204" pitchFamily="34" charset="0"/>
                  <a:ea typeface="宋体" panose="02010600030101010101" pitchFamily="2" charset="-122"/>
                </a:defRPr>
              </a:lvl4pPr>
              <a:lvl5pPr marL="2057400" indent="-228600" defTabSz="684213">
                <a:defRPr>
                  <a:solidFill>
                    <a:schemeClr val="tx1"/>
                  </a:solidFill>
                  <a:latin typeface="Arial" panose="020B0604020202020204" pitchFamily="34" charset="0"/>
                  <a:ea typeface="宋体" panose="02010600030101010101" pitchFamily="2" charset="-122"/>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b="1" dirty="0">
                  <a:solidFill>
                    <a:prstClr val="white"/>
                  </a:solidFill>
                  <a:latin typeface="微软雅黑" panose="020B0503020204020204" pitchFamily="34" charset="-122"/>
                  <a:ea typeface="微软雅黑" panose="020B0503020204020204" pitchFamily="34" charset="-122"/>
                </a:rPr>
                <a:t>碳</a:t>
              </a:r>
              <a:r>
                <a:rPr lang="en-US" altLang="zh-CN" sz="1600" b="1" dirty="0">
                  <a:solidFill>
                    <a:prstClr val="white"/>
                  </a:solidFill>
                  <a:latin typeface="微软雅黑" panose="020B0503020204020204" pitchFamily="34" charset="-122"/>
                  <a:ea typeface="微软雅黑" panose="020B0503020204020204" pitchFamily="34" charset="-122"/>
                </a:rPr>
                <a:t>-14</a:t>
              </a:r>
              <a:r>
                <a:rPr lang="zh-CN" altLang="en-US" sz="1600" b="1" dirty="0">
                  <a:solidFill>
                    <a:prstClr val="white"/>
                  </a:solidFill>
                  <a:latin typeface="微软雅黑" panose="020B0503020204020204" pitchFamily="34" charset="-122"/>
                  <a:ea typeface="微软雅黑" panose="020B0503020204020204" pitchFamily="34" charset="-122"/>
                </a:rPr>
                <a:t>放射性年代测年法</a:t>
              </a:r>
            </a:p>
          </p:txBody>
        </p:sp>
      </p:grpSp>
    </p:spTree>
    <p:extLst>
      <p:ext uri="{BB962C8B-B14F-4D97-AF65-F5344CB8AC3E}">
        <p14:creationId xmlns:p14="http://schemas.microsoft.com/office/powerpoint/2010/main" val="149436733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Demo, Video etc. &quot;special&quot; slides">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F94440-932B-4874-894B-22B1A989D8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标题 1"/>
          <p:cNvSpPr>
            <a:spLocks noGrp="1"/>
          </p:cNvSpPr>
          <p:nvPr>
            <p:ph type="title"/>
          </p:nvPr>
        </p:nvSpPr>
        <p:spPr>
          <a:xfrm>
            <a:off x="0" y="139489"/>
            <a:ext cx="9144000" cy="523220"/>
          </a:xfrm>
          <a:prstGeom prst="rect">
            <a:avLst/>
          </a:prstGeom>
          <a:noFill/>
        </p:spPr>
        <p:txBody>
          <a:bodyPr vert="horz" wrap="square" lIns="91440" tIns="45720" rIns="91440" bIns="45720" rtlCol="0">
            <a:spAutoFit/>
          </a:bodyPr>
          <a:lstStyle>
            <a:lvl1pPr algn="ctr">
              <a:defRPr lang="en-US" sz="2800" b="1">
                <a:solidFill>
                  <a:schemeClr val="bg1"/>
                </a:solidFill>
                <a:latin typeface="Arial" panose="020B0604020202020204" pitchFamily="34" charset="0"/>
                <a:ea typeface="微软雅黑" panose="020B0503020204020204" pitchFamily="34" charset="-122"/>
                <a:cs typeface="Arial" panose="020B0604020202020204" pitchFamily="34" charset="0"/>
              </a:defRPr>
            </a:lvl1pPr>
          </a:lstStyle>
          <a:p>
            <a:pPr lvl="0"/>
            <a:r>
              <a:rPr lang="zh-CN" altLang="en-US" dirty="0"/>
              <a:t>单击此处编辑母版标题样式</a:t>
            </a:r>
            <a:endParaRPr lang="en-US" dirty="0"/>
          </a:p>
        </p:txBody>
      </p:sp>
      <p:cxnSp>
        <p:nvCxnSpPr>
          <p:cNvPr id="10" name="直接连接符 9">
            <a:extLst>
              <a:ext uri="{FF2B5EF4-FFF2-40B4-BE49-F238E27FC236}">
                <a16:creationId xmlns:a16="http://schemas.microsoft.com/office/drawing/2014/main" id="{453F909C-23C2-41D7-A4BF-17BE40DCDC7F}"/>
              </a:ext>
            </a:extLst>
          </p:cNvPr>
          <p:cNvCxnSpPr/>
          <p:nvPr userDrawn="1"/>
        </p:nvCxnSpPr>
        <p:spPr>
          <a:xfrm>
            <a:off x="0" y="571500"/>
            <a:ext cx="9144000" cy="0"/>
          </a:xfrm>
          <a:prstGeom prst="line">
            <a:avLst/>
          </a:prstGeom>
          <a:ln w="22225" cap="rnd" cmpd="sng">
            <a:gradFill flip="none" rotWithShape="1">
              <a:gsLst>
                <a:gs pos="53000">
                  <a:schemeClr val="bg1"/>
                </a:gs>
                <a:gs pos="0">
                  <a:srgbClr val="002060"/>
                </a:gs>
                <a:gs pos="100000">
                  <a:srgbClr val="002060"/>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E813399D-C766-478D-B0B2-5C3DDAE5D4C7}"/>
              </a:ext>
            </a:extLst>
          </p:cNvPr>
          <p:cNvGrpSpPr>
            <a:grpSpLocks/>
          </p:cNvGrpSpPr>
          <p:nvPr userDrawn="1"/>
        </p:nvGrpSpPr>
        <p:grpSpPr bwMode="auto">
          <a:xfrm>
            <a:off x="-596" y="4780175"/>
            <a:ext cx="9286913" cy="447675"/>
            <a:chOff x="-670" y="6372000"/>
            <a:chExt cx="12381843" cy="597648"/>
          </a:xfrm>
        </p:grpSpPr>
        <p:sp>
          <p:nvSpPr>
            <p:cNvPr id="18" name="矩形 17">
              <a:extLst>
                <a:ext uri="{FF2B5EF4-FFF2-40B4-BE49-F238E27FC236}">
                  <a16:creationId xmlns:a16="http://schemas.microsoft.com/office/drawing/2014/main" id="{738E3B85-E5A3-43B9-8D14-5E66C6C33AF9}"/>
                </a:ext>
              </a:extLst>
            </p:cNvPr>
            <p:cNvSpPr/>
            <p:nvPr userDrawn="1"/>
          </p:nvSpPr>
          <p:spPr>
            <a:xfrm>
              <a:off x="918" y="6372000"/>
              <a:ext cx="12191304" cy="503869"/>
            </a:xfrm>
            <a:prstGeom prst="rect">
              <a:avLst/>
            </a:prstGeom>
            <a:gradFill flip="none" rotWithShape="1">
              <a:gsLst>
                <a:gs pos="100000">
                  <a:srgbClr val="002953"/>
                </a:gs>
                <a:gs pos="48000">
                  <a:srgbClr val="024C89"/>
                </a:gs>
                <a:gs pos="0">
                  <a:srgbClr val="00295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013">
                <a:solidFill>
                  <a:prstClr val="white"/>
                </a:solidFill>
              </a:endParaRPr>
            </a:p>
          </p:txBody>
        </p:sp>
        <p:sp>
          <p:nvSpPr>
            <p:cNvPr id="19" name="矩形 18">
              <a:extLst>
                <a:ext uri="{FF2B5EF4-FFF2-40B4-BE49-F238E27FC236}">
                  <a16:creationId xmlns:a16="http://schemas.microsoft.com/office/drawing/2014/main" id="{EDE325AB-E526-47C2-A352-1152BF4551C3}"/>
                </a:ext>
              </a:extLst>
            </p:cNvPr>
            <p:cNvSpPr/>
            <p:nvPr userDrawn="1"/>
          </p:nvSpPr>
          <p:spPr>
            <a:xfrm flipV="1">
              <a:off x="-670" y="6389485"/>
              <a:ext cx="12191304" cy="19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013">
                <a:solidFill>
                  <a:prstClr val="white"/>
                </a:solidFill>
              </a:endParaRPr>
            </a:p>
          </p:txBody>
        </p:sp>
        <p:sp>
          <p:nvSpPr>
            <p:cNvPr id="20" name="标题 1">
              <a:extLst>
                <a:ext uri="{FF2B5EF4-FFF2-40B4-BE49-F238E27FC236}">
                  <a16:creationId xmlns:a16="http://schemas.microsoft.com/office/drawing/2014/main" id="{15DFC66C-8856-4055-925A-14C1DAD222CE}"/>
                </a:ext>
              </a:extLst>
            </p:cNvPr>
            <p:cNvSpPr txBox="1">
              <a:spLocks noChangeArrowheads="1"/>
            </p:cNvSpPr>
            <p:nvPr userDrawn="1"/>
          </p:nvSpPr>
          <p:spPr bwMode="auto">
            <a:xfrm>
              <a:off x="8401538" y="6475317"/>
              <a:ext cx="3979635" cy="494331"/>
            </a:xfrm>
            <a:prstGeom prst="rect">
              <a:avLst/>
            </a:prstGeom>
            <a:noFill/>
            <a:ln>
              <a:noFill/>
            </a:ln>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90000"/>
                </a:lnSpc>
                <a:defRPr/>
              </a:pPr>
              <a:r>
                <a:rPr lang="en-US" altLang="zh-CN" sz="1650" b="1" dirty="0">
                  <a:solidFill>
                    <a:srgbClr val="FFFFFF"/>
                  </a:solidFill>
                  <a:ea typeface="微软雅黑" panose="020B0503020204020204" pitchFamily="34" charset="-122"/>
                  <a:cs typeface="Arial" panose="020B0604020202020204" pitchFamily="34" charset="0"/>
                </a:rPr>
                <a:t>HuodongYouxiang@gmail.com</a:t>
              </a:r>
              <a:endParaRPr lang="zh-CN" altLang="en-US" sz="1650" b="1" dirty="0">
                <a:solidFill>
                  <a:srgbClr val="FFFFFF"/>
                </a:solidFill>
                <a:ea typeface="微软雅黑" panose="020B0503020204020204" pitchFamily="34" charset="-122"/>
                <a:cs typeface="Arial" panose="020B0604020202020204" pitchFamily="34" charset="0"/>
              </a:endParaRPr>
            </a:p>
          </p:txBody>
        </p:sp>
        <p:sp>
          <p:nvSpPr>
            <p:cNvPr id="21" name="标题 1">
              <a:extLst>
                <a:ext uri="{FF2B5EF4-FFF2-40B4-BE49-F238E27FC236}">
                  <a16:creationId xmlns:a16="http://schemas.microsoft.com/office/drawing/2014/main" id="{5C7A25B1-F504-4569-AF89-84F84D4F63C1}"/>
                </a:ext>
              </a:extLst>
            </p:cNvPr>
            <p:cNvSpPr txBox="1">
              <a:spLocks noChangeArrowheads="1"/>
            </p:cNvSpPr>
            <p:nvPr userDrawn="1"/>
          </p:nvSpPr>
          <p:spPr bwMode="auto">
            <a:xfrm>
              <a:off x="190663" y="6464190"/>
              <a:ext cx="4609837" cy="492742"/>
            </a:xfrm>
            <a:prstGeom prst="rect">
              <a:avLst/>
            </a:prstGeom>
            <a:noFill/>
            <a:ln>
              <a:noFill/>
            </a:ln>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zh-CN" altLang="en-US" sz="1500" b="1" dirty="0">
                  <a:solidFill>
                    <a:prstClr val="white"/>
                  </a:solidFill>
                  <a:latin typeface="微软雅黑" panose="020B0503020204020204" pitchFamily="34" charset="-122"/>
                  <a:ea typeface="微软雅黑" panose="020B0503020204020204" pitchFamily="34" charset="-122"/>
                </a:rPr>
                <a:t>地球的年龄</a:t>
              </a:r>
              <a:endParaRPr lang="zh-CN" altLang="en-US" sz="1500" b="1" dirty="0">
                <a:solidFill>
                  <a:srgbClr val="FFFFFF"/>
                </a:solidFill>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306562998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Demo, Video etc. &quot;special&quot; slides">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F94440-932B-4874-894B-22B1A989D8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7" name="组合 16">
            <a:extLst>
              <a:ext uri="{FF2B5EF4-FFF2-40B4-BE49-F238E27FC236}">
                <a16:creationId xmlns:a16="http://schemas.microsoft.com/office/drawing/2014/main" id="{E813399D-C766-478D-B0B2-5C3DDAE5D4C7}"/>
              </a:ext>
            </a:extLst>
          </p:cNvPr>
          <p:cNvGrpSpPr>
            <a:grpSpLocks/>
          </p:cNvGrpSpPr>
          <p:nvPr userDrawn="1"/>
        </p:nvGrpSpPr>
        <p:grpSpPr bwMode="auto">
          <a:xfrm>
            <a:off x="-596" y="4780175"/>
            <a:ext cx="9286913" cy="447675"/>
            <a:chOff x="-670" y="6372000"/>
            <a:chExt cx="12381843" cy="597648"/>
          </a:xfrm>
        </p:grpSpPr>
        <p:sp>
          <p:nvSpPr>
            <p:cNvPr id="18" name="矩形 17">
              <a:extLst>
                <a:ext uri="{FF2B5EF4-FFF2-40B4-BE49-F238E27FC236}">
                  <a16:creationId xmlns:a16="http://schemas.microsoft.com/office/drawing/2014/main" id="{738E3B85-E5A3-43B9-8D14-5E66C6C33AF9}"/>
                </a:ext>
              </a:extLst>
            </p:cNvPr>
            <p:cNvSpPr/>
            <p:nvPr userDrawn="1"/>
          </p:nvSpPr>
          <p:spPr>
            <a:xfrm>
              <a:off x="918" y="6372000"/>
              <a:ext cx="12191304" cy="503869"/>
            </a:xfrm>
            <a:prstGeom prst="rect">
              <a:avLst/>
            </a:prstGeom>
            <a:gradFill flip="none" rotWithShape="1">
              <a:gsLst>
                <a:gs pos="100000">
                  <a:srgbClr val="002953"/>
                </a:gs>
                <a:gs pos="48000">
                  <a:srgbClr val="024C89"/>
                </a:gs>
                <a:gs pos="0">
                  <a:srgbClr val="00295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013">
                <a:solidFill>
                  <a:prstClr val="white"/>
                </a:solidFill>
              </a:endParaRPr>
            </a:p>
          </p:txBody>
        </p:sp>
        <p:sp>
          <p:nvSpPr>
            <p:cNvPr id="19" name="矩形 18">
              <a:extLst>
                <a:ext uri="{FF2B5EF4-FFF2-40B4-BE49-F238E27FC236}">
                  <a16:creationId xmlns:a16="http://schemas.microsoft.com/office/drawing/2014/main" id="{EDE325AB-E526-47C2-A352-1152BF4551C3}"/>
                </a:ext>
              </a:extLst>
            </p:cNvPr>
            <p:cNvSpPr/>
            <p:nvPr userDrawn="1"/>
          </p:nvSpPr>
          <p:spPr>
            <a:xfrm flipV="1">
              <a:off x="-670" y="6389485"/>
              <a:ext cx="12191304" cy="19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013">
                <a:solidFill>
                  <a:prstClr val="white"/>
                </a:solidFill>
              </a:endParaRPr>
            </a:p>
          </p:txBody>
        </p:sp>
        <p:sp>
          <p:nvSpPr>
            <p:cNvPr id="20" name="标题 1">
              <a:extLst>
                <a:ext uri="{FF2B5EF4-FFF2-40B4-BE49-F238E27FC236}">
                  <a16:creationId xmlns:a16="http://schemas.microsoft.com/office/drawing/2014/main" id="{15DFC66C-8856-4055-925A-14C1DAD222CE}"/>
                </a:ext>
              </a:extLst>
            </p:cNvPr>
            <p:cNvSpPr txBox="1">
              <a:spLocks noChangeArrowheads="1"/>
            </p:cNvSpPr>
            <p:nvPr userDrawn="1"/>
          </p:nvSpPr>
          <p:spPr bwMode="auto">
            <a:xfrm>
              <a:off x="8401538" y="6475317"/>
              <a:ext cx="3979635" cy="494331"/>
            </a:xfrm>
            <a:prstGeom prst="rect">
              <a:avLst/>
            </a:prstGeom>
            <a:noFill/>
            <a:ln>
              <a:noFill/>
            </a:ln>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90000"/>
                </a:lnSpc>
                <a:defRPr/>
              </a:pPr>
              <a:r>
                <a:rPr lang="en-US" altLang="zh-CN" sz="1650" b="1" dirty="0">
                  <a:solidFill>
                    <a:srgbClr val="FFFFFF"/>
                  </a:solidFill>
                  <a:ea typeface="微软雅黑" panose="020B0503020204020204" pitchFamily="34" charset="-122"/>
                  <a:cs typeface="Arial" panose="020B0604020202020204" pitchFamily="34" charset="0"/>
                </a:rPr>
                <a:t>HuodongYouxiang@gmail.com</a:t>
              </a:r>
              <a:endParaRPr lang="zh-CN" altLang="en-US" sz="1650" b="1" dirty="0">
                <a:solidFill>
                  <a:srgbClr val="FFFFFF"/>
                </a:solidFill>
                <a:ea typeface="微软雅黑" panose="020B0503020204020204" pitchFamily="34" charset="-122"/>
                <a:cs typeface="Arial" panose="020B0604020202020204" pitchFamily="34" charset="0"/>
              </a:endParaRPr>
            </a:p>
          </p:txBody>
        </p:sp>
        <p:sp>
          <p:nvSpPr>
            <p:cNvPr id="21" name="标题 1">
              <a:extLst>
                <a:ext uri="{FF2B5EF4-FFF2-40B4-BE49-F238E27FC236}">
                  <a16:creationId xmlns:a16="http://schemas.microsoft.com/office/drawing/2014/main" id="{5C7A25B1-F504-4569-AF89-84F84D4F63C1}"/>
                </a:ext>
              </a:extLst>
            </p:cNvPr>
            <p:cNvSpPr txBox="1">
              <a:spLocks noChangeArrowheads="1"/>
            </p:cNvSpPr>
            <p:nvPr userDrawn="1"/>
          </p:nvSpPr>
          <p:spPr bwMode="auto">
            <a:xfrm>
              <a:off x="190663" y="6464190"/>
              <a:ext cx="4609837" cy="492742"/>
            </a:xfrm>
            <a:prstGeom prst="rect">
              <a:avLst/>
            </a:prstGeom>
            <a:noFill/>
            <a:ln>
              <a:noFill/>
            </a:ln>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zh-CN" altLang="en-US" sz="1500" b="1" dirty="0">
                  <a:solidFill>
                    <a:prstClr val="white"/>
                  </a:solidFill>
                  <a:latin typeface="微软雅黑" panose="020B0503020204020204" pitchFamily="34" charset="-122"/>
                  <a:ea typeface="微软雅黑" panose="020B0503020204020204" pitchFamily="34" charset="-122"/>
                </a:rPr>
                <a:t>地球的年龄</a:t>
              </a:r>
              <a:endParaRPr lang="zh-CN" altLang="en-US" sz="1500" b="1" dirty="0">
                <a:solidFill>
                  <a:srgbClr val="FFFFFF"/>
                </a:solidFill>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25580486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Demo, Video etc. &quot;special&quot; slides">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96B2B690-3BB2-4E95-B412-72A37E5A9585}"/>
              </a:ext>
            </a:extLst>
          </p:cNvPr>
          <p:cNvCxnSpPr/>
          <p:nvPr userDrawn="1"/>
        </p:nvCxnSpPr>
        <p:spPr>
          <a:xfrm>
            <a:off x="0" y="571500"/>
            <a:ext cx="9144000" cy="0"/>
          </a:xfrm>
          <a:prstGeom prst="line">
            <a:avLst/>
          </a:prstGeom>
          <a:ln w="22225" cap="rnd" cmpd="sng">
            <a:gradFill flip="none" rotWithShape="1">
              <a:gsLst>
                <a:gs pos="53000">
                  <a:srgbClr val="002953"/>
                </a:gs>
                <a:gs pos="0">
                  <a:schemeClr val="bg1">
                    <a:lumMod val="95000"/>
                  </a:schemeClr>
                </a:gs>
                <a:gs pos="100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标题 1"/>
          <p:cNvSpPr>
            <a:spLocks noGrp="1"/>
          </p:cNvSpPr>
          <p:nvPr>
            <p:ph type="title"/>
          </p:nvPr>
        </p:nvSpPr>
        <p:spPr>
          <a:xfrm>
            <a:off x="0" y="139489"/>
            <a:ext cx="9144000" cy="461665"/>
          </a:xfrm>
          <a:prstGeom prst="rect">
            <a:avLst/>
          </a:prstGeom>
          <a:noFill/>
        </p:spPr>
        <p:txBody>
          <a:bodyPr vert="horz" wrap="square" lIns="91440" tIns="45720" rIns="91440" bIns="45720" rtlCol="0">
            <a:spAutoFit/>
          </a:bodyPr>
          <a:lstStyle>
            <a:lvl1pPr algn="ctr">
              <a:defRPr lang="en-US" sz="2400" b="1">
                <a:solidFill>
                  <a:srgbClr val="002954"/>
                </a:solidFill>
                <a:latin typeface="Arial" panose="020B0604020202020204" pitchFamily="34" charset="0"/>
                <a:ea typeface="微软雅黑" panose="020B0503020204020204" pitchFamily="34" charset="-122"/>
                <a:cs typeface="Arial" panose="020B0604020202020204" pitchFamily="34" charset="0"/>
              </a:defRPr>
            </a:lvl1pPr>
          </a:lstStyle>
          <a:p>
            <a:pPr lvl="0"/>
            <a:r>
              <a:rPr lang="zh-CN" altLang="en-US" dirty="0"/>
              <a:t>单击此处编辑母版标题样式</a:t>
            </a:r>
            <a:endParaRPr lang="en-US" dirty="0"/>
          </a:p>
        </p:txBody>
      </p:sp>
    </p:spTree>
    <p:extLst>
      <p:ext uri="{BB962C8B-B14F-4D97-AF65-F5344CB8AC3E}">
        <p14:creationId xmlns:p14="http://schemas.microsoft.com/office/powerpoint/2010/main" val="18723314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482225"/>
            <a:ext cx="9144000" cy="428628"/>
          </a:xfrm>
          <a:prstGeom prst="rect">
            <a:avLst/>
          </a:prstGeom>
        </p:spPr>
        <p:txBody>
          <a:bodyPr vert="horz" wrap="none" lIns="91440" tIns="45720" rIns="91440" bIns="45720" rtlCol="0" anchor="b" anchorCtr="0">
            <a:normAutofit/>
          </a:bodyPr>
          <a:lstStyle>
            <a:lvl1pPr>
              <a:defRPr lang="en-US" sz="1575" dirty="0">
                <a:solidFill>
                  <a:schemeClr val="tx1"/>
                </a:solidFill>
                <a:latin typeface="Arial" pitchFamily="34" charset="0"/>
                <a:cs typeface="Arial" pitchFamily="34" charset="0"/>
              </a:defRPr>
            </a:lvl1pPr>
          </a:lstStyle>
          <a:p>
            <a:pPr lvl="0"/>
            <a:r>
              <a:rPr lang="zh-CN" altLang="en-US" dirty="0"/>
              <a:t>单击此处编辑母版标题样式</a:t>
            </a:r>
            <a:endParaRPr lang="en-US" dirty="0"/>
          </a:p>
        </p:txBody>
      </p:sp>
      <p:sp>
        <p:nvSpPr>
          <p:cNvPr id="8" name="内容占位符 7"/>
          <p:cNvSpPr>
            <a:spLocks noGrp="1"/>
          </p:cNvSpPr>
          <p:nvPr>
            <p:ph sz="quarter" idx="1"/>
          </p:nvPr>
        </p:nvSpPr>
        <p:spPr>
          <a:xfrm>
            <a:off x="0" y="121502"/>
            <a:ext cx="9144000" cy="403957"/>
          </a:xfrm>
          <a:prstGeom prst="rect">
            <a:avLst/>
          </a:prstGeom>
          <a:noFill/>
        </p:spPr>
        <p:txBody>
          <a:bodyPr vert="horz" wrap="square" lIns="91440" tIns="45720" rIns="91440" bIns="45720" rtlCol="0">
            <a:spAutoFit/>
          </a:bodyPr>
          <a:lstStyle>
            <a:lvl1pPr>
              <a:defRPr lang="zh-CN" altLang="en-US" sz="2025" b="1" dirty="0" smtClean="0">
                <a:solidFill>
                  <a:srgbClr val="002954"/>
                </a:solidFill>
                <a:latin typeface="Arial" panose="020B0604020202020204" pitchFamily="34" charset="0"/>
                <a:ea typeface="微软雅黑" panose="020B0503020204020204" pitchFamily="34" charset="-122"/>
                <a:cs typeface="Arial" panose="020B0604020202020204" pitchFamily="34" charset="0"/>
              </a:defRPr>
            </a:lvl1pPr>
            <a:lvl2pPr>
              <a:defRPr lang="zh-CN" altLang="en-US" sz="1013" dirty="0" smtClean="0">
                <a:solidFill>
                  <a:schemeClr val="tx1"/>
                </a:solidFill>
              </a:defRPr>
            </a:lvl2pPr>
            <a:lvl3pPr>
              <a:defRPr lang="zh-CN" altLang="en-US" sz="844" dirty="0" smtClean="0"/>
            </a:lvl3pPr>
            <a:lvl4pPr>
              <a:defRPr lang="zh-CN" altLang="en-US" sz="760" dirty="0" smtClean="0"/>
            </a:lvl4pPr>
            <a:lvl5pPr>
              <a:defRPr lang="en-US" sz="760" dirty="0"/>
            </a:lvl5pPr>
          </a:lstStyle>
          <a:p>
            <a:pPr lvl="0"/>
            <a:r>
              <a:rPr lang="zh-CN" altLang="en-US" dirty="0"/>
              <a:t>单击此处编辑母版文本样式</a:t>
            </a:r>
          </a:p>
        </p:txBody>
      </p:sp>
      <p:sp>
        <p:nvSpPr>
          <p:cNvPr id="4" name="日期占位符 3">
            <a:extLst>
              <a:ext uri="{FF2B5EF4-FFF2-40B4-BE49-F238E27FC236}">
                <a16:creationId xmlns:a16="http://schemas.microsoft.com/office/drawing/2014/main" id="{257B8E4B-73A2-4CA7-B222-A81E85A098A2}"/>
              </a:ext>
            </a:extLst>
          </p:cNvPr>
          <p:cNvSpPr>
            <a:spLocks noGrp="1"/>
          </p:cNvSpPr>
          <p:nvPr>
            <p:ph type="dt" sz="half" idx="10"/>
          </p:nvPr>
        </p:nvSpPr>
        <p:spPr>
          <a:xfrm>
            <a:off x="6400801" y="4767263"/>
            <a:ext cx="2289572" cy="273844"/>
          </a:xfrm>
          <a:prstGeom prst="rect">
            <a:avLst/>
          </a:prstGeom>
        </p:spPr>
        <p:txBody>
          <a:bodyPr/>
          <a:lstStyle>
            <a:lvl1pPr>
              <a:defRPr>
                <a:solidFill>
                  <a:srgbClr val="464653"/>
                </a:solidFill>
              </a:defRPr>
            </a:lvl1pPr>
          </a:lstStyle>
          <a:p>
            <a:pPr>
              <a:defRPr/>
            </a:pPr>
            <a:fld id="{052ACC13-529F-45BF-8A06-B0FFBF5FFDE6}" type="datetimeFigureOut">
              <a:rPr lang="zh-CN" altLang="en-US"/>
              <a:pPr>
                <a:defRPr/>
              </a:pPr>
              <a:t>2020/9/10</a:t>
            </a:fld>
            <a:endParaRPr lang="zh-CN" altLang="en-US"/>
          </a:p>
        </p:txBody>
      </p:sp>
      <p:sp>
        <p:nvSpPr>
          <p:cNvPr id="5" name="页脚占位符 4">
            <a:extLst>
              <a:ext uri="{FF2B5EF4-FFF2-40B4-BE49-F238E27FC236}">
                <a16:creationId xmlns:a16="http://schemas.microsoft.com/office/drawing/2014/main" id="{98844A5D-2FEB-4AB1-9B03-1C6EF20B0551}"/>
              </a:ext>
            </a:extLst>
          </p:cNvPr>
          <p:cNvSpPr>
            <a:spLocks noGrp="1"/>
          </p:cNvSpPr>
          <p:nvPr>
            <p:ph type="ftr" sz="quarter" idx="11"/>
          </p:nvPr>
        </p:nvSpPr>
        <p:spPr>
          <a:xfrm>
            <a:off x="2899172" y="4767263"/>
            <a:ext cx="3505200" cy="273844"/>
          </a:xfrm>
          <a:prstGeom prst="rect">
            <a:avLst/>
          </a:prstGeom>
        </p:spPr>
        <p:txBody>
          <a:bodyPr/>
          <a:lstStyle>
            <a:lvl1pPr>
              <a:defRPr>
                <a:solidFill>
                  <a:srgbClr val="464653"/>
                </a:solidFill>
              </a:defRPr>
            </a:lvl1pPr>
          </a:lstStyle>
          <a:p>
            <a:pPr>
              <a:defRPr/>
            </a:pPr>
            <a:endParaRPr lang="zh-CN" altLang="en-US"/>
          </a:p>
        </p:txBody>
      </p:sp>
      <p:sp>
        <p:nvSpPr>
          <p:cNvPr id="6" name="灯片编号占位符 5">
            <a:extLst>
              <a:ext uri="{FF2B5EF4-FFF2-40B4-BE49-F238E27FC236}">
                <a16:creationId xmlns:a16="http://schemas.microsoft.com/office/drawing/2014/main" id="{5E357901-7C5E-4D8C-85F7-3CC2ED068C9D}"/>
              </a:ext>
            </a:extLst>
          </p:cNvPr>
          <p:cNvSpPr>
            <a:spLocks noGrp="1"/>
          </p:cNvSpPr>
          <p:nvPr>
            <p:ph type="sldNum" sz="quarter" idx="12"/>
          </p:nvPr>
        </p:nvSpPr>
        <p:spPr>
          <a:xfrm>
            <a:off x="613172" y="4767263"/>
            <a:ext cx="1981200" cy="273844"/>
          </a:xfrm>
          <a:prstGeom prst="rect">
            <a:avLst/>
          </a:prstGeom>
        </p:spPr>
        <p:txBody>
          <a:bodyPr/>
          <a:lstStyle>
            <a:lvl1pPr>
              <a:defRPr>
                <a:solidFill>
                  <a:srgbClr val="464653"/>
                </a:solidFill>
              </a:defRPr>
            </a:lvl1pPr>
          </a:lstStyle>
          <a:p>
            <a:pPr>
              <a:defRPr/>
            </a:pPr>
            <a:fld id="{5B39FA6F-2578-403F-A331-15F7D6684B79}" type="slidenum">
              <a:rPr lang="zh-CN" altLang="en-US"/>
              <a:pPr>
                <a:defRPr/>
              </a:pPr>
              <a:t>‹#›</a:t>
            </a:fld>
            <a:endParaRPr lang="zh-CN" altLang="en-US"/>
          </a:p>
        </p:txBody>
      </p:sp>
    </p:spTree>
    <p:extLst>
      <p:ext uri="{BB962C8B-B14F-4D97-AF65-F5344CB8AC3E}">
        <p14:creationId xmlns:p14="http://schemas.microsoft.com/office/powerpoint/2010/main" val="3023120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482225"/>
            <a:ext cx="8229600" cy="428628"/>
          </a:xfrm>
          <a:prstGeom prst="rect">
            <a:avLst/>
          </a:prstGeom>
        </p:spPr>
        <p:txBody>
          <a:bodyPr/>
          <a:lstStyle/>
          <a:p>
            <a:r>
              <a:rPr lang="zh-CN" altLang="en-US"/>
              <a:t>单击此处编辑母版标题样式</a:t>
            </a:r>
            <a:endParaRPr lang="en-US" dirty="0"/>
          </a:p>
        </p:txBody>
      </p:sp>
      <p:sp>
        <p:nvSpPr>
          <p:cNvPr id="3" name="Date Placeholder 3">
            <a:extLst>
              <a:ext uri="{FF2B5EF4-FFF2-40B4-BE49-F238E27FC236}">
                <a16:creationId xmlns:a16="http://schemas.microsoft.com/office/drawing/2014/main" id="{3DA5DACC-BC04-4965-991F-699C688A2FBD}"/>
              </a:ext>
            </a:extLst>
          </p:cNvPr>
          <p:cNvSpPr>
            <a:spLocks noGrp="1"/>
          </p:cNvSpPr>
          <p:nvPr>
            <p:ph type="dt" sz="half" idx="10"/>
          </p:nvPr>
        </p:nvSpPr>
        <p:spPr>
          <a:xfrm>
            <a:off x="628650" y="4767263"/>
            <a:ext cx="2057400" cy="273844"/>
          </a:xfrm>
          <a:prstGeom prst="rect">
            <a:avLst/>
          </a:prstGeom>
        </p:spPr>
        <p:txBody>
          <a:bodyPr/>
          <a:lstStyle>
            <a:lvl1pPr>
              <a:defRPr>
                <a:solidFill>
                  <a:prstClr val="black">
                    <a:lumMod val="65000"/>
                    <a:lumOff val="35000"/>
                  </a:prstClr>
                </a:solidFill>
              </a:defRPr>
            </a:lvl1pPr>
          </a:lstStyle>
          <a:p>
            <a:pPr>
              <a:defRPr/>
            </a:pPr>
            <a:fld id="{73103362-3F67-41EC-B6D8-0103C4CC41D2}" type="datetimeFigureOut">
              <a:rPr lang="zh-CN" altLang="en-US"/>
              <a:pPr>
                <a:defRPr/>
              </a:pPr>
              <a:t>2020/9/10</a:t>
            </a:fld>
            <a:endParaRPr lang="zh-CN" altLang="en-US"/>
          </a:p>
        </p:txBody>
      </p:sp>
      <p:sp>
        <p:nvSpPr>
          <p:cNvPr id="4" name="Footer Placeholder 4">
            <a:extLst>
              <a:ext uri="{FF2B5EF4-FFF2-40B4-BE49-F238E27FC236}">
                <a16:creationId xmlns:a16="http://schemas.microsoft.com/office/drawing/2014/main" id="{672F616C-3A67-4316-9D4B-C21E056009FF}"/>
              </a:ext>
            </a:extLst>
          </p:cNvPr>
          <p:cNvSpPr>
            <a:spLocks noGrp="1"/>
          </p:cNvSpPr>
          <p:nvPr>
            <p:ph type="ftr" sz="quarter" idx="11"/>
          </p:nvPr>
        </p:nvSpPr>
        <p:spPr>
          <a:xfrm>
            <a:off x="3028950" y="4767263"/>
            <a:ext cx="3086100" cy="273844"/>
          </a:xfrm>
          <a:prstGeom prst="rect">
            <a:avLst/>
          </a:prstGeom>
        </p:spPr>
        <p:txBody>
          <a:bodyPr/>
          <a:lstStyle>
            <a:lvl1pPr>
              <a:defRPr>
                <a:solidFill>
                  <a:prstClr val="black">
                    <a:lumMod val="65000"/>
                    <a:lumOff val="35000"/>
                  </a:prstClr>
                </a:solidFill>
              </a:defRPr>
            </a:lvl1pPr>
          </a:lstStyle>
          <a:p>
            <a:pPr>
              <a:defRPr/>
            </a:pPr>
            <a:endParaRPr lang="zh-CN" altLang="en-US"/>
          </a:p>
        </p:txBody>
      </p:sp>
      <p:sp>
        <p:nvSpPr>
          <p:cNvPr id="5" name="Slide Number Placeholder 5">
            <a:extLst>
              <a:ext uri="{FF2B5EF4-FFF2-40B4-BE49-F238E27FC236}">
                <a16:creationId xmlns:a16="http://schemas.microsoft.com/office/drawing/2014/main" id="{BA9D32FD-FA56-4305-812D-70105B3342AB}"/>
              </a:ext>
            </a:extLst>
          </p:cNvPr>
          <p:cNvSpPr>
            <a:spLocks noGrp="1"/>
          </p:cNvSpPr>
          <p:nvPr>
            <p:ph type="sldNum" sz="quarter" idx="12"/>
          </p:nvPr>
        </p:nvSpPr>
        <p:spPr>
          <a:xfrm>
            <a:off x="6457950" y="4767263"/>
            <a:ext cx="2057400" cy="273844"/>
          </a:xfrm>
          <a:prstGeom prst="rect">
            <a:avLst/>
          </a:prstGeom>
        </p:spPr>
        <p:txBody>
          <a:bodyPr/>
          <a:lstStyle>
            <a:lvl1pPr>
              <a:defRPr>
                <a:solidFill>
                  <a:prstClr val="black">
                    <a:tint val="75000"/>
                  </a:prstClr>
                </a:solidFill>
              </a:defRPr>
            </a:lvl1pPr>
          </a:lstStyle>
          <a:p>
            <a:pPr>
              <a:defRPr/>
            </a:pPr>
            <a:fld id="{8135B98E-F700-43EE-9C65-A2DB119E1C2D}" type="slidenum">
              <a:rPr lang="zh-CN" altLang="en-US"/>
              <a:pPr>
                <a:defRPr/>
              </a:pPr>
              <a:t>‹#›</a:t>
            </a:fld>
            <a:endParaRPr lang="zh-CN" altLang="en-US"/>
          </a:p>
        </p:txBody>
      </p:sp>
    </p:spTree>
    <p:extLst>
      <p:ext uri="{BB962C8B-B14F-4D97-AF65-F5344CB8AC3E}">
        <p14:creationId xmlns:p14="http://schemas.microsoft.com/office/powerpoint/2010/main" val="2589637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1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a:extLst>
              <a:ext uri="{FF2B5EF4-FFF2-40B4-BE49-F238E27FC236}">
                <a16:creationId xmlns:a16="http://schemas.microsoft.com/office/drawing/2014/main" id="{29C6D9E5-4E1D-456F-A6DA-AC091F21897D}"/>
              </a:ext>
            </a:extLst>
          </p:cNvPr>
          <p:cNvSpPr>
            <a:spLocks noGrp="1"/>
          </p:cNvSpPr>
          <p:nvPr>
            <p:ph type="dt" sz="half" idx="10"/>
          </p:nvPr>
        </p:nvSpPr>
        <p:spPr>
          <a:xfrm>
            <a:off x="0" y="0"/>
            <a:ext cx="0" cy="0"/>
          </a:xfrm>
        </p:spPr>
        <p:txBody>
          <a:bodyPr/>
          <a:lstStyle>
            <a:lvl1pPr>
              <a:defRPr/>
            </a:lvl1pPr>
          </a:lstStyle>
          <a:p>
            <a:pPr>
              <a:defRPr/>
            </a:pPr>
            <a:fld id="{2A85F899-1D6D-4AA2-A715-7DAA24F36ED1}" type="datetimeFigureOut">
              <a:rPr lang="zh-CN" altLang="en-US"/>
              <a:pPr>
                <a:defRPr/>
              </a:pPr>
              <a:t>2020/9/10</a:t>
            </a:fld>
            <a:endParaRPr lang="zh-CN" altLang="en-US"/>
          </a:p>
        </p:txBody>
      </p:sp>
      <p:sp>
        <p:nvSpPr>
          <p:cNvPr id="4" name="Footer Placeholder 4">
            <a:extLst>
              <a:ext uri="{FF2B5EF4-FFF2-40B4-BE49-F238E27FC236}">
                <a16:creationId xmlns:a16="http://schemas.microsoft.com/office/drawing/2014/main" id="{A198066F-0A36-4787-9199-B4E65BE3F295}"/>
              </a:ext>
            </a:extLst>
          </p:cNvPr>
          <p:cNvSpPr>
            <a:spLocks noGrp="1"/>
          </p:cNvSpPr>
          <p:nvPr>
            <p:ph type="ftr" sz="quarter" idx="11"/>
          </p:nvPr>
        </p:nvSpPr>
        <p:spPr>
          <a:xfrm>
            <a:off x="0" y="0"/>
            <a:ext cx="0" cy="0"/>
          </a:xfrm>
        </p:spPr>
        <p:txBody>
          <a:bodyPr/>
          <a:lstStyle>
            <a:lvl1pPr>
              <a:defRPr/>
            </a:lvl1pPr>
          </a:lstStyle>
          <a:p>
            <a:pPr>
              <a:defRPr/>
            </a:pPr>
            <a:endParaRPr lang="zh-CN" altLang="en-US"/>
          </a:p>
        </p:txBody>
      </p:sp>
      <p:sp>
        <p:nvSpPr>
          <p:cNvPr id="5" name="Slide Number Placeholder 5">
            <a:extLst>
              <a:ext uri="{FF2B5EF4-FFF2-40B4-BE49-F238E27FC236}">
                <a16:creationId xmlns:a16="http://schemas.microsoft.com/office/drawing/2014/main" id="{A09FEB68-509C-44D3-8D3D-D5CB4A6883EC}"/>
              </a:ext>
            </a:extLst>
          </p:cNvPr>
          <p:cNvSpPr>
            <a:spLocks noGrp="1"/>
          </p:cNvSpPr>
          <p:nvPr>
            <p:ph type="sldNum" sz="quarter" idx="12"/>
          </p:nvPr>
        </p:nvSpPr>
        <p:spPr>
          <a:xfrm>
            <a:off x="0" y="0"/>
            <a:ext cx="0" cy="0"/>
          </a:xfrm>
        </p:spPr>
        <p:txBody>
          <a:bodyPr/>
          <a:lstStyle>
            <a:lvl1pPr>
              <a:defRPr/>
            </a:lvl1pPr>
          </a:lstStyle>
          <a:p>
            <a:pPr>
              <a:defRPr/>
            </a:pPr>
            <a:fld id="{D4C73D59-6CA9-431A-A2C7-CCF48382DC02}" type="slidenum">
              <a:rPr lang="zh-CN" altLang="en-US"/>
              <a:pPr>
                <a:defRPr/>
              </a:pPr>
              <a:t>‹#›</a:t>
            </a:fld>
            <a:endParaRPr lang="en-US" altLang="zh-CN"/>
          </a:p>
        </p:txBody>
      </p:sp>
    </p:spTree>
    <p:extLst>
      <p:ext uri="{BB962C8B-B14F-4D97-AF65-F5344CB8AC3E}">
        <p14:creationId xmlns:p14="http://schemas.microsoft.com/office/powerpoint/2010/main" val="2958001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两栏内容">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文本占位符 10"/>
          <p:cNvSpPr>
            <a:spLocks noGrp="1"/>
          </p:cNvSpPr>
          <p:nvPr>
            <p:ph type="body" sz="quarter" idx="10"/>
          </p:nvPr>
        </p:nvSpPr>
        <p:spPr>
          <a:xfrm>
            <a:off x="1138339" y="235655"/>
            <a:ext cx="2706657" cy="363440"/>
          </a:xfrm>
        </p:spPr>
        <p:txBody>
          <a:bodyPr>
            <a:normAutofit/>
          </a:bodyPr>
          <a:lstStyle>
            <a:lvl1pPr marL="0" indent="0">
              <a:lnSpc>
                <a:spcPct val="100000"/>
              </a:lnSpc>
              <a:buFontTx/>
              <a:buNone/>
              <a:defRPr sz="1601">
                <a:solidFill>
                  <a:schemeClr val="accent1"/>
                </a:solidFill>
              </a:defRPr>
            </a:lvl1pPr>
          </a:lstStyle>
          <a:p>
            <a:pPr lvl="0"/>
            <a:r>
              <a:rPr lang="zh-CN" altLang="en-US"/>
              <a:t>单击此处编辑母版文本样式</a:t>
            </a:r>
          </a:p>
        </p:txBody>
      </p:sp>
      <p:grpSp>
        <p:nvGrpSpPr>
          <p:cNvPr id="2" name="组合 14"/>
          <p:cNvGrpSpPr/>
          <p:nvPr userDrawn="1"/>
        </p:nvGrpSpPr>
        <p:grpSpPr>
          <a:xfrm>
            <a:off x="147485" y="78164"/>
            <a:ext cx="916387" cy="862723"/>
            <a:chOff x="147485" y="42346"/>
            <a:chExt cx="796710" cy="750055"/>
          </a:xfrm>
        </p:grpSpPr>
        <p:sp>
          <p:nvSpPr>
            <p:cNvPr id="13" name="椭圆 12"/>
            <p:cNvSpPr/>
            <p:nvPr userDrawn="1"/>
          </p:nvSpPr>
          <p:spPr>
            <a:xfrm>
              <a:off x="194140" y="42346"/>
              <a:ext cx="750055" cy="750055"/>
            </a:xfrm>
            <a:prstGeom prst="ellipse">
              <a:avLst/>
            </a:prstGeom>
            <a:ln w="19050">
              <a:gradFill flip="none" rotWithShape="1">
                <a:gsLst>
                  <a:gs pos="34000">
                    <a:srgbClr val="FFFFFF">
                      <a:alpha val="9000"/>
                    </a:srgbClr>
                  </a:gs>
                  <a:gs pos="2000">
                    <a:schemeClr val="accent1">
                      <a:alpha val="0"/>
                    </a:schemeClr>
                  </a:gs>
                  <a:gs pos="100000">
                    <a:schemeClr val="accent1"/>
                  </a:gs>
                </a:gsLst>
                <a:lin ang="135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4" name="椭圆 13"/>
            <p:cNvSpPr/>
            <p:nvPr userDrawn="1"/>
          </p:nvSpPr>
          <p:spPr>
            <a:xfrm>
              <a:off x="147485" y="466661"/>
              <a:ext cx="132433" cy="1324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椭圆 15"/>
            <p:cNvSpPr/>
            <p:nvPr userDrawn="1"/>
          </p:nvSpPr>
          <p:spPr>
            <a:xfrm>
              <a:off x="809256" y="126600"/>
              <a:ext cx="66216" cy="66216"/>
            </a:xfrm>
            <a:prstGeom prst="ellipse">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Tree>
    <p:extLst>
      <p:ext uri="{BB962C8B-B14F-4D97-AF65-F5344CB8AC3E}">
        <p14:creationId xmlns:p14="http://schemas.microsoft.com/office/powerpoint/2010/main" val="316455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8" name="标题 7"/>
          <p:cNvSpPr>
            <a:spLocks noGrp="1"/>
          </p:cNvSpPr>
          <p:nvPr>
            <p:ph type="ctrTitle"/>
          </p:nvPr>
        </p:nvSpPr>
        <p:spPr>
          <a:xfrm>
            <a:off x="0" y="-506592"/>
            <a:ext cx="9144000" cy="418914"/>
          </a:xfrm>
          <a:prstGeom prst="rect">
            <a:avLst/>
          </a:prstGeom>
        </p:spPr>
        <p:txBody>
          <a:bodyPr vert="horz" wrap="none" lIns="91440" tIns="45720" rIns="91440" bIns="45720" rtlCol="0" anchor="b" anchorCtr="0">
            <a:normAutofit/>
          </a:bodyPr>
          <a:lstStyle>
            <a:lvl1pPr>
              <a:defRPr lang="en-US" sz="1575" dirty="0">
                <a:solidFill>
                  <a:schemeClr val="tx1"/>
                </a:solidFill>
                <a:latin typeface="Arial" pitchFamily="34" charset="0"/>
                <a:cs typeface="Arial" pitchFamily="34" charset="0"/>
              </a:defRPr>
            </a:lvl1pPr>
          </a:lstStyle>
          <a:p>
            <a:pPr lvl="0"/>
            <a:r>
              <a:rPr lang="zh-CN" altLang="en-US" dirty="0"/>
              <a:t>单击此处编辑母版标题样式</a:t>
            </a:r>
            <a:endParaRPr lang="en-US" dirty="0"/>
          </a:p>
        </p:txBody>
      </p:sp>
      <p:sp>
        <p:nvSpPr>
          <p:cNvPr id="9" name="副标题 8"/>
          <p:cNvSpPr>
            <a:spLocks noGrp="1"/>
          </p:cNvSpPr>
          <p:nvPr>
            <p:ph type="subTitle" idx="1"/>
          </p:nvPr>
        </p:nvSpPr>
        <p:spPr>
          <a:xfrm>
            <a:off x="0" y="121502"/>
            <a:ext cx="9144000" cy="403957"/>
          </a:xfrm>
          <a:prstGeom prst="rect">
            <a:avLst/>
          </a:prstGeom>
          <a:noFill/>
        </p:spPr>
        <p:txBody>
          <a:bodyPr vert="horz" wrap="square" lIns="91440" tIns="45720" rIns="91440" bIns="45720" rtlCol="0">
            <a:spAutoFit/>
          </a:bodyPr>
          <a:lstStyle>
            <a:lvl1pPr algn="ctr">
              <a:defRPr lang="en-US" sz="2025" b="1">
                <a:solidFill>
                  <a:srgbClr val="002954"/>
                </a:solidFill>
                <a:latin typeface="Arial" panose="020B0604020202020204" pitchFamily="34" charset="0"/>
                <a:ea typeface="微软雅黑" panose="020B0503020204020204" pitchFamily="34" charset="-122"/>
                <a:cs typeface="Arial" panose="020B0604020202020204" pitchFamily="34" charset="0"/>
              </a:defRPr>
            </a:lvl1pPr>
          </a:lstStyle>
          <a:p>
            <a:pPr lvl="0"/>
            <a:r>
              <a:rPr lang="zh-CN" altLang="en-US" dirty="0"/>
              <a:t>单击此处编辑母版副标题样式</a:t>
            </a:r>
            <a:endParaRPr lang="en-US" dirty="0"/>
          </a:p>
        </p:txBody>
      </p:sp>
      <p:sp>
        <p:nvSpPr>
          <p:cNvPr id="4" name="日期占位符 27">
            <a:extLst>
              <a:ext uri="{FF2B5EF4-FFF2-40B4-BE49-F238E27FC236}">
                <a16:creationId xmlns:a16="http://schemas.microsoft.com/office/drawing/2014/main" id="{A52392BB-E236-4DC0-93F6-B536244BFD5F}"/>
              </a:ext>
            </a:extLst>
          </p:cNvPr>
          <p:cNvSpPr>
            <a:spLocks noGrp="1"/>
          </p:cNvSpPr>
          <p:nvPr>
            <p:ph type="dt" sz="half" idx="10"/>
          </p:nvPr>
        </p:nvSpPr>
        <p:spPr>
          <a:xfrm>
            <a:off x="6400800" y="4766072"/>
            <a:ext cx="2286000" cy="275034"/>
          </a:xfrm>
          <a:prstGeom prst="rect">
            <a:avLst/>
          </a:prstGeom>
        </p:spPr>
        <p:txBody>
          <a:bodyPr/>
          <a:lstStyle>
            <a:lvl1pPr>
              <a:defRPr sz="788">
                <a:solidFill>
                  <a:srgbClr val="464653"/>
                </a:solidFill>
              </a:defRPr>
            </a:lvl1pPr>
          </a:lstStyle>
          <a:p>
            <a:pPr>
              <a:defRPr/>
            </a:pPr>
            <a:fld id="{3CB47AEC-0329-42F9-8B31-58F67AE30D42}" type="datetimeFigureOut">
              <a:rPr lang="zh-CN" altLang="en-US"/>
              <a:pPr>
                <a:defRPr/>
              </a:pPr>
              <a:t>2020/9/10</a:t>
            </a:fld>
            <a:endParaRPr lang="zh-CN" altLang="en-US"/>
          </a:p>
        </p:txBody>
      </p:sp>
      <p:sp>
        <p:nvSpPr>
          <p:cNvPr id="5" name="页脚占位符 16">
            <a:extLst>
              <a:ext uri="{FF2B5EF4-FFF2-40B4-BE49-F238E27FC236}">
                <a16:creationId xmlns:a16="http://schemas.microsoft.com/office/drawing/2014/main" id="{FD1213AC-339A-4DD7-BF16-261101340086}"/>
              </a:ext>
            </a:extLst>
          </p:cNvPr>
          <p:cNvSpPr>
            <a:spLocks noGrp="1"/>
          </p:cNvSpPr>
          <p:nvPr>
            <p:ph type="ftr" sz="quarter" idx="11"/>
          </p:nvPr>
        </p:nvSpPr>
        <p:spPr>
          <a:xfrm>
            <a:off x="2899173" y="4766072"/>
            <a:ext cx="3474244" cy="275034"/>
          </a:xfrm>
          <a:prstGeom prst="rect">
            <a:avLst/>
          </a:prstGeom>
        </p:spPr>
        <p:txBody>
          <a:bodyPr/>
          <a:lstStyle>
            <a:lvl1pPr>
              <a:defRPr>
                <a:solidFill>
                  <a:srgbClr val="464653"/>
                </a:solidFill>
              </a:defRPr>
            </a:lvl1pPr>
          </a:lstStyle>
          <a:p>
            <a:pPr>
              <a:defRPr/>
            </a:pPr>
            <a:endParaRPr lang="zh-CN" altLang="en-US"/>
          </a:p>
        </p:txBody>
      </p:sp>
      <p:sp>
        <p:nvSpPr>
          <p:cNvPr id="6" name="灯片编号占位符 28">
            <a:extLst>
              <a:ext uri="{FF2B5EF4-FFF2-40B4-BE49-F238E27FC236}">
                <a16:creationId xmlns:a16="http://schemas.microsoft.com/office/drawing/2014/main" id="{7DD6B2A8-2C8A-46EE-A5A1-3BF1773C6937}"/>
              </a:ext>
            </a:extLst>
          </p:cNvPr>
          <p:cNvSpPr>
            <a:spLocks noGrp="1"/>
          </p:cNvSpPr>
          <p:nvPr>
            <p:ph type="sldNum" sz="quarter" idx="12"/>
          </p:nvPr>
        </p:nvSpPr>
        <p:spPr>
          <a:xfrm>
            <a:off x="1215629" y="4766072"/>
            <a:ext cx="1219200" cy="275034"/>
          </a:xfrm>
          <a:prstGeom prst="rect">
            <a:avLst/>
          </a:prstGeom>
        </p:spPr>
        <p:txBody>
          <a:bodyPr/>
          <a:lstStyle>
            <a:lvl1pPr>
              <a:defRPr>
                <a:solidFill>
                  <a:srgbClr val="464653"/>
                </a:solidFill>
              </a:defRPr>
            </a:lvl1pPr>
          </a:lstStyle>
          <a:p>
            <a:pPr>
              <a:defRPr/>
            </a:pPr>
            <a:fld id="{C08B1501-2DB6-42DF-AFD2-0A3520818618}" type="slidenum">
              <a:rPr lang="zh-CN" altLang="en-US"/>
              <a:pPr>
                <a:defRPr/>
              </a:pPr>
              <a:t>‹#›</a:t>
            </a:fld>
            <a:endParaRPr lang="zh-CN" altLang="en-US"/>
          </a:p>
        </p:txBody>
      </p:sp>
    </p:spTree>
    <p:extLst>
      <p:ext uri="{BB962C8B-B14F-4D97-AF65-F5344CB8AC3E}">
        <p14:creationId xmlns:p14="http://schemas.microsoft.com/office/powerpoint/2010/main" val="138911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B37170D-6CC4-4618-8239-6B802D6E2CDC}"/>
              </a:ext>
            </a:extLst>
          </p:cNvPr>
          <p:cNvSpPr/>
          <p:nvPr/>
        </p:nvSpPr>
        <p:spPr>
          <a:xfrm>
            <a:off x="914400" y="2114550"/>
            <a:ext cx="7315200" cy="95964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013">
              <a:solidFill>
                <a:prstClr val="white"/>
              </a:solidFill>
            </a:endParaRPr>
          </a:p>
        </p:txBody>
      </p:sp>
      <p:sp>
        <p:nvSpPr>
          <p:cNvPr id="5" name="矩形 4">
            <a:extLst>
              <a:ext uri="{FF2B5EF4-FFF2-40B4-BE49-F238E27FC236}">
                <a16:creationId xmlns:a16="http://schemas.microsoft.com/office/drawing/2014/main" id="{10971AC1-84B3-46D6-B963-6EE3B682253C}"/>
              </a:ext>
            </a:extLst>
          </p:cNvPr>
          <p:cNvSpPr/>
          <p:nvPr/>
        </p:nvSpPr>
        <p:spPr>
          <a:xfrm>
            <a:off x="914400" y="2114550"/>
            <a:ext cx="228600" cy="95964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013">
              <a:solidFill>
                <a:prstClr val="white"/>
              </a:solidFill>
            </a:endParaRPr>
          </a:p>
        </p:txBody>
      </p:sp>
      <p:sp>
        <p:nvSpPr>
          <p:cNvPr id="2" name="标题 1"/>
          <p:cNvSpPr>
            <a:spLocks noGrp="1"/>
          </p:cNvSpPr>
          <p:nvPr>
            <p:ph type="title"/>
          </p:nvPr>
        </p:nvSpPr>
        <p:spPr>
          <a:xfrm>
            <a:off x="1219200" y="2228850"/>
            <a:ext cx="6858000" cy="800100"/>
          </a:xfrm>
          <a:prstGeom prst="rect">
            <a:avLst/>
          </a:prstGeom>
        </p:spPr>
        <p:txBody>
          <a:bodyPr anchor="t" anchorCtr="0"/>
          <a:lstStyle>
            <a:lvl1pPr algn="r">
              <a:buNone/>
              <a:defRPr sz="1800" b="0" cap="none" baseline="0"/>
            </a:lvl1pPr>
          </a:lstStyle>
          <a:p>
            <a:r>
              <a:rPr lang="zh-CN" altLang="en-US"/>
              <a:t>单击此处编辑母版标题样式</a:t>
            </a:r>
            <a:endParaRPr lang="en-US"/>
          </a:p>
        </p:txBody>
      </p:sp>
      <p:sp>
        <p:nvSpPr>
          <p:cNvPr id="3" name="文本占位符 2"/>
          <p:cNvSpPr>
            <a:spLocks noGrp="1"/>
          </p:cNvSpPr>
          <p:nvPr>
            <p:ph type="body" idx="1"/>
          </p:nvPr>
        </p:nvSpPr>
        <p:spPr>
          <a:xfrm>
            <a:off x="1295400" y="3200400"/>
            <a:ext cx="6781800" cy="857250"/>
          </a:xfrm>
          <a:prstGeom prst="rect">
            <a:avLst/>
          </a:prstGeom>
        </p:spPr>
        <p:txBody>
          <a:bodyPr anchor="t" anchorCtr="0"/>
          <a:lstStyle>
            <a:lvl1pPr marL="0" indent="0" algn="r">
              <a:buNone/>
              <a:defRPr sz="1125">
                <a:solidFill>
                  <a:schemeClr val="tx1">
                    <a:tint val="75000"/>
                  </a:schemeClr>
                </a:solidFill>
              </a:defRPr>
            </a:lvl1pPr>
            <a:lvl2pPr>
              <a:buNone/>
              <a:defRPr sz="1013">
                <a:solidFill>
                  <a:schemeClr val="tx1">
                    <a:tint val="75000"/>
                  </a:schemeClr>
                </a:solidFill>
              </a:defRPr>
            </a:lvl2pPr>
            <a:lvl3pPr>
              <a:buNone/>
              <a:defRPr sz="900">
                <a:solidFill>
                  <a:schemeClr val="tx1">
                    <a:tint val="75000"/>
                  </a:schemeClr>
                </a:solidFill>
              </a:defRPr>
            </a:lvl3pPr>
            <a:lvl4pPr>
              <a:buNone/>
              <a:defRPr sz="788">
                <a:solidFill>
                  <a:schemeClr val="tx1">
                    <a:tint val="75000"/>
                  </a:schemeClr>
                </a:solidFill>
              </a:defRPr>
            </a:lvl4pPr>
            <a:lvl5pPr>
              <a:buNone/>
              <a:defRPr sz="788">
                <a:solidFill>
                  <a:schemeClr val="tx1">
                    <a:tint val="75000"/>
                  </a:schemeClr>
                </a:solidFill>
              </a:defRPr>
            </a:lvl5pPr>
          </a:lstStyle>
          <a:p>
            <a:pPr lvl="0"/>
            <a:r>
              <a:rPr lang="zh-CN" altLang="en-US"/>
              <a:t>单击此处编辑母版文本样式</a:t>
            </a:r>
          </a:p>
        </p:txBody>
      </p:sp>
      <p:sp>
        <p:nvSpPr>
          <p:cNvPr id="6" name="日期占位符 3">
            <a:extLst>
              <a:ext uri="{FF2B5EF4-FFF2-40B4-BE49-F238E27FC236}">
                <a16:creationId xmlns:a16="http://schemas.microsoft.com/office/drawing/2014/main" id="{1B7AA284-673F-45B4-9B23-1A74633BA0A8}"/>
              </a:ext>
            </a:extLst>
          </p:cNvPr>
          <p:cNvSpPr>
            <a:spLocks noGrp="1"/>
          </p:cNvSpPr>
          <p:nvPr>
            <p:ph type="dt" sz="half" idx="10"/>
          </p:nvPr>
        </p:nvSpPr>
        <p:spPr>
          <a:xfrm>
            <a:off x="6400800" y="4766072"/>
            <a:ext cx="2286000" cy="275034"/>
          </a:xfrm>
          <a:prstGeom prst="rect">
            <a:avLst/>
          </a:prstGeom>
        </p:spPr>
        <p:txBody>
          <a:bodyPr/>
          <a:lstStyle>
            <a:lvl1pPr>
              <a:defRPr>
                <a:solidFill>
                  <a:srgbClr val="464653"/>
                </a:solidFill>
              </a:defRPr>
            </a:lvl1pPr>
          </a:lstStyle>
          <a:p>
            <a:pPr>
              <a:defRPr/>
            </a:pPr>
            <a:fld id="{93999779-534D-4C44-BF7F-91C4B6F84C02}" type="datetimeFigureOut">
              <a:rPr lang="zh-CN" altLang="en-US"/>
              <a:pPr>
                <a:defRPr/>
              </a:pPr>
              <a:t>2020/9/10</a:t>
            </a:fld>
            <a:endParaRPr lang="zh-CN" altLang="en-US"/>
          </a:p>
        </p:txBody>
      </p:sp>
      <p:sp>
        <p:nvSpPr>
          <p:cNvPr id="7" name="页脚占位符 4">
            <a:extLst>
              <a:ext uri="{FF2B5EF4-FFF2-40B4-BE49-F238E27FC236}">
                <a16:creationId xmlns:a16="http://schemas.microsoft.com/office/drawing/2014/main" id="{27C03680-A250-4FBA-9B7A-67BFC1B7A067}"/>
              </a:ext>
            </a:extLst>
          </p:cNvPr>
          <p:cNvSpPr>
            <a:spLocks noGrp="1"/>
          </p:cNvSpPr>
          <p:nvPr>
            <p:ph type="ftr" sz="quarter" idx="11"/>
          </p:nvPr>
        </p:nvSpPr>
        <p:spPr>
          <a:xfrm>
            <a:off x="2899173" y="4766072"/>
            <a:ext cx="3474244" cy="275034"/>
          </a:xfrm>
          <a:prstGeom prst="rect">
            <a:avLst/>
          </a:prstGeom>
        </p:spPr>
        <p:txBody>
          <a:bodyPr/>
          <a:lstStyle>
            <a:lvl1pPr>
              <a:defRPr>
                <a:solidFill>
                  <a:srgbClr val="464653"/>
                </a:solidFill>
              </a:defRPr>
            </a:lvl1pPr>
          </a:lstStyle>
          <a:p>
            <a:pPr>
              <a:defRPr/>
            </a:pPr>
            <a:endParaRPr lang="zh-CN" altLang="en-US"/>
          </a:p>
        </p:txBody>
      </p:sp>
      <p:sp>
        <p:nvSpPr>
          <p:cNvPr id="8" name="灯片编号占位符 5">
            <a:extLst>
              <a:ext uri="{FF2B5EF4-FFF2-40B4-BE49-F238E27FC236}">
                <a16:creationId xmlns:a16="http://schemas.microsoft.com/office/drawing/2014/main" id="{1CFE4798-A87E-4731-9AB7-A5047AE916BD}"/>
              </a:ext>
            </a:extLst>
          </p:cNvPr>
          <p:cNvSpPr>
            <a:spLocks noGrp="1"/>
          </p:cNvSpPr>
          <p:nvPr>
            <p:ph type="sldNum" sz="quarter" idx="12"/>
          </p:nvPr>
        </p:nvSpPr>
        <p:spPr>
          <a:xfrm>
            <a:off x="1070373" y="4766072"/>
            <a:ext cx="1520428" cy="275034"/>
          </a:xfrm>
          <a:prstGeom prst="rect">
            <a:avLst/>
          </a:prstGeom>
        </p:spPr>
        <p:txBody>
          <a:bodyPr/>
          <a:lstStyle>
            <a:lvl1pPr>
              <a:defRPr>
                <a:solidFill>
                  <a:srgbClr val="464653"/>
                </a:solidFill>
              </a:defRPr>
            </a:lvl1pPr>
          </a:lstStyle>
          <a:p>
            <a:pPr>
              <a:defRPr/>
            </a:pPr>
            <a:fld id="{67E8EA95-CE27-4363-AAF6-A5F7EDBFEFF8}" type="slidenum">
              <a:rPr lang="zh-CN" altLang="en-US"/>
              <a:pPr>
                <a:defRPr/>
              </a:pPr>
              <a:t>‹#›</a:t>
            </a:fld>
            <a:endParaRPr lang="zh-CN" altLang="en-US"/>
          </a:p>
        </p:txBody>
      </p:sp>
    </p:spTree>
    <p:extLst>
      <p:ext uri="{BB962C8B-B14F-4D97-AF65-F5344CB8AC3E}">
        <p14:creationId xmlns:p14="http://schemas.microsoft.com/office/powerpoint/2010/main" val="329670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71450"/>
            <a:ext cx="8229600" cy="685800"/>
          </a:xfrm>
          <a:prstGeom prst="rect">
            <a:avLst/>
          </a:prstGeom>
        </p:spPr>
        <p:txBody>
          <a:bodyPr/>
          <a:lstStyle/>
          <a:p>
            <a:r>
              <a:rPr lang="zh-CN" altLang="en-US" dirty="0"/>
              <a:t>单击此处编辑母版标题样式</a:t>
            </a:r>
            <a:endParaRPr lang="en-US" dirty="0"/>
          </a:p>
        </p:txBody>
      </p:sp>
      <p:sp>
        <p:nvSpPr>
          <p:cNvPr id="9" name="内容占位符 8"/>
          <p:cNvSpPr>
            <a:spLocks noGrp="1"/>
          </p:cNvSpPr>
          <p:nvPr>
            <p:ph sz="quarter" idx="1"/>
          </p:nvPr>
        </p:nvSpPr>
        <p:spPr>
          <a:xfrm>
            <a:off x="457200" y="914400"/>
            <a:ext cx="4041648" cy="370332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1" name="内容占位符 10"/>
          <p:cNvSpPr>
            <a:spLocks noGrp="1"/>
          </p:cNvSpPr>
          <p:nvPr>
            <p:ph sz="quarter" idx="2"/>
          </p:nvPr>
        </p:nvSpPr>
        <p:spPr>
          <a:xfrm>
            <a:off x="4632198" y="912114"/>
            <a:ext cx="4041648" cy="370332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a:extLst>
              <a:ext uri="{FF2B5EF4-FFF2-40B4-BE49-F238E27FC236}">
                <a16:creationId xmlns:a16="http://schemas.microsoft.com/office/drawing/2014/main" id="{6A83AACA-6AEA-4CB5-8EAA-349A8F1A0621}"/>
              </a:ext>
            </a:extLst>
          </p:cNvPr>
          <p:cNvSpPr>
            <a:spLocks noGrp="1"/>
          </p:cNvSpPr>
          <p:nvPr>
            <p:ph type="dt" sz="half" idx="10"/>
          </p:nvPr>
        </p:nvSpPr>
        <p:spPr>
          <a:xfrm>
            <a:off x="6400801" y="4767263"/>
            <a:ext cx="2289572" cy="273844"/>
          </a:xfrm>
          <a:prstGeom prst="rect">
            <a:avLst/>
          </a:prstGeom>
        </p:spPr>
        <p:txBody>
          <a:bodyPr/>
          <a:lstStyle>
            <a:lvl1pPr>
              <a:defRPr>
                <a:solidFill>
                  <a:srgbClr val="464653"/>
                </a:solidFill>
              </a:defRPr>
            </a:lvl1pPr>
          </a:lstStyle>
          <a:p>
            <a:pPr>
              <a:defRPr/>
            </a:pPr>
            <a:fld id="{52BC2B4F-7535-4A81-9B81-D7E959FFA0ED}" type="datetimeFigureOut">
              <a:rPr lang="zh-CN" altLang="en-US"/>
              <a:pPr>
                <a:defRPr/>
              </a:pPr>
              <a:t>2020/9/10</a:t>
            </a:fld>
            <a:endParaRPr lang="zh-CN" altLang="en-US"/>
          </a:p>
        </p:txBody>
      </p:sp>
      <p:sp>
        <p:nvSpPr>
          <p:cNvPr id="6" name="页脚占位符 5">
            <a:extLst>
              <a:ext uri="{FF2B5EF4-FFF2-40B4-BE49-F238E27FC236}">
                <a16:creationId xmlns:a16="http://schemas.microsoft.com/office/drawing/2014/main" id="{E6A48A52-9FC0-45F5-B55F-51347305C663}"/>
              </a:ext>
            </a:extLst>
          </p:cNvPr>
          <p:cNvSpPr>
            <a:spLocks noGrp="1"/>
          </p:cNvSpPr>
          <p:nvPr>
            <p:ph type="ftr" sz="quarter" idx="11"/>
          </p:nvPr>
        </p:nvSpPr>
        <p:spPr>
          <a:xfrm>
            <a:off x="2899172" y="4767263"/>
            <a:ext cx="3505200" cy="273844"/>
          </a:xfrm>
          <a:prstGeom prst="rect">
            <a:avLst/>
          </a:prstGeom>
        </p:spPr>
        <p:txBody>
          <a:bodyPr/>
          <a:lstStyle>
            <a:lvl1pPr>
              <a:defRPr>
                <a:solidFill>
                  <a:srgbClr val="464653"/>
                </a:solidFill>
              </a:defRPr>
            </a:lvl1pPr>
          </a:lstStyle>
          <a:p>
            <a:pPr>
              <a:defRPr/>
            </a:pPr>
            <a:endParaRPr lang="zh-CN" altLang="en-US"/>
          </a:p>
        </p:txBody>
      </p:sp>
      <p:sp>
        <p:nvSpPr>
          <p:cNvPr id="7" name="灯片编号占位符 6">
            <a:extLst>
              <a:ext uri="{FF2B5EF4-FFF2-40B4-BE49-F238E27FC236}">
                <a16:creationId xmlns:a16="http://schemas.microsoft.com/office/drawing/2014/main" id="{60AD5CDF-7691-4FD2-9C47-B6660A63EA8E}"/>
              </a:ext>
            </a:extLst>
          </p:cNvPr>
          <p:cNvSpPr>
            <a:spLocks noGrp="1"/>
          </p:cNvSpPr>
          <p:nvPr>
            <p:ph type="sldNum" sz="quarter" idx="12"/>
          </p:nvPr>
        </p:nvSpPr>
        <p:spPr>
          <a:xfrm>
            <a:off x="613172" y="4767263"/>
            <a:ext cx="1981200" cy="273844"/>
          </a:xfrm>
          <a:prstGeom prst="rect">
            <a:avLst/>
          </a:prstGeom>
        </p:spPr>
        <p:txBody>
          <a:bodyPr/>
          <a:lstStyle>
            <a:lvl1pPr>
              <a:defRPr>
                <a:solidFill>
                  <a:srgbClr val="464653"/>
                </a:solidFill>
              </a:defRPr>
            </a:lvl1pPr>
          </a:lstStyle>
          <a:p>
            <a:pPr>
              <a:defRPr/>
            </a:pPr>
            <a:fld id="{D4604783-D553-4CEB-9457-E0EC8E4E8482}" type="slidenum">
              <a:rPr lang="zh-CN" altLang="en-US"/>
              <a:pPr>
                <a:defRPr/>
              </a:pPr>
              <a:t>‹#›</a:t>
            </a:fld>
            <a:endParaRPr lang="zh-CN" altLang="en-US"/>
          </a:p>
        </p:txBody>
      </p:sp>
    </p:spTree>
    <p:extLst>
      <p:ext uri="{BB962C8B-B14F-4D97-AF65-F5344CB8AC3E}">
        <p14:creationId xmlns:p14="http://schemas.microsoft.com/office/powerpoint/2010/main" val="362348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171450"/>
            <a:ext cx="8229600" cy="685800"/>
          </a:xfrm>
          <a:prstGeom prst="rect">
            <a:avLst/>
          </a:prstGeom>
        </p:spPr>
        <p:txBody>
          <a:bodyPr anchor="ct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964406"/>
            <a:ext cx="4040188" cy="514350"/>
          </a:xfrm>
          <a:prstGeom prst="rect">
            <a:avLst/>
          </a:prstGeom>
          <a:noFill/>
          <a:ln>
            <a:noFill/>
          </a:ln>
        </p:spPr>
        <p:txBody>
          <a:bodyPr lIns="91440" anchor="b" anchorCtr="0">
            <a:noAutofit/>
          </a:bodyPr>
          <a:lstStyle>
            <a:lvl1pPr marL="0" indent="0">
              <a:buNone/>
              <a:defRPr sz="1350" b="1">
                <a:solidFill>
                  <a:schemeClr val="accent2"/>
                </a:solidFill>
              </a:defRPr>
            </a:lvl1pPr>
            <a:lvl2pPr>
              <a:buNone/>
              <a:defRPr sz="1125" b="1"/>
            </a:lvl2pPr>
            <a:lvl3pPr>
              <a:buNone/>
              <a:defRPr sz="1013" b="1"/>
            </a:lvl3pPr>
            <a:lvl4pPr>
              <a:buNone/>
              <a:defRPr sz="900" b="1"/>
            </a:lvl4pPr>
            <a:lvl5pPr>
              <a:buNone/>
              <a:defRPr sz="900" b="1"/>
            </a:lvl5pPr>
          </a:lstStyle>
          <a:p>
            <a:pPr lvl="0"/>
            <a:r>
              <a:rPr lang="zh-CN" altLang="en-US"/>
              <a:t>单击此处编辑母版文本样式</a:t>
            </a:r>
          </a:p>
        </p:txBody>
      </p:sp>
      <p:sp>
        <p:nvSpPr>
          <p:cNvPr id="4" name="文本占位符 3"/>
          <p:cNvSpPr>
            <a:spLocks noGrp="1"/>
          </p:cNvSpPr>
          <p:nvPr>
            <p:ph type="body" sz="half" idx="3"/>
          </p:nvPr>
        </p:nvSpPr>
        <p:spPr>
          <a:xfrm>
            <a:off x="4648206" y="971550"/>
            <a:ext cx="4041775" cy="514350"/>
          </a:xfrm>
          <a:prstGeom prst="rect">
            <a:avLst/>
          </a:prstGeom>
          <a:noFill/>
          <a:ln>
            <a:noFill/>
          </a:ln>
        </p:spPr>
        <p:txBody>
          <a:bodyPr lIns="91440" anchor="b" anchorCtr="0"/>
          <a:lstStyle>
            <a:lvl1pPr marL="0" indent="0">
              <a:buNone/>
              <a:defRPr sz="1350" b="1">
                <a:solidFill>
                  <a:schemeClr val="accent2"/>
                </a:solidFill>
              </a:defRPr>
            </a:lvl1pPr>
            <a:lvl2pPr>
              <a:buNone/>
              <a:defRPr sz="1125" b="1"/>
            </a:lvl2pPr>
            <a:lvl3pPr>
              <a:buNone/>
              <a:defRPr sz="1013" b="1"/>
            </a:lvl3pPr>
            <a:lvl4pPr>
              <a:buNone/>
              <a:defRPr sz="900" b="1"/>
            </a:lvl4pPr>
            <a:lvl5pPr>
              <a:buNone/>
              <a:defRPr sz="900" b="1"/>
            </a:lvl5pPr>
          </a:lstStyle>
          <a:p>
            <a:pPr lvl="0"/>
            <a:r>
              <a:rPr lang="zh-CN" altLang="en-US"/>
              <a:t>单击此处编辑母版文本样式</a:t>
            </a:r>
          </a:p>
        </p:txBody>
      </p:sp>
      <p:sp>
        <p:nvSpPr>
          <p:cNvPr id="11" name="内容占位符 10"/>
          <p:cNvSpPr>
            <a:spLocks noGrp="1"/>
          </p:cNvSpPr>
          <p:nvPr>
            <p:ph sz="quarter" idx="2"/>
          </p:nvPr>
        </p:nvSpPr>
        <p:spPr>
          <a:xfrm>
            <a:off x="457200" y="1600200"/>
            <a:ext cx="4038600" cy="302895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3" name="内容占位符 12"/>
          <p:cNvSpPr>
            <a:spLocks noGrp="1"/>
          </p:cNvSpPr>
          <p:nvPr>
            <p:ph sz="quarter" idx="4"/>
          </p:nvPr>
        </p:nvSpPr>
        <p:spPr>
          <a:xfrm>
            <a:off x="4648200" y="1600200"/>
            <a:ext cx="4038600" cy="302895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a:extLst>
              <a:ext uri="{FF2B5EF4-FFF2-40B4-BE49-F238E27FC236}">
                <a16:creationId xmlns:a16="http://schemas.microsoft.com/office/drawing/2014/main" id="{348C9083-0EF3-4DD2-B849-442AFDEC72A3}"/>
              </a:ext>
            </a:extLst>
          </p:cNvPr>
          <p:cNvSpPr>
            <a:spLocks noGrp="1"/>
          </p:cNvSpPr>
          <p:nvPr>
            <p:ph type="dt" sz="half" idx="10"/>
          </p:nvPr>
        </p:nvSpPr>
        <p:spPr>
          <a:xfrm>
            <a:off x="6400801" y="4767263"/>
            <a:ext cx="2289572" cy="273844"/>
          </a:xfrm>
          <a:prstGeom prst="rect">
            <a:avLst/>
          </a:prstGeom>
        </p:spPr>
        <p:txBody>
          <a:bodyPr/>
          <a:lstStyle>
            <a:lvl1pPr>
              <a:defRPr>
                <a:solidFill>
                  <a:srgbClr val="464653"/>
                </a:solidFill>
              </a:defRPr>
            </a:lvl1pPr>
          </a:lstStyle>
          <a:p>
            <a:pPr>
              <a:defRPr/>
            </a:pPr>
            <a:fld id="{8219FB0E-397C-43EC-AD61-5D063F1D3322}" type="datetimeFigureOut">
              <a:rPr lang="zh-CN" altLang="en-US"/>
              <a:pPr>
                <a:defRPr/>
              </a:pPr>
              <a:t>2020/9/10</a:t>
            </a:fld>
            <a:endParaRPr lang="zh-CN" altLang="en-US"/>
          </a:p>
        </p:txBody>
      </p:sp>
      <p:sp>
        <p:nvSpPr>
          <p:cNvPr id="8" name="页脚占位符 7">
            <a:extLst>
              <a:ext uri="{FF2B5EF4-FFF2-40B4-BE49-F238E27FC236}">
                <a16:creationId xmlns:a16="http://schemas.microsoft.com/office/drawing/2014/main" id="{1A6844DF-6601-4C46-BE6A-4A4A0A35B1D4}"/>
              </a:ext>
            </a:extLst>
          </p:cNvPr>
          <p:cNvSpPr>
            <a:spLocks noGrp="1"/>
          </p:cNvSpPr>
          <p:nvPr>
            <p:ph type="ftr" sz="quarter" idx="11"/>
          </p:nvPr>
        </p:nvSpPr>
        <p:spPr>
          <a:xfrm>
            <a:off x="2899172" y="4767263"/>
            <a:ext cx="3505200" cy="273844"/>
          </a:xfrm>
          <a:prstGeom prst="rect">
            <a:avLst/>
          </a:prstGeom>
        </p:spPr>
        <p:txBody>
          <a:bodyPr/>
          <a:lstStyle>
            <a:lvl1pPr>
              <a:defRPr>
                <a:solidFill>
                  <a:srgbClr val="464653"/>
                </a:solidFill>
              </a:defRPr>
            </a:lvl1pPr>
          </a:lstStyle>
          <a:p>
            <a:pPr>
              <a:defRPr/>
            </a:pPr>
            <a:endParaRPr lang="zh-CN" altLang="en-US"/>
          </a:p>
        </p:txBody>
      </p:sp>
      <p:sp>
        <p:nvSpPr>
          <p:cNvPr id="9" name="灯片编号占位符 8">
            <a:extLst>
              <a:ext uri="{FF2B5EF4-FFF2-40B4-BE49-F238E27FC236}">
                <a16:creationId xmlns:a16="http://schemas.microsoft.com/office/drawing/2014/main" id="{662568FB-F0F4-4457-8120-85470CD65284}"/>
              </a:ext>
            </a:extLst>
          </p:cNvPr>
          <p:cNvSpPr>
            <a:spLocks noGrp="1"/>
          </p:cNvSpPr>
          <p:nvPr>
            <p:ph type="sldNum" sz="quarter" idx="12"/>
          </p:nvPr>
        </p:nvSpPr>
        <p:spPr>
          <a:xfrm>
            <a:off x="613172" y="4767263"/>
            <a:ext cx="1981200" cy="273844"/>
          </a:xfrm>
          <a:prstGeom prst="rect">
            <a:avLst/>
          </a:prstGeom>
        </p:spPr>
        <p:txBody>
          <a:bodyPr/>
          <a:lstStyle>
            <a:lvl1pPr>
              <a:defRPr>
                <a:solidFill>
                  <a:srgbClr val="464653"/>
                </a:solidFill>
              </a:defRPr>
            </a:lvl1pPr>
          </a:lstStyle>
          <a:p>
            <a:pPr>
              <a:defRPr/>
            </a:pPr>
            <a:fld id="{9FCB5D32-8BC8-4D21-A5C2-3612EE8F99D0}" type="slidenum">
              <a:rPr lang="zh-CN" altLang="en-US"/>
              <a:pPr>
                <a:defRPr/>
              </a:pPr>
              <a:t>‹#›</a:t>
            </a:fld>
            <a:endParaRPr lang="zh-CN" altLang="en-US"/>
          </a:p>
        </p:txBody>
      </p:sp>
    </p:spTree>
    <p:extLst>
      <p:ext uri="{BB962C8B-B14F-4D97-AF65-F5344CB8AC3E}">
        <p14:creationId xmlns:p14="http://schemas.microsoft.com/office/powerpoint/2010/main" val="2946337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直接连接符 1">
            <a:extLst>
              <a:ext uri="{FF2B5EF4-FFF2-40B4-BE49-F238E27FC236}">
                <a16:creationId xmlns:a16="http://schemas.microsoft.com/office/drawing/2014/main" id="{A4114FEF-CEFC-46F6-8CC3-9EC810B0D442}"/>
              </a:ext>
            </a:extLst>
          </p:cNvPr>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lIns="51435" tIns="25718" rIns="51435" bIns="25718"/>
          <a:lstStyle/>
          <a:p>
            <a:pPr>
              <a:defRPr/>
            </a:pPr>
            <a:endParaRPr lang="en-US" sz="1013">
              <a:solidFill>
                <a:prstClr val="black"/>
              </a:solidFill>
            </a:endParaRPr>
          </a:p>
        </p:txBody>
      </p:sp>
      <p:sp>
        <p:nvSpPr>
          <p:cNvPr id="3" name="等腰三角形 2">
            <a:extLst>
              <a:ext uri="{FF2B5EF4-FFF2-40B4-BE49-F238E27FC236}">
                <a16:creationId xmlns:a16="http://schemas.microsoft.com/office/drawing/2014/main" id="{EE3FCBA9-D0A1-4135-9FAB-6E0E10C1FFBB}"/>
              </a:ext>
            </a:extLst>
          </p:cNvPr>
          <p:cNvSpPr>
            <a:spLocks noChangeAspect="1"/>
          </p:cNvSpPr>
          <p:nvPr/>
        </p:nvSpPr>
        <p:spPr>
          <a:xfrm rot="5400000">
            <a:off x="443508" y="4835723"/>
            <a:ext cx="142875" cy="12025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013">
              <a:solidFill>
                <a:prstClr val="white"/>
              </a:solidFill>
            </a:endParaRPr>
          </a:p>
        </p:txBody>
      </p:sp>
      <p:sp>
        <p:nvSpPr>
          <p:cNvPr id="4" name="日期占位符 1">
            <a:extLst>
              <a:ext uri="{FF2B5EF4-FFF2-40B4-BE49-F238E27FC236}">
                <a16:creationId xmlns:a16="http://schemas.microsoft.com/office/drawing/2014/main" id="{1228B362-C423-48CD-9745-AB83EFDB21DA}"/>
              </a:ext>
            </a:extLst>
          </p:cNvPr>
          <p:cNvSpPr>
            <a:spLocks noGrp="1"/>
          </p:cNvSpPr>
          <p:nvPr>
            <p:ph type="dt" sz="half" idx="10"/>
          </p:nvPr>
        </p:nvSpPr>
        <p:spPr>
          <a:xfrm>
            <a:off x="6400801" y="4767263"/>
            <a:ext cx="2289572" cy="273844"/>
          </a:xfrm>
          <a:prstGeom prst="rect">
            <a:avLst/>
          </a:prstGeom>
        </p:spPr>
        <p:txBody>
          <a:bodyPr/>
          <a:lstStyle>
            <a:lvl1pPr>
              <a:defRPr>
                <a:solidFill>
                  <a:srgbClr val="464653"/>
                </a:solidFill>
              </a:defRPr>
            </a:lvl1pPr>
          </a:lstStyle>
          <a:p>
            <a:pPr>
              <a:defRPr/>
            </a:pPr>
            <a:fld id="{322239D2-DCDC-4941-812E-99D99D203334}" type="datetimeFigureOut">
              <a:rPr lang="zh-CN" altLang="en-US"/>
              <a:pPr>
                <a:defRPr/>
              </a:pPr>
              <a:t>2020/9/10</a:t>
            </a:fld>
            <a:endParaRPr lang="zh-CN" altLang="en-US"/>
          </a:p>
        </p:txBody>
      </p:sp>
      <p:sp>
        <p:nvSpPr>
          <p:cNvPr id="5" name="页脚占位符 2">
            <a:extLst>
              <a:ext uri="{FF2B5EF4-FFF2-40B4-BE49-F238E27FC236}">
                <a16:creationId xmlns:a16="http://schemas.microsoft.com/office/drawing/2014/main" id="{D2163A10-1908-4C61-9312-2B451DE83D10}"/>
              </a:ext>
            </a:extLst>
          </p:cNvPr>
          <p:cNvSpPr>
            <a:spLocks noGrp="1"/>
          </p:cNvSpPr>
          <p:nvPr>
            <p:ph type="ftr" sz="quarter" idx="11"/>
          </p:nvPr>
        </p:nvSpPr>
        <p:spPr>
          <a:xfrm>
            <a:off x="2899172" y="4767263"/>
            <a:ext cx="3505200" cy="273844"/>
          </a:xfrm>
          <a:prstGeom prst="rect">
            <a:avLst/>
          </a:prstGeom>
        </p:spPr>
        <p:txBody>
          <a:bodyPr/>
          <a:lstStyle>
            <a:lvl1pPr>
              <a:defRPr>
                <a:solidFill>
                  <a:srgbClr val="464653"/>
                </a:solidFill>
              </a:defRPr>
            </a:lvl1pPr>
          </a:lstStyle>
          <a:p>
            <a:pPr>
              <a:defRPr/>
            </a:pPr>
            <a:endParaRPr lang="zh-CN" altLang="en-US"/>
          </a:p>
        </p:txBody>
      </p:sp>
      <p:sp>
        <p:nvSpPr>
          <p:cNvPr id="6" name="灯片编号占位符 3">
            <a:extLst>
              <a:ext uri="{FF2B5EF4-FFF2-40B4-BE49-F238E27FC236}">
                <a16:creationId xmlns:a16="http://schemas.microsoft.com/office/drawing/2014/main" id="{EB1FC090-AD9A-40BA-8C90-89A10E1FAC4C}"/>
              </a:ext>
            </a:extLst>
          </p:cNvPr>
          <p:cNvSpPr>
            <a:spLocks noGrp="1"/>
          </p:cNvSpPr>
          <p:nvPr>
            <p:ph type="sldNum" sz="quarter" idx="12"/>
          </p:nvPr>
        </p:nvSpPr>
        <p:spPr>
          <a:xfrm>
            <a:off x="613172" y="4767263"/>
            <a:ext cx="1981200" cy="273844"/>
          </a:xfrm>
          <a:prstGeom prst="rect">
            <a:avLst/>
          </a:prstGeom>
        </p:spPr>
        <p:txBody>
          <a:bodyPr/>
          <a:lstStyle>
            <a:lvl1pPr>
              <a:defRPr>
                <a:solidFill>
                  <a:srgbClr val="464653"/>
                </a:solidFill>
              </a:defRPr>
            </a:lvl1pPr>
          </a:lstStyle>
          <a:p>
            <a:pPr>
              <a:defRPr/>
            </a:pPr>
            <a:fld id="{D12486ED-D3EB-412E-9C2E-BA3ED35E5D9D}" type="slidenum">
              <a:rPr lang="zh-CN" altLang="en-US"/>
              <a:pPr>
                <a:defRPr/>
              </a:pPr>
              <a:t>‹#›</a:t>
            </a:fld>
            <a:endParaRPr lang="zh-CN" altLang="en-US"/>
          </a:p>
        </p:txBody>
      </p:sp>
    </p:spTree>
    <p:extLst>
      <p:ext uri="{BB962C8B-B14F-4D97-AF65-F5344CB8AC3E}">
        <p14:creationId xmlns:p14="http://schemas.microsoft.com/office/powerpoint/2010/main" val="867395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直接连接符 4">
            <a:extLst>
              <a:ext uri="{FF2B5EF4-FFF2-40B4-BE49-F238E27FC236}">
                <a16:creationId xmlns:a16="http://schemas.microsoft.com/office/drawing/2014/main" id="{B4A1CD7E-CCE4-440F-96FA-75D41B4B07A2}"/>
              </a:ext>
            </a:extLst>
          </p:cNvPr>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lIns="51435" tIns="25718" rIns="51435" bIns="25718"/>
          <a:lstStyle/>
          <a:p>
            <a:pPr>
              <a:defRPr/>
            </a:pPr>
            <a:endParaRPr lang="en-US" sz="1013">
              <a:solidFill>
                <a:prstClr val="black"/>
              </a:solidFill>
            </a:endParaRPr>
          </a:p>
        </p:txBody>
      </p:sp>
      <p:sp>
        <p:nvSpPr>
          <p:cNvPr id="6" name="直接连接符 5">
            <a:extLst>
              <a:ext uri="{FF2B5EF4-FFF2-40B4-BE49-F238E27FC236}">
                <a16:creationId xmlns:a16="http://schemas.microsoft.com/office/drawing/2014/main" id="{E09F2C13-4DF4-4733-956F-846179D659ED}"/>
              </a:ext>
            </a:extLst>
          </p:cNvPr>
          <p:cNvSpPr>
            <a:spLocks noChangeShapeType="1"/>
          </p:cNvSpPr>
          <p:nvPr/>
        </p:nvSpPr>
        <p:spPr bwMode="auto">
          <a:xfrm rot="5400000">
            <a:off x="3914776" y="2493170"/>
            <a:ext cx="4526756" cy="0"/>
          </a:xfrm>
          <a:prstGeom prst="line">
            <a:avLst/>
          </a:prstGeom>
          <a:noFill/>
          <a:ln w="9525" cap="flat" cmpd="sng" algn="ctr">
            <a:solidFill>
              <a:schemeClr val="accent2"/>
            </a:solidFill>
            <a:prstDash val="dash"/>
            <a:round/>
            <a:headEnd type="none" w="med" len="med"/>
            <a:tailEnd type="none" w="med" len="med"/>
          </a:ln>
          <a:effectLst/>
        </p:spPr>
        <p:txBody>
          <a:bodyPr lIns="51435" tIns="25718" rIns="51435" bIns="25718"/>
          <a:lstStyle/>
          <a:p>
            <a:pPr>
              <a:defRPr/>
            </a:pPr>
            <a:endParaRPr lang="en-US" sz="1013" dirty="0">
              <a:solidFill>
                <a:prstClr val="black"/>
              </a:solidFill>
            </a:endParaRPr>
          </a:p>
        </p:txBody>
      </p:sp>
      <p:sp>
        <p:nvSpPr>
          <p:cNvPr id="7" name="等腰三角形 6">
            <a:extLst>
              <a:ext uri="{FF2B5EF4-FFF2-40B4-BE49-F238E27FC236}">
                <a16:creationId xmlns:a16="http://schemas.microsoft.com/office/drawing/2014/main" id="{D82EF318-2D85-40FC-A4A6-D46348F057B2}"/>
              </a:ext>
            </a:extLst>
          </p:cNvPr>
          <p:cNvSpPr>
            <a:spLocks noChangeAspect="1"/>
          </p:cNvSpPr>
          <p:nvPr/>
        </p:nvSpPr>
        <p:spPr>
          <a:xfrm rot="5400000">
            <a:off x="443508" y="4835723"/>
            <a:ext cx="142875" cy="12025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013">
              <a:solidFill>
                <a:prstClr val="white"/>
              </a:solidFill>
            </a:endParaRPr>
          </a:p>
        </p:txBody>
      </p:sp>
      <p:sp>
        <p:nvSpPr>
          <p:cNvPr id="2" name="标题 1"/>
          <p:cNvSpPr>
            <a:spLocks noGrp="1"/>
          </p:cNvSpPr>
          <p:nvPr>
            <p:ph type="title"/>
          </p:nvPr>
        </p:nvSpPr>
        <p:spPr>
          <a:xfrm>
            <a:off x="6324600" y="228600"/>
            <a:ext cx="2514600" cy="628650"/>
          </a:xfrm>
          <a:prstGeom prst="rect">
            <a:avLst/>
          </a:prstGeom>
        </p:spPr>
        <p:txBody>
          <a:bodyPr anchor="b" anchorCtr="0">
            <a:noAutofit/>
          </a:bodyPr>
          <a:lstStyle>
            <a:lvl1pPr algn="l">
              <a:buNone/>
              <a:defRPr sz="1125" b="1">
                <a:solidFill>
                  <a:schemeClr val="tx2"/>
                </a:solidFill>
                <a:latin typeface="+mn-lt"/>
                <a:ea typeface="+mn-ea"/>
                <a:cs typeface="+mn-cs"/>
              </a:defRPr>
            </a:lvl1pPr>
          </a:lstStyle>
          <a:p>
            <a:r>
              <a:rPr lang="zh-CN" altLang="en-US"/>
              <a:t>单击此处编辑母版标题样式</a:t>
            </a:r>
            <a:endParaRPr lang="en-US"/>
          </a:p>
        </p:txBody>
      </p:sp>
      <p:sp>
        <p:nvSpPr>
          <p:cNvPr id="3" name="文本占位符 2"/>
          <p:cNvSpPr>
            <a:spLocks noGrp="1"/>
          </p:cNvSpPr>
          <p:nvPr>
            <p:ph type="body" idx="2"/>
          </p:nvPr>
        </p:nvSpPr>
        <p:spPr>
          <a:xfrm>
            <a:off x="6324600" y="914403"/>
            <a:ext cx="2514600" cy="3632597"/>
          </a:xfrm>
          <a:prstGeom prst="rect">
            <a:avLst/>
          </a:prstGeom>
        </p:spPr>
        <p:txBody>
          <a:bodyPr/>
          <a:lstStyle>
            <a:lvl1pPr marL="0" indent="0">
              <a:lnSpc>
                <a:spcPts val="1238"/>
              </a:lnSpc>
              <a:spcAft>
                <a:spcPts val="563"/>
              </a:spcAft>
              <a:buNone/>
              <a:defRPr sz="900">
                <a:solidFill>
                  <a:schemeClr val="tx2"/>
                </a:solidFill>
              </a:defRPr>
            </a:lvl1pPr>
            <a:lvl2pPr>
              <a:buNone/>
              <a:defRPr sz="675"/>
            </a:lvl2pPr>
            <a:lvl3pPr>
              <a:buNone/>
              <a:defRPr sz="563"/>
            </a:lvl3pPr>
            <a:lvl4pPr>
              <a:buNone/>
              <a:defRPr sz="506"/>
            </a:lvl4pPr>
            <a:lvl5pPr>
              <a:buNone/>
              <a:defRPr sz="506"/>
            </a:lvl5pPr>
          </a:lstStyle>
          <a:p>
            <a:pPr lvl="0"/>
            <a:r>
              <a:rPr lang="zh-CN" altLang="en-US"/>
              <a:t>单击此处编辑母版文本样式</a:t>
            </a:r>
          </a:p>
        </p:txBody>
      </p:sp>
      <p:sp>
        <p:nvSpPr>
          <p:cNvPr id="12" name="内容占位符 11"/>
          <p:cNvSpPr>
            <a:spLocks noGrp="1"/>
          </p:cNvSpPr>
          <p:nvPr>
            <p:ph sz="quarter" idx="1"/>
          </p:nvPr>
        </p:nvSpPr>
        <p:spPr>
          <a:xfrm>
            <a:off x="304800" y="228600"/>
            <a:ext cx="5715000" cy="428625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8" name="日期占位符 4">
            <a:extLst>
              <a:ext uri="{FF2B5EF4-FFF2-40B4-BE49-F238E27FC236}">
                <a16:creationId xmlns:a16="http://schemas.microsoft.com/office/drawing/2014/main" id="{0D8FA5C3-100F-4760-98DA-BEBF593BD479}"/>
              </a:ext>
            </a:extLst>
          </p:cNvPr>
          <p:cNvSpPr>
            <a:spLocks noGrp="1"/>
          </p:cNvSpPr>
          <p:nvPr>
            <p:ph type="dt" sz="half" idx="10"/>
          </p:nvPr>
        </p:nvSpPr>
        <p:spPr>
          <a:xfrm>
            <a:off x="6400801" y="4767263"/>
            <a:ext cx="2289572" cy="273844"/>
          </a:xfrm>
          <a:prstGeom prst="rect">
            <a:avLst/>
          </a:prstGeom>
        </p:spPr>
        <p:txBody>
          <a:bodyPr/>
          <a:lstStyle>
            <a:lvl1pPr>
              <a:defRPr>
                <a:solidFill>
                  <a:srgbClr val="464653"/>
                </a:solidFill>
              </a:defRPr>
            </a:lvl1pPr>
          </a:lstStyle>
          <a:p>
            <a:pPr>
              <a:defRPr/>
            </a:pPr>
            <a:fld id="{8CF1D916-0712-45B1-86F0-8998CE006B7F}" type="datetimeFigureOut">
              <a:rPr lang="zh-CN" altLang="en-US"/>
              <a:pPr>
                <a:defRPr/>
              </a:pPr>
              <a:t>2020/9/10</a:t>
            </a:fld>
            <a:endParaRPr lang="zh-CN" altLang="en-US"/>
          </a:p>
        </p:txBody>
      </p:sp>
      <p:sp>
        <p:nvSpPr>
          <p:cNvPr id="9" name="页脚占位符 5">
            <a:extLst>
              <a:ext uri="{FF2B5EF4-FFF2-40B4-BE49-F238E27FC236}">
                <a16:creationId xmlns:a16="http://schemas.microsoft.com/office/drawing/2014/main" id="{0ED18520-FF8D-4022-96EF-1EF7E0FA82B4}"/>
              </a:ext>
            </a:extLst>
          </p:cNvPr>
          <p:cNvSpPr>
            <a:spLocks noGrp="1"/>
          </p:cNvSpPr>
          <p:nvPr>
            <p:ph type="ftr" sz="quarter" idx="11"/>
          </p:nvPr>
        </p:nvSpPr>
        <p:spPr>
          <a:xfrm>
            <a:off x="2899172" y="4767263"/>
            <a:ext cx="3505200" cy="273844"/>
          </a:xfrm>
          <a:prstGeom prst="rect">
            <a:avLst/>
          </a:prstGeom>
        </p:spPr>
        <p:txBody>
          <a:bodyPr/>
          <a:lstStyle>
            <a:lvl1pPr>
              <a:defRPr>
                <a:solidFill>
                  <a:srgbClr val="464653"/>
                </a:solidFill>
              </a:defRPr>
            </a:lvl1pPr>
          </a:lstStyle>
          <a:p>
            <a:pPr>
              <a:defRPr/>
            </a:pPr>
            <a:endParaRPr lang="zh-CN" altLang="en-US"/>
          </a:p>
        </p:txBody>
      </p:sp>
      <p:sp>
        <p:nvSpPr>
          <p:cNvPr id="10" name="灯片编号占位符 6">
            <a:extLst>
              <a:ext uri="{FF2B5EF4-FFF2-40B4-BE49-F238E27FC236}">
                <a16:creationId xmlns:a16="http://schemas.microsoft.com/office/drawing/2014/main" id="{45349BFB-CC24-4D4D-8592-88092CD40B56}"/>
              </a:ext>
            </a:extLst>
          </p:cNvPr>
          <p:cNvSpPr>
            <a:spLocks noGrp="1"/>
          </p:cNvSpPr>
          <p:nvPr>
            <p:ph type="sldNum" sz="quarter" idx="12"/>
          </p:nvPr>
        </p:nvSpPr>
        <p:spPr>
          <a:xfrm>
            <a:off x="613172" y="4767263"/>
            <a:ext cx="1981200" cy="273844"/>
          </a:xfrm>
          <a:prstGeom prst="rect">
            <a:avLst/>
          </a:prstGeom>
        </p:spPr>
        <p:txBody>
          <a:bodyPr/>
          <a:lstStyle>
            <a:lvl1pPr>
              <a:defRPr>
                <a:solidFill>
                  <a:srgbClr val="464653"/>
                </a:solidFill>
              </a:defRPr>
            </a:lvl1pPr>
          </a:lstStyle>
          <a:p>
            <a:pPr>
              <a:defRPr/>
            </a:pPr>
            <a:fld id="{C158B776-65BF-4A09-AF0F-F84E81079D68}" type="slidenum">
              <a:rPr lang="zh-CN" altLang="en-US"/>
              <a:pPr>
                <a:defRPr/>
              </a:pPr>
              <a:t>‹#›</a:t>
            </a:fld>
            <a:endParaRPr lang="zh-CN" altLang="en-US"/>
          </a:p>
        </p:txBody>
      </p:sp>
    </p:spTree>
    <p:extLst>
      <p:ext uri="{BB962C8B-B14F-4D97-AF65-F5344CB8AC3E}">
        <p14:creationId xmlns:p14="http://schemas.microsoft.com/office/powerpoint/2010/main" val="3239069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直接连接符 4">
            <a:extLst>
              <a:ext uri="{FF2B5EF4-FFF2-40B4-BE49-F238E27FC236}">
                <a16:creationId xmlns:a16="http://schemas.microsoft.com/office/drawing/2014/main" id="{3B1FA26B-A9A4-4A43-A8AA-DCA611277B3E}"/>
              </a:ext>
            </a:extLst>
          </p:cNvPr>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lIns="51435" tIns="25718" rIns="51435" bIns="25718"/>
          <a:lstStyle/>
          <a:p>
            <a:pPr>
              <a:defRPr/>
            </a:pPr>
            <a:endParaRPr lang="en-US" sz="1013">
              <a:solidFill>
                <a:prstClr val="black"/>
              </a:solidFill>
            </a:endParaRPr>
          </a:p>
        </p:txBody>
      </p:sp>
      <p:sp>
        <p:nvSpPr>
          <p:cNvPr id="6" name="等腰三角形 5">
            <a:extLst>
              <a:ext uri="{FF2B5EF4-FFF2-40B4-BE49-F238E27FC236}">
                <a16:creationId xmlns:a16="http://schemas.microsoft.com/office/drawing/2014/main" id="{E8DE039A-80FE-48DD-A2CF-3D00C899F94B}"/>
              </a:ext>
            </a:extLst>
          </p:cNvPr>
          <p:cNvSpPr>
            <a:spLocks noChangeAspect="1"/>
          </p:cNvSpPr>
          <p:nvPr/>
        </p:nvSpPr>
        <p:spPr>
          <a:xfrm rot="5400000">
            <a:off x="443508" y="4835723"/>
            <a:ext cx="142875" cy="12025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013">
              <a:solidFill>
                <a:prstClr val="white"/>
              </a:solidFill>
            </a:endParaRPr>
          </a:p>
        </p:txBody>
      </p:sp>
      <p:sp>
        <p:nvSpPr>
          <p:cNvPr id="7" name="矩形 6">
            <a:extLst>
              <a:ext uri="{FF2B5EF4-FFF2-40B4-BE49-F238E27FC236}">
                <a16:creationId xmlns:a16="http://schemas.microsoft.com/office/drawing/2014/main" id="{BF98688F-7D86-48EB-B3F5-2FA17356CA12}"/>
              </a:ext>
            </a:extLst>
          </p:cNvPr>
          <p:cNvSpPr/>
          <p:nvPr/>
        </p:nvSpPr>
        <p:spPr>
          <a:xfrm>
            <a:off x="457201" y="375047"/>
            <a:ext cx="183356" cy="5143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013">
              <a:solidFill>
                <a:prstClr val="white"/>
              </a:solidFill>
            </a:endParaRPr>
          </a:p>
        </p:txBody>
      </p:sp>
      <p:sp>
        <p:nvSpPr>
          <p:cNvPr id="2" name="标题 1"/>
          <p:cNvSpPr>
            <a:spLocks noGrp="1"/>
          </p:cNvSpPr>
          <p:nvPr>
            <p:ph type="title"/>
          </p:nvPr>
        </p:nvSpPr>
        <p:spPr>
          <a:xfrm>
            <a:off x="457200" y="375642"/>
            <a:ext cx="8229600" cy="506016"/>
          </a:xfrm>
          <a:prstGeom prst="rect">
            <a:avLst/>
          </a:prstGeom>
          <a:ln>
            <a:solidFill>
              <a:schemeClr val="accent1"/>
            </a:solidFill>
          </a:ln>
        </p:spPr>
        <p:txBody>
          <a:bodyPr lIns="274320" anchor="ctr"/>
          <a:lstStyle>
            <a:lvl1pPr algn="r">
              <a:buNone/>
              <a:defRPr sz="1125" b="0">
                <a:solidFill>
                  <a:schemeClr val="tx1"/>
                </a:solidFill>
              </a:defRPr>
            </a:lvl1pPr>
          </a:lstStyle>
          <a:p>
            <a:r>
              <a:rPr lang="zh-CN" altLang="en-US"/>
              <a:t>单击此处编辑母版标题样式</a:t>
            </a:r>
            <a:endParaRPr lang="en-US"/>
          </a:p>
        </p:txBody>
      </p:sp>
      <p:sp>
        <p:nvSpPr>
          <p:cNvPr id="3" name="图片占位符 2"/>
          <p:cNvSpPr>
            <a:spLocks noGrp="1"/>
          </p:cNvSpPr>
          <p:nvPr>
            <p:ph type="pic" idx="1"/>
          </p:nvPr>
        </p:nvSpPr>
        <p:spPr>
          <a:xfrm>
            <a:off x="457200" y="1428750"/>
            <a:ext cx="8229600" cy="3202686"/>
          </a:xfrm>
          <a:prstGeom prst="rect">
            <a:avLst/>
          </a:prstGeom>
          <a:solidFill>
            <a:schemeClr val="tx1">
              <a:shade val="50000"/>
            </a:schemeClr>
          </a:solidFill>
          <a:ln>
            <a:noFill/>
          </a:ln>
          <a:effectLst/>
        </p:spPr>
        <p:txBody>
          <a:bodyPr/>
          <a:lstStyle>
            <a:lvl1pPr marL="0" indent="0">
              <a:spcBef>
                <a:spcPts val="338"/>
              </a:spcBef>
              <a:buNone/>
              <a:defRPr sz="1800"/>
            </a:lvl1pPr>
          </a:lstStyle>
          <a:p>
            <a:pPr lvl="0"/>
            <a:r>
              <a:rPr lang="zh-CN" altLang="en-US" noProof="0"/>
              <a:t>单击图标添加图片</a:t>
            </a:r>
            <a:endParaRPr lang="en-US" noProof="0" dirty="0"/>
          </a:p>
        </p:txBody>
      </p:sp>
      <p:sp>
        <p:nvSpPr>
          <p:cNvPr id="4" name="文本占位符 3"/>
          <p:cNvSpPr>
            <a:spLocks noGrp="1"/>
          </p:cNvSpPr>
          <p:nvPr>
            <p:ph type="body" sz="half" idx="2"/>
          </p:nvPr>
        </p:nvSpPr>
        <p:spPr>
          <a:xfrm>
            <a:off x="457200" y="914400"/>
            <a:ext cx="8229600" cy="400050"/>
          </a:xfrm>
          <a:prstGeom prst="rect">
            <a:avLst/>
          </a:prstGeom>
        </p:spPr>
        <p:txBody>
          <a:bodyPr anchor="ctr" anchorCtr="0"/>
          <a:lstStyle>
            <a:lvl1pPr marL="0" indent="0" algn="l">
              <a:buFontTx/>
              <a:buNone/>
              <a:defRPr sz="788"/>
            </a:lvl1pPr>
            <a:lvl2pPr>
              <a:defRPr sz="675"/>
            </a:lvl2pPr>
            <a:lvl3pPr>
              <a:defRPr sz="563"/>
            </a:lvl3pPr>
            <a:lvl4pPr>
              <a:defRPr sz="506"/>
            </a:lvl4pPr>
            <a:lvl5pPr>
              <a:defRPr sz="506"/>
            </a:lvl5pPr>
          </a:lstStyle>
          <a:p>
            <a:pPr lvl="0"/>
            <a:r>
              <a:rPr lang="zh-CN" altLang="en-US"/>
              <a:t>单击此处编辑母版文本样式</a:t>
            </a:r>
          </a:p>
        </p:txBody>
      </p:sp>
      <p:sp>
        <p:nvSpPr>
          <p:cNvPr id="8" name="日期占位符 4">
            <a:extLst>
              <a:ext uri="{FF2B5EF4-FFF2-40B4-BE49-F238E27FC236}">
                <a16:creationId xmlns:a16="http://schemas.microsoft.com/office/drawing/2014/main" id="{50B4F348-70C6-4D39-AF43-A567EBD39E1E}"/>
              </a:ext>
            </a:extLst>
          </p:cNvPr>
          <p:cNvSpPr>
            <a:spLocks noGrp="1"/>
          </p:cNvSpPr>
          <p:nvPr>
            <p:ph type="dt" sz="half" idx="10"/>
          </p:nvPr>
        </p:nvSpPr>
        <p:spPr>
          <a:xfrm>
            <a:off x="6400801" y="4767263"/>
            <a:ext cx="2289572" cy="273844"/>
          </a:xfrm>
          <a:prstGeom prst="rect">
            <a:avLst/>
          </a:prstGeom>
        </p:spPr>
        <p:txBody>
          <a:bodyPr/>
          <a:lstStyle>
            <a:lvl1pPr>
              <a:defRPr>
                <a:solidFill>
                  <a:srgbClr val="464653"/>
                </a:solidFill>
              </a:defRPr>
            </a:lvl1pPr>
          </a:lstStyle>
          <a:p>
            <a:pPr>
              <a:defRPr/>
            </a:pPr>
            <a:fld id="{60BEA197-B3D2-4043-AB5D-710F1358B26A}" type="datetimeFigureOut">
              <a:rPr lang="zh-CN" altLang="en-US"/>
              <a:pPr>
                <a:defRPr/>
              </a:pPr>
              <a:t>2020/9/10</a:t>
            </a:fld>
            <a:endParaRPr lang="zh-CN" altLang="en-US"/>
          </a:p>
        </p:txBody>
      </p:sp>
      <p:sp>
        <p:nvSpPr>
          <p:cNvPr id="9" name="页脚占位符 5">
            <a:extLst>
              <a:ext uri="{FF2B5EF4-FFF2-40B4-BE49-F238E27FC236}">
                <a16:creationId xmlns:a16="http://schemas.microsoft.com/office/drawing/2014/main" id="{C7E86AC0-CA5E-42DF-8936-215A49786DD8}"/>
              </a:ext>
            </a:extLst>
          </p:cNvPr>
          <p:cNvSpPr>
            <a:spLocks noGrp="1"/>
          </p:cNvSpPr>
          <p:nvPr>
            <p:ph type="ftr" sz="quarter" idx="11"/>
          </p:nvPr>
        </p:nvSpPr>
        <p:spPr>
          <a:xfrm>
            <a:off x="2899172" y="4767263"/>
            <a:ext cx="3505200" cy="273844"/>
          </a:xfrm>
          <a:prstGeom prst="rect">
            <a:avLst/>
          </a:prstGeom>
        </p:spPr>
        <p:txBody>
          <a:bodyPr/>
          <a:lstStyle>
            <a:lvl1pPr>
              <a:defRPr>
                <a:solidFill>
                  <a:srgbClr val="464653"/>
                </a:solidFill>
              </a:defRPr>
            </a:lvl1pPr>
          </a:lstStyle>
          <a:p>
            <a:pPr>
              <a:defRPr/>
            </a:pPr>
            <a:endParaRPr lang="zh-CN" altLang="en-US"/>
          </a:p>
        </p:txBody>
      </p:sp>
      <p:sp>
        <p:nvSpPr>
          <p:cNvPr id="10" name="灯片编号占位符 6">
            <a:extLst>
              <a:ext uri="{FF2B5EF4-FFF2-40B4-BE49-F238E27FC236}">
                <a16:creationId xmlns:a16="http://schemas.microsoft.com/office/drawing/2014/main" id="{AA642670-3A23-4E99-AA5D-492617FCAA91}"/>
              </a:ext>
            </a:extLst>
          </p:cNvPr>
          <p:cNvSpPr>
            <a:spLocks noGrp="1"/>
          </p:cNvSpPr>
          <p:nvPr>
            <p:ph type="sldNum" sz="quarter" idx="12"/>
          </p:nvPr>
        </p:nvSpPr>
        <p:spPr>
          <a:xfrm>
            <a:off x="613172" y="4767263"/>
            <a:ext cx="1981200" cy="273844"/>
          </a:xfrm>
          <a:prstGeom prst="rect">
            <a:avLst/>
          </a:prstGeom>
        </p:spPr>
        <p:txBody>
          <a:bodyPr/>
          <a:lstStyle>
            <a:lvl1pPr>
              <a:defRPr>
                <a:solidFill>
                  <a:srgbClr val="464653"/>
                </a:solidFill>
              </a:defRPr>
            </a:lvl1pPr>
          </a:lstStyle>
          <a:p>
            <a:pPr>
              <a:defRPr/>
            </a:pPr>
            <a:fld id="{72B2C20A-BD33-4FC6-9305-40F7B2AF1B78}" type="slidenum">
              <a:rPr lang="zh-CN" altLang="en-US"/>
              <a:pPr>
                <a:defRPr/>
              </a:pPr>
              <a:t>‹#›</a:t>
            </a:fld>
            <a:endParaRPr lang="zh-CN" altLang="en-US"/>
          </a:p>
        </p:txBody>
      </p:sp>
    </p:spTree>
    <p:extLst>
      <p:ext uri="{BB962C8B-B14F-4D97-AF65-F5344CB8AC3E}">
        <p14:creationId xmlns:p14="http://schemas.microsoft.com/office/powerpoint/2010/main" val="623964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4"/>
          <a:srcRect/>
          <a:stretch>
            <a:fillRect/>
          </a:stretch>
        </a:blipFill>
        <a:effectLst/>
      </p:bgPr>
    </p:bg>
    <p:spTree>
      <p:nvGrpSpPr>
        <p:cNvPr id="1" name=""/>
        <p:cNvGrpSpPr/>
        <p:nvPr/>
      </p:nvGrpSpPr>
      <p:grpSpPr>
        <a:xfrm>
          <a:off x="0" y="0"/>
          <a:ext cx="0" cy="0"/>
          <a:chOff x="0" y="0"/>
          <a:chExt cx="0" cy="0"/>
        </a:xfrm>
      </p:grpSpPr>
      <p:cxnSp>
        <p:nvCxnSpPr>
          <p:cNvPr id="19" name="直接连接符 18">
            <a:extLst>
              <a:ext uri="{FF2B5EF4-FFF2-40B4-BE49-F238E27FC236}">
                <a16:creationId xmlns:a16="http://schemas.microsoft.com/office/drawing/2014/main" id="{CCC9A2AC-8422-4C24-ACC9-642B787AF83D}"/>
              </a:ext>
            </a:extLst>
          </p:cNvPr>
          <p:cNvCxnSpPr/>
          <p:nvPr userDrawn="1"/>
        </p:nvCxnSpPr>
        <p:spPr>
          <a:xfrm>
            <a:off x="0" y="571500"/>
            <a:ext cx="9144000" cy="0"/>
          </a:xfrm>
          <a:prstGeom prst="line">
            <a:avLst/>
          </a:prstGeom>
          <a:ln w="22225" cap="rnd" cmpd="sng">
            <a:gradFill flip="none" rotWithShape="1">
              <a:gsLst>
                <a:gs pos="53000">
                  <a:srgbClr val="002953"/>
                </a:gs>
                <a:gs pos="0">
                  <a:schemeClr val="bg1">
                    <a:lumMod val="95000"/>
                  </a:schemeClr>
                </a:gs>
                <a:gs pos="100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1027" name="组合 11">
            <a:extLst>
              <a:ext uri="{FF2B5EF4-FFF2-40B4-BE49-F238E27FC236}">
                <a16:creationId xmlns:a16="http://schemas.microsoft.com/office/drawing/2014/main" id="{E813399D-C766-478D-B0B2-5C3DDAE5D4C7}"/>
              </a:ext>
            </a:extLst>
          </p:cNvPr>
          <p:cNvGrpSpPr>
            <a:grpSpLocks/>
          </p:cNvGrpSpPr>
          <p:nvPr userDrawn="1"/>
        </p:nvGrpSpPr>
        <p:grpSpPr bwMode="auto">
          <a:xfrm>
            <a:off x="0" y="4779169"/>
            <a:ext cx="9145191" cy="447675"/>
            <a:chOff x="-670" y="6372000"/>
            <a:chExt cx="12192892" cy="597648"/>
          </a:xfrm>
        </p:grpSpPr>
        <p:sp>
          <p:nvSpPr>
            <p:cNvPr id="21" name="矩形 20">
              <a:extLst>
                <a:ext uri="{FF2B5EF4-FFF2-40B4-BE49-F238E27FC236}">
                  <a16:creationId xmlns:a16="http://schemas.microsoft.com/office/drawing/2014/main" id="{738E3B85-E5A3-43B9-8D14-5E66C6C33AF9}"/>
                </a:ext>
              </a:extLst>
            </p:cNvPr>
            <p:cNvSpPr/>
            <p:nvPr/>
          </p:nvSpPr>
          <p:spPr>
            <a:xfrm>
              <a:off x="918" y="6372000"/>
              <a:ext cx="12191304" cy="503869"/>
            </a:xfrm>
            <a:prstGeom prst="rect">
              <a:avLst/>
            </a:prstGeom>
            <a:gradFill flip="none" rotWithShape="1">
              <a:gsLst>
                <a:gs pos="100000">
                  <a:srgbClr val="002953"/>
                </a:gs>
                <a:gs pos="48000">
                  <a:srgbClr val="024C89"/>
                </a:gs>
                <a:gs pos="0">
                  <a:srgbClr val="00295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prstClr val="white"/>
                </a:solidFill>
              </a:endParaRPr>
            </a:p>
          </p:txBody>
        </p:sp>
        <p:sp>
          <p:nvSpPr>
            <p:cNvPr id="24" name="矩形 23">
              <a:extLst>
                <a:ext uri="{FF2B5EF4-FFF2-40B4-BE49-F238E27FC236}">
                  <a16:creationId xmlns:a16="http://schemas.microsoft.com/office/drawing/2014/main" id="{EDE325AB-E526-47C2-A352-1152BF4551C3}"/>
                </a:ext>
              </a:extLst>
            </p:cNvPr>
            <p:cNvSpPr/>
            <p:nvPr/>
          </p:nvSpPr>
          <p:spPr>
            <a:xfrm flipV="1">
              <a:off x="-670" y="6389485"/>
              <a:ext cx="12191304" cy="19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prstClr val="white"/>
                </a:solidFill>
              </a:endParaRPr>
            </a:p>
          </p:txBody>
        </p:sp>
        <p:sp>
          <p:nvSpPr>
            <p:cNvPr id="1030" name="标题 1">
              <a:extLst>
                <a:ext uri="{FF2B5EF4-FFF2-40B4-BE49-F238E27FC236}">
                  <a16:creationId xmlns:a16="http://schemas.microsoft.com/office/drawing/2014/main" id="{15DFC66C-8856-4055-925A-14C1DAD222CE}"/>
                </a:ext>
              </a:extLst>
            </p:cNvPr>
            <p:cNvSpPr txBox="1">
              <a:spLocks noChangeArrowheads="1"/>
            </p:cNvSpPr>
            <p:nvPr/>
          </p:nvSpPr>
          <p:spPr bwMode="auto">
            <a:xfrm>
              <a:off x="7823671" y="6475317"/>
              <a:ext cx="3979635" cy="494331"/>
            </a:xfrm>
            <a:prstGeom prst="rect">
              <a:avLst/>
            </a:prstGeom>
            <a:noFill/>
            <a:ln>
              <a:noFill/>
            </a:ln>
          </p:spPr>
          <p:txBody>
            <a:bodyPr wrap="none" lIns="0" tIns="0" rIns="0" bIns="0"/>
            <a:lstStyle>
              <a:lvl1pPr defTabSz="684213">
                <a:defRPr sz="2000">
                  <a:solidFill>
                    <a:schemeClr val="tx1"/>
                  </a:solidFill>
                  <a:latin typeface="Arial" panose="020B0604020202020204" pitchFamily="34" charset="0"/>
                  <a:ea typeface="宋体" panose="02010600030101010101" pitchFamily="2" charset="-122"/>
                </a:defRPr>
              </a:lvl1pPr>
              <a:lvl2pPr marL="742950" indent="-285750" defTabSz="684213">
                <a:defRPr sz="2000">
                  <a:solidFill>
                    <a:schemeClr val="tx1"/>
                  </a:solidFill>
                  <a:latin typeface="Arial" panose="020B0604020202020204" pitchFamily="34" charset="0"/>
                  <a:ea typeface="宋体" panose="02010600030101010101" pitchFamily="2" charset="-122"/>
                </a:defRPr>
              </a:lvl2pPr>
              <a:lvl3pPr marL="1143000" indent="-228600" defTabSz="684213">
                <a:defRPr sz="2000">
                  <a:solidFill>
                    <a:schemeClr val="tx1"/>
                  </a:solidFill>
                  <a:latin typeface="Arial" panose="020B0604020202020204" pitchFamily="34" charset="0"/>
                  <a:ea typeface="宋体" panose="02010600030101010101" pitchFamily="2" charset="-122"/>
                </a:defRPr>
              </a:lvl3pPr>
              <a:lvl4pPr marL="1600200" indent="-228600" defTabSz="684213">
                <a:defRPr sz="2000">
                  <a:solidFill>
                    <a:schemeClr val="tx1"/>
                  </a:solidFill>
                  <a:latin typeface="Arial" panose="020B0604020202020204" pitchFamily="34" charset="0"/>
                  <a:ea typeface="宋体" panose="02010600030101010101" pitchFamily="2" charset="-122"/>
                </a:defRPr>
              </a:lvl4pPr>
              <a:lvl5pPr marL="2057400" indent="-228600" defTabSz="684213">
                <a:defRPr sz="2000">
                  <a:solidFill>
                    <a:schemeClr val="tx1"/>
                  </a:solidFill>
                  <a:latin typeface="Arial" panose="020B0604020202020204" pitchFamily="34" charset="0"/>
                  <a:ea typeface="宋体" panose="02010600030101010101" pitchFamily="2" charset="-122"/>
                </a:defRPr>
              </a:lvl5pPr>
              <a:lvl6pPr marL="25146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lnSpc>
                  <a:spcPct val="90000"/>
                </a:lnSpc>
                <a:defRPr/>
              </a:pPr>
              <a:r>
                <a:rPr lang="en-US" altLang="zh-CN" sz="1650" b="1">
                  <a:solidFill>
                    <a:srgbClr val="FFFFFF"/>
                  </a:solidFill>
                  <a:ea typeface="微软雅黑" panose="020B0503020204020204" pitchFamily="34" charset="-122"/>
                  <a:cs typeface="Arial" panose="020B0604020202020204" pitchFamily="34" charset="0"/>
                </a:rPr>
                <a:t>HuodongYouxiang@gmail.com</a:t>
              </a:r>
              <a:endParaRPr lang="zh-CN" altLang="en-US" sz="1650" b="1">
                <a:solidFill>
                  <a:srgbClr val="FFFFFF"/>
                </a:solidFill>
                <a:ea typeface="微软雅黑" panose="020B0503020204020204" pitchFamily="34" charset="-122"/>
                <a:cs typeface="Arial" panose="020B0604020202020204" pitchFamily="34" charset="0"/>
              </a:endParaRPr>
            </a:p>
          </p:txBody>
        </p:sp>
        <p:sp>
          <p:nvSpPr>
            <p:cNvPr id="26" name="标题 1">
              <a:extLst>
                <a:ext uri="{FF2B5EF4-FFF2-40B4-BE49-F238E27FC236}">
                  <a16:creationId xmlns:a16="http://schemas.microsoft.com/office/drawing/2014/main" id="{5C7A25B1-F504-4569-AF89-84F84D4F63C1}"/>
                </a:ext>
              </a:extLst>
            </p:cNvPr>
            <p:cNvSpPr txBox="1">
              <a:spLocks noChangeArrowheads="1"/>
            </p:cNvSpPr>
            <p:nvPr userDrawn="1"/>
          </p:nvSpPr>
          <p:spPr bwMode="auto">
            <a:xfrm>
              <a:off x="190663" y="6464190"/>
              <a:ext cx="4609837" cy="492742"/>
            </a:xfrm>
            <a:prstGeom prst="rect">
              <a:avLst/>
            </a:prstGeom>
            <a:noFill/>
            <a:ln>
              <a:noFill/>
            </a:ln>
          </p:spPr>
          <p:txBody>
            <a:bodyPr wrap="none" lIns="0" tIns="0" rIns="0" bIns="0"/>
            <a:lstStyle>
              <a:lvl1pPr defTabSz="684213">
                <a:defRPr>
                  <a:solidFill>
                    <a:schemeClr val="tx1"/>
                  </a:solidFill>
                  <a:latin typeface="Arial" panose="020B0604020202020204" pitchFamily="34" charset="0"/>
                  <a:ea typeface="宋体" panose="02010600030101010101" pitchFamily="2" charset="-122"/>
                </a:defRPr>
              </a:lvl1pPr>
              <a:lvl2pPr marL="742950" indent="-285750" defTabSz="684213">
                <a:defRPr>
                  <a:solidFill>
                    <a:schemeClr val="tx1"/>
                  </a:solidFill>
                  <a:latin typeface="Arial" panose="020B0604020202020204" pitchFamily="34" charset="0"/>
                  <a:ea typeface="宋体" panose="02010600030101010101" pitchFamily="2" charset="-122"/>
                </a:defRPr>
              </a:lvl2pPr>
              <a:lvl3pPr marL="1143000" indent="-228600" defTabSz="684213">
                <a:defRPr>
                  <a:solidFill>
                    <a:schemeClr val="tx1"/>
                  </a:solidFill>
                  <a:latin typeface="Arial" panose="020B0604020202020204" pitchFamily="34" charset="0"/>
                  <a:ea typeface="宋体" panose="02010600030101010101" pitchFamily="2" charset="-122"/>
                </a:defRPr>
              </a:lvl3pPr>
              <a:lvl4pPr marL="1600200" indent="-228600" defTabSz="684213">
                <a:defRPr>
                  <a:solidFill>
                    <a:schemeClr val="tx1"/>
                  </a:solidFill>
                  <a:latin typeface="Arial" panose="020B0604020202020204" pitchFamily="34" charset="0"/>
                  <a:ea typeface="宋体" panose="02010600030101010101" pitchFamily="2" charset="-122"/>
                </a:defRPr>
              </a:lvl4pPr>
              <a:lvl5pPr marL="2057400" indent="-228600" defTabSz="684213">
                <a:defRPr>
                  <a:solidFill>
                    <a:schemeClr val="tx1"/>
                  </a:solidFill>
                  <a:latin typeface="Arial" panose="020B0604020202020204" pitchFamily="34" charset="0"/>
                  <a:ea typeface="宋体" panose="02010600030101010101" pitchFamily="2" charset="-122"/>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b="1" dirty="0">
                  <a:solidFill>
                    <a:prstClr val="white"/>
                  </a:solidFill>
                  <a:latin typeface="微软雅黑" panose="020B0503020204020204" pitchFamily="34" charset="-122"/>
                  <a:ea typeface="微软雅黑" panose="020B0503020204020204" pitchFamily="34" charset="-122"/>
                </a:rPr>
                <a:t>碳</a:t>
              </a:r>
              <a:r>
                <a:rPr lang="en-US" altLang="zh-CN" sz="1600" b="1" dirty="0">
                  <a:solidFill>
                    <a:prstClr val="white"/>
                  </a:solidFill>
                  <a:latin typeface="微软雅黑" panose="020B0503020204020204" pitchFamily="34" charset="-122"/>
                  <a:ea typeface="微软雅黑" panose="020B0503020204020204" pitchFamily="34" charset="-122"/>
                </a:rPr>
                <a:t>-14</a:t>
              </a:r>
              <a:r>
                <a:rPr lang="zh-CN" altLang="en-US" sz="1600" b="1" dirty="0">
                  <a:solidFill>
                    <a:prstClr val="white"/>
                  </a:solidFill>
                  <a:latin typeface="微软雅黑" panose="020B0503020204020204" pitchFamily="34" charset="-122"/>
                  <a:ea typeface="微软雅黑" panose="020B0503020204020204" pitchFamily="34" charset="-122"/>
                </a:rPr>
                <a:t>放射性年代测年法</a:t>
              </a:r>
            </a:p>
          </p:txBody>
        </p:sp>
      </p:grpSp>
    </p:spTree>
    <p:extLst>
      <p:ext uri="{BB962C8B-B14F-4D97-AF65-F5344CB8AC3E}">
        <p14:creationId xmlns:p14="http://schemas.microsoft.com/office/powerpoint/2010/main" val="1332716349"/>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 id="2147484251" r:id="rId13"/>
    <p:sldLayoutId id="2147484252" r:id="rId14"/>
    <p:sldLayoutId id="2147484253" r:id="rId15"/>
    <p:sldLayoutId id="2147484254" r:id="rId16"/>
    <p:sldLayoutId id="2147484255" r:id="rId17"/>
    <p:sldLayoutId id="2147484256" r:id="rId18"/>
    <p:sldLayoutId id="2147484257" r:id="rId19"/>
    <p:sldLayoutId id="2147484258" r:id="rId20"/>
    <p:sldLayoutId id="2147484259" r:id="rId21"/>
    <p:sldLayoutId id="2147484260" r:id="rId22"/>
  </p:sldLayoutIdLst>
  <p:txStyles>
    <p:titleStyle>
      <a:lvl1pPr algn="l" rtl="0" eaLnBrk="0" fontAlgn="base" hangingPunct="0">
        <a:spcBef>
          <a:spcPct val="0"/>
        </a:spcBef>
        <a:spcAft>
          <a:spcPct val="0"/>
        </a:spcAft>
        <a:defRPr sz="1800" kern="1200">
          <a:solidFill>
            <a:schemeClr val="tx2"/>
          </a:solidFill>
          <a:latin typeface="+mj-lt"/>
          <a:ea typeface="+mj-ea"/>
          <a:cs typeface="+mj-cs"/>
        </a:defRPr>
      </a:lvl1pPr>
      <a:lvl2pPr algn="l" rtl="0" eaLnBrk="0" fontAlgn="base" hangingPunct="0">
        <a:spcBef>
          <a:spcPct val="0"/>
        </a:spcBef>
        <a:spcAft>
          <a:spcPct val="0"/>
        </a:spcAft>
        <a:defRPr sz="1800">
          <a:solidFill>
            <a:schemeClr val="tx2"/>
          </a:solidFill>
          <a:latin typeface="Franklin Gothic Medium" panose="020B0603020102020204" pitchFamily="34" charset="0"/>
          <a:ea typeface="微软雅黑" panose="020B0503020204020204" pitchFamily="34" charset="-122"/>
        </a:defRPr>
      </a:lvl2pPr>
      <a:lvl3pPr algn="l" rtl="0" eaLnBrk="0" fontAlgn="base" hangingPunct="0">
        <a:spcBef>
          <a:spcPct val="0"/>
        </a:spcBef>
        <a:spcAft>
          <a:spcPct val="0"/>
        </a:spcAft>
        <a:defRPr sz="1800">
          <a:solidFill>
            <a:schemeClr val="tx2"/>
          </a:solidFill>
          <a:latin typeface="Franklin Gothic Medium" panose="020B0603020102020204" pitchFamily="34" charset="0"/>
          <a:ea typeface="微软雅黑" panose="020B0503020204020204" pitchFamily="34" charset="-122"/>
        </a:defRPr>
      </a:lvl3pPr>
      <a:lvl4pPr algn="l" rtl="0" eaLnBrk="0" fontAlgn="base" hangingPunct="0">
        <a:spcBef>
          <a:spcPct val="0"/>
        </a:spcBef>
        <a:spcAft>
          <a:spcPct val="0"/>
        </a:spcAft>
        <a:defRPr sz="1800">
          <a:solidFill>
            <a:schemeClr val="tx2"/>
          </a:solidFill>
          <a:latin typeface="Franklin Gothic Medium" panose="020B0603020102020204" pitchFamily="34" charset="0"/>
          <a:ea typeface="微软雅黑" panose="020B0503020204020204" pitchFamily="34" charset="-122"/>
        </a:defRPr>
      </a:lvl4pPr>
      <a:lvl5pPr algn="l" rtl="0" eaLnBrk="0" fontAlgn="base" hangingPunct="0">
        <a:spcBef>
          <a:spcPct val="0"/>
        </a:spcBef>
        <a:spcAft>
          <a:spcPct val="0"/>
        </a:spcAft>
        <a:defRPr sz="1800">
          <a:solidFill>
            <a:schemeClr val="tx2"/>
          </a:solidFill>
          <a:latin typeface="Franklin Gothic Medium" panose="020B0603020102020204" pitchFamily="34" charset="0"/>
          <a:ea typeface="微软雅黑" panose="020B0503020204020204" pitchFamily="34" charset="-122"/>
        </a:defRPr>
      </a:lvl5pPr>
      <a:lvl6pPr marL="342900" algn="l" rtl="0" fontAlgn="base">
        <a:spcBef>
          <a:spcPct val="0"/>
        </a:spcBef>
        <a:spcAft>
          <a:spcPct val="0"/>
        </a:spcAft>
        <a:defRPr sz="1800">
          <a:solidFill>
            <a:schemeClr val="tx2"/>
          </a:solidFill>
          <a:latin typeface="Franklin Gothic Medium" panose="020B0603020102020204" pitchFamily="34" charset="0"/>
          <a:ea typeface="微软雅黑" panose="020B0503020204020204" pitchFamily="34" charset="-122"/>
        </a:defRPr>
      </a:lvl6pPr>
      <a:lvl7pPr marL="685800" algn="l" rtl="0" fontAlgn="base">
        <a:spcBef>
          <a:spcPct val="0"/>
        </a:spcBef>
        <a:spcAft>
          <a:spcPct val="0"/>
        </a:spcAft>
        <a:defRPr sz="1800">
          <a:solidFill>
            <a:schemeClr val="tx2"/>
          </a:solidFill>
          <a:latin typeface="Franklin Gothic Medium" panose="020B0603020102020204" pitchFamily="34" charset="0"/>
          <a:ea typeface="微软雅黑" panose="020B0503020204020204" pitchFamily="34" charset="-122"/>
        </a:defRPr>
      </a:lvl7pPr>
      <a:lvl8pPr marL="1028700" algn="l" rtl="0" fontAlgn="base">
        <a:spcBef>
          <a:spcPct val="0"/>
        </a:spcBef>
        <a:spcAft>
          <a:spcPct val="0"/>
        </a:spcAft>
        <a:defRPr sz="1800">
          <a:solidFill>
            <a:schemeClr val="tx2"/>
          </a:solidFill>
          <a:latin typeface="Franklin Gothic Medium" panose="020B0603020102020204" pitchFamily="34" charset="0"/>
          <a:ea typeface="微软雅黑" panose="020B0503020204020204" pitchFamily="34" charset="-122"/>
        </a:defRPr>
      </a:lvl8pPr>
      <a:lvl9pPr marL="1371600" algn="l" rtl="0" fontAlgn="base">
        <a:spcBef>
          <a:spcPct val="0"/>
        </a:spcBef>
        <a:spcAft>
          <a:spcPct val="0"/>
        </a:spcAft>
        <a:defRPr sz="1800">
          <a:solidFill>
            <a:schemeClr val="tx2"/>
          </a:solidFill>
          <a:latin typeface="Franklin Gothic Medium" panose="020B0603020102020204" pitchFamily="34" charset="0"/>
          <a:ea typeface="微软雅黑" panose="020B0503020204020204" pitchFamily="34" charset="-122"/>
        </a:defRPr>
      </a:lvl9pPr>
    </p:titleStyle>
    <p:bodyStyle>
      <a:lvl1pPr marL="153591" indent="-153591" algn="l" rtl="0" eaLnBrk="0" fontAlgn="base" hangingPunct="0">
        <a:spcBef>
          <a:spcPts val="338"/>
        </a:spcBef>
        <a:spcAft>
          <a:spcPct val="0"/>
        </a:spcAft>
        <a:buClr>
          <a:schemeClr val="accent1"/>
        </a:buClr>
        <a:buSzPct val="76000"/>
        <a:defRPr sz="1425" kern="1200">
          <a:solidFill>
            <a:schemeClr val="tx1"/>
          </a:solidFill>
          <a:latin typeface="+mn-lt"/>
          <a:ea typeface="+mn-ea"/>
          <a:cs typeface="+mn-cs"/>
        </a:defRPr>
      </a:lvl1pPr>
      <a:lvl2pPr marL="308372" indent="-153591" algn="l" rtl="0" eaLnBrk="0" fontAlgn="base" hangingPunct="0">
        <a:spcBef>
          <a:spcPts val="281"/>
        </a:spcBef>
        <a:spcAft>
          <a:spcPct val="0"/>
        </a:spcAft>
        <a:buClr>
          <a:schemeClr val="accent2"/>
        </a:buClr>
        <a:buSzPct val="76000"/>
        <a:defRPr sz="1275" kern="1200">
          <a:solidFill>
            <a:schemeClr val="tx2"/>
          </a:solidFill>
          <a:latin typeface="+mn-lt"/>
          <a:ea typeface="+mn-ea"/>
          <a:cs typeface="+mn-cs"/>
        </a:defRPr>
      </a:lvl2pPr>
      <a:lvl3pPr marL="461963" indent="-128588" algn="l" rtl="0" eaLnBrk="0" fontAlgn="base" hangingPunct="0">
        <a:spcBef>
          <a:spcPts val="281"/>
        </a:spcBef>
        <a:spcAft>
          <a:spcPct val="0"/>
        </a:spcAft>
        <a:buClr>
          <a:srgbClr val="BCBCBC"/>
        </a:buClr>
        <a:buSzPct val="76000"/>
        <a:defRPr sz="1125" kern="1200">
          <a:solidFill>
            <a:schemeClr val="tx1"/>
          </a:solidFill>
          <a:latin typeface="+mn-lt"/>
          <a:ea typeface="+mn-ea"/>
          <a:cs typeface="+mn-cs"/>
        </a:defRPr>
      </a:lvl3pPr>
      <a:lvl4pPr marL="616744" indent="-128588" algn="l" rtl="0" eaLnBrk="0" fontAlgn="base" hangingPunct="0">
        <a:spcBef>
          <a:spcPts val="225"/>
        </a:spcBef>
        <a:spcAft>
          <a:spcPct val="0"/>
        </a:spcAft>
        <a:buClr>
          <a:srgbClr val="8BA2B4"/>
        </a:buClr>
        <a:buSzPct val="70000"/>
        <a:defRPr sz="975" kern="1200">
          <a:solidFill>
            <a:schemeClr val="tx1"/>
          </a:solidFill>
          <a:latin typeface="+mn-lt"/>
          <a:ea typeface="+mn-ea"/>
          <a:cs typeface="+mn-cs"/>
        </a:defRPr>
      </a:lvl4pPr>
      <a:lvl5pPr marL="771525" indent="-128588" algn="l" rtl="0" eaLnBrk="0" fontAlgn="base" hangingPunct="0">
        <a:spcBef>
          <a:spcPts val="169"/>
        </a:spcBef>
        <a:spcAft>
          <a:spcPct val="0"/>
        </a:spcAft>
        <a:buClr>
          <a:schemeClr val="accent2"/>
        </a:buClr>
        <a:buSzPct val="70000"/>
        <a:defRPr sz="900" kern="1200">
          <a:solidFill>
            <a:schemeClr val="tx1"/>
          </a:solidFill>
          <a:latin typeface="+mn-lt"/>
          <a:ea typeface="+mn-ea"/>
          <a:cs typeface="+mn-cs"/>
        </a:defRPr>
      </a:lvl5pPr>
      <a:lvl6pPr marL="925830" indent="-102870" algn="l" rtl="0" eaLnBrk="1" latinLnBrk="0" hangingPunct="1">
        <a:spcBef>
          <a:spcPts val="169"/>
        </a:spcBef>
        <a:buClr>
          <a:srgbClr val="9FB8CD">
            <a:shade val="75000"/>
          </a:srgbClr>
        </a:buClr>
        <a:buSzPct val="75000"/>
        <a:buFont typeface="Wingdings 3"/>
        <a:buChar char=""/>
        <a:defRPr kumimoji="0" lang="en-US" sz="900" kern="1200" smtClean="0">
          <a:solidFill>
            <a:schemeClr val="tx1"/>
          </a:solidFill>
          <a:latin typeface="+mn-lt"/>
          <a:ea typeface="+mn-ea"/>
          <a:cs typeface="+mn-cs"/>
        </a:defRPr>
      </a:lvl6pPr>
      <a:lvl7pPr marL="1028700" indent="-102870" algn="l" rtl="0" eaLnBrk="1" latinLnBrk="0" hangingPunct="1">
        <a:spcBef>
          <a:spcPts val="169"/>
        </a:spcBef>
        <a:buClr>
          <a:srgbClr val="727CA3">
            <a:shade val="75000"/>
          </a:srgbClr>
        </a:buClr>
        <a:buSzPct val="75000"/>
        <a:buFont typeface="Wingdings 3"/>
        <a:buChar char=""/>
        <a:defRPr kumimoji="0" lang="en-US" sz="788" kern="1200" smtClean="0">
          <a:solidFill>
            <a:schemeClr val="tx1"/>
          </a:solidFill>
          <a:latin typeface="+mn-lt"/>
          <a:ea typeface="+mn-ea"/>
          <a:cs typeface="+mn-cs"/>
        </a:defRPr>
      </a:lvl7pPr>
      <a:lvl8pPr marL="1131570" indent="-102870" algn="l" rtl="0" eaLnBrk="1" latinLnBrk="0" hangingPunct="1">
        <a:spcBef>
          <a:spcPts val="169"/>
        </a:spcBef>
        <a:buClr>
          <a:prstClr val="white">
            <a:shade val="50000"/>
          </a:prstClr>
        </a:buClr>
        <a:buSzPct val="75000"/>
        <a:buFont typeface="Wingdings 3"/>
        <a:buChar char=""/>
        <a:defRPr kumimoji="0" lang="en-US" sz="788" kern="1200" smtClean="0">
          <a:solidFill>
            <a:schemeClr val="tx1"/>
          </a:solidFill>
          <a:latin typeface="+mn-lt"/>
          <a:ea typeface="+mn-ea"/>
          <a:cs typeface="+mn-cs"/>
        </a:defRPr>
      </a:lvl8pPr>
      <a:lvl9pPr marL="1234440" indent="-102870" algn="l" rtl="0" eaLnBrk="1" latinLnBrk="0" hangingPunct="1">
        <a:spcBef>
          <a:spcPts val="169"/>
        </a:spcBef>
        <a:buClr>
          <a:srgbClr val="9FB8CD"/>
        </a:buClr>
        <a:buSzPct val="75000"/>
        <a:buFont typeface="Wingdings 3"/>
        <a:buChar char=""/>
        <a:defRPr kumimoji="0" lang="en-US" sz="675"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7175" algn="l" rtl="0" eaLnBrk="1" latinLnBrk="0" hangingPunct="1">
        <a:defRPr kumimoji="0" kern="1200">
          <a:solidFill>
            <a:schemeClr val="tx1"/>
          </a:solidFill>
          <a:latin typeface="+mn-lt"/>
          <a:ea typeface="+mn-ea"/>
          <a:cs typeface="+mn-cs"/>
        </a:defRPr>
      </a:lvl2pPr>
      <a:lvl3pPr marL="514350" algn="l" rtl="0" eaLnBrk="1" latinLnBrk="0" hangingPunct="1">
        <a:defRPr kumimoji="0" kern="1200">
          <a:solidFill>
            <a:schemeClr val="tx1"/>
          </a:solidFill>
          <a:latin typeface="+mn-lt"/>
          <a:ea typeface="+mn-ea"/>
          <a:cs typeface="+mn-cs"/>
        </a:defRPr>
      </a:lvl3pPr>
      <a:lvl4pPr marL="771525" algn="l" rtl="0" eaLnBrk="1" latinLnBrk="0" hangingPunct="1">
        <a:defRPr kumimoji="0" kern="1200">
          <a:solidFill>
            <a:schemeClr val="tx1"/>
          </a:solidFill>
          <a:latin typeface="+mn-lt"/>
          <a:ea typeface="+mn-ea"/>
          <a:cs typeface="+mn-cs"/>
        </a:defRPr>
      </a:lvl4pPr>
      <a:lvl5pPr marL="1028700" algn="l" rtl="0" eaLnBrk="1" latinLnBrk="0" hangingPunct="1">
        <a:defRPr kumimoji="0" kern="1200">
          <a:solidFill>
            <a:schemeClr val="tx1"/>
          </a:solidFill>
          <a:latin typeface="+mn-lt"/>
          <a:ea typeface="+mn-ea"/>
          <a:cs typeface="+mn-cs"/>
        </a:defRPr>
      </a:lvl5pPr>
      <a:lvl6pPr marL="1285875" algn="l" rtl="0" eaLnBrk="1" latinLnBrk="0" hangingPunct="1">
        <a:defRPr kumimoji="0" kern="1200">
          <a:solidFill>
            <a:schemeClr val="tx1"/>
          </a:solidFill>
          <a:latin typeface="+mn-lt"/>
          <a:ea typeface="+mn-ea"/>
          <a:cs typeface="+mn-cs"/>
        </a:defRPr>
      </a:lvl6pPr>
      <a:lvl7pPr marL="1543050" algn="l" rtl="0" eaLnBrk="1" latinLnBrk="0" hangingPunct="1">
        <a:defRPr kumimoji="0" kern="1200">
          <a:solidFill>
            <a:schemeClr val="tx1"/>
          </a:solidFill>
          <a:latin typeface="+mn-lt"/>
          <a:ea typeface="+mn-ea"/>
          <a:cs typeface="+mn-cs"/>
        </a:defRPr>
      </a:lvl7pPr>
      <a:lvl8pPr marL="1800225" algn="l" rtl="0" eaLnBrk="1" latinLnBrk="0" hangingPunct="1">
        <a:defRPr kumimoji="0" kern="1200">
          <a:solidFill>
            <a:schemeClr val="tx1"/>
          </a:solidFill>
          <a:latin typeface="+mn-lt"/>
          <a:ea typeface="+mn-ea"/>
          <a:cs typeface="+mn-cs"/>
        </a:defRPr>
      </a:lvl8pPr>
      <a:lvl9pPr marL="2057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1">
            <a:extLst>
              <a:ext uri="{FF2B5EF4-FFF2-40B4-BE49-F238E27FC236}">
                <a16:creationId xmlns:a16="http://schemas.microsoft.com/office/drawing/2014/main" id="{67CBA81C-A074-42B9-A23C-457317D1F1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9701"/>
            <a:ext cx="9144000" cy="261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a:extLst>
              <a:ext uri="{FF2B5EF4-FFF2-40B4-BE49-F238E27FC236}">
                <a16:creationId xmlns:a16="http://schemas.microsoft.com/office/drawing/2014/main" id="{51C338DE-8576-4BF8-9722-70E97FB8AA98}"/>
              </a:ext>
            </a:extLst>
          </p:cNvPr>
          <p:cNvSpPr>
            <a:spLocks noChangeArrowheads="1"/>
          </p:cNvSpPr>
          <p:nvPr/>
        </p:nvSpPr>
        <p:spPr bwMode="auto">
          <a:xfrm>
            <a:off x="-1191" y="1409700"/>
            <a:ext cx="9149954" cy="34529"/>
          </a:xfrm>
          <a:prstGeom prst="rect">
            <a:avLst/>
          </a:prstGeom>
          <a:solidFill>
            <a:srgbClr val="C2C2C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013">
              <a:solidFill>
                <a:prstClr val="black"/>
              </a:solidFill>
            </a:endParaRPr>
          </a:p>
        </p:txBody>
      </p:sp>
      <p:sp>
        <p:nvSpPr>
          <p:cNvPr id="14" name="Rectangle 5">
            <a:extLst>
              <a:ext uri="{FF2B5EF4-FFF2-40B4-BE49-F238E27FC236}">
                <a16:creationId xmlns:a16="http://schemas.microsoft.com/office/drawing/2014/main" id="{6BE25BD5-B153-4D22-9D3E-5945A1E0C4C5}"/>
              </a:ext>
            </a:extLst>
          </p:cNvPr>
          <p:cNvSpPr>
            <a:spLocks noChangeArrowheads="1"/>
          </p:cNvSpPr>
          <p:nvPr/>
        </p:nvSpPr>
        <p:spPr bwMode="auto">
          <a:xfrm>
            <a:off x="-4763" y="3955256"/>
            <a:ext cx="9149954" cy="66675"/>
          </a:xfrm>
          <a:prstGeom prst="rect">
            <a:avLst/>
          </a:prstGeom>
          <a:solidFill>
            <a:srgbClr val="C2C2C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013">
              <a:solidFill>
                <a:prstClr val="black"/>
              </a:solidFill>
            </a:endParaRPr>
          </a:p>
        </p:txBody>
      </p:sp>
      <p:sp>
        <p:nvSpPr>
          <p:cNvPr id="20485" name="Rectangle 3">
            <a:extLst>
              <a:ext uri="{FF2B5EF4-FFF2-40B4-BE49-F238E27FC236}">
                <a16:creationId xmlns:a16="http://schemas.microsoft.com/office/drawing/2014/main" id="{19CB052A-9CE5-403E-83FE-186A9FB5B685}"/>
              </a:ext>
            </a:extLst>
          </p:cNvPr>
          <p:cNvSpPr txBox="1">
            <a:spLocks noChangeArrowheads="1"/>
          </p:cNvSpPr>
          <p:nvPr/>
        </p:nvSpPr>
        <p:spPr bwMode="auto">
          <a:xfrm>
            <a:off x="611560" y="2491979"/>
            <a:ext cx="82089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r>
              <a:rPr lang="zh-CN" altLang="en-US" sz="5400" b="1" dirty="0">
                <a:solidFill>
                  <a:prstClr val="white"/>
                </a:solidFill>
                <a:latin typeface="微软雅黑" panose="020B0503020204020204" pitchFamily="34" charset="-122"/>
                <a:ea typeface="微软雅黑" panose="020B0503020204020204" pitchFamily="34" charset="-122"/>
              </a:rPr>
              <a:t>放射性测年法</a:t>
            </a:r>
          </a:p>
        </p:txBody>
      </p:sp>
      <p:grpSp>
        <p:nvGrpSpPr>
          <p:cNvPr id="20486" name="组合 26">
            <a:extLst>
              <a:ext uri="{FF2B5EF4-FFF2-40B4-BE49-F238E27FC236}">
                <a16:creationId xmlns:a16="http://schemas.microsoft.com/office/drawing/2014/main" id="{4E6C14C5-69AD-4CBF-83F1-D5836832A23C}"/>
              </a:ext>
            </a:extLst>
          </p:cNvPr>
          <p:cNvGrpSpPr>
            <a:grpSpLocks/>
          </p:cNvGrpSpPr>
          <p:nvPr/>
        </p:nvGrpSpPr>
        <p:grpSpPr bwMode="auto">
          <a:xfrm>
            <a:off x="3228975" y="801286"/>
            <a:ext cx="2681288" cy="407527"/>
            <a:chOff x="3344264" y="5445224"/>
            <a:chExt cx="2457272" cy="619489"/>
          </a:xfrm>
        </p:grpSpPr>
        <p:sp>
          <p:nvSpPr>
            <p:cNvPr id="28" name="圆角矩形 59">
              <a:extLst>
                <a:ext uri="{FF2B5EF4-FFF2-40B4-BE49-F238E27FC236}">
                  <a16:creationId xmlns:a16="http://schemas.microsoft.com/office/drawing/2014/main" id="{F73618F3-F307-4EEF-A48F-3F380D9C5B39}"/>
                </a:ext>
              </a:extLst>
            </p:cNvPr>
            <p:cNvSpPr>
              <a:spLocks noChangeArrowheads="1"/>
            </p:cNvSpPr>
            <p:nvPr/>
          </p:nvSpPr>
          <p:spPr bwMode="auto">
            <a:xfrm>
              <a:off x="3344264" y="5445224"/>
              <a:ext cx="2457272" cy="599073"/>
            </a:xfrm>
            <a:prstGeom prst="roundRect">
              <a:avLst>
                <a:gd name="adj" fmla="val 16667"/>
              </a:avLst>
            </a:prstGeom>
            <a:gradFill flip="none" rotWithShape="1">
              <a:gsLst>
                <a:gs pos="0">
                  <a:srgbClr val="002953"/>
                </a:gs>
                <a:gs pos="56000">
                  <a:srgbClr val="014B88"/>
                </a:gs>
                <a:gs pos="100000">
                  <a:srgbClr val="012B56"/>
                </a:gs>
              </a:gsLst>
              <a:lin ang="10800000" scaled="0"/>
              <a:tileRect/>
            </a:gradFill>
            <a:ln w="19050">
              <a:solidFill>
                <a:srgbClr val="C2C2C2"/>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1013">
                <a:solidFill>
                  <a:srgbClr val="21A3D0"/>
                </a:solidFill>
              </a:endParaRPr>
            </a:p>
          </p:txBody>
        </p:sp>
        <p:sp>
          <p:nvSpPr>
            <p:cNvPr id="29" name="TextBox 55">
              <a:extLst>
                <a:ext uri="{FF2B5EF4-FFF2-40B4-BE49-F238E27FC236}">
                  <a16:creationId xmlns:a16="http://schemas.microsoft.com/office/drawing/2014/main" id="{A35FEEA9-0193-4943-AF08-78F9EC23B18B}"/>
                </a:ext>
              </a:extLst>
            </p:cNvPr>
            <p:cNvSpPr txBox="1">
              <a:spLocks noChangeArrowheads="1"/>
            </p:cNvSpPr>
            <p:nvPr/>
          </p:nvSpPr>
          <p:spPr bwMode="auto">
            <a:xfrm>
              <a:off x="3387228" y="5475993"/>
              <a:ext cx="2336836" cy="588720"/>
            </a:xfrm>
            <a:prstGeom prst="rect">
              <a:avLst/>
            </a:prstGeom>
            <a:noFill/>
            <a:ln>
              <a:noFill/>
            </a:ln>
            <a:effectLst>
              <a:outerShdw blurRad="50800" dist="38100" dir="5400000" algn="t" rotWithShape="0">
                <a:prstClr val="black">
                  <a:alpha val="40000"/>
                </a:prstClr>
              </a:outerShdw>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306"/>
                </a:lnSpc>
                <a:defRPr/>
              </a:pPr>
              <a:r>
                <a:rPr lang="zh-CN" altLang="en-US" sz="2250" b="1" dirty="0">
                  <a:solidFill>
                    <a:prstClr val="white"/>
                  </a:solidFill>
                  <a:latin typeface="微软雅黑" panose="020B0503020204020204" pitchFamily="34" charset="-122"/>
                  <a:ea typeface="微软雅黑" panose="020B0503020204020204" pitchFamily="34" charset="-122"/>
                </a:rPr>
                <a:t>创造科学讲座系列</a:t>
              </a:r>
            </a:p>
          </p:txBody>
        </p:sp>
      </p:gr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3000" y="119703"/>
            <a:ext cx="6858000" cy="507831"/>
          </a:xfrm>
        </p:spPr>
        <p:txBody>
          <a:bodyPr/>
          <a:lstStyle/>
          <a:p>
            <a:r>
              <a:rPr lang="zh-CN" altLang="en-US" dirty="0"/>
              <a:t>放射性测年法：可不可靠</a:t>
            </a:r>
            <a:r>
              <a:rPr lang="en-US" altLang="zh-CN" dirty="0"/>
              <a:t>?</a:t>
            </a:r>
            <a:endParaRPr lang="zh-CN" altLang="en-US" dirty="0"/>
          </a:p>
        </p:txBody>
      </p:sp>
      <p:sp>
        <p:nvSpPr>
          <p:cNvPr id="5" name="Content Placeholder 4"/>
          <p:cNvSpPr>
            <a:spLocks noGrp="1"/>
          </p:cNvSpPr>
          <p:nvPr>
            <p:ph sz="quarter" idx="4294967295"/>
          </p:nvPr>
        </p:nvSpPr>
        <p:spPr>
          <a:xfrm>
            <a:off x="1559719" y="627534"/>
            <a:ext cx="6024562" cy="595312"/>
          </a:xfrm>
          <a:prstGeom prst="rect">
            <a:avLst/>
          </a:prstGeom>
        </p:spPr>
        <p:txBody>
          <a:bodyPr>
            <a:noAutofit/>
          </a:bodyPr>
          <a:lstStyle/>
          <a:p>
            <a:pPr algn="ctr">
              <a:buNone/>
            </a:pPr>
            <a:r>
              <a:rPr lang="zh-CN" altLang="en-US" sz="3000" dirty="0">
                <a:latin typeface="Arial" panose="020B0604020202020204" pitchFamily="34" charset="0"/>
                <a:ea typeface="汉仪大宋简" panose="02010609000101010101" pitchFamily="49" charset="-122"/>
                <a:cs typeface="Arial" panose="020B0604020202020204" pitchFamily="34" charset="0"/>
              </a:rPr>
              <a:t>一个试验它的办法：</a:t>
            </a:r>
            <a:endParaRPr lang="en-US" altLang="zh-CN" sz="3000" dirty="0">
              <a:latin typeface="Arial" panose="020B0604020202020204" pitchFamily="34" charset="0"/>
              <a:ea typeface="汉仪大宋简" panose="02010609000101010101" pitchFamily="49" charset="-122"/>
              <a:cs typeface="Arial" panose="020B0604020202020204" pitchFamily="34" charset="0"/>
            </a:endParaRPr>
          </a:p>
          <a:p>
            <a:pPr>
              <a:buNone/>
            </a:pPr>
            <a:r>
              <a:rPr lang="zh-CN" altLang="en-US" sz="3000" dirty="0">
                <a:solidFill>
                  <a:srgbClr val="FF0000"/>
                </a:solidFill>
                <a:latin typeface="Arial" panose="020B0604020202020204" pitchFamily="34" charset="0"/>
                <a:ea typeface="汉仪大宋简" panose="02010609000101010101" pitchFamily="49" charset="-122"/>
                <a:cs typeface="Arial" panose="020B0604020202020204" pitchFamily="34" charset="0"/>
              </a:rPr>
              <a:t>已知爆发日期的火山中形成的石头</a:t>
            </a:r>
            <a:endParaRPr lang="en-US" sz="3000" dirty="0">
              <a:solidFill>
                <a:srgbClr val="FF0000"/>
              </a:solidFill>
              <a:latin typeface="Arial" panose="020B0604020202020204" pitchFamily="34" charset="0"/>
              <a:ea typeface="汉仪大宋简" panose="02010609000101010101" pitchFamily="49" charset="-122"/>
              <a:cs typeface="Arial" panose="020B0604020202020204" pitchFamily="34" charset="0"/>
            </a:endParaRPr>
          </a:p>
        </p:txBody>
      </p:sp>
      <p:grpSp>
        <p:nvGrpSpPr>
          <p:cNvPr id="3" name="组合 2"/>
          <p:cNvGrpSpPr/>
          <p:nvPr/>
        </p:nvGrpSpPr>
        <p:grpSpPr>
          <a:xfrm>
            <a:off x="611560" y="1779662"/>
            <a:ext cx="7814246" cy="2808957"/>
            <a:chOff x="91744" y="2564044"/>
            <a:chExt cx="9016760" cy="3241220"/>
          </a:xfrm>
        </p:grpSpPr>
        <p:pic>
          <p:nvPicPr>
            <p:cNvPr id="7" name="Picture 15" descr="http://inapcache.boston.com/universal/site_graphics/blogs/bigpicture/msh30_05_18/m01_l80S3141.jpg"/>
            <p:cNvPicPr>
              <a:picLocks noChangeAspect="1" noChangeArrowheads="1"/>
            </p:cNvPicPr>
            <p:nvPr/>
          </p:nvPicPr>
          <p:blipFill>
            <a:blip r:embed="rId3" cstate="print"/>
            <a:srcRect/>
            <a:stretch>
              <a:fillRect/>
            </a:stretch>
          </p:blipFill>
          <p:spPr bwMode="auto">
            <a:xfrm>
              <a:off x="4459292" y="2564904"/>
              <a:ext cx="4649212" cy="3240360"/>
            </a:xfrm>
            <a:prstGeom prst="rect">
              <a:avLst/>
            </a:prstGeom>
            <a:noFill/>
          </p:spPr>
        </p:pic>
        <p:pic>
          <p:nvPicPr>
            <p:cNvPr id="926722" name="Picture 2" descr="https://i.ytimg.com/vi/pVqOfTNzWN4/hqdefault.jpg"/>
            <p:cNvPicPr>
              <a:picLocks noChangeAspect="1" noChangeArrowheads="1"/>
            </p:cNvPicPr>
            <p:nvPr/>
          </p:nvPicPr>
          <p:blipFill>
            <a:blip r:embed="rId4" cstate="print"/>
            <a:srcRect/>
            <a:stretch>
              <a:fillRect/>
            </a:stretch>
          </p:blipFill>
          <p:spPr bwMode="auto">
            <a:xfrm>
              <a:off x="91744" y="2564044"/>
              <a:ext cx="4319999" cy="3240000"/>
            </a:xfrm>
            <a:prstGeom prst="rect">
              <a:avLst/>
            </a:prstGeom>
            <a:noFill/>
          </p:spPr>
        </p:pic>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3000" y="119703"/>
            <a:ext cx="6858000" cy="507831"/>
          </a:xfrm>
        </p:spPr>
        <p:txBody>
          <a:bodyPr/>
          <a:lstStyle/>
          <a:p>
            <a:r>
              <a:rPr lang="zh-CN" altLang="en-US" dirty="0"/>
              <a:t>放射性测年法：不可靠</a:t>
            </a:r>
          </a:p>
        </p:txBody>
      </p:sp>
      <p:sp>
        <p:nvSpPr>
          <p:cNvPr id="3" name="内容占位符 2"/>
          <p:cNvSpPr>
            <a:spLocks noGrp="1"/>
          </p:cNvSpPr>
          <p:nvPr>
            <p:ph sz="quarter" idx="4294967295"/>
          </p:nvPr>
        </p:nvSpPr>
        <p:spPr>
          <a:xfrm>
            <a:off x="6084168" y="915566"/>
            <a:ext cx="2520280" cy="3528392"/>
          </a:xfrm>
          <a:prstGeom prst="rect">
            <a:avLst/>
          </a:prstGeom>
          <a:ln w="3175">
            <a:solidFill>
              <a:schemeClr val="tx1"/>
            </a:solidFill>
            <a:prstDash val="dash"/>
          </a:ln>
        </p:spPr>
        <p:txBody>
          <a:bodyPr>
            <a:noAutofit/>
          </a:bodyPr>
          <a:lstStyle/>
          <a:p>
            <a:pPr marL="0">
              <a:spcBef>
                <a:spcPts val="0"/>
              </a:spcBef>
            </a:pPr>
            <a:r>
              <a:rPr lang="zh-CN" altLang="en-US" sz="2800" dirty="0">
                <a:latin typeface="Arial" panose="020B0604020202020204" pitchFamily="34" charset="0"/>
                <a:ea typeface="汉仪大宋简" panose="02010609000101010101" pitchFamily="49" charset="-122"/>
                <a:cs typeface="Arial" panose="020B0604020202020204" pitchFamily="34" charset="0"/>
              </a:rPr>
              <a:t>在可以通过测试验证的地方使用放射性测量方法，结果常常与事实不符，例如圣海伦火山</a:t>
            </a:r>
            <a:r>
              <a:rPr lang="en-US" altLang="zh-CN" sz="2800" b="1" dirty="0">
                <a:latin typeface="Arial" panose="020B0604020202020204" pitchFamily="34" charset="0"/>
                <a:ea typeface="汉仪大宋简" panose="02010609000101010101" pitchFamily="49" charset="-122"/>
                <a:cs typeface="Arial" panose="020B0604020202020204" pitchFamily="34" charset="0"/>
              </a:rPr>
              <a:t>1980</a:t>
            </a:r>
            <a:r>
              <a:rPr lang="zh-CN" altLang="en-US" sz="2800" dirty="0">
                <a:latin typeface="Arial" panose="020B0604020202020204" pitchFamily="34" charset="0"/>
                <a:ea typeface="汉仪大宋简" panose="02010609000101010101" pitchFamily="49" charset="-122"/>
                <a:cs typeface="Arial" panose="020B0604020202020204" pitchFamily="34" charset="0"/>
              </a:rPr>
              <a:t>年爆发</a:t>
            </a:r>
            <a:endParaRPr lang="en-US" altLang="zh-CN" sz="2800" dirty="0">
              <a:latin typeface="Arial" panose="020B0604020202020204" pitchFamily="34" charset="0"/>
              <a:ea typeface="汉仪大宋简" panose="02010609000101010101" pitchFamily="49" charset="-122"/>
              <a:cs typeface="Arial" panose="020B0604020202020204" pitchFamily="34" charset="0"/>
            </a:endParaRPr>
          </a:p>
        </p:txBody>
      </p:sp>
      <p:pic>
        <p:nvPicPr>
          <p:cNvPr id="128015" name="Picture 15" descr="http://inapcache.boston.com/universal/site_graphics/blogs/bigpicture/msh30_05_18/m01_l80S3141.jpg"/>
          <p:cNvPicPr>
            <a:picLocks noChangeAspect="1" noChangeArrowheads="1"/>
          </p:cNvPicPr>
          <p:nvPr/>
        </p:nvPicPr>
        <p:blipFill>
          <a:blip r:embed="rId3" cstate="print"/>
          <a:srcRect l="10909"/>
          <a:stretch>
            <a:fillRect/>
          </a:stretch>
        </p:blipFill>
        <p:spPr bwMode="auto">
          <a:xfrm>
            <a:off x="834874" y="771550"/>
            <a:ext cx="4824536" cy="3774348"/>
          </a:xfrm>
          <a:prstGeom prst="rect">
            <a:avLst/>
          </a:prstGeom>
          <a:noFill/>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矩形 1"/>
          <p:cNvSpPr/>
          <p:nvPr/>
        </p:nvSpPr>
        <p:spPr>
          <a:xfrm>
            <a:off x="6413808" y="843558"/>
            <a:ext cx="1794596" cy="1569660"/>
          </a:xfrm>
          <a:prstGeom prst="rect">
            <a:avLst/>
          </a:prstGeom>
          <a:noFill/>
          <a:ln w="3175">
            <a:solidFill>
              <a:schemeClr val="tx1"/>
            </a:solidFill>
            <a:prstDash val="dash"/>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zh-CN" altLang="en-US" sz="2400" dirty="0">
                <a:solidFill>
                  <a:schemeClr val="tx1"/>
                </a:solidFill>
                <a:latin typeface="汉仪大宋简" panose="02010609000101010101" pitchFamily="49" charset="-122"/>
                <a:ea typeface="汉仪大宋简" panose="02010609000101010101" pitchFamily="49" charset="-122"/>
                <a:cs typeface="Arial" panose="020B0604020202020204" pitchFamily="34" charset="0"/>
              </a:rPr>
              <a:t>圣海伦火山穹丘的年龄有多大？</a:t>
            </a:r>
            <a:endParaRPr lang="en-US" altLang="zh-CN" sz="2400" dirty="0">
              <a:solidFill>
                <a:schemeClr val="tx1"/>
              </a:solidFill>
              <a:latin typeface="汉仪大宋简" panose="02010609000101010101" pitchFamily="49" charset="-122"/>
              <a:ea typeface="汉仪大宋简" panose="02010609000101010101" pitchFamily="49" charset="-122"/>
              <a:cs typeface="Arial" panose="020B0604020202020204" pitchFamily="34" charset="0"/>
            </a:endParaRPr>
          </a:p>
          <a:p>
            <a:r>
              <a:rPr lang="zh-CN" altLang="en-US" sz="24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小于</a:t>
            </a:r>
            <a:r>
              <a:rPr lang="en-US" altLang="zh-CN" sz="24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50</a:t>
            </a:r>
            <a:r>
              <a:rPr lang="zh-CN" altLang="en-US" sz="24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年</a:t>
            </a:r>
          </a:p>
        </p:txBody>
      </p:sp>
      <p:sp>
        <p:nvSpPr>
          <p:cNvPr id="16" name="矩形 15"/>
          <p:cNvSpPr/>
          <p:nvPr/>
        </p:nvSpPr>
        <p:spPr>
          <a:xfrm>
            <a:off x="6413808" y="2611222"/>
            <a:ext cx="1794596" cy="1938992"/>
          </a:xfrm>
          <a:prstGeom prst="rect">
            <a:avLst/>
          </a:prstGeom>
          <a:noFill/>
          <a:ln w="3175">
            <a:solidFill>
              <a:schemeClr val="tx1"/>
            </a:solidFill>
            <a:prstDash val="dash"/>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zh-CN" altLang="en-US" sz="2400" dirty="0">
                <a:solidFill>
                  <a:schemeClr val="tx1"/>
                </a:solidFill>
                <a:latin typeface="汉仪大宋简" panose="02010609000101010101" pitchFamily="49" charset="-122"/>
                <a:ea typeface="汉仪大宋简" panose="02010609000101010101" pitchFamily="49" charset="-122"/>
                <a:cs typeface="Arial" panose="020B0604020202020204" pitchFamily="34" charset="0"/>
              </a:rPr>
              <a:t>放射性测量显示的数据是多少？</a:t>
            </a:r>
            <a:endParaRPr lang="en-US" altLang="zh-CN" sz="2400" dirty="0">
              <a:solidFill>
                <a:schemeClr val="tx1"/>
              </a:solidFill>
              <a:latin typeface="汉仪大宋简" panose="02010609000101010101" pitchFamily="49" charset="-122"/>
              <a:ea typeface="汉仪大宋简" panose="02010609000101010101" pitchFamily="49" charset="-122"/>
              <a:cs typeface="Arial" panose="020B0604020202020204" pitchFamily="34" charset="0"/>
            </a:endParaRPr>
          </a:p>
          <a:p>
            <a:r>
              <a:rPr lang="en-US" altLang="zh-CN" sz="24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34</a:t>
            </a:r>
            <a:r>
              <a:rPr lang="zh-CN" altLang="en-US" sz="24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万年至</a:t>
            </a:r>
            <a:r>
              <a:rPr lang="en-US" altLang="zh-CN" sz="24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2</a:t>
            </a:r>
            <a:r>
              <a:rPr lang="zh-CN" altLang="en-US" sz="24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百</a:t>
            </a:r>
            <a:r>
              <a:rPr lang="en-US" altLang="zh-CN" sz="24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40</a:t>
            </a:r>
            <a:r>
              <a:rPr lang="zh-CN" altLang="en-US" sz="24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万年</a:t>
            </a:r>
          </a:p>
        </p:txBody>
      </p:sp>
      <p:sp>
        <p:nvSpPr>
          <p:cNvPr id="3" name="标题 2"/>
          <p:cNvSpPr>
            <a:spLocks noGrp="1"/>
          </p:cNvSpPr>
          <p:nvPr>
            <p:ph type="title"/>
          </p:nvPr>
        </p:nvSpPr>
        <p:spPr>
          <a:xfrm>
            <a:off x="1143000" y="119703"/>
            <a:ext cx="6858000" cy="507831"/>
          </a:xfrm>
        </p:spPr>
        <p:txBody>
          <a:bodyPr/>
          <a:lstStyle/>
          <a:p>
            <a:r>
              <a:rPr lang="zh-CN" altLang="en-US" dirty="0"/>
              <a:t>放射性测年法：不可靠</a:t>
            </a:r>
          </a:p>
        </p:txBody>
      </p:sp>
      <p:pic>
        <p:nvPicPr>
          <p:cNvPr id="6" name="Picture 3" descr="Slide_35"/>
          <p:cNvPicPr>
            <a:picLocks noChangeAspect="1" noChangeArrowheads="1"/>
          </p:cNvPicPr>
          <p:nvPr/>
        </p:nvPicPr>
        <p:blipFill>
          <a:blip r:embed="rId3" cstate="print">
            <a:lum bright="18000"/>
          </a:blip>
          <a:srcRect t="10233"/>
          <a:stretch>
            <a:fillRect/>
          </a:stretch>
        </p:blipFill>
        <p:spPr bwMode="auto">
          <a:xfrm>
            <a:off x="899592" y="843558"/>
            <a:ext cx="5198304" cy="3706656"/>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3" descr="Mount Ngauruhoe in New Zeala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608721"/>
            <a:ext cx="6965157" cy="415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142999" y="3738936"/>
            <a:ext cx="6965157" cy="1015663"/>
          </a:xfrm>
          <a:prstGeom prst="rect">
            <a:avLst/>
          </a:prstGeom>
          <a:solidFill>
            <a:schemeClr val="tx1"/>
          </a:solidFill>
          <a:ln w="38100">
            <a:noFill/>
          </a:ln>
        </p:spPr>
        <p:txBody>
          <a:bodyPr wrap="square" rtlCol="0" anchor="ctr">
            <a:spAutoFit/>
          </a:bodyPr>
          <a:lstStyle/>
          <a:p>
            <a:pPr algn="ctr"/>
            <a:endParaRPr lang="en-US" altLang="zh-CN" sz="1500"/>
          </a:p>
          <a:p>
            <a:pPr algn="ctr"/>
            <a:endParaRPr lang="en-US" altLang="zh-CN" sz="1500"/>
          </a:p>
          <a:p>
            <a:pPr algn="ctr"/>
            <a:endParaRPr lang="en-US" altLang="zh-CN" sz="1500"/>
          </a:p>
          <a:p>
            <a:pPr algn="ctr"/>
            <a:endParaRPr lang="zh-CN" altLang="en-US" sz="1500"/>
          </a:p>
        </p:txBody>
      </p:sp>
      <p:sp>
        <p:nvSpPr>
          <p:cNvPr id="4790276" name="Text Box 4"/>
          <p:cNvSpPr txBox="1">
            <a:spLocks noChangeArrowheads="1"/>
          </p:cNvSpPr>
          <p:nvPr/>
        </p:nvSpPr>
        <p:spPr bwMode="auto">
          <a:xfrm>
            <a:off x="2249742" y="627535"/>
            <a:ext cx="4686300" cy="55399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defRPr/>
            </a:pPr>
            <a:r>
              <a:rPr lang="zh-TW" altLang="en-US" sz="30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rPr>
              <a:t>瑙鲁赫伊山</a:t>
            </a:r>
            <a:r>
              <a:rPr lang="en-US" sz="30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rPr>
              <a:t>, </a:t>
            </a:r>
            <a:r>
              <a:rPr lang="zh-TW" altLang="en-US" sz="30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rPr>
              <a:t>新西兰</a:t>
            </a:r>
            <a:endParaRPr lang="en-US" sz="30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endParaRPr>
          </a:p>
        </p:txBody>
      </p:sp>
      <p:sp>
        <p:nvSpPr>
          <p:cNvPr id="4790277" name="Text Box 5"/>
          <p:cNvSpPr txBox="1">
            <a:spLocks noChangeArrowheads="1"/>
          </p:cNvSpPr>
          <p:nvPr/>
        </p:nvSpPr>
        <p:spPr bwMode="auto">
          <a:xfrm>
            <a:off x="1196578" y="3785102"/>
            <a:ext cx="6697289" cy="923330"/>
          </a:xfrm>
          <a:prstGeom prst="rect">
            <a:avLst/>
          </a:prstGeom>
          <a:noFill/>
          <a:ln w="3175">
            <a:noFill/>
            <a:prstDash val="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fontAlgn="base">
              <a:spcAft>
                <a:spcPct val="0"/>
              </a:spcAft>
              <a:defRPr/>
            </a:pPr>
            <a:r>
              <a:rPr lang="en-US" altLang="zh-TW" sz="2700" dirty="0">
                <a:solidFill>
                  <a:schemeClr val="bg1"/>
                </a:solidFill>
                <a:latin typeface="Arial" panose="020B0604020202020204" pitchFamily="34" charset="0"/>
                <a:ea typeface="汉仪大宋简" panose="02010609000101010101" pitchFamily="49" charset="-122"/>
                <a:cs typeface="Arial" panose="020B0604020202020204" pitchFamily="34" charset="0"/>
              </a:rPr>
              <a:t>1949</a:t>
            </a:r>
            <a:r>
              <a:rPr lang="zh-TW" altLang="en-US" sz="2700" dirty="0">
                <a:solidFill>
                  <a:schemeClr val="bg1"/>
                </a:solidFill>
                <a:latin typeface="Arial" panose="020B0604020202020204" pitchFamily="34" charset="0"/>
                <a:ea typeface="汉仪大宋简" panose="02010609000101010101" pitchFamily="49" charset="-122"/>
                <a:cs typeface="Arial" panose="020B0604020202020204" pitchFamily="34" charset="0"/>
              </a:rPr>
              <a:t>年至</a:t>
            </a:r>
            <a:r>
              <a:rPr lang="en-US" altLang="zh-TW" sz="2700" dirty="0">
                <a:solidFill>
                  <a:schemeClr val="bg1"/>
                </a:solidFill>
                <a:latin typeface="Arial" panose="020B0604020202020204" pitchFamily="34" charset="0"/>
                <a:ea typeface="汉仪大宋简" panose="02010609000101010101" pitchFamily="49" charset="-122"/>
                <a:cs typeface="Arial" panose="020B0604020202020204" pitchFamily="34" charset="0"/>
              </a:rPr>
              <a:t>1975</a:t>
            </a:r>
            <a:r>
              <a:rPr lang="zh-TW" altLang="en-US" sz="2700" dirty="0">
                <a:solidFill>
                  <a:schemeClr val="bg1"/>
                </a:solidFill>
                <a:latin typeface="Arial" panose="020B0604020202020204" pitchFamily="34" charset="0"/>
                <a:ea typeface="汉仪大宋简" panose="02010609000101010101" pitchFamily="49" charset="-122"/>
                <a:cs typeface="Arial" panose="020B0604020202020204" pitchFamily="34" charset="0"/>
              </a:rPr>
              <a:t>年</a:t>
            </a:r>
            <a:r>
              <a:rPr lang="en-US" altLang="zh-TW" sz="2700" dirty="0">
                <a:solidFill>
                  <a:schemeClr val="bg1"/>
                </a:solidFill>
                <a:latin typeface="Arial" panose="020B0604020202020204" pitchFamily="34" charset="0"/>
                <a:ea typeface="汉仪大宋简" panose="02010609000101010101" pitchFamily="49" charset="-122"/>
                <a:cs typeface="Arial" panose="020B0604020202020204" pitchFamily="34" charset="0"/>
              </a:rPr>
              <a:t>5</a:t>
            </a:r>
            <a:r>
              <a:rPr lang="zh-CN" altLang="en-US" sz="2700" dirty="0">
                <a:solidFill>
                  <a:schemeClr val="bg1"/>
                </a:solidFill>
                <a:latin typeface="Arial" panose="020B0604020202020204" pitchFamily="34" charset="0"/>
                <a:ea typeface="汉仪大宋简" panose="02010609000101010101" pitchFamily="49" charset="-122"/>
                <a:cs typeface="Arial" panose="020B0604020202020204" pitchFamily="34" charset="0"/>
              </a:rPr>
              <a:t>次</a:t>
            </a:r>
            <a:r>
              <a:rPr lang="zh-TW" altLang="en-US" sz="2700" dirty="0">
                <a:solidFill>
                  <a:schemeClr val="bg1"/>
                </a:solidFill>
                <a:latin typeface="Arial" panose="020B0604020202020204" pitchFamily="34" charset="0"/>
                <a:ea typeface="汉仪大宋简" panose="02010609000101010101" pitchFamily="49" charset="-122"/>
                <a:cs typeface="Arial" panose="020B0604020202020204" pitchFamily="34" charset="0"/>
              </a:rPr>
              <a:t>爆发</a:t>
            </a:r>
            <a:r>
              <a:rPr lang="zh-CN" altLang="en-US" sz="2700" dirty="0">
                <a:solidFill>
                  <a:schemeClr val="bg1"/>
                </a:solidFill>
                <a:latin typeface="Arial" panose="020B0604020202020204" pitchFamily="34" charset="0"/>
                <a:ea typeface="汉仪大宋简" panose="02010609000101010101" pitchFamily="49" charset="-122"/>
                <a:cs typeface="Arial" panose="020B0604020202020204" pitchFamily="34" charset="0"/>
              </a:rPr>
              <a:t>流出的熔岩，放射性测定年龄结果：</a:t>
            </a:r>
            <a:r>
              <a:rPr lang="en-US" sz="2700" dirty="0">
                <a:solidFill>
                  <a:schemeClr val="bg1"/>
                </a:solidFill>
                <a:latin typeface="Arial" panose="020B0604020202020204" pitchFamily="34" charset="0"/>
                <a:ea typeface="汉仪大宋简" panose="02010609000101010101" pitchFamily="49" charset="-122"/>
                <a:cs typeface="Arial" panose="020B0604020202020204" pitchFamily="34" charset="0"/>
              </a:rPr>
              <a:t>27</a:t>
            </a:r>
            <a:r>
              <a:rPr lang="zh-CN" altLang="en-US" sz="2700" dirty="0">
                <a:solidFill>
                  <a:schemeClr val="bg1"/>
                </a:solidFill>
                <a:latin typeface="Arial" panose="020B0604020202020204" pitchFamily="34" charset="0"/>
                <a:ea typeface="汉仪大宋简" panose="02010609000101010101" pitchFamily="49" charset="-122"/>
                <a:cs typeface="Arial" panose="020B0604020202020204" pitchFamily="34" charset="0"/>
              </a:rPr>
              <a:t>万</a:t>
            </a:r>
            <a:r>
              <a:rPr lang="en-US" altLang="zh-CN" sz="2700" dirty="0">
                <a:solidFill>
                  <a:schemeClr val="bg1"/>
                </a:solidFill>
                <a:latin typeface="Arial" panose="020B0604020202020204" pitchFamily="34" charset="0"/>
                <a:ea typeface="汉仪大宋简" panose="02010609000101010101" pitchFamily="49" charset="-122"/>
                <a:cs typeface="Arial" panose="020B0604020202020204" pitchFamily="34" charset="0"/>
              </a:rPr>
              <a:t>---</a:t>
            </a:r>
            <a:r>
              <a:rPr lang="en-US" sz="2700" dirty="0">
                <a:solidFill>
                  <a:schemeClr val="bg1"/>
                </a:solidFill>
                <a:latin typeface="Arial" panose="020B0604020202020204" pitchFamily="34" charset="0"/>
                <a:ea typeface="汉仪大宋简" panose="02010609000101010101" pitchFamily="49" charset="-122"/>
                <a:cs typeface="Arial" panose="020B0604020202020204" pitchFamily="34" charset="0"/>
              </a:rPr>
              <a:t>3</a:t>
            </a:r>
            <a:r>
              <a:rPr lang="zh-CN" altLang="en-US" sz="2700" dirty="0">
                <a:solidFill>
                  <a:schemeClr val="bg1"/>
                </a:solidFill>
                <a:latin typeface="Arial" panose="020B0604020202020204" pitchFamily="34" charset="0"/>
                <a:ea typeface="汉仪大宋简" panose="02010609000101010101" pitchFamily="49" charset="-122"/>
                <a:cs typeface="Arial" panose="020B0604020202020204" pitchFamily="34" charset="0"/>
              </a:rPr>
              <a:t>千</a:t>
            </a:r>
            <a:r>
              <a:rPr lang="en-US" sz="2700" dirty="0">
                <a:solidFill>
                  <a:schemeClr val="bg1"/>
                </a:solidFill>
                <a:latin typeface="Arial" panose="020B0604020202020204" pitchFamily="34" charset="0"/>
                <a:ea typeface="汉仪大宋简" panose="02010609000101010101" pitchFamily="49" charset="-122"/>
                <a:cs typeface="Arial" panose="020B0604020202020204" pitchFamily="34" charset="0"/>
              </a:rPr>
              <a:t>5</a:t>
            </a:r>
            <a:r>
              <a:rPr lang="zh-TW" altLang="en-US" sz="2700" dirty="0">
                <a:solidFill>
                  <a:schemeClr val="bg1"/>
                </a:solidFill>
                <a:latin typeface="Arial" panose="020B0604020202020204" pitchFamily="34" charset="0"/>
                <a:ea typeface="汉仪大宋简" panose="02010609000101010101" pitchFamily="49" charset="-122"/>
                <a:cs typeface="Arial" panose="020B0604020202020204" pitchFamily="34" charset="0"/>
              </a:rPr>
              <a:t>百万年</a:t>
            </a:r>
            <a:r>
              <a:rPr lang="zh-CN" altLang="en-US" sz="2700" dirty="0">
                <a:solidFill>
                  <a:schemeClr val="bg1"/>
                </a:solidFill>
                <a:latin typeface="Arial" panose="020B0604020202020204" pitchFamily="34" charset="0"/>
                <a:ea typeface="汉仪大宋简" panose="02010609000101010101" pitchFamily="49" charset="-122"/>
                <a:cs typeface="Arial" panose="020B0604020202020204" pitchFamily="34" charset="0"/>
              </a:rPr>
              <a:t>。</a:t>
            </a:r>
            <a:endParaRPr lang="en-US" sz="2700" dirty="0">
              <a:solidFill>
                <a:schemeClr val="bg1"/>
              </a:solidFill>
              <a:latin typeface="Arial" panose="020B0604020202020204" pitchFamily="34" charset="0"/>
              <a:ea typeface="汉仪大宋简" panose="02010609000101010101" pitchFamily="49" charset="-122"/>
              <a:cs typeface="Arial" panose="020B0604020202020204" pitchFamily="34" charset="0"/>
            </a:endParaRPr>
          </a:p>
        </p:txBody>
      </p:sp>
      <p:sp>
        <p:nvSpPr>
          <p:cNvPr id="2" name="标题 1"/>
          <p:cNvSpPr>
            <a:spLocks noGrp="1"/>
          </p:cNvSpPr>
          <p:nvPr>
            <p:ph type="title"/>
          </p:nvPr>
        </p:nvSpPr>
        <p:spPr>
          <a:xfrm>
            <a:off x="1143000" y="119703"/>
            <a:ext cx="6858000" cy="507831"/>
          </a:xfrm>
        </p:spPr>
        <p:txBody>
          <a:bodyPr/>
          <a:lstStyle/>
          <a:p>
            <a:r>
              <a:rPr lang="zh-CN" altLang="en-US" dirty="0"/>
              <a:t>放射性测年法：不可靠</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790277">
                                            <p:txEl>
                                              <p:pRg st="0" end="0"/>
                                            </p:txEl>
                                          </p:spTgt>
                                        </p:tgtEl>
                                        <p:attrNameLst>
                                          <p:attrName>style.visibility</p:attrName>
                                        </p:attrNameLst>
                                      </p:cBhvr>
                                      <p:to>
                                        <p:strVal val="visible"/>
                                      </p:to>
                                    </p:set>
                                    <p:animEffect transition="in" filter="wipe(left)">
                                      <p:cBhvr>
                                        <p:cTn id="7" dur="500"/>
                                        <p:tgtEl>
                                          <p:spTgt spid="479027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表格 19">
            <a:extLst>
              <a:ext uri="{FF2B5EF4-FFF2-40B4-BE49-F238E27FC236}">
                <a16:creationId xmlns:a16="http://schemas.microsoft.com/office/drawing/2014/main" id="{146986F7-1898-4AFC-8AF1-0102301D33D2}"/>
              </a:ext>
            </a:extLst>
          </p:cNvPr>
          <p:cNvGraphicFramePr>
            <a:graphicFrameLocks noGrp="1"/>
          </p:cNvGraphicFramePr>
          <p:nvPr>
            <p:extLst>
              <p:ext uri="{D42A27DB-BD31-4B8C-83A1-F6EECF244321}">
                <p14:modId xmlns:p14="http://schemas.microsoft.com/office/powerpoint/2010/main" val="4288101158"/>
              </p:ext>
            </p:extLst>
          </p:nvPr>
        </p:nvGraphicFramePr>
        <p:xfrm>
          <a:off x="107504" y="123478"/>
          <a:ext cx="8928993" cy="4486447"/>
        </p:xfrm>
        <a:graphic>
          <a:graphicData uri="http://schemas.openxmlformats.org/drawingml/2006/table">
            <a:tbl>
              <a:tblPr>
                <a:tableStyleId>{5C22544A-7EE6-4342-B048-85BDC9FD1C3A}</a:tableStyleId>
              </a:tblPr>
              <a:tblGrid>
                <a:gridCol w="4968552">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697062">
                  <a:extLst>
                    <a:ext uri="{9D8B030D-6E8A-4147-A177-3AD203B41FA5}">
                      <a16:colId xmlns:a16="http://schemas.microsoft.com/office/drawing/2014/main" val="20002"/>
                    </a:ext>
                  </a:extLst>
                </a:gridCol>
                <a:gridCol w="1039243">
                  <a:extLst>
                    <a:ext uri="{9D8B030D-6E8A-4147-A177-3AD203B41FA5}">
                      <a16:colId xmlns:a16="http://schemas.microsoft.com/office/drawing/2014/main" val="20003"/>
                    </a:ext>
                  </a:extLst>
                </a:gridCol>
              </a:tblGrid>
              <a:tr h="648072">
                <a:tc>
                  <a:txBody>
                    <a:bodyPr/>
                    <a:lstStyle/>
                    <a:p>
                      <a:pPr algn="ctr">
                        <a:spcAft>
                          <a:spcPts val="0"/>
                        </a:spcAft>
                      </a:pPr>
                      <a:r>
                        <a:rPr lang="zh-CN" sz="1800" kern="100" dirty="0">
                          <a:effectLst/>
                          <a:latin typeface="+mj-ea"/>
                          <a:ea typeface="+mj-ea"/>
                        </a:rPr>
                        <a:t>地点</a:t>
                      </a:r>
                    </a:p>
                  </a:txBody>
                  <a:tcPr marL="49672" marR="49672" marT="0" marB="0" anchor="ctr">
                    <a:solidFill>
                      <a:srgbClr val="E9E8F4"/>
                    </a:solidFill>
                  </a:tcPr>
                </a:tc>
                <a:tc>
                  <a:txBody>
                    <a:bodyPr/>
                    <a:lstStyle/>
                    <a:p>
                      <a:pPr algn="ctr">
                        <a:spcAft>
                          <a:spcPts val="0"/>
                        </a:spcAft>
                      </a:pPr>
                      <a:r>
                        <a:rPr lang="zh-CN" sz="1800" kern="100" dirty="0">
                          <a:effectLst/>
                          <a:latin typeface="+mj-ea"/>
                          <a:ea typeface="+mj-ea"/>
                        </a:rPr>
                        <a:t>时间</a:t>
                      </a:r>
                    </a:p>
                  </a:txBody>
                  <a:tcPr marL="49672" marR="49672" marT="0" marB="0" anchor="ctr">
                    <a:solidFill>
                      <a:srgbClr val="E9E8F4"/>
                    </a:solidFill>
                  </a:tcPr>
                </a:tc>
                <a:tc>
                  <a:txBody>
                    <a:bodyPr/>
                    <a:lstStyle/>
                    <a:p>
                      <a:pPr algn="ctr">
                        <a:spcAft>
                          <a:spcPts val="0"/>
                        </a:spcAft>
                      </a:pPr>
                      <a:r>
                        <a:rPr lang="zh-CN" sz="1800" kern="100" dirty="0">
                          <a:effectLst/>
                          <a:latin typeface="+mj-ea"/>
                          <a:ea typeface="+mj-ea"/>
                        </a:rPr>
                        <a:t>放射性测定法测定结果</a:t>
                      </a:r>
                    </a:p>
                  </a:txBody>
                  <a:tcPr marL="49672" marR="49672" marT="0" marB="0" anchor="ctr">
                    <a:solidFill>
                      <a:srgbClr val="E9E8F4"/>
                    </a:solidFill>
                  </a:tcPr>
                </a:tc>
                <a:tc>
                  <a:txBody>
                    <a:bodyPr/>
                    <a:lstStyle/>
                    <a:p>
                      <a:pPr algn="ctr">
                        <a:spcAft>
                          <a:spcPts val="0"/>
                        </a:spcAft>
                      </a:pPr>
                      <a:r>
                        <a:rPr lang="zh-CN" sz="1800" b="1" kern="100" dirty="0">
                          <a:solidFill>
                            <a:srgbClr val="FF0000"/>
                          </a:solidFill>
                          <a:effectLst/>
                          <a:latin typeface="+mj-ea"/>
                          <a:ea typeface="+mj-ea"/>
                        </a:rPr>
                        <a:t>最小放射年代</a:t>
                      </a:r>
                    </a:p>
                  </a:txBody>
                  <a:tcPr marL="49672" marR="49672" marT="0" marB="0" anchor="ctr">
                    <a:solidFill>
                      <a:srgbClr val="E9E8F4"/>
                    </a:solidFill>
                  </a:tcPr>
                </a:tc>
                <a:extLst>
                  <a:ext uri="{0D108BD9-81ED-4DB2-BD59-A6C34878D82A}">
                    <a16:rowId xmlns:a16="http://schemas.microsoft.com/office/drawing/2014/main" val="10000"/>
                  </a:ext>
                </a:extLst>
              </a:tr>
              <a:tr h="432048">
                <a:tc>
                  <a:txBody>
                    <a:bodyPr/>
                    <a:lstStyle/>
                    <a:p>
                      <a:pPr algn="l">
                        <a:spcAft>
                          <a:spcPts val="0"/>
                        </a:spcAft>
                      </a:pPr>
                      <a:r>
                        <a:rPr lang="zh-CN" sz="1800" kern="100" dirty="0">
                          <a:effectLst/>
                          <a:latin typeface="+mj-ea"/>
                          <a:ea typeface="+mj-ea"/>
                        </a:rPr>
                        <a:t>基拉韦厄</a:t>
                      </a:r>
                      <a:r>
                        <a:rPr lang="en-US" sz="1400" kern="100" dirty="0">
                          <a:effectLst/>
                          <a:latin typeface="+mj-ea"/>
                          <a:ea typeface="+mj-ea"/>
                        </a:rPr>
                        <a:t>(Kilauea </a:t>
                      </a:r>
                      <a:r>
                        <a:rPr lang="en-US" sz="1400" kern="100" dirty="0" err="1">
                          <a:effectLst/>
                          <a:latin typeface="+mj-ea"/>
                          <a:ea typeface="+mj-ea"/>
                        </a:rPr>
                        <a:t>Iki</a:t>
                      </a:r>
                      <a:r>
                        <a:rPr lang="en-US" sz="1400" kern="100" dirty="0">
                          <a:effectLst/>
                          <a:latin typeface="+mj-ea"/>
                          <a:ea typeface="+mj-ea"/>
                        </a:rPr>
                        <a:t>)</a:t>
                      </a:r>
                      <a:r>
                        <a:rPr lang="zh-CN" sz="1800" kern="100" dirty="0">
                          <a:effectLst/>
                          <a:latin typeface="+mj-ea"/>
                          <a:ea typeface="+mj-ea"/>
                        </a:rPr>
                        <a:t>玄武岩，夏威夷</a:t>
                      </a:r>
                    </a:p>
                  </a:txBody>
                  <a:tcPr marL="49672" marR="49672" marT="0" marB="0" anchor="ctr"/>
                </a:tc>
                <a:tc>
                  <a:txBody>
                    <a:bodyPr/>
                    <a:lstStyle/>
                    <a:p>
                      <a:pPr algn="l">
                        <a:spcAft>
                          <a:spcPts val="0"/>
                        </a:spcAft>
                      </a:pPr>
                      <a:r>
                        <a:rPr lang="en-US" sz="1800" kern="100" dirty="0">
                          <a:effectLst/>
                          <a:latin typeface="+mj-ea"/>
                          <a:ea typeface="+mj-ea"/>
                        </a:rPr>
                        <a:t>1959</a:t>
                      </a:r>
                      <a:r>
                        <a:rPr lang="zh-CN" sz="1800" kern="100" dirty="0">
                          <a:effectLst/>
                          <a:latin typeface="+mj-ea"/>
                          <a:ea typeface="+mj-ea"/>
                        </a:rPr>
                        <a:t>年</a:t>
                      </a:r>
                    </a:p>
                  </a:txBody>
                  <a:tcPr marL="49672" marR="49672" marT="0" marB="0" anchor="ctr"/>
                </a:tc>
                <a:tc>
                  <a:txBody>
                    <a:bodyPr/>
                    <a:lstStyle/>
                    <a:p>
                      <a:pPr algn="l">
                        <a:spcAft>
                          <a:spcPts val="0"/>
                        </a:spcAft>
                      </a:pPr>
                      <a:r>
                        <a:rPr lang="en-US" sz="1800" kern="100" dirty="0">
                          <a:effectLst/>
                          <a:latin typeface="+mj-ea"/>
                          <a:ea typeface="+mj-ea"/>
                        </a:rPr>
                        <a:t>850±680</a:t>
                      </a:r>
                      <a:r>
                        <a:rPr lang="zh-CN" sz="1800" kern="100" dirty="0">
                          <a:effectLst/>
                          <a:latin typeface="+mj-ea"/>
                          <a:ea typeface="+mj-ea"/>
                        </a:rPr>
                        <a:t>万</a:t>
                      </a:r>
                    </a:p>
                  </a:txBody>
                  <a:tcPr marL="49672" marR="49672" marT="0" marB="0" anchor="ctr"/>
                </a:tc>
                <a:tc>
                  <a:txBody>
                    <a:bodyPr/>
                    <a:lstStyle/>
                    <a:p>
                      <a:pPr algn="l">
                        <a:spcAft>
                          <a:spcPts val="0"/>
                        </a:spcAft>
                      </a:pPr>
                      <a:r>
                        <a:rPr lang="en-US" sz="1800" kern="100" dirty="0">
                          <a:effectLst/>
                          <a:latin typeface="+mj-ea"/>
                          <a:ea typeface="+mj-ea"/>
                        </a:rPr>
                        <a:t>170</a:t>
                      </a:r>
                      <a:r>
                        <a:rPr lang="zh-CN" sz="1800" kern="100" dirty="0">
                          <a:effectLst/>
                          <a:latin typeface="+mj-ea"/>
                          <a:ea typeface="+mj-ea"/>
                        </a:rPr>
                        <a:t>万</a:t>
                      </a:r>
                    </a:p>
                  </a:txBody>
                  <a:tcPr marL="49672" marR="49672" marT="0" marB="0" anchor="ctr"/>
                </a:tc>
                <a:extLst>
                  <a:ext uri="{0D108BD9-81ED-4DB2-BD59-A6C34878D82A}">
                    <a16:rowId xmlns:a16="http://schemas.microsoft.com/office/drawing/2014/main" val="10001"/>
                  </a:ext>
                </a:extLst>
              </a:tr>
              <a:tr h="504056">
                <a:tc>
                  <a:txBody>
                    <a:bodyPr/>
                    <a:lstStyle/>
                    <a:p>
                      <a:pPr algn="l">
                        <a:spcAft>
                          <a:spcPts val="0"/>
                        </a:spcAft>
                      </a:pPr>
                      <a:r>
                        <a:rPr lang="zh-CN" sz="1800" kern="100" dirty="0">
                          <a:effectLst/>
                          <a:latin typeface="+mj-ea"/>
                          <a:ea typeface="+mj-ea"/>
                        </a:rPr>
                        <a:t>斯特龙博利山</a:t>
                      </a:r>
                      <a:r>
                        <a:rPr lang="en-US" sz="1400" kern="100" dirty="0">
                          <a:effectLst/>
                          <a:latin typeface="+mj-ea"/>
                          <a:ea typeface="+mj-ea"/>
                        </a:rPr>
                        <a:t>(Mt. Stromboli)</a:t>
                      </a:r>
                      <a:r>
                        <a:rPr lang="zh-CN" sz="1800" kern="100" dirty="0">
                          <a:effectLst/>
                          <a:latin typeface="+mj-ea"/>
                          <a:ea typeface="+mj-ea"/>
                        </a:rPr>
                        <a:t>，意大利，火山弹</a:t>
                      </a:r>
                    </a:p>
                  </a:txBody>
                  <a:tcPr marL="49672" marR="49672" marT="0" marB="0" anchor="ctr"/>
                </a:tc>
                <a:tc>
                  <a:txBody>
                    <a:bodyPr/>
                    <a:lstStyle/>
                    <a:p>
                      <a:pPr algn="l">
                        <a:spcAft>
                          <a:spcPts val="0"/>
                        </a:spcAft>
                      </a:pPr>
                      <a:r>
                        <a:rPr lang="en-US" sz="1800" kern="100">
                          <a:effectLst/>
                          <a:latin typeface="+mj-ea"/>
                          <a:ea typeface="+mj-ea"/>
                        </a:rPr>
                        <a:t>1963</a:t>
                      </a:r>
                      <a:r>
                        <a:rPr lang="zh-CN" sz="1800" kern="100">
                          <a:effectLst/>
                          <a:latin typeface="+mj-ea"/>
                          <a:ea typeface="+mj-ea"/>
                        </a:rPr>
                        <a:t>年</a:t>
                      </a:r>
                      <a:endParaRPr lang="zh-CN" sz="1800" kern="100" dirty="0">
                        <a:effectLst/>
                        <a:latin typeface="+mj-ea"/>
                        <a:ea typeface="+mj-ea"/>
                      </a:endParaRPr>
                    </a:p>
                  </a:txBody>
                  <a:tcPr marL="49672" marR="49672" marT="0" marB="0" anchor="ctr"/>
                </a:tc>
                <a:tc>
                  <a:txBody>
                    <a:bodyPr/>
                    <a:lstStyle/>
                    <a:p>
                      <a:pPr algn="l">
                        <a:spcAft>
                          <a:spcPts val="0"/>
                        </a:spcAft>
                      </a:pPr>
                      <a:r>
                        <a:rPr lang="en-US" sz="1800" kern="100">
                          <a:effectLst/>
                          <a:latin typeface="+mj-ea"/>
                          <a:ea typeface="+mj-ea"/>
                        </a:rPr>
                        <a:t>240±200</a:t>
                      </a:r>
                      <a:r>
                        <a:rPr lang="zh-CN" sz="1800" kern="100">
                          <a:effectLst/>
                          <a:latin typeface="+mj-ea"/>
                          <a:ea typeface="+mj-ea"/>
                        </a:rPr>
                        <a:t>万</a:t>
                      </a:r>
                    </a:p>
                  </a:txBody>
                  <a:tcPr marL="49672" marR="49672" marT="0" marB="0" anchor="ctr"/>
                </a:tc>
                <a:tc>
                  <a:txBody>
                    <a:bodyPr/>
                    <a:lstStyle/>
                    <a:p>
                      <a:pPr algn="l">
                        <a:spcAft>
                          <a:spcPts val="0"/>
                        </a:spcAft>
                      </a:pPr>
                      <a:r>
                        <a:rPr lang="en-US" sz="1800" kern="100">
                          <a:effectLst/>
                          <a:latin typeface="+mj-ea"/>
                          <a:ea typeface="+mj-ea"/>
                        </a:rPr>
                        <a:t>40</a:t>
                      </a:r>
                      <a:r>
                        <a:rPr lang="zh-CN" sz="1800" kern="100">
                          <a:effectLst/>
                          <a:latin typeface="+mj-ea"/>
                          <a:ea typeface="+mj-ea"/>
                        </a:rPr>
                        <a:t>万</a:t>
                      </a:r>
                      <a:endParaRPr lang="zh-CN" sz="1800" kern="100" dirty="0">
                        <a:effectLst/>
                        <a:latin typeface="+mj-ea"/>
                        <a:ea typeface="+mj-ea"/>
                      </a:endParaRPr>
                    </a:p>
                  </a:txBody>
                  <a:tcPr marL="49672" marR="49672" marT="0" marB="0" anchor="ctr"/>
                </a:tc>
                <a:extLst>
                  <a:ext uri="{0D108BD9-81ED-4DB2-BD59-A6C34878D82A}">
                    <a16:rowId xmlns:a16="http://schemas.microsoft.com/office/drawing/2014/main" val="10002"/>
                  </a:ext>
                </a:extLst>
              </a:tr>
              <a:tr h="366928">
                <a:tc>
                  <a:txBody>
                    <a:bodyPr/>
                    <a:lstStyle/>
                    <a:p>
                      <a:pPr algn="l">
                        <a:spcAft>
                          <a:spcPts val="0"/>
                        </a:spcAft>
                      </a:pPr>
                      <a:r>
                        <a:rPr lang="zh-CN" sz="1800" kern="100">
                          <a:effectLst/>
                          <a:latin typeface="+mj-ea"/>
                          <a:ea typeface="+mj-ea"/>
                        </a:rPr>
                        <a:t>埃特纳</a:t>
                      </a:r>
                      <a:r>
                        <a:rPr lang="en-US" sz="1400" kern="100">
                          <a:effectLst/>
                          <a:latin typeface="+mj-ea"/>
                          <a:ea typeface="+mj-ea"/>
                        </a:rPr>
                        <a:t>(Mt. Etna)</a:t>
                      </a:r>
                      <a:r>
                        <a:rPr lang="zh-CN" sz="1800" kern="100">
                          <a:effectLst/>
                          <a:latin typeface="+mj-ea"/>
                          <a:ea typeface="+mj-ea"/>
                        </a:rPr>
                        <a:t>玄武岩西西里</a:t>
                      </a:r>
                    </a:p>
                  </a:txBody>
                  <a:tcPr marL="49672" marR="49672" marT="0" marB="0" anchor="ctr"/>
                </a:tc>
                <a:tc>
                  <a:txBody>
                    <a:bodyPr/>
                    <a:lstStyle/>
                    <a:p>
                      <a:pPr algn="l">
                        <a:spcAft>
                          <a:spcPts val="0"/>
                        </a:spcAft>
                      </a:pPr>
                      <a:r>
                        <a:rPr lang="en-US" sz="1800" kern="100">
                          <a:effectLst/>
                          <a:latin typeface="+mj-ea"/>
                          <a:ea typeface="+mj-ea"/>
                        </a:rPr>
                        <a:t>1964</a:t>
                      </a:r>
                      <a:r>
                        <a:rPr lang="zh-CN" sz="1800" kern="100">
                          <a:effectLst/>
                          <a:latin typeface="+mj-ea"/>
                          <a:ea typeface="+mj-ea"/>
                        </a:rPr>
                        <a:t>年</a:t>
                      </a:r>
                      <a:endParaRPr lang="zh-CN" sz="1800" kern="100" dirty="0">
                        <a:effectLst/>
                        <a:latin typeface="+mj-ea"/>
                        <a:ea typeface="+mj-ea"/>
                      </a:endParaRPr>
                    </a:p>
                  </a:txBody>
                  <a:tcPr marL="49672" marR="49672" marT="0" marB="0" anchor="ctr"/>
                </a:tc>
                <a:tc>
                  <a:txBody>
                    <a:bodyPr/>
                    <a:lstStyle/>
                    <a:p>
                      <a:pPr algn="l">
                        <a:spcAft>
                          <a:spcPts val="0"/>
                        </a:spcAft>
                      </a:pPr>
                      <a:r>
                        <a:rPr lang="en-US" sz="1800" kern="100" dirty="0">
                          <a:effectLst/>
                          <a:latin typeface="+mj-ea"/>
                          <a:ea typeface="+mj-ea"/>
                        </a:rPr>
                        <a:t>70±1</a:t>
                      </a:r>
                      <a:r>
                        <a:rPr lang="zh-CN" sz="1800" kern="100" dirty="0">
                          <a:effectLst/>
                          <a:latin typeface="+mj-ea"/>
                          <a:ea typeface="+mj-ea"/>
                        </a:rPr>
                        <a:t>万</a:t>
                      </a:r>
                    </a:p>
                  </a:txBody>
                  <a:tcPr marL="49672" marR="49672" marT="0" marB="0" anchor="ctr"/>
                </a:tc>
                <a:tc>
                  <a:txBody>
                    <a:bodyPr/>
                    <a:lstStyle/>
                    <a:p>
                      <a:pPr algn="l">
                        <a:spcAft>
                          <a:spcPts val="0"/>
                        </a:spcAft>
                      </a:pPr>
                      <a:r>
                        <a:rPr lang="en-US" sz="1800" kern="100">
                          <a:effectLst/>
                          <a:latin typeface="+mj-ea"/>
                          <a:ea typeface="+mj-ea"/>
                        </a:rPr>
                        <a:t>69</a:t>
                      </a:r>
                      <a:r>
                        <a:rPr lang="zh-CN" sz="1800" kern="100">
                          <a:effectLst/>
                          <a:latin typeface="+mj-ea"/>
                          <a:ea typeface="+mj-ea"/>
                        </a:rPr>
                        <a:t>万</a:t>
                      </a:r>
                      <a:endParaRPr lang="zh-CN" sz="1800" kern="100" dirty="0">
                        <a:effectLst/>
                        <a:latin typeface="+mj-ea"/>
                        <a:ea typeface="+mj-ea"/>
                      </a:endParaRPr>
                    </a:p>
                  </a:txBody>
                  <a:tcPr marL="49672" marR="49672" marT="0" marB="0" anchor="ctr"/>
                </a:tc>
                <a:extLst>
                  <a:ext uri="{0D108BD9-81ED-4DB2-BD59-A6C34878D82A}">
                    <a16:rowId xmlns:a16="http://schemas.microsoft.com/office/drawing/2014/main" val="10003"/>
                  </a:ext>
                </a:extLst>
              </a:tr>
              <a:tr h="675212">
                <a:tc>
                  <a:txBody>
                    <a:bodyPr/>
                    <a:lstStyle/>
                    <a:p>
                      <a:pPr algn="l">
                        <a:spcAft>
                          <a:spcPts val="0"/>
                        </a:spcAft>
                      </a:pPr>
                      <a:r>
                        <a:rPr lang="zh-CN" sz="1800" kern="100" dirty="0">
                          <a:effectLst/>
                          <a:latin typeface="+mj-ea"/>
                          <a:ea typeface="+mj-ea"/>
                        </a:rPr>
                        <a:t>药湖高地</a:t>
                      </a:r>
                      <a:r>
                        <a:rPr lang="en-US" sz="1400" kern="100" dirty="0">
                          <a:effectLst/>
                          <a:latin typeface="+mj-ea"/>
                          <a:ea typeface="+mj-ea"/>
                        </a:rPr>
                        <a:t>(Medicine Lake High-lands)</a:t>
                      </a:r>
                      <a:r>
                        <a:rPr lang="zh-CN" sz="1800" kern="100" dirty="0">
                          <a:effectLst/>
                          <a:latin typeface="+mj-ea"/>
                          <a:ea typeface="+mj-ea"/>
                        </a:rPr>
                        <a:t>黑曜岩，玻璃山</a:t>
                      </a:r>
                      <a:r>
                        <a:rPr lang="en-US" sz="1400" kern="100" dirty="0">
                          <a:effectLst/>
                          <a:latin typeface="+mj-ea"/>
                          <a:ea typeface="+mj-ea"/>
                        </a:rPr>
                        <a:t>(Glass Mts)</a:t>
                      </a:r>
                      <a:r>
                        <a:rPr lang="zh-CN" sz="1800" kern="100" dirty="0">
                          <a:effectLst/>
                          <a:latin typeface="+mj-ea"/>
                          <a:ea typeface="+mj-ea"/>
                        </a:rPr>
                        <a:t>，加利福尼亚</a:t>
                      </a:r>
                    </a:p>
                  </a:txBody>
                  <a:tcPr marL="49672" marR="49672" marT="0" marB="0" anchor="ctr"/>
                </a:tc>
                <a:tc>
                  <a:txBody>
                    <a:bodyPr/>
                    <a:lstStyle/>
                    <a:p>
                      <a:pPr algn="l">
                        <a:spcAft>
                          <a:spcPts val="0"/>
                        </a:spcAft>
                      </a:pPr>
                      <a:r>
                        <a:rPr lang="en-US" sz="1800" kern="100" dirty="0">
                          <a:effectLst/>
                          <a:latin typeface="+mj-ea"/>
                          <a:ea typeface="+mj-ea"/>
                        </a:rPr>
                        <a:t>&lt;500</a:t>
                      </a:r>
                      <a:r>
                        <a:rPr lang="zh-CN" sz="1800" kern="100" dirty="0">
                          <a:effectLst/>
                          <a:latin typeface="+mj-ea"/>
                          <a:ea typeface="+mj-ea"/>
                        </a:rPr>
                        <a:t>年前</a:t>
                      </a:r>
                    </a:p>
                  </a:txBody>
                  <a:tcPr marL="49672" marR="49672" marT="0" marB="0" anchor="ctr"/>
                </a:tc>
                <a:tc>
                  <a:txBody>
                    <a:bodyPr/>
                    <a:lstStyle/>
                    <a:p>
                      <a:pPr algn="l">
                        <a:spcAft>
                          <a:spcPts val="0"/>
                        </a:spcAft>
                      </a:pPr>
                      <a:r>
                        <a:rPr lang="en-US" sz="1800" kern="100" dirty="0">
                          <a:effectLst/>
                          <a:latin typeface="+mj-ea"/>
                          <a:ea typeface="+mj-ea"/>
                        </a:rPr>
                        <a:t>1260±450</a:t>
                      </a:r>
                      <a:r>
                        <a:rPr lang="zh-CN" sz="1800" kern="100" dirty="0">
                          <a:effectLst/>
                          <a:latin typeface="+mj-ea"/>
                          <a:ea typeface="+mj-ea"/>
                        </a:rPr>
                        <a:t>万</a:t>
                      </a:r>
                    </a:p>
                  </a:txBody>
                  <a:tcPr marL="49672" marR="49672" marT="0" marB="0" anchor="ctr"/>
                </a:tc>
                <a:tc>
                  <a:txBody>
                    <a:bodyPr/>
                    <a:lstStyle/>
                    <a:p>
                      <a:pPr algn="l">
                        <a:spcAft>
                          <a:spcPts val="0"/>
                        </a:spcAft>
                      </a:pPr>
                      <a:r>
                        <a:rPr lang="en-US" sz="1800" kern="100" dirty="0">
                          <a:effectLst/>
                          <a:latin typeface="+mj-ea"/>
                          <a:ea typeface="+mj-ea"/>
                        </a:rPr>
                        <a:t>81                   0</a:t>
                      </a:r>
                      <a:r>
                        <a:rPr lang="zh-CN" sz="1800" kern="100" dirty="0">
                          <a:effectLst/>
                          <a:latin typeface="+mj-ea"/>
                          <a:ea typeface="+mj-ea"/>
                        </a:rPr>
                        <a:t>万</a:t>
                      </a:r>
                    </a:p>
                  </a:txBody>
                  <a:tcPr marL="49672" marR="49672" marT="0" marB="0" anchor="ctr"/>
                </a:tc>
                <a:extLst>
                  <a:ext uri="{0D108BD9-81ED-4DB2-BD59-A6C34878D82A}">
                    <a16:rowId xmlns:a16="http://schemas.microsoft.com/office/drawing/2014/main" val="10004"/>
                  </a:ext>
                </a:extLst>
              </a:tr>
              <a:tr h="373772">
                <a:tc>
                  <a:txBody>
                    <a:bodyPr/>
                    <a:lstStyle/>
                    <a:p>
                      <a:pPr algn="l">
                        <a:spcAft>
                          <a:spcPts val="0"/>
                        </a:spcAft>
                      </a:pPr>
                      <a:r>
                        <a:rPr lang="zh-CN" sz="1800" kern="100" dirty="0">
                          <a:effectLst/>
                          <a:latin typeface="+mj-ea"/>
                          <a:ea typeface="+mj-ea"/>
                        </a:rPr>
                        <a:t>霍阿拉拉</a:t>
                      </a:r>
                      <a:r>
                        <a:rPr lang="en-US" sz="1500" kern="100" dirty="0">
                          <a:effectLst/>
                          <a:latin typeface="+mj-ea"/>
                          <a:ea typeface="+mj-ea"/>
                        </a:rPr>
                        <a:t>(</a:t>
                      </a:r>
                      <a:r>
                        <a:rPr lang="en-US" sz="1500" kern="100" dirty="0" err="1">
                          <a:effectLst/>
                          <a:latin typeface="+mj-ea"/>
                          <a:ea typeface="+mj-ea"/>
                        </a:rPr>
                        <a:t>Hualalai</a:t>
                      </a:r>
                      <a:r>
                        <a:rPr lang="en-US" sz="1500" kern="100" dirty="0">
                          <a:effectLst/>
                          <a:latin typeface="+mj-ea"/>
                          <a:ea typeface="+mj-ea"/>
                        </a:rPr>
                        <a:t>)</a:t>
                      </a:r>
                      <a:r>
                        <a:rPr lang="zh-CN" sz="1800" kern="100" dirty="0">
                          <a:effectLst/>
                          <a:latin typeface="+mj-ea"/>
                          <a:ea typeface="+mj-ea"/>
                        </a:rPr>
                        <a:t>玄武岩，夏威夷</a:t>
                      </a:r>
                    </a:p>
                  </a:txBody>
                  <a:tcPr marL="49672" marR="49672" marT="0" marB="0" anchor="ctr"/>
                </a:tc>
                <a:tc>
                  <a:txBody>
                    <a:bodyPr/>
                    <a:lstStyle/>
                    <a:p>
                      <a:pPr algn="l">
                        <a:spcAft>
                          <a:spcPts val="0"/>
                        </a:spcAft>
                      </a:pPr>
                      <a:r>
                        <a:rPr lang="en-US" sz="1800" kern="100">
                          <a:effectLst/>
                          <a:latin typeface="+mj-ea"/>
                          <a:ea typeface="+mj-ea"/>
                        </a:rPr>
                        <a:t>1800‑01</a:t>
                      </a:r>
                      <a:r>
                        <a:rPr lang="zh-CN" sz="1800" kern="100">
                          <a:effectLst/>
                          <a:latin typeface="+mj-ea"/>
                          <a:ea typeface="+mj-ea"/>
                        </a:rPr>
                        <a:t>年</a:t>
                      </a:r>
                    </a:p>
                  </a:txBody>
                  <a:tcPr marL="49672" marR="49672" marT="0" marB="0" anchor="ctr"/>
                </a:tc>
                <a:tc>
                  <a:txBody>
                    <a:bodyPr/>
                    <a:lstStyle/>
                    <a:p>
                      <a:pPr algn="l">
                        <a:spcAft>
                          <a:spcPts val="0"/>
                        </a:spcAft>
                      </a:pPr>
                      <a:r>
                        <a:rPr lang="en-US" sz="1800" kern="100">
                          <a:effectLst/>
                          <a:latin typeface="+mj-ea"/>
                          <a:ea typeface="+mj-ea"/>
                        </a:rPr>
                        <a:t>2280±1650</a:t>
                      </a:r>
                      <a:r>
                        <a:rPr lang="zh-CN" sz="1800" kern="100">
                          <a:effectLst/>
                          <a:latin typeface="+mj-ea"/>
                          <a:ea typeface="+mj-ea"/>
                        </a:rPr>
                        <a:t>万</a:t>
                      </a:r>
                    </a:p>
                  </a:txBody>
                  <a:tcPr marL="49672" marR="49672" marT="0" marB="0" anchor="ctr"/>
                </a:tc>
                <a:tc>
                  <a:txBody>
                    <a:bodyPr/>
                    <a:lstStyle/>
                    <a:p>
                      <a:pPr algn="l">
                        <a:spcAft>
                          <a:spcPts val="0"/>
                        </a:spcAft>
                      </a:pPr>
                      <a:r>
                        <a:rPr lang="en-US" sz="1800" kern="100">
                          <a:effectLst/>
                          <a:latin typeface="+mj-ea"/>
                          <a:ea typeface="+mj-ea"/>
                        </a:rPr>
                        <a:t>630</a:t>
                      </a:r>
                      <a:r>
                        <a:rPr lang="zh-CN" sz="1800" kern="100">
                          <a:effectLst/>
                          <a:latin typeface="+mj-ea"/>
                          <a:ea typeface="+mj-ea"/>
                        </a:rPr>
                        <a:t>万</a:t>
                      </a:r>
                    </a:p>
                  </a:txBody>
                  <a:tcPr marL="49672" marR="49672" marT="0" marB="0" anchor="ctr"/>
                </a:tc>
                <a:extLst>
                  <a:ext uri="{0D108BD9-81ED-4DB2-BD59-A6C34878D82A}">
                    <a16:rowId xmlns:a16="http://schemas.microsoft.com/office/drawing/2014/main" val="10005"/>
                  </a:ext>
                </a:extLst>
              </a:tr>
              <a:tr h="490324">
                <a:tc>
                  <a:txBody>
                    <a:bodyPr/>
                    <a:lstStyle/>
                    <a:p>
                      <a:pPr algn="l">
                        <a:spcAft>
                          <a:spcPts val="0"/>
                        </a:spcAft>
                      </a:pPr>
                      <a:r>
                        <a:rPr lang="zh-CN" sz="1800" kern="100">
                          <a:effectLst/>
                          <a:latin typeface="+mj-ea"/>
                          <a:ea typeface="+mj-ea"/>
                        </a:rPr>
                        <a:t>在火山弹中的歪长石艾里伯斯山</a:t>
                      </a:r>
                      <a:r>
                        <a:rPr lang="en-US" sz="1400" kern="100">
                          <a:effectLst/>
                          <a:latin typeface="+mj-ea"/>
                          <a:ea typeface="+mj-ea"/>
                        </a:rPr>
                        <a:t>(Mt. Erebus)</a:t>
                      </a:r>
                      <a:r>
                        <a:rPr lang="zh-CN" sz="1800" kern="100">
                          <a:effectLst/>
                          <a:latin typeface="+mj-ea"/>
                          <a:ea typeface="+mj-ea"/>
                        </a:rPr>
                        <a:t>南极洲</a:t>
                      </a:r>
                    </a:p>
                  </a:txBody>
                  <a:tcPr marL="49672" marR="49672" marT="0" marB="0" anchor="ctr"/>
                </a:tc>
                <a:tc>
                  <a:txBody>
                    <a:bodyPr/>
                    <a:lstStyle/>
                    <a:p>
                      <a:pPr algn="l">
                        <a:spcAft>
                          <a:spcPts val="0"/>
                        </a:spcAft>
                      </a:pPr>
                      <a:r>
                        <a:rPr lang="en-US" sz="1800" kern="100">
                          <a:effectLst/>
                          <a:latin typeface="+mj-ea"/>
                          <a:ea typeface="+mj-ea"/>
                        </a:rPr>
                        <a:t>1984</a:t>
                      </a:r>
                      <a:r>
                        <a:rPr lang="zh-CN" altLang="en-US" sz="1800" kern="100">
                          <a:effectLst/>
                          <a:latin typeface="+mj-ea"/>
                          <a:ea typeface="+mj-ea"/>
                        </a:rPr>
                        <a:t>年</a:t>
                      </a:r>
                      <a:endParaRPr lang="zh-CN" sz="1800" kern="100">
                        <a:effectLst/>
                        <a:latin typeface="+mj-ea"/>
                        <a:ea typeface="+mj-ea"/>
                      </a:endParaRPr>
                    </a:p>
                  </a:txBody>
                  <a:tcPr marL="49672" marR="49672" marT="0" marB="0" anchor="ctr"/>
                </a:tc>
                <a:tc>
                  <a:txBody>
                    <a:bodyPr/>
                    <a:lstStyle/>
                    <a:p>
                      <a:pPr algn="l">
                        <a:spcAft>
                          <a:spcPts val="0"/>
                        </a:spcAft>
                      </a:pPr>
                      <a:r>
                        <a:rPr lang="en-US" sz="1800" kern="100">
                          <a:effectLst/>
                          <a:latin typeface="+mj-ea"/>
                          <a:ea typeface="+mj-ea"/>
                        </a:rPr>
                        <a:t>64±3</a:t>
                      </a:r>
                      <a:r>
                        <a:rPr lang="zh-CN" sz="1800" kern="100">
                          <a:effectLst/>
                          <a:latin typeface="+mj-ea"/>
                          <a:ea typeface="+mj-ea"/>
                        </a:rPr>
                        <a:t>万</a:t>
                      </a:r>
                    </a:p>
                  </a:txBody>
                  <a:tcPr marL="49672" marR="49672" marT="0" marB="0" anchor="ctr"/>
                </a:tc>
                <a:tc>
                  <a:txBody>
                    <a:bodyPr/>
                    <a:lstStyle/>
                    <a:p>
                      <a:pPr algn="l">
                        <a:spcAft>
                          <a:spcPts val="0"/>
                        </a:spcAft>
                      </a:pPr>
                      <a:r>
                        <a:rPr lang="en-US" sz="1800" kern="100" dirty="0">
                          <a:effectLst/>
                          <a:latin typeface="+mj-ea"/>
                          <a:ea typeface="+mj-ea"/>
                        </a:rPr>
                        <a:t> 61</a:t>
                      </a:r>
                      <a:r>
                        <a:rPr lang="zh-CN" sz="1800" kern="100" dirty="0">
                          <a:effectLst/>
                          <a:latin typeface="+mj-ea"/>
                          <a:ea typeface="+mj-ea"/>
                        </a:rPr>
                        <a:t>万</a:t>
                      </a:r>
                    </a:p>
                  </a:txBody>
                  <a:tcPr marL="49672" marR="49672" marT="0" marB="0" anchor="ctr"/>
                </a:tc>
                <a:extLst>
                  <a:ext uri="{0D108BD9-81ED-4DB2-BD59-A6C34878D82A}">
                    <a16:rowId xmlns:a16="http://schemas.microsoft.com/office/drawing/2014/main" val="10006"/>
                  </a:ext>
                </a:extLst>
              </a:tr>
              <a:tr h="432048">
                <a:tc>
                  <a:txBody>
                    <a:bodyPr/>
                    <a:lstStyle/>
                    <a:p>
                      <a:pPr algn="l">
                        <a:spcAft>
                          <a:spcPts val="0"/>
                        </a:spcAft>
                      </a:pPr>
                      <a:r>
                        <a:rPr lang="zh-CN" sz="1800" kern="100">
                          <a:effectLst/>
                          <a:latin typeface="+mj-ea"/>
                          <a:ea typeface="+mj-ea"/>
                        </a:rPr>
                        <a:t>基拉韦厄玄武岩，夏威夷</a:t>
                      </a:r>
                    </a:p>
                  </a:txBody>
                  <a:tcPr marL="49672" marR="49672" marT="0" marB="0" anchor="ctr"/>
                </a:tc>
                <a:tc>
                  <a:txBody>
                    <a:bodyPr/>
                    <a:lstStyle/>
                    <a:p>
                      <a:pPr algn="l">
                        <a:spcAft>
                          <a:spcPts val="0"/>
                        </a:spcAft>
                      </a:pPr>
                      <a:r>
                        <a:rPr lang="en-US" sz="1800" kern="100">
                          <a:effectLst/>
                          <a:latin typeface="+mj-ea"/>
                          <a:ea typeface="+mj-ea"/>
                        </a:rPr>
                        <a:t>&lt;200</a:t>
                      </a:r>
                      <a:r>
                        <a:rPr lang="zh-CN" sz="1800" kern="100">
                          <a:effectLst/>
                          <a:latin typeface="+mj-ea"/>
                          <a:ea typeface="+mj-ea"/>
                        </a:rPr>
                        <a:t>年前</a:t>
                      </a:r>
                    </a:p>
                  </a:txBody>
                  <a:tcPr marL="49672" marR="49672" marT="0" marB="0" anchor="ctr"/>
                </a:tc>
                <a:tc>
                  <a:txBody>
                    <a:bodyPr/>
                    <a:lstStyle/>
                    <a:p>
                      <a:pPr algn="l">
                        <a:spcAft>
                          <a:spcPts val="0"/>
                        </a:spcAft>
                      </a:pPr>
                      <a:r>
                        <a:rPr lang="en-US" sz="1800" kern="100" dirty="0">
                          <a:effectLst/>
                          <a:latin typeface="+mj-ea"/>
                          <a:ea typeface="+mj-ea"/>
                        </a:rPr>
                        <a:t>2100±800</a:t>
                      </a:r>
                      <a:r>
                        <a:rPr lang="zh-CN" sz="1800" kern="100" dirty="0">
                          <a:effectLst/>
                          <a:latin typeface="+mj-ea"/>
                          <a:ea typeface="+mj-ea"/>
                        </a:rPr>
                        <a:t>万</a:t>
                      </a:r>
                    </a:p>
                  </a:txBody>
                  <a:tcPr marL="49672" marR="49672" marT="0" marB="0" anchor="ctr"/>
                </a:tc>
                <a:tc>
                  <a:txBody>
                    <a:bodyPr/>
                    <a:lstStyle/>
                    <a:p>
                      <a:pPr algn="l">
                        <a:spcAft>
                          <a:spcPts val="0"/>
                        </a:spcAft>
                      </a:pPr>
                      <a:r>
                        <a:rPr lang="en-US" sz="1800" kern="100" dirty="0">
                          <a:effectLst/>
                          <a:latin typeface="+mj-ea"/>
                          <a:ea typeface="+mj-ea"/>
                        </a:rPr>
                        <a:t>1300</a:t>
                      </a:r>
                      <a:r>
                        <a:rPr lang="zh-CN" sz="1800" kern="100" dirty="0">
                          <a:effectLst/>
                          <a:latin typeface="+mj-ea"/>
                          <a:ea typeface="+mj-ea"/>
                        </a:rPr>
                        <a:t>万</a:t>
                      </a:r>
                    </a:p>
                  </a:txBody>
                  <a:tcPr marL="49672" marR="49672" marT="0" marB="0" anchor="ctr"/>
                </a:tc>
                <a:extLst>
                  <a:ext uri="{0D108BD9-81ED-4DB2-BD59-A6C34878D82A}">
                    <a16:rowId xmlns:a16="http://schemas.microsoft.com/office/drawing/2014/main" val="10007"/>
                  </a:ext>
                </a:extLst>
              </a:tr>
              <a:tr h="563987">
                <a:tc>
                  <a:txBody>
                    <a:bodyPr/>
                    <a:lstStyle/>
                    <a:p>
                      <a:pPr algn="l">
                        <a:spcAft>
                          <a:spcPts val="0"/>
                        </a:spcAft>
                      </a:pPr>
                      <a:r>
                        <a:rPr lang="zh-CN" sz="1800" kern="100">
                          <a:effectLst/>
                          <a:latin typeface="+mj-ea"/>
                          <a:ea typeface="+mj-ea"/>
                        </a:rPr>
                        <a:t>基拉韦厄玄武岩，夏威夷</a:t>
                      </a:r>
                    </a:p>
                  </a:txBody>
                  <a:tcPr marL="49672" marR="49672" marT="0" marB="0" anchor="ctr"/>
                </a:tc>
                <a:tc>
                  <a:txBody>
                    <a:bodyPr/>
                    <a:lstStyle/>
                    <a:p>
                      <a:pPr algn="l">
                        <a:spcAft>
                          <a:spcPts val="0"/>
                        </a:spcAft>
                      </a:pPr>
                      <a:r>
                        <a:rPr lang="en-US" sz="1800" kern="100" dirty="0">
                          <a:effectLst/>
                          <a:latin typeface="+mj-ea"/>
                          <a:ea typeface="+mj-ea"/>
                        </a:rPr>
                        <a:t>&lt;1000</a:t>
                      </a:r>
                      <a:r>
                        <a:rPr lang="zh-CN" sz="1800" kern="100" dirty="0">
                          <a:effectLst/>
                          <a:latin typeface="+mj-ea"/>
                          <a:ea typeface="+mj-ea"/>
                        </a:rPr>
                        <a:t>年前</a:t>
                      </a:r>
                    </a:p>
                  </a:txBody>
                  <a:tcPr marL="49672" marR="49672" marT="0" marB="0" anchor="ctr"/>
                </a:tc>
                <a:tc>
                  <a:txBody>
                    <a:bodyPr/>
                    <a:lstStyle/>
                    <a:p>
                      <a:pPr algn="l">
                        <a:spcAft>
                          <a:spcPts val="0"/>
                        </a:spcAft>
                      </a:pPr>
                      <a:r>
                        <a:rPr lang="en-US" sz="1800" kern="100">
                          <a:effectLst/>
                          <a:latin typeface="+mj-ea"/>
                          <a:ea typeface="+mj-ea"/>
                        </a:rPr>
                        <a:t>4290±420</a:t>
                      </a:r>
                      <a:r>
                        <a:rPr lang="zh-CN" sz="1800" kern="100">
                          <a:effectLst/>
                          <a:latin typeface="+mj-ea"/>
                          <a:ea typeface="+mj-ea"/>
                        </a:rPr>
                        <a:t>万</a:t>
                      </a:r>
                    </a:p>
                    <a:p>
                      <a:pPr algn="l">
                        <a:spcAft>
                          <a:spcPts val="0"/>
                        </a:spcAft>
                      </a:pPr>
                      <a:r>
                        <a:rPr lang="en-US" sz="1800" kern="100">
                          <a:effectLst/>
                          <a:latin typeface="+mj-ea"/>
                          <a:ea typeface="+mj-ea"/>
                        </a:rPr>
                        <a:t>3030±330</a:t>
                      </a:r>
                      <a:r>
                        <a:rPr lang="zh-CN" sz="1800" kern="100">
                          <a:effectLst/>
                          <a:latin typeface="+mj-ea"/>
                          <a:ea typeface="+mj-ea"/>
                        </a:rPr>
                        <a:t>万</a:t>
                      </a:r>
                    </a:p>
                  </a:txBody>
                  <a:tcPr marL="49672" marR="49672" marT="0" marB="0" anchor="ctr"/>
                </a:tc>
                <a:tc>
                  <a:txBody>
                    <a:bodyPr/>
                    <a:lstStyle/>
                    <a:p>
                      <a:pPr algn="l">
                        <a:spcAft>
                          <a:spcPts val="0"/>
                        </a:spcAft>
                      </a:pPr>
                      <a:r>
                        <a:rPr lang="en-US" sz="1800" kern="100" dirty="0">
                          <a:effectLst/>
                          <a:latin typeface="+mj-ea"/>
                          <a:ea typeface="+mj-ea"/>
                        </a:rPr>
                        <a:t>3870</a:t>
                      </a:r>
                      <a:r>
                        <a:rPr lang="zh-CN" sz="1800" kern="100" dirty="0">
                          <a:effectLst/>
                          <a:latin typeface="+mj-ea"/>
                          <a:ea typeface="+mj-ea"/>
                        </a:rPr>
                        <a:t>万</a:t>
                      </a:r>
                    </a:p>
                    <a:p>
                      <a:pPr algn="l">
                        <a:spcAft>
                          <a:spcPts val="0"/>
                        </a:spcAft>
                      </a:pPr>
                      <a:r>
                        <a:rPr lang="en-US" sz="1800" kern="100" dirty="0">
                          <a:effectLst/>
                          <a:latin typeface="+mj-ea"/>
                          <a:ea typeface="+mj-ea"/>
                        </a:rPr>
                        <a:t>2700</a:t>
                      </a:r>
                      <a:r>
                        <a:rPr lang="zh-CN" sz="1800" kern="100" dirty="0">
                          <a:effectLst/>
                          <a:latin typeface="+mj-ea"/>
                          <a:ea typeface="+mj-ea"/>
                        </a:rPr>
                        <a:t>万</a:t>
                      </a:r>
                    </a:p>
                  </a:txBody>
                  <a:tcPr marL="49672" marR="49672" marT="0" marB="0" anchor="ctr"/>
                </a:tc>
                <a:extLst>
                  <a:ext uri="{0D108BD9-81ED-4DB2-BD59-A6C34878D82A}">
                    <a16:rowId xmlns:a16="http://schemas.microsoft.com/office/drawing/2014/main" val="10008"/>
                  </a:ext>
                </a:extLst>
              </a:tr>
            </a:tbl>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0">
            <a:extLst>
              <a:ext uri="{FF2B5EF4-FFF2-40B4-BE49-F238E27FC236}">
                <a16:creationId xmlns:a16="http://schemas.microsoft.com/office/drawing/2014/main" id="{B45173B2-4CD4-4785-B4EC-5C054EA5BC66}"/>
              </a:ext>
            </a:extLst>
          </p:cNvPr>
          <p:cNvGrpSpPr/>
          <p:nvPr/>
        </p:nvGrpSpPr>
        <p:grpSpPr>
          <a:xfrm>
            <a:off x="4817191" y="195486"/>
            <a:ext cx="3875387" cy="4448838"/>
            <a:chOff x="4706895" y="88844"/>
            <a:chExt cx="5167182" cy="5931784"/>
          </a:xfrm>
        </p:grpSpPr>
        <p:sp>
          <p:nvSpPr>
            <p:cNvPr id="7" name="TextBox 6">
              <a:extLst>
                <a:ext uri="{FF2B5EF4-FFF2-40B4-BE49-F238E27FC236}">
                  <a16:creationId xmlns:a16="http://schemas.microsoft.com/office/drawing/2014/main" id="{DC5B6E36-FB5A-45CB-A660-0173356ABA02}"/>
                </a:ext>
              </a:extLst>
            </p:cNvPr>
            <p:cNvSpPr txBox="1"/>
            <p:nvPr/>
          </p:nvSpPr>
          <p:spPr>
            <a:xfrm>
              <a:off x="4714875" y="4030340"/>
              <a:ext cx="5137711" cy="1990288"/>
            </a:xfrm>
            <a:prstGeom prst="rect">
              <a:avLst/>
            </a:prstGeom>
            <a:ln w="38100">
              <a:solidFill>
                <a:srgbClr val="0070C0"/>
              </a:solidFill>
            </a:ln>
          </p:spPr>
          <p:txBody>
            <a:bodyPr wrap="square">
              <a:spAutoFit/>
            </a:bodyPr>
            <a:lstStyle/>
            <a:p>
              <a:pPr lvl="0">
                <a:defRPr/>
              </a:pPr>
              <a:r>
                <a:rPr lang="zh-CN" altLang="en-US" sz="2000" dirty="0">
                  <a:solidFill>
                    <a:srgbClr val="002954"/>
                  </a:solidFill>
                  <a:latin typeface="Arial" panose="020B0604020202020204" pitchFamily="34" charset="0"/>
                  <a:ea typeface="汉仪大宋简" panose="02010609000101010101" pitchFamily="49" charset="-122"/>
                  <a:cs typeface="Arial" panose="020B0604020202020204" pitchFamily="34" charset="0"/>
                </a:rPr>
                <a:t>在无法验证岩层年龄时何必相信这些结果？</a:t>
              </a:r>
              <a:endParaRPr lang="zh-CN" altLang="en-US" sz="2000" dirty="0">
                <a:solidFill>
                  <a:srgbClr val="002954"/>
                </a:solidFill>
                <a:latin typeface="Arial" panose="020B0604020202020204" pitchFamily="34" charset="0"/>
                <a:ea typeface="微软雅黑" panose="020B0503020204020204" pitchFamily="34" charset="-122"/>
                <a:cs typeface="Arial" panose="020B0604020202020204" pitchFamily="34" charset="0"/>
              </a:endParaRPr>
            </a:p>
            <a:p>
              <a:pPr indent="-205740">
                <a:buClr>
                  <a:schemeClr val="accent1"/>
                </a:buClr>
                <a:buSzPct val="76000"/>
              </a:pPr>
              <a:endParaRPr lang="en-US" altLang="zh-CN" sz="1100" dirty="0">
                <a:latin typeface="Arial" panose="020B0604020202020204" pitchFamily="34" charset="0"/>
                <a:ea typeface="汉仪大宋简" panose="02010609000101010101" pitchFamily="49" charset="-122"/>
                <a:cs typeface="Arial" panose="020B0604020202020204" pitchFamily="34" charset="0"/>
              </a:endParaRPr>
            </a:p>
            <a:p>
              <a:pPr indent="-205740">
                <a:buClr>
                  <a:schemeClr val="accent1"/>
                </a:buClr>
                <a:buSzPct val="76000"/>
              </a:pPr>
              <a:r>
                <a:rPr lang="zh-CN" altLang="en-US" sz="2000" dirty="0">
                  <a:latin typeface="Arial" panose="020B0604020202020204" pitchFamily="34" charset="0"/>
                  <a:ea typeface="汉仪大宋简" panose="02010609000101010101" pitchFamily="49" charset="-122"/>
                  <a:cs typeface="Arial" panose="020B0604020202020204" pitchFamily="34" charset="0"/>
                </a:rPr>
                <a:t>美国亚利桑那州花岗山，测定年代为 </a:t>
              </a:r>
              <a:r>
                <a:rPr lang="en-US" altLang="zh-CN" sz="2000" dirty="0">
                  <a:latin typeface="Arial" panose="020B0604020202020204" pitchFamily="34" charset="0"/>
                  <a:ea typeface="汉仪大宋简" panose="02010609000101010101" pitchFamily="49" charset="-122"/>
                  <a:cs typeface="Arial" panose="020B0604020202020204" pitchFamily="34" charset="0"/>
                </a:rPr>
                <a:t>17</a:t>
              </a:r>
              <a:r>
                <a:rPr lang="zh-CN" altLang="en-US" sz="2000" dirty="0">
                  <a:latin typeface="Arial" panose="020B0604020202020204" pitchFamily="34" charset="0"/>
                  <a:ea typeface="汉仪大宋简" panose="02010609000101010101" pitchFamily="49" charset="-122"/>
                  <a:cs typeface="Arial" panose="020B0604020202020204" pitchFamily="34" charset="0"/>
                </a:rPr>
                <a:t>亿年。实际年龄呢？</a:t>
              </a:r>
              <a:endParaRPr lang="en-US" sz="2000" dirty="0">
                <a:latin typeface="Arial" panose="020B0604020202020204" pitchFamily="34" charset="0"/>
                <a:ea typeface="汉仪大宋简" panose="02010609000101010101" pitchFamily="49" charset="-122"/>
                <a:cs typeface="Arial" panose="020B0604020202020204" pitchFamily="34" charset="0"/>
              </a:endParaRPr>
            </a:p>
          </p:txBody>
        </p:sp>
        <p:pic>
          <p:nvPicPr>
            <p:cNvPr id="8" name="Picture 10" descr="http://3.bp.blogspot.com/-xi8UWEspn48/UHtopEf6fBI/AAAAAAAADao/-_f68QTev5M/s1600/granitica_1.jpg">
              <a:extLst>
                <a:ext uri="{FF2B5EF4-FFF2-40B4-BE49-F238E27FC236}">
                  <a16:creationId xmlns:a16="http://schemas.microsoft.com/office/drawing/2014/main" id="{C1BE7E60-BBD6-4A7F-8645-5F4505E5C941}"/>
                </a:ext>
              </a:extLst>
            </p:cNvPr>
            <p:cNvPicPr>
              <a:picLocks noChangeAspect="1" noChangeArrowheads="1"/>
            </p:cNvPicPr>
            <p:nvPr/>
          </p:nvPicPr>
          <p:blipFill>
            <a:blip r:embed="rId3" cstate="print"/>
            <a:srcRect t="9983" r="14400" b="5790"/>
            <a:stretch>
              <a:fillRect/>
            </a:stretch>
          </p:blipFill>
          <p:spPr bwMode="auto">
            <a:xfrm>
              <a:off x="4706895" y="88844"/>
              <a:ext cx="5167182" cy="3819549"/>
            </a:xfrm>
            <a:prstGeom prst="rect">
              <a:avLst/>
            </a:prstGeom>
            <a:noFill/>
          </p:spPr>
        </p:pic>
      </p:grpSp>
      <p:grpSp>
        <p:nvGrpSpPr>
          <p:cNvPr id="9" name="Group 12">
            <a:extLst>
              <a:ext uri="{FF2B5EF4-FFF2-40B4-BE49-F238E27FC236}">
                <a16:creationId xmlns:a16="http://schemas.microsoft.com/office/drawing/2014/main" id="{B24A0B6C-4507-4439-93FF-6DE0818D20E9}"/>
              </a:ext>
            </a:extLst>
          </p:cNvPr>
          <p:cNvGrpSpPr/>
          <p:nvPr/>
        </p:nvGrpSpPr>
        <p:grpSpPr>
          <a:xfrm>
            <a:off x="395536" y="195486"/>
            <a:ext cx="3871710" cy="4448838"/>
            <a:chOff x="-733154" y="93262"/>
            <a:chExt cx="5162280" cy="5931783"/>
          </a:xfrm>
        </p:grpSpPr>
        <p:sp>
          <p:nvSpPr>
            <p:cNvPr id="10" name="Rectangle 5">
              <a:extLst>
                <a:ext uri="{FF2B5EF4-FFF2-40B4-BE49-F238E27FC236}">
                  <a16:creationId xmlns:a16="http://schemas.microsoft.com/office/drawing/2014/main" id="{DDCEF4C3-6A5D-4736-9256-E0D9A4D9097F}"/>
                </a:ext>
              </a:extLst>
            </p:cNvPr>
            <p:cNvSpPr/>
            <p:nvPr/>
          </p:nvSpPr>
          <p:spPr>
            <a:xfrm>
              <a:off x="-733154" y="4034757"/>
              <a:ext cx="5162280" cy="1990288"/>
            </a:xfrm>
            <a:prstGeom prst="rect">
              <a:avLst/>
            </a:prstGeom>
            <a:ln w="38100">
              <a:solidFill>
                <a:srgbClr val="0070C0"/>
              </a:solidFill>
            </a:ln>
          </p:spPr>
          <p:txBody>
            <a:bodyPr wrap="square">
              <a:spAutoFit/>
            </a:bodyPr>
            <a:lstStyle/>
            <a:p>
              <a:pPr indent="-205740">
                <a:buClr>
                  <a:schemeClr val="accent1"/>
                </a:buClr>
                <a:buSzPct val="76000"/>
              </a:pPr>
              <a:r>
                <a:rPr lang="zh-CN" altLang="en-US" sz="2000" dirty="0">
                  <a:ea typeface="汉仪大宋简" panose="02010609000101010101" pitchFamily="49" charset="-122"/>
                </a:rPr>
                <a:t>对可验证年龄的岩层，放射性测法经常出错：</a:t>
              </a:r>
              <a:endParaRPr lang="en-US" altLang="zh-CN" sz="2000" dirty="0">
                <a:ea typeface="汉仪大宋简" panose="02010609000101010101" pitchFamily="49" charset="-122"/>
              </a:endParaRPr>
            </a:p>
            <a:p>
              <a:pPr indent="-205740">
                <a:buClr>
                  <a:schemeClr val="accent1"/>
                </a:buClr>
                <a:buSzPct val="76000"/>
              </a:pPr>
              <a:endParaRPr lang="zh-CN" altLang="en-US" sz="1100" dirty="0">
                <a:solidFill>
                  <a:srgbClr val="002954"/>
                </a:solidFill>
                <a:latin typeface="Arial" panose="020B0604020202020204" pitchFamily="34" charset="0"/>
                <a:ea typeface="微软雅黑" panose="020B0503020204020204" pitchFamily="34" charset="-122"/>
                <a:cs typeface="Arial" panose="020B0604020202020204" pitchFamily="34" charset="0"/>
              </a:endParaRPr>
            </a:p>
            <a:p>
              <a:pPr indent="-205740">
                <a:buClr>
                  <a:schemeClr val="accent1"/>
                </a:buClr>
                <a:buSzPct val="76000"/>
              </a:pPr>
              <a:r>
                <a:rPr lang="zh-CN" altLang="en-US" sz="2000" dirty="0">
                  <a:latin typeface="Arial" panose="020B0604020202020204" pitchFamily="34" charset="0"/>
                  <a:ea typeface="汉仪大宋简" panose="02010609000101010101" pitchFamily="49" charset="-122"/>
                  <a:cs typeface="Arial" panose="020B0604020202020204" pitchFamily="34" charset="0"/>
                </a:rPr>
                <a:t>圣海伦火山穹丘</a:t>
              </a:r>
              <a:r>
                <a:rPr lang="en-US" altLang="zh-CN" sz="2000" b="1" dirty="0">
                  <a:latin typeface="+mn-ea"/>
                  <a:cs typeface="Arial" panose="020B0604020202020204" pitchFamily="34" charset="0"/>
                </a:rPr>
                <a:t>,</a:t>
              </a:r>
              <a:r>
                <a:rPr lang="en-US" altLang="zh-CN" sz="2000" dirty="0">
                  <a:latin typeface="Arial" panose="020B0604020202020204" pitchFamily="34" charset="0"/>
                  <a:ea typeface="汉仪大宋简" panose="02010609000101010101" pitchFamily="49" charset="-122"/>
                  <a:cs typeface="Arial" panose="020B0604020202020204" pitchFamily="34" charset="0"/>
                </a:rPr>
                <a:t>1980</a:t>
              </a:r>
              <a:r>
                <a:rPr lang="zh-CN" altLang="en-US" sz="2000" dirty="0">
                  <a:latin typeface="Arial" panose="020B0604020202020204" pitchFamily="34" charset="0"/>
                  <a:ea typeface="汉仪大宋简" panose="02010609000101010101" pitchFamily="49" charset="-122"/>
                  <a:cs typeface="Arial" panose="020B0604020202020204" pitchFamily="34" charset="0"/>
                </a:rPr>
                <a:t>年开始爆发，测定的年代为</a:t>
              </a:r>
              <a:r>
                <a:rPr lang="en-US" altLang="zh-CN" sz="2000" dirty="0">
                  <a:latin typeface="Arial" panose="020B0604020202020204" pitchFamily="34" charset="0"/>
                  <a:ea typeface="汉仪大宋简" panose="02010609000101010101" pitchFamily="49" charset="-122"/>
                  <a:cs typeface="Arial" panose="020B0604020202020204" pitchFamily="34" charset="0"/>
                </a:rPr>
                <a:t>34</a:t>
              </a:r>
              <a:r>
                <a:rPr lang="zh-CN" altLang="en-US" sz="2000" dirty="0">
                  <a:latin typeface="Arial" panose="020B0604020202020204" pitchFamily="34" charset="0"/>
                  <a:ea typeface="汉仪大宋简" panose="02010609000101010101" pitchFamily="49" charset="-122"/>
                  <a:cs typeface="Arial" panose="020B0604020202020204" pitchFamily="34" charset="0"/>
                </a:rPr>
                <a:t>到</a:t>
              </a:r>
              <a:r>
                <a:rPr lang="en-US" altLang="zh-CN" sz="2000" dirty="0">
                  <a:latin typeface="Arial" panose="020B0604020202020204" pitchFamily="34" charset="0"/>
                  <a:ea typeface="汉仪大宋简" panose="02010609000101010101" pitchFamily="49" charset="-122"/>
                  <a:cs typeface="Arial" panose="020B0604020202020204" pitchFamily="34" charset="0"/>
                </a:rPr>
                <a:t> 240 </a:t>
              </a:r>
              <a:r>
                <a:rPr lang="zh-CN" altLang="en-US" sz="2000" dirty="0">
                  <a:latin typeface="Arial" panose="020B0604020202020204" pitchFamily="34" charset="0"/>
                  <a:ea typeface="汉仪大宋简" panose="02010609000101010101" pitchFamily="49" charset="-122"/>
                  <a:cs typeface="Arial" panose="020B0604020202020204" pitchFamily="34" charset="0"/>
                </a:rPr>
                <a:t>万年。</a:t>
              </a:r>
              <a:endParaRPr lang="en-US" sz="2000" dirty="0">
                <a:latin typeface="Arial" panose="020B0604020202020204" pitchFamily="34" charset="0"/>
                <a:ea typeface="汉仪大宋简" panose="02010609000101010101" pitchFamily="49" charset="-122"/>
                <a:cs typeface="Arial" panose="020B0604020202020204" pitchFamily="34" charset="0"/>
              </a:endParaRPr>
            </a:p>
          </p:txBody>
        </p:sp>
        <p:pic>
          <p:nvPicPr>
            <p:cNvPr id="11" name="Picture 3" descr="Slide_35">
              <a:extLst>
                <a:ext uri="{FF2B5EF4-FFF2-40B4-BE49-F238E27FC236}">
                  <a16:creationId xmlns:a16="http://schemas.microsoft.com/office/drawing/2014/main" id="{B2E33D6F-68E4-415C-87C9-D47D9F3EA7F4}"/>
                </a:ext>
              </a:extLst>
            </p:cNvPr>
            <p:cNvPicPr>
              <a:picLocks noChangeArrowheads="1"/>
            </p:cNvPicPr>
            <p:nvPr/>
          </p:nvPicPr>
          <p:blipFill>
            <a:blip r:embed="rId4" cstate="print">
              <a:lum bright="18000"/>
            </a:blip>
            <a:srcRect t="10233" r="3695"/>
            <a:stretch>
              <a:fillRect/>
            </a:stretch>
          </p:blipFill>
          <p:spPr bwMode="auto">
            <a:xfrm>
              <a:off x="-733154" y="93262"/>
              <a:ext cx="5154292" cy="3819549"/>
            </a:xfrm>
            <a:prstGeom prst="rect">
              <a:avLst/>
            </a:prstGeom>
            <a:noFill/>
            <a:ln w="9525">
              <a:noFill/>
              <a:miter lim="800000"/>
              <a:headEnd/>
              <a:tailEnd/>
            </a:ln>
            <a:effectLst/>
          </p:spPr>
        </p:pic>
      </p:grpSp>
      <p:cxnSp>
        <p:nvCxnSpPr>
          <p:cNvPr id="12" name="Straight Connector 14">
            <a:extLst>
              <a:ext uri="{FF2B5EF4-FFF2-40B4-BE49-F238E27FC236}">
                <a16:creationId xmlns:a16="http://schemas.microsoft.com/office/drawing/2014/main" id="{1F60B501-8A97-4591-8735-774E3D83EDC9}"/>
              </a:ext>
            </a:extLst>
          </p:cNvPr>
          <p:cNvCxnSpPr>
            <a:cxnSpLocks/>
          </p:cNvCxnSpPr>
          <p:nvPr/>
        </p:nvCxnSpPr>
        <p:spPr>
          <a:xfrm>
            <a:off x="4542218" y="195486"/>
            <a:ext cx="0" cy="4448838"/>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6106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19703"/>
            <a:ext cx="9144000" cy="507831"/>
          </a:xfrm>
        </p:spPr>
        <p:txBody>
          <a:bodyPr/>
          <a:lstStyle/>
          <a:p>
            <a:r>
              <a:rPr lang="zh-CN" altLang="en-US" dirty="0"/>
              <a:t>放射性测年法：它究竟是如何运作的？</a:t>
            </a:r>
            <a:endParaRPr lang="zh-CN" altLang="en-US" dirty="0">
              <a:solidFill>
                <a:srgbClr val="FF0000"/>
              </a:solidFill>
            </a:endParaRPr>
          </a:p>
        </p:txBody>
      </p:sp>
      <p:sp>
        <p:nvSpPr>
          <p:cNvPr id="5" name="Rectangle 2"/>
          <p:cNvSpPr>
            <a:spLocks noChangeArrowheads="1"/>
          </p:cNvSpPr>
          <p:nvPr/>
        </p:nvSpPr>
        <p:spPr bwMode="auto">
          <a:xfrm>
            <a:off x="539552" y="915566"/>
            <a:ext cx="8208912" cy="720080"/>
          </a:xfrm>
          <a:prstGeom prst="rect">
            <a:avLst/>
          </a:prstGeom>
          <a:noFill/>
          <a:ln w="9525">
            <a:noFill/>
            <a:miter lim="800000"/>
            <a:headEnd/>
            <a:tailEnd/>
          </a:ln>
          <a:effectLst/>
        </p:spPr>
        <p:txBody>
          <a:bodyPr lIns="60773" tIns="30387" rIns="60773" bIns="30387"/>
          <a:lstStyle/>
          <a:p>
            <a:pPr>
              <a:defRPr/>
            </a:pPr>
            <a:r>
              <a:rPr lang="zh-CN" altLang="en-US" sz="2400" dirty="0">
                <a:solidFill>
                  <a:prstClr val="black"/>
                </a:solidFill>
                <a:latin typeface="Arial" panose="020B0604020202020204" pitchFamily="34" charset="0"/>
                <a:ea typeface="汉仪大宋简" panose="02010609000101010101" pitchFamily="49" charset="-122"/>
                <a:cs typeface="Arial" panose="020B0604020202020204" pitchFamily="34" charset="0"/>
              </a:rPr>
              <a:t>送去做放射性测定的岩石标本大部分已经“被定年”了。</a:t>
            </a:r>
            <a:endParaRPr lang="en-US" altLang="zh-CN" sz="2400" dirty="0">
              <a:solidFill>
                <a:prstClr val="black"/>
              </a:solidFill>
              <a:latin typeface="Arial" panose="020B0604020202020204" pitchFamily="34" charset="0"/>
              <a:ea typeface="汉仪大宋简" panose="02010609000101010101" pitchFamily="49" charset="-122"/>
              <a:cs typeface="Arial" panose="020B0604020202020204" pitchFamily="34" charset="0"/>
            </a:endParaRPr>
          </a:p>
          <a:p>
            <a:pPr>
              <a:spcAft>
                <a:spcPts val="1800"/>
              </a:spcAft>
              <a:defRPr/>
            </a:pPr>
            <a:r>
              <a:rPr lang="en-US" altLang="zh-CN" sz="1200" dirty="0">
                <a:solidFill>
                  <a:prstClr val="black"/>
                </a:solidFill>
                <a:latin typeface="Arial" panose="020B0604020202020204" pitchFamily="34" charset="0"/>
                <a:ea typeface="汉仪大宋简" panose="02010609000101010101" pitchFamily="49" charset="-122"/>
                <a:cs typeface="Arial" panose="020B0604020202020204" pitchFamily="34" charset="0"/>
              </a:rPr>
              <a:t> </a:t>
            </a:r>
            <a:r>
              <a:rPr lang="zh-CN" altLang="en-US" sz="2400" dirty="0">
                <a:solidFill>
                  <a:prstClr val="black"/>
                </a:solidFill>
                <a:latin typeface="Arial" panose="020B0604020202020204" pitchFamily="34" charset="0"/>
                <a:ea typeface="汉仪大宋简" panose="02010609000101010101" pitchFamily="49" charset="-122"/>
                <a:cs typeface="Arial" panose="020B0604020202020204" pitchFamily="34" charset="0"/>
              </a:rPr>
              <a:t>一份预先设定的年限范围也会随标本一起递送实验室：</a:t>
            </a:r>
            <a:endParaRPr lang="en-US" altLang="zh-CN" sz="2400" dirty="0">
              <a:solidFill>
                <a:prstClr val="black"/>
              </a:solidFill>
              <a:latin typeface="Arial" panose="020B0604020202020204" pitchFamily="34" charset="0"/>
              <a:ea typeface="汉仪大宋简" panose="02010609000101010101" pitchFamily="49" charset="-122"/>
              <a:cs typeface="Arial" panose="020B0604020202020204" pitchFamily="34" charset="0"/>
            </a:endParaRPr>
          </a:p>
          <a:p>
            <a:pPr marL="800100" lvl="1" indent="-342900">
              <a:buFont typeface="Arial" panose="020B0604020202020204" pitchFamily="34" charset="0"/>
              <a:buChar char="•"/>
              <a:defRPr/>
            </a:pPr>
            <a:r>
              <a:rPr lang="zh-CN" altLang="en-US" sz="2400" dirty="0">
                <a:solidFill>
                  <a:prstClr val="black"/>
                </a:solidFill>
                <a:latin typeface="Arial" panose="020B0604020202020204" pitchFamily="34" charset="0"/>
                <a:ea typeface="汉仪大宋简" panose="02010609000101010101" pitchFamily="49" charset="-122"/>
                <a:cs typeface="Arial" panose="020B0604020202020204" pitchFamily="34" charset="0"/>
              </a:rPr>
              <a:t> 这个年限范围根据标本之上或之下的岩层所含有的化石决定的</a:t>
            </a:r>
            <a:endParaRPr lang="en-US" altLang="zh-CN" sz="2400" dirty="0">
              <a:solidFill>
                <a:prstClr val="black"/>
              </a:solidFill>
              <a:latin typeface="Arial" panose="020B0604020202020204" pitchFamily="34" charset="0"/>
              <a:ea typeface="汉仪大宋简" panose="02010609000101010101" pitchFamily="49" charset="-122"/>
              <a:cs typeface="Arial" panose="020B0604020202020204" pitchFamily="34" charset="0"/>
            </a:endParaRPr>
          </a:p>
          <a:p>
            <a:pPr marL="800100" lvl="1" indent="-342900">
              <a:spcAft>
                <a:spcPts val="1800"/>
              </a:spcAft>
              <a:buFont typeface="Arial" panose="020B0604020202020204" pitchFamily="34" charset="0"/>
              <a:buChar char="•"/>
              <a:defRPr/>
            </a:pPr>
            <a:r>
              <a:rPr lang="zh-CN" altLang="en-US" sz="2400" dirty="0">
                <a:solidFill>
                  <a:prstClr val="black"/>
                </a:solidFill>
                <a:latin typeface="Arial" panose="020B0604020202020204" pitchFamily="34" charset="0"/>
                <a:ea typeface="汉仪大宋简" panose="02010609000101010101" pitchFamily="49" charset="-122"/>
                <a:cs typeface="Arial" panose="020B0604020202020204" pitchFamily="34" charset="0"/>
              </a:rPr>
              <a:t> 有的时候，这个范围是建立在附近岩层已经测量过的放射性定年结果上</a:t>
            </a:r>
            <a:endParaRPr lang="en-US" altLang="zh-CN" sz="800" dirty="0">
              <a:solidFill>
                <a:prstClr val="black"/>
              </a:solidFill>
              <a:latin typeface="Arial" panose="020B0604020202020204" pitchFamily="34" charset="0"/>
              <a:ea typeface="汉仪大宋简" panose="02010609000101010101" pitchFamily="49" charset="-122"/>
              <a:cs typeface="Arial" panose="020B0604020202020204" pitchFamily="34" charset="0"/>
            </a:endParaRPr>
          </a:p>
          <a:p>
            <a:pPr>
              <a:defRPr/>
            </a:pPr>
            <a:r>
              <a:rPr lang="zh-CN" altLang="en-US" sz="2400" dirty="0">
                <a:solidFill>
                  <a:prstClr val="black"/>
                </a:solidFill>
                <a:latin typeface="Arial" panose="020B0604020202020204" pitchFamily="34" charset="0"/>
                <a:ea typeface="汉仪大宋简" panose="02010609000101010101" pitchFamily="49" charset="-122"/>
                <a:cs typeface="Arial" panose="020B0604020202020204" pitchFamily="34" charset="0"/>
              </a:rPr>
              <a:t>在标本的众多测定结果中，任何超过这些年线范围的实验结果都会被</a:t>
            </a:r>
            <a:r>
              <a:rPr lang="zh-CN" altLang="en-US" sz="2400" dirty="0">
                <a:latin typeface="Arial" panose="020B0604020202020204" pitchFamily="34" charset="0"/>
                <a:ea typeface="汉仪大宋简" panose="02010609000101010101" pitchFamily="49" charset="-122"/>
                <a:cs typeface="Arial" panose="020B0604020202020204" pitchFamily="34" charset="0"/>
              </a:rPr>
              <a:t>淘汰</a:t>
            </a:r>
            <a:r>
              <a:rPr lang="zh-CN" altLang="en-US" sz="2400" dirty="0">
                <a:solidFill>
                  <a:prstClr val="black"/>
                </a:solidFill>
                <a:latin typeface="Arial" panose="020B0604020202020204" pitchFamily="34" charset="0"/>
                <a:ea typeface="汉仪大宋简" panose="02010609000101010101" pitchFamily="49" charset="-122"/>
                <a:cs typeface="Arial" panose="020B0604020202020204" pitchFamily="34" charset="0"/>
              </a:rPr>
              <a:t>。</a:t>
            </a:r>
            <a:endParaRPr lang="en-US" altLang="zh-CN" sz="2400" dirty="0">
              <a:solidFill>
                <a:prstClr val="black"/>
              </a:solidFill>
              <a:latin typeface="Arial" panose="020B0604020202020204" pitchFamily="34" charset="0"/>
              <a:ea typeface="汉仪大宋简" panose="02010609000101010101" pitchFamily="49" charset="-122"/>
              <a:cs typeface="Arial" panose="020B0604020202020204" pitchFamily="34" charset="0"/>
            </a:endParaRPr>
          </a:p>
        </p:txBody>
      </p:sp>
      <p:sp>
        <p:nvSpPr>
          <p:cNvPr id="4" name="内容占位符 2">
            <a:extLst>
              <a:ext uri="{FF2B5EF4-FFF2-40B4-BE49-F238E27FC236}">
                <a16:creationId xmlns:a16="http://schemas.microsoft.com/office/drawing/2014/main" id="{EB133850-30EC-4BBC-BA79-BD71E57E4E9D}"/>
              </a:ext>
            </a:extLst>
          </p:cNvPr>
          <p:cNvSpPr txBox="1">
            <a:spLocks/>
          </p:cNvSpPr>
          <p:nvPr/>
        </p:nvSpPr>
        <p:spPr>
          <a:xfrm>
            <a:off x="539552" y="1779661"/>
            <a:ext cx="8208912" cy="1728193"/>
          </a:xfrm>
          <a:prstGeom prst="rect">
            <a:avLst/>
          </a:prstGeom>
          <a:ln w="3175">
            <a:solidFill>
              <a:schemeClr val="tx1"/>
            </a:solidFill>
            <a:prstDash val="dash"/>
          </a:ln>
        </p:spPr>
        <p:txBody>
          <a:bodyPr>
            <a:noAutofit/>
          </a:bodyPr>
          <a:lstStyle>
            <a:lvl1pPr marL="153591" indent="-153591" algn="l" rtl="0" eaLnBrk="0" fontAlgn="base" hangingPunct="0">
              <a:spcBef>
                <a:spcPts val="338"/>
              </a:spcBef>
              <a:spcAft>
                <a:spcPct val="0"/>
              </a:spcAft>
              <a:buClr>
                <a:schemeClr val="accent1"/>
              </a:buClr>
              <a:buSzPct val="76000"/>
              <a:defRPr sz="1425" kern="1200">
                <a:solidFill>
                  <a:schemeClr val="tx1"/>
                </a:solidFill>
                <a:latin typeface="+mn-lt"/>
                <a:ea typeface="+mn-ea"/>
                <a:cs typeface="+mn-cs"/>
              </a:defRPr>
            </a:lvl1pPr>
            <a:lvl2pPr marL="308372" indent="-153591" algn="l" rtl="0" eaLnBrk="0" fontAlgn="base" hangingPunct="0">
              <a:spcBef>
                <a:spcPts val="281"/>
              </a:spcBef>
              <a:spcAft>
                <a:spcPct val="0"/>
              </a:spcAft>
              <a:buClr>
                <a:schemeClr val="accent2"/>
              </a:buClr>
              <a:buSzPct val="76000"/>
              <a:defRPr sz="1275" kern="1200">
                <a:solidFill>
                  <a:schemeClr val="tx2"/>
                </a:solidFill>
                <a:latin typeface="+mn-lt"/>
                <a:ea typeface="+mn-ea"/>
                <a:cs typeface="+mn-cs"/>
              </a:defRPr>
            </a:lvl2pPr>
            <a:lvl3pPr marL="461963" indent="-128588" algn="l" rtl="0" eaLnBrk="0" fontAlgn="base" hangingPunct="0">
              <a:spcBef>
                <a:spcPts val="281"/>
              </a:spcBef>
              <a:spcAft>
                <a:spcPct val="0"/>
              </a:spcAft>
              <a:buClr>
                <a:srgbClr val="BCBCBC"/>
              </a:buClr>
              <a:buSzPct val="76000"/>
              <a:defRPr sz="1125" kern="1200">
                <a:solidFill>
                  <a:schemeClr val="tx1"/>
                </a:solidFill>
                <a:latin typeface="+mn-lt"/>
                <a:ea typeface="+mn-ea"/>
                <a:cs typeface="+mn-cs"/>
              </a:defRPr>
            </a:lvl3pPr>
            <a:lvl4pPr marL="616744" indent="-128588" algn="l" rtl="0" eaLnBrk="0" fontAlgn="base" hangingPunct="0">
              <a:spcBef>
                <a:spcPts val="225"/>
              </a:spcBef>
              <a:spcAft>
                <a:spcPct val="0"/>
              </a:spcAft>
              <a:buClr>
                <a:srgbClr val="8BA2B4"/>
              </a:buClr>
              <a:buSzPct val="70000"/>
              <a:defRPr sz="975" kern="1200">
                <a:solidFill>
                  <a:schemeClr val="tx1"/>
                </a:solidFill>
                <a:latin typeface="+mn-lt"/>
                <a:ea typeface="+mn-ea"/>
                <a:cs typeface="+mn-cs"/>
              </a:defRPr>
            </a:lvl4pPr>
            <a:lvl5pPr marL="771525" indent="-128588" algn="l" rtl="0" eaLnBrk="0" fontAlgn="base" hangingPunct="0">
              <a:spcBef>
                <a:spcPts val="169"/>
              </a:spcBef>
              <a:spcAft>
                <a:spcPct val="0"/>
              </a:spcAft>
              <a:buClr>
                <a:schemeClr val="accent2"/>
              </a:buClr>
              <a:buSzPct val="70000"/>
              <a:defRPr sz="900" kern="1200">
                <a:solidFill>
                  <a:schemeClr val="tx1"/>
                </a:solidFill>
                <a:latin typeface="+mn-lt"/>
                <a:ea typeface="+mn-ea"/>
                <a:cs typeface="+mn-cs"/>
              </a:defRPr>
            </a:lvl5pPr>
            <a:lvl6pPr marL="925830" indent="-102870" algn="l" rtl="0" eaLnBrk="1" latinLnBrk="0" hangingPunct="1">
              <a:spcBef>
                <a:spcPts val="169"/>
              </a:spcBef>
              <a:buClr>
                <a:srgbClr val="9FB8CD">
                  <a:shade val="75000"/>
                </a:srgbClr>
              </a:buClr>
              <a:buSzPct val="75000"/>
              <a:buFont typeface="Wingdings 3"/>
              <a:buChar char=""/>
              <a:defRPr kumimoji="0" lang="en-US" sz="900" kern="1200" smtClean="0">
                <a:solidFill>
                  <a:schemeClr val="tx1"/>
                </a:solidFill>
                <a:latin typeface="+mn-lt"/>
                <a:ea typeface="+mn-ea"/>
                <a:cs typeface="+mn-cs"/>
              </a:defRPr>
            </a:lvl6pPr>
            <a:lvl7pPr marL="1028700" indent="-102870" algn="l" rtl="0" eaLnBrk="1" latinLnBrk="0" hangingPunct="1">
              <a:spcBef>
                <a:spcPts val="169"/>
              </a:spcBef>
              <a:buClr>
                <a:srgbClr val="727CA3">
                  <a:shade val="75000"/>
                </a:srgbClr>
              </a:buClr>
              <a:buSzPct val="75000"/>
              <a:buFont typeface="Wingdings 3"/>
              <a:buChar char=""/>
              <a:defRPr kumimoji="0" lang="en-US" sz="788" kern="1200" smtClean="0">
                <a:solidFill>
                  <a:schemeClr val="tx1"/>
                </a:solidFill>
                <a:latin typeface="+mn-lt"/>
                <a:ea typeface="+mn-ea"/>
                <a:cs typeface="+mn-cs"/>
              </a:defRPr>
            </a:lvl7pPr>
            <a:lvl8pPr marL="1131570" indent="-102870" algn="l" rtl="0" eaLnBrk="1" latinLnBrk="0" hangingPunct="1">
              <a:spcBef>
                <a:spcPts val="169"/>
              </a:spcBef>
              <a:buClr>
                <a:prstClr val="white">
                  <a:shade val="50000"/>
                </a:prstClr>
              </a:buClr>
              <a:buSzPct val="75000"/>
              <a:buFont typeface="Wingdings 3"/>
              <a:buChar char=""/>
              <a:defRPr kumimoji="0" lang="en-US" sz="788" kern="1200" smtClean="0">
                <a:solidFill>
                  <a:schemeClr val="tx1"/>
                </a:solidFill>
                <a:latin typeface="+mn-lt"/>
                <a:ea typeface="+mn-ea"/>
                <a:cs typeface="+mn-cs"/>
              </a:defRPr>
            </a:lvl8pPr>
            <a:lvl9pPr marL="1234440" indent="-102870" algn="l" rtl="0" eaLnBrk="1" latinLnBrk="0" hangingPunct="1">
              <a:spcBef>
                <a:spcPts val="169"/>
              </a:spcBef>
              <a:buClr>
                <a:srgbClr val="9FB8CD"/>
              </a:buClr>
              <a:buSzPct val="75000"/>
              <a:buFont typeface="Wingdings 3"/>
              <a:buChar char=""/>
              <a:defRPr kumimoji="0" lang="en-US" sz="675" kern="1200" smtClean="0">
                <a:solidFill>
                  <a:schemeClr val="tx1"/>
                </a:solidFill>
                <a:latin typeface="+mn-lt"/>
                <a:ea typeface="+mn-ea"/>
                <a:cs typeface="+mn-cs"/>
              </a:defRPr>
            </a:lvl9pPr>
          </a:lstStyle>
          <a:p>
            <a:pPr marL="0">
              <a:spcBef>
                <a:spcPts val="0"/>
              </a:spcBef>
            </a:pPr>
            <a:endParaRPr lang="en-US" altLang="zh-CN" sz="2800" dirty="0">
              <a:latin typeface="Arial" panose="020B0604020202020204" pitchFamily="34" charset="0"/>
              <a:ea typeface="汉仪大宋简" panose="02010609000101010101" pitchFamily="49" charset="-122"/>
              <a:cs typeface="Arial" panose="020B0604020202020204" pitchFamily="34" charset="0"/>
            </a:endParaRPr>
          </a:p>
        </p:txBody>
      </p:sp>
    </p:spTree>
    <p:extLst>
      <p:ext uri="{BB962C8B-B14F-4D97-AF65-F5344CB8AC3E}">
        <p14:creationId xmlns:p14="http://schemas.microsoft.com/office/powerpoint/2010/main" val="114460418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539552" y="573529"/>
            <a:ext cx="8280920" cy="928676"/>
          </a:xfrm>
          <a:prstGeom prst="rect">
            <a:avLst/>
          </a:prstGeom>
        </p:spPr>
        <p:txBody>
          <a:bodyPr vert="horz">
            <a:noAutofit/>
          </a:bodyPr>
          <a:lstStyle/>
          <a:p>
            <a:pPr indent="-205740">
              <a:buClr>
                <a:schemeClr val="accent1"/>
              </a:buClr>
              <a:buSzPct val="76000"/>
            </a:pPr>
            <a:r>
              <a:rPr lang="zh-CN" altLang="en-US" sz="2400" dirty="0">
                <a:latin typeface="汉仪大宋简" panose="02010609000101010101" pitchFamily="49" charset="-122"/>
                <a:ea typeface="汉仪大宋简" panose="02010609000101010101" pitchFamily="49" charset="-122"/>
                <a:cs typeface="Arial" panose="020B0604020202020204" pitchFamily="34" charset="0"/>
              </a:rPr>
              <a:t>当放射性测年法给出的数据与进化论者的假设有冲突时，进化论者都会经常忽略放射测年的结果</a:t>
            </a:r>
            <a:endParaRPr lang="en-US" altLang="zh-CN" sz="2400" dirty="0">
              <a:latin typeface="汉仪大宋简" panose="02010609000101010101" pitchFamily="49" charset="-122"/>
              <a:ea typeface="汉仪大宋简" panose="02010609000101010101" pitchFamily="49" charset="-122"/>
              <a:cs typeface="Arial" panose="020B0604020202020204" pitchFamily="34" charset="0"/>
            </a:endParaRPr>
          </a:p>
        </p:txBody>
      </p:sp>
      <p:sp>
        <p:nvSpPr>
          <p:cNvPr id="229378" name="AutoShape 2" descr="A 5 meter cliff section of lake clays exposed along the dry river Kaitio in West Turkana. The white band near the top is the KBS Tuff, a volcanic ash that fell into the lake 1.87 million years ago. The orange band in the middle of the cliff is an oxidation zone, where organic material was ‘burned out’ by chemical reactions near the Earth’s surface."/>
          <p:cNvSpPr>
            <a:spLocks noChangeAspect="1" noChangeArrowheads="1"/>
          </p:cNvSpPr>
          <p:nvPr/>
        </p:nvSpPr>
        <p:spPr bwMode="auto">
          <a:xfrm>
            <a:off x="1190625" y="-136525"/>
            <a:ext cx="228600" cy="304800"/>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5" name="TextBox 4"/>
          <p:cNvSpPr txBox="1"/>
          <p:nvPr/>
        </p:nvSpPr>
        <p:spPr>
          <a:xfrm>
            <a:off x="4003860" y="1393023"/>
            <a:ext cx="4672596" cy="1061829"/>
          </a:xfrm>
          <a:prstGeom prst="rect">
            <a:avLst/>
          </a:prstGeom>
          <a:noFill/>
          <a:ln w="3175">
            <a:noFill/>
            <a:prstDash val="dash"/>
          </a:ln>
        </p:spPr>
        <p:txBody>
          <a:bodyPr wrap="square" rtlCol="0">
            <a:spAutoFit/>
          </a:bodyPr>
          <a:lstStyle/>
          <a:p>
            <a:r>
              <a:rPr lang="en-US" altLang="zh-CN" sz="2100" dirty="0">
                <a:latin typeface="+mj-ea"/>
                <a:ea typeface="+mj-ea"/>
                <a:cs typeface="Songti TC" charset="-120"/>
              </a:rPr>
              <a:t>KBS</a:t>
            </a:r>
            <a:r>
              <a:rPr lang="zh-CN" altLang="en-US" sz="2100" dirty="0">
                <a:latin typeface="+mj-ea"/>
                <a:ea typeface="+mj-ea"/>
                <a:cs typeface="Songti TC" charset="-120"/>
              </a:rPr>
              <a:t>凝灰岩</a:t>
            </a:r>
            <a:r>
              <a:rPr lang="en-US" altLang="zh-CN" sz="2100" dirty="0">
                <a:latin typeface="+mj-ea"/>
                <a:ea typeface="+mj-ea"/>
                <a:cs typeface="Songti TC" charset="-120"/>
              </a:rPr>
              <a:t>(</a:t>
            </a:r>
            <a:r>
              <a:rPr lang="zh-CN" altLang="en-US" sz="2100" dirty="0">
                <a:latin typeface="+mj-ea"/>
                <a:ea typeface="+mj-ea"/>
                <a:cs typeface="Songti TC" charset="-120"/>
              </a:rPr>
              <a:t>火山岩</a:t>
            </a:r>
            <a:r>
              <a:rPr lang="en-US" altLang="zh-CN" sz="2100" dirty="0">
                <a:latin typeface="+mj-ea"/>
                <a:ea typeface="+mj-ea"/>
                <a:cs typeface="Songti TC" charset="-120"/>
              </a:rPr>
              <a:t>)</a:t>
            </a:r>
            <a:r>
              <a:rPr lang="zh-CN" altLang="en-US" sz="2100" dirty="0">
                <a:latin typeface="+mj-ea"/>
                <a:ea typeface="+mj-ea"/>
                <a:cs typeface="Songti TC" charset="-120"/>
              </a:rPr>
              <a:t>。</a:t>
            </a:r>
            <a:r>
              <a:rPr lang="en-US" altLang="zh-CN" sz="2100" dirty="0">
                <a:latin typeface="+mj-ea"/>
                <a:ea typeface="+mj-ea"/>
                <a:cs typeface="Songti TC" charset="-120"/>
              </a:rPr>
              <a:t> </a:t>
            </a:r>
            <a:r>
              <a:rPr lang="zh-CN" altLang="en-US" sz="2100" dirty="0">
                <a:latin typeface="+mj-ea"/>
                <a:ea typeface="+mj-ea"/>
                <a:cs typeface="Songti TC" charset="-120"/>
              </a:rPr>
              <a:t>在此发现了重要的似人生物化石，其中包括</a:t>
            </a:r>
            <a:r>
              <a:rPr lang="en-US" altLang="zh-CN" sz="2100" dirty="0">
                <a:latin typeface="+mj-ea"/>
                <a:ea typeface="+mj-ea"/>
                <a:cs typeface="Songti TC" charset="-120"/>
              </a:rPr>
              <a:t>KNM-ER-1470</a:t>
            </a:r>
            <a:r>
              <a:rPr lang="zh-CN" altLang="en-US" sz="2100" dirty="0">
                <a:latin typeface="+mj-ea"/>
                <a:ea typeface="+mj-ea"/>
                <a:cs typeface="Songti TC" charset="-120"/>
              </a:rPr>
              <a:t>头盖骨。测定年代：</a:t>
            </a:r>
            <a:endParaRPr lang="en-US" altLang="zh-CN" sz="2100" dirty="0">
              <a:latin typeface="+mj-ea"/>
              <a:ea typeface="+mj-ea"/>
              <a:cs typeface="Songti TC" charset="-120"/>
            </a:endParaRPr>
          </a:p>
        </p:txBody>
      </p:sp>
      <p:grpSp>
        <p:nvGrpSpPr>
          <p:cNvPr id="13" name="Group 12"/>
          <p:cNvGrpSpPr/>
          <p:nvPr/>
        </p:nvGrpSpPr>
        <p:grpSpPr>
          <a:xfrm>
            <a:off x="709573" y="1393024"/>
            <a:ext cx="3294287" cy="3198365"/>
            <a:chOff x="108643" y="1857365"/>
            <a:chExt cx="4392383" cy="4264486"/>
          </a:xfrm>
        </p:grpSpPr>
        <p:pic>
          <p:nvPicPr>
            <p:cNvPr id="4" name="Picture 3" descr="A 5 meter cliff section of lake clays exposed along the dry river Kaitio in West Turkana. The white band near the top is the KBS Tuff, a volcanic ash that fell into the lake 1.87 million years ago. The orange band in the middle of the cliff is an oxidation zone, where organic material was ‘burned out’ by chemical reactions near the Earth’s surface."/>
            <p:cNvPicPr>
              <a:picLocks noChangeAspect="1"/>
            </p:cNvPicPr>
            <p:nvPr/>
          </p:nvPicPr>
          <p:blipFill>
            <a:blip r:embed="rId3" cstate="print"/>
            <a:srcRect t="10545" b="6327"/>
            <a:stretch>
              <a:fillRect/>
            </a:stretch>
          </p:blipFill>
          <p:spPr bwMode="auto">
            <a:xfrm>
              <a:off x="108643" y="1857365"/>
              <a:ext cx="4057138" cy="4264486"/>
            </a:xfrm>
            <a:prstGeom prst="rect">
              <a:avLst/>
            </a:prstGeom>
            <a:noFill/>
            <a:ln w="9525">
              <a:noFill/>
              <a:miter lim="800000"/>
              <a:headEnd/>
              <a:tailEnd/>
            </a:ln>
          </p:spPr>
        </p:pic>
        <p:cxnSp>
          <p:nvCxnSpPr>
            <p:cNvPr id="7" name="Straight Arrow Connector 6"/>
            <p:cNvCxnSpPr>
              <a:cxnSpLocks/>
            </p:cNvCxnSpPr>
            <p:nvPr/>
          </p:nvCxnSpPr>
          <p:spPr>
            <a:xfrm flipH="1">
              <a:off x="2428862" y="2376786"/>
              <a:ext cx="2072164" cy="62358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287635" y="2665696"/>
              <a:ext cx="2625207" cy="605909"/>
            </a:xfrm>
            <a:prstGeom prst="ellipse">
              <a:avLst/>
            </a:prstGeom>
            <a:ln w="38100">
              <a:solidFill>
                <a:srgbClr val="FFFF00"/>
              </a:solidFill>
            </a:ln>
          </p:spPr>
          <p:txBody>
            <a:bodyPr wrap="square" rtlCol="0" anchor="ctr">
              <a:spAutoFit/>
            </a:bodyPr>
            <a:lstStyle/>
            <a:p>
              <a:pPr algn="ctr"/>
              <a:endParaRPr lang="zh-CN" altLang="en-US" sz="1500"/>
            </a:p>
          </p:txBody>
        </p:sp>
      </p:grpSp>
      <p:sp>
        <p:nvSpPr>
          <p:cNvPr id="2" name="标题 1"/>
          <p:cNvSpPr>
            <a:spLocks noGrp="1"/>
          </p:cNvSpPr>
          <p:nvPr>
            <p:ph type="title"/>
          </p:nvPr>
        </p:nvSpPr>
        <p:spPr>
          <a:xfrm>
            <a:off x="0" y="119703"/>
            <a:ext cx="9144000" cy="507831"/>
          </a:xfrm>
        </p:spPr>
        <p:txBody>
          <a:bodyPr/>
          <a:lstStyle/>
          <a:p>
            <a:r>
              <a:rPr lang="zh-CN" altLang="en-US" dirty="0"/>
              <a:t>放射性测年法：不可靠</a:t>
            </a:r>
          </a:p>
        </p:txBody>
      </p:sp>
      <p:sp>
        <p:nvSpPr>
          <p:cNvPr id="6" name="矩形 5"/>
          <p:cNvSpPr/>
          <p:nvPr/>
        </p:nvSpPr>
        <p:spPr>
          <a:xfrm>
            <a:off x="673550" y="4554155"/>
            <a:ext cx="6157752" cy="253916"/>
          </a:xfrm>
          <a:prstGeom prst="rect">
            <a:avLst/>
          </a:prstGeom>
        </p:spPr>
        <p:txBody>
          <a:bodyPr wrap="square">
            <a:spAutoFit/>
          </a:bodyPr>
          <a:lstStyle/>
          <a:p>
            <a:r>
              <a:rPr lang="zh-CN" altLang="en-US" sz="1050" dirty="0">
                <a:latin typeface="黑体 (正文)"/>
              </a:rPr>
              <a:t>图</a:t>
            </a:r>
            <a:r>
              <a:rPr lang="en-US" altLang="zh-CN" sz="1050" dirty="0">
                <a:latin typeface="黑体 (正文)"/>
              </a:rPr>
              <a:t>: turkanabasin.org/2008/11/drilling-deep-for-human-origins</a:t>
            </a:r>
          </a:p>
        </p:txBody>
      </p:sp>
      <p:pic>
        <p:nvPicPr>
          <p:cNvPr id="1045506" name="Picture 2" descr="“image: KNM-ER-1470”的图片搜索结果"/>
          <p:cNvPicPr>
            <a:picLocks noChangeAspect="1" noChangeArrowheads="1"/>
          </p:cNvPicPr>
          <p:nvPr/>
        </p:nvPicPr>
        <p:blipFill>
          <a:blip r:embed="rId4" cstate="print"/>
          <a:srcRect/>
          <a:stretch>
            <a:fillRect/>
          </a:stretch>
        </p:blipFill>
        <p:spPr bwMode="auto">
          <a:xfrm>
            <a:off x="6156176" y="2466311"/>
            <a:ext cx="2386282" cy="2222518"/>
          </a:xfrm>
          <a:prstGeom prst="rect">
            <a:avLst/>
          </a:prstGeom>
          <a:noFill/>
          <a:ln w="25400">
            <a:noFill/>
          </a:ln>
        </p:spPr>
      </p:pic>
      <p:sp>
        <p:nvSpPr>
          <p:cNvPr id="14" name="TextBox 13"/>
          <p:cNvSpPr txBox="1"/>
          <p:nvPr/>
        </p:nvSpPr>
        <p:spPr>
          <a:xfrm>
            <a:off x="4067944" y="2688649"/>
            <a:ext cx="3915578" cy="1823576"/>
          </a:xfrm>
          <a:prstGeom prst="rect">
            <a:avLst/>
          </a:prstGeom>
          <a:noFill/>
          <a:ln w="3175">
            <a:noFill/>
            <a:prstDash val="dash"/>
          </a:ln>
        </p:spPr>
        <p:txBody>
          <a:bodyPr wrap="square" rtlCol="0">
            <a:spAutoFit/>
          </a:bodyPr>
          <a:lstStyle/>
          <a:p>
            <a:pPr>
              <a:buFont typeface="Arial" pitchFamily="34" charset="0"/>
              <a:buChar char="•"/>
            </a:pPr>
            <a:r>
              <a:rPr lang="en-US" altLang="zh-CN" sz="2100">
                <a:latin typeface="+mj-ea"/>
                <a:ea typeface="+mj-ea"/>
                <a:cs typeface="Songti TC" charset="-120"/>
              </a:rPr>
              <a:t> </a:t>
            </a:r>
            <a:r>
              <a:rPr lang="en-US" altLang="zh-CN" sz="2100" dirty="0">
                <a:latin typeface="+mj-ea"/>
                <a:ea typeface="+mj-ea"/>
                <a:cs typeface="Songti TC" charset="-120"/>
              </a:rPr>
              <a:t>2</a:t>
            </a:r>
            <a:r>
              <a:rPr lang="zh-CN" altLang="en-US" sz="2100" dirty="0">
                <a:latin typeface="+mj-ea"/>
                <a:ea typeface="+mj-ea"/>
                <a:cs typeface="Songti TC" charset="-120"/>
              </a:rPr>
              <a:t>亿</a:t>
            </a:r>
            <a:r>
              <a:rPr lang="en-US" altLang="zh-CN" sz="2100" dirty="0">
                <a:latin typeface="+mj-ea"/>
                <a:ea typeface="+mj-ea"/>
                <a:cs typeface="Songti TC" charset="-120"/>
              </a:rPr>
              <a:t>3</a:t>
            </a:r>
            <a:r>
              <a:rPr lang="zh-CN" altLang="en-US" sz="2100" dirty="0">
                <a:latin typeface="+mj-ea"/>
                <a:ea typeface="+mj-ea"/>
                <a:cs typeface="Songti TC" charset="-120"/>
              </a:rPr>
              <a:t>千</a:t>
            </a:r>
            <a:r>
              <a:rPr lang="zh-CN" altLang="en-US" sz="2100">
                <a:latin typeface="+mj-ea"/>
                <a:ea typeface="+mj-ea"/>
                <a:cs typeface="Songti TC" charset="-120"/>
              </a:rPr>
              <a:t>万年 </a:t>
            </a:r>
            <a:r>
              <a:rPr lang="en-US" altLang="zh-CN" sz="2100">
                <a:latin typeface="+mj-ea"/>
                <a:ea typeface="+mj-ea"/>
                <a:cs typeface="Songti TC" charset="-120"/>
              </a:rPr>
              <a:t>( 1969</a:t>
            </a:r>
            <a:r>
              <a:rPr lang="zh-CN" altLang="en-US" sz="2100" dirty="0">
                <a:latin typeface="+mj-ea"/>
                <a:ea typeface="+mj-ea"/>
                <a:cs typeface="Songti TC" charset="-120"/>
              </a:rPr>
              <a:t>年）</a:t>
            </a:r>
            <a:endParaRPr lang="en-US" altLang="zh-CN" sz="2100" dirty="0">
              <a:latin typeface="+mj-ea"/>
              <a:ea typeface="+mj-ea"/>
              <a:cs typeface="Songti TC" charset="-120"/>
            </a:endParaRPr>
          </a:p>
          <a:p>
            <a:pPr>
              <a:buFont typeface="Arial" pitchFamily="34" charset="0"/>
              <a:buChar char="•"/>
            </a:pPr>
            <a:r>
              <a:rPr lang="en-US" altLang="zh-CN" sz="2100" dirty="0">
                <a:latin typeface="+mj-ea"/>
                <a:ea typeface="+mj-ea"/>
                <a:cs typeface="Songti TC" charset="-120"/>
              </a:rPr>
              <a:t> 260</a:t>
            </a:r>
            <a:r>
              <a:rPr lang="zh-CN" altLang="en-US" sz="2100">
                <a:latin typeface="+mj-ea"/>
                <a:ea typeface="+mj-ea"/>
                <a:cs typeface="Songti TC" charset="-120"/>
              </a:rPr>
              <a:t>万年 </a:t>
            </a:r>
            <a:r>
              <a:rPr lang="en-US" altLang="zh-CN" sz="2100">
                <a:latin typeface="+mj-ea"/>
                <a:ea typeface="+mj-ea"/>
                <a:cs typeface="Songti TC" charset="-120"/>
              </a:rPr>
              <a:t>( 1970</a:t>
            </a:r>
            <a:r>
              <a:rPr lang="zh-CN" altLang="en-US" sz="2100" dirty="0">
                <a:latin typeface="+mj-ea"/>
                <a:ea typeface="+mj-ea"/>
                <a:cs typeface="Songti TC" charset="-120"/>
              </a:rPr>
              <a:t>年）</a:t>
            </a:r>
            <a:endParaRPr lang="en-US" altLang="zh-CN" sz="2100" dirty="0">
              <a:latin typeface="+mj-ea"/>
              <a:ea typeface="+mj-ea"/>
              <a:cs typeface="Songti TC" charset="-120"/>
            </a:endParaRPr>
          </a:p>
          <a:p>
            <a:pPr>
              <a:buFont typeface="Arial" pitchFamily="34" charset="0"/>
              <a:buChar char="•"/>
            </a:pPr>
            <a:r>
              <a:rPr lang="en-US" altLang="zh-CN" sz="2100" dirty="0">
                <a:latin typeface="+mj-ea"/>
                <a:ea typeface="+mj-ea"/>
                <a:cs typeface="Songti TC" charset="-120"/>
              </a:rPr>
              <a:t> 190</a:t>
            </a:r>
            <a:r>
              <a:rPr lang="zh-CN" altLang="en-US" sz="2100">
                <a:latin typeface="+mj-ea"/>
                <a:ea typeface="+mj-ea"/>
                <a:cs typeface="Songti TC" charset="-120"/>
              </a:rPr>
              <a:t>万年 </a:t>
            </a:r>
            <a:r>
              <a:rPr lang="en-US" altLang="zh-CN" sz="2100">
                <a:latin typeface="+mj-ea"/>
                <a:ea typeface="+mj-ea"/>
                <a:cs typeface="Songti TC" charset="-120"/>
              </a:rPr>
              <a:t>( 1980</a:t>
            </a:r>
            <a:r>
              <a:rPr lang="zh-CN" altLang="en-US" sz="2100" dirty="0">
                <a:latin typeface="+mj-ea"/>
                <a:ea typeface="+mj-ea"/>
                <a:cs typeface="Songti TC" charset="-120"/>
              </a:rPr>
              <a:t>年一致意见）</a:t>
            </a:r>
            <a:endParaRPr lang="en-US" altLang="zh-CN" sz="2100" dirty="0">
              <a:latin typeface="+mj-ea"/>
              <a:ea typeface="+mj-ea"/>
              <a:cs typeface="Songti TC" charset="-120"/>
            </a:endParaRPr>
          </a:p>
          <a:p>
            <a:endParaRPr lang="en-US" altLang="zh-CN" sz="750">
              <a:solidFill>
                <a:srgbClr val="FF0000"/>
              </a:solidFill>
              <a:latin typeface="+mj-ea"/>
              <a:ea typeface="+mj-ea"/>
              <a:cs typeface="Songti TC" charset="-120"/>
            </a:endParaRPr>
          </a:p>
          <a:p>
            <a:pPr algn="ctr"/>
            <a:r>
              <a:rPr lang="en-US" altLang="zh-CN" sz="2100" b="1">
                <a:solidFill>
                  <a:srgbClr val="FF0000"/>
                </a:solidFill>
                <a:latin typeface="+mj-ea"/>
                <a:ea typeface="+mj-ea"/>
                <a:cs typeface="Songti TC" charset="-120"/>
              </a:rPr>
              <a:t>1970-1980</a:t>
            </a:r>
            <a:r>
              <a:rPr lang="zh-CN" altLang="en-US" sz="2100" b="1" dirty="0">
                <a:solidFill>
                  <a:srgbClr val="FF0000"/>
                </a:solidFill>
                <a:latin typeface="+mj-ea"/>
                <a:ea typeface="+mj-ea"/>
                <a:cs typeface="Songti TC" charset="-120"/>
              </a:rPr>
              <a:t>的测定结果：</a:t>
            </a:r>
            <a:endParaRPr lang="en-US" altLang="zh-CN" sz="2100" b="1" dirty="0">
              <a:solidFill>
                <a:srgbClr val="FF0000"/>
              </a:solidFill>
              <a:latin typeface="+mj-ea"/>
              <a:ea typeface="+mj-ea"/>
              <a:cs typeface="Songti TC" charset="-120"/>
            </a:endParaRPr>
          </a:p>
          <a:p>
            <a:pPr algn="ctr"/>
            <a:r>
              <a:rPr lang="en-US" altLang="zh-CN" sz="2100" b="1" dirty="0">
                <a:solidFill>
                  <a:srgbClr val="FF0000"/>
                </a:solidFill>
                <a:latin typeface="+mj-ea"/>
                <a:ea typeface="+mj-ea"/>
                <a:cs typeface="Songti TC" charset="-120"/>
              </a:rPr>
              <a:t>50</a:t>
            </a:r>
            <a:r>
              <a:rPr lang="zh-CN" altLang="en-US" sz="2100" b="1" dirty="0">
                <a:solidFill>
                  <a:srgbClr val="FF0000"/>
                </a:solidFill>
                <a:latin typeface="+mj-ea"/>
                <a:ea typeface="+mj-ea"/>
                <a:cs typeface="Songti TC" charset="-120"/>
              </a:rPr>
              <a:t>万年</a:t>
            </a:r>
            <a:r>
              <a:rPr lang="en-US" altLang="zh-CN" sz="2100" b="1" dirty="0">
                <a:solidFill>
                  <a:srgbClr val="FF0000"/>
                </a:solidFill>
                <a:latin typeface="+mj-ea"/>
                <a:ea typeface="+mj-ea"/>
                <a:cs typeface="Songti TC" charset="-120"/>
              </a:rPr>
              <a:t>—1750</a:t>
            </a:r>
            <a:r>
              <a:rPr lang="zh-CN" altLang="en-US" sz="2100" b="1" dirty="0">
                <a:solidFill>
                  <a:srgbClr val="FF0000"/>
                </a:solidFill>
                <a:latin typeface="+mj-ea"/>
                <a:ea typeface="+mj-ea"/>
                <a:cs typeface="Songti TC" charset="-120"/>
              </a:rPr>
              <a:t>万年。</a:t>
            </a:r>
            <a:r>
              <a:rPr lang="en-US" altLang="zh-CN" sz="2100" b="1" dirty="0">
                <a:solidFill>
                  <a:srgbClr val="FF0000"/>
                </a:solidFill>
                <a:latin typeface="+mj-ea"/>
                <a:ea typeface="+mj-ea"/>
                <a:cs typeface="Songti TC" charset="-12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1045506"/>
                                        </p:tgtEl>
                                      </p:cBhvr>
                                    </p:animEffect>
                                    <p:set>
                                      <p:cBhvr>
                                        <p:cTn id="7" dur="1" fill="hold">
                                          <p:stCondLst>
                                            <p:cond delay="499"/>
                                          </p:stCondLst>
                                        </p:cTn>
                                        <p:tgtEl>
                                          <p:spTgt spid="1045506"/>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19703"/>
            <a:ext cx="9144000" cy="461665"/>
          </a:xfrm>
        </p:spPr>
        <p:txBody>
          <a:bodyPr/>
          <a:lstStyle/>
          <a:p>
            <a:r>
              <a:rPr lang="zh-CN" altLang="en-US" dirty="0"/>
              <a:t>放射性测年法并不可靠</a:t>
            </a:r>
          </a:p>
        </p:txBody>
      </p:sp>
      <p:sp>
        <p:nvSpPr>
          <p:cNvPr id="5" name="Rectangle 2"/>
          <p:cNvSpPr>
            <a:spLocks noChangeArrowheads="1"/>
          </p:cNvSpPr>
          <p:nvPr/>
        </p:nvSpPr>
        <p:spPr bwMode="auto">
          <a:xfrm>
            <a:off x="539552" y="915566"/>
            <a:ext cx="8064896" cy="808712"/>
          </a:xfrm>
          <a:prstGeom prst="rect">
            <a:avLst/>
          </a:prstGeom>
          <a:noFill/>
          <a:ln w="9525">
            <a:noFill/>
            <a:miter lim="800000"/>
            <a:headEnd/>
            <a:tailEnd/>
          </a:ln>
          <a:effectLst/>
        </p:spPr>
        <p:txBody>
          <a:bodyPr lIns="60773" tIns="30387" rIns="60773" bIns="30387"/>
          <a:lstStyle/>
          <a:p>
            <a:pPr algn="ctr">
              <a:spcAft>
                <a:spcPts val="1800"/>
              </a:spcAft>
              <a:defRPr/>
            </a:pPr>
            <a:r>
              <a:rPr lang="zh-CN" altLang="en-US" sz="2700" dirty="0">
                <a:latin typeface="Arial" panose="020B0604020202020204" pitchFamily="34" charset="0"/>
                <a:ea typeface="汉仪大宋简" panose="02010609000101010101" pitchFamily="49" charset="-122"/>
                <a:cs typeface="Arial" panose="020B0604020202020204" pitchFamily="34" charset="0"/>
              </a:rPr>
              <a:t>原因</a:t>
            </a:r>
            <a:r>
              <a:rPr lang="en-US" altLang="zh-CN" sz="2700" dirty="0">
                <a:latin typeface="Arial" panose="020B0604020202020204" pitchFamily="34" charset="0"/>
                <a:ea typeface="汉仪大宋简" panose="02010609000101010101" pitchFamily="49" charset="-122"/>
                <a:cs typeface="Arial" panose="020B0604020202020204" pitchFamily="34" charset="0"/>
              </a:rPr>
              <a:t>:</a:t>
            </a:r>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pPr marL="557213" indent="-557213">
              <a:spcAft>
                <a:spcPts val="1200"/>
              </a:spcAft>
              <a:buFont typeface="+mj-lt"/>
              <a:buAutoNum type="arabicPeriod"/>
              <a:defRPr/>
            </a:pPr>
            <a:r>
              <a:rPr lang="zh-CN" altLang="en-US" sz="2700" dirty="0">
                <a:latin typeface="Arial" panose="020B0604020202020204" pitchFamily="34" charset="0"/>
                <a:ea typeface="汉仪大宋简" panose="02010609000101010101" pitchFamily="49" charset="-122"/>
                <a:cs typeface="Arial" panose="020B0604020202020204" pitchFamily="34" charset="0"/>
              </a:rPr>
              <a:t>化学元素的初始比例（母元素对比子元素）？</a:t>
            </a:r>
            <a:endParaRPr lang="en-US" altLang="zh-CN" sz="2700" dirty="0">
              <a:latin typeface="Arial" panose="020B0604020202020204" pitchFamily="34" charset="0"/>
              <a:ea typeface="汉仪大宋简" panose="02010609000101010101" pitchFamily="49" charset="-122"/>
              <a:cs typeface="Arial" panose="020B0604020202020204" pitchFamily="34" charset="0"/>
            </a:endParaRPr>
          </a:p>
          <a:p>
            <a:pPr marL="557213" indent="-557213">
              <a:spcAft>
                <a:spcPts val="1200"/>
              </a:spcAft>
              <a:buFont typeface="+mj-lt"/>
              <a:buAutoNum type="arabicPeriod"/>
              <a:defRPr/>
            </a:pPr>
            <a:r>
              <a:rPr lang="zh-CN" altLang="en-US" sz="2700" dirty="0">
                <a:latin typeface="Arial" panose="020B0604020202020204" pitchFamily="34" charset="0"/>
                <a:ea typeface="汉仪大宋简" panose="02010609000101010101" pitchFamily="49" charset="-122"/>
                <a:cs typeface="Arial" panose="020B0604020202020204" pitchFamily="34" charset="0"/>
              </a:rPr>
              <a:t>衰变速率在过往更快，随着时间流逝，速率减慢？</a:t>
            </a:r>
            <a:endParaRPr lang="en-US" altLang="zh-CN" sz="2700" dirty="0">
              <a:latin typeface="Arial" panose="020B0604020202020204" pitchFamily="34" charset="0"/>
              <a:ea typeface="汉仪大宋简" panose="02010609000101010101" pitchFamily="49" charset="-122"/>
              <a:cs typeface="Arial" panose="020B0604020202020204" pitchFamily="34" charset="0"/>
            </a:endParaRPr>
          </a:p>
          <a:p>
            <a:pPr marL="557213" indent="-557213">
              <a:spcAft>
                <a:spcPts val="1200"/>
              </a:spcAft>
              <a:buFont typeface="+mj-lt"/>
              <a:buAutoNum type="arabicPeriod"/>
              <a:defRPr/>
            </a:pPr>
            <a:r>
              <a:rPr lang="zh-CN" altLang="en-US" sz="2700" dirty="0">
                <a:latin typeface="Arial" panose="020B0604020202020204" pitchFamily="34" charset="0"/>
                <a:ea typeface="汉仪大宋简" panose="02010609000101010101" pitchFamily="49" charset="-122"/>
                <a:cs typeface="Arial" panose="020B0604020202020204" pitchFamily="34" charset="0"/>
              </a:rPr>
              <a:t>衰变速率在某个时间一时增加了（如堕落和咒诅时，或挪亚洪水时期）</a:t>
            </a:r>
            <a:r>
              <a:rPr lang="en-US" altLang="zh-CN" sz="2700" dirty="0">
                <a:latin typeface="Arial" panose="020B0604020202020204" pitchFamily="34" charset="0"/>
                <a:ea typeface="汉仪大宋简" panose="02010609000101010101" pitchFamily="49" charset="-122"/>
                <a:cs typeface="Arial" panose="020B0604020202020204" pitchFamily="34" charset="0"/>
              </a:rPr>
              <a:t>?</a:t>
            </a:r>
          </a:p>
          <a:p>
            <a:pPr marL="557213" indent="-557213">
              <a:spcAft>
                <a:spcPts val="1200"/>
              </a:spcAft>
              <a:buFont typeface="+mj-lt"/>
              <a:buAutoNum type="arabicPeriod"/>
              <a:defRPr/>
            </a:pPr>
            <a:r>
              <a:rPr lang="zh-CN" altLang="en-US" sz="2700" dirty="0">
                <a:latin typeface="Arial" panose="020B0604020202020204" pitchFamily="34" charset="0"/>
                <a:ea typeface="汉仪大宋简" panose="02010609000101010101" pitchFamily="49" charset="-122"/>
                <a:cs typeface="Arial" panose="020B0604020202020204" pitchFamily="34" charset="0"/>
              </a:rPr>
              <a:t>掩埋过程中有没有污染？</a:t>
            </a:r>
            <a:endParaRPr lang="en-US" altLang="zh-CN" sz="2700" dirty="0">
              <a:latin typeface="Arial" panose="020B0604020202020204" pitchFamily="34" charset="0"/>
              <a:ea typeface="汉仪大宋简" panose="02010609000101010101" pitchFamily="49" charset="-122"/>
              <a:cs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19703"/>
            <a:ext cx="9144000" cy="507831"/>
          </a:xfrm>
        </p:spPr>
        <p:txBody>
          <a:bodyPr/>
          <a:lstStyle/>
          <a:p>
            <a:r>
              <a:rPr lang="zh-CN" altLang="en-US" dirty="0"/>
              <a:t>碳</a:t>
            </a:r>
            <a:r>
              <a:rPr lang="en-US" altLang="zh-CN" dirty="0"/>
              <a:t>-14 </a:t>
            </a:r>
            <a:r>
              <a:rPr lang="zh-CN" altLang="en-US" dirty="0"/>
              <a:t>放射性测年法：一个已经解决的问题</a:t>
            </a:r>
            <a:r>
              <a:rPr lang="en-US" altLang="zh-CN" dirty="0"/>
              <a:t>!</a:t>
            </a:r>
            <a:endParaRPr lang="zh-CN" altLang="en-US" dirty="0"/>
          </a:p>
        </p:txBody>
      </p:sp>
      <p:sp>
        <p:nvSpPr>
          <p:cNvPr id="5" name="Rectangle 2"/>
          <p:cNvSpPr>
            <a:spLocks noChangeArrowheads="1"/>
          </p:cNvSpPr>
          <p:nvPr/>
        </p:nvSpPr>
        <p:spPr bwMode="auto">
          <a:xfrm>
            <a:off x="1691680" y="1347614"/>
            <a:ext cx="5760640" cy="808712"/>
          </a:xfrm>
          <a:prstGeom prst="rect">
            <a:avLst/>
          </a:prstGeom>
          <a:noFill/>
          <a:ln w="9525">
            <a:noFill/>
            <a:miter lim="800000"/>
            <a:headEnd/>
            <a:tailEnd/>
          </a:ln>
          <a:effectLst/>
        </p:spPr>
        <p:txBody>
          <a:bodyPr lIns="60773" tIns="30387" rIns="60773" bIns="30387"/>
          <a:lstStyle/>
          <a:p>
            <a:pPr>
              <a:spcAft>
                <a:spcPts val="2400"/>
              </a:spcAft>
              <a:defRPr/>
            </a:pPr>
            <a:r>
              <a:rPr lang="zh-CN" altLang="en-US" sz="3600" dirty="0">
                <a:latin typeface="Arial" panose="020B0604020202020204" pitchFamily="34" charset="0"/>
                <a:ea typeface="汉仪大宋简" panose="02010609000101010101" pitchFamily="49" charset="-122"/>
                <a:cs typeface="Arial" panose="020B0604020202020204" pitchFamily="34" charset="0"/>
              </a:rPr>
              <a:t>碳</a:t>
            </a:r>
            <a:r>
              <a:rPr lang="en-US" altLang="zh-CN" sz="3600" dirty="0">
                <a:latin typeface="Arial" panose="020B0604020202020204" pitchFamily="34" charset="0"/>
                <a:ea typeface="汉仪大宋简" panose="02010609000101010101" pitchFamily="49" charset="-122"/>
                <a:cs typeface="Arial" panose="020B0604020202020204" pitchFamily="34" charset="0"/>
              </a:rPr>
              <a:t>-14</a:t>
            </a:r>
            <a:r>
              <a:rPr lang="zh-CN" altLang="en-US" sz="3600" dirty="0">
                <a:latin typeface="Arial" panose="020B0604020202020204" pitchFamily="34" charset="0"/>
                <a:ea typeface="汉仪大宋简" panose="02010609000101010101" pitchFamily="49" charset="-122"/>
                <a:cs typeface="Arial" panose="020B0604020202020204" pitchFamily="34" charset="0"/>
              </a:rPr>
              <a:t>测年法曾经被视为是年轻地球创造论的又一难题。</a:t>
            </a:r>
            <a:endParaRPr lang="en-US" altLang="zh-CN" sz="4400" dirty="0">
              <a:latin typeface="Arial" panose="020B0604020202020204" pitchFamily="34" charset="0"/>
              <a:ea typeface="汉仪大宋简" panose="02010609000101010101" pitchFamily="49" charset="-122"/>
              <a:cs typeface="Arial" panose="020B0604020202020204" pitchFamily="34" charset="0"/>
            </a:endParaRPr>
          </a:p>
          <a:p>
            <a:pPr algn="ctr">
              <a:defRPr/>
            </a:pPr>
            <a:r>
              <a:rPr lang="zh-CN" altLang="en-US" sz="5400" dirty="0">
                <a:solidFill>
                  <a:srgbClr val="002060"/>
                </a:solidFill>
                <a:latin typeface="Arial" panose="020B0604020202020204" pitchFamily="34" charset="0"/>
                <a:ea typeface="汉仪大宋简" panose="02010609000101010101" pitchFamily="49" charset="-122"/>
                <a:cs typeface="Arial" panose="020B0604020202020204" pitchFamily="34" charset="0"/>
              </a:rPr>
              <a:t>现在不再是了</a:t>
            </a:r>
            <a:r>
              <a:rPr lang="en-US" altLang="zh-CN" sz="5400" dirty="0">
                <a:solidFill>
                  <a:srgbClr val="002060"/>
                </a:solidFill>
                <a:latin typeface="汉仪大宋简" pitchFamily="49" charset="-122"/>
                <a:ea typeface="汉仪大宋简" pitchFamily="49" charset="-122"/>
                <a:cs typeface="Arial" panose="020B0604020202020204" pitchFamily="34" charset="0"/>
              </a:rPr>
              <a: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500430" y="1729106"/>
            <a:ext cx="4158462" cy="1615827"/>
          </a:xfrm>
          <a:prstGeom prst="rect">
            <a:avLst/>
          </a:prstGeom>
        </p:spPr>
        <p:txBody>
          <a:bodyPr wrap="square">
            <a:spAutoFit/>
          </a:bodyPr>
          <a:lstStyle/>
          <a:p>
            <a:pPr>
              <a:defRPr/>
            </a:pPr>
            <a:r>
              <a:rPr lang="zh-CN" altLang="en-US" sz="3300" dirty="0">
                <a:latin typeface="Arial" panose="020B0604020202020204" pitchFamily="34" charset="0"/>
                <a:ea typeface="汉仪大宋简" panose="02010609000101010101" pitchFamily="49" charset="-122"/>
                <a:cs typeface="Arial" panose="020B0604020202020204" pitchFamily="34" charset="0"/>
              </a:rPr>
              <a:t>放射性测年法岂不是已经证明岩石和化石的年龄高达千百万年？</a:t>
            </a:r>
          </a:p>
        </p:txBody>
      </p:sp>
      <p:pic>
        <p:nvPicPr>
          <p:cNvPr id="10" name="Picture 1" descr="G:\永基工作\大叔ppt\图片素材\CE(E,C)(E)1hr2011-1.png"/>
          <p:cNvPicPr>
            <a:picLocks noChangeAspect="1" noChangeArrowheads="1"/>
          </p:cNvPicPr>
          <p:nvPr/>
        </p:nvPicPr>
        <p:blipFill>
          <a:blip r:embed="rId3" cstate="print"/>
          <a:srcRect/>
          <a:stretch>
            <a:fillRect/>
          </a:stretch>
        </p:blipFill>
        <p:spPr bwMode="auto">
          <a:xfrm>
            <a:off x="1357290" y="1412429"/>
            <a:ext cx="1671724" cy="2391628"/>
          </a:xfrm>
          <a:prstGeom prst="rect">
            <a:avLst/>
          </a:prstGeom>
          <a:noFill/>
        </p:spPr>
      </p:pic>
      <p:sp>
        <p:nvSpPr>
          <p:cNvPr id="2" name="标题 1"/>
          <p:cNvSpPr>
            <a:spLocks noGrp="1"/>
          </p:cNvSpPr>
          <p:nvPr>
            <p:ph type="title"/>
          </p:nvPr>
        </p:nvSpPr>
        <p:spPr>
          <a:xfrm>
            <a:off x="0" y="123478"/>
            <a:ext cx="9144000" cy="507831"/>
          </a:xfrm>
        </p:spPr>
        <p:txBody>
          <a:bodyPr/>
          <a:lstStyle/>
          <a:p>
            <a:r>
              <a:rPr lang="zh-CN" altLang="en-US" dirty="0"/>
              <a:t>放射性测年法</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3000" y="119703"/>
            <a:ext cx="6858000" cy="461665"/>
          </a:xfrm>
        </p:spPr>
        <p:txBody>
          <a:bodyPr/>
          <a:lstStyle/>
          <a:p>
            <a:r>
              <a:rPr lang="zh-CN" altLang="en-US" dirty="0"/>
              <a:t>碳</a:t>
            </a:r>
            <a:r>
              <a:rPr lang="en-US" altLang="zh-CN" dirty="0"/>
              <a:t>-14 </a:t>
            </a:r>
            <a:r>
              <a:rPr lang="zh-CN" altLang="en-US" dirty="0"/>
              <a:t>在大气中是如何形成的</a:t>
            </a:r>
          </a:p>
        </p:txBody>
      </p:sp>
      <p:sp>
        <p:nvSpPr>
          <p:cNvPr id="10" name="Rectangle 2"/>
          <p:cNvSpPr>
            <a:spLocks noChangeArrowheads="1"/>
          </p:cNvSpPr>
          <p:nvPr/>
        </p:nvSpPr>
        <p:spPr bwMode="auto">
          <a:xfrm>
            <a:off x="899592" y="933115"/>
            <a:ext cx="4032448" cy="3582851"/>
          </a:xfrm>
          <a:prstGeom prst="rect">
            <a:avLst/>
          </a:prstGeom>
          <a:noFill/>
          <a:ln w="9525">
            <a:noFill/>
            <a:miter lim="800000"/>
            <a:headEnd/>
            <a:tailEnd/>
          </a:ln>
          <a:effectLst/>
        </p:spPr>
        <p:txBody>
          <a:bodyPr lIns="60773" tIns="30387" rIns="60773" bIns="30387"/>
          <a:lstStyle/>
          <a:p>
            <a:pPr>
              <a:spcAft>
                <a:spcPts val="1200"/>
              </a:spcAft>
              <a:defRPr/>
            </a:pPr>
            <a:r>
              <a:rPr lang="zh-CN" altLang="en-US" sz="2800" dirty="0">
                <a:latin typeface="Arial" panose="020B0604020202020204" pitchFamily="34" charset="0"/>
                <a:ea typeface="汉仪大宋简" panose="02010609000101010101" pitchFamily="49" charset="-122"/>
                <a:cs typeface="Arial" panose="020B0604020202020204" pitchFamily="34" charset="0"/>
              </a:rPr>
              <a:t>大气中的</a:t>
            </a:r>
            <a:r>
              <a:rPr lang="en-US" altLang="zh-CN" sz="2800" dirty="0">
                <a:latin typeface="Arial" panose="020B0604020202020204" pitchFamily="34" charset="0"/>
                <a:ea typeface="汉仪大宋简" panose="02010609000101010101" pitchFamily="49" charset="-122"/>
                <a:cs typeface="Arial" panose="020B0604020202020204" pitchFamily="34" charset="0"/>
              </a:rPr>
              <a:t>CO</a:t>
            </a:r>
            <a:r>
              <a:rPr lang="en-US" altLang="zh-CN" sz="2800" baseline="-25000" dirty="0">
                <a:latin typeface="Arial" panose="020B0604020202020204" pitchFamily="34" charset="0"/>
                <a:ea typeface="汉仪大宋简" panose="02010609000101010101" pitchFamily="49" charset="-122"/>
                <a:cs typeface="Arial" panose="020B0604020202020204" pitchFamily="34" charset="0"/>
              </a:rPr>
              <a:t>2</a:t>
            </a:r>
            <a:r>
              <a:rPr lang="zh-CN" altLang="en-US" sz="2800" dirty="0">
                <a:latin typeface="Arial" panose="020B0604020202020204" pitchFamily="34" charset="0"/>
                <a:ea typeface="汉仪大宋简" panose="02010609000101010101" pitchFamily="49" charset="-122"/>
                <a:cs typeface="Arial" panose="020B0604020202020204" pitchFamily="34" charset="0"/>
              </a:rPr>
              <a:t>有很多碳</a:t>
            </a:r>
            <a:endParaRPr lang="en-US" altLang="zh-CN" sz="2800" dirty="0">
              <a:latin typeface="Arial" panose="020B0604020202020204" pitchFamily="34" charset="0"/>
              <a:ea typeface="汉仪大宋简" panose="02010609000101010101" pitchFamily="49" charset="-122"/>
              <a:cs typeface="Arial" panose="020B0604020202020204" pitchFamily="34" charset="0"/>
            </a:endParaRPr>
          </a:p>
          <a:p>
            <a:pPr>
              <a:spcAft>
                <a:spcPts val="1200"/>
              </a:spcAft>
              <a:defRPr/>
            </a:pPr>
            <a:r>
              <a:rPr lang="zh-CN" altLang="en-US" sz="2800" dirty="0">
                <a:latin typeface="Arial" panose="020B0604020202020204" pitchFamily="34" charset="0"/>
                <a:ea typeface="汉仪大宋简" panose="02010609000101010101" pitchFamily="49" charset="-122"/>
                <a:cs typeface="Arial" panose="020B0604020202020204" pitchFamily="34" charset="0"/>
              </a:rPr>
              <a:t>多数是稳定的碳</a:t>
            </a:r>
            <a:r>
              <a:rPr lang="en-US" altLang="zh-CN" sz="2800" dirty="0">
                <a:latin typeface="Arial" panose="020B0604020202020204" pitchFamily="34" charset="0"/>
                <a:ea typeface="汉仪大宋简" panose="02010609000101010101" pitchFamily="49" charset="-122"/>
                <a:cs typeface="Arial" panose="020B0604020202020204" pitchFamily="34" charset="0"/>
              </a:rPr>
              <a:t>-12</a:t>
            </a:r>
            <a:endParaRPr lang="zh-CN" altLang="en-US" sz="2800" dirty="0">
              <a:latin typeface="Arial" panose="020B0604020202020204" pitchFamily="34" charset="0"/>
              <a:ea typeface="汉仪大宋简" panose="02010609000101010101" pitchFamily="49" charset="-122"/>
              <a:cs typeface="Arial" panose="020B0604020202020204" pitchFamily="34" charset="0"/>
            </a:endParaRPr>
          </a:p>
          <a:p>
            <a:pPr>
              <a:spcAft>
                <a:spcPts val="1200"/>
              </a:spcAft>
              <a:defRPr/>
            </a:pPr>
            <a:r>
              <a:rPr lang="zh-CN" altLang="en-US" sz="2800" dirty="0">
                <a:latin typeface="Arial" panose="020B0604020202020204" pitchFamily="34" charset="0"/>
                <a:ea typeface="汉仪大宋简" panose="02010609000101010101" pitchFamily="49" charset="-122"/>
                <a:cs typeface="Arial" panose="020B0604020202020204" pitchFamily="34" charset="0"/>
              </a:rPr>
              <a:t>在一万亿个碳原子中，只有一个是不稳定的放射性碳</a:t>
            </a:r>
            <a:r>
              <a:rPr lang="en-US" altLang="zh-CN" sz="2800" dirty="0">
                <a:latin typeface="Arial" panose="020B0604020202020204" pitchFamily="34" charset="0"/>
                <a:ea typeface="汉仪大宋简" panose="02010609000101010101" pitchFamily="49" charset="-122"/>
                <a:cs typeface="Arial" panose="020B0604020202020204" pitchFamily="34" charset="0"/>
              </a:rPr>
              <a:t>-14</a:t>
            </a:r>
            <a:endParaRPr lang="zh-CN" altLang="en-US" sz="2800" dirty="0">
              <a:latin typeface="Arial" panose="020B0604020202020204" pitchFamily="34" charset="0"/>
              <a:ea typeface="汉仪大宋简" panose="02010609000101010101" pitchFamily="49" charset="-122"/>
              <a:cs typeface="Arial" panose="020B0604020202020204" pitchFamily="34" charset="0"/>
            </a:endParaRPr>
          </a:p>
          <a:p>
            <a:pPr>
              <a:spcAft>
                <a:spcPts val="1200"/>
              </a:spcAft>
              <a:defRPr/>
            </a:pPr>
            <a:r>
              <a:rPr lang="zh-CN" altLang="en-US" sz="2800" dirty="0">
                <a:latin typeface="Arial" panose="020B0604020202020204" pitchFamily="34" charset="0"/>
                <a:ea typeface="汉仪大宋简" panose="02010609000101010101" pitchFamily="49" charset="-122"/>
                <a:cs typeface="Arial" panose="020B0604020202020204" pitchFamily="34" charset="0"/>
              </a:rPr>
              <a:t>这就两种碳元素的比值：</a:t>
            </a:r>
            <a:r>
              <a:rPr lang="en-US" altLang="zh-CN" sz="2800" dirty="0">
                <a:latin typeface="Arial" panose="020B0604020202020204" pitchFamily="34" charset="0"/>
                <a:ea typeface="汉仪大宋简" panose="02010609000101010101" pitchFamily="49" charset="-122"/>
                <a:cs typeface="Arial" panose="020B0604020202020204" pitchFamily="34" charset="0"/>
              </a:rPr>
              <a:t>C-12 : C-14</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932040" y="627535"/>
            <a:ext cx="3197037" cy="4105838"/>
          </a:xfrm>
          <a:prstGeom prst="rect">
            <a:avLst/>
          </a:prstGeom>
          <a:noFill/>
          <a:ln w="1587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3000" y="119703"/>
            <a:ext cx="6858000" cy="507831"/>
          </a:xfrm>
        </p:spPr>
        <p:txBody>
          <a:bodyPr/>
          <a:lstStyle/>
          <a:p>
            <a:r>
              <a:rPr lang="zh-CN" altLang="en-US" dirty="0"/>
              <a:t>碳</a:t>
            </a:r>
            <a:r>
              <a:rPr lang="en-US" altLang="zh-CN" dirty="0"/>
              <a:t>-14</a:t>
            </a:r>
            <a:r>
              <a:rPr lang="zh-CN" altLang="en-US" dirty="0"/>
              <a:t>怎么进入化石的？</a:t>
            </a:r>
          </a:p>
        </p:txBody>
      </p:sp>
      <p:sp>
        <p:nvSpPr>
          <p:cNvPr id="5" name="Content Placeholder 4"/>
          <p:cNvSpPr>
            <a:spLocks noGrp="1"/>
          </p:cNvSpPr>
          <p:nvPr>
            <p:ph sz="quarter" idx="4294967295"/>
          </p:nvPr>
        </p:nvSpPr>
        <p:spPr>
          <a:xfrm>
            <a:off x="827584" y="987574"/>
            <a:ext cx="3960440" cy="2917825"/>
          </a:xfrm>
          <a:prstGeom prst="rect">
            <a:avLst/>
          </a:prstGeom>
        </p:spPr>
        <p:txBody>
          <a:bodyPr vert="horz">
            <a:noAutofit/>
          </a:bodyPr>
          <a:lstStyle/>
          <a:p>
            <a:pPr marL="0" eaLnBrk="1" hangingPunct="1">
              <a:spcBef>
                <a:spcPts val="0"/>
              </a:spcBef>
              <a:spcAft>
                <a:spcPts val="1200"/>
              </a:spcAft>
              <a:defRPr/>
            </a:pPr>
            <a:r>
              <a:rPr lang="zh-CN" altLang="en-US" sz="2800" dirty="0">
                <a:latin typeface="Arial" panose="020B0604020202020204" pitchFamily="34" charset="0"/>
                <a:ea typeface="汉仪大宋简" panose="02010609000101010101" pitchFamily="49" charset="-122"/>
                <a:cs typeface="Arial" panose="020B0604020202020204" pitchFamily="34" charset="0"/>
              </a:rPr>
              <a:t>植物从大气中吸收</a:t>
            </a:r>
            <a:r>
              <a:rPr lang="en-US" altLang="zh-CN" sz="2800" dirty="0">
                <a:latin typeface="Arial" panose="020B0604020202020204" pitchFamily="34" charset="0"/>
                <a:ea typeface="汉仪大宋简" panose="02010609000101010101" pitchFamily="49" charset="-122"/>
                <a:cs typeface="Arial" panose="020B0604020202020204" pitchFamily="34" charset="0"/>
              </a:rPr>
              <a:t>C-14</a:t>
            </a:r>
            <a:r>
              <a:rPr lang="zh-CN" altLang="en-US" sz="2800" dirty="0">
                <a:latin typeface="Arial" panose="020B0604020202020204" pitchFamily="34" charset="0"/>
                <a:ea typeface="汉仪大宋简" panose="02010609000101010101" pitchFamily="49" charset="-122"/>
                <a:cs typeface="Arial" panose="020B0604020202020204" pitchFamily="34" charset="0"/>
              </a:rPr>
              <a:t>。</a:t>
            </a:r>
          </a:p>
          <a:p>
            <a:pPr marL="0" eaLnBrk="1" hangingPunct="1">
              <a:spcBef>
                <a:spcPts val="0"/>
              </a:spcBef>
              <a:spcAft>
                <a:spcPts val="1200"/>
              </a:spcAft>
              <a:defRPr/>
            </a:pPr>
            <a:r>
              <a:rPr lang="zh-CN" altLang="en-US" sz="2800" dirty="0">
                <a:latin typeface="Arial" panose="020B0604020202020204" pitchFamily="34" charset="0"/>
                <a:ea typeface="汉仪大宋简" panose="02010609000101010101" pitchFamily="49" charset="-122"/>
                <a:cs typeface="Arial" panose="020B0604020202020204" pitchFamily="34" charset="0"/>
              </a:rPr>
              <a:t>动物吃植物吸取</a:t>
            </a:r>
            <a:r>
              <a:rPr lang="en-US" altLang="zh-CN" sz="2800" dirty="0">
                <a:latin typeface="Arial" panose="020B0604020202020204" pitchFamily="34" charset="0"/>
                <a:ea typeface="汉仪大宋简" panose="02010609000101010101" pitchFamily="49" charset="-122"/>
                <a:cs typeface="Arial" panose="020B0604020202020204" pitchFamily="34" charset="0"/>
              </a:rPr>
              <a:t>C-14</a:t>
            </a:r>
            <a:r>
              <a:rPr lang="zh-CN" altLang="en-US" sz="2800" dirty="0">
                <a:latin typeface="Arial" panose="020B0604020202020204" pitchFamily="34" charset="0"/>
                <a:ea typeface="汉仪大宋简" panose="02010609000101010101" pitchFamily="49" charset="-122"/>
                <a:cs typeface="Arial" panose="020B0604020202020204" pitchFamily="34" charset="0"/>
              </a:rPr>
              <a:t>。</a:t>
            </a:r>
          </a:p>
          <a:p>
            <a:pPr marL="0" eaLnBrk="1" hangingPunct="1">
              <a:spcBef>
                <a:spcPts val="0"/>
              </a:spcBef>
              <a:spcAft>
                <a:spcPts val="1200"/>
              </a:spcAft>
              <a:defRPr/>
            </a:pPr>
            <a:r>
              <a:rPr lang="zh-CN" altLang="en-US" sz="2800" dirty="0">
                <a:latin typeface="Arial" panose="020B0604020202020204" pitchFamily="34" charset="0"/>
                <a:ea typeface="汉仪大宋简" panose="02010609000101010101" pitchFamily="49" charset="-122"/>
                <a:cs typeface="Arial" panose="020B0604020202020204" pitchFamily="34" charset="0"/>
              </a:rPr>
              <a:t>植物动物死去后，</a:t>
            </a:r>
            <a:r>
              <a:rPr lang="en-US" altLang="zh-CN" sz="2800" dirty="0">
                <a:latin typeface="Arial" panose="020B0604020202020204" pitchFamily="34" charset="0"/>
                <a:ea typeface="汉仪大宋简" panose="02010609000101010101" pitchFamily="49" charset="-122"/>
                <a:cs typeface="Arial" panose="020B0604020202020204" pitchFamily="34" charset="0"/>
              </a:rPr>
              <a:t>C-14</a:t>
            </a:r>
            <a:r>
              <a:rPr lang="zh-CN" altLang="en-US" sz="2800" dirty="0">
                <a:latin typeface="Arial" panose="020B0604020202020204" pitchFamily="34" charset="0"/>
                <a:ea typeface="汉仪大宋简" panose="02010609000101010101" pitchFamily="49" charset="-122"/>
                <a:cs typeface="Arial" panose="020B0604020202020204" pitchFamily="34" charset="0"/>
              </a:rPr>
              <a:t>逐渐衰变成氮</a:t>
            </a:r>
            <a:r>
              <a:rPr lang="en-US" altLang="zh-CN" sz="2800" dirty="0">
                <a:latin typeface="Arial" panose="020B0604020202020204" pitchFamily="34" charset="0"/>
                <a:ea typeface="汉仪大宋简" panose="02010609000101010101" pitchFamily="49" charset="-122"/>
                <a:cs typeface="Arial" panose="020B0604020202020204" pitchFamily="34" charset="0"/>
              </a:rPr>
              <a:t>-14</a:t>
            </a:r>
            <a:r>
              <a:rPr lang="zh-CN" altLang="en-US" sz="2800" dirty="0">
                <a:latin typeface="Arial" panose="020B0604020202020204" pitchFamily="34" charset="0"/>
                <a:ea typeface="汉仪大宋简" panose="02010609000101010101" pitchFamily="49" charset="-122"/>
                <a:cs typeface="Arial" panose="020B0604020202020204" pitchFamily="34" charset="0"/>
              </a:rPr>
              <a:t>散开。</a:t>
            </a:r>
          </a:p>
          <a:p>
            <a:pPr marL="0" eaLnBrk="1" hangingPunct="1">
              <a:spcBef>
                <a:spcPts val="0"/>
              </a:spcBef>
              <a:spcAft>
                <a:spcPts val="1200"/>
              </a:spcAft>
              <a:defRPr/>
            </a:pPr>
            <a:r>
              <a:rPr lang="zh-CN" altLang="en-US" sz="2800" dirty="0">
                <a:latin typeface="Arial" panose="020B0604020202020204" pitchFamily="34" charset="0"/>
                <a:ea typeface="汉仪大宋简" panose="02010609000101010101" pitchFamily="49" charset="-122"/>
                <a:cs typeface="Arial" panose="020B0604020202020204" pitchFamily="34" charset="0"/>
              </a:rPr>
              <a:t>但是因为没有吸收新的，所以不再有新的</a:t>
            </a:r>
            <a:r>
              <a:rPr lang="en-US" altLang="zh-CN" sz="2800" dirty="0">
                <a:latin typeface="Arial" panose="020B0604020202020204" pitchFamily="34" charset="0"/>
                <a:ea typeface="汉仪大宋简" panose="02010609000101010101" pitchFamily="49" charset="-122"/>
                <a:cs typeface="Arial" panose="020B0604020202020204" pitchFamily="34" charset="0"/>
              </a:rPr>
              <a:t>C-14</a:t>
            </a:r>
            <a:r>
              <a:rPr lang="zh-CN" altLang="en-US" sz="2800" dirty="0">
                <a:latin typeface="Arial" panose="020B0604020202020204" pitchFamily="34" charset="0"/>
                <a:ea typeface="汉仪大宋简" panose="02010609000101010101" pitchFamily="49" charset="-122"/>
                <a:cs typeface="Arial" panose="020B0604020202020204" pitchFamily="34" charset="0"/>
              </a:rPr>
              <a:t>形成。</a:t>
            </a:r>
            <a:endParaRPr lang="en-US" sz="2800" dirty="0">
              <a:latin typeface="Arial" panose="020B0604020202020204" pitchFamily="34" charset="0"/>
              <a:ea typeface="汉仪大宋简" panose="02010609000101010101" pitchFamily="49" charset="-122"/>
              <a:cs typeface="Arial" panose="020B0604020202020204" pitchFamily="34" charset="0"/>
            </a:endParaRPr>
          </a:p>
        </p:txBody>
      </p:sp>
      <p:pic>
        <p:nvPicPr>
          <p:cNvPr id="9" name="Picture 2"/>
          <p:cNvPicPr>
            <a:picLocks noChangeAspect="1" noChangeArrowheads="1"/>
          </p:cNvPicPr>
          <p:nvPr/>
        </p:nvPicPr>
        <p:blipFill>
          <a:blip r:embed="rId3" cstate="print"/>
          <a:srcRect/>
          <a:stretch>
            <a:fillRect/>
          </a:stretch>
        </p:blipFill>
        <p:spPr bwMode="auto">
          <a:xfrm>
            <a:off x="-3536205" y="12"/>
            <a:ext cx="2857500" cy="4286250"/>
          </a:xfrm>
          <a:prstGeom prst="rect">
            <a:avLst/>
          </a:prstGeom>
          <a:noFill/>
          <a:ln w="9525">
            <a:noFill/>
            <a:miter lim="800000"/>
            <a:headEnd/>
            <a:tailEnd/>
          </a:ln>
          <a:effectLst/>
        </p:spPr>
      </p:pic>
      <p:pic>
        <p:nvPicPr>
          <p:cNvPr id="4" name="图片 3" descr="图片包含 游戏机, 文字, 地图&#10;&#10;描述已自动生成">
            <a:extLst>
              <a:ext uri="{FF2B5EF4-FFF2-40B4-BE49-F238E27FC236}">
                <a16:creationId xmlns:a16="http://schemas.microsoft.com/office/drawing/2014/main" id="{7CBA284C-5340-41A9-8BDC-7DA941B92A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1059582"/>
            <a:ext cx="4252440" cy="3240360"/>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3000" y="119703"/>
            <a:ext cx="6858000" cy="461665"/>
          </a:xfrm>
        </p:spPr>
        <p:txBody>
          <a:bodyPr/>
          <a:lstStyle/>
          <a:p>
            <a:r>
              <a:rPr lang="zh-CN" altLang="en-US" dirty="0"/>
              <a:t>碳</a:t>
            </a:r>
            <a:r>
              <a:rPr lang="en-US" altLang="zh-CN" dirty="0"/>
              <a:t>-14</a:t>
            </a:r>
            <a:r>
              <a:rPr lang="zh-CN" altLang="en-US" dirty="0"/>
              <a:t>测年发如何运作</a:t>
            </a:r>
          </a:p>
        </p:txBody>
      </p:sp>
      <p:sp>
        <p:nvSpPr>
          <p:cNvPr id="5" name="Content Placeholder 4"/>
          <p:cNvSpPr>
            <a:spLocks noGrp="1"/>
          </p:cNvSpPr>
          <p:nvPr>
            <p:ph sz="quarter" idx="4294967295"/>
          </p:nvPr>
        </p:nvSpPr>
        <p:spPr>
          <a:xfrm>
            <a:off x="1231703" y="645473"/>
            <a:ext cx="7012705" cy="1019175"/>
          </a:xfrm>
          <a:prstGeom prst="rect">
            <a:avLst/>
          </a:prstGeom>
        </p:spPr>
        <p:txBody>
          <a:bodyPr vert="horz">
            <a:noAutofit/>
          </a:bodyPr>
          <a:lstStyle/>
          <a:p>
            <a:pPr marL="0">
              <a:spcBef>
                <a:spcPts val="0"/>
              </a:spcBef>
            </a:pPr>
            <a:r>
              <a:rPr lang="zh-CN" altLang="en-US" sz="2400" dirty="0">
                <a:latin typeface="Arial" panose="020B0604020202020204" pitchFamily="34" charset="0"/>
                <a:ea typeface="汉仪大宋简" panose="02010609000101010101" pitchFamily="49" charset="-122"/>
                <a:cs typeface="Arial" panose="020B0604020202020204" pitchFamily="34" charset="0"/>
              </a:rPr>
              <a:t>当一个生物死后，它有一定的</a:t>
            </a:r>
            <a:r>
              <a:rPr lang="en-US" altLang="zh-CN" sz="2400" dirty="0">
                <a:latin typeface="Arial" panose="020B0604020202020204" pitchFamily="34" charset="0"/>
                <a:ea typeface="汉仪大宋简" panose="02010609000101010101" pitchFamily="49" charset="-122"/>
                <a:cs typeface="Arial" panose="020B0604020202020204" pitchFamily="34" charset="0"/>
              </a:rPr>
              <a:t>C-12</a:t>
            </a:r>
            <a:r>
              <a:rPr lang="en-US" altLang="zh-CN" sz="2400" b="1" dirty="0">
                <a:latin typeface="Arial" panose="020B0604020202020204" pitchFamily="34" charset="0"/>
                <a:ea typeface="汉仪大宋简" panose="02010609000101010101" pitchFamily="49" charset="-122"/>
                <a:cs typeface="Arial" panose="020B0604020202020204" pitchFamily="34" charset="0"/>
              </a:rPr>
              <a:t>:</a:t>
            </a:r>
            <a:r>
              <a:rPr lang="en-US" altLang="zh-CN" sz="2400" dirty="0">
                <a:latin typeface="Arial" panose="020B0604020202020204" pitchFamily="34" charset="0"/>
                <a:ea typeface="汉仪大宋简" panose="02010609000101010101" pitchFamily="49" charset="-122"/>
                <a:cs typeface="Arial" panose="020B0604020202020204" pitchFamily="34" charset="0"/>
              </a:rPr>
              <a:t>C-14</a:t>
            </a:r>
            <a:r>
              <a:rPr lang="zh-CN" altLang="en-US" sz="2400" dirty="0">
                <a:latin typeface="Arial" panose="020B0604020202020204" pitchFamily="34" charset="0"/>
                <a:ea typeface="汉仪大宋简" panose="02010609000101010101" pitchFamily="49" charset="-122"/>
                <a:cs typeface="Arial" panose="020B0604020202020204" pitchFamily="34" charset="0"/>
              </a:rPr>
              <a:t>比值。</a:t>
            </a:r>
            <a:endParaRPr lang="en-US" sz="2400" dirty="0">
              <a:latin typeface="Arial" panose="020B0604020202020204" pitchFamily="34" charset="0"/>
              <a:ea typeface="汉仪大宋简" panose="02010609000101010101" pitchFamily="49" charset="-122"/>
              <a:cs typeface="Arial" panose="020B0604020202020204" pitchFamily="34" charset="0"/>
            </a:endParaRPr>
          </a:p>
          <a:p>
            <a:pPr marL="0">
              <a:spcBef>
                <a:spcPts val="0"/>
              </a:spcBef>
            </a:pPr>
            <a:r>
              <a:rPr lang="en-US" altLang="zh-CN" sz="2400" dirty="0">
                <a:latin typeface="Arial" panose="020B0604020202020204" pitchFamily="34" charset="0"/>
                <a:ea typeface="汉仪大宋简" panose="02010609000101010101" pitchFamily="49" charset="-122"/>
                <a:cs typeface="Arial" panose="020B0604020202020204" pitchFamily="34" charset="0"/>
              </a:rPr>
              <a:t>C-14</a:t>
            </a:r>
            <a:r>
              <a:rPr lang="zh-CN" altLang="en-US" sz="2400" dirty="0">
                <a:latin typeface="Arial" panose="020B0604020202020204" pitchFamily="34" charset="0"/>
                <a:ea typeface="汉仪大宋简" panose="02010609000101010101" pitchFamily="49" charset="-122"/>
                <a:cs typeface="Arial" panose="020B0604020202020204" pitchFamily="34" charset="0"/>
              </a:rPr>
              <a:t>一段时间后会减少（衰变）。</a:t>
            </a:r>
          </a:p>
          <a:p>
            <a:pPr marL="0">
              <a:spcBef>
                <a:spcPts val="0"/>
              </a:spcBef>
            </a:pPr>
            <a:r>
              <a:rPr lang="zh-CN" altLang="en-US" sz="2400" dirty="0">
                <a:latin typeface="Arial" panose="020B0604020202020204" pitchFamily="34" charset="0"/>
                <a:ea typeface="汉仪大宋简" panose="02010609000101010101" pitchFamily="49" charset="-122"/>
                <a:cs typeface="Arial" panose="020B0604020202020204" pitchFamily="34" charset="0"/>
              </a:rPr>
              <a:t>这个比值的变化可以反应生物已经死了多长时间。</a:t>
            </a:r>
            <a:endParaRPr lang="en-US" sz="2400" dirty="0">
              <a:latin typeface="Arial" panose="020B0604020202020204" pitchFamily="34" charset="0"/>
              <a:ea typeface="汉仪大宋简" panose="02010609000101010101" pitchFamily="49" charset="-122"/>
              <a:cs typeface="Arial" panose="020B0604020202020204" pitchFamily="34" charset="0"/>
            </a:endParaRPr>
          </a:p>
        </p:txBody>
      </p:sp>
      <p:grpSp>
        <p:nvGrpSpPr>
          <p:cNvPr id="13" name="Group 12"/>
          <p:cNvGrpSpPr/>
          <p:nvPr/>
        </p:nvGrpSpPr>
        <p:grpSpPr>
          <a:xfrm>
            <a:off x="1231703" y="1923678"/>
            <a:ext cx="6670667" cy="2732504"/>
            <a:chOff x="864616" y="2995222"/>
            <a:chExt cx="8243888" cy="3362736"/>
          </a:xfrm>
        </p:grpSpPr>
        <p:pic>
          <p:nvPicPr>
            <p:cNvPr id="7" name="Picture 3" descr="023 c14-total carbon"/>
            <p:cNvPicPr>
              <a:picLocks noChangeAspect="1" noChangeArrowheads="1"/>
            </p:cNvPicPr>
            <p:nvPr/>
          </p:nvPicPr>
          <p:blipFill>
            <a:blip r:embed="rId3" cstate="print"/>
            <a:srcRect t="45222"/>
            <a:stretch>
              <a:fillRect/>
            </a:stretch>
          </p:blipFill>
          <p:spPr bwMode="auto">
            <a:xfrm>
              <a:off x="864616" y="2995223"/>
              <a:ext cx="8243888" cy="3362735"/>
            </a:xfrm>
            <a:prstGeom prst="rect">
              <a:avLst/>
            </a:prstGeom>
            <a:noFill/>
            <a:ln w="9525">
              <a:noFill/>
              <a:miter lim="800000"/>
              <a:headEnd/>
              <a:tailEnd/>
            </a:ln>
          </p:spPr>
        </p:pic>
        <p:sp>
          <p:nvSpPr>
            <p:cNvPr id="6" name="TextBox 5"/>
            <p:cNvSpPr txBox="1"/>
            <p:nvPr/>
          </p:nvSpPr>
          <p:spPr>
            <a:xfrm>
              <a:off x="8028385" y="4358377"/>
              <a:ext cx="1080119" cy="1406157"/>
            </a:xfrm>
            <a:prstGeom prst="rect">
              <a:avLst/>
            </a:prstGeom>
            <a:solidFill>
              <a:schemeClr val="bg1"/>
            </a:solidFill>
          </p:spPr>
          <p:txBody>
            <a:bodyPr wrap="square" tIns="34290" bIns="0" rtlCol="0">
              <a:spAutoFit/>
            </a:bodyPr>
            <a:lstStyle/>
            <a:p>
              <a:r>
                <a:rPr lang="zh-CN" altLang="en-US" dirty="0"/>
                <a:t>没有任何可测得的放射性碳</a:t>
              </a:r>
              <a:endParaRPr lang="en-US" dirty="0"/>
            </a:p>
          </p:txBody>
        </p:sp>
        <p:sp>
          <p:nvSpPr>
            <p:cNvPr id="3" name="TextBox 2"/>
            <p:cNvSpPr txBox="1"/>
            <p:nvPr/>
          </p:nvSpPr>
          <p:spPr>
            <a:xfrm>
              <a:off x="1394334" y="3609055"/>
              <a:ext cx="1161443" cy="340887"/>
            </a:xfrm>
            <a:prstGeom prst="rect">
              <a:avLst/>
            </a:prstGeom>
            <a:solidFill>
              <a:srgbClr val="F9F000"/>
            </a:solidFill>
          </p:spPr>
          <p:txBody>
            <a:bodyPr wrap="square" lIns="54000" tIns="0" rIns="54000" bIns="0" rtlCol="0">
              <a:spAutoFit/>
            </a:bodyPr>
            <a:lstStyle/>
            <a:p>
              <a:r>
                <a:rPr lang="zh-CN" altLang="en-US" dirty="0"/>
                <a:t>活着的</a:t>
              </a:r>
              <a:endParaRPr lang="en-US" dirty="0"/>
            </a:p>
          </p:txBody>
        </p:sp>
        <p:sp>
          <p:nvSpPr>
            <p:cNvPr id="9" name="TextBox 8"/>
            <p:cNvSpPr txBox="1"/>
            <p:nvPr/>
          </p:nvSpPr>
          <p:spPr>
            <a:xfrm>
              <a:off x="2586194" y="3609055"/>
              <a:ext cx="1721577" cy="340887"/>
            </a:xfrm>
            <a:prstGeom prst="rect">
              <a:avLst/>
            </a:prstGeom>
            <a:solidFill>
              <a:srgbClr val="F9F000"/>
            </a:solidFill>
          </p:spPr>
          <p:txBody>
            <a:bodyPr wrap="square" lIns="54000" tIns="0" rIns="54000" bIns="0" rtlCol="0">
              <a:spAutoFit/>
            </a:bodyPr>
            <a:lstStyle/>
            <a:p>
              <a:r>
                <a:rPr lang="zh-CN" altLang="en-US" dirty="0"/>
                <a:t>死的那一刻</a:t>
              </a:r>
              <a:endParaRPr lang="en-US" dirty="0"/>
            </a:p>
          </p:txBody>
        </p:sp>
        <p:sp>
          <p:nvSpPr>
            <p:cNvPr id="12" name="TextBox 11"/>
            <p:cNvSpPr txBox="1"/>
            <p:nvPr/>
          </p:nvSpPr>
          <p:spPr>
            <a:xfrm>
              <a:off x="6632686" y="3609055"/>
              <a:ext cx="1474968" cy="340887"/>
            </a:xfrm>
            <a:prstGeom prst="rect">
              <a:avLst/>
            </a:prstGeom>
            <a:solidFill>
              <a:srgbClr val="F9F000"/>
            </a:solidFill>
          </p:spPr>
          <p:txBody>
            <a:bodyPr wrap="square" lIns="0" tIns="0" rIns="0" bIns="0" rtlCol="0">
              <a:spAutoFit/>
            </a:bodyPr>
            <a:lstStyle/>
            <a:p>
              <a:pPr algn="ctr"/>
              <a:r>
                <a:rPr lang="en-US" altLang="zh-CN"/>
                <a:t>“</a:t>
              </a:r>
              <a:r>
                <a:rPr lang="zh-CN" altLang="en-US"/>
                <a:t>无</a:t>
              </a:r>
              <a:r>
                <a:rPr lang="zh-CN" altLang="en-US" dirty="0"/>
                <a:t>限</a:t>
              </a:r>
              <a:r>
                <a:rPr lang="zh-CN" altLang="en-US"/>
                <a:t>久远</a:t>
              </a:r>
              <a:endParaRPr lang="en-US" dirty="0"/>
            </a:p>
          </p:txBody>
        </p:sp>
        <p:sp>
          <p:nvSpPr>
            <p:cNvPr id="10" name="TextBox 9"/>
            <p:cNvSpPr txBox="1"/>
            <p:nvPr/>
          </p:nvSpPr>
          <p:spPr>
            <a:xfrm>
              <a:off x="4283969" y="3594326"/>
              <a:ext cx="1017022" cy="340887"/>
            </a:xfrm>
            <a:prstGeom prst="rect">
              <a:avLst/>
            </a:prstGeom>
            <a:solidFill>
              <a:srgbClr val="F9F000"/>
            </a:solidFill>
          </p:spPr>
          <p:txBody>
            <a:bodyPr wrap="square" lIns="54000" tIns="0" rIns="54000" bIns="0" rtlCol="0">
              <a:spAutoFit/>
            </a:bodyPr>
            <a:lstStyle/>
            <a:p>
              <a:pPr algn="ctr"/>
              <a:r>
                <a:rPr lang="zh-CN" altLang="en-US"/>
                <a:t>古老</a:t>
              </a:r>
              <a:endParaRPr lang="en-US" dirty="0"/>
            </a:p>
          </p:txBody>
        </p:sp>
        <p:sp>
          <p:nvSpPr>
            <p:cNvPr id="11" name="TextBox 10"/>
            <p:cNvSpPr txBox="1"/>
            <p:nvPr/>
          </p:nvSpPr>
          <p:spPr>
            <a:xfrm>
              <a:off x="5367205" y="3609055"/>
              <a:ext cx="1382749" cy="340887"/>
            </a:xfrm>
            <a:prstGeom prst="rect">
              <a:avLst/>
            </a:prstGeom>
            <a:solidFill>
              <a:srgbClr val="F9F000"/>
            </a:solidFill>
          </p:spPr>
          <p:txBody>
            <a:bodyPr wrap="square" lIns="54000" tIns="0" rIns="54000" bIns="0" rtlCol="0">
              <a:spAutoFit/>
            </a:bodyPr>
            <a:lstStyle/>
            <a:p>
              <a:pPr algn="ctr"/>
              <a:r>
                <a:rPr lang="zh-CN" altLang="en-US" dirty="0"/>
                <a:t>更</a:t>
              </a:r>
              <a:r>
                <a:rPr lang="zh-CN" altLang="en-US"/>
                <a:t>古老</a:t>
              </a:r>
              <a:endParaRPr lang="en-US" dirty="0"/>
            </a:p>
          </p:txBody>
        </p:sp>
        <p:sp>
          <p:nvSpPr>
            <p:cNvPr id="4" name="TextBox 3"/>
            <p:cNvSpPr txBox="1"/>
            <p:nvPr/>
          </p:nvSpPr>
          <p:spPr>
            <a:xfrm>
              <a:off x="3059832" y="2995222"/>
              <a:ext cx="4320480" cy="454516"/>
            </a:xfrm>
            <a:prstGeom prst="rect">
              <a:avLst/>
            </a:prstGeom>
            <a:solidFill>
              <a:schemeClr val="bg1"/>
            </a:solidFill>
          </p:spPr>
          <p:txBody>
            <a:bodyPr wrap="square" rtlCol="0">
              <a:spAutoFit/>
            </a:bodyPr>
            <a:lstStyle/>
            <a:p>
              <a:r>
                <a:rPr lang="zh-CN" altLang="en-US"/>
                <a:t>随</a:t>
              </a:r>
              <a:r>
                <a:rPr lang="zh-CN" altLang="en-US" dirty="0"/>
                <a:t>着时间的流逝，碳</a:t>
              </a:r>
              <a:r>
                <a:rPr lang="en-US" altLang="zh-CN" dirty="0"/>
                <a:t>-14</a:t>
              </a:r>
              <a:r>
                <a:rPr lang="zh-CN" altLang="en-US" dirty="0"/>
                <a:t>越来</a:t>
              </a:r>
              <a:r>
                <a:rPr lang="zh-CN" altLang="en-US"/>
                <a:t>越少</a:t>
              </a:r>
              <a:endParaRPr lang="en-US" dirty="0"/>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3000" y="119703"/>
            <a:ext cx="6858000" cy="461665"/>
          </a:xfrm>
        </p:spPr>
        <p:txBody>
          <a:bodyPr/>
          <a:lstStyle/>
          <a:p>
            <a:r>
              <a:rPr lang="zh-CN" altLang="en-US" dirty="0"/>
              <a:t>碳</a:t>
            </a:r>
            <a:r>
              <a:rPr lang="en-US" altLang="zh-CN" dirty="0"/>
              <a:t>-14</a:t>
            </a:r>
            <a:r>
              <a:rPr lang="zh-CN" altLang="en-US" dirty="0"/>
              <a:t>测年发如何运作</a:t>
            </a:r>
          </a:p>
        </p:txBody>
      </p:sp>
      <p:sp>
        <p:nvSpPr>
          <p:cNvPr id="68" name="Rectangle 56">
            <a:extLst>
              <a:ext uri="{FF2B5EF4-FFF2-40B4-BE49-F238E27FC236}">
                <a16:creationId xmlns:a16="http://schemas.microsoft.com/office/drawing/2014/main" id="{32B8F458-4F8B-44BA-905D-4110D295974A}"/>
              </a:ext>
            </a:extLst>
          </p:cNvPr>
          <p:cNvSpPr/>
          <p:nvPr/>
        </p:nvSpPr>
        <p:spPr>
          <a:xfrm>
            <a:off x="1331640" y="555526"/>
            <a:ext cx="7003750" cy="1200329"/>
          </a:xfrm>
          <a:prstGeom prst="rect">
            <a:avLst/>
          </a:prstGeom>
        </p:spPr>
        <p:txBody>
          <a:bodyPr wrap="square">
            <a:spAutoFit/>
          </a:bodyPr>
          <a:lstStyle/>
          <a:p>
            <a:pPr marL="342900" indent="-342900">
              <a:buFont typeface="Arial" panose="020B0604020202020204" pitchFamily="34" charset="0"/>
              <a:buChar char="•"/>
            </a:pPr>
            <a:r>
              <a:rPr lang="zh-CN" altLang="en-US" sz="2400" dirty="0">
                <a:latin typeface="Arial" panose="020B0604020202020204" pitchFamily="34" charset="0"/>
                <a:ea typeface="汉仪大宋简" panose="02010609000101010101" pitchFamily="49" charset="-122"/>
                <a:cs typeface="Arial" panose="020B0604020202020204" pitchFamily="34" charset="0"/>
              </a:rPr>
              <a:t>目前</a:t>
            </a:r>
            <a:r>
              <a:rPr lang="en-US" altLang="zh-CN" sz="2400" dirty="0">
                <a:latin typeface="Arial" panose="020B0604020202020204" pitchFamily="34" charset="0"/>
                <a:ea typeface="汉仪大宋简" panose="02010609000101010101" pitchFamily="49" charset="-122"/>
                <a:cs typeface="Arial" panose="020B0604020202020204" pitchFamily="34" charset="0"/>
              </a:rPr>
              <a:t>C-12</a:t>
            </a:r>
            <a:r>
              <a:rPr lang="zh-CN" altLang="en-US" sz="2400" dirty="0">
                <a:latin typeface="Arial" panose="020B0604020202020204" pitchFamily="34" charset="0"/>
                <a:ea typeface="汉仪大宋简" panose="02010609000101010101" pitchFamily="49" charset="-122"/>
                <a:cs typeface="Arial" panose="020B0604020202020204" pitchFamily="34" charset="0"/>
              </a:rPr>
              <a:t>和</a:t>
            </a:r>
            <a:r>
              <a:rPr lang="en-US" altLang="zh-CN" sz="2400" dirty="0">
                <a:latin typeface="Arial" panose="020B0604020202020204" pitchFamily="34" charset="0"/>
                <a:ea typeface="汉仪大宋简" panose="02010609000101010101" pitchFamily="49" charset="-122"/>
                <a:cs typeface="Arial" panose="020B0604020202020204" pitchFamily="34" charset="0"/>
              </a:rPr>
              <a:t>C14</a:t>
            </a:r>
            <a:r>
              <a:rPr lang="zh-CN" altLang="en-US" sz="2400" dirty="0">
                <a:latin typeface="Arial" panose="020B0604020202020204" pitchFamily="34" charset="0"/>
                <a:ea typeface="汉仪大宋简" panose="02010609000101010101" pitchFamily="49" charset="-122"/>
                <a:cs typeface="Arial" panose="020B0604020202020204" pitchFamily="34" charset="0"/>
              </a:rPr>
              <a:t>在大气中的比值是一万亿比一</a:t>
            </a:r>
            <a:endParaRPr lang="en-US" altLang="zh-CN" sz="2400" dirty="0">
              <a:latin typeface="Arial" panose="020B0604020202020204" pitchFamily="34" charset="0"/>
              <a:ea typeface="汉仪大宋简" panose="02010609000101010101" pitchFamily="49" charset="-122"/>
              <a:cs typeface="Arial" panose="020B0604020202020204" pitchFamily="34" charset="0"/>
            </a:endParaRPr>
          </a:p>
          <a:p>
            <a:pPr marL="342900" indent="-342900">
              <a:buFont typeface="Arial" panose="020B0604020202020204" pitchFamily="34" charset="0"/>
              <a:buChar char="•"/>
            </a:pPr>
            <a:r>
              <a:rPr lang="en-US" altLang="zh-CN" sz="2400" dirty="0">
                <a:latin typeface="Arial" panose="020B0604020202020204" pitchFamily="34" charset="0"/>
                <a:ea typeface="汉仪大宋简" panose="02010609000101010101" pitchFamily="49" charset="-122"/>
                <a:cs typeface="Arial" panose="020B0604020202020204" pitchFamily="34" charset="0"/>
              </a:rPr>
              <a:t>C-14</a:t>
            </a:r>
            <a:r>
              <a:rPr lang="zh-CN" altLang="en-US" sz="2400" dirty="0">
                <a:latin typeface="Arial" panose="020B0604020202020204" pitchFamily="34" charset="0"/>
                <a:ea typeface="汉仪大宋简" panose="02010609000101010101" pitchFamily="49" charset="-122"/>
                <a:cs typeface="Arial" panose="020B0604020202020204" pitchFamily="34" charset="0"/>
              </a:rPr>
              <a:t>的半衰期是</a:t>
            </a:r>
            <a:r>
              <a:rPr lang="en-US" altLang="zh-CN" sz="2400" dirty="0">
                <a:latin typeface="Arial" panose="020B0604020202020204" pitchFamily="34" charset="0"/>
                <a:ea typeface="汉仪大宋简" panose="02010609000101010101" pitchFamily="49" charset="-122"/>
                <a:cs typeface="Arial" panose="020B0604020202020204" pitchFamily="34" charset="0"/>
              </a:rPr>
              <a:t>5730</a:t>
            </a:r>
            <a:r>
              <a:rPr lang="zh-CN" altLang="en-US" sz="2400" dirty="0">
                <a:latin typeface="Arial" panose="020B0604020202020204" pitchFamily="34" charset="0"/>
                <a:ea typeface="汉仪大宋简" panose="02010609000101010101" pitchFamily="49" charset="-122"/>
                <a:cs typeface="Arial" panose="020B0604020202020204" pitchFamily="34" charset="0"/>
              </a:rPr>
              <a:t>年</a:t>
            </a:r>
            <a:endParaRPr lang="en-US" altLang="zh-CN" sz="2400" dirty="0">
              <a:latin typeface="Arial" panose="020B0604020202020204" pitchFamily="34" charset="0"/>
              <a:ea typeface="汉仪大宋简" panose="02010609000101010101" pitchFamily="49" charset="-122"/>
              <a:cs typeface="Arial" panose="020B0604020202020204" pitchFamily="34" charset="0"/>
            </a:endParaRPr>
          </a:p>
          <a:p>
            <a:pPr marL="342900" indent="-342900">
              <a:buFont typeface="Arial" panose="020B0604020202020204" pitchFamily="34" charset="0"/>
              <a:buChar char="•"/>
            </a:pPr>
            <a:r>
              <a:rPr lang="zh-CN" altLang="en-US" sz="2400" dirty="0">
                <a:latin typeface="Arial" panose="020B0604020202020204" pitchFamily="34" charset="0"/>
                <a:ea typeface="汉仪大宋简" panose="02010609000101010101" pitchFamily="49" charset="-122"/>
                <a:cs typeface="Arial" panose="020B0604020202020204" pitchFamily="34" charset="0"/>
              </a:rPr>
              <a:t>化石中</a:t>
            </a:r>
            <a:r>
              <a:rPr lang="en-US" altLang="zh-CN" sz="2400" dirty="0">
                <a:latin typeface="Arial" panose="020B0604020202020204" pitchFamily="34" charset="0"/>
                <a:ea typeface="汉仪大宋简" panose="02010609000101010101" pitchFamily="49" charset="-122"/>
                <a:cs typeface="Arial" panose="020B0604020202020204" pitchFamily="34" charset="0"/>
              </a:rPr>
              <a:t>C-12</a:t>
            </a:r>
            <a:r>
              <a:rPr lang="zh-CN" altLang="en-US" sz="2400" dirty="0">
                <a:latin typeface="Arial" panose="020B0604020202020204" pitchFamily="34" charset="0"/>
                <a:ea typeface="汉仪大宋简" panose="02010609000101010101" pitchFamily="49" charset="-122"/>
                <a:cs typeface="Arial" panose="020B0604020202020204" pitchFamily="34" charset="0"/>
              </a:rPr>
              <a:t>和</a:t>
            </a:r>
            <a:r>
              <a:rPr lang="en-US" altLang="zh-CN" sz="2400" dirty="0">
                <a:latin typeface="Arial" panose="020B0604020202020204" pitchFamily="34" charset="0"/>
                <a:ea typeface="汉仪大宋简" panose="02010609000101010101" pitchFamily="49" charset="-122"/>
                <a:cs typeface="Arial" panose="020B0604020202020204" pitchFamily="34" charset="0"/>
              </a:rPr>
              <a:t>C-14</a:t>
            </a:r>
            <a:r>
              <a:rPr lang="zh-CN" altLang="en-US" sz="2400" dirty="0">
                <a:latin typeface="Arial" panose="020B0604020202020204" pitchFamily="34" charset="0"/>
                <a:ea typeface="汉仪大宋简" panose="02010609000101010101" pitchFamily="49" charset="-122"/>
                <a:cs typeface="Arial" panose="020B0604020202020204" pitchFamily="34" charset="0"/>
              </a:rPr>
              <a:t>的比值会随时间流逝而下降</a:t>
            </a:r>
            <a:endParaRPr lang="en-US" altLang="zh-CN" sz="2400" dirty="0">
              <a:latin typeface="Arial" panose="020B0604020202020204" pitchFamily="34" charset="0"/>
              <a:ea typeface="汉仪大宋简" panose="02010609000101010101" pitchFamily="49" charset="-122"/>
              <a:cs typeface="Arial" panose="020B0604020202020204" pitchFamily="34" charset="0"/>
            </a:endParaRPr>
          </a:p>
        </p:txBody>
      </p:sp>
      <p:graphicFrame>
        <p:nvGraphicFramePr>
          <p:cNvPr id="69" name="表格 11">
            <a:extLst>
              <a:ext uri="{FF2B5EF4-FFF2-40B4-BE49-F238E27FC236}">
                <a16:creationId xmlns:a16="http://schemas.microsoft.com/office/drawing/2014/main" id="{0135FA44-0303-4529-827D-971720703DF5}"/>
              </a:ext>
            </a:extLst>
          </p:cNvPr>
          <p:cNvGraphicFramePr>
            <a:graphicFrameLocks noGrp="1"/>
          </p:cNvGraphicFramePr>
          <p:nvPr>
            <p:extLst>
              <p:ext uri="{D42A27DB-BD31-4B8C-83A1-F6EECF244321}">
                <p14:modId xmlns:p14="http://schemas.microsoft.com/office/powerpoint/2010/main" val="787959900"/>
              </p:ext>
            </p:extLst>
          </p:nvPr>
        </p:nvGraphicFramePr>
        <p:xfrm>
          <a:off x="1413147" y="1779662"/>
          <a:ext cx="6480720" cy="2929260"/>
        </p:xfrm>
        <a:graphic>
          <a:graphicData uri="http://schemas.openxmlformats.org/drawingml/2006/table">
            <a:tbl>
              <a:tblPr firstRow="1" bandRow="1">
                <a:tableStyleId>{5C22544A-7EE6-4342-B048-85BDC9FD1C3A}</a:tableStyleId>
              </a:tblPr>
              <a:tblGrid>
                <a:gridCol w="1461160">
                  <a:extLst>
                    <a:ext uri="{9D8B030D-6E8A-4147-A177-3AD203B41FA5}">
                      <a16:colId xmlns:a16="http://schemas.microsoft.com/office/drawing/2014/main" val="3545528114"/>
                    </a:ext>
                  </a:extLst>
                </a:gridCol>
                <a:gridCol w="1461160">
                  <a:extLst>
                    <a:ext uri="{9D8B030D-6E8A-4147-A177-3AD203B41FA5}">
                      <a16:colId xmlns:a16="http://schemas.microsoft.com/office/drawing/2014/main" val="2672841741"/>
                    </a:ext>
                  </a:extLst>
                </a:gridCol>
                <a:gridCol w="1461160">
                  <a:extLst>
                    <a:ext uri="{9D8B030D-6E8A-4147-A177-3AD203B41FA5}">
                      <a16:colId xmlns:a16="http://schemas.microsoft.com/office/drawing/2014/main" val="2980388988"/>
                    </a:ext>
                  </a:extLst>
                </a:gridCol>
                <a:gridCol w="1122118">
                  <a:extLst>
                    <a:ext uri="{9D8B030D-6E8A-4147-A177-3AD203B41FA5}">
                      <a16:colId xmlns:a16="http://schemas.microsoft.com/office/drawing/2014/main" val="429772441"/>
                    </a:ext>
                  </a:extLst>
                </a:gridCol>
                <a:gridCol w="975122">
                  <a:extLst>
                    <a:ext uri="{9D8B030D-6E8A-4147-A177-3AD203B41FA5}">
                      <a16:colId xmlns:a16="http://schemas.microsoft.com/office/drawing/2014/main" val="2648031913"/>
                    </a:ext>
                  </a:extLst>
                </a:gridCol>
              </a:tblGrid>
              <a:tr h="421624">
                <a:tc>
                  <a:txBody>
                    <a:bodyPr/>
                    <a:lstStyle/>
                    <a:p>
                      <a:pPr algn="ctr" eaLnBrk="0" hangingPunct="0"/>
                      <a:r>
                        <a:rPr lang="zh-CN" altLang="en-US" sz="1800" b="1" dirty="0">
                          <a:solidFill>
                            <a:schemeClr val="bg1"/>
                          </a:solidFill>
                          <a:latin typeface="Times New Roman" panose="02020603050405020304" pitchFamily="18" charset="0"/>
                          <a:ea typeface="+mj-ea"/>
                          <a:cs typeface="Times New Roman" panose="02020603050405020304" pitchFamily="18" charset="0"/>
                        </a:rPr>
                        <a:t>稳定的</a:t>
                      </a:r>
                      <a:endParaRPr lang="en-US" altLang="zh-CN" sz="1800" b="1" dirty="0">
                        <a:solidFill>
                          <a:schemeClr val="bg1"/>
                        </a:solidFill>
                        <a:latin typeface="Times New Roman" panose="02020603050405020304" pitchFamily="18" charset="0"/>
                        <a:ea typeface="+mj-ea"/>
                        <a:cs typeface="Times New Roman" panose="02020603050405020304" pitchFamily="18" charset="0"/>
                      </a:endParaRPr>
                    </a:p>
                    <a:p>
                      <a:pPr algn="ctr" eaLnBrk="0" hangingPunct="0"/>
                      <a:r>
                        <a:rPr lang="en-US" altLang="zh-CN" sz="1800" b="1" dirty="0">
                          <a:solidFill>
                            <a:schemeClr val="bg1"/>
                          </a:solidFill>
                          <a:latin typeface="Times New Roman" panose="02020603050405020304" pitchFamily="18" charset="0"/>
                          <a:ea typeface="+mj-ea"/>
                          <a:cs typeface="Times New Roman" panose="02020603050405020304" pitchFamily="18" charset="0"/>
                        </a:rPr>
                        <a:t>C-12</a:t>
                      </a:r>
                      <a:r>
                        <a:rPr lang="zh-CN" altLang="en-US" sz="1800" b="1" dirty="0">
                          <a:solidFill>
                            <a:schemeClr val="bg1"/>
                          </a:solidFill>
                          <a:latin typeface="Times New Roman" panose="02020603050405020304" pitchFamily="18" charset="0"/>
                          <a:ea typeface="+mj-ea"/>
                          <a:cs typeface="Times New Roman" panose="02020603050405020304" pitchFamily="18" charset="0"/>
                        </a:rPr>
                        <a:t>的含量</a:t>
                      </a:r>
                      <a:endParaRPr lang="en-US" altLang="zh-CN" sz="1800" b="1" dirty="0">
                        <a:solidFill>
                          <a:schemeClr val="bg1"/>
                        </a:solidFill>
                        <a:latin typeface="Times New Roman" panose="02020603050405020304" pitchFamily="18" charset="0"/>
                        <a:ea typeface="+mj-ea"/>
                        <a:cs typeface="Times New Roman" panose="02020603050405020304" pitchFamily="18" charset="0"/>
                      </a:endParaRPr>
                    </a:p>
                  </a:txBody>
                  <a:tcPr/>
                </a:tc>
                <a:tc>
                  <a:txBody>
                    <a:bodyPr/>
                    <a:lstStyle/>
                    <a:p>
                      <a:pPr algn="ctr" eaLnBrk="0" hangingPunct="0"/>
                      <a:r>
                        <a:rPr lang="zh-CN" altLang="en-US" sz="1800" b="1" dirty="0">
                          <a:solidFill>
                            <a:schemeClr val="bg1"/>
                          </a:solidFill>
                          <a:latin typeface="Times New Roman" panose="02020603050405020304" pitchFamily="18" charset="0"/>
                          <a:ea typeface="+mj-ea"/>
                          <a:cs typeface="Times New Roman" panose="02020603050405020304" pitchFamily="18" charset="0"/>
                        </a:rPr>
                        <a:t>不稳定的</a:t>
                      </a:r>
                      <a:endParaRPr lang="en-US" altLang="zh-CN" sz="1800" b="1" dirty="0">
                        <a:solidFill>
                          <a:schemeClr val="bg1"/>
                        </a:solidFill>
                        <a:latin typeface="Times New Roman" panose="02020603050405020304" pitchFamily="18" charset="0"/>
                        <a:ea typeface="+mj-ea"/>
                        <a:cs typeface="Times New Roman" panose="02020603050405020304" pitchFamily="18" charset="0"/>
                      </a:endParaRPr>
                    </a:p>
                    <a:p>
                      <a:pPr algn="ctr" eaLnBrk="0" hangingPunct="0"/>
                      <a:r>
                        <a:rPr lang="en-US" altLang="zh-CN" sz="1800" b="1" dirty="0">
                          <a:solidFill>
                            <a:schemeClr val="bg1"/>
                          </a:solidFill>
                          <a:latin typeface="Times New Roman" panose="02020603050405020304" pitchFamily="18" charset="0"/>
                          <a:ea typeface="+mj-ea"/>
                          <a:cs typeface="Times New Roman" panose="02020603050405020304" pitchFamily="18" charset="0"/>
                        </a:rPr>
                        <a:t>C-14</a:t>
                      </a:r>
                      <a:r>
                        <a:rPr lang="zh-CN" altLang="en-US" sz="1800" b="1" dirty="0">
                          <a:solidFill>
                            <a:schemeClr val="bg1"/>
                          </a:solidFill>
                          <a:latin typeface="Times New Roman" panose="02020603050405020304" pitchFamily="18" charset="0"/>
                          <a:ea typeface="+mj-ea"/>
                          <a:cs typeface="Times New Roman" panose="02020603050405020304" pitchFamily="18" charset="0"/>
                        </a:rPr>
                        <a:t>的含量</a:t>
                      </a:r>
                      <a:endParaRPr lang="en-US" altLang="zh-CN" sz="1800" b="1" dirty="0">
                        <a:solidFill>
                          <a:schemeClr val="bg1"/>
                        </a:solidFill>
                        <a:latin typeface="Times New Roman" panose="02020603050405020304" pitchFamily="18" charset="0"/>
                        <a:ea typeface="+mj-ea"/>
                        <a:cs typeface="Times New Roman" panose="02020603050405020304" pitchFamily="18" charset="0"/>
                      </a:endParaRPr>
                    </a:p>
                  </a:txBody>
                  <a:tcPr/>
                </a:tc>
                <a:tc>
                  <a:txBody>
                    <a:bodyPr/>
                    <a:lstStyle/>
                    <a:p>
                      <a:pPr algn="ctr" eaLnBrk="0" hangingPunct="0"/>
                      <a:r>
                        <a:rPr lang="zh-CN" altLang="en-US" sz="1800" b="1" dirty="0">
                          <a:solidFill>
                            <a:schemeClr val="bg1"/>
                          </a:solidFill>
                          <a:latin typeface="Times New Roman" panose="02020603050405020304" pitchFamily="18" charset="0"/>
                          <a:ea typeface="+mj-ea"/>
                          <a:cs typeface="Times New Roman" panose="02020603050405020304" pitchFamily="18" charset="0"/>
                        </a:rPr>
                        <a:t>比值</a:t>
                      </a:r>
                      <a:endParaRPr lang="en-US" altLang="zh-CN" sz="1800" b="1" dirty="0">
                        <a:solidFill>
                          <a:schemeClr val="bg1"/>
                        </a:solidFill>
                        <a:latin typeface="Times New Roman" panose="02020603050405020304" pitchFamily="18" charset="0"/>
                        <a:ea typeface="+mj-ea"/>
                        <a:cs typeface="Times New Roman" panose="02020603050405020304" pitchFamily="18" charset="0"/>
                      </a:endParaRPr>
                    </a:p>
                    <a:p>
                      <a:pPr algn="ctr" eaLnBrk="0" hangingPunct="0"/>
                      <a:r>
                        <a:rPr lang="en-US" altLang="zh-CN" sz="1800" b="1" dirty="0">
                          <a:solidFill>
                            <a:schemeClr val="bg1"/>
                          </a:solidFill>
                          <a:latin typeface="Times New Roman" panose="02020603050405020304" pitchFamily="18" charset="0"/>
                          <a:ea typeface="+mj-ea"/>
                          <a:cs typeface="Times New Roman" panose="02020603050405020304" pitchFamily="18" charset="0"/>
                        </a:rPr>
                        <a:t> C12</a:t>
                      </a:r>
                      <a:r>
                        <a:rPr lang="en-US" altLang="zh-CN" sz="1600" b="1" dirty="0">
                          <a:solidFill>
                            <a:schemeClr val="bg1"/>
                          </a:solidFill>
                          <a:latin typeface="Times New Roman" panose="02020603050405020304" pitchFamily="18" charset="0"/>
                          <a:ea typeface="+mj-ea"/>
                          <a:cs typeface="Times New Roman" panose="02020603050405020304" pitchFamily="18" charset="0"/>
                        </a:rPr>
                        <a:t> </a:t>
                      </a:r>
                      <a:r>
                        <a:rPr lang="zh-CN" altLang="en-US" sz="1600" b="1" dirty="0">
                          <a:solidFill>
                            <a:schemeClr val="bg1"/>
                          </a:solidFill>
                          <a:latin typeface="Times New Roman" panose="02020603050405020304" pitchFamily="18" charset="0"/>
                          <a:ea typeface="+mj-ea"/>
                          <a:cs typeface="Times New Roman" panose="02020603050405020304" pitchFamily="18" charset="0"/>
                        </a:rPr>
                        <a:t>比 </a:t>
                      </a:r>
                      <a:r>
                        <a:rPr lang="en-US" altLang="zh-CN" sz="1800" b="1" dirty="0">
                          <a:solidFill>
                            <a:schemeClr val="bg1"/>
                          </a:solidFill>
                          <a:latin typeface="Times New Roman" panose="02020603050405020304" pitchFamily="18" charset="0"/>
                          <a:ea typeface="+mj-ea"/>
                          <a:cs typeface="Times New Roman" panose="02020603050405020304" pitchFamily="18" charset="0"/>
                        </a:rPr>
                        <a:t>C14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dirty="0">
                          <a:solidFill>
                            <a:schemeClr val="bg1"/>
                          </a:solidFill>
                          <a:latin typeface="Times New Roman" panose="02020603050405020304" pitchFamily="18" charset="0"/>
                          <a:ea typeface="+mj-ea"/>
                          <a:cs typeface="Times New Roman" panose="02020603050405020304" pitchFamily="18" charset="0"/>
                        </a:rPr>
                        <a:t>死的年数</a:t>
                      </a:r>
                      <a:endParaRPr lang="en-US" altLang="zh-CN" sz="1800" b="1" dirty="0">
                        <a:solidFill>
                          <a:schemeClr val="bg1"/>
                        </a:solidFill>
                        <a:latin typeface="Times New Roman" panose="02020603050405020304" pitchFamily="18" charset="0"/>
                        <a:ea typeface="+mj-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dirty="0">
                          <a:solidFill>
                            <a:schemeClr val="bg1"/>
                          </a:solidFill>
                          <a:latin typeface="Times New Roman" panose="02020603050405020304" pitchFamily="18" charset="0"/>
                          <a:ea typeface="+mj-ea"/>
                          <a:cs typeface="Times New Roman" panose="02020603050405020304" pitchFamily="18" charset="0"/>
                        </a:rPr>
                        <a:t>半衰期</a:t>
                      </a:r>
                      <a:endParaRPr lang="en-US" altLang="zh-CN" sz="1800" b="1" dirty="0">
                        <a:solidFill>
                          <a:schemeClr val="bg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1704074705"/>
                  </a:ext>
                </a:extLst>
              </a:tr>
              <a:tr h="381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latin typeface="Times New Roman" panose="02020603050405020304" pitchFamily="18" charset="0"/>
                          <a:cs typeface="Times New Roman" panose="02020603050405020304" pitchFamily="18" charset="0"/>
                        </a:rPr>
                        <a:t>100 </a:t>
                      </a:r>
                      <a:r>
                        <a:rPr lang="zh-CN" altLang="en-US" sz="1800" dirty="0">
                          <a:latin typeface="Times New Roman" panose="02020603050405020304" pitchFamily="18" charset="0"/>
                          <a:cs typeface="Times New Roman" panose="02020603050405020304" pitchFamily="18" charset="0"/>
                        </a:rPr>
                        <a:t>万亿</a:t>
                      </a:r>
                      <a:endParaRPr lang="en-US" altLang="zh-CN" sz="1800" dirty="0">
                        <a:latin typeface="Times New Roman" panose="02020603050405020304" pitchFamily="18" charset="0"/>
                        <a:cs typeface="Times New Roman" panose="02020603050405020304" pitchFamily="18" charset="0"/>
                      </a:endParaRPr>
                    </a:p>
                  </a:txBody>
                  <a:tcPr/>
                </a:tc>
                <a:tc>
                  <a:txBody>
                    <a:bodyPr/>
                    <a:lstStyle/>
                    <a:p>
                      <a:r>
                        <a:rPr lang="en-US" altLang="zh-CN" dirty="0">
                          <a:latin typeface="Times New Roman" panose="02020603050405020304" pitchFamily="18" charset="0"/>
                          <a:cs typeface="Times New Roman" panose="02020603050405020304" pitchFamily="18" charset="0"/>
                        </a:rPr>
                        <a:t>100</a:t>
                      </a:r>
                      <a:endParaRPr lang="zh-CN" alt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latin typeface="Times New Roman" panose="02020603050405020304" pitchFamily="18" charset="0"/>
                          <a:cs typeface="Times New Roman" panose="02020603050405020304" pitchFamily="18" charset="0"/>
                        </a:rPr>
                        <a:t>1</a:t>
                      </a:r>
                      <a:r>
                        <a:rPr lang="zh-CN" altLang="en-US" sz="1800" dirty="0">
                          <a:latin typeface="Times New Roman" panose="02020603050405020304" pitchFamily="18" charset="0"/>
                          <a:cs typeface="Times New Roman" panose="02020603050405020304" pitchFamily="18" charset="0"/>
                        </a:rPr>
                        <a:t>万亿</a:t>
                      </a:r>
                      <a:r>
                        <a:rPr lang="en-US" altLang="zh-CN" sz="1800" dirty="0">
                          <a:latin typeface="Times New Roman" panose="02020603050405020304" pitchFamily="18" charset="0"/>
                          <a:cs typeface="Times New Roman" panose="02020603050405020304" pitchFamily="18" charset="0"/>
                        </a:rPr>
                        <a:t> </a:t>
                      </a:r>
                      <a:r>
                        <a:rPr lang="zh-CN" altLang="en-US" sz="1600" dirty="0">
                          <a:latin typeface="Times New Roman" panose="02020603050405020304" pitchFamily="18" charset="0"/>
                          <a:cs typeface="Times New Roman" panose="02020603050405020304" pitchFamily="18" charset="0"/>
                        </a:rPr>
                        <a:t>比</a:t>
                      </a:r>
                      <a:r>
                        <a:rPr lang="en-US" altLang="zh-CN" sz="1800" dirty="0">
                          <a:latin typeface="Times New Roman" panose="02020603050405020304" pitchFamily="18" charset="0"/>
                          <a:cs typeface="Times New Roman" panose="02020603050405020304" pitchFamily="18" charset="0"/>
                        </a:rPr>
                        <a:t> 1</a:t>
                      </a:r>
                    </a:p>
                  </a:txBody>
                  <a:tcPr/>
                </a:tc>
                <a:tc>
                  <a:txBody>
                    <a:bodyPr/>
                    <a:lstStyle/>
                    <a:p>
                      <a:r>
                        <a:rPr lang="en-US" altLang="zh-CN" dirty="0">
                          <a:latin typeface="Times New Roman" panose="02020603050405020304" pitchFamily="18" charset="0"/>
                          <a:cs typeface="Times New Roman" panose="02020603050405020304" pitchFamily="18" charset="0"/>
                        </a:rPr>
                        <a:t>0</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en-US" altLang="zh-CN" dirty="0">
                          <a:latin typeface="Times New Roman" panose="02020603050405020304" pitchFamily="18" charset="0"/>
                          <a:cs typeface="Times New Roman" panose="02020603050405020304" pitchFamily="18" charset="0"/>
                        </a:rPr>
                        <a:t>0</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23269023"/>
                  </a:ext>
                </a:extLst>
              </a:tr>
              <a:tr h="381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latin typeface="Times New Roman" panose="02020603050405020304" pitchFamily="18" charset="0"/>
                          <a:cs typeface="Times New Roman" panose="02020603050405020304" pitchFamily="18" charset="0"/>
                        </a:rPr>
                        <a:t>100 </a:t>
                      </a:r>
                      <a:r>
                        <a:rPr lang="zh-CN" altLang="en-US" sz="1800" dirty="0">
                          <a:latin typeface="Times New Roman" panose="02020603050405020304" pitchFamily="18" charset="0"/>
                          <a:cs typeface="Times New Roman" panose="02020603050405020304" pitchFamily="18" charset="0"/>
                        </a:rPr>
                        <a:t>万亿</a:t>
                      </a:r>
                      <a:endParaRPr lang="en-US" altLang="zh-CN" sz="1800" dirty="0">
                        <a:latin typeface="Times New Roman" panose="02020603050405020304" pitchFamily="18" charset="0"/>
                        <a:cs typeface="Times New Roman" panose="02020603050405020304" pitchFamily="18" charset="0"/>
                      </a:endParaRPr>
                    </a:p>
                  </a:txBody>
                  <a:tcPr/>
                </a:tc>
                <a:tc>
                  <a:txBody>
                    <a:bodyPr/>
                    <a:lstStyle/>
                    <a:p>
                      <a:r>
                        <a:rPr lang="en-US" altLang="zh-CN" dirty="0">
                          <a:latin typeface="Times New Roman" panose="02020603050405020304" pitchFamily="18" charset="0"/>
                          <a:cs typeface="Times New Roman" panose="02020603050405020304" pitchFamily="18" charset="0"/>
                        </a:rPr>
                        <a:t>50</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en-US" altLang="zh-CN" sz="1800" dirty="0">
                          <a:latin typeface="Times New Roman" panose="02020603050405020304" pitchFamily="18" charset="0"/>
                          <a:cs typeface="Times New Roman" panose="02020603050405020304" pitchFamily="18" charset="0"/>
                        </a:rPr>
                        <a:t>2</a:t>
                      </a:r>
                      <a:r>
                        <a:rPr lang="zh-CN" altLang="en-US" sz="1800" dirty="0">
                          <a:latin typeface="Times New Roman" panose="02020603050405020304" pitchFamily="18" charset="0"/>
                          <a:cs typeface="Times New Roman" panose="02020603050405020304" pitchFamily="18" charset="0"/>
                        </a:rPr>
                        <a:t>万亿</a:t>
                      </a:r>
                      <a:r>
                        <a:rPr lang="en-US" altLang="zh-CN" sz="1800" dirty="0">
                          <a:latin typeface="Times New Roman" panose="02020603050405020304" pitchFamily="18" charset="0"/>
                          <a:cs typeface="Times New Roman" panose="02020603050405020304" pitchFamily="18" charset="0"/>
                        </a:rPr>
                        <a:t> </a:t>
                      </a:r>
                      <a:r>
                        <a:rPr lang="zh-CN" altLang="en-US" sz="1600" dirty="0">
                          <a:latin typeface="Times New Roman" panose="02020603050405020304" pitchFamily="18" charset="0"/>
                          <a:cs typeface="Times New Roman" panose="02020603050405020304" pitchFamily="18" charset="0"/>
                        </a:rPr>
                        <a:t>比</a:t>
                      </a:r>
                      <a:r>
                        <a:rPr lang="en-US" altLang="zh-CN" sz="1800" dirty="0">
                          <a:latin typeface="Times New Roman" panose="02020603050405020304" pitchFamily="18" charset="0"/>
                          <a:cs typeface="Times New Roman" panose="02020603050405020304" pitchFamily="18" charset="0"/>
                        </a:rPr>
                        <a:t> 1</a:t>
                      </a:r>
                      <a:endParaRPr lang="zh-CN" alt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latin typeface="Times New Roman" panose="02020603050405020304" pitchFamily="18" charset="0"/>
                          <a:cs typeface="Times New Roman" panose="02020603050405020304" pitchFamily="18" charset="0"/>
                        </a:rPr>
                        <a:t>5,730</a:t>
                      </a:r>
                    </a:p>
                  </a:txBody>
                  <a:tcPr/>
                </a:tc>
                <a:tc>
                  <a:txBody>
                    <a:bodyPr/>
                    <a:lstStyle/>
                    <a:p>
                      <a:r>
                        <a:rPr lang="en-US" altLang="zh-CN" dirty="0">
                          <a:latin typeface="Times New Roman" panose="02020603050405020304" pitchFamily="18" charset="0"/>
                          <a:cs typeface="Times New Roman" panose="02020603050405020304" pitchFamily="18" charset="0"/>
                        </a:rPr>
                        <a:t>1</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3168962"/>
                  </a:ext>
                </a:extLst>
              </a:tr>
              <a:tr h="381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latin typeface="Times New Roman" panose="02020603050405020304" pitchFamily="18" charset="0"/>
                          <a:cs typeface="Times New Roman" panose="02020603050405020304" pitchFamily="18" charset="0"/>
                        </a:rPr>
                        <a:t>100 </a:t>
                      </a:r>
                      <a:r>
                        <a:rPr lang="zh-CN" altLang="en-US" sz="1800" dirty="0">
                          <a:latin typeface="Times New Roman" panose="02020603050405020304" pitchFamily="18" charset="0"/>
                          <a:cs typeface="Times New Roman" panose="02020603050405020304" pitchFamily="18" charset="0"/>
                        </a:rPr>
                        <a:t>万亿</a:t>
                      </a:r>
                      <a:endParaRPr lang="en-US" altLang="zh-CN" sz="1800" dirty="0">
                        <a:latin typeface="Times New Roman" panose="02020603050405020304" pitchFamily="18" charset="0"/>
                        <a:cs typeface="Times New Roman" panose="02020603050405020304" pitchFamily="18" charset="0"/>
                      </a:endParaRPr>
                    </a:p>
                  </a:txBody>
                  <a:tcPr/>
                </a:tc>
                <a:tc>
                  <a:txBody>
                    <a:bodyPr/>
                    <a:lstStyle/>
                    <a:p>
                      <a:r>
                        <a:rPr lang="en-US" altLang="zh-CN" dirty="0">
                          <a:latin typeface="Times New Roman" panose="02020603050405020304" pitchFamily="18" charset="0"/>
                          <a:cs typeface="Times New Roman" panose="02020603050405020304" pitchFamily="18" charset="0"/>
                        </a:rPr>
                        <a:t>25</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en-US" altLang="zh-CN" sz="1800" dirty="0">
                          <a:latin typeface="Times New Roman" panose="02020603050405020304" pitchFamily="18" charset="0"/>
                          <a:cs typeface="Times New Roman" panose="02020603050405020304" pitchFamily="18" charset="0"/>
                        </a:rPr>
                        <a:t>4</a:t>
                      </a:r>
                      <a:r>
                        <a:rPr lang="zh-CN" altLang="en-US" sz="1800" dirty="0">
                          <a:latin typeface="Times New Roman" panose="02020603050405020304" pitchFamily="18" charset="0"/>
                          <a:cs typeface="Times New Roman" panose="02020603050405020304" pitchFamily="18" charset="0"/>
                        </a:rPr>
                        <a:t>万亿</a:t>
                      </a:r>
                      <a:r>
                        <a:rPr lang="en-US" altLang="zh-CN" sz="1800" dirty="0">
                          <a:latin typeface="Times New Roman" panose="02020603050405020304" pitchFamily="18" charset="0"/>
                          <a:cs typeface="Times New Roman" panose="02020603050405020304" pitchFamily="18" charset="0"/>
                        </a:rPr>
                        <a:t> </a:t>
                      </a:r>
                      <a:r>
                        <a:rPr lang="zh-CN" altLang="en-US" sz="1600" dirty="0">
                          <a:latin typeface="Times New Roman" panose="02020603050405020304" pitchFamily="18" charset="0"/>
                          <a:cs typeface="Times New Roman" panose="02020603050405020304" pitchFamily="18" charset="0"/>
                        </a:rPr>
                        <a:t>比</a:t>
                      </a:r>
                      <a:r>
                        <a:rPr lang="en-US" altLang="zh-CN" sz="1800" dirty="0">
                          <a:latin typeface="Times New Roman" panose="02020603050405020304" pitchFamily="18" charset="0"/>
                          <a:cs typeface="Times New Roman" panose="02020603050405020304" pitchFamily="18" charset="0"/>
                        </a:rPr>
                        <a:t> 1</a:t>
                      </a:r>
                      <a:endParaRPr lang="zh-CN" alt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latin typeface="Times New Roman" panose="02020603050405020304" pitchFamily="18" charset="0"/>
                          <a:cs typeface="Times New Roman" panose="02020603050405020304" pitchFamily="18" charset="0"/>
                        </a:rPr>
                        <a:t>11,460</a:t>
                      </a:r>
                    </a:p>
                  </a:txBody>
                  <a:tcPr/>
                </a:tc>
                <a:tc>
                  <a:txBody>
                    <a:bodyPr/>
                    <a:lstStyle/>
                    <a:p>
                      <a:r>
                        <a:rPr lang="en-US" altLang="zh-CN" dirty="0">
                          <a:latin typeface="Times New Roman" panose="02020603050405020304" pitchFamily="18" charset="0"/>
                          <a:cs typeface="Times New Roman" panose="02020603050405020304" pitchFamily="18" charset="0"/>
                        </a:rPr>
                        <a:t>2</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18152428"/>
                  </a:ext>
                </a:extLst>
              </a:tr>
              <a:tr h="381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latin typeface="Times New Roman" panose="02020603050405020304" pitchFamily="18" charset="0"/>
                          <a:cs typeface="Times New Roman" panose="02020603050405020304" pitchFamily="18" charset="0"/>
                        </a:rPr>
                        <a:t>100 </a:t>
                      </a:r>
                      <a:r>
                        <a:rPr lang="zh-CN" altLang="en-US" sz="1800" dirty="0">
                          <a:latin typeface="Times New Roman" panose="02020603050405020304" pitchFamily="18" charset="0"/>
                          <a:cs typeface="Times New Roman" panose="02020603050405020304" pitchFamily="18" charset="0"/>
                        </a:rPr>
                        <a:t>万亿</a:t>
                      </a:r>
                      <a:endParaRPr lang="en-US" altLang="zh-CN" sz="1800" dirty="0">
                        <a:latin typeface="Times New Roman" panose="02020603050405020304" pitchFamily="18" charset="0"/>
                        <a:cs typeface="Times New Roman" panose="02020603050405020304" pitchFamily="18" charset="0"/>
                      </a:endParaRPr>
                    </a:p>
                  </a:txBody>
                  <a:tcPr/>
                </a:tc>
                <a:tc>
                  <a:txBody>
                    <a:bodyPr/>
                    <a:lstStyle/>
                    <a:p>
                      <a:r>
                        <a:rPr lang="en-US" altLang="zh-CN" dirty="0">
                          <a:latin typeface="Times New Roman" panose="02020603050405020304" pitchFamily="18" charset="0"/>
                          <a:cs typeface="Times New Roman" panose="02020603050405020304" pitchFamily="18" charset="0"/>
                        </a:rPr>
                        <a:t>12</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en-US" altLang="zh-CN" sz="1800" dirty="0">
                          <a:latin typeface="Times New Roman" panose="02020603050405020304" pitchFamily="18" charset="0"/>
                          <a:cs typeface="Times New Roman" panose="02020603050405020304" pitchFamily="18" charset="0"/>
                        </a:rPr>
                        <a:t>8</a:t>
                      </a:r>
                      <a:r>
                        <a:rPr lang="zh-CN" altLang="en-US" sz="1800" dirty="0">
                          <a:latin typeface="Times New Roman" panose="02020603050405020304" pitchFamily="18" charset="0"/>
                          <a:cs typeface="Times New Roman" panose="02020603050405020304" pitchFamily="18" charset="0"/>
                        </a:rPr>
                        <a:t>万亿</a:t>
                      </a:r>
                      <a:r>
                        <a:rPr lang="en-US" altLang="zh-CN" sz="1800" dirty="0">
                          <a:latin typeface="Times New Roman" panose="02020603050405020304" pitchFamily="18" charset="0"/>
                          <a:cs typeface="Times New Roman" panose="02020603050405020304" pitchFamily="18" charset="0"/>
                        </a:rPr>
                        <a:t> </a:t>
                      </a:r>
                      <a:r>
                        <a:rPr lang="zh-CN" altLang="en-US" sz="1600" dirty="0">
                          <a:latin typeface="Times New Roman" panose="02020603050405020304" pitchFamily="18" charset="0"/>
                          <a:cs typeface="Times New Roman" panose="02020603050405020304" pitchFamily="18" charset="0"/>
                        </a:rPr>
                        <a:t>比</a:t>
                      </a:r>
                      <a:r>
                        <a:rPr lang="en-US" altLang="zh-CN" sz="1800" dirty="0">
                          <a:latin typeface="Times New Roman" panose="02020603050405020304" pitchFamily="18" charset="0"/>
                          <a:cs typeface="Times New Roman" panose="02020603050405020304" pitchFamily="18" charset="0"/>
                        </a:rPr>
                        <a:t> 1</a:t>
                      </a:r>
                      <a:endParaRPr lang="zh-CN" alt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latin typeface="Times New Roman" panose="02020603050405020304" pitchFamily="18" charset="0"/>
                          <a:cs typeface="Times New Roman" panose="02020603050405020304" pitchFamily="18" charset="0"/>
                        </a:rPr>
                        <a:t>17,190</a:t>
                      </a:r>
                    </a:p>
                  </a:txBody>
                  <a:tcPr/>
                </a:tc>
                <a:tc>
                  <a:txBody>
                    <a:bodyPr/>
                    <a:lstStyle/>
                    <a:p>
                      <a:r>
                        <a:rPr lang="en-US" altLang="zh-CN" dirty="0">
                          <a:latin typeface="Times New Roman" panose="02020603050405020304" pitchFamily="18" charset="0"/>
                          <a:cs typeface="Times New Roman" panose="02020603050405020304" pitchFamily="18" charset="0"/>
                        </a:rPr>
                        <a:t>3</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59755878"/>
                  </a:ext>
                </a:extLst>
              </a:tr>
              <a:tr h="381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latin typeface="Times New Roman" panose="02020603050405020304" pitchFamily="18" charset="0"/>
                          <a:cs typeface="Times New Roman" panose="02020603050405020304" pitchFamily="18" charset="0"/>
                        </a:rPr>
                        <a:t>100 </a:t>
                      </a:r>
                      <a:r>
                        <a:rPr lang="zh-CN" altLang="en-US" sz="1800" dirty="0">
                          <a:latin typeface="Times New Roman" panose="02020603050405020304" pitchFamily="18" charset="0"/>
                          <a:cs typeface="Times New Roman" panose="02020603050405020304" pitchFamily="18" charset="0"/>
                        </a:rPr>
                        <a:t>万亿</a:t>
                      </a:r>
                      <a:endParaRPr lang="en-US" altLang="zh-CN" sz="1800" dirty="0">
                        <a:latin typeface="Times New Roman" panose="02020603050405020304" pitchFamily="18" charset="0"/>
                        <a:cs typeface="Times New Roman" panose="02020603050405020304" pitchFamily="18" charset="0"/>
                      </a:endParaRPr>
                    </a:p>
                  </a:txBody>
                  <a:tcPr/>
                </a:tc>
                <a:tc>
                  <a:txBody>
                    <a:bodyPr/>
                    <a:lstStyle/>
                    <a:p>
                      <a:r>
                        <a:rPr lang="en-US" altLang="zh-CN" dirty="0">
                          <a:latin typeface="Times New Roman" panose="02020603050405020304" pitchFamily="18" charset="0"/>
                          <a:cs typeface="Times New Roman" panose="02020603050405020304" pitchFamily="18" charset="0"/>
                        </a:rPr>
                        <a:t>6</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en-US" altLang="zh-CN" sz="1800" dirty="0">
                          <a:latin typeface="Times New Roman" panose="02020603050405020304" pitchFamily="18" charset="0"/>
                          <a:cs typeface="Times New Roman" panose="02020603050405020304" pitchFamily="18" charset="0"/>
                        </a:rPr>
                        <a:t>16</a:t>
                      </a:r>
                      <a:r>
                        <a:rPr lang="zh-CN" altLang="en-US" sz="1800" dirty="0">
                          <a:latin typeface="Times New Roman" panose="02020603050405020304" pitchFamily="18" charset="0"/>
                          <a:cs typeface="Times New Roman" panose="02020603050405020304" pitchFamily="18" charset="0"/>
                        </a:rPr>
                        <a:t>万亿</a:t>
                      </a:r>
                      <a:r>
                        <a:rPr lang="en-US" altLang="zh-CN" sz="1800" dirty="0">
                          <a:latin typeface="Times New Roman" panose="02020603050405020304" pitchFamily="18" charset="0"/>
                          <a:cs typeface="Times New Roman" panose="02020603050405020304" pitchFamily="18" charset="0"/>
                        </a:rPr>
                        <a:t> </a:t>
                      </a:r>
                      <a:r>
                        <a:rPr lang="zh-CN" altLang="en-US" sz="1600" dirty="0">
                          <a:latin typeface="Times New Roman" panose="02020603050405020304" pitchFamily="18" charset="0"/>
                          <a:cs typeface="Times New Roman" panose="02020603050405020304" pitchFamily="18" charset="0"/>
                        </a:rPr>
                        <a:t>比</a:t>
                      </a:r>
                      <a:r>
                        <a:rPr lang="en-US" altLang="zh-CN" sz="1800" dirty="0">
                          <a:latin typeface="Times New Roman" panose="02020603050405020304" pitchFamily="18" charset="0"/>
                          <a:cs typeface="Times New Roman" panose="02020603050405020304" pitchFamily="18" charset="0"/>
                        </a:rPr>
                        <a:t> 1</a:t>
                      </a:r>
                      <a:endParaRPr lang="zh-CN" alt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latin typeface="Times New Roman" panose="02020603050405020304" pitchFamily="18" charset="0"/>
                          <a:cs typeface="Times New Roman" panose="02020603050405020304" pitchFamily="18" charset="0"/>
                        </a:rPr>
                        <a:t>22,920</a:t>
                      </a:r>
                    </a:p>
                  </a:txBody>
                  <a:tcPr/>
                </a:tc>
                <a:tc>
                  <a:txBody>
                    <a:bodyPr/>
                    <a:lstStyle/>
                    <a:p>
                      <a:r>
                        <a:rPr lang="en-US" altLang="zh-CN" dirty="0">
                          <a:latin typeface="Times New Roman" panose="02020603050405020304" pitchFamily="18" charset="0"/>
                          <a:cs typeface="Times New Roman" panose="02020603050405020304" pitchFamily="18" charset="0"/>
                        </a:rPr>
                        <a:t>4</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22287607"/>
                  </a:ext>
                </a:extLst>
              </a:tr>
              <a:tr h="381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latin typeface="Times New Roman" panose="02020603050405020304" pitchFamily="18" charset="0"/>
                          <a:cs typeface="Times New Roman" panose="02020603050405020304" pitchFamily="18" charset="0"/>
                        </a:rPr>
                        <a:t>100 </a:t>
                      </a:r>
                      <a:r>
                        <a:rPr lang="zh-CN" altLang="en-US" sz="1800" dirty="0">
                          <a:latin typeface="Times New Roman" panose="02020603050405020304" pitchFamily="18" charset="0"/>
                          <a:cs typeface="Times New Roman" panose="02020603050405020304" pitchFamily="18" charset="0"/>
                        </a:rPr>
                        <a:t>万亿</a:t>
                      </a:r>
                      <a:endParaRPr lang="en-US" altLang="zh-CN" sz="1800" dirty="0">
                        <a:latin typeface="Times New Roman" panose="02020603050405020304" pitchFamily="18" charset="0"/>
                        <a:cs typeface="Times New Roman" panose="02020603050405020304" pitchFamily="18" charset="0"/>
                      </a:endParaRPr>
                    </a:p>
                  </a:txBody>
                  <a:tcPr/>
                </a:tc>
                <a:tc>
                  <a:txBody>
                    <a:bodyPr/>
                    <a:lstStyle/>
                    <a:p>
                      <a:r>
                        <a:rPr lang="en-US" altLang="zh-CN" dirty="0">
                          <a:latin typeface="Times New Roman" panose="02020603050405020304" pitchFamily="18" charset="0"/>
                          <a:cs typeface="Times New Roman" panose="02020603050405020304" pitchFamily="18" charset="0"/>
                        </a:rPr>
                        <a:t>3</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en-US" altLang="zh-CN" sz="1800" dirty="0">
                          <a:latin typeface="Times New Roman" panose="02020603050405020304" pitchFamily="18" charset="0"/>
                          <a:cs typeface="Times New Roman" panose="02020603050405020304" pitchFamily="18" charset="0"/>
                        </a:rPr>
                        <a:t>32</a:t>
                      </a:r>
                      <a:r>
                        <a:rPr lang="zh-CN" altLang="en-US" sz="1800" dirty="0">
                          <a:latin typeface="Times New Roman" panose="02020603050405020304" pitchFamily="18" charset="0"/>
                          <a:cs typeface="Times New Roman" panose="02020603050405020304" pitchFamily="18" charset="0"/>
                        </a:rPr>
                        <a:t>万亿</a:t>
                      </a:r>
                      <a:r>
                        <a:rPr lang="en-US" altLang="zh-CN" sz="1800" dirty="0">
                          <a:latin typeface="Times New Roman" panose="02020603050405020304" pitchFamily="18" charset="0"/>
                          <a:cs typeface="Times New Roman" panose="02020603050405020304" pitchFamily="18" charset="0"/>
                        </a:rPr>
                        <a:t> </a:t>
                      </a:r>
                      <a:r>
                        <a:rPr lang="zh-CN" altLang="en-US" sz="1600" dirty="0">
                          <a:latin typeface="Times New Roman" panose="02020603050405020304" pitchFamily="18" charset="0"/>
                          <a:cs typeface="Times New Roman" panose="02020603050405020304" pitchFamily="18" charset="0"/>
                        </a:rPr>
                        <a:t>比</a:t>
                      </a:r>
                      <a:r>
                        <a:rPr lang="en-US" altLang="zh-CN" sz="1800" dirty="0">
                          <a:latin typeface="Times New Roman" panose="02020603050405020304" pitchFamily="18" charset="0"/>
                          <a:cs typeface="Times New Roman" panose="02020603050405020304" pitchFamily="18" charset="0"/>
                        </a:rPr>
                        <a:t> 1</a:t>
                      </a:r>
                      <a:endParaRPr lang="zh-CN" alt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latin typeface="Times New Roman" panose="02020603050405020304" pitchFamily="18" charset="0"/>
                          <a:cs typeface="Times New Roman" panose="02020603050405020304" pitchFamily="18" charset="0"/>
                        </a:rPr>
                        <a:t>28,650</a:t>
                      </a:r>
                    </a:p>
                  </a:txBody>
                  <a:tcPr/>
                </a:tc>
                <a:tc>
                  <a:txBody>
                    <a:bodyPr/>
                    <a:lstStyle/>
                    <a:p>
                      <a:r>
                        <a:rPr lang="en-US" altLang="zh-CN" dirty="0">
                          <a:latin typeface="Times New Roman" panose="02020603050405020304" pitchFamily="18" charset="0"/>
                          <a:cs typeface="Times New Roman" panose="02020603050405020304" pitchFamily="18" charset="0"/>
                        </a:rPr>
                        <a:t>5</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58829591"/>
                  </a:ext>
                </a:extLst>
              </a:tr>
            </a:tbl>
          </a:graphicData>
        </a:graphic>
      </p:graphicFrame>
    </p:spTree>
    <p:extLst>
      <p:ext uri="{BB962C8B-B14F-4D97-AF65-F5344CB8AC3E}">
        <p14:creationId xmlns:p14="http://schemas.microsoft.com/office/powerpoint/2010/main" val="335392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2455" y="1548393"/>
            <a:ext cx="7199090" cy="2046714"/>
          </a:xfrm>
          <a:prstGeom prst="rect">
            <a:avLst/>
          </a:prstGeom>
        </p:spPr>
        <p:txBody>
          <a:bodyPr wrap="square">
            <a:spAutoFit/>
          </a:bodyPr>
          <a:lstStyle/>
          <a:p>
            <a:pPr>
              <a:spcAft>
                <a:spcPts val="1800"/>
              </a:spcAft>
            </a:pPr>
            <a:r>
              <a:rPr lang="zh-CN" altLang="en-US" sz="2800" dirty="0">
                <a:latin typeface="Arial" panose="020B0604020202020204" pitchFamily="34" charset="0"/>
                <a:ea typeface="汉仪大宋简" panose="02010609000101010101" pitchFamily="49" charset="-122"/>
                <a:cs typeface="Arial" panose="020B0604020202020204" pitchFamily="34" charset="0"/>
              </a:rPr>
              <a:t>因为以上原因，甚至说理论上，碳</a:t>
            </a:r>
            <a:r>
              <a:rPr lang="en-US" altLang="zh-CN" sz="2800" dirty="0">
                <a:latin typeface="Arial" panose="020B0604020202020204" pitchFamily="34" charset="0"/>
                <a:ea typeface="汉仪大宋简" panose="02010609000101010101" pitchFamily="49" charset="-122"/>
                <a:cs typeface="Arial" panose="020B0604020202020204" pitchFamily="34" charset="0"/>
              </a:rPr>
              <a:t>-14 </a:t>
            </a:r>
            <a:r>
              <a:rPr lang="zh-CN" altLang="en-US" sz="2800" dirty="0">
                <a:latin typeface="Arial" panose="020B0604020202020204" pitchFamily="34" charset="0"/>
                <a:ea typeface="汉仪大宋简" panose="02010609000101010101" pitchFamily="49" charset="-122"/>
                <a:cs typeface="Arial" panose="020B0604020202020204" pitchFamily="34" charset="0"/>
              </a:rPr>
              <a:t>使用范围限于约</a:t>
            </a:r>
            <a:r>
              <a:rPr lang="en-US" altLang="zh-CN" sz="2800" dirty="0">
                <a:latin typeface="Arial" panose="020B0604020202020204" pitchFamily="34" charset="0"/>
                <a:ea typeface="汉仪大宋简" panose="02010609000101010101" pitchFamily="49" charset="-122"/>
                <a:cs typeface="Arial" panose="020B0604020202020204" pitchFamily="34" charset="0"/>
              </a:rPr>
              <a:t>25</a:t>
            </a:r>
            <a:r>
              <a:rPr lang="zh-CN" altLang="en-US" sz="2800" dirty="0">
                <a:latin typeface="Arial" panose="020B0604020202020204" pitchFamily="34" charset="0"/>
                <a:ea typeface="汉仪大宋简" panose="02010609000101010101" pitchFamily="49" charset="-122"/>
                <a:cs typeface="Arial" panose="020B0604020202020204" pitchFamily="34" charset="0"/>
              </a:rPr>
              <a:t>万年以内，远远没有一百万年。</a:t>
            </a:r>
            <a:endParaRPr lang="en-US" altLang="zh-CN" sz="2800" dirty="0">
              <a:latin typeface="Arial" panose="020B0604020202020204" pitchFamily="34" charset="0"/>
              <a:ea typeface="汉仪大宋简" panose="02010609000101010101" pitchFamily="49" charset="-122"/>
              <a:cs typeface="Arial" panose="020B0604020202020204" pitchFamily="34" charset="0"/>
            </a:endParaRPr>
          </a:p>
          <a:p>
            <a:pPr>
              <a:spcAft>
                <a:spcPts val="1800"/>
              </a:spcAft>
            </a:pPr>
            <a:r>
              <a:rPr lang="zh-CN" altLang="en-US" sz="2800" dirty="0">
                <a:latin typeface="Arial" panose="020B0604020202020204" pitchFamily="34" charset="0"/>
                <a:ea typeface="汉仪大宋简" panose="02010609000101010101" pitchFamily="49" charset="-122"/>
                <a:cs typeface="Arial" panose="020B0604020202020204" pitchFamily="34" charset="0"/>
              </a:rPr>
              <a:t>因为实验室中设备的精确度的限制，实际测量的范围限于</a:t>
            </a:r>
            <a:r>
              <a:rPr lang="en-US" altLang="zh-CN" sz="2800" dirty="0">
                <a:latin typeface="Arial" panose="020B0604020202020204" pitchFamily="34" charset="0"/>
                <a:ea typeface="汉仪大宋简" panose="02010609000101010101" pitchFamily="49" charset="-122"/>
                <a:cs typeface="Arial" panose="020B0604020202020204" pitchFamily="34" charset="0"/>
              </a:rPr>
              <a:t>10-12</a:t>
            </a:r>
            <a:r>
              <a:rPr lang="zh-CN" altLang="en-US" sz="2800" dirty="0">
                <a:latin typeface="Arial" panose="020B0604020202020204" pitchFamily="34" charset="0"/>
                <a:ea typeface="汉仪大宋简" panose="02010609000101010101" pitchFamily="49" charset="-122"/>
                <a:cs typeface="Arial" panose="020B0604020202020204" pitchFamily="34" charset="0"/>
              </a:rPr>
              <a:t>万年以下。</a:t>
            </a:r>
            <a:endParaRPr lang="en-US" altLang="zh-CN" sz="2800" dirty="0">
              <a:latin typeface="Arial" panose="020B0604020202020204" pitchFamily="34" charset="0"/>
              <a:ea typeface="汉仪大宋简" panose="02010609000101010101" pitchFamily="49" charset="-122"/>
              <a:cs typeface="Arial" panose="020B0604020202020204" pitchFamily="34" charset="0"/>
            </a:endParaRPr>
          </a:p>
        </p:txBody>
      </p:sp>
      <p:sp>
        <p:nvSpPr>
          <p:cNvPr id="2" name="标题 1"/>
          <p:cNvSpPr>
            <a:spLocks noGrp="1"/>
          </p:cNvSpPr>
          <p:nvPr>
            <p:ph type="title"/>
          </p:nvPr>
        </p:nvSpPr>
        <p:spPr>
          <a:xfrm>
            <a:off x="1143000" y="119703"/>
            <a:ext cx="6858000" cy="507831"/>
          </a:xfrm>
        </p:spPr>
        <p:txBody>
          <a:bodyPr/>
          <a:lstStyle/>
          <a:p>
            <a:r>
              <a:rPr lang="zh-CN" altLang="en-US" dirty="0"/>
              <a:t>碳</a:t>
            </a:r>
            <a:r>
              <a:rPr lang="en-US" altLang="zh-CN" dirty="0"/>
              <a:t>-14 </a:t>
            </a:r>
            <a:r>
              <a:rPr lang="zh-CN" altLang="en-US" dirty="0"/>
              <a:t>测年法：较短期</a:t>
            </a:r>
            <a:endParaRPr lang="zh-CN" altLang="en-US"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987574"/>
            <a:ext cx="8568952" cy="3370153"/>
          </a:xfrm>
          <a:prstGeom prst="rect">
            <a:avLst/>
          </a:prstGeom>
        </p:spPr>
        <p:txBody>
          <a:bodyPr wrap="square">
            <a:spAutoFit/>
          </a:bodyPr>
          <a:lstStyle/>
          <a:p>
            <a:pPr marL="385763" indent="-385763"/>
            <a:r>
              <a:rPr lang="en-US" altLang="zh-CN" sz="2700" dirty="0">
                <a:latin typeface="Arial" panose="020B0604020202020204" pitchFamily="34" charset="0"/>
                <a:ea typeface="汉仪大宋简" panose="02010609000101010101" pitchFamily="49" charset="-122"/>
                <a:cs typeface="Arial" panose="020B0604020202020204" pitchFamily="34" charset="0"/>
              </a:rPr>
              <a:t>1. </a:t>
            </a:r>
            <a:r>
              <a:rPr lang="zh-CN" altLang="en-US" sz="2700" dirty="0">
                <a:latin typeface="Arial" panose="020B0604020202020204" pitchFamily="34" charset="0"/>
                <a:ea typeface="汉仪大宋简" panose="02010609000101010101" pitchFamily="49" charset="-122"/>
                <a:cs typeface="Arial" panose="020B0604020202020204" pitchFamily="34" charset="0"/>
              </a:rPr>
              <a:t>碳</a:t>
            </a:r>
            <a:r>
              <a:rPr lang="en-US" altLang="zh-CN" sz="2700" dirty="0">
                <a:latin typeface="Arial" panose="020B0604020202020204" pitchFamily="34" charset="0"/>
                <a:ea typeface="汉仪大宋简" panose="02010609000101010101" pitchFamily="49" charset="-122"/>
                <a:cs typeface="Arial" panose="020B0604020202020204" pitchFamily="34" charset="0"/>
              </a:rPr>
              <a:t>-14 </a:t>
            </a:r>
            <a:r>
              <a:rPr lang="zh-CN" altLang="en-US" sz="2700" dirty="0">
                <a:latin typeface="Arial" panose="020B0604020202020204" pitchFamily="34" charset="0"/>
                <a:ea typeface="汉仪大宋简" panose="02010609000101010101" pitchFamily="49" charset="-122"/>
                <a:cs typeface="Arial" panose="020B0604020202020204" pitchFamily="34" charset="0"/>
              </a:rPr>
              <a:t>的衰变率从未改变过：</a:t>
            </a:r>
            <a:endParaRPr lang="en-US" altLang="zh-CN" sz="2700" dirty="0">
              <a:latin typeface="Arial" panose="020B0604020202020204" pitchFamily="34" charset="0"/>
              <a:ea typeface="汉仪大宋简" panose="02010609000101010101" pitchFamily="49" charset="-122"/>
              <a:cs typeface="Arial" panose="020B0604020202020204" pitchFamily="34" charset="0"/>
            </a:endParaRPr>
          </a:p>
          <a:p>
            <a:pPr marL="728663" lvl="1" indent="-385763">
              <a:buFont typeface="Arial" pitchFamily="34" charset="0"/>
              <a:buChar char="•"/>
            </a:pPr>
            <a:r>
              <a:rPr lang="zh-CN" altLang="en-US" sz="2700" dirty="0">
                <a:latin typeface="Arial" panose="020B0604020202020204" pitchFamily="34" charset="0"/>
                <a:ea typeface="汉仪大宋简" panose="02010609000101010101" pitchFamily="49" charset="-122"/>
                <a:cs typeface="Arial" panose="020B0604020202020204" pitchFamily="34" charset="0"/>
              </a:rPr>
              <a:t>是从“古今一致论”出发的假设，短期内也许合理</a:t>
            </a:r>
            <a:endParaRPr lang="en-US" altLang="zh-CN" sz="2700" dirty="0">
              <a:latin typeface="Arial" panose="020B0604020202020204" pitchFamily="34" charset="0"/>
              <a:ea typeface="汉仪大宋简" panose="02010609000101010101" pitchFamily="49" charset="-122"/>
              <a:cs typeface="Arial" panose="020B0604020202020204" pitchFamily="34" charset="0"/>
            </a:endParaRPr>
          </a:p>
          <a:p>
            <a:pPr marL="728663" lvl="1" indent="-385763"/>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pPr marL="385763" indent="-385763"/>
            <a:r>
              <a:rPr lang="en-US" altLang="zh-CN" sz="2700" dirty="0">
                <a:latin typeface="Arial" panose="020B0604020202020204" pitchFamily="34" charset="0"/>
                <a:ea typeface="汉仪大宋简" panose="02010609000101010101" pitchFamily="49" charset="-122"/>
                <a:cs typeface="Arial" panose="020B0604020202020204" pitchFamily="34" charset="0"/>
              </a:rPr>
              <a:t>2. </a:t>
            </a:r>
            <a:r>
              <a:rPr lang="zh-CN" altLang="en-US" sz="2700" dirty="0">
                <a:latin typeface="Arial" panose="020B0604020202020204" pitchFamily="34" charset="0"/>
                <a:ea typeface="汉仪大宋简" panose="02010609000101010101" pitchFamily="49" charset="-122"/>
                <a:cs typeface="Arial" panose="020B0604020202020204" pitchFamily="34" charset="0"/>
              </a:rPr>
              <a:t>生物死后，它的化石没有外来增加或减少的碳</a:t>
            </a:r>
            <a:r>
              <a:rPr lang="en-US" altLang="zh-CN" sz="2700" dirty="0">
                <a:latin typeface="Arial" panose="020B0604020202020204" pitchFamily="34" charset="0"/>
                <a:ea typeface="汉仪大宋简" panose="02010609000101010101" pitchFamily="49" charset="-122"/>
                <a:cs typeface="Arial" panose="020B0604020202020204" pitchFamily="34" charset="0"/>
              </a:rPr>
              <a:t>-14</a:t>
            </a:r>
            <a:r>
              <a:rPr lang="zh-CN" altLang="en-US" sz="2700" dirty="0">
                <a:latin typeface="Arial" panose="020B0604020202020204" pitchFamily="34" charset="0"/>
                <a:ea typeface="汉仪大宋简" panose="02010609000101010101" pitchFamily="49" charset="-122"/>
                <a:cs typeface="Arial" panose="020B0604020202020204" pitchFamily="34" charset="0"/>
              </a:rPr>
              <a:t>，即没有污染：</a:t>
            </a:r>
            <a:endParaRPr lang="en-US" altLang="zh-CN" sz="2700" dirty="0">
              <a:latin typeface="Arial" panose="020B0604020202020204" pitchFamily="34" charset="0"/>
              <a:ea typeface="汉仪大宋简" panose="02010609000101010101" pitchFamily="49" charset="-122"/>
              <a:cs typeface="Arial" panose="020B0604020202020204" pitchFamily="34" charset="0"/>
            </a:endParaRPr>
          </a:p>
          <a:p>
            <a:pPr marL="728663" lvl="1" indent="-385763">
              <a:buFont typeface="Arial" pitchFamily="34" charset="0"/>
              <a:buChar char="•"/>
            </a:pPr>
            <a:r>
              <a:rPr lang="zh-CN" altLang="en-US" sz="2700" dirty="0">
                <a:latin typeface="Arial" panose="020B0604020202020204" pitchFamily="34" charset="0"/>
                <a:ea typeface="汉仪大宋简" panose="02010609000101010101" pitchFamily="49" charset="-122"/>
                <a:cs typeface="Arial" panose="020B0604020202020204" pitchFamily="34" charset="0"/>
              </a:rPr>
              <a:t>大家都承认，污染总是有可能发生的</a:t>
            </a:r>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pPr marL="385763" indent="-385763"/>
            <a:endParaRPr lang="en-US" altLang="zh-CN" sz="1200" dirty="0">
              <a:latin typeface="Arial" panose="020B0604020202020204" pitchFamily="34" charset="0"/>
              <a:ea typeface="汉仪大宋简" panose="02010609000101010101" pitchFamily="49" charset="-122"/>
              <a:cs typeface="Arial" panose="020B0604020202020204" pitchFamily="34" charset="0"/>
            </a:endParaRPr>
          </a:p>
          <a:p>
            <a:pPr marL="385763" indent="-385763"/>
            <a:r>
              <a:rPr lang="en-US" altLang="zh-CN" sz="2700" dirty="0">
                <a:latin typeface="Arial" panose="020B0604020202020204" pitchFamily="34" charset="0"/>
                <a:ea typeface="汉仪大宋简" panose="02010609000101010101" pitchFamily="49" charset="-122"/>
                <a:cs typeface="Arial" panose="020B0604020202020204" pitchFamily="34" charset="0"/>
              </a:rPr>
              <a:t>3. </a:t>
            </a:r>
            <a:r>
              <a:rPr lang="zh-CN" altLang="en-US" sz="2700" dirty="0">
                <a:latin typeface="Arial" panose="020B0604020202020204" pitchFamily="34" charset="0"/>
                <a:ea typeface="汉仪大宋简" panose="02010609000101010101" pitchFamily="49" charset="-122"/>
                <a:cs typeface="Arial" panose="020B0604020202020204" pitchFamily="34" charset="0"/>
              </a:rPr>
              <a:t>大气中碳</a:t>
            </a:r>
            <a:r>
              <a:rPr lang="en-US" altLang="zh-CN" sz="2700" dirty="0">
                <a:latin typeface="Arial" panose="020B0604020202020204" pitchFamily="34" charset="0"/>
                <a:ea typeface="汉仪大宋简" panose="02010609000101010101" pitchFamily="49" charset="-122"/>
                <a:cs typeface="Arial" panose="020B0604020202020204" pitchFamily="34" charset="0"/>
              </a:rPr>
              <a:t>-14</a:t>
            </a:r>
            <a:r>
              <a:rPr lang="zh-CN" altLang="en-US" sz="2700" dirty="0">
                <a:latin typeface="Arial" panose="020B0604020202020204" pitchFamily="34" charset="0"/>
                <a:ea typeface="汉仪大宋简" panose="02010609000101010101" pitchFamily="49" charset="-122"/>
                <a:cs typeface="Arial" panose="020B0604020202020204" pitchFamily="34" charset="0"/>
              </a:rPr>
              <a:t>含量</a:t>
            </a:r>
            <a:r>
              <a:rPr lang="en-US" altLang="zh-CN" sz="2700" dirty="0">
                <a:latin typeface="Arial" panose="020B0604020202020204" pitchFamily="34" charset="0"/>
                <a:ea typeface="汉仪大宋简" panose="02010609000101010101" pitchFamily="49" charset="-122"/>
                <a:cs typeface="Arial" panose="020B0604020202020204" pitchFamily="34" charset="0"/>
              </a:rPr>
              <a:t>(</a:t>
            </a:r>
            <a:r>
              <a:rPr lang="zh-CN" altLang="en-US" sz="2700" dirty="0">
                <a:latin typeface="Arial" panose="020B0604020202020204" pitchFamily="34" charset="0"/>
                <a:ea typeface="汉仪大宋简" panose="02010609000101010101" pitchFamily="49" charset="-122"/>
                <a:cs typeface="Arial" panose="020B0604020202020204" pitchFamily="34" charset="0"/>
              </a:rPr>
              <a:t>比例</a:t>
            </a:r>
            <a:r>
              <a:rPr lang="en-US" altLang="zh-CN" sz="2700" dirty="0">
                <a:latin typeface="Arial" panose="020B0604020202020204" pitchFamily="34" charset="0"/>
                <a:ea typeface="汉仪大宋简" panose="02010609000101010101" pitchFamily="49" charset="-122"/>
                <a:cs typeface="Arial" panose="020B0604020202020204" pitchFamily="34" charset="0"/>
              </a:rPr>
              <a:t>)</a:t>
            </a:r>
            <a:r>
              <a:rPr lang="zh-CN" altLang="en-US" sz="2700" dirty="0">
                <a:latin typeface="Arial" panose="020B0604020202020204" pitchFamily="34" charset="0"/>
                <a:ea typeface="汉仪大宋简" panose="02010609000101010101" pitchFamily="49" charset="-122"/>
                <a:cs typeface="Arial" panose="020B0604020202020204" pitchFamily="34" charset="0"/>
              </a:rPr>
              <a:t>一直是不变的：</a:t>
            </a:r>
            <a:endParaRPr lang="en-US" altLang="zh-CN" sz="2700" dirty="0">
              <a:latin typeface="Arial" panose="020B0604020202020204" pitchFamily="34" charset="0"/>
              <a:ea typeface="汉仪大宋简" panose="02010609000101010101" pitchFamily="49" charset="-122"/>
              <a:cs typeface="Arial" panose="020B0604020202020204" pitchFamily="34" charset="0"/>
            </a:endParaRPr>
          </a:p>
          <a:p>
            <a:pPr marL="728663" lvl="1" indent="-385763">
              <a:buFont typeface="Arial" pitchFamily="34" charset="0"/>
              <a:buChar char="•"/>
            </a:pPr>
            <a:r>
              <a:rPr lang="zh-CN" altLang="en-US" sz="2700" dirty="0">
                <a:solidFill>
                  <a:prstClr val="black"/>
                </a:solidFill>
                <a:latin typeface="Arial" panose="020B0604020202020204" pitchFamily="34" charset="0"/>
                <a:ea typeface="汉仪大宋简" panose="02010609000101010101" pitchFamily="49" charset="-122"/>
                <a:cs typeface="Arial" panose="020B0604020202020204" pitchFamily="34" charset="0"/>
              </a:rPr>
              <a:t>人们知道这不是事实！</a:t>
            </a:r>
            <a:endParaRPr lang="en-US" altLang="zh-CN" sz="2700" dirty="0">
              <a:latin typeface="Arial" panose="020B0604020202020204" pitchFamily="34" charset="0"/>
              <a:ea typeface="汉仪大宋简" panose="02010609000101010101" pitchFamily="49" charset="-122"/>
              <a:cs typeface="Arial" panose="020B0604020202020204" pitchFamily="34" charset="0"/>
            </a:endParaRPr>
          </a:p>
        </p:txBody>
      </p:sp>
      <p:sp>
        <p:nvSpPr>
          <p:cNvPr id="2" name="标题 1"/>
          <p:cNvSpPr>
            <a:spLocks noGrp="1"/>
          </p:cNvSpPr>
          <p:nvPr>
            <p:ph type="title"/>
          </p:nvPr>
        </p:nvSpPr>
        <p:spPr>
          <a:xfrm>
            <a:off x="1143000" y="119703"/>
            <a:ext cx="6858000" cy="507831"/>
          </a:xfrm>
        </p:spPr>
        <p:txBody>
          <a:bodyPr/>
          <a:lstStyle/>
          <a:p>
            <a:r>
              <a:rPr lang="zh-CN" altLang="en-US" dirty="0"/>
              <a:t>碳</a:t>
            </a:r>
            <a:r>
              <a:rPr lang="en-US" altLang="zh-CN" dirty="0"/>
              <a:t>-14 </a:t>
            </a:r>
            <a:r>
              <a:rPr lang="zh-CN" altLang="en-US" dirty="0"/>
              <a:t>测年法：假设</a:t>
            </a:r>
            <a:endParaRPr lang="zh-CN" altLang="en-US"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131590"/>
            <a:ext cx="7884876" cy="3170099"/>
          </a:xfrm>
          <a:prstGeom prst="rect">
            <a:avLst/>
          </a:prstGeom>
        </p:spPr>
        <p:txBody>
          <a:bodyPr wrap="square">
            <a:spAutoFit/>
          </a:bodyPr>
          <a:lstStyle/>
          <a:p>
            <a:r>
              <a:rPr lang="zh-CN" altLang="en-US" sz="2800" dirty="0">
                <a:latin typeface="Arial" panose="020B0604020202020204" pitchFamily="34" charset="0"/>
                <a:ea typeface="汉仪大宋简" panose="02010609000101010101" pitchFamily="49" charset="-122"/>
                <a:cs typeface="Arial" panose="020B0604020202020204" pitchFamily="34" charset="0"/>
              </a:rPr>
              <a:t>大气中的碳</a:t>
            </a:r>
            <a:r>
              <a:rPr lang="en-US" altLang="zh-CN" sz="2800" dirty="0">
                <a:latin typeface="Arial" panose="020B0604020202020204" pitchFamily="34" charset="0"/>
                <a:ea typeface="汉仪大宋简" panose="02010609000101010101" pitchFamily="49" charset="-122"/>
                <a:cs typeface="Arial" panose="020B0604020202020204" pitchFamily="34" charset="0"/>
              </a:rPr>
              <a:t>14</a:t>
            </a:r>
            <a:r>
              <a:rPr lang="zh-CN" altLang="en-US" sz="2800" dirty="0">
                <a:latin typeface="Arial" panose="020B0604020202020204" pitchFamily="34" charset="0"/>
                <a:ea typeface="汉仪大宋简" panose="02010609000101010101" pitchFamily="49" charset="-122"/>
                <a:cs typeface="Arial" panose="020B0604020202020204" pitchFamily="34" charset="0"/>
              </a:rPr>
              <a:t>含量不是均衡的，而在慢慢增加，</a:t>
            </a:r>
            <a:endParaRPr lang="en-US" altLang="zh-CN" sz="2800" dirty="0">
              <a:latin typeface="Arial" panose="020B0604020202020204" pitchFamily="34" charset="0"/>
              <a:ea typeface="汉仪大宋简" panose="02010609000101010101" pitchFamily="49" charset="-122"/>
              <a:cs typeface="Arial" panose="020B0604020202020204" pitchFamily="34" charset="0"/>
            </a:endParaRPr>
          </a:p>
          <a:p>
            <a:endParaRPr lang="en-US" altLang="zh-CN" sz="2800" dirty="0">
              <a:latin typeface="Arial" panose="020B0604020202020204" pitchFamily="34" charset="0"/>
              <a:ea typeface="汉仪大宋简" panose="02010609000101010101" pitchFamily="49" charset="-122"/>
              <a:cs typeface="Arial" panose="020B0604020202020204" pitchFamily="34" charset="0"/>
            </a:endParaRPr>
          </a:p>
          <a:p>
            <a:pPr>
              <a:spcAft>
                <a:spcPts val="1800"/>
              </a:spcAft>
            </a:pPr>
            <a:r>
              <a:rPr lang="zh-CN" altLang="en-US" sz="2800" dirty="0">
                <a:latin typeface="Arial" panose="020B0604020202020204" pitchFamily="34" charset="0"/>
                <a:ea typeface="汉仪大宋简" panose="02010609000101010101" pitchFamily="49" charset="-122"/>
                <a:cs typeface="Arial" panose="020B0604020202020204" pitchFamily="34" charset="0"/>
              </a:rPr>
              <a:t>很长时间以来，进化论者都知道这点：</a:t>
            </a:r>
            <a:endParaRPr lang="en-US" altLang="zh-CN" sz="2800" dirty="0">
              <a:latin typeface="Arial" panose="020B0604020202020204" pitchFamily="34" charset="0"/>
              <a:ea typeface="汉仪大宋简" panose="02010609000101010101" pitchFamily="49" charset="-122"/>
              <a:cs typeface="Arial" panose="020B0604020202020204" pitchFamily="34" charset="0"/>
            </a:endParaRPr>
          </a:p>
          <a:p>
            <a:pPr lvl="1"/>
            <a:r>
              <a:rPr lang="en-US" altLang="en-US" sz="2800" dirty="0">
                <a:latin typeface="Arial" panose="020B0604020202020204" pitchFamily="34" charset="0"/>
                <a:ea typeface="汉仪大宋简" panose="02010609000101010101" pitchFamily="49" charset="-122"/>
                <a:cs typeface="Arial" panose="020B0604020202020204" pitchFamily="34" charset="0"/>
              </a:rPr>
              <a:t>“</a:t>
            </a:r>
            <a:r>
              <a:rPr lang="zh-CN" altLang="en-US" sz="2800" dirty="0">
                <a:latin typeface="Arial" panose="020B0604020202020204" pitchFamily="34" charset="0"/>
                <a:ea typeface="汉仪大宋简" panose="02010609000101010101" pitchFamily="49" charset="-122"/>
                <a:cs typeface="Arial" panose="020B0604020202020204" pitchFamily="34" charset="0"/>
              </a:rPr>
              <a:t>生物圈的</a:t>
            </a:r>
            <a:r>
              <a:rPr lang="en-US" altLang="zh-CN" sz="2800" dirty="0">
                <a:latin typeface="Arial" panose="020B0604020202020204" pitchFamily="34" charset="0"/>
                <a:ea typeface="汉仪大宋简" panose="02010609000101010101" pitchFamily="49" charset="-122"/>
                <a:cs typeface="Arial" panose="020B0604020202020204" pitchFamily="34" charset="0"/>
              </a:rPr>
              <a:t>C14</a:t>
            </a:r>
            <a:r>
              <a:rPr lang="zh-CN" altLang="en-US" sz="2800" dirty="0">
                <a:latin typeface="Arial" panose="020B0604020202020204" pitchFamily="34" charset="0"/>
                <a:ea typeface="汉仪大宋简" panose="02010609000101010101" pitchFamily="49" charset="-122"/>
                <a:cs typeface="Arial" panose="020B0604020202020204" pitchFamily="34" charset="0"/>
              </a:rPr>
              <a:t>含量在过去五万年左右一直未变的假设，我们都知道是错的。”</a:t>
            </a:r>
            <a:r>
              <a:rPr lang="en-US" altLang="en-US" sz="2000" dirty="0">
                <a:latin typeface="Arial" panose="020B0604020202020204" pitchFamily="34" charset="0"/>
                <a:ea typeface="汉仪大宋简" panose="02010609000101010101" pitchFamily="49" charset="-122"/>
                <a:cs typeface="Arial" panose="020B0604020202020204" pitchFamily="34" charset="0"/>
              </a:rPr>
              <a:t>[</a:t>
            </a:r>
            <a:r>
              <a:rPr lang="zh-CN" altLang="en-US" sz="2000" dirty="0">
                <a:latin typeface="Arial" panose="020B0604020202020204" pitchFamily="34" charset="0"/>
                <a:ea typeface="汉仪大宋简" panose="02010609000101010101" pitchFamily="49" charset="-122"/>
                <a:cs typeface="Arial" panose="020B0604020202020204" pitchFamily="34" charset="0"/>
              </a:rPr>
              <a:t>注：写于</a:t>
            </a:r>
            <a:r>
              <a:rPr lang="en-US" altLang="en-US" sz="2000" dirty="0">
                <a:latin typeface="Arial" panose="020B0604020202020204" pitchFamily="34" charset="0"/>
                <a:ea typeface="汉仪大宋简" panose="02010609000101010101" pitchFamily="49" charset="-122"/>
                <a:cs typeface="Arial" panose="020B0604020202020204" pitchFamily="34" charset="0"/>
              </a:rPr>
              <a:t>1974!]</a:t>
            </a:r>
            <a:endParaRPr lang="en-US" altLang="en-US" sz="2800" dirty="0">
              <a:latin typeface="Arial" panose="020B0604020202020204" pitchFamily="34" charset="0"/>
              <a:ea typeface="汉仪大宋简" panose="02010609000101010101" pitchFamily="49" charset="-122"/>
              <a:cs typeface="Arial" panose="020B0604020202020204" pitchFamily="34" charset="0"/>
            </a:endParaRPr>
          </a:p>
          <a:p>
            <a:endParaRPr lang="en-US" sz="1500" dirty="0">
              <a:solidFill>
                <a:srgbClr val="000000"/>
              </a:solidFill>
              <a:ea typeface="MS PGothic" pitchFamily="34" charset="-128"/>
            </a:endParaRPr>
          </a:p>
          <a:p>
            <a:r>
              <a:rPr lang="en-US" sz="1500" dirty="0">
                <a:solidFill>
                  <a:srgbClr val="000000"/>
                </a:solidFill>
                <a:ea typeface="MS PGothic" pitchFamily="34" charset="-128"/>
              </a:rPr>
              <a:t>Elizabeth K. Ralph and Henry M. Michael, “Twenty-five Years of Radiocarbon Dating,” </a:t>
            </a:r>
            <a:r>
              <a:rPr lang="en-US" sz="1500" i="1" dirty="0">
                <a:solidFill>
                  <a:srgbClr val="000000"/>
                </a:solidFill>
                <a:ea typeface="MS PGothic" pitchFamily="34" charset="-128"/>
              </a:rPr>
              <a:t>American Scientist</a:t>
            </a:r>
            <a:r>
              <a:rPr lang="en-US" sz="1500" dirty="0">
                <a:solidFill>
                  <a:srgbClr val="000000"/>
                </a:solidFill>
                <a:ea typeface="MS PGothic" pitchFamily="34" charset="-128"/>
              </a:rPr>
              <a:t>, Sep/Oct 1974</a:t>
            </a:r>
          </a:p>
        </p:txBody>
      </p:sp>
      <p:sp>
        <p:nvSpPr>
          <p:cNvPr id="2" name="标题 1"/>
          <p:cNvSpPr>
            <a:spLocks noGrp="1"/>
          </p:cNvSpPr>
          <p:nvPr>
            <p:ph type="title"/>
          </p:nvPr>
        </p:nvSpPr>
        <p:spPr>
          <a:xfrm>
            <a:off x="1143000" y="119703"/>
            <a:ext cx="6858000" cy="507831"/>
          </a:xfrm>
        </p:spPr>
        <p:txBody>
          <a:bodyPr/>
          <a:lstStyle/>
          <a:p>
            <a:r>
              <a:rPr lang="zh-CN" altLang="en-US" dirty="0"/>
              <a:t>大气层中的碳</a:t>
            </a:r>
            <a:r>
              <a:rPr lang="en-US" altLang="zh-CN" dirty="0"/>
              <a:t>-14</a:t>
            </a:r>
            <a:r>
              <a:rPr lang="zh-CN" altLang="en-US" dirty="0"/>
              <a:t>：</a:t>
            </a:r>
            <a:r>
              <a:rPr lang="en-US" altLang="zh-CN" dirty="0"/>
              <a:t> </a:t>
            </a:r>
            <a:r>
              <a:rPr lang="zh-CN" altLang="en-US" dirty="0"/>
              <a:t>不均衡</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1143000" y="132142"/>
            <a:ext cx="6858000" cy="428628"/>
          </a:xfrm>
        </p:spPr>
        <p:txBody>
          <a:bodyPr>
            <a:noAutofit/>
          </a:bodyPr>
          <a:lstStyle/>
          <a:p>
            <a:pPr algn="ctr"/>
            <a:r>
              <a:rPr lang="zh-CN" altLang="en-US" sz="2400" b="1" dirty="0">
                <a:solidFill>
                  <a:srgbClr val="002954"/>
                </a:solidFill>
                <a:ea typeface="微软雅黑" panose="020B0503020204020204" pitchFamily="34" charset="-122"/>
              </a:rPr>
              <a:t>过去的碳</a:t>
            </a:r>
            <a:r>
              <a:rPr lang="en-US" sz="2400" b="1" dirty="0">
                <a:solidFill>
                  <a:srgbClr val="002954"/>
                </a:solidFill>
                <a:ea typeface="微软雅黑" panose="020B0503020204020204" pitchFamily="34" charset="-122"/>
              </a:rPr>
              <a:t>-14 </a:t>
            </a:r>
            <a:r>
              <a:rPr lang="zh-CN" altLang="en-US" sz="2400" b="1" dirty="0">
                <a:solidFill>
                  <a:srgbClr val="002954"/>
                </a:solidFill>
                <a:ea typeface="微软雅黑" panose="020B0503020204020204" pitchFamily="34" charset="-122"/>
              </a:rPr>
              <a:t>含量更少说明化石更年轻</a:t>
            </a:r>
            <a:endParaRPr lang="en-US" sz="2400" b="1" dirty="0">
              <a:solidFill>
                <a:srgbClr val="002954"/>
              </a:solidFill>
              <a:ea typeface="微软雅黑" panose="020B0503020204020204" pitchFamily="34" charset="-122"/>
            </a:endParaRPr>
          </a:p>
        </p:txBody>
      </p:sp>
      <p:sp>
        <p:nvSpPr>
          <p:cNvPr id="17411" name="Rectangle 3"/>
          <p:cNvSpPr>
            <a:spLocks noGrp="1" noChangeArrowheads="1"/>
          </p:cNvSpPr>
          <p:nvPr>
            <p:ph sz="quarter" idx="1"/>
          </p:nvPr>
        </p:nvSpPr>
        <p:spPr>
          <a:xfrm>
            <a:off x="766973" y="986774"/>
            <a:ext cx="7863680" cy="906986"/>
          </a:xfrm>
        </p:spPr>
        <p:txBody>
          <a:bodyPr/>
          <a:lstStyle/>
          <a:p>
            <a:pPr marL="0" indent="0">
              <a:spcBef>
                <a:spcPts val="0"/>
              </a:spcBef>
            </a:pPr>
            <a:r>
              <a:rPr lang="zh-CN" altLang="en-US" sz="2400" b="0" dirty="0">
                <a:solidFill>
                  <a:schemeClr val="tx1"/>
                </a:solidFill>
                <a:latin typeface="汉仪大宋简" pitchFamily="49" charset="-122"/>
                <a:ea typeface="汉仪大宋简" pitchFamily="49" charset="-122"/>
              </a:rPr>
              <a:t>你走进一间屋子，看到一根蜡烛在以每小时一厘米的速度燃烧，那么这根蜡烛燃烧了多久了？</a:t>
            </a:r>
            <a:endParaRPr lang="en-US" sz="2400" b="0" dirty="0">
              <a:solidFill>
                <a:schemeClr val="tx1"/>
              </a:solidFill>
              <a:latin typeface="汉仪大宋简" pitchFamily="49" charset="-122"/>
              <a:ea typeface="汉仪大宋简" pitchFamily="49" charset="-122"/>
            </a:endParaRPr>
          </a:p>
        </p:txBody>
      </p:sp>
      <p:grpSp>
        <p:nvGrpSpPr>
          <p:cNvPr id="2" name="Group 4"/>
          <p:cNvGrpSpPr>
            <a:grpSpLocks/>
          </p:cNvGrpSpPr>
          <p:nvPr/>
        </p:nvGrpSpPr>
        <p:grpSpPr bwMode="auto">
          <a:xfrm>
            <a:off x="3676066" y="2572295"/>
            <a:ext cx="1938338" cy="1871663"/>
            <a:chOff x="1966" y="2222"/>
            <a:chExt cx="1628" cy="1572"/>
          </a:xfrm>
        </p:grpSpPr>
        <p:grpSp>
          <p:nvGrpSpPr>
            <p:cNvPr id="3" name="Group 5"/>
            <p:cNvGrpSpPr>
              <a:grpSpLocks/>
            </p:cNvGrpSpPr>
            <p:nvPr/>
          </p:nvGrpSpPr>
          <p:grpSpPr bwMode="auto">
            <a:xfrm>
              <a:off x="2452" y="2222"/>
              <a:ext cx="620" cy="1400"/>
              <a:chOff x="2287" y="1298"/>
              <a:chExt cx="620" cy="1400"/>
            </a:xfrm>
          </p:grpSpPr>
          <p:sp>
            <p:nvSpPr>
              <p:cNvPr id="17421" name="Rectangle 6"/>
              <p:cNvSpPr>
                <a:spLocks noChangeArrowheads="1"/>
              </p:cNvSpPr>
              <p:nvPr/>
            </p:nvSpPr>
            <p:spPr bwMode="auto">
              <a:xfrm>
                <a:off x="2340" y="1802"/>
                <a:ext cx="567" cy="896"/>
              </a:xfrm>
              <a:prstGeom prst="rect">
                <a:avLst/>
              </a:prstGeom>
              <a:gradFill rotWithShape="1">
                <a:gsLst>
                  <a:gs pos="0">
                    <a:srgbClr val="007600"/>
                  </a:gs>
                  <a:gs pos="50000">
                    <a:srgbClr val="00FF00"/>
                  </a:gs>
                  <a:gs pos="100000">
                    <a:srgbClr val="007600"/>
                  </a:gs>
                </a:gsLst>
                <a:lin ang="0" scaled="1"/>
              </a:gradFill>
              <a:ln w="9525">
                <a:solidFill>
                  <a:srgbClr val="00FF00"/>
                </a:solidFill>
                <a:miter lim="800000"/>
                <a:headEnd/>
                <a:tailEnd/>
              </a:ln>
            </p:spPr>
            <p:txBody>
              <a:bodyPr wrap="none" anchor="ctr"/>
              <a:lstStyle/>
              <a:p>
                <a:endParaRPr lang="en-US" sz="1350"/>
              </a:p>
            </p:txBody>
          </p:sp>
          <p:sp>
            <p:nvSpPr>
              <p:cNvPr id="17422" name="Line 7"/>
              <p:cNvSpPr>
                <a:spLocks noChangeShapeType="1"/>
              </p:cNvSpPr>
              <p:nvPr/>
            </p:nvSpPr>
            <p:spPr bwMode="auto">
              <a:xfrm flipV="1">
                <a:off x="2633" y="1728"/>
                <a:ext cx="0" cy="73"/>
              </a:xfrm>
              <a:prstGeom prst="line">
                <a:avLst/>
              </a:prstGeom>
              <a:noFill/>
              <a:ln w="76200">
                <a:solidFill>
                  <a:schemeClr val="bg1"/>
                </a:solidFill>
                <a:round/>
                <a:headEnd/>
                <a:tailEnd/>
              </a:ln>
            </p:spPr>
            <p:txBody>
              <a:bodyPr/>
              <a:lstStyle/>
              <a:p>
                <a:endParaRPr lang="en-US" sz="1350"/>
              </a:p>
            </p:txBody>
          </p:sp>
          <p:sp>
            <p:nvSpPr>
              <p:cNvPr id="17423" name="Freeform 8"/>
              <p:cNvSpPr>
                <a:spLocks/>
              </p:cNvSpPr>
              <p:nvPr/>
            </p:nvSpPr>
            <p:spPr bwMode="auto">
              <a:xfrm>
                <a:off x="2514" y="1298"/>
                <a:ext cx="240" cy="457"/>
              </a:xfrm>
              <a:custGeom>
                <a:avLst/>
                <a:gdLst>
                  <a:gd name="T0" fmla="*/ 64 w 240"/>
                  <a:gd name="T1" fmla="*/ 448 h 457"/>
                  <a:gd name="T2" fmla="*/ 37 w 240"/>
                  <a:gd name="T3" fmla="*/ 438 h 457"/>
                  <a:gd name="T4" fmla="*/ 0 w 240"/>
                  <a:gd name="T5" fmla="*/ 384 h 457"/>
                  <a:gd name="T6" fmla="*/ 28 w 240"/>
                  <a:gd name="T7" fmla="*/ 274 h 457"/>
                  <a:gd name="T8" fmla="*/ 64 w 240"/>
                  <a:gd name="T9" fmla="*/ 219 h 457"/>
                  <a:gd name="T10" fmla="*/ 83 w 240"/>
                  <a:gd name="T11" fmla="*/ 192 h 457"/>
                  <a:gd name="T12" fmla="*/ 92 w 240"/>
                  <a:gd name="T13" fmla="*/ 164 h 457"/>
                  <a:gd name="T14" fmla="*/ 110 w 240"/>
                  <a:gd name="T15" fmla="*/ 137 h 457"/>
                  <a:gd name="T16" fmla="*/ 147 w 240"/>
                  <a:gd name="T17" fmla="*/ 54 h 457"/>
                  <a:gd name="T18" fmla="*/ 174 w 240"/>
                  <a:gd name="T19" fmla="*/ 0 h 457"/>
                  <a:gd name="T20" fmla="*/ 183 w 240"/>
                  <a:gd name="T21" fmla="*/ 27 h 457"/>
                  <a:gd name="T22" fmla="*/ 238 w 240"/>
                  <a:gd name="T23" fmla="*/ 320 h 457"/>
                  <a:gd name="T24" fmla="*/ 174 w 240"/>
                  <a:gd name="T25" fmla="*/ 457 h 457"/>
                  <a:gd name="T26" fmla="*/ 64 w 240"/>
                  <a:gd name="T27" fmla="*/ 448 h 4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0"/>
                  <a:gd name="T43" fmla="*/ 0 h 457"/>
                  <a:gd name="T44" fmla="*/ 240 w 240"/>
                  <a:gd name="T45" fmla="*/ 457 h 4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0" h="457">
                    <a:moveTo>
                      <a:pt x="64" y="448"/>
                    </a:moveTo>
                    <a:cubicBezTo>
                      <a:pt x="55" y="445"/>
                      <a:pt x="44" y="445"/>
                      <a:pt x="37" y="438"/>
                    </a:cubicBezTo>
                    <a:cubicBezTo>
                      <a:pt x="22" y="423"/>
                      <a:pt x="0" y="384"/>
                      <a:pt x="0" y="384"/>
                    </a:cubicBezTo>
                    <a:cubicBezTo>
                      <a:pt x="12" y="310"/>
                      <a:pt x="3" y="347"/>
                      <a:pt x="28" y="274"/>
                    </a:cubicBezTo>
                    <a:cubicBezTo>
                      <a:pt x="35" y="253"/>
                      <a:pt x="52" y="237"/>
                      <a:pt x="64" y="219"/>
                    </a:cubicBezTo>
                    <a:cubicBezTo>
                      <a:pt x="70" y="210"/>
                      <a:pt x="83" y="192"/>
                      <a:pt x="83" y="192"/>
                    </a:cubicBezTo>
                    <a:cubicBezTo>
                      <a:pt x="86" y="183"/>
                      <a:pt x="88" y="173"/>
                      <a:pt x="92" y="164"/>
                    </a:cubicBezTo>
                    <a:cubicBezTo>
                      <a:pt x="97" y="154"/>
                      <a:pt x="106" y="147"/>
                      <a:pt x="110" y="137"/>
                    </a:cubicBezTo>
                    <a:cubicBezTo>
                      <a:pt x="125" y="101"/>
                      <a:pt x="119" y="82"/>
                      <a:pt x="147" y="54"/>
                    </a:cubicBezTo>
                    <a:cubicBezTo>
                      <a:pt x="149" y="47"/>
                      <a:pt x="162" y="0"/>
                      <a:pt x="174" y="0"/>
                    </a:cubicBezTo>
                    <a:cubicBezTo>
                      <a:pt x="183" y="0"/>
                      <a:pt x="180" y="18"/>
                      <a:pt x="183" y="27"/>
                    </a:cubicBezTo>
                    <a:cubicBezTo>
                      <a:pt x="199" y="126"/>
                      <a:pt x="224" y="221"/>
                      <a:pt x="238" y="320"/>
                    </a:cubicBezTo>
                    <a:cubicBezTo>
                      <a:pt x="234" y="356"/>
                      <a:pt x="240" y="457"/>
                      <a:pt x="174" y="457"/>
                    </a:cubicBezTo>
                    <a:cubicBezTo>
                      <a:pt x="137" y="457"/>
                      <a:pt x="101" y="451"/>
                      <a:pt x="64" y="448"/>
                    </a:cubicBezTo>
                    <a:close/>
                  </a:path>
                </a:pathLst>
              </a:custGeom>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0" scaled="1"/>
              </a:gradFill>
              <a:ln w="9525">
                <a:solidFill>
                  <a:schemeClr val="tx1"/>
                </a:solidFill>
                <a:round/>
                <a:headEnd/>
                <a:tailEnd/>
              </a:ln>
            </p:spPr>
            <p:txBody>
              <a:bodyPr/>
              <a:lstStyle/>
              <a:p>
                <a:endParaRPr lang="en-US" sz="1350"/>
              </a:p>
            </p:txBody>
          </p:sp>
          <p:sp>
            <p:nvSpPr>
              <p:cNvPr id="17424" name="Freeform 9"/>
              <p:cNvSpPr>
                <a:spLocks/>
              </p:cNvSpPr>
              <p:nvPr/>
            </p:nvSpPr>
            <p:spPr bwMode="auto">
              <a:xfrm>
                <a:off x="2459" y="1807"/>
                <a:ext cx="73" cy="397"/>
              </a:xfrm>
              <a:custGeom>
                <a:avLst/>
                <a:gdLst>
                  <a:gd name="T0" fmla="*/ 0 w 64"/>
                  <a:gd name="T1" fmla="*/ 162 h 250"/>
                  <a:gd name="T2" fmla="*/ 42 w 64"/>
                  <a:gd name="T3" fmla="*/ 1000 h 250"/>
                  <a:gd name="T4" fmla="*/ 95 w 64"/>
                  <a:gd name="T5" fmla="*/ 635 h 250"/>
                  <a:gd name="T6" fmla="*/ 67 w 64"/>
                  <a:gd name="T7" fmla="*/ 267 h 250"/>
                  <a:gd name="T8" fmla="*/ 0 w 64"/>
                  <a:gd name="T9" fmla="*/ 162 h 250"/>
                  <a:gd name="T10" fmla="*/ 0 60000 65536"/>
                  <a:gd name="T11" fmla="*/ 0 60000 65536"/>
                  <a:gd name="T12" fmla="*/ 0 60000 65536"/>
                  <a:gd name="T13" fmla="*/ 0 60000 65536"/>
                  <a:gd name="T14" fmla="*/ 0 60000 65536"/>
                  <a:gd name="T15" fmla="*/ 0 w 64"/>
                  <a:gd name="T16" fmla="*/ 0 h 250"/>
                  <a:gd name="T17" fmla="*/ 64 w 64"/>
                  <a:gd name="T18" fmla="*/ 250 h 250"/>
                </a:gdLst>
                <a:ahLst/>
                <a:cxnLst>
                  <a:cxn ang="T10">
                    <a:pos x="T0" y="T1"/>
                  </a:cxn>
                  <a:cxn ang="T11">
                    <a:pos x="T2" y="T3"/>
                  </a:cxn>
                  <a:cxn ang="T12">
                    <a:pos x="T4" y="T5"/>
                  </a:cxn>
                  <a:cxn ang="T13">
                    <a:pos x="T6" y="T7"/>
                  </a:cxn>
                  <a:cxn ang="T14">
                    <a:pos x="T8" y="T9"/>
                  </a:cxn>
                </a:cxnLst>
                <a:rect l="T15" t="T16" r="T17" b="T18"/>
                <a:pathLst>
                  <a:path w="64" h="250">
                    <a:moveTo>
                      <a:pt x="0" y="40"/>
                    </a:moveTo>
                    <a:cubicBezTo>
                      <a:pt x="17" y="110"/>
                      <a:pt x="3" y="183"/>
                      <a:pt x="28" y="250"/>
                    </a:cubicBezTo>
                    <a:cubicBezTo>
                      <a:pt x="48" y="219"/>
                      <a:pt x="55" y="195"/>
                      <a:pt x="64" y="159"/>
                    </a:cubicBezTo>
                    <a:cubicBezTo>
                      <a:pt x="61" y="137"/>
                      <a:pt x="58" y="92"/>
                      <a:pt x="46" y="67"/>
                    </a:cubicBezTo>
                    <a:cubicBezTo>
                      <a:pt x="45" y="66"/>
                      <a:pt x="0" y="0"/>
                      <a:pt x="0" y="40"/>
                    </a:cubicBezTo>
                    <a:close/>
                  </a:path>
                </a:pathLst>
              </a:custGeom>
              <a:solidFill>
                <a:srgbClr val="006600"/>
              </a:solidFill>
              <a:ln w="9525">
                <a:noFill/>
                <a:round/>
                <a:headEnd/>
                <a:tailEnd/>
              </a:ln>
            </p:spPr>
            <p:txBody>
              <a:bodyPr/>
              <a:lstStyle/>
              <a:p>
                <a:endParaRPr lang="en-US" sz="1350"/>
              </a:p>
            </p:txBody>
          </p:sp>
          <p:sp>
            <p:nvSpPr>
              <p:cNvPr id="17425" name="Freeform 10"/>
              <p:cNvSpPr>
                <a:spLocks/>
              </p:cNvSpPr>
              <p:nvPr/>
            </p:nvSpPr>
            <p:spPr bwMode="auto">
              <a:xfrm>
                <a:off x="2660" y="1820"/>
                <a:ext cx="121" cy="494"/>
              </a:xfrm>
              <a:custGeom>
                <a:avLst/>
                <a:gdLst>
                  <a:gd name="T0" fmla="*/ 36 w 176"/>
                  <a:gd name="T1" fmla="*/ 0 h 494"/>
                  <a:gd name="T2" fmla="*/ 27 w 176"/>
                  <a:gd name="T3" fmla="*/ 18 h 494"/>
                  <a:gd name="T4" fmla="*/ 18 w 176"/>
                  <a:gd name="T5" fmla="*/ 100 h 494"/>
                  <a:gd name="T6" fmla="*/ 9 w 176"/>
                  <a:gd name="T7" fmla="*/ 110 h 494"/>
                  <a:gd name="T8" fmla="*/ 12 w 176"/>
                  <a:gd name="T9" fmla="*/ 219 h 494"/>
                  <a:gd name="T10" fmla="*/ 32 w 176"/>
                  <a:gd name="T11" fmla="*/ 338 h 494"/>
                  <a:gd name="T12" fmla="*/ 47 w 176"/>
                  <a:gd name="T13" fmla="*/ 420 h 494"/>
                  <a:gd name="T14" fmla="*/ 45 w 176"/>
                  <a:gd name="T15" fmla="*/ 457 h 494"/>
                  <a:gd name="T16" fmla="*/ 47 w 176"/>
                  <a:gd name="T17" fmla="*/ 466 h 494"/>
                  <a:gd name="T18" fmla="*/ 56 w 176"/>
                  <a:gd name="T19" fmla="*/ 201 h 494"/>
                  <a:gd name="T20" fmla="*/ 42 w 176"/>
                  <a:gd name="T21" fmla="*/ 36 h 494"/>
                  <a:gd name="T22" fmla="*/ 36 w 176"/>
                  <a:gd name="T23" fmla="*/ 0 h 4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494"/>
                  <a:gd name="T38" fmla="*/ 176 w 176"/>
                  <a:gd name="T39" fmla="*/ 494 h 4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494">
                    <a:moveTo>
                      <a:pt x="110" y="0"/>
                    </a:moveTo>
                    <a:cubicBezTo>
                      <a:pt x="101" y="6"/>
                      <a:pt x="90" y="9"/>
                      <a:pt x="83" y="18"/>
                    </a:cubicBezTo>
                    <a:cubicBezTo>
                      <a:pt x="67" y="38"/>
                      <a:pt x="73" y="82"/>
                      <a:pt x="55" y="100"/>
                    </a:cubicBezTo>
                    <a:cubicBezTo>
                      <a:pt x="48" y="107"/>
                      <a:pt x="37" y="107"/>
                      <a:pt x="28" y="110"/>
                    </a:cubicBezTo>
                    <a:cubicBezTo>
                      <a:pt x="7" y="174"/>
                      <a:pt x="0" y="163"/>
                      <a:pt x="37" y="219"/>
                    </a:cubicBezTo>
                    <a:cubicBezTo>
                      <a:pt x="45" y="291"/>
                      <a:pt x="35" y="316"/>
                      <a:pt x="101" y="338"/>
                    </a:cubicBezTo>
                    <a:cubicBezTo>
                      <a:pt x="112" y="372"/>
                      <a:pt x="136" y="386"/>
                      <a:pt x="147" y="420"/>
                    </a:cubicBezTo>
                    <a:cubicBezTo>
                      <a:pt x="144" y="432"/>
                      <a:pt x="142" y="445"/>
                      <a:pt x="138" y="457"/>
                    </a:cubicBezTo>
                    <a:cubicBezTo>
                      <a:pt x="129" y="489"/>
                      <a:pt x="118" y="494"/>
                      <a:pt x="147" y="466"/>
                    </a:cubicBezTo>
                    <a:cubicBezTo>
                      <a:pt x="176" y="380"/>
                      <a:pt x="145" y="287"/>
                      <a:pt x="174" y="201"/>
                    </a:cubicBezTo>
                    <a:cubicBezTo>
                      <a:pt x="168" y="141"/>
                      <a:pt x="172" y="80"/>
                      <a:pt x="128" y="36"/>
                    </a:cubicBezTo>
                    <a:cubicBezTo>
                      <a:pt x="118" y="5"/>
                      <a:pt x="126" y="16"/>
                      <a:pt x="110" y="0"/>
                    </a:cubicBezTo>
                    <a:close/>
                  </a:path>
                </a:pathLst>
              </a:custGeom>
              <a:solidFill>
                <a:srgbClr val="006600"/>
              </a:solidFill>
              <a:ln w="9525">
                <a:noFill/>
                <a:round/>
                <a:headEnd/>
                <a:tailEnd/>
              </a:ln>
            </p:spPr>
            <p:txBody>
              <a:bodyPr/>
              <a:lstStyle/>
              <a:p>
                <a:endParaRPr lang="en-US" sz="1350"/>
              </a:p>
            </p:txBody>
          </p:sp>
          <p:sp>
            <p:nvSpPr>
              <p:cNvPr id="17426" name="Freeform 11"/>
              <p:cNvSpPr>
                <a:spLocks/>
              </p:cNvSpPr>
              <p:nvPr/>
            </p:nvSpPr>
            <p:spPr bwMode="auto">
              <a:xfrm>
                <a:off x="2756" y="1934"/>
                <a:ext cx="121" cy="494"/>
              </a:xfrm>
              <a:custGeom>
                <a:avLst/>
                <a:gdLst>
                  <a:gd name="T0" fmla="*/ 36 w 176"/>
                  <a:gd name="T1" fmla="*/ 0 h 494"/>
                  <a:gd name="T2" fmla="*/ 27 w 176"/>
                  <a:gd name="T3" fmla="*/ 18 h 494"/>
                  <a:gd name="T4" fmla="*/ 18 w 176"/>
                  <a:gd name="T5" fmla="*/ 100 h 494"/>
                  <a:gd name="T6" fmla="*/ 9 w 176"/>
                  <a:gd name="T7" fmla="*/ 110 h 494"/>
                  <a:gd name="T8" fmla="*/ 12 w 176"/>
                  <a:gd name="T9" fmla="*/ 219 h 494"/>
                  <a:gd name="T10" fmla="*/ 32 w 176"/>
                  <a:gd name="T11" fmla="*/ 338 h 494"/>
                  <a:gd name="T12" fmla="*/ 47 w 176"/>
                  <a:gd name="T13" fmla="*/ 420 h 494"/>
                  <a:gd name="T14" fmla="*/ 45 w 176"/>
                  <a:gd name="T15" fmla="*/ 457 h 494"/>
                  <a:gd name="T16" fmla="*/ 47 w 176"/>
                  <a:gd name="T17" fmla="*/ 466 h 494"/>
                  <a:gd name="T18" fmla="*/ 56 w 176"/>
                  <a:gd name="T19" fmla="*/ 201 h 494"/>
                  <a:gd name="T20" fmla="*/ 42 w 176"/>
                  <a:gd name="T21" fmla="*/ 36 h 494"/>
                  <a:gd name="T22" fmla="*/ 36 w 176"/>
                  <a:gd name="T23" fmla="*/ 0 h 4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494"/>
                  <a:gd name="T38" fmla="*/ 176 w 176"/>
                  <a:gd name="T39" fmla="*/ 494 h 4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494">
                    <a:moveTo>
                      <a:pt x="110" y="0"/>
                    </a:moveTo>
                    <a:cubicBezTo>
                      <a:pt x="101" y="6"/>
                      <a:pt x="90" y="9"/>
                      <a:pt x="83" y="18"/>
                    </a:cubicBezTo>
                    <a:cubicBezTo>
                      <a:pt x="67" y="38"/>
                      <a:pt x="73" y="82"/>
                      <a:pt x="55" y="100"/>
                    </a:cubicBezTo>
                    <a:cubicBezTo>
                      <a:pt x="48" y="107"/>
                      <a:pt x="37" y="107"/>
                      <a:pt x="28" y="110"/>
                    </a:cubicBezTo>
                    <a:cubicBezTo>
                      <a:pt x="7" y="174"/>
                      <a:pt x="0" y="163"/>
                      <a:pt x="37" y="219"/>
                    </a:cubicBezTo>
                    <a:cubicBezTo>
                      <a:pt x="45" y="291"/>
                      <a:pt x="35" y="316"/>
                      <a:pt x="101" y="338"/>
                    </a:cubicBezTo>
                    <a:cubicBezTo>
                      <a:pt x="112" y="372"/>
                      <a:pt x="136" y="386"/>
                      <a:pt x="147" y="420"/>
                    </a:cubicBezTo>
                    <a:cubicBezTo>
                      <a:pt x="144" y="432"/>
                      <a:pt x="142" y="445"/>
                      <a:pt x="138" y="457"/>
                    </a:cubicBezTo>
                    <a:cubicBezTo>
                      <a:pt x="129" y="489"/>
                      <a:pt x="118" y="494"/>
                      <a:pt x="147" y="466"/>
                    </a:cubicBezTo>
                    <a:cubicBezTo>
                      <a:pt x="176" y="380"/>
                      <a:pt x="145" y="287"/>
                      <a:pt x="174" y="201"/>
                    </a:cubicBezTo>
                    <a:cubicBezTo>
                      <a:pt x="168" y="141"/>
                      <a:pt x="172" y="80"/>
                      <a:pt x="128" y="36"/>
                    </a:cubicBezTo>
                    <a:cubicBezTo>
                      <a:pt x="118" y="5"/>
                      <a:pt x="126" y="16"/>
                      <a:pt x="110" y="0"/>
                    </a:cubicBezTo>
                    <a:close/>
                  </a:path>
                </a:pathLst>
              </a:custGeom>
              <a:solidFill>
                <a:srgbClr val="006600"/>
              </a:solidFill>
              <a:ln w="9525">
                <a:noFill/>
                <a:round/>
                <a:headEnd/>
                <a:tailEnd/>
              </a:ln>
            </p:spPr>
            <p:txBody>
              <a:bodyPr/>
              <a:lstStyle/>
              <a:p>
                <a:endParaRPr lang="en-US" sz="1350"/>
              </a:p>
            </p:txBody>
          </p:sp>
          <p:sp>
            <p:nvSpPr>
              <p:cNvPr id="17427" name="Freeform 12"/>
              <p:cNvSpPr>
                <a:spLocks/>
              </p:cNvSpPr>
              <p:nvPr/>
            </p:nvSpPr>
            <p:spPr bwMode="auto">
              <a:xfrm>
                <a:off x="2287" y="1838"/>
                <a:ext cx="174" cy="435"/>
              </a:xfrm>
              <a:custGeom>
                <a:avLst/>
                <a:gdLst>
                  <a:gd name="T0" fmla="*/ 155 w 174"/>
                  <a:gd name="T1" fmla="*/ 0 h 435"/>
                  <a:gd name="T2" fmla="*/ 100 w 174"/>
                  <a:gd name="T3" fmla="*/ 100 h 435"/>
                  <a:gd name="T4" fmla="*/ 127 w 174"/>
                  <a:gd name="T5" fmla="*/ 393 h 435"/>
                  <a:gd name="T6" fmla="*/ 155 w 174"/>
                  <a:gd name="T7" fmla="*/ 0 h 435"/>
                  <a:gd name="T8" fmla="*/ 0 60000 65536"/>
                  <a:gd name="T9" fmla="*/ 0 60000 65536"/>
                  <a:gd name="T10" fmla="*/ 0 60000 65536"/>
                  <a:gd name="T11" fmla="*/ 0 60000 65536"/>
                  <a:gd name="T12" fmla="*/ 0 w 174"/>
                  <a:gd name="T13" fmla="*/ 0 h 435"/>
                  <a:gd name="T14" fmla="*/ 174 w 174"/>
                  <a:gd name="T15" fmla="*/ 435 h 435"/>
                </a:gdLst>
                <a:ahLst/>
                <a:cxnLst>
                  <a:cxn ang="T8">
                    <a:pos x="T0" y="T1"/>
                  </a:cxn>
                  <a:cxn ang="T9">
                    <a:pos x="T2" y="T3"/>
                  </a:cxn>
                  <a:cxn ang="T10">
                    <a:pos x="T4" y="T5"/>
                  </a:cxn>
                  <a:cxn ang="T11">
                    <a:pos x="T6" y="T7"/>
                  </a:cxn>
                </a:cxnLst>
                <a:rect l="T12" t="T13" r="T14" b="T15"/>
                <a:pathLst>
                  <a:path w="174" h="435">
                    <a:moveTo>
                      <a:pt x="155" y="0"/>
                    </a:moveTo>
                    <a:cubicBezTo>
                      <a:pt x="126" y="27"/>
                      <a:pt x="122" y="67"/>
                      <a:pt x="100" y="100"/>
                    </a:cubicBezTo>
                    <a:cubicBezTo>
                      <a:pt x="69" y="195"/>
                      <a:pt x="0" y="435"/>
                      <a:pt x="127" y="393"/>
                    </a:cubicBezTo>
                    <a:cubicBezTo>
                      <a:pt x="174" y="248"/>
                      <a:pt x="155" y="206"/>
                      <a:pt x="155" y="0"/>
                    </a:cubicBezTo>
                    <a:close/>
                  </a:path>
                </a:pathLst>
              </a:custGeom>
              <a:solidFill>
                <a:srgbClr val="006600"/>
              </a:solidFill>
              <a:ln w="9525">
                <a:noFill/>
                <a:round/>
                <a:headEnd/>
                <a:tailEnd/>
              </a:ln>
            </p:spPr>
            <p:txBody>
              <a:bodyPr/>
              <a:lstStyle/>
              <a:p>
                <a:endParaRPr lang="en-US" sz="1350"/>
              </a:p>
            </p:txBody>
          </p:sp>
        </p:grpSp>
        <p:sp>
          <p:nvSpPr>
            <p:cNvPr id="17420" name="AutoShape 13"/>
            <p:cNvSpPr>
              <a:spLocks noChangeArrowheads="1"/>
            </p:cNvSpPr>
            <p:nvPr/>
          </p:nvSpPr>
          <p:spPr bwMode="auto">
            <a:xfrm flipV="1">
              <a:off x="1966" y="3638"/>
              <a:ext cx="1628" cy="156"/>
            </a:xfrm>
            <a:custGeom>
              <a:avLst/>
              <a:gdLst>
                <a:gd name="T0" fmla="*/ 1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8 w 21600"/>
                <a:gd name="T13" fmla="*/ 4569 h 21600"/>
                <a:gd name="T14" fmla="*/ 17102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CC6600"/>
            </a:solidFill>
            <a:ln w="9525">
              <a:solidFill>
                <a:schemeClr val="tx1"/>
              </a:solidFill>
              <a:miter lim="800000"/>
              <a:headEnd/>
              <a:tailEnd/>
            </a:ln>
          </p:spPr>
          <p:txBody>
            <a:bodyPr wrap="none" anchor="ctr"/>
            <a:lstStyle/>
            <a:p>
              <a:endParaRPr lang="en-US" sz="1350"/>
            </a:p>
          </p:txBody>
        </p:sp>
      </p:grpSp>
      <p:sp>
        <p:nvSpPr>
          <p:cNvPr id="17415" name="Text Box 16"/>
          <p:cNvSpPr txBox="1">
            <a:spLocks noChangeArrowheads="1"/>
          </p:cNvSpPr>
          <p:nvPr/>
        </p:nvSpPr>
        <p:spPr bwMode="auto">
          <a:xfrm>
            <a:off x="860752" y="2061071"/>
            <a:ext cx="2794442" cy="2308324"/>
          </a:xfrm>
          <a:prstGeom prst="rect">
            <a:avLst/>
          </a:prstGeom>
          <a:solidFill>
            <a:srgbClr val="FFFFCC"/>
          </a:solidFill>
          <a:ln w="28575">
            <a:solidFill>
              <a:srgbClr val="000066"/>
            </a:solidFill>
            <a:miter lim="800000"/>
            <a:headEnd/>
            <a:tailEnd/>
          </a:ln>
        </p:spPr>
        <p:txBody>
          <a:bodyPr wrap="square" lIns="137160">
            <a:spAutoFit/>
          </a:bodyPr>
          <a:lstStyle/>
          <a:p>
            <a:pPr algn="ctr"/>
            <a:r>
              <a:rPr lang="zh-CN" altLang="en-US" sz="2400" dirty="0"/>
              <a:t>我们需要知道蜡烛原初高度：</a:t>
            </a:r>
          </a:p>
          <a:p>
            <a:pPr algn="ctr"/>
            <a:r>
              <a:rPr lang="zh-CN" altLang="en-US" sz="2400" dirty="0"/>
              <a:t>开始燃烧的时候，蜡烛比较短说明经过的时间比较短：</a:t>
            </a:r>
            <a:endParaRPr lang="en-US" altLang="zh-CN" sz="2400" dirty="0"/>
          </a:p>
          <a:p>
            <a:pPr algn="ctr"/>
            <a:r>
              <a:rPr lang="zh-CN" altLang="en-US" sz="2400" dirty="0"/>
              <a:t>蜡烛‘年轻’</a:t>
            </a:r>
            <a:endParaRPr lang="en-US" sz="2400" dirty="0"/>
          </a:p>
        </p:txBody>
      </p:sp>
      <p:sp>
        <p:nvSpPr>
          <p:cNvPr id="187409" name="Text Box 17"/>
          <p:cNvSpPr txBox="1">
            <a:spLocks noChangeArrowheads="1"/>
          </p:cNvSpPr>
          <p:nvPr/>
        </p:nvSpPr>
        <p:spPr bwMode="auto">
          <a:xfrm>
            <a:off x="5647156" y="2061071"/>
            <a:ext cx="2850195" cy="2308324"/>
          </a:xfrm>
          <a:prstGeom prst="rect">
            <a:avLst/>
          </a:prstGeom>
          <a:solidFill>
            <a:srgbClr val="FFFFCC"/>
          </a:solidFill>
          <a:ln w="28575">
            <a:solidFill>
              <a:srgbClr val="000066"/>
            </a:solidFill>
            <a:miter lim="800000"/>
            <a:headEnd/>
            <a:tailEnd/>
          </a:ln>
        </p:spPr>
        <p:txBody>
          <a:bodyPr wrap="square" lIns="137160">
            <a:spAutoFit/>
          </a:bodyPr>
          <a:lstStyle/>
          <a:p>
            <a:pPr algn="ctr"/>
            <a:r>
              <a:rPr lang="zh-CN" altLang="en-US" sz="2400" dirty="0"/>
              <a:t>我们需要知道</a:t>
            </a:r>
          </a:p>
          <a:p>
            <a:pPr algn="ctr"/>
            <a:r>
              <a:rPr lang="zh-CN" altLang="en-US" sz="2400" dirty="0"/>
              <a:t>原初</a:t>
            </a:r>
            <a:r>
              <a:rPr lang="en-US" altLang="zh-CN" sz="2400" dirty="0"/>
              <a:t>C-14</a:t>
            </a:r>
            <a:r>
              <a:rPr lang="zh-CN" altLang="en-US" sz="2400" dirty="0"/>
              <a:t>含量：</a:t>
            </a:r>
          </a:p>
          <a:p>
            <a:pPr algn="ctr"/>
            <a:r>
              <a:rPr lang="zh-CN" altLang="en-US" sz="2400" dirty="0"/>
              <a:t>开始衰变的时候，</a:t>
            </a:r>
            <a:r>
              <a:rPr lang="en-US" altLang="zh-CN" sz="2400" dirty="0"/>
              <a:t>C-14</a:t>
            </a:r>
            <a:r>
              <a:rPr lang="zh-CN" altLang="en-US" sz="2400" dirty="0"/>
              <a:t>比较少说明经过的时间比较短：</a:t>
            </a:r>
          </a:p>
          <a:p>
            <a:pPr algn="ctr"/>
            <a:r>
              <a:rPr lang="zh-CN" altLang="en-US" sz="2400" dirty="0"/>
              <a:t>化石‘年轻’</a:t>
            </a:r>
            <a:endParaRPr lang="en-US" sz="2400" dirty="0"/>
          </a:p>
        </p:txBody>
      </p:sp>
      <p:sp>
        <p:nvSpPr>
          <p:cNvPr id="187410" name="AutoShape 18"/>
          <p:cNvSpPr>
            <a:spLocks noChangeArrowheads="1"/>
          </p:cNvSpPr>
          <p:nvPr/>
        </p:nvSpPr>
        <p:spPr bwMode="auto">
          <a:xfrm>
            <a:off x="3718297" y="3028305"/>
            <a:ext cx="461988" cy="326231"/>
          </a:xfrm>
          <a:prstGeom prst="rightArrow">
            <a:avLst>
              <a:gd name="adj1" fmla="val 50000"/>
              <a:gd name="adj2" fmla="val 27464"/>
            </a:avLst>
          </a:prstGeom>
          <a:solidFill>
            <a:srgbClr val="FF0000"/>
          </a:solidFill>
          <a:ln w="9525">
            <a:noFill/>
            <a:miter lim="800000"/>
            <a:headEnd/>
            <a:tailEnd/>
          </a:ln>
          <a:effectLst>
            <a:prstShdw prst="shdw17" dist="17961" dir="2700000">
              <a:srgbClr val="990000">
                <a:alpha val="74997"/>
              </a:srgbClr>
            </a:prstShdw>
          </a:effectLst>
        </p:spPr>
        <p:txBody>
          <a:bodyPr wrap="none" anchor="ctr"/>
          <a:lstStyle/>
          <a:p>
            <a:endParaRPr lang="en-US" sz="13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3.7037E-7 L 0.16215 -0.00324 " pathEditMode="relative" rAng="0" ptsTypes="AA">
                                      <p:cBhvr>
                                        <p:cTn id="6" dur="1000" fill="hold"/>
                                        <p:tgtEl>
                                          <p:spTgt spid="187410"/>
                                        </p:tgtEl>
                                        <p:attrNameLst>
                                          <p:attrName>ppt_x</p:attrName>
                                          <p:attrName>ppt_y</p:attrName>
                                        </p:attrNameLst>
                                      </p:cBhvr>
                                      <p:rCtr x="8100" y="-200"/>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187409"/>
                                        </p:tgtEl>
                                        <p:attrNameLst>
                                          <p:attrName>style.visibility</p:attrName>
                                        </p:attrNameLst>
                                      </p:cBhvr>
                                      <p:to>
                                        <p:strVal val="visible"/>
                                      </p:to>
                                    </p:set>
                                    <p:animEffect transition="in" filter="fade">
                                      <p:cBhvr>
                                        <p:cTn id="10" dur="500"/>
                                        <p:tgtEl>
                                          <p:spTgt spid="187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9" grpId="0" animBg="1"/>
      <p:bldP spid="1874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696503"/>
            <a:ext cx="7776864" cy="3847207"/>
          </a:xfrm>
          <a:prstGeom prst="rect">
            <a:avLst/>
          </a:prstGeom>
        </p:spPr>
        <p:txBody>
          <a:bodyPr wrap="square">
            <a:spAutoFit/>
          </a:bodyPr>
          <a:lstStyle/>
          <a:p>
            <a:r>
              <a:rPr lang="zh-CN" altLang="en-US" sz="2800" dirty="0">
                <a:latin typeface="Arial" panose="020B0604020202020204" pitchFamily="34" charset="0"/>
                <a:ea typeface="汉仪大宋简" panose="02010609000101010101" pitchFamily="49" charset="-122"/>
                <a:cs typeface="Arial" panose="020B0604020202020204" pitchFamily="34" charset="0"/>
              </a:rPr>
              <a:t>事实</a:t>
            </a:r>
            <a:r>
              <a:rPr lang="zh-CN" altLang="en-US" sz="2800" dirty="0">
                <a:solidFill>
                  <a:prstClr val="black"/>
                </a:solidFill>
                <a:latin typeface="Arial" panose="020B0604020202020204" pitchFamily="34" charset="0"/>
                <a:ea typeface="汉仪大宋简" panose="02010609000101010101" pitchFamily="49" charset="-122"/>
                <a:cs typeface="Arial" panose="020B0604020202020204" pitchFamily="34" charset="0"/>
              </a:rPr>
              <a:t>：</a:t>
            </a:r>
            <a:endParaRPr lang="en-US" altLang="zh-CN" sz="2800" dirty="0">
              <a:solidFill>
                <a:prstClr val="black"/>
              </a:solidFill>
              <a:latin typeface="Arial" panose="020B0604020202020204" pitchFamily="34" charset="0"/>
              <a:ea typeface="汉仪大宋简" panose="02010609000101010101" pitchFamily="49" charset="-122"/>
              <a:cs typeface="Arial" panose="020B0604020202020204" pitchFamily="34" charset="0"/>
            </a:endParaRPr>
          </a:p>
          <a:p>
            <a:pPr>
              <a:spcAft>
                <a:spcPts val="1200"/>
              </a:spcAft>
            </a:pPr>
            <a:r>
              <a:rPr lang="zh-CN" altLang="en-US" sz="2800" dirty="0">
                <a:latin typeface="Arial" panose="020B0604020202020204" pitchFamily="34" charset="0"/>
                <a:ea typeface="汉仪大宋简" panose="02010609000101010101" pitchFamily="49" charset="-122"/>
                <a:cs typeface="Arial" panose="020B0604020202020204" pitchFamily="34" charset="0"/>
              </a:rPr>
              <a:t>过去，大气中的</a:t>
            </a:r>
            <a:r>
              <a:rPr lang="en-US" altLang="zh-CN" sz="2800" dirty="0">
                <a:latin typeface="Arial" panose="020B0604020202020204" pitchFamily="34" charset="0"/>
                <a:ea typeface="汉仪大宋简" panose="02010609000101010101" pitchFamily="49" charset="-122"/>
                <a:cs typeface="Arial" panose="020B0604020202020204" pitchFamily="34" charset="0"/>
              </a:rPr>
              <a:t>C-14</a:t>
            </a:r>
            <a:r>
              <a:rPr lang="zh-CN" altLang="en-US" sz="2800" dirty="0">
                <a:latin typeface="Arial" panose="020B0604020202020204" pitchFamily="34" charset="0"/>
                <a:ea typeface="汉仪大宋简" panose="02010609000101010101" pitchFamily="49" charset="-122"/>
                <a:cs typeface="Arial" panose="020B0604020202020204" pitchFamily="34" charset="0"/>
              </a:rPr>
              <a:t>含量比现在</a:t>
            </a:r>
            <a:r>
              <a:rPr lang="zh-CN" altLang="en-US" sz="2800" b="1" dirty="0">
                <a:latin typeface="Arial" panose="020B0604020202020204" pitchFamily="34" charset="0"/>
                <a:ea typeface="汉仪大宋简" panose="02010609000101010101" pitchFamily="49" charset="-122"/>
                <a:cs typeface="Arial" panose="020B0604020202020204" pitchFamily="34" charset="0"/>
              </a:rPr>
              <a:t>更低</a:t>
            </a:r>
            <a:r>
              <a:rPr lang="zh-CN" altLang="en-US" sz="2800" dirty="0">
                <a:latin typeface="Arial" panose="020B0604020202020204" pitchFamily="34" charset="0"/>
                <a:ea typeface="汉仪大宋简" panose="02010609000101010101" pitchFamily="49" charset="-122"/>
                <a:cs typeface="Arial" panose="020B0604020202020204" pitchFamily="34" charset="0"/>
              </a:rPr>
              <a:t>，使得化石看上去比实际年龄</a:t>
            </a:r>
            <a:r>
              <a:rPr lang="zh-CN" altLang="en-US" sz="2800" b="1" dirty="0">
                <a:latin typeface="Arial" panose="020B0604020202020204" pitchFamily="34" charset="0"/>
                <a:ea typeface="汉仪大宋简" panose="02010609000101010101" pitchFamily="49" charset="-122"/>
                <a:cs typeface="Arial" panose="020B0604020202020204" pitchFamily="34" charset="0"/>
              </a:rPr>
              <a:t>更古老</a:t>
            </a:r>
            <a:r>
              <a:rPr lang="zh-CN" altLang="en-US" sz="2800" dirty="0">
                <a:latin typeface="Arial" panose="020B0604020202020204" pitchFamily="34" charset="0"/>
                <a:ea typeface="汉仪大宋简" panose="02010609000101010101" pitchFamily="49" charset="-122"/>
                <a:cs typeface="Arial" panose="020B0604020202020204" pitchFamily="34" charset="0"/>
              </a:rPr>
              <a:t>！</a:t>
            </a:r>
            <a:endParaRPr lang="en-US" sz="2800" dirty="0">
              <a:latin typeface="Arial" panose="020B0604020202020204" pitchFamily="34" charset="0"/>
              <a:ea typeface="汉仪大宋简" panose="02010609000101010101" pitchFamily="49" charset="-122"/>
              <a:cs typeface="Arial" panose="020B0604020202020204" pitchFamily="34" charset="0"/>
            </a:endParaRPr>
          </a:p>
          <a:p>
            <a:pPr>
              <a:spcAft>
                <a:spcPts val="1200"/>
              </a:spcAft>
            </a:pPr>
            <a:r>
              <a:rPr lang="zh-CN" altLang="en-US" sz="2800" dirty="0">
                <a:latin typeface="Arial" panose="020B0604020202020204" pitchFamily="34" charset="0"/>
                <a:ea typeface="汉仪大宋简" panose="02010609000101010101" pitchFamily="49" charset="-122"/>
                <a:cs typeface="Arial" panose="020B0604020202020204" pitchFamily="34" charset="0"/>
              </a:rPr>
              <a:t>挪亚洪水很可能加重了这个问题的严重性。</a:t>
            </a:r>
            <a:endParaRPr lang="en-US" sz="2800" dirty="0">
              <a:latin typeface="Arial" panose="020B0604020202020204" pitchFamily="34" charset="0"/>
              <a:ea typeface="汉仪大宋简" panose="02010609000101010101" pitchFamily="49" charset="-122"/>
              <a:cs typeface="Arial" panose="020B0604020202020204" pitchFamily="34" charset="0"/>
            </a:endParaRPr>
          </a:p>
          <a:p>
            <a:r>
              <a:rPr lang="zh-CN" altLang="en-US" sz="2800" dirty="0">
                <a:solidFill>
                  <a:prstClr val="black"/>
                </a:solidFill>
                <a:latin typeface="Arial" panose="020B0604020202020204" pitchFamily="34" charset="0"/>
                <a:ea typeface="汉仪大宋简" panose="02010609000101010101" pitchFamily="49" charset="-122"/>
                <a:cs typeface="Arial" panose="020B0604020202020204" pitchFamily="34" charset="0"/>
              </a:rPr>
              <a:t>结果：</a:t>
            </a:r>
            <a:endParaRPr lang="en-US" sz="2800" dirty="0">
              <a:solidFill>
                <a:prstClr val="black"/>
              </a:solidFill>
              <a:latin typeface="Arial" panose="020B0604020202020204" pitchFamily="34" charset="0"/>
              <a:ea typeface="汉仪大宋简" panose="02010609000101010101" pitchFamily="49" charset="-122"/>
              <a:cs typeface="Arial" panose="020B0604020202020204" pitchFamily="34" charset="0"/>
            </a:endParaRPr>
          </a:p>
          <a:p>
            <a:r>
              <a:rPr lang="zh-CN" altLang="en-US" sz="2800" dirty="0">
                <a:solidFill>
                  <a:prstClr val="black"/>
                </a:solidFill>
                <a:latin typeface="Arial" panose="020B0604020202020204" pitchFamily="34" charset="0"/>
                <a:ea typeface="汉仪大宋简" panose="02010609000101010101" pitchFamily="49" charset="-122"/>
                <a:cs typeface="Arial" panose="020B0604020202020204" pitchFamily="34" charset="0"/>
              </a:rPr>
              <a:t>对于有约三四千年以上历史的化石，用</a:t>
            </a:r>
            <a:r>
              <a:rPr lang="en-US" altLang="zh-CN" sz="2800" dirty="0">
                <a:solidFill>
                  <a:prstClr val="black"/>
                </a:solidFill>
                <a:latin typeface="Arial" panose="020B0604020202020204" pitchFamily="34" charset="0"/>
                <a:ea typeface="汉仪大宋简" panose="02010609000101010101" pitchFamily="49" charset="-122"/>
                <a:cs typeface="Arial" panose="020B0604020202020204" pitchFamily="34" charset="0"/>
              </a:rPr>
              <a:t>C-14</a:t>
            </a:r>
            <a:r>
              <a:rPr lang="zh-CN" altLang="en-US" sz="2800" dirty="0">
                <a:solidFill>
                  <a:prstClr val="black"/>
                </a:solidFill>
                <a:latin typeface="Arial" panose="020B0604020202020204" pitchFamily="34" charset="0"/>
                <a:ea typeface="汉仪大宋简" panose="02010609000101010101" pitchFamily="49" charset="-122"/>
                <a:cs typeface="Arial" panose="020B0604020202020204" pitchFamily="34" charset="0"/>
              </a:rPr>
              <a:t>测得的结果往往太老了</a:t>
            </a:r>
            <a:r>
              <a:rPr lang="en-US" altLang="zh-CN" sz="2800" dirty="0">
                <a:solidFill>
                  <a:prstClr val="black"/>
                </a:solidFill>
                <a:latin typeface="Arial" panose="020B0604020202020204" pitchFamily="34" charset="0"/>
                <a:ea typeface="汉仪大宋简" panose="02010609000101010101" pitchFamily="49" charset="-122"/>
                <a:cs typeface="Arial" panose="020B0604020202020204" pitchFamily="34" charset="0"/>
              </a:rPr>
              <a:t>——</a:t>
            </a:r>
            <a:r>
              <a:rPr lang="zh-CN" altLang="en-US" sz="2800" dirty="0">
                <a:solidFill>
                  <a:prstClr val="black"/>
                </a:solidFill>
                <a:latin typeface="Arial" panose="020B0604020202020204" pitchFamily="34" charset="0"/>
                <a:ea typeface="汉仪大宋简" panose="02010609000101010101" pitchFamily="49" charset="-122"/>
                <a:cs typeface="Arial" panose="020B0604020202020204" pitchFamily="34" charset="0"/>
              </a:rPr>
              <a:t>得到的是几万年，而不是它们实际的数千年。</a:t>
            </a:r>
            <a:endParaRPr lang="en-US" sz="2800" dirty="0">
              <a:solidFill>
                <a:prstClr val="black"/>
              </a:solidFill>
              <a:latin typeface="Arial" panose="020B0604020202020204" pitchFamily="34" charset="0"/>
              <a:ea typeface="汉仪大宋简" panose="02010609000101010101" pitchFamily="49" charset="-122"/>
              <a:cs typeface="Arial" panose="020B0604020202020204" pitchFamily="34" charset="0"/>
            </a:endParaRPr>
          </a:p>
        </p:txBody>
      </p:sp>
      <p:sp>
        <p:nvSpPr>
          <p:cNvPr id="2" name="标题 1"/>
          <p:cNvSpPr>
            <a:spLocks noGrp="1"/>
          </p:cNvSpPr>
          <p:nvPr>
            <p:ph type="title"/>
          </p:nvPr>
        </p:nvSpPr>
        <p:spPr>
          <a:xfrm>
            <a:off x="1143000" y="119703"/>
            <a:ext cx="6858000" cy="507831"/>
          </a:xfrm>
        </p:spPr>
        <p:txBody>
          <a:bodyPr/>
          <a:lstStyle/>
          <a:p>
            <a:r>
              <a:rPr lang="zh-CN" altLang="en-US" dirty="0"/>
              <a:t>大气层中的碳</a:t>
            </a:r>
            <a:r>
              <a:rPr lang="en-US" altLang="zh-CN" dirty="0"/>
              <a:t>-14</a:t>
            </a:r>
            <a:r>
              <a:rPr lang="zh-CN" altLang="en-US" dirty="0"/>
              <a:t>：过去的更低</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a:spLocks noChangeArrowheads="1"/>
          </p:cNvSpPr>
          <p:nvPr/>
        </p:nvSpPr>
        <p:spPr bwMode="auto">
          <a:xfrm>
            <a:off x="899592" y="589346"/>
            <a:ext cx="7461448" cy="864096"/>
          </a:xfrm>
          <a:prstGeom prst="rect">
            <a:avLst/>
          </a:prstGeom>
        </p:spPr>
        <p:txBody>
          <a:bodyPr vert="horz">
            <a:noAutofit/>
          </a:bodyPr>
          <a:lstStyle/>
          <a:p>
            <a:pPr indent="-205740">
              <a:buClr>
                <a:schemeClr val="accent1"/>
              </a:buClr>
              <a:buSzPct val="76000"/>
            </a:pPr>
            <a:r>
              <a:rPr lang="zh-CN" altLang="en-US" sz="2400" dirty="0">
                <a:latin typeface="汉仪大宋简" panose="02010609000101010101" pitchFamily="49" charset="-122"/>
                <a:ea typeface="汉仪大宋简" panose="02010609000101010101" pitchFamily="49" charset="-122"/>
                <a:cs typeface="Arial" panose="020B0604020202020204" pitchFamily="34" charset="0"/>
              </a:rPr>
              <a:t>当放射性测年法给出的数据与进化论的要求有冲突时，进化论者都会经常忽略放射性测年法的结果</a:t>
            </a:r>
            <a:endParaRPr lang="en-US" altLang="zh-CN" sz="2400" dirty="0">
              <a:latin typeface="汉仪大宋简" panose="02010609000101010101" pitchFamily="49" charset="-122"/>
              <a:ea typeface="汉仪大宋简" panose="02010609000101010101" pitchFamily="49" charset="-122"/>
              <a:cs typeface="Arial" panose="020B0604020202020204" pitchFamily="34" charset="0"/>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491630"/>
            <a:ext cx="4664320" cy="3197894"/>
          </a:xfrm>
          <a:prstGeom prst="rect">
            <a:avLst/>
          </a:prstGeom>
        </p:spPr>
      </p:pic>
      <p:sp>
        <p:nvSpPr>
          <p:cNvPr id="18" name="Text Box 5"/>
          <p:cNvSpPr txBox="1">
            <a:spLocks noChangeArrowheads="1"/>
          </p:cNvSpPr>
          <p:nvPr/>
        </p:nvSpPr>
        <p:spPr bwMode="auto">
          <a:xfrm>
            <a:off x="6183560" y="2031690"/>
            <a:ext cx="1674186" cy="2131353"/>
          </a:xfrm>
          <a:prstGeom prst="rect">
            <a:avLst/>
          </a:prstGeom>
          <a:solidFill>
            <a:srgbClr val="0260AE"/>
          </a:solidFill>
          <a:ln w="9525">
            <a:noFill/>
            <a:miter lim="800000"/>
            <a:headEnd/>
            <a:tailEnd/>
          </a:ln>
        </p:spPr>
        <p:txBody>
          <a:bodyPr wrap="square">
            <a:spAutoFit/>
          </a:bodyPr>
          <a:lstStyle/>
          <a:p>
            <a:pPr algn="ctr"/>
            <a:r>
              <a:rPr lang="zh-CN" altLang="en-US" sz="3000" b="1"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蒙哥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a:t>
            </a:r>
            <a:r>
              <a:rPr lang="zh-CN" altLang="en-US" sz="3000" b="1"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女</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  1969</a:t>
            </a:r>
          </a:p>
          <a:p>
            <a:pPr algn="ctr">
              <a:lnSpc>
                <a:spcPts val="1500"/>
              </a:lnSpc>
            </a:pPr>
            <a:endParaRPr lang="en-US" sz="3000" b="1"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endParaRPr>
          </a:p>
          <a:p>
            <a:pPr algn="ctr"/>
            <a:r>
              <a:rPr lang="zh-CN" altLang="en-US" sz="3000" b="1" dirty="0">
                <a:solidFill>
                  <a:srgbClr val="FFFF00"/>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蒙哥</a:t>
            </a:r>
            <a:r>
              <a:rPr lang="en-US" sz="3000" b="1" dirty="0">
                <a:solidFill>
                  <a:srgbClr val="FFFF00"/>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 ‘</a:t>
            </a:r>
            <a:r>
              <a:rPr lang="zh-CN" altLang="en-US" sz="3000" b="1" dirty="0">
                <a:solidFill>
                  <a:srgbClr val="FFFF00"/>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男</a:t>
            </a:r>
            <a:r>
              <a:rPr lang="en-US" sz="3000" b="1" dirty="0">
                <a:solidFill>
                  <a:srgbClr val="FFFF00"/>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  1974</a:t>
            </a:r>
          </a:p>
        </p:txBody>
      </p:sp>
      <p:sp>
        <p:nvSpPr>
          <p:cNvPr id="3" name="标题 2"/>
          <p:cNvSpPr>
            <a:spLocks noGrp="1"/>
          </p:cNvSpPr>
          <p:nvPr>
            <p:ph type="title"/>
          </p:nvPr>
        </p:nvSpPr>
        <p:spPr>
          <a:xfrm>
            <a:off x="1143000" y="119703"/>
            <a:ext cx="6858000" cy="507831"/>
          </a:xfrm>
        </p:spPr>
        <p:txBody>
          <a:bodyPr/>
          <a:lstStyle/>
          <a:p>
            <a:r>
              <a:rPr lang="zh-CN" altLang="en-US" dirty="0"/>
              <a:t>碳</a:t>
            </a:r>
            <a:r>
              <a:rPr lang="en-US" altLang="zh-CN" dirty="0"/>
              <a:t>-14 </a:t>
            </a:r>
            <a:r>
              <a:rPr lang="zh-CN" altLang="en-US" dirty="0"/>
              <a:t>测年法：不可靠</a:t>
            </a:r>
            <a:endParaRPr lang="zh-CN" altLang="en-US"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1385646" y="1977685"/>
            <a:ext cx="1188132" cy="1728192"/>
          </a:xfrm>
          <a:prstGeom prst="rect">
            <a:avLst/>
          </a:prstGeom>
          <a:solidFill>
            <a:schemeClr val="tx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endParaRPr lang="en-US" altLang="zh-CN" sz="5400" dirty="0">
              <a:solidFill>
                <a:schemeClr val="bg1"/>
              </a:solidFill>
              <a:latin typeface="汉仪大宋简" panose="02010609000101010101" pitchFamily="49" charset="-122"/>
              <a:ea typeface="汉仪大宋简" panose="02010609000101010101" pitchFamily="49" charset="-122"/>
            </a:endParaRPr>
          </a:p>
          <a:p>
            <a:pPr algn="ctr" eaLnBrk="0" fontAlgn="base" hangingPunct="0">
              <a:spcBef>
                <a:spcPct val="0"/>
              </a:spcBef>
              <a:spcAft>
                <a:spcPct val="0"/>
              </a:spcAft>
            </a:pPr>
            <a:r>
              <a:rPr lang="zh-CN" altLang="en-US" sz="5400" dirty="0">
                <a:solidFill>
                  <a:schemeClr val="bg1"/>
                </a:solidFill>
                <a:latin typeface="汉仪大宋简" panose="02010609000101010101" pitchFamily="49" charset="-122"/>
                <a:ea typeface="汉仪大宋简" panose="02010609000101010101" pitchFamily="49" charset="-122"/>
              </a:rPr>
              <a:t>氩</a:t>
            </a:r>
          </a:p>
        </p:txBody>
      </p:sp>
      <p:sp>
        <p:nvSpPr>
          <p:cNvPr id="4" name="下箭头标注 3"/>
          <p:cNvSpPr/>
          <p:nvPr/>
        </p:nvSpPr>
        <p:spPr bwMode="auto">
          <a:xfrm>
            <a:off x="1385646" y="1491630"/>
            <a:ext cx="1188132" cy="1458162"/>
          </a:xfrm>
          <a:prstGeom prst="downArrowCallout">
            <a:avLst/>
          </a:prstGeom>
          <a:solidFill>
            <a:srgbClr val="024C8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r>
              <a:rPr lang="zh-CN" altLang="en-US" sz="5400" dirty="0">
                <a:solidFill>
                  <a:schemeClr val="bg1"/>
                </a:solidFill>
                <a:latin typeface="汉仪大宋简" panose="02010609000101010101" pitchFamily="49" charset="-122"/>
                <a:ea typeface="汉仪大宋简" panose="02010609000101010101" pitchFamily="49" charset="-122"/>
              </a:rPr>
              <a:t>钾</a:t>
            </a:r>
          </a:p>
        </p:txBody>
      </p:sp>
      <p:sp>
        <p:nvSpPr>
          <p:cNvPr id="28" name="矩形 27"/>
          <p:cNvSpPr/>
          <p:nvPr/>
        </p:nvSpPr>
        <p:spPr bwMode="auto">
          <a:xfrm>
            <a:off x="2681790" y="1977685"/>
            <a:ext cx="1188132" cy="1728192"/>
          </a:xfrm>
          <a:prstGeom prst="rect">
            <a:avLst/>
          </a:prstGeom>
          <a:solidFill>
            <a:schemeClr val="tx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endParaRPr lang="en-US" altLang="zh-CN" sz="5400" dirty="0">
              <a:solidFill>
                <a:schemeClr val="bg1"/>
              </a:solidFill>
              <a:latin typeface="汉仪大宋简" panose="02010609000101010101" pitchFamily="49" charset="-122"/>
              <a:ea typeface="汉仪大宋简" panose="02010609000101010101" pitchFamily="49" charset="-122"/>
            </a:endParaRPr>
          </a:p>
          <a:p>
            <a:pPr algn="ctr" eaLnBrk="0" fontAlgn="base" hangingPunct="0">
              <a:spcBef>
                <a:spcPct val="0"/>
              </a:spcBef>
              <a:spcAft>
                <a:spcPct val="0"/>
              </a:spcAft>
            </a:pPr>
            <a:r>
              <a:rPr lang="zh-CN" altLang="en-US" sz="5400" dirty="0">
                <a:solidFill>
                  <a:schemeClr val="bg1"/>
                </a:solidFill>
                <a:latin typeface="汉仪大宋简" panose="02010609000101010101" pitchFamily="49" charset="-122"/>
                <a:ea typeface="汉仪大宋简" panose="02010609000101010101" pitchFamily="49" charset="-122"/>
              </a:rPr>
              <a:t>铅</a:t>
            </a:r>
          </a:p>
        </p:txBody>
      </p:sp>
      <p:sp>
        <p:nvSpPr>
          <p:cNvPr id="29" name="下箭头标注 28"/>
          <p:cNvSpPr/>
          <p:nvPr/>
        </p:nvSpPr>
        <p:spPr bwMode="auto">
          <a:xfrm>
            <a:off x="2681790" y="1491630"/>
            <a:ext cx="1188132" cy="1458162"/>
          </a:xfrm>
          <a:prstGeom prst="downArrowCallout">
            <a:avLst/>
          </a:prstGeom>
          <a:solidFill>
            <a:srgbClr val="024C8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r>
              <a:rPr lang="zh-CN" altLang="en-US" sz="5400" dirty="0">
                <a:solidFill>
                  <a:schemeClr val="bg1"/>
                </a:solidFill>
                <a:latin typeface="汉仪大宋简" panose="02010609000101010101" pitchFamily="49" charset="-122"/>
                <a:ea typeface="汉仪大宋简" panose="02010609000101010101" pitchFamily="49" charset="-122"/>
              </a:rPr>
              <a:t>铀</a:t>
            </a:r>
          </a:p>
        </p:txBody>
      </p:sp>
      <p:sp>
        <p:nvSpPr>
          <p:cNvPr id="30" name="矩形 29"/>
          <p:cNvSpPr/>
          <p:nvPr/>
        </p:nvSpPr>
        <p:spPr bwMode="auto">
          <a:xfrm>
            <a:off x="3977934" y="1977685"/>
            <a:ext cx="1188132" cy="1728192"/>
          </a:xfrm>
          <a:prstGeom prst="rect">
            <a:avLst/>
          </a:prstGeom>
          <a:solidFill>
            <a:schemeClr val="tx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endParaRPr lang="en-US" altLang="zh-CN" sz="5400" dirty="0">
              <a:solidFill>
                <a:schemeClr val="bg1"/>
              </a:solidFill>
              <a:latin typeface="汉仪大宋简" panose="02010609000101010101" pitchFamily="49" charset="-122"/>
              <a:ea typeface="汉仪大宋简" panose="02010609000101010101" pitchFamily="49" charset="-122"/>
            </a:endParaRPr>
          </a:p>
          <a:p>
            <a:pPr algn="ctr" eaLnBrk="0" fontAlgn="base" hangingPunct="0">
              <a:spcBef>
                <a:spcPct val="0"/>
              </a:spcBef>
              <a:spcAft>
                <a:spcPct val="0"/>
              </a:spcAft>
            </a:pPr>
            <a:r>
              <a:rPr lang="zh-CN" altLang="en-US" sz="5400" dirty="0">
                <a:solidFill>
                  <a:schemeClr val="bg1"/>
                </a:solidFill>
                <a:latin typeface="汉仪大宋简" panose="02010609000101010101" pitchFamily="49" charset="-122"/>
                <a:ea typeface="汉仪大宋简" panose="02010609000101010101" pitchFamily="49" charset="-122"/>
              </a:rPr>
              <a:t>铅</a:t>
            </a:r>
          </a:p>
        </p:txBody>
      </p:sp>
      <p:sp>
        <p:nvSpPr>
          <p:cNvPr id="31" name="下箭头标注 30"/>
          <p:cNvSpPr/>
          <p:nvPr/>
        </p:nvSpPr>
        <p:spPr bwMode="auto">
          <a:xfrm>
            <a:off x="3977934" y="1491630"/>
            <a:ext cx="1188132" cy="1458162"/>
          </a:xfrm>
          <a:prstGeom prst="downArrowCallout">
            <a:avLst/>
          </a:prstGeom>
          <a:solidFill>
            <a:srgbClr val="024C8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r>
              <a:rPr lang="zh-CN" altLang="en-US" sz="5400" dirty="0">
                <a:solidFill>
                  <a:schemeClr val="bg1"/>
                </a:solidFill>
                <a:latin typeface="汉仪大宋简" panose="02010609000101010101" pitchFamily="49" charset="-122"/>
                <a:ea typeface="汉仪大宋简" panose="02010609000101010101" pitchFamily="49" charset="-122"/>
              </a:rPr>
              <a:t>钍</a:t>
            </a:r>
          </a:p>
        </p:txBody>
      </p:sp>
      <p:sp>
        <p:nvSpPr>
          <p:cNvPr id="32" name="矩形 31"/>
          <p:cNvSpPr/>
          <p:nvPr/>
        </p:nvSpPr>
        <p:spPr bwMode="auto">
          <a:xfrm>
            <a:off x="5274078" y="1977685"/>
            <a:ext cx="1188132" cy="1728192"/>
          </a:xfrm>
          <a:prstGeom prst="rect">
            <a:avLst/>
          </a:prstGeom>
          <a:solidFill>
            <a:schemeClr val="tx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endParaRPr lang="en-US" altLang="zh-CN" sz="5400" dirty="0">
              <a:solidFill>
                <a:schemeClr val="bg1"/>
              </a:solidFill>
              <a:latin typeface="汉仪大宋简" panose="02010609000101010101" pitchFamily="49" charset="-122"/>
              <a:ea typeface="汉仪大宋简" panose="02010609000101010101" pitchFamily="49" charset="-122"/>
            </a:endParaRPr>
          </a:p>
          <a:p>
            <a:pPr algn="ctr" eaLnBrk="0" fontAlgn="base" hangingPunct="0">
              <a:spcBef>
                <a:spcPct val="0"/>
              </a:spcBef>
              <a:spcAft>
                <a:spcPct val="0"/>
              </a:spcAft>
            </a:pPr>
            <a:r>
              <a:rPr lang="zh-CN" altLang="en-US" sz="5400" dirty="0">
                <a:solidFill>
                  <a:schemeClr val="bg1"/>
                </a:solidFill>
                <a:latin typeface="汉仪大宋简" panose="02010609000101010101" pitchFamily="49" charset="-122"/>
                <a:ea typeface="汉仪大宋简" panose="02010609000101010101" pitchFamily="49" charset="-122"/>
              </a:rPr>
              <a:t>钕</a:t>
            </a:r>
          </a:p>
        </p:txBody>
      </p:sp>
      <p:sp>
        <p:nvSpPr>
          <p:cNvPr id="33" name="下箭头标注 32"/>
          <p:cNvSpPr/>
          <p:nvPr/>
        </p:nvSpPr>
        <p:spPr bwMode="auto">
          <a:xfrm>
            <a:off x="5274078" y="1491630"/>
            <a:ext cx="1188132" cy="1458162"/>
          </a:xfrm>
          <a:prstGeom prst="downArrowCallout">
            <a:avLst/>
          </a:prstGeom>
          <a:solidFill>
            <a:srgbClr val="024C8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r>
              <a:rPr lang="zh-CN" altLang="en-US" sz="5400" dirty="0">
                <a:solidFill>
                  <a:schemeClr val="bg1"/>
                </a:solidFill>
                <a:latin typeface="汉仪大宋简" panose="02010609000101010101" pitchFamily="49" charset="-122"/>
                <a:ea typeface="汉仪大宋简" panose="02010609000101010101" pitchFamily="49" charset="-122"/>
              </a:rPr>
              <a:t>钐</a:t>
            </a:r>
          </a:p>
        </p:txBody>
      </p:sp>
      <p:sp>
        <p:nvSpPr>
          <p:cNvPr id="34" name="矩形 33"/>
          <p:cNvSpPr/>
          <p:nvPr/>
        </p:nvSpPr>
        <p:spPr bwMode="auto">
          <a:xfrm>
            <a:off x="6570222" y="1977685"/>
            <a:ext cx="1188132" cy="1728192"/>
          </a:xfrm>
          <a:prstGeom prst="rect">
            <a:avLst/>
          </a:prstGeom>
          <a:solidFill>
            <a:schemeClr val="tx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endParaRPr lang="en-US" altLang="zh-CN" sz="5400" dirty="0">
              <a:solidFill>
                <a:schemeClr val="bg1"/>
              </a:solidFill>
              <a:latin typeface="汉仪大宋简" panose="02010609000101010101" pitchFamily="49" charset="-122"/>
              <a:ea typeface="汉仪大宋简" panose="02010609000101010101" pitchFamily="49" charset="-122"/>
            </a:endParaRPr>
          </a:p>
          <a:p>
            <a:pPr algn="ctr" eaLnBrk="0" fontAlgn="base" hangingPunct="0">
              <a:spcBef>
                <a:spcPct val="0"/>
              </a:spcBef>
              <a:spcAft>
                <a:spcPct val="0"/>
              </a:spcAft>
            </a:pPr>
            <a:r>
              <a:rPr lang="zh-CN" altLang="en-US" sz="5400" dirty="0">
                <a:solidFill>
                  <a:schemeClr val="bg1"/>
                </a:solidFill>
                <a:latin typeface="汉仪大宋简" panose="02010609000101010101" pitchFamily="49" charset="-122"/>
                <a:ea typeface="汉仪大宋简" panose="02010609000101010101" pitchFamily="49" charset="-122"/>
              </a:rPr>
              <a:t>锶</a:t>
            </a:r>
          </a:p>
        </p:txBody>
      </p:sp>
      <p:sp>
        <p:nvSpPr>
          <p:cNvPr id="35" name="下箭头标注 34"/>
          <p:cNvSpPr/>
          <p:nvPr/>
        </p:nvSpPr>
        <p:spPr bwMode="auto">
          <a:xfrm>
            <a:off x="6570222" y="1491630"/>
            <a:ext cx="1188132" cy="1458162"/>
          </a:xfrm>
          <a:prstGeom prst="downArrowCallout">
            <a:avLst/>
          </a:prstGeom>
          <a:solidFill>
            <a:srgbClr val="024C8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r>
              <a:rPr lang="zh-CN" altLang="en-US" sz="5400" dirty="0">
                <a:solidFill>
                  <a:schemeClr val="bg1"/>
                </a:solidFill>
                <a:latin typeface="汉仪大宋简" panose="02010609000101010101" pitchFamily="49" charset="-122"/>
                <a:ea typeface="汉仪大宋简" panose="02010609000101010101" pitchFamily="49" charset="-122"/>
              </a:rPr>
              <a:t>钕</a:t>
            </a:r>
          </a:p>
        </p:txBody>
      </p:sp>
      <p:sp>
        <p:nvSpPr>
          <p:cNvPr id="2" name="标题 1"/>
          <p:cNvSpPr>
            <a:spLocks noGrp="1"/>
          </p:cNvSpPr>
          <p:nvPr>
            <p:ph type="title"/>
          </p:nvPr>
        </p:nvSpPr>
        <p:spPr>
          <a:xfrm>
            <a:off x="0" y="119703"/>
            <a:ext cx="9144000" cy="507831"/>
          </a:xfrm>
        </p:spPr>
        <p:txBody>
          <a:bodyPr/>
          <a:lstStyle/>
          <a:p>
            <a:r>
              <a:rPr lang="zh-CN" altLang="en-US" dirty="0"/>
              <a:t>放射性测年法</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p:tgtEl>
                                          <p:spTgt spid="29"/>
                                        </p:tgtEl>
                                        <p:attrNameLst>
                                          <p:attrName>ppt_y</p:attrName>
                                        </p:attrNameLst>
                                      </p:cBhvr>
                                      <p:tavLst>
                                        <p:tav tm="0">
                                          <p:val>
                                            <p:strVal val="#ppt_y-#ppt_h*1.125000"/>
                                          </p:val>
                                        </p:tav>
                                        <p:tav tm="100000">
                                          <p:val>
                                            <p:strVal val="#ppt_y"/>
                                          </p:val>
                                        </p:tav>
                                      </p:tavLst>
                                    </p:anim>
                                    <p:animEffect transition="in" filter="wipe(down)">
                                      <p:cBhvr>
                                        <p:cTn id="17" dur="500"/>
                                        <p:tgtEl>
                                          <p:spTgt spid="29"/>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500"/>
                                        <p:tgtEl>
                                          <p:spTgt spid="28"/>
                                        </p:tgtEl>
                                      </p:cBhvr>
                                    </p:animEffect>
                                  </p:childTnLst>
                                </p:cTn>
                              </p:par>
                            </p:childTnLst>
                          </p:cTn>
                        </p:par>
                        <p:par>
                          <p:cTn id="22" fill="hold">
                            <p:stCondLst>
                              <p:cond delay="2000"/>
                            </p:stCondLst>
                            <p:childTnLst>
                              <p:par>
                                <p:cTn id="23" presetID="12" presetClass="entr" presetSubtype="1"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p:tgtEl>
                                          <p:spTgt spid="31"/>
                                        </p:tgtEl>
                                        <p:attrNameLst>
                                          <p:attrName>ppt_y</p:attrName>
                                        </p:attrNameLst>
                                      </p:cBhvr>
                                      <p:tavLst>
                                        <p:tav tm="0">
                                          <p:val>
                                            <p:strVal val="#ppt_y-#ppt_h*1.125000"/>
                                          </p:val>
                                        </p:tav>
                                        <p:tav tm="100000">
                                          <p:val>
                                            <p:strVal val="#ppt_y"/>
                                          </p:val>
                                        </p:tav>
                                      </p:tavLst>
                                    </p:anim>
                                    <p:animEffect transition="in" filter="wipe(down)">
                                      <p:cBhvr>
                                        <p:cTn id="26" dur="500"/>
                                        <p:tgtEl>
                                          <p:spTgt spid="31"/>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p:tgtEl>
                                          <p:spTgt spid="33"/>
                                        </p:tgtEl>
                                        <p:attrNameLst>
                                          <p:attrName>ppt_y</p:attrName>
                                        </p:attrNameLst>
                                      </p:cBhvr>
                                      <p:tavLst>
                                        <p:tav tm="0">
                                          <p:val>
                                            <p:strVal val="#ppt_y-#ppt_h*1.125000"/>
                                          </p:val>
                                        </p:tav>
                                        <p:tav tm="100000">
                                          <p:val>
                                            <p:strVal val="#ppt_y"/>
                                          </p:val>
                                        </p:tav>
                                      </p:tavLst>
                                    </p:anim>
                                    <p:animEffect transition="in" filter="wipe(down)">
                                      <p:cBhvr>
                                        <p:cTn id="35" dur="500"/>
                                        <p:tgtEl>
                                          <p:spTgt spid="3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up)">
                                      <p:cBhvr>
                                        <p:cTn id="39" dur="500"/>
                                        <p:tgtEl>
                                          <p:spTgt spid="32"/>
                                        </p:tgtEl>
                                      </p:cBhvr>
                                    </p:animEffect>
                                  </p:childTnLst>
                                </p:cTn>
                              </p:par>
                            </p:childTnLst>
                          </p:cTn>
                        </p:par>
                        <p:par>
                          <p:cTn id="40" fill="hold">
                            <p:stCondLst>
                              <p:cond delay="4000"/>
                            </p:stCondLst>
                            <p:childTnLst>
                              <p:par>
                                <p:cTn id="41" presetID="12" presetClass="entr" presetSubtype="1"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p:tgtEl>
                                          <p:spTgt spid="35"/>
                                        </p:tgtEl>
                                        <p:attrNameLst>
                                          <p:attrName>ppt_y</p:attrName>
                                        </p:attrNameLst>
                                      </p:cBhvr>
                                      <p:tavLst>
                                        <p:tav tm="0">
                                          <p:val>
                                            <p:strVal val="#ppt_y-#ppt_h*1.125000"/>
                                          </p:val>
                                        </p:tav>
                                        <p:tav tm="100000">
                                          <p:val>
                                            <p:strVal val="#ppt_y"/>
                                          </p:val>
                                        </p:tav>
                                      </p:tavLst>
                                    </p:anim>
                                    <p:animEffect transition="in" filter="wipe(down)">
                                      <p:cBhvr>
                                        <p:cTn id="44" dur="500"/>
                                        <p:tgtEl>
                                          <p:spTgt spid="35"/>
                                        </p:tgtEl>
                                      </p:cBhvr>
                                    </p:animEffect>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up)">
                                      <p:cBhvr>
                                        <p:cTn id="4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7" descr="Willandra Lakes 2"/>
          <p:cNvPicPr>
            <a:picLocks noChangeAspect="1" noChangeArrowheads="1"/>
          </p:cNvPicPr>
          <p:nvPr/>
        </p:nvPicPr>
        <p:blipFill>
          <a:blip r:embed="rId3" cstate="print"/>
          <a:srcRect/>
          <a:stretch>
            <a:fillRect/>
          </a:stretch>
        </p:blipFill>
        <p:spPr bwMode="auto">
          <a:xfrm>
            <a:off x="934813" y="681540"/>
            <a:ext cx="4344780" cy="4019660"/>
          </a:xfrm>
          <a:prstGeom prst="rect">
            <a:avLst/>
          </a:prstGeom>
          <a:noFill/>
          <a:ln w="9525">
            <a:noFill/>
            <a:miter lim="800000"/>
            <a:headEnd/>
            <a:tailEnd/>
          </a:ln>
        </p:spPr>
      </p:pic>
      <p:pic>
        <p:nvPicPr>
          <p:cNvPr id="700417" name="Picture 1" descr="Mungo_Man better"/>
          <p:cNvPicPr>
            <a:picLocks noChangeAspect="1" noChangeArrowheads="1"/>
          </p:cNvPicPr>
          <p:nvPr/>
        </p:nvPicPr>
        <p:blipFill>
          <a:blip r:embed="rId4" cstate="print"/>
          <a:srcRect/>
          <a:stretch>
            <a:fillRect/>
          </a:stretch>
        </p:blipFill>
        <p:spPr bwMode="auto">
          <a:xfrm>
            <a:off x="5580112" y="681543"/>
            <a:ext cx="2627509" cy="4018544"/>
          </a:xfrm>
          <a:prstGeom prst="rect">
            <a:avLst/>
          </a:prstGeom>
          <a:noFill/>
          <a:ln w="9525">
            <a:noFill/>
            <a:miter lim="800000"/>
            <a:headEnd/>
            <a:tailEnd/>
          </a:ln>
        </p:spPr>
      </p:pic>
      <p:sp>
        <p:nvSpPr>
          <p:cNvPr id="2" name="虚尾箭头 1"/>
          <p:cNvSpPr/>
          <p:nvPr/>
        </p:nvSpPr>
        <p:spPr bwMode="auto">
          <a:xfrm>
            <a:off x="4716014" y="3543859"/>
            <a:ext cx="1363711" cy="1022783"/>
          </a:xfrm>
          <a:prstGeom prst="stripedRightArrow">
            <a:avLst/>
          </a:prstGeom>
          <a:gradFill flip="none" rotWithShape="1">
            <a:gsLst>
              <a:gs pos="0">
                <a:srgbClr val="0260AE"/>
              </a:gs>
              <a:gs pos="100000">
                <a:srgbClr val="002954"/>
              </a:gs>
            </a:gsLst>
            <a:lin ang="20400000" scaled="0"/>
            <a:tileRect/>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zh-CN" altLang="en-US">
              <a:latin typeface="Times New Roman" pitchFamily="18" charset="0"/>
            </a:endParaRPr>
          </a:p>
        </p:txBody>
      </p:sp>
      <p:sp>
        <p:nvSpPr>
          <p:cNvPr id="3" name="标题 2"/>
          <p:cNvSpPr>
            <a:spLocks noGrp="1"/>
          </p:cNvSpPr>
          <p:nvPr>
            <p:ph type="title"/>
          </p:nvPr>
        </p:nvSpPr>
        <p:spPr>
          <a:xfrm>
            <a:off x="1143000" y="123478"/>
            <a:ext cx="6858000" cy="507831"/>
          </a:xfrm>
        </p:spPr>
        <p:txBody>
          <a:bodyPr/>
          <a:lstStyle/>
          <a:p>
            <a:r>
              <a:rPr lang="zh-CN" altLang="en-US" dirty="0"/>
              <a:t>蒙哥湖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right)">
                                      <p:cBhvr>
                                        <p:cTn id="8" dur="1000"/>
                                        <p:tgtEl>
                                          <p:spTgt spid="2"/>
                                        </p:tgtEl>
                                      </p:cBhvr>
                                    </p:animEffect>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700417"/>
                                        </p:tgtEl>
                                        <p:attrNameLst>
                                          <p:attrName>style.visibility</p:attrName>
                                        </p:attrNameLst>
                                      </p:cBhvr>
                                      <p:to>
                                        <p:strVal val="visible"/>
                                      </p:to>
                                    </p:set>
                                    <p:animEffect transition="in" filter="wipe(left)">
                                      <p:cBhvr>
                                        <p:cTn id="12" dur="500"/>
                                        <p:tgtEl>
                                          <p:spTgt spid="700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929792515"/>
              </p:ext>
            </p:extLst>
          </p:nvPr>
        </p:nvGraphicFramePr>
        <p:xfrm>
          <a:off x="1303712" y="750081"/>
          <a:ext cx="6480720" cy="1926680"/>
        </p:xfrm>
        <a:graphic>
          <a:graphicData uri="http://schemas.openxmlformats.org/drawingml/2006/table">
            <a:tbl>
              <a:tblPr firstRow="1" bandRow="1">
                <a:tableStyleId>{073A0DAA-6AF3-43AB-8588-CEC1D06C72B9}</a:tableStyleId>
              </a:tblPr>
              <a:tblGrid>
                <a:gridCol w="4623306">
                  <a:extLst>
                    <a:ext uri="{9D8B030D-6E8A-4147-A177-3AD203B41FA5}">
                      <a16:colId xmlns:a16="http://schemas.microsoft.com/office/drawing/2014/main" val="20000"/>
                    </a:ext>
                  </a:extLst>
                </a:gridCol>
                <a:gridCol w="1857414">
                  <a:extLst>
                    <a:ext uri="{9D8B030D-6E8A-4147-A177-3AD203B41FA5}">
                      <a16:colId xmlns:a16="http://schemas.microsoft.com/office/drawing/2014/main" val="20001"/>
                    </a:ext>
                  </a:extLst>
                </a:gridCol>
              </a:tblGrid>
              <a:tr h="480060">
                <a:tc gridSpan="2">
                  <a:txBody>
                    <a:bodyPr/>
                    <a:lstStyle/>
                    <a:p>
                      <a:pPr algn="ctr"/>
                      <a:r>
                        <a:rPr lang="zh-CN" altLang="en-US" sz="2700" dirty="0">
                          <a:latin typeface="Arial" panose="020B0604020202020204" pitchFamily="34" charset="0"/>
                          <a:ea typeface="华文中宋" panose="02010600040101010101" pitchFamily="2" charset="-122"/>
                          <a:cs typeface="Arial" panose="020B0604020202020204" pitchFamily="34" charset="0"/>
                        </a:rPr>
                        <a:t>蒙哥“女人”的年龄</a:t>
                      </a:r>
                    </a:p>
                  </a:txBody>
                  <a:tcPr marL="68580" marR="68580" marT="34290" marB="34290">
                    <a:solidFill>
                      <a:srgbClr val="0260AE"/>
                    </a:solidFill>
                  </a:tcPr>
                </a:tc>
                <a:tc hMerge="1">
                  <a:txBody>
                    <a:bodyPr/>
                    <a:lstStyle/>
                    <a:p>
                      <a:endParaRPr lang="zh-CN" altLang="en-US" dirty="0"/>
                    </a:p>
                  </a:txBody>
                  <a:tcPr/>
                </a:tc>
                <a:extLst>
                  <a:ext uri="{0D108BD9-81ED-4DB2-BD59-A6C34878D82A}">
                    <a16:rowId xmlns:a16="http://schemas.microsoft.com/office/drawing/2014/main" val="10000"/>
                  </a:ext>
                </a:extLst>
              </a:tr>
              <a:tr h="484353">
                <a:tc>
                  <a:txBody>
                    <a:bodyPr/>
                    <a:lstStyle/>
                    <a:p>
                      <a:r>
                        <a:rPr lang="zh-CN" altLang="en-US" sz="2700" dirty="0">
                          <a:latin typeface="Arial" panose="020B0604020202020204" pitchFamily="34" charset="0"/>
                          <a:ea typeface="华文中宋" panose="02010600040101010101" pitchFamily="2" charset="-122"/>
                          <a:cs typeface="Arial" panose="020B0604020202020204" pitchFamily="34" charset="0"/>
                        </a:rPr>
                        <a:t>骨磷灰的碳</a:t>
                      </a:r>
                      <a:r>
                        <a:rPr lang="en-US" altLang="zh-CN" sz="2700" dirty="0">
                          <a:latin typeface="Arial" panose="020B0604020202020204" pitchFamily="34" charset="0"/>
                          <a:ea typeface="华文中宋" panose="02010600040101010101" pitchFamily="2" charset="-122"/>
                          <a:cs typeface="Arial" panose="020B0604020202020204" pitchFamily="34" charset="0"/>
                        </a:rPr>
                        <a:t>-14</a:t>
                      </a:r>
                      <a:r>
                        <a:rPr lang="zh-CN" altLang="en-US" sz="2700" dirty="0">
                          <a:latin typeface="Arial" panose="020B0604020202020204" pitchFamily="34" charset="0"/>
                          <a:ea typeface="华文中宋" panose="02010600040101010101" pitchFamily="2" charset="-122"/>
                          <a:cs typeface="Arial" panose="020B0604020202020204" pitchFamily="34" charset="0"/>
                        </a:rPr>
                        <a:t>测年法</a:t>
                      </a:r>
                    </a:p>
                  </a:txBody>
                  <a:tcPr marL="68580" marR="68580" marT="34290" marB="34290"/>
                </a:tc>
                <a:tc>
                  <a:txBody>
                    <a:bodyPr/>
                    <a:lstStyle/>
                    <a:p>
                      <a:pPr algn="l"/>
                      <a:r>
                        <a:rPr lang="en-US" altLang="zh-CN" sz="2700" dirty="0">
                          <a:latin typeface="Arial" panose="020B0604020202020204" pitchFamily="34" charset="0"/>
                          <a:ea typeface="华文中宋" panose="02010600040101010101" pitchFamily="2" charset="-122"/>
                          <a:cs typeface="Arial" panose="020B0604020202020204" pitchFamily="34" charset="0"/>
                        </a:rPr>
                        <a:t>19,000</a:t>
                      </a:r>
                      <a:r>
                        <a:rPr lang="zh-CN" altLang="en-US" sz="2700" dirty="0">
                          <a:latin typeface="Arial" panose="020B0604020202020204" pitchFamily="34" charset="0"/>
                          <a:ea typeface="华文中宋" panose="02010600040101010101" pitchFamily="2" charset="-122"/>
                          <a:cs typeface="Arial" panose="020B0604020202020204" pitchFamily="34" charset="0"/>
                        </a:rPr>
                        <a:t>年</a:t>
                      </a:r>
                    </a:p>
                  </a:txBody>
                  <a:tcPr marL="68580" marR="68580" marT="34290" marB="34290"/>
                </a:tc>
                <a:extLst>
                  <a:ext uri="{0D108BD9-81ED-4DB2-BD59-A6C34878D82A}">
                    <a16:rowId xmlns:a16="http://schemas.microsoft.com/office/drawing/2014/main" val="10001"/>
                  </a:ext>
                </a:extLst>
              </a:tr>
              <a:tr h="482207">
                <a:tc>
                  <a:txBody>
                    <a:bodyPr/>
                    <a:lstStyle/>
                    <a:p>
                      <a:r>
                        <a:rPr lang="zh-CN" altLang="en-US" sz="2700" dirty="0">
                          <a:latin typeface="Arial" panose="020B0604020202020204" pitchFamily="34" charset="0"/>
                          <a:ea typeface="华文中宋" panose="02010600040101010101" pitchFamily="2" charset="-122"/>
                          <a:cs typeface="Arial" panose="020B0604020202020204" pitchFamily="34" charset="0"/>
                        </a:rPr>
                        <a:t>骨胶原的碳</a:t>
                      </a:r>
                      <a:r>
                        <a:rPr lang="en-US" altLang="zh-CN" sz="2700" dirty="0">
                          <a:latin typeface="Arial" panose="020B0604020202020204" pitchFamily="34" charset="0"/>
                          <a:ea typeface="华文中宋" panose="02010600040101010101" pitchFamily="2" charset="-122"/>
                          <a:cs typeface="Arial" panose="020B0604020202020204" pitchFamily="34" charset="0"/>
                        </a:rPr>
                        <a:t>-14</a:t>
                      </a:r>
                      <a:r>
                        <a:rPr lang="zh-CN" altLang="en-US" sz="2700" dirty="0">
                          <a:latin typeface="Arial" panose="020B0604020202020204" pitchFamily="34" charset="0"/>
                          <a:ea typeface="华文中宋" panose="02010600040101010101" pitchFamily="2" charset="-122"/>
                          <a:cs typeface="Arial" panose="020B0604020202020204" pitchFamily="34" charset="0"/>
                        </a:rPr>
                        <a:t>测年法</a:t>
                      </a:r>
                    </a:p>
                  </a:txBody>
                  <a:tcPr marL="68580" marR="68580" marT="34290" marB="34290"/>
                </a:tc>
                <a:tc>
                  <a:txBody>
                    <a:bodyPr/>
                    <a:lstStyle/>
                    <a:p>
                      <a:pPr algn="l"/>
                      <a:r>
                        <a:rPr lang="en-US" altLang="zh-CN" sz="2700" dirty="0">
                          <a:latin typeface="Arial" panose="020B0604020202020204" pitchFamily="34" charset="0"/>
                          <a:ea typeface="华文中宋" panose="02010600040101010101" pitchFamily="2" charset="-122"/>
                          <a:cs typeface="Arial" panose="020B0604020202020204" pitchFamily="34" charset="0"/>
                        </a:rPr>
                        <a:t>24,700</a:t>
                      </a:r>
                      <a:r>
                        <a:rPr lang="zh-CN" altLang="en-US" sz="2700" dirty="0">
                          <a:latin typeface="Arial" panose="020B0604020202020204" pitchFamily="34" charset="0"/>
                          <a:ea typeface="华文中宋" panose="02010600040101010101" pitchFamily="2" charset="-122"/>
                          <a:cs typeface="Arial" panose="020B0604020202020204" pitchFamily="34" charset="0"/>
                        </a:rPr>
                        <a:t>年</a:t>
                      </a:r>
                    </a:p>
                  </a:txBody>
                  <a:tcPr marL="68580" marR="68580" marT="34290" marB="34290"/>
                </a:tc>
                <a:extLst>
                  <a:ext uri="{0D108BD9-81ED-4DB2-BD59-A6C34878D82A}">
                    <a16:rowId xmlns:a16="http://schemas.microsoft.com/office/drawing/2014/main" val="10002"/>
                  </a:ext>
                </a:extLst>
              </a:tr>
              <a:tr h="480060">
                <a:tc>
                  <a:txBody>
                    <a:bodyPr/>
                    <a:lstStyle/>
                    <a:p>
                      <a:r>
                        <a:rPr lang="zh-CN" altLang="en-US" sz="2700" dirty="0">
                          <a:latin typeface="Arial" panose="020B0604020202020204" pitchFamily="34" charset="0"/>
                          <a:ea typeface="华文中宋" panose="02010600040101010101" pitchFamily="2" charset="-122"/>
                          <a:cs typeface="Arial" panose="020B0604020202020204" pitchFamily="34" charset="0"/>
                        </a:rPr>
                        <a:t>附近的木炭的碳</a:t>
                      </a:r>
                      <a:r>
                        <a:rPr lang="en-US" altLang="zh-CN" sz="2700" dirty="0">
                          <a:latin typeface="Arial" panose="020B0604020202020204" pitchFamily="34" charset="0"/>
                          <a:ea typeface="华文中宋" panose="02010600040101010101" pitchFamily="2" charset="-122"/>
                          <a:cs typeface="Arial" panose="020B0604020202020204" pitchFamily="34" charset="0"/>
                        </a:rPr>
                        <a:t>-14</a:t>
                      </a:r>
                      <a:r>
                        <a:rPr lang="zh-CN" altLang="en-US" sz="2700" dirty="0">
                          <a:latin typeface="Arial" panose="020B0604020202020204" pitchFamily="34" charset="0"/>
                          <a:ea typeface="华文中宋" panose="02010600040101010101" pitchFamily="2" charset="-122"/>
                          <a:cs typeface="Arial" panose="020B0604020202020204" pitchFamily="34" charset="0"/>
                        </a:rPr>
                        <a:t>测年法</a:t>
                      </a:r>
                    </a:p>
                  </a:txBody>
                  <a:tcPr marL="68580" marR="68580" marT="34290" marB="34290"/>
                </a:tc>
                <a:tc>
                  <a:txBody>
                    <a:bodyPr/>
                    <a:lstStyle/>
                    <a:p>
                      <a:pPr algn="l"/>
                      <a:r>
                        <a:rPr lang="en-US" altLang="zh-CN" sz="2700" dirty="0">
                          <a:latin typeface="Arial" panose="020B0604020202020204" pitchFamily="34" charset="0"/>
                          <a:ea typeface="华文中宋" panose="02010600040101010101" pitchFamily="2" charset="-122"/>
                          <a:cs typeface="Arial" panose="020B0604020202020204" pitchFamily="34" charset="0"/>
                        </a:rPr>
                        <a:t>26,500</a:t>
                      </a:r>
                      <a:r>
                        <a:rPr lang="zh-CN" altLang="en-US" sz="2700" dirty="0">
                          <a:latin typeface="Arial" panose="020B0604020202020204" pitchFamily="34" charset="0"/>
                          <a:ea typeface="华文中宋" panose="02010600040101010101" pitchFamily="2" charset="-122"/>
                          <a:cs typeface="Arial" panose="020B0604020202020204" pitchFamily="34" charset="0"/>
                        </a:rPr>
                        <a:t>年</a:t>
                      </a:r>
                    </a:p>
                  </a:txBody>
                  <a:tcPr marL="68580" marR="68580" marT="34290" marB="34290"/>
                </a:tc>
                <a:extLst>
                  <a:ext uri="{0D108BD9-81ED-4DB2-BD59-A6C34878D82A}">
                    <a16:rowId xmlns:a16="http://schemas.microsoft.com/office/drawing/2014/main" val="10003"/>
                  </a:ext>
                </a:extLst>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589093453"/>
              </p:ext>
            </p:extLst>
          </p:nvPr>
        </p:nvGraphicFramePr>
        <p:xfrm>
          <a:off x="1303711" y="2786064"/>
          <a:ext cx="6480721" cy="1913074"/>
        </p:xfrm>
        <a:graphic>
          <a:graphicData uri="http://schemas.openxmlformats.org/drawingml/2006/table">
            <a:tbl>
              <a:tblPr firstRow="1" bandRow="1">
                <a:tableStyleId>{073A0DAA-6AF3-43AB-8588-CEC1D06C72B9}</a:tableStyleId>
              </a:tblPr>
              <a:tblGrid>
                <a:gridCol w="4599221">
                  <a:extLst>
                    <a:ext uri="{9D8B030D-6E8A-4147-A177-3AD203B41FA5}">
                      <a16:colId xmlns:a16="http://schemas.microsoft.com/office/drawing/2014/main" val="20000"/>
                    </a:ext>
                  </a:extLst>
                </a:gridCol>
                <a:gridCol w="1881500">
                  <a:extLst>
                    <a:ext uri="{9D8B030D-6E8A-4147-A177-3AD203B41FA5}">
                      <a16:colId xmlns:a16="http://schemas.microsoft.com/office/drawing/2014/main" val="20001"/>
                    </a:ext>
                  </a:extLst>
                </a:gridCol>
              </a:tblGrid>
              <a:tr h="520055">
                <a:tc gridSpan="2">
                  <a:txBody>
                    <a:bodyPr/>
                    <a:lstStyle/>
                    <a:p>
                      <a:pPr algn="ctr"/>
                      <a:r>
                        <a:rPr lang="zh-CN" altLang="en-US" sz="2700" dirty="0">
                          <a:latin typeface="Arial" panose="020B0604020202020204" pitchFamily="34" charset="0"/>
                          <a:ea typeface="华文中宋" panose="02010600040101010101" pitchFamily="2" charset="-122"/>
                          <a:cs typeface="Arial" panose="020B0604020202020204" pitchFamily="34" charset="0"/>
                        </a:rPr>
                        <a:t>蒙哥“男人”的年龄 </a:t>
                      </a:r>
                    </a:p>
                  </a:txBody>
                  <a:tcPr marL="68580" marR="68580" marT="34290" marB="34290">
                    <a:solidFill>
                      <a:srgbClr val="002954"/>
                    </a:solidFill>
                  </a:tcPr>
                </a:tc>
                <a:tc hMerge="1">
                  <a:txBody>
                    <a:bodyPr/>
                    <a:lstStyle/>
                    <a:p>
                      <a:endParaRPr lang="zh-CN" altLang="en-US" dirty="0"/>
                    </a:p>
                  </a:txBody>
                  <a:tcPr>
                    <a:solidFill>
                      <a:srgbClr val="002954"/>
                    </a:solidFill>
                  </a:tcPr>
                </a:tc>
                <a:extLst>
                  <a:ext uri="{0D108BD9-81ED-4DB2-BD59-A6C34878D82A}">
                    <a16:rowId xmlns:a16="http://schemas.microsoft.com/office/drawing/2014/main" val="10000"/>
                  </a:ext>
                </a:extLst>
              </a:tr>
              <a:tr h="501479">
                <a:tc>
                  <a:txBody>
                    <a:bodyPr/>
                    <a:lstStyle/>
                    <a:p>
                      <a:pPr algn="l"/>
                      <a:r>
                        <a:rPr lang="zh-CN" altLang="en-US" sz="2700" dirty="0">
                          <a:latin typeface="Arial" panose="020B0604020202020204" pitchFamily="34" charset="0"/>
                          <a:ea typeface="华文中宋" panose="02010600040101010101" pitchFamily="2" charset="-122"/>
                          <a:cs typeface="Arial" panose="020B0604020202020204" pitchFamily="34" charset="0"/>
                        </a:rPr>
                        <a:t>热释光测年法  </a:t>
                      </a:r>
                      <a:r>
                        <a:rPr lang="en-US" altLang="zh-CN" sz="2100" dirty="0">
                          <a:latin typeface="Arial" panose="020B0604020202020204" pitchFamily="34" charset="0"/>
                          <a:ea typeface="华文中宋" panose="02010600040101010101" pitchFamily="2" charset="-122"/>
                          <a:cs typeface="Arial" panose="020B0604020202020204" pitchFamily="34" charset="0"/>
                        </a:rPr>
                        <a:t>(Bowler</a:t>
                      </a:r>
                      <a:r>
                        <a:rPr lang="zh-CN" altLang="en-US" sz="2100" dirty="0">
                          <a:latin typeface="Arial" panose="020B0604020202020204" pitchFamily="34" charset="0"/>
                          <a:ea typeface="华文中宋" panose="02010600040101010101" pitchFamily="2" charset="-122"/>
                          <a:cs typeface="Arial" panose="020B0604020202020204" pitchFamily="34" charset="0"/>
                        </a:rPr>
                        <a:t>等人</a:t>
                      </a:r>
                      <a:r>
                        <a:rPr lang="en-US" altLang="zh-CN" sz="2100" dirty="0">
                          <a:latin typeface="Arial" panose="020B0604020202020204" pitchFamily="34" charset="0"/>
                          <a:ea typeface="华文中宋" panose="02010600040101010101" pitchFamily="2" charset="-122"/>
                          <a:cs typeface="Arial" panose="020B0604020202020204" pitchFamily="34" charset="0"/>
                        </a:rPr>
                        <a:t>)</a:t>
                      </a:r>
                      <a:endParaRPr lang="zh-CN" altLang="en-US" sz="2700" dirty="0">
                        <a:latin typeface="Arial" panose="020B0604020202020204" pitchFamily="34" charset="0"/>
                        <a:ea typeface="华文中宋" panose="02010600040101010101" pitchFamily="2" charset="-122"/>
                        <a:cs typeface="Arial" panose="020B0604020202020204" pitchFamily="34" charset="0"/>
                      </a:endParaRPr>
                    </a:p>
                  </a:txBody>
                  <a:tcPr marL="68580" marR="68580" marT="34290" marB="34290"/>
                </a:tc>
                <a:tc>
                  <a:txBody>
                    <a:bodyPr/>
                    <a:lstStyle/>
                    <a:p>
                      <a:pPr algn="l"/>
                      <a:r>
                        <a:rPr lang="en-US" altLang="zh-CN" sz="2700" dirty="0">
                          <a:latin typeface="Arial" panose="020B0604020202020204" pitchFamily="34" charset="0"/>
                          <a:ea typeface="华文中宋" panose="02010600040101010101" pitchFamily="2" charset="-122"/>
                          <a:cs typeface="Arial" panose="020B0604020202020204" pitchFamily="34" charset="0"/>
                        </a:rPr>
                        <a:t>42,000</a:t>
                      </a:r>
                      <a:r>
                        <a:rPr lang="zh-CN" altLang="en-US" sz="2700" dirty="0">
                          <a:latin typeface="Arial" panose="020B0604020202020204" pitchFamily="34" charset="0"/>
                          <a:ea typeface="华文中宋" panose="02010600040101010101" pitchFamily="2" charset="-122"/>
                          <a:cs typeface="Arial" panose="020B0604020202020204" pitchFamily="34" charset="0"/>
                        </a:rPr>
                        <a:t>年</a:t>
                      </a:r>
                    </a:p>
                  </a:txBody>
                  <a:tcPr marL="68580" marR="68580" marT="34290" marB="34290"/>
                </a:tc>
                <a:extLst>
                  <a:ext uri="{0D108BD9-81ED-4DB2-BD59-A6C34878D82A}">
                    <a16:rowId xmlns:a16="http://schemas.microsoft.com/office/drawing/2014/main" val="10001"/>
                  </a:ext>
                </a:extLst>
              </a:tr>
              <a:tr h="891540">
                <a:tc>
                  <a:txBody>
                    <a:bodyPr/>
                    <a:lstStyle/>
                    <a:p>
                      <a:pPr algn="l"/>
                      <a:r>
                        <a:rPr lang="zh-CN" altLang="en-US" sz="2700" dirty="0">
                          <a:latin typeface="Arial" panose="020B0604020202020204" pitchFamily="34" charset="0"/>
                          <a:ea typeface="华文中宋" panose="02010600040101010101" pitchFamily="2" charset="-122"/>
                          <a:cs typeface="Arial" panose="020B0604020202020204" pitchFamily="34" charset="0"/>
                        </a:rPr>
                        <a:t>顺磁共振、光释光、鏷</a:t>
                      </a:r>
                      <a:r>
                        <a:rPr lang="en-US" altLang="zh-CN" sz="2700" dirty="0">
                          <a:latin typeface="Arial" panose="020B0604020202020204" pitchFamily="34" charset="0"/>
                          <a:ea typeface="华文中宋" panose="02010600040101010101" pitchFamily="2" charset="-122"/>
                          <a:cs typeface="Arial" panose="020B0604020202020204" pitchFamily="34" charset="0"/>
                        </a:rPr>
                        <a:t>/</a:t>
                      </a:r>
                      <a:r>
                        <a:rPr lang="zh-CN" altLang="en-US" sz="2700" dirty="0">
                          <a:latin typeface="Arial" panose="020B0604020202020204" pitchFamily="34" charset="0"/>
                          <a:ea typeface="华文中宋" panose="02010600040101010101" pitchFamily="2" charset="-122"/>
                          <a:cs typeface="Arial" panose="020B0604020202020204" pitchFamily="34" charset="0"/>
                        </a:rPr>
                        <a:t>铀比值、钍</a:t>
                      </a:r>
                      <a:r>
                        <a:rPr lang="en-US" altLang="zh-CN" sz="2700" dirty="0">
                          <a:latin typeface="Arial" panose="020B0604020202020204" pitchFamily="34" charset="0"/>
                          <a:ea typeface="华文中宋" panose="02010600040101010101" pitchFamily="2" charset="-122"/>
                          <a:cs typeface="Arial" panose="020B0604020202020204" pitchFamily="34" charset="0"/>
                        </a:rPr>
                        <a:t>/</a:t>
                      </a:r>
                      <a:r>
                        <a:rPr lang="zh-CN" altLang="en-US" sz="2700" dirty="0">
                          <a:latin typeface="Arial" panose="020B0604020202020204" pitchFamily="34" charset="0"/>
                          <a:ea typeface="华文中宋" panose="02010600040101010101" pitchFamily="2" charset="-122"/>
                          <a:cs typeface="Arial" panose="020B0604020202020204" pitchFamily="34" charset="0"/>
                        </a:rPr>
                        <a:t>铀比值  </a:t>
                      </a:r>
                      <a:r>
                        <a:rPr lang="en-US" altLang="zh-CN" sz="2100" dirty="0">
                          <a:latin typeface="Arial" panose="020B0604020202020204" pitchFamily="34" charset="0"/>
                          <a:ea typeface="华文中宋" panose="02010600040101010101" pitchFamily="2" charset="-122"/>
                          <a:cs typeface="Arial" panose="020B0604020202020204" pitchFamily="34" charset="0"/>
                        </a:rPr>
                        <a:t>(Thorne</a:t>
                      </a:r>
                      <a:r>
                        <a:rPr lang="zh-CN" altLang="en-US" sz="2100" dirty="0">
                          <a:latin typeface="Arial" panose="020B0604020202020204" pitchFamily="34" charset="0"/>
                          <a:ea typeface="华文中宋" panose="02010600040101010101" pitchFamily="2" charset="-122"/>
                          <a:cs typeface="Arial" panose="020B0604020202020204" pitchFamily="34" charset="0"/>
                        </a:rPr>
                        <a:t>等人</a:t>
                      </a:r>
                      <a:r>
                        <a:rPr lang="en-US" altLang="zh-CN" sz="2100" dirty="0">
                          <a:latin typeface="Arial" panose="020B0604020202020204" pitchFamily="34" charset="0"/>
                          <a:ea typeface="华文中宋" panose="02010600040101010101" pitchFamily="2" charset="-122"/>
                          <a:cs typeface="Arial" panose="020B0604020202020204" pitchFamily="34" charset="0"/>
                        </a:rPr>
                        <a:t>)</a:t>
                      </a:r>
                      <a:endParaRPr lang="zh-CN" altLang="en-US" sz="2700" dirty="0">
                        <a:latin typeface="Arial" panose="020B0604020202020204" pitchFamily="34" charset="0"/>
                        <a:ea typeface="华文中宋" panose="02010600040101010101" pitchFamily="2" charset="-122"/>
                        <a:cs typeface="Arial" panose="020B0604020202020204" pitchFamily="34" charset="0"/>
                      </a:endParaRPr>
                    </a:p>
                  </a:txBody>
                  <a:tcPr marL="68580" marR="68580" marT="34290" marB="34290"/>
                </a:tc>
                <a:tc>
                  <a:txBody>
                    <a:bodyPr/>
                    <a:lstStyle/>
                    <a:p>
                      <a:pPr algn="l">
                        <a:lnSpc>
                          <a:spcPts val="2000"/>
                        </a:lnSpc>
                      </a:pPr>
                      <a:endParaRPr lang="en-US" altLang="zh-CN" sz="2700" dirty="0">
                        <a:latin typeface="Arial" panose="020B0604020202020204" pitchFamily="34" charset="0"/>
                        <a:ea typeface="华文中宋" panose="02010600040101010101" pitchFamily="2" charset="-122"/>
                        <a:cs typeface="Arial" panose="020B0604020202020204" pitchFamily="34" charset="0"/>
                      </a:endParaRPr>
                    </a:p>
                    <a:p>
                      <a:pPr algn="l"/>
                      <a:r>
                        <a:rPr lang="en-US" altLang="zh-CN" sz="2700" dirty="0">
                          <a:latin typeface="Arial" panose="020B0604020202020204" pitchFamily="34" charset="0"/>
                          <a:ea typeface="华文中宋" panose="02010600040101010101" pitchFamily="2" charset="-122"/>
                          <a:cs typeface="Arial" panose="020B0604020202020204" pitchFamily="34" charset="0"/>
                        </a:rPr>
                        <a:t>62,000</a:t>
                      </a:r>
                      <a:r>
                        <a:rPr lang="zh-CN" altLang="en-US" sz="2700" dirty="0">
                          <a:latin typeface="Arial" panose="020B0604020202020204" pitchFamily="34" charset="0"/>
                          <a:ea typeface="华文中宋" panose="02010600040101010101" pitchFamily="2" charset="-122"/>
                          <a:cs typeface="Arial" panose="020B0604020202020204" pitchFamily="34" charset="0"/>
                        </a:rPr>
                        <a:t>年</a:t>
                      </a:r>
                    </a:p>
                  </a:txBody>
                  <a:tcPr marL="68580" marR="68580" marT="34290" marB="34290"/>
                </a:tc>
                <a:extLst>
                  <a:ext uri="{0D108BD9-81ED-4DB2-BD59-A6C34878D82A}">
                    <a16:rowId xmlns:a16="http://schemas.microsoft.com/office/drawing/2014/main" val="10002"/>
                  </a:ext>
                </a:extLst>
              </a:tr>
            </a:tbl>
          </a:graphicData>
        </a:graphic>
      </p:graphicFrame>
      <p:sp>
        <p:nvSpPr>
          <p:cNvPr id="2" name="标题 1"/>
          <p:cNvSpPr>
            <a:spLocks noGrp="1"/>
          </p:cNvSpPr>
          <p:nvPr>
            <p:ph type="title"/>
          </p:nvPr>
        </p:nvSpPr>
        <p:spPr>
          <a:xfrm>
            <a:off x="1143000" y="119703"/>
            <a:ext cx="6858000" cy="507831"/>
          </a:xfrm>
        </p:spPr>
        <p:txBody>
          <a:bodyPr/>
          <a:lstStyle/>
          <a:p>
            <a:r>
              <a:rPr lang="zh-CN" altLang="en-US" dirty="0"/>
              <a:t>碳</a:t>
            </a:r>
            <a:r>
              <a:rPr lang="en-US" altLang="zh-CN" dirty="0"/>
              <a:t>-14 </a:t>
            </a:r>
            <a:r>
              <a:rPr lang="zh-CN" altLang="en-US" dirty="0"/>
              <a:t>测年法：不可靠</a:t>
            </a:r>
            <a:endParaRPr lang="zh-CN" altLang="en-US" sz="2400" dirty="0"/>
          </a:p>
        </p:txBody>
      </p:sp>
      <p:sp>
        <p:nvSpPr>
          <p:cNvPr id="6" name="Rectangle 2"/>
          <p:cNvSpPr>
            <a:spLocks noChangeArrowheads="1"/>
          </p:cNvSpPr>
          <p:nvPr/>
        </p:nvSpPr>
        <p:spPr bwMode="auto">
          <a:xfrm>
            <a:off x="1223628" y="573528"/>
            <a:ext cx="6777372" cy="864096"/>
          </a:xfrm>
          <a:prstGeom prst="rect">
            <a:avLst/>
          </a:prstGeom>
        </p:spPr>
        <p:txBody>
          <a:bodyPr vert="horz">
            <a:noAutofit/>
          </a:bodyPr>
          <a:lstStyle/>
          <a:p>
            <a:pPr indent="-205740">
              <a:buClr>
                <a:schemeClr val="accent1"/>
              </a:buClr>
              <a:buSzPct val="76000"/>
            </a:pPr>
            <a:endParaRPr lang="en-US" altLang="zh-CN" sz="2400" dirty="0">
              <a:latin typeface="汉仪大宋简" panose="02010609000101010101" pitchFamily="49" charset="-122"/>
              <a:ea typeface="汉仪大宋简" panose="02010609000101010101" pitchFamily="49" charset="-122"/>
              <a:cs typeface="Arial" panose="020B0604020202020204" pitchFamily="34"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5"/>
          <p:cNvSpPr txBox="1"/>
          <p:nvPr/>
        </p:nvSpPr>
        <p:spPr>
          <a:xfrm>
            <a:off x="1251012" y="4071949"/>
            <a:ext cx="6669360" cy="553998"/>
          </a:xfrm>
          <a:prstGeom prst="rect">
            <a:avLst/>
          </a:prstGeom>
          <a:noFill/>
        </p:spPr>
        <p:txBody>
          <a:bodyPr wrap="square" rtlCol="0">
            <a:spAutoFit/>
          </a:bodyPr>
          <a:lstStyle/>
          <a:p>
            <a:r>
              <a:rPr lang="en-US" altLang="zh-CN" sz="1500" dirty="0">
                <a:solidFill>
                  <a:prstClr val="black"/>
                </a:solidFill>
                <a:latin typeface="Arial" panose="020B0604020202020204" pitchFamily="34" charset="0"/>
                <a:ea typeface="Adobe 黑体 Std R" panose="020B0400000000000000" pitchFamily="34" charset="-122"/>
                <a:cs typeface="Arial" panose="020B0604020202020204" pitchFamily="34" charset="0"/>
              </a:rPr>
              <a:t>Bowler, J.M. et al., New ages for human occupation and climatic change at Lake Mungo, Australia, Nature </a:t>
            </a:r>
            <a:r>
              <a:rPr lang="en-US" altLang="zh-CN" sz="1500" b="1" dirty="0">
                <a:solidFill>
                  <a:prstClr val="black"/>
                </a:solidFill>
                <a:latin typeface="Arial" panose="020B0604020202020204" pitchFamily="34" charset="0"/>
                <a:ea typeface="Adobe 黑体 Std R" panose="020B0400000000000000" pitchFamily="34" charset="-122"/>
                <a:cs typeface="Arial" panose="020B0604020202020204" pitchFamily="34" charset="0"/>
              </a:rPr>
              <a:t>42</a:t>
            </a:r>
            <a:r>
              <a:rPr lang="en-US" altLang="zh-CN" sz="1500" dirty="0">
                <a:solidFill>
                  <a:prstClr val="black"/>
                </a:solidFill>
                <a:latin typeface="Arial" panose="020B0604020202020204" pitchFamily="34" charset="0"/>
                <a:ea typeface="Adobe 黑体 Std R" panose="020B0400000000000000" pitchFamily="34" charset="-122"/>
                <a:cs typeface="Arial" panose="020B0604020202020204" pitchFamily="34" charset="0"/>
              </a:rPr>
              <a:t>(6925):837–840, 2003. </a:t>
            </a:r>
          </a:p>
        </p:txBody>
      </p:sp>
      <p:sp>
        <p:nvSpPr>
          <p:cNvPr id="2" name="矩形 1"/>
          <p:cNvSpPr/>
          <p:nvPr/>
        </p:nvSpPr>
        <p:spPr>
          <a:xfrm>
            <a:off x="1331640" y="699953"/>
            <a:ext cx="6534726" cy="923330"/>
          </a:xfrm>
          <a:prstGeom prst="rect">
            <a:avLst/>
          </a:prstGeom>
        </p:spPr>
        <p:txBody>
          <a:bodyPr wrap="square">
            <a:spAutoFit/>
          </a:bodyPr>
          <a:lstStyle/>
          <a:p>
            <a:r>
              <a:rPr lang="zh-CN" altLang="en-US" sz="2700" dirty="0">
                <a:solidFill>
                  <a:prstClr val="black"/>
                </a:solidFill>
                <a:latin typeface="Arial" panose="020B0604020202020204" pitchFamily="34" charset="0"/>
                <a:ea typeface="汉仪大宋简" panose="02010609000101010101" pitchFamily="49" charset="-122"/>
                <a:cs typeface="Arial" panose="020B0604020202020204" pitchFamily="34" charset="0"/>
              </a:rPr>
              <a:t>根据支持</a:t>
            </a:r>
            <a:r>
              <a:rPr lang="en-US" altLang="zh-CN" sz="2700" dirty="0">
                <a:solidFill>
                  <a:prstClr val="black"/>
                </a:solidFill>
                <a:latin typeface="Arial" panose="020B0604020202020204" pitchFamily="34" charset="0"/>
                <a:ea typeface="汉仪大宋简" panose="02010609000101010101" pitchFamily="49" charset="-122"/>
                <a:cs typeface="Arial" panose="020B0604020202020204" pitchFamily="34" charset="0"/>
              </a:rPr>
              <a:t>42000</a:t>
            </a:r>
            <a:r>
              <a:rPr lang="zh-CN" altLang="en-US" sz="2700" dirty="0">
                <a:solidFill>
                  <a:prstClr val="black"/>
                </a:solidFill>
                <a:latin typeface="Arial" panose="020B0604020202020204" pitchFamily="34" charset="0"/>
                <a:ea typeface="汉仪大宋简" panose="02010609000101010101" pitchFamily="49" charset="-122"/>
                <a:cs typeface="Arial" panose="020B0604020202020204" pitchFamily="34" charset="0"/>
              </a:rPr>
              <a:t>年测量结果的人所说的，其它的方法都错了因为</a:t>
            </a:r>
            <a:r>
              <a:rPr lang="en-US" altLang="zh-CN" sz="2700" dirty="0">
                <a:solidFill>
                  <a:prstClr val="black"/>
                </a:solidFill>
                <a:latin typeface="Arial" panose="020B0604020202020204" pitchFamily="34" charset="0"/>
                <a:ea typeface="汉仪大宋简" panose="02010609000101010101" pitchFamily="49" charset="-122"/>
                <a:cs typeface="Arial" panose="020B0604020202020204" pitchFamily="34" charset="0"/>
              </a:rPr>
              <a:t>:</a:t>
            </a:r>
            <a:endParaRPr lang="zh-CN" altLang="en-US" sz="2700" dirty="0">
              <a:solidFill>
                <a:prstClr val="black"/>
              </a:solidFill>
              <a:latin typeface="Arial" panose="020B0604020202020204" pitchFamily="34" charset="0"/>
              <a:ea typeface="汉仪大宋简" panose="02010609000101010101" pitchFamily="49" charset="-122"/>
              <a:cs typeface="Arial" panose="020B0604020202020204" pitchFamily="34" charset="0"/>
            </a:endParaRPr>
          </a:p>
        </p:txBody>
      </p:sp>
      <p:sp>
        <p:nvSpPr>
          <p:cNvPr id="4" name="标题 3"/>
          <p:cNvSpPr>
            <a:spLocks noGrp="1"/>
          </p:cNvSpPr>
          <p:nvPr>
            <p:ph type="title"/>
          </p:nvPr>
        </p:nvSpPr>
        <p:spPr>
          <a:xfrm>
            <a:off x="1143000" y="119703"/>
            <a:ext cx="6858000" cy="507831"/>
          </a:xfrm>
        </p:spPr>
        <p:txBody>
          <a:bodyPr/>
          <a:lstStyle/>
          <a:p>
            <a:r>
              <a:rPr lang="zh-CN" altLang="en-US" dirty="0"/>
              <a:t>碳</a:t>
            </a:r>
            <a:r>
              <a:rPr lang="en-US" altLang="zh-CN" dirty="0"/>
              <a:t>-14 </a:t>
            </a:r>
            <a:r>
              <a:rPr lang="zh-CN" altLang="en-US" dirty="0"/>
              <a:t>测年法：不可靠</a:t>
            </a:r>
          </a:p>
        </p:txBody>
      </p:sp>
      <p:graphicFrame>
        <p:nvGraphicFramePr>
          <p:cNvPr id="5" name="表格 4"/>
          <p:cNvGraphicFramePr>
            <a:graphicFrameLocks noGrp="1"/>
          </p:cNvGraphicFramePr>
          <p:nvPr>
            <p:extLst>
              <p:ext uri="{D42A27DB-BD31-4B8C-83A1-F6EECF244321}">
                <p14:modId xmlns:p14="http://schemas.microsoft.com/office/powerpoint/2010/main" val="3620058552"/>
              </p:ext>
            </p:extLst>
          </p:nvPr>
        </p:nvGraphicFramePr>
        <p:xfrm>
          <a:off x="1428750" y="1714500"/>
          <a:ext cx="3257550" cy="2114552"/>
        </p:xfrm>
        <a:graphic>
          <a:graphicData uri="http://schemas.openxmlformats.org/drawingml/2006/table">
            <a:tbl>
              <a:tblPr firstRow="1" bandRow="1">
                <a:tableStyleId>{5C22544A-7EE6-4342-B048-85BDC9FD1C3A}</a:tableStyleId>
              </a:tblPr>
              <a:tblGrid>
                <a:gridCol w="3257550">
                  <a:extLst>
                    <a:ext uri="{9D8B030D-6E8A-4147-A177-3AD203B41FA5}">
                      <a16:colId xmlns:a16="http://schemas.microsoft.com/office/drawing/2014/main" val="20000"/>
                    </a:ext>
                  </a:extLst>
                </a:gridCol>
              </a:tblGrid>
              <a:tr h="528638">
                <a:tc>
                  <a:txBody>
                    <a:bodyPr/>
                    <a:lstStyle/>
                    <a:p>
                      <a:pPr algn="ctr"/>
                      <a:r>
                        <a:rPr lang="en-US" altLang="zh-CN" sz="2400" u="sng" dirty="0">
                          <a:solidFill>
                            <a:schemeClr val="tx1"/>
                          </a:solidFill>
                          <a:latin typeface="Arial" panose="020B0604020202020204" pitchFamily="34" charset="0"/>
                          <a:ea typeface="汉仪大宋简" panose="02010609000101010101" pitchFamily="49" charset="-122"/>
                          <a:cs typeface="Arial" panose="020B0604020202020204" pitchFamily="34" charset="0"/>
                        </a:rPr>
                        <a:t>62000 </a:t>
                      </a:r>
                      <a:r>
                        <a:rPr lang="zh-CN" altLang="en-US" sz="2400" u="sng" dirty="0">
                          <a:solidFill>
                            <a:schemeClr val="tx1"/>
                          </a:solidFill>
                          <a:latin typeface="Arial" panose="020B0604020202020204" pitchFamily="34" charset="0"/>
                          <a:ea typeface="汉仪大宋简" panose="02010609000101010101" pitchFamily="49" charset="-122"/>
                          <a:cs typeface="Arial" panose="020B0604020202020204" pitchFamily="34" charset="0"/>
                        </a:rPr>
                        <a:t>年</a:t>
                      </a:r>
                    </a:p>
                  </a:txBody>
                  <a:tcPr marL="68580" marR="68580" marT="34290" marB="34290"/>
                </a:tc>
                <a:extLst>
                  <a:ext uri="{0D108BD9-81ED-4DB2-BD59-A6C34878D82A}">
                    <a16:rowId xmlns:a16="http://schemas.microsoft.com/office/drawing/2014/main" val="10000"/>
                  </a:ext>
                </a:extLst>
              </a:tr>
              <a:tr h="528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schemeClr val="tx1"/>
                          </a:solidFill>
                          <a:latin typeface="Arial" panose="020B0604020202020204" pitchFamily="34" charset="0"/>
                          <a:ea typeface="汉仪大宋简" panose="02010609000101010101" pitchFamily="49" charset="-122"/>
                          <a:cs typeface="Arial" panose="020B0604020202020204" pitchFamily="34" charset="0"/>
                        </a:rPr>
                        <a:t>铀测年法</a:t>
                      </a:r>
                      <a:r>
                        <a:rPr lang="en-US" altLang="zh-CN" sz="2400" dirty="0">
                          <a:solidFill>
                            <a:schemeClr val="tx1"/>
                          </a:solidFill>
                          <a:latin typeface="Arial" panose="020B0604020202020204" pitchFamily="34" charset="0"/>
                          <a:ea typeface="汉仪大宋简" panose="02010609000101010101" pitchFamily="49" charset="-122"/>
                          <a:cs typeface="Arial" panose="020B0604020202020204" pitchFamily="34" charset="0"/>
                        </a:rPr>
                        <a:t>:  </a:t>
                      </a:r>
                      <a:r>
                        <a:rPr lang="zh-CN" altLang="en-US" sz="2400" dirty="0">
                          <a:solidFill>
                            <a:schemeClr val="tx1"/>
                          </a:solidFill>
                          <a:latin typeface="Arial" panose="020B0604020202020204" pitchFamily="34" charset="0"/>
                          <a:ea typeface="汉仪大宋简" panose="02010609000101010101" pitchFamily="49" charset="-122"/>
                          <a:cs typeface="Arial" panose="020B0604020202020204" pitchFamily="34" charset="0"/>
                        </a:rPr>
                        <a:t>铀迁移</a:t>
                      </a:r>
                    </a:p>
                  </a:txBody>
                  <a:tcPr marL="68580" marR="68580" marT="34290" marB="34290"/>
                </a:tc>
                <a:extLst>
                  <a:ext uri="{0D108BD9-81ED-4DB2-BD59-A6C34878D82A}">
                    <a16:rowId xmlns:a16="http://schemas.microsoft.com/office/drawing/2014/main" val="10001"/>
                  </a:ext>
                </a:extLst>
              </a:tr>
              <a:tr h="528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latin typeface="Arial" panose="020B0604020202020204" pitchFamily="34" charset="0"/>
                          <a:ea typeface="汉仪大宋简" panose="02010609000101010101" pitchFamily="49" charset="-122"/>
                          <a:cs typeface="Arial" panose="020B0604020202020204" pitchFamily="34" charset="0"/>
                        </a:rPr>
                        <a:t>ESR:  </a:t>
                      </a:r>
                      <a:r>
                        <a:rPr lang="zh-CN" altLang="en-US" sz="2400" dirty="0">
                          <a:solidFill>
                            <a:schemeClr val="tx1"/>
                          </a:solidFill>
                          <a:latin typeface="Arial" panose="020B0604020202020204" pitchFamily="34" charset="0"/>
                          <a:ea typeface="汉仪大宋简" panose="02010609000101010101" pitchFamily="49" charset="-122"/>
                          <a:cs typeface="Arial" panose="020B0604020202020204" pitchFamily="34" charset="0"/>
                        </a:rPr>
                        <a:t>铀迁移</a:t>
                      </a:r>
                    </a:p>
                  </a:txBody>
                  <a:tcPr marL="68580" marR="68580" marT="34290" marB="34290"/>
                </a:tc>
                <a:extLst>
                  <a:ext uri="{0D108BD9-81ED-4DB2-BD59-A6C34878D82A}">
                    <a16:rowId xmlns:a16="http://schemas.microsoft.com/office/drawing/2014/main" val="10002"/>
                  </a:ext>
                </a:extLst>
              </a:tr>
              <a:tr h="528638">
                <a:tc>
                  <a:txBody>
                    <a:bodyPr/>
                    <a:lstStyle/>
                    <a:p>
                      <a:r>
                        <a:rPr lang="en-US" altLang="zh-CN" sz="2400" dirty="0">
                          <a:solidFill>
                            <a:schemeClr val="tx1"/>
                          </a:solidFill>
                          <a:latin typeface="Arial" panose="020B0604020202020204" pitchFamily="34" charset="0"/>
                          <a:ea typeface="汉仪大宋简" panose="02010609000101010101" pitchFamily="49" charset="-122"/>
                          <a:cs typeface="Arial" panose="020B0604020202020204" pitchFamily="34" charset="0"/>
                        </a:rPr>
                        <a:t>OSL:  </a:t>
                      </a:r>
                      <a:r>
                        <a:rPr lang="zh-CN" altLang="en-US" sz="2400" dirty="0">
                          <a:solidFill>
                            <a:schemeClr val="tx1"/>
                          </a:solidFill>
                          <a:latin typeface="Arial" panose="020B0604020202020204" pitchFamily="34" charset="0"/>
                          <a:ea typeface="汉仪大宋简" panose="02010609000101010101" pitchFamily="49" charset="-122"/>
                          <a:cs typeface="Arial" panose="020B0604020202020204" pitchFamily="34" charset="0"/>
                        </a:rPr>
                        <a:t>样品采集不够好</a:t>
                      </a:r>
                      <a:endParaRPr lang="zh-CN" altLang="en-US" sz="2400" i="1" dirty="0">
                        <a:solidFill>
                          <a:schemeClr val="tx1"/>
                        </a:solidFill>
                        <a:latin typeface="Arial" panose="020B0604020202020204" pitchFamily="34" charset="0"/>
                        <a:ea typeface="汉仪大宋简" panose="02010609000101010101" pitchFamily="49" charset="-122"/>
                        <a:cs typeface="Arial" panose="020B0604020202020204" pitchFamily="34" charset="0"/>
                      </a:endParaRPr>
                    </a:p>
                  </a:txBody>
                  <a:tcPr marL="68580" marR="68580" marT="34290" marB="34290"/>
                </a:tc>
                <a:extLst>
                  <a:ext uri="{0D108BD9-81ED-4DB2-BD59-A6C34878D82A}">
                    <a16:rowId xmlns:a16="http://schemas.microsoft.com/office/drawing/2014/main" val="10003"/>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652972421"/>
              </p:ext>
            </p:extLst>
          </p:nvPr>
        </p:nvGraphicFramePr>
        <p:xfrm>
          <a:off x="4800600" y="1714500"/>
          <a:ext cx="2914650" cy="1028700"/>
        </p:xfrm>
        <a:graphic>
          <a:graphicData uri="http://schemas.openxmlformats.org/drawingml/2006/table">
            <a:tbl>
              <a:tblPr firstRow="1" bandRow="1">
                <a:tableStyleId>{5C22544A-7EE6-4342-B048-85BDC9FD1C3A}</a:tableStyleId>
              </a:tblPr>
              <a:tblGrid>
                <a:gridCol w="2914650">
                  <a:extLst>
                    <a:ext uri="{9D8B030D-6E8A-4147-A177-3AD203B41FA5}">
                      <a16:colId xmlns:a16="http://schemas.microsoft.com/office/drawing/2014/main" val="20000"/>
                    </a:ext>
                  </a:extLst>
                </a:gridCol>
              </a:tblGrid>
              <a:tr h="4576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u="sng" dirty="0">
                          <a:solidFill>
                            <a:schemeClr val="tx1"/>
                          </a:solidFill>
                          <a:latin typeface="Arial" panose="020B0604020202020204" pitchFamily="34" charset="0"/>
                          <a:ea typeface="汉仪大宋简" panose="02010609000101010101" pitchFamily="49" charset="-122"/>
                          <a:cs typeface="Arial" panose="020B0604020202020204" pitchFamily="34" charset="0"/>
                        </a:rPr>
                        <a:t>19000—26500 </a:t>
                      </a:r>
                      <a:r>
                        <a:rPr lang="zh-CN" altLang="en-US" sz="2400" u="sng" dirty="0">
                          <a:solidFill>
                            <a:schemeClr val="tx1"/>
                          </a:solidFill>
                          <a:latin typeface="Arial" panose="020B0604020202020204" pitchFamily="34" charset="0"/>
                          <a:ea typeface="汉仪大宋简" panose="02010609000101010101" pitchFamily="49" charset="-122"/>
                          <a:cs typeface="Arial" panose="020B0604020202020204" pitchFamily="34" charset="0"/>
                        </a:rPr>
                        <a:t>年</a:t>
                      </a:r>
                      <a:endParaRPr lang="en-US" altLang="zh-CN" sz="2400" u="sng" dirty="0">
                        <a:solidFill>
                          <a:schemeClr val="tx1"/>
                        </a:solidFill>
                        <a:latin typeface="Arial" panose="020B0604020202020204" pitchFamily="34" charset="0"/>
                        <a:ea typeface="汉仪大宋简" panose="02010609000101010101" pitchFamily="49" charset="-122"/>
                        <a:cs typeface="Arial" panose="020B0604020202020204" pitchFamily="34" charset="0"/>
                      </a:endParaRPr>
                    </a:p>
                  </a:txBody>
                  <a:tcPr marL="68580" marR="68580" marT="34290" marB="34290"/>
                </a:tc>
                <a:extLst>
                  <a:ext uri="{0D108BD9-81ED-4DB2-BD59-A6C34878D82A}">
                    <a16:rowId xmlns:a16="http://schemas.microsoft.com/office/drawing/2014/main" val="10000"/>
                  </a:ext>
                </a:extLst>
              </a:tr>
              <a:tr h="571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dirty="0">
                          <a:solidFill>
                            <a:schemeClr val="tx1"/>
                          </a:solidFill>
                          <a:latin typeface="Arial" panose="020B0604020202020204" pitchFamily="34" charset="0"/>
                          <a:ea typeface="汉仪大宋简" panose="02010609000101010101" pitchFamily="49" charset="-122"/>
                          <a:cs typeface="Arial" panose="020B0604020202020204" pitchFamily="34" charset="0"/>
                        </a:rPr>
                        <a:t>碳</a:t>
                      </a:r>
                      <a:r>
                        <a:rPr lang="en-US" altLang="zh-CN" sz="2400" dirty="0">
                          <a:solidFill>
                            <a:schemeClr val="tx1"/>
                          </a:solidFill>
                          <a:latin typeface="Arial" panose="020B0604020202020204" pitchFamily="34" charset="0"/>
                          <a:ea typeface="汉仪大宋简" panose="02010609000101010101" pitchFamily="49" charset="-122"/>
                          <a:cs typeface="Arial" panose="020B0604020202020204" pitchFamily="34" charset="0"/>
                        </a:rPr>
                        <a:t>14</a:t>
                      </a:r>
                      <a:r>
                        <a:rPr lang="zh-CN" altLang="en-US" sz="2400" dirty="0">
                          <a:solidFill>
                            <a:schemeClr val="tx1"/>
                          </a:solidFill>
                          <a:latin typeface="Arial" panose="020B0604020202020204" pitchFamily="34" charset="0"/>
                          <a:ea typeface="汉仪大宋简" panose="02010609000101010101" pitchFamily="49" charset="-122"/>
                          <a:cs typeface="Arial" panose="020B0604020202020204" pitchFamily="34" charset="0"/>
                        </a:rPr>
                        <a:t>测年法</a:t>
                      </a:r>
                      <a:r>
                        <a:rPr lang="en-US" altLang="zh-CN" sz="2400" dirty="0">
                          <a:solidFill>
                            <a:schemeClr val="tx1"/>
                          </a:solidFill>
                          <a:latin typeface="Arial" panose="020B0604020202020204" pitchFamily="34" charset="0"/>
                          <a:ea typeface="汉仪大宋简" panose="02010609000101010101" pitchFamily="49" charset="-122"/>
                          <a:cs typeface="Arial" panose="020B0604020202020204" pitchFamily="34" charset="0"/>
                        </a:rPr>
                        <a:t>:  </a:t>
                      </a:r>
                      <a:r>
                        <a:rPr lang="zh-CN" altLang="en-US" sz="2400" dirty="0">
                          <a:solidFill>
                            <a:schemeClr val="tx1"/>
                          </a:solidFill>
                          <a:latin typeface="Arial" panose="020B0604020202020204" pitchFamily="34" charset="0"/>
                          <a:ea typeface="汉仪大宋简" panose="02010609000101010101" pitchFamily="49" charset="-122"/>
                          <a:cs typeface="Arial" panose="020B0604020202020204" pitchFamily="34" charset="0"/>
                        </a:rPr>
                        <a:t>污染</a:t>
                      </a:r>
                      <a:endParaRPr lang="en-US" altLang="zh-CN" sz="2400" dirty="0">
                        <a:solidFill>
                          <a:schemeClr val="tx1"/>
                        </a:solidFill>
                        <a:latin typeface="Arial" panose="020B0604020202020204" pitchFamily="34" charset="0"/>
                        <a:ea typeface="汉仪大宋简" panose="02010609000101010101" pitchFamily="49" charset="-122"/>
                        <a:cs typeface="Arial" panose="020B0604020202020204" pitchFamily="34" charset="0"/>
                      </a:endParaRPr>
                    </a:p>
                  </a:txBody>
                  <a:tcPr marL="68580" marR="68580" marT="34290" marB="34290"/>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331640" y="1770077"/>
            <a:ext cx="2971185" cy="2169825"/>
          </a:xfrm>
          <a:prstGeom prst="rect">
            <a:avLst/>
          </a:prstGeom>
          <a:noFill/>
          <a:ln w="25400">
            <a:solidFill>
              <a:srgbClr val="3A3AFE"/>
            </a:solidFill>
            <a:prstDash val="solid"/>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zh-CN" altLang="en-US" sz="2700" dirty="0">
                <a:solidFill>
                  <a:schemeClr val="tx1"/>
                </a:solidFill>
                <a:latin typeface="+mj-ea"/>
                <a:ea typeface="+mj-ea"/>
                <a:cs typeface="Arial" panose="020B0604020202020204" pitchFamily="34" charset="0"/>
              </a:rPr>
              <a:t>“要使这个在实验室内完成的复杂测年法成功定年，数据必须与外面实地证据相吻合。”</a:t>
            </a:r>
            <a:endParaRPr lang="zh-CN" altLang="en-US" sz="2700" i="1" dirty="0">
              <a:solidFill>
                <a:schemeClr val="tx1"/>
              </a:solidFill>
              <a:latin typeface="+mj-ea"/>
              <a:ea typeface="+mj-ea"/>
              <a:cs typeface="Arial" panose="020B0604020202020204" pitchFamily="34" charset="0"/>
            </a:endParaRPr>
          </a:p>
        </p:txBody>
      </p:sp>
      <p:sp>
        <p:nvSpPr>
          <p:cNvPr id="17" name="矩形 16"/>
          <p:cNvSpPr/>
          <p:nvPr/>
        </p:nvSpPr>
        <p:spPr>
          <a:xfrm>
            <a:off x="5182753" y="1770077"/>
            <a:ext cx="2971185" cy="2169825"/>
          </a:xfrm>
          <a:prstGeom prst="rect">
            <a:avLst/>
          </a:prstGeom>
          <a:noFill/>
          <a:ln w="25400" cmpd="sng">
            <a:solidFill>
              <a:srgbClr val="098AFF"/>
            </a:solidFill>
            <a:prstDash val="solid"/>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zh-CN" altLang="en-US" sz="2700" dirty="0">
                <a:solidFill>
                  <a:schemeClr val="tx1"/>
                </a:solidFill>
                <a:latin typeface="+mj-ea"/>
                <a:ea typeface="+mj-ea"/>
                <a:cs typeface="Arial" panose="020B0604020202020204" pitchFamily="34" charset="0"/>
              </a:rPr>
              <a:t>换句话说：如果测年结果与我对化石的认识不相吻合，就可以拒绝这些结果。</a:t>
            </a:r>
            <a:endParaRPr lang="zh-CN" altLang="en-US" sz="2700" i="1" dirty="0">
              <a:solidFill>
                <a:schemeClr val="tx1"/>
              </a:solidFill>
              <a:latin typeface="+mj-ea"/>
              <a:ea typeface="+mj-ea"/>
              <a:cs typeface="Arial" panose="020B0604020202020204" pitchFamily="34" charset="0"/>
            </a:endParaRPr>
          </a:p>
        </p:txBody>
      </p:sp>
      <p:sp>
        <p:nvSpPr>
          <p:cNvPr id="18" name="TextBox 5"/>
          <p:cNvSpPr txBox="1"/>
          <p:nvPr/>
        </p:nvSpPr>
        <p:spPr>
          <a:xfrm>
            <a:off x="1331640" y="4183497"/>
            <a:ext cx="6822298" cy="553998"/>
          </a:xfrm>
          <a:prstGeom prst="rect">
            <a:avLst/>
          </a:prstGeom>
          <a:noFill/>
        </p:spPr>
        <p:txBody>
          <a:bodyPr wrap="square" rtlCol="0">
            <a:spAutoFit/>
          </a:bodyPr>
          <a:lstStyle/>
          <a:p>
            <a:r>
              <a:rPr lang="en-US" altLang="zh-CN" sz="1500" dirty="0">
                <a:latin typeface="Arial" panose="020B0604020202020204" pitchFamily="34" charset="0"/>
                <a:ea typeface="Adobe 黑体 Std R" panose="020B0400000000000000" pitchFamily="34" charset="-122"/>
                <a:cs typeface="Arial" panose="020B0604020202020204" pitchFamily="34" charset="0"/>
              </a:rPr>
              <a:t>Bowler, J.M. and Magee. J.W., </a:t>
            </a:r>
            <a:r>
              <a:rPr lang="en-US" altLang="zh-CN" sz="1500" dirty="0" err="1">
                <a:latin typeface="Arial" panose="020B0604020202020204" pitchFamily="34" charset="0"/>
                <a:ea typeface="Adobe 黑体 Std R" panose="020B0400000000000000" pitchFamily="34" charset="-122"/>
                <a:cs typeface="Arial" panose="020B0604020202020204" pitchFamily="34" charset="0"/>
              </a:rPr>
              <a:t>Redating</a:t>
            </a:r>
            <a:r>
              <a:rPr lang="en-US" altLang="zh-CN" sz="1500" dirty="0">
                <a:latin typeface="Arial" panose="020B0604020202020204" pitchFamily="34" charset="0"/>
                <a:ea typeface="Adobe 黑体 Std R" panose="020B0400000000000000" pitchFamily="34" charset="-122"/>
                <a:cs typeface="Arial" panose="020B0604020202020204" pitchFamily="34" charset="0"/>
              </a:rPr>
              <a:t> Australia’s oldest human remains: a sceptic’s view, Journal of Human Evolution </a:t>
            </a:r>
            <a:r>
              <a:rPr lang="en-US" altLang="zh-CN" sz="1500" b="1" dirty="0">
                <a:latin typeface="Arial" panose="020B0604020202020204" pitchFamily="34" charset="0"/>
                <a:ea typeface="Adobe 黑体 Std R" panose="020B0400000000000000" pitchFamily="34" charset="-122"/>
                <a:cs typeface="Arial" panose="020B0604020202020204" pitchFamily="34" charset="0"/>
              </a:rPr>
              <a:t>38</a:t>
            </a:r>
            <a:r>
              <a:rPr lang="en-US" altLang="zh-CN" sz="1500" dirty="0">
                <a:latin typeface="Arial" panose="020B0604020202020204" pitchFamily="34" charset="0"/>
                <a:ea typeface="Adobe 黑体 Std R" panose="020B0400000000000000" pitchFamily="34" charset="-122"/>
                <a:cs typeface="Arial" panose="020B0604020202020204" pitchFamily="34" charset="0"/>
              </a:rPr>
              <a:t>,719–726, 2000. </a:t>
            </a:r>
          </a:p>
        </p:txBody>
      </p:sp>
      <p:sp>
        <p:nvSpPr>
          <p:cNvPr id="2" name="等于号 1"/>
          <p:cNvSpPr/>
          <p:nvPr/>
        </p:nvSpPr>
        <p:spPr bwMode="auto">
          <a:xfrm>
            <a:off x="4340950" y="2556696"/>
            <a:ext cx="803678" cy="591074"/>
          </a:xfrm>
          <a:prstGeom prst="mathEqual">
            <a:avLst/>
          </a:prstGeom>
          <a:solidFill>
            <a:srgbClr val="0074DE"/>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zh-CN" altLang="en-US">
              <a:latin typeface="+mj-ea"/>
              <a:ea typeface="+mj-ea"/>
            </a:endParaRPr>
          </a:p>
        </p:txBody>
      </p:sp>
      <p:sp>
        <p:nvSpPr>
          <p:cNvPr id="3" name="标题 2"/>
          <p:cNvSpPr>
            <a:spLocks noGrp="1"/>
          </p:cNvSpPr>
          <p:nvPr>
            <p:ph type="title"/>
          </p:nvPr>
        </p:nvSpPr>
        <p:spPr>
          <a:xfrm>
            <a:off x="1143000" y="123478"/>
            <a:ext cx="6858000" cy="461665"/>
          </a:xfrm>
        </p:spPr>
        <p:txBody>
          <a:bodyPr/>
          <a:lstStyle/>
          <a:p>
            <a:r>
              <a:rPr lang="zh-CN" altLang="en-US" dirty="0">
                <a:solidFill>
                  <a:srgbClr val="002060"/>
                </a:solidFill>
              </a:rPr>
              <a:t>碳</a:t>
            </a:r>
            <a:r>
              <a:rPr lang="en-US" altLang="zh-CN" dirty="0">
                <a:solidFill>
                  <a:srgbClr val="002060"/>
                </a:solidFill>
              </a:rPr>
              <a:t>-14 </a:t>
            </a:r>
            <a:r>
              <a:rPr lang="zh-CN" altLang="en-US" dirty="0">
                <a:solidFill>
                  <a:srgbClr val="002060"/>
                </a:solidFill>
              </a:rPr>
              <a:t>测年法：不可靠</a:t>
            </a:r>
          </a:p>
        </p:txBody>
      </p:sp>
      <p:sp>
        <p:nvSpPr>
          <p:cNvPr id="9" name="Rectangle 2"/>
          <p:cNvSpPr>
            <a:spLocks noChangeArrowheads="1"/>
          </p:cNvSpPr>
          <p:nvPr/>
        </p:nvSpPr>
        <p:spPr bwMode="auto">
          <a:xfrm>
            <a:off x="1223628" y="627535"/>
            <a:ext cx="7092788" cy="864096"/>
          </a:xfrm>
          <a:prstGeom prst="rect">
            <a:avLst/>
          </a:prstGeom>
        </p:spPr>
        <p:txBody>
          <a:bodyPr vert="horz">
            <a:noAutofit/>
          </a:bodyPr>
          <a:lstStyle/>
          <a:p>
            <a:pPr indent="-205740">
              <a:buClr>
                <a:schemeClr val="accent1"/>
              </a:buClr>
              <a:buSzPct val="76000"/>
            </a:pPr>
            <a:r>
              <a:rPr lang="zh-CN" altLang="en-US" sz="2700" dirty="0">
                <a:latin typeface="汉仪大宋简" panose="02010609000101010101" pitchFamily="49" charset="-122"/>
                <a:ea typeface="汉仪大宋简" panose="02010609000101010101" pitchFamily="49" charset="-122"/>
                <a:cs typeface="Arial" panose="020B0604020202020204" pitchFamily="34" charset="0"/>
              </a:rPr>
              <a:t>当放射性测年法的数据与进化论者的假设有冲突时</a:t>
            </a:r>
            <a:r>
              <a:rPr lang="en-US" altLang="zh-CN" sz="2700" dirty="0">
                <a:latin typeface="汉仪大宋简" panose="02010609000101010101" pitchFamily="49" charset="-122"/>
                <a:ea typeface="汉仪大宋简" panose="02010609000101010101" pitchFamily="49" charset="-122"/>
                <a:cs typeface="Arial" panose="020B0604020202020204" pitchFamily="34" charset="0"/>
              </a:rPr>
              <a:t>,</a:t>
            </a:r>
            <a:r>
              <a:rPr lang="zh-CN" altLang="en-US" sz="2700" dirty="0">
                <a:latin typeface="汉仪大宋简" panose="02010609000101010101" pitchFamily="49" charset="-122"/>
                <a:ea typeface="汉仪大宋简" panose="02010609000101010101" pitchFamily="49" charset="-122"/>
                <a:cs typeface="Arial" panose="020B0604020202020204" pitchFamily="34" charset="0"/>
              </a:rPr>
              <a:t>他们就会忽略放射性测年法的结果。</a:t>
            </a:r>
            <a:endParaRPr lang="en-US" altLang="zh-CN" sz="2700" dirty="0">
              <a:latin typeface="汉仪大宋简" panose="02010609000101010101" pitchFamily="49" charset="-122"/>
              <a:ea typeface="汉仪大宋简" panose="02010609000101010101" pitchFamily="49" charset="-122"/>
              <a:cs typeface="Arial" panose="020B0604020202020204" pitchFamily="34"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3000" y="119703"/>
            <a:ext cx="6858000" cy="507831"/>
          </a:xfrm>
        </p:spPr>
        <p:txBody>
          <a:bodyPr/>
          <a:lstStyle/>
          <a:p>
            <a:r>
              <a:rPr lang="zh-CN" altLang="en-US" dirty="0"/>
              <a:t>碳</a:t>
            </a:r>
            <a:r>
              <a:rPr lang="en-US" altLang="zh-CN" dirty="0"/>
              <a:t>-14</a:t>
            </a:r>
            <a:r>
              <a:rPr lang="zh-CN" altLang="en-US" dirty="0"/>
              <a:t>“重生了”，变成年轻地球创造论者</a:t>
            </a:r>
          </a:p>
        </p:txBody>
      </p:sp>
      <p:sp>
        <p:nvSpPr>
          <p:cNvPr id="5" name="Content Placeholder 4"/>
          <p:cNvSpPr>
            <a:spLocks noGrp="1"/>
          </p:cNvSpPr>
          <p:nvPr>
            <p:ph sz="quarter" idx="4294967295"/>
          </p:nvPr>
        </p:nvSpPr>
        <p:spPr>
          <a:xfrm>
            <a:off x="665820" y="987574"/>
            <a:ext cx="7812360" cy="2214562"/>
          </a:xfrm>
          <a:prstGeom prst="rect">
            <a:avLst/>
          </a:prstGeom>
        </p:spPr>
        <p:txBody>
          <a:bodyPr>
            <a:noAutofit/>
          </a:bodyPr>
          <a:lstStyle/>
          <a:p>
            <a:pPr marL="0" indent="0">
              <a:spcBef>
                <a:spcPts val="0"/>
              </a:spcBef>
              <a:buClr>
                <a:schemeClr val="tx1"/>
              </a:buClr>
              <a:buSzPct val="100000"/>
            </a:pPr>
            <a:r>
              <a:rPr lang="zh-CN" altLang="en-US" sz="2700" dirty="0">
                <a:latin typeface="Arial" panose="020B0604020202020204" pitchFamily="34" charset="0"/>
                <a:ea typeface="汉仪大宋简" panose="02010609000101010101" pitchFamily="49" charset="-122"/>
                <a:cs typeface="Arial" panose="020B0604020202020204" pitchFamily="34" charset="0"/>
              </a:rPr>
              <a:t>碳</a:t>
            </a:r>
            <a:r>
              <a:rPr lang="en-US" altLang="zh-CN" sz="2700" dirty="0">
                <a:latin typeface="Arial" panose="020B0604020202020204" pitchFamily="34" charset="0"/>
                <a:ea typeface="汉仪大宋简" panose="02010609000101010101" pitchFamily="49" charset="-122"/>
                <a:cs typeface="Arial" panose="020B0604020202020204" pitchFamily="34" charset="0"/>
              </a:rPr>
              <a:t>-</a:t>
            </a:r>
            <a:r>
              <a:rPr lang="en-US" sz="2700" dirty="0">
                <a:latin typeface="Arial" panose="020B0604020202020204" pitchFamily="34" charset="0"/>
                <a:ea typeface="汉仪大宋简" panose="02010609000101010101" pitchFamily="49" charset="-122"/>
                <a:cs typeface="Arial" panose="020B0604020202020204" pitchFamily="34" charset="0"/>
              </a:rPr>
              <a:t>14</a:t>
            </a:r>
            <a:r>
              <a:rPr lang="zh-CN" altLang="en-US" sz="2700" dirty="0">
                <a:latin typeface="Arial" panose="020B0604020202020204" pitchFamily="34" charset="0"/>
                <a:ea typeface="汉仪大宋简" panose="02010609000101010101" pitchFamily="49" charset="-122"/>
                <a:cs typeface="Arial" panose="020B0604020202020204" pitchFamily="34" charset="0"/>
              </a:rPr>
              <a:t>半衰期相对较短，大概</a:t>
            </a:r>
            <a:r>
              <a:rPr lang="en-US" sz="2700" dirty="0">
                <a:latin typeface="Arial" panose="020B0604020202020204" pitchFamily="34" charset="0"/>
                <a:ea typeface="汉仪大宋简" panose="02010609000101010101" pitchFamily="49" charset="-122"/>
                <a:cs typeface="Arial" panose="020B0604020202020204" pitchFamily="34" charset="0"/>
              </a:rPr>
              <a:t> 5730 </a:t>
            </a:r>
            <a:r>
              <a:rPr lang="zh-CN" altLang="en-US" sz="2700" dirty="0">
                <a:latin typeface="Arial" panose="020B0604020202020204" pitchFamily="34" charset="0"/>
                <a:ea typeface="汉仪大宋简" panose="02010609000101010101" pitchFamily="49" charset="-122"/>
                <a:cs typeface="Arial" panose="020B0604020202020204" pitchFamily="34" charset="0"/>
              </a:rPr>
              <a:t>年</a:t>
            </a:r>
            <a:endParaRPr lang="en-US" sz="2700" dirty="0">
              <a:latin typeface="Arial" panose="020B0604020202020204" pitchFamily="34" charset="0"/>
              <a:ea typeface="汉仪大宋简" panose="02010609000101010101" pitchFamily="49" charset="-122"/>
              <a:cs typeface="Arial" panose="020B0604020202020204" pitchFamily="34" charset="0"/>
            </a:endParaRPr>
          </a:p>
          <a:p>
            <a:pPr marL="342900" indent="0">
              <a:spcBef>
                <a:spcPts val="0"/>
              </a:spcBef>
              <a:buClr>
                <a:schemeClr val="tx1"/>
              </a:buClr>
              <a:buSzPct val="100000"/>
              <a:buFont typeface="Arial" pitchFamily="34" charset="0"/>
              <a:buChar char="•"/>
            </a:pPr>
            <a:r>
              <a:rPr lang="zh-CN" altLang="en-US" sz="2700" dirty="0">
                <a:latin typeface="Arial" panose="020B0604020202020204" pitchFamily="34" charset="0"/>
                <a:ea typeface="汉仪大宋简" panose="02010609000101010101" pitchFamily="49" charset="-122"/>
                <a:cs typeface="Arial" panose="020B0604020202020204" pitchFamily="34" charset="0"/>
              </a:rPr>
              <a:t> 在远远不到一百万年的时间中，就不会在化石中探测到任何碳</a:t>
            </a:r>
            <a:r>
              <a:rPr lang="en-US" altLang="zh-CN" sz="2700" dirty="0">
                <a:latin typeface="Arial" panose="020B0604020202020204" pitchFamily="34" charset="0"/>
                <a:ea typeface="汉仪大宋简" panose="02010609000101010101" pitchFamily="49" charset="-122"/>
                <a:cs typeface="Arial" panose="020B0604020202020204" pitchFamily="34" charset="0"/>
              </a:rPr>
              <a:t>-14</a:t>
            </a:r>
            <a:r>
              <a:rPr lang="zh-CN" altLang="en-US" sz="2700" dirty="0">
                <a:latin typeface="Arial" panose="020B0604020202020204" pitchFamily="34" charset="0"/>
                <a:ea typeface="汉仪大宋简" panose="02010609000101010101" pitchFamily="49" charset="-122"/>
                <a:cs typeface="Arial" panose="020B0604020202020204" pitchFamily="34" charset="0"/>
              </a:rPr>
              <a:t>了</a:t>
            </a:r>
            <a:endParaRPr lang="en-US" altLang="zh-CN" sz="2700" dirty="0">
              <a:latin typeface="Arial" panose="020B0604020202020204" pitchFamily="34" charset="0"/>
              <a:ea typeface="汉仪大宋简" panose="02010609000101010101" pitchFamily="49" charset="-122"/>
              <a:cs typeface="Arial" panose="020B0604020202020204" pitchFamily="34" charset="0"/>
            </a:endParaRPr>
          </a:p>
          <a:p>
            <a:pPr indent="0">
              <a:spcBef>
                <a:spcPts val="0"/>
              </a:spcBef>
              <a:buClr>
                <a:schemeClr val="tx1"/>
              </a:buClr>
              <a:buSzPct val="100000"/>
              <a:buFont typeface="Arial" pitchFamily="34" charset="0"/>
              <a:buChar char="•"/>
            </a:pPr>
            <a:endParaRPr lang="en-US" sz="2700" dirty="0">
              <a:latin typeface="Arial" panose="020B0604020202020204" pitchFamily="34" charset="0"/>
              <a:ea typeface="汉仪大宋简" panose="02010609000101010101" pitchFamily="49" charset="-122"/>
              <a:cs typeface="Arial" panose="020B0604020202020204" pitchFamily="34" charset="0"/>
            </a:endParaRPr>
          </a:p>
          <a:p>
            <a:pPr marL="0" indent="0">
              <a:spcBef>
                <a:spcPts val="0"/>
              </a:spcBef>
              <a:buClr>
                <a:schemeClr val="tx1"/>
              </a:buClr>
              <a:buSzPct val="100000"/>
            </a:pPr>
            <a:r>
              <a:rPr lang="zh-CN" altLang="en-US" sz="2700" dirty="0">
                <a:latin typeface="Arial" panose="020B0604020202020204" pitchFamily="34" charset="0"/>
                <a:ea typeface="汉仪大宋简" panose="02010609000101010101" pitchFamily="49" charset="-122"/>
                <a:cs typeface="Arial" panose="020B0604020202020204" pitchFamily="34" charset="0"/>
              </a:rPr>
              <a:t>创造论科学家把据说是千百万年前的化石送到了检测碳</a:t>
            </a:r>
            <a:r>
              <a:rPr lang="en-US" altLang="zh-CN" sz="2700" dirty="0">
                <a:latin typeface="Arial" panose="020B0604020202020204" pitchFamily="34" charset="0"/>
                <a:ea typeface="汉仪大宋简" panose="02010609000101010101" pitchFamily="49" charset="-122"/>
                <a:cs typeface="Arial" panose="020B0604020202020204" pitchFamily="34" charset="0"/>
              </a:rPr>
              <a:t>-14</a:t>
            </a:r>
            <a:r>
              <a:rPr lang="zh-CN" altLang="en-US" sz="2700" dirty="0">
                <a:latin typeface="Arial" panose="020B0604020202020204" pitchFamily="34" charset="0"/>
                <a:ea typeface="汉仪大宋简" panose="02010609000101010101" pitchFamily="49" charset="-122"/>
                <a:cs typeface="Arial" panose="020B0604020202020204" pitchFamily="34" charset="0"/>
              </a:rPr>
              <a:t>的实验室</a:t>
            </a:r>
            <a:r>
              <a:rPr lang="en-US" altLang="en-US" sz="2700" dirty="0">
                <a:latin typeface="Arial" panose="020B0604020202020204" pitchFamily="34" charset="0"/>
                <a:ea typeface="汉仪大宋简" panose="02010609000101010101" pitchFamily="49" charset="-122"/>
                <a:cs typeface="Arial" panose="020B0604020202020204" pitchFamily="34" charset="0"/>
              </a:rPr>
              <a:t> </a:t>
            </a:r>
          </a:p>
          <a:p>
            <a:pPr marL="342900" lvl="1" indent="0">
              <a:spcBef>
                <a:spcPts val="0"/>
              </a:spcBef>
              <a:buClr>
                <a:schemeClr val="tx1"/>
              </a:buClr>
              <a:buSzPct val="100000"/>
              <a:buFont typeface="Arial" pitchFamily="34" charset="0"/>
              <a:buChar char="•"/>
            </a:pPr>
            <a:r>
              <a:rPr lang="zh-CN" altLang="en-US" sz="2700" dirty="0">
                <a:latin typeface="Arial" panose="020B0604020202020204" pitchFamily="34" charset="0"/>
                <a:ea typeface="汉仪大宋简" panose="02010609000101010101" pitchFamily="49" charset="-122"/>
                <a:cs typeface="Arial" panose="020B0604020202020204" pitchFamily="34" charset="0"/>
              </a:rPr>
              <a:t> </a:t>
            </a:r>
            <a:r>
              <a:rPr lang="zh-CN" altLang="en-US" sz="2700" dirty="0">
                <a:solidFill>
                  <a:schemeClr val="tx1"/>
                </a:solidFill>
                <a:latin typeface="Arial" panose="020B0604020202020204" pitchFamily="34" charset="0"/>
                <a:ea typeface="汉仪大宋简" panose="02010609000101010101" pitchFamily="49" charset="-122"/>
                <a:cs typeface="Arial" panose="020B0604020202020204" pitchFamily="34" charset="0"/>
              </a:rPr>
              <a:t>结果：一直都可以在这些据说有千百万年的化石中找到碳</a:t>
            </a:r>
            <a:r>
              <a:rPr lang="en-US" altLang="zh-CN" sz="2700" dirty="0">
                <a:solidFill>
                  <a:schemeClr val="tx1"/>
                </a:solidFill>
                <a:latin typeface="Arial" panose="020B0604020202020204" pitchFamily="34" charset="0"/>
                <a:ea typeface="汉仪大宋简" panose="02010609000101010101" pitchFamily="49" charset="-122"/>
                <a:cs typeface="Arial" panose="020B0604020202020204" pitchFamily="34" charset="0"/>
              </a:rPr>
              <a:t>-14</a:t>
            </a:r>
            <a:endParaRPr lang="en-US" altLang="en-US" sz="2475" dirty="0">
              <a:solidFill>
                <a:schemeClr val="tx1"/>
              </a:solidFill>
              <a:latin typeface="Arial" panose="020B0604020202020204" pitchFamily="34" charset="0"/>
              <a:ea typeface="汉仪大宋简" panose="02010609000101010101" pitchFamily="49" charset="-122"/>
              <a:cs typeface="Arial" panose="020B0604020202020204" pitchFamily="34"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1385646" y="843558"/>
            <a:ext cx="6318702" cy="756084"/>
          </a:xfrm>
          <a:prstGeom prst="rect">
            <a:avLst/>
          </a:prstGeom>
        </p:spPr>
        <p:txBody>
          <a:bodyPr vert="horz">
            <a:noAutofit/>
          </a:bodyPr>
          <a:lstStyle/>
          <a:p>
            <a:pPr indent="-205740">
              <a:buClr>
                <a:schemeClr val="accent1"/>
              </a:buClr>
              <a:buSzPct val="76000"/>
            </a:pPr>
            <a:r>
              <a:rPr lang="zh-CN" altLang="en-US" sz="2700" dirty="0">
                <a:latin typeface="汉仪大宋简" panose="02010609000101010101" pitchFamily="49" charset="-122"/>
                <a:ea typeface="汉仪大宋简" panose="02010609000101010101" pitchFamily="49" charset="-122"/>
                <a:cs typeface="Arial" panose="020B0604020202020204" pitchFamily="34" charset="0"/>
              </a:rPr>
              <a:t>碳</a:t>
            </a:r>
            <a:r>
              <a:rPr lang="en-US" altLang="zh-CN" sz="2700" dirty="0">
                <a:latin typeface="汉仪大宋简" panose="02010609000101010101" pitchFamily="49" charset="-122"/>
                <a:ea typeface="汉仪大宋简" panose="02010609000101010101" pitchFamily="49" charset="-122"/>
                <a:cs typeface="Arial" panose="020B0604020202020204" pitchFamily="34" charset="0"/>
              </a:rPr>
              <a:t>-14</a:t>
            </a:r>
            <a:r>
              <a:rPr lang="zh-CN" altLang="en-US" sz="2700" dirty="0">
                <a:latin typeface="汉仪大宋简" panose="02010609000101010101" pitchFamily="49" charset="-122"/>
                <a:ea typeface="汉仪大宋简" panose="02010609000101010101" pitchFamily="49" charset="-122"/>
                <a:cs typeface="Arial" panose="020B0604020202020204" pitchFamily="34" charset="0"/>
              </a:rPr>
              <a:t>测量给很多的化石和岩层测定的年龄 “过于年轻”。因此它们被忽略了。</a:t>
            </a:r>
            <a:endParaRPr lang="en-US" altLang="zh-CN" sz="2700" dirty="0">
              <a:latin typeface="汉仪大宋简" panose="02010609000101010101" pitchFamily="49" charset="-122"/>
              <a:ea typeface="汉仪大宋简" panose="02010609000101010101" pitchFamily="49" charset="-122"/>
              <a:cs typeface="Arial" panose="020B0604020202020204" pitchFamily="34" charset="0"/>
            </a:endParaRPr>
          </a:p>
        </p:txBody>
      </p:sp>
      <p:pic>
        <p:nvPicPr>
          <p:cNvPr id="5" name="Picture 2" descr="Radiocarbon date fossil wood 204age_fig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9653" y="1843168"/>
            <a:ext cx="2356124" cy="232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3849782" y="1754393"/>
            <a:ext cx="3888432" cy="1836204"/>
          </a:xfrm>
          <a:prstGeom prst="rect">
            <a:avLst/>
          </a:prstGeom>
          <a:noFill/>
          <a:ln w="9525">
            <a:solidFill>
              <a:schemeClr val="bg1"/>
            </a:solidFill>
            <a:prstDash val="dash"/>
            <a:miter lim="800000"/>
            <a:headEnd/>
            <a:tailEnd/>
          </a:ln>
          <a:effectLst/>
        </p:spPr>
        <p:txBody>
          <a:bodyPr lIns="60773" tIns="30387" rIns="60773" bIns="30387"/>
          <a:lstStyle/>
          <a:p>
            <a:pPr>
              <a:defRPr/>
            </a:pPr>
            <a:r>
              <a:rPr lang="zh-CN" altLang="en-US" sz="2700" dirty="0">
                <a:latin typeface="Arial" panose="020B0604020202020204" pitchFamily="34" charset="0"/>
                <a:ea typeface="汉仪大宋简" panose="02010609000101010101" pitchFamily="49" charset="-122"/>
                <a:cs typeface="Arial" panose="020B0604020202020204" pitchFamily="34" charset="0"/>
              </a:rPr>
              <a:t>在一个</a:t>
            </a:r>
            <a:r>
              <a:rPr lang="en-US" altLang="zh-CN" sz="2700" dirty="0">
                <a:latin typeface="Arial" panose="020B0604020202020204" pitchFamily="34" charset="0"/>
                <a:ea typeface="汉仪大宋简" panose="02010609000101010101" pitchFamily="49" charset="-122"/>
                <a:cs typeface="Arial" panose="020B0604020202020204" pitchFamily="34" charset="0"/>
              </a:rPr>
              <a:t> </a:t>
            </a:r>
            <a:r>
              <a:rPr lang="zh-CN" altLang="en-US" sz="2700" dirty="0">
                <a:latin typeface="Arial" panose="020B0604020202020204" pitchFamily="34" charset="0"/>
                <a:ea typeface="汉仪大宋简" panose="02010609000101010101" pitchFamily="49" charset="-122"/>
                <a:cs typeface="Arial" panose="020B0604020202020204" pitchFamily="34" charset="0"/>
              </a:rPr>
              <a:t>“</a:t>
            </a:r>
            <a:r>
              <a:rPr lang="en-US" altLang="zh-CN" sz="2700" dirty="0">
                <a:latin typeface="Arial" panose="020B0604020202020204" pitchFamily="34" charset="0"/>
                <a:ea typeface="汉仪大宋简" panose="02010609000101010101" pitchFamily="49" charset="-122"/>
                <a:cs typeface="Arial" panose="020B0604020202020204" pitchFamily="34" charset="0"/>
              </a:rPr>
              <a:t>2</a:t>
            </a:r>
            <a:r>
              <a:rPr lang="zh-CN" altLang="en-US" sz="2700" dirty="0">
                <a:latin typeface="Arial" panose="020B0604020202020204" pitchFamily="34" charset="0"/>
                <a:ea typeface="汉仪大宋简" panose="02010609000101010101" pitchFamily="49" charset="-122"/>
                <a:cs typeface="Arial" panose="020B0604020202020204" pitchFamily="34" charset="0"/>
              </a:rPr>
              <a:t>亿</a:t>
            </a:r>
            <a:r>
              <a:rPr lang="en-US" altLang="zh-CN" sz="2700" dirty="0">
                <a:latin typeface="Arial" panose="020B0604020202020204" pitchFamily="34" charset="0"/>
                <a:ea typeface="汉仪大宋简" panose="02010609000101010101" pitchFamily="49" charset="-122"/>
                <a:cs typeface="Arial" panose="020B0604020202020204" pitchFamily="34" charset="0"/>
              </a:rPr>
              <a:t>5</a:t>
            </a:r>
            <a:r>
              <a:rPr lang="zh-CN" altLang="en-US" sz="2700" dirty="0">
                <a:latin typeface="Arial" panose="020B0604020202020204" pitchFamily="34" charset="0"/>
                <a:ea typeface="汉仪大宋简" panose="02010609000101010101" pitchFamily="49" charset="-122"/>
                <a:cs typeface="Arial" panose="020B0604020202020204" pitchFamily="34" charset="0"/>
              </a:rPr>
              <a:t>千万年</a:t>
            </a:r>
            <a:r>
              <a:rPr lang="en-US" altLang="zh-CN" sz="2700" dirty="0">
                <a:latin typeface="Arial" panose="020B0604020202020204" pitchFamily="34" charset="0"/>
                <a:ea typeface="汉仪大宋简" panose="02010609000101010101" pitchFamily="49" charset="-122"/>
                <a:cs typeface="Arial" panose="020B0604020202020204" pitchFamily="34" charset="0"/>
              </a:rPr>
              <a:t> </a:t>
            </a:r>
            <a:r>
              <a:rPr lang="zh-CN" altLang="en-US" sz="2700" dirty="0">
                <a:latin typeface="Arial" panose="020B0604020202020204" pitchFamily="34" charset="0"/>
                <a:ea typeface="汉仪大宋简" panose="02010609000101010101" pitchFamily="49" charset="-122"/>
                <a:cs typeface="Arial" panose="020B0604020202020204" pitchFamily="34" charset="0"/>
              </a:rPr>
              <a:t>”的煤矿中，找到的化石树桩。对树皮的碳</a:t>
            </a:r>
            <a:r>
              <a:rPr lang="en-US" altLang="zh-CN" sz="2700" dirty="0">
                <a:latin typeface="Arial" panose="020B0604020202020204" pitchFamily="34" charset="0"/>
                <a:ea typeface="汉仪大宋简" panose="02010609000101010101" pitchFamily="49" charset="-122"/>
                <a:cs typeface="Arial" panose="020B0604020202020204" pitchFamily="34" charset="0"/>
              </a:rPr>
              <a:t>-14</a:t>
            </a:r>
            <a:r>
              <a:rPr lang="zh-CN" altLang="en-US" sz="2700" dirty="0">
                <a:latin typeface="Arial" panose="020B0604020202020204" pitchFamily="34" charset="0"/>
                <a:ea typeface="汉仪大宋简" panose="02010609000101010101" pitchFamily="49" charset="-122"/>
                <a:cs typeface="Arial" panose="020B0604020202020204" pitchFamily="34" charset="0"/>
              </a:rPr>
              <a:t>进行测量，显示为</a:t>
            </a:r>
            <a:r>
              <a:rPr lang="en-US" altLang="zh-CN" sz="2700" dirty="0">
                <a:solidFill>
                  <a:srgbClr val="FF0000"/>
                </a:solidFill>
                <a:latin typeface="Arial" panose="020B0604020202020204" pitchFamily="34" charset="0"/>
                <a:ea typeface="汉仪大宋简" panose="02010609000101010101" pitchFamily="49" charset="-122"/>
                <a:cs typeface="Arial" panose="020B0604020202020204" pitchFamily="34" charset="0"/>
              </a:rPr>
              <a:t> </a:t>
            </a:r>
            <a:r>
              <a:rPr lang="en-US" altLang="zh-CN" sz="27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33,700 </a:t>
            </a:r>
            <a:r>
              <a:rPr lang="en-US" altLang="zh-CN" sz="2700" b="1" dirty="0">
                <a:solidFill>
                  <a:srgbClr val="FF0000"/>
                </a:solidFill>
                <a:latin typeface="Arial" panose="020B0604020202020204" pitchFamily="34" charset="0"/>
                <a:ea typeface="汉仪大宋简" panose="02010609000101010101" pitchFamily="49" charset="-122"/>
                <a:cs typeface="Arial" panose="020B0604020202020204" pitchFamily="34" charset="0"/>
                <a:sym typeface="Symbol"/>
              </a:rPr>
              <a:t>400 </a:t>
            </a:r>
            <a:r>
              <a:rPr lang="zh-CN" altLang="en-US" sz="2700" dirty="0">
                <a:latin typeface="Arial" panose="020B0604020202020204" pitchFamily="34" charset="0"/>
                <a:ea typeface="汉仪大宋简" panose="02010609000101010101" pitchFamily="49" charset="-122"/>
                <a:cs typeface="Arial" panose="020B0604020202020204" pitchFamily="34" charset="0"/>
              </a:rPr>
              <a:t>年。</a:t>
            </a:r>
            <a:r>
              <a:rPr lang="zh-CN" altLang="en-US" sz="27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“亿万年”的数据是错误的。</a:t>
            </a:r>
            <a:endParaRPr lang="en-US" altLang="zh-CN" sz="2700" b="1" dirty="0">
              <a:solidFill>
                <a:srgbClr val="FF0000"/>
              </a:solidFill>
              <a:latin typeface="Arial" panose="020B0604020202020204" pitchFamily="34" charset="0"/>
              <a:ea typeface="汉仪大宋简" panose="02010609000101010101" pitchFamily="49" charset="-122"/>
              <a:cs typeface="Arial" panose="020B0604020202020204" pitchFamily="34" charset="0"/>
            </a:endParaRPr>
          </a:p>
          <a:p>
            <a:pPr>
              <a:defRPr/>
            </a:pPr>
            <a:endParaRPr lang="en-US" altLang="zh-CN" sz="2700" b="1" dirty="0">
              <a:solidFill>
                <a:schemeClr val="bg1"/>
              </a:solidFill>
              <a:latin typeface="Arial" panose="020B0604020202020204" pitchFamily="34" charset="0"/>
              <a:ea typeface="汉仪大宋简" panose="02010609000101010101" pitchFamily="49" charset="-122"/>
              <a:cs typeface="Arial" panose="020B0604020202020204" pitchFamily="34" charset="0"/>
            </a:endParaRPr>
          </a:p>
          <a:p>
            <a:pPr>
              <a:defRPr/>
            </a:pPr>
            <a:endParaRPr lang="en-US" altLang="zh-CN" sz="2700" b="1" dirty="0">
              <a:solidFill>
                <a:schemeClr val="bg1"/>
              </a:solidFill>
              <a:latin typeface="Arial" panose="020B0604020202020204" pitchFamily="34" charset="0"/>
              <a:ea typeface="汉仪大宋简" panose="02010609000101010101" pitchFamily="49" charset="-122"/>
              <a:cs typeface="Arial" panose="020B0604020202020204" pitchFamily="34" charset="0"/>
            </a:endParaRPr>
          </a:p>
          <a:p>
            <a:pPr>
              <a:defRPr/>
            </a:pPr>
            <a:endParaRPr lang="en-US" altLang="zh-CN" sz="2700" dirty="0">
              <a:solidFill>
                <a:schemeClr val="bg1"/>
              </a:solidFill>
              <a:latin typeface="Arial" panose="020B0604020202020204" pitchFamily="34" charset="0"/>
              <a:ea typeface="汉仪大宋简" panose="02010609000101010101" pitchFamily="49" charset="-122"/>
              <a:cs typeface="Arial" panose="020B0604020202020204" pitchFamily="34" charset="0"/>
            </a:endParaRPr>
          </a:p>
        </p:txBody>
      </p:sp>
      <p:sp>
        <p:nvSpPr>
          <p:cNvPr id="10" name="矩形 9"/>
          <p:cNvSpPr/>
          <p:nvPr/>
        </p:nvSpPr>
        <p:spPr>
          <a:xfrm>
            <a:off x="1357290" y="4339864"/>
            <a:ext cx="3564396" cy="300082"/>
          </a:xfrm>
          <a:prstGeom prst="rect">
            <a:avLst/>
          </a:prstGeom>
        </p:spPr>
        <p:txBody>
          <a:bodyPr wrap="square">
            <a:spAutoFit/>
          </a:bodyPr>
          <a:lstStyle/>
          <a:p>
            <a:pPr>
              <a:defRPr/>
            </a:pPr>
            <a:r>
              <a:rPr lang="zh-CN" altLang="en-US" sz="1350">
                <a:latin typeface="+mj-lt"/>
              </a:rPr>
              <a:t>图</a:t>
            </a:r>
            <a:r>
              <a:rPr lang="en-US" altLang="zh-CN" sz="1350">
                <a:latin typeface="+mj-lt"/>
              </a:rPr>
              <a:t>: creation.com/stumping-old-age-dogma</a:t>
            </a:r>
            <a:endParaRPr lang="en-US" altLang="zh-CN" sz="1350" dirty="0">
              <a:latin typeface="+mj-lt"/>
            </a:endParaRPr>
          </a:p>
        </p:txBody>
      </p:sp>
      <p:sp>
        <p:nvSpPr>
          <p:cNvPr id="2" name="标题 1"/>
          <p:cNvSpPr>
            <a:spLocks noGrp="1"/>
          </p:cNvSpPr>
          <p:nvPr>
            <p:ph type="title"/>
          </p:nvPr>
        </p:nvSpPr>
        <p:spPr>
          <a:xfrm>
            <a:off x="1143000" y="119703"/>
            <a:ext cx="6858000" cy="507831"/>
          </a:xfrm>
        </p:spPr>
        <p:txBody>
          <a:bodyPr/>
          <a:lstStyle/>
          <a:p>
            <a:r>
              <a:rPr lang="zh-CN" altLang="en-US" dirty="0"/>
              <a:t>碳</a:t>
            </a:r>
            <a:r>
              <a:rPr lang="en-US" altLang="zh-CN" dirty="0"/>
              <a:t>-14</a:t>
            </a:r>
            <a:r>
              <a:rPr lang="zh-CN" altLang="en-US" dirty="0"/>
              <a:t>：证明年轻地球论</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3000" y="119703"/>
            <a:ext cx="6858000" cy="507831"/>
          </a:xfrm>
        </p:spPr>
        <p:txBody>
          <a:bodyPr/>
          <a:lstStyle/>
          <a:p>
            <a:r>
              <a:rPr lang="zh-CN" altLang="en-US" dirty="0"/>
              <a:t>碳</a:t>
            </a:r>
            <a:r>
              <a:rPr lang="en-US" altLang="zh-CN" dirty="0"/>
              <a:t>-14</a:t>
            </a:r>
            <a:r>
              <a:rPr lang="zh-CN" altLang="en-US" dirty="0"/>
              <a:t>：证明年轻地球论</a:t>
            </a:r>
          </a:p>
        </p:txBody>
      </p:sp>
      <p:sp>
        <p:nvSpPr>
          <p:cNvPr id="5" name="Content Placeholder 4"/>
          <p:cNvSpPr>
            <a:spLocks noGrp="1"/>
          </p:cNvSpPr>
          <p:nvPr>
            <p:ph sz="quarter" idx="4294967295"/>
          </p:nvPr>
        </p:nvSpPr>
        <p:spPr>
          <a:xfrm>
            <a:off x="1104346" y="3291830"/>
            <a:ext cx="2658590" cy="1368152"/>
          </a:xfrm>
          <a:prstGeom prst="rect">
            <a:avLst/>
          </a:prstGeom>
          <a:ln w="3175">
            <a:solidFill>
              <a:schemeClr val="tx1"/>
            </a:solidFill>
            <a:prstDash val="dash"/>
          </a:ln>
        </p:spPr>
        <p:txBody>
          <a:bodyPr>
            <a:noAutofit/>
          </a:bodyPr>
          <a:lstStyle/>
          <a:p>
            <a:pPr marL="0" fontAlgn="base">
              <a:spcBef>
                <a:spcPct val="0"/>
              </a:spcBef>
              <a:spcAft>
                <a:spcPts val="750"/>
              </a:spcAft>
              <a:buSzTx/>
            </a:pPr>
            <a:r>
              <a:rPr lang="zh-CN" altLang="en-US" sz="2700" dirty="0">
                <a:latin typeface="Arial" panose="020B0604020202020204" pitchFamily="34" charset="0"/>
                <a:ea typeface="汉仪大宋简" panose="02010609000101010101" pitchFamily="49" charset="-122"/>
                <a:cs typeface="Arial" panose="020B0604020202020204" pitchFamily="34" charset="0"/>
              </a:rPr>
              <a:t>采石场出土的标准化石，测得年代为</a:t>
            </a:r>
            <a:r>
              <a:rPr lang="en-US" altLang="zh-CN" sz="2700" dirty="0">
                <a:latin typeface="Arial" panose="020B0604020202020204" pitchFamily="34" charset="0"/>
                <a:ea typeface="汉仪大宋简" panose="02010609000101010101" pitchFamily="49" charset="-122"/>
                <a:cs typeface="Arial" panose="020B0604020202020204" pitchFamily="34" charset="0"/>
              </a:rPr>
              <a:t>1.89</a:t>
            </a:r>
            <a:r>
              <a:rPr lang="zh-CN" altLang="en-US" sz="2700" dirty="0">
                <a:latin typeface="Arial" panose="020B0604020202020204" pitchFamily="34" charset="0"/>
                <a:ea typeface="汉仪大宋简" panose="02010609000101010101" pitchFamily="49" charset="-122"/>
                <a:cs typeface="Arial" panose="020B0604020202020204" pitchFamily="34" charset="0"/>
              </a:rPr>
              <a:t>亿年。</a:t>
            </a:r>
            <a:endParaRPr lang="en-US" sz="2700" dirty="0">
              <a:latin typeface="Arial" panose="020B0604020202020204" pitchFamily="34" charset="0"/>
              <a:ea typeface="汉仪大宋简" panose="02010609000101010101" pitchFamily="49" charset="-122"/>
              <a:cs typeface="Arial" panose="020B0604020202020204" pitchFamily="34" charset="0"/>
            </a:endParaRPr>
          </a:p>
        </p:txBody>
      </p:sp>
      <p:pic>
        <p:nvPicPr>
          <p:cNvPr id="686083" name="Picture 3" descr="belemnite fossils from quarry where wood was found p47_figure6"/>
          <p:cNvPicPr>
            <a:picLocks noChangeAspect="1" noChangeArrowheads="1"/>
          </p:cNvPicPr>
          <p:nvPr/>
        </p:nvPicPr>
        <p:blipFill>
          <a:blip r:embed="rId3" cstate="print"/>
          <a:srcRect/>
          <a:stretch>
            <a:fillRect/>
          </a:stretch>
        </p:blipFill>
        <p:spPr bwMode="auto">
          <a:xfrm>
            <a:off x="608338" y="717506"/>
            <a:ext cx="3650607" cy="2502315"/>
          </a:xfrm>
          <a:prstGeom prst="rect">
            <a:avLst/>
          </a:prstGeom>
          <a:noFill/>
          <a:ln w="9525">
            <a:noFill/>
            <a:miter lim="800000"/>
            <a:headEnd/>
            <a:tailEnd/>
          </a:ln>
        </p:spPr>
      </p:pic>
      <p:pic>
        <p:nvPicPr>
          <p:cNvPr id="686084" name="Picture 4" descr="Fossil wood 189 myr p47_figure5"/>
          <p:cNvPicPr>
            <a:picLocks noChangeAspect="1" noChangeArrowheads="1"/>
          </p:cNvPicPr>
          <p:nvPr/>
        </p:nvPicPr>
        <p:blipFill>
          <a:blip r:embed="rId4" cstate="print"/>
          <a:srcRect/>
          <a:stretch>
            <a:fillRect/>
          </a:stretch>
        </p:blipFill>
        <p:spPr bwMode="auto">
          <a:xfrm>
            <a:off x="4320990" y="717506"/>
            <a:ext cx="4283458" cy="2502316"/>
          </a:xfrm>
          <a:prstGeom prst="rect">
            <a:avLst/>
          </a:prstGeom>
          <a:noFill/>
          <a:ln w="9525">
            <a:noFill/>
            <a:miter lim="800000"/>
            <a:headEnd/>
            <a:tailEnd/>
          </a:ln>
        </p:spPr>
      </p:pic>
      <p:sp>
        <p:nvSpPr>
          <p:cNvPr id="8" name="Content Placeholder 4"/>
          <p:cNvSpPr txBox="1">
            <a:spLocks/>
          </p:cNvSpPr>
          <p:nvPr/>
        </p:nvSpPr>
        <p:spPr>
          <a:xfrm>
            <a:off x="5085694" y="3292642"/>
            <a:ext cx="2808312" cy="1367340"/>
          </a:xfrm>
          <a:prstGeom prst="rect">
            <a:avLst/>
          </a:prstGeom>
          <a:ln w="3175">
            <a:solidFill>
              <a:schemeClr val="tx1"/>
            </a:solidFill>
            <a:prstDash val="dash"/>
          </a:ln>
        </p:spPr>
        <p:txBody>
          <a:bodyPr vert="horz">
            <a:noAutofit/>
          </a:bodyPr>
          <a:lstStyle/>
          <a:p>
            <a:pPr fontAlgn="base">
              <a:spcBef>
                <a:spcPct val="0"/>
              </a:spcBef>
              <a:spcAft>
                <a:spcPts val="750"/>
              </a:spcAft>
              <a:defRPr/>
            </a:pPr>
            <a:r>
              <a:rPr lang="zh-CN" altLang="en-US" sz="2700" dirty="0">
                <a:latin typeface="Arial" panose="020B0604020202020204" pitchFamily="34" charset="0"/>
                <a:ea typeface="汉仪大宋简" panose="02010609000101010101" pitchFamily="49" charset="-122"/>
                <a:cs typeface="Arial" panose="020B0604020202020204" pitchFamily="34" charset="0"/>
              </a:rPr>
              <a:t>同一地方的木化石，碳</a:t>
            </a:r>
            <a:r>
              <a:rPr lang="en-US" altLang="zh-CN" sz="2700" dirty="0">
                <a:latin typeface="Arial" panose="020B0604020202020204" pitchFamily="34" charset="0"/>
                <a:ea typeface="汉仪大宋简" panose="02010609000101010101" pitchFamily="49" charset="-122"/>
                <a:cs typeface="Arial" panose="020B0604020202020204" pitchFamily="34" charset="0"/>
              </a:rPr>
              <a:t>-14</a:t>
            </a:r>
            <a:r>
              <a:rPr lang="zh-CN" altLang="en-US" sz="2700" dirty="0">
                <a:latin typeface="Arial" panose="020B0604020202020204" pitchFamily="34" charset="0"/>
                <a:ea typeface="汉仪大宋简" panose="02010609000101010101" pitchFamily="49" charset="-122"/>
                <a:cs typeface="Arial" panose="020B0604020202020204" pitchFamily="34" charset="0"/>
              </a:rPr>
              <a:t>测定结果不到</a:t>
            </a:r>
            <a:r>
              <a:rPr lang="en-US" altLang="zh-CN" sz="27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3</a:t>
            </a:r>
            <a:r>
              <a:rPr lang="zh-CN" altLang="en-US" sz="27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万年</a:t>
            </a:r>
            <a:r>
              <a:rPr lang="zh-CN" altLang="en-US" sz="2700" dirty="0">
                <a:latin typeface="Arial" panose="020B0604020202020204" pitchFamily="34" charset="0"/>
                <a:ea typeface="汉仪大宋简" panose="02010609000101010101" pitchFamily="49" charset="-122"/>
                <a:cs typeface="Arial" panose="020B0604020202020204" pitchFamily="34" charset="0"/>
              </a:rPr>
              <a:t>。</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378" name="Picture 3" descr="Geologic Time Scale w shells"/>
          <p:cNvPicPr>
            <a:picLocks noChangeAspect="1" noChangeArrowheads="1"/>
          </p:cNvPicPr>
          <p:nvPr/>
        </p:nvPicPr>
        <p:blipFill>
          <a:blip r:embed="rId3" cstate="print"/>
          <a:srcRect r="1115"/>
          <a:stretch>
            <a:fillRect/>
          </a:stretch>
        </p:blipFill>
        <p:spPr bwMode="auto">
          <a:xfrm>
            <a:off x="3599892" y="627534"/>
            <a:ext cx="4227918" cy="4037075"/>
          </a:xfrm>
          <a:prstGeom prst="rect">
            <a:avLst/>
          </a:prstGeom>
          <a:noFill/>
          <a:ln w="3175">
            <a:solidFill>
              <a:schemeClr val="tx1"/>
            </a:solidFill>
            <a:miter lim="800000"/>
            <a:headEnd/>
            <a:tailEnd/>
          </a:ln>
        </p:spPr>
      </p:pic>
      <p:grpSp>
        <p:nvGrpSpPr>
          <p:cNvPr id="4" name="组合 3"/>
          <p:cNvGrpSpPr/>
          <p:nvPr/>
        </p:nvGrpSpPr>
        <p:grpSpPr>
          <a:xfrm>
            <a:off x="1331640" y="948986"/>
            <a:ext cx="3618402" cy="738664"/>
            <a:chOff x="2567608" y="1265312"/>
            <a:chExt cx="4824536" cy="984885"/>
          </a:xfrm>
        </p:grpSpPr>
        <p:sp>
          <p:nvSpPr>
            <p:cNvPr id="4784132" name="Line 4"/>
            <p:cNvSpPr>
              <a:spLocks noChangeShapeType="1"/>
            </p:cNvSpPr>
            <p:nvPr/>
          </p:nvSpPr>
          <p:spPr bwMode="auto">
            <a:xfrm>
              <a:off x="5519936" y="1844824"/>
              <a:ext cx="1872208" cy="0"/>
            </a:xfrm>
            <a:prstGeom prst="line">
              <a:avLst/>
            </a:prstGeom>
            <a:noFill/>
            <a:ln w="508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350">
                <a:latin typeface="Arial Black" charset="0"/>
                <a:ea typeface="ＭＳ Ｐゴシック" charset="0"/>
              </a:endParaRPr>
            </a:p>
          </p:txBody>
        </p:sp>
        <p:sp>
          <p:nvSpPr>
            <p:cNvPr id="4784133" name="Text Box 5"/>
            <p:cNvSpPr txBox="1">
              <a:spLocks noChangeArrowheads="1"/>
            </p:cNvSpPr>
            <p:nvPr/>
          </p:nvSpPr>
          <p:spPr bwMode="auto">
            <a:xfrm>
              <a:off x="2567608" y="1265312"/>
              <a:ext cx="2952328" cy="984885"/>
            </a:xfrm>
            <a:prstGeom prst="rect">
              <a:avLst/>
            </a:prstGeom>
            <a:noFill/>
            <a:ln w="3175">
              <a:solidFill>
                <a:schemeClr val="tx1"/>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fontAlgn="base">
                <a:defRPr/>
              </a:pPr>
              <a:r>
                <a:rPr lang="zh-CN" altLang="en-US" sz="21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始新世</a:t>
              </a:r>
              <a:endParaRPr lang="en-US" sz="2100" b="1" dirty="0">
                <a:solidFill>
                  <a:srgbClr val="FF0000"/>
                </a:solidFill>
                <a:latin typeface="Arial" panose="020B0604020202020204" pitchFamily="34" charset="0"/>
                <a:ea typeface="汉仪大宋简" panose="02010609000101010101" pitchFamily="49" charset="-122"/>
                <a:cs typeface="Arial" panose="020B0604020202020204" pitchFamily="34" charset="0"/>
              </a:endParaRPr>
            </a:p>
            <a:p>
              <a:pPr algn="ctr" fontAlgn="base">
                <a:defRPr/>
              </a:pPr>
              <a:r>
                <a:rPr lang="en-US" sz="2100" b="1" dirty="0">
                  <a:latin typeface="Arial" panose="020B0604020202020204" pitchFamily="34" charset="0"/>
                  <a:ea typeface="汉仪大宋简" panose="02010609000101010101" pitchFamily="49" charset="-122"/>
                  <a:cs typeface="Arial" panose="020B0604020202020204" pitchFamily="34" charset="0"/>
                </a:rPr>
                <a:t>3</a:t>
              </a:r>
              <a:r>
                <a:rPr lang="en-US" altLang="zh-CN" sz="2100" b="1" dirty="0">
                  <a:latin typeface="Arial" panose="020B0604020202020204" pitchFamily="34" charset="0"/>
                  <a:ea typeface="汉仪大宋简" panose="02010609000101010101" pitchFamily="49" charset="-122"/>
                  <a:cs typeface="Arial" panose="020B0604020202020204" pitchFamily="34" charset="0"/>
                </a:rPr>
                <a:t>600</a:t>
              </a:r>
              <a:r>
                <a:rPr lang="en-US" sz="2100" b="1" dirty="0">
                  <a:latin typeface="Arial" panose="020B0604020202020204" pitchFamily="34" charset="0"/>
                  <a:ea typeface="汉仪大宋简" panose="02010609000101010101" pitchFamily="49" charset="-122"/>
                  <a:cs typeface="Arial" panose="020B0604020202020204" pitchFamily="34" charset="0"/>
                </a:rPr>
                <a:t>-57</a:t>
              </a:r>
              <a:r>
                <a:rPr lang="en-US" altLang="zh-CN" sz="2100" b="1" dirty="0">
                  <a:latin typeface="Arial" panose="020B0604020202020204" pitchFamily="34" charset="0"/>
                  <a:ea typeface="汉仪大宋简" panose="02010609000101010101" pitchFamily="49" charset="-122"/>
                  <a:cs typeface="Arial" panose="020B0604020202020204" pitchFamily="34" charset="0"/>
                </a:rPr>
                <a:t>00</a:t>
              </a:r>
              <a:r>
                <a:rPr lang="en-US" sz="2100" b="1" dirty="0">
                  <a:latin typeface="Arial" panose="020B0604020202020204" pitchFamily="34" charset="0"/>
                  <a:ea typeface="汉仪大宋简" panose="02010609000101010101" pitchFamily="49" charset="-122"/>
                  <a:cs typeface="Arial" panose="020B0604020202020204" pitchFamily="34" charset="0"/>
                </a:rPr>
                <a:t> </a:t>
              </a:r>
              <a:r>
                <a:rPr lang="zh-CN" altLang="en-US" sz="2100" b="1" dirty="0">
                  <a:latin typeface="Arial" panose="020B0604020202020204" pitchFamily="34" charset="0"/>
                  <a:ea typeface="汉仪大宋简" panose="02010609000101010101" pitchFamily="49" charset="-122"/>
                  <a:cs typeface="Arial" panose="020B0604020202020204" pitchFamily="34" charset="0"/>
                </a:rPr>
                <a:t>万年</a:t>
              </a:r>
              <a:endParaRPr lang="en-US" sz="2100" b="1" dirty="0">
                <a:latin typeface="Arial" panose="020B0604020202020204" pitchFamily="34" charset="0"/>
                <a:ea typeface="汉仪大宋简" panose="02010609000101010101" pitchFamily="49" charset="-122"/>
                <a:cs typeface="Arial" panose="020B0604020202020204" pitchFamily="34" charset="0"/>
              </a:endParaRPr>
            </a:p>
          </p:txBody>
        </p:sp>
      </p:grpSp>
      <p:grpSp>
        <p:nvGrpSpPr>
          <p:cNvPr id="5" name="组合 4"/>
          <p:cNvGrpSpPr/>
          <p:nvPr/>
        </p:nvGrpSpPr>
        <p:grpSpPr>
          <a:xfrm>
            <a:off x="1331640" y="1815666"/>
            <a:ext cx="2860682" cy="1159665"/>
            <a:chOff x="2569789" y="2420887"/>
            <a:chExt cx="3814242" cy="1546221"/>
          </a:xfrm>
        </p:grpSpPr>
        <p:sp>
          <p:nvSpPr>
            <p:cNvPr id="4784134" name="Text Box 6"/>
            <p:cNvSpPr txBox="1">
              <a:spLocks noChangeArrowheads="1"/>
            </p:cNvSpPr>
            <p:nvPr/>
          </p:nvSpPr>
          <p:spPr bwMode="auto">
            <a:xfrm>
              <a:off x="2569789" y="2982222"/>
              <a:ext cx="3034597" cy="984886"/>
            </a:xfrm>
            <a:prstGeom prst="rect">
              <a:avLst/>
            </a:prstGeom>
            <a:noFill/>
            <a:ln w="3175">
              <a:solidFill>
                <a:schemeClr val="tx1"/>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zh-CN"/>
              </a:defPPr>
              <a:lvl1pPr algn="ctr" fontAlgn="base">
                <a:defRPr sz="2800" b="1">
                  <a:latin typeface="Arial" panose="020B0604020202020204" pitchFamily="34" charset="0"/>
                  <a:ea typeface="汉仪大宋简" panose="02010609000101010101" pitchFamily="49" charset="-122"/>
                  <a:cs typeface="Arial" panose="020B0604020202020204" pitchFamily="34" charset="0"/>
                </a:defRPr>
              </a:lvl1pPr>
            </a:lstStyle>
            <a:p>
              <a:r>
                <a:rPr lang="zh-CN" altLang="en-US" sz="2100" dirty="0">
                  <a:solidFill>
                    <a:srgbClr val="FF0000"/>
                  </a:solidFill>
                </a:rPr>
                <a:t>白垩纪</a:t>
              </a:r>
            </a:p>
            <a:p>
              <a:r>
                <a:rPr lang="en-US" sz="2100" dirty="0"/>
                <a:t>6</a:t>
              </a:r>
              <a:r>
                <a:rPr lang="en-US" altLang="zh-CN" sz="2100" dirty="0"/>
                <a:t>600</a:t>
              </a:r>
              <a:r>
                <a:rPr lang="zh-CN" altLang="en-US" sz="2100" dirty="0"/>
                <a:t>万</a:t>
              </a:r>
              <a:r>
                <a:rPr lang="en-US" sz="2100" dirty="0"/>
                <a:t>-1.44</a:t>
              </a:r>
              <a:r>
                <a:rPr lang="zh-CN" altLang="en-US" sz="2100" dirty="0"/>
                <a:t>亿年</a:t>
              </a:r>
              <a:endParaRPr lang="en-US" sz="2100" dirty="0"/>
            </a:p>
          </p:txBody>
        </p:sp>
        <p:sp>
          <p:nvSpPr>
            <p:cNvPr id="4784136" name="Line 8"/>
            <p:cNvSpPr>
              <a:spLocks noChangeShapeType="1"/>
            </p:cNvSpPr>
            <p:nvPr/>
          </p:nvSpPr>
          <p:spPr bwMode="auto">
            <a:xfrm flipV="1">
              <a:off x="5594123" y="2420887"/>
              <a:ext cx="789908" cy="733815"/>
            </a:xfrm>
            <a:prstGeom prst="line">
              <a:avLst/>
            </a:prstGeom>
            <a:noFill/>
            <a:ln w="508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350">
                <a:latin typeface="Arial Black" charset="0"/>
                <a:ea typeface="ＭＳ Ｐゴシック" charset="0"/>
              </a:endParaRPr>
            </a:p>
          </p:txBody>
        </p:sp>
      </p:grpSp>
      <p:grpSp>
        <p:nvGrpSpPr>
          <p:cNvPr id="6" name="组合 5"/>
          <p:cNvGrpSpPr/>
          <p:nvPr/>
        </p:nvGrpSpPr>
        <p:grpSpPr>
          <a:xfrm>
            <a:off x="1331640" y="2841781"/>
            <a:ext cx="2916324" cy="1427241"/>
            <a:chOff x="2567608" y="3789039"/>
            <a:chExt cx="3888432" cy="1902987"/>
          </a:xfrm>
        </p:grpSpPr>
        <p:sp>
          <p:nvSpPr>
            <p:cNvPr id="4784135" name="Text Box 7"/>
            <p:cNvSpPr txBox="1">
              <a:spLocks noChangeArrowheads="1"/>
            </p:cNvSpPr>
            <p:nvPr/>
          </p:nvSpPr>
          <p:spPr bwMode="auto">
            <a:xfrm>
              <a:off x="2567608" y="4707141"/>
              <a:ext cx="2952328" cy="984885"/>
            </a:xfrm>
            <a:prstGeom prst="rect">
              <a:avLst/>
            </a:prstGeom>
            <a:noFill/>
            <a:ln w="3175">
              <a:solidFill>
                <a:schemeClr val="tx1"/>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zh-CN"/>
              </a:defPPr>
              <a:lvl1pPr algn="ctr" fontAlgn="base">
                <a:defRPr sz="2800" b="1">
                  <a:latin typeface="Arial" panose="020B0604020202020204" pitchFamily="34" charset="0"/>
                  <a:ea typeface="汉仪大宋简" panose="02010609000101010101" pitchFamily="49" charset="-122"/>
                  <a:cs typeface="Arial" panose="020B0604020202020204" pitchFamily="34" charset="0"/>
                </a:defRPr>
              </a:lvl1pPr>
            </a:lstStyle>
            <a:p>
              <a:r>
                <a:rPr lang="zh-CN" altLang="en-US" sz="2100" dirty="0">
                  <a:solidFill>
                    <a:srgbClr val="FF0000"/>
                  </a:solidFill>
                </a:rPr>
                <a:t>宾夕法尼亚</a:t>
              </a:r>
            </a:p>
            <a:p>
              <a:r>
                <a:rPr lang="en-US" sz="2100" dirty="0"/>
                <a:t>2.86-3.20</a:t>
              </a:r>
              <a:r>
                <a:rPr lang="zh-CN" altLang="en-US" sz="2100" dirty="0"/>
                <a:t>亿年</a:t>
              </a:r>
              <a:endParaRPr lang="en-US" sz="2100" dirty="0"/>
            </a:p>
          </p:txBody>
        </p:sp>
        <p:sp>
          <p:nvSpPr>
            <p:cNvPr id="4784137" name="Line 9"/>
            <p:cNvSpPr>
              <a:spLocks noChangeShapeType="1"/>
            </p:cNvSpPr>
            <p:nvPr/>
          </p:nvSpPr>
          <p:spPr bwMode="auto">
            <a:xfrm flipV="1">
              <a:off x="5519936" y="3789039"/>
              <a:ext cx="936104" cy="1224132"/>
            </a:xfrm>
            <a:prstGeom prst="line">
              <a:avLst/>
            </a:prstGeom>
            <a:noFill/>
            <a:ln w="508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350" dirty="0">
                <a:latin typeface="Arial Black" charset="0"/>
                <a:ea typeface="ＭＳ Ｐゴシック" charset="0"/>
              </a:endParaRPr>
            </a:p>
          </p:txBody>
        </p:sp>
      </p:grpSp>
      <p:sp>
        <p:nvSpPr>
          <p:cNvPr id="2" name="标题 1"/>
          <p:cNvSpPr>
            <a:spLocks noGrp="1"/>
          </p:cNvSpPr>
          <p:nvPr>
            <p:ph type="title"/>
          </p:nvPr>
        </p:nvSpPr>
        <p:spPr>
          <a:xfrm>
            <a:off x="1143000" y="119703"/>
            <a:ext cx="6858000" cy="507831"/>
          </a:xfrm>
        </p:spPr>
        <p:txBody>
          <a:bodyPr/>
          <a:lstStyle/>
          <a:p>
            <a:r>
              <a:rPr lang="zh-CN" altLang="en-US" dirty="0"/>
              <a:t>碳</a:t>
            </a:r>
            <a:r>
              <a:rPr lang="en-US" altLang="zh-CN" dirty="0"/>
              <a:t>-14</a:t>
            </a:r>
            <a:r>
              <a:rPr lang="zh-CN" altLang="en-US" dirty="0"/>
              <a:t>测定的煤年龄</a:t>
            </a:r>
          </a:p>
        </p:txBody>
      </p:sp>
      <p:sp>
        <p:nvSpPr>
          <p:cNvPr id="4784138" name="Text Box 10"/>
          <p:cNvSpPr txBox="1">
            <a:spLocks noChangeArrowheads="1"/>
          </p:cNvSpPr>
          <p:nvPr/>
        </p:nvSpPr>
        <p:spPr bwMode="auto">
          <a:xfrm>
            <a:off x="503548" y="1999015"/>
            <a:ext cx="8136904" cy="1261884"/>
          </a:xfrm>
          <a:prstGeom prst="rect">
            <a:avLst/>
          </a:prstGeom>
          <a:solidFill>
            <a:srgbClr val="002A6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fontAlgn="base">
              <a:spcAft>
                <a:spcPct val="0"/>
              </a:spcAft>
              <a:defRPr/>
            </a:pPr>
            <a:r>
              <a:rPr lang="zh-TW" altLang="en-US" sz="3800" b="1"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所有的样品</a:t>
            </a:r>
            <a:r>
              <a:rPr lang="zh-CN" altLang="en-US" sz="3800" b="1"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的</a:t>
            </a:r>
            <a:r>
              <a:rPr lang="en-US" sz="3800" b="1"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碳</a:t>
            </a:r>
            <a:r>
              <a:rPr lang="en-US" altLang="zh-CN" sz="3800" b="1"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-14</a:t>
            </a:r>
            <a:r>
              <a:rPr lang="zh-TW" altLang="en-US" sz="3800" b="1"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年龄</a:t>
            </a:r>
            <a:r>
              <a:rPr lang="zh-CN" altLang="en-US" sz="3800"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都基本一样，</a:t>
            </a:r>
            <a:r>
              <a:rPr lang="zh-CN" altLang="en-US" sz="3800" b="1"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小于</a:t>
            </a:r>
            <a:r>
              <a:rPr lang="en-US" sz="3800" b="1" dirty="0">
                <a:solidFill>
                  <a:srgbClr val="FFFF00"/>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70000</a:t>
            </a:r>
            <a:r>
              <a:rPr lang="zh-TW" altLang="en-US" sz="3800" b="1"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岁</a:t>
            </a:r>
            <a:r>
              <a:rPr lang="en-US" sz="3800" b="1"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784138"/>
                                        </p:tgtEl>
                                        <p:attrNameLst>
                                          <p:attrName>style.visibility</p:attrName>
                                        </p:attrNameLst>
                                      </p:cBhvr>
                                      <p:to>
                                        <p:strVal val="visible"/>
                                      </p:to>
                                    </p:set>
                                    <p:anim calcmode="lin" valueType="num">
                                      <p:cBhvr>
                                        <p:cTn id="22" dur="500" fill="hold"/>
                                        <p:tgtEl>
                                          <p:spTgt spid="4784138"/>
                                        </p:tgtEl>
                                        <p:attrNameLst>
                                          <p:attrName>ppt_w</p:attrName>
                                        </p:attrNameLst>
                                      </p:cBhvr>
                                      <p:tavLst>
                                        <p:tav tm="0">
                                          <p:val>
                                            <p:fltVal val="0"/>
                                          </p:val>
                                        </p:tav>
                                        <p:tav tm="100000">
                                          <p:val>
                                            <p:strVal val="#ppt_w"/>
                                          </p:val>
                                        </p:tav>
                                      </p:tavLst>
                                    </p:anim>
                                    <p:anim calcmode="lin" valueType="num">
                                      <p:cBhvr>
                                        <p:cTn id="23" dur="500" fill="hold"/>
                                        <p:tgtEl>
                                          <p:spTgt spid="4784138"/>
                                        </p:tgtEl>
                                        <p:attrNameLst>
                                          <p:attrName>ppt_h</p:attrName>
                                        </p:attrNameLst>
                                      </p:cBhvr>
                                      <p:tavLst>
                                        <p:tav tm="0">
                                          <p:val>
                                            <p:fltVal val="0"/>
                                          </p:val>
                                        </p:tav>
                                        <p:tav tm="100000">
                                          <p:val>
                                            <p:strVal val="#ppt_h"/>
                                          </p:val>
                                        </p:tav>
                                      </p:tavLst>
                                    </p:anim>
                                    <p:animEffect transition="in" filter="fade">
                                      <p:cBhvr>
                                        <p:cTn id="24" dur="500"/>
                                        <p:tgtEl>
                                          <p:spTgt spid="4784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41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8376" y="987574"/>
            <a:ext cx="3997205" cy="1938992"/>
          </a:xfrm>
          <a:prstGeom prst="rect">
            <a:avLst/>
          </a:prstGeom>
          <a:noFill/>
          <a:effectLst/>
        </p:spPr>
        <p:txBody>
          <a:bodyPr wrap="square" rtlCol="0">
            <a:spAutoFit/>
          </a:bodyPr>
          <a:lstStyle/>
          <a:p>
            <a:pPr eaLnBrk="0" hangingPunct="0"/>
            <a:r>
              <a:rPr lang="zh-CN" altLang="en-US" sz="2400" dirty="0">
                <a:solidFill>
                  <a:prstClr val="black"/>
                </a:solidFill>
                <a:latin typeface="Arial" panose="020B0604020202020204" pitchFamily="34" charset="0"/>
                <a:ea typeface="汉仪大宋简" panose="02010609000101010101" pitchFamily="49" charset="-122"/>
                <a:cs typeface="Arial" panose="020B0604020202020204" pitchFamily="34" charset="0"/>
              </a:rPr>
              <a:t>在</a:t>
            </a:r>
            <a:r>
              <a:rPr lang="en-US" altLang="zh-CN" sz="2400" dirty="0">
                <a:solidFill>
                  <a:prstClr val="black"/>
                </a:solidFill>
                <a:latin typeface="Arial" panose="020B0604020202020204" pitchFamily="34" charset="0"/>
                <a:ea typeface="汉仪大宋简" panose="02010609000101010101" pitchFamily="49" charset="-122"/>
                <a:cs typeface="Arial" panose="020B0604020202020204" pitchFamily="34" charset="0"/>
              </a:rPr>
              <a:t>2012</a:t>
            </a:r>
            <a:r>
              <a:rPr lang="zh-CN" altLang="en-US" sz="2400" dirty="0">
                <a:solidFill>
                  <a:prstClr val="black"/>
                </a:solidFill>
                <a:latin typeface="Arial" panose="020B0604020202020204" pitchFamily="34" charset="0"/>
                <a:ea typeface="汉仪大宋简" panose="02010609000101010101" pitchFamily="49" charset="-122"/>
                <a:cs typeface="Arial" panose="020B0604020202020204" pitchFamily="34" charset="0"/>
              </a:rPr>
              <a:t>年新加坡召开西太平洋地球物理大会上，一群研究人员做了报告，公布了对来自八个恐龙标本中的许多骨头测得的碳</a:t>
            </a:r>
            <a:r>
              <a:rPr lang="en-US" altLang="zh-CN" sz="2400" dirty="0">
                <a:solidFill>
                  <a:prstClr val="black"/>
                </a:solidFill>
                <a:latin typeface="Arial" panose="020B0604020202020204" pitchFamily="34" charset="0"/>
                <a:ea typeface="汉仪大宋简" panose="02010609000101010101" pitchFamily="49" charset="-122"/>
                <a:cs typeface="Arial" panose="020B0604020202020204" pitchFamily="34" charset="0"/>
              </a:rPr>
              <a:t>-14</a:t>
            </a:r>
            <a:r>
              <a:rPr lang="zh-CN" altLang="en-US" sz="2400" dirty="0">
                <a:solidFill>
                  <a:prstClr val="black"/>
                </a:solidFill>
                <a:latin typeface="Arial" panose="020B0604020202020204" pitchFamily="34" charset="0"/>
                <a:ea typeface="汉仪大宋简" panose="02010609000101010101" pitchFamily="49" charset="-122"/>
                <a:cs typeface="Arial" panose="020B0604020202020204" pitchFamily="34" charset="0"/>
              </a:rPr>
              <a:t>定年结果。</a:t>
            </a:r>
            <a:endParaRPr lang="en-AU" dirty="0">
              <a:solidFill>
                <a:prstClr val="black"/>
              </a:solidFill>
              <a:effectLst>
                <a:outerShdw blurRad="38100" dist="38100" dir="2700000" algn="tl">
                  <a:srgbClr val="000000">
                    <a:alpha val="43137"/>
                  </a:srgbClr>
                </a:outerShdw>
              </a:effectLst>
              <a:latin typeface="Calibri"/>
            </a:endParaRPr>
          </a:p>
        </p:txBody>
      </p:sp>
      <p:sp>
        <p:nvSpPr>
          <p:cNvPr id="12" name="TextBox 11"/>
          <p:cNvSpPr txBox="1"/>
          <p:nvPr/>
        </p:nvSpPr>
        <p:spPr>
          <a:xfrm>
            <a:off x="928376" y="2871798"/>
            <a:ext cx="7388040" cy="1631216"/>
          </a:xfrm>
          <a:prstGeom prst="rect">
            <a:avLst/>
          </a:prstGeom>
          <a:noFill/>
          <a:effectLst/>
        </p:spPr>
        <p:txBody>
          <a:bodyPr wrap="square" rtlCol="0">
            <a:spAutoFit/>
          </a:bodyPr>
          <a:lstStyle/>
          <a:p>
            <a:pPr eaLnBrk="0" hangingPunct="0">
              <a:spcAft>
                <a:spcPts val="1200"/>
              </a:spcAft>
            </a:pPr>
            <a:r>
              <a:rPr lang="zh-CN" altLang="en-US" sz="2400" dirty="0">
                <a:solidFill>
                  <a:prstClr val="black"/>
                </a:solidFill>
                <a:latin typeface="Arial" panose="020B0604020202020204" pitchFamily="34" charset="0"/>
                <a:ea typeface="汉仪大宋简" panose="02010609000101010101" pitchFamily="49" charset="-122"/>
                <a:cs typeface="Arial" panose="020B0604020202020204" pitchFamily="34" charset="0"/>
              </a:rPr>
              <a:t>都给出了</a:t>
            </a:r>
            <a:r>
              <a:rPr lang="en-US" altLang="zh-CN" sz="2400" dirty="0">
                <a:solidFill>
                  <a:prstClr val="black"/>
                </a:solidFill>
                <a:latin typeface="Arial" panose="020B0604020202020204" pitchFamily="34" charset="0"/>
                <a:ea typeface="汉仪大宋简" panose="02010609000101010101" pitchFamily="49" charset="-122"/>
                <a:cs typeface="Arial" panose="020B0604020202020204" pitchFamily="34" charset="0"/>
              </a:rPr>
              <a:t>2.2</a:t>
            </a:r>
            <a:r>
              <a:rPr lang="zh-CN" altLang="en-US" sz="2400" dirty="0">
                <a:solidFill>
                  <a:prstClr val="black"/>
                </a:solidFill>
                <a:latin typeface="Arial" panose="020B0604020202020204" pitchFamily="34" charset="0"/>
                <a:ea typeface="汉仪大宋简" panose="02010609000101010101" pitchFamily="49" charset="-122"/>
                <a:cs typeface="Arial" panose="020B0604020202020204" pitchFamily="34" charset="0"/>
              </a:rPr>
              <a:t>万到</a:t>
            </a:r>
            <a:r>
              <a:rPr lang="en-US" altLang="zh-CN" sz="2400" dirty="0">
                <a:solidFill>
                  <a:prstClr val="black"/>
                </a:solidFill>
                <a:latin typeface="Arial" panose="020B0604020202020204" pitchFamily="34" charset="0"/>
                <a:ea typeface="汉仪大宋简" panose="02010609000101010101" pitchFamily="49" charset="-122"/>
                <a:cs typeface="Arial" panose="020B0604020202020204" pitchFamily="34" charset="0"/>
              </a:rPr>
              <a:t>3.9</a:t>
            </a:r>
            <a:r>
              <a:rPr lang="zh-CN" altLang="en-US" sz="2400" dirty="0">
                <a:solidFill>
                  <a:prstClr val="black"/>
                </a:solidFill>
                <a:latin typeface="Arial" panose="020B0604020202020204" pitchFamily="34" charset="0"/>
                <a:ea typeface="汉仪大宋简" panose="02010609000101010101" pitchFamily="49" charset="-122"/>
                <a:cs typeface="Arial" panose="020B0604020202020204" pitchFamily="34" charset="0"/>
              </a:rPr>
              <a:t>万年的定年结果，这些结果都落在了创造论者预计的大致范围内。如果恐龙真的有千百万年那么古老，为何其中还有碳</a:t>
            </a:r>
            <a:r>
              <a:rPr lang="en-US" altLang="zh-CN" sz="2400" dirty="0">
                <a:solidFill>
                  <a:prstClr val="black"/>
                </a:solidFill>
                <a:latin typeface="Arial" panose="020B0604020202020204" pitchFamily="34" charset="0"/>
                <a:ea typeface="汉仪大宋简" panose="02010609000101010101" pitchFamily="49" charset="-122"/>
                <a:cs typeface="Arial" panose="020B0604020202020204" pitchFamily="34" charset="0"/>
              </a:rPr>
              <a:t>-14</a:t>
            </a:r>
            <a:r>
              <a:rPr lang="zh-CN" altLang="en-US" sz="2400" dirty="0">
                <a:solidFill>
                  <a:prstClr val="black"/>
                </a:solidFill>
                <a:latin typeface="Arial" panose="020B0604020202020204" pitchFamily="34" charset="0"/>
                <a:ea typeface="汉仪大宋简" panose="02010609000101010101" pitchFamily="49" charset="-122"/>
                <a:cs typeface="Arial" panose="020B0604020202020204" pitchFamily="34" charset="0"/>
              </a:rPr>
              <a:t>呢？</a:t>
            </a:r>
            <a:endParaRPr lang="en-US" altLang="zh-CN" sz="2400" dirty="0">
              <a:solidFill>
                <a:prstClr val="black"/>
              </a:solidFill>
              <a:latin typeface="Arial" panose="020B0604020202020204" pitchFamily="34" charset="0"/>
              <a:ea typeface="汉仪大宋简" panose="02010609000101010101" pitchFamily="49" charset="-122"/>
              <a:cs typeface="Arial" panose="020B0604020202020204" pitchFamily="34" charset="0"/>
            </a:endParaRPr>
          </a:p>
          <a:p>
            <a:pPr eaLnBrk="0" hangingPunct="0"/>
            <a:r>
              <a:rPr lang="en-AU" dirty="0">
                <a:solidFill>
                  <a:prstClr val="black"/>
                </a:solidFill>
                <a:latin typeface="Calibri"/>
              </a:rPr>
              <a:t>creation.com/c14-dinos</a:t>
            </a:r>
          </a:p>
        </p:txBody>
      </p:sp>
      <p:pic>
        <p:nvPicPr>
          <p:cNvPr id="13" name="Picture 12" descr="_SueTRex.jpg"/>
          <p:cNvPicPr>
            <a:picLocks noChangeAspect="1"/>
          </p:cNvPicPr>
          <p:nvPr/>
        </p:nvPicPr>
        <p:blipFill>
          <a:blip r:embed="rId3" cstate="print"/>
          <a:stretch>
            <a:fillRect/>
          </a:stretch>
        </p:blipFill>
        <p:spPr>
          <a:xfrm>
            <a:off x="4925581" y="1077192"/>
            <a:ext cx="3076495" cy="1759755"/>
          </a:xfrm>
          <a:prstGeom prst="rect">
            <a:avLst/>
          </a:prstGeom>
        </p:spPr>
      </p:pic>
      <p:sp>
        <p:nvSpPr>
          <p:cNvPr id="3" name="标题 2">
            <a:extLst>
              <a:ext uri="{FF2B5EF4-FFF2-40B4-BE49-F238E27FC236}">
                <a16:creationId xmlns:a16="http://schemas.microsoft.com/office/drawing/2014/main" id="{5553A913-7A0B-4FB3-BBAD-7F6420532E60}"/>
              </a:ext>
            </a:extLst>
          </p:cNvPr>
          <p:cNvSpPr>
            <a:spLocks noGrp="1"/>
          </p:cNvSpPr>
          <p:nvPr>
            <p:ph type="title"/>
          </p:nvPr>
        </p:nvSpPr>
        <p:spPr>
          <a:xfrm>
            <a:off x="0" y="139489"/>
            <a:ext cx="9144000" cy="461665"/>
          </a:xfrm>
        </p:spPr>
        <p:txBody>
          <a:bodyPr/>
          <a:lstStyle/>
          <a:p>
            <a:r>
              <a:rPr lang="zh-CN" altLang="en-US" dirty="0"/>
              <a:t>恐龙骨头中的碳</a:t>
            </a:r>
            <a:r>
              <a:rPr lang="en-US" altLang="zh-CN" dirty="0"/>
              <a:t>-</a:t>
            </a:r>
            <a:r>
              <a:rPr lang="en-AU" altLang="en-US" dirty="0"/>
              <a:t>14 </a:t>
            </a:r>
            <a:endParaRPr lang="zh-CN" altLang="en-US" dirty="0"/>
          </a:p>
        </p:txBody>
      </p:sp>
    </p:spTree>
    <p:extLst>
      <p:ext uri="{BB962C8B-B14F-4D97-AF65-F5344CB8AC3E}">
        <p14:creationId xmlns:p14="http://schemas.microsoft.com/office/powerpoint/2010/main" val="1115643869"/>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5" name="Text Box 4"/>
          <p:cNvSpPr txBox="1">
            <a:spLocks noChangeArrowheads="1"/>
          </p:cNvSpPr>
          <p:nvPr/>
        </p:nvSpPr>
        <p:spPr bwMode="auto">
          <a:xfrm>
            <a:off x="864350" y="791870"/>
            <a:ext cx="7524074" cy="3724096"/>
          </a:xfrm>
          <a:prstGeom prst="rect">
            <a:avLst/>
          </a:prstGeom>
          <a:noFill/>
          <a:ln w="3175">
            <a:noFill/>
            <a:prstDash val="dash"/>
            <a:miter lim="800000"/>
            <a:headEnd/>
            <a:tailEnd/>
          </a:ln>
        </p:spPr>
        <p:txBody>
          <a:bodyPr wrap="square">
            <a:spAutoFit/>
          </a:bodyPr>
          <a:lstStyle/>
          <a:p>
            <a:r>
              <a:rPr lang="zh-CN" altLang="en-US" sz="2400" dirty="0">
                <a:latin typeface="Arial" panose="020B0604020202020204" pitchFamily="34" charset="0"/>
                <a:ea typeface="汉仪大宋简" panose="02010609000101010101" pitchFamily="49" charset="-122"/>
                <a:cs typeface="Arial" panose="020B0604020202020204" pitchFamily="34" charset="0"/>
              </a:rPr>
              <a:t>进化论者声称，煤层是被</a:t>
            </a:r>
            <a:endParaRPr lang="en-US" altLang="zh-CN" sz="2400" dirty="0">
              <a:latin typeface="Arial" panose="020B0604020202020204" pitchFamily="34" charset="0"/>
              <a:ea typeface="汉仪大宋简" panose="02010609000101010101" pitchFamily="49" charset="-122"/>
              <a:cs typeface="Arial" panose="020B0604020202020204" pitchFamily="34" charset="0"/>
            </a:endParaRPr>
          </a:p>
          <a:p>
            <a:r>
              <a:rPr lang="zh-CN" altLang="en-US" sz="2400" dirty="0">
                <a:latin typeface="Arial" panose="020B0604020202020204" pitchFamily="34" charset="0"/>
                <a:ea typeface="汉仪大宋简" panose="02010609000101010101" pitchFamily="49" charset="-122"/>
                <a:cs typeface="Arial" panose="020B0604020202020204" pitchFamily="34" charset="0"/>
              </a:rPr>
              <a:t>污染的。那么在钻石中发</a:t>
            </a:r>
            <a:endParaRPr lang="en-US" altLang="zh-CN" sz="2400" dirty="0">
              <a:latin typeface="Arial" panose="020B0604020202020204" pitchFamily="34" charset="0"/>
              <a:ea typeface="汉仪大宋简" panose="02010609000101010101" pitchFamily="49" charset="-122"/>
              <a:cs typeface="Arial" panose="020B0604020202020204" pitchFamily="34" charset="0"/>
            </a:endParaRPr>
          </a:p>
          <a:p>
            <a:r>
              <a:rPr lang="zh-CN" altLang="en-US" sz="2400" dirty="0">
                <a:latin typeface="Arial" panose="020B0604020202020204" pitchFamily="34" charset="0"/>
                <a:ea typeface="汉仪大宋简" panose="02010609000101010101" pitchFamily="49" charset="-122"/>
                <a:cs typeface="Arial" panose="020B0604020202020204" pitchFamily="34" charset="0"/>
              </a:rPr>
              <a:t>现的碳</a:t>
            </a:r>
            <a:r>
              <a:rPr lang="en-US" altLang="zh-CN" sz="2400" dirty="0">
                <a:latin typeface="Arial" panose="020B0604020202020204" pitchFamily="34" charset="0"/>
                <a:ea typeface="汉仪大宋简" panose="02010609000101010101" pitchFamily="49" charset="-122"/>
                <a:cs typeface="Arial" panose="020B0604020202020204" pitchFamily="34" charset="0"/>
              </a:rPr>
              <a:t>-14</a:t>
            </a:r>
            <a:r>
              <a:rPr lang="zh-CN" altLang="en-US" sz="2400" dirty="0">
                <a:latin typeface="Arial" panose="020B0604020202020204" pitchFamily="34" charset="0"/>
                <a:ea typeface="汉仪大宋简" panose="02010609000101010101" pitchFamily="49" charset="-122"/>
                <a:cs typeface="Arial" panose="020B0604020202020204" pitchFamily="34" charset="0"/>
              </a:rPr>
              <a:t>不太可能会被</a:t>
            </a:r>
            <a:endParaRPr lang="en-US" altLang="zh-CN" sz="2400" dirty="0">
              <a:latin typeface="Arial" panose="020B0604020202020204" pitchFamily="34" charset="0"/>
              <a:ea typeface="汉仪大宋简" panose="02010609000101010101" pitchFamily="49" charset="-122"/>
              <a:cs typeface="Arial" panose="020B0604020202020204" pitchFamily="34" charset="0"/>
            </a:endParaRPr>
          </a:p>
          <a:p>
            <a:r>
              <a:rPr lang="zh-CN" altLang="en-US" sz="2400" dirty="0">
                <a:latin typeface="Arial" panose="020B0604020202020204" pitchFamily="34" charset="0"/>
                <a:ea typeface="汉仪大宋简" panose="02010609000101010101" pitchFamily="49" charset="-122"/>
                <a:cs typeface="Arial" panose="020B0604020202020204" pitchFamily="34" charset="0"/>
              </a:rPr>
              <a:t>污染吧！</a:t>
            </a:r>
          </a:p>
          <a:p>
            <a:pPr>
              <a:lnSpc>
                <a:spcPts val="750"/>
              </a:lnSpc>
            </a:pPr>
            <a:endParaRPr lang="en-US" altLang="zh-CN" sz="2400" dirty="0">
              <a:latin typeface="Arial" panose="020B0604020202020204" pitchFamily="34" charset="0"/>
              <a:ea typeface="汉仪大宋简" panose="02010609000101010101" pitchFamily="49" charset="-122"/>
              <a:cs typeface="Arial" panose="020B0604020202020204" pitchFamily="34" charset="0"/>
            </a:endParaRPr>
          </a:p>
          <a:p>
            <a:r>
              <a:rPr lang="zh-CN" altLang="en-US" sz="2400" dirty="0">
                <a:latin typeface="Arial" panose="020B0604020202020204" pitchFamily="34" charset="0"/>
                <a:ea typeface="汉仪大宋简" panose="02010609000101010101" pitchFamily="49" charset="-122"/>
                <a:cs typeface="Arial" panose="020B0604020202020204" pitchFamily="34" charset="0"/>
              </a:rPr>
              <a:t>钻石</a:t>
            </a:r>
            <a:r>
              <a:rPr lang="zh-TW" altLang="en-US" sz="24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假定</a:t>
            </a:r>
            <a:r>
              <a:rPr lang="zh-TW" altLang="en-US" sz="2400" dirty="0">
                <a:latin typeface="Arial" panose="020B0604020202020204" pitchFamily="34" charset="0"/>
                <a:ea typeface="汉仪大宋简" panose="02010609000101010101" pitchFamily="49" charset="-122"/>
                <a:cs typeface="Arial" panose="020B0604020202020204" pitchFamily="34" charset="0"/>
              </a:rPr>
              <a:t>的年代</a:t>
            </a:r>
            <a:r>
              <a:rPr lang="en-US" altLang="zh-CN" sz="2400" dirty="0">
                <a:latin typeface="Arial" panose="020B0604020202020204" pitchFamily="34" charset="0"/>
                <a:ea typeface="汉仪大宋简" panose="02010609000101010101" pitchFamily="49" charset="-122"/>
                <a:cs typeface="Arial" panose="020B0604020202020204" pitchFamily="34" charset="0"/>
              </a:rPr>
              <a:t>(</a:t>
            </a:r>
            <a:r>
              <a:rPr lang="zh-CN" altLang="en-US" sz="2400" dirty="0">
                <a:latin typeface="Arial" panose="020B0604020202020204" pitchFamily="34" charset="0"/>
                <a:ea typeface="汉仪大宋简" panose="02010609000101010101" pitchFamily="49" charset="-122"/>
                <a:cs typeface="Arial" panose="020B0604020202020204" pitchFamily="34" charset="0"/>
              </a:rPr>
              <a:t>其它放</a:t>
            </a:r>
            <a:endParaRPr lang="en-US" altLang="zh-CN" sz="2400" dirty="0">
              <a:latin typeface="Arial" panose="020B0604020202020204" pitchFamily="34" charset="0"/>
              <a:ea typeface="汉仪大宋简" panose="02010609000101010101" pitchFamily="49" charset="-122"/>
              <a:cs typeface="Arial" panose="020B0604020202020204" pitchFamily="34" charset="0"/>
            </a:endParaRPr>
          </a:p>
          <a:p>
            <a:r>
              <a:rPr lang="zh-CN" altLang="en-US" sz="2400" dirty="0">
                <a:latin typeface="Arial" panose="020B0604020202020204" pitchFamily="34" charset="0"/>
                <a:ea typeface="汉仪大宋简" panose="02010609000101010101" pitchFamily="49" charset="-122"/>
                <a:cs typeface="Arial" panose="020B0604020202020204" pitchFamily="34" charset="0"/>
              </a:rPr>
              <a:t>射测法</a:t>
            </a:r>
            <a:r>
              <a:rPr lang="en-US" altLang="zh-CN" sz="2400" dirty="0">
                <a:latin typeface="Arial" panose="020B0604020202020204" pitchFamily="34" charset="0"/>
                <a:ea typeface="汉仪大宋简" panose="02010609000101010101" pitchFamily="49" charset="-122"/>
                <a:cs typeface="Arial" panose="020B0604020202020204" pitchFamily="34" charset="0"/>
              </a:rPr>
              <a:t>)</a:t>
            </a:r>
            <a:r>
              <a:rPr lang="zh-CN" altLang="en-US" sz="2400" dirty="0">
                <a:latin typeface="Arial" panose="020B0604020202020204" pitchFamily="34" charset="0"/>
                <a:ea typeface="汉仪大宋简" panose="02010609000101010101" pitchFamily="49" charset="-122"/>
                <a:cs typeface="Arial" panose="020B0604020202020204" pitchFamily="34" charset="0"/>
              </a:rPr>
              <a:t>：</a:t>
            </a:r>
            <a:r>
              <a:rPr lang="zh-TW" altLang="en-US" sz="2400" dirty="0">
                <a:solidFill>
                  <a:srgbClr val="FF0000"/>
                </a:solidFill>
                <a:latin typeface="Arial" panose="020B0604020202020204" pitchFamily="34" charset="0"/>
                <a:ea typeface="汉仪大宋简" panose="02010609000101010101" pitchFamily="49" charset="-122"/>
                <a:cs typeface="Arial" panose="020B0604020202020204" pitchFamily="34" charset="0"/>
              </a:rPr>
              <a:t>约</a:t>
            </a:r>
            <a:r>
              <a:rPr lang="en-US" altLang="zh-HK" sz="24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1</a:t>
            </a:r>
            <a:r>
              <a:rPr lang="en-US" altLang="zh-TW" sz="24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0</a:t>
            </a:r>
            <a:r>
              <a:rPr lang="zh-TW" altLang="en-US" sz="24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亿年</a:t>
            </a:r>
            <a:r>
              <a:rPr lang="zh-CN" altLang="en-US" sz="24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 </a:t>
            </a:r>
          </a:p>
          <a:p>
            <a:r>
              <a:rPr lang="zh-CN" altLang="en-US" sz="2400" dirty="0">
                <a:latin typeface="Arial" panose="020B0604020202020204" pitchFamily="34" charset="0"/>
                <a:ea typeface="汉仪大宋简" panose="02010609000101010101" pitchFamily="49" charset="-122"/>
                <a:cs typeface="Arial" panose="020B0604020202020204" pitchFamily="34" charset="0"/>
              </a:rPr>
              <a:t>钻石</a:t>
            </a:r>
            <a:r>
              <a:rPr lang="zh-TW" altLang="en-US" sz="24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碳</a:t>
            </a:r>
            <a:r>
              <a:rPr lang="en-US" altLang="zh-CN" sz="24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a:t>
            </a:r>
            <a:r>
              <a:rPr lang="en-US" altLang="zh-TW" sz="24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14</a:t>
            </a:r>
            <a:r>
              <a:rPr lang="zh-CN" altLang="en-US" sz="24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定年法测得</a:t>
            </a:r>
            <a:r>
              <a:rPr lang="zh-TW" altLang="en-US" sz="2400" dirty="0">
                <a:latin typeface="Arial" panose="020B0604020202020204" pitchFamily="34" charset="0"/>
                <a:ea typeface="汉仪大宋简" panose="02010609000101010101" pitchFamily="49" charset="-122"/>
                <a:cs typeface="Arial" panose="020B0604020202020204" pitchFamily="34" charset="0"/>
              </a:rPr>
              <a:t>年代</a:t>
            </a:r>
            <a:r>
              <a:rPr lang="zh-CN" altLang="en-US" sz="2400" dirty="0">
                <a:latin typeface="Arial" panose="020B0604020202020204" pitchFamily="34" charset="0"/>
                <a:ea typeface="汉仪大宋简" panose="02010609000101010101" pitchFamily="49" charset="-122"/>
                <a:cs typeface="Arial" panose="020B0604020202020204" pitchFamily="34" charset="0"/>
              </a:rPr>
              <a:t>：</a:t>
            </a:r>
            <a:r>
              <a:rPr lang="zh-TW" altLang="en-US" sz="2400" dirty="0">
                <a:latin typeface="Arial" panose="020B0604020202020204" pitchFamily="34" charset="0"/>
                <a:ea typeface="汉仪大宋简" panose="02010609000101010101" pitchFamily="49" charset="-122"/>
                <a:cs typeface="Arial" panose="020B0604020202020204" pitchFamily="34" charset="0"/>
              </a:rPr>
              <a:t>约</a:t>
            </a:r>
            <a:r>
              <a:rPr lang="en-US" altLang="zh-HK" sz="24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5</a:t>
            </a:r>
            <a:r>
              <a:rPr lang="zh-CN" altLang="en-US" sz="24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万</a:t>
            </a:r>
            <a:r>
              <a:rPr lang="en-US" altLang="zh-HK" sz="24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8</a:t>
            </a:r>
            <a:r>
              <a:rPr lang="zh-CN" altLang="en-US" sz="24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千</a:t>
            </a:r>
            <a:r>
              <a:rPr lang="zh-TW" altLang="en-US" sz="2400" b="1" dirty="0">
                <a:solidFill>
                  <a:srgbClr val="FF0000"/>
                </a:solidFill>
                <a:latin typeface="Arial" panose="020B0604020202020204" pitchFamily="34" charset="0"/>
                <a:ea typeface="汉仪大宋简" panose="02010609000101010101" pitchFamily="49" charset="-122"/>
                <a:cs typeface="Arial" panose="020B0604020202020204" pitchFamily="34" charset="0"/>
              </a:rPr>
              <a:t>年</a:t>
            </a:r>
            <a:r>
              <a:rPr lang="zh-CN" altLang="en-US" sz="2400" b="1" dirty="0">
                <a:latin typeface="Arial" panose="020B0604020202020204" pitchFamily="34" charset="0"/>
                <a:ea typeface="汉仪大宋简" panose="02010609000101010101" pitchFamily="49" charset="-122"/>
                <a:cs typeface="Arial" panose="020B0604020202020204" pitchFamily="34" charset="0"/>
              </a:rPr>
              <a:t>。</a:t>
            </a:r>
            <a:endParaRPr lang="en-US" altLang="zh-TW" sz="2400" b="1" dirty="0">
              <a:latin typeface="Arial" panose="020B0604020202020204" pitchFamily="34" charset="0"/>
              <a:ea typeface="汉仪大宋简" panose="02010609000101010101" pitchFamily="49" charset="-122"/>
              <a:cs typeface="Arial" panose="020B0604020202020204" pitchFamily="34" charset="0"/>
            </a:endParaRPr>
          </a:p>
          <a:p>
            <a:pPr>
              <a:lnSpc>
                <a:spcPts val="750"/>
              </a:lnSpc>
            </a:pPr>
            <a:endParaRPr lang="en-US" altLang="zh-CN" sz="2400" dirty="0">
              <a:latin typeface="Arial" panose="020B0604020202020204" pitchFamily="34" charset="0"/>
              <a:ea typeface="汉仪大宋简" panose="02010609000101010101" pitchFamily="49" charset="-122"/>
              <a:cs typeface="Arial" panose="020B0604020202020204" pitchFamily="34" charset="0"/>
            </a:endParaRPr>
          </a:p>
          <a:p>
            <a:r>
              <a:rPr lang="zh-CN" altLang="en-US" sz="2400" dirty="0">
                <a:latin typeface="Arial" panose="020B0604020202020204" pitchFamily="34" charset="0"/>
                <a:ea typeface="汉仪大宋简" panose="02010609000101010101" pitchFamily="49" charset="-122"/>
                <a:cs typeface="Arial" panose="020B0604020202020204" pitchFamily="34" charset="0"/>
              </a:rPr>
              <a:t>不到一百万年，里面的所有碳</a:t>
            </a:r>
            <a:r>
              <a:rPr lang="en-US" altLang="zh-CN" sz="2400" dirty="0">
                <a:latin typeface="Arial" panose="020B0604020202020204" pitchFamily="34" charset="0"/>
                <a:ea typeface="汉仪大宋简" panose="02010609000101010101" pitchFamily="49" charset="-122"/>
                <a:cs typeface="Arial" panose="020B0604020202020204" pitchFamily="34" charset="0"/>
              </a:rPr>
              <a:t>-14</a:t>
            </a:r>
            <a:r>
              <a:rPr lang="zh-CN" altLang="en-US" sz="2400" dirty="0">
                <a:latin typeface="Arial" panose="020B0604020202020204" pitchFamily="34" charset="0"/>
                <a:ea typeface="汉仪大宋简" panose="02010609000101010101" pitchFamily="49" charset="-122"/>
                <a:cs typeface="Arial" panose="020B0604020202020204" pitchFamily="34" charset="0"/>
              </a:rPr>
              <a:t>都应该不存在了。</a:t>
            </a:r>
            <a:endParaRPr lang="en-US" altLang="zh-CN" sz="2400" dirty="0">
              <a:latin typeface="Arial" panose="020B0604020202020204" pitchFamily="34" charset="0"/>
              <a:ea typeface="汉仪大宋简" panose="02010609000101010101" pitchFamily="49" charset="-122"/>
              <a:cs typeface="Arial" panose="020B0604020202020204" pitchFamily="34" charset="0"/>
            </a:endParaRPr>
          </a:p>
          <a:p>
            <a:pPr>
              <a:lnSpc>
                <a:spcPts val="750"/>
              </a:lnSpc>
            </a:pPr>
            <a:endParaRPr lang="en-US" altLang="zh-CN" sz="2400" dirty="0">
              <a:latin typeface="Arial" panose="020B0604020202020204" pitchFamily="34" charset="0"/>
              <a:ea typeface="汉仪大宋简" panose="02010609000101010101" pitchFamily="49" charset="-122"/>
              <a:cs typeface="Arial" panose="020B0604020202020204" pitchFamily="34" charset="0"/>
            </a:endParaRPr>
          </a:p>
          <a:p>
            <a:r>
              <a:rPr lang="zh-CN" altLang="en-US" sz="2400" dirty="0">
                <a:latin typeface="Arial" panose="020B0604020202020204" pitchFamily="34" charset="0"/>
                <a:ea typeface="汉仪大宋简" panose="02010609000101010101" pitchFamily="49" charset="-122"/>
                <a:cs typeface="Arial" panose="020B0604020202020204" pitchFamily="34" charset="0"/>
              </a:rPr>
              <a:t>在钻石中找到任何碳</a:t>
            </a:r>
            <a:r>
              <a:rPr lang="en-US" altLang="zh-CN" sz="2400" dirty="0">
                <a:latin typeface="Arial" panose="020B0604020202020204" pitchFamily="34" charset="0"/>
                <a:ea typeface="汉仪大宋简" panose="02010609000101010101" pitchFamily="49" charset="-122"/>
                <a:cs typeface="Arial" panose="020B0604020202020204" pitchFamily="34" charset="0"/>
              </a:rPr>
              <a:t>-14</a:t>
            </a:r>
            <a:r>
              <a:rPr lang="zh-CN" altLang="en-US" sz="2400" dirty="0">
                <a:latin typeface="Arial" panose="020B0604020202020204" pitchFamily="34" charset="0"/>
                <a:ea typeface="汉仪大宋简" panose="02010609000101010101" pitchFamily="49" charset="-122"/>
                <a:cs typeface="Arial" panose="020B0604020202020204" pitchFamily="34" charset="0"/>
              </a:rPr>
              <a:t>都说明它们没有</a:t>
            </a:r>
            <a:r>
              <a:rPr lang="en-US" altLang="zh-CN" sz="2400" dirty="0">
                <a:latin typeface="Arial" panose="020B0604020202020204" pitchFamily="34" charset="0"/>
                <a:ea typeface="汉仪大宋简" panose="02010609000101010101" pitchFamily="49" charset="-122"/>
                <a:cs typeface="Arial" panose="020B0604020202020204" pitchFamily="34" charset="0"/>
              </a:rPr>
              <a:t>10</a:t>
            </a:r>
            <a:r>
              <a:rPr lang="zh-CN" altLang="en-US" sz="2400" dirty="0">
                <a:latin typeface="Arial" panose="020B0604020202020204" pitchFamily="34" charset="0"/>
                <a:ea typeface="汉仪大宋简" panose="02010609000101010101" pitchFamily="49" charset="-122"/>
                <a:cs typeface="Arial" panose="020B0604020202020204" pitchFamily="34" charset="0"/>
              </a:rPr>
              <a:t>亿年的年龄。</a:t>
            </a:r>
          </a:p>
        </p:txBody>
      </p:sp>
      <p:pic>
        <p:nvPicPr>
          <p:cNvPr id="76804" name="Picture 4" descr="chance-slide_3"/>
          <p:cNvPicPr>
            <a:picLocks noChangeAspect="1" noChangeArrowheads="1"/>
          </p:cNvPicPr>
          <p:nvPr/>
        </p:nvPicPr>
        <p:blipFill>
          <a:blip r:embed="rId3" cstate="print"/>
          <a:srcRect l="8220"/>
          <a:stretch>
            <a:fillRect/>
          </a:stretch>
        </p:blipFill>
        <p:spPr bwMode="auto">
          <a:xfrm>
            <a:off x="4626388" y="867256"/>
            <a:ext cx="2988330" cy="2165649"/>
          </a:xfrm>
          <a:prstGeom prst="rect">
            <a:avLst/>
          </a:prstGeom>
          <a:noFill/>
          <a:ln w="9525">
            <a:noFill/>
            <a:miter lim="800000"/>
            <a:headEnd/>
            <a:tailEnd/>
          </a:ln>
        </p:spPr>
      </p:pic>
      <p:sp>
        <p:nvSpPr>
          <p:cNvPr id="2" name="标题 1"/>
          <p:cNvSpPr>
            <a:spLocks noGrp="1"/>
          </p:cNvSpPr>
          <p:nvPr>
            <p:ph type="title"/>
          </p:nvPr>
        </p:nvSpPr>
        <p:spPr>
          <a:xfrm>
            <a:off x="1143000" y="123478"/>
            <a:ext cx="6858000" cy="507831"/>
          </a:xfrm>
        </p:spPr>
        <p:txBody>
          <a:bodyPr/>
          <a:lstStyle/>
          <a:p>
            <a:r>
              <a:rPr lang="zh-CN" altLang="en-US" dirty="0"/>
              <a:t>碳</a:t>
            </a:r>
            <a:r>
              <a:rPr lang="en-US" altLang="zh-CN" dirty="0"/>
              <a:t>-14</a:t>
            </a:r>
            <a:r>
              <a:rPr lang="zh-CN" altLang="en-US" dirty="0"/>
              <a:t>测定的钻石年龄</a:t>
            </a:r>
          </a:p>
        </p:txBody>
      </p:sp>
      <p:sp>
        <p:nvSpPr>
          <p:cNvPr id="6" name="Text Box 10"/>
          <p:cNvSpPr txBox="1">
            <a:spLocks noChangeArrowheads="1"/>
          </p:cNvSpPr>
          <p:nvPr/>
        </p:nvSpPr>
        <p:spPr bwMode="auto">
          <a:xfrm>
            <a:off x="179512" y="1779662"/>
            <a:ext cx="8641087" cy="1754326"/>
          </a:xfrm>
          <a:prstGeom prst="rect">
            <a:avLst/>
          </a:prstGeom>
          <a:solidFill>
            <a:srgbClr val="002A6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fontAlgn="base">
              <a:spcAft>
                <a:spcPct val="0"/>
              </a:spcAft>
              <a:defRPr/>
            </a:pPr>
            <a:r>
              <a:rPr lang="zh-CN" altLang="en-US" sz="3600"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如果进化论者不相信封在钻石中的</a:t>
            </a:r>
            <a:r>
              <a:rPr lang="en-US" sz="3600"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碳</a:t>
            </a:r>
            <a:r>
              <a:rPr lang="en-US" altLang="zh-CN" sz="3600"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-14 </a:t>
            </a:r>
            <a:r>
              <a:rPr lang="zh-CN" altLang="en-US" sz="3600"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，我们为什么要相信他们用的其他更长的放射性测年法</a:t>
            </a:r>
            <a:r>
              <a:rPr lang="en-US" altLang="zh-CN" sz="3600"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a:t>
            </a:r>
            <a:endParaRPr lang="en-US" sz="3600"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91" name="Object 59"/>
          <p:cNvGraphicFramePr>
            <a:graphicFrameLocks noChangeAspect="1"/>
          </p:cNvGraphicFramePr>
          <p:nvPr>
            <p:extLst>
              <p:ext uri="{D42A27DB-BD31-4B8C-83A1-F6EECF244321}">
                <p14:modId xmlns:p14="http://schemas.microsoft.com/office/powerpoint/2010/main" val="3160572758"/>
              </p:ext>
            </p:extLst>
          </p:nvPr>
        </p:nvGraphicFramePr>
        <p:xfrm>
          <a:off x="2555776" y="1062656"/>
          <a:ext cx="4207967" cy="3669334"/>
        </p:xfrm>
        <a:graphic>
          <a:graphicData uri="http://schemas.openxmlformats.org/presentationml/2006/ole">
            <mc:AlternateContent xmlns:mc="http://schemas.openxmlformats.org/markup-compatibility/2006">
              <mc:Choice xmlns:v="urn:schemas-microsoft-com:vml" Requires="v">
                <p:oleObj spid="_x0000_s692515" name="Image" r:id="rId4" imgW="7149206" imgH="6082540" progId="">
                  <p:embed/>
                </p:oleObj>
              </mc:Choice>
              <mc:Fallback>
                <p:oleObj name="Image" r:id="rId4" imgW="7149206" imgH="6082540" progId="">
                  <p:embed/>
                  <p:pic>
                    <p:nvPicPr>
                      <p:cNvPr id="0" name="Picture 2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062656"/>
                        <a:ext cx="4207967" cy="3669334"/>
                      </a:xfrm>
                      <a:prstGeom prst="rect">
                        <a:avLst/>
                      </a:prstGeom>
                      <a:noFill/>
                    </p:spPr>
                  </p:pic>
                </p:oleObj>
              </mc:Fallback>
            </mc:AlternateContent>
          </a:graphicData>
        </a:graphic>
      </p:graphicFrame>
      <p:grpSp>
        <p:nvGrpSpPr>
          <p:cNvPr id="3" name="Group 52"/>
          <p:cNvGrpSpPr>
            <a:grpSpLocks/>
          </p:cNvGrpSpPr>
          <p:nvPr/>
        </p:nvGrpSpPr>
        <p:grpSpPr bwMode="auto">
          <a:xfrm>
            <a:off x="3595449" y="2449413"/>
            <a:ext cx="2324781" cy="1693430"/>
            <a:chOff x="-1104" y="2568"/>
            <a:chExt cx="1728" cy="1076"/>
          </a:xfrm>
        </p:grpSpPr>
        <p:sp>
          <p:nvSpPr>
            <p:cNvPr id="69685" name="AutoShape 53"/>
            <p:cNvSpPr>
              <a:spLocks noChangeArrowheads="1"/>
            </p:cNvSpPr>
            <p:nvPr/>
          </p:nvSpPr>
          <p:spPr bwMode="auto">
            <a:xfrm>
              <a:off x="-1104" y="2592"/>
              <a:ext cx="1728" cy="720"/>
            </a:xfrm>
            <a:prstGeom prst="downArrow">
              <a:avLst>
                <a:gd name="adj1" fmla="val 50000"/>
                <a:gd name="adj2" fmla="val 25000"/>
              </a:avLst>
            </a:prstGeom>
            <a:solidFill>
              <a:schemeClr val="tx1"/>
            </a:solidFill>
            <a:ln w="6350">
              <a:solidFill>
                <a:schemeClr val="tx1"/>
              </a:solidFill>
              <a:miter lim="800000"/>
              <a:headEnd/>
              <a:tailEnd/>
            </a:ln>
            <a:effectLst/>
          </p:spPr>
          <p:txBody>
            <a:bodyPr vert="eaVert" wrap="none" anchor="ctr"/>
            <a:lstStyle/>
            <a:p>
              <a:pPr algn="ctr" fontAlgn="base">
                <a:spcBef>
                  <a:spcPct val="0"/>
                </a:spcBef>
                <a:spcAft>
                  <a:spcPct val="0"/>
                </a:spcAft>
              </a:pPr>
              <a:endParaRPr lang="en-US" sz="1350">
                <a:solidFill>
                  <a:srgbClr val="013F75"/>
                </a:solidFill>
                <a:latin typeface="汉仪大宋简" panose="02010609000101010101" pitchFamily="49" charset="-122"/>
                <a:ea typeface="汉仪大宋简" panose="02010609000101010101" pitchFamily="49" charset="-122"/>
              </a:endParaRPr>
            </a:p>
          </p:txBody>
        </p:sp>
        <p:sp>
          <p:nvSpPr>
            <p:cNvPr id="69686" name="Text Box 54"/>
            <p:cNvSpPr txBox="1">
              <a:spLocks noChangeArrowheads="1"/>
            </p:cNvSpPr>
            <p:nvPr/>
          </p:nvSpPr>
          <p:spPr bwMode="auto">
            <a:xfrm>
              <a:off x="-612" y="2568"/>
              <a:ext cx="720" cy="1076"/>
            </a:xfrm>
            <a:prstGeom prst="rect">
              <a:avLst/>
            </a:prstGeom>
            <a:noFill/>
            <a:ln w="6350">
              <a:noFill/>
              <a:miter lim="800000"/>
              <a:headEnd/>
              <a:tailEnd/>
            </a:ln>
            <a:effectLst/>
          </p:spPr>
          <p:txBody>
            <a:bodyPr>
              <a:spAutoFit/>
            </a:bodyPr>
            <a:lstStyle/>
            <a:p>
              <a:pPr algn="ctr" fontAlgn="base">
                <a:spcBef>
                  <a:spcPct val="50000"/>
                </a:spcBef>
                <a:spcAft>
                  <a:spcPct val="0"/>
                </a:spcAft>
              </a:pPr>
              <a:r>
                <a:rPr lang="zh-CN" altLang="en-US" b="1" dirty="0">
                  <a:solidFill>
                    <a:srgbClr val="FFFFFF"/>
                  </a:solidFill>
                  <a:latin typeface="汉仪大宋简" panose="02010609000101010101" pitchFamily="49" charset="-122"/>
                  <a:ea typeface="汉仪大宋简" panose="02010609000101010101" pitchFamily="49" charset="-122"/>
                </a:rPr>
                <a:t>一段时间后会衰变成</a:t>
              </a:r>
              <a:endParaRPr lang="en-US" b="1" dirty="0">
                <a:solidFill>
                  <a:srgbClr val="FFFFFF"/>
                </a:solidFill>
                <a:latin typeface="汉仪大宋简" panose="02010609000101010101" pitchFamily="49" charset="-122"/>
                <a:ea typeface="汉仪大宋简" panose="02010609000101010101" pitchFamily="49" charset="-122"/>
              </a:endParaRPr>
            </a:p>
          </p:txBody>
        </p:sp>
      </p:grpSp>
      <p:sp>
        <p:nvSpPr>
          <p:cNvPr id="69693" name="Oval 61"/>
          <p:cNvSpPr>
            <a:spLocks noChangeArrowheads="1"/>
          </p:cNvSpPr>
          <p:nvPr/>
        </p:nvSpPr>
        <p:spPr bwMode="auto">
          <a:xfrm>
            <a:off x="3177735" y="3823046"/>
            <a:ext cx="410255" cy="639594"/>
          </a:xfrm>
          <a:prstGeom prst="ellipse">
            <a:avLst/>
          </a:prstGeom>
          <a:solidFill>
            <a:schemeClr val="bg2"/>
          </a:solidFill>
          <a:ln w="6350">
            <a:solidFill>
              <a:schemeClr val="tx1"/>
            </a:solidFill>
            <a:round/>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sp>
        <p:nvSpPr>
          <p:cNvPr id="69694" name="Oval 62"/>
          <p:cNvSpPr>
            <a:spLocks noChangeArrowheads="1"/>
          </p:cNvSpPr>
          <p:nvPr/>
        </p:nvSpPr>
        <p:spPr bwMode="auto">
          <a:xfrm>
            <a:off x="3961010" y="3928959"/>
            <a:ext cx="410255" cy="639594"/>
          </a:xfrm>
          <a:prstGeom prst="ellipse">
            <a:avLst/>
          </a:prstGeom>
          <a:solidFill>
            <a:schemeClr val="bg2"/>
          </a:solidFill>
          <a:ln w="6350">
            <a:solidFill>
              <a:schemeClr val="tx1"/>
            </a:solidFill>
            <a:round/>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sp>
        <p:nvSpPr>
          <p:cNvPr id="69695" name="Oval 63"/>
          <p:cNvSpPr>
            <a:spLocks noChangeArrowheads="1"/>
          </p:cNvSpPr>
          <p:nvPr/>
        </p:nvSpPr>
        <p:spPr bwMode="auto">
          <a:xfrm>
            <a:off x="4609900" y="3871446"/>
            <a:ext cx="410255" cy="639594"/>
          </a:xfrm>
          <a:prstGeom prst="ellipse">
            <a:avLst/>
          </a:prstGeom>
          <a:solidFill>
            <a:schemeClr val="bg2"/>
          </a:solidFill>
          <a:ln w="6350">
            <a:solidFill>
              <a:schemeClr val="tx1"/>
            </a:solidFill>
            <a:round/>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sp>
        <p:nvSpPr>
          <p:cNvPr id="69696" name="Oval 64"/>
          <p:cNvSpPr>
            <a:spLocks noChangeArrowheads="1"/>
          </p:cNvSpPr>
          <p:nvPr/>
        </p:nvSpPr>
        <p:spPr bwMode="auto">
          <a:xfrm>
            <a:off x="5398422" y="3937962"/>
            <a:ext cx="410255" cy="639594"/>
          </a:xfrm>
          <a:prstGeom prst="ellipse">
            <a:avLst/>
          </a:prstGeom>
          <a:solidFill>
            <a:schemeClr val="bg2"/>
          </a:solidFill>
          <a:ln w="6350">
            <a:solidFill>
              <a:schemeClr val="tx1"/>
            </a:solidFill>
            <a:round/>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grpSp>
        <p:nvGrpSpPr>
          <p:cNvPr id="4" name="Group 69"/>
          <p:cNvGrpSpPr>
            <a:grpSpLocks/>
          </p:cNvGrpSpPr>
          <p:nvPr/>
        </p:nvGrpSpPr>
        <p:grpSpPr bwMode="auto">
          <a:xfrm>
            <a:off x="3162817" y="2136791"/>
            <a:ext cx="769229" cy="746193"/>
            <a:chOff x="804" y="1792"/>
            <a:chExt cx="540" cy="448"/>
          </a:xfrm>
        </p:grpSpPr>
        <p:grpSp>
          <p:nvGrpSpPr>
            <p:cNvPr id="5" name="Group 40"/>
            <p:cNvGrpSpPr>
              <a:grpSpLocks/>
            </p:cNvGrpSpPr>
            <p:nvPr/>
          </p:nvGrpSpPr>
          <p:grpSpPr bwMode="auto">
            <a:xfrm>
              <a:off x="804" y="1792"/>
              <a:ext cx="540" cy="448"/>
              <a:chOff x="2784" y="1632"/>
              <a:chExt cx="636" cy="528"/>
            </a:xfrm>
          </p:grpSpPr>
          <p:sp>
            <p:nvSpPr>
              <p:cNvPr id="69673" name="AutoShape 41"/>
              <p:cNvSpPr>
                <a:spLocks noChangeArrowheads="1"/>
              </p:cNvSpPr>
              <p:nvPr/>
            </p:nvSpPr>
            <p:spPr bwMode="auto">
              <a:xfrm rot="2319588">
                <a:off x="3084" y="1680"/>
                <a:ext cx="336" cy="192"/>
              </a:xfrm>
              <a:custGeom>
                <a:avLst/>
                <a:gdLst>
                  <a:gd name="G0" fmla="+- 4213 0 0"/>
                  <a:gd name="G1" fmla="+- 21600 0 4213"/>
                  <a:gd name="G2" fmla="*/ 4213 1 2"/>
                  <a:gd name="G3" fmla="+- 21600 0 G2"/>
                  <a:gd name="G4" fmla="+/ 4213 21600 2"/>
                  <a:gd name="G5" fmla="+/ G1 0 2"/>
                  <a:gd name="G6" fmla="*/ 21600 21600 4213"/>
                  <a:gd name="G7" fmla="*/ G6 1 2"/>
                  <a:gd name="G8" fmla="+- 21600 0 G7"/>
                  <a:gd name="G9" fmla="*/ 21600 1 2"/>
                  <a:gd name="G10" fmla="+- 4213 0 G9"/>
                  <a:gd name="G11" fmla="?: G10 G8 0"/>
                  <a:gd name="G12" fmla="?: G10 G7 21600"/>
                  <a:gd name="T0" fmla="*/ 19493 w 21600"/>
                  <a:gd name="T1" fmla="*/ 10800 h 21600"/>
                  <a:gd name="T2" fmla="*/ 10800 w 21600"/>
                  <a:gd name="T3" fmla="*/ 21600 h 21600"/>
                  <a:gd name="T4" fmla="*/ 2107 w 21600"/>
                  <a:gd name="T5" fmla="*/ 10800 h 21600"/>
                  <a:gd name="T6" fmla="*/ 10800 w 21600"/>
                  <a:gd name="T7" fmla="*/ 0 h 21600"/>
                  <a:gd name="T8" fmla="*/ 3907 w 21600"/>
                  <a:gd name="T9" fmla="*/ 3907 h 21600"/>
                  <a:gd name="T10" fmla="*/ 17693 w 21600"/>
                  <a:gd name="T11" fmla="*/ 17693 h 21600"/>
                </a:gdLst>
                <a:ahLst/>
                <a:cxnLst>
                  <a:cxn ang="0">
                    <a:pos x="T0" y="T1"/>
                  </a:cxn>
                  <a:cxn ang="0">
                    <a:pos x="T2" y="T3"/>
                  </a:cxn>
                  <a:cxn ang="0">
                    <a:pos x="T4" y="T5"/>
                  </a:cxn>
                  <a:cxn ang="0">
                    <a:pos x="T6" y="T7"/>
                  </a:cxn>
                </a:cxnLst>
                <a:rect l="T8" t="T9" r="T10" b="T11"/>
                <a:pathLst>
                  <a:path w="21600" h="21600">
                    <a:moveTo>
                      <a:pt x="0" y="0"/>
                    </a:moveTo>
                    <a:lnTo>
                      <a:pt x="4213" y="21600"/>
                    </a:lnTo>
                    <a:lnTo>
                      <a:pt x="17387" y="21600"/>
                    </a:lnTo>
                    <a:lnTo>
                      <a:pt x="21600" y="0"/>
                    </a:lnTo>
                    <a:close/>
                  </a:path>
                </a:pathLst>
              </a:custGeom>
              <a:solidFill>
                <a:srgbClr val="FF0000"/>
              </a:solidFill>
              <a:ln w="6350">
                <a:solidFill>
                  <a:schemeClr val="tx1"/>
                </a:solidFill>
                <a:miter lim="800000"/>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sp>
            <p:nvSpPr>
              <p:cNvPr id="69674" name="AutoShape 42"/>
              <p:cNvSpPr>
                <a:spLocks noChangeArrowheads="1"/>
              </p:cNvSpPr>
              <p:nvPr/>
            </p:nvSpPr>
            <p:spPr bwMode="auto">
              <a:xfrm rot="10583167">
                <a:off x="2928" y="1968"/>
                <a:ext cx="336" cy="1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00"/>
              </a:solidFill>
              <a:ln w="6350">
                <a:solidFill>
                  <a:schemeClr val="tx1"/>
                </a:solidFill>
                <a:miter lim="800000"/>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sp>
            <p:nvSpPr>
              <p:cNvPr id="69675" name="AutoShape 43"/>
              <p:cNvSpPr>
                <a:spLocks noChangeArrowheads="1"/>
              </p:cNvSpPr>
              <p:nvPr/>
            </p:nvSpPr>
            <p:spPr bwMode="auto">
              <a:xfrm rot="-24463835">
                <a:off x="2712" y="1704"/>
                <a:ext cx="336" cy="1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00"/>
              </a:solidFill>
              <a:ln w="6350">
                <a:solidFill>
                  <a:schemeClr val="tx1"/>
                </a:solidFill>
                <a:miter lim="800000"/>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grpSp>
        <p:sp>
          <p:nvSpPr>
            <p:cNvPr id="69698" name="Oval 66"/>
            <p:cNvSpPr>
              <a:spLocks noChangeArrowheads="1"/>
            </p:cNvSpPr>
            <p:nvPr/>
          </p:nvSpPr>
          <p:spPr bwMode="auto">
            <a:xfrm>
              <a:off x="901" y="1903"/>
              <a:ext cx="327" cy="218"/>
            </a:xfrm>
            <a:prstGeom prst="ellipse">
              <a:avLst/>
            </a:prstGeom>
            <a:solidFill>
              <a:srgbClr val="A37E21"/>
            </a:solidFill>
            <a:ln w="6350">
              <a:solidFill>
                <a:schemeClr val="tx1"/>
              </a:solidFill>
              <a:round/>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grpSp>
      <p:grpSp>
        <p:nvGrpSpPr>
          <p:cNvPr id="6" name="Group 71"/>
          <p:cNvGrpSpPr>
            <a:grpSpLocks/>
          </p:cNvGrpSpPr>
          <p:nvPr/>
        </p:nvGrpSpPr>
        <p:grpSpPr bwMode="auto">
          <a:xfrm>
            <a:off x="5206635" y="1625116"/>
            <a:ext cx="769229" cy="746193"/>
            <a:chOff x="2448" y="1440"/>
            <a:chExt cx="540" cy="448"/>
          </a:xfrm>
        </p:grpSpPr>
        <p:grpSp>
          <p:nvGrpSpPr>
            <p:cNvPr id="7" name="Group 44"/>
            <p:cNvGrpSpPr>
              <a:grpSpLocks/>
            </p:cNvGrpSpPr>
            <p:nvPr/>
          </p:nvGrpSpPr>
          <p:grpSpPr bwMode="auto">
            <a:xfrm>
              <a:off x="2448" y="1440"/>
              <a:ext cx="540" cy="448"/>
              <a:chOff x="2784" y="1632"/>
              <a:chExt cx="636" cy="528"/>
            </a:xfrm>
          </p:grpSpPr>
          <p:sp>
            <p:nvSpPr>
              <p:cNvPr id="69677" name="AutoShape 45"/>
              <p:cNvSpPr>
                <a:spLocks noChangeArrowheads="1"/>
              </p:cNvSpPr>
              <p:nvPr/>
            </p:nvSpPr>
            <p:spPr bwMode="auto">
              <a:xfrm rot="2319588">
                <a:off x="3084" y="1680"/>
                <a:ext cx="336" cy="192"/>
              </a:xfrm>
              <a:custGeom>
                <a:avLst/>
                <a:gdLst>
                  <a:gd name="G0" fmla="+- 4213 0 0"/>
                  <a:gd name="G1" fmla="+- 21600 0 4213"/>
                  <a:gd name="G2" fmla="*/ 4213 1 2"/>
                  <a:gd name="G3" fmla="+- 21600 0 G2"/>
                  <a:gd name="G4" fmla="+/ 4213 21600 2"/>
                  <a:gd name="G5" fmla="+/ G1 0 2"/>
                  <a:gd name="G6" fmla="*/ 21600 21600 4213"/>
                  <a:gd name="G7" fmla="*/ G6 1 2"/>
                  <a:gd name="G8" fmla="+- 21600 0 G7"/>
                  <a:gd name="G9" fmla="*/ 21600 1 2"/>
                  <a:gd name="G10" fmla="+- 4213 0 G9"/>
                  <a:gd name="G11" fmla="?: G10 G8 0"/>
                  <a:gd name="G12" fmla="?: G10 G7 21600"/>
                  <a:gd name="T0" fmla="*/ 19493 w 21600"/>
                  <a:gd name="T1" fmla="*/ 10800 h 21600"/>
                  <a:gd name="T2" fmla="*/ 10800 w 21600"/>
                  <a:gd name="T3" fmla="*/ 21600 h 21600"/>
                  <a:gd name="T4" fmla="*/ 2107 w 21600"/>
                  <a:gd name="T5" fmla="*/ 10800 h 21600"/>
                  <a:gd name="T6" fmla="*/ 10800 w 21600"/>
                  <a:gd name="T7" fmla="*/ 0 h 21600"/>
                  <a:gd name="T8" fmla="*/ 3907 w 21600"/>
                  <a:gd name="T9" fmla="*/ 3907 h 21600"/>
                  <a:gd name="T10" fmla="*/ 17693 w 21600"/>
                  <a:gd name="T11" fmla="*/ 17693 h 21600"/>
                </a:gdLst>
                <a:ahLst/>
                <a:cxnLst>
                  <a:cxn ang="0">
                    <a:pos x="T0" y="T1"/>
                  </a:cxn>
                  <a:cxn ang="0">
                    <a:pos x="T2" y="T3"/>
                  </a:cxn>
                  <a:cxn ang="0">
                    <a:pos x="T4" y="T5"/>
                  </a:cxn>
                  <a:cxn ang="0">
                    <a:pos x="T6" y="T7"/>
                  </a:cxn>
                </a:cxnLst>
                <a:rect l="T8" t="T9" r="T10" b="T11"/>
                <a:pathLst>
                  <a:path w="21600" h="21600">
                    <a:moveTo>
                      <a:pt x="0" y="0"/>
                    </a:moveTo>
                    <a:lnTo>
                      <a:pt x="4213" y="21600"/>
                    </a:lnTo>
                    <a:lnTo>
                      <a:pt x="17387" y="21600"/>
                    </a:lnTo>
                    <a:lnTo>
                      <a:pt x="21600" y="0"/>
                    </a:lnTo>
                    <a:close/>
                  </a:path>
                </a:pathLst>
              </a:custGeom>
              <a:solidFill>
                <a:srgbClr val="FF0000"/>
              </a:solidFill>
              <a:ln w="6350">
                <a:solidFill>
                  <a:schemeClr val="tx1"/>
                </a:solidFill>
                <a:miter lim="800000"/>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sp>
            <p:nvSpPr>
              <p:cNvPr id="69678" name="AutoShape 46"/>
              <p:cNvSpPr>
                <a:spLocks noChangeArrowheads="1"/>
              </p:cNvSpPr>
              <p:nvPr/>
            </p:nvSpPr>
            <p:spPr bwMode="auto">
              <a:xfrm rot="10583167">
                <a:off x="2928" y="1968"/>
                <a:ext cx="336" cy="1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00"/>
              </a:solidFill>
              <a:ln w="6350">
                <a:solidFill>
                  <a:schemeClr val="tx1"/>
                </a:solidFill>
                <a:miter lim="800000"/>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sp>
            <p:nvSpPr>
              <p:cNvPr id="69679" name="AutoShape 47"/>
              <p:cNvSpPr>
                <a:spLocks noChangeArrowheads="1"/>
              </p:cNvSpPr>
              <p:nvPr/>
            </p:nvSpPr>
            <p:spPr bwMode="auto">
              <a:xfrm rot="-24463835">
                <a:off x="2712" y="1704"/>
                <a:ext cx="336" cy="1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00"/>
              </a:solidFill>
              <a:ln w="6350">
                <a:solidFill>
                  <a:schemeClr val="tx1"/>
                </a:solidFill>
                <a:miter lim="800000"/>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grpSp>
        <p:sp>
          <p:nvSpPr>
            <p:cNvPr id="69699" name="Oval 67"/>
            <p:cNvSpPr>
              <a:spLocks noChangeArrowheads="1"/>
            </p:cNvSpPr>
            <p:nvPr/>
          </p:nvSpPr>
          <p:spPr bwMode="auto">
            <a:xfrm>
              <a:off x="2551" y="1547"/>
              <a:ext cx="305" cy="203"/>
            </a:xfrm>
            <a:prstGeom prst="ellipse">
              <a:avLst/>
            </a:prstGeom>
            <a:solidFill>
              <a:srgbClr val="A37E21"/>
            </a:solidFill>
            <a:ln w="6350">
              <a:solidFill>
                <a:schemeClr val="tx1"/>
              </a:solidFill>
              <a:round/>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grpSp>
      <p:grpSp>
        <p:nvGrpSpPr>
          <p:cNvPr id="8" name="Group 70"/>
          <p:cNvGrpSpPr>
            <a:grpSpLocks/>
          </p:cNvGrpSpPr>
          <p:nvPr/>
        </p:nvGrpSpPr>
        <p:grpSpPr bwMode="auto">
          <a:xfrm>
            <a:off x="4132512" y="1648374"/>
            <a:ext cx="769229" cy="746193"/>
            <a:chOff x="1584" y="1456"/>
            <a:chExt cx="540" cy="448"/>
          </a:xfrm>
        </p:grpSpPr>
        <p:grpSp>
          <p:nvGrpSpPr>
            <p:cNvPr id="9" name="Group 36"/>
            <p:cNvGrpSpPr>
              <a:grpSpLocks/>
            </p:cNvGrpSpPr>
            <p:nvPr/>
          </p:nvGrpSpPr>
          <p:grpSpPr bwMode="auto">
            <a:xfrm>
              <a:off x="1584" y="1456"/>
              <a:ext cx="540" cy="448"/>
              <a:chOff x="2784" y="1632"/>
              <a:chExt cx="636" cy="528"/>
            </a:xfrm>
          </p:grpSpPr>
          <p:sp>
            <p:nvSpPr>
              <p:cNvPr id="69669" name="AutoShape 37"/>
              <p:cNvSpPr>
                <a:spLocks noChangeArrowheads="1"/>
              </p:cNvSpPr>
              <p:nvPr/>
            </p:nvSpPr>
            <p:spPr bwMode="auto">
              <a:xfrm rot="2319588">
                <a:off x="3084" y="1680"/>
                <a:ext cx="336" cy="192"/>
              </a:xfrm>
              <a:custGeom>
                <a:avLst/>
                <a:gdLst>
                  <a:gd name="G0" fmla="+- 4213 0 0"/>
                  <a:gd name="G1" fmla="+- 21600 0 4213"/>
                  <a:gd name="G2" fmla="*/ 4213 1 2"/>
                  <a:gd name="G3" fmla="+- 21600 0 G2"/>
                  <a:gd name="G4" fmla="+/ 4213 21600 2"/>
                  <a:gd name="G5" fmla="+/ G1 0 2"/>
                  <a:gd name="G6" fmla="*/ 21600 21600 4213"/>
                  <a:gd name="G7" fmla="*/ G6 1 2"/>
                  <a:gd name="G8" fmla="+- 21600 0 G7"/>
                  <a:gd name="G9" fmla="*/ 21600 1 2"/>
                  <a:gd name="G10" fmla="+- 4213 0 G9"/>
                  <a:gd name="G11" fmla="?: G10 G8 0"/>
                  <a:gd name="G12" fmla="?: G10 G7 21600"/>
                  <a:gd name="T0" fmla="*/ 19493 w 21600"/>
                  <a:gd name="T1" fmla="*/ 10800 h 21600"/>
                  <a:gd name="T2" fmla="*/ 10800 w 21600"/>
                  <a:gd name="T3" fmla="*/ 21600 h 21600"/>
                  <a:gd name="T4" fmla="*/ 2107 w 21600"/>
                  <a:gd name="T5" fmla="*/ 10800 h 21600"/>
                  <a:gd name="T6" fmla="*/ 10800 w 21600"/>
                  <a:gd name="T7" fmla="*/ 0 h 21600"/>
                  <a:gd name="T8" fmla="*/ 3907 w 21600"/>
                  <a:gd name="T9" fmla="*/ 3907 h 21600"/>
                  <a:gd name="T10" fmla="*/ 17693 w 21600"/>
                  <a:gd name="T11" fmla="*/ 17693 h 21600"/>
                </a:gdLst>
                <a:ahLst/>
                <a:cxnLst>
                  <a:cxn ang="0">
                    <a:pos x="T0" y="T1"/>
                  </a:cxn>
                  <a:cxn ang="0">
                    <a:pos x="T2" y="T3"/>
                  </a:cxn>
                  <a:cxn ang="0">
                    <a:pos x="T4" y="T5"/>
                  </a:cxn>
                  <a:cxn ang="0">
                    <a:pos x="T6" y="T7"/>
                  </a:cxn>
                </a:cxnLst>
                <a:rect l="T8" t="T9" r="T10" b="T11"/>
                <a:pathLst>
                  <a:path w="21600" h="21600">
                    <a:moveTo>
                      <a:pt x="0" y="0"/>
                    </a:moveTo>
                    <a:lnTo>
                      <a:pt x="4213" y="21600"/>
                    </a:lnTo>
                    <a:lnTo>
                      <a:pt x="17387" y="21600"/>
                    </a:lnTo>
                    <a:lnTo>
                      <a:pt x="21600" y="0"/>
                    </a:lnTo>
                    <a:close/>
                  </a:path>
                </a:pathLst>
              </a:custGeom>
              <a:solidFill>
                <a:srgbClr val="FF0000"/>
              </a:solidFill>
              <a:ln w="6350">
                <a:solidFill>
                  <a:schemeClr val="tx1"/>
                </a:solidFill>
                <a:miter lim="800000"/>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sp>
            <p:nvSpPr>
              <p:cNvPr id="69670" name="AutoShape 38"/>
              <p:cNvSpPr>
                <a:spLocks noChangeArrowheads="1"/>
              </p:cNvSpPr>
              <p:nvPr/>
            </p:nvSpPr>
            <p:spPr bwMode="auto">
              <a:xfrm rot="10583167">
                <a:off x="2928" y="1968"/>
                <a:ext cx="336" cy="1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00"/>
              </a:solidFill>
              <a:ln w="6350">
                <a:solidFill>
                  <a:schemeClr val="tx1"/>
                </a:solidFill>
                <a:miter lim="800000"/>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sp>
            <p:nvSpPr>
              <p:cNvPr id="69671" name="AutoShape 39"/>
              <p:cNvSpPr>
                <a:spLocks noChangeArrowheads="1"/>
              </p:cNvSpPr>
              <p:nvPr/>
            </p:nvSpPr>
            <p:spPr bwMode="auto">
              <a:xfrm rot="-24463835">
                <a:off x="2712" y="1704"/>
                <a:ext cx="336" cy="1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00"/>
              </a:solidFill>
              <a:ln w="6350">
                <a:solidFill>
                  <a:schemeClr val="tx1"/>
                </a:solidFill>
                <a:miter lim="800000"/>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grpSp>
        <p:sp>
          <p:nvSpPr>
            <p:cNvPr id="69700" name="Oval 68"/>
            <p:cNvSpPr>
              <a:spLocks noChangeArrowheads="1"/>
            </p:cNvSpPr>
            <p:nvPr/>
          </p:nvSpPr>
          <p:spPr bwMode="auto">
            <a:xfrm>
              <a:off x="1683" y="1569"/>
              <a:ext cx="322" cy="214"/>
            </a:xfrm>
            <a:prstGeom prst="ellipse">
              <a:avLst/>
            </a:prstGeom>
            <a:solidFill>
              <a:srgbClr val="A37E21"/>
            </a:solidFill>
            <a:ln w="6350">
              <a:solidFill>
                <a:schemeClr val="tx1"/>
              </a:solidFill>
              <a:round/>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grpSp>
      <p:sp>
        <p:nvSpPr>
          <p:cNvPr id="44" name="Text Box 30"/>
          <p:cNvSpPr txBox="1">
            <a:spLocks noChangeArrowheads="1"/>
          </p:cNvSpPr>
          <p:nvPr/>
        </p:nvSpPr>
        <p:spPr bwMode="auto">
          <a:xfrm>
            <a:off x="3328834" y="2318559"/>
            <a:ext cx="433173" cy="369332"/>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zh-CN" altLang="en-US" b="1" dirty="0">
                <a:solidFill>
                  <a:schemeClr val="bg1"/>
                </a:solidFill>
                <a:latin typeface="汉仪大宋简" panose="02010609000101010101" pitchFamily="49" charset="-122"/>
                <a:ea typeface="汉仪大宋简" panose="02010609000101010101" pitchFamily="49" charset="-122"/>
              </a:rPr>
              <a:t>铀</a:t>
            </a:r>
            <a:endParaRPr lang="en-US" b="1" dirty="0">
              <a:solidFill>
                <a:schemeClr val="bg1"/>
              </a:solidFill>
              <a:latin typeface="汉仪大宋简" panose="02010609000101010101" pitchFamily="49" charset="-122"/>
              <a:ea typeface="汉仪大宋简" panose="02010609000101010101" pitchFamily="49" charset="-122"/>
            </a:endParaRPr>
          </a:p>
        </p:txBody>
      </p:sp>
      <p:sp>
        <p:nvSpPr>
          <p:cNvPr id="47" name="Text Box 30"/>
          <p:cNvSpPr txBox="1">
            <a:spLocks noChangeArrowheads="1"/>
          </p:cNvSpPr>
          <p:nvPr/>
        </p:nvSpPr>
        <p:spPr bwMode="auto">
          <a:xfrm>
            <a:off x="4295544" y="1818669"/>
            <a:ext cx="433173" cy="369332"/>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zh-CN" altLang="en-US" b="1" dirty="0">
                <a:solidFill>
                  <a:schemeClr val="bg1"/>
                </a:solidFill>
                <a:latin typeface="汉仪大宋简" panose="02010609000101010101" pitchFamily="49" charset="-122"/>
                <a:ea typeface="汉仪大宋简" panose="02010609000101010101" pitchFamily="49" charset="-122"/>
              </a:rPr>
              <a:t>铀</a:t>
            </a:r>
            <a:endParaRPr lang="en-US" b="1" dirty="0">
              <a:solidFill>
                <a:schemeClr val="bg1"/>
              </a:solidFill>
              <a:latin typeface="汉仪大宋简" panose="02010609000101010101" pitchFamily="49" charset="-122"/>
              <a:ea typeface="汉仪大宋简" panose="02010609000101010101" pitchFamily="49" charset="-122"/>
            </a:endParaRPr>
          </a:p>
        </p:txBody>
      </p:sp>
      <p:sp>
        <p:nvSpPr>
          <p:cNvPr id="49" name="Text Box 30"/>
          <p:cNvSpPr txBox="1">
            <a:spLocks noChangeArrowheads="1"/>
          </p:cNvSpPr>
          <p:nvPr/>
        </p:nvSpPr>
        <p:spPr bwMode="auto">
          <a:xfrm>
            <a:off x="5361077" y="1780011"/>
            <a:ext cx="433173" cy="369332"/>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zh-CN" altLang="en-US" b="1" dirty="0">
                <a:solidFill>
                  <a:schemeClr val="bg1"/>
                </a:solidFill>
                <a:latin typeface="汉仪大宋简" panose="02010609000101010101" pitchFamily="49" charset="-122"/>
                <a:ea typeface="汉仪大宋简" panose="02010609000101010101" pitchFamily="49" charset="-122"/>
              </a:rPr>
              <a:t>铀</a:t>
            </a:r>
            <a:endParaRPr lang="en-US" b="1" dirty="0">
              <a:solidFill>
                <a:schemeClr val="bg1"/>
              </a:solidFill>
              <a:latin typeface="汉仪大宋简" panose="02010609000101010101" pitchFamily="49" charset="-122"/>
              <a:ea typeface="汉仪大宋简" panose="02010609000101010101" pitchFamily="49" charset="-122"/>
            </a:endParaRPr>
          </a:p>
        </p:txBody>
      </p:sp>
      <p:sp>
        <p:nvSpPr>
          <p:cNvPr id="50" name="Text Box 30"/>
          <p:cNvSpPr txBox="1">
            <a:spLocks noChangeArrowheads="1"/>
          </p:cNvSpPr>
          <p:nvPr/>
        </p:nvSpPr>
        <p:spPr bwMode="auto">
          <a:xfrm>
            <a:off x="3149842" y="3934144"/>
            <a:ext cx="433173" cy="369332"/>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zh-CN" altLang="en-US" b="1" dirty="0">
                <a:latin typeface="汉仪大宋简" panose="02010609000101010101" pitchFamily="49" charset="-122"/>
                <a:ea typeface="汉仪大宋简" panose="02010609000101010101" pitchFamily="49" charset="-122"/>
              </a:rPr>
              <a:t>铅</a:t>
            </a:r>
            <a:endParaRPr lang="en-US" b="1" dirty="0">
              <a:latin typeface="汉仪大宋简" panose="02010609000101010101" pitchFamily="49" charset="-122"/>
              <a:ea typeface="汉仪大宋简" panose="02010609000101010101" pitchFamily="49" charset="-122"/>
            </a:endParaRPr>
          </a:p>
        </p:txBody>
      </p:sp>
      <p:sp>
        <p:nvSpPr>
          <p:cNvPr id="51" name="Text Box 30"/>
          <p:cNvSpPr txBox="1">
            <a:spLocks noChangeArrowheads="1"/>
          </p:cNvSpPr>
          <p:nvPr/>
        </p:nvSpPr>
        <p:spPr bwMode="auto">
          <a:xfrm>
            <a:off x="3961010" y="4055826"/>
            <a:ext cx="433173" cy="369332"/>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zh-CN" altLang="en-US" b="1" dirty="0">
                <a:latin typeface="汉仪大宋简" panose="02010609000101010101" pitchFamily="49" charset="-122"/>
                <a:ea typeface="汉仪大宋简" panose="02010609000101010101" pitchFamily="49" charset="-122"/>
              </a:rPr>
              <a:t>铅</a:t>
            </a:r>
            <a:endParaRPr lang="en-US" b="1" dirty="0">
              <a:latin typeface="汉仪大宋简" panose="02010609000101010101" pitchFamily="49" charset="-122"/>
              <a:ea typeface="汉仪大宋简" panose="02010609000101010101" pitchFamily="49" charset="-122"/>
            </a:endParaRPr>
          </a:p>
        </p:txBody>
      </p:sp>
      <p:sp>
        <p:nvSpPr>
          <p:cNvPr id="52" name="Text Box 30"/>
          <p:cNvSpPr txBox="1">
            <a:spLocks noChangeArrowheads="1"/>
          </p:cNvSpPr>
          <p:nvPr/>
        </p:nvSpPr>
        <p:spPr bwMode="auto">
          <a:xfrm>
            <a:off x="4608004" y="4014080"/>
            <a:ext cx="433173" cy="369332"/>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zh-CN" altLang="en-US" b="1" dirty="0">
                <a:latin typeface="汉仪大宋简" panose="02010609000101010101" pitchFamily="49" charset="-122"/>
                <a:ea typeface="汉仪大宋简" panose="02010609000101010101" pitchFamily="49" charset="-122"/>
              </a:rPr>
              <a:t>铅</a:t>
            </a:r>
            <a:endParaRPr lang="en-US" b="1" dirty="0">
              <a:latin typeface="汉仪大宋简" panose="02010609000101010101" pitchFamily="49" charset="-122"/>
              <a:ea typeface="汉仪大宋简" panose="02010609000101010101" pitchFamily="49" charset="-122"/>
            </a:endParaRPr>
          </a:p>
        </p:txBody>
      </p:sp>
      <p:sp>
        <p:nvSpPr>
          <p:cNvPr id="53" name="Text Box 30"/>
          <p:cNvSpPr txBox="1">
            <a:spLocks noChangeArrowheads="1"/>
          </p:cNvSpPr>
          <p:nvPr/>
        </p:nvSpPr>
        <p:spPr bwMode="auto">
          <a:xfrm>
            <a:off x="5419444" y="4073093"/>
            <a:ext cx="433173" cy="369332"/>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zh-CN" altLang="en-US" b="1" dirty="0">
                <a:latin typeface="汉仪大宋简" panose="02010609000101010101" pitchFamily="49" charset="-122"/>
                <a:ea typeface="汉仪大宋简" panose="02010609000101010101" pitchFamily="49" charset="-122"/>
              </a:rPr>
              <a:t>铅</a:t>
            </a:r>
            <a:endParaRPr lang="en-US" b="1" dirty="0">
              <a:latin typeface="汉仪大宋简" panose="02010609000101010101" pitchFamily="49" charset="-122"/>
              <a:ea typeface="汉仪大宋简" panose="02010609000101010101" pitchFamily="49" charset="-122"/>
            </a:endParaRPr>
          </a:p>
        </p:txBody>
      </p:sp>
      <p:sp>
        <p:nvSpPr>
          <p:cNvPr id="48" name="Rectangle 2"/>
          <p:cNvSpPr txBox="1">
            <a:spLocks noChangeArrowheads="1"/>
          </p:cNvSpPr>
          <p:nvPr/>
        </p:nvSpPr>
        <p:spPr>
          <a:xfrm>
            <a:off x="2555776" y="650717"/>
            <a:ext cx="4233190" cy="416146"/>
          </a:xfrm>
          <a:prstGeom prst="rect">
            <a:avLst/>
          </a:prstGeom>
          <a:solidFill>
            <a:schemeClr val="tx1"/>
          </a:solidFill>
        </p:spPr>
        <p:txBody>
          <a:bodyPr vert="horz" wrap="square" lIns="68580" tIns="34290" rIns="68580" bIns="34290" rtlCol="0" anchor="b" anchorCtr="0">
            <a:normAutofit lnSpcReduction="10000"/>
          </a:bodyPr>
          <a:lstStyle>
            <a:lvl1pPr algn="ctr" rtl="0" eaLnBrk="1" latinLnBrk="0" hangingPunct="1">
              <a:spcBef>
                <a:spcPct val="0"/>
              </a:spcBef>
              <a:buNone/>
              <a:defRPr kumimoji="0" lang="en-US" sz="3600" b="1" kern="1200">
                <a:solidFill>
                  <a:srgbClr val="002954"/>
                </a:soli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sz="2400" dirty="0">
                <a:solidFill>
                  <a:schemeClr val="bg1"/>
                </a:solidFill>
                <a:latin typeface="汉仪大宋简" panose="02010609000101010101" pitchFamily="49" charset="-122"/>
                <a:ea typeface="汉仪大宋简" panose="02010609000101010101" pitchFamily="49" charset="-122"/>
              </a:rPr>
              <a:t>铀衰变为铅</a:t>
            </a:r>
          </a:p>
        </p:txBody>
      </p:sp>
      <p:sp>
        <p:nvSpPr>
          <p:cNvPr id="10" name="标题 9"/>
          <p:cNvSpPr>
            <a:spLocks noGrp="1"/>
          </p:cNvSpPr>
          <p:nvPr>
            <p:ph type="title"/>
          </p:nvPr>
        </p:nvSpPr>
        <p:spPr>
          <a:xfrm>
            <a:off x="0" y="119703"/>
            <a:ext cx="9144000" cy="507831"/>
          </a:xfrm>
        </p:spPr>
        <p:txBody>
          <a:bodyPr/>
          <a:lstStyle/>
          <a:p>
            <a:r>
              <a:rPr lang="zh-CN" altLang="en-US" dirty="0"/>
              <a:t>放射性同位素测年法</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02177" y="1707377"/>
            <a:ext cx="4339650" cy="923330"/>
          </a:xfrm>
          <a:prstGeom prst="rect">
            <a:avLst/>
          </a:prstGeom>
          <a:noFill/>
        </p:spPr>
        <p:txBody>
          <a:bodyPr wrap="none" rtlCol="0">
            <a:spAutoFit/>
          </a:bodyPr>
          <a:lstStyle/>
          <a:p>
            <a:pPr algn="ctr"/>
            <a:r>
              <a:rPr lang="zh-CN" altLang="en-US" sz="5400" dirty="0">
                <a:solidFill>
                  <a:srgbClr val="002060"/>
                </a:solidFill>
                <a:latin typeface="微软雅黑" panose="020B0503020204020204" pitchFamily="34" charset="-122"/>
                <a:ea typeface="微软雅黑" panose="020B0503020204020204" pitchFamily="34" charset="-122"/>
              </a:rPr>
              <a:t>感谢大家观看</a:t>
            </a:r>
          </a:p>
        </p:txBody>
      </p:sp>
      <p:sp>
        <p:nvSpPr>
          <p:cNvPr id="9" name="文本框 8"/>
          <p:cNvSpPr txBox="1"/>
          <p:nvPr/>
        </p:nvSpPr>
        <p:spPr>
          <a:xfrm>
            <a:off x="1976067" y="2607499"/>
            <a:ext cx="5191871" cy="523348"/>
          </a:xfrm>
          <a:prstGeom prst="rect">
            <a:avLst/>
          </a:prstGeom>
          <a:noFill/>
        </p:spPr>
        <p:txBody>
          <a:bodyPr wrap="none" rtlCol="0">
            <a:spAutoFit/>
          </a:bodyPr>
          <a:lstStyle/>
          <a:p>
            <a:pPr algn="ctr"/>
            <a:r>
              <a:rPr lang="en-US" altLang="zh-CN" sz="2801" dirty="0">
                <a:solidFill>
                  <a:srgbClr val="002060"/>
                </a:solidFill>
                <a:latin typeface="微软雅黑" panose="020B0503020204020204" pitchFamily="34" charset="-122"/>
                <a:ea typeface="微软雅黑" panose="020B0503020204020204" pitchFamily="34" charset="-122"/>
              </a:rPr>
              <a:t>THANK YOU FOR WATCHING</a:t>
            </a:r>
            <a:endParaRPr lang="zh-CN" altLang="en-US" sz="2801" dirty="0">
              <a:solidFill>
                <a:srgbClr val="002060"/>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1830895" y="3219935"/>
            <a:ext cx="5482219" cy="0"/>
          </a:xfrm>
          <a:prstGeom prst="line">
            <a:avLst/>
          </a:prstGeom>
          <a:ln w="19050">
            <a:gradFill flip="none" rotWithShape="1">
              <a:gsLst>
                <a:gs pos="0">
                  <a:schemeClr val="accent1">
                    <a:lumMod val="5000"/>
                    <a:lumOff val="95000"/>
                    <a:alpha val="0"/>
                  </a:schemeClr>
                </a:gs>
                <a:gs pos="50000">
                  <a:srgbClr val="002060"/>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830895" y="1693457"/>
            <a:ext cx="5482219" cy="0"/>
          </a:xfrm>
          <a:prstGeom prst="line">
            <a:avLst/>
          </a:prstGeom>
          <a:ln w="19050">
            <a:gradFill flip="none" rotWithShape="1">
              <a:gsLst>
                <a:gs pos="0">
                  <a:schemeClr val="accent1">
                    <a:lumMod val="5000"/>
                    <a:lumOff val="95000"/>
                    <a:alpha val="0"/>
                  </a:schemeClr>
                </a:gs>
                <a:gs pos="50000">
                  <a:srgbClr val="024C89"/>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8210" name="Freeform 34"/>
          <p:cNvSpPr>
            <a:spLocks/>
          </p:cNvSpPr>
          <p:nvPr/>
        </p:nvSpPr>
        <p:spPr bwMode="auto">
          <a:xfrm>
            <a:off x="4085945" y="1005577"/>
            <a:ext cx="3240360" cy="2322258"/>
          </a:xfrm>
          <a:custGeom>
            <a:avLst/>
            <a:gdLst>
              <a:gd name="T0" fmla="*/ 0 w 2722"/>
              <a:gd name="T1" fmla="*/ 0 h 2035"/>
              <a:gd name="T2" fmla="*/ 1093787 w 2722"/>
              <a:gd name="T3" fmla="*/ 1738313 h 2035"/>
              <a:gd name="T4" fmla="*/ 2155825 w 2722"/>
              <a:gd name="T5" fmla="*/ 2598737 h 2035"/>
              <a:gd name="T6" fmla="*/ 3232150 w 2722"/>
              <a:gd name="T7" fmla="*/ 3028950 h 2035"/>
              <a:gd name="T8" fmla="*/ 4321175 w 2722"/>
              <a:gd name="T9" fmla="*/ 3230562 h 2035"/>
              <a:gd name="T10" fmla="*/ 0 60000 65536"/>
              <a:gd name="T11" fmla="*/ 0 60000 65536"/>
              <a:gd name="T12" fmla="*/ 0 60000 65536"/>
              <a:gd name="T13" fmla="*/ 0 60000 65536"/>
              <a:gd name="T14" fmla="*/ 0 60000 65536"/>
              <a:gd name="T15" fmla="*/ 0 w 2722"/>
              <a:gd name="T16" fmla="*/ 0 h 2035"/>
              <a:gd name="T17" fmla="*/ 2722 w 2722"/>
              <a:gd name="T18" fmla="*/ 2035 h 2035"/>
            </a:gdLst>
            <a:ahLst/>
            <a:cxnLst>
              <a:cxn ang="T10">
                <a:pos x="T0" y="T1"/>
              </a:cxn>
              <a:cxn ang="T11">
                <a:pos x="T2" y="T3"/>
              </a:cxn>
              <a:cxn ang="T12">
                <a:pos x="T4" y="T5"/>
              </a:cxn>
              <a:cxn ang="T13">
                <a:pos x="T6" y="T7"/>
              </a:cxn>
              <a:cxn ang="T14">
                <a:pos x="T8" y="T9"/>
              </a:cxn>
            </a:cxnLst>
            <a:rect l="T15" t="T16" r="T17" b="T18"/>
            <a:pathLst>
              <a:path w="2722" h="2035">
                <a:moveTo>
                  <a:pt x="0" y="0"/>
                </a:moveTo>
                <a:cubicBezTo>
                  <a:pt x="115" y="182"/>
                  <a:pt x="463" y="822"/>
                  <a:pt x="689" y="1095"/>
                </a:cubicBezTo>
                <a:cubicBezTo>
                  <a:pt x="915" y="1368"/>
                  <a:pt x="1134" y="1502"/>
                  <a:pt x="1358" y="1637"/>
                </a:cubicBezTo>
                <a:cubicBezTo>
                  <a:pt x="1582" y="1772"/>
                  <a:pt x="1809" y="1842"/>
                  <a:pt x="2036" y="1908"/>
                </a:cubicBezTo>
                <a:cubicBezTo>
                  <a:pt x="2263" y="1974"/>
                  <a:pt x="2579" y="2009"/>
                  <a:pt x="2722" y="2035"/>
                </a:cubicBezTo>
              </a:path>
            </a:pathLst>
          </a:custGeom>
          <a:noFill/>
          <a:ln w="57150" cmpd="sng">
            <a:solidFill>
              <a:srgbClr val="FF0000"/>
            </a:solidFill>
            <a:round/>
            <a:headEnd/>
            <a:tailEnd/>
          </a:ln>
        </p:spPr>
        <p:txBody>
          <a:bodyPr/>
          <a:lstStyle/>
          <a:p>
            <a:pPr eaLnBrk="0" fontAlgn="base" hangingPunct="0">
              <a:spcBef>
                <a:spcPct val="0"/>
              </a:spcBef>
              <a:spcAft>
                <a:spcPct val="0"/>
              </a:spcAft>
            </a:pPr>
            <a:endParaRPr lang="en-US">
              <a:solidFill>
                <a:srgbClr val="000000"/>
              </a:solidFill>
            </a:endParaRPr>
          </a:p>
        </p:txBody>
      </p:sp>
      <p:grpSp>
        <p:nvGrpSpPr>
          <p:cNvPr id="2" name="Group 44"/>
          <p:cNvGrpSpPr>
            <a:grpSpLocks/>
          </p:cNvGrpSpPr>
          <p:nvPr/>
        </p:nvGrpSpPr>
        <p:grpSpPr bwMode="auto">
          <a:xfrm>
            <a:off x="4032462" y="843559"/>
            <a:ext cx="3977875" cy="3210386"/>
            <a:chOff x="2699" y="391"/>
            <a:chExt cx="3341" cy="3031"/>
          </a:xfrm>
        </p:grpSpPr>
        <p:sp>
          <p:nvSpPr>
            <p:cNvPr id="49172" name="Line 20"/>
            <p:cNvSpPr>
              <a:spLocks noChangeShapeType="1"/>
            </p:cNvSpPr>
            <p:nvPr/>
          </p:nvSpPr>
          <p:spPr bwMode="auto">
            <a:xfrm>
              <a:off x="2699" y="618"/>
              <a:ext cx="0" cy="2268"/>
            </a:xfrm>
            <a:prstGeom prst="line">
              <a:avLst/>
            </a:prstGeom>
            <a:noFill/>
            <a:ln w="57150">
              <a:solidFill>
                <a:srgbClr val="002954"/>
              </a:solidFill>
              <a:round/>
              <a:headEnd/>
              <a:tailEnd/>
            </a:ln>
          </p:spPr>
          <p:txBody>
            <a:bodyPr/>
            <a:lstStyle/>
            <a:p>
              <a:pPr eaLnBrk="0" fontAlgn="base" hangingPunct="0">
                <a:spcBef>
                  <a:spcPct val="0"/>
                </a:spcBef>
                <a:spcAft>
                  <a:spcPct val="0"/>
                </a:spcAft>
              </a:pPr>
              <a:endParaRPr lang="en-US"/>
            </a:p>
          </p:txBody>
        </p:sp>
        <p:sp>
          <p:nvSpPr>
            <p:cNvPr id="49173" name="Line 21"/>
            <p:cNvSpPr>
              <a:spLocks noChangeShapeType="1"/>
            </p:cNvSpPr>
            <p:nvPr/>
          </p:nvSpPr>
          <p:spPr bwMode="auto">
            <a:xfrm flipH="1">
              <a:off x="2699" y="2886"/>
              <a:ext cx="2925" cy="0"/>
            </a:xfrm>
            <a:prstGeom prst="line">
              <a:avLst/>
            </a:prstGeom>
            <a:noFill/>
            <a:ln w="57150">
              <a:solidFill>
                <a:srgbClr val="002954"/>
              </a:solidFill>
              <a:round/>
              <a:headEnd/>
              <a:tailEnd/>
            </a:ln>
          </p:spPr>
          <p:txBody>
            <a:bodyPr/>
            <a:lstStyle/>
            <a:p>
              <a:pPr eaLnBrk="0" fontAlgn="base" hangingPunct="0">
                <a:spcBef>
                  <a:spcPct val="0"/>
                </a:spcBef>
                <a:spcAft>
                  <a:spcPct val="0"/>
                </a:spcAft>
              </a:pPr>
              <a:endParaRPr lang="en-US"/>
            </a:p>
          </p:txBody>
        </p:sp>
        <p:sp>
          <p:nvSpPr>
            <p:cNvPr id="49174" name="Text Box 23"/>
            <p:cNvSpPr txBox="1">
              <a:spLocks noChangeArrowheads="1"/>
            </p:cNvSpPr>
            <p:nvPr/>
          </p:nvSpPr>
          <p:spPr bwMode="auto">
            <a:xfrm>
              <a:off x="5602" y="2637"/>
              <a:ext cx="438" cy="785"/>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zh-CN" altLang="en-US" sz="2400" b="1" dirty="0">
                  <a:latin typeface="Arial" pitchFamily="34" charset="0"/>
                </a:rPr>
                <a:t>时间</a:t>
              </a:r>
              <a:endParaRPr lang="en-US" sz="2400" b="1" dirty="0">
                <a:latin typeface="Arial" pitchFamily="34" charset="0"/>
              </a:endParaRPr>
            </a:p>
          </p:txBody>
        </p:sp>
        <p:sp>
          <p:nvSpPr>
            <p:cNvPr id="49175" name="Text Box 24"/>
            <p:cNvSpPr txBox="1">
              <a:spLocks noChangeArrowheads="1"/>
            </p:cNvSpPr>
            <p:nvPr/>
          </p:nvSpPr>
          <p:spPr bwMode="auto">
            <a:xfrm>
              <a:off x="2789" y="391"/>
              <a:ext cx="741" cy="349"/>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zh-CN" altLang="en-US" b="1" dirty="0">
                  <a:latin typeface="Arial" pitchFamily="34" charset="0"/>
                </a:rPr>
                <a:t>母元素</a:t>
              </a:r>
              <a:endParaRPr lang="en-US" b="1" dirty="0">
                <a:latin typeface="Arial" pitchFamily="34" charset="0"/>
              </a:endParaRPr>
            </a:p>
          </p:txBody>
        </p:sp>
      </p:grpSp>
      <p:sp>
        <p:nvSpPr>
          <p:cNvPr id="2098211" name="Text Box 35"/>
          <p:cNvSpPr txBox="1">
            <a:spLocks noChangeArrowheads="1"/>
          </p:cNvSpPr>
          <p:nvPr/>
        </p:nvSpPr>
        <p:spPr bwMode="auto">
          <a:xfrm>
            <a:off x="4926622" y="1958579"/>
            <a:ext cx="505267" cy="36933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b="1" dirty="0">
                <a:latin typeface="Arial" pitchFamily="34" charset="0"/>
              </a:rPr>
              <a:t>1/2</a:t>
            </a:r>
          </a:p>
        </p:txBody>
      </p:sp>
      <p:sp>
        <p:nvSpPr>
          <p:cNvPr id="2098212" name="Text Box 36"/>
          <p:cNvSpPr txBox="1">
            <a:spLocks noChangeArrowheads="1"/>
          </p:cNvSpPr>
          <p:nvPr/>
        </p:nvSpPr>
        <p:spPr bwMode="auto">
          <a:xfrm>
            <a:off x="5682164" y="2571750"/>
            <a:ext cx="505267" cy="36933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b="1" dirty="0">
                <a:latin typeface="Arial" pitchFamily="34" charset="0"/>
              </a:rPr>
              <a:t>1/4</a:t>
            </a:r>
          </a:p>
        </p:txBody>
      </p:sp>
      <p:sp>
        <p:nvSpPr>
          <p:cNvPr id="2098213" name="Text Box 37"/>
          <p:cNvSpPr txBox="1">
            <a:spLocks noChangeArrowheads="1"/>
          </p:cNvSpPr>
          <p:nvPr/>
        </p:nvSpPr>
        <p:spPr bwMode="auto">
          <a:xfrm>
            <a:off x="6570222" y="2841780"/>
            <a:ext cx="505267" cy="36933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b="1" dirty="0">
                <a:latin typeface="Arial" pitchFamily="34" charset="0"/>
              </a:rPr>
              <a:t>1/8</a:t>
            </a:r>
          </a:p>
        </p:txBody>
      </p:sp>
      <p:sp>
        <p:nvSpPr>
          <p:cNvPr id="2098214" name="Text Box 38"/>
          <p:cNvSpPr txBox="1">
            <a:spLocks noChangeArrowheads="1"/>
          </p:cNvSpPr>
          <p:nvPr/>
        </p:nvSpPr>
        <p:spPr bwMode="auto">
          <a:xfrm>
            <a:off x="7272301" y="2949792"/>
            <a:ext cx="633507" cy="36933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b="1" dirty="0">
                <a:latin typeface="Arial" pitchFamily="34" charset="0"/>
              </a:rPr>
              <a:t>1/16</a:t>
            </a:r>
          </a:p>
        </p:txBody>
      </p:sp>
      <p:sp>
        <p:nvSpPr>
          <p:cNvPr id="2098215" name="Oval 39"/>
          <p:cNvSpPr>
            <a:spLocks noChangeArrowheads="1"/>
          </p:cNvSpPr>
          <p:nvPr/>
        </p:nvSpPr>
        <p:spPr bwMode="auto">
          <a:xfrm>
            <a:off x="4733740" y="2031209"/>
            <a:ext cx="216694" cy="216694"/>
          </a:xfrm>
          <a:prstGeom prst="ellipse">
            <a:avLst/>
          </a:prstGeom>
          <a:solidFill>
            <a:srgbClr val="00B0F0"/>
          </a:solidFill>
          <a:ln w="9525">
            <a:noFill/>
            <a:round/>
            <a:headEnd/>
            <a:tailEnd/>
          </a:ln>
        </p:spPr>
        <p:txBody>
          <a:bodyPr wrap="none" anchor="ctr"/>
          <a:lstStyle/>
          <a:p>
            <a:pPr eaLnBrk="0" fontAlgn="base" hangingPunct="0">
              <a:spcBef>
                <a:spcPct val="0"/>
              </a:spcBef>
              <a:spcAft>
                <a:spcPct val="0"/>
              </a:spcAft>
            </a:pPr>
            <a:endParaRPr lang="en-AU">
              <a:solidFill>
                <a:srgbClr val="000000"/>
              </a:solidFill>
            </a:endParaRPr>
          </a:p>
        </p:txBody>
      </p:sp>
      <p:sp>
        <p:nvSpPr>
          <p:cNvPr id="2098216" name="Oval 40"/>
          <p:cNvSpPr>
            <a:spLocks noChangeArrowheads="1"/>
          </p:cNvSpPr>
          <p:nvPr/>
        </p:nvSpPr>
        <p:spPr bwMode="auto">
          <a:xfrm>
            <a:off x="5574248" y="2753156"/>
            <a:ext cx="216694" cy="216694"/>
          </a:xfrm>
          <a:prstGeom prst="ellipse">
            <a:avLst/>
          </a:prstGeom>
          <a:solidFill>
            <a:srgbClr val="00B0F0"/>
          </a:solidFill>
          <a:ln w="9525">
            <a:noFill/>
            <a:round/>
            <a:headEnd/>
            <a:tailEnd/>
          </a:ln>
        </p:spPr>
        <p:txBody>
          <a:bodyPr wrap="none" anchor="ctr"/>
          <a:lstStyle/>
          <a:p>
            <a:pPr eaLnBrk="0" fontAlgn="base" hangingPunct="0">
              <a:spcBef>
                <a:spcPct val="0"/>
              </a:spcBef>
              <a:spcAft>
                <a:spcPct val="0"/>
              </a:spcAft>
            </a:pPr>
            <a:endParaRPr lang="en-AU">
              <a:solidFill>
                <a:srgbClr val="000000"/>
              </a:solidFill>
            </a:endParaRPr>
          </a:p>
        </p:txBody>
      </p:sp>
      <p:sp>
        <p:nvSpPr>
          <p:cNvPr id="2098217" name="Oval 41"/>
          <p:cNvSpPr>
            <a:spLocks noChangeArrowheads="1"/>
          </p:cNvSpPr>
          <p:nvPr/>
        </p:nvSpPr>
        <p:spPr bwMode="auto">
          <a:xfrm>
            <a:off x="6461541" y="3057136"/>
            <a:ext cx="216694" cy="216694"/>
          </a:xfrm>
          <a:prstGeom prst="ellipse">
            <a:avLst/>
          </a:prstGeom>
          <a:solidFill>
            <a:srgbClr val="00B0F0"/>
          </a:solidFill>
          <a:ln w="9525">
            <a:noFill/>
            <a:round/>
            <a:headEnd/>
            <a:tailEnd/>
          </a:ln>
        </p:spPr>
        <p:txBody>
          <a:bodyPr wrap="none" anchor="ctr"/>
          <a:lstStyle/>
          <a:p>
            <a:pPr eaLnBrk="0" fontAlgn="base" hangingPunct="0">
              <a:spcBef>
                <a:spcPct val="0"/>
              </a:spcBef>
              <a:spcAft>
                <a:spcPct val="0"/>
              </a:spcAft>
            </a:pPr>
            <a:endParaRPr lang="en-AU">
              <a:solidFill>
                <a:srgbClr val="000000"/>
              </a:solidFill>
            </a:endParaRPr>
          </a:p>
        </p:txBody>
      </p:sp>
      <p:sp>
        <p:nvSpPr>
          <p:cNvPr id="2098218" name="Oval 42"/>
          <p:cNvSpPr>
            <a:spLocks noChangeArrowheads="1"/>
          </p:cNvSpPr>
          <p:nvPr/>
        </p:nvSpPr>
        <p:spPr bwMode="auto">
          <a:xfrm>
            <a:off x="7218294" y="3219824"/>
            <a:ext cx="216694" cy="216694"/>
          </a:xfrm>
          <a:prstGeom prst="ellipse">
            <a:avLst/>
          </a:prstGeom>
          <a:solidFill>
            <a:srgbClr val="00B0F0"/>
          </a:solidFill>
          <a:ln w="9525">
            <a:noFill/>
            <a:round/>
            <a:headEnd/>
            <a:tailEnd/>
          </a:ln>
        </p:spPr>
        <p:txBody>
          <a:bodyPr wrap="none" anchor="ctr"/>
          <a:lstStyle/>
          <a:p>
            <a:pPr eaLnBrk="0" fontAlgn="base" hangingPunct="0">
              <a:spcBef>
                <a:spcPct val="0"/>
              </a:spcBef>
              <a:spcAft>
                <a:spcPct val="0"/>
              </a:spcAft>
            </a:pPr>
            <a:endParaRPr lang="en-AU">
              <a:solidFill>
                <a:srgbClr val="000000"/>
              </a:solidFill>
            </a:endParaRPr>
          </a:p>
        </p:txBody>
      </p:sp>
      <p:sp>
        <p:nvSpPr>
          <p:cNvPr id="2098222" name="Oval 46"/>
          <p:cNvSpPr>
            <a:spLocks noChangeArrowheads="1"/>
          </p:cNvSpPr>
          <p:nvPr/>
        </p:nvSpPr>
        <p:spPr bwMode="auto">
          <a:xfrm>
            <a:off x="3923928" y="897566"/>
            <a:ext cx="216694" cy="216694"/>
          </a:xfrm>
          <a:prstGeom prst="ellipse">
            <a:avLst/>
          </a:prstGeom>
          <a:solidFill>
            <a:srgbClr val="00B0F0"/>
          </a:solidFill>
          <a:ln w="9525">
            <a:noFill/>
            <a:round/>
            <a:headEnd/>
            <a:tailEnd/>
          </a:ln>
        </p:spPr>
        <p:txBody>
          <a:bodyPr wrap="none" anchor="ctr"/>
          <a:lstStyle/>
          <a:p>
            <a:pPr eaLnBrk="0" fontAlgn="base" hangingPunct="0">
              <a:spcBef>
                <a:spcPct val="0"/>
              </a:spcBef>
              <a:spcAft>
                <a:spcPct val="0"/>
              </a:spcAft>
            </a:pPr>
            <a:endParaRPr lang="en-AU">
              <a:solidFill>
                <a:srgbClr val="000000"/>
              </a:solidFill>
            </a:endParaRPr>
          </a:p>
        </p:txBody>
      </p:sp>
      <p:grpSp>
        <p:nvGrpSpPr>
          <p:cNvPr id="3" name="Group 50"/>
          <p:cNvGrpSpPr>
            <a:grpSpLocks/>
          </p:cNvGrpSpPr>
          <p:nvPr/>
        </p:nvGrpSpPr>
        <p:grpSpPr bwMode="auto">
          <a:xfrm>
            <a:off x="4003886" y="3597142"/>
            <a:ext cx="884634" cy="1133220"/>
            <a:chOff x="2675" y="3067"/>
            <a:chExt cx="743" cy="714"/>
          </a:xfrm>
        </p:grpSpPr>
        <p:sp>
          <p:nvSpPr>
            <p:cNvPr id="49169" name="Line 47"/>
            <p:cNvSpPr>
              <a:spLocks noChangeShapeType="1"/>
            </p:cNvSpPr>
            <p:nvPr/>
          </p:nvSpPr>
          <p:spPr bwMode="auto">
            <a:xfrm>
              <a:off x="3379" y="3067"/>
              <a:ext cx="0" cy="681"/>
            </a:xfrm>
            <a:prstGeom prst="line">
              <a:avLst/>
            </a:prstGeom>
            <a:noFill/>
            <a:ln w="38100">
              <a:solidFill>
                <a:srgbClr val="002954"/>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49170" name="Line 48"/>
            <p:cNvSpPr>
              <a:spLocks noChangeShapeType="1"/>
            </p:cNvSpPr>
            <p:nvPr/>
          </p:nvSpPr>
          <p:spPr bwMode="auto">
            <a:xfrm>
              <a:off x="2699" y="3067"/>
              <a:ext cx="0" cy="681"/>
            </a:xfrm>
            <a:prstGeom prst="line">
              <a:avLst/>
            </a:prstGeom>
            <a:noFill/>
            <a:ln w="38100">
              <a:solidFill>
                <a:srgbClr val="002954"/>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49171" name="Text Box 49"/>
            <p:cNvSpPr txBox="1">
              <a:spLocks noChangeArrowheads="1"/>
            </p:cNvSpPr>
            <p:nvPr/>
          </p:nvSpPr>
          <p:spPr bwMode="auto">
            <a:xfrm>
              <a:off x="2675" y="3068"/>
              <a:ext cx="743" cy="713"/>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zh-CN" altLang="en-US" sz="2400" b="1" dirty="0">
                  <a:latin typeface="Arial" pitchFamily="34" charset="0"/>
                </a:rPr>
                <a:t>半衰</a:t>
              </a:r>
            </a:p>
            <a:p>
              <a:pPr algn="ctr" eaLnBrk="0" fontAlgn="base" hangingPunct="0">
                <a:spcBef>
                  <a:spcPct val="0"/>
                </a:spcBef>
                <a:spcAft>
                  <a:spcPct val="0"/>
                </a:spcAft>
              </a:pPr>
              <a:r>
                <a:rPr lang="zh-CN" altLang="en-US" sz="2400" b="1" dirty="0">
                  <a:latin typeface="Arial" pitchFamily="34" charset="0"/>
                </a:rPr>
                <a:t>期</a:t>
              </a:r>
              <a:endParaRPr lang="en-US" altLang="zh-CN" sz="2400" b="1" dirty="0">
                <a:latin typeface="Arial" pitchFamily="34" charset="0"/>
              </a:endParaRPr>
            </a:p>
            <a:p>
              <a:pPr algn="ctr" eaLnBrk="0" fontAlgn="base" hangingPunct="0">
                <a:spcBef>
                  <a:spcPct val="0"/>
                </a:spcBef>
                <a:spcAft>
                  <a:spcPct val="0"/>
                </a:spcAft>
              </a:pPr>
              <a:endParaRPr lang="en-US" altLang="zh-CN" sz="450" b="1" dirty="0">
                <a:latin typeface="Arial" pitchFamily="34" charset="0"/>
              </a:endParaRPr>
            </a:p>
            <a:p>
              <a:pPr eaLnBrk="0" fontAlgn="base" hangingPunct="0">
                <a:spcBef>
                  <a:spcPct val="0"/>
                </a:spcBef>
                <a:spcAft>
                  <a:spcPct val="0"/>
                </a:spcAft>
              </a:pPr>
              <a:r>
                <a:rPr lang="en-US" sz="1500" b="1" dirty="0">
                  <a:latin typeface="Arial" pitchFamily="34" charset="0"/>
                </a:rPr>
                <a:t>7.1</a:t>
              </a:r>
              <a:r>
                <a:rPr lang="zh-CN" altLang="en-US" sz="1500" b="1" dirty="0">
                  <a:latin typeface="Arial" pitchFamily="34" charset="0"/>
                </a:rPr>
                <a:t>亿年</a:t>
              </a:r>
              <a:endParaRPr lang="en-US" sz="2400" b="1" dirty="0">
                <a:latin typeface="Arial" pitchFamily="34" charset="0"/>
              </a:endParaRPr>
            </a:p>
          </p:txBody>
        </p:sp>
      </p:grpSp>
      <p:sp>
        <p:nvSpPr>
          <p:cNvPr id="4" name="标题 3"/>
          <p:cNvSpPr>
            <a:spLocks noGrp="1"/>
          </p:cNvSpPr>
          <p:nvPr>
            <p:ph type="title"/>
          </p:nvPr>
        </p:nvSpPr>
        <p:spPr>
          <a:xfrm>
            <a:off x="0" y="119703"/>
            <a:ext cx="9144000" cy="507831"/>
          </a:xfrm>
        </p:spPr>
        <p:txBody>
          <a:bodyPr/>
          <a:lstStyle/>
          <a:p>
            <a:r>
              <a:rPr lang="zh-CN" altLang="en-US" dirty="0"/>
              <a:t>放射性同位素测年法的假设</a:t>
            </a:r>
          </a:p>
        </p:txBody>
      </p:sp>
      <p:pic>
        <p:nvPicPr>
          <p:cNvPr id="4915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1580" y="321453"/>
            <a:ext cx="3618402" cy="4398231"/>
          </a:xfrm>
          <a:prstGeom prst="rect">
            <a:avLst/>
          </a:prstGeom>
          <a:noFill/>
          <a:ln w="9525">
            <a:noFill/>
            <a:miter lim="800000"/>
            <a:headEnd/>
            <a:tailEnd/>
          </a:ln>
        </p:spPr>
      </p:pic>
      <p:sp>
        <p:nvSpPr>
          <p:cNvPr id="36" name="Text Box 23"/>
          <p:cNvSpPr txBox="1">
            <a:spLocks noChangeArrowheads="1"/>
          </p:cNvSpPr>
          <p:nvPr/>
        </p:nvSpPr>
        <p:spPr bwMode="auto">
          <a:xfrm>
            <a:off x="2305054" y="1390482"/>
            <a:ext cx="530915" cy="507831"/>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zh-CN" altLang="en-US" sz="2700" b="1" dirty="0">
                <a:solidFill>
                  <a:srgbClr val="002954"/>
                </a:solidFill>
                <a:latin typeface="微软雅黑" panose="020B0503020204020204" pitchFamily="34" charset="-122"/>
                <a:ea typeface="微软雅黑" panose="020B0503020204020204" pitchFamily="34" charset="-122"/>
              </a:rPr>
              <a:t>铀</a:t>
            </a:r>
            <a:endParaRPr lang="en-US" sz="2700" b="1" dirty="0">
              <a:solidFill>
                <a:srgbClr val="002954"/>
              </a:solidFill>
              <a:latin typeface="微软雅黑" panose="020B0503020204020204" pitchFamily="34" charset="-122"/>
              <a:ea typeface="微软雅黑" panose="020B0503020204020204" pitchFamily="34" charset="-122"/>
            </a:endParaRPr>
          </a:p>
        </p:txBody>
      </p:sp>
      <p:sp>
        <p:nvSpPr>
          <p:cNvPr id="37" name="Text Box 23"/>
          <p:cNvSpPr txBox="1">
            <a:spLocks noChangeArrowheads="1"/>
          </p:cNvSpPr>
          <p:nvPr/>
        </p:nvSpPr>
        <p:spPr bwMode="auto">
          <a:xfrm>
            <a:off x="2305054" y="3563119"/>
            <a:ext cx="530915" cy="507831"/>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zh-CN" altLang="en-US" sz="2700" b="1" dirty="0">
                <a:solidFill>
                  <a:srgbClr val="002954"/>
                </a:solidFill>
                <a:latin typeface="微软雅黑" panose="020B0503020204020204" pitchFamily="34" charset="-122"/>
                <a:ea typeface="微软雅黑" panose="020B0503020204020204" pitchFamily="34" charset="-122"/>
              </a:rPr>
              <a:t>铅</a:t>
            </a:r>
            <a:endParaRPr lang="en-US" sz="2700" b="1" dirty="0">
              <a:solidFill>
                <a:srgbClr val="002954"/>
              </a:solidFill>
              <a:latin typeface="微软雅黑" panose="020B0503020204020204" pitchFamily="34" charset="-122"/>
              <a:ea typeface="微软雅黑" panose="020B0503020204020204" pitchFamily="34" charset="-122"/>
            </a:endParaRPr>
          </a:p>
        </p:txBody>
      </p:sp>
      <p:sp>
        <p:nvSpPr>
          <p:cNvPr id="27" name="Text Box 23"/>
          <p:cNvSpPr txBox="1">
            <a:spLocks noChangeArrowheads="1"/>
          </p:cNvSpPr>
          <p:nvPr/>
        </p:nvSpPr>
        <p:spPr bwMode="auto">
          <a:xfrm>
            <a:off x="2000232" y="900864"/>
            <a:ext cx="1125149" cy="461665"/>
          </a:xfrm>
          <a:prstGeom prst="rect">
            <a:avLst/>
          </a:prstGeom>
          <a:noFill/>
          <a:ln w="38100">
            <a:solidFill>
              <a:srgbClr val="FF0000"/>
            </a:solidFill>
            <a:prstDash val="lgDash"/>
            <a:miter lim="800000"/>
            <a:headEnd/>
            <a:tailEnd/>
          </a:ln>
        </p:spPr>
        <p:txBody>
          <a:bodyPr wrap="square">
            <a:spAutoFit/>
          </a:bodyPr>
          <a:lstStyle/>
          <a:p>
            <a:pPr eaLnBrk="0" fontAlgn="base" hangingPunct="0">
              <a:spcBef>
                <a:spcPct val="0"/>
              </a:spcBef>
              <a:spcAft>
                <a:spcPct val="0"/>
              </a:spcAft>
            </a:pPr>
            <a:r>
              <a:rPr lang="zh-CN" altLang="en-US" sz="2400" b="1">
                <a:latin typeface="微软雅黑" panose="020B0503020204020204" pitchFamily="34" charset="-122"/>
                <a:ea typeface="微软雅黑" panose="020B0503020204020204" pitchFamily="34" charset="-122"/>
              </a:rPr>
              <a:t>母元素</a:t>
            </a:r>
            <a:endParaRPr lang="en-US" sz="2400" b="1" dirty="0">
              <a:latin typeface="微软雅黑" panose="020B0503020204020204" pitchFamily="34" charset="-122"/>
              <a:ea typeface="微软雅黑" panose="020B0503020204020204" pitchFamily="34" charset="-122"/>
            </a:endParaRPr>
          </a:p>
        </p:txBody>
      </p:sp>
      <p:sp>
        <p:nvSpPr>
          <p:cNvPr id="28" name="Text Box 23"/>
          <p:cNvSpPr txBox="1">
            <a:spLocks noChangeArrowheads="1"/>
          </p:cNvSpPr>
          <p:nvPr/>
        </p:nvSpPr>
        <p:spPr bwMode="auto">
          <a:xfrm>
            <a:off x="2053810" y="4286262"/>
            <a:ext cx="1125149" cy="461665"/>
          </a:xfrm>
          <a:prstGeom prst="rect">
            <a:avLst/>
          </a:prstGeom>
          <a:noFill/>
          <a:ln w="38100">
            <a:solidFill>
              <a:srgbClr val="FF0000"/>
            </a:solidFill>
            <a:prstDash val="lgDash"/>
            <a:miter lim="800000"/>
            <a:headEnd/>
            <a:tailEnd/>
          </a:ln>
        </p:spPr>
        <p:txBody>
          <a:bodyPr wrap="square">
            <a:spAutoFit/>
          </a:bodyPr>
          <a:lstStyle/>
          <a:p>
            <a:pPr eaLnBrk="0" fontAlgn="base" hangingPunct="0">
              <a:spcBef>
                <a:spcPct val="0"/>
              </a:spcBef>
              <a:spcAft>
                <a:spcPct val="0"/>
              </a:spcAft>
            </a:pPr>
            <a:r>
              <a:rPr lang="zh-CN" altLang="en-US" sz="2400" b="1">
                <a:latin typeface="微软雅黑" panose="020B0503020204020204" pitchFamily="34" charset="-122"/>
                <a:ea typeface="微软雅黑" panose="020B0503020204020204" pitchFamily="34" charset="-122"/>
              </a:rPr>
              <a:t>子元素</a:t>
            </a:r>
            <a:endParaRPr lang="en-US" sz="2400" b="1" dirty="0">
              <a:latin typeface="微软雅黑" panose="020B0503020204020204" pitchFamily="34" charset="-122"/>
              <a:ea typeface="微软雅黑" panose="020B0503020204020204" pitchFamily="34" charset="-122"/>
            </a:endParaRPr>
          </a:p>
        </p:txBody>
      </p:sp>
      <p:grpSp>
        <p:nvGrpSpPr>
          <p:cNvPr id="29" name="Group 50"/>
          <p:cNvGrpSpPr>
            <a:grpSpLocks/>
          </p:cNvGrpSpPr>
          <p:nvPr/>
        </p:nvGrpSpPr>
        <p:grpSpPr bwMode="auto">
          <a:xfrm>
            <a:off x="4830587" y="3597865"/>
            <a:ext cx="867965" cy="1131994"/>
            <a:chOff x="2689" y="3067"/>
            <a:chExt cx="729" cy="708"/>
          </a:xfrm>
        </p:grpSpPr>
        <p:sp>
          <p:nvSpPr>
            <p:cNvPr id="30" name="Line 47"/>
            <p:cNvSpPr>
              <a:spLocks noChangeShapeType="1"/>
            </p:cNvSpPr>
            <p:nvPr/>
          </p:nvSpPr>
          <p:spPr bwMode="auto">
            <a:xfrm>
              <a:off x="3379" y="3067"/>
              <a:ext cx="0" cy="681"/>
            </a:xfrm>
            <a:prstGeom prst="line">
              <a:avLst/>
            </a:prstGeom>
            <a:noFill/>
            <a:ln w="38100">
              <a:solidFill>
                <a:srgbClr val="002954"/>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31" name="Line 48"/>
            <p:cNvSpPr>
              <a:spLocks noChangeShapeType="1"/>
            </p:cNvSpPr>
            <p:nvPr/>
          </p:nvSpPr>
          <p:spPr bwMode="auto">
            <a:xfrm>
              <a:off x="2699" y="3067"/>
              <a:ext cx="0" cy="681"/>
            </a:xfrm>
            <a:prstGeom prst="line">
              <a:avLst/>
            </a:prstGeom>
            <a:noFill/>
            <a:ln w="38100">
              <a:solidFill>
                <a:srgbClr val="002954"/>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32" name="Text Box 49"/>
            <p:cNvSpPr txBox="1">
              <a:spLocks noChangeArrowheads="1"/>
            </p:cNvSpPr>
            <p:nvPr/>
          </p:nvSpPr>
          <p:spPr bwMode="auto">
            <a:xfrm>
              <a:off x="2689" y="3068"/>
              <a:ext cx="729" cy="707"/>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zh-CN" altLang="en-US" sz="2400" b="1" dirty="0">
                  <a:latin typeface="Arial" pitchFamily="34" charset="0"/>
                </a:rPr>
                <a:t>半衰</a:t>
              </a:r>
            </a:p>
            <a:p>
              <a:pPr algn="ctr" eaLnBrk="0" fontAlgn="base" hangingPunct="0">
                <a:spcBef>
                  <a:spcPct val="0"/>
                </a:spcBef>
                <a:spcAft>
                  <a:spcPct val="0"/>
                </a:spcAft>
              </a:pPr>
              <a:r>
                <a:rPr lang="zh-CN" altLang="en-US" sz="2400" b="1" dirty="0">
                  <a:latin typeface="Arial" pitchFamily="34" charset="0"/>
                </a:rPr>
                <a:t>期</a:t>
              </a:r>
              <a:endParaRPr lang="en-US" altLang="zh-CN" sz="2400" b="1" dirty="0">
                <a:latin typeface="Arial" pitchFamily="34" charset="0"/>
              </a:endParaRPr>
            </a:p>
            <a:p>
              <a:pPr algn="ctr" eaLnBrk="0" fontAlgn="base" hangingPunct="0">
                <a:spcBef>
                  <a:spcPct val="0"/>
                </a:spcBef>
                <a:spcAft>
                  <a:spcPct val="0"/>
                </a:spcAft>
              </a:pPr>
              <a:endParaRPr lang="en-US" altLang="zh-CN" sz="450" b="1" dirty="0">
                <a:latin typeface="Arial" pitchFamily="34" charset="0"/>
              </a:endParaRPr>
            </a:p>
            <a:p>
              <a:pPr eaLnBrk="0" fontAlgn="base" hangingPunct="0">
                <a:spcBef>
                  <a:spcPct val="0"/>
                </a:spcBef>
                <a:spcAft>
                  <a:spcPct val="0"/>
                </a:spcAft>
              </a:pPr>
              <a:r>
                <a:rPr lang="en-US" sz="1500" b="1" dirty="0">
                  <a:latin typeface="Arial" pitchFamily="34" charset="0"/>
                </a:rPr>
                <a:t>7.1</a:t>
              </a:r>
              <a:r>
                <a:rPr lang="zh-CN" altLang="en-US" sz="1500" b="1" dirty="0">
                  <a:latin typeface="Arial" pitchFamily="34" charset="0"/>
                </a:rPr>
                <a:t>亿年</a:t>
              </a:r>
              <a:endParaRPr lang="en-US" sz="1500" b="1" dirty="0">
                <a:latin typeface="Arial" pitchFamily="34" charset="0"/>
              </a:endParaRPr>
            </a:p>
          </p:txBody>
        </p:sp>
      </p:grpSp>
      <p:grpSp>
        <p:nvGrpSpPr>
          <p:cNvPr id="34" name="Group 50"/>
          <p:cNvGrpSpPr>
            <a:grpSpLocks/>
          </p:cNvGrpSpPr>
          <p:nvPr/>
        </p:nvGrpSpPr>
        <p:grpSpPr bwMode="auto">
          <a:xfrm>
            <a:off x="5652586" y="3597865"/>
            <a:ext cx="867966" cy="1132461"/>
            <a:chOff x="2699" y="3067"/>
            <a:chExt cx="729" cy="714"/>
          </a:xfrm>
        </p:grpSpPr>
        <p:sp>
          <p:nvSpPr>
            <p:cNvPr id="35" name="Line 47"/>
            <p:cNvSpPr>
              <a:spLocks noChangeShapeType="1"/>
            </p:cNvSpPr>
            <p:nvPr/>
          </p:nvSpPr>
          <p:spPr bwMode="auto">
            <a:xfrm>
              <a:off x="3379" y="3067"/>
              <a:ext cx="0" cy="681"/>
            </a:xfrm>
            <a:prstGeom prst="line">
              <a:avLst/>
            </a:prstGeom>
            <a:noFill/>
            <a:ln w="38100">
              <a:solidFill>
                <a:srgbClr val="002954"/>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38" name="Line 48"/>
            <p:cNvSpPr>
              <a:spLocks noChangeShapeType="1"/>
            </p:cNvSpPr>
            <p:nvPr/>
          </p:nvSpPr>
          <p:spPr bwMode="auto">
            <a:xfrm>
              <a:off x="2699" y="3067"/>
              <a:ext cx="0" cy="681"/>
            </a:xfrm>
            <a:prstGeom prst="line">
              <a:avLst/>
            </a:prstGeom>
            <a:noFill/>
            <a:ln w="38100">
              <a:solidFill>
                <a:srgbClr val="002954"/>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39" name="Text Box 49"/>
            <p:cNvSpPr txBox="1">
              <a:spLocks noChangeArrowheads="1"/>
            </p:cNvSpPr>
            <p:nvPr/>
          </p:nvSpPr>
          <p:spPr bwMode="auto">
            <a:xfrm>
              <a:off x="2699" y="3068"/>
              <a:ext cx="729" cy="713"/>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zh-CN" altLang="en-US" sz="2400" b="1" dirty="0">
                  <a:latin typeface="Arial" pitchFamily="34" charset="0"/>
                </a:rPr>
                <a:t>半衰</a:t>
              </a:r>
            </a:p>
            <a:p>
              <a:pPr algn="ctr" eaLnBrk="0" fontAlgn="base" hangingPunct="0">
                <a:spcBef>
                  <a:spcPct val="0"/>
                </a:spcBef>
                <a:spcAft>
                  <a:spcPct val="0"/>
                </a:spcAft>
              </a:pPr>
              <a:r>
                <a:rPr lang="zh-CN" altLang="en-US" sz="2400" b="1" dirty="0">
                  <a:latin typeface="Arial" pitchFamily="34" charset="0"/>
                </a:rPr>
                <a:t>期</a:t>
              </a:r>
              <a:endParaRPr lang="en-US" altLang="zh-CN" sz="2400" b="1" dirty="0">
                <a:latin typeface="Arial" pitchFamily="34" charset="0"/>
              </a:endParaRPr>
            </a:p>
            <a:p>
              <a:pPr algn="ctr" eaLnBrk="0" fontAlgn="base" hangingPunct="0">
                <a:spcBef>
                  <a:spcPct val="0"/>
                </a:spcBef>
                <a:spcAft>
                  <a:spcPct val="0"/>
                </a:spcAft>
              </a:pPr>
              <a:endParaRPr lang="en-US" altLang="zh-CN" sz="450" b="1" dirty="0">
                <a:latin typeface="Arial" pitchFamily="34" charset="0"/>
              </a:endParaRPr>
            </a:p>
            <a:p>
              <a:pPr eaLnBrk="0" fontAlgn="base" hangingPunct="0">
                <a:spcBef>
                  <a:spcPct val="0"/>
                </a:spcBef>
                <a:spcAft>
                  <a:spcPct val="0"/>
                </a:spcAft>
              </a:pPr>
              <a:r>
                <a:rPr lang="en-US" sz="1500" b="1" dirty="0">
                  <a:latin typeface="Arial" pitchFamily="34" charset="0"/>
                </a:rPr>
                <a:t>7.1</a:t>
              </a:r>
              <a:r>
                <a:rPr lang="zh-CN" altLang="en-US" sz="1500" b="1" dirty="0">
                  <a:latin typeface="Arial" pitchFamily="34" charset="0"/>
                </a:rPr>
                <a:t>亿年</a:t>
              </a:r>
              <a:endParaRPr lang="en-US" sz="1500" b="1" dirty="0">
                <a:latin typeface="Arial" pitchFamily="34" charset="0"/>
              </a:endParaRPr>
            </a:p>
          </p:txBody>
        </p:sp>
      </p:grpSp>
      <p:grpSp>
        <p:nvGrpSpPr>
          <p:cNvPr id="40" name="Group 50"/>
          <p:cNvGrpSpPr>
            <a:grpSpLocks/>
          </p:cNvGrpSpPr>
          <p:nvPr/>
        </p:nvGrpSpPr>
        <p:grpSpPr bwMode="auto">
          <a:xfrm>
            <a:off x="6399571" y="3597141"/>
            <a:ext cx="884634" cy="1133221"/>
            <a:chOff x="2646" y="3067"/>
            <a:chExt cx="743" cy="714"/>
          </a:xfrm>
        </p:grpSpPr>
        <p:sp>
          <p:nvSpPr>
            <p:cNvPr id="41" name="Line 47"/>
            <p:cNvSpPr>
              <a:spLocks noChangeShapeType="1"/>
            </p:cNvSpPr>
            <p:nvPr/>
          </p:nvSpPr>
          <p:spPr bwMode="auto">
            <a:xfrm>
              <a:off x="3379" y="3067"/>
              <a:ext cx="0" cy="681"/>
            </a:xfrm>
            <a:prstGeom prst="line">
              <a:avLst/>
            </a:prstGeom>
            <a:noFill/>
            <a:ln w="38100">
              <a:solidFill>
                <a:srgbClr val="002954"/>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42" name="Line 48"/>
            <p:cNvSpPr>
              <a:spLocks noChangeShapeType="1"/>
            </p:cNvSpPr>
            <p:nvPr/>
          </p:nvSpPr>
          <p:spPr bwMode="auto">
            <a:xfrm>
              <a:off x="2699" y="3067"/>
              <a:ext cx="0" cy="681"/>
            </a:xfrm>
            <a:prstGeom prst="line">
              <a:avLst/>
            </a:prstGeom>
            <a:noFill/>
            <a:ln w="38100">
              <a:solidFill>
                <a:srgbClr val="002954"/>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43" name="Text Box 49"/>
            <p:cNvSpPr txBox="1">
              <a:spLocks noChangeArrowheads="1"/>
            </p:cNvSpPr>
            <p:nvPr/>
          </p:nvSpPr>
          <p:spPr bwMode="auto">
            <a:xfrm>
              <a:off x="2646" y="3068"/>
              <a:ext cx="743" cy="713"/>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zh-CN" altLang="en-US" sz="2400" b="1" dirty="0">
                  <a:latin typeface="Arial" pitchFamily="34" charset="0"/>
                </a:rPr>
                <a:t>半衰</a:t>
              </a:r>
            </a:p>
            <a:p>
              <a:pPr algn="ctr" eaLnBrk="0" fontAlgn="base" hangingPunct="0">
                <a:spcBef>
                  <a:spcPct val="0"/>
                </a:spcBef>
                <a:spcAft>
                  <a:spcPct val="0"/>
                </a:spcAft>
              </a:pPr>
              <a:r>
                <a:rPr lang="zh-CN" altLang="en-US" sz="2400" b="1">
                  <a:latin typeface="Arial" pitchFamily="34" charset="0"/>
                </a:rPr>
                <a:t>期</a:t>
              </a:r>
              <a:endParaRPr lang="en-US" altLang="zh-CN" sz="600" b="1">
                <a:latin typeface="Arial" pitchFamily="34" charset="0"/>
              </a:endParaRPr>
            </a:p>
            <a:p>
              <a:pPr eaLnBrk="0" fontAlgn="base" hangingPunct="0">
                <a:spcBef>
                  <a:spcPct val="0"/>
                </a:spcBef>
                <a:spcAft>
                  <a:spcPct val="0"/>
                </a:spcAft>
              </a:pPr>
              <a:endParaRPr lang="en-US" sz="450" b="1">
                <a:latin typeface="Arial" pitchFamily="34" charset="0"/>
              </a:endParaRPr>
            </a:p>
            <a:p>
              <a:pPr eaLnBrk="0" fontAlgn="base" hangingPunct="0">
                <a:spcBef>
                  <a:spcPct val="0"/>
                </a:spcBef>
                <a:spcAft>
                  <a:spcPct val="0"/>
                </a:spcAft>
              </a:pPr>
              <a:r>
                <a:rPr lang="en-US" sz="1500" b="1">
                  <a:latin typeface="Arial" pitchFamily="34" charset="0"/>
                </a:rPr>
                <a:t>7.1</a:t>
              </a:r>
              <a:r>
                <a:rPr lang="zh-CN" altLang="en-US" sz="1500" b="1">
                  <a:latin typeface="Arial" pitchFamily="34" charset="0"/>
                </a:rPr>
                <a:t>亿年</a:t>
              </a:r>
              <a:endParaRPr lang="en-US" sz="1500" b="1">
                <a:latin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98222"/>
                                        </p:tgtEl>
                                        <p:attrNameLst>
                                          <p:attrName>style.visibility</p:attrName>
                                        </p:attrNameLst>
                                      </p:cBhvr>
                                      <p:to>
                                        <p:strVal val="visible"/>
                                      </p:to>
                                    </p:set>
                                    <p:animEffect transition="in" filter="dissolve">
                                      <p:cBhvr>
                                        <p:cTn id="12" dur="500"/>
                                        <p:tgtEl>
                                          <p:spTgt spid="20982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98215"/>
                                        </p:tgtEl>
                                        <p:attrNameLst>
                                          <p:attrName>style.visibility</p:attrName>
                                        </p:attrNameLst>
                                      </p:cBhvr>
                                      <p:to>
                                        <p:strVal val="visible"/>
                                      </p:to>
                                    </p:set>
                                    <p:animEffect transition="in" filter="dissolve">
                                      <p:cBhvr>
                                        <p:cTn id="17" dur="500"/>
                                        <p:tgtEl>
                                          <p:spTgt spid="209821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098211"/>
                                        </p:tgtEl>
                                        <p:attrNameLst>
                                          <p:attrName>style.visibility</p:attrName>
                                        </p:attrNameLst>
                                      </p:cBhvr>
                                      <p:to>
                                        <p:strVal val="visible"/>
                                      </p:to>
                                    </p:set>
                                    <p:animEffect transition="in" filter="dissolve">
                                      <p:cBhvr>
                                        <p:cTn id="20" dur="500"/>
                                        <p:tgtEl>
                                          <p:spTgt spid="209821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098216"/>
                                        </p:tgtEl>
                                        <p:attrNameLst>
                                          <p:attrName>style.visibility</p:attrName>
                                        </p:attrNameLst>
                                      </p:cBhvr>
                                      <p:to>
                                        <p:strVal val="visible"/>
                                      </p:to>
                                    </p:set>
                                    <p:animEffect transition="in" filter="dissolve">
                                      <p:cBhvr>
                                        <p:cTn id="30" dur="500"/>
                                        <p:tgtEl>
                                          <p:spTgt spid="209821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098212"/>
                                        </p:tgtEl>
                                        <p:attrNameLst>
                                          <p:attrName>style.visibility</p:attrName>
                                        </p:attrNameLst>
                                      </p:cBhvr>
                                      <p:to>
                                        <p:strVal val="visible"/>
                                      </p:to>
                                    </p:set>
                                    <p:animEffect transition="in" filter="dissolve">
                                      <p:cBhvr>
                                        <p:cTn id="33" dur="500"/>
                                        <p:tgtEl>
                                          <p:spTgt spid="2098212"/>
                                        </p:tgtEl>
                                      </p:cBhvr>
                                    </p:animEffect>
                                  </p:childTnLst>
                                </p:cTn>
                              </p:par>
                              <p:par>
                                <p:cTn id="34" presetID="9"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dissolv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098217"/>
                                        </p:tgtEl>
                                        <p:attrNameLst>
                                          <p:attrName>style.visibility</p:attrName>
                                        </p:attrNameLst>
                                      </p:cBhvr>
                                      <p:to>
                                        <p:strVal val="visible"/>
                                      </p:to>
                                    </p:set>
                                    <p:animEffect transition="in" filter="dissolve">
                                      <p:cBhvr>
                                        <p:cTn id="41" dur="500"/>
                                        <p:tgtEl>
                                          <p:spTgt spid="2098217"/>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098213"/>
                                        </p:tgtEl>
                                        <p:attrNameLst>
                                          <p:attrName>style.visibility</p:attrName>
                                        </p:attrNameLst>
                                      </p:cBhvr>
                                      <p:to>
                                        <p:strVal val="visible"/>
                                      </p:to>
                                    </p:set>
                                    <p:animEffect transition="in" filter="dissolve">
                                      <p:cBhvr>
                                        <p:cTn id="44" dur="500"/>
                                        <p:tgtEl>
                                          <p:spTgt spid="2098213"/>
                                        </p:tgtEl>
                                      </p:cBhvr>
                                    </p:animEffect>
                                  </p:childTnLst>
                                </p:cTn>
                              </p:par>
                              <p:par>
                                <p:cTn id="45" presetID="9"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dissolv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098218"/>
                                        </p:tgtEl>
                                        <p:attrNameLst>
                                          <p:attrName>style.visibility</p:attrName>
                                        </p:attrNameLst>
                                      </p:cBhvr>
                                      <p:to>
                                        <p:strVal val="visible"/>
                                      </p:to>
                                    </p:set>
                                    <p:animEffect transition="in" filter="dissolve">
                                      <p:cBhvr>
                                        <p:cTn id="52" dur="500"/>
                                        <p:tgtEl>
                                          <p:spTgt spid="2098218"/>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098214"/>
                                        </p:tgtEl>
                                        <p:attrNameLst>
                                          <p:attrName>style.visibility</p:attrName>
                                        </p:attrNameLst>
                                      </p:cBhvr>
                                      <p:to>
                                        <p:strVal val="visible"/>
                                      </p:to>
                                    </p:set>
                                    <p:animEffect transition="in" filter="dissolve">
                                      <p:cBhvr>
                                        <p:cTn id="55" dur="500"/>
                                        <p:tgtEl>
                                          <p:spTgt spid="2098214"/>
                                        </p:tgtEl>
                                      </p:cBhvr>
                                    </p:animEffect>
                                  </p:childTnLst>
                                </p:cTn>
                              </p:par>
                              <p:par>
                                <p:cTn id="56" presetID="9" presetClass="entr" presetSubtype="0"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dissolve">
                                      <p:cBhvr>
                                        <p:cTn id="58" dur="500"/>
                                        <p:tgtEl>
                                          <p:spTgt spid="4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098210"/>
                                        </p:tgtEl>
                                        <p:attrNameLst>
                                          <p:attrName>style.visibility</p:attrName>
                                        </p:attrNameLst>
                                      </p:cBhvr>
                                      <p:to>
                                        <p:strVal val="visible"/>
                                      </p:to>
                                    </p:set>
                                    <p:animEffect transition="in" filter="wipe(left)">
                                      <p:cBhvr>
                                        <p:cTn id="62" dur="500"/>
                                        <p:tgtEl>
                                          <p:spTgt spid="2098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8210" grpId="0" animBg="1"/>
      <p:bldP spid="2098211" grpId="0"/>
      <p:bldP spid="2098212" grpId="0"/>
      <p:bldP spid="2098213" grpId="0"/>
      <p:bldP spid="2098214" grpId="0"/>
      <p:bldP spid="2098215" grpId="0" animBg="1"/>
      <p:bldP spid="2098216" grpId="0" animBg="1"/>
      <p:bldP spid="2098217" grpId="0" animBg="1"/>
      <p:bldP spid="2098218" grpId="0" animBg="1"/>
      <p:bldP spid="20982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3"/>
          <p:cNvGrpSpPr>
            <a:grpSpLocks/>
          </p:cNvGrpSpPr>
          <p:nvPr/>
        </p:nvGrpSpPr>
        <p:grpSpPr bwMode="auto">
          <a:xfrm>
            <a:off x="1259632" y="1329614"/>
            <a:ext cx="3672408" cy="3202328"/>
            <a:chOff x="336" y="1309"/>
            <a:chExt cx="2954" cy="2203"/>
          </a:xfrm>
        </p:grpSpPr>
        <p:graphicFrame>
          <p:nvGraphicFramePr>
            <p:cNvPr id="69691" name="Object 59"/>
            <p:cNvGraphicFramePr>
              <a:graphicFrameLocks noChangeAspect="1"/>
            </p:cNvGraphicFramePr>
            <p:nvPr>
              <p:extLst>
                <p:ext uri="{D42A27DB-BD31-4B8C-83A1-F6EECF244321}">
                  <p14:modId xmlns:p14="http://schemas.microsoft.com/office/powerpoint/2010/main" val="1913882818"/>
                </p:ext>
              </p:extLst>
            </p:nvPr>
          </p:nvGraphicFramePr>
          <p:xfrm>
            <a:off x="336" y="1309"/>
            <a:ext cx="2954" cy="2203"/>
          </p:xfrm>
          <a:graphic>
            <a:graphicData uri="http://schemas.openxmlformats.org/presentationml/2006/ole">
              <mc:AlternateContent xmlns:mc="http://schemas.openxmlformats.org/markup-compatibility/2006">
                <mc:Choice xmlns:v="urn:schemas-microsoft-com:vml" Requires="v">
                  <p:oleObj spid="_x0000_s963637" name="Image" r:id="rId4" imgW="7149206" imgH="6082540" progId="">
                    <p:embed/>
                  </p:oleObj>
                </mc:Choice>
                <mc:Fallback>
                  <p:oleObj name="Image" r:id="rId4" imgW="7149206" imgH="6082540" progId="">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1309"/>
                          <a:ext cx="2954" cy="22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52"/>
            <p:cNvGrpSpPr>
              <a:grpSpLocks/>
            </p:cNvGrpSpPr>
            <p:nvPr/>
          </p:nvGrpSpPr>
          <p:grpSpPr bwMode="auto">
            <a:xfrm>
              <a:off x="1152" y="2091"/>
              <a:ext cx="1632" cy="1017"/>
              <a:chOff x="-1104" y="2568"/>
              <a:chExt cx="1728" cy="1076"/>
            </a:xfrm>
          </p:grpSpPr>
          <p:sp>
            <p:nvSpPr>
              <p:cNvPr id="69685" name="AutoShape 53"/>
              <p:cNvSpPr>
                <a:spLocks noChangeArrowheads="1"/>
              </p:cNvSpPr>
              <p:nvPr/>
            </p:nvSpPr>
            <p:spPr bwMode="auto">
              <a:xfrm>
                <a:off x="-1104" y="2592"/>
                <a:ext cx="1728" cy="1049"/>
              </a:xfrm>
              <a:prstGeom prst="downArrow">
                <a:avLst>
                  <a:gd name="adj1" fmla="val 50000"/>
                  <a:gd name="adj2" fmla="val 25000"/>
                </a:avLst>
              </a:prstGeom>
              <a:solidFill>
                <a:schemeClr val="tx1"/>
              </a:solidFill>
              <a:ln w="6350">
                <a:solidFill>
                  <a:schemeClr val="tx1"/>
                </a:solidFill>
                <a:miter lim="800000"/>
                <a:headEnd/>
                <a:tailEnd/>
              </a:ln>
              <a:effectLst/>
            </p:spPr>
            <p:txBody>
              <a:bodyPr vert="eaVert" wrap="none" anchor="ctr"/>
              <a:lstStyle/>
              <a:p>
                <a:pPr algn="ctr" fontAlgn="base">
                  <a:spcBef>
                    <a:spcPct val="0"/>
                  </a:spcBef>
                  <a:spcAft>
                    <a:spcPct val="0"/>
                  </a:spcAft>
                </a:pPr>
                <a:endParaRPr lang="en-US" sz="1350">
                  <a:solidFill>
                    <a:srgbClr val="013F75"/>
                  </a:solidFill>
                  <a:latin typeface="汉仪大宋简" panose="02010609000101010101" pitchFamily="49" charset="-122"/>
                  <a:ea typeface="汉仪大宋简" panose="02010609000101010101" pitchFamily="49" charset="-122"/>
                </a:endParaRPr>
              </a:p>
            </p:txBody>
          </p:sp>
          <p:sp>
            <p:nvSpPr>
              <p:cNvPr id="69686" name="Text Box 54"/>
              <p:cNvSpPr txBox="1">
                <a:spLocks noChangeArrowheads="1"/>
              </p:cNvSpPr>
              <p:nvPr/>
            </p:nvSpPr>
            <p:spPr bwMode="auto">
              <a:xfrm>
                <a:off x="-612" y="2568"/>
                <a:ext cx="720" cy="1076"/>
              </a:xfrm>
              <a:prstGeom prst="rect">
                <a:avLst/>
              </a:prstGeom>
              <a:noFill/>
              <a:ln w="6350">
                <a:noFill/>
                <a:miter lim="800000"/>
                <a:headEnd/>
                <a:tailEnd/>
              </a:ln>
              <a:effectLst/>
            </p:spPr>
            <p:txBody>
              <a:bodyPr>
                <a:spAutoFit/>
              </a:bodyPr>
              <a:lstStyle/>
              <a:p>
                <a:pPr algn="ctr" fontAlgn="base">
                  <a:spcBef>
                    <a:spcPct val="50000"/>
                  </a:spcBef>
                  <a:spcAft>
                    <a:spcPct val="0"/>
                  </a:spcAft>
                </a:pPr>
                <a:r>
                  <a:rPr lang="zh-CN" altLang="en-US" b="1" dirty="0">
                    <a:solidFill>
                      <a:srgbClr val="FFFFFF"/>
                    </a:solidFill>
                    <a:latin typeface="汉仪大宋简" panose="02010609000101010101" pitchFamily="49" charset="-122"/>
                    <a:ea typeface="汉仪大宋简" panose="02010609000101010101" pitchFamily="49" charset="-122"/>
                  </a:rPr>
                  <a:t>一段时间后会衰变成</a:t>
                </a:r>
                <a:endParaRPr lang="en-US" b="1" dirty="0">
                  <a:solidFill>
                    <a:srgbClr val="FFFFFF"/>
                  </a:solidFill>
                  <a:latin typeface="汉仪大宋简" panose="02010609000101010101" pitchFamily="49" charset="-122"/>
                  <a:ea typeface="汉仪大宋简" panose="02010609000101010101" pitchFamily="49" charset="-122"/>
                </a:endParaRPr>
              </a:p>
            </p:txBody>
          </p:sp>
        </p:grpSp>
        <p:sp>
          <p:nvSpPr>
            <p:cNvPr id="69693" name="Oval 61"/>
            <p:cNvSpPr>
              <a:spLocks noChangeArrowheads="1"/>
            </p:cNvSpPr>
            <p:nvPr/>
          </p:nvSpPr>
          <p:spPr bwMode="auto">
            <a:xfrm>
              <a:off x="816" y="3072"/>
              <a:ext cx="288" cy="384"/>
            </a:xfrm>
            <a:prstGeom prst="ellipse">
              <a:avLst/>
            </a:prstGeom>
            <a:solidFill>
              <a:schemeClr val="bg2"/>
            </a:solidFill>
            <a:ln w="6350">
              <a:solidFill>
                <a:schemeClr val="tx1"/>
              </a:solidFill>
              <a:round/>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sp>
          <p:nvSpPr>
            <p:cNvPr id="69694" name="Oval 62"/>
            <p:cNvSpPr>
              <a:spLocks noChangeArrowheads="1"/>
            </p:cNvSpPr>
            <p:nvPr/>
          </p:nvSpPr>
          <p:spPr bwMode="auto">
            <a:xfrm>
              <a:off x="1440" y="3024"/>
              <a:ext cx="288" cy="384"/>
            </a:xfrm>
            <a:prstGeom prst="ellipse">
              <a:avLst/>
            </a:prstGeom>
            <a:solidFill>
              <a:schemeClr val="bg2"/>
            </a:solidFill>
            <a:ln w="6350">
              <a:solidFill>
                <a:schemeClr val="tx1"/>
              </a:solidFill>
              <a:round/>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sp>
          <p:nvSpPr>
            <p:cNvPr id="69695" name="Oval 63"/>
            <p:cNvSpPr>
              <a:spLocks noChangeArrowheads="1"/>
            </p:cNvSpPr>
            <p:nvPr/>
          </p:nvSpPr>
          <p:spPr bwMode="auto">
            <a:xfrm>
              <a:off x="1968" y="2976"/>
              <a:ext cx="288" cy="384"/>
            </a:xfrm>
            <a:prstGeom prst="ellipse">
              <a:avLst/>
            </a:prstGeom>
            <a:solidFill>
              <a:schemeClr val="bg2"/>
            </a:solidFill>
            <a:ln w="6350">
              <a:solidFill>
                <a:schemeClr val="tx1"/>
              </a:solidFill>
              <a:round/>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sp>
          <p:nvSpPr>
            <p:cNvPr id="69696" name="Oval 64"/>
            <p:cNvSpPr>
              <a:spLocks noChangeArrowheads="1"/>
            </p:cNvSpPr>
            <p:nvPr/>
          </p:nvSpPr>
          <p:spPr bwMode="auto">
            <a:xfrm>
              <a:off x="2448" y="3072"/>
              <a:ext cx="288" cy="384"/>
            </a:xfrm>
            <a:prstGeom prst="ellipse">
              <a:avLst/>
            </a:prstGeom>
            <a:solidFill>
              <a:schemeClr val="bg2"/>
            </a:solidFill>
            <a:ln w="6350">
              <a:solidFill>
                <a:schemeClr val="tx1"/>
              </a:solidFill>
              <a:round/>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grpSp>
          <p:nvGrpSpPr>
            <p:cNvPr id="4" name="Group 69"/>
            <p:cNvGrpSpPr>
              <a:grpSpLocks/>
            </p:cNvGrpSpPr>
            <p:nvPr/>
          </p:nvGrpSpPr>
          <p:grpSpPr bwMode="auto">
            <a:xfrm>
              <a:off x="804" y="1792"/>
              <a:ext cx="540" cy="448"/>
              <a:chOff x="804" y="1792"/>
              <a:chExt cx="540" cy="448"/>
            </a:xfrm>
          </p:grpSpPr>
          <p:grpSp>
            <p:nvGrpSpPr>
              <p:cNvPr id="5" name="Group 40"/>
              <p:cNvGrpSpPr>
                <a:grpSpLocks/>
              </p:cNvGrpSpPr>
              <p:nvPr/>
            </p:nvGrpSpPr>
            <p:grpSpPr bwMode="auto">
              <a:xfrm>
                <a:off x="804" y="1792"/>
                <a:ext cx="540" cy="448"/>
                <a:chOff x="2784" y="1632"/>
                <a:chExt cx="636" cy="528"/>
              </a:xfrm>
            </p:grpSpPr>
            <p:sp>
              <p:nvSpPr>
                <p:cNvPr id="69673" name="AutoShape 41"/>
                <p:cNvSpPr>
                  <a:spLocks noChangeArrowheads="1"/>
                </p:cNvSpPr>
                <p:nvPr/>
              </p:nvSpPr>
              <p:spPr bwMode="auto">
                <a:xfrm rot="2319588">
                  <a:off x="3084" y="1680"/>
                  <a:ext cx="336" cy="192"/>
                </a:xfrm>
                <a:custGeom>
                  <a:avLst/>
                  <a:gdLst>
                    <a:gd name="G0" fmla="+- 4213 0 0"/>
                    <a:gd name="G1" fmla="+- 21600 0 4213"/>
                    <a:gd name="G2" fmla="*/ 4213 1 2"/>
                    <a:gd name="G3" fmla="+- 21600 0 G2"/>
                    <a:gd name="G4" fmla="+/ 4213 21600 2"/>
                    <a:gd name="G5" fmla="+/ G1 0 2"/>
                    <a:gd name="G6" fmla="*/ 21600 21600 4213"/>
                    <a:gd name="G7" fmla="*/ G6 1 2"/>
                    <a:gd name="G8" fmla="+- 21600 0 G7"/>
                    <a:gd name="G9" fmla="*/ 21600 1 2"/>
                    <a:gd name="G10" fmla="+- 4213 0 G9"/>
                    <a:gd name="G11" fmla="?: G10 G8 0"/>
                    <a:gd name="G12" fmla="?: G10 G7 21600"/>
                    <a:gd name="T0" fmla="*/ 19493 w 21600"/>
                    <a:gd name="T1" fmla="*/ 10800 h 21600"/>
                    <a:gd name="T2" fmla="*/ 10800 w 21600"/>
                    <a:gd name="T3" fmla="*/ 21600 h 21600"/>
                    <a:gd name="T4" fmla="*/ 2107 w 21600"/>
                    <a:gd name="T5" fmla="*/ 10800 h 21600"/>
                    <a:gd name="T6" fmla="*/ 10800 w 21600"/>
                    <a:gd name="T7" fmla="*/ 0 h 21600"/>
                    <a:gd name="T8" fmla="*/ 3907 w 21600"/>
                    <a:gd name="T9" fmla="*/ 3907 h 21600"/>
                    <a:gd name="T10" fmla="*/ 17693 w 21600"/>
                    <a:gd name="T11" fmla="*/ 17693 h 21600"/>
                  </a:gdLst>
                  <a:ahLst/>
                  <a:cxnLst>
                    <a:cxn ang="0">
                      <a:pos x="T0" y="T1"/>
                    </a:cxn>
                    <a:cxn ang="0">
                      <a:pos x="T2" y="T3"/>
                    </a:cxn>
                    <a:cxn ang="0">
                      <a:pos x="T4" y="T5"/>
                    </a:cxn>
                    <a:cxn ang="0">
                      <a:pos x="T6" y="T7"/>
                    </a:cxn>
                  </a:cxnLst>
                  <a:rect l="T8" t="T9" r="T10" b="T11"/>
                  <a:pathLst>
                    <a:path w="21600" h="21600">
                      <a:moveTo>
                        <a:pt x="0" y="0"/>
                      </a:moveTo>
                      <a:lnTo>
                        <a:pt x="4213" y="21600"/>
                      </a:lnTo>
                      <a:lnTo>
                        <a:pt x="17387" y="21600"/>
                      </a:lnTo>
                      <a:lnTo>
                        <a:pt x="21600" y="0"/>
                      </a:lnTo>
                      <a:close/>
                    </a:path>
                  </a:pathLst>
                </a:custGeom>
                <a:solidFill>
                  <a:srgbClr val="FF0000"/>
                </a:solidFill>
                <a:ln w="6350">
                  <a:solidFill>
                    <a:schemeClr val="tx1"/>
                  </a:solidFill>
                  <a:miter lim="800000"/>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sp>
              <p:nvSpPr>
                <p:cNvPr id="69674" name="AutoShape 42"/>
                <p:cNvSpPr>
                  <a:spLocks noChangeArrowheads="1"/>
                </p:cNvSpPr>
                <p:nvPr/>
              </p:nvSpPr>
              <p:spPr bwMode="auto">
                <a:xfrm rot="10583167">
                  <a:off x="2928" y="1968"/>
                  <a:ext cx="336" cy="1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00"/>
                </a:solidFill>
                <a:ln w="6350">
                  <a:solidFill>
                    <a:schemeClr val="tx1"/>
                  </a:solidFill>
                  <a:miter lim="800000"/>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sp>
              <p:nvSpPr>
                <p:cNvPr id="69675" name="AutoShape 43"/>
                <p:cNvSpPr>
                  <a:spLocks noChangeArrowheads="1"/>
                </p:cNvSpPr>
                <p:nvPr/>
              </p:nvSpPr>
              <p:spPr bwMode="auto">
                <a:xfrm rot="-24463835">
                  <a:off x="2712" y="1704"/>
                  <a:ext cx="336" cy="1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00"/>
                </a:solidFill>
                <a:ln w="6350">
                  <a:solidFill>
                    <a:schemeClr val="tx1"/>
                  </a:solidFill>
                  <a:miter lim="800000"/>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grpSp>
          <p:sp>
            <p:nvSpPr>
              <p:cNvPr id="69698" name="Oval 66"/>
              <p:cNvSpPr>
                <a:spLocks noChangeArrowheads="1"/>
              </p:cNvSpPr>
              <p:nvPr/>
            </p:nvSpPr>
            <p:spPr bwMode="auto">
              <a:xfrm>
                <a:off x="901" y="1903"/>
                <a:ext cx="327" cy="218"/>
              </a:xfrm>
              <a:prstGeom prst="ellipse">
                <a:avLst/>
              </a:prstGeom>
              <a:solidFill>
                <a:srgbClr val="A37E21"/>
              </a:solidFill>
              <a:ln w="6350">
                <a:solidFill>
                  <a:schemeClr val="tx1"/>
                </a:solidFill>
                <a:round/>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grpSp>
        <p:grpSp>
          <p:nvGrpSpPr>
            <p:cNvPr id="6" name="Group 71"/>
            <p:cNvGrpSpPr>
              <a:grpSpLocks/>
            </p:cNvGrpSpPr>
            <p:nvPr/>
          </p:nvGrpSpPr>
          <p:grpSpPr bwMode="auto">
            <a:xfrm>
              <a:off x="2448" y="1440"/>
              <a:ext cx="540" cy="448"/>
              <a:chOff x="2448" y="1440"/>
              <a:chExt cx="540" cy="448"/>
            </a:xfrm>
          </p:grpSpPr>
          <p:grpSp>
            <p:nvGrpSpPr>
              <p:cNvPr id="7" name="Group 44"/>
              <p:cNvGrpSpPr>
                <a:grpSpLocks/>
              </p:cNvGrpSpPr>
              <p:nvPr/>
            </p:nvGrpSpPr>
            <p:grpSpPr bwMode="auto">
              <a:xfrm>
                <a:off x="2448" y="1440"/>
                <a:ext cx="540" cy="448"/>
                <a:chOff x="2784" y="1632"/>
                <a:chExt cx="636" cy="528"/>
              </a:xfrm>
            </p:grpSpPr>
            <p:sp>
              <p:nvSpPr>
                <p:cNvPr id="69677" name="AutoShape 45"/>
                <p:cNvSpPr>
                  <a:spLocks noChangeArrowheads="1"/>
                </p:cNvSpPr>
                <p:nvPr/>
              </p:nvSpPr>
              <p:spPr bwMode="auto">
                <a:xfrm rot="2319588">
                  <a:off x="3084" y="1680"/>
                  <a:ext cx="336" cy="192"/>
                </a:xfrm>
                <a:custGeom>
                  <a:avLst/>
                  <a:gdLst>
                    <a:gd name="G0" fmla="+- 4213 0 0"/>
                    <a:gd name="G1" fmla="+- 21600 0 4213"/>
                    <a:gd name="G2" fmla="*/ 4213 1 2"/>
                    <a:gd name="G3" fmla="+- 21600 0 G2"/>
                    <a:gd name="G4" fmla="+/ 4213 21600 2"/>
                    <a:gd name="G5" fmla="+/ G1 0 2"/>
                    <a:gd name="G6" fmla="*/ 21600 21600 4213"/>
                    <a:gd name="G7" fmla="*/ G6 1 2"/>
                    <a:gd name="G8" fmla="+- 21600 0 G7"/>
                    <a:gd name="G9" fmla="*/ 21600 1 2"/>
                    <a:gd name="G10" fmla="+- 4213 0 G9"/>
                    <a:gd name="G11" fmla="?: G10 G8 0"/>
                    <a:gd name="G12" fmla="?: G10 G7 21600"/>
                    <a:gd name="T0" fmla="*/ 19493 w 21600"/>
                    <a:gd name="T1" fmla="*/ 10800 h 21600"/>
                    <a:gd name="T2" fmla="*/ 10800 w 21600"/>
                    <a:gd name="T3" fmla="*/ 21600 h 21600"/>
                    <a:gd name="T4" fmla="*/ 2107 w 21600"/>
                    <a:gd name="T5" fmla="*/ 10800 h 21600"/>
                    <a:gd name="T6" fmla="*/ 10800 w 21600"/>
                    <a:gd name="T7" fmla="*/ 0 h 21600"/>
                    <a:gd name="T8" fmla="*/ 3907 w 21600"/>
                    <a:gd name="T9" fmla="*/ 3907 h 21600"/>
                    <a:gd name="T10" fmla="*/ 17693 w 21600"/>
                    <a:gd name="T11" fmla="*/ 17693 h 21600"/>
                  </a:gdLst>
                  <a:ahLst/>
                  <a:cxnLst>
                    <a:cxn ang="0">
                      <a:pos x="T0" y="T1"/>
                    </a:cxn>
                    <a:cxn ang="0">
                      <a:pos x="T2" y="T3"/>
                    </a:cxn>
                    <a:cxn ang="0">
                      <a:pos x="T4" y="T5"/>
                    </a:cxn>
                    <a:cxn ang="0">
                      <a:pos x="T6" y="T7"/>
                    </a:cxn>
                  </a:cxnLst>
                  <a:rect l="T8" t="T9" r="T10" b="T11"/>
                  <a:pathLst>
                    <a:path w="21600" h="21600">
                      <a:moveTo>
                        <a:pt x="0" y="0"/>
                      </a:moveTo>
                      <a:lnTo>
                        <a:pt x="4213" y="21600"/>
                      </a:lnTo>
                      <a:lnTo>
                        <a:pt x="17387" y="21600"/>
                      </a:lnTo>
                      <a:lnTo>
                        <a:pt x="21600" y="0"/>
                      </a:lnTo>
                      <a:close/>
                    </a:path>
                  </a:pathLst>
                </a:custGeom>
                <a:solidFill>
                  <a:srgbClr val="FF0000"/>
                </a:solidFill>
                <a:ln w="6350">
                  <a:solidFill>
                    <a:schemeClr val="tx1"/>
                  </a:solidFill>
                  <a:miter lim="800000"/>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sp>
              <p:nvSpPr>
                <p:cNvPr id="69678" name="AutoShape 46"/>
                <p:cNvSpPr>
                  <a:spLocks noChangeArrowheads="1"/>
                </p:cNvSpPr>
                <p:nvPr/>
              </p:nvSpPr>
              <p:spPr bwMode="auto">
                <a:xfrm rot="10583167">
                  <a:off x="2928" y="1968"/>
                  <a:ext cx="336" cy="1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00"/>
                </a:solidFill>
                <a:ln w="6350">
                  <a:solidFill>
                    <a:schemeClr val="tx1"/>
                  </a:solidFill>
                  <a:miter lim="800000"/>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sp>
              <p:nvSpPr>
                <p:cNvPr id="69679" name="AutoShape 47"/>
                <p:cNvSpPr>
                  <a:spLocks noChangeArrowheads="1"/>
                </p:cNvSpPr>
                <p:nvPr/>
              </p:nvSpPr>
              <p:spPr bwMode="auto">
                <a:xfrm rot="-24463835">
                  <a:off x="2712" y="1704"/>
                  <a:ext cx="336" cy="1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00"/>
                </a:solidFill>
                <a:ln w="6350">
                  <a:solidFill>
                    <a:schemeClr val="tx1"/>
                  </a:solidFill>
                  <a:miter lim="800000"/>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grpSp>
          <p:sp>
            <p:nvSpPr>
              <p:cNvPr id="69699" name="Oval 67"/>
              <p:cNvSpPr>
                <a:spLocks noChangeArrowheads="1"/>
              </p:cNvSpPr>
              <p:nvPr/>
            </p:nvSpPr>
            <p:spPr bwMode="auto">
              <a:xfrm>
                <a:off x="2551" y="1547"/>
                <a:ext cx="305" cy="203"/>
              </a:xfrm>
              <a:prstGeom prst="ellipse">
                <a:avLst/>
              </a:prstGeom>
              <a:solidFill>
                <a:srgbClr val="A37E21"/>
              </a:solidFill>
              <a:ln w="6350">
                <a:solidFill>
                  <a:schemeClr val="tx1"/>
                </a:solidFill>
                <a:round/>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grpSp>
        <p:grpSp>
          <p:nvGrpSpPr>
            <p:cNvPr id="8" name="Group 70"/>
            <p:cNvGrpSpPr>
              <a:grpSpLocks/>
            </p:cNvGrpSpPr>
            <p:nvPr/>
          </p:nvGrpSpPr>
          <p:grpSpPr bwMode="auto">
            <a:xfrm>
              <a:off x="1584" y="1456"/>
              <a:ext cx="540" cy="448"/>
              <a:chOff x="1584" y="1456"/>
              <a:chExt cx="540" cy="448"/>
            </a:xfrm>
          </p:grpSpPr>
          <p:grpSp>
            <p:nvGrpSpPr>
              <p:cNvPr id="9" name="Group 36"/>
              <p:cNvGrpSpPr>
                <a:grpSpLocks/>
              </p:cNvGrpSpPr>
              <p:nvPr/>
            </p:nvGrpSpPr>
            <p:grpSpPr bwMode="auto">
              <a:xfrm>
                <a:off x="1584" y="1456"/>
                <a:ext cx="540" cy="448"/>
                <a:chOff x="2784" y="1632"/>
                <a:chExt cx="636" cy="528"/>
              </a:xfrm>
            </p:grpSpPr>
            <p:sp>
              <p:nvSpPr>
                <p:cNvPr id="69669" name="AutoShape 37"/>
                <p:cNvSpPr>
                  <a:spLocks noChangeArrowheads="1"/>
                </p:cNvSpPr>
                <p:nvPr/>
              </p:nvSpPr>
              <p:spPr bwMode="auto">
                <a:xfrm rot="2319588">
                  <a:off x="3084" y="1680"/>
                  <a:ext cx="336" cy="192"/>
                </a:xfrm>
                <a:custGeom>
                  <a:avLst/>
                  <a:gdLst>
                    <a:gd name="G0" fmla="+- 4213 0 0"/>
                    <a:gd name="G1" fmla="+- 21600 0 4213"/>
                    <a:gd name="G2" fmla="*/ 4213 1 2"/>
                    <a:gd name="G3" fmla="+- 21600 0 G2"/>
                    <a:gd name="G4" fmla="+/ 4213 21600 2"/>
                    <a:gd name="G5" fmla="+/ G1 0 2"/>
                    <a:gd name="G6" fmla="*/ 21600 21600 4213"/>
                    <a:gd name="G7" fmla="*/ G6 1 2"/>
                    <a:gd name="G8" fmla="+- 21600 0 G7"/>
                    <a:gd name="G9" fmla="*/ 21600 1 2"/>
                    <a:gd name="G10" fmla="+- 4213 0 G9"/>
                    <a:gd name="G11" fmla="?: G10 G8 0"/>
                    <a:gd name="G12" fmla="?: G10 G7 21600"/>
                    <a:gd name="T0" fmla="*/ 19493 w 21600"/>
                    <a:gd name="T1" fmla="*/ 10800 h 21600"/>
                    <a:gd name="T2" fmla="*/ 10800 w 21600"/>
                    <a:gd name="T3" fmla="*/ 21600 h 21600"/>
                    <a:gd name="T4" fmla="*/ 2107 w 21600"/>
                    <a:gd name="T5" fmla="*/ 10800 h 21600"/>
                    <a:gd name="T6" fmla="*/ 10800 w 21600"/>
                    <a:gd name="T7" fmla="*/ 0 h 21600"/>
                    <a:gd name="T8" fmla="*/ 3907 w 21600"/>
                    <a:gd name="T9" fmla="*/ 3907 h 21600"/>
                    <a:gd name="T10" fmla="*/ 17693 w 21600"/>
                    <a:gd name="T11" fmla="*/ 17693 h 21600"/>
                  </a:gdLst>
                  <a:ahLst/>
                  <a:cxnLst>
                    <a:cxn ang="0">
                      <a:pos x="T0" y="T1"/>
                    </a:cxn>
                    <a:cxn ang="0">
                      <a:pos x="T2" y="T3"/>
                    </a:cxn>
                    <a:cxn ang="0">
                      <a:pos x="T4" y="T5"/>
                    </a:cxn>
                    <a:cxn ang="0">
                      <a:pos x="T6" y="T7"/>
                    </a:cxn>
                  </a:cxnLst>
                  <a:rect l="T8" t="T9" r="T10" b="T11"/>
                  <a:pathLst>
                    <a:path w="21600" h="21600">
                      <a:moveTo>
                        <a:pt x="0" y="0"/>
                      </a:moveTo>
                      <a:lnTo>
                        <a:pt x="4213" y="21600"/>
                      </a:lnTo>
                      <a:lnTo>
                        <a:pt x="17387" y="21600"/>
                      </a:lnTo>
                      <a:lnTo>
                        <a:pt x="21600" y="0"/>
                      </a:lnTo>
                      <a:close/>
                    </a:path>
                  </a:pathLst>
                </a:custGeom>
                <a:solidFill>
                  <a:srgbClr val="FF0000"/>
                </a:solidFill>
                <a:ln w="6350">
                  <a:solidFill>
                    <a:schemeClr val="tx1"/>
                  </a:solidFill>
                  <a:miter lim="800000"/>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sp>
              <p:nvSpPr>
                <p:cNvPr id="69670" name="AutoShape 38"/>
                <p:cNvSpPr>
                  <a:spLocks noChangeArrowheads="1"/>
                </p:cNvSpPr>
                <p:nvPr/>
              </p:nvSpPr>
              <p:spPr bwMode="auto">
                <a:xfrm rot="10583167">
                  <a:off x="2928" y="1968"/>
                  <a:ext cx="336" cy="1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00"/>
                </a:solidFill>
                <a:ln w="6350">
                  <a:solidFill>
                    <a:schemeClr val="tx1"/>
                  </a:solidFill>
                  <a:miter lim="800000"/>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sp>
              <p:nvSpPr>
                <p:cNvPr id="69671" name="AutoShape 39"/>
                <p:cNvSpPr>
                  <a:spLocks noChangeArrowheads="1"/>
                </p:cNvSpPr>
                <p:nvPr/>
              </p:nvSpPr>
              <p:spPr bwMode="auto">
                <a:xfrm rot="-24463835">
                  <a:off x="2712" y="1704"/>
                  <a:ext cx="336" cy="1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00"/>
                </a:solidFill>
                <a:ln w="6350">
                  <a:solidFill>
                    <a:schemeClr val="tx1"/>
                  </a:solidFill>
                  <a:miter lim="800000"/>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grpSp>
          <p:sp>
            <p:nvSpPr>
              <p:cNvPr id="69700" name="Oval 68"/>
              <p:cNvSpPr>
                <a:spLocks noChangeArrowheads="1"/>
              </p:cNvSpPr>
              <p:nvPr/>
            </p:nvSpPr>
            <p:spPr bwMode="auto">
              <a:xfrm>
                <a:off x="1683" y="1569"/>
                <a:ext cx="322" cy="214"/>
              </a:xfrm>
              <a:prstGeom prst="ellipse">
                <a:avLst/>
              </a:prstGeom>
              <a:solidFill>
                <a:srgbClr val="A37E21"/>
              </a:solidFill>
              <a:ln w="6350">
                <a:solidFill>
                  <a:schemeClr val="tx1"/>
                </a:solidFill>
                <a:round/>
                <a:headEnd/>
                <a:tailEnd/>
              </a:ln>
              <a:effectLst/>
            </p:spPr>
            <p:txBody>
              <a:bodyPr wrap="none" anchor="ctr"/>
              <a:lstStyle/>
              <a:p>
                <a:pPr fontAlgn="base">
                  <a:spcBef>
                    <a:spcPct val="0"/>
                  </a:spcBef>
                  <a:spcAft>
                    <a:spcPct val="0"/>
                  </a:spcAft>
                </a:pPr>
                <a:endParaRPr lang="en-US" sz="1350">
                  <a:solidFill>
                    <a:srgbClr val="000000"/>
                  </a:solidFill>
                  <a:latin typeface="汉仪大宋简" panose="02010609000101010101" pitchFamily="49" charset="-122"/>
                  <a:ea typeface="汉仪大宋简" panose="02010609000101010101" pitchFamily="49" charset="-122"/>
                </a:endParaRPr>
              </a:p>
            </p:txBody>
          </p:sp>
        </p:grpSp>
      </p:grpSp>
      <p:sp>
        <p:nvSpPr>
          <p:cNvPr id="44" name="Text Box 30"/>
          <p:cNvSpPr txBox="1">
            <a:spLocks noChangeArrowheads="1"/>
          </p:cNvSpPr>
          <p:nvPr/>
        </p:nvSpPr>
        <p:spPr bwMode="auto">
          <a:xfrm>
            <a:off x="1961710" y="2193708"/>
            <a:ext cx="378042" cy="369332"/>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zh-CN" altLang="en-US" b="1" dirty="0">
                <a:solidFill>
                  <a:schemeClr val="bg1"/>
                </a:solidFill>
                <a:latin typeface="汉仪大宋简" panose="02010609000101010101" pitchFamily="49" charset="-122"/>
                <a:ea typeface="汉仪大宋简" panose="02010609000101010101" pitchFamily="49" charset="-122"/>
              </a:rPr>
              <a:t>铀</a:t>
            </a:r>
            <a:endParaRPr lang="en-US" b="1" dirty="0">
              <a:solidFill>
                <a:schemeClr val="bg1"/>
              </a:solidFill>
              <a:latin typeface="汉仪大宋简" panose="02010609000101010101" pitchFamily="49" charset="-122"/>
              <a:ea typeface="汉仪大宋简" panose="02010609000101010101" pitchFamily="49" charset="-122"/>
            </a:endParaRPr>
          </a:p>
        </p:txBody>
      </p:sp>
      <p:sp>
        <p:nvSpPr>
          <p:cNvPr id="47" name="Text Box 30"/>
          <p:cNvSpPr txBox="1">
            <a:spLocks noChangeArrowheads="1"/>
          </p:cNvSpPr>
          <p:nvPr/>
        </p:nvSpPr>
        <p:spPr bwMode="auto">
          <a:xfrm>
            <a:off x="2933818" y="1707654"/>
            <a:ext cx="378042" cy="369332"/>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zh-CN" altLang="en-US" b="1" dirty="0">
                <a:solidFill>
                  <a:schemeClr val="bg1"/>
                </a:solidFill>
                <a:latin typeface="汉仪大宋简" panose="02010609000101010101" pitchFamily="49" charset="-122"/>
                <a:ea typeface="汉仪大宋简" panose="02010609000101010101" pitchFamily="49" charset="-122"/>
              </a:rPr>
              <a:t>铀</a:t>
            </a:r>
            <a:endParaRPr lang="en-US" b="1" dirty="0">
              <a:solidFill>
                <a:schemeClr val="bg1"/>
              </a:solidFill>
              <a:latin typeface="汉仪大宋简" panose="02010609000101010101" pitchFamily="49" charset="-122"/>
              <a:ea typeface="汉仪大宋简" panose="02010609000101010101" pitchFamily="49" charset="-122"/>
            </a:endParaRPr>
          </a:p>
        </p:txBody>
      </p:sp>
      <p:sp>
        <p:nvSpPr>
          <p:cNvPr id="49" name="Text Box 30"/>
          <p:cNvSpPr txBox="1">
            <a:spLocks noChangeArrowheads="1"/>
          </p:cNvSpPr>
          <p:nvPr/>
        </p:nvSpPr>
        <p:spPr bwMode="auto">
          <a:xfrm>
            <a:off x="4013938" y="1653649"/>
            <a:ext cx="378042" cy="369332"/>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zh-CN" altLang="en-US" b="1" dirty="0">
                <a:solidFill>
                  <a:schemeClr val="bg1"/>
                </a:solidFill>
                <a:latin typeface="汉仪大宋简" panose="02010609000101010101" pitchFamily="49" charset="-122"/>
                <a:ea typeface="汉仪大宋简" panose="02010609000101010101" pitchFamily="49" charset="-122"/>
              </a:rPr>
              <a:t>铀</a:t>
            </a:r>
            <a:endParaRPr lang="en-US" b="1" dirty="0">
              <a:solidFill>
                <a:schemeClr val="bg1"/>
              </a:solidFill>
              <a:latin typeface="汉仪大宋简" panose="02010609000101010101" pitchFamily="49" charset="-122"/>
              <a:ea typeface="汉仪大宋简" panose="02010609000101010101" pitchFamily="49" charset="-122"/>
            </a:endParaRPr>
          </a:p>
        </p:txBody>
      </p:sp>
      <p:sp>
        <p:nvSpPr>
          <p:cNvPr id="50" name="Text Box 30"/>
          <p:cNvSpPr txBox="1">
            <a:spLocks noChangeArrowheads="1"/>
          </p:cNvSpPr>
          <p:nvPr/>
        </p:nvSpPr>
        <p:spPr bwMode="auto">
          <a:xfrm>
            <a:off x="1853698" y="3975906"/>
            <a:ext cx="378042" cy="369332"/>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zh-CN" altLang="en-US" b="1" dirty="0">
                <a:latin typeface="汉仪大宋简" panose="02010609000101010101" pitchFamily="49" charset="-122"/>
                <a:ea typeface="汉仪大宋简" panose="02010609000101010101" pitchFamily="49" charset="-122"/>
              </a:rPr>
              <a:t>铅</a:t>
            </a:r>
            <a:endParaRPr lang="en-US" b="1" dirty="0">
              <a:latin typeface="汉仪大宋简" panose="02010609000101010101" pitchFamily="49" charset="-122"/>
              <a:ea typeface="汉仪大宋简" panose="02010609000101010101" pitchFamily="49" charset="-122"/>
            </a:endParaRPr>
          </a:p>
        </p:txBody>
      </p:sp>
      <p:sp>
        <p:nvSpPr>
          <p:cNvPr id="51" name="Text Box 30"/>
          <p:cNvSpPr txBox="1">
            <a:spLocks noChangeArrowheads="1"/>
          </p:cNvSpPr>
          <p:nvPr/>
        </p:nvSpPr>
        <p:spPr bwMode="auto">
          <a:xfrm>
            <a:off x="2609782" y="3921901"/>
            <a:ext cx="378042" cy="369332"/>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zh-CN" altLang="en-US" b="1" dirty="0">
                <a:latin typeface="汉仪大宋简" panose="02010609000101010101" pitchFamily="49" charset="-122"/>
                <a:ea typeface="汉仪大宋简" panose="02010609000101010101" pitchFamily="49" charset="-122"/>
              </a:rPr>
              <a:t>铅</a:t>
            </a:r>
            <a:endParaRPr lang="en-US" b="1" dirty="0">
              <a:latin typeface="汉仪大宋简" panose="02010609000101010101" pitchFamily="49" charset="-122"/>
              <a:ea typeface="汉仪大宋简" panose="02010609000101010101" pitchFamily="49" charset="-122"/>
            </a:endParaRPr>
          </a:p>
        </p:txBody>
      </p:sp>
      <p:sp>
        <p:nvSpPr>
          <p:cNvPr id="52" name="Text Box 30"/>
          <p:cNvSpPr txBox="1">
            <a:spLocks noChangeArrowheads="1"/>
          </p:cNvSpPr>
          <p:nvPr/>
        </p:nvSpPr>
        <p:spPr bwMode="auto">
          <a:xfrm>
            <a:off x="3311860" y="3867894"/>
            <a:ext cx="378042" cy="369332"/>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zh-CN" altLang="en-US" b="1" dirty="0">
                <a:latin typeface="汉仪大宋简" panose="02010609000101010101" pitchFamily="49" charset="-122"/>
                <a:ea typeface="汉仪大宋简" panose="02010609000101010101" pitchFamily="49" charset="-122"/>
              </a:rPr>
              <a:t>铅</a:t>
            </a:r>
            <a:endParaRPr lang="en-US" b="1" dirty="0">
              <a:latin typeface="汉仪大宋简" panose="02010609000101010101" pitchFamily="49" charset="-122"/>
              <a:ea typeface="汉仪大宋简" panose="02010609000101010101" pitchFamily="49" charset="-122"/>
            </a:endParaRPr>
          </a:p>
        </p:txBody>
      </p:sp>
      <p:sp>
        <p:nvSpPr>
          <p:cNvPr id="53" name="Text Box 30"/>
          <p:cNvSpPr txBox="1">
            <a:spLocks noChangeArrowheads="1"/>
          </p:cNvSpPr>
          <p:nvPr/>
        </p:nvSpPr>
        <p:spPr bwMode="auto">
          <a:xfrm>
            <a:off x="3851920" y="3975906"/>
            <a:ext cx="378042" cy="369332"/>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zh-CN" altLang="en-US" b="1" dirty="0">
                <a:latin typeface="汉仪大宋简" panose="02010609000101010101" pitchFamily="49" charset="-122"/>
                <a:ea typeface="汉仪大宋简" panose="02010609000101010101" pitchFamily="49" charset="-122"/>
              </a:rPr>
              <a:t>铅</a:t>
            </a:r>
            <a:endParaRPr lang="en-US" b="1" dirty="0">
              <a:latin typeface="汉仪大宋简" panose="02010609000101010101" pitchFamily="49" charset="-122"/>
              <a:ea typeface="汉仪大宋简" panose="02010609000101010101" pitchFamily="49" charset="-122"/>
            </a:endParaRPr>
          </a:p>
        </p:txBody>
      </p:sp>
      <p:sp>
        <p:nvSpPr>
          <p:cNvPr id="48" name="Rectangle 2"/>
          <p:cNvSpPr txBox="1">
            <a:spLocks noChangeArrowheads="1"/>
          </p:cNvSpPr>
          <p:nvPr/>
        </p:nvSpPr>
        <p:spPr>
          <a:xfrm>
            <a:off x="1259632" y="897565"/>
            <a:ext cx="3672408" cy="443198"/>
          </a:xfrm>
          <a:prstGeom prst="rect">
            <a:avLst/>
          </a:prstGeom>
          <a:solidFill>
            <a:schemeClr val="tx1"/>
          </a:solidFill>
        </p:spPr>
        <p:txBody>
          <a:bodyPr vert="horz" wrap="square" lIns="68580" tIns="34290" rIns="68580" bIns="34290" rtlCol="0" anchor="b" anchorCtr="0">
            <a:normAutofit/>
          </a:bodyPr>
          <a:lstStyle>
            <a:lvl1pPr algn="ctr" rtl="0" eaLnBrk="1" latinLnBrk="0" hangingPunct="1">
              <a:spcBef>
                <a:spcPct val="0"/>
              </a:spcBef>
              <a:buNone/>
              <a:defRPr kumimoji="0" lang="en-US" sz="3600" b="1" kern="1200">
                <a:solidFill>
                  <a:srgbClr val="002954"/>
                </a:soli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sz="2400">
                <a:solidFill>
                  <a:schemeClr val="bg1"/>
                </a:solidFill>
                <a:latin typeface="汉仪大宋简" panose="02010609000101010101" pitchFamily="49" charset="-122"/>
                <a:ea typeface="汉仪大宋简" panose="02010609000101010101" pitchFamily="49" charset="-122"/>
              </a:rPr>
              <a:t>铀衰变为铅</a:t>
            </a:r>
            <a:endParaRPr lang="zh-CN" altLang="en-US" sz="2400" dirty="0">
              <a:solidFill>
                <a:schemeClr val="bg1"/>
              </a:solidFill>
              <a:latin typeface="汉仪大宋简" panose="02010609000101010101" pitchFamily="49" charset="-122"/>
              <a:ea typeface="汉仪大宋简" panose="02010609000101010101" pitchFamily="49" charset="-122"/>
            </a:endParaRPr>
          </a:p>
        </p:txBody>
      </p:sp>
      <p:sp>
        <p:nvSpPr>
          <p:cNvPr id="10" name="标题 9"/>
          <p:cNvSpPr>
            <a:spLocks noGrp="1"/>
          </p:cNvSpPr>
          <p:nvPr>
            <p:ph type="title"/>
          </p:nvPr>
        </p:nvSpPr>
        <p:spPr>
          <a:xfrm>
            <a:off x="0" y="119703"/>
            <a:ext cx="9144000" cy="507831"/>
          </a:xfrm>
        </p:spPr>
        <p:txBody>
          <a:bodyPr/>
          <a:lstStyle/>
          <a:p>
            <a:r>
              <a:rPr lang="zh-CN" altLang="en-US" dirty="0"/>
              <a:t>放射性同位素测年法</a:t>
            </a:r>
          </a:p>
        </p:txBody>
      </p:sp>
      <p:sp>
        <p:nvSpPr>
          <p:cNvPr id="39" name="Text Box 45"/>
          <p:cNvSpPr txBox="1">
            <a:spLocks noChangeArrowheads="1"/>
          </p:cNvSpPr>
          <p:nvPr/>
        </p:nvSpPr>
        <p:spPr bwMode="auto">
          <a:xfrm>
            <a:off x="5219043" y="1823117"/>
            <a:ext cx="3151632" cy="1815882"/>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zh-CN" altLang="en-US" sz="2800" dirty="0">
                <a:latin typeface="汉仪大宋简" panose="02010609000101010101" pitchFamily="49" charset="-122"/>
                <a:ea typeface="汉仪大宋简" panose="02010609000101010101" pitchFamily="49" charset="-122"/>
              </a:rPr>
              <a:t>假设：</a:t>
            </a:r>
            <a:endParaRPr lang="en-US" altLang="zh-CN" sz="2800" dirty="0">
              <a:latin typeface="汉仪大宋简" panose="02010609000101010101" pitchFamily="49" charset="-122"/>
              <a:ea typeface="汉仪大宋简" panose="02010609000101010101" pitchFamily="49" charset="-122"/>
            </a:endParaRPr>
          </a:p>
          <a:p>
            <a:pPr eaLnBrk="0" fontAlgn="base" hangingPunct="0">
              <a:spcBef>
                <a:spcPct val="0"/>
              </a:spcBef>
              <a:spcAft>
                <a:spcPct val="0"/>
              </a:spcAft>
            </a:pPr>
            <a:r>
              <a:rPr lang="zh-CN" altLang="en-US" sz="2800" dirty="0">
                <a:latin typeface="汉仪大宋简" panose="02010609000101010101" pitchFamily="49" charset="-122"/>
                <a:ea typeface="汉仪大宋简" panose="02010609000101010101" pitchFamily="49" charset="-122"/>
              </a:rPr>
              <a:t>当熔岩固化后，其中的矿物都会被紧紧地封锁在里面</a:t>
            </a:r>
            <a:endParaRPr lang="en-US" sz="2800" dirty="0">
              <a:latin typeface="汉仪大宋简" panose="02010609000101010101" pitchFamily="49" charset="-122"/>
              <a:ea typeface="汉仪大宋简" panose="0201060900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B26FD9-B46C-422B-964D-34C4555F3597}"/>
              </a:ext>
            </a:extLst>
          </p:cNvPr>
          <p:cNvSpPr>
            <a:spLocks noGrp="1"/>
          </p:cNvSpPr>
          <p:nvPr>
            <p:ph type="title"/>
          </p:nvPr>
        </p:nvSpPr>
        <p:spPr>
          <a:xfrm>
            <a:off x="0" y="104314"/>
            <a:ext cx="9144000" cy="523220"/>
          </a:xfrm>
        </p:spPr>
        <p:txBody>
          <a:bodyPr/>
          <a:lstStyle/>
          <a:p>
            <a:r>
              <a:rPr lang="zh-CN" altLang="en-US" dirty="0"/>
              <a:t>确定年龄</a:t>
            </a:r>
          </a:p>
        </p:txBody>
      </p:sp>
      <p:sp>
        <p:nvSpPr>
          <p:cNvPr id="15363" name="Content Placeholder 2"/>
          <p:cNvSpPr>
            <a:spLocks noGrp="1"/>
          </p:cNvSpPr>
          <p:nvPr>
            <p:ph sz="quarter" idx="4294967295"/>
          </p:nvPr>
        </p:nvSpPr>
        <p:spPr>
          <a:xfrm>
            <a:off x="683568" y="1059582"/>
            <a:ext cx="5256584" cy="3257742"/>
          </a:xfrm>
          <a:prstGeom prst="rect">
            <a:avLst/>
          </a:prstGeom>
        </p:spPr>
        <p:txBody>
          <a:bodyPr>
            <a:noAutofit/>
            <a:scene3d>
              <a:camera prst="orthographicFront"/>
              <a:lightRig rig="threePt" dir="t"/>
            </a:scene3d>
          </a:bodyPr>
          <a:lstStyle/>
          <a:p>
            <a:pPr marL="2381" indent="9525">
              <a:spcBef>
                <a:spcPts val="0"/>
              </a:spcBef>
              <a:spcAft>
                <a:spcPts val="1200"/>
              </a:spcAft>
            </a:pPr>
            <a:r>
              <a:rPr lang="zh-CN" altLang="en-US" sz="2800" b="0" dirty="0">
                <a:ln/>
                <a:solidFill>
                  <a:schemeClr val="tx1"/>
                </a:solidFill>
                <a:latin typeface="汉仪大宋简" panose="02010609000101010101" pitchFamily="49" charset="-122"/>
                <a:ea typeface="汉仪大宋简" panose="02010609000101010101" pitchFamily="49" charset="-122"/>
                <a:cs typeface="Calibri" panose="020F0502020204030204" pitchFamily="34" charset="0"/>
              </a:rPr>
              <a:t>想象在一个滴着水的水龙头下，有一个水桶盛着一些水。</a:t>
            </a:r>
            <a:endParaRPr lang="en-US" sz="2800" b="0" dirty="0">
              <a:ln/>
              <a:solidFill>
                <a:schemeClr val="tx1"/>
              </a:solidFill>
              <a:latin typeface="汉仪大宋简" panose="02010609000101010101" pitchFamily="49" charset="-122"/>
              <a:ea typeface="汉仪大宋简" panose="02010609000101010101" pitchFamily="49" charset="-122"/>
              <a:cs typeface="Calibri" panose="020F0502020204030204" pitchFamily="34" charset="0"/>
            </a:endParaRPr>
          </a:p>
          <a:p>
            <a:pPr marL="2381" indent="9525">
              <a:spcBef>
                <a:spcPts val="0"/>
              </a:spcBef>
            </a:pPr>
            <a:r>
              <a:rPr lang="zh-CN" altLang="en-US" sz="2800" b="0" dirty="0">
                <a:ln/>
                <a:solidFill>
                  <a:srgbClr val="0070C0"/>
                </a:solidFill>
                <a:latin typeface="汉仪大宋简" panose="02010609000101010101" pitchFamily="49" charset="-122"/>
                <a:ea typeface="汉仪大宋简" panose="02010609000101010101" pitchFamily="49" charset="-122"/>
                <a:cs typeface="Calibri" panose="020F0502020204030204" pitchFamily="34" charset="0"/>
              </a:rPr>
              <a:t>观察</a:t>
            </a:r>
            <a:endParaRPr lang="en-US" sz="2800" b="0" dirty="0">
              <a:ln/>
              <a:solidFill>
                <a:srgbClr val="0070C0"/>
              </a:solidFill>
              <a:latin typeface="汉仪大宋简" panose="02010609000101010101" pitchFamily="49" charset="-122"/>
              <a:ea typeface="汉仪大宋简" panose="02010609000101010101" pitchFamily="49" charset="-122"/>
              <a:cs typeface="Calibri" panose="020F0502020204030204" pitchFamily="34" charset="0"/>
            </a:endParaRPr>
          </a:p>
          <a:p>
            <a:pPr marL="2381" indent="9525">
              <a:spcBef>
                <a:spcPts val="0"/>
              </a:spcBef>
              <a:spcAft>
                <a:spcPts val="1200"/>
              </a:spcAft>
            </a:pPr>
            <a:r>
              <a:rPr lang="zh-CN" altLang="en-US" sz="2400" b="0" dirty="0">
                <a:ln/>
                <a:solidFill>
                  <a:schemeClr val="tx1"/>
                </a:solidFill>
                <a:latin typeface="汉仪大宋简" panose="02010609000101010101" pitchFamily="49" charset="-122"/>
                <a:ea typeface="汉仪大宋简" panose="02010609000101010101" pitchFamily="49" charset="-122"/>
                <a:cs typeface="Calibri" panose="020F0502020204030204" pitchFamily="34" charset="0"/>
              </a:rPr>
              <a:t>水龙头的滴水速度是每小时</a:t>
            </a:r>
            <a:r>
              <a:rPr lang="en-US" altLang="zh-CN" sz="2400" b="0" dirty="0">
                <a:ln/>
                <a:solidFill>
                  <a:schemeClr val="tx1"/>
                </a:solidFill>
                <a:latin typeface="汉仪大宋简" panose="02010609000101010101" pitchFamily="49" charset="-122"/>
                <a:ea typeface="汉仪大宋简" panose="02010609000101010101" pitchFamily="49" charset="-122"/>
                <a:cs typeface="Calibri" panose="020F0502020204030204" pitchFamily="34" charset="0"/>
              </a:rPr>
              <a:t>1</a:t>
            </a:r>
            <a:r>
              <a:rPr lang="zh-CN" altLang="en-US" sz="2400" b="0" dirty="0">
                <a:ln/>
                <a:solidFill>
                  <a:schemeClr val="tx1"/>
                </a:solidFill>
                <a:latin typeface="汉仪大宋简" panose="02010609000101010101" pitchFamily="49" charset="-122"/>
                <a:ea typeface="汉仪大宋简" panose="02010609000101010101" pitchFamily="49" charset="-122"/>
                <a:cs typeface="Calibri" panose="020F0502020204030204" pitchFamily="34" charset="0"/>
              </a:rPr>
              <a:t>升，目前水桶里面有</a:t>
            </a:r>
            <a:r>
              <a:rPr lang="en-US" altLang="zh-CN" sz="2400" b="0" dirty="0">
                <a:ln/>
                <a:solidFill>
                  <a:schemeClr val="tx1"/>
                </a:solidFill>
                <a:latin typeface="汉仪大宋简" panose="02010609000101010101" pitchFamily="49" charset="-122"/>
                <a:ea typeface="汉仪大宋简" panose="02010609000101010101" pitchFamily="49" charset="-122"/>
                <a:cs typeface="Calibri" panose="020F0502020204030204" pitchFamily="34" charset="0"/>
              </a:rPr>
              <a:t>6</a:t>
            </a:r>
            <a:r>
              <a:rPr lang="zh-CN" altLang="en-US" sz="2400" b="0" dirty="0">
                <a:ln/>
                <a:solidFill>
                  <a:schemeClr val="tx1"/>
                </a:solidFill>
                <a:latin typeface="汉仪大宋简" panose="02010609000101010101" pitchFamily="49" charset="-122"/>
                <a:ea typeface="汉仪大宋简" panose="02010609000101010101" pitchFamily="49" charset="-122"/>
                <a:cs typeface="Calibri" panose="020F0502020204030204" pitchFamily="34" charset="0"/>
              </a:rPr>
              <a:t>升水</a:t>
            </a:r>
            <a:endParaRPr lang="en-US" sz="2400" b="0" dirty="0">
              <a:ln/>
              <a:solidFill>
                <a:schemeClr val="tx1"/>
              </a:solidFill>
              <a:latin typeface="汉仪大宋简" panose="02010609000101010101" pitchFamily="49" charset="-122"/>
              <a:ea typeface="汉仪大宋简" panose="02010609000101010101" pitchFamily="49" charset="-122"/>
              <a:cs typeface="Calibri" panose="020F0502020204030204" pitchFamily="34" charset="0"/>
            </a:endParaRPr>
          </a:p>
          <a:p>
            <a:pPr marL="2381" indent="9525">
              <a:spcBef>
                <a:spcPts val="0"/>
              </a:spcBef>
            </a:pPr>
            <a:r>
              <a:rPr lang="zh-CN" altLang="en-US" sz="2800" b="0" dirty="0">
                <a:ln/>
                <a:solidFill>
                  <a:srgbClr val="FF0000"/>
                </a:solidFill>
                <a:latin typeface="汉仪大宋简" panose="02010609000101010101" pitchFamily="49" charset="-122"/>
                <a:ea typeface="汉仪大宋简" panose="02010609000101010101" pitchFamily="49" charset="-122"/>
                <a:cs typeface="Calibri" panose="020F0502020204030204" pitchFamily="34" charset="0"/>
              </a:rPr>
              <a:t>问题</a:t>
            </a:r>
            <a:endParaRPr lang="en-US" sz="2800" b="0" dirty="0">
              <a:ln/>
              <a:solidFill>
                <a:srgbClr val="FF0000"/>
              </a:solidFill>
              <a:latin typeface="汉仪大宋简" panose="02010609000101010101" pitchFamily="49" charset="-122"/>
              <a:ea typeface="汉仪大宋简" panose="02010609000101010101" pitchFamily="49" charset="-122"/>
              <a:cs typeface="Calibri" panose="020F0502020204030204" pitchFamily="34" charset="0"/>
            </a:endParaRPr>
          </a:p>
          <a:p>
            <a:pPr marL="2381" indent="9525">
              <a:spcBef>
                <a:spcPts val="0"/>
              </a:spcBef>
            </a:pPr>
            <a:r>
              <a:rPr lang="zh-CN" altLang="en-US" sz="2400" b="0" dirty="0">
                <a:ln/>
                <a:solidFill>
                  <a:schemeClr val="tx1"/>
                </a:solidFill>
                <a:latin typeface="汉仪大宋简" panose="02010609000101010101" pitchFamily="49" charset="-122"/>
                <a:ea typeface="汉仪大宋简" panose="02010609000101010101" pitchFamily="49" charset="-122"/>
                <a:cs typeface="Calibri" panose="020F0502020204030204" pitchFamily="34" charset="0"/>
              </a:rPr>
              <a:t>水桶在水龙头下放置了多久？</a:t>
            </a:r>
          </a:p>
        </p:txBody>
      </p:sp>
      <p:pic>
        <p:nvPicPr>
          <p:cNvPr id="6" name="Picture 5" descr="http://ic.ucsc.edu/~rlipsch/Pol174.w04/dripping_faucet_into_bucket_md_wht.gif"/>
          <p:cNvPicPr>
            <a:picLocks noChangeAspect="1" noChangeArrowheads="1" noCrop="1"/>
          </p:cNvPicPr>
          <p:nvPr/>
        </p:nvPicPr>
        <p:blipFill>
          <a:blip r:embed="rId3" cstate="print"/>
          <a:srcRect/>
          <a:stretch>
            <a:fillRect/>
          </a:stretch>
        </p:blipFill>
        <p:spPr bwMode="auto">
          <a:xfrm>
            <a:off x="6084168" y="1059582"/>
            <a:ext cx="2304256" cy="3257742"/>
          </a:xfrm>
          <a:prstGeom prst="rect">
            <a:avLst/>
          </a:prstGeom>
          <a:noFill/>
        </p:spPr>
      </p:pic>
    </p:spTree>
    <p:extLst>
      <p:ext uri="{BB962C8B-B14F-4D97-AF65-F5344CB8AC3E}">
        <p14:creationId xmlns:p14="http://schemas.microsoft.com/office/powerpoint/2010/main" val="422870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500"/>
                                        <p:tgtEl>
                                          <p:spTgt spid="1536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363">
                                            <p:txEl>
                                              <p:pRg st="1" end="1"/>
                                            </p:txEl>
                                          </p:spTgt>
                                        </p:tgtEl>
                                        <p:attrNameLst>
                                          <p:attrName>style.visibility</p:attrName>
                                        </p:attrNameLst>
                                      </p:cBhvr>
                                      <p:to>
                                        <p:strVal val="visible"/>
                                      </p:to>
                                    </p:set>
                                    <p:animEffect transition="in" filter="wipe(left)">
                                      <p:cBhvr>
                                        <p:cTn id="16" dur="500"/>
                                        <p:tgtEl>
                                          <p:spTgt spid="15363">
                                            <p:txEl>
                                              <p:pRg st="1" end="1"/>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5363">
                                            <p:txEl>
                                              <p:pRg st="2" end="2"/>
                                            </p:txEl>
                                          </p:spTgt>
                                        </p:tgtEl>
                                        <p:attrNameLst>
                                          <p:attrName>style.visibility</p:attrName>
                                        </p:attrNameLst>
                                      </p:cBhvr>
                                      <p:to>
                                        <p:strVal val="visible"/>
                                      </p:to>
                                    </p:set>
                                    <p:animEffect transition="in" filter="wipe(left)">
                                      <p:cBhvr>
                                        <p:cTn id="20" dur="500"/>
                                        <p:tgtEl>
                                          <p:spTgt spid="1536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Effect transition="in" filter="wipe(left)">
                                      <p:cBhvr>
                                        <p:cTn id="25" dur="500"/>
                                        <p:tgtEl>
                                          <p:spTgt spid="15363">
                                            <p:txEl>
                                              <p:pRg st="3" end="3"/>
                                            </p:tx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363">
                                            <p:txEl>
                                              <p:pRg st="4" end="4"/>
                                            </p:txEl>
                                          </p:spTgt>
                                        </p:tgtEl>
                                        <p:attrNameLst>
                                          <p:attrName>style.visibility</p:attrName>
                                        </p:attrNameLst>
                                      </p:cBhvr>
                                      <p:to>
                                        <p:strVal val="visible"/>
                                      </p:to>
                                    </p:set>
                                    <p:animEffect transition="in" filter="wipe(left)">
                                      <p:cBhvr>
                                        <p:cTn id="29" dur="10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1799" name="Text Box 7"/>
          <p:cNvSpPr txBox="1">
            <a:spLocks noChangeArrowheads="1"/>
          </p:cNvSpPr>
          <p:nvPr/>
        </p:nvSpPr>
        <p:spPr bwMode="auto">
          <a:xfrm>
            <a:off x="1357291" y="4173160"/>
            <a:ext cx="20639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fontAlgn="base">
              <a:spcBef>
                <a:spcPct val="50000"/>
              </a:spcBef>
              <a:spcAft>
                <a:spcPct val="0"/>
              </a:spcAft>
              <a:defRPr/>
            </a:pPr>
            <a:r>
              <a:rPr lang="en-US" sz="2400">
                <a:latin typeface="汉仪大宋简" panose="02010609000101010101" pitchFamily="49" charset="-122"/>
                <a:ea typeface="汉仪大宋简" panose="02010609000101010101" pitchFamily="49" charset="-122"/>
              </a:rPr>
              <a:t>1.原始比例</a:t>
            </a:r>
            <a:r>
              <a:rPr lang="en-US" sz="2400" dirty="0">
                <a:latin typeface="汉仪大宋简" panose="02010609000101010101" pitchFamily="49" charset="-122"/>
                <a:ea typeface="汉仪大宋简" panose="02010609000101010101" pitchFamily="49" charset="-122"/>
              </a:rPr>
              <a:t>？</a:t>
            </a:r>
          </a:p>
        </p:txBody>
      </p:sp>
      <p:grpSp>
        <p:nvGrpSpPr>
          <p:cNvPr id="3" name="组合 9"/>
          <p:cNvGrpSpPr/>
          <p:nvPr/>
        </p:nvGrpSpPr>
        <p:grpSpPr>
          <a:xfrm>
            <a:off x="3661167" y="2385345"/>
            <a:ext cx="1648375" cy="1750173"/>
            <a:chOff x="6171699" y="2116253"/>
            <a:chExt cx="2660605" cy="2824915"/>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rcRect t="21538"/>
            <a:stretch>
              <a:fillRect/>
            </a:stretch>
          </p:blipFill>
          <p:spPr>
            <a:xfrm>
              <a:off x="6171699" y="2116253"/>
              <a:ext cx="2660605" cy="2824915"/>
            </a:xfrm>
            <a:prstGeom prst="rect">
              <a:avLst/>
            </a:prstGeom>
            <a:ln w="3175">
              <a:solidFill>
                <a:schemeClr val="tx1"/>
              </a:solidFill>
            </a:ln>
          </p:spPr>
        </p:pic>
        <p:sp>
          <p:nvSpPr>
            <p:cNvPr id="5281801" name="Text Box 9"/>
            <p:cNvSpPr txBox="1">
              <a:spLocks noChangeArrowheads="1"/>
            </p:cNvSpPr>
            <p:nvPr/>
          </p:nvSpPr>
          <p:spPr bwMode="auto">
            <a:xfrm>
              <a:off x="7608168" y="3140968"/>
              <a:ext cx="609600" cy="78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spcBef>
                  <a:spcPct val="50000"/>
                </a:spcBef>
                <a:spcAft>
                  <a:spcPct val="0"/>
                </a:spcAft>
                <a:defRPr/>
              </a:pPr>
              <a:r>
                <a:rPr lang="en-US" sz="2550" b="1" dirty="0">
                  <a:latin typeface="Arial" panose="020B0604020202020204" pitchFamily="34" charset="0"/>
                  <a:cs typeface="Arial" panose="020B0604020202020204" pitchFamily="34" charset="0"/>
                </a:rPr>
                <a:t>?</a:t>
              </a:r>
            </a:p>
          </p:txBody>
        </p:sp>
      </p:grpSp>
      <p:grpSp>
        <p:nvGrpSpPr>
          <p:cNvPr id="8" name="组合 8"/>
          <p:cNvGrpSpPr/>
          <p:nvPr/>
        </p:nvGrpSpPr>
        <p:grpSpPr>
          <a:xfrm>
            <a:off x="1490687" y="2385346"/>
            <a:ext cx="1648375" cy="1750187"/>
            <a:chOff x="3363387" y="2116231"/>
            <a:chExt cx="2660605" cy="2824937"/>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t="21538"/>
            <a:stretch>
              <a:fillRect/>
            </a:stretch>
          </p:blipFill>
          <p:spPr>
            <a:xfrm>
              <a:off x="3363387" y="2116231"/>
              <a:ext cx="2660605" cy="2824937"/>
            </a:xfrm>
            <a:prstGeom prst="rect">
              <a:avLst/>
            </a:prstGeom>
            <a:ln w="3175">
              <a:solidFill>
                <a:schemeClr val="tx1"/>
              </a:solidFill>
            </a:ln>
          </p:spPr>
        </p:pic>
        <p:sp>
          <p:nvSpPr>
            <p:cNvPr id="5281798" name="Text Box 6"/>
            <p:cNvSpPr txBox="1">
              <a:spLocks noChangeArrowheads="1"/>
            </p:cNvSpPr>
            <p:nvPr/>
          </p:nvSpPr>
          <p:spPr bwMode="auto">
            <a:xfrm>
              <a:off x="4511824" y="2492895"/>
              <a:ext cx="533399" cy="78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spcBef>
                  <a:spcPct val="50000"/>
                </a:spcBef>
                <a:spcAft>
                  <a:spcPct val="0"/>
                </a:spcAft>
                <a:defRPr/>
              </a:pPr>
              <a:r>
                <a:rPr lang="en-US" sz="2550" b="1" dirty="0">
                  <a:latin typeface="Arial" panose="020B0604020202020204" pitchFamily="34" charset="0"/>
                  <a:cs typeface="Arial" panose="020B0604020202020204" pitchFamily="34" charset="0"/>
                </a:rPr>
                <a:t>?</a:t>
              </a:r>
            </a:p>
          </p:txBody>
        </p:sp>
        <p:sp>
          <p:nvSpPr>
            <p:cNvPr id="5281802" name="Text Box 10"/>
            <p:cNvSpPr txBox="1">
              <a:spLocks noChangeArrowheads="1"/>
            </p:cNvSpPr>
            <p:nvPr/>
          </p:nvSpPr>
          <p:spPr bwMode="auto">
            <a:xfrm>
              <a:off x="4439815" y="3861047"/>
              <a:ext cx="609600" cy="81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fontAlgn="base">
                <a:spcBef>
                  <a:spcPct val="50000"/>
                </a:spcBef>
                <a:spcAft>
                  <a:spcPct val="0"/>
                </a:spcAft>
                <a:defRPr/>
              </a:pPr>
              <a:r>
                <a:rPr lang="en-US" sz="2700" b="1" dirty="0">
                  <a:latin typeface="Arial" panose="020B0604020202020204" pitchFamily="34" charset="0"/>
                  <a:cs typeface="Arial" panose="020B0604020202020204" pitchFamily="34" charset="0"/>
                </a:rPr>
                <a:t>?</a:t>
              </a:r>
            </a:p>
          </p:txBody>
        </p:sp>
      </p:grpSp>
      <p:sp>
        <p:nvSpPr>
          <p:cNvPr id="5281803" name="Text Box 11"/>
          <p:cNvSpPr txBox="1">
            <a:spLocks noChangeArrowheads="1"/>
          </p:cNvSpPr>
          <p:nvPr/>
        </p:nvSpPr>
        <p:spPr bwMode="auto">
          <a:xfrm>
            <a:off x="3820848" y="4173148"/>
            <a:ext cx="14886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fontAlgn="base">
              <a:spcBef>
                <a:spcPct val="50000"/>
              </a:spcBef>
              <a:spcAft>
                <a:spcPct val="0"/>
              </a:spcAft>
              <a:defRPr/>
            </a:pPr>
            <a:r>
              <a:rPr lang="en-US" altLang="zh-TW" sz="2400">
                <a:latin typeface="汉仪大宋简" panose="02010609000101010101" pitchFamily="49" charset="-122"/>
                <a:ea typeface="汉仪大宋简" panose="02010609000101010101" pitchFamily="49" charset="-122"/>
              </a:rPr>
              <a:t>2.</a:t>
            </a:r>
            <a:r>
              <a:rPr lang="zh-TW" altLang="en-US" sz="2400">
                <a:latin typeface="汉仪大宋简" panose="02010609000101010101" pitchFamily="49" charset="-122"/>
                <a:ea typeface="汉仪大宋简" panose="02010609000101010101" pitchFamily="49" charset="-122"/>
              </a:rPr>
              <a:t>衰</a:t>
            </a:r>
            <a:r>
              <a:rPr lang="zh-TW" altLang="en-US" sz="2400" dirty="0">
                <a:latin typeface="汉仪大宋简" panose="02010609000101010101" pitchFamily="49" charset="-122"/>
                <a:ea typeface="汉仪大宋简" panose="02010609000101010101" pitchFamily="49" charset="-122"/>
              </a:rPr>
              <a:t>减率？</a:t>
            </a:r>
            <a:endParaRPr lang="en-US" sz="2400" dirty="0">
              <a:latin typeface="汉仪大宋简" panose="02010609000101010101" pitchFamily="49" charset="-122"/>
              <a:ea typeface="汉仪大宋简" panose="02010609000101010101" pitchFamily="49" charset="-122"/>
            </a:endParaRPr>
          </a:p>
        </p:txBody>
      </p:sp>
      <p:grpSp>
        <p:nvGrpSpPr>
          <p:cNvPr id="9" name="组合 10"/>
          <p:cNvGrpSpPr/>
          <p:nvPr/>
        </p:nvGrpSpPr>
        <p:grpSpPr>
          <a:xfrm>
            <a:off x="5911464" y="1928808"/>
            <a:ext cx="1635326" cy="2230623"/>
            <a:chOff x="8980011" y="1340768"/>
            <a:chExt cx="2660605" cy="3600399"/>
          </a:xfrm>
        </p:grpSpPr>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0011" y="1340768"/>
              <a:ext cx="2660605" cy="3600399"/>
            </a:xfrm>
            <a:prstGeom prst="rect">
              <a:avLst/>
            </a:prstGeom>
            <a:ln w="3175">
              <a:solidFill>
                <a:schemeClr val="tx1"/>
              </a:solidFill>
            </a:ln>
          </p:spPr>
        </p:pic>
        <p:sp>
          <p:nvSpPr>
            <p:cNvPr id="5281805" name="Text Box 13"/>
            <p:cNvSpPr txBox="1">
              <a:spLocks noChangeArrowheads="1"/>
            </p:cNvSpPr>
            <p:nvPr/>
          </p:nvSpPr>
          <p:spPr bwMode="auto">
            <a:xfrm>
              <a:off x="10056438" y="3933056"/>
              <a:ext cx="609600" cy="78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spcBef>
                  <a:spcPct val="50000"/>
                </a:spcBef>
                <a:spcAft>
                  <a:spcPct val="0"/>
                </a:spcAft>
                <a:defRPr/>
              </a:pPr>
              <a:r>
                <a:rPr lang="en-US" sz="2550" b="1" dirty="0">
                  <a:latin typeface="Arial" panose="020B0604020202020204" pitchFamily="34" charset="0"/>
                  <a:cs typeface="Arial" panose="020B0604020202020204" pitchFamily="34" charset="0"/>
                </a:rPr>
                <a:t>?</a:t>
              </a:r>
            </a:p>
          </p:txBody>
        </p:sp>
        <p:sp>
          <p:nvSpPr>
            <p:cNvPr id="5281806" name="Text Box 14"/>
            <p:cNvSpPr txBox="1">
              <a:spLocks noChangeArrowheads="1"/>
            </p:cNvSpPr>
            <p:nvPr/>
          </p:nvSpPr>
          <p:spPr bwMode="auto">
            <a:xfrm>
              <a:off x="10056438" y="2492897"/>
              <a:ext cx="609600" cy="78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spcBef>
                  <a:spcPct val="50000"/>
                </a:spcBef>
                <a:spcAft>
                  <a:spcPct val="0"/>
                </a:spcAft>
                <a:defRPr/>
              </a:pPr>
              <a:r>
                <a:rPr lang="en-US" sz="2550" b="1" dirty="0">
                  <a:latin typeface="Arial" panose="020B0604020202020204" pitchFamily="34" charset="0"/>
                  <a:cs typeface="Arial" panose="020B0604020202020204" pitchFamily="34" charset="0"/>
                </a:rPr>
                <a:t>?</a:t>
              </a:r>
            </a:p>
          </p:txBody>
        </p:sp>
      </p:grpSp>
      <p:sp>
        <p:nvSpPr>
          <p:cNvPr id="5281807" name="Text Box 15"/>
          <p:cNvSpPr txBox="1">
            <a:spLocks noChangeArrowheads="1"/>
          </p:cNvSpPr>
          <p:nvPr/>
        </p:nvSpPr>
        <p:spPr bwMode="auto">
          <a:xfrm>
            <a:off x="5643595" y="4197061"/>
            <a:ext cx="23038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fontAlgn="base">
              <a:spcAft>
                <a:spcPct val="0"/>
              </a:spcAft>
              <a:defRPr/>
            </a:pPr>
            <a:r>
              <a:rPr lang="en-US" altLang="zh-TW" sz="2400" dirty="0">
                <a:latin typeface="汉仪大宋简" panose="02010609000101010101" pitchFamily="49" charset="-122"/>
                <a:ea typeface="汉仪大宋简" panose="02010609000101010101" pitchFamily="49" charset="-122"/>
              </a:rPr>
              <a:t>3.</a:t>
            </a:r>
            <a:r>
              <a:rPr lang="zh-CN" altLang="en-US" sz="2400" dirty="0">
                <a:latin typeface="汉仪大宋简" panose="02010609000101010101" pitchFamily="49" charset="-122"/>
                <a:ea typeface="汉仪大宋简" panose="02010609000101010101" pitchFamily="49" charset="-122"/>
              </a:rPr>
              <a:t>增加</a:t>
            </a:r>
            <a:r>
              <a:rPr lang="zh-TW" altLang="en-US" sz="2400" dirty="0">
                <a:latin typeface="汉仪大宋简" panose="02010609000101010101" pitchFamily="49" charset="-122"/>
                <a:ea typeface="汉仪大宋简" panose="02010609000101010101" pitchFamily="49" charset="-122"/>
              </a:rPr>
              <a:t>或</a:t>
            </a:r>
            <a:r>
              <a:rPr lang="zh-CN" altLang="en-US" sz="2400" dirty="0">
                <a:latin typeface="汉仪大宋简" panose="02010609000101010101" pitchFamily="49" charset="-122"/>
                <a:ea typeface="汉仪大宋简" panose="02010609000101010101" pitchFamily="49" charset="-122"/>
              </a:rPr>
              <a:t>减少</a:t>
            </a:r>
            <a:r>
              <a:rPr lang="zh-TW" altLang="en-US" sz="2400" dirty="0">
                <a:latin typeface="汉仪大宋简" panose="02010609000101010101" pitchFamily="49" charset="-122"/>
                <a:ea typeface="汉仪大宋简" panose="02010609000101010101" pitchFamily="49" charset="-122"/>
              </a:rPr>
              <a:t>？</a:t>
            </a:r>
            <a:endParaRPr lang="en-US" sz="2400" dirty="0">
              <a:latin typeface="汉仪大宋简" panose="02010609000101010101" pitchFamily="49" charset="-122"/>
              <a:ea typeface="汉仪大宋简" panose="02010609000101010101" pitchFamily="49" charset="-122"/>
            </a:endParaRPr>
          </a:p>
        </p:txBody>
      </p:sp>
      <p:sp>
        <p:nvSpPr>
          <p:cNvPr id="2" name="标题 1"/>
          <p:cNvSpPr>
            <a:spLocks noGrp="1"/>
          </p:cNvSpPr>
          <p:nvPr>
            <p:ph type="title"/>
          </p:nvPr>
        </p:nvSpPr>
        <p:spPr>
          <a:xfrm>
            <a:off x="0" y="119703"/>
            <a:ext cx="9144000" cy="507831"/>
          </a:xfrm>
        </p:spPr>
        <p:txBody>
          <a:bodyPr/>
          <a:lstStyle/>
          <a:p>
            <a:r>
              <a:rPr lang="zh-CN" altLang="en-US" dirty="0"/>
              <a:t>放射性同位素测年法的三个假设</a:t>
            </a:r>
          </a:p>
        </p:txBody>
      </p:sp>
      <p:sp>
        <p:nvSpPr>
          <p:cNvPr id="22" name="Rectangle 57"/>
          <p:cNvSpPr txBox="1">
            <a:spLocks noChangeArrowheads="1"/>
          </p:cNvSpPr>
          <p:nvPr/>
        </p:nvSpPr>
        <p:spPr>
          <a:xfrm>
            <a:off x="2643175" y="642925"/>
            <a:ext cx="3804074" cy="1500198"/>
          </a:xfrm>
          <a:prstGeom prst="rect">
            <a:avLst/>
          </a:prstGeom>
        </p:spPr>
        <p:txBody>
          <a:bodyPr vert="horz">
            <a:noAutofit/>
          </a:bodyPr>
          <a:lstStyle/>
          <a:p>
            <a:pPr defTabSz="685800">
              <a:spcBef>
                <a:spcPts val="450"/>
              </a:spcBef>
              <a:buSzPct val="100000"/>
              <a:buFontTx/>
              <a:buAutoNum type="arabicPeriod"/>
              <a:defRPr/>
            </a:pPr>
            <a:r>
              <a:rPr lang="zh-CN" altLang="en-US" sz="2700">
                <a:latin typeface="Arial" panose="020B0604020202020204" pitchFamily="34" charset="0"/>
                <a:ea typeface="汉仪大宋简" panose="02010609000101010101" pitchFamily="49" charset="-122"/>
                <a:cs typeface="Arial" panose="020B0604020202020204" pitchFamily="34" charset="0"/>
              </a:rPr>
              <a:t> 岩石原初的组成元素</a:t>
            </a:r>
          </a:p>
          <a:p>
            <a:pPr defTabSz="685800">
              <a:spcBef>
                <a:spcPts val="450"/>
              </a:spcBef>
              <a:buSzPct val="100000"/>
              <a:buFontTx/>
              <a:buAutoNum type="arabicPeriod"/>
              <a:defRPr/>
            </a:pPr>
            <a:r>
              <a:rPr lang="zh-CN" altLang="en-US" sz="2700">
                <a:latin typeface="Arial" panose="020B0604020202020204" pitchFamily="34" charset="0"/>
                <a:ea typeface="汉仪大宋简" panose="02010609000101010101" pitchFamily="49" charset="-122"/>
                <a:cs typeface="Arial" panose="020B0604020202020204" pitchFamily="34" charset="0"/>
              </a:rPr>
              <a:t> 持续不变的衰变率</a:t>
            </a:r>
          </a:p>
          <a:p>
            <a:pPr defTabSz="685800">
              <a:spcBef>
                <a:spcPts val="450"/>
              </a:spcBef>
              <a:buSzPct val="100000"/>
              <a:buFontTx/>
              <a:buAutoNum type="arabicPeriod"/>
              <a:defRPr/>
            </a:pPr>
            <a:r>
              <a:rPr lang="zh-CN" altLang="en-US" sz="2700">
                <a:latin typeface="Arial" panose="020B0604020202020204" pitchFamily="34" charset="0"/>
                <a:ea typeface="汉仪大宋简" panose="02010609000101010101" pitchFamily="49" charset="-122"/>
                <a:cs typeface="Arial" panose="020B0604020202020204" pitchFamily="34" charset="0"/>
              </a:rPr>
              <a:t> 没有污染</a:t>
            </a:r>
            <a:endParaRPr lang="en-US" sz="2700" dirty="0">
              <a:latin typeface="Arial" panose="020B0604020202020204" pitchFamily="34" charset="0"/>
              <a:ea typeface="汉仪大宋简" panose="02010609000101010101" pitchFamily="49" charset="-122"/>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p:tgtEl>
                                          <p:spTgt spid="8"/>
                                        </p:tgtEl>
                                        <p:attrNameLst>
                                          <p:attrName>ppt_x</p:attrName>
                                        </p:attrNameLst>
                                      </p:cBhvr>
                                      <p:tavLst>
                                        <p:tav tm="0">
                                          <p:val>
                                            <p:strVal val="#ppt_x-#ppt_w*1.125000"/>
                                          </p:val>
                                        </p:tav>
                                        <p:tav tm="100000">
                                          <p:val>
                                            <p:strVal val="#ppt_x"/>
                                          </p:val>
                                        </p:tav>
                                      </p:tavLst>
                                    </p:anim>
                                    <p:animEffect transition="in" filter="wipe(right)">
                                      <p:cBhvr>
                                        <p:cTn id="8" dur="250"/>
                                        <p:tgtEl>
                                          <p:spTgt spid="8"/>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5281799"/>
                                        </p:tgtEl>
                                        <p:attrNameLst>
                                          <p:attrName>style.visibility</p:attrName>
                                        </p:attrNameLst>
                                      </p:cBhvr>
                                      <p:to>
                                        <p:strVal val="visible"/>
                                      </p:to>
                                    </p:set>
                                    <p:animEffect transition="in" filter="wipe(left)">
                                      <p:cBhvr>
                                        <p:cTn id="11" dur="250"/>
                                        <p:tgtEl>
                                          <p:spTgt spid="528179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p:tgtEl>
                                          <p:spTgt spid="3"/>
                                        </p:tgtEl>
                                        <p:attrNameLst>
                                          <p:attrName>ppt_x</p:attrName>
                                        </p:attrNameLst>
                                      </p:cBhvr>
                                      <p:tavLst>
                                        <p:tav tm="0">
                                          <p:val>
                                            <p:strVal val="#ppt_x-#ppt_w*1.125000"/>
                                          </p:val>
                                        </p:tav>
                                        <p:tav tm="100000">
                                          <p:val>
                                            <p:strVal val="#ppt_x"/>
                                          </p:val>
                                        </p:tav>
                                      </p:tavLst>
                                    </p:anim>
                                    <p:animEffect transition="in" filter="wipe(right)">
                                      <p:cBhvr>
                                        <p:cTn id="17" dur="250"/>
                                        <p:tgtEl>
                                          <p:spTgt spid="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281803"/>
                                        </p:tgtEl>
                                        <p:attrNameLst>
                                          <p:attrName>style.visibility</p:attrName>
                                        </p:attrNameLst>
                                      </p:cBhvr>
                                      <p:to>
                                        <p:strVal val="visible"/>
                                      </p:to>
                                    </p:set>
                                    <p:animEffect transition="in" filter="wipe(left)">
                                      <p:cBhvr>
                                        <p:cTn id="20" dur="250"/>
                                        <p:tgtEl>
                                          <p:spTgt spid="528180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50"/>
                                        <p:tgtEl>
                                          <p:spTgt spid="9"/>
                                        </p:tgtEl>
                                        <p:attrNameLst>
                                          <p:attrName>ppt_x</p:attrName>
                                        </p:attrNameLst>
                                      </p:cBhvr>
                                      <p:tavLst>
                                        <p:tav tm="0">
                                          <p:val>
                                            <p:strVal val="#ppt_x-#ppt_w*1.125000"/>
                                          </p:val>
                                        </p:tav>
                                        <p:tav tm="100000">
                                          <p:val>
                                            <p:strVal val="#ppt_x"/>
                                          </p:val>
                                        </p:tav>
                                      </p:tavLst>
                                    </p:anim>
                                    <p:animEffect transition="in" filter="wipe(right)">
                                      <p:cBhvr>
                                        <p:cTn id="26" dur="25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281807"/>
                                        </p:tgtEl>
                                        <p:attrNameLst>
                                          <p:attrName>style.visibility</p:attrName>
                                        </p:attrNameLst>
                                      </p:cBhvr>
                                      <p:to>
                                        <p:strVal val="visible"/>
                                      </p:to>
                                    </p:set>
                                    <p:animEffect transition="in" filter="wipe(left)">
                                      <p:cBhvr>
                                        <p:cTn id="29" dur="250"/>
                                        <p:tgtEl>
                                          <p:spTgt spid="5281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1799" grpId="0"/>
      <p:bldP spid="5281803" grpId="0"/>
      <p:bldP spid="52818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2734538" y="465516"/>
            <a:ext cx="3618402" cy="4398231"/>
            <a:chOff x="623392" y="620688"/>
            <a:chExt cx="4824536" cy="5864308"/>
          </a:xfrm>
        </p:grpSpPr>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3392" y="620688"/>
              <a:ext cx="4824536" cy="5864308"/>
            </a:xfrm>
            <a:prstGeom prst="rect">
              <a:avLst/>
            </a:prstGeom>
            <a:noFill/>
            <a:ln w="9525">
              <a:noFill/>
              <a:miter lim="800000"/>
              <a:headEnd/>
              <a:tailEnd/>
            </a:ln>
          </p:spPr>
        </p:pic>
        <p:sp>
          <p:nvSpPr>
            <p:cNvPr id="23" name="Text Box 23"/>
            <p:cNvSpPr txBox="1">
              <a:spLocks noChangeArrowheads="1"/>
            </p:cNvSpPr>
            <p:nvPr/>
          </p:nvSpPr>
          <p:spPr bwMode="auto">
            <a:xfrm>
              <a:off x="2641357" y="1916832"/>
              <a:ext cx="707887" cy="67710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zh-CN" altLang="en-US" sz="2700" b="1" dirty="0">
                  <a:solidFill>
                    <a:srgbClr val="002954"/>
                  </a:solidFill>
                  <a:latin typeface="微软雅黑" panose="020B0503020204020204" pitchFamily="34" charset="-122"/>
                  <a:ea typeface="微软雅黑" panose="020B0503020204020204" pitchFamily="34" charset="-122"/>
                </a:rPr>
                <a:t>铀</a:t>
              </a:r>
              <a:endParaRPr lang="en-US" sz="2700" b="1" dirty="0">
                <a:solidFill>
                  <a:srgbClr val="002954"/>
                </a:solidFill>
                <a:latin typeface="微软雅黑" panose="020B0503020204020204" pitchFamily="34" charset="-122"/>
                <a:ea typeface="微软雅黑" panose="020B0503020204020204" pitchFamily="34" charset="-122"/>
              </a:endParaRPr>
            </a:p>
          </p:txBody>
        </p:sp>
        <p:sp>
          <p:nvSpPr>
            <p:cNvPr id="24" name="Text Box 23"/>
            <p:cNvSpPr txBox="1">
              <a:spLocks noChangeArrowheads="1"/>
            </p:cNvSpPr>
            <p:nvPr/>
          </p:nvSpPr>
          <p:spPr bwMode="auto">
            <a:xfrm>
              <a:off x="2641357" y="4942909"/>
              <a:ext cx="707887" cy="67710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zh-CN" altLang="en-US" sz="2700" b="1" dirty="0">
                  <a:solidFill>
                    <a:srgbClr val="002954"/>
                  </a:solidFill>
                  <a:latin typeface="微软雅黑" panose="020B0503020204020204" pitchFamily="34" charset="-122"/>
                  <a:ea typeface="微软雅黑" panose="020B0503020204020204" pitchFamily="34" charset="-122"/>
                </a:rPr>
                <a:t>铅</a:t>
              </a:r>
              <a:endParaRPr lang="en-US" sz="2700" b="1" dirty="0">
                <a:solidFill>
                  <a:srgbClr val="002954"/>
                </a:solidFill>
                <a:latin typeface="微软雅黑" panose="020B0503020204020204" pitchFamily="34" charset="-122"/>
                <a:ea typeface="微软雅黑" panose="020B0503020204020204" pitchFamily="34" charset="-122"/>
              </a:endParaRPr>
            </a:p>
          </p:txBody>
        </p:sp>
      </p:grpSp>
      <p:sp>
        <p:nvSpPr>
          <p:cNvPr id="2155524" name="AutoShape 4"/>
          <p:cNvSpPr>
            <a:spLocks noChangeArrowheads="1"/>
          </p:cNvSpPr>
          <p:nvPr/>
        </p:nvSpPr>
        <p:spPr bwMode="auto">
          <a:xfrm>
            <a:off x="1839521" y="3585894"/>
            <a:ext cx="2430829" cy="486054"/>
          </a:xfrm>
          <a:prstGeom prst="homePlate">
            <a:avLst>
              <a:gd name="adj" fmla="val 162592"/>
            </a:avLst>
          </a:prstGeom>
          <a:solidFill>
            <a:srgbClr val="0260AE"/>
          </a:solidFill>
          <a:ln w="76200">
            <a:noFill/>
            <a:miter lim="800000"/>
            <a:headEnd/>
            <a:tailEnd/>
          </a:ln>
        </p:spPr>
        <p:txBody>
          <a:bodyPr wrap="none" anchor="ctr"/>
          <a:lstStyle/>
          <a:p>
            <a:pPr algn="ctr" eaLnBrk="0" fontAlgn="base" hangingPunct="0">
              <a:spcBef>
                <a:spcPct val="0"/>
              </a:spcBef>
              <a:spcAft>
                <a:spcPct val="0"/>
              </a:spcAft>
            </a:pPr>
            <a:r>
              <a:rPr lang="zh-CN" altLang="en-US" sz="3000"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开始的量</a:t>
            </a:r>
            <a:r>
              <a:rPr lang="en-US" sz="3000"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a:t>
            </a:r>
          </a:p>
        </p:txBody>
      </p:sp>
      <p:sp>
        <p:nvSpPr>
          <p:cNvPr id="2155525" name="AutoShape 5"/>
          <p:cNvSpPr>
            <a:spLocks noChangeArrowheads="1"/>
          </p:cNvSpPr>
          <p:nvPr/>
        </p:nvSpPr>
        <p:spPr bwMode="auto">
          <a:xfrm flipH="1">
            <a:off x="4955400" y="1326164"/>
            <a:ext cx="2592288" cy="486054"/>
          </a:xfrm>
          <a:prstGeom prst="homePlate">
            <a:avLst>
              <a:gd name="adj" fmla="val 162592"/>
            </a:avLst>
          </a:prstGeom>
          <a:solidFill>
            <a:srgbClr val="0260AE"/>
          </a:solidFill>
          <a:ln w="76200">
            <a:noFill/>
            <a:miter lim="800000"/>
            <a:headEnd/>
            <a:tailEnd/>
          </a:ln>
        </p:spPr>
        <p:txBody>
          <a:bodyPr wrap="none" anchor="ctr"/>
          <a:lstStyle/>
          <a:p>
            <a:pPr algn="ctr" eaLnBrk="0" fontAlgn="base" hangingPunct="0">
              <a:spcBef>
                <a:spcPct val="0"/>
              </a:spcBef>
              <a:spcAft>
                <a:spcPct val="0"/>
              </a:spcAft>
            </a:pPr>
            <a:r>
              <a:rPr lang="zh-CN" altLang="en-US" sz="3000"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  开始的量</a:t>
            </a:r>
            <a:r>
              <a:rPr lang="en-US" sz="3000"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a:t>
            </a:r>
          </a:p>
        </p:txBody>
      </p:sp>
      <p:sp>
        <p:nvSpPr>
          <p:cNvPr id="2155526" name="AutoShape 6"/>
          <p:cNvSpPr>
            <a:spLocks noChangeArrowheads="1"/>
          </p:cNvSpPr>
          <p:nvPr/>
        </p:nvSpPr>
        <p:spPr bwMode="auto">
          <a:xfrm rot="20752758" flipH="1">
            <a:off x="4642092" y="749851"/>
            <a:ext cx="3134480" cy="471524"/>
          </a:xfrm>
          <a:prstGeom prst="homePlate">
            <a:avLst>
              <a:gd name="adj" fmla="val 162592"/>
            </a:avLst>
          </a:prstGeom>
          <a:solidFill>
            <a:srgbClr val="0260AE"/>
          </a:solidFill>
          <a:ln w="76200">
            <a:noFill/>
            <a:miter lim="800000"/>
            <a:headEnd/>
            <a:tailEnd/>
          </a:ln>
        </p:spPr>
        <p:txBody>
          <a:bodyPr wrap="none" anchor="ctr"/>
          <a:lstStyle/>
          <a:p>
            <a:pPr algn="ctr" eaLnBrk="0" fontAlgn="base" hangingPunct="0">
              <a:spcBef>
                <a:spcPct val="0"/>
              </a:spcBef>
              <a:spcAft>
                <a:spcPct val="0"/>
              </a:spcAft>
            </a:pPr>
            <a:r>
              <a:rPr lang="zh-CN" altLang="en-US" sz="3000"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 有没有增加的</a:t>
            </a:r>
            <a:r>
              <a:rPr lang="en-US" sz="3000"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a:t>
            </a:r>
          </a:p>
        </p:txBody>
      </p:sp>
      <p:sp>
        <p:nvSpPr>
          <p:cNvPr id="2155527" name="AutoShape 7"/>
          <p:cNvSpPr>
            <a:spLocks noChangeArrowheads="1"/>
          </p:cNvSpPr>
          <p:nvPr/>
        </p:nvSpPr>
        <p:spPr bwMode="auto">
          <a:xfrm rot="257656">
            <a:off x="4791383" y="1812534"/>
            <a:ext cx="3120245" cy="493690"/>
          </a:xfrm>
          <a:prstGeom prst="homePlate">
            <a:avLst>
              <a:gd name="adj" fmla="val 176900"/>
            </a:avLst>
          </a:prstGeom>
          <a:solidFill>
            <a:srgbClr val="0260AE"/>
          </a:solidFill>
          <a:ln w="76200">
            <a:noFill/>
            <a:miter lim="800000"/>
            <a:headEnd/>
            <a:tailEnd/>
          </a:ln>
        </p:spPr>
        <p:txBody>
          <a:bodyPr wrap="none" anchor="ctr"/>
          <a:lstStyle/>
          <a:p>
            <a:pPr algn="ctr" eaLnBrk="0" fontAlgn="base" hangingPunct="0">
              <a:spcBef>
                <a:spcPct val="0"/>
              </a:spcBef>
              <a:spcAft>
                <a:spcPct val="0"/>
              </a:spcAft>
            </a:pPr>
            <a:r>
              <a:rPr lang="zh-CN" altLang="en-US" sz="3000"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有没有减少的</a:t>
            </a:r>
            <a:r>
              <a:rPr lang="en-US" sz="3000"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a:t>
            </a:r>
          </a:p>
        </p:txBody>
      </p:sp>
      <p:sp>
        <p:nvSpPr>
          <p:cNvPr id="2155528" name="AutoShape 8"/>
          <p:cNvSpPr>
            <a:spLocks noChangeArrowheads="1"/>
          </p:cNvSpPr>
          <p:nvPr/>
        </p:nvSpPr>
        <p:spPr bwMode="auto">
          <a:xfrm rot="709441">
            <a:off x="1540203" y="3077221"/>
            <a:ext cx="2996420" cy="481625"/>
          </a:xfrm>
          <a:prstGeom prst="homePlate">
            <a:avLst>
              <a:gd name="adj" fmla="val 162592"/>
            </a:avLst>
          </a:prstGeom>
          <a:solidFill>
            <a:srgbClr val="0260AE"/>
          </a:solidFill>
          <a:ln w="76200">
            <a:noFill/>
            <a:miter lim="800000"/>
            <a:headEnd/>
            <a:tailEnd/>
          </a:ln>
        </p:spPr>
        <p:txBody>
          <a:bodyPr wrap="none" anchor="ctr"/>
          <a:lstStyle/>
          <a:p>
            <a:pPr algn="ctr" eaLnBrk="0" fontAlgn="base" hangingPunct="0">
              <a:spcBef>
                <a:spcPct val="0"/>
              </a:spcBef>
              <a:spcAft>
                <a:spcPct val="0"/>
              </a:spcAft>
            </a:pPr>
            <a:r>
              <a:rPr lang="zh-CN" altLang="en-US" sz="3000"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有没有增加的</a:t>
            </a:r>
            <a:r>
              <a:rPr lang="en-US" sz="3000"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a:t>
            </a:r>
          </a:p>
        </p:txBody>
      </p:sp>
      <p:sp>
        <p:nvSpPr>
          <p:cNvPr id="2155529" name="AutoShape 9"/>
          <p:cNvSpPr>
            <a:spLocks noChangeArrowheads="1"/>
          </p:cNvSpPr>
          <p:nvPr/>
        </p:nvSpPr>
        <p:spPr bwMode="auto">
          <a:xfrm rot="21145712" flipH="1">
            <a:off x="1213480" y="4153776"/>
            <a:ext cx="3133331" cy="463865"/>
          </a:xfrm>
          <a:prstGeom prst="homePlate">
            <a:avLst>
              <a:gd name="adj" fmla="val 176900"/>
            </a:avLst>
          </a:prstGeom>
          <a:solidFill>
            <a:srgbClr val="0260AE"/>
          </a:solidFill>
          <a:ln w="76200">
            <a:noFill/>
            <a:miter lim="800000"/>
            <a:headEnd/>
            <a:tailEnd/>
          </a:ln>
        </p:spPr>
        <p:txBody>
          <a:bodyPr wrap="none" anchor="ctr"/>
          <a:lstStyle/>
          <a:p>
            <a:pPr algn="ctr" eaLnBrk="0" fontAlgn="base" hangingPunct="0">
              <a:spcBef>
                <a:spcPct val="0"/>
              </a:spcBef>
              <a:spcAft>
                <a:spcPct val="0"/>
              </a:spcAft>
            </a:pPr>
            <a:r>
              <a:rPr lang="zh-CN" altLang="en-US" sz="3000"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有没有减少的</a:t>
            </a:r>
            <a:r>
              <a:rPr lang="en-US" altLang="en-US" sz="3000"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a:t>
            </a:r>
          </a:p>
        </p:txBody>
      </p:sp>
      <p:sp>
        <p:nvSpPr>
          <p:cNvPr id="2155530" name="AutoShape 10"/>
          <p:cNvSpPr>
            <a:spLocks noChangeArrowheads="1"/>
          </p:cNvSpPr>
          <p:nvPr/>
        </p:nvSpPr>
        <p:spPr bwMode="auto">
          <a:xfrm flipH="1">
            <a:off x="4572024" y="2409732"/>
            <a:ext cx="2214246" cy="486054"/>
          </a:xfrm>
          <a:prstGeom prst="homePlate">
            <a:avLst>
              <a:gd name="adj" fmla="val 164915"/>
            </a:avLst>
          </a:prstGeom>
          <a:solidFill>
            <a:srgbClr val="00B050"/>
          </a:solidFill>
          <a:ln w="76200">
            <a:noFill/>
            <a:miter lim="800000"/>
            <a:headEnd/>
            <a:tailEnd/>
          </a:ln>
        </p:spPr>
        <p:txBody>
          <a:bodyPr wrap="none" anchor="ctr"/>
          <a:lstStyle/>
          <a:p>
            <a:pPr algn="ctr" eaLnBrk="0" fontAlgn="base" hangingPunct="0">
              <a:spcBef>
                <a:spcPct val="0"/>
              </a:spcBef>
              <a:spcAft>
                <a:spcPct val="0"/>
              </a:spcAft>
            </a:pPr>
            <a:r>
              <a:rPr lang="zh-CN" altLang="en-US" sz="3000"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衰变率</a:t>
            </a:r>
            <a:r>
              <a:rPr lang="en-US" sz="3000" dirty="0">
                <a:solidFill>
                  <a:schemeClr val="bg1"/>
                </a:solidFill>
                <a:effectLst>
                  <a:outerShdw blurRad="38100" dist="38100" dir="2700000" algn="tl">
                    <a:srgbClr val="000000">
                      <a:alpha val="43137"/>
                    </a:srgbClr>
                  </a:outerShdw>
                </a:effectLst>
                <a:latin typeface="Arial" panose="020B0604020202020204" pitchFamily="34" charset="0"/>
                <a:ea typeface="汉仪大宋简" panose="02010609000101010101" pitchFamily="49" charset="-122"/>
                <a:cs typeface="Arial" panose="020B0604020202020204" pitchFamily="34" charset="0"/>
              </a:rPr>
              <a:t>?</a:t>
            </a:r>
          </a:p>
        </p:txBody>
      </p:sp>
      <p:sp>
        <p:nvSpPr>
          <p:cNvPr id="2" name="标题 1"/>
          <p:cNvSpPr>
            <a:spLocks noGrp="1"/>
          </p:cNvSpPr>
          <p:nvPr>
            <p:ph type="title"/>
          </p:nvPr>
        </p:nvSpPr>
        <p:spPr>
          <a:xfrm>
            <a:off x="1142976" y="119703"/>
            <a:ext cx="6858000" cy="507831"/>
          </a:xfrm>
        </p:spPr>
        <p:txBody>
          <a:bodyPr/>
          <a:lstStyle/>
          <a:p>
            <a:r>
              <a:rPr lang="zh-CN" altLang="en-US" dirty="0"/>
              <a:t>放射性测年法的假设</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bove text on slide">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ln w="38100">
          <a:solidFill>
            <a:srgbClr val="FFFF00"/>
          </a:solidFill>
        </a:ln>
      </a:spPr>
      <a:bodyPr wrap="square">
        <a:spAutoFit/>
      </a:bodyPr>
      <a:lstStyle>
        <a:defPPr>
          <a:defRPr sz="2000" smtClean="0"/>
        </a:defPPr>
      </a:lst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28029</TotalTime>
  <Words>5859</Words>
  <Application>Microsoft Office PowerPoint</Application>
  <PresentationFormat>全屏显示(16:9)</PresentationFormat>
  <Paragraphs>613</Paragraphs>
  <Slides>40</Slides>
  <Notes>40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40</vt:i4>
      </vt:variant>
    </vt:vector>
  </HeadingPairs>
  <TitlesOfParts>
    <vt:vector size="55" baseType="lpstr">
      <vt:lpstr>Songti TC</vt:lpstr>
      <vt:lpstr>汉仪大宋简</vt:lpstr>
      <vt:lpstr>黑体</vt:lpstr>
      <vt:lpstr>黑体 (正文)</vt:lpstr>
      <vt:lpstr>宋体</vt:lpstr>
      <vt:lpstr>微软雅黑</vt:lpstr>
      <vt:lpstr>Arial</vt:lpstr>
      <vt:lpstr>Arial Black</vt:lpstr>
      <vt:lpstr>Calibri</vt:lpstr>
      <vt:lpstr>Franklin Gothic Book</vt:lpstr>
      <vt:lpstr>Franklin Gothic Medium</vt:lpstr>
      <vt:lpstr>Times New Roman</vt:lpstr>
      <vt:lpstr>Wingdings 3</vt:lpstr>
      <vt:lpstr>Title above text on slide</vt:lpstr>
      <vt:lpstr>Image</vt:lpstr>
      <vt:lpstr>PowerPoint 演示文稿</vt:lpstr>
      <vt:lpstr>放射性测年法</vt:lpstr>
      <vt:lpstr>放射性测年法</vt:lpstr>
      <vt:lpstr>放射性同位素测年法</vt:lpstr>
      <vt:lpstr>放射性同位素测年法的假设</vt:lpstr>
      <vt:lpstr>放射性同位素测年法</vt:lpstr>
      <vt:lpstr>确定年龄</vt:lpstr>
      <vt:lpstr>放射性同位素测年法的三个假设</vt:lpstr>
      <vt:lpstr>放射性测年法的假设</vt:lpstr>
      <vt:lpstr>放射性测年法：可不可靠?</vt:lpstr>
      <vt:lpstr>放射性测年法：不可靠</vt:lpstr>
      <vt:lpstr>放射性测年法：不可靠</vt:lpstr>
      <vt:lpstr>放射性测年法：不可靠</vt:lpstr>
      <vt:lpstr>PowerPoint 演示文稿</vt:lpstr>
      <vt:lpstr>PowerPoint 演示文稿</vt:lpstr>
      <vt:lpstr>放射性测年法：它究竟是如何运作的？</vt:lpstr>
      <vt:lpstr>放射性测年法：不可靠</vt:lpstr>
      <vt:lpstr>放射性测年法并不可靠</vt:lpstr>
      <vt:lpstr>碳-14 放射性测年法：一个已经解决的问题!</vt:lpstr>
      <vt:lpstr>碳-14 在大气中是如何形成的</vt:lpstr>
      <vt:lpstr>碳-14怎么进入化石的？</vt:lpstr>
      <vt:lpstr>碳-14测年发如何运作</vt:lpstr>
      <vt:lpstr>碳-14测年发如何运作</vt:lpstr>
      <vt:lpstr>碳-14 测年法：较短期</vt:lpstr>
      <vt:lpstr>碳-14 测年法：假设</vt:lpstr>
      <vt:lpstr>大气层中的碳-14： 不均衡</vt:lpstr>
      <vt:lpstr>过去的碳-14 含量更少说明化石更年轻</vt:lpstr>
      <vt:lpstr>大气层中的碳-14：过去的更低</vt:lpstr>
      <vt:lpstr>碳-14 测年法：不可靠</vt:lpstr>
      <vt:lpstr>蒙哥湖</vt:lpstr>
      <vt:lpstr>碳-14 测年法：不可靠</vt:lpstr>
      <vt:lpstr>碳-14 测年法：不可靠</vt:lpstr>
      <vt:lpstr>碳-14 测年法：不可靠</vt:lpstr>
      <vt:lpstr>碳-14“重生了”，变成年轻地球创造论者</vt:lpstr>
      <vt:lpstr>碳-14：证明年轻地球论</vt:lpstr>
      <vt:lpstr>碳-14：证明年轻地球论</vt:lpstr>
      <vt:lpstr>碳-14测定的煤年龄</vt:lpstr>
      <vt:lpstr>恐龙骨头中的碳-14 </vt:lpstr>
      <vt:lpstr>碳-14测定的钻石年龄</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满家电脑</dc:creator>
  <cp:lastModifiedBy>benjamin lee</cp:lastModifiedBy>
  <cp:revision>2120</cp:revision>
  <dcterms:created xsi:type="dcterms:W3CDTF">2014-01-09T08:42:09Z</dcterms:created>
  <dcterms:modified xsi:type="dcterms:W3CDTF">2020-09-10T04:30:58Z</dcterms:modified>
</cp:coreProperties>
</file>