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02" r:id="rId1"/>
  </p:sldMasterIdLst>
  <p:notesMasterIdLst>
    <p:notesMasterId r:id="rId42"/>
  </p:notesMasterIdLst>
  <p:sldIdLst>
    <p:sldId id="2986" r:id="rId2"/>
    <p:sldId id="2987" r:id="rId3"/>
    <p:sldId id="2988" r:id="rId4"/>
    <p:sldId id="2989" r:id="rId5"/>
    <p:sldId id="2990" r:id="rId6"/>
    <p:sldId id="2991" r:id="rId7"/>
    <p:sldId id="2992" r:id="rId8"/>
    <p:sldId id="2993" r:id="rId9"/>
    <p:sldId id="2994" r:id="rId10"/>
    <p:sldId id="2995" r:id="rId11"/>
    <p:sldId id="2996" r:id="rId12"/>
    <p:sldId id="2997" r:id="rId13"/>
    <p:sldId id="3026" r:id="rId14"/>
    <p:sldId id="2999" r:id="rId15"/>
    <p:sldId id="3000" r:id="rId16"/>
    <p:sldId id="3001" r:id="rId17"/>
    <p:sldId id="3002" r:id="rId18"/>
    <p:sldId id="3003" r:id="rId19"/>
    <p:sldId id="3004" r:id="rId20"/>
    <p:sldId id="3005" r:id="rId21"/>
    <p:sldId id="3006" r:id="rId22"/>
    <p:sldId id="3007" r:id="rId23"/>
    <p:sldId id="3008" r:id="rId24"/>
    <p:sldId id="3009" r:id="rId25"/>
    <p:sldId id="3010" r:id="rId26"/>
    <p:sldId id="3011" r:id="rId27"/>
    <p:sldId id="3012" r:id="rId28"/>
    <p:sldId id="3013" r:id="rId29"/>
    <p:sldId id="3014" r:id="rId30"/>
    <p:sldId id="3015" r:id="rId31"/>
    <p:sldId id="3016" r:id="rId32"/>
    <p:sldId id="3017" r:id="rId33"/>
    <p:sldId id="3018" r:id="rId34"/>
    <p:sldId id="3019" r:id="rId35"/>
    <p:sldId id="3020" r:id="rId36"/>
    <p:sldId id="3021" r:id="rId37"/>
    <p:sldId id="3022" r:id="rId38"/>
    <p:sldId id="3023" r:id="rId39"/>
    <p:sldId id="3024" r:id="rId40"/>
    <p:sldId id="3025" r:id="rId41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E2A"/>
    <a:srgbClr val="FDBB3B"/>
    <a:srgbClr val="FDBA38"/>
    <a:srgbClr val="5B2807"/>
    <a:srgbClr val="F26128"/>
    <a:srgbClr val="E8999C"/>
    <a:srgbClr val="FCAA09"/>
    <a:srgbClr val="FEC125"/>
    <a:srgbClr val="E65E24"/>
    <a:srgbClr val="FE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24" autoAdjust="0"/>
    <p:restoredTop sz="68326" autoAdjust="0"/>
  </p:normalViewPr>
  <p:slideViewPr>
    <p:cSldViewPr snapToGrid="0" snapToObjects="1">
      <p:cViewPr varScale="1">
        <p:scale>
          <a:sx n="88" d="100"/>
          <a:sy n="88" d="100"/>
        </p:scale>
        <p:origin x="235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301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126C8-4C7D-AA4C-B3E1-1E3EC186C260}" type="datetimeFigureOut">
              <a:rPr kumimoji="1" lang="zh-CN" altLang="en-US" smtClean="0"/>
              <a:t>2025/3/14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08AD3-267F-B34F-9917-0E65E26CF9B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1804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/>
              <a:t>引起动机</a:t>
            </a:r>
            <a:r>
              <a:rPr lang="en-US" altLang="zh-CN" b="1" dirty="0"/>
              <a:t>――</a:t>
            </a:r>
            <a:r>
              <a:rPr lang="zh-CN" altLang="en-US" b="1" dirty="0"/>
              <a:t>猜玩具</a:t>
            </a:r>
          </a:p>
          <a:p>
            <a:r>
              <a:rPr lang="zh-CN" altLang="en-US" dirty="0"/>
              <a:t> ▇ </a:t>
            </a:r>
            <a:r>
              <a:rPr lang="zh-CN" altLang="en-US" b="1" dirty="0"/>
              <a:t>教学器材</a:t>
            </a:r>
            <a:r>
              <a:rPr lang="zh-CN" altLang="en-US" dirty="0"/>
              <a:t>：一个玩具、一个装玩具的器具、几颗小糖果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老师提前把玩具放进盒子里，例如把一个飞机模型放进一个纸盒里。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告诉学生盒子里有一个玩具，请学生猜（若必要，适当给提示）；</a:t>
            </a:r>
          </a:p>
          <a:p>
            <a:r>
              <a:rPr lang="zh-CN" altLang="en-US" dirty="0"/>
              <a:t>猜中的奖励一颗糖果。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1165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举个例子：太阳系是这个自然界的一部分，透过太阳系，我们就能确认上帝是存在的。怪不得诗篇 </a:t>
            </a:r>
            <a:r>
              <a:rPr lang="en-US" altLang="zh-CN" dirty="0"/>
              <a:t>19:1 </a:t>
            </a:r>
            <a:r>
              <a:rPr lang="zh-CN" altLang="en-US" dirty="0"/>
              <a:t>说：诸天述说神的荣耀；穹苍传扬他的手段。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1225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再比如说各类植物，例如玫瑰花也是自然界的一份子，按照罗马书给出的方法，借着自然界中的所造之物“玫瑰花”，我们就能晓得玫瑰花的背后有一位创造者上帝。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8727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还有各类动物，例如狮子也是自然界的生物，按照相同的逻辑，借着自然界的造物“狮子”，我们也能知道狮子的背后有一位创造者上帝。大家清楚罗马书 </a:t>
            </a:r>
            <a:r>
              <a:rPr lang="en-US" altLang="zh-CN" dirty="0"/>
              <a:t>1:20 </a:t>
            </a:r>
            <a:r>
              <a:rPr lang="zh-CN" altLang="en-US" dirty="0"/>
              <a:t>的这个逻辑了吗？清楚的同学请做出“</a:t>
            </a:r>
            <a:r>
              <a:rPr lang="en-US" altLang="zh-CN" dirty="0"/>
              <a:t>OK”</a:t>
            </a:r>
            <a:r>
              <a:rPr lang="zh-CN" altLang="en-US" dirty="0"/>
              <a:t>的手势。</a:t>
            </a:r>
          </a:p>
          <a:p>
            <a:r>
              <a:rPr lang="en-US" altLang="zh-CN" dirty="0"/>
              <a:t>【</a:t>
            </a:r>
            <a:r>
              <a:rPr lang="zh-CN" altLang="en-US" dirty="0"/>
              <a:t>实物教学：老师把玩具拿在手中</a:t>
            </a:r>
            <a:r>
              <a:rPr lang="en-US" altLang="zh-CN" dirty="0"/>
              <a:t>】</a:t>
            </a:r>
            <a:r>
              <a:rPr lang="zh-CN" altLang="en-US" dirty="0"/>
              <a:t>大家是否发现，这个逻辑和我们怎么确认玩具的背后有玩具设计师也是一样的？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8323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透过玩具，我们知道玩具的背后肯定有玩具设计师。</a:t>
            </a:r>
          </a:p>
          <a:p>
            <a:r>
              <a:rPr lang="en-US" altLang="zh-CN" dirty="0"/>
              <a:t>【</a:t>
            </a:r>
            <a:r>
              <a:rPr lang="zh-CN" altLang="en-US" dirty="0"/>
              <a:t>老师掏出自己的手机</a:t>
            </a:r>
            <a:r>
              <a:rPr lang="en-US" altLang="zh-CN" dirty="0"/>
              <a:t>】</a:t>
            </a:r>
            <a:r>
              <a:rPr lang="zh-CN" altLang="en-US" dirty="0"/>
              <a:t>透过手机，我们知道手机的背后肯定有手机制造商。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8483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同样，透过自然界的所造之物，我们知道自然界的背后肯定也有创造者上帝。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7470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现在难度升级，请问手机和制造手机的人类一样吗？他们具有相同的属性吗？（等候学生回答）肯定不。人类比手机要高级得多、复杂得多。人类的属性和人类的发明物的属性是完全不同的。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5453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上帝创造了这个自然界，自然界就是这个物质宇宙；那上帝和他所创造的物质宇宙是一样的属性吗？（等候学生回答）肯定也不一样。现在我们要问：这个自然界的创造者有什么特殊的属性？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1011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让我们回到罗马书 </a:t>
            </a:r>
            <a:r>
              <a:rPr lang="en-US" altLang="zh-CN" dirty="0"/>
              <a:t>1:20</a:t>
            </a:r>
            <a:r>
              <a:rPr lang="zh-CN" altLang="en-US" dirty="0"/>
              <a:t>，请找出神的两个属性。</a:t>
            </a:r>
          </a:p>
          <a:p>
            <a:r>
              <a:rPr lang="zh-CN" altLang="en-US" dirty="0"/>
              <a:t>罗马书 </a:t>
            </a:r>
            <a:r>
              <a:rPr lang="en-US" altLang="zh-CN" dirty="0"/>
              <a:t>1</a:t>
            </a:r>
            <a:r>
              <a:rPr lang="zh-CN" altLang="en-US" dirty="0"/>
              <a:t>：</a:t>
            </a:r>
            <a:r>
              <a:rPr lang="en-US" altLang="zh-CN" dirty="0"/>
              <a:t>20 </a:t>
            </a:r>
            <a:r>
              <a:rPr lang="zh-CN" altLang="en-US" dirty="0"/>
              <a:t>自从造天地以来，神的永能和神性是明明可知的，虽是眼不能见，但藉着所造之物，就可以晓得，叫人无可推诿。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击）这节经文提到神的两个属性，（</a:t>
            </a:r>
            <a:r>
              <a:rPr lang="en-US" altLang="zh-CN" dirty="0"/>
              <a:t>P </a:t>
            </a:r>
            <a:r>
              <a:rPr lang="zh-CN" altLang="en-US" dirty="0"/>
              <a:t>击）第一个属性是“永能”，就是“永恒的能力”，也就是“超自然的能力”。（</a:t>
            </a:r>
            <a:r>
              <a:rPr lang="en-US" altLang="zh-CN" dirty="0"/>
              <a:t>P </a:t>
            </a:r>
            <a:r>
              <a:rPr lang="zh-CN" altLang="en-US" dirty="0"/>
              <a:t>击）第二个属性是“神性”，表示上帝是非物质的，他是个灵。神的这两个属性意味着：他不属于我们这个由物质、能量、空间、时间组成的宇宙。他完全超越自己所创造的宇宙，因而他是不受到宇宙自然规律约束的。</a:t>
            </a: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2954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打个比方吧。我们知道所有的小说都是作家用智慧创作出来的，每部作品都有人物、情节、时间和地点等，但作家本人却是不受自己作品中的这些时间、情节所限制。</a:t>
            </a:r>
            <a:endParaRPr lang="en-US" altLang="zh-CN" dirty="0"/>
          </a:p>
          <a:p>
            <a:r>
              <a:rPr lang="zh-CN" altLang="en-US" dirty="0"/>
              <a:t>例如：美国作家马克</a:t>
            </a:r>
            <a:r>
              <a:rPr lang="en-US" altLang="zh-CN" dirty="0"/>
              <a:t>·</a:t>
            </a:r>
            <a:r>
              <a:rPr lang="zh-CN" altLang="en-US" dirty="0"/>
              <a:t>吐温的</a:t>
            </a:r>
            <a:r>
              <a:rPr lang="en-US" altLang="zh-CN" dirty="0"/>
              <a:t>《</a:t>
            </a:r>
            <a:r>
              <a:rPr lang="zh-CN" altLang="en-US" dirty="0"/>
              <a:t>汤姆索亚历险记</a:t>
            </a:r>
            <a:r>
              <a:rPr lang="en-US" altLang="zh-CN" dirty="0"/>
              <a:t>》</a:t>
            </a:r>
            <a:r>
              <a:rPr lang="zh-CN" altLang="en-US" dirty="0"/>
              <a:t>，其中有一段情节是这样的：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758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有一次汤姆外出探险，被困在一个洞里遭受了三天三夜的疲劳和饥荒，后来获救，乘敞篷车重新回到小镇上（提炼自人教版语文六年级下册第</a:t>
            </a:r>
            <a:r>
              <a:rPr lang="en-US" altLang="zh-CN" dirty="0"/>
              <a:t>7 </a:t>
            </a:r>
            <a:r>
              <a:rPr lang="zh-CN" altLang="en-US" dirty="0"/>
              <a:t>课</a:t>
            </a:r>
            <a:r>
              <a:rPr lang="en-US" altLang="zh-CN" dirty="0"/>
              <a:t>《</a:t>
            </a:r>
            <a:r>
              <a:rPr lang="zh-CN" altLang="en-US" dirty="0"/>
              <a:t>汤姆索亚历险记</a:t>
            </a:r>
            <a:r>
              <a:rPr lang="en-US" altLang="zh-CN" dirty="0"/>
              <a:t>》</a:t>
            </a:r>
            <a:r>
              <a:rPr lang="zh-CN" altLang="en-US" dirty="0"/>
              <a:t>）。虽然小说中的主人公汤姆外出探险、被困山洞饿了三天，但是小说的作者马克</a:t>
            </a:r>
            <a:r>
              <a:rPr lang="en-US" altLang="zh-CN" dirty="0"/>
              <a:t>·</a:t>
            </a:r>
            <a:r>
              <a:rPr lang="zh-CN" altLang="en-US" dirty="0"/>
              <a:t>吐温既不会因此被困在山洞里写作，也不会因此饿肚子三天，因为作家独立于自己的作品之外，完全不受到他作品里的时间、空间、情景等的限制。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3641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完成之后，老师把玩具拿在手中，问：</a:t>
            </a:r>
            <a:r>
              <a:rPr lang="en-US" altLang="zh-CN" dirty="0"/>
              <a:t>】</a:t>
            </a:r>
            <a:r>
              <a:rPr lang="zh-CN" altLang="en-US" dirty="0"/>
              <a:t>这个玩具是从哪里来的？</a:t>
            </a:r>
          </a:p>
          <a:p>
            <a:r>
              <a:rPr lang="en-US" altLang="zh-CN" dirty="0"/>
              <a:t>A. </a:t>
            </a:r>
            <a:r>
              <a:rPr lang="zh-CN" altLang="en-US" dirty="0"/>
              <a:t>盘古鼻孔里的气呼出来的。</a:t>
            </a:r>
          </a:p>
          <a:p>
            <a:r>
              <a:rPr lang="en-US" altLang="zh-CN" dirty="0"/>
              <a:t>B. </a:t>
            </a:r>
            <a:r>
              <a:rPr lang="zh-CN" altLang="en-US" dirty="0"/>
              <a:t>圣诞老人用魔法变出来的。</a:t>
            </a:r>
          </a:p>
          <a:p>
            <a:r>
              <a:rPr lang="en-US" altLang="zh-CN" dirty="0"/>
              <a:t>C. </a:t>
            </a:r>
            <a:r>
              <a:rPr lang="zh-CN" altLang="en-US" dirty="0"/>
              <a:t>自然界的灰尘和泥土随机瞎碰出来的。</a:t>
            </a:r>
          </a:p>
          <a:p>
            <a:r>
              <a:rPr lang="en-US" altLang="zh-CN" dirty="0"/>
              <a:t>D. </a:t>
            </a:r>
            <a:r>
              <a:rPr lang="zh-CN" altLang="en-US" dirty="0"/>
              <a:t>人类用智慧制造出来的。</a:t>
            </a:r>
          </a:p>
          <a:p>
            <a:r>
              <a:rPr lang="zh-CN" altLang="en-US" dirty="0"/>
              <a:t>答案肯定是（</a:t>
            </a:r>
            <a:r>
              <a:rPr lang="en-US" altLang="zh-CN" dirty="0"/>
              <a:t>P </a:t>
            </a:r>
            <a:r>
              <a:rPr lang="zh-CN" altLang="en-US" dirty="0"/>
              <a:t>击） </a:t>
            </a:r>
            <a:r>
              <a:rPr lang="en-US" altLang="zh-CN" dirty="0"/>
              <a:t>D</a:t>
            </a:r>
            <a:r>
              <a:rPr lang="zh-CN" altLang="en-US" dirty="0"/>
              <a:t>，玩具是被聪明的人类设计出来的。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0836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同样的，神创造了这个宇宙，他也不会受到宇宙中自然规律的限制。例如：我们（人）只能一次出现在一个地方；但神却是无处不在的；因为他超越时间和空间，不会受到自然规律的任何束缚。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6995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了解了神的属性后，我们就能知道为什么人不可能看到真神了，因为真神上帝是非物质的，他是人的肉眼不可能看到的。人肉眼所见的都是物质，但真实的创造者是非物质的，现在你明白为什么我们人的肉眼看不到真神了吗？（等候学生回答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2747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接下来是问答环节，我们共有三个问题，要请出三位幸运同学来回答。</a:t>
            </a:r>
          </a:p>
          <a:p>
            <a:r>
              <a:rPr lang="zh-CN" altLang="en-US" b="1" dirty="0"/>
              <a:t>★ 教学小技巧</a:t>
            </a:r>
          </a:p>
          <a:p>
            <a:r>
              <a:rPr lang="zh-CN" altLang="en-US" dirty="0"/>
              <a:t>老师可以提前在 </a:t>
            </a:r>
            <a:r>
              <a:rPr lang="en-US" altLang="zh-CN" dirty="0"/>
              <a:t>2-3 </a:t>
            </a:r>
            <a:r>
              <a:rPr lang="zh-CN" altLang="en-US" dirty="0"/>
              <a:t>位学生的板凳下方贴彩色的小纸片，此处可以说：“请板凳下面有红色纸条的幸运同学来回答第一题，有蓝色纸条的回答第二题”等；以制造喜悦的课堂气氛。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28324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问题 </a:t>
            </a:r>
            <a:r>
              <a:rPr lang="en-US" altLang="zh-CN" dirty="0"/>
              <a:t>1</a:t>
            </a:r>
            <a:r>
              <a:rPr lang="zh-CN" altLang="en-US" dirty="0"/>
              <a:t>：为什么人不可能看到真神？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击）答：因为真神上帝是非物质的，他是人的肉眼不可能看到的。人肉眼所见的都是物质，但真实的创造者是非物质的。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2750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问题 </a:t>
            </a:r>
            <a:r>
              <a:rPr lang="en-US" altLang="zh-CN" dirty="0"/>
              <a:t>2</a:t>
            </a:r>
            <a:r>
              <a:rPr lang="zh-CN" altLang="en-US" dirty="0"/>
              <a:t>：观音、如来佛等偶像是真神吗？为什么？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击）答：任何有形有体的偶像或菩萨都不可能是真神，因为偶像都是人肉眼能看到的物质。但真实的创造者是非物质的，是人的肉眼不可能看得见的。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3991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问题 </a:t>
            </a:r>
            <a:r>
              <a:rPr lang="en-US" altLang="zh-CN" dirty="0"/>
              <a:t>3</a:t>
            </a:r>
            <a:r>
              <a:rPr lang="zh-CN" altLang="en-US" dirty="0"/>
              <a:t>：如果你的同学跟你说：“给我看你的神，我就信他！”你准备怎么回答他？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击）答：如果有人能给你看他的神，你千万不要信，因为真神不可能是物质。我所敬拜的耶和华神是超越物质的真神上帝，所以我不能给你看。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2710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这里要掌握的重点是：真神上帝是非物质的、是人肉眼不能见的。这也是圣经罗马书 </a:t>
            </a:r>
            <a:r>
              <a:rPr lang="en-US" altLang="zh-CN" dirty="0"/>
              <a:t>1:20 </a:t>
            </a:r>
            <a:r>
              <a:rPr lang="zh-CN" altLang="en-US" dirty="0"/>
              <a:t>早已告诉我们的。</a:t>
            </a:r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老师请学生先尝试背诵罗马书</a:t>
            </a:r>
            <a:r>
              <a:rPr lang="en-US" altLang="zh-CN" dirty="0"/>
              <a:t>1:20</a:t>
            </a:r>
            <a:r>
              <a:rPr lang="zh-CN" altLang="en-US" dirty="0"/>
              <a:t>，再给出经文</a:t>
            </a:r>
            <a:r>
              <a:rPr lang="en-US" altLang="zh-CN" dirty="0"/>
              <a:t>】 </a:t>
            </a:r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击）自从造天地以来，神的永能和神性是明明可知的，虽是眼不能见，但藉着所造之物，就可以晓得，叫人无可推诿。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8617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学了这么多，现在你知道如何向你的同学说明上帝是存在的了吗？</a:t>
            </a:r>
            <a:r>
              <a:rPr lang="en-US" altLang="zh-CN" dirty="0"/>
              <a:t>【</a:t>
            </a:r>
            <a:r>
              <a:rPr lang="zh-CN" altLang="en-US" dirty="0"/>
              <a:t>此处老师请 </a:t>
            </a:r>
            <a:r>
              <a:rPr lang="en-US" altLang="zh-CN" dirty="0"/>
              <a:t>1 </a:t>
            </a:r>
            <a:r>
              <a:rPr lang="zh-CN" altLang="en-US" dirty="0"/>
              <a:t>位同学示范即可</a:t>
            </a:r>
            <a:r>
              <a:rPr lang="en-US" altLang="zh-CN" dirty="0"/>
              <a:t>】</a:t>
            </a:r>
          </a:p>
          <a:p>
            <a:r>
              <a:rPr lang="en-US" altLang="zh-CN" b="1" dirty="0"/>
              <a:t>★ </a:t>
            </a:r>
            <a:r>
              <a:rPr lang="zh-CN" altLang="en-US" b="1" dirty="0"/>
              <a:t>转接语：</a:t>
            </a:r>
            <a:r>
              <a:rPr lang="zh-CN" altLang="en-US" dirty="0"/>
              <a:t>接下来，请认真观看一段视频，看看视频是怎么帮人确认上帝是存在的；看完视频后，要完成学习单。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32560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击）观看视频：怎么确认上帝存在？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28043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完成学习单：照图填空（</a:t>
            </a:r>
            <a:r>
              <a:rPr lang="en-US" altLang="zh-CN" dirty="0"/>
              <a:t>3 </a:t>
            </a:r>
            <a:r>
              <a:rPr lang="zh-CN" altLang="en-US" dirty="0"/>
              <a:t>分钟）</a:t>
            </a:r>
            <a:endParaRPr lang="en-US" altLang="zh-CN" dirty="0"/>
          </a:p>
          <a:p>
            <a:r>
              <a:rPr lang="zh-CN" altLang="en-US" dirty="0"/>
              <a:t>我 </a:t>
            </a:r>
            <a:r>
              <a:rPr lang="en-US" altLang="zh-CN" dirty="0"/>
              <a:t>1. </a:t>
            </a:r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击）没有见过达芬奇</a:t>
            </a:r>
          </a:p>
          <a:p>
            <a:r>
              <a:rPr lang="zh-CN" altLang="en-US" dirty="0"/>
              <a:t>我 </a:t>
            </a:r>
            <a:r>
              <a:rPr lang="en-US" altLang="zh-CN" dirty="0"/>
              <a:t>2. </a:t>
            </a:r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击）看过</a:t>
            </a:r>
            <a:r>
              <a:rPr lang="en-US" altLang="zh-CN" dirty="0"/>
              <a:t>《</a:t>
            </a:r>
            <a:r>
              <a:rPr lang="zh-CN" altLang="en-US" dirty="0"/>
              <a:t>蒙娜丽莎</a:t>
            </a:r>
            <a:r>
              <a:rPr lang="en-US" altLang="zh-CN" dirty="0"/>
              <a:t>》</a:t>
            </a:r>
          </a:p>
          <a:p>
            <a:r>
              <a:rPr lang="en-US" altLang="zh-CN" dirty="0"/>
              <a:t>《</a:t>
            </a:r>
            <a:r>
              <a:rPr lang="zh-CN" altLang="en-US" dirty="0"/>
              <a:t>蒙娜丽莎</a:t>
            </a:r>
            <a:r>
              <a:rPr lang="en-US" altLang="zh-CN" dirty="0"/>
              <a:t>》3. </a:t>
            </a:r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击）不可能 是颜料一接触到画布就自发形成的 </a:t>
            </a:r>
            <a:r>
              <a:rPr lang="en-US" altLang="zh-CN" dirty="0"/>
              <a:t>!</a:t>
            </a:r>
          </a:p>
          <a:p>
            <a:r>
              <a:rPr lang="zh-CN" altLang="en-US" dirty="0"/>
              <a:t>我 （</a:t>
            </a:r>
            <a:r>
              <a:rPr lang="en-US" altLang="zh-CN" dirty="0"/>
              <a:t>P </a:t>
            </a:r>
            <a:r>
              <a:rPr lang="zh-CN" altLang="en-US" dirty="0"/>
              <a:t>击）</a:t>
            </a:r>
            <a:r>
              <a:rPr lang="en-US" altLang="zh-CN" dirty="0"/>
              <a:t>4. </a:t>
            </a:r>
            <a:r>
              <a:rPr lang="zh-CN" altLang="en-US" dirty="0"/>
              <a:t>确认画家达芬奇存在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8526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我们不用知道这个玩具到底是哪位设计师设计的，但我们看到这个玩具，就知道这个玩具的背后肯定有一位玩具设计师。</a:t>
            </a:r>
            <a:endParaRPr lang="en-US" altLang="zh-CN" dirty="0"/>
          </a:p>
          <a:p>
            <a:r>
              <a:rPr lang="zh-CN" altLang="en-US" dirty="0"/>
              <a:t>现在让我们放眼观察一下周围的事物：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72341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 </a:t>
            </a:r>
            <a:r>
              <a:rPr lang="en-US" altLang="zh-CN" dirty="0"/>
              <a:t>5. </a:t>
            </a:r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击）没有见过神</a:t>
            </a:r>
          </a:p>
          <a:p>
            <a:r>
              <a:rPr lang="zh-CN" altLang="en-US" dirty="0"/>
              <a:t>我 </a:t>
            </a:r>
            <a:r>
              <a:rPr lang="en-US" altLang="zh-CN" dirty="0"/>
              <a:t>6. </a:t>
            </a:r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击）见过生命体</a:t>
            </a:r>
            <a:endParaRPr lang="en-US" altLang="zh-CN" dirty="0"/>
          </a:p>
          <a:p>
            <a:r>
              <a:rPr lang="zh-CN" altLang="en-US" dirty="0"/>
              <a:t>化学分子 </a:t>
            </a:r>
            <a:r>
              <a:rPr lang="en-US" altLang="zh-CN" dirty="0"/>
              <a:t>7.</a:t>
            </a:r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击）不能自动形成生命体</a:t>
            </a:r>
            <a:endParaRPr lang="en-US" altLang="zh-CN" dirty="0"/>
          </a:p>
          <a:p>
            <a:r>
              <a:rPr lang="zh-CN" altLang="en-US" dirty="0"/>
              <a:t>必须被设计、用智慧被 </a:t>
            </a:r>
            <a:r>
              <a:rPr lang="en-US" altLang="zh-CN" dirty="0"/>
              <a:t>8.</a:t>
            </a:r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击）创造 </a:t>
            </a:r>
            <a:r>
              <a:rPr lang="en-US" altLang="zh-CN" dirty="0"/>
              <a:t>!</a:t>
            </a:r>
          </a:p>
          <a:p>
            <a:r>
              <a:rPr lang="zh-CN" altLang="en-US" dirty="0"/>
              <a:t>确认创造者</a:t>
            </a:r>
            <a:r>
              <a:rPr lang="en-US" altLang="zh-CN" dirty="0"/>
              <a:t>9. </a:t>
            </a:r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击）存在 </a:t>
            </a:r>
            <a:r>
              <a:rPr lang="en-US" altLang="zh-CN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02918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请问对于“如何确认上帝存在”的方法，你掌握了吗？请用 </a:t>
            </a:r>
            <a:r>
              <a:rPr lang="en-US" altLang="zh-CN" dirty="0"/>
              <a:t>PPT </a:t>
            </a:r>
            <a:r>
              <a:rPr lang="zh-CN" altLang="en-US" dirty="0"/>
              <a:t>中的手势比出相应的数字。</a:t>
            </a:r>
            <a:r>
              <a:rPr lang="en-US" altLang="zh-CN" dirty="0"/>
              <a:t>1 </a:t>
            </a:r>
            <a:r>
              <a:rPr lang="zh-CN" altLang="en-US" dirty="0"/>
              <a:t>代表最低，</a:t>
            </a:r>
            <a:r>
              <a:rPr lang="en-US" altLang="zh-CN" dirty="0"/>
              <a:t>10 </a:t>
            </a:r>
            <a:r>
              <a:rPr lang="zh-CN" altLang="en-US" dirty="0"/>
              <a:t>代表最高。</a:t>
            </a:r>
          </a:p>
          <a:p>
            <a:r>
              <a:rPr lang="zh-CN" altLang="en-US" b="1" dirty="0"/>
              <a:t>★ 转接语：</a:t>
            </a:r>
            <a:r>
              <a:rPr lang="zh-CN" altLang="en-US" dirty="0"/>
              <a:t>可见，相信上帝的存在完全是有道理和有逻辑的，根本不是什么迷信行为。但是如果你听到你的同学对你说“相信基督教的神是迷信”，你准备怎么回答他？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33349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你认为相信圣经中的上帝是迷信吗？为什么？</a:t>
            </a:r>
          </a:p>
          <a:p>
            <a:r>
              <a:rPr lang="zh-CN" altLang="en-US" b="1" dirty="0"/>
              <a:t>★ 教学小技巧</a:t>
            </a:r>
          </a:p>
          <a:p>
            <a:r>
              <a:rPr lang="zh-CN" altLang="en-US" dirty="0"/>
              <a:t>老师将左右或前后相邻的两位学生分为一组，先玩一局石头剪刀布，让赢家 </a:t>
            </a:r>
            <a:r>
              <a:rPr lang="en-US" altLang="zh-CN" dirty="0"/>
              <a:t>A </a:t>
            </a:r>
            <a:r>
              <a:rPr lang="zh-CN" altLang="en-US" dirty="0"/>
              <a:t>先发问，另一位同学 </a:t>
            </a:r>
            <a:r>
              <a:rPr lang="en-US" altLang="zh-CN" dirty="0"/>
              <a:t>B </a:t>
            </a:r>
            <a:r>
              <a:rPr lang="zh-CN" altLang="en-US" dirty="0"/>
              <a:t>作答。接着两个人互换角色，</a:t>
            </a:r>
            <a:r>
              <a:rPr lang="en-US" altLang="zh-CN" dirty="0"/>
              <a:t>B </a:t>
            </a:r>
            <a:r>
              <a:rPr lang="zh-CN" altLang="en-US" dirty="0"/>
              <a:t>问</a:t>
            </a:r>
            <a:r>
              <a:rPr lang="en-US" altLang="zh-CN" dirty="0"/>
              <a:t>A </a:t>
            </a:r>
            <a:r>
              <a:rPr lang="zh-CN" altLang="en-US" dirty="0"/>
              <a:t>答。两人互问的时间限定在 </a:t>
            </a:r>
            <a:r>
              <a:rPr lang="en-US" altLang="zh-CN" dirty="0"/>
              <a:t>2 </a:t>
            </a:r>
            <a:r>
              <a:rPr lang="zh-CN" altLang="en-US" dirty="0"/>
              <a:t>分钟内。讨论结束后，抽两位同学简短分享。</a:t>
            </a:r>
          </a:p>
          <a:p>
            <a:r>
              <a:rPr lang="zh-CN" altLang="en-US" b="1" dirty="0"/>
              <a:t>★ 转接语：</a:t>
            </a:r>
            <a:r>
              <a:rPr lang="zh-CN" altLang="en-US" dirty="0"/>
              <a:t>刚才大家都思考并回答了这个问题，接下来我们来阅读一组对话，</a:t>
            </a:r>
            <a:endParaRPr lang="en-US" altLang="zh-CN" dirty="0"/>
          </a:p>
          <a:p>
            <a:r>
              <a:rPr lang="zh-CN" altLang="en-US" dirty="0"/>
              <a:t>看看故事中的同学是怎么回应这个问题的，而我们又可以从中学习到什么呢？</a:t>
            </a:r>
            <a:endParaRPr lang="en-US" altLang="zh-CN" dirty="0"/>
          </a:p>
          <a:p>
            <a:r>
              <a:rPr lang="zh-CN" altLang="en-US" b="1" dirty="0"/>
              <a:t>★ 转接语：</a:t>
            </a:r>
            <a:r>
              <a:rPr lang="zh-CN" altLang="en-US" dirty="0"/>
              <a:t>读完了这组对话后，你学到了什么？请把你刚才所学到的活用出来。</a:t>
            </a:r>
            <a:endParaRPr lang="en-US" altLang="zh-CN" dirty="0"/>
          </a:p>
          <a:p>
            <a:r>
              <a:rPr lang="zh-CN" altLang="en-US" dirty="0"/>
              <a:t>接下来请和你刚才的小伙伴再来轮流回答一次这个问题。你这次的回答和上一轮会有什么不同？</a:t>
            </a:r>
          </a:p>
          <a:p>
            <a:r>
              <a:rPr lang="zh-CN" altLang="en-US" b="1" dirty="0"/>
              <a:t>轮流演绎对话：你认为相信圣经中的上帝是迷信吗？为什么？</a:t>
            </a:r>
          </a:p>
          <a:p>
            <a:r>
              <a:rPr lang="zh-CN" altLang="en-US" b="1" dirty="0"/>
              <a:t>★ 教学小技巧</a:t>
            </a:r>
          </a:p>
          <a:p>
            <a:r>
              <a:rPr lang="zh-CN" altLang="en-US" dirty="0"/>
              <a:t>如果课程进行到这里，仍有个别学生说上帝不存在或者认为相信这位上帝是迷信的话，老师视实际需要采用如下步骤来帮助：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先问孩子他为什么这样认为。例如：你为什么说上帝不存在？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再问孩子：如果不是上帝创造，那世上一切从哪里来？如果孩子回答进化，</a:t>
            </a:r>
          </a:p>
          <a:p>
            <a:r>
              <a:rPr lang="en-US" altLang="zh-CN" dirty="0"/>
              <a:t>3. </a:t>
            </a:r>
            <a:r>
              <a:rPr lang="zh-CN" altLang="en-US" dirty="0"/>
              <a:t>马上告诉他科学已经证明进化论是错误的，在接下来几节课就会看到，邀请他继续耐心来探索。</a:t>
            </a:r>
          </a:p>
          <a:p>
            <a:r>
              <a:rPr lang="en-US" altLang="zh-CN" dirty="0"/>
              <a:t>4. </a:t>
            </a:r>
            <a:r>
              <a:rPr lang="zh-CN" altLang="en-US" dirty="0"/>
              <a:t>如果孩子问“那上帝从哪里来？”或说“神有很多”“人也能变成神”等言论，请他阅读附录，附录都有解答。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73635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不知不觉，今天的课上到这里就结束了，这一节课我们解答了三个大问题：</a:t>
            </a:r>
            <a:r>
              <a:rPr lang="en-US" altLang="zh-CN" dirty="0"/>
              <a:t>【</a:t>
            </a:r>
            <a:r>
              <a:rPr lang="zh-CN" altLang="en-US" dirty="0"/>
              <a:t>老师可以请学生集体回答下列问题</a:t>
            </a:r>
            <a:r>
              <a:rPr lang="en-US" altLang="zh-CN" dirty="0"/>
              <a:t>】</a:t>
            </a:r>
          </a:p>
          <a:p>
            <a:r>
              <a:rPr lang="zh-CN" altLang="en-US" dirty="0"/>
              <a:t>上帝存在吗？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击）答：上帝肯定是存在的。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34878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怎么知道上帝存在呢？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击）圣经说：通过“所造之物”，也就是自然界，就可以知道上帝是存在的。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119202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正如通过</a:t>
            </a:r>
            <a:r>
              <a:rPr lang="en-US" altLang="zh-CN" dirty="0"/>
              <a:t>《</a:t>
            </a:r>
            <a:r>
              <a:rPr lang="zh-CN" altLang="en-US" dirty="0"/>
              <a:t>蒙娜丽莎</a:t>
            </a:r>
            <a:r>
              <a:rPr lang="en-US" altLang="zh-CN" dirty="0"/>
              <a:t>》</a:t>
            </a:r>
            <a:r>
              <a:rPr lang="zh-CN" altLang="en-US" dirty="0"/>
              <a:t>，我们可以知道它的背后有画家；或者通过玩具，</a:t>
            </a:r>
          </a:p>
          <a:p>
            <a:r>
              <a:rPr lang="zh-CN" altLang="en-US" dirty="0"/>
              <a:t>我们可以知道玩具的背后有玩具设计师一样。还有，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26545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相信上帝的存在是迷信吗？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击）答：不！相信上帝的存在绝对不是迷信，而是合情合理、有根有据的。</a:t>
            </a:r>
          </a:p>
          <a:p>
            <a:r>
              <a:rPr lang="zh-CN" altLang="en-US" dirty="0"/>
              <a:t>记住今天的主要经文：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78107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zh-CN" altLang="en-US" sz="18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罗马书 </a:t>
            </a:r>
            <a:r>
              <a:rPr lang="en-US" altLang="zh-CN" sz="18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18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18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20 </a:t>
            </a:r>
            <a:r>
              <a:rPr lang="zh-CN" altLang="en-US" sz="18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自从造天地以来，神的永能和神性是明明可知的，虽是眼不能见，但藉着所造之物，就可以晓得，叫人无可推诿。</a:t>
            </a:r>
          </a:p>
          <a:p>
            <a:pPr marL="0" lvl="0" indent="0">
              <a:buFontTx/>
              <a:buNone/>
            </a:pPr>
            <a:r>
              <a:rPr lang="zh-CN" altLang="en-US" sz="18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最后我们来反思一下：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82867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既然上帝是真实存在的，而且他每时每刻都在观看你，那你自己平常是怎样对待这位上帝的呢？你是否有相信他、顺服他，每天读他的话语？还是不理他、不信他、也不听他的话？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P </a:t>
            </a:r>
            <a:r>
              <a:rPr lang="zh-CN" altLang="en-US" dirty="0"/>
              <a:t>击）学完这节课之后，你准备如何来回应这位真实存在的上帝呢？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71487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祷告结束。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4500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看到一台电脑，我们可以知道（</a:t>
            </a:r>
            <a:r>
              <a:rPr lang="en-US" altLang="zh-CN" dirty="0"/>
              <a:t>P </a:t>
            </a:r>
            <a:r>
              <a:rPr lang="zh-CN" altLang="en-US" dirty="0"/>
              <a:t>击）电脑的背后有电脑制造商。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85498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看到一所房子，我们可以知道（</a:t>
            </a:r>
            <a:r>
              <a:rPr lang="en-US" altLang="zh-CN" dirty="0"/>
              <a:t>P </a:t>
            </a:r>
            <a:r>
              <a:rPr lang="zh-CN" altLang="en-US" dirty="0"/>
              <a:t>击）房子的背后肯定有建造房子的人，即建筑师。现在我们要问：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4641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这个自然界充满了各类神奇的自然现象，那么这个大自然的背后是否也有一位创造者上帝呢？上帝存在吗？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9526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老师采访几位学生，请他们逐一回答下列问题：</a:t>
            </a:r>
            <a:r>
              <a:rPr lang="en-US" altLang="zh-CN" dirty="0"/>
              <a:t>】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你认为上帝存在吗？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你怎么知道他存在？</a:t>
            </a:r>
          </a:p>
          <a:p>
            <a:r>
              <a:rPr lang="en-US" altLang="zh-CN" dirty="0"/>
              <a:t>3. </a:t>
            </a:r>
            <a:r>
              <a:rPr lang="zh-CN" altLang="en-US" dirty="0"/>
              <a:t>你知道如何向人说明上帝是存在的吗？</a:t>
            </a:r>
          </a:p>
          <a:p>
            <a:r>
              <a:rPr lang="zh-CN" altLang="en-US" dirty="0"/>
              <a:t>如果你对这三个问题感到过困惑，那接下来，我们就来一一解答。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老师带领学生作课前祷告。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5933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先从第一个问题开始：上帝存在吗？</a:t>
            </a:r>
          </a:p>
          <a:p>
            <a:r>
              <a:rPr lang="zh-CN" altLang="en-US" dirty="0"/>
              <a:t>回答是：上帝肯定是存在的。圣经的第一句话就告诉我们上帝是宇宙的创造者。创世记 </a:t>
            </a:r>
            <a:r>
              <a:rPr lang="en-US" altLang="zh-CN" dirty="0"/>
              <a:t>1:1 </a:t>
            </a:r>
            <a:r>
              <a:rPr lang="zh-CN" altLang="en-US" dirty="0"/>
              <a:t>起初，神创造天地。</a:t>
            </a:r>
            <a:endParaRPr lang="en-US" altLang="zh-CN" dirty="0"/>
          </a:p>
          <a:p>
            <a:r>
              <a:rPr lang="zh-CN" altLang="en-US" dirty="0"/>
              <a:t>既然上帝创造天地万有，那他当然存在，不然他怎么创造呢？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3467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第二个问题：如果上帝是客观存在的，怎么知道他存在呢？这个问题的答案隐藏在罗马书 </a:t>
            </a:r>
            <a:r>
              <a:rPr lang="en-US" altLang="zh-CN" dirty="0"/>
              <a:t>1:20“</a:t>
            </a:r>
            <a:r>
              <a:rPr lang="zh-CN" altLang="en-US" dirty="0"/>
              <a:t>自从造天地以来，</a:t>
            </a:r>
            <a:endParaRPr lang="en-US" altLang="zh-CN" dirty="0"/>
          </a:p>
          <a:p>
            <a:r>
              <a:rPr lang="zh-CN" altLang="en-US" dirty="0"/>
              <a:t>神的永能和神性是明明可知的，虽是眼不能见，但藉着所造之物，就可以晓得，叫人无可推诿。”</a:t>
            </a:r>
          </a:p>
          <a:p>
            <a:endParaRPr lang="en-US" altLang="zh-CN" dirty="0"/>
          </a:p>
          <a:p>
            <a:r>
              <a:rPr lang="zh-CN" altLang="en-US" b="1" dirty="0"/>
              <a:t>★ 教学小技巧</a:t>
            </a:r>
          </a:p>
          <a:p>
            <a:r>
              <a:rPr lang="zh-CN" altLang="en-US" dirty="0"/>
              <a:t>此处老师可以用不同方式引导孩子把经文读 </a:t>
            </a:r>
            <a:r>
              <a:rPr lang="en-US" altLang="zh-CN" dirty="0"/>
              <a:t>2-3 </a:t>
            </a:r>
            <a:r>
              <a:rPr lang="zh-CN" altLang="en-US" dirty="0"/>
              <a:t>遍，例如：第一遍把重音放在每个逗号后的第一个字，</a:t>
            </a:r>
            <a:endParaRPr lang="en-US" altLang="zh-CN" dirty="0"/>
          </a:p>
          <a:p>
            <a:r>
              <a:rPr lang="zh-CN" altLang="en-US" dirty="0"/>
              <a:t>第二遍把重音放在每个逗号后的第二个字；最后每个人用最快的速度来读。</a:t>
            </a:r>
          </a:p>
          <a:p>
            <a:endParaRPr lang="en-US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老师提问</a:t>
            </a:r>
            <a:r>
              <a:rPr lang="en-US" altLang="zh-CN" dirty="0"/>
              <a:t>】</a:t>
            </a:r>
            <a:r>
              <a:rPr lang="zh-CN" altLang="en-US" dirty="0"/>
              <a:t>关于“怎么确认上帝存在”，经文教了我们什么方法？（邀请 </a:t>
            </a:r>
            <a:r>
              <a:rPr lang="en-US" altLang="zh-CN" dirty="0"/>
              <a:t>1-2 </a:t>
            </a:r>
            <a:r>
              <a:rPr lang="zh-CN" altLang="en-US" dirty="0"/>
              <a:t>位学生作答）答案是（</a:t>
            </a:r>
            <a:r>
              <a:rPr lang="en-US" altLang="zh-CN" dirty="0"/>
              <a:t>P </a:t>
            </a:r>
            <a:r>
              <a:rPr lang="zh-CN" altLang="en-US" dirty="0"/>
              <a:t>击） “藉着所造之物，就可以晓得上帝存在”。</a:t>
            </a:r>
          </a:p>
          <a:p>
            <a:r>
              <a:rPr lang="zh-CN" altLang="en-US" dirty="0"/>
              <a:t>什么是所造之物？谁能给出一些例子？（邀请学生作答）（</a:t>
            </a:r>
            <a:r>
              <a:rPr lang="en-US" altLang="zh-CN" dirty="0"/>
              <a:t>P </a:t>
            </a:r>
            <a:r>
              <a:rPr lang="zh-CN" altLang="en-US" dirty="0"/>
              <a:t>击） “所造之物”</a:t>
            </a:r>
          </a:p>
          <a:p>
            <a:r>
              <a:rPr lang="zh-CN" altLang="en-US" dirty="0"/>
              <a:t>指的是自然界。意思是：通过自然界的各种自然现象和生命体，人们就能知道上帝是存在的。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622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F25A80-33F3-79DE-5313-727AC0BE7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966804" y="726"/>
            <a:ext cx="1255346" cy="1469261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8264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16DDE4-02AA-D2E0-715A-8E716005D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784922" y="1"/>
            <a:ext cx="1747778" cy="1831806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3F95F89-112D-4BAE-4C14-EAA26C68E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990809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882AF97-381E-AE5B-C5B2-21355C3D6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F505F140-D616-E7AB-E51F-FF850E95EFE7}"/>
              </a:ext>
            </a:extLst>
          </p:cNvPr>
          <p:cNvSpPr/>
          <p:nvPr userDrawn="1"/>
        </p:nvSpPr>
        <p:spPr>
          <a:xfrm flipH="1">
            <a:off x="429731" y="2190532"/>
            <a:ext cx="24800" cy="4192632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F0828223-7C6D-8ACF-94CA-F5A7DBBD486C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A15DCCE8-10FB-482E-C2E7-E14E9335F385}"/>
              </a:ext>
            </a:extLst>
          </p:cNvPr>
          <p:cNvSpPr/>
          <p:nvPr userDrawn="1"/>
        </p:nvSpPr>
        <p:spPr>
          <a:xfrm flipH="1" flipV="1">
            <a:off x="971601" y="2190532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25D51EF1-565E-5DF7-F094-604B754E1A62}"/>
              </a:ext>
            </a:extLst>
          </p:cNvPr>
          <p:cNvSpPr/>
          <p:nvPr userDrawn="1"/>
        </p:nvSpPr>
        <p:spPr>
          <a:xfrm flipH="1">
            <a:off x="8714268" y="2190533"/>
            <a:ext cx="0" cy="4054348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543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16DDE4-02AA-D2E0-715A-8E716005D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784922" y="1"/>
            <a:ext cx="1747778" cy="1831806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9A3767B-85AA-C70E-A0B9-126B41F07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679885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41FC907-A161-0A1C-F7CD-E9F3C497E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B95C1608-F047-31A8-F3F0-79BAD5DB4DF1}"/>
              </a:ext>
            </a:extLst>
          </p:cNvPr>
          <p:cNvSpPr/>
          <p:nvPr userDrawn="1"/>
        </p:nvSpPr>
        <p:spPr>
          <a:xfrm flipH="1">
            <a:off x="454529" y="1879607"/>
            <a:ext cx="1" cy="4524323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0512F41D-197E-F4E4-CB34-630B8F145C51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BD25DB1B-30E3-5FCC-C455-F9ED9A80887F}"/>
              </a:ext>
            </a:extLst>
          </p:cNvPr>
          <p:cNvSpPr/>
          <p:nvPr userDrawn="1"/>
        </p:nvSpPr>
        <p:spPr>
          <a:xfrm flipH="1" flipV="1">
            <a:off x="971601" y="187960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2209C443-6A38-0994-258E-264FC0663A28}"/>
              </a:ext>
            </a:extLst>
          </p:cNvPr>
          <p:cNvSpPr/>
          <p:nvPr userDrawn="1"/>
        </p:nvSpPr>
        <p:spPr>
          <a:xfrm flipH="1">
            <a:off x="8714268" y="1879608"/>
            <a:ext cx="0" cy="436527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5261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352D0E-41A5-989D-7CDB-E65DA6DB7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644659" y="-4760"/>
            <a:ext cx="1877832" cy="175976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1E38866-9121-4E54-8A19-6F762B7A1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2239665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60D6D6B-AB7C-90C1-0733-5DED50B2E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6A4C9CC4-8683-9C4A-0BEB-8119CCA63ED7}"/>
              </a:ext>
            </a:extLst>
          </p:cNvPr>
          <p:cNvSpPr/>
          <p:nvPr userDrawn="1"/>
        </p:nvSpPr>
        <p:spPr>
          <a:xfrm flipH="1">
            <a:off x="454531" y="2439387"/>
            <a:ext cx="0" cy="394378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94145D02-FCA9-2B4C-B857-764B644084F8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74D5050E-6E36-7C64-96C5-5B3BCD6475EA}"/>
              </a:ext>
            </a:extLst>
          </p:cNvPr>
          <p:cNvSpPr/>
          <p:nvPr userDrawn="1"/>
        </p:nvSpPr>
        <p:spPr>
          <a:xfrm flipH="1" flipV="1">
            <a:off x="971601" y="243938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5B2AE502-F594-A64E-9943-E5FF39A2AFD6}"/>
              </a:ext>
            </a:extLst>
          </p:cNvPr>
          <p:cNvSpPr/>
          <p:nvPr userDrawn="1"/>
        </p:nvSpPr>
        <p:spPr>
          <a:xfrm flipH="1">
            <a:off x="8714268" y="2439387"/>
            <a:ext cx="0" cy="380549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8438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352D0E-41A5-989D-7CDB-E65DA6DB7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644659" y="-4760"/>
            <a:ext cx="1877832" cy="175976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AF54427-94BF-02E9-C867-F6E80E078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990809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37ED21-D7AB-64BC-61E2-3FB30666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EDA33973-FF77-8F3F-DEFF-98D18FB8B6A5}"/>
              </a:ext>
            </a:extLst>
          </p:cNvPr>
          <p:cNvSpPr/>
          <p:nvPr userDrawn="1"/>
        </p:nvSpPr>
        <p:spPr>
          <a:xfrm flipH="1">
            <a:off x="429731" y="2190532"/>
            <a:ext cx="24800" cy="4192632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96B94C60-A598-0264-B6F9-08986551A0D7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BB4C0CAE-DBE4-73AB-AB58-94A828E5A8C1}"/>
              </a:ext>
            </a:extLst>
          </p:cNvPr>
          <p:cNvSpPr/>
          <p:nvPr userDrawn="1"/>
        </p:nvSpPr>
        <p:spPr>
          <a:xfrm flipH="1" flipV="1">
            <a:off x="971601" y="2190532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C3558E13-3932-CD5A-E1C9-47130FC727FB}"/>
              </a:ext>
            </a:extLst>
          </p:cNvPr>
          <p:cNvSpPr/>
          <p:nvPr userDrawn="1"/>
        </p:nvSpPr>
        <p:spPr>
          <a:xfrm flipH="1">
            <a:off x="8714268" y="2190533"/>
            <a:ext cx="0" cy="4054348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981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352D0E-41A5-989D-7CDB-E65DA6DB7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644659" y="-4760"/>
            <a:ext cx="1877832" cy="175976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CE3769F-E632-D6F1-9BE6-CBA8CE9FC4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679885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F2DE10-89D4-368D-5DCE-D0183E280B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E7839CCA-8BCE-F1A6-A956-F076046E2F22}"/>
              </a:ext>
            </a:extLst>
          </p:cNvPr>
          <p:cNvSpPr/>
          <p:nvPr userDrawn="1"/>
        </p:nvSpPr>
        <p:spPr>
          <a:xfrm flipH="1">
            <a:off x="454529" y="1879607"/>
            <a:ext cx="1" cy="4524323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46B1E8B8-4815-2C0B-03D4-81B7487F653A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AFD60BAC-45E1-55C5-1AFC-A0CB4144B46F}"/>
              </a:ext>
            </a:extLst>
          </p:cNvPr>
          <p:cNvSpPr/>
          <p:nvPr userDrawn="1"/>
        </p:nvSpPr>
        <p:spPr>
          <a:xfrm flipH="1" flipV="1">
            <a:off x="971601" y="187960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CE31F5F1-00B8-7932-1F40-80C7ED175E33}"/>
              </a:ext>
            </a:extLst>
          </p:cNvPr>
          <p:cNvSpPr/>
          <p:nvPr userDrawn="1"/>
        </p:nvSpPr>
        <p:spPr>
          <a:xfrm flipH="1">
            <a:off x="8714268" y="1879608"/>
            <a:ext cx="0" cy="436527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513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352D0E-41A5-989D-7CDB-E65DA6DB7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644659" y="-4760"/>
            <a:ext cx="1877832" cy="175976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8F72D54-D89F-751E-4272-5031E1865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353830"/>
            <a:ext cx="636609" cy="497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668313C-60E3-84D7-3E86-093DD1E7A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9A877F-90B3-ABC1-C3D0-81AF0659EA50}"/>
              </a:ext>
            </a:extLst>
          </p:cNvPr>
          <p:cNvSpPr/>
          <p:nvPr userDrawn="1"/>
        </p:nvSpPr>
        <p:spPr>
          <a:xfrm flipH="1">
            <a:off x="454529" y="1553552"/>
            <a:ext cx="0" cy="4850380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1">
            <a:extLst>
              <a:ext uri="{FF2B5EF4-FFF2-40B4-BE49-F238E27FC236}">
                <a16:creationId xmlns:a16="http://schemas.microsoft.com/office/drawing/2014/main" id="{E50637CE-5FC7-EC62-9326-77742B869A6B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BD485F51-45C9-DF68-4381-A9D17B371A25}"/>
              </a:ext>
            </a:extLst>
          </p:cNvPr>
          <p:cNvSpPr/>
          <p:nvPr userDrawn="1"/>
        </p:nvSpPr>
        <p:spPr>
          <a:xfrm flipH="1" flipV="1">
            <a:off x="971601" y="1553553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EC1F0486-6177-F891-780D-B4CE8B4DBAEC}"/>
              </a:ext>
            </a:extLst>
          </p:cNvPr>
          <p:cNvSpPr/>
          <p:nvPr userDrawn="1"/>
        </p:nvSpPr>
        <p:spPr>
          <a:xfrm flipH="1">
            <a:off x="8714268" y="1553552"/>
            <a:ext cx="0" cy="4691329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812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A4DDC28-AA4B-FD00-80D6-46C43AFFD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2239665"/>
            <a:ext cx="636609" cy="4977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3D79032-3DB4-1E8D-B7F1-4646DA8D5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26" name="直线连接符 20">
            <a:extLst>
              <a:ext uri="{FF2B5EF4-FFF2-40B4-BE49-F238E27FC236}">
                <a16:creationId xmlns:a16="http://schemas.microsoft.com/office/drawing/2014/main" id="{B76CE9D7-21E2-B837-7F15-EF63B103849B}"/>
              </a:ext>
            </a:extLst>
          </p:cNvPr>
          <p:cNvSpPr/>
          <p:nvPr userDrawn="1"/>
        </p:nvSpPr>
        <p:spPr>
          <a:xfrm flipH="1">
            <a:off x="454531" y="2439387"/>
            <a:ext cx="0" cy="394378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7" name="直线连接符 21">
            <a:extLst>
              <a:ext uri="{FF2B5EF4-FFF2-40B4-BE49-F238E27FC236}">
                <a16:creationId xmlns:a16="http://schemas.microsoft.com/office/drawing/2014/main" id="{EF76FBEF-ABDF-92A4-BD45-B55863CF364A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8" name="直线连接符 22">
            <a:extLst>
              <a:ext uri="{FF2B5EF4-FFF2-40B4-BE49-F238E27FC236}">
                <a16:creationId xmlns:a16="http://schemas.microsoft.com/office/drawing/2014/main" id="{9FE0535F-DA64-75E0-ECE8-FB830B1B8C4C}"/>
              </a:ext>
            </a:extLst>
          </p:cNvPr>
          <p:cNvSpPr/>
          <p:nvPr userDrawn="1"/>
        </p:nvSpPr>
        <p:spPr>
          <a:xfrm flipH="1" flipV="1">
            <a:off x="971601" y="243938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直线连接符 23">
            <a:extLst>
              <a:ext uri="{FF2B5EF4-FFF2-40B4-BE49-F238E27FC236}">
                <a16:creationId xmlns:a16="http://schemas.microsoft.com/office/drawing/2014/main" id="{A37D968E-AD25-915A-9DA5-671B838D68BC}"/>
              </a:ext>
            </a:extLst>
          </p:cNvPr>
          <p:cNvSpPr/>
          <p:nvPr userDrawn="1"/>
        </p:nvSpPr>
        <p:spPr>
          <a:xfrm flipH="1">
            <a:off x="8714268" y="2439387"/>
            <a:ext cx="0" cy="380549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4363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12F4116-B88E-38AE-20B4-3FD30C112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1990809"/>
            <a:ext cx="636609" cy="497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21F86DA-729D-4B28-028B-53A8DF149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12" name="直线连接符 20">
            <a:extLst>
              <a:ext uri="{FF2B5EF4-FFF2-40B4-BE49-F238E27FC236}">
                <a16:creationId xmlns:a16="http://schemas.microsoft.com/office/drawing/2014/main" id="{4F0EE773-1110-93F7-2330-65B47B9D768E}"/>
              </a:ext>
            </a:extLst>
          </p:cNvPr>
          <p:cNvSpPr/>
          <p:nvPr userDrawn="1"/>
        </p:nvSpPr>
        <p:spPr>
          <a:xfrm flipH="1">
            <a:off x="429731" y="2190532"/>
            <a:ext cx="24800" cy="4192632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1">
            <a:extLst>
              <a:ext uri="{FF2B5EF4-FFF2-40B4-BE49-F238E27FC236}">
                <a16:creationId xmlns:a16="http://schemas.microsoft.com/office/drawing/2014/main" id="{75B7C13D-D49E-799A-9711-F5B611826B4C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2" name="直线连接符 22">
            <a:extLst>
              <a:ext uri="{FF2B5EF4-FFF2-40B4-BE49-F238E27FC236}">
                <a16:creationId xmlns:a16="http://schemas.microsoft.com/office/drawing/2014/main" id="{B0E84D56-2843-EA15-6A6B-1584AC237320}"/>
              </a:ext>
            </a:extLst>
          </p:cNvPr>
          <p:cNvSpPr/>
          <p:nvPr userDrawn="1"/>
        </p:nvSpPr>
        <p:spPr>
          <a:xfrm flipH="1" flipV="1">
            <a:off x="971601" y="2190532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直线连接符 23">
            <a:extLst>
              <a:ext uri="{FF2B5EF4-FFF2-40B4-BE49-F238E27FC236}">
                <a16:creationId xmlns:a16="http://schemas.microsoft.com/office/drawing/2014/main" id="{BD400E1C-B95B-239F-E9AD-25B5108183FD}"/>
              </a:ext>
            </a:extLst>
          </p:cNvPr>
          <p:cNvSpPr/>
          <p:nvPr userDrawn="1"/>
        </p:nvSpPr>
        <p:spPr>
          <a:xfrm flipH="1">
            <a:off x="8714268" y="2190533"/>
            <a:ext cx="0" cy="4054348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75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EA165A7-0F63-58AC-7A05-9CC4ECAF7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1679885"/>
            <a:ext cx="636609" cy="49770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E0C47B2-EDA1-F1C6-58F8-EC8A74E94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16" name="直线连接符 20">
            <a:extLst>
              <a:ext uri="{FF2B5EF4-FFF2-40B4-BE49-F238E27FC236}">
                <a16:creationId xmlns:a16="http://schemas.microsoft.com/office/drawing/2014/main" id="{FEFA5409-34AF-A4E2-0C27-AF78C866C571}"/>
              </a:ext>
            </a:extLst>
          </p:cNvPr>
          <p:cNvSpPr/>
          <p:nvPr userDrawn="1"/>
        </p:nvSpPr>
        <p:spPr>
          <a:xfrm flipH="1">
            <a:off x="454529" y="1879607"/>
            <a:ext cx="1" cy="4524323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1">
            <a:extLst>
              <a:ext uri="{FF2B5EF4-FFF2-40B4-BE49-F238E27FC236}">
                <a16:creationId xmlns:a16="http://schemas.microsoft.com/office/drawing/2014/main" id="{95F5E38D-C04D-3BB1-1BA7-FA1B2E030DEC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2">
            <a:extLst>
              <a:ext uri="{FF2B5EF4-FFF2-40B4-BE49-F238E27FC236}">
                <a16:creationId xmlns:a16="http://schemas.microsoft.com/office/drawing/2014/main" id="{6EF8EB85-C2A2-15EF-22A5-36EECB74D7AD}"/>
              </a:ext>
            </a:extLst>
          </p:cNvPr>
          <p:cNvSpPr/>
          <p:nvPr userDrawn="1"/>
        </p:nvSpPr>
        <p:spPr>
          <a:xfrm flipH="1" flipV="1">
            <a:off x="971601" y="187960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" name="直线连接符 23">
            <a:extLst>
              <a:ext uri="{FF2B5EF4-FFF2-40B4-BE49-F238E27FC236}">
                <a16:creationId xmlns:a16="http://schemas.microsoft.com/office/drawing/2014/main" id="{4A76820C-E3A8-F2A7-B5A4-E78117B09F53}"/>
              </a:ext>
            </a:extLst>
          </p:cNvPr>
          <p:cNvSpPr/>
          <p:nvPr userDrawn="1"/>
        </p:nvSpPr>
        <p:spPr>
          <a:xfrm flipH="1">
            <a:off x="8714268" y="1879608"/>
            <a:ext cx="0" cy="436527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60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EBD4A0-2C07-5800-82B7-96082785D5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1353830"/>
            <a:ext cx="636609" cy="4977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CEF55CA-562B-07B9-9225-22F88D6D09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B3297588-AB56-2F99-1009-5FA0C33B47C1}"/>
              </a:ext>
            </a:extLst>
          </p:cNvPr>
          <p:cNvSpPr/>
          <p:nvPr userDrawn="1"/>
        </p:nvSpPr>
        <p:spPr>
          <a:xfrm flipH="1">
            <a:off x="454529" y="1553552"/>
            <a:ext cx="0" cy="4850380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792319C3-A8D4-50B2-A48F-A4D25306A719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8DDCAD5E-9134-916B-8360-3A26FCB53CFA}"/>
              </a:ext>
            </a:extLst>
          </p:cNvPr>
          <p:cNvSpPr/>
          <p:nvPr userDrawn="1"/>
        </p:nvSpPr>
        <p:spPr>
          <a:xfrm flipH="1" flipV="1">
            <a:off x="971601" y="1553553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3C62C6B3-6257-808C-1E40-6DFC174B65AF}"/>
              </a:ext>
            </a:extLst>
          </p:cNvPr>
          <p:cNvSpPr/>
          <p:nvPr userDrawn="1"/>
        </p:nvSpPr>
        <p:spPr>
          <a:xfrm flipH="1">
            <a:off x="8714268" y="1553552"/>
            <a:ext cx="0" cy="4691329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01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16DDE4-02AA-D2E0-715A-8E716005D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784922" y="1"/>
            <a:ext cx="1747778" cy="1831806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73735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AB7A112-0CAD-6523-2B22-B644D03CDC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519319" y="1684664"/>
            <a:ext cx="2349661" cy="259218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E20A24D-6E01-2540-B8F3-3F08B5A8F91D}"/>
              </a:ext>
            </a:extLst>
          </p:cNvPr>
          <p:cNvSpPr txBox="1"/>
          <p:nvPr userDrawn="1"/>
        </p:nvSpPr>
        <p:spPr>
          <a:xfrm>
            <a:off x="3994815" y="2216564"/>
            <a:ext cx="14157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下节课</a:t>
            </a:r>
            <a:endParaRPr kumimoji="1" lang="en-US" altLang="zh-CN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再见！</a:t>
            </a:r>
            <a:endParaRPr kumimoji="1" lang="en-US" altLang="zh-CN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3149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线连接符 20">
            <a:extLst>
              <a:ext uri="{FF2B5EF4-FFF2-40B4-BE49-F238E27FC236}">
                <a16:creationId xmlns:a16="http://schemas.microsoft.com/office/drawing/2014/main" id="{85440118-AE49-0D24-B088-8D31A4643A4A}"/>
              </a:ext>
            </a:extLst>
          </p:cNvPr>
          <p:cNvSpPr/>
          <p:nvPr userDrawn="1"/>
        </p:nvSpPr>
        <p:spPr>
          <a:xfrm flipH="1">
            <a:off x="454531" y="2195535"/>
            <a:ext cx="0" cy="4187634"/>
          </a:xfrm>
          <a:prstGeom prst="line">
            <a:avLst/>
          </a:prstGeom>
          <a:ln w="19050">
            <a:solidFill>
              <a:srgbClr val="FDBB3B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" name="直线连接符 21">
            <a:extLst>
              <a:ext uri="{FF2B5EF4-FFF2-40B4-BE49-F238E27FC236}">
                <a16:creationId xmlns:a16="http://schemas.microsoft.com/office/drawing/2014/main" id="{EF321F55-D79B-E504-DE4C-5EBA40C9F0D0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DBB3B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" name="直线连接符 22">
            <a:extLst>
              <a:ext uri="{FF2B5EF4-FFF2-40B4-BE49-F238E27FC236}">
                <a16:creationId xmlns:a16="http://schemas.microsoft.com/office/drawing/2014/main" id="{D7AB3158-228D-4C6B-9FBF-2045F8E70A57}"/>
              </a:ext>
            </a:extLst>
          </p:cNvPr>
          <p:cNvSpPr/>
          <p:nvPr userDrawn="1"/>
        </p:nvSpPr>
        <p:spPr>
          <a:xfrm flipH="1" flipV="1">
            <a:off x="971601" y="2195534"/>
            <a:ext cx="7742668" cy="1"/>
          </a:xfrm>
          <a:prstGeom prst="line">
            <a:avLst/>
          </a:prstGeom>
          <a:ln w="12700">
            <a:solidFill>
              <a:srgbClr val="FDBB3B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3">
            <a:extLst>
              <a:ext uri="{FF2B5EF4-FFF2-40B4-BE49-F238E27FC236}">
                <a16:creationId xmlns:a16="http://schemas.microsoft.com/office/drawing/2014/main" id="{D2E4860A-4AA6-0BA8-5323-24750ADDA493}"/>
              </a:ext>
            </a:extLst>
          </p:cNvPr>
          <p:cNvSpPr/>
          <p:nvPr userDrawn="1"/>
        </p:nvSpPr>
        <p:spPr>
          <a:xfrm flipH="1">
            <a:off x="8714268" y="2195535"/>
            <a:ext cx="0" cy="4049346"/>
          </a:xfrm>
          <a:prstGeom prst="line">
            <a:avLst/>
          </a:prstGeom>
          <a:ln w="12700">
            <a:solidFill>
              <a:srgbClr val="FDBB3B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872F4C3-A713-DCFA-479A-245961FBEE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406998" y="2007386"/>
            <a:ext cx="579512" cy="43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863EE78-5401-C31C-07D9-64639B2C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7294" y="6128807"/>
            <a:ext cx="57951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53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031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851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898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007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8651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830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66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97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352D0E-41A5-989D-7CDB-E65DA6DB7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644659" y="-4760"/>
            <a:ext cx="1877832" cy="175976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14205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26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38D3BB9-F833-65BF-F621-3B2419C14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187483" y="-1"/>
            <a:ext cx="2737509" cy="369675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21EDC614-1CAC-A54D-A8F5-A2311F32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6213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4836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F7BB241-9B4F-0913-DBDA-7864502D9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2239665"/>
            <a:ext cx="636609" cy="497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B423B-F326-0C57-5D83-B3DDE7381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F25A80-33F3-79DE-5313-727AC0BE7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966804" y="726"/>
            <a:ext cx="1255346" cy="1469261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1952104-1BA8-EF90-8C79-1BEBF47A8DB9}"/>
              </a:ext>
            </a:extLst>
          </p:cNvPr>
          <p:cNvSpPr/>
          <p:nvPr userDrawn="1"/>
        </p:nvSpPr>
        <p:spPr>
          <a:xfrm flipH="1">
            <a:off x="454531" y="2439387"/>
            <a:ext cx="0" cy="394378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54D4481D-99D0-E5EC-7A8A-4B8AFD3AC648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F591DFEA-6933-560F-6E01-2E44A00F6E3E}"/>
              </a:ext>
            </a:extLst>
          </p:cNvPr>
          <p:cNvSpPr/>
          <p:nvPr userDrawn="1"/>
        </p:nvSpPr>
        <p:spPr>
          <a:xfrm flipH="1" flipV="1">
            <a:off x="971601" y="243938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E9016D2D-B7A8-7E77-6B99-87989803DACB}"/>
              </a:ext>
            </a:extLst>
          </p:cNvPr>
          <p:cNvSpPr/>
          <p:nvPr userDrawn="1"/>
        </p:nvSpPr>
        <p:spPr>
          <a:xfrm flipH="1">
            <a:off x="8714268" y="2439387"/>
            <a:ext cx="0" cy="380549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479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F7BB241-9B4F-0913-DBDA-7864502D9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1990809"/>
            <a:ext cx="636609" cy="497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B423B-F326-0C57-5D83-B3DDE7381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F25A80-33F3-79DE-5313-727AC0BE7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966804" y="726"/>
            <a:ext cx="1255346" cy="1469261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1952104-1BA8-EF90-8C79-1BEBF47A8DB9}"/>
              </a:ext>
            </a:extLst>
          </p:cNvPr>
          <p:cNvSpPr/>
          <p:nvPr userDrawn="1"/>
        </p:nvSpPr>
        <p:spPr>
          <a:xfrm flipH="1">
            <a:off x="429731" y="2190532"/>
            <a:ext cx="24800" cy="4192632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54D4481D-99D0-E5EC-7A8A-4B8AFD3AC648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F591DFEA-6933-560F-6E01-2E44A00F6E3E}"/>
              </a:ext>
            </a:extLst>
          </p:cNvPr>
          <p:cNvSpPr/>
          <p:nvPr userDrawn="1"/>
        </p:nvSpPr>
        <p:spPr>
          <a:xfrm flipH="1" flipV="1">
            <a:off x="971601" y="2190532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E9016D2D-B7A8-7E77-6B99-87989803DACB}"/>
              </a:ext>
            </a:extLst>
          </p:cNvPr>
          <p:cNvSpPr/>
          <p:nvPr userDrawn="1"/>
        </p:nvSpPr>
        <p:spPr>
          <a:xfrm flipH="1">
            <a:off x="8714268" y="2190533"/>
            <a:ext cx="0" cy="4054348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063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F7BB241-9B4F-0913-DBDA-7864502D9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 rot="10800000">
            <a:off x="394762" y="1679885"/>
            <a:ext cx="636609" cy="497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B423B-F326-0C57-5D83-B3DDE7381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7F25A80-33F3-79DE-5313-727AC0BE7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966804" y="726"/>
            <a:ext cx="1255346" cy="1469261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1952104-1BA8-EF90-8C79-1BEBF47A8DB9}"/>
              </a:ext>
            </a:extLst>
          </p:cNvPr>
          <p:cNvSpPr/>
          <p:nvPr userDrawn="1"/>
        </p:nvSpPr>
        <p:spPr>
          <a:xfrm flipH="1">
            <a:off x="454529" y="1879607"/>
            <a:ext cx="1" cy="4524323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54D4481D-99D0-E5EC-7A8A-4B8AFD3AC648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F591DFEA-6933-560F-6E01-2E44A00F6E3E}"/>
              </a:ext>
            </a:extLst>
          </p:cNvPr>
          <p:cNvSpPr/>
          <p:nvPr userDrawn="1"/>
        </p:nvSpPr>
        <p:spPr>
          <a:xfrm flipH="1" flipV="1">
            <a:off x="971601" y="187960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E9016D2D-B7A8-7E77-6B99-87989803DACB}"/>
              </a:ext>
            </a:extLst>
          </p:cNvPr>
          <p:cNvSpPr/>
          <p:nvPr userDrawn="1"/>
        </p:nvSpPr>
        <p:spPr>
          <a:xfrm flipH="1">
            <a:off x="8714268" y="1879608"/>
            <a:ext cx="0" cy="436527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94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F25A80-33F3-79DE-5313-727AC0BE7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966804" y="726"/>
            <a:ext cx="1255346" cy="1469261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5853ADF-7514-5973-3FEB-F5FE43758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1353830"/>
            <a:ext cx="636609" cy="4977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509C152-7283-AF35-5679-2C782B9E0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14" name="直线连接符 20">
            <a:extLst>
              <a:ext uri="{FF2B5EF4-FFF2-40B4-BE49-F238E27FC236}">
                <a16:creationId xmlns:a16="http://schemas.microsoft.com/office/drawing/2014/main" id="{F9049A8B-E8C4-EE4F-2969-F6B421AEDEE9}"/>
              </a:ext>
            </a:extLst>
          </p:cNvPr>
          <p:cNvSpPr/>
          <p:nvPr userDrawn="1"/>
        </p:nvSpPr>
        <p:spPr>
          <a:xfrm flipH="1">
            <a:off x="454529" y="1553552"/>
            <a:ext cx="0" cy="4850380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16DCD9B6-7D7A-4AFE-8E66-8E102A757065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23936DAF-A248-91A7-DCC4-7373643ACE0E}"/>
              </a:ext>
            </a:extLst>
          </p:cNvPr>
          <p:cNvSpPr/>
          <p:nvPr userDrawn="1"/>
        </p:nvSpPr>
        <p:spPr>
          <a:xfrm flipH="1" flipV="1">
            <a:off x="971601" y="1553553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4130D01B-4971-BCF8-450F-100C89FB8E31}"/>
              </a:ext>
            </a:extLst>
          </p:cNvPr>
          <p:cNvSpPr/>
          <p:nvPr userDrawn="1"/>
        </p:nvSpPr>
        <p:spPr>
          <a:xfrm flipH="1">
            <a:off x="8714268" y="1553552"/>
            <a:ext cx="0" cy="4691329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974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16DDE4-02AA-D2E0-715A-8E716005D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784922" y="1"/>
            <a:ext cx="1747778" cy="1831806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C56A9D-7AB7-6AE8-2BF3-75D4A22F1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2239665"/>
            <a:ext cx="636609" cy="4977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5290E1E-5FAC-3203-0317-B467A2467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40A9D9B7-1E1C-1445-A77A-E4C5F327D2A6}"/>
              </a:ext>
            </a:extLst>
          </p:cNvPr>
          <p:cNvSpPr/>
          <p:nvPr userDrawn="1"/>
        </p:nvSpPr>
        <p:spPr>
          <a:xfrm flipH="1">
            <a:off x="454531" y="2439387"/>
            <a:ext cx="0" cy="394378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4437AC2E-85BD-3349-126A-49EF3009CB85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E78FFED8-BEE4-0D60-10A2-DF98D303827F}"/>
              </a:ext>
            </a:extLst>
          </p:cNvPr>
          <p:cNvSpPr/>
          <p:nvPr userDrawn="1"/>
        </p:nvSpPr>
        <p:spPr>
          <a:xfrm flipH="1" flipV="1">
            <a:off x="971601" y="2439388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142510F8-031D-48BE-65D5-ED754E07790F}"/>
              </a:ext>
            </a:extLst>
          </p:cNvPr>
          <p:cNvSpPr/>
          <p:nvPr userDrawn="1"/>
        </p:nvSpPr>
        <p:spPr>
          <a:xfrm flipH="1">
            <a:off x="8714268" y="2439387"/>
            <a:ext cx="0" cy="3805493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0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rgbClr val="FFF992"/>
            </a:gs>
            <a:gs pos="100000">
              <a:srgbClr val="FEFAB9"/>
            </a:gs>
          </a:gsLst>
          <a:lin ang="1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2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2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0E3D21-3931-1D45-7529-828622AAA032}"/>
              </a:ext>
            </a:extLst>
          </p:cNvPr>
          <p:cNvGrpSpPr/>
          <p:nvPr/>
        </p:nvGrpSpPr>
        <p:grpSpPr>
          <a:xfrm>
            <a:off x="5333530" y="1802258"/>
            <a:ext cx="3674398" cy="3169388"/>
            <a:chOff x="41451" y="1807574"/>
            <a:chExt cx="3674398" cy="316938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56CDAF8-8B0D-54F1-CB10-B45191EA9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5000"/>
            </a:blip>
            <a:srcRect l="17233" t="21332" r="20655" b="21334"/>
            <a:stretch/>
          </p:blipFill>
          <p:spPr>
            <a:xfrm>
              <a:off x="2797695" y="4259137"/>
              <a:ext cx="918154" cy="71782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C5A4664-B9D5-4632-7125-9DBAA9217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5000"/>
            </a:blip>
            <a:srcRect l="17233" t="21332" r="20655" b="21334"/>
            <a:stretch/>
          </p:blipFill>
          <p:spPr>
            <a:xfrm rot="10800000">
              <a:off x="41451" y="1807574"/>
              <a:ext cx="918154" cy="717825"/>
            </a:xfrm>
            <a:prstGeom prst="rect">
              <a:avLst/>
            </a:prstGeom>
          </p:spPr>
        </p:pic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21B6E74-BB89-1B29-3C06-654BAA2769F7}"/>
                </a:ext>
              </a:extLst>
            </p:cNvPr>
            <p:cNvGrpSpPr/>
            <p:nvPr/>
          </p:nvGrpSpPr>
          <p:grpSpPr>
            <a:xfrm>
              <a:off x="919182" y="2080168"/>
              <a:ext cx="2684717" cy="2391643"/>
              <a:chOff x="6224954" y="1265960"/>
              <a:chExt cx="2684717" cy="2391643"/>
            </a:xfrm>
          </p:grpSpPr>
          <p:cxnSp>
            <p:nvCxnSpPr>
              <p:cNvPr id="27" name="直线连接符 26">
                <a:extLst>
                  <a:ext uri="{FF2B5EF4-FFF2-40B4-BE49-F238E27FC236}">
                    <a16:creationId xmlns:a16="http://schemas.microsoft.com/office/drawing/2014/main" id="{2E1B952F-784D-ED85-83D5-31C5394BDE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954" y="1274351"/>
                <a:ext cx="2684717" cy="0"/>
              </a:xfrm>
              <a:prstGeom prst="line">
                <a:avLst/>
              </a:prstGeom>
              <a:ln w="28575">
                <a:solidFill>
                  <a:srgbClr val="FFC85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线连接符 27">
                <a:extLst>
                  <a:ext uri="{FF2B5EF4-FFF2-40B4-BE49-F238E27FC236}">
                    <a16:creationId xmlns:a16="http://schemas.microsoft.com/office/drawing/2014/main" id="{B850E6CA-8137-3F1C-15B5-A93D7BD020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09671" y="1265960"/>
                <a:ext cx="0" cy="2391643"/>
              </a:xfrm>
              <a:prstGeom prst="line">
                <a:avLst/>
              </a:prstGeom>
              <a:ln w="28575">
                <a:solidFill>
                  <a:srgbClr val="FFC85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AC449268-F760-5C7B-D58D-0CDC22385CDF}"/>
                </a:ext>
              </a:extLst>
            </p:cNvPr>
            <p:cNvGrpSpPr/>
            <p:nvPr/>
          </p:nvGrpSpPr>
          <p:grpSpPr>
            <a:xfrm rot="10800000">
              <a:off x="168707" y="2342012"/>
              <a:ext cx="2684717" cy="2422873"/>
              <a:chOff x="6224954" y="1265960"/>
              <a:chExt cx="2684717" cy="2422873"/>
            </a:xfrm>
          </p:grpSpPr>
          <p:cxnSp>
            <p:nvCxnSpPr>
              <p:cNvPr id="21" name="直线连接符 20">
                <a:extLst>
                  <a:ext uri="{FF2B5EF4-FFF2-40B4-BE49-F238E27FC236}">
                    <a16:creationId xmlns:a16="http://schemas.microsoft.com/office/drawing/2014/main" id="{0540A50F-E14E-E9BA-3123-9958A81129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954" y="1274351"/>
                <a:ext cx="2684717" cy="0"/>
              </a:xfrm>
              <a:prstGeom prst="line">
                <a:avLst/>
              </a:prstGeom>
              <a:ln w="28575">
                <a:solidFill>
                  <a:srgbClr val="FFC8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线连接符 25">
                <a:extLst>
                  <a:ext uri="{FF2B5EF4-FFF2-40B4-BE49-F238E27FC236}">
                    <a16:creationId xmlns:a16="http://schemas.microsoft.com/office/drawing/2014/main" id="{4F418A6F-78CF-0E42-8C25-D552ABCAB3C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8909670" y="1265960"/>
                <a:ext cx="0" cy="2422873"/>
              </a:xfrm>
              <a:prstGeom prst="line">
                <a:avLst/>
              </a:prstGeom>
              <a:ln w="28575">
                <a:solidFill>
                  <a:srgbClr val="FFC8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标题 1">
            <a:extLst>
              <a:ext uri="{FF2B5EF4-FFF2-40B4-BE49-F238E27FC236}">
                <a16:creationId xmlns:a16="http://schemas.microsoft.com/office/drawing/2014/main" id="{5B159005-755B-E448-943A-BDDE83C4923D}"/>
              </a:ext>
            </a:extLst>
          </p:cNvPr>
          <p:cNvSpPr txBox="1">
            <a:spLocks/>
          </p:cNvSpPr>
          <p:nvPr/>
        </p:nvSpPr>
        <p:spPr>
          <a:xfrm>
            <a:off x="5578292" y="2606933"/>
            <a:ext cx="3406702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上帝存在吗？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F8C1A5A-14FE-5A45-B93C-AAD5EF5D3CE5}"/>
              </a:ext>
            </a:extLst>
          </p:cNvPr>
          <p:cNvSpPr txBox="1">
            <a:spLocks/>
          </p:cNvSpPr>
          <p:nvPr/>
        </p:nvSpPr>
        <p:spPr>
          <a:xfrm>
            <a:off x="5520417" y="3538957"/>
            <a:ext cx="3406702" cy="119821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罗马书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1:20</a:t>
            </a:r>
          </a:p>
          <a:p>
            <a:pPr algn="ctr">
              <a:lnSpc>
                <a:spcPct val="10000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64DCADB-BC95-9881-871D-4D615CC6D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6972" y="883680"/>
            <a:ext cx="6816850" cy="53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25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FB2DCFC-D054-6943-8D19-E20528D4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怎么确认上帝存在呢？</a:t>
            </a:r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6D44D16A-3ACE-41CE-95F0-189009D91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462" y="5703304"/>
            <a:ext cx="657107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诗篇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19:1</a:t>
            </a:r>
          </a:p>
          <a:p>
            <a:pPr algn="ctr" eaLnBrk="1" hangingPunct="1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诸天述说神的荣耀；穹苍传扬他的手段。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FBDCEFC-9094-E9CF-1944-C5F818BB5B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492"/>
          <a:stretch/>
        </p:blipFill>
        <p:spPr>
          <a:xfrm>
            <a:off x="1397000" y="1590591"/>
            <a:ext cx="6350000" cy="400134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3056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3B50D8-2AC4-57F4-AC30-208C2E9E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6096000" cy="665071"/>
          </a:xfrm>
        </p:spPr>
        <p:txBody>
          <a:bodyPr/>
          <a:lstStyle/>
          <a:p>
            <a:r>
              <a:rPr lang="zh-CN" altLang="en-US" dirty="0">
                <a:cs typeface="Times New Roman" panose="02020603050405020304" pitchFamily="18" charset="0"/>
              </a:rPr>
              <a:t>藉</a:t>
            </a:r>
            <a:r>
              <a:rPr lang="zh-CN" altLang="zh-CN" dirty="0">
                <a:effectLst/>
                <a:cs typeface="Times New Roman" panose="02020603050405020304" pitchFamily="18" charset="0"/>
              </a:rPr>
              <a:t>着</a:t>
            </a:r>
            <a:r>
              <a:rPr lang="zh-CN" altLang="en-US" dirty="0">
                <a:effectLst/>
                <a:cs typeface="Times New Roman" panose="02020603050405020304" pitchFamily="18" charset="0"/>
              </a:rPr>
              <a:t>“</a:t>
            </a:r>
            <a:r>
              <a:rPr lang="zh-CN" altLang="zh-CN" dirty="0">
                <a:effectLst/>
                <a:cs typeface="Times New Roman" panose="02020603050405020304" pitchFamily="18" charset="0"/>
              </a:rPr>
              <a:t>所造之物</a:t>
            </a:r>
            <a:r>
              <a:rPr lang="zh-CN" altLang="en-US" dirty="0">
                <a:effectLst/>
                <a:cs typeface="Times New Roman" panose="02020603050405020304" pitchFamily="18" charset="0"/>
              </a:rPr>
              <a:t>”</a:t>
            </a:r>
            <a:r>
              <a:rPr lang="zh-CN" altLang="zh-CN" dirty="0">
                <a:effectLst/>
                <a:cs typeface="Times New Roman" panose="02020603050405020304" pitchFamily="18" charset="0"/>
              </a:rPr>
              <a:t>，</a:t>
            </a:r>
            <a:endParaRPr lang="zh-CN" altLang="en-US" sz="6000" dirty="0"/>
          </a:p>
        </p:txBody>
      </p:sp>
      <p:sp>
        <p:nvSpPr>
          <p:cNvPr id="6" name="右箭头 5">
            <a:extLst>
              <a:ext uri="{FF2B5EF4-FFF2-40B4-BE49-F238E27FC236}">
                <a16:creationId xmlns:a16="http://schemas.microsoft.com/office/drawing/2014/main" id="{055ABE7D-C0F6-BA34-546F-00A41925296E}"/>
              </a:ext>
            </a:extLst>
          </p:cNvPr>
          <p:cNvSpPr/>
          <p:nvPr/>
        </p:nvSpPr>
        <p:spPr>
          <a:xfrm>
            <a:off x="4386984" y="3729511"/>
            <a:ext cx="899676" cy="665070"/>
          </a:xfrm>
          <a:prstGeom prst="rightArrow">
            <a:avLst/>
          </a:prstGeom>
          <a:solidFill>
            <a:srgbClr val="FDBA3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60CBECD-54AC-B778-C448-97A8361F3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86"/>
          <a:stretch/>
        </p:blipFill>
        <p:spPr>
          <a:xfrm>
            <a:off x="12223" y="2287954"/>
            <a:ext cx="4096081" cy="357358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1DBBBA7E-90D4-0B49-9733-DB8CC2BBBE6E}"/>
              </a:ext>
            </a:extLst>
          </p:cNvPr>
          <p:cNvSpPr txBox="1">
            <a:spLocks/>
          </p:cNvSpPr>
          <p:nvPr/>
        </p:nvSpPr>
        <p:spPr>
          <a:xfrm>
            <a:off x="5209287" y="456358"/>
            <a:ext cx="4649821" cy="662782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zh-CN" dirty="0">
                <a:cs typeface="Times New Roman" panose="02020603050405020304" pitchFamily="18" charset="0"/>
              </a:rPr>
              <a:t>晓得上帝</a:t>
            </a:r>
            <a:r>
              <a:rPr lang="zh-CN" altLang="en-US" dirty="0">
                <a:cs typeface="Times New Roman" panose="02020603050405020304" pitchFamily="18" charset="0"/>
              </a:rPr>
              <a:t>存在</a:t>
            </a:r>
            <a:endParaRPr lang="zh-CN" altLang="en-US" sz="6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1C54E23-E29B-B620-5238-61E2E8A773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70"/>
          <a:stretch/>
        </p:blipFill>
        <p:spPr>
          <a:xfrm>
            <a:off x="5565340" y="1791263"/>
            <a:ext cx="3578660" cy="461037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655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3B50D8-2AC4-57F4-AC30-208C2E9E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6096000" cy="665071"/>
          </a:xfrm>
        </p:spPr>
        <p:txBody>
          <a:bodyPr/>
          <a:lstStyle/>
          <a:p>
            <a:r>
              <a:rPr lang="zh-CN" altLang="en-US" dirty="0">
                <a:effectLst/>
                <a:cs typeface="Times New Roman" panose="02020603050405020304" pitchFamily="18" charset="0"/>
              </a:rPr>
              <a:t>藉</a:t>
            </a:r>
            <a:r>
              <a:rPr lang="zh-CN" altLang="zh-CN" dirty="0">
                <a:effectLst/>
                <a:cs typeface="Times New Roman" panose="02020603050405020304" pitchFamily="18" charset="0"/>
              </a:rPr>
              <a:t>着</a:t>
            </a:r>
            <a:r>
              <a:rPr lang="zh-CN" altLang="en-US" dirty="0">
                <a:effectLst/>
                <a:cs typeface="Times New Roman" panose="02020603050405020304" pitchFamily="18" charset="0"/>
              </a:rPr>
              <a:t>“</a:t>
            </a:r>
            <a:r>
              <a:rPr lang="zh-CN" altLang="zh-CN" dirty="0">
                <a:effectLst/>
                <a:cs typeface="Times New Roman" panose="02020603050405020304" pitchFamily="18" charset="0"/>
              </a:rPr>
              <a:t>所造之物</a:t>
            </a:r>
            <a:r>
              <a:rPr lang="zh-CN" altLang="en-US" dirty="0">
                <a:effectLst/>
                <a:cs typeface="Times New Roman" panose="02020603050405020304" pitchFamily="18" charset="0"/>
              </a:rPr>
              <a:t>”</a:t>
            </a:r>
            <a:r>
              <a:rPr lang="zh-CN" altLang="zh-CN" dirty="0">
                <a:effectLst/>
                <a:cs typeface="Times New Roman" panose="02020603050405020304" pitchFamily="18" charset="0"/>
              </a:rPr>
              <a:t>，</a:t>
            </a:r>
            <a:endParaRPr lang="zh-CN" altLang="en-US" sz="6000" dirty="0"/>
          </a:p>
        </p:txBody>
      </p:sp>
      <p:sp>
        <p:nvSpPr>
          <p:cNvPr id="6" name="右箭头 5">
            <a:extLst>
              <a:ext uri="{FF2B5EF4-FFF2-40B4-BE49-F238E27FC236}">
                <a16:creationId xmlns:a16="http://schemas.microsoft.com/office/drawing/2014/main" id="{055ABE7D-C0F6-BA34-546F-00A41925296E}"/>
              </a:ext>
            </a:extLst>
          </p:cNvPr>
          <p:cNvSpPr/>
          <p:nvPr/>
        </p:nvSpPr>
        <p:spPr>
          <a:xfrm>
            <a:off x="4386984" y="3729511"/>
            <a:ext cx="899676" cy="665070"/>
          </a:xfrm>
          <a:prstGeom prst="rightArrow">
            <a:avLst/>
          </a:prstGeom>
          <a:solidFill>
            <a:srgbClr val="FDBA3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1DBBBA7E-90D4-0B49-9733-DB8CC2BBBE6E}"/>
              </a:ext>
            </a:extLst>
          </p:cNvPr>
          <p:cNvSpPr txBox="1">
            <a:spLocks/>
          </p:cNvSpPr>
          <p:nvPr/>
        </p:nvSpPr>
        <p:spPr>
          <a:xfrm>
            <a:off x="5209287" y="456358"/>
            <a:ext cx="4649821" cy="662782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zh-CN" dirty="0">
                <a:cs typeface="Times New Roman" panose="02020603050405020304" pitchFamily="18" charset="0"/>
              </a:rPr>
              <a:t>晓得上帝</a:t>
            </a:r>
            <a:r>
              <a:rPr lang="zh-CN" altLang="en-US" dirty="0">
                <a:cs typeface="Times New Roman" panose="02020603050405020304" pitchFamily="18" charset="0"/>
              </a:rPr>
              <a:t>存在</a:t>
            </a:r>
            <a:endParaRPr lang="zh-CN" altLang="en-US" sz="6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CB59FAE-B69E-78B7-4898-C4E3399F91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80" r="16866"/>
          <a:stretch/>
        </p:blipFill>
        <p:spPr>
          <a:xfrm>
            <a:off x="0" y="2282600"/>
            <a:ext cx="4108303" cy="357865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645D69-2D79-B979-6329-F11FB22B4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70"/>
          <a:stretch/>
        </p:blipFill>
        <p:spPr>
          <a:xfrm>
            <a:off x="5565340" y="1791263"/>
            <a:ext cx="3578660" cy="461037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90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48B149-8F8D-0570-6F69-8CD3936A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87" y="3977418"/>
            <a:ext cx="2482576" cy="2482576"/>
          </a:xfrm>
          <a:prstGeom prst="rect">
            <a:avLst/>
          </a:prstGeom>
        </p:spPr>
      </p:pic>
      <p:sp>
        <p:nvSpPr>
          <p:cNvPr id="7" name="右箭头 6">
            <a:extLst>
              <a:ext uri="{FF2B5EF4-FFF2-40B4-BE49-F238E27FC236}">
                <a16:creationId xmlns:a16="http://schemas.microsoft.com/office/drawing/2014/main" id="{9B231649-A0F1-4E56-3404-03069131D16C}"/>
              </a:ext>
            </a:extLst>
          </p:cNvPr>
          <p:cNvSpPr/>
          <p:nvPr/>
        </p:nvSpPr>
        <p:spPr>
          <a:xfrm>
            <a:off x="2908034" y="3515628"/>
            <a:ext cx="899676" cy="665070"/>
          </a:xfrm>
          <a:prstGeom prst="rightArrow">
            <a:avLst/>
          </a:prstGeom>
          <a:solidFill>
            <a:srgbClr val="FD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19BB0DF-47E8-BE23-309C-9D2465EB5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6" r="14616"/>
          <a:stretch/>
        </p:blipFill>
        <p:spPr>
          <a:xfrm>
            <a:off x="4238149" y="1731888"/>
            <a:ext cx="4601542" cy="42325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3055E51-CBE8-8379-1C53-504A1E021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09" y="1360178"/>
            <a:ext cx="2168983" cy="261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8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B0CFC8-2C8B-550C-B42C-4308755B0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3779"/>
            <a:ext cx="5208284" cy="32551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右箭头 7">
            <a:extLst>
              <a:ext uri="{FF2B5EF4-FFF2-40B4-BE49-F238E27FC236}">
                <a16:creationId xmlns:a16="http://schemas.microsoft.com/office/drawing/2014/main" id="{D89A54FF-5D57-CB86-5A82-5046BD7F0FF5}"/>
              </a:ext>
            </a:extLst>
          </p:cNvPr>
          <p:cNvSpPr/>
          <p:nvPr/>
        </p:nvSpPr>
        <p:spPr>
          <a:xfrm>
            <a:off x="5454676" y="3600557"/>
            <a:ext cx="899676" cy="665070"/>
          </a:xfrm>
          <a:prstGeom prst="rightArrow">
            <a:avLst/>
          </a:prstGeom>
          <a:solidFill>
            <a:srgbClr val="FDBA3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311646B-F850-4D86-FC0F-F49CA7C5C0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23" r="26923"/>
          <a:stretch/>
        </p:blipFill>
        <p:spPr>
          <a:xfrm>
            <a:off x="6549944" y="2305504"/>
            <a:ext cx="2594056" cy="32551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377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6DB686-DEAA-CB13-C09A-8F441914E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9643"/>
            <a:ext cx="9144000" cy="1325563"/>
          </a:xfrm>
        </p:spPr>
        <p:txBody>
          <a:bodyPr/>
          <a:lstStyle/>
          <a:p>
            <a:r>
              <a:rPr lang="zh-CN" altLang="zh-CN" dirty="0">
                <a:effectLst/>
                <a:cs typeface="Times New Roman" panose="02020603050405020304" pitchFamily="18" charset="0"/>
              </a:rPr>
              <a:t>手机和制造手机的人</a:t>
            </a:r>
            <a:r>
              <a:rPr lang="zh-CN" altLang="en-US" dirty="0">
                <a:effectLst/>
                <a:cs typeface="Times New Roman" panose="02020603050405020304" pitchFamily="18" charset="0"/>
              </a:rPr>
              <a:t>一样</a:t>
            </a:r>
            <a:r>
              <a:rPr lang="zh-CN" altLang="zh-CN" dirty="0">
                <a:effectLst/>
                <a:cs typeface="Times New Roman" panose="02020603050405020304" pitchFamily="18" charset="0"/>
              </a:rPr>
              <a:t>吗？</a:t>
            </a:r>
            <a:br>
              <a:rPr lang="en-US" altLang="zh-CN" dirty="0">
                <a:effectLst/>
                <a:cs typeface="Times New Roman" panose="02020603050405020304" pitchFamily="18" charset="0"/>
              </a:rPr>
            </a:br>
            <a:r>
              <a:rPr lang="zh-CN" altLang="zh-CN" dirty="0">
                <a:effectLst/>
                <a:cs typeface="Times New Roman" panose="02020603050405020304" pitchFamily="18" charset="0"/>
              </a:rPr>
              <a:t>他们有相同的属性</a:t>
            </a:r>
            <a:r>
              <a:rPr lang="zh-CN" altLang="en-US" dirty="0">
                <a:effectLst/>
                <a:cs typeface="Times New Roman" panose="02020603050405020304" pitchFamily="18" charset="0"/>
              </a:rPr>
              <a:t>吗？</a:t>
            </a:r>
            <a:endParaRPr lang="zh-CN" altLang="en-US" sz="6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3ED9C1-0603-9141-43F2-F96ACB22E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3"/>
          <a:stretch/>
        </p:blipFill>
        <p:spPr>
          <a:xfrm>
            <a:off x="2872155" y="2343150"/>
            <a:ext cx="6271845" cy="40005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BD4BE2A-6FF9-56E3-587E-B40C87C64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4" y="2731477"/>
            <a:ext cx="2123399" cy="322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58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954368-BE47-9FE4-AF16-58665D799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4813"/>
            <a:ext cx="9144000" cy="1325563"/>
          </a:xfrm>
        </p:spPr>
        <p:txBody>
          <a:bodyPr/>
          <a:lstStyle/>
          <a:p>
            <a:r>
              <a:rPr lang="zh-CN" altLang="zh-CN" dirty="0">
                <a:effectLst/>
                <a:cs typeface="Times New Roman" panose="02020603050405020304" pitchFamily="18" charset="0"/>
              </a:rPr>
              <a:t>上帝和</a:t>
            </a:r>
            <a:r>
              <a:rPr lang="zh-CN" altLang="en-US" dirty="0">
                <a:effectLst/>
                <a:cs typeface="Times New Roman" panose="02020603050405020304" pitchFamily="18" charset="0"/>
              </a:rPr>
              <a:t>他</a:t>
            </a:r>
            <a:r>
              <a:rPr lang="zh-CN" altLang="zh-CN" dirty="0">
                <a:effectLst/>
                <a:cs typeface="Times New Roman" panose="02020603050405020304" pitchFamily="18" charset="0"/>
              </a:rPr>
              <a:t>所创造的物质宇宙</a:t>
            </a:r>
            <a:br>
              <a:rPr lang="en-US" altLang="zh-CN" dirty="0">
                <a:effectLst/>
                <a:cs typeface="Times New Roman" panose="02020603050405020304" pitchFamily="18" charset="0"/>
              </a:rPr>
            </a:br>
            <a:r>
              <a:rPr lang="zh-CN" altLang="zh-CN" dirty="0">
                <a:effectLst/>
                <a:cs typeface="Times New Roman" panose="02020603050405020304" pitchFamily="18" charset="0"/>
              </a:rPr>
              <a:t>是一样的属性吗？</a:t>
            </a:r>
            <a:endParaRPr lang="zh-CN" altLang="en-US" sz="6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2B21A3F-EEBA-DC92-A67A-3D10B70D8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23" r="26923"/>
          <a:stretch/>
        </p:blipFill>
        <p:spPr>
          <a:xfrm>
            <a:off x="5744308" y="2411844"/>
            <a:ext cx="3188677" cy="400134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9E3715-3C3C-CEA7-E654-80A1734CE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5" y="2411844"/>
            <a:ext cx="5284794" cy="400134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5592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AE621B4A-DD82-4BB6-9A6B-133C8106A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75" y="1487959"/>
            <a:ext cx="79528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罗马书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1:20</a:t>
            </a:r>
          </a:p>
          <a:p>
            <a:pPr algn="just" eaLnBrk="1" hangingPunct="1"/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自从造天地以来，神的永能和神性是明明可知的，虽是眼不能见，但藉着所造之物，就可以晓得，叫人无可推诿。 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6604D75-4244-458A-B063-A1EBA1F5759B}"/>
              </a:ext>
            </a:extLst>
          </p:cNvPr>
          <p:cNvSpPr/>
          <p:nvPr/>
        </p:nvSpPr>
        <p:spPr>
          <a:xfrm>
            <a:off x="773458" y="3748231"/>
            <a:ext cx="1817569" cy="1817569"/>
          </a:xfrm>
          <a:prstGeom prst="ellipse">
            <a:avLst/>
          </a:prstGeom>
          <a:solidFill>
            <a:srgbClr val="FCAE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4EDE5ADC-CE3E-44CA-91A1-47C440F03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75" y="3990877"/>
            <a:ext cx="2232354" cy="132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汉仪大宋简"/>
              </a:rPr>
              <a:t>神的</a:t>
            </a:r>
            <a:endParaRPr lang="en-GB" altLang="zh-CN" sz="4000" b="1" dirty="0">
              <a:latin typeface="Microsoft YaHei" panose="020B0503020204020204" pitchFamily="34" charset="-122"/>
              <a:ea typeface="Microsoft YaHei" panose="020B0503020204020204" pitchFamily="34" charset="-122"/>
              <a:cs typeface="汉仪大宋简"/>
            </a:endParaRPr>
          </a:p>
          <a:p>
            <a:pPr algn="ctr" eaLnBrk="1" hangingPunct="1"/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汉仪大宋简"/>
              </a:rPr>
              <a:t>属性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F6B625C8-3D4B-4791-9379-56E13C35AD48}"/>
              </a:ext>
            </a:extLst>
          </p:cNvPr>
          <p:cNvSpPr/>
          <p:nvPr/>
        </p:nvSpPr>
        <p:spPr>
          <a:xfrm>
            <a:off x="2748453" y="3131219"/>
            <a:ext cx="1323465" cy="1323465"/>
          </a:xfrm>
          <a:prstGeom prst="ellipse">
            <a:avLst/>
          </a:prstGeom>
          <a:solidFill>
            <a:srgbClr val="FCAE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A684ACF5-EA94-4B01-B359-BC95B11E941C}"/>
              </a:ext>
            </a:extLst>
          </p:cNvPr>
          <p:cNvSpPr txBox="1"/>
          <p:nvPr/>
        </p:nvSpPr>
        <p:spPr bwMode="auto">
          <a:xfrm>
            <a:off x="2798203" y="3472594"/>
            <a:ext cx="1223963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永能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0CBAD2E-3BF2-4ABC-84B9-D78E470BCC4B}"/>
              </a:ext>
            </a:extLst>
          </p:cNvPr>
          <p:cNvSpPr/>
          <p:nvPr/>
        </p:nvSpPr>
        <p:spPr>
          <a:xfrm>
            <a:off x="2718431" y="4799195"/>
            <a:ext cx="1323465" cy="1323465"/>
          </a:xfrm>
          <a:prstGeom prst="ellipse">
            <a:avLst/>
          </a:prstGeom>
          <a:solidFill>
            <a:srgbClr val="FCAE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5">
            <a:extLst>
              <a:ext uri="{FF2B5EF4-FFF2-40B4-BE49-F238E27FC236}">
                <a16:creationId xmlns:a16="http://schemas.microsoft.com/office/drawing/2014/main" id="{1001AE34-29A0-4035-9BD8-BCCE2279FD1C}"/>
              </a:ext>
            </a:extLst>
          </p:cNvPr>
          <p:cNvSpPr txBox="1"/>
          <p:nvPr/>
        </p:nvSpPr>
        <p:spPr bwMode="auto">
          <a:xfrm>
            <a:off x="2748453" y="5151327"/>
            <a:ext cx="1223963" cy="6461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神性</a:t>
            </a:r>
          </a:p>
        </p:txBody>
      </p:sp>
      <p:sp>
        <p:nvSpPr>
          <p:cNvPr id="15" name="文本框 17">
            <a:extLst>
              <a:ext uri="{FF2B5EF4-FFF2-40B4-BE49-F238E27FC236}">
                <a16:creationId xmlns:a16="http://schemas.microsoft.com/office/drawing/2014/main" id="{9C604660-F2A6-4329-BD9F-D4C650BAA384}"/>
              </a:ext>
            </a:extLst>
          </p:cNvPr>
          <p:cNvSpPr txBox="1"/>
          <p:nvPr/>
        </p:nvSpPr>
        <p:spPr bwMode="auto">
          <a:xfrm>
            <a:off x="4542338" y="4800531"/>
            <a:ext cx="3992062" cy="1447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3560"/>
              </a:lnSpc>
              <a:spcBef>
                <a:spcPts val="0"/>
              </a:spcBef>
              <a:spcAft>
                <a:spcPts val="0"/>
              </a:spcAft>
              <a:buSzPct val="90000"/>
              <a:defRPr/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非物质的本性；</a:t>
            </a:r>
          </a:p>
          <a:p>
            <a:pPr eaLnBrk="1" fontAlgn="auto" hangingPunct="1">
              <a:lnSpc>
                <a:spcPts val="3560"/>
              </a:lnSpc>
              <a:spcBef>
                <a:spcPts val="0"/>
              </a:spcBef>
              <a:spcAft>
                <a:spcPts val="0"/>
              </a:spcAft>
              <a:buSzPct val="90000"/>
              <a:defRPr/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超越物质宇宙之外；</a:t>
            </a:r>
          </a:p>
          <a:p>
            <a:pPr eaLnBrk="1" fontAlgn="auto" hangingPunct="1">
              <a:lnSpc>
                <a:spcPts val="3560"/>
              </a:lnSpc>
              <a:spcBef>
                <a:spcPts val="0"/>
              </a:spcBef>
              <a:spcAft>
                <a:spcPts val="0"/>
              </a:spcAft>
              <a:buSzPct val="90000"/>
              <a:defRPr/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不受自然规律的约束。</a:t>
            </a: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820108D2-4E10-4554-BE73-E41C49475D44}"/>
              </a:ext>
            </a:extLst>
          </p:cNvPr>
          <p:cNvSpPr txBox="1"/>
          <p:nvPr/>
        </p:nvSpPr>
        <p:spPr bwMode="auto">
          <a:xfrm>
            <a:off x="4586200" y="3539185"/>
            <a:ext cx="2790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90000"/>
              <a:defRPr/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超自然的能力；</a:t>
            </a:r>
          </a:p>
        </p:txBody>
      </p:sp>
      <p:cxnSp>
        <p:nvCxnSpPr>
          <p:cNvPr id="17" name="直线连接符 23">
            <a:extLst>
              <a:ext uri="{FF2B5EF4-FFF2-40B4-BE49-F238E27FC236}">
                <a16:creationId xmlns:a16="http://schemas.microsoft.com/office/drawing/2014/main" id="{20DA5E9E-A733-4759-B161-8F886435DFE6}"/>
              </a:ext>
            </a:extLst>
          </p:cNvPr>
          <p:cNvCxnSpPr>
            <a:cxnSpLocks/>
          </p:cNvCxnSpPr>
          <p:nvPr/>
        </p:nvCxnSpPr>
        <p:spPr>
          <a:xfrm flipH="1">
            <a:off x="4066028" y="5528897"/>
            <a:ext cx="476310" cy="0"/>
          </a:xfrm>
          <a:prstGeom prst="line">
            <a:avLst/>
          </a:prstGeom>
          <a:ln w="28575">
            <a:solidFill>
              <a:srgbClr val="FCAE2A"/>
            </a:solidFill>
            <a:prstDash val="sysDot"/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22">
            <a:extLst>
              <a:ext uri="{FF2B5EF4-FFF2-40B4-BE49-F238E27FC236}">
                <a16:creationId xmlns:a16="http://schemas.microsoft.com/office/drawing/2014/main" id="{67DCCEA9-BAB5-4798-B4CA-399AE62F4B27}"/>
              </a:ext>
            </a:extLst>
          </p:cNvPr>
          <p:cNvCxnSpPr>
            <a:cxnSpLocks/>
          </p:cNvCxnSpPr>
          <p:nvPr/>
        </p:nvCxnSpPr>
        <p:spPr>
          <a:xfrm flipH="1">
            <a:off x="4066028" y="3769545"/>
            <a:ext cx="476310" cy="0"/>
          </a:xfrm>
          <a:prstGeom prst="line">
            <a:avLst/>
          </a:prstGeom>
          <a:ln w="28575">
            <a:solidFill>
              <a:srgbClr val="FCAE2A"/>
            </a:solidFill>
            <a:prstDash val="sysDot"/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AE8BAF02-5BCF-0645-9154-2D49ACB78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怎么确知有一位神？</a:t>
            </a:r>
            <a:br>
              <a:rPr kumimoji="1" lang="zh-CN" altLang="en-US" dirty="0"/>
            </a:b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18010AE-B013-3FBC-5B40-A15887278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 rot="10800000">
            <a:off x="394762" y="2679190"/>
            <a:ext cx="636609" cy="49770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D749B11-51A4-857B-144B-D3294284F9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17233" t="21332" r="20655" b="21334"/>
          <a:stretch/>
        </p:blipFill>
        <p:spPr>
          <a:xfrm>
            <a:off x="8155595" y="6051523"/>
            <a:ext cx="636609" cy="497709"/>
          </a:xfrm>
          <a:prstGeom prst="rect">
            <a:avLst/>
          </a:prstGeom>
        </p:spPr>
      </p:pic>
      <p:sp>
        <p:nvSpPr>
          <p:cNvPr id="24" name="直线连接符 20">
            <a:extLst>
              <a:ext uri="{FF2B5EF4-FFF2-40B4-BE49-F238E27FC236}">
                <a16:creationId xmlns:a16="http://schemas.microsoft.com/office/drawing/2014/main" id="{39388611-3908-8863-80B0-A23783ED7FA3}"/>
              </a:ext>
            </a:extLst>
          </p:cNvPr>
          <p:cNvSpPr/>
          <p:nvPr/>
        </p:nvSpPr>
        <p:spPr>
          <a:xfrm flipH="1">
            <a:off x="454531" y="2878913"/>
            <a:ext cx="0" cy="3504258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7" name="直线连接符 21">
            <a:extLst>
              <a:ext uri="{FF2B5EF4-FFF2-40B4-BE49-F238E27FC236}">
                <a16:creationId xmlns:a16="http://schemas.microsoft.com/office/drawing/2014/main" id="{10814E5F-DDD0-46B9-1B84-D266B03D8DC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FFC855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0" name="直线连接符 22">
            <a:extLst>
              <a:ext uri="{FF2B5EF4-FFF2-40B4-BE49-F238E27FC236}">
                <a16:creationId xmlns:a16="http://schemas.microsoft.com/office/drawing/2014/main" id="{1812847F-1B0B-4847-E36A-75D802469FC3}"/>
              </a:ext>
            </a:extLst>
          </p:cNvPr>
          <p:cNvSpPr/>
          <p:nvPr/>
        </p:nvSpPr>
        <p:spPr>
          <a:xfrm flipH="1" flipV="1">
            <a:off x="971601" y="2878913"/>
            <a:ext cx="7742668" cy="1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" name="直线连接符 23">
            <a:extLst>
              <a:ext uri="{FF2B5EF4-FFF2-40B4-BE49-F238E27FC236}">
                <a16:creationId xmlns:a16="http://schemas.microsoft.com/office/drawing/2014/main" id="{47928D98-E060-0F4E-79C6-9075A55799BF}"/>
              </a:ext>
            </a:extLst>
          </p:cNvPr>
          <p:cNvSpPr/>
          <p:nvPr/>
        </p:nvSpPr>
        <p:spPr>
          <a:xfrm flipH="1">
            <a:off x="8714268" y="2878913"/>
            <a:ext cx="0" cy="3365967"/>
          </a:xfrm>
          <a:prstGeom prst="line">
            <a:avLst/>
          </a:prstGeom>
          <a:ln w="12700">
            <a:solidFill>
              <a:srgbClr val="FFC855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58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>
            <a:extLst>
              <a:ext uri="{FF2B5EF4-FFF2-40B4-BE49-F238E27FC236}">
                <a16:creationId xmlns:a16="http://schemas.microsoft.com/office/drawing/2014/main" id="{E9234DC0-0D8D-404F-A375-23F37289BE3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>
                <a:cs typeface="Arial" panose="020B0604020202020204" pitchFamily="34" charset="0"/>
              </a:rPr>
              <a:t>作家</a:t>
            </a: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超越他的作品</a:t>
            </a:r>
            <a:endParaRPr lang="zh-CN" altLang="en-US" dirty="0"/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6C79548F-5ADD-7347-AEF0-BDF9685D6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39" y="3280387"/>
            <a:ext cx="3464820" cy="101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ts val="3820"/>
              </a:lnSpc>
            </a:pP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美国作家马克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•</a:t>
            </a: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吐温的</a:t>
            </a:r>
            <a:endParaRPr lang="en-US" altLang="zh-CN" sz="24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ts val="3820"/>
              </a:lnSpc>
            </a:pP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《汤姆索亚历险记》</a:t>
            </a:r>
            <a:endParaRPr lang="zh-CN" altLang="en-US" sz="36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950BE4C6-C41E-827D-6AAE-B714C369C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285" y="1330560"/>
            <a:ext cx="2621120" cy="33296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上箭头 20">
            <a:extLst>
              <a:ext uri="{FF2B5EF4-FFF2-40B4-BE49-F238E27FC236}">
                <a16:creationId xmlns:a16="http://schemas.microsoft.com/office/drawing/2014/main" id="{1226CF13-2553-5C59-2D5F-0DB876B582EB}"/>
              </a:ext>
            </a:extLst>
          </p:cNvPr>
          <p:cNvSpPr/>
          <p:nvPr/>
        </p:nvSpPr>
        <p:spPr>
          <a:xfrm>
            <a:off x="3692117" y="1817077"/>
            <a:ext cx="1759766" cy="2980158"/>
          </a:xfrm>
          <a:prstGeom prst="upArrow">
            <a:avLst/>
          </a:prstGeom>
          <a:gradFill flip="none" rotWithShape="1">
            <a:gsLst>
              <a:gs pos="0">
                <a:srgbClr val="FCAE2A">
                  <a:shade val="30000"/>
                  <a:satMod val="115000"/>
                </a:srgbClr>
              </a:gs>
              <a:gs pos="50000">
                <a:srgbClr val="FCAE2A">
                  <a:shade val="67500"/>
                  <a:satMod val="115000"/>
                </a:srgbClr>
              </a:gs>
              <a:gs pos="100000">
                <a:srgbClr val="FCAE2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DE82C63-4746-09F4-E7B5-7CDB5472C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651" y="4620105"/>
            <a:ext cx="2185634" cy="2185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257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2">
            <a:extLst>
              <a:ext uri="{FF2B5EF4-FFF2-40B4-BE49-F238E27FC236}">
                <a16:creationId xmlns:a16="http://schemas.microsoft.com/office/drawing/2014/main" id="{B9093D99-2A70-60A4-24A8-79A0A18C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cs typeface="Arial" panose="020B0604020202020204" pitchFamily="34" charset="0"/>
              </a:rPr>
              <a:t>作家</a:t>
            </a: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超越他的作品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791F58E-4777-2957-3FBE-5E2618FE0D8A}"/>
              </a:ext>
            </a:extLst>
          </p:cNvPr>
          <p:cNvSpPr txBox="1"/>
          <p:nvPr/>
        </p:nvSpPr>
        <p:spPr>
          <a:xfrm>
            <a:off x="857469" y="1761701"/>
            <a:ext cx="7755038" cy="2194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50"/>
              </a:lnSpc>
              <a:spcBef>
                <a:spcPts val="1200"/>
              </a:spcBef>
            </a:pP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有一次汤姆外出探险，被困在一个洞里遭受了三天三夜的疲劳和饥荒，后来获救，乘敞篷车重新回到小镇上</a:t>
            </a:r>
            <a:endParaRPr lang="en-US" altLang="zh-CN" sz="24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7">
              <a:lnSpc>
                <a:spcPts val="3850"/>
              </a:lnSpc>
              <a:spcBef>
                <a:spcPts val="1200"/>
              </a:spcBef>
            </a:pP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（提炼自人教版语文六年级下册第</a:t>
            </a:r>
            <a:r>
              <a:rPr lang="en-US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7</a:t>
            </a: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课《汤姆索亚历险记》）</a:t>
            </a:r>
            <a:r>
              <a:rPr lang="zh-CN" altLang="en-US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0E440F8-C365-A542-8E47-A3A2016F2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8219" y="3009810"/>
            <a:ext cx="6841227" cy="38481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5EA6FC-911C-1671-B216-4FEB93E4E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319" y="5060396"/>
            <a:ext cx="2928027" cy="17568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8843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FDDCCA5-DC76-3B03-BA90-6A6DDDA62EFA}"/>
              </a:ext>
            </a:extLst>
          </p:cNvPr>
          <p:cNvSpPr txBox="1"/>
          <p:nvPr/>
        </p:nvSpPr>
        <p:spPr>
          <a:xfrm>
            <a:off x="868985" y="3012580"/>
            <a:ext cx="7256834" cy="355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玩具是从哪里来的？</a:t>
            </a:r>
            <a:r>
              <a:rPr lang="en-US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（    ）</a:t>
            </a:r>
            <a:b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endParaRPr lang="en-US" altLang="zh-CN" sz="2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860"/>
              </a:lnSpc>
              <a:buFont typeface="+mj-lt"/>
              <a:buAutoNum type="alphaUcPeriod"/>
            </a:pPr>
            <a: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盘古鼻孔里的气呼出来的。</a:t>
            </a:r>
            <a:endParaRPr lang="en-US" altLang="zh-CN" sz="2800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860"/>
              </a:lnSpc>
              <a:buFont typeface="+mj-lt"/>
              <a:buAutoNum type="alphaUcPeriod"/>
            </a:pPr>
            <a: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圣诞老人用魔法变出来的。</a:t>
            </a:r>
            <a:endParaRPr lang="en-US" altLang="zh-CN" sz="2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860"/>
              </a:lnSpc>
              <a:buFont typeface="+mj-lt"/>
              <a:buAutoNum type="alphaUcPeriod"/>
            </a:pPr>
            <a: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自然界的灰尘和泥土随机瞎碰出来的。</a:t>
            </a:r>
            <a:endParaRPr lang="en-US" altLang="zh-CN" sz="2800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860"/>
              </a:lnSpc>
              <a:buFont typeface="+mj-lt"/>
              <a:buAutoNum type="alphaUcPeriod"/>
            </a:pPr>
            <a: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人类用智慧制造出来的。</a:t>
            </a:r>
            <a:b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361F6A2-6115-3851-D92F-735B62B0DD95}"/>
              </a:ext>
            </a:extLst>
          </p:cNvPr>
          <p:cNvSpPr txBox="1"/>
          <p:nvPr/>
        </p:nvSpPr>
        <p:spPr>
          <a:xfrm>
            <a:off x="4613545" y="3093619"/>
            <a:ext cx="468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D</a:t>
            </a:r>
            <a:endParaRPr kumimoji="1" lang="zh-CN" altLang="en-US" sz="2800" b="1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ABBA8F5-B8DC-A47A-3B06-A9E5C8861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514" y="111766"/>
            <a:ext cx="2762526" cy="276252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866DEC4-54AD-7F06-AAD6-AE015456E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992" y="679688"/>
            <a:ext cx="3186812" cy="38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7F988D-9067-539F-95D2-F5FC1B12A64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神超越他所创造的物质宇宙</a:t>
            </a:r>
          </a:p>
        </p:txBody>
      </p:sp>
      <p:sp>
        <p:nvSpPr>
          <p:cNvPr id="4" name="上箭头 3">
            <a:extLst>
              <a:ext uri="{FF2B5EF4-FFF2-40B4-BE49-F238E27FC236}">
                <a16:creationId xmlns:a16="http://schemas.microsoft.com/office/drawing/2014/main" id="{D0EBF6D8-5895-FE9D-7839-BB6E053DFC7D}"/>
              </a:ext>
            </a:extLst>
          </p:cNvPr>
          <p:cNvSpPr/>
          <p:nvPr/>
        </p:nvSpPr>
        <p:spPr>
          <a:xfrm>
            <a:off x="3692117" y="1509907"/>
            <a:ext cx="1759766" cy="5348093"/>
          </a:xfrm>
          <a:prstGeom prst="upArrow">
            <a:avLst/>
          </a:prstGeom>
          <a:gradFill flip="none" rotWithShape="1">
            <a:gsLst>
              <a:gs pos="0">
                <a:srgbClr val="FCAE2A">
                  <a:shade val="30000"/>
                  <a:satMod val="115000"/>
                </a:srgbClr>
              </a:gs>
              <a:gs pos="50000">
                <a:srgbClr val="FCAE2A">
                  <a:shade val="67500"/>
                  <a:satMod val="115000"/>
                </a:srgbClr>
              </a:gs>
              <a:gs pos="100000">
                <a:srgbClr val="FCAE2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9DC0B02-8DA9-AF3A-1A51-5FAD4E3F7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04" b="5540"/>
          <a:stretch/>
        </p:blipFill>
        <p:spPr>
          <a:xfrm>
            <a:off x="15375" y="4132162"/>
            <a:ext cx="4111824" cy="272583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434F4F-4B64-9EA8-25F2-68100C293C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70"/>
          <a:stretch/>
        </p:blipFill>
        <p:spPr>
          <a:xfrm>
            <a:off x="5451883" y="1509907"/>
            <a:ext cx="3692117" cy="475654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602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0">
            <a:extLst>
              <a:ext uri="{FF2B5EF4-FFF2-40B4-BE49-F238E27FC236}">
                <a16:creationId xmlns:a16="http://schemas.microsoft.com/office/drawing/2014/main" id="{6C79548F-5ADD-7347-AEF0-BDF9685D6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78" y="3769370"/>
            <a:ext cx="8003790" cy="236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问：为什么人不可能看到真神？</a:t>
            </a: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答：上帝是非物质的，他是人肉眼不可能看到的。</a:t>
            </a: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因为人肉眼所见的都是物质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但真实的创造者是非物质的。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30684AB-A409-854A-B84F-AED72780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483" y="5546"/>
            <a:ext cx="6741226" cy="351105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4933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7B27830-3219-2AE4-CA49-B936B2B84DA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C1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2FBC99-F34E-87FA-5AA4-393419E3F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6BBAA0-B3EB-97FB-5B25-F315531F1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0" r="9663"/>
          <a:stretch/>
        </p:blipFill>
        <p:spPr>
          <a:xfrm>
            <a:off x="0" y="1045879"/>
            <a:ext cx="9144000" cy="58121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BD0B6BE-7B5F-6415-BFEB-D942E88CD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918" y="128255"/>
            <a:ext cx="5036435" cy="250386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F722576-9FDD-7539-78F2-FF79B4F7A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6" y="695414"/>
            <a:ext cx="3958542" cy="1158253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提问环节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2538265-E4F6-95E1-DD4F-FC2D04A61F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286" y="1221261"/>
            <a:ext cx="1721253" cy="141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86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0">
            <a:extLst>
              <a:ext uri="{FF2B5EF4-FFF2-40B4-BE49-F238E27FC236}">
                <a16:creationId xmlns:a16="http://schemas.microsoft.com/office/drawing/2014/main" id="{85FD7D49-7E15-1104-E3FF-3A01328EC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548" y="2376434"/>
            <a:ext cx="4397837" cy="105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860"/>
              </a:lnSpc>
              <a:spcBef>
                <a:spcPts val="18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问题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：为什么人不可能看到真神？</a:t>
            </a: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5EECBD7A-F326-5034-A142-26F2917CE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040" y="3854665"/>
            <a:ext cx="4777358" cy="220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答：上帝是非物质的，他是人肉眼不可能看到的。</a:t>
            </a: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因为人肉眼所见的都是物质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但真实的创造者是非物质的。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6586633-F0C6-4725-A52D-B7514B70F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398" y="1345196"/>
            <a:ext cx="2983029" cy="458444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178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0">
            <a:extLst>
              <a:ext uri="{FF2B5EF4-FFF2-40B4-BE49-F238E27FC236}">
                <a16:creationId xmlns:a16="http://schemas.microsoft.com/office/drawing/2014/main" id="{85FD7D49-7E15-1104-E3FF-3A01328EC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33" y="2376434"/>
            <a:ext cx="4941926" cy="105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860"/>
              </a:lnSpc>
              <a:spcBef>
                <a:spcPts val="18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问题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：观音、如来佛等偶像是真神吗？为什么？</a:t>
            </a: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5EECBD7A-F326-5034-A142-26F2917CE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24" y="3615648"/>
            <a:ext cx="5196345" cy="255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答：任何有形有体的偶像或菩萨都不可能是真神，因为偶像都是人肉眼能看到的物质。但真实的创造者是非物质的，是人的肉眼不可能看得见的。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AA0AE10-FE03-9738-E5BE-731C3120F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997" y="2344690"/>
            <a:ext cx="2667110" cy="177571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35EEAE5-6F65-A211-69D2-901AC4D98B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46" r="10751"/>
          <a:stretch/>
        </p:blipFill>
        <p:spPr>
          <a:xfrm>
            <a:off x="6150146" y="333248"/>
            <a:ext cx="2676960" cy="196382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EFCAC8B-35E9-4F73-8A90-0938EEB5B7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87" r="21211" b="9136"/>
          <a:stretch/>
        </p:blipFill>
        <p:spPr>
          <a:xfrm>
            <a:off x="6166788" y="4168019"/>
            <a:ext cx="2660318" cy="18760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586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0">
            <a:extLst>
              <a:ext uri="{FF2B5EF4-FFF2-40B4-BE49-F238E27FC236}">
                <a16:creationId xmlns:a16="http://schemas.microsoft.com/office/drawing/2014/main" id="{85FD7D49-7E15-1104-E3FF-3A01328EC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33" y="2062531"/>
            <a:ext cx="4941926" cy="155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860"/>
              </a:lnSpc>
              <a:spcBef>
                <a:spcPts val="18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问题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：如果你的同学跟你说：“给我看你的神，我就信他！”你准备怎么回答他？</a:t>
            </a: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5EECBD7A-F326-5034-A142-26F2917CE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24" y="3739376"/>
            <a:ext cx="5196345" cy="255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答：如果有人能给你看他的神，你千万不要信，因为真神不可能是物质。我所敬拜的耶和华神是超越物质的真神上帝，所以我不能给你看。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8F9027A-70A7-93B7-98AE-6D0926EBE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349" y="1110736"/>
            <a:ext cx="2618338" cy="402397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940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92BA19-8691-A8C0-FE0A-79471973330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zh-CN" dirty="0">
                <a:effectLst/>
                <a:cs typeface="Times New Roman" panose="02020603050405020304" pitchFamily="18" charset="0"/>
              </a:rPr>
              <a:t>真神上帝是非物质的</a:t>
            </a:r>
            <a:br>
              <a:rPr lang="en-US" altLang="zh-CN" dirty="0">
                <a:effectLst/>
                <a:cs typeface="Times New Roman" panose="02020603050405020304" pitchFamily="18" charset="0"/>
              </a:rPr>
            </a:br>
            <a:r>
              <a:rPr lang="zh-CN" altLang="zh-CN" dirty="0">
                <a:effectLst/>
                <a:cs typeface="Times New Roman" panose="02020603050405020304" pitchFamily="18" charset="0"/>
              </a:rPr>
              <a:t>是人肉眼不能见的</a:t>
            </a:r>
            <a:endParaRPr lang="zh-CN" altLang="en-US" sz="6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1619BA1-4C5D-EA08-B947-0BA91F9CD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139" y="5105506"/>
            <a:ext cx="7334521" cy="125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ts val="3050"/>
              </a:lnSpc>
              <a:spcBef>
                <a:spcPts val="1200"/>
              </a:spcBef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罗马书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1:20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自从造天地以来，神的永能和神性是明明可知的，虽是</a:t>
            </a: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眼不能见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，但藉着所造之物，就可以晓得，叫人无可推诿。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638F00-23EF-5CFB-76B4-F43DF647A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489" y="1666744"/>
            <a:ext cx="5762296" cy="324129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869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65EB6C-BBF2-97A6-FBDF-C1539CD44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396" y="2438400"/>
            <a:ext cx="5357603" cy="365291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E67D6E2-72B8-B043-81E8-B5F6A8F77CE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学以致用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D39A8EA-D759-3EF2-59BD-772641004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406" y="1954295"/>
            <a:ext cx="3747407" cy="507888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76F70E5-9195-4007-BCC1-F62C7FB40362}"/>
              </a:ext>
            </a:extLst>
          </p:cNvPr>
          <p:cNvSpPr txBox="1"/>
          <p:nvPr/>
        </p:nvSpPr>
        <p:spPr>
          <a:xfrm>
            <a:off x="4871185" y="3296641"/>
            <a:ext cx="33856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将</a:t>
            </a:r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如何</a:t>
            </a:r>
            <a:endParaRPr lang="en-US" altLang="zh-CN" sz="32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zh-CN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向你的同学说明上帝是存在的？</a:t>
            </a:r>
            <a:endParaRPr lang="zh-CN" altLang="en-US" sz="54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126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1F54E2-B537-4D78-502E-72E4CCA34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视频：</a:t>
            </a:r>
            <a:r>
              <a:rPr lang="zh-CN" altLang="zh-CN" dirty="0">
                <a:effectLst/>
                <a:cs typeface="Times New Roman" panose="02020603050405020304" pitchFamily="18" charset="0"/>
              </a:rPr>
              <a:t>怎么确认上帝存在</a:t>
            </a:r>
            <a:r>
              <a:rPr lang="zh-CN" altLang="en-US" dirty="0">
                <a:effectLst/>
                <a:cs typeface="Times New Roman" panose="02020603050405020304" pitchFamily="18" charset="0"/>
              </a:rPr>
              <a:t>？</a:t>
            </a:r>
            <a:endParaRPr lang="zh-CN" altLang="en-US" dirty="0"/>
          </a:p>
        </p:txBody>
      </p:sp>
      <p:pic>
        <p:nvPicPr>
          <p:cNvPr id="3" name="Es L01 God Exists 20231208">
            <a:hlinkClick r:id="" action="ppaction://media"/>
            <a:extLst>
              <a:ext uri="{FF2B5EF4-FFF2-40B4-BE49-F238E27FC236}">
                <a16:creationId xmlns:a16="http://schemas.microsoft.com/office/drawing/2014/main" id="{77855049-2FB3-7424-29D2-957D09370E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12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3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29">
            <a:extLst>
              <a:ext uri="{FF2B5EF4-FFF2-40B4-BE49-F238E27FC236}">
                <a16:creationId xmlns:a16="http://schemas.microsoft.com/office/drawing/2014/main" id="{58CFCD5B-4A34-6360-7156-77EBDF9750F3}"/>
              </a:ext>
            </a:extLst>
          </p:cNvPr>
          <p:cNvSpPr/>
          <p:nvPr/>
        </p:nvSpPr>
        <p:spPr>
          <a:xfrm>
            <a:off x="5277647" y="4340827"/>
            <a:ext cx="3649236" cy="2435111"/>
          </a:xfrm>
          <a:prstGeom prst="roundRect">
            <a:avLst/>
          </a:prstGeom>
          <a:ln w="19050">
            <a:solidFill>
              <a:srgbClr val="FCAA0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66853B05-0D88-AE8D-D791-E2F599E3FBDF}"/>
              </a:ext>
            </a:extLst>
          </p:cNvPr>
          <p:cNvSpPr/>
          <p:nvPr/>
        </p:nvSpPr>
        <p:spPr>
          <a:xfrm>
            <a:off x="260170" y="4340827"/>
            <a:ext cx="3649236" cy="2435111"/>
          </a:xfrm>
          <a:prstGeom prst="roundRect">
            <a:avLst/>
          </a:prstGeom>
          <a:ln w="19050">
            <a:solidFill>
              <a:srgbClr val="FCAA0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8673C460-123B-8F9F-A0E5-A69443C4C831}"/>
              </a:ext>
            </a:extLst>
          </p:cNvPr>
          <p:cNvSpPr/>
          <p:nvPr/>
        </p:nvSpPr>
        <p:spPr>
          <a:xfrm>
            <a:off x="5277647" y="1433504"/>
            <a:ext cx="3649236" cy="2435111"/>
          </a:xfrm>
          <a:prstGeom prst="roundRect">
            <a:avLst/>
          </a:prstGeom>
          <a:ln w="19050">
            <a:solidFill>
              <a:srgbClr val="FCAA0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4F839231-5508-1FD0-F9DD-D3CE158A12BB}"/>
              </a:ext>
            </a:extLst>
          </p:cNvPr>
          <p:cNvSpPr/>
          <p:nvPr/>
        </p:nvSpPr>
        <p:spPr>
          <a:xfrm>
            <a:off x="260170" y="1433504"/>
            <a:ext cx="3649236" cy="2435111"/>
          </a:xfrm>
          <a:prstGeom prst="roundRect">
            <a:avLst/>
          </a:prstGeom>
          <a:ln w="19050">
            <a:solidFill>
              <a:srgbClr val="FCAA0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下箭头 23">
            <a:extLst>
              <a:ext uri="{FF2B5EF4-FFF2-40B4-BE49-F238E27FC236}">
                <a16:creationId xmlns:a16="http://schemas.microsoft.com/office/drawing/2014/main" id="{30328E45-C7FB-4BC4-B562-06A009183034}"/>
              </a:ext>
            </a:extLst>
          </p:cNvPr>
          <p:cNvSpPr>
            <a:spLocks noChangeAspect="1"/>
          </p:cNvSpPr>
          <p:nvPr/>
        </p:nvSpPr>
        <p:spPr>
          <a:xfrm>
            <a:off x="6899791" y="3880334"/>
            <a:ext cx="530978" cy="460495"/>
          </a:xfrm>
          <a:prstGeom prst="downArrow">
            <a:avLst/>
          </a:prstGeom>
          <a:solidFill>
            <a:srgbClr val="FCA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kumimoji="1" lang="zh-CN" altLang="en-US" b="1" dirty="0">
              <a:ln/>
              <a:solidFill>
                <a:schemeClr val="accent4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76EEB32-CFA6-4C9F-9683-874A4D9C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1"/>
            <a:ext cx="9144000" cy="737216"/>
          </a:xfrm>
        </p:spPr>
        <p:txBody>
          <a:bodyPr/>
          <a:lstStyle/>
          <a:p>
            <a:r>
              <a:rPr lang="zh-CN" altLang="en-US" dirty="0"/>
              <a:t>照图填空</a:t>
            </a:r>
            <a:r>
              <a:rPr lang="en-US" altLang="zh-CN" dirty="0"/>
              <a:t>—</a:t>
            </a:r>
            <a:r>
              <a:rPr lang="zh-CN" altLang="en-US" dirty="0"/>
              <a:t>怎么确认达芬奇存在？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7B357E2-A948-4C48-84FC-46A48F45E776}"/>
              </a:ext>
            </a:extLst>
          </p:cNvPr>
          <p:cNvSpPr txBox="1"/>
          <p:nvPr/>
        </p:nvSpPr>
        <p:spPr>
          <a:xfrm>
            <a:off x="3909406" y="5005667"/>
            <a:ext cx="1401448" cy="6904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5100"/>
              </a:lnSpc>
            </a:pPr>
            <a:r>
              <a:rPr lang="zh-CN" altLang="en-US" sz="3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结论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2013E7-38FE-4C76-9C07-4373BC6445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5" y="1433505"/>
            <a:ext cx="1814989" cy="2435111"/>
          </a:xfrm>
          <a:prstGeom prst="rect">
            <a:avLst/>
          </a:prstGeom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9C8D22-0949-4B8D-B195-A0F64C648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24" y="1433505"/>
            <a:ext cx="1607173" cy="24351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D5F691A-7F47-4039-903F-3FA4B32C1DC8}"/>
              </a:ext>
            </a:extLst>
          </p:cNvPr>
          <p:cNvSpPr txBox="1"/>
          <p:nvPr/>
        </p:nvSpPr>
        <p:spPr>
          <a:xfrm>
            <a:off x="2132794" y="2144075"/>
            <a:ext cx="17135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我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1. </a:t>
            </a:r>
            <a:r>
              <a:rPr lang="zh-CN" altLang="en-US" sz="2800" b="1" u="sng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见过达芬奇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E6AA6CD-EEFE-458F-9A6D-58D3751D52B1}"/>
              </a:ext>
            </a:extLst>
          </p:cNvPr>
          <p:cNvSpPr txBox="1"/>
          <p:nvPr/>
        </p:nvSpPr>
        <p:spPr>
          <a:xfrm>
            <a:off x="7031022" y="2155798"/>
            <a:ext cx="1680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我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2. </a:t>
            </a:r>
            <a:r>
              <a:rPr lang="zh-CN" altLang="en-US" sz="2800" b="1" u="sng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</a:t>
            </a:r>
            <a:endParaRPr lang="en-US" altLang="zh-CN" sz="2800" b="1" u="sng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蒙娜丽莎</a:t>
            </a:r>
          </a:p>
        </p:txBody>
      </p:sp>
      <p:sp>
        <p:nvSpPr>
          <p:cNvPr id="10" name="下箭头 22">
            <a:extLst>
              <a:ext uri="{FF2B5EF4-FFF2-40B4-BE49-F238E27FC236}">
                <a16:creationId xmlns:a16="http://schemas.microsoft.com/office/drawing/2014/main" id="{7DC62439-B995-48A1-8B59-33DAD819C558}"/>
              </a:ext>
            </a:extLst>
          </p:cNvPr>
          <p:cNvSpPr>
            <a:spLocks noChangeAspect="1"/>
          </p:cNvSpPr>
          <p:nvPr/>
        </p:nvSpPr>
        <p:spPr>
          <a:xfrm rot="16200000">
            <a:off x="4352206" y="2134171"/>
            <a:ext cx="530978" cy="997360"/>
          </a:xfrm>
          <a:prstGeom prst="downArrow">
            <a:avLst/>
          </a:prstGeom>
          <a:solidFill>
            <a:srgbClr val="FCA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kumimoji="1" lang="zh-CN" altLang="en-US" b="1" dirty="0">
              <a:ln/>
              <a:solidFill>
                <a:schemeClr val="accent4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7DA8985-682C-448E-A7A3-61F52D3A9B24}"/>
              </a:ext>
            </a:extLst>
          </p:cNvPr>
          <p:cNvSpPr txBox="1"/>
          <p:nvPr/>
        </p:nvSpPr>
        <p:spPr>
          <a:xfrm>
            <a:off x="7057982" y="4559417"/>
            <a:ext cx="1792941" cy="1935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蒙娜丽莎</a:t>
            </a:r>
          </a:p>
          <a:p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3.</a:t>
            </a:r>
            <a:r>
              <a:rPr lang="en-US" altLang="zh-CN" sz="2400" b="1" u="sng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400" b="1" u="sng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       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是颜料一接触到画布就自发形成的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!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AEB90C8-65B4-4718-A3AA-7CF8A94861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5385" y="4352548"/>
            <a:ext cx="1704800" cy="242339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DCDECB-5D93-41FF-849B-DD1B38A411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5" y="4340829"/>
            <a:ext cx="1814989" cy="243511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893F7C5-9E4E-42DE-BD98-41C5F66D501E}"/>
              </a:ext>
            </a:extLst>
          </p:cNvPr>
          <p:cNvSpPr txBox="1"/>
          <p:nvPr/>
        </p:nvSpPr>
        <p:spPr>
          <a:xfrm>
            <a:off x="2132794" y="5051399"/>
            <a:ext cx="17135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我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4. </a:t>
            </a:r>
            <a:r>
              <a:rPr lang="zh-CN" altLang="en-US" sz="2800" b="1" u="sng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800" b="1" u="sng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画家达芬奇存在 </a:t>
            </a:r>
          </a:p>
        </p:txBody>
      </p:sp>
      <p:sp>
        <p:nvSpPr>
          <p:cNvPr id="18" name="下箭头 34">
            <a:extLst>
              <a:ext uri="{FF2B5EF4-FFF2-40B4-BE49-F238E27FC236}">
                <a16:creationId xmlns:a16="http://schemas.microsoft.com/office/drawing/2014/main" id="{9E57E9F7-B45E-48B9-8FD0-FF8983551FC5}"/>
              </a:ext>
            </a:extLst>
          </p:cNvPr>
          <p:cNvSpPr>
            <a:spLocks noChangeAspect="1"/>
          </p:cNvSpPr>
          <p:nvPr/>
        </p:nvSpPr>
        <p:spPr>
          <a:xfrm rot="5400000">
            <a:off x="4344641" y="5367265"/>
            <a:ext cx="530978" cy="1105858"/>
          </a:xfrm>
          <a:prstGeom prst="downArrow">
            <a:avLst/>
          </a:prstGeom>
          <a:solidFill>
            <a:srgbClr val="FCA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kumimoji="1" lang="zh-CN" altLang="en-US" b="1" dirty="0">
              <a:ln/>
              <a:solidFill>
                <a:schemeClr val="accent4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9516EF3-CC83-7A12-84B1-CCEDAABB1378}"/>
              </a:ext>
            </a:extLst>
          </p:cNvPr>
          <p:cNvSpPr txBox="1"/>
          <p:nvPr/>
        </p:nvSpPr>
        <p:spPr>
          <a:xfrm>
            <a:off x="2861168" y="208844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没有</a:t>
            </a:r>
            <a:endParaRPr kumimoji="1" lang="zh-CN" altLang="en-US" sz="28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E41DF95-A21A-4119-6481-C8AD34DA0E46}"/>
              </a:ext>
            </a:extLst>
          </p:cNvPr>
          <p:cNvSpPr txBox="1"/>
          <p:nvPr/>
        </p:nvSpPr>
        <p:spPr>
          <a:xfrm>
            <a:off x="7697073" y="209402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看过</a:t>
            </a:r>
            <a:endParaRPr kumimoji="1" lang="zh-CN" altLang="en-US" sz="28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C4E3371-3F81-4538-E088-68C2232EA474}"/>
              </a:ext>
            </a:extLst>
          </p:cNvPr>
          <p:cNvSpPr txBox="1"/>
          <p:nvPr/>
        </p:nvSpPr>
        <p:spPr>
          <a:xfrm>
            <a:off x="2836345" y="500008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确认</a:t>
            </a:r>
            <a:endParaRPr kumimoji="1" lang="zh-CN" altLang="en-US" sz="28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4735536-6D02-B53E-4CDA-137217CAFACD}"/>
              </a:ext>
            </a:extLst>
          </p:cNvPr>
          <p:cNvSpPr txBox="1"/>
          <p:nvPr/>
        </p:nvSpPr>
        <p:spPr>
          <a:xfrm>
            <a:off x="7340619" y="490094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不可能</a:t>
            </a:r>
            <a:endParaRPr kumimoji="1" lang="zh-CN" altLang="en-US" sz="2400" dirty="0"/>
          </a:p>
        </p:txBody>
      </p: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D3EDA319-5008-1187-541F-CE7AFA95C16E}"/>
              </a:ext>
            </a:extLst>
          </p:cNvPr>
          <p:cNvCxnSpPr/>
          <p:nvPr/>
        </p:nvCxnSpPr>
        <p:spPr>
          <a:xfrm>
            <a:off x="2919047" y="2555630"/>
            <a:ext cx="72683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CDFC4CC3-CBF5-AE63-5F0D-30267BA33985}"/>
              </a:ext>
            </a:extLst>
          </p:cNvPr>
          <p:cNvCxnSpPr/>
          <p:nvPr/>
        </p:nvCxnSpPr>
        <p:spPr>
          <a:xfrm>
            <a:off x="7795847" y="2555630"/>
            <a:ext cx="72683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1E060FA6-5888-4318-0344-18287DA2A055}"/>
              </a:ext>
            </a:extLst>
          </p:cNvPr>
          <p:cNvCxnSpPr/>
          <p:nvPr/>
        </p:nvCxnSpPr>
        <p:spPr>
          <a:xfrm>
            <a:off x="2919047" y="5462953"/>
            <a:ext cx="72683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57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48B149-8F8D-0570-6F69-8CD3936A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87" y="3977418"/>
            <a:ext cx="2482576" cy="2482576"/>
          </a:xfrm>
          <a:prstGeom prst="rect">
            <a:avLst/>
          </a:prstGeom>
        </p:spPr>
      </p:pic>
      <p:sp>
        <p:nvSpPr>
          <p:cNvPr id="7" name="右箭头 6">
            <a:extLst>
              <a:ext uri="{FF2B5EF4-FFF2-40B4-BE49-F238E27FC236}">
                <a16:creationId xmlns:a16="http://schemas.microsoft.com/office/drawing/2014/main" id="{9B231649-A0F1-4E56-3404-03069131D16C}"/>
              </a:ext>
            </a:extLst>
          </p:cNvPr>
          <p:cNvSpPr/>
          <p:nvPr/>
        </p:nvSpPr>
        <p:spPr>
          <a:xfrm>
            <a:off x="2908034" y="3515628"/>
            <a:ext cx="899676" cy="665070"/>
          </a:xfrm>
          <a:prstGeom prst="rightArrow">
            <a:avLst/>
          </a:prstGeom>
          <a:solidFill>
            <a:srgbClr val="FD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19BB0DF-47E8-BE23-309C-9D2465EB5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6" r="14616"/>
          <a:stretch/>
        </p:blipFill>
        <p:spPr>
          <a:xfrm>
            <a:off x="4238149" y="1731888"/>
            <a:ext cx="4601542" cy="42325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3055E51-CBE8-8379-1C53-504A1E021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09" y="1360178"/>
            <a:ext cx="2168983" cy="261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3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圆角矩形 35">
            <a:extLst>
              <a:ext uri="{FF2B5EF4-FFF2-40B4-BE49-F238E27FC236}">
                <a16:creationId xmlns:a16="http://schemas.microsoft.com/office/drawing/2014/main" id="{D1136A57-86E4-FD81-BF22-1BB9CD39D7F9}"/>
              </a:ext>
            </a:extLst>
          </p:cNvPr>
          <p:cNvSpPr/>
          <p:nvPr/>
        </p:nvSpPr>
        <p:spPr>
          <a:xfrm>
            <a:off x="5555848" y="4453543"/>
            <a:ext cx="3276420" cy="2059165"/>
          </a:xfrm>
          <a:prstGeom prst="roundRect">
            <a:avLst/>
          </a:prstGeom>
          <a:ln w="19050">
            <a:solidFill>
              <a:srgbClr val="FCAA0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89FAED5F-31C2-5FBB-C430-4148F371EDE8}"/>
              </a:ext>
            </a:extLst>
          </p:cNvPr>
          <p:cNvSpPr/>
          <p:nvPr/>
        </p:nvSpPr>
        <p:spPr>
          <a:xfrm>
            <a:off x="204084" y="4453543"/>
            <a:ext cx="3840378" cy="2059165"/>
          </a:xfrm>
          <a:prstGeom prst="roundRect">
            <a:avLst/>
          </a:prstGeom>
          <a:ln w="19050">
            <a:solidFill>
              <a:srgbClr val="FCAA0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8F7415EB-4A3F-7D2F-B50F-D2E43C645051}"/>
              </a:ext>
            </a:extLst>
          </p:cNvPr>
          <p:cNvSpPr/>
          <p:nvPr/>
        </p:nvSpPr>
        <p:spPr>
          <a:xfrm>
            <a:off x="5561531" y="344672"/>
            <a:ext cx="3266988" cy="3073253"/>
          </a:xfrm>
          <a:prstGeom prst="roundRect">
            <a:avLst/>
          </a:prstGeom>
          <a:ln w="19050">
            <a:solidFill>
              <a:srgbClr val="FCAA0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E5EBA70A-69B3-7CD9-FB2C-9A9F0E494397}"/>
              </a:ext>
            </a:extLst>
          </p:cNvPr>
          <p:cNvSpPr/>
          <p:nvPr/>
        </p:nvSpPr>
        <p:spPr>
          <a:xfrm>
            <a:off x="3005900" y="344672"/>
            <a:ext cx="1793817" cy="3073253"/>
          </a:xfrm>
          <a:prstGeom prst="roundRect">
            <a:avLst/>
          </a:prstGeom>
          <a:ln w="19050">
            <a:solidFill>
              <a:srgbClr val="FCAA0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6DC863D1-A107-7B65-430B-9A2A01531904}"/>
              </a:ext>
            </a:extLst>
          </p:cNvPr>
          <p:cNvSpPr/>
          <p:nvPr/>
        </p:nvSpPr>
        <p:spPr>
          <a:xfrm>
            <a:off x="204085" y="344672"/>
            <a:ext cx="2012846" cy="3073253"/>
          </a:xfrm>
          <a:prstGeom prst="roundRect">
            <a:avLst/>
          </a:prstGeom>
          <a:ln w="19050">
            <a:solidFill>
              <a:srgbClr val="FCAA0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45">
            <a:extLst>
              <a:ext uri="{FF2B5EF4-FFF2-40B4-BE49-F238E27FC236}">
                <a16:creationId xmlns:a16="http://schemas.microsoft.com/office/drawing/2014/main" id="{00CDEC09-ED2A-4F9A-B5DF-E7953CC82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475" y="4951528"/>
            <a:ext cx="25376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确认创造者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eaLnBrk="1" hangingPunct="1"/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9.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   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！</a:t>
            </a:r>
          </a:p>
        </p:txBody>
      </p:sp>
      <p:sp>
        <p:nvSpPr>
          <p:cNvPr id="8" name="文本框 46">
            <a:extLst>
              <a:ext uri="{FF2B5EF4-FFF2-40B4-BE49-F238E27FC236}">
                <a16:creationId xmlns:a16="http://schemas.microsoft.com/office/drawing/2014/main" id="{00F5E1C7-4A32-4E2D-B288-13C87226B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99" y="2324915"/>
            <a:ext cx="18294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我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5.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</a:t>
            </a:r>
            <a:endParaRPr lang="en-US" altLang="zh-CN" sz="2800" b="1" u="sng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eaLnBrk="1" hangingPunct="1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见过神</a:t>
            </a:r>
          </a:p>
        </p:txBody>
      </p:sp>
      <p:sp>
        <p:nvSpPr>
          <p:cNvPr id="9" name="文本框 46">
            <a:extLst>
              <a:ext uri="{FF2B5EF4-FFF2-40B4-BE49-F238E27FC236}">
                <a16:creationId xmlns:a16="http://schemas.microsoft.com/office/drawing/2014/main" id="{619CE508-259F-4959-AF91-22127DCE1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711" y="4968222"/>
            <a:ext cx="293225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必须被设计、用智慧被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8.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 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！</a:t>
            </a:r>
          </a:p>
          <a:p>
            <a:pPr eaLnBrk="1" hangingPunct="1"/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8C8656D-A5A5-49B8-8633-595E02E74BD8}"/>
              </a:ext>
            </a:extLst>
          </p:cNvPr>
          <p:cNvSpPr txBox="1"/>
          <p:nvPr/>
        </p:nvSpPr>
        <p:spPr>
          <a:xfrm>
            <a:off x="3731698" y="4563878"/>
            <a:ext cx="2156749" cy="705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100"/>
              </a:lnSpc>
            </a:pPr>
            <a:r>
              <a:rPr lang="zh-CN" altLang="en-US" sz="3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判断</a:t>
            </a:r>
          </a:p>
        </p:txBody>
      </p:sp>
      <p:sp>
        <p:nvSpPr>
          <p:cNvPr id="18" name="下箭头 41">
            <a:extLst>
              <a:ext uri="{FF2B5EF4-FFF2-40B4-BE49-F238E27FC236}">
                <a16:creationId xmlns:a16="http://schemas.microsoft.com/office/drawing/2014/main" id="{D08BABFB-27DE-452F-B8B0-7DDBF8B89A87}"/>
              </a:ext>
            </a:extLst>
          </p:cNvPr>
          <p:cNvSpPr/>
          <p:nvPr/>
        </p:nvSpPr>
        <p:spPr>
          <a:xfrm rot="16200000">
            <a:off x="2353770" y="1331958"/>
            <a:ext cx="541657" cy="700639"/>
          </a:xfrm>
          <a:prstGeom prst="downArrow">
            <a:avLst/>
          </a:prstGeom>
          <a:solidFill>
            <a:srgbClr val="FCAA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kumimoji="1" lang="zh-CN" altLang="en-US" b="1" dirty="0">
              <a:ln/>
              <a:solidFill>
                <a:schemeClr val="accent4"/>
              </a:solidFill>
            </a:endParaRPr>
          </a:p>
        </p:txBody>
      </p:sp>
      <p:sp>
        <p:nvSpPr>
          <p:cNvPr id="24" name="下箭头 41">
            <a:extLst>
              <a:ext uri="{FF2B5EF4-FFF2-40B4-BE49-F238E27FC236}">
                <a16:creationId xmlns:a16="http://schemas.microsoft.com/office/drawing/2014/main" id="{1C7EE4D7-E1C1-0945-930A-7B52D5E0997F}"/>
              </a:ext>
            </a:extLst>
          </p:cNvPr>
          <p:cNvSpPr/>
          <p:nvPr/>
        </p:nvSpPr>
        <p:spPr>
          <a:xfrm rot="16200000">
            <a:off x="4895522" y="1412019"/>
            <a:ext cx="541657" cy="540520"/>
          </a:xfrm>
          <a:prstGeom prst="downArrow">
            <a:avLst/>
          </a:prstGeom>
          <a:solidFill>
            <a:srgbClr val="FCAA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kumimoji="1" lang="zh-CN" altLang="en-US" b="1" dirty="0">
              <a:ln/>
              <a:solidFill>
                <a:schemeClr val="accent4"/>
              </a:solidFill>
            </a:endParaRPr>
          </a:p>
        </p:txBody>
      </p:sp>
      <p:sp>
        <p:nvSpPr>
          <p:cNvPr id="25" name="下箭头 41">
            <a:extLst>
              <a:ext uri="{FF2B5EF4-FFF2-40B4-BE49-F238E27FC236}">
                <a16:creationId xmlns:a16="http://schemas.microsoft.com/office/drawing/2014/main" id="{D6C05893-CEB5-5642-AF88-AB94403193E3}"/>
              </a:ext>
            </a:extLst>
          </p:cNvPr>
          <p:cNvSpPr/>
          <p:nvPr/>
        </p:nvSpPr>
        <p:spPr>
          <a:xfrm rot="5400000">
            <a:off x="4515352" y="5004041"/>
            <a:ext cx="541657" cy="885017"/>
          </a:xfrm>
          <a:prstGeom prst="downArrow">
            <a:avLst/>
          </a:prstGeom>
          <a:solidFill>
            <a:srgbClr val="FCAA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kumimoji="1" lang="zh-CN" altLang="en-US" b="1" dirty="0">
              <a:ln/>
              <a:solidFill>
                <a:schemeClr val="accent4"/>
              </a:solidFill>
            </a:endParaRPr>
          </a:p>
        </p:txBody>
      </p:sp>
      <p:sp>
        <p:nvSpPr>
          <p:cNvPr id="16" name="文本框 46">
            <a:extLst>
              <a:ext uri="{FF2B5EF4-FFF2-40B4-BE49-F238E27FC236}">
                <a16:creationId xmlns:a16="http://schemas.microsoft.com/office/drawing/2014/main" id="{4F4D8970-D053-49E9-9C02-15A7343E1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507" y="2324915"/>
            <a:ext cx="16508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我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6. </a:t>
            </a:r>
            <a:endParaRPr lang="en-US" altLang="zh-CN" sz="2800" b="1" u="sng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eaLnBrk="1" hangingPunct="1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生命体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0C3B3BA4-28B4-D94A-8307-DCBB029DF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88" r="22142"/>
          <a:stretch/>
        </p:blipFill>
        <p:spPr>
          <a:xfrm>
            <a:off x="3019571" y="345292"/>
            <a:ext cx="1771555" cy="18875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7" name="文本框 46">
            <a:extLst>
              <a:ext uri="{FF2B5EF4-FFF2-40B4-BE49-F238E27FC236}">
                <a16:creationId xmlns:a16="http://schemas.microsoft.com/office/drawing/2014/main" id="{7EACFED8-B50B-4FCB-ACD9-9CC1275E0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369" y="2289746"/>
            <a:ext cx="30662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化学分子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7. </a:t>
            </a:r>
            <a:r>
              <a:rPr lang="zh-CN" altLang="en-US" sz="28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自动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形成生命体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1CB90137-CAF7-454E-97D9-1FAB110847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02" b="4722"/>
          <a:stretch/>
        </p:blipFill>
        <p:spPr>
          <a:xfrm>
            <a:off x="5555848" y="345292"/>
            <a:ext cx="3272672" cy="18639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0" name="下箭头 41">
            <a:extLst>
              <a:ext uri="{FF2B5EF4-FFF2-40B4-BE49-F238E27FC236}">
                <a16:creationId xmlns:a16="http://schemas.microsoft.com/office/drawing/2014/main" id="{44FFC0F8-1590-254B-9B7D-4F13C67E48FA}"/>
              </a:ext>
            </a:extLst>
          </p:cNvPr>
          <p:cNvSpPr/>
          <p:nvPr/>
        </p:nvSpPr>
        <p:spPr>
          <a:xfrm>
            <a:off x="6916050" y="3546406"/>
            <a:ext cx="541657" cy="720793"/>
          </a:xfrm>
          <a:prstGeom prst="downArrow">
            <a:avLst/>
          </a:prstGeom>
          <a:solidFill>
            <a:srgbClr val="FCAA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kumimoji="1" lang="zh-CN" altLang="en-US" b="1" dirty="0">
              <a:ln/>
              <a:solidFill>
                <a:schemeClr val="accent4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2266B6B-14E4-A84F-96CF-38C9A4001B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95" r="9309"/>
          <a:stretch/>
        </p:blipFill>
        <p:spPr>
          <a:xfrm>
            <a:off x="204086" y="344672"/>
            <a:ext cx="2012846" cy="1864358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AB2B016F-41BD-5B25-9D20-D916E9A458DF}"/>
              </a:ext>
            </a:extLst>
          </p:cNvPr>
          <p:cNvSpPr txBox="1"/>
          <p:nvPr/>
        </p:nvSpPr>
        <p:spPr>
          <a:xfrm>
            <a:off x="1055624" y="2300557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没有</a:t>
            </a:r>
            <a:endParaRPr kumimoji="1" lang="zh-CN" altLang="en-US" sz="2800" dirty="0"/>
          </a:p>
        </p:txBody>
      </p: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C5CF2454-2B2D-9178-9E96-52F90CCE5BE8}"/>
              </a:ext>
            </a:extLst>
          </p:cNvPr>
          <p:cNvCxnSpPr/>
          <p:nvPr/>
        </p:nvCxnSpPr>
        <p:spPr>
          <a:xfrm>
            <a:off x="1113503" y="2767742"/>
            <a:ext cx="72683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415C3FAC-25E4-E676-FEFF-A49878E0F1CA}"/>
              </a:ext>
            </a:extLst>
          </p:cNvPr>
          <p:cNvSpPr txBox="1"/>
          <p:nvPr/>
        </p:nvSpPr>
        <p:spPr>
          <a:xfrm>
            <a:off x="3838291" y="232148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见过</a:t>
            </a:r>
            <a:endParaRPr kumimoji="1" lang="zh-CN" altLang="en-US" sz="2800" dirty="0"/>
          </a:p>
        </p:txBody>
      </p:sp>
      <p:cxnSp>
        <p:nvCxnSpPr>
          <p:cNvPr id="38" name="直线连接符 37">
            <a:extLst>
              <a:ext uri="{FF2B5EF4-FFF2-40B4-BE49-F238E27FC236}">
                <a16:creationId xmlns:a16="http://schemas.microsoft.com/office/drawing/2014/main" id="{433E7E4E-84F0-7441-7E8D-B17851E55AB5}"/>
              </a:ext>
            </a:extLst>
          </p:cNvPr>
          <p:cNvCxnSpPr/>
          <p:nvPr/>
        </p:nvCxnSpPr>
        <p:spPr>
          <a:xfrm>
            <a:off x="3896170" y="2788666"/>
            <a:ext cx="72683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BFE923D0-0A70-A858-2E57-85013A84F720}"/>
              </a:ext>
            </a:extLst>
          </p:cNvPr>
          <p:cNvSpPr txBox="1"/>
          <p:nvPr/>
        </p:nvSpPr>
        <p:spPr>
          <a:xfrm>
            <a:off x="7577088" y="227580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不能</a:t>
            </a:r>
            <a:endParaRPr kumimoji="1" lang="zh-CN" altLang="en-US" sz="2800" dirty="0"/>
          </a:p>
        </p:txBody>
      </p:sp>
      <p:cxnSp>
        <p:nvCxnSpPr>
          <p:cNvPr id="40" name="直线连接符 39">
            <a:extLst>
              <a:ext uri="{FF2B5EF4-FFF2-40B4-BE49-F238E27FC236}">
                <a16:creationId xmlns:a16="http://schemas.microsoft.com/office/drawing/2014/main" id="{2F9C3905-EF44-D91A-2CF5-9E76E101BB1B}"/>
              </a:ext>
            </a:extLst>
          </p:cNvPr>
          <p:cNvCxnSpPr/>
          <p:nvPr/>
        </p:nvCxnSpPr>
        <p:spPr>
          <a:xfrm>
            <a:off x="7658413" y="2742990"/>
            <a:ext cx="72683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6EAE9988-2BCB-13A7-E383-73568CDAB53C}"/>
              </a:ext>
            </a:extLst>
          </p:cNvPr>
          <p:cNvSpPr txBox="1"/>
          <p:nvPr/>
        </p:nvSpPr>
        <p:spPr>
          <a:xfrm>
            <a:off x="7248704" y="536696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创造</a:t>
            </a:r>
            <a:endParaRPr kumimoji="1" lang="zh-CN" altLang="en-US" sz="2800" dirty="0"/>
          </a:p>
        </p:txBody>
      </p:sp>
      <p:cxnSp>
        <p:nvCxnSpPr>
          <p:cNvPr id="42" name="直线连接符 41">
            <a:extLst>
              <a:ext uri="{FF2B5EF4-FFF2-40B4-BE49-F238E27FC236}">
                <a16:creationId xmlns:a16="http://schemas.microsoft.com/office/drawing/2014/main" id="{2E55C131-F52C-1604-6520-5860B1B55A51}"/>
              </a:ext>
            </a:extLst>
          </p:cNvPr>
          <p:cNvCxnSpPr/>
          <p:nvPr/>
        </p:nvCxnSpPr>
        <p:spPr>
          <a:xfrm>
            <a:off x="7306583" y="5834149"/>
            <a:ext cx="72683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24C52E6D-2022-4157-FAA5-FE5768F4380A}"/>
              </a:ext>
            </a:extLst>
          </p:cNvPr>
          <p:cNvSpPr txBox="1"/>
          <p:nvPr/>
        </p:nvSpPr>
        <p:spPr>
          <a:xfrm>
            <a:off x="2306434" y="535017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存在</a:t>
            </a:r>
            <a:endParaRPr kumimoji="1" lang="zh-CN" altLang="en-US" sz="2800" dirty="0"/>
          </a:p>
        </p:txBody>
      </p:sp>
      <p:cxnSp>
        <p:nvCxnSpPr>
          <p:cNvPr id="44" name="直线连接符 43">
            <a:extLst>
              <a:ext uri="{FF2B5EF4-FFF2-40B4-BE49-F238E27FC236}">
                <a16:creationId xmlns:a16="http://schemas.microsoft.com/office/drawing/2014/main" id="{9B452136-3C2C-86A4-C37F-F7FE51DB3AC8}"/>
              </a:ext>
            </a:extLst>
          </p:cNvPr>
          <p:cNvCxnSpPr/>
          <p:nvPr/>
        </p:nvCxnSpPr>
        <p:spPr>
          <a:xfrm>
            <a:off x="2364313" y="5817356"/>
            <a:ext cx="72683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图片 46">
            <a:extLst>
              <a:ext uri="{FF2B5EF4-FFF2-40B4-BE49-F238E27FC236}">
                <a16:creationId xmlns:a16="http://schemas.microsoft.com/office/drawing/2014/main" id="{C2C9D7CF-0067-138A-2464-5DEC63BF31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23" r="26923"/>
          <a:stretch/>
        </p:blipFill>
        <p:spPr>
          <a:xfrm>
            <a:off x="204084" y="4453543"/>
            <a:ext cx="1640952" cy="205916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947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7" grpId="0"/>
      <p:bldP spid="39" grpId="0"/>
      <p:bldP spid="41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>
            <a:extLst>
              <a:ext uri="{FF2B5EF4-FFF2-40B4-BE49-F238E27FC236}">
                <a16:creationId xmlns:a16="http://schemas.microsoft.com/office/drawing/2014/main" id="{19E40828-3410-B84F-3E16-DDCA42BB58D9}"/>
              </a:ext>
            </a:extLst>
          </p:cNvPr>
          <p:cNvSpPr txBox="1"/>
          <p:nvPr/>
        </p:nvSpPr>
        <p:spPr>
          <a:xfrm>
            <a:off x="971601" y="4794289"/>
            <a:ext cx="7995139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lnSpc>
                <a:spcPct val="150000"/>
              </a:lnSpc>
              <a:spcBef>
                <a:spcPts val="1800"/>
              </a:spcBef>
              <a:defRPr/>
            </a:pP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对于“如何确认上帝存在”的方法，你掌握了吗？</a:t>
            </a:r>
            <a:br>
              <a:rPr lang="en-US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请用手势比出相应的数字。</a:t>
            </a:r>
            <a:r>
              <a:rPr lang="en-US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 </a:t>
            </a: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代表最低，</a:t>
            </a:r>
            <a:r>
              <a:rPr lang="en-US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lang="zh-CN" altLang="zh-CN" sz="24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代表最高。</a:t>
            </a:r>
            <a:endParaRPr lang="zh-CN" altLang="en-US" sz="32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5B02682-89BF-3A22-534D-0002222B4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818" y="142312"/>
            <a:ext cx="6224056" cy="462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07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>
            <a:extLst>
              <a:ext uri="{FF2B5EF4-FFF2-40B4-BE49-F238E27FC236}">
                <a16:creationId xmlns:a16="http://schemas.microsoft.com/office/drawing/2014/main" id="{19E40828-3410-B84F-3E16-DDCA42BB58D9}"/>
              </a:ext>
            </a:extLst>
          </p:cNvPr>
          <p:cNvSpPr txBox="1"/>
          <p:nvPr/>
        </p:nvSpPr>
        <p:spPr>
          <a:xfrm>
            <a:off x="4900186" y="3379971"/>
            <a:ext cx="3151674" cy="151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lnSpc>
                <a:spcPts val="3820"/>
              </a:lnSpc>
              <a:spcBef>
                <a:spcPts val="1800"/>
              </a:spcBef>
              <a:defRPr/>
            </a:pPr>
            <a:r>
              <a:rPr lang="zh-CN" altLang="en-US" sz="28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你认为相信圣经中的上帝是迷信吗？为什么？</a:t>
            </a:r>
            <a:endParaRPr lang="zh-CN" altLang="en-US" sz="36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49858FE-37CB-1F2D-B0DC-A2ED31BFA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28" y="890954"/>
            <a:ext cx="3373961" cy="60901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653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A46B0AA2-39FF-414E-9013-C17DAF079E70}"/>
              </a:ext>
            </a:extLst>
          </p:cNvPr>
          <p:cNvSpPr txBox="1"/>
          <p:nvPr/>
        </p:nvSpPr>
        <p:spPr>
          <a:xfrm>
            <a:off x="986961" y="3546506"/>
            <a:ext cx="5289082" cy="552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ts val="3860"/>
              </a:lnSpc>
              <a:buFont typeface="+mj-lt"/>
              <a:buAutoNum type="arabicPeriod"/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上帝存在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吗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28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8DA3150-CF02-5146-B5F5-7D0AE470C765}"/>
              </a:ext>
            </a:extLst>
          </p:cNvPr>
          <p:cNvSpPr txBox="1"/>
          <p:nvPr/>
        </p:nvSpPr>
        <p:spPr>
          <a:xfrm>
            <a:off x="1631854" y="4175171"/>
            <a:ext cx="6612554" cy="552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肯定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存在。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73BA918-76FE-84ED-A8EC-88FC66CFE1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调查问卷</a:t>
            </a:r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FA2E3C00-E6D7-7F2A-D5C5-79B7CB33FD1E}"/>
              </a:ext>
            </a:extLst>
          </p:cNvPr>
          <p:cNvCxnSpPr>
            <a:cxnSpLocks/>
          </p:cNvCxnSpPr>
          <p:nvPr/>
        </p:nvCxnSpPr>
        <p:spPr>
          <a:xfrm>
            <a:off x="1631854" y="4728015"/>
            <a:ext cx="277602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0CEE99B9-2889-1FE2-2AA2-01E50DC0E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555" y="1710603"/>
            <a:ext cx="2846423" cy="437450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F90540-8323-3814-A343-9A76A8AE66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70"/>
          <a:stretch/>
        </p:blipFill>
        <p:spPr>
          <a:xfrm>
            <a:off x="5035991" y="1722940"/>
            <a:ext cx="3395088" cy="43738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995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A46B0AA2-39FF-414E-9013-C17DAF079E70}"/>
              </a:ext>
            </a:extLst>
          </p:cNvPr>
          <p:cNvSpPr txBox="1"/>
          <p:nvPr/>
        </p:nvSpPr>
        <p:spPr>
          <a:xfrm>
            <a:off x="1045576" y="1701049"/>
            <a:ext cx="5289082" cy="1052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怎么知道他存在？</a:t>
            </a:r>
          </a:p>
          <a:p>
            <a:pPr marL="514350" indent="-514350">
              <a:lnSpc>
                <a:spcPts val="3860"/>
              </a:lnSpc>
              <a:buFont typeface="+mj-lt"/>
              <a:buAutoNum type="arabicPeriod"/>
            </a:pPr>
            <a:endParaRPr lang="zh-CN" altLang="en-US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8DA3150-CF02-5146-B5F5-7D0AE470C765}"/>
              </a:ext>
            </a:extLst>
          </p:cNvPr>
          <p:cNvSpPr txBox="1"/>
          <p:nvPr/>
        </p:nvSpPr>
        <p:spPr>
          <a:xfrm>
            <a:off x="1690469" y="2329714"/>
            <a:ext cx="5788851" cy="112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1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通过“所造之物”，也就是自然界，就可以知道上帝是存在的。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73BA918-76FE-84ED-A8EC-88FC66CFE1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调查问卷</a:t>
            </a:r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FA2E3C00-E6D7-7F2A-D5C5-79B7CB33FD1E}"/>
              </a:ext>
            </a:extLst>
          </p:cNvPr>
          <p:cNvCxnSpPr>
            <a:cxnSpLocks/>
          </p:cNvCxnSpPr>
          <p:nvPr/>
        </p:nvCxnSpPr>
        <p:spPr>
          <a:xfrm>
            <a:off x="1690469" y="2882558"/>
            <a:ext cx="591780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4B55DE19-2E38-E396-E0EF-28DA496D1407}"/>
              </a:ext>
            </a:extLst>
          </p:cNvPr>
          <p:cNvCxnSpPr>
            <a:cxnSpLocks/>
          </p:cNvCxnSpPr>
          <p:nvPr/>
        </p:nvCxnSpPr>
        <p:spPr>
          <a:xfrm>
            <a:off x="1690469" y="3398373"/>
            <a:ext cx="591780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10FC6E86-5647-2A14-B5FB-D9861A24A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93" y="3782633"/>
            <a:ext cx="3903327" cy="24395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右箭头 24">
            <a:extLst>
              <a:ext uri="{FF2B5EF4-FFF2-40B4-BE49-F238E27FC236}">
                <a16:creationId xmlns:a16="http://schemas.microsoft.com/office/drawing/2014/main" id="{631FF1B4-FC29-D722-3C27-3272D0820562}"/>
              </a:ext>
            </a:extLst>
          </p:cNvPr>
          <p:cNvSpPr/>
          <p:nvPr/>
        </p:nvSpPr>
        <p:spPr>
          <a:xfrm>
            <a:off x="5003487" y="4684163"/>
            <a:ext cx="899676" cy="665070"/>
          </a:xfrm>
          <a:prstGeom prst="rightArrow">
            <a:avLst/>
          </a:prstGeom>
          <a:solidFill>
            <a:srgbClr val="FCAE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DA4729C-C979-FE9C-8B2A-A81CF2E5E1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23" r="26923"/>
          <a:stretch/>
        </p:blipFill>
        <p:spPr>
          <a:xfrm>
            <a:off x="6004807" y="3782632"/>
            <a:ext cx="1944105" cy="24395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92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FBCB96-F7D4-261B-993E-01ECD9709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491" y="3972103"/>
            <a:ext cx="2319741" cy="2319741"/>
          </a:xfrm>
          <a:prstGeom prst="rect">
            <a:avLst/>
          </a:prstGeom>
        </p:spPr>
      </p:pic>
      <p:sp>
        <p:nvSpPr>
          <p:cNvPr id="6" name="右箭头 5">
            <a:extLst>
              <a:ext uri="{FF2B5EF4-FFF2-40B4-BE49-F238E27FC236}">
                <a16:creationId xmlns:a16="http://schemas.microsoft.com/office/drawing/2014/main" id="{428CA0B6-C312-12A1-F489-1BBF58B29AF7}"/>
              </a:ext>
            </a:extLst>
          </p:cNvPr>
          <p:cNvSpPr/>
          <p:nvPr/>
        </p:nvSpPr>
        <p:spPr>
          <a:xfrm>
            <a:off x="4009291" y="4849626"/>
            <a:ext cx="854360" cy="631571"/>
          </a:xfrm>
          <a:prstGeom prst="rightArrow">
            <a:avLst/>
          </a:prstGeom>
          <a:solidFill>
            <a:srgbClr val="FCA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0AE76A-5A92-874C-FC36-403E2D7304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6" r="14616"/>
          <a:stretch/>
        </p:blipFill>
        <p:spPr>
          <a:xfrm>
            <a:off x="5037435" y="3952883"/>
            <a:ext cx="2647403" cy="243511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50AD6FC-7CCA-0807-60FC-ADBD7101C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73" y="333631"/>
            <a:ext cx="2428486" cy="32582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C6705CD-83B7-7FA2-86F7-8C9F99A7F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91" y="379264"/>
            <a:ext cx="2150425" cy="325821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右箭头 10">
            <a:extLst>
              <a:ext uri="{FF2B5EF4-FFF2-40B4-BE49-F238E27FC236}">
                <a16:creationId xmlns:a16="http://schemas.microsoft.com/office/drawing/2014/main" id="{3E5F2FCA-CFB0-1427-48D6-0DAEDE5E7E9A}"/>
              </a:ext>
            </a:extLst>
          </p:cNvPr>
          <p:cNvSpPr/>
          <p:nvPr/>
        </p:nvSpPr>
        <p:spPr>
          <a:xfrm>
            <a:off x="3984644" y="1552150"/>
            <a:ext cx="854360" cy="631571"/>
          </a:xfrm>
          <a:prstGeom prst="rightArrow">
            <a:avLst/>
          </a:prstGeom>
          <a:solidFill>
            <a:srgbClr val="FCAE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12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A46B0AA2-39FF-414E-9013-C17DAF079E70}"/>
              </a:ext>
            </a:extLst>
          </p:cNvPr>
          <p:cNvSpPr txBox="1"/>
          <p:nvPr/>
        </p:nvSpPr>
        <p:spPr>
          <a:xfrm>
            <a:off x="1362428" y="2094597"/>
            <a:ext cx="5289082" cy="552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相信上帝的存在是迷信吗？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8DA3150-CF02-5146-B5F5-7D0AE470C765}"/>
              </a:ext>
            </a:extLst>
          </p:cNvPr>
          <p:cNvSpPr txBox="1"/>
          <p:nvPr/>
        </p:nvSpPr>
        <p:spPr>
          <a:xfrm>
            <a:off x="2007321" y="2723262"/>
            <a:ext cx="5788851" cy="112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160"/>
              </a:lnSpc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不！相信上帝的存在绝对不是迷信，而是合情合理、有根有据的。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73BA918-76FE-84ED-A8EC-88FC66CFE1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调查问卷</a:t>
            </a:r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FA2E3C00-E6D7-7F2A-D5C5-79B7CB33FD1E}"/>
              </a:ext>
            </a:extLst>
          </p:cNvPr>
          <p:cNvCxnSpPr>
            <a:cxnSpLocks/>
          </p:cNvCxnSpPr>
          <p:nvPr/>
        </p:nvCxnSpPr>
        <p:spPr>
          <a:xfrm>
            <a:off x="2007321" y="3276106"/>
            <a:ext cx="591780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4B55DE19-2E38-E396-E0EF-28DA496D1407}"/>
              </a:ext>
            </a:extLst>
          </p:cNvPr>
          <p:cNvCxnSpPr>
            <a:cxnSpLocks/>
          </p:cNvCxnSpPr>
          <p:nvPr/>
        </p:nvCxnSpPr>
        <p:spPr>
          <a:xfrm>
            <a:off x="2007321" y="3791921"/>
            <a:ext cx="591780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DEC2E464-5430-E397-752D-7A41896E7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132" y="4065479"/>
            <a:ext cx="5629674" cy="1584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144B3D6-DEB6-1A88-1B83-683A45810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23" y="2745108"/>
            <a:ext cx="2341045" cy="4225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39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415A8D5-0FF8-FE4D-AB57-71898CD0E96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重点经文</a:t>
            </a:r>
          </a:p>
        </p:txBody>
      </p:sp>
      <p:sp>
        <p:nvSpPr>
          <p:cNvPr id="13" name="文本框 10">
            <a:extLst>
              <a:ext uri="{FF2B5EF4-FFF2-40B4-BE49-F238E27FC236}">
                <a16:creationId xmlns:a16="http://schemas.microsoft.com/office/drawing/2014/main" id="{36326CD8-816A-C54D-94CC-3475358BE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52" y="4513448"/>
            <a:ext cx="7569893" cy="155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860"/>
              </a:lnSpc>
              <a:spcBef>
                <a:spcPts val="18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罗马书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1:20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自从造天地以来，神的永能和神性是明明可知的，虽是眼不能见，</a:t>
            </a:r>
            <a:r>
              <a:rPr lang="zh-CN" altLang="en-US" sz="28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但藉着所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造之物，就可以晓得，叫人无可推诿。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B90DFE-2641-F230-53D7-3EF9620DF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73" y="1418492"/>
            <a:ext cx="6414053" cy="288632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7442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A46B0AA2-39FF-414E-9013-C17DAF079E70}"/>
              </a:ext>
            </a:extLst>
          </p:cNvPr>
          <p:cNvSpPr txBox="1"/>
          <p:nvPr/>
        </p:nvSpPr>
        <p:spPr>
          <a:xfrm>
            <a:off x="699316" y="2098431"/>
            <a:ext cx="4926719" cy="1052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你自己平常是怎样对待这位真实存在的上帝的？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8DA3150-CF02-5146-B5F5-7D0AE470C765}"/>
              </a:ext>
            </a:extLst>
          </p:cNvPr>
          <p:cNvSpPr txBox="1"/>
          <p:nvPr/>
        </p:nvSpPr>
        <p:spPr>
          <a:xfrm>
            <a:off x="752161" y="3432834"/>
            <a:ext cx="4780094" cy="112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160"/>
              </a:lnSpc>
            </a:pP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学完这节课之后，你准备如何来回应这位上帝呢？</a:t>
            </a:r>
            <a:endParaRPr lang="en-US" altLang="zh-CN" sz="2800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73BA918-76FE-84ED-A8EC-88FC66CFE1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反思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839CB23-CF53-828A-D2E1-31F938774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000" y="2098431"/>
            <a:ext cx="4271751" cy="434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9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A4DC15-9109-BA37-B5D2-078847E6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祷告结束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B899BD7-3AC8-FBAA-7C3D-2682E8C9F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55" y="1779631"/>
            <a:ext cx="7290289" cy="486019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8975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359C838-981C-4862-ECA0-90703BCB3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4584"/>
            <a:ext cx="3857117" cy="2661137"/>
          </a:xfrm>
          <a:prstGeom prst="rect">
            <a:avLst/>
          </a:prstGeom>
        </p:spPr>
      </p:pic>
      <p:sp>
        <p:nvSpPr>
          <p:cNvPr id="9" name="右箭头 8">
            <a:extLst>
              <a:ext uri="{FF2B5EF4-FFF2-40B4-BE49-F238E27FC236}">
                <a16:creationId xmlns:a16="http://schemas.microsoft.com/office/drawing/2014/main" id="{B698ECC0-091B-CB57-D5AE-5BD026EB374E}"/>
              </a:ext>
            </a:extLst>
          </p:cNvPr>
          <p:cNvSpPr/>
          <p:nvPr/>
        </p:nvSpPr>
        <p:spPr>
          <a:xfrm>
            <a:off x="3496317" y="3622850"/>
            <a:ext cx="899676" cy="665070"/>
          </a:xfrm>
          <a:prstGeom prst="rightArrow">
            <a:avLst/>
          </a:prstGeom>
          <a:solidFill>
            <a:srgbClr val="FD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260D8B0-99BD-9377-7615-12FAA9554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412" y="2147109"/>
            <a:ext cx="4655588" cy="349169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467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004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右箭头 7">
            <a:extLst>
              <a:ext uri="{FF2B5EF4-FFF2-40B4-BE49-F238E27FC236}">
                <a16:creationId xmlns:a16="http://schemas.microsoft.com/office/drawing/2014/main" id="{7E7899D9-E9F2-1E4F-F117-C138B05AC7C2}"/>
              </a:ext>
            </a:extLst>
          </p:cNvPr>
          <p:cNvSpPr/>
          <p:nvPr/>
        </p:nvSpPr>
        <p:spPr>
          <a:xfrm>
            <a:off x="3354419" y="3564236"/>
            <a:ext cx="899676" cy="665070"/>
          </a:xfrm>
          <a:prstGeom prst="rightArrow">
            <a:avLst/>
          </a:prstGeom>
          <a:solidFill>
            <a:srgbClr val="FD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CEC46E-3BBB-699F-0F1A-48653D31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942" y="2438836"/>
            <a:ext cx="4714058" cy="314663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806A8C5-3DA5-5BA3-479E-67A57EA13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0" y="1481241"/>
            <a:ext cx="3204476" cy="480204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47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B0CFC8-2C8B-550C-B42C-4308755B0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5504"/>
            <a:ext cx="5208284" cy="32551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右箭头 7">
            <a:extLst>
              <a:ext uri="{FF2B5EF4-FFF2-40B4-BE49-F238E27FC236}">
                <a16:creationId xmlns:a16="http://schemas.microsoft.com/office/drawing/2014/main" id="{D89A54FF-5D57-CB86-5A82-5046BD7F0FF5}"/>
              </a:ext>
            </a:extLst>
          </p:cNvPr>
          <p:cNvSpPr/>
          <p:nvPr/>
        </p:nvSpPr>
        <p:spPr>
          <a:xfrm>
            <a:off x="5454676" y="3600557"/>
            <a:ext cx="899676" cy="665070"/>
          </a:xfrm>
          <a:prstGeom prst="rightArrow">
            <a:avLst/>
          </a:prstGeom>
          <a:solidFill>
            <a:srgbClr val="FDBA3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311646B-F850-4D86-FC0F-F49CA7C5C0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23" r="26923"/>
          <a:stretch/>
        </p:blipFill>
        <p:spPr>
          <a:xfrm>
            <a:off x="6549944" y="2305504"/>
            <a:ext cx="2594056" cy="32551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7641B55-1C0E-E271-8961-E44A72E26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01" t="2227" r="36330" b="50143"/>
          <a:stretch/>
        </p:blipFill>
        <p:spPr>
          <a:xfrm>
            <a:off x="7174929" y="2305504"/>
            <a:ext cx="1344085" cy="1686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2">
            <a:extLst>
              <a:ext uri="{FF2B5EF4-FFF2-40B4-BE49-F238E27FC236}">
                <a16:creationId xmlns:a16="http://schemas.microsoft.com/office/drawing/2014/main" id="{026226CB-5CF7-8B9F-D235-DAF29C5E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上帝存在吗？</a:t>
            </a:r>
          </a:p>
        </p:txBody>
      </p:sp>
    </p:spTree>
    <p:extLst>
      <p:ext uri="{BB962C8B-B14F-4D97-AF65-F5344CB8AC3E}">
        <p14:creationId xmlns:p14="http://schemas.microsoft.com/office/powerpoint/2010/main" val="335349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EFD9399-67EF-4CD3-B57D-6312E5A43E2D}"/>
              </a:ext>
            </a:extLst>
          </p:cNvPr>
          <p:cNvSpPr txBox="1"/>
          <p:nvPr/>
        </p:nvSpPr>
        <p:spPr>
          <a:xfrm>
            <a:off x="977014" y="2643826"/>
            <a:ext cx="4485939" cy="2579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ts val="3860"/>
              </a:lnSpc>
              <a:buAutoNum type="arabicPeriod"/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你认为上帝存在吗？</a:t>
            </a:r>
            <a:endParaRPr lang="en-US" altLang="zh-CN" sz="28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060"/>
              </a:lnSpc>
            </a:pPr>
            <a:endParaRPr lang="en-US" altLang="zh-CN" sz="28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</a:pP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  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你怎么知道他存在？</a:t>
            </a:r>
            <a:endParaRPr lang="en-US" altLang="zh-CN" sz="28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en-US" altLang="zh-CN" sz="28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</a:pP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3.  </a:t>
            </a:r>
            <a:r>
              <a:rPr lang="zh-CN" altLang="zh-CN" sz="2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你知道如何向人说明上帝是存在的吗？</a:t>
            </a:r>
            <a:endParaRPr lang="zh-CN" altLang="en-US" sz="28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415A8D5-0FF8-FE4D-AB57-71898CD0E96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调查问卷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3B04A7A-C7AC-D382-232B-01E1346E0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148" y="1975461"/>
            <a:ext cx="2658925" cy="408634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9014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A46B0AA2-39FF-414E-9013-C17DAF079E70}"/>
              </a:ext>
            </a:extLst>
          </p:cNvPr>
          <p:cNvSpPr txBox="1"/>
          <p:nvPr/>
        </p:nvSpPr>
        <p:spPr>
          <a:xfrm>
            <a:off x="699757" y="4388012"/>
            <a:ext cx="5289082" cy="552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ts val="3860"/>
              </a:lnSpc>
              <a:buFont typeface="+mj-lt"/>
              <a:buAutoNum type="arabicPeriod"/>
            </a:pP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上帝存在</a:t>
            </a: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吗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2800" kern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8DA3150-CF02-5146-B5F5-7D0AE470C765}"/>
              </a:ext>
            </a:extLst>
          </p:cNvPr>
          <p:cNvSpPr txBox="1"/>
          <p:nvPr/>
        </p:nvSpPr>
        <p:spPr>
          <a:xfrm>
            <a:off x="1344650" y="5016677"/>
            <a:ext cx="6612554" cy="1052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上帝存在</a:t>
            </a:r>
            <a:r>
              <a:rPr lang="zh-CN" altLang="en-US" sz="2800" b="1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2800" b="1" kern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860"/>
              </a:lnSpc>
            </a:pPr>
            <a:r>
              <a:rPr lang="zh-CN" altLang="en-US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创世记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  <a:r>
              <a:rPr lang="en-US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 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起初，</a:t>
            </a: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</a:t>
            </a:r>
            <a:r>
              <a:rPr lang="zh-CN" altLang="zh-CN" sz="2800" kern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创造天地。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8B43DF42-5D93-A033-2C22-71FDF184B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691" y="182865"/>
            <a:ext cx="2658925" cy="408634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527E991-2792-440F-9A24-E19B076F2C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70"/>
          <a:stretch/>
        </p:blipFill>
        <p:spPr>
          <a:xfrm>
            <a:off x="3239227" y="159985"/>
            <a:ext cx="3207416" cy="413210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617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DA9D3AE-851D-8A53-EE72-97D1BB5F10EF}"/>
              </a:ext>
            </a:extLst>
          </p:cNvPr>
          <p:cNvSpPr txBox="1"/>
          <p:nvPr/>
        </p:nvSpPr>
        <p:spPr>
          <a:xfrm>
            <a:off x="697101" y="2544098"/>
            <a:ext cx="7753771" cy="55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en-US" altLang="zh-CN" sz="28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zh-CN" altLang="zh-CN" sz="28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如果</a:t>
            </a:r>
            <a:r>
              <a:rPr lang="zh-CN" altLang="en-US" sz="28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上帝</a:t>
            </a:r>
            <a:r>
              <a:rPr lang="zh-CN" altLang="zh-CN" sz="2800" b="1" kern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是客观存在的，怎么确认他存在呢？</a:t>
            </a:r>
            <a:endParaRPr lang="zh-CN" altLang="en-US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727625BC-033A-8331-73DE-92A985CB9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87" y="3190790"/>
            <a:ext cx="7137935" cy="155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860"/>
              </a:lnSpc>
              <a:spcBef>
                <a:spcPts val="18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罗马书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1:20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自从造天地以来，神的永能和神性是明明可知的，虽是眼不能见，但藉着所造之物，就可以晓得，叫人无可推诿。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6F898C-7183-F6F1-43D9-C5814371D0AD}"/>
              </a:ext>
            </a:extLst>
          </p:cNvPr>
          <p:cNvSpPr txBox="1"/>
          <p:nvPr/>
        </p:nvSpPr>
        <p:spPr>
          <a:xfrm>
            <a:off x="1103387" y="4785547"/>
            <a:ext cx="7137935" cy="1553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“所造之物”：自然界。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各种自然现象和生命体都能让人晓得上帝是存在的。 </a:t>
            </a:r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58932428-0AE8-F34D-60B7-E65BFC0E8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87" y="3191258"/>
            <a:ext cx="7137935" cy="155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860"/>
              </a:lnSpc>
              <a:spcBef>
                <a:spcPts val="18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罗马书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1:20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自从造天地以来，神的永能和神性是明明可知的，虽是眼不能见，但</a:t>
            </a:r>
            <a:r>
              <a:rPr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藉着所造之物，就可以晓得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，叫人无可推诿。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A126519-88DC-525E-E849-26BE274F9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122" y="173550"/>
            <a:ext cx="3605756" cy="22535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322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allAtOnce"/>
      <p:bldP spid="9" grpId="0"/>
      <p:bldP spid="10" grpId="0"/>
    </p:bldLst>
  </p:timing>
</p:sld>
</file>

<file path=ppt/theme/theme1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3788</Words>
  <Application>Microsoft Office PowerPoint</Application>
  <PresentationFormat>全屏显示(4:3)</PresentationFormat>
  <Paragraphs>259</Paragraphs>
  <Slides>40</Slides>
  <Notes>39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7" baseType="lpstr">
      <vt:lpstr>宋体</vt:lpstr>
      <vt:lpstr>Microsoft YaHei</vt:lpstr>
      <vt:lpstr>Arial</vt:lpstr>
      <vt:lpstr>Calibri</vt:lpstr>
      <vt:lpstr>Times New Roman</vt:lpstr>
      <vt:lpstr>Wingdings 2</vt:lpstr>
      <vt:lpstr>2_HDOfficeLightV0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上帝存在吗？</vt:lpstr>
      <vt:lpstr>调查问卷</vt:lpstr>
      <vt:lpstr>PowerPoint 演示文稿</vt:lpstr>
      <vt:lpstr>PowerPoint 演示文稿</vt:lpstr>
      <vt:lpstr>怎么确认上帝存在呢？</vt:lpstr>
      <vt:lpstr>藉着“所造之物”，</vt:lpstr>
      <vt:lpstr>藉着“所造之物”，</vt:lpstr>
      <vt:lpstr>PowerPoint 演示文稿</vt:lpstr>
      <vt:lpstr>PowerPoint 演示文稿</vt:lpstr>
      <vt:lpstr>手机和制造手机的人一样吗？ 他们有相同的属性吗？</vt:lpstr>
      <vt:lpstr>上帝和他所创造的物质宇宙 是一样的属性吗？</vt:lpstr>
      <vt:lpstr>怎么确知有一位神？ </vt:lpstr>
      <vt:lpstr>作家超越他的作品</vt:lpstr>
      <vt:lpstr>作家超越他的作品</vt:lpstr>
      <vt:lpstr>神超越他所创造的物质宇宙</vt:lpstr>
      <vt:lpstr>PowerPoint 演示文稿</vt:lpstr>
      <vt:lpstr>提问环节</vt:lpstr>
      <vt:lpstr>PowerPoint 演示文稿</vt:lpstr>
      <vt:lpstr>PowerPoint 演示文稿</vt:lpstr>
      <vt:lpstr>PowerPoint 演示文稿</vt:lpstr>
      <vt:lpstr>真神上帝是非物质的 是人肉眼不能见的</vt:lpstr>
      <vt:lpstr>学以致用</vt:lpstr>
      <vt:lpstr>视频：怎么确认上帝存在？</vt:lpstr>
      <vt:lpstr>照图填空—怎么确认达芬奇存在？</vt:lpstr>
      <vt:lpstr>PowerPoint 演示文稿</vt:lpstr>
      <vt:lpstr>PowerPoint 演示文稿</vt:lpstr>
      <vt:lpstr>PowerPoint 演示文稿</vt:lpstr>
      <vt:lpstr>调查问卷</vt:lpstr>
      <vt:lpstr>调查问卷</vt:lpstr>
      <vt:lpstr>PowerPoint 演示文稿</vt:lpstr>
      <vt:lpstr>调查问卷</vt:lpstr>
      <vt:lpstr>重点经文</vt:lpstr>
      <vt:lpstr>反思</vt:lpstr>
      <vt:lpstr>祷告结束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2022-11-15T03:56:28Z</dcterms:created>
  <dcterms:modified xsi:type="dcterms:W3CDTF">2025-03-14T02:04:02Z</dcterms:modified>
</cp:coreProperties>
</file>