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2" r:id="rId1"/>
    <p:sldMasterId id="2147484597" r:id="rId2"/>
    <p:sldMasterId id="2147484614" r:id="rId3"/>
  </p:sldMasterIdLst>
  <p:notesMasterIdLst>
    <p:notesMasterId r:id="rId86"/>
  </p:notesMasterIdLst>
  <p:sldIdLst>
    <p:sldId id="257" r:id="rId4"/>
    <p:sldId id="1260" r:id="rId5"/>
    <p:sldId id="1331" r:id="rId6"/>
    <p:sldId id="1332" r:id="rId7"/>
    <p:sldId id="1333" r:id="rId8"/>
    <p:sldId id="1334" r:id="rId9"/>
    <p:sldId id="459" r:id="rId10"/>
    <p:sldId id="1335" r:id="rId11"/>
    <p:sldId id="1336" r:id="rId12"/>
    <p:sldId id="437" r:id="rId13"/>
    <p:sldId id="1338" r:id="rId14"/>
    <p:sldId id="1472" r:id="rId15"/>
    <p:sldId id="1468" r:id="rId16"/>
    <p:sldId id="1342" r:id="rId17"/>
    <p:sldId id="1343" r:id="rId18"/>
    <p:sldId id="1344" r:id="rId19"/>
    <p:sldId id="1345" r:id="rId20"/>
    <p:sldId id="1469" r:id="rId21"/>
    <p:sldId id="1346" r:id="rId22"/>
    <p:sldId id="1264" r:id="rId23"/>
    <p:sldId id="1265" r:id="rId24"/>
    <p:sldId id="1266" r:id="rId25"/>
    <p:sldId id="1267" r:id="rId26"/>
    <p:sldId id="1352" r:id="rId27"/>
    <p:sldId id="1348" r:id="rId28"/>
    <p:sldId id="1313" r:id="rId29"/>
    <p:sldId id="1473" r:id="rId30"/>
    <p:sldId id="1474" r:id="rId31"/>
    <p:sldId id="1377" r:id="rId32"/>
    <p:sldId id="1378" r:id="rId33"/>
    <p:sldId id="1452" r:id="rId34"/>
    <p:sldId id="1453" r:id="rId35"/>
    <p:sldId id="1372" r:id="rId36"/>
    <p:sldId id="1269" r:id="rId37"/>
    <p:sldId id="1328" r:id="rId38"/>
    <p:sldId id="1324" r:id="rId39"/>
    <p:sldId id="1318" r:id="rId40"/>
    <p:sldId id="1319" r:id="rId41"/>
    <p:sldId id="1466" r:id="rId42"/>
    <p:sldId id="1321" r:id="rId43"/>
    <p:sldId id="1465" r:id="rId44"/>
    <p:sldId id="1382" r:id="rId45"/>
    <p:sldId id="1379" r:id="rId46"/>
    <p:sldId id="1290" r:id="rId47"/>
    <p:sldId id="1361" r:id="rId48"/>
    <p:sldId id="1360" r:id="rId49"/>
    <p:sldId id="1362" r:id="rId50"/>
    <p:sldId id="1291" r:id="rId51"/>
    <p:sldId id="1414" r:id="rId52"/>
    <p:sldId id="1413" r:id="rId53"/>
    <p:sldId id="1454" r:id="rId54"/>
    <p:sldId id="555" r:id="rId55"/>
    <p:sldId id="1411" r:id="rId56"/>
    <p:sldId id="1252" r:id="rId57"/>
    <p:sldId id="1017" r:id="rId58"/>
    <p:sldId id="1455" r:id="rId59"/>
    <p:sldId id="1058" r:id="rId60"/>
    <p:sldId id="1059" r:id="rId61"/>
    <p:sldId id="990" r:id="rId62"/>
    <p:sldId id="1456" r:id="rId63"/>
    <p:sldId id="1369" r:id="rId64"/>
    <p:sldId id="1330" r:id="rId65"/>
    <p:sldId id="1298" r:id="rId66"/>
    <p:sldId id="1457" r:id="rId67"/>
    <p:sldId id="1458" r:id="rId68"/>
    <p:sldId id="1021" r:id="rId69"/>
    <p:sldId id="1410" r:id="rId70"/>
    <p:sldId id="1407" r:id="rId71"/>
    <p:sldId id="1408" r:id="rId72"/>
    <p:sldId id="1409" r:id="rId73"/>
    <p:sldId id="1234" r:id="rId74"/>
    <p:sldId id="991" r:id="rId75"/>
    <p:sldId id="1412" r:id="rId76"/>
    <p:sldId id="1394" r:id="rId77"/>
    <p:sldId id="1395" r:id="rId78"/>
    <p:sldId id="1396" r:id="rId79"/>
    <p:sldId id="1397" r:id="rId80"/>
    <p:sldId id="1398" r:id="rId81"/>
    <p:sldId id="1399" r:id="rId82"/>
    <p:sldId id="1400" r:id="rId83"/>
    <p:sldId id="1304" r:id="rId84"/>
    <p:sldId id="1475" r:id="rId8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54"/>
    <a:srgbClr val="3A3AFE"/>
    <a:srgbClr val="002954"/>
    <a:srgbClr val="013D72"/>
    <a:srgbClr val="024C89"/>
    <a:srgbClr val="FF9900"/>
    <a:srgbClr val="002A55"/>
    <a:srgbClr val="FFCC66"/>
    <a:srgbClr val="4472C4"/>
    <a:srgbClr val="052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87044" autoAdjust="0"/>
  </p:normalViewPr>
  <p:slideViewPr>
    <p:cSldViewPr>
      <p:cViewPr varScale="1">
        <p:scale>
          <a:sx n="74" d="100"/>
          <a:sy n="74" d="100"/>
        </p:scale>
        <p:origin x="1152" y="72"/>
      </p:cViewPr>
      <p:guideLst>
        <p:guide orient="horz" pos="2160"/>
        <p:guide pos="3840"/>
      </p:guideLst>
    </p:cSldViewPr>
  </p:slideViewPr>
  <p:outlineViewPr>
    <p:cViewPr>
      <p:scale>
        <a:sx n="33" d="100"/>
        <a:sy n="33" d="100"/>
      </p:scale>
      <p:origin x="0" y="25320"/>
    </p:cViewPr>
  </p:outlineViewPr>
  <p:notesTextViewPr>
    <p:cViewPr>
      <p:scale>
        <a:sx n="130" d="100"/>
        <a:sy n="130" d="100"/>
      </p:scale>
      <p:origin x="0" y="0"/>
    </p:cViewPr>
  </p:notesTextViewPr>
  <p:sorterViewPr>
    <p:cViewPr>
      <p:scale>
        <a:sx n="75" d="100"/>
        <a:sy n="75" d="100"/>
      </p:scale>
      <p:origin x="0" y="0"/>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33777633925"/>
          <c:y val="0.16047662401574767"/>
          <c:w val="0.84772662223661854"/>
          <c:h val="0.69991141732285134"/>
        </c:manualLayout>
      </c:layout>
      <c:barChart>
        <c:barDir val="col"/>
        <c:grouping val="clustered"/>
        <c:varyColors val="0"/>
        <c:ser>
          <c:idx val="0"/>
          <c:order val="0"/>
          <c:tx>
            <c:strRef>
              <c:f>Sheet1!$B$2</c:f>
              <c:strCache>
                <c:ptCount val="1"/>
                <c:pt idx="0">
                  <c:v>Regular church attendence</c:v>
                </c:pt>
              </c:strCache>
            </c:strRef>
          </c:tx>
          <c:invertIfNegative val="0"/>
          <c:dLbls>
            <c:dLbl>
              <c:idx val="1"/>
              <c:layout>
                <c:manualLayout>
                  <c:x val="-5.7813717374229001E-3"/>
                  <c:y val="1.36751886422283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7C-410C-A763-139B9EF4F4DC}"/>
                </c:ext>
              </c:extLst>
            </c:dLbl>
            <c:dLbl>
              <c:idx val="2"/>
              <c:layout>
                <c:manualLayout>
                  <c:x val="2.8906858687114422E-3"/>
                  <c:y val="1.91452640991195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7C-410C-A763-139B9EF4F4DC}"/>
                </c:ext>
              </c:extLst>
            </c:dLbl>
            <c:dLbl>
              <c:idx val="3"/>
              <c:layout>
                <c:manualLayout>
                  <c:x val="2.8906858687114418E-3"/>
                  <c:y val="2.73503772844566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7C-410C-A763-139B9EF4F4DC}"/>
                </c:ext>
              </c:extLst>
            </c:dLbl>
            <c:dLbl>
              <c:idx val="4"/>
              <c:layout>
                <c:manualLayout>
                  <c:x val="4.3360288030670534E-3"/>
                  <c:y val="2.18803018275653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7C-410C-A763-139B9EF4F4DC}"/>
                </c:ext>
              </c:extLst>
            </c:dLbl>
            <c:spPr>
              <a:noFill/>
              <a:ln>
                <a:noFill/>
              </a:ln>
              <a:effectLst/>
            </c:spPr>
            <c:txPr>
              <a:bodyPr/>
              <a:lstStyle/>
              <a:p>
                <a:pPr>
                  <a:defRPr sz="3200"/>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1980</c:v>
                </c:pt>
                <c:pt idx="1">
                  <c:v>2002</c:v>
                </c:pt>
                <c:pt idx="2">
                  <c:v>2003</c:v>
                </c:pt>
                <c:pt idx="3">
                  <c:v>2005</c:v>
                </c:pt>
                <c:pt idx="4">
                  <c:v>事实(?)</c:v>
                </c:pt>
              </c:strCache>
            </c:strRef>
          </c:cat>
          <c:val>
            <c:numRef>
              <c:f>Sheet1!$B$3:$B$7</c:f>
              <c:numCache>
                <c:formatCode>0%</c:formatCode>
                <c:ptCount val="5"/>
                <c:pt idx="0">
                  <c:v>0.99</c:v>
                </c:pt>
                <c:pt idx="1">
                  <c:v>0.95000000000000062</c:v>
                </c:pt>
                <c:pt idx="2">
                  <c:v>0.87000000000000277</c:v>
                </c:pt>
                <c:pt idx="3">
                  <c:v>0.75000000000000289</c:v>
                </c:pt>
                <c:pt idx="4">
                  <c:v>0.70000000000000062</c:v>
                </c:pt>
              </c:numCache>
            </c:numRef>
          </c:val>
          <c:extLst>
            <c:ext xmlns:c16="http://schemas.microsoft.com/office/drawing/2014/chart" uri="{C3380CC4-5D6E-409C-BE32-E72D297353CC}">
              <c16:uniqueId val="{00000004-E47C-410C-A763-139B9EF4F4DC}"/>
            </c:ext>
          </c:extLst>
        </c:ser>
        <c:dLbls>
          <c:showLegendKey val="0"/>
          <c:showVal val="0"/>
          <c:showCatName val="0"/>
          <c:showSerName val="0"/>
          <c:showPercent val="0"/>
          <c:showBubbleSize val="0"/>
        </c:dLbls>
        <c:gapWidth val="211"/>
        <c:axId val="132266240"/>
        <c:axId val="143963648"/>
      </c:barChart>
      <c:catAx>
        <c:axId val="132266240"/>
        <c:scaling>
          <c:orientation val="minMax"/>
        </c:scaling>
        <c:delete val="0"/>
        <c:axPos val="b"/>
        <c:numFmt formatCode="General" sourceLinked="1"/>
        <c:majorTickMark val="none"/>
        <c:minorTickMark val="none"/>
        <c:tickLblPos val="nextTo"/>
        <c:txPr>
          <a:bodyPr anchor="t" anchorCtr="0"/>
          <a:lstStyle/>
          <a:p>
            <a:pPr>
              <a:defRPr sz="2800" b="1"/>
            </a:pPr>
            <a:endParaRPr lang="zh-CN"/>
          </a:p>
        </c:txPr>
        <c:crossAx val="143963648"/>
        <c:crosses val="autoZero"/>
        <c:auto val="1"/>
        <c:lblAlgn val="ctr"/>
        <c:lblOffset val="0"/>
        <c:noMultiLvlLbl val="0"/>
      </c:catAx>
      <c:valAx>
        <c:axId val="143963648"/>
        <c:scaling>
          <c:orientation val="minMax"/>
          <c:max val="1"/>
        </c:scaling>
        <c:delete val="0"/>
        <c:axPos val="l"/>
        <c:majorGridlines/>
        <c:numFmt formatCode="0%" sourceLinked="1"/>
        <c:majorTickMark val="out"/>
        <c:minorTickMark val="none"/>
        <c:tickLblPos val="nextTo"/>
        <c:txPr>
          <a:bodyPr/>
          <a:lstStyle/>
          <a:p>
            <a:pPr>
              <a:defRPr sz="2400" b="0" i="0" baseline="0"/>
            </a:pPr>
            <a:endParaRPr lang="zh-CN"/>
          </a:p>
        </c:txPr>
        <c:crossAx val="132266240"/>
        <c:crosses val="autoZero"/>
        <c:crossBetween val="between"/>
        <c:majorUnit val="0.2"/>
      </c:valAx>
    </c:plotArea>
    <c:plotVisOnly val="1"/>
    <c:dispBlanksAs val="gap"/>
    <c:showDLblsOverMax val="0"/>
  </c:chart>
  <c:spPr>
    <a:ln w="38100" cmpd="sng">
      <a:solidFill>
        <a:schemeClr val="tx1"/>
      </a:solidFill>
    </a:ln>
  </c:spPr>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2020/5/14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222639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大家好，欢迎来到今晚的在线课程。</a:t>
            </a:r>
            <a:endParaRPr lang="en-US" altLang="zh-CN" dirty="0"/>
          </a:p>
          <a:p>
            <a:endParaRPr lang="en-US" dirty="0"/>
          </a:p>
          <a:p>
            <a:r>
              <a:rPr lang="zh-CN" altLang="en-US" dirty="0"/>
              <a:t>今晚的内容是宇宙大爆炸与精细微调。</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4469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F3C8880-F91D-4C8E-97CF-AB3F28E116BE}" type="slidenum">
              <a:rPr lang="en-US" smtClean="0"/>
              <a:pPr/>
              <a:t>10</a:t>
            </a:fld>
            <a:endParaRPr lang="en-US"/>
          </a:p>
        </p:txBody>
      </p:sp>
    </p:spTree>
    <p:extLst>
      <p:ext uri="{BB962C8B-B14F-4D97-AF65-F5344CB8AC3E}">
        <p14:creationId xmlns:p14="http://schemas.microsoft.com/office/powerpoint/2010/main" val="2035115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eaLnBrk="1" latinLnBrk="0" hangingPunct="1"/>
            <a:r>
              <a:rPr lang="zh-CN" altLang="en-US" sz="1200" kern="1200" dirty="0">
                <a:solidFill>
                  <a:schemeClr val="tx1"/>
                </a:solidFill>
                <a:latin typeface="+mn-lt"/>
                <a:ea typeface="+mn-ea"/>
                <a:cs typeface="+mn-cs"/>
              </a:rPr>
              <a:t>核苷酸</a:t>
            </a:r>
            <a:r>
              <a:rPr lang="en-US" altLang="zh-CN" sz="1200" kern="1200" dirty="0">
                <a:solidFill>
                  <a:schemeClr val="tx1"/>
                </a:solidFill>
                <a:latin typeface="+mn-lt"/>
                <a:ea typeface="+mn-ea"/>
                <a:cs typeface="+mn-cs"/>
              </a:rPr>
              <a:t> He2Gan1Suan1</a:t>
            </a:r>
          </a:p>
          <a:p>
            <a:pPr rtl="0" eaLnBrk="1" latinLnBrk="0" hangingPunct="1"/>
            <a:r>
              <a:rPr lang="en-US" altLang="zh-CN" sz="1200" kern="1200" dirty="0">
                <a:solidFill>
                  <a:schemeClr val="tx1"/>
                </a:solidFill>
                <a:latin typeface="+mn-lt"/>
                <a:ea typeface="+mn-ea"/>
                <a:cs typeface="+mn-cs"/>
              </a:rPr>
              <a:t>1980: 98-99% based on several proteins</a:t>
            </a:r>
            <a:endParaRPr lang="en-US" altLang="zh-CN" sz="1200" dirty="0"/>
          </a:p>
          <a:p>
            <a:pPr rtl="0" eaLnBrk="1" latinLnBrk="0" hangingPunct="1"/>
            <a:r>
              <a:rPr lang="en-US" altLang="zh-CN" sz="1200" kern="1200" dirty="0">
                <a:solidFill>
                  <a:schemeClr val="tx1"/>
                </a:solidFill>
                <a:latin typeface="+mn-lt"/>
                <a:ea typeface="+mn-ea"/>
                <a:cs typeface="+mn-cs"/>
              </a:rPr>
              <a:t>2002: 94-96% based on 0.03% of genome</a:t>
            </a:r>
            <a:endParaRPr lang="en-US" altLang="zh-CN" dirty="0"/>
          </a:p>
          <a:p>
            <a:pPr rtl="0" eaLnBrk="1" latinLnBrk="0" hangingPunct="1"/>
            <a:r>
              <a:rPr lang="en-US" altLang="zh-CN" sz="1200" kern="1200" dirty="0">
                <a:solidFill>
                  <a:schemeClr val="tx1"/>
                </a:solidFill>
                <a:latin typeface="+mn-lt"/>
                <a:ea typeface="+mn-ea"/>
                <a:cs typeface="+mn-cs"/>
              </a:rPr>
              <a:t>2003: 87% based on 0.06% of genome</a:t>
            </a:r>
            <a:endParaRPr lang="en-US" altLang="zh-CN" dirty="0"/>
          </a:p>
          <a:p>
            <a:pPr rtl="0" eaLnBrk="1" latinLnBrk="0" hangingPunct="1"/>
            <a:r>
              <a:rPr lang="en-US" altLang="zh-CN" sz="1200" kern="1200" dirty="0">
                <a:solidFill>
                  <a:schemeClr val="tx1"/>
                </a:solidFill>
                <a:latin typeface="+mn-lt"/>
                <a:ea typeface="+mn-ea"/>
                <a:cs typeface="+mn-cs"/>
              </a:rPr>
              <a:t>2005: &lt;75% based on entire genome</a:t>
            </a:r>
            <a:endParaRPr lang="en-US" altLang="zh-CN" dirty="0"/>
          </a:p>
          <a:p>
            <a:pPr rtl="0" eaLnBrk="1" latinLnBrk="0" hangingPunct="1"/>
            <a:r>
              <a:rPr lang="en-US" altLang="zh-CN" sz="1200" kern="1200" dirty="0">
                <a:solidFill>
                  <a:schemeClr val="tx1"/>
                </a:solidFill>
                <a:latin typeface="+mn-lt"/>
                <a:ea typeface="+mn-ea"/>
                <a:cs typeface="+mn-cs"/>
              </a:rPr>
              <a:t>Reality: probably 70% or less!</a:t>
            </a:r>
            <a:endParaRPr lang="en-US" altLang="zh-CN" dirty="0"/>
          </a:p>
          <a:p>
            <a:pPr rtl="0" eaLnBrk="1" latinLnBrk="0" hangingPunct="1"/>
            <a:r>
              <a:rPr lang="en-US" altLang="zh-CN" sz="1200" kern="1200" dirty="0">
                <a:solidFill>
                  <a:schemeClr val="tx1"/>
                </a:solidFill>
                <a:latin typeface="+mn-lt"/>
                <a:ea typeface="+mn-ea"/>
                <a:cs typeface="+mn-cs"/>
              </a:rPr>
              <a:t>30% difference </a:t>
            </a:r>
            <a:r>
              <a:rPr lang="en-US" altLang="zh-CN" sz="1200" b="1" kern="1200" dirty="0">
                <a:solidFill>
                  <a:schemeClr val="tx1"/>
                </a:solidFill>
                <a:latin typeface="+mn-lt"/>
                <a:ea typeface="+mn-ea"/>
                <a:cs typeface="+mn-cs"/>
              </a:rPr>
              <a:t>≈</a:t>
            </a:r>
            <a:r>
              <a:rPr lang="en-US" altLang="zh-CN"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八亿个基因“字母”（核苷酸）</a:t>
            </a:r>
            <a:endParaRPr lang="en-US" altLang="zh-CN" sz="1200" kern="1200" dirty="0">
              <a:solidFill>
                <a:schemeClr val="tx1"/>
              </a:solidFill>
              <a:latin typeface="+mn-lt"/>
              <a:ea typeface="+mn-ea"/>
              <a:cs typeface="+mn-cs"/>
            </a:endParaRPr>
          </a:p>
          <a:p>
            <a:pPr rtl="0" eaLnBrk="1" latinLnBrk="0" hangingPunct="1"/>
            <a:r>
              <a:rPr lang="zh-CN" altLang="en-US" sz="1200" kern="1200" dirty="0">
                <a:solidFill>
                  <a:schemeClr val="tx1"/>
                </a:solidFill>
                <a:latin typeface="+mn-lt"/>
                <a:ea typeface="+mn-ea"/>
                <a:cs typeface="+mn-cs"/>
              </a:rPr>
              <a:t>二十万页英文文字有约八亿个字母和空格</a:t>
            </a:r>
            <a:endParaRPr lang="en-US" altLang="zh-CN" sz="1200" kern="1200" dirty="0">
              <a:solidFill>
                <a:schemeClr val="tx1"/>
              </a:solidFill>
              <a:latin typeface="+mn-lt"/>
              <a:ea typeface="+mn-ea"/>
              <a:cs typeface="+mn-cs"/>
            </a:endParaRPr>
          </a:p>
          <a:p>
            <a:pPr rtl="0" eaLnBrk="1" latinLnBrk="0" hangingPunct="1"/>
            <a:r>
              <a:rPr lang="en-US" altLang="zh-CN" sz="1200" kern="1200" dirty="0">
                <a:solidFill>
                  <a:schemeClr val="tx1"/>
                </a:solidFill>
                <a:latin typeface="+mn-lt"/>
                <a:ea typeface="+mn-ea"/>
                <a:cs typeface="+mn-cs"/>
              </a:rPr>
              <a:t>Above</a:t>
            </a:r>
            <a:r>
              <a:rPr lang="en-US" altLang="zh-CN" sz="1200" kern="1200" baseline="0" dirty="0">
                <a:solidFill>
                  <a:schemeClr val="tx1"/>
                </a:solidFill>
                <a:latin typeface="+mn-lt"/>
                <a:ea typeface="+mn-ea"/>
                <a:cs typeface="+mn-cs"/>
              </a:rPr>
              <a:t> does NOT include chimp excess over human, now estimated at 8% = ~250M more nucleotides.  Britannica volume = c.1,000 very large pages, c. 1.375M words.</a:t>
            </a:r>
          </a:p>
          <a:p>
            <a:pPr rtl="0" eaLnBrk="1" latinLnBrk="0" hangingPunct="1"/>
            <a:r>
              <a:rPr lang="en-US" altLang="zh-CN" sz="1200" kern="1200" baseline="0" dirty="0">
                <a:solidFill>
                  <a:schemeClr val="tx1"/>
                </a:solidFill>
                <a:latin typeface="+mn-lt"/>
                <a:ea typeface="+mn-ea"/>
                <a:cs typeface="+mn-cs"/>
              </a:rPr>
              <a:t>Best ref. for details: Jay  L. Wile’s blogpost Chimp genome 99%_ 95%_ 87%_ 70%_ How Similar is the Human Genome to the Chimpanzee Genome_ _ Proslogion.html, on TK HD.</a:t>
            </a:r>
          </a:p>
          <a:p>
            <a:pPr rtl="0" eaLnBrk="1" latinLnBrk="0" hangingPunct="1"/>
            <a:r>
              <a:rPr lang="en-US" altLang="zh-CN" sz="1200" kern="1200" baseline="0" dirty="0">
                <a:solidFill>
                  <a:schemeClr val="tx1"/>
                </a:solidFill>
                <a:latin typeface="+mn-lt"/>
                <a:ea typeface="+mn-ea"/>
                <a:cs typeface="+mn-cs"/>
              </a:rPr>
              <a:t>Also see: </a:t>
            </a:r>
            <a:r>
              <a:rPr lang="en-US" altLang="zh-CN" sz="1200" kern="1200" baseline="0" dirty="0" err="1">
                <a:solidFill>
                  <a:schemeClr val="tx1"/>
                </a:solidFill>
                <a:latin typeface="+mn-lt"/>
                <a:ea typeface="+mn-ea"/>
                <a:cs typeface="+mn-cs"/>
              </a:rPr>
              <a:t>Acts&amp;Facts</a:t>
            </a:r>
            <a:r>
              <a:rPr lang="en-US" altLang="zh-CN" sz="1200" kern="1200" baseline="0" dirty="0">
                <a:solidFill>
                  <a:schemeClr val="tx1"/>
                </a:solidFill>
                <a:latin typeface="+mn-lt"/>
                <a:ea typeface="+mn-ea"/>
                <a:cs typeface="+mn-cs"/>
              </a:rPr>
              <a:t> 47(10) Oct 2018 p16 Jeffery Tomkins “New Chimp Genome…”  Based on latest, more accurate 2018 </a:t>
            </a:r>
            <a:r>
              <a:rPr lang="en-US" altLang="zh-CN" sz="1200" kern="1200" baseline="0" dirty="0" err="1">
                <a:solidFill>
                  <a:schemeClr val="tx1"/>
                </a:solidFill>
                <a:latin typeface="+mn-lt"/>
                <a:ea typeface="+mn-ea"/>
                <a:cs typeface="+mn-cs"/>
              </a:rPr>
              <a:t>evol’s</a:t>
            </a:r>
            <a:r>
              <a:rPr lang="en-US" altLang="zh-CN" sz="1200" kern="1200" baseline="0" dirty="0">
                <a:solidFill>
                  <a:schemeClr val="tx1"/>
                </a:solidFill>
                <a:latin typeface="+mn-lt"/>
                <a:ea typeface="+mn-ea"/>
                <a:cs typeface="+mn-cs"/>
              </a:rPr>
              <a:t> sequencing (</a:t>
            </a:r>
            <a:r>
              <a:rPr lang="en-US" altLang="zh-CN" sz="1200" i="1" kern="1200" baseline="0" dirty="0">
                <a:solidFill>
                  <a:schemeClr val="tx1"/>
                </a:solidFill>
                <a:latin typeface="+mn-lt"/>
                <a:ea typeface="+mn-ea"/>
                <a:cs typeface="+mn-cs"/>
              </a:rPr>
              <a:t>Science</a:t>
            </a:r>
            <a:r>
              <a:rPr lang="en-US" altLang="zh-CN" sz="1200" i="0" kern="1200" baseline="0" dirty="0">
                <a:solidFill>
                  <a:schemeClr val="tx1"/>
                </a:solidFill>
                <a:latin typeface="+mn-lt"/>
                <a:ea typeface="+mn-ea"/>
                <a:cs typeface="+mn-cs"/>
              </a:rPr>
              <a:t> 360:6393), </a:t>
            </a:r>
            <a:r>
              <a:rPr lang="en-US" altLang="zh-CN" sz="1200" i="0" kern="1200" baseline="0" dirty="0" err="1">
                <a:solidFill>
                  <a:schemeClr val="tx1"/>
                </a:solidFill>
                <a:latin typeface="+mn-lt"/>
                <a:ea typeface="+mn-ea"/>
                <a:cs typeface="+mn-cs"/>
              </a:rPr>
              <a:t>evol</a:t>
            </a:r>
            <a:r>
              <a:rPr lang="en-US" altLang="zh-CN" sz="1200" kern="1200" baseline="0" dirty="0">
                <a:solidFill>
                  <a:schemeClr val="tx1"/>
                </a:solidFill>
                <a:latin typeface="+mn-lt"/>
                <a:ea typeface="+mn-ea"/>
                <a:cs typeface="+mn-cs"/>
              </a:rPr>
              <a:t>. Richard Buggs: “the percentage of nucleotides in the human genome that had one-to-one exact matches in the chimpanzee genome was 84.38%” AND “4.06% had no alignment to the chimp assembly” [this presumably IN ADDITION TO the 15.62% which did not have one-to-one matches; that’s how Tompkins interprets it.]  Thus have </a:t>
            </a:r>
            <a:r>
              <a:rPr lang="en-US" altLang="zh-CN" sz="1200" kern="1200" baseline="0" dirty="0" err="1">
                <a:solidFill>
                  <a:schemeClr val="tx1"/>
                </a:solidFill>
                <a:latin typeface="+mn-lt"/>
                <a:ea typeface="+mn-ea"/>
                <a:cs typeface="+mn-cs"/>
              </a:rPr>
              <a:t>evol</a:t>
            </a:r>
            <a:r>
              <a:rPr lang="en-US" altLang="zh-CN" sz="1200" kern="1200" baseline="0" dirty="0">
                <a:solidFill>
                  <a:schemeClr val="tx1"/>
                </a:solidFill>
                <a:latin typeface="+mn-lt"/>
                <a:ea typeface="+mn-ea"/>
                <a:cs typeface="+mn-cs"/>
              </a:rPr>
              <a:t> admitting ~20% difference in 2018.</a:t>
            </a:r>
            <a:endParaRPr lang="en-US" altLang="zh-CN"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9802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11161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a:solidFill>
                  <a:srgbClr val="FF0000"/>
                </a:solidFill>
                <a:latin typeface="黑体 (正文)"/>
              </a:rPr>
              <a:t>掩埋 </a:t>
            </a:r>
            <a:r>
              <a:rPr lang="en-US" altLang="zh-CN" sz="1200">
                <a:solidFill>
                  <a:srgbClr val="FF0000"/>
                </a:solidFill>
                <a:latin typeface="黑体 (正文)"/>
              </a:rPr>
              <a:t>Yan3 Mai2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Rock</a:t>
            </a:r>
            <a:r>
              <a:rPr lang="en-US" altLang="zh-CN" baseline="0"/>
              <a:t> Layer: </a:t>
            </a:r>
            <a:r>
              <a:rPr lang="zh-CN" altLang="en-US" baseline="0"/>
              <a:t>岩层、岩石层；</a:t>
            </a:r>
            <a:r>
              <a:rPr lang="en-US" altLang="zh-CN" baseline="0"/>
              <a:t>Rock: </a:t>
            </a:r>
            <a:r>
              <a:rPr lang="zh-CN" altLang="en-US" baseline="0"/>
              <a:t>岩石</a:t>
            </a:r>
            <a:r>
              <a:rPr lang="en-US" altLang="zh-CN" baseline="0"/>
              <a:t>. NOT </a:t>
            </a:r>
            <a:r>
              <a:rPr lang="zh-CN" altLang="en-US" baseline="0"/>
              <a:t>石岩</a:t>
            </a:r>
            <a:endParaRPr lang="en-US" altLang="zh-CN"/>
          </a:p>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58416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a:t>侵蚀 </a:t>
            </a:r>
            <a:r>
              <a:rPr lang="en-US" altLang="zh-CN"/>
              <a:t>Qin1Shi2</a:t>
            </a:r>
          </a:p>
          <a:p>
            <a:r>
              <a:rPr lang="zh-CN" altLang="en-US" sz="1200" kern="1200">
                <a:solidFill>
                  <a:schemeClr val="tx1"/>
                </a:solidFill>
                <a:latin typeface="+mj-ea"/>
                <a:ea typeface="+mn-ea"/>
                <a:cs typeface="+mn-cs"/>
              </a:rPr>
              <a:t>海拔 </a:t>
            </a:r>
            <a:r>
              <a:rPr lang="en-US" altLang="zh-CN" sz="1200" kern="1200">
                <a:solidFill>
                  <a:schemeClr val="tx1"/>
                </a:solidFill>
                <a:latin typeface="+mj-ea"/>
                <a:ea typeface="+mn-ea"/>
                <a:cs typeface="+mn-cs"/>
              </a:rPr>
              <a:t>Hai3 Ba2</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40481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fontAlgn="base">
              <a:spcBef>
                <a:spcPct val="0"/>
              </a:spcBef>
              <a:spcAft>
                <a:spcPct val="0"/>
              </a:spcAft>
            </a:pPr>
            <a:r>
              <a:rPr lang="en-US" altLang="zh-CN" sz="1200">
                <a:solidFill>
                  <a:prstClr val="black"/>
                </a:solidFill>
                <a:latin typeface="Arial" panose="020B0604020202020204" pitchFamily="34" charset="0"/>
                <a:ea typeface="汉仪大宋简" panose="02010609000101010101" pitchFamily="49" charset="-122"/>
                <a:cs typeface="Arial" panose="020B0604020202020204" pitchFamily="34" charset="0"/>
              </a:rPr>
              <a:t>There are &gt;100 new mutations per person per generation!</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tab pos="914400" algn="l"/>
              </a:tabLst>
              <a:defRPr/>
            </a:pPr>
            <a:r>
              <a:rPr lang="en-US" sz="1200">
                <a:latin typeface="Calibri" pitchFamily="34" charset="0"/>
              </a:rPr>
              <a:t>Each of us have tens of thousands of bad mutations.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tab pos="914400" algn="l"/>
              </a:tabLst>
              <a:defRPr/>
            </a:pPr>
            <a:r>
              <a:rPr lang="en-AU" sz="1200">
                <a:latin typeface="Calibri" pitchFamily="34" charset="0"/>
              </a:rPr>
              <a:t>5% of babies - born with a</a:t>
            </a:r>
            <a:r>
              <a:rPr lang="en-AU" sz="1200" baseline="0">
                <a:latin typeface="Calibri" pitchFamily="34" charset="0"/>
              </a:rPr>
              <a:t> </a:t>
            </a:r>
            <a:r>
              <a:rPr lang="en-AU" sz="1200">
                <a:latin typeface="Calibri" pitchFamily="34" charset="0"/>
              </a:rPr>
              <a:t>genetic disease. (</a:t>
            </a:r>
            <a:r>
              <a:rPr kumimoji="0" lang="en-AU" sz="1200" b="0" i="0" u="none" strike="noStrike" kern="1200" cap="none" spc="0" normalizeH="0" baseline="0" noProof="0">
                <a:ln>
                  <a:noFill/>
                </a:ln>
                <a:uLnTx/>
                <a:uFillTx/>
                <a:latin typeface="Calibri" pitchFamily="34" charset="0"/>
                <a:ea typeface="+mn-ea"/>
                <a:cs typeface="+mn-cs"/>
              </a:rPr>
              <a:t>Australian Department of Health website September 2009</a:t>
            </a:r>
            <a:r>
              <a:rPr lang="en-AU" sz="1200">
                <a:latin typeface="Calibri" pitchFamily="34" charset="0"/>
              </a:rPr>
              <a:t>)</a:t>
            </a:r>
            <a:endParaRPr kumimoji="0" lang="en-US" sz="1050" b="1" i="0" u="none" strike="noStrike" kern="1200" cap="none" spc="0" normalizeH="0" baseline="0" noProof="0" dirty="0">
              <a:ln>
                <a:noFill/>
              </a:ln>
              <a:solidFill>
                <a:srgbClr val="000000"/>
              </a:solidFill>
              <a:effectLst/>
              <a:uLnTx/>
              <a:uFillTx/>
              <a:latin typeface="Calibri" pitchFamily="34" charset="0"/>
            </a:endParaRPr>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9906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solidFill>
                  <a:prstClr val="black"/>
                </a:solidFill>
                <a:latin typeface="汉仪大宋简" pitchFamily="49" charset="-122"/>
                <a:ea typeface="汉仪大宋简" pitchFamily="49" charset="-122"/>
                <a:cs typeface="Arial" panose="020B0604020202020204" pitchFamily="34" charset="0"/>
              </a:rPr>
              <a:t>歧途 </a:t>
            </a:r>
            <a:r>
              <a:rPr lang="en-US" altLang="zh-CN" sz="1200">
                <a:solidFill>
                  <a:prstClr val="black"/>
                </a:solidFill>
                <a:latin typeface="汉仪大宋简" pitchFamily="49" charset="-122"/>
                <a:ea typeface="汉仪大宋简" pitchFamily="49" charset="-122"/>
                <a:cs typeface="Arial" panose="020B0604020202020204" pitchFamily="34" charset="0"/>
              </a:rPr>
              <a:t>qi2tu2</a:t>
            </a:r>
            <a:r>
              <a:rPr lang="en-US" altLang="zh-CN" sz="1200" baseline="0">
                <a:solidFill>
                  <a:prstClr val="black"/>
                </a:solidFill>
                <a:latin typeface="汉仪大宋简" pitchFamily="49" charset="-122"/>
                <a:ea typeface="汉仪大宋简" pitchFamily="49" charset="-122"/>
                <a:cs typeface="Arial" panose="020B0604020202020204" pitchFamily="34" charset="0"/>
              </a:rPr>
              <a:t> (wrong road)</a:t>
            </a:r>
            <a:endParaRPr lang="en-US" altLang="zh-CN" sz="1200">
              <a:solidFill>
                <a:prstClr val="black"/>
              </a:solidFill>
              <a:latin typeface="汉仪大宋简" pitchFamily="49" charset="-122"/>
              <a:ea typeface="汉仪大宋简"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FFFF00"/>
                </a:solidFill>
                <a:effectLst/>
                <a:uLnTx/>
                <a:uFillTx/>
              </a:rPr>
              <a:t>采访 </a:t>
            </a:r>
            <a:r>
              <a:rPr kumimoji="0" lang="en-US" sz="1200" b="0" i="0" u="none" strike="noStrike" kern="0" cap="none" spc="0" normalizeH="0" baseline="0" noProof="0">
                <a:ln>
                  <a:noFill/>
                </a:ln>
                <a:solidFill>
                  <a:srgbClr val="FFFF00"/>
                </a:solidFill>
                <a:effectLst/>
                <a:uLnTx/>
                <a:uFillTx/>
              </a:rPr>
              <a:t>cai3fang3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00"/>
                </a:solidFill>
                <a:effectLst/>
                <a:uLnTx/>
                <a:uFillTx/>
              </a:rPr>
              <a:t>Our declining genes</a:t>
            </a:r>
            <a:r>
              <a:rPr kumimoji="0" lang="en-US" sz="1200" b="0" i="0" u="none" strike="noStrike" kern="0" cap="none" spc="0" normalizeH="0" baseline="30000" noProof="0">
                <a:ln>
                  <a:noFill/>
                </a:ln>
                <a:solidFill>
                  <a:srgbClr val="FFF202"/>
                </a:solidFill>
                <a:effectLst/>
                <a:uLnTx/>
                <a:uFillTx/>
              </a:rPr>
              <a:t> </a:t>
            </a:r>
            <a:r>
              <a:rPr kumimoji="0" lang="en-US" sz="1200" b="0" i="0" u="none" strike="noStrike" kern="0" cap="none" spc="0" normalizeH="0" baseline="0" noProof="0">
                <a:ln>
                  <a:noFill/>
                </a:ln>
                <a:solidFill>
                  <a:srgbClr val="FFF202"/>
                </a:solidFill>
                <a:effectLst/>
                <a:uLnTx/>
                <a:uFillTx/>
              </a:rPr>
              <a:t>  </a:t>
            </a:r>
            <a:r>
              <a:rPr kumimoji="0" lang="en-US" sz="1200" b="0" i="0" u="none" strike="noStrike" kern="0" cap="none" spc="0" normalizeH="0" baseline="0" noProof="0">
                <a:ln>
                  <a:noFill/>
                </a:ln>
                <a:solidFill>
                  <a:srgbClr val="FFFFFF"/>
                </a:solidFill>
                <a:effectLst/>
                <a:uLnTx/>
                <a:uFillTx/>
              </a:rPr>
              <a:t>“Even </a:t>
            </a:r>
            <a:r>
              <a:rPr kumimoji="0" lang="en-US" sz="1200" b="0" i="0" u="none" strike="noStrike" kern="0" cap="none" spc="0" normalizeH="0" baseline="0" noProof="0" dirty="0">
                <a:ln>
                  <a:noFill/>
                </a:ln>
                <a:solidFill>
                  <a:srgbClr val="FFFFFF"/>
                </a:solidFill>
                <a:effectLst/>
                <a:uLnTx/>
                <a:uFillTx/>
              </a:rPr>
              <a:t>with intense selection, evolution is going the wrong way—toward  extinction! … The bottom line is that Darwinian theory fails on every level </a:t>
            </a:r>
            <a:r>
              <a:rPr kumimoji="0" lang="en-US" sz="1200" b="1" i="0" u="none" strike="noStrike" kern="0" cap="none" spc="0" normalizeH="0" baseline="0" noProof="0" dirty="0">
                <a:ln>
                  <a:noFill/>
                </a:ln>
                <a:solidFill>
                  <a:srgbClr val="FFFFFF"/>
                </a:solidFill>
                <a:effectLst/>
                <a:uLnTx/>
                <a:uFillTx/>
              </a:rPr>
              <a:t>… all higher genomes must clearly degenerate. </a:t>
            </a:r>
            <a:r>
              <a:rPr kumimoji="0" lang="en-US" sz="1200" b="0" i="0" u="none" strike="noStrike" kern="0" cap="none" spc="0" normalizeH="0" baseline="0" noProof="0" dirty="0">
                <a:ln>
                  <a:noFill/>
                </a:ln>
                <a:solidFill>
                  <a:srgbClr val="FFFFFF"/>
                </a:solidFill>
                <a:effectLst/>
                <a:uLnTx/>
                <a:uFillTx/>
              </a:rPr>
              <a:t>… [This is] powerful evidence that </a:t>
            </a:r>
            <a:r>
              <a:rPr kumimoji="0" lang="en-US" sz="1200" b="1" i="0" u="none" strike="noStrike" kern="0" cap="none" spc="0" normalizeH="0" baseline="0" noProof="0" dirty="0">
                <a:ln>
                  <a:noFill/>
                </a:ln>
                <a:solidFill>
                  <a:srgbClr val="00FFFF"/>
                </a:solidFill>
                <a:effectLst/>
                <a:uLnTx/>
                <a:uFillTx/>
              </a:rPr>
              <a:t>life and mankind must  be </a:t>
            </a:r>
            <a:r>
              <a:rPr kumimoji="0" lang="en-US" sz="1200" b="1" i="0" u="none" strike="noStrike" kern="0" cap="none" spc="0" normalizeH="0" baseline="0" noProof="0">
                <a:ln>
                  <a:noFill/>
                </a:ln>
                <a:solidFill>
                  <a:srgbClr val="00FFFF"/>
                </a:solidFill>
                <a:effectLst/>
                <a:uLnTx/>
                <a:uFillTx/>
              </a:rPr>
              <a:t>young</a:t>
            </a:r>
            <a:r>
              <a:rPr kumimoji="0" lang="en-US" sz="1200" b="0" i="0" u="none" strike="noStrike" kern="0" cap="none" spc="0" normalizeH="0" baseline="0" noProof="0">
                <a:ln>
                  <a:noFill/>
                </a:ln>
                <a:solidFill>
                  <a:srgbClr val="FFFFFF"/>
                </a:solidFill>
                <a:effectLst/>
                <a:uLnTx/>
                <a:uFillTx/>
              </a:rPr>
              <a:t>.”</a:t>
            </a:r>
          </a:p>
          <a:p>
            <a:pPr marL="0">
              <a:spcBef>
                <a:spcPts val="0"/>
              </a:spcBef>
              <a:buNone/>
            </a:pPr>
            <a:r>
              <a:rPr lang="en-US" altLang="zh-CN"/>
              <a:t>Accumulated mutations will cause extinction in less than a million years.</a:t>
            </a:r>
          </a:p>
          <a:p>
            <a:pPr marL="0">
              <a:spcBef>
                <a:spcPts val="0"/>
              </a:spcBef>
              <a:buNone/>
            </a:pPr>
            <a:r>
              <a:rPr lang="en-US"/>
              <a:t>Conclusion: neither humans nor apes have been on earth for a million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dirty="0">
              <a:ln>
                <a:noFill/>
              </a:ln>
              <a:solidFill>
                <a:srgbClr val="FFFFFF"/>
              </a:solidFill>
              <a:effectLst/>
              <a:uLnTx/>
              <a:uFillTx/>
            </a:endParaRPr>
          </a:p>
          <a:p>
            <a:endParaRPr lang="en-US" altLang="en-US" dirty="0"/>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537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951022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2954"/>
                </a:solidFill>
                <a:latin typeface="Arial" panose="020B0604020202020204" pitchFamily="34" charset="0"/>
                <a:ea typeface="微软雅黑" panose="020B0503020204020204" pitchFamily="34" charset="-122"/>
                <a:cs typeface="Arial" panose="020B0604020202020204" pitchFamily="34" charset="0"/>
              </a:rPr>
              <a:t>Qiong2 Cang1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2954"/>
                </a:solidFill>
                <a:latin typeface="Arial" panose="020B0604020202020204" pitchFamily="34" charset="0"/>
                <a:ea typeface="微软雅黑" panose="020B0503020204020204" pitchFamily="34" charset="-122"/>
                <a:cs typeface="Arial" panose="020B0604020202020204" pitchFamily="34" charset="0"/>
              </a:rPr>
              <a:t>The Bible says Creation is an obvious fact</a:t>
            </a:r>
            <a:endParaRPr lang="en-US" sz="1200"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Arial" pitchFamily="34" charset="0"/>
              <a:buChar char="•"/>
            </a:pPr>
            <a:r>
              <a:rPr lang="en-US" altLang="zh-CN" sz="1200" dirty="0">
                <a:latin typeface="Arial" panose="020B0604020202020204" pitchFamily="34" charset="0"/>
                <a:cs typeface="Arial" panose="020B0604020202020204" pitchFamily="34" charset="0"/>
              </a:rPr>
              <a:t>no biases;</a:t>
            </a:r>
            <a:r>
              <a:rPr lang="en-US" altLang="zh-CN" sz="1200" baseline="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believe things based on evidence;  rigorously test hypotheses;  ready to change</a:t>
            </a:r>
            <a:r>
              <a:rPr lang="en-US" altLang="zh-CN" sz="1200" baseline="0" dirty="0">
                <a:latin typeface="Arial" panose="020B0604020202020204" pitchFamily="34" charset="0"/>
                <a:cs typeface="Arial" panose="020B0604020202020204" pitchFamily="34" charset="0"/>
              </a:rPr>
              <a:t> his opinions anytime based on new findings</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21</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a:t>长着</a:t>
            </a:r>
            <a:r>
              <a:rPr lang="en-US" altLang="zh-CN"/>
              <a:t> Zhang3zhe</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99.999% of beliefs are based on authority (textbooks, journals, etc.);   holds an interpretive framework (presuppositions, world view);</a:t>
            </a:r>
            <a:r>
              <a:rPr lang="en-US" altLang="zh-CN" sz="1200" baseline="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usually</a:t>
            </a:r>
            <a:r>
              <a:rPr lang="en-US" altLang="zh-CN" sz="1200" baseline="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does not question it—often is not even aware of it;   interprets evidence in terms of the framework</a:t>
            </a:r>
            <a:endParaRPr lang="zh-CN" altLang="en-US" sz="120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24</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456E5B-5570-4716-8885-35F8697C07FB}"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762" name="Rectangle 2"/>
          <p:cNvSpPr>
            <a:spLocks noGrp="1" noRot="1" noChangeAspect="1" noChangeArrowheads="1" noTextEdit="1"/>
          </p:cNvSpPr>
          <p:nvPr>
            <p:ph type="sldImg"/>
          </p:nvPr>
        </p:nvSpPr>
        <p:spPr>
          <a:xfrm>
            <a:off x="381000" y="685800"/>
            <a:ext cx="6096000" cy="3429000"/>
          </a:xfrm>
          <a:ln/>
        </p:spPr>
      </p:sp>
      <p:sp>
        <p:nvSpPr>
          <p:cNvPr id="885763" name="Rectangle 3"/>
          <p:cNvSpPr>
            <a:spLocks noGrp="1" noChangeArrowheads="1"/>
          </p:cNvSpPr>
          <p:nvPr>
            <p:ph type="body" idx="1"/>
          </p:nvPr>
        </p:nvSpPr>
        <p:spPr/>
        <p:txBody>
          <a:bodyPr/>
          <a:lstStyle/>
          <a:p>
            <a:pPr eaLnBrk="1" hangingPunct="1"/>
            <a:r>
              <a:rPr lang="en-US" sz="1200" dirty="0">
                <a:solidFill>
                  <a:srgbClr val="FFFF66"/>
                </a:solidFill>
                <a:latin typeface="Calibri" panose="020F0502020204030204" pitchFamily="34" charset="0"/>
              </a:rPr>
              <a:t>“Facts do not ‘speak for themselves’; they are read in the light of theory.  Creative thought, in science as much as in the arts, is the motor of changing opinion.  Science is a quintessentially human activity, not a mechanized, robot-like accumulation of objective information, leading by laws of logic to inescapable interpretation.”</a:t>
            </a:r>
          </a:p>
        </p:txBody>
      </p:sp>
    </p:spTree>
    <p:extLst>
      <p:ext uri="{BB962C8B-B14F-4D97-AF65-F5344CB8AC3E}">
        <p14:creationId xmlns:p14="http://schemas.microsoft.com/office/powerpoint/2010/main" val="1609108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We take the side of science in spite of the patent absurdity of some of its constructs, in spite of its failure to fulfill many of its extravagant promises of health and life, in spite of the tolerance of the scientific community for unsubstantiated just-so stories, because we have a prior commitment, a commitment to naturalism. It is not that the methods and institutions of science somehow compel us to accept a material explanation of the phenomenal world, but, on the contrary, that we are forced by our a priori adherence to material causes to create an apparatus of investigation and a set of concepts that produce material explanations, no matter how counter-intuitive, no matter how mystifying to the uninitiated. Moreover, that materialism is absolute, for we cannot allow a Divine Foot in the door. </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4339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We take the side of science in spite of the patent absurdity of some of its constructs, in spite of its failure to fulfill many of its extravagant promises of health and life, in spite of the tolerance of the scientific community for unsubstantiated just-so stories, because we have a prior commitment, a commitment to naturalism. It is not that the methods and institutions of science somehow compel us to accept a material explanation of the phenomenal world, but, on the contrary, that we are forced by our a priori adherence to material causes to create an apparatus of investigation and a set of concepts that produce material explanations, no matter how counter-intuitive, no matter how mystifying to the uninitiated. Moreover, that materialism is absolute, for we cannot allow a Divine Foot in the door. </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026106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29</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0" cap="none" spc="0" normalizeH="0" baseline="0" noProof="0">
                <a:ln>
                  <a:noFill/>
                </a:ln>
                <a:solidFill>
                  <a:srgbClr val="FFFF00"/>
                </a:solidFill>
                <a:effectLst/>
                <a:uLnTx/>
                <a:uFillTx/>
                <a:latin typeface="+mn-lt"/>
              </a:rPr>
              <a:t>“Even if all the data point to an intelligent designer, such an hypothesis is excluded from science because it is not naturalistic.” </a:t>
            </a:r>
            <a:r>
              <a:rPr kumimoji="0" lang="en-AU" sz="1200" b="0" i="0" u="none" strike="noStrike" kern="0" cap="none" spc="0" normalizeH="0" baseline="0" noProof="0">
                <a:ln>
                  <a:noFill/>
                </a:ln>
                <a:solidFill>
                  <a:srgbClr val="00FF00"/>
                </a:solidFill>
                <a:effectLst/>
                <a:uLnTx/>
                <a:uFillTx/>
                <a:latin typeface="+mn-lt"/>
                <a:ea typeface="+mn-ea"/>
                <a:cs typeface="+mn-cs"/>
              </a:rPr>
              <a:t>Kansas State University immunologist Scott Todd,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0" cap="none" spc="0" normalizeH="0" baseline="0" noProof="0">
                <a:ln>
                  <a:noFill/>
                </a:ln>
                <a:solidFill>
                  <a:srgbClr val="00FF00"/>
                </a:solidFill>
                <a:effectLst/>
                <a:uLnTx/>
                <a:uFillTx/>
                <a:latin typeface="+mn-lt"/>
                <a:ea typeface="+mn-ea"/>
                <a:cs typeface="+mn-cs"/>
              </a:rPr>
              <a:t>correspondence to </a:t>
            </a:r>
            <a:r>
              <a:rPr kumimoji="0" lang="en-AU" sz="1200" b="0" i="1" u="none" strike="noStrike" kern="0" cap="none" spc="0" normalizeH="0" baseline="0" noProof="0">
                <a:ln>
                  <a:noFill/>
                </a:ln>
                <a:solidFill>
                  <a:srgbClr val="00FF00"/>
                </a:solidFill>
                <a:effectLst/>
                <a:uLnTx/>
                <a:uFillTx/>
                <a:latin typeface="+mn-lt"/>
                <a:ea typeface="+mn-ea"/>
                <a:cs typeface="+mn-cs"/>
              </a:rPr>
              <a:t>Nature</a:t>
            </a:r>
            <a:r>
              <a:rPr kumimoji="0" lang="en-AU" sz="1200" b="0" i="0" u="none" strike="noStrike" kern="0" cap="none" spc="0" normalizeH="0" baseline="0" noProof="0">
                <a:ln>
                  <a:noFill/>
                </a:ln>
                <a:solidFill>
                  <a:srgbClr val="00FF00"/>
                </a:solidFill>
                <a:effectLst/>
                <a:uLnTx/>
                <a:uFillTx/>
                <a:latin typeface="+mn-lt"/>
                <a:ea typeface="+mn-ea"/>
                <a:cs typeface="+mn-cs"/>
              </a:rPr>
              <a:t> </a:t>
            </a:r>
            <a:r>
              <a:rPr kumimoji="0" lang="en-AU" sz="1200" b="1" i="0" u="none" strike="noStrike" kern="0" cap="none" spc="0" normalizeH="0" baseline="0" noProof="0">
                <a:ln>
                  <a:noFill/>
                </a:ln>
                <a:solidFill>
                  <a:srgbClr val="00FF00"/>
                </a:solidFill>
                <a:effectLst/>
                <a:uLnTx/>
                <a:uFillTx/>
                <a:latin typeface="+mn-lt"/>
                <a:ea typeface="+mn-ea"/>
                <a:cs typeface="+mn-cs"/>
              </a:rPr>
              <a:t>410 </a:t>
            </a:r>
            <a:r>
              <a:rPr kumimoji="0" lang="en-AU" sz="1200" b="0" i="0" u="none" strike="noStrike" kern="0" cap="none" spc="0" normalizeH="0" baseline="0" noProof="0">
                <a:ln>
                  <a:noFill/>
                </a:ln>
                <a:solidFill>
                  <a:srgbClr val="00FF00"/>
                </a:solidFill>
                <a:effectLst/>
                <a:uLnTx/>
                <a:uFillTx/>
                <a:latin typeface="+mn-lt"/>
                <a:ea typeface="+mn-ea"/>
                <a:cs typeface="+mn-cs"/>
              </a:rPr>
              <a:t>(6752):423, 30 Sept. 1999.</a:t>
            </a:r>
            <a:r>
              <a:rPr kumimoji="0" lang="en-AU" sz="1400" b="0" i="0" u="none" strike="noStrike" kern="0" cap="none" spc="0" normalizeH="0" baseline="0" noProof="0">
                <a:ln>
                  <a:noFill/>
                </a:ln>
                <a:solidFill>
                  <a:srgbClr val="00FF00"/>
                </a:solidFill>
                <a:effectLst/>
                <a:uLnTx/>
                <a:uFillTx/>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mn-lt"/>
                <a:ea typeface="+mn-ea"/>
                <a:cs typeface="+mn-cs"/>
              </a:rPr>
              <a:t>贴切</a:t>
            </a:r>
            <a:r>
              <a:rPr lang="en-US" altLang="zh-CN" sz="1200" b="1" kern="1200" dirty="0">
                <a:solidFill>
                  <a:schemeClr val="tx1"/>
                </a:solidFill>
                <a:latin typeface="+mn-lt"/>
                <a:ea typeface="+mn-ea"/>
                <a:cs typeface="+mn-cs"/>
              </a:rPr>
              <a:t> tie1qie4 apt, appropriate</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Even if it makes no </a:t>
            </a:r>
            <a:r>
              <a:rPr lang="en-US" sz="1200" b="1" kern="1200" dirty="0" err="1">
                <a:solidFill>
                  <a:schemeClr val="tx1"/>
                </a:solidFill>
                <a:latin typeface="+mn-lt"/>
                <a:ea typeface="+mn-ea"/>
                <a:cs typeface="+mn-cs"/>
              </a:rPr>
              <a:t>sense,the</a:t>
            </a:r>
            <a:r>
              <a:rPr lang="en-US" sz="1200" b="1" kern="1200" dirty="0">
                <a:solidFill>
                  <a:schemeClr val="tx1"/>
                </a:solidFill>
                <a:latin typeface="+mn-lt"/>
                <a:ea typeface="+mn-ea"/>
                <a:cs typeface="+mn-cs"/>
              </a:rPr>
              <a:t> answer must be: Naturalism, Atheism.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Prof. Paul</a:t>
            </a:r>
            <a:r>
              <a:rPr lang="en-US" sz="1200" kern="1200" baseline="0" dirty="0">
                <a:solidFill>
                  <a:schemeClr val="tx1"/>
                </a:solidFill>
                <a:latin typeface="+mn-lt"/>
                <a:ea typeface="+mn-ea"/>
                <a:cs typeface="+mn-cs"/>
              </a:rPr>
              <a:t> Davies is an evolutionist and an astrobiologist seeking for life in outer space. He said: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1200" dirty="0">
                <a:ea typeface="汉仪大宋简" panose="02010609000101010101" pitchFamily="49" charset="-122"/>
              </a:rPr>
              <a:t>“Most of the workings of the cell are best described not in terms of material stuff—hardware—but as information,  or software.” </a:t>
            </a:r>
            <a:r>
              <a:rPr lang="en-US" altLang="zh-HK" sz="1200" i="1" dirty="0">
                <a:ea typeface="汉仪大宋简" panose="02010609000101010101" pitchFamily="49" charset="-122"/>
              </a:rPr>
              <a:t>The</a:t>
            </a:r>
            <a:r>
              <a:rPr lang="en-US" altLang="zh-HK" sz="1200" i="1" baseline="0" dirty="0">
                <a:ea typeface="汉仪大宋简" panose="02010609000101010101" pitchFamily="49" charset="-122"/>
              </a:rPr>
              <a:t> Guardian</a:t>
            </a:r>
            <a:r>
              <a:rPr lang="en-US" altLang="zh-HK" sz="1200" i="0" baseline="0" dirty="0">
                <a:ea typeface="汉仪大宋简" panose="02010609000101010101" pitchFamily="49" charset="-122"/>
              </a:rPr>
              <a:t> 2002-12-11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1200" i="0" baseline="0" dirty="0">
                <a:ea typeface="汉仪大宋简" panose="02010609000101010101" pitchFamily="49" charset="-122"/>
              </a:rPr>
              <a:t>He admits: “</a:t>
            </a:r>
            <a:r>
              <a:rPr lang="en-US" altLang="en-US" sz="1200" dirty="0">
                <a:ea typeface="汉仪大宋简" panose="02010609000101010101" pitchFamily="49" charset="-122"/>
              </a:rPr>
              <a:t>There is no known law of physics able to create information from nothing …</a:t>
            </a:r>
            <a:r>
              <a:rPr lang="en-US" altLang="zh-HK" sz="1200" i="0" baseline="0" dirty="0">
                <a:ea typeface="汉仪大宋简" panose="02010609000101010101" pitchFamily="49" charset="-122"/>
              </a:rPr>
              <a:t>” </a:t>
            </a:r>
            <a:r>
              <a:rPr lang="en-US" altLang="en-US" sz="1200" dirty="0">
                <a:ea typeface="汉仪大宋简" panose="02010609000101010101" pitchFamily="49" charset="-122"/>
              </a:rPr>
              <a:t>New Scientist, 163 (2204):27–30  18 September 1999</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b="1" dirty="0"/>
              <a:t>dan4bai2zhi4</a:t>
            </a:r>
          </a:p>
          <a:p>
            <a:r>
              <a:rPr lang="en-US" altLang="zh-CN" b="1" dirty="0"/>
              <a:t>chain:</a:t>
            </a:r>
            <a:r>
              <a:rPr lang="en-US" altLang="zh-CN" b="1" baseline="0" dirty="0"/>
              <a:t> </a:t>
            </a:r>
            <a:r>
              <a:rPr lang="zh-CN" altLang="en-US" b="1" dirty="0"/>
              <a:t>链条 </a:t>
            </a:r>
            <a:r>
              <a:rPr lang="en-US" altLang="zh-CN" b="1" dirty="0"/>
              <a:t>lian4</a:t>
            </a:r>
            <a:r>
              <a:rPr lang="zh-CN" altLang="en-US" b="1" dirty="0"/>
              <a:t> </a:t>
            </a:r>
            <a:r>
              <a:rPr lang="en-US" altLang="zh-CN" b="1" dirty="0"/>
              <a:t>tiao2 </a:t>
            </a:r>
            <a:r>
              <a:rPr lang="zh-CN" altLang="en-US" b="1" dirty="0"/>
              <a:t>（</a:t>
            </a:r>
            <a:r>
              <a:rPr lang="en-US" altLang="zh-CN" b="1" dirty="0"/>
              <a:t>peptide chain: </a:t>
            </a:r>
            <a:r>
              <a:rPr lang="zh-CN" altLang="en-US" b="1" dirty="0"/>
              <a:t>肽链</a:t>
            </a:r>
            <a:r>
              <a:rPr lang="zh-CN" altLang="en-US" b="1" baseline="0" dirty="0"/>
              <a:t> </a:t>
            </a:r>
            <a:r>
              <a:rPr lang="en-US" altLang="zh-CN" b="1" dirty="0"/>
              <a:t>tai4</a:t>
            </a:r>
            <a:r>
              <a:rPr lang="en-US" altLang="zh-CN" b="1" baseline="0" dirty="0"/>
              <a:t> lian4</a:t>
            </a:r>
            <a:r>
              <a:rPr lang="zh-CN" altLang="en-US" b="1" baseline="0" dirty="0"/>
              <a:t>）</a:t>
            </a:r>
            <a:endParaRPr lang="en-US" altLang="zh-CN" b="1" dirty="0"/>
          </a:p>
          <a:p>
            <a:r>
              <a:rPr lang="en-US" b="1" dirty="0"/>
              <a:t>chemical</a:t>
            </a:r>
            <a:r>
              <a:rPr lang="en-US" b="1" baseline="0" dirty="0"/>
              <a:t> bond: </a:t>
            </a:r>
            <a:r>
              <a:rPr lang="zh-CN" altLang="en-US" b="1" baseline="0" dirty="0"/>
              <a:t>化学键 </a:t>
            </a:r>
            <a:r>
              <a:rPr lang="en-US" altLang="zh-CN" b="1" baseline="0" dirty="0"/>
              <a:t>jian4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a:t>Kinesin:</a:t>
            </a:r>
            <a:r>
              <a:rPr lang="en-US" altLang="zh-CN" b="1" baseline="0" dirty="0"/>
              <a:t> </a:t>
            </a:r>
            <a:r>
              <a:rPr lang="zh-CN" altLang="en-US" b="1" dirty="0"/>
              <a:t>驱动蛋白 </a:t>
            </a:r>
            <a:r>
              <a:rPr lang="en-US" altLang="zh-CN" b="1" dirty="0"/>
              <a:t>Qu1dong4 Dan4bai2</a:t>
            </a:r>
          </a:p>
          <a:p>
            <a:r>
              <a:rPr lang="en-US" b="1" dirty="0"/>
              <a:t>Ribonuclease: </a:t>
            </a:r>
            <a:r>
              <a:rPr lang="zh-CN" altLang="en-US" b="1" dirty="0">
                <a:latin typeface="微软雅黑" panose="020B0503020204020204" pitchFamily="34" charset="-122"/>
              </a:rPr>
              <a:t>核糖核酸酶 </a:t>
            </a:r>
            <a:r>
              <a:rPr lang="en-US" altLang="zh-CN" b="1" dirty="0">
                <a:latin typeface="微软雅黑" panose="020B0503020204020204" pitchFamily="34" charset="-122"/>
              </a:rPr>
              <a:t>He2tang2 He2suan1</a:t>
            </a:r>
            <a:r>
              <a:rPr lang="en-US" altLang="zh-CN" b="1" baseline="0" dirty="0">
                <a:latin typeface="微软雅黑" panose="020B0503020204020204" pitchFamily="34" charset="-122"/>
              </a:rPr>
              <a:t> Mei2</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Prokaryotes do not have kinesin, but they do have,</a:t>
            </a:r>
            <a:r>
              <a:rPr kumimoji="1" lang="en-US" altLang="zh-CN" baseline="0" dirty="0"/>
              <a:t> e.g., </a:t>
            </a:r>
            <a:r>
              <a:rPr kumimoji="1" lang="en-US" altLang="zh-CN" baseline="0" dirty="0" err="1"/>
              <a:t>dyneim</a:t>
            </a:r>
            <a:endParaRPr kumimoji="1" lang="zh-CN" alt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a:t>
            </a:fld>
            <a:endParaRPr lang="zh-CN" altLang="en-US"/>
          </a:p>
        </p:txBody>
      </p:sp>
    </p:spTree>
    <p:extLst>
      <p:ext uri="{BB962C8B-B14F-4D97-AF65-F5344CB8AC3E}">
        <p14:creationId xmlns:p14="http://schemas.microsoft.com/office/powerpoint/2010/main" val="3923127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Even if it makes no sense,the answer must be: Naturalism, Atheism.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ea typeface="汉仪大宋简" panose="02010609000101010101" pitchFamily="49" charset="-122"/>
              </a:rPr>
              <a:t>He also admits: “</a:t>
            </a:r>
            <a:r>
              <a:rPr lang="en-US" sz="1200">
                <a:solidFill>
                  <a:srgbClr val="FFFF00"/>
                </a:solidFill>
                <a:latin typeface="Calibri" pitchFamily="34" charset="0"/>
              </a:rPr>
              <a:t>Nobody knows how a mixture of lifeless chemicals spontaneously organised themselves into the first living cell… How did stupid atoms spontaneously write their own software?</a:t>
            </a:r>
            <a:r>
              <a:rPr lang="en-US" altLang="zh-CN" sz="1200">
                <a:ea typeface="汉仪大宋简" panose="02010609000101010101" pitchFamily="49" charset="-122"/>
              </a:rPr>
              <a:t>” </a:t>
            </a:r>
            <a:r>
              <a:rPr lang="en-US" altLang="en-US" sz="1200">
                <a:ea typeface="汉仪大宋简" panose="02010609000101010101" pitchFamily="49" charset="-122"/>
              </a:rPr>
              <a:t>New Scientist 179(2403):32, 12 July, 2003</a:t>
            </a:r>
            <a:endParaRPr lang="en-US" altLang="zh-CN" sz="1200">
              <a:ea typeface="汉仪大宋简" panose="0201060900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a:ea typeface="汉仪大宋简" panose="02010609000101010101" pitchFamily="49" charset="-122"/>
              </a:rPr>
              <a:t>But he can only ask “how”—he never questions whether it actually happened! </a:t>
            </a:r>
            <a:endParaRPr lang="en-US" altLang="en-US" sz="1200">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a:t>Blindfold</a:t>
            </a:r>
            <a:r>
              <a:rPr lang="zh-CN" altLang="en-US" baseline="0"/>
              <a:t> </a:t>
            </a:r>
            <a:r>
              <a:rPr lang="en-US" altLang="zh-CN" baseline="0"/>
              <a:t>vb </a:t>
            </a:r>
            <a:r>
              <a:rPr lang="zh-TW" altLang="en-US" sz="1200" b="1" i="0" kern="1200">
                <a:solidFill>
                  <a:schemeClr val="tx1"/>
                </a:solidFill>
                <a:latin typeface="+mn-lt"/>
                <a:ea typeface="+mn-ea"/>
                <a:cs typeface="+mn-cs"/>
              </a:rPr>
              <a:t>蒙住眼睛</a:t>
            </a:r>
            <a:r>
              <a:rPr lang="en-US" altLang="zh-TW" sz="1200" b="1" i="0" kern="1200">
                <a:solidFill>
                  <a:schemeClr val="tx1"/>
                </a:solidFill>
                <a:latin typeface="+mn-lt"/>
                <a:ea typeface="+mn-ea"/>
                <a:cs typeface="+mn-cs"/>
              </a:rPr>
              <a:t>; n: </a:t>
            </a:r>
            <a:r>
              <a:rPr lang="zh-CN" altLang="en-US" sz="1200" b="1" i="0" kern="1200">
                <a:solidFill>
                  <a:schemeClr val="tx1"/>
                </a:solidFill>
                <a:latin typeface="+mn-lt"/>
                <a:ea typeface="+mn-ea"/>
                <a:cs typeface="+mn-cs"/>
              </a:rPr>
              <a:t>眼罩</a:t>
            </a:r>
            <a:r>
              <a:rPr lang="zh-CN" altLang="en-US" sz="1200" b="1" i="0" kern="1200" baseline="0">
                <a:solidFill>
                  <a:schemeClr val="tx1"/>
                </a:solidFill>
                <a:latin typeface="+mn-lt"/>
                <a:ea typeface="+mn-ea"/>
                <a:cs typeface="+mn-cs"/>
              </a:rPr>
              <a:t> </a:t>
            </a:r>
            <a:r>
              <a:rPr lang="en-US" altLang="zh-CN" sz="1200" b="1" i="0" kern="1200" baseline="0">
                <a:solidFill>
                  <a:schemeClr val="tx1"/>
                </a:solidFill>
                <a:latin typeface="+mn-lt"/>
                <a:ea typeface="+mn-ea"/>
                <a:cs typeface="+mn-cs"/>
              </a:rPr>
              <a:t>yan3zhao4</a:t>
            </a:r>
            <a:endParaRPr lang="en-US" altLang="zh-CN"/>
          </a:p>
          <a:p>
            <a:r>
              <a:rPr lang="en-US" altLang="zh-CN"/>
              <a:t>Mental frameworks blind</a:t>
            </a:r>
            <a:r>
              <a:rPr lang="en-US" altLang="zh-CN" baseline="0"/>
              <a:t> evolutionists to the implications of the evidence</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Biao1Qian1 </a:t>
            </a:r>
            <a:r>
              <a:rPr lang="zh-CN" altLang="en-US"/>
              <a:t>标签 </a:t>
            </a:r>
            <a:r>
              <a:rPr lang="en-US" altLang="zh-CN"/>
              <a:t>tag,</a:t>
            </a:r>
            <a:r>
              <a:rPr lang="en-US" altLang="zh-CN" baseline="0"/>
              <a:t> label</a:t>
            </a:r>
            <a:r>
              <a:rPr lang="en-US"/>
              <a:t> </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34</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Secular</a:t>
            </a:r>
            <a:r>
              <a:rPr lang="en-AU" baseline="0" dirty="0"/>
              <a:t> history </a:t>
            </a:r>
            <a:r>
              <a:rPr lang="en-AU" baseline="0" dirty="0" err="1"/>
              <a:t>vs</a:t>
            </a:r>
            <a:r>
              <a:rPr lang="en-AU" baseline="0" dirty="0"/>
              <a:t> biblical history</a:t>
            </a:r>
            <a:endParaRPr lang="en-AU" dirty="0"/>
          </a:p>
          <a:p>
            <a:r>
              <a:rPr lang="en-AU" dirty="0"/>
              <a:t>There are different</a:t>
            </a:r>
            <a:r>
              <a:rPr lang="en-AU" baseline="0" dirty="0"/>
              <a:t> ways of looking at the same facts. The facts are the rocks and fossils that exist in the present. The stories we make up to explain how they came to be there are not facts, but interpretations. The world view or philosophical outlook that we bring affects the stories that we think up to explain the facts. No one is without a world-view, so no one is unbiased or neutral, in how we deal with the facts.</a:t>
            </a:r>
            <a:endParaRPr lang="en-AU" dirty="0"/>
          </a:p>
        </p:txBody>
      </p:sp>
      <p:sp>
        <p:nvSpPr>
          <p:cNvPr id="4" name="Slide Number Placeholder 3"/>
          <p:cNvSpPr>
            <a:spLocks noGrp="1"/>
          </p:cNvSpPr>
          <p:nvPr>
            <p:ph type="sldNum" sz="quarter" idx="10"/>
          </p:nvPr>
        </p:nvSpPr>
        <p:spPr/>
        <p:txBody>
          <a:bodyPr/>
          <a:lstStyle/>
          <a:p>
            <a:fld id="{7358BF3E-ACA2-46B7-A77F-D9B4C1631DC4}" type="slidenum">
              <a:rPr lang="en-US" smtClean="0"/>
              <a:pPr/>
              <a:t>35</a:t>
            </a:fld>
            <a:endParaRPr lang="en-US" dirty="0"/>
          </a:p>
        </p:txBody>
      </p:sp>
    </p:spTree>
    <p:extLst>
      <p:ext uri="{BB962C8B-B14F-4D97-AF65-F5344CB8AC3E}">
        <p14:creationId xmlns:p14="http://schemas.microsoft.com/office/powerpoint/2010/main" val="1743046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a:t>起诉方 </a:t>
            </a:r>
            <a:r>
              <a:rPr lang="en-US" altLang="zh-CN" baseline="0"/>
              <a:t>prosecution</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a:t>辩护方</a:t>
            </a:r>
            <a:r>
              <a:rPr lang="en-US" altLang="zh-CN" baseline="0"/>
              <a:t>defense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FFFF00"/>
                </a:solidFill>
                <a:effectLst>
                  <a:outerShdw blurRad="38100" dist="38100" dir="2700000" algn="tl">
                    <a:srgbClr val="000000">
                      <a:alpha val="43137"/>
                    </a:srgbClr>
                  </a:outerShdw>
                </a:effectLst>
                <a:latin typeface="Calibri" panose="020F0502020204030204" pitchFamily="34" charset="0"/>
              </a:rPr>
              <a:t>Same </a:t>
            </a:r>
            <a:r>
              <a:rPr lang="en-AU" sz="1200" dirty="0">
                <a:solidFill>
                  <a:srgbClr val="FFFF00"/>
                </a:solidFill>
                <a:effectLst>
                  <a:outerShdw blurRad="38100" dist="38100" dir="2700000" algn="tl">
                    <a:srgbClr val="000000">
                      <a:alpha val="43137"/>
                    </a:srgbClr>
                  </a:outerShdw>
                </a:effectLst>
                <a:latin typeface="Calibri" panose="020F0502020204030204" pitchFamily="34" charset="0"/>
              </a:rPr>
              <a:t>data – different interpretations</a:t>
            </a:r>
          </a:p>
          <a:p>
            <a:pPr lvl="0"/>
            <a:r>
              <a:rPr lang="en-US"/>
              <a:t>Prosecution</a:t>
            </a:r>
            <a:r>
              <a:rPr lang="en-US" baseline="0"/>
              <a:t> </a:t>
            </a:r>
            <a:r>
              <a:rPr lang="en-US" baseline="0" dirty="0"/>
              <a:t>interprets the data to show the accused is guilty</a:t>
            </a:r>
          </a:p>
          <a:p>
            <a:pPr lvl="0"/>
            <a:r>
              <a:rPr lang="en-US" baseline="0" dirty="0" err="1"/>
              <a:t>Defence</a:t>
            </a:r>
            <a:r>
              <a:rPr lang="en-US" baseline="0" dirty="0"/>
              <a:t> interprets the same data to show the accused is innocent</a:t>
            </a:r>
            <a:endParaRPr lang="zh-CN" altLang="en-US" baseline="0" dirty="0"/>
          </a:p>
          <a:p>
            <a:pPr lvl="0"/>
            <a:r>
              <a:rPr lang="zh-CN" altLang="en-US" baseline="0" dirty="0"/>
              <a:t>起诉方将证据解释为对被告的罪证</a:t>
            </a:r>
          </a:p>
          <a:p>
            <a:pPr lvl="0"/>
            <a:r>
              <a:rPr lang="zh-CN" altLang="en-US" baseline="0" dirty="0"/>
              <a:t>辩护方将同样的证据解释为证明被告无罪的证据</a:t>
            </a:r>
            <a:endParaRPr lang="en-US" baseline="0" dirty="0"/>
          </a:p>
          <a:p>
            <a:pPr lvl="0"/>
            <a:r>
              <a:rPr lang="en-US" baseline="0"/>
              <a:t>But </a:t>
            </a:r>
            <a:r>
              <a:rPr lang="en-US" baseline="0" dirty="0"/>
              <a:t>what if there was a reliable EYE WITNESS?</a:t>
            </a:r>
            <a:endParaRPr lang="en-US" dirty="0"/>
          </a:p>
          <a:p>
            <a:endParaRPr lang="en-AU" dirty="0"/>
          </a:p>
        </p:txBody>
      </p:sp>
      <p:sp>
        <p:nvSpPr>
          <p:cNvPr id="4" name="Slide Number Placeholder 3"/>
          <p:cNvSpPr>
            <a:spLocks noGrp="1"/>
          </p:cNvSpPr>
          <p:nvPr>
            <p:ph type="sldNum" sz="quarter" idx="10"/>
          </p:nvPr>
        </p:nvSpPr>
        <p:spPr/>
        <p:txBody>
          <a:bodyPr/>
          <a:lstStyle/>
          <a:p>
            <a:fld id="{414A29B3-C27D-4EAE-BB7C-CEB84B9A3B2B}" type="slidenum">
              <a:rPr lang="en-AU" smtClean="0"/>
              <a:pPr/>
              <a:t>36</a:t>
            </a:fld>
            <a:endParaRPr lang="en-AU"/>
          </a:p>
        </p:txBody>
      </p:sp>
    </p:spTree>
    <p:extLst>
      <p:ext uri="{BB962C8B-B14F-4D97-AF65-F5344CB8AC3E}">
        <p14:creationId xmlns:p14="http://schemas.microsoft.com/office/powerpoint/2010/main" val="1675815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 see the world through the ‘glasses’ of our belief system or </a:t>
            </a:r>
            <a:r>
              <a:rPr lang="en-US"/>
              <a:t>worldview. Influenced </a:t>
            </a:r>
            <a:r>
              <a:rPr lang="en-US" dirty="0"/>
              <a:t>by BELIEFS, PEER </a:t>
            </a:r>
            <a:r>
              <a:rPr lang="en-US"/>
              <a:t>PRESSURE etc</a:t>
            </a:r>
            <a:r>
              <a:rPr lang="en-US" baseline="0"/>
              <a:t> </a:t>
            </a:r>
            <a:r>
              <a:rPr lang="en-US"/>
              <a:t>For </a:t>
            </a:r>
            <a:r>
              <a:rPr lang="en-US" dirty="0"/>
              <a:t>example, if we believe in evolution, then we see the world with evolutionised glasses.</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D9A611-628A-40B3-9079-93506015CDC9}"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636043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a:t>
            </a:r>
            <a:r>
              <a:rPr lang="en-US" baseline="0" dirty="0"/>
              <a:t> need</a:t>
            </a:r>
            <a:r>
              <a:rPr lang="en-US" dirty="0"/>
              <a:t> to change the glasses we wear</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D9A611-628A-40B3-9079-93506015CDC9}"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610113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eaLnBrk="1" hangingPunct="1">
              <a:spcBef>
                <a:spcPct val="0"/>
              </a:spcBef>
            </a:pPr>
            <a:endParaRPr lang="en-US"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2F4CED-8026-4715-A9E8-A92AACA0744D}"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930858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 see the same data but interpret it very differently.</a:t>
            </a:r>
          </a:p>
          <a:p>
            <a:pPr eaLnBrk="1" hangingPunct="1">
              <a:spcBef>
                <a:spcPct val="0"/>
              </a:spcBef>
            </a:pPr>
            <a:endParaRPr lang="en-US" dirty="0"/>
          </a:p>
          <a:p>
            <a:pPr eaLnBrk="1" hangingPunct="1">
              <a:spcBef>
                <a:spcPct val="0"/>
              </a:spcBef>
            </a:pPr>
            <a:endParaRPr lang="en-US"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2F4CED-8026-4715-A9E8-A92AACA0744D}"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17199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eaLnBrk="1" hangingPunct="1">
              <a:spcBef>
                <a:spcPct val="0"/>
              </a:spcBef>
            </a:pPr>
            <a:endParaRPr lang="en-US"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2F4CED-8026-4715-A9E8-A92AACA0744D}"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15610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Ribonuclease: </a:t>
            </a:r>
            <a:r>
              <a:rPr lang="zh-CN" altLang="en-US" b="1">
                <a:latin typeface="微软雅黑" panose="020B0503020204020204" pitchFamily="34" charset="-122"/>
              </a:rPr>
              <a:t>核糖核酸酶 </a:t>
            </a:r>
            <a:r>
              <a:rPr lang="en-US" altLang="zh-CN" b="1">
                <a:latin typeface="微软雅黑" panose="020B0503020204020204" pitchFamily="34" charset="-122"/>
              </a:rPr>
              <a:t>He2tang2 He2suan1</a:t>
            </a:r>
            <a:r>
              <a:rPr lang="en-US" altLang="zh-CN" b="1" baseline="0">
                <a:latin typeface="微软雅黑" panose="020B0503020204020204" pitchFamily="34" charset="-122"/>
              </a:rPr>
              <a:t> Mei2</a:t>
            </a:r>
            <a:endParaRPr lang="en-US" b="1"/>
          </a:p>
          <a:p>
            <a:r>
              <a:rPr lang="en-US" altLang="zh-CN" b="1"/>
              <a:t>dan4bai2zhi4</a:t>
            </a:r>
          </a:p>
          <a:p>
            <a:r>
              <a:rPr lang="en-US" altLang="zh-CN" b="1"/>
              <a:t>chain:</a:t>
            </a:r>
            <a:r>
              <a:rPr lang="en-US" altLang="zh-CN" b="1" baseline="0"/>
              <a:t> </a:t>
            </a:r>
            <a:r>
              <a:rPr lang="zh-CN" altLang="en-US" b="1"/>
              <a:t>链条 </a:t>
            </a:r>
            <a:r>
              <a:rPr lang="en-US" altLang="zh-CN" b="1"/>
              <a:t>lian4</a:t>
            </a:r>
            <a:r>
              <a:rPr lang="zh-CN" altLang="en-US" b="1"/>
              <a:t> </a:t>
            </a:r>
            <a:r>
              <a:rPr lang="en-US" altLang="zh-CN" b="1"/>
              <a:t>tiao2  </a:t>
            </a:r>
            <a:r>
              <a:rPr lang="zh-CN" altLang="en-US" b="1"/>
              <a:t>（</a:t>
            </a:r>
            <a:r>
              <a:rPr lang="en-US" altLang="zh-CN" b="1"/>
              <a:t>peptide chain: </a:t>
            </a:r>
            <a:r>
              <a:rPr lang="zh-CN" altLang="en-US" b="1"/>
              <a:t>肽链</a:t>
            </a:r>
            <a:r>
              <a:rPr lang="zh-CN" altLang="en-US" b="1" baseline="0"/>
              <a:t> </a:t>
            </a:r>
            <a:r>
              <a:rPr lang="en-US" altLang="zh-CN" b="1"/>
              <a:t>tai4</a:t>
            </a:r>
            <a:r>
              <a:rPr lang="en-US" altLang="zh-CN" b="1" baseline="0"/>
              <a:t> lian4</a:t>
            </a:r>
            <a:r>
              <a:rPr lang="zh-CN" altLang="en-US" b="1" baseline="0"/>
              <a:t>）</a:t>
            </a:r>
            <a:r>
              <a:rPr lang="en-US" altLang="zh-CN" b="1" baseline="0"/>
              <a:t> </a:t>
            </a:r>
            <a:endParaRPr lang="en-US" altLang="zh-CN" b="1"/>
          </a:p>
          <a:p>
            <a:r>
              <a:rPr lang="en-US" b="1"/>
              <a:t>chemical</a:t>
            </a:r>
            <a:r>
              <a:rPr lang="en-US" b="1" baseline="0"/>
              <a:t> bond: </a:t>
            </a:r>
            <a:r>
              <a:rPr lang="zh-CN" altLang="en-US" b="1" baseline="0"/>
              <a:t>化学键 </a:t>
            </a:r>
            <a:r>
              <a:rPr lang="en-US" altLang="zh-CN" b="1" baseline="0"/>
              <a:t>jian4</a:t>
            </a:r>
            <a:endParaRPr lang="en-US" b="1"/>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a:t>
            </a:fld>
            <a:endParaRPr lang="zh-CN" altLang="en-US"/>
          </a:p>
        </p:txBody>
      </p:sp>
    </p:spTree>
    <p:extLst>
      <p:ext uri="{BB962C8B-B14F-4D97-AF65-F5344CB8AC3E}">
        <p14:creationId xmlns:p14="http://schemas.microsoft.com/office/powerpoint/2010/main" val="3072401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We’re not saying “choose whatever </a:t>
            </a:r>
            <a:r>
              <a:rPr lang="en-US" dirty="0" err="1"/>
              <a:t>presuppostions</a:t>
            </a:r>
            <a:r>
              <a:rPr lang="en-US" dirty="0"/>
              <a:t> or framework you like, then you can get the conclusions you want”</a:t>
            </a:r>
          </a:p>
          <a:p>
            <a:pPr marL="171450" indent="-171450">
              <a:buFont typeface="Arial" panose="020B0604020202020204" pitchFamily="34" charset="0"/>
              <a:buChar char="•"/>
            </a:pPr>
            <a:r>
              <a:rPr lang="en-US" dirty="0"/>
              <a:t>Creationism and YE have ample evidence</a:t>
            </a:r>
          </a:p>
          <a:p>
            <a:pPr marL="171450" indent="-171450">
              <a:buFont typeface="Arial" panose="020B0604020202020204" pitchFamily="34" charset="0"/>
              <a:buChar char="•"/>
            </a:pPr>
            <a:r>
              <a:rPr lang="en-US" dirty="0"/>
              <a:t>Evolution has obvious contractions with known physical laws</a:t>
            </a:r>
          </a:p>
          <a:p>
            <a:pPr marL="0" indent="0">
              <a:buFont typeface="Arial" panose="020B0604020202020204" pitchFamily="34" charset="0"/>
              <a:buNone/>
            </a:pPr>
            <a:r>
              <a:rPr lang="en-US" dirty="0"/>
              <a:t>BUT, ppl won’t be able to escape false theories unless they admit their mental framework and are willing to question it.</a:t>
            </a:r>
          </a:p>
          <a:p>
            <a:pPr marL="171450" indent="-171450">
              <a:buFont typeface="Arial" panose="020B0604020202020204" pitchFamily="34" charset="0"/>
              <a:buChar char="•"/>
            </a:pPr>
            <a:r>
              <a:rPr lang="en-US" dirty="0"/>
              <a:t>Most scientists aren’t willing</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a:solidFill>
                  <a:schemeClr val="tx1"/>
                </a:solidFill>
                <a:latin typeface="+mn-lt"/>
                <a:ea typeface="+mn-ea"/>
                <a:cs typeface="+mn-cs"/>
              </a:rPr>
              <a:t>紧身衣</a:t>
            </a:r>
            <a:r>
              <a:rPr lang="zh-CN" altLang="en-US" sz="1200" b="0" i="0" kern="1200" baseline="0">
                <a:solidFill>
                  <a:schemeClr val="tx1"/>
                </a:solidFill>
                <a:latin typeface="+mn-lt"/>
                <a:ea typeface="+mn-ea"/>
                <a:cs typeface="+mn-cs"/>
              </a:rPr>
              <a:t> </a:t>
            </a:r>
            <a:r>
              <a:rPr lang="en-US" altLang="zh-TW" sz="1200" b="0" i="0" kern="1200">
                <a:solidFill>
                  <a:schemeClr val="tx1"/>
                </a:solidFill>
                <a:latin typeface="+mn-lt"/>
                <a:ea typeface="+mn-ea"/>
                <a:cs typeface="+mn-cs"/>
              </a:rPr>
              <a:t>jin3shen1 yi1</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a:solidFill>
                  <a:schemeClr val="tx1"/>
                </a:solidFill>
                <a:latin typeface="+mn-lt"/>
                <a:ea typeface="+mn-ea"/>
                <a:cs typeface="+mn-cs"/>
              </a:rPr>
              <a:t>约束衣 </a:t>
            </a:r>
            <a:r>
              <a:rPr lang="en-US" altLang="zh-TW" sz="1200" b="0" i="0" kern="1200">
                <a:solidFill>
                  <a:schemeClr val="tx1"/>
                </a:solidFill>
                <a:latin typeface="+mn-lt"/>
                <a:ea typeface="+mn-ea"/>
                <a:cs typeface="+mn-cs"/>
              </a:rPr>
              <a:t>yue1shu4 yi1 (also used)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Where did this mental “straightjacket” come from?</a:t>
            </a:r>
            <a:endParaRPr lang="zh-CN" altLang="en-US" sz="120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t>黏液</a:t>
            </a:r>
            <a:r>
              <a:rPr lang="en-US" altLang="zh-CN" sz="1200" dirty="0"/>
              <a:t> Nian2Ye4  【also</a:t>
            </a:r>
            <a:r>
              <a:rPr lang="zh-CN" altLang="en-US" sz="1200" dirty="0"/>
              <a:t>：粘液</a:t>
            </a:r>
            <a:r>
              <a:rPr lang="en-US" altLang="zh-CN" sz="1200" dirty="0"/>
              <a:t>】</a:t>
            </a:r>
            <a:endParaRPr lang="en-US" altLang="zh-CN"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Ancient Greek and Roman philosophers postulated long ages and evolution</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Ancient Greek and Roman philosophers postulated long ages and evolution</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45</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Christianity came to dominate the West.</a:t>
            </a:r>
            <a:r>
              <a:rPr lang="en-US" altLang="zh-CN" sz="1200" baseline="0">
                <a:latin typeface="Arial" panose="020B0604020202020204" pitchFamily="34" charset="0"/>
                <a:cs typeface="Arial" panose="020B0604020202020204" pitchFamily="34" charset="0"/>
              </a:rPr>
              <a:t> It </a:t>
            </a:r>
            <a:r>
              <a:rPr lang="en-US" altLang="zh-CN" sz="1200">
                <a:latin typeface="Arial" panose="020B0604020202020204" pitchFamily="34" charset="0"/>
                <a:cs typeface="Arial" panose="020B0604020202020204" pitchFamily="34" charset="0"/>
              </a:rPr>
              <a:t>replaced various pagan religions and philosophies, including idol worship, long ages and evolution</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46</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Most ppl held a Biblical worldview.</a:t>
            </a:r>
            <a:r>
              <a:rPr lang="en-US" altLang="zh-CN" sz="1200" baseline="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Modern science developed under this worldview (Newton pic)</a:t>
            </a:r>
            <a:r>
              <a:rPr lang="zh-CN" altLang="en-US" sz="120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47</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685800" rtl="0" eaLnBrk="1" fontAlgn="auto" latinLnBrk="0" hangingPunct="1">
              <a:lnSpc>
                <a:spcPct val="100000"/>
              </a:lnSpc>
              <a:spcBef>
                <a:spcPts val="750"/>
              </a:spcBef>
              <a:spcAft>
                <a:spcPts val="0"/>
              </a:spcAft>
              <a:buClrTx/>
              <a:buSzTx/>
              <a:buFont typeface="Wingdings 2" pitchFamily="18" charset="2"/>
              <a:buNone/>
              <a:tabLst/>
              <a:defRPr/>
            </a:pPr>
            <a:r>
              <a:rPr lang="zh-CN" altLang="en-US" sz="1200">
                <a:latin typeface="Arial" panose="020B0604020202020204" pitchFamily="34" charset="0"/>
                <a:cs typeface="Arial" panose="020B0604020202020204" pitchFamily="34" charset="0"/>
              </a:rPr>
              <a:t>热衷于</a:t>
            </a:r>
            <a:r>
              <a:rPr lang="en-US" altLang="zh-CN" sz="1200" baseline="0">
                <a:latin typeface="Arial" panose="020B0604020202020204" pitchFamily="34" charset="0"/>
                <a:cs typeface="Arial" panose="020B0604020202020204" pitchFamily="34" charset="0"/>
              </a:rPr>
              <a:t> Re4 Zhong1 Yu2</a:t>
            </a:r>
            <a:endParaRPr lang="en-US" altLang="zh-CN" sz="120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In </a:t>
            </a:r>
            <a:r>
              <a:rPr lang="en-US" altLang="zh-CN" sz="1200" dirty="0">
                <a:latin typeface="Arial" panose="020B0604020202020204" pitchFamily="34" charset="0"/>
                <a:cs typeface="Arial" panose="020B0604020202020204" pitchFamily="34" charset="0"/>
              </a:rPr>
              <a:t>the 18</a:t>
            </a:r>
            <a:r>
              <a:rPr lang="en-US" altLang="zh-CN" sz="1200" baseline="30000" dirty="0">
                <a:latin typeface="Arial" panose="020B0604020202020204" pitchFamily="34" charset="0"/>
                <a:cs typeface="Arial" panose="020B0604020202020204" pitchFamily="34" charset="0"/>
              </a:rPr>
              <a:t>th</a:t>
            </a:r>
            <a:r>
              <a:rPr lang="en-US" altLang="zh-CN" sz="1200" dirty="0">
                <a:latin typeface="Arial" panose="020B0604020202020204" pitchFamily="34" charset="0"/>
                <a:cs typeface="Arial" panose="020B0604020202020204" pitchFamily="34" charset="0"/>
              </a:rPr>
              <a:t> cen., philosophers of the so-called “Enlightenment” rejected the Bible and wanted to get rid of God.</a:t>
            </a:r>
            <a:r>
              <a:rPr lang="en-US" altLang="zh-CN" sz="1200" baseline="0" dirty="0">
                <a:latin typeface="Arial" panose="020B0604020202020204" pitchFamily="34" charset="0"/>
                <a:cs typeface="Arial" panose="020B0604020202020204" pitchFamily="34" charset="0"/>
              </a:rPr>
              <a:t>  T</a:t>
            </a:r>
            <a:r>
              <a:rPr lang="en-US" altLang="zh-CN" sz="1200" dirty="0">
                <a:latin typeface="Arial" panose="020B0604020202020204" pitchFamily="34" charset="0"/>
                <a:cs typeface="Arial" panose="020B0604020202020204" pitchFamily="34" charset="0"/>
              </a:rPr>
              <a:t>hey needed a way to explain the universe, earth, living things without God.  They enthusiastically read the ancient Greeks and Romans.  They began to revive the ancient ideas of old earth and evolution</a:t>
            </a:r>
            <a:endParaRPr lang="zh-CN"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48</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Strongest promoters of </a:t>
            </a:r>
            <a:r>
              <a:rPr lang="en-US" altLang="zh-CN" dirty="0" err="1"/>
              <a:t>evol</a:t>
            </a:r>
            <a:r>
              <a:rPr lang="en-US" altLang="zh-CN" dirty="0"/>
              <a:t> in the West:</a:t>
            </a:r>
          </a:p>
          <a:p>
            <a:r>
              <a:rPr lang="en-US" dirty="0"/>
              <a:t>Want to be able to do whatever they wish</a:t>
            </a:r>
          </a:p>
          <a:p>
            <a:r>
              <a:rPr lang="en-US" dirty="0"/>
              <a:t>Don’t want to face judgment after death</a:t>
            </a:r>
          </a:p>
          <a:p>
            <a:r>
              <a:rPr lang="en-US" dirty="0"/>
              <a:t>THEREFORE don’t want God to exist</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50</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latin typeface="Arial" panose="020B0604020202020204" pitchFamily="34" charset="0"/>
                <a:ea typeface="汉仪大宋简" panose="02010609000101010101" pitchFamily="49" charset="-122"/>
                <a:cs typeface="Arial" panose="020B0604020202020204" pitchFamily="34" charset="0"/>
              </a:rPr>
              <a:t>实践者 </a:t>
            </a:r>
            <a:r>
              <a:rPr lang="en-GB" sz="1200">
                <a:solidFill>
                  <a:srgbClr val="66FF66"/>
                </a:solidFill>
                <a:latin typeface="Calibri" pitchFamily="34" charset="0"/>
                <a:cs typeface="Times New Roman" pitchFamily="18" charset="0"/>
              </a:rPr>
              <a:t>practitioners (ck’d)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ea typeface="汉仪大宋简" panose="02010609000101010101" pitchFamily="49" charset="-122"/>
                <a:cs typeface="Arial" panose="020B0604020202020204" pitchFamily="34" charset="0"/>
              </a:rPr>
              <a:t>(</a:t>
            </a:r>
            <a:r>
              <a:rPr lang="zh-CN" altLang="en-US" sz="1200">
                <a:latin typeface="Arial" panose="020B0604020202020204" pitchFamily="34" charset="0"/>
                <a:ea typeface="汉仪大宋简" panose="02010609000101010101" pitchFamily="49" charset="-122"/>
                <a:cs typeface="Arial" panose="020B0604020202020204" pitchFamily="34" charset="0"/>
              </a:rPr>
              <a:t>被）推崇 </a:t>
            </a:r>
            <a:r>
              <a:rPr lang="en-US" altLang="zh-CN" sz="1200">
                <a:latin typeface="Arial" panose="020B0604020202020204" pitchFamily="34" charset="0"/>
                <a:ea typeface="汉仪大宋简" panose="02010609000101010101" pitchFamily="49" charset="-122"/>
                <a:cs typeface="Arial" panose="020B0604020202020204" pitchFamily="34" charset="0"/>
              </a:rPr>
              <a:t>tui1chong2 praise highly, value, admire (be</a:t>
            </a:r>
            <a:r>
              <a:rPr lang="en-US" altLang="zh-CN" sz="1200" baseline="0">
                <a:latin typeface="Arial" panose="020B0604020202020204" pitchFamily="34" charset="0"/>
                <a:ea typeface="汉仪大宋简" panose="02010609000101010101" pitchFamily="49" charset="-122"/>
                <a:cs typeface="Arial" panose="020B0604020202020204" pitchFamily="34" charset="0"/>
              </a:rPr>
              <a:t> esteemed as)</a:t>
            </a:r>
            <a:endParaRPr lang="en-GB" sz="1200">
              <a:solidFill>
                <a:srgbClr val="66FF66"/>
              </a:solidFill>
              <a:latin typeface="Calibri"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66FF66"/>
                </a:solidFill>
                <a:latin typeface="Calibri" pitchFamily="34" charset="0"/>
                <a:cs typeface="Times New Roman" pitchFamily="18" charset="0"/>
              </a:rPr>
              <a:t>Evolution </a:t>
            </a:r>
            <a:r>
              <a:rPr lang="en-US" sz="1200" dirty="0">
                <a:solidFill>
                  <a:srgbClr val="66FF66"/>
                </a:solidFill>
                <a:latin typeface="Calibri" pitchFamily="34" charset="0"/>
                <a:cs typeface="Times New Roman" pitchFamily="18" charset="0"/>
              </a:rPr>
              <a:t>is</a:t>
            </a:r>
            <a:r>
              <a:rPr lang="en-US" sz="1200" baseline="0" dirty="0">
                <a:solidFill>
                  <a:srgbClr val="66FF66"/>
                </a:solidFill>
                <a:latin typeface="Calibri" pitchFamily="34" charset="0"/>
                <a:cs typeface="Times New Roman" pitchFamily="18" charset="0"/>
              </a:rPr>
              <a:t> </a:t>
            </a:r>
            <a:r>
              <a:rPr lang="en-GB" sz="1200" dirty="0">
                <a:solidFill>
                  <a:srgbClr val="66FF66"/>
                </a:solidFill>
                <a:latin typeface="Calibri" pitchFamily="34" charset="0"/>
                <a:cs typeface="Times New Roman" pitchFamily="18" charset="0"/>
              </a:rPr>
              <a:t>a Religion.  </a:t>
            </a:r>
            <a:r>
              <a:rPr lang="en-AU" sz="1200" dirty="0">
                <a:solidFill>
                  <a:srgbClr val="FFFF00"/>
                </a:solidFill>
                <a:latin typeface="Calibri" pitchFamily="34" charset="0"/>
                <a:cs typeface="Times New Roman" pitchFamily="18" charset="0"/>
              </a:rPr>
              <a:t>‘Evolution is promoted by its practitioners as more than mere science.  Evolution is promulgated as an ideology, a secular religion—a full-fledged alternative to Christianity, with meaning and morality. … </a:t>
            </a:r>
            <a:r>
              <a:rPr lang="en-AU" sz="1200" dirty="0">
                <a:solidFill>
                  <a:schemeClr val="bg1"/>
                </a:solidFill>
                <a:latin typeface="Calibri" pitchFamily="34" charset="0"/>
                <a:cs typeface="Times New Roman" pitchFamily="18" charset="0"/>
              </a:rPr>
              <a:t>Evolution is a religion</a:t>
            </a:r>
            <a:r>
              <a:rPr lang="en-AU" sz="1200" dirty="0">
                <a:solidFill>
                  <a:srgbClr val="FFFF00"/>
                </a:solidFill>
                <a:latin typeface="Calibri" pitchFamily="34" charset="0"/>
                <a:cs typeface="Times New Roman" pitchFamily="18" charset="0"/>
              </a:rPr>
              <a:t>.  This was true of evolution in the beginning, and it is true of evolution still today.’</a:t>
            </a:r>
          </a:p>
          <a:p>
            <a:endParaRPr lang="en-AU" dirty="0"/>
          </a:p>
          <a:p>
            <a:r>
              <a:rPr lang="en-AU" dirty="0"/>
              <a:t>The issue is not SCIENCE VERSUS RELIGION</a:t>
            </a:r>
            <a:r>
              <a:rPr lang="en-AU" baseline="0" dirty="0"/>
              <a:t> as it is so often portrayed.</a:t>
            </a:r>
          </a:p>
          <a:p>
            <a:r>
              <a:rPr lang="en-AU" dirty="0"/>
              <a:t>Rather, we are talking about the SCIENCE OF ONE RELIGION VERSUS THE SCIENCE OF ANOTHER.</a:t>
            </a:r>
          </a:p>
        </p:txBody>
      </p:sp>
      <p:sp>
        <p:nvSpPr>
          <p:cNvPr id="4" name="Slide Number Placeholder 3"/>
          <p:cNvSpPr>
            <a:spLocks noGrp="1"/>
          </p:cNvSpPr>
          <p:nvPr>
            <p:ph type="sldNum" sz="quarter" idx="10"/>
          </p:nvPr>
        </p:nvSpPr>
        <p:spPr/>
        <p:txBody>
          <a:bodyPr/>
          <a:lstStyle/>
          <a:p>
            <a:fld id="{C8CFB3D4-0DB0-4169-8521-A767B91AF997}" type="slidenum">
              <a:rPr lang="en-AU" smtClean="0">
                <a:solidFill>
                  <a:prstClr val="black"/>
                </a:solidFill>
              </a:rPr>
              <a:pPr/>
              <a:t>51</a:t>
            </a:fld>
            <a:endParaRPr lang="en-AU">
              <a:solidFill>
                <a:prstClr val="black"/>
              </a:solidFill>
            </a:endParaRPr>
          </a:p>
        </p:txBody>
      </p:sp>
    </p:spTree>
    <p:extLst>
      <p:ext uri="{BB962C8B-B14F-4D97-AF65-F5344CB8AC3E}">
        <p14:creationId xmlns:p14="http://schemas.microsoft.com/office/powerpoint/2010/main" val="796634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7CBBCC47-BFE9-41C3-A6AD-B55902F2E168}" type="slidenum">
              <a:rPr lang="en-US"/>
              <a:pPr/>
              <a:t>52</a:t>
            </a:fld>
            <a:endParaRPr lang="en-US"/>
          </a:p>
        </p:txBody>
      </p:sp>
      <p:sp>
        <p:nvSpPr>
          <p:cNvPr id="214630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146307" name="Rectangle 3"/>
          <p:cNvSpPr>
            <a:spLocks noGrp="1" noChangeArrowheads="1"/>
          </p:cNvSpPr>
          <p:nvPr>
            <p:ph type="body" idx="1"/>
          </p:nvPr>
        </p:nvSpPr>
        <p:spPr/>
        <p:txBody>
          <a:bodyPr/>
          <a:lstStyle/>
          <a:p>
            <a:pPr eaLnBrk="1" hangingPunct="1"/>
            <a:r>
              <a:rPr lang="en-US" b="1">
                <a:latin typeface="Arial" pitchFamily="34" charset="0"/>
              </a:rPr>
              <a:t>USED 2019.10 BUT NOT EFFECTIVE,</a:t>
            </a:r>
            <a:r>
              <a:rPr lang="en-US" b="1" baseline="0">
                <a:latin typeface="Arial" pitchFamily="34" charset="0"/>
              </a:rPr>
              <a:t> AS KK CONFIRMED. </a:t>
            </a:r>
            <a:r>
              <a:rPr lang="en-US">
                <a:latin typeface="Arial" pitchFamily="34" charset="0"/>
              </a:rPr>
              <a:t>Buffon</a:t>
            </a:r>
            <a:r>
              <a:rPr lang="fr-FR">
                <a:latin typeface="Arial" pitchFamily="34" charset="0"/>
              </a:rPr>
              <a:t>'</a:t>
            </a:r>
            <a:r>
              <a:rPr lang="en-US">
                <a:latin typeface="Arial" pitchFamily="34" charset="0"/>
              </a:rPr>
              <a:t>s private notes indicate that he thought the earth was actually about a million years old, but he never published this as the Catholic Church already felt his 75,000 year estimate to be in conflict with Scripture.</a:t>
            </a:r>
          </a:p>
        </p:txBody>
      </p:sp>
    </p:spTree>
    <p:extLst>
      <p:ext uri="{BB962C8B-B14F-4D97-AF65-F5344CB8AC3E}">
        <p14:creationId xmlns:p14="http://schemas.microsoft.com/office/powerpoint/2010/main" val="379789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99363" name="备注占位符 2"/>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Needle</a:t>
            </a:r>
            <a:r>
              <a:rPr lang="en-US" altLang="zh-CN" baseline="0"/>
              <a:t> Tip </a:t>
            </a:r>
            <a:r>
              <a:rPr lang="zh-CN" altLang="en-US"/>
              <a:t>针头</a:t>
            </a:r>
            <a:r>
              <a:rPr lang="zh-CN" altLang="en-US" baseline="0"/>
              <a:t> </a:t>
            </a:r>
            <a:r>
              <a:rPr lang="en-US" altLang="zh-CN"/>
              <a:t>Zhen1Jian1</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杆菌 </a:t>
            </a:r>
            <a:r>
              <a:rPr lang="en-US" altLang="zh-CN" dirty="0"/>
              <a:t>Gan3Jun1</a:t>
            </a:r>
          </a:p>
          <a:p>
            <a:r>
              <a:rPr lang="en-US" altLang="zh-CN" dirty="0"/>
              <a:t>The DNA of a tiny E. coli bacterium contains about as much information</a:t>
            </a:r>
            <a:r>
              <a:rPr lang="en-US" altLang="zh-CN" baseline="0" dirty="0"/>
              <a:t> as an entire 900 page English Bible.</a:t>
            </a:r>
            <a:endParaRPr lang="en-US" altLang="zh-CN" dirty="0"/>
          </a:p>
          <a:p>
            <a:r>
              <a:rPr lang="en-US" altLang="zh-CN" dirty="0"/>
              <a:t>     Avg. # letters per English word: 4.5.  Smalles</a:t>
            </a:r>
            <a:r>
              <a:rPr lang="en-US" altLang="zh-CN" baseline="0" dirty="0"/>
              <a:t>t bacterial genome Mycoplasma </a:t>
            </a:r>
            <a:r>
              <a:rPr lang="en-US" altLang="zh-CN" baseline="0" dirty="0" err="1"/>
              <a:t>genitalium</a:t>
            </a:r>
            <a:r>
              <a:rPr lang="en-US" altLang="zh-CN" baseline="0" dirty="0"/>
              <a:t> 582,790 base pairs (‘letters’) = 129,509 words (really probably 2/3 of that).  E. Coli: 4.6M base pairs / letters = 1,022,222 words (really probably  2/3 of that). [TK calc: very roughly, three base pairs (64 possibilities) is two characters, including spaces &amp; punctuation, but not including uppercase (which is redundant); for Heb. or Gr. w/o space or punctuation, closer to three characters, i.e. one character per base pair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     NAS ~783,840 words. Gr. NT 138k + Heb OT 419k = 557k. </a:t>
            </a:r>
            <a:r>
              <a:rPr lang="zh-CN" altLang="en-US" baseline="0" dirty="0"/>
              <a:t>和合本</a:t>
            </a:r>
            <a:r>
              <a:rPr lang="en-US" altLang="zh-CN" baseline="0" dirty="0"/>
              <a:t> ~1M </a:t>
            </a:r>
            <a:r>
              <a:rPr lang="zh-CN" altLang="en-US" baseline="0" dirty="0"/>
              <a:t>字。</a:t>
            </a:r>
            <a:r>
              <a:rPr lang="en-US" altLang="zh-CN" baseline="0" dirty="0"/>
              <a:t>Ordinary book 400 pages 12pt type is 100,000 words.</a:t>
            </a:r>
          </a:p>
          <a:p>
            <a:r>
              <a:rPr lang="en-US" altLang="zh-CN" baseline="0" dirty="0"/>
              <a:t>One volume of the Britannica is ~1,375,000 words on 1,000 [large!] pages. </a:t>
            </a:r>
            <a:endParaRPr lang="zh-CN" altLang="en-US" dirty="0"/>
          </a:p>
        </p:txBody>
      </p:sp>
      <p:sp>
        <p:nvSpPr>
          <p:cNvPr id="399364"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29D1FDF-FC4E-4F24-B0FA-7AD27707C10C}" type="slidenum">
              <a:rPr lang="en-US" altLang="zh-CN" sz="1200"/>
              <a:pPr algn="r"/>
              <a:t>5</a:t>
            </a:fld>
            <a:endParaRPr lang="en-US" altLang="zh-CN"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AFB7E242-348A-4BC0-8987-7D661B282006}" type="slidenum">
              <a:rPr lang="en-US"/>
              <a:pPr/>
              <a:t>54</a:t>
            </a:fld>
            <a:endParaRPr lang="en-US"/>
          </a:p>
        </p:txBody>
      </p:sp>
      <p:sp>
        <p:nvSpPr>
          <p:cNvPr id="309965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099651" name="Rectangle 3"/>
          <p:cNvSpPr>
            <a:spLocks noGrp="1" noChangeArrowheads="1"/>
          </p:cNvSpPr>
          <p:nvPr>
            <p:ph type="body" idx="1"/>
          </p:nvPr>
        </p:nvSpPr>
        <p:spPr/>
        <p:txBody>
          <a:bodyPr/>
          <a:lstStyle/>
          <a:p>
            <a:pPr eaLnBrk="1" hangingPunct="1"/>
            <a:r>
              <a:rPr lang="zh-CN" altLang="en-US" dirty="0">
                <a:solidFill>
                  <a:schemeClr val="bg1"/>
                </a:solidFill>
                <a:latin typeface="Arial" pitchFamily="34" charset="0"/>
              </a:rPr>
              <a:t>蒲丰 </a:t>
            </a:r>
            <a:r>
              <a:rPr lang="en-US" altLang="zh-CN" dirty="0">
                <a:solidFill>
                  <a:schemeClr val="bg1"/>
                </a:solidFill>
                <a:latin typeface="Arial" pitchFamily="34" charset="0"/>
              </a:rPr>
              <a:t>Pu2 Feng1</a:t>
            </a:r>
          </a:p>
          <a:p>
            <a:pPr eaLnBrk="1" hangingPunct="1"/>
            <a:r>
              <a:rPr lang="zh-CN" altLang="en-US" dirty="0">
                <a:solidFill>
                  <a:schemeClr val="bg1"/>
                </a:solidFill>
                <a:latin typeface="Arial" pitchFamily="34" charset="0"/>
              </a:rPr>
              <a:t>渐渐 </a:t>
            </a:r>
            <a:r>
              <a:rPr lang="en-US" altLang="zh-CN" dirty="0">
                <a:solidFill>
                  <a:schemeClr val="bg1"/>
                </a:solidFill>
                <a:latin typeface="Arial" pitchFamily="34" charset="0"/>
              </a:rPr>
              <a:t>Jian4 </a:t>
            </a:r>
            <a:r>
              <a:rPr lang="en-US" altLang="zh-CN" dirty="0" err="1">
                <a:solidFill>
                  <a:schemeClr val="bg1"/>
                </a:solidFill>
                <a:latin typeface="Arial" pitchFamily="34" charset="0"/>
              </a:rPr>
              <a:t>Jian4</a:t>
            </a:r>
            <a:endParaRPr lang="en-US" dirty="0">
              <a:solidFill>
                <a:schemeClr val="bg1"/>
              </a:solidFill>
              <a:latin typeface="Arial" pitchFamily="34" charset="0"/>
            </a:endParaRPr>
          </a:p>
          <a:p>
            <a:pPr eaLnBrk="1" hangingPunct="1"/>
            <a:r>
              <a:rPr lang="en-US" dirty="0">
                <a:solidFill>
                  <a:schemeClr val="bg1"/>
                </a:solidFill>
                <a:latin typeface="Arial" pitchFamily="34" charset="0"/>
              </a:rPr>
              <a:t>Source: Ian Taylor  Wide-ranging scientist with writings in mathematics, zoology, botany, astronomy and physics Based on cooling experiments with various metal balls he estimated that the earth was about </a:t>
            </a:r>
            <a:r>
              <a:rPr lang="en-US" b="1" dirty="0">
                <a:solidFill>
                  <a:schemeClr val="bg1"/>
                </a:solidFill>
                <a:latin typeface="Arial" pitchFamily="34" charset="0"/>
              </a:rPr>
              <a:t>75,000 years old</a:t>
            </a:r>
            <a:r>
              <a:rPr lang="en-US" dirty="0">
                <a:solidFill>
                  <a:schemeClr val="bg1"/>
                </a:solidFill>
                <a:latin typeface="Arial" pitchFamily="34" charset="0"/>
              </a:rPr>
              <a:t>.  But based on his limited knowledge of sedimentary rocks he estimated as long as </a:t>
            </a:r>
            <a:r>
              <a:rPr lang="en-US" b="1" dirty="0">
                <a:solidFill>
                  <a:schemeClr val="bg1"/>
                </a:solidFill>
                <a:latin typeface="Arial" pitchFamily="34" charset="0"/>
              </a:rPr>
              <a:t>3 million years</a:t>
            </a:r>
            <a:r>
              <a:rPr lang="en-US" dirty="0">
                <a:solidFill>
                  <a:schemeClr val="bg1"/>
                </a:solidFill>
                <a:latin typeface="Arial" pitchFamily="34" charset="0"/>
              </a:rPr>
              <a:t> for the formation of the earth (the latter figure was only in his manuscript—the published version of the book had the lower number).  Though he attempted to say that his seven epochs of earth history could be seven figurative days of creation, his views were not even acceptable to the Catholic authorities in France, who forced him to recant in writing everything in his works that contradicted the Biblical account of creation.</a:t>
            </a:r>
          </a:p>
          <a:p>
            <a:pPr eaLnBrk="1" hangingPunct="1"/>
            <a:r>
              <a:rPr lang="en-US" dirty="0">
                <a:solidFill>
                  <a:schemeClr val="bg1"/>
                </a:solidFill>
                <a:latin typeface="Arial" pitchFamily="34" charset="0"/>
              </a:rPr>
              <a:t>He believed that a comet slammed into the sun breaking off material that became the planets.  Part of the early earth broke off to become our moon.  He believed in spontaneous generation of the first forms of life.</a:t>
            </a:r>
          </a:p>
          <a:p>
            <a:pPr eaLnBrk="1" hangingPunct="1"/>
            <a:r>
              <a:rPr lang="en-US" dirty="0">
                <a:solidFill>
                  <a:schemeClr val="bg1"/>
                </a:solidFill>
                <a:latin typeface="Arial" pitchFamily="34" charset="0"/>
              </a:rPr>
              <a:t>Comparing a metal ball to the earth to estimate age is like comparing bananas to alligators.  Both are long and narrow.  A banana reaches its full size in about 3**** months and since the alligator is about 25**** times longer than a banana it must take 12.5**** years for the alligator to reach full size.  In fact, it takes ******</a:t>
            </a:r>
          </a:p>
          <a:p>
            <a:pPr eaLnBrk="1" hangingPunct="1"/>
            <a:endParaRPr lang="en-US" dirty="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89D9FDB-7737-4DBF-A115-22FA3415D581}" type="slidenum">
              <a:rPr lang="en-US"/>
              <a:pPr/>
              <a:t>55</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dirty="0">
                <a:solidFill>
                  <a:schemeClr val="tx1"/>
                </a:solidFill>
                <a:latin typeface="+mn-lt"/>
                <a:ea typeface="+mn-ea"/>
                <a:cs typeface="+mn-cs"/>
              </a:rPr>
              <a:t>赫顿 </a:t>
            </a:r>
            <a:r>
              <a:rPr lang="en-US" altLang="zh-CN" sz="1200" kern="1200" dirty="0">
                <a:solidFill>
                  <a:schemeClr val="tx1"/>
                </a:solidFill>
                <a:latin typeface="+mn-lt"/>
                <a:ea typeface="+mn-ea"/>
                <a:cs typeface="+mn-cs"/>
              </a:rPr>
              <a:t>He4Dun4</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89260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solidFill>
                  <a:prstClr val="black"/>
                </a:solidFill>
              </a:rPr>
              <a:pPr/>
              <a:t>56</a:t>
            </a:fld>
            <a:endParaRPr lang="en-US">
              <a:solidFill>
                <a:prstClr val="black"/>
              </a:solidFill>
            </a:endParaRPr>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t>“</a:t>
            </a:r>
            <a:r>
              <a:rPr lang="en-US" altLang="ja-JP" sz="1200" dirty="0"/>
              <a:t>The past history of our </a:t>
            </a:r>
            <a:r>
              <a:rPr lang="en-US" sz="1200" dirty="0"/>
              <a:t>globe must be explained by what can be seen to be happening </a:t>
            </a:r>
            <a:r>
              <a:rPr lang="en-US" sz="1200" dirty="0">
                <a:solidFill>
                  <a:srgbClr val="FFFF00"/>
                </a:solidFill>
              </a:rPr>
              <a:t>now</a:t>
            </a:r>
            <a:r>
              <a:rPr lang="en-US" sz="1200" dirty="0"/>
              <a:t>. ... No powers are to be employed that are not </a:t>
            </a:r>
            <a:r>
              <a:rPr lang="en-US" sz="1200" dirty="0">
                <a:solidFill>
                  <a:srgbClr val="FFFF00"/>
                </a:solidFill>
              </a:rPr>
              <a:t>natural</a:t>
            </a:r>
            <a:r>
              <a:rPr lang="en-US" sz="1200" dirty="0"/>
              <a:t> to the globe, no action to be admitted except those of which we know the principle.</a:t>
            </a:r>
            <a:r>
              <a:rPr lang="ja-JP" altLang="en-US" sz="1200" dirty="0"/>
              <a:t>”</a:t>
            </a:r>
            <a:r>
              <a:rPr lang="en-US" altLang="ja-JP" sz="1200" dirty="0"/>
              <a:t>  </a:t>
            </a:r>
            <a:r>
              <a:rPr lang="en-US" dirty="0"/>
              <a:t>James Hutton, quoted in Arthur Holmes, </a:t>
            </a:r>
            <a:r>
              <a:rPr lang="en-US" i="1" dirty="0"/>
              <a:t>Principles of Physical Geology</a:t>
            </a:r>
            <a:r>
              <a:rPr lang="en-US" dirty="0"/>
              <a:t> (UK: Thomas Nelson &amp; Sons Ltd., 1965), pp. 43–44. </a:t>
            </a:r>
          </a:p>
        </p:txBody>
      </p:sp>
    </p:spTree>
    <p:extLst>
      <p:ext uri="{BB962C8B-B14F-4D97-AF65-F5344CB8AC3E}">
        <p14:creationId xmlns:p14="http://schemas.microsoft.com/office/powerpoint/2010/main" val="892603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89D9FDB-7737-4DBF-A115-22FA3415D581}" type="slidenum">
              <a:rPr lang="en-US"/>
              <a:pPr/>
              <a:t>57</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6819" name="Rectangle 3"/>
          <p:cNvSpPr>
            <a:spLocks noGrp="1" noChangeArrowheads="1"/>
          </p:cNvSpPr>
          <p:nvPr>
            <p:ph type="body" idx="1"/>
          </p:nvPr>
        </p:nvSpPr>
        <p:spPr/>
        <p:txBody>
          <a:bodyPr/>
          <a:lstStyle/>
          <a:p>
            <a:pPr eaLnBrk="1" hangingPunct="1"/>
            <a:r>
              <a:rPr lang="ja-JP" altLang="en-US" sz="1200" dirty="0"/>
              <a:t>“</a:t>
            </a:r>
            <a:r>
              <a:rPr lang="en-US" altLang="ja-JP" sz="1200" dirty="0"/>
              <a:t>But, surely, general </a:t>
            </a:r>
            <a:r>
              <a:rPr lang="en-US" sz="1200" dirty="0"/>
              <a:t>deluges form </a:t>
            </a:r>
            <a:r>
              <a:rPr lang="en-US" sz="1200" dirty="0">
                <a:solidFill>
                  <a:srgbClr val="FFFF00"/>
                </a:solidFill>
              </a:rPr>
              <a:t>no part</a:t>
            </a:r>
            <a:r>
              <a:rPr lang="en-US" sz="1200" dirty="0"/>
              <a:t> of the theory of the earth; for, the purpose of this earth is evidently to maintain vegetable and animal life, and not to destroy them.</a:t>
            </a:r>
            <a:r>
              <a:rPr lang="ja-JP" altLang="en-US" sz="1200" dirty="0"/>
              <a:t>”  </a:t>
            </a:r>
            <a:r>
              <a:rPr lang="en-US" dirty="0">
                <a:solidFill>
                  <a:schemeClr val="bg1"/>
                </a:solidFill>
                <a:latin typeface="Arial" pitchFamily="34" charset="0"/>
                <a:ea typeface="ＭＳ Ｐゴシック" pitchFamily="34" charset="-128"/>
              </a:rPr>
              <a:t>Section IV, chapter 3, paragraph 6, in the on-line version of this book.  Chapter 3, section 3 in the book version</a:t>
            </a:r>
          </a:p>
        </p:txBody>
      </p:sp>
    </p:spTree>
    <p:extLst>
      <p:ext uri="{BB962C8B-B14F-4D97-AF65-F5344CB8AC3E}">
        <p14:creationId xmlns:p14="http://schemas.microsoft.com/office/powerpoint/2010/main" val="89260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讥诮 </a:t>
            </a:r>
            <a:r>
              <a:rPr kumimoji="0" lang="en-US" altLang="zh-CN" sz="36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Ji1Qiao4</a:t>
            </a:r>
            <a:endParaRPr lang="en-US" altLang="zh-CN" b="1"/>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58</a:t>
            </a:fld>
            <a:endParaRPr lang="zh-CN" altLang="en-US"/>
          </a:p>
        </p:txBody>
      </p:sp>
    </p:spTree>
    <p:extLst>
      <p:ext uri="{BB962C8B-B14F-4D97-AF65-F5344CB8AC3E}">
        <p14:creationId xmlns:p14="http://schemas.microsoft.com/office/powerpoint/2010/main" val="2652817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89D9FDB-7737-4DBF-A115-22FA3415D581}" type="slidenum">
              <a:rPr lang="en-US"/>
              <a:pPr/>
              <a:t>59</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6819" name="Rectangle 3"/>
          <p:cNvSpPr>
            <a:spLocks noGrp="1" noChangeArrowheads="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zh-CN" sz="1200">
                <a:ea typeface="汉仪大宋简" panose="02010609000101010101" pitchFamily="49" charset="-122"/>
                <a:cs typeface="Arial" panose="020B0604020202020204" pitchFamily="34" charset="0"/>
              </a:rPr>
              <a:t>In</a:t>
            </a:r>
            <a:r>
              <a:rPr lang="zh-CN" altLang="en-US" sz="1200">
                <a:ea typeface="汉仪大宋简" panose="02010609000101010101" pitchFamily="49" charset="-122"/>
                <a:cs typeface="Arial" panose="020B0604020202020204" pitchFamily="34" charset="0"/>
              </a:rPr>
              <a:t> </a:t>
            </a:r>
            <a:r>
              <a:rPr lang="en-US" altLang="zh-CN" sz="1200">
                <a:ea typeface="汉仪大宋简" panose="02010609000101010101" pitchFamily="49" charset="-122"/>
                <a:cs typeface="Arial" panose="020B0604020202020204" pitchFamily="34" charset="0"/>
              </a:rPr>
              <a:t>a letter to a friend, Lyell stated that his goal was “to free science from Moses”</a:t>
            </a:r>
            <a:endParaRPr lang="en-US" altLang="zh-CN" sz="1400">
              <a:ea typeface="汉仪大宋简" panose="02010609000101010101" pitchFamily="49" charset="-122"/>
              <a:cs typeface="Arial" panose="020B0604020202020204" pitchFamily="34" charset="0"/>
            </a:endParaRPr>
          </a:p>
          <a:p>
            <a:pPr eaLnBrk="1" hangingPunct="1">
              <a:spcBef>
                <a:spcPct val="50000"/>
              </a:spcBef>
            </a:pPr>
            <a:r>
              <a:rPr lang="en-US" b="0">
                <a:solidFill>
                  <a:schemeClr val="bg1"/>
                </a:solidFill>
                <a:latin typeface="Arial" pitchFamily="34" charset="0"/>
              </a:rPr>
              <a:t>Picture</a:t>
            </a:r>
            <a:r>
              <a:rPr lang="en-US" b="0" baseline="0">
                <a:solidFill>
                  <a:schemeClr val="bg1"/>
                </a:solidFill>
                <a:latin typeface="Arial" pitchFamily="34" charset="0"/>
              </a:rPr>
              <a:t> </a:t>
            </a:r>
            <a:r>
              <a:rPr lang="en-US" b="0">
                <a:solidFill>
                  <a:schemeClr val="bg1"/>
                </a:solidFill>
                <a:latin typeface="Arial" pitchFamily="34" charset="0"/>
              </a:rPr>
              <a:t>Source: Ian Taylor (via Mortenson)</a:t>
            </a:r>
          </a:p>
          <a:p>
            <a:pPr eaLnBrk="1" hangingPunct="1">
              <a:spcBef>
                <a:spcPct val="50000"/>
              </a:spcBef>
            </a:pPr>
            <a:endParaRPr lang="en-US" b="0">
              <a:solidFill>
                <a:schemeClr val="bg1"/>
              </a:solidFill>
              <a:latin typeface="Arial" pitchFamily="34" charset="0"/>
            </a:endParaRPr>
          </a:p>
          <a:p>
            <a:pPr eaLnBrk="1" hangingPunct="1">
              <a:spcBef>
                <a:spcPct val="50000"/>
              </a:spcBef>
            </a:pPr>
            <a:r>
              <a:rPr lang="en-US" b="0">
                <a:solidFill>
                  <a:schemeClr val="bg1"/>
                </a:solidFill>
                <a:latin typeface="Arial" pitchFamily="34" charset="0"/>
              </a:rPr>
              <a:t>From Yingguang’s PDF of his PPT:</a:t>
            </a:r>
          </a:p>
          <a:p>
            <a:r>
              <a:rPr lang="en-US" sz="1200" kern="1200" baseline="0">
                <a:solidFill>
                  <a:schemeClr val="tx1"/>
                </a:solidFill>
                <a:latin typeface="+mn-lt"/>
                <a:ea typeface="+mn-ea"/>
                <a:cs typeface="+mn-cs"/>
              </a:rPr>
              <a:t>I am sure you may get into Q.R. [Quarterly Review] what will free the science from Moses, for if treated seriously, the [church] party are quite prepared for it. --Lyell</a:t>
            </a:r>
          </a:p>
          <a:p>
            <a:r>
              <a:rPr lang="zh-CN" altLang="en-US" sz="1200" kern="1200" baseline="0">
                <a:solidFill>
                  <a:schemeClr val="tx1"/>
                </a:solidFill>
                <a:latin typeface="+mn-lt"/>
                <a:ea typeface="+mn-ea"/>
                <a:cs typeface="+mn-cs"/>
              </a:rPr>
              <a:t> 相信您读了</a:t>
            </a:r>
            <a:r>
              <a:rPr lang="en-US" altLang="zh-CN" sz="1200" kern="1200" baseline="0">
                <a:solidFill>
                  <a:schemeClr val="tx1"/>
                </a:solidFill>
                <a:latin typeface="+mn-lt"/>
                <a:ea typeface="+mn-ea"/>
                <a:cs typeface="+mn-cs"/>
              </a:rPr>
              <a:t>《</a:t>
            </a:r>
            <a:r>
              <a:rPr lang="zh-CN" altLang="en-US" sz="1200" kern="1200" baseline="0">
                <a:solidFill>
                  <a:schemeClr val="tx1"/>
                </a:solidFill>
                <a:latin typeface="+mn-lt"/>
                <a:ea typeface="+mn-ea"/>
                <a:cs typeface="+mn-cs"/>
              </a:rPr>
              <a:t>每季综述</a:t>
            </a:r>
            <a:r>
              <a:rPr lang="en-US" altLang="zh-CN" sz="1200" kern="1200" baseline="0">
                <a:solidFill>
                  <a:schemeClr val="tx1"/>
                </a:solidFill>
                <a:latin typeface="+mn-lt"/>
                <a:ea typeface="+mn-ea"/>
                <a:cs typeface="+mn-cs"/>
              </a:rPr>
              <a:t>》</a:t>
            </a:r>
            <a:r>
              <a:rPr lang="zh-CN" altLang="en-US" sz="1200" kern="1200" baseline="0">
                <a:solidFill>
                  <a:schemeClr val="tx1"/>
                </a:solidFill>
                <a:latin typeface="+mn-lt"/>
                <a:ea typeface="+mn-ea"/>
                <a:cs typeface="+mn-cs"/>
              </a:rPr>
              <a:t>，会发现我的文章能将科学从摩西解放出来，这如果得到正视，教会也完全可以接受。</a:t>
            </a:r>
            <a:r>
              <a:rPr lang="en-US" altLang="zh-CN" sz="1200" kern="1200" baseline="0">
                <a:solidFill>
                  <a:schemeClr val="tx1"/>
                </a:solidFill>
                <a:latin typeface="+mn-lt"/>
                <a:ea typeface="+mn-ea"/>
                <a:cs typeface="+mn-cs"/>
              </a:rPr>
              <a:t>——</a:t>
            </a:r>
            <a:r>
              <a:rPr lang="zh-CN" altLang="en-US" sz="1200" kern="1200" baseline="0">
                <a:solidFill>
                  <a:schemeClr val="tx1"/>
                </a:solidFill>
                <a:latin typeface="+mn-lt"/>
                <a:ea typeface="+mn-ea"/>
                <a:cs typeface="+mn-cs"/>
              </a:rPr>
              <a:t>莱尔</a:t>
            </a:r>
            <a:endParaRPr lang="en-US" b="0">
              <a:solidFill>
                <a:schemeClr val="bg1"/>
              </a:solidFill>
              <a:latin typeface="Arial" pitchFamily="34" charset="0"/>
            </a:endParaRP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  However, the basis for Lyell's chronology was not science, but rather a long-standing animus of the Word of God in general, and the chronology of Moses in particular. Lyell in fact altered data in an attempt to make his dating scheme appear reasonable (Taylor, 1987, pp. 82-83).</a:t>
            </a:r>
          </a:p>
          <a:p>
            <a:r>
              <a:rPr lang="en-US" sz="1200" kern="1200" baseline="0">
                <a:solidFill>
                  <a:schemeClr val="tx1"/>
                </a:solidFill>
                <a:latin typeface="+mn-lt"/>
                <a:ea typeface="+mn-ea"/>
                <a:cs typeface="+mn-cs"/>
              </a:rPr>
              <a:t>    </a:t>
            </a:r>
            <a:r>
              <a:rPr lang="en-US" sz="1200" kern="1200">
                <a:solidFill>
                  <a:schemeClr val="tx1"/>
                </a:solidFill>
                <a:latin typeface="+mn-lt"/>
                <a:ea typeface="+mn-ea"/>
                <a:cs typeface="+mn-cs"/>
              </a:rPr>
              <a:t>Lyell was by training a lawyer, or in the terminology of the time, a barrister, a fact formally acknowledged in the title of the memorial volumes published after his death (Lyell, 1881, vol. 1, p. iii; vol. 2, p iii). Lyell's real "hidden agenda" was revealed in private correspondence with colleagues and friends. He wrote that he had "driven" the biblical Flood "out of the Mosaic record" (Lyell, 1881, vol. 1, p. 253). He also revealed his plan for undermining the Bible. He would not make a frontal attack against the Scripture, but "conceived the idea ... that if ever the Mosaic chronology could be set down [discredited] without giving offense, it would be in an historical sketch ..."(Lyell, 1881, vol. 1, p. 271). Lyell's reference to "an historical sketch" meant a work about "historical geology" written from an evolutionary viewpoint. His well known </a:t>
            </a:r>
            <a:r>
              <a:rPr lang="en-US" sz="1200" i="1" kern="1200">
                <a:solidFill>
                  <a:schemeClr val="tx1"/>
                </a:solidFill>
                <a:latin typeface="+mn-lt"/>
                <a:ea typeface="+mn-ea"/>
                <a:cs typeface="+mn-cs"/>
              </a:rPr>
              <a:t>Principles of Geology</a:t>
            </a:r>
            <a:r>
              <a:rPr lang="en-US" sz="1200" kern="1200">
                <a:solidFill>
                  <a:schemeClr val="tx1"/>
                </a:solidFill>
                <a:latin typeface="+mn-lt"/>
                <a:ea typeface="+mn-ea"/>
                <a:cs typeface="+mn-cs"/>
              </a:rPr>
              <a:t> was the fulfillment of this plan.</a:t>
            </a:r>
          </a:p>
          <a:p>
            <a:pPr marL="0" marR="0" indent="0" algn="l" defTabSz="914400" rtl="0" eaLnBrk="1" fontAlgn="auto" latinLnBrk="0" hangingPunct="1">
              <a:lnSpc>
                <a:spcPct val="100000"/>
              </a:lnSpc>
              <a:spcBef>
                <a:spcPct val="50000"/>
              </a:spcBef>
              <a:spcAft>
                <a:spcPts val="0"/>
              </a:spcAft>
              <a:buClrTx/>
              <a:buSzTx/>
              <a:buFontTx/>
              <a:buNone/>
              <a:tabLst/>
              <a:defRPr/>
            </a:pPr>
            <a:r>
              <a:rPr lang="en-US" sz="1200" kern="1200">
                <a:solidFill>
                  <a:schemeClr val="tx1"/>
                </a:solidFill>
                <a:latin typeface="+mn-lt"/>
                <a:ea typeface="+mn-ea"/>
                <a:cs typeface="+mn-cs"/>
              </a:rPr>
              <a:t> (Henry JF 2003:169-170.) Henry, Jonathan F. 2003. “An Old Age for the Earth is the Heart of Evolution”  </a:t>
            </a:r>
            <a:r>
              <a:rPr lang="en-US" sz="1200" i="1" kern="1200">
                <a:solidFill>
                  <a:schemeClr val="tx1"/>
                </a:solidFill>
                <a:latin typeface="+mn-lt"/>
                <a:ea typeface="+mn-ea"/>
                <a:cs typeface="+mn-cs"/>
              </a:rPr>
              <a:t>CRSQ</a:t>
            </a:r>
            <a:r>
              <a:rPr lang="en-US" sz="1200" kern="1200">
                <a:solidFill>
                  <a:schemeClr val="tx1"/>
                </a:solidFill>
                <a:latin typeface="+mn-lt"/>
                <a:ea typeface="+mn-ea"/>
                <a:cs typeface="+mn-cs"/>
              </a:rPr>
              <a:t> 40(Dec 2003): 164-172.</a:t>
            </a:r>
          </a:p>
        </p:txBody>
      </p:sp>
    </p:spTree>
    <p:extLst>
      <p:ext uri="{BB962C8B-B14F-4D97-AF65-F5344CB8AC3E}">
        <p14:creationId xmlns:p14="http://schemas.microsoft.com/office/powerpoint/2010/main" val="89260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solidFill>
                  <a:prstClr val="black"/>
                </a:solidFill>
              </a:rPr>
              <a:pPr/>
              <a:t>60</a:t>
            </a:fld>
            <a:endParaRPr lang="en-US">
              <a:solidFill>
                <a:prstClr val="black"/>
              </a:solidFill>
            </a:endParaRPr>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造诣 </a:t>
            </a:r>
            <a:r>
              <a:rPr lang="en-US" altLang="zh-CN" sz="1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zao4yi4</a:t>
            </a:r>
            <a:endParaRPr lang="en-US" altLang="ja-JP" sz="120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a:t>“</a:t>
            </a:r>
            <a:r>
              <a:rPr lang="en-US" altLang="ja-JP" sz="1200" dirty="0"/>
              <a:t>I have always been strongly impressed with the weight of an observation of an excellent writer and skillful geologist who said that </a:t>
            </a:r>
            <a:r>
              <a:rPr lang="fr-FR" altLang="ja-JP" sz="1200" dirty="0"/>
              <a:t>‘</a:t>
            </a:r>
            <a:r>
              <a:rPr lang="en-US" altLang="ja-JP" sz="1200" dirty="0"/>
              <a:t>for the sake </a:t>
            </a:r>
            <a:r>
              <a:rPr lang="en-US" sz="1200" dirty="0"/>
              <a:t>of revelation as well as of science—of truth in every form—the physical part of Geological inquiry ought to be conducted </a:t>
            </a:r>
            <a:r>
              <a:rPr lang="en-US" sz="1200" dirty="0">
                <a:solidFill>
                  <a:srgbClr val="FFFF00"/>
                </a:solidFill>
              </a:rPr>
              <a:t>as if the Scriptures were not in existence</a:t>
            </a:r>
            <a:r>
              <a:rPr lang="zh-CN" altLang="en-US" sz="1200" dirty="0">
                <a:solidFill>
                  <a:srgbClr val="FFFF00"/>
                </a:solidFill>
              </a:rPr>
              <a:t>’ ”</a:t>
            </a:r>
            <a:endParaRPr lang="en-US" sz="1200" dirty="0"/>
          </a:p>
          <a:p>
            <a:pPr eaLnBrk="1" hangingPunct="1"/>
            <a:r>
              <a:rPr lang="en-US" b="1" dirty="0">
                <a:solidFill>
                  <a:schemeClr val="bg1"/>
                </a:solidFill>
                <a:latin typeface="Arial" pitchFamily="34" charset="0"/>
                <a:ea typeface="ＭＳ Ｐゴシック" pitchFamily="34" charset="-128"/>
              </a:rPr>
              <a:t>lecture at King</a:t>
            </a:r>
            <a:r>
              <a:rPr lang="fr-FR" altLang="ja-JP" b="1" dirty="0">
                <a:solidFill>
                  <a:schemeClr val="bg1"/>
                </a:solidFill>
                <a:latin typeface="Arial" pitchFamily="34" charset="0"/>
                <a:ea typeface="ＭＳ Ｐゴシック" pitchFamily="34" charset="-128"/>
              </a:rPr>
              <a:t>'</a:t>
            </a:r>
            <a:r>
              <a:rPr lang="en-US" b="1" dirty="0">
                <a:solidFill>
                  <a:schemeClr val="bg1"/>
                </a:solidFill>
                <a:latin typeface="Arial" pitchFamily="34" charset="0"/>
                <a:ea typeface="ＭＳ Ｐゴシック" pitchFamily="34" charset="-128"/>
              </a:rPr>
              <a:t>s College London, 4 May 1832</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89260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002954"/>
                </a:solidFill>
                <a:latin typeface="Arial" panose="020B0604020202020204" pitchFamily="34" charset="0"/>
                <a:ea typeface="汉仪大宋简" panose="02010609000101010101" pitchFamily="49" charset="-122"/>
                <a:cs typeface="Arial" panose="020B0604020202020204" pitchFamily="34" charset="0"/>
              </a:rPr>
              <a:t>瀑布 </a:t>
            </a:r>
            <a:r>
              <a:rPr lang="en-US" altLang="zh-CN" sz="1200" b="0" dirty="0">
                <a:solidFill>
                  <a:srgbClr val="002954"/>
                </a:solidFill>
                <a:latin typeface="Arial" panose="020B0604020202020204" pitchFamily="34" charset="0"/>
                <a:ea typeface="汉仪大宋简" panose="02010609000101010101" pitchFamily="49" charset="-122"/>
                <a:cs typeface="Arial" panose="020B0604020202020204" pitchFamily="34" charset="0"/>
              </a:rPr>
              <a:t>Bao4Bu4</a:t>
            </a:r>
            <a:endParaRPr kumimoji="0" lang="en-US" altLang="zh-CN" sz="1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itchFamily="34" charset="0"/>
              </a:rPr>
              <a:t>Lyell’s </a:t>
            </a:r>
            <a:r>
              <a:rPr kumimoji="0" lang="en-US" sz="1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itchFamily="34" charset="0"/>
              </a:rPr>
              <a:t>Niagara Falls erosion deception. </a:t>
            </a:r>
            <a:r>
              <a:rPr lang="en-GB" dirty="0"/>
              <a:t>Lyell claimed</a:t>
            </a:r>
            <a:r>
              <a:rPr lang="en-GB" baseline="0" dirty="0"/>
              <a:t> 35,000 years for Niagara Falls erosion and this was instrumental in getting the church in the UK to capitulate to deep time and to abandon Ussher type chronology.  But he ignored eyewitness accounts of the rate of erosion of &gt;1 metre per year, which would have given &lt;12,000 years (not enough for Lyell).  More detailed measurements 1842–1927: 1.2–1.5 m/year. But taking into account the narrower gorge, thinner limestone layer providing less protection to the soft underlying shale, etc. then less than 4,000 years old.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Picture: CMI owns copyright (in our own library). </a:t>
            </a:r>
            <a:r>
              <a:rPr lang="en-AU" sz="1200" b="0" i="0" kern="1200" baseline="0" dirty="0">
                <a:solidFill>
                  <a:schemeClr val="tx1"/>
                </a:solidFill>
                <a:latin typeface="+mn-lt"/>
                <a:ea typeface="+mn-ea"/>
                <a:cs typeface="+mn-cs"/>
              </a:rPr>
              <a:t>creation.com/</a:t>
            </a:r>
            <a:r>
              <a:rPr lang="en-AU" sz="1200" b="0" i="0" kern="1200" baseline="0" dirty="0" err="1">
                <a:solidFill>
                  <a:schemeClr val="tx1"/>
                </a:solidFill>
                <a:latin typeface="+mn-lt"/>
                <a:ea typeface="+mn-ea"/>
                <a:cs typeface="+mn-cs"/>
              </a:rPr>
              <a:t>niagara</a:t>
            </a:r>
            <a:r>
              <a:rPr lang="en-AU" sz="1200" b="0" i="0" kern="1200" baseline="0" dirty="0">
                <a:solidFill>
                  <a:schemeClr val="tx1"/>
                </a:solidFill>
                <a:latin typeface="+mn-lt"/>
                <a:ea typeface="+mn-ea"/>
                <a:cs typeface="+mn-cs"/>
              </a:rPr>
              <a:t>-falls-and-the-bible</a:t>
            </a:r>
            <a:endParaRPr lang="en-US" dirty="0"/>
          </a:p>
          <a:p>
            <a:pPr eaLnBrk="1" hangingPunct="1"/>
            <a:endParaRPr lang="en-GB" dirty="0"/>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48039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“The great catastrophe of Noah’s Flood was long seen as the explanation for most of the phenomena of the rocks, especially the fossils they contain.”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i="0" dirty="0">
                <a:latin typeface="Arial" panose="020B0604020202020204" pitchFamily="34" charset="0"/>
                <a:cs typeface="Arial" panose="020B0604020202020204" pitchFamily="34" charset="0"/>
              </a:rPr>
              <a:t>英国斯旺西大学</a:t>
            </a:r>
            <a:r>
              <a:rPr lang="en-US" altLang="zh-TW" sz="1200" i="0" dirty="0">
                <a:latin typeface="Arial" panose="020B0604020202020204" pitchFamily="34" charset="0"/>
                <a:cs typeface="Arial" panose="020B0604020202020204" pitchFamily="34" charset="0"/>
              </a:rPr>
              <a:t>(</a:t>
            </a:r>
            <a:r>
              <a:rPr lang="en-AU" altLang="zh-HK" sz="1200" dirty="0">
                <a:latin typeface="Arial" panose="020B0604020202020204" pitchFamily="34" charset="0"/>
                <a:cs typeface="Arial" panose="020B0604020202020204" pitchFamily="34" charset="0"/>
              </a:rPr>
              <a:t>University College of Swansea</a:t>
            </a:r>
            <a:r>
              <a:rPr lang="en-US" altLang="zh-TW" sz="1200" i="0" dirty="0">
                <a:latin typeface="Arial" panose="020B0604020202020204" pitchFamily="34" charset="0"/>
                <a:cs typeface="Arial" panose="020B0604020202020204" pitchFamily="34" charset="0"/>
              </a:rPr>
              <a:t>) </a:t>
            </a:r>
            <a:r>
              <a:rPr lang="zh-TW" altLang="en-US" sz="1200" i="0" dirty="0">
                <a:latin typeface="Arial" panose="020B0604020202020204" pitchFamily="34" charset="0"/>
                <a:cs typeface="Arial" panose="020B0604020202020204" pitchFamily="34" charset="0"/>
              </a:rPr>
              <a:t>地质学教授德里克</a:t>
            </a:r>
            <a:r>
              <a:rPr lang="en-US" altLang="zh-TW" sz="1200" i="0" dirty="0">
                <a:latin typeface="Arial" panose="020B0604020202020204" pitchFamily="34" charset="0"/>
                <a:cs typeface="Arial" panose="020B0604020202020204" pitchFamily="34" charset="0"/>
              </a:rPr>
              <a:t>‧</a:t>
            </a:r>
            <a:r>
              <a:rPr lang="zh-TW" altLang="en-US" sz="1200" i="0" dirty="0">
                <a:latin typeface="Arial" panose="020B0604020202020204" pitchFamily="34" charset="0"/>
                <a:cs typeface="Arial" panose="020B0604020202020204" pitchFamily="34" charset="0"/>
              </a:rPr>
              <a:t>阿格</a:t>
            </a:r>
            <a:r>
              <a:rPr lang="en-US" altLang="zh-TW" sz="1200" i="0" dirty="0">
                <a:latin typeface="Arial" panose="020B0604020202020204" pitchFamily="34" charset="0"/>
                <a:cs typeface="Arial" panose="020B0604020202020204" pitchFamily="34" charset="0"/>
              </a:rPr>
              <a:t>(</a:t>
            </a:r>
            <a:r>
              <a:rPr lang="en-AU" sz="1200" i="0" dirty="0">
                <a:latin typeface="Arial" panose="020B0604020202020204" pitchFamily="34" charset="0"/>
                <a:cs typeface="Arial" panose="020B0604020202020204" pitchFamily="34" charset="0"/>
              </a:rPr>
              <a:t>Derek Ager</a:t>
            </a:r>
            <a:r>
              <a:rPr lang="en-US" altLang="zh-TW" sz="1200" i="0" dirty="0">
                <a:latin typeface="Arial" panose="020B0604020202020204" pitchFamily="34" charset="0"/>
                <a:cs typeface="Arial" panose="020B0604020202020204" pitchFamily="34" charset="0"/>
              </a:rPr>
              <a:t>)</a:t>
            </a:r>
            <a:r>
              <a:rPr lang="en-AU" sz="1200" i="0" dirty="0">
                <a:latin typeface="Arial" panose="020B0604020202020204" pitchFamily="34" charset="0"/>
                <a:cs typeface="Arial" panose="020B0604020202020204" pitchFamily="34" charset="0"/>
              </a:rPr>
              <a:t> </a:t>
            </a:r>
            <a:r>
              <a:rPr lang="en-US" altLang="zh-TW"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a:t>
            </a:r>
            <a:r>
              <a:rPr lang="zh-TW" altLang="en-US" sz="1200" i="0" dirty="0">
                <a:latin typeface="Arial" panose="020B0604020202020204" pitchFamily="34" charset="0"/>
                <a:cs typeface="Arial" panose="020B0604020202020204" pitchFamily="34" charset="0"/>
              </a:rPr>
              <a:t>地质学大全</a:t>
            </a:r>
            <a:r>
              <a:rPr lang="en-US" altLang="zh-CN" sz="1200" i="0" dirty="0">
                <a:latin typeface="Arial" panose="020B0604020202020204" pitchFamily="34" charset="0"/>
                <a:cs typeface="Arial" panose="020B0604020202020204" pitchFamily="34" charset="0"/>
              </a:rPr>
              <a:t>》</a:t>
            </a:r>
            <a:r>
              <a:rPr lang="zh-CN" altLang="en-US" sz="1200" i="0" dirty="0">
                <a:latin typeface="Arial" panose="020B0604020202020204" pitchFamily="34" charset="0"/>
                <a:cs typeface="Arial" panose="020B0604020202020204" pitchFamily="34" charset="0"/>
              </a:rPr>
              <a:t>（</a:t>
            </a:r>
            <a:r>
              <a:rPr lang="en-AU" altLang="zh-HK" sz="1200" dirty="0">
                <a:latin typeface="Arial" panose="020B0604020202020204" pitchFamily="34" charset="0"/>
                <a:cs typeface="Arial" panose="020B0604020202020204" pitchFamily="34" charset="0"/>
              </a:rPr>
              <a:t>Planet Earth</a:t>
            </a:r>
            <a:r>
              <a:rPr lang="zh-CN" altLang="en-US" sz="1200" dirty="0">
                <a:latin typeface="Arial" panose="020B0604020202020204" pitchFamily="34" charset="0"/>
                <a:cs typeface="Arial" panose="020B0604020202020204" pitchFamily="34" charset="0"/>
              </a:rPr>
              <a:t>）</a:t>
            </a:r>
            <a:r>
              <a:rPr lang="en-AU" sz="1200" i="1" dirty="0">
                <a:latin typeface="Arial" panose="020B0604020202020204" pitchFamily="34" charset="0"/>
                <a:cs typeface="Arial" panose="020B0604020202020204" pitchFamily="34" charset="0"/>
              </a:rPr>
              <a:t>,</a:t>
            </a:r>
            <a:r>
              <a:rPr lang="zh-TW" altLang="en-US" sz="1200" i="1"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185</a:t>
            </a:r>
            <a:r>
              <a:rPr lang="zh-TW" altLang="en-US" sz="1200" dirty="0">
                <a:latin typeface="Arial" panose="020B0604020202020204" pitchFamily="34" charset="0"/>
                <a:cs typeface="Arial" panose="020B0604020202020204" pitchFamily="34" charset="0"/>
              </a:rPr>
              <a:t>页</a:t>
            </a:r>
            <a:r>
              <a:rPr lang="en-AU" sz="1200" dirty="0">
                <a:latin typeface="Arial" panose="020B0604020202020204" pitchFamily="34" charset="0"/>
                <a:cs typeface="Arial" panose="020B0604020202020204" pitchFamily="34" charset="0"/>
              </a:rPr>
              <a:t>, 1977</a:t>
            </a:r>
            <a:r>
              <a:rPr lang="zh-TW" alt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As part of denying global flood, Hutton &amp; Lyell denied all catastrophic geological processes</a:t>
            </a:r>
            <a:endParaRPr lang="zh-CN"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aseline="0" dirty="0">
                <a:latin typeface="Arial" panose="020B0604020202020204" pitchFamily="34" charset="0"/>
                <a:ea typeface="汉仪大宋简" panose="02010609000101010101" pitchFamily="49" charset="-122"/>
                <a:cs typeface="Arial" panose="020B0604020202020204" pitchFamily="34" charset="0"/>
              </a:rPr>
              <a:t>Base Pair: </a:t>
            </a:r>
            <a:r>
              <a:rPr lang="zh-CN" altLang="en-US" sz="1200" baseline="0" dirty="0">
                <a:latin typeface="Arial" panose="020B0604020202020204" pitchFamily="34" charset="0"/>
                <a:ea typeface="汉仪大宋简" panose="02010609000101010101" pitchFamily="49" charset="-122"/>
                <a:cs typeface="Arial" panose="020B0604020202020204" pitchFamily="34" charset="0"/>
              </a:rPr>
              <a:t>碱基对</a:t>
            </a:r>
            <a:r>
              <a:rPr lang="en-US" altLang="zh-CN" sz="1200" baseline="0" dirty="0">
                <a:latin typeface="Arial" panose="020B0604020202020204" pitchFamily="34" charset="0"/>
                <a:ea typeface="汉仪大宋简" panose="02010609000101010101" pitchFamily="49" charset="-122"/>
                <a:cs typeface="Arial" panose="020B0604020202020204" pitchFamily="34" charset="0"/>
              </a:rPr>
              <a:t> Jian3 Ji1 Dui4  </a:t>
            </a:r>
            <a:r>
              <a:rPr lang="zh-CN" altLang="en-US" sz="1200" dirty="0">
                <a:latin typeface="Arial" panose="020B0604020202020204" pitchFamily="34" charset="0"/>
                <a:ea typeface="汉仪大宋简" panose="02010609000101010101" pitchFamily="49" charset="-122"/>
                <a:cs typeface="Arial" panose="020B0604020202020204" pitchFamily="34" charset="0"/>
              </a:rPr>
              <a:t>成型 </a:t>
            </a:r>
            <a:r>
              <a:rPr lang="en-US" altLang="zh-CN" sz="1200" dirty="0">
                <a:latin typeface="Arial" panose="020B0604020202020204" pitchFamily="34" charset="0"/>
                <a:ea typeface="汉仪大宋简" panose="02010609000101010101" pitchFamily="49" charset="-122"/>
                <a:cs typeface="Arial" panose="020B0604020202020204" pitchFamily="34" charset="0"/>
              </a:rPr>
              <a:t>Cheng2 Xing2  </a:t>
            </a:r>
            <a:r>
              <a:rPr lang="zh-CN" altLang="en-US" sz="1200" dirty="0">
                <a:latin typeface="Arial" panose="020B0604020202020204" pitchFamily="34" charset="0"/>
                <a:ea typeface="汉仪大宋简" panose="02010609000101010101" pitchFamily="49" charset="-122"/>
                <a:cs typeface="Arial" panose="020B0604020202020204" pitchFamily="34" charset="0"/>
              </a:rPr>
              <a:t>繁殖 </a:t>
            </a:r>
            <a:r>
              <a:rPr lang="en-US" altLang="zh-CN" sz="1200" dirty="0">
                <a:latin typeface="Arial" panose="020B0604020202020204" pitchFamily="34" charset="0"/>
                <a:ea typeface="汉仪大宋简" panose="02010609000101010101" pitchFamily="49" charset="-122"/>
                <a:cs typeface="Arial" panose="020B0604020202020204" pitchFamily="34" charset="0"/>
              </a:rPr>
              <a:t>Fan2 Zhi2</a:t>
            </a:r>
          </a:p>
          <a:p>
            <a:r>
              <a:rPr lang="en-US" altLang="zh-CN" sz="1200" dirty="0">
                <a:latin typeface="Arial" panose="020B0604020202020204" pitchFamily="34" charset="0"/>
                <a:ea typeface="汉仪大宋简" panose="02010609000101010101" pitchFamily="49" charset="-122"/>
                <a:cs typeface="Arial" panose="020B0604020202020204" pitchFamily="34" charset="0"/>
              </a:rPr>
              <a:t>Present minimum estimate for simplest reproducing life form: about 450 genes, with 500,000 genetic ‘letters’ (base pairs).</a:t>
            </a:r>
          </a:p>
          <a:p>
            <a:pPr marL="457200">
              <a:buFont typeface="Arial" pitchFamily="34" charset="0"/>
              <a:buChar char="•"/>
            </a:pPr>
            <a:r>
              <a:rPr lang="en-US" altLang="zh-CN" sz="1200" dirty="0">
                <a:latin typeface="Arial" panose="020B0604020202020204" pitchFamily="34" charset="0"/>
                <a:ea typeface="汉仪大宋简" panose="02010609000101010101" pitchFamily="49" charset="-122"/>
                <a:cs typeface="Arial" panose="020B0604020202020204" pitchFamily="34" charset="0"/>
              </a:rPr>
              <a:t>These have to all be in place at the same time!</a:t>
            </a:r>
          </a:p>
          <a:p>
            <a:pPr marL="457200">
              <a:buFont typeface="Arial" pitchFamily="34" charset="0"/>
              <a:buChar char="•"/>
            </a:pPr>
            <a:r>
              <a:rPr lang="en-US" altLang="zh-CN" sz="1200" dirty="0">
                <a:latin typeface="Arial" panose="020B0604020202020204" pitchFamily="34" charset="0"/>
                <a:ea typeface="汉仪大宋简" panose="02010609000101010101" pitchFamily="49" charset="-122"/>
                <a:cs typeface="Arial" panose="020B0604020202020204" pitchFamily="34" charset="0"/>
              </a:rPr>
              <a:t>Without working DNA, there is no life, no reproduction, no natural selection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ea typeface="汉仪大宋简" panose="02010609000101010101" pitchFamily="49" charset="-122"/>
                <a:cs typeface="Arial" panose="020B0604020202020204" pitchFamily="34" charset="0"/>
              </a:rPr>
              <a:t>One scientist estimated the odds of life appearing by chance anywhere in the universe as 1 in 10</a:t>
            </a:r>
            <a:r>
              <a:rPr lang="en-US" altLang="zh-CN" sz="1200" baseline="30000" dirty="0">
                <a:latin typeface="Arial" panose="020B0604020202020204" pitchFamily="34" charset="0"/>
                <a:ea typeface="汉仪大宋简" panose="02010609000101010101" pitchFamily="49" charset="-122"/>
                <a:cs typeface="Arial" panose="020B0604020202020204" pitchFamily="34" charset="0"/>
              </a:rPr>
              <a:t>40000</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        </a:t>
            </a:r>
            <a:r>
              <a:rPr lang="en-US" altLang="zh-CN" dirty="0"/>
              <a:t>Creation 39:4 (2017) p.8  Min. genome</a:t>
            </a:r>
            <a:r>
              <a:rPr lang="en-US" altLang="zh-CN" baseline="0" dirty="0"/>
              <a:t> (synthetic bac.) 473 genes (531,560 ‘letters’); Mycoplasma </a:t>
            </a:r>
            <a:r>
              <a:rPr lang="en-US" altLang="zh-CN" baseline="0" dirty="0" err="1"/>
              <a:t>genitalium</a:t>
            </a:r>
            <a:r>
              <a:rPr lang="en-US" altLang="zh-CN" baseline="0" dirty="0"/>
              <a:t> 482 genes (582,790 ‘letters’) AND M. </a:t>
            </a:r>
            <a:r>
              <a:rPr lang="en-US" altLang="zh-CN" baseline="0" dirty="0" err="1"/>
              <a:t>genitalium</a:t>
            </a:r>
            <a:r>
              <a:rPr lang="en-US" altLang="zh-CN" baseline="0" dirty="0"/>
              <a:t> is parasitic.  Former estimates for self-reproduction: [earlier]: 256 genes; 2006: 387 protein coding + 43 RNA coding = 430.</a:t>
            </a:r>
            <a:endParaRPr lang="zh-CN" altLang="en-US" dirty="0"/>
          </a:p>
          <a:p>
            <a:r>
              <a:rPr lang="en-US" sz="1200" kern="1200" dirty="0">
                <a:solidFill>
                  <a:schemeClr val="tx1"/>
                </a:solidFill>
                <a:latin typeface="+mn-lt"/>
                <a:ea typeface="+mn-ea"/>
                <a:cs typeface="+mn-cs"/>
              </a:rPr>
              <a:t>        Note the human engineered minimal cell JCVI-syn3.0 has 438 proteins, not including some RNA molecules. C.A. Hutchison III et al., Design and synthesis of a minimal bacterial genome, Science 351:1414, March 25, 2016</a:t>
            </a: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6</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eaLnBrk="1" hangingPunct="1"/>
            <a:r>
              <a:rPr lang="en-US" dirty="0">
                <a:latin typeface="Arial" pitchFamily="34" charset="0"/>
              </a:rPr>
              <a:t>Derek Ager (1923-1993), Professor and Head of the Geology Dept. at University College of Swansea (Wales) from 1969-1988 and president of the British Geological Association 1988-1990, continued in </a:t>
            </a:r>
            <a:r>
              <a:rPr lang="ja-JP" altLang="en-US" dirty="0">
                <a:latin typeface="Arial" pitchFamily="34" charset="0"/>
              </a:rPr>
              <a:t>“</a:t>
            </a:r>
            <a:r>
              <a:rPr lang="en-US" altLang="ja-JP" dirty="0">
                <a:latin typeface="Arial" pitchFamily="34" charset="0"/>
              </a:rPr>
              <a:t>retirement</a:t>
            </a:r>
            <a:r>
              <a:rPr lang="ja-JP" altLang="en-US" dirty="0">
                <a:latin typeface="Arial" pitchFamily="34" charset="0"/>
              </a:rPr>
              <a:t>”</a:t>
            </a:r>
            <a:r>
              <a:rPr lang="en-US" altLang="ja-JP" dirty="0">
                <a:latin typeface="Arial" pitchFamily="34" charset="0"/>
              </a:rPr>
              <a:t> as Emeritus Professor till his death in 1993.  In his life he visited over 57 countries to look at rocks and wrote 200 papers and four books, as well as many short articles for </a:t>
            </a:r>
            <a:r>
              <a:rPr lang="en-US" altLang="ja-JP" i="1" dirty="0">
                <a:latin typeface="Arial" pitchFamily="34" charset="0"/>
              </a:rPr>
              <a:t>New Scientist</a:t>
            </a:r>
            <a:r>
              <a:rPr lang="en-US" altLang="ja-JP" dirty="0">
                <a:latin typeface="Arial" pitchFamily="34" charset="0"/>
              </a:rPr>
              <a:t>.</a:t>
            </a:r>
          </a:p>
          <a:p>
            <a:pPr eaLnBrk="1" hangingPunct="1"/>
            <a:r>
              <a:rPr lang="en-US" dirty="0">
                <a:latin typeface="Arial" pitchFamily="34" charset="0"/>
              </a:rPr>
              <a:t>Warning to YEC not to use information from his book: Derek Ager, </a:t>
            </a:r>
            <a:r>
              <a:rPr lang="en-US" i="1" dirty="0">
                <a:latin typeface="Arial" pitchFamily="34" charset="0"/>
              </a:rPr>
              <a:t>The New Catastrophism</a:t>
            </a:r>
            <a:r>
              <a:rPr lang="en-US" dirty="0">
                <a:latin typeface="Arial" pitchFamily="34" charset="0"/>
              </a:rPr>
              <a:t> (Cambridge, UK: Cambridge Univ. Press, 1993), p. xi.  Ager says (bold in the original): </a:t>
            </a:r>
            <a:r>
              <a:rPr lang="ja-JP" altLang="en-US" dirty="0">
                <a:latin typeface="Arial" pitchFamily="34" charset="0"/>
              </a:rPr>
              <a:t>“</a:t>
            </a:r>
            <a:r>
              <a:rPr lang="en-US" altLang="ja-JP" dirty="0">
                <a:latin typeface="Arial" pitchFamily="34" charset="0"/>
              </a:rPr>
              <a:t>On that side too were the obviously untenable views of bible-oriented fanatics, obsessed with myths such as Noah</a:t>
            </a:r>
            <a:r>
              <a:rPr lang="fr-FR" altLang="ja-JP" dirty="0">
                <a:latin typeface="Arial" pitchFamily="34" charset="0"/>
              </a:rPr>
              <a:t>'</a:t>
            </a:r>
            <a:r>
              <a:rPr lang="en-US" altLang="ja-JP" dirty="0">
                <a:latin typeface="Arial" pitchFamily="34" charset="0"/>
              </a:rPr>
              <a:t>s flood, and of classicists thinking of Nemesis.  That is why I think it necessary to include the following </a:t>
            </a:r>
            <a:r>
              <a:rPr lang="fr-FR" altLang="ja-JP" dirty="0">
                <a:latin typeface="Arial" pitchFamily="34" charset="0"/>
              </a:rPr>
              <a:t>'</a:t>
            </a:r>
            <a:r>
              <a:rPr lang="en-US" altLang="ja-JP" dirty="0">
                <a:latin typeface="Arial" pitchFamily="34" charset="0"/>
              </a:rPr>
              <a:t>disclaimer</a:t>
            </a:r>
            <a:r>
              <a:rPr lang="fr-FR" altLang="ja-JP" dirty="0">
                <a:latin typeface="Arial" pitchFamily="34" charset="0"/>
              </a:rPr>
              <a:t>'</a:t>
            </a:r>
            <a:r>
              <a:rPr lang="en-US" altLang="ja-JP" dirty="0">
                <a:latin typeface="Arial" pitchFamily="34" charset="0"/>
              </a:rPr>
              <a:t>: </a:t>
            </a:r>
            <a:r>
              <a:rPr lang="en-US" altLang="ja-JP" b="1" dirty="0">
                <a:latin typeface="Arial" pitchFamily="34" charset="0"/>
              </a:rPr>
              <a:t>in view of the misuse that my words have been put to in the past, I wish to say that nothing in this book should be taken out of context and thought in any way to support the views of the </a:t>
            </a:r>
            <a:r>
              <a:rPr lang="fr-FR" altLang="ja-JP" b="1" dirty="0">
                <a:latin typeface="Arial" pitchFamily="34" charset="0"/>
              </a:rPr>
              <a:t>'</a:t>
            </a:r>
            <a:r>
              <a:rPr lang="en-US" altLang="ja-JP" b="1" dirty="0">
                <a:latin typeface="Arial" pitchFamily="34" charset="0"/>
              </a:rPr>
              <a:t>creationists</a:t>
            </a:r>
            <a:r>
              <a:rPr lang="fr-FR" altLang="ja-JP" b="1" dirty="0">
                <a:latin typeface="Arial" pitchFamily="34" charset="0"/>
              </a:rPr>
              <a:t>'</a:t>
            </a:r>
            <a:r>
              <a:rPr lang="en-US" altLang="ja-JP" b="1" dirty="0">
                <a:latin typeface="Arial" pitchFamily="34" charset="0"/>
              </a:rPr>
              <a:t> (who I refuse to call </a:t>
            </a:r>
            <a:r>
              <a:rPr lang="fr-FR" altLang="ja-JP" b="1" dirty="0">
                <a:latin typeface="Arial" pitchFamily="34" charset="0"/>
              </a:rPr>
              <a:t>'</a:t>
            </a:r>
            <a:r>
              <a:rPr lang="en-US" altLang="ja-JP" b="1" dirty="0">
                <a:latin typeface="Arial" pitchFamily="34" charset="0"/>
              </a:rPr>
              <a:t>scientific</a:t>
            </a:r>
            <a:r>
              <a:rPr lang="fr-FR" altLang="ja-JP" b="1" dirty="0">
                <a:latin typeface="Arial" pitchFamily="34" charset="0"/>
              </a:rPr>
              <a:t>'</a:t>
            </a:r>
            <a:r>
              <a:rPr lang="en-US" altLang="ja-JP" b="1" dirty="0">
                <a:latin typeface="Arial" pitchFamily="34" charset="0"/>
              </a:rPr>
              <a:t>).</a:t>
            </a:r>
            <a:r>
              <a:rPr lang="ja-JP" altLang="en-US" b="1" dirty="0">
                <a:latin typeface="Arial" pitchFamily="34" charset="0"/>
              </a:rPr>
              <a:t>”</a:t>
            </a:r>
            <a:endParaRPr lang="en-US" altLang="ja-JP" b="1" dirty="0">
              <a:latin typeface="Arial" pitchFamily="34" charset="0"/>
            </a:endParaRPr>
          </a:p>
          <a:p>
            <a:pPr eaLnBrk="1" hangingPunct="1"/>
            <a:r>
              <a:rPr lang="en-US" dirty="0">
                <a:latin typeface="Arial" pitchFamily="34" charset="0"/>
              </a:rPr>
              <a:t>In </a:t>
            </a:r>
            <a:r>
              <a:rPr lang="en-US" i="1" dirty="0">
                <a:latin typeface="Arial" pitchFamily="34" charset="0"/>
              </a:rPr>
              <a:t>The Nature of the Stratigraphic Record</a:t>
            </a:r>
            <a:r>
              <a:rPr lang="en-US" dirty="0">
                <a:latin typeface="Arial" pitchFamily="34" charset="0"/>
              </a:rPr>
              <a:t>, p. 20, he says: </a:t>
            </a:r>
          </a:p>
          <a:p>
            <a:pPr eaLnBrk="1" hangingPunct="1"/>
            <a:r>
              <a:rPr lang="ja-JP" altLang="en-US" dirty="0">
                <a:latin typeface="Arial" pitchFamily="34" charset="0"/>
              </a:rPr>
              <a:t>“</a:t>
            </a:r>
            <a:r>
              <a:rPr lang="en-US" altLang="ja-JP" dirty="0">
                <a:latin typeface="Arial" pitchFamily="34" charset="0"/>
              </a:rPr>
              <a:t>This is heady wine and has intoxicated </a:t>
            </a:r>
            <a:r>
              <a:rPr lang="en-US" altLang="ja-JP" dirty="0" err="1">
                <a:latin typeface="Arial" pitchFamily="34" charset="0"/>
              </a:rPr>
              <a:t>palaeontologists</a:t>
            </a:r>
            <a:r>
              <a:rPr lang="en-US" altLang="ja-JP" dirty="0">
                <a:latin typeface="Arial" pitchFamily="34" charset="0"/>
              </a:rPr>
              <a:t> since the days when they could blame it all on Noah</a:t>
            </a:r>
            <a:r>
              <a:rPr lang="fr-FR" altLang="ja-JP" dirty="0">
                <a:latin typeface="Arial" pitchFamily="34" charset="0"/>
              </a:rPr>
              <a:t>'</a:t>
            </a:r>
            <a:r>
              <a:rPr lang="en-US" altLang="ja-JP" dirty="0">
                <a:latin typeface="Arial" pitchFamily="34" charset="0"/>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ja-JP" altLang="en-US" dirty="0">
                <a:latin typeface="Arial" pitchFamily="34" charset="0"/>
              </a:rPr>
              <a:t>”</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zh-CN" altLang="en-US" sz="1200" dirty="0">
                <a:latin typeface="Arial" panose="020B0604020202020204" pitchFamily="34" charset="0"/>
                <a:cs typeface="Arial" panose="020B0604020202020204" pitchFamily="34" charset="0"/>
              </a:rPr>
              <a:t>冗长 </a:t>
            </a:r>
            <a:r>
              <a:rPr lang="en-US" altLang="zh-CN" sz="1200" dirty="0">
                <a:latin typeface="Arial" panose="020B0604020202020204" pitchFamily="34" charset="0"/>
                <a:cs typeface="Arial" panose="020B0604020202020204" pitchFamily="34" charset="0"/>
              </a:rPr>
              <a:t>lengthy,</a:t>
            </a:r>
            <a:r>
              <a:rPr lang="en-US" altLang="zh-CN" sz="1200" baseline="0" dirty="0">
                <a:latin typeface="Arial" panose="020B0604020202020204" pitchFamily="34" charset="0"/>
                <a:cs typeface="Arial" panose="020B0604020202020204" pitchFamily="34" charset="0"/>
              </a:rPr>
              <a:t> verbose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excuse for this lengthy and amateur digression into history is that I have been trying to show how I think geology got into the hands of the theoreticians who were conditioned by the social and political history of their day more than by observations in the field. In other words, we have allowed ourselves to be brain-washed into avoiding any interpretation of the past that involves extreme and what might be termed 'catastrophic' processes.”</a:t>
            </a:r>
          </a:p>
          <a:p>
            <a:r>
              <a:rPr lang="en-US" sz="1200" kern="1200" dirty="0">
                <a:solidFill>
                  <a:schemeClr val="tx1"/>
                </a:solidFill>
                <a:latin typeface="+mn-lt"/>
                <a:ea typeface="+mn-ea"/>
                <a:cs typeface="+mn-cs"/>
              </a:rPr>
              <a:t>Derek Ager, The Nature of the </a:t>
            </a:r>
            <a:r>
              <a:rPr lang="en-US" sz="1200" kern="1200" dirty="0" err="1">
                <a:solidFill>
                  <a:schemeClr val="tx1"/>
                </a:solidFill>
                <a:latin typeface="+mn-lt"/>
                <a:ea typeface="+mn-ea"/>
                <a:cs typeface="+mn-cs"/>
              </a:rPr>
              <a:t>Stratigraphical</a:t>
            </a:r>
            <a:r>
              <a:rPr lang="en-US" sz="1200" kern="1200" dirty="0">
                <a:solidFill>
                  <a:schemeClr val="tx1"/>
                </a:solidFill>
                <a:latin typeface="+mn-lt"/>
                <a:ea typeface="+mn-ea"/>
                <a:cs typeface="+mn-cs"/>
              </a:rPr>
              <a:t> Record (London: Macmillan, 1981), pp. 46-47.</a:t>
            </a:r>
          </a:p>
          <a:p>
            <a:pPr eaLnBrk="1" hangingPunct="1"/>
            <a:endParaRPr lang="en-US" dirty="0">
              <a:latin typeface="Arial" pitchFamily="34" charset="0"/>
            </a:endParaRPr>
          </a:p>
          <a:p>
            <a:pPr eaLnBrk="1" hangingPunct="1"/>
            <a:r>
              <a:rPr lang="en-US" dirty="0">
                <a:latin typeface="Arial" pitchFamily="34" charset="0"/>
              </a:rPr>
              <a:t>Derek Ager (1923-1993), Professor and Head of the Geology Dept. at University College of Swansea (Wales) from 1969-1988 and president of the British Geological Association 1988-1990, continued in </a:t>
            </a:r>
            <a:r>
              <a:rPr lang="ja-JP" altLang="en-US" dirty="0">
                <a:latin typeface="Arial" pitchFamily="34" charset="0"/>
              </a:rPr>
              <a:t>“</a:t>
            </a:r>
            <a:r>
              <a:rPr lang="en-US" altLang="ja-JP" dirty="0">
                <a:latin typeface="Arial" pitchFamily="34" charset="0"/>
              </a:rPr>
              <a:t>retirement</a:t>
            </a:r>
            <a:r>
              <a:rPr lang="ja-JP" altLang="en-US" dirty="0">
                <a:latin typeface="Arial" pitchFamily="34" charset="0"/>
              </a:rPr>
              <a:t>”</a:t>
            </a:r>
            <a:r>
              <a:rPr lang="en-US" altLang="ja-JP" dirty="0">
                <a:latin typeface="Arial" pitchFamily="34" charset="0"/>
              </a:rPr>
              <a:t> as Emeritus Professor till his death in 1993.  In his life he visited over 57 countries to look at rocks and wrote 200 papers and four books, as well as many short articles for </a:t>
            </a:r>
            <a:r>
              <a:rPr lang="en-US" altLang="ja-JP" i="1" dirty="0">
                <a:latin typeface="Arial" pitchFamily="34" charset="0"/>
              </a:rPr>
              <a:t>New Scientist</a:t>
            </a:r>
            <a:r>
              <a:rPr lang="en-US" altLang="ja-JP" dirty="0">
                <a:latin typeface="Arial" pitchFamily="34" charset="0"/>
              </a:rPr>
              <a:t>.</a:t>
            </a:r>
          </a:p>
          <a:p>
            <a:pPr eaLnBrk="1" hangingPunct="1"/>
            <a:r>
              <a:rPr lang="en-US" dirty="0">
                <a:latin typeface="Arial" pitchFamily="34" charset="0"/>
              </a:rPr>
              <a:t>Warning to YEC not to use information from his book: Derek Ager, </a:t>
            </a:r>
            <a:r>
              <a:rPr lang="en-US" i="1" dirty="0">
                <a:latin typeface="Arial" pitchFamily="34" charset="0"/>
              </a:rPr>
              <a:t>The New Catastrophism</a:t>
            </a:r>
            <a:r>
              <a:rPr lang="en-US" dirty="0">
                <a:latin typeface="Arial" pitchFamily="34" charset="0"/>
              </a:rPr>
              <a:t> (Cambridge, UK: Cambridge Univ. Press, 1993), p. xi.  Ager says (bold in the original): </a:t>
            </a:r>
            <a:r>
              <a:rPr lang="ja-JP" altLang="en-US" dirty="0">
                <a:latin typeface="Arial" pitchFamily="34" charset="0"/>
              </a:rPr>
              <a:t>“</a:t>
            </a:r>
            <a:r>
              <a:rPr lang="en-US" altLang="ja-JP" dirty="0">
                <a:latin typeface="Arial" pitchFamily="34" charset="0"/>
              </a:rPr>
              <a:t>On that side too were the obviously untenable views of bible-oriented fanatics, obsessed with myths such as Noah</a:t>
            </a:r>
            <a:r>
              <a:rPr lang="fr-FR" altLang="ja-JP" dirty="0">
                <a:latin typeface="Arial" pitchFamily="34" charset="0"/>
              </a:rPr>
              <a:t>'</a:t>
            </a:r>
            <a:r>
              <a:rPr lang="en-US" altLang="ja-JP" dirty="0">
                <a:latin typeface="Arial" pitchFamily="34" charset="0"/>
              </a:rPr>
              <a:t>s flood, and of classicists thinking of Nemesis.  That is why I think it necessary to include the following </a:t>
            </a:r>
            <a:r>
              <a:rPr lang="fr-FR" altLang="ja-JP" dirty="0">
                <a:latin typeface="Arial" pitchFamily="34" charset="0"/>
              </a:rPr>
              <a:t>'</a:t>
            </a:r>
            <a:r>
              <a:rPr lang="en-US" altLang="ja-JP" dirty="0">
                <a:latin typeface="Arial" pitchFamily="34" charset="0"/>
              </a:rPr>
              <a:t>disclaimer</a:t>
            </a:r>
            <a:r>
              <a:rPr lang="fr-FR" altLang="ja-JP" dirty="0">
                <a:latin typeface="Arial" pitchFamily="34" charset="0"/>
              </a:rPr>
              <a:t>'</a:t>
            </a:r>
            <a:r>
              <a:rPr lang="en-US" altLang="ja-JP" dirty="0">
                <a:latin typeface="Arial" pitchFamily="34" charset="0"/>
              </a:rPr>
              <a:t>: </a:t>
            </a:r>
            <a:r>
              <a:rPr lang="en-US" altLang="ja-JP" b="1" dirty="0">
                <a:latin typeface="Arial" pitchFamily="34" charset="0"/>
              </a:rPr>
              <a:t>in view of the misuse that my words have been put to in the past, I wish to say that nothing in this book should be taken out of context and thought in any way to support the views of the </a:t>
            </a:r>
            <a:r>
              <a:rPr lang="fr-FR" altLang="ja-JP" b="1" dirty="0">
                <a:latin typeface="Arial" pitchFamily="34" charset="0"/>
              </a:rPr>
              <a:t>'</a:t>
            </a:r>
            <a:r>
              <a:rPr lang="en-US" altLang="ja-JP" b="1" dirty="0">
                <a:latin typeface="Arial" pitchFamily="34" charset="0"/>
              </a:rPr>
              <a:t>creationists</a:t>
            </a:r>
            <a:r>
              <a:rPr lang="fr-FR" altLang="ja-JP" b="1" dirty="0">
                <a:latin typeface="Arial" pitchFamily="34" charset="0"/>
              </a:rPr>
              <a:t>'</a:t>
            </a:r>
            <a:r>
              <a:rPr lang="en-US" altLang="ja-JP" b="1" dirty="0">
                <a:latin typeface="Arial" pitchFamily="34" charset="0"/>
              </a:rPr>
              <a:t> (who I refuse to call </a:t>
            </a:r>
            <a:r>
              <a:rPr lang="fr-FR" altLang="ja-JP" b="1" dirty="0">
                <a:latin typeface="Arial" pitchFamily="34" charset="0"/>
              </a:rPr>
              <a:t>'</a:t>
            </a:r>
            <a:r>
              <a:rPr lang="en-US" altLang="ja-JP" b="1" dirty="0">
                <a:latin typeface="Arial" pitchFamily="34" charset="0"/>
              </a:rPr>
              <a:t>scientific</a:t>
            </a:r>
            <a:r>
              <a:rPr lang="fr-FR" altLang="ja-JP" b="1" dirty="0">
                <a:latin typeface="Arial" pitchFamily="34" charset="0"/>
              </a:rPr>
              <a:t>'</a:t>
            </a:r>
            <a:r>
              <a:rPr lang="en-US" altLang="ja-JP" b="1" dirty="0">
                <a:latin typeface="Arial" pitchFamily="34" charset="0"/>
              </a:rPr>
              <a:t>).</a:t>
            </a:r>
            <a:r>
              <a:rPr lang="ja-JP" altLang="en-US" b="1" dirty="0">
                <a:latin typeface="Arial" pitchFamily="34" charset="0"/>
              </a:rPr>
              <a:t>”</a:t>
            </a:r>
            <a:endParaRPr lang="en-US" altLang="ja-JP" b="1" dirty="0">
              <a:latin typeface="Arial" pitchFamily="34" charset="0"/>
            </a:endParaRPr>
          </a:p>
          <a:p>
            <a:pPr eaLnBrk="1" hangingPunct="1"/>
            <a:r>
              <a:rPr lang="en-US" dirty="0">
                <a:latin typeface="Arial" pitchFamily="34" charset="0"/>
              </a:rPr>
              <a:t>In </a:t>
            </a:r>
            <a:r>
              <a:rPr lang="en-US" i="1" dirty="0">
                <a:latin typeface="Arial" pitchFamily="34" charset="0"/>
              </a:rPr>
              <a:t>The Nature of the Stratigraphic Record</a:t>
            </a:r>
            <a:r>
              <a:rPr lang="en-US" dirty="0">
                <a:latin typeface="Arial" pitchFamily="34" charset="0"/>
              </a:rPr>
              <a:t>, p. 20, he says: </a:t>
            </a:r>
          </a:p>
          <a:p>
            <a:pPr eaLnBrk="1" hangingPunct="1"/>
            <a:r>
              <a:rPr lang="ja-JP" altLang="en-US" dirty="0">
                <a:latin typeface="Arial" pitchFamily="34" charset="0"/>
              </a:rPr>
              <a:t>“</a:t>
            </a:r>
            <a:r>
              <a:rPr lang="en-US" altLang="ja-JP" dirty="0">
                <a:latin typeface="Arial" pitchFamily="34" charset="0"/>
              </a:rPr>
              <a:t>This is heady wine and has intoxicated </a:t>
            </a:r>
            <a:r>
              <a:rPr lang="en-US" altLang="ja-JP" dirty="0" err="1">
                <a:latin typeface="Arial" pitchFamily="34" charset="0"/>
              </a:rPr>
              <a:t>palaeontologists</a:t>
            </a:r>
            <a:r>
              <a:rPr lang="en-US" altLang="ja-JP" dirty="0">
                <a:latin typeface="Arial" pitchFamily="34" charset="0"/>
              </a:rPr>
              <a:t> since the days when they could blame it all on Noah</a:t>
            </a:r>
            <a:r>
              <a:rPr lang="fr-FR" altLang="ja-JP" dirty="0">
                <a:latin typeface="Arial" pitchFamily="34" charset="0"/>
              </a:rPr>
              <a:t>'</a:t>
            </a:r>
            <a:r>
              <a:rPr lang="en-US" altLang="ja-JP" dirty="0">
                <a:latin typeface="Arial" pitchFamily="34" charset="0"/>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ja-JP" altLang="en-US" dirty="0">
                <a:latin typeface="Arial" pitchFamily="34" charset="0"/>
              </a:rPr>
              <a:t>”</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Regarding “Sutton Stone,” a conglomerate labeled as “Early Jurassic” near Ager's home in Swansea, Wales: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has usually been interpreted as the basal </a:t>
            </a:r>
            <a:r>
              <a:rPr lang="en-US" sz="1200" kern="1200" dirty="0">
                <a:solidFill>
                  <a:schemeClr val="accent2">
                    <a:lumMod val="75000"/>
                  </a:schemeClr>
                </a:solidFill>
                <a:latin typeface="+mn-lt"/>
                <a:ea typeface="+mn-ea"/>
                <a:cs typeface="+mn-cs"/>
              </a:rPr>
              <a:t>[bottom</a:t>
            </a:r>
            <a:r>
              <a:rPr lang="en-US" sz="1200" kern="1200" baseline="0" dirty="0">
                <a:solidFill>
                  <a:schemeClr val="accent2">
                    <a:lumMod val="75000"/>
                  </a:schemeClr>
                </a:solidFill>
                <a:latin typeface="+mn-lt"/>
                <a:ea typeface="+mn-ea"/>
                <a:cs typeface="+mn-cs"/>
              </a:rPr>
              <a:t> most]</a:t>
            </a:r>
            <a:r>
              <a:rPr lang="en-US" sz="1200" kern="1200" dirty="0">
                <a:solidFill>
                  <a:schemeClr val="tx1"/>
                </a:solidFill>
                <a:latin typeface="+mn-lt"/>
                <a:ea typeface="+mn-ea"/>
                <a:cs typeface="+mn-cs"/>
              </a:rPr>
              <a:t> conglomerate of a </a:t>
            </a:r>
            <a:r>
              <a:rPr lang="en-US" sz="1200" kern="1200" dirty="0" err="1">
                <a:solidFill>
                  <a:schemeClr val="tx1"/>
                </a:solidFill>
                <a:latin typeface="+mn-lt"/>
                <a:ea typeface="+mn-ea"/>
                <a:cs typeface="+mn-cs"/>
              </a:rPr>
              <a:t>diachronous</a:t>
            </a:r>
            <a:r>
              <a:rPr lang="en-US" sz="1200" kern="1200" dirty="0">
                <a:solidFill>
                  <a:schemeClr val="tx1"/>
                </a:solidFill>
                <a:latin typeface="+mn-lt"/>
                <a:ea typeface="+mn-ea"/>
                <a:cs typeface="+mn-cs"/>
              </a:rPr>
              <a:t> [at</a:t>
            </a:r>
            <a:r>
              <a:rPr lang="en-US" sz="1200" kern="1200" baseline="0" dirty="0">
                <a:solidFill>
                  <a:schemeClr val="tx1"/>
                </a:solidFill>
                <a:latin typeface="+mn-lt"/>
                <a:ea typeface="+mn-ea"/>
                <a:cs typeface="+mn-cs"/>
              </a:rPr>
              <a:t> different times] </a:t>
            </a:r>
            <a:r>
              <a:rPr lang="en-US" sz="1200" kern="1200" dirty="0">
                <a:solidFill>
                  <a:schemeClr val="tx1"/>
                </a:solidFill>
                <a:latin typeface="+mn-lt"/>
                <a:ea typeface="+mn-ea"/>
                <a:cs typeface="+mn-cs"/>
              </a:rPr>
              <a:t>transgressive sea</a:t>
            </a:r>
            <a:r>
              <a:rPr lang="en-US" sz="1200" kern="1200" baseline="0" dirty="0">
                <a:solidFill>
                  <a:schemeClr val="tx1"/>
                </a:solidFill>
                <a:latin typeface="+mn-lt"/>
                <a:ea typeface="+mn-ea"/>
                <a:cs typeface="+mn-cs"/>
              </a:rPr>
              <a:t> [ocean covering the land, in this case during several different very long periods across millions of years]</a:t>
            </a:r>
            <a:r>
              <a:rPr lang="en-US" sz="1200" kern="1200" dirty="0">
                <a:solidFill>
                  <a:schemeClr val="tx1"/>
                </a:solidFill>
                <a:latin typeface="+mn-lt"/>
                <a:ea typeface="+mn-ea"/>
                <a:cs typeface="+mn-cs"/>
              </a:rPr>
              <a:t>.  It has been suggested, with very little fossil evidence, that this conglomerate spans three to five ammonite zones and therefore up to five million years in time.  I think it was deposited in a matter of hours or minutes.”  </a:t>
            </a:r>
            <a:r>
              <a:rPr lang="en-US" altLang="zh-CN" sz="1200" dirty="0">
                <a:latin typeface="Arial" panose="020B0604020202020204" pitchFamily="34" charset="0"/>
                <a:cs typeface="Arial" panose="020B0604020202020204" pitchFamily="34" charset="0"/>
              </a:rPr>
              <a:t>Derek Ager, The New Catastrophism (Cambridge: Cambridge Univ. Press, 1993), p. 120.</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89D9FDB-7737-4DBF-A115-22FA3415D581}" type="slidenum">
              <a:rPr lang="en-US"/>
              <a:pPr/>
              <a:t>66</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携带 </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Xie2Dai4</a:t>
            </a:r>
          </a:p>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踌躇满志 </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Chou2Chu2 Man3Zhi4 hopefully,</a:t>
            </a:r>
            <a:r>
              <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rPr>
              <a:t> confidently, ambitiously</a:t>
            </a:r>
          </a:p>
          <a:p>
            <a:pPr marL="0" marR="0" indent="0" algn="l" defTabSz="914400" rtl="0" eaLnBrk="1" fontAlgn="auto" latinLnBrk="0" hangingPunct="1">
              <a:lnSpc>
                <a:spcPct val="100000"/>
              </a:lnSpc>
              <a:spcBef>
                <a:spcPct val="50000"/>
              </a:spcBef>
              <a:spcAft>
                <a:spcPts val="0"/>
              </a:spcAft>
              <a:buClrTx/>
              <a:buSzTx/>
              <a:buFontTx/>
              <a:buNone/>
              <a:tabLst/>
              <a:defRPr/>
            </a:pPr>
            <a:r>
              <a:rPr lang="zh-TW" altLang="en-US" sz="1200" dirty="0">
                <a:ea typeface="汉仪大宋简" panose="02010609000101010101" pitchFamily="49" charset="-122"/>
                <a:cs typeface="Arial" panose="020B0604020202020204" pitchFamily="34" charset="0"/>
              </a:rPr>
              <a:t>舰 </a:t>
            </a:r>
            <a:r>
              <a:rPr lang="en-US" altLang="zh-TW" sz="1200" dirty="0">
                <a:ea typeface="汉仪大宋简" panose="02010609000101010101" pitchFamily="49" charset="-122"/>
                <a:cs typeface="Arial" panose="020B0604020202020204" pitchFamily="34" charset="0"/>
              </a:rPr>
              <a:t>Jian4</a:t>
            </a:r>
            <a:endParaRPr lang="en-US" altLang="zh-CN" sz="1200" dirty="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89260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67</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32F98BD-4616-4D9E-8D70-A6C462F43328}" type="slidenum">
              <a:rPr lang="en-US"/>
              <a:pPr/>
              <a:t>68</a:t>
            </a:fld>
            <a:endParaRPr lang="en-US"/>
          </a:p>
        </p:txBody>
      </p:sp>
      <p:sp>
        <p:nvSpPr>
          <p:cNvPr id="31016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1699" name="Rectangle 3"/>
          <p:cNvSpPr>
            <a:spLocks noGrp="1" noChangeArrowheads="1"/>
          </p:cNvSpPr>
          <p:nvPr>
            <p:ph type="body" idx="1"/>
          </p:nvPr>
        </p:nvSpPr>
        <p:spPr/>
        <p:txBody>
          <a:bodyPr/>
          <a:lstStyle/>
          <a:p>
            <a:pPr eaLnBrk="1" hangingPunct="1">
              <a:spcBef>
                <a:spcPct val="50000"/>
              </a:spcBef>
            </a:pPr>
            <a:r>
              <a:rPr lang="en-US" b="1">
                <a:solidFill>
                  <a:schemeClr val="bg1"/>
                </a:solidFill>
                <a:latin typeface="Arial" pitchFamily="34" charset="0"/>
              </a:rPr>
              <a:t>Source: Ian Taylor</a:t>
            </a:r>
            <a:endParaRPr 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D1CD20EF-081D-4A82-91DF-685AFDD75D07}" type="slidenum">
              <a:rPr lang="en-US"/>
              <a:pPr/>
              <a:t>69</a:t>
            </a:fld>
            <a:endParaRPr lang="en-US"/>
          </a:p>
        </p:txBody>
      </p:sp>
      <p:sp>
        <p:nvSpPr>
          <p:cNvPr id="310477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4771" name="Rectangle 3"/>
          <p:cNvSpPr>
            <a:spLocks noGrp="1" noChangeArrowheads="1"/>
          </p:cNvSpPr>
          <p:nvPr>
            <p:ph type="body" idx="1"/>
          </p:nvPr>
        </p:nvSpPr>
        <p:spPr/>
        <p:txBody>
          <a:bodyPr/>
          <a:lstStyle/>
          <a:p>
            <a:pPr eaLnBrk="1" hangingPunct="1">
              <a:spcBef>
                <a:spcPct val="50000"/>
              </a:spcBef>
              <a:defRPr/>
            </a:pPr>
            <a:r>
              <a:rPr lang="en-US" b="1">
                <a:solidFill>
                  <a:schemeClr val="bg1"/>
                </a:solidFill>
                <a:ea typeface="ＭＳ Ｐゴシック" charset="0"/>
                <a:cs typeface="+mn-cs"/>
              </a:rPr>
              <a:t>Source: </a:t>
            </a:r>
            <a:r>
              <a:rPr lang="en-US" b="1" i="1">
                <a:solidFill>
                  <a:schemeClr val="bg1"/>
                </a:solidFill>
                <a:ea typeface="ＭＳ Ｐゴシック" charset="0"/>
                <a:cs typeface="+mn-cs"/>
              </a:rPr>
              <a:t>The Historical Perspective</a:t>
            </a:r>
            <a:r>
              <a:rPr lang="en-US" b="1">
                <a:solidFill>
                  <a:schemeClr val="bg1"/>
                </a:solidFill>
                <a:ea typeface="ＭＳ Ｐゴシック" charset="0"/>
                <a:cs typeface="+mn-cs"/>
              </a:rPr>
              <a:t> (Milton Keynes: Open University Press, 1973), p. 68.</a:t>
            </a:r>
          </a:p>
          <a:p>
            <a:pPr eaLnBrk="1" hangingPunct="1">
              <a:defRPr/>
            </a:pPr>
            <a:r>
              <a:rPr lang="en-US">
                <a:ea typeface="ＭＳ Ｐゴシック" charset="0"/>
                <a:cs typeface="+mn-cs"/>
              </a:rPr>
              <a:t>He believed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eaLnBrk="0" fontAlgn="base" hangingPunct="0">
              <a:spcBef>
                <a:spcPct val="0"/>
              </a:spcBef>
              <a:spcAft>
                <a:spcPct val="0"/>
              </a:spcAft>
            </a:pPr>
            <a:r>
              <a:rPr kumimoji="0" lang="en-US" sz="1200" b="0" i="0" u="none" strike="noStrike" cap="none" normalizeH="0" baseline="0" dirty="0">
                <a:ln>
                  <a:noFill/>
                </a:ln>
                <a:solidFill>
                  <a:schemeClr val="tx1"/>
                </a:solidFill>
                <a:effectLst/>
                <a:latin typeface="Arial" pitchFamily="34" charset="0"/>
                <a:cs typeface="Arial" pitchFamily="34" charset="0"/>
              </a:rPr>
              <a:t>“So, what lessons can we draw about the relationship between religion and evolutionary theory from Darwin’s own trajectory? First, as he developed his evolutionary theory, he moved from Christian belief in a personal God to a deistic position to agnosticism. … Second, he rejected any divine intervention or even divine purpose in his evolutionary scheme. Third, he rejected the religious basis for morality. None of these points is good news for those trying to refashion Darwin into a religious believer whose evolutionary theory is no threat to religion, especially to traditional forms of Christianity”  </a:t>
            </a:r>
          </a:p>
          <a:p>
            <a:pPr lvl="0" algn="r" eaLnBrk="0" fontAlgn="base" hangingPunct="0">
              <a:spcBef>
                <a:spcPct val="0"/>
              </a:spcBef>
              <a:spcAft>
                <a:spcPct val="0"/>
              </a:spcAft>
            </a:pPr>
            <a:r>
              <a:rPr kumimoji="0" lang="en-US" sz="1200" b="0" i="0" u="none" strike="noStrike" cap="none" normalizeH="0" baseline="0" dirty="0">
                <a:ln>
                  <a:noFill/>
                </a:ln>
                <a:solidFill>
                  <a:schemeClr val="tx1"/>
                </a:solidFill>
                <a:effectLst/>
                <a:latin typeface="Arial" pitchFamily="34" charset="0"/>
                <a:cs typeface="Arial" pitchFamily="34" charset="0"/>
              </a:rPr>
              <a:t>--Historian Richard Weikart</a:t>
            </a: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71</a:t>
            </a:fld>
            <a:endParaRPr lang="zh-CN" altLang="en-US"/>
          </a:p>
        </p:txBody>
      </p:sp>
    </p:spTree>
    <p:extLst>
      <p:ext uri="{BB962C8B-B14F-4D97-AF65-F5344CB8AC3E}">
        <p14:creationId xmlns:p14="http://schemas.microsoft.com/office/powerpoint/2010/main" val="728847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再次预告本周六，就会讲</a:t>
            </a:r>
            <a:r>
              <a:rPr lang="en-US" altLang="zh-CN" dirty="0"/>
              <a:t>《</a:t>
            </a:r>
            <a:r>
              <a:rPr lang="zh-CN" altLang="en-US" dirty="0"/>
              <a:t>物种的起源</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6F3C8880-F91D-4C8E-97CF-AB3F28E116BE}" type="slidenum">
              <a:rPr lang="en-US" smtClean="0"/>
              <a:pPr/>
              <a:t>7</a:t>
            </a:fld>
            <a:endParaRPr lang="en-US"/>
          </a:p>
        </p:txBody>
      </p:sp>
    </p:spTree>
    <p:extLst>
      <p:ext uri="{BB962C8B-B14F-4D97-AF65-F5344CB8AC3E}">
        <p14:creationId xmlns:p14="http://schemas.microsoft.com/office/powerpoint/2010/main" val="7984733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B465382-EBFC-47E8-8172-C3A6333FAF2E}" type="slidenum">
              <a:rPr lang="en-US"/>
              <a:pPr/>
              <a:t>74</a:t>
            </a:fld>
            <a:endParaRPr lang="en-US" dirty="0"/>
          </a:p>
        </p:txBody>
      </p:sp>
      <p:sp>
        <p:nvSpPr>
          <p:cNvPr id="310067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0675" name="Rectangle 3"/>
          <p:cNvSpPr>
            <a:spLocks noGrp="1" noChangeArrowheads="1"/>
          </p:cNvSpPr>
          <p:nvPr>
            <p:ph type="body" idx="1"/>
          </p:nvPr>
        </p:nvSpPr>
        <p:spPr/>
        <p:txBody>
          <a:bodyPr/>
          <a:lstStyle/>
          <a:p>
            <a:pPr eaLnBrk="1" hangingPunct="1">
              <a:spcBef>
                <a:spcPct val="50000"/>
              </a:spcBef>
            </a:pPr>
            <a:r>
              <a:rPr lang="en-US" b="1" dirty="0">
                <a:solidFill>
                  <a:schemeClr val="bg1"/>
                </a:solidFill>
                <a:latin typeface="Arial" pitchFamily="34" charset="0"/>
              </a:rPr>
              <a:t>Source: The Historical Perspective (Milton Keynes: Open University Press, 1973), p. 51.</a:t>
            </a:r>
            <a:endParaRPr lang="en-US" dirty="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Quote and it’s meaning questioned, might only</a:t>
            </a:r>
            <a:r>
              <a:rPr lang="en-US" baseline="0" dirty="0"/>
              <a:t> have meant he had solved the apparent problem of the instability of the solar system and did not need to suggest God’s occasional intervention, as Newton had. </a:t>
            </a:r>
            <a:r>
              <a:rPr lang="en-US" dirty="0"/>
              <a:t>Original</a:t>
            </a:r>
            <a:r>
              <a:rPr lang="en-US" baseline="0" dirty="0"/>
              <a:t> seemingly didn’t have </a:t>
            </a:r>
            <a:r>
              <a:rPr lang="en-US" baseline="0" dirty="0" err="1"/>
              <a:t>LaPlace</a:t>
            </a:r>
            <a:r>
              <a:rPr lang="en-US" baseline="0" dirty="0"/>
              <a:t> using word “God.”</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75</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2A77392-D501-4A5D-B146-BE01B8375136}" type="slidenum">
              <a:rPr lang="en-US"/>
              <a:pPr/>
              <a:t>76</a:t>
            </a:fld>
            <a:endParaRPr lang="en-US"/>
          </a:p>
        </p:txBody>
      </p:sp>
      <p:sp>
        <p:nvSpPr>
          <p:cNvPr id="20224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022403" name="Rectangle 3"/>
          <p:cNvSpPr>
            <a:spLocks noGrp="1" noChangeArrowheads="1"/>
          </p:cNvSpPr>
          <p:nvPr>
            <p:ph type="body" idx="1"/>
          </p:nvPr>
        </p:nvSpPr>
        <p:spPr/>
        <p:txBody>
          <a:bodyPr/>
          <a:lstStyle/>
          <a:p>
            <a:pPr eaLnBrk="1" hangingPunct="1">
              <a:defRPr/>
            </a:pPr>
            <a:r>
              <a:rPr lang="zh-CN" altLang="en-US" dirty="0">
                <a:cs typeface="+mn-cs"/>
              </a:rPr>
              <a:t>行星 </a:t>
            </a:r>
            <a:r>
              <a:rPr lang="en-US" altLang="zh-CN" dirty="0">
                <a:cs typeface="+mn-cs"/>
              </a:rPr>
              <a:t>Xing2 Xing1 Planet</a:t>
            </a:r>
          </a:p>
          <a:p>
            <a:pPr eaLnBrk="1" hangingPunct="1">
              <a:defRPr/>
            </a:pPr>
            <a:r>
              <a:rPr lang="zh-CN" altLang="en-US" dirty="0"/>
              <a:t>尘</a:t>
            </a:r>
            <a:r>
              <a:rPr lang="en-US" altLang="zh-CN" dirty="0"/>
              <a:t>2 </a:t>
            </a:r>
            <a:r>
              <a:rPr lang="zh-CN" altLang="en-US" dirty="0"/>
              <a:t>埃</a:t>
            </a:r>
            <a:r>
              <a:rPr lang="en-US" altLang="zh-CN" dirty="0"/>
              <a:t>1</a:t>
            </a:r>
          </a:p>
          <a:p>
            <a:pPr eaLnBrk="1" hangingPunct="1">
              <a:defRPr/>
            </a:pPr>
            <a:r>
              <a:rPr lang="zh-CN" altLang="en-US" dirty="0"/>
              <a:t>旋转 </a:t>
            </a:r>
            <a:r>
              <a:rPr lang="en-US" altLang="zh-CN" dirty="0"/>
              <a:t>Xuan2 Zhuan3</a:t>
            </a:r>
          </a:p>
          <a:p>
            <a:pPr eaLnBrk="1" hangingPunct="1">
              <a:defRPr/>
            </a:pPr>
            <a:r>
              <a:rPr lang="zh-CN" altLang="en-US" dirty="0"/>
              <a:t>角度量 </a:t>
            </a:r>
            <a:r>
              <a:rPr lang="en-US" altLang="zh-CN" dirty="0"/>
              <a:t>Jiao3 Dong4 Liang4</a:t>
            </a:r>
          </a:p>
          <a:p>
            <a:pPr eaLnBrk="1" hangingPunct="1">
              <a:defRPr/>
            </a:pPr>
            <a:endParaRPr lang="en-US" dirty="0">
              <a:cs typeface="+mn-cs"/>
            </a:endParaRPr>
          </a:p>
          <a:p>
            <a:pPr eaLnBrk="1" hangingPunct="1">
              <a:defRPr/>
            </a:pPr>
            <a:r>
              <a:rPr lang="en-US" dirty="0">
                <a:cs typeface="+mn-cs"/>
              </a:rPr>
              <a:t>http://www.aerospaceweb.org/question/astronomy/q0247.shtml, accessed 28 Feb 2008.</a:t>
            </a:r>
          </a:p>
        </p:txBody>
      </p:sp>
    </p:spTree>
    <p:extLst>
      <p:ext uri="{BB962C8B-B14F-4D97-AF65-F5344CB8AC3E}">
        <p14:creationId xmlns:p14="http://schemas.microsoft.com/office/powerpoint/2010/main" val="21147866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5D1AF67B-B1E3-4FD9-8A5E-5029A9D0148E}" type="slidenum">
              <a:rPr lang="en-US"/>
              <a:pPr/>
              <a:t>77</a:t>
            </a:fld>
            <a:endParaRPr lang="en-US" dirty="0"/>
          </a:p>
        </p:txBody>
      </p:sp>
      <p:sp>
        <p:nvSpPr>
          <p:cNvPr id="266342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66342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dirty="0"/>
              <a:t>角动量 </a:t>
            </a:r>
            <a:r>
              <a:rPr lang="en-US" altLang="zh-CN" dirty="0"/>
              <a:t>Jiao3 Dong4 Liang4</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dirty="0"/>
              <a:t>反</a:t>
            </a:r>
            <a:r>
              <a:rPr lang="en-US" altLang="zh-CN" dirty="0"/>
              <a:t>3</a:t>
            </a:r>
            <a:r>
              <a:rPr lang="zh-CN" altLang="en-US" dirty="0"/>
              <a:t>转</a:t>
            </a:r>
            <a:r>
              <a:rPr lang="en-US" altLang="zh-CN" dirty="0"/>
              <a:t>3 Fan3 Zhuan3</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Tiny planets and moons</a:t>
            </a:r>
            <a:r>
              <a:rPr kumimoji="0" lang="en-US" sz="1200" b="0" i="0" u="none" strike="noStrike" kern="1200" cap="none" spc="0" normalizeH="0" noProof="0" dirty="0">
                <a:ln>
                  <a:noFill/>
                </a:ln>
                <a:solidFill>
                  <a:schemeClr val="tx1"/>
                </a:solidFill>
                <a:effectLst/>
                <a:uLnTx/>
                <a:uFillTx/>
                <a:latin typeface="+mn-lt"/>
                <a:ea typeface="+mn-ea"/>
                <a:cs typeface="+mn-cs"/>
              </a:rPr>
              <a:t> have 1% of mass and 98% of spin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Some even rotate backwards!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Some moons orbit their planets backwards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Various explanations suggested…none</a:t>
            </a:r>
            <a:r>
              <a:rPr lang="en-US" sz="1200" dirty="0"/>
              <a:t> really work</a:t>
            </a:r>
            <a:endParaRPr lang="en-US" sz="1200" baseline="0" dirty="0"/>
          </a:p>
        </p:txBody>
      </p:sp>
    </p:spTree>
    <p:extLst>
      <p:ext uri="{BB962C8B-B14F-4D97-AF65-F5344CB8AC3E}">
        <p14:creationId xmlns:p14="http://schemas.microsoft.com/office/powerpoint/2010/main" val="2173346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r>
              <a:rPr lang="zh-CN" altLang="en-US" dirty="0"/>
              <a:t>哈勃 </a:t>
            </a:r>
            <a:r>
              <a:rPr lang="en-US" altLang="zh-CN" dirty="0"/>
              <a:t>Ha1 Bo2</a:t>
            </a:r>
          </a:p>
          <a:p>
            <a:pPr>
              <a:buNone/>
            </a:pPr>
            <a:r>
              <a:rPr lang="en-US" sz="1200" dirty="0"/>
              <a:t>Eric Hubble, discovered of redshifts and ‘founder’ of the Big Bang realized that an if everything is moving away from us, we must be near the center:</a:t>
            </a:r>
          </a:p>
          <a:p>
            <a:pPr>
              <a:buNone/>
            </a:pPr>
            <a:r>
              <a:rPr lang="en-US" sz="1200" b="1" dirty="0"/>
              <a:t>Hubble: We’re not allowed to be at the center</a:t>
            </a:r>
          </a:p>
          <a:p>
            <a:pPr>
              <a:buNone/>
            </a:pPr>
            <a:r>
              <a:rPr lang="en-US" sz="1200" dirty="0"/>
              <a:t>‘Such a condition would imply that we occupy a unique position in the universe … . But the unwelcome supposition of a </a:t>
            </a:r>
            <a:r>
              <a:rPr lang="en-US" sz="1200" dirty="0" err="1"/>
              <a:t>favoured</a:t>
            </a:r>
            <a:r>
              <a:rPr lang="en-US" sz="1200" dirty="0"/>
              <a:t> location must be avoided at all costs … . Such a </a:t>
            </a:r>
            <a:r>
              <a:rPr lang="en-US" sz="1200" dirty="0" err="1"/>
              <a:t>favoured</a:t>
            </a:r>
            <a:r>
              <a:rPr lang="en-US" sz="1200" dirty="0"/>
              <a:t> position, of course, is intolerable; moreover, it represents a discrepancy with the theory, because the theory postulates homogeneity.’</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78</a:t>
            </a:fld>
            <a:endParaRPr lang="zh-CN" altLang="en-US"/>
          </a:p>
        </p:txBody>
      </p:sp>
    </p:spTree>
    <p:extLst>
      <p:ext uri="{BB962C8B-B14F-4D97-AF65-F5344CB8AC3E}">
        <p14:creationId xmlns:p14="http://schemas.microsoft.com/office/powerpoint/2010/main" val="3899150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r>
              <a:rPr lang="zh-CN" altLang="en-US" sz="1200" dirty="0"/>
              <a:t>惊骇 </a:t>
            </a:r>
            <a:r>
              <a:rPr lang="en-US" altLang="zh-CN" sz="1200" b="1" dirty="0"/>
              <a:t>Jing1 Hai4</a:t>
            </a:r>
          </a:p>
          <a:p>
            <a:pPr>
              <a:buNone/>
            </a:pPr>
            <a:r>
              <a:rPr lang="en-US" sz="1200" dirty="0"/>
              <a:t>Eric Hubble, discovered of redshifts and ‘founder’ of the Big Bang realized that an if everything is moving away from us, we must be near the center:</a:t>
            </a:r>
          </a:p>
          <a:p>
            <a:pPr>
              <a:buNone/>
            </a:pPr>
            <a:r>
              <a:rPr lang="en-US" sz="1200" b="1" dirty="0"/>
              <a:t>Hubble: We’re not allowed to be at the center</a:t>
            </a:r>
          </a:p>
          <a:p>
            <a:pPr>
              <a:buNone/>
            </a:pPr>
            <a:r>
              <a:rPr lang="en-US" sz="1200" dirty="0"/>
              <a:t>‘Such a condition would imply that we occupy a unique position in the universe … . But the unwelcome supposition of a </a:t>
            </a:r>
            <a:r>
              <a:rPr lang="en-US" sz="1200" dirty="0" err="1"/>
              <a:t>favoured</a:t>
            </a:r>
            <a:r>
              <a:rPr lang="en-US" sz="1200" dirty="0"/>
              <a:t> location must be avoided at all costs … . Such a </a:t>
            </a:r>
            <a:r>
              <a:rPr lang="en-US" sz="1200" dirty="0" err="1"/>
              <a:t>favoured</a:t>
            </a:r>
            <a:r>
              <a:rPr lang="en-US" sz="1200" dirty="0"/>
              <a:t> position, of course, is intolerable; moreover, it represents a discrepancy with the theory, because the theory postulates homogeneity.’</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79</a:t>
            </a:fld>
            <a:endParaRPr lang="zh-CN" altLang="en-US"/>
          </a:p>
        </p:txBody>
      </p:sp>
    </p:spTree>
    <p:extLst>
      <p:ext uri="{BB962C8B-B14F-4D97-AF65-F5344CB8AC3E}">
        <p14:creationId xmlns:p14="http://schemas.microsoft.com/office/powerpoint/2010/main" val="389915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dirty="0">
                <a:latin typeface="Arial" panose="020B0604020202020204" pitchFamily="34" charset="0"/>
                <a:cs typeface="Arial" panose="020B0604020202020204" pitchFamily="34" charset="0"/>
              </a:rPr>
              <a:t>“…all observers, regardless of location, will see the same general picture of the universe. …[This] principle is a sheer assumption.</a:t>
            </a:r>
            <a:endParaRPr lang="zh-CN" altLang="en-US"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en-US" altLang="zh-CN" dirty="0">
                <a:latin typeface="Arial" panose="020B0604020202020204" pitchFamily="34" charset="0"/>
                <a:cs typeface="Arial" panose="020B0604020202020204" pitchFamily="34" charset="0"/>
              </a:rPr>
              <a:t>…However, the assumption is adopted. There must be no </a:t>
            </a:r>
            <a:r>
              <a:rPr lang="en-US" altLang="zh-CN" dirty="0" err="1">
                <a:latin typeface="Arial" panose="020B0604020202020204" pitchFamily="34" charset="0"/>
                <a:cs typeface="Arial" panose="020B0604020202020204" pitchFamily="34" charset="0"/>
              </a:rPr>
              <a:t>favoured</a:t>
            </a:r>
            <a:r>
              <a:rPr lang="en-US" altLang="zh-CN" dirty="0">
                <a:latin typeface="Arial" panose="020B0604020202020204" pitchFamily="34" charset="0"/>
                <a:cs typeface="Arial" panose="020B0604020202020204" pitchFamily="34" charset="0"/>
              </a:rPr>
              <a:t> location in the universe, no </a:t>
            </a:r>
            <a:r>
              <a:rPr lang="en-US" altLang="zh-CN" dirty="0" err="1">
                <a:latin typeface="Arial" panose="020B0604020202020204" pitchFamily="34" charset="0"/>
                <a:cs typeface="Arial" panose="020B0604020202020204" pitchFamily="34" charset="0"/>
              </a:rPr>
              <a:t>centre</a:t>
            </a:r>
            <a:r>
              <a:rPr lang="en-US" altLang="zh-CN" dirty="0">
                <a:latin typeface="Arial" panose="020B0604020202020204" pitchFamily="34" charset="0"/>
                <a:cs typeface="Arial" panose="020B0604020202020204" pitchFamily="34" charset="0"/>
              </a:rPr>
              <a:t>, no boundary; all must see the universe alike.”</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3931A78-AF0E-492C-90FC-30BCA4963E6E}" type="slidenum">
              <a:rPr lang="en-US">
                <a:solidFill>
                  <a:prstClr val="black"/>
                </a:solidFill>
              </a:rPr>
              <a:pPr/>
              <a:t>81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eaLnBrk="1" hangingPunct="1"/>
            <a:r>
              <a:rPr lang="zh-CN" altLang="en-US" i="0" dirty="0">
                <a:latin typeface="Arial" pitchFamily="34" charset="0"/>
                <a:ea typeface="ＭＳ Ｐゴシック" pitchFamily="34" charset="-128"/>
              </a:rPr>
              <a:t>虚构 </a:t>
            </a:r>
            <a:r>
              <a:rPr lang="en-US" altLang="zh-CN" b="1" i="0" dirty="0">
                <a:latin typeface="Arial" pitchFamily="34" charset="0"/>
                <a:ea typeface="ＭＳ Ｐゴシック" pitchFamily="34" charset="-128"/>
              </a:rPr>
              <a:t>Xu1 Gou4</a:t>
            </a:r>
            <a:endParaRPr lang="en-US" i="0" dirty="0">
              <a:latin typeface="Arial" pitchFamily="34" charset="0"/>
              <a:ea typeface="ＭＳ Ｐゴシック" pitchFamily="34" charset="-128"/>
            </a:endParaRPr>
          </a:p>
          <a:p>
            <a:pPr eaLnBrk="1" hangingPunct="1"/>
            <a:r>
              <a:rPr lang="en-US" i="1" dirty="0">
                <a:latin typeface="Arial" pitchFamily="34" charset="0"/>
                <a:ea typeface="ＭＳ Ｐゴシック" pitchFamily="34" charset="-128"/>
              </a:rPr>
              <a:t>Say that historically astronomical evolution and geological evolution laid the ground work for Darwin</a:t>
            </a:r>
            <a:r>
              <a:rPr lang="ja-JP" altLang="en-US" i="1" dirty="0">
                <a:latin typeface="Arial" pitchFamily="34" charset="0"/>
                <a:ea typeface="ＭＳ Ｐゴシック" pitchFamily="34" charset="-128"/>
              </a:rPr>
              <a:t>’</a:t>
            </a:r>
            <a:r>
              <a:rPr lang="en-US" altLang="ja-JP" i="1" dirty="0">
                <a:latin typeface="Arial" pitchFamily="34" charset="0"/>
                <a:ea typeface="ＭＳ Ｐゴシック" pitchFamily="34" charset="-128"/>
              </a:rPr>
              <a:t>s theory of biological evolution.  Darwin used the same philosophical assumptions that the old-earth geologists and astronomers had used 50 years earlier to develop their theory of millions of years. </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0407359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大家好，欢迎来到今晚的在线课程。</a:t>
            </a:r>
            <a:endParaRPr lang="en-US" altLang="zh-CN" dirty="0"/>
          </a:p>
          <a:p>
            <a:endParaRPr lang="en-US" dirty="0"/>
          </a:p>
          <a:p>
            <a:r>
              <a:rPr lang="zh-CN" altLang="en-US" dirty="0"/>
              <a:t>今晚的内容是宇宙大爆炸与精细微调。</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82</a:t>
            </a:fld>
            <a:endParaRPr lang="zh-CN" altLang="en-US">
              <a:solidFill>
                <a:prstClr val="black"/>
              </a:solidFill>
            </a:endParaRPr>
          </a:p>
        </p:txBody>
      </p:sp>
    </p:spTree>
    <p:extLst>
      <p:ext uri="{BB962C8B-B14F-4D97-AF65-F5344CB8AC3E}">
        <p14:creationId xmlns:p14="http://schemas.microsoft.com/office/powerpoint/2010/main" val="399884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baseline="0"/>
              <a:t>Jian4Long2 </a:t>
            </a:r>
            <a:r>
              <a:rPr lang="zh-CN" altLang="en-US" b="0" baseline="0"/>
              <a:t>剑龙 </a:t>
            </a:r>
            <a:r>
              <a:rPr lang="en-US" altLang="zh-CN" b="0" baseline="0"/>
              <a:t>Triceratops</a:t>
            </a:r>
          </a:p>
          <a:p>
            <a:pPr marL="0" marR="0" indent="0" algn="l" defTabSz="914400" rtl="0" eaLnBrk="1" fontAlgn="auto" latinLnBrk="0" hangingPunct="1">
              <a:lnSpc>
                <a:spcPct val="100000"/>
              </a:lnSpc>
              <a:spcBef>
                <a:spcPts val="0"/>
              </a:spcBef>
              <a:spcAft>
                <a:spcPts val="0"/>
              </a:spcAft>
              <a:buClrTx/>
              <a:buSzTx/>
              <a:buFontTx/>
              <a:buNone/>
              <a:tabLst/>
              <a:defRPr/>
            </a:pPr>
            <a:r>
              <a:rPr lang="en-AU" altLang="zh-CN"/>
              <a:t>Now </a:t>
            </a:r>
            <a:r>
              <a:rPr lang="en-AU" altLang="zh-CN" dirty="0"/>
              <a:t>let’s erase the imaginary part of the diagram (the red and blue).</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01349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baseline="0"/>
              <a:t>Jian4Long2 </a:t>
            </a:r>
            <a:r>
              <a:rPr lang="zh-CN" altLang="en-US" b="0" baseline="0"/>
              <a:t>剑龙 </a:t>
            </a:r>
            <a:r>
              <a:rPr lang="en-US" altLang="zh-CN" b="0" baseline="0"/>
              <a:t>Triceratops</a:t>
            </a:r>
          </a:p>
          <a:p>
            <a:pPr marL="0" marR="0" indent="0" algn="l" defTabSz="914400" rtl="0" eaLnBrk="1" fontAlgn="auto" latinLnBrk="0" hangingPunct="1">
              <a:lnSpc>
                <a:spcPct val="100000"/>
              </a:lnSpc>
              <a:spcBef>
                <a:spcPts val="0"/>
              </a:spcBef>
              <a:spcAft>
                <a:spcPts val="0"/>
              </a:spcAft>
              <a:buClrTx/>
              <a:buSzTx/>
              <a:buFontTx/>
              <a:buNone/>
              <a:tabLst/>
              <a:defRPr/>
            </a:pPr>
            <a:r>
              <a:rPr lang="en-AU" altLang="zh-CN"/>
              <a:t>We </a:t>
            </a:r>
            <a:r>
              <a:rPr lang="en-AU" altLang="zh-CN" dirty="0"/>
              <a:t>don’t have a dinosaur family tree any more. In other words, evolution is not based on fossil evidence but imagination. The evolutionists cannot claim that there are not enough fossils to show the family tree because there are thousands of fossils of the different types of dinosaurs. There should be many thousands that show the family tree (evolution). They are not there because evolution did not happen.</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685362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220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31138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2"/>
            <a:ext cx="12192000" cy="466281"/>
          </a:xfrm>
          <a:prstGeom prst="rect">
            <a:avLst/>
          </a:prstGeo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0"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marL="0" lvl="0" indent="0" algn="ctr" defTabSz="6858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00690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46628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8534400" y="6355080"/>
            <a:ext cx="3048000" cy="365760"/>
          </a:xfrm>
          <a:prstGeom prst="rect">
            <a:avLst/>
          </a:prstGeom>
        </p:spPr>
        <p:txBody>
          <a:bodyPr/>
          <a:lstStyle>
            <a:lvl1pPr>
              <a:defRPr sz="1050"/>
            </a:lvl1p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17" name="页脚占位符 16"/>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621536" y="6355080"/>
            <a:ext cx="1625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3499526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24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8534400" y="6355080"/>
            <a:ext cx="3048000"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426464" y="6355080"/>
            <a:ext cx="2027936"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矩形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11958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64518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6197608" y="1295400"/>
            <a:ext cx="5389033" cy="685800"/>
          </a:xfrm>
          <a:prstGeom prst="rect">
            <a:avLst/>
          </a:prstGeom>
          <a:noFill/>
          <a:ln>
            <a:noFill/>
          </a:ln>
        </p:spPr>
        <p:txBody>
          <a:bodyPr lIns="91440" anchor="b" anchorCtr="0"/>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8" name="页脚占位符 7"/>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9" name="灯片编号占位符 8"/>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85004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3" name="页脚占位符 2"/>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4" name="灯片编号占位符 3"/>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6" name="等腰三角形 5"/>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78676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15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165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0" name="直接连接符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dirty="0">
              <a:solidFill>
                <a:prstClr val="black"/>
              </a:solidFill>
            </a:endParaRPr>
          </a:p>
        </p:txBody>
      </p:sp>
      <p:sp>
        <p:nvSpPr>
          <p:cNvPr id="9" name="等腰三角形 8"/>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236527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15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450"/>
              </a:spcBef>
              <a:buNone/>
              <a:defRPr sz="24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050"/>
            </a:lvl1pPr>
            <a:lvl2pPr>
              <a:defRPr sz="900"/>
            </a:lvl2pPr>
            <a:lvl3pPr>
              <a:defRPr sz="750"/>
            </a:lvl3pPr>
            <a:lvl4pPr>
              <a:defRPr sz="675"/>
            </a:lvl4pPr>
            <a:lvl5pPr>
              <a:defRPr sz="675"/>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9" name="等腰三角形 8"/>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矩形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723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1421893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6"/>
            <a:ext cx="2743200" cy="5851525"/>
          </a:xfrm>
          <a:prstGeom prst="rect">
            <a:avLst/>
          </a:prstGeo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46"/>
            <a:ext cx="8026400" cy="5851525"/>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8" name="等腰三角形 7"/>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直接连接符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1998111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534400" y="6356351"/>
            <a:ext cx="3052064" cy="365760"/>
          </a:xfrm>
          <a:prstGeom prst="rect">
            <a:avLst/>
          </a:prstGeom>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xfrm>
            <a:off x="3864864" y="6356351"/>
            <a:ext cx="4673600" cy="365760"/>
          </a:xfrm>
          <a:prstGeom prst="rect">
            <a:avLst/>
          </a:prstGeom>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xfrm>
            <a:off x="816864" y="6356351"/>
            <a:ext cx="2641600" cy="365760"/>
          </a:xfrm>
          <a:prstGeom prst="rect">
            <a:avLst/>
          </a:prstGeom>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239157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57535114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80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6668695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261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12192000" cy="590931"/>
          </a:xfrm>
          <a:prstGeom prst="rect">
            <a:avLst/>
          </a:prstGeo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888130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12192000" cy="590931"/>
          </a:xfrm>
          <a:prstGeom prst="rect">
            <a:avLst/>
          </a:prstGeo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024040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12192000" cy="590931"/>
          </a:xfrm>
          <a:prstGeom prst="rect">
            <a:avLst/>
          </a:prstGeo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8534400" y="6355080"/>
            <a:ext cx="3048000" cy="365760"/>
          </a:xfrm>
          <a:prstGeom prst="rect">
            <a:avLst/>
          </a:prstGeom>
        </p:spPr>
        <p:txBody>
          <a:bodyPr/>
          <a:lstStyle>
            <a:lvl1pPr>
              <a:defRPr sz="1400"/>
            </a:lvl1p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17" name="页脚占位符 16"/>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621536" y="6355080"/>
            <a:ext cx="1625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473311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0004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8534400" y="6355080"/>
            <a:ext cx="3048000"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426464" y="6355080"/>
            <a:ext cx="2027936"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矩形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08512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666406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6197606" y="1295400"/>
            <a:ext cx="5389033" cy="685800"/>
          </a:xfrm>
          <a:prstGeom prst="rect">
            <a:avLst/>
          </a:prstGeo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8" name="页脚占位符 7"/>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9" name="灯片编号占位符 8"/>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532592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3" name="页脚占位符 2"/>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4" name="灯片编号占位符 3"/>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等腰三角形 5"/>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276160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直接连接符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等腰三角形 8"/>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4263179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等腰三角形 8"/>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矩形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784031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1744889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4"/>
            <a:ext cx="2743200" cy="5851525"/>
          </a:xfrm>
          <a:prstGeom prst="rect">
            <a:avLst/>
          </a:prstGeo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44"/>
            <a:ext cx="8026400" cy="5851525"/>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等腰三角形 7"/>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直接连接符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418899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5"/>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5"/>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534400" y="6356351"/>
            <a:ext cx="3052064" cy="365760"/>
          </a:xfrm>
          <a:prstGeom prst="rect">
            <a:avLst/>
          </a:prstGeom>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xfrm>
            <a:off x="3864864" y="6356351"/>
            <a:ext cx="4673600" cy="365760"/>
          </a:xfrm>
          <a:prstGeom prst="rect">
            <a:avLst/>
          </a:prstGeom>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xfrm>
            <a:off x="816864" y="6356351"/>
            <a:ext cx="2641600" cy="365760"/>
          </a:xfrm>
          <a:prstGeom prst="rect">
            <a:avLst/>
          </a:prstGeom>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74852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1"/>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92692811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205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1"/>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81214830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511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47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171251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pPr/>
              <a:t>2020/5/14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27946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pPr/>
              <a:t>2020/5/14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521517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pPr/>
              <a:t>2020/5/14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417632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714404"/>
            <a:ext cx="105156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1" y="6372000"/>
            <a:ext cx="12193116"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4590" r:id="rId3"/>
    <p:sldLayoutId id="2147483883" r:id="rId4"/>
    <p:sldLayoutId id="2147484591" r:id="rId5"/>
    <p:sldLayoutId id="2147484592" r:id="rId6"/>
    <p:sldLayoutId id="2147484593" r:id="rId7"/>
    <p:sldLayoutId id="2147484594" r:id="rId8"/>
    <p:sldLayoutId id="2147484595" r:id="rId9"/>
    <p:sldLayoutId id="2147484596" r:id="rId10"/>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F42E8E6A-567F-49E6-92F5-25261773A868}"/>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7DB3DE75-C083-44D0-BA27-5A3BE9F17FB3}"/>
              </a:ext>
            </a:extLst>
          </p:cNvPr>
          <p:cNvGrpSpPr>
            <a:grpSpLocks/>
          </p:cNvGrpSpPr>
          <p:nvPr userDrawn="1"/>
        </p:nvGrpSpPr>
        <p:grpSpPr bwMode="auto">
          <a:xfrm>
            <a:off x="0" y="6372225"/>
            <a:ext cx="12193588" cy="597133"/>
            <a:chOff x="-670" y="6372000"/>
            <a:chExt cx="12192892" cy="597648"/>
          </a:xfrm>
        </p:grpSpPr>
        <p:sp>
          <p:nvSpPr>
            <p:cNvPr id="21" name="矩形 20">
              <a:extLst>
                <a:ext uri="{FF2B5EF4-FFF2-40B4-BE49-F238E27FC236}">
                  <a16:creationId xmlns:a16="http://schemas.microsoft.com/office/drawing/2014/main" id="{B1DD3F7D-42E9-42AD-95DB-248E383CA0CF}"/>
                </a:ext>
              </a:extLst>
            </p:cNvPr>
            <p:cNvSpPr/>
            <p:nvPr/>
          </p:nvSpPr>
          <p:spPr>
            <a:xfrm>
              <a:off x="918" y="6372000"/>
              <a:ext cx="12191304" cy="503672"/>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4" name="矩形 23">
              <a:extLst>
                <a:ext uri="{FF2B5EF4-FFF2-40B4-BE49-F238E27FC236}">
                  <a16:creationId xmlns:a16="http://schemas.microsoft.com/office/drawing/2014/main" id="{84FECA20-B77A-4C19-BB5A-46AD6EEEB68E}"/>
                </a:ext>
              </a:extLst>
            </p:cNvPr>
            <p:cNvSpPr/>
            <p:nvPr/>
          </p:nvSpPr>
          <p:spPr>
            <a:xfrm flipV="1">
              <a:off x="-670" y="6389478"/>
              <a:ext cx="12191304" cy="19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5" name="标题 1">
              <a:extLst>
                <a:ext uri="{FF2B5EF4-FFF2-40B4-BE49-F238E27FC236}">
                  <a16:creationId xmlns:a16="http://schemas.microsoft.com/office/drawing/2014/main" id="{450F71DF-28DD-4D85-9B39-8BD2CDCE4629}"/>
                </a:ext>
              </a:extLst>
            </p:cNvPr>
            <p:cNvSpPr txBox="1">
              <a:spLocks/>
            </p:cNvSpPr>
            <p:nvPr/>
          </p:nvSpPr>
          <p:spPr>
            <a:xfrm>
              <a:off x="7823075" y="6475510"/>
              <a:ext cx="3980056" cy="494138"/>
            </a:xfrm>
            <a:prstGeom prst="rect">
              <a:avLst/>
            </a:prstGeom>
          </p:spPr>
          <p:txBody>
            <a:bodyPr wrap="none" lIns="0" tIns="0" rIns="0" bIns="0"/>
            <a:lstStyle/>
            <a:p>
              <a:pPr marL="0" algn="l" defTabSz="684213" rtl="0" eaLnBrk="1" latinLnBrk="0" hangingPunct="1">
                <a:lnSpc>
                  <a:spcPct val="90000"/>
                </a:lnSpc>
                <a:defRPr/>
              </a:pPr>
              <a:r>
                <a:rPr lang="en-US" altLang="zh-CN" sz="2200" b="1"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HuodongYouxiang@gmail.com</a:t>
              </a:r>
              <a:endParaRPr lang="zh-CN" altLang="en-US" sz="2200" b="1" kern="1200"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标题 1">
              <a:extLst>
                <a:ext uri="{FF2B5EF4-FFF2-40B4-BE49-F238E27FC236}">
                  <a16:creationId xmlns:a16="http://schemas.microsoft.com/office/drawing/2014/main" id="{1D3A3EAA-B961-4CE3-BE3F-8FC638689E20}"/>
                </a:ext>
              </a:extLst>
            </p:cNvPr>
            <p:cNvSpPr txBox="1">
              <a:spLocks noChangeArrowheads="1"/>
            </p:cNvSpPr>
            <p:nvPr userDrawn="1"/>
          </p:nvSpPr>
          <p:spPr bwMode="auto">
            <a:xfrm>
              <a:off x="118659" y="6463528"/>
              <a:ext cx="4609663" cy="494139"/>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2000" b="1" dirty="0">
                  <a:solidFill>
                    <a:prstClr val="white"/>
                  </a:solidFill>
                  <a:latin typeface="微软雅黑" panose="020B0503020204020204" pitchFamily="34" charset="-122"/>
                  <a:ea typeface="微软雅黑" panose="020B0503020204020204" pitchFamily="34" charset="-122"/>
                </a:rPr>
                <a:t> 科学家为何相信进化论和年老地球？</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2440505211"/>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 id="2147484610" r:id="rId13"/>
    <p:sldLayoutId id="2147484611" r:id="rId14"/>
    <p:sldLayoutId id="2147484612" r:id="rId15"/>
    <p:sldLayoutId id="2147484613" r:id="rId16"/>
  </p:sldLayoutIdLst>
  <p:txStyles>
    <p:titleStyle>
      <a:lvl1pPr algn="l" rtl="0" eaLnBrk="1" latinLnBrk="0" hangingPunct="1">
        <a:spcBef>
          <a:spcPct val="0"/>
        </a:spcBef>
        <a:buNone/>
        <a:defRPr kumimoji="0" sz="2400" kern="1200">
          <a:solidFill>
            <a:schemeClr val="tx2"/>
          </a:solidFill>
          <a:latin typeface="+mj-lt"/>
          <a:ea typeface="+mj-ea"/>
          <a:cs typeface="+mj-cs"/>
        </a:defRPr>
      </a:lvl1pPr>
    </p:titleStyle>
    <p:body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76671"/>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 id="2147484629" r:id="rId15"/>
    <p:sldLayoutId id="2147484630" r:id="rId16"/>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11.gif"/><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6.jpeg"/><Relationship Id="rId7"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1.gi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71.png"/><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1.xml"/><Relationship Id="rId5" Type="http://schemas.openxmlformats.org/officeDocument/2006/relationships/image" Target="../media/image78.jpeg"/><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7.xml"/><Relationship Id="rId5" Type="http://schemas.openxmlformats.org/officeDocument/2006/relationships/image" Target="../media/image84.pn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79599"/>
            <a:ext cx="12191999"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905" y="1879601"/>
            <a:ext cx="12199247" cy="45719"/>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4" name="Rectangle 5"/>
          <p:cNvSpPr>
            <a:spLocks noChangeArrowheads="1"/>
          </p:cNvSpPr>
          <p:nvPr/>
        </p:nvSpPr>
        <p:spPr bwMode="auto">
          <a:xfrm>
            <a:off x="-6336" y="5273675"/>
            <a:ext cx="12199244" cy="889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5" name="Rectangle 3"/>
          <p:cNvSpPr txBox="1">
            <a:spLocks noChangeArrowheads="1"/>
          </p:cNvSpPr>
          <p:nvPr/>
        </p:nvSpPr>
        <p:spPr bwMode="auto">
          <a:xfrm>
            <a:off x="2441059" y="3322439"/>
            <a:ext cx="7255341"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prstClr val="white"/>
                </a:solidFill>
                <a:latin typeface="微软雅黑" panose="020B0503020204020204" pitchFamily="34" charset="-122"/>
                <a:ea typeface="微软雅黑" panose="020B0503020204020204" pitchFamily="34" charset="-122"/>
              </a:rPr>
              <a:t>科学家为何相信</a:t>
            </a:r>
            <a:endParaRPr lang="en-US" altLang="zh-CN" sz="6600" b="1" dirty="0">
              <a:solidFill>
                <a:prstClr val="white"/>
              </a:solidFill>
              <a:latin typeface="微软雅黑" panose="020B0503020204020204" pitchFamily="34" charset="-122"/>
              <a:ea typeface="微软雅黑" panose="020B0503020204020204" pitchFamily="34" charset="-122"/>
            </a:endParaRPr>
          </a:p>
          <a:p>
            <a:pPr algn="ctr" eaLnBrk="1" hangingPunct="1"/>
            <a:r>
              <a:rPr lang="zh-CN" altLang="en-US" sz="6600" b="1" dirty="0">
                <a:solidFill>
                  <a:srgbClr val="FFFF00"/>
                </a:solidFill>
                <a:latin typeface="微软雅黑" panose="020B0503020204020204" pitchFamily="34" charset="-122"/>
                <a:ea typeface="微软雅黑" panose="020B0503020204020204" pitchFamily="34" charset="-122"/>
              </a:rPr>
              <a:t>进化论</a:t>
            </a:r>
            <a:r>
              <a:rPr lang="zh-CN" altLang="en-US" sz="6600" b="1" dirty="0">
                <a:solidFill>
                  <a:prstClr val="white"/>
                </a:solidFill>
                <a:latin typeface="微软雅黑" panose="020B0503020204020204" pitchFamily="34" charset="-122"/>
                <a:ea typeface="微软雅黑" panose="020B0503020204020204" pitchFamily="34" charset="-122"/>
              </a:rPr>
              <a:t>和</a:t>
            </a:r>
            <a:r>
              <a:rPr lang="zh-CN" altLang="en-US" sz="6600" b="1" dirty="0">
                <a:solidFill>
                  <a:srgbClr val="FFFF00"/>
                </a:solidFill>
                <a:latin typeface="微软雅黑" panose="020B0503020204020204" pitchFamily="34" charset="-122"/>
                <a:ea typeface="微软雅黑" panose="020B0503020204020204" pitchFamily="34" charset="-122"/>
              </a:rPr>
              <a:t>年老地球</a:t>
            </a:r>
            <a:r>
              <a:rPr lang="zh-CN" altLang="en-US" sz="6600" b="1" dirty="0">
                <a:solidFill>
                  <a:prstClr val="white"/>
                </a:solidFill>
                <a:latin typeface="微软雅黑" panose="020B0503020204020204" pitchFamily="34" charset="-122"/>
                <a:ea typeface="微软雅黑" panose="020B0503020204020204" pitchFamily="34" charset="-122"/>
              </a:rPr>
              <a:t>？</a:t>
            </a:r>
          </a:p>
        </p:txBody>
      </p:sp>
      <p:grpSp>
        <p:nvGrpSpPr>
          <p:cNvPr id="27" name="组合 26"/>
          <p:cNvGrpSpPr/>
          <p:nvPr/>
        </p:nvGrpSpPr>
        <p:grpSpPr>
          <a:xfrm>
            <a:off x="4305984" y="1068642"/>
            <a:ext cx="3574604" cy="525023"/>
            <a:chOff x="3344264" y="5445224"/>
            <a:chExt cx="2457272" cy="599073"/>
          </a:xfrm>
        </p:grpSpPr>
        <p:sp>
          <p:nvSpPr>
            <p:cNvPr id="28"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50">
                <a:solidFill>
                  <a:srgbClr val="21A3D0"/>
                </a:solidFill>
              </a:endParaRPr>
            </a:p>
          </p:txBody>
        </p:sp>
        <p:sp>
          <p:nvSpPr>
            <p:cNvPr id="29" name="TextBox 55"/>
            <p:cNvSpPr txBox="1">
              <a:spLocks noChangeArrowheads="1"/>
            </p:cNvSpPr>
            <p:nvPr/>
          </p:nvSpPr>
          <p:spPr bwMode="auto">
            <a:xfrm>
              <a:off x="3491880" y="5475980"/>
              <a:ext cx="2232248" cy="55897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ts val="3075"/>
                </a:lnSpc>
              </a:pPr>
              <a:r>
                <a:rPr lang="zh-CN" altLang="en-US" sz="3000" b="1" dirty="0">
                  <a:solidFill>
                    <a:prstClr val="white"/>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33867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CCFE8A3-B212-4F36-AE01-3F9C5E266F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336" y="980728"/>
            <a:ext cx="9899224" cy="5150690"/>
          </a:xfrm>
          <a:prstGeom prst="rect">
            <a:avLst/>
          </a:prstGeom>
        </p:spPr>
      </p:pic>
      <p:sp>
        <p:nvSpPr>
          <p:cNvPr id="7" name="TextBox 56">
            <a:extLst>
              <a:ext uri="{FF2B5EF4-FFF2-40B4-BE49-F238E27FC236}">
                <a16:creationId xmlns:a16="http://schemas.microsoft.com/office/drawing/2014/main" id="{EA6BDEB3-8731-4273-B4D9-43C1227B9923}"/>
              </a:ext>
            </a:extLst>
          </p:cNvPr>
          <p:cNvSpPr txBox="1"/>
          <p:nvPr/>
        </p:nvSpPr>
        <p:spPr>
          <a:xfrm>
            <a:off x="479376" y="5085184"/>
            <a:ext cx="5314950" cy="500618"/>
          </a:xfrm>
          <a:prstGeom prst="rect">
            <a:avLst/>
          </a:prstGeom>
          <a:noFill/>
        </p:spPr>
        <p:txBody>
          <a:bodyPr wrap="square" lIns="38576" tIns="19288" rIns="38576" bIns="19288" rtlCol="0">
            <a:spAutoFit/>
          </a:bodyPr>
          <a:lstStyle/>
          <a:p>
            <a:pPr algn="ctr"/>
            <a:r>
              <a:rPr lang="en-US" altLang="zh-CN" sz="3000" b="1" dirty="0">
                <a:solidFill>
                  <a:schemeClr val="bg1"/>
                </a:solidFill>
                <a:latin typeface="微软雅黑" panose="020B0503020204020204" pitchFamily="34" charset="-122"/>
                <a:ea typeface="微软雅黑" panose="020B0503020204020204" pitchFamily="34" charset="-122"/>
              </a:rPr>
              <a:t>5</a:t>
            </a:r>
            <a:r>
              <a:rPr lang="zh-CN" altLang="en-US" sz="3000" b="1" dirty="0">
                <a:solidFill>
                  <a:schemeClr val="bg1"/>
                </a:solidFill>
                <a:latin typeface="微软雅黑" panose="020B0503020204020204" pitchFamily="34" charset="-122"/>
                <a:ea typeface="微软雅黑" panose="020B0503020204020204" pitchFamily="34" charset="-122"/>
              </a:rPr>
              <a:t>月</a:t>
            </a:r>
            <a:r>
              <a:rPr lang="en-US" altLang="zh-CN" sz="3000" b="1" dirty="0">
                <a:solidFill>
                  <a:schemeClr val="bg1"/>
                </a:solidFill>
                <a:latin typeface="微软雅黑" panose="020B0503020204020204" pitchFamily="34" charset="-122"/>
                <a:ea typeface="微软雅黑" panose="020B0503020204020204" pitchFamily="34" charset="-122"/>
              </a:rPr>
              <a:t>2</a:t>
            </a:r>
            <a:r>
              <a:rPr lang="zh-CN" altLang="en-US" sz="3000" b="1" dirty="0">
                <a:solidFill>
                  <a:schemeClr val="bg1"/>
                </a:solidFill>
                <a:latin typeface="微软雅黑" panose="020B0503020204020204" pitchFamily="34" charset="-122"/>
                <a:ea typeface="微软雅黑" panose="020B0503020204020204" pitchFamily="34" charset="-122"/>
              </a:rPr>
              <a:t>日 </a:t>
            </a:r>
            <a:r>
              <a:rPr lang="en-US" altLang="zh-CN" sz="3000" b="1" dirty="0">
                <a:solidFill>
                  <a:schemeClr val="bg1"/>
                </a:solidFill>
                <a:latin typeface="微软雅黑" panose="020B0503020204020204" pitchFamily="34" charset="-122"/>
                <a:ea typeface="微软雅黑" panose="020B0503020204020204" pitchFamily="34" charset="-122"/>
              </a:rPr>
              <a:t>19:30 </a:t>
            </a:r>
            <a:r>
              <a:rPr lang="zh-CN" altLang="en-US" sz="3000" b="1" dirty="0">
                <a:solidFill>
                  <a:schemeClr val="bg1"/>
                </a:solidFill>
                <a:latin typeface="微软雅黑" panose="020B0503020204020204" pitchFamily="34" charset="-122"/>
                <a:ea typeface="微软雅黑" panose="020B0503020204020204" pitchFamily="34" charset="-122"/>
              </a:rPr>
              <a:t>准时开讲</a:t>
            </a:r>
            <a:endParaRPr lang="tr-TR" sz="30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1050877" y="5341023"/>
            <a:ext cx="5408049" cy="6858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zh-CN" altLang="en-US" b="1" dirty="0">
                <a:solidFill>
                  <a:schemeClr val="bg1">
                    <a:lumMod val="95000"/>
                  </a:schemeClr>
                </a:solidFill>
              </a:rPr>
              <a:t>会议号：</a:t>
            </a:r>
            <a:r>
              <a:rPr lang="en-US" altLang="zh-CN" b="1" dirty="0">
                <a:solidFill>
                  <a:schemeClr val="bg1">
                    <a:lumMod val="95000"/>
                  </a:schemeClr>
                </a:solidFill>
              </a:rPr>
              <a:t>768-8131-2546   </a:t>
            </a:r>
            <a:r>
              <a:rPr lang="zh-CN" altLang="en-US" b="1" dirty="0">
                <a:solidFill>
                  <a:schemeClr val="bg1">
                    <a:lumMod val="95000"/>
                  </a:schemeClr>
                </a:solidFill>
              </a:rPr>
              <a:t>密码：</a:t>
            </a:r>
            <a:r>
              <a:rPr lang="en-US" altLang="zh-CN" b="1" dirty="0">
                <a:solidFill>
                  <a:schemeClr val="bg1">
                    <a:lumMod val="95000"/>
                  </a:schemeClr>
                </a:solidFill>
              </a:rPr>
              <a:t>7AiVf5</a:t>
            </a:r>
            <a:endParaRPr lang="zh-CN" altLang="en-US" b="1" dirty="0">
              <a:solidFill>
                <a:schemeClr val="bg1">
                  <a:lumMod val="95000"/>
                </a:schemeClr>
              </a:solidFill>
            </a:endParaRPr>
          </a:p>
        </p:txBody>
      </p:sp>
      <p:pic>
        <p:nvPicPr>
          <p:cNvPr id="6" name="图片 3">
            <a:extLst>
              <a:ext uri="{FF2B5EF4-FFF2-40B4-BE49-F238E27FC236}">
                <a16:creationId xmlns:a16="http://schemas.microsoft.com/office/drawing/2014/main" id="{C99FD007-3E77-4D9C-A668-19DD409F4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451173"/>
            <a:ext cx="2203163" cy="2209800"/>
          </a:xfrm>
          <a:prstGeom prst="rect">
            <a:avLst/>
          </a:prstGeom>
        </p:spPr>
      </p:pic>
      <p:sp>
        <p:nvSpPr>
          <p:cNvPr id="13" name="标题 12">
            <a:extLst>
              <a:ext uri="{FF2B5EF4-FFF2-40B4-BE49-F238E27FC236}">
                <a16:creationId xmlns:a16="http://schemas.microsoft.com/office/drawing/2014/main" id="{307239AF-24F6-42CA-9AC6-C12A2E8BD60A}"/>
              </a:ext>
            </a:extLst>
          </p:cNvPr>
          <p:cNvSpPr>
            <a:spLocks noGrp="1"/>
          </p:cNvSpPr>
          <p:nvPr>
            <p:ph type="title"/>
          </p:nvPr>
        </p:nvSpPr>
        <p:spPr>
          <a:xfrm>
            <a:off x="0" y="185984"/>
            <a:ext cx="12192000" cy="584775"/>
          </a:xfrm>
        </p:spPr>
        <p:txBody>
          <a:bodyPr/>
          <a:lstStyle/>
          <a:p>
            <a:r>
              <a:rPr lang="en-US" altLang="zh-CN" dirty="0"/>
              <a:t>《</a:t>
            </a:r>
            <a:r>
              <a:rPr lang="zh-CN" altLang="en-US" dirty="0"/>
              <a:t>化石记录</a:t>
            </a:r>
            <a:r>
              <a:rPr lang="en-US" altLang="zh-CN" dirty="0"/>
              <a:t>》</a:t>
            </a:r>
            <a:r>
              <a:rPr lang="zh-CN" altLang="en-US" dirty="0"/>
              <a:t>回播</a:t>
            </a:r>
          </a:p>
        </p:txBody>
      </p:sp>
    </p:spTree>
    <p:extLst>
      <p:ext uri="{BB962C8B-B14F-4D97-AF65-F5344CB8AC3E}">
        <p14:creationId xmlns:p14="http://schemas.microsoft.com/office/powerpoint/2010/main" val="301788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a:extLst>
              <a:ext uri="{FF2B5EF4-FFF2-40B4-BE49-F238E27FC236}">
                <a16:creationId xmlns:a16="http://schemas.microsoft.com/office/drawing/2014/main" id="{54E5A5E3-47D3-473B-AC62-3C8DF1931183}"/>
              </a:ext>
            </a:extLst>
          </p:cNvPr>
          <p:cNvSpPr>
            <a:spLocks noGrp="1"/>
          </p:cNvSpPr>
          <p:nvPr>
            <p:ph type="title"/>
          </p:nvPr>
        </p:nvSpPr>
        <p:spPr>
          <a:xfrm>
            <a:off x="0" y="185984"/>
            <a:ext cx="12192000" cy="584775"/>
          </a:xfrm>
        </p:spPr>
        <p:txBody>
          <a:bodyPr/>
          <a:lstStyle/>
          <a:p>
            <a:r>
              <a:rPr lang="zh-CN" altLang="en-US" dirty="0">
                <a:solidFill>
                  <a:srgbClr val="FF0000"/>
                </a:solidFill>
              </a:rPr>
              <a:t>化石记录中的事实：</a:t>
            </a:r>
            <a:r>
              <a:rPr lang="zh-CN" altLang="en-US" dirty="0"/>
              <a:t>有猿猴，有人，没有第三种</a:t>
            </a:r>
          </a:p>
        </p:txBody>
      </p:sp>
      <p:grpSp>
        <p:nvGrpSpPr>
          <p:cNvPr id="4" name="组合 33"/>
          <p:cNvGrpSpPr/>
          <p:nvPr/>
        </p:nvGrpSpPr>
        <p:grpSpPr>
          <a:xfrm>
            <a:off x="7392144" y="1061400"/>
            <a:ext cx="1907138" cy="5103904"/>
            <a:chOff x="7824192" y="1016776"/>
            <a:chExt cx="1907138" cy="5103904"/>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36"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尼安德特</a:t>
              </a:r>
              <a:endParaRPr lang="en-US" altLang="zh-CN" dirty="0">
                <a:solidFill>
                  <a:prstClr val="white"/>
                </a:solidFill>
              </a:endParaRPr>
            </a:p>
          </p:txBody>
        </p:sp>
      </p:grpSp>
      <p:grpSp>
        <p:nvGrpSpPr>
          <p:cNvPr id="5" name="组合 36"/>
          <p:cNvGrpSpPr/>
          <p:nvPr/>
        </p:nvGrpSpPr>
        <p:grpSpPr>
          <a:xfrm>
            <a:off x="2927648" y="1061399"/>
            <a:ext cx="1907138" cy="5004512"/>
            <a:chOff x="2495600" y="1016776"/>
            <a:chExt cx="1907138" cy="5004512"/>
          </a:xfrm>
        </p:grpSpPr>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39"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腊玛古猿</a:t>
              </a:r>
              <a:endParaRPr lang="en-US" altLang="zh-CN" dirty="0">
                <a:solidFill>
                  <a:prstClr val="white"/>
                </a:solidFill>
              </a:endParaRPr>
            </a:p>
          </p:txBody>
        </p:sp>
      </p:grpSp>
      <p:grpSp>
        <p:nvGrpSpPr>
          <p:cNvPr id="6" name="组合 39"/>
          <p:cNvGrpSpPr/>
          <p:nvPr/>
        </p:nvGrpSpPr>
        <p:grpSpPr>
          <a:xfrm>
            <a:off x="4223792" y="1061399"/>
            <a:ext cx="1907138" cy="5004512"/>
            <a:chOff x="4079776" y="1016776"/>
            <a:chExt cx="1907138" cy="5004512"/>
          </a:xfrm>
        </p:grpSpPr>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42"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南方古猿</a:t>
              </a:r>
              <a:endParaRPr lang="en-US" altLang="zh-CN" dirty="0">
                <a:solidFill>
                  <a:prstClr val="white"/>
                </a:solidFill>
              </a:endParaRPr>
            </a:p>
          </p:txBody>
        </p:sp>
      </p:grpSp>
      <p:grpSp>
        <p:nvGrpSpPr>
          <p:cNvPr id="7" name="组合 48"/>
          <p:cNvGrpSpPr/>
          <p:nvPr/>
        </p:nvGrpSpPr>
        <p:grpSpPr>
          <a:xfrm>
            <a:off x="5807968" y="1061399"/>
            <a:ext cx="1907138" cy="5103904"/>
            <a:chOff x="5951984" y="1016776"/>
            <a:chExt cx="1907138" cy="5103904"/>
          </a:xfrm>
        </p:grpSpPr>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52"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直立猿人</a:t>
              </a:r>
              <a:endParaRPr lang="en-US" altLang="zh-CN" dirty="0">
                <a:solidFill>
                  <a:prstClr val="white"/>
                </a:solidFill>
              </a:endParaRPr>
            </a:p>
          </p:txBody>
        </p:sp>
      </p:grpSp>
      <p:grpSp>
        <p:nvGrpSpPr>
          <p:cNvPr id="8" name="组合 57"/>
          <p:cNvGrpSpPr/>
          <p:nvPr/>
        </p:nvGrpSpPr>
        <p:grpSpPr>
          <a:xfrm>
            <a:off x="1559497" y="1061399"/>
            <a:ext cx="1907137" cy="5004512"/>
            <a:chOff x="839416" y="1016776"/>
            <a:chExt cx="1907137" cy="5004512"/>
          </a:xfrm>
        </p:grpSpPr>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60"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原上猿</a:t>
              </a:r>
              <a:endParaRPr lang="en-US" altLang="zh-CN" dirty="0">
                <a:solidFill>
                  <a:prstClr val="white"/>
                </a:solidFill>
              </a:endParaRPr>
            </a:p>
          </p:txBody>
        </p:sp>
      </p:grpSp>
      <p:grpSp>
        <p:nvGrpSpPr>
          <p:cNvPr id="9" name="组合 60"/>
          <p:cNvGrpSpPr/>
          <p:nvPr/>
        </p:nvGrpSpPr>
        <p:grpSpPr>
          <a:xfrm>
            <a:off x="8832304" y="1061400"/>
            <a:ext cx="1907138" cy="5103905"/>
            <a:chOff x="9552384" y="1016775"/>
            <a:chExt cx="1907138" cy="5103905"/>
          </a:xfrm>
        </p:grpSpPr>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63"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现代人</a:t>
              </a:r>
              <a:endParaRPr lang="en-US" altLang="zh-CN" dirty="0">
                <a:solidFill>
                  <a:prstClr val="white"/>
                </a:solidFill>
              </a:endParaRPr>
            </a:p>
          </p:txBody>
        </p:sp>
      </p:grpSp>
      <p:grpSp>
        <p:nvGrpSpPr>
          <p:cNvPr id="10" name="组合 47"/>
          <p:cNvGrpSpPr/>
          <p:nvPr/>
        </p:nvGrpSpPr>
        <p:grpSpPr>
          <a:xfrm>
            <a:off x="1847528" y="980728"/>
            <a:ext cx="8532548" cy="5112568"/>
            <a:chOff x="1703512" y="980728"/>
            <a:chExt cx="8532548" cy="5112568"/>
          </a:xfrm>
        </p:grpSpPr>
        <p:sp>
          <p:nvSpPr>
            <p:cNvPr id="44" name="TextBox 3"/>
            <p:cNvSpPr txBox="1"/>
            <p:nvPr/>
          </p:nvSpPr>
          <p:spPr>
            <a:xfrm>
              <a:off x="1703512" y="980728"/>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猿    猴</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sp>
          <p:nvSpPr>
            <p:cNvPr id="45" name="TextBox 3"/>
            <p:cNvSpPr txBox="1"/>
            <p:nvPr/>
          </p:nvSpPr>
          <p:spPr>
            <a:xfrm>
              <a:off x="6636060" y="980728"/>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   类</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grpSp>
          <p:nvGrpSpPr>
            <p:cNvPr id="11" name="组合 46"/>
            <p:cNvGrpSpPr/>
            <p:nvPr/>
          </p:nvGrpSpPr>
          <p:grpSpPr>
            <a:xfrm>
              <a:off x="5809108" y="980728"/>
              <a:ext cx="357190" cy="5112568"/>
              <a:chOff x="5809108" y="980728"/>
              <a:chExt cx="357190" cy="5112568"/>
            </a:xfrm>
          </p:grpSpPr>
          <p:cxnSp>
            <p:nvCxnSpPr>
              <p:cNvPr id="43" name="直接连接符 42"/>
              <p:cNvCxnSpPr/>
              <p:nvPr/>
            </p:nvCxnSpPr>
            <p:spPr>
              <a:xfrm>
                <a:off x="616629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80910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grpSp>
      </p:grpSp>
      <p:grpSp>
        <p:nvGrpSpPr>
          <p:cNvPr id="12" name="Group 56"/>
          <p:cNvGrpSpPr/>
          <p:nvPr/>
        </p:nvGrpSpPr>
        <p:grpSpPr>
          <a:xfrm>
            <a:off x="1631504" y="2132856"/>
            <a:ext cx="4157536" cy="3284984"/>
            <a:chOff x="1631504" y="2132856"/>
            <a:chExt cx="4157536" cy="3284984"/>
          </a:xfrm>
        </p:grpSpPr>
        <p:pic>
          <p:nvPicPr>
            <p:cNvPr id="51" name="图片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1504" y="2132856"/>
              <a:ext cx="1790132" cy="3284984"/>
            </a:xfrm>
            <a:prstGeom prst="rect">
              <a:avLst/>
            </a:prstGeom>
          </p:spPr>
        </p:pic>
        <p:pic>
          <p:nvPicPr>
            <p:cNvPr id="55" name="Picture 54" descr="http://www.howfastcanarun.com/uploads/1/4/1/5/14154521/748962231.jpg"/>
            <p:cNvPicPr>
              <a:picLocks noChangeAspect="1" noChangeArrowheads="1"/>
            </p:cNvPicPr>
            <p:nvPr/>
          </p:nvPicPr>
          <p:blipFill>
            <a:blip r:embed="rId10" cstate="print"/>
            <a:srcRect l="16875" b="6344"/>
            <a:stretch>
              <a:fillRect/>
            </a:stretch>
          </p:blipFill>
          <p:spPr bwMode="auto">
            <a:xfrm>
              <a:off x="3024166" y="2643182"/>
              <a:ext cx="2764874" cy="2071702"/>
            </a:xfrm>
            <a:prstGeom prst="rect">
              <a:avLst/>
            </a:prstGeom>
            <a:noFill/>
          </p:spPr>
        </p:pic>
        <p:sp>
          <p:nvSpPr>
            <p:cNvPr id="53" name="等于号 1"/>
            <p:cNvSpPr/>
            <p:nvPr/>
          </p:nvSpPr>
          <p:spPr>
            <a:xfrm>
              <a:off x="2279576" y="2857496"/>
              <a:ext cx="1428760" cy="1643074"/>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pic>
        <p:nvPicPr>
          <p:cNvPr id="56" name="图片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3388" y="2071678"/>
            <a:ext cx="1440180" cy="3284220"/>
          </a:xfrm>
          <a:prstGeom prst="rect">
            <a:avLst/>
          </a:prstGeom>
        </p:spPr>
      </p:pic>
      <p:pic>
        <p:nvPicPr>
          <p:cNvPr id="66" name="Picture 6" descr="https://www.fieldmuseum.org/sites/default/files/styles/2x1_1200w/public/kgolembiewski/2016/06/20/daynes_sculptures_paint_0.jpg?itok=2295p4Wl"/>
          <p:cNvPicPr>
            <a:picLocks noChangeAspect="1" noChangeArrowheads="1"/>
          </p:cNvPicPr>
          <p:nvPr/>
        </p:nvPicPr>
        <p:blipFill>
          <a:blip r:embed="rId12" cstate="print"/>
          <a:srcRect l="54600" r="3600"/>
          <a:stretch>
            <a:fillRect/>
          </a:stretch>
        </p:blipFill>
        <p:spPr bwMode="auto">
          <a:xfrm>
            <a:off x="6453190" y="2071678"/>
            <a:ext cx="1465174"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586 -1.48148E-6 L -0.03672 -0.00254 " pathEditMode="relative" rAng="0" ptsTypes="AA">
                                      <p:cBhvr>
                                        <p:cTn id="6" dur="1000" fill="hold"/>
                                        <p:tgtEl>
                                          <p:spTgt spid="5"/>
                                        </p:tgtEl>
                                        <p:attrNameLst>
                                          <p:attrName>ppt_x</p:attrName>
                                          <p:attrName>ppt_y</p:attrName>
                                        </p:attrNameLst>
                                      </p:cBhvr>
                                      <p:rCtr x="-1549" y="-139"/>
                                    </p:animMotion>
                                  </p:childTnLst>
                                </p:cTn>
                              </p:par>
                              <p:par>
                                <p:cTn id="7" presetID="42" presetClass="path" presetSubtype="0" accel="50000" decel="50000" fill="hold" nodeType="withEffect">
                                  <p:stCondLst>
                                    <p:cond delay="0"/>
                                  </p:stCondLst>
                                  <p:childTnLst>
                                    <p:animMotion origin="layout" path="M -6.25E-7 4.44444E-6 L -0.0724 4.44444E-6 " pathEditMode="relative" rAng="0" ptsTypes="AA">
                                      <p:cBhvr>
                                        <p:cTn id="8" dur="1000" fill="hold"/>
                                        <p:tgtEl>
                                          <p:spTgt spid="6"/>
                                        </p:tgtEl>
                                        <p:attrNameLst>
                                          <p:attrName>ppt_x</p:attrName>
                                          <p:attrName>ppt_y</p:attrName>
                                        </p:attrNameLst>
                                      </p:cBhvr>
                                      <p:rCtr x="-3620" y="0"/>
                                    </p:animMotion>
                                  </p:childTnLst>
                                </p:cTn>
                              </p:par>
                              <p:par>
                                <p:cTn id="9" presetID="42" presetClass="path" presetSubtype="0" accel="50000" decel="50000" fill="hold" nodeType="withEffect">
                                  <p:stCondLst>
                                    <p:cond delay="0"/>
                                  </p:stCondLst>
                                  <p:childTnLst>
                                    <p:animMotion origin="layout" path="M 0.00973 -1.85185E-6 L 0.07691 -1.85185E-6 " pathEditMode="relative" rAng="0" ptsTypes="AA">
                                      <p:cBhvr>
                                        <p:cTn id="10" dur="1000" fill="hold"/>
                                        <p:tgtEl>
                                          <p:spTgt spid="7"/>
                                        </p:tgtEl>
                                        <p:attrNameLst>
                                          <p:attrName>ppt_x</p:attrName>
                                          <p:attrName>ppt_y</p:attrName>
                                        </p:attrNameLst>
                                      </p:cBhvr>
                                      <p:rCtr x="3351" y="0"/>
                                    </p:animMotion>
                                  </p:childTnLst>
                                </p:cTn>
                              </p:par>
                              <p:par>
                                <p:cTn id="11" presetID="42" presetClass="path" presetSubtype="0" accel="50000" decel="50000" fill="hold" nodeType="withEffect">
                                  <p:stCondLst>
                                    <p:cond delay="0"/>
                                  </p:stCondLst>
                                  <p:childTnLst>
                                    <p:animMotion origin="layout" path="M 3.05556E-6 -1.85185E-6 L 0.04531 -1.85185E-6 " pathEditMode="relative" rAng="0" ptsTypes="AA">
                                      <p:cBhvr>
                                        <p:cTn id="12" dur="1000" fill="hold"/>
                                        <p:tgtEl>
                                          <p:spTgt spid="4"/>
                                        </p:tgtEl>
                                        <p:attrNameLst>
                                          <p:attrName>ppt_x</p:attrName>
                                          <p:attrName>ppt_y</p:attrName>
                                        </p:attrNameLst>
                                      </p:cBhvr>
                                      <p:rCtr x="2257" y="0"/>
                                    </p:animMotion>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10"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F72C6-10D9-4BB1-AC8C-A90F194CAA65}"/>
              </a:ext>
            </a:extLst>
          </p:cNvPr>
          <p:cNvSpPr>
            <a:spLocks noGrp="1"/>
          </p:cNvSpPr>
          <p:nvPr>
            <p:ph type="title"/>
          </p:nvPr>
        </p:nvSpPr>
        <p:spPr>
          <a:xfrm>
            <a:off x="0" y="185984"/>
            <a:ext cx="12192000" cy="584775"/>
          </a:xfrm>
        </p:spPr>
        <p:txBody>
          <a:bodyPr/>
          <a:lstStyle/>
          <a:p>
            <a:r>
              <a:rPr lang="zh-CN" altLang="en-US" dirty="0"/>
              <a:t>人类 </a:t>
            </a:r>
            <a:r>
              <a:rPr lang="en-US" altLang="zh-CN" dirty="0"/>
              <a:t>/ </a:t>
            </a:r>
            <a:r>
              <a:rPr lang="zh-CN" altLang="en-US" dirty="0"/>
              <a:t>黑猩猩 基因相似度</a:t>
            </a:r>
          </a:p>
        </p:txBody>
      </p:sp>
      <p:graphicFrame>
        <p:nvGraphicFramePr>
          <p:cNvPr id="4" name="Chart 13">
            <a:extLst>
              <a:ext uri="{FF2B5EF4-FFF2-40B4-BE49-F238E27FC236}">
                <a16:creationId xmlns:a16="http://schemas.microsoft.com/office/drawing/2014/main" id="{95187563-782C-4DB4-929B-66E8EAF1BE03}"/>
              </a:ext>
            </a:extLst>
          </p:cNvPr>
          <p:cNvGraphicFramePr/>
          <p:nvPr>
            <p:extLst>
              <p:ext uri="{D42A27DB-BD31-4B8C-83A1-F6EECF244321}">
                <p14:modId xmlns:p14="http://schemas.microsoft.com/office/powerpoint/2010/main" val="1506407915"/>
              </p:ext>
            </p:extLst>
          </p:nvPr>
        </p:nvGraphicFramePr>
        <p:xfrm>
          <a:off x="342988" y="1052736"/>
          <a:ext cx="7697228" cy="507260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20">
            <a:extLst>
              <a:ext uri="{FF2B5EF4-FFF2-40B4-BE49-F238E27FC236}">
                <a16:creationId xmlns:a16="http://schemas.microsoft.com/office/drawing/2014/main" id="{2D0180C3-BB3F-4F47-B75B-D06B8674ED6B}"/>
              </a:ext>
            </a:extLst>
          </p:cNvPr>
          <p:cNvSpPr/>
          <p:nvPr/>
        </p:nvSpPr>
        <p:spPr>
          <a:xfrm>
            <a:off x="6078962" y="3820073"/>
            <a:ext cx="1999276" cy="1323439"/>
          </a:xfrm>
          <a:prstGeom prst="rect">
            <a:avLst/>
          </a:prstGeom>
        </p:spPr>
        <p:txBody>
          <a:bodyPr wrap="square">
            <a:spAutoFit/>
          </a:bodyPr>
          <a:lstStyle/>
          <a:p>
            <a:r>
              <a:rPr lang="zh-CN" altLang="en-US" sz="4000" b="1" dirty="0">
                <a:solidFill>
                  <a:srgbClr val="FF0000"/>
                </a:solidFill>
                <a:latin typeface="汉仪大宋简" pitchFamily="49" charset="-122"/>
                <a:ea typeface="汉仪大宋简" pitchFamily="49" charset="-122"/>
              </a:rPr>
              <a:t>八亿个区别！</a:t>
            </a:r>
            <a:endParaRPr lang="en-US" sz="4000" b="1" dirty="0">
              <a:solidFill>
                <a:srgbClr val="FF0000"/>
              </a:solidFill>
              <a:latin typeface="汉仪大宋简" pitchFamily="49" charset="-122"/>
              <a:ea typeface="汉仪大宋简" pitchFamily="49" charset="-122"/>
            </a:endParaRPr>
          </a:p>
        </p:txBody>
      </p:sp>
      <p:sp>
        <p:nvSpPr>
          <p:cNvPr id="7" name="副标题 1">
            <a:extLst>
              <a:ext uri="{FF2B5EF4-FFF2-40B4-BE49-F238E27FC236}">
                <a16:creationId xmlns:a16="http://schemas.microsoft.com/office/drawing/2014/main" id="{1A5A61ED-A67C-4E2E-B7CC-9171DEFF65A0}"/>
              </a:ext>
            </a:extLst>
          </p:cNvPr>
          <p:cNvSpPr txBox="1">
            <a:spLocks/>
          </p:cNvSpPr>
          <p:nvPr/>
        </p:nvSpPr>
        <p:spPr>
          <a:xfrm>
            <a:off x="0" y="-674688"/>
            <a:ext cx="12192000" cy="46672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altLang="zh-CN" sz="3600"/>
              <a:t>Human vs. chimp DNA</a:t>
            </a:r>
            <a:endPar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内容占位符 2">
            <a:extLst>
              <a:ext uri="{FF2B5EF4-FFF2-40B4-BE49-F238E27FC236}">
                <a16:creationId xmlns:a16="http://schemas.microsoft.com/office/drawing/2014/main" id="{1E0F8A40-15E1-4BF3-9A93-15B27EE5D222}"/>
              </a:ext>
            </a:extLst>
          </p:cNvPr>
          <p:cNvSpPr txBox="1">
            <a:spLocks/>
          </p:cNvSpPr>
          <p:nvPr/>
        </p:nvSpPr>
        <p:spPr>
          <a:xfrm>
            <a:off x="8294262" y="1534057"/>
            <a:ext cx="3706394" cy="228601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实际情况：可能</a:t>
            </a:r>
            <a:r>
              <a:rPr lang="en-US" altLang="zh-CN" sz="3400" dirty="0">
                <a:latin typeface="Arial" panose="020B0604020202020204" pitchFamily="34" charset="0"/>
                <a:ea typeface="汉仪大宋简" panose="02010609000101010101" pitchFamily="49" charset="-122"/>
                <a:cs typeface="Arial" panose="020B0604020202020204" pitchFamily="34" charset="0"/>
              </a:rPr>
              <a:t>70%</a:t>
            </a:r>
            <a:r>
              <a:rPr lang="zh-CN" altLang="en-US" sz="3400" dirty="0">
                <a:latin typeface="Arial" panose="020B0604020202020204" pitchFamily="34" charset="0"/>
                <a:ea typeface="汉仪大宋简" panose="02010609000101010101" pitchFamily="49" charset="-122"/>
                <a:cs typeface="Arial" panose="020B0604020202020204" pitchFamily="34" charset="0"/>
              </a:rPr>
              <a:t>或更少！</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30% </a:t>
            </a:r>
            <a:r>
              <a:rPr lang="zh-CN" altLang="en-US" sz="3400" dirty="0">
                <a:latin typeface="Arial" panose="020B0604020202020204" pitchFamily="34" charset="0"/>
                <a:ea typeface="汉仪大宋简" panose="02010609000101010101" pitchFamily="49" charset="-122"/>
                <a:cs typeface="Arial" panose="020B0604020202020204" pitchFamily="34" charset="0"/>
              </a:rPr>
              <a:t>的区别</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en-US" altLang="zh-CN" sz="3400" b="1" dirty="0">
                <a:latin typeface="Arial" panose="020B0604020202020204" pitchFamily="34" charset="0"/>
                <a:ea typeface="汉仪大宋简" panose="02010609000101010101" pitchFamily="49" charset="-122"/>
                <a:cs typeface="Arial" panose="020B0604020202020204" pitchFamily="34" charset="0"/>
                <a:sym typeface="Symbol"/>
              </a:rPr>
              <a:t>≈</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八亿个</a:t>
            </a:r>
            <a:r>
              <a:rPr lang="zh-CN" altLang="en-US" sz="3400" dirty="0">
                <a:latin typeface="Arial" panose="020B0604020202020204" pitchFamily="34" charset="0"/>
                <a:ea typeface="汉仪大宋简" panose="02010609000101010101" pitchFamily="49" charset="-122"/>
                <a:cs typeface="Arial" panose="020B0604020202020204" pitchFamily="34" charset="0"/>
              </a:rPr>
              <a:t>基因“字母”</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r>
              <a:rPr lang="zh-CN" altLang="en-US" sz="3400" dirty="0">
                <a:latin typeface="Arial" panose="020B0604020202020204" pitchFamily="34" charset="0"/>
                <a:ea typeface="汉仪大宋简" panose="02010609000101010101" pitchFamily="49" charset="-122"/>
                <a:cs typeface="Arial" panose="020B0604020202020204" pitchFamily="34" charset="0"/>
              </a:rPr>
              <a:t>核苷酸</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二十万页英文文字有约八亿个字母和空格</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内容占位符 2">
            <a:extLst>
              <a:ext uri="{FF2B5EF4-FFF2-40B4-BE49-F238E27FC236}">
                <a16:creationId xmlns:a16="http://schemas.microsoft.com/office/drawing/2014/main" id="{3050FC88-07E1-4134-8F5B-1787CA61525B}"/>
              </a:ext>
            </a:extLst>
          </p:cNvPr>
          <p:cNvSpPr txBox="1">
            <a:spLocks/>
          </p:cNvSpPr>
          <p:nvPr/>
        </p:nvSpPr>
        <p:spPr>
          <a:xfrm>
            <a:off x="12406346" y="762424"/>
            <a:ext cx="8935821" cy="228601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1980: 98-99% based on several proteins</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2002: 94-96% based on 0.03% of genome</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2003: 87% based on 0.06% of genome</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2005: &lt;75% based on entire genome</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Reality: probably 70% or less!</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30% difference </a:t>
            </a:r>
            <a:r>
              <a:rPr lang="en-US" altLang="zh-CN" sz="3400" b="1" dirty="0">
                <a:latin typeface="Arial" panose="020B0604020202020204" pitchFamily="34" charset="0"/>
                <a:ea typeface="汉仪大宋简" panose="02010609000101010101" pitchFamily="49" charset="-122"/>
                <a:cs typeface="Arial" panose="020B0604020202020204" pitchFamily="34" charset="0"/>
                <a:sym typeface="Symbol"/>
              </a:rPr>
              <a:t>≈</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八亿个基因“字母”（核苷酸）</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二十万页英文文字有约八亿个字母和空格</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325390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F72C6-10D9-4BB1-AC8C-A90F194CAA65}"/>
              </a:ext>
            </a:extLst>
          </p:cNvPr>
          <p:cNvSpPr>
            <a:spLocks noGrp="1"/>
          </p:cNvSpPr>
          <p:nvPr>
            <p:ph type="title"/>
          </p:nvPr>
        </p:nvSpPr>
        <p:spPr>
          <a:xfrm>
            <a:off x="0" y="185984"/>
            <a:ext cx="12192000" cy="584775"/>
          </a:xfrm>
        </p:spPr>
        <p:txBody>
          <a:bodyPr/>
          <a:lstStyle/>
          <a:p>
            <a:r>
              <a:rPr lang="en-US" altLang="zh-CN" dirty="0"/>
              <a:t>《</a:t>
            </a:r>
            <a:r>
              <a:rPr lang="zh-CN" altLang="en-US" dirty="0"/>
              <a:t>猿人</a:t>
            </a:r>
            <a:r>
              <a:rPr lang="en-US" altLang="zh-CN" dirty="0"/>
              <a:t>》</a:t>
            </a:r>
            <a:r>
              <a:rPr lang="zh-CN" altLang="en-US" dirty="0"/>
              <a:t>回播</a:t>
            </a:r>
            <a:endParaRPr lang="en-US" dirty="0"/>
          </a:p>
        </p:txBody>
      </p:sp>
      <p:pic>
        <p:nvPicPr>
          <p:cNvPr id="6" name="图片 5">
            <a:extLst>
              <a:ext uri="{FF2B5EF4-FFF2-40B4-BE49-F238E27FC236}">
                <a16:creationId xmlns:a16="http://schemas.microsoft.com/office/drawing/2014/main" id="{69248726-543E-4BFC-B6FA-0059AC0ED5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320" y="1052736"/>
            <a:ext cx="9192344" cy="5170694"/>
          </a:xfrm>
          <a:prstGeom prst="rect">
            <a:avLst/>
          </a:prstGeom>
        </p:spPr>
      </p:pic>
      <p:pic>
        <p:nvPicPr>
          <p:cNvPr id="8" name="图片 7">
            <a:extLst>
              <a:ext uri="{FF2B5EF4-FFF2-40B4-BE49-F238E27FC236}">
                <a16:creationId xmlns:a16="http://schemas.microsoft.com/office/drawing/2014/main" id="{259DC6DB-2132-4F4A-A12C-21542CF17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6320" y="2267840"/>
            <a:ext cx="2889352" cy="2889352"/>
          </a:xfrm>
          <a:prstGeom prst="rect">
            <a:avLst/>
          </a:prstGeom>
        </p:spPr>
      </p:pic>
      <p:sp>
        <p:nvSpPr>
          <p:cNvPr id="7" name="TextBox 56">
            <a:extLst>
              <a:ext uri="{FF2B5EF4-FFF2-40B4-BE49-F238E27FC236}">
                <a16:creationId xmlns:a16="http://schemas.microsoft.com/office/drawing/2014/main" id="{015B56EA-7916-4BE2-8D4E-1036B2E2917A}"/>
              </a:ext>
            </a:extLst>
          </p:cNvPr>
          <p:cNvSpPr txBox="1"/>
          <p:nvPr/>
        </p:nvSpPr>
        <p:spPr>
          <a:xfrm>
            <a:off x="3811060" y="5322441"/>
            <a:ext cx="5636033" cy="482823"/>
          </a:xfrm>
          <a:prstGeom prst="rect">
            <a:avLst/>
          </a:prstGeom>
          <a:noFill/>
        </p:spPr>
        <p:txBody>
          <a:bodyPr wrap="square" lIns="51434" tIns="25717" rIns="51434" bIns="25717"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a:solidFill>
                  <a:schemeClr val="bg1"/>
                </a:solidFill>
                <a:latin typeface="微软雅黑" panose="020B0503020204020204" pitchFamily="34" charset="-122"/>
                <a:ea typeface="微软雅黑" panose="020B0503020204020204" pitchFamily="34" charset="-122"/>
              </a:rPr>
              <a:t>月</a:t>
            </a:r>
            <a:r>
              <a:rPr lang="en-US" altLang="zh-CN" sz="2800" b="1" dirty="0">
                <a:solidFill>
                  <a:schemeClr val="bg1"/>
                </a:solidFill>
                <a:latin typeface="微软雅黑" panose="020B0503020204020204" pitchFamily="34" charset="-122"/>
                <a:ea typeface="微软雅黑" panose="020B0503020204020204" pitchFamily="34" charset="-122"/>
              </a:rPr>
              <a:t>30</a:t>
            </a:r>
            <a:r>
              <a:rPr lang="zh-CN" altLang="en-US" sz="2800" b="1" dirty="0">
                <a:solidFill>
                  <a:schemeClr val="bg1"/>
                </a:solidFill>
                <a:latin typeface="微软雅黑" panose="020B0503020204020204" pitchFamily="34" charset="-122"/>
                <a:ea typeface="微软雅黑" panose="020B0503020204020204" pitchFamily="34" charset="-122"/>
              </a:rPr>
              <a:t>日 </a:t>
            </a:r>
            <a:r>
              <a:rPr lang="en-US" altLang="zh-CN" sz="2800" b="1" dirty="0">
                <a:solidFill>
                  <a:schemeClr val="bg1"/>
                </a:solidFill>
                <a:latin typeface="微软雅黑" panose="020B0503020204020204" pitchFamily="34" charset="-122"/>
                <a:ea typeface="微软雅黑" panose="020B0503020204020204" pitchFamily="34" charset="-122"/>
              </a:rPr>
              <a:t>19:30 </a:t>
            </a:r>
            <a:r>
              <a:rPr lang="zh-CN" altLang="en-US" sz="2800" b="1" dirty="0">
                <a:solidFill>
                  <a:schemeClr val="bg1"/>
                </a:solidFill>
                <a:latin typeface="微软雅黑" panose="020B0503020204020204" pitchFamily="34" charset="-122"/>
                <a:ea typeface="微软雅黑" panose="020B0503020204020204" pitchFamily="34" charset="-122"/>
              </a:rPr>
              <a:t>准时开讲</a:t>
            </a:r>
            <a:endParaRPr lang="tr-TR"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6047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生物衰减计时器</a:t>
            </a:r>
          </a:p>
        </p:txBody>
      </p:sp>
      <p:sp>
        <p:nvSpPr>
          <p:cNvPr id="3" name="内容占位符 2"/>
          <p:cNvSpPr>
            <a:spLocks noGrp="1"/>
          </p:cNvSpPr>
          <p:nvPr>
            <p:ph sz="quarter" idx="4294967295"/>
          </p:nvPr>
        </p:nvSpPr>
        <p:spPr>
          <a:xfrm>
            <a:off x="1487488" y="4291789"/>
            <a:ext cx="9094258" cy="466725"/>
          </a:xfrm>
          <a:prstGeom prst="rect">
            <a:avLst/>
          </a:prstGeom>
          <a:ln>
            <a:noFill/>
            <a:prstDash val="dash"/>
          </a:ln>
        </p:spPr>
        <p:txBody>
          <a:bodyPr>
            <a:noAutofit/>
          </a:bodyPr>
          <a:lstStyle/>
          <a:p>
            <a:pPr>
              <a:buClrTx/>
              <a:buSzPct val="110000"/>
              <a:buFont typeface="Arial" pitchFamily="34" charset="0"/>
              <a:buChar char="•"/>
            </a:pPr>
            <a:r>
              <a:rPr lang="zh-CN" altLang="en-US" sz="3200" dirty="0">
                <a:latin typeface="汉仪大宋简" panose="02010609000101010101" pitchFamily="49" charset="-122"/>
                <a:ea typeface="汉仪大宋简" panose="02010609000101010101" pitchFamily="49" charset="-122"/>
              </a:rPr>
              <a:t>柔软的血管、血红细胞、蛋白质、</a:t>
            </a:r>
            <a:r>
              <a:rPr lang="en-US" altLang="zh-CN" sz="3200" dirty="0">
                <a:latin typeface="汉仪大宋简" panose="02010609000101010101" pitchFamily="49" charset="-122"/>
                <a:ea typeface="汉仪大宋简" panose="02010609000101010101" pitchFamily="49" charset="-122"/>
              </a:rPr>
              <a:t>DNA……</a:t>
            </a:r>
          </a:p>
          <a:p>
            <a:pPr>
              <a:buClrTx/>
              <a:buSzPct val="110000"/>
              <a:buFont typeface="Arial" pitchFamily="34" charset="0"/>
              <a:buChar char="•"/>
            </a:pPr>
            <a:r>
              <a:rPr lang="zh-CN" altLang="en-US" sz="3200" dirty="0">
                <a:latin typeface="汉仪大宋简" panose="02010609000101010101" pitchFamily="49" charset="-122"/>
                <a:ea typeface="汉仪大宋简" panose="02010609000101010101" pitchFamily="49" charset="-122"/>
              </a:rPr>
              <a:t>这都说明不仅这些化石是年轻的</a:t>
            </a:r>
            <a:endParaRPr lang="en-US" altLang="zh-CN" sz="3200" dirty="0">
              <a:latin typeface="汉仪大宋简" panose="02010609000101010101" pitchFamily="49" charset="-122"/>
              <a:ea typeface="汉仪大宋简" panose="02010609000101010101" pitchFamily="49" charset="-122"/>
            </a:endParaRPr>
          </a:p>
          <a:p>
            <a:pPr>
              <a:buClrTx/>
              <a:buSzPct val="110000"/>
            </a:pPr>
            <a:endParaRPr lang="en-US" altLang="zh-CN" sz="1100" dirty="0">
              <a:latin typeface="汉仪大宋简" panose="02010609000101010101" pitchFamily="49" charset="-122"/>
              <a:ea typeface="汉仪大宋简" panose="02010609000101010101" pitchFamily="49" charset="-122"/>
            </a:endParaRPr>
          </a:p>
          <a:p>
            <a:pPr algn="ctr">
              <a:buClrTx/>
              <a:buSzPct val="110000"/>
            </a:pPr>
            <a:r>
              <a:rPr lang="zh-CN" altLang="en-US" sz="4000" b="1" dirty="0">
                <a:solidFill>
                  <a:srgbClr val="FF0000"/>
                </a:solidFill>
                <a:latin typeface="汉仪大宋简" panose="02010609000101010101" pitchFamily="49" charset="-122"/>
                <a:ea typeface="汉仪大宋简" panose="02010609000101010101" pitchFamily="49" charset="-122"/>
              </a:rPr>
              <a:t>而且掩埋它们的岩层也是年轻的！</a:t>
            </a:r>
            <a:endParaRPr lang="zh-CN" altLang="en-US" sz="3200" b="1" dirty="0">
              <a:solidFill>
                <a:srgbClr val="FF0000"/>
              </a:solidFill>
              <a:latin typeface="汉仪大宋简" panose="02010609000101010101" pitchFamily="49" charset="-122"/>
              <a:ea typeface="汉仪大宋简" panose="02010609000101010101" pitchFamily="49" charset="-122"/>
            </a:endParaRPr>
          </a:p>
        </p:txBody>
      </p:sp>
      <p:pic>
        <p:nvPicPr>
          <p:cNvPr id="14" name="图片 13" descr="adssdsdfasdasdaf.jpg"/>
          <p:cNvPicPr>
            <a:picLocks noChangeAspect="1"/>
          </p:cNvPicPr>
          <p:nvPr/>
        </p:nvPicPr>
        <p:blipFill>
          <a:blip r:embed="rId3" cstate="print"/>
          <a:stretch>
            <a:fillRect/>
          </a:stretch>
        </p:blipFill>
        <p:spPr>
          <a:xfrm>
            <a:off x="1610259" y="906444"/>
            <a:ext cx="8971487" cy="3200416"/>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11524" y="4149081"/>
            <a:ext cx="8568952" cy="2062103"/>
          </a:xfrm>
          <a:prstGeom prst="rect">
            <a:avLst/>
          </a:prstGeom>
          <a:noFill/>
          <a:ln>
            <a:solidFill>
              <a:schemeClr val="tx1">
                <a:lumMod val="95000"/>
                <a:lumOff val="5000"/>
              </a:schemeClr>
            </a:solidFill>
            <a:prstDash val="dash"/>
          </a:ln>
        </p:spPr>
        <p:txBody>
          <a:bodyPr wrap="square" rtlCol="0">
            <a:spAutoFit/>
          </a:bodyPr>
          <a:lstStyle/>
          <a:p>
            <a:pPr>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目前，大陆平均高度是海拔</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623</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观测到的平均侵蚀率是</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6.1cm/1000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根据</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现在</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侵蚀率，在不到</a:t>
            </a:r>
            <a:r>
              <a:rPr lang="zh-CN" altLang="zh-CN" sz="3200" b="1" dirty="0">
                <a:solidFill>
                  <a:srgbClr val="FF0000"/>
                </a:solidFill>
                <a:uFill>
                  <a:solidFill>
                    <a:srgbClr val="FF0000"/>
                  </a:solidFill>
                </a:uFill>
                <a:latin typeface="Arial" panose="020B0604020202020204" pitchFamily="34" charset="0"/>
                <a:ea typeface="汉仪大宋简" panose="02010609000101010101" pitchFamily="49" charset="-122"/>
                <a:cs typeface="Arial" panose="020B0604020202020204" pitchFamily="34" charset="0"/>
              </a:rPr>
              <a:t>一千五百万</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年的时间内，大陆将被侵蚀至海平面。</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294913" name="Picture 1" descr="G:\永基工作\大叔ppt\图片素材\sdfdssddsf.jpg"/>
          <p:cNvPicPr>
            <a:picLocks noChangeAspect="1" noChangeArrowheads="1"/>
          </p:cNvPicPr>
          <p:nvPr/>
        </p:nvPicPr>
        <p:blipFill>
          <a:blip r:embed="rId3" cstate="print"/>
          <a:srcRect/>
          <a:stretch>
            <a:fillRect/>
          </a:stretch>
        </p:blipFill>
        <p:spPr bwMode="auto">
          <a:xfrm>
            <a:off x="1811524" y="836714"/>
            <a:ext cx="8568952" cy="3236473"/>
          </a:xfrm>
          <a:prstGeom prst="rect">
            <a:avLst/>
          </a:prstGeom>
          <a:noFill/>
        </p:spPr>
      </p:pic>
      <p:sp>
        <p:nvSpPr>
          <p:cNvPr id="2" name="标题 1"/>
          <p:cNvSpPr>
            <a:spLocks noGrp="1"/>
          </p:cNvSpPr>
          <p:nvPr>
            <p:ph type="title"/>
          </p:nvPr>
        </p:nvSpPr>
        <p:spPr/>
        <p:txBody>
          <a:bodyPr/>
          <a:lstStyle/>
          <a:p>
            <a:r>
              <a:rPr lang="zh-CN" altLang="en-US" dirty="0"/>
              <a:t>地表侵蚀：太快</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531B84C">
            <a:extLst>
              <a:ext uri="{FF2B5EF4-FFF2-40B4-BE49-F238E27FC236}">
                <a16:creationId xmlns:a16="http://schemas.microsoft.com/office/drawing/2014/main" id="{A0F317C3-0C0D-4BA7-A741-BB00FB9D6871}"/>
              </a:ext>
            </a:extLst>
          </p:cNvPr>
          <p:cNvPicPr>
            <a:picLocks noChangeAspect="1" noChangeArrowheads="1"/>
          </p:cNvPicPr>
          <p:nvPr/>
        </p:nvPicPr>
        <p:blipFill>
          <a:blip r:embed="rId3" cstate="print">
            <a:lum bright="-6000" contrast="12000"/>
          </a:blip>
          <a:srcRect/>
          <a:stretch>
            <a:fillRect/>
          </a:stretch>
        </p:blipFill>
        <p:spPr bwMode="auto">
          <a:xfrm>
            <a:off x="1055440" y="1155480"/>
            <a:ext cx="3575050" cy="4864320"/>
          </a:xfrm>
          <a:prstGeom prst="rect">
            <a:avLst/>
          </a:prstGeom>
          <a:noFill/>
          <a:ln w="25400">
            <a:solidFill>
              <a:schemeClr val="accent1"/>
            </a:solidFill>
            <a:miter lim="800000"/>
            <a:headEnd/>
            <a:tailEnd/>
          </a:ln>
        </p:spPr>
      </p:pic>
      <p:sp>
        <p:nvSpPr>
          <p:cNvPr id="5" name="Rectangle 4"/>
          <p:cNvSpPr>
            <a:spLocks noChangeArrowheads="1"/>
          </p:cNvSpPr>
          <p:nvPr/>
        </p:nvSpPr>
        <p:spPr bwMode="auto">
          <a:xfrm>
            <a:off x="5159896" y="1556792"/>
            <a:ext cx="6336704" cy="47426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每一个人每一代的新突变不少于</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个！</a:t>
            </a:r>
            <a:endParaRPr lang="en-US" sz="3600" dirty="0">
              <a:latin typeface="Calibri" pitchFamily="34" charset="0"/>
            </a:endParaRPr>
          </a:p>
          <a:p>
            <a:pPr marL="342900" indent="-342900">
              <a:buFont typeface="Arial" pitchFamily="34" charset="0"/>
              <a:buChar char="•"/>
              <a:tabLst>
                <a:tab pos="914400" algn="l"/>
              </a:tabLs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每人有几万个有害突变</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342900" indent="-342900">
              <a:buFont typeface="Arial" pitchFamily="34" charset="0"/>
              <a:buChar char="•"/>
              <a:tabLst>
                <a:tab pos="914400" algn="l"/>
              </a:tabLs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我们会给后代增加超过</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个新的突变</a:t>
            </a:r>
            <a:endParaRPr lang="en-US"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342900" indent="-342900">
              <a:buFont typeface="Arial" pitchFamily="34" charset="0"/>
              <a:buChar char="•"/>
              <a:tabLst>
                <a:tab pos="914400" algn="l"/>
              </a:tabLst>
              <a:defRPr/>
            </a:pPr>
            <a:r>
              <a:rPr lang="en-AU"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的新生儿携带基因疾病</a:t>
            </a:r>
            <a:r>
              <a:rPr lang="en-AU"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en-AU"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澳洲卫生部网站</a:t>
            </a:r>
            <a:r>
              <a:rPr lang="en-AU" sz="2800" dirty="0">
                <a:latin typeface="Calibri" pitchFamily="34" charset="0"/>
              </a:rPr>
              <a:t> </a:t>
            </a:r>
            <a:r>
              <a:rPr lang="en-US" altLang="zh-CN" sz="2800" dirty="0">
                <a:latin typeface="Calibri" pitchFamily="34" charset="0"/>
              </a:rPr>
              <a:t>2009.11)</a:t>
            </a:r>
          </a:p>
        </p:txBody>
      </p:sp>
      <p:sp>
        <p:nvSpPr>
          <p:cNvPr id="11" name="标题 10">
            <a:extLst>
              <a:ext uri="{FF2B5EF4-FFF2-40B4-BE49-F238E27FC236}">
                <a16:creationId xmlns:a16="http://schemas.microsoft.com/office/drawing/2014/main" id="{C282748A-E23D-4A28-834A-B7CE8A827A1B}"/>
              </a:ext>
            </a:extLst>
          </p:cNvPr>
          <p:cNvSpPr>
            <a:spLocks noGrp="1"/>
          </p:cNvSpPr>
          <p:nvPr>
            <p:ph type="title"/>
          </p:nvPr>
        </p:nvSpPr>
        <p:spPr>
          <a:xfrm>
            <a:off x="0" y="185984"/>
            <a:ext cx="12192000" cy="584775"/>
          </a:xfrm>
        </p:spPr>
        <p:txBody>
          <a:bodyPr/>
          <a:lstStyle/>
          <a:p>
            <a:r>
              <a:rPr lang="zh-CN" altLang="en-US" dirty="0"/>
              <a:t>基因熵：破坏</a:t>
            </a:r>
            <a:r>
              <a:rPr lang="en-US" altLang="zh-CN" dirty="0"/>
              <a:t>DNA</a:t>
            </a:r>
            <a:r>
              <a:rPr lang="zh-CN" altLang="en-US" dirty="0"/>
              <a:t>，破坏结构的功能</a:t>
            </a:r>
          </a:p>
        </p:txBody>
      </p:sp>
    </p:spTree>
    <p:extLst>
      <p:ext uri="{BB962C8B-B14F-4D97-AF65-F5344CB8AC3E}">
        <p14:creationId xmlns:p14="http://schemas.microsoft.com/office/powerpoint/2010/main" val="20561386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C34BA5-D025-452D-A18A-71928E38E02C}"/>
              </a:ext>
            </a:extLst>
          </p:cNvPr>
          <p:cNvSpPr>
            <a:spLocks noGrp="1"/>
          </p:cNvSpPr>
          <p:nvPr/>
        </p:nvSpPr>
        <p:spPr bwMode="auto">
          <a:xfrm>
            <a:off x="1047002" y="1062931"/>
            <a:ext cx="7144816" cy="2923877"/>
          </a:xfrm>
          <a:prstGeom prst="rect">
            <a:avLst/>
          </a:prstGeom>
          <a:noFill/>
          <a:ln w="25400">
            <a:solidFill>
              <a:schemeClr val="bg2">
                <a:lumMod val="75000"/>
              </a:schemeClr>
            </a:solidFill>
            <a:miter lim="800000"/>
            <a:headEnd/>
            <a:tailEnd/>
          </a:ln>
        </p:spPr>
        <p:txBody>
          <a:bodyPr wrap="square">
            <a:spAutoFit/>
          </a:bodyPr>
          <a:lstStyle/>
          <a:p>
            <a:pPr fontAlgn="base">
              <a:spcBef>
                <a:spcPct val="0"/>
              </a:spcBef>
              <a:spcAft>
                <a:spcPct val="0"/>
              </a:spcAft>
              <a:defRPr/>
            </a:pPr>
            <a:r>
              <a:rPr lang="zh-CN" altLang="en-US" sz="3200" kern="0" dirty="0">
                <a:latin typeface="汉仪大宋简" pitchFamily="49" charset="-122"/>
                <a:ea typeface="汉仪大宋简" pitchFamily="49" charset="-122"/>
              </a:rPr>
              <a:t>“即</a:t>
            </a:r>
            <a:r>
              <a:rPr lang="zh-CN" altLang="en-US" sz="3200" dirty="0">
                <a:solidFill>
                  <a:prstClr val="black"/>
                </a:solidFill>
                <a:latin typeface="汉仪大宋简" pitchFamily="49" charset="-122"/>
                <a:ea typeface="汉仪大宋简" pitchFamily="49" charset="-122"/>
                <a:cs typeface="Arial" panose="020B0604020202020204" pitchFamily="34" charset="0"/>
              </a:rPr>
              <a:t>使有激烈选择压力，进化之路也是歧途</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直奔灭绝！</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总之达尔文理论全面失败</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所有高级物种的基因组肯定明显在退化</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这</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有力地证明生命和人类一定是年轻的。”</a:t>
            </a:r>
            <a:endParaRPr lang="en-US" altLang="zh-CN" sz="3200" dirty="0">
              <a:solidFill>
                <a:prstClr val="black"/>
              </a:solidFill>
              <a:latin typeface="汉仪大宋简" pitchFamily="49" charset="-122"/>
              <a:ea typeface="汉仪大宋简" pitchFamily="49" charset="-122"/>
              <a:cs typeface="Arial" panose="020B0604020202020204" pitchFamily="34" charset="0"/>
            </a:endParaRPr>
          </a:p>
          <a:p>
            <a:pPr fontAlgn="base">
              <a:spcBef>
                <a:spcPct val="0"/>
              </a:spcBef>
              <a:spcAft>
                <a:spcPct val="0"/>
              </a:spcAft>
              <a:defRPr/>
            </a:pPr>
            <a:r>
              <a:rPr lang="zh-CN" altLang="en-US" sz="2400" dirty="0">
                <a:solidFill>
                  <a:prstClr val="black"/>
                </a:solidFill>
                <a:latin typeface="汉仪大宋简" panose="02010609000101010101" pitchFamily="49" charset="-122"/>
                <a:ea typeface="汉仪大宋简" panose="02010609000101010101" pitchFamily="49" charset="-122"/>
                <a:cs typeface="Times New Roman" pitchFamily="18" charset="0"/>
              </a:rPr>
              <a:t>圣弗德</a:t>
            </a:r>
            <a:r>
              <a:rPr lang="en-US" sz="2400" kern="0" dirty="0"/>
              <a:t>2008</a:t>
            </a:r>
            <a:r>
              <a:rPr lang="zh-CN" altLang="en-US" sz="2400" dirty="0">
                <a:solidFill>
                  <a:prstClr val="black"/>
                </a:solidFill>
                <a:latin typeface="汉仪大宋简" panose="02010609000101010101" pitchFamily="49" charset="-122"/>
                <a:ea typeface="汉仪大宋简" panose="02010609000101010101" pitchFamily="49" charset="-122"/>
                <a:cs typeface="Times New Roman" pitchFamily="18" charset="0"/>
              </a:rPr>
              <a:t>年采访</a:t>
            </a:r>
            <a:r>
              <a:rPr lang="en-US" sz="2400" kern="0" dirty="0"/>
              <a:t>creation.com/</a:t>
            </a:r>
            <a:r>
              <a:rPr lang="en-US" sz="2400" kern="0" dirty="0" err="1"/>
              <a:t>sanford</a:t>
            </a:r>
            <a:endParaRPr lang="en-AU" sz="2800" kern="0" dirty="0"/>
          </a:p>
        </p:txBody>
      </p:sp>
      <p:pic>
        <p:nvPicPr>
          <p:cNvPr id="14"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8391818" y="1052736"/>
            <a:ext cx="2744742" cy="2819400"/>
          </a:xfrm>
          <a:prstGeom prst="rect">
            <a:avLst/>
          </a:prstGeom>
          <a:noFill/>
        </p:spPr>
      </p:pic>
      <p:sp>
        <p:nvSpPr>
          <p:cNvPr id="15" name="Rectangle 14">
            <a:extLst>
              <a:ext uri="{FF2B5EF4-FFF2-40B4-BE49-F238E27FC236}">
                <a16:creationId xmlns:a16="http://schemas.microsoft.com/office/drawing/2014/main" id="{DEC34BA5-D025-452D-A18A-71928E38E02C}"/>
              </a:ext>
            </a:extLst>
          </p:cNvPr>
          <p:cNvSpPr>
            <a:spLocks noGrp="1"/>
          </p:cNvSpPr>
          <p:nvPr/>
        </p:nvSpPr>
        <p:spPr bwMode="auto">
          <a:xfrm>
            <a:off x="1047002" y="4246255"/>
            <a:ext cx="10089558" cy="2031325"/>
          </a:xfrm>
          <a:prstGeom prst="rect">
            <a:avLst/>
          </a:prstGeom>
          <a:noFill/>
          <a:ln w="9525">
            <a:noFill/>
            <a:miter lim="800000"/>
            <a:headEnd/>
            <a:tailEnd/>
          </a:ln>
        </p:spPr>
        <p:txBody>
          <a:bodyPr wrap="square">
            <a:spAutoFit/>
          </a:bodyPr>
          <a:lstStyle/>
          <a:p>
            <a:pPr lvl="0" algn="ctr"/>
            <a:r>
              <a:rPr lang="zh-CN" altLang="en-US" sz="3600" dirty="0">
                <a:solidFill>
                  <a:prstClr val="black"/>
                </a:solidFill>
                <a:latin typeface="汉仪大宋简" pitchFamily="49" charset="-122"/>
                <a:ea typeface="汉仪大宋简" pitchFamily="49" charset="-122"/>
                <a:cs typeface="Arial" panose="020B0604020202020204" pitchFamily="34" charset="0"/>
              </a:rPr>
              <a:t>积累的突变在</a:t>
            </a:r>
            <a:r>
              <a:rPr lang="zh-CN" altLang="en-US" sz="3600" b="1" dirty="0">
                <a:solidFill>
                  <a:srgbClr val="FF0000"/>
                </a:solidFill>
                <a:latin typeface="汉仪大宋简" pitchFamily="49" charset="-122"/>
                <a:ea typeface="汉仪大宋简" pitchFamily="49" charset="-122"/>
                <a:cs typeface="Arial" panose="020B0604020202020204" pitchFamily="34" charset="0"/>
              </a:rPr>
              <a:t>不到一百万</a:t>
            </a:r>
            <a:r>
              <a:rPr lang="zh-CN" altLang="en-US" sz="3600" dirty="0">
                <a:solidFill>
                  <a:prstClr val="black"/>
                </a:solidFill>
                <a:latin typeface="汉仪大宋简" pitchFamily="49" charset="-122"/>
                <a:ea typeface="汉仪大宋简" pitchFamily="49" charset="-122"/>
                <a:cs typeface="Arial" panose="020B0604020202020204" pitchFamily="34" charset="0"/>
              </a:rPr>
              <a:t>年中导致物种灭绝</a:t>
            </a:r>
            <a:endParaRPr lang="en-US" altLang="zh-CN" sz="3600" dirty="0">
              <a:solidFill>
                <a:prstClr val="black"/>
              </a:solidFill>
              <a:latin typeface="汉仪大宋简" pitchFamily="49" charset="-122"/>
              <a:ea typeface="汉仪大宋简" pitchFamily="49" charset="-122"/>
              <a:cs typeface="Arial" panose="020B0604020202020204" pitchFamily="34" charset="0"/>
            </a:endParaRPr>
          </a:p>
          <a:p>
            <a:pPr lvl="0"/>
            <a:endParaRPr lang="zh-CN" altLang="en-US" sz="1400" dirty="0">
              <a:solidFill>
                <a:prstClr val="black"/>
              </a:solidFill>
              <a:latin typeface="汉仪大宋简" pitchFamily="49" charset="-122"/>
              <a:ea typeface="汉仪大宋简" pitchFamily="49" charset="-122"/>
              <a:cs typeface="Arial" panose="020B0604020202020204" pitchFamily="34" charset="0"/>
            </a:endParaRPr>
          </a:p>
          <a:p>
            <a:pPr lvl="0" algn="ctr"/>
            <a:r>
              <a:rPr lang="zh-CN" altLang="en-US" sz="3600" dirty="0">
                <a:latin typeface="汉仪大宋简" pitchFamily="49" charset="-122"/>
                <a:ea typeface="汉仪大宋简" pitchFamily="49" charset="-122"/>
                <a:cs typeface="Arial" panose="020B0604020202020204" pitchFamily="34" charset="0"/>
              </a:rPr>
              <a:t>结论：无论是人还是猿都</a:t>
            </a:r>
            <a:r>
              <a:rPr lang="zh-CN" altLang="en-US" sz="3600" b="1" dirty="0">
                <a:solidFill>
                  <a:srgbClr val="FF0000"/>
                </a:solidFill>
                <a:latin typeface="汉仪大宋简" pitchFamily="49" charset="-122"/>
                <a:ea typeface="汉仪大宋简" pitchFamily="49" charset="-122"/>
                <a:cs typeface="Arial" panose="020B0604020202020204" pitchFamily="34" charset="0"/>
              </a:rPr>
              <a:t>不可能</a:t>
            </a:r>
            <a:r>
              <a:rPr lang="zh-CN" altLang="en-US" sz="3600" dirty="0">
                <a:latin typeface="汉仪大宋简" pitchFamily="49" charset="-122"/>
                <a:ea typeface="汉仪大宋简" pitchFamily="49" charset="-122"/>
                <a:cs typeface="Arial" panose="020B0604020202020204" pitchFamily="34" charset="0"/>
              </a:rPr>
              <a:t>在地球上生活超过</a:t>
            </a:r>
            <a:r>
              <a:rPr lang="zh-CN" altLang="en-US" sz="3600" b="1" dirty="0">
                <a:solidFill>
                  <a:srgbClr val="FF0000"/>
                </a:solidFill>
                <a:latin typeface="汉仪大宋简" pitchFamily="49" charset="-122"/>
                <a:ea typeface="汉仪大宋简" pitchFamily="49" charset="-122"/>
                <a:cs typeface="Arial" panose="020B0604020202020204" pitchFamily="34" charset="0"/>
              </a:rPr>
              <a:t>一百万年</a:t>
            </a:r>
            <a:r>
              <a:rPr lang="zh-CN" altLang="en-US" sz="3600" dirty="0">
                <a:latin typeface="汉仪大宋简" pitchFamily="49" charset="-122"/>
                <a:ea typeface="汉仪大宋简" pitchFamily="49" charset="-122"/>
                <a:cs typeface="Arial" panose="020B0604020202020204" pitchFamily="34" charset="0"/>
              </a:rPr>
              <a:t>！</a:t>
            </a:r>
            <a:endParaRPr lang="en-US" sz="2800" kern="0" dirty="0">
              <a:latin typeface="汉仪大宋简" pitchFamily="49" charset="-122"/>
              <a:ea typeface="汉仪大宋简" pitchFamily="49" charset="-122"/>
            </a:endParaRPr>
          </a:p>
        </p:txBody>
      </p:sp>
      <p:sp>
        <p:nvSpPr>
          <p:cNvPr id="9" name="标题 8">
            <a:extLst>
              <a:ext uri="{FF2B5EF4-FFF2-40B4-BE49-F238E27FC236}">
                <a16:creationId xmlns:a16="http://schemas.microsoft.com/office/drawing/2014/main" id="{1C611764-D748-4ABF-8895-A649DF2D1B56}"/>
              </a:ext>
            </a:extLst>
          </p:cNvPr>
          <p:cNvSpPr>
            <a:spLocks noGrp="1"/>
          </p:cNvSpPr>
          <p:nvPr>
            <p:ph type="title"/>
          </p:nvPr>
        </p:nvSpPr>
        <p:spPr>
          <a:xfrm>
            <a:off x="0" y="185984"/>
            <a:ext cx="12192000" cy="584775"/>
          </a:xfrm>
        </p:spPr>
        <p:txBody>
          <a:bodyPr/>
          <a:lstStyle/>
          <a:p>
            <a:r>
              <a:rPr lang="zh-CN" altLang="en-US" dirty="0"/>
              <a:t>基因熵：不断积累的突变表示地球是年轻的</a:t>
            </a:r>
          </a:p>
        </p:txBody>
      </p:sp>
    </p:spTree>
    <p:extLst>
      <p:ext uri="{BB962C8B-B14F-4D97-AF65-F5344CB8AC3E}">
        <p14:creationId xmlns:p14="http://schemas.microsoft.com/office/powerpoint/2010/main" val="40905968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F72C6-10D9-4BB1-AC8C-A90F194CAA65}"/>
              </a:ext>
            </a:extLst>
          </p:cNvPr>
          <p:cNvSpPr>
            <a:spLocks noGrp="1"/>
          </p:cNvSpPr>
          <p:nvPr>
            <p:ph type="title"/>
          </p:nvPr>
        </p:nvSpPr>
        <p:spPr/>
        <p:txBody>
          <a:bodyPr>
            <a:noAutofit/>
          </a:bodyPr>
          <a:lstStyle/>
          <a:p>
            <a:pPr>
              <a:lnSpc>
                <a:spcPct val="120000"/>
              </a:lnSpc>
            </a:pPr>
            <a:r>
              <a:rPr lang="zh-CN" altLang="en-US" dirty="0"/>
              <a:t>5月16日</a:t>
            </a:r>
            <a:r>
              <a:rPr lang="en-US" altLang="zh-CN" dirty="0"/>
              <a:t>:</a:t>
            </a:r>
            <a:r>
              <a:rPr lang="zh-CN" altLang="en-US" dirty="0"/>
              <a:t>年轻地球的证据    </a:t>
            </a:r>
            <a:r>
              <a:rPr lang="en-US" altLang="zh-CN" dirty="0"/>
              <a:t>&amp;   </a:t>
            </a:r>
            <a:r>
              <a:rPr lang="zh-CN" altLang="en-US" dirty="0"/>
              <a:t>5月19日</a:t>
            </a:r>
            <a:r>
              <a:rPr lang="en-US" altLang="zh-CN" dirty="0"/>
              <a:t>:</a:t>
            </a:r>
            <a:r>
              <a:rPr lang="zh-CN" altLang="en-US" dirty="0"/>
              <a:t>放射性测年代法与碳14</a:t>
            </a:r>
            <a:br>
              <a:rPr lang="zh-CN" altLang="en-US" dirty="0"/>
            </a:br>
            <a:endParaRPr lang="en-US" dirty="0"/>
          </a:p>
        </p:txBody>
      </p:sp>
      <p:sp>
        <p:nvSpPr>
          <p:cNvPr id="4" name="矩形 3">
            <a:extLst>
              <a:ext uri="{FF2B5EF4-FFF2-40B4-BE49-F238E27FC236}">
                <a16:creationId xmlns:a16="http://schemas.microsoft.com/office/drawing/2014/main" id="{B0C78EAE-8FDB-4516-96C9-315F1AF8B6C8}"/>
              </a:ext>
            </a:extLst>
          </p:cNvPr>
          <p:cNvSpPr/>
          <p:nvPr/>
        </p:nvSpPr>
        <p:spPr>
          <a:xfrm>
            <a:off x="1877194" y="3991088"/>
            <a:ext cx="4275956" cy="51803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2800" dirty="0">
                <a:solidFill>
                  <a:schemeClr val="tx1"/>
                </a:solidFill>
              </a:rPr>
              <a:t>会议号</a:t>
            </a:r>
            <a:r>
              <a:rPr lang="en-US" altLang="zh-CN" sz="2800" dirty="0">
                <a:solidFill>
                  <a:schemeClr val="tx1"/>
                </a:solidFill>
              </a:rPr>
              <a:t>:768-8131-2546 </a:t>
            </a:r>
            <a:endParaRPr lang="zh-CN" altLang="en-US" sz="2800" dirty="0">
              <a:solidFill>
                <a:schemeClr val="tx1"/>
              </a:solidFill>
            </a:endParaRPr>
          </a:p>
        </p:txBody>
      </p:sp>
      <p:pic>
        <p:nvPicPr>
          <p:cNvPr id="6" name="图片 5">
            <a:extLst>
              <a:ext uri="{FF2B5EF4-FFF2-40B4-BE49-F238E27FC236}">
                <a16:creationId xmlns:a16="http://schemas.microsoft.com/office/drawing/2014/main" id="{A1656B31-98E4-47CD-81A0-CFB22D9198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1124744"/>
            <a:ext cx="7879049" cy="5007106"/>
          </a:xfrm>
          <a:prstGeom prst="rect">
            <a:avLst/>
          </a:prstGeom>
        </p:spPr>
      </p:pic>
      <p:pic>
        <p:nvPicPr>
          <p:cNvPr id="7" name="图片 6">
            <a:extLst>
              <a:ext uri="{FF2B5EF4-FFF2-40B4-BE49-F238E27FC236}">
                <a16:creationId xmlns:a16="http://schemas.microsoft.com/office/drawing/2014/main" id="{E7E97FB8-F723-44DE-82B1-B3C5FB2F4E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23216" y="1124744"/>
            <a:ext cx="3383179" cy="5007106"/>
          </a:xfrm>
          <a:prstGeom prst="rect">
            <a:avLst/>
          </a:prstGeom>
        </p:spPr>
      </p:pic>
      <p:sp>
        <p:nvSpPr>
          <p:cNvPr id="8" name="TextBox 56">
            <a:extLst>
              <a:ext uri="{FF2B5EF4-FFF2-40B4-BE49-F238E27FC236}">
                <a16:creationId xmlns:a16="http://schemas.microsoft.com/office/drawing/2014/main" id="{34D1952C-22A1-40E6-98A1-295A3F477A98}"/>
              </a:ext>
            </a:extLst>
          </p:cNvPr>
          <p:cNvSpPr txBox="1"/>
          <p:nvPr/>
        </p:nvSpPr>
        <p:spPr>
          <a:xfrm>
            <a:off x="-456728" y="5404321"/>
            <a:ext cx="3584376" cy="267380"/>
          </a:xfrm>
          <a:prstGeom prst="rect">
            <a:avLst/>
          </a:prstGeom>
          <a:noFill/>
        </p:spPr>
        <p:txBody>
          <a:bodyPr wrap="square" lIns="51434" tIns="25717" rIns="51434" bIns="257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b="1" dirty="0">
                <a:solidFill>
                  <a:schemeClr val="bg1"/>
                </a:solidFill>
                <a:latin typeface="微软雅黑" panose="020B0503020204020204" pitchFamily="34" charset="-122"/>
                <a:ea typeface="微软雅黑" panose="020B0503020204020204" pitchFamily="34" charset="-122"/>
              </a:rPr>
              <a:t>5</a:t>
            </a:r>
            <a:r>
              <a:rPr lang="zh-CN" altLang="en-US" sz="1400" b="1" dirty="0">
                <a:solidFill>
                  <a:schemeClr val="bg1"/>
                </a:solidFill>
                <a:latin typeface="微软雅黑" panose="020B0503020204020204" pitchFamily="34" charset="-122"/>
                <a:ea typeface="微软雅黑" panose="020B0503020204020204" pitchFamily="34" charset="-122"/>
              </a:rPr>
              <a:t>月</a:t>
            </a:r>
            <a:r>
              <a:rPr lang="en-US" altLang="zh-CN" sz="1400" b="1" dirty="0">
                <a:solidFill>
                  <a:schemeClr val="bg1"/>
                </a:solidFill>
                <a:latin typeface="微软雅黑" panose="020B0503020204020204" pitchFamily="34" charset="-122"/>
                <a:ea typeface="微软雅黑" panose="020B0503020204020204" pitchFamily="34" charset="-122"/>
              </a:rPr>
              <a:t>12</a:t>
            </a:r>
            <a:r>
              <a:rPr lang="zh-CN" altLang="en-US" sz="1400" b="1" dirty="0">
                <a:solidFill>
                  <a:schemeClr val="bg1"/>
                </a:solidFill>
                <a:latin typeface="微软雅黑" panose="020B0503020204020204" pitchFamily="34" charset="-122"/>
                <a:ea typeface="微软雅黑" panose="020B0503020204020204" pitchFamily="34" charset="-122"/>
              </a:rPr>
              <a:t>日 </a:t>
            </a:r>
            <a:r>
              <a:rPr lang="en-US" altLang="zh-CN" sz="1400" b="1" dirty="0">
                <a:solidFill>
                  <a:schemeClr val="bg1"/>
                </a:solidFill>
                <a:latin typeface="微软雅黑" panose="020B0503020204020204" pitchFamily="34" charset="-122"/>
                <a:ea typeface="微软雅黑" panose="020B0503020204020204" pitchFamily="34" charset="-122"/>
              </a:rPr>
              <a:t>19:30 </a:t>
            </a:r>
            <a:r>
              <a:rPr lang="zh-CN" altLang="en-US" sz="1400" b="1" dirty="0">
                <a:solidFill>
                  <a:schemeClr val="bg1"/>
                </a:solidFill>
                <a:latin typeface="微软雅黑" panose="020B0503020204020204" pitchFamily="34" charset="-122"/>
                <a:ea typeface="微软雅黑" panose="020B0503020204020204" pitchFamily="34" charset="-122"/>
              </a:rPr>
              <a:t>准时开讲</a:t>
            </a:r>
            <a:endParaRPr lang="tr-TR" sz="1400" b="1"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0E3B37C7-0C0F-4C47-B662-8C73B3A5D9B3}"/>
              </a:ext>
            </a:extLst>
          </p:cNvPr>
          <p:cNvSpPr/>
          <p:nvPr/>
        </p:nvSpPr>
        <p:spPr>
          <a:xfrm>
            <a:off x="5663952" y="5260167"/>
            <a:ext cx="3810000" cy="5556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400" b="1" dirty="0">
                <a:solidFill>
                  <a:schemeClr val="bg1"/>
                </a:solidFill>
              </a:rPr>
              <a:t>会议号</a:t>
            </a:r>
            <a:r>
              <a:rPr lang="en-US" altLang="zh-CN" sz="1400" b="1" dirty="0">
                <a:solidFill>
                  <a:schemeClr val="bg1"/>
                </a:solidFill>
              </a:rPr>
              <a:t>:768-8131-2546 </a:t>
            </a:r>
            <a:endParaRPr lang="zh-CN" altLang="en-US" sz="1400" b="1" dirty="0">
              <a:solidFill>
                <a:schemeClr val="bg1"/>
              </a:solidFill>
            </a:endParaRPr>
          </a:p>
        </p:txBody>
      </p:sp>
    </p:spTree>
    <p:extLst>
      <p:ext uri="{BB962C8B-B14F-4D97-AF65-F5344CB8AC3E}">
        <p14:creationId xmlns:p14="http://schemas.microsoft.com/office/powerpoint/2010/main" val="1736871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F559B2B-8D3B-457B-94EC-529CF03BE655}"/>
              </a:ext>
            </a:extLst>
          </p:cNvPr>
          <p:cNvSpPr>
            <a:spLocks noGrp="1"/>
          </p:cNvSpPr>
          <p:nvPr>
            <p:ph type="title"/>
          </p:nvPr>
        </p:nvSpPr>
        <p:spPr/>
        <p:txBody>
          <a:bodyPr/>
          <a:lstStyle/>
          <a:p>
            <a:endParaRPr lang="zh-CN" altLang="en-US"/>
          </a:p>
        </p:txBody>
      </p:sp>
      <p:sp>
        <p:nvSpPr>
          <p:cNvPr id="3" name="内容占位符 2"/>
          <p:cNvSpPr>
            <a:spLocks noGrp="1"/>
          </p:cNvSpPr>
          <p:nvPr>
            <p:ph sz="quarter" idx="4294967295"/>
          </p:nvPr>
        </p:nvSpPr>
        <p:spPr>
          <a:xfrm>
            <a:off x="803412" y="1628800"/>
            <a:ext cx="10585176" cy="3816424"/>
          </a:xfrm>
          <a:prstGeom prst="rect">
            <a:avLst/>
          </a:prstGeom>
        </p:spPr>
        <p:txBody>
          <a:bodyPr>
            <a:noAutofit/>
          </a:bodyPr>
          <a:lstStyle/>
          <a:p>
            <a:pPr>
              <a:buNone/>
              <a:defRPr/>
            </a:pPr>
            <a:r>
              <a:rPr lang="zh-CN" altLang="en-US" sz="4000" dirty="0">
                <a:latin typeface="汉仪大宋简" panose="02010609000101010101" pitchFamily="49" charset="-122"/>
                <a:ea typeface="汉仪大宋简" panose="02010609000101010101" pitchFamily="49" charset="-122"/>
              </a:rPr>
              <a:t>但如果事实是  </a:t>
            </a:r>
            <a:r>
              <a:rPr lang="zh-CN" altLang="en-US" sz="4000" b="1" dirty="0">
                <a:solidFill>
                  <a:srgbClr val="FF0000"/>
                </a:solidFill>
                <a:latin typeface="汉仪大宋简" panose="02010609000101010101" pitchFamily="49" charset="-122"/>
                <a:ea typeface="汉仪大宋简" panose="02010609000101010101" pitchFamily="49" charset="-122"/>
              </a:rPr>
              <a:t>创造论</a:t>
            </a:r>
            <a:r>
              <a:rPr lang="zh-CN" altLang="en-US" sz="4000" dirty="0">
                <a:solidFill>
                  <a:srgbClr val="FF0000"/>
                </a:solidFill>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是</a:t>
            </a:r>
            <a:r>
              <a:rPr lang="zh-CN" altLang="en-US" sz="4000" dirty="0">
                <a:solidFill>
                  <a:srgbClr val="A79701"/>
                </a:solidFill>
                <a:latin typeface="汉仪大宋简" panose="02010609000101010101" pitchFamily="49" charset="-122"/>
                <a:ea typeface="汉仪大宋简" panose="02010609000101010101" pitchFamily="49" charset="-122"/>
              </a:rPr>
              <a:t> </a:t>
            </a:r>
            <a:r>
              <a:rPr lang="zh-CN" altLang="en-US" sz="4000" b="1" dirty="0">
                <a:solidFill>
                  <a:srgbClr val="FF0000"/>
                </a:solidFill>
                <a:latin typeface="汉仪大宋简" panose="02010609000101010101" pitchFamily="49" charset="-122"/>
                <a:ea typeface="汉仪大宋简" panose="02010609000101010101" pitchFamily="49" charset="-122"/>
              </a:rPr>
              <a:t>显然的</a:t>
            </a:r>
            <a:r>
              <a:rPr lang="zh-CN" altLang="en-US" sz="4000" b="1" dirty="0">
                <a:latin typeface="汉仪大宋简" panose="02010609000101010101" pitchFamily="49" charset="-122"/>
                <a:ea typeface="汉仪大宋简" panose="02010609000101010101" pitchFamily="49" charset="-122"/>
              </a:rPr>
              <a:t>，</a:t>
            </a:r>
            <a:endParaRPr lang="en-US" altLang="zh-CN" sz="4000" b="1" dirty="0">
              <a:latin typeface="汉仪大宋简" panose="02010609000101010101" pitchFamily="49" charset="-122"/>
              <a:ea typeface="汉仪大宋简" panose="02010609000101010101" pitchFamily="49" charset="-122"/>
            </a:endParaRPr>
          </a:p>
          <a:p>
            <a:pPr>
              <a:buNone/>
              <a:defRPr/>
            </a:pPr>
            <a:endParaRPr lang="zh-CN" altLang="en-US" sz="4000" dirty="0">
              <a:latin typeface="汉仪大宋简" panose="02010609000101010101" pitchFamily="49" charset="-122"/>
              <a:ea typeface="汉仪大宋简" panose="02010609000101010101" pitchFamily="49" charset="-122"/>
            </a:endParaRPr>
          </a:p>
          <a:p>
            <a:pPr>
              <a:buNone/>
              <a:defRPr/>
            </a:pPr>
            <a:r>
              <a:rPr lang="zh-CN" altLang="en-US" sz="4000" dirty="0">
                <a:latin typeface="汉仪大宋简" panose="02010609000101010101" pitchFamily="49" charset="-122"/>
                <a:ea typeface="汉仪大宋简" panose="02010609000101010101" pitchFamily="49" charset="-122"/>
              </a:rPr>
              <a:t>而且，很  </a:t>
            </a:r>
            <a:r>
              <a:rPr lang="zh-CN" altLang="en-US" sz="4000" b="1" dirty="0">
                <a:solidFill>
                  <a:srgbClr val="FF0000"/>
                </a:solidFill>
                <a:latin typeface="汉仪大宋简" panose="02010609000101010101" pitchFamily="49" charset="-122"/>
                <a:ea typeface="汉仪大宋简" panose="02010609000101010101" pitchFamily="49" charset="-122"/>
              </a:rPr>
              <a:t>进化论</a:t>
            </a:r>
            <a:r>
              <a:rPr lang="zh-CN" altLang="en-US" sz="4000" dirty="0">
                <a:solidFill>
                  <a:srgbClr val="A79701"/>
                </a:solidFill>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是</a:t>
            </a:r>
            <a:r>
              <a:rPr lang="zh-CN" altLang="en-US" sz="4000" b="1" dirty="0">
                <a:solidFill>
                  <a:srgbClr val="FF0000"/>
                </a:solidFill>
                <a:latin typeface="汉仪大宋简" panose="02010609000101010101" pitchFamily="49" charset="-122"/>
                <a:ea typeface="汉仪大宋简" panose="02010609000101010101" pitchFamily="49" charset="-122"/>
              </a:rPr>
              <a:t>错误的</a:t>
            </a:r>
            <a:r>
              <a:rPr lang="zh-CN" altLang="en-US" sz="4000" b="1" dirty="0">
                <a:latin typeface="汉仪大宋简" panose="02010609000101010101" pitchFamily="49" charset="-122"/>
                <a:ea typeface="汉仪大宋简" panose="02010609000101010101" pitchFamily="49" charset="-122"/>
              </a:rPr>
              <a:t>，</a:t>
            </a:r>
            <a:endParaRPr lang="zh-CN" altLang="en-US" sz="4000" dirty="0">
              <a:latin typeface="汉仪大宋简" panose="02010609000101010101" pitchFamily="49" charset="-122"/>
              <a:ea typeface="汉仪大宋简" panose="02010609000101010101" pitchFamily="49" charset="-122"/>
            </a:endParaRPr>
          </a:p>
          <a:p>
            <a:pPr>
              <a:defRPr/>
            </a:pPr>
            <a:endParaRPr lang="zh-CN" altLang="zh-CN" sz="4000" dirty="0">
              <a:solidFill>
                <a:srgbClr val="A79701"/>
              </a:solidFill>
              <a:latin typeface="汉仪大宋简" panose="02010609000101010101" pitchFamily="49" charset="-122"/>
              <a:ea typeface="汉仪大宋简" panose="02010609000101010101" pitchFamily="49" charset="-122"/>
            </a:endParaRPr>
          </a:p>
          <a:p>
            <a:pPr>
              <a:buNone/>
              <a:defRPr/>
            </a:pPr>
            <a:r>
              <a:rPr lang="zh-CN" altLang="en-US" sz="4000" dirty="0">
                <a:latin typeface="汉仪大宋简" panose="02010609000101010101" pitchFamily="49" charset="-122"/>
                <a:ea typeface="汉仪大宋简" panose="02010609000101010101" pitchFamily="49" charset="-122"/>
              </a:rPr>
              <a:t>那么 ，</a:t>
            </a:r>
            <a:r>
              <a:rPr lang="zh-CN" altLang="en-US" sz="4000" b="1" dirty="0">
                <a:solidFill>
                  <a:srgbClr val="FF0000"/>
                </a:solidFill>
                <a:latin typeface="汉仪大宋简" panose="02010609000101010101" pitchFamily="49" charset="-122"/>
                <a:ea typeface="汉仪大宋简" panose="02010609000101010101" pitchFamily="49" charset="-122"/>
              </a:rPr>
              <a:t>为什么</a:t>
            </a:r>
            <a:r>
              <a:rPr lang="zh-CN" altLang="en-US" sz="4000" dirty="0">
                <a:latin typeface="汉仪大宋简" panose="02010609000101010101" pitchFamily="49" charset="-122"/>
                <a:ea typeface="汉仪大宋简" panose="02010609000101010101" pitchFamily="49" charset="-122"/>
              </a:rPr>
              <a:t>这么多 </a:t>
            </a:r>
            <a:r>
              <a:rPr lang="zh-CN" altLang="zh-CN" sz="4000" dirty="0">
                <a:latin typeface="汉仪大宋简" panose="02010609000101010101" pitchFamily="49" charset="-122"/>
                <a:ea typeface="汉仪大宋简" panose="02010609000101010101" pitchFamily="49" charset="-122"/>
              </a:rPr>
              <a:t>“</a:t>
            </a:r>
            <a:r>
              <a:rPr lang="zh-CN" altLang="en-US" sz="4000" dirty="0">
                <a:latin typeface="汉仪大宋简" panose="02010609000101010101" pitchFamily="49" charset="-122"/>
                <a:ea typeface="汉仪大宋简" panose="02010609000101010101" pitchFamily="49" charset="-122"/>
              </a:rPr>
              <a:t>科学家”相信进化论？</a:t>
            </a:r>
            <a:endParaRPr lang="zh-CN" altLang="zh-CN" sz="40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47AAF65D-E243-4D9E-AFBE-E954449CC53F}"/>
              </a:ext>
            </a:extLst>
          </p:cNvPr>
          <p:cNvSpPr>
            <a:spLocks noGrp="1"/>
          </p:cNvSpPr>
          <p:nvPr>
            <p:ph type="title"/>
          </p:nvPr>
        </p:nvSpPr>
        <p:spPr/>
        <p:txBody>
          <a:bodyPr/>
          <a:lstStyle/>
          <a:p>
            <a:r>
              <a:rPr lang="zh-CN" altLang="en-US" dirty="0"/>
              <a:t>圣经说：创造是很明显</a:t>
            </a:r>
          </a:p>
        </p:txBody>
      </p:sp>
      <p:sp>
        <p:nvSpPr>
          <p:cNvPr id="3" name="内容占位符 2"/>
          <p:cNvSpPr>
            <a:spLocks noGrp="1"/>
          </p:cNvSpPr>
          <p:nvPr>
            <p:ph sz="quarter" idx="4294967295"/>
          </p:nvPr>
        </p:nvSpPr>
        <p:spPr>
          <a:xfrm>
            <a:off x="563562" y="1779830"/>
            <a:ext cx="11064875" cy="3298339"/>
          </a:xfrm>
          <a:prstGeom prst="rect">
            <a:avLst/>
          </a:prstGeom>
        </p:spPr>
        <p:txBody>
          <a:bodyPr wrap="square">
            <a:spAutoFit/>
          </a:bodyPr>
          <a:lstStyle/>
          <a:p>
            <a:pPr marL="0" indent="0" algn="just"/>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诗篇</a:t>
            </a:r>
            <a:r>
              <a:rPr lang="en-US" altLang="zh-CN" sz="4000" dirty="0">
                <a:latin typeface="汉仪大宋简" panose="02010609000101010101" pitchFamily="49" charset="-122"/>
                <a:ea typeface="汉仪大宋简" panose="02010609000101010101" pitchFamily="49" charset="-122"/>
                <a:cs typeface="Arial" panose="020B0604020202020204" pitchFamily="34" charset="0"/>
              </a:rPr>
              <a:t>19:1</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诸天述说神的荣耀；穹苍传扬他的手段。 </a:t>
            </a:r>
          </a:p>
          <a:p>
            <a:pPr marL="0" indent="0" algn="just"/>
            <a:endParaRPr lang="zh-CN" altLang="en-US" sz="4000" dirty="0">
              <a:latin typeface="汉仪大宋简" panose="02010609000101010101" pitchFamily="49" charset="-122"/>
              <a:ea typeface="汉仪大宋简" panose="02010609000101010101" pitchFamily="49" charset="-122"/>
              <a:cs typeface="Arial" panose="020B0604020202020204" pitchFamily="34" charset="0"/>
            </a:endParaRPr>
          </a:p>
          <a:p>
            <a:pPr marL="0" indent="0" algn="just"/>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罗马书</a:t>
            </a:r>
            <a:r>
              <a:rPr lang="en-US" sz="4000" dirty="0">
                <a:latin typeface="汉仪大宋简" panose="02010609000101010101" pitchFamily="49" charset="-122"/>
                <a:ea typeface="汉仪大宋简" panose="02010609000101010101" pitchFamily="49" charset="-122"/>
                <a:cs typeface="Arial" panose="020B0604020202020204" pitchFamily="34" charset="0"/>
              </a:rPr>
              <a:t> 1</a:t>
            </a:r>
            <a:r>
              <a:rPr lang="en-US" altLang="zh-CN" sz="4000" dirty="0">
                <a:latin typeface="汉仪大宋简" panose="02010609000101010101" pitchFamily="49" charset="-122"/>
                <a:ea typeface="汉仪大宋简" panose="02010609000101010101" pitchFamily="49" charset="-122"/>
                <a:cs typeface="Arial" panose="020B0604020202020204" pitchFamily="34" charset="0"/>
              </a:rPr>
              <a:t>:</a:t>
            </a:r>
            <a:r>
              <a:rPr lang="en-US" sz="4000" dirty="0">
                <a:latin typeface="汉仪大宋简" panose="02010609000101010101" pitchFamily="49" charset="-122"/>
                <a:ea typeface="汉仪大宋简" panose="02010609000101010101" pitchFamily="49" charset="-122"/>
                <a:cs typeface="Arial" panose="020B0604020202020204" pitchFamily="34" charset="0"/>
              </a:rPr>
              <a:t>20</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自从造天地以来，神的永能和神性是明明可知的，虽是眼不能见，但藉著所造之物，就可以晓得，叫人无可推诿。 </a:t>
            </a:r>
            <a:endParaRPr lang="zh-CN" altLang="en-US" sz="4000" dirty="0">
              <a:solidFill>
                <a:prstClr val="black">
                  <a:lumMod val="95000"/>
                  <a:lumOff val="5000"/>
                </a:prstClr>
              </a:solidFill>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B1C45066-1DA4-4923-A0CD-75C6CFBF5357}"/>
              </a:ext>
            </a:extLst>
          </p:cNvPr>
          <p:cNvSpPr>
            <a:spLocks noGrp="1"/>
          </p:cNvSpPr>
          <p:nvPr>
            <p:ph type="title"/>
          </p:nvPr>
        </p:nvSpPr>
        <p:spPr>
          <a:xfrm>
            <a:off x="0" y="185984"/>
            <a:ext cx="12192000" cy="584775"/>
          </a:xfrm>
        </p:spPr>
        <p:txBody>
          <a:bodyPr/>
          <a:lstStyle/>
          <a:p>
            <a:r>
              <a:rPr lang="zh-CN" altLang="en-US" dirty="0"/>
              <a:t>“科学家”是什么样的人？</a:t>
            </a:r>
          </a:p>
        </p:txBody>
      </p:sp>
      <p:pic>
        <p:nvPicPr>
          <p:cNvPr id="4" name="Content Placeholder 3" descr="Mad scientist.jpg"/>
          <p:cNvPicPr>
            <a:picLocks noGrp="1" noChangeAspect="1"/>
          </p:cNvPicPr>
          <p:nvPr>
            <p:ph sz="quarter" idx="4294967295"/>
          </p:nvPr>
        </p:nvPicPr>
        <p:blipFill>
          <a:blip r:embed="rId3" cstate="print"/>
          <a:stretch>
            <a:fillRect/>
          </a:stretch>
        </p:blipFill>
        <p:spPr>
          <a:xfrm>
            <a:off x="3179676" y="908720"/>
            <a:ext cx="5832648" cy="5325461"/>
          </a:xfrm>
          <a:prstGeom prst="rect">
            <a:avLst/>
          </a:prstGeom>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050B72C9-D074-486E-A87D-B86FF7328487}"/>
              </a:ext>
            </a:extLst>
          </p:cNvPr>
          <p:cNvSpPr>
            <a:spLocks noGrp="1"/>
          </p:cNvSpPr>
          <p:nvPr>
            <p:ph type="title"/>
          </p:nvPr>
        </p:nvSpPr>
        <p:spPr>
          <a:xfrm>
            <a:off x="0" y="185984"/>
            <a:ext cx="12192000" cy="584775"/>
          </a:xfrm>
        </p:spPr>
        <p:txBody>
          <a:bodyPr/>
          <a:lstStyle/>
          <a:p>
            <a:r>
              <a:rPr lang="zh-CN" altLang="en-US" dirty="0"/>
              <a:t>我们脑海中对“科学家”的概念：</a:t>
            </a:r>
          </a:p>
        </p:txBody>
      </p:sp>
      <p:sp>
        <p:nvSpPr>
          <p:cNvPr id="3" name="内容占位符 2"/>
          <p:cNvSpPr>
            <a:spLocks noGrp="1"/>
          </p:cNvSpPr>
          <p:nvPr>
            <p:ph sz="quarter" idx="4294967295"/>
          </p:nvPr>
        </p:nvSpPr>
        <p:spPr>
          <a:xfrm>
            <a:off x="5591944" y="1533899"/>
            <a:ext cx="5544616" cy="4006225"/>
          </a:xfrm>
          <a:prstGeom prst="rect">
            <a:avLst/>
          </a:prstGeom>
        </p:spPr>
        <p:txBody>
          <a:bodyPr wrap="square">
            <a:spAutoFit/>
          </a:bodyPr>
          <a:lstStyle/>
          <a:p>
            <a:pPr defTabSz="685800">
              <a:lnSpc>
                <a:spcPct val="100000"/>
              </a:lnSpc>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没有偏见</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已经证实过的才相信</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严谨地检验所有的假设</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总会“实事求是”：</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500"/>
              </a:spcBef>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随时愿意跟着新的发现</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500"/>
              </a:spcBef>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改变他们的想法</a:t>
            </a:r>
          </a:p>
        </p:txBody>
      </p:sp>
      <p:pic>
        <p:nvPicPr>
          <p:cNvPr id="4" name="Picture 3" descr="蛋白质研究"/>
          <p:cNvPicPr>
            <a:picLocks noChangeAspect="1" noChangeArrowheads="1"/>
          </p:cNvPicPr>
          <p:nvPr/>
        </p:nvPicPr>
        <p:blipFill>
          <a:blip r:embed="rId3" cstate="print"/>
          <a:srcRect l="23622" r="31496"/>
          <a:stretch>
            <a:fillRect/>
          </a:stretch>
        </p:blipFill>
        <p:spPr bwMode="auto">
          <a:xfrm>
            <a:off x="1703512" y="908720"/>
            <a:ext cx="3545338" cy="5256584"/>
          </a:xfrm>
          <a:prstGeom prst="rect">
            <a:avLst/>
          </a:prstGeom>
          <a:noFill/>
          <a:ln w="9525">
            <a:no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23533038-98AC-4C5D-A7BD-8DCC454579CB}"/>
              </a:ext>
            </a:extLst>
          </p:cNvPr>
          <p:cNvSpPr>
            <a:spLocks noGrp="1"/>
          </p:cNvSpPr>
          <p:nvPr>
            <p:ph type="title"/>
          </p:nvPr>
        </p:nvSpPr>
        <p:spPr>
          <a:xfrm>
            <a:off x="0" y="185984"/>
            <a:ext cx="12192000" cy="584775"/>
          </a:xfrm>
        </p:spPr>
        <p:txBody>
          <a:bodyPr/>
          <a:lstStyle/>
          <a:p>
            <a:r>
              <a:rPr lang="zh-CN" altLang="en-US" dirty="0"/>
              <a:t>半人半马的神话</a:t>
            </a:r>
          </a:p>
        </p:txBody>
      </p:sp>
      <p:sp>
        <p:nvSpPr>
          <p:cNvPr id="3" name="内容占位符 2"/>
          <p:cNvSpPr>
            <a:spLocks noGrp="1"/>
          </p:cNvSpPr>
          <p:nvPr>
            <p:ph sz="quarter" idx="4294967295"/>
          </p:nvPr>
        </p:nvSpPr>
        <p:spPr>
          <a:xfrm>
            <a:off x="0" y="5643908"/>
            <a:ext cx="12192000" cy="646331"/>
          </a:xfrm>
          <a:prstGeom prst="rect">
            <a:avLst/>
          </a:prstGeom>
        </p:spPr>
        <p:txBody>
          <a:bodyPr wrap="square">
            <a:spAutoFit/>
          </a:bodyPr>
          <a:lstStyle/>
          <a:p>
            <a:pPr algn="ctr"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rPr>
              <a:t>人首马身的怪物 ：只存在于想象中！</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368642" name="Picture 2" descr="Related image"/>
          <p:cNvPicPr>
            <a:picLocks noChangeAspect="1" noChangeArrowheads="1"/>
          </p:cNvPicPr>
          <p:nvPr/>
        </p:nvPicPr>
        <p:blipFill>
          <a:blip r:embed="rId3" cstate="print"/>
          <a:srcRect/>
          <a:stretch>
            <a:fillRect/>
          </a:stretch>
        </p:blipFill>
        <p:spPr bwMode="auto">
          <a:xfrm>
            <a:off x="1893471" y="908720"/>
            <a:ext cx="8405057" cy="4730082"/>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8" name="Picture 6" descr="White Imported Coat (2852)"/>
          <p:cNvPicPr>
            <a:picLocks noChangeAspect="1" noChangeArrowheads="1"/>
          </p:cNvPicPr>
          <p:nvPr/>
        </p:nvPicPr>
        <p:blipFill>
          <a:blip r:embed="rId3" cstate="print"/>
          <a:srcRect l="18144" r="18353"/>
          <a:stretch>
            <a:fillRect/>
          </a:stretch>
        </p:blipFill>
        <p:spPr bwMode="auto">
          <a:xfrm>
            <a:off x="7968208" y="836712"/>
            <a:ext cx="2664296" cy="5370287"/>
          </a:xfrm>
          <a:prstGeom prst="rect">
            <a:avLst/>
          </a:prstGeom>
          <a:noFill/>
        </p:spPr>
      </p:pic>
      <p:pic>
        <p:nvPicPr>
          <p:cNvPr id="366602" name="Picture 10" descr="White Lab Coat Doctor Nurse Clothing Hospital Scientist School Fancy Costume for Adults Uniform Work Wear Technician Nurse"/>
          <p:cNvPicPr>
            <a:picLocks noChangeAspect="1" noChangeArrowheads="1"/>
          </p:cNvPicPr>
          <p:nvPr/>
        </p:nvPicPr>
        <p:blipFill>
          <a:blip r:embed="rId4" cstate="print"/>
          <a:srcRect l="29856" r="28564"/>
          <a:stretch>
            <a:fillRect/>
          </a:stretch>
        </p:blipFill>
        <p:spPr bwMode="auto">
          <a:xfrm>
            <a:off x="5447929" y="867023"/>
            <a:ext cx="2232935" cy="5370287"/>
          </a:xfrm>
          <a:prstGeom prst="rect">
            <a:avLst/>
          </a:prstGeom>
          <a:noFill/>
        </p:spPr>
      </p:pic>
      <p:pic>
        <p:nvPicPr>
          <p:cNvPr id="366603" name="Picture 11"/>
          <p:cNvPicPr>
            <a:picLocks noChangeAspect="1" noChangeArrowheads="1"/>
          </p:cNvPicPr>
          <p:nvPr/>
        </p:nvPicPr>
        <p:blipFill>
          <a:blip r:embed="rId5" cstate="print"/>
          <a:srcRect/>
          <a:stretch>
            <a:fillRect/>
          </a:stretch>
        </p:blipFill>
        <p:spPr bwMode="auto">
          <a:xfrm>
            <a:off x="8976321" y="836712"/>
            <a:ext cx="765051" cy="1099297"/>
          </a:xfrm>
          <a:prstGeom prst="rect">
            <a:avLst/>
          </a:prstGeom>
          <a:noFill/>
          <a:ln w="9525">
            <a:noFill/>
            <a:miter lim="800000"/>
            <a:headEnd/>
            <a:tailEnd/>
          </a:ln>
        </p:spPr>
      </p:pic>
      <p:pic>
        <p:nvPicPr>
          <p:cNvPr id="366604" name="Picture 12"/>
          <p:cNvPicPr>
            <a:picLocks noChangeAspect="1" noChangeArrowheads="1"/>
          </p:cNvPicPr>
          <p:nvPr/>
        </p:nvPicPr>
        <p:blipFill>
          <a:blip r:embed="rId6" cstate="print"/>
          <a:srcRect/>
          <a:stretch>
            <a:fillRect/>
          </a:stretch>
        </p:blipFill>
        <p:spPr bwMode="auto">
          <a:xfrm>
            <a:off x="5951985" y="980727"/>
            <a:ext cx="1188669" cy="864096"/>
          </a:xfrm>
          <a:prstGeom prst="rect">
            <a:avLst/>
          </a:prstGeom>
          <a:noFill/>
          <a:ln w="9525">
            <a:noFill/>
            <a:miter lim="800000"/>
            <a:headEnd/>
            <a:tailEnd/>
          </a:ln>
        </p:spPr>
      </p:pic>
      <p:sp>
        <p:nvSpPr>
          <p:cNvPr id="6" name="标题 5">
            <a:extLst>
              <a:ext uri="{FF2B5EF4-FFF2-40B4-BE49-F238E27FC236}">
                <a16:creationId xmlns:a16="http://schemas.microsoft.com/office/drawing/2014/main" id="{AA479BD9-73A6-45E2-B5CC-472FF0CA0C41}"/>
              </a:ext>
            </a:extLst>
          </p:cNvPr>
          <p:cNvSpPr>
            <a:spLocks noGrp="1"/>
          </p:cNvSpPr>
          <p:nvPr>
            <p:ph type="title"/>
          </p:nvPr>
        </p:nvSpPr>
        <p:spPr>
          <a:xfrm>
            <a:off x="0" y="185984"/>
            <a:ext cx="12192000" cy="584775"/>
          </a:xfrm>
        </p:spPr>
        <p:txBody>
          <a:bodyPr/>
          <a:lstStyle/>
          <a:p>
            <a:r>
              <a:rPr lang="zh-CN" altLang="en-US" dirty="0"/>
              <a:t>科学家的神话：半人半电脑</a:t>
            </a:r>
          </a:p>
        </p:txBody>
      </p:sp>
      <p:sp>
        <p:nvSpPr>
          <p:cNvPr id="11" name="内容占位符 2"/>
          <p:cNvSpPr>
            <a:spLocks noGrp="1"/>
          </p:cNvSpPr>
          <p:nvPr>
            <p:ph sz="quarter" idx="4294967295"/>
          </p:nvPr>
        </p:nvSpPr>
        <p:spPr>
          <a:xfrm>
            <a:off x="1523976" y="2274838"/>
            <a:ext cx="3503712" cy="2308324"/>
          </a:xfrm>
          <a:prstGeom prst="rect">
            <a:avLst/>
          </a:prstGeom>
        </p:spPr>
        <p:txBody>
          <a:bodyPr wrap="square">
            <a:spAutoFit/>
          </a:bodyPr>
          <a:lstStyle/>
          <a:p>
            <a:pPr marL="0" indent="0" defTabSz="685800">
              <a:spcBef>
                <a:spcPts val="1800"/>
              </a:spcBef>
            </a:pPr>
            <a:r>
              <a:rPr lang="zh-CN" altLang="en-US" sz="3600" dirty="0">
                <a:latin typeface="汉仪大宋简" panose="02010609000101010101" pitchFamily="49" charset="-122"/>
                <a:ea typeface="汉仪大宋简" panose="02010609000101010101" pitchFamily="49" charset="-122"/>
              </a:rPr>
              <a:t>长着电脑的头，又有人的身体，这样的怪物只存在于想象中！</a:t>
            </a:r>
            <a:endParaRPr lang="en-US" altLang="zh-CN" sz="3600" dirty="0">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27577937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713B314-DA63-4AC7-9F4A-4FE9E1D6E3E3}"/>
              </a:ext>
            </a:extLst>
          </p:cNvPr>
          <p:cNvSpPr>
            <a:spLocks noGrp="1"/>
          </p:cNvSpPr>
          <p:nvPr>
            <p:ph type="title"/>
          </p:nvPr>
        </p:nvSpPr>
        <p:spPr>
          <a:xfrm>
            <a:off x="0" y="185984"/>
            <a:ext cx="12192000" cy="584775"/>
          </a:xfrm>
        </p:spPr>
        <p:txBody>
          <a:bodyPr/>
          <a:lstStyle/>
          <a:p>
            <a:r>
              <a:rPr lang="zh-CN" altLang="en-US" dirty="0"/>
              <a:t>科学家的真实面目</a:t>
            </a:r>
          </a:p>
        </p:txBody>
      </p:sp>
      <p:sp>
        <p:nvSpPr>
          <p:cNvPr id="3" name="内容占位符 2"/>
          <p:cNvSpPr>
            <a:spLocks noGrp="1"/>
          </p:cNvSpPr>
          <p:nvPr>
            <p:ph sz="quarter" idx="4294967295"/>
          </p:nvPr>
        </p:nvSpPr>
        <p:spPr>
          <a:xfrm>
            <a:off x="1199456" y="1044022"/>
            <a:ext cx="6264696" cy="4985980"/>
          </a:xfrm>
          <a:prstGeom prst="rect">
            <a:avLst/>
          </a:prstGeom>
        </p:spPr>
        <p:txBody>
          <a:bodyPr wrap="square">
            <a:spAutoFit/>
          </a:bodyPr>
          <a:lstStyle/>
          <a:p>
            <a:pPr defTabSz="685800">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99.999%</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的他所知道或相信的是基于权威（课本、刊物等）</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spcBef>
                <a:spcPts val="0"/>
              </a:spcBef>
              <a:spcAft>
                <a:spcPts val="12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有一个解释框架（世界观、前设）</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spcBef>
                <a:spcPts val="0"/>
              </a:spcBef>
              <a:spcAft>
                <a:spcPts val="12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一般不会质疑他的解释框架，甚至不会意识到</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按照此思想框架来解释证据</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4" name="Picture 3" descr="蛋白质研究"/>
          <p:cNvPicPr>
            <a:picLocks noChangeAspect="1" noChangeArrowheads="1"/>
          </p:cNvPicPr>
          <p:nvPr/>
        </p:nvPicPr>
        <p:blipFill>
          <a:blip r:embed="rId3" cstate="print"/>
          <a:srcRect l="23622" r="31496"/>
          <a:stretch>
            <a:fillRect/>
          </a:stretch>
        </p:blipFill>
        <p:spPr bwMode="auto">
          <a:xfrm>
            <a:off x="7431179" y="908720"/>
            <a:ext cx="3545338" cy="5256584"/>
          </a:xfrm>
          <a:prstGeom prst="rect">
            <a:avLst/>
          </a:prstGeom>
          <a:noFill/>
          <a:ln w="9525">
            <a:no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800381" y="1046163"/>
            <a:ext cx="10874375" cy="2379662"/>
          </a:xfrm>
          <a:prstGeom prst="rect">
            <a:avLst/>
          </a:prstGeom>
        </p:spPr>
        <p:txBody>
          <a:bodyPr>
            <a:normAutofit/>
          </a:bodyPr>
          <a:lstStyle/>
          <a:p>
            <a:pPr>
              <a:defRPr/>
            </a:pPr>
            <a:r>
              <a:rPr lang="zh-CN" altLang="en-US" sz="4000" b="1" dirty="0">
                <a:solidFill>
                  <a:srgbClr val="FF0000"/>
                </a:solidFill>
                <a:latin typeface="汉仪大宋简" panose="02010609000101010101" pitchFamily="49" charset="-122"/>
                <a:ea typeface="汉仪大宋简" panose="02010609000101010101" pitchFamily="49" charset="-122"/>
              </a:rPr>
              <a:t>为什么</a:t>
            </a:r>
            <a:r>
              <a:rPr lang="zh-CN" altLang="en-US" sz="4000" dirty="0">
                <a:solidFill>
                  <a:srgbClr val="FF0000"/>
                </a:solidFill>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如此多的“科学家</a:t>
            </a:r>
            <a:r>
              <a:rPr lang="zh-CN" altLang="zh-CN" sz="4000" dirty="0">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和其他人</a:t>
            </a:r>
            <a:r>
              <a:rPr lang="zh-CN" altLang="zh-CN" sz="4000" dirty="0">
                <a:latin typeface="汉仪大宋简" panose="02010609000101010101" pitchFamily="49" charset="-122"/>
                <a:ea typeface="汉仪大宋简" panose="02010609000101010101" pitchFamily="49" charset="-122"/>
              </a:rPr>
              <a:t>)</a:t>
            </a:r>
            <a:r>
              <a:rPr lang="zh-CN" altLang="en-US" sz="4000" dirty="0">
                <a:latin typeface="汉仪大宋简" panose="02010609000101010101" pitchFamily="49" charset="-122"/>
                <a:ea typeface="汉仪大宋简" panose="02010609000101010101" pitchFamily="49" charset="-122"/>
              </a:rPr>
              <a:t>都相信进化论</a:t>
            </a:r>
            <a:r>
              <a:rPr lang="zh-CN" altLang="zh-CN" sz="4000" dirty="0">
                <a:latin typeface="汉仪大宋简" panose="02010609000101010101" pitchFamily="49" charset="-122"/>
                <a:ea typeface="汉仪大宋简" panose="02010609000101010101" pitchFamily="49" charset="-122"/>
              </a:rPr>
              <a:t>?</a:t>
            </a:r>
          </a:p>
        </p:txBody>
      </p:sp>
      <p:sp>
        <p:nvSpPr>
          <p:cNvPr id="4" name="矩形 3"/>
          <p:cNvSpPr/>
          <p:nvPr/>
        </p:nvSpPr>
        <p:spPr>
          <a:xfrm>
            <a:off x="767408" y="2708920"/>
            <a:ext cx="10873208" cy="2862322"/>
          </a:xfrm>
          <a:prstGeom prst="rect">
            <a:avLst/>
          </a:prstGeom>
        </p:spPr>
        <p:txBody>
          <a:bodyPr wrap="square">
            <a:spAutoFit/>
          </a:bodyPr>
          <a:lstStyle/>
          <a:p>
            <a:pPr>
              <a:buFont typeface="Arial" pitchFamily="34" charset="0"/>
              <a:buChar char="•"/>
              <a:defRPr/>
            </a:pPr>
            <a:r>
              <a:rPr lang="en-US" altLang="zh-CN" sz="3600" b="1" dirty="0">
                <a:latin typeface="Arial" pitchFamily="34" charset="0"/>
              </a:rPr>
              <a:t> </a:t>
            </a:r>
            <a:r>
              <a:rPr lang="zh-CN" altLang="en-US" sz="3600" dirty="0">
                <a:latin typeface="Arial" pitchFamily="34" charset="0"/>
                <a:ea typeface="汉仪大宋简" panose="02010609000101010101" pitchFamily="49" charset="-122"/>
              </a:rPr>
              <a:t>大部分科学家相信进化论是因为他们曾受过的教育使他们接受进化论、年老地球论的世界观。</a:t>
            </a:r>
          </a:p>
          <a:p>
            <a:pPr>
              <a:defRPr/>
            </a:pPr>
            <a:endParaRPr lang="zh-CN" altLang="zh-CN" sz="3600" dirty="0">
              <a:latin typeface="Arial" pitchFamily="34" charset="0"/>
              <a:ea typeface="汉仪大宋简" panose="02010609000101010101" pitchFamily="49" charset="-122"/>
            </a:endParaRPr>
          </a:p>
          <a:p>
            <a:pPr>
              <a:buFont typeface="Arial" pitchFamily="34" charset="0"/>
              <a:buChar char="•"/>
              <a:defRPr/>
            </a:pPr>
            <a:r>
              <a:rPr lang="en-US" altLang="zh-CN" sz="3600" dirty="0">
                <a:latin typeface="Arial" pitchFamily="34" charset="0"/>
                <a:ea typeface="汉仪大宋简" panose="02010609000101010101" pitchFamily="49" charset="-122"/>
              </a:rPr>
              <a:t> </a:t>
            </a:r>
            <a:r>
              <a:rPr lang="zh-CN" altLang="en-US" sz="3600" dirty="0">
                <a:latin typeface="Arial" pitchFamily="34" charset="0"/>
                <a:ea typeface="汉仪大宋简" panose="02010609000101010101" pitchFamily="49" charset="-122"/>
              </a:rPr>
              <a:t>进化论的发起者和积极推动者正在寻找一种没有神的解释生命和宇宙起源的方法。</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4414740" y="1489891"/>
            <a:ext cx="6649812" cy="4154984"/>
          </a:xfrm>
          <a:prstGeom prst="rect">
            <a:avLst/>
          </a:prstGeom>
          <a:noFill/>
          <a:ln w="9525">
            <a:noFill/>
            <a:miter lim="800000"/>
            <a:headEnd/>
            <a:tailEnd/>
          </a:ln>
          <a:effectLst/>
        </p:spPr>
        <p:txBody>
          <a:bodyPr wrap="square">
            <a:spAutoFit/>
          </a:bodyPr>
          <a:lstStyle/>
          <a:p>
            <a:pPr lvl="0">
              <a:defRPr/>
            </a:pPr>
            <a:r>
              <a:rPr lang="zh-CN" altLang="en-US" sz="3200" b="1" dirty="0">
                <a:latin typeface="汉仪大宋简" panose="02010609000101010101" pitchFamily="49" charset="-122"/>
                <a:ea typeface="汉仪大宋简" panose="02010609000101010101" pitchFamily="49" charset="-122"/>
              </a:rPr>
              <a:t>事实并不会为自己说话；</a:t>
            </a:r>
            <a:r>
              <a:rPr lang="zh-CN" altLang="en-US" sz="3200" b="1" dirty="0">
                <a:solidFill>
                  <a:srgbClr val="FF0000"/>
                </a:solidFill>
                <a:latin typeface="汉仪大宋简" panose="02010609000101010101" pitchFamily="49" charset="-122"/>
                <a:ea typeface="汉仪大宋简" panose="02010609000101010101" pitchFamily="49" charset="-122"/>
              </a:rPr>
              <a:t>它们只会按照理论被解读</a:t>
            </a:r>
            <a:r>
              <a:rPr lang="zh-CN" altLang="en-US" sz="3200" b="1" dirty="0">
                <a:latin typeface="汉仪大宋简" panose="02010609000101010101" pitchFamily="49" charset="-122"/>
                <a:ea typeface="汉仪大宋简" panose="02010609000101010101" pitchFamily="49" charset="-122"/>
              </a:rPr>
              <a:t>。科学跟艺术领域一样，创新思维能促使观念发生改变。科学就是一种典型的人类活动，它并非是一种机械的</a:t>
            </a:r>
            <a:r>
              <a:rPr lang="zh-CN" altLang="en-US" sz="3200" b="1" dirty="0">
                <a:solidFill>
                  <a:srgbClr val="00B050"/>
                </a:solidFill>
                <a:latin typeface="汉仪大宋简" panose="02010609000101010101" pitchFamily="49" charset="-122"/>
                <a:ea typeface="汉仪大宋简" panose="02010609000101010101" pitchFamily="49" charset="-122"/>
              </a:rPr>
              <a:t>、</a:t>
            </a:r>
            <a:r>
              <a:rPr lang="zh-CN" altLang="en-US" sz="3200" b="1" dirty="0">
                <a:latin typeface="汉仪大宋简" panose="02010609000101010101" pitchFamily="49" charset="-122"/>
                <a:ea typeface="汉仪大宋简" panose="02010609000101010101" pitchFamily="49" charset="-122"/>
              </a:rPr>
              <a:t>如同机器人般的客观信息积累，通过逻辑规律的引导得到必然的解释。</a:t>
            </a:r>
            <a:endParaRPr lang="en-US" sz="3200" b="1" i="1" dirty="0">
              <a:latin typeface="汉仪大宋简" panose="02010609000101010101" pitchFamily="49" charset="-122"/>
              <a:ea typeface="汉仪大宋简" panose="02010609000101010101" pitchFamily="49" charset="-122"/>
            </a:endParaRPr>
          </a:p>
          <a:p>
            <a:pPr defTabSz="457200">
              <a:defRPr/>
            </a:pPr>
            <a:r>
              <a:rPr lang="en-US" altLang="zh-CN" sz="2000" dirty="0">
                <a:latin typeface="汉仪大宋简" panose="02010609000101010101" pitchFamily="49" charset="-122"/>
                <a:ea typeface="汉仪大宋简" panose="02010609000101010101" pitchFamily="49" charset="-122"/>
              </a:rPr>
              <a:t>“</a:t>
            </a:r>
            <a:r>
              <a:rPr lang="en-US" sz="2000" dirty="0">
                <a:latin typeface="汉仪大宋简" panose="02010609000101010101" pitchFamily="49" charset="-122"/>
                <a:ea typeface="汉仪大宋简" panose="02010609000101010101" pitchFamily="49" charset="-122"/>
              </a:rPr>
              <a:t>The validation of continental drift” in </a:t>
            </a:r>
            <a:r>
              <a:rPr lang="en-US" sz="2000" u="sng" dirty="0">
                <a:latin typeface="汉仪大宋简" panose="02010609000101010101" pitchFamily="49" charset="-122"/>
                <a:ea typeface="汉仪大宋简" panose="02010609000101010101" pitchFamily="49" charset="-122"/>
              </a:rPr>
              <a:t>Ever Since Darwin</a:t>
            </a:r>
            <a:r>
              <a:rPr lang="en-US" sz="2000" dirty="0">
                <a:latin typeface="汉仪大宋简" panose="02010609000101010101" pitchFamily="49" charset="-122"/>
                <a:ea typeface="汉仪大宋简" panose="02010609000101010101" pitchFamily="49" charset="-122"/>
              </a:rPr>
              <a:t>, Burnett Books, 1978  p.61–162.</a:t>
            </a:r>
          </a:p>
        </p:txBody>
      </p:sp>
      <p:grpSp>
        <p:nvGrpSpPr>
          <p:cNvPr id="5" name="组合 24"/>
          <p:cNvGrpSpPr/>
          <p:nvPr/>
        </p:nvGrpSpPr>
        <p:grpSpPr>
          <a:xfrm>
            <a:off x="1233688" y="1155116"/>
            <a:ext cx="2846088" cy="4824535"/>
            <a:chOff x="1872604" y="910462"/>
            <a:chExt cx="2846088" cy="4707816"/>
          </a:xfrm>
        </p:grpSpPr>
        <p:sp>
          <p:nvSpPr>
            <p:cNvPr id="6" name="矩形 25"/>
            <p:cNvSpPr/>
            <p:nvPr/>
          </p:nvSpPr>
          <p:spPr>
            <a:xfrm>
              <a:off x="1991544" y="910462"/>
              <a:ext cx="2664296" cy="4707816"/>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TextBox 8"/>
            <p:cNvSpPr txBox="1"/>
            <p:nvPr/>
          </p:nvSpPr>
          <p:spPr>
            <a:xfrm>
              <a:off x="1872604" y="4002162"/>
              <a:ext cx="2846088" cy="1531685"/>
            </a:xfrm>
            <a:prstGeom prst="rect">
              <a:avLst/>
            </a:prstGeom>
            <a:no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哈佛大学古生物学家史蒂芬</a:t>
              </a:r>
              <a:r>
                <a:rPr lang="en-US" altLang="zh-CN" sz="2400" b="1" dirty="0">
                  <a:solidFill>
                    <a:schemeClr val="bg1"/>
                  </a:solidFill>
                  <a:latin typeface="微软雅黑" pitchFamily="34" charset="-122"/>
                  <a:ea typeface="微软雅黑" pitchFamily="34" charset="-122"/>
                </a:rPr>
                <a:t>•</a:t>
              </a:r>
              <a:r>
                <a:rPr lang="zh-CN" altLang="en-US" sz="2400" b="1" dirty="0">
                  <a:solidFill>
                    <a:schemeClr val="bg1"/>
                  </a:solidFill>
                  <a:latin typeface="微软雅黑" pitchFamily="34" charset="-122"/>
                  <a:ea typeface="微软雅黑" pitchFamily="34" charset="-122"/>
                </a:rPr>
                <a:t>古尔德</a:t>
              </a:r>
              <a:endParaRPr lang="en-US" altLang="zh-CN" sz="2400" b="1" dirty="0">
                <a:solidFill>
                  <a:schemeClr val="bg1"/>
                </a:solidFill>
                <a:latin typeface="微软雅黑" pitchFamily="34" charset="-122"/>
                <a:ea typeface="微软雅黑" pitchFamily="34" charset="-122"/>
              </a:endParaRPr>
            </a:p>
            <a:p>
              <a:pPr algn="ctr"/>
              <a:r>
                <a:rPr lang="zh-CN" altLang="en-US" sz="2400" b="1" dirty="0">
                  <a:solidFill>
                    <a:schemeClr val="bg1"/>
                  </a:solidFill>
                  <a:latin typeface="微软雅黑" pitchFamily="34" charset="-122"/>
                  <a:ea typeface="微软雅黑" pitchFamily="34" charset="-122"/>
                </a:rPr>
                <a:t>（进化论者，反抗创造论）</a:t>
              </a:r>
              <a:endParaRPr lang="en-US" altLang="zh-CN" sz="2400" b="1" dirty="0">
                <a:solidFill>
                  <a:schemeClr val="bg1"/>
                </a:solidFill>
                <a:latin typeface="微软雅黑" pitchFamily="34" charset="-122"/>
                <a:ea typeface="微软雅黑" pitchFamily="34" charset="-122"/>
              </a:endParaRPr>
            </a:p>
          </p:txBody>
        </p:sp>
        <p:pic>
          <p:nvPicPr>
            <p:cNvPr id="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628" y="1050993"/>
              <a:ext cx="2367631" cy="2880903"/>
            </a:xfrm>
            <a:prstGeom prst="rect">
              <a:avLst/>
            </a:prstGeom>
          </p:spPr>
        </p:pic>
      </p:grpSp>
      <p:sp>
        <p:nvSpPr>
          <p:cNvPr id="13" name="标题 12">
            <a:extLst>
              <a:ext uri="{FF2B5EF4-FFF2-40B4-BE49-F238E27FC236}">
                <a16:creationId xmlns:a16="http://schemas.microsoft.com/office/drawing/2014/main" id="{F3FB309B-F71F-47C3-B79E-D104DA855383}"/>
              </a:ext>
            </a:extLst>
          </p:cNvPr>
          <p:cNvSpPr>
            <a:spLocks noGrp="1"/>
          </p:cNvSpPr>
          <p:nvPr>
            <p:ph type="title"/>
          </p:nvPr>
        </p:nvSpPr>
        <p:spPr>
          <a:xfrm>
            <a:off x="0" y="185984"/>
            <a:ext cx="12192000" cy="584775"/>
          </a:xfrm>
        </p:spPr>
        <p:txBody>
          <a:bodyPr/>
          <a:lstStyle/>
          <a:p>
            <a:r>
              <a:rPr lang="zh-CN" altLang="en-US" dirty="0"/>
              <a:t>观察到的“事实”（证据）需要解释</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B678406B-2829-4BF4-840A-58FB8F96012C}"/>
              </a:ext>
            </a:extLst>
          </p:cNvPr>
          <p:cNvSpPr>
            <a:spLocks noGrp="1"/>
          </p:cNvSpPr>
          <p:nvPr>
            <p:ph type="title"/>
          </p:nvPr>
        </p:nvSpPr>
        <p:spPr>
          <a:xfrm>
            <a:off x="0" y="185984"/>
            <a:ext cx="12192000" cy="584775"/>
          </a:xfrm>
        </p:spPr>
        <p:txBody>
          <a:bodyPr/>
          <a:lstStyle/>
          <a:p>
            <a:r>
              <a:rPr lang="zh-CN" altLang="en-US" dirty="0"/>
              <a:t>进化论者利用的解释框架：唯物论、无神论</a:t>
            </a:r>
          </a:p>
        </p:txBody>
      </p:sp>
      <p:sp>
        <p:nvSpPr>
          <p:cNvPr id="5" name="内容占位符 2"/>
          <p:cNvSpPr>
            <a:spLocks noGrp="1"/>
          </p:cNvSpPr>
          <p:nvPr>
            <p:ph sz="quarter" idx="4294967295"/>
          </p:nvPr>
        </p:nvSpPr>
        <p:spPr>
          <a:xfrm>
            <a:off x="3503712" y="1545920"/>
            <a:ext cx="7848872" cy="3416320"/>
          </a:xfrm>
          <a:prstGeom prst="rect">
            <a:avLst/>
          </a:prstGeom>
        </p:spPr>
        <p:txBody>
          <a:bodyPr wrap="square">
            <a:spAutoFit/>
          </a:bodyPr>
          <a:lstStyle/>
          <a:p>
            <a:pPr marL="0" indent="0" defTabSz="685800">
              <a:spcBef>
                <a:spcPts val="0"/>
              </a:spcBef>
            </a:pPr>
            <a:r>
              <a:rPr lang="zh-CN" altLang="en-US" sz="3600" dirty="0">
                <a:latin typeface="汉仪大宋简" panose="02010609000101010101" pitchFamily="49" charset="-122"/>
                <a:ea typeface="汉仪大宋简" panose="02010609000101010101" pitchFamily="49" charset="-122"/>
              </a:rPr>
              <a:t>尽管科学的某些架构明显荒谬；尽管科学未能实现其对健康和长寿的奢侈承诺；甚至，尽管科学容忍科学界一些未经证实的不靠谱的故事，但我们依然坚持站在科学的那一边，因为我们有将自然主义奉行到底的先行决定。</a:t>
            </a:r>
          </a:p>
        </p:txBody>
      </p:sp>
      <p:pic>
        <p:nvPicPr>
          <p:cNvPr id="4" name="Picture 7" descr=" "/>
          <p:cNvPicPr>
            <a:picLocks noChangeAspect="1" noChangeArrowheads="1"/>
          </p:cNvPicPr>
          <p:nvPr/>
        </p:nvPicPr>
        <p:blipFill>
          <a:blip r:embed="rId3" cstate="print"/>
          <a:srcRect b="22513"/>
          <a:stretch>
            <a:fillRect/>
          </a:stretch>
        </p:blipFill>
        <p:spPr bwMode="auto">
          <a:xfrm>
            <a:off x="623392" y="1648576"/>
            <a:ext cx="2736304" cy="3127652"/>
          </a:xfrm>
          <a:prstGeom prst="rect">
            <a:avLst/>
          </a:prstGeom>
          <a:noFill/>
          <a:ln w="9525">
            <a:solidFill>
              <a:schemeClr val="bg1"/>
            </a:solidFill>
            <a:miter lim="800000"/>
            <a:headEnd/>
            <a:tailEnd/>
          </a:ln>
        </p:spPr>
      </p:pic>
      <p:sp>
        <p:nvSpPr>
          <p:cNvPr id="2" name="矩形 1">
            <a:extLst>
              <a:ext uri="{FF2B5EF4-FFF2-40B4-BE49-F238E27FC236}">
                <a16:creationId xmlns:a16="http://schemas.microsoft.com/office/drawing/2014/main" id="{8124C0D6-5481-47D4-A69B-4163FB657D08}"/>
              </a:ext>
            </a:extLst>
          </p:cNvPr>
          <p:cNvSpPr/>
          <p:nvPr/>
        </p:nvSpPr>
        <p:spPr>
          <a:xfrm>
            <a:off x="623392" y="5733256"/>
            <a:ext cx="11472936" cy="400110"/>
          </a:xfrm>
          <a:prstGeom prst="rect">
            <a:avLst/>
          </a:prstGeom>
        </p:spPr>
        <p:txBody>
          <a:bodyPr wrap="square">
            <a:spAutoFit/>
          </a:bodyPr>
          <a:lstStyle/>
          <a:p>
            <a:r>
              <a:rPr lang="en-US" altLang="zh-CN" sz="2000" dirty="0" err="1"/>
              <a:t>Lewontin</a:t>
            </a:r>
            <a:r>
              <a:rPr lang="en-US" altLang="zh-CN" sz="2000" dirty="0"/>
              <a:t>, Richard.  “Billions and Billions of Demons.”  The New York Review January 9, 1997, 31</a:t>
            </a:r>
            <a:endParaRPr lang="zh-CN" altLang="en-US" sz="2000" dirty="0"/>
          </a:p>
        </p:txBody>
      </p:sp>
    </p:spTree>
    <p:extLst>
      <p:ext uri="{BB962C8B-B14F-4D97-AF65-F5344CB8AC3E}">
        <p14:creationId xmlns:p14="http://schemas.microsoft.com/office/powerpoint/2010/main" val="25618191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B678406B-2829-4BF4-840A-58FB8F96012C}"/>
              </a:ext>
            </a:extLst>
          </p:cNvPr>
          <p:cNvSpPr>
            <a:spLocks noGrp="1"/>
          </p:cNvSpPr>
          <p:nvPr>
            <p:ph type="title"/>
          </p:nvPr>
        </p:nvSpPr>
        <p:spPr>
          <a:xfrm>
            <a:off x="0" y="185984"/>
            <a:ext cx="12192000" cy="584775"/>
          </a:xfrm>
        </p:spPr>
        <p:txBody>
          <a:bodyPr/>
          <a:lstStyle/>
          <a:p>
            <a:r>
              <a:rPr lang="zh-CN" altLang="en-US" dirty="0"/>
              <a:t>进化论者利用的解释框架：唯物论、无神论</a:t>
            </a:r>
          </a:p>
        </p:txBody>
      </p:sp>
      <p:sp>
        <p:nvSpPr>
          <p:cNvPr id="5" name="内容占位符 2"/>
          <p:cNvSpPr>
            <a:spLocks noGrp="1"/>
          </p:cNvSpPr>
          <p:nvPr>
            <p:ph sz="quarter" idx="4294967295"/>
          </p:nvPr>
        </p:nvSpPr>
        <p:spPr>
          <a:xfrm>
            <a:off x="3503712" y="1545920"/>
            <a:ext cx="7848872" cy="4031873"/>
          </a:xfrm>
          <a:prstGeom prst="rect">
            <a:avLst/>
          </a:prstGeom>
        </p:spPr>
        <p:txBody>
          <a:bodyPr wrap="square">
            <a:spAutoFit/>
          </a:bodyPr>
          <a:lstStyle/>
          <a:p>
            <a:pPr marL="0" indent="0" defTabSz="685800">
              <a:spcBef>
                <a:spcPts val="0"/>
              </a:spcBef>
            </a:pPr>
            <a:r>
              <a:rPr lang="zh-CN" altLang="en-US" sz="3200" dirty="0">
                <a:latin typeface="汉仪大宋简" panose="02010609000101010101" pitchFamily="49" charset="-122"/>
                <a:ea typeface="汉仪大宋简" panose="02010609000101010101" pitchFamily="49" charset="-122"/>
              </a:rPr>
              <a:t>并非科学</a:t>
            </a:r>
            <a:r>
              <a:rPr lang="zh-CN" altLang="en-US" sz="3200" dirty="0">
                <a:solidFill>
                  <a:prstClr val="black"/>
                </a:solidFill>
                <a:latin typeface="汉仪大宋简" panose="02010609000101010101" pitchFamily="49" charset="-122"/>
                <a:ea typeface="汉仪大宋简" panose="02010609000101010101" pitchFamily="49" charset="-122"/>
              </a:rPr>
              <a:t>方法</a:t>
            </a:r>
            <a:r>
              <a:rPr lang="zh-CN" altLang="en-US" sz="3200" dirty="0">
                <a:latin typeface="汉仪大宋简" panose="02010609000101010101" pitchFamily="49" charset="-122"/>
                <a:ea typeface="汉仪大宋简" panose="02010609000101010101" pitchFamily="49" charset="-122"/>
              </a:rPr>
              <a:t>或科学制度以某种方式迫使我们接受对这现象世界的唯物解释；相反，我们是受到遵守</a:t>
            </a:r>
            <a:r>
              <a:rPr lang="zh-CN" altLang="en-US" sz="3200" dirty="0">
                <a:solidFill>
                  <a:srgbClr val="FF0000"/>
                </a:solidFill>
                <a:latin typeface="汉仪大宋简" panose="02010609000101010101" pitchFamily="49" charset="-122"/>
                <a:ea typeface="汉仪大宋简" panose="02010609000101010101" pitchFamily="49" charset="-122"/>
              </a:rPr>
              <a:t>唯物</a:t>
            </a:r>
            <a:r>
              <a:rPr lang="zh-CN" altLang="en-US" sz="3200" dirty="0">
                <a:latin typeface="汉仪大宋简" panose="02010609000101010101" pitchFamily="49" charset="-122"/>
                <a:ea typeface="汉仪大宋简" panose="02010609000101010101" pitchFamily="49" charset="-122"/>
              </a:rPr>
              <a:t>起因这一事先假定的驱使，创立一系列产生</a:t>
            </a:r>
            <a:r>
              <a:rPr lang="zh-CN" altLang="en-US" sz="3200" dirty="0">
                <a:solidFill>
                  <a:srgbClr val="FF0000"/>
                </a:solidFill>
                <a:latin typeface="汉仪大宋简" panose="02010609000101010101" pitchFamily="49" charset="-122"/>
                <a:ea typeface="汉仪大宋简" panose="02010609000101010101" pitchFamily="49" charset="-122"/>
              </a:rPr>
              <a:t>唯物论解释</a:t>
            </a:r>
            <a:r>
              <a:rPr lang="zh-CN" altLang="en-US" sz="3200" dirty="0">
                <a:latin typeface="汉仪大宋简" panose="02010609000101010101" pitchFamily="49" charset="-122"/>
                <a:ea typeface="汉仪大宋简" panose="02010609000101010101" pitchFamily="49" charset="-122"/>
              </a:rPr>
              <a:t>的实验研究方法和观点；无论这些解释多么有悖直觉和常理，或多么困扰外行人。而且，</a:t>
            </a:r>
            <a:r>
              <a:rPr lang="zh-CN" altLang="en-US" sz="3200" dirty="0">
                <a:solidFill>
                  <a:srgbClr val="FF0000"/>
                </a:solidFill>
                <a:latin typeface="汉仪大宋简" panose="02010609000101010101" pitchFamily="49" charset="-122"/>
                <a:ea typeface="汉仪大宋简" panose="02010609000101010101" pitchFamily="49" charset="-122"/>
              </a:rPr>
              <a:t>这唯物主义是绝对的，因为我们不能允许一位神的脚踏进这门槛</a:t>
            </a:r>
            <a:r>
              <a:rPr lang="zh-CN" altLang="en-US" sz="3200" dirty="0">
                <a:latin typeface="汉仪大宋简" panose="02010609000101010101" pitchFamily="49" charset="-122"/>
                <a:ea typeface="汉仪大宋简" panose="02010609000101010101" pitchFamily="49" charset="-122"/>
              </a:rPr>
              <a:t>。</a:t>
            </a:r>
          </a:p>
        </p:txBody>
      </p:sp>
      <p:pic>
        <p:nvPicPr>
          <p:cNvPr id="4" name="Picture 7" descr=" "/>
          <p:cNvPicPr>
            <a:picLocks noChangeAspect="1" noChangeArrowheads="1"/>
          </p:cNvPicPr>
          <p:nvPr/>
        </p:nvPicPr>
        <p:blipFill>
          <a:blip r:embed="rId3" cstate="print"/>
          <a:srcRect b="22513"/>
          <a:stretch>
            <a:fillRect/>
          </a:stretch>
        </p:blipFill>
        <p:spPr bwMode="auto">
          <a:xfrm>
            <a:off x="623392" y="1648576"/>
            <a:ext cx="2736304" cy="3127652"/>
          </a:xfrm>
          <a:prstGeom prst="rect">
            <a:avLst/>
          </a:prstGeom>
          <a:noFill/>
          <a:ln w="9525">
            <a:solidFill>
              <a:schemeClr val="bg1"/>
            </a:solidFill>
            <a:miter lim="800000"/>
            <a:headEnd/>
            <a:tailEnd/>
          </a:ln>
        </p:spPr>
      </p:pic>
      <p:sp>
        <p:nvSpPr>
          <p:cNvPr id="2" name="矩形 1">
            <a:extLst>
              <a:ext uri="{FF2B5EF4-FFF2-40B4-BE49-F238E27FC236}">
                <a16:creationId xmlns:a16="http://schemas.microsoft.com/office/drawing/2014/main" id="{8124C0D6-5481-47D4-A69B-4163FB657D08}"/>
              </a:ext>
            </a:extLst>
          </p:cNvPr>
          <p:cNvSpPr/>
          <p:nvPr/>
        </p:nvSpPr>
        <p:spPr>
          <a:xfrm>
            <a:off x="623392" y="5733256"/>
            <a:ext cx="11472936" cy="400110"/>
          </a:xfrm>
          <a:prstGeom prst="rect">
            <a:avLst/>
          </a:prstGeom>
        </p:spPr>
        <p:txBody>
          <a:bodyPr wrap="square">
            <a:spAutoFit/>
          </a:bodyPr>
          <a:lstStyle/>
          <a:p>
            <a:r>
              <a:rPr lang="en-US" altLang="zh-CN" sz="2000" dirty="0" err="1"/>
              <a:t>Lewontin</a:t>
            </a:r>
            <a:r>
              <a:rPr lang="en-US" altLang="zh-CN" sz="2000" dirty="0"/>
              <a:t>, Richard.  “Billions and Billions of Demons.”  The New York Review January 9, 1997, 31</a:t>
            </a:r>
            <a:endParaRPr lang="zh-CN" altLang="en-US" sz="2000" dirty="0"/>
          </a:p>
        </p:txBody>
      </p:sp>
    </p:spTree>
    <p:extLst>
      <p:ext uri="{BB962C8B-B14F-4D97-AF65-F5344CB8AC3E}">
        <p14:creationId xmlns:p14="http://schemas.microsoft.com/office/powerpoint/2010/main" val="31599370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63F0CC2E-FFCF-42D8-93D7-C75DDC09A224}"/>
              </a:ext>
            </a:extLst>
          </p:cNvPr>
          <p:cNvSpPr>
            <a:spLocks noGrp="1"/>
          </p:cNvSpPr>
          <p:nvPr>
            <p:ph type="title"/>
          </p:nvPr>
        </p:nvSpPr>
        <p:spPr>
          <a:xfrm>
            <a:off x="0" y="185984"/>
            <a:ext cx="12192000" cy="584775"/>
          </a:xfrm>
        </p:spPr>
        <p:txBody>
          <a:bodyPr/>
          <a:lstStyle/>
          <a:p>
            <a:r>
              <a:rPr lang="zh-CN" altLang="en-US" dirty="0"/>
              <a:t>什么才算为科学？</a:t>
            </a:r>
          </a:p>
        </p:txBody>
      </p:sp>
      <p:sp>
        <p:nvSpPr>
          <p:cNvPr id="3" name="内容占位符 2"/>
          <p:cNvSpPr>
            <a:spLocks noGrp="1"/>
          </p:cNvSpPr>
          <p:nvPr>
            <p:ph sz="quarter" idx="4294967295"/>
          </p:nvPr>
        </p:nvSpPr>
        <p:spPr>
          <a:xfrm>
            <a:off x="3639344" y="1093642"/>
            <a:ext cx="8145288" cy="3354765"/>
          </a:xfrm>
          <a:prstGeom prst="rect">
            <a:avLst/>
          </a:prstGeom>
        </p:spPr>
        <p:txBody>
          <a:bodyPr wrap="square">
            <a:spAutoFit/>
          </a:bodyPr>
          <a:lstStyle/>
          <a:p>
            <a:pPr marL="0" indent="0" defTabSz="685800">
              <a:lnSpc>
                <a:spcPct val="100000"/>
              </a:lnSpc>
              <a:spcBef>
                <a:spcPts val="750"/>
              </a:spcBef>
              <a:buFont typeface="Wingdings 2" pitchFamily="18" charset="2"/>
            </a:pPr>
            <a:r>
              <a:rPr lang="en-US" altLang="zh-CN" sz="3600" dirty="0" err="1">
                <a:latin typeface="汉仪大宋简" panose="02010609000101010101" pitchFamily="49" charset="-122"/>
                <a:ea typeface="汉仪大宋简" panose="02010609000101010101" pitchFamily="49" charset="-122"/>
              </a:rPr>
              <a:t>Lewontin</a:t>
            </a:r>
            <a:r>
              <a:rPr lang="zh-CN" altLang="en-US" sz="3600" dirty="0">
                <a:latin typeface="汉仪大宋简" panose="02010609000101010101" pitchFamily="49" charset="-122"/>
                <a:ea typeface="汉仪大宋简" panose="02010609000101010101" pitchFamily="49" charset="-122"/>
              </a:rPr>
              <a:t>的定义：符合唯物论和无神论 才算为“科学”</a:t>
            </a:r>
            <a:endParaRPr lang="en-US" altLang="zh-CN" sz="3600" dirty="0">
              <a:latin typeface="汉仪大宋简" panose="02010609000101010101" pitchFamily="49" charset="-122"/>
              <a:ea typeface="汉仪大宋简" panose="02010609000101010101" pitchFamily="49" charset="-122"/>
            </a:endParaRPr>
          </a:p>
          <a:p>
            <a:pPr marL="0" indent="0" defTabSz="685800">
              <a:lnSpc>
                <a:spcPct val="100000"/>
              </a:lnSpc>
              <a:spcBef>
                <a:spcPts val="750"/>
              </a:spcBef>
              <a:buFont typeface="Wingdings 2" pitchFamily="18" charset="2"/>
            </a:pPr>
            <a:endParaRPr lang="en-US" altLang="zh-CN" sz="1200" dirty="0">
              <a:latin typeface="汉仪大宋简" panose="02010609000101010101" pitchFamily="49" charset="-122"/>
              <a:ea typeface="汉仪大宋简" panose="02010609000101010101" pitchFamily="49" charset="-122"/>
            </a:endParaRPr>
          </a:p>
          <a:p>
            <a:pPr marL="0" indent="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rPr>
              <a:t>对比生化学家</a:t>
            </a:r>
            <a:r>
              <a:rPr lang="en-US" altLang="zh-CN" sz="3600" dirty="0">
                <a:latin typeface="汉仪大宋简" panose="02010609000101010101" pitchFamily="49" charset="-122"/>
                <a:ea typeface="汉仪大宋简" panose="02010609000101010101" pitchFamily="49" charset="-122"/>
              </a:rPr>
              <a:t>Michael </a:t>
            </a:r>
            <a:r>
              <a:rPr lang="en-US" altLang="zh-CN" sz="3600" dirty="0" err="1">
                <a:latin typeface="汉仪大宋简" panose="02010609000101010101" pitchFamily="49" charset="-122"/>
                <a:ea typeface="汉仪大宋简" panose="02010609000101010101" pitchFamily="49" charset="-122"/>
              </a:rPr>
              <a:t>Behe</a:t>
            </a:r>
            <a:r>
              <a:rPr lang="zh-CN" altLang="en-US" sz="3600" dirty="0">
                <a:latin typeface="汉仪大宋简" panose="02010609000101010101" pitchFamily="49" charset="-122"/>
                <a:ea typeface="汉仪大宋简" panose="02010609000101010101" pitchFamily="49" charset="-122"/>
              </a:rPr>
              <a:t>博士的定义：</a:t>
            </a:r>
            <a:endParaRPr lang="en-US" sz="3600" dirty="0">
              <a:latin typeface="汉仪大宋简" panose="02010609000101010101" pitchFamily="49" charset="-122"/>
              <a:ea typeface="汉仪大宋简" panose="02010609000101010101" pitchFamily="49" charset="-122"/>
            </a:endParaRPr>
          </a:p>
          <a:p>
            <a:pPr marL="0" indent="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rPr>
              <a:t>“</a:t>
            </a:r>
            <a:r>
              <a:rPr lang="en-US"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科学是</a:t>
            </a:r>
            <a:r>
              <a:rPr lang="en-US"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竭力尝试对物质世界做出真实解释的。” </a:t>
            </a:r>
            <a:endParaRPr lang="en-US" altLang="zh-CN" sz="3600" dirty="0">
              <a:latin typeface="汉仪大宋简" panose="02010609000101010101" pitchFamily="49" charset="-122"/>
              <a:ea typeface="汉仪大宋简" panose="02010609000101010101" pitchFamily="49" charset="-122"/>
            </a:endParaRPr>
          </a:p>
        </p:txBody>
      </p:sp>
      <p:sp>
        <p:nvSpPr>
          <p:cNvPr id="505858" name="AutoShape 2" descr="Image result for image michael beh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5860" name="Picture 4" descr="Michael Behe"/>
          <p:cNvPicPr>
            <a:picLocks noChangeAspect="1" noChangeArrowheads="1"/>
          </p:cNvPicPr>
          <p:nvPr/>
        </p:nvPicPr>
        <p:blipFill>
          <a:blip r:embed="rId3" cstate="print"/>
          <a:srcRect/>
          <a:stretch>
            <a:fillRect/>
          </a:stretch>
        </p:blipFill>
        <p:spPr bwMode="auto">
          <a:xfrm>
            <a:off x="607839" y="908720"/>
            <a:ext cx="2448272" cy="2448274"/>
          </a:xfrm>
          <a:prstGeom prst="rect">
            <a:avLst/>
          </a:prstGeom>
          <a:noFill/>
        </p:spPr>
      </p:pic>
      <p:pic>
        <p:nvPicPr>
          <p:cNvPr id="505864" name="Picture 8" descr="https://images-na.ssl-images-amazon.com/images/I/21QeOBjhj-L._BO1,204,203,200_.jpg"/>
          <p:cNvPicPr>
            <a:picLocks noChangeAspect="1" noChangeArrowheads="1"/>
          </p:cNvPicPr>
          <p:nvPr/>
        </p:nvPicPr>
        <p:blipFill>
          <a:blip r:embed="rId4" cstate="print"/>
          <a:srcRect l="10391" r="11672"/>
          <a:stretch>
            <a:fillRect/>
          </a:stretch>
        </p:blipFill>
        <p:spPr bwMode="auto">
          <a:xfrm>
            <a:off x="751855" y="3501008"/>
            <a:ext cx="2160240" cy="2789018"/>
          </a:xfrm>
          <a:prstGeom prst="rect">
            <a:avLst/>
          </a:prstGeom>
          <a:noFill/>
        </p:spPr>
      </p:pic>
      <p:sp>
        <p:nvSpPr>
          <p:cNvPr id="12" name="内容占位符 2">
            <a:extLst>
              <a:ext uri="{FF2B5EF4-FFF2-40B4-BE49-F238E27FC236}">
                <a16:creationId xmlns:a16="http://schemas.microsoft.com/office/drawing/2014/main" id="{E0B13B31-0F52-4982-9D46-3CD6555279DB}"/>
              </a:ext>
            </a:extLst>
          </p:cNvPr>
          <p:cNvSpPr txBox="1">
            <a:spLocks/>
          </p:cNvSpPr>
          <p:nvPr/>
        </p:nvSpPr>
        <p:spPr>
          <a:xfrm>
            <a:off x="3056111" y="5118283"/>
            <a:ext cx="9095656" cy="830997"/>
          </a:xfrm>
          <a:prstGeom prst="rect">
            <a:avLst/>
          </a:prstGeom>
        </p:spPr>
        <p:txBody>
          <a:bodyPr wrap="square">
            <a:sp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defTabSz="685800">
              <a:spcBef>
                <a:spcPts val="750"/>
              </a:spcBef>
              <a:buFont typeface="Wingdings 2" pitchFamily="18" charset="2"/>
              <a:buNone/>
            </a:pPr>
            <a:r>
              <a:rPr lang="en-US" sz="2800" dirty="0"/>
              <a:t>Michael J. </a:t>
            </a:r>
            <a:r>
              <a:rPr lang="en-US" sz="2800" dirty="0" err="1"/>
              <a:t>Behe</a:t>
            </a:r>
            <a:r>
              <a:rPr lang="en-US" sz="2800" dirty="0"/>
              <a:t> </a:t>
            </a:r>
            <a:r>
              <a:rPr lang="zh-CN" altLang="en-US" sz="2800" dirty="0"/>
              <a:t>达尔文的黑匣子</a:t>
            </a:r>
            <a:r>
              <a:rPr lang="en-US" sz="2800" dirty="0"/>
              <a:t>  </a:t>
            </a:r>
            <a:r>
              <a:rPr lang="en-US" sz="2000" u="sng" dirty="0"/>
              <a:t>Darwin‘s Black Box: The Biochemical Challenge to Evolution</a:t>
            </a:r>
            <a:r>
              <a:rPr lang="en-US" sz="2000" dirty="0"/>
              <a:t>.  Free Press, 1998. 240</a:t>
            </a:r>
            <a:r>
              <a:rPr lang="zh-CN" altLang="en-US" sz="2000" dirty="0"/>
              <a:t>页；中文版</a:t>
            </a:r>
            <a:r>
              <a:rPr lang="en-US" sz="2000" dirty="0"/>
              <a:t>225</a:t>
            </a:r>
            <a:r>
              <a:rPr lang="zh-CN" altLang="en-US" sz="2000" dirty="0"/>
              <a:t>页。</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88640"/>
            <a:ext cx="12192000" cy="588275"/>
          </a:xfrm>
        </p:spPr>
        <p:txBody>
          <a:bodyPr>
            <a:normAutofit/>
          </a:bodyPr>
          <a:lstStyle/>
          <a:p>
            <a:r>
              <a:rPr lang="zh-CN" altLang="en-US" dirty="0"/>
              <a:t>创造的证据：生命的起源</a:t>
            </a:r>
            <a:endParaRPr lang="en-US" dirty="0"/>
          </a:p>
        </p:txBody>
      </p:sp>
      <p:sp>
        <p:nvSpPr>
          <p:cNvPr id="9" name="内容占位符 2"/>
          <p:cNvSpPr txBox="1">
            <a:spLocks/>
          </p:cNvSpPr>
          <p:nvPr/>
        </p:nvSpPr>
        <p:spPr>
          <a:xfrm>
            <a:off x="6658812" y="857232"/>
            <a:ext cx="4211960" cy="1643074"/>
          </a:xfrm>
          <a:prstGeom prst="rect">
            <a:avLst/>
          </a:prstGeom>
        </p:spPr>
        <p:txBody>
          <a:bodyPr vert="horz" lIns="91440" tIns="45720" rIns="91440" bIns="45720" rtlCol="0">
            <a:noAutofit/>
          </a:bodyPr>
          <a:lstStyle/>
          <a:p>
            <a:pPr marL="171450" indent="-171450" defTabSz="685800">
              <a:lnSpc>
                <a:spcPct val="90000"/>
              </a:lnSpc>
              <a:spcBef>
                <a:spcPts val="750"/>
              </a:spcBef>
              <a:buSzPct val="50000"/>
              <a:buFont typeface="Wingdings" panose="05000000000000000000" pitchFamily="2" charset="2"/>
              <a:buChar char="l"/>
              <a:defRPr/>
            </a:pPr>
            <a:r>
              <a:rPr lang="zh-CN" altLang="en-US" sz="3200" b="1" dirty="0">
                <a:latin typeface="华文中宋" panose="02010600040101010101" pitchFamily="2" charset="-122"/>
                <a:ea typeface="华文中宋" panose="02010600040101010101" pitchFamily="2" charset="-122"/>
              </a:rPr>
              <a:t>由氨基酸合成的链条</a:t>
            </a:r>
            <a:endParaRPr lang="en-US" altLang="zh-CN" sz="3200" b="1" dirty="0">
              <a:latin typeface="华文中宋" panose="02010600040101010101" pitchFamily="2" charset="-122"/>
              <a:ea typeface="华文中宋" panose="02010600040101010101" pitchFamily="2" charset="-122"/>
            </a:endParaRPr>
          </a:p>
          <a:p>
            <a:pPr marL="171450" indent="-171450" defTabSz="685800">
              <a:lnSpc>
                <a:spcPct val="90000"/>
              </a:lnSpc>
              <a:spcBef>
                <a:spcPts val="750"/>
              </a:spcBef>
              <a:buSzPct val="50000"/>
              <a:buFont typeface="Wingdings" panose="05000000000000000000" pitchFamily="2" charset="2"/>
              <a:buChar char="l"/>
              <a:defRPr/>
            </a:pPr>
            <a:r>
              <a:rPr lang="zh-CN" altLang="en-US" sz="3200" b="1" dirty="0">
                <a:latin typeface="华文中宋" panose="02010600040101010101" pitchFamily="2" charset="-122"/>
                <a:ea typeface="华文中宋" panose="02010600040101010101" pitchFamily="2" charset="-122"/>
              </a:rPr>
              <a:t>特定顺序排列</a:t>
            </a:r>
            <a:endParaRPr lang="en-US" altLang="zh-CN" sz="3200" b="1" dirty="0">
              <a:latin typeface="华文中宋" panose="02010600040101010101" pitchFamily="2" charset="-122"/>
              <a:ea typeface="华文中宋" panose="02010600040101010101" pitchFamily="2" charset="-122"/>
            </a:endParaRPr>
          </a:p>
          <a:p>
            <a:pPr marL="171450" indent="-171450" defTabSz="685800">
              <a:lnSpc>
                <a:spcPct val="90000"/>
              </a:lnSpc>
              <a:spcBef>
                <a:spcPts val="750"/>
              </a:spcBef>
              <a:buSzPct val="50000"/>
              <a:buFont typeface="Wingdings" panose="05000000000000000000" pitchFamily="2" charset="2"/>
              <a:buChar char="l"/>
              <a:defRPr/>
            </a:pPr>
            <a:r>
              <a:rPr lang="zh-CN" altLang="en-US" sz="3200" b="1" dirty="0">
                <a:latin typeface="华文中宋" panose="02010600040101010101" pitchFamily="2" charset="-122"/>
                <a:ea typeface="华文中宋" panose="02010600040101010101" pitchFamily="2" charset="-122"/>
              </a:rPr>
              <a:t>具有功能的微型机器</a:t>
            </a:r>
            <a:endParaRPr lang="en-US" altLang="zh-CN" sz="3200" b="1" dirty="0">
              <a:latin typeface="华文中宋" panose="02010600040101010101" pitchFamily="2" charset="-122"/>
              <a:ea typeface="华文中宋" panose="02010600040101010101" pitchFamily="2" charset="-122"/>
            </a:endParaRPr>
          </a:p>
          <a:p>
            <a:pPr marL="171450" indent="-171450" defTabSz="685800">
              <a:lnSpc>
                <a:spcPct val="90000"/>
              </a:lnSpc>
              <a:spcBef>
                <a:spcPts val="750"/>
              </a:spcBef>
              <a:buFont typeface="Wingdings 2" pitchFamily="18" charset="2"/>
              <a:buChar char=""/>
              <a:defRPr/>
            </a:pPr>
            <a:endParaRPr lang="en-US" altLang="zh-CN" sz="3200" b="1" dirty="0">
              <a:latin typeface="微软雅黑" pitchFamily="34" charset="-122"/>
              <a:ea typeface="微软雅黑" pitchFamily="34" charset="-122"/>
            </a:endParaRPr>
          </a:p>
          <a:p>
            <a:pPr marL="171450" indent="-171450" defTabSz="685800">
              <a:lnSpc>
                <a:spcPct val="90000"/>
              </a:lnSpc>
              <a:spcBef>
                <a:spcPts val="750"/>
              </a:spcBef>
              <a:buFont typeface="Wingdings 2" pitchFamily="18" charset="2"/>
              <a:buChar char=""/>
              <a:defRPr/>
            </a:pPr>
            <a:endParaRPr lang="en-US" altLang="zh-CN" sz="3200" b="1" dirty="0">
              <a:latin typeface="微软雅黑" pitchFamily="34" charset="-122"/>
              <a:ea typeface="微软雅黑" pitchFamily="34" charset="-122"/>
            </a:endParaRPr>
          </a:p>
        </p:txBody>
      </p:sp>
      <p:sp>
        <p:nvSpPr>
          <p:cNvPr id="11" name="标题 1"/>
          <p:cNvSpPr txBox="1">
            <a:spLocks/>
          </p:cNvSpPr>
          <p:nvPr/>
        </p:nvSpPr>
        <p:spPr>
          <a:xfrm>
            <a:off x="1521405" y="-531440"/>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3200" dirty="0"/>
              <a:t>Protein 1: pics, summary</a:t>
            </a:r>
            <a:endParaRPr lang="zh-CN" altLang="en-US" sz="3200" b="1" dirty="0">
              <a:solidFill>
                <a:srgbClr val="024EA4"/>
              </a:solidFill>
              <a:latin typeface="微软雅黑" panose="020B0503020204020204" pitchFamily="34" charset="-122"/>
              <a:ea typeface="微软雅黑" panose="020B0503020204020204" pitchFamily="34" charset="-122"/>
              <a:cs typeface="Arial" pitchFamily="34" charset="0"/>
            </a:endParaRPr>
          </a:p>
        </p:txBody>
      </p:sp>
      <p:grpSp>
        <p:nvGrpSpPr>
          <p:cNvPr id="2" name="Group 12"/>
          <p:cNvGrpSpPr/>
          <p:nvPr/>
        </p:nvGrpSpPr>
        <p:grpSpPr>
          <a:xfrm>
            <a:off x="6802828" y="2564904"/>
            <a:ext cx="3744416" cy="3744416"/>
            <a:chOff x="5076056" y="2564904"/>
            <a:chExt cx="3744416" cy="3744416"/>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564904"/>
              <a:ext cx="3744416" cy="3744416"/>
            </a:xfrm>
            <a:prstGeom prst="rect">
              <a:avLst/>
            </a:prstGeom>
            <a:ln w="1270">
              <a:solidFill>
                <a:schemeClr val="tx1"/>
              </a:solidFill>
            </a:ln>
          </p:spPr>
        </p:pic>
        <p:sp>
          <p:nvSpPr>
            <p:cNvPr id="10" name="Rectangle 9"/>
            <p:cNvSpPr/>
            <p:nvPr/>
          </p:nvSpPr>
          <p:spPr>
            <a:xfrm>
              <a:off x="7078192" y="2564904"/>
              <a:ext cx="1731564" cy="461665"/>
            </a:xfrm>
            <a:prstGeom prst="rect">
              <a:avLst/>
            </a:prstGeom>
          </p:spPr>
          <p:txBody>
            <a:bodyPr wrap="none">
              <a:spAutoFit/>
            </a:bodyPr>
            <a:lstStyle/>
            <a:p>
              <a:r>
                <a:rPr lang="zh-CN" altLang="en-US" sz="2400" b="1" dirty="0">
                  <a:latin typeface="微软雅黑" panose="020B0503020204020204" pitchFamily="34" charset="-122"/>
                </a:rPr>
                <a:t>核糖核酸酶</a:t>
              </a:r>
              <a:endParaRPr lang="en-US" sz="2400" b="1" dirty="0"/>
            </a:p>
          </p:txBody>
        </p:sp>
      </p:grpSp>
      <p:grpSp>
        <p:nvGrpSpPr>
          <p:cNvPr id="3" name="Group 13"/>
          <p:cNvGrpSpPr/>
          <p:nvPr/>
        </p:nvGrpSpPr>
        <p:grpSpPr>
          <a:xfrm>
            <a:off x="1456674" y="844546"/>
            <a:ext cx="4671814" cy="5370536"/>
            <a:chOff x="257376" y="844546"/>
            <a:chExt cx="4671814" cy="5370536"/>
          </a:xfrm>
        </p:grpSpPr>
        <p:pic>
          <p:nvPicPr>
            <p:cNvPr id="129026" name="Picture 2"/>
            <p:cNvPicPr>
              <a:picLocks noChangeAspect="1" noChangeArrowheads="1"/>
            </p:cNvPicPr>
            <p:nvPr/>
          </p:nvPicPr>
          <p:blipFill>
            <a:blip r:embed="rId4" cstate="print"/>
            <a:srcRect/>
            <a:stretch>
              <a:fillRect/>
            </a:stretch>
          </p:blipFill>
          <p:spPr bwMode="auto">
            <a:xfrm>
              <a:off x="266691" y="844546"/>
              <a:ext cx="4662499" cy="5370536"/>
            </a:xfrm>
            <a:prstGeom prst="rect">
              <a:avLst/>
            </a:prstGeom>
            <a:noFill/>
            <a:ln w="9525">
              <a:noFill/>
              <a:miter lim="800000"/>
              <a:headEnd/>
              <a:tailEnd/>
            </a:ln>
            <a:effectLst/>
          </p:spPr>
        </p:pic>
        <p:sp>
          <p:nvSpPr>
            <p:cNvPr id="12" name="Rectangle 11"/>
            <p:cNvSpPr/>
            <p:nvPr/>
          </p:nvSpPr>
          <p:spPr>
            <a:xfrm>
              <a:off x="257376" y="857232"/>
              <a:ext cx="2242922" cy="707886"/>
            </a:xfrm>
            <a:prstGeom prst="rect">
              <a:avLst/>
            </a:prstGeom>
          </p:spPr>
          <p:txBody>
            <a:bodyPr wrap="none">
              <a:spAutoFit/>
            </a:bodyPr>
            <a:lstStyle/>
            <a:p>
              <a:r>
                <a:rPr lang="zh-CN" altLang="en-US" sz="4000" b="1">
                  <a:solidFill>
                    <a:schemeClr val="bg1"/>
                  </a:solidFill>
                </a:rPr>
                <a:t>驱动蛋白</a:t>
              </a:r>
              <a:endParaRPr lang="en-US" sz="4000">
                <a:solidFill>
                  <a:schemeClr val="bg1"/>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854D54C-7107-427C-85F6-20218B29A19B}"/>
              </a:ext>
            </a:extLst>
          </p:cNvPr>
          <p:cNvSpPr>
            <a:spLocks noGrp="1"/>
          </p:cNvSpPr>
          <p:nvPr>
            <p:ph type="title"/>
          </p:nvPr>
        </p:nvSpPr>
        <p:spPr>
          <a:xfrm>
            <a:off x="0" y="185984"/>
            <a:ext cx="12192000" cy="584775"/>
          </a:xfrm>
        </p:spPr>
        <p:txBody>
          <a:bodyPr/>
          <a:lstStyle/>
          <a:p>
            <a:r>
              <a:rPr lang="zh-CN" altLang="en-US" dirty="0"/>
              <a:t>唯物论的偏见</a:t>
            </a:r>
          </a:p>
        </p:txBody>
      </p:sp>
      <p:sp>
        <p:nvSpPr>
          <p:cNvPr id="3" name="内容占位符 2"/>
          <p:cNvSpPr>
            <a:spLocks noGrp="1"/>
          </p:cNvSpPr>
          <p:nvPr>
            <p:ph sz="quarter" idx="4294967295"/>
          </p:nvPr>
        </p:nvSpPr>
        <p:spPr>
          <a:xfrm>
            <a:off x="1127448" y="1844824"/>
            <a:ext cx="10009112" cy="3375283"/>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“即使所有数据都指向一个智慧的创造者，但这样一个假设要从科学中剔除掉，因为它不符合自然主义（唯物论）的观点”</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endParaRPr lang="en-US" altLang="zh-CN" sz="3600" dirty="0">
              <a:latin typeface="Arial" panose="020B0604020202020204" pitchFamily="34" charset="0"/>
              <a:cs typeface="Arial" panose="020B0604020202020204" pitchFamily="34" charset="0"/>
            </a:endParaRPr>
          </a:p>
          <a:p>
            <a:pPr marL="0" defTabSz="685800">
              <a:lnSpc>
                <a:spcPct val="100000"/>
              </a:lnSpc>
              <a:spcBef>
                <a:spcPts val="750"/>
              </a:spcBef>
            </a:pPr>
            <a:r>
              <a:rPr lang="en-US" altLang="zh-CN" sz="2800" dirty="0">
                <a:latin typeface="Arial" panose="020B0604020202020204" pitchFamily="34" charset="0"/>
                <a:cs typeface="Arial" panose="020B0604020202020204" pitchFamily="34" charset="0"/>
              </a:rPr>
              <a:t>Kansas State University immunologist Scott Todd, correspondence to </a:t>
            </a:r>
            <a:r>
              <a:rPr lang="en-US" altLang="zh-CN" sz="2800" i="1" dirty="0">
                <a:latin typeface="Arial" panose="020B0604020202020204" pitchFamily="34" charset="0"/>
                <a:cs typeface="Arial" panose="020B0604020202020204" pitchFamily="34" charset="0"/>
              </a:rPr>
              <a:t>Nature </a:t>
            </a:r>
            <a:r>
              <a:rPr lang="en-US" altLang="zh-CN" sz="2800" dirty="0">
                <a:latin typeface="Arial" panose="020B0604020202020204" pitchFamily="34" charset="0"/>
                <a:cs typeface="Arial" panose="020B0604020202020204" pitchFamily="34" charset="0"/>
              </a:rPr>
              <a:t>410 (6752):423, 30 Sept. 1999.</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4430D66A-BBB9-43F8-816E-6942D50B2C7C}"/>
              </a:ext>
            </a:extLst>
          </p:cNvPr>
          <p:cNvSpPr>
            <a:spLocks noGrp="1"/>
          </p:cNvSpPr>
          <p:nvPr>
            <p:ph type="title"/>
          </p:nvPr>
        </p:nvSpPr>
        <p:spPr>
          <a:xfrm>
            <a:off x="0" y="185984"/>
            <a:ext cx="12192000" cy="584775"/>
          </a:xfrm>
        </p:spPr>
        <p:txBody>
          <a:bodyPr/>
          <a:lstStyle/>
          <a:p>
            <a:r>
              <a:rPr lang="zh-CN" altLang="en-US" dirty="0"/>
              <a:t>即便不合理，指定答案也只能是：唯物论、无神论</a:t>
            </a:r>
            <a:endParaRPr lang="en-US" altLang="zh-CN" dirty="0">
              <a:solidFill>
                <a:prstClr val="black"/>
              </a:solidFill>
            </a:endParaRPr>
          </a:p>
        </p:txBody>
      </p:sp>
      <p:sp>
        <p:nvSpPr>
          <p:cNvPr id="7" name="内容占位符 2"/>
          <p:cNvSpPr>
            <a:spLocks noGrp="1"/>
          </p:cNvSpPr>
          <p:nvPr>
            <p:ph idx="4294967295"/>
          </p:nvPr>
        </p:nvSpPr>
        <p:spPr>
          <a:xfrm>
            <a:off x="3199206" y="2241541"/>
            <a:ext cx="8729442" cy="1815882"/>
          </a:xfrm>
          <a:prstGeom prst="rect">
            <a:avLst/>
          </a:prstGeom>
        </p:spPr>
        <p:txBody>
          <a:bodyPr wrap="square">
            <a:spAutoFit/>
          </a:bodyPr>
          <a:lstStyle/>
          <a:p>
            <a:pPr marL="0" defTabSz="685800">
              <a:lnSpc>
                <a:spcPct val="100000"/>
              </a:lnSpc>
              <a:spcBef>
                <a:spcPts val="0"/>
              </a:spcBef>
            </a:pPr>
            <a:endParaRPr lang="en-US" altLang="zh-CN" sz="2000" dirty="0">
              <a:solidFill>
                <a:prstClr val="black"/>
              </a:solidFill>
              <a:latin typeface="汉仪大宋简" panose="02010609000101010101" pitchFamily="49" charset="-122"/>
              <a:ea typeface="汉仪大宋简" panose="02010609000101010101" pitchFamily="49" charset="-122"/>
            </a:endParaRPr>
          </a:p>
          <a:p>
            <a:pPr marL="0" defTabSz="685800">
              <a:lnSpc>
                <a:spcPct val="100000"/>
              </a:lnSpc>
              <a:spcBef>
                <a:spcPts val="0"/>
              </a:spcBef>
            </a:pPr>
            <a:r>
              <a:rPr lang="zh-CN" altLang="en-US" sz="3200" dirty="0">
                <a:solidFill>
                  <a:prstClr val="black"/>
                </a:solidFill>
                <a:latin typeface="汉仪大宋简" panose="02010609000101010101" pitchFamily="49" charset="-122"/>
                <a:ea typeface="汉仪大宋简" panose="02010609000101010101" pitchFamily="49" charset="-122"/>
              </a:rPr>
              <a:t>“</a:t>
            </a:r>
            <a:r>
              <a:rPr lang="zh-TW" altLang="en-US" sz="3200" dirty="0">
                <a:latin typeface="汉仪大宋简" panose="02010609000101010101" pitchFamily="49" charset="-122"/>
                <a:ea typeface="汉仪大宋简" panose="02010609000101010101" pitchFamily="49" charset="-122"/>
              </a:rPr>
              <a:t>大部份细胞的运作，最贴切</a:t>
            </a:r>
            <a:r>
              <a:rPr lang="zh-CN" altLang="en-US" sz="3200" dirty="0">
                <a:latin typeface="汉仪大宋简" panose="02010609000101010101" pitchFamily="49" charset="-122"/>
                <a:ea typeface="汉仪大宋简" panose="02010609000101010101" pitchFamily="49" charset="-122"/>
              </a:rPr>
              <a:t>地</a:t>
            </a:r>
            <a:r>
              <a:rPr lang="zh-TW" altLang="en-US" sz="3200" dirty="0">
                <a:latin typeface="汉仪大宋简" panose="02010609000101010101" pitchFamily="49" charset="-122"/>
                <a:ea typeface="汉仪大宋简" panose="02010609000101010101" pitchFamily="49" charset="-122"/>
              </a:rPr>
              <a:t>不是用</a:t>
            </a:r>
            <a:r>
              <a:rPr lang="zh-CN" altLang="en-US" sz="3200" dirty="0">
                <a:latin typeface="汉仪大宋简" panose="02010609000101010101" pitchFamily="49" charset="-122"/>
                <a:ea typeface="汉仪大宋简" panose="02010609000101010101" pitchFamily="49" charset="-122"/>
              </a:rPr>
              <a:t>物质</a:t>
            </a:r>
            <a:r>
              <a:rPr lang="en-US" altLang="zh-CN" sz="3200" dirty="0">
                <a:latin typeface="汉仪大宋简" panose="02010609000101010101" pitchFamily="49" charset="-122"/>
                <a:ea typeface="汉仪大宋简" panose="02010609000101010101" pitchFamily="49" charset="-122"/>
              </a:rPr>
              <a:t>——</a:t>
            </a:r>
            <a:r>
              <a:rPr lang="zh-TW" altLang="en-US" sz="3200" dirty="0">
                <a:latin typeface="汉仪大宋简" panose="02010609000101010101" pitchFamily="49" charset="-122"/>
                <a:ea typeface="汉仪大宋简" panose="02010609000101010101" pitchFamily="49" charset="-122"/>
              </a:rPr>
              <a:t>硬件</a:t>
            </a:r>
            <a:r>
              <a:rPr lang="en-US" altLang="zh-CN" sz="3200" dirty="0">
                <a:latin typeface="汉仪大宋简" panose="02010609000101010101" pitchFamily="49" charset="-122"/>
                <a:ea typeface="汉仪大宋简" panose="02010609000101010101" pitchFamily="49" charset="-122"/>
              </a:rPr>
              <a:t>——</a:t>
            </a:r>
            <a:r>
              <a:rPr lang="zh-TW" altLang="en-US" sz="3200" dirty="0">
                <a:latin typeface="汉仪大宋简" panose="02010609000101010101" pitchFamily="49" charset="-122"/>
                <a:ea typeface="汉仪大宋简" panose="02010609000101010101" pitchFamily="49" charset="-122"/>
              </a:rPr>
              <a:t>来形容，而是用</a:t>
            </a:r>
            <a:r>
              <a:rPr lang="zh-CN" altLang="en-US" sz="3200" dirty="0">
                <a:latin typeface="汉仪大宋简" panose="02010609000101010101" pitchFamily="49" charset="-122"/>
                <a:ea typeface="汉仪大宋简" panose="02010609000101010101" pitchFamily="49" charset="-122"/>
              </a:rPr>
              <a:t>信息</a:t>
            </a:r>
            <a:r>
              <a:rPr lang="zh-TW" altLang="en-US" sz="3200" dirty="0">
                <a:latin typeface="汉仪大宋简" panose="02010609000101010101" pitchFamily="49" charset="-122"/>
                <a:ea typeface="汉仪大宋简" panose="02010609000101010101" pitchFamily="49" charset="-122"/>
              </a:rPr>
              <a:t>或软件来形容。</a:t>
            </a:r>
            <a:r>
              <a:rPr lang="zh-CN" altLang="en-US" sz="3200" dirty="0">
                <a:solidFill>
                  <a:prstClr val="black"/>
                </a:solidFill>
                <a:latin typeface="汉仪大宋简" panose="02010609000101010101" pitchFamily="49" charset="-122"/>
                <a:ea typeface="汉仪大宋简" panose="02010609000101010101" pitchFamily="49" charset="-122"/>
              </a:rPr>
              <a:t>”</a:t>
            </a:r>
            <a:r>
              <a:rPr lang="en-US" altLang="zh-CN" sz="2800" dirty="0">
                <a:solidFill>
                  <a:prstClr val="black"/>
                </a:solidFill>
                <a:latin typeface="汉仪大宋简" panose="02010609000101010101" pitchFamily="49" charset="-122"/>
                <a:ea typeface="汉仪大宋简" panose="02010609000101010101" pitchFamily="49" charset="-122"/>
              </a:rPr>
              <a:t>《</a:t>
            </a:r>
            <a:r>
              <a:rPr lang="zh-CN" altLang="en-US" sz="2800" dirty="0">
                <a:solidFill>
                  <a:prstClr val="black"/>
                </a:solidFill>
                <a:latin typeface="汉仪大宋简" panose="02010609000101010101" pitchFamily="49" charset="-122"/>
                <a:ea typeface="汉仪大宋简" panose="02010609000101010101" pitchFamily="49" charset="-122"/>
              </a:rPr>
              <a:t>卫报</a:t>
            </a:r>
            <a:r>
              <a:rPr lang="en-US" altLang="zh-CN" sz="2800" i="1" dirty="0">
                <a:solidFill>
                  <a:prstClr val="black"/>
                </a:solidFill>
                <a:latin typeface="汉仪大宋简" panose="02010609000101010101" pitchFamily="49" charset="-122"/>
                <a:ea typeface="汉仪大宋简" panose="02010609000101010101" pitchFamily="49" charset="-122"/>
              </a:rPr>
              <a:t>》The Guardian</a:t>
            </a:r>
            <a:r>
              <a:rPr lang="en-US" altLang="zh-CN" sz="2800" dirty="0">
                <a:solidFill>
                  <a:prstClr val="black"/>
                </a:solidFill>
                <a:latin typeface="汉仪大宋简" panose="02010609000101010101" pitchFamily="49" charset="-122"/>
                <a:ea typeface="汉仪大宋简" panose="02010609000101010101" pitchFamily="49" charset="-122"/>
              </a:rPr>
              <a:t> 2002</a:t>
            </a:r>
            <a:r>
              <a:rPr lang="zh-CN" altLang="en-US" sz="2800" dirty="0">
                <a:solidFill>
                  <a:prstClr val="black"/>
                </a:solidFill>
                <a:latin typeface="汉仪大宋简" panose="02010609000101010101" pitchFamily="49" charset="-122"/>
                <a:ea typeface="汉仪大宋简" panose="02010609000101010101" pitchFamily="49" charset="-122"/>
              </a:rPr>
              <a:t>年</a:t>
            </a:r>
            <a:r>
              <a:rPr lang="en-US" altLang="zh-CN" sz="2800" dirty="0">
                <a:solidFill>
                  <a:prstClr val="black"/>
                </a:solidFill>
                <a:latin typeface="汉仪大宋简" panose="02010609000101010101" pitchFamily="49" charset="-122"/>
                <a:ea typeface="汉仪大宋简" panose="02010609000101010101" pitchFamily="49" charset="-122"/>
              </a:rPr>
              <a:t>12</a:t>
            </a:r>
            <a:r>
              <a:rPr lang="zh-CN" altLang="en-US" sz="2800" dirty="0">
                <a:solidFill>
                  <a:prstClr val="black"/>
                </a:solidFill>
                <a:latin typeface="汉仪大宋简" panose="02010609000101010101" pitchFamily="49" charset="-122"/>
                <a:ea typeface="汉仪大宋简" panose="02010609000101010101" pitchFamily="49" charset="-122"/>
              </a:rPr>
              <a:t>月</a:t>
            </a:r>
            <a:r>
              <a:rPr lang="en-US" altLang="zh-CN" sz="2800" dirty="0">
                <a:solidFill>
                  <a:prstClr val="black"/>
                </a:solidFill>
                <a:latin typeface="汉仪大宋简" panose="02010609000101010101" pitchFamily="49" charset="-122"/>
                <a:ea typeface="汉仪大宋简" panose="02010609000101010101" pitchFamily="49" charset="-122"/>
              </a:rPr>
              <a:t>11</a:t>
            </a:r>
            <a:r>
              <a:rPr lang="zh-CN" altLang="en-US" sz="2800" dirty="0">
                <a:solidFill>
                  <a:prstClr val="black"/>
                </a:solidFill>
                <a:latin typeface="汉仪大宋简" panose="02010609000101010101" pitchFamily="49" charset="-122"/>
                <a:ea typeface="汉仪大宋简" panose="02010609000101010101" pitchFamily="49" charset="-122"/>
              </a:rPr>
              <a:t>日</a:t>
            </a:r>
            <a:endParaRPr lang="en-US" altLang="zh-CN" sz="3600" dirty="0">
              <a:solidFill>
                <a:prstClr val="black"/>
              </a:solidFill>
              <a:latin typeface="汉仪大宋简" panose="02010609000101010101" pitchFamily="49" charset="-122"/>
              <a:ea typeface="汉仪大宋简" panose="02010609000101010101" pitchFamily="49" charset="-122"/>
            </a:endParaRPr>
          </a:p>
        </p:txBody>
      </p:sp>
      <p:sp>
        <p:nvSpPr>
          <p:cNvPr id="3" name="内容占位符 2"/>
          <p:cNvSpPr>
            <a:spLocks noGrp="1"/>
          </p:cNvSpPr>
          <p:nvPr>
            <p:ph type="subTitle" idx="4294967295"/>
          </p:nvPr>
        </p:nvSpPr>
        <p:spPr>
          <a:xfrm>
            <a:off x="551384" y="4215859"/>
            <a:ext cx="11089232" cy="1877437"/>
          </a:xfrm>
          <a:prstGeom prst="rect">
            <a:avLst/>
          </a:prstGeom>
        </p:spPr>
        <p:txBody>
          <a:bodyPr wrap="square">
            <a:spAutoFit/>
          </a:bodyPr>
          <a:lstStyle/>
          <a:p>
            <a:pPr marL="0" defTabSz="685800">
              <a:lnSpc>
                <a:spcPct val="100000"/>
              </a:lnSpc>
              <a:spcBef>
                <a:spcPts val="0"/>
              </a:spcBef>
            </a:pPr>
            <a:r>
              <a:rPr lang="zh-CN" altLang="en-US" sz="3200" dirty="0">
                <a:solidFill>
                  <a:prstClr val="black"/>
                </a:solidFill>
                <a:latin typeface="汉仪大宋简" panose="02010609000101010101" pitchFamily="49" charset="-122"/>
                <a:ea typeface="汉仪大宋简" panose="02010609000101010101" pitchFamily="49" charset="-122"/>
              </a:rPr>
              <a:t>他承认：</a:t>
            </a:r>
            <a:endParaRPr lang="en-US" altLang="zh-CN" sz="3200" dirty="0">
              <a:solidFill>
                <a:prstClr val="black"/>
              </a:solidFill>
              <a:latin typeface="汉仪大宋简" panose="02010609000101010101" pitchFamily="49" charset="-122"/>
              <a:ea typeface="汉仪大宋简" panose="02010609000101010101" pitchFamily="49" charset="-122"/>
            </a:endParaRPr>
          </a:p>
          <a:p>
            <a:pPr marL="0" defTabSz="685800">
              <a:lnSpc>
                <a:spcPct val="100000"/>
              </a:lnSpc>
              <a:spcBef>
                <a:spcPts val="0"/>
              </a:spcBef>
            </a:pPr>
            <a:endParaRPr lang="en-US" altLang="zh-CN" sz="2000" dirty="0">
              <a:solidFill>
                <a:prstClr val="black"/>
              </a:solidFill>
              <a:latin typeface="汉仪大宋简" panose="02010609000101010101" pitchFamily="49" charset="-122"/>
              <a:ea typeface="汉仪大宋简" panose="02010609000101010101" pitchFamily="49" charset="-122"/>
            </a:endParaRPr>
          </a:p>
          <a:p>
            <a:pPr marL="0" defTabSz="685800">
              <a:lnSpc>
                <a:spcPct val="100000"/>
              </a:lnSpc>
              <a:spcBef>
                <a:spcPts val="0"/>
              </a:spcBef>
            </a:pPr>
            <a:r>
              <a:rPr lang="zh-CN" altLang="en-US" sz="3200" dirty="0">
                <a:latin typeface="汉仪大宋简" panose="02010609000101010101" pitchFamily="49" charset="-122"/>
                <a:ea typeface="汉仪大宋简" panose="02010609000101010101" pitchFamily="49" charset="-122"/>
              </a:rPr>
              <a:t>“在物理学中还没有一个已知的定律能让信息从无到有地出现</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a:t>
            </a:r>
            <a:r>
              <a:rPr lang="en-US" altLang="en-US" sz="2400" dirty="0">
                <a:latin typeface="汉仪大宋简" panose="02010609000101010101" pitchFamily="49" charset="-122"/>
                <a:ea typeface="汉仪大宋简" panose="02010609000101010101" pitchFamily="49" charset="-122"/>
              </a:rPr>
              <a:t>New Scientist, 163(2204):27-30, </a:t>
            </a:r>
            <a:r>
              <a:rPr lang="en-US" altLang="zh-CN" sz="2400" dirty="0">
                <a:solidFill>
                  <a:prstClr val="black"/>
                </a:solidFill>
                <a:latin typeface="汉仪大宋简" panose="02010609000101010101" pitchFamily="49" charset="-122"/>
                <a:ea typeface="汉仪大宋简" panose="02010609000101010101" pitchFamily="49" charset="-122"/>
              </a:rPr>
              <a:t>1999</a:t>
            </a:r>
            <a:r>
              <a:rPr lang="zh-CN" altLang="en-US" sz="2400" dirty="0">
                <a:solidFill>
                  <a:prstClr val="black"/>
                </a:solidFill>
                <a:latin typeface="汉仪大宋简" panose="02010609000101010101" pitchFamily="49" charset="-122"/>
                <a:ea typeface="汉仪大宋简" panose="02010609000101010101" pitchFamily="49" charset="-122"/>
              </a:rPr>
              <a:t>年</a:t>
            </a:r>
            <a:r>
              <a:rPr lang="en-US" altLang="zh-CN" sz="2400" dirty="0">
                <a:solidFill>
                  <a:prstClr val="black"/>
                </a:solidFill>
                <a:latin typeface="汉仪大宋简" panose="02010609000101010101" pitchFamily="49" charset="-122"/>
                <a:ea typeface="汉仪大宋简" panose="02010609000101010101" pitchFamily="49" charset="-122"/>
              </a:rPr>
              <a:t>09</a:t>
            </a:r>
            <a:r>
              <a:rPr lang="zh-CN" altLang="en-US" sz="2400" dirty="0">
                <a:solidFill>
                  <a:prstClr val="black"/>
                </a:solidFill>
                <a:latin typeface="汉仪大宋简" panose="02010609000101010101" pitchFamily="49" charset="-122"/>
                <a:ea typeface="汉仪大宋简" panose="02010609000101010101" pitchFamily="49" charset="-122"/>
              </a:rPr>
              <a:t>月</a:t>
            </a:r>
            <a:r>
              <a:rPr lang="en-US" altLang="zh-CN" sz="2400" dirty="0">
                <a:solidFill>
                  <a:prstClr val="black"/>
                </a:solidFill>
                <a:latin typeface="汉仪大宋简" panose="02010609000101010101" pitchFamily="49" charset="-122"/>
                <a:ea typeface="汉仪大宋简" panose="02010609000101010101" pitchFamily="49" charset="-122"/>
              </a:rPr>
              <a:t>18</a:t>
            </a:r>
            <a:r>
              <a:rPr lang="zh-CN" altLang="en-US" sz="2400" dirty="0">
                <a:solidFill>
                  <a:prstClr val="black"/>
                </a:solidFill>
                <a:latin typeface="汉仪大宋简" panose="02010609000101010101" pitchFamily="49" charset="-122"/>
                <a:ea typeface="汉仪大宋简" panose="02010609000101010101" pitchFamily="49" charset="-122"/>
              </a:rPr>
              <a:t>日</a:t>
            </a:r>
            <a:endParaRPr lang="en-US" altLang="en-US" sz="3200" dirty="0">
              <a:latin typeface="汉仪大宋简" panose="02010609000101010101" pitchFamily="49" charset="-122"/>
              <a:ea typeface="汉仪大宋简" panose="02010609000101010101" pitchFamily="49" charset="-122"/>
            </a:endParaRPr>
          </a:p>
        </p:txBody>
      </p:sp>
      <p:sp>
        <p:nvSpPr>
          <p:cNvPr id="5" name="内容占位符 2"/>
          <p:cNvSpPr>
            <a:spLocks noGrp="1"/>
          </p:cNvSpPr>
          <p:nvPr>
            <p:ph sz="quarter" idx="4294967295"/>
          </p:nvPr>
        </p:nvSpPr>
        <p:spPr>
          <a:xfrm>
            <a:off x="3215680" y="1290634"/>
            <a:ext cx="8424936" cy="1200329"/>
          </a:xfrm>
          <a:prstGeom prst="rect">
            <a:avLst/>
          </a:prstGeom>
        </p:spPr>
        <p:txBody>
          <a:bodyPr wrap="square">
            <a:spAutoFit/>
          </a:bodyPr>
          <a:lstStyle/>
          <a:p>
            <a:pPr marL="0" defTabSz="685800">
              <a:lnSpc>
                <a:spcPct val="100000"/>
              </a:lnSpc>
              <a:spcBef>
                <a:spcPts val="0"/>
              </a:spcBef>
            </a:pPr>
            <a:r>
              <a:rPr lang="zh-TW" altLang="en-US" sz="3200" dirty="0">
                <a:latin typeface="汉仪大宋简" panose="02010609000101010101" pitchFamily="49" charset="-122"/>
                <a:ea typeface="汉仪大宋简" panose="02010609000101010101" pitchFamily="49" charset="-122"/>
              </a:rPr>
              <a:t>保罗 </a:t>
            </a:r>
            <a:r>
              <a:rPr lang="en-US" altLang="zh-TW" sz="3200" b="1" dirty="0">
                <a:latin typeface="汉仪大宋简" panose="02010609000101010101" pitchFamily="49" charset="-122"/>
                <a:ea typeface="汉仪大宋简" panose="02010609000101010101" pitchFamily="49" charset="-122"/>
              </a:rPr>
              <a:t>‧</a:t>
            </a:r>
            <a:r>
              <a:rPr lang="en-US" altLang="zh-TW" sz="3200" dirty="0">
                <a:latin typeface="汉仪大宋简" panose="02010609000101010101" pitchFamily="49" charset="-122"/>
                <a:ea typeface="汉仪大宋简" panose="02010609000101010101" pitchFamily="49" charset="-122"/>
              </a:rPr>
              <a:t> </a:t>
            </a:r>
            <a:r>
              <a:rPr lang="zh-TW" altLang="en-US" sz="3200" dirty="0">
                <a:latin typeface="汉仪大宋简" panose="02010609000101010101" pitchFamily="49" charset="-122"/>
                <a:ea typeface="汉仪大宋简" panose="02010609000101010101" pitchFamily="49" charset="-122"/>
              </a:rPr>
              <a:t>戴维斯</a:t>
            </a:r>
            <a:r>
              <a:rPr lang="en-US" altLang="zh-TW" sz="4000" dirty="0">
                <a:latin typeface="汉仪大宋简" panose="02010609000101010101" pitchFamily="49" charset="-122"/>
                <a:ea typeface="汉仪大宋简" panose="02010609000101010101" pitchFamily="49" charset="-122"/>
              </a:rPr>
              <a:t>(Paul Davies)</a:t>
            </a:r>
            <a:r>
              <a:rPr lang="zh-CN" altLang="en-US" sz="3200" dirty="0">
                <a:latin typeface="汉仪大宋简" panose="02010609000101010101" pitchFamily="49" charset="-122"/>
                <a:ea typeface="汉仪大宋简" panose="02010609000101010101" pitchFamily="49" charset="-122"/>
              </a:rPr>
              <a:t>教授是进化论者、</a:t>
            </a:r>
            <a:r>
              <a:rPr lang="zh-TW" altLang="en-US" sz="3200" dirty="0">
                <a:solidFill>
                  <a:prstClr val="black"/>
                </a:solidFill>
                <a:latin typeface="汉仪大宋简" panose="02010609000101010101" pitchFamily="49" charset="-122"/>
                <a:ea typeface="汉仪大宋简" panose="02010609000101010101" pitchFamily="49" charset="-122"/>
              </a:rPr>
              <a:t>天体生物学家</a:t>
            </a:r>
            <a:r>
              <a:rPr lang="zh-CN" altLang="en-US" sz="3200" dirty="0">
                <a:solidFill>
                  <a:prstClr val="black"/>
                </a:solidFill>
                <a:latin typeface="汉仪大宋简" panose="02010609000101010101" pitchFamily="49" charset="-122"/>
                <a:ea typeface="汉仪大宋简" panose="02010609000101010101" pitchFamily="49" charset="-122"/>
              </a:rPr>
              <a:t>，寻找外星生命。他说：</a:t>
            </a:r>
            <a:endParaRPr lang="en-US" altLang="zh-CN" sz="3600" dirty="0">
              <a:solidFill>
                <a:prstClr val="black"/>
              </a:solidFill>
              <a:latin typeface="汉仪大宋简" panose="02010609000101010101" pitchFamily="49" charset="-122"/>
              <a:ea typeface="汉仪大宋简" panose="02010609000101010101" pitchFamily="49" charset="-122"/>
            </a:endParaRPr>
          </a:p>
        </p:txBody>
      </p:sp>
      <p:pic>
        <p:nvPicPr>
          <p:cNvPr id="6" name="Picture 2" descr="The long shot of life elsewhere"/>
          <p:cNvPicPr>
            <a:picLocks noChangeAspect="1" noChangeArrowheads="1"/>
          </p:cNvPicPr>
          <p:nvPr/>
        </p:nvPicPr>
        <p:blipFill>
          <a:blip r:embed="rId3" cstate="print"/>
          <a:srcRect l="22000" r="22001"/>
          <a:stretch>
            <a:fillRect/>
          </a:stretch>
        </p:blipFill>
        <p:spPr bwMode="auto">
          <a:xfrm>
            <a:off x="551384" y="1196752"/>
            <a:ext cx="2381136" cy="2834640"/>
          </a:xfrm>
          <a:prstGeom prst="rect">
            <a:avLst/>
          </a:prstGeom>
          <a:noFill/>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1CB8367B-F5C3-44F1-B299-3D5D90BA5875}"/>
              </a:ext>
            </a:extLst>
          </p:cNvPr>
          <p:cNvSpPr>
            <a:spLocks noGrp="1"/>
          </p:cNvSpPr>
          <p:nvPr>
            <p:ph type="title"/>
          </p:nvPr>
        </p:nvSpPr>
        <p:spPr>
          <a:xfrm>
            <a:off x="0" y="185984"/>
            <a:ext cx="12192000" cy="584775"/>
          </a:xfrm>
        </p:spPr>
        <p:txBody>
          <a:bodyPr/>
          <a:lstStyle/>
          <a:p>
            <a:r>
              <a:rPr lang="zh-CN" altLang="en-US" dirty="0"/>
              <a:t>即便不合理，指定答案也只能是：唯物论、无神论</a:t>
            </a:r>
          </a:p>
        </p:txBody>
      </p:sp>
      <p:sp>
        <p:nvSpPr>
          <p:cNvPr id="3" name="内容占位符 2"/>
          <p:cNvSpPr>
            <a:spLocks noGrp="1"/>
          </p:cNvSpPr>
          <p:nvPr>
            <p:ph type="subTitle" idx="4294967295"/>
          </p:nvPr>
        </p:nvSpPr>
        <p:spPr>
          <a:xfrm>
            <a:off x="407368" y="4492992"/>
            <a:ext cx="11017224" cy="1323439"/>
          </a:xfrm>
          <a:prstGeom prst="rect">
            <a:avLst/>
          </a:prstGeom>
        </p:spPr>
        <p:txBody>
          <a:bodyPr wrap="square">
            <a:spAutoFit/>
          </a:bodyPr>
          <a:lstStyle/>
          <a:p>
            <a:pPr marL="0" defTabSz="685800">
              <a:spcBef>
                <a:spcPts val="0"/>
              </a:spcBef>
            </a:pPr>
            <a:r>
              <a:rPr lang="zh-CN" altLang="en-US" sz="4000" dirty="0">
                <a:latin typeface="汉仪大宋简" panose="02010609000101010101" pitchFamily="49" charset="-122"/>
                <a:ea typeface="汉仪大宋简" panose="02010609000101010101" pitchFamily="49" charset="-122"/>
              </a:rPr>
              <a:t>不过他只能够问“怎么”，他总不能质疑生命是否偶然进化出来！</a:t>
            </a:r>
            <a:endParaRPr lang="en-US" altLang="en-US" sz="4000" dirty="0">
              <a:latin typeface="汉仪大宋简" panose="02010609000101010101" pitchFamily="49" charset="-122"/>
              <a:ea typeface="汉仪大宋简" panose="02010609000101010101" pitchFamily="49" charset="-122"/>
            </a:endParaRPr>
          </a:p>
        </p:txBody>
      </p:sp>
      <p:sp>
        <p:nvSpPr>
          <p:cNvPr id="5" name="内容占位符 2"/>
          <p:cNvSpPr>
            <a:spLocks noGrp="1"/>
          </p:cNvSpPr>
          <p:nvPr>
            <p:ph sz="quarter" idx="4294967295"/>
          </p:nvPr>
        </p:nvSpPr>
        <p:spPr>
          <a:xfrm>
            <a:off x="3359696" y="1052736"/>
            <a:ext cx="8064896" cy="3046988"/>
          </a:xfrm>
          <a:prstGeom prst="rect">
            <a:avLst/>
          </a:prstGeom>
        </p:spPr>
        <p:txBody>
          <a:bodyPr wrap="square">
            <a:spAutoFit/>
          </a:bodyPr>
          <a:lstStyle/>
          <a:p>
            <a:pPr marL="0" defTabSz="685800">
              <a:spcBef>
                <a:spcPts val="0"/>
              </a:spcBef>
            </a:pPr>
            <a:r>
              <a:rPr lang="zh-CN" altLang="en-US" sz="3200" dirty="0">
                <a:latin typeface="汉仪大宋简" panose="02010609000101010101" pitchFamily="49" charset="-122"/>
                <a:ea typeface="汉仪大宋简" panose="02010609000101010101" pitchFamily="49" charset="-122"/>
              </a:rPr>
              <a:t>他又承认：</a:t>
            </a:r>
            <a:endParaRPr lang="en-US" altLang="zh-CN" sz="3200" dirty="0">
              <a:latin typeface="汉仪大宋简" panose="02010609000101010101" pitchFamily="49" charset="-122"/>
              <a:ea typeface="汉仪大宋简" panose="02010609000101010101" pitchFamily="49" charset="-122"/>
            </a:endParaRPr>
          </a:p>
          <a:p>
            <a:pPr marL="0" defTabSz="685800">
              <a:spcBef>
                <a:spcPts val="0"/>
              </a:spcBef>
            </a:pPr>
            <a:endParaRPr lang="en-US" altLang="zh-TW" sz="3200" dirty="0">
              <a:latin typeface="汉仪大宋简" panose="02010609000101010101" pitchFamily="49" charset="-122"/>
              <a:ea typeface="汉仪大宋简" panose="02010609000101010101" pitchFamily="49" charset="-122"/>
            </a:endParaRPr>
          </a:p>
          <a:p>
            <a:pPr marL="0" defTabSz="685800">
              <a:spcBef>
                <a:spcPts val="0"/>
              </a:spcBef>
            </a:pPr>
            <a:r>
              <a:rPr lang="zh-CN" altLang="en-US" sz="3200" dirty="0">
                <a:latin typeface="汉仪大宋简" panose="02010609000101010101" pitchFamily="49" charset="-122"/>
                <a:ea typeface="汉仪大宋简" panose="02010609000101010101" pitchFamily="49" charset="-122"/>
              </a:rPr>
              <a:t>“没有人知道一堆无生命的化学物质怎么偶然聚合形成了第一个活细胞</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那些笨拙的原子是怎么随机编写出自己的软件的？”</a:t>
            </a:r>
            <a:r>
              <a:rPr lang="en-US" altLang="en-US" sz="3200" dirty="0">
                <a:latin typeface="汉仪大宋简" panose="02010609000101010101" pitchFamily="49" charset="-122"/>
                <a:ea typeface="汉仪大宋简" panose="02010609000101010101" pitchFamily="49" charset="-122"/>
              </a:rPr>
              <a:t> </a:t>
            </a:r>
            <a:r>
              <a:rPr lang="en-US" altLang="en-US" sz="2400" dirty="0">
                <a:latin typeface="汉仪大宋简" panose="02010609000101010101" pitchFamily="49" charset="-122"/>
                <a:ea typeface="汉仪大宋简" panose="02010609000101010101" pitchFamily="49" charset="-122"/>
              </a:rPr>
              <a:t>New Scientist, 179(2403):32, </a:t>
            </a:r>
            <a:r>
              <a:rPr lang="en-US" altLang="zh-CN" sz="2400" dirty="0">
                <a:latin typeface="汉仪大宋简" panose="02010609000101010101" pitchFamily="49" charset="-122"/>
                <a:ea typeface="汉仪大宋简" panose="02010609000101010101" pitchFamily="49" charset="-122"/>
              </a:rPr>
              <a:t>2003</a:t>
            </a:r>
            <a:r>
              <a:rPr lang="zh-CN" altLang="en-US" sz="2400" dirty="0">
                <a:latin typeface="汉仪大宋简" panose="02010609000101010101" pitchFamily="49" charset="-122"/>
                <a:ea typeface="汉仪大宋简" panose="02010609000101010101" pitchFamily="49" charset="-122"/>
              </a:rPr>
              <a:t>年</a:t>
            </a:r>
            <a:r>
              <a:rPr lang="en-US" altLang="zh-CN" sz="2400" dirty="0">
                <a:latin typeface="汉仪大宋简" panose="02010609000101010101" pitchFamily="49" charset="-122"/>
                <a:ea typeface="汉仪大宋简" panose="02010609000101010101" pitchFamily="49" charset="-122"/>
              </a:rPr>
              <a:t>07</a:t>
            </a:r>
            <a:r>
              <a:rPr lang="zh-CN" altLang="en-US" sz="2400" dirty="0">
                <a:latin typeface="汉仪大宋简" panose="02010609000101010101" pitchFamily="49" charset="-122"/>
                <a:ea typeface="汉仪大宋简" panose="02010609000101010101" pitchFamily="49" charset="-122"/>
              </a:rPr>
              <a:t>月</a:t>
            </a:r>
            <a:r>
              <a:rPr lang="en-US" altLang="zh-CN" sz="2400" dirty="0">
                <a:latin typeface="汉仪大宋简" panose="02010609000101010101" pitchFamily="49" charset="-122"/>
                <a:ea typeface="汉仪大宋简" panose="02010609000101010101" pitchFamily="49" charset="-122"/>
              </a:rPr>
              <a:t>12</a:t>
            </a:r>
            <a:r>
              <a:rPr lang="zh-CN" altLang="en-US" sz="2400" dirty="0">
                <a:latin typeface="汉仪大宋简" panose="02010609000101010101" pitchFamily="49" charset="-122"/>
                <a:ea typeface="汉仪大宋简" panose="02010609000101010101" pitchFamily="49" charset="-122"/>
              </a:rPr>
              <a:t>日</a:t>
            </a:r>
            <a:endParaRPr lang="en-US" altLang="zh-CN" sz="3200" dirty="0">
              <a:latin typeface="汉仪大宋简" panose="02010609000101010101" pitchFamily="49" charset="-122"/>
              <a:ea typeface="汉仪大宋简" panose="02010609000101010101" pitchFamily="49" charset="-122"/>
            </a:endParaRPr>
          </a:p>
        </p:txBody>
      </p:sp>
      <p:pic>
        <p:nvPicPr>
          <p:cNvPr id="11" name="Picture 2" descr="The long shot of life elsewhere">
            <a:extLst>
              <a:ext uri="{FF2B5EF4-FFF2-40B4-BE49-F238E27FC236}">
                <a16:creationId xmlns:a16="http://schemas.microsoft.com/office/drawing/2014/main" id="{3704D19B-A9A0-4C53-B079-C6F8A42DBF93}"/>
              </a:ext>
            </a:extLst>
          </p:cNvPr>
          <p:cNvPicPr>
            <a:picLocks noChangeAspect="1" noChangeArrowheads="1"/>
          </p:cNvPicPr>
          <p:nvPr/>
        </p:nvPicPr>
        <p:blipFill>
          <a:blip r:embed="rId3" cstate="print"/>
          <a:srcRect l="22000" r="22001"/>
          <a:stretch>
            <a:fillRect/>
          </a:stretch>
        </p:blipFill>
        <p:spPr bwMode="auto">
          <a:xfrm>
            <a:off x="551384" y="1196752"/>
            <a:ext cx="2381136" cy="2834640"/>
          </a:xfrm>
          <a:prstGeom prst="rect">
            <a:avLst/>
          </a:prstGeom>
          <a:noFill/>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1"/>
          <p:cNvPicPr>
            <a:picLocks noChangeAspect="1" noChangeArrowheads="1"/>
          </p:cNvPicPr>
          <p:nvPr/>
        </p:nvPicPr>
        <p:blipFill>
          <a:blip r:embed="rId3" cstate="print"/>
          <a:srcRect/>
          <a:stretch>
            <a:fillRect/>
          </a:stretch>
        </p:blipFill>
        <p:spPr bwMode="auto">
          <a:xfrm>
            <a:off x="1703512" y="908721"/>
            <a:ext cx="2952328" cy="5228081"/>
          </a:xfrm>
          <a:prstGeom prst="rect">
            <a:avLst/>
          </a:prstGeom>
          <a:noFill/>
          <a:ln w="9525">
            <a:noFill/>
            <a:miter lim="800000"/>
            <a:headEnd/>
            <a:tailEnd/>
          </a:ln>
        </p:spPr>
      </p:pic>
      <p:pic>
        <p:nvPicPr>
          <p:cNvPr id="536578" name="Picture 2"/>
          <p:cNvPicPr>
            <a:picLocks noChangeAspect="1" noChangeArrowheads="1"/>
          </p:cNvPicPr>
          <p:nvPr/>
        </p:nvPicPr>
        <p:blipFill>
          <a:blip r:embed="rId4" cstate="print"/>
          <a:srcRect/>
          <a:stretch>
            <a:fillRect/>
          </a:stretch>
        </p:blipFill>
        <p:spPr bwMode="auto">
          <a:xfrm>
            <a:off x="-4212976" y="2420888"/>
            <a:ext cx="3683571" cy="2313436"/>
          </a:xfrm>
          <a:prstGeom prst="rect">
            <a:avLst/>
          </a:prstGeom>
          <a:noFill/>
          <a:ln w="9525">
            <a:noFill/>
            <a:miter lim="800000"/>
            <a:headEnd/>
            <a:tailEnd/>
          </a:ln>
        </p:spPr>
      </p:pic>
      <p:pic>
        <p:nvPicPr>
          <p:cNvPr id="7" name="Picture 6" descr="DNA_orbit_animated.gif"/>
          <p:cNvPicPr>
            <a:picLocks noChangeAspect="1"/>
          </p:cNvPicPr>
          <p:nvPr/>
        </p:nvPicPr>
        <p:blipFill>
          <a:blip r:embed="rId5" cstate="print"/>
          <a:srcRect/>
          <a:stretch>
            <a:fillRect/>
          </a:stretch>
        </p:blipFill>
        <p:spPr bwMode="auto">
          <a:xfrm>
            <a:off x="4943872" y="795740"/>
            <a:ext cx="2016224" cy="3316340"/>
          </a:xfrm>
          <a:prstGeom prst="rect">
            <a:avLst/>
          </a:prstGeom>
          <a:noFill/>
          <a:ln w="9525">
            <a:noFill/>
            <a:miter lim="800000"/>
            <a:headEnd/>
            <a:tailEnd/>
          </a:ln>
        </p:spPr>
      </p:pic>
      <p:pic>
        <p:nvPicPr>
          <p:cNvPr id="8" name="Picture 1" descr="Dino microscopic structures looks like red blood cells cd be squeezed out 65myr schwietzer"/>
          <p:cNvPicPr>
            <a:picLocks noChangeAspect="1" noChangeArrowheads="1"/>
          </p:cNvPicPr>
          <p:nvPr/>
        </p:nvPicPr>
        <p:blipFill>
          <a:blip r:embed="rId6" cstate="print"/>
          <a:srcRect/>
          <a:stretch>
            <a:fillRect/>
          </a:stretch>
        </p:blipFill>
        <p:spPr bwMode="auto">
          <a:xfrm>
            <a:off x="4950296" y="4060927"/>
            <a:ext cx="5178152" cy="1918270"/>
          </a:xfrm>
          <a:prstGeom prst="rect">
            <a:avLst/>
          </a:prstGeom>
          <a:noFill/>
          <a:ln w="9525">
            <a:noFill/>
            <a:miter lim="800000"/>
            <a:headEnd/>
            <a:tailEnd/>
          </a:ln>
        </p:spPr>
      </p:pic>
      <p:pic>
        <p:nvPicPr>
          <p:cNvPr id="9" name="Picture 6" descr="Dino tree Sereno 1999 blanked.gif">
            <a:extLst>
              <a:ext uri="{FF2B5EF4-FFF2-40B4-BE49-F238E27FC236}">
                <a16:creationId xmlns:a16="http://schemas.microsoft.com/office/drawing/2014/main" id="{7A65321F-3E2F-4F83-984C-663A020CF986}"/>
              </a:ext>
            </a:extLst>
          </p:cNvPr>
          <p:cNvPicPr>
            <a:picLocks/>
          </p:cNvPicPr>
          <p:nvPr/>
        </p:nvPicPr>
        <p:blipFill rotWithShape="1">
          <a:blip r:embed="rId7" cstate="print"/>
          <a:srcRect r="34701"/>
          <a:stretch/>
        </p:blipFill>
        <p:spPr bwMode="auto">
          <a:xfrm>
            <a:off x="6960096" y="878803"/>
            <a:ext cx="3168352" cy="2982245"/>
          </a:xfrm>
          <a:prstGeom prst="rect">
            <a:avLst/>
          </a:prstGeom>
          <a:noFill/>
          <a:ln w="3175">
            <a:solidFill>
              <a:schemeClr val="tx1"/>
            </a:solidFill>
          </a:ln>
        </p:spPr>
      </p:pic>
      <p:sp>
        <p:nvSpPr>
          <p:cNvPr id="12" name="标题 11">
            <a:extLst>
              <a:ext uri="{FF2B5EF4-FFF2-40B4-BE49-F238E27FC236}">
                <a16:creationId xmlns:a16="http://schemas.microsoft.com/office/drawing/2014/main" id="{0101C3B4-FC0E-4C68-BFE4-FCC3D9972C19}"/>
              </a:ext>
            </a:extLst>
          </p:cNvPr>
          <p:cNvSpPr>
            <a:spLocks noGrp="1"/>
          </p:cNvSpPr>
          <p:nvPr>
            <p:ph type="title"/>
          </p:nvPr>
        </p:nvSpPr>
        <p:spPr>
          <a:xfrm>
            <a:off x="0" y="185984"/>
            <a:ext cx="12192000" cy="584775"/>
          </a:xfrm>
        </p:spPr>
        <p:txBody>
          <a:bodyPr/>
          <a:lstStyle/>
          <a:p>
            <a:r>
              <a:rPr lang="zh-CN" altLang="en-US" dirty="0"/>
              <a:t>思想框架使进化论者看不到面前证据的意义</a:t>
            </a:r>
          </a:p>
        </p:txBody>
      </p:sp>
    </p:spTree>
    <p:extLst>
      <p:ext uri="{BB962C8B-B14F-4D97-AF65-F5344CB8AC3E}">
        <p14:creationId xmlns:p14="http://schemas.microsoft.com/office/powerpoint/2010/main" val="27577937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3.jpg"/>
          <p:cNvPicPr>
            <a:picLocks noChangeAspect="1"/>
          </p:cNvPicPr>
          <p:nvPr/>
        </p:nvPicPr>
        <p:blipFill>
          <a:blip r:embed="rId3" cstate="print">
            <a:lum contrast="10000"/>
          </a:blip>
          <a:srcRect t="6905" b="2597"/>
          <a:stretch>
            <a:fillRect/>
          </a:stretch>
        </p:blipFill>
        <p:spPr>
          <a:xfrm>
            <a:off x="1559496" y="127060"/>
            <a:ext cx="9108504" cy="6182260"/>
          </a:xfrm>
          <a:prstGeom prst="rect">
            <a:avLst/>
          </a:prstGeom>
        </p:spPr>
      </p:pic>
      <p:sp>
        <p:nvSpPr>
          <p:cNvPr id="6" name="Pentagon 5"/>
          <p:cNvSpPr/>
          <p:nvPr/>
        </p:nvSpPr>
        <p:spPr>
          <a:xfrm rot="20588668">
            <a:off x="1977398" y="4990854"/>
            <a:ext cx="3456360" cy="609837"/>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80"/>
              </a:lnSpc>
            </a:pPr>
            <a:r>
              <a:rPr lang="zh-CN" altLang="en-US" sz="3200" b="1" dirty="0">
                <a:solidFill>
                  <a:prstClr val="black"/>
                </a:solidFill>
              </a:rPr>
              <a:t>现观察到的证据</a:t>
            </a:r>
            <a:endParaRPr lang="en-US" sz="3200" b="1" dirty="0">
              <a:solidFill>
                <a:prstClr val="black"/>
              </a:solidFill>
            </a:endParaRPr>
          </a:p>
        </p:txBody>
      </p:sp>
      <p:sp>
        <p:nvSpPr>
          <p:cNvPr id="7" name="Pentagon 6"/>
          <p:cNvSpPr/>
          <p:nvPr/>
        </p:nvSpPr>
        <p:spPr>
          <a:xfrm rot="942724" flipH="1">
            <a:off x="7206745" y="4693718"/>
            <a:ext cx="3048000" cy="646736"/>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zh-CN" altLang="en-US" sz="3200" b="1">
                <a:solidFill>
                  <a:prstClr val="black"/>
                </a:solidFill>
              </a:rPr>
              <a:t>解</a:t>
            </a:r>
            <a:r>
              <a:rPr lang="zh-CN" altLang="en-US" sz="3200" b="1" dirty="0">
                <a:solidFill>
                  <a:prstClr val="black"/>
                </a:solidFill>
              </a:rPr>
              <a:t>释</a:t>
            </a:r>
            <a:endParaRPr lang="en-US" sz="3200" b="1" dirty="0">
              <a:solidFill>
                <a:prstClr val="black"/>
              </a:solidFill>
            </a:endParaRPr>
          </a:p>
        </p:txBody>
      </p:sp>
      <p:sp>
        <p:nvSpPr>
          <p:cNvPr id="8" name="Pentagon 7"/>
          <p:cNvSpPr/>
          <p:nvPr/>
        </p:nvSpPr>
        <p:spPr>
          <a:xfrm rot="20901664" flipH="1">
            <a:off x="6865671" y="845936"/>
            <a:ext cx="3749783" cy="873786"/>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zh-CN" altLang="en-US" sz="3200" b="1">
                <a:solidFill>
                  <a:prstClr val="black"/>
                </a:solidFill>
              </a:rPr>
              <a:t>对</a:t>
            </a:r>
            <a:r>
              <a:rPr lang="zh-CN" altLang="en-US" sz="3200" b="1" dirty="0">
                <a:solidFill>
                  <a:prstClr val="black"/>
                </a:solidFill>
              </a:rPr>
              <a:t>过往历史的预设</a:t>
            </a:r>
            <a:endParaRPr lang="en-US" sz="3200" b="1" dirty="0">
              <a:solidFill>
                <a:prstClr val="black"/>
              </a:solidFill>
            </a:endParaRPr>
          </a:p>
        </p:txBody>
      </p:sp>
      <p:sp>
        <p:nvSpPr>
          <p:cNvPr id="12" name="标题 11">
            <a:extLst>
              <a:ext uri="{FF2B5EF4-FFF2-40B4-BE49-F238E27FC236}">
                <a16:creationId xmlns:a16="http://schemas.microsoft.com/office/drawing/2014/main" id="{27A7DE44-682F-4214-A703-39DDEA58C32E}"/>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8.jpg"/>
          <p:cNvPicPr>
            <a:picLocks noChangeAspect="1"/>
          </p:cNvPicPr>
          <p:nvPr/>
        </p:nvPicPr>
        <p:blipFill>
          <a:blip r:embed="rId3" cstate="screen"/>
          <a:stretch>
            <a:fillRect/>
          </a:stretch>
        </p:blipFill>
        <p:spPr>
          <a:xfrm>
            <a:off x="1884524" y="0"/>
            <a:ext cx="8422951" cy="6317213"/>
          </a:xfrm>
          <a:prstGeom prst="rect">
            <a:avLst/>
          </a:prstGeom>
        </p:spPr>
      </p:pic>
      <p:sp>
        <p:nvSpPr>
          <p:cNvPr id="2" name="矩形 1"/>
          <p:cNvSpPr/>
          <p:nvPr/>
        </p:nvSpPr>
        <p:spPr bwMode="auto">
          <a:xfrm rot="20283106">
            <a:off x="3551601" y="1190846"/>
            <a:ext cx="2020605" cy="648072"/>
          </a:xfrm>
          <a:prstGeom prst="rect">
            <a:avLst/>
          </a:prstGeom>
          <a:solidFill>
            <a:schemeClr val="tx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altLang="zh-TW" sz="2400" b="1" dirty="0">
                <a:solidFill>
                  <a:schemeClr val="bg1"/>
                </a:solidFill>
                <a:effectLst>
                  <a:outerShdw blurRad="38100" dist="38100" dir="2700000" algn="tl">
                    <a:srgbClr val="000000">
                      <a:alpha val="43137"/>
                    </a:srgbClr>
                  </a:outerShdw>
                </a:effectLst>
                <a:latin typeface="Segoe" pitchFamily="34" charset="0"/>
              </a:rPr>
              <a:t>7000 0000</a:t>
            </a:r>
            <a:r>
              <a:rPr lang="zh-TW" altLang="en-US" sz="2400" b="1" dirty="0">
                <a:solidFill>
                  <a:schemeClr val="bg1"/>
                </a:solidFill>
                <a:effectLst>
                  <a:outerShdw blurRad="38100" dist="38100" dir="2700000" algn="tl">
                    <a:srgbClr val="000000">
                      <a:alpha val="43137"/>
                    </a:srgbClr>
                  </a:outerShdw>
                </a:effectLst>
                <a:latin typeface="Segoe" pitchFamily="34" charset="0"/>
              </a:rPr>
              <a:t>年</a:t>
            </a:r>
            <a:r>
              <a:rPr lang="en-US" altLang="zh-TW" sz="2400" b="1" dirty="0">
                <a:solidFill>
                  <a:schemeClr val="bg1"/>
                </a:solidFill>
                <a:effectLst>
                  <a:outerShdw blurRad="38100" dist="38100" dir="2700000" algn="tl">
                    <a:srgbClr val="000000">
                      <a:alpha val="43137"/>
                    </a:srgbClr>
                  </a:outerShdw>
                </a:effectLst>
                <a:latin typeface="Segoe" pitchFamily="34" charset="0"/>
              </a:rPr>
              <a:t>?</a:t>
            </a:r>
            <a:endParaRPr lang="zh-HK" altLang="en-US" sz="2400" b="1" dirty="0">
              <a:solidFill>
                <a:schemeClr val="bg1"/>
              </a:solidFill>
              <a:effectLst>
                <a:outerShdw blurRad="38100" dist="38100" dir="2700000" algn="tl">
                  <a:srgbClr val="000000">
                    <a:alpha val="43137"/>
                  </a:srgbClr>
                </a:outerShdw>
              </a:effectLst>
              <a:latin typeface="Segoe" pitchFamily="34" charset="0"/>
            </a:endParaRPr>
          </a:p>
        </p:txBody>
      </p:sp>
      <p:sp>
        <p:nvSpPr>
          <p:cNvPr id="8" name="矩形 7"/>
          <p:cNvSpPr/>
          <p:nvPr/>
        </p:nvSpPr>
        <p:spPr bwMode="auto">
          <a:xfrm rot="20283106">
            <a:off x="7718742" y="1190845"/>
            <a:ext cx="1872208" cy="648072"/>
          </a:xfrm>
          <a:prstGeom prst="rect">
            <a:avLst/>
          </a:prstGeom>
          <a:solidFill>
            <a:schemeClr val="tx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altLang="zh-TW" sz="2400" b="1" dirty="0">
                <a:solidFill>
                  <a:schemeClr val="bg1"/>
                </a:solidFill>
                <a:effectLst>
                  <a:outerShdw blurRad="38100" dist="38100" dir="2700000" algn="tl">
                    <a:srgbClr val="000000">
                      <a:alpha val="43137"/>
                    </a:srgbClr>
                  </a:outerShdw>
                </a:effectLst>
                <a:latin typeface="Segoe" pitchFamily="34" charset="0"/>
              </a:rPr>
              <a:t>4500</a:t>
            </a:r>
            <a:r>
              <a:rPr lang="zh-TW" altLang="en-US" sz="2400" b="1" dirty="0">
                <a:solidFill>
                  <a:schemeClr val="bg1"/>
                </a:solidFill>
                <a:effectLst>
                  <a:outerShdw blurRad="38100" dist="38100" dir="2700000" algn="tl">
                    <a:srgbClr val="000000">
                      <a:alpha val="43137"/>
                    </a:srgbClr>
                  </a:outerShdw>
                </a:effectLst>
                <a:latin typeface="Segoe" pitchFamily="34" charset="0"/>
              </a:rPr>
              <a:t>年</a:t>
            </a:r>
            <a:r>
              <a:rPr lang="en-US" altLang="zh-TW" sz="2400" b="1" dirty="0">
                <a:solidFill>
                  <a:schemeClr val="bg1"/>
                </a:solidFill>
                <a:effectLst>
                  <a:outerShdw blurRad="38100" dist="38100" dir="2700000" algn="tl">
                    <a:srgbClr val="000000">
                      <a:alpha val="43137"/>
                    </a:srgbClr>
                  </a:outerShdw>
                </a:effectLst>
                <a:latin typeface="Segoe" pitchFamily="34" charset="0"/>
              </a:rPr>
              <a:t>?</a:t>
            </a:r>
            <a:endParaRPr lang="zh-HK" altLang="en-US" sz="2400" b="1" dirty="0">
              <a:solidFill>
                <a:schemeClr val="bg1"/>
              </a:solidFill>
              <a:effectLst>
                <a:outerShdw blurRad="38100" dist="38100" dir="2700000" algn="tl">
                  <a:srgbClr val="000000">
                    <a:alpha val="43137"/>
                  </a:srgbClr>
                </a:outerShdw>
              </a:effectLst>
              <a:latin typeface="Segoe" pitchFamily="34" charset="0"/>
            </a:endParaRPr>
          </a:p>
        </p:txBody>
      </p:sp>
      <p:sp>
        <p:nvSpPr>
          <p:cNvPr id="5" name="TextBox 4"/>
          <p:cNvSpPr txBox="1"/>
          <p:nvPr/>
        </p:nvSpPr>
        <p:spPr>
          <a:xfrm>
            <a:off x="1429096" y="5085184"/>
            <a:ext cx="4191000" cy="707886"/>
          </a:xfrm>
          <a:prstGeom prst="rect">
            <a:avLst/>
          </a:prstGeom>
          <a:noFill/>
        </p:spPr>
        <p:txBody>
          <a:bodyPr wrap="square" rtlCol="0">
            <a:spAutoFit/>
          </a:bodyPr>
          <a:lstStyle/>
          <a:p>
            <a:pPr algn="ctr" defTabSz="914099" fontAlgn="base">
              <a:spcBef>
                <a:spcPct val="0"/>
              </a:spcBef>
              <a:spcAft>
                <a:spcPct val="0"/>
              </a:spcAft>
            </a:pPr>
            <a:r>
              <a:rPr lang="zh-TW"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世俗化的历史</a:t>
            </a:r>
            <a:endParaRPr lang="zh-HK"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6" name="TextBox 5"/>
          <p:cNvSpPr txBox="1"/>
          <p:nvPr/>
        </p:nvSpPr>
        <p:spPr>
          <a:xfrm>
            <a:off x="6816080" y="5085184"/>
            <a:ext cx="4191000" cy="707886"/>
          </a:xfrm>
          <a:prstGeom prst="rect">
            <a:avLst/>
          </a:prstGeom>
          <a:noFill/>
        </p:spPr>
        <p:txBody>
          <a:bodyPr wrap="square" rtlCol="0">
            <a:spAutoFit/>
          </a:bodyPr>
          <a:lstStyle/>
          <a:p>
            <a:pPr algn="ctr" defTabSz="914099" fontAlgn="base">
              <a:spcBef>
                <a:spcPct val="0"/>
              </a:spcBef>
              <a:spcAft>
                <a:spcPct val="0"/>
              </a:spcAft>
            </a:pPr>
            <a:r>
              <a:rPr lang="zh-CN"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圣经</a:t>
            </a:r>
            <a:r>
              <a:rPr lang="zh-TW"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的历史</a:t>
            </a:r>
            <a:endParaRPr lang="zh-HK"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13" name="标题 12">
            <a:extLst>
              <a:ext uri="{FF2B5EF4-FFF2-40B4-BE49-F238E27FC236}">
                <a16:creationId xmlns:a16="http://schemas.microsoft.com/office/drawing/2014/main" id="{1E83D869-5015-4F9F-A368-4754B991FCE2}"/>
              </a:ext>
            </a:extLst>
          </p:cNvPr>
          <p:cNvSpPr>
            <a:spLocks noGrp="1"/>
          </p:cNvSpPr>
          <p:nvPr>
            <p:ph type="title"/>
          </p:nvPr>
        </p:nvSpPr>
        <p:spPr/>
        <p:txBody>
          <a:bodyPr/>
          <a:lstStyle/>
          <a:p>
            <a:endParaRPr lang="zh-CN" alt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ourtroom scene">
            <a:extLst>
              <a:ext uri="{FF2B5EF4-FFF2-40B4-BE49-F238E27FC236}">
                <a16:creationId xmlns:a16="http://schemas.microsoft.com/office/drawing/2014/main" id="{F448DAD7-5923-4060-98FD-F12B4316F0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9520" y="1412776"/>
            <a:ext cx="8424936" cy="4733282"/>
          </a:xfrm>
          <a:prstGeom prst="rect">
            <a:avLst/>
          </a:prstGeom>
          <a:noFill/>
          <a:extLst>
            <a:ext uri="{909E8E84-426E-40DD-AFC4-6F175D3DCCD1}">
              <a14:hiddenFill xmlns:a14="http://schemas.microsoft.com/office/drawing/2010/main">
                <a:solidFill>
                  <a:srgbClr val="FFFFFF"/>
                </a:solidFill>
              </a14:hiddenFill>
            </a:ext>
          </a:extLst>
        </p:spPr>
      </p:pic>
      <p:sp>
        <p:nvSpPr>
          <p:cNvPr id="94210" name="AutoShape 2" descr="Related imag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1" name="Picture 3" descr="C:\Users\Tom Keenan\Documents\78479965.jpg"/>
          <p:cNvPicPr>
            <a:picLocks noChangeAspect="1" noChangeArrowheads="1"/>
          </p:cNvPicPr>
          <p:nvPr/>
        </p:nvPicPr>
        <p:blipFill>
          <a:blip r:embed="rId4" cstate="print"/>
          <a:srcRect t="13334" r="4445" b="5327"/>
          <a:stretch>
            <a:fillRect/>
          </a:stretch>
        </p:blipFill>
        <p:spPr bwMode="auto">
          <a:xfrm>
            <a:off x="1313976" y="872545"/>
            <a:ext cx="9390536" cy="5328934"/>
          </a:xfrm>
          <a:prstGeom prst="rect">
            <a:avLst/>
          </a:prstGeom>
          <a:noFill/>
        </p:spPr>
      </p:pic>
      <p:sp>
        <p:nvSpPr>
          <p:cNvPr id="10" name="标题 9">
            <a:extLst>
              <a:ext uri="{FF2B5EF4-FFF2-40B4-BE49-F238E27FC236}">
                <a16:creationId xmlns:a16="http://schemas.microsoft.com/office/drawing/2014/main" id="{F0493DF4-71E7-40EF-AD4F-20A89A776A73}"/>
              </a:ext>
            </a:extLst>
          </p:cNvPr>
          <p:cNvSpPr>
            <a:spLocks noGrp="1"/>
          </p:cNvSpPr>
          <p:nvPr>
            <p:ph type="title"/>
          </p:nvPr>
        </p:nvSpPr>
        <p:spPr>
          <a:xfrm>
            <a:off x="0" y="185984"/>
            <a:ext cx="12192000" cy="584775"/>
          </a:xfrm>
        </p:spPr>
        <p:txBody>
          <a:bodyPr/>
          <a:lstStyle/>
          <a:p>
            <a:r>
              <a:rPr lang="zh-CN" altLang="en-US" dirty="0"/>
              <a:t>同一套数据，不同的解释</a:t>
            </a:r>
          </a:p>
        </p:txBody>
      </p:sp>
    </p:spTree>
    <p:extLst>
      <p:ext uri="{BB962C8B-B14F-4D97-AF65-F5344CB8AC3E}">
        <p14:creationId xmlns:p14="http://schemas.microsoft.com/office/powerpoint/2010/main" val="4083556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2\MULTIMEDIA\Powerpoint files\03 Working\(AG) glasses\glasses_brown.jpg"/>
          <p:cNvPicPr>
            <a:picLocks noChangeAspect="1" noChangeArrowheads="1"/>
          </p:cNvPicPr>
          <p:nvPr/>
        </p:nvPicPr>
        <p:blipFill>
          <a:blip r:embed="rId3" cstate="print"/>
          <a:srcRect/>
          <a:stretch>
            <a:fillRect/>
          </a:stretch>
        </p:blipFill>
        <p:spPr bwMode="auto">
          <a:xfrm>
            <a:off x="1524000" y="2492896"/>
            <a:ext cx="5715000" cy="3810000"/>
          </a:xfrm>
          <a:prstGeom prst="rect">
            <a:avLst/>
          </a:prstGeom>
          <a:noFill/>
          <a:ln w="9525">
            <a:noFill/>
            <a:miter lim="800000"/>
            <a:headEnd/>
            <a:tailEnd/>
          </a:ln>
        </p:spPr>
      </p:pic>
      <p:pic>
        <p:nvPicPr>
          <p:cNvPr id="2051"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6" name="TextBox 5">
            <a:extLst>
              <a:ext uri="{FF2B5EF4-FFF2-40B4-BE49-F238E27FC236}">
                <a16:creationId xmlns:a16="http://schemas.microsoft.com/office/drawing/2014/main" id="{16FED9D8-4A50-48EA-8651-79CD17B50C53}"/>
              </a:ext>
            </a:extLst>
          </p:cNvPr>
          <p:cNvSpPr txBox="1"/>
          <p:nvPr/>
        </p:nvSpPr>
        <p:spPr>
          <a:xfrm>
            <a:off x="7239000" y="908721"/>
            <a:ext cx="3429000" cy="5524589"/>
          </a:xfrm>
          <a:prstGeom prst="rect">
            <a:avLst/>
          </a:prstGeom>
          <a:noFill/>
        </p:spPr>
        <p:txBody>
          <a:bodyPr wrap="square">
            <a:spAutoFit/>
          </a:bodyPr>
          <a:lstStyle/>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进化论</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数十亿年</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随机过程</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从头开始一直有死亡</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从分子到人类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从恐龙到鸟类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Bef>
                <a:spcPts val="600"/>
              </a:spcBef>
              <a:defRPr/>
            </a:pPr>
            <a:r>
              <a:rPr lang="zh-CN" altLang="en-US" sz="3600" b="1" dirty="0">
                <a:latin typeface="微软雅黑" panose="020B0503020204020204" pitchFamily="34" charset="-122"/>
                <a:ea typeface="微软雅黑" panose="020B0503020204020204" pitchFamily="34" charset="-122"/>
                <a:cs typeface="Calibri" pitchFamily="34" charset="0"/>
              </a:rPr>
              <a:t>等等</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0" name="标题 9">
            <a:extLst>
              <a:ext uri="{FF2B5EF4-FFF2-40B4-BE49-F238E27FC236}">
                <a16:creationId xmlns:a16="http://schemas.microsoft.com/office/drawing/2014/main" id="{81309410-9EA4-42F6-9B16-556C68C65598}"/>
              </a:ext>
            </a:extLst>
          </p:cNvPr>
          <p:cNvSpPr>
            <a:spLocks noGrp="1"/>
          </p:cNvSpPr>
          <p:nvPr>
            <p:ph type="title"/>
          </p:nvPr>
        </p:nvSpPr>
        <p:spPr>
          <a:xfrm>
            <a:off x="0" y="185984"/>
            <a:ext cx="12192000" cy="584775"/>
          </a:xfrm>
        </p:spPr>
        <p:txBody>
          <a:bodyPr/>
          <a:lstStyle/>
          <a:p>
            <a:r>
              <a:rPr lang="zh-CN" altLang="en-US" dirty="0"/>
              <a:t>解释框架（世界观）</a:t>
            </a:r>
          </a:p>
        </p:txBody>
      </p:sp>
    </p:spTree>
    <p:extLst>
      <p:ext uri="{BB962C8B-B14F-4D97-AF65-F5344CB8AC3E}">
        <p14:creationId xmlns:p14="http://schemas.microsoft.com/office/powerpoint/2010/main" val="13690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2\MULTIMEDIA\Powerpoint files\03 Working\(AG) glasses\glasses_brown.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2051"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6" name="Left Arrow 5"/>
          <p:cNvSpPr/>
          <p:nvPr/>
        </p:nvSpPr>
        <p:spPr>
          <a:xfrm rot="16200000">
            <a:off x="2243573" y="2528901"/>
            <a:ext cx="1728193" cy="792087"/>
          </a:xfrm>
          <a:prstGeom prst="lef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chemeClr val="tx1"/>
              </a:solidFill>
              <a:latin typeface="微软雅黑" panose="020B0503020204020204" pitchFamily="34" charset="-122"/>
              <a:ea typeface="微软雅黑" panose="020B0503020204020204" pitchFamily="34" charset="-122"/>
              <a:cs typeface="Calibri" pitchFamily="34" charset="0"/>
            </a:endParaRPr>
          </a:p>
        </p:txBody>
      </p:sp>
      <p:sp>
        <p:nvSpPr>
          <p:cNvPr id="7" name="TextBox 6"/>
          <p:cNvSpPr txBox="1"/>
          <p:nvPr/>
        </p:nvSpPr>
        <p:spPr>
          <a:xfrm>
            <a:off x="1744216" y="1420997"/>
            <a:ext cx="2980184" cy="646331"/>
          </a:xfrm>
          <a:prstGeom prst="rect">
            <a:avLst/>
          </a:prstGeom>
          <a:noFill/>
        </p:spPr>
        <p:txBody>
          <a:bodyPr wrap="square">
            <a:spAutoFit/>
          </a:bodyPr>
          <a:lstStyle/>
          <a:p>
            <a:pPr algn="ctr" defTabSz="457200">
              <a:defRPr/>
            </a:pPr>
            <a:r>
              <a:rPr lang="zh-CN" altLang="en-US" sz="3600" b="1">
                <a:latin typeface="微软雅黑" panose="020B0503020204020204" pitchFamily="34" charset="-122"/>
                <a:ea typeface="微软雅黑" panose="020B0503020204020204" pitchFamily="34" charset="-122"/>
                <a:cs typeface="Calibri" pitchFamily="34" charset="0"/>
              </a:rPr>
              <a:t>更</a:t>
            </a:r>
            <a:r>
              <a:rPr lang="zh-CN" altLang="en-US" sz="3600" b="1" dirty="0">
                <a:latin typeface="微软雅黑" panose="020B0503020204020204" pitchFamily="34" charset="-122"/>
                <a:ea typeface="微软雅黑" panose="020B0503020204020204" pitchFamily="34" charset="-122"/>
                <a:cs typeface="Calibri" pitchFamily="34" charset="0"/>
              </a:rPr>
              <a:t>换眼镜</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1" name="TextBox 10">
            <a:extLst>
              <a:ext uri="{FF2B5EF4-FFF2-40B4-BE49-F238E27FC236}">
                <a16:creationId xmlns:a16="http://schemas.microsoft.com/office/drawing/2014/main" id="{16FED9D8-4A50-48EA-8651-79CD17B50C53}"/>
              </a:ext>
            </a:extLst>
          </p:cNvPr>
          <p:cNvSpPr txBox="1"/>
          <p:nvPr/>
        </p:nvSpPr>
        <p:spPr>
          <a:xfrm>
            <a:off x="7239000" y="908721"/>
            <a:ext cx="3429000" cy="5524589"/>
          </a:xfrm>
          <a:prstGeom prst="rect">
            <a:avLst/>
          </a:prstGeom>
          <a:noFill/>
        </p:spPr>
        <p:txBody>
          <a:bodyPr wrap="square">
            <a:spAutoFit/>
          </a:bodyPr>
          <a:lstStyle/>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进化论</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数十亿年</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随机过程</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从头开始一直有死亡</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从分子到人类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从恐龙到鸟类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Bef>
                <a:spcPts val="600"/>
              </a:spcBef>
              <a:defRPr/>
            </a:pPr>
            <a:r>
              <a:rPr lang="zh-CN" altLang="en-US" sz="3600" b="1" dirty="0">
                <a:latin typeface="微软雅黑" panose="020B0503020204020204" pitchFamily="34" charset="-122"/>
                <a:ea typeface="微软雅黑" panose="020B0503020204020204" pitchFamily="34" charset="-122"/>
                <a:cs typeface="Calibri" pitchFamily="34" charset="0"/>
              </a:rPr>
              <a:t>等等</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2" name="标题 11">
            <a:extLst>
              <a:ext uri="{FF2B5EF4-FFF2-40B4-BE49-F238E27FC236}">
                <a16:creationId xmlns:a16="http://schemas.microsoft.com/office/drawing/2014/main" id="{7D478529-DD2A-43C4-8E10-E172E688F6B7}"/>
              </a:ext>
            </a:extLst>
          </p:cNvPr>
          <p:cNvSpPr>
            <a:spLocks noGrp="1"/>
          </p:cNvSpPr>
          <p:nvPr>
            <p:ph type="title"/>
          </p:nvPr>
        </p:nvSpPr>
        <p:spPr>
          <a:xfrm>
            <a:off x="0" y="185984"/>
            <a:ext cx="12192000" cy="584775"/>
          </a:xfrm>
        </p:spPr>
        <p:txBody>
          <a:bodyPr/>
          <a:lstStyle/>
          <a:p>
            <a:r>
              <a:rPr lang="zh-CN" altLang="en-US" dirty="0"/>
              <a:t>解释框架（世界观）</a:t>
            </a:r>
          </a:p>
        </p:txBody>
      </p:sp>
    </p:spTree>
    <p:extLst>
      <p:ext uri="{BB962C8B-B14F-4D97-AF65-F5344CB8AC3E}">
        <p14:creationId xmlns:p14="http://schemas.microsoft.com/office/powerpoint/2010/main" val="15322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2\MULTIMEDIA\Powerpoint files\03 Working\(AG) glasses\glasses_blue_glow.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3075"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9" name="TextBox 8"/>
          <p:cNvSpPr txBox="1"/>
          <p:nvPr/>
        </p:nvSpPr>
        <p:spPr>
          <a:xfrm>
            <a:off x="7328684" y="833526"/>
            <a:ext cx="3203848" cy="1200329"/>
          </a:xfrm>
          <a:prstGeom prst="rect">
            <a:avLst/>
          </a:prstGeom>
          <a:noFill/>
        </p:spPr>
        <p:txBody>
          <a:bodyPr wrap="square">
            <a:spAutoFit/>
          </a:bodyPr>
          <a:lstStyle/>
          <a:p>
            <a:pPr algn="ctr" defTabSz="457200">
              <a:defRPr/>
            </a:pPr>
            <a:r>
              <a:rPr lang="en-US" altLang="zh-CN" sz="3600" b="1" dirty="0">
                <a:latin typeface="微软雅黑" panose="020B0503020204020204" pitchFamily="34" charset="-122"/>
                <a:ea typeface="微软雅黑" panose="020B0503020204020204" pitchFamily="34" charset="-122"/>
                <a:cs typeface="Calibri" pitchFamily="34" charset="0"/>
              </a:rPr>
              <a:t>……</a:t>
            </a:r>
            <a:r>
              <a:rPr lang="zh-CN" altLang="en-US" sz="3600" b="1" dirty="0">
                <a:latin typeface="微软雅黑" panose="020B0503020204020204" pitchFamily="34" charset="-122"/>
                <a:ea typeface="微软雅黑" panose="020B0503020204020204" pitchFamily="34" charset="-122"/>
                <a:cs typeface="Calibri" pitchFamily="34" charset="0"/>
              </a:rPr>
              <a:t>从新观察客观的证据</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3" name="TextBox 12"/>
          <p:cNvSpPr txBox="1"/>
          <p:nvPr/>
        </p:nvSpPr>
        <p:spPr>
          <a:xfrm>
            <a:off x="1744216" y="1420997"/>
            <a:ext cx="2980184" cy="646331"/>
          </a:xfrm>
          <a:prstGeom prst="rect">
            <a:avLst/>
          </a:prstGeom>
          <a:noFill/>
        </p:spPr>
        <p:txBody>
          <a:bodyPr wrap="square">
            <a:spAutoFit/>
          </a:bodyPr>
          <a:lstStyle/>
          <a:p>
            <a:pPr algn="ctr" defTabSz="457200">
              <a:defRPr/>
            </a:pPr>
            <a:r>
              <a:rPr lang="zh-CN" altLang="en-US" sz="3600" b="1" dirty="0">
                <a:latin typeface="微软雅黑" panose="020B0503020204020204" pitchFamily="34" charset="-122"/>
                <a:ea typeface="微软雅黑" panose="020B0503020204020204" pitchFamily="34" charset="-122"/>
                <a:cs typeface="Calibri" pitchFamily="34" charset="0"/>
              </a:rPr>
              <a:t>更换眼镜</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5" name="Left Arrow 14"/>
          <p:cNvSpPr/>
          <p:nvPr/>
        </p:nvSpPr>
        <p:spPr>
          <a:xfrm rot="16200000">
            <a:off x="2243573" y="2528901"/>
            <a:ext cx="1728193" cy="792087"/>
          </a:xfrm>
          <a:prstGeom prst="lef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chemeClr val="tx1"/>
              </a:solidFill>
              <a:latin typeface="微软雅黑" panose="020B0503020204020204" pitchFamily="34" charset="-122"/>
              <a:ea typeface="微软雅黑" panose="020B0503020204020204" pitchFamily="34" charset="-122"/>
              <a:cs typeface="Calibri" pitchFamily="34" charset="0"/>
            </a:endParaRPr>
          </a:p>
        </p:txBody>
      </p:sp>
      <p:pic>
        <p:nvPicPr>
          <p:cNvPr id="11" name="Picture 10">
            <a:extLst>
              <a:ext uri="{FF2B5EF4-FFF2-40B4-BE49-F238E27FC236}">
                <a16:creationId xmlns:a16="http://schemas.microsoft.com/office/drawing/2014/main" id="{2F01759D-46F7-4286-A481-22ADD7F6593F}"/>
              </a:ext>
            </a:extLst>
          </p:cNvPr>
          <p:cNvPicPr>
            <a:picLocks noChangeAspect="1"/>
          </p:cNvPicPr>
          <p:nvPr/>
        </p:nvPicPr>
        <p:blipFill>
          <a:blip r:embed="rId5" cstate="print"/>
          <a:srcRect/>
          <a:stretch>
            <a:fillRect/>
          </a:stretch>
        </p:blipFill>
        <p:spPr bwMode="auto">
          <a:xfrm>
            <a:off x="7493450" y="2033854"/>
            <a:ext cx="1266846" cy="2083742"/>
          </a:xfrm>
          <a:prstGeom prst="rect">
            <a:avLst/>
          </a:prstGeom>
          <a:noFill/>
          <a:ln w="9525">
            <a:noFill/>
            <a:miter lim="800000"/>
            <a:headEnd/>
            <a:tailEnd/>
          </a:ln>
        </p:spPr>
      </p:pic>
      <p:pic>
        <p:nvPicPr>
          <p:cNvPr id="14" name="Picture 6" descr="Dino tree Sereno 1999 blanked.gif">
            <a:extLst>
              <a:ext uri="{FF2B5EF4-FFF2-40B4-BE49-F238E27FC236}">
                <a16:creationId xmlns:a16="http://schemas.microsoft.com/office/drawing/2014/main" id="{B80BDAAC-8485-4375-ABBB-7E5D0B7AA071}"/>
              </a:ext>
            </a:extLst>
          </p:cNvPr>
          <p:cNvPicPr>
            <a:picLocks/>
          </p:cNvPicPr>
          <p:nvPr/>
        </p:nvPicPr>
        <p:blipFill rotWithShape="1">
          <a:blip r:embed="rId6" cstate="print"/>
          <a:srcRect r="46574"/>
          <a:stretch/>
        </p:blipFill>
        <p:spPr bwMode="auto">
          <a:xfrm>
            <a:off x="9065732" y="2129669"/>
            <a:ext cx="1636142" cy="2083742"/>
          </a:xfrm>
          <a:prstGeom prst="rect">
            <a:avLst/>
          </a:prstGeom>
          <a:noFill/>
          <a:ln w="3175">
            <a:solidFill>
              <a:schemeClr val="tx1"/>
            </a:solidFill>
          </a:ln>
        </p:spPr>
      </p:pic>
      <p:pic>
        <p:nvPicPr>
          <p:cNvPr id="17" name="图片 13">
            <a:extLst>
              <a:ext uri="{FF2B5EF4-FFF2-40B4-BE49-F238E27FC236}">
                <a16:creationId xmlns:a16="http://schemas.microsoft.com/office/drawing/2014/main" id="{029B38D7-F81F-46CD-A079-9C56A840F7A2}"/>
              </a:ext>
            </a:extLst>
          </p:cNvPr>
          <p:cNvPicPr>
            <a:picLocks noChangeAspect="1"/>
          </p:cNvPicPr>
          <p:nvPr/>
        </p:nvPicPr>
        <p:blipFill rotWithShape="1">
          <a:blip r:embed="rId7" cstate="print"/>
          <a:srcRect l="9407" r="66491"/>
          <a:stretch/>
        </p:blipFill>
        <p:spPr>
          <a:xfrm>
            <a:off x="7498956" y="4217901"/>
            <a:ext cx="1409569" cy="2086262"/>
          </a:xfrm>
          <a:prstGeom prst="rect">
            <a:avLst/>
          </a:prstGeom>
        </p:spPr>
      </p:pic>
      <p:pic>
        <p:nvPicPr>
          <p:cNvPr id="18" name="Picture 1" descr="Coconino Hermit contact">
            <a:extLst>
              <a:ext uri="{FF2B5EF4-FFF2-40B4-BE49-F238E27FC236}">
                <a16:creationId xmlns:a16="http://schemas.microsoft.com/office/drawing/2014/main" id="{96ECDED3-C58D-41A8-9458-999E7C07202E}"/>
              </a:ext>
            </a:extLst>
          </p:cNvPr>
          <p:cNvPicPr>
            <a:picLocks noChangeAspect="1" noChangeArrowheads="1"/>
          </p:cNvPicPr>
          <p:nvPr/>
        </p:nvPicPr>
        <p:blipFill rotWithShape="1">
          <a:blip r:embed="rId8" cstate="print"/>
          <a:srcRect l="63985" t="9834" b="12974"/>
          <a:stretch/>
        </p:blipFill>
        <p:spPr bwMode="auto">
          <a:xfrm>
            <a:off x="9145160" y="4289909"/>
            <a:ext cx="1487344" cy="2019411"/>
          </a:xfrm>
          <a:prstGeom prst="rect">
            <a:avLst/>
          </a:prstGeom>
          <a:noFill/>
          <a:ln w="9525">
            <a:noFill/>
            <a:miter lim="800000"/>
            <a:headEnd/>
            <a:tailEnd/>
          </a:ln>
        </p:spPr>
      </p:pic>
      <p:sp>
        <p:nvSpPr>
          <p:cNvPr id="8" name="标题 7">
            <a:extLst>
              <a:ext uri="{FF2B5EF4-FFF2-40B4-BE49-F238E27FC236}">
                <a16:creationId xmlns:a16="http://schemas.microsoft.com/office/drawing/2014/main" id="{C2A37EF8-649D-4B46-AF19-02F0B841DB63}"/>
              </a:ext>
            </a:extLst>
          </p:cNvPr>
          <p:cNvSpPr>
            <a:spLocks noGrp="1"/>
          </p:cNvSpPr>
          <p:nvPr>
            <p:ph type="title"/>
          </p:nvPr>
        </p:nvSpPr>
        <p:spPr>
          <a:xfrm>
            <a:off x="0" y="185984"/>
            <a:ext cx="12192000" cy="1077218"/>
          </a:xfrm>
        </p:spPr>
        <p:txBody>
          <a:bodyPr/>
          <a:lstStyle/>
          <a:p>
            <a:r>
              <a:rPr lang="zh-CN" altLang="en-US" dirty="0"/>
              <a:t>解释框架（世界观）</a:t>
            </a:r>
            <a:br>
              <a:rPr lang="en-US" altLang="zh-CN" dirty="0"/>
            </a:br>
            <a:endParaRPr lang="zh-CN" altLang="en-US" dirty="0"/>
          </a:p>
        </p:txBody>
      </p:sp>
    </p:spTree>
    <p:extLst>
      <p:ext uri="{BB962C8B-B14F-4D97-AF65-F5344CB8AC3E}">
        <p14:creationId xmlns:p14="http://schemas.microsoft.com/office/powerpoint/2010/main" val="351059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Origin of Life and Structures--Ribonuclease amino acid string.png"/>
          <p:cNvPicPr>
            <a:picLocks noChangeAspect="1"/>
          </p:cNvPicPr>
          <p:nvPr/>
        </p:nvPicPr>
        <p:blipFill>
          <a:blip r:embed="rId3" cstate="print"/>
          <a:stretch>
            <a:fillRect/>
          </a:stretch>
        </p:blipFill>
        <p:spPr>
          <a:xfrm>
            <a:off x="1919536" y="1404154"/>
            <a:ext cx="5074920" cy="4905166"/>
          </a:xfrm>
          <a:prstGeom prst="rect">
            <a:avLst/>
          </a:prstGeom>
        </p:spPr>
      </p:pic>
      <p:sp>
        <p:nvSpPr>
          <p:cNvPr id="3" name="矩形 2"/>
          <p:cNvSpPr/>
          <p:nvPr/>
        </p:nvSpPr>
        <p:spPr>
          <a:xfrm>
            <a:off x="1919536" y="828090"/>
            <a:ext cx="5029200" cy="70788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核糖核酸酶</a:t>
            </a:r>
            <a:r>
              <a:rPr lang="en-US" altLang="zh-CN" sz="2800" dirty="0">
                <a:solidFill>
                  <a:schemeClr val="tx1"/>
                </a:solidFill>
                <a:latin typeface="Arial" panose="020B0604020202020204" pitchFamily="34" charset="0"/>
                <a:ea typeface="汉仪大宋简" panose="02010609000101010101" pitchFamily="49" charset="-122"/>
                <a:cs typeface="Arial" panose="020B0604020202020204" pitchFamily="34" charset="0"/>
              </a:rPr>
              <a:t>(ribonuclease)</a:t>
            </a:r>
            <a:r>
              <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 </a:t>
            </a:r>
          </a:p>
        </p:txBody>
      </p:sp>
      <p:sp>
        <p:nvSpPr>
          <p:cNvPr id="5" name="Title 4"/>
          <p:cNvSpPr>
            <a:spLocks noGrp="1"/>
          </p:cNvSpPr>
          <p:nvPr>
            <p:ph type="title"/>
          </p:nvPr>
        </p:nvSpPr>
        <p:spPr/>
        <p:txBody>
          <a:bodyPr>
            <a:noAutofit/>
          </a:bodyPr>
          <a:lstStyle/>
          <a:p>
            <a:pPr algn="ctr"/>
            <a:r>
              <a:rPr lang="zh-CN" altLang="en-US" dirty="0"/>
              <a:t>创造的证据：生命的起源</a:t>
            </a:r>
            <a:endParaRPr lang="en-US" dirty="0"/>
          </a:p>
        </p:txBody>
      </p:sp>
      <p:sp>
        <p:nvSpPr>
          <p:cNvPr id="20" name="标题 1"/>
          <p:cNvSpPr txBox="1">
            <a:spLocks/>
          </p:cNvSpPr>
          <p:nvPr/>
        </p:nvSpPr>
        <p:spPr>
          <a:xfrm>
            <a:off x="1524000" y="-531440"/>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3200" dirty="0"/>
              <a:t>Protein 3: ribonuclease 2D ball diagram</a:t>
            </a:r>
            <a:endParaRPr lang="zh-CN" altLang="en-US" sz="3200" b="1" dirty="0">
              <a:solidFill>
                <a:srgbClr val="024EA4"/>
              </a:solidFill>
              <a:latin typeface="微软雅黑" panose="020B0503020204020204" pitchFamily="34" charset="-122"/>
              <a:ea typeface="微软雅黑" panose="020B0503020204020204" pitchFamily="34" charset="-122"/>
              <a:cs typeface="Arial" pitchFamily="34" charset="0"/>
            </a:endParaRPr>
          </a:p>
        </p:txBody>
      </p:sp>
      <p:sp>
        <p:nvSpPr>
          <p:cNvPr id="7" name="矩形 2"/>
          <p:cNvSpPr/>
          <p:nvPr/>
        </p:nvSpPr>
        <p:spPr>
          <a:xfrm>
            <a:off x="7536160" y="1340768"/>
            <a:ext cx="3312368" cy="45858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通过随机获得有具体功能、中等蛋白质分子的可能性有多大？</a:t>
            </a:r>
            <a:endParaRPr lang="en-US" altLang="zh-CN" sz="40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endParaRPr lang="zh-CN" altLang="en-US" sz="12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40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回答：</a:t>
            </a:r>
            <a:r>
              <a:rPr lang="zh-CN" altLang="en-US" sz="4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少于</a:t>
            </a:r>
            <a:r>
              <a:rPr lang="en-US" altLang="zh-CN" sz="4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10</a:t>
            </a:r>
            <a:r>
              <a:rPr lang="en-US" altLang="zh-CN" sz="4000" b="1" baseline="30000" dirty="0">
                <a:solidFill>
                  <a:srgbClr val="FF0000"/>
                </a:solidFill>
                <a:latin typeface="Arial" panose="020B0604020202020204" pitchFamily="34" charset="0"/>
                <a:ea typeface="汉仪大宋简" panose="02010609000101010101" pitchFamily="49" charset="-122"/>
                <a:cs typeface="Arial" panose="020B0604020202020204" pitchFamily="34" charset="0"/>
              </a:rPr>
              <a:t>209</a:t>
            </a:r>
            <a:r>
              <a:rPr lang="zh-CN" altLang="en-US" sz="4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 分之一</a:t>
            </a:r>
            <a:endPar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2\MULTIMEDIA\Powerpoint files\03 Working\(AG) glasses\glasses_blue_glow.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3075"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14" name="TextBox 13"/>
          <p:cNvSpPr txBox="1"/>
          <p:nvPr/>
        </p:nvSpPr>
        <p:spPr>
          <a:xfrm>
            <a:off x="6888088" y="764705"/>
            <a:ext cx="4464496" cy="5509200"/>
          </a:xfrm>
          <a:prstGeom prst="rect">
            <a:avLst/>
          </a:prstGeom>
          <a:noFill/>
        </p:spPr>
        <p:txBody>
          <a:bodyPr wrap="square">
            <a:spAutoFit/>
          </a:bodyPr>
          <a:lstStyle/>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创造论、</a:t>
            </a:r>
            <a:endParaRPr lang="en-US" altLang="zh-CN"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年轻地球论</a:t>
            </a:r>
            <a:endParaRPr lang="en-US" altLang="zh-CN"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endParaRPr lang="en-US" sz="1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数千年</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堕落之前没有死亡</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物种被造各从其类</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恐龙和人类共存过</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挪亚洪水</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等等</a:t>
            </a:r>
            <a:r>
              <a:rPr lang="en-US" altLang="zh-CN" sz="3200" b="1" dirty="0">
                <a:latin typeface="微软雅黑" panose="020B0503020204020204" pitchFamily="34" charset="-122"/>
                <a:ea typeface="微软雅黑" panose="020B0503020204020204" pitchFamily="34" charset="-122"/>
                <a:cs typeface="Calibri" pitchFamily="34" charset="0"/>
              </a:rPr>
              <a:t>……</a:t>
            </a:r>
            <a:endParaRPr lang="en-US" sz="3200" b="1" dirty="0">
              <a:latin typeface="微软雅黑" panose="020B0503020204020204" pitchFamily="34" charset="-122"/>
              <a:ea typeface="微软雅黑" panose="020B0503020204020204" pitchFamily="34" charset="-122"/>
              <a:cs typeface="Calibri" pitchFamily="34" charset="0"/>
            </a:endParaRPr>
          </a:p>
        </p:txBody>
      </p:sp>
      <p:sp>
        <p:nvSpPr>
          <p:cNvPr id="9" name="标题 8">
            <a:extLst>
              <a:ext uri="{FF2B5EF4-FFF2-40B4-BE49-F238E27FC236}">
                <a16:creationId xmlns:a16="http://schemas.microsoft.com/office/drawing/2014/main" id="{86B68279-603E-440E-8CEC-933FD16A53F8}"/>
              </a:ext>
            </a:extLst>
          </p:cNvPr>
          <p:cNvSpPr>
            <a:spLocks noGrp="1"/>
          </p:cNvSpPr>
          <p:nvPr>
            <p:ph type="title"/>
          </p:nvPr>
        </p:nvSpPr>
        <p:spPr>
          <a:xfrm>
            <a:off x="0" y="185984"/>
            <a:ext cx="12192000" cy="584775"/>
          </a:xfrm>
        </p:spPr>
        <p:txBody>
          <a:bodyPr/>
          <a:lstStyle/>
          <a:p>
            <a:r>
              <a:rPr lang="zh-CN" altLang="en-US" dirty="0"/>
              <a:t>解释框架（世界观）</a:t>
            </a:r>
          </a:p>
        </p:txBody>
      </p:sp>
    </p:spTree>
    <p:extLst>
      <p:ext uri="{BB962C8B-B14F-4D97-AF65-F5344CB8AC3E}">
        <p14:creationId xmlns:p14="http://schemas.microsoft.com/office/powerpoint/2010/main" val="13034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2\MULTIMEDIA\Powerpoint files\03 Working\(AG) glasses\glasses_blue_glow.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3075"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9" name="TextBox 8"/>
          <p:cNvSpPr txBox="1"/>
          <p:nvPr/>
        </p:nvSpPr>
        <p:spPr>
          <a:xfrm>
            <a:off x="7704584" y="1700808"/>
            <a:ext cx="3203848" cy="2862322"/>
          </a:xfrm>
          <a:prstGeom prst="rect">
            <a:avLst/>
          </a:prstGeom>
          <a:noFill/>
        </p:spPr>
        <p:txBody>
          <a:bodyPr wrap="square">
            <a:spAutoFit/>
          </a:bodyPr>
          <a:lstStyle/>
          <a:p>
            <a:pPr algn="ctr" defTabSz="457200">
              <a:defRPr/>
            </a:pPr>
            <a:r>
              <a:rPr lang="en-US" altLang="zh-CN" sz="3600" b="1" dirty="0">
                <a:latin typeface="微软雅黑" panose="020B0503020204020204" pitchFamily="34" charset="-122"/>
                <a:ea typeface="微软雅黑" panose="020B0503020204020204" pitchFamily="34" charset="-122"/>
                <a:cs typeface="Calibri" pitchFamily="34" charset="0"/>
              </a:rPr>
              <a:t>……</a:t>
            </a:r>
            <a:r>
              <a:rPr lang="zh-CN" altLang="en-US" sz="3600" b="1" dirty="0">
                <a:latin typeface="微软雅黑" panose="020B0503020204020204" pitchFamily="34" charset="-122"/>
                <a:ea typeface="微软雅黑" panose="020B0503020204020204" pitchFamily="34" charset="-122"/>
                <a:cs typeface="Calibri" pitchFamily="34" charset="0"/>
              </a:rPr>
              <a:t>就会发现：</a:t>
            </a:r>
            <a:endParaRPr lang="en-US" altLang="zh-CN" sz="3600" b="1" dirty="0">
              <a:latin typeface="微软雅黑" panose="020B0503020204020204" pitchFamily="34" charset="-122"/>
              <a:ea typeface="微软雅黑" panose="020B0503020204020204" pitchFamily="34" charset="-122"/>
              <a:cs typeface="Calibri" pitchFamily="34" charset="0"/>
            </a:endParaRPr>
          </a:p>
          <a:p>
            <a:pPr algn="ctr" defTabSz="457200">
              <a:defRPr/>
            </a:pPr>
            <a:endParaRPr lang="en-US" altLang="zh-CN" sz="3600" b="1" dirty="0">
              <a:latin typeface="微软雅黑" panose="020B0503020204020204" pitchFamily="34" charset="-122"/>
              <a:ea typeface="微软雅黑" panose="020B0503020204020204" pitchFamily="34" charset="-122"/>
              <a:cs typeface="Calibri" pitchFamily="34" charset="0"/>
            </a:endParaRPr>
          </a:p>
          <a:p>
            <a:pPr algn="ctr" defTabSz="457200">
              <a:defRPr/>
            </a:pPr>
            <a:r>
              <a:rPr lang="zh-CN" altLang="en-US" sz="3600" b="1" dirty="0">
                <a:latin typeface="微软雅黑" panose="020B0503020204020204" pitchFamily="34" charset="-122"/>
                <a:ea typeface="微软雅黑" panose="020B0503020204020204" pitchFamily="34" charset="-122"/>
                <a:cs typeface="Calibri" pitchFamily="34" charset="0"/>
              </a:rPr>
              <a:t>客观的证据符合神在圣经中给人类的启示</a:t>
            </a:r>
            <a:endParaRPr lang="en-US" sz="3600" b="1" dirty="0">
              <a:latin typeface="微软雅黑" panose="020B0503020204020204" pitchFamily="34" charset="-122"/>
              <a:ea typeface="微软雅黑" panose="020B0503020204020204" pitchFamily="34" charset="-122"/>
              <a:cs typeface="Calibri" pitchFamily="34" charset="0"/>
            </a:endParaRPr>
          </a:p>
        </p:txBody>
      </p:sp>
      <p:pic>
        <p:nvPicPr>
          <p:cNvPr id="12" name="Picture 11" descr="YT_Bible.png"/>
          <p:cNvPicPr>
            <a:picLocks noChangeAspect="1"/>
          </p:cNvPicPr>
          <p:nvPr/>
        </p:nvPicPr>
        <p:blipFill>
          <a:blip r:embed="rId5" cstate="print"/>
          <a:stretch>
            <a:fillRect/>
          </a:stretch>
        </p:blipFill>
        <p:spPr>
          <a:xfrm>
            <a:off x="8020142" y="4870432"/>
            <a:ext cx="2853492" cy="1024846"/>
          </a:xfrm>
          <a:prstGeom prst="rect">
            <a:avLst/>
          </a:prstGeom>
        </p:spPr>
      </p:pic>
      <p:sp>
        <p:nvSpPr>
          <p:cNvPr id="10" name="矩形 1"/>
          <p:cNvSpPr/>
          <p:nvPr/>
        </p:nvSpPr>
        <p:spPr>
          <a:xfrm>
            <a:off x="1559496" y="44625"/>
            <a:ext cx="9145016" cy="646331"/>
          </a:xfrm>
          <a:prstGeom prst="rect">
            <a:avLst/>
          </a:prstGeom>
        </p:spPr>
        <p:txBody>
          <a:bodyPr wrap="square">
            <a:spAutoFit/>
          </a:bodyPr>
          <a:lstStyle/>
          <a:p>
            <a:pPr algn="ct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解释框架（世界观）</a:t>
            </a:r>
            <a:endPar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TextBox 10">
            <a:extLst>
              <a:ext uri="{FF2B5EF4-FFF2-40B4-BE49-F238E27FC236}">
                <a16:creationId xmlns:a16="http://schemas.microsoft.com/office/drawing/2014/main" id="{4F19D552-39D1-4AF2-8591-76F2DADC71DD}"/>
              </a:ext>
            </a:extLst>
          </p:cNvPr>
          <p:cNvSpPr txBox="1"/>
          <p:nvPr/>
        </p:nvSpPr>
        <p:spPr>
          <a:xfrm>
            <a:off x="1744216" y="836713"/>
            <a:ext cx="2980184" cy="1200329"/>
          </a:xfrm>
          <a:prstGeom prst="rect">
            <a:avLst/>
          </a:prstGeom>
          <a:noFill/>
        </p:spPr>
        <p:txBody>
          <a:bodyPr wrap="square">
            <a:spAutoFit/>
          </a:bodyPr>
          <a:lstStyle/>
          <a:p>
            <a:pPr algn="ctr" defTabSz="457200">
              <a:defRPr/>
            </a:pPr>
            <a:r>
              <a:rPr lang="zh-CN" altLang="en-US" sz="3600" b="1" dirty="0">
                <a:latin typeface="微软雅黑" panose="020B0503020204020204" pitchFamily="34" charset="-122"/>
                <a:ea typeface="微软雅黑" panose="020B0503020204020204" pitchFamily="34" charset="-122"/>
                <a:cs typeface="Calibri" pitchFamily="34" charset="0"/>
              </a:rPr>
              <a:t>更换眼镜，从新观察</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4" name="Left Arrow 14">
            <a:extLst>
              <a:ext uri="{FF2B5EF4-FFF2-40B4-BE49-F238E27FC236}">
                <a16:creationId xmlns:a16="http://schemas.microsoft.com/office/drawing/2014/main" id="{9D026BBD-E0B7-4F5E-921B-A09D89E862BE}"/>
              </a:ext>
            </a:extLst>
          </p:cNvPr>
          <p:cNvSpPr/>
          <p:nvPr/>
        </p:nvSpPr>
        <p:spPr>
          <a:xfrm rot="16200000">
            <a:off x="2243573" y="2528901"/>
            <a:ext cx="1728193" cy="792087"/>
          </a:xfrm>
          <a:prstGeom prst="lef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chemeClr val="tx1"/>
              </a:solidFill>
              <a:latin typeface="微软雅黑" panose="020B0503020204020204" pitchFamily="34" charset="-122"/>
              <a:ea typeface="微软雅黑" panose="020B0503020204020204" pitchFamily="34" charset="-122"/>
              <a:cs typeface="Calibri" pitchFamily="34" charset="0"/>
            </a:endParaRPr>
          </a:p>
        </p:txBody>
      </p:sp>
      <p:sp>
        <p:nvSpPr>
          <p:cNvPr id="8" name="标题 7">
            <a:extLst>
              <a:ext uri="{FF2B5EF4-FFF2-40B4-BE49-F238E27FC236}">
                <a16:creationId xmlns:a16="http://schemas.microsoft.com/office/drawing/2014/main" id="{8DF7B39B-E6AF-4A7E-A0C7-A6FB331FB1A4}"/>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9350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6F8BA26-2636-4483-BBEF-2E51114B8FE4}"/>
              </a:ext>
            </a:extLst>
          </p:cNvPr>
          <p:cNvSpPr>
            <a:spLocks noGrp="1"/>
          </p:cNvSpPr>
          <p:nvPr>
            <p:ph type="title"/>
          </p:nvPr>
        </p:nvSpPr>
        <p:spPr>
          <a:xfrm>
            <a:off x="0" y="185984"/>
            <a:ext cx="12192000" cy="584775"/>
          </a:xfrm>
        </p:spPr>
        <p:txBody>
          <a:bodyPr/>
          <a:lstStyle/>
          <a:p>
            <a:r>
              <a:rPr lang="zh-CN" altLang="en-US" dirty="0"/>
              <a:t>提醒：不可走“信仰主义”的错路！</a:t>
            </a:r>
          </a:p>
        </p:txBody>
      </p:sp>
      <p:sp>
        <p:nvSpPr>
          <p:cNvPr id="3" name="内容占位符 2"/>
          <p:cNvSpPr>
            <a:spLocks noGrp="1"/>
          </p:cNvSpPr>
          <p:nvPr>
            <p:ph sz="quarter" idx="4294967295"/>
          </p:nvPr>
        </p:nvSpPr>
        <p:spPr>
          <a:xfrm>
            <a:off x="767408" y="1196752"/>
            <a:ext cx="10657184" cy="4760278"/>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我们不是说，“随便选择你喜欢的前设或解释框架，然后就得到你喜欢的结论”</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创造论和年轻地球论有足够的证据证明其真实性</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进化论与公认的自然规律有明显的冲突</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pPr>
            <a:endParaRPr lang="en-US" altLang="zh-CN" sz="18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可是，除非人愿意承认并质疑自己的思想框架，否则就不能脱离错误的理解</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大部分科学家不愿意考虑</a:t>
            </a:r>
          </a:p>
        </p:txBody>
      </p:sp>
    </p:spTree>
    <p:extLst>
      <p:ext uri="{BB962C8B-B14F-4D97-AF65-F5344CB8AC3E}">
        <p14:creationId xmlns:p14="http://schemas.microsoft.com/office/powerpoint/2010/main" val="27577937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AutoShape 2" descr="Image result for image straightjacke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0212" name="Picture 4" descr="http://www.yummymummyclub.ca/sites/default/files/styles/large/public/straight%20jacket.jpg?itok=NWG7zknP"/>
          <p:cNvPicPr>
            <a:picLocks noChangeAspect="1" noChangeArrowheads="1"/>
          </p:cNvPicPr>
          <p:nvPr/>
        </p:nvPicPr>
        <p:blipFill>
          <a:blip r:embed="rId3" cstate="print"/>
          <a:srcRect/>
          <a:stretch>
            <a:fillRect/>
          </a:stretch>
        </p:blipFill>
        <p:spPr bwMode="auto">
          <a:xfrm>
            <a:off x="1478769" y="836317"/>
            <a:ext cx="9369760" cy="5498976"/>
          </a:xfrm>
          <a:prstGeom prst="rect">
            <a:avLst/>
          </a:prstGeom>
          <a:noFill/>
        </p:spPr>
      </p:pic>
      <p:sp>
        <p:nvSpPr>
          <p:cNvPr id="8" name="标题 7">
            <a:extLst>
              <a:ext uri="{FF2B5EF4-FFF2-40B4-BE49-F238E27FC236}">
                <a16:creationId xmlns:a16="http://schemas.microsoft.com/office/drawing/2014/main" id="{48610881-FC8A-4000-BCE4-A035FFD7D047}"/>
              </a:ext>
            </a:extLst>
          </p:cNvPr>
          <p:cNvSpPr>
            <a:spLocks noGrp="1"/>
          </p:cNvSpPr>
          <p:nvPr>
            <p:ph type="title"/>
          </p:nvPr>
        </p:nvSpPr>
        <p:spPr>
          <a:xfrm>
            <a:off x="0" y="185984"/>
            <a:ext cx="12192000" cy="584775"/>
          </a:xfrm>
        </p:spPr>
        <p:txBody>
          <a:bodyPr/>
          <a:lstStyle/>
          <a:p>
            <a:r>
              <a:rPr lang="zh-CN" altLang="en-US" dirty="0"/>
              <a:t>唯物论这种“思想紧身衣”，从哪儿而来？</a:t>
            </a:r>
          </a:p>
        </p:txBody>
      </p:sp>
    </p:spTree>
    <p:extLst>
      <p:ext uri="{BB962C8B-B14F-4D97-AF65-F5344CB8AC3E}">
        <p14:creationId xmlns:p14="http://schemas.microsoft.com/office/powerpoint/2010/main" val="27577937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2E75BAE7-F9A0-4B45-A823-13668E653E4B}"/>
              </a:ext>
            </a:extLst>
          </p:cNvPr>
          <p:cNvSpPr>
            <a:spLocks noGrp="1"/>
          </p:cNvSpPr>
          <p:nvPr>
            <p:ph type="title"/>
          </p:nvPr>
        </p:nvSpPr>
        <p:spPr>
          <a:xfrm>
            <a:off x="0" y="185984"/>
            <a:ext cx="12192000" cy="584775"/>
          </a:xfrm>
        </p:spPr>
        <p:txBody>
          <a:bodyPr/>
          <a:lstStyle/>
          <a:p>
            <a:r>
              <a:rPr lang="zh-CN" altLang="en-US" dirty="0"/>
              <a:t>古希腊、罗马哲学家：年老地球论和进化论</a:t>
            </a:r>
          </a:p>
        </p:txBody>
      </p:sp>
      <p:sp>
        <p:nvSpPr>
          <p:cNvPr id="3" name="内容占位符 2"/>
          <p:cNvSpPr>
            <a:spLocks noGrp="1"/>
          </p:cNvSpPr>
          <p:nvPr>
            <p:ph sz="quarter" idx="4294967295"/>
          </p:nvPr>
        </p:nvSpPr>
        <p:spPr>
          <a:xfrm>
            <a:off x="551384" y="880314"/>
            <a:ext cx="11161240" cy="5242461"/>
          </a:xfrm>
          <a:prstGeom prst="rect">
            <a:avLst/>
          </a:prstGeom>
        </p:spPr>
        <p:txBody>
          <a:bodyPr wrap="square">
            <a:spAutoFit/>
          </a:bodyPr>
          <a:lstStyle/>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约公元前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610‑546</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安娜西曼德</a:t>
            </a:r>
            <a:r>
              <a:rPr lang="en-US" sz="3600" dirty="0">
                <a:latin typeface="汉仪大宋简" panose="02010609000101010101" pitchFamily="49" charset="-122"/>
                <a:ea typeface="汉仪大宋简" panose="02010609000101010101" pitchFamily="49" charset="-122"/>
                <a:cs typeface="Arial" panose="020B0604020202020204" pitchFamily="34" charset="0"/>
              </a:rPr>
              <a:t>(Anaximander</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人类是从鱼类演变来的，鱼类又是从海里的黏液变来的</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约公元前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450</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恩培多克勒</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Empedocles)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随机突变，自然选择，适者生存</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460‑361</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德谟克利特</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Democritus)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永恒宇宙、无限空间</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93AF978-1CBA-411C-AFFC-39420FDFBEC1}"/>
              </a:ext>
            </a:extLst>
          </p:cNvPr>
          <p:cNvSpPr>
            <a:spLocks noGrp="1"/>
          </p:cNvSpPr>
          <p:nvPr>
            <p:ph type="title"/>
          </p:nvPr>
        </p:nvSpPr>
        <p:spPr>
          <a:xfrm>
            <a:off x="0" y="185984"/>
            <a:ext cx="12192000" cy="584775"/>
          </a:xfrm>
        </p:spPr>
        <p:txBody>
          <a:bodyPr/>
          <a:lstStyle/>
          <a:p>
            <a:r>
              <a:rPr lang="zh-CN" altLang="en-US" dirty="0"/>
              <a:t>古希腊、罗马哲学家：年老地球论和进化论</a:t>
            </a:r>
          </a:p>
        </p:txBody>
      </p:sp>
      <p:sp>
        <p:nvSpPr>
          <p:cNvPr id="3" name="内容占位符 2"/>
          <p:cNvSpPr>
            <a:spLocks noGrp="1"/>
          </p:cNvSpPr>
          <p:nvPr>
            <p:ph sz="quarter" idx="4294967295"/>
          </p:nvPr>
        </p:nvSpPr>
        <p:spPr>
          <a:xfrm>
            <a:off x="1055440" y="1628800"/>
            <a:ext cx="10225136" cy="3826689"/>
          </a:xfrm>
          <a:prstGeom prst="rect">
            <a:avLst/>
          </a:prstGeom>
        </p:spPr>
        <p:txBody>
          <a:bodyPr wrap="square">
            <a:spAutoFit/>
          </a:bodyPr>
          <a:lstStyle/>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341‑270</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伊壁鸠鲁</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Epicurus)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明确的无神论</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公元</a:t>
            </a:r>
            <a:r>
              <a:rPr lang="en-US" sz="3600" dirty="0">
                <a:latin typeface="汉仪大宋简" panose="02010609000101010101" pitchFamily="49" charset="-122"/>
                <a:ea typeface="汉仪大宋简" panose="02010609000101010101" pitchFamily="49" charset="-122"/>
                <a:cs typeface="Arial" panose="020B0604020202020204" pitchFamily="34" charset="0"/>
              </a:rPr>
              <a:t>23‑79</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老普林尼</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Pliny the Elder)</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“我们如此地依赖于随机以至随机已经代替了上帝的位置”</a:t>
            </a:r>
          </a:p>
        </p:txBody>
      </p:sp>
    </p:spTree>
    <p:extLst>
      <p:ext uri="{BB962C8B-B14F-4D97-AF65-F5344CB8AC3E}">
        <p14:creationId xmlns:p14="http://schemas.microsoft.com/office/powerpoint/2010/main" val="27577937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619D8D1-E44A-4A33-8BB4-3C21F67A83DB}"/>
              </a:ext>
            </a:extLst>
          </p:cNvPr>
          <p:cNvSpPr>
            <a:spLocks noGrp="1"/>
          </p:cNvSpPr>
          <p:nvPr>
            <p:ph type="title"/>
          </p:nvPr>
        </p:nvSpPr>
        <p:spPr>
          <a:xfrm>
            <a:off x="0" y="185984"/>
            <a:ext cx="12192000" cy="584775"/>
          </a:xfrm>
        </p:spPr>
        <p:txBody>
          <a:bodyPr/>
          <a:lstStyle/>
          <a:p>
            <a:r>
              <a:rPr lang="zh-CN" altLang="en-US" dirty="0"/>
              <a:t>圣经产生新的世界观</a:t>
            </a:r>
          </a:p>
        </p:txBody>
      </p:sp>
      <p:sp>
        <p:nvSpPr>
          <p:cNvPr id="3" name="内容占位符 2"/>
          <p:cNvSpPr>
            <a:spLocks noGrp="1"/>
          </p:cNvSpPr>
          <p:nvPr>
            <p:ph sz="quarter" idx="4294967295"/>
          </p:nvPr>
        </p:nvSpPr>
        <p:spPr>
          <a:xfrm>
            <a:off x="6563029" y="1419679"/>
            <a:ext cx="5087888" cy="4175502"/>
          </a:xfrm>
          <a:prstGeom prst="rect">
            <a:avLst/>
          </a:prstGeom>
        </p:spPr>
        <p:txBody>
          <a:bodyPr wrap="square">
            <a:spAutoFit/>
          </a:bodyPr>
          <a:lstStyle/>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基督教变成西方文化主导思想</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圣经世界观取代了其他宗教和哲学，包括淘汰偶像崇拜、年老地球论、进化论</a:t>
            </a:r>
          </a:p>
        </p:txBody>
      </p:sp>
      <p:pic>
        <p:nvPicPr>
          <p:cNvPr id="4" name="Picture 2" descr="File:Cathedral of Exeter edit.jpg"/>
          <p:cNvPicPr>
            <a:picLocks noChangeAspect="1" noChangeArrowheads="1"/>
          </p:cNvPicPr>
          <p:nvPr/>
        </p:nvPicPr>
        <p:blipFill>
          <a:blip r:embed="rId3" cstate="print"/>
          <a:srcRect/>
          <a:stretch>
            <a:fillRect/>
          </a:stretch>
        </p:blipFill>
        <p:spPr bwMode="auto">
          <a:xfrm>
            <a:off x="551384" y="1347189"/>
            <a:ext cx="5832648" cy="4458075"/>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EA876587-D0C2-46D2-AE2A-06805B05EE26}"/>
              </a:ext>
            </a:extLst>
          </p:cNvPr>
          <p:cNvSpPr>
            <a:spLocks noGrp="1"/>
          </p:cNvSpPr>
          <p:nvPr>
            <p:ph type="title"/>
          </p:nvPr>
        </p:nvSpPr>
        <p:spPr>
          <a:xfrm>
            <a:off x="0" y="185984"/>
            <a:ext cx="12192000" cy="584775"/>
          </a:xfrm>
        </p:spPr>
        <p:txBody>
          <a:bodyPr/>
          <a:lstStyle/>
          <a:p>
            <a:r>
              <a:rPr lang="zh-CN" altLang="en-US" dirty="0"/>
              <a:t>圣经世界观引导现代科学</a:t>
            </a:r>
          </a:p>
        </p:txBody>
      </p:sp>
      <p:sp>
        <p:nvSpPr>
          <p:cNvPr id="3" name="内容占位符 2"/>
          <p:cNvSpPr>
            <a:spLocks noGrp="1"/>
          </p:cNvSpPr>
          <p:nvPr>
            <p:ph type="subTitle" idx="4294967295"/>
          </p:nvPr>
        </p:nvSpPr>
        <p:spPr>
          <a:xfrm>
            <a:off x="5159896" y="1916832"/>
            <a:ext cx="5760640" cy="3621504"/>
          </a:xfrm>
          <a:prstGeom prst="rect">
            <a:avLst/>
          </a:prstGeom>
        </p:spPr>
        <p:txBody>
          <a:bodyPr wrap="square">
            <a:spAutoFit/>
          </a:bodyPr>
          <a:lstStyle/>
          <a:p>
            <a:pPr marL="571500" indent="-571500" defTabSz="685800">
              <a:lnSpc>
                <a:spcPct val="100000"/>
              </a:lnSpc>
              <a:spcBef>
                <a:spcPts val="750"/>
              </a:spcBef>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绝大部分人，包括科学家，拥有圣经性的世界观和解释框架</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750"/>
              </a:spcBef>
              <a:buFont typeface="Arial" panose="020B0604020202020204" pitchFamily="34" charset="0"/>
              <a:buChar char="•"/>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750"/>
              </a:spcBef>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在此情况下，西方发展</a:t>
            </a:r>
            <a:r>
              <a:rPr lang="zh-CN" altLang="en-US" sz="3600" dirty="0">
                <a:solidFill>
                  <a:srgbClr val="00B050"/>
                </a:solidFill>
                <a:latin typeface="汉仪大宋简" panose="02010609000101010101" pitchFamily="49" charset="-122"/>
                <a:ea typeface="汉仪大宋简" panose="02010609000101010101" pitchFamily="49" charset="-122"/>
                <a:cs typeface="Arial" panose="020B0604020202020204" pitchFamily="34" charset="0"/>
              </a:rPr>
              <a:t>出</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现代科学</a:t>
            </a:r>
          </a:p>
        </p:txBody>
      </p:sp>
      <p:sp>
        <p:nvSpPr>
          <p:cNvPr id="6" name="内容占位符 2"/>
          <p:cNvSpPr>
            <a:spLocks noGrp="1"/>
          </p:cNvSpPr>
          <p:nvPr>
            <p:ph sz="quarter" idx="4294967295"/>
          </p:nvPr>
        </p:nvSpPr>
        <p:spPr>
          <a:xfrm>
            <a:off x="2412812" y="5368127"/>
            <a:ext cx="1582616" cy="646331"/>
          </a:xfrm>
          <a:prstGeom prst="rect">
            <a:avLst/>
          </a:prstGeom>
          <a:ln w="38100">
            <a:solidFill>
              <a:schemeClr val="accent1"/>
            </a:solidFill>
          </a:ln>
        </p:spPr>
        <p:txBody>
          <a:bodyPr wrap="square">
            <a:spAutoFit/>
          </a:bodyPr>
          <a:lstStyle/>
          <a:p>
            <a:pPr algn="ctr" defTabSz="685800">
              <a:lnSpc>
                <a:spcPct val="100000"/>
              </a:lnSpc>
              <a:spcBef>
                <a:spcPts val="750"/>
              </a:spcBef>
            </a:pPr>
            <a:r>
              <a:rPr lang="zh-CN" altLang="en-US" sz="3600" dirty="0">
                <a:latin typeface="Arial" panose="020B0604020202020204" pitchFamily="34" charset="0"/>
                <a:cs typeface="Arial" panose="020B0604020202020204" pitchFamily="34" charset="0"/>
              </a:rPr>
              <a:t>牛顿</a:t>
            </a:r>
          </a:p>
        </p:txBody>
      </p:sp>
      <p:pic>
        <p:nvPicPr>
          <p:cNvPr id="492545" name="Picture 1" descr="GodfreyKneller-IsaacNewton-1689 PUBDOM en"/>
          <p:cNvPicPr>
            <a:picLocks noChangeAspect="1" noChangeArrowheads="1"/>
          </p:cNvPicPr>
          <p:nvPr/>
        </p:nvPicPr>
        <p:blipFill>
          <a:blip r:embed="rId3" cstate="print"/>
          <a:srcRect/>
          <a:stretch>
            <a:fillRect/>
          </a:stretch>
        </p:blipFill>
        <p:spPr bwMode="auto">
          <a:xfrm>
            <a:off x="1775520" y="1270501"/>
            <a:ext cx="2857200" cy="3921050"/>
          </a:xfrm>
          <a:prstGeom prst="rect">
            <a:avLst/>
          </a:prstGeom>
          <a:noFill/>
          <a:ln w="9525">
            <a:no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0E56BA07-AF24-4DD8-80A6-80922C023A53}"/>
              </a:ext>
            </a:extLst>
          </p:cNvPr>
          <p:cNvSpPr>
            <a:spLocks noGrp="1"/>
          </p:cNvSpPr>
          <p:nvPr>
            <p:ph type="title"/>
          </p:nvPr>
        </p:nvSpPr>
        <p:spPr>
          <a:xfrm>
            <a:off x="0" y="185984"/>
            <a:ext cx="12192000" cy="584775"/>
          </a:xfrm>
        </p:spPr>
        <p:txBody>
          <a:bodyPr/>
          <a:lstStyle/>
          <a:p>
            <a:r>
              <a:rPr lang="zh-CN" altLang="en-US" dirty="0"/>
              <a:t>启蒙期哲学家拒绝基督教</a:t>
            </a:r>
          </a:p>
        </p:txBody>
      </p:sp>
      <p:sp>
        <p:nvSpPr>
          <p:cNvPr id="3" name="内容占位符 2"/>
          <p:cNvSpPr>
            <a:spLocks noGrp="1"/>
          </p:cNvSpPr>
          <p:nvPr>
            <p:ph sz="quarter" idx="4294967295"/>
          </p:nvPr>
        </p:nvSpPr>
        <p:spPr>
          <a:xfrm>
            <a:off x="840328" y="1700808"/>
            <a:ext cx="10511343" cy="3877985"/>
          </a:xfrm>
          <a:prstGeom prst="rect">
            <a:avLst/>
          </a:prstGeom>
        </p:spPr>
        <p:txBody>
          <a:bodyPr wrap="square">
            <a:spAutoFit/>
          </a:bodyPr>
          <a:lstStyle/>
          <a:p>
            <a:pPr marL="0" defTabSz="685800">
              <a:lnSpc>
                <a:spcPct val="100000"/>
              </a:lnSpc>
              <a:spcBef>
                <a:spcPts val="0"/>
              </a:spcBef>
              <a:spcAft>
                <a:spcPts val="1200"/>
              </a:spcAft>
              <a:buFont typeface="Wingdings 2" pitchFamily="18" charset="2"/>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世纪，所谓“启蒙运动”哲学家拒绝圣经，想把上帝淘汰掉：</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0"/>
              </a:spcBef>
              <a:spcAft>
                <a:spcPts val="1200"/>
              </a:spcAft>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需要办法在没有创造者的情况下解释宇宙、地球、生物的来源</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0"/>
              </a:spcBef>
              <a:spcAft>
                <a:spcPts val="1200"/>
              </a:spcAft>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他们热衷于阅读古希腊和古罗马的书籍</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0"/>
              </a:spcBef>
              <a:spcAft>
                <a:spcPts val="1200"/>
              </a:spcAft>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他们开始复兴古代人年老地球论和进化论的概念</a:t>
            </a:r>
          </a:p>
        </p:txBody>
      </p:sp>
    </p:spTree>
    <p:extLst>
      <p:ext uri="{BB962C8B-B14F-4D97-AF65-F5344CB8AC3E}">
        <p14:creationId xmlns:p14="http://schemas.microsoft.com/office/powerpoint/2010/main" val="27577937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1D1DC5D2-3029-4E4C-AE9A-003E3B65F445}"/>
              </a:ext>
            </a:extLst>
          </p:cNvPr>
          <p:cNvSpPr>
            <a:spLocks noGrp="1"/>
          </p:cNvSpPr>
          <p:nvPr>
            <p:ph type="title"/>
          </p:nvPr>
        </p:nvSpPr>
        <p:spPr/>
        <p:txBody>
          <a:bodyPr/>
          <a:lstStyle/>
          <a:p>
            <a:endParaRPr lang="zh-CN" altLang="en-US"/>
          </a:p>
        </p:txBody>
      </p:sp>
      <p:sp>
        <p:nvSpPr>
          <p:cNvPr id="3" name="内容占位符 2"/>
          <p:cNvSpPr>
            <a:spLocks noGrp="1"/>
          </p:cNvSpPr>
          <p:nvPr>
            <p:ph sz="quarter" idx="4294967295"/>
          </p:nvPr>
        </p:nvSpPr>
        <p:spPr>
          <a:xfrm>
            <a:off x="767408" y="1340768"/>
            <a:ext cx="10657184" cy="466725"/>
          </a:xfrm>
          <a:prstGeom prst="rect">
            <a:avLst/>
          </a:prstGeom>
        </p:spPr>
        <p:txBody>
          <a:bodyPr>
            <a:noAutofit/>
          </a:bodyPr>
          <a:lstStyle/>
          <a:p>
            <a:pPr marL="0">
              <a:lnSpc>
                <a:spcPct val="100000"/>
              </a:lnSpc>
              <a:spcBef>
                <a:spcPts val="0"/>
              </a:spcBef>
            </a:pPr>
            <a:r>
              <a:rPr lang="zh-CN" altLang="en-US" sz="4000" dirty="0">
                <a:latin typeface="汉仪大宋简" panose="02010609000101010101" pitchFamily="49" charset="-122"/>
                <a:ea typeface="汉仪大宋简" panose="02010609000101010101" pitchFamily="49" charset="-122"/>
              </a:rPr>
              <a:t>罗马书1</a:t>
            </a:r>
            <a:r>
              <a:rPr lang="en-US" altLang="zh-CN" sz="4000" dirty="0">
                <a:latin typeface="汉仪大宋简" panose="02010609000101010101" pitchFamily="49" charset="-122"/>
                <a:ea typeface="汉仪大宋简" panose="02010609000101010101" pitchFamily="49" charset="-122"/>
              </a:rPr>
              <a:t>:</a:t>
            </a:r>
            <a:r>
              <a:rPr lang="zh-CN" altLang="en-US" sz="4000" dirty="0">
                <a:latin typeface="汉仪大宋简" panose="02010609000101010101" pitchFamily="49" charset="-122"/>
                <a:ea typeface="汉仪大宋简" panose="02010609000101010101" pitchFamily="49" charset="-122"/>
              </a:rPr>
              <a:t>18原来神的愤怒，从天上显明在一切不虔、不义的人身上，就是</a:t>
            </a:r>
            <a:r>
              <a:rPr lang="zh-CN" altLang="en-US" sz="4000" b="1" dirty="0">
                <a:solidFill>
                  <a:srgbClr val="FF0000"/>
                </a:solidFill>
                <a:latin typeface="汉仪大宋简" panose="02010609000101010101" pitchFamily="49" charset="-122"/>
                <a:ea typeface="汉仪大宋简" panose="02010609000101010101" pitchFamily="49" charset="-122"/>
              </a:rPr>
              <a:t>那些行不义，阻挡真理的人</a:t>
            </a:r>
            <a:r>
              <a:rPr lang="zh-CN" altLang="en-US" sz="4000" dirty="0">
                <a:latin typeface="汉仪大宋简" panose="02010609000101010101" pitchFamily="49" charset="-122"/>
                <a:ea typeface="汉仪大宋简" panose="02010609000101010101" pitchFamily="49" charset="-122"/>
              </a:rPr>
              <a:t>。19神的事情，人所能知道的，原显明在人心里，因为神已经给他们显明；20自从造天地以来，神的永能和神性是明明可知的，虽是眼不能见，但藉著所造之物，就可以晓得，叫人无可推诿。</a:t>
            </a:r>
          </a:p>
          <a:p>
            <a:pPr marL="0"/>
            <a:endParaRPr lang="zh-CN" altLang="en-US" sz="40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37" descr="C:\Users\huangr6\Pictures\针.JPG"/>
          <p:cNvPicPr>
            <a:picLocks noChangeAspect="1" noChangeArrowheads="1"/>
          </p:cNvPicPr>
          <p:nvPr/>
        </p:nvPicPr>
        <p:blipFill>
          <a:blip r:embed="rId3" cstate="print"/>
          <a:srcRect/>
          <a:stretch>
            <a:fillRect/>
          </a:stretch>
        </p:blipFill>
        <p:spPr bwMode="auto">
          <a:xfrm>
            <a:off x="1879635" y="1185814"/>
            <a:ext cx="1008062" cy="3659187"/>
          </a:xfrm>
          <a:prstGeom prst="rect">
            <a:avLst/>
          </a:prstGeom>
          <a:noFill/>
          <a:ln w="9525">
            <a:noFill/>
            <a:miter lim="800000"/>
            <a:headEnd/>
            <a:tailEnd/>
          </a:ln>
        </p:spPr>
      </p:pic>
      <p:grpSp>
        <p:nvGrpSpPr>
          <p:cNvPr id="4" name="Group 24"/>
          <p:cNvGrpSpPr/>
          <p:nvPr/>
        </p:nvGrpSpPr>
        <p:grpSpPr>
          <a:xfrm>
            <a:off x="1979648" y="812758"/>
            <a:ext cx="3624263" cy="3605212"/>
            <a:chOff x="455647" y="857232"/>
            <a:chExt cx="3624263" cy="3605212"/>
          </a:xfrm>
        </p:grpSpPr>
        <p:sp>
          <p:nvSpPr>
            <p:cNvPr id="14343" name="椭圆 6"/>
            <p:cNvSpPr>
              <a:spLocks noChangeArrowheads="1"/>
            </p:cNvSpPr>
            <p:nvPr/>
          </p:nvSpPr>
          <p:spPr bwMode="auto">
            <a:xfrm>
              <a:off x="455647" y="1149350"/>
              <a:ext cx="936625" cy="576263"/>
            </a:xfrm>
            <a:prstGeom prst="ellipse">
              <a:avLst/>
            </a:prstGeom>
            <a:noFill/>
            <a:ln w="50800" algn="ctr">
              <a:solidFill>
                <a:srgbClr val="FF0000"/>
              </a:solidFill>
              <a:miter lim="800000"/>
              <a:headEnd/>
              <a:tailEnd/>
            </a:ln>
          </p:spPr>
          <p:txBody>
            <a:bodyPr/>
            <a:lstStyle/>
            <a:p>
              <a:pPr algn="ctr">
                <a:lnSpc>
                  <a:spcPct val="90000"/>
                </a:lnSpc>
                <a:buFont typeface="Arial" pitchFamily="34" charset="0"/>
                <a:buNone/>
              </a:pPr>
              <a:endParaRPr lang="zh-CN" altLang="en-US" sz="2400">
                <a:latin typeface="Arial MT"/>
                <a:ea typeface="汉仪大宋简" pitchFamily="49" charset="-122"/>
                <a:cs typeface="Times New Roman" pitchFamily="18" charset="0"/>
              </a:endParaRPr>
            </a:p>
          </p:txBody>
        </p:sp>
        <p:pic>
          <p:nvPicPr>
            <p:cNvPr id="14341" name="Picture 9" descr="C:\Users\huangr6\Desktop\2016 GMP 微生物培训\36.JPG"/>
            <p:cNvPicPr>
              <a:picLocks noChangeAspect="1" noChangeArrowheads="1"/>
            </p:cNvPicPr>
            <p:nvPr/>
          </p:nvPicPr>
          <p:blipFill>
            <a:blip r:embed="rId4" cstate="print"/>
            <a:srcRect/>
            <a:stretch>
              <a:fillRect/>
            </a:stretch>
          </p:blipFill>
          <p:spPr bwMode="auto">
            <a:xfrm>
              <a:off x="2138397" y="857232"/>
              <a:ext cx="1941513" cy="3605212"/>
            </a:xfrm>
            <a:prstGeom prst="rect">
              <a:avLst/>
            </a:prstGeom>
            <a:noFill/>
            <a:ln w="9525">
              <a:noFill/>
              <a:miter lim="800000"/>
              <a:headEnd/>
              <a:tailEnd/>
            </a:ln>
          </p:spPr>
        </p:pic>
        <p:cxnSp>
          <p:nvCxnSpPr>
            <p:cNvPr id="3" name="直接箭头连接符 2"/>
            <p:cNvCxnSpPr>
              <a:cxnSpLocks noChangeShapeType="1"/>
            </p:cNvCxnSpPr>
            <p:nvPr/>
          </p:nvCxnSpPr>
          <p:spPr bwMode="auto">
            <a:xfrm>
              <a:off x="1392272" y="1399356"/>
              <a:ext cx="1536654" cy="958074"/>
            </a:xfrm>
            <a:prstGeom prst="straightConnector1">
              <a:avLst/>
            </a:prstGeom>
            <a:noFill/>
            <a:ln w="50800" algn="ctr">
              <a:solidFill>
                <a:srgbClr val="FF0000"/>
              </a:solidFill>
              <a:round/>
              <a:headEnd/>
              <a:tailEnd type="arrow" w="med" len="med"/>
            </a:ln>
          </p:spPr>
        </p:cxnSp>
      </p:grpSp>
      <p:sp>
        <p:nvSpPr>
          <p:cNvPr id="18" name="文本框 13"/>
          <p:cNvSpPr txBox="1"/>
          <p:nvPr/>
        </p:nvSpPr>
        <p:spPr>
          <a:xfrm>
            <a:off x="1881190" y="5164828"/>
            <a:ext cx="8643966" cy="1077218"/>
          </a:xfrm>
          <a:prstGeom prst="rect">
            <a:avLst/>
          </a:prstGeom>
          <a:noFill/>
        </p:spPr>
        <p:txBody>
          <a:bodyPr wrap="square" rtlCol="0">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一个微小的大肠</a:t>
            </a:r>
            <a:r>
              <a:rPr lang="zh-CN" altLang="en-US" sz="3200">
                <a:latin typeface="Arial" panose="020B0604020202020204" pitchFamily="34" charset="0"/>
                <a:ea typeface="汉仪大宋简" panose="02010609000101010101" pitchFamily="49" charset="-122"/>
                <a:cs typeface="Arial" panose="020B0604020202020204" pitchFamily="34" charset="0"/>
              </a:rPr>
              <a:t>杆菌（</a:t>
            </a:r>
            <a:r>
              <a:rPr lang="en-US" altLang="zh-CN" sz="3200">
                <a:latin typeface="Arial" panose="020B0604020202020204" pitchFamily="34" charset="0"/>
                <a:ea typeface="汉仪大宋简" panose="02010609000101010101" pitchFamily="49" charset="-122"/>
                <a:cs typeface="Arial" panose="020B0604020202020204" pitchFamily="34" charset="0"/>
              </a:rPr>
              <a:t>E. coli</a:t>
            </a:r>
            <a:r>
              <a:rPr lang="zh-CN" altLang="en-US" sz="3200">
                <a:latin typeface="Arial" panose="020B0604020202020204" pitchFamily="34" charset="0"/>
                <a:ea typeface="汉仪大宋简" panose="02010609000101010101" pitchFamily="49" charset="-122"/>
                <a:cs typeface="Arial" panose="020B0604020202020204" pitchFamily="34" charset="0"/>
              </a:rPr>
              <a:t>）的</a:t>
            </a:r>
            <a:r>
              <a:rPr lang="en-US" altLang="zh-CN" sz="3200" dirty="0">
                <a:latin typeface="Arial" panose="020B0604020202020204" pitchFamily="34" charset="0"/>
                <a:ea typeface="汉仪大宋简" panose="02010609000101010101" pitchFamily="49" charset="-122"/>
                <a:cs typeface="Arial" panose="020B0604020202020204" pitchFamily="34" charset="0"/>
              </a:rPr>
              <a:t>DNA</a:t>
            </a:r>
            <a:r>
              <a:rPr lang="zh-CN" altLang="en-US" sz="3200" dirty="0">
                <a:latin typeface="Arial" panose="020B0604020202020204" pitchFamily="34" charset="0"/>
                <a:ea typeface="汉仪大宋简" panose="02010609000101010101" pitchFamily="49" charset="-122"/>
                <a:cs typeface="Arial" panose="020B0604020202020204" pitchFamily="34" charset="0"/>
              </a:rPr>
              <a:t>所包含的信息量相当于一本</a:t>
            </a:r>
            <a:r>
              <a:rPr lang="en-US" altLang="zh-CN" sz="3200" dirty="0">
                <a:latin typeface="Arial" panose="020B0604020202020204" pitchFamily="34" charset="0"/>
                <a:ea typeface="汉仪大宋简" panose="02010609000101010101" pitchFamily="49" charset="-122"/>
                <a:cs typeface="Arial" panose="020B0604020202020204" pitchFamily="34" charset="0"/>
              </a:rPr>
              <a:t>900</a:t>
            </a:r>
            <a:r>
              <a:rPr lang="zh-CN" altLang="en-US" sz="3200" dirty="0">
                <a:latin typeface="Arial" panose="020B0604020202020204" pitchFamily="34" charset="0"/>
                <a:ea typeface="汉仪大宋简" panose="02010609000101010101" pitchFamily="49" charset="-122"/>
                <a:cs typeface="Arial" panose="020B0604020202020204" pitchFamily="34" charset="0"/>
              </a:rPr>
              <a:t>页英文圣经的信息量。</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5" name="Group 25"/>
          <p:cNvGrpSpPr/>
          <p:nvPr/>
        </p:nvGrpSpPr>
        <p:grpSpPr>
          <a:xfrm>
            <a:off x="3414728" y="2670146"/>
            <a:ext cx="2663825" cy="2571768"/>
            <a:chOff x="1890727" y="2714620"/>
            <a:chExt cx="2663825" cy="2571768"/>
          </a:xfrm>
        </p:grpSpPr>
        <p:pic>
          <p:nvPicPr>
            <p:cNvPr id="398349" name="Picture 13" descr="u=698022636,2912567785&amp;fm=26&amp;gp=0"/>
            <p:cNvPicPr>
              <a:picLocks noChangeAspect="1" noChangeArrowheads="1"/>
            </p:cNvPicPr>
            <p:nvPr/>
          </p:nvPicPr>
          <p:blipFill>
            <a:blip r:embed="rId5" cstate="print"/>
            <a:srcRect l="9785" t="81767"/>
            <a:stretch>
              <a:fillRect/>
            </a:stretch>
          </p:blipFill>
          <p:spPr bwMode="auto">
            <a:xfrm>
              <a:off x="1890727" y="4572008"/>
              <a:ext cx="2663825" cy="714380"/>
            </a:xfrm>
            <a:prstGeom prst="rect">
              <a:avLst/>
            </a:prstGeom>
            <a:noFill/>
            <a:ln>
              <a:solidFill>
                <a:schemeClr val="tx1"/>
              </a:solidFill>
            </a:ln>
          </p:spPr>
        </p:pic>
        <p:cxnSp>
          <p:nvCxnSpPr>
            <p:cNvPr id="22" name="直接箭头连接符 2"/>
            <p:cNvCxnSpPr>
              <a:cxnSpLocks noChangeShapeType="1"/>
            </p:cNvCxnSpPr>
            <p:nvPr/>
          </p:nvCxnSpPr>
          <p:spPr bwMode="auto">
            <a:xfrm rot="16200000" flipH="1">
              <a:off x="2107389" y="3679033"/>
              <a:ext cx="2071702" cy="142876"/>
            </a:xfrm>
            <a:prstGeom prst="straightConnector1">
              <a:avLst/>
            </a:prstGeom>
            <a:noFill/>
            <a:ln w="50800" algn="ctr">
              <a:solidFill>
                <a:srgbClr val="FF0000"/>
              </a:solidFill>
              <a:round/>
              <a:headEnd/>
              <a:tailEnd type="arrow" w="med" len="med"/>
            </a:ln>
          </p:spPr>
        </p:cxnSp>
      </p:grpSp>
      <p:grpSp>
        <p:nvGrpSpPr>
          <p:cNvPr id="6" name="Group 19"/>
          <p:cNvGrpSpPr/>
          <p:nvPr/>
        </p:nvGrpSpPr>
        <p:grpSpPr>
          <a:xfrm>
            <a:off x="5953125" y="812758"/>
            <a:ext cx="3786213" cy="4363273"/>
            <a:chOff x="4429124" y="898947"/>
            <a:chExt cx="3786213" cy="4363273"/>
          </a:xfrm>
        </p:grpSpPr>
        <p:pic>
          <p:nvPicPr>
            <p:cNvPr id="420866" name="Picture 2" descr="Related image"/>
            <p:cNvPicPr>
              <a:picLocks noChangeAspect="1" noChangeArrowheads="1"/>
            </p:cNvPicPr>
            <p:nvPr/>
          </p:nvPicPr>
          <p:blipFill>
            <a:blip r:embed="rId6" cstate="print"/>
            <a:srcRect l="17949" t="1923" r="16666" b="1923"/>
            <a:stretch>
              <a:fillRect/>
            </a:stretch>
          </p:blipFill>
          <p:spPr bwMode="auto">
            <a:xfrm>
              <a:off x="5248312" y="898947"/>
              <a:ext cx="2967025" cy="4363273"/>
            </a:xfrm>
            <a:prstGeom prst="rect">
              <a:avLst/>
            </a:prstGeom>
            <a:noFill/>
          </p:spPr>
        </p:pic>
        <p:cxnSp>
          <p:nvCxnSpPr>
            <p:cNvPr id="13" name="直接箭头连接符 12"/>
            <p:cNvCxnSpPr/>
            <p:nvPr/>
          </p:nvCxnSpPr>
          <p:spPr>
            <a:xfrm rot="5400000" flipH="1" flipV="1">
              <a:off x="4286250" y="3184964"/>
              <a:ext cx="1928824" cy="164307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标题 13">
            <a:extLst>
              <a:ext uri="{FF2B5EF4-FFF2-40B4-BE49-F238E27FC236}">
                <a16:creationId xmlns:a16="http://schemas.microsoft.com/office/drawing/2014/main" id="{7BF96F95-D231-41E5-B044-BEEE22F11FCB}"/>
              </a:ext>
            </a:extLst>
          </p:cNvPr>
          <p:cNvSpPr>
            <a:spLocks noGrp="1"/>
          </p:cNvSpPr>
          <p:nvPr>
            <p:ph type="title"/>
          </p:nvPr>
        </p:nvSpPr>
        <p:spPr>
          <a:xfrm>
            <a:off x="0" y="185984"/>
            <a:ext cx="12192000" cy="584775"/>
          </a:xfrm>
        </p:spPr>
        <p:txBody>
          <a:bodyPr/>
          <a:lstStyle/>
          <a:p>
            <a:r>
              <a:rPr lang="en-US" altLang="zh-CN" dirty="0">
                <a:latin typeface="微软雅黑" panose="020B0503020204020204" pitchFamily="34" charset="-122"/>
              </a:rPr>
              <a:t>DNA</a:t>
            </a:r>
            <a:r>
              <a:rPr lang="zh-CN" altLang="en-US" dirty="0">
                <a:latin typeface="微软雅黑" panose="020B0503020204020204" pitchFamily="34" charset="-122"/>
              </a:rPr>
              <a:t>不但含有物质，还含有信息</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spcBef>
                <a:spcPts val="1000"/>
              </a:spcBef>
              <a:defRPr/>
            </a:pPr>
            <a:r>
              <a:rPr lang="zh-CN" altLang="en-US" dirty="0"/>
              <a:t>西方中最积极的推动进化论的人：</a:t>
            </a:r>
          </a:p>
        </p:txBody>
      </p:sp>
      <p:sp>
        <p:nvSpPr>
          <p:cNvPr id="4" name="矩形 3"/>
          <p:cNvSpPr/>
          <p:nvPr/>
        </p:nvSpPr>
        <p:spPr>
          <a:xfrm>
            <a:off x="1405570" y="1628800"/>
            <a:ext cx="9380859" cy="707886"/>
          </a:xfrm>
          <a:prstGeom prst="rect">
            <a:avLst/>
          </a:prstGeom>
        </p:spPr>
        <p:txBody>
          <a:bodyPr wrap="square">
            <a:spAutoFit/>
          </a:bodyPr>
          <a:lstStyle/>
          <a:p>
            <a:pPr>
              <a:buFont typeface="Arial" pitchFamily="34" charset="0"/>
              <a:buChar char="•"/>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 想要做任何他们想做的事</a:t>
            </a:r>
            <a:r>
              <a:rPr lang="en-US" altLang="zh-CN" sz="4000" dirty="0">
                <a:latin typeface="Arial" panose="020B0604020202020204" pitchFamily="34" charset="0"/>
                <a:ea typeface="汉仪大宋简" panose="02010609000101010101" pitchFamily="49" charset="-122"/>
                <a:cs typeface="Arial" panose="020B0604020202020204" pitchFamily="34" charset="0"/>
              </a:rPr>
              <a:t>……</a:t>
            </a:r>
            <a:endParaRPr lang="zh-CN" altLang="zh-CN" sz="4000" dirty="0">
              <a:latin typeface="Arial" panose="020B0604020202020204" pitchFamily="34" charset="0"/>
              <a:ea typeface="汉仪大宋简" panose="02010609000101010101" pitchFamily="49" charset="-122"/>
              <a:cs typeface="Arial" panose="020B0604020202020204" pitchFamily="34" charset="0"/>
            </a:endParaRPr>
          </a:p>
        </p:txBody>
      </p:sp>
      <p:sp>
        <p:nvSpPr>
          <p:cNvPr id="5" name="矩形 4"/>
          <p:cNvSpPr/>
          <p:nvPr/>
        </p:nvSpPr>
        <p:spPr>
          <a:xfrm>
            <a:off x="1405571" y="2897650"/>
            <a:ext cx="9544004" cy="707886"/>
          </a:xfrm>
          <a:prstGeom prst="rect">
            <a:avLst/>
          </a:prstGeom>
        </p:spPr>
        <p:txBody>
          <a:bodyPr wrap="square">
            <a:spAutoFit/>
          </a:bodyPr>
          <a:lstStyle/>
          <a:p>
            <a:pPr>
              <a:buFont typeface="Arial" pitchFamily="34" charset="0"/>
              <a:buChar char="•"/>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 死后不想面对他们的罪带来的审判</a:t>
            </a:r>
            <a:r>
              <a:rPr lang="en-US" altLang="zh-CN" sz="4000" dirty="0">
                <a:latin typeface="Arial" panose="020B0604020202020204" pitchFamily="34" charset="0"/>
                <a:ea typeface="汉仪大宋简" panose="02010609000101010101" pitchFamily="49" charset="-122"/>
                <a:cs typeface="Arial" panose="020B0604020202020204" pitchFamily="34" charset="0"/>
              </a:rPr>
              <a:t>……</a:t>
            </a:r>
            <a:endParaRPr lang="zh-CN" altLang="zh-CN" sz="4000" dirty="0">
              <a:latin typeface="Arial" panose="020B0604020202020204" pitchFamily="34" charset="0"/>
              <a:ea typeface="汉仪大宋简" panose="02010609000101010101" pitchFamily="49" charset="-122"/>
              <a:cs typeface="Arial" panose="020B0604020202020204" pitchFamily="34" charset="0"/>
            </a:endParaRPr>
          </a:p>
        </p:txBody>
      </p:sp>
      <p:sp>
        <p:nvSpPr>
          <p:cNvPr id="6" name="矩形 5"/>
          <p:cNvSpPr/>
          <p:nvPr/>
        </p:nvSpPr>
        <p:spPr>
          <a:xfrm>
            <a:off x="1405570" y="4293096"/>
            <a:ext cx="9455708" cy="707886"/>
          </a:xfrm>
          <a:prstGeom prst="rect">
            <a:avLst/>
          </a:prstGeom>
        </p:spPr>
        <p:txBody>
          <a:bodyPr wrap="square">
            <a:spAutoFit/>
          </a:bodyPr>
          <a:lstStyle/>
          <a:p>
            <a:pPr marL="0" lvl="8">
              <a:buFont typeface="Arial" pitchFamily="34" charset="0"/>
              <a:buChar char="•"/>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 因此，他们不想要有真神上帝存在</a:t>
            </a:r>
            <a:r>
              <a:rPr lang="en-US" altLang="zh-CN" sz="4000" dirty="0">
                <a:latin typeface="Arial" panose="020B0604020202020204" pitchFamily="34" charset="0"/>
                <a:ea typeface="汉仪大宋简" panose="02010609000101010101" pitchFamily="49" charset="-122"/>
                <a:cs typeface="Arial" panose="020B0604020202020204" pitchFamily="34" charset="0"/>
              </a:rPr>
              <a:t>……</a:t>
            </a:r>
            <a:endParaRPr lang="zh-CN" altLang="zh-CN" sz="40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019436" y="1101045"/>
            <a:ext cx="10153128" cy="2592288"/>
          </a:xfrm>
          <a:prstGeom prst="rect">
            <a:avLst/>
          </a:prstGeom>
          <a:noFill/>
          <a:ln w="12700">
            <a:noFill/>
            <a:miter lim="800000"/>
            <a:headEnd/>
            <a:tailEnd/>
          </a:ln>
        </p:spPr>
        <p:txBody>
          <a:bodyPr lIns="90000" tIns="46800" rIns="90000" bIns="46800"/>
          <a:lstStyle/>
          <a:p>
            <a:pPr defTabSz="114300"/>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“进化论并不仅仅作为单纯的科学被其实践者推崇。进化论作为一个思想体系、一个世俗宗教 </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一个有意义和有道德观的全面的基督信仰替代品。</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进化论是宗教。进化论在一开始就是这样，一直到今天也是如此。”</a:t>
            </a:r>
            <a:endParaRPr lang="en-AU"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6" name="Picture 2" descr="http://recycleyourfaith.com/wp-content/uploads/video_images/180_post_thumbnail.jpg"/>
          <p:cNvPicPr>
            <a:picLocks noChangeAspect="1" noChangeArrowheads="1"/>
          </p:cNvPicPr>
          <p:nvPr/>
        </p:nvPicPr>
        <p:blipFill>
          <a:blip r:embed="rId3" cstate="print"/>
          <a:srcRect l="18900" r="3611" b="13061"/>
          <a:stretch>
            <a:fillRect/>
          </a:stretch>
        </p:blipFill>
        <p:spPr bwMode="auto">
          <a:xfrm>
            <a:off x="1104189" y="3429000"/>
            <a:ext cx="2376264" cy="2666052"/>
          </a:xfrm>
          <a:prstGeom prst="rect">
            <a:avLst/>
          </a:prstGeom>
          <a:noFill/>
        </p:spPr>
      </p:pic>
      <p:sp>
        <p:nvSpPr>
          <p:cNvPr id="4" name="Rectangle 3">
            <a:extLst>
              <a:ext uri="{FF2B5EF4-FFF2-40B4-BE49-F238E27FC236}">
                <a16:creationId xmlns:a16="http://schemas.microsoft.com/office/drawing/2014/main" id="{EDADE0CA-DE61-4885-AB15-633DC1DC6F42}"/>
              </a:ext>
            </a:extLst>
          </p:cNvPr>
          <p:cNvSpPr/>
          <p:nvPr/>
        </p:nvSpPr>
        <p:spPr>
          <a:xfrm>
            <a:off x="3755740" y="3854085"/>
            <a:ext cx="7416824" cy="1815882"/>
          </a:xfrm>
          <a:prstGeom prst="rect">
            <a:avLst/>
          </a:prstGeom>
        </p:spPr>
        <p:txBody>
          <a:bodyPr wrap="square">
            <a:sp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无神论者和进化论者</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Michael Ruse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博士，哲学和动物学教授，</a:t>
            </a:r>
            <a:r>
              <a:rPr lang="en-GB" sz="2800" dirty="0">
                <a:solidFill>
                  <a:prstClr val="black"/>
                </a:solidFill>
                <a:latin typeface="微软雅黑" panose="020B0503020204020204" pitchFamily="34" charset="-122"/>
                <a:ea typeface="微软雅黑" panose="020B0503020204020204" pitchFamily="34" charset="-122"/>
                <a:cs typeface="Times New Roman" pitchFamily="18" charset="0"/>
              </a:rPr>
              <a:t>University of Guelph</a:t>
            </a:r>
            <a:r>
              <a:rPr lang="zh-CN" altLang="en-US" sz="2800" dirty="0">
                <a:solidFill>
                  <a:prstClr val="black"/>
                </a:solidFill>
                <a:latin typeface="微软雅黑" panose="020B0503020204020204" pitchFamily="34" charset="-122"/>
                <a:ea typeface="微软雅黑" panose="020B0503020204020204" pitchFamily="34" charset="-122"/>
                <a:cs typeface="Times New Roman" pitchFamily="18" charset="0"/>
              </a:rPr>
              <a:t>，</a:t>
            </a:r>
            <a:r>
              <a:rPr lang="en-GB" sz="2800" dirty="0">
                <a:solidFill>
                  <a:prstClr val="black"/>
                </a:solidFill>
                <a:latin typeface="微软雅黑" panose="020B0503020204020204" pitchFamily="34" charset="-122"/>
                <a:ea typeface="微软雅黑" panose="020B0503020204020204" pitchFamily="34" charset="-122"/>
                <a:cs typeface="Times New Roman" pitchFamily="18" charset="0"/>
              </a:rPr>
              <a:t> Canada</a:t>
            </a:r>
          </a:p>
          <a:p>
            <a:r>
              <a:rPr lang="en-GB" sz="2000" i="1" dirty="0">
                <a:solidFill>
                  <a:prstClr val="black"/>
                </a:solidFill>
                <a:latin typeface="微软雅黑" panose="020B0503020204020204" pitchFamily="34" charset="-122"/>
                <a:ea typeface="微软雅黑" panose="020B0503020204020204" pitchFamily="34" charset="-122"/>
                <a:cs typeface="Times New Roman" pitchFamily="18" charset="0"/>
              </a:rPr>
              <a:t>National Post,</a:t>
            </a:r>
            <a:r>
              <a:rPr lang="en-GB" sz="2000" dirty="0">
                <a:solidFill>
                  <a:prstClr val="black"/>
                </a:solidFill>
                <a:latin typeface="微软雅黑" panose="020B0503020204020204" pitchFamily="34" charset="-122"/>
                <a:ea typeface="微软雅黑" panose="020B0503020204020204" pitchFamily="34" charset="-122"/>
                <a:cs typeface="Times New Roman" pitchFamily="18" charset="0"/>
              </a:rPr>
              <a:t> May 13, 2000, pp. B1,B3,B7.</a:t>
            </a:r>
            <a:endParaRPr lang="en-US" sz="2000" dirty="0">
              <a:solidFill>
                <a:prstClr val="black"/>
              </a:solidFill>
              <a:latin typeface="微软雅黑" panose="020B0503020204020204" pitchFamily="34" charset="-122"/>
              <a:ea typeface="微软雅黑" panose="020B0503020204020204" pitchFamily="34" charset="-122"/>
              <a:cs typeface="Times New Roman" pitchFamily="18" charset="0"/>
            </a:endParaRPr>
          </a:p>
        </p:txBody>
      </p:sp>
      <p:sp>
        <p:nvSpPr>
          <p:cNvPr id="12" name="标题 11">
            <a:extLst>
              <a:ext uri="{FF2B5EF4-FFF2-40B4-BE49-F238E27FC236}">
                <a16:creationId xmlns:a16="http://schemas.microsoft.com/office/drawing/2014/main" id="{21BC9F26-1DC3-41C2-ABFC-759E28F5018A}"/>
              </a:ext>
            </a:extLst>
          </p:cNvPr>
          <p:cNvSpPr>
            <a:spLocks noGrp="1"/>
          </p:cNvSpPr>
          <p:nvPr>
            <p:ph type="title"/>
          </p:nvPr>
        </p:nvSpPr>
        <p:spPr>
          <a:xfrm>
            <a:off x="0" y="185984"/>
            <a:ext cx="12192000" cy="584775"/>
          </a:xfrm>
        </p:spPr>
        <p:txBody>
          <a:bodyPr/>
          <a:lstStyle/>
          <a:p>
            <a:r>
              <a:rPr lang="zh-CN" altLang="en-US" dirty="0"/>
              <a:t>进化论是宗教</a:t>
            </a:r>
          </a:p>
        </p:txBody>
      </p:sp>
    </p:spTree>
    <p:extLst>
      <p:ext uri="{BB962C8B-B14F-4D97-AF65-F5344CB8AC3E}">
        <p14:creationId xmlns:p14="http://schemas.microsoft.com/office/powerpoint/2010/main" val="1904160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595096632"/>
              </p:ext>
            </p:extLst>
          </p:nvPr>
        </p:nvGraphicFramePr>
        <p:xfrm>
          <a:off x="875420" y="87086"/>
          <a:ext cx="10441159" cy="612648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388911">
                  <a:extLst>
                    <a:ext uri="{9D8B030D-6E8A-4147-A177-3AD203B41FA5}">
                      <a16:colId xmlns:a16="http://schemas.microsoft.com/office/drawing/2014/main" val="20000"/>
                    </a:ext>
                  </a:extLst>
                </a:gridCol>
                <a:gridCol w="2189525">
                  <a:extLst>
                    <a:ext uri="{9D8B030D-6E8A-4147-A177-3AD203B41FA5}">
                      <a16:colId xmlns:a16="http://schemas.microsoft.com/office/drawing/2014/main" val="20001"/>
                    </a:ext>
                  </a:extLst>
                </a:gridCol>
                <a:gridCol w="2246642">
                  <a:extLst>
                    <a:ext uri="{9D8B030D-6E8A-4147-A177-3AD203B41FA5}">
                      <a16:colId xmlns:a16="http://schemas.microsoft.com/office/drawing/2014/main" val="20002"/>
                    </a:ext>
                  </a:extLst>
                </a:gridCol>
                <a:gridCol w="2258131">
                  <a:extLst>
                    <a:ext uri="{9D8B030D-6E8A-4147-A177-3AD203B41FA5}">
                      <a16:colId xmlns:a16="http://schemas.microsoft.com/office/drawing/2014/main" val="20003"/>
                    </a:ext>
                  </a:extLst>
                </a:gridCol>
                <a:gridCol w="2357950">
                  <a:extLst>
                    <a:ext uri="{9D8B030D-6E8A-4147-A177-3AD203B41FA5}">
                      <a16:colId xmlns:a16="http://schemas.microsoft.com/office/drawing/2014/main" val="20004"/>
                    </a:ext>
                  </a:extLst>
                </a:gridCol>
              </a:tblGrid>
              <a:tr h="769910">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1778</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a:latin typeface="Arial" panose="020B0604020202020204" pitchFamily="34" charset="0"/>
                          <a:ea typeface="汉仪大宋简" panose="02010609000101010101" pitchFamily="49" charset="-122"/>
                          <a:cs typeface="Arial" panose="020B0604020202020204" pitchFamily="34" charset="0"/>
                        </a:rPr>
                        <a:t>蒲丰</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000" b="0">
                          <a:latin typeface="Arial" panose="020B0604020202020204" pitchFamily="34" charset="0"/>
                          <a:ea typeface="汉仪大宋简" panose="02010609000101010101" pitchFamily="49" charset="-122"/>
                          <a:cs typeface="Arial" panose="020B0604020202020204" pitchFamily="34" charset="0"/>
                        </a:rPr>
                        <a:t>Buffon</a:t>
                      </a:r>
                      <a:endParaRPr lang="zh-CN" altLang="en-US" sz="20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冷却地球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0" dirty="0">
                          <a:latin typeface="Arial" panose="020B0604020202020204" pitchFamily="34" charset="0"/>
                          <a:ea typeface="汉仪大宋简" panose="02010609000101010101" pitchFamily="49" charset="-122"/>
                          <a:cs typeface="Arial" panose="020B0604020202020204" pitchFamily="34" charset="0"/>
                        </a:rPr>
                        <a:t>75000 </a:t>
                      </a:r>
                      <a:r>
                        <a:rPr lang="en-US" altLang="zh-CN" sz="2000" b="0" dirty="0">
                          <a:latin typeface="Arial" panose="020B0604020202020204" pitchFamily="34" charset="0"/>
                          <a:ea typeface="汉仪大宋简" panose="02010609000101010101" pitchFamily="49" charset="-122"/>
                          <a:cs typeface="Arial" panose="020B0604020202020204" pitchFamily="34" charset="0"/>
                        </a:rPr>
                        <a:t>(</a:t>
                      </a:r>
                      <a:r>
                        <a:rPr lang="zh-CN" altLang="en-US" sz="2000" b="0" dirty="0">
                          <a:latin typeface="Arial" panose="020B0604020202020204" pitchFamily="34" charset="0"/>
                          <a:ea typeface="汉仪大宋简" panose="02010609000101010101" pitchFamily="49" charset="-122"/>
                          <a:cs typeface="Arial" panose="020B0604020202020204" pitchFamily="34" charset="0"/>
                        </a:rPr>
                        <a:t>一百万</a:t>
                      </a:r>
                      <a:r>
                        <a:rPr lang="en-US" altLang="zh-CN" sz="2000" b="0" dirty="0">
                          <a:latin typeface="Arial" panose="020B0604020202020204" pitchFamily="34" charset="0"/>
                          <a:ea typeface="汉仪大宋简" panose="02010609000101010101" pitchFamily="49" charset="-122"/>
                          <a:cs typeface="Arial" panose="020B0604020202020204" pitchFamily="34" charset="0"/>
                        </a:rPr>
                        <a:t>)</a:t>
                      </a:r>
                      <a:r>
                        <a:rPr lang="zh-CN" altLang="en-US" sz="2000" b="0" dirty="0">
                          <a:latin typeface="Arial" panose="020B0604020202020204" pitchFamily="34" charset="0"/>
                          <a:ea typeface="汉仪大宋简" panose="02010609000101010101" pitchFamily="49" charset="-122"/>
                          <a:cs typeface="Arial" panose="020B0604020202020204" pitchFamily="34" charset="0"/>
                        </a:rPr>
                        <a:t>年</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r h="697718">
                <a:tc>
                  <a:txBody>
                    <a:bodyPr/>
                    <a:lstStyle/>
                    <a:p>
                      <a:pPr algn="l"/>
                      <a:r>
                        <a:rPr lang="en-US" altLang="zh-CN" sz="2800" b="0">
                          <a:latin typeface="Arial" panose="020B0604020202020204" pitchFamily="34" charset="0"/>
                          <a:ea typeface="汉仪大宋简" panose="02010609000101010101" pitchFamily="49" charset="-122"/>
                          <a:cs typeface="Arial" panose="020B0604020202020204" pitchFamily="34" charset="0"/>
                        </a:rPr>
                        <a:t>1794</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0">
                          <a:latin typeface="Arial" panose="020B0604020202020204" pitchFamily="34" charset="0"/>
                          <a:ea typeface="汉仪大宋简" panose="02010609000101010101" pitchFamily="49" charset="-122"/>
                          <a:cs typeface="Arial" panose="020B0604020202020204" pitchFamily="34" charset="0"/>
                        </a:rPr>
                        <a:t>伊拉斯莫斯</a:t>
                      </a:r>
                      <a:r>
                        <a:rPr lang="en-US" altLang="zh-CN" sz="2400" b="0">
                          <a:latin typeface="+mj-ea"/>
                          <a:ea typeface="+mj-ea"/>
                          <a:cs typeface="Arial" panose="020B0604020202020204" pitchFamily="34" charset="0"/>
                        </a:rPr>
                        <a:t>·</a:t>
                      </a:r>
                      <a:r>
                        <a:rPr lang="zh-CN" altLang="en-US" sz="2400" b="0">
                          <a:latin typeface="Arial" panose="020B0604020202020204" pitchFamily="34" charset="0"/>
                          <a:ea typeface="汉仪大宋简" panose="02010609000101010101" pitchFamily="49" charset="-122"/>
                          <a:cs typeface="Arial" panose="020B0604020202020204" pitchFamily="34" charset="0"/>
                        </a:rPr>
                        <a:t>达尔文</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0">
                          <a:latin typeface="Arial" panose="020B0604020202020204" pitchFamily="34" charset="0"/>
                          <a:ea typeface="汉仪大宋简" panose="02010609000101010101" pitchFamily="49" charset="-122"/>
                          <a:cs typeface="Arial" panose="020B0604020202020204" pitchFamily="34" charset="0"/>
                        </a:rPr>
                        <a:t>自然神论</a:t>
                      </a:r>
                      <a:r>
                        <a:rPr lang="en-US" altLang="zh-CN" sz="2400" b="0">
                          <a:latin typeface="Arial" panose="020B0604020202020204" pitchFamily="34" charset="0"/>
                          <a:ea typeface="汉仪大宋简" panose="02010609000101010101" pitchFamily="49" charset="-122"/>
                          <a:cs typeface="Arial" panose="020B0604020202020204" pitchFamily="34" charset="0"/>
                        </a:rPr>
                        <a:t>/</a:t>
                      </a:r>
                      <a:r>
                        <a:rPr lang="zh-CN" altLang="en-US" sz="2400" b="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2800" b="0">
                          <a:latin typeface="Arial" panose="020B0604020202020204" pitchFamily="34" charset="0"/>
                          <a:ea typeface="汉仪大宋简" panose="02010609000101010101" pitchFamily="49" charset="-122"/>
                          <a:cs typeface="Arial" panose="020B0604020202020204" pitchFamily="34" charset="0"/>
                        </a:rPr>
                        <a:t>生物近乎</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长时论</a:t>
                      </a:r>
                      <a:endParaRPr kumimoji="0" lang="en-US" altLang="zh-CN" sz="28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r h="880107">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1795</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赫</a:t>
                      </a:r>
                      <a:r>
                        <a:rPr lang="zh-CN" altLang="en-US" sz="2800" b="0">
                          <a:latin typeface="Arial" panose="020B0604020202020204" pitchFamily="34" charset="0"/>
                          <a:ea typeface="汉仪大宋简" panose="02010609000101010101" pitchFamily="49" charset="-122"/>
                          <a:cs typeface="Arial" panose="020B0604020202020204" pitchFamily="34" charset="0"/>
                        </a:rPr>
                        <a:t>顿 </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a:latin typeface="Arial" panose="020B0604020202020204" pitchFamily="34" charset="0"/>
                          <a:ea typeface="汉仪大宋简" panose="02010609000101010101" pitchFamily="49" charset="-122"/>
                          <a:cs typeface="Arial" panose="020B0604020202020204" pitchFamily="34" charset="0"/>
                        </a:rPr>
                        <a:t>Hutton</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r>
                        <a:rPr lang="zh-CN" altLang="en-US" sz="2800" b="0" dirty="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均变论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dirty="0">
                          <a:latin typeface="Arial" panose="020B0604020202020204" pitchFamily="34" charset="0"/>
                          <a:ea typeface="汉仪大宋简" panose="02010609000101010101" pitchFamily="49" charset="-122"/>
                          <a:cs typeface="Arial" panose="020B0604020202020204" pitchFamily="34" charset="0"/>
                        </a:rPr>
                        <a:t>(</a:t>
                      </a:r>
                      <a:r>
                        <a:rPr lang="zh-CN" altLang="en-US" sz="2400" b="0" dirty="0">
                          <a:latin typeface="Arial" panose="020B0604020202020204" pitchFamily="34" charset="0"/>
                          <a:ea typeface="汉仪大宋简" panose="02010609000101010101" pitchFamily="49" charset="-122"/>
                          <a:cs typeface="Arial" panose="020B0604020202020204" pitchFamily="34" charset="0"/>
                        </a:rPr>
                        <a:t>古今一致论</a:t>
                      </a:r>
                      <a:r>
                        <a:rPr lang="en-US" altLang="zh-CN" sz="2400" b="0" dirty="0">
                          <a:latin typeface="Arial" panose="020B0604020202020204" pitchFamily="34" charset="0"/>
                          <a:ea typeface="汉仪大宋简" panose="02010609000101010101" pitchFamily="49" charset="-122"/>
                          <a:cs typeface="Arial" panose="020B0604020202020204" pitchFamily="34" charset="0"/>
                        </a:rPr>
                        <a:t>)</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a:latin typeface="Arial" panose="020B0604020202020204" pitchFamily="34" charset="0"/>
                          <a:ea typeface="汉仪大宋简" panose="02010609000101010101" pitchFamily="49" charset="-122"/>
                          <a:cs typeface="Arial" panose="020B0604020202020204" pitchFamily="34" charset="0"/>
                        </a:rPr>
                        <a:t>没</a:t>
                      </a:r>
                      <a:r>
                        <a:rPr lang="zh-CN" altLang="en-US" sz="2800" b="0" dirty="0">
                          <a:latin typeface="Arial" panose="020B0604020202020204" pitchFamily="34" charset="0"/>
                          <a:ea typeface="汉仪大宋简" panose="02010609000101010101" pitchFamily="49" charset="-122"/>
                          <a:cs typeface="Arial" panose="020B0604020202020204" pitchFamily="34" charset="0"/>
                        </a:rPr>
                        <a:t>有起点</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r>
                        <a:rPr lang="zh-CN" altLang="en-US" sz="2800" b="0" dirty="0">
                          <a:latin typeface="Arial" panose="020B0604020202020204" pitchFamily="34" charset="0"/>
                          <a:ea typeface="汉仪大宋简" panose="02010609000101010101" pitchFamily="49" charset="-122"/>
                          <a:cs typeface="Arial" panose="020B0604020202020204" pitchFamily="34" charset="0"/>
                        </a:rPr>
                        <a:t>永恒宇宙</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p>
                  </a:txBody>
                  <a:tcPr/>
                </a:tc>
                <a:extLst>
                  <a:ext uri="{0D108BD9-81ED-4DB2-BD59-A6C34878D82A}">
                    <a16:rowId xmlns:a16="http://schemas.microsoft.com/office/drawing/2014/main" val="10002"/>
                  </a:ext>
                </a:extLst>
              </a:tr>
              <a:tr h="819582">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1796</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拉布</a:t>
                      </a:r>
                      <a:r>
                        <a:rPr lang="zh-CN" altLang="en-US" sz="2800" b="0">
                          <a:latin typeface="Arial" panose="020B0604020202020204" pitchFamily="34" charset="0"/>
                          <a:ea typeface="汉仪大宋简" panose="02010609000101010101" pitchFamily="49" charset="-122"/>
                          <a:cs typeface="Arial" panose="020B0604020202020204" pitchFamily="34" charset="0"/>
                        </a:rPr>
                        <a:t>拉斯</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a:latin typeface="Arial" panose="020B0604020202020204" pitchFamily="34" charset="0"/>
                          <a:ea typeface="汉仪大宋简" panose="02010609000101010101" pitchFamily="49" charset="-122"/>
                          <a:cs typeface="Arial" panose="020B0604020202020204" pitchFamily="34" charset="0"/>
                        </a:rPr>
                        <a:t>Laplace</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无神论</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星云假说</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869253">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1809</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拉</a:t>
                      </a:r>
                      <a:r>
                        <a:rPr lang="zh-CN" altLang="en-US" sz="2800" b="0">
                          <a:latin typeface="Arial" panose="020B0604020202020204" pitchFamily="34" charset="0"/>
                          <a:ea typeface="汉仪大宋简" panose="02010609000101010101" pitchFamily="49" charset="-122"/>
                          <a:cs typeface="Arial" panose="020B0604020202020204" pitchFamily="34" charset="0"/>
                        </a:rPr>
                        <a:t>马克</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a:latin typeface="Arial" panose="020B0604020202020204" pitchFamily="34" charset="0"/>
                          <a:ea typeface="汉仪大宋简" panose="02010609000101010101" pitchFamily="49" charset="-122"/>
                          <a:cs typeface="Arial" panose="020B0604020202020204" pitchFamily="34" charset="0"/>
                        </a:rPr>
                        <a:t>Lamark</a:t>
                      </a:r>
                      <a:r>
                        <a:rPr lang="zh-CN" altLang="en-US" sz="2800" b="0">
                          <a:latin typeface="Arial" panose="020B0604020202020204" pitchFamily="34" charset="0"/>
                          <a:ea typeface="汉仪大宋简" panose="02010609000101010101" pitchFamily="49" charset="-122"/>
                          <a:cs typeface="Arial" panose="020B0604020202020204" pitchFamily="34" charset="0"/>
                        </a:rPr>
                        <a:t> </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r>
                        <a:rPr lang="zh-CN" altLang="en-US" sz="2800" b="0" dirty="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生物进化</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r h="769910">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1812</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居</a:t>
                      </a:r>
                      <a:r>
                        <a:rPr lang="zh-CN" altLang="en-US" sz="2800" b="0">
                          <a:latin typeface="Arial" panose="020B0604020202020204" pitchFamily="34" charset="0"/>
                          <a:ea typeface="汉仪大宋简" panose="02010609000101010101" pitchFamily="49" charset="-122"/>
                          <a:cs typeface="Arial" panose="020B0604020202020204" pitchFamily="34" charset="0"/>
                        </a:rPr>
                        <a:t>维叶</a:t>
                      </a:r>
                      <a:endParaRPr lang="en-US" altLang="zh-CN" sz="20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000" b="0" baseline="0">
                          <a:latin typeface="Arial" panose="020B0604020202020204" pitchFamily="34" charset="0"/>
                          <a:ea typeface="汉仪大宋简" panose="02010609000101010101" pitchFamily="49" charset="-122"/>
                          <a:cs typeface="Arial" panose="020B0604020202020204" pitchFamily="34" charset="0"/>
                        </a:rPr>
                        <a:t>Cuvier</a:t>
                      </a:r>
                      <a:r>
                        <a:rPr lang="zh-CN" altLang="en-US" sz="2000" b="0" baseline="0">
                          <a:latin typeface="Arial" panose="020B0604020202020204" pitchFamily="34" charset="0"/>
                          <a:ea typeface="汉仪大宋简" panose="02010609000101010101" pitchFamily="49" charset="-122"/>
                          <a:cs typeface="Arial" panose="020B0604020202020204" pitchFamily="34" charset="0"/>
                        </a:rPr>
                        <a:t> </a:t>
                      </a:r>
                      <a:endParaRPr lang="zh-CN" altLang="en-US" sz="20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灾变论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5"/>
                  </a:ext>
                </a:extLst>
              </a:tr>
              <a:tr h="782328">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1833</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莱</a:t>
                      </a:r>
                      <a:r>
                        <a:rPr lang="zh-CN" altLang="en-US" sz="2800" b="0">
                          <a:latin typeface="Arial" panose="020B0604020202020204" pitchFamily="34" charset="0"/>
                          <a:ea typeface="汉仪大宋简" panose="02010609000101010101" pitchFamily="49" charset="-122"/>
                          <a:cs typeface="Arial" panose="020B0604020202020204" pitchFamily="34" charset="0"/>
                        </a:rPr>
                        <a:t>尔 </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000" b="0">
                          <a:latin typeface="Arial" panose="020B0604020202020204" pitchFamily="34" charset="0"/>
                          <a:ea typeface="汉仪大宋简" panose="02010609000101010101" pitchFamily="49" charset="-122"/>
                          <a:cs typeface="Arial" panose="020B0604020202020204" pitchFamily="34" charset="0"/>
                        </a:rPr>
                        <a:t>Lyell</a:t>
                      </a:r>
                      <a:endParaRPr lang="zh-CN" altLang="en-US" sz="20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均</a:t>
                      </a:r>
                      <a:r>
                        <a:rPr lang="zh-CN" altLang="en-US" sz="2800" b="0">
                          <a:latin typeface="Arial" panose="020B0604020202020204" pitchFamily="34" charset="0"/>
                          <a:ea typeface="汉仪大宋简" panose="02010609000101010101" pitchFamily="49" charset="-122"/>
                          <a:cs typeface="Arial" panose="020B0604020202020204" pitchFamily="34" charset="0"/>
                        </a:rPr>
                        <a:t>变论 </a:t>
                      </a:r>
                      <a:r>
                        <a:rPr kumimoji="0" lang="en-US" altLang="zh-CN" sz="24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古今一致论</a:t>
                      </a:r>
                      <a:r>
                        <a:rPr kumimoji="0" lang="en-US" altLang="zh-CN" sz="24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4022633265"/>
              </p:ext>
            </p:extLst>
          </p:nvPr>
        </p:nvGraphicFramePr>
        <p:xfrm>
          <a:off x="-9858476" y="548680"/>
          <a:ext cx="9144000" cy="6309321"/>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491393">
                <a:tc>
                  <a:txBody>
                    <a:bodyPr/>
                    <a:lstStyle/>
                    <a:p>
                      <a:pPr algn="ctr"/>
                      <a:endParaRPr lang="zh-CN" altLang="en-US" sz="2400" dirty="0">
                        <a:latin typeface="微软雅黑" panose="020B0503020204020204" pitchFamily="34" charset="-122"/>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0"/>
                  </a:ext>
                </a:extLst>
              </a:tr>
              <a:tr h="1021236">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1778 </a:t>
                      </a:r>
                      <a:r>
                        <a:rPr lang="zh-CN" altLang="en-US" sz="2400" dirty="0">
                          <a:latin typeface="Arial" panose="020B0604020202020204" pitchFamily="34" charset="0"/>
                          <a:ea typeface="华文中宋" panose="02010600040101010101" pitchFamily="2" charset="-122"/>
                          <a:cs typeface="Arial" panose="020B0604020202020204" pitchFamily="34" charset="0"/>
                        </a:rPr>
                        <a:t>蒲丰      自然神论             冷却地球            </a:t>
                      </a:r>
                      <a:r>
                        <a:rPr lang="en-US" altLang="zh-CN" sz="2400" b="1" dirty="0">
                          <a:latin typeface="Arial" panose="020B0604020202020204" pitchFamily="34" charset="0"/>
                          <a:ea typeface="华文中宋" panose="02010600040101010101" pitchFamily="2" charset="-122"/>
                          <a:cs typeface="Arial" panose="020B0604020202020204" pitchFamily="34" charset="0"/>
                        </a:rPr>
                        <a:t>75000 (</a:t>
                      </a:r>
                      <a:r>
                        <a:rPr lang="zh-CN" altLang="en-US" sz="2400" b="1" dirty="0">
                          <a:latin typeface="Arial" panose="020B0604020202020204" pitchFamily="34" charset="0"/>
                          <a:ea typeface="华文中宋" panose="02010600040101010101" pitchFamily="2" charset="-122"/>
                          <a:cs typeface="Arial" panose="020B0604020202020204" pitchFamily="34" charset="0"/>
                        </a:rPr>
                        <a:t>一百万</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r>
                        <a:rPr lang="zh-CN" altLang="en-US" sz="2400" b="1" dirty="0">
                          <a:latin typeface="Arial" panose="020B0604020202020204" pitchFamily="34" charset="0"/>
                          <a:ea typeface="华文中宋" panose="02010600040101010101" pitchFamily="2" charset="-122"/>
                          <a:cs typeface="Arial" panose="020B0604020202020204" pitchFamily="34" charset="0"/>
                        </a:rPr>
                        <a:t>年</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Buffon</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Deist                   Cooling earth     </a:t>
                      </a:r>
                      <a:r>
                        <a:rPr lang="en-US" altLang="zh-CN" sz="2400" b="1" dirty="0">
                          <a:latin typeface="Arial" panose="020B0604020202020204" pitchFamily="34" charset="0"/>
                          <a:ea typeface="华文中宋" panose="02010600040101010101" pitchFamily="2" charset="-122"/>
                          <a:cs typeface="Arial" panose="020B0604020202020204" pitchFamily="34" charset="0"/>
                        </a:rPr>
                        <a:t>75000 (</a:t>
                      </a:r>
                      <a:r>
                        <a:rPr lang="zh-CN" altLang="en-US" sz="2400" b="1" dirty="0">
                          <a:latin typeface="Arial" panose="020B0604020202020204" pitchFamily="34" charset="0"/>
                          <a:ea typeface="华文中宋" panose="02010600040101010101" pitchFamily="2" charset="-122"/>
                          <a:cs typeface="Arial" panose="020B0604020202020204" pitchFamily="34" charset="0"/>
                        </a:rPr>
                        <a:t>一百万</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r>
                        <a:rPr lang="zh-CN" altLang="en-US" sz="2400" b="1" dirty="0">
                          <a:latin typeface="Arial" panose="020B0604020202020204" pitchFamily="34" charset="0"/>
                          <a:ea typeface="华文中宋" panose="02010600040101010101" pitchFamily="2" charset="-122"/>
                          <a:cs typeface="Arial" panose="020B0604020202020204" pitchFamily="34" charset="0"/>
                        </a:rPr>
                        <a:t>年</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1"/>
                  </a:ext>
                </a:extLst>
              </a:tr>
              <a:tr h="1021236">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1795 </a:t>
                      </a:r>
                      <a:r>
                        <a:rPr lang="zh-CN" altLang="en-US" sz="2400" dirty="0">
                          <a:latin typeface="Arial" panose="020B0604020202020204" pitchFamily="34" charset="0"/>
                          <a:ea typeface="华文中宋" panose="02010600040101010101" pitchFamily="2" charset="-122"/>
                          <a:cs typeface="Arial" panose="020B0604020202020204" pitchFamily="34" charset="0"/>
                        </a:rPr>
                        <a:t>赫顿      自然神论</a:t>
                      </a:r>
                      <a:r>
                        <a:rPr lang="en-US" altLang="zh-CN" sz="2400" dirty="0">
                          <a:latin typeface="Arial" panose="020B0604020202020204" pitchFamily="34" charset="0"/>
                          <a:ea typeface="华文中宋" panose="02010600040101010101" pitchFamily="2" charset="-122"/>
                          <a:cs typeface="Arial" panose="020B0604020202020204" pitchFamily="34" charset="0"/>
                        </a:rPr>
                        <a:t>/</a:t>
                      </a:r>
                      <a:r>
                        <a:rPr lang="zh-CN" altLang="en-US" sz="2400" dirty="0">
                          <a:latin typeface="Arial" panose="020B0604020202020204" pitchFamily="34" charset="0"/>
                          <a:ea typeface="华文中宋" panose="02010600040101010101" pitchFamily="2" charset="-122"/>
                          <a:cs typeface="Arial" panose="020B0604020202020204" pitchFamily="34" charset="0"/>
                        </a:rPr>
                        <a:t>无神论 均变论             </a:t>
                      </a:r>
                      <a:r>
                        <a:rPr lang="zh-CN" altLang="en-US" sz="2400" b="1" dirty="0">
                          <a:latin typeface="Arial" panose="020B0604020202020204" pitchFamily="34" charset="0"/>
                          <a:ea typeface="华文中宋" panose="02010600040101010101" pitchFamily="2" charset="-122"/>
                          <a:cs typeface="Arial" panose="020B0604020202020204" pitchFamily="34" charset="0"/>
                        </a:rPr>
                        <a:t>没有起点</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r>
                        <a:rPr lang="zh-CN" altLang="en-US" sz="2400" b="1" dirty="0">
                          <a:latin typeface="Arial" panose="020B0604020202020204" pitchFamily="34" charset="0"/>
                          <a:ea typeface="华文中宋" panose="02010600040101010101" pitchFamily="2" charset="-122"/>
                          <a:cs typeface="Arial" panose="020B0604020202020204" pitchFamily="34" charset="0"/>
                        </a:rPr>
                        <a:t>永恒宇宙</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p>
                    <a:p>
                      <a:r>
                        <a:rPr lang="en-US" altLang="zh-CN" sz="2400" b="1" dirty="0">
                          <a:latin typeface="Arial" panose="020B0604020202020204" pitchFamily="34" charset="0"/>
                          <a:ea typeface="华文中宋" panose="02010600040101010101" pitchFamily="2" charset="-122"/>
                          <a:cs typeface="Arial" panose="020B0604020202020204" pitchFamily="34" charset="0"/>
                        </a:rPr>
                        <a:t>         </a:t>
                      </a:r>
                      <a:r>
                        <a:rPr lang="en-US" altLang="zh-CN" sz="2400" b="0" dirty="0">
                          <a:latin typeface="Arial" panose="020B0604020202020204" pitchFamily="34" charset="0"/>
                          <a:ea typeface="华文中宋" panose="02010600040101010101" pitchFamily="2" charset="-122"/>
                          <a:cs typeface="Arial" panose="020B0604020202020204" pitchFamily="34" charset="0"/>
                        </a:rPr>
                        <a:t>Hutton   Deist / Atheist     Uniformitarian      Eternal universe</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2"/>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1796 </a:t>
                      </a:r>
                      <a:r>
                        <a:rPr lang="zh-CN" altLang="en-US" sz="2400" dirty="0">
                          <a:latin typeface="Arial" panose="020B0604020202020204" pitchFamily="34" charset="0"/>
                          <a:ea typeface="华文中宋" panose="02010600040101010101" pitchFamily="2" charset="-122"/>
                          <a:cs typeface="Arial" panose="020B0604020202020204" pitchFamily="34" charset="0"/>
                        </a:rPr>
                        <a:t>拉布拉斯 无神论               星云假说，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0"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Laplace</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Atheist                Nebular hypothesis      Long ages</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3"/>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1809 </a:t>
                      </a:r>
                      <a:r>
                        <a:rPr lang="zh-CN" altLang="en-US" sz="2400" dirty="0">
                          <a:latin typeface="Arial" panose="020B0604020202020204" pitchFamily="34" charset="0"/>
                          <a:ea typeface="华文中宋" panose="02010600040101010101" pitchFamily="2" charset="-122"/>
                          <a:cs typeface="Arial" panose="020B0604020202020204" pitchFamily="34" charset="0"/>
                        </a:rPr>
                        <a:t>拉马克   自然神论</a:t>
                      </a:r>
                      <a:r>
                        <a:rPr lang="en-US" altLang="zh-CN" sz="2400" dirty="0">
                          <a:latin typeface="Arial" panose="020B0604020202020204" pitchFamily="34" charset="0"/>
                          <a:ea typeface="华文中宋" panose="02010600040101010101" pitchFamily="2" charset="-122"/>
                          <a:cs typeface="Arial" panose="020B0604020202020204" pitchFamily="34" charset="0"/>
                        </a:rPr>
                        <a:t>/</a:t>
                      </a:r>
                      <a:r>
                        <a:rPr lang="zh-CN" altLang="en-US" sz="2400" dirty="0">
                          <a:latin typeface="Arial" panose="020B0604020202020204" pitchFamily="34" charset="0"/>
                          <a:ea typeface="华文中宋" panose="02010600040101010101" pitchFamily="2" charset="-122"/>
                          <a:cs typeface="Arial" panose="020B0604020202020204" pitchFamily="34" charset="0"/>
                        </a:rPr>
                        <a:t>无神论 生物进化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a:t>
                      </a:r>
                      <a:r>
                        <a:rPr lang="en-US" altLang="zh-CN" sz="2400" b="0" dirty="0" err="1">
                          <a:latin typeface="Arial" panose="020B0604020202020204" pitchFamily="34" charset="0"/>
                          <a:ea typeface="华文中宋" panose="02010600040101010101" pitchFamily="2" charset="-122"/>
                          <a:cs typeface="Arial" panose="020B0604020202020204" pitchFamily="34" charset="0"/>
                        </a:rPr>
                        <a:t>Lamark</a:t>
                      </a:r>
                      <a:r>
                        <a:rPr lang="en-US" altLang="zh-CN" sz="2400" b="0" dirty="0">
                          <a:latin typeface="Arial" panose="020B0604020202020204" pitchFamily="34" charset="0"/>
                          <a:ea typeface="华文中宋" panose="02010600040101010101" pitchFamily="2" charset="-122"/>
                          <a:cs typeface="Arial" panose="020B0604020202020204" pitchFamily="34" charset="0"/>
                        </a:rPr>
                        <a:t>  Deist / Atheist     Biological evolution      Long ages</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4"/>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1812 </a:t>
                      </a:r>
                      <a:r>
                        <a:rPr lang="zh-CN" altLang="en-US" sz="2400" dirty="0">
                          <a:latin typeface="Arial" panose="020B0604020202020204" pitchFamily="34" charset="0"/>
                          <a:ea typeface="华文中宋" panose="02010600040101010101" pitchFamily="2" charset="-122"/>
                          <a:cs typeface="Arial" panose="020B0604020202020204" pitchFamily="34" charset="0"/>
                        </a:rPr>
                        <a:t>居维叶</a:t>
                      </a:r>
                      <a:r>
                        <a:rPr lang="zh-CN" altLang="en-US" sz="2400" baseline="0" dirty="0">
                          <a:latin typeface="Arial" panose="020B0604020202020204" pitchFamily="34" charset="0"/>
                          <a:ea typeface="华文中宋" panose="02010600040101010101" pitchFamily="2" charset="-122"/>
                          <a:cs typeface="Arial" panose="020B0604020202020204" pitchFamily="34" charset="0"/>
                        </a:rPr>
                        <a:t>   </a:t>
                      </a:r>
                      <a:r>
                        <a:rPr lang="zh-CN" altLang="en-US" sz="2400" dirty="0">
                          <a:latin typeface="Arial" panose="020B0604020202020204" pitchFamily="34" charset="0"/>
                          <a:ea typeface="华文中宋" panose="02010600040101010101" pitchFamily="2" charset="-122"/>
                          <a:cs typeface="Arial" panose="020B0604020202020204" pitchFamily="34" charset="0"/>
                        </a:rPr>
                        <a:t>自然神论             灾变论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Cuvier    Deist                   Multiple</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a:t>
                      </a:r>
                      <a:r>
                        <a:rPr lang="en-US" altLang="zh-CN" sz="2400" b="0" baseline="0" dirty="0" err="1">
                          <a:latin typeface="Arial" panose="020B0604020202020204" pitchFamily="34" charset="0"/>
                          <a:ea typeface="华文中宋" panose="02010600040101010101" pitchFamily="2" charset="-122"/>
                          <a:cs typeface="Arial" panose="020B0604020202020204" pitchFamily="34" charset="0"/>
                        </a:rPr>
                        <a:t>catastrophies</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a:t>
                      </a:r>
                      <a:r>
                        <a:rPr lang="en-US" altLang="zh-CN" sz="2400" b="0" dirty="0">
                          <a:latin typeface="Arial" panose="020B0604020202020204" pitchFamily="34" charset="0"/>
                          <a:ea typeface="华文中宋" panose="02010600040101010101" pitchFamily="2" charset="-122"/>
                          <a:cs typeface="Arial" panose="020B0604020202020204" pitchFamily="34" charset="0"/>
                        </a:rPr>
                        <a:t> Long ages</a:t>
                      </a:r>
                      <a:endParaRPr lang="zh-CN" altLang="en-US" sz="2400" b="1"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5"/>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1833 </a:t>
                      </a:r>
                      <a:r>
                        <a:rPr lang="zh-CN" altLang="en-US" sz="2400" dirty="0">
                          <a:latin typeface="Arial" panose="020B0604020202020204" pitchFamily="34" charset="0"/>
                          <a:ea typeface="华文中宋" panose="02010600040101010101" pitchFamily="2" charset="-122"/>
                          <a:cs typeface="Arial" panose="020B0604020202020204" pitchFamily="34" charset="0"/>
                        </a:rPr>
                        <a:t>莱尔      </a:t>
                      </a:r>
                      <a:r>
                        <a:rPr lang="zh-CN" altLang="en-US" sz="2400" baseline="0" dirty="0">
                          <a:latin typeface="Arial" panose="020B0604020202020204" pitchFamily="34" charset="0"/>
                          <a:ea typeface="华文中宋" panose="02010600040101010101" pitchFamily="2" charset="-122"/>
                          <a:cs typeface="Arial" panose="020B0604020202020204" pitchFamily="34" charset="0"/>
                        </a:rPr>
                        <a:t> </a:t>
                      </a:r>
                      <a:r>
                        <a:rPr lang="zh-CN" altLang="en-US" sz="2400" dirty="0">
                          <a:latin typeface="Arial" panose="020B0604020202020204" pitchFamily="34" charset="0"/>
                          <a:ea typeface="华文中宋" panose="02010600040101010101" pitchFamily="2" charset="-122"/>
                          <a:cs typeface="Arial" panose="020B0604020202020204" pitchFamily="34" charset="0"/>
                        </a:rPr>
                        <a:t>自然神论            均变论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Lyell       Deist                  Uniformitarian               Long ages</a:t>
                      </a:r>
                      <a:endParaRPr lang="zh-CN" altLang="en-US" sz="2400" b="1"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10" name="标题 9">
            <a:extLst>
              <a:ext uri="{FF2B5EF4-FFF2-40B4-BE49-F238E27FC236}">
                <a16:creationId xmlns:a16="http://schemas.microsoft.com/office/drawing/2014/main" id="{C03475AB-ACA3-497E-BFC1-F7CFDE149502}"/>
              </a:ext>
            </a:extLst>
          </p:cNvPr>
          <p:cNvSpPr>
            <a:spLocks noGrp="1"/>
          </p:cNvSpPr>
          <p:nvPr>
            <p:ph type="title"/>
          </p:nvPr>
        </p:nvSpPr>
        <p:spPr/>
        <p:txBody>
          <a:bodyPr/>
          <a:lstStyle/>
          <a:p>
            <a:endParaRPr lang="zh-CN" altLang="en-US"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0" y="2636838"/>
            <a:ext cx="12192000" cy="923330"/>
          </a:xfrm>
          <a:prstGeom prst="rect">
            <a:avLst/>
          </a:prstGeom>
        </p:spPr>
        <p:txBody>
          <a:bodyPr wrap="square">
            <a:spAutoFit/>
          </a:bodyPr>
          <a:lstStyle/>
          <a:p>
            <a:pPr algn="ctr" defTabSz="685800">
              <a:lnSpc>
                <a:spcPct val="100000"/>
              </a:lnSpc>
              <a:spcBef>
                <a:spcPts val="750"/>
              </a:spcBef>
              <a:buFont typeface="Wingdings 2" pitchFamily="18" charset="2"/>
            </a:pPr>
            <a:r>
              <a:rPr lang="en-US" altLang="zh-CN" sz="5400" b="1" dirty="0">
                <a:solidFill>
                  <a:srgbClr val="002A54"/>
                </a:solidFill>
                <a:latin typeface="+mj-ea"/>
                <a:ea typeface="+mj-ea"/>
                <a:cs typeface="Arial" panose="020B0604020202020204" pitchFamily="34" charset="0"/>
              </a:rPr>
              <a:t>1</a:t>
            </a:r>
            <a:r>
              <a:rPr lang="zh-CN" altLang="en-US" sz="5400" b="1" dirty="0">
                <a:solidFill>
                  <a:srgbClr val="002A54"/>
                </a:solidFill>
                <a:latin typeface="+mj-ea"/>
                <a:ea typeface="+mj-ea"/>
                <a:cs typeface="Arial" panose="020B0604020202020204" pitchFamily="34" charset="0"/>
              </a:rPr>
              <a:t>、地质学：年老地球论</a:t>
            </a:r>
          </a:p>
        </p:txBody>
      </p:sp>
    </p:spTree>
    <p:extLst>
      <p:ext uri="{BB962C8B-B14F-4D97-AF65-F5344CB8AC3E}">
        <p14:creationId xmlns:p14="http://schemas.microsoft.com/office/powerpoint/2010/main" val="27577937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8932" name="Text Box 4"/>
          <p:cNvSpPr txBox="1">
            <a:spLocks noChangeArrowheads="1"/>
          </p:cNvSpPr>
          <p:nvPr/>
        </p:nvSpPr>
        <p:spPr bwMode="auto">
          <a:xfrm>
            <a:off x="4799856" y="1363998"/>
            <a:ext cx="5616624" cy="442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4000" dirty="0">
                <a:latin typeface="+mj-lt"/>
                <a:ea typeface="汉仪大宋简" panose="02010609000101010101" pitchFamily="49" charset="-122"/>
                <a:cs typeface="Arial" panose="020B0604020202020204" pitchFamily="34" charset="0"/>
              </a:rPr>
              <a:t>自然神论</a:t>
            </a:r>
            <a:endParaRPr lang="en-US" altLang="zh-CN" sz="4000" dirty="0">
              <a:latin typeface="+mj-lt"/>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latin typeface="+mj-lt"/>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4000" dirty="0">
                <a:latin typeface="+mj-lt"/>
                <a:ea typeface="汉仪大宋简" panose="02010609000101010101" pitchFamily="49" charset="-122"/>
                <a:cs typeface="Arial" panose="020B0604020202020204" pitchFamily="34" charset="0"/>
              </a:rPr>
              <a:t>在</a:t>
            </a:r>
            <a:r>
              <a:rPr lang="en-US" altLang="en-US" sz="4000" dirty="0">
                <a:latin typeface="+mj-lt"/>
                <a:ea typeface="汉仪大宋简" panose="02010609000101010101" pitchFamily="49" charset="-122"/>
                <a:cs typeface="Arial" panose="020B0604020202020204" pitchFamily="34" charset="0"/>
              </a:rPr>
              <a:t>75000 </a:t>
            </a:r>
            <a:r>
              <a:rPr lang="zh-CN" altLang="en-US" sz="4000" dirty="0">
                <a:latin typeface="+mj-lt"/>
                <a:ea typeface="汉仪大宋简" panose="02010609000101010101" pitchFamily="49" charset="-122"/>
                <a:cs typeface="Arial" panose="020B0604020202020204" pitchFamily="34" charset="0"/>
              </a:rPr>
              <a:t>到一百万年中渐渐冷却的地球</a:t>
            </a:r>
            <a:endParaRPr lang="en-US" altLang="zh-CN" sz="4000" dirty="0">
              <a:latin typeface="+mj-lt"/>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latin typeface="+mj-lt"/>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en-US" altLang="zh-CN" sz="4000" dirty="0">
                <a:latin typeface="+mj-lt"/>
                <a:ea typeface="汉仪大宋简" panose="02010609000101010101" pitchFamily="49" charset="-122"/>
                <a:cs typeface="Arial" panose="020B0604020202020204" pitchFamily="34" charset="0"/>
              </a:rPr>
              <a:t>《</a:t>
            </a:r>
            <a:r>
              <a:rPr lang="zh-CN" altLang="en-US" sz="4000" dirty="0">
                <a:latin typeface="+mj-lt"/>
                <a:ea typeface="汉仪大宋简" panose="02010609000101010101" pitchFamily="49" charset="-122"/>
                <a:cs typeface="Arial" panose="020B0604020202020204" pitchFamily="34" charset="0"/>
              </a:rPr>
              <a:t>自然的纪期</a:t>
            </a:r>
            <a:r>
              <a:rPr lang="en-US" altLang="zh-CN" sz="4000" dirty="0">
                <a:latin typeface="+mj-lt"/>
                <a:ea typeface="汉仪大宋简" panose="02010609000101010101" pitchFamily="49" charset="-122"/>
                <a:cs typeface="Arial" panose="020B0604020202020204" pitchFamily="34" charset="0"/>
              </a:rPr>
              <a:t>》</a:t>
            </a:r>
            <a:r>
              <a:rPr lang="en-US" altLang="zh-CN" sz="3600" dirty="0">
                <a:ea typeface="汉仪大宋简" panose="02010609000101010101" pitchFamily="49" charset="-122"/>
                <a:cs typeface="Arial" panose="020B0604020202020204" pitchFamily="34" charset="0"/>
              </a:rPr>
              <a:t>(</a:t>
            </a:r>
            <a:r>
              <a:rPr lang="en-US" altLang="en-US" sz="3600" dirty="0">
                <a:ea typeface="汉仪大宋简" panose="02010609000101010101" pitchFamily="49" charset="-122"/>
                <a:cs typeface="Arial" panose="020B0604020202020204" pitchFamily="34" charset="0"/>
              </a:rPr>
              <a:t>Epochs of Nature</a:t>
            </a:r>
            <a:r>
              <a:rPr lang="en-US" altLang="zh-CN" sz="3600" dirty="0">
                <a:ea typeface="汉仪大宋简" panose="02010609000101010101" pitchFamily="49" charset="-122"/>
                <a:cs typeface="Arial" panose="020B0604020202020204" pitchFamily="34" charset="0"/>
              </a:rPr>
              <a:t>) </a:t>
            </a:r>
            <a:r>
              <a:rPr lang="en-US" altLang="en-US" sz="4000" dirty="0">
                <a:latin typeface="+mj-lt"/>
                <a:ea typeface="汉仪大宋简" panose="02010609000101010101" pitchFamily="49" charset="-122"/>
                <a:cs typeface="Arial" panose="020B0604020202020204" pitchFamily="34" charset="0"/>
              </a:rPr>
              <a:t>,1778</a:t>
            </a:r>
            <a:r>
              <a:rPr lang="zh-CN" altLang="en-US" sz="4000" dirty="0">
                <a:latin typeface="+mj-lt"/>
                <a:ea typeface="汉仪大宋简" panose="02010609000101010101" pitchFamily="49" charset="-122"/>
                <a:cs typeface="Arial" panose="020B0604020202020204" pitchFamily="34" charset="0"/>
              </a:rPr>
              <a:t>年</a:t>
            </a:r>
            <a:endParaRPr lang="en-US" altLang="en-US" sz="4000" dirty="0">
              <a:latin typeface="+mj-lt"/>
              <a:ea typeface="汉仪大宋简" panose="02010609000101010101" pitchFamily="49" charset="-122"/>
              <a:cs typeface="Arial" panose="020B0604020202020204" pitchFamily="34" charset="0"/>
            </a:endParaRPr>
          </a:p>
        </p:txBody>
      </p:sp>
      <p:sp>
        <p:nvSpPr>
          <p:cNvPr id="7" name="Title 6"/>
          <p:cNvSpPr>
            <a:spLocks noGrp="1"/>
          </p:cNvSpPr>
          <p:nvPr>
            <p:ph type="title"/>
          </p:nvPr>
        </p:nvSpPr>
        <p:spPr/>
        <p:txBody>
          <a:bodyPr/>
          <a:lstStyle/>
          <a:p>
            <a:pPr algn="ctr"/>
            <a:r>
              <a:rPr lang="zh-CN" altLang="en-US"/>
              <a:t> 蒲丰 </a:t>
            </a:r>
            <a:r>
              <a:rPr lang="en-US" altLang="zh-CN" sz="2800">
                <a:ea typeface="汉仪大宋简" panose="02010609000101010101" pitchFamily="49" charset="-122"/>
              </a:rPr>
              <a:t>(Buffon)</a:t>
            </a:r>
            <a:r>
              <a:rPr lang="zh-CN" altLang="en-US"/>
              <a:t> </a:t>
            </a:r>
            <a:r>
              <a:rPr lang="en-US" altLang="zh-CN"/>
              <a:t>1707-88</a:t>
            </a:r>
            <a:endParaRPr lang="en-US"/>
          </a:p>
        </p:txBody>
      </p:sp>
      <p:pic>
        <p:nvPicPr>
          <p:cNvPr id="6" name="Picture 5" descr="Taylor-Buffon"/>
          <p:cNvPicPr>
            <a:picLocks noGrp="1" noChangeArrowheads="1"/>
          </p:cNvPicPr>
          <p:nvPr/>
        </p:nvPicPr>
        <p:blipFill>
          <a:blip r:embed="rId3" cstate="print">
            <a:extLst>
              <a:ext uri="{28A0092B-C50C-407E-A947-70E740481C1C}">
                <a14:useLocalDpi xmlns:a14="http://schemas.microsoft.com/office/drawing/2010/main" val="0"/>
              </a:ext>
            </a:extLst>
          </a:blip>
          <a:srcRect l="-802" t="-575" r="-802" b="-575"/>
          <a:stretch>
            <a:fillRect/>
          </a:stretch>
        </p:blipFill>
        <p:spPr bwMode="auto">
          <a:xfrm>
            <a:off x="1775521" y="1579739"/>
            <a:ext cx="2858425" cy="3990240"/>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詹姆斯</a:t>
            </a:r>
            <a:r>
              <a:rPr lang="en-US" altLang="zh-TW" dirty="0"/>
              <a:t>‧</a:t>
            </a:r>
            <a:r>
              <a:rPr lang="zh-CN" altLang="en-US" dirty="0"/>
              <a:t>赫顿 </a:t>
            </a:r>
            <a:r>
              <a:rPr lang="en-US" altLang="zh-CN" dirty="0">
                <a:ea typeface="汉仪大宋简" panose="02010609000101010101" pitchFamily="49" charset="-122"/>
              </a:rPr>
              <a:t>(James Hutton)</a:t>
            </a:r>
            <a:r>
              <a:rPr lang="zh-CN" altLang="en-US" dirty="0"/>
              <a:t> </a:t>
            </a:r>
            <a:r>
              <a:rPr lang="en-US" altLang="zh-CN" dirty="0"/>
              <a:t>1726-97</a:t>
            </a:r>
            <a:endParaRPr lang="zh-CN" altLang="en-US" dirty="0"/>
          </a:p>
        </p:txBody>
      </p:sp>
      <p:sp>
        <p:nvSpPr>
          <p:cNvPr id="21" name="Text Box 4"/>
          <p:cNvSpPr txBox="1">
            <a:spLocks noChangeArrowheads="1"/>
          </p:cNvSpPr>
          <p:nvPr/>
        </p:nvSpPr>
        <p:spPr bwMode="auto">
          <a:xfrm>
            <a:off x="4778766" y="1434221"/>
            <a:ext cx="6429802" cy="42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4000" dirty="0">
                <a:latin typeface="+mj-lt"/>
                <a:ea typeface="汉仪大宋简" panose="02010609000101010101" pitchFamily="49" charset="-122"/>
                <a:cs typeface="Arial" panose="020B0604020202020204" pitchFamily="34" charset="0"/>
              </a:rPr>
              <a:t>自然神论者，私下可能是无神论者</a:t>
            </a:r>
            <a:endParaRPr lang="en-US" altLang="zh-CN" sz="4000" dirty="0">
              <a:latin typeface="+mj-lt"/>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latin typeface="+mj-lt"/>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4000" dirty="0">
                <a:ea typeface="汉仪大宋简" panose="02010609000101010101" pitchFamily="49" charset="-122"/>
                <a:cs typeface="Arial" panose="020B0604020202020204" pitchFamily="34" charset="0"/>
              </a:rPr>
              <a:t>认为宇宙永恒，无始无终</a:t>
            </a:r>
            <a:endParaRPr lang="en-US" altLang="zh-CN" sz="4000" dirty="0">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en-US" altLang="zh-TW" sz="4000" dirty="0">
                <a:latin typeface="+mj-lt"/>
                <a:ea typeface="汉仪大宋简" panose="02010609000101010101" pitchFamily="49" charset="-122"/>
                <a:cs typeface="Arial" panose="020B0604020202020204" pitchFamily="34" charset="0"/>
              </a:rPr>
              <a:t>《</a:t>
            </a:r>
            <a:r>
              <a:rPr lang="zh-TW" altLang="en-US" sz="4000" dirty="0">
                <a:latin typeface="+mj-lt"/>
                <a:ea typeface="汉仪大宋简" panose="02010609000101010101" pitchFamily="49" charset="-122"/>
                <a:cs typeface="Arial" panose="020B0604020202020204" pitchFamily="34" charset="0"/>
              </a:rPr>
              <a:t>地质学理论</a:t>
            </a:r>
            <a:r>
              <a:rPr lang="en-US" altLang="zh-TW" sz="4000" dirty="0">
                <a:latin typeface="+mj-lt"/>
                <a:ea typeface="汉仪大宋简" panose="02010609000101010101" pitchFamily="49" charset="-122"/>
                <a:cs typeface="Arial" panose="020B0604020202020204" pitchFamily="34" charset="0"/>
              </a:rPr>
              <a:t>》</a:t>
            </a:r>
            <a:r>
              <a:rPr lang="en-US" altLang="zh-CN" sz="3600" dirty="0">
                <a:ea typeface="汉仪大宋简" panose="02010609000101010101" pitchFamily="49" charset="-122"/>
                <a:cs typeface="Arial" panose="020B0604020202020204" pitchFamily="34" charset="0"/>
              </a:rPr>
              <a:t>(Theory of Earth) </a:t>
            </a:r>
            <a:r>
              <a:rPr lang="zh-CN" altLang="en-US" sz="3600" dirty="0">
                <a:ea typeface="汉仪大宋简" panose="02010609000101010101" pitchFamily="49" charset="-122"/>
                <a:cs typeface="Arial" panose="020B0604020202020204" pitchFamily="34" charset="0"/>
              </a:rPr>
              <a:t>，</a:t>
            </a:r>
            <a:r>
              <a:rPr lang="en-US" altLang="zh-CN" sz="4000" dirty="0">
                <a:latin typeface="+mj-lt"/>
                <a:ea typeface="汉仪大宋简" panose="02010609000101010101" pitchFamily="49" charset="-122"/>
                <a:cs typeface="Arial" panose="020B0604020202020204" pitchFamily="34" charset="0"/>
              </a:rPr>
              <a:t>1795</a:t>
            </a:r>
            <a:r>
              <a:rPr lang="zh-CN" altLang="en-US" sz="4000" dirty="0">
                <a:latin typeface="+mj-lt"/>
                <a:ea typeface="汉仪大宋简" panose="02010609000101010101" pitchFamily="49" charset="-122"/>
                <a:cs typeface="Arial" panose="020B0604020202020204" pitchFamily="34" charset="0"/>
              </a:rPr>
              <a:t>年</a:t>
            </a:r>
            <a:endParaRPr lang="en-US" altLang="zh-CN" sz="4000" dirty="0">
              <a:latin typeface="+mj-lt"/>
              <a:ea typeface="汉仪大宋简" panose="02010609000101010101" pitchFamily="49" charset="-122"/>
              <a:cs typeface="Arial" panose="020B0604020202020204" pitchFamily="34" charset="0"/>
            </a:endParaRP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1199456" y="1268760"/>
            <a:ext cx="3446814" cy="4629536"/>
          </a:xfrm>
          <a:prstGeom prst="rect">
            <a:avLst/>
          </a:prstGeom>
          <a:noFill/>
          <a:ln w="38100">
            <a:solidFill>
              <a:schemeClr val="accent1"/>
            </a:solid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詹姆斯</a:t>
            </a:r>
            <a:r>
              <a:rPr lang="en-US" altLang="zh-TW" dirty="0"/>
              <a:t>‧</a:t>
            </a:r>
            <a:r>
              <a:rPr lang="zh-CN" altLang="en-US" dirty="0"/>
              <a:t>赫顿 </a:t>
            </a:r>
            <a:r>
              <a:rPr lang="en-US" altLang="zh-CN" dirty="0">
                <a:ea typeface="汉仪大宋简" panose="02010609000101010101" pitchFamily="49" charset="-122"/>
              </a:rPr>
              <a:t>(James Hutton)</a:t>
            </a:r>
            <a:r>
              <a:rPr lang="zh-CN" altLang="en-US" dirty="0"/>
              <a:t> </a:t>
            </a:r>
            <a:r>
              <a:rPr lang="en-US" altLang="zh-CN" dirty="0"/>
              <a:t>1726-97</a:t>
            </a:r>
            <a:endParaRPr lang="zh-CN" altLang="en-US" dirty="0"/>
          </a:p>
        </p:txBody>
      </p:sp>
      <p:sp>
        <p:nvSpPr>
          <p:cNvPr id="21" name="Text Box 4"/>
          <p:cNvSpPr txBox="1">
            <a:spLocks noChangeArrowheads="1"/>
          </p:cNvSpPr>
          <p:nvPr/>
        </p:nvSpPr>
        <p:spPr bwMode="auto">
          <a:xfrm>
            <a:off x="4144172" y="1195518"/>
            <a:ext cx="6933858"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solidFill>
                  <a:prstClr val="black"/>
                </a:solidFill>
                <a:latin typeface="汉仪大宋简"/>
                <a:ea typeface="汉仪大宋简" panose="02010609000101010101" pitchFamily="49" charset="-122"/>
                <a:cs typeface="Arial" panose="020B0604020202020204" pitchFamily="34" charset="0"/>
              </a:rPr>
              <a:t>“必须通过</a:t>
            </a:r>
            <a:r>
              <a:rPr lang="zh-CN" altLang="en-US" sz="3600" b="1" dirty="0">
                <a:solidFill>
                  <a:srgbClr val="FF0000"/>
                </a:solidFill>
                <a:latin typeface="汉仪大宋简"/>
                <a:ea typeface="汉仪大宋简" panose="02010609000101010101" pitchFamily="49" charset="-122"/>
                <a:cs typeface="Arial" panose="020B0604020202020204" pitchFamily="34" charset="0"/>
              </a:rPr>
              <a:t>现在能看到的</a:t>
            </a:r>
            <a:r>
              <a:rPr lang="zh-CN" altLang="en-US" sz="3600" dirty="0">
                <a:solidFill>
                  <a:prstClr val="black"/>
                </a:solidFill>
                <a:latin typeface="汉仪大宋简"/>
                <a:ea typeface="汉仪大宋简" panose="02010609000101010101" pitchFamily="49" charset="-122"/>
                <a:cs typeface="Arial" panose="020B0604020202020204" pitchFamily="34" charset="0"/>
              </a:rPr>
              <a:t>事物来解释我们地球的历史</a:t>
            </a:r>
            <a:r>
              <a:rPr lang="en-US" altLang="zh-CN" sz="3600" dirty="0">
                <a:solidFill>
                  <a:prstClr val="black"/>
                </a:solidFill>
                <a:latin typeface="汉仪大宋简"/>
                <a:ea typeface="汉仪大宋简" panose="02010609000101010101" pitchFamily="49" charset="-122"/>
                <a:cs typeface="Arial" panose="020B0604020202020204" pitchFamily="34" charset="0"/>
              </a:rPr>
              <a:t>......</a:t>
            </a:r>
            <a:r>
              <a:rPr lang="zh-CN" altLang="en-US" sz="3600" dirty="0">
                <a:solidFill>
                  <a:prstClr val="black"/>
                </a:solidFill>
                <a:latin typeface="汉仪大宋简"/>
                <a:ea typeface="汉仪大宋简" panose="02010609000101010101" pitchFamily="49" charset="-122"/>
                <a:cs typeface="Arial" panose="020B0604020202020204" pitchFamily="34" charset="0"/>
              </a:rPr>
              <a:t>我们不能用</a:t>
            </a:r>
            <a:r>
              <a:rPr lang="zh-CN" altLang="en-US" sz="3600" b="1" dirty="0">
                <a:solidFill>
                  <a:srgbClr val="FF0000"/>
                </a:solidFill>
                <a:latin typeface="汉仪大宋简"/>
                <a:ea typeface="汉仪大宋简" panose="02010609000101010101" pitchFamily="49" charset="-122"/>
                <a:cs typeface="Arial" panose="020B0604020202020204" pitchFamily="34" charset="0"/>
              </a:rPr>
              <a:t>不属于地球本来所有的力量</a:t>
            </a:r>
            <a:r>
              <a:rPr lang="zh-CN" altLang="en-US" sz="3600" dirty="0">
                <a:solidFill>
                  <a:prstClr val="black"/>
                </a:solidFill>
                <a:latin typeface="汉仪大宋简"/>
                <a:ea typeface="汉仪大宋简" panose="02010609000101010101" pitchFamily="49" charset="-122"/>
                <a:cs typeface="Arial" panose="020B0604020202020204" pitchFamily="34" charset="0"/>
              </a:rPr>
              <a:t>，也不能使用除了我们知晓的规律以外的任何其它作用。”</a:t>
            </a:r>
            <a:endParaRPr lang="en-US" altLang="zh-CN" sz="3600" dirty="0">
              <a:solidFill>
                <a:prstClr val="black"/>
              </a:solidFill>
              <a:latin typeface="汉仪大宋简"/>
              <a:ea typeface="汉仪大宋简" panose="02010609000101010101" pitchFamily="49" charset="-122"/>
              <a:cs typeface="Arial" panose="020B0604020202020204" pitchFamily="34" charset="0"/>
            </a:endParaRPr>
          </a:p>
          <a:p>
            <a:r>
              <a:rPr lang="zh-TW" altLang="en-US" sz="2000" dirty="0">
                <a:solidFill>
                  <a:prstClr val="black"/>
                </a:solidFill>
                <a:ea typeface="汉仪大宋简" panose="02010609000101010101" pitchFamily="49" charset="-122"/>
                <a:cs typeface="Arial" panose="020B0604020202020204" pitchFamily="34" charset="0"/>
              </a:rPr>
              <a:t>詹姆斯 </a:t>
            </a:r>
            <a:r>
              <a:rPr lang="en-US" altLang="zh-TW" sz="2000" dirty="0">
                <a:solidFill>
                  <a:prstClr val="black"/>
                </a:solidFill>
                <a:ea typeface="汉仪大宋简" panose="02010609000101010101" pitchFamily="49" charset="-122"/>
                <a:cs typeface="Arial" panose="020B0604020202020204" pitchFamily="34" charset="0"/>
              </a:rPr>
              <a:t>·</a:t>
            </a:r>
            <a:r>
              <a:rPr lang="zh-TW" altLang="en-US" sz="2000" dirty="0">
                <a:solidFill>
                  <a:prstClr val="black"/>
                </a:solidFill>
                <a:ea typeface="汉仪大宋简" panose="02010609000101010101" pitchFamily="49" charset="-122"/>
                <a:cs typeface="Arial" panose="020B0604020202020204" pitchFamily="34" charset="0"/>
              </a:rPr>
              <a:t>赫顿，</a:t>
            </a:r>
            <a:r>
              <a:rPr lang="zh-CN" altLang="en-US" sz="2000" dirty="0">
                <a:solidFill>
                  <a:prstClr val="black"/>
                </a:solidFill>
                <a:ea typeface="汉仪大宋简" panose="02010609000101010101" pitchFamily="49" charset="-122"/>
                <a:cs typeface="Arial" panose="020B0604020202020204" pitchFamily="34" charset="0"/>
              </a:rPr>
              <a:t>引用于</a:t>
            </a:r>
            <a:r>
              <a:rPr lang="en-US" altLang="zh-TW" sz="2000" dirty="0" err="1">
                <a:solidFill>
                  <a:prstClr val="black"/>
                </a:solidFill>
                <a:ea typeface="汉仪大宋简" panose="02010609000101010101" pitchFamily="49" charset="-122"/>
                <a:cs typeface="Arial" panose="020B0604020202020204" pitchFamily="34" charset="0"/>
              </a:rPr>
              <a:t>Aurther</a:t>
            </a:r>
            <a:r>
              <a:rPr lang="en-US" altLang="zh-TW" sz="2000" dirty="0">
                <a:solidFill>
                  <a:prstClr val="black"/>
                </a:solidFill>
                <a:ea typeface="汉仪大宋简" panose="02010609000101010101" pitchFamily="49" charset="-122"/>
                <a:cs typeface="Arial" panose="020B0604020202020204" pitchFamily="34" charset="0"/>
              </a:rPr>
              <a:t> Holmes, </a:t>
            </a:r>
            <a:r>
              <a:rPr lang="en-US" altLang="zh-CN" sz="2000" i="1" dirty="0">
                <a:solidFill>
                  <a:prstClr val="black"/>
                </a:solidFill>
                <a:ea typeface="汉仪大宋简" panose="02010609000101010101" pitchFamily="49" charset="-122"/>
                <a:cs typeface="Arial" panose="020B0604020202020204" pitchFamily="34" charset="0"/>
              </a:rPr>
              <a:t>Principles of Physical Geology</a:t>
            </a:r>
            <a:r>
              <a:rPr lang="en-US" altLang="zh-CN" sz="2000" dirty="0">
                <a:solidFill>
                  <a:prstClr val="black"/>
                </a:solidFill>
                <a:ea typeface="汉仪大宋简" panose="02010609000101010101" pitchFamily="49" charset="-122"/>
                <a:cs typeface="Arial" panose="020B0604020202020204" pitchFamily="34" charset="0"/>
              </a:rPr>
              <a:t> (UK: Thomas Nelson &amp; Sons Ltd., 1965), pp. 43–44. </a:t>
            </a: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1127448" y="1000109"/>
            <a:ext cx="2884228" cy="3873907"/>
          </a:xfrm>
          <a:prstGeom prst="rect">
            <a:avLst/>
          </a:prstGeom>
          <a:noFill/>
          <a:ln w="38100">
            <a:solidFill>
              <a:schemeClr val="accent1"/>
            </a:solidFill>
            <a:miter lim="800000"/>
            <a:headEnd/>
            <a:tailEnd/>
          </a:ln>
        </p:spPr>
      </p:pic>
      <p:sp>
        <p:nvSpPr>
          <p:cNvPr id="5" name="Rectangle 4"/>
          <p:cNvSpPr/>
          <p:nvPr/>
        </p:nvSpPr>
        <p:spPr>
          <a:xfrm>
            <a:off x="1055440" y="4941168"/>
            <a:ext cx="10081120" cy="1200329"/>
          </a:xfrm>
          <a:prstGeom prst="rect">
            <a:avLst/>
          </a:prstGeom>
        </p:spPr>
        <p:txBody>
          <a:bodyPr wrap="square">
            <a:spAutoFit/>
          </a:bodyPr>
          <a:lstStyle/>
          <a:p>
            <a:pPr marL="228600" indent="-228600">
              <a:spcAft>
                <a:spcPts val="1000"/>
              </a:spcAft>
              <a:buFont typeface="Arial" pitchFamily="34" charset="0"/>
              <a:buChar char="•"/>
            </a:pPr>
            <a:r>
              <a:rPr lang="zh-CN" altLang="en-US" sz="3600" dirty="0">
                <a:solidFill>
                  <a:prstClr val="black"/>
                </a:solidFill>
                <a:ea typeface="汉仪大宋简" panose="02010609000101010101" pitchFamily="49" charset="-122"/>
                <a:cs typeface="Arial" panose="020B0604020202020204" pitchFamily="34" charset="0"/>
              </a:rPr>
              <a:t>“均变论</a:t>
            </a:r>
            <a:r>
              <a:rPr lang="zh-CN" altLang="en-US" sz="2400" dirty="0">
                <a:solidFill>
                  <a:prstClr val="black"/>
                </a:solidFill>
                <a:ea typeface="汉仪大宋简" panose="02010609000101010101" pitchFamily="49" charset="-122"/>
                <a:cs typeface="Arial" panose="020B0604020202020204" pitchFamily="34" charset="0"/>
              </a:rPr>
              <a:t>”（古今一致论）：</a:t>
            </a:r>
            <a:r>
              <a:rPr lang="zh-CN" altLang="en-US" sz="3600" dirty="0">
                <a:solidFill>
                  <a:prstClr val="black"/>
                </a:solidFill>
                <a:ea typeface="汉仪大宋简" panose="02010609000101010101" pitchFamily="49" charset="-122"/>
                <a:cs typeface="Arial" panose="020B0604020202020204" pitchFamily="34" charset="0"/>
              </a:rPr>
              <a:t>这个原则没有科学研究根据，纯粹是他的哲学和宗教观！</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詹姆斯</a:t>
            </a:r>
            <a:r>
              <a:rPr lang="en-US" altLang="zh-TW" dirty="0"/>
              <a:t>‧</a:t>
            </a:r>
            <a:r>
              <a:rPr lang="zh-CN" altLang="en-US" dirty="0"/>
              <a:t>赫顿 </a:t>
            </a:r>
            <a:r>
              <a:rPr lang="en-US" altLang="zh-CN" dirty="0">
                <a:ea typeface="汉仪大宋简" panose="02010609000101010101" pitchFamily="49" charset="-122"/>
              </a:rPr>
              <a:t>(James Hutton)</a:t>
            </a:r>
            <a:r>
              <a:rPr lang="zh-CN" altLang="en-US" dirty="0"/>
              <a:t> </a:t>
            </a:r>
            <a:r>
              <a:rPr lang="en-US" altLang="zh-CN" dirty="0"/>
              <a:t>1726-97</a:t>
            </a:r>
            <a:endParaRPr lang="zh-CN" altLang="en-US" dirty="0"/>
          </a:p>
        </p:txBody>
      </p:sp>
      <p:sp>
        <p:nvSpPr>
          <p:cNvPr id="21" name="Text Box 4"/>
          <p:cNvSpPr txBox="1">
            <a:spLocks noChangeArrowheads="1"/>
          </p:cNvSpPr>
          <p:nvPr/>
        </p:nvSpPr>
        <p:spPr bwMode="auto">
          <a:xfrm>
            <a:off x="4418726" y="1503416"/>
            <a:ext cx="6501810" cy="305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indent="-228600">
              <a:spcAft>
                <a:spcPts val="1000"/>
              </a:spcAft>
            </a:pPr>
            <a:r>
              <a:rPr lang="zh-CN" altLang="en-US" sz="3600" dirty="0">
                <a:latin typeface="+mj-lt"/>
                <a:ea typeface="汉仪大宋简" panose="02010609000101010101" pitchFamily="49" charset="-122"/>
                <a:cs typeface="Arial" panose="020B0604020202020204" pitchFamily="34" charset="0"/>
              </a:rPr>
              <a:t>“但</a:t>
            </a:r>
            <a:r>
              <a:rPr lang="zh-CN" altLang="en-US" sz="3600" b="1" dirty="0">
                <a:solidFill>
                  <a:srgbClr val="FF0000"/>
                </a:solidFill>
                <a:latin typeface="+mj-lt"/>
                <a:ea typeface="汉仪大宋简" panose="02010609000101010101" pitchFamily="49" charset="-122"/>
                <a:cs typeface="Arial" panose="020B0604020202020204" pitchFamily="34" charset="0"/>
              </a:rPr>
              <a:t>普遍（全球）洪水</a:t>
            </a:r>
            <a:r>
              <a:rPr lang="zh-CN" altLang="en-US" sz="3600" dirty="0">
                <a:latin typeface="+mj-lt"/>
                <a:ea typeface="汉仪大宋简" panose="02010609000101010101" pitchFamily="49" charset="-122"/>
                <a:cs typeface="Arial" panose="020B0604020202020204" pitchFamily="34" charset="0"/>
              </a:rPr>
              <a:t>应该</a:t>
            </a:r>
            <a:r>
              <a:rPr lang="zh-CN" altLang="en-US" sz="3600" b="1" dirty="0">
                <a:solidFill>
                  <a:srgbClr val="FF0000"/>
                </a:solidFill>
                <a:latin typeface="+mj-lt"/>
                <a:ea typeface="汉仪大宋简" panose="02010609000101010101" pitchFamily="49" charset="-122"/>
                <a:cs typeface="Arial" panose="020B0604020202020204" pitchFamily="34" charset="0"/>
              </a:rPr>
              <a:t>不能在地球的理论之内</a:t>
            </a:r>
            <a:r>
              <a:rPr lang="zh-CN" altLang="en-US" sz="3600" dirty="0">
                <a:latin typeface="+mj-lt"/>
                <a:ea typeface="汉仪大宋简" panose="02010609000101010101" pitchFamily="49" charset="-122"/>
                <a:cs typeface="Arial" panose="020B0604020202020204" pitchFamily="34" charset="0"/>
              </a:rPr>
              <a:t>；因为地球的目的很明显是维持蔬菜和动物的生活，而不是摧毁。”</a:t>
            </a:r>
            <a:endParaRPr lang="en-US" altLang="zh-CN" sz="3600" dirty="0">
              <a:latin typeface="+mj-lt"/>
              <a:ea typeface="汉仪大宋简" panose="02010609000101010101" pitchFamily="49" charset="-122"/>
              <a:cs typeface="Arial" panose="020B0604020202020204" pitchFamily="34" charset="0"/>
            </a:endParaRPr>
          </a:p>
          <a:p>
            <a:r>
              <a:rPr lang="zh-CN" altLang="en-US" sz="2000" dirty="0">
                <a:latin typeface="+mj-lt"/>
                <a:ea typeface="汉仪大宋简" panose="02010609000101010101" pitchFamily="49" charset="-122"/>
                <a:cs typeface="Arial" panose="020B0604020202020204" pitchFamily="34" charset="0"/>
              </a:rPr>
              <a:t>詹姆斯</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mj-lt"/>
                <a:ea typeface="汉仪大宋简" panose="02010609000101010101" pitchFamily="49" charset="-122"/>
                <a:cs typeface="Arial" panose="020B0604020202020204" pitchFamily="34" charset="0"/>
              </a:rPr>
              <a:t>赫顿，</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mj-lt"/>
                <a:ea typeface="汉仪大宋简" panose="02010609000101010101" pitchFamily="49" charset="-122"/>
                <a:cs typeface="Arial" panose="020B0604020202020204" pitchFamily="34" charset="0"/>
              </a:rPr>
              <a:t>地球的理论</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Arial" pitchFamily="34" charset="0"/>
                <a:ea typeface="汉仪大宋简" panose="02010609000101010101" pitchFamily="49" charset="-122"/>
                <a:cs typeface="Arial" pitchFamily="34" charset="0"/>
              </a:rPr>
              <a:t> </a:t>
            </a:r>
            <a:r>
              <a:rPr lang="en-US" altLang="zh-CN" sz="2000" dirty="0">
                <a:latin typeface="Arial" pitchFamily="34" charset="0"/>
                <a:ea typeface="汉仪大宋简" panose="02010609000101010101" pitchFamily="49" charset="-122"/>
                <a:cs typeface="Arial" pitchFamily="34" charset="0"/>
              </a:rPr>
              <a:t>(Edinburgh: William Creech, 1795), vol. 1, p. 273.</a:t>
            </a:r>
            <a:endParaRPr lang="zh-CN" altLang="en-US" sz="3600" dirty="0">
              <a:latin typeface="+mj-lt"/>
              <a:ea typeface="汉仪大宋简" panose="02010609000101010101" pitchFamily="49" charset="-122"/>
              <a:cs typeface="Arial" panose="020B0604020202020204" pitchFamily="34" charset="0"/>
            </a:endParaRP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1402002" y="1145865"/>
            <a:ext cx="2884228" cy="3873907"/>
          </a:xfrm>
          <a:prstGeom prst="rect">
            <a:avLst/>
          </a:prstGeom>
          <a:noFill/>
          <a:ln w="38100">
            <a:solidFill>
              <a:schemeClr val="accent1"/>
            </a:solidFill>
            <a:miter lim="800000"/>
            <a:headEnd/>
            <a:tailEnd/>
          </a:ln>
        </p:spPr>
      </p:pic>
      <p:sp>
        <p:nvSpPr>
          <p:cNvPr id="5" name="Rectangle 4"/>
          <p:cNvSpPr/>
          <p:nvPr/>
        </p:nvSpPr>
        <p:spPr>
          <a:xfrm>
            <a:off x="1378242" y="5230941"/>
            <a:ext cx="8643998" cy="646331"/>
          </a:xfrm>
          <a:prstGeom prst="rect">
            <a:avLst/>
          </a:prstGeom>
        </p:spPr>
        <p:txBody>
          <a:bodyPr wrap="square">
            <a:spAutoFit/>
          </a:bodyPr>
          <a:lstStyle/>
          <a:p>
            <a:pPr marL="228600" indent="-228600">
              <a:spcAft>
                <a:spcPts val="1000"/>
              </a:spcAft>
              <a:buFont typeface="Arial" pitchFamily="34" charset="0"/>
              <a:buChar char="•"/>
            </a:pPr>
            <a:r>
              <a:rPr lang="zh-CN" altLang="en-US" sz="3600" dirty="0">
                <a:ea typeface="汉仪大宋简" panose="02010609000101010101" pitchFamily="49" charset="-122"/>
                <a:cs typeface="Arial" panose="020B0604020202020204" pitchFamily="34" charset="0"/>
              </a:rPr>
              <a:t>否认全球洪水是圣经早已预言过的！</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圣经预言“均变论”以及否认诺亚洪水</a:t>
            </a:r>
          </a:p>
        </p:txBody>
      </p:sp>
      <p:sp>
        <p:nvSpPr>
          <p:cNvPr id="3" name="内容占位符 2"/>
          <p:cNvSpPr>
            <a:spLocks noGrp="1"/>
          </p:cNvSpPr>
          <p:nvPr>
            <p:ph sz="quarter" idx="4294967295"/>
          </p:nvPr>
        </p:nvSpPr>
        <p:spPr>
          <a:xfrm>
            <a:off x="791580" y="1720840"/>
            <a:ext cx="10608840" cy="3416320"/>
          </a:xfrm>
          <a:prstGeom prst="rect">
            <a:avLst/>
          </a:prstGeom>
        </p:spPr>
        <p:txBody>
          <a:bodyPr wrap="square">
            <a:spAutoFit/>
          </a:bodyPr>
          <a:lstStyle/>
          <a:p>
            <a:pPr marL="0" defTabSz="685800">
              <a:spcBef>
                <a:spcPts val="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彼得后书</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3</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3</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第一要紧的，该知道在末世必有好讥诮的人，随从自己的私欲，出来讥诮说：</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4</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“主要降临的应许在哪里呢？因为从列祖睡了以来，</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万物与起初创造的时候仍是一样</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5</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他们</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故意忘记</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，从太古凭神的命有了天；并从水而出，藉水而成的地，</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6</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故此</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当时的世界被水淹没</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，就消灭了。</a:t>
            </a:r>
          </a:p>
        </p:txBody>
      </p:sp>
    </p:spTree>
    <p:extLst>
      <p:ext uri="{BB962C8B-B14F-4D97-AF65-F5344CB8AC3E}">
        <p14:creationId xmlns:p14="http://schemas.microsoft.com/office/powerpoint/2010/main" val="32604182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latin typeface="+mj-ea"/>
                <a:ea typeface="+mj-ea"/>
              </a:rPr>
              <a:t>查尔斯</a:t>
            </a:r>
            <a:r>
              <a:rPr lang="en-US" altLang="zh-TW" dirty="0">
                <a:latin typeface="+mj-ea"/>
                <a:ea typeface="+mj-ea"/>
              </a:rPr>
              <a:t>‧</a:t>
            </a:r>
            <a:r>
              <a:rPr lang="zh-CN" altLang="en-US" dirty="0">
                <a:latin typeface="+mj-ea"/>
                <a:ea typeface="+mj-ea"/>
              </a:rPr>
              <a:t>莱尔 </a:t>
            </a:r>
            <a:r>
              <a:rPr lang="en-US" altLang="zh-CN" dirty="0">
                <a:latin typeface="+mj-ea"/>
                <a:ea typeface="+mj-ea"/>
              </a:rPr>
              <a:t>(Charles Lyell) 1797-1875</a:t>
            </a:r>
            <a:endParaRPr lang="zh-CN" altLang="en-US" dirty="0">
              <a:latin typeface="+mj-ea"/>
              <a:ea typeface="+mj-ea"/>
            </a:endParaRPr>
          </a:p>
        </p:txBody>
      </p:sp>
      <p:sp>
        <p:nvSpPr>
          <p:cNvPr id="21" name="Text Box 4"/>
          <p:cNvSpPr txBox="1">
            <a:spLocks noChangeArrowheads="1"/>
          </p:cNvSpPr>
          <p:nvPr/>
        </p:nvSpPr>
        <p:spPr bwMode="auto">
          <a:xfrm>
            <a:off x="4667240" y="1126485"/>
            <a:ext cx="5889234" cy="2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律师，自然神论者</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变成地质学家：古今一致论</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均变论</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，长时论</a:t>
            </a:r>
          </a:p>
          <a:p>
            <a:pPr marL="228600" indent="-228600">
              <a:spcAft>
                <a:spcPts val="10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地质学原理</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》1830-33</a:t>
            </a:r>
          </a:p>
        </p:txBody>
      </p:sp>
      <p:sp>
        <p:nvSpPr>
          <p:cNvPr id="7" name="Text Box 4"/>
          <p:cNvSpPr txBox="1">
            <a:spLocks noChangeArrowheads="1"/>
          </p:cNvSpPr>
          <p:nvPr/>
        </p:nvSpPr>
        <p:spPr bwMode="auto">
          <a:xfrm>
            <a:off x="1738282" y="4964975"/>
            <a:ext cx="87502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在一封致朋友的信中，莱尔说自己的目标是：“</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把科学从摩西那里解放出来</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8" name="Text Box 4"/>
          <p:cNvSpPr txBox="1">
            <a:spLocks noChangeArrowheads="1"/>
          </p:cNvSpPr>
          <p:nvPr/>
        </p:nvSpPr>
        <p:spPr bwMode="auto">
          <a:xfrm>
            <a:off x="4655840" y="3790782"/>
            <a:ext cx="6012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3600">
                <a:latin typeface="汉仪大宋简" panose="02010609000101010101" pitchFamily="49" charset="-122"/>
                <a:ea typeface="汉仪大宋简" panose="02010609000101010101" pitchFamily="49" charset="-122"/>
                <a:cs typeface="Arial" panose="020B0604020202020204" pitchFamily="34" charset="0"/>
              </a:rPr>
              <a:t>“现在是认识过去的钥匙”</a:t>
            </a:r>
            <a:endParaRPr lang="en-US" altLang="zh-CN" sz="360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9" name="Picture 5"/>
          <p:cNvPicPr>
            <a:picLocks noGrp="1"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09720" y="1024484"/>
            <a:ext cx="2714644" cy="3795526"/>
          </a:xfrm>
          <a:prstGeom prst="rect">
            <a:avLst/>
          </a:prstGeom>
          <a:noFill/>
          <a:ln w="38100">
            <a:solidFill>
              <a:schemeClr val="accent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A913B300-1377-481F-BBEA-B0E5455CED50}"/>
              </a:ext>
            </a:extLst>
          </p:cNvPr>
          <p:cNvSpPr>
            <a:spLocks noGrp="1"/>
          </p:cNvSpPr>
          <p:nvPr>
            <p:ph type="title"/>
          </p:nvPr>
        </p:nvSpPr>
        <p:spPr>
          <a:xfrm>
            <a:off x="0" y="185984"/>
            <a:ext cx="12192000" cy="584775"/>
          </a:xfrm>
        </p:spPr>
        <p:txBody>
          <a:bodyPr/>
          <a:lstStyle/>
          <a:p>
            <a:r>
              <a:rPr lang="zh-CN" altLang="en-US" dirty="0"/>
              <a:t>创造的证据：生命的起源</a:t>
            </a:r>
          </a:p>
        </p:txBody>
      </p:sp>
      <p:sp>
        <p:nvSpPr>
          <p:cNvPr id="4" name="文本框 13"/>
          <p:cNvSpPr txBox="1"/>
          <p:nvPr/>
        </p:nvSpPr>
        <p:spPr>
          <a:xfrm>
            <a:off x="553028" y="1049335"/>
            <a:ext cx="7118532" cy="5632311"/>
          </a:xfrm>
          <a:prstGeom prst="rect">
            <a:avLst/>
          </a:prstGeom>
          <a:noFill/>
        </p:spPr>
        <p:txBody>
          <a:bodyPr wrap="square" rtlCol="0">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目前对最简单的生命体的最低估算：大概</a:t>
            </a:r>
            <a:r>
              <a:rPr lang="en-US" altLang="zh-CN" sz="3200" dirty="0">
                <a:latin typeface="Arial" panose="020B0604020202020204" pitchFamily="34" charset="0"/>
                <a:ea typeface="汉仪大宋简" panose="02010609000101010101" pitchFamily="49" charset="-122"/>
                <a:cs typeface="Arial" panose="020B0604020202020204" pitchFamily="34" charset="0"/>
              </a:rPr>
              <a:t>450</a:t>
            </a:r>
            <a:r>
              <a:rPr lang="zh-CN" altLang="en-US" sz="3200" dirty="0">
                <a:latin typeface="Arial" panose="020B0604020202020204" pitchFamily="34" charset="0"/>
                <a:ea typeface="汉仪大宋简" panose="02010609000101010101" pitchFamily="49" charset="-122"/>
                <a:cs typeface="Arial" panose="020B0604020202020204" pitchFamily="34" charset="0"/>
              </a:rPr>
              <a:t>个基因，有将近</a:t>
            </a:r>
            <a:r>
              <a:rPr lang="en-US" altLang="zh-CN" sz="3200" dirty="0">
                <a:latin typeface="Arial" panose="020B0604020202020204" pitchFamily="34" charset="0"/>
                <a:ea typeface="汉仪大宋简" panose="02010609000101010101" pitchFamily="49" charset="-122"/>
                <a:cs typeface="Arial" panose="020B0604020202020204" pitchFamily="34" charset="0"/>
              </a:rPr>
              <a:t>50 0000</a:t>
            </a:r>
            <a:r>
              <a:rPr lang="zh-CN" altLang="en-US" sz="3200" dirty="0">
                <a:latin typeface="Arial" panose="020B0604020202020204" pitchFamily="34" charset="0"/>
                <a:ea typeface="汉仪大宋简" panose="02010609000101010101" pitchFamily="49" charset="-122"/>
                <a:cs typeface="Arial" panose="020B0604020202020204" pitchFamily="34" charset="0"/>
              </a:rPr>
              <a:t>个基因字母（碱基对）</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000" dirty="0">
              <a:latin typeface="Arial" panose="020B0604020202020204" pitchFamily="34" charset="0"/>
              <a:ea typeface="汉仪大宋简" panose="02010609000101010101" pitchFamily="49" charset="-122"/>
              <a:cs typeface="Arial" panose="020B0604020202020204" pitchFamily="34" charset="0"/>
            </a:endParaRPr>
          </a:p>
          <a:p>
            <a:pPr marL="457200">
              <a:buFont typeface="Arial"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它们必须同时一步到位！</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457200">
              <a:buFont typeface="Arial" pitchFamily="34" charset="0"/>
              <a:buChar char="•"/>
            </a:pPr>
            <a:endParaRPr lang="zh-CN" altLang="en-US" sz="1000" dirty="0">
              <a:latin typeface="Arial" panose="020B0604020202020204" pitchFamily="34" charset="0"/>
              <a:ea typeface="汉仪大宋简" panose="02010609000101010101" pitchFamily="49" charset="-122"/>
              <a:cs typeface="Arial" panose="020B0604020202020204" pitchFamily="34" charset="0"/>
            </a:endParaRPr>
          </a:p>
          <a:p>
            <a:pPr marL="457200">
              <a:buFont typeface="Arial"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如果没有成型的</a:t>
            </a:r>
            <a:r>
              <a:rPr lang="en-US" altLang="zh-CN" sz="3200" dirty="0">
                <a:latin typeface="Arial" panose="020B0604020202020204" pitchFamily="34" charset="0"/>
                <a:ea typeface="汉仪大宋简" panose="02010609000101010101" pitchFamily="49" charset="-122"/>
                <a:cs typeface="Arial" panose="020B0604020202020204" pitchFamily="34" charset="0"/>
              </a:rPr>
              <a:t>DNA</a:t>
            </a:r>
            <a:r>
              <a:rPr lang="zh-CN" altLang="en-US" sz="3200" dirty="0">
                <a:latin typeface="Arial" panose="020B0604020202020204" pitchFamily="34" charset="0"/>
                <a:ea typeface="汉仪大宋简" panose="02010609000101010101" pitchFamily="49" charset="-122"/>
                <a:cs typeface="Arial" panose="020B0604020202020204" pitchFamily="34" charset="0"/>
              </a:rPr>
              <a:t>，就不会有生命、繁殖和自然选择</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200" dirty="0">
                <a:latin typeface="Arial" panose="020B0604020202020204" pitchFamily="34" charset="0"/>
                <a:ea typeface="汉仪大宋简" panose="02010609000101010101" pitchFamily="49" charset="-122"/>
                <a:cs typeface="Arial" panose="020B0604020202020204" pitchFamily="34" charset="0"/>
              </a:rPr>
              <a:t>两位天文学家估算，无论在宇宙什么地方，生命偶然产生的概率是</a:t>
            </a:r>
            <a:r>
              <a:rPr lang="en-US" altLang="zh-CN" sz="3200" dirty="0">
                <a:latin typeface="Arial" panose="020B0604020202020204" pitchFamily="34" charset="0"/>
                <a:ea typeface="汉仪大宋简" panose="02010609000101010101" pitchFamily="49" charset="-122"/>
                <a:cs typeface="Arial" panose="020B0604020202020204" pitchFamily="34" charset="0"/>
              </a:rPr>
              <a:t>10</a:t>
            </a:r>
            <a:r>
              <a:rPr lang="en-US" altLang="zh-CN" sz="3200" baseline="30000" dirty="0">
                <a:latin typeface="Arial" panose="020B0604020202020204" pitchFamily="34" charset="0"/>
                <a:ea typeface="汉仪大宋简" panose="02010609000101010101" pitchFamily="49" charset="-122"/>
                <a:cs typeface="Arial" panose="020B0604020202020204" pitchFamily="34" charset="0"/>
              </a:rPr>
              <a:t>40000</a:t>
            </a:r>
            <a:r>
              <a:rPr lang="zh-CN" altLang="en-US" sz="3200" dirty="0">
                <a:latin typeface="Arial" panose="020B0604020202020204" pitchFamily="34" charset="0"/>
                <a:ea typeface="汉仪大宋简" panose="02010609000101010101" pitchFamily="49" charset="-122"/>
                <a:cs typeface="Arial" panose="020B0604020202020204" pitchFamily="34" charset="0"/>
              </a:rPr>
              <a:t>分之一 </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en-US" sz="2800" dirty="0"/>
              <a:t>Fred Hoyle and Chandra </a:t>
            </a:r>
            <a:r>
              <a:rPr lang="en-US" sz="2800" dirty="0" err="1"/>
              <a:t>Wickramasinghe</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p>
            <a:pPr marL="457200"/>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6" name="Picture 5" descr="DNA_orbit_animated.gif"/>
          <p:cNvPicPr>
            <a:picLocks noChangeAspect="1"/>
          </p:cNvPicPr>
          <p:nvPr/>
        </p:nvPicPr>
        <p:blipFill>
          <a:blip r:embed="rId3" cstate="print"/>
          <a:srcRect/>
          <a:stretch>
            <a:fillRect/>
          </a:stretch>
        </p:blipFill>
        <p:spPr bwMode="auto">
          <a:xfrm>
            <a:off x="8213872" y="571480"/>
            <a:ext cx="3714776" cy="611016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latin typeface="+mj-ea"/>
                <a:ea typeface="+mj-ea"/>
              </a:rPr>
              <a:t>莱尔稍微透露了他的动机</a:t>
            </a:r>
          </a:p>
        </p:txBody>
      </p:sp>
      <p:sp>
        <p:nvSpPr>
          <p:cNvPr id="21" name="Text Box 4"/>
          <p:cNvSpPr txBox="1">
            <a:spLocks noChangeArrowheads="1"/>
          </p:cNvSpPr>
          <p:nvPr/>
        </p:nvSpPr>
        <p:spPr bwMode="auto">
          <a:xfrm>
            <a:off x="4312518" y="980728"/>
            <a:ext cx="693385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“一个优秀的作家和造诣深厚的地质学家说了一句话，给我留下很深的印象：</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为了（圣经的）启示以及科学的好处，甚至为了各类的真理的好处，地质学涉及实地研究的部分应该在</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视圣经不存在的情况下</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进行研究。</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22" name="Picture 5"/>
          <p:cNvPicPr>
            <a:picLocks noGrp="1"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43472" y="1088252"/>
            <a:ext cx="2714644" cy="3795526"/>
          </a:xfrm>
          <a:prstGeom prst="rect">
            <a:avLst/>
          </a:prstGeom>
          <a:noFill/>
          <a:ln w="38100">
            <a:solidFill>
              <a:schemeClr val="accent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7" name="Text Box 4"/>
          <p:cNvSpPr txBox="1">
            <a:spLocks noChangeArrowheads="1"/>
          </p:cNvSpPr>
          <p:nvPr/>
        </p:nvSpPr>
        <p:spPr bwMode="auto">
          <a:xfrm>
            <a:off x="1343472" y="5385410"/>
            <a:ext cx="95770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zh-CN" sz="2000" dirty="0">
                <a:solidFill>
                  <a:prstClr val="black"/>
                </a:solidFill>
                <a:latin typeface="Arial" pitchFamily="34" charset="0"/>
                <a:ea typeface="汉仪大宋简" panose="02010609000101010101" pitchFamily="49" charset="-122"/>
                <a:cs typeface="Arial" panose="020B0604020202020204" pitchFamily="34" charset="0"/>
              </a:rPr>
              <a:t>1832</a:t>
            </a:r>
            <a:r>
              <a:rPr lang="zh-CN"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查尔斯</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莱尔</a:t>
            </a:r>
            <a:r>
              <a:rPr lang="zh-CN"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报</a:t>
            </a:r>
            <a:r>
              <a:rPr lang="zh-CN"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告</a:t>
            </a:r>
            <a:r>
              <a:rPr lang="zh-TW" altLang="en-US" sz="2000" dirty="0">
                <a:solidFill>
                  <a:prstClr val="black"/>
                </a:solidFill>
                <a:latin typeface="Arial" pitchFamily="34" charset="0"/>
                <a:ea typeface="汉仪大宋简" panose="02010609000101010101" pitchFamily="49" charset="-122"/>
                <a:cs typeface="Arial" pitchFamily="34" charset="0"/>
              </a:rPr>
              <a:t> </a:t>
            </a:r>
            <a:r>
              <a:rPr lang="en-US" altLang="zh-CN" sz="2000" dirty="0">
                <a:solidFill>
                  <a:prstClr val="black"/>
                </a:solidFill>
                <a:latin typeface="Arial" pitchFamily="34" charset="0"/>
                <a:ea typeface="汉仪大宋简" panose="02010609000101010101" pitchFamily="49" charset="-122"/>
                <a:cs typeface="Arial" pitchFamily="34" charset="0"/>
              </a:rPr>
              <a:t>M.J.S. </a:t>
            </a:r>
            <a:r>
              <a:rPr lang="en-US" altLang="zh-CN" sz="2000" dirty="0" err="1">
                <a:solidFill>
                  <a:prstClr val="black"/>
                </a:solidFill>
                <a:latin typeface="Arial" pitchFamily="34" charset="0"/>
                <a:ea typeface="汉仪大宋简" panose="02010609000101010101" pitchFamily="49" charset="-122"/>
                <a:cs typeface="Arial" pitchFamily="34" charset="0"/>
              </a:rPr>
              <a:t>Rudwick</a:t>
            </a:r>
            <a:r>
              <a:rPr lang="en-US" altLang="zh-CN" sz="2000" dirty="0">
                <a:solidFill>
                  <a:prstClr val="black"/>
                </a:solidFill>
                <a:latin typeface="Arial" pitchFamily="34" charset="0"/>
                <a:ea typeface="汉仪大宋简" panose="02010609000101010101" pitchFamily="49" charset="-122"/>
                <a:cs typeface="Arial" pitchFamily="34" charset="0"/>
              </a:rPr>
              <a:t>, “Charles Lyell Speaks in the Lecture Theatre,” Brit. J. Hist. Sci., IX:2:32 (July 1976), p. 150.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agara 3-021s.jpg">
            <a:extLst>
              <a:ext uri="{FF2B5EF4-FFF2-40B4-BE49-F238E27FC236}">
                <a16:creationId xmlns:a16="http://schemas.microsoft.com/office/drawing/2014/main" id="{297C7373-AC54-485B-9604-53226E29E308}"/>
              </a:ext>
            </a:extLst>
          </p:cNvPr>
          <p:cNvPicPr>
            <a:picLocks noChangeAspect="1"/>
          </p:cNvPicPr>
          <p:nvPr/>
        </p:nvPicPr>
        <p:blipFill>
          <a:blip r:embed="rId3" cstate="print"/>
          <a:srcRect l="-1200" t="-1774" r="-1200" b="-1774"/>
          <a:stretch>
            <a:fillRect/>
          </a:stretch>
        </p:blipFill>
        <p:spPr>
          <a:xfrm>
            <a:off x="603359" y="1794569"/>
            <a:ext cx="5383987" cy="3681739"/>
          </a:xfrm>
          <a:prstGeom prst="rect">
            <a:avLst/>
          </a:prstGeom>
          <a:ln w="38100">
            <a:solidFill>
              <a:schemeClr val="accent1"/>
            </a:solidFill>
          </a:ln>
          <a:effectLst/>
        </p:spPr>
      </p:pic>
      <p:sp>
        <p:nvSpPr>
          <p:cNvPr id="7" name="内容占位符 2"/>
          <p:cNvSpPr txBox="1">
            <a:spLocks/>
          </p:cNvSpPr>
          <p:nvPr/>
        </p:nvSpPr>
        <p:spPr>
          <a:xfrm>
            <a:off x="6240016" y="1465614"/>
            <a:ext cx="5383987" cy="4339650"/>
          </a:xfrm>
          <a:prstGeom prst="rect">
            <a:avLst/>
          </a:prstGeom>
        </p:spPr>
        <p:txBody>
          <a:bodyPr vert="horz" wrap="square" lIns="91440" tIns="45720" rIns="91440" bIns="45720" rtlCol="0">
            <a:spAutoFit/>
          </a:bodyPr>
          <a:lstStyle/>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当地人说：每年超过</a:t>
            </a:r>
            <a:r>
              <a:rPr lang="en-US" altLang="zh-CN" sz="3200" dirty="0">
                <a:latin typeface="Arial" panose="020B0604020202020204" pitchFamily="34" charset="0"/>
                <a:ea typeface="汉仪大宋简" panose="02010609000101010101" pitchFamily="49" charset="-122"/>
                <a:cs typeface="Arial" panose="020B0604020202020204" pitchFamily="34" charset="0"/>
              </a:rPr>
              <a:t>1</a:t>
            </a:r>
            <a:r>
              <a:rPr lang="zh-CN" altLang="en-US" sz="3200" dirty="0">
                <a:latin typeface="Arial" panose="020B0604020202020204" pitchFamily="34" charset="0"/>
                <a:ea typeface="汉仪大宋简" panose="02010609000101010101" pitchFamily="49" charset="-122"/>
                <a:cs typeface="Arial" panose="020B0604020202020204" pitchFamily="34" charset="0"/>
              </a:rPr>
              <a:t>米</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莱尔断言、报告约</a:t>
            </a:r>
            <a:r>
              <a:rPr lang="en-US" altLang="zh-CN" sz="3200" dirty="0">
                <a:latin typeface="Arial" panose="020B0604020202020204" pitchFamily="34" charset="0"/>
                <a:ea typeface="汉仪大宋简" panose="02010609000101010101" pitchFamily="49" charset="-122"/>
                <a:cs typeface="Arial" panose="020B0604020202020204" pitchFamily="34" charset="0"/>
              </a:rPr>
              <a:t>30</a:t>
            </a:r>
            <a:r>
              <a:rPr lang="zh-CN" altLang="en-US" sz="3200" dirty="0">
                <a:latin typeface="Arial" panose="020B0604020202020204" pitchFamily="34" charset="0"/>
                <a:ea typeface="汉仪大宋简" panose="02010609000101010101" pitchFamily="49" charset="-122"/>
                <a:cs typeface="Arial" panose="020B0604020202020204" pitchFamily="34" charset="0"/>
              </a:rPr>
              <a:t>厘米</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莱尔说需要</a:t>
            </a:r>
            <a:r>
              <a:rPr lang="en-US" altLang="zh-CN" sz="3200" dirty="0">
                <a:latin typeface="Arial" panose="020B0604020202020204" pitchFamily="34" charset="0"/>
                <a:ea typeface="汉仪大宋简" panose="02010609000101010101" pitchFamily="49" charset="-122"/>
                <a:cs typeface="Arial" panose="020B0604020202020204" pitchFamily="34" charset="0"/>
              </a:rPr>
              <a:t>35000</a:t>
            </a:r>
            <a:r>
              <a:rPr lang="zh-CN" altLang="en-US" sz="3200" dirty="0">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事实：</a:t>
            </a:r>
            <a:r>
              <a:rPr lang="en-US" altLang="zh-CN" sz="3200" dirty="0">
                <a:latin typeface="Arial" panose="020B0604020202020204" pitchFamily="34" charset="0"/>
                <a:ea typeface="汉仪大宋简" panose="02010609000101010101" pitchFamily="49" charset="-122"/>
                <a:cs typeface="Arial" panose="020B0604020202020204" pitchFamily="34" charset="0"/>
              </a:rPr>
              <a:t>1.2</a:t>
            </a:r>
            <a:r>
              <a:rPr lang="zh-CN" altLang="en-US" sz="3200" dirty="0">
                <a:latin typeface="Arial" panose="020B0604020202020204" pitchFamily="34" charset="0"/>
                <a:ea typeface="汉仪大宋简" panose="02010609000101010101" pitchFamily="49" charset="-122"/>
                <a:cs typeface="Arial" panose="020B0604020202020204" pitchFamily="34" charset="0"/>
              </a:rPr>
              <a:t>到</a:t>
            </a:r>
            <a:r>
              <a:rPr lang="en-US" altLang="zh-CN" sz="3200" dirty="0">
                <a:latin typeface="Arial" panose="020B0604020202020204" pitchFamily="34" charset="0"/>
                <a:ea typeface="汉仪大宋简" panose="02010609000101010101" pitchFamily="49" charset="-122"/>
                <a:cs typeface="Arial" panose="020B0604020202020204" pitchFamily="34" charset="0"/>
              </a:rPr>
              <a:t>1.5</a:t>
            </a:r>
            <a:r>
              <a:rPr lang="zh-CN" altLang="en-US" sz="3200" dirty="0">
                <a:latin typeface="Arial" panose="020B0604020202020204" pitchFamily="34" charset="0"/>
                <a:ea typeface="汉仪大宋简" panose="02010609000101010101" pitchFamily="49" charset="-122"/>
                <a:cs typeface="Arial" panose="020B0604020202020204" pitchFamily="34" charset="0"/>
              </a:rPr>
              <a:t>米，需要少于</a:t>
            </a:r>
            <a:r>
              <a:rPr lang="en-US" altLang="zh-CN" sz="3200" dirty="0">
                <a:latin typeface="Arial" panose="020B0604020202020204" pitchFamily="34" charset="0"/>
                <a:ea typeface="汉仪大宋简" panose="02010609000101010101" pitchFamily="49" charset="-122"/>
                <a:cs typeface="Arial" panose="020B0604020202020204" pitchFamily="34" charset="0"/>
              </a:rPr>
              <a:t>12000</a:t>
            </a:r>
            <a:r>
              <a:rPr lang="zh-CN" altLang="en-US" sz="3200" dirty="0">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过往水流比现在多，经过的岩层薄，实际上需要几千年而已</a:t>
            </a:r>
          </a:p>
        </p:txBody>
      </p:sp>
      <p:sp>
        <p:nvSpPr>
          <p:cNvPr id="12" name="标题 11">
            <a:extLst>
              <a:ext uri="{FF2B5EF4-FFF2-40B4-BE49-F238E27FC236}">
                <a16:creationId xmlns:a16="http://schemas.microsoft.com/office/drawing/2014/main" id="{E421E6A1-9DB4-4275-9C65-1BFAB476F70A}"/>
              </a:ext>
            </a:extLst>
          </p:cNvPr>
          <p:cNvSpPr>
            <a:spLocks noGrp="1"/>
          </p:cNvSpPr>
          <p:nvPr>
            <p:ph type="title"/>
          </p:nvPr>
        </p:nvSpPr>
        <p:spPr>
          <a:xfrm>
            <a:off x="0" y="185984"/>
            <a:ext cx="12192000" cy="584775"/>
          </a:xfrm>
        </p:spPr>
        <p:txBody>
          <a:bodyPr/>
          <a:lstStyle/>
          <a:p>
            <a:r>
              <a:rPr lang="zh-CN" altLang="en-US" dirty="0">
                <a:latin typeface="+mj-ea"/>
                <a:ea typeface="+mj-ea"/>
              </a:rPr>
              <a:t>莱尔有关尼亚加拉瀑布侵蚀的欺骗</a:t>
            </a:r>
          </a:p>
        </p:txBody>
      </p:sp>
    </p:spTree>
    <p:extLst>
      <p:ext uri="{BB962C8B-B14F-4D97-AF65-F5344CB8AC3E}">
        <p14:creationId xmlns:p14="http://schemas.microsoft.com/office/powerpoint/2010/main" val="157327234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F12999D-73BA-422B-854D-069238BCE98D}"/>
              </a:ext>
            </a:extLst>
          </p:cNvPr>
          <p:cNvSpPr>
            <a:spLocks noGrp="1"/>
          </p:cNvSpPr>
          <p:nvPr>
            <p:ph type="title"/>
          </p:nvPr>
        </p:nvSpPr>
        <p:spPr>
          <a:xfrm>
            <a:off x="0" y="185984"/>
            <a:ext cx="12192000" cy="584775"/>
          </a:xfrm>
        </p:spPr>
        <p:txBody>
          <a:bodyPr/>
          <a:lstStyle/>
          <a:p>
            <a:r>
              <a:rPr lang="zh-TW" altLang="en-US" dirty="0"/>
              <a:t>赫顿</a:t>
            </a:r>
            <a:r>
              <a:rPr lang="zh-CN" altLang="en-US" dirty="0"/>
              <a:t>、莱尔：不可以有全球性洪水！</a:t>
            </a:r>
          </a:p>
        </p:txBody>
      </p:sp>
      <p:sp>
        <p:nvSpPr>
          <p:cNvPr id="4" name="内容占位符 2"/>
          <p:cNvSpPr>
            <a:spLocks noGrp="1"/>
          </p:cNvSpPr>
          <p:nvPr>
            <p:ph sz="quarter" idx="4294967295"/>
          </p:nvPr>
        </p:nvSpPr>
        <p:spPr>
          <a:xfrm>
            <a:off x="671736" y="1340768"/>
            <a:ext cx="10848528" cy="4473019"/>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原来，大部分主流地质学承认洪水：</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endParaRPr lang="en-US" altLang="zh-CN" sz="14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“挪亚大洪水这场大灾难，一直都被视为许多岩石现象的解释，尤其是岩石中的化石”</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lvl="0">
              <a:lnSpc>
                <a:spcPct val="100000"/>
              </a:lnSpc>
              <a:spcBef>
                <a:spcPct val="50000"/>
              </a:spcBef>
            </a:pP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英国斯旺西大学</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AU" altLang="zh-HK"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University College of Swansea</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地质学教授德里克</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阿格 </a:t>
            </a:r>
            <a:r>
              <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Derek Ager</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US" altLang="zh-CN"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地质学大全</a:t>
            </a:r>
            <a:r>
              <a:rPr lang="en-US" altLang="zh-CN"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AU" altLang="zh-HK" sz="2000" u="sng"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Planet Earth</a:t>
            </a:r>
            <a:r>
              <a:rPr lang="en-AU" sz="2000" i="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i="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185</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页</a:t>
            </a:r>
            <a:r>
              <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1977</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 </a:t>
            </a:r>
            <a:endPar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endParaRPr lang="en-US" altLang="zh-CN" sz="14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在否认挪亚洪水时，赫顿、莱尔也否认任何“灾难性”地质过程。</a:t>
            </a:r>
          </a:p>
        </p:txBody>
      </p:sp>
    </p:spTree>
    <p:extLst>
      <p:ext uri="{BB962C8B-B14F-4D97-AF65-F5344CB8AC3E}">
        <p14:creationId xmlns:p14="http://schemas.microsoft.com/office/powerpoint/2010/main" val="27577937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1F1A1999-C2F2-4169-9B36-A7E973651073}"/>
              </a:ext>
            </a:extLst>
          </p:cNvPr>
          <p:cNvSpPr>
            <a:spLocks noGrp="1"/>
          </p:cNvSpPr>
          <p:nvPr>
            <p:ph type="title"/>
          </p:nvPr>
        </p:nvSpPr>
        <p:spPr>
          <a:xfrm>
            <a:off x="0" y="185984"/>
            <a:ext cx="12192000" cy="584775"/>
          </a:xfrm>
        </p:spPr>
        <p:txBody>
          <a:bodyPr/>
          <a:lstStyle/>
          <a:p>
            <a:r>
              <a:rPr lang="zh-TW" altLang="en-US" dirty="0"/>
              <a:t>赫顿</a:t>
            </a:r>
            <a:r>
              <a:rPr lang="zh-CN" altLang="en-US" dirty="0"/>
              <a:t>、莱尔：不可以有全球性洪水！</a:t>
            </a:r>
          </a:p>
        </p:txBody>
      </p:sp>
      <p:sp>
        <p:nvSpPr>
          <p:cNvPr id="3" name="内容占位符 2"/>
          <p:cNvSpPr>
            <a:spLocks noGrp="1"/>
          </p:cNvSpPr>
          <p:nvPr>
            <p:ph type="subTitle" idx="4294967295"/>
          </p:nvPr>
        </p:nvSpPr>
        <p:spPr>
          <a:xfrm>
            <a:off x="3623048" y="1026706"/>
            <a:ext cx="8377608" cy="2462213"/>
          </a:xfrm>
          <a:prstGeom prst="rect">
            <a:avLst/>
          </a:prstGeom>
        </p:spPr>
        <p:txBody>
          <a:bodyPr wrap="square">
            <a:spAutoFit/>
          </a:bodyPr>
          <a:lstStyle/>
          <a:p>
            <a:pPr defTabSz="685800">
              <a:lnSpc>
                <a:spcPct val="100000"/>
              </a:lnSpc>
              <a:spcBef>
                <a:spcPts val="600"/>
              </a:spcBef>
              <a:buFont typeface="Wingdings 2" pitchFamily="18" charset="2"/>
            </a:pPr>
            <a:r>
              <a:rPr lang="zh-TW" altLang="en-US" sz="3600" dirty="0">
                <a:latin typeface="汉仪大宋简" panose="02010609000101010101" pitchFamily="49" charset="-122"/>
                <a:ea typeface="汉仪大宋简" panose="02010609000101010101" pitchFamily="49" charset="-122"/>
                <a:cs typeface="Arial" panose="020B0604020202020204" pitchFamily="34" charset="0"/>
              </a:rPr>
              <a:t>德里克</a:t>
            </a:r>
            <a:r>
              <a:rPr lang="en-US" altLang="zh-TW" sz="36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3600" dirty="0">
                <a:latin typeface="汉仪大宋简" panose="02010609000101010101" pitchFamily="49" charset="-122"/>
                <a:ea typeface="汉仪大宋简" panose="02010609000101010101" pitchFamily="49" charset="-122"/>
                <a:cs typeface="Arial" panose="020B0604020202020204" pitchFamily="34" charset="0"/>
              </a:rPr>
              <a:t>阿格</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尔博士</a:t>
            </a:r>
            <a:r>
              <a:rPr lang="en-US" altLang="zh-CN" sz="2800" dirty="0">
                <a:latin typeface="汉仪大宋简" panose="02010609000101010101" pitchFamily="49" charset="-122"/>
                <a:ea typeface="汉仪大宋简" panose="02010609000101010101" pitchFamily="49" charset="-122"/>
                <a:cs typeface="Arial" panose="020B0604020202020204" pitchFamily="34" charset="0"/>
              </a:rPr>
              <a:t>Derek Ager</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主流地质学家，相信进化论和年老地球论，不相信全球洪水</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厌恶创造论、年轻地球论</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内容占位符 2"/>
          <p:cNvSpPr>
            <a:spLocks noGrp="1"/>
          </p:cNvSpPr>
          <p:nvPr>
            <p:ph sz="quarter" idx="4294967295"/>
          </p:nvPr>
        </p:nvSpPr>
        <p:spPr>
          <a:xfrm>
            <a:off x="892672" y="3775099"/>
            <a:ext cx="10603928" cy="2462213"/>
          </a:xfrm>
          <a:prstGeom prst="rect">
            <a:avLst/>
          </a:prstGeom>
        </p:spPr>
        <p:txBody>
          <a:bodyPr wrap="square">
            <a:spAutoFit/>
          </a:bodyPr>
          <a:lstStyle/>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藐视创造论为假科学、反科学</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同时还是承认一些“灾难性”的地质过程</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承认赫顿、莱尔的纯碎“均变论”，“古今一致论”是错的</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4" name="Picture 5" descr="Ager, Derek"/>
          <p:cNvPicPr>
            <a:picLocks noChangeAspect="1" noChangeArrowheads="1"/>
          </p:cNvPicPr>
          <p:nvPr/>
        </p:nvPicPr>
        <p:blipFill>
          <a:blip r:embed="rId3" cstate="print"/>
          <a:srcRect/>
          <a:stretch>
            <a:fillRect/>
          </a:stretch>
        </p:blipFill>
        <p:spPr bwMode="auto">
          <a:xfrm>
            <a:off x="911424" y="970336"/>
            <a:ext cx="2304256" cy="271816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4B9A2837-429F-4082-B94F-FC49E4FD314E}"/>
              </a:ext>
            </a:extLst>
          </p:cNvPr>
          <p:cNvSpPr>
            <a:spLocks noGrp="1"/>
          </p:cNvSpPr>
          <p:nvPr>
            <p:ph type="title"/>
          </p:nvPr>
        </p:nvSpPr>
        <p:spPr>
          <a:xfrm>
            <a:off x="0" y="185984"/>
            <a:ext cx="12192000" cy="584775"/>
          </a:xfrm>
        </p:spPr>
        <p:txBody>
          <a:bodyPr/>
          <a:lstStyle/>
          <a:p>
            <a:r>
              <a:rPr lang="zh-CN" altLang="en-US" dirty="0"/>
              <a:t>阿格尔：地质学走偏了</a:t>
            </a:r>
          </a:p>
        </p:txBody>
      </p:sp>
      <p:sp>
        <p:nvSpPr>
          <p:cNvPr id="3" name="内容占位符 2"/>
          <p:cNvSpPr>
            <a:spLocks noGrp="1"/>
          </p:cNvSpPr>
          <p:nvPr>
            <p:ph type="subTitle" idx="4294967295"/>
          </p:nvPr>
        </p:nvSpPr>
        <p:spPr>
          <a:xfrm>
            <a:off x="3344144" y="1268687"/>
            <a:ext cx="8445896" cy="2862322"/>
          </a:xfrm>
          <a:prstGeom prst="rect">
            <a:avLst/>
          </a:prstGeom>
        </p:spPr>
        <p:txBody>
          <a:bodyPr wrap="square">
            <a:spAutoFit/>
          </a:bodyPr>
          <a:lstStyle/>
          <a:p>
            <a:pPr defTabSz="685800">
              <a:lnSpc>
                <a:spcPct val="100000"/>
              </a:lnSpc>
              <a:spcBef>
                <a:spcPts val="60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“我作为历史外行发表这段关于地质学史的冗长题外话是想说明地质学怎么落到理论家的手中，这些理论家，相比与野外考察，更多是受到了当时社会和政治情况的影响。换句话说，我们已允许自</a:t>
            </a:r>
          </a:p>
        </p:txBody>
      </p:sp>
      <p:sp>
        <p:nvSpPr>
          <p:cNvPr id="5" name="内容占位符 2"/>
          <p:cNvSpPr>
            <a:spLocks noGrp="1"/>
          </p:cNvSpPr>
          <p:nvPr>
            <p:ph sz="quarter" idx="4294967295"/>
          </p:nvPr>
        </p:nvSpPr>
        <p:spPr>
          <a:xfrm>
            <a:off x="551384" y="4293096"/>
            <a:ext cx="11238656" cy="1508105"/>
          </a:xfrm>
          <a:prstGeom prst="rect">
            <a:avLst/>
          </a:prstGeom>
        </p:spPr>
        <p:txBody>
          <a:bodyPr wrap="square">
            <a:spAutoFit/>
          </a:bodyPr>
          <a:lstStyle/>
          <a:p>
            <a:pPr marL="0" lvl="0">
              <a:lnSpc>
                <a:spcPct val="100000"/>
              </a:lnSpc>
              <a:spcBef>
                <a:spcPct val="5000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己是被洗脑，避免在任何的历史解释中涉及极端的、可能被称之为‘灾变性’的地质过程。”</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Derek Ager, The Nature of the </a:t>
            </a:r>
            <a:r>
              <a:rPr lang="en-US" altLang="zh-TW" sz="2000" dirty="0" err="1">
                <a:solidFill>
                  <a:prstClr val="black"/>
                </a:solidFill>
                <a:latin typeface="汉仪大宋简" panose="02010609000101010101" pitchFamily="49" charset="-122"/>
                <a:ea typeface="汉仪大宋简" panose="02010609000101010101" pitchFamily="49" charset="-122"/>
                <a:cs typeface="Arial" panose="020B0604020202020204" pitchFamily="34" charset="0"/>
              </a:rPr>
              <a:t>Stratigraphical</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Record (London: Macmillan, 1981), pp. 46-47.</a:t>
            </a:r>
          </a:p>
        </p:txBody>
      </p:sp>
      <p:pic>
        <p:nvPicPr>
          <p:cNvPr id="11" name="Picture 5" descr="Ager, Derek">
            <a:extLst>
              <a:ext uri="{FF2B5EF4-FFF2-40B4-BE49-F238E27FC236}">
                <a16:creationId xmlns:a16="http://schemas.microsoft.com/office/drawing/2014/main" id="{DCC8DB37-A00E-4671-979E-88070FE008AF}"/>
              </a:ext>
            </a:extLst>
          </p:cNvPr>
          <p:cNvPicPr>
            <a:picLocks noChangeAspect="1" noChangeArrowheads="1"/>
          </p:cNvPicPr>
          <p:nvPr/>
        </p:nvPicPr>
        <p:blipFill>
          <a:blip r:embed="rId3" cstate="print"/>
          <a:srcRect/>
          <a:stretch>
            <a:fillRect/>
          </a:stretch>
        </p:blipFill>
        <p:spPr bwMode="auto">
          <a:xfrm>
            <a:off x="644352" y="1340768"/>
            <a:ext cx="2304256" cy="271816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0FD6F18D-184E-4881-B5EF-95FAE0341B7C}"/>
              </a:ext>
            </a:extLst>
          </p:cNvPr>
          <p:cNvSpPr>
            <a:spLocks noGrp="1"/>
          </p:cNvSpPr>
          <p:nvPr>
            <p:ph type="title"/>
          </p:nvPr>
        </p:nvSpPr>
        <p:spPr>
          <a:xfrm>
            <a:off x="0" y="185984"/>
            <a:ext cx="12192000" cy="584775"/>
          </a:xfrm>
        </p:spPr>
        <p:txBody>
          <a:bodyPr/>
          <a:lstStyle/>
          <a:p>
            <a:r>
              <a:rPr lang="zh-CN" altLang="en-US" dirty="0"/>
              <a:t>阿格尔：快形成的岩层</a:t>
            </a:r>
          </a:p>
        </p:txBody>
      </p:sp>
      <p:sp>
        <p:nvSpPr>
          <p:cNvPr id="3" name="内容占位符 2"/>
          <p:cNvSpPr>
            <a:spLocks noGrp="1"/>
          </p:cNvSpPr>
          <p:nvPr>
            <p:ph sz="quarter" idx="4294967295"/>
          </p:nvPr>
        </p:nvSpPr>
        <p:spPr>
          <a:xfrm>
            <a:off x="504056" y="836712"/>
            <a:ext cx="11352584" cy="1431161"/>
          </a:xfrm>
          <a:prstGeom prst="rect">
            <a:avLst/>
          </a:prstGeom>
        </p:spPr>
        <p:txBody>
          <a:bodyPr wrap="square">
            <a:spAutoFit/>
          </a:bodyPr>
          <a:lstStyle/>
          <a:p>
            <a:pPr marL="0" defTabSz="685800">
              <a:lnSpc>
                <a:spcPct val="100000"/>
              </a:lnSpc>
              <a:spcBef>
                <a:spcPts val="60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论到一个威尔士斯旺西镇</a:t>
            </a:r>
            <a:r>
              <a:rPr lang="zh-CN" altLang="en-US" sz="2400" dirty="0">
                <a:latin typeface="汉仪大宋简" panose="02010609000101010101" pitchFamily="49" charset="-122"/>
                <a:ea typeface="汉仪大宋简" panose="02010609000101010101" pitchFamily="49" charset="-122"/>
                <a:cs typeface="Arial" panose="020B0604020202020204" pitchFamily="34" charset="0"/>
              </a:rPr>
              <a:t> </a:t>
            </a:r>
            <a:r>
              <a:rPr lang="en-US" altLang="zh-CN" sz="2400" dirty="0">
                <a:latin typeface="汉仪大宋简" panose="02010609000101010101" pitchFamily="49" charset="-122"/>
                <a:ea typeface="汉仪大宋简" panose="02010609000101010101" pitchFamily="49" charset="-122"/>
                <a:cs typeface="Arial" panose="020B0604020202020204" pitchFamily="34" charset="0"/>
              </a:rPr>
              <a:t>(Swansea, Wales)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（阿格尔老家附近）的“侏罗纪早期”砾岩</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“萨顿石”</a:t>
            </a:r>
            <a:r>
              <a:rPr lang="en-US" altLang="zh-CN" sz="2400" dirty="0">
                <a:latin typeface="汉仪大宋简" panose="02010609000101010101" pitchFamily="49" charset="-122"/>
                <a:ea typeface="汉仪大宋简" panose="02010609000101010101" pitchFamily="49" charset="-122"/>
                <a:cs typeface="Arial" panose="020B0604020202020204" pitchFamily="34" charset="0"/>
              </a:rPr>
              <a:t>(Sutton Stone)</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600"/>
              </a:spcBef>
              <a:buFont typeface="Wingdings 2" pitchFamily="18" charset="2"/>
            </a:pPr>
            <a:endParaRPr lang="en-US" altLang="zh-CN" sz="10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4" name="Picture 3" descr="conglomerate--Indiana EDU">
            <a:extLst>
              <a:ext uri="{FF2B5EF4-FFF2-40B4-BE49-F238E27FC236}">
                <a16:creationId xmlns:a16="http://schemas.microsoft.com/office/drawing/2014/main" id="{EAE5601C-1F79-4605-B3AD-8256809E9F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091" y="2060848"/>
            <a:ext cx="9265818" cy="421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a:extLst>
              <a:ext uri="{FF2B5EF4-FFF2-40B4-BE49-F238E27FC236}">
                <a16:creationId xmlns:a16="http://schemas.microsoft.com/office/drawing/2014/main" id="{247E0AE1-7AC7-44C5-A4FF-7389710C7A64}"/>
              </a:ext>
            </a:extLst>
          </p:cNvPr>
          <p:cNvSpPr txBox="1">
            <a:spLocks/>
          </p:cNvSpPr>
          <p:nvPr/>
        </p:nvSpPr>
        <p:spPr>
          <a:xfrm>
            <a:off x="623392" y="2585224"/>
            <a:ext cx="10873208" cy="332398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600"/>
              </a:spcBef>
            </a:pPr>
            <a:r>
              <a:rPr lang="zh-CN" altLang="en-US" sz="3600" dirty="0">
                <a:latin typeface="Arial" panose="020B0604020202020204" pitchFamily="34" charset="0"/>
                <a:cs typeface="Arial" panose="020B0604020202020204" pitchFamily="34" charset="0"/>
              </a:rPr>
              <a:t>“这通常被视为在数次海侵的过程中形成的底砾岩。在化石证据有限的情况下，有观点认为，这种砾岩覆盖了三到五个菊石带，因此形成时间可长达</a:t>
            </a:r>
            <a:r>
              <a:rPr lang="en-US" altLang="zh-CN" sz="3600" dirty="0">
                <a:latin typeface="Arial" panose="020B0604020202020204" pitchFamily="34" charset="0"/>
                <a:cs typeface="Arial" panose="020B0604020202020204" pitchFamily="34" charset="0"/>
              </a:rPr>
              <a:t>500</a:t>
            </a:r>
            <a:r>
              <a:rPr lang="zh-CN" altLang="en-US" sz="3600" dirty="0">
                <a:latin typeface="Arial" panose="020B0604020202020204" pitchFamily="34" charset="0"/>
                <a:cs typeface="Arial" panose="020B0604020202020204" pitchFamily="34" charset="0"/>
              </a:rPr>
              <a:t>万年。我认为这是在几分钟到几小时内沉积形成的。”</a:t>
            </a:r>
            <a:endParaRPr lang="en-US" altLang="zh-CN" sz="3600" dirty="0">
              <a:latin typeface="Arial" panose="020B0604020202020204" pitchFamily="34" charset="0"/>
              <a:cs typeface="Arial" panose="020B0604020202020204" pitchFamily="34" charset="0"/>
            </a:endParaRPr>
          </a:p>
          <a:p>
            <a:pPr defTabSz="685800">
              <a:lnSpc>
                <a:spcPct val="100000"/>
              </a:lnSpc>
              <a:spcBef>
                <a:spcPts val="600"/>
              </a:spcBef>
            </a:pPr>
            <a:endParaRPr lang="en-US" altLang="zh-CN" sz="3600" dirty="0">
              <a:latin typeface="Arial" panose="020B0604020202020204" pitchFamily="34" charset="0"/>
              <a:cs typeface="Arial" panose="020B0604020202020204" pitchFamily="34" charset="0"/>
            </a:endParaRPr>
          </a:p>
          <a:p>
            <a:pPr defTabSz="685800">
              <a:lnSpc>
                <a:spcPct val="100000"/>
              </a:lnSpc>
              <a:spcBef>
                <a:spcPts val="600"/>
              </a:spcBef>
            </a:pPr>
            <a:r>
              <a:rPr lang="en-US" altLang="zh-CN" sz="2000" dirty="0">
                <a:latin typeface="Arial" panose="020B0604020202020204" pitchFamily="34" charset="0"/>
                <a:cs typeface="Arial" panose="020B0604020202020204" pitchFamily="34" charset="0"/>
              </a:rPr>
              <a:t>Derek Ager, The New Catastrophism (Cambridge: Cambridge Univ. Press, 1993), p. 120.</a:t>
            </a:r>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a:ea typeface="汉仪大宋简" panose="02010609000101010101" pitchFamily="49" charset="-122"/>
              </a:rPr>
              <a:t>莱尔影响达尔文</a:t>
            </a:r>
            <a:endParaRPr lang="zh-CN" altLang="en-US" dirty="0"/>
          </a:p>
        </p:txBody>
      </p:sp>
      <p:sp>
        <p:nvSpPr>
          <p:cNvPr id="21" name="Text Box 4"/>
          <p:cNvSpPr txBox="1">
            <a:spLocks noChangeArrowheads="1"/>
          </p:cNvSpPr>
          <p:nvPr/>
        </p:nvSpPr>
        <p:spPr bwMode="auto">
          <a:xfrm>
            <a:off x="5167306" y="1357298"/>
            <a:ext cx="524629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1831</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年，</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22</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岁的达尔文随身携带的</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地质学原理</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这部伟大著作，踌躇满志地登上了贝格尔舰，开始了历时</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5</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年的环球科学考察”</a:t>
            </a:r>
          </a:p>
        </p:txBody>
      </p:sp>
      <p:pic>
        <p:nvPicPr>
          <p:cNvPr id="6" name="Picture 8" descr="1201139060_9_1"/>
          <p:cNvPicPr>
            <a:picLocks noChangeAspect="1" noChangeArrowheads="1"/>
          </p:cNvPicPr>
          <p:nvPr/>
        </p:nvPicPr>
        <p:blipFill>
          <a:blip r:embed="rId3" cstate="print"/>
          <a:srcRect l="15973" r="15971"/>
          <a:stretch>
            <a:fillRect/>
          </a:stretch>
        </p:blipFill>
        <p:spPr bwMode="auto">
          <a:xfrm>
            <a:off x="2095474" y="965348"/>
            <a:ext cx="2857519" cy="4199141"/>
          </a:xfrm>
          <a:prstGeom prst="rect">
            <a:avLst/>
          </a:prstGeom>
          <a:noFill/>
        </p:spPr>
      </p:pic>
      <p:sp>
        <p:nvSpPr>
          <p:cNvPr id="8" name="Text Box 4"/>
          <p:cNvSpPr txBox="1">
            <a:spLocks noChangeArrowheads="1"/>
          </p:cNvSpPr>
          <p:nvPr/>
        </p:nvSpPr>
        <p:spPr bwMode="auto">
          <a:xfrm>
            <a:off x="2381224" y="5157630"/>
            <a:ext cx="75009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达尔文自己也承认，如果没有莱尔的年老地球论，他的进化论立不住脚。</a:t>
            </a:r>
          </a:p>
        </p:txBody>
      </p:sp>
      <p:pic>
        <p:nvPicPr>
          <p:cNvPr id="9" name="Picture 10" descr="C:\Documents and Settings\huangr6\Desktop\进化论的致命伤\22838979-1_w.jpg"/>
          <p:cNvPicPr>
            <a:picLocks noChangeAspect="1" noChangeArrowheads="1"/>
          </p:cNvPicPr>
          <p:nvPr/>
        </p:nvPicPr>
        <p:blipFill>
          <a:blip r:embed="rId4" cstate="print"/>
          <a:srcRect l="18857" r="14807"/>
          <a:stretch>
            <a:fillRect/>
          </a:stretch>
        </p:blipFill>
        <p:spPr bwMode="auto">
          <a:xfrm>
            <a:off x="6803984" y="1071546"/>
            <a:ext cx="3435420" cy="4000528"/>
          </a:xfrm>
          <a:prstGeom prst="rect">
            <a:avLst/>
          </a:prstGeom>
          <a:noFill/>
          <a:ln w="9525">
            <a:noFill/>
            <a:miter lim="800000"/>
            <a:headEnd/>
            <a:tailEnd/>
          </a:ln>
        </p:spPr>
      </p:pic>
      <p:sp>
        <p:nvSpPr>
          <p:cNvPr id="11" name="Right Arrow 10"/>
          <p:cNvSpPr/>
          <p:nvPr/>
        </p:nvSpPr>
        <p:spPr>
          <a:xfrm>
            <a:off x="4810116" y="3143248"/>
            <a:ext cx="2214578" cy="7143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26" name="Picture 2"/>
          <p:cNvPicPr>
            <a:picLocks noChangeAspect="1" noChangeArrowheads="1"/>
          </p:cNvPicPr>
          <p:nvPr/>
        </p:nvPicPr>
        <p:blipFill>
          <a:blip r:embed="rId5" cstate="print"/>
          <a:srcRect/>
          <a:stretch>
            <a:fillRect/>
          </a:stretch>
        </p:blipFill>
        <p:spPr bwMode="auto">
          <a:xfrm>
            <a:off x="-2700808" y="1340769"/>
            <a:ext cx="2438400" cy="4238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0" y="2852936"/>
            <a:ext cx="12192000" cy="923925"/>
          </a:xfrm>
          <a:prstGeom prst="rect">
            <a:avLst/>
          </a:prstGeom>
        </p:spPr>
        <p:txBody>
          <a:bodyPr wrap="square">
            <a:spAutoFit/>
          </a:bodyPr>
          <a:lstStyle/>
          <a:p>
            <a:pPr marL="274320" indent="-274320" algn="ctr" defTabSz="685800">
              <a:spcBef>
                <a:spcPts val="750"/>
              </a:spcBef>
            </a:pPr>
            <a:r>
              <a:rPr lang="en-US" altLang="zh-CN" sz="5400" b="1" dirty="0">
                <a:solidFill>
                  <a:srgbClr val="002A54"/>
                </a:solidFill>
                <a:latin typeface="+mj-ea"/>
                <a:ea typeface="+mj-ea"/>
                <a:cs typeface="Arial" panose="020B0604020202020204" pitchFamily="34" charset="0"/>
              </a:rPr>
              <a:t>2</a:t>
            </a:r>
            <a:r>
              <a:rPr lang="zh-CN" altLang="en-US" sz="5400" b="1" dirty="0">
                <a:solidFill>
                  <a:srgbClr val="002A54"/>
                </a:solidFill>
                <a:latin typeface="+mj-ea"/>
                <a:ea typeface="+mj-ea"/>
                <a:cs typeface="Arial" panose="020B0604020202020204" pitchFamily="34" charset="0"/>
              </a:rPr>
              <a:t>、生物学：进化论</a:t>
            </a:r>
          </a:p>
        </p:txBody>
      </p:sp>
    </p:spTree>
    <p:extLst>
      <p:ext uri="{BB962C8B-B14F-4D97-AF65-F5344CB8AC3E}">
        <p14:creationId xmlns:p14="http://schemas.microsoft.com/office/powerpoint/2010/main" val="275779376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0980" name="Text Box 4"/>
          <p:cNvSpPr txBox="1">
            <a:spLocks noChangeArrowheads="1"/>
          </p:cNvSpPr>
          <p:nvPr/>
        </p:nvSpPr>
        <p:spPr bwMode="auto">
          <a:xfrm>
            <a:off x="6312024" y="1340769"/>
            <a:ext cx="4038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zh-CN" altLang="en-US" sz="3600" dirty="0">
                <a:ea typeface="汉仪大宋简" panose="02010609000101010101" pitchFamily="49" charset="-122"/>
              </a:rPr>
              <a:t>自然神论</a:t>
            </a:r>
            <a:r>
              <a:rPr lang="en-US" altLang="en-US" sz="3600" dirty="0">
                <a:ea typeface="汉仪大宋简" panose="02010609000101010101" pitchFamily="49" charset="-122"/>
              </a:rPr>
              <a:t> / </a:t>
            </a:r>
            <a:r>
              <a:rPr lang="zh-CN" altLang="en-US" sz="3600" dirty="0">
                <a:ea typeface="汉仪大宋简" panose="02010609000101010101" pitchFamily="49" charset="-122"/>
              </a:rPr>
              <a:t>无神论</a:t>
            </a:r>
            <a:endParaRPr lang="en-US" altLang="en-US" sz="3600" dirty="0">
              <a:ea typeface="汉仪大宋简" panose="02010609000101010101" pitchFamily="49" charset="-122"/>
            </a:endParaRPr>
          </a:p>
          <a:p>
            <a:pPr algn="ctr">
              <a:spcBef>
                <a:spcPct val="50000"/>
              </a:spcBef>
            </a:pPr>
            <a:endParaRPr lang="en-US" altLang="zh-CN" sz="3600" dirty="0">
              <a:ea typeface="汉仪大宋简" panose="02010609000101010101" pitchFamily="49" charset="-122"/>
            </a:endParaRPr>
          </a:p>
          <a:p>
            <a:pPr algn="ctr">
              <a:spcBef>
                <a:spcPct val="50000"/>
              </a:spcBef>
            </a:pPr>
            <a:r>
              <a:rPr lang="zh-CN" altLang="en-US" sz="3600" dirty="0">
                <a:ea typeface="汉仪大宋简" panose="02010609000101010101" pitchFamily="49" charset="-122"/>
              </a:rPr>
              <a:t>生物进化，长时段</a:t>
            </a:r>
            <a:endParaRPr lang="en-US" altLang="zh-CN" sz="3600" dirty="0">
              <a:ea typeface="汉仪大宋简" panose="02010609000101010101" pitchFamily="49" charset="-122"/>
            </a:endParaRPr>
          </a:p>
          <a:p>
            <a:pPr algn="ctr">
              <a:spcBef>
                <a:spcPct val="50000"/>
              </a:spcBef>
            </a:pPr>
            <a:endParaRPr lang="en-US" altLang="zh-CN" sz="3600" dirty="0">
              <a:ea typeface="汉仪大宋简" panose="02010609000101010101" pitchFamily="49" charset="-122"/>
            </a:endParaRPr>
          </a:p>
          <a:p>
            <a:pPr algn="ctr">
              <a:spcBef>
                <a:spcPct val="50000"/>
              </a:spcBef>
            </a:pPr>
            <a:r>
              <a:rPr lang="en-US" altLang="zh-CN" sz="3600" dirty="0">
                <a:ea typeface="汉仪大宋简" panose="02010609000101010101" pitchFamily="49" charset="-122"/>
              </a:rPr>
              <a:t>《</a:t>
            </a:r>
            <a:r>
              <a:rPr lang="zh-CN" altLang="en-US" sz="3600" dirty="0">
                <a:ea typeface="汉仪大宋简" panose="02010609000101010101" pitchFamily="49" charset="-122"/>
              </a:rPr>
              <a:t>动物学哲学</a:t>
            </a:r>
            <a:r>
              <a:rPr lang="en-US" altLang="zh-CN" sz="3600" dirty="0">
                <a:ea typeface="汉仪大宋简" panose="02010609000101010101" pitchFamily="49" charset="-122"/>
              </a:rPr>
              <a:t>》</a:t>
            </a:r>
            <a:r>
              <a:rPr lang="en-US" altLang="en-US" sz="3600" dirty="0">
                <a:ea typeface="汉仪大宋简" panose="02010609000101010101" pitchFamily="49" charset="-122"/>
              </a:rPr>
              <a:t> (1809)</a:t>
            </a:r>
          </a:p>
        </p:txBody>
      </p:sp>
      <p:pic>
        <p:nvPicPr>
          <p:cNvPr id="3070981" name="Picture 5" descr="Taylor-Lamarck"/>
          <p:cNvPicPr>
            <a:picLocks noChangeAspect="1" noChangeArrowheads="1"/>
          </p:cNvPicPr>
          <p:nvPr/>
        </p:nvPicPr>
        <p:blipFill>
          <a:blip r:embed="rId3" cstate="print">
            <a:extLst>
              <a:ext uri="{28A0092B-C50C-407E-A947-70E740481C1C}">
                <a14:useLocalDpi xmlns:a14="http://schemas.microsoft.com/office/drawing/2010/main" val="0"/>
              </a:ext>
            </a:extLst>
          </a:blip>
          <a:srcRect b="9085"/>
          <a:stretch>
            <a:fillRect/>
          </a:stretch>
        </p:blipFill>
        <p:spPr bwMode="auto">
          <a:xfrm>
            <a:off x="1919536" y="980728"/>
            <a:ext cx="3779912" cy="505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标题 3"/>
          <p:cNvSpPr>
            <a:spLocks noGrp="1"/>
          </p:cNvSpPr>
          <p:nvPr>
            <p:ph type="title"/>
          </p:nvPr>
        </p:nvSpPr>
        <p:spPr/>
        <p:txBody>
          <a:bodyPr>
            <a:noAutofit/>
          </a:bodyPr>
          <a:lstStyle/>
          <a:p>
            <a:pPr algn="ctr"/>
            <a:r>
              <a:rPr lang="zh-CN" altLang="en-US" dirty="0"/>
              <a:t>拉马克 </a:t>
            </a:r>
            <a:r>
              <a:rPr lang="en-US" altLang="zh-CN" dirty="0">
                <a:ea typeface="汉仪大宋简" panose="02010609000101010101" pitchFamily="49" charset="-122"/>
              </a:rPr>
              <a:t>(</a:t>
            </a:r>
            <a:r>
              <a:rPr lang="en-US" altLang="zh-CN" dirty="0" err="1">
                <a:ea typeface="汉仪大宋简" panose="02010609000101010101" pitchFamily="49" charset="-122"/>
              </a:rPr>
              <a:t>Lamark</a:t>
            </a:r>
            <a:r>
              <a:rPr lang="en-US" altLang="zh-CN" dirty="0">
                <a:ea typeface="汉仪大宋简" panose="02010609000101010101" pitchFamily="49" charset="-122"/>
              </a:rPr>
              <a:t>)</a:t>
            </a:r>
            <a:r>
              <a:rPr lang="zh-CN" altLang="en-US" dirty="0"/>
              <a:t> </a:t>
            </a:r>
            <a:r>
              <a:rPr lang="en-US" altLang="zh-CN" dirty="0"/>
              <a:t>1744-1829</a:t>
            </a:r>
            <a:endParaRPr lang="zh-CN"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4" descr="Curvier"/>
          <p:cNvPicPr>
            <a:picLocks noChangeAspect="1" noChangeArrowheads="1"/>
          </p:cNvPicPr>
          <p:nvPr/>
        </p:nvPicPr>
        <p:blipFill>
          <a:blip r:embed="rId3" cstate="print"/>
          <a:srcRect l="15956" r="21277" b="4089"/>
          <a:stretch>
            <a:fillRect/>
          </a:stretch>
        </p:blipFill>
        <p:spPr bwMode="auto">
          <a:xfrm>
            <a:off x="2135560" y="1052736"/>
            <a:ext cx="3408378" cy="4968552"/>
          </a:xfrm>
          <a:prstGeom prst="rect">
            <a:avLst/>
          </a:prstGeom>
          <a:noFill/>
          <a:ln w="9525">
            <a:noFill/>
            <a:miter lim="800000"/>
            <a:headEnd/>
            <a:tailEnd/>
          </a:ln>
        </p:spPr>
      </p:pic>
      <p:sp>
        <p:nvSpPr>
          <p:cNvPr id="3074053" name="Text Box 5"/>
          <p:cNvSpPr txBox="1">
            <a:spLocks noChangeArrowheads="1"/>
          </p:cNvSpPr>
          <p:nvPr/>
        </p:nvSpPr>
        <p:spPr bwMode="auto">
          <a:xfrm>
            <a:off x="5519936" y="1341924"/>
            <a:ext cx="49530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zh-CN" altLang="en-US" sz="3600">
                <a:ea typeface="汉仪大宋简" panose="02010609000101010101" pitchFamily="49" charset="-122"/>
              </a:rPr>
              <a:t>自</a:t>
            </a:r>
            <a:r>
              <a:rPr lang="zh-CN" altLang="en-US" sz="3600" dirty="0">
                <a:ea typeface="汉仪大宋简" panose="02010609000101010101" pitchFamily="49" charset="-122"/>
              </a:rPr>
              <a:t>然神</a:t>
            </a:r>
            <a:r>
              <a:rPr lang="zh-CN" altLang="en-US" sz="3600">
                <a:ea typeface="汉仪大宋简" panose="02010609000101010101" pitchFamily="49" charset="-122"/>
              </a:rPr>
              <a:t>论者</a:t>
            </a:r>
            <a:endParaRPr lang="en-US" altLang="zh-CN" sz="3600">
              <a:ea typeface="汉仪大宋简" panose="02010609000101010101" pitchFamily="49" charset="-122"/>
            </a:endParaRPr>
          </a:p>
          <a:p>
            <a:pPr algn="ctr">
              <a:spcBef>
                <a:spcPct val="50000"/>
              </a:spcBef>
            </a:pPr>
            <a:endParaRPr lang="en-US" altLang="zh-CN" sz="3600" dirty="0">
              <a:ea typeface="汉仪大宋简" panose="02010609000101010101" pitchFamily="49" charset="-122"/>
            </a:endParaRPr>
          </a:p>
          <a:p>
            <a:pPr algn="ctr">
              <a:spcBef>
                <a:spcPct val="50000"/>
              </a:spcBef>
            </a:pPr>
            <a:r>
              <a:rPr lang="zh-CN" altLang="en-US" sz="3600" dirty="0">
                <a:ea typeface="汉仪大宋简" panose="02010609000101010101" pitchFamily="49" charset="-122"/>
              </a:rPr>
              <a:t>多次</a:t>
            </a:r>
            <a:r>
              <a:rPr lang="zh-CN" altLang="en-US" sz="3600">
                <a:ea typeface="汉仪大宋简" panose="02010609000101010101" pitchFamily="49" charset="-122"/>
              </a:rPr>
              <a:t>灾变，长时段</a:t>
            </a:r>
            <a:endParaRPr lang="en-US" altLang="zh-CN" sz="3600">
              <a:ea typeface="汉仪大宋简" panose="02010609000101010101" pitchFamily="49" charset="-122"/>
            </a:endParaRPr>
          </a:p>
          <a:p>
            <a:pPr algn="ctr">
              <a:spcBef>
                <a:spcPct val="50000"/>
              </a:spcBef>
            </a:pPr>
            <a:endParaRPr lang="en-US" altLang="en-US" sz="3600" dirty="0">
              <a:ea typeface="汉仪大宋简" panose="02010609000101010101" pitchFamily="49" charset="-122"/>
            </a:endParaRPr>
          </a:p>
          <a:p>
            <a:pPr algn="ctr"/>
            <a:r>
              <a:rPr lang="en-US" altLang="zh-CN" sz="3600" dirty="0">
                <a:ea typeface="汉仪大宋简" panose="02010609000101010101" pitchFamily="49" charset="-122"/>
              </a:rPr>
              <a:t>《</a:t>
            </a:r>
            <a:r>
              <a:rPr lang="zh-CN" altLang="en-US" sz="3600" dirty="0">
                <a:ea typeface="汉仪大宋简" panose="02010609000101010101" pitchFamily="49" charset="-122"/>
              </a:rPr>
              <a:t>地质理</a:t>
            </a:r>
            <a:r>
              <a:rPr lang="zh-CN" altLang="en-US" sz="3600">
                <a:ea typeface="汉仪大宋简" panose="02010609000101010101" pitchFamily="49" charset="-122"/>
              </a:rPr>
              <a:t>论</a:t>
            </a:r>
            <a:r>
              <a:rPr lang="en-US" altLang="zh-CN" sz="3600">
                <a:ea typeface="汉仪大宋简" panose="02010609000101010101" pitchFamily="49" charset="-122"/>
              </a:rPr>
              <a:t>》</a:t>
            </a:r>
          </a:p>
          <a:p>
            <a:pPr algn="ctr"/>
            <a:r>
              <a:rPr lang="en-US" altLang="en-US" sz="3600">
                <a:ea typeface="汉仪大宋简" panose="02010609000101010101" pitchFamily="49" charset="-122"/>
              </a:rPr>
              <a:t> </a:t>
            </a:r>
            <a:r>
              <a:rPr lang="en-US" altLang="en-US" sz="3600" dirty="0">
                <a:ea typeface="汉仪大宋简" panose="02010609000101010101" pitchFamily="49" charset="-122"/>
              </a:rPr>
              <a:t>(1812)</a:t>
            </a:r>
          </a:p>
        </p:txBody>
      </p:sp>
      <p:sp>
        <p:nvSpPr>
          <p:cNvPr id="5" name="标题 3"/>
          <p:cNvSpPr>
            <a:spLocks noGrp="1"/>
          </p:cNvSpPr>
          <p:nvPr>
            <p:ph type="title"/>
          </p:nvPr>
        </p:nvSpPr>
        <p:spPr/>
        <p:txBody>
          <a:bodyPr>
            <a:noAutofit/>
          </a:bodyPr>
          <a:lstStyle/>
          <a:p>
            <a:pPr algn="ctr"/>
            <a:r>
              <a:rPr lang="zh-CN" altLang="en-US" dirty="0"/>
              <a:t>乔治</a:t>
            </a:r>
            <a:r>
              <a:rPr lang="en-US" altLang="zh-CN" dirty="0"/>
              <a:t>‧</a:t>
            </a:r>
            <a:r>
              <a:rPr lang="zh-CN" altLang="en-US" dirty="0"/>
              <a:t>居维叶 </a:t>
            </a:r>
            <a:r>
              <a:rPr lang="en-US" altLang="zh-CN" dirty="0">
                <a:ea typeface="汉仪大宋简" panose="02010609000101010101" pitchFamily="49" charset="-122"/>
              </a:rPr>
              <a:t>(Cuvier)</a:t>
            </a:r>
            <a:r>
              <a:rPr lang="zh-CN" altLang="en-US" dirty="0"/>
              <a:t> </a:t>
            </a:r>
            <a:r>
              <a:rPr lang="en-US" altLang="zh-CN" dirty="0"/>
              <a:t>1769-1832</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92DAD1-D9AB-4298-A44A-ECB1EA071A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343649"/>
          </a:xfrm>
          <a:prstGeom prst="rect">
            <a:avLst/>
          </a:prstGeom>
        </p:spPr>
      </p:pic>
      <p:sp>
        <p:nvSpPr>
          <p:cNvPr id="3" name="TextBox 56">
            <a:extLst>
              <a:ext uri="{FF2B5EF4-FFF2-40B4-BE49-F238E27FC236}">
                <a16:creationId xmlns:a16="http://schemas.microsoft.com/office/drawing/2014/main" id="{2ECA262C-E685-4EA2-8637-33705769BFAF}"/>
              </a:ext>
            </a:extLst>
          </p:cNvPr>
          <p:cNvSpPr txBox="1"/>
          <p:nvPr/>
        </p:nvSpPr>
        <p:spPr>
          <a:xfrm>
            <a:off x="1127448" y="3404989"/>
            <a:ext cx="4578846" cy="469840"/>
          </a:xfrm>
          <a:prstGeom prst="rect">
            <a:avLst/>
          </a:prstGeom>
          <a:noFill/>
        </p:spPr>
        <p:txBody>
          <a:bodyPr wrap="square" lIns="38576" tIns="19288" rIns="38576" bIns="1928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latin typeface="微软雅黑" panose="020B0503020204020204" pitchFamily="34" charset="-122"/>
                <a:ea typeface="微软雅黑" panose="020B0503020204020204" pitchFamily="34" charset="-122"/>
              </a:rPr>
              <a:t>5</a:t>
            </a:r>
            <a:r>
              <a:rPr lang="zh-CN" altLang="en-US" sz="2800" dirty="0">
                <a:solidFill>
                  <a:schemeClr val="bg1"/>
                </a:solidFill>
                <a:latin typeface="微软雅黑" panose="020B0503020204020204" pitchFamily="34" charset="-122"/>
                <a:ea typeface="微软雅黑" panose="020B0503020204020204" pitchFamily="34" charset="-122"/>
              </a:rPr>
              <a:t>月</a:t>
            </a:r>
            <a:r>
              <a:rPr lang="en-US" altLang="zh-CN" sz="2800" dirty="0">
                <a:solidFill>
                  <a:schemeClr val="bg1"/>
                </a:solidFill>
                <a:latin typeface="微软雅黑" panose="020B0503020204020204" pitchFamily="34" charset="-122"/>
                <a:ea typeface="微软雅黑" panose="020B0503020204020204" pitchFamily="34" charset="-122"/>
              </a:rPr>
              <a:t>14</a:t>
            </a:r>
            <a:r>
              <a:rPr lang="zh-CN" altLang="en-US" sz="2800" dirty="0">
                <a:solidFill>
                  <a:schemeClr val="bg1"/>
                </a:solidFill>
                <a:latin typeface="微软雅黑" panose="020B0503020204020204" pitchFamily="34" charset="-122"/>
                <a:ea typeface="微软雅黑" panose="020B0503020204020204" pitchFamily="34" charset="-122"/>
              </a:rPr>
              <a:t>日 </a:t>
            </a:r>
            <a:r>
              <a:rPr lang="en-US" altLang="zh-CN" sz="2800" dirty="0">
                <a:solidFill>
                  <a:schemeClr val="bg1"/>
                </a:solidFill>
                <a:latin typeface="微软雅黑" panose="020B0503020204020204" pitchFamily="34" charset="-122"/>
                <a:ea typeface="微软雅黑" panose="020B0503020204020204" pitchFamily="34" charset="-122"/>
              </a:rPr>
              <a:t>19:30    </a:t>
            </a:r>
            <a:r>
              <a:rPr lang="zh-CN" altLang="en-US" sz="2800" dirty="0">
                <a:solidFill>
                  <a:schemeClr val="bg1"/>
                </a:solidFill>
                <a:latin typeface="微软雅黑" panose="020B0503020204020204" pitchFamily="34" charset="-122"/>
                <a:ea typeface="微软雅黑" panose="020B0503020204020204" pitchFamily="34" charset="-122"/>
              </a:rPr>
              <a:t>准时开讲</a:t>
            </a:r>
            <a:endParaRPr lang="tr-TR" sz="2800" dirty="0">
              <a:solidFill>
                <a:schemeClr val="bg1"/>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04E7E9A-7C45-4F56-B2B0-CB9990045161}"/>
              </a:ext>
            </a:extLst>
          </p:cNvPr>
          <p:cNvSpPr/>
          <p:nvPr/>
        </p:nvSpPr>
        <p:spPr>
          <a:xfrm>
            <a:off x="1127448" y="3853865"/>
            <a:ext cx="4275956" cy="51803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2800" dirty="0">
                <a:solidFill>
                  <a:schemeClr val="bg1"/>
                </a:solidFill>
              </a:rPr>
              <a:t>会议号</a:t>
            </a:r>
            <a:r>
              <a:rPr lang="en-US" altLang="zh-CN" sz="2800" dirty="0">
                <a:solidFill>
                  <a:schemeClr val="bg1"/>
                </a:solidFill>
              </a:rPr>
              <a:t>:768-8131-2546 </a:t>
            </a:r>
            <a:endParaRPr lang="zh-CN" altLang="en-US" sz="2800" dirty="0">
              <a:solidFill>
                <a:schemeClr val="bg1"/>
              </a:solidFill>
            </a:endParaRPr>
          </a:p>
        </p:txBody>
      </p:sp>
      <p:sp>
        <p:nvSpPr>
          <p:cNvPr id="11" name="标题 10">
            <a:extLst>
              <a:ext uri="{FF2B5EF4-FFF2-40B4-BE49-F238E27FC236}">
                <a16:creationId xmlns:a16="http://schemas.microsoft.com/office/drawing/2014/main" id="{7849DD00-FDCA-433D-B583-C52E62D7175F}"/>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727477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805CBE39-26C6-497A-9A51-3362EF075921}"/>
              </a:ext>
            </a:extLst>
          </p:cNvPr>
          <p:cNvSpPr>
            <a:spLocks noGrp="1"/>
          </p:cNvSpPr>
          <p:nvPr>
            <p:ph type="title"/>
          </p:nvPr>
        </p:nvSpPr>
        <p:spPr>
          <a:xfrm>
            <a:off x="0" y="185984"/>
            <a:ext cx="12192000" cy="584775"/>
          </a:xfrm>
        </p:spPr>
        <p:txBody>
          <a:bodyPr/>
          <a:lstStyle/>
          <a:p>
            <a:r>
              <a:rPr lang="zh-CN" altLang="en-US" dirty="0"/>
              <a:t>伊拉斯莫斯</a:t>
            </a:r>
            <a:r>
              <a:rPr lang="zh-CN" altLang="en-US" sz="2400" dirty="0"/>
              <a:t> </a:t>
            </a:r>
            <a:r>
              <a:rPr lang="en-US" altLang="zh-CN" dirty="0"/>
              <a:t>‧</a:t>
            </a:r>
            <a:r>
              <a:rPr lang="en-US" altLang="zh-CN" sz="2400" dirty="0"/>
              <a:t> </a:t>
            </a:r>
            <a:r>
              <a:rPr lang="zh-CN" altLang="en-US" dirty="0"/>
              <a:t>达尔文</a:t>
            </a:r>
            <a:r>
              <a:rPr lang="en-US" altLang="zh-CN" sz="2000" dirty="0">
                <a:ea typeface="汉仪大宋简" panose="02010609000101010101" pitchFamily="49" charset="-122"/>
              </a:rPr>
              <a:t> (Erasmus Darwin) </a:t>
            </a:r>
            <a:r>
              <a:rPr lang="en-US" altLang="zh-CN" dirty="0"/>
              <a:t>1731-1802</a:t>
            </a:r>
            <a:endParaRPr lang="zh-CN" altLang="en-US" dirty="0"/>
          </a:p>
        </p:txBody>
      </p:sp>
      <p:sp>
        <p:nvSpPr>
          <p:cNvPr id="3" name="内容占位符 2"/>
          <p:cNvSpPr>
            <a:spLocks noGrp="1"/>
          </p:cNvSpPr>
          <p:nvPr>
            <p:ph type="subTitle" idx="4294967295"/>
          </p:nvPr>
        </p:nvSpPr>
        <p:spPr>
          <a:xfrm>
            <a:off x="527720" y="4235430"/>
            <a:ext cx="11136560" cy="1856919"/>
          </a:xfrm>
          <a:prstGeom prst="rect">
            <a:avLst/>
          </a:prstGeom>
        </p:spPr>
        <p:txBody>
          <a:bodyPr wrap="square">
            <a:spAutoFit/>
          </a:bodyPr>
          <a:lstStyle/>
          <a:p>
            <a:pPr defTabSz="685800">
              <a:lnSpc>
                <a:spcPct val="100000"/>
              </a:lnSpc>
              <a:spcBef>
                <a:spcPts val="750"/>
              </a:spcBef>
              <a:buFont typeface="Arial" pitchFamily="34" charset="0"/>
              <a:buChar char="•"/>
            </a:pPr>
            <a:r>
              <a:rPr lang="en-US" sz="3600" dirty="0">
                <a:latin typeface="汉仪大宋简" panose="02010609000101010101" pitchFamily="49" charset="-122"/>
                <a:ea typeface="汉仪大宋简" panose="02010609000101010101" pitchFamily="49" charset="-122"/>
              </a:rPr>
              <a:t> 1794‑1796</a:t>
            </a:r>
            <a:r>
              <a:rPr lang="zh-CN" altLang="en-US" sz="3600" dirty="0">
                <a:latin typeface="汉仪大宋简" panose="02010609000101010101" pitchFamily="49" charset="-122"/>
                <a:ea typeface="汉仪大宋简" panose="02010609000101010101" pitchFamily="49" charset="-122"/>
              </a:rPr>
              <a:t>年出</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生理学</a:t>
            </a:r>
            <a:r>
              <a:rPr lang="en-US" altLang="zh-CN" sz="3600" dirty="0">
                <a:latin typeface="汉仪大宋简" panose="02010609000101010101" pitchFamily="49" charset="-122"/>
                <a:ea typeface="汉仪大宋简" panose="02010609000101010101" pitchFamily="49" charset="-122"/>
              </a:rPr>
              <a:t>》</a:t>
            </a:r>
            <a:r>
              <a:rPr lang="en-US" altLang="zh-CN" sz="2800" dirty="0">
                <a:latin typeface="汉仪大宋简" panose="02010609000101010101" pitchFamily="49" charset="-122"/>
                <a:ea typeface="汉仪大宋简" panose="02010609000101010101" pitchFamily="49" charset="-122"/>
              </a:rPr>
              <a:t>(</a:t>
            </a:r>
            <a:r>
              <a:rPr lang="en-US" sz="2800" dirty="0" err="1">
                <a:latin typeface="汉仪大宋简" panose="02010609000101010101" pitchFamily="49" charset="-122"/>
                <a:ea typeface="汉仪大宋简" panose="02010609000101010101" pitchFamily="49" charset="-122"/>
              </a:rPr>
              <a:t>Zoonomia</a:t>
            </a:r>
            <a:r>
              <a:rPr lang="en-US" altLang="zh-CN" sz="28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一书</a:t>
            </a:r>
            <a:endParaRPr lang="en-US" altLang="zh-CN" sz="3600" dirty="0">
              <a:latin typeface="汉仪大宋简" panose="02010609000101010101" pitchFamily="49" charset="-122"/>
              <a:ea typeface="汉仪大宋简" panose="02010609000101010101" pitchFamily="49" charset="-122"/>
            </a:endParaRPr>
          </a:p>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rPr>
              <a:t> 断言微生物是从海洋中的非生物随机产生的，经过数 百万年，逐渐进化为其他所有的生物形态，包括人类</a:t>
            </a: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6" name="内容占位符 2"/>
          <p:cNvSpPr>
            <a:spLocks noGrp="1"/>
          </p:cNvSpPr>
          <p:nvPr>
            <p:ph sz="quarter" idx="4294967295"/>
          </p:nvPr>
        </p:nvSpPr>
        <p:spPr>
          <a:xfrm>
            <a:off x="527720" y="1469489"/>
            <a:ext cx="11136560" cy="1959511"/>
          </a:xfrm>
          <a:prstGeom prst="rect">
            <a:avLst/>
          </a:prstGeom>
        </p:spPr>
        <p:txBody>
          <a:bodyPr wrap="square">
            <a:spAutoFit/>
          </a:bodyPr>
          <a:lstStyle/>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医生，查尔斯</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达尔文的爷爷</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公开反对基督教</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rPr>
              <a:t> 把“对地狱的恐惧”归为一种疾病</a:t>
            </a: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144386" name="AutoShape 2" descr="Image result for image erasmus darwi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4387" name="Picture 3" descr="C:\Users\Tom Keenan\Documents\erasmus darwin portrait.jpg"/>
          <p:cNvPicPr>
            <a:picLocks noChangeAspect="1" noChangeArrowheads="1"/>
          </p:cNvPicPr>
          <p:nvPr/>
        </p:nvPicPr>
        <p:blipFill>
          <a:blip r:embed="rId3" cstate="print"/>
          <a:srcRect l="8545" t="4154" r="7220" b="4448"/>
          <a:stretch>
            <a:fillRect/>
          </a:stretch>
        </p:blipFill>
        <p:spPr bwMode="auto">
          <a:xfrm>
            <a:off x="8832304" y="1110402"/>
            <a:ext cx="2405722" cy="3024336"/>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进化论使达尔文离开基督教</a:t>
            </a:r>
          </a:p>
        </p:txBody>
      </p:sp>
      <p:sp>
        <p:nvSpPr>
          <p:cNvPr id="4" name="TextBox 3"/>
          <p:cNvSpPr txBox="1"/>
          <p:nvPr/>
        </p:nvSpPr>
        <p:spPr>
          <a:xfrm>
            <a:off x="767408" y="1052736"/>
            <a:ext cx="10873208" cy="5078313"/>
          </a:xfrm>
          <a:prstGeom prst="rect">
            <a:avLst/>
          </a:prstGeom>
          <a:noFill/>
        </p:spPr>
        <p:txBody>
          <a:bodyPr wrap="square" rtlCol="0">
            <a:spAutoFit/>
          </a:bodyPr>
          <a:lstStyle/>
          <a:p>
            <a:pPr lvl="0" eaLnBrk="0" fontAlgn="base" hangingPunct="0">
              <a:spcBef>
                <a:spcPct val="0"/>
              </a:spcBef>
              <a:spcAft>
                <a:spcPct val="0"/>
              </a:spcAft>
            </a:pPr>
            <a:r>
              <a:rPr lang="en-US"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那么，我们能从达尔文自己的轨迹中吸取哪些关于宗教和进化论关系的教训呢？</a:t>
            </a:r>
            <a:r>
              <a:rPr lang="en-US" sz="3600" dirty="0">
                <a:latin typeface="Arial" panose="020B0604020202020204" pitchFamily="34" charset="0"/>
                <a:ea typeface="汉仪大宋简" panose="02010609000101010101" pitchFamily="49" charset="-122"/>
                <a:cs typeface="Arial" panose="020B0604020202020204" pitchFamily="34" charset="0"/>
              </a:rPr>
              <a:t> </a:t>
            </a:r>
            <a:r>
              <a:rPr lang="zh-CN" altLang="en-US" sz="3600" dirty="0">
                <a:latin typeface="Arial" panose="020B0604020202020204" pitchFamily="34" charset="0"/>
                <a:ea typeface="汉仪大宋简" panose="02010609000101010101" pitchFamily="49" charset="-122"/>
                <a:cs typeface="Arial" panose="020B0604020202020204" pitchFamily="34" charset="0"/>
              </a:rPr>
              <a:t>首先，他提出进化论的时候，他从相信一位有位格的神变成相信自然神论，又到不可知论。第二，他不能容忍在进化论中有任何神的介入，甚至神的计划。第三，他不认同宗教是道德的基础。因此，对于任何想要重新让达尔文带上宗教信仰的面具，称达尔文的进化论对宗教，尤其是基督教传统标准没有威胁，以上几点都是他的障碍。”</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lvl="0" eaLnBrk="0" fontAlgn="base" hangingPunct="0">
              <a:spcBef>
                <a:spcPct val="0"/>
              </a:spcBef>
              <a:spcAft>
                <a:spcPct val="0"/>
              </a:spcAft>
            </a:pPr>
            <a:r>
              <a:rPr lang="en-US" altLang="zh-CN" sz="36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历史学家</a:t>
            </a:r>
            <a:r>
              <a:rPr lang="en-US" sz="3200" dirty="0">
                <a:latin typeface="Arial" panose="020B0604020202020204" pitchFamily="34" charset="0"/>
                <a:ea typeface="汉仪大宋简" panose="02010609000101010101" pitchFamily="49" charset="-122"/>
                <a:cs typeface="Arial" panose="020B0604020202020204" pitchFamily="34" charset="0"/>
              </a:rPr>
              <a:t> Richard Weikart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达尔文不希望圣经是真实的</a:t>
            </a:r>
          </a:p>
        </p:txBody>
      </p:sp>
      <p:sp>
        <p:nvSpPr>
          <p:cNvPr id="3" name="内容占位符 2"/>
          <p:cNvSpPr>
            <a:spLocks noGrp="1"/>
          </p:cNvSpPr>
          <p:nvPr>
            <p:ph sz="quarter" idx="4294967295"/>
          </p:nvPr>
        </p:nvSpPr>
        <p:spPr>
          <a:xfrm>
            <a:off x="455712" y="1321934"/>
            <a:ext cx="6360368" cy="466725"/>
          </a:xfrm>
          <a:prstGeom prst="rect">
            <a:avLst/>
          </a:prstGeom>
        </p:spPr>
        <p:txBody>
          <a:bodyPr>
            <a:noAutofit/>
          </a:bodyPr>
          <a:lstStyle/>
          <a:p>
            <a:pPr marL="0">
              <a:spcBef>
                <a:spcPts val="0"/>
              </a:spcBef>
              <a:defRPr/>
            </a:pPr>
            <a:r>
              <a:rPr lang="zh-CN" altLang="en-US" sz="3600" dirty="0">
                <a:latin typeface="汉仪大宋简" panose="02010609000101010101" pitchFamily="49" charset="-122"/>
                <a:ea typeface="汉仪大宋简" panose="02010609000101010101" pitchFamily="49" charset="-122"/>
              </a:rPr>
              <a:t>“我的确难以想象为什么会有人希望基督教是真实的，如若果真如此，那圣经白纸黑字所说的非信徒，包括我的父亲、兄弟和几乎我所有的好友，他们的结局就是要受到永恒的惩罚，这是个可恶的教条。” </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引自：达尔文的自传）</a:t>
            </a:r>
          </a:p>
          <a:p>
            <a:pPr marL="0">
              <a:lnSpc>
                <a:spcPct val="100000"/>
              </a:lnSpc>
              <a:spcBef>
                <a:spcPts val="0"/>
              </a:spcBef>
              <a:defRPr/>
            </a:pPr>
            <a:endParaRPr lang="zh-CN" altLang="en-US" sz="3600" dirty="0">
              <a:latin typeface="汉仪大宋简" panose="02010609000101010101" pitchFamily="49" charset="-122"/>
              <a:ea typeface="汉仪大宋简" panose="02010609000101010101" pitchFamily="49"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l="6214" r="4198"/>
          <a:stretch>
            <a:fillRect/>
          </a:stretch>
        </p:blipFill>
        <p:spPr>
          <a:xfrm>
            <a:off x="6816080" y="1356845"/>
            <a:ext cx="4520200" cy="4270562"/>
          </a:xfrm>
          <a:prstGeom prst="rect">
            <a:avLst/>
          </a:prstGeom>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0" y="3003550"/>
            <a:ext cx="12192000" cy="922338"/>
          </a:xfrm>
          <a:prstGeom prst="rect">
            <a:avLst/>
          </a:prstGeom>
        </p:spPr>
        <p:txBody>
          <a:bodyPr wrap="square">
            <a:spAutoFit/>
          </a:bodyPr>
          <a:lstStyle/>
          <a:p>
            <a:pPr marL="274320" indent="-274320" algn="ctr" defTabSz="685800">
              <a:lnSpc>
                <a:spcPct val="100000"/>
              </a:lnSpc>
              <a:spcBef>
                <a:spcPts val="750"/>
              </a:spcBef>
            </a:pPr>
            <a:r>
              <a:rPr lang="en-US" altLang="zh-CN" sz="5400" b="1" dirty="0">
                <a:solidFill>
                  <a:srgbClr val="002A54"/>
                </a:solidFill>
                <a:latin typeface="+mj-ea"/>
                <a:ea typeface="+mj-ea"/>
                <a:cs typeface="Arial" panose="020B0604020202020204" pitchFamily="34" charset="0"/>
              </a:rPr>
              <a:t>3</a:t>
            </a:r>
            <a:r>
              <a:rPr lang="zh-CN" altLang="en-US" sz="5400" b="1" dirty="0">
                <a:solidFill>
                  <a:srgbClr val="002A54"/>
                </a:solidFill>
                <a:latin typeface="+mj-ea"/>
                <a:ea typeface="+mj-ea"/>
                <a:cs typeface="Arial" panose="020B0604020202020204" pitchFamily="34" charset="0"/>
              </a:rPr>
              <a:t>、天文学</a:t>
            </a:r>
          </a:p>
        </p:txBody>
      </p:sp>
    </p:spTree>
    <p:extLst>
      <p:ext uri="{BB962C8B-B14F-4D97-AF65-F5344CB8AC3E}">
        <p14:creationId xmlns:p14="http://schemas.microsoft.com/office/powerpoint/2010/main" val="27577937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9956" name="Text Box 4"/>
          <p:cNvSpPr txBox="1">
            <a:spLocks noChangeArrowheads="1"/>
          </p:cNvSpPr>
          <p:nvPr/>
        </p:nvSpPr>
        <p:spPr bwMode="auto">
          <a:xfrm>
            <a:off x="6096000" y="1413932"/>
            <a:ext cx="4267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latin typeface="Arial" panose="020B0604020202020204" pitchFamily="34" charset="0"/>
                <a:ea typeface="汉仪大宋简" panose="02010609000101010101" pitchFamily="49" charset="-122"/>
                <a:cs typeface="Arial" panose="020B0604020202020204" pitchFamily="34" charset="0"/>
              </a:rPr>
              <a:t>无神论</a:t>
            </a:r>
            <a:endParaRPr lang="en-US" altLang="zh-CN" sz="360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endParaRPr lang="en-US" altLang="en-US" sz="3600" dirty="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r>
              <a:rPr lang="zh-CN" altLang="en-US" sz="3600" dirty="0">
                <a:latin typeface="Arial" panose="020B0604020202020204" pitchFamily="34" charset="0"/>
                <a:ea typeface="汉仪大宋简" panose="02010609000101010101" pitchFamily="49" charset="-122"/>
                <a:cs typeface="Arial" panose="020B0604020202020204" pitchFamily="34" charset="0"/>
              </a:rPr>
              <a:t>星云</a:t>
            </a:r>
            <a:r>
              <a:rPr lang="zh-CN" altLang="en-US" sz="3600">
                <a:latin typeface="Arial" panose="020B0604020202020204" pitchFamily="34" charset="0"/>
                <a:ea typeface="汉仪大宋简" panose="02010609000101010101" pitchFamily="49" charset="-122"/>
                <a:cs typeface="Arial" panose="020B0604020202020204" pitchFamily="34" charset="0"/>
              </a:rPr>
              <a:t>假说，长时段</a:t>
            </a:r>
            <a:endParaRPr lang="en-US" altLang="zh-CN" sz="360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endParaRPr lang="en-US" altLang="zh-CN" sz="2400" dirty="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宇宙系统论</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en-US" altLang="en-US" sz="3600" dirty="0">
                <a:latin typeface="Arial" panose="020B0604020202020204" pitchFamily="34" charset="0"/>
                <a:ea typeface="汉仪大宋简" panose="02010609000101010101" pitchFamily="49" charset="-122"/>
                <a:cs typeface="Arial" panose="020B0604020202020204" pitchFamily="34" charset="0"/>
              </a:rPr>
              <a:t> (1796)</a:t>
            </a:r>
          </a:p>
        </p:txBody>
      </p:sp>
      <p:pic>
        <p:nvPicPr>
          <p:cNvPr id="3069957" name="Picture 5" descr="Laplace"/>
          <p:cNvPicPr>
            <a:picLocks noChangeAspect="1" noChangeArrowheads="1"/>
          </p:cNvPicPr>
          <p:nvPr/>
        </p:nvPicPr>
        <p:blipFill>
          <a:blip r:embed="rId3" cstate="print">
            <a:extLst>
              <a:ext uri="{28A0092B-C50C-407E-A947-70E740481C1C}">
                <a14:useLocalDpi xmlns:a14="http://schemas.microsoft.com/office/drawing/2010/main" val="0"/>
              </a:ext>
            </a:extLst>
          </a:blip>
          <a:srcRect l="1602" r="8647"/>
          <a:stretch>
            <a:fillRect/>
          </a:stretch>
        </p:blipFill>
        <p:spPr bwMode="auto">
          <a:xfrm>
            <a:off x="2279576" y="1052737"/>
            <a:ext cx="3468960" cy="497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标题 3"/>
          <p:cNvSpPr>
            <a:spLocks noGrp="1"/>
          </p:cNvSpPr>
          <p:nvPr>
            <p:ph type="title"/>
          </p:nvPr>
        </p:nvSpPr>
        <p:spPr/>
        <p:txBody>
          <a:bodyPr>
            <a:noAutofit/>
          </a:bodyPr>
          <a:lstStyle/>
          <a:p>
            <a:pPr algn="ctr"/>
            <a:r>
              <a:rPr lang="zh-CN" altLang="en-US" dirty="0"/>
              <a:t>皮埃尔</a:t>
            </a:r>
            <a:r>
              <a:rPr lang="en-US" altLang="zh-CN" dirty="0"/>
              <a:t>‧</a:t>
            </a:r>
            <a:r>
              <a:rPr lang="zh-CN" altLang="en-US" dirty="0"/>
              <a:t>拉布拉斯 </a:t>
            </a:r>
            <a:r>
              <a:rPr lang="en-US" altLang="zh-CN" dirty="0">
                <a:ea typeface="汉仪大宋简" panose="02010609000101010101" pitchFamily="49" charset="-122"/>
              </a:rPr>
              <a:t>(Pierre </a:t>
            </a:r>
            <a:r>
              <a:rPr lang="en-US" altLang="zh-CN" dirty="0" err="1">
                <a:ea typeface="汉仪大宋简" panose="02010609000101010101" pitchFamily="49" charset="-122"/>
              </a:rPr>
              <a:t>LaPlace</a:t>
            </a:r>
            <a:r>
              <a:rPr lang="en-US" altLang="zh-CN" dirty="0">
                <a:ea typeface="汉仪大宋简" panose="02010609000101010101" pitchFamily="49" charset="-122"/>
              </a:rPr>
              <a:t>)</a:t>
            </a:r>
            <a:r>
              <a:rPr lang="zh-CN" altLang="en-US" dirty="0"/>
              <a:t> </a:t>
            </a:r>
            <a:r>
              <a:rPr lang="en-US" altLang="zh-CN" dirty="0"/>
              <a:t>1749-1827</a:t>
            </a:r>
            <a:endParaRPr lang="zh-CN"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D7673EC2-F80A-492A-813E-18BD67B0D710}"/>
              </a:ext>
            </a:extLst>
          </p:cNvPr>
          <p:cNvSpPr>
            <a:spLocks noGrp="1"/>
          </p:cNvSpPr>
          <p:nvPr>
            <p:ph type="title"/>
          </p:nvPr>
        </p:nvSpPr>
        <p:spPr>
          <a:xfrm>
            <a:off x="0" y="185984"/>
            <a:ext cx="12192000" cy="584775"/>
          </a:xfrm>
        </p:spPr>
        <p:txBody>
          <a:bodyPr/>
          <a:lstStyle/>
          <a:p>
            <a:r>
              <a:rPr lang="zh-CN" altLang="en-US" dirty="0"/>
              <a:t>拉布拉斯见拿破仑</a:t>
            </a:r>
          </a:p>
        </p:txBody>
      </p:sp>
      <p:sp>
        <p:nvSpPr>
          <p:cNvPr id="3" name="内容占位符 2"/>
          <p:cNvSpPr>
            <a:spLocks noGrp="1"/>
          </p:cNvSpPr>
          <p:nvPr>
            <p:ph type="subTitle" idx="4294967295"/>
          </p:nvPr>
        </p:nvSpPr>
        <p:spPr>
          <a:xfrm>
            <a:off x="5427094" y="980728"/>
            <a:ext cx="6264696" cy="1323439"/>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拿破仑：“在你的系统当中，上帝占什么位置？”</a:t>
            </a:r>
          </a:p>
        </p:txBody>
      </p:sp>
      <p:sp>
        <p:nvSpPr>
          <p:cNvPr id="4" name="内容占位符 2"/>
          <p:cNvSpPr>
            <a:spLocks noGrp="1"/>
          </p:cNvSpPr>
          <p:nvPr>
            <p:ph sz="quarter" idx="4294967295"/>
          </p:nvPr>
        </p:nvSpPr>
        <p:spPr>
          <a:xfrm>
            <a:off x="983432" y="4841521"/>
            <a:ext cx="5427094" cy="1323439"/>
          </a:xfrm>
          <a:prstGeom prst="rect">
            <a:avLst/>
          </a:prstGeom>
        </p:spPr>
        <p:txBody>
          <a:bodyPr wrap="square">
            <a:spAutoFit/>
          </a:bodyPr>
          <a:lstStyle/>
          <a:p>
            <a:pPr marL="0" defTabSz="685800">
              <a:lnSpc>
                <a:spcPct val="100000"/>
              </a:lnSpc>
              <a:spcBef>
                <a:spcPts val="750"/>
              </a:spcBef>
            </a:pP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拉布拉斯：“我不需要这样的假设！”</a:t>
            </a:r>
          </a:p>
        </p:txBody>
      </p:sp>
      <p:pic>
        <p:nvPicPr>
          <p:cNvPr id="5" name="Picture 5" descr="Laplace"/>
          <p:cNvPicPr>
            <a:picLocks noChangeAspect="1" noChangeArrowheads="1"/>
          </p:cNvPicPr>
          <p:nvPr/>
        </p:nvPicPr>
        <p:blipFill>
          <a:blip r:embed="rId3" cstate="print">
            <a:extLst>
              <a:ext uri="{28A0092B-C50C-407E-A947-70E740481C1C}">
                <a14:useLocalDpi xmlns:a14="http://schemas.microsoft.com/office/drawing/2010/main" val="0"/>
              </a:ext>
            </a:extLst>
          </a:blip>
          <a:srcRect l="1602" t="11570" r="8647" b="29133"/>
          <a:stretch>
            <a:fillRect/>
          </a:stretch>
        </p:blipFill>
        <p:spPr bwMode="auto">
          <a:xfrm>
            <a:off x="6875512" y="2672145"/>
            <a:ext cx="4189040" cy="356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0770" name="AutoShape 2" descr="Image result for image: napole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60772" name="Picture 4" descr="Portrait of Napoleon in his forties, in high-ranking white and dark blue military dress uniform. In the original image He stands amid rich 18th-century furniture laden with papers, and gazes at the viewer. His hair is Brutus style, cropped close but with a short fringe in front, and his right hand is tucked in his waistcoat."/>
          <p:cNvPicPr>
            <a:picLocks noChangeAspect="1" noChangeArrowheads="1"/>
          </p:cNvPicPr>
          <p:nvPr/>
        </p:nvPicPr>
        <p:blipFill>
          <a:blip r:embed="rId4" cstate="print"/>
          <a:srcRect l="20946" t="5987" r="14122" b="55787"/>
          <a:stretch>
            <a:fillRect/>
          </a:stretch>
        </p:blipFill>
        <p:spPr bwMode="auto">
          <a:xfrm>
            <a:off x="1127448" y="836711"/>
            <a:ext cx="3921350" cy="3837917"/>
          </a:xfrm>
          <a:prstGeom prst="rect">
            <a:avLst/>
          </a:prstGeom>
          <a:noFill/>
        </p:spPr>
      </p:pic>
      <p:pic>
        <p:nvPicPr>
          <p:cNvPr id="160774" name="Picture 6" descr="Laplace, Pierre-Simon, marquis de.jpg"/>
          <p:cNvPicPr>
            <a:picLocks noChangeAspect="1" noChangeArrowheads="1"/>
          </p:cNvPicPr>
          <p:nvPr/>
        </p:nvPicPr>
        <p:blipFill>
          <a:blip r:embed="rId5" cstate="print"/>
          <a:srcRect/>
          <a:stretch>
            <a:fillRect/>
          </a:stretch>
        </p:blipFill>
        <p:spPr bwMode="auto">
          <a:xfrm>
            <a:off x="12948592" y="3429000"/>
            <a:ext cx="2143125" cy="2514600"/>
          </a:xfrm>
          <a:prstGeom prst="rect">
            <a:avLst/>
          </a:prstGeom>
          <a:noFill/>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Solar system formation model"/>
          <p:cNvPicPr>
            <a:picLocks noChangeAspect="1" noChangeArrowheads="1"/>
          </p:cNvPicPr>
          <p:nvPr/>
        </p:nvPicPr>
        <p:blipFill>
          <a:blip r:embed="rId3" cstate="print"/>
          <a:srcRect/>
          <a:stretch>
            <a:fillRect/>
          </a:stretch>
        </p:blipFill>
        <p:spPr bwMode="auto">
          <a:xfrm>
            <a:off x="6456040" y="908720"/>
            <a:ext cx="4682619" cy="5365010"/>
          </a:xfrm>
          <a:prstGeom prst="rect">
            <a:avLst/>
          </a:prstGeom>
          <a:noFill/>
          <a:ln w="9525">
            <a:noFill/>
            <a:miter lim="800000"/>
            <a:headEnd/>
            <a:tailEnd/>
          </a:ln>
        </p:spPr>
      </p:pic>
      <p:sp>
        <p:nvSpPr>
          <p:cNvPr id="6" name="Text Placeholder 2"/>
          <p:cNvSpPr txBox="1">
            <a:spLocks/>
          </p:cNvSpPr>
          <p:nvPr/>
        </p:nvSpPr>
        <p:spPr>
          <a:xfrm>
            <a:off x="1022194" y="1170153"/>
            <a:ext cx="4896544" cy="4517694"/>
          </a:xfrm>
          <a:prstGeom prst="rect">
            <a:avLst/>
          </a:prstGeom>
          <a:ln w="3175">
            <a:noFill/>
            <a:prstDash val="dash"/>
          </a:ln>
        </p:spPr>
        <p:txBody>
          <a:bodyPr vert="horz">
            <a:noAutofit/>
          </a:bodyPr>
          <a:lstStyle>
            <a:lvl1pPr indent="-180000">
              <a:spcBef>
                <a:spcPts val="600"/>
              </a:spcBef>
              <a:buClrTx/>
              <a:buSzPct val="100000"/>
              <a:buFont typeface="Arial" panose="020B0604020202020204" pitchFamily="34" charset="0"/>
              <a:buChar char="•"/>
              <a:defRPr kumimoji="0" sz="32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r>
              <a:rPr lang="zh-CN" altLang="en-US" dirty="0"/>
              <a:t>据称：太阳和行星都是旋转的尘埃形成的。</a:t>
            </a:r>
            <a:endParaRPr lang="en-US" altLang="zh-CN" dirty="0"/>
          </a:p>
          <a:p>
            <a:endParaRPr lang="en-US" dirty="0"/>
          </a:p>
          <a:p>
            <a:r>
              <a:rPr lang="zh-CN" altLang="en-US" dirty="0"/>
              <a:t>实际上，太热、太快，磁场太强了，无法收缩</a:t>
            </a:r>
            <a:endParaRPr lang="en-US" altLang="zh-CN" dirty="0"/>
          </a:p>
          <a:p>
            <a:endParaRPr lang="en-US" dirty="0"/>
          </a:p>
          <a:p>
            <a:r>
              <a:rPr lang="zh-CN" altLang="en-US" dirty="0"/>
              <a:t>但是即便可以，所有的行星都应该按照同一个方向旋转：角动量守恒。</a:t>
            </a:r>
            <a:endParaRPr lang="en-US" dirty="0"/>
          </a:p>
        </p:txBody>
      </p:sp>
      <p:sp>
        <p:nvSpPr>
          <p:cNvPr id="2" name="标题 1"/>
          <p:cNvSpPr>
            <a:spLocks noGrp="1"/>
          </p:cNvSpPr>
          <p:nvPr>
            <p:ph type="title"/>
          </p:nvPr>
        </p:nvSpPr>
        <p:spPr/>
        <p:txBody>
          <a:bodyPr>
            <a:noAutofit/>
          </a:bodyPr>
          <a:lstStyle/>
          <a:p>
            <a:pPr algn="ctr"/>
            <a:r>
              <a:rPr lang="zh-CN" altLang="en-US" dirty="0"/>
              <a:t>太阳系的起源：星云假说</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p:nvPr/>
        </p:nvGrpSpPr>
        <p:grpSpPr>
          <a:xfrm>
            <a:off x="6433076" y="921552"/>
            <a:ext cx="4389282" cy="5315760"/>
            <a:chOff x="2214546" y="24"/>
            <a:chExt cx="5303837" cy="6858000"/>
          </a:xfrm>
        </p:grpSpPr>
        <p:pic>
          <p:nvPicPr>
            <p:cNvPr id="23" name="Picture 3" descr="Planets Orbits 017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214546" y="24"/>
              <a:ext cx="5303837" cy="6858000"/>
            </a:xfrm>
            <a:prstGeom prst="rect">
              <a:avLst/>
            </a:prstGeom>
          </p:spPr>
        </p:pic>
        <p:grpSp>
          <p:nvGrpSpPr>
            <p:cNvPr id="4" name="Group 21"/>
            <p:cNvGrpSpPr/>
            <p:nvPr/>
          </p:nvGrpSpPr>
          <p:grpSpPr>
            <a:xfrm>
              <a:off x="2505092" y="152400"/>
              <a:ext cx="4495800" cy="6656860"/>
              <a:chOff x="2197100" y="152400"/>
              <a:chExt cx="4495800" cy="6656860"/>
            </a:xfrm>
          </p:grpSpPr>
          <p:sp>
            <p:nvSpPr>
              <p:cNvPr id="2662404" name="Text Box 4"/>
              <p:cNvSpPr txBox="1">
                <a:spLocks noChangeArrowheads="1"/>
              </p:cNvSpPr>
              <p:nvPr/>
            </p:nvSpPr>
            <p:spPr bwMode="auto">
              <a:xfrm>
                <a:off x="2197100" y="1371600"/>
                <a:ext cx="876909" cy="53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50000"/>
                  </a:spcBef>
                  <a:defRPr/>
                </a:pPr>
                <a:r>
                  <a:rPr lang="zh-CN" altLang="en-US" sz="1400" dirty="0">
                    <a:latin typeface="Arial" charset="0"/>
                    <a:ea typeface="ＭＳ Ｐゴシック" charset="0"/>
                  </a:rPr>
                  <a:t>行星的自转</a:t>
                </a:r>
              </a:p>
            </p:txBody>
          </p:sp>
          <p:sp>
            <p:nvSpPr>
              <p:cNvPr id="2662405" name="Text Box 5"/>
              <p:cNvSpPr txBox="1">
                <a:spLocks noChangeArrowheads="1"/>
              </p:cNvSpPr>
              <p:nvPr/>
            </p:nvSpPr>
            <p:spPr bwMode="auto">
              <a:xfrm>
                <a:off x="3886200" y="1397001"/>
                <a:ext cx="972130" cy="53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50000"/>
                  </a:spcBef>
                  <a:defRPr/>
                </a:pPr>
                <a:r>
                  <a:rPr lang="zh-CN" altLang="en-US" sz="1400" dirty="0">
                    <a:latin typeface="Arial" charset="0"/>
                    <a:ea typeface="ＭＳ Ｐゴシック" charset="0"/>
                  </a:rPr>
                  <a:t>行星的自转</a:t>
                </a:r>
                <a:endParaRPr lang="en-US" sz="1400" dirty="0">
                  <a:latin typeface="Arial" charset="0"/>
                  <a:ea typeface="ＭＳ Ｐゴシック" charset="0"/>
                </a:endParaRPr>
              </a:p>
            </p:txBody>
          </p:sp>
          <p:sp>
            <p:nvSpPr>
              <p:cNvPr id="2662407" name="Text Box 7"/>
              <p:cNvSpPr txBox="1">
                <a:spLocks noChangeArrowheads="1"/>
              </p:cNvSpPr>
              <p:nvPr/>
            </p:nvSpPr>
            <p:spPr bwMode="auto">
              <a:xfrm>
                <a:off x="3087033" y="336120"/>
                <a:ext cx="9144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公转</a:t>
                </a:r>
                <a:endParaRPr lang="en-US" sz="1200" dirty="0">
                  <a:latin typeface="Arial" charset="0"/>
                  <a:ea typeface="ＭＳ Ｐゴシック" charset="0"/>
                </a:endParaRPr>
              </a:p>
            </p:txBody>
          </p:sp>
          <p:sp>
            <p:nvSpPr>
              <p:cNvPr id="2662408" name="Text Box 8"/>
              <p:cNvSpPr txBox="1">
                <a:spLocks noChangeArrowheads="1"/>
              </p:cNvSpPr>
              <p:nvPr/>
            </p:nvSpPr>
            <p:spPr bwMode="auto">
              <a:xfrm>
                <a:off x="2765425" y="152400"/>
                <a:ext cx="8382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绕太阳</a:t>
                </a:r>
                <a:endParaRPr lang="en-US" sz="1200" dirty="0">
                  <a:latin typeface="Arial" charset="0"/>
                  <a:ea typeface="ＭＳ Ｐゴシック" charset="0"/>
                </a:endParaRPr>
              </a:p>
            </p:txBody>
          </p:sp>
          <p:sp>
            <p:nvSpPr>
              <p:cNvPr id="2662410" name="Text Box 10"/>
              <p:cNvSpPr txBox="1">
                <a:spLocks noChangeArrowheads="1"/>
              </p:cNvSpPr>
              <p:nvPr/>
            </p:nvSpPr>
            <p:spPr bwMode="auto">
              <a:xfrm>
                <a:off x="4818402" y="336120"/>
                <a:ext cx="9144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公转</a:t>
                </a:r>
                <a:endParaRPr lang="en-US" sz="1200" dirty="0">
                  <a:latin typeface="Arial" charset="0"/>
                  <a:ea typeface="ＭＳ Ｐゴシック" charset="0"/>
                </a:endParaRPr>
              </a:p>
            </p:txBody>
          </p:sp>
          <p:sp>
            <p:nvSpPr>
              <p:cNvPr id="2662411" name="Text Box 11"/>
              <p:cNvSpPr txBox="1">
                <a:spLocks noChangeArrowheads="1"/>
              </p:cNvSpPr>
              <p:nvPr/>
            </p:nvSpPr>
            <p:spPr bwMode="auto">
              <a:xfrm>
                <a:off x="4479924" y="155576"/>
                <a:ext cx="8382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绕太阳</a:t>
                </a:r>
                <a:endParaRPr lang="en-US" sz="1200" dirty="0">
                  <a:latin typeface="Arial" charset="0"/>
                  <a:ea typeface="ＭＳ Ｐゴシック" charset="0"/>
                </a:endParaRPr>
              </a:p>
            </p:txBody>
          </p:sp>
          <p:sp>
            <p:nvSpPr>
              <p:cNvPr id="2662412" name="Text Box 12"/>
              <p:cNvSpPr txBox="1">
                <a:spLocks noChangeArrowheads="1"/>
              </p:cNvSpPr>
              <p:nvPr/>
            </p:nvSpPr>
            <p:spPr bwMode="auto">
              <a:xfrm>
                <a:off x="5626100" y="622301"/>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水星</a:t>
                </a:r>
                <a:endParaRPr lang="en-US" sz="1400" dirty="0">
                  <a:solidFill>
                    <a:schemeClr val="bg1"/>
                  </a:solidFill>
                  <a:latin typeface="Arial Black" charset="0"/>
                  <a:ea typeface="ＭＳ Ｐゴシック" charset="0"/>
                </a:endParaRPr>
              </a:p>
            </p:txBody>
          </p:sp>
          <p:sp>
            <p:nvSpPr>
              <p:cNvPr id="2662413" name="Text Box 13"/>
              <p:cNvSpPr txBox="1">
                <a:spLocks noChangeArrowheads="1"/>
              </p:cNvSpPr>
              <p:nvPr/>
            </p:nvSpPr>
            <p:spPr bwMode="auto">
              <a:xfrm>
                <a:off x="5613399" y="13716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金星</a:t>
                </a:r>
                <a:endParaRPr lang="en-US" sz="1400" dirty="0">
                  <a:solidFill>
                    <a:schemeClr val="bg1"/>
                  </a:solidFill>
                  <a:latin typeface="Arial Black" charset="0"/>
                  <a:ea typeface="ＭＳ Ｐゴシック" charset="0"/>
                </a:endParaRPr>
              </a:p>
            </p:txBody>
          </p:sp>
          <p:sp>
            <p:nvSpPr>
              <p:cNvPr id="2662414" name="Text Box 14"/>
              <p:cNvSpPr txBox="1">
                <a:spLocks noChangeArrowheads="1"/>
              </p:cNvSpPr>
              <p:nvPr/>
            </p:nvSpPr>
            <p:spPr bwMode="auto">
              <a:xfrm>
                <a:off x="5613399" y="20955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地球</a:t>
                </a:r>
                <a:endParaRPr lang="en-US" sz="1400" dirty="0">
                  <a:solidFill>
                    <a:schemeClr val="bg1"/>
                  </a:solidFill>
                  <a:latin typeface="Arial Black" charset="0"/>
                  <a:ea typeface="ＭＳ Ｐゴシック" charset="0"/>
                </a:endParaRPr>
              </a:p>
            </p:txBody>
          </p:sp>
          <p:sp>
            <p:nvSpPr>
              <p:cNvPr id="2662415" name="Text Box 15"/>
              <p:cNvSpPr txBox="1">
                <a:spLocks noChangeArrowheads="1"/>
              </p:cNvSpPr>
              <p:nvPr/>
            </p:nvSpPr>
            <p:spPr bwMode="auto">
              <a:xfrm>
                <a:off x="5613399" y="28194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火星</a:t>
                </a:r>
                <a:endParaRPr lang="en-US" sz="1400" dirty="0">
                  <a:solidFill>
                    <a:schemeClr val="bg1"/>
                  </a:solidFill>
                  <a:latin typeface="Arial Black" charset="0"/>
                  <a:ea typeface="ＭＳ Ｐゴシック" charset="0"/>
                </a:endParaRPr>
              </a:p>
            </p:txBody>
          </p:sp>
          <p:sp>
            <p:nvSpPr>
              <p:cNvPr id="2662416" name="Text Box 16"/>
              <p:cNvSpPr txBox="1">
                <a:spLocks noChangeArrowheads="1"/>
              </p:cNvSpPr>
              <p:nvPr/>
            </p:nvSpPr>
            <p:spPr bwMode="auto">
              <a:xfrm>
                <a:off x="5587999" y="3560764"/>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木星</a:t>
                </a:r>
                <a:endParaRPr lang="en-US" sz="1400" dirty="0">
                  <a:solidFill>
                    <a:schemeClr val="bg1"/>
                  </a:solidFill>
                  <a:latin typeface="Arial Black" charset="0"/>
                  <a:ea typeface="ＭＳ Ｐゴシック" charset="0"/>
                </a:endParaRPr>
              </a:p>
            </p:txBody>
          </p:sp>
          <p:sp>
            <p:nvSpPr>
              <p:cNvPr id="2662417" name="Text Box 17"/>
              <p:cNvSpPr txBox="1">
                <a:spLocks noChangeArrowheads="1"/>
              </p:cNvSpPr>
              <p:nvPr/>
            </p:nvSpPr>
            <p:spPr bwMode="auto">
              <a:xfrm>
                <a:off x="5600700" y="43053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土星</a:t>
                </a:r>
                <a:endParaRPr lang="en-US" sz="1400" dirty="0">
                  <a:solidFill>
                    <a:schemeClr val="bg1"/>
                  </a:solidFill>
                  <a:latin typeface="Arial Black" charset="0"/>
                  <a:ea typeface="ＭＳ Ｐゴシック" charset="0"/>
                </a:endParaRPr>
              </a:p>
            </p:txBody>
          </p:sp>
          <p:sp>
            <p:nvSpPr>
              <p:cNvPr id="2662418" name="Text Box 18"/>
              <p:cNvSpPr txBox="1">
                <a:spLocks noChangeArrowheads="1"/>
              </p:cNvSpPr>
              <p:nvPr/>
            </p:nvSpPr>
            <p:spPr bwMode="auto">
              <a:xfrm>
                <a:off x="5600700" y="50292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天王星</a:t>
                </a:r>
                <a:endParaRPr lang="en-US" sz="1400" dirty="0">
                  <a:solidFill>
                    <a:schemeClr val="bg1"/>
                  </a:solidFill>
                  <a:latin typeface="Arial Black" charset="0"/>
                  <a:ea typeface="ＭＳ Ｐゴシック" charset="0"/>
                </a:endParaRPr>
              </a:p>
            </p:txBody>
          </p:sp>
          <p:sp>
            <p:nvSpPr>
              <p:cNvPr id="2662419" name="Text Box 19"/>
              <p:cNvSpPr txBox="1">
                <a:spLocks noChangeArrowheads="1"/>
              </p:cNvSpPr>
              <p:nvPr/>
            </p:nvSpPr>
            <p:spPr bwMode="auto">
              <a:xfrm>
                <a:off x="5600700" y="57658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海王星</a:t>
                </a:r>
                <a:endParaRPr lang="en-US" sz="1400" dirty="0">
                  <a:solidFill>
                    <a:schemeClr val="bg1"/>
                  </a:solidFill>
                  <a:latin typeface="Arial Black" charset="0"/>
                  <a:ea typeface="ＭＳ Ｐゴシック" charset="0"/>
                </a:endParaRPr>
              </a:p>
            </p:txBody>
          </p:sp>
          <p:sp>
            <p:nvSpPr>
              <p:cNvPr id="2662420" name="Text Box 20"/>
              <p:cNvSpPr txBox="1">
                <a:spLocks noChangeArrowheads="1"/>
              </p:cNvSpPr>
              <p:nvPr/>
            </p:nvSpPr>
            <p:spPr bwMode="auto">
              <a:xfrm>
                <a:off x="5613399" y="6481763"/>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冥王星</a:t>
                </a:r>
                <a:endParaRPr lang="en-US" sz="1400" dirty="0">
                  <a:solidFill>
                    <a:schemeClr val="bg1"/>
                  </a:solidFill>
                  <a:latin typeface="Arial Black" charset="0"/>
                  <a:ea typeface="ＭＳ Ｐゴシック" charset="0"/>
                </a:endParaRPr>
              </a:p>
            </p:txBody>
          </p:sp>
        </p:grpSp>
      </p:grpSp>
      <p:sp>
        <p:nvSpPr>
          <p:cNvPr id="26" name="Text Placeholder 2"/>
          <p:cNvSpPr txBox="1">
            <a:spLocks/>
          </p:cNvSpPr>
          <p:nvPr/>
        </p:nvSpPr>
        <p:spPr>
          <a:xfrm>
            <a:off x="1524000" y="1071546"/>
            <a:ext cx="3786182" cy="5429288"/>
          </a:xfrm>
          <a:prstGeom prst="rect">
            <a:avLst/>
          </a:prstGeom>
        </p:spPr>
        <p:txBody>
          <a:bodyPr/>
          <a:lstStyle/>
          <a:p>
            <a:pPr>
              <a:buFont typeface="Arial" pitchFamily="34" charset="0"/>
              <a:buChar char="•"/>
            </a:pPr>
            <a:endParaRPr lang="en-US" sz="3200" dirty="0"/>
          </a:p>
        </p:txBody>
      </p:sp>
      <p:sp>
        <p:nvSpPr>
          <p:cNvPr id="27" name="Text Placeholder 2"/>
          <p:cNvSpPr txBox="1">
            <a:spLocks/>
          </p:cNvSpPr>
          <p:nvPr/>
        </p:nvSpPr>
        <p:spPr>
          <a:xfrm>
            <a:off x="1164107" y="1411634"/>
            <a:ext cx="4707522" cy="3096344"/>
          </a:xfrm>
          <a:prstGeom prst="rect">
            <a:avLst/>
          </a:prstGeom>
          <a:ln w="3175">
            <a:noFill/>
            <a:prstDash val="dash"/>
          </a:ln>
        </p:spPr>
        <p:txBody>
          <a:bodyPr vert="horz">
            <a:noAutofit/>
          </a:bodyPr>
          <a:lstStyle>
            <a:defPPr>
              <a:defRPr lang="zh-CN"/>
            </a:defPPr>
            <a:lvl1pPr indent="-180000">
              <a:spcBef>
                <a:spcPts val="600"/>
              </a:spcBef>
              <a:buClrTx/>
              <a:buSzPct val="100000"/>
              <a:buFont typeface="Arial" panose="020B0604020202020204" pitchFamily="34" charset="0"/>
              <a:buChar char="•"/>
              <a:defRPr kumimoji="0" sz="32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sz="1600"/>
            </a:lvl6pPr>
            <a:lvl7pPr marL="1828800" indent="-182880">
              <a:spcBef>
                <a:spcPts val="300"/>
              </a:spcBef>
              <a:buClr>
                <a:srgbClr val="727CA3">
                  <a:shade val="75000"/>
                </a:srgbClr>
              </a:buClr>
              <a:buSzPct val="75000"/>
              <a:buFont typeface="Wingdings 3"/>
              <a:buChar char=""/>
              <a:defRPr kumimoji="0" sz="1400"/>
            </a:lvl7pPr>
            <a:lvl8pPr marL="2011680" indent="-182880">
              <a:spcBef>
                <a:spcPts val="300"/>
              </a:spcBef>
              <a:buClr>
                <a:prstClr val="white">
                  <a:shade val="50000"/>
                </a:prstClr>
              </a:buClr>
              <a:buSzPct val="75000"/>
              <a:buFont typeface="Wingdings 3"/>
              <a:buChar char=""/>
              <a:defRPr kumimoji="0" sz="1400"/>
            </a:lvl8pPr>
            <a:lvl9pPr marL="2194560" indent="-182880">
              <a:spcBef>
                <a:spcPts val="300"/>
              </a:spcBef>
              <a:buClr>
                <a:srgbClr val="9FB8CD"/>
              </a:buClr>
              <a:buSzPct val="75000"/>
              <a:buFont typeface="Wingdings 3"/>
              <a:buChar char=""/>
              <a:defRPr kumimoji="0" sz="1200"/>
            </a:lvl9pPr>
          </a:lstStyle>
          <a:p>
            <a:pPr marL="571500" indent="-571500"/>
            <a:r>
              <a:rPr lang="zh-CN" altLang="en-US" sz="3600" dirty="0"/>
              <a:t>行星和卫星有太阳系</a:t>
            </a:r>
            <a:r>
              <a:rPr lang="en-US" altLang="zh-CN" sz="3600" dirty="0"/>
              <a:t>1%</a:t>
            </a:r>
            <a:r>
              <a:rPr lang="zh-CN" altLang="en-US" sz="3600" dirty="0"/>
              <a:t>的质量和</a:t>
            </a:r>
            <a:r>
              <a:rPr lang="en-US" altLang="zh-CN" sz="3600" dirty="0"/>
              <a:t>98%</a:t>
            </a:r>
            <a:r>
              <a:rPr lang="zh-CN" altLang="en-US" sz="3600" dirty="0"/>
              <a:t>的角动量</a:t>
            </a:r>
            <a:endParaRPr lang="en-US" altLang="zh-CN" sz="3600" dirty="0"/>
          </a:p>
          <a:p>
            <a:pPr marL="171450" indent="-171450"/>
            <a:endParaRPr lang="en-US" sz="500" dirty="0"/>
          </a:p>
          <a:p>
            <a:pPr marL="571500" indent="-571500"/>
            <a:r>
              <a:rPr lang="zh-CN" altLang="en-US" sz="3600" dirty="0"/>
              <a:t>有些还是反着转的！</a:t>
            </a:r>
            <a:endParaRPr lang="en-US" altLang="zh-CN" sz="3600" dirty="0"/>
          </a:p>
          <a:p>
            <a:pPr marL="171450" indent="-171450"/>
            <a:endParaRPr lang="en-US" sz="500" dirty="0"/>
          </a:p>
          <a:p>
            <a:pPr marL="571500" indent="-571500"/>
            <a:r>
              <a:rPr lang="zh-CN" altLang="en-US" sz="3600" dirty="0"/>
              <a:t>人们对此提出了很多假设，但是没有一个说得通</a:t>
            </a:r>
            <a:endParaRPr lang="en-US" sz="3600" dirty="0"/>
          </a:p>
        </p:txBody>
      </p:sp>
      <p:sp>
        <p:nvSpPr>
          <p:cNvPr id="2" name="标题 1"/>
          <p:cNvSpPr>
            <a:spLocks noGrp="1"/>
          </p:cNvSpPr>
          <p:nvPr>
            <p:ph type="title"/>
          </p:nvPr>
        </p:nvSpPr>
        <p:spPr/>
        <p:txBody>
          <a:bodyPr>
            <a:noAutofit/>
          </a:bodyPr>
          <a:lstStyle/>
          <a:p>
            <a:pPr algn="ctr"/>
            <a:r>
              <a:rPr lang="zh-CN" altLang="en-US" dirty="0"/>
              <a:t>角动量</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zh-CN" altLang="en-US" dirty="0"/>
              <a:t>哈勃：位于宇宙的中心是不被许可的</a:t>
            </a:r>
          </a:p>
        </p:txBody>
      </p:sp>
      <p:sp>
        <p:nvSpPr>
          <p:cNvPr id="3" name="Text Placeholder 2"/>
          <p:cNvSpPr>
            <a:spLocks noGrp="1"/>
          </p:cNvSpPr>
          <p:nvPr>
            <p:ph sz="quarter" idx="4294967295"/>
          </p:nvPr>
        </p:nvSpPr>
        <p:spPr>
          <a:xfrm>
            <a:off x="1343472" y="1124744"/>
            <a:ext cx="9649072" cy="466725"/>
          </a:xfrm>
          <a:prstGeom prst="rect">
            <a:avLst/>
          </a:prstGeom>
          <a:ln w="3175">
            <a:noFill/>
            <a:prstDash val="dash"/>
          </a:ln>
        </p:spPr>
        <p:txBody>
          <a:bodyPr vert="horz">
            <a:noAutofit/>
          </a:bodyPr>
          <a:lstStyle/>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埃德温</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哈勃发现如果所有的</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东西都是在飞离我们，那么我</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们必须是在宇宙的中心：</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“这个情况就意味着我们在宇</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宙中占据了一个独特的位置</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p>
          <a:p>
            <a:pPr>
              <a:buSzPct val="100000"/>
            </a:pP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但是我们必须不惜任何代价避</a:t>
            </a:r>
            <a:endPar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免这个不受欢迎的特殊位置假</a:t>
            </a:r>
            <a:endPar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说</a:t>
            </a:r>
            <a:r>
              <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这个特殊的位置，当然是不可接受的</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。不仅如此，它还与理论不符，因为理论要求的是均质性。”</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8" name="Picture 2" descr="http://www.phys-astro.sonoma.edu/brucemedalists/hubble/hubble.jpg"/>
          <p:cNvPicPr>
            <a:picLocks noChangeAspect="1" noChangeArrowheads="1"/>
          </p:cNvPicPr>
          <p:nvPr/>
        </p:nvPicPr>
        <p:blipFill>
          <a:blip r:embed="rId3" cstate="print"/>
          <a:srcRect/>
          <a:stretch>
            <a:fillRect/>
          </a:stretch>
        </p:blipFill>
        <p:spPr bwMode="auto">
          <a:xfrm>
            <a:off x="7392144" y="1124744"/>
            <a:ext cx="2945961" cy="375078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zh-CN" altLang="en-US" dirty="0"/>
              <a:t>哈勃：位于宇宙的中心是不被许可的</a:t>
            </a:r>
          </a:p>
        </p:txBody>
      </p:sp>
      <p:sp>
        <p:nvSpPr>
          <p:cNvPr id="3" name="Text Placeholder 2"/>
          <p:cNvSpPr>
            <a:spLocks noGrp="1"/>
          </p:cNvSpPr>
          <p:nvPr>
            <p:ph sz="quarter" idx="4294967295"/>
          </p:nvPr>
        </p:nvSpPr>
        <p:spPr>
          <a:xfrm>
            <a:off x="1133815" y="929592"/>
            <a:ext cx="6672064" cy="466725"/>
          </a:xfrm>
          <a:prstGeom prst="rect">
            <a:avLst/>
          </a:prstGeom>
          <a:ln w="3175">
            <a:noFill/>
            <a:prstDash val="dash"/>
          </a:ln>
        </p:spPr>
        <p:txBody>
          <a:bodyPr vert="horz">
            <a:noAutofit/>
          </a:bodyPr>
          <a:lstStyle/>
          <a:p>
            <a:pPr marL="0">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为了解决这个问题：他发明了‘没有中心也没有边缘’的观点：</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marL="0">
              <a:buSzPct val="100000"/>
            </a:pP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0">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“所以，为了恢复均质性，</a:t>
            </a: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逃避特殊位置的惊骇</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，也就是对均一性的偏离，这些都是由衰落因素引进的想法，必须由代表空间曲率的第二个术语所补偿。”</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5" name="矩形 6"/>
          <p:cNvSpPr/>
          <p:nvPr/>
        </p:nvSpPr>
        <p:spPr>
          <a:xfrm>
            <a:off x="1133815" y="5334308"/>
            <a:ext cx="9937104" cy="830997"/>
          </a:xfrm>
          <a:prstGeom prst="rect">
            <a:avLst/>
          </a:prstGeom>
        </p:spPr>
        <p:txBody>
          <a:bodyPr wrap="square">
            <a:spAutoFit/>
          </a:bodyPr>
          <a:lstStyle/>
          <a:p>
            <a:pPr>
              <a:buNone/>
            </a:pPr>
            <a:r>
              <a:rPr lang="en-US" altLang="zh-CN" sz="2400" dirty="0">
                <a:latin typeface="Arial" panose="020B0604020202020204" pitchFamily="34" charset="0"/>
                <a:cs typeface="Arial" panose="020B0604020202020204" pitchFamily="34" charset="0"/>
              </a:rPr>
              <a:t>Hubble, E. Observational approach to cosmology, Clarendon Press, Oxford, pp. 50–59, 1937.</a:t>
            </a:r>
          </a:p>
        </p:txBody>
      </p:sp>
      <p:pic>
        <p:nvPicPr>
          <p:cNvPr id="6" name="Picture 2" descr="http://www.phys-astro.sonoma.edu/brucemedalists/hubble/hubble.jpg">
            <a:extLst>
              <a:ext uri="{FF2B5EF4-FFF2-40B4-BE49-F238E27FC236}">
                <a16:creationId xmlns:a16="http://schemas.microsoft.com/office/drawing/2014/main" id="{888C95E5-643D-49CC-A0C0-A7A29155E706}"/>
              </a:ext>
            </a:extLst>
          </p:cNvPr>
          <p:cNvPicPr>
            <a:picLocks noChangeAspect="1" noChangeArrowheads="1"/>
          </p:cNvPicPr>
          <p:nvPr/>
        </p:nvPicPr>
        <p:blipFill>
          <a:blip r:embed="rId3" cstate="print"/>
          <a:srcRect/>
          <a:stretch>
            <a:fillRect/>
          </a:stretch>
        </p:blipFill>
        <p:spPr bwMode="auto">
          <a:xfrm>
            <a:off x="7686543" y="1124744"/>
            <a:ext cx="2945961" cy="375078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5984"/>
            <a:ext cx="12192000" cy="584775"/>
          </a:xfrm>
        </p:spPr>
        <p:txBody>
          <a:bodyPr/>
          <a:lstStyle/>
          <a:p>
            <a:r>
              <a:rPr lang="zh-CN" altLang="en-US" dirty="0"/>
              <a:t>创造的证据：化石记录  </a:t>
            </a:r>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endParaRPr lang="en-US" dirty="0"/>
          </a:p>
        </p:txBody>
      </p:sp>
      <p:sp>
        <p:nvSpPr>
          <p:cNvPr id="2" name="副标题 1"/>
          <p:cNvSpPr>
            <a:spLocks noGrp="1"/>
          </p:cNvSpPr>
          <p:nvPr>
            <p:ph sz="quarter" idx="4294967295"/>
          </p:nvPr>
        </p:nvSpPr>
        <p:spPr>
          <a:xfrm>
            <a:off x="0" y="-566117"/>
            <a:ext cx="12192000" cy="466725"/>
          </a:xfrm>
          <a:prstGeom prst="rect">
            <a:avLst/>
          </a:prstGeom>
        </p:spPr>
        <p:txBody>
          <a:bodyPr>
            <a:noAutofit/>
          </a:bodyPr>
          <a:lstStyle/>
          <a:p>
            <a:r>
              <a:rPr lang="en-US" altLang="zh-CN" sz="2800" dirty="0">
                <a:latin typeface="Arial"/>
                <a:cs typeface="Arial"/>
              </a:rPr>
              <a:t>Dino fossil record: Chart 2</a:t>
            </a:r>
            <a:endParaRPr lang="zh-CN" altLang="en-US"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pic>
        <p:nvPicPr>
          <p:cNvPr id="2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93281" y="828000"/>
            <a:ext cx="8405438" cy="5395040"/>
          </a:xfrm>
          <a:prstGeom prst="rect">
            <a:avLst/>
          </a:prstGeom>
          <a:noFill/>
          <a:ln w="3175">
            <a:solidFill>
              <a:schemeClr val="tx1"/>
            </a:solid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1559496" y="68026"/>
            <a:ext cx="9145016" cy="646331"/>
          </a:xfrm>
          <a:prstGeom prst="rect">
            <a:avLst/>
          </a:prstGeom>
        </p:spPr>
        <p:txBody>
          <a:bodyPr wrap="square">
            <a:spAutoFit/>
          </a:bodyPr>
          <a:lstStyle/>
          <a:p>
            <a:pPr algn="ct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sz="3600" dirty="0"/>
          </a:p>
        </p:txBody>
      </p:sp>
      <p:sp>
        <p:nvSpPr>
          <p:cNvPr id="5" name="标题 1">
            <a:extLst>
              <a:ext uri="{FF2B5EF4-FFF2-40B4-BE49-F238E27FC236}">
                <a16:creationId xmlns:a16="http://schemas.microsoft.com/office/drawing/2014/main" id="{234C696D-7CFB-41D6-9ED3-5B6A3CF3F2B5}"/>
              </a:ext>
            </a:extLst>
          </p:cNvPr>
          <p:cNvSpPr>
            <a:spLocks noGrp="1"/>
          </p:cNvSpPr>
          <p:nvPr>
            <p:ph type="title"/>
          </p:nvPr>
        </p:nvSpPr>
        <p:spPr/>
        <p:txBody>
          <a:bodyPr>
            <a:noAutofit/>
          </a:bodyPr>
          <a:lstStyle/>
          <a:p>
            <a:pPr algn="ctr"/>
            <a:r>
              <a:rPr lang="zh-CN" altLang="en-US" dirty="0"/>
              <a:t>哈勃：位于宇宙的中心是不被许可的</a:t>
            </a:r>
          </a:p>
        </p:txBody>
      </p:sp>
      <p:sp>
        <p:nvSpPr>
          <p:cNvPr id="3" name="内容占位符 2"/>
          <p:cNvSpPr>
            <a:spLocks noGrp="1"/>
          </p:cNvSpPr>
          <p:nvPr>
            <p:ph sz="quarter" idx="4294967295"/>
          </p:nvPr>
        </p:nvSpPr>
        <p:spPr>
          <a:xfrm>
            <a:off x="1199456" y="1268760"/>
            <a:ext cx="5447928" cy="4626908"/>
          </a:xfrm>
          <a:prstGeom prst="rect">
            <a:avLst/>
          </a:prstGeom>
        </p:spPr>
        <p:txBody>
          <a:bodyPr wrap="square">
            <a:spAutoFit/>
          </a:bodyPr>
          <a:lstStyle/>
          <a:p>
            <a:pPr defTabSz="685800">
              <a:lnSpc>
                <a:spcPct val="100000"/>
              </a:lnSpc>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“无论哪个位置，每个观察者所看到的宇宙景象都是一样的。</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这种说法</a:t>
            </a: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纯粹是一个假设</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a:t>
            </a:r>
          </a:p>
          <a:p>
            <a:pPr defTabSz="685800">
              <a:lnSpc>
                <a:spcPct val="100000"/>
              </a:lnSpc>
              <a:spcBef>
                <a:spcPts val="750"/>
              </a:spcBef>
              <a:buFont typeface="Wingdings 2" pitchFamily="18" charset="2"/>
            </a:pP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然而，这种假设被采纳了。宇宙间必须不存在一个特殊的位置，没有中心，没有边界，宇宙各处看起来必须都是一模一样的。”</a:t>
            </a:r>
          </a:p>
        </p:txBody>
      </p:sp>
      <p:pic>
        <p:nvPicPr>
          <p:cNvPr id="6" name="Picture 2" descr="http://www.phys-astro.sonoma.edu/brucemedalists/hubble/hubble.jpg">
            <a:extLst>
              <a:ext uri="{FF2B5EF4-FFF2-40B4-BE49-F238E27FC236}">
                <a16:creationId xmlns:a16="http://schemas.microsoft.com/office/drawing/2014/main" id="{DFD330A6-506D-46F3-A1AA-C32DE1947B7E}"/>
              </a:ext>
            </a:extLst>
          </p:cNvPr>
          <p:cNvPicPr>
            <a:picLocks noChangeAspect="1" noChangeArrowheads="1"/>
          </p:cNvPicPr>
          <p:nvPr/>
        </p:nvPicPr>
        <p:blipFill>
          <a:blip r:embed="rId3" cstate="print"/>
          <a:srcRect/>
          <a:stretch>
            <a:fillRect/>
          </a:stretch>
        </p:blipFill>
        <p:spPr bwMode="auto">
          <a:xfrm>
            <a:off x="7032104" y="1412776"/>
            <a:ext cx="3393413" cy="4320480"/>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8"/>
          <p:cNvGrpSpPr/>
          <p:nvPr/>
        </p:nvGrpSpPr>
        <p:grpSpPr>
          <a:xfrm>
            <a:off x="2999656" y="355456"/>
            <a:ext cx="6192688" cy="6192688"/>
            <a:chOff x="2999656" y="116632"/>
            <a:chExt cx="6192688" cy="6192688"/>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7" name="矩形 6"/>
            <p:cNvSpPr/>
            <p:nvPr/>
          </p:nvSpPr>
          <p:spPr>
            <a:xfrm>
              <a:off x="5015880" y="404664"/>
              <a:ext cx="2236510" cy="584775"/>
            </a:xfrm>
            <a:prstGeom prst="rect">
              <a:avLst/>
            </a:prstGeom>
            <a:effectLst>
              <a:softEdge rad="12700"/>
            </a:effectLst>
          </p:spPr>
          <p:txBody>
            <a:bodyPr wrap="none">
              <a:spAutoFit/>
            </a:bodyPr>
            <a:lstStyle/>
            <a:p>
              <a:r>
                <a:rPr lang="zh-CN" altLang="en-US" sz="3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宇宙进化论</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7"/>
            <p:cNvGrpSpPr/>
            <p:nvPr/>
          </p:nvGrpSpPr>
          <p:grpSpPr>
            <a:xfrm>
              <a:off x="4511824" y="5301208"/>
              <a:ext cx="3234442" cy="872807"/>
              <a:chOff x="4511824" y="5301208"/>
              <a:chExt cx="3234442" cy="872807"/>
            </a:xfrm>
          </p:grpSpPr>
          <p:sp>
            <p:nvSpPr>
              <p:cNvPr id="28" name="矩形 27"/>
              <p:cNvSpPr/>
              <p:nvPr/>
            </p:nvSpPr>
            <p:spPr>
              <a:xfrm rot="1486075">
                <a:off x="4511824" y="5426861"/>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行星、</a:t>
                </a:r>
              </a:p>
            </p:txBody>
          </p:sp>
          <p:sp>
            <p:nvSpPr>
              <p:cNvPr id="29" name="矩形 28"/>
              <p:cNvSpPr/>
              <p:nvPr/>
            </p:nvSpPr>
            <p:spPr>
              <a:xfrm>
                <a:off x="5591944" y="5589240"/>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恒星、</a:t>
                </a:r>
              </a:p>
            </p:txBody>
          </p:sp>
          <p:sp>
            <p:nvSpPr>
              <p:cNvPr id="30" name="矩形 29"/>
              <p:cNvSpPr/>
              <p:nvPr/>
            </p:nvSpPr>
            <p:spPr>
              <a:xfrm rot="19982563">
                <a:off x="6740863" y="5301208"/>
                <a:ext cx="1005403"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星系</a:t>
                </a:r>
              </a:p>
            </p:txBody>
          </p:sp>
        </p:grpSp>
      </p:grpSp>
      <p:grpSp>
        <p:nvGrpSpPr>
          <p:cNvPr id="10" name="组合 18"/>
          <p:cNvGrpSpPr/>
          <p:nvPr/>
        </p:nvGrpSpPr>
        <p:grpSpPr>
          <a:xfrm>
            <a:off x="3024166" y="238824"/>
            <a:ext cx="6192688" cy="6192688"/>
            <a:chOff x="2999656" y="116632"/>
            <a:chExt cx="6192688" cy="6192688"/>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24" name="矩形 23"/>
            <p:cNvSpPr/>
            <p:nvPr/>
          </p:nvSpPr>
          <p:spPr>
            <a:xfrm>
              <a:off x="5015880" y="1268760"/>
              <a:ext cx="2236510" cy="584775"/>
            </a:xfrm>
            <a:prstGeom prst="rect">
              <a:avLst/>
            </a:prstGeom>
            <a:effectLst>
              <a:softEdge rad="12700"/>
            </a:effectLst>
          </p:spPr>
          <p:txBody>
            <a:bodyPr wrap="none">
              <a:spAutoFit/>
            </a:bodyPr>
            <a:lstStyle/>
            <a:p>
              <a:r>
                <a:rPr lang="zh-CN" altLang="en-US" sz="3200" b="1">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地质进化论</a:t>
              </a:r>
              <a:endPar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7" name="矩形 26"/>
            <p:cNvSpPr/>
            <p:nvPr/>
          </p:nvSpPr>
          <p:spPr>
            <a:xfrm>
              <a:off x="5591944" y="4725144"/>
              <a:ext cx="1005403" cy="584775"/>
            </a:xfrm>
            <a:prstGeom prst="rect">
              <a:avLst/>
            </a:prstGeom>
            <a:effectLst>
              <a:softEdge rad="12700"/>
            </a:effectLst>
          </p:spPr>
          <p:txBody>
            <a:bodyPr wrap="none">
              <a:spAutoFit/>
            </a:bodyPr>
            <a:lstStyle/>
            <a:p>
              <a:r>
                <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a:t>
              </a:r>
            </a:p>
          </p:txBody>
        </p:sp>
      </p:grpSp>
      <p:grpSp>
        <p:nvGrpSpPr>
          <p:cNvPr id="11" name="组合 19"/>
          <p:cNvGrpSpPr/>
          <p:nvPr/>
        </p:nvGrpSpPr>
        <p:grpSpPr>
          <a:xfrm>
            <a:off x="3024166" y="332656"/>
            <a:ext cx="6192688" cy="6192688"/>
            <a:chOff x="3095604" y="93832"/>
            <a:chExt cx="6192688" cy="6192688"/>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604" y="93832"/>
              <a:ext cx="6192688" cy="6192688"/>
            </a:xfrm>
            <a:prstGeom prst="rect">
              <a:avLst/>
            </a:prstGeom>
          </p:spPr>
        </p:pic>
        <p:sp>
          <p:nvSpPr>
            <p:cNvPr id="25" name="矩形 24"/>
            <p:cNvSpPr/>
            <p:nvPr/>
          </p:nvSpPr>
          <p:spPr>
            <a:xfrm>
              <a:off x="5073936" y="2060848"/>
              <a:ext cx="2236510" cy="584775"/>
            </a:xfrm>
            <a:prstGeom prst="rect">
              <a:avLst/>
            </a:prstGeom>
            <a:effectLst>
              <a:softEdge rad="12700"/>
            </a:effectLst>
          </p:spPr>
          <p:txBody>
            <a:bodyPr wrap="none">
              <a:spAutoFit/>
            </a:bodyPr>
            <a:lstStyle/>
            <a:p>
              <a:r>
                <a:rPr lang="zh-CN" altLang="en-US" sz="3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生物进化论</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矩形 25"/>
            <p:cNvSpPr/>
            <p:nvPr/>
          </p:nvSpPr>
          <p:spPr>
            <a:xfrm>
              <a:off x="5591944" y="3861048"/>
              <a:ext cx="1005403" cy="584775"/>
            </a:xfrm>
            <a:prstGeom prst="rect">
              <a:avLst/>
            </a:prstGeom>
            <a:effectLst>
              <a:softEdge rad="12700"/>
            </a:effectLst>
          </p:spPr>
          <p:txBody>
            <a:bodyPr wrap="none">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生命</a:t>
              </a:r>
            </a:p>
          </p:txBody>
        </p:sp>
      </p:grpSp>
      <p:sp>
        <p:nvSpPr>
          <p:cNvPr id="35" name="Text Box 6"/>
          <p:cNvSpPr txBox="1">
            <a:spLocks noChangeArrowheads="1"/>
          </p:cNvSpPr>
          <p:nvPr/>
        </p:nvSpPr>
        <p:spPr bwMode="auto">
          <a:xfrm>
            <a:off x="2029922" y="2339866"/>
            <a:ext cx="8280920" cy="2185214"/>
          </a:xfrm>
          <a:prstGeom prst="rect">
            <a:avLst/>
          </a:prstGeom>
          <a:solidFill>
            <a:srgbClr val="024B8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Aft>
                <a:spcPct val="0"/>
              </a:spcAft>
              <a:defRPr/>
            </a:pPr>
            <a:r>
              <a:rPr lang="zh-CN" alt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都是建</a:t>
            </a:r>
            <a:r>
              <a:rPr lang="zh-CN" altLang="en-US"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立在唯物论</a:t>
            </a:r>
            <a:endParaRPr lang="en-US" altLang="zh-CN"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lgn="ctr" fontAlgn="base">
              <a:spcAft>
                <a:spcPct val="0"/>
              </a:spcAft>
              <a:defRPr/>
            </a:pPr>
            <a:r>
              <a:rPr lang="zh-CN" altLang="en-US"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哲</a:t>
            </a:r>
            <a:r>
              <a:rPr lang="zh-CN" alt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学基础之上的假设</a:t>
            </a:r>
            <a:endParaRPr 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p:txBody>
      </p:sp>
      <p:sp>
        <p:nvSpPr>
          <p:cNvPr id="36" name="Rectangle 7"/>
          <p:cNvSpPr>
            <a:spLocks noChangeArrowheads="1"/>
          </p:cNvSpPr>
          <p:nvPr/>
        </p:nvSpPr>
        <p:spPr bwMode="auto">
          <a:xfrm>
            <a:off x="2595538" y="1953312"/>
            <a:ext cx="7251576" cy="2971800"/>
          </a:xfrm>
          <a:prstGeom prst="rect">
            <a:avLst/>
          </a:prstGeom>
          <a:solidFill>
            <a:srgbClr val="00295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zh-CN" altLang="en-US" sz="200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虚构！</a:t>
            </a:r>
            <a:endParaRPr lang="en-US" altLang="zh-CN" sz="200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00358"/>
            <a:ext cx="12191999" cy="163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905" y="2800358"/>
            <a:ext cx="12199247" cy="45719"/>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4" name="Rectangle 5"/>
          <p:cNvSpPr>
            <a:spLocks noChangeArrowheads="1"/>
          </p:cNvSpPr>
          <p:nvPr/>
        </p:nvSpPr>
        <p:spPr bwMode="auto">
          <a:xfrm>
            <a:off x="-6336" y="4437112"/>
            <a:ext cx="12199244" cy="889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5" name="Rectangle 3"/>
          <p:cNvSpPr txBox="1">
            <a:spLocks noChangeArrowheads="1"/>
          </p:cNvSpPr>
          <p:nvPr/>
        </p:nvSpPr>
        <p:spPr bwMode="auto">
          <a:xfrm>
            <a:off x="2441059" y="3322439"/>
            <a:ext cx="7255341"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prstClr val="white"/>
                </a:solidFill>
                <a:latin typeface="微软雅黑" panose="020B0503020204020204" pitchFamily="34" charset="-122"/>
                <a:ea typeface="微软雅黑" panose="020B0503020204020204" pitchFamily="34" charset="-122"/>
              </a:rPr>
              <a:t>谢谢大家！</a:t>
            </a:r>
          </a:p>
        </p:txBody>
      </p:sp>
    </p:spTree>
    <p:extLst>
      <p:ext uri="{BB962C8B-B14F-4D97-AF65-F5344CB8AC3E}">
        <p14:creationId xmlns:p14="http://schemas.microsoft.com/office/powerpoint/2010/main" val="197148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Dino tree Sereno 1999 blanked.gif"/>
          <p:cNvPicPr>
            <a:picLocks/>
          </p:cNvPicPr>
          <p:nvPr/>
        </p:nvPicPr>
        <p:blipFill>
          <a:blip r:embed="rId3" cstate="print"/>
          <a:srcRect/>
          <a:stretch>
            <a:fillRect/>
          </a:stretch>
        </p:blipFill>
        <p:spPr bwMode="auto">
          <a:xfrm>
            <a:off x="1893000" y="828000"/>
            <a:ext cx="8406000" cy="5396400"/>
          </a:xfrm>
          <a:prstGeom prst="rect">
            <a:avLst/>
          </a:prstGeom>
          <a:noFill/>
          <a:ln w="3175">
            <a:solidFill>
              <a:schemeClr val="tx1"/>
            </a:solidFill>
          </a:ln>
        </p:spPr>
      </p:pic>
      <p:sp>
        <p:nvSpPr>
          <p:cNvPr id="6" name="标题 5">
            <a:extLst>
              <a:ext uri="{FF2B5EF4-FFF2-40B4-BE49-F238E27FC236}">
                <a16:creationId xmlns:a16="http://schemas.microsoft.com/office/drawing/2014/main" id="{1120F976-C417-48C0-B4D3-D0C33AF0743C}"/>
              </a:ext>
            </a:extLst>
          </p:cNvPr>
          <p:cNvSpPr>
            <a:spLocks noGrp="1"/>
          </p:cNvSpPr>
          <p:nvPr>
            <p:ph type="title"/>
          </p:nvPr>
        </p:nvSpPr>
        <p:spPr>
          <a:xfrm>
            <a:off x="0" y="185984"/>
            <a:ext cx="12192000" cy="584775"/>
          </a:xfrm>
        </p:spPr>
        <p:txBody>
          <a:bodyPr/>
          <a:lstStyle/>
          <a:p>
            <a:r>
              <a:rPr lang="zh-CN" altLang="en-US" dirty="0"/>
              <a:t>创造的证据：化石记录  </a:t>
            </a:r>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p>
        </p:txBody>
      </p:sp>
      <p:sp>
        <p:nvSpPr>
          <p:cNvPr id="10" name="副标题 1">
            <a:extLst>
              <a:ext uri="{FF2B5EF4-FFF2-40B4-BE49-F238E27FC236}">
                <a16:creationId xmlns:a16="http://schemas.microsoft.com/office/drawing/2014/main" id="{9DB02C37-46AB-48D7-9FDA-D3B6B0F67FF7}"/>
              </a:ext>
            </a:extLst>
          </p:cNvPr>
          <p:cNvSpPr>
            <a:spLocks noGrp="1"/>
          </p:cNvSpPr>
          <p:nvPr/>
        </p:nvSpPr>
        <p:spPr>
          <a:xfrm>
            <a:off x="0" y="-566117"/>
            <a:ext cx="12192000" cy="46672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altLang="zh-CN" sz="2800" dirty="0">
                <a:latin typeface="Arial"/>
                <a:cs typeface="Arial"/>
              </a:rPr>
              <a:t>Dino fossil record: Chart 3</a:t>
            </a:r>
            <a:endParaRPr lang="zh-CN" altLang="en-US"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5400" dirty="0">
            <a:solidFill>
              <a:srgbClr val="024C89"/>
            </a:solidFill>
            <a:latin typeface="汉仪大宋简" panose="02010609000101010101" pitchFamily="49" charset="-122"/>
            <a:ea typeface="汉仪大宋简" panose="02010609000101010101" pitchFamily="49" charset="-122"/>
          </a:defRPr>
        </a:defPPr>
      </a:lstStyle>
    </a:spDef>
  </a:objectDefaults>
  <a:extraClrSchemeLst/>
</a:theme>
</file>

<file path=ppt/theme/theme2.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3.xml><?xml version="1.0" encoding="utf-8"?>
<a:theme xmlns:a="http://schemas.openxmlformats.org/drawingml/2006/main" name="4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30608</TotalTime>
  <Words>9439</Words>
  <Application>Microsoft Office PowerPoint</Application>
  <PresentationFormat>宽屏</PresentationFormat>
  <Paragraphs>718</Paragraphs>
  <Slides>82</Slides>
  <Notes>78</Notes>
  <HiddenSlides>2</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82</vt:i4>
      </vt:variant>
    </vt:vector>
  </HeadingPairs>
  <TitlesOfParts>
    <vt:vector size="102" baseType="lpstr">
      <vt:lpstr>Arial MT</vt:lpstr>
      <vt:lpstr>微軟正黑體</vt:lpstr>
      <vt:lpstr>Segoe</vt:lpstr>
      <vt:lpstr>汉仪大宋简</vt:lpstr>
      <vt:lpstr>黑体</vt:lpstr>
      <vt:lpstr>黑体 (正文)</vt:lpstr>
      <vt:lpstr>华文中宋</vt:lpstr>
      <vt:lpstr>宋体</vt:lpstr>
      <vt:lpstr>微软雅黑</vt:lpstr>
      <vt:lpstr>Arial</vt:lpstr>
      <vt:lpstr>Arial Black</vt:lpstr>
      <vt:lpstr>Calibri</vt:lpstr>
      <vt:lpstr>Franklin Gothic Book</vt:lpstr>
      <vt:lpstr>Franklin Gothic Medium</vt:lpstr>
      <vt:lpstr>Wingdings</vt:lpstr>
      <vt:lpstr>Wingdings 2</vt:lpstr>
      <vt:lpstr>Wingdings 3</vt:lpstr>
      <vt:lpstr>HDOfficeLightV0</vt:lpstr>
      <vt:lpstr>Title above text on slide</vt:lpstr>
      <vt:lpstr>4_Title above text on slide</vt:lpstr>
      <vt:lpstr>PowerPoint 演示文稿</vt:lpstr>
      <vt:lpstr>圣经说：创造是很明显</vt:lpstr>
      <vt:lpstr>创造的证据：生命的起源</vt:lpstr>
      <vt:lpstr>创造的证据：生命的起源</vt:lpstr>
      <vt:lpstr>DNA不但含有物质，还含有信息</vt:lpstr>
      <vt:lpstr>创造的证据：生命的起源</vt:lpstr>
      <vt:lpstr>PowerPoint 演示文稿</vt:lpstr>
      <vt:lpstr>创造的证据：化石记录  『恐龙的进化』《科学》杂志1999年</vt:lpstr>
      <vt:lpstr>创造的证据：化石记录  『恐龙的进化』《科学》杂志1999年</vt:lpstr>
      <vt:lpstr>《化石记录》回播</vt:lpstr>
      <vt:lpstr>化石记录中的事实：有猿猴，有人，没有第三种</vt:lpstr>
      <vt:lpstr>人类 / 黑猩猩 基因相似度</vt:lpstr>
      <vt:lpstr>《猿人》回播</vt:lpstr>
      <vt:lpstr>生物衰减计时器</vt:lpstr>
      <vt:lpstr>地表侵蚀：太快</vt:lpstr>
      <vt:lpstr>基因熵：破坏DNA，破坏结构的功能</vt:lpstr>
      <vt:lpstr>基因熵：不断积累的突变表示地球是年轻的</vt:lpstr>
      <vt:lpstr>5月16日:年轻地球的证据    &amp;   5月19日:放射性测年代法与碳14 </vt:lpstr>
      <vt:lpstr>PowerPoint 演示文稿</vt:lpstr>
      <vt:lpstr>“科学家”是什么样的人？</vt:lpstr>
      <vt:lpstr>我们脑海中对“科学家”的概念：</vt:lpstr>
      <vt:lpstr>半人半马的神话</vt:lpstr>
      <vt:lpstr>科学家的神话：半人半电脑</vt:lpstr>
      <vt:lpstr>科学家的真实面目</vt:lpstr>
      <vt:lpstr>PowerPoint 演示文稿</vt:lpstr>
      <vt:lpstr>观察到的“事实”（证据）需要解释</vt:lpstr>
      <vt:lpstr>进化论者利用的解释框架：唯物论、无神论</vt:lpstr>
      <vt:lpstr>进化论者利用的解释框架：唯物论、无神论</vt:lpstr>
      <vt:lpstr>什么才算为科学？</vt:lpstr>
      <vt:lpstr>唯物论的偏见</vt:lpstr>
      <vt:lpstr>即便不合理，指定答案也只能是：唯物论、无神论</vt:lpstr>
      <vt:lpstr>即便不合理，指定答案也只能是：唯物论、无神论</vt:lpstr>
      <vt:lpstr>思想框架使进化论者看不到面前证据的意义</vt:lpstr>
      <vt:lpstr>PowerPoint 演示文稿</vt:lpstr>
      <vt:lpstr>PowerPoint 演示文稿</vt:lpstr>
      <vt:lpstr>同一套数据，不同的解释</vt:lpstr>
      <vt:lpstr>解释框架（世界观）</vt:lpstr>
      <vt:lpstr>解释框架（世界观）</vt:lpstr>
      <vt:lpstr>解释框架（世界观） </vt:lpstr>
      <vt:lpstr>解释框架（世界观）</vt:lpstr>
      <vt:lpstr>PowerPoint 演示文稿</vt:lpstr>
      <vt:lpstr>提醒：不可走“信仰主义”的错路！</vt:lpstr>
      <vt:lpstr>唯物论这种“思想紧身衣”，从哪儿而来？</vt:lpstr>
      <vt:lpstr>古希腊、罗马哲学家：年老地球论和进化论</vt:lpstr>
      <vt:lpstr>古希腊、罗马哲学家：年老地球论和进化论</vt:lpstr>
      <vt:lpstr>圣经产生新的世界观</vt:lpstr>
      <vt:lpstr>圣经世界观引导现代科学</vt:lpstr>
      <vt:lpstr>启蒙期哲学家拒绝基督教</vt:lpstr>
      <vt:lpstr>PowerPoint 演示文稿</vt:lpstr>
      <vt:lpstr>西方中最积极的推动进化论的人：</vt:lpstr>
      <vt:lpstr>进化论是宗教</vt:lpstr>
      <vt:lpstr>PowerPoint 演示文稿</vt:lpstr>
      <vt:lpstr>PowerPoint 演示文稿</vt:lpstr>
      <vt:lpstr> 蒲丰 (Buffon) 1707-88</vt:lpstr>
      <vt:lpstr>詹姆斯‧赫顿 (James Hutton) 1726-97</vt:lpstr>
      <vt:lpstr>詹姆斯‧赫顿 (James Hutton) 1726-97</vt:lpstr>
      <vt:lpstr>詹姆斯‧赫顿 (James Hutton) 1726-97</vt:lpstr>
      <vt:lpstr>圣经预言“均变论”以及否认诺亚洪水</vt:lpstr>
      <vt:lpstr>查尔斯‧莱尔 (Charles Lyell) 1797-1875</vt:lpstr>
      <vt:lpstr>莱尔稍微透露了他的动机</vt:lpstr>
      <vt:lpstr>莱尔有关尼亚加拉瀑布侵蚀的欺骗</vt:lpstr>
      <vt:lpstr>赫顿、莱尔：不可以有全球性洪水！</vt:lpstr>
      <vt:lpstr>赫顿、莱尔：不可以有全球性洪水！</vt:lpstr>
      <vt:lpstr>阿格尔：地质学走偏了</vt:lpstr>
      <vt:lpstr>阿格尔：快形成的岩层</vt:lpstr>
      <vt:lpstr>莱尔影响达尔文</vt:lpstr>
      <vt:lpstr>PowerPoint 演示文稿</vt:lpstr>
      <vt:lpstr>拉马克 (Lamark) 1744-1829</vt:lpstr>
      <vt:lpstr>乔治‧居维叶 (Cuvier) 1769-1832</vt:lpstr>
      <vt:lpstr>伊拉斯莫斯 ‧ 达尔文 (Erasmus Darwin) 1731-1802</vt:lpstr>
      <vt:lpstr>进化论使达尔文离开基督教</vt:lpstr>
      <vt:lpstr>达尔文不希望圣经是真实的</vt:lpstr>
      <vt:lpstr>PowerPoint 演示文稿</vt:lpstr>
      <vt:lpstr>皮埃尔‧拉布拉斯 (Pierre LaPlace) 1749-1827</vt:lpstr>
      <vt:lpstr>拉布拉斯见拿破仑</vt:lpstr>
      <vt:lpstr>太阳系的起源：星云假说</vt:lpstr>
      <vt:lpstr>角动量</vt:lpstr>
      <vt:lpstr>哈勃：位于宇宙的中心是不被许可的</vt:lpstr>
      <vt:lpstr>哈勃：位于宇宙的中心是不被许可的</vt:lpstr>
      <vt:lpstr>哈勃：位于宇宙的中心是不被许可的</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陈 建平</cp:lastModifiedBy>
  <cp:revision>2330</cp:revision>
  <dcterms:created xsi:type="dcterms:W3CDTF">2014-01-09T08:42:09Z</dcterms:created>
  <dcterms:modified xsi:type="dcterms:W3CDTF">2020-05-14T06:39:23Z</dcterms:modified>
</cp:coreProperties>
</file>