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8"/>
  </p:notesMasterIdLst>
  <p:sldIdLst>
    <p:sldId id="270" r:id="rId2"/>
    <p:sldId id="323" r:id="rId3"/>
    <p:sldId id="339" r:id="rId4"/>
    <p:sldId id="338" r:id="rId5"/>
    <p:sldId id="340" r:id="rId6"/>
    <p:sldId id="341" r:id="rId7"/>
    <p:sldId id="342" r:id="rId8"/>
    <p:sldId id="387" r:id="rId9"/>
    <p:sldId id="324" r:id="rId10"/>
    <p:sldId id="345" r:id="rId11"/>
    <p:sldId id="344" r:id="rId12"/>
    <p:sldId id="343" r:id="rId13"/>
    <p:sldId id="497" r:id="rId14"/>
    <p:sldId id="381" r:id="rId15"/>
    <p:sldId id="382" r:id="rId16"/>
    <p:sldId id="383" r:id="rId17"/>
    <p:sldId id="357" r:id="rId18"/>
    <p:sldId id="491" r:id="rId19"/>
    <p:sldId id="492" r:id="rId20"/>
    <p:sldId id="378" r:id="rId21"/>
    <p:sldId id="359" r:id="rId22"/>
    <p:sldId id="360" r:id="rId23"/>
    <p:sldId id="498" r:id="rId24"/>
    <p:sldId id="493" r:id="rId25"/>
    <p:sldId id="362" r:id="rId26"/>
    <p:sldId id="363" r:id="rId27"/>
    <p:sldId id="386" r:id="rId28"/>
    <p:sldId id="364" r:id="rId29"/>
    <p:sldId id="366" r:id="rId30"/>
    <p:sldId id="368" r:id="rId31"/>
    <p:sldId id="369" r:id="rId32"/>
    <p:sldId id="372" r:id="rId33"/>
    <p:sldId id="373" r:id="rId34"/>
    <p:sldId id="374" r:id="rId35"/>
    <p:sldId id="375" r:id="rId36"/>
    <p:sldId id="490" r:id="rId37"/>
  </p:sldIdLst>
  <p:sldSz cx="9144000" cy="6858000" type="screen4x3"/>
  <p:notesSz cx="6858000" cy="9144000"/>
  <p:embeddedFontLst>
    <p:embeddedFont>
      <p:font typeface="微软雅黑" panose="020B0503020204020204" pitchFamily="34" charset="-122"/>
      <p:regular r:id="rId39"/>
      <p:bold r:id="rId40"/>
    </p:embeddedFont>
    <p:embeddedFont>
      <p:font typeface="微软雅黑" panose="020B0503020204020204" pitchFamily="34" charset="-122"/>
      <p:regular r:id="rId39"/>
      <p:bold r:id="rId40"/>
    </p:embeddedFont>
    <p:embeddedFont>
      <p:font typeface="Calibri" panose="020F0502020204030204" pitchFamily="34" charset="0"/>
      <p:regular r:id="rId41"/>
      <p:bold r:id="rId42"/>
      <p:italic r:id="rId43"/>
      <p:boldItalic r:id="rId44"/>
    </p:embeddedFont>
    <p:embeddedFont>
      <p:font typeface="宋体" panose="02010600030101010101" pitchFamily="2" charset="-122"/>
      <p:regular r:id="rId45"/>
    </p:embeddedFont>
  </p:embeddedFontLst>
  <p:defaultTextStyle>
    <a:defPPr>
      <a:defRPr lang="zh-CN"/>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0603"/>
    <a:srgbClr val="AAD3FC"/>
    <a:srgbClr val="0C4E8A"/>
    <a:srgbClr val="5388BA"/>
    <a:srgbClr val="070707"/>
    <a:srgbClr val="6E4B3D"/>
    <a:srgbClr val="523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1" autoAdjust="0"/>
    <p:restoredTop sz="44291" autoAdjust="0"/>
  </p:normalViewPr>
  <p:slideViewPr>
    <p:cSldViewPr snapToGrid="0" snapToObjects="1">
      <p:cViewPr varScale="1">
        <p:scale>
          <a:sx n="30" d="100"/>
          <a:sy n="30" d="100"/>
        </p:scale>
        <p:origin x="2520" y="48"/>
      </p:cViewPr>
      <p:guideLst>
        <p:guide orient="horz" pos="2160"/>
        <p:guide pos="2880"/>
      </p:guideLst>
    </p:cSldViewPr>
  </p:slideViewPr>
  <p:outlineViewPr>
    <p:cViewPr>
      <p:scale>
        <a:sx n="33" d="100"/>
        <a:sy n="33" d="100"/>
      </p:scale>
      <p:origin x="0" y="0"/>
    </p:cViewPr>
  </p:outlineViewPr>
  <p:notesTextViewPr>
    <p:cViewPr>
      <p:scale>
        <a:sx n="115" d="100"/>
        <a:sy n="115" d="100"/>
      </p:scale>
      <p:origin x="0" y="0"/>
    </p:cViewPr>
  </p:notesTextViewPr>
  <p:sorterViewPr>
    <p:cViewPr varScale="1">
      <p:scale>
        <a:sx n="100" d="100"/>
        <a:sy n="100" d="100"/>
      </p:scale>
      <p:origin x="0" y="-35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3EF50E4-72D0-43EA-8B76-8E659581199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id="{79B5F933-E55A-447A-A414-F0D5B3509EE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ea typeface="+mn-ea"/>
              </a:defRPr>
            </a:lvl1pPr>
          </a:lstStyle>
          <a:p>
            <a:pPr>
              <a:defRPr/>
            </a:pPr>
            <a:fld id="{F202C6FA-7D4F-4186-AC10-D6EC903A5927}" type="datetimeFigureOut">
              <a:rPr lang="zh-CN" altLang="en-US"/>
              <a:pPr>
                <a:defRPr/>
              </a:pPr>
              <a:t>2022/1/21</a:t>
            </a:fld>
            <a:endParaRPr lang="zh-CN" altLang="en-US"/>
          </a:p>
        </p:txBody>
      </p:sp>
      <p:sp>
        <p:nvSpPr>
          <p:cNvPr id="4" name="幻灯片图像占位符 3">
            <a:extLst>
              <a:ext uri="{FF2B5EF4-FFF2-40B4-BE49-F238E27FC236}">
                <a16:creationId xmlns:a16="http://schemas.microsoft.com/office/drawing/2014/main" id="{8D01A54A-8E53-4478-9756-6020890EFE3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5E6221A0-8FF4-44C9-AA43-5D67204AEFDC}"/>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a:extLst>
              <a:ext uri="{FF2B5EF4-FFF2-40B4-BE49-F238E27FC236}">
                <a16:creationId xmlns:a16="http://schemas.microsoft.com/office/drawing/2014/main" id="{F67AA735-C277-4675-85E8-C2ED3D6CEAB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ea typeface="+mn-ea"/>
              </a:defRPr>
            </a:lvl1pPr>
          </a:lstStyle>
          <a:p>
            <a:pPr>
              <a:defRPr/>
            </a:pPr>
            <a:endParaRPr lang="zh-CN" altLang="en-US"/>
          </a:p>
        </p:txBody>
      </p:sp>
      <p:sp>
        <p:nvSpPr>
          <p:cNvPr id="7" name="幻灯片编号占位符 6">
            <a:extLst>
              <a:ext uri="{FF2B5EF4-FFF2-40B4-BE49-F238E27FC236}">
                <a16:creationId xmlns:a16="http://schemas.microsoft.com/office/drawing/2014/main" id="{37BE86A8-485A-46F5-BAF5-A07D8DC1F1A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1" sz="1200"/>
            </a:lvl1pPr>
          </a:lstStyle>
          <a:p>
            <a:pPr>
              <a:defRPr/>
            </a:pPr>
            <a:fld id="{34C4375F-75C1-4085-9A74-78ECBCEDAF1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a:extLst>
              <a:ext uri="{FF2B5EF4-FFF2-40B4-BE49-F238E27FC236}">
                <a16:creationId xmlns:a16="http://schemas.microsoft.com/office/drawing/2014/main" id="{0BF3C03D-18D7-478E-AE49-BE5F256C4B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a:extLst>
              <a:ext uri="{FF2B5EF4-FFF2-40B4-BE49-F238E27FC236}">
                <a16:creationId xmlns:a16="http://schemas.microsoft.com/office/drawing/2014/main" id="{4BA65D95-4925-45BD-8CF5-B5D7907F42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圣经记载的以色列民族的历史都是真实的，这在考古发现中都得到证实。上一节课，我们从耶利哥古城的考古挖掘证实了圣经的历史记载，这节课我们来看看其他文物对圣经历史的印证。</a:t>
            </a:r>
            <a:endParaRPr lang="zh-CN" altLang="zh-CN" sz="1800" dirty="0">
              <a:effectLst/>
              <a:latin typeface="Times New Roman" panose="02020603050405020304" pitchFamily="18" charset="0"/>
              <a:ea typeface="等线" panose="02010600030101010101" pitchFamily="2" charset="-122"/>
            </a:endParaRPr>
          </a:p>
        </p:txBody>
      </p:sp>
      <p:sp>
        <p:nvSpPr>
          <p:cNvPr id="10244" name="灯片编号占位符 3">
            <a:extLst>
              <a:ext uri="{FF2B5EF4-FFF2-40B4-BE49-F238E27FC236}">
                <a16:creationId xmlns:a16="http://schemas.microsoft.com/office/drawing/2014/main" id="{D5F89D7F-A08B-4E0E-BCE4-9458514498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29D2E14-A35C-452E-9104-B4554F242559}" type="slidenum">
              <a:rPr kumimoji="0" lang="zh-CN" altLang="en-US" smtClean="0"/>
              <a:pPr/>
              <a:t>1</a:t>
            </a:fld>
            <a:endParaRPr kumimoji="0"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在亚述人的文献中保存了很多记录，其中有圣经中提到的北国以色列和南国犹大国王的名字。在亚述人的文献中，不但记录了亚述王的名字，例如撒缦以色三世、撒珥根三世、西拿基立等，还记录了以色列王和犹大王的名字，比如说：暗利、亚哈、耶户等这些在圣经中提到的国王名字。</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10</a:t>
            </a:fld>
            <a:endParaRPr kumimoji="0" lang="zh-CN" altLang="en-US"/>
          </a:p>
        </p:txBody>
      </p:sp>
    </p:spTree>
    <p:extLst>
      <p:ext uri="{BB962C8B-B14F-4D97-AF65-F5344CB8AC3E}">
        <p14:creationId xmlns:p14="http://schemas.microsoft.com/office/powerpoint/2010/main" val="177176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比如我们看一看这幅浮雕，上面雕刻的是以色列王耶户（中）跪伏表示对亚述王撒缦以色三世的屈服。这幅浮雕也证明了以色列王曾降服于亚述王。这些都强有力地证明以色列民族在那个时代就已经是真实存在的。</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11</a:t>
            </a:fld>
            <a:endParaRPr kumimoji="0" lang="zh-CN" altLang="en-US"/>
          </a:p>
        </p:txBody>
      </p:sp>
    </p:spTree>
    <p:extLst>
      <p:ext uri="{BB962C8B-B14F-4D97-AF65-F5344CB8AC3E}">
        <p14:creationId xmlns:p14="http://schemas.microsoft.com/office/powerpoint/2010/main" val="4159972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除了这幅浮雕，还有在亚述出土的其它文物也记载了亚述入侵以色列的历史。这些完全在圣经之外的历史记载，证明圣经中历史文献是准确和真实的。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亚述在以色列的北面。亚述曾入侵犹大南方王国，并进攻耶路撒冷</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12</a:t>
            </a:fld>
            <a:endParaRPr kumimoji="0" lang="zh-CN" altLang="en-US"/>
          </a:p>
        </p:txBody>
      </p:sp>
    </p:spTree>
    <p:extLst>
      <p:ext uri="{BB962C8B-B14F-4D97-AF65-F5344CB8AC3E}">
        <p14:creationId xmlns:p14="http://schemas.microsoft.com/office/powerpoint/2010/main" val="407574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在公元前</a:t>
            </a:r>
            <a:r>
              <a:rPr lang="en-US" altLang="zh-CN" sz="1800" dirty="0">
                <a:effectLst/>
                <a:latin typeface="Times New Roman" panose="02020603050405020304" pitchFamily="18" charset="0"/>
                <a:ea typeface="宋体" panose="02010600030101010101" pitchFamily="2" charset="-122"/>
              </a:rPr>
              <a:t>732</a:t>
            </a:r>
            <a:r>
              <a:rPr lang="zh-CN" altLang="zh-CN" sz="1800" dirty="0">
                <a:effectLst/>
                <a:latin typeface="Times New Roman" panose="02020603050405020304" pitchFamily="18" charset="0"/>
                <a:ea typeface="宋体" panose="02010600030101010101" pitchFamily="2" charset="-122"/>
              </a:rPr>
              <a:t>年，南方犹大王国与亚述还是盟友的时候，以赛亚就预言了亚述对犹大南方王国的入侵。</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8:7 </a:t>
            </a:r>
            <a:r>
              <a:rPr lang="zh-CN" altLang="zh-CN" sz="1800" dirty="0">
                <a:effectLst/>
                <a:latin typeface="Times New Roman" panose="02020603050405020304" pitchFamily="18" charset="0"/>
                <a:ea typeface="宋体" panose="02010600030101010101" pitchFamily="2" charset="-122"/>
              </a:rPr>
              <a:t>因此，主必使大河翻腾的水猛然冲来，就是亚述王和他所有的威势，必漫过一切的水道，涨过两岸；</a:t>
            </a:r>
            <a:r>
              <a:rPr lang="en-US" altLang="zh-CN" sz="1800" dirty="0">
                <a:effectLst/>
                <a:latin typeface="Times New Roman" panose="02020603050405020304" pitchFamily="18" charset="0"/>
                <a:ea typeface="宋体" panose="02010600030101010101" pitchFamily="2" charset="-122"/>
              </a:rPr>
              <a:t>8 </a:t>
            </a:r>
            <a:r>
              <a:rPr lang="zh-CN" altLang="zh-CN" sz="1800" dirty="0">
                <a:effectLst/>
                <a:latin typeface="Times New Roman" panose="02020603050405020304" pitchFamily="18" charset="0"/>
                <a:ea typeface="宋体" panose="02010600030101010101" pitchFamily="2" charset="-122"/>
              </a:rPr>
              <a:t>必冲入犹大，涨溢泛滥，直到颈项……</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13</a:t>
            </a:fld>
            <a:endParaRPr kumimoji="0" lang="zh-CN" altLang="en-US"/>
          </a:p>
        </p:txBody>
      </p:sp>
    </p:spTree>
    <p:extLst>
      <p:ext uri="{BB962C8B-B14F-4D97-AF65-F5344CB8AC3E}">
        <p14:creationId xmlns:p14="http://schemas.microsoft.com/office/powerpoint/2010/main" val="1411880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这件入侵的事情早已经被以赛亚在</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多年前预言，但是当时的犹太人不理会。亚述就对犹大王国发起了进攻。他们包围并征服了几十个犹大境内的城市。其中，防御重重的拉吉城是支撑到最后的城市之一。以赛亚书有这样的记载：</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14</a:t>
            </a:fld>
            <a:endParaRPr kumimoji="0" lang="zh-CN" altLang="en-US"/>
          </a:p>
        </p:txBody>
      </p:sp>
    </p:spTree>
    <p:extLst>
      <p:ext uri="{BB962C8B-B14F-4D97-AF65-F5344CB8AC3E}">
        <p14:creationId xmlns:p14="http://schemas.microsoft.com/office/powerpoint/2010/main" val="1726679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36:1 </a:t>
            </a:r>
            <a:r>
              <a:rPr lang="zh-CN" altLang="zh-CN" sz="1800" dirty="0">
                <a:effectLst/>
                <a:latin typeface="Times New Roman" panose="02020603050405020304" pitchFamily="18" charset="0"/>
                <a:ea typeface="宋体" panose="02010600030101010101" pitchFamily="2" charset="-122"/>
              </a:rPr>
              <a:t>希西家王十四年【公元前</a:t>
            </a:r>
            <a:r>
              <a:rPr lang="en-US" altLang="zh-CN" sz="1800" dirty="0">
                <a:effectLst/>
                <a:latin typeface="Times New Roman" panose="02020603050405020304" pitchFamily="18" charset="0"/>
                <a:ea typeface="宋体" panose="02010600030101010101" pitchFamily="2" charset="-122"/>
              </a:rPr>
              <a:t>701</a:t>
            </a:r>
            <a:r>
              <a:rPr lang="zh-CN" altLang="zh-CN" sz="1800" dirty="0">
                <a:effectLst/>
                <a:latin typeface="Times New Roman" panose="02020603050405020304" pitchFamily="18" charset="0"/>
                <a:ea typeface="宋体" panose="02010600030101010101" pitchFamily="2" charset="-122"/>
              </a:rPr>
              <a:t>年】，亚述王西拿基立上来攻击犹大所有的坚固城，并且把城攻取。</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亚述王从拉吉差派拉伯沙基，带领大军往耶路撒冷，到希西家王那里去。……</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另外，历代志下也有这样的记载：</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历代志下</a:t>
            </a:r>
            <a:r>
              <a:rPr lang="en-US" altLang="zh-CN" sz="1800" dirty="0">
                <a:effectLst/>
                <a:latin typeface="Times New Roman" panose="02020603050405020304" pitchFamily="18" charset="0"/>
                <a:ea typeface="宋体" panose="02010600030101010101" pitchFamily="2" charset="-122"/>
              </a:rPr>
              <a:t>32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9</a:t>
            </a:r>
            <a:r>
              <a:rPr lang="zh-CN" altLang="zh-CN" sz="1800" dirty="0">
                <a:effectLst/>
                <a:latin typeface="Times New Roman" panose="02020603050405020304" pitchFamily="18" charset="0"/>
                <a:ea typeface="宋体" panose="02010600030101010101" pitchFamily="2" charset="-122"/>
              </a:rPr>
              <a:t>此后，亚述王西拿基立和他的全军攻打拉吉，就差遣臣仆到耶路撒冷见犹大王希西家和一切在耶路撒冷的犹大人…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这些经文记载了亚述人攻取拉吉城并且围困耶路撒冷，亚述历史记载也证明了这些事情。</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15</a:t>
            </a:fld>
            <a:endParaRPr kumimoji="0" lang="zh-CN" altLang="en-US"/>
          </a:p>
        </p:txBody>
      </p:sp>
    </p:spTree>
    <p:extLst>
      <p:ext uri="{BB962C8B-B14F-4D97-AF65-F5344CB8AC3E}">
        <p14:creationId xmlns:p14="http://schemas.microsoft.com/office/powerpoint/2010/main" val="4180425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尽管拉吉拥有坚不可摧的防御体系和斗志昂扬的城民，但最终还是被西拿基利占领。犹太人的抵抗战极其激烈。考古学家在城外发现了亚述人攻城修建的斜坡，在城内发现了拉吉城民为了抵抗亚述入侵而修建的斜坡。</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16</a:t>
            </a:fld>
            <a:endParaRPr kumimoji="0" lang="zh-CN" altLang="en-US"/>
          </a:p>
        </p:txBody>
      </p:sp>
    </p:spTree>
    <p:extLst>
      <p:ext uri="{BB962C8B-B14F-4D97-AF65-F5344CB8AC3E}">
        <p14:creationId xmlns:p14="http://schemas.microsoft.com/office/powerpoint/2010/main" val="405689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西拿基立对这次艰难的胜利感到无比自豪，并在自己宫殿的墙上制作了一幅巨大的浮雕，来描绘这次战役的胜利。</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17</a:t>
            </a:fld>
            <a:endParaRPr kumimoji="0" lang="zh-CN" altLang="en-US"/>
          </a:p>
        </p:txBody>
      </p:sp>
    </p:spTree>
    <p:extLst>
      <p:ext uri="{BB962C8B-B14F-4D97-AF65-F5344CB8AC3E}">
        <p14:creationId xmlns:p14="http://schemas.microsoft.com/office/powerpoint/2010/main" val="582963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除了浮雕之外，亚述王也把这件事记录在他的碑铭上。在亚述王朝的首都尼尼微，发现了一块纪念碑，上面记载着亚述王西拿基立间接承认他没有征服耶路撒冷，并最终不得不撤退。</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18</a:t>
            </a:fld>
            <a:endParaRPr kumimoji="0" lang="zh-CN" altLang="en-US"/>
          </a:p>
        </p:txBody>
      </p:sp>
    </p:spTree>
    <p:extLst>
      <p:ext uri="{BB962C8B-B14F-4D97-AF65-F5344CB8AC3E}">
        <p14:creationId xmlns:p14="http://schemas.microsoft.com/office/powerpoint/2010/main" val="1581488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kern="1200" dirty="0">
                <a:effectLst/>
                <a:latin typeface="Times New Roman" panose="02020603050405020304" pitchFamily="18" charset="0"/>
                <a:ea typeface="等线" panose="02010600030101010101" pitchFamily="2" charset="-122"/>
                <a:cs typeface="Times New Roman" panose="02020603050405020304" pitchFamily="18" charset="0"/>
              </a:rPr>
              <a:t> </a:t>
            </a:r>
            <a:r>
              <a:rPr lang="zh-CN" altLang="zh-CN" sz="1800" dirty="0">
                <a:effectLst/>
                <a:latin typeface="Times New Roman" panose="02020603050405020304" pitchFamily="18" charset="0"/>
                <a:ea typeface="宋体" panose="02010600030101010101" pitchFamily="2" charset="-122"/>
              </a:rPr>
              <a:t>碑文写道： “至于希西家这个不愿服从我的犹太人。我通过用泥土修筑斜坡、动用攻城槌、攻击步兵、挖沟、攻破城墙、（铸斧），最后一一围困并攻取他四十六座坚固的城邑和周边无数的小城。我从他们当中俘虏的男女老少有二十万零一百五十个，马、骡、驴、牛、羊、骆驼不计其数，这都是我的战利品。而他【即希西家】就像一只笼中之鸟，被我关押在耶路撒冷他的皇城里。我所建的防御土墙助我抵抗他，所有从城里出来的人，我都使他折道而返。”</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19</a:t>
            </a:fld>
            <a:endParaRPr kumimoji="0" lang="zh-CN" altLang="en-US"/>
          </a:p>
        </p:txBody>
      </p:sp>
    </p:spTree>
    <p:extLst>
      <p:ext uri="{BB962C8B-B14F-4D97-AF65-F5344CB8AC3E}">
        <p14:creationId xmlns:p14="http://schemas.microsoft.com/office/powerpoint/2010/main" val="2058277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0" indent="-342900">
              <a:buFont typeface="+mj-lt"/>
              <a:buAutoNum type="arabicPeriod"/>
              <a:tabLst>
                <a:tab pos="1620520" algn="l"/>
              </a:tabLst>
            </a:pPr>
            <a:r>
              <a:rPr lang="zh-CN" altLang="zh-CN" sz="1800" b="1" dirty="0">
                <a:effectLst/>
                <a:latin typeface="Times New Roman" panose="02020603050405020304" pitchFamily="18" charset="0"/>
                <a:ea typeface="宋体" panose="02010600030101010101" pitchFamily="2" charset="-122"/>
              </a:rPr>
              <a:t>法老碑铭提及以色列人曾经生活在巴勒斯坦地区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不仅是耶利哥的考古发现，而且在遥远的古埃及的法老碑铭和其它一些碑文也证明圣经确实是真实的历史记载。</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2</a:t>
            </a:fld>
            <a:endParaRPr kumimoji="0"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同学们记得后来发生了什么事情呢？后来 神的使者击杀了</a:t>
            </a:r>
            <a:r>
              <a:rPr lang="en-US" altLang="zh-CN" sz="1800" dirty="0">
                <a:effectLst/>
                <a:latin typeface="Times New Roman" panose="02020603050405020304" pitchFamily="18" charset="0"/>
                <a:ea typeface="宋体" panose="02010600030101010101" pitchFamily="2" charset="-122"/>
              </a:rPr>
              <a:t>185000</a:t>
            </a:r>
            <a:r>
              <a:rPr lang="zh-CN" altLang="zh-CN" sz="1800" dirty="0">
                <a:effectLst/>
                <a:latin typeface="Times New Roman" panose="02020603050405020304" pitchFamily="18" charset="0"/>
                <a:ea typeface="宋体" panose="02010600030101010101" pitchFamily="2" charset="-122"/>
              </a:rPr>
              <a:t>个亚述士兵，亚述王西拿基立不得不撤兵，打道回府，但骄傲的亚述王没有在碑铭提到这件事情。</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要留意这位自负的亚述王在他的任何记录中从未提及自己占领了耶路撒冷，那是因为他根本没有攻下该城。</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20</a:t>
            </a:fld>
            <a:endParaRPr kumimoji="0" lang="zh-CN" altLang="en-US"/>
          </a:p>
        </p:txBody>
      </p:sp>
    </p:spTree>
    <p:extLst>
      <p:ext uri="{BB962C8B-B14F-4D97-AF65-F5344CB8AC3E}">
        <p14:creationId xmlns:p14="http://schemas.microsoft.com/office/powerpoint/2010/main" val="1005473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毫无疑问，提到拉吉的重重防御，远不如用攻占耶路撒冷的胜利记载来装点自己的皇宫；与其提到拉吉的城民，不如刻一幅犹太王希西家向他下跪的浮雕图。但亚述王并没有提到他在耶路撒冷的胜利，因为事实正如圣经所记：亚述军队对耶路撒冷的围攻失败了，西拿基立重归亚述。这正如以赛亚的预言：</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21</a:t>
            </a:fld>
            <a:endParaRPr kumimoji="0" lang="zh-CN" altLang="en-US"/>
          </a:p>
        </p:txBody>
      </p:sp>
    </p:spTree>
    <p:extLst>
      <p:ext uri="{BB962C8B-B14F-4D97-AF65-F5344CB8AC3E}">
        <p14:creationId xmlns:p14="http://schemas.microsoft.com/office/powerpoint/2010/main" val="450559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pPr>
            <a:r>
              <a:rPr lang="zh-CN" altLang="zh-CN" sz="1800" kern="0" dirty="0">
                <a:effectLst/>
                <a:ea typeface="宋体" panose="02010600030101010101" pitchFamily="2" charset="-122"/>
                <a:cs typeface="Times New Roman" panose="02020603050405020304" pitchFamily="18" charset="0"/>
              </a:rPr>
              <a:t>以赛亚书</a:t>
            </a:r>
            <a:r>
              <a:rPr lang="en-US" altLang="zh-CN" sz="1800" kern="0" dirty="0">
                <a:effectLst/>
                <a:ea typeface="宋体" panose="02010600030101010101" pitchFamily="2" charset="-122"/>
                <a:cs typeface="Times New Roman" panose="02020603050405020304" pitchFamily="18" charset="0"/>
              </a:rPr>
              <a:t>37:33 </a:t>
            </a:r>
            <a:r>
              <a:rPr lang="zh-CN" altLang="zh-CN" sz="1800" kern="0" dirty="0">
                <a:effectLst/>
                <a:ea typeface="宋体" panose="02010600030101010101" pitchFamily="2" charset="-122"/>
                <a:cs typeface="Times New Roman" panose="02020603050405020304" pitchFamily="18" charset="0"/>
              </a:rPr>
              <a:t>所以耶和华论亚述王如此说：“他必不得来到这城，也不在这里射箭，不得拿盾牌到城前，也不筑垒攻城。</a:t>
            </a:r>
            <a:r>
              <a:rPr lang="en-US" altLang="zh-CN" sz="1800" kern="0" dirty="0">
                <a:effectLst/>
                <a:ea typeface="宋体" panose="02010600030101010101" pitchFamily="2" charset="-122"/>
                <a:cs typeface="Times New Roman" panose="02020603050405020304" pitchFamily="18" charset="0"/>
              </a:rPr>
              <a:t>34 </a:t>
            </a:r>
            <a:r>
              <a:rPr lang="zh-CN" altLang="zh-CN" sz="1800" kern="0" dirty="0">
                <a:effectLst/>
                <a:ea typeface="宋体" panose="02010600030101010101" pitchFamily="2" charset="-122"/>
                <a:cs typeface="Times New Roman" panose="02020603050405020304" pitchFamily="18" charset="0"/>
              </a:rPr>
              <a:t>他从哪条路来，必从那条路回去，必不得来到这城。这是耶和华说的。</a:t>
            </a:r>
            <a:r>
              <a:rPr lang="en-US" altLang="zh-CN" sz="1800" kern="0" dirty="0">
                <a:effectLst/>
                <a:ea typeface="宋体" panose="02010600030101010101" pitchFamily="2" charset="-122"/>
                <a:cs typeface="Times New Roman" panose="02020603050405020304" pitchFamily="18" charset="0"/>
              </a:rPr>
              <a:t>35 </a:t>
            </a:r>
            <a:r>
              <a:rPr lang="zh-CN" altLang="zh-CN" sz="1800" kern="0" dirty="0">
                <a:effectLst/>
                <a:ea typeface="宋体" panose="02010600030101010101" pitchFamily="2" charset="-122"/>
                <a:cs typeface="Times New Roman" panose="02020603050405020304" pitchFamily="18" charset="0"/>
              </a:rPr>
              <a:t>因我为自己的缘故，又为我仆人大卫的缘故，必保护拯救这城。”</a:t>
            </a:r>
            <a:r>
              <a:rPr lang="en-US" altLang="zh-CN" sz="1800" kern="0" dirty="0">
                <a:effectLst/>
                <a:ea typeface="宋体" panose="02010600030101010101" pitchFamily="2" charset="-122"/>
                <a:cs typeface="Times New Roman" panose="02020603050405020304" pitchFamily="18" charset="0"/>
              </a:rPr>
              <a:t>36 </a:t>
            </a:r>
            <a:r>
              <a:rPr lang="zh-CN" altLang="zh-CN" sz="1800" kern="0" dirty="0">
                <a:effectLst/>
                <a:ea typeface="宋体" panose="02010600030101010101" pitchFamily="2" charset="-122"/>
                <a:cs typeface="Times New Roman" panose="02020603050405020304" pitchFamily="18" charset="0"/>
              </a:rPr>
              <a:t>耶和华的使者出去，在亚述营中杀了十八万五千人。清早有人起来一看，都是死尸了。</a:t>
            </a:r>
            <a:r>
              <a:rPr lang="en-US" altLang="zh-CN" sz="1800" kern="0" dirty="0">
                <a:effectLst/>
                <a:ea typeface="宋体" panose="02010600030101010101" pitchFamily="2" charset="-122"/>
                <a:cs typeface="Times New Roman" panose="02020603050405020304" pitchFamily="18" charset="0"/>
              </a:rPr>
              <a:t>37 </a:t>
            </a:r>
            <a:r>
              <a:rPr lang="zh-CN" altLang="zh-CN" sz="1800" kern="0" dirty="0">
                <a:effectLst/>
                <a:ea typeface="宋体" panose="02010600030101010101" pitchFamily="2" charset="-122"/>
                <a:cs typeface="Times New Roman" panose="02020603050405020304" pitchFamily="18" charset="0"/>
              </a:rPr>
              <a:t>亚述王西拿基立就拔营回去，住在尼尼微。</a:t>
            </a:r>
            <a:endParaRPr lang="zh-CN" altLang="zh-CN" sz="1200" kern="1200" dirty="0">
              <a:solidFill>
                <a:schemeClr val="tx1"/>
              </a:solidFill>
              <a:effectLst/>
              <a:latin typeface="+mn-lt"/>
              <a:ea typeface="+mn-ea"/>
              <a:cs typeface="+mn-cs"/>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22</a:t>
            </a:fld>
            <a:endParaRPr kumimoji="0" lang="zh-CN" altLang="en-US"/>
          </a:p>
        </p:txBody>
      </p:sp>
    </p:spTree>
    <p:extLst>
      <p:ext uri="{BB962C8B-B14F-4D97-AF65-F5344CB8AC3E}">
        <p14:creationId xmlns:p14="http://schemas.microsoft.com/office/powerpoint/2010/main" val="1309863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按照惯例，像古代中东人一样，亚述人没有留下撤军的记录。西拿基立不仅未提及这一灾难，相反，他尽其所能把撤军事件说成是“把希西家关在耶路撒冷”。但是希西家和南方犹大王国还是享有自由。事实正如一个考古学家所说：“后继的亚述王没有再度进攻犹大地区的防卫中心”。</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不仅在亚述，而且在巴比伦的历史记录里面，也有以色列民族的信息记载。</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以色列民族的历史不仅出现在亚述的文物中，在巴比伦的历史记录中，也能看到关于以色列民族的信息。</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23</a:t>
            </a:fld>
            <a:endParaRPr lang="zh-CN" altLang="en-US"/>
          </a:p>
        </p:txBody>
      </p:sp>
    </p:spTree>
    <p:extLst>
      <p:ext uri="{BB962C8B-B14F-4D97-AF65-F5344CB8AC3E}">
        <p14:creationId xmlns:p14="http://schemas.microsoft.com/office/powerpoint/2010/main" val="2322860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mj-lt"/>
              <a:buNone/>
              <a:tabLst>
                <a:tab pos="1620520" algn="l"/>
              </a:tabLst>
            </a:pPr>
            <a:r>
              <a:rPr lang="en-US" altLang="zh-CN" sz="1800" b="1" dirty="0">
                <a:effectLst/>
                <a:latin typeface="Times New Roman" panose="02020603050405020304" pitchFamily="18" charset="0"/>
                <a:ea typeface="宋体" panose="02010600030101010101" pitchFamily="2" charset="-122"/>
              </a:rPr>
              <a:t>4. </a:t>
            </a:r>
            <a:r>
              <a:rPr lang="zh-CN" altLang="zh-CN" sz="1800" b="1" dirty="0">
                <a:effectLst/>
                <a:latin typeface="Times New Roman" panose="02020603050405020304" pitchFamily="18" charset="0"/>
                <a:ea typeface="宋体" panose="02010600030101010101" pitchFamily="2" charset="-122"/>
              </a:rPr>
              <a:t>古巴比伦的泥版记录分给约雅斤王的口粮</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反映古巴比伦历史的泥版记载给约雅斤及其家属分发口粮</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24</a:t>
            </a:fld>
            <a:endParaRPr kumimoji="0" lang="zh-CN" altLang="en-US"/>
          </a:p>
        </p:txBody>
      </p:sp>
    </p:spTree>
    <p:extLst>
      <p:ext uri="{BB962C8B-B14F-4D97-AF65-F5344CB8AC3E}">
        <p14:creationId xmlns:p14="http://schemas.microsoft.com/office/powerpoint/2010/main" val="4019956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据圣经的记载，公元前</a:t>
            </a:r>
            <a:r>
              <a:rPr lang="en-US" altLang="zh-CN" sz="1800" dirty="0">
                <a:effectLst/>
                <a:latin typeface="Times New Roman" panose="02020603050405020304" pitchFamily="18" charset="0"/>
                <a:ea typeface="宋体" panose="02010600030101010101" pitchFamily="2" charset="-122"/>
              </a:rPr>
              <a:t>597 </a:t>
            </a:r>
            <a:r>
              <a:rPr lang="zh-CN" altLang="zh-CN" sz="1800" dirty="0">
                <a:effectLst/>
                <a:latin typeface="Times New Roman" panose="02020603050405020304" pitchFamily="18" charset="0"/>
                <a:ea typeface="宋体" panose="02010600030101010101" pitchFamily="2" charset="-122"/>
              </a:rPr>
              <a:t>年，巴比伦入侵并把约雅斤王流放巴比伦。上帝允许这事发生，是因为上帝要管教性地惩罚犹太人的罪，尤其是他们拜偶像的罪。</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上帝早已经借先知耶利米的口清楚告诫犹太人祂要管教他们，如果他们不认罪悔改，降服巴比伦，就会被巴比伦入侵。但犹太人既没有认罪悔改，也不愿意降服。在向巴比伦进贡几年后，犹太人的领袖就带头反抗，这便导致巴比伦公元前</a:t>
            </a:r>
            <a:r>
              <a:rPr lang="en-US" altLang="zh-CN" sz="1800" dirty="0">
                <a:effectLst/>
                <a:latin typeface="Times New Roman" panose="02020603050405020304" pitchFamily="18" charset="0"/>
                <a:ea typeface="宋体" panose="02010600030101010101" pitchFamily="2" charset="-122"/>
              </a:rPr>
              <a:t>597</a:t>
            </a:r>
            <a:r>
              <a:rPr lang="zh-CN" altLang="zh-CN" sz="1800" dirty="0">
                <a:effectLst/>
                <a:latin typeface="Times New Roman" panose="02020603050405020304" pitchFamily="18" charset="0"/>
                <a:ea typeface="宋体" panose="02010600030101010101" pitchFamily="2" charset="-122"/>
              </a:rPr>
              <a:t>年的第二次入侵。正如耶利米先知的预言，他们将年轻的约雅斤王（也被称为耶哥尼亚和哥尼雅），俘虏至巴比伦。</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25</a:t>
            </a:fld>
            <a:endParaRPr kumimoji="0" lang="zh-CN" altLang="en-US"/>
          </a:p>
        </p:txBody>
      </p:sp>
    </p:spTree>
    <p:extLst>
      <p:ext uri="{BB962C8B-B14F-4D97-AF65-F5344CB8AC3E}">
        <p14:creationId xmlns:p14="http://schemas.microsoft.com/office/powerpoint/2010/main" val="3405933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耶利米书</a:t>
            </a:r>
            <a:r>
              <a:rPr lang="en-US" altLang="zh-CN" sz="1800" dirty="0">
                <a:effectLst/>
                <a:latin typeface="Times New Roman" panose="02020603050405020304" pitchFamily="18" charset="0"/>
                <a:ea typeface="宋体" panose="02010600030101010101" pitchFamily="2" charset="-122"/>
              </a:rPr>
              <a:t>22:24 </a:t>
            </a:r>
            <a:r>
              <a:rPr lang="zh-CN" altLang="zh-CN" sz="1800" dirty="0">
                <a:effectLst/>
                <a:latin typeface="Times New Roman" panose="02020603050405020304" pitchFamily="18" charset="0"/>
                <a:ea typeface="宋体" panose="02010600030101010101" pitchFamily="2" charset="-122"/>
              </a:rPr>
              <a:t>我指着我的永生起誓（这是耶和华的宣告），犹大王……哥尼雅【约雅斤、耶哥尼亚</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25</a:t>
            </a:r>
            <a:r>
              <a:rPr lang="zh-CN" altLang="zh-CN" sz="1800" dirty="0">
                <a:effectLst/>
                <a:latin typeface="Times New Roman" panose="02020603050405020304" pitchFamily="18" charset="0"/>
                <a:ea typeface="宋体" panose="02010600030101010101" pitchFamily="2" charset="-122"/>
              </a:rPr>
              <a:t>……我要把你交在那些寻索你性命和你们惧怕的人手中，就是交在巴比伦王尼布甲尼撒王和迦勒底人手中。</a:t>
            </a:r>
            <a:r>
              <a:rPr lang="en-US" altLang="zh-CN" sz="1800" dirty="0">
                <a:effectLst/>
                <a:latin typeface="Times New Roman" panose="02020603050405020304" pitchFamily="18" charset="0"/>
                <a:ea typeface="宋体" panose="02010600030101010101" pitchFamily="2" charset="-122"/>
              </a:rPr>
              <a:t>26 </a:t>
            </a:r>
            <a:r>
              <a:rPr lang="zh-CN" altLang="zh-CN" sz="1800" dirty="0">
                <a:effectLst/>
                <a:latin typeface="Times New Roman" panose="02020603050405020304" pitchFamily="18" charset="0"/>
                <a:ea typeface="宋体" panose="02010600030101010101" pitchFamily="2" charset="-122"/>
              </a:rPr>
              <a:t>我要把你和生你的母亲驱赶到异地【巴比伦】去，你们不是生在那里，却要死在那里。</a:t>
            </a:r>
            <a:r>
              <a:rPr lang="en-US" altLang="zh-CN" sz="1800" dirty="0">
                <a:effectLst/>
                <a:latin typeface="Times New Roman" panose="02020603050405020304" pitchFamily="18" charset="0"/>
                <a:ea typeface="宋体" panose="02010600030101010101" pitchFamily="2" charset="-122"/>
              </a:rPr>
              <a:t>27 </a:t>
            </a:r>
            <a:r>
              <a:rPr lang="zh-CN" altLang="zh-CN" sz="1800" dirty="0">
                <a:effectLst/>
                <a:latin typeface="Times New Roman" panose="02020603050405020304" pitchFamily="18" charset="0"/>
                <a:ea typeface="宋体" panose="02010600030101010101" pitchFamily="2" charset="-122"/>
              </a:rPr>
              <a:t>你们渴望回归本国</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犹大</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，却不得回去。（新译本）</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26</a:t>
            </a:fld>
            <a:endParaRPr kumimoji="0" lang="zh-CN" altLang="en-US"/>
          </a:p>
        </p:txBody>
      </p:sp>
    </p:spTree>
    <p:extLst>
      <p:ext uri="{BB962C8B-B14F-4D97-AF65-F5344CB8AC3E}">
        <p14:creationId xmlns:p14="http://schemas.microsoft.com/office/powerpoint/2010/main" val="4129565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巴比伦军在公元前</a:t>
            </a:r>
            <a:r>
              <a:rPr lang="en-US" altLang="zh-CN" sz="1800" dirty="0">
                <a:effectLst/>
                <a:latin typeface="Times New Roman" panose="02020603050405020304" pitchFamily="18" charset="0"/>
                <a:ea typeface="宋体" panose="02010600030101010101" pitchFamily="2" charset="-122"/>
              </a:rPr>
              <a:t>597</a:t>
            </a:r>
            <a:r>
              <a:rPr lang="zh-CN" altLang="zh-CN" sz="1800" dirty="0">
                <a:effectLst/>
                <a:latin typeface="Times New Roman" panose="02020603050405020304" pitchFamily="18" charset="0"/>
                <a:ea typeface="宋体" panose="02010600030101010101" pitchFamily="2" charset="-122"/>
              </a:rPr>
              <a:t>年围攻耶路撒冷时，约雅斤没有进行激烈抗战。他在遭围攻后没多久，就向尼布甲尼撒王投降。也许是因为这个原因，尼布甲尼撒王就宽待他。</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27</a:t>
            </a:fld>
            <a:endParaRPr kumimoji="0" lang="zh-CN" altLang="en-US"/>
          </a:p>
        </p:txBody>
      </p:sp>
    </p:spTree>
    <p:extLst>
      <p:ext uri="{BB962C8B-B14F-4D97-AF65-F5344CB8AC3E}">
        <p14:creationId xmlns:p14="http://schemas.microsoft.com/office/powerpoint/2010/main" val="4036794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尼布甲尼撒去世之后，下一位王更加宽待他。这点在列王记里面也有记载：列王记下</a:t>
            </a:r>
            <a:r>
              <a:rPr lang="en-US" altLang="zh-CN" sz="1800" dirty="0">
                <a:effectLst/>
                <a:latin typeface="Times New Roman" panose="02020603050405020304" pitchFamily="18" charset="0"/>
                <a:ea typeface="宋体" panose="02010600030101010101" pitchFamily="2" charset="-122"/>
              </a:rPr>
              <a:t>25:27</a:t>
            </a:r>
            <a:r>
              <a:rPr lang="zh-CN" altLang="zh-CN" sz="1800" dirty="0">
                <a:effectLst/>
                <a:latin typeface="Times New Roman" panose="02020603050405020304" pitchFamily="18" charset="0"/>
                <a:ea typeface="宋体" panose="02010600030101010101" pitchFamily="2" charset="-122"/>
              </a:rPr>
              <a:t>犹大王约雅斤被掳后三十七年，巴比伦王以未米罗达元年十二月二十七日，使犹大王约雅斤抬头，提他出监；</a:t>
            </a:r>
            <a:r>
              <a:rPr lang="en-US" altLang="zh-CN" sz="1800" dirty="0">
                <a:effectLst/>
                <a:latin typeface="Times New Roman" panose="02020603050405020304" pitchFamily="18" charset="0"/>
                <a:ea typeface="宋体" panose="02010600030101010101" pitchFamily="2" charset="-122"/>
              </a:rPr>
              <a:t>28</a:t>
            </a:r>
            <a:r>
              <a:rPr lang="zh-CN" altLang="zh-CN" sz="1800" dirty="0">
                <a:effectLst/>
                <a:latin typeface="Times New Roman" panose="02020603050405020304" pitchFamily="18" charset="0"/>
                <a:ea typeface="宋体" panose="02010600030101010101" pitchFamily="2" charset="-122"/>
              </a:rPr>
              <a:t>又对他说恩言，使他的位高过与他一同在巴比伦众王的位，</a:t>
            </a:r>
            <a:r>
              <a:rPr lang="en-US" altLang="zh-CN" sz="1800" dirty="0">
                <a:effectLst/>
                <a:latin typeface="Times New Roman" panose="02020603050405020304" pitchFamily="18" charset="0"/>
                <a:ea typeface="宋体" panose="02010600030101010101" pitchFamily="2" charset="-122"/>
              </a:rPr>
              <a:t>29</a:t>
            </a:r>
            <a:r>
              <a:rPr lang="zh-CN" altLang="zh-CN" sz="1800" dirty="0">
                <a:effectLst/>
                <a:latin typeface="Times New Roman" panose="02020603050405020304" pitchFamily="18" charset="0"/>
                <a:ea typeface="宋体" panose="02010600030101010101" pitchFamily="2" charset="-122"/>
              </a:rPr>
              <a:t>给他脱了囚服。他终身常在巴比伦王面前吃饭，</a:t>
            </a:r>
            <a:r>
              <a:rPr lang="en-US" altLang="zh-CN" sz="1800" dirty="0">
                <a:effectLst/>
                <a:latin typeface="Times New Roman" panose="02020603050405020304" pitchFamily="18" charset="0"/>
                <a:ea typeface="宋体" panose="02010600030101010101" pitchFamily="2" charset="-122"/>
              </a:rPr>
              <a:t>30</a:t>
            </a:r>
            <a:r>
              <a:rPr lang="zh-CN" altLang="zh-CN" sz="1800" dirty="0">
                <a:effectLst/>
                <a:latin typeface="Times New Roman" panose="02020603050405020304" pitchFamily="18" charset="0"/>
                <a:ea typeface="宋体" panose="02010600030101010101" pitchFamily="2" charset="-122"/>
              </a:rPr>
              <a:t>王赐他所需用的食物，日日赐他一分，终身都是这样。</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虽然他被软禁在宫中，但约雅斤过着舒适的生活。</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28</a:t>
            </a:fld>
            <a:endParaRPr kumimoji="0" lang="zh-CN" altLang="en-US"/>
          </a:p>
        </p:txBody>
      </p:sp>
    </p:spTree>
    <p:extLst>
      <p:ext uri="{BB962C8B-B14F-4D97-AF65-F5344CB8AC3E}">
        <p14:creationId xmlns:p14="http://schemas.microsoft.com/office/powerpoint/2010/main" val="4144980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尼布甲尼撒王和他的继承人把许多小国国王作为人质关押在王宫。这些历史事件有什么考古学的证据呢？考古学者在巴比伦的废墟中挖出了几千件古物，其中四块泥版是圣经考古学的一次惊人发现。这些泥版是不同皇室依赖者（包括被虏人士）收到所拨口粮的收据。</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29</a:t>
            </a:fld>
            <a:endParaRPr kumimoji="0" lang="zh-CN" altLang="en-US"/>
          </a:p>
        </p:txBody>
      </p:sp>
    </p:spTree>
    <p:extLst>
      <p:ext uri="{BB962C8B-B14F-4D97-AF65-F5344CB8AC3E}">
        <p14:creationId xmlns:p14="http://schemas.microsoft.com/office/powerpoint/2010/main" val="4188646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除圣经之外，我们所能找到证明以色列国家存在的最古老的证据之一就是约公元前</a:t>
            </a:r>
            <a:r>
              <a:rPr lang="en-US" altLang="zh-CN" sz="1800" dirty="0">
                <a:effectLst/>
                <a:latin typeface="Times New Roman" panose="02020603050405020304" pitchFamily="18" charset="0"/>
                <a:ea typeface="宋体" panose="02010600030101010101" pitchFamily="2" charset="-122"/>
              </a:rPr>
              <a:t> 1220 </a:t>
            </a:r>
            <a:r>
              <a:rPr lang="zh-CN" altLang="zh-CN" sz="1800" dirty="0">
                <a:effectLst/>
                <a:latin typeface="Times New Roman" panose="02020603050405020304" pitchFamily="18" charset="0"/>
                <a:ea typeface="宋体" panose="02010600030101010101" pitchFamily="2" charset="-122"/>
              </a:rPr>
              <a:t>年埃及法老梅奈布塔（</a:t>
            </a:r>
            <a:r>
              <a:rPr lang="en-US" altLang="zh-CN" sz="1800" dirty="0" err="1">
                <a:effectLst/>
                <a:latin typeface="Times New Roman" panose="02020603050405020304" pitchFamily="18" charset="0"/>
                <a:ea typeface="宋体" panose="02010600030101010101" pitchFamily="2" charset="-122"/>
              </a:rPr>
              <a:t>Merneptah</a:t>
            </a:r>
            <a:r>
              <a:rPr lang="zh-CN" altLang="zh-CN" sz="1800" dirty="0">
                <a:effectLst/>
                <a:latin typeface="Times New Roman" panose="02020603050405020304" pitchFamily="18" charset="0"/>
                <a:ea typeface="宋体" panose="02010600030101010101" pitchFamily="2" charset="-122"/>
              </a:rPr>
              <a:t>）碑铭，铭文写的是他登基第五年战胜利比亚人的颂词，同时提及到控制了巴勒斯坦许多地区。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我们知道，埃及距离以色列很远，能够在埃及挖掘出一些考古学的证据，说明在公元前</a:t>
            </a:r>
            <a:r>
              <a:rPr lang="en-US" altLang="zh-CN" sz="1800" dirty="0">
                <a:effectLst/>
                <a:latin typeface="Times New Roman" panose="02020603050405020304" pitchFamily="18" charset="0"/>
                <a:ea typeface="宋体" panose="02010600030101010101" pitchFamily="2" charset="-122"/>
              </a:rPr>
              <a:t>1220</a:t>
            </a:r>
            <a:r>
              <a:rPr lang="zh-CN" altLang="zh-CN" sz="1800" dirty="0">
                <a:effectLst/>
                <a:latin typeface="Times New Roman" panose="02020603050405020304" pitchFamily="18" charset="0"/>
                <a:ea typeface="宋体" panose="02010600030101010101" pitchFamily="2" charset="-122"/>
              </a:rPr>
              <a:t>年以色列人曾经在巴勒斯坦地居住过一段时间。</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3</a:t>
            </a:fld>
            <a:endParaRPr kumimoji="0" lang="zh-CN" altLang="en-US"/>
          </a:p>
        </p:txBody>
      </p:sp>
    </p:spTree>
    <p:extLst>
      <p:ext uri="{BB962C8B-B14F-4D97-AF65-F5344CB8AC3E}">
        <p14:creationId xmlns:p14="http://schemas.microsoft.com/office/powerpoint/2010/main" val="2623062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这里列出其中一段泥板上的译文说：“一个半斯拉【单位】的油给三个来自亚发的木匠</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每人半个斯拉 ……十个斯拉给犹大国王的儿子……两个半斯拉通过卡纳阿【巴比伦人名】给犹大国王的五个儿子”。除了这一段关于发放口粮的记录以外，在其他泥板中还直接提到“约雅斤”王的名字。</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据鉴定，泥版的年代为公元前</a:t>
            </a:r>
            <a:r>
              <a:rPr lang="en-US" altLang="zh-CN" sz="1800" dirty="0">
                <a:effectLst/>
                <a:latin typeface="Times New Roman" panose="02020603050405020304" pitchFamily="18" charset="0"/>
                <a:ea typeface="宋体" panose="02010600030101010101" pitchFamily="2" charset="-122"/>
              </a:rPr>
              <a:t>594 </a:t>
            </a:r>
            <a:r>
              <a:rPr lang="zh-CN" altLang="zh-CN" sz="1800" dirty="0">
                <a:effectLst/>
                <a:latin typeface="Times New Roman" panose="02020603050405020304" pitchFamily="18" charset="0"/>
                <a:ea typeface="宋体" panose="02010600030101010101" pitchFamily="2" charset="-122"/>
              </a:rPr>
              <a:t>年到</a:t>
            </a:r>
            <a:r>
              <a:rPr lang="en-US" altLang="zh-CN" sz="1800" dirty="0">
                <a:effectLst/>
                <a:latin typeface="Times New Roman" panose="02020603050405020304" pitchFamily="18" charset="0"/>
                <a:ea typeface="宋体" panose="02010600030101010101" pitchFamily="2" charset="-122"/>
              </a:rPr>
              <a:t>569 </a:t>
            </a:r>
            <a:r>
              <a:rPr lang="zh-CN" altLang="zh-CN" sz="1800" dirty="0">
                <a:effectLst/>
                <a:latin typeface="Times New Roman" panose="02020603050405020304" pitchFamily="18" charset="0"/>
                <a:ea typeface="宋体" panose="02010600030101010101" pitchFamily="2" charset="-122"/>
              </a:rPr>
              <a:t>年之间。这些泥版的记录精准印证了圣经记录的关于约雅斤王的具体细节，时间、人物和事件都与圣经的记载相一致。由此可见，圣经中就连最细微的历史细节都得到了考古发现的印证。</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30</a:t>
            </a:fld>
            <a:endParaRPr kumimoji="0" lang="zh-CN" altLang="en-US"/>
          </a:p>
        </p:txBody>
      </p:sp>
    </p:spTree>
    <p:extLst>
      <p:ext uri="{BB962C8B-B14F-4D97-AF65-F5344CB8AC3E}">
        <p14:creationId xmlns:p14="http://schemas.microsoft.com/office/powerpoint/2010/main" val="142825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以色列的被掳和回归。我们通过历史的记载，知道以色列民族被掳到巴比伦。</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31</a:t>
            </a:fld>
            <a:endParaRPr kumimoji="0" lang="zh-CN" altLang="en-US"/>
          </a:p>
        </p:txBody>
      </p:sp>
    </p:spTree>
    <p:extLst>
      <p:ext uri="{BB962C8B-B14F-4D97-AF65-F5344CB8AC3E}">
        <p14:creationId xmlns:p14="http://schemas.microsoft.com/office/powerpoint/2010/main" val="2335784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波斯征服了巴比伦王。到公元前</a:t>
            </a:r>
            <a:r>
              <a:rPr lang="en-US" altLang="zh-CN" sz="1800" dirty="0">
                <a:effectLst/>
                <a:latin typeface="Times New Roman" panose="02020603050405020304" pitchFamily="18" charset="0"/>
                <a:ea typeface="宋体" panose="02010600030101010101" pitchFamily="2" charset="-122"/>
              </a:rPr>
              <a:t>537</a:t>
            </a:r>
            <a:r>
              <a:rPr lang="zh-CN" altLang="zh-CN" sz="1800" dirty="0">
                <a:effectLst/>
                <a:latin typeface="Times New Roman" panose="02020603050405020304" pitchFamily="18" charset="0"/>
                <a:ea typeface="宋体" panose="02010600030101010101" pitchFamily="2" charset="-122"/>
              </a:rPr>
              <a:t>年左右</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波斯王居鲁士开始新的政策，允许被俘虏的民族回到本土，于是犹太人回归以色列。</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以斯拉记</a:t>
            </a:r>
            <a:r>
              <a:rPr lang="en-US" altLang="zh-CN" sz="1800" dirty="0">
                <a:effectLst/>
                <a:latin typeface="Times New Roman" panose="02020603050405020304" pitchFamily="18" charset="0"/>
                <a:ea typeface="宋体" panose="02010600030101010101" pitchFamily="2" charset="-122"/>
              </a:rPr>
              <a:t>1:1 </a:t>
            </a:r>
            <a:r>
              <a:rPr lang="zh-CN" altLang="zh-CN" sz="1800" dirty="0">
                <a:effectLst/>
                <a:latin typeface="Times New Roman" panose="02020603050405020304" pitchFamily="18" charset="0"/>
                <a:ea typeface="宋体" panose="02010600030101010101" pitchFamily="2" charset="-122"/>
              </a:rPr>
              <a:t>波斯王居鲁士元年【公元前</a:t>
            </a:r>
            <a:r>
              <a:rPr lang="en-US" altLang="zh-CN" sz="1800" dirty="0">
                <a:effectLst/>
                <a:latin typeface="Times New Roman" panose="02020603050405020304" pitchFamily="18" charset="0"/>
                <a:ea typeface="宋体" panose="02010600030101010101" pitchFamily="2" charset="-122"/>
              </a:rPr>
              <a:t>538-537</a:t>
            </a:r>
            <a:r>
              <a:rPr lang="zh-CN" altLang="zh-CN" sz="1800" dirty="0">
                <a:effectLst/>
                <a:latin typeface="Times New Roman" panose="02020603050405020304" pitchFamily="18" charset="0"/>
                <a:ea typeface="宋体" panose="02010600030101010101" pitchFamily="2" charset="-122"/>
              </a:rPr>
              <a:t>年】，耶和华……激动波斯王居鲁士的心，使他下诏通告全国说：</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“波斯王居鲁士如此说：‘耶和华天上的神，已将天下万国赐给我，又嘱咐我在犹大的耶路撒冷为他建造殿宇。</a:t>
            </a:r>
            <a:r>
              <a:rPr lang="en-US" altLang="zh-CN" sz="1800" dirty="0">
                <a:effectLst/>
                <a:latin typeface="Times New Roman" panose="02020603050405020304" pitchFamily="18" charset="0"/>
                <a:ea typeface="宋体" panose="02010600030101010101" pitchFamily="2" charset="-122"/>
              </a:rPr>
              <a:t>3 </a:t>
            </a:r>
            <a:r>
              <a:rPr lang="zh-CN" altLang="zh-CN" sz="1800" dirty="0">
                <a:effectLst/>
                <a:latin typeface="Times New Roman" panose="02020603050405020304" pitchFamily="18" charset="0"/>
                <a:ea typeface="宋体" panose="02010600030101010101" pitchFamily="2" charset="-122"/>
              </a:rPr>
              <a:t>在你们中间凡作他子民的，可以上犹大的耶路撒冷，在耶路撒冷重建耶和华以色列神的殿’……”</a:t>
            </a:r>
            <a:r>
              <a:rPr lang="en-US" altLang="zh-CN" sz="1800" dirty="0">
                <a:effectLst/>
                <a:latin typeface="Times New Roman" panose="02020603050405020304" pitchFamily="18" charset="0"/>
                <a:ea typeface="宋体" panose="02010600030101010101" pitchFamily="2" charset="-122"/>
              </a:rPr>
              <a:t>7 </a:t>
            </a:r>
            <a:r>
              <a:rPr lang="zh-CN" altLang="zh-CN" sz="1800" dirty="0">
                <a:effectLst/>
                <a:latin typeface="Times New Roman" panose="02020603050405020304" pitchFamily="18" charset="0"/>
                <a:ea typeface="宋体" panose="02010600030101010101" pitchFamily="2" charset="-122"/>
              </a:rPr>
              <a:t>居鲁士王也将耶和华殿的器皿拿出来，这器皿是尼布甲尼撒从耶路撒冷掠来，放在自己神之庙中的。</a:t>
            </a:r>
            <a:r>
              <a:rPr lang="en-US" altLang="zh-CN" sz="1800" dirty="0">
                <a:effectLst/>
                <a:latin typeface="Times New Roman" panose="02020603050405020304" pitchFamily="18" charset="0"/>
                <a:ea typeface="宋体" panose="02010600030101010101" pitchFamily="2" charset="-122"/>
              </a:rPr>
              <a:t>8 </a:t>
            </a:r>
            <a:r>
              <a:rPr lang="zh-CN" altLang="zh-CN" sz="1800" dirty="0">
                <a:effectLst/>
                <a:latin typeface="Times New Roman" panose="02020603050405020304" pitchFamily="18" charset="0"/>
                <a:ea typeface="宋体" panose="02010600030101010101" pitchFamily="2" charset="-122"/>
              </a:rPr>
              <a:t>波斯王居鲁士……将这器皿拿出来，按数交给犹大的首领设巴萨。</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圣经记载以色列人可以回去本地，重建自己的圣殿。那么在圣经之外，有没有什么考古学方面的证据支持呢？</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32</a:t>
            </a:fld>
            <a:endParaRPr kumimoji="0" lang="zh-CN" altLang="en-US"/>
          </a:p>
        </p:txBody>
      </p:sp>
    </p:spTree>
    <p:extLst>
      <p:ext uri="{BB962C8B-B14F-4D97-AF65-F5344CB8AC3E}">
        <p14:creationId xmlns:p14="http://schemas.microsoft.com/office/powerpoint/2010/main" val="1415144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mj-lt"/>
              <a:buNone/>
              <a:tabLst>
                <a:tab pos="1620520" algn="l"/>
              </a:tabLst>
            </a:pPr>
            <a:r>
              <a:rPr lang="en-US" altLang="zh-CN" sz="1800" b="1" dirty="0">
                <a:effectLst/>
                <a:latin typeface="Times New Roman" panose="02020603050405020304" pitchFamily="18" charset="0"/>
                <a:ea typeface="宋体" panose="02010600030101010101" pitchFamily="2" charset="-122"/>
              </a:rPr>
              <a:t>5. </a:t>
            </a:r>
            <a:r>
              <a:rPr lang="zh-CN" altLang="zh-CN" sz="1800" b="1" dirty="0">
                <a:effectLst/>
                <a:latin typeface="Times New Roman" panose="02020603050405020304" pitchFamily="18" charset="0"/>
                <a:ea typeface="宋体" panose="02010600030101010101" pitchFamily="2" charset="-122"/>
              </a:rPr>
              <a:t>居鲁士泥柱记载以色列的被掳和回归</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Times New Roman" panose="02020603050405020304" pitchFamily="18" charset="0"/>
                <a:ea typeface="宋体" panose="02010600030101010101" pitchFamily="2" charset="-122"/>
              </a:rPr>
              <a:t>1879 </a:t>
            </a:r>
            <a:r>
              <a:rPr lang="zh-CN" altLang="zh-CN" sz="1800" dirty="0">
                <a:effectLst/>
                <a:latin typeface="Times New Roman" panose="02020603050405020304" pitchFamily="18" charset="0"/>
                <a:ea typeface="宋体" panose="02010600030101010101" pitchFamily="2" charset="-122"/>
              </a:rPr>
              <a:t>年，一位伊拉克考古学家在挖掘巴比伦遗址时发现了一个刻有铭文的泥柱，可以证实这段历史。铭文写于公元前</a:t>
            </a:r>
            <a:r>
              <a:rPr lang="en-US" altLang="zh-CN" sz="1800" dirty="0">
                <a:effectLst/>
                <a:latin typeface="Times New Roman" panose="02020603050405020304" pitchFamily="18" charset="0"/>
                <a:ea typeface="宋体" panose="02010600030101010101" pitchFamily="2" charset="-122"/>
              </a:rPr>
              <a:t>539-531</a:t>
            </a:r>
            <a:r>
              <a:rPr lang="zh-CN" altLang="zh-CN" sz="1800" dirty="0">
                <a:effectLst/>
                <a:latin typeface="Times New Roman" panose="02020603050405020304" pitchFamily="18" charset="0"/>
                <a:ea typeface="宋体" panose="02010600030101010101" pitchFamily="2" charset="-122"/>
              </a:rPr>
              <a:t>年间，部分内容如下：</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33</a:t>
            </a:fld>
            <a:endParaRPr kumimoji="0" lang="zh-CN" altLang="en-US"/>
          </a:p>
        </p:txBody>
      </p:sp>
    </p:spTree>
    <p:extLst>
      <p:ext uri="{BB962C8B-B14F-4D97-AF65-F5344CB8AC3E}">
        <p14:creationId xmlns:p14="http://schemas.microsoft.com/office/powerpoint/2010/main" val="2097680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居鲁士泥柱译文</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……我【居鲁士】将那些曾住在神殿，但其神殿已荒废的</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神祗</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从【巴比伦】送回故地……并为他们重建永久的圣殿。我召集了他们各自的人民将他们遣回故土……</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Nabonidus</a:t>
            </a:r>
            <a:r>
              <a:rPr lang="zh-CN" altLang="zh-CN" sz="1800" dirty="0">
                <a:effectLst/>
                <a:latin typeface="Times New Roman" panose="02020603050405020304" pitchFamily="18" charset="0"/>
                <a:ea typeface="宋体" panose="02010600030101010101" pitchFamily="2" charset="-122"/>
              </a:rPr>
              <a:t>【被居鲁士打败的巴比伦王】……带入【巴比伦】的……那些神……我将他们毫发无损地送回了他们的殿宇，他们喜悦的圣所。愿我所送回的所有神祗，为我求寿颂德。</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34</a:t>
            </a:fld>
            <a:endParaRPr kumimoji="0" lang="zh-CN" altLang="en-US"/>
          </a:p>
        </p:txBody>
      </p:sp>
    </p:spTree>
    <p:extLst>
      <p:ext uri="{BB962C8B-B14F-4D97-AF65-F5344CB8AC3E}">
        <p14:creationId xmlns:p14="http://schemas.microsoft.com/office/powerpoint/2010/main" val="1043280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注意居鲁士泥柱说的四点：</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居鲁士将巴比伦曾经俘获的人群遣回家乡。这些正如圣经针对以色列人的记载，不仅是以色列人，还有其他一些民族的人遣回家乡。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巴比伦人将这些俘虏的神像一并带到了巴比伦，正如我们在圣经看到尼布甲尼撒王对待以色列人那样。泥柱的铭文告诉我们，波斯的这个做法不是仅仅针对以色列人，而是波斯有一套专门处理其他民族神像的政策，就是把这些神像送回自己本地的神庙。</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3. </a:t>
            </a:r>
            <a:r>
              <a:rPr lang="zh-CN" altLang="zh-CN" sz="1800" dirty="0">
                <a:effectLst/>
                <a:latin typeface="Times New Roman" panose="02020603050405020304" pitchFamily="18" charset="0"/>
                <a:ea typeface="宋体" panose="02010600030101010101" pitchFamily="2" charset="-122"/>
              </a:rPr>
              <a:t>居鲁士把这些神像送回了“家”。当然对于犹太人来说，送回的不过是圣殿里的装饰，而不是实际的神像。但是对于波斯王来说，他是支持不同的民族把他们的神像送回去，是为了给他求寿颂德。</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4. </a:t>
            </a:r>
            <a:r>
              <a:rPr lang="zh-CN" altLang="zh-CN" sz="1800" dirty="0">
                <a:effectLst/>
                <a:latin typeface="Times New Roman" panose="02020603050405020304" pitchFamily="18" charset="0"/>
                <a:ea typeface="宋体" panose="02010600030101010101" pitchFamily="2" charset="-122"/>
              </a:rPr>
              <a:t>这些神祗的殿宇已经荒废，说明圣经记载的历史是准确的。泥柱的铭文记载，正好符合圣经中有关这些的历史记载。</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泥柱的铭文记载，正好符合圣经中有关这些的历史记载，可见圣经的历史记载是真实的。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b="1" dirty="0">
                <a:effectLst/>
                <a:latin typeface="宋体" panose="02010600030101010101" pitchFamily="2" charset="-122"/>
                <a:ea typeface="等线"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总结</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无论是亚述帝国的历史记录，还是巴比伦以及波斯的考古发现，都证明圣经所记录的以色列历史都是真实可靠的。这段历史除了圣经的记录，还有其他民族的历史记录，而且其他民族的历史记录与圣经所讲的是完全一致的，因此，我们可以知道圣经的记载是真实准确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35</a:t>
            </a:fld>
            <a:endParaRPr kumimoji="0" lang="zh-CN" altLang="en-US"/>
          </a:p>
        </p:txBody>
      </p:sp>
    </p:spTree>
    <p:extLst>
      <p:ext uri="{BB962C8B-B14F-4D97-AF65-F5344CB8AC3E}">
        <p14:creationId xmlns:p14="http://schemas.microsoft.com/office/powerpoint/2010/main" val="3265903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36</a:t>
            </a:fld>
            <a:endParaRPr lang="zh-CN" altLang="en-US"/>
          </a:p>
        </p:txBody>
      </p:sp>
    </p:spTree>
    <p:extLst>
      <p:ext uri="{BB962C8B-B14F-4D97-AF65-F5344CB8AC3E}">
        <p14:creationId xmlns:p14="http://schemas.microsoft.com/office/powerpoint/2010/main" val="2678854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 在法老所控制地区的清单中部列有迦南、阿什克仑（</a:t>
            </a:r>
            <a:r>
              <a:rPr lang="en-US" altLang="zh-CN" sz="1800" kern="0" dirty="0">
                <a:effectLst/>
                <a:ea typeface="宋体" panose="02010600030101010101" pitchFamily="2" charset="-122"/>
                <a:cs typeface="Times New Roman" panose="02020603050405020304" pitchFamily="18" charset="0"/>
              </a:rPr>
              <a:t>Ashkelon</a:t>
            </a:r>
            <a:r>
              <a:rPr lang="zh-CN" altLang="zh-CN" sz="1800" kern="0" dirty="0">
                <a:effectLst/>
                <a:ea typeface="宋体" panose="02010600030101010101" pitchFamily="2" charset="-122"/>
                <a:cs typeface="Times New Roman" panose="02020603050405020304" pitchFamily="18" charset="0"/>
              </a:rPr>
              <a:t>）、基色以及赫梯人的领土，这都是在巴勒斯坦地区。法老又炫耀说“以色列已经荒废，后继无人”。由此可知，公元前</a:t>
            </a:r>
            <a:r>
              <a:rPr lang="en-US" altLang="zh-CN" sz="1800" kern="0" dirty="0">
                <a:effectLst/>
                <a:ea typeface="宋体" panose="02010600030101010101" pitchFamily="2" charset="-122"/>
                <a:cs typeface="Times New Roman" panose="02020603050405020304" pitchFamily="18" charset="0"/>
              </a:rPr>
              <a:t>13</a:t>
            </a:r>
            <a:r>
              <a:rPr lang="zh-CN" altLang="zh-CN" sz="1800" kern="0" dirty="0">
                <a:effectLst/>
                <a:ea typeface="宋体" panose="02010600030101010101" pitchFamily="2" charset="-122"/>
                <a:cs typeface="Times New Roman" panose="02020603050405020304" pitchFamily="18" charset="0"/>
              </a:rPr>
              <a:t>世纪的法老认为以色列是一个生活在巴勒斯坦地区的独立民族，意味着犹太人已经居住在迦南地已经有一定时间，这也是圣经之外的证明，说明以色列人在公元前</a:t>
            </a:r>
            <a:r>
              <a:rPr lang="en-US" altLang="zh-CN" sz="1800" kern="0" dirty="0">
                <a:effectLst/>
                <a:ea typeface="宋体" panose="02010600030101010101" pitchFamily="2" charset="-122"/>
                <a:cs typeface="Times New Roman" panose="02020603050405020304" pitchFamily="18" charset="0"/>
              </a:rPr>
              <a:t>13</a:t>
            </a:r>
            <a:r>
              <a:rPr lang="zh-CN" altLang="zh-CN" sz="1800" kern="0" dirty="0">
                <a:effectLst/>
                <a:ea typeface="宋体" panose="02010600030101010101" pitchFamily="2" charset="-122"/>
                <a:cs typeface="Times New Roman" panose="02020603050405020304" pitchFamily="18" charset="0"/>
              </a:rPr>
              <a:t>世纪已经生活在巴勒斯坦地区了。</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4</a:t>
            </a:fld>
            <a:endParaRPr kumimoji="0" lang="zh-CN" altLang="en-US"/>
          </a:p>
        </p:txBody>
      </p:sp>
    </p:spTree>
    <p:extLst>
      <p:ext uri="{BB962C8B-B14F-4D97-AF65-F5344CB8AC3E}">
        <p14:creationId xmlns:p14="http://schemas.microsoft.com/office/powerpoint/2010/main" val="2279968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mj-lt"/>
              <a:buNone/>
              <a:tabLst>
                <a:tab pos="1620520" algn="l"/>
              </a:tabLst>
            </a:pPr>
            <a:r>
              <a:rPr lang="en-US" altLang="zh-CN" sz="1800" b="1" dirty="0">
                <a:effectLst/>
                <a:latin typeface="Times New Roman" panose="02020603050405020304" pitchFamily="18" charset="0"/>
                <a:ea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“四屋房”印证以色列民族的存在</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Times New Roman" panose="02020603050405020304" pitchFamily="18" charset="0"/>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PPT 5</a:t>
            </a:r>
            <a:r>
              <a:rPr lang="zh-CN" altLang="zh-CN" sz="1800" dirty="0">
                <a:effectLst/>
                <a:latin typeface="Times New Roman" panose="02020603050405020304" pitchFamily="18" charset="0"/>
                <a:ea typeface="宋体" panose="02010600030101010101" pitchFamily="2" charset="-122"/>
              </a:rPr>
              <a:t>）现在我们离开埃及，往以色列去，又找到一些很有趣的发现。</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除了法老碑铭外，在巴勒斯坦地区考古发现的四屋房遗址也是一个有力证据。</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5</a:t>
            </a:fld>
            <a:endParaRPr kumimoji="0" lang="zh-CN" altLang="en-US"/>
          </a:p>
        </p:txBody>
      </p:sp>
    </p:spTree>
    <p:extLst>
      <p:ext uri="{BB962C8B-B14F-4D97-AF65-F5344CB8AC3E}">
        <p14:creationId xmlns:p14="http://schemas.microsoft.com/office/powerpoint/2010/main" val="67352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在公元前</a:t>
            </a:r>
            <a:r>
              <a:rPr lang="en-US" altLang="zh-CN" sz="1800" dirty="0">
                <a:effectLst/>
                <a:latin typeface="Times New Roman" panose="02020603050405020304" pitchFamily="18" charset="0"/>
                <a:ea typeface="宋体" panose="02010600030101010101" pitchFamily="2" charset="-122"/>
              </a:rPr>
              <a:t> 1200 </a:t>
            </a:r>
            <a:r>
              <a:rPr lang="zh-CN" altLang="zh-CN" sz="1800" dirty="0">
                <a:effectLst/>
                <a:latin typeface="Times New Roman" panose="02020603050405020304" pitchFamily="18" charset="0"/>
                <a:ea typeface="宋体" panose="02010600030101010101" pitchFamily="2" charset="-122"/>
              </a:rPr>
              <a:t>年之前到公元前</a:t>
            </a:r>
            <a:r>
              <a:rPr lang="en-US" altLang="zh-CN" sz="1800" dirty="0">
                <a:effectLst/>
                <a:latin typeface="Times New Roman" panose="02020603050405020304" pitchFamily="18" charset="0"/>
                <a:ea typeface="宋体" panose="02010600030101010101" pitchFamily="2" charset="-122"/>
              </a:rPr>
              <a:t> 586 </a:t>
            </a:r>
            <a:r>
              <a:rPr lang="zh-CN" altLang="zh-CN" sz="1800" dirty="0">
                <a:effectLst/>
                <a:latin typeface="Times New Roman" panose="02020603050405020304" pitchFamily="18" charset="0"/>
                <a:ea typeface="宋体" panose="02010600030101010101" pitchFamily="2" charset="-122"/>
              </a:rPr>
              <a:t>年以色列百姓被巴比伦俘虏的这整个时段，考古学在巴勒斯坦地区有一个典型发现：被称为以色列风格的“四屋房”。</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6</a:t>
            </a:fld>
            <a:endParaRPr kumimoji="0" lang="zh-CN" altLang="en-US"/>
          </a:p>
        </p:txBody>
      </p:sp>
    </p:spTree>
    <p:extLst>
      <p:ext uri="{BB962C8B-B14F-4D97-AF65-F5344CB8AC3E}">
        <p14:creationId xmlns:p14="http://schemas.microsoft.com/office/powerpoint/2010/main" val="3832405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“四屋房”所铺的地板极赋特色，不同于周边城邦的典型地板。这种在以色列极为普遍的独特地板表明：当时住在这里的人们有着单独、统一的文化传统，这正符合圣经的记载。在公元前</a:t>
            </a:r>
            <a:r>
              <a:rPr lang="en-US" altLang="zh-CN" sz="1800" dirty="0">
                <a:effectLst/>
                <a:latin typeface="Times New Roman" panose="02020603050405020304" pitchFamily="18" charset="0"/>
                <a:ea typeface="宋体" panose="02010600030101010101" pitchFamily="2" charset="-122"/>
              </a:rPr>
              <a:t>1400</a:t>
            </a:r>
            <a:r>
              <a:rPr lang="zh-CN" altLang="zh-CN" sz="1800" dirty="0">
                <a:effectLst/>
                <a:latin typeface="Times New Roman" panose="02020603050405020304" pitchFamily="18" charset="0"/>
                <a:ea typeface="宋体" panose="02010600030101010101" pitchFamily="2" charset="-122"/>
              </a:rPr>
              <a:t>年左右，以色列人进入迦南地，建立自己的国家。</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6220E-67D1-4F74-8830-5AF30A0B87BA}" type="slidenum">
              <a:rPr kumimoji="0" lang="zh-CN" altLang="en-US" smtClean="0"/>
              <a:pPr/>
              <a:t>7</a:t>
            </a:fld>
            <a:endParaRPr kumimoji="0" lang="zh-CN" altLang="en-US"/>
          </a:p>
        </p:txBody>
      </p:sp>
    </p:spTree>
    <p:extLst>
      <p:ext uri="{BB962C8B-B14F-4D97-AF65-F5344CB8AC3E}">
        <p14:creationId xmlns:p14="http://schemas.microsoft.com/office/powerpoint/2010/main" val="171841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0" indent="0">
              <a:buFont typeface="+mj-lt"/>
              <a:buNone/>
              <a:tabLst>
                <a:tab pos="1620520" algn="l"/>
              </a:tabLst>
            </a:pPr>
            <a:r>
              <a:rPr lang="en-US" altLang="zh-CN" sz="1800" b="1" dirty="0">
                <a:effectLst/>
                <a:latin typeface="Times New Roman" panose="02020603050405020304" pitchFamily="18" charset="0"/>
                <a:ea typeface="宋体" panose="02010600030101010101" pitchFamily="2" charset="-122"/>
              </a:rPr>
              <a:t>3. </a:t>
            </a:r>
            <a:r>
              <a:rPr lang="zh-CN" altLang="zh-CN" sz="1800" b="1" dirty="0">
                <a:effectLst/>
                <a:latin typeface="Times New Roman" panose="02020603050405020304" pitchFamily="18" charset="0"/>
                <a:ea typeface="宋体" panose="02010600030101010101" pitchFamily="2" charset="-122"/>
              </a:rPr>
              <a:t>亚述的浮雕记载亚述入侵以色列的历史</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PPT 8</a:t>
            </a:r>
            <a:r>
              <a:rPr lang="zh-CN" altLang="zh-CN" sz="1800" dirty="0">
                <a:effectLst/>
                <a:latin typeface="Times New Roman" panose="02020603050405020304" pitchFamily="18" charset="0"/>
                <a:ea typeface="宋体" panose="02010600030101010101" pitchFamily="2" charset="-122"/>
              </a:rPr>
              <a:t>）除了巴勒斯坦地考古发现的四屋房，位于北面的亚述帝国也有关于以色列人的记载。我们在古亚述人的城里挖掘出很多有关以色列人的文物，包括碑铭和浮雕。</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8</a:t>
            </a:fld>
            <a:endParaRPr lang="zh-CN" altLang="en-US"/>
          </a:p>
        </p:txBody>
      </p:sp>
    </p:spTree>
    <p:extLst>
      <p:ext uri="{BB962C8B-B14F-4D97-AF65-F5344CB8AC3E}">
        <p14:creationId xmlns:p14="http://schemas.microsoft.com/office/powerpoint/2010/main" val="1326256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北面的亚述帝国也在公元前</a:t>
            </a:r>
            <a:r>
              <a:rPr lang="en-US" altLang="zh-CN" sz="1800" dirty="0">
                <a:effectLst/>
                <a:latin typeface="Times New Roman" panose="02020603050405020304" pitchFamily="18" charset="0"/>
                <a:ea typeface="宋体" panose="02010600030101010101" pitchFamily="2" charset="-122"/>
              </a:rPr>
              <a:t>883 </a:t>
            </a:r>
            <a:r>
              <a:rPr lang="zh-CN" altLang="zh-CN" sz="1800" dirty="0">
                <a:effectLst/>
                <a:latin typeface="Times New Roman" panose="02020603050405020304" pitchFamily="18" charset="0"/>
                <a:ea typeface="宋体" panose="02010600030101010101" pitchFamily="2" charset="-122"/>
              </a:rPr>
              <a:t>年前后复兴，扩张领土。亚述人在之后的两个世纪持续向南扩张，（</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击）到了公元前</a:t>
            </a:r>
            <a:r>
              <a:rPr lang="en-US" altLang="zh-CN" sz="1800" dirty="0">
                <a:effectLst/>
                <a:latin typeface="Times New Roman" panose="02020603050405020304" pitchFamily="18" charset="0"/>
                <a:ea typeface="宋体" panose="02010600030101010101" pitchFamily="2" charset="-122"/>
              </a:rPr>
              <a:t>650 </a:t>
            </a:r>
            <a:r>
              <a:rPr lang="zh-CN" altLang="zh-CN" sz="1800" dirty="0">
                <a:effectLst/>
                <a:latin typeface="Times New Roman" panose="02020603050405020304" pitchFamily="18" charset="0"/>
                <a:ea typeface="宋体" panose="02010600030101010101" pitchFamily="2" charset="-122"/>
              </a:rPr>
              <a:t>年几乎控制了整个“弯月形肥沃地带”，就是从巴比伦一直到埃及地。</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9</a:t>
            </a:fld>
            <a:endParaRPr kumimoji="0"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C346CFB-14D0-44DE-AB59-EFEC3111E3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蓝色的天空&#10;&#10;描述已自动生成">
            <a:extLst>
              <a:ext uri="{FF2B5EF4-FFF2-40B4-BE49-F238E27FC236}">
                <a16:creationId xmlns:a16="http://schemas.microsoft.com/office/drawing/2014/main" id="{096F99D6-E321-FA48-9FE2-791282664D0F}"/>
              </a:ext>
            </a:extLst>
          </p:cNvPr>
          <p:cNvPicPr>
            <a:picLocks noChangeAspect="1"/>
          </p:cNvPicPr>
          <p:nvPr userDrawn="1"/>
        </p:nvPicPr>
        <p:blipFill>
          <a:blip r:embed="rId3"/>
          <a:stretch>
            <a:fillRect/>
          </a:stretch>
        </p:blipFill>
        <p:spPr>
          <a:xfrm>
            <a:off x="0" y="11855"/>
            <a:ext cx="9144000" cy="6834289"/>
          </a:xfrm>
          <a:prstGeom prst="rect">
            <a:avLst/>
          </a:prstGeom>
        </p:spPr>
      </p:pic>
    </p:spTree>
    <p:extLst>
      <p:ext uri="{BB962C8B-B14F-4D97-AF65-F5344CB8AC3E}">
        <p14:creationId xmlns:p14="http://schemas.microsoft.com/office/powerpoint/2010/main" val="793571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82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自定义版式">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7120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descr="蓝色的天空&#10;&#10;描述已自动生成">
            <a:extLst>
              <a:ext uri="{FF2B5EF4-FFF2-40B4-BE49-F238E27FC236}">
                <a16:creationId xmlns:a16="http://schemas.microsoft.com/office/drawing/2014/main" id="{340A314A-9A5B-7841-807B-DB2651334045}"/>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8989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图片 3" descr="蓝色的天空&#10;&#10;描述已自动生成">
            <a:extLst>
              <a:ext uri="{FF2B5EF4-FFF2-40B4-BE49-F238E27FC236}">
                <a16:creationId xmlns:a16="http://schemas.microsoft.com/office/drawing/2014/main" id="{E3FAAC66-0BC0-2943-B3A1-61EE2E5802D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87017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4" name="图片 3" descr="蓝色的天空&#10;&#10;中度可信度描述已自动生成">
            <a:extLst>
              <a:ext uri="{FF2B5EF4-FFF2-40B4-BE49-F238E27FC236}">
                <a16:creationId xmlns:a16="http://schemas.microsoft.com/office/drawing/2014/main" id="{E8B58524-D315-4041-B247-6E6E77274DBE}"/>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855775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descr="蓝色的天空&#10;&#10;描述已自动生成">
            <a:extLst>
              <a:ext uri="{FF2B5EF4-FFF2-40B4-BE49-F238E27FC236}">
                <a16:creationId xmlns:a16="http://schemas.microsoft.com/office/drawing/2014/main" id="{16AD86F1-1631-E94E-9DFC-54A4FE3312F9}"/>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941242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图标&#10;&#10;描述已自动生成">
            <a:extLst>
              <a:ext uri="{FF2B5EF4-FFF2-40B4-BE49-F238E27FC236}">
                <a16:creationId xmlns:a16="http://schemas.microsoft.com/office/drawing/2014/main" id="{A4DD2938-D511-FC4B-BB2F-83B9AD724A70}"/>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400682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815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897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53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蓝色的天空&#10;&#10;描述已自动生成">
            <a:extLst>
              <a:ext uri="{FF2B5EF4-FFF2-40B4-BE49-F238E27FC236}">
                <a16:creationId xmlns:a16="http://schemas.microsoft.com/office/drawing/2014/main" id="{A3113521-F79C-2F49-A6BF-DF52C6CC18C2}"/>
              </a:ext>
            </a:extLst>
          </p:cNvPr>
          <p:cNvPicPr>
            <a:picLocks noChangeAspect="1"/>
          </p:cNvPicPr>
          <p:nvPr userDrawn="1"/>
        </p:nvPicPr>
        <p:blipFill>
          <a:blip r:embed="rId13"/>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文本&#10;&#10;描述已自动生成">
            <a:extLst>
              <a:ext uri="{FF2B5EF4-FFF2-40B4-BE49-F238E27FC236}">
                <a16:creationId xmlns:a16="http://schemas.microsoft.com/office/drawing/2014/main" id="{F36B7F25-EA8A-CD47-9F3B-659ADB4D985D}"/>
              </a:ext>
            </a:extLst>
          </p:cNvPr>
          <p:cNvPicPr>
            <a:picLocks noChangeAspect="1"/>
          </p:cNvPicPr>
          <p:nvPr/>
        </p:nvPicPr>
        <p:blipFill rotWithShape="1">
          <a:blip r:embed="rId3"/>
          <a:srcRect l="45190"/>
          <a:stretch/>
        </p:blipFill>
        <p:spPr>
          <a:xfrm>
            <a:off x="4132162" y="0"/>
            <a:ext cx="5011838" cy="6834289"/>
          </a:xfrm>
          <a:prstGeom prst="rect">
            <a:avLst/>
          </a:prstGeom>
        </p:spPr>
      </p:pic>
      <p:sp>
        <p:nvSpPr>
          <p:cNvPr id="2" name="文本框 1">
            <a:extLst>
              <a:ext uri="{FF2B5EF4-FFF2-40B4-BE49-F238E27FC236}">
                <a16:creationId xmlns:a16="http://schemas.microsoft.com/office/drawing/2014/main" id="{4BB2870E-9EEE-1840-B6A0-5A5D5BFC7AF6}"/>
              </a:ext>
            </a:extLst>
          </p:cNvPr>
          <p:cNvSpPr txBox="1"/>
          <p:nvPr/>
        </p:nvSpPr>
        <p:spPr>
          <a:xfrm>
            <a:off x="-1655180" y="2419109"/>
            <a:ext cx="1338828" cy="1200329"/>
          </a:xfrm>
          <a:prstGeom prst="rect">
            <a:avLst/>
          </a:prstGeom>
          <a:noFill/>
        </p:spPr>
        <p:txBody>
          <a:bodyPr wrap="none" rtlCol="0">
            <a:spAutoFit/>
          </a:bodyPr>
          <a:lstStyle/>
          <a:p>
            <a:r>
              <a:rPr kumimoji="1" lang="zh-CN" altLang="en-US" dirty="0">
                <a:solidFill>
                  <a:schemeClr val="bg1"/>
                </a:solidFill>
              </a:rPr>
              <a:t>希西家</a:t>
            </a:r>
            <a:endParaRPr kumimoji="1" lang="en-US" altLang="zh-CN" dirty="0">
              <a:solidFill>
                <a:schemeClr val="bg1"/>
              </a:solidFill>
            </a:endParaRPr>
          </a:p>
          <a:p>
            <a:r>
              <a:rPr kumimoji="1" lang="zh-CN" altLang="en-US" dirty="0">
                <a:solidFill>
                  <a:schemeClr val="bg1"/>
                </a:solidFill>
              </a:rPr>
              <a:t>尼布甲尼撒</a:t>
            </a:r>
            <a:endParaRPr kumimoji="1" lang="en-US" altLang="zh-CN" dirty="0">
              <a:solidFill>
                <a:schemeClr val="bg1"/>
              </a:solidFill>
            </a:endParaRPr>
          </a:p>
          <a:p>
            <a:r>
              <a:rPr kumimoji="1" lang="zh-CN" altLang="en-US" dirty="0">
                <a:solidFill>
                  <a:schemeClr val="bg1"/>
                </a:solidFill>
              </a:rPr>
              <a:t>考古的发现</a:t>
            </a:r>
            <a:endParaRPr kumimoji="1" lang="en-US" altLang="zh-CN" dirty="0">
              <a:solidFill>
                <a:schemeClr val="bg1"/>
              </a:solidFill>
            </a:endParaRPr>
          </a:p>
          <a:p>
            <a:endParaRPr kumimoji="1" lang="zh-CN" altLang="en-US" dirty="0">
              <a:solidFill>
                <a:schemeClr val="bg1"/>
              </a:solidFill>
            </a:endParaRPr>
          </a:p>
        </p:txBody>
      </p:sp>
      <p:pic>
        <p:nvPicPr>
          <p:cNvPr id="4" name="图片 3">
            <a:extLst>
              <a:ext uri="{FF2B5EF4-FFF2-40B4-BE49-F238E27FC236}">
                <a16:creationId xmlns:a16="http://schemas.microsoft.com/office/drawing/2014/main" id="{225EF3F4-8C86-1148-9B03-556C5E988722}"/>
              </a:ext>
            </a:extLst>
          </p:cNvPr>
          <p:cNvPicPr>
            <a:picLocks noChangeAspect="1"/>
          </p:cNvPicPr>
          <p:nvPr/>
        </p:nvPicPr>
        <p:blipFill>
          <a:blip r:embed="rId4"/>
          <a:stretch>
            <a:fillRect/>
          </a:stretch>
        </p:blipFill>
        <p:spPr>
          <a:xfrm>
            <a:off x="0" y="1758461"/>
            <a:ext cx="4000719" cy="3277365"/>
          </a:xfrm>
          <a:prstGeom prst="rect">
            <a:avLst/>
          </a:prstGeom>
        </p:spPr>
      </p:pic>
      <p:sp>
        <p:nvSpPr>
          <p:cNvPr id="5" name="文本框 4">
            <a:extLst>
              <a:ext uri="{FF2B5EF4-FFF2-40B4-BE49-F238E27FC236}">
                <a16:creationId xmlns:a16="http://schemas.microsoft.com/office/drawing/2014/main" id="{BE507787-5667-2A4C-9B3D-78FFF0205E27}"/>
              </a:ext>
            </a:extLst>
          </p:cNvPr>
          <p:cNvSpPr txBox="1"/>
          <p:nvPr/>
        </p:nvSpPr>
        <p:spPr>
          <a:xfrm>
            <a:off x="446099" y="2566585"/>
            <a:ext cx="3108543" cy="1477328"/>
          </a:xfrm>
          <a:prstGeom prst="rect">
            <a:avLst/>
          </a:prstGeom>
          <a:noFill/>
        </p:spPr>
        <p:txBody>
          <a:bodyPr wrap="none" rtlCol="0">
            <a:spAutoFit/>
          </a:bodyPr>
          <a:lstStyle/>
          <a:p>
            <a:pPr algn="ctr">
              <a:lnSpc>
                <a:spcPts val="4080"/>
              </a:lnSpc>
            </a:pPr>
            <a:r>
              <a:rPr kumimoji="1" lang="zh-CN" altLang="en-US" sz="3000" b="1" spc="-150" dirty="0">
                <a:solidFill>
                  <a:srgbClr val="002060"/>
                </a:solidFill>
                <a:latin typeface="Microsoft YaHei" panose="020B0503020204020204" pitchFamily="34" charset="-122"/>
                <a:ea typeface="Microsoft YaHei" panose="020B0503020204020204" pitchFamily="34" charset="-122"/>
              </a:rPr>
              <a:t>考古发现证实圣经</a:t>
            </a:r>
            <a:endParaRPr kumimoji="1" lang="en-US" altLang="zh-CN" sz="3000" b="1" spc="-150" dirty="0">
              <a:solidFill>
                <a:srgbClr val="002060"/>
              </a:solidFill>
              <a:latin typeface="Microsoft YaHei" panose="020B0503020204020204" pitchFamily="34" charset="-122"/>
              <a:ea typeface="Microsoft YaHei" panose="020B0503020204020204" pitchFamily="34" charset="-122"/>
            </a:endParaRPr>
          </a:p>
          <a:p>
            <a:pPr algn="ctr">
              <a:lnSpc>
                <a:spcPts val="4080"/>
              </a:lnSpc>
            </a:pPr>
            <a:r>
              <a:rPr kumimoji="1" lang="zh-CN" altLang="en-US" sz="3000" b="1" spc="-150" dirty="0">
                <a:solidFill>
                  <a:srgbClr val="002060"/>
                </a:solidFill>
                <a:latin typeface="Microsoft YaHei" panose="020B0503020204020204" pitchFamily="34" charset="-122"/>
                <a:ea typeface="Microsoft YaHei" panose="020B0503020204020204" pitchFamily="34" charset="-122"/>
              </a:rPr>
              <a:t>记载的以色列历史</a:t>
            </a:r>
            <a:endParaRPr kumimoji="1" lang="en-US" altLang="zh-CN" sz="3000" b="1" spc="-150" dirty="0">
              <a:solidFill>
                <a:srgbClr val="002060"/>
              </a:solidFill>
              <a:latin typeface="Microsoft YaHei" panose="020B0503020204020204" pitchFamily="34" charset="-122"/>
              <a:ea typeface="Microsoft YaHei" panose="020B0503020204020204" pitchFamily="34" charset="-122"/>
            </a:endParaRPr>
          </a:p>
          <a:p>
            <a:pPr algn="ctr">
              <a:lnSpc>
                <a:spcPts val="2580"/>
              </a:lnSpc>
            </a:pPr>
            <a:endParaRPr kumimoji="1" lang="zh-CN" altLang="en-US" sz="2400" b="1" dirty="0">
              <a:solidFill>
                <a:srgbClr val="002060"/>
              </a:solidFill>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7386D86F-9528-4FF0-B8E3-8DF29DDD7D58}"/>
              </a:ext>
            </a:extLst>
          </p:cNvPr>
          <p:cNvSpPr txBox="1"/>
          <p:nvPr/>
        </p:nvSpPr>
        <p:spPr>
          <a:xfrm>
            <a:off x="1411095" y="3834744"/>
            <a:ext cx="1178528" cy="425758"/>
          </a:xfrm>
          <a:prstGeom prst="rect">
            <a:avLst/>
          </a:prstGeom>
          <a:noFill/>
        </p:spPr>
        <p:txBody>
          <a:bodyPr wrap="none" rtlCol="0">
            <a:spAutoFit/>
          </a:bodyPr>
          <a:lstStyle/>
          <a:p>
            <a:pPr algn="ctr">
              <a:lnSpc>
                <a:spcPts val="2580"/>
              </a:lnSpc>
            </a:pPr>
            <a:r>
              <a:rPr kumimoji="1" lang="zh-CN" altLang="en-US" sz="2400" b="1" dirty="0">
                <a:solidFill>
                  <a:srgbClr val="002060"/>
                </a:solidFill>
                <a:latin typeface="Microsoft YaHei" panose="020B0503020204020204" pitchFamily="34" charset="-122"/>
                <a:ea typeface="Microsoft YaHei" panose="020B0503020204020204" pitchFamily="34" charset="-122"/>
              </a:rPr>
              <a:t>第</a:t>
            </a:r>
            <a:r>
              <a:rPr kumimoji="1" lang="en-US" altLang="zh-CN" sz="2400" b="1" dirty="0">
                <a:solidFill>
                  <a:srgbClr val="002060"/>
                </a:solidFill>
                <a:latin typeface="Microsoft YaHei" panose="020B0503020204020204" pitchFamily="34" charset="-122"/>
                <a:ea typeface="Microsoft YaHei" panose="020B0503020204020204" pitchFamily="34" charset="-122"/>
              </a:rPr>
              <a:t>24</a:t>
            </a:r>
            <a:r>
              <a:rPr kumimoji="1" lang="zh-CN" altLang="en-US" sz="2400" b="1" dirty="0">
                <a:solidFill>
                  <a:srgbClr val="002060"/>
                </a:solidFill>
                <a:latin typeface="Microsoft YaHei" panose="020B0503020204020204" pitchFamily="34" charset="-122"/>
                <a:ea typeface="Microsoft YaHei" panose="020B0503020204020204" pitchFamily="34" charset="-122"/>
              </a:rPr>
              <a:t>课</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65003" y="2986269"/>
            <a:ext cx="2233914" cy="707886"/>
          </a:xfrm>
          <a:prstGeom prst="rect">
            <a:avLst/>
          </a:prstGeom>
          <a:noFill/>
        </p:spPr>
        <p:txBody>
          <a:bodyPr wrap="square" rtlCol="0">
            <a:spAutoFit/>
          </a:bodyPr>
          <a:lstStyle/>
          <a:p>
            <a:pPr algn="ctr"/>
            <a:r>
              <a:rPr lang="en-US" altLang="zh-CN" sz="4000" b="1" dirty="0">
                <a:solidFill>
                  <a:schemeClr val="bg1"/>
                </a:solidFill>
                <a:latin typeface="+mn-ea"/>
                <a:ea typeface="+mn-ea"/>
              </a:rPr>
              <a:t>END</a:t>
            </a:r>
            <a:endParaRPr lang="zh-CN" altLang="en-US" sz="4000" b="1" dirty="0">
              <a:solidFill>
                <a:schemeClr val="bg1"/>
              </a:solidFill>
              <a:latin typeface="+mn-ea"/>
              <a:ea typeface="+mn-ea"/>
            </a:endParaRPr>
          </a:p>
        </p:txBody>
      </p:sp>
      <p:sp>
        <p:nvSpPr>
          <p:cNvPr id="3" name="Rectangle 2"/>
          <p:cNvSpPr>
            <a:spLocks noChangeArrowheads="1"/>
          </p:cNvSpPr>
          <p:nvPr/>
        </p:nvSpPr>
        <p:spPr bwMode="auto">
          <a:xfrm>
            <a:off x="76201" y="857251"/>
            <a:ext cx="8991600" cy="5143500"/>
          </a:xfrm>
          <a:prstGeom prst="rect">
            <a:avLst/>
          </a:prstGeom>
          <a:noFill/>
          <a:ln w="9525">
            <a:noFill/>
            <a:miter lim="800000"/>
            <a:headEnd/>
            <a:tailEnd/>
          </a:ln>
          <a:effectLst/>
        </p:spPr>
        <p:txBody>
          <a:bodyPr lIns="81639" tIns="40819" rIns="81639" bIns="40819"/>
          <a:lstStyle/>
          <a:p>
            <a:endParaRPr lang="zh-CN" altLang="en-US" sz="2200" dirty="0">
              <a:solidFill>
                <a:schemeClr val="tx2"/>
              </a:solidFill>
              <a:effectLst>
                <a:outerShdw blurRad="38100" dist="38100" dir="2700000" algn="tl">
                  <a:srgbClr val="000000"/>
                </a:outerShdw>
              </a:effectLst>
              <a:latin typeface="Arial"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4269256927"/>
              </p:ext>
            </p:extLst>
          </p:nvPr>
        </p:nvGraphicFramePr>
        <p:xfrm>
          <a:off x="-1" y="1501779"/>
          <a:ext cx="9143999" cy="5273598"/>
        </p:xfrm>
        <a:graphic>
          <a:graphicData uri="http://schemas.openxmlformats.org/drawingml/2006/table">
            <a:tbl>
              <a:tblPr firstRow="1" bandRow="1">
                <a:tableStyleId>{7DF18680-E054-41AD-8BC1-D1AEF772440D}</a:tableStyleId>
              </a:tblPr>
              <a:tblGrid>
                <a:gridCol w="2875403">
                  <a:extLst>
                    <a:ext uri="{9D8B030D-6E8A-4147-A177-3AD203B41FA5}">
                      <a16:colId xmlns:a16="http://schemas.microsoft.com/office/drawing/2014/main" val="20000"/>
                    </a:ext>
                  </a:extLst>
                </a:gridCol>
                <a:gridCol w="1443210">
                  <a:extLst>
                    <a:ext uri="{9D8B030D-6E8A-4147-A177-3AD203B41FA5}">
                      <a16:colId xmlns:a16="http://schemas.microsoft.com/office/drawing/2014/main" val="20001"/>
                    </a:ext>
                  </a:extLst>
                </a:gridCol>
                <a:gridCol w="3007605">
                  <a:extLst>
                    <a:ext uri="{9D8B030D-6E8A-4147-A177-3AD203B41FA5}">
                      <a16:colId xmlns:a16="http://schemas.microsoft.com/office/drawing/2014/main" val="20002"/>
                    </a:ext>
                  </a:extLst>
                </a:gridCol>
                <a:gridCol w="1817781">
                  <a:extLst>
                    <a:ext uri="{9D8B030D-6E8A-4147-A177-3AD203B41FA5}">
                      <a16:colId xmlns:a16="http://schemas.microsoft.com/office/drawing/2014/main" val="20003"/>
                    </a:ext>
                  </a:extLst>
                </a:gridCol>
              </a:tblGrid>
              <a:tr h="479418">
                <a:tc>
                  <a:txBody>
                    <a:bodyPr/>
                    <a:lstStyle/>
                    <a:p>
                      <a:pPr algn="ctr"/>
                      <a:r>
                        <a:rPr lang="zh-CN" altLang="en-US" sz="2400" b="1" i="0" dirty="0">
                          <a:latin typeface="Microsoft YaHei" panose="020B0503020204020204" pitchFamily="34" charset="-122"/>
                          <a:ea typeface="Microsoft YaHei" panose="020B0503020204020204" pitchFamily="34" charset="-122"/>
                          <a:cs typeface="Arial" panose="020B0604020202020204" pitchFamily="34" charset="0"/>
                        </a:rPr>
                        <a:t>亚述王</a:t>
                      </a:r>
                    </a:p>
                  </a:txBody>
                  <a:tcPr/>
                </a:tc>
                <a:tc>
                  <a:txBody>
                    <a:bodyPr/>
                    <a:lstStyle/>
                    <a:p>
                      <a:pPr algn="ctr"/>
                      <a:r>
                        <a:rPr lang="zh-CN" altLang="en-US" sz="2400" b="1" i="0" dirty="0">
                          <a:latin typeface="Microsoft YaHei" panose="020B0503020204020204" pitchFamily="34" charset="-122"/>
                          <a:ea typeface="Microsoft YaHei" panose="020B0503020204020204" pitchFamily="34" charset="-122"/>
                          <a:cs typeface="Arial" panose="020B0604020202020204" pitchFamily="34" charset="0"/>
                        </a:rPr>
                        <a:t>统治年代</a:t>
                      </a:r>
                    </a:p>
                  </a:txBody>
                  <a:tcPr/>
                </a:tc>
                <a:tc>
                  <a:txBody>
                    <a:bodyPr/>
                    <a:lstStyle/>
                    <a:p>
                      <a:pPr algn="ctr"/>
                      <a:r>
                        <a:rPr lang="zh-CN" altLang="en-US" sz="2400" b="1" i="0" dirty="0">
                          <a:latin typeface="Microsoft YaHei" panose="020B0503020204020204" pitchFamily="34" charset="-122"/>
                          <a:ea typeface="Microsoft YaHei" panose="020B0503020204020204" pitchFamily="34" charset="-122"/>
                          <a:cs typeface="Arial" panose="020B0604020202020204" pitchFamily="34" charset="0"/>
                        </a:rPr>
                        <a:t>提及的犹太王</a:t>
                      </a:r>
                    </a:p>
                  </a:txBody>
                  <a:tcPr/>
                </a:tc>
                <a:tc>
                  <a:txBody>
                    <a:bodyPr/>
                    <a:lstStyle/>
                    <a:p>
                      <a:pPr algn="ctr"/>
                      <a:r>
                        <a:rPr lang="zh-CN" altLang="en-US" sz="2400" b="1" i="0" dirty="0">
                          <a:latin typeface="Microsoft YaHei" panose="020B0503020204020204" pitchFamily="34" charset="-122"/>
                          <a:ea typeface="Microsoft YaHei" panose="020B0503020204020204" pitchFamily="34" charset="-122"/>
                          <a:cs typeface="Arial" panose="020B0604020202020204" pitchFamily="34" charset="0"/>
                        </a:rPr>
                        <a:t>统治年代</a:t>
                      </a:r>
                    </a:p>
                  </a:txBody>
                  <a:tcPr/>
                </a:tc>
                <a:extLst>
                  <a:ext uri="{0D108BD9-81ED-4DB2-BD59-A6C34878D82A}">
                    <a16:rowId xmlns:a16="http://schemas.microsoft.com/office/drawing/2014/main" val="10000"/>
                  </a:ext>
                </a:extLst>
              </a:tr>
              <a:tr h="479418">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撒缦以色三世</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858-24</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暗</a:t>
                      </a:r>
                      <a:r>
                        <a:rPr lang="zh-CN" altLang="en-US" sz="2400" b="0" i="0">
                          <a:latin typeface="Microsoft YaHei" panose="020B0503020204020204" pitchFamily="34" charset="-122"/>
                          <a:ea typeface="Microsoft YaHei" panose="020B0503020204020204" pitchFamily="34" charset="-122"/>
                          <a:cs typeface="Arial" panose="020B0604020202020204" pitchFamily="34" charset="0"/>
                        </a:rPr>
                        <a:t>利</a:t>
                      </a:r>
                      <a:r>
                        <a:rPr lang="en-US" altLang="zh-CN" sz="2400" b="0" i="0">
                          <a:latin typeface="Microsoft YaHei" panose="020B0503020204020204" pitchFamily="34" charset="-122"/>
                          <a:ea typeface="Microsoft YaHei" panose="020B0503020204020204" pitchFamily="34" charset="-122"/>
                          <a:cs typeface="Arial" panose="020B0604020202020204" pitchFamily="34" charset="0"/>
                        </a:rPr>
                        <a:t>)</a:t>
                      </a:r>
                      <a:r>
                        <a:rPr lang="zh-CN" altLang="en-US" sz="2400" b="0" i="0">
                          <a:latin typeface="Microsoft YaHei" panose="020B0503020204020204" pitchFamily="34" charset="-122"/>
                          <a:ea typeface="Microsoft YaHei" panose="020B0503020204020204" pitchFamily="34" charset="-122"/>
                          <a:cs typeface="Arial" panose="020B0604020202020204" pitchFamily="34" charset="0"/>
                        </a:rPr>
                        <a:t>“暗</a:t>
                      </a: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利之子”</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885-74</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1"/>
                  </a:ext>
                </a:extLst>
              </a:tr>
              <a:tr h="479418">
                <a:tc>
                  <a:txBody>
                    <a:bodyPr/>
                    <a:lstStyle/>
                    <a:p>
                      <a:pPr algn="ct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endParaRPr lang="zh-CN" altLang="en-US" sz="2400" b="0" i="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亚哈</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874-53</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2"/>
                  </a:ext>
                </a:extLst>
              </a:tr>
              <a:tr h="479418">
                <a:tc>
                  <a:txBody>
                    <a:bodyPr/>
                    <a:lstStyle/>
                    <a:p>
                      <a:pPr algn="ct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耶户</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841-14</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3"/>
                  </a:ext>
                </a:extLst>
              </a:tr>
              <a:tr h="479418">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提革拉毗列色三世</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745-27</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米拿现</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752-42</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4"/>
                  </a:ext>
                </a:extLst>
              </a:tr>
              <a:tr h="479418">
                <a:tc>
                  <a:txBody>
                    <a:bodyPr/>
                    <a:lstStyle/>
                    <a:p>
                      <a:pPr algn="ctr"/>
                      <a:endParaRPr lang="zh-CN" altLang="en-US" sz="2400" b="0" i="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比辖</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740-32</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5"/>
                  </a:ext>
                </a:extLst>
              </a:tr>
              <a:tr h="479418">
                <a:tc>
                  <a:txBody>
                    <a:bodyPr/>
                    <a:lstStyle/>
                    <a:p>
                      <a:pPr algn="ctr"/>
                      <a:endParaRPr lang="zh-CN" altLang="en-US" sz="2400" b="0" i="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何细亚</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732-23</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6"/>
                  </a:ext>
                </a:extLst>
              </a:tr>
              <a:tr h="479418">
                <a:tc>
                  <a:txBody>
                    <a:bodyPr/>
                    <a:lstStyle/>
                    <a:p>
                      <a:pPr algn="ctr"/>
                      <a:endParaRPr lang="zh-CN" altLang="en-US" sz="2400" b="0" i="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endParaRPr lang="zh-CN" altLang="en-US" sz="2400" b="0" i="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i="0">
                          <a:latin typeface="Microsoft YaHei" panose="020B0503020204020204" pitchFamily="34" charset="-122"/>
                          <a:ea typeface="Microsoft YaHei" panose="020B0503020204020204" pitchFamily="34" charset="-122"/>
                          <a:cs typeface="Arial" panose="020B0604020202020204" pitchFamily="34" charset="0"/>
                        </a:rPr>
                        <a:t>(</a:t>
                      </a:r>
                      <a:r>
                        <a:rPr lang="zh-CN" altLang="en-US" sz="2400" b="0" i="0">
                          <a:latin typeface="Microsoft YaHei" panose="020B0503020204020204" pitchFamily="34" charset="-122"/>
                          <a:ea typeface="Microsoft YaHei" panose="020B0503020204020204" pitchFamily="34" charset="-122"/>
                          <a:cs typeface="Arial" panose="020B0604020202020204" pitchFamily="34" charset="0"/>
                        </a:rPr>
                        <a:t>亚哈</a:t>
                      </a:r>
                      <a:r>
                        <a:rPr lang="en-US" altLang="zh-CN" sz="2400" b="0" i="0">
                          <a:latin typeface="Microsoft YaHei" panose="020B0503020204020204" pitchFamily="34" charset="-122"/>
                          <a:ea typeface="Microsoft YaHei" panose="020B0503020204020204" pitchFamily="34" charset="-122"/>
                          <a:cs typeface="Arial" panose="020B0604020202020204" pitchFamily="34" charset="0"/>
                        </a:rPr>
                        <a:t>)</a:t>
                      </a:r>
                      <a:r>
                        <a:rPr lang="zh-CN" altLang="en-US" sz="2400" b="0" i="0">
                          <a:latin typeface="Microsoft YaHei" panose="020B0503020204020204" pitchFamily="34" charset="-122"/>
                          <a:ea typeface="Microsoft YaHei" panose="020B0503020204020204" pitchFamily="34" charset="-122"/>
                          <a:cs typeface="Arial" panose="020B0604020202020204" pitchFamily="34" charset="0"/>
                        </a:rPr>
                        <a:t>“</a:t>
                      </a: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约哈斯”</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732-15</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7"/>
                  </a:ext>
                </a:extLst>
              </a:tr>
              <a:tr h="479418">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撒珥根二世</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721-705</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暗</a:t>
                      </a:r>
                      <a:r>
                        <a:rPr lang="zh-CN" altLang="en-US" sz="2400" b="0" i="0">
                          <a:latin typeface="Microsoft YaHei" panose="020B0503020204020204" pitchFamily="34" charset="-122"/>
                          <a:ea typeface="Microsoft YaHei" panose="020B0503020204020204" pitchFamily="34" charset="-122"/>
                          <a:cs typeface="Arial" panose="020B0604020202020204" pitchFamily="34" charset="0"/>
                        </a:rPr>
                        <a:t>利</a:t>
                      </a:r>
                      <a:r>
                        <a:rPr lang="en-US" altLang="zh-CN" sz="2400" b="0" i="0">
                          <a:latin typeface="Microsoft YaHei" panose="020B0503020204020204" pitchFamily="34" charset="-122"/>
                          <a:ea typeface="Microsoft YaHei" panose="020B0503020204020204" pitchFamily="34" charset="-122"/>
                          <a:cs typeface="Arial" panose="020B0604020202020204" pitchFamily="34" charset="0"/>
                        </a:rPr>
                        <a:t>)</a:t>
                      </a:r>
                      <a:r>
                        <a:rPr lang="zh-CN" altLang="en-US" sz="2400" b="0" i="0">
                          <a:latin typeface="Microsoft YaHei" panose="020B0503020204020204" pitchFamily="34" charset="-122"/>
                          <a:ea typeface="Microsoft YaHei" panose="020B0503020204020204" pitchFamily="34" charset="-122"/>
                          <a:cs typeface="Arial" panose="020B0604020202020204" pitchFamily="34" charset="0"/>
                        </a:rPr>
                        <a:t>“暗</a:t>
                      </a: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利家”</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885-74</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8"/>
                  </a:ext>
                </a:extLst>
              </a:tr>
              <a:tr h="479418">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西拿基立</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705-681</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希西家</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715-686</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09"/>
                  </a:ext>
                </a:extLst>
              </a:tr>
              <a:tr h="479418">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以撒哈顿</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681-69</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tc>
                  <a:txBody>
                    <a:bodyPr/>
                    <a:lstStyle/>
                    <a:p>
                      <a:pPr algn="ctr"/>
                      <a:r>
                        <a:rPr lang="zh-CN" altLang="en-US" sz="2400" b="0" i="0" dirty="0">
                          <a:latin typeface="Microsoft YaHei" panose="020B0503020204020204" pitchFamily="34" charset="-122"/>
                          <a:ea typeface="Microsoft YaHei" panose="020B0503020204020204" pitchFamily="34" charset="-122"/>
                          <a:cs typeface="Arial" panose="020B0604020202020204" pitchFamily="34" charset="0"/>
                        </a:rPr>
                        <a:t>玛拿西</a:t>
                      </a:r>
                    </a:p>
                  </a:txBody>
                  <a:tcPr/>
                </a:tc>
                <a:tc>
                  <a:txBody>
                    <a:bodyPr/>
                    <a:lstStyle/>
                    <a:p>
                      <a:pPr algn="ctr"/>
                      <a:r>
                        <a:rPr lang="en-US" altLang="zh-CN" sz="2400" b="0" i="0" dirty="0">
                          <a:latin typeface="Microsoft YaHei" panose="020B0503020204020204" pitchFamily="34" charset="-122"/>
                          <a:ea typeface="Microsoft YaHei" panose="020B0503020204020204" pitchFamily="34" charset="-122"/>
                          <a:cs typeface="Arial" panose="020B0604020202020204" pitchFamily="34" charset="0"/>
                        </a:rPr>
                        <a:t>686-42</a:t>
                      </a:r>
                      <a:endParaRPr lang="zh-CN" altLang="en-US" sz="2400" b="0" i="0" dirty="0">
                        <a:latin typeface="Microsoft YaHei" panose="020B0503020204020204" pitchFamily="34" charset="-122"/>
                        <a:ea typeface="Microsoft YaHei" panose="020B0503020204020204" pitchFamily="34" charset="-122"/>
                        <a:cs typeface="Arial" panose="020B0604020202020204" pitchFamily="34" charset="0"/>
                      </a:endParaRPr>
                    </a:p>
                  </a:txBody>
                  <a:tcPr/>
                </a:tc>
                <a:extLst>
                  <a:ext uri="{0D108BD9-81ED-4DB2-BD59-A6C34878D82A}">
                    <a16:rowId xmlns:a16="http://schemas.microsoft.com/office/drawing/2014/main" val="10010"/>
                  </a:ext>
                </a:extLst>
              </a:tr>
            </a:tbl>
          </a:graphicData>
        </a:graphic>
      </p:graphicFrame>
      <p:sp>
        <p:nvSpPr>
          <p:cNvPr id="6" name="文本框 5">
            <a:extLst>
              <a:ext uri="{FF2B5EF4-FFF2-40B4-BE49-F238E27FC236}">
                <a16:creationId xmlns:a16="http://schemas.microsoft.com/office/drawing/2014/main" id="{66E5020D-EE07-A740-AC7D-7A6655383721}"/>
              </a:ext>
            </a:extLst>
          </p:cNvPr>
          <p:cNvSpPr txBox="1"/>
          <p:nvPr/>
        </p:nvSpPr>
        <p:spPr>
          <a:xfrm>
            <a:off x="0" y="172815"/>
            <a:ext cx="9144000"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公元前</a:t>
            </a:r>
            <a:r>
              <a:rPr kumimoji="1" lang="en-US" altLang="zh-CN" sz="3600" b="1" dirty="0">
                <a:solidFill>
                  <a:srgbClr val="002060"/>
                </a:solidFill>
                <a:latin typeface="Microsoft YaHei" panose="020B0503020204020204" pitchFamily="34" charset="-122"/>
                <a:ea typeface="Microsoft YaHei" panose="020B0503020204020204" pitchFamily="34" charset="-122"/>
              </a:rPr>
              <a:t>858-669</a:t>
            </a: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亚述文献中记录的犹太国王</a:t>
            </a:r>
          </a:p>
        </p:txBody>
      </p:sp>
      <p:sp>
        <p:nvSpPr>
          <p:cNvPr id="4" name="文本框 3">
            <a:extLst>
              <a:ext uri="{FF2B5EF4-FFF2-40B4-BE49-F238E27FC236}">
                <a16:creationId xmlns:a16="http://schemas.microsoft.com/office/drawing/2014/main" id="{85DD7DAC-9DC3-5A46-B1C9-F8F4636608BA}"/>
              </a:ext>
            </a:extLst>
          </p:cNvPr>
          <p:cNvSpPr txBox="1"/>
          <p:nvPr/>
        </p:nvSpPr>
        <p:spPr>
          <a:xfrm>
            <a:off x="-1571625" y="2471738"/>
            <a:ext cx="1145378" cy="369332"/>
          </a:xfrm>
          <a:prstGeom prst="rect">
            <a:avLst/>
          </a:prstGeom>
          <a:noFill/>
        </p:spPr>
        <p:txBody>
          <a:bodyPr wrap="none" rtlCol="0">
            <a:spAutoFit/>
          </a:bodyPr>
          <a:lstStyle/>
          <a:p>
            <a:r>
              <a:rPr kumimoji="1" lang="zh-CN" altLang="en-US" dirty="0">
                <a:solidFill>
                  <a:schemeClr val="bg1"/>
                </a:solidFill>
              </a:rPr>
              <a:t>表格要改</a:t>
            </a:r>
          </a:p>
        </p:txBody>
      </p:sp>
    </p:spTree>
    <p:extLst>
      <p:ext uri="{BB962C8B-B14F-4D97-AF65-F5344CB8AC3E}">
        <p14:creationId xmlns:p14="http://schemas.microsoft.com/office/powerpoint/2010/main" val="1420652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65003" y="2986269"/>
            <a:ext cx="2233914" cy="707886"/>
          </a:xfrm>
          <a:prstGeom prst="rect">
            <a:avLst/>
          </a:prstGeom>
          <a:noFill/>
        </p:spPr>
        <p:txBody>
          <a:bodyPr wrap="square" rtlCol="0">
            <a:spAutoFit/>
          </a:bodyPr>
          <a:lstStyle/>
          <a:p>
            <a:pPr algn="ctr"/>
            <a:r>
              <a:rPr lang="en-US" altLang="zh-CN" sz="4000" b="1" dirty="0">
                <a:solidFill>
                  <a:schemeClr val="bg1"/>
                </a:solidFill>
                <a:latin typeface="+mn-ea"/>
                <a:ea typeface="+mn-ea"/>
              </a:rPr>
              <a:t>END</a:t>
            </a:r>
            <a:endParaRPr lang="zh-CN" altLang="en-US" sz="4000" b="1" dirty="0">
              <a:solidFill>
                <a:schemeClr val="bg1"/>
              </a:solidFill>
              <a:latin typeface="+mn-ea"/>
              <a:ea typeface="+mn-ea"/>
            </a:endParaRPr>
          </a:p>
        </p:txBody>
      </p:sp>
      <p:pic>
        <p:nvPicPr>
          <p:cNvPr id="4" name="Picture 2" descr="File:Jehu-Obelisk-cropped.jpg"/>
          <p:cNvPicPr>
            <a:picLocks noChangeAspect="1" noChangeArrowheads="1"/>
          </p:cNvPicPr>
          <p:nvPr/>
        </p:nvPicPr>
        <p:blipFill>
          <a:blip r:embed="rId3" cstate="print"/>
          <a:srcRect/>
          <a:stretch>
            <a:fillRect/>
          </a:stretch>
        </p:blipFill>
        <p:spPr bwMode="auto">
          <a:xfrm>
            <a:off x="719572" y="1656613"/>
            <a:ext cx="7704856" cy="49407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9F7F3A40-1CCD-46FF-A5D8-916BB7C6580E}"/>
              </a:ext>
            </a:extLst>
          </p:cNvPr>
          <p:cNvSpPr txBox="1"/>
          <p:nvPr/>
        </p:nvSpPr>
        <p:spPr>
          <a:xfrm>
            <a:off x="4115997" y="4234577"/>
            <a:ext cx="1727094" cy="830997"/>
          </a:xfrm>
          <a:prstGeom prst="rect">
            <a:avLst/>
          </a:prstGeom>
          <a:noFill/>
        </p:spPr>
        <p:txBody>
          <a:bodyPr wrap="square" rtlCol="0">
            <a:sp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以色列王：耶户</a:t>
            </a:r>
            <a:endParaRPr lang="zh-CN" altLang="en-US" sz="2400" b="1" dirty="0">
              <a:solidFill>
                <a:srgbClr val="FFFF00"/>
              </a:solidFill>
            </a:endParaRPr>
          </a:p>
        </p:txBody>
      </p:sp>
      <p:sp>
        <p:nvSpPr>
          <p:cNvPr id="7" name="文本框 6">
            <a:extLst>
              <a:ext uri="{FF2B5EF4-FFF2-40B4-BE49-F238E27FC236}">
                <a16:creationId xmlns:a16="http://schemas.microsoft.com/office/drawing/2014/main" id="{2E70CC96-EDA9-4DA1-AFD9-44D340419364}"/>
              </a:ext>
            </a:extLst>
          </p:cNvPr>
          <p:cNvSpPr txBox="1"/>
          <p:nvPr/>
        </p:nvSpPr>
        <p:spPr>
          <a:xfrm>
            <a:off x="4115997" y="2702800"/>
            <a:ext cx="2042705" cy="830997"/>
          </a:xfrm>
          <a:prstGeom prst="rect">
            <a:avLst/>
          </a:prstGeom>
          <a:noFill/>
        </p:spPr>
        <p:txBody>
          <a:bodyPr wrap="square" rtlCol="0">
            <a:spAutoFit/>
          </a:bodyPr>
          <a:lstStyle/>
          <a:p>
            <a:pPr algn="ctr"/>
            <a:r>
              <a:rPr lang="zh-CN" altLang="en-US" sz="2400" b="1" dirty="0">
                <a:solidFill>
                  <a:srgbClr val="FFFF00"/>
                </a:solidFill>
                <a:latin typeface="微软雅黑" panose="020B0503020204020204" pitchFamily="34" charset="-122"/>
                <a:ea typeface="微软雅黑" panose="020B0503020204020204" pitchFamily="34" charset="-122"/>
              </a:rPr>
              <a:t>亚述王：</a:t>
            </a:r>
            <a:endParaRPr lang="en-US" altLang="zh-CN" sz="2400" b="1" dirty="0">
              <a:solidFill>
                <a:srgbClr val="FFFF00"/>
              </a:solidFill>
              <a:latin typeface="微软雅黑" panose="020B0503020204020204" pitchFamily="34" charset="-122"/>
              <a:ea typeface="微软雅黑" panose="020B0503020204020204" pitchFamily="34" charset="-122"/>
            </a:endParaRPr>
          </a:p>
          <a:p>
            <a:pPr algn="ctr"/>
            <a:r>
              <a:rPr lang="zh-CN" altLang="en-US" sz="2400" b="1" dirty="0">
                <a:solidFill>
                  <a:srgbClr val="FFFF00"/>
                </a:solidFill>
                <a:latin typeface="微软雅黑" panose="020B0503020204020204" pitchFamily="34" charset="-122"/>
                <a:ea typeface="微软雅黑" panose="020B0503020204020204" pitchFamily="34" charset="-122"/>
              </a:rPr>
              <a:t>撒缦以色三世</a:t>
            </a:r>
            <a:endParaRPr lang="zh-CN" altLang="en-US" sz="2400" b="1" dirty="0">
              <a:solidFill>
                <a:srgbClr val="FFFF00"/>
              </a:solidFill>
            </a:endParaRPr>
          </a:p>
        </p:txBody>
      </p:sp>
      <p:sp>
        <p:nvSpPr>
          <p:cNvPr id="8" name="文本框 7">
            <a:extLst>
              <a:ext uri="{FF2B5EF4-FFF2-40B4-BE49-F238E27FC236}">
                <a16:creationId xmlns:a16="http://schemas.microsoft.com/office/drawing/2014/main" id="{228F6B3A-F9F7-554F-888E-E73260FE067B}"/>
              </a:ext>
            </a:extLst>
          </p:cNvPr>
          <p:cNvSpPr txBox="1"/>
          <p:nvPr/>
        </p:nvSpPr>
        <p:spPr>
          <a:xfrm>
            <a:off x="0" y="172815"/>
            <a:ext cx="9144000"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以色列北国的国王耶户 </a:t>
            </a:r>
            <a:r>
              <a:rPr kumimoji="1" lang="en-US" altLang="zh-CN" sz="3600" b="1" dirty="0">
                <a:solidFill>
                  <a:srgbClr val="002060"/>
                </a:solidFill>
                <a:latin typeface="Microsoft YaHei" panose="020B0503020204020204" pitchFamily="34" charset="-122"/>
                <a:ea typeface="Microsoft YaHei" panose="020B0503020204020204" pitchFamily="34" charset="-122"/>
              </a:rPr>
              <a:t>(</a:t>
            </a:r>
            <a:r>
              <a:rPr kumimoji="1" lang="zh-CN" altLang="en-US" sz="3600" b="1" dirty="0">
                <a:solidFill>
                  <a:srgbClr val="002060"/>
                </a:solidFill>
                <a:latin typeface="Microsoft YaHei" panose="020B0503020204020204" pitchFamily="34" charset="-122"/>
                <a:ea typeface="Microsoft YaHei" panose="020B0503020204020204" pitchFamily="34" charset="-122"/>
              </a:rPr>
              <a:t>公元前</a:t>
            </a:r>
            <a:r>
              <a:rPr kumimoji="1" lang="en-US" altLang="zh-CN" sz="3600" b="1" dirty="0">
                <a:solidFill>
                  <a:srgbClr val="002060"/>
                </a:solidFill>
                <a:latin typeface="Microsoft YaHei" panose="020B0503020204020204" pitchFamily="34" charset="-122"/>
                <a:ea typeface="Microsoft YaHei" panose="020B0503020204020204" pitchFamily="34" charset="-122"/>
              </a:rPr>
              <a:t>841-14)</a:t>
            </a: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跪伏在亚述王撒缦以色三世面前</a:t>
            </a:r>
          </a:p>
        </p:txBody>
      </p:sp>
      <p:cxnSp>
        <p:nvCxnSpPr>
          <p:cNvPr id="10" name="直线箭头连接符 9">
            <a:extLst>
              <a:ext uri="{FF2B5EF4-FFF2-40B4-BE49-F238E27FC236}">
                <a16:creationId xmlns:a16="http://schemas.microsoft.com/office/drawing/2014/main" id="{547220C1-6AF5-DA47-A7E2-BE60DBB7F714}"/>
              </a:ext>
            </a:extLst>
          </p:cNvPr>
          <p:cNvCxnSpPr/>
          <p:nvPr/>
        </p:nvCxnSpPr>
        <p:spPr>
          <a:xfrm>
            <a:off x="4979544" y="5065574"/>
            <a:ext cx="0" cy="398792"/>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线箭头连接符 10">
            <a:extLst>
              <a:ext uri="{FF2B5EF4-FFF2-40B4-BE49-F238E27FC236}">
                <a16:creationId xmlns:a16="http://schemas.microsoft.com/office/drawing/2014/main" id="{76694E07-CE2D-1941-AF3A-D78B1FFE9402}"/>
              </a:ext>
            </a:extLst>
          </p:cNvPr>
          <p:cNvCxnSpPr>
            <a:cxnSpLocks/>
          </p:cNvCxnSpPr>
          <p:nvPr/>
        </p:nvCxnSpPr>
        <p:spPr>
          <a:xfrm flipH="1">
            <a:off x="3818581" y="2929000"/>
            <a:ext cx="594831" cy="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7975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地图&#10;&#10;描述已自动生成">
            <a:extLst>
              <a:ext uri="{FF2B5EF4-FFF2-40B4-BE49-F238E27FC236}">
                <a16:creationId xmlns:a16="http://schemas.microsoft.com/office/drawing/2014/main" id="{A0C7BE28-5534-E94B-8B71-58546C7AD48D}"/>
              </a:ext>
            </a:extLst>
          </p:cNvPr>
          <p:cNvPicPr>
            <a:picLocks noChangeAspect="1"/>
          </p:cNvPicPr>
          <p:nvPr/>
        </p:nvPicPr>
        <p:blipFill>
          <a:blip r:embed="rId3"/>
          <a:stretch>
            <a:fillRect/>
          </a:stretch>
        </p:blipFill>
        <p:spPr>
          <a:xfrm>
            <a:off x="1007445" y="1366787"/>
            <a:ext cx="7129110" cy="53468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F5763BC5-C1A1-834B-A3A8-1D04D3C5E5ED}"/>
              </a:ext>
            </a:extLst>
          </p:cNvPr>
          <p:cNvSpPr txBox="1"/>
          <p:nvPr/>
        </p:nvSpPr>
        <p:spPr>
          <a:xfrm>
            <a:off x="0" y="299884"/>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亚述人入侵以色列</a:t>
            </a:r>
          </a:p>
        </p:txBody>
      </p:sp>
      <p:pic>
        <p:nvPicPr>
          <p:cNvPr id="7" name="图片 6" descr="图片包含 人们, 一群, 站, 女人&#10;&#10;描述已自动生成">
            <a:extLst>
              <a:ext uri="{FF2B5EF4-FFF2-40B4-BE49-F238E27FC236}">
                <a16:creationId xmlns:a16="http://schemas.microsoft.com/office/drawing/2014/main" id="{C2F2567B-BBCF-2E43-BBE7-A2522D27683E}"/>
              </a:ext>
            </a:extLst>
          </p:cNvPr>
          <p:cNvPicPr>
            <a:picLocks noChangeAspect="1"/>
          </p:cNvPicPr>
          <p:nvPr/>
        </p:nvPicPr>
        <p:blipFill>
          <a:blip r:embed="rId4"/>
          <a:stretch>
            <a:fillRect/>
          </a:stretch>
        </p:blipFill>
        <p:spPr>
          <a:xfrm>
            <a:off x="-5001326" y="1366787"/>
            <a:ext cx="4462869" cy="2834239"/>
          </a:xfrm>
          <a:prstGeom prst="rect">
            <a:avLst/>
          </a:prstGeom>
        </p:spPr>
      </p:pic>
    </p:spTree>
    <p:extLst>
      <p:ext uri="{BB962C8B-B14F-4D97-AF65-F5344CB8AC3E}">
        <p14:creationId xmlns:p14="http://schemas.microsoft.com/office/powerpoint/2010/main" val="763388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35ECE75-04A0-834E-B6E1-4006A442BA4A}"/>
              </a:ext>
            </a:extLst>
          </p:cNvPr>
          <p:cNvSpPr/>
          <p:nvPr/>
        </p:nvSpPr>
        <p:spPr>
          <a:xfrm>
            <a:off x="718217" y="2220147"/>
            <a:ext cx="3840947" cy="3667927"/>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8:7</a:t>
            </a:r>
            <a:r>
              <a:rPr lang="zh-CN" altLang="en-US" sz="2800" dirty="0">
                <a:latin typeface="Microsoft YaHei" panose="020B0503020204020204" pitchFamily="34" charset="-122"/>
                <a:ea typeface="Microsoft YaHei" panose="020B0503020204020204" pitchFamily="34" charset="-122"/>
              </a:rPr>
              <a:t> 因此，主必使大河翻腾的水猛然冲来，就是亚述王和他所有的威势，必漫过一切的水道，涨过两岸；</a:t>
            </a:r>
            <a:r>
              <a:rPr lang="en-US" altLang="zh-CN" sz="2800" dirty="0">
                <a:latin typeface="Microsoft YaHei" panose="020B0503020204020204" pitchFamily="34" charset="-122"/>
                <a:ea typeface="Microsoft YaHei" panose="020B0503020204020204" pitchFamily="34" charset="-122"/>
              </a:rPr>
              <a:t>8</a:t>
            </a:r>
            <a:r>
              <a:rPr lang="zh-CN" altLang="en-US" sz="2800" dirty="0">
                <a:latin typeface="Microsoft YaHei" panose="020B0503020204020204" pitchFamily="34" charset="-122"/>
                <a:ea typeface="Microsoft YaHei" panose="020B0503020204020204" pitchFamily="34" charset="-122"/>
              </a:rPr>
              <a:t> 必冲入犹大，涨溢泛滥，直到颈项</a:t>
            </a:r>
            <a:r>
              <a:rPr lang="en-US" altLang="zh-CN" sz="2800" dirty="0">
                <a:latin typeface="Microsoft YaHei" panose="020B0503020204020204" pitchFamily="34" charset="-122"/>
                <a:ea typeface="Microsoft YaHei" panose="020B0503020204020204" pitchFamily="34" charset="-122"/>
              </a:rPr>
              <a:t>……</a:t>
            </a:r>
          </a:p>
        </p:txBody>
      </p:sp>
      <p:cxnSp>
        <p:nvCxnSpPr>
          <p:cNvPr id="5" name="直线连接符 4">
            <a:extLst>
              <a:ext uri="{FF2B5EF4-FFF2-40B4-BE49-F238E27FC236}">
                <a16:creationId xmlns:a16="http://schemas.microsoft.com/office/drawing/2014/main" id="{3CFD7427-BB0E-5F42-BE9C-765ED2F5A801}"/>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47397013-959E-A147-B606-83FC67D0A27B}"/>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49E14337-545F-0041-8266-55D064FC0190}"/>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88CE267C-653E-DB43-A292-EE6A388F998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26D4E8B8-DD7A-B549-BFD7-0E2C891D274E}"/>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0" name="图片 9">
            <a:extLst>
              <a:ext uri="{FF2B5EF4-FFF2-40B4-BE49-F238E27FC236}">
                <a16:creationId xmlns:a16="http://schemas.microsoft.com/office/drawing/2014/main" id="{F7C4A3D6-6659-3A44-AC34-28F67978F5B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3" name="图片 2">
            <a:extLst>
              <a:ext uri="{FF2B5EF4-FFF2-40B4-BE49-F238E27FC236}">
                <a16:creationId xmlns:a16="http://schemas.microsoft.com/office/drawing/2014/main" id="{FA16EEC6-0E45-134C-ABED-968A8FAC92CB}"/>
              </a:ext>
            </a:extLst>
          </p:cNvPr>
          <p:cNvPicPr>
            <a:picLocks noChangeAspect="1"/>
          </p:cNvPicPr>
          <p:nvPr/>
        </p:nvPicPr>
        <p:blipFill>
          <a:blip r:embed="rId5"/>
          <a:stretch>
            <a:fillRect/>
          </a:stretch>
        </p:blipFill>
        <p:spPr>
          <a:xfrm>
            <a:off x="4689270" y="496964"/>
            <a:ext cx="4454730" cy="55612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212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EF3859D-8BBE-184D-85B9-B108055767DB}"/>
              </a:ext>
            </a:extLst>
          </p:cNvPr>
          <p:cNvPicPr>
            <a:picLocks noChangeAspect="1"/>
          </p:cNvPicPr>
          <p:nvPr/>
        </p:nvPicPr>
        <p:blipFill>
          <a:blip r:embed="rId3"/>
          <a:stretch>
            <a:fillRect/>
          </a:stretch>
        </p:blipFill>
        <p:spPr>
          <a:xfrm>
            <a:off x="3749369" y="3150588"/>
            <a:ext cx="5394631" cy="37074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descr="河边有一只城堡&#10;&#10;描述已自动生成">
            <a:extLst>
              <a:ext uri="{FF2B5EF4-FFF2-40B4-BE49-F238E27FC236}">
                <a16:creationId xmlns:a16="http://schemas.microsoft.com/office/drawing/2014/main" id="{D62ADE52-216C-CA47-8989-B6F2200A6387}"/>
              </a:ext>
            </a:extLst>
          </p:cNvPr>
          <p:cNvPicPr>
            <a:picLocks noChangeAspect="1"/>
          </p:cNvPicPr>
          <p:nvPr/>
        </p:nvPicPr>
        <p:blipFill>
          <a:blip r:embed="rId4"/>
          <a:stretch>
            <a:fillRect/>
          </a:stretch>
        </p:blipFill>
        <p:spPr>
          <a:xfrm>
            <a:off x="1" y="1"/>
            <a:ext cx="4803494" cy="4803494"/>
          </a:xfrm>
          <a:prstGeom prst="rect">
            <a:avLst/>
          </a:prstGeom>
          <a:ln w="28575">
            <a:solidFill>
              <a:schemeClr val="bg1"/>
            </a:solidFill>
          </a:ln>
          <a:effectLst>
            <a:outerShdw blurRad="292100" dist="139700" dir="2700000" algn="tl" rotWithShape="0">
              <a:srgbClr val="333333">
                <a:alpha val="65000"/>
              </a:srgbClr>
            </a:outerShdw>
          </a:effectLst>
        </p:spPr>
      </p:pic>
      <p:sp>
        <p:nvSpPr>
          <p:cNvPr id="9" name="文本框 8">
            <a:extLst>
              <a:ext uri="{FF2B5EF4-FFF2-40B4-BE49-F238E27FC236}">
                <a16:creationId xmlns:a16="http://schemas.microsoft.com/office/drawing/2014/main" id="{354BE022-6334-1845-9077-F751978C68EC}"/>
              </a:ext>
            </a:extLst>
          </p:cNvPr>
          <p:cNvSpPr txBox="1"/>
          <p:nvPr/>
        </p:nvSpPr>
        <p:spPr>
          <a:xfrm>
            <a:off x="5276010" y="1221363"/>
            <a:ext cx="1638590"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拉吉城 复原图</a:t>
            </a:r>
          </a:p>
        </p:txBody>
      </p:sp>
      <p:sp>
        <p:nvSpPr>
          <p:cNvPr id="10" name="三角形 9">
            <a:extLst>
              <a:ext uri="{FF2B5EF4-FFF2-40B4-BE49-F238E27FC236}">
                <a16:creationId xmlns:a16="http://schemas.microsoft.com/office/drawing/2014/main" id="{8E64AB54-1EA9-8B48-BE6B-5AA933B10E7F}"/>
              </a:ext>
            </a:extLst>
          </p:cNvPr>
          <p:cNvSpPr/>
          <p:nvPr/>
        </p:nvSpPr>
        <p:spPr>
          <a:xfrm rot="16200000">
            <a:off x="5030203" y="1309776"/>
            <a:ext cx="223307" cy="192506"/>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1" name="图片 10" descr="地图&#10;&#10;描述已自动生成">
            <a:extLst>
              <a:ext uri="{FF2B5EF4-FFF2-40B4-BE49-F238E27FC236}">
                <a16:creationId xmlns:a16="http://schemas.microsoft.com/office/drawing/2014/main" id="{E07F1451-F202-8E48-9AED-3E406E250D6B}"/>
              </a:ext>
            </a:extLst>
          </p:cNvPr>
          <p:cNvPicPr>
            <a:picLocks noChangeAspect="1"/>
          </p:cNvPicPr>
          <p:nvPr/>
        </p:nvPicPr>
        <p:blipFill rotWithShape="1">
          <a:blip r:embed="rId5"/>
          <a:srcRect l="2923" t="24842" r="3287" b="2596"/>
          <a:stretch/>
        </p:blipFill>
        <p:spPr>
          <a:xfrm>
            <a:off x="-4517025" y="1891400"/>
            <a:ext cx="4044511" cy="430249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a:extLst>
              <a:ext uri="{FF2B5EF4-FFF2-40B4-BE49-F238E27FC236}">
                <a16:creationId xmlns:a16="http://schemas.microsoft.com/office/drawing/2014/main" id="{0116C397-73C2-794C-8DCB-D0231AC3043C}"/>
              </a:ext>
            </a:extLst>
          </p:cNvPr>
          <p:cNvSpPr txBox="1"/>
          <p:nvPr/>
        </p:nvSpPr>
        <p:spPr>
          <a:xfrm>
            <a:off x="-3910634" y="4885405"/>
            <a:ext cx="646331"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拉吉</a:t>
            </a:r>
          </a:p>
        </p:txBody>
      </p:sp>
      <p:sp>
        <p:nvSpPr>
          <p:cNvPr id="13" name="文本框 12">
            <a:extLst>
              <a:ext uri="{FF2B5EF4-FFF2-40B4-BE49-F238E27FC236}">
                <a16:creationId xmlns:a16="http://schemas.microsoft.com/office/drawing/2014/main" id="{F55C40C5-4868-DB48-8693-A673D7C305DA}"/>
              </a:ext>
            </a:extLst>
          </p:cNvPr>
          <p:cNvSpPr txBox="1"/>
          <p:nvPr/>
        </p:nvSpPr>
        <p:spPr>
          <a:xfrm>
            <a:off x="-2938483" y="4323567"/>
            <a:ext cx="1107996"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耶路撒冷</a:t>
            </a:r>
          </a:p>
        </p:txBody>
      </p:sp>
      <p:pic>
        <p:nvPicPr>
          <p:cNvPr id="14" name="图片 13" descr="地图&#10;&#10;描述已自动生成">
            <a:extLst>
              <a:ext uri="{FF2B5EF4-FFF2-40B4-BE49-F238E27FC236}">
                <a16:creationId xmlns:a16="http://schemas.microsoft.com/office/drawing/2014/main" id="{4356DCF7-CED1-DA40-9D32-C4FE5E55E646}"/>
              </a:ext>
            </a:extLst>
          </p:cNvPr>
          <p:cNvPicPr>
            <a:picLocks noChangeAspect="1"/>
          </p:cNvPicPr>
          <p:nvPr/>
        </p:nvPicPr>
        <p:blipFill>
          <a:blip r:embed="rId6"/>
          <a:stretch>
            <a:fillRect/>
          </a:stretch>
        </p:blipFill>
        <p:spPr>
          <a:xfrm>
            <a:off x="-5621015" y="-2225500"/>
            <a:ext cx="4713423" cy="3177744"/>
          </a:xfrm>
          <a:prstGeom prst="rect">
            <a:avLst/>
          </a:prstGeom>
          <a:ln w="28575">
            <a:solidFill>
              <a:schemeClr val="bg1"/>
            </a:solidFill>
          </a:ln>
          <a:effectLst>
            <a:outerShdw blurRad="292100" dist="139700" dir="2700000" algn="tl" rotWithShape="0">
              <a:srgbClr val="333333">
                <a:alpha val="65000"/>
              </a:srgbClr>
            </a:outerShdw>
          </a:effectLst>
        </p:spPr>
      </p:pic>
      <p:sp>
        <p:nvSpPr>
          <p:cNvPr id="15" name="文本框 14">
            <a:extLst>
              <a:ext uri="{FF2B5EF4-FFF2-40B4-BE49-F238E27FC236}">
                <a16:creationId xmlns:a16="http://schemas.microsoft.com/office/drawing/2014/main" id="{000EA625-19D1-9949-9093-6E777E5ACF85}"/>
              </a:ext>
            </a:extLst>
          </p:cNvPr>
          <p:cNvSpPr txBox="1"/>
          <p:nvPr/>
        </p:nvSpPr>
        <p:spPr>
          <a:xfrm>
            <a:off x="-3579476" y="1428601"/>
            <a:ext cx="2031325" cy="369332"/>
          </a:xfrm>
          <a:prstGeom prst="rect">
            <a:avLst/>
          </a:prstGeom>
          <a:noFill/>
        </p:spPr>
        <p:txBody>
          <a:bodyPr wrap="none" rtlCol="0">
            <a:spAutoFit/>
          </a:bodyPr>
          <a:lstStyle/>
          <a:p>
            <a:r>
              <a:rPr kumimoji="1" lang="zh-CN" altLang="en-US" dirty="0">
                <a:solidFill>
                  <a:schemeClr val="bg1"/>
                </a:solidFill>
              </a:rPr>
              <a:t>换一张干净的地图</a:t>
            </a:r>
          </a:p>
        </p:txBody>
      </p:sp>
    </p:spTree>
    <p:extLst>
      <p:ext uri="{BB962C8B-B14F-4D97-AF65-F5344CB8AC3E}">
        <p14:creationId xmlns:p14="http://schemas.microsoft.com/office/powerpoint/2010/main" val="1647912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35ECE75-04A0-834E-B6E1-4006A442BA4A}"/>
              </a:ext>
            </a:extLst>
          </p:cNvPr>
          <p:cNvSpPr/>
          <p:nvPr/>
        </p:nvSpPr>
        <p:spPr>
          <a:xfrm>
            <a:off x="718217" y="1779665"/>
            <a:ext cx="7879588" cy="4702121"/>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36:1 </a:t>
            </a:r>
            <a:r>
              <a:rPr lang="zh-CN" altLang="en-US" sz="2800" dirty="0">
                <a:latin typeface="Microsoft YaHei" panose="020B0503020204020204" pitchFamily="34" charset="-122"/>
                <a:ea typeface="Microsoft YaHei" panose="020B0503020204020204" pitchFamily="34" charset="-122"/>
              </a:rPr>
              <a:t>希西家王十四年</a:t>
            </a:r>
            <a:r>
              <a:rPr lang="en-US" altLang="zh-CN" sz="2800" dirty="0">
                <a:latin typeface="+mn-lt"/>
                <a:ea typeface="+mn-ea"/>
              </a:rPr>
              <a:t>【</a:t>
            </a:r>
            <a:r>
              <a:rPr lang="zh-CN" altLang="zh-CN" sz="2800" kern="1200" dirty="0">
                <a:solidFill>
                  <a:schemeClr val="tx1"/>
                </a:solidFill>
                <a:effectLst/>
                <a:latin typeface="微软雅黑" panose="020B0503020204020204" pitchFamily="34" charset="-122"/>
                <a:ea typeface="微软雅黑" panose="020B0503020204020204" pitchFamily="34" charset="-122"/>
              </a:rPr>
              <a:t>公元前</a:t>
            </a:r>
            <a:r>
              <a:rPr lang="en-US" altLang="zh-CN" sz="2800" kern="1200" dirty="0">
                <a:solidFill>
                  <a:schemeClr val="tx1"/>
                </a:solidFill>
                <a:effectLst/>
                <a:latin typeface="微软雅黑" panose="020B0503020204020204" pitchFamily="34" charset="-122"/>
                <a:ea typeface="微软雅黑" panose="020B0503020204020204" pitchFamily="34" charset="-122"/>
              </a:rPr>
              <a:t>701</a:t>
            </a:r>
            <a:r>
              <a:rPr lang="zh-CN" altLang="zh-CN" sz="2800" kern="1200" dirty="0">
                <a:solidFill>
                  <a:schemeClr val="tx1"/>
                </a:solidFill>
                <a:effectLst/>
                <a:latin typeface="微软雅黑" panose="020B0503020204020204" pitchFamily="34" charset="-122"/>
                <a:ea typeface="微软雅黑" panose="020B0503020204020204" pitchFamily="34" charset="-122"/>
              </a:rPr>
              <a:t>年</a:t>
            </a:r>
            <a:r>
              <a:rPr lang="en-US" altLang="zh-CN" sz="2800" kern="1200" dirty="0">
                <a:solidFill>
                  <a:schemeClr val="tx1"/>
                </a:solidFill>
                <a:effectLst/>
                <a:latin typeface="+mn-lt"/>
                <a:ea typeface="+mn-ea"/>
                <a:cs typeface="+mn-cs"/>
              </a:rPr>
              <a:t>】</a:t>
            </a:r>
            <a:r>
              <a:rPr lang="zh-CN" altLang="en-US" sz="2800" dirty="0">
                <a:latin typeface="Microsoft YaHei" panose="020B0503020204020204" pitchFamily="34" charset="-122"/>
                <a:ea typeface="Microsoft YaHei" panose="020B0503020204020204" pitchFamily="34" charset="-122"/>
              </a:rPr>
              <a:t>，亚述王西拿基立上来攻击犹大的一切坚固城，将城攻取。</a:t>
            </a:r>
          </a:p>
          <a:p>
            <a:pPr>
              <a:lnSpc>
                <a:spcPct val="120000"/>
              </a:lnSpc>
            </a:pP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亚述王从拉吉差遣拉伯沙基率领大军往耶路撒冷，到希西家王那里去</a:t>
            </a:r>
            <a:r>
              <a:rPr lang="en-US" altLang="zh-CN" sz="2800" dirty="0">
                <a:latin typeface="Microsoft YaHei" panose="020B0503020204020204" pitchFamily="34" charset="-122"/>
                <a:ea typeface="Microsoft YaHei" panose="020B0503020204020204" pitchFamily="34" charset="-122"/>
              </a:rPr>
              <a:t>……</a:t>
            </a:r>
          </a:p>
          <a:p>
            <a:pPr>
              <a:lnSpc>
                <a:spcPct val="120000"/>
              </a:lnSpc>
            </a:pP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cs typeface="微软雅黑"/>
              </a:rPr>
              <a:t>历代志下</a:t>
            </a:r>
            <a:r>
              <a:rPr lang="en-US" altLang="zh-CN" sz="2800" dirty="0">
                <a:latin typeface="Microsoft YaHei" panose="020B0503020204020204" pitchFamily="34" charset="-122"/>
                <a:ea typeface="Microsoft YaHei" panose="020B0503020204020204" pitchFamily="34" charset="-122"/>
                <a:cs typeface="微软雅黑"/>
              </a:rPr>
              <a:t>32</a:t>
            </a:r>
            <a:r>
              <a:rPr lang="en-US" altLang="zh-CN"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cs typeface="微软雅黑"/>
              </a:rPr>
              <a:t>9</a:t>
            </a:r>
            <a:r>
              <a:rPr lang="zh-CN" altLang="en-US" sz="2800" dirty="0">
                <a:latin typeface="Microsoft YaHei" panose="020B0503020204020204" pitchFamily="34" charset="-122"/>
                <a:ea typeface="Microsoft YaHei" panose="020B0503020204020204" pitchFamily="34" charset="-122"/>
                <a:cs typeface="微软雅黑"/>
              </a:rPr>
              <a:t> 此后，亚述王西拿基立和他的全军攻打拉吉，就差遣臣仆到耶路撒冷见犹大王希西家和一切在耶路撒冷的犹大人</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cs typeface="微软雅黑"/>
            </a:endParaRPr>
          </a:p>
        </p:txBody>
      </p:sp>
      <p:cxnSp>
        <p:nvCxnSpPr>
          <p:cNvPr id="5" name="直线连接符 4">
            <a:extLst>
              <a:ext uri="{FF2B5EF4-FFF2-40B4-BE49-F238E27FC236}">
                <a16:creationId xmlns:a16="http://schemas.microsoft.com/office/drawing/2014/main" id="{3CFD7427-BB0E-5F42-BE9C-765ED2F5A801}"/>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47397013-959E-A147-B606-83FC67D0A27B}"/>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49E14337-545F-0041-8266-55D064FC0190}"/>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88CE267C-653E-DB43-A292-EE6A388F998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26D4E8B8-DD7A-B549-BFD7-0E2C891D274E}"/>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0" name="图片 9">
            <a:extLst>
              <a:ext uri="{FF2B5EF4-FFF2-40B4-BE49-F238E27FC236}">
                <a16:creationId xmlns:a16="http://schemas.microsoft.com/office/drawing/2014/main" id="{F7C4A3D6-6659-3A44-AC34-28F67978F5B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1120090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城市的风景&#10;&#10;低可信度描述已自动生成">
            <a:extLst>
              <a:ext uri="{FF2B5EF4-FFF2-40B4-BE49-F238E27FC236}">
                <a16:creationId xmlns:a16="http://schemas.microsoft.com/office/drawing/2014/main" id="{5BDF69F8-F7A3-744E-A502-B2DB3E0F0615}"/>
              </a:ext>
            </a:extLst>
          </p:cNvPr>
          <p:cNvPicPr>
            <a:picLocks noChangeAspect="1"/>
          </p:cNvPicPr>
          <p:nvPr/>
        </p:nvPicPr>
        <p:blipFill>
          <a:blip r:embed="rId3"/>
          <a:stretch>
            <a:fillRect/>
          </a:stretch>
        </p:blipFill>
        <p:spPr>
          <a:xfrm>
            <a:off x="0" y="0"/>
            <a:ext cx="9144000" cy="6858000"/>
          </a:xfrm>
          <a:prstGeom prst="rect">
            <a:avLst/>
          </a:prstGeom>
        </p:spPr>
      </p:pic>
      <p:pic>
        <p:nvPicPr>
          <p:cNvPr id="9" name="图片 8" descr="石头墙上&#10;&#10;中度可信度描述已自动生成">
            <a:extLst>
              <a:ext uri="{FF2B5EF4-FFF2-40B4-BE49-F238E27FC236}">
                <a16:creationId xmlns:a16="http://schemas.microsoft.com/office/drawing/2014/main" id="{1053BCB2-3B48-AF4D-8F97-28EF527DE449}"/>
              </a:ext>
            </a:extLst>
          </p:cNvPr>
          <p:cNvPicPr>
            <a:picLocks noChangeAspect="1"/>
          </p:cNvPicPr>
          <p:nvPr/>
        </p:nvPicPr>
        <p:blipFill>
          <a:blip r:embed="rId4"/>
          <a:stretch>
            <a:fillRect/>
          </a:stretch>
        </p:blipFill>
        <p:spPr>
          <a:xfrm>
            <a:off x="-5727472" y="1212783"/>
            <a:ext cx="4945470" cy="3218290"/>
          </a:xfrm>
          <a:prstGeom prst="rect">
            <a:avLst/>
          </a:prstGeom>
        </p:spPr>
      </p:pic>
    </p:spTree>
    <p:extLst>
      <p:ext uri="{BB962C8B-B14F-4D97-AF65-F5344CB8AC3E}">
        <p14:creationId xmlns:p14="http://schemas.microsoft.com/office/powerpoint/2010/main" val="3847899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28601" y="1028708"/>
            <a:ext cx="8839200" cy="4972051"/>
          </a:xfrm>
          <a:prstGeom prst="rect">
            <a:avLst/>
          </a:prstGeom>
          <a:noFill/>
          <a:ln w="9525">
            <a:noFill/>
            <a:miter lim="800000"/>
            <a:headEnd/>
            <a:tailEnd/>
          </a:ln>
          <a:effectLst/>
        </p:spPr>
        <p:txBody>
          <a:bodyPr lIns="81639" tIns="40819" rIns="81639" bIns="40819"/>
          <a:lstStyle/>
          <a:p>
            <a:pPr defTabSz="816319">
              <a:defRPr/>
            </a:pPr>
            <a:endParaRPr lang="zh-CN" altLang="en-US" sz="3600" dirty="0">
              <a:solidFill>
                <a:srgbClr val="A79701"/>
              </a:solidFill>
              <a:effectLst>
                <a:outerShdw blurRad="38100" dist="38100" dir="2700000" algn="tl">
                  <a:srgbClr val="000000"/>
                </a:outerShdw>
              </a:effectLst>
              <a:latin typeface="Arial" pitchFamily="34" charset="0"/>
            </a:endParaRPr>
          </a:p>
        </p:txBody>
      </p:sp>
      <p:sp>
        <p:nvSpPr>
          <p:cNvPr id="7" name="矩形 4">
            <a:extLst>
              <a:ext uri="{FF2B5EF4-FFF2-40B4-BE49-F238E27FC236}">
                <a16:creationId xmlns:a16="http://schemas.microsoft.com/office/drawing/2014/main" id="{778260A7-C5FD-4F3D-B529-DAF0F7C49A09}"/>
              </a:ext>
            </a:extLst>
          </p:cNvPr>
          <p:cNvSpPr/>
          <p:nvPr/>
        </p:nvSpPr>
        <p:spPr>
          <a:xfrm>
            <a:off x="10019641" y="1710854"/>
            <a:ext cx="8208912" cy="646331"/>
          </a:xfrm>
          <a:prstGeom prst="rect">
            <a:avLst/>
          </a:prstGeom>
        </p:spPr>
        <p:txBody>
          <a:bodyPr wrap="square">
            <a:spAutoFit/>
          </a:bodyPr>
          <a:lstStyle/>
          <a:p>
            <a:pPr algn="just"/>
            <a:r>
              <a:rPr lang="en-US" altLang="zh-CN" dirty="0">
                <a:solidFill>
                  <a:schemeClr val="bg1"/>
                </a:solidFill>
                <a:latin typeface="Arial" panose="020B0604020202020204" pitchFamily="34" charset="0"/>
                <a:ea typeface="华文中宋" panose="02010600040101010101" pitchFamily="2" charset="-122"/>
                <a:cs typeface="Arial" panose="020B0604020202020204" pitchFamily="34" charset="0"/>
              </a:rPr>
              <a:t>Describe about 3 items on the </a:t>
            </a:r>
            <a:r>
              <a:rPr lang="zh-CN" altLang="en-US" dirty="0">
                <a:solidFill>
                  <a:schemeClr val="bg1"/>
                </a:solidFill>
                <a:latin typeface="Arial" panose="020B0604020202020204" pitchFamily="34" charset="0"/>
                <a:ea typeface="华文中宋" panose="02010600040101010101" pitchFamily="2" charset="-122"/>
                <a:cs typeface="Arial" panose="020B0604020202020204" pitchFamily="34" charset="0"/>
              </a:rPr>
              <a:t>浮雕（</a:t>
            </a:r>
            <a:r>
              <a:rPr lang="en-US" altLang="zh-CN" dirty="0">
                <a:solidFill>
                  <a:schemeClr val="bg1"/>
                </a:solidFill>
                <a:latin typeface="Arial" panose="020B0604020202020204" pitchFamily="34" charset="0"/>
                <a:ea typeface="华文中宋" panose="02010600040101010101" pitchFamily="2" charset="-122"/>
                <a:cs typeface="Arial" panose="020B0604020202020204" pitchFamily="34" charset="0"/>
              </a:rPr>
              <a:t>must add description to the </a:t>
            </a:r>
            <a:r>
              <a:rPr lang="zh-CN" altLang="en-US" dirty="0">
                <a:solidFill>
                  <a:schemeClr val="bg1"/>
                </a:solidFill>
                <a:latin typeface="Arial" panose="020B0604020202020204" pitchFamily="34" charset="0"/>
                <a:ea typeface="华文中宋" panose="02010600040101010101" pitchFamily="2" charset="-122"/>
                <a:cs typeface="Arial" panose="020B0604020202020204" pitchFamily="34" charset="0"/>
              </a:rPr>
              <a:t>讲稿）</a:t>
            </a:r>
            <a:endParaRPr lang="en-US" altLang="zh-CN" dirty="0">
              <a:solidFill>
                <a:schemeClr val="bg1"/>
              </a:solidFill>
              <a:latin typeface="Arial" panose="020B0604020202020204" pitchFamily="34" charset="0"/>
              <a:ea typeface="华文中宋" panose="02010600040101010101" pitchFamily="2" charset="-122"/>
              <a:cs typeface="Arial" panose="020B0604020202020204" pitchFamily="34" charset="0"/>
            </a:endParaRPr>
          </a:p>
          <a:p>
            <a:pPr algn="just"/>
            <a:r>
              <a:rPr lang="zh-CN" altLang="en-US" dirty="0">
                <a:solidFill>
                  <a:schemeClr val="bg1"/>
                </a:solidFill>
                <a:latin typeface="Arial" panose="020B0604020202020204" pitchFamily="34" charset="0"/>
                <a:ea typeface="华文中宋" panose="02010600040101010101" pitchFamily="2" charset="-122"/>
                <a:cs typeface="Arial" panose="020B0604020202020204" pitchFamily="34" charset="0"/>
              </a:rPr>
              <a:t>搜：攻城 </a:t>
            </a:r>
            <a:r>
              <a:rPr lang="en-US" altLang="zh-CN" dirty="0" err="1">
                <a:solidFill>
                  <a:schemeClr val="bg1"/>
                </a:solidFill>
                <a:latin typeface="Arial" panose="020B0604020202020204" pitchFamily="34" charset="0"/>
                <a:ea typeface="华文中宋" panose="02010600040101010101" pitchFamily="2" charset="-122"/>
                <a:cs typeface="Arial" panose="020B0604020202020204" pitchFamily="34" charset="0"/>
              </a:rPr>
              <a:t>shiege</a:t>
            </a:r>
            <a:r>
              <a:rPr lang="zh-CN" altLang="en-US" dirty="0">
                <a:solidFill>
                  <a:schemeClr val="bg1"/>
                </a:solidFill>
                <a:latin typeface="Arial" panose="020B0604020202020204" pitchFamily="34" charset="0"/>
                <a:ea typeface="华文中宋" panose="02010600040101010101" pitchFamily="2" charset="-122"/>
                <a:cs typeface="Arial" panose="020B0604020202020204" pitchFamily="34" charset="0"/>
              </a:rPr>
              <a:t> </a:t>
            </a:r>
            <a:r>
              <a:rPr lang="en-US" altLang="zh-CN" dirty="0">
                <a:solidFill>
                  <a:schemeClr val="bg1"/>
                </a:solidFill>
                <a:latin typeface="Arial" panose="020B0604020202020204" pitchFamily="34" charset="0"/>
                <a:ea typeface="华文中宋" panose="02010600040101010101" pitchFamily="2" charset="-122"/>
                <a:cs typeface="Arial" panose="020B0604020202020204" pitchFamily="34" charset="0"/>
              </a:rPr>
              <a:t>ramp</a:t>
            </a:r>
            <a:r>
              <a:rPr lang="zh-CN" altLang="en-US" dirty="0">
                <a:solidFill>
                  <a:schemeClr val="bg1"/>
                </a:solidFill>
                <a:latin typeface="Arial" panose="020B0604020202020204" pitchFamily="34" charset="0"/>
                <a:ea typeface="华文中宋" panose="02010600040101010101" pitchFamily="2" charset="-122"/>
                <a:cs typeface="Arial" panose="020B0604020202020204" pitchFamily="34" charset="0"/>
              </a:rPr>
              <a:t>器具 </a:t>
            </a:r>
            <a:r>
              <a:rPr lang="en-US" altLang="zh-CN" b="1" dirty="0" err="1">
                <a:solidFill>
                  <a:schemeClr val="bg1"/>
                </a:solidFill>
              </a:rPr>
              <a:t>lachish</a:t>
            </a:r>
            <a:r>
              <a:rPr lang="zh-CN" altLang="en-US" dirty="0">
                <a:solidFill>
                  <a:schemeClr val="bg1"/>
                </a:solidFill>
                <a:latin typeface="Arial" panose="020B0604020202020204" pitchFamily="34" charset="0"/>
                <a:ea typeface="华文中宋" panose="02010600040101010101" pitchFamily="2" charset="-122"/>
                <a:cs typeface="Arial" panose="020B0604020202020204" pitchFamily="34" charset="0"/>
              </a:rPr>
              <a:t>拉吉城</a:t>
            </a:r>
          </a:p>
        </p:txBody>
      </p:sp>
      <p:sp>
        <p:nvSpPr>
          <p:cNvPr id="8" name="文本框 7">
            <a:extLst>
              <a:ext uri="{FF2B5EF4-FFF2-40B4-BE49-F238E27FC236}">
                <a16:creationId xmlns:a16="http://schemas.microsoft.com/office/drawing/2014/main" id="{03044456-4CCB-C441-A131-C87880EF06E9}"/>
              </a:ext>
            </a:extLst>
          </p:cNvPr>
          <p:cNvSpPr txBox="1"/>
          <p:nvPr/>
        </p:nvSpPr>
        <p:spPr>
          <a:xfrm>
            <a:off x="0" y="382377"/>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拉吉围困的亚述浮雕</a:t>
            </a:r>
          </a:p>
        </p:txBody>
      </p:sp>
      <p:pic>
        <p:nvPicPr>
          <p:cNvPr id="10" name="图片 9" descr="石头地上&#10;&#10;中度可信度描述已自动生成">
            <a:extLst>
              <a:ext uri="{FF2B5EF4-FFF2-40B4-BE49-F238E27FC236}">
                <a16:creationId xmlns:a16="http://schemas.microsoft.com/office/drawing/2014/main" id="{A5A8CF06-DB97-5E40-8990-AEAF0DFF6704}"/>
              </a:ext>
            </a:extLst>
          </p:cNvPr>
          <p:cNvPicPr>
            <a:picLocks noChangeAspect="1"/>
          </p:cNvPicPr>
          <p:nvPr/>
        </p:nvPicPr>
        <p:blipFill>
          <a:blip r:embed="rId3"/>
          <a:stretch>
            <a:fillRect/>
          </a:stretch>
        </p:blipFill>
        <p:spPr>
          <a:xfrm>
            <a:off x="385010" y="1299761"/>
            <a:ext cx="8373979" cy="55582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5742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35ECE75-04A0-834E-B6E1-4006A442BA4A}"/>
              </a:ext>
            </a:extLst>
          </p:cNvPr>
          <p:cNvSpPr/>
          <p:nvPr/>
        </p:nvSpPr>
        <p:spPr>
          <a:xfrm>
            <a:off x="652269" y="1996251"/>
            <a:ext cx="4612750" cy="3902030"/>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在亚述王朝的首都尼尼微，发现了一块纪念碑，上面记载着亚述王西拿基立间接承认他没有征服耶路撒冷，并最终不得不撤退。</a:t>
            </a:r>
          </a:p>
          <a:p>
            <a:pPr>
              <a:lnSpc>
                <a:spcPct val="120000"/>
              </a:lnSpc>
            </a:pPr>
            <a:endParaRPr lang="zh-CN" altLang="en-US" sz="2800" dirty="0">
              <a:latin typeface="Microsoft YaHei" panose="020B0503020204020204" pitchFamily="34" charset="-122"/>
              <a:ea typeface="Microsoft YaHei" panose="020B0503020204020204" pitchFamily="34" charset="-122"/>
            </a:endParaRPr>
          </a:p>
          <a:p>
            <a:pPr>
              <a:lnSpc>
                <a:spcPct val="120000"/>
              </a:lnSpc>
            </a:pPr>
            <a:r>
              <a:rPr lang="zh-CN" altLang="en-US"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英文翻译出自证主圣经手册的</a:t>
            </a:r>
            <a:r>
              <a:rPr lang="en-US" altLang="zh-CN" sz="2000" dirty="0">
                <a:latin typeface="Microsoft YaHei" panose="020B0503020204020204" pitchFamily="34" charset="-122"/>
                <a:ea typeface="Microsoft YaHei" panose="020B0503020204020204" pitchFamily="34" charset="-122"/>
              </a:rPr>
              <a:t>1157-58</a:t>
            </a:r>
            <a:r>
              <a:rPr lang="zh-CN" altLang="en-US" sz="2000" dirty="0">
                <a:latin typeface="Microsoft YaHei" panose="020B0503020204020204" pitchFamily="34" charset="-122"/>
                <a:ea typeface="Microsoft YaHei" panose="020B0503020204020204" pitchFamily="34" charset="-122"/>
              </a:rPr>
              <a:t>页</a:t>
            </a:r>
            <a:r>
              <a:rPr lang="en-US" altLang="zh-CN" sz="2000" dirty="0">
                <a:latin typeface="Microsoft YaHei" panose="020B0503020204020204" pitchFamily="34" charset="-122"/>
                <a:ea typeface="Microsoft YaHei" panose="020B0503020204020204" pitchFamily="34" charset="-122"/>
              </a:rPr>
              <a:t>) </a:t>
            </a:r>
            <a:endParaRPr lang="zh-CN" altLang="en-US" sz="2000" dirty="0">
              <a:latin typeface="Microsoft YaHei" panose="020B0503020204020204" pitchFamily="34" charset="-122"/>
              <a:ea typeface="Microsoft YaHei" panose="020B0503020204020204" pitchFamily="34" charset="-122"/>
            </a:endParaRPr>
          </a:p>
        </p:txBody>
      </p:sp>
      <p:cxnSp>
        <p:nvCxnSpPr>
          <p:cNvPr id="5" name="直线连接符 4">
            <a:extLst>
              <a:ext uri="{FF2B5EF4-FFF2-40B4-BE49-F238E27FC236}">
                <a16:creationId xmlns:a16="http://schemas.microsoft.com/office/drawing/2014/main" id="{3CFD7427-BB0E-5F42-BE9C-765ED2F5A801}"/>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47397013-959E-A147-B606-83FC67D0A27B}"/>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49E14337-545F-0041-8266-55D064FC0190}"/>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88CE267C-653E-DB43-A292-EE6A388F998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26D4E8B8-DD7A-B549-BFD7-0E2C891D274E}"/>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0" name="图片 9">
            <a:extLst>
              <a:ext uri="{FF2B5EF4-FFF2-40B4-BE49-F238E27FC236}">
                <a16:creationId xmlns:a16="http://schemas.microsoft.com/office/drawing/2014/main" id="{F7C4A3D6-6659-3A44-AC34-28F67978F5B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文本框 10">
            <a:extLst>
              <a:ext uri="{FF2B5EF4-FFF2-40B4-BE49-F238E27FC236}">
                <a16:creationId xmlns:a16="http://schemas.microsoft.com/office/drawing/2014/main" id="{D71ECA71-C1A8-2E44-877B-64B9C0FDD0B4}"/>
              </a:ext>
            </a:extLst>
          </p:cNvPr>
          <p:cNvSpPr txBox="1"/>
          <p:nvPr/>
        </p:nvSpPr>
        <p:spPr>
          <a:xfrm>
            <a:off x="0" y="382377"/>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公元</a:t>
            </a:r>
            <a:r>
              <a:rPr kumimoji="1" lang="en-US" altLang="zh-CN" sz="3600" b="1" dirty="0">
                <a:solidFill>
                  <a:srgbClr val="002060"/>
                </a:solidFill>
                <a:latin typeface="Microsoft YaHei" panose="020B0503020204020204" pitchFamily="34" charset="-122"/>
                <a:ea typeface="Microsoft YaHei" panose="020B0503020204020204" pitchFamily="34" charset="-122"/>
              </a:rPr>
              <a:t>690</a:t>
            </a:r>
            <a:r>
              <a:rPr kumimoji="1" lang="zh-CN" altLang="en-US" sz="3600" b="1" dirty="0">
                <a:solidFill>
                  <a:srgbClr val="002060"/>
                </a:solidFill>
                <a:latin typeface="Microsoft YaHei" panose="020B0503020204020204" pitchFamily="34" charset="-122"/>
                <a:ea typeface="Microsoft YaHei" panose="020B0503020204020204" pitchFamily="34" charset="-122"/>
              </a:rPr>
              <a:t>年左右的西拿基立石碑</a:t>
            </a:r>
          </a:p>
        </p:txBody>
      </p:sp>
      <p:pic>
        <p:nvPicPr>
          <p:cNvPr id="12" name="Picture 5" descr="http://www.bible-history.com/empires/images/prism1.jpg">
            <a:extLst>
              <a:ext uri="{FF2B5EF4-FFF2-40B4-BE49-F238E27FC236}">
                <a16:creationId xmlns:a16="http://schemas.microsoft.com/office/drawing/2014/main" id="{ED620D44-005C-C743-9F04-F0CABB2684C4}"/>
              </a:ext>
            </a:extLst>
          </p:cNvPr>
          <p:cNvPicPr>
            <a:picLocks noChangeAspect="1"/>
          </p:cNvPicPr>
          <p:nvPr/>
        </p:nvPicPr>
        <p:blipFill>
          <a:blip r:embed="rId5" cstate="print"/>
          <a:srcRect/>
          <a:stretch>
            <a:fillRect/>
          </a:stretch>
        </p:blipFill>
        <p:spPr bwMode="auto">
          <a:xfrm>
            <a:off x="5442277" y="1250687"/>
            <a:ext cx="2736303" cy="55465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8762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35ECE75-04A0-834E-B6E1-4006A442BA4A}"/>
              </a:ext>
            </a:extLst>
          </p:cNvPr>
          <p:cNvSpPr/>
          <p:nvPr/>
        </p:nvSpPr>
        <p:spPr>
          <a:xfrm>
            <a:off x="573116" y="1686388"/>
            <a:ext cx="8022569" cy="4702056"/>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至于希西家这个不愿服从我的犹太人。我通过用泥土修筑斜坡、动用攻城槌、攻击步兵、挖沟、攻破城墙、（铸斧），最后一一围困并攻取他四十六座坚固的城邑和周边无数的小城。我从他们当中俘虏的男女老少有二十万零一百五十个，马、骡、驴、牛、羊、骆驼不计其数，这都是我的战利品。而他</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希西家</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就像一只笼中之鸟，被我关押在耶路撒冷他的皇城里。我所建的防御土墙助我抵抗他，所有从城里出来的人，我都使他折道而返。”</a:t>
            </a:r>
            <a:endParaRPr lang="zh-CN" altLang="en-US" sz="2000" dirty="0">
              <a:latin typeface="Microsoft YaHei" panose="020B0503020204020204" pitchFamily="34" charset="-122"/>
              <a:ea typeface="Microsoft YaHei" panose="020B0503020204020204" pitchFamily="34" charset="-122"/>
            </a:endParaRPr>
          </a:p>
        </p:txBody>
      </p:sp>
      <p:cxnSp>
        <p:nvCxnSpPr>
          <p:cNvPr id="5" name="直线连接符 4">
            <a:extLst>
              <a:ext uri="{FF2B5EF4-FFF2-40B4-BE49-F238E27FC236}">
                <a16:creationId xmlns:a16="http://schemas.microsoft.com/office/drawing/2014/main" id="{3CFD7427-BB0E-5F42-BE9C-765ED2F5A801}"/>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47397013-959E-A147-B606-83FC67D0A27B}"/>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49E14337-545F-0041-8266-55D064FC0190}"/>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88CE267C-653E-DB43-A292-EE6A388F998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26D4E8B8-DD7A-B549-BFD7-0E2C891D274E}"/>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0" name="图片 9">
            <a:extLst>
              <a:ext uri="{FF2B5EF4-FFF2-40B4-BE49-F238E27FC236}">
                <a16:creationId xmlns:a16="http://schemas.microsoft.com/office/drawing/2014/main" id="{F7C4A3D6-6659-3A44-AC34-28F67978F5B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文本框 10">
            <a:extLst>
              <a:ext uri="{FF2B5EF4-FFF2-40B4-BE49-F238E27FC236}">
                <a16:creationId xmlns:a16="http://schemas.microsoft.com/office/drawing/2014/main" id="{D71ECA71-C1A8-2E44-877B-64B9C0FDD0B4}"/>
              </a:ext>
            </a:extLst>
          </p:cNvPr>
          <p:cNvSpPr txBox="1"/>
          <p:nvPr/>
        </p:nvSpPr>
        <p:spPr>
          <a:xfrm>
            <a:off x="0" y="382377"/>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公元</a:t>
            </a:r>
            <a:r>
              <a:rPr kumimoji="1" lang="en-US" altLang="zh-CN" sz="3600" b="1" dirty="0">
                <a:solidFill>
                  <a:srgbClr val="002060"/>
                </a:solidFill>
                <a:latin typeface="Microsoft YaHei" panose="020B0503020204020204" pitchFamily="34" charset="-122"/>
                <a:ea typeface="Microsoft YaHei" panose="020B0503020204020204" pitchFamily="34" charset="-122"/>
              </a:rPr>
              <a:t>690</a:t>
            </a:r>
            <a:r>
              <a:rPr kumimoji="1" lang="zh-CN" altLang="en-US" sz="3600" b="1" dirty="0">
                <a:solidFill>
                  <a:srgbClr val="002060"/>
                </a:solidFill>
                <a:latin typeface="Microsoft YaHei" panose="020B0503020204020204" pitchFamily="34" charset="-122"/>
                <a:ea typeface="Microsoft YaHei" panose="020B0503020204020204" pitchFamily="34" charset="-122"/>
              </a:rPr>
              <a:t>年左右的西拿基立石碑</a:t>
            </a:r>
          </a:p>
        </p:txBody>
      </p:sp>
    </p:spTree>
    <p:extLst>
      <p:ext uri="{BB962C8B-B14F-4D97-AF65-F5344CB8AC3E}">
        <p14:creationId xmlns:p14="http://schemas.microsoft.com/office/powerpoint/2010/main" val="3062161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箭头连接符 24">
            <a:extLst>
              <a:ext uri="{FF2B5EF4-FFF2-40B4-BE49-F238E27FC236}">
                <a16:creationId xmlns:a16="http://schemas.microsoft.com/office/drawing/2014/main" id="{C253B35C-4D02-4640-92AD-058843A7C9E7}"/>
              </a:ext>
            </a:extLst>
          </p:cNvPr>
          <p:cNvCxnSpPr>
            <a:cxnSpLocks/>
          </p:cNvCxnSpPr>
          <p:nvPr/>
        </p:nvCxnSpPr>
        <p:spPr>
          <a:xfrm>
            <a:off x="428263" y="5376715"/>
            <a:ext cx="8634714"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椭圆 25">
            <a:extLst>
              <a:ext uri="{FF2B5EF4-FFF2-40B4-BE49-F238E27FC236}">
                <a16:creationId xmlns:a16="http://schemas.microsoft.com/office/drawing/2014/main" id="{11F0BD08-31E2-FF46-BFC8-311C9B9301E2}"/>
              </a:ext>
            </a:extLst>
          </p:cNvPr>
          <p:cNvSpPr>
            <a:spLocks noChangeAspect="1"/>
          </p:cNvSpPr>
          <p:nvPr/>
        </p:nvSpPr>
        <p:spPr>
          <a:xfrm>
            <a:off x="358006" y="5307297"/>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4">
            <a:extLst>
              <a:ext uri="{FF2B5EF4-FFF2-40B4-BE49-F238E27FC236}">
                <a16:creationId xmlns:a16="http://schemas.microsoft.com/office/drawing/2014/main" id="{FA826AF8-B41F-3C4F-97D1-858DFF83D469}"/>
              </a:ext>
            </a:extLst>
          </p:cNvPr>
          <p:cNvSpPr>
            <a:spLocks noChangeArrowheads="1"/>
          </p:cNvSpPr>
          <p:nvPr/>
        </p:nvSpPr>
        <p:spPr bwMode="auto">
          <a:xfrm>
            <a:off x="-152624" y="4910558"/>
            <a:ext cx="1375330" cy="1666215"/>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亚伯拉罕</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2000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8" name="矩形 4">
            <a:extLst>
              <a:ext uri="{FF2B5EF4-FFF2-40B4-BE49-F238E27FC236}">
                <a16:creationId xmlns:a16="http://schemas.microsoft.com/office/drawing/2014/main" id="{D3DE4C13-C4CF-2D45-BA5A-829C4C2200E4}"/>
              </a:ext>
            </a:extLst>
          </p:cNvPr>
          <p:cNvSpPr>
            <a:spLocks noChangeArrowheads="1"/>
          </p:cNvSpPr>
          <p:nvPr/>
        </p:nvSpPr>
        <p:spPr bwMode="auto">
          <a:xfrm>
            <a:off x="3488877" y="4642299"/>
            <a:ext cx="1386168" cy="1868459"/>
          </a:xfrm>
          <a:prstGeom prst="rect">
            <a:avLst/>
          </a:prstGeom>
          <a:noFill/>
          <a:ln>
            <a:noFill/>
          </a:ln>
        </p:spPr>
        <p:txBody>
          <a:bodyPr anchor="t"/>
          <a:lstStyle/>
          <a:p>
            <a:pPr algn="ctr" eaLnBrk="0" hangingPunct="0"/>
            <a:r>
              <a:rPr lang="zh-CN" altLang="en-US" sz="2000" b="1" dirty="0">
                <a:ea typeface="汉仪大宋简" panose="02010609000101010101" pitchFamily="49" charset="-122"/>
              </a:rPr>
              <a:t>法老</a:t>
            </a:r>
            <a:endParaRPr lang="en-US" altLang="zh-CN" sz="2000" b="1" dirty="0">
              <a:ea typeface="汉仪大宋简" panose="02010609000101010101" pitchFamily="49" charset="-122"/>
            </a:endParaRPr>
          </a:p>
          <a:p>
            <a:pPr algn="ctr" eaLnBrk="0" hangingPunct="0"/>
            <a:r>
              <a:rPr lang="zh-CN" altLang="en-US" sz="2000" b="1" dirty="0">
                <a:ea typeface="汉仪大宋简" panose="02010609000101010101" pitchFamily="49" charset="-122"/>
              </a:rPr>
              <a:t>梅奈布塔</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1220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9" name="组合 47">
            <a:extLst>
              <a:ext uri="{FF2B5EF4-FFF2-40B4-BE49-F238E27FC236}">
                <a16:creationId xmlns:a16="http://schemas.microsoft.com/office/drawing/2014/main" id="{65BB9A22-5426-964F-AD32-B41E6EA9D316}"/>
              </a:ext>
            </a:extLst>
          </p:cNvPr>
          <p:cNvGrpSpPr/>
          <p:nvPr/>
        </p:nvGrpSpPr>
        <p:grpSpPr>
          <a:xfrm>
            <a:off x="8347935" y="4953493"/>
            <a:ext cx="323189" cy="439067"/>
            <a:chOff x="3899792" y="1062698"/>
            <a:chExt cx="434958" cy="590910"/>
          </a:xfrm>
          <a:solidFill>
            <a:schemeClr val="tx1"/>
          </a:solidFill>
        </p:grpSpPr>
        <p:sp>
          <p:nvSpPr>
            <p:cNvPr id="10" name="矩形 52">
              <a:extLst>
                <a:ext uri="{FF2B5EF4-FFF2-40B4-BE49-F238E27FC236}">
                  <a16:creationId xmlns:a16="http://schemas.microsoft.com/office/drawing/2014/main" id="{C0012056-637B-7E4D-AEDB-28BF63A55AB4}"/>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53">
              <a:extLst>
                <a:ext uri="{FF2B5EF4-FFF2-40B4-BE49-F238E27FC236}">
                  <a16:creationId xmlns:a16="http://schemas.microsoft.com/office/drawing/2014/main" id="{6945FE03-E632-B542-90D5-560FED6691E5}"/>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 name="椭圆 51">
            <a:extLst>
              <a:ext uri="{FF2B5EF4-FFF2-40B4-BE49-F238E27FC236}">
                <a16:creationId xmlns:a16="http://schemas.microsoft.com/office/drawing/2014/main" id="{009B2148-DABD-D04D-9214-979793466264}"/>
              </a:ext>
            </a:extLst>
          </p:cNvPr>
          <p:cNvSpPr>
            <a:spLocks noChangeAspect="1"/>
          </p:cNvSpPr>
          <p:nvPr/>
        </p:nvSpPr>
        <p:spPr>
          <a:xfrm>
            <a:off x="2974005" y="531361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4">
            <a:extLst>
              <a:ext uri="{FF2B5EF4-FFF2-40B4-BE49-F238E27FC236}">
                <a16:creationId xmlns:a16="http://schemas.microsoft.com/office/drawing/2014/main" id="{2D296A42-7500-DA4B-9C83-6233F0A4631C}"/>
              </a:ext>
            </a:extLst>
          </p:cNvPr>
          <p:cNvSpPr>
            <a:spLocks noChangeArrowheads="1"/>
          </p:cNvSpPr>
          <p:nvPr/>
        </p:nvSpPr>
        <p:spPr bwMode="auto">
          <a:xfrm>
            <a:off x="2327865" y="4639374"/>
            <a:ext cx="1442136" cy="1666216"/>
          </a:xfrm>
          <a:prstGeom prst="rect">
            <a:avLst/>
          </a:prstGeom>
          <a:noFill/>
          <a:ln>
            <a:noFill/>
          </a:ln>
        </p:spPr>
        <p:txBody>
          <a:bodyPr anchor="t"/>
          <a:lstStyle/>
          <a:p>
            <a:pPr algn="ctr"/>
            <a:r>
              <a:rPr lang="zh-CN" altLang="en-US" sz="2000" b="1" dirty="0">
                <a:ea typeface="汉仪大宋简" panose="02010609000101010101" pitchFamily="49" charset="-122"/>
              </a:rPr>
              <a:t>攻陷</a:t>
            </a:r>
            <a:endParaRPr lang="en-US" altLang="zh-CN" sz="2000" b="1" dirty="0">
              <a:ea typeface="汉仪大宋简" panose="02010609000101010101" pitchFamily="49" charset="-122"/>
            </a:endParaRPr>
          </a:p>
          <a:p>
            <a:pPr algn="ctr"/>
            <a:r>
              <a:rPr lang="zh-CN" altLang="en-US" sz="2000" b="1" dirty="0">
                <a:ea typeface="汉仪大宋简" panose="02010609000101010101" pitchFamily="49" charset="-122"/>
              </a:rPr>
              <a:t>耶利哥城</a:t>
            </a:r>
          </a:p>
          <a:p>
            <a:pPr algn="ctr" eaLnBrk="0" hangingPunct="0"/>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1400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endParaRPr>
          </a:p>
          <a:p>
            <a:pPr algn="ctr" eaLnBrk="0" hangingPunct="0"/>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14" name="矩形 4">
            <a:extLst>
              <a:ext uri="{FF2B5EF4-FFF2-40B4-BE49-F238E27FC236}">
                <a16:creationId xmlns:a16="http://schemas.microsoft.com/office/drawing/2014/main" id="{4729AF3B-DD4B-ED44-9F22-D80B25A367BC}"/>
              </a:ext>
            </a:extLst>
          </p:cNvPr>
          <p:cNvSpPr>
            <a:spLocks noChangeArrowheads="1"/>
          </p:cNvSpPr>
          <p:nvPr/>
        </p:nvSpPr>
        <p:spPr bwMode="auto">
          <a:xfrm>
            <a:off x="7811611" y="5519476"/>
            <a:ext cx="1442136" cy="1076312"/>
          </a:xfrm>
          <a:prstGeom prst="rect">
            <a:avLst/>
          </a:prstGeom>
          <a:noFill/>
          <a:ln>
            <a:noFill/>
          </a:ln>
        </p:spPr>
        <p:txBody>
          <a:bodyPr anchor="t"/>
          <a:lstStyle/>
          <a:p>
            <a:pPr algn="ctr" eaLnBrk="0" hangingPunct="0"/>
            <a:r>
              <a:rPr lang="zh-CN" altLang="en-US" sz="2000" b="1" dirty="0">
                <a:solidFill>
                  <a:srgbClr val="002060"/>
                </a:solidFill>
                <a:ea typeface="汉仪大宋简" panose="02010609000101010101" pitchFamily="49" charset="-122"/>
              </a:rPr>
              <a:t>耶稣基督</a:t>
            </a:r>
            <a:endParaRPr lang="en-US" altLang="zh-CN" sz="2000" b="1"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公元</a:t>
            </a:r>
            <a:endParaRPr lang="en-US" altLang="zh-CN" sz="2000"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元年</a:t>
            </a:r>
            <a:endParaRPr lang="en-US" altLang="zh-CN" sz="2000" dirty="0">
              <a:solidFill>
                <a:srgbClr val="002060"/>
              </a:solidFill>
              <a:ea typeface="汉仪大宋简" panose="02010609000101010101" pitchFamily="49" charset="-122"/>
            </a:endParaRPr>
          </a:p>
        </p:txBody>
      </p:sp>
      <p:sp>
        <p:nvSpPr>
          <p:cNvPr id="15" name="椭圆 51">
            <a:extLst>
              <a:ext uri="{FF2B5EF4-FFF2-40B4-BE49-F238E27FC236}">
                <a16:creationId xmlns:a16="http://schemas.microsoft.com/office/drawing/2014/main" id="{50FA1E42-BC06-D643-93B8-AF8ABC6AF9F9}"/>
              </a:ext>
            </a:extLst>
          </p:cNvPr>
          <p:cNvSpPr>
            <a:spLocks noChangeAspect="1"/>
          </p:cNvSpPr>
          <p:nvPr/>
        </p:nvSpPr>
        <p:spPr>
          <a:xfrm>
            <a:off x="4092468" y="532372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51">
            <a:extLst>
              <a:ext uri="{FF2B5EF4-FFF2-40B4-BE49-F238E27FC236}">
                <a16:creationId xmlns:a16="http://schemas.microsoft.com/office/drawing/2014/main" id="{7C102960-BED3-B349-AC2E-217ECF30EF5F}"/>
              </a:ext>
            </a:extLst>
          </p:cNvPr>
          <p:cNvSpPr>
            <a:spLocks noChangeAspect="1"/>
          </p:cNvSpPr>
          <p:nvPr/>
        </p:nvSpPr>
        <p:spPr>
          <a:xfrm>
            <a:off x="5073215" y="531361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4">
            <a:extLst>
              <a:ext uri="{FF2B5EF4-FFF2-40B4-BE49-F238E27FC236}">
                <a16:creationId xmlns:a16="http://schemas.microsoft.com/office/drawing/2014/main" id="{8E985BF0-2C9E-FB4E-848B-616EB5FFB5DB}"/>
              </a:ext>
            </a:extLst>
          </p:cNvPr>
          <p:cNvSpPr>
            <a:spLocks noChangeArrowheads="1"/>
          </p:cNvSpPr>
          <p:nvPr/>
        </p:nvSpPr>
        <p:spPr bwMode="auto">
          <a:xfrm>
            <a:off x="4447991" y="4929572"/>
            <a:ext cx="1442136" cy="1666216"/>
          </a:xfrm>
          <a:prstGeom prst="rect">
            <a:avLst/>
          </a:prstGeom>
          <a:noFill/>
          <a:ln>
            <a:noFill/>
          </a:ln>
        </p:spPr>
        <p:txBody>
          <a:bodyPr anchor="t"/>
          <a:lstStyle/>
          <a:p>
            <a:pPr algn="ctr" eaLnBrk="0" hangingPunct="0"/>
            <a:r>
              <a:rPr lang="zh-CN" altLang="en-US" sz="2000" b="1" dirty="0">
                <a:ea typeface="汉仪大宋简" panose="02010609000101010101" pitchFamily="49" charset="-122"/>
              </a:rPr>
              <a:t>大卫</a:t>
            </a:r>
            <a:endParaRPr lang="en-US" altLang="zh-CN" sz="2000" b="1" dirty="0">
              <a:ea typeface="汉仪大宋简" panose="02010609000101010101" pitchFamily="49" charset="-122"/>
            </a:endParaRPr>
          </a:p>
          <a:p>
            <a:pPr algn="ctr" eaLnBrk="0" hangingPunct="0"/>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1000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endParaRPr>
          </a:p>
          <a:p>
            <a:pPr algn="ctr" eaLnBrk="0" hangingPunct="0"/>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20" name="椭圆 51">
            <a:extLst>
              <a:ext uri="{FF2B5EF4-FFF2-40B4-BE49-F238E27FC236}">
                <a16:creationId xmlns:a16="http://schemas.microsoft.com/office/drawing/2014/main" id="{71154A6E-29FE-A249-864A-FBA71456769C}"/>
              </a:ext>
            </a:extLst>
          </p:cNvPr>
          <p:cNvSpPr>
            <a:spLocks noChangeAspect="1"/>
          </p:cNvSpPr>
          <p:nvPr/>
        </p:nvSpPr>
        <p:spPr>
          <a:xfrm>
            <a:off x="2326067" y="531361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4">
            <a:extLst>
              <a:ext uri="{FF2B5EF4-FFF2-40B4-BE49-F238E27FC236}">
                <a16:creationId xmlns:a16="http://schemas.microsoft.com/office/drawing/2014/main" id="{6A977CBF-00B4-DB4F-BA34-D318978A9552}"/>
              </a:ext>
            </a:extLst>
          </p:cNvPr>
          <p:cNvSpPr>
            <a:spLocks noChangeArrowheads="1"/>
          </p:cNvSpPr>
          <p:nvPr/>
        </p:nvSpPr>
        <p:spPr bwMode="auto">
          <a:xfrm>
            <a:off x="1313906" y="4933709"/>
            <a:ext cx="1442136" cy="1666216"/>
          </a:xfrm>
          <a:prstGeom prst="rect">
            <a:avLst/>
          </a:prstGeom>
          <a:noFill/>
          <a:ln>
            <a:noFill/>
          </a:ln>
        </p:spPr>
        <p:txBody>
          <a:bodyPr anchor="t"/>
          <a:lstStyle/>
          <a:p>
            <a:pPr algn="ctr" eaLnBrk="0" hangingPunct="0"/>
            <a:r>
              <a:rPr lang="zh-CN" altLang="en-US" sz="2000" b="1" dirty="0">
                <a:ea typeface="汉仪大宋简" panose="02010609000101010101" pitchFamily="49" charset="-122"/>
              </a:rPr>
              <a:t>出埃及</a:t>
            </a:r>
            <a:endParaRPr lang="en-US" altLang="zh-CN" sz="2000" b="1" dirty="0">
              <a:ea typeface="汉仪大宋简" panose="02010609000101010101" pitchFamily="49" charset="-122"/>
            </a:endParaRPr>
          </a:p>
          <a:p>
            <a:pPr algn="ctr" eaLnBrk="0" hangingPunct="0"/>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1440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endParaRPr>
          </a:p>
          <a:p>
            <a:pPr algn="ctr" eaLnBrk="0" hangingPunct="0"/>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16" name="组合 15">
            <a:extLst>
              <a:ext uri="{FF2B5EF4-FFF2-40B4-BE49-F238E27FC236}">
                <a16:creationId xmlns:a16="http://schemas.microsoft.com/office/drawing/2014/main" id="{9419283A-A65C-C643-9EBF-1F16228254A6}"/>
              </a:ext>
            </a:extLst>
          </p:cNvPr>
          <p:cNvGrpSpPr/>
          <p:nvPr/>
        </p:nvGrpSpPr>
        <p:grpSpPr>
          <a:xfrm>
            <a:off x="1696925" y="165893"/>
            <a:ext cx="5750150" cy="3972745"/>
            <a:chOff x="997861" y="165892"/>
            <a:chExt cx="6390300" cy="4415021"/>
          </a:xfrm>
        </p:grpSpPr>
        <p:pic>
          <p:nvPicPr>
            <p:cNvPr id="22" name="图片 21">
              <a:extLst>
                <a:ext uri="{FF2B5EF4-FFF2-40B4-BE49-F238E27FC236}">
                  <a16:creationId xmlns:a16="http://schemas.microsoft.com/office/drawing/2014/main" id="{46C60067-51BB-604F-8E75-83B4593824CC}"/>
                </a:ext>
              </a:extLst>
            </p:cNvPr>
            <p:cNvPicPr>
              <a:picLocks noChangeAspect="1"/>
            </p:cNvPicPr>
            <p:nvPr/>
          </p:nvPicPr>
          <p:blipFill rotWithShape="1">
            <a:blip r:embed="rId3"/>
            <a:srcRect r="74710"/>
            <a:stretch/>
          </p:blipFill>
          <p:spPr>
            <a:xfrm>
              <a:off x="997861" y="165892"/>
              <a:ext cx="2312498" cy="44150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a:extLst>
                <a:ext uri="{FF2B5EF4-FFF2-40B4-BE49-F238E27FC236}">
                  <a16:creationId xmlns:a16="http://schemas.microsoft.com/office/drawing/2014/main" id="{E52C6D23-DEEF-1048-893C-A3054ED755D0}"/>
                </a:ext>
              </a:extLst>
            </p:cNvPr>
            <p:cNvPicPr>
              <a:picLocks noChangeAspect="1"/>
            </p:cNvPicPr>
            <p:nvPr/>
          </p:nvPicPr>
          <p:blipFill rotWithShape="1">
            <a:blip r:embed="rId3"/>
            <a:srcRect l="26049" r="31139"/>
            <a:stretch/>
          </p:blipFill>
          <p:spPr>
            <a:xfrm>
              <a:off x="3473480" y="165892"/>
              <a:ext cx="3914681" cy="44150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0-#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0-#ppt_w/2"/>
                                          </p:val>
                                        </p:tav>
                                        <p:tav tm="100000">
                                          <p:val>
                                            <p:strVal val="#ppt_x"/>
                                          </p:val>
                                        </p:tav>
                                      </p:tavLst>
                                    </p:anim>
                                    <p:anim calcmode="lin" valueType="num">
                                      <p:cBhvr additive="base">
                                        <p:cTn id="5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animBg="1"/>
      <p:bldP spid="13" grpId="0"/>
      <p:bldP spid="14" grpId="0"/>
      <p:bldP spid="15" grpId="0" animBg="1"/>
      <p:bldP spid="18" grpId="0" animBg="1"/>
      <p:bldP spid="19" grpId="0"/>
      <p:bldP spid="20"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8415A3C-2BA3-E248-AF90-B1C7419E7063}"/>
              </a:ext>
            </a:extLst>
          </p:cNvPr>
          <p:cNvPicPr>
            <a:picLocks noChangeAspect="1"/>
          </p:cNvPicPr>
          <p:nvPr/>
        </p:nvPicPr>
        <p:blipFill>
          <a:blip r:embed="rId3"/>
          <a:stretch>
            <a:fillRect/>
          </a:stretch>
        </p:blipFill>
        <p:spPr>
          <a:xfrm>
            <a:off x="499522" y="0"/>
            <a:ext cx="8144955" cy="6858000"/>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3716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82A2491-98FA-BC4B-BE46-6AD22AB104E6}"/>
              </a:ext>
            </a:extLst>
          </p:cNvPr>
          <p:cNvPicPr>
            <a:picLocks noChangeAspect="1"/>
          </p:cNvPicPr>
          <p:nvPr/>
        </p:nvPicPr>
        <p:blipFill rotWithShape="1">
          <a:blip r:embed="rId3"/>
          <a:srcRect t="5242"/>
          <a:stretch/>
        </p:blipFill>
        <p:spPr>
          <a:xfrm>
            <a:off x="-6815138" y="1757363"/>
            <a:ext cx="5904216" cy="37719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descr="石头地上&#10;&#10;中度可信度描述已自动生成">
            <a:extLst>
              <a:ext uri="{FF2B5EF4-FFF2-40B4-BE49-F238E27FC236}">
                <a16:creationId xmlns:a16="http://schemas.microsoft.com/office/drawing/2014/main" id="{E716D843-1A3C-AB42-AE6C-34A1FE0681EA}"/>
              </a:ext>
            </a:extLst>
          </p:cNvPr>
          <p:cNvPicPr>
            <a:picLocks noChangeAspect="1"/>
          </p:cNvPicPr>
          <p:nvPr/>
        </p:nvPicPr>
        <p:blipFill>
          <a:blip r:embed="rId4"/>
          <a:stretch>
            <a:fillRect/>
          </a:stretch>
        </p:blipFill>
        <p:spPr>
          <a:xfrm>
            <a:off x="0" y="393718"/>
            <a:ext cx="9145840" cy="60705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6186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6C882C-B926-D142-B99B-9149189184AF}"/>
              </a:ext>
            </a:extLst>
          </p:cNvPr>
          <p:cNvSpPr/>
          <p:nvPr/>
        </p:nvSpPr>
        <p:spPr>
          <a:xfrm>
            <a:off x="718217" y="1391508"/>
            <a:ext cx="7898389" cy="4702056"/>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37:33 </a:t>
            </a:r>
            <a:r>
              <a:rPr lang="zh-CN" altLang="en-US" sz="2800" dirty="0">
                <a:latin typeface="Microsoft YaHei" panose="020B0503020204020204" pitchFamily="34" charset="-122"/>
                <a:ea typeface="Microsoft YaHei" panose="020B0503020204020204" pitchFamily="34" charset="-122"/>
              </a:rPr>
              <a:t>“所以耶和华论亚述王如此说：他必不得来到这城，也不在这里射箭，不得拿盾牌到城前，也不筑垒攻城。</a:t>
            </a:r>
            <a:r>
              <a:rPr lang="en-US" altLang="zh-CN" sz="2800" dirty="0">
                <a:latin typeface="Microsoft YaHei" panose="020B0503020204020204" pitchFamily="34" charset="-122"/>
                <a:ea typeface="Microsoft YaHei" panose="020B0503020204020204" pitchFamily="34" charset="-122"/>
              </a:rPr>
              <a:t>34</a:t>
            </a:r>
            <a:r>
              <a:rPr lang="zh-CN" altLang="en-US" sz="2800" dirty="0">
                <a:latin typeface="Microsoft YaHei" panose="020B0503020204020204" pitchFamily="34" charset="-122"/>
                <a:ea typeface="Microsoft YaHei" panose="020B0503020204020204" pitchFamily="34" charset="-122"/>
              </a:rPr>
              <a:t> 他从哪条路来，必从那条路回去，必不得来到这城。这是耶和华说的。</a:t>
            </a:r>
            <a:r>
              <a:rPr lang="en-US" altLang="zh-CN" sz="2800" dirty="0">
                <a:latin typeface="Microsoft YaHei" panose="020B0503020204020204" pitchFamily="34" charset="-122"/>
                <a:ea typeface="Microsoft YaHei" panose="020B0503020204020204" pitchFamily="34" charset="-122"/>
              </a:rPr>
              <a:t>35</a:t>
            </a:r>
            <a:r>
              <a:rPr lang="zh-CN" altLang="en-US" sz="2800" dirty="0">
                <a:latin typeface="Microsoft YaHei" panose="020B0503020204020204" pitchFamily="34" charset="-122"/>
                <a:ea typeface="Microsoft YaHei" panose="020B0503020204020204" pitchFamily="34" charset="-122"/>
              </a:rPr>
              <a:t> 因我为自己的缘故，又为我仆人大卫的缘故，必保护拯救这城。</a:t>
            </a:r>
            <a:r>
              <a:rPr lang="en-US" altLang="zh-CN" sz="2800" dirty="0">
                <a:latin typeface="Microsoft YaHei" panose="020B0503020204020204" pitchFamily="34" charset="-122"/>
                <a:ea typeface="Microsoft YaHei" panose="020B0503020204020204" pitchFamily="34" charset="-122"/>
              </a:rPr>
              <a:t>”36</a:t>
            </a:r>
            <a:r>
              <a:rPr lang="zh-CN" altLang="en-US" sz="2800" dirty="0">
                <a:latin typeface="Microsoft YaHei" panose="020B0503020204020204" pitchFamily="34" charset="-122"/>
                <a:ea typeface="Microsoft YaHei" panose="020B0503020204020204" pitchFamily="34" charset="-122"/>
              </a:rPr>
              <a:t> 耶和华的使者出去，在亚述营中杀了十八万五千人。清早有人起来一看，都是死尸了。</a:t>
            </a:r>
            <a:r>
              <a:rPr lang="en-US" altLang="zh-CN" sz="2800" dirty="0">
                <a:latin typeface="Microsoft YaHei" panose="020B0503020204020204" pitchFamily="34" charset="-122"/>
                <a:ea typeface="Microsoft YaHei" panose="020B0503020204020204" pitchFamily="34" charset="-122"/>
              </a:rPr>
              <a:t>37</a:t>
            </a:r>
            <a:r>
              <a:rPr lang="zh-CN" altLang="en-US" sz="2800" dirty="0">
                <a:latin typeface="Microsoft YaHei" panose="020B0503020204020204" pitchFamily="34" charset="-122"/>
                <a:ea typeface="Microsoft YaHei" panose="020B0503020204020204" pitchFamily="34" charset="-122"/>
              </a:rPr>
              <a:t> 亚述王西拿基立就拔营回去，住在尼尼微。</a:t>
            </a:r>
            <a:endParaRPr lang="zh-CN" altLang="en-US" sz="2000" dirty="0">
              <a:latin typeface="Microsoft YaHei" panose="020B0503020204020204" pitchFamily="34" charset="-122"/>
              <a:ea typeface="Microsoft YaHei" panose="020B0503020204020204" pitchFamily="34" charset="-122"/>
            </a:endParaRPr>
          </a:p>
        </p:txBody>
      </p:sp>
      <p:cxnSp>
        <p:nvCxnSpPr>
          <p:cNvPr id="4" name="直线连接符 3">
            <a:extLst>
              <a:ext uri="{FF2B5EF4-FFF2-40B4-BE49-F238E27FC236}">
                <a16:creationId xmlns:a16="http://schemas.microsoft.com/office/drawing/2014/main" id="{09C35044-1D64-F742-BF0A-AC41CA6ACC75}"/>
              </a:ext>
            </a:extLst>
          </p:cNvPr>
          <p:cNvCxnSpPr>
            <a:cxnSpLocks/>
            <a:stCxn id="8" idx="1"/>
          </p:cNvCxnSpPr>
          <p:nvPr/>
        </p:nvCxnSpPr>
        <p:spPr>
          <a:xfrm>
            <a:off x="446212" y="995564"/>
            <a:ext cx="8320" cy="5503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76A2EAB-82EC-0247-BF51-47A49EE9665D}"/>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103B0B45-1D8D-054E-AD90-D6D71DDC6799}"/>
              </a:ext>
            </a:extLst>
          </p:cNvPr>
          <p:cNvCxnSpPr>
            <a:cxnSpLocks/>
          </p:cNvCxnSpPr>
          <p:nvPr/>
        </p:nvCxnSpPr>
        <p:spPr>
          <a:xfrm flipH="1">
            <a:off x="971601" y="9857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F91DD70B-7EF9-244C-9FA2-3AA019966ACB}"/>
              </a:ext>
            </a:extLst>
          </p:cNvPr>
          <p:cNvCxnSpPr>
            <a:cxnSpLocks/>
          </p:cNvCxnSpPr>
          <p:nvPr/>
        </p:nvCxnSpPr>
        <p:spPr>
          <a:xfrm>
            <a:off x="8714269" y="985744"/>
            <a:ext cx="0" cy="537529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2AE55C0C-A432-464D-8BBE-204195B987CB}"/>
              </a:ext>
            </a:extLst>
          </p:cNvPr>
          <p:cNvPicPr>
            <a:picLocks noChangeAspect="1"/>
          </p:cNvPicPr>
          <p:nvPr/>
        </p:nvPicPr>
        <p:blipFill rotWithShape="1">
          <a:blip r:embed="rId3"/>
          <a:srcRect l="38822" t="7371" r="20768" b="51298"/>
          <a:stretch/>
        </p:blipFill>
        <p:spPr>
          <a:xfrm>
            <a:off x="446212" y="730491"/>
            <a:ext cx="544010" cy="530146"/>
          </a:xfrm>
          <a:prstGeom prst="rect">
            <a:avLst/>
          </a:prstGeom>
        </p:spPr>
      </p:pic>
      <p:pic>
        <p:nvPicPr>
          <p:cNvPr id="9" name="图片 8">
            <a:extLst>
              <a:ext uri="{FF2B5EF4-FFF2-40B4-BE49-F238E27FC236}">
                <a16:creationId xmlns:a16="http://schemas.microsoft.com/office/drawing/2014/main" id="{199150EB-3567-7649-8CEE-C1415D1598B5}"/>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3871010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704F0BD-8BFA-8B48-8287-F97B4913C8F8}"/>
              </a:ext>
            </a:extLst>
          </p:cNvPr>
          <p:cNvSpPr txBox="1"/>
          <p:nvPr/>
        </p:nvSpPr>
        <p:spPr>
          <a:xfrm>
            <a:off x="3500438" y="3343275"/>
            <a:ext cx="2117887" cy="923330"/>
          </a:xfrm>
          <a:prstGeom prst="rect">
            <a:avLst/>
          </a:prstGeom>
          <a:noFill/>
        </p:spPr>
        <p:txBody>
          <a:bodyPr wrap="none" rtlCol="0">
            <a:spAutoFit/>
          </a:bodyPr>
          <a:lstStyle/>
          <a:p>
            <a:r>
              <a:rPr kumimoji="1" lang="zh-CN" altLang="en-US" dirty="0"/>
              <a:t>加 图 </a:t>
            </a:r>
            <a:endParaRPr kumimoji="1" lang="en-US" altLang="zh-CN" dirty="0"/>
          </a:p>
          <a:p>
            <a:r>
              <a:rPr kumimoji="1" lang="zh-CN" altLang="en-US" dirty="0"/>
              <a:t>根据：</a:t>
            </a:r>
            <a:endParaRPr kumimoji="1" lang="en-US" altLang="zh-CN" dirty="0"/>
          </a:p>
          <a:p>
            <a:r>
              <a:rPr kumimoji="1" lang="zh-CN" altLang="en-US" dirty="0"/>
              <a:t>按照惯例的文案</a:t>
            </a:r>
            <a:r>
              <a:rPr kumimoji="1" lang="en-US" altLang="zh-CN" dirty="0"/>
              <a:t>……</a:t>
            </a:r>
            <a:endParaRPr kumimoji="1" lang="zh-CN" altLang="en-US" dirty="0"/>
          </a:p>
        </p:txBody>
      </p:sp>
      <p:pic>
        <p:nvPicPr>
          <p:cNvPr id="4" name="图片 3" descr="一群穿制服的人&#10;&#10;中度可信度描述已自动生成">
            <a:extLst>
              <a:ext uri="{FF2B5EF4-FFF2-40B4-BE49-F238E27FC236}">
                <a16:creationId xmlns:a16="http://schemas.microsoft.com/office/drawing/2014/main" id="{6FC92F94-68FA-4C7C-81ED-340874344C77}"/>
              </a:ext>
            </a:extLst>
          </p:cNvPr>
          <p:cNvPicPr>
            <a:picLocks noChangeAspect="1"/>
          </p:cNvPicPr>
          <p:nvPr/>
        </p:nvPicPr>
        <p:blipFill>
          <a:blip r:embed="rId3"/>
          <a:stretch>
            <a:fillRect/>
          </a:stretch>
        </p:blipFill>
        <p:spPr>
          <a:xfrm>
            <a:off x="335608" y="725214"/>
            <a:ext cx="8472783" cy="5659820"/>
          </a:xfrm>
          <a:prstGeom prst="rect">
            <a:avLst/>
          </a:prstGeom>
        </p:spPr>
      </p:pic>
    </p:spTree>
    <p:extLst>
      <p:ext uri="{BB962C8B-B14F-4D97-AF65-F5344CB8AC3E}">
        <p14:creationId xmlns:p14="http://schemas.microsoft.com/office/powerpoint/2010/main" val="3697380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4C56635A-92F4-864D-BA21-181AFF68E386}"/>
              </a:ext>
            </a:extLst>
          </p:cNvPr>
          <p:cNvGrpSpPr/>
          <p:nvPr/>
        </p:nvGrpSpPr>
        <p:grpSpPr>
          <a:xfrm>
            <a:off x="766493" y="0"/>
            <a:ext cx="8080423" cy="6858000"/>
            <a:chOff x="766493" y="0"/>
            <a:chExt cx="8080423" cy="6858000"/>
          </a:xfrm>
        </p:grpSpPr>
        <p:pic>
          <p:nvPicPr>
            <p:cNvPr id="7" name="图片 6" descr="人在石头上&#10;&#10;中度可信度描述已自动生成">
              <a:extLst>
                <a:ext uri="{FF2B5EF4-FFF2-40B4-BE49-F238E27FC236}">
                  <a16:creationId xmlns:a16="http://schemas.microsoft.com/office/drawing/2014/main" id="{A9F11574-60F3-584F-BE63-838C208BE163}"/>
                </a:ext>
              </a:extLst>
            </p:cNvPr>
            <p:cNvPicPr>
              <a:picLocks noChangeAspect="1"/>
            </p:cNvPicPr>
            <p:nvPr/>
          </p:nvPicPr>
          <p:blipFill>
            <a:blip r:embed="rId3"/>
            <a:stretch>
              <a:fillRect/>
            </a:stretch>
          </p:blipFill>
          <p:spPr>
            <a:xfrm>
              <a:off x="766493" y="0"/>
              <a:ext cx="8080423" cy="6858000"/>
            </a:xfrm>
            <a:prstGeom prst="rect">
              <a:avLst/>
            </a:prstGeom>
          </p:spPr>
        </p:pic>
        <p:sp>
          <p:nvSpPr>
            <p:cNvPr id="8" name="矩形 7">
              <a:extLst>
                <a:ext uri="{FF2B5EF4-FFF2-40B4-BE49-F238E27FC236}">
                  <a16:creationId xmlns:a16="http://schemas.microsoft.com/office/drawing/2014/main" id="{A96A925A-525B-B145-927B-F86643CEBF85}"/>
                </a:ext>
              </a:extLst>
            </p:cNvPr>
            <p:cNvSpPr/>
            <p:nvPr/>
          </p:nvSpPr>
          <p:spPr>
            <a:xfrm>
              <a:off x="885524" y="6189044"/>
              <a:ext cx="2791327" cy="4523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
        <p:nvSpPr>
          <p:cNvPr id="6" name="文本框 5">
            <a:extLst>
              <a:ext uri="{FF2B5EF4-FFF2-40B4-BE49-F238E27FC236}">
                <a16:creationId xmlns:a16="http://schemas.microsoft.com/office/drawing/2014/main" id="{CB3B978F-3D1A-1049-AFD7-000A517A12BD}"/>
              </a:ext>
            </a:extLst>
          </p:cNvPr>
          <p:cNvSpPr txBox="1"/>
          <p:nvPr/>
        </p:nvSpPr>
        <p:spPr>
          <a:xfrm>
            <a:off x="9466612" y="1681215"/>
            <a:ext cx="4274917" cy="954107"/>
          </a:xfrm>
          <a:prstGeom prst="rect">
            <a:avLst/>
          </a:prstGeom>
          <a:noFill/>
        </p:spPr>
        <p:txBody>
          <a:bodyPr wrap="square" rtlCol="0">
            <a:spAutoFit/>
          </a:bodyPr>
          <a:lstStyle/>
          <a:p>
            <a:pPr algn="ctr"/>
            <a:r>
              <a:rPr lang="zh-CN" altLang="en-US" sz="2800" b="1" dirty="0">
                <a:latin typeface="+mn-ea"/>
                <a:ea typeface="+mn-ea"/>
              </a:rPr>
              <a:t>分发给</a:t>
            </a:r>
            <a:r>
              <a:rPr lang="zh-CN" altLang="en-US" sz="2800" b="1" u="sng" dirty="0">
                <a:latin typeface="+mn-ea"/>
                <a:ea typeface="+mn-ea"/>
              </a:rPr>
              <a:t>约雅斤</a:t>
            </a:r>
            <a:r>
              <a:rPr lang="zh-CN" altLang="en-US" sz="2800" b="1" dirty="0">
                <a:latin typeface="+mn-ea"/>
                <a:ea typeface="+mn-ea"/>
              </a:rPr>
              <a:t>王和他家属的口粮的泥版</a:t>
            </a:r>
          </a:p>
        </p:txBody>
      </p:sp>
      <p:sp>
        <p:nvSpPr>
          <p:cNvPr id="2" name="文本框 1">
            <a:extLst>
              <a:ext uri="{FF2B5EF4-FFF2-40B4-BE49-F238E27FC236}">
                <a16:creationId xmlns:a16="http://schemas.microsoft.com/office/drawing/2014/main" id="{22F96F9D-EF0E-4C48-A755-4E2F74A649B2}"/>
              </a:ext>
            </a:extLst>
          </p:cNvPr>
          <p:cNvSpPr txBox="1"/>
          <p:nvPr/>
        </p:nvSpPr>
        <p:spPr>
          <a:xfrm>
            <a:off x="5266523" y="5142137"/>
            <a:ext cx="3999461" cy="1384995"/>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记载</a:t>
            </a:r>
            <a:r>
              <a:rPr lang="zh-CN" altLang="zh-CN" sz="2800" dirty="0">
                <a:latin typeface="Microsoft YaHei" panose="020B0503020204020204" pitchFamily="34" charset="-122"/>
                <a:ea typeface="Microsoft YaHei" panose="020B0503020204020204" pitchFamily="34" charset="-122"/>
              </a:rPr>
              <a:t>分发给约雅斤</a:t>
            </a:r>
            <a:r>
              <a:rPr lang="zh-CN" altLang="en-US" sz="2800" dirty="0">
                <a:latin typeface="Microsoft YaHei" panose="020B0503020204020204" pitchFamily="34" charset="-122"/>
                <a:ea typeface="Microsoft YaHei" panose="020B0503020204020204" pitchFamily="34" charset="-122"/>
              </a:rPr>
              <a:t>王</a:t>
            </a:r>
            <a:endParaRPr lang="en-US" altLang="zh-CN" sz="2800" dirty="0">
              <a:latin typeface="Microsoft YaHei" panose="020B0503020204020204" pitchFamily="34" charset="-122"/>
              <a:ea typeface="Microsoft YaHei" panose="020B0503020204020204" pitchFamily="34" charset="-122"/>
            </a:endParaRPr>
          </a:p>
          <a:p>
            <a:r>
              <a:rPr lang="zh-CN" altLang="zh-CN" sz="2800" dirty="0">
                <a:latin typeface="Microsoft YaHei" panose="020B0503020204020204" pitchFamily="34" charset="-122"/>
                <a:ea typeface="Microsoft YaHei" panose="020B0503020204020204" pitchFamily="34" charset="-122"/>
              </a:rPr>
              <a:t>和他家属的口粮的泥版</a:t>
            </a:r>
          </a:p>
          <a:p>
            <a:endParaRPr kumimoji="1"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06025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人, 户外, 运动, 男人&#10;&#10;描述已自动生成">
            <a:extLst>
              <a:ext uri="{FF2B5EF4-FFF2-40B4-BE49-F238E27FC236}">
                <a16:creationId xmlns:a16="http://schemas.microsoft.com/office/drawing/2014/main" id="{A35CCFD4-541D-4148-942A-7031694F370E}"/>
              </a:ext>
            </a:extLst>
          </p:cNvPr>
          <p:cNvPicPr>
            <a:picLocks noChangeAspect="1"/>
          </p:cNvPicPr>
          <p:nvPr/>
        </p:nvPicPr>
        <p:blipFill>
          <a:blip r:embed="rId3"/>
          <a:stretch>
            <a:fillRect/>
          </a:stretch>
        </p:blipFill>
        <p:spPr>
          <a:xfrm>
            <a:off x="3892349" y="-1"/>
            <a:ext cx="5251651" cy="68592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C03C23D4-8C8E-074E-9206-937086FDB04F}"/>
              </a:ext>
            </a:extLst>
          </p:cNvPr>
          <p:cNvSpPr txBox="1"/>
          <p:nvPr/>
        </p:nvSpPr>
        <p:spPr>
          <a:xfrm>
            <a:off x="0" y="2373050"/>
            <a:ext cx="3892349" cy="1754326"/>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约雅斤</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被流放到</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巴比伦</a:t>
            </a:r>
          </a:p>
        </p:txBody>
      </p:sp>
    </p:spTree>
    <p:extLst>
      <p:ext uri="{BB962C8B-B14F-4D97-AF65-F5344CB8AC3E}">
        <p14:creationId xmlns:p14="http://schemas.microsoft.com/office/powerpoint/2010/main" val="510164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D7FA-1A51-9646-838D-395E4E2B0CAF}"/>
              </a:ext>
            </a:extLst>
          </p:cNvPr>
          <p:cNvSpPr/>
          <p:nvPr/>
        </p:nvSpPr>
        <p:spPr>
          <a:xfrm>
            <a:off x="833999" y="1729229"/>
            <a:ext cx="7742668" cy="4650184"/>
          </a:xfrm>
          <a:prstGeom prst="rect">
            <a:avLst/>
          </a:prstGeom>
        </p:spPr>
        <p:txBody>
          <a:bodyPr vert="horz" wrap="square" lIns="91440" tIns="45720" rIns="91440" bIns="45720" rtlCol="0">
            <a:spAutoFit/>
          </a:bodyPr>
          <a:lstStyle/>
          <a:p>
            <a:pPr>
              <a:lnSpc>
                <a:spcPts val="4460"/>
              </a:lnSpc>
            </a:pPr>
            <a:r>
              <a:rPr lang="zh-CN" altLang="en-US" sz="2800" dirty="0">
                <a:latin typeface="Microsoft YaHei" panose="020B0503020204020204" pitchFamily="34" charset="-122"/>
                <a:ea typeface="Microsoft YaHei" panose="020B0503020204020204" pitchFamily="34" charset="-122"/>
              </a:rPr>
              <a:t>利米书</a:t>
            </a:r>
            <a:r>
              <a:rPr lang="en-US" altLang="zh-CN" sz="2800" dirty="0">
                <a:latin typeface="Microsoft YaHei" panose="020B0503020204020204" pitchFamily="34" charset="-122"/>
                <a:ea typeface="Microsoft YaHei" panose="020B0503020204020204" pitchFamily="34" charset="-122"/>
              </a:rPr>
              <a:t>22:24 </a:t>
            </a:r>
            <a:r>
              <a:rPr lang="zh-CN" altLang="en-US" sz="2800" dirty="0">
                <a:latin typeface="Microsoft YaHei" panose="020B0503020204020204" pitchFamily="34" charset="-122"/>
                <a:ea typeface="Microsoft YaHei" panose="020B0503020204020204" pitchFamily="34" charset="-122"/>
              </a:rPr>
              <a:t>我指着我的永生起誓（这是耶和华的宣告），犹大王</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哥尼雅</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约雅斤、耶哥尼亚</a:t>
            </a:r>
            <a:r>
              <a:rPr lang="en-US" altLang="zh-CN" sz="2800" dirty="0">
                <a:latin typeface="Microsoft YaHei" panose="020B0503020204020204" pitchFamily="34" charset="-122"/>
                <a:ea typeface="Microsoft YaHei" panose="020B0503020204020204" pitchFamily="34" charset="-122"/>
              </a:rPr>
              <a:t>】……25……</a:t>
            </a:r>
            <a:r>
              <a:rPr lang="zh-CN" altLang="en-US" sz="2800" dirty="0">
                <a:latin typeface="Microsoft YaHei" panose="020B0503020204020204" pitchFamily="34" charset="-122"/>
                <a:ea typeface="Microsoft YaHei" panose="020B0503020204020204" pitchFamily="34" charset="-122"/>
              </a:rPr>
              <a:t>我要把你交在那些寻索你性命和你们惧怕的人手中，就是交在巴比伦王尼布甲尼撒王和迦勒底人手中。</a:t>
            </a:r>
            <a:r>
              <a:rPr lang="en-US" altLang="zh-CN" sz="2800" dirty="0">
                <a:latin typeface="Microsoft YaHei" panose="020B0503020204020204" pitchFamily="34" charset="-122"/>
                <a:ea typeface="Microsoft YaHei" panose="020B0503020204020204" pitchFamily="34" charset="-122"/>
              </a:rPr>
              <a:t>26 </a:t>
            </a:r>
            <a:r>
              <a:rPr lang="zh-CN" altLang="en-US" sz="2800" dirty="0">
                <a:latin typeface="Microsoft YaHei" panose="020B0503020204020204" pitchFamily="34" charset="-122"/>
                <a:ea typeface="Microsoft YaHei" panose="020B0503020204020204" pitchFamily="34" charset="-122"/>
              </a:rPr>
              <a:t>我要把你和生你的母亲驱赶到异地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巴比伦</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去，你们不是生在那里，却要死在那里。</a:t>
            </a:r>
            <a:r>
              <a:rPr lang="en-US" altLang="zh-CN" sz="2800" dirty="0">
                <a:latin typeface="Microsoft YaHei" panose="020B0503020204020204" pitchFamily="34" charset="-122"/>
                <a:ea typeface="Microsoft YaHei" panose="020B0503020204020204" pitchFamily="34" charset="-122"/>
              </a:rPr>
              <a:t>27 </a:t>
            </a:r>
            <a:r>
              <a:rPr lang="zh-CN" altLang="en-US" sz="2800" dirty="0">
                <a:latin typeface="Microsoft YaHei" panose="020B0503020204020204" pitchFamily="34" charset="-122"/>
                <a:ea typeface="Microsoft YaHei" panose="020B0503020204020204" pitchFamily="34" charset="-122"/>
              </a:rPr>
              <a:t>你们渴望回归本国</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犹大</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，却不得回去。（新译本）</a:t>
            </a:r>
            <a:endParaRPr lang="zh-CN" altLang="en-US" sz="2800" dirty="0">
              <a:latin typeface="Microsoft YaHei" panose="020B0503020204020204" pitchFamily="34" charset="-122"/>
              <a:ea typeface="Microsoft YaHei" panose="020B0503020204020204" pitchFamily="34" charset="-122"/>
              <a:cs typeface="微软雅黑"/>
            </a:endParaRPr>
          </a:p>
        </p:txBody>
      </p:sp>
      <p:cxnSp>
        <p:nvCxnSpPr>
          <p:cNvPr id="4" name="直线连接符 3">
            <a:extLst>
              <a:ext uri="{FF2B5EF4-FFF2-40B4-BE49-F238E27FC236}">
                <a16:creationId xmlns:a16="http://schemas.microsoft.com/office/drawing/2014/main" id="{059B7E31-537B-EC4B-A039-98A6032CDA63}"/>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EC844DDB-4365-DB42-9B75-E1A9724A099D}"/>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5052F8A3-B989-4546-B866-67D8E7957B90}"/>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F01F3BBD-B868-2F40-825A-32179D77F03A}"/>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951EAEA5-6548-0D42-87B3-DECF34FDA37A}"/>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9" name="图片 8">
            <a:extLst>
              <a:ext uri="{FF2B5EF4-FFF2-40B4-BE49-F238E27FC236}">
                <a16:creationId xmlns:a16="http://schemas.microsoft.com/office/drawing/2014/main" id="{20758335-B538-514E-B49E-8EE1CBA6C6D6}"/>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2234746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游戏机, 布&#10;&#10;描述已自动生成">
            <a:extLst>
              <a:ext uri="{FF2B5EF4-FFF2-40B4-BE49-F238E27FC236}">
                <a16:creationId xmlns:a16="http://schemas.microsoft.com/office/drawing/2014/main" id="{E659EF40-1687-C040-94AC-03BBBBA0A47D}"/>
              </a:ext>
            </a:extLst>
          </p:cNvPr>
          <p:cNvPicPr>
            <a:picLocks noChangeAspect="1"/>
          </p:cNvPicPr>
          <p:nvPr/>
        </p:nvPicPr>
        <p:blipFill>
          <a:blip r:embed="rId3"/>
          <a:stretch>
            <a:fillRect/>
          </a:stretch>
        </p:blipFill>
        <p:spPr>
          <a:xfrm>
            <a:off x="4178630" y="0"/>
            <a:ext cx="496537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A7E6DF50-ECAF-4B48-8764-0E469906F799}"/>
              </a:ext>
            </a:extLst>
          </p:cNvPr>
          <p:cNvSpPr txBox="1"/>
          <p:nvPr/>
        </p:nvSpPr>
        <p:spPr>
          <a:xfrm>
            <a:off x="0" y="2373050"/>
            <a:ext cx="3892349" cy="1754326"/>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约雅斤</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降服于</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尼布甲尼撒</a:t>
            </a:r>
          </a:p>
        </p:txBody>
      </p:sp>
    </p:spTree>
    <p:extLst>
      <p:ext uri="{BB962C8B-B14F-4D97-AF65-F5344CB8AC3E}">
        <p14:creationId xmlns:p14="http://schemas.microsoft.com/office/powerpoint/2010/main" val="556960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857251"/>
            <a:ext cx="9144000" cy="5143500"/>
          </a:xfrm>
          <a:prstGeom prst="rect">
            <a:avLst/>
          </a:prstGeom>
          <a:noFill/>
          <a:ln w="9525">
            <a:noFill/>
            <a:miter lim="800000"/>
            <a:headEnd/>
            <a:tailEnd/>
          </a:ln>
          <a:effectLst/>
        </p:spPr>
        <p:txBody>
          <a:bodyPr lIns="81639" tIns="40819" rIns="81639" bIns="40819"/>
          <a:lstStyle/>
          <a:p>
            <a:pPr defTabSz="816319"/>
            <a:endParaRPr lang="en-US" altLang="zh-CN" sz="3099" dirty="0">
              <a:effectLst>
                <a:outerShdw blurRad="38100" dist="38100" dir="2700000" algn="tl">
                  <a:srgbClr val="000000"/>
                </a:outerShdw>
              </a:effectLst>
              <a:latin typeface="Arial" charset="0"/>
            </a:endParaRPr>
          </a:p>
        </p:txBody>
      </p:sp>
      <p:sp>
        <p:nvSpPr>
          <p:cNvPr id="6" name="文本框 5"/>
          <p:cNvSpPr txBox="1"/>
          <p:nvPr/>
        </p:nvSpPr>
        <p:spPr>
          <a:xfrm>
            <a:off x="0" y="238215"/>
            <a:ext cx="9144000" cy="1754326"/>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公元前</a:t>
            </a:r>
            <a:r>
              <a:rPr lang="en-US" altLang="zh-CN" sz="3600" b="1" dirty="0">
                <a:solidFill>
                  <a:srgbClr val="052262"/>
                </a:solidFill>
                <a:latin typeface="微软雅黑" panose="020B0503020204020204" pitchFamily="34" charset="-122"/>
                <a:ea typeface="微软雅黑" panose="020B0503020204020204" pitchFamily="34" charset="-122"/>
              </a:rPr>
              <a:t>561</a:t>
            </a:r>
            <a:r>
              <a:rPr lang="zh-CN" altLang="en-US" sz="3600" b="1" dirty="0">
                <a:solidFill>
                  <a:srgbClr val="052262"/>
                </a:solidFill>
                <a:latin typeface="微软雅黑" panose="020B0503020204020204" pitchFamily="34" charset="-122"/>
                <a:ea typeface="微软雅黑" panose="020B0503020204020204" pitchFamily="34" charset="-122"/>
              </a:rPr>
              <a:t>年左右</a:t>
            </a:r>
            <a:endParaRPr lang="en-US" altLang="zh-CN" sz="3600" b="1" dirty="0">
              <a:solidFill>
                <a:srgbClr val="052262"/>
              </a:solidFill>
              <a:latin typeface="微软雅黑" panose="020B0503020204020204" pitchFamily="34" charset="-122"/>
              <a:ea typeface="微软雅黑" panose="020B0503020204020204" pitchFamily="34" charset="-122"/>
            </a:endParaRPr>
          </a:p>
          <a:p>
            <a:pPr algn="ctr"/>
            <a:r>
              <a:rPr lang="zh-CN" altLang="en-US" sz="3600" b="1" dirty="0">
                <a:solidFill>
                  <a:srgbClr val="052262"/>
                </a:solidFill>
                <a:latin typeface="微软雅黑" panose="020B0503020204020204" pitchFamily="34" charset="-122"/>
                <a:ea typeface="微软雅黑" panose="020B0503020204020204" pitchFamily="34" charset="-122"/>
              </a:rPr>
              <a:t>约雅斤仍是巴比伦的俘虏</a:t>
            </a:r>
            <a:endParaRPr lang="en-US" altLang="zh-CN" sz="3600" b="1" dirty="0">
              <a:solidFill>
                <a:srgbClr val="052262"/>
              </a:solidFill>
              <a:latin typeface="微软雅黑" panose="020B0503020204020204" pitchFamily="34" charset="-122"/>
              <a:ea typeface="微软雅黑" panose="020B0503020204020204" pitchFamily="34" charset="-122"/>
            </a:endParaRPr>
          </a:p>
          <a:p>
            <a:pPr algn="ctr"/>
            <a:r>
              <a:rPr lang="zh-CN" altLang="en-US" sz="3600" b="1" dirty="0">
                <a:solidFill>
                  <a:srgbClr val="052262"/>
                </a:solidFill>
                <a:latin typeface="微软雅黑" panose="020B0503020204020204" pitchFamily="34" charset="-122"/>
                <a:ea typeface="微软雅黑" panose="020B0503020204020204" pitchFamily="34" charset="-122"/>
              </a:rPr>
              <a:t>但是得到巴比伦国王的厚待</a:t>
            </a:r>
          </a:p>
        </p:txBody>
      </p:sp>
      <p:sp>
        <p:nvSpPr>
          <p:cNvPr id="9" name="矩形 8">
            <a:extLst>
              <a:ext uri="{FF2B5EF4-FFF2-40B4-BE49-F238E27FC236}">
                <a16:creationId xmlns:a16="http://schemas.microsoft.com/office/drawing/2014/main" id="{DAEB154D-D2AB-BD41-A703-2EFA070B1EB4}"/>
              </a:ext>
            </a:extLst>
          </p:cNvPr>
          <p:cNvSpPr/>
          <p:nvPr/>
        </p:nvSpPr>
        <p:spPr>
          <a:xfrm>
            <a:off x="573116" y="2790028"/>
            <a:ext cx="8022569" cy="3150863"/>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列王记下</a:t>
            </a:r>
            <a:r>
              <a:rPr lang="en-US" altLang="zh-CN" sz="2800" dirty="0">
                <a:latin typeface="Microsoft YaHei" panose="020B0503020204020204" pitchFamily="34" charset="-122"/>
                <a:ea typeface="Microsoft YaHei" panose="020B0503020204020204" pitchFamily="34" charset="-122"/>
              </a:rPr>
              <a:t>25:27</a:t>
            </a:r>
            <a:r>
              <a:rPr lang="zh-CN" altLang="en-US" sz="2800" dirty="0">
                <a:latin typeface="Microsoft YaHei" panose="020B0503020204020204" pitchFamily="34" charset="-122"/>
                <a:ea typeface="Microsoft YaHei" panose="020B0503020204020204" pitchFamily="34" charset="-122"/>
              </a:rPr>
              <a:t> 犹大王约雅斤被掳后三十七年，巴比伦王以未米罗达元年十二月二十七日，使犹大王约雅斤抬头，提他出监，</a:t>
            </a:r>
            <a:r>
              <a:rPr lang="en-US" altLang="zh-CN" sz="2800" dirty="0">
                <a:latin typeface="Microsoft YaHei" panose="020B0503020204020204" pitchFamily="34" charset="-122"/>
                <a:ea typeface="Microsoft YaHei" panose="020B0503020204020204" pitchFamily="34" charset="-122"/>
              </a:rPr>
              <a:t>28</a:t>
            </a:r>
            <a:r>
              <a:rPr lang="zh-CN" altLang="en-US" sz="2800" dirty="0">
                <a:latin typeface="Microsoft YaHei" panose="020B0503020204020204" pitchFamily="34" charset="-122"/>
                <a:ea typeface="Microsoft YaHei" panose="020B0503020204020204" pitchFamily="34" charset="-122"/>
              </a:rPr>
              <a:t> 又对他说恩言，使他的位高过与他一同在巴比伦众王的位，</a:t>
            </a:r>
            <a:r>
              <a:rPr lang="en-US" altLang="zh-CN" sz="2800" dirty="0">
                <a:latin typeface="Microsoft YaHei" panose="020B0503020204020204" pitchFamily="34" charset="-122"/>
                <a:ea typeface="Microsoft YaHei" panose="020B0503020204020204" pitchFamily="34" charset="-122"/>
              </a:rPr>
              <a:t>29</a:t>
            </a:r>
            <a:r>
              <a:rPr lang="zh-CN" altLang="en-US" sz="2800" dirty="0">
                <a:latin typeface="Microsoft YaHei" panose="020B0503020204020204" pitchFamily="34" charset="-122"/>
                <a:ea typeface="Microsoft YaHei" panose="020B0503020204020204" pitchFamily="34" charset="-122"/>
              </a:rPr>
              <a:t> 给他脱了囚服。他终身常在巴比伦王面前吃饭。</a:t>
            </a:r>
            <a:r>
              <a:rPr lang="en-US" altLang="zh-CN" sz="2800" dirty="0">
                <a:latin typeface="Microsoft YaHei" panose="020B0503020204020204" pitchFamily="34" charset="-122"/>
                <a:ea typeface="Microsoft YaHei" panose="020B0503020204020204" pitchFamily="34" charset="-122"/>
              </a:rPr>
              <a:t>30</a:t>
            </a:r>
            <a:r>
              <a:rPr lang="zh-CN" altLang="en-US" sz="2800" dirty="0">
                <a:latin typeface="Microsoft YaHei" panose="020B0503020204020204" pitchFamily="34" charset="-122"/>
                <a:ea typeface="Microsoft YaHei" panose="020B0503020204020204" pitchFamily="34" charset="-122"/>
              </a:rPr>
              <a:t> 王赐他所需用的食物，日日赐他一份，终身都是这样。</a:t>
            </a:r>
            <a:endParaRPr lang="zh-CN" altLang="en-US" sz="2000" dirty="0">
              <a:latin typeface="Microsoft YaHei" panose="020B0503020204020204" pitchFamily="34" charset="-122"/>
              <a:ea typeface="Microsoft YaHei" panose="020B0503020204020204" pitchFamily="34" charset="-122"/>
            </a:endParaRPr>
          </a:p>
        </p:txBody>
      </p:sp>
      <p:cxnSp>
        <p:nvCxnSpPr>
          <p:cNvPr id="10" name="直线连接符 9">
            <a:extLst>
              <a:ext uri="{FF2B5EF4-FFF2-40B4-BE49-F238E27FC236}">
                <a16:creationId xmlns:a16="http://schemas.microsoft.com/office/drawing/2014/main" id="{D9242CE5-AB83-D74C-9F4A-D529552BE1DC}"/>
              </a:ext>
            </a:extLst>
          </p:cNvPr>
          <p:cNvCxnSpPr>
            <a:cxnSpLocks/>
            <a:stCxn id="14" idx="1"/>
          </p:cNvCxnSpPr>
          <p:nvPr/>
        </p:nvCxnSpPr>
        <p:spPr>
          <a:xfrm>
            <a:off x="446212" y="2405254"/>
            <a:ext cx="8320" cy="39496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a:extLst>
              <a:ext uri="{FF2B5EF4-FFF2-40B4-BE49-F238E27FC236}">
                <a16:creationId xmlns:a16="http://schemas.microsoft.com/office/drawing/2014/main" id="{465B5E76-ED6A-BA40-9C11-15C4352CE035}"/>
              </a:ext>
            </a:extLst>
          </p:cNvPr>
          <p:cNvCxnSpPr>
            <a:cxnSpLocks/>
          </p:cNvCxnSpPr>
          <p:nvPr/>
        </p:nvCxnSpPr>
        <p:spPr>
          <a:xfrm flipH="1">
            <a:off x="454532" y="635494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a:extLst>
              <a:ext uri="{FF2B5EF4-FFF2-40B4-BE49-F238E27FC236}">
                <a16:creationId xmlns:a16="http://schemas.microsoft.com/office/drawing/2014/main" id="{51EAA2B0-3738-FB4C-BD80-8809BEBB574A}"/>
              </a:ext>
            </a:extLst>
          </p:cNvPr>
          <p:cNvCxnSpPr>
            <a:cxnSpLocks/>
          </p:cNvCxnSpPr>
          <p:nvPr/>
        </p:nvCxnSpPr>
        <p:spPr>
          <a:xfrm flipH="1">
            <a:off x="971601" y="240525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a:extLst>
              <a:ext uri="{FF2B5EF4-FFF2-40B4-BE49-F238E27FC236}">
                <a16:creationId xmlns:a16="http://schemas.microsoft.com/office/drawing/2014/main" id="{10CEDD8B-2D98-7941-8758-63E7291D51AE}"/>
              </a:ext>
            </a:extLst>
          </p:cNvPr>
          <p:cNvCxnSpPr>
            <a:cxnSpLocks/>
          </p:cNvCxnSpPr>
          <p:nvPr/>
        </p:nvCxnSpPr>
        <p:spPr>
          <a:xfrm>
            <a:off x="8714269" y="2405254"/>
            <a:ext cx="0" cy="381140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a:extLst>
              <a:ext uri="{FF2B5EF4-FFF2-40B4-BE49-F238E27FC236}">
                <a16:creationId xmlns:a16="http://schemas.microsoft.com/office/drawing/2014/main" id="{59F7C37E-B998-7147-B640-25CF0B851A76}"/>
              </a:ext>
            </a:extLst>
          </p:cNvPr>
          <p:cNvPicPr>
            <a:picLocks noChangeAspect="1"/>
          </p:cNvPicPr>
          <p:nvPr/>
        </p:nvPicPr>
        <p:blipFill rotWithShape="1">
          <a:blip r:embed="rId3"/>
          <a:srcRect l="38822" t="7371" r="20768" b="51298"/>
          <a:stretch/>
        </p:blipFill>
        <p:spPr>
          <a:xfrm>
            <a:off x="446212" y="2140181"/>
            <a:ext cx="544010" cy="530146"/>
          </a:xfrm>
          <a:prstGeom prst="rect">
            <a:avLst/>
          </a:prstGeom>
        </p:spPr>
      </p:pic>
      <p:pic>
        <p:nvPicPr>
          <p:cNvPr id="15" name="图片 14">
            <a:extLst>
              <a:ext uri="{FF2B5EF4-FFF2-40B4-BE49-F238E27FC236}">
                <a16:creationId xmlns:a16="http://schemas.microsoft.com/office/drawing/2014/main" id="{E3D02463-917B-3548-9839-92EC0161C9D0}"/>
              </a:ext>
            </a:extLst>
          </p:cNvPr>
          <p:cNvPicPr>
            <a:picLocks noChangeAspect="1"/>
          </p:cNvPicPr>
          <p:nvPr/>
        </p:nvPicPr>
        <p:blipFill rotWithShape="1">
          <a:blip r:embed="rId4"/>
          <a:srcRect l="25549" t="49611" r="34040"/>
          <a:stretch/>
        </p:blipFill>
        <p:spPr>
          <a:xfrm>
            <a:off x="8209683" y="6031595"/>
            <a:ext cx="544010" cy="646331"/>
          </a:xfrm>
          <a:prstGeom prst="rect">
            <a:avLst/>
          </a:prstGeom>
        </p:spPr>
      </p:pic>
    </p:spTree>
    <p:extLst>
      <p:ext uri="{BB962C8B-B14F-4D97-AF65-F5344CB8AC3E}">
        <p14:creationId xmlns:p14="http://schemas.microsoft.com/office/powerpoint/2010/main" val="1806478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49475" y="5588688"/>
            <a:ext cx="7045049" cy="954107"/>
          </a:xfrm>
          <a:prstGeom prst="rect">
            <a:avLst/>
          </a:prstGeom>
        </p:spPr>
        <p:txBody>
          <a:bodyPr wrap="square">
            <a:spAutoFit/>
          </a:bodyPr>
          <a:lstStyle/>
          <a:p>
            <a:pPr algn="just"/>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巴比伦出土的公元前594-569年间的泥版上记载了分给约雅斤的口粮。</a:t>
            </a:r>
          </a:p>
        </p:txBody>
      </p:sp>
      <p:pic>
        <p:nvPicPr>
          <p:cNvPr id="7" name="图片 6" descr="石头山上的岩石&#10;&#10;中度可信度描述已自动生成">
            <a:extLst>
              <a:ext uri="{FF2B5EF4-FFF2-40B4-BE49-F238E27FC236}">
                <a16:creationId xmlns:a16="http://schemas.microsoft.com/office/drawing/2014/main" id="{057698E3-0E39-654E-B879-DE7BB555D79C}"/>
              </a:ext>
            </a:extLst>
          </p:cNvPr>
          <p:cNvPicPr>
            <a:picLocks noChangeAspect="1"/>
          </p:cNvPicPr>
          <p:nvPr/>
        </p:nvPicPr>
        <p:blipFill>
          <a:blip r:embed="rId3"/>
          <a:stretch>
            <a:fillRect/>
          </a:stretch>
        </p:blipFill>
        <p:spPr>
          <a:xfrm>
            <a:off x="963170" y="9625"/>
            <a:ext cx="7217660" cy="53427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543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845A252E-B74A-844E-82C2-5DB2E0D085EC}"/>
              </a:ext>
            </a:extLst>
          </p:cNvPr>
          <p:cNvSpPr txBox="1"/>
          <p:nvPr/>
        </p:nvSpPr>
        <p:spPr>
          <a:xfrm>
            <a:off x="0" y="299884"/>
            <a:ext cx="9144000"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古埃及法老的碑铭</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有提及古代以色列人的存在</a:t>
            </a:r>
          </a:p>
        </p:txBody>
      </p:sp>
      <p:grpSp>
        <p:nvGrpSpPr>
          <p:cNvPr id="13" name="组合 12">
            <a:extLst>
              <a:ext uri="{FF2B5EF4-FFF2-40B4-BE49-F238E27FC236}">
                <a16:creationId xmlns:a16="http://schemas.microsoft.com/office/drawing/2014/main" id="{59D6CCE2-D7FC-B644-8FDE-4AE35B885AF0}"/>
              </a:ext>
            </a:extLst>
          </p:cNvPr>
          <p:cNvGrpSpPr/>
          <p:nvPr/>
        </p:nvGrpSpPr>
        <p:grpSpPr>
          <a:xfrm>
            <a:off x="0" y="1791634"/>
            <a:ext cx="5723346" cy="4545536"/>
            <a:chOff x="1474839" y="1710813"/>
            <a:chExt cx="6282813" cy="4989870"/>
          </a:xfrm>
        </p:grpSpPr>
        <p:grpSp>
          <p:nvGrpSpPr>
            <p:cNvPr id="11" name="组合 10">
              <a:extLst>
                <a:ext uri="{FF2B5EF4-FFF2-40B4-BE49-F238E27FC236}">
                  <a16:creationId xmlns:a16="http://schemas.microsoft.com/office/drawing/2014/main" id="{F8B0E788-86DC-3E4E-BA06-31F376D11479}"/>
                </a:ext>
              </a:extLst>
            </p:cNvPr>
            <p:cNvGrpSpPr/>
            <p:nvPr/>
          </p:nvGrpSpPr>
          <p:grpSpPr>
            <a:xfrm>
              <a:off x="1477318" y="1720643"/>
              <a:ext cx="6276373" cy="4980040"/>
              <a:chOff x="1477318" y="1720643"/>
              <a:chExt cx="6276373" cy="4980040"/>
            </a:xfrm>
          </p:grpSpPr>
          <p:pic>
            <p:nvPicPr>
              <p:cNvPr id="7" name="图片 6" descr="图片包含 黑暗, 桌子, 球, 播放器&#10;&#10;描述已自动生成">
                <a:extLst>
                  <a:ext uri="{FF2B5EF4-FFF2-40B4-BE49-F238E27FC236}">
                    <a16:creationId xmlns:a16="http://schemas.microsoft.com/office/drawing/2014/main" id="{C555445A-BBDE-4F41-A4D4-4A103C86A0E6}"/>
                  </a:ext>
                </a:extLst>
              </p:cNvPr>
              <p:cNvPicPr>
                <a:picLocks noChangeAspect="1"/>
              </p:cNvPicPr>
              <p:nvPr/>
            </p:nvPicPr>
            <p:blipFill>
              <a:blip r:embed="rId3"/>
              <a:stretch>
                <a:fillRect/>
              </a:stretch>
            </p:blipFill>
            <p:spPr>
              <a:xfrm>
                <a:off x="1477318" y="1720644"/>
                <a:ext cx="3017419" cy="4980039"/>
              </a:xfrm>
              <a:prstGeom prst="rect">
                <a:avLst/>
              </a:prstGeom>
            </p:spPr>
          </p:pic>
          <p:pic>
            <p:nvPicPr>
              <p:cNvPr id="10" name="图片 9" descr="石头墙上&#10;&#10;描述已自动生成">
                <a:extLst>
                  <a:ext uri="{FF2B5EF4-FFF2-40B4-BE49-F238E27FC236}">
                    <a16:creationId xmlns:a16="http://schemas.microsoft.com/office/drawing/2014/main" id="{FDEB10F9-AAB8-7045-94B2-1D12F1CB8D54}"/>
                  </a:ext>
                </a:extLst>
              </p:cNvPr>
              <p:cNvPicPr>
                <a:picLocks noChangeAspect="1"/>
              </p:cNvPicPr>
              <p:nvPr/>
            </p:nvPicPr>
            <p:blipFill>
              <a:blip r:embed="rId4"/>
              <a:stretch>
                <a:fillRect/>
              </a:stretch>
            </p:blipFill>
            <p:spPr>
              <a:xfrm>
                <a:off x="4572000" y="1720643"/>
                <a:ext cx="3181691" cy="4980039"/>
              </a:xfrm>
              <a:prstGeom prst="rect">
                <a:avLst/>
              </a:prstGeom>
            </p:spPr>
          </p:pic>
        </p:grpSp>
        <p:sp>
          <p:nvSpPr>
            <p:cNvPr id="12" name="矩形 11">
              <a:extLst>
                <a:ext uri="{FF2B5EF4-FFF2-40B4-BE49-F238E27FC236}">
                  <a16:creationId xmlns:a16="http://schemas.microsoft.com/office/drawing/2014/main" id="{1FC02D7C-8A2B-0A4E-B2AE-81EF15413F8B}"/>
                </a:ext>
              </a:extLst>
            </p:cNvPr>
            <p:cNvSpPr/>
            <p:nvPr/>
          </p:nvSpPr>
          <p:spPr>
            <a:xfrm>
              <a:off x="1474839" y="1710813"/>
              <a:ext cx="6282813" cy="4975122"/>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pic>
        <p:nvPicPr>
          <p:cNvPr id="8" name="Picture 4" descr="C:\Documents and Settings\User\My Documents\Ministry\Reasonable Faith\Merneptah_Stele_Close-Up.jpg">
            <a:extLst>
              <a:ext uri="{FF2B5EF4-FFF2-40B4-BE49-F238E27FC236}">
                <a16:creationId xmlns:a16="http://schemas.microsoft.com/office/drawing/2014/main" id="{4EFBB4E9-35D0-B144-A7FA-9BA3FDE780E8}"/>
              </a:ext>
            </a:extLst>
          </p:cNvPr>
          <p:cNvPicPr>
            <a:picLocks noChangeAspect="1" noChangeArrowheads="1"/>
          </p:cNvPicPr>
          <p:nvPr/>
        </p:nvPicPr>
        <p:blipFill>
          <a:blip r:embed="rId5" cstate="print"/>
          <a:srcRect/>
          <a:stretch>
            <a:fillRect/>
          </a:stretch>
        </p:blipFill>
        <p:spPr bwMode="auto">
          <a:xfrm>
            <a:off x="3838222" y="5735298"/>
            <a:ext cx="5303520" cy="107727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descr="C:\Documents and Settings\User\My Documents\Ministry\Reasonable Faith\Merneptah_Stele_Full_View.jpg">
            <a:extLst>
              <a:ext uri="{FF2B5EF4-FFF2-40B4-BE49-F238E27FC236}">
                <a16:creationId xmlns:a16="http://schemas.microsoft.com/office/drawing/2014/main" id="{A02EACBA-B81F-E142-BA0F-6A4A4094711A}"/>
              </a:ext>
            </a:extLst>
          </p:cNvPr>
          <p:cNvPicPr>
            <a:picLocks noChangeAspect="1" noChangeArrowheads="1"/>
          </p:cNvPicPr>
          <p:nvPr/>
        </p:nvPicPr>
        <p:blipFill>
          <a:blip r:embed="rId6" cstate="print"/>
          <a:srcRect/>
          <a:stretch>
            <a:fillRect/>
          </a:stretch>
        </p:blipFill>
        <p:spPr bwMode="auto">
          <a:xfrm>
            <a:off x="11884998" y="2294834"/>
            <a:ext cx="2664379" cy="5123804"/>
          </a:xfrm>
          <a:prstGeom prst="rect">
            <a:avLst/>
          </a:prstGeom>
          <a:noFill/>
          <a:ln w="9525">
            <a:noFill/>
            <a:miter lim="800000"/>
            <a:headEnd/>
            <a:tailEnd/>
          </a:ln>
        </p:spPr>
      </p:pic>
      <p:sp>
        <p:nvSpPr>
          <p:cNvPr id="15" name="Rectangle 2">
            <a:extLst>
              <a:ext uri="{FF2B5EF4-FFF2-40B4-BE49-F238E27FC236}">
                <a16:creationId xmlns:a16="http://schemas.microsoft.com/office/drawing/2014/main" id="{3F808DA7-C077-454B-8633-1FD8761692F0}"/>
              </a:ext>
            </a:extLst>
          </p:cNvPr>
          <p:cNvSpPr>
            <a:spLocks noChangeArrowheads="1"/>
          </p:cNvSpPr>
          <p:nvPr/>
        </p:nvSpPr>
        <p:spPr bwMode="auto">
          <a:xfrm>
            <a:off x="5859103" y="3650938"/>
            <a:ext cx="3143272" cy="1595519"/>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lIns="81639" tIns="40819" rIns="81639" bIns="40819"/>
          <a:lstStyle/>
          <a:p>
            <a:pPr algn="ctr" defTabSz="816319"/>
            <a:r>
              <a:rPr lang="zh-CN" altLang="en-US" sz="2800" dirty="0">
                <a:latin typeface="Microsoft YaHei" panose="020B0503020204020204" pitchFamily="34" charset="-122"/>
                <a:ea typeface="Microsoft YaHei" panose="020B0503020204020204" pitchFamily="34" charset="-122"/>
              </a:rPr>
              <a:t>  下图：</a:t>
            </a:r>
            <a:endParaRPr lang="en-US" altLang="zh-CN" sz="2800" dirty="0">
              <a:latin typeface="Microsoft YaHei" panose="020B0503020204020204" pitchFamily="34" charset="-122"/>
              <a:ea typeface="Microsoft YaHei" panose="020B0503020204020204" pitchFamily="34" charset="-122"/>
            </a:endParaRPr>
          </a:p>
          <a:p>
            <a:pPr algn="ctr" defTabSz="816319"/>
            <a:r>
              <a:rPr lang="zh-CN" altLang="en-US" sz="2800" dirty="0">
                <a:latin typeface="Microsoft YaHei" panose="020B0503020204020204" pitchFamily="34" charset="-122"/>
                <a:ea typeface="Microsoft YaHei" panose="020B0503020204020204" pitchFamily="34" charset="-122"/>
              </a:rPr>
              <a:t> 铭文中</a:t>
            </a:r>
            <a:endParaRPr lang="en-US" altLang="zh-CN" sz="2800" dirty="0">
              <a:latin typeface="Microsoft YaHei" panose="020B0503020204020204" pitchFamily="34" charset="-122"/>
              <a:ea typeface="Microsoft YaHei" panose="020B0503020204020204" pitchFamily="34" charset="-122"/>
            </a:endParaRPr>
          </a:p>
          <a:p>
            <a:pPr algn="ctr" defTabSz="816319"/>
            <a:r>
              <a:rPr lang="zh-CN" altLang="en-US" sz="2800" dirty="0">
                <a:latin typeface="Microsoft YaHei" panose="020B0503020204020204" pitchFamily="34" charset="-122"/>
                <a:ea typeface="Microsoft YaHei" panose="020B0503020204020204" pitchFamily="34" charset="-122"/>
              </a:rPr>
              <a:t>“以色列”字样</a:t>
            </a:r>
          </a:p>
        </p:txBody>
      </p:sp>
      <p:cxnSp>
        <p:nvCxnSpPr>
          <p:cNvPr id="3" name="直线箭头连接符 2">
            <a:extLst>
              <a:ext uri="{FF2B5EF4-FFF2-40B4-BE49-F238E27FC236}">
                <a16:creationId xmlns:a16="http://schemas.microsoft.com/office/drawing/2014/main" id="{BA4EF234-F283-0D43-B914-AA236F28F51B}"/>
              </a:ext>
            </a:extLst>
          </p:cNvPr>
          <p:cNvCxnSpPr/>
          <p:nvPr/>
        </p:nvCxnSpPr>
        <p:spPr>
          <a:xfrm>
            <a:off x="7430739" y="5150734"/>
            <a:ext cx="0" cy="43983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48557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388965"/>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记录约雅斤口粮泥的泥版铭文的译文</a:t>
            </a:r>
          </a:p>
        </p:txBody>
      </p:sp>
      <p:cxnSp>
        <p:nvCxnSpPr>
          <p:cNvPr id="6" name="直线连接符 5">
            <a:extLst>
              <a:ext uri="{FF2B5EF4-FFF2-40B4-BE49-F238E27FC236}">
                <a16:creationId xmlns:a16="http://schemas.microsoft.com/office/drawing/2014/main" id="{8ABBF0B0-CF8A-4C45-A35F-CB394C3A4B3F}"/>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C936F449-C7A7-C943-A3AD-FCF6418CEFEB}"/>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62F5DFA2-4392-2B44-B909-F6EEB3061F9E}"/>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F470F7AF-0E2C-014A-A800-D7690EE4D59F}"/>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8277832-57EE-8A4E-8630-578603A350D5}"/>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419F566-1C35-6541-94D6-D7AAA33ED97D}"/>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20" name="矩形 19">
            <a:extLst>
              <a:ext uri="{FF2B5EF4-FFF2-40B4-BE49-F238E27FC236}">
                <a16:creationId xmlns:a16="http://schemas.microsoft.com/office/drawing/2014/main" id="{C800302D-792E-4B9D-8D01-1ECC12C54B34}"/>
              </a:ext>
            </a:extLst>
          </p:cNvPr>
          <p:cNvSpPr/>
          <p:nvPr/>
        </p:nvSpPr>
        <p:spPr>
          <a:xfrm>
            <a:off x="565621" y="1817393"/>
            <a:ext cx="8123847" cy="4702056"/>
          </a:xfrm>
          <a:prstGeom prst="rect">
            <a:avLst/>
          </a:prstGeom>
        </p:spPr>
        <p:txBody>
          <a:bodyPr vert="horz" wrap="square" lIns="91440" tIns="45720" rIns="91440" bIns="45720" rtlCol="0">
            <a:spAutoFit/>
          </a:bodyPr>
          <a:lstStyle/>
          <a:p>
            <a:pPr>
              <a:lnSpc>
                <a:spcPct val="120000"/>
              </a:lnSpc>
            </a:pPr>
            <a:r>
              <a:rPr lang="zh-CN" altLang="en-US" sz="2800" b="1" dirty="0">
                <a:latin typeface="Microsoft YaHei" panose="020B0503020204020204" pitchFamily="34" charset="-122"/>
                <a:ea typeface="Microsoft YaHei" panose="020B0503020204020204" pitchFamily="34" charset="-122"/>
              </a:rPr>
              <a:t>铭文写道：</a:t>
            </a:r>
            <a:endParaRPr lang="en-US" altLang="zh-CN" sz="2800" b="1"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“一个半斯拉</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单位</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的油给三个来自亚发的木匠</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每人半个斯拉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十个斯拉给</a:t>
            </a:r>
            <a:r>
              <a:rPr lang="zh-CN" altLang="en-US" sz="2800" b="1" dirty="0">
                <a:solidFill>
                  <a:srgbClr val="FF0000"/>
                </a:solidFill>
                <a:latin typeface="Microsoft YaHei" panose="020B0503020204020204" pitchFamily="34" charset="-122"/>
                <a:ea typeface="Microsoft YaHei" panose="020B0503020204020204" pitchFamily="34" charset="-122"/>
              </a:rPr>
              <a:t>犹大国王的儿子</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两个半斯拉通过卡纳阿</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巴比伦人名</a:t>
            </a:r>
            <a:r>
              <a:rPr lang="en-US" altLang="zh-CN" sz="2800" dirty="0">
                <a:latin typeface="Microsoft YaHei" panose="020B0503020204020204" pitchFamily="34" charset="-122"/>
                <a:ea typeface="Microsoft YaHei" panose="020B0503020204020204" pitchFamily="34" charset="-122"/>
              </a:rPr>
              <a:t>】</a:t>
            </a:r>
            <a:r>
              <a:rPr lang="zh-CN" altLang="en-US" sz="2800" b="1" dirty="0">
                <a:solidFill>
                  <a:srgbClr val="FF0000"/>
                </a:solidFill>
                <a:latin typeface="Microsoft YaHei" panose="020B0503020204020204" pitchFamily="34" charset="-122"/>
                <a:ea typeface="Microsoft YaHei" panose="020B0503020204020204" pitchFamily="34" charset="-122"/>
              </a:rPr>
              <a:t>给犹大国王的五个儿子</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ct val="120000"/>
              </a:lnSpc>
            </a:pP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b="1" dirty="0">
                <a:latin typeface="Microsoft YaHei" panose="020B0503020204020204" pitchFamily="34" charset="-122"/>
                <a:ea typeface="Microsoft YaHei" panose="020B0503020204020204" pitchFamily="34" charset="-122"/>
              </a:rPr>
              <a:t>其他铭文记载：</a:t>
            </a:r>
          </a:p>
          <a:p>
            <a:pPr>
              <a:lnSpc>
                <a:spcPct val="120000"/>
              </a:lnSpc>
            </a:pPr>
            <a:r>
              <a:rPr lang="zh-CN" altLang="en-US" sz="2800" dirty="0">
                <a:latin typeface="Microsoft YaHei" panose="020B0503020204020204" pitchFamily="34" charset="-122"/>
                <a:ea typeface="Microsoft YaHei" panose="020B0503020204020204" pitchFamily="34" charset="-122"/>
              </a:rPr>
              <a:t>除了以上之外，其它泥版中直接地提到“</a:t>
            </a:r>
            <a:r>
              <a:rPr lang="zh-CN" altLang="en-US" sz="2800" b="1" dirty="0">
                <a:solidFill>
                  <a:srgbClr val="FF0000"/>
                </a:solidFill>
                <a:latin typeface="Microsoft YaHei" panose="020B0503020204020204" pitchFamily="34" charset="-122"/>
                <a:ea typeface="Microsoft YaHei" panose="020B0503020204020204" pitchFamily="34" charset="-122"/>
              </a:rPr>
              <a:t>约雅斤</a:t>
            </a:r>
            <a:r>
              <a:rPr lang="zh-CN" altLang="en-US" sz="2800" dirty="0">
                <a:latin typeface="Microsoft YaHei" panose="020B0503020204020204" pitchFamily="34" charset="-122"/>
                <a:ea typeface="Microsoft YaHei" panose="020B0503020204020204" pitchFamily="34" charset="-122"/>
              </a:rPr>
              <a:t>”王的名字。</a:t>
            </a:r>
            <a:endParaRPr lang="zh-CN" altLang="en-US" sz="2800" dirty="0">
              <a:latin typeface="Microsoft YaHei" panose="020B0503020204020204" pitchFamily="34" charset="-122"/>
              <a:ea typeface="Microsoft YaHei" panose="020B0503020204020204" pitchFamily="34" charset="-122"/>
              <a:cs typeface="微软雅黑"/>
            </a:endParaRPr>
          </a:p>
        </p:txBody>
      </p:sp>
    </p:spTree>
    <p:extLst>
      <p:ext uri="{BB962C8B-B14F-4D97-AF65-F5344CB8AC3E}">
        <p14:creationId xmlns:p14="http://schemas.microsoft.com/office/powerpoint/2010/main" val="382282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一群人在山谷里&#10;&#10;中度可信度描述已自动生成">
            <a:extLst>
              <a:ext uri="{FF2B5EF4-FFF2-40B4-BE49-F238E27FC236}">
                <a16:creationId xmlns:a16="http://schemas.microsoft.com/office/drawing/2014/main" id="{795A7262-3EB8-7E40-BE3F-AEA8E090C3F2}"/>
              </a:ext>
            </a:extLst>
          </p:cNvPr>
          <p:cNvPicPr>
            <a:picLocks noChangeAspect="1"/>
          </p:cNvPicPr>
          <p:nvPr/>
        </p:nvPicPr>
        <p:blipFill>
          <a:blip r:embed="rId3"/>
          <a:stretch>
            <a:fillRect/>
          </a:stretch>
        </p:blipFill>
        <p:spPr>
          <a:xfrm>
            <a:off x="476250" y="1265936"/>
            <a:ext cx="8191500" cy="55920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DCA12283-3AF0-AE4E-843E-54CD6B000D3D}"/>
              </a:ext>
            </a:extLst>
          </p:cNvPr>
          <p:cNvSpPr txBox="1"/>
          <p:nvPr/>
        </p:nvSpPr>
        <p:spPr>
          <a:xfrm>
            <a:off x="0" y="424813"/>
            <a:ext cx="9144000" cy="646331"/>
          </a:xfrm>
          <a:prstGeom prst="rect">
            <a:avLst/>
          </a:prstGeom>
          <a:noFill/>
        </p:spPr>
        <p:txBody>
          <a:bodyPr wrap="square" rtlCol="0">
            <a:spAutoFit/>
          </a:bodyPr>
          <a:lstStyle/>
          <a:p>
            <a:pPr algn="ctr"/>
            <a:r>
              <a:rPr lang="zh-CN" altLang="en-US" sz="3600" b="1" dirty="0">
                <a:solidFill>
                  <a:srgbClr val="002060"/>
                </a:solidFill>
                <a:latin typeface="微软雅黑" panose="020B0503020204020204" pitchFamily="34" charset="-122"/>
                <a:ea typeface="微软雅黑" panose="020B0503020204020204" pitchFamily="34" charset="-122"/>
              </a:rPr>
              <a:t>以色列的被掳和回归</a:t>
            </a:r>
          </a:p>
        </p:txBody>
      </p:sp>
    </p:spTree>
    <p:extLst>
      <p:ext uri="{BB962C8B-B14F-4D97-AF65-F5344CB8AC3E}">
        <p14:creationId xmlns:p14="http://schemas.microsoft.com/office/powerpoint/2010/main" val="1994237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E9B4104-F655-4F4A-A9D7-C170B7609D98}"/>
              </a:ext>
            </a:extLst>
          </p:cNvPr>
          <p:cNvSpPr/>
          <p:nvPr/>
        </p:nvSpPr>
        <p:spPr>
          <a:xfrm>
            <a:off x="476105" y="1638263"/>
            <a:ext cx="8270330" cy="4852932"/>
          </a:xfrm>
          <a:prstGeom prst="rect">
            <a:avLst/>
          </a:prstGeom>
        </p:spPr>
        <p:txBody>
          <a:bodyPr vert="horz" wrap="square" lIns="91440" tIns="45720" rIns="91440" bIns="45720" rtlCol="0">
            <a:spAutoFit/>
          </a:bodyPr>
          <a:lstStyle/>
          <a:p>
            <a:pPr>
              <a:lnSpc>
                <a:spcPct val="120000"/>
              </a:lnSpc>
            </a:pPr>
            <a:r>
              <a:rPr lang="zh-CN" altLang="en-US" sz="2600" dirty="0">
                <a:latin typeface="Microsoft YaHei" panose="020B0503020204020204" pitchFamily="34" charset="-122"/>
                <a:ea typeface="Microsoft YaHei" panose="020B0503020204020204" pitchFamily="34" charset="-122"/>
              </a:rPr>
              <a:t>以斯拉记</a:t>
            </a:r>
            <a:r>
              <a:rPr lang="en-US" altLang="zh-CN" sz="2600" dirty="0">
                <a:latin typeface="Microsoft YaHei" panose="020B0503020204020204" pitchFamily="34" charset="-122"/>
                <a:ea typeface="Microsoft YaHei" panose="020B0503020204020204" pitchFamily="34" charset="-122"/>
              </a:rPr>
              <a:t>1:1 </a:t>
            </a:r>
            <a:r>
              <a:rPr lang="zh-CN" altLang="en-US" sz="2600" dirty="0">
                <a:latin typeface="Microsoft YaHei" panose="020B0503020204020204" pitchFamily="34" charset="-122"/>
                <a:ea typeface="Microsoft YaHei" panose="020B0503020204020204" pitchFamily="34" charset="-122"/>
              </a:rPr>
              <a:t>波斯王居鲁士元年</a:t>
            </a:r>
            <a:r>
              <a:rPr lang="en-US" altLang="zh-CN" sz="2600" dirty="0">
                <a:latin typeface="Microsoft YaHei" panose="020B0503020204020204" pitchFamily="34" charset="-122"/>
                <a:ea typeface="Microsoft YaHei" panose="020B0503020204020204" pitchFamily="34" charset="-122"/>
              </a:rPr>
              <a:t>【</a:t>
            </a:r>
            <a:r>
              <a:rPr lang="zh-CN" altLang="en-US" sz="2600" dirty="0">
                <a:latin typeface="Microsoft YaHei" panose="020B0503020204020204" pitchFamily="34" charset="-122"/>
                <a:ea typeface="Microsoft YaHei" panose="020B0503020204020204" pitchFamily="34" charset="-122"/>
              </a:rPr>
              <a:t>公元前</a:t>
            </a:r>
            <a:r>
              <a:rPr lang="en-US" altLang="zh-CN" sz="2600" dirty="0">
                <a:latin typeface="Microsoft YaHei" panose="020B0503020204020204" pitchFamily="34" charset="-122"/>
                <a:ea typeface="Microsoft YaHei" panose="020B0503020204020204" pitchFamily="34" charset="-122"/>
              </a:rPr>
              <a:t>538-537</a:t>
            </a:r>
            <a:r>
              <a:rPr lang="zh-CN" altLang="en-US" sz="2600" dirty="0">
                <a:latin typeface="Microsoft YaHei" panose="020B0503020204020204" pitchFamily="34" charset="-122"/>
                <a:ea typeface="Microsoft YaHei" panose="020B0503020204020204" pitchFamily="34" charset="-122"/>
              </a:rPr>
              <a:t>年</a:t>
            </a:r>
            <a:r>
              <a:rPr lang="en-US" altLang="zh-CN" sz="2600" dirty="0">
                <a:latin typeface="Microsoft YaHei" panose="020B0503020204020204" pitchFamily="34" charset="-122"/>
                <a:ea typeface="Microsoft YaHei" panose="020B0503020204020204" pitchFamily="34" charset="-122"/>
              </a:rPr>
              <a:t>】</a:t>
            </a:r>
            <a:r>
              <a:rPr lang="zh-CN" altLang="en-US" sz="2600" dirty="0">
                <a:latin typeface="Microsoft YaHei" panose="020B0503020204020204" pitchFamily="34" charset="-122"/>
                <a:ea typeface="Microsoft YaHei" panose="020B0503020204020204" pitchFamily="34" charset="-122"/>
              </a:rPr>
              <a:t>，耶和华</a:t>
            </a:r>
            <a:r>
              <a:rPr lang="en-US" altLang="zh-CN" sz="2600" dirty="0">
                <a:latin typeface="Microsoft YaHei" panose="020B0503020204020204" pitchFamily="34" charset="-122"/>
                <a:ea typeface="Microsoft YaHei" panose="020B0503020204020204" pitchFamily="34" charset="-122"/>
              </a:rPr>
              <a:t>……</a:t>
            </a:r>
            <a:r>
              <a:rPr lang="zh-CN" altLang="en-US" sz="2600" dirty="0">
                <a:latin typeface="Microsoft YaHei" panose="020B0503020204020204" pitchFamily="34" charset="-122"/>
                <a:ea typeface="Microsoft YaHei" panose="020B0503020204020204" pitchFamily="34" charset="-122"/>
              </a:rPr>
              <a:t>激动波斯王居鲁士的心，使他下诏通告全国说：</a:t>
            </a:r>
            <a:r>
              <a:rPr lang="en-US" altLang="zh-CN" sz="2600" dirty="0">
                <a:latin typeface="Microsoft YaHei" panose="020B0503020204020204" pitchFamily="34" charset="-122"/>
                <a:ea typeface="Microsoft YaHei" panose="020B0503020204020204" pitchFamily="34" charset="-122"/>
              </a:rPr>
              <a:t>2“</a:t>
            </a:r>
            <a:r>
              <a:rPr lang="zh-CN" altLang="en-US" sz="2600" dirty="0">
                <a:latin typeface="Microsoft YaHei" panose="020B0503020204020204" pitchFamily="34" charset="-122"/>
                <a:ea typeface="Microsoft YaHei" panose="020B0503020204020204" pitchFamily="34" charset="-122"/>
              </a:rPr>
              <a:t>波斯王居鲁士如此说：‘耶和华天上的神，已将天下万国赐给我，又嘱咐我在犹大的耶路撒冷为他建造殿宇。</a:t>
            </a:r>
            <a:r>
              <a:rPr lang="en-US" altLang="zh-CN" sz="2600" dirty="0">
                <a:latin typeface="Microsoft YaHei" panose="020B0503020204020204" pitchFamily="34" charset="-122"/>
                <a:ea typeface="Microsoft YaHei" panose="020B0503020204020204" pitchFamily="34" charset="-122"/>
              </a:rPr>
              <a:t>3 </a:t>
            </a:r>
            <a:r>
              <a:rPr lang="zh-CN" altLang="en-US" sz="2600" dirty="0">
                <a:latin typeface="Microsoft YaHei" panose="020B0503020204020204" pitchFamily="34" charset="-122"/>
                <a:ea typeface="Microsoft YaHei" panose="020B0503020204020204" pitchFamily="34" charset="-122"/>
              </a:rPr>
              <a:t>在你们中间凡作他子民的，可以上犹大的耶路撒冷，在耶路撒冷重建耶和华以色列神的殿’</a:t>
            </a:r>
            <a:r>
              <a:rPr lang="en-US" altLang="zh-CN" sz="2600" dirty="0">
                <a:latin typeface="Microsoft YaHei" panose="020B0503020204020204" pitchFamily="34" charset="-122"/>
                <a:ea typeface="Microsoft YaHei" panose="020B0503020204020204" pitchFamily="34" charset="-122"/>
              </a:rPr>
              <a:t>……”7 </a:t>
            </a:r>
            <a:r>
              <a:rPr lang="zh-CN" altLang="en-US" sz="2600" dirty="0">
                <a:latin typeface="Microsoft YaHei" panose="020B0503020204020204" pitchFamily="34" charset="-122"/>
                <a:ea typeface="Microsoft YaHei" panose="020B0503020204020204" pitchFamily="34" charset="-122"/>
              </a:rPr>
              <a:t>居鲁士王也将耶和华殿的器皿拿出来，这器皿是尼布甲尼撒从耶路撒冷掠来，放在自己神之庙中的。</a:t>
            </a:r>
            <a:r>
              <a:rPr lang="en-US" altLang="zh-CN" sz="2600" dirty="0">
                <a:latin typeface="Microsoft YaHei" panose="020B0503020204020204" pitchFamily="34" charset="-122"/>
                <a:ea typeface="Microsoft YaHei" panose="020B0503020204020204" pitchFamily="34" charset="-122"/>
              </a:rPr>
              <a:t>8 </a:t>
            </a:r>
            <a:r>
              <a:rPr lang="zh-CN" altLang="en-US" sz="2600" dirty="0">
                <a:latin typeface="Microsoft YaHei" panose="020B0503020204020204" pitchFamily="34" charset="-122"/>
                <a:ea typeface="Microsoft YaHei" panose="020B0503020204020204" pitchFamily="34" charset="-122"/>
              </a:rPr>
              <a:t>波斯王居鲁士</a:t>
            </a:r>
            <a:r>
              <a:rPr lang="en-US" altLang="zh-CN" sz="2600" dirty="0">
                <a:latin typeface="Microsoft YaHei" panose="020B0503020204020204" pitchFamily="34" charset="-122"/>
                <a:ea typeface="Microsoft YaHei" panose="020B0503020204020204" pitchFamily="34" charset="-122"/>
              </a:rPr>
              <a:t>……</a:t>
            </a:r>
            <a:r>
              <a:rPr lang="zh-CN" altLang="en-US" sz="2600" dirty="0">
                <a:latin typeface="Microsoft YaHei" panose="020B0503020204020204" pitchFamily="34" charset="-122"/>
                <a:ea typeface="Microsoft YaHei" panose="020B0503020204020204" pitchFamily="34" charset="-122"/>
              </a:rPr>
              <a:t>将这器皿拿出来，按数交给犹大的首领设巴萨。</a:t>
            </a:r>
          </a:p>
        </p:txBody>
      </p:sp>
      <p:cxnSp>
        <p:nvCxnSpPr>
          <p:cNvPr id="9" name="直线连接符 8">
            <a:extLst>
              <a:ext uri="{FF2B5EF4-FFF2-40B4-BE49-F238E27FC236}">
                <a16:creationId xmlns:a16="http://schemas.microsoft.com/office/drawing/2014/main" id="{A0DA9F71-E7ED-0D4A-ABBD-FA60ECB864EE}"/>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a:extLst>
              <a:ext uri="{FF2B5EF4-FFF2-40B4-BE49-F238E27FC236}">
                <a16:creationId xmlns:a16="http://schemas.microsoft.com/office/drawing/2014/main" id="{70AE12F1-F9EA-D042-A018-D57AA5162B40}"/>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a:extLst>
              <a:ext uri="{FF2B5EF4-FFF2-40B4-BE49-F238E27FC236}">
                <a16:creationId xmlns:a16="http://schemas.microsoft.com/office/drawing/2014/main" id="{4A8BA715-1D4E-6B41-9645-484933304E5A}"/>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a:extLst>
              <a:ext uri="{FF2B5EF4-FFF2-40B4-BE49-F238E27FC236}">
                <a16:creationId xmlns:a16="http://schemas.microsoft.com/office/drawing/2014/main" id="{F052C624-EE08-0E49-AF99-E51267457514}"/>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C033C9AF-DB8B-AB4F-BF3B-F30626AEAC62}"/>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4" name="图片 13">
            <a:extLst>
              <a:ext uri="{FF2B5EF4-FFF2-40B4-BE49-F238E27FC236}">
                <a16:creationId xmlns:a16="http://schemas.microsoft.com/office/drawing/2014/main" id="{18941CFC-392A-EA4F-B9EB-3336799556C3}"/>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5" name="文本框 14">
            <a:extLst>
              <a:ext uri="{FF2B5EF4-FFF2-40B4-BE49-F238E27FC236}">
                <a16:creationId xmlns:a16="http://schemas.microsoft.com/office/drawing/2014/main" id="{8C5D14A7-8AB0-524A-905A-FEB7CDB891F3}"/>
              </a:ext>
            </a:extLst>
          </p:cNvPr>
          <p:cNvSpPr txBox="1"/>
          <p:nvPr/>
        </p:nvSpPr>
        <p:spPr>
          <a:xfrm>
            <a:off x="0" y="151761"/>
            <a:ext cx="9144000"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公元前</a:t>
            </a:r>
            <a:r>
              <a:rPr kumimoji="1" lang="en-US" altLang="zh-CN" sz="3600" b="1" dirty="0">
                <a:solidFill>
                  <a:srgbClr val="002060"/>
                </a:solidFill>
                <a:latin typeface="Microsoft YaHei" panose="020B0503020204020204" pitchFamily="34" charset="-122"/>
                <a:ea typeface="Microsoft YaHei" panose="020B0503020204020204" pitchFamily="34" charset="-122"/>
              </a:rPr>
              <a:t>537</a:t>
            </a:r>
            <a:r>
              <a:rPr kumimoji="1" lang="zh-CN" altLang="en-US" sz="3600" b="1" dirty="0">
                <a:solidFill>
                  <a:srgbClr val="002060"/>
                </a:solidFill>
                <a:latin typeface="Microsoft YaHei" panose="020B0503020204020204" pitchFamily="34" charset="-122"/>
                <a:ea typeface="Microsoft YaHei" panose="020B0503020204020204" pitchFamily="34" charset="-122"/>
              </a:rPr>
              <a:t>年左右</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波斯王居鲁士允许犹太人回归以色列</a:t>
            </a:r>
          </a:p>
        </p:txBody>
      </p:sp>
    </p:spTree>
    <p:extLst>
      <p:ext uri="{BB962C8B-B14F-4D97-AF65-F5344CB8AC3E}">
        <p14:creationId xmlns:p14="http://schemas.microsoft.com/office/powerpoint/2010/main" val="2005031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6201" y="857251"/>
            <a:ext cx="8991600" cy="5143500"/>
          </a:xfrm>
          <a:prstGeom prst="rect">
            <a:avLst/>
          </a:prstGeom>
          <a:noFill/>
          <a:ln w="9525">
            <a:noFill/>
            <a:miter lim="800000"/>
            <a:headEnd/>
            <a:tailEnd/>
          </a:ln>
          <a:effectLst/>
        </p:spPr>
        <p:txBody>
          <a:bodyPr lIns="81639" tIns="40819" rIns="81639" bIns="40819"/>
          <a:lstStyle/>
          <a:p>
            <a:pPr defTabSz="816319"/>
            <a:endParaRPr lang="zh-CN" altLang="en-US" sz="3600" dirty="0">
              <a:solidFill>
                <a:schemeClr val="bg1"/>
              </a:solidFill>
              <a:effectLst>
                <a:outerShdw blurRad="38100" dist="38100" dir="2700000" algn="tl">
                  <a:srgbClr val="000000"/>
                </a:outerShdw>
              </a:effectLst>
              <a:latin typeface="Arial" charset="0"/>
              <a:cs typeface="Arial" charset="0"/>
            </a:endParaRPr>
          </a:p>
        </p:txBody>
      </p:sp>
      <p:sp>
        <p:nvSpPr>
          <p:cNvPr id="5" name="文本框 4"/>
          <p:cNvSpPr txBox="1"/>
          <p:nvPr/>
        </p:nvSpPr>
        <p:spPr>
          <a:xfrm>
            <a:off x="0" y="424813"/>
            <a:ext cx="9144000" cy="646331"/>
          </a:xfrm>
          <a:prstGeom prst="rect">
            <a:avLst/>
          </a:prstGeom>
          <a:noFill/>
        </p:spPr>
        <p:txBody>
          <a:bodyPr wrap="square" rtlCol="0">
            <a:spAutoFit/>
          </a:bodyPr>
          <a:lstStyle/>
          <a:p>
            <a:pPr algn="ctr"/>
            <a:r>
              <a:rPr lang="zh-CN" altLang="en-US" sz="3600" b="1" dirty="0">
                <a:solidFill>
                  <a:srgbClr val="002060"/>
                </a:solidFill>
                <a:latin typeface="微软雅黑" panose="020B0503020204020204" pitchFamily="34" charset="-122"/>
                <a:ea typeface="微软雅黑" panose="020B0503020204020204" pitchFamily="34" charset="-122"/>
              </a:rPr>
              <a:t>公元前</a:t>
            </a:r>
            <a:r>
              <a:rPr lang="en-US" altLang="zh-CN" sz="3600" b="1" dirty="0">
                <a:solidFill>
                  <a:srgbClr val="002060"/>
                </a:solidFill>
                <a:latin typeface="微软雅黑" panose="020B0503020204020204" pitchFamily="34" charset="-122"/>
                <a:ea typeface="微软雅黑" panose="020B0503020204020204" pitchFamily="34" charset="-122"/>
              </a:rPr>
              <a:t>539-531</a:t>
            </a:r>
            <a:r>
              <a:rPr lang="zh-CN" altLang="en-US" sz="3600" b="1" dirty="0">
                <a:solidFill>
                  <a:srgbClr val="002060"/>
                </a:solidFill>
                <a:latin typeface="微软雅黑" panose="020B0503020204020204" pitchFamily="34" charset="-122"/>
                <a:ea typeface="微软雅黑" panose="020B0503020204020204" pitchFamily="34" charset="-122"/>
              </a:rPr>
              <a:t>年左右 居鲁士泥柱</a:t>
            </a:r>
          </a:p>
        </p:txBody>
      </p:sp>
      <p:sp>
        <p:nvSpPr>
          <p:cNvPr id="6" name="矩形 5"/>
          <p:cNvSpPr/>
          <p:nvPr/>
        </p:nvSpPr>
        <p:spPr>
          <a:xfrm>
            <a:off x="0" y="6131380"/>
            <a:ext cx="9143999" cy="523220"/>
          </a:xfrm>
          <a:prstGeom prst="rect">
            <a:avLst/>
          </a:prstGeom>
        </p:spPr>
        <p:txBody>
          <a:bodyPr wrap="square">
            <a:spAutoFit/>
          </a:bodyPr>
          <a:lstStyle/>
          <a:p>
            <a:pPr algn="ct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陈列于大英博物馆的居鲁士泥柱</a:t>
            </a:r>
          </a:p>
        </p:txBody>
      </p:sp>
      <p:pic>
        <p:nvPicPr>
          <p:cNvPr id="8" name="图片 7" descr="图片包含 室内, 桌子, 片, 切&#10;&#10;描述已自动生成">
            <a:extLst>
              <a:ext uri="{FF2B5EF4-FFF2-40B4-BE49-F238E27FC236}">
                <a16:creationId xmlns:a16="http://schemas.microsoft.com/office/drawing/2014/main" id="{BF3F94F4-999B-D448-9AA8-35FED77EED18}"/>
              </a:ext>
            </a:extLst>
          </p:cNvPr>
          <p:cNvPicPr>
            <a:picLocks noChangeAspect="1"/>
          </p:cNvPicPr>
          <p:nvPr/>
        </p:nvPicPr>
        <p:blipFill rotWithShape="1">
          <a:blip r:embed="rId3"/>
          <a:srcRect t="22361"/>
          <a:stretch/>
        </p:blipFill>
        <p:spPr>
          <a:xfrm>
            <a:off x="714675" y="1463383"/>
            <a:ext cx="7714647" cy="44921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0737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1FCAD1E-8A73-A941-B0CF-7FB34F6FDF08}"/>
              </a:ext>
            </a:extLst>
          </p:cNvPr>
          <p:cNvSpPr/>
          <p:nvPr/>
        </p:nvSpPr>
        <p:spPr>
          <a:xfrm>
            <a:off x="787295" y="1672939"/>
            <a:ext cx="7742665" cy="4702056"/>
          </a:xfrm>
          <a:prstGeom prst="rect">
            <a:avLst/>
          </a:prstGeom>
        </p:spPr>
        <p:txBody>
          <a:bodyPr vert="horz" wrap="square" lIns="91440" tIns="45720" rIns="91440" bIns="45720" rtlCol="0">
            <a:spAutoFit/>
          </a:bodyPr>
          <a:lstStyle/>
          <a:p>
            <a:pPr>
              <a:lnSpc>
                <a:spcPct val="120000"/>
              </a:lnSpc>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我</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居鲁士</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将那些曾住在神殿，但其神殿已荒废的</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神祗</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从</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巴比伦</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送回故地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并为他们重建永久的圣殿。我召集了他们各自的人民将他们遣回故土</a:t>
            </a:r>
            <a:r>
              <a:rPr lang="en-US" altLang="zh-CN" sz="2800" dirty="0">
                <a:latin typeface="Microsoft YaHei" panose="020B0503020204020204" pitchFamily="34" charset="-122"/>
                <a:ea typeface="Microsoft YaHei" panose="020B0503020204020204" pitchFamily="34" charset="-122"/>
              </a:rPr>
              <a:t>……</a:t>
            </a:r>
          </a:p>
          <a:p>
            <a:pPr>
              <a:lnSpc>
                <a:spcPct val="120000"/>
              </a:lnSpc>
            </a:pP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en-US" altLang="zh-CN" sz="2800" dirty="0">
                <a:latin typeface="Microsoft YaHei" panose="020B0503020204020204" pitchFamily="34" charset="-122"/>
                <a:ea typeface="Microsoft YaHei" panose="020B0503020204020204" pitchFamily="34" charset="-122"/>
              </a:rPr>
              <a:t>Nabonidus【</a:t>
            </a:r>
            <a:r>
              <a:rPr lang="zh-CN" altLang="en-US" sz="2800" dirty="0">
                <a:latin typeface="Microsoft YaHei" panose="020B0503020204020204" pitchFamily="34" charset="-122"/>
                <a:ea typeface="Microsoft YaHei" panose="020B0503020204020204" pitchFamily="34" charset="-122"/>
              </a:rPr>
              <a:t>被居鲁士打败的巴比伦王</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带入</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巴比伦</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那些神</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我将他们毫发无损地送回了他们的殿宇，他们喜悦的圣所。愿我所送回的所有神祗，为我求寿颂德。</a:t>
            </a:r>
          </a:p>
        </p:txBody>
      </p:sp>
      <p:cxnSp>
        <p:nvCxnSpPr>
          <p:cNvPr id="5" name="直线连接符 4">
            <a:extLst>
              <a:ext uri="{FF2B5EF4-FFF2-40B4-BE49-F238E27FC236}">
                <a16:creationId xmlns:a16="http://schemas.microsoft.com/office/drawing/2014/main" id="{82F1DD33-A6A0-B543-B3FC-B76D848879C8}"/>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E874CD82-F092-3D44-A2C7-49BA02C7E05B}"/>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2DE2B737-AE94-ED47-98EE-EFB8945892E7}"/>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3B4291C9-4F28-F543-A568-8CBCAC207551}"/>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a:extLst>
              <a:ext uri="{FF2B5EF4-FFF2-40B4-BE49-F238E27FC236}">
                <a16:creationId xmlns:a16="http://schemas.microsoft.com/office/drawing/2014/main" id="{53F5D7B1-19C6-594B-8BFA-62141E0B33FF}"/>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2" name="图片 11">
            <a:extLst>
              <a:ext uri="{FF2B5EF4-FFF2-40B4-BE49-F238E27FC236}">
                <a16:creationId xmlns:a16="http://schemas.microsoft.com/office/drawing/2014/main" id="{A360E5C2-D6CA-B34D-943D-A0AF6E221D95}"/>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3" name="文本框 12">
            <a:extLst>
              <a:ext uri="{FF2B5EF4-FFF2-40B4-BE49-F238E27FC236}">
                <a16:creationId xmlns:a16="http://schemas.microsoft.com/office/drawing/2014/main" id="{CB469B00-205E-6745-A5C9-C6FB0B475DDF}"/>
              </a:ext>
            </a:extLst>
          </p:cNvPr>
          <p:cNvSpPr txBox="1"/>
          <p:nvPr/>
        </p:nvSpPr>
        <p:spPr>
          <a:xfrm>
            <a:off x="0" y="399702"/>
            <a:ext cx="9144000" cy="646331"/>
          </a:xfrm>
          <a:prstGeom prst="rect">
            <a:avLst/>
          </a:prstGeom>
          <a:noFill/>
        </p:spPr>
        <p:txBody>
          <a:bodyPr wrap="square" rtlCol="0">
            <a:spAutoFit/>
          </a:bodyPr>
          <a:lstStyle/>
          <a:p>
            <a:pPr algn="ctr"/>
            <a:r>
              <a:rPr kumimoji="1" lang="zh-CN" altLang="en-US" sz="3600" b="1">
                <a:solidFill>
                  <a:srgbClr val="002060"/>
                </a:solidFill>
                <a:latin typeface="Microsoft YaHei" panose="020B0503020204020204" pitchFamily="34" charset="-122"/>
                <a:ea typeface="Microsoft YaHei" panose="020B0503020204020204" pitchFamily="34" charset="-122"/>
              </a:rPr>
              <a:t>居鲁士泥</a:t>
            </a:r>
            <a:r>
              <a:rPr kumimoji="1" lang="zh-CN" altLang="en-US" sz="3600" b="1" dirty="0">
                <a:solidFill>
                  <a:srgbClr val="002060"/>
                </a:solidFill>
                <a:latin typeface="Microsoft YaHei" panose="020B0503020204020204" pitchFamily="34" charset="-122"/>
                <a:ea typeface="Microsoft YaHei" panose="020B0503020204020204" pitchFamily="34" charset="-122"/>
              </a:rPr>
              <a:t>柱译文</a:t>
            </a:r>
            <a:r>
              <a:rPr kumimoji="1" lang="en-US" altLang="zh-CN" sz="3600" b="1" dirty="0">
                <a:solidFill>
                  <a:srgbClr val="002060"/>
                </a:solidFill>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2455597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857251"/>
            <a:ext cx="8991600" cy="5143500"/>
          </a:xfrm>
          <a:prstGeom prst="rect">
            <a:avLst/>
          </a:prstGeom>
          <a:noFill/>
          <a:ln w="9525">
            <a:noFill/>
            <a:miter lim="800000"/>
            <a:headEnd/>
            <a:tailEnd/>
          </a:ln>
          <a:effectLst/>
        </p:spPr>
        <p:txBody>
          <a:bodyPr lIns="81639" tIns="40819" rIns="81639" bIns="40819"/>
          <a:lstStyle/>
          <a:p>
            <a:pPr marL="204081" indent="-204081"/>
            <a:r>
              <a:rPr lang="en-US" altLang="zh-CN" sz="3600" dirty="0">
                <a:solidFill>
                  <a:schemeClr val="bg1"/>
                </a:solidFill>
                <a:effectLst>
                  <a:outerShdw blurRad="38100" dist="38100" dir="2700000" algn="tl">
                    <a:srgbClr val="000000"/>
                  </a:outerShdw>
                </a:effectLst>
                <a:latin typeface="Arial" charset="0"/>
                <a:cs typeface="Arial" charset="0"/>
              </a:rPr>
              <a:t> </a:t>
            </a:r>
            <a:endParaRPr lang="zh-CN" altLang="en-US" sz="3600" dirty="0">
              <a:solidFill>
                <a:schemeClr val="bg1"/>
              </a:solidFill>
              <a:effectLst>
                <a:outerShdw blurRad="38100" dist="38100" dir="2700000" algn="tl">
                  <a:srgbClr val="000000"/>
                </a:outerShdw>
              </a:effectLst>
              <a:latin typeface="Arial" charset="0"/>
              <a:cs typeface="Arial" charset="0"/>
            </a:endParaRPr>
          </a:p>
          <a:p>
            <a:pPr marL="204081" indent="-204081"/>
            <a:endParaRPr lang="zh-CN" altLang="en-US" sz="3099" dirty="0">
              <a:solidFill>
                <a:schemeClr val="bg1"/>
              </a:solidFill>
              <a:effectLst>
                <a:outerShdw blurRad="38100" dist="38100" dir="2700000" algn="tl">
                  <a:srgbClr val="000000"/>
                </a:outerShdw>
              </a:effectLst>
              <a:latin typeface="Arial" charset="0"/>
              <a:cs typeface="Arial" charset="0"/>
            </a:endParaRPr>
          </a:p>
          <a:p>
            <a:pPr marL="204081" indent="-204081"/>
            <a:endParaRPr lang="en-US" altLang="zh-CN" sz="3099" dirty="0">
              <a:solidFill>
                <a:schemeClr val="bg1"/>
              </a:solidFill>
              <a:latin typeface="Arial" charset="0"/>
              <a:cs typeface="Arial" charset="0"/>
            </a:endParaRPr>
          </a:p>
        </p:txBody>
      </p:sp>
      <p:sp>
        <p:nvSpPr>
          <p:cNvPr id="6" name="文本框 5">
            <a:extLst>
              <a:ext uri="{FF2B5EF4-FFF2-40B4-BE49-F238E27FC236}">
                <a16:creationId xmlns:a16="http://schemas.microsoft.com/office/drawing/2014/main" id="{7BFAA16F-25D0-AE43-A489-382ED9EA08D9}"/>
              </a:ext>
            </a:extLst>
          </p:cNvPr>
          <p:cNvSpPr txBox="1"/>
          <p:nvPr/>
        </p:nvSpPr>
        <p:spPr>
          <a:xfrm>
            <a:off x="0" y="399702"/>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注意居鲁士泥柱说的四点：</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id="{72EB0D90-7D9D-F742-9C7F-D810BE7B0995}"/>
              </a:ext>
            </a:extLst>
          </p:cNvPr>
          <p:cNvSpPr/>
          <p:nvPr/>
        </p:nvSpPr>
        <p:spPr>
          <a:xfrm>
            <a:off x="1111660" y="1931471"/>
            <a:ext cx="7577808" cy="4184992"/>
          </a:xfrm>
          <a:prstGeom prst="rect">
            <a:avLst/>
          </a:prstGeom>
        </p:spPr>
        <p:txBody>
          <a:bodyPr vert="horz" wrap="square" lIns="91440" tIns="45720" rIns="91440" bIns="45720" rtlCol="0">
            <a:spAutoFit/>
          </a:bodyPr>
          <a:lstStyle/>
          <a:p>
            <a:pPr>
              <a:lnSpc>
                <a:spcPct val="12000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居鲁士将巴比伦曾经俘获的人群遣回家乡；</a:t>
            </a:r>
          </a:p>
          <a:p>
            <a:pPr>
              <a:lnSpc>
                <a:spcPct val="12000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巴比伦人将这些俘虏的神像一并带到了巴 </a:t>
            </a: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    比伦；</a:t>
            </a:r>
          </a:p>
          <a:p>
            <a:pPr>
              <a:lnSpc>
                <a:spcPct val="120000"/>
              </a:lnSpc>
            </a:pP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居鲁士把这些神像</a:t>
            </a:r>
            <a:r>
              <a:rPr lang="zh-CN" altLang="en-US" sz="2800">
                <a:latin typeface="Microsoft YaHei" panose="020B0503020204020204" pitchFamily="34" charset="-122"/>
                <a:ea typeface="Microsoft YaHei" panose="020B0503020204020204" pitchFamily="34" charset="-122"/>
              </a:rPr>
              <a:t>送回了“家”。</a:t>
            </a:r>
            <a:r>
              <a:rPr lang="zh-CN" altLang="en-US" sz="2800" dirty="0">
                <a:latin typeface="Microsoft YaHei" panose="020B0503020204020204" pitchFamily="34" charset="-122"/>
                <a:ea typeface="Microsoft YaHei" panose="020B0503020204020204" pitchFamily="34" charset="-122"/>
              </a:rPr>
              <a:t>当然对于</a:t>
            </a: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    犹太人来说，这些不过是圣殿里的装饰， </a:t>
            </a: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    不是实际的神像；</a:t>
            </a:r>
          </a:p>
          <a:p>
            <a:pPr>
              <a:lnSpc>
                <a:spcPct val="12000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这些神祗的殿宇已经荒废，居鲁士支持归回</a:t>
            </a:r>
            <a:endParaRPr lang="en-US" altLang="zh-CN" sz="2800"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    的人们重修圣殿。</a:t>
            </a:r>
          </a:p>
        </p:txBody>
      </p:sp>
      <p:cxnSp>
        <p:nvCxnSpPr>
          <p:cNvPr id="8" name="直线连接符 7">
            <a:extLst>
              <a:ext uri="{FF2B5EF4-FFF2-40B4-BE49-F238E27FC236}">
                <a16:creationId xmlns:a16="http://schemas.microsoft.com/office/drawing/2014/main" id="{BF009740-44D1-7045-8ED2-C7A6B604B1AE}"/>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a:extLst>
              <a:ext uri="{FF2B5EF4-FFF2-40B4-BE49-F238E27FC236}">
                <a16:creationId xmlns:a16="http://schemas.microsoft.com/office/drawing/2014/main" id="{7F50E0F3-8ED8-5E4C-A20D-7357A35C7DB3}"/>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9">
            <a:extLst>
              <a:ext uri="{FF2B5EF4-FFF2-40B4-BE49-F238E27FC236}">
                <a16:creationId xmlns:a16="http://schemas.microsoft.com/office/drawing/2014/main" id="{6CF93B3B-236B-1E44-8A04-B7B006275EE8}"/>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10">
            <a:extLst>
              <a:ext uri="{FF2B5EF4-FFF2-40B4-BE49-F238E27FC236}">
                <a16:creationId xmlns:a16="http://schemas.microsoft.com/office/drawing/2014/main" id="{BC1623D8-DDF4-B74B-B296-CA8033E28A81}"/>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4FE0E2FA-708A-0C4F-8A5C-280C1D26DA9A}"/>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3" name="图片 12">
            <a:extLst>
              <a:ext uri="{FF2B5EF4-FFF2-40B4-BE49-F238E27FC236}">
                <a16:creationId xmlns:a16="http://schemas.microsoft.com/office/drawing/2014/main" id="{C9907312-628C-D342-B07C-FFF70FB287EA}"/>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1695433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F0F7DCE-E1E0-E044-87E1-929BA42DB35F}"/>
              </a:ext>
            </a:extLst>
          </p:cNvPr>
          <p:cNvPicPr>
            <a:picLocks noChangeAspect="1"/>
          </p:cNvPicPr>
          <p:nvPr/>
        </p:nvPicPr>
        <p:blipFill rotWithShape="1">
          <a:blip r:embed="rId3">
            <a:extLst>
              <a:ext uri="{28A0092B-C50C-407E-A947-70E740481C1C}">
                <a14:useLocalDpi xmlns:a14="http://schemas.microsoft.com/office/drawing/2010/main" val="0"/>
              </a:ext>
            </a:extLst>
          </a:blip>
          <a:srcRect l="32500" t="14321" r="23333" b="24356"/>
          <a:stretch/>
        </p:blipFill>
        <p:spPr>
          <a:xfrm>
            <a:off x="2667000" y="1333500"/>
            <a:ext cx="4038600" cy="4191000"/>
          </a:xfrm>
          <a:prstGeom prst="rect">
            <a:avLst/>
          </a:prstGeom>
        </p:spPr>
      </p:pic>
      <p:sp>
        <p:nvSpPr>
          <p:cNvPr id="4" name="文本框 3">
            <a:extLst>
              <a:ext uri="{FF2B5EF4-FFF2-40B4-BE49-F238E27FC236}">
                <a16:creationId xmlns:a16="http://schemas.microsoft.com/office/drawing/2014/main" id="{6BA5C864-DEDB-7546-8448-02FC5ACEC1D5}"/>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latin typeface="Microsoft YaHei" panose="020B0503020204020204" pitchFamily="34" charset="-122"/>
                <a:ea typeface="Microsoft YaHei" panose="020B0503020204020204" pitchFamily="34" charset="-122"/>
              </a:rPr>
              <a:t>下节课</a:t>
            </a:r>
            <a:endParaRPr kumimoji="1" lang="en-US" altLang="zh-CN" sz="3200" b="1" dirty="0">
              <a:latin typeface="Microsoft YaHei" panose="020B0503020204020204" pitchFamily="34" charset="-122"/>
              <a:ea typeface="Microsoft YaHei" panose="020B0503020204020204" pitchFamily="34" charset="-122"/>
            </a:endParaRPr>
          </a:p>
          <a:p>
            <a:pPr algn="ctr"/>
            <a:r>
              <a:rPr kumimoji="1" lang="zh-CN" altLang="en-US" sz="3200" b="1" dirty="0">
                <a:latin typeface="Microsoft YaHei" panose="020B0503020204020204" pitchFamily="34" charset="-122"/>
                <a:ea typeface="Microsoft YaHei" panose="020B0503020204020204" pitchFamily="34" charset="-122"/>
              </a:rPr>
              <a:t>再见！</a:t>
            </a:r>
            <a:endParaRPr kumimoji="1" lang="en-US" altLang="zh-CN" sz="3200" b="1" dirty="0">
              <a:latin typeface="Microsoft YaHei" panose="020B0503020204020204" pitchFamily="34" charset="-122"/>
              <a:ea typeface="Microsoft YaHei" panose="020B0503020204020204" pitchFamily="34" charset="-122"/>
            </a:endParaRPr>
          </a:p>
          <a:p>
            <a:pPr algn="ctr"/>
            <a:endParaRPr kumimoji="1" lang="zh-CN" altLang="en-US" sz="32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09768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地图&#10;&#10;描述已自动生成">
            <a:extLst>
              <a:ext uri="{FF2B5EF4-FFF2-40B4-BE49-F238E27FC236}">
                <a16:creationId xmlns:a16="http://schemas.microsoft.com/office/drawing/2014/main" id="{DB47F763-D426-49EF-AD2F-969F5B42D6BB}"/>
              </a:ext>
            </a:extLst>
          </p:cNvPr>
          <p:cNvPicPr>
            <a:picLocks noChangeAspect="1"/>
          </p:cNvPicPr>
          <p:nvPr/>
        </p:nvPicPr>
        <p:blipFill rotWithShape="1">
          <a:blip r:embed="rId3"/>
          <a:srcRect l="8417" r="3751"/>
          <a:stretch/>
        </p:blipFill>
        <p:spPr>
          <a:xfrm>
            <a:off x="0" y="-34900"/>
            <a:ext cx="9144000" cy="6962410"/>
          </a:xfrm>
          <a:prstGeom prst="rect">
            <a:avLst/>
          </a:prstGeom>
        </p:spPr>
      </p:pic>
      <p:sp>
        <p:nvSpPr>
          <p:cNvPr id="20" name="文本框 19">
            <a:extLst>
              <a:ext uri="{FF2B5EF4-FFF2-40B4-BE49-F238E27FC236}">
                <a16:creationId xmlns:a16="http://schemas.microsoft.com/office/drawing/2014/main" id="{1C605669-32D4-4299-9DBA-1F5AA315F197}"/>
              </a:ext>
            </a:extLst>
          </p:cNvPr>
          <p:cNvSpPr txBox="1"/>
          <p:nvPr/>
        </p:nvSpPr>
        <p:spPr>
          <a:xfrm>
            <a:off x="426564" y="5271706"/>
            <a:ext cx="1159051" cy="461665"/>
          </a:xfrm>
          <a:prstGeom prst="rect">
            <a:avLst/>
          </a:prstGeom>
          <a:noFill/>
        </p:spPr>
        <p:txBody>
          <a:bodyPr wrap="square" rtlCol="0">
            <a:spAutoFit/>
          </a:bodyPr>
          <a:lstStyle/>
          <a:p>
            <a:r>
              <a:rPr lang="zh-CN" altLang="en-US" sz="2400" b="1" dirty="0">
                <a:latin typeface="Microsoft YaHei" panose="020B0503020204020204" pitchFamily="34" charset="-122"/>
                <a:ea typeface="Microsoft YaHei" panose="020B0503020204020204" pitchFamily="34" charset="-122"/>
              </a:rPr>
              <a:t>古埃及</a:t>
            </a:r>
          </a:p>
        </p:txBody>
      </p:sp>
      <p:sp>
        <p:nvSpPr>
          <p:cNvPr id="21" name="文本框 20">
            <a:extLst>
              <a:ext uri="{FF2B5EF4-FFF2-40B4-BE49-F238E27FC236}">
                <a16:creationId xmlns:a16="http://schemas.microsoft.com/office/drawing/2014/main" id="{9C43FED3-75B4-44E1-92FC-E913CFD741F3}"/>
              </a:ext>
            </a:extLst>
          </p:cNvPr>
          <p:cNvSpPr txBox="1"/>
          <p:nvPr/>
        </p:nvSpPr>
        <p:spPr>
          <a:xfrm>
            <a:off x="1276941" y="3755171"/>
            <a:ext cx="1723416" cy="461665"/>
          </a:xfrm>
          <a:prstGeom prst="rect">
            <a:avLst/>
          </a:prstGeom>
          <a:noFill/>
        </p:spPr>
        <p:txBody>
          <a:bodyPr wrap="square" rtlCol="0">
            <a:spAutoFit/>
          </a:bodyPr>
          <a:lstStyle/>
          <a:p>
            <a:r>
              <a:rPr lang="zh-CN" altLang="en-US" sz="2400" b="1" dirty="0">
                <a:solidFill>
                  <a:srgbClr val="FF0000"/>
                </a:solidFill>
                <a:latin typeface="Microsoft YaHei" panose="020B0503020204020204" pitchFamily="34" charset="-122"/>
                <a:ea typeface="Microsoft YaHei" panose="020B0503020204020204" pitchFamily="34" charset="-122"/>
              </a:rPr>
              <a:t>亚实基伦</a:t>
            </a:r>
            <a:endParaRPr lang="en-US" altLang="zh-CN" sz="2400" b="1" dirty="0">
              <a:solidFill>
                <a:srgbClr val="FF0000"/>
              </a:solidFill>
              <a:latin typeface="Microsoft YaHei" panose="020B0503020204020204" pitchFamily="34" charset="-122"/>
              <a:ea typeface="Microsoft YaHei" panose="020B0503020204020204" pitchFamily="34" charset="-122"/>
            </a:endParaRPr>
          </a:p>
        </p:txBody>
      </p:sp>
      <p:grpSp>
        <p:nvGrpSpPr>
          <p:cNvPr id="22" name="组合 21">
            <a:extLst>
              <a:ext uri="{FF2B5EF4-FFF2-40B4-BE49-F238E27FC236}">
                <a16:creationId xmlns:a16="http://schemas.microsoft.com/office/drawing/2014/main" id="{C75373BA-965E-4A1D-BC7C-0B8B8F424F82}"/>
              </a:ext>
            </a:extLst>
          </p:cNvPr>
          <p:cNvGrpSpPr/>
          <p:nvPr/>
        </p:nvGrpSpPr>
        <p:grpSpPr>
          <a:xfrm>
            <a:off x="7641465" y="5062731"/>
            <a:ext cx="981632" cy="831449"/>
            <a:chOff x="7011194" y="3878504"/>
            <a:chExt cx="981632" cy="831449"/>
          </a:xfrm>
        </p:grpSpPr>
        <p:sp>
          <p:nvSpPr>
            <p:cNvPr id="23" name="文本框 22">
              <a:extLst>
                <a:ext uri="{FF2B5EF4-FFF2-40B4-BE49-F238E27FC236}">
                  <a16:creationId xmlns:a16="http://schemas.microsoft.com/office/drawing/2014/main" id="{D32F5F78-DCE2-4CE6-A375-6ADE7A66BD67}"/>
                </a:ext>
              </a:extLst>
            </p:cNvPr>
            <p:cNvSpPr txBox="1"/>
            <p:nvPr/>
          </p:nvSpPr>
          <p:spPr>
            <a:xfrm>
              <a:off x="7496381" y="4340621"/>
              <a:ext cx="496445" cy="369332"/>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湾</a:t>
              </a:r>
            </a:p>
          </p:txBody>
        </p:sp>
        <p:sp>
          <p:nvSpPr>
            <p:cNvPr id="24" name="文本框 23">
              <a:extLst>
                <a:ext uri="{FF2B5EF4-FFF2-40B4-BE49-F238E27FC236}">
                  <a16:creationId xmlns:a16="http://schemas.microsoft.com/office/drawing/2014/main" id="{8B9E83AA-9123-4DEB-8C4A-EBD3A11CC118}"/>
                </a:ext>
              </a:extLst>
            </p:cNvPr>
            <p:cNvSpPr txBox="1"/>
            <p:nvPr/>
          </p:nvSpPr>
          <p:spPr>
            <a:xfrm>
              <a:off x="7011194" y="3878504"/>
              <a:ext cx="496445" cy="369332"/>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波</a:t>
              </a:r>
              <a:endParaRPr kumimoji="1" lang="en-US" altLang="zh-CN" b="1" dirty="0">
                <a:latin typeface="Microsoft YaHei" panose="020B0503020204020204" pitchFamily="34" charset="-122"/>
                <a:ea typeface="Microsoft YaHei" panose="020B0503020204020204" pitchFamily="34" charset="-122"/>
              </a:endParaRPr>
            </a:p>
          </p:txBody>
        </p:sp>
        <p:sp>
          <p:nvSpPr>
            <p:cNvPr id="25" name="文本框 24">
              <a:extLst>
                <a:ext uri="{FF2B5EF4-FFF2-40B4-BE49-F238E27FC236}">
                  <a16:creationId xmlns:a16="http://schemas.microsoft.com/office/drawing/2014/main" id="{6BC8B3B9-4354-4601-9734-7782E07C28FE}"/>
                </a:ext>
              </a:extLst>
            </p:cNvPr>
            <p:cNvSpPr txBox="1"/>
            <p:nvPr/>
          </p:nvSpPr>
          <p:spPr>
            <a:xfrm>
              <a:off x="7222152" y="4168687"/>
              <a:ext cx="496445" cy="369332"/>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斯</a:t>
              </a:r>
              <a:endParaRPr kumimoji="1" lang="en-US" altLang="zh-CN" b="1" dirty="0">
                <a:latin typeface="Microsoft YaHei" panose="020B0503020204020204" pitchFamily="34" charset="-122"/>
                <a:ea typeface="Microsoft YaHei" panose="020B0503020204020204" pitchFamily="34" charset="-122"/>
              </a:endParaRPr>
            </a:p>
          </p:txBody>
        </p:sp>
      </p:grpSp>
      <p:sp>
        <p:nvSpPr>
          <p:cNvPr id="26" name="文本框 25">
            <a:extLst>
              <a:ext uri="{FF2B5EF4-FFF2-40B4-BE49-F238E27FC236}">
                <a16:creationId xmlns:a16="http://schemas.microsoft.com/office/drawing/2014/main" id="{1C6F9A94-B918-48E4-B6CD-3C6401AC8320}"/>
              </a:ext>
            </a:extLst>
          </p:cNvPr>
          <p:cNvSpPr txBox="1"/>
          <p:nvPr/>
        </p:nvSpPr>
        <p:spPr>
          <a:xfrm>
            <a:off x="7494262" y="1010931"/>
            <a:ext cx="854606" cy="369332"/>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里 海</a:t>
            </a:r>
            <a:endParaRPr kumimoji="1" lang="en-US" altLang="zh-CN" b="1" dirty="0">
              <a:latin typeface="Microsoft YaHei" panose="020B0503020204020204" pitchFamily="34" charset="-122"/>
              <a:ea typeface="Microsoft YaHei" panose="020B0503020204020204" pitchFamily="34" charset="-122"/>
            </a:endParaRPr>
          </a:p>
        </p:txBody>
      </p:sp>
      <p:sp>
        <p:nvSpPr>
          <p:cNvPr id="27" name="文本框 26">
            <a:extLst>
              <a:ext uri="{FF2B5EF4-FFF2-40B4-BE49-F238E27FC236}">
                <a16:creationId xmlns:a16="http://schemas.microsoft.com/office/drawing/2014/main" id="{C646FA15-ADE5-47A8-B25B-1539242D5088}"/>
              </a:ext>
            </a:extLst>
          </p:cNvPr>
          <p:cNvSpPr txBox="1"/>
          <p:nvPr/>
        </p:nvSpPr>
        <p:spPr>
          <a:xfrm>
            <a:off x="2674118" y="5821942"/>
            <a:ext cx="496445" cy="646331"/>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红</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海</a:t>
            </a:r>
            <a:endParaRPr kumimoji="1" lang="en-US" altLang="zh-CN" b="1" dirty="0">
              <a:latin typeface="Microsoft YaHei" panose="020B0503020204020204" pitchFamily="34" charset="-122"/>
              <a:ea typeface="Microsoft YaHei" panose="020B0503020204020204" pitchFamily="34" charset="-122"/>
            </a:endParaRPr>
          </a:p>
        </p:txBody>
      </p:sp>
      <p:sp>
        <p:nvSpPr>
          <p:cNvPr id="28" name="文本框 27">
            <a:extLst>
              <a:ext uri="{FF2B5EF4-FFF2-40B4-BE49-F238E27FC236}">
                <a16:creationId xmlns:a16="http://schemas.microsoft.com/office/drawing/2014/main" id="{D718FCDF-ECFF-4C59-A901-5783772FE0A0}"/>
              </a:ext>
            </a:extLst>
          </p:cNvPr>
          <p:cNvSpPr txBox="1"/>
          <p:nvPr/>
        </p:nvSpPr>
        <p:spPr>
          <a:xfrm>
            <a:off x="4152078" y="1765463"/>
            <a:ext cx="1201276" cy="461665"/>
          </a:xfrm>
          <a:prstGeom prst="rect">
            <a:avLst/>
          </a:prstGeom>
          <a:noFill/>
        </p:spPr>
        <p:txBody>
          <a:bodyPr wrap="square" rtlCol="0">
            <a:spAutoFit/>
          </a:bodyPr>
          <a:lstStyle/>
          <a:p>
            <a:r>
              <a:rPr kumimoji="1" lang="zh-CN" altLang="en-US" sz="2400" b="1" dirty="0">
                <a:latin typeface="Microsoft YaHei" panose="020B0503020204020204" pitchFamily="34" charset="-122"/>
                <a:ea typeface="Microsoft YaHei" panose="020B0503020204020204" pitchFamily="34" charset="-122"/>
              </a:rPr>
              <a:t>亚述</a:t>
            </a:r>
            <a:endParaRPr kumimoji="1" lang="en-US" altLang="zh-CN" sz="2400" b="1" dirty="0">
              <a:latin typeface="Microsoft YaHei" panose="020B0503020204020204" pitchFamily="34" charset="-122"/>
              <a:ea typeface="Microsoft YaHei" panose="020B0503020204020204" pitchFamily="34" charset="-122"/>
            </a:endParaRPr>
          </a:p>
        </p:txBody>
      </p:sp>
      <p:sp>
        <p:nvSpPr>
          <p:cNvPr id="29" name="文本框 28">
            <a:extLst>
              <a:ext uri="{FF2B5EF4-FFF2-40B4-BE49-F238E27FC236}">
                <a16:creationId xmlns:a16="http://schemas.microsoft.com/office/drawing/2014/main" id="{E0588068-84D6-446A-99EE-A2DAB34F8865}"/>
              </a:ext>
            </a:extLst>
          </p:cNvPr>
          <p:cNvSpPr txBox="1"/>
          <p:nvPr/>
        </p:nvSpPr>
        <p:spPr>
          <a:xfrm>
            <a:off x="769631" y="2983168"/>
            <a:ext cx="1212767" cy="369332"/>
          </a:xfrm>
          <a:prstGeom prst="rect">
            <a:avLst/>
          </a:prstGeom>
          <a:noFill/>
        </p:spPr>
        <p:txBody>
          <a:bodyPr wrap="square" rtlCol="0">
            <a:spAutoFit/>
          </a:bodyPr>
          <a:lstStyle/>
          <a:p>
            <a:r>
              <a:rPr kumimoji="1" lang="zh-CN" altLang="en-US" b="1" dirty="0">
                <a:latin typeface="Microsoft YaHei" panose="020B0503020204020204" pitchFamily="34" charset="-122"/>
                <a:ea typeface="Microsoft YaHei" panose="020B0503020204020204" pitchFamily="34" charset="-122"/>
              </a:rPr>
              <a:t>地 中 海</a:t>
            </a:r>
            <a:endParaRPr kumimoji="1" lang="en-US" altLang="zh-CN" b="1" dirty="0">
              <a:latin typeface="Microsoft YaHei" panose="020B0503020204020204" pitchFamily="34" charset="-122"/>
              <a:ea typeface="Microsoft YaHei" panose="020B0503020204020204" pitchFamily="34" charset="-122"/>
            </a:endParaRPr>
          </a:p>
        </p:txBody>
      </p:sp>
      <p:sp>
        <p:nvSpPr>
          <p:cNvPr id="30" name="椭圆 29">
            <a:extLst>
              <a:ext uri="{FF2B5EF4-FFF2-40B4-BE49-F238E27FC236}">
                <a16:creationId xmlns:a16="http://schemas.microsoft.com/office/drawing/2014/main" id="{340F431C-340C-4935-9B19-838BA99D7B25}"/>
              </a:ext>
            </a:extLst>
          </p:cNvPr>
          <p:cNvSpPr/>
          <p:nvPr/>
        </p:nvSpPr>
        <p:spPr>
          <a:xfrm>
            <a:off x="2524254" y="4002308"/>
            <a:ext cx="127448" cy="12744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1" name="文本框 30">
            <a:extLst>
              <a:ext uri="{FF2B5EF4-FFF2-40B4-BE49-F238E27FC236}">
                <a16:creationId xmlns:a16="http://schemas.microsoft.com/office/drawing/2014/main" id="{8CC203CE-221C-473B-B8E2-3EE84CC4A679}"/>
              </a:ext>
            </a:extLst>
          </p:cNvPr>
          <p:cNvSpPr txBox="1"/>
          <p:nvPr/>
        </p:nvSpPr>
        <p:spPr>
          <a:xfrm>
            <a:off x="2929611" y="3176423"/>
            <a:ext cx="1667925" cy="461665"/>
          </a:xfrm>
          <a:prstGeom prst="rect">
            <a:avLst/>
          </a:prstGeom>
          <a:noFill/>
        </p:spPr>
        <p:txBody>
          <a:bodyPr wrap="square" rtlCol="0">
            <a:spAutoFit/>
          </a:bodyPr>
          <a:lstStyle/>
          <a:p>
            <a:r>
              <a:rPr lang="zh-CN" altLang="en-US" sz="2400" b="1" dirty="0">
                <a:solidFill>
                  <a:srgbClr val="FF0000"/>
                </a:solidFill>
                <a:latin typeface="Microsoft YaHei" panose="020B0503020204020204" pitchFamily="34" charset="-122"/>
                <a:ea typeface="Microsoft YaHei" panose="020B0503020204020204" pitchFamily="34" charset="-122"/>
              </a:rPr>
              <a:t>迦南地</a:t>
            </a:r>
          </a:p>
        </p:txBody>
      </p:sp>
      <p:sp>
        <p:nvSpPr>
          <p:cNvPr id="49" name="文本框 48">
            <a:extLst>
              <a:ext uri="{FF2B5EF4-FFF2-40B4-BE49-F238E27FC236}">
                <a16:creationId xmlns:a16="http://schemas.microsoft.com/office/drawing/2014/main" id="{BE541144-AFB6-4DCE-9519-7DBF13B2B59E}"/>
              </a:ext>
            </a:extLst>
          </p:cNvPr>
          <p:cNvSpPr txBox="1"/>
          <p:nvPr/>
        </p:nvSpPr>
        <p:spPr>
          <a:xfrm>
            <a:off x="2892109" y="3656022"/>
            <a:ext cx="1667925" cy="461665"/>
          </a:xfrm>
          <a:prstGeom prst="rect">
            <a:avLst/>
          </a:prstGeom>
          <a:noFill/>
        </p:spPr>
        <p:txBody>
          <a:bodyPr wrap="square" rtlCol="0">
            <a:spAutoFit/>
          </a:bodyPr>
          <a:lstStyle/>
          <a:p>
            <a:r>
              <a:rPr lang="zh-CN" altLang="en-US" sz="2400" b="1" dirty="0">
                <a:solidFill>
                  <a:srgbClr val="FF0000"/>
                </a:solidFill>
                <a:latin typeface="Microsoft YaHei" panose="020B0503020204020204" pitchFamily="34" charset="-122"/>
                <a:ea typeface="Microsoft YaHei" panose="020B0503020204020204" pitchFamily="34" charset="-122"/>
              </a:rPr>
              <a:t>基色</a:t>
            </a:r>
          </a:p>
        </p:txBody>
      </p:sp>
      <p:sp>
        <p:nvSpPr>
          <p:cNvPr id="50" name="椭圆 49">
            <a:extLst>
              <a:ext uri="{FF2B5EF4-FFF2-40B4-BE49-F238E27FC236}">
                <a16:creationId xmlns:a16="http://schemas.microsoft.com/office/drawing/2014/main" id="{849F7B98-CFB7-48A7-8049-5FF530C6C6A7}"/>
              </a:ext>
            </a:extLst>
          </p:cNvPr>
          <p:cNvSpPr/>
          <p:nvPr/>
        </p:nvSpPr>
        <p:spPr>
          <a:xfrm>
            <a:off x="2799387" y="3830488"/>
            <a:ext cx="127448" cy="12744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1" name="文本框 50">
            <a:extLst>
              <a:ext uri="{FF2B5EF4-FFF2-40B4-BE49-F238E27FC236}">
                <a16:creationId xmlns:a16="http://schemas.microsoft.com/office/drawing/2014/main" id="{10504E00-5A3D-4EC6-B774-97E51C2F8B6C}"/>
              </a:ext>
            </a:extLst>
          </p:cNvPr>
          <p:cNvSpPr txBox="1"/>
          <p:nvPr/>
        </p:nvSpPr>
        <p:spPr>
          <a:xfrm>
            <a:off x="3193112" y="1260090"/>
            <a:ext cx="1667925" cy="1569660"/>
          </a:xfrm>
          <a:prstGeom prst="rect">
            <a:avLst/>
          </a:prstGeom>
          <a:noFill/>
        </p:spPr>
        <p:txBody>
          <a:bodyPr wrap="square" rtlCol="0">
            <a:spAutoFit/>
          </a:bodyPr>
          <a:lstStyle/>
          <a:p>
            <a:r>
              <a:rPr lang="zh-CN" altLang="en-US" sz="2400" b="1" dirty="0">
                <a:solidFill>
                  <a:srgbClr val="FF0000"/>
                </a:solidFill>
                <a:latin typeface="Microsoft YaHei" panose="020B0503020204020204" pitchFamily="34" charset="-122"/>
                <a:ea typeface="Microsoft YaHei" panose="020B0503020204020204" pitchFamily="34" charset="-122"/>
              </a:rPr>
              <a:t>赫</a:t>
            </a:r>
            <a:endParaRPr lang="en-US" altLang="zh-CN" sz="2400" b="1" dirty="0">
              <a:solidFill>
                <a:srgbClr val="FF0000"/>
              </a:solidFill>
              <a:latin typeface="Microsoft YaHei" panose="020B0503020204020204" pitchFamily="34" charset="-122"/>
              <a:ea typeface="Microsoft YaHei" panose="020B0503020204020204" pitchFamily="34" charset="-122"/>
            </a:endParaRPr>
          </a:p>
          <a:p>
            <a:r>
              <a:rPr lang="zh-CN" altLang="en-US" sz="2400" b="1" dirty="0">
                <a:solidFill>
                  <a:srgbClr val="FF0000"/>
                </a:solidFill>
                <a:latin typeface="Microsoft YaHei" panose="020B0503020204020204" pitchFamily="34" charset="-122"/>
                <a:ea typeface="Microsoft YaHei" panose="020B0503020204020204" pitchFamily="34" charset="-122"/>
              </a:rPr>
              <a:t>梯</a:t>
            </a:r>
            <a:endParaRPr lang="en-US" altLang="zh-CN" sz="2400" b="1" dirty="0">
              <a:solidFill>
                <a:srgbClr val="FF0000"/>
              </a:solidFill>
              <a:latin typeface="Microsoft YaHei" panose="020B0503020204020204" pitchFamily="34" charset="-122"/>
              <a:ea typeface="Microsoft YaHei" panose="020B0503020204020204" pitchFamily="34" charset="-122"/>
            </a:endParaRPr>
          </a:p>
          <a:p>
            <a:r>
              <a:rPr lang="zh-CN" altLang="en-US" sz="2400" b="1" dirty="0">
                <a:solidFill>
                  <a:srgbClr val="FF0000"/>
                </a:solidFill>
                <a:latin typeface="Microsoft YaHei" panose="020B0503020204020204" pitchFamily="34" charset="-122"/>
                <a:ea typeface="Microsoft YaHei" panose="020B0503020204020204" pitchFamily="34" charset="-122"/>
              </a:rPr>
              <a:t>帝</a:t>
            </a:r>
            <a:endParaRPr lang="en-US" altLang="zh-CN" sz="2400" b="1" dirty="0">
              <a:solidFill>
                <a:srgbClr val="FF0000"/>
              </a:solidFill>
              <a:latin typeface="Microsoft YaHei" panose="020B0503020204020204" pitchFamily="34" charset="-122"/>
              <a:ea typeface="Microsoft YaHei" panose="020B0503020204020204" pitchFamily="34" charset="-122"/>
            </a:endParaRPr>
          </a:p>
          <a:p>
            <a:r>
              <a:rPr lang="zh-CN" altLang="en-US" sz="2400" b="1" dirty="0">
                <a:solidFill>
                  <a:srgbClr val="FF0000"/>
                </a:solidFill>
                <a:latin typeface="Microsoft YaHei" panose="020B0503020204020204" pitchFamily="34" charset="-122"/>
                <a:ea typeface="Microsoft YaHei" panose="020B0503020204020204" pitchFamily="34" charset="-122"/>
              </a:rPr>
              <a:t>国</a:t>
            </a:r>
          </a:p>
        </p:txBody>
      </p:sp>
    </p:spTree>
    <p:extLst>
      <p:ext uri="{BB962C8B-B14F-4D97-AF65-F5344CB8AC3E}">
        <p14:creationId xmlns:p14="http://schemas.microsoft.com/office/powerpoint/2010/main" val="3919857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桌子上放满了不同类型的建筑&#10;&#10;低可信度描述已自动生成">
            <a:extLst>
              <a:ext uri="{FF2B5EF4-FFF2-40B4-BE49-F238E27FC236}">
                <a16:creationId xmlns:a16="http://schemas.microsoft.com/office/drawing/2014/main" id="{4A48D413-33F9-194E-8B26-16A7E1F8D0A3}"/>
              </a:ext>
            </a:extLst>
          </p:cNvPr>
          <p:cNvPicPr>
            <a:picLocks noChangeAspect="1"/>
          </p:cNvPicPr>
          <p:nvPr/>
        </p:nvPicPr>
        <p:blipFill>
          <a:blip r:embed="rId3"/>
          <a:stretch>
            <a:fillRect/>
          </a:stretch>
        </p:blipFill>
        <p:spPr>
          <a:xfrm>
            <a:off x="0" y="0"/>
            <a:ext cx="9144000" cy="6858000"/>
          </a:xfrm>
          <a:prstGeom prst="rect">
            <a:avLst/>
          </a:prstGeom>
        </p:spPr>
      </p:pic>
      <p:sp>
        <p:nvSpPr>
          <p:cNvPr id="5" name="文本框 4">
            <a:extLst>
              <a:ext uri="{FF2B5EF4-FFF2-40B4-BE49-F238E27FC236}">
                <a16:creationId xmlns:a16="http://schemas.microsoft.com/office/drawing/2014/main" id="{DE3EEB19-1139-C944-85C3-4B29AD49DF73}"/>
              </a:ext>
            </a:extLst>
          </p:cNvPr>
          <p:cNvSpPr txBox="1"/>
          <p:nvPr/>
        </p:nvSpPr>
        <p:spPr>
          <a:xfrm>
            <a:off x="5629618" y="5885435"/>
            <a:ext cx="3514381" cy="646331"/>
          </a:xfrm>
          <a:prstGeom prst="rect">
            <a:avLst/>
          </a:prstGeom>
          <a:noFill/>
        </p:spPr>
        <p:txBody>
          <a:bodyPr wrap="square" rtlCol="0">
            <a:spAutoFit/>
          </a:bodyPr>
          <a:lstStyle/>
          <a:p>
            <a:pPr algn="ctr"/>
            <a:r>
              <a:rPr kumimoji="1" lang="zh-CN" altLang="en-US" sz="3600" b="1" dirty="0">
                <a:solidFill>
                  <a:schemeClr val="bg1"/>
                </a:solidFill>
                <a:latin typeface="Microsoft YaHei" panose="020B0503020204020204" pitchFamily="34" charset="-122"/>
                <a:ea typeface="Microsoft YaHei" panose="020B0503020204020204" pitchFamily="34" charset="-122"/>
              </a:rPr>
              <a:t>四屋房 复原图</a:t>
            </a:r>
          </a:p>
        </p:txBody>
      </p:sp>
    </p:spTree>
    <p:extLst>
      <p:ext uri="{BB962C8B-B14F-4D97-AF65-F5344CB8AC3E}">
        <p14:creationId xmlns:p14="http://schemas.microsoft.com/office/powerpoint/2010/main" val="680835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文本框 9">
            <a:extLst>
              <a:ext uri="{FF2B5EF4-FFF2-40B4-BE49-F238E27FC236}">
                <a16:creationId xmlns:a16="http://schemas.microsoft.com/office/drawing/2014/main" id="{5D5A7669-E520-45DF-A0B2-8AF33429C9AE}"/>
              </a:ext>
            </a:extLst>
          </p:cNvPr>
          <p:cNvSpPr txBox="1">
            <a:spLocks noChangeArrowheads="1"/>
          </p:cNvSpPr>
          <p:nvPr/>
        </p:nvSpPr>
        <p:spPr bwMode="auto">
          <a:xfrm>
            <a:off x="568259" y="5186425"/>
            <a:ext cx="832235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latin typeface="Microsoft YaHei" panose="020B0503020204020204" pitchFamily="34" charset="-122"/>
                <a:ea typeface="Microsoft YaHei" panose="020B0503020204020204" pitchFamily="34" charset="-122"/>
              </a:rPr>
              <a:t>在公元前</a:t>
            </a:r>
            <a:r>
              <a:rPr lang="en-US" altLang="zh-CN" sz="2800" dirty="0">
                <a:latin typeface="Microsoft YaHei" panose="020B0503020204020204" pitchFamily="34" charset="-122"/>
                <a:ea typeface="Microsoft YaHei" panose="020B0503020204020204" pitchFamily="34" charset="-122"/>
              </a:rPr>
              <a:t>1200</a:t>
            </a:r>
            <a:r>
              <a:rPr lang="zh-CN" altLang="en-US" sz="2800" dirty="0">
                <a:latin typeface="Microsoft YaHei" panose="020B0503020204020204" pitchFamily="34" charset="-122"/>
                <a:ea typeface="Microsoft YaHei" panose="020B0503020204020204" pitchFamily="34" charset="-122"/>
              </a:rPr>
              <a:t>年之前到公元前</a:t>
            </a:r>
            <a:r>
              <a:rPr lang="en-US" altLang="zh-CN" sz="2800" dirty="0">
                <a:latin typeface="Microsoft YaHei" panose="020B0503020204020204" pitchFamily="34" charset="-122"/>
                <a:ea typeface="Microsoft YaHei" panose="020B0503020204020204" pitchFamily="34" charset="-122"/>
              </a:rPr>
              <a:t>586</a:t>
            </a:r>
            <a:r>
              <a:rPr lang="zh-CN" altLang="en-US" sz="2800" dirty="0">
                <a:latin typeface="Microsoft YaHei" panose="020B0503020204020204" pitchFamily="34" charset="-122"/>
                <a:ea typeface="Microsoft YaHei" panose="020B0503020204020204" pitchFamily="34" charset="-122"/>
              </a:rPr>
              <a:t>年以色列百姓被巴比伦俘虏的这整个时段，考古学在巴勒斯坦的一个典型发现就是被称为以色列风格的‘四屋房’。</a:t>
            </a:r>
          </a:p>
        </p:txBody>
      </p:sp>
      <p:pic>
        <p:nvPicPr>
          <p:cNvPr id="3" name="图片 2" descr="一群人在山谷里&#10;&#10;中度可信度描述已自动生成">
            <a:extLst>
              <a:ext uri="{FF2B5EF4-FFF2-40B4-BE49-F238E27FC236}">
                <a16:creationId xmlns:a16="http://schemas.microsoft.com/office/drawing/2014/main" id="{6F40ED2A-80F8-4965-8E17-5F97213A4D88}"/>
              </a:ext>
            </a:extLst>
          </p:cNvPr>
          <p:cNvPicPr>
            <a:picLocks noChangeAspect="1"/>
          </p:cNvPicPr>
          <p:nvPr/>
        </p:nvPicPr>
        <p:blipFill>
          <a:blip r:embed="rId3"/>
          <a:stretch>
            <a:fillRect/>
          </a:stretch>
        </p:blipFill>
        <p:spPr>
          <a:xfrm>
            <a:off x="957090" y="0"/>
            <a:ext cx="7229820" cy="49355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descr="沙漠里的岩石&#10;&#10;低可信度描述已自动生成">
            <a:extLst>
              <a:ext uri="{FF2B5EF4-FFF2-40B4-BE49-F238E27FC236}">
                <a16:creationId xmlns:a16="http://schemas.microsoft.com/office/drawing/2014/main" id="{047ADE45-2210-9C41-8450-B0DC329F88CD}"/>
              </a:ext>
            </a:extLst>
          </p:cNvPr>
          <p:cNvPicPr>
            <a:picLocks noChangeAspect="1"/>
          </p:cNvPicPr>
          <p:nvPr/>
        </p:nvPicPr>
        <p:blipFill>
          <a:blip r:embed="rId4"/>
          <a:stretch>
            <a:fillRect/>
          </a:stretch>
        </p:blipFill>
        <p:spPr>
          <a:xfrm>
            <a:off x="9566902" y="495391"/>
            <a:ext cx="3556612" cy="2430352"/>
          </a:xfrm>
          <a:prstGeom prst="rect">
            <a:avLst/>
          </a:prstGeom>
        </p:spPr>
      </p:pic>
    </p:spTree>
    <p:extLst>
      <p:ext uri="{BB962C8B-B14F-4D97-AF65-F5344CB8AC3E}">
        <p14:creationId xmlns:p14="http://schemas.microsoft.com/office/powerpoint/2010/main" val="3955614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文本框 9">
            <a:extLst>
              <a:ext uri="{FF2B5EF4-FFF2-40B4-BE49-F238E27FC236}">
                <a16:creationId xmlns:a16="http://schemas.microsoft.com/office/drawing/2014/main" id="{5D5A7669-E520-45DF-A0B2-8AF33429C9AE}"/>
              </a:ext>
            </a:extLst>
          </p:cNvPr>
          <p:cNvSpPr txBox="1">
            <a:spLocks noChangeArrowheads="1"/>
          </p:cNvSpPr>
          <p:nvPr/>
        </p:nvSpPr>
        <p:spPr bwMode="auto">
          <a:xfrm>
            <a:off x="742043" y="4381696"/>
            <a:ext cx="7913914" cy="205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ts val="3860"/>
              </a:lnSpc>
              <a:spcBef>
                <a:spcPct val="0"/>
              </a:spcBef>
              <a:buFontTx/>
              <a:buNone/>
            </a:pPr>
            <a:r>
              <a:rPr lang="zh-CN" altLang="en-US" sz="2800">
                <a:latin typeface="Microsoft YaHei" panose="020B0503020204020204" pitchFamily="34" charset="-122"/>
                <a:ea typeface="Microsoft YaHei" panose="020B0503020204020204" pitchFamily="34" charset="-122"/>
              </a:rPr>
              <a:t>“四房屋”</a:t>
            </a:r>
            <a:r>
              <a:rPr lang="zh-CN" altLang="en-US" sz="2800" dirty="0">
                <a:latin typeface="Microsoft YaHei" panose="020B0503020204020204" pitchFamily="34" charset="-122"/>
                <a:ea typeface="Microsoft YaHei" panose="020B0503020204020204" pitchFamily="34" charset="-122"/>
              </a:rPr>
              <a:t>所铺的地板极赋特色，不同于周边城邦的典型地板。这种在以色列极为普遍的独特地板表明：当时住在这里的人们有着单独、统一的文化传统，这正符合圣经的记载。</a:t>
            </a:r>
          </a:p>
        </p:txBody>
      </p:sp>
      <p:grpSp>
        <p:nvGrpSpPr>
          <p:cNvPr id="8" name="组合 7">
            <a:extLst>
              <a:ext uri="{FF2B5EF4-FFF2-40B4-BE49-F238E27FC236}">
                <a16:creationId xmlns:a16="http://schemas.microsoft.com/office/drawing/2014/main" id="{07F2DC15-9400-0F41-835C-7D5575059690}"/>
              </a:ext>
            </a:extLst>
          </p:cNvPr>
          <p:cNvGrpSpPr/>
          <p:nvPr/>
        </p:nvGrpSpPr>
        <p:grpSpPr>
          <a:xfrm>
            <a:off x="0" y="0"/>
            <a:ext cx="9144000" cy="4061840"/>
            <a:chOff x="0" y="416688"/>
            <a:chExt cx="9067800" cy="4027991"/>
          </a:xfrm>
        </p:grpSpPr>
        <p:pic>
          <p:nvPicPr>
            <p:cNvPr id="4" name="图片 3" descr="沙漠中的风景&#10;&#10;描述已自动生成">
              <a:extLst>
                <a:ext uri="{FF2B5EF4-FFF2-40B4-BE49-F238E27FC236}">
                  <a16:creationId xmlns:a16="http://schemas.microsoft.com/office/drawing/2014/main" id="{A13AEBCC-9544-0340-954D-D8D48BCA66F8}"/>
                </a:ext>
              </a:extLst>
            </p:cNvPr>
            <p:cNvPicPr>
              <a:picLocks noChangeAspect="1"/>
            </p:cNvPicPr>
            <p:nvPr/>
          </p:nvPicPr>
          <p:blipFill>
            <a:blip r:embed="rId3"/>
            <a:stretch>
              <a:fillRect/>
            </a:stretch>
          </p:blipFill>
          <p:spPr>
            <a:xfrm>
              <a:off x="0" y="416689"/>
              <a:ext cx="6037268" cy="40279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D1957F53-0980-1542-AB23-D6E51C5CCCED}"/>
                </a:ext>
              </a:extLst>
            </p:cNvPr>
            <p:cNvPicPr>
              <a:picLocks noChangeAspect="1"/>
            </p:cNvPicPr>
            <p:nvPr/>
          </p:nvPicPr>
          <p:blipFill rotWithShape="1">
            <a:blip r:embed="rId4"/>
            <a:srcRect l="12760" r="3781"/>
            <a:stretch/>
          </p:blipFill>
          <p:spPr>
            <a:xfrm>
              <a:off x="6108700" y="416688"/>
              <a:ext cx="2959100" cy="40279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227814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499D1DC-1A3E-4747-B7BD-747791F83A27}"/>
              </a:ext>
            </a:extLst>
          </p:cNvPr>
          <p:cNvSpPr txBox="1"/>
          <p:nvPr/>
        </p:nvSpPr>
        <p:spPr>
          <a:xfrm>
            <a:off x="-2280373" y="2182224"/>
            <a:ext cx="2072029" cy="2677656"/>
          </a:xfrm>
          <a:prstGeom prst="rect">
            <a:avLst/>
          </a:prstGeom>
          <a:noFill/>
        </p:spPr>
        <p:txBody>
          <a:bodyPr wrap="square" rtlCol="0">
            <a:spAutoFit/>
          </a:bodyPr>
          <a:lstStyle/>
          <a:p>
            <a:r>
              <a:rPr kumimoji="1" lang="zh-CN" altLang="en-US" sz="2800" dirty="0">
                <a:solidFill>
                  <a:schemeClr val="bg1"/>
                </a:solidFill>
              </a:rPr>
              <a:t>亚述典型城邦：搜艺术家复原图</a:t>
            </a:r>
            <a:r>
              <a:rPr kumimoji="1" lang="en-US" altLang="zh-CN" sz="2800" dirty="0">
                <a:solidFill>
                  <a:schemeClr val="bg1"/>
                </a:solidFill>
              </a:rPr>
              <a:t>——</a:t>
            </a:r>
          </a:p>
          <a:p>
            <a:r>
              <a:rPr kumimoji="1" lang="en-US" altLang="zh-CN" sz="2800" dirty="0" err="1">
                <a:solidFill>
                  <a:schemeClr val="bg1"/>
                </a:solidFill>
              </a:rPr>
              <a:t>assyria</a:t>
            </a:r>
            <a:r>
              <a:rPr kumimoji="1" lang="zh-CN" altLang="en-US" sz="2800" dirty="0">
                <a:solidFill>
                  <a:schemeClr val="bg1"/>
                </a:solidFill>
              </a:rPr>
              <a:t> </a:t>
            </a:r>
            <a:r>
              <a:rPr kumimoji="1" lang="en-US" altLang="zh-CN" sz="2800" dirty="0">
                <a:solidFill>
                  <a:schemeClr val="bg1"/>
                </a:solidFill>
              </a:rPr>
              <a:t>old</a:t>
            </a:r>
            <a:r>
              <a:rPr kumimoji="1" lang="zh-CN" altLang="en-US" sz="2800" dirty="0">
                <a:solidFill>
                  <a:schemeClr val="bg1"/>
                </a:solidFill>
              </a:rPr>
              <a:t> </a:t>
            </a:r>
            <a:r>
              <a:rPr kumimoji="1" lang="en-US" altLang="zh-CN" sz="2800" dirty="0">
                <a:solidFill>
                  <a:schemeClr val="bg1"/>
                </a:solidFill>
              </a:rPr>
              <a:t>city</a:t>
            </a:r>
          </a:p>
        </p:txBody>
      </p:sp>
      <p:sp>
        <p:nvSpPr>
          <p:cNvPr id="3" name="文本框 2">
            <a:extLst>
              <a:ext uri="{FF2B5EF4-FFF2-40B4-BE49-F238E27FC236}">
                <a16:creationId xmlns:a16="http://schemas.microsoft.com/office/drawing/2014/main" id="{57DA98AC-F7B6-BC48-BA67-5E438AC23955}"/>
              </a:ext>
            </a:extLst>
          </p:cNvPr>
          <p:cNvSpPr txBox="1"/>
          <p:nvPr/>
        </p:nvSpPr>
        <p:spPr>
          <a:xfrm>
            <a:off x="0" y="299884"/>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亚述典型城邦 复原图</a:t>
            </a:r>
          </a:p>
        </p:txBody>
      </p:sp>
      <p:pic>
        <p:nvPicPr>
          <p:cNvPr id="5" name="图片 4" descr="河边的城市&#10;&#10;描述已自动生成">
            <a:extLst>
              <a:ext uri="{FF2B5EF4-FFF2-40B4-BE49-F238E27FC236}">
                <a16:creationId xmlns:a16="http://schemas.microsoft.com/office/drawing/2014/main" id="{A8153834-C703-7549-826A-02ACEDFC578D}"/>
              </a:ext>
            </a:extLst>
          </p:cNvPr>
          <p:cNvPicPr>
            <a:picLocks noChangeAspect="1"/>
          </p:cNvPicPr>
          <p:nvPr/>
        </p:nvPicPr>
        <p:blipFill>
          <a:blip r:embed="rId3"/>
          <a:stretch>
            <a:fillRect/>
          </a:stretch>
        </p:blipFill>
        <p:spPr>
          <a:xfrm>
            <a:off x="9965802" y="1836975"/>
            <a:ext cx="6088284" cy="35752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19F81CE6-804F-5341-9E87-B12835ECC90F}"/>
              </a:ext>
            </a:extLst>
          </p:cNvPr>
          <p:cNvPicPr>
            <a:picLocks noChangeAspect="1"/>
          </p:cNvPicPr>
          <p:nvPr/>
        </p:nvPicPr>
        <p:blipFill>
          <a:blip r:embed="rId4"/>
          <a:stretch>
            <a:fillRect/>
          </a:stretch>
        </p:blipFill>
        <p:spPr>
          <a:xfrm>
            <a:off x="-1" y="1254869"/>
            <a:ext cx="9143999" cy="56031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7652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图示, 地图&#10;&#10;描述已自动生成">
            <a:extLst>
              <a:ext uri="{FF2B5EF4-FFF2-40B4-BE49-F238E27FC236}">
                <a16:creationId xmlns:a16="http://schemas.microsoft.com/office/drawing/2014/main" id="{10E4339F-1901-9C41-BE26-F5007E5B8B0C}"/>
              </a:ext>
            </a:extLst>
          </p:cNvPr>
          <p:cNvPicPr>
            <a:picLocks noChangeAspect="1"/>
          </p:cNvPicPr>
          <p:nvPr/>
        </p:nvPicPr>
        <p:blipFill>
          <a:blip r:embed="rId3"/>
          <a:stretch>
            <a:fillRect/>
          </a:stretch>
        </p:blipFill>
        <p:spPr>
          <a:xfrm>
            <a:off x="-5747285" y="1519236"/>
            <a:ext cx="5541410" cy="3396038"/>
          </a:xfrm>
          <a:prstGeom prst="rect">
            <a:avLst/>
          </a:prstGeom>
        </p:spPr>
      </p:pic>
      <p:cxnSp>
        <p:nvCxnSpPr>
          <p:cNvPr id="33" name="直线箭头连接符 24">
            <a:extLst>
              <a:ext uri="{FF2B5EF4-FFF2-40B4-BE49-F238E27FC236}">
                <a16:creationId xmlns:a16="http://schemas.microsoft.com/office/drawing/2014/main" id="{CEF87CFE-1201-4ED0-BADC-5C5E8F0AF4D4}"/>
              </a:ext>
            </a:extLst>
          </p:cNvPr>
          <p:cNvCxnSpPr>
            <a:cxnSpLocks/>
          </p:cNvCxnSpPr>
          <p:nvPr/>
        </p:nvCxnSpPr>
        <p:spPr>
          <a:xfrm>
            <a:off x="897194" y="5723956"/>
            <a:ext cx="7607710"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椭圆 25">
            <a:extLst>
              <a:ext uri="{FF2B5EF4-FFF2-40B4-BE49-F238E27FC236}">
                <a16:creationId xmlns:a16="http://schemas.microsoft.com/office/drawing/2014/main" id="{FF651BEF-85A3-488F-812D-6E5F43A7985B}"/>
              </a:ext>
            </a:extLst>
          </p:cNvPr>
          <p:cNvSpPr>
            <a:spLocks noChangeAspect="1"/>
          </p:cNvSpPr>
          <p:nvPr/>
        </p:nvSpPr>
        <p:spPr>
          <a:xfrm>
            <a:off x="820994" y="5654538"/>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矩形 4">
            <a:extLst>
              <a:ext uri="{FF2B5EF4-FFF2-40B4-BE49-F238E27FC236}">
                <a16:creationId xmlns:a16="http://schemas.microsoft.com/office/drawing/2014/main" id="{42E9AAA0-2952-45E8-BB23-6676C21AB48A}"/>
              </a:ext>
            </a:extLst>
          </p:cNvPr>
          <p:cNvSpPr>
            <a:spLocks noChangeArrowheads="1"/>
          </p:cNvSpPr>
          <p:nvPr/>
        </p:nvSpPr>
        <p:spPr bwMode="auto">
          <a:xfrm>
            <a:off x="220526" y="5245100"/>
            <a:ext cx="1375330" cy="1599006"/>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亚伯拉罕</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2000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36" name="矩形 4">
            <a:extLst>
              <a:ext uri="{FF2B5EF4-FFF2-40B4-BE49-F238E27FC236}">
                <a16:creationId xmlns:a16="http://schemas.microsoft.com/office/drawing/2014/main" id="{13889B68-C27C-4832-86F3-9B36C16956F6}"/>
              </a:ext>
            </a:extLst>
          </p:cNvPr>
          <p:cNvSpPr>
            <a:spLocks noChangeArrowheads="1"/>
          </p:cNvSpPr>
          <p:nvPr/>
        </p:nvSpPr>
        <p:spPr bwMode="auto">
          <a:xfrm>
            <a:off x="5298730" y="4976840"/>
            <a:ext cx="1295331" cy="1868459"/>
          </a:xfrm>
          <a:prstGeom prst="rect">
            <a:avLst/>
          </a:prstGeom>
          <a:noFill/>
          <a:ln>
            <a:noFill/>
          </a:ln>
        </p:spPr>
        <p:txBody>
          <a:bodyPr anchor="t"/>
          <a:lstStyle/>
          <a:p>
            <a:pPr algn="ctr" eaLnBrk="0" hangingPunct="0"/>
            <a:r>
              <a:rPr lang="zh-CN" altLang="en-US" sz="2000" b="1" dirty="0">
                <a:ea typeface="汉仪大宋简" panose="02010609000101010101" pitchFamily="49" charset="-122"/>
              </a:rPr>
              <a:t>亚述</a:t>
            </a:r>
            <a:endParaRPr lang="en-US" altLang="zh-CN" sz="2000" b="1" dirty="0">
              <a:ea typeface="汉仪大宋简" panose="02010609000101010101" pitchFamily="49" charset="-122"/>
            </a:endParaRPr>
          </a:p>
          <a:p>
            <a:pPr algn="ctr" eaLnBrk="0" hangingPunct="0"/>
            <a:r>
              <a:rPr lang="zh-CN" altLang="en-US" sz="2000" b="1" dirty="0">
                <a:ea typeface="汉仪大宋简" panose="02010609000101010101" pitchFamily="49" charset="-122"/>
              </a:rPr>
              <a:t>向南扩张</a:t>
            </a:r>
            <a:endParaRPr lang="en-US" altLang="zh-CN" sz="2000" b="1" dirty="0">
              <a:ea typeface="汉仪大宋简" panose="02010609000101010101" pitchFamily="49" charset="-122"/>
            </a:endParaRPr>
          </a:p>
          <a:p>
            <a:pPr algn="ctr" eaLnBrk="0" hangingPunct="0"/>
            <a:endParaRPr lang="en-US" altLang="zh-CN" sz="2000" b="1"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883</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37" name="组合 47">
            <a:extLst>
              <a:ext uri="{FF2B5EF4-FFF2-40B4-BE49-F238E27FC236}">
                <a16:creationId xmlns:a16="http://schemas.microsoft.com/office/drawing/2014/main" id="{40DC9D0D-A8AD-41E7-B7A9-54F19BBF602C}"/>
              </a:ext>
            </a:extLst>
          </p:cNvPr>
          <p:cNvGrpSpPr/>
          <p:nvPr/>
        </p:nvGrpSpPr>
        <p:grpSpPr>
          <a:xfrm>
            <a:off x="7947634" y="5300734"/>
            <a:ext cx="323189" cy="439067"/>
            <a:chOff x="3899792" y="1062698"/>
            <a:chExt cx="434958" cy="590910"/>
          </a:xfrm>
          <a:solidFill>
            <a:schemeClr val="tx1"/>
          </a:solidFill>
        </p:grpSpPr>
        <p:sp>
          <p:nvSpPr>
            <p:cNvPr id="38" name="矩形 52">
              <a:extLst>
                <a:ext uri="{FF2B5EF4-FFF2-40B4-BE49-F238E27FC236}">
                  <a16:creationId xmlns:a16="http://schemas.microsoft.com/office/drawing/2014/main" id="{32E53FE8-3744-4AE2-9825-747345047EE0}"/>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矩形 53">
              <a:extLst>
                <a:ext uri="{FF2B5EF4-FFF2-40B4-BE49-F238E27FC236}">
                  <a16:creationId xmlns:a16="http://schemas.microsoft.com/office/drawing/2014/main" id="{29EE9CAE-958B-49E0-AAC9-875A0920A6D1}"/>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0" name="矩形 4">
            <a:extLst>
              <a:ext uri="{FF2B5EF4-FFF2-40B4-BE49-F238E27FC236}">
                <a16:creationId xmlns:a16="http://schemas.microsoft.com/office/drawing/2014/main" id="{E4763B3C-8866-4555-8C5B-C21118B0A538}"/>
              </a:ext>
            </a:extLst>
          </p:cNvPr>
          <p:cNvSpPr>
            <a:spLocks noChangeArrowheads="1"/>
          </p:cNvSpPr>
          <p:nvPr/>
        </p:nvSpPr>
        <p:spPr bwMode="auto">
          <a:xfrm>
            <a:off x="7388161" y="5866717"/>
            <a:ext cx="1442136" cy="1076312"/>
          </a:xfrm>
          <a:prstGeom prst="rect">
            <a:avLst/>
          </a:prstGeom>
          <a:noFill/>
          <a:ln>
            <a:noFill/>
          </a:ln>
        </p:spPr>
        <p:txBody>
          <a:bodyPr anchor="t"/>
          <a:lstStyle/>
          <a:p>
            <a:pPr algn="ctr" eaLnBrk="0" hangingPunct="0"/>
            <a:r>
              <a:rPr lang="zh-CN" altLang="en-US" sz="2000" b="1" dirty="0">
                <a:solidFill>
                  <a:srgbClr val="002060"/>
                </a:solidFill>
                <a:ea typeface="汉仪大宋简" panose="02010609000101010101" pitchFamily="49" charset="-122"/>
              </a:rPr>
              <a:t>耶稣基督</a:t>
            </a:r>
            <a:endParaRPr lang="en-US" altLang="zh-CN" sz="2000" b="1"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公元</a:t>
            </a:r>
            <a:endParaRPr lang="en-US" altLang="zh-CN" sz="2000" dirty="0">
              <a:solidFill>
                <a:srgbClr val="002060"/>
              </a:solidFill>
              <a:ea typeface="汉仪大宋简" panose="02010609000101010101" pitchFamily="49" charset="-122"/>
            </a:endParaRPr>
          </a:p>
          <a:p>
            <a:pPr algn="ctr" eaLnBrk="0" hangingPunct="0"/>
            <a:r>
              <a:rPr lang="zh-CN" altLang="en-US" sz="2000" dirty="0">
                <a:solidFill>
                  <a:srgbClr val="002060"/>
                </a:solidFill>
                <a:ea typeface="汉仪大宋简" panose="02010609000101010101" pitchFamily="49" charset="-122"/>
              </a:rPr>
              <a:t>元年</a:t>
            </a:r>
            <a:endParaRPr lang="en-US" altLang="zh-CN" sz="2000" dirty="0">
              <a:solidFill>
                <a:srgbClr val="002060"/>
              </a:solidFill>
              <a:ea typeface="汉仪大宋简" panose="02010609000101010101" pitchFamily="49" charset="-122"/>
            </a:endParaRPr>
          </a:p>
        </p:txBody>
      </p:sp>
      <p:sp>
        <p:nvSpPr>
          <p:cNvPr id="41" name="椭圆 51">
            <a:extLst>
              <a:ext uri="{FF2B5EF4-FFF2-40B4-BE49-F238E27FC236}">
                <a16:creationId xmlns:a16="http://schemas.microsoft.com/office/drawing/2014/main" id="{7D9D43D8-7A4E-4720-B6D0-2C5768BAB308}"/>
              </a:ext>
            </a:extLst>
          </p:cNvPr>
          <p:cNvSpPr>
            <a:spLocks noChangeAspect="1"/>
          </p:cNvSpPr>
          <p:nvPr/>
        </p:nvSpPr>
        <p:spPr>
          <a:xfrm>
            <a:off x="5878634" y="5670969"/>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椭圆 51">
            <a:extLst>
              <a:ext uri="{FF2B5EF4-FFF2-40B4-BE49-F238E27FC236}">
                <a16:creationId xmlns:a16="http://schemas.microsoft.com/office/drawing/2014/main" id="{4C6DDE29-96AF-4757-8862-D1B763CC446F}"/>
              </a:ext>
            </a:extLst>
          </p:cNvPr>
          <p:cNvSpPr>
            <a:spLocks noChangeAspect="1"/>
          </p:cNvSpPr>
          <p:nvPr/>
        </p:nvSpPr>
        <p:spPr>
          <a:xfrm>
            <a:off x="4331561" y="5660853"/>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矩形 4">
            <a:extLst>
              <a:ext uri="{FF2B5EF4-FFF2-40B4-BE49-F238E27FC236}">
                <a16:creationId xmlns:a16="http://schemas.microsoft.com/office/drawing/2014/main" id="{E20BABCD-457E-4866-8346-977FCE705164}"/>
              </a:ext>
            </a:extLst>
          </p:cNvPr>
          <p:cNvSpPr>
            <a:spLocks noChangeArrowheads="1"/>
          </p:cNvSpPr>
          <p:nvPr/>
        </p:nvSpPr>
        <p:spPr bwMode="auto">
          <a:xfrm>
            <a:off x="3706337" y="5264113"/>
            <a:ext cx="1442136" cy="1666216"/>
          </a:xfrm>
          <a:prstGeom prst="rect">
            <a:avLst/>
          </a:prstGeom>
          <a:noFill/>
          <a:ln>
            <a:noFill/>
          </a:ln>
        </p:spPr>
        <p:txBody>
          <a:bodyPr anchor="t"/>
          <a:lstStyle/>
          <a:p>
            <a:pPr algn="ctr" eaLnBrk="0" hangingPunct="0"/>
            <a:r>
              <a:rPr lang="zh-CN" altLang="en-US" sz="2000" b="1" dirty="0">
                <a:ea typeface="汉仪大宋简" panose="02010609000101010101" pitchFamily="49" charset="-122"/>
              </a:rPr>
              <a:t>大卫</a:t>
            </a:r>
            <a:endParaRPr lang="en-US" altLang="zh-CN" sz="2000" b="1" dirty="0">
              <a:ea typeface="汉仪大宋简" panose="02010609000101010101" pitchFamily="49" charset="-122"/>
            </a:endParaRPr>
          </a:p>
          <a:p>
            <a:pPr algn="ctr" eaLnBrk="0" hangingPunct="0"/>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公元前</a:t>
            </a:r>
            <a:endParaRPr lang="en-US" altLang="zh-CN" sz="2000" dirty="0">
              <a:ea typeface="汉仪大宋简" panose="02010609000101010101" pitchFamily="49" charset="-122"/>
            </a:endParaRPr>
          </a:p>
          <a:p>
            <a:pPr algn="ctr" eaLnBrk="0" hangingPunct="0"/>
            <a:r>
              <a:rPr lang="en-US" altLang="zh-CN" sz="2000" dirty="0">
                <a:ea typeface="汉仪大宋简" panose="02010609000101010101" pitchFamily="49" charset="-122"/>
              </a:rPr>
              <a:t>1000</a:t>
            </a:r>
            <a:r>
              <a:rPr lang="zh-CN" altLang="en-US" sz="2000" dirty="0">
                <a:ea typeface="汉仪大宋简" panose="02010609000101010101" pitchFamily="49" charset="-122"/>
              </a:rPr>
              <a:t>年</a:t>
            </a:r>
            <a:endParaRPr lang="en-US" altLang="zh-CN" sz="2000" dirty="0">
              <a:ea typeface="汉仪大宋简" panose="02010609000101010101" pitchFamily="49" charset="-122"/>
            </a:endParaRPr>
          </a:p>
          <a:p>
            <a:pPr algn="ctr" eaLnBrk="0" hangingPunct="0"/>
            <a:r>
              <a:rPr lang="zh-CN" altLang="en-US" sz="2000" dirty="0">
                <a:ea typeface="汉仪大宋简" panose="02010609000101010101" pitchFamily="49" charset="-122"/>
              </a:rPr>
              <a:t>左右</a:t>
            </a:r>
            <a:endParaRPr lang="en-US" altLang="zh-CN" sz="2000" dirty="0">
              <a:ea typeface="汉仪大宋简" panose="02010609000101010101" pitchFamily="49" charset="-122"/>
            </a:endParaRPr>
          </a:p>
          <a:p>
            <a:pPr algn="ctr" eaLnBrk="0" hangingPunct="0"/>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49" name="文本框 48">
            <a:extLst>
              <a:ext uri="{FF2B5EF4-FFF2-40B4-BE49-F238E27FC236}">
                <a16:creationId xmlns:a16="http://schemas.microsoft.com/office/drawing/2014/main" id="{1945F206-9A32-4B29-BDE4-25A752D432C5}"/>
              </a:ext>
            </a:extLst>
          </p:cNvPr>
          <p:cNvSpPr txBox="1"/>
          <p:nvPr/>
        </p:nvSpPr>
        <p:spPr>
          <a:xfrm>
            <a:off x="3093539" y="4150855"/>
            <a:ext cx="553357" cy="646331"/>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红</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  海</a:t>
            </a:r>
            <a:endParaRPr kumimoji="1" lang="en-US" altLang="zh-CN" b="1" dirty="0">
              <a:latin typeface="Microsoft YaHei" panose="020B0503020204020204" pitchFamily="34" charset="-122"/>
              <a:ea typeface="Microsoft YaHei" panose="020B0503020204020204" pitchFamily="34" charset="-122"/>
            </a:endParaRPr>
          </a:p>
        </p:txBody>
      </p:sp>
      <p:pic>
        <p:nvPicPr>
          <p:cNvPr id="28" name="图片 27" descr="地图&#10;&#10;描述已自动生成">
            <a:extLst>
              <a:ext uri="{FF2B5EF4-FFF2-40B4-BE49-F238E27FC236}">
                <a16:creationId xmlns:a16="http://schemas.microsoft.com/office/drawing/2014/main" id="{85EAD064-EEE1-4A4B-BD60-67557B344CA8}"/>
              </a:ext>
            </a:extLst>
          </p:cNvPr>
          <p:cNvPicPr>
            <a:picLocks noChangeAspect="1"/>
          </p:cNvPicPr>
          <p:nvPr/>
        </p:nvPicPr>
        <p:blipFill rotWithShape="1">
          <a:blip r:embed="rId4"/>
          <a:srcRect l="8000" r="3430"/>
          <a:stretch/>
        </p:blipFill>
        <p:spPr>
          <a:xfrm>
            <a:off x="1297532" y="27937"/>
            <a:ext cx="6548936" cy="4945038"/>
          </a:xfrm>
          <a:prstGeom prst="rect">
            <a:avLst/>
          </a:prstGeom>
        </p:spPr>
      </p:pic>
      <p:pic>
        <p:nvPicPr>
          <p:cNvPr id="29" name="图片 5" descr="地图&#10;&#10;描述已自动生成">
            <a:extLst>
              <a:ext uri="{FF2B5EF4-FFF2-40B4-BE49-F238E27FC236}">
                <a16:creationId xmlns:a16="http://schemas.microsoft.com/office/drawing/2014/main" id="{89766C4D-6F90-426C-879C-0A42D37C6F0D}"/>
              </a:ext>
            </a:extLst>
          </p:cNvPr>
          <p:cNvPicPr>
            <a:picLocks noChangeAspect="1"/>
          </p:cNvPicPr>
          <p:nvPr/>
        </p:nvPicPr>
        <p:blipFill rotWithShape="1">
          <a:blip r:embed="rId4"/>
          <a:srcRect l="8000" r="3430"/>
          <a:stretch/>
        </p:blipFill>
        <p:spPr>
          <a:xfrm>
            <a:off x="1295300" y="36659"/>
            <a:ext cx="6548936" cy="4945038"/>
          </a:xfrm>
          <a:prstGeom prst="rect">
            <a:avLst/>
          </a:prstGeom>
        </p:spPr>
      </p:pic>
      <p:pic>
        <p:nvPicPr>
          <p:cNvPr id="30" name="图片 29" descr="地图&#10;&#10;描述已自动生成">
            <a:extLst>
              <a:ext uri="{FF2B5EF4-FFF2-40B4-BE49-F238E27FC236}">
                <a16:creationId xmlns:a16="http://schemas.microsoft.com/office/drawing/2014/main" id="{F6D6724E-2E89-4918-BC6F-FDA90347B853}"/>
              </a:ext>
            </a:extLst>
          </p:cNvPr>
          <p:cNvPicPr>
            <a:picLocks noChangeAspect="1"/>
          </p:cNvPicPr>
          <p:nvPr/>
        </p:nvPicPr>
        <p:blipFill>
          <a:blip r:embed="rId5"/>
          <a:stretch>
            <a:fillRect/>
          </a:stretch>
        </p:blipFill>
        <p:spPr>
          <a:xfrm>
            <a:off x="1321615" y="25428"/>
            <a:ext cx="6500769" cy="4947547"/>
          </a:xfrm>
          <a:prstGeom prst="rect">
            <a:avLst/>
          </a:prstGeom>
        </p:spPr>
      </p:pic>
      <p:sp>
        <p:nvSpPr>
          <p:cNvPr id="55" name="文本框 54">
            <a:extLst>
              <a:ext uri="{FF2B5EF4-FFF2-40B4-BE49-F238E27FC236}">
                <a16:creationId xmlns:a16="http://schemas.microsoft.com/office/drawing/2014/main" id="{0A042A87-290C-4637-8A82-0D0A5620DC8D}"/>
              </a:ext>
            </a:extLst>
          </p:cNvPr>
          <p:cNvSpPr txBox="1"/>
          <p:nvPr/>
        </p:nvSpPr>
        <p:spPr>
          <a:xfrm>
            <a:off x="7428738" y="4237520"/>
            <a:ext cx="415498"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湾</a:t>
            </a:r>
          </a:p>
        </p:txBody>
      </p:sp>
      <p:sp>
        <p:nvSpPr>
          <p:cNvPr id="56" name="文本框 55">
            <a:extLst>
              <a:ext uri="{FF2B5EF4-FFF2-40B4-BE49-F238E27FC236}">
                <a16:creationId xmlns:a16="http://schemas.microsoft.com/office/drawing/2014/main" id="{F8EAB67B-74CE-476D-84D9-B90B439754B7}"/>
              </a:ext>
            </a:extLst>
          </p:cNvPr>
          <p:cNvSpPr txBox="1"/>
          <p:nvPr/>
        </p:nvSpPr>
        <p:spPr>
          <a:xfrm>
            <a:off x="6943551" y="3775403"/>
            <a:ext cx="415498"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波</a:t>
            </a:r>
            <a:endParaRPr kumimoji="1" lang="en-US" altLang="zh-CN" b="1" dirty="0">
              <a:latin typeface="Microsoft YaHei" panose="020B0503020204020204" pitchFamily="34" charset="-122"/>
              <a:ea typeface="Microsoft YaHei" panose="020B0503020204020204" pitchFamily="34" charset="-122"/>
            </a:endParaRPr>
          </a:p>
        </p:txBody>
      </p:sp>
      <p:sp>
        <p:nvSpPr>
          <p:cNvPr id="57" name="文本框 56">
            <a:extLst>
              <a:ext uri="{FF2B5EF4-FFF2-40B4-BE49-F238E27FC236}">
                <a16:creationId xmlns:a16="http://schemas.microsoft.com/office/drawing/2014/main" id="{41C8202E-D26F-4190-AC74-2693B049931F}"/>
              </a:ext>
            </a:extLst>
          </p:cNvPr>
          <p:cNvSpPr txBox="1"/>
          <p:nvPr/>
        </p:nvSpPr>
        <p:spPr>
          <a:xfrm>
            <a:off x="7154509" y="4065586"/>
            <a:ext cx="415498"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斯</a:t>
            </a:r>
            <a:endParaRPr kumimoji="1" lang="en-US" altLang="zh-CN" b="1" dirty="0">
              <a:latin typeface="Microsoft YaHei" panose="020B0503020204020204" pitchFamily="34" charset="-122"/>
              <a:ea typeface="Microsoft YaHei" panose="020B0503020204020204" pitchFamily="34" charset="-122"/>
            </a:endParaRPr>
          </a:p>
        </p:txBody>
      </p:sp>
      <p:sp>
        <p:nvSpPr>
          <p:cNvPr id="58" name="文本框 57">
            <a:extLst>
              <a:ext uri="{FF2B5EF4-FFF2-40B4-BE49-F238E27FC236}">
                <a16:creationId xmlns:a16="http://schemas.microsoft.com/office/drawing/2014/main" id="{E7A531FA-B588-43DD-8C92-D61A309D2F73}"/>
              </a:ext>
            </a:extLst>
          </p:cNvPr>
          <p:cNvSpPr txBox="1"/>
          <p:nvPr/>
        </p:nvSpPr>
        <p:spPr>
          <a:xfrm>
            <a:off x="6570530" y="771099"/>
            <a:ext cx="715260"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里 海</a:t>
            </a:r>
            <a:endParaRPr kumimoji="1" lang="en-US" altLang="zh-CN" b="1" dirty="0">
              <a:latin typeface="Microsoft YaHei" panose="020B0503020204020204" pitchFamily="34" charset="-122"/>
              <a:ea typeface="Microsoft YaHei" panose="020B0503020204020204" pitchFamily="34" charset="-122"/>
            </a:endParaRPr>
          </a:p>
        </p:txBody>
      </p:sp>
      <p:sp>
        <p:nvSpPr>
          <p:cNvPr id="59" name="文本框 58">
            <a:extLst>
              <a:ext uri="{FF2B5EF4-FFF2-40B4-BE49-F238E27FC236}">
                <a16:creationId xmlns:a16="http://schemas.microsoft.com/office/drawing/2014/main" id="{2A589E6E-FE15-4217-A101-201C22D54DFA}"/>
              </a:ext>
            </a:extLst>
          </p:cNvPr>
          <p:cNvSpPr txBox="1"/>
          <p:nvPr/>
        </p:nvSpPr>
        <p:spPr>
          <a:xfrm>
            <a:off x="3093539" y="4150855"/>
            <a:ext cx="553357" cy="646331"/>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红</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  海</a:t>
            </a:r>
            <a:endParaRPr kumimoji="1" lang="en-US" altLang="zh-CN" b="1" dirty="0">
              <a:latin typeface="Microsoft YaHei" panose="020B0503020204020204" pitchFamily="34" charset="-122"/>
              <a:ea typeface="Microsoft YaHei" panose="020B0503020204020204" pitchFamily="34" charset="-122"/>
            </a:endParaRPr>
          </a:p>
        </p:txBody>
      </p:sp>
      <p:sp>
        <p:nvSpPr>
          <p:cNvPr id="60" name="文本框 59">
            <a:extLst>
              <a:ext uri="{FF2B5EF4-FFF2-40B4-BE49-F238E27FC236}">
                <a16:creationId xmlns:a16="http://schemas.microsoft.com/office/drawing/2014/main" id="{04C319B0-6F6E-48E2-B2A2-DC4125FDCE08}"/>
              </a:ext>
            </a:extLst>
          </p:cNvPr>
          <p:cNvSpPr txBox="1"/>
          <p:nvPr/>
        </p:nvSpPr>
        <p:spPr>
          <a:xfrm>
            <a:off x="4293327" y="1075775"/>
            <a:ext cx="1005403" cy="584775"/>
          </a:xfrm>
          <a:prstGeom prst="rect">
            <a:avLst/>
          </a:prstGeom>
          <a:noFill/>
        </p:spPr>
        <p:txBody>
          <a:bodyPr wrap="none" rtlCol="0">
            <a:spAutoFit/>
          </a:bodyPr>
          <a:lstStyle/>
          <a:p>
            <a:r>
              <a:rPr kumimoji="1" lang="zh-CN" altLang="en-US" sz="3200" b="1" dirty="0">
                <a:solidFill>
                  <a:srgbClr val="FF0000"/>
                </a:solidFill>
                <a:latin typeface="Microsoft YaHei" panose="020B0503020204020204" pitchFamily="34" charset="-122"/>
                <a:ea typeface="Microsoft YaHei" panose="020B0503020204020204" pitchFamily="34" charset="-122"/>
              </a:rPr>
              <a:t>亚述</a:t>
            </a:r>
            <a:endParaRPr kumimoji="1" lang="en-US" altLang="zh-CN" sz="3200" b="1" dirty="0">
              <a:solidFill>
                <a:srgbClr val="FF0000"/>
              </a:solidFill>
              <a:latin typeface="Microsoft YaHei" panose="020B0503020204020204" pitchFamily="34" charset="-122"/>
              <a:ea typeface="Microsoft YaHei" panose="020B0503020204020204" pitchFamily="34" charset="-122"/>
            </a:endParaRPr>
          </a:p>
        </p:txBody>
      </p:sp>
      <p:sp>
        <p:nvSpPr>
          <p:cNvPr id="61" name="文本框 60">
            <a:extLst>
              <a:ext uri="{FF2B5EF4-FFF2-40B4-BE49-F238E27FC236}">
                <a16:creationId xmlns:a16="http://schemas.microsoft.com/office/drawing/2014/main" id="{99415B82-336C-460D-8549-45D3235DE2D6}"/>
              </a:ext>
            </a:extLst>
          </p:cNvPr>
          <p:cNvSpPr txBox="1"/>
          <p:nvPr/>
        </p:nvSpPr>
        <p:spPr>
          <a:xfrm>
            <a:off x="1784913" y="2230492"/>
            <a:ext cx="1015021"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地 中 海</a:t>
            </a:r>
            <a:endParaRPr kumimoji="1" lang="en-US" altLang="zh-CN" b="1" dirty="0">
              <a:latin typeface="Microsoft YaHei" panose="020B0503020204020204" pitchFamily="34" charset="-122"/>
              <a:ea typeface="Microsoft YaHei" panose="020B0503020204020204" pitchFamily="34" charset="-122"/>
            </a:endParaRPr>
          </a:p>
        </p:txBody>
      </p:sp>
      <p:sp>
        <p:nvSpPr>
          <p:cNvPr id="62" name="文本框 61">
            <a:extLst>
              <a:ext uri="{FF2B5EF4-FFF2-40B4-BE49-F238E27FC236}">
                <a16:creationId xmlns:a16="http://schemas.microsoft.com/office/drawing/2014/main" id="{B997049F-6CB1-4A41-AB2D-5C65F5414914}"/>
              </a:ext>
            </a:extLst>
          </p:cNvPr>
          <p:cNvSpPr txBox="1"/>
          <p:nvPr/>
        </p:nvSpPr>
        <p:spPr>
          <a:xfrm>
            <a:off x="1646093" y="3818891"/>
            <a:ext cx="646331"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埃及</a:t>
            </a:r>
            <a:endParaRPr kumimoji="1" lang="en-US" altLang="zh-CN" b="1" dirty="0">
              <a:latin typeface="Microsoft YaHei" panose="020B0503020204020204" pitchFamily="34" charset="-122"/>
              <a:ea typeface="Microsoft YaHei" panose="020B0503020204020204" pitchFamily="34" charset="-122"/>
            </a:endParaRPr>
          </a:p>
        </p:txBody>
      </p:sp>
      <p:sp>
        <p:nvSpPr>
          <p:cNvPr id="63" name="文本框 62">
            <a:extLst>
              <a:ext uri="{FF2B5EF4-FFF2-40B4-BE49-F238E27FC236}">
                <a16:creationId xmlns:a16="http://schemas.microsoft.com/office/drawing/2014/main" id="{1F1791CF-7978-443C-8064-738768D893FD}"/>
              </a:ext>
            </a:extLst>
          </p:cNvPr>
          <p:cNvSpPr txBox="1"/>
          <p:nvPr/>
        </p:nvSpPr>
        <p:spPr>
          <a:xfrm>
            <a:off x="3301288" y="2509178"/>
            <a:ext cx="877163" cy="369332"/>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以色列</a:t>
            </a:r>
            <a:endParaRPr kumimoji="1" lang="en-US" altLang="zh-CN" b="1" dirty="0">
              <a:latin typeface="Microsoft YaHei" panose="020B0503020204020204" pitchFamily="34" charset="-122"/>
              <a:ea typeface="Microsoft YaHei" panose="020B0503020204020204" pitchFamily="34" charset="-122"/>
            </a:endParaRPr>
          </a:p>
        </p:txBody>
      </p:sp>
      <p:sp>
        <p:nvSpPr>
          <p:cNvPr id="64" name="文本框 63">
            <a:extLst>
              <a:ext uri="{FF2B5EF4-FFF2-40B4-BE49-F238E27FC236}">
                <a16:creationId xmlns:a16="http://schemas.microsoft.com/office/drawing/2014/main" id="{7FF6F76F-A19D-4427-A9A2-AE9FC413D192}"/>
              </a:ext>
            </a:extLst>
          </p:cNvPr>
          <p:cNvSpPr txBox="1"/>
          <p:nvPr/>
        </p:nvSpPr>
        <p:spPr>
          <a:xfrm>
            <a:off x="5566323" y="2213848"/>
            <a:ext cx="760144" cy="923330"/>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巴</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   比</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     伦</a:t>
            </a:r>
            <a:endParaRPr kumimoji="1" lang="en-US" altLang="zh-CN" b="1" dirty="0">
              <a:latin typeface="Microsoft YaHei" panose="020B0503020204020204" pitchFamily="34" charset="-122"/>
              <a:ea typeface="Microsoft YaHe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0-#ppt_w/2"/>
                                          </p:val>
                                        </p:tav>
                                        <p:tav tm="100000">
                                          <p:val>
                                            <p:strVal val="#ppt_x"/>
                                          </p:val>
                                        </p:tav>
                                      </p:tavLst>
                                    </p:anim>
                                    <p:anim calcmode="lin" valueType="num">
                                      <p:cBhvr additive="base">
                                        <p:cTn id="16" dur="500" fill="hold"/>
                                        <p:tgtEl>
                                          <p:spTgt spid="3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0-#ppt_w/2"/>
                                          </p:val>
                                        </p:tav>
                                        <p:tav tm="100000">
                                          <p:val>
                                            <p:strVal val="#ppt_x"/>
                                          </p:val>
                                        </p:tav>
                                      </p:tavLst>
                                    </p:anim>
                                    <p:anim calcmode="lin" valueType="num">
                                      <p:cBhvr additive="base">
                                        <p:cTn id="20" dur="5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0-#ppt_w/2"/>
                                          </p:val>
                                        </p:tav>
                                        <p:tav tm="100000">
                                          <p:val>
                                            <p:strVal val="#ppt_x"/>
                                          </p:val>
                                        </p:tav>
                                      </p:tavLst>
                                    </p:anim>
                                    <p:anim calcmode="lin" valueType="num">
                                      <p:cBhvr additive="base">
                                        <p:cTn id="24" dur="500" fill="hold"/>
                                        <p:tgtEl>
                                          <p:spTgt spid="4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0-#ppt_w/2"/>
                                          </p:val>
                                        </p:tav>
                                        <p:tav tm="100000">
                                          <p:val>
                                            <p:strVal val="#ppt_x"/>
                                          </p:val>
                                        </p:tav>
                                      </p:tavLst>
                                    </p:anim>
                                    <p:anim calcmode="lin" valueType="num">
                                      <p:cBhvr additive="base">
                                        <p:cTn id="28" dur="500" fill="hold"/>
                                        <p:tgtEl>
                                          <p:spTgt spid="3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0-#ppt_w/2"/>
                                          </p:val>
                                        </p:tav>
                                        <p:tav tm="100000">
                                          <p:val>
                                            <p:strVal val="#ppt_x"/>
                                          </p:val>
                                        </p:tav>
                                      </p:tavLst>
                                    </p:anim>
                                    <p:anim calcmode="lin" valueType="num">
                                      <p:cBhvr additive="base">
                                        <p:cTn id="32" dur="500" fill="hold"/>
                                        <p:tgtEl>
                                          <p:spTgt spid="4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0-#ppt_w/2"/>
                                          </p:val>
                                        </p:tav>
                                        <p:tav tm="100000">
                                          <p:val>
                                            <p:strVal val="#ppt_x"/>
                                          </p:val>
                                        </p:tav>
                                      </p:tavLst>
                                    </p:anim>
                                    <p:anim calcmode="lin" valueType="num">
                                      <p:cBhvr additive="base">
                                        <p:cTn id="36" dur="500" fill="hold"/>
                                        <p:tgtEl>
                                          <p:spTgt spid="4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0-#ppt_w/2"/>
                                          </p:val>
                                        </p:tav>
                                        <p:tav tm="100000">
                                          <p:val>
                                            <p:strVal val="#ppt_x"/>
                                          </p:val>
                                        </p:tav>
                                      </p:tavLst>
                                    </p:anim>
                                    <p:anim calcmode="lin" valueType="num">
                                      <p:cBhvr additive="base">
                                        <p:cTn id="4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P spid="40" grpId="0"/>
      <p:bldP spid="41" grpId="0" animBg="1"/>
      <p:bldP spid="42" grpId="0" animBg="1"/>
      <p:bldP spid="43" grpId="0"/>
    </p:bldLst>
  </p:timing>
</p:sld>
</file>

<file path=ppt/theme/theme1.xml><?xml version="1.0" encoding="utf-8"?>
<a:theme xmlns:a="http://schemas.openxmlformats.org/drawingml/2006/main" name="Office 主题">
  <a:themeElements>
    <a:clrScheme name="灰度">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11707</TotalTime>
  <Words>5005</Words>
  <Application>Microsoft Office PowerPoint</Application>
  <PresentationFormat>全屏显示(4:3)</PresentationFormat>
  <Paragraphs>349</Paragraphs>
  <Slides>36</Slides>
  <Notes>36</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36</vt:i4>
      </vt:variant>
    </vt:vector>
  </HeadingPairs>
  <TitlesOfParts>
    <vt:vector size="43" baseType="lpstr">
      <vt:lpstr>微软雅黑</vt:lpstr>
      <vt:lpstr>宋体</vt:lpstr>
      <vt:lpstr>Calibri</vt:lpstr>
      <vt:lpstr>Arial</vt:lpstr>
      <vt:lpstr>Times New Roman</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陈 建平</cp:lastModifiedBy>
  <cp:revision>644</cp:revision>
  <dcterms:created xsi:type="dcterms:W3CDTF">2020-12-03T10:25:54Z</dcterms:created>
  <dcterms:modified xsi:type="dcterms:W3CDTF">2022-01-21T08:53:23Z</dcterms:modified>
</cp:coreProperties>
</file>