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2" r:id="rId1"/>
  </p:sldMasterIdLst>
  <p:notesMasterIdLst>
    <p:notesMasterId r:id="rId48"/>
  </p:notesMasterIdLst>
  <p:handoutMasterIdLst>
    <p:handoutMasterId r:id="rId49"/>
  </p:handoutMasterIdLst>
  <p:sldIdLst>
    <p:sldId id="480" r:id="rId2"/>
    <p:sldId id="2576" r:id="rId3"/>
    <p:sldId id="484" r:id="rId4"/>
    <p:sldId id="485" r:id="rId5"/>
    <p:sldId id="479" r:id="rId6"/>
    <p:sldId id="486" r:id="rId7"/>
    <p:sldId id="498" r:id="rId8"/>
    <p:sldId id="487" r:id="rId9"/>
    <p:sldId id="488" r:id="rId10"/>
    <p:sldId id="540" r:id="rId11"/>
    <p:sldId id="2587" r:id="rId12"/>
    <p:sldId id="489" r:id="rId13"/>
    <p:sldId id="541" r:id="rId14"/>
    <p:sldId id="2567" r:id="rId15"/>
    <p:sldId id="542" r:id="rId16"/>
    <p:sldId id="2589" r:id="rId17"/>
    <p:sldId id="2574" r:id="rId18"/>
    <p:sldId id="2579" r:id="rId19"/>
    <p:sldId id="2566" r:id="rId20"/>
    <p:sldId id="491" r:id="rId21"/>
    <p:sldId id="494" r:id="rId22"/>
    <p:sldId id="493" r:id="rId23"/>
    <p:sldId id="496" r:id="rId24"/>
    <p:sldId id="2588" r:id="rId25"/>
    <p:sldId id="495" r:id="rId26"/>
    <p:sldId id="497" r:id="rId27"/>
    <p:sldId id="2585" r:id="rId28"/>
    <p:sldId id="503" r:id="rId29"/>
    <p:sldId id="2583" r:id="rId30"/>
    <p:sldId id="2581" r:id="rId31"/>
    <p:sldId id="2584" r:id="rId32"/>
    <p:sldId id="504" r:id="rId33"/>
    <p:sldId id="308" r:id="rId34"/>
    <p:sldId id="512" r:id="rId35"/>
    <p:sldId id="501" r:id="rId36"/>
    <p:sldId id="2570" r:id="rId37"/>
    <p:sldId id="2569" r:id="rId38"/>
    <p:sldId id="536" r:id="rId39"/>
    <p:sldId id="529" r:id="rId40"/>
    <p:sldId id="2586" r:id="rId41"/>
    <p:sldId id="531" r:id="rId42"/>
    <p:sldId id="502" r:id="rId43"/>
    <p:sldId id="514" r:id="rId44"/>
    <p:sldId id="538" r:id="rId45"/>
    <p:sldId id="539" r:id="rId46"/>
    <p:sldId id="2565"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等线" panose="02010600030101010101" pitchFamily="2" charset="-122"/>
      <p:regular r:id="rId54"/>
      <p:bold r:id="rId55"/>
    </p:embeddedFont>
    <p:embeddedFont>
      <p:font typeface="宋体" panose="02010600030101010101" pitchFamily="2" charset="-122"/>
      <p:regular r:id="rId56"/>
    </p:embeddedFont>
    <p:embeddedFont>
      <p:font typeface="微软雅黑" panose="020B0503020204020204" pitchFamily="34" charset="-122"/>
      <p:regular r:id="rId57"/>
      <p:bold r:id="rId58"/>
    </p:embeddedFont>
    <p:embeddedFont>
      <p:font typeface="微软雅黑" panose="020B0503020204020204" pitchFamily="34" charset="-122"/>
      <p:regular r:id="rId57"/>
      <p:bold r:id="rId5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4EA0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43017" autoAdjust="0"/>
  </p:normalViewPr>
  <p:slideViewPr>
    <p:cSldViewPr snapToGrid="0">
      <p:cViewPr varScale="1">
        <p:scale>
          <a:sx n="31" d="100"/>
          <a:sy n="31" d="100"/>
        </p:scale>
        <p:origin x="1932" y="42"/>
      </p:cViewPr>
      <p:guideLst/>
    </p:cSldViewPr>
  </p:slideViewPr>
  <p:notesTextViewPr>
    <p:cViewPr>
      <p:scale>
        <a:sx n="125" d="100"/>
        <a:sy n="125" d="100"/>
      </p:scale>
      <p:origin x="0" y="0"/>
    </p:cViewPr>
  </p:notesTextViewPr>
  <p:sorterViewPr>
    <p:cViewPr varScale="1">
      <p:scale>
        <a:sx n="1" d="1"/>
        <a:sy n="1" d="1"/>
      </p:scale>
      <p:origin x="0" y="-14868"/>
    </p:cViewPr>
  </p:sorterViewPr>
  <p:notesViewPr>
    <p:cSldViewPr snapToGrid="0">
      <p:cViewPr varScale="1">
        <p:scale>
          <a:sx n="123" d="100"/>
          <a:sy n="123" d="100"/>
        </p:scale>
        <p:origin x="497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00CA2-E033-40C8-8B81-FADBE2A383FF}" type="datetimeFigureOut">
              <a:rPr lang="zh-CN" altLang="en-US" smtClean="0"/>
              <a:t>2022/2/9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1A1561-5347-4077-BBD1-DCBDD844B0EB}" type="slidenum">
              <a:rPr lang="zh-CN" altLang="en-US" smtClean="0"/>
              <a:t>‹#›</a:t>
            </a:fld>
            <a:endParaRPr lang="zh-CN" altLang="en-US"/>
          </a:p>
        </p:txBody>
      </p:sp>
    </p:spTree>
    <p:extLst>
      <p:ext uri="{BB962C8B-B14F-4D97-AF65-F5344CB8AC3E}">
        <p14:creationId xmlns:p14="http://schemas.microsoft.com/office/powerpoint/2010/main" val="1066631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D37AC1CE-74BE-43BF-914A-F46147155007}" type="datetimeFigureOut">
              <a:rPr lang="zh-CN" altLang="en-US" smtClean="0"/>
              <a:pPr/>
              <a:t>2022/2/9</a:t>
            </a:fld>
            <a:endParaRPr lang="zh-CN" altLang="en-US" dirty="0"/>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63026871-DE52-42AD-B5C2-56320565728A}" type="slidenum">
              <a:rPr lang="zh-CN" altLang="en-US" smtClean="0"/>
              <a:pPr/>
              <a:t>‹#›</a:t>
            </a:fld>
            <a:endParaRPr lang="zh-CN" altLang="en-US" dirty="0"/>
          </a:p>
        </p:txBody>
      </p:sp>
    </p:spTree>
    <p:extLst>
      <p:ext uri="{BB962C8B-B14F-4D97-AF65-F5344CB8AC3E}">
        <p14:creationId xmlns:p14="http://schemas.microsoft.com/office/powerpoint/2010/main" val="2456624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这节课的内容是关于同性恋。</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a:t>
            </a:fld>
            <a:endParaRPr lang="zh-CN" altLang="en-US"/>
          </a:p>
        </p:txBody>
      </p:sp>
    </p:spTree>
    <p:extLst>
      <p:ext uri="{BB962C8B-B14F-4D97-AF65-F5344CB8AC3E}">
        <p14:creationId xmlns:p14="http://schemas.microsoft.com/office/powerpoint/2010/main" val="1051294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另外，同卵双胞胎的关系一般比较亲密，他们受到彼此的影响比普通兄弟姊妹更深。同卵双胞胎的孩子一起长大，外貌相像，接触的是相近的环境，受到一样的外界影响。如果其中一个受到一些同性恋的引诱，那么另一个很可能也会受到同样的引诱。</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10</a:t>
            </a:fld>
            <a:endParaRPr lang="zh-CN" altLang="en-US"/>
          </a:p>
        </p:txBody>
      </p:sp>
    </p:spTree>
    <p:extLst>
      <p:ext uri="{BB962C8B-B14F-4D97-AF65-F5344CB8AC3E}">
        <p14:creationId xmlns:p14="http://schemas.microsoft.com/office/powerpoint/2010/main" val="232027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如果同卵双胞胎中的一个变成同性恋者，确实会影响到另一个，另一个也变成同性恋者的比例占</a:t>
            </a:r>
            <a:r>
              <a:rPr lang="en-US" altLang="zh-CN" sz="1800" dirty="0">
                <a:effectLst/>
                <a:latin typeface="Times New Roman" panose="02020603050405020304" pitchFamily="18" charset="0"/>
                <a:ea typeface="宋体" panose="02010600030101010101" pitchFamily="2" charset="-122"/>
              </a:rPr>
              <a:t>11%-14%</a:t>
            </a:r>
            <a:r>
              <a:rPr lang="zh-CN" altLang="zh-CN" sz="1800" dirty="0">
                <a:effectLst/>
                <a:latin typeface="Times New Roman" panose="02020603050405020304" pitchFamily="18" charset="0"/>
                <a:ea typeface="宋体" panose="02010600030101010101" pitchFamily="2" charset="-122"/>
              </a:rPr>
              <a:t>。“近朱者赤，近墨者黑”，这实际上是环境的影响，与基因无关。此外，接近</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的双胞胎中，有一个变成同性恋者，另一个并没有变成同性恋者。所以，同性恋不是基因决定的！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11</a:t>
            </a:fld>
            <a:endParaRPr lang="zh-CN" altLang="en-US"/>
          </a:p>
        </p:txBody>
      </p:sp>
    </p:spTree>
    <p:extLst>
      <p:ext uri="{BB962C8B-B14F-4D97-AF65-F5344CB8AC3E}">
        <p14:creationId xmlns:p14="http://schemas.microsoft.com/office/powerpoint/2010/main" val="176167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其实，科学家目前没有发现任何人类行为是基因决定的，他们只发现人类行为可能都有一点遗传影响。例如，精神分裂症可能与遗传有关系，科学家检查人类的整个基因库后，他们只发现</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个基因可能跟</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的精神分裂症有关。而对于同性恋的行为，科学家没有发现任何与之相关的基因。也就是说，同性恋这种行为不是基因决定的。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12</a:t>
            </a:fld>
            <a:endParaRPr lang="zh-CN" altLang="en-US"/>
          </a:p>
        </p:txBody>
      </p:sp>
    </p:spTree>
    <p:extLst>
      <p:ext uri="{BB962C8B-B14F-4D97-AF65-F5344CB8AC3E}">
        <p14:creationId xmlns:p14="http://schemas.microsoft.com/office/powerpoint/2010/main" val="117451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2.2. </a:t>
            </a:r>
            <a:r>
              <a:rPr lang="zh-CN" altLang="zh-CN" sz="1800" b="1" dirty="0">
                <a:effectLst/>
                <a:latin typeface="Times New Roman" panose="02020603050405020304" pitchFamily="18" charset="0"/>
                <a:ea typeface="宋体" panose="02010600030101010101" pitchFamily="2" charset="-122"/>
              </a:rPr>
              <a:t>同性性行为不是大脑结构决定的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除了基因，在大脑的解剖学上，科学家对比同性恋者与普通异性恋者的大脑，也发现他们没有区别。</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在</a:t>
            </a:r>
            <a:r>
              <a:rPr lang="en-US" altLang="zh-CN" sz="1800" dirty="0">
                <a:effectLst/>
                <a:latin typeface="Times New Roman" panose="02020603050405020304" pitchFamily="18" charset="0"/>
                <a:ea typeface="宋体" panose="02010600030101010101" pitchFamily="2" charset="-122"/>
              </a:rPr>
              <a:t>80</a:t>
            </a:r>
            <a:r>
              <a:rPr lang="zh-CN" altLang="zh-CN" sz="1800" dirty="0">
                <a:effectLst/>
                <a:latin typeface="Times New Roman" panose="02020603050405020304" pitchFamily="18" charset="0"/>
                <a:ea typeface="宋体" panose="02010600030101010101" pitchFamily="2" charset="-122"/>
              </a:rPr>
              <a:t>年代，一位自称是同性恋者的科学家发表的错误言论，说同性恋者的大脑与异性恋者，也就是普通人不一样。但他的研究是基于死于艾滋病的数位男同性恋者，才得出大脑与普通人群不同的结论！但</a:t>
            </a:r>
            <a:r>
              <a:rPr lang="en-US" altLang="zh-CN" sz="1800" dirty="0">
                <a:effectLst/>
                <a:latin typeface="Times New Roman" panose="02020603050405020304" pitchFamily="18" charset="0"/>
                <a:ea typeface="宋体" panose="02010600030101010101" pitchFamily="2" charset="-122"/>
              </a:rPr>
              <a:t>90</a:t>
            </a:r>
            <a:r>
              <a:rPr lang="zh-CN" altLang="zh-CN" sz="1800" dirty="0">
                <a:effectLst/>
                <a:latin typeface="Times New Roman" panose="02020603050405020304" pitchFamily="18" charset="0"/>
                <a:ea typeface="宋体" panose="02010600030101010101" pitchFamily="2" charset="-122"/>
              </a:rPr>
              <a:t>年代的研究推翻了</a:t>
            </a:r>
            <a:r>
              <a:rPr lang="en-US" altLang="zh-CN" sz="1800" dirty="0">
                <a:effectLst/>
                <a:latin typeface="Times New Roman" panose="02020603050405020304" pitchFamily="18" charset="0"/>
                <a:ea typeface="宋体" panose="02010600030101010101" pitchFamily="2" charset="-122"/>
              </a:rPr>
              <a:t>80</a:t>
            </a:r>
            <a:r>
              <a:rPr lang="zh-CN" altLang="zh-CN" sz="1800" dirty="0">
                <a:effectLst/>
                <a:latin typeface="Times New Roman" panose="02020603050405020304" pitchFamily="18" charset="0"/>
                <a:ea typeface="宋体" panose="02010600030101010101" pitchFamily="2" charset="-122"/>
              </a:rPr>
              <a:t>年代的结论。之前宣称所发现的同性恋者与普通人的大脑的区别，很可能是艾滋病和并发症导致大脑结构出现异常。同性恋者的大脑与普通人的大脑存在差异这种说法已经被淘汰了。</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13</a:t>
            </a:fld>
            <a:endParaRPr lang="zh-CN" altLang="en-US"/>
          </a:p>
        </p:txBody>
      </p:sp>
    </p:spTree>
    <p:extLst>
      <p:ext uri="{BB962C8B-B14F-4D97-AF65-F5344CB8AC3E}">
        <p14:creationId xmlns:p14="http://schemas.microsoft.com/office/powerpoint/2010/main" val="40847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有些大脑的个体差异可能存在，这是因为长年累月的行为导致大脑产生新的连接，就像学钢琴和外语的大脑和不学的会有所不同。可见人的行为能稍微改变大脑中某些结构，但不是与生俱来的大脑结构决定人的行为。</a:t>
            </a:r>
            <a:endParaRPr lang="en-US" sz="1800" dirty="0">
              <a:effectLst/>
              <a:latin typeface="Times New Roman" panose="02020603050405020304" pitchFamily="18" charset="0"/>
              <a:ea typeface="DengXian"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14</a:t>
            </a:fld>
            <a:endParaRPr lang="zh-CN" altLang="en-US"/>
          </a:p>
        </p:txBody>
      </p:sp>
    </p:spTree>
    <p:extLst>
      <p:ext uri="{BB962C8B-B14F-4D97-AF65-F5344CB8AC3E}">
        <p14:creationId xmlns:p14="http://schemas.microsoft.com/office/powerpoint/2010/main" val="749181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如果有所谓的“遗传”问题，那就是：相比女性，男性参与同性恋行为的要多得多，这是因为男性更容易有性高潮。肉体的愉悦感是一个巨大的强化行为的力量。</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15</a:t>
            </a:fld>
            <a:endParaRPr lang="zh-CN" altLang="en-US"/>
          </a:p>
        </p:txBody>
      </p:sp>
    </p:spTree>
    <p:extLst>
      <p:ext uri="{BB962C8B-B14F-4D97-AF65-F5344CB8AC3E}">
        <p14:creationId xmlns:p14="http://schemas.microsoft.com/office/powerpoint/2010/main" val="2664688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2.3 </a:t>
            </a:r>
            <a:r>
              <a:rPr lang="zh-CN" altLang="zh-CN" sz="1800" b="1" dirty="0">
                <a:effectLst/>
                <a:latin typeface="Times New Roman" panose="02020603050405020304" pitchFamily="18" charset="0"/>
                <a:ea typeface="宋体" panose="02010600030101010101" pitchFamily="2" charset="-122"/>
              </a:rPr>
              <a:t>男性同性行为多于女性，双性恋者比单纯的同性恋者多</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出于同一个原因，单纯的同性恋者少。大部分参与同性恋性行为的人，同时也会参与异性性行为，这些就是所谓的双性恋者。显然他们只不过是无下限地追求性愉悦。人一开始不加控制地追求性愉悦的感觉，就会堕落到不择手段地索取。这同样不是“与生俱来”的，而是后天的选择变成了一个习惯。</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16</a:t>
            </a:fld>
            <a:endParaRPr lang="zh-CN" altLang="en-US"/>
          </a:p>
        </p:txBody>
      </p:sp>
    </p:spTree>
    <p:extLst>
      <p:ext uri="{BB962C8B-B14F-4D97-AF65-F5344CB8AC3E}">
        <p14:creationId xmlns:p14="http://schemas.microsoft.com/office/powerpoint/2010/main" val="602395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2.4 </a:t>
            </a:r>
            <a:r>
              <a:rPr lang="zh-CN" altLang="zh-CN" sz="1800" b="1" dirty="0">
                <a:effectLst/>
                <a:latin typeface="Times New Roman" panose="02020603050405020304" pitchFamily="18" charset="0"/>
                <a:ea typeface="宋体" panose="02010600030101010101" pitchFamily="2" charset="-122"/>
              </a:rPr>
              <a:t>生理学的反常行为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b="1" dirty="0">
                <a:effectLst/>
                <a:latin typeface="Times New Roman" panose="02020603050405020304" pitchFamily="18" charset="0"/>
                <a:ea typeface="宋体" panose="02010600030101010101" pitchFamily="2" charset="-122"/>
              </a:rPr>
              <a:t>（虽然老师可能觉得太粗鲁或者太直接，但一些有经验孩子需要这些解释才能认识为什么同性恋是错的，并且给他们直接而深刻的印象。在现代社会中，他们必须掌握这些事实，才能解除他们心中的疑问）：</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同性性行为是违反性器官的自然用处：</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Wingdings" panose="05000000000000000000" pitchFamily="2" charset="2"/>
              <a:buChar char=""/>
              <a:tabLst>
                <a:tab pos="1620520" algn="l"/>
              </a:tabLst>
            </a:pPr>
            <a:r>
              <a:rPr lang="zh-CN" altLang="zh-CN" sz="1800" dirty="0">
                <a:effectLst/>
                <a:latin typeface="Times New Roman" panose="02020603050405020304" pitchFamily="18" charset="0"/>
                <a:ea typeface="宋体" panose="02010600030101010101" pitchFamily="2" charset="-122"/>
              </a:rPr>
              <a:t>阴茎不适合插入肛门</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Wingdings" panose="05000000000000000000" pitchFamily="2" charset="2"/>
              <a:buChar char=""/>
              <a:tabLst>
                <a:tab pos="1620520" algn="l"/>
              </a:tabLst>
            </a:pPr>
            <a:r>
              <a:rPr lang="zh-CN" altLang="zh-CN" sz="1800" dirty="0">
                <a:effectLst/>
                <a:latin typeface="Times New Roman" panose="02020603050405020304" pitchFamily="18" charset="0"/>
                <a:ea typeface="宋体" panose="02010600030101010101" pitchFamily="2" charset="-122"/>
              </a:rPr>
              <a:t>两个阴道没有什么可以放的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这是个逆性行为，变成一个习惯，不是天然的身份或本能。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请别忘记，神设立性和婚姻与生养后代关系密不可分。</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17</a:t>
            </a:fld>
            <a:endParaRPr lang="zh-CN" altLang="en-US"/>
          </a:p>
        </p:txBody>
      </p:sp>
    </p:spTree>
    <p:extLst>
      <p:ext uri="{BB962C8B-B14F-4D97-AF65-F5344CB8AC3E}">
        <p14:creationId xmlns:p14="http://schemas.microsoft.com/office/powerpoint/2010/main" val="249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3. </a:t>
            </a:r>
            <a:r>
              <a:rPr lang="zh-CN" altLang="zh-CN" sz="1800" b="1" dirty="0">
                <a:effectLst/>
                <a:latin typeface="Times New Roman" panose="02020603050405020304" pitchFamily="18" charset="0"/>
                <a:ea typeface="宋体" panose="02010600030101010101" pitchFamily="2" charset="-122"/>
              </a:rPr>
              <a:t>同性恋受环境影响—心理层面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既然同性恋并非来自遗传，那么它又是什么造成的呢？据调查研究表明，同性恋的产生更多与环境因素有关。</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18</a:t>
            </a:fld>
            <a:endParaRPr lang="zh-CN" altLang="en-US"/>
          </a:p>
        </p:txBody>
      </p:sp>
    </p:spTree>
    <p:extLst>
      <p:ext uri="{BB962C8B-B14F-4D97-AF65-F5344CB8AC3E}">
        <p14:creationId xmlns:p14="http://schemas.microsoft.com/office/powerpoint/2010/main" val="119608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这些环境因素当中最关键的有两个：一是年少时接触，二是家庭背景。</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19</a:t>
            </a:fld>
            <a:endParaRPr lang="zh-CN" altLang="en-US"/>
          </a:p>
        </p:txBody>
      </p:sp>
    </p:spTree>
    <p:extLst>
      <p:ext uri="{BB962C8B-B14F-4D97-AF65-F5344CB8AC3E}">
        <p14:creationId xmlns:p14="http://schemas.microsoft.com/office/powerpoint/2010/main" val="341720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1. </a:t>
            </a:r>
            <a:r>
              <a:rPr lang="zh-CN" altLang="zh-CN" sz="1800" b="1" dirty="0">
                <a:effectLst/>
                <a:latin typeface="Times New Roman" panose="02020603050405020304" pitchFamily="18" charset="0"/>
                <a:ea typeface="宋体" panose="02010600030101010101" pitchFamily="2" charset="-122"/>
              </a:rPr>
              <a:t>同性恋的定义：</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我们要从</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个方面来讲这个主题</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第一、什么是同性恋</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第二、同性恋不是天生的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第三、心理学对同性恋的一些因素的解读</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第四、也是最重要的是我们回到圣经，看同性恋是神所禁止的性行为，是必须悔改的选择</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a:t>
            </a:fld>
            <a:endParaRPr lang="zh-CN" altLang="en-US"/>
          </a:p>
        </p:txBody>
      </p:sp>
    </p:spTree>
    <p:extLst>
      <p:ext uri="{BB962C8B-B14F-4D97-AF65-F5344CB8AC3E}">
        <p14:creationId xmlns:p14="http://schemas.microsoft.com/office/powerpoint/2010/main" val="376666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800" b="1" dirty="0">
                <a:effectLst/>
                <a:latin typeface="宋体" panose="02010600030101010101" pitchFamily="2" charset="-122"/>
                <a:ea typeface="等线" panose="02010600030101010101" pitchFamily="2" charset="-122"/>
              </a:rPr>
              <a:t>3.1 </a:t>
            </a:r>
            <a:r>
              <a:rPr lang="zh-CN" altLang="zh-CN" sz="1800" b="1" dirty="0">
                <a:effectLst/>
                <a:latin typeface="Times New Roman" panose="02020603050405020304" pitchFamily="18" charset="0"/>
                <a:ea typeface="宋体" panose="02010600030101010101" pitchFamily="2" charset="-122"/>
              </a:rPr>
              <a:t>年少时的接触所造成的影响</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研究发现，一个人年少时接触同性恋群体，发展出同性恋取向的可能性就会变大。</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20</a:t>
            </a:fld>
            <a:endParaRPr lang="zh-CN" altLang="en-US"/>
          </a:p>
        </p:txBody>
      </p:sp>
    </p:spTree>
    <p:extLst>
      <p:ext uri="{BB962C8B-B14F-4D97-AF65-F5344CB8AC3E}">
        <p14:creationId xmlns:p14="http://schemas.microsoft.com/office/powerpoint/2010/main" val="2100362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也就是说，青春期或更早就接触同性恋的孩子，他日后发展为同性恋者的几率就越高。</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21</a:t>
            </a:fld>
            <a:endParaRPr lang="zh-CN" altLang="en-US"/>
          </a:p>
        </p:txBody>
      </p:sp>
    </p:spTree>
    <p:extLst>
      <p:ext uri="{BB962C8B-B14F-4D97-AF65-F5344CB8AC3E}">
        <p14:creationId xmlns:p14="http://schemas.microsoft.com/office/powerpoint/2010/main" val="3305175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我们来看一个调查：在</a:t>
            </a:r>
            <a:r>
              <a:rPr lang="en-US" altLang="zh-CN" sz="1800" dirty="0">
                <a:effectLst/>
                <a:latin typeface="Times New Roman" panose="02020603050405020304" pitchFamily="18" charset="0"/>
                <a:ea typeface="宋体" panose="02010600030101010101" pitchFamily="2" charset="-122"/>
              </a:rPr>
              <a:t>1994</a:t>
            </a:r>
            <a:r>
              <a:rPr lang="zh-CN" altLang="zh-CN" sz="1800" dirty="0">
                <a:effectLst/>
                <a:latin typeface="Times New Roman" panose="02020603050405020304" pitchFamily="18" charset="0"/>
                <a:ea typeface="宋体" panose="02010600030101010101" pitchFamily="2" charset="-122"/>
              </a:rPr>
              <a:t>年美国就同性恋现象展开了一个调查统计，统计是围绕下面两个问题展开：</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1</a:t>
            </a:r>
            <a:r>
              <a:rPr lang="zh-CN" altLang="zh-CN" sz="1800" dirty="0">
                <a:effectLst/>
                <a:latin typeface="Times New Roman" panose="02020603050405020304" pitchFamily="18" charset="0"/>
                <a:ea typeface="宋体" panose="02010600030101010101" pitchFamily="2" charset="-122"/>
              </a:rPr>
              <a:t>） 你在</a:t>
            </a:r>
            <a:r>
              <a:rPr lang="en-US" altLang="zh-CN" sz="1800" dirty="0">
                <a:effectLst/>
                <a:latin typeface="Times New Roman" panose="02020603050405020304" pitchFamily="18" charset="0"/>
                <a:ea typeface="宋体" panose="02010600030101010101" pitchFamily="2" charset="-122"/>
              </a:rPr>
              <a:t>14-16</a:t>
            </a:r>
            <a:r>
              <a:rPr lang="zh-CN" altLang="zh-CN" sz="1800" dirty="0">
                <a:effectLst/>
                <a:latin typeface="Times New Roman" panose="02020603050405020304" pitchFamily="18" charset="0"/>
                <a:ea typeface="宋体" panose="02010600030101010101" pitchFamily="2" charset="-122"/>
              </a:rPr>
              <a:t>岁在哪里成长？农村或城市？</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 过去一年有没有任何的同性性行为？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请特别注意第二个问题，待会我们看到的数据是包括在过去一年有任何一次或以上同性性行为的人数，他们不一定是把自己当作同性恋者，也不一定是沉溺在这个行为的人，所以认为自己是同性恋者的人数肯定比统计数据低。那么人参与同性恋的性行为与他们长大的环境有什么关系吗？</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击）现在我们看一下统计的结果：调查的范围是：</a:t>
            </a:r>
            <a:r>
              <a:rPr lang="en-US" altLang="zh-CN" sz="1800" dirty="0">
                <a:effectLst/>
                <a:latin typeface="Times New Roman" panose="02020603050405020304" pitchFamily="18" charset="0"/>
                <a:ea typeface="宋体" panose="02010600030101010101" pitchFamily="2" charset="-122"/>
              </a:rPr>
              <a:t>14-16</a:t>
            </a:r>
            <a:r>
              <a:rPr lang="zh-CN" altLang="zh-CN" sz="1800" dirty="0">
                <a:effectLst/>
                <a:latin typeface="Times New Roman" panose="02020603050405020304" pitchFamily="18" charset="0"/>
                <a:ea typeface="宋体" panose="02010600030101010101" pitchFamily="2" charset="-122"/>
              </a:rPr>
              <a:t>岁时成长的地区、男同性性行为和女同性性行为。先看成长地区是在农村的数据，过去一年有过一次或以上同性性行为的男受访者比例是</a:t>
            </a:r>
            <a:r>
              <a:rPr lang="en-US" altLang="zh-CN" sz="1800" dirty="0">
                <a:effectLst/>
                <a:latin typeface="Times New Roman" panose="02020603050405020304" pitchFamily="18" charset="0"/>
                <a:ea typeface="宋体" panose="02010600030101010101" pitchFamily="2" charset="-122"/>
              </a:rPr>
              <a:t>1.2%</a:t>
            </a:r>
            <a:r>
              <a:rPr lang="zh-CN" altLang="zh-CN" sz="1800" dirty="0">
                <a:effectLst/>
                <a:latin typeface="Times New Roman" panose="02020603050405020304" pitchFamily="18" charset="0"/>
                <a:ea typeface="宋体" panose="02010600030101010101" pitchFamily="2" charset="-122"/>
              </a:rPr>
              <a:t>，女受访者是</a:t>
            </a:r>
            <a:r>
              <a:rPr lang="en-US" altLang="zh-CN" sz="1800" dirty="0">
                <a:effectLst/>
                <a:latin typeface="Times New Roman" panose="02020603050405020304" pitchFamily="18" charset="0"/>
                <a:ea typeface="宋体" panose="02010600030101010101" pitchFamily="2" charset="-122"/>
              </a:rPr>
              <a:t>0.7%</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击）再看成长在城市的数据， 在过去一年有过一次或一次以上同性性行为的男受访者比例是</a:t>
            </a:r>
            <a:r>
              <a:rPr lang="en-US" altLang="zh-CN" sz="1800" dirty="0">
                <a:effectLst/>
                <a:latin typeface="Times New Roman" panose="02020603050405020304" pitchFamily="18" charset="0"/>
                <a:ea typeface="宋体" panose="02010600030101010101" pitchFamily="2" charset="-122"/>
              </a:rPr>
              <a:t>4.4%</a:t>
            </a:r>
            <a:r>
              <a:rPr lang="zh-CN" altLang="zh-CN" sz="1800" dirty="0">
                <a:effectLst/>
                <a:latin typeface="Times New Roman" panose="02020603050405020304" pitchFamily="18" charset="0"/>
                <a:ea typeface="宋体" panose="02010600030101010101" pitchFamily="2" charset="-122"/>
              </a:rPr>
              <a:t>，女受访者是</a:t>
            </a:r>
            <a:r>
              <a:rPr lang="en-US" altLang="zh-CN" sz="1800" dirty="0">
                <a:effectLst/>
                <a:latin typeface="Times New Roman" panose="02020603050405020304" pitchFamily="18" charset="0"/>
                <a:ea typeface="宋体" panose="02010600030101010101" pitchFamily="2" charset="-122"/>
              </a:rPr>
              <a:t>1.6%</a:t>
            </a:r>
            <a:r>
              <a:rPr lang="zh-CN" altLang="zh-CN" sz="1800" dirty="0">
                <a:effectLst/>
                <a:latin typeface="Times New Roman" panose="02020603050405020304" pitchFamily="18" charset="0"/>
                <a:ea typeface="宋体" panose="02010600030101010101" pitchFamily="2" charset="-122"/>
              </a:rPr>
              <a:t>。显然，一个人在青春期，特别是</a:t>
            </a:r>
            <a:r>
              <a:rPr lang="en-US" altLang="zh-CN" sz="1800" dirty="0">
                <a:effectLst/>
                <a:latin typeface="Times New Roman" panose="02020603050405020304" pitchFamily="18" charset="0"/>
                <a:ea typeface="宋体" panose="02010600030101010101" pitchFamily="2" charset="-122"/>
              </a:rPr>
              <a:t>14-16</a:t>
            </a:r>
            <a:r>
              <a:rPr lang="zh-CN" altLang="zh-CN" sz="1800" dirty="0">
                <a:effectLst/>
                <a:latin typeface="Times New Roman" panose="02020603050405020304" pitchFamily="18" charset="0"/>
                <a:ea typeface="宋体" panose="02010600030101010101" pitchFamily="2" charset="-122"/>
              </a:rPr>
              <a:t>岁期间，成长的地方很大程度上影响到他以后是否会发生同性性行为。在城市长大的人比在农村长大的人发生同性性行为的概率大了</a:t>
            </a:r>
            <a:r>
              <a:rPr lang="en-US" altLang="zh-CN" sz="1800" dirty="0">
                <a:effectLst/>
                <a:latin typeface="Times New Roman" panose="02020603050405020304" pitchFamily="18" charset="0"/>
                <a:ea typeface="宋体" panose="02010600030101010101" pitchFamily="2" charset="-122"/>
              </a:rPr>
              <a:t>3</a:t>
            </a:r>
            <a:r>
              <a:rPr lang="zh-CN" altLang="zh-CN" sz="1800" dirty="0">
                <a:effectLst/>
                <a:latin typeface="Times New Roman" panose="02020603050405020304" pitchFamily="18" charset="0"/>
                <a:ea typeface="宋体" panose="02010600030101010101" pitchFamily="2" charset="-122"/>
              </a:rPr>
              <a:t>倍。为什么呢？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22</a:t>
            </a:fld>
            <a:endParaRPr lang="zh-CN" altLang="en-US"/>
          </a:p>
        </p:txBody>
      </p:sp>
    </p:spTree>
    <p:extLst>
      <p:ext uri="{BB962C8B-B14F-4D97-AF65-F5344CB8AC3E}">
        <p14:creationId xmlns:p14="http://schemas.microsoft.com/office/powerpoint/2010/main" val="1394047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显然是因为在城市里，年少时接触同性恋的概率比农村的高。</a:t>
            </a:r>
            <a:r>
              <a:rPr lang="en-US" altLang="zh-CN" sz="1800" dirty="0">
                <a:effectLst/>
                <a:latin typeface="Times New Roman" panose="02020603050405020304" pitchFamily="18" charset="0"/>
                <a:ea typeface="宋体" panose="02010600030101010101" pitchFamily="2" charset="-122"/>
              </a:rPr>
              <a:t>14-16</a:t>
            </a:r>
            <a:r>
              <a:rPr lang="zh-CN" altLang="zh-CN" sz="1800" dirty="0">
                <a:effectLst/>
                <a:latin typeface="Times New Roman" panose="02020603050405020304" pitchFamily="18" charset="0"/>
                <a:ea typeface="宋体" panose="02010600030101010101" pitchFamily="2" charset="-122"/>
              </a:rPr>
              <a:t>岁的青少年很容易受到影响，如果在这个年龄接触到很多同性恋甚至被引诱参与，长大后发生同性性行为的可能性更高。所以我们看到年少时接触同性恋环境，对人成为同性恋者的影响是很大的。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当时接受调查的那群人生活的年代，美国同性恋行为并没有被广泛认可，在比较保守的农村是非常少见的。但在“道德”比较“自由”、人口密度大的大城市，接触到同性恋的机会要大很多。</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23</a:t>
            </a:fld>
            <a:endParaRPr lang="zh-CN" altLang="en-US"/>
          </a:p>
        </p:txBody>
      </p:sp>
    </p:spTree>
    <p:extLst>
      <p:ext uri="{BB962C8B-B14F-4D97-AF65-F5344CB8AC3E}">
        <p14:creationId xmlns:p14="http://schemas.microsoft.com/office/powerpoint/2010/main" val="1676288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另外，这个统计显示，在数量上，男同性恋者比女同性恋者多</a:t>
            </a:r>
            <a:r>
              <a:rPr lang="en-US" altLang="zh-CN" sz="1800" dirty="0">
                <a:effectLst/>
                <a:latin typeface="Times New Roman" panose="02020603050405020304" pitchFamily="18" charset="0"/>
                <a:ea typeface="宋体" panose="02010600030101010101" pitchFamily="2" charset="-122"/>
              </a:rPr>
              <a:t>2</a:t>
            </a:r>
            <a:r>
              <a:rPr lang="zh-CN" altLang="zh-CN" sz="1800" dirty="0">
                <a:effectLst/>
                <a:latin typeface="Times New Roman" panose="02020603050405020304" pitchFamily="18" charset="0"/>
                <a:ea typeface="宋体" panose="02010600030101010101" pitchFamily="2" charset="-122"/>
              </a:rPr>
              <a:t>倍或以上。这是因为男性更容易获得性刺激，并且更容易得到性愉悦，结果更容易被引诱发生同性性行为。也就是说这种行为的主要目的是满足个人的情欲。</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24</a:t>
            </a:fld>
            <a:endParaRPr lang="zh-CN" altLang="en-US"/>
          </a:p>
        </p:txBody>
      </p:sp>
    </p:spTree>
    <p:extLst>
      <p:ext uri="{BB962C8B-B14F-4D97-AF65-F5344CB8AC3E}">
        <p14:creationId xmlns:p14="http://schemas.microsoft.com/office/powerpoint/2010/main" val="1439672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3.2. </a:t>
            </a:r>
            <a:r>
              <a:rPr lang="zh-CN" altLang="zh-CN" sz="1800" b="1" dirty="0">
                <a:effectLst/>
                <a:latin typeface="Times New Roman" panose="02020603050405020304" pitchFamily="18" charset="0"/>
                <a:ea typeface="宋体" panose="02010600030101010101" pitchFamily="2" charset="-122"/>
              </a:rPr>
              <a:t>家庭背景造成影响</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除了成长的环境以外，家庭背景也会影响一个人参与同性恋活动的概率。统计表明：来自离婚家庭的孩子参与同性恋的风险翻倍。</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25</a:t>
            </a:fld>
            <a:endParaRPr lang="zh-CN" altLang="en-US"/>
          </a:p>
        </p:txBody>
      </p:sp>
    </p:spTree>
    <p:extLst>
      <p:ext uri="{BB962C8B-B14F-4D97-AF65-F5344CB8AC3E}">
        <p14:creationId xmlns:p14="http://schemas.microsoft.com/office/powerpoint/2010/main" val="192272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 除了离婚家庭以外，在家中与同性别的家长的不良关系也会增加同性恋的风险。简单来说，如果儿子与父亲的关系不好，那么儿子成为男同性恋者的风险会更高。</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26</a:t>
            </a:fld>
            <a:endParaRPr lang="zh-CN" altLang="en-US"/>
          </a:p>
        </p:txBody>
      </p:sp>
    </p:spTree>
    <p:extLst>
      <p:ext uri="{BB962C8B-B14F-4D97-AF65-F5344CB8AC3E}">
        <p14:creationId xmlns:p14="http://schemas.microsoft.com/office/powerpoint/2010/main" val="2581415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对于以上我们所讲过的观点，其实不仅基督徒这样认为，就连主流的西方社会学者，尽管他们似乎认同同性恋，但也承认同性恋不是天生就有的。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289570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两位主流社会学家在</a:t>
            </a:r>
            <a:r>
              <a:rPr lang="en-US" altLang="zh-CN" sz="1800" dirty="0">
                <a:effectLst/>
                <a:latin typeface="Times New Roman" panose="02020603050405020304" pitchFamily="18" charset="0"/>
                <a:ea typeface="宋体" panose="02010600030101010101" pitchFamily="2" charset="-122"/>
              </a:rPr>
              <a:t>2002</a:t>
            </a:r>
            <a:r>
              <a:rPr lang="zh-CN" altLang="zh-CN" sz="1800" dirty="0">
                <a:effectLst/>
                <a:latin typeface="Times New Roman" panose="02020603050405020304" pitchFamily="18" charset="0"/>
                <a:ea typeface="宋体" panose="02010600030101010101" pitchFamily="2" charset="-122"/>
              </a:rPr>
              <a:t>年的一篇文章里写道：“社会学家和遗传学家都会强调一个明显的问题：性行为并非完全由任何基因、激素或具体的社会环境决定。” </a:t>
            </a:r>
            <a:r>
              <a:rPr lang="en-US" altLang="zh-CN" sz="1800" dirty="0">
                <a:effectLst/>
                <a:latin typeface="Times New Roman" panose="02020603050405020304" pitchFamily="18" charset="0"/>
                <a:ea typeface="宋体"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（资料来源：</a:t>
            </a:r>
            <a:r>
              <a:rPr lang="en-US" altLang="zh-CN" sz="1800" dirty="0">
                <a:effectLst/>
                <a:latin typeface="Times New Roman" panose="02020603050405020304" pitchFamily="18" charset="0"/>
                <a:ea typeface="宋体" panose="02010600030101010101" pitchFamily="2" charset="-122"/>
              </a:rPr>
              <a:t>“Opposite-Sex Twins and Adolescent Same-Sex Attraction”  Peter S. Bearman (Columbia University</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and Hannah Bruckner (Yale University</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American Journal of Sociology Volume 107 Number 5 (March 2002</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 1179 –1205</a:t>
            </a:r>
            <a:r>
              <a:rPr lang="zh-CN" altLang="zh-CN" sz="1800" dirty="0">
                <a:effectLst/>
                <a:latin typeface="Times New Roman" panose="02020603050405020304" pitchFamily="18" charset="0"/>
                <a:ea typeface="宋体" panose="02010600030101010101" pitchFamily="2" charset="-122"/>
              </a:rPr>
              <a:t>）</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236183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请注意，这两位学者应该不是基督徒，在文章中绝对没有对同性恋表达过任何反对意见，他们甚至很可能认为同性恋是没问题的。这些研究人员承认成长环境会对同性恋产生影响，又认为遗传因素有可能会产生影响，其实我们已经证明过同性恋不是遗传基因决定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但连这两位偏向认同同性恋的学者，还得承认遗传和环境因素不会决定一个人是否是同性恋者。当然我们认为遗传因素影响实际上应该不存在，即便有，也小到可以忽略。</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52312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先看第一点，定义：什么是同性恋？ 同性恋不是同性间的正常接触。也就是说，同性的朋友一起居住，彼此喜欢，生活和工作上有频繁的接触来往，这些都不算是同性恋。</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4247860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现在我们做个小结，同性恋</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不是因为同性之间的日常交往产生；</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不是天生就有的；</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生理学研究证明，同性恋不是由基因决定，也不是因为有特别的大脑结构；</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最主要的影响因素是年少时接触的人群和文化；</a:t>
            </a:r>
            <a:endParaRPr lang="zh-CN" altLang="zh-CN" sz="1800" dirty="0">
              <a:effectLst/>
              <a:latin typeface="Times New Roman" panose="02020603050405020304" pitchFamily="18" charset="0"/>
              <a:ea typeface="等线" panose="02010600030101010101" pitchFamily="2" charset="-122"/>
            </a:endParaRPr>
          </a:p>
          <a:p>
            <a:pPr marL="342900" lvl="0" indent="-342900">
              <a:buFont typeface="+mj-lt"/>
              <a:buAutoNum type="arabicPeriod"/>
            </a:pPr>
            <a:r>
              <a:rPr lang="zh-CN" altLang="zh-CN" sz="1800" dirty="0">
                <a:effectLst/>
                <a:latin typeface="Times New Roman" panose="02020603050405020304" pitchFamily="18" charset="0"/>
                <a:ea typeface="宋体" panose="02010600030101010101" pitchFamily="2" charset="-122"/>
              </a:rPr>
              <a:t>不良的家庭关系也会有一些影响。</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30</a:t>
            </a:fld>
            <a:endParaRPr lang="zh-CN" altLang="en-US"/>
          </a:p>
        </p:txBody>
      </p:sp>
    </p:spTree>
    <p:extLst>
      <p:ext uri="{BB962C8B-B14F-4D97-AF65-F5344CB8AC3E}">
        <p14:creationId xmlns:p14="http://schemas.microsoft.com/office/powerpoint/2010/main" val="2515895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4. </a:t>
            </a:r>
            <a:r>
              <a:rPr lang="zh-CN" altLang="zh-CN" sz="1800" b="1" dirty="0">
                <a:effectLst/>
                <a:latin typeface="Times New Roman" panose="02020603050405020304" pitchFamily="18" charset="0"/>
                <a:ea typeface="宋体" panose="02010600030101010101" pitchFamily="2" charset="-122"/>
              </a:rPr>
              <a:t>圣经如何看待同性恋的行为？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最后，我们回到圣经来看神关于同性恋问题的教导 ——同性恋是神所禁止的性行为，是必须要悔改的；按照神的标准，这是罪。</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31</a:t>
            </a:fld>
            <a:endParaRPr lang="zh-CN" altLang="en-US"/>
          </a:p>
        </p:txBody>
      </p:sp>
    </p:spTree>
    <p:extLst>
      <p:ext uri="{BB962C8B-B14F-4D97-AF65-F5344CB8AC3E}">
        <p14:creationId xmlns:p14="http://schemas.microsoft.com/office/powerpoint/2010/main" val="1184984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首先，放任自己的同性性取向这一行为，在圣经中已经明确视为对神和他创造计划的叛逆。</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32</a:t>
            </a:fld>
            <a:endParaRPr lang="zh-CN" altLang="en-US"/>
          </a:p>
        </p:txBody>
      </p:sp>
    </p:spTree>
    <p:extLst>
      <p:ext uri="{BB962C8B-B14F-4D97-AF65-F5344CB8AC3E}">
        <p14:creationId xmlns:p14="http://schemas.microsoft.com/office/powerpoint/2010/main" val="957236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1:27-28</a:t>
            </a:r>
            <a:r>
              <a:rPr lang="zh-CN" altLang="zh-CN" sz="1800" dirty="0">
                <a:effectLst/>
                <a:latin typeface="Times New Roman" panose="02020603050405020304" pitchFamily="18" charset="0"/>
                <a:ea typeface="宋体" panose="02010600030101010101" pitchFamily="2" charset="-122"/>
              </a:rPr>
              <a:t>神就照着自己的形象造人，乃是照着他的形象造男造女。</a:t>
            </a:r>
            <a:r>
              <a:rPr lang="en-US" altLang="zh-CN" sz="1800" dirty="0">
                <a:effectLst/>
                <a:latin typeface="Times New Roman" panose="02020603050405020304" pitchFamily="18" charset="0"/>
                <a:ea typeface="宋体" panose="02010600030101010101" pitchFamily="2" charset="-122"/>
              </a:rPr>
              <a:t>28</a:t>
            </a:r>
            <a:r>
              <a:rPr lang="zh-CN" altLang="zh-CN" sz="1800" dirty="0">
                <a:effectLst/>
                <a:latin typeface="Times New Roman" panose="02020603050405020304" pitchFamily="18" charset="0"/>
                <a:ea typeface="宋体" panose="02010600030101010101" pitchFamily="2" charset="-122"/>
              </a:rPr>
              <a:t>神就赐福给他们，又对他们说，要生养众多，遍满地面……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经文告诉我们，上帝只创造了两个性别。</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33</a:t>
            </a:fld>
            <a:endParaRPr lang="zh-CN" altLang="en-US"/>
          </a:p>
        </p:txBody>
      </p:sp>
    </p:spTree>
    <p:extLst>
      <p:ext uri="{BB962C8B-B14F-4D97-AF65-F5344CB8AC3E}">
        <p14:creationId xmlns:p14="http://schemas.microsoft.com/office/powerpoint/2010/main" val="871157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 创世记</a:t>
            </a:r>
            <a:r>
              <a:rPr lang="en-US" altLang="zh-CN" sz="1800" dirty="0">
                <a:effectLst/>
                <a:latin typeface="Times New Roman" panose="02020603050405020304" pitchFamily="18" charset="0"/>
                <a:ea typeface="宋体" panose="02010600030101010101" pitchFamily="2" charset="-122"/>
              </a:rPr>
              <a:t>2:23 </a:t>
            </a:r>
            <a:r>
              <a:rPr lang="zh-CN" altLang="zh-CN" sz="1800" dirty="0">
                <a:effectLst/>
                <a:latin typeface="Times New Roman" panose="02020603050405020304" pitchFamily="18" charset="0"/>
                <a:ea typeface="宋体" panose="02010600030101010101" pitchFamily="2" charset="-122"/>
              </a:rPr>
              <a:t>那人【亚当】说，“这是我骨中的骨，肉中的肉，可以称她为女人”，因为她是从男人身上取出来的。</a:t>
            </a:r>
            <a:r>
              <a:rPr lang="en-US" altLang="zh-CN" sz="1800" dirty="0">
                <a:effectLst/>
                <a:latin typeface="Times New Roman" panose="02020603050405020304" pitchFamily="18" charset="0"/>
                <a:ea typeface="宋体" panose="02010600030101010101" pitchFamily="2" charset="-122"/>
              </a:rPr>
              <a:t>24 </a:t>
            </a:r>
            <a:r>
              <a:rPr lang="zh-CN" altLang="zh-CN" sz="1800" dirty="0">
                <a:effectLst/>
                <a:latin typeface="Times New Roman" panose="02020603050405020304" pitchFamily="18" charset="0"/>
                <a:ea typeface="宋体" panose="02010600030101010101" pitchFamily="2" charset="-122"/>
              </a:rPr>
              <a:t>因此，人要离开父母与妻子连合，二人成为一体。” 从这段经文，我们可以知道：</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117398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神所设定的婚姻是一男一女，一夫一妻的。完全不是同性恋者认为的那样，按照自己的感觉，可以男男结合或者女女结合。</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35</a:t>
            </a:fld>
            <a:endParaRPr lang="zh-CN" altLang="en-US"/>
          </a:p>
        </p:txBody>
      </p:sp>
    </p:spTree>
    <p:extLst>
      <p:ext uri="{BB962C8B-B14F-4D97-AF65-F5344CB8AC3E}">
        <p14:creationId xmlns:p14="http://schemas.microsoft.com/office/powerpoint/2010/main" val="1563906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我们再看这段创世记第二章的经文：</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创世记</a:t>
            </a:r>
            <a:r>
              <a:rPr lang="en-US" altLang="zh-CN" sz="1800" dirty="0">
                <a:effectLst/>
                <a:latin typeface="Times New Roman" panose="02020603050405020304" pitchFamily="18" charset="0"/>
                <a:ea typeface="宋体" panose="02010600030101010101" pitchFamily="2" charset="-122"/>
              </a:rPr>
              <a:t>2:18 </a:t>
            </a:r>
            <a:r>
              <a:rPr lang="zh-CN" altLang="zh-CN" sz="1800" dirty="0">
                <a:effectLst/>
                <a:latin typeface="Times New Roman" panose="02020603050405020304" pitchFamily="18" charset="0"/>
                <a:ea typeface="宋体" panose="02010600030101010101" pitchFamily="2" charset="-122"/>
              </a:rPr>
              <a:t>耶和华神说：“那人【亚当】独居不好，我要为他造一个配偶帮助他。”……</a:t>
            </a:r>
            <a:r>
              <a:rPr lang="en-US" altLang="zh-CN" sz="1800" dirty="0">
                <a:effectLst/>
                <a:latin typeface="Times New Roman" panose="02020603050405020304" pitchFamily="18" charset="0"/>
                <a:ea typeface="宋体" panose="02010600030101010101" pitchFamily="2" charset="-122"/>
              </a:rPr>
              <a:t> 22</a:t>
            </a:r>
            <a:r>
              <a:rPr lang="zh-CN" altLang="zh-CN" sz="1800" dirty="0">
                <a:effectLst/>
                <a:latin typeface="Times New Roman" panose="02020603050405020304" pitchFamily="18" charset="0"/>
                <a:ea typeface="宋体" panose="02010600030101010101" pitchFamily="2" charset="-122"/>
              </a:rPr>
              <a:t>耶和华神就……造成一个女人，领她到那人跟前……</a:t>
            </a:r>
            <a:r>
              <a:rPr lang="en-US" altLang="zh-CN" sz="1800" dirty="0">
                <a:effectLst/>
                <a:latin typeface="Times New Roman" panose="02020603050405020304" pitchFamily="18" charset="0"/>
                <a:ea typeface="宋体" panose="02010600030101010101" pitchFamily="2" charset="-122"/>
              </a:rPr>
              <a:t> 24</a:t>
            </a:r>
            <a:r>
              <a:rPr lang="zh-CN" altLang="zh-CN" sz="1800" dirty="0">
                <a:effectLst/>
                <a:latin typeface="Times New Roman" panose="02020603050405020304" pitchFamily="18" charset="0"/>
                <a:ea typeface="宋体" panose="02010600030101010101" pitchFamily="2" charset="-122"/>
              </a:rPr>
              <a:t>因此，【男】人要离开父母与妻子连合，二人成为一体。</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里我们就很清楚看到神为了给亚当一个配偶，就造了一个女人，而不是造一个男人。这里也明确了婚姻的定义是一个男人和一个女人，而且是与他的妻子连合，二人成为一体。所以，神在创世记给出了婚姻的定义，并且指出我们性别的本质。</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4720260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zh-CN" sz="1800" dirty="0">
                <a:effectLst/>
                <a:latin typeface="Times New Roman" panose="02020603050405020304" pitchFamily="18" charset="0"/>
                <a:ea typeface="宋体" panose="02010600030101010101" pitchFamily="2" charset="-122"/>
              </a:rPr>
              <a:t>在旧约的律法书利未记中，神禁止扭曲婚姻的定义和本质，不允许我们滥用性的本能。</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利未记</a:t>
            </a:r>
            <a:r>
              <a:rPr lang="en-US" altLang="zh-CN" sz="1800" dirty="0">
                <a:effectLst/>
                <a:latin typeface="Times New Roman" panose="02020603050405020304" pitchFamily="18" charset="0"/>
                <a:ea typeface="宋体" panose="02010600030101010101" pitchFamily="2" charset="-122"/>
              </a:rPr>
              <a:t>18:22</a:t>
            </a:r>
            <a:r>
              <a:rPr lang="zh-CN" altLang="zh-CN" sz="1800" dirty="0">
                <a:effectLst/>
                <a:latin typeface="Times New Roman" panose="02020603050405020304" pitchFamily="18" charset="0"/>
                <a:ea typeface="宋体" panose="02010600030101010101" pitchFamily="2" charset="-122"/>
              </a:rPr>
              <a:t>【男人】不可与男人苟合，像与女人一样，这本是可憎恶的。</a:t>
            </a:r>
            <a:endParaRPr lang="zh-CN" altLang="zh-CN" sz="1800" dirty="0">
              <a:effectLst/>
              <a:latin typeface="Times New Roman" panose="02020603050405020304" pitchFamily="18" charset="0"/>
              <a:ea typeface="等线" panose="02010600030101010101" pitchFamily="2" charset="-122"/>
            </a:endParaRPr>
          </a:p>
          <a:p>
            <a:r>
              <a:rPr lang="zh-CN" altLang="zh-CN" sz="1800" dirty="0">
                <a:effectLst/>
                <a:latin typeface="Times New Roman" panose="02020603050405020304" pitchFamily="18" charset="0"/>
                <a:ea typeface="宋体" panose="02010600030101010101" pitchFamily="2" charset="-122"/>
              </a:rPr>
              <a:t>利未记</a:t>
            </a:r>
            <a:r>
              <a:rPr lang="en-US" altLang="zh-CN" sz="1800" dirty="0">
                <a:effectLst/>
                <a:latin typeface="Times New Roman" panose="02020603050405020304" pitchFamily="18" charset="0"/>
                <a:ea typeface="宋体" panose="02010600030101010101" pitchFamily="2" charset="-122"/>
              </a:rPr>
              <a:t>20:13</a:t>
            </a:r>
            <a:r>
              <a:rPr lang="zh-CN" altLang="zh-CN" sz="1800" dirty="0">
                <a:effectLst/>
                <a:latin typeface="Times New Roman" panose="02020603050405020304" pitchFamily="18" charset="0"/>
                <a:ea typeface="宋体" panose="02010600030101010101" pitchFamily="2" charset="-122"/>
              </a:rPr>
              <a:t>【男】人若与男人苟合，像与女人一样，他们二人行了可憎的事，</a:t>
            </a:r>
            <a:endParaRPr lang="zh-CN" altLang="zh-CN" sz="1800" dirty="0">
              <a:effectLst/>
              <a:latin typeface="Times New Roman" panose="02020603050405020304" pitchFamily="18" charset="0"/>
              <a:ea typeface="等线" panose="02010600030101010101" pitchFamily="2" charset="-122"/>
            </a:endParaRPr>
          </a:p>
          <a:p>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可见，神明确禁止同性恋。</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718209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除了旧约，在新约圣经中，同样也有神禁止同性恋的警告：</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罗马书</a:t>
            </a:r>
            <a:r>
              <a:rPr lang="en-US" altLang="zh-CN" sz="1800" dirty="0">
                <a:effectLst/>
                <a:latin typeface="Times New Roman" panose="02020603050405020304" pitchFamily="18" charset="0"/>
                <a:ea typeface="宋体" panose="02010600030101010101" pitchFamily="2" charset="-122"/>
              </a:rPr>
              <a:t>1:26 </a:t>
            </a:r>
            <a:r>
              <a:rPr lang="zh-CN" altLang="zh-CN" sz="1800" dirty="0">
                <a:effectLst/>
                <a:latin typeface="Times New Roman" panose="02020603050405020304" pitchFamily="18" charset="0"/>
                <a:ea typeface="宋体" panose="02010600030101010101" pitchFamily="2" charset="-122"/>
              </a:rPr>
              <a:t>因此神任凭他们放纵可羞耻的情欲。他们的女人，把顺性的用处，变为逆性的用处。</a:t>
            </a:r>
            <a:r>
              <a:rPr lang="en-US" altLang="zh-CN" sz="1800" dirty="0">
                <a:effectLst/>
                <a:latin typeface="Times New Roman" panose="02020603050405020304" pitchFamily="18" charset="0"/>
                <a:ea typeface="宋体" panose="02010600030101010101" pitchFamily="2" charset="-122"/>
              </a:rPr>
              <a:t>27 </a:t>
            </a:r>
            <a:r>
              <a:rPr lang="zh-CN" altLang="zh-CN" sz="1800" dirty="0">
                <a:effectLst/>
                <a:latin typeface="Times New Roman" panose="02020603050405020304" pitchFamily="18" charset="0"/>
                <a:ea typeface="宋体" panose="02010600030101010101" pitchFamily="2" charset="-122"/>
              </a:rPr>
              <a:t>男人也是如此，弃了女人顺性的用处，欲火攻心，彼此贪恋，男和男行可羞耻的事，就在自己身上受这妄为当得的报应。</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在这段经文中，使徒保罗谈及同性恋的罪行，是专门指向一种行为。这跟一个人“感觉到”自己最自然的状态是怎样，不存在任何关系。这种罪是刻意拒绝我们性器官的自然用处</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a:t>
            </a:r>
            <a:r>
              <a:rPr lang="zh-CN" altLang="zh-CN" sz="1800" dirty="0">
                <a:solidFill>
                  <a:srgbClr val="FF0000"/>
                </a:solidFill>
                <a:effectLst/>
                <a:latin typeface="Times New Roman" panose="02020603050405020304" pitchFamily="18" charset="0"/>
                <a:ea typeface="宋体" panose="02010600030101010101" pitchFamily="2" charset="-122"/>
              </a:rPr>
              <a:t> </a:t>
            </a:r>
            <a:r>
              <a:rPr lang="zh-CN" altLang="zh-CN" sz="1800" dirty="0">
                <a:effectLst/>
                <a:latin typeface="Times New Roman" panose="02020603050405020304" pitchFamily="18" charset="0"/>
                <a:ea typeface="宋体" panose="02010600030101010101" pitchFamily="2" charset="-122"/>
              </a:rPr>
              <a:t>就是经文中的“顺性”，原文的意思是“自然的、本性的”，同性恋是对性器官（</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击）逆性用处的刻意选择 </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“逆性”原文作“反自然的、反本性的”）。而且，这里（</a:t>
            </a:r>
            <a:r>
              <a:rPr lang="en-US" altLang="zh-CN" sz="1800" dirty="0">
                <a:effectLst/>
                <a:latin typeface="Times New Roman" panose="02020603050405020304" pitchFamily="18" charset="0"/>
                <a:ea typeface="宋体" panose="02010600030101010101" pitchFamily="2" charset="-122"/>
              </a:rPr>
              <a:t>P</a:t>
            </a:r>
            <a:r>
              <a:rPr lang="zh-CN" altLang="zh-CN" sz="1800" dirty="0">
                <a:effectLst/>
                <a:latin typeface="Times New Roman" panose="02020603050405020304" pitchFamily="18" charset="0"/>
                <a:ea typeface="宋体" panose="02010600030101010101" pitchFamily="2" charset="-122"/>
              </a:rPr>
              <a:t>击）“男人”、“女人”的词原文使用的是生理层面的术语，是用来定义人或动物性别的词（类似公母、雌雄）。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某些同性恋者会说，这些经文与他们无关，他们自己并不认同自己天生的性别，他们会断言虽然自己的身体是男的，但心里却是一个女人。这段经文也淘汰这种主观的说法，因为这里的用词是指人身体的本质，也可以用于生物界有性的任何活物。这也就是说，上帝所定义的男人或女人是按照人身体的本质决定的，是染色体控制的。无论一个具有雄性身体结构的男同性恋者如何认为自己是女的，应该要跟男人结婚，由于圣经已经很清楚的定义有雄性的身体的就是男人，因此男人就只能与有雌性身体结构的女人结婚。</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38</a:t>
            </a:fld>
            <a:endParaRPr lang="zh-CN" altLang="en-US"/>
          </a:p>
        </p:txBody>
      </p:sp>
    </p:spTree>
    <p:extLst>
      <p:ext uri="{BB962C8B-B14F-4D97-AF65-F5344CB8AC3E}">
        <p14:creationId xmlns:p14="http://schemas.microsoft.com/office/powerpoint/2010/main" val="20030940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哥林多前书也重复了同样的教训：</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哥林多前书</a:t>
            </a:r>
            <a:r>
              <a:rPr lang="en-US" altLang="zh-CN" sz="1800" dirty="0">
                <a:effectLst/>
                <a:latin typeface="Times New Roman" panose="02020603050405020304" pitchFamily="18" charset="0"/>
                <a:ea typeface="宋体" panose="02010600030101010101" pitchFamily="2" charset="-122"/>
              </a:rPr>
              <a:t>6:9</a:t>
            </a:r>
            <a:r>
              <a:rPr lang="zh-CN" altLang="zh-CN" sz="1800" dirty="0">
                <a:effectLst/>
                <a:latin typeface="Times New Roman" panose="02020603050405020304" pitchFamily="18" charset="0"/>
                <a:ea typeface="宋体" panose="02010600030101010101" pitchFamily="2" charset="-122"/>
              </a:rPr>
              <a:t>你们岂不知不义的人不能承受神的国吗？不要自欺。无论是淫乱的，拜偶像的，奸淫的，作娈童的，亲男色的，</a:t>
            </a:r>
            <a:r>
              <a:rPr lang="en-US" altLang="zh-CN" sz="1800" dirty="0">
                <a:effectLst/>
                <a:latin typeface="Times New Roman" panose="02020603050405020304" pitchFamily="18" charset="0"/>
                <a:ea typeface="宋体" panose="02010600030101010101" pitchFamily="2" charset="-122"/>
              </a:rPr>
              <a:t>10</a:t>
            </a:r>
            <a:r>
              <a:rPr lang="zh-CN" altLang="zh-CN" sz="1800" dirty="0">
                <a:effectLst/>
                <a:latin typeface="Times New Roman" panose="02020603050405020304" pitchFamily="18" charset="0"/>
                <a:ea typeface="宋体" panose="02010600030101010101" pitchFamily="2" charset="-122"/>
              </a:rPr>
              <a:t>偷窃的，贪婪的，醉酒的，辱骂的，勒索的，都不能承受神的国。</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经文中的 “亲男色的” 就是指同性之间主动的作出性交的行为，也就是利未记中记载的那种神所禁止的同性性行为。这里的“作娈童的”可能是在同性性行为中被动的那一方，常常是年轻人或少年人。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这里把同性恋列在了各种不同的罪当中，并且保罗通过圣灵的感动警戒我们说犯这些罪而不悔改的人不能承受神的国，也就是不能上天堂，这就意味着只能下地狱。</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不过好消息是这些罪都能够得赦免，下一节经文说：</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39</a:t>
            </a:fld>
            <a:endParaRPr lang="zh-CN" altLang="en-US"/>
          </a:p>
        </p:txBody>
      </p:sp>
    </p:spTree>
    <p:extLst>
      <p:ext uri="{BB962C8B-B14F-4D97-AF65-F5344CB8AC3E}">
        <p14:creationId xmlns:p14="http://schemas.microsoft.com/office/powerpoint/2010/main" val="2905600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哥林多后书</a:t>
            </a:r>
            <a:r>
              <a:rPr lang="en-US" altLang="zh-CN" sz="1800" dirty="0">
                <a:effectLst/>
                <a:latin typeface="Times New Roman" panose="02020603050405020304" pitchFamily="18" charset="0"/>
                <a:ea typeface="宋体" panose="02010600030101010101" pitchFamily="2" charset="-122"/>
              </a:rPr>
              <a:t>13:12</a:t>
            </a:r>
            <a:r>
              <a:rPr lang="zh-CN" altLang="zh-CN" sz="1800" dirty="0">
                <a:effectLst/>
                <a:latin typeface="Times New Roman" panose="02020603050405020304" pitchFamily="18" charset="0"/>
                <a:ea typeface="宋体" panose="02010600030101010101" pitchFamily="2" charset="-122"/>
              </a:rPr>
              <a:t>提到：“你们亲嘴问安，彼此务要圣洁。”所以在新约时代，即便同性之间礼貌性的亲嘴问安，都是圣经允许的。就像现在的法国，亲脸问候是一种礼仪一样。</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153012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哥林多前书</a:t>
            </a:r>
            <a:r>
              <a:rPr lang="en-US" altLang="zh-CN" sz="1800" dirty="0">
                <a:effectLst/>
                <a:latin typeface="Times New Roman" panose="02020603050405020304" pitchFamily="18" charset="0"/>
                <a:ea typeface="宋体" panose="02010600030101010101" pitchFamily="2" charset="-122"/>
              </a:rPr>
              <a:t>6:11 </a:t>
            </a:r>
            <a:r>
              <a:rPr lang="zh-CN" altLang="zh-CN" sz="1800" dirty="0">
                <a:effectLst/>
                <a:latin typeface="Times New Roman" panose="02020603050405020304" pitchFamily="18" charset="0"/>
                <a:ea typeface="宋体" panose="02010600030101010101" pitchFamily="2" charset="-122"/>
              </a:rPr>
              <a:t>你们中间也有人从前是这样，但如今你们奉主耶稣基督的名，并藉著我们神的灵，已经洗净，成圣，称义了。</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保罗在这里很清楚说明有些人在信主之前犯过以上所列的罪，但信主后就必须悔改。停止同性恋的行为，就如同要离弃奸淫、拜偶像、醉酒以及经文中列出的其他罪行一样。</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40</a:t>
            </a:fld>
            <a:endParaRPr lang="zh-CN" altLang="en-US"/>
          </a:p>
        </p:txBody>
      </p:sp>
    </p:spTree>
    <p:extLst>
      <p:ext uri="{BB962C8B-B14F-4D97-AF65-F5344CB8AC3E}">
        <p14:creationId xmlns:p14="http://schemas.microsoft.com/office/powerpoint/2010/main" val="998206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所以，同性恋并不是一种天生的不能改变的身份，它是一种罪行。而离弃同性恋的罪不意味将来不会受到试探，受试探不是犯罪，靠着主耶稣基督每一个人都能胜过罪的试探和辖制。别忘了，耶稣也受过试探，但他并没有犯罪。</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41</a:t>
            </a:fld>
            <a:endParaRPr lang="zh-CN" altLang="en-US"/>
          </a:p>
        </p:txBody>
      </p:sp>
    </p:spTree>
    <p:extLst>
      <p:ext uri="{BB962C8B-B14F-4D97-AF65-F5344CB8AC3E}">
        <p14:creationId xmlns:p14="http://schemas.microsoft.com/office/powerpoint/2010/main" val="2800519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今天有些人会说耶稣没有禁止同性恋，或者说新约圣经里面没有说到不可以有同性婚姻。但这种说法是错误的。事实上，耶稣对婚姻的教导跟旧约圣经是一模一样的。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42</a:t>
            </a:fld>
            <a:endParaRPr lang="zh-CN" altLang="en-US"/>
          </a:p>
        </p:txBody>
      </p:sp>
    </p:spTree>
    <p:extLst>
      <p:ext uri="{BB962C8B-B14F-4D97-AF65-F5344CB8AC3E}">
        <p14:creationId xmlns:p14="http://schemas.microsoft.com/office/powerpoint/2010/main" val="1675469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马太福音</a:t>
            </a:r>
            <a:r>
              <a:rPr lang="en-US" altLang="zh-CN" sz="1800" dirty="0">
                <a:effectLst/>
                <a:latin typeface="Times New Roman" panose="02020603050405020304" pitchFamily="18" charset="0"/>
                <a:ea typeface="宋体" panose="02010600030101010101" pitchFamily="2" charset="-122"/>
              </a:rPr>
              <a:t>19</a:t>
            </a:r>
            <a:r>
              <a:rPr lang="zh-CN" altLang="zh-CN" sz="1800" dirty="0">
                <a:effectLst/>
                <a:latin typeface="Times New Roman" panose="02020603050405020304" pitchFamily="18" charset="0"/>
                <a:ea typeface="宋体" panose="02010600030101010101" pitchFamily="2" charset="-122"/>
              </a:rPr>
              <a:t>：</a:t>
            </a:r>
            <a:r>
              <a:rPr lang="en-US" altLang="zh-CN" sz="1800" dirty="0">
                <a:effectLst/>
                <a:latin typeface="Times New Roman" panose="02020603050405020304" pitchFamily="18" charset="0"/>
                <a:ea typeface="宋体" panose="02010600030101010101" pitchFamily="2" charset="-122"/>
              </a:rPr>
              <a:t>4</a:t>
            </a:r>
            <a:r>
              <a:rPr lang="zh-CN" altLang="zh-CN" sz="1800" dirty="0">
                <a:effectLst/>
                <a:latin typeface="Times New Roman" panose="02020603050405020304" pitchFamily="18" charset="0"/>
                <a:ea typeface="宋体" panose="02010600030101010101" pitchFamily="2" charset="-122"/>
              </a:rPr>
              <a:t>起初造人的是造男造女，</a:t>
            </a:r>
            <a:r>
              <a:rPr lang="en-US" altLang="zh-CN" sz="1800" dirty="0">
                <a:effectLst/>
                <a:latin typeface="Times New Roman" panose="02020603050405020304" pitchFamily="18" charset="0"/>
                <a:ea typeface="宋体" panose="02010600030101010101" pitchFamily="2" charset="-122"/>
              </a:rPr>
              <a:t>5</a:t>
            </a:r>
            <a:r>
              <a:rPr lang="zh-CN" altLang="zh-CN" sz="1800" dirty="0">
                <a:effectLst/>
                <a:latin typeface="Times New Roman" panose="02020603050405020304" pitchFamily="18" charset="0"/>
                <a:ea typeface="宋体" panose="02010600030101010101" pitchFamily="2" charset="-122"/>
              </a:rPr>
              <a:t>并且说：“因此【男】人要离开父母，与妻子联合，二人成为一体。”这经你们没有念过吗？</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耶稣在这里是引用创世纪第一章和创世纪第二章的经文，表明他认可这个教导，所以耶稣断言上帝创造了男女两个性别，并且一个男人和一个女人联合才是婚姻。可见，耶稣对婚姻的定义跟创世记中神创造时所定义的是一模一样的。</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20054885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5. </a:t>
            </a:r>
            <a:r>
              <a:rPr lang="zh-CN" altLang="zh-CN" sz="1800" b="1" dirty="0">
                <a:effectLst/>
                <a:latin typeface="Times New Roman" panose="02020603050405020304" pitchFamily="18" charset="0"/>
                <a:ea typeface="宋体" panose="02010600030101010101" pitchFamily="2" charset="-122"/>
              </a:rPr>
              <a:t>总结</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刚才，我们从旧约看到新约，无论是摩西的律法，还是保罗的书信，都清楚告诉我们，同性恋是圣经所禁止的，是抵挡神的，更是神所憎恶的！任何试图扭曲圣经的教导、为同性恋辩护的人，只会自取沉沦！所以，在同性恋问题上，无论是教会还是基督徒都不能有任何妥协。</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44</a:t>
            </a:fld>
            <a:endParaRPr lang="zh-CN" altLang="en-US"/>
          </a:p>
        </p:txBody>
      </p:sp>
    </p:spTree>
    <p:extLst>
      <p:ext uri="{BB962C8B-B14F-4D97-AF65-F5344CB8AC3E}">
        <p14:creationId xmlns:p14="http://schemas.microsoft.com/office/powerpoint/2010/main" val="7779532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对于一个重生得救的基督徒来说，我们要警醒，拒绝罪，同时也要爱罪人。我们不犯同性恋的罪，但要帮助身陷同性恋桎梏的人脱离这个罪。如果他们还没有信耶稣，我们要通过福音，帮助他们依靠耶稣的话语和能力，认罪悔改，重归正道，真正成为一个新造的人。</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45</a:t>
            </a:fld>
            <a:endParaRPr lang="zh-CN" altLang="en-US"/>
          </a:p>
        </p:txBody>
      </p:sp>
    </p:spTree>
    <p:extLst>
      <p:ext uri="{BB962C8B-B14F-4D97-AF65-F5344CB8AC3E}">
        <p14:creationId xmlns:p14="http://schemas.microsoft.com/office/powerpoint/2010/main" val="25737826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0" dirty="0">
                <a:effectLst/>
                <a:ea typeface="宋体" panose="02010600030101010101" pitchFamily="2" charset="-122"/>
                <a:cs typeface="Times New Roman" panose="02020603050405020304" pitchFamily="18" charset="0"/>
              </a:rPr>
              <a:t>祷告结束。</a:t>
            </a:r>
            <a:endParaRPr lang="zh-CN" altLang="en-US" dirty="0"/>
          </a:p>
        </p:txBody>
      </p:sp>
      <p:sp>
        <p:nvSpPr>
          <p:cNvPr id="4" name="灯片编号占位符 3"/>
          <p:cNvSpPr>
            <a:spLocks noGrp="1"/>
          </p:cNvSpPr>
          <p:nvPr>
            <p:ph type="sldNum" sz="quarter" idx="5"/>
          </p:nvPr>
        </p:nvSpPr>
        <p:spPr/>
        <p:txBody>
          <a:bodyPr/>
          <a:lstStyle/>
          <a:p>
            <a:fld id="{63026871-DE52-42AD-B5C2-56320565728A}" type="slidenum">
              <a:rPr lang="zh-CN" altLang="en-US" smtClean="0"/>
              <a:t>46</a:t>
            </a:fld>
            <a:endParaRPr lang="zh-CN" altLang="en-US"/>
          </a:p>
        </p:txBody>
      </p:sp>
    </p:spTree>
    <p:extLst>
      <p:ext uri="{BB962C8B-B14F-4D97-AF65-F5344CB8AC3E}">
        <p14:creationId xmlns:p14="http://schemas.microsoft.com/office/powerpoint/2010/main" val="3689817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那么我们反对的同性恋的定义是什么呢？同性恋的定义所指的是：同性之间发生“同房”这样的性行为，即男性与男性，女性与女性苟合。</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所以同性之间是否发生如夫妻般的亲密爱抚和性行为，是界定同性恋的重要标准。</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5</a:t>
            </a:fld>
            <a:endParaRPr lang="zh-CN" altLang="en-US"/>
          </a:p>
        </p:txBody>
      </p:sp>
    </p:spTree>
    <p:extLst>
      <p:ext uri="{BB962C8B-B14F-4D97-AF65-F5344CB8AC3E}">
        <p14:creationId xmlns:p14="http://schemas.microsoft.com/office/powerpoint/2010/main" val="114365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2. </a:t>
            </a:r>
            <a:r>
              <a:rPr lang="zh-CN" altLang="zh-CN" sz="1800" b="1" dirty="0">
                <a:effectLst/>
                <a:latin typeface="Times New Roman" panose="02020603050405020304" pitchFamily="18" charset="0"/>
                <a:ea typeface="宋体" panose="02010600030101010101" pitchFamily="2" charset="-122"/>
              </a:rPr>
              <a:t>同性恋不是天生的—— 生理层面</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那么同性恋是天生的吗？生理学告诉我们，同性恋不是天生的。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622BD-B18B-4F1D-8806-94D26F577130}" type="slidenum">
              <a:rPr kumimoji="0" lang="zh-CN" altLang="en-US" sz="1200" b="0" i="0" u="none" strike="noStrike" kern="1200" cap="none" spc="0" normalizeH="0" baseline="0" noProof="0" smtClean="0">
                <a:ln>
                  <a:noFill/>
                </a:ln>
                <a:solidFill>
                  <a:prstClr val="black"/>
                </a:solidFill>
                <a:effectLst/>
                <a:uLnTx/>
                <a:uFillTx/>
                <a:latin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a:cs typeface="+mn-cs"/>
            </a:endParaRPr>
          </a:p>
        </p:txBody>
      </p:sp>
    </p:spTree>
    <p:extLst>
      <p:ext uri="{BB962C8B-B14F-4D97-AF65-F5344CB8AC3E}">
        <p14:creationId xmlns:p14="http://schemas.microsoft.com/office/powerpoint/2010/main" val="3079343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en-US" altLang="zh-CN" sz="1800" b="1" dirty="0">
                <a:effectLst/>
                <a:latin typeface="宋体" panose="02010600030101010101" pitchFamily="2" charset="-122"/>
                <a:ea typeface="等线" panose="02010600030101010101" pitchFamily="2" charset="-122"/>
              </a:rPr>
              <a:t>2.1. </a:t>
            </a:r>
            <a:r>
              <a:rPr lang="zh-CN" altLang="zh-CN" sz="1800" b="1" dirty="0">
                <a:effectLst/>
                <a:latin typeface="Times New Roman" panose="02020603050405020304" pitchFamily="18" charset="0"/>
                <a:ea typeface="宋体" panose="02010600030101010101" pitchFamily="2" charset="-122"/>
              </a:rPr>
              <a:t>同性行为与基因无关</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zh-CN" altLang="zh-CN" sz="1800" dirty="0">
                <a:effectLst/>
                <a:latin typeface="Times New Roman" panose="02020603050405020304" pitchFamily="18" charset="0"/>
                <a:ea typeface="宋体" panose="02010600030101010101" pitchFamily="2" charset="-122"/>
              </a:rPr>
              <a:t>每个人都知道，如果性染色体是</a:t>
            </a:r>
            <a:r>
              <a:rPr lang="en-US" altLang="zh-CN" sz="1800" dirty="0">
                <a:effectLst/>
                <a:latin typeface="Times New Roman" panose="02020603050405020304" pitchFamily="18" charset="0"/>
                <a:ea typeface="宋体" panose="02010600030101010101" pitchFamily="2" charset="-122"/>
              </a:rPr>
              <a:t>XX</a:t>
            </a:r>
            <a:r>
              <a:rPr lang="zh-CN" altLang="zh-CN" sz="1800" dirty="0">
                <a:effectLst/>
                <a:latin typeface="Times New Roman" panose="02020603050405020304" pitchFamily="18" charset="0"/>
                <a:ea typeface="宋体" panose="02010600030101010101" pitchFamily="2" charset="-122"/>
              </a:rPr>
              <a:t>，那就是女性；</a:t>
            </a:r>
            <a:r>
              <a:rPr lang="en-US" altLang="zh-CN" sz="1800" dirty="0">
                <a:effectLst/>
                <a:latin typeface="Times New Roman" panose="02020603050405020304" pitchFamily="18" charset="0"/>
                <a:ea typeface="宋体" panose="02010600030101010101" pitchFamily="2" charset="-122"/>
              </a:rPr>
              <a:t>XY</a:t>
            </a:r>
            <a:r>
              <a:rPr lang="zh-CN" altLang="zh-CN" sz="1800" dirty="0">
                <a:effectLst/>
                <a:latin typeface="Times New Roman" panose="02020603050405020304" pitchFamily="18" charset="0"/>
                <a:ea typeface="宋体" panose="02010600030101010101" pitchFamily="2" charset="-122"/>
              </a:rPr>
              <a:t>就是男性，一条</a:t>
            </a:r>
            <a:r>
              <a:rPr lang="en-US" altLang="zh-CN" sz="1800" dirty="0">
                <a:effectLst/>
                <a:latin typeface="Times New Roman" panose="02020603050405020304" pitchFamily="18" charset="0"/>
                <a:ea typeface="宋体" panose="02010600030101010101" pitchFamily="2" charset="-122"/>
              </a:rPr>
              <a:t>Y</a:t>
            </a:r>
            <a:r>
              <a:rPr lang="zh-CN" altLang="zh-CN" sz="1800" dirty="0">
                <a:effectLst/>
                <a:latin typeface="Times New Roman" panose="02020603050405020304" pitchFamily="18" charset="0"/>
                <a:ea typeface="宋体" panose="02010600030101010101" pitchFamily="2" charset="-122"/>
              </a:rPr>
              <a:t>染色体就可以决定一个人是男性了。也就是说，每个人出生时被赋予的细胞中的性染色体，就决定了他</a:t>
            </a:r>
            <a:r>
              <a:rPr lang="en-US" altLang="zh-CN" sz="1800" dirty="0">
                <a:effectLst/>
                <a:latin typeface="Times New Roman" panose="02020603050405020304" pitchFamily="18" charset="0"/>
                <a:ea typeface="宋体" panose="02010600030101010101" pitchFamily="2" charset="-122"/>
              </a:rPr>
              <a:t>/</a:t>
            </a:r>
            <a:r>
              <a:rPr lang="zh-CN" altLang="zh-CN" sz="1800" dirty="0">
                <a:effectLst/>
                <a:latin typeface="Times New Roman" panose="02020603050405020304" pitchFamily="18" charset="0"/>
                <a:ea typeface="宋体" panose="02010600030101010101" pitchFamily="2" charset="-122"/>
              </a:rPr>
              <a:t>她是男性还是女性，这是不可能被任何自我感觉和体验改变的。这是同性恋心理学家也承认的，所以同性恋绝对不是与生俱来的。</a:t>
            </a:r>
            <a:endParaRPr lang="zh-CN" altLang="zh-CN" sz="1800" dirty="0">
              <a:effectLst/>
              <a:latin typeface="Times New Roman" panose="02020603050405020304" pitchFamily="18" charset="0"/>
              <a:ea typeface="等线" panose="02010600030101010101" pitchFamily="2" charset="-122"/>
            </a:endParaRPr>
          </a:p>
          <a:p>
            <a:pPr>
              <a:tabLst>
                <a:tab pos="1620520" algn="l"/>
              </a:tabLst>
            </a:pPr>
            <a:r>
              <a:rPr lang="en-US" altLang="zh-CN" sz="1800" dirty="0">
                <a:effectLst/>
                <a:latin typeface="宋体" panose="02010600030101010101" pitchFamily="2" charset="-122"/>
                <a:ea typeface="等线" panose="02010600030101010101" pitchFamily="2" charset="-122"/>
              </a:rPr>
              <a:t> </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7</a:t>
            </a:fld>
            <a:endParaRPr lang="zh-CN" altLang="en-US"/>
          </a:p>
        </p:txBody>
      </p:sp>
    </p:spTree>
    <p:extLst>
      <p:ext uri="{BB962C8B-B14F-4D97-AF65-F5344CB8AC3E}">
        <p14:creationId xmlns:p14="http://schemas.microsoft.com/office/powerpoint/2010/main" val="87333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dirty="0">
                <a:effectLst/>
                <a:latin typeface="Times New Roman" panose="02020603050405020304" pitchFamily="18" charset="0"/>
                <a:ea typeface="宋体" panose="02010600030101010101" pitchFamily="2" charset="-122"/>
              </a:rPr>
              <a:t>既然不是天生的，那为什么会有同性恋这种现象呢？ 在过去某些学者曾经断言同性恋的性取向是遗传基因所导致的结果。但研究表明，同性性取向并不存在具体的遗传关联。要证明这个结论，我们可以看同卵双胞胎。</a:t>
            </a:r>
            <a:endParaRPr lang="zh-CN" altLang="zh-CN" sz="1800"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8</a:t>
            </a:fld>
            <a:endParaRPr lang="zh-CN" altLang="en-US"/>
          </a:p>
        </p:txBody>
      </p:sp>
    </p:spTree>
    <p:extLst>
      <p:ext uri="{BB962C8B-B14F-4D97-AF65-F5344CB8AC3E}">
        <p14:creationId xmlns:p14="http://schemas.microsoft.com/office/powerpoint/2010/main" val="191191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tabLst>
                <a:tab pos="1620520" algn="l"/>
              </a:tabLst>
            </a:pPr>
            <a:r>
              <a:rPr lang="zh-CN" altLang="zh-CN" sz="1800" kern="0" dirty="0">
                <a:effectLst/>
                <a:ea typeface="宋体" panose="02010600030101010101" pitchFamily="2" charset="-122"/>
                <a:cs typeface="Times New Roman" panose="02020603050405020304" pitchFamily="18" charset="0"/>
              </a:rPr>
              <a:t> 如果一对同卵双胞胎中的一个有同性性取向，那这对双胞胎中的另一个有同行性取向的可能性有多大呢？大概是</a:t>
            </a:r>
            <a:r>
              <a:rPr lang="en-US" altLang="zh-CN" sz="1800" kern="0" dirty="0">
                <a:effectLst/>
                <a:ea typeface="宋体" panose="02010600030101010101" pitchFamily="2" charset="-122"/>
                <a:cs typeface="Times New Roman" panose="02020603050405020304" pitchFamily="18" charset="0"/>
              </a:rPr>
              <a:t>11%-14%</a:t>
            </a:r>
            <a:r>
              <a:rPr lang="zh-CN" altLang="zh-CN" sz="1800" kern="0" dirty="0">
                <a:effectLst/>
                <a:ea typeface="宋体" panose="02010600030101010101" pitchFamily="2" charset="-122"/>
                <a:cs typeface="Times New Roman" panose="02020603050405020304" pitchFamily="18" charset="0"/>
              </a:rPr>
              <a:t>的可能性。换句话说，在双胞胎兄弟姊妹中，哪怕有一个是同性恋，另一个不是同性恋者的概率几乎达到</a:t>
            </a:r>
            <a:r>
              <a:rPr lang="en-US" altLang="zh-CN" sz="1800" kern="0" dirty="0">
                <a:effectLst/>
                <a:ea typeface="宋体" panose="02010600030101010101" pitchFamily="2" charset="-122"/>
                <a:cs typeface="Times New Roman" panose="02020603050405020304" pitchFamily="18" charset="0"/>
              </a:rPr>
              <a:t>90%</a:t>
            </a:r>
            <a:r>
              <a:rPr lang="zh-CN" altLang="zh-CN" sz="1800" kern="0" dirty="0">
                <a:effectLst/>
                <a:ea typeface="宋体" panose="02010600030101010101" pitchFamily="2" charset="-122"/>
                <a:cs typeface="Times New Roman" panose="02020603050405020304" pitchFamily="18" charset="0"/>
              </a:rPr>
              <a:t>。可见，基因遗传并不决定人的性取向。如果同性恋是基因遗传决定的，那么同卵双胞胎具有相同性取向的概率应该是接近</a:t>
            </a:r>
            <a:r>
              <a:rPr lang="en-US" altLang="zh-CN" sz="1800" kern="0" dirty="0">
                <a:effectLst/>
                <a:ea typeface="宋体" panose="02010600030101010101" pitchFamily="2" charset="-122"/>
                <a:cs typeface="Times New Roman" panose="02020603050405020304" pitchFamily="18" charset="0"/>
              </a:rPr>
              <a:t>100%</a:t>
            </a:r>
            <a:r>
              <a:rPr lang="zh-CN" altLang="zh-CN" sz="1800" kern="0" dirty="0">
                <a:effectLst/>
                <a:ea typeface="宋体" panose="02010600030101010101" pitchFamily="2" charset="-122"/>
                <a:cs typeface="Times New Roman" panose="02020603050405020304" pitchFamily="18" charset="0"/>
              </a:rPr>
              <a:t>。</a:t>
            </a:r>
            <a:endParaRPr lang="zh-CN" altLang="zh-CN" sz="1800" u="none" dirty="0">
              <a:effectLst/>
              <a:latin typeface="Times New Roman" panose="02020603050405020304" pitchFamily="18" charset="0"/>
              <a:ea typeface="等线" panose="02010600030101010101" pitchFamily="2" charset="-122"/>
            </a:endParaRPr>
          </a:p>
        </p:txBody>
      </p:sp>
      <p:sp>
        <p:nvSpPr>
          <p:cNvPr id="4" name="灯片编号占位符 3"/>
          <p:cNvSpPr>
            <a:spLocks noGrp="1"/>
          </p:cNvSpPr>
          <p:nvPr>
            <p:ph type="sldNum" sz="quarter" idx="5"/>
          </p:nvPr>
        </p:nvSpPr>
        <p:spPr/>
        <p:txBody>
          <a:bodyPr/>
          <a:lstStyle/>
          <a:p>
            <a:fld id="{63026871-DE52-42AD-B5C2-56320565728A}" type="slidenum">
              <a:rPr lang="zh-CN" altLang="en-US" smtClean="0"/>
              <a:t>9</a:t>
            </a:fld>
            <a:endParaRPr lang="zh-CN" altLang="en-US"/>
          </a:p>
        </p:txBody>
      </p:sp>
    </p:spTree>
    <p:extLst>
      <p:ext uri="{BB962C8B-B14F-4D97-AF65-F5344CB8AC3E}">
        <p14:creationId xmlns:p14="http://schemas.microsoft.com/office/powerpoint/2010/main" val="3386804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F1F1001D-E2F3-4A9E-B752-4FA2DC224DED}"/>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FFD49CFF-A2D6-4875-B1E6-11CEF85BD47E}"/>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47698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988865-7C00-F642-BF95-D710111C1C7F}" type="datetimeFigureOut">
              <a:rPr kumimoji="1" lang="zh-CN" altLang="en-US" smtClean="0"/>
              <a:t>2022/2/9</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942141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9988865-7C00-F642-BF95-D710111C1C7F}" type="datetimeFigureOut">
              <a:rPr kumimoji="1" lang="zh-CN" altLang="en-US" smtClean="0"/>
              <a:t>2022/2/9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39406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9988865-7C00-F642-BF95-D710111C1C7F}" type="datetimeFigureOut">
              <a:rPr kumimoji="1" lang="zh-CN" altLang="en-US" smtClean="0"/>
              <a:t>2022/2/9</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4059954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9988865-7C00-F642-BF95-D710111C1C7F}" type="datetimeFigureOut">
              <a:rPr kumimoji="1" lang="zh-CN" altLang="en-US" smtClean="0"/>
              <a:t>2022/2/9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354234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9988865-7C00-F642-BF95-D710111C1C7F}" type="datetimeFigureOut">
              <a:rPr kumimoji="1" lang="zh-CN" altLang="en-US" smtClean="0"/>
              <a:t>2022/2/9</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95A62531-D046-E442-88C7-BFCFD675F2E5}" type="slidenum">
              <a:rPr kumimoji="1" lang="zh-CN" altLang="en-US" smtClean="0"/>
              <a:t>‹#›</a:t>
            </a:fld>
            <a:endParaRPr kumimoji="1" lang="zh-CN" altLang="en-US"/>
          </a:p>
        </p:txBody>
      </p:sp>
    </p:spTree>
    <p:extLst>
      <p:ext uri="{BB962C8B-B14F-4D97-AF65-F5344CB8AC3E}">
        <p14:creationId xmlns:p14="http://schemas.microsoft.com/office/powerpoint/2010/main" val="1643299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a:prstGeom prst="rect">
            <a:avLst/>
          </a:prstGeom>
        </p:spPr>
        <p:txBody>
          <a:bodyPr anchor="ctr" anchorCtr="0">
            <a:noAutofit/>
          </a:bodyPr>
          <a:lstStyle>
            <a:lvl1pPr>
              <a:lnSpc>
                <a:spcPct val="90000"/>
              </a:lnSpc>
              <a:defRPr sz="3038"/>
            </a:lvl1pPr>
          </a:lstStyle>
          <a:p>
            <a:r>
              <a:rPr lang="en-US"/>
              <a:t>Click to edit Master title style</a:t>
            </a:r>
            <a:endParaRPr lang="en-US" dirty="0"/>
          </a:p>
        </p:txBody>
      </p:sp>
      <p:sp>
        <p:nvSpPr>
          <p:cNvPr id="3" name="Subtitle 2"/>
          <p:cNvSpPr>
            <a:spLocks noGrp="1"/>
          </p:cNvSpPr>
          <p:nvPr>
            <p:ph type="subTitle" idx="1"/>
          </p:nvPr>
        </p:nvSpPr>
        <p:spPr>
          <a:xfrm>
            <a:off x="1368955" y="4344994"/>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257165" indent="0" algn="ctr">
              <a:buNone/>
              <a:defRPr>
                <a:solidFill>
                  <a:schemeClr val="tx1">
                    <a:tint val="75000"/>
                  </a:schemeClr>
                </a:solidFill>
              </a:defRPr>
            </a:lvl2pPr>
            <a:lvl3pPr marL="514329" indent="0" algn="ctr">
              <a:buNone/>
              <a:defRPr>
                <a:solidFill>
                  <a:schemeClr val="tx1">
                    <a:tint val="75000"/>
                  </a:schemeClr>
                </a:solidFill>
              </a:defRPr>
            </a:lvl3pPr>
            <a:lvl4pPr marL="771494" indent="0" algn="ctr">
              <a:buNone/>
              <a:defRPr>
                <a:solidFill>
                  <a:schemeClr val="tx1">
                    <a:tint val="75000"/>
                  </a:schemeClr>
                </a:solidFill>
              </a:defRPr>
            </a:lvl4pPr>
            <a:lvl5pPr marL="1028659" indent="0" algn="ctr">
              <a:buNone/>
              <a:defRPr>
                <a:solidFill>
                  <a:schemeClr val="tx1">
                    <a:tint val="75000"/>
                  </a:schemeClr>
                </a:solidFill>
              </a:defRPr>
            </a:lvl5pPr>
            <a:lvl6pPr marL="1285824" indent="0" algn="ctr">
              <a:buNone/>
              <a:defRPr>
                <a:solidFill>
                  <a:schemeClr val="tx1">
                    <a:tint val="75000"/>
                  </a:schemeClr>
                </a:solidFill>
              </a:defRPr>
            </a:lvl6pPr>
            <a:lvl7pPr marL="1542989" indent="0" algn="ctr">
              <a:buNone/>
              <a:defRPr>
                <a:solidFill>
                  <a:schemeClr val="tx1">
                    <a:tint val="75000"/>
                  </a:schemeClr>
                </a:solidFill>
              </a:defRPr>
            </a:lvl7pPr>
            <a:lvl8pPr marL="1800153" indent="0" algn="ctr">
              <a:buNone/>
              <a:defRPr>
                <a:solidFill>
                  <a:schemeClr val="tx1">
                    <a:tint val="75000"/>
                  </a:schemeClr>
                </a:solidFill>
              </a:defRPr>
            </a:lvl8pPr>
            <a:lvl9pPr marL="2057318"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625" b="1" i="1" u="none" strike="noStrike" kern="1200" cap="none" spc="-36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222011120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a:prstGeom prst="rect">
            <a:avLst/>
          </a:prstGeom>
        </p:spPr>
        <p:txBody>
          <a:bodyPr anchor="ctr" anchorCtr="0">
            <a:noAutofit/>
          </a:bodyPr>
          <a:lstStyle>
            <a:lvl1pPr>
              <a:lnSpc>
                <a:spcPct val="90000"/>
              </a:lnSpc>
              <a:defRPr sz="3038"/>
            </a:lvl1pPr>
          </a:lstStyle>
          <a:p>
            <a:r>
              <a:rPr lang="en-US"/>
              <a:t>Click to edit Master title style</a:t>
            </a:r>
            <a:endParaRPr lang="en-US" dirty="0"/>
          </a:p>
        </p:txBody>
      </p:sp>
      <p:sp>
        <p:nvSpPr>
          <p:cNvPr id="3" name="Subtitle 2"/>
          <p:cNvSpPr>
            <a:spLocks noGrp="1"/>
          </p:cNvSpPr>
          <p:nvPr>
            <p:ph type="subTitle" idx="1"/>
          </p:nvPr>
        </p:nvSpPr>
        <p:spPr>
          <a:xfrm>
            <a:off x="1368955" y="4344994"/>
            <a:ext cx="7043208"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257165" indent="0" algn="ctr">
              <a:buNone/>
              <a:defRPr>
                <a:solidFill>
                  <a:schemeClr val="tx1">
                    <a:tint val="75000"/>
                  </a:schemeClr>
                </a:solidFill>
              </a:defRPr>
            </a:lvl2pPr>
            <a:lvl3pPr marL="514329" indent="0" algn="ctr">
              <a:buNone/>
              <a:defRPr>
                <a:solidFill>
                  <a:schemeClr val="tx1">
                    <a:tint val="75000"/>
                  </a:schemeClr>
                </a:solidFill>
              </a:defRPr>
            </a:lvl3pPr>
            <a:lvl4pPr marL="771494" indent="0" algn="ctr">
              <a:buNone/>
              <a:defRPr>
                <a:solidFill>
                  <a:schemeClr val="tx1">
                    <a:tint val="75000"/>
                  </a:schemeClr>
                </a:solidFill>
              </a:defRPr>
            </a:lvl4pPr>
            <a:lvl5pPr marL="1028659" indent="0" algn="ctr">
              <a:buNone/>
              <a:defRPr>
                <a:solidFill>
                  <a:schemeClr val="tx1">
                    <a:tint val="75000"/>
                  </a:schemeClr>
                </a:solidFill>
              </a:defRPr>
            </a:lvl5pPr>
            <a:lvl6pPr marL="1285824" indent="0" algn="ctr">
              <a:buNone/>
              <a:defRPr>
                <a:solidFill>
                  <a:schemeClr val="tx1">
                    <a:tint val="75000"/>
                  </a:schemeClr>
                </a:solidFill>
              </a:defRPr>
            </a:lvl6pPr>
            <a:lvl7pPr marL="1542989" indent="0" algn="ctr">
              <a:buNone/>
              <a:defRPr>
                <a:solidFill>
                  <a:schemeClr val="tx1">
                    <a:tint val="75000"/>
                  </a:schemeClr>
                </a:solidFill>
              </a:defRPr>
            </a:lvl7pPr>
            <a:lvl8pPr marL="1800153" indent="0" algn="ctr">
              <a:buNone/>
              <a:defRPr>
                <a:solidFill>
                  <a:schemeClr val="tx1">
                    <a:tint val="75000"/>
                  </a:schemeClr>
                </a:solidFill>
              </a:defRPr>
            </a:lvl8pPr>
            <a:lvl9pPr marL="2057318"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625" b="1" i="1" u="none" strike="noStrike" kern="1200" cap="none" spc="-36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368175359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6"/>
            <a:ext cx="78867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92752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241385"/>
            <a:ext cx="9144000" cy="424732"/>
          </a:xfrm>
          <a:prstGeom prst="rect">
            <a:avLst/>
          </a:prstGeom>
          <a:noFill/>
        </p:spPr>
        <p:txBody>
          <a:bodyPr vert="horz" wrap="square" lIns="91440" tIns="45720" rIns="91440" bIns="45720" rtlCol="0">
            <a:spAutoFit/>
          </a:bodyPr>
          <a:lstStyle>
            <a:lvl1pPr algn="ctr">
              <a:defRPr lang="en-US" sz="24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51435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824201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62000"/>
            <a:ext cx="9144000" cy="590931"/>
          </a:xfrm>
          <a:prstGeom prst="rect">
            <a:avLst/>
          </a:prstGeom>
          <a:noFill/>
        </p:spPr>
        <p:txBody>
          <a:bodyPr vert="horz" wrap="square" lIns="91440" tIns="45720" rIns="91440" bIns="45720" rtlCol="0">
            <a:spAutoFit/>
          </a:bodyPr>
          <a:lstStyle>
            <a:lvl1pPr marL="0" indent="0" algn="ctr" defTabSz="914400">
              <a:spcBef>
                <a:spcPct val="0"/>
              </a:spcBef>
              <a:buFont typeface="Arial" panose="020B0604020202020204" pitchFamily="34" charset="0"/>
              <a:buNone/>
              <a:defRPr 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spcBef>
                <a:spcPct val="0"/>
              </a:spcBef>
              <a:buFont typeface="Arial" panose="020B0604020202020204" pitchFamily="34" charset="0"/>
              <a:buNone/>
            </a:pPr>
            <a:r>
              <a:rPr lang="zh-CN" altLang="en-US" dirty="0"/>
              <a:t>单击此处编辑母版副标题样式</a:t>
            </a:r>
            <a:endParaRPr lang="en-US" altLang="zh-CN" dirty="0"/>
          </a:p>
        </p:txBody>
      </p:sp>
      <p:pic>
        <p:nvPicPr>
          <p:cNvPr id="8" name="图片 7">
            <a:extLst>
              <a:ext uri="{FF2B5EF4-FFF2-40B4-BE49-F238E27FC236}">
                <a16:creationId xmlns:a16="http://schemas.microsoft.com/office/drawing/2014/main" id="{8875F873-BFAC-D84D-B626-1657EE3B3F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855"/>
            <a:ext cx="9144000" cy="6834289"/>
          </a:xfrm>
          <a:prstGeom prst="rect">
            <a:avLst/>
          </a:prstGeom>
        </p:spPr>
      </p:pic>
    </p:spTree>
    <p:extLst>
      <p:ext uri="{BB962C8B-B14F-4D97-AF65-F5344CB8AC3E}">
        <p14:creationId xmlns:p14="http://schemas.microsoft.com/office/powerpoint/2010/main" val="1767674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F1F1001D-E2F3-4A9E-B752-4FA2DC224DED}"/>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FFD49CFF-A2D6-4875-B1E6-11CEF85BD47E}"/>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grpSp>
        <p:nvGrpSpPr>
          <p:cNvPr id="5" name="组合 4">
            <a:extLst>
              <a:ext uri="{FF2B5EF4-FFF2-40B4-BE49-F238E27FC236}">
                <a16:creationId xmlns:a16="http://schemas.microsoft.com/office/drawing/2014/main" id="{95DDC1C8-54AE-4D54-82E0-7A68E0D75980}"/>
              </a:ext>
            </a:extLst>
          </p:cNvPr>
          <p:cNvGrpSpPr/>
          <p:nvPr userDrawn="1"/>
        </p:nvGrpSpPr>
        <p:grpSpPr>
          <a:xfrm>
            <a:off x="454532" y="2242084"/>
            <a:ext cx="8299161" cy="4629384"/>
            <a:chOff x="454532" y="2196364"/>
            <a:chExt cx="8299161" cy="4629384"/>
          </a:xfrm>
        </p:grpSpPr>
        <p:cxnSp>
          <p:nvCxnSpPr>
            <p:cNvPr id="6" name="直线连接符 2">
              <a:extLst>
                <a:ext uri="{FF2B5EF4-FFF2-40B4-BE49-F238E27FC236}">
                  <a16:creationId xmlns:a16="http://schemas.microsoft.com/office/drawing/2014/main" id="{4B472C62-6EEF-4AEE-B0F3-EE1532BE73DC}"/>
                </a:ext>
              </a:extLst>
            </p:cNvPr>
            <p:cNvCxnSpPr>
              <a:cxnSpLocks/>
            </p:cNvCxnSpPr>
            <p:nvPr/>
          </p:nvCxnSpPr>
          <p:spPr>
            <a:xfrm>
              <a:off x="454532" y="2461437"/>
              <a:ext cx="0" cy="4040023"/>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3">
              <a:extLst>
                <a:ext uri="{FF2B5EF4-FFF2-40B4-BE49-F238E27FC236}">
                  <a16:creationId xmlns:a16="http://schemas.microsoft.com/office/drawing/2014/main" id="{291A10CF-6EF4-4BB0-8500-A759D29956BA}"/>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DAB3027B-A5AE-4B28-A7B2-2FDE6B60B8F3}"/>
                </a:ext>
              </a:extLst>
            </p:cNvPr>
            <p:cNvCxnSpPr>
              <a:cxnSpLocks/>
            </p:cNvCxnSpPr>
            <p:nvPr/>
          </p:nvCxnSpPr>
          <p:spPr>
            <a:xfrm flipH="1">
              <a:off x="971601" y="2496944"/>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DD03A15E-E500-4197-AE0E-8CDCE1D95CFB}"/>
                </a:ext>
              </a:extLst>
            </p:cNvPr>
            <p:cNvCxnSpPr>
              <a:cxnSpLocks/>
              <a:endCxn id="11" idx="3"/>
            </p:cNvCxnSpPr>
            <p:nvPr/>
          </p:nvCxnSpPr>
          <p:spPr>
            <a:xfrm>
              <a:off x="8702174" y="2496944"/>
              <a:ext cx="51519" cy="400563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0C459AC7-6D92-4496-B7FB-F8B3FFB5CDED}"/>
                </a:ext>
              </a:extLst>
            </p:cNvPr>
            <p:cNvPicPr>
              <a:picLocks noChangeAspect="1"/>
            </p:cNvPicPr>
            <p:nvPr/>
          </p:nvPicPr>
          <p:blipFill rotWithShape="1">
            <a:blip r:embed="rId3"/>
            <a:srcRect l="38822" t="7371" r="20768" b="51298"/>
            <a:stretch/>
          </p:blipFill>
          <p:spPr>
            <a:xfrm>
              <a:off x="503364" y="2196364"/>
              <a:ext cx="544010" cy="530146"/>
            </a:xfrm>
            <a:prstGeom prst="rect">
              <a:avLst/>
            </a:prstGeom>
          </p:spPr>
        </p:pic>
        <p:pic>
          <p:nvPicPr>
            <p:cNvPr id="11" name="图片 10">
              <a:extLst>
                <a:ext uri="{FF2B5EF4-FFF2-40B4-BE49-F238E27FC236}">
                  <a16:creationId xmlns:a16="http://schemas.microsoft.com/office/drawing/2014/main" id="{7F6AC5B4-F985-45A1-A1FF-F8A49B9B58F0}"/>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207629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F1F1001D-E2F3-4A9E-B752-4FA2DC224DED}"/>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FFD49CFF-A2D6-4875-B1E6-11CEF85BD47E}"/>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grpSp>
        <p:nvGrpSpPr>
          <p:cNvPr id="5" name="组合 4">
            <a:extLst>
              <a:ext uri="{FF2B5EF4-FFF2-40B4-BE49-F238E27FC236}">
                <a16:creationId xmlns:a16="http://schemas.microsoft.com/office/drawing/2014/main" id="{B9E5D434-5171-4701-8547-071F623B3FCD}"/>
              </a:ext>
            </a:extLst>
          </p:cNvPr>
          <p:cNvGrpSpPr/>
          <p:nvPr userDrawn="1"/>
        </p:nvGrpSpPr>
        <p:grpSpPr>
          <a:xfrm>
            <a:off x="454532" y="1202433"/>
            <a:ext cx="8299161" cy="5623315"/>
            <a:chOff x="454532" y="1202433"/>
            <a:chExt cx="8299161" cy="5623315"/>
          </a:xfrm>
        </p:grpSpPr>
        <p:cxnSp>
          <p:nvCxnSpPr>
            <p:cNvPr id="6" name="直线连接符 2">
              <a:extLst>
                <a:ext uri="{FF2B5EF4-FFF2-40B4-BE49-F238E27FC236}">
                  <a16:creationId xmlns:a16="http://schemas.microsoft.com/office/drawing/2014/main" id="{5D0B0335-C282-4F16-BDFE-FDDB8F78FF63}"/>
                </a:ext>
              </a:extLst>
            </p:cNvPr>
            <p:cNvCxnSpPr>
              <a:cxnSpLocks/>
            </p:cNvCxnSpPr>
            <p:nvPr/>
          </p:nvCxnSpPr>
          <p:spPr>
            <a:xfrm>
              <a:off x="454532" y="1463115"/>
              <a:ext cx="0" cy="5038345"/>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3">
              <a:extLst>
                <a:ext uri="{FF2B5EF4-FFF2-40B4-BE49-F238E27FC236}">
                  <a16:creationId xmlns:a16="http://schemas.microsoft.com/office/drawing/2014/main" id="{6116E209-B1A9-40C1-83D9-386B06E3EC5D}"/>
                </a:ext>
              </a:extLst>
            </p:cNvPr>
            <p:cNvCxnSpPr>
              <a:cxnSpLocks/>
            </p:cNvCxnSpPr>
            <p:nvPr/>
          </p:nvCxnSpPr>
          <p:spPr>
            <a:xfrm flipH="1">
              <a:off x="454532" y="6501460"/>
              <a:ext cx="7789876"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4">
              <a:extLst>
                <a:ext uri="{FF2B5EF4-FFF2-40B4-BE49-F238E27FC236}">
                  <a16:creationId xmlns:a16="http://schemas.microsoft.com/office/drawing/2014/main" id="{B5D8E063-788B-47A6-8118-C85A7D032A31}"/>
                </a:ext>
              </a:extLst>
            </p:cNvPr>
            <p:cNvCxnSpPr>
              <a:cxnSpLocks/>
            </p:cNvCxnSpPr>
            <p:nvPr/>
          </p:nvCxnSpPr>
          <p:spPr>
            <a:xfrm flipH="1">
              <a:off x="971601" y="1434539"/>
              <a:ext cx="774266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5">
              <a:extLst>
                <a:ext uri="{FF2B5EF4-FFF2-40B4-BE49-F238E27FC236}">
                  <a16:creationId xmlns:a16="http://schemas.microsoft.com/office/drawing/2014/main" id="{978107CE-90EB-4742-B0AC-FE964F5DE368}"/>
                </a:ext>
              </a:extLst>
            </p:cNvPr>
            <p:cNvCxnSpPr>
              <a:cxnSpLocks/>
              <a:endCxn id="11" idx="3"/>
            </p:cNvCxnSpPr>
            <p:nvPr/>
          </p:nvCxnSpPr>
          <p:spPr>
            <a:xfrm>
              <a:off x="8712974" y="1434539"/>
              <a:ext cx="40719" cy="5068044"/>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9">
              <a:extLst>
                <a:ext uri="{FF2B5EF4-FFF2-40B4-BE49-F238E27FC236}">
                  <a16:creationId xmlns:a16="http://schemas.microsoft.com/office/drawing/2014/main" id="{96055D99-EF7B-49EF-9962-26A85ABA4826}"/>
                </a:ext>
              </a:extLst>
            </p:cNvPr>
            <p:cNvPicPr>
              <a:picLocks noChangeAspect="1"/>
            </p:cNvPicPr>
            <p:nvPr/>
          </p:nvPicPr>
          <p:blipFill rotWithShape="1">
            <a:blip r:embed="rId3"/>
            <a:srcRect l="38822" t="7371" r="20768" b="51298"/>
            <a:stretch/>
          </p:blipFill>
          <p:spPr>
            <a:xfrm>
              <a:off x="503364" y="1202433"/>
              <a:ext cx="544010" cy="530146"/>
            </a:xfrm>
            <a:prstGeom prst="rect">
              <a:avLst/>
            </a:prstGeom>
          </p:spPr>
        </p:pic>
        <p:pic>
          <p:nvPicPr>
            <p:cNvPr id="11" name="图片 10">
              <a:extLst>
                <a:ext uri="{FF2B5EF4-FFF2-40B4-BE49-F238E27FC236}">
                  <a16:creationId xmlns:a16="http://schemas.microsoft.com/office/drawing/2014/main" id="{5DD6D231-13A6-419D-A49E-069B2DE128A4}"/>
                </a:ext>
              </a:extLst>
            </p:cNvPr>
            <p:cNvPicPr>
              <a:picLocks noChangeAspect="1"/>
            </p:cNvPicPr>
            <p:nvPr/>
          </p:nvPicPr>
          <p:blipFill rotWithShape="1">
            <a:blip r:embed="rId4"/>
            <a:srcRect l="25549" t="49611" r="34040"/>
            <a:stretch/>
          </p:blipFill>
          <p:spPr>
            <a:xfrm>
              <a:off x="8209683" y="6179417"/>
              <a:ext cx="544010" cy="646331"/>
            </a:xfrm>
            <a:prstGeom prst="rect">
              <a:avLst/>
            </a:prstGeom>
          </p:spPr>
        </p:pic>
      </p:grpSp>
    </p:spTree>
    <p:extLst>
      <p:ext uri="{BB962C8B-B14F-4D97-AF65-F5344CB8AC3E}">
        <p14:creationId xmlns:p14="http://schemas.microsoft.com/office/powerpoint/2010/main" val="1191921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pic>
        <p:nvPicPr>
          <p:cNvPr id="9" name="图片 8" descr="蓝色的天空&#10;&#10;中度可信度描述已自动生成">
            <a:extLst>
              <a:ext uri="{FF2B5EF4-FFF2-40B4-BE49-F238E27FC236}">
                <a16:creationId xmlns:a16="http://schemas.microsoft.com/office/drawing/2014/main" id="{2B0F5417-8387-8E42-A9A1-4800E036E167}"/>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CF81DC4F-4715-4A76-B6C8-3D5D735D6736}"/>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2692466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1" name="图片 10" descr="蓝色的天空&#10;&#10;描述已自动生成">
            <a:extLst>
              <a:ext uri="{FF2B5EF4-FFF2-40B4-BE49-F238E27FC236}">
                <a16:creationId xmlns:a16="http://schemas.microsoft.com/office/drawing/2014/main" id="{6DF36842-CF5B-434C-A60F-40EED7A8D5E5}"/>
              </a:ext>
            </a:extLst>
          </p:cNvPr>
          <p:cNvPicPr>
            <a:picLocks noChangeAspect="1"/>
          </p:cNvPicPr>
          <p:nvPr userDrawn="1"/>
        </p:nvPicPr>
        <p:blipFill>
          <a:blip r:embed="rId2"/>
          <a:stretch>
            <a:fillRect/>
          </a:stretch>
        </p:blipFill>
        <p:spPr>
          <a:xfrm>
            <a:off x="0" y="11857"/>
            <a:ext cx="9144000" cy="6834289"/>
          </a:xfrm>
          <a:prstGeom prst="rect">
            <a:avLst/>
          </a:prstGeom>
        </p:spPr>
      </p:pic>
      <p:sp>
        <p:nvSpPr>
          <p:cNvPr id="3" name="标题占位符 1">
            <a:extLst>
              <a:ext uri="{FF2B5EF4-FFF2-40B4-BE49-F238E27FC236}">
                <a16:creationId xmlns:a16="http://schemas.microsoft.com/office/drawing/2014/main" id="{1C830447-81A6-4C84-A295-FDB3B191F885}"/>
              </a:ext>
            </a:extLst>
          </p:cNvPr>
          <p:cNvSpPr>
            <a:spLocks noGrp="1"/>
          </p:cNvSpPr>
          <p:nvPr>
            <p:ph type="title"/>
          </p:nvPr>
        </p:nvSpPr>
        <p:spPr>
          <a:xfrm>
            <a:off x="0" y="327172"/>
            <a:ext cx="9144000" cy="780075"/>
          </a:xfrm>
          <a:prstGeom prst="rect">
            <a:avLst/>
          </a:prstGeom>
        </p:spPr>
        <p:txBody>
          <a:bodyPr vert="horz" lIns="91440" tIns="45720" rIns="91440" bIns="45720" rtlCol="0" anchor="ctr">
            <a:normAutofit/>
          </a:bodyPr>
          <a:lstStyle>
            <a:lvl1pPr algn="ct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110506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7" name="图片 6" descr="图标&#10;&#10;描述已自动生成">
            <a:extLst>
              <a:ext uri="{FF2B5EF4-FFF2-40B4-BE49-F238E27FC236}">
                <a16:creationId xmlns:a16="http://schemas.microsoft.com/office/drawing/2014/main" id="{A06CAFBC-8305-8B4F-94CA-568B67103E5F}"/>
              </a:ext>
            </a:extLst>
          </p:cNvPr>
          <p:cNvPicPr>
            <a:picLocks noChangeAspect="1"/>
          </p:cNvPicPr>
          <p:nvPr userDrawn="1"/>
        </p:nvPicPr>
        <p:blipFill>
          <a:blip r:embed="rId2"/>
          <a:stretch>
            <a:fillRect/>
          </a:stretch>
        </p:blipFill>
        <p:spPr>
          <a:xfrm>
            <a:off x="0" y="11857"/>
            <a:ext cx="9144000" cy="6834289"/>
          </a:xfrm>
          <a:prstGeom prst="rect">
            <a:avLst/>
          </a:prstGeom>
        </p:spPr>
      </p:pic>
    </p:spTree>
    <p:extLst>
      <p:ext uri="{BB962C8B-B14F-4D97-AF65-F5344CB8AC3E}">
        <p14:creationId xmlns:p14="http://schemas.microsoft.com/office/powerpoint/2010/main" val="371943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蓝色的天空&#10;&#10;描述已自动生成">
            <a:extLst>
              <a:ext uri="{FF2B5EF4-FFF2-40B4-BE49-F238E27FC236}">
                <a16:creationId xmlns:a16="http://schemas.microsoft.com/office/drawing/2014/main" id="{174C2F1E-AF8A-584D-B892-03722D56D014}"/>
              </a:ext>
            </a:extLst>
          </p:cNvPr>
          <p:cNvPicPr>
            <a:picLocks noChangeAspect="1"/>
          </p:cNvPicPr>
          <p:nvPr userDrawn="1"/>
        </p:nvPicPr>
        <p:blipFill>
          <a:blip r:embed="rId2"/>
          <a:stretch>
            <a:fillRect/>
          </a:stretch>
        </p:blipFill>
        <p:spPr>
          <a:xfrm>
            <a:off x="0" y="11855"/>
            <a:ext cx="9144000" cy="6834289"/>
          </a:xfrm>
          <a:prstGeom prst="rect">
            <a:avLst/>
          </a:prstGeom>
        </p:spPr>
      </p:pic>
    </p:spTree>
    <p:extLst>
      <p:ext uri="{BB962C8B-B14F-4D97-AF65-F5344CB8AC3E}">
        <p14:creationId xmlns:p14="http://schemas.microsoft.com/office/powerpoint/2010/main" val="1516384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4" name="图片 3" descr="蓝色的天空&#10;&#10;描述已自动生成">
            <a:extLst>
              <a:ext uri="{FF2B5EF4-FFF2-40B4-BE49-F238E27FC236}">
                <a16:creationId xmlns:a16="http://schemas.microsoft.com/office/drawing/2014/main" id="{3FA1DC1A-6ED1-46AC-B3A1-915E679AC38B}"/>
              </a:ext>
            </a:extLst>
          </p:cNvPr>
          <p:cNvPicPr>
            <a:picLocks noChangeAspect="1"/>
          </p:cNvPicPr>
          <p:nvPr userDrawn="1"/>
        </p:nvPicPr>
        <p:blipFill>
          <a:blip r:embed="rId2"/>
          <a:stretch>
            <a:fillRect/>
          </a:stretch>
        </p:blipFill>
        <p:spPr>
          <a:xfrm>
            <a:off x="0" y="11855"/>
            <a:ext cx="9144000" cy="6834289"/>
          </a:xfrm>
          <a:prstGeom prst="rect">
            <a:avLst/>
          </a:prstGeom>
        </p:spPr>
      </p:pic>
      <p:sp>
        <p:nvSpPr>
          <p:cNvPr id="3" name="标题占位符 1">
            <a:extLst>
              <a:ext uri="{FF2B5EF4-FFF2-40B4-BE49-F238E27FC236}">
                <a16:creationId xmlns:a16="http://schemas.microsoft.com/office/drawing/2014/main" id="{FFD49CFF-A2D6-4875-B1E6-11CEF85BD47E}"/>
              </a:ext>
            </a:extLst>
          </p:cNvPr>
          <p:cNvSpPr>
            <a:spLocks noGrp="1"/>
          </p:cNvSpPr>
          <p:nvPr>
            <p:ph type="title"/>
          </p:nvPr>
        </p:nvSpPr>
        <p:spPr>
          <a:xfrm>
            <a:off x="0" y="327171"/>
            <a:ext cx="9144000" cy="780075"/>
          </a:xfrm>
          <a:prstGeom prst="rect">
            <a:avLst/>
          </a:prstGeom>
        </p:spPr>
        <p:txBody>
          <a:bodyPr vert="horz" lIns="91440" tIns="45720" rIns="91440" bIns="45720" rtlCol="0" anchor="ctr">
            <a:normAutofit/>
          </a:bodyPr>
          <a:lstStyle>
            <a:lvl1pPr>
              <a:defRPr sz="3600" b="1">
                <a:solidFill>
                  <a:srgbClr val="002060"/>
                </a:solidFill>
                <a:latin typeface="微软雅黑" panose="020B0503020204020204" pitchFamily="34" charset="-122"/>
                <a:ea typeface="微软雅黑" panose="020B0503020204020204" pitchFamily="34" charset="-122"/>
              </a:defRPr>
            </a:lvl1pPr>
          </a:lstStyle>
          <a:p>
            <a:r>
              <a:rPr kumimoji="1" lang="zh-CN" altLang="en-US" dirty="0"/>
              <a:t>单击此处编辑母版标题样式</a:t>
            </a:r>
          </a:p>
        </p:txBody>
      </p:sp>
    </p:spTree>
    <p:extLst>
      <p:ext uri="{BB962C8B-B14F-4D97-AF65-F5344CB8AC3E}">
        <p14:creationId xmlns:p14="http://schemas.microsoft.com/office/powerpoint/2010/main" val="416090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3" name="图片 2" descr="蓝色的天空&#10;&#10;描述已自动生成">
            <a:extLst>
              <a:ext uri="{FF2B5EF4-FFF2-40B4-BE49-F238E27FC236}">
                <a16:creationId xmlns:a16="http://schemas.microsoft.com/office/drawing/2014/main" id="{1FE26431-A3A1-468F-9028-37B0C65FD6E7}"/>
              </a:ext>
            </a:extLst>
          </p:cNvPr>
          <p:cNvPicPr>
            <a:picLocks noChangeAspect="1"/>
          </p:cNvPicPr>
          <p:nvPr userDrawn="1"/>
        </p:nvPicPr>
        <p:blipFill>
          <a:blip r:embed="rId2"/>
          <a:stretch>
            <a:fillRect/>
          </a:stretch>
        </p:blipFill>
        <p:spPr>
          <a:xfrm>
            <a:off x="0" y="11857"/>
            <a:ext cx="9144000" cy="6834289"/>
          </a:xfrm>
          <a:prstGeom prst="rect">
            <a:avLst/>
          </a:prstGeom>
        </p:spPr>
      </p:pic>
    </p:spTree>
    <p:extLst>
      <p:ext uri="{BB962C8B-B14F-4D97-AF65-F5344CB8AC3E}">
        <p14:creationId xmlns:p14="http://schemas.microsoft.com/office/powerpoint/2010/main" val="328505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dirty="0"/>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dirty="0"/>
              <a:t>单击此处编辑母版文本样式</a:t>
            </a:r>
          </a:p>
          <a:p>
            <a:pPr lvl="1"/>
            <a:r>
              <a:rPr kumimoji="1" lang="zh-CN" altLang="en-US" dirty="0"/>
              <a:t>二级</a:t>
            </a:r>
          </a:p>
          <a:p>
            <a:pPr lvl="2"/>
            <a:r>
              <a:rPr kumimoji="1" lang="zh-CN" altLang="en-US" dirty="0"/>
              <a:t>三级</a:t>
            </a:r>
          </a:p>
          <a:p>
            <a:pPr lvl="3"/>
            <a:r>
              <a:rPr kumimoji="1" lang="zh-CN" altLang="en-US" dirty="0"/>
              <a:t>四级</a:t>
            </a:r>
          </a:p>
          <a:p>
            <a:pPr lvl="4"/>
            <a:r>
              <a:rPr kumimoji="1" lang="zh-CN" altLang="en-US" dirty="0"/>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微软雅黑" panose="020B0503020204020204" pitchFamily="34" charset="-122"/>
              </a:defRPr>
            </a:lvl1pPr>
          </a:lstStyle>
          <a:p>
            <a:fld id="{79988865-7C00-F642-BF95-D710111C1C7F}" type="datetimeFigureOut">
              <a:rPr kumimoji="1" lang="zh-CN" altLang="en-US" smtClean="0"/>
              <a:pPr/>
              <a:t>2022/2/9</a:t>
            </a:fld>
            <a:endParaRPr kumimoji="1" lang="zh-CN" altLang="en-US" dirty="0"/>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微软雅黑" panose="020B0503020204020204" pitchFamily="34" charset="-122"/>
              </a:defRPr>
            </a:lvl1pPr>
          </a:lstStyle>
          <a:p>
            <a:endParaRPr kumimoji="1" lang="zh-CN" altLang="en-US" dirty="0"/>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微软雅黑" panose="020B0503020204020204" pitchFamily="34" charset="-122"/>
              </a:defRPr>
            </a:lvl1pPr>
          </a:lstStyle>
          <a:p>
            <a:fld id="{95A62531-D046-E442-88C7-BFCFD675F2E5}" type="slidenum">
              <a:rPr kumimoji="1" lang="zh-CN" altLang="en-US" smtClean="0"/>
              <a:pPr/>
              <a:t>‹#›</a:t>
            </a:fld>
            <a:endParaRPr kumimoji="1" lang="zh-CN" altLang="en-US" dirty="0"/>
          </a:p>
        </p:txBody>
      </p:sp>
    </p:spTree>
    <p:extLst>
      <p:ext uri="{BB962C8B-B14F-4D97-AF65-F5344CB8AC3E}">
        <p14:creationId xmlns:p14="http://schemas.microsoft.com/office/powerpoint/2010/main" val="1171200468"/>
      </p:ext>
    </p:extLst>
  </p:cSld>
  <p:clrMap bg1="lt1" tx1="dk1" bg2="lt2" tx2="dk2" accent1="accent1" accent2="accent2" accent3="accent3" accent4="accent4" accent5="accent5" accent6="accent6" hlink="hlink" folHlink="folHlink"/>
  <p:sldLayoutIdLst>
    <p:sldLayoutId id="2147483818" r:id="rId1"/>
    <p:sldLayoutId id="2147483824" r:id="rId2"/>
    <p:sldLayoutId id="2147483825" r:id="rId3"/>
    <p:sldLayoutId id="2147483819" r:id="rId4"/>
    <p:sldLayoutId id="2147483820" r:id="rId5"/>
    <p:sldLayoutId id="2147483821" r:id="rId6"/>
    <p:sldLayoutId id="2147483803" r:id="rId7"/>
    <p:sldLayoutId id="2147483805" r:id="rId8"/>
    <p:sldLayoutId id="2147483808" r:id="rId9"/>
    <p:sldLayoutId id="2147483809" r:id="rId10"/>
    <p:sldLayoutId id="2147483810" r:id="rId11"/>
    <p:sldLayoutId id="2147483811" r:id="rId12"/>
    <p:sldLayoutId id="2147483812" r:id="rId13"/>
    <p:sldLayoutId id="2147483813" r:id="rId14"/>
    <p:sldLayoutId id="2147483673" r:id="rId15"/>
    <p:sldLayoutId id="2147483675" r:id="rId16"/>
    <p:sldLayoutId id="2147483801" r:id="rId17"/>
    <p:sldLayoutId id="2147483817" r:id="rId18"/>
    <p:sldLayoutId id="2147483822" r:id="rId19"/>
  </p:sldLayoutIdLst>
  <p:txStyles>
    <p:titleStyle>
      <a:lvl1pPr algn="ctr" defTabSz="457200" rtl="0" eaLnBrk="1" latinLnBrk="0" hangingPunct="1">
        <a:spcBef>
          <a:spcPct val="0"/>
        </a:spcBef>
        <a:buNone/>
        <a:defRPr sz="4400" kern="1200">
          <a:solidFill>
            <a:schemeClr val="tx1"/>
          </a:solidFill>
          <a:latin typeface="+mj-lt"/>
          <a:ea typeface="微软雅黑" panose="020B0503020204020204" pitchFamily="34" charset="-122"/>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微软雅黑" panose="020B0503020204020204" pitchFamily="34" charset="-122"/>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微软雅黑" panose="020B0503020204020204" pitchFamily="34" charset="-122"/>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微软雅黑" panose="020B0503020204020204" pitchFamily="34" charset="-122"/>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微软雅黑" panose="020B0503020204020204" pitchFamily="34" charset="-122"/>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微软雅黑" panose="020B0503020204020204" pitchFamily="34" charset="-122"/>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许多人在观看表演&#10;&#10;中度可信度描述已自动生成">
            <a:extLst>
              <a:ext uri="{FF2B5EF4-FFF2-40B4-BE49-F238E27FC236}">
                <a16:creationId xmlns:a16="http://schemas.microsoft.com/office/drawing/2014/main" id="{FC49EE46-B826-4B29-99BB-724EB04B6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263" y="-1"/>
            <a:ext cx="5049738" cy="68579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图片 17">
            <a:extLst>
              <a:ext uri="{FF2B5EF4-FFF2-40B4-BE49-F238E27FC236}">
                <a16:creationId xmlns:a16="http://schemas.microsoft.com/office/drawing/2014/main" id="{72A6E88E-0C8C-DC4C-80C8-6682CF7A16ED}"/>
              </a:ext>
            </a:extLst>
          </p:cNvPr>
          <p:cNvPicPr>
            <a:picLocks noChangeAspect="1"/>
          </p:cNvPicPr>
          <p:nvPr/>
        </p:nvPicPr>
        <p:blipFill>
          <a:blip r:embed="rId4"/>
          <a:stretch>
            <a:fillRect/>
          </a:stretch>
        </p:blipFill>
        <p:spPr>
          <a:xfrm>
            <a:off x="0" y="1758461"/>
            <a:ext cx="4000719" cy="3499337"/>
          </a:xfrm>
          <a:prstGeom prst="rect">
            <a:avLst/>
          </a:prstGeom>
        </p:spPr>
      </p:pic>
      <p:sp>
        <p:nvSpPr>
          <p:cNvPr id="19" name="文本框 18">
            <a:extLst>
              <a:ext uri="{FF2B5EF4-FFF2-40B4-BE49-F238E27FC236}">
                <a16:creationId xmlns:a16="http://schemas.microsoft.com/office/drawing/2014/main" id="{F81FD4E5-8056-3F46-BC5E-29E59598F178}"/>
              </a:ext>
            </a:extLst>
          </p:cNvPr>
          <p:cNvSpPr txBox="1"/>
          <p:nvPr/>
        </p:nvSpPr>
        <p:spPr>
          <a:xfrm>
            <a:off x="885088" y="2983961"/>
            <a:ext cx="2262158" cy="1265218"/>
          </a:xfrm>
          <a:prstGeom prst="rect">
            <a:avLst/>
          </a:prstGeom>
          <a:noFill/>
        </p:spPr>
        <p:txBody>
          <a:bodyPr wrap="none" rtlCol="0">
            <a:spAutoFit/>
          </a:bodyPr>
          <a:lstStyle/>
          <a:p>
            <a:pPr algn="ctr">
              <a:lnSpc>
                <a:spcPts val="4880"/>
              </a:lnSpc>
            </a:pPr>
            <a:r>
              <a:rPr kumimoji="1" lang="zh-CN" altLang="en-US" sz="5400" b="1" dirty="0">
                <a:solidFill>
                  <a:srgbClr val="002060"/>
                </a:solidFill>
                <a:latin typeface="Microsoft YaHei" panose="020B0503020204020204" pitchFamily="34" charset="-122"/>
                <a:ea typeface="Microsoft YaHei" panose="020B0503020204020204" pitchFamily="34" charset="-122"/>
              </a:rPr>
              <a:t>同性恋</a:t>
            </a:r>
            <a:endParaRPr kumimoji="1" lang="en-US" altLang="zh-CN" sz="5400" b="1" dirty="0">
              <a:solidFill>
                <a:srgbClr val="002060"/>
              </a:solidFill>
              <a:latin typeface="Microsoft YaHei" panose="020B0503020204020204" pitchFamily="34" charset="-122"/>
              <a:ea typeface="Microsoft YaHei" panose="020B0503020204020204" pitchFamily="34" charset="-122"/>
            </a:endParaRPr>
          </a:p>
          <a:p>
            <a:pPr algn="ctr">
              <a:lnSpc>
                <a:spcPts val="4880"/>
              </a:lnSpc>
            </a:pPr>
            <a:r>
              <a:rPr kumimoji="1" lang="zh-CN" altLang="en-US" sz="2400" b="1" dirty="0">
                <a:solidFill>
                  <a:srgbClr val="002060"/>
                </a:solidFill>
                <a:latin typeface="Microsoft YaHei" panose="020B0503020204020204" pitchFamily="34" charset="-122"/>
                <a:ea typeface="Microsoft YaHei" panose="020B0503020204020204" pitchFamily="34" charset="-122"/>
              </a:rPr>
              <a:t>第</a:t>
            </a:r>
            <a:r>
              <a:rPr kumimoji="1" lang="en-US" altLang="zh-CN" sz="2400" b="1" dirty="0">
                <a:solidFill>
                  <a:srgbClr val="002060"/>
                </a:solidFill>
                <a:latin typeface="Microsoft YaHei" panose="020B0503020204020204" pitchFamily="34" charset="-122"/>
                <a:ea typeface="Microsoft YaHei" panose="020B0503020204020204" pitchFamily="34" charset="-122"/>
              </a:rPr>
              <a:t>36</a:t>
            </a:r>
            <a:r>
              <a:rPr kumimoji="1" lang="zh-CN" altLang="en-US" sz="2400" b="1" dirty="0">
                <a:solidFill>
                  <a:srgbClr val="002060"/>
                </a:solidFill>
                <a:latin typeface="Microsoft YaHei" panose="020B0503020204020204" pitchFamily="34" charset="-122"/>
                <a:ea typeface="Microsoft YaHei" panose="020B0503020204020204" pitchFamily="34" charset="-122"/>
              </a:rPr>
              <a:t>课</a:t>
            </a:r>
          </a:p>
        </p:txBody>
      </p:sp>
    </p:spTree>
    <p:extLst>
      <p:ext uri="{BB962C8B-B14F-4D97-AF65-F5344CB8AC3E}">
        <p14:creationId xmlns:p14="http://schemas.microsoft.com/office/powerpoint/2010/main" val="1696474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a:extLst>
              <a:ext uri="{FF2B5EF4-FFF2-40B4-BE49-F238E27FC236}">
                <a16:creationId xmlns:a16="http://schemas.microsoft.com/office/drawing/2014/main" id="{3DD44999-20F2-5C44-9FAE-0C0419CD197E}"/>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a:extLst>
              <a:ext uri="{FF2B5EF4-FFF2-40B4-BE49-F238E27FC236}">
                <a16:creationId xmlns:a16="http://schemas.microsoft.com/office/drawing/2014/main" id="{10AC9E9E-9DF7-9F4C-9C15-C969553D8729}"/>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a:extLst>
              <a:ext uri="{FF2B5EF4-FFF2-40B4-BE49-F238E27FC236}">
                <a16:creationId xmlns:a16="http://schemas.microsoft.com/office/drawing/2014/main" id="{11702992-7E7F-1D48-AF02-6CD90DDF55B8}"/>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a:extLst>
              <a:ext uri="{FF2B5EF4-FFF2-40B4-BE49-F238E27FC236}">
                <a16:creationId xmlns:a16="http://schemas.microsoft.com/office/drawing/2014/main" id="{56D640A8-713A-4746-85B8-54A3924DCBAE}"/>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2">
            <a:extLst>
              <a:ext uri="{FF2B5EF4-FFF2-40B4-BE49-F238E27FC236}">
                <a16:creationId xmlns:a16="http://schemas.microsoft.com/office/drawing/2014/main" id="{EA6C10FE-BFF2-7B47-9C73-6F40A5F0B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2">
            <a:extLst>
              <a:ext uri="{FF2B5EF4-FFF2-40B4-BE49-F238E27FC236}">
                <a16:creationId xmlns:a16="http://schemas.microsoft.com/office/drawing/2014/main" id="{960327B1-106D-D044-89BD-51FA94C2E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a:extLst>
              <a:ext uri="{FF2B5EF4-FFF2-40B4-BE49-F238E27FC236}">
                <a16:creationId xmlns:a16="http://schemas.microsoft.com/office/drawing/2014/main" id="{89C50A0C-41C7-4F2A-B900-661F929BF700}"/>
              </a:ext>
            </a:extLst>
          </p:cNvPr>
          <p:cNvPicPr>
            <a:picLocks noChangeAspect="1"/>
          </p:cNvPicPr>
          <p:nvPr/>
        </p:nvPicPr>
        <p:blipFill rotWithShape="1">
          <a:blip r:embed="rId5">
            <a:extLst>
              <a:ext uri="{28A0092B-C50C-407E-A947-70E740481C1C}">
                <a14:useLocalDpi xmlns:a14="http://schemas.microsoft.com/office/drawing/2010/main" val="0"/>
              </a:ext>
            </a:extLst>
          </a:blip>
          <a:srcRect r="66532"/>
          <a:stretch/>
        </p:blipFill>
        <p:spPr>
          <a:xfrm>
            <a:off x="1227274"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标题 4">
            <a:extLst>
              <a:ext uri="{FF2B5EF4-FFF2-40B4-BE49-F238E27FC236}">
                <a16:creationId xmlns:a16="http://schemas.microsoft.com/office/drawing/2014/main" id="{01DC3A48-0236-41D2-97F0-FD98EB0CC838}"/>
              </a:ext>
            </a:extLst>
          </p:cNvPr>
          <p:cNvSpPr txBox="1">
            <a:spLocks/>
          </p:cNvSpPr>
          <p:nvPr/>
        </p:nvSpPr>
        <p:spPr>
          <a:xfrm>
            <a:off x="1227274" y="4812969"/>
            <a:ext cx="6424946" cy="169918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indent="-457200" algn="l" defTabSz="1219170">
              <a:lnSpc>
                <a:spcPts val="4240"/>
              </a:lnSpc>
              <a:spcAft>
                <a:spcPts val="1200"/>
              </a:spcAft>
              <a:buSzPct val="100000"/>
              <a:buFont typeface="Arial" panose="020B0604020202020204" pitchFamily="34" charset="0"/>
              <a:buChar char="•"/>
              <a:defRPr/>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同卵双胞胎成长环境相同。</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gn="l" defTabSz="1219170">
              <a:lnSpc>
                <a:spcPts val="4240"/>
              </a:lnSpc>
              <a:spcAft>
                <a:spcPts val="1200"/>
              </a:spcAft>
              <a:buSzPct val="100000"/>
              <a:buFont typeface="Arial" panose="020B0604020202020204" pitchFamily="34" charset="0"/>
              <a:buChar char="•"/>
              <a:defRPr/>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相互影响深刻。</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p:txBody>
      </p:sp>
      <p:pic>
        <p:nvPicPr>
          <p:cNvPr id="8" name="图片 7">
            <a:extLst>
              <a:ext uri="{FF2B5EF4-FFF2-40B4-BE49-F238E27FC236}">
                <a16:creationId xmlns:a16="http://schemas.microsoft.com/office/drawing/2014/main" id="{BA959AC8-E28D-487B-B360-EE03F29C828C}"/>
              </a:ext>
            </a:extLst>
          </p:cNvPr>
          <p:cNvPicPr>
            <a:picLocks noChangeAspect="1"/>
          </p:cNvPicPr>
          <p:nvPr/>
        </p:nvPicPr>
        <p:blipFill rotWithShape="1">
          <a:blip r:embed="rId5">
            <a:extLst>
              <a:ext uri="{28A0092B-C50C-407E-A947-70E740481C1C}">
                <a14:useLocalDpi xmlns:a14="http://schemas.microsoft.com/office/drawing/2010/main" val="0"/>
              </a:ext>
            </a:extLst>
          </a:blip>
          <a:srcRect l="33468" r="33064"/>
          <a:stretch/>
        </p:blipFill>
        <p:spPr>
          <a:xfrm>
            <a:off x="3579005"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9DBB7596-C0D4-4732-81A4-D5E2FA38C108}"/>
              </a:ext>
            </a:extLst>
          </p:cNvPr>
          <p:cNvPicPr>
            <a:picLocks noChangeAspect="1"/>
          </p:cNvPicPr>
          <p:nvPr/>
        </p:nvPicPr>
        <p:blipFill rotWithShape="1">
          <a:blip r:embed="rId5">
            <a:extLst>
              <a:ext uri="{28A0092B-C50C-407E-A947-70E740481C1C}">
                <a14:useLocalDpi xmlns:a14="http://schemas.microsoft.com/office/drawing/2010/main" val="0"/>
              </a:ext>
            </a:extLst>
          </a:blip>
          <a:srcRect l="66532"/>
          <a:stretch/>
        </p:blipFill>
        <p:spPr>
          <a:xfrm>
            <a:off x="5930737"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23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a:extLst>
              <a:ext uri="{FF2B5EF4-FFF2-40B4-BE49-F238E27FC236}">
                <a16:creationId xmlns:a16="http://schemas.microsoft.com/office/drawing/2014/main" id="{3DD44999-20F2-5C44-9FAE-0C0419CD197E}"/>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1" name="直线连接符 10">
            <a:extLst>
              <a:ext uri="{FF2B5EF4-FFF2-40B4-BE49-F238E27FC236}">
                <a16:creationId xmlns:a16="http://schemas.microsoft.com/office/drawing/2014/main" id="{10AC9E9E-9DF7-9F4C-9C15-C969553D8729}"/>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2" name="直线连接符 11">
            <a:extLst>
              <a:ext uri="{FF2B5EF4-FFF2-40B4-BE49-F238E27FC236}">
                <a16:creationId xmlns:a16="http://schemas.microsoft.com/office/drawing/2014/main" id="{11702992-7E7F-1D48-AF02-6CD90DDF55B8}"/>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直线连接符 12">
            <a:extLst>
              <a:ext uri="{FF2B5EF4-FFF2-40B4-BE49-F238E27FC236}">
                <a16:creationId xmlns:a16="http://schemas.microsoft.com/office/drawing/2014/main" id="{56D640A8-713A-4746-85B8-54A3924DCBAE}"/>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图片 2">
            <a:extLst>
              <a:ext uri="{FF2B5EF4-FFF2-40B4-BE49-F238E27FC236}">
                <a16:creationId xmlns:a16="http://schemas.microsoft.com/office/drawing/2014/main" id="{EA6C10FE-BFF2-7B47-9C73-6F40A5F0B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2">
            <a:extLst>
              <a:ext uri="{FF2B5EF4-FFF2-40B4-BE49-F238E27FC236}">
                <a16:creationId xmlns:a16="http://schemas.microsoft.com/office/drawing/2014/main" id="{960327B1-106D-D044-89BD-51FA94C2E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a:extLst>
              <a:ext uri="{FF2B5EF4-FFF2-40B4-BE49-F238E27FC236}">
                <a16:creationId xmlns:a16="http://schemas.microsoft.com/office/drawing/2014/main" id="{501414F3-0AEB-4240-8FF5-23D3031724C7}"/>
              </a:ext>
            </a:extLst>
          </p:cNvPr>
          <p:cNvGrpSpPr/>
          <p:nvPr/>
        </p:nvGrpSpPr>
        <p:grpSpPr>
          <a:xfrm>
            <a:off x="2290180" y="194662"/>
            <a:ext cx="4563640" cy="2473362"/>
            <a:chOff x="1227274" y="809861"/>
            <a:chExt cx="6942003" cy="3762366"/>
          </a:xfrm>
        </p:grpSpPr>
        <p:pic>
          <p:nvPicPr>
            <p:cNvPr id="14" name="图片 13">
              <a:extLst>
                <a:ext uri="{FF2B5EF4-FFF2-40B4-BE49-F238E27FC236}">
                  <a16:creationId xmlns:a16="http://schemas.microsoft.com/office/drawing/2014/main" id="{89C50A0C-41C7-4F2A-B900-661F929BF70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6532"/>
            <a:stretch/>
          </p:blipFill>
          <p:spPr>
            <a:xfrm>
              <a:off x="1227274"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图片 7">
              <a:extLst>
                <a:ext uri="{FF2B5EF4-FFF2-40B4-BE49-F238E27FC236}">
                  <a16:creationId xmlns:a16="http://schemas.microsoft.com/office/drawing/2014/main" id="{BA959AC8-E28D-487B-B360-EE03F29C82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468" r="33064"/>
            <a:stretch/>
          </p:blipFill>
          <p:spPr>
            <a:xfrm>
              <a:off x="3579005"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9">
              <a:extLst>
                <a:ext uri="{FF2B5EF4-FFF2-40B4-BE49-F238E27FC236}">
                  <a16:creationId xmlns:a16="http://schemas.microsoft.com/office/drawing/2014/main" id="{9DBB7596-C0D4-4732-81A4-D5E2FA38C1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532"/>
            <a:stretch/>
          </p:blipFill>
          <p:spPr>
            <a:xfrm>
              <a:off x="5930737" y="809861"/>
              <a:ext cx="2238540" cy="37623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8" name="标题 4">
            <a:extLst>
              <a:ext uri="{FF2B5EF4-FFF2-40B4-BE49-F238E27FC236}">
                <a16:creationId xmlns:a16="http://schemas.microsoft.com/office/drawing/2014/main" id="{AD003524-CEFD-443B-95D5-2BC631A8BE39}"/>
              </a:ext>
            </a:extLst>
          </p:cNvPr>
          <p:cNvSpPr txBox="1">
            <a:spLocks/>
          </p:cNvSpPr>
          <p:nvPr/>
        </p:nvSpPr>
        <p:spPr>
          <a:xfrm>
            <a:off x="871402" y="2889449"/>
            <a:ext cx="7490618" cy="393620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同卵双胞胎的其中一个变成同性恋者，另一个也变成同性恋者的比例占</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11%-14%—— </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这只不过是环境的影响。</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接近</a:t>
            </a:r>
            <a:r>
              <a:rPr lang="en-US" altLang="zh-CN" sz="2800" dirty="0">
                <a:latin typeface="Microsoft YaHei" panose="020B0503020204020204" pitchFamily="34" charset="-122"/>
                <a:ea typeface="Microsoft YaHei" panose="020B0503020204020204" pitchFamily="34" charset="-122"/>
                <a:cs typeface="Arial" panose="020B0604020202020204" pitchFamily="34" charset="0"/>
              </a:rPr>
              <a:t>90%</a:t>
            </a: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的双胞胎中，有一个变成同性恋者，另一个并没有变成同性恋者。</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同性恋不是基因决定的！</a:t>
            </a:r>
          </a:p>
        </p:txBody>
      </p:sp>
    </p:spTree>
    <p:extLst>
      <p:ext uri="{BB962C8B-B14F-4D97-AF65-F5344CB8AC3E}">
        <p14:creationId xmlns:p14="http://schemas.microsoft.com/office/powerpoint/2010/main" val="482238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A8D86796-A26F-403F-A72D-AC7F85331882}"/>
              </a:ext>
            </a:extLst>
          </p:cNvPr>
          <p:cNvSpPr>
            <a:spLocks noGrp="1"/>
          </p:cNvSpPr>
          <p:nvPr>
            <p:ph type="title"/>
          </p:nvPr>
        </p:nvSpPr>
        <p:spPr/>
        <p:txBody>
          <a:bodyPr>
            <a:normAutofit/>
          </a:bodyPr>
          <a:lstStyle/>
          <a:p>
            <a:pPr defTabSz="1219170">
              <a:spcAft>
                <a:spcPts val="1200"/>
              </a:spcAft>
              <a:buSzPct val="100000"/>
              <a:defRPr/>
            </a:pPr>
            <a:r>
              <a:rPr lang="zh-CN" altLang="en-US" dirty="0">
                <a:latin typeface="Arial" panose="020B0604020202020204" pitchFamily="34" charset="0"/>
                <a:cs typeface="Arial" panose="020B0604020202020204" pitchFamily="34" charset="0"/>
              </a:rPr>
              <a:t>同性恋行为不是基因决定的</a:t>
            </a:r>
          </a:p>
        </p:txBody>
      </p:sp>
      <p:pic>
        <p:nvPicPr>
          <p:cNvPr id="22" name="图片 21">
            <a:extLst>
              <a:ext uri="{FF2B5EF4-FFF2-40B4-BE49-F238E27FC236}">
                <a16:creationId xmlns:a16="http://schemas.microsoft.com/office/drawing/2014/main" id="{E0CC7BB7-921E-452D-B651-05A63094A9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8465" y="2044299"/>
            <a:ext cx="6571291" cy="41722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图片 34">
            <a:extLst>
              <a:ext uri="{FF2B5EF4-FFF2-40B4-BE49-F238E27FC236}">
                <a16:creationId xmlns:a16="http://schemas.microsoft.com/office/drawing/2014/main" id="{107A2AE2-8F33-4C5E-931E-B3F059B643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86937" y="4122049"/>
            <a:ext cx="4002819" cy="2094498"/>
          </a:xfrm>
          <a:prstGeom prst="rect">
            <a:avLst/>
          </a:prstGeom>
        </p:spPr>
      </p:pic>
      <p:sp>
        <p:nvSpPr>
          <p:cNvPr id="24" name="TextBox 23">
            <a:extLst>
              <a:ext uri="{FF2B5EF4-FFF2-40B4-BE49-F238E27FC236}">
                <a16:creationId xmlns:a16="http://schemas.microsoft.com/office/drawing/2014/main" id="{74180B41-3520-4896-A713-6FEE79A1AE60}"/>
              </a:ext>
            </a:extLst>
          </p:cNvPr>
          <p:cNvSpPr txBox="1"/>
          <p:nvPr/>
        </p:nvSpPr>
        <p:spPr>
          <a:xfrm>
            <a:off x="5970058" y="2174729"/>
            <a:ext cx="1792181" cy="707886"/>
          </a:xfrm>
          <a:prstGeom prst="rect">
            <a:avLst/>
          </a:prstGeom>
          <a:noFill/>
        </p:spPr>
        <p:txBody>
          <a:bodyPr wrap="square">
            <a:spAutoFit/>
          </a:bodyPr>
          <a:lstStyle/>
          <a:p>
            <a:r>
              <a:rPr lang="zh-CN" altLang="en-US" sz="4000" b="1" dirty="0">
                <a:ea typeface="微软雅黑" panose="020B0503020204020204" pitchFamily="34" charset="-122"/>
              </a:rPr>
              <a:t>分裂症</a:t>
            </a:r>
            <a:endParaRPr lang="en-US" sz="4000" b="1" dirty="0"/>
          </a:p>
        </p:txBody>
      </p:sp>
      <p:sp>
        <p:nvSpPr>
          <p:cNvPr id="25" name="TextBox 24">
            <a:extLst>
              <a:ext uri="{FF2B5EF4-FFF2-40B4-BE49-F238E27FC236}">
                <a16:creationId xmlns:a16="http://schemas.microsoft.com/office/drawing/2014/main" id="{ED85449A-5314-4CD8-96A2-9B919D88FC56}"/>
              </a:ext>
            </a:extLst>
          </p:cNvPr>
          <p:cNvSpPr txBox="1"/>
          <p:nvPr/>
        </p:nvSpPr>
        <p:spPr>
          <a:xfrm>
            <a:off x="6001023" y="5194970"/>
            <a:ext cx="1792181" cy="707886"/>
          </a:xfrm>
          <a:prstGeom prst="rect">
            <a:avLst/>
          </a:prstGeom>
          <a:noFill/>
        </p:spPr>
        <p:txBody>
          <a:bodyPr wrap="square">
            <a:spAutoFit/>
          </a:bodyPr>
          <a:lstStyle/>
          <a:p>
            <a:r>
              <a:rPr lang="zh-CN" altLang="en-US" sz="4000" b="1" dirty="0">
                <a:ea typeface="微软雅黑" panose="020B0503020204020204" pitchFamily="34" charset="-122"/>
              </a:rPr>
              <a:t>同性恋</a:t>
            </a:r>
            <a:endParaRPr lang="en-US" sz="4000" b="1" dirty="0"/>
          </a:p>
        </p:txBody>
      </p:sp>
    </p:spTree>
    <p:extLst>
      <p:ext uri="{BB962C8B-B14F-4D97-AF65-F5344CB8AC3E}">
        <p14:creationId xmlns:p14="http://schemas.microsoft.com/office/powerpoint/2010/main" val="846955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B76883B-D512-4FE9-ABE0-546EA4ACEADE}"/>
              </a:ext>
            </a:extLst>
          </p:cNvPr>
          <p:cNvSpPr>
            <a:spLocks noGrp="1"/>
          </p:cNvSpPr>
          <p:nvPr>
            <p:ph type="title"/>
          </p:nvPr>
        </p:nvSpPr>
        <p:spPr/>
        <p:txBody>
          <a:bodyPr>
            <a:normAutofit/>
          </a:bodyPr>
          <a:lstStyle/>
          <a:p>
            <a:r>
              <a:rPr lang="zh-CN" altLang="en-US" dirty="0"/>
              <a:t>大脑没有区别</a:t>
            </a:r>
          </a:p>
        </p:txBody>
      </p:sp>
      <p:sp>
        <p:nvSpPr>
          <p:cNvPr id="5" name="标题 4">
            <a:extLst>
              <a:ext uri="{FF2B5EF4-FFF2-40B4-BE49-F238E27FC236}">
                <a16:creationId xmlns:a16="http://schemas.microsoft.com/office/drawing/2014/main" id="{462B8E3B-D285-4FA9-890E-53D568A078A0}"/>
              </a:ext>
            </a:extLst>
          </p:cNvPr>
          <p:cNvSpPr txBox="1">
            <a:spLocks/>
          </p:cNvSpPr>
          <p:nvPr/>
        </p:nvSpPr>
        <p:spPr>
          <a:xfrm>
            <a:off x="454532" y="5792471"/>
            <a:ext cx="8299159"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同性恋和非同性恋者的大脑没有区别</a:t>
            </a:r>
          </a:p>
        </p:txBody>
      </p:sp>
      <p:pic>
        <p:nvPicPr>
          <p:cNvPr id="6" name="图片 5">
            <a:extLst>
              <a:ext uri="{FF2B5EF4-FFF2-40B4-BE49-F238E27FC236}">
                <a16:creationId xmlns:a16="http://schemas.microsoft.com/office/drawing/2014/main" id="{E6BA8E60-A43A-4741-B733-5128FA9B0A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3516" y="2198721"/>
            <a:ext cx="3284871" cy="35175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图片 43" descr="人拿着香蕉&#10;&#10;低可信度描述已自动生成">
            <a:extLst>
              <a:ext uri="{FF2B5EF4-FFF2-40B4-BE49-F238E27FC236}">
                <a16:creationId xmlns:a16="http://schemas.microsoft.com/office/drawing/2014/main" id="{F61A5E82-D80A-484B-AD8F-A84B01450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346" y="1492557"/>
            <a:ext cx="2403154" cy="1861109"/>
          </a:xfrm>
          <a:prstGeom prst="rect">
            <a:avLst/>
          </a:prstGeom>
        </p:spPr>
      </p:pic>
      <p:pic>
        <p:nvPicPr>
          <p:cNvPr id="22" name="图片 21">
            <a:extLst>
              <a:ext uri="{FF2B5EF4-FFF2-40B4-BE49-F238E27FC236}">
                <a16:creationId xmlns:a16="http://schemas.microsoft.com/office/drawing/2014/main" id="{FB412E2A-6647-40C5-B373-0E7A1AAE0B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4786" y="2198721"/>
            <a:ext cx="3284871" cy="35175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图片 22" descr="人拿着香蕉&#10;&#10;低可信度描述已自动生成">
            <a:extLst>
              <a:ext uri="{FF2B5EF4-FFF2-40B4-BE49-F238E27FC236}">
                <a16:creationId xmlns:a16="http://schemas.microsoft.com/office/drawing/2014/main" id="{DA360E3E-8FC5-4BEA-8643-722F6AD21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2862" y="1492557"/>
            <a:ext cx="2403154" cy="1861109"/>
          </a:xfrm>
          <a:prstGeom prst="rect">
            <a:avLst/>
          </a:prstGeom>
        </p:spPr>
      </p:pic>
      <p:sp>
        <p:nvSpPr>
          <p:cNvPr id="7" name="箭头: 左右 6">
            <a:extLst>
              <a:ext uri="{FF2B5EF4-FFF2-40B4-BE49-F238E27FC236}">
                <a16:creationId xmlns:a16="http://schemas.microsoft.com/office/drawing/2014/main" id="{40DF5499-819D-4F83-887A-1FD68C66E9C0}"/>
              </a:ext>
            </a:extLst>
          </p:cNvPr>
          <p:cNvSpPr/>
          <p:nvPr/>
        </p:nvSpPr>
        <p:spPr>
          <a:xfrm>
            <a:off x="3605797" y="1887590"/>
            <a:ext cx="2051578" cy="780075"/>
          </a:xfrm>
          <a:prstGeom prst="leftRightArrow">
            <a:avLst/>
          </a:prstGeom>
          <a:ln>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r>
              <a:rPr lang="zh-CN" altLang="en-US" sz="20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没有区别</a:t>
            </a:r>
            <a:endParaRPr lang="zh-CN" altLang="en-US" sz="2000" kern="1200" dirty="0">
              <a:ln w="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9604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p:txBody>
          <a:bodyPr>
            <a:normAutofit/>
          </a:bodyPr>
          <a:lstStyle/>
          <a:p>
            <a:r>
              <a:rPr lang="zh-CN" altLang="en-US" dirty="0"/>
              <a:t>从事不同的活动，大脑结构也会有轻微差异</a:t>
            </a:r>
          </a:p>
        </p:txBody>
      </p:sp>
      <p:sp>
        <p:nvSpPr>
          <p:cNvPr id="11" name="标题 4">
            <a:extLst>
              <a:ext uri="{FF2B5EF4-FFF2-40B4-BE49-F238E27FC236}">
                <a16:creationId xmlns:a16="http://schemas.microsoft.com/office/drawing/2014/main" id="{1DBB0865-03A5-4730-891E-7E7E04E78509}"/>
              </a:ext>
            </a:extLst>
          </p:cNvPr>
          <p:cNvSpPr txBox="1">
            <a:spLocks/>
          </p:cNvSpPr>
          <p:nvPr/>
        </p:nvSpPr>
        <p:spPr>
          <a:xfrm>
            <a:off x="1083183" y="6038654"/>
            <a:ext cx="2974468"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zh-CN" sz="3200" dirty="0">
                <a:solidFill>
                  <a:srgbClr val="000000"/>
                </a:solidFill>
                <a:latin typeface="微软雅黑" panose="020B0503020204020204" pitchFamily="34" charset="-122"/>
                <a:ea typeface="微软雅黑" panose="020B0503020204020204" pitchFamily="34" charset="-122"/>
              </a:rPr>
              <a:t>学钢琴</a:t>
            </a:r>
            <a:r>
              <a:rPr lang="zh-CN" altLang="en-US" sz="3200" dirty="0">
                <a:solidFill>
                  <a:srgbClr val="000000"/>
                </a:solidFill>
                <a:latin typeface="微软雅黑" panose="020B0503020204020204" pitchFamily="34" charset="-122"/>
                <a:ea typeface="微软雅黑" panose="020B0503020204020204" pitchFamily="34" charset="-122"/>
              </a:rPr>
              <a:t>的大脑</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2" name="图片 11">
            <a:extLst>
              <a:ext uri="{FF2B5EF4-FFF2-40B4-BE49-F238E27FC236}">
                <a16:creationId xmlns:a16="http://schemas.microsoft.com/office/drawing/2014/main" id="{9318A0F4-D472-4860-92F3-2DB4CFFC20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4793" y="2444904"/>
            <a:ext cx="3282317" cy="351755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C0F5EF51-3C95-44AB-8220-5FD921AC97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6063" y="2444904"/>
            <a:ext cx="3282316" cy="351754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14">
            <a:extLst>
              <a:ext uri="{FF2B5EF4-FFF2-40B4-BE49-F238E27FC236}">
                <a16:creationId xmlns:a16="http://schemas.microsoft.com/office/drawing/2014/main" id="{2E05149F-50E9-45CB-8840-EE85EB6A35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107582" y="1505346"/>
            <a:ext cx="2403154" cy="1764815"/>
          </a:xfrm>
          <a:prstGeom prst="rect">
            <a:avLst/>
          </a:prstGeom>
        </p:spPr>
      </p:pic>
      <p:pic>
        <p:nvPicPr>
          <p:cNvPr id="24" name="图片 23">
            <a:extLst>
              <a:ext uri="{FF2B5EF4-FFF2-40B4-BE49-F238E27FC236}">
                <a16:creationId xmlns:a16="http://schemas.microsoft.com/office/drawing/2014/main" id="{C1461577-F7A2-48D3-A59C-5583EA15B9C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98641" y="1467246"/>
            <a:ext cx="2403152" cy="1764815"/>
          </a:xfrm>
          <a:prstGeom prst="rect">
            <a:avLst/>
          </a:prstGeom>
        </p:spPr>
      </p:pic>
      <p:sp>
        <p:nvSpPr>
          <p:cNvPr id="25" name="标题 4">
            <a:extLst>
              <a:ext uri="{FF2B5EF4-FFF2-40B4-BE49-F238E27FC236}">
                <a16:creationId xmlns:a16="http://schemas.microsoft.com/office/drawing/2014/main" id="{03DAAAFB-6C7C-4284-A285-68E2C43C036B}"/>
              </a:ext>
            </a:extLst>
          </p:cNvPr>
          <p:cNvSpPr txBox="1">
            <a:spLocks/>
          </p:cNvSpPr>
          <p:nvPr/>
        </p:nvSpPr>
        <p:spPr>
          <a:xfrm>
            <a:off x="5047223" y="6038654"/>
            <a:ext cx="2974468"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zh-CN" sz="3200" dirty="0">
                <a:solidFill>
                  <a:srgbClr val="000000"/>
                </a:solidFill>
                <a:latin typeface="微软雅黑" panose="020B0503020204020204" pitchFamily="34" charset="-122"/>
                <a:ea typeface="微软雅黑" panose="020B0503020204020204" pitchFamily="34" charset="-122"/>
              </a:rPr>
              <a:t>学</a:t>
            </a:r>
            <a:r>
              <a:rPr lang="zh-CN" altLang="en-US" sz="3200" dirty="0">
                <a:solidFill>
                  <a:srgbClr val="000000"/>
                </a:solidFill>
                <a:latin typeface="微软雅黑" panose="020B0503020204020204" pitchFamily="34" charset="-122"/>
                <a:ea typeface="微软雅黑" panose="020B0503020204020204" pitchFamily="34" charset="-122"/>
              </a:rPr>
              <a:t>外语的大脑</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箭头: 左右 22">
            <a:extLst>
              <a:ext uri="{FF2B5EF4-FFF2-40B4-BE49-F238E27FC236}">
                <a16:creationId xmlns:a16="http://schemas.microsoft.com/office/drawing/2014/main" id="{BC59CCC0-A165-4643-AC3F-6A2B3E0AB000}"/>
              </a:ext>
            </a:extLst>
          </p:cNvPr>
          <p:cNvSpPr/>
          <p:nvPr/>
        </p:nvSpPr>
        <p:spPr>
          <a:xfrm>
            <a:off x="3339856" y="1806188"/>
            <a:ext cx="2563104" cy="780075"/>
          </a:xfrm>
          <a:prstGeom prst="leftRightArrow">
            <a:avLst>
              <a:gd name="adj1" fmla="val 54702"/>
              <a:gd name="adj2" fmla="val 40883"/>
            </a:avLst>
          </a:prstGeom>
          <a:ln>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r>
              <a:rPr lang="zh-CN" altLang="en-US" sz="2400" dirty="0">
                <a:solidFill>
                  <a:srgbClr val="000000"/>
                </a:solidFill>
                <a:latin typeface="微软雅黑" panose="020B0503020204020204" pitchFamily="34" charset="-122"/>
                <a:ea typeface="微软雅黑" panose="020B0503020204020204" pitchFamily="34" charset="-122"/>
                <a:cs typeface="+mj-cs"/>
              </a:rPr>
              <a:t>轻微差异</a:t>
            </a:r>
          </a:p>
        </p:txBody>
      </p:sp>
    </p:spTree>
    <p:extLst>
      <p:ext uri="{BB962C8B-B14F-4D97-AF65-F5344CB8AC3E}">
        <p14:creationId xmlns:p14="http://schemas.microsoft.com/office/powerpoint/2010/main" val="3451118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p:txBody>
          <a:bodyPr>
            <a:normAutofit/>
          </a:bodyPr>
          <a:lstStyle/>
          <a:p>
            <a:r>
              <a:rPr lang="zh-CN" altLang="en-US" dirty="0"/>
              <a:t>同性恋者中男性偏多</a:t>
            </a:r>
          </a:p>
        </p:txBody>
      </p:sp>
      <p:sp>
        <p:nvSpPr>
          <p:cNvPr id="26" name="标题 4">
            <a:extLst>
              <a:ext uri="{FF2B5EF4-FFF2-40B4-BE49-F238E27FC236}">
                <a16:creationId xmlns:a16="http://schemas.microsoft.com/office/drawing/2014/main" id="{261065EE-563B-B642-BEDF-E09DACA008D5}"/>
              </a:ext>
            </a:extLst>
          </p:cNvPr>
          <p:cNvSpPr txBox="1">
            <a:spLocks/>
          </p:cNvSpPr>
          <p:nvPr/>
        </p:nvSpPr>
        <p:spPr>
          <a:xfrm>
            <a:off x="4572000" y="4706365"/>
            <a:ext cx="2974468"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en-US" altLang="zh-CN" sz="3200" dirty="0">
                <a:solidFill>
                  <a:srgbClr val="000000"/>
                </a:solidFill>
                <a:latin typeface="微软雅黑" panose="020B0503020204020204" pitchFamily="34" charset="-122"/>
                <a:ea typeface="微软雅黑" panose="020B0503020204020204" pitchFamily="34" charset="-122"/>
              </a:rPr>
              <a:t>3:1</a:t>
            </a:r>
            <a:r>
              <a:rPr lang="zh-CN" altLang="en-US" sz="3200" dirty="0">
                <a:solidFill>
                  <a:srgbClr val="000000"/>
                </a:solidFill>
                <a:latin typeface="微软雅黑" panose="020B0503020204020204" pitchFamily="34" charset="-122"/>
                <a:ea typeface="微软雅黑" panose="020B0503020204020204" pitchFamily="34" charset="-122"/>
              </a:rPr>
              <a:t>的比例</a:t>
            </a:r>
            <a:endParaRPr lang="zh-CN" altLang="en-US" sz="3200"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27" name="直线连接符 26">
            <a:extLst>
              <a:ext uri="{FF2B5EF4-FFF2-40B4-BE49-F238E27FC236}">
                <a16:creationId xmlns:a16="http://schemas.microsoft.com/office/drawing/2014/main" id="{001A4565-2C5E-C843-94B5-2ED2FE0A71BD}"/>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8" name="直线连接符 27">
            <a:extLst>
              <a:ext uri="{FF2B5EF4-FFF2-40B4-BE49-F238E27FC236}">
                <a16:creationId xmlns:a16="http://schemas.microsoft.com/office/drawing/2014/main" id="{1891CB99-FC44-9943-97C7-27FCDB83E5F8}"/>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9" name="直线连接符 28">
            <a:extLst>
              <a:ext uri="{FF2B5EF4-FFF2-40B4-BE49-F238E27FC236}">
                <a16:creationId xmlns:a16="http://schemas.microsoft.com/office/drawing/2014/main" id="{480A4244-801C-F645-939C-C05244691F88}"/>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直线连接符 29">
            <a:extLst>
              <a:ext uri="{FF2B5EF4-FFF2-40B4-BE49-F238E27FC236}">
                <a16:creationId xmlns:a16="http://schemas.microsoft.com/office/drawing/2014/main" id="{DB48108C-A213-5B45-8880-E31CAC4B78C8}"/>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1" name="图片 2">
            <a:extLst>
              <a:ext uri="{FF2B5EF4-FFF2-40B4-BE49-F238E27FC236}">
                <a16:creationId xmlns:a16="http://schemas.microsoft.com/office/drawing/2014/main" id="{D091FD9D-9081-D545-9E26-70ACAE29C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12">
            <a:extLst>
              <a:ext uri="{FF2B5EF4-FFF2-40B4-BE49-F238E27FC236}">
                <a16:creationId xmlns:a16="http://schemas.microsoft.com/office/drawing/2014/main" id="{345EA013-909E-F047-BCEF-51841FFF6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627393D5-2187-B542-89C9-707F7E0EF38A}"/>
              </a:ext>
            </a:extLst>
          </p:cNvPr>
          <p:cNvPicPr>
            <a:picLocks noChangeAspect="1"/>
          </p:cNvPicPr>
          <p:nvPr/>
        </p:nvPicPr>
        <p:blipFill rotWithShape="1">
          <a:blip r:embed="rId5">
            <a:extLst>
              <a:ext uri="{28A0092B-C50C-407E-A947-70E740481C1C}">
                <a14:useLocalDpi xmlns:a14="http://schemas.microsoft.com/office/drawing/2010/main" val="0"/>
              </a:ext>
            </a:extLst>
          </a:blip>
          <a:srcRect l="27713" t="49999" r="28918" b="4559"/>
          <a:stretch/>
        </p:blipFill>
        <p:spPr>
          <a:xfrm>
            <a:off x="775457" y="2807197"/>
            <a:ext cx="1784571" cy="1869824"/>
          </a:xfrm>
          <a:prstGeom prst="rect">
            <a:avLst/>
          </a:prstGeom>
        </p:spPr>
      </p:pic>
      <p:pic>
        <p:nvPicPr>
          <p:cNvPr id="10" name="图片 9">
            <a:extLst>
              <a:ext uri="{FF2B5EF4-FFF2-40B4-BE49-F238E27FC236}">
                <a16:creationId xmlns:a16="http://schemas.microsoft.com/office/drawing/2014/main" id="{670949C5-6B45-2347-8E88-F146F400108F}"/>
              </a:ext>
            </a:extLst>
          </p:cNvPr>
          <p:cNvPicPr>
            <a:picLocks noChangeAspect="1"/>
          </p:cNvPicPr>
          <p:nvPr/>
        </p:nvPicPr>
        <p:blipFill rotWithShape="1">
          <a:blip r:embed="rId6">
            <a:extLst>
              <a:ext uri="{28A0092B-C50C-407E-A947-70E740481C1C}">
                <a14:useLocalDpi xmlns:a14="http://schemas.microsoft.com/office/drawing/2010/main" val="0"/>
              </a:ext>
            </a:extLst>
          </a:blip>
          <a:srcRect l="47838" t="4870" r="6307" b="52253"/>
          <a:stretch/>
        </p:blipFill>
        <p:spPr>
          <a:xfrm>
            <a:off x="6477185" y="2821835"/>
            <a:ext cx="1886804" cy="1764319"/>
          </a:xfrm>
          <a:prstGeom prst="rect">
            <a:avLst/>
          </a:prstGeom>
        </p:spPr>
      </p:pic>
      <p:pic>
        <p:nvPicPr>
          <p:cNvPr id="33" name="图片 32">
            <a:extLst>
              <a:ext uri="{FF2B5EF4-FFF2-40B4-BE49-F238E27FC236}">
                <a16:creationId xmlns:a16="http://schemas.microsoft.com/office/drawing/2014/main" id="{6AF7DE86-45FA-2C41-AFCC-18EBD4107828}"/>
              </a:ext>
            </a:extLst>
          </p:cNvPr>
          <p:cNvPicPr>
            <a:picLocks noChangeAspect="1"/>
          </p:cNvPicPr>
          <p:nvPr/>
        </p:nvPicPr>
        <p:blipFill rotWithShape="1">
          <a:blip r:embed="rId5">
            <a:extLst>
              <a:ext uri="{28A0092B-C50C-407E-A947-70E740481C1C}">
                <a14:useLocalDpi xmlns:a14="http://schemas.microsoft.com/office/drawing/2010/main" val="0"/>
              </a:ext>
            </a:extLst>
          </a:blip>
          <a:srcRect l="27713" t="49999" r="28918" b="4559"/>
          <a:stretch/>
        </p:blipFill>
        <p:spPr>
          <a:xfrm>
            <a:off x="2428410" y="2807197"/>
            <a:ext cx="1784571" cy="1869824"/>
          </a:xfrm>
          <a:prstGeom prst="rect">
            <a:avLst/>
          </a:prstGeom>
        </p:spPr>
      </p:pic>
      <p:pic>
        <p:nvPicPr>
          <p:cNvPr id="34" name="图片 33">
            <a:extLst>
              <a:ext uri="{FF2B5EF4-FFF2-40B4-BE49-F238E27FC236}">
                <a16:creationId xmlns:a16="http://schemas.microsoft.com/office/drawing/2014/main" id="{1BFB4281-75BB-944F-84F4-CD9B0A305380}"/>
              </a:ext>
            </a:extLst>
          </p:cNvPr>
          <p:cNvPicPr>
            <a:picLocks noChangeAspect="1"/>
          </p:cNvPicPr>
          <p:nvPr/>
        </p:nvPicPr>
        <p:blipFill rotWithShape="1">
          <a:blip r:embed="rId5">
            <a:extLst>
              <a:ext uri="{28A0092B-C50C-407E-A947-70E740481C1C}">
                <a14:useLocalDpi xmlns:a14="http://schemas.microsoft.com/office/drawing/2010/main" val="0"/>
              </a:ext>
            </a:extLst>
          </a:blip>
          <a:srcRect l="27713" t="49999" r="28918" b="4559"/>
          <a:stretch/>
        </p:blipFill>
        <p:spPr>
          <a:xfrm>
            <a:off x="4057918" y="2807197"/>
            <a:ext cx="1784571" cy="1869824"/>
          </a:xfrm>
          <a:prstGeom prst="rect">
            <a:avLst/>
          </a:prstGeom>
        </p:spPr>
      </p:pic>
    </p:spTree>
    <p:extLst>
      <p:ext uri="{BB962C8B-B14F-4D97-AF65-F5344CB8AC3E}">
        <p14:creationId xmlns:p14="http://schemas.microsoft.com/office/powerpoint/2010/main" val="3333147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p:txBody>
          <a:bodyPr>
            <a:normAutofit/>
          </a:bodyPr>
          <a:lstStyle/>
          <a:p>
            <a:r>
              <a:rPr lang="zh-CN" altLang="en-US" dirty="0"/>
              <a:t>双性恋行为比同性恋行为多</a:t>
            </a:r>
          </a:p>
        </p:txBody>
      </p:sp>
      <p:cxnSp>
        <p:nvCxnSpPr>
          <p:cNvPr id="27" name="直线连接符 26">
            <a:extLst>
              <a:ext uri="{FF2B5EF4-FFF2-40B4-BE49-F238E27FC236}">
                <a16:creationId xmlns:a16="http://schemas.microsoft.com/office/drawing/2014/main" id="{001A4565-2C5E-C843-94B5-2ED2FE0A71BD}"/>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8" name="直线连接符 27">
            <a:extLst>
              <a:ext uri="{FF2B5EF4-FFF2-40B4-BE49-F238E27FC236}">
                <a16:creationId xmlns:a16="http://schemas.microsoft.com/office/drawing/2014/main" id="{1891CB99-FC44-9943-97C7-27FCDB83E5F8}"/>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29" name="直线连接符 28">
            <a:extLst>
              <a:ext uri="{FF2B5EF4-FFF2-40B4-BE49-F238E27FC236}">
                <a16:creationId xmlns:a16="http://schemas.microsoft.com/office/drawing/2014/main" id="{480A4244-801C-F645-939C-C05244691F88}"/>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直线连接符 29">
            <a:extLst>
              <a:ext uri="{FF2B5EF4-FFF2-40B4-BE49-F238E27FC236}">
                <a16:creationId xmlns:a16="http://schemas.microsoft.com/office/drawing/2014/main" id="{DB48108C-A213-5B45-8880-E31CAC4B78C8}"/>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1" name="图片 2">
            <a:extLst>
              <a:ext uri="{FF2B5EF4-FFF2-40B4-BE49-F238E27FC236}">
                <a16:creationId xmlns:a16="http://schemas.microsoft.com/office/drawing/2014/main" id="{D091FD9D-9081-D545-9E26-70ACAE29C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12">
            <a:extLst>
              <a:ext uri="{FF2B5EF4-FFF2-40B4-BE49-F238E27FC236}">
                <a16:creationId xmlns:a16="http://schemas.microsoft.com/office/drawing/2014/main" id="{345EA013-909E-F047-BCEF-51841FFF6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E1D72F2E-72C9-8546-9148-FD9C70320E82}"/>
              </a:ext>
            </a:extLst>
          </p:cNvPr>
          <p:cNvPicPr>
            <a:picLocks noChangeAspect="1"/>
          </p:cNvPicPr>
          <p:nvPr/>
        </p:nvPicPr>
        <p:blipFill rotWithShape="1">
          <a:blip r:embed="rId5">
            <a:extLst>
              <a:ext uri="{28A0092B-C50C-407E-A947-70E740481C1C}">
                <a14:useLocalDpi xmlns:a14="http://schemas.microsoft.com/office/drawing/2010/main" val="0"/>
              </a:ext>
            </a:extLst>
          </a:blip>
          <a:srcRect b="52508"/>
          <a:stretch/>
        </p:blipFill>
        <p:spPr>
          <a:xfrm>
            <a:off x="1352132" y="2607913"/>
            <a:ext cx="1861029" cy="1995359"/>
          </a:xfrm>
          <a:prstGeom prst="rect">
            <a:avLst/>
          </a:prstGeom>
        </p:spPr>
      </p:pic>
      <p:pic>
        <p:nvPicPr>
          <p:cNvPr id="19" name="图片 18">
            <a:extLst>
              <a:ext uri="{FF2B5EF4-FFF2-40B4-BE49-F238E27FC236}">
                <a16:creationId xmlns:a16="http://schemas.microsoft.com/office/drawing/2014/main" id="{809AF1CE-3AEC-8842-B323-F62115A5C4B0}"/>
              </a:ext>
            </a:extLst>
          </p:cNvPr>
          <p:cNvPicPr>
            <a:picLocks noChangeAspect="1"/>
          </p:cNvPicPr>
          <p:nvPr/>
        </p:nvPicPr>
        <p:blipFill rotWithShape="1">
          <a:blip r:embed="rId5">
            <a:extLst>
              <a:ext uri="{28A0092B-C50C-407E-A947-70E740481C1C}">
                <a14:useLocalDpi xmlns:a14="http://schemas.microsoft.com/office/drawing/2010/main" val="0"/>
              </a:ext>
            </a:extLst>
          </a:blip>
          <a:srcRect t="54189"/>
          <a:stretch/>
        </p:blipFill>
        <p:spPr>
          <a:xfrm>
            <a:off x="5930839" y="2665209"/>
            <a:ext cx="1861029" cy="1924695"/>
          </a:xfrm>
          <a:prstGeom prst="rect">
            <a:avLst/>
          </a:prstGeom>
        </p:spPr>
      </p:pic>
      <p:pic>
        <p:nvPicPr>
          <p:cNvPr id="20" name="图片 19">
            <a:extLst>
              <a:ext uri="{FF2B5EF4-FFF2-40B4-BE49-F238E27FC236}">
                <a16:creationId xmlns:a16="http://schemas.microsoft.com/office/drawing/2014/main" id="{BC5A430F-D615-8C4E-9F78-49F7F1573474}"/>
              </a:ext>
            </a:extLst>
          </p:cNvPr>
          <p:cNvPicPr>
            <a:picLocks noChangeAspect="1"/>
          </p:cNvPicPr>
          <p:nvPr/>
        </p:nvPicPr>
        <p:blipFill rotWithShape="1">
          <a:blip r:embed="rId5">
            <a:extLst>
              <a:ext uri="{28A0092B-C50C-407E-A947-70E740481C1C}">
                <a14:useLocalDpi xmlns:a14="http://schemas.microsoft.com/office/drawing/2010/main" val="0"/>
              </a:ext>
            </a:extLst>
          </a:blip>
          <a:srcRect b="52508"/>
          <a:stretch/>
        </p:blipFill>
        <p:spPr>
          <a:xfrm>
            <a:off x="3649855" y="3850559"/>
            <a:ext cx="1861029" cy="1995359"/>
          </a:xfrm>
          <a:prstGeom prst="rect">
            <a:avLst/>
          </a:prstGeom>
        </p:spPr>
      </p:pic>
      <p:pic>
        <p:nvPicPr>
          <p:cNvPr id="10" name="图片 9">
            <a:extLst>
              <a:ext uri="{FF2B5EF4-FFF2-40B4-BE49-F238E27FC236}">
                <a16:creationId xmlns:a16="http://schemas.microsoft.com/office/drawing/2014/main" id="{6328714D-33F4-F54B-90B0-8E3119B564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5000" y="3770836"/>
            <a:ext cx="896277" cy="647700"/>
          </a:xfrm>
          <a:prstGeom prst="rect">
            <a:avLst/>
          </a:prstGeom>
        </p:spPr>
      </p:pic>
      <p:pic>
        <p:nvPicPr>
          <p:cNvPr id="25" name="图片 24">
            <a:extLst>
              <a:ext uri="{FF2B5EF4-FFF2-40B4-BE49-F238E27FC236}">
                <a16:creationId xmlns:a16="http://schemas.microsoft.com/office/drawing/2014/main" id="{351BE17A-9BDC-AC4E-8561-ECEEAE8E92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0661" y="3770836"/>
            <a:ext cx="896277" cy="647700"/>
          </a:xfrm>
          <a:prstGeom prst="rect">
            <a:avLst/>
          </a:prstGeom>
        </p:spPr>
      </p:pic>
    </p:spTree>
    <p:extLst>
      <p:ext uri="{BB962C8B-B14F-4D97-AF65-F5344CB8AC3E}">
        <p14:creationId xmlns:p14="http://schemas.microsoft.com/office/powerpoint/2010/main" val="26684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55"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strVal val="#ppt_w*0.70"/>
                                          </p:val>
                                        </p:tav>
                                        <p:tav tm="100000">
                                          <p:val>
                                            <p:strVal val="#ppt_w"/>
                                          </p:val>
                                        </p:tav>
                                      </p:tavLst>
                                    </p:anim>
                                    <p:anim calcmode="lin" valueType="num">
                                      <p:cBhvr>
                                        <p:cTn id="18" dur="1000" fill="hold"/>
                                        <p:tgtEl>
                                          <p:spTgt spid="25"/>
                                        </p:tgtEl>
                                        <p:attrNameLst>
                                          <p:attrName>ppt_h</p:attrName>
                                        </p:attrNameLst>
                                      </p:cBhvr>
                                      <p:tavLst>
                                        <p:tav tm="0">
                                          <p:val>
                                            <p:strVal val="#ppt_h"/>
                                          </p:val>
                                        </p:tav>
                                        <p:tav tm="100000">
                                          <p:val>
                                            <p:strVal val="#ppt_h"/>
                                          </p:val>
                                        </p:tav>
                                      </p:tavLst>
                                    </p:anim>
                                    <p:animEffect transition="in" filter="fade">
                                      <p:cBhvr>
                                        <p:cTn id="19" dur="1000"/>
                                        <p:tgtEl>
                                          <p:spTgt spid="2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p:txBody>
          <a:bodyPr>
            <a:normAutofit/>
          </a:bodyPr>
          <a:lstStyle/>
          <a:p>
            <a:r>
              <a:rPr lang="zh-CN" altLang="en-US" dirty="0"/>
              <a:t>性器官</a:t>
            </a:r>
          </a:p>
        </p:txBody>
      </p:sp>
      <p:sp>
        <p:nvSpPr>
          <p:cNvPr id="11" name="标题 4">
            <a:extLst>
              <a:ext uri="{FF2B5EF4-FFF2-40B4-BE49-F238E27FC236}">
                <a16:creationId xmlns:a16="http://schemas.microsoft.com/office/drawing/2014/main" id="{55146835-F998-417A-8AA7-CA0B001A310F}"/>
              </a:ext>
            </a:extLst>
          </p:cNvPr>
          <p:cNvSpPr txBox="1">
            <a:spLocks/>
          </p:cNvSpPr>
          <p:nvPr/>
        </p:nvSpPr>
        <p:spPr>
          <a:xfrm>
            <a:off x="743084" y="2203367"/>
            <a:ext cx="7673709" cy="422442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同性性行为是违反性器官的自然用处：</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gn="l" defTabSz="1219170">
              <a:lnSpc>
                <a:spcPts val="3860"/>
              </a:lnSpc>
              <a:spcAft>
                <a:spcPts val="1200"/>
              </a:spcAft>
              <a:buSzPct val="100000"/>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阴茎不适合插入肛门</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marL="457200" indent="-457200" algn="l" defTabSz="1219170">
              <a:lnSpc>
                <a:spcPts val="3860"/>
              </a:lnSpc>
              <a:spcAft>
                <a:spcPts val="1200"/>
              </a:spcAft>
              <a:buSzPct val="100000"/>
              <a:buFont typeface="Arial" panose="020B0604020202020204" pitchFamily="34" charset="0"/>
              <a:buChar char="•"/>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两个阴道没有什么可以放</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这是个逆性行为，变成一个习惯，不是天然的身份或本能。</a:t>
            </a: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a:p>
            <a:pPr algn="l" defTabSz="1219170">
              <a:lnSpc>
                <a:spcPts val="3860"/>
              </a:lnSpc>
              <a:spcAft>
                <a:spcPts val="1200"/>
              </a:spcAft>
              <a:buSzPct val="100000"/>
              <a:defRPr/>
            </a:pPr>
            <a:r>
              <a:rPr lang="zh-CN" altLang="en-US" sz="2800" dirty="0">
                <a:latin typeface="Microsoft YaHei" panose="020B0503020204020204" pitchFamily="34" charset="-122"/>
                <a:ea typeface="Microsoft YaHei" panose="020B0503020204020204" pitchFamily="34" charset="-122"/>
                <a:cs typeface="Arial" panose="020B0604020202020204" pitchFamily="34" charset="0"/>
              </a:rPr>
              <a:t>请别忘记，神设立性和婚姻与生养后代关系密不可分。</a:t>
            </a:r>
          </a:p>
          <a:p>
            <a:pPr algn="l" defTabSz="1219170">
              <a:lnSpc>
                <a:spcPts val="3860"/>
              </a:lnSpc>
              <a:spcAft>
                <a:spcPts val="1200"/>
              </a:spcAft>
              <a:buSzPct val="100000"/>
              <a:defRPr/>
            </a:pPr>
            <a:endParaRPr lang="en-US" altLang="zh-CN" sz="2800" dirty="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5" name="直线连接符 4">
            <a:extLst>
              <a:ext uri="{FF2B5EF4-FFF2-40B4-BE49-F238E27FC236}">
                <a16:creationId xmlns:a16="http://schemas.microsoft.com/office/drawing/2014/main" id="{140B1D31-7B73-A24C-A157-5A797871920F}"/>
              </a:ext>
            </a:extLst>
          </p:cNvPr>
          <p:cNvCxnSpPr>
            <a:cxnSpLocks/>
          </p:cNvCxnSpPr>
          <p:nvPr/>
        </p:nvCxnSpPr>
        <p:spPr>
          <a:xfrm>
            <a:off x="446088" y="1828842"/>
            <a:ext cx="0" cy="4610058"/>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A51F7E0D-A66F-5343-AFF5-F739BAF773E0}"/>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DB029F23-2472-5646-A2DA-2DE3CAD90D62}"/>
              </a:ext>
            </a:extLst>
          </p:cNvPr>
          <p:cNvCxnSpPr>
            <a:cxnSpLocks/>
          </p:cNvCxnSpPr>
          <p:nvPr/>
        </p:nvCxnSpPr>
        <p:spPr>
          <a:xfrm flipH="1">
            <a:off x="971550" y="1828842"/>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93EEB517-319B-044A-833A-D2EB8880B4EB}"/>
              </a:ext>
            </a:extLst>
          </p:cNvPr>
          <p:cNvCxnSpPr>
            <a:cxnSpLocks/>
          </p:cNvCxnSpPr>
          <p:nvPr/>
        </p:nvCxnSpPr>
        <p:spPr>
          <a:xfrm>
            <a:off x="8713788" y="1828842"/>
            <a:ext cx="0" cy="454818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2">
            <a:extLst>
              <a:ext uri="{FF2B5EF4-FFF2-40B4-BE49-F238E27FC236}">
                <a16:creationId xmlns:a16="http://schemas.microsoft.com/office/drawing/2014/main" id="{4BC0EE76-1C57-394A-B3CF-70339ED9F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603409"/>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
            <a:extLst>
              <a:ext uri="{FF2B5EF4-FFF2-40B4-BE49-F238E27FC236}">
                <a16:creationId xmlns:a16="http://schemas.microsoft.com/office/drawing/2014/main" id="{B4E7DCBD-5BE0-0D48-A312-F46298C62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233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AD585DA9-82C7-4C9D-AFB4-CDA9BF6E7D7D}"/>
              </a:ext>
            </a:extLst>
          </p:cNvPr>
          <p:cNvSpPr txBox="1">
            <a:spLocks/>
          </p:cNvSpPr>
          <p:nvPr/>
        </p:nvSpPr>
        <p:spPr>
          <a:xfrm>
            <a:off x="0" y="1507320"/>
            <a:ext cx="9144000" cy="7794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defTabSz="1219170">
              <a:lnSpc>
                <a:spcPct val="90000"/>
              </a:lnSpc>
            </a:pPr>
            <a:r>
              <a:rPr lang="en-US" altLang="zh-CN" sz="4000" b="1" dirty="0">
                <a:solidFill>
                  <a:srgbClr val="002060"/>
                </a:solidFill>
                <a:latin typeface="Arial" panose="020B0604020202020204" pitchFamily="34" charset="0"/>
                <a:cs typeface="Arial" panose="020B0604020202020204" pitchFamily="34" charset="0"/>
              </a:rPr>
              <a:t>3. </a:t>
            </a:r>
            <a:r>
              <a:rPr lang="zh-CN" altLang="en-US" sz="4000" b="1" dirty="0">
                <a:solidFill>
                  <a:srgbClr val="002060"/>
                </a:solidFill>
                <a:latin typeface="Arial" panose="020B0604020202020204" pitchFamily="34" charset="0"/>
                <a:cs typeface="Arial" panose="020B0604020202020204" pitchFamily="34" charset="0"/>
              </a:rPr>
              <a:t>导致同性恋的因素</a:t>
            </a:r>
          </a:p>
        </p:txBody>
      </p:sp>
      <p:sp>
        <p:nvSpPr>
          <p:cNvPr id="14" name="标题 4">
            <a:extLst>
              <a:ext uri="{FF2B5EF4-FFF2-40B4-BE49-F238E27FC236}">
                <a16:creationId xmlns:a16="http://schemas.microsoft.com/office/drawing/2014/main" id="{939DFCD7-5E2E-4785-BC8D-8231C9C87580}"/>
              </a:ext>
            </a:extLst>
          </p:cNvPr>
          <p:cNvSpPr txBox="1">
            <a:spLocks/>
          </p:cNvSpPr>
          <p:nvPr/>
        </p:nvSpPr>
        <p:spPr>
          <a:xfrm>
            <a:off x="430211" y="4541091"/>
            <a:ext cx="8299159" cy="135591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调查研究表明，</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同性恋的产生更多与环境因素有关。</a:t>
            </a:r>
          </a:p>
        </p:txBody>
      </p:sp>
      <p:cxnSp>
        <p:nvCxnSpPr>
          <p:cNvPr id="4" name="直线连接符 3">
            <a:extLst>
              <a:ext uri="{FF2B5EF4-FFF2-40B4-BE49-F238E27FC236}">
                <a16:creationId xmlns:a16="http://schemas.microsoft.com/office/drawing/2014/main" id="{4B1FCA9E-29CC-A745-AB75-E2C9035A094E}"/>
              </a:ext>
            </a:extLst>
          </p:cNvPr>
          <p:cNvCxnSpPr>
            <a:cxnSpLocks/>
          </p:cNvCxnSpPr>
          <p:nvPr/>
        </p:nvCxnSpPr>
        <p:spPr>
          <a:xfrm>
            <a:off x="446088" y="3959879"/>
            <a:ext cx="0" cy="24790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1541CE00-6E8D-2444-8D21-0BC8B0A118AC}"/>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47167CBF-6316-9D4D-A9B2-D1DF3492B9D1}"/>
              </a:ext>
            </a:extLst>
          </p:cNvPr>
          <p:cNvCxnSpPr>
            <a:cxnSpLocks/>
          </p:cNvCxnSpPr>
          <p:nvPr/>
        </p:nvCxnSpPr>
        <p:spPr>
          <a:xfrm flipH="1">
            <a:off x="971550" y="396648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BA984AD9-DCD5-3342-9CF4-6A0B7E902234}"/>
              </a:ext>
            </a:extLst>
          </p:cNvPr>
          <p:cNvCxnSpPr>
            <a:cxnSpLocks/>
          </p:cNvCxnSpPr>
          <p:nvPr/>
        </p:nvCxnSpPr>
        <p:spPr>
          <a:xfrm>
            <a:off x="8713788" y="3966489"/>
            <a:ext cx="0" cy="233429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0EC6B5E8-121C-6E42-A3D3-798BB2107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374105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444C5447-B5CD-224D-8B13-1A8CA56054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971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p:txBody>
          <a:bodyPr>
            <a:normAutofit/>
          </a:bodyPr>
          <a:lstStyle/>
          <a:p>
            <a:r>
              <a:rPr lang="zh-CN" altLang="en-US" dirty="0"/>
              <a:t>环境对同性活动的影响</a:t>
            </a:r>
          </a:p>
        </p:txBody>
      </p:sp>
      <p:sp>
        <p:nvSpPr>
          <p:cNvPr id="15" name="标题 4">
            <a:extLst>
              <a:ext uri="{FF2B5EF4-FFF2-40B4-BE49-F238E27FC236}">
                <a16:creationId xmlns:a16="http://schemas.microsoft.com/office/drawing/2014/main" id="{BE269827-1596-4458-8FDE-BFF44750F5F1}"/>
              </a:ext>
            </a:extLst>
          </p:cNvPr>
          <p:cNvSpPr txBox="1">
            <a:spLocks/>
          </p:cNvSpPr>
          <p:nvPr/>
        </p:nvSpPr>
        <p:spPr>
          <a:xfrm>
            <a:off x="454533" y="3696230"/>
            <a:ext cx="8298942" cy="1355918"/>
          </a:xfrm>
          <a:prstGeom prst="rect">
            <a:avLst/>
          </a:prstGeom>
        </p:spPr>
        <p:txBody>
          <a:bodyP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defTabSz="1219170">
              <a:spcAft>
                <a:spcPts val="1200"/>
              </a:spcAft>
              <a:buSzPct val="100000"/>
              <a:buAutoNum type="arabicPeriod"/>
              <a:defRPr/>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早年接触</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marL="514350" indent="-514350" defTabSz="1219170">
              <a:spcAft>
                <a:spcPts val="1200"/>
              </a:spcAft>
              <a:buSzPct val="100000"/>
              <a:buAutoNum type="arabicPeriod"/>
              <a:defRPr/>
            </a:pPr>
            <a:r>
              <a:rPr lang="zh-CN" altLang="en-US" sz="3200" dirty="0">
                <a:latin typeface="Microsoft YaHei" panose="020B0503020204020204" pitchFamily="34" charset="-122"/>
                <a:ea typeface="Microsoft YaHei" panose="020B0503020204020204" pitchFamily="34" charset="-122"/>
                <a:cs typeface="Arial" panose="020B0604020202020204" pitchFamily="34" charset="0"/>
              </a:rPr>
              <a:t>家庭背景</a:t>
            </a:r>
            <a:endParaRPr lang="en-US" altLang="zh-CN" sz="3200" dirty="0">
              <a:latin typeface="Microsoft YaHei" panose="020B0503020204020204" pitchFamily="34" charset="-122"/>
              <a:ea typeface="Microsoft YaHei" panose="020B0503020204020204" pitchFamily="34" charset="-122"/>
              <a:cs typeface="Arial" panose="020B0604020202020204" pitchFamily="34" charset="0"/>
            </a:endParaRPr>
          </a:p>
          <a:p>
            <a:pPr marL="514350" indent="-514350" defTabSz="1219170">
              <a:spcAft>
                <a:spcPts val="1200"/>
              </a:spcAft>
              <a:buSzPct val="100000"/>
              <a:buAutoNum type="arabicPeriod"/>
              <a:defRPr/>
            </a:pPr>
            <a:endParaRPr lang="zh-CN" altLang="en-US" sz="3200" dirty="0">
              <a:latin typeface="Microsoft YaHei" panose="020B0503020204020204" pitchFamily="34" charset="-122"/>
              <a:ea typeface="Microsoft YaHei" panose="020B0503020204020204" pitchFamily="34" charset="-122"/>
              <a:cs typeface="Arial" panose="020B0604020202020204" pitchFamily="34" charset="0"/>
            </a:endParaRPr>
          </a:p>
        </p:txBody>
      </p:sp>
      <p:cxnSp>
        <p:nvCxnSpPr>
          <p:cNvPr id="11" name="直线连接符 10">
            <a:extLst>
              <a:ext uri="{FF2B5EF4-FFF2-40B4-BE49-F238E27FC236}">
                <a16:creationId xmlns:a16="http://schemas.microsoft.com/office/drawing/2014/main" id="{11899742-7239-9C49-BE6A-B68D56585759}"/>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2" name="直线连接符 11">
            <a:extLst>
              <a:ext uri="{FF2B5EF4-FFF2-40B4-BE49-F238E27FC236}">
                <a16:creationId xmlns:a16="http://schemas.microsoft.com/office/drawing/2014/main" id="{ECD6FCDE-235B-F440-967C-A7B2A0FDF1F6}"/>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3" name="直线连接符 12">
            <a:extLst>
              <a:ext uri="{FF2B5EF4-FFF2-40B4-BE49-F238E27FC236}">
                <a16:creationId xmlns:a16="http://schemas.microsoft.com/office/drawing/2014/main" id="{6C4DF1F4-A104-3544-BCB8-4DBCB2954D69}"/>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直线连接符 13">
            <a:extLst>
              <a:ext uri="{FF2B5EF4-FFF2-40B4-BE49-F238E27FC236}">
                <a16:creationId xmlns:a16="http://schemas.microsoft.com/office/drawing/2014/main" id="{A0802AEE-AA94-E643-A485-EFEE9CB73550}"/>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3" name="图片 2">
            <a:extLst>
              <a:ext uri="{FF2B5EF4-FFF2-40B4-BE49-F238E27FC236}">
                <a16:creationId xmlns:a16="http://schemas.microsoft.com/office/drawing/2014/main" id="{E7FA897C-2496-DB42-B486-C58D8A3D9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2">
            <a:extLst>
              <a:ext uri="{FF2B5EF4-FFF2-40B4-BE49-F238E27FC236}">
                <a16:creationId xmlns:a16="http://schemas.microsoft.com/office/drawing/2014/main" id="{00C5D722-444E-7B41-A00A-AC2DBC440B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277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p:txBody>
          <a:bodyPr>
            <a:normAutofit/>
          </a:bodyPr>
          <a:lstStyle/>
          <a:p>
            <a:r>
              <a:rPr lang="zh-CN" altLang="en-US" dirty="0"/>
              <a:t>四个层面</a:t>
            </a:r>
          </a:p>
        </p:txBody>
      </p:sp>
      <p:sp>
        <p:nvSpPr>
          <p:cNvPr id="11" name="标题 4">
            <a:extLst>
              <a:ext uri="{FF2B5EF4-FFF2-40B4-BE49-F238E27FC236}">
                <a16:creationId xmlns:a16="http://schemas.microsoft.com/office/drawing/2014/main" id="{55146835-F998-417A-8AA7-CA0B001A310F}"/>
              </a:ext>
            </a:extLst>
          </p:cNvPr>
          <p:cNvSpPr txBox="1">
            <a:spLocks/>
          </p:cNvSpPr>
          <p:nvPr/>
        </p:nvSpPr>
        <p:spPr>
          <a:xfrm>
            <a:off x="762735" y="2598597"/>
            <a:ext cx="7686840" cy="393223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219170">
              <a:lnSpc>
                <a:spcPts val="4240"/>
              </a:lnSpc>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1</a:t>
            </a:r>
            <a:r>
              <a:rPr lang="zh-CN" altLang="en-US" sz="3200" dirty="0">
                <a:latin typeface="Arial" panose="020B0604020202020204" pitchFamily="34" charset="0"/>
                <a:ea typeface="微软雅黑" panose="020B0503020204020204" pitchFamily="34" charset="-122"/>
                <a:cs typeface="Arial" panose="020B0604020202020204" pitchFamily="34" charset="0"/>
              </a:rPr>
              <a:t>、定义：什么是同性恋？</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lnSpc>
                <a:spcPts val="4240"/>
              </a:lnSpc>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2</a:t>
            </a:r>
            <a:r>
              <a:rPr lang="zh-CN" altLang="en-US" sz="3200" dirty="0">
                <a:latin typeface="Arial" panose="020B0604020202020204" pitchFamily="34" charset="0"/>
                <a:ea typeface="微软雅黑" panose="020B0503020204020204" pitchFamily="34" charset="-122"/>
                <a:cs typeface="Arial" panose="020B0604020202020204" pitchFamily="34" charset="0"/>
              </a:rPr>
              <a:t>、生理学：同性恋不是天生的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lnSpc>
                <a:spcPts val="4240"/>
              </a:lnSpc>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3</a:t>
            </a:r>
            <a:r>
              <a:rPr lang="zh-CN" altLang="en-US" sz="3200" dirty="0">
                <a:latin typeface="Arial" panose="020B0604020202020204" pitchFamily="34" charset="0"/>
                <a:ea typeface="微软雅黑" panose="020B0503020204020204" pitchFamily="34" charset="-122"/>
                <a:cs typeface="Arial" panose="020B0604020202020204" pitchFamily="34" charset="0"/>
              </a:rPr>
              <a:t>、心理学：导致同性恋的一些因素</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lnSpc>
                <a:spcPts val="4240"/>
              </a:lnSpc>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4</a:t>
            </a:r>
            <a:r>
              <a:rPr lang="zh-CN" altLang="en-US" sz="3200" dirty="0">
                <a:latin typeface="Arial" panose="020B0604020202020204" pitchFamily="34" charset="0"/>
                <a:ea typeface="微软雅黑" panose="020B0503020204020204" pitchFamily="34" charset="-122"/>
                <a:cs typeface="Arial" panose="020B0604020202020204" pitchFamily="34" charset="0"/>
              </a:rPr>
              <a:t>、圣经：同性恋是神所禁止的性行为，是必须悔改的（罪）</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12" name="直线连接符 11">
            <a:extLst>
              <a:ext uri="{FF2B5EF4-FFF2-40B4-BE49-F238E27FC236}">
                <a16:creationId xmlns:a16="http://schemas.microsoft.com/office/drawing/2014/main" id="{9771DAB3-A2C5-9647-A98B-FDA7F88C20E2}"/>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a:extLst>
              <a:ext uri="{FF2B5EF4-FFF2-40B4-BE49-F238E27FC236}">
                <a16:creationId xmlns:a16="http://schemas.microsoft.com/office/drawing/2014/main" id="{2A4BE114-DE49-AD46-A171-D3A2C0AE1F0E}"/>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a:extLst>
              <a:ext uri="{FF2B5EF4-FFF2-40B4-BE49-F238E27FC236}">
                <a16:creationId xmlns:a16="http://schemas.microsoft.com/office/drawing/2014/main" id="{08BEDA4D-92BE-4945-A44A-9512294B39A5}"/>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a:extLst>
              <a:ext uri="{FF2B5EF4-FFF2-40B4-BE49-F238E27FC236}">
                <a16:creationId xmlns:a16="http://schemas.microsoft.com/office/drawing/2014/main" id="{DD856772-2C90-2D45-BB9F-11A1214DE8D9}"/>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3" name="图片 2">
            <a:extLst>
              <a:ext uri="{FF2B5EF4-FFF2-40B4-BE49-F238E27FC236}">
                <a16:creationId xmlns:a16="http://schemas.microsoft.com/office/drawing/2014/main" id="{17B69AD6-3A46-9F44-AA8C-172184E04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2">
            <a:extLst>
              <a:ext uri="{FF2B5EF4-FFF2-40B4-BE49-F238E27FC236}">
                <a16:creationId xmlns:a16="http://schemas.microsoft.com/office/drawing/2014/main" id="{3FD73ACF-12F3-D74A-9495-5BE54BA86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633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F4C1D2B-00F0-4562-8284-1BEDCF7B46E8}"/>
              </a:ext>
            </a:extLst>
          </p:cNvPr>
          <p:cNvSpPr>
            <a:spLocks noGrp="1"/>
          </p:cNvSpPr>
          <p:nvPr>
            <p:ph type="title"/>
          </p:nvPr>
        </p:nvSpPr>
        <p:spPr/>
        <p:txBody>
          <a:bodyPr/>
          <a:lstStyle/>
          <a:p>
            <a:r>
              <a:rPr lang="zh-CN" altLang="en-US" dirty="0"/>
              <a:t>年少时接触</a:t>
            </a:r>
          </a:p>
        </p:txBody>
      </p:sp>
      <p:pic>
        <p:nvPicPr>
          <p:cNvPr id="4" name="图片 3" descr="图片包含 人, 看着, 年轻, 前&#10;&#10;描述已自动生成">
            <a:extLst>
              <a:ext uri="{FF2B5EF4-FFF2-40B4-BE49-F238E27FC236}">
                <a16:creationId xmlns:a16="http://schemas.microsoft.com/office/drawing/2014/main" id="{9638F0BC-FCEC-4E2E-8200-EE050C5B7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72" y="1502705"/>
            <a:ext cx="7846256" cy="523083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594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E11BE845-2866-4BC9-B6DE-3D28CDB82F01}"/>
              </a:ext>
            </a:extLst>
          </p:cNvPr>
          <p:cNvSpPr>
            <a:spLocks noGrp="1"/>
          </p:cNvSpPr>
          <p:nvPr>
            <p:ph type="title"/>
          </p:nvPr>
        </p:nvSpPr>
        <p:spPr/>
        <p:txBody>
          <a:bodyPr/>
          <a:lstStyle/>
          <a:p>
            <a:r>
              <a:rPr lang="zh-CN" altLang="en-US" dirty="0"/>
              <a:t>年少时接触</a:t>
            </a:r>
          </a:p>
        </p:txBody>
      </p:sp>
      <p:pic>
        <p:nvPicPr>
          <p:cNvPr id="6" name="图片 5">
            <a:extLst>
              <a:ext uri="{FF2B5EF4-FFF2-40B4-BE49-F238E27FC236}">
                <a16:creationId xmlns:a16="http://schemas.microsoft.com/office/drawing/2014/main" id="{22156120-B7F0-4C72-AB48-F3FAA6F51C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423920"/>
            <a:ext cx="9147049" cy="5434081"/>
          </a:xfrm>
          <a:prstGeom prst="rect">
            <a:avLst/>
          </a:prstGeom>
        </p:spPr>
      </p:pic>
      <p:pic>
        <p:nvPicPr>
          <p:cNvPr id="7" name="图片 6">
            <a:extLst>
              <a:ext uri="{FF2B5EF4-FFF2-40B4-BE49-F238E27FC236}">
                <a16:creationId xmlns:a16="http://schemas.microsoft.com/office/drawing/2014/main" id="{38460C6E-B8F8-4DDB-B573-603F2FC79B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423919"/>
            <a:ext cx="9147049" cy="5434081"/>
          </a:xfrm>
          <a:prstGeom prst="rect">
            <a:avLst/>
          </a:prstGeom>
        </p:spPr>
      </p:pic>
      <p:pic>
        <p:nvPicPr>
          <p:cNvPr id="9" name="图片 8" descr="图标&#10;&#10;描述已自动生成">
            <a:extLst>
              <a:ext uri="{FF2B5EF4-FFF2-40B4-BE49-F238E27FC236}">
                <a16:creationId xmlns:a16="http://schemas.microsoft.com/office/drawing/2014/main" id="{41195326-E22C-4615-A47F-74AF946FD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6475" y="1809426"/>
            <a:ext cx="2562225" cy="2012005"/>
          </a:xfrm>
          <a:prstGeom prst="rect">
            <a:avLst/>
          </a:prstGeom>
        </p:spPr>
      </p:pic>
    </p:spTree>
    <p:extLst>
      <p:ext uri="{BB962C8B-B14F-4D97-AF65-F5344CB8AC3E}">
        <p14:creationId xmlns:p14="http://schemas.microsoft.com/office/powerpoint/2010/main" val="35109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par>
                          <p:cTn id="8" fill="hold">
                            <p:stCondLst>
                              <p:cond delay="2250"/>
                            </p:stCondLst>
                            <p:childTnLst>
                              <p:par>
                                <p:cTn id="9" presetID="22" presetClass="entr" presetSubtype="8" fill="hold"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a:extLst>
              <a:ext uri="{FF2B5EF4-FFF2-40B4-BE49-F238E27FC236}">
                <a16:creationId xmlns:a16="http://schemas.microsoft.com/office/drawing/2014/main" id="{17B342D2-705B-4F5B-AFD9-90F61FEF762F}"/>
              </a:ext>
            </a:extLst>
          </p:cNvPr>
          <p:cNvSpPr txBox="1">
            <a:spLocks/>
          </p:cNvSpPr>
          <p:nvPr/>
        </p:nvSpPr>
        <p:spPr>
          <a:xfrm>
            <a:off x="659949" y="1735942"/>
            <a:ext cx="7789873" cy="114721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defTabSz="1219170">
              <a:spcAft>
                <a:spcPts val="600"/>
              </a:spcAft>
              <a:buAutoNum type="arabicPeriod"/>
            </a:pPr>
            <a:r>
              <a:rPr lang="zh-CN" altLang="zh-CN" sz="3200" dirty="0">
                <a:latin typeface="Arial" panose="020B0604020202020204" pitchFamily="34" charset="0"/>
                <a:ea typeface="微软雅黑" panose="020B0503020204020204" pitchFamily="34" charset="-122"/>
                <a:cs typeface="Arial" panose="020B0604020202020204" pitchFamily="34" charset="0"/>
              </a:rPr>
              <a:t>你在</a:t>
            </a:r>
            <a:r>
              <a:rPr lang="en-US" altLang="zh-CN" sz="3200" dirty="0">
                <a:latin typeface="Arial" panose="020B0604020202020204" pitchFamily="34" charset="0"/>
                <a:ea typeface="微软雅黑" panose="020B0503020204020204" pitchFamily="34" charset="-122"/>
                <a:cs typeface="Arial" panose="020B0604020202020204" pitchFamily="34" charset="0"/>
              </a:rPr>
              <a:t>14-16</a:t>
            </a:r>
            <a:r>
              <a:rPr lang="zh-CN" altLang="zh-CN" sz="3200" dirty="0">
                <a:latin typeface="Arial" panose="020B0604020202020204" pitchFamily="34" charset="0"/>
                <a:ea typeface="微软雅黑" panose="020B0503020204020204" pitchFamily="34" charset="-122"/>
                <a:cs typeface="Arial" panose="020B0604020202020204" pitchFamily="34" charset="0"/>
              </a:rPr>
              <a:t>岁在哪里成长？</a:t>
            </a:r>
            <a:r>
              <a:rPr lang="zh-CN" altLang="en-US" sz="3200" dirty="0">
                <a:latin typeface="Arial" panose="020B0604020202020204" pitchFamily="34" charset="0"/>
                <a:ea typeface="微软雅黑" panose="020B0503020204020204" pitchFamily="34" charset="-122"/>
                <a:cs typeface="Arial" panose="020B0604020202020204" pitchFamily="34" charset="0"/>
              </a:rPr>
              <a:t>农村或城市？</a:t>
            </a:r>
            <a:endParaRPr lang="zh-CN"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r>
              <a:rPr lang="en-US" altLang="zh-CN" sz="3200" dirty="0">
                <a:latin typeface="Arial" panose="020B0604020202020204" pitchFamily="34" charset="0"/>
                <a:ea typeface="微软雅黑" panose="020B0503020204020204" pitchFamily="34" charset="-122"/>
                <a:cs typeface="Arial" panose="020B0604020202020204" pitchFamily="34" charset="0"/>
              </a:rPr>
              <a:t>2. </a:t>
            </a:r>
            <a:r>
              <a:rPr lang="zh-CN" altLang="zh-CN" sz="3200" dirty="0">
                <a:latin typeface="Arial" panose="020B0604020202020204" pitchFamily="34" charset="0"/>
                <a:ea typeface="微软雅黑" panose="020B0503020204020204" pitchFamily="34" charset="-122"/>
                <a:cs typeface="Arial" panose="020B0604020202020204" pitchFamily="34" charset="0"/>
              </a:rPr>
              <a:t>过去一年有没有任何同性</a:t>
            </a:r>
            <a:r>
              <a:rPr lang="zh-CN" altLang="en-US" sz="3200" dirty="0">
                <a:latin typeface="Arial" panose="020B0604020202020204" pitchFamily="34" charset="0"/>
                <a:ea typeface="微软雅黑" panose="020B0503020204020204" pitchFamily="34" charset="-122"/>
                <a:cs typeface="Arial" panose="020B0604020202020204" pitchFamily="34" charset="0"/>
              </a:rPr>
              <a:t>性</a:t>
            </a:r>
            <a:r>
              <a:rPr lang="zh-CN" altLang="zh-CN" sz="3200" dirty="0">
                <a:latin typeface="Arial" panose="020B0604020202020204" pitchFamily="34" charset="0"/>
                <a:ea typeface="微软雅黑" panose="020B0503020204020204" pitchFamily="34" charset="-122"/>
                <a:cs typeface="Arial" panose="020B0604020202020204" pitchFamily="34" charset="0"/>
              </a:rPr>
              <a:t>行为？</a:t>
            </a:r>
          </a:p>
        </p:txBody>
      </p:sp>
      <p:sp>
        <p:nvSpPr>
          <p:cNvPr id="4" name="标题 3">
            <a:extLst>
              <a:ext uri="{FF2B5EF4-FFF2-40B4-BE49-F238E27FC236}">
                <a16:creationId xmlns:a16="http://schemas.microsoft.com/office/drawing/2014/main" id="{1158AC1B-4B66-44A2-A8F0-3F509D2FE0FF}"/>
              </a:ext>
            </a:extLst>
          </p:cNvPr>
          <p:cNvSpPr>
            <a:spLocks noGrp="1"/>
          </p:cNvSpPr>
          <p:nvPr>
            <p:ph type="title"/>
          </p:nvPr>
        </p:nvSpPr>
        <p:spPr/>
        <p:txBody>
          <a:bodyPr/>
          <a:lstStyle/>
          <a:p>
            <a:r>
              <a:rPr lang="en-US" altLang="zh-CN" dirty="0"/>
              <a:t>1994</a:t>
            </a:r>
            <a:r>
              <a:rPr lang="zh-CN" altLang="zh-CN" dirty="0"/>
              <a:t>年美国就同性恋现象调查统计</a:t>
            </a:r>
            <a:endParaRPr lang="zh-CN" altLang="en-US" dirty="0"/>
          </a:p>
        </p:txBody>
      </p:sp>
      <p:graphicFrame>
        <p:nvGraphicFramePr>
          <p:cNvPr id="13" name="表格 7">
            <a:extLst>
              <a:ext uri="{FF2B5EF4-FFF2-40B4-BE49-F238E27FC236}">
                <a16:creationId xmlns:a16="http://schemas.microsoft.com/office/drawing/2014/main" id="{446CA611-E9A3-41C1-9FB4-6779406EA013}"/>
              </a:ext>
            </a:extLst>
          </p:cNvPr>
          <p:cNvGraphicFramePr>
            <a:graphicFrameLocks noGrp="1"/>
          </p:cNvGraphicFramePr>
          <p:nvPr>
            <p:extLst>
              <p:ext uri="{D42A27DB-BD31-4B8C-83A1-F6EECF244321}">
                <p14:modId xmlns:p14="http://schemas.microsoft.com/office/powerpoint/2010/main" val="3278273089"/>
              </p:ext>
            </p:extLst>
          </p:nvPr>
        </p:nvGraphicFramePr>
        <p:xfrm>
          <a:off x="700668" y="3123897"/>
          <a:ext cx="7742664" cy="2148840"/>
        </p:xfrm>
        <a:graphic>
          <a:graphicData uri="http://schemas.openxmlformats.org/drawingml/2006/table">
            <a:tbl>
              <a:tblPr firstRow="1" bandRow="1">
                <a:tableStyleId>{5C22544A-7EE6-4342-B048-85BDC9FD1C3A}</a:tableStyleId>
              </a:tblPr>
              <a:tblGrid>
                <a:gridCol w="2580888">
                  <a:extLst>
                    <a:ext uri="{9D8B030D-6E8A-4147-A177-3AD203B41FA5}">
                      <a16:colId xmlns:a16="http://schemas.microsoft.com/office/drawing/2014/main" val="518006964"/>
                    </a:ext>
                  </a:extLst>
                </a:gridCol>
                <a:gridCol w="2580888">
                  <a:extLst>
                    <a:ext uri="{9D8B030D-6E8A-4147-A177-3AD203B41FA5}">
                      <a16:colId xmlns:a16="http://schemas.microsoft.com/office/drawing/2014/main" val="2089201091"/>
                    </a:ext>
                  </a:extLst>
                </a:gridCol>
                <a:gridCol w="2580888">
                  <a:extLst>
                    <a:ext uri="{9D8B030D-6E8A-4147-A177-3AD203B41FA5}">
                      <a16:colId xmlns:a16="http://schemas.microsoft.com/office/drawing/2014/main" val="3992599161"/>
                    </a:ext>
                  </a:extLst>
                </a:gridCol>
              </a:tblGrid>
              <a:tr h="1202932">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成长地区</a:t>
                      </a:r>
                    </a:p>
                  </a:txBody>
                  <a:tcPr anchor="ctr">
                    <a:solidFill>
                      <a:srgbClr val="002060"/>
                    </a:solidFill>
                  </a:tcPr>
                </a:tc>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男同性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性行为</a:t>
                      </a:r>
                    </a:p>
                  </a:txBody>
                  <a:tcPr anchor="ctr">
                    <a:solidFill>
                      <a:srgbClr val="00206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女同性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性行为</a:t>
                      </a:r>
                    </a:p>
                  </a:txBody>
                  <a:tcPr anchor="ctr">
                    <a:solidFill>
                      <a:srgbClr val="002060"/>
                    </a:solidFill>
                  </a:tcPr>
                </a:tc>
                <a:extLst>
                  <a:ext uri="{0D108BD9-81ED-4DB2-BD59-A6C34878D82A}">
                    <a16:rowId xmlns:a16="http://schemas.microsoft.com/office/drawing/2014/main" val="3632874778"/>
                  </a:ext>
                </a:extLst>
              </a:tr>
              <a:tr h="945908">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农村</a:t>
                      </a:r>
                    </a:p>
                  </a:txBody>
                  <a:tcPr anchor="ctr"/>
                </a:tc>
                <a:tc>
                  <a:txBody>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1.2%</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0.7%</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487296056"/>
                  </a:ext>
                </a:extLst>
              </a:tr>
            </a:tbl>
          </a:graphicData>
        </a:graphic>
      </p:graphicFrame>
      <p:graphicFrame>
        <p:nvGraphicFramePr>
          <p:cNvPr id="2" name="表格 1">
            <a:extLst>
              <a:ext uri="{FF2B5EF4-FFF2-40B4-BE49-F238E27FC236}">
                <a16:creationId xmlns:a16="http://schemas.microsoft.com/office/drawing/2014/main" id="{4C941C2C-6617-41E3-890A-0E74CAB5425B}"/>
              </a:ext>
            </a:extLst>
          </p:cNvPr>
          <p:cNvGraphicFramePr>
            <a:graphicFrameLocks noGrp="1"/>
          </p:cNvGraphicFramePr>
          <p:nvPr>
            <p:extLst>
              <p:ext uri="{D42A27DB-BD31-4B8C-83A1-F6EECF244321}">
                <p14:modId xmlns:p14="http://schemas.microsoft.com/office/powerpoint/2010/main" val="410488708"/>
              </p:ext>
            </p:extLst>
          </p:nvPr>
        </p:nvGraphicFramePr>
        <p:xfrm>
          <a:off x="700668" y="5286887"/>
          <a:ext cx="7742664" cy="886691"/>
        </p:xfrm>
        <a:graphic>
          <a:graphicData uri="http://schemas.openxmlformats.org/drawingml/2006/table">
            <a:tbl>
              <a:tblPr firstRow="1" bandRow="1">
                <a:tableStyleId>{5C22544A-7EE6-4342-B048-85BDC9FD1C3A}</a:tableStyleId>
              </a:tblPr>
              <a:tblGrid>
                <a:gridCol w="2580888">
                  <a:extLst>
                    <a:ext uri="{9D8B030D-6E8A-4147-A177-3AD203B41FA5}">
                      <a16:colId xmlns:a16="http://schemas.microsoft.com/office/drawing/2014/main" val="2581519277"/>
                    </a:ext>
                  </a:extLst>
                </a:gridCol>
                <a:gridCol w="2580888">
                  <a:extLst>
                    <a:ext uri="{9D8B030D-6E8A-4147-A177-3AD203B41FA5}">
                      <a16:colId xmlns:a16="http://schemas.microsoft.com/office/drawing/2014/main" val="1949239011"/>
                    </a:ext>
                  </a:extLst>
                </a:gridCol>
                <a:gridCol w="2580888">
                  <a:extLst>
                    <a:ext uri="{9D8B030D-6E8A-4147-A177-3AD203B41FA5}">
                      <a16:colId xmlns:a16="http://schemas.microsoft.com/office/drawing/2014/main" val="3702327752"/>
                    </a:ext>
                  </a:extLst>
                </a:gridCol>
              </a:tblGrid>
              <a:tr h="886691">
                <a:tc>
                  <a:txBody>
                    <a:bodyPr/>
                    <a:lstStyle/>
                    <a:p>
                      <a:pPr marL="0" algn="ctr" defTabSz="457200" rtl="0" eaLnBrk="1" latinLnBrk="0" hangingPunct="1"/>
                      <a:r>
                        <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城市</a:t>
                      </a:r>
                    </a:p>
                  </a:txBody>
                  <a:tcPr anchor="ctr">
                    <a:solidFill>
                      <a:srgbClr val="D0D8E8"/>
                    </a:solidFill>
                  </a:tcPr>
                </a:tc>
                <a:tc>
                  <a:txBody>
                    <a:bodyPr/>
                    <a:lstStyle/>
                    <a:p>
                      <a:pPr marL="0" algn="ctr" defTabSz="457200" rtl="0" eaLnBrk="1" latinLnBrk="0" hangingPunct="1"/>
                      <a:r>
                        <a:rPr lang="en-US" altLang="zh-CN"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4.4%</a:t>
                      </a:r>
                      <a:endPar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anchor="ctr">
                    <a:solidFill>
                      <a:srgbClr val="D0D8E8"/>
                    </a:solidFill>
                  </a:tcPr>
                </a:tc>
                <a:tc>
                  <a:txBody>
                    <a:bodyPr/>
                    <a:lstStyle/>
                    <a:p>
                      <a:pPr marL="0" algn="ctr" defTabSz="457200" rtl="0" eaLnBrk="1" latinLnBrk="0" hangingPunct="1"/>
                      <a:r>
                        <a:rPr lang="en-US" altLang="zh-CN"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1.6%</a:t>
                      </a:r>
                      <a:endPar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anchor="ctr">
                    <a:solidFill>
                      <a:srgbClr val="D0D8E8"/>
                    </a:solidFill>
                  </a:tcPr>
                </a:tc>
                <a:extLst>
                  <a:ext uri="{0D108BD9-81ED-4DB2-BD59-A6C34878D82A}">
                    <a16:rowId xmlns:a16="http://schemas.microsoft.com/office/drawing/2014/main" val="1095024603"/>
                  </a:ext>
                </a:extLst>
              </a:tr>
            </a:tbl>
          </a:graphicData>
        </a:graphic>
      </p:graphicFrame>
      <p:cxnSp>
        <p:nvCxnSpPr>
          <p:cNvPr id="14" name="直线连接符 13">
            <a:extLst>
              <a:ext uri="{FF2B5EF4-FFF2-40B4-BE49-F238E27FC236}">
                <a16:creationId xmlns:a16="http://schemas.microsoft.com/office/drawing/2014/main" id="{B9DC19D3-4CE8-0B40-A46A-3A6759C6381C}"/>
              </a:ext>
            </a:extLst>
          </p:cNvPr>
          <p:cNvCxnSpPr>
            <a:cxnSpLocks/>
          </p:cNvCxnSpPr>
          <p:nvPr/>
        </p:nvCxnSpPr>
        <p:spPr>
          <a:xfrm>
            <a:off x="446088" y="1585263"/>
            <a:ext cx="0" cy="485363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a:extLst>
              <a:ext uri="{FF2B5EF4-FFF2-40B4-BE49-F238E27FC236}">
                <a16:creationId xmlns:a16="http://schemas.microsoft.com/office/drawing/2014/main" id="{94FEC3AC-9259-EB47-8BE1-4088EB85813A}"/>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a:extLst>
              <a:ext uri="{FF2B5EF4-FFF2-40B4-BE49-F238E27FC236}">
                <a16:creationId xmlns:a16="http://schemas.microsoft.com/office/drawing/2014/main" id="{C0666C19-A17A-6E47-AA83-78E137F12DA7}"/>
              </a:ext>
            </a:extLst>
          </p:cNvPr>
          <p:cNvCxnSpPr>
            <a:cxnSpLocks/>
          </p:cNvCxnSpPr>
          <p:nvPr/>
        </p:nvCxnSpPr>
        <p:spPr>
          <a:xfrm flipH="1">
            <a:off x="971550" y="151146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a:extLst>
              <a:ext uri="{FF2B5EF4-FFF2-40B4-BE49-F238E27FC236}">
                <a16:creationId xmlns:a16="http://schemas.microsoft.com/office/drawing/2014/main" id="{C0E2E3F5-9C7C-FD44-8164-F0157B69145F}"/>
              </a:ext>
            </a:extLst>
          </p:cNvPr>
          <p:cNvCxnSpPr>
            <a:cxnSpLocks/>
          </p:cNvCxnSpPr>
          <p:nvPr/>
        </p:nvCxnSpPr>
        <p:spPr>
          <a:xfrm>
            <a:off x="8713788" y="1511468"/>
            <a:ext cx="0" cy="478932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2">
            <a:extLst>
              <a:ext uri="{FF2B5EF4-FFF2-40B4-BE49-F238E27FC236}">
                <a16:creationId xmlns:a16="http://schemas.microsoft.com/office/drawing/2014/main" id="{03D4A04E-3033-C84B-9361-17D652AA7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28603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2">
            <a:extLst>
              <a:ext uri="{FF2B5EF4-FFF2-40B4-BE49-F238E27FC236}">
                <a16:creationId xmlns:a16="http://schemas.microsoft.com/office/drawing/2014/main" id="{13247EBE-FE15-8A41-A4FA-967A3866C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756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1F146D9-D619-4BC7-9CC5-E515850B5C12}"/>
              </a:ext>
            </a:extLst>
          </p:cNvPr>
          <p:cNvSpPr>
            <a:spLocks noGrp="1"/>
          </p:cNvSpPr>
          <p:nvPr>
            <p:ph type="title"/>
          </p:nvPr>
        </p:nvSpPr>
        <p:spPr/>
        <p:txBody>
          <a:bodyPr/>
          <a:lstStyle/>
          <a:p>
            <a:r>
              <a:rPr lang="zh-CN" altLang="zh-CN" dirty="0"/>
              <a:t>同性恋性行为与早年接触有关系</a:t>
            </a:r>
            <a:endParaRPr lang="zh-CN" altLang="en-US" dirty="0"/>
          </a:p>
        </p:txBody>
      </p:sp>
      <p:pic>
        <p:nvPicPr>
          <p:cNvPr id="8" name="图片 7" descr="城市街道与高楼大厦的景色&#10;&#10;中度可信度描述已自动生成">
            <a:extLst>
              <a:ext uri="{FF2B5EF4-FFF2-40B4-BE49-F238E27FC236}">
                <a16:creationId xmlns:a16="http://schemas.microsoft.com/office/drawing/2014/main" id="{89A9369E-581D-4D9D-AD2F-622D6FD5BB2B}"/>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136314" y="3231173"/>
            <a:ext cx="5031486" cy="3144679"/>
          </a:xfrm>
          <a:prstGeom prst="rect">
            <a:avLst/>
          </a:prstGeom>
        </p:spPr>
      </p:pic>
      <p:pic>
        <p:nvPicPr>
          <p:cNvPr id="14" name="图片 13">
            <a:extLst>
              <a:ext uri="{FF2B5EF4-FFF2-40B4-BE49-F238E27FC236}">
                <a16:creationId xmlns:a16="http://schemas.microsoft.com/office/drawing/2014/main" id="{8A5DAAC0-CFDD-4648-91EA-DEAB0AA13B73}"/>
              </a:ext>
            </a:extLst>
          </p:cNvPr>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5167800" y="3703003"/>
            <a:ext cx="3302420" cy="2256884"/>
          </a:xfrm>
          <a:prstGeom prst="rect">
            <a:avLst/>
          </a:prstGeom>
        </p:spPr>
      </p:pic>
      <p:pic>
        <p:nvPicPr>
          <p:cNvPr id="18" name="图片 17" descr="卡通人物&#10;&#10;描述已自动生成">
            <a:extLst>
              <a:ext uri="{FF2B5EF4-FFF2-40B4-BE49-F238E27FC236}">
                <a16:creationId xmlns:a16="http://schemas.microsoft.com/office/drawing/2014/main" id="{FABC9E3E-E594-4F71-A43F-FE40BA73E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4995" y="3231173"/>
            <a:ext cx="1141583" cy="3048699"/>
          </a:xfrm>
          <a:prstGeom prst="rect">
            <a:avLst/>
          </a:prstGeom>
        </p:spPr>
      </p:pic>
      <p:pic>
        <p:nvPicPr>
          <p:cNvPr id="20" name="图片 19" descr="卡通人物&#10;&#10;描述已自动生成">
            <a:extLst>
              <a:ext uri="{FF2B5EF4-FFF2-40B4-BE49-F238E27FC236}">
                <a16:creationId xmlns:a16="http://schemas.microsoft.com/office/drawing/2014/main" id="{C26B2C99-F50B-4ACF-895C-452D13857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8053" y="3012098"/>
            <a:ext cx="1963784" cy="3363754"/>
          </a:xfrm>
          <a:prstGeom prst="rect">
            <a:avLst/>
          </a:prstGeom>
        </p:spPr>
      </p:pic>
      <p:pic>
        <p:nvPicPr>
          <p:cNvPr id="22" name="图片 21" descr="图片包含 徽标&#10;&#10;描述已自动生成">
            <a:extLst>
              <a:ext uri="{FF2B5EF4-FFF2-40B4-BE49-F238E27FC236}">
                <a16:creationId xmlns:a16="http://schemas.microsoft.com/office/drawing/2014/main" id="{0B86AF7A-AF33-4E6D-B777-F6A79087E8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619" y="1107247"/>
            <a:ext cx="2932332" cy="2788499"/>
          </a:xfrm>
          <a:prstGeom prst="rect">
            <a:avLst/>
          </a:prstGeom>
        </p:spPr>
      </p:pic>
      <p:pic>
        <p:nvPicPr>
          <p:cNvPr id="24" name="图片 23" descr="徽标&#10;&#10;描述已自动生成">
            <a:extLst>
              <a:ext uri="{FF2B5EF4-FFF2-40B4-BE49-F238E27FC236}">
                <a16:creationId xmlns:a16="http://schemas.microsoft.com/office/drawing/2014/main" id="{0A48F55D-9F45-4D50-A9C6-589726AF49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0167" y="818887"/>
            <a:ext cx="2949568" cy="2804890"/>
          </a:xfrm>
          <a:prstGeom prst="rect">
            <a:avLst/>
          </a:prstGeom>
        </p:spPr>
      </p:pic>
    </p:spTree>
    <p:extLst>
      <p:ext uri="{BB962C8B-B14F-4D97-AF65-F5344CB8AC3E}">
        <p14:creationId xmlns:p14="http://schemas.microsoft.com/office/powerpoint/2010/main" val="4002910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a:extLst>
              <a:ext uri="{FF2B5EF4-FFF2-40B4-BE49-F238E27FC236}">
                <a16:creationId xmlns:a16="http://schemas.microsoft.com/office/drawing/2014/main" id="{17B342D2-705B-4F5B-AFD9-90F61FEF762F}"/>
              </a:ext>
            </a:extLst>
          </p:cNvPr>
          <p:cNvSpPr txBox="1">
            <a:spLocks/>
          </p:cNvSpPr>
          <p:nvPr/>
        </p:nvSpPr>
        <p:spPr>
          <a:xfrm>
            <a:off x="659949" y="1735942"/>
            <a:ext cx="7789873" cy="114721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14350" indent="-514350" algn="l" defTabSz="1219170">
              <a:spcAft>
                <a:spcPts val="600"/>
              </a:spcAft>
              <a:buAutoNum type="arabicPeriod"/>
            </a:pPr>
            <a:r>
              <a:rPr lang="zh-CN" altLang="zh-CN" sz="3200" dirty="0">
                <a:latin typeface="Arial" panose="020B0604020202020204" pitchFamily="34" charset="0"/>
                <a:ea typeface="微软雅黑" panose="020B0503020204020204" pitchFamily="34" charset="-122"/>
                <a:cs typeface="Arial" panose="020B0604020202020204" pitchFamily="34" charset="0"/>
              </a:rPr>
              <a:t>你在</a:t>
            </a:r>
            <a:r>
              <a:rPr lang="en-US" altLang="zh-CN" sz="3200" dirty="0">
                <a:latin typeface="Arial" panose="020B0604020202020204" pitchFamily="34" charset="0"/>
                <a:ea typeface="微软雅黑" panose="020B0503020204020204" pitchFamily="34" charset="-122"/>
                <a:cs typeface="Arial" panose="020B0604020202020204" pitchFamily="34" charset="0"/>
              </a:rPr>
              <a:t>14-16</a:t>
            </a:r>
            <a:r>
              <a:rPr lang="zh-CN" altLang="zh-CN" sz="3200" dirty="0">
                <a:latin typeface="Arial" panose="020B0604020202020204" pitchFamily="34" charset="0"/>
                <a:ea typeface="微软雅黑" panose="020B0503020204020204" pitchFamily="34" charset="-122"/>
                <a:cs typeface="Arial" panose="020B0604020202020204" pitchFamily="34" charset="0"/>
              </a:rPr>
              <a:t>岁在哪里成长？</a:t>
            </a:r>
            <a:r>
              <a:rPr lang="zh-CN" altLang="en-US" sz="3200" dirty="0">
                <a:latin typeface="Arial" panose="020B0604020202020204" pitchFamily="34" charset="0"/>
                <a:ea typeface="微软雅黑" panose="020B0503020204020204" pitchFamily="34" charset="-122"/>
                <a:cs typeface="Arial" panose="020B0604020202020204" pitchFamily="34" charset="0"/>
              </a:rPr>
              <a:t>农村或城市？</a:t>
            </a:r>
            <a:endParaRPr lang="zh-CN"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r>
              <a:rPr lang="en-US" altLang="zh-CN" sz="3200" dirty="0">
                <a:latin typeface="Arial" panose="020B0604020202020204" pitchFamily="34" charset="0"/>
                <a:ea typeface="微软雅黑" panose="020B0503020204020204" pitchFamily="34" charset="-122"/>
                <a:cs typeface="Arial" panose="020B0604020202020204" pitchFamily="34" charset="0"/>
              </a:rPr>
              <a:t>2. </a:t>
            </a:r>
            <a:r>
              <a:rPr lang="zh-CN" altLang="zh-CN" sz="3200" dirty="0">
                <a:latin typeface="Arial" panose="020B0604020202020204" pitchFamily="34" charset="0"/>
                <a:ea typeface="微软雅黑" panose="020B0503020204020204" pitchFamily="34" charset="-122"/>
                <a:cs typeface="Arial" panose="020B0604020202020204" pitchFamily="34" charset="0"/>
              </a:rPr>
              <a:t>过去一年有没有任何同性</a:t>
            </a:r>
            <a:r>
              <a:rPr lang="zh-CN" altLang="en-US" sz="3200" dirty="0">
                <a:latin typeface="Arial" panose="020B0604020202020204" pitchFamily="34" charset="0"/>
                <a:ea typeface="微软雅黑" panose="020B0503020204020204" pitchFamily="34" charset="-122"/>
                <a:cs typeface="Arial" panose="020B0604020202020204" pitchFamily="34" charset="0"/>
              </a:rPr>
              <a:t>性</a:t>
            </a:r>
            <a:r>
              <a:rPr lang="zh-CN" altLang="zh-CN" sz="3200" dirty="0">
                <a:latin typeface="Arial" panose="020B0604020202020204" pitchFamily="34" charset="0"/>
                <a:ea typeface="微软雅黑" panose="020B0503020204020204" pitchFamily="34" charset="-122"/>
                <a:cs typeface="Arial" panose="020B0604020202020204" pitchFamily="34" charset="0"/>
              </a:rPr>
              <a:t>行为？</a:t>
            </a:r>
          </a:p>
        </p:txBody>
      </p:sp>
      <p:sp>
        <p:nvSpPr>
          <p:cNvPr id="4" name="标题 3">
            <a:extLst>
              <a:ext uri="{FF2B5EF4-FFF2-40B4-BE49-F238E27FC236}">
                <a16:creationId xmlns:a16="http://schemas.microsoft.com/office/drawing/2014/main" id="{1158AC1B-4B66-44A2-A8F0-3F509D2FE0FF}"/>
              </a:ext>
            </a:extLst>
          </p:cNvPr>
          <p:cNvSpPr>
            <a:spLocks noGrp="1"/>
          </p:cNvSpPr>
          <p:nvPr>
            <p:ph type="title"/>
          </p:nvPr>
        </p:nvSpPr>
        <p:spPr/>
        <p:txBody>
          <a:bodyPr/>
          <a:lstStyle/>
          <a:p>
            <a:r>
              <a:rPr lang="en-US" altLang="zh-CN" dirty="0"/>
              <a:t>1994</a:t>
            </a:r>
            <a:r>
              <a:rPr lang="zh-CN" altLang="zh-CN" dirty="0"/>
              <a:t>年美国就同性恋现象调查统计</a:t>
            </a:r>
            <a:endParaRPr lang="zh-CN" altLang="en-US" dirty="0"/>
          </a:p>
        </p:txBody>
      </p:sp>
      <p:graphicFrame>
        <p:nvGraphicFramePr>
          <p:cNvPr id="13" name="表格 7">
            <a:extLst>
              <a:ext uri="{FF2B5EF4-FFF2-40B4-BE49-F238E27FC236}">
                <a16:creationId xmlns:a16="http://schemas.microsoft.com/office/drawing/2014/main" id="{446CA611-E9A3-41C1-9FB4-6779406EA013}"/>
              </a:ext>
            </a:extLst>
          </p:cNvPr>
          <p:cNvGraphicFramePr>
            <a:graphicFrameLocks noGrp="1"/>
          </p:cNvGraphicFramePr>
          <p:nvPr/>
        </p:nvGraphicFramePr>
        <p:xfrm>
          <a:off x="700668" y="3123897"/>
          <a:ext cx="7742664" cy="2148840"/>
        </p:xfrm>
        <a:graphic>
          <a:graphicData uri="http://schemas.openxmlformats.org/drawingml/2006/table">
            <a:tbl>
              <a:tblPr firstRow="1" bandRow="1">
                <a:tableStyleId>{5C22544A-7EE6-4342-B048-85BDC9FD1C3A}</a:tableStyleId>
              </a:tblPr>
              <a:tblGrid>
                <a:gridCol w="2580888">
                  <a:extLst>
                    <a:ext uri="{9D8B030D-6E8A-4147-A177-3AD203B41FA5}">
                      <a16:colId xmlns:a16="http://schemas.microsoft.com/office/drawing/2014/main" val="518006964"/>
                    </a:ext>
                  </a:extLst>
                </a:gridCol>
                <a:gridCol w="2580888">
                  <a:extLst>
                    <a:ext uri="{9D8B030D-6E8A-4147-A177-3AD203B41FA5}">
                      <a16:colId xmlns:a16="http://schemas.microsoft.com/office/drawing/2014/main" val="2089201091"/>
                    </a:ext>
                  </a:extLst>
                </a:gridCol>
                <a:gridCol w="2580888">
                  <a:extLst>
                    <a:ext uri="{9D8B030D-6E8A-4147-A177-3AD203B41FA5}">
                      <a16:colId xmlns:a16="http://schemas.microsoft.com/office/drawing/2014/main" val="3992599161"/>
                    </a:ext>
                  </a:extLst>
                </a:gridCol>
              </a:tblGrid>
              <a:tr h="1202932">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成长地区</a:t>
                      </a:r>
                    </a:p>
                  </a:txBody>
                  <a:tcPr anchor="ctr">
                    <a:solidFill>
                      <a:srgbClr val="002060"/>
                    </a:solidFill>
                  </a:tcPr>
                </a:tc>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男同性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性行为</a:t>
                      </a:r>
                    </a:p>
                  </a:txBody>
                  <a:tcPr anchor="ctr">
                    <a:solidFill>
                      <a:srgbClr val="00206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女同性</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性行为</a:t>
                      </a:r>
                    </a:p>
                  </a:txBody>
                  <a:tcPr anchor="ctr">
                    <a:solidFill>
                      <a:srgbClr val="002060"/>
                    </a:solidFill>
                  </a:tcPr>
                </a:tc>
                <a:extLst>
                  <a:ext uri="{0D108BD9-81ED-4DB2-BD59-A6C34878D82A}">
                    <a16:rowId xmlns:a16="http://schemas.microsoft.com/office/drawing/2014/main" val="3632874778"/>
                  </a:ext>
                </a:extLst>
              </a:tr>
              <a:tr h="945908">
                <a:tc>
                  <a:txBody>
                    <a:bodyPr/>
                    <a:lstStyle/>
                    <a:p>
                      <a:pPr algn="ctr"/>
                      <a:r>
                        <a:rPr lang="zh-CN" altLang="en-US" sz="3200" dirty="0">
                          <a:latin typeface="Arial" panose="020B0604020202020204" pitchFamily="34" charset="0"/>
                          <a:ea typeface="微软雅黑" panose="020B0503020204020204" pitchFamily="34" charset="-122"/>
                          <a:cs typeface="Arial" panose="020B0604020202020204" pitchFamily="34" charset="0"/>
                        </a:rPr>
                        <a:t>农村</a:t>
                      </a:r>
                    </a:p>
                  </a:txBody>
                  <a:tcPr anchor="ctr"/>
                </a:tc>
                <a:tc>
                  <a:txBody>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1.2%</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a:txBody>
                  <a:tcPr anchor="ctr"/>
                </a:tc>
                <a:tc>
                  <a:txBody>
                    <a:bodyPr/>
                    <a:lstStyle/>
                    <a:p>
                      <a:pPr algn="ctr"/>
                      <a:r>
                        <a:rPr lang="en-US" altLang="zh-CN" sz="3200" dirty="0">
                          <a:latin typeface="Arial" panose="020B0604020202020204" pitchFamily="34" charset="0"/>
                          <a:ea typeface="微软雅黑" panose="020B0503020204020204" pitchFamily="34" charset="-122"/>
                          <a:cs typeface="Arial" panose="020B0604020202020204" pitchFamily="34" charset="0"/>
                        </a:rPr>
                        <a:t>0.7%</a:t>
                      </a:r>
                      <a:endParaRPr lang="zh-CN" altLang="en-US" sz="3200" dirty="0">
                        <a:latin typeface="Arial" panose="020B0604020202020204" pitchFamily="34" charset="0"/>
                        <a:ea typeface="微软雅黑" panose="020B0503020204020204" pitchFamily="34" charset="-122"/>
                        <a:cs typeface="Arial" panose="020B0604020202020204" pitchFamily="34" charset="0"/>
                      </a:endParaRPr>
                    </a:p>
                  </a:txBody>
                  <a:tcPr anchor="ctr"/>
                </a:tc>
                <a:extLst>
                  <a:ext uri="{0D108BD9-81ED-4DB2-BD59-A6C34878D82A}">
                    <a16:rowId xmlns:a16="http://schemas.microsoft.com/office/drawing/2014/main" val="2487296056"/>
                  </a:ext>
                </a:extLst>
              </a:tr>
            </a:tbl>
          </a:graphicData>
        </a:graphic>
      </p:graphicFrame>
      <p:graphicFrame>
        <p:nvGraphicFramePr>
          <p:cNvPr id="2" name="表格 1">
            <a:extLst>
              <a:ext uri="{FF2B5EF4-FFF2-40B4-BE49-F238E27FC236}">
                <a16:creationId xmlns:a16="http://schemas.microsoft.com/office/drawing/2014/main" id="{4C941C2C-6617-41E3-890A-0E74CAB5425B}"/>
              </a:ext>
            </a:extLst>
          </p:cNvPr>
          <p:cNvGraphicFramePr>
            <a:graphicFrameLocks noGrp="1"/>
          </p:cNvGraphicFramePr>
          <p:nvPr/>
        </p:nvGraphicFramePr>
        <p:xfrm>
          <a:off x="700668" y="5286887"/>
          <a:ext cx="7742664" cy="886691"/>
        </p:xfrm>
        <a:graphic>
          <a:graphicData uri="http://schemas.openxmlformats.org/drawingml/2006/table">
            <a:tbl>
              <a:tblPr firstRow="1" bandRow="1">
                <a:tableStyleId>{5C22544A-7EE6-4342-B048-85BDC9FD1C3A}</a:tableStyleId>
              </a:tblPr>
              <a:tblGrid>
                <a:gridCol w="2580888">
                  <a:extLst>
                    <a:ext uri="{9D8B030D-6E8A-4147-A177-3AD203B41FA5}">
                      <a16:colId xmlns:a16="http://schemas.microsoft.com/office/drawing/2014/main" val="2581519277"/>
                    </a:ext>
                  </a:extLst>
                </a:gridCol>
                <a:gridCol w="2580888">
                  <a:extLst>
                    <a:ext uri="{9D8B030D-6E8A-4147-A177-3AD203B41FA5}">
                      <a16:colId xmlns:a16="http://schemas.microsoft.com/office/drawing/2014/main" val="1949239011"/>
                    </a:ext>
                  </a:extLst>
                </a:gridCol>
                <a:gridCol w="2580888">
                  <a:extLst>
                    <a:ext uri="{9D8B030D-6E8A-4147-A177-3AD203B41FA5}">
                      <a16:colId xmlns:a16="http://schemas.microsoft.com/office/drawing/2014/main" val="3702327752"/>
                    </a:ext>
                  </a:extLst>
                </a:gridCol>
              </a:tblGrid>
              <a:tr h="886691">
                <a:tc>
                  <a:txBody>
                    <a:bodyPr/>
                    <a:lstStyle/>
                    <a:p>
                      <a:pPr marL="0" algn="ctr" defTabSz="457200" rtl="0" eaLnBrk="1" latinLnBrk="0" hangingPunct="1"/>
                      <a:r>
                        <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城市</a:t>
                      </a:r>
                    </a:p>
                  </a:txBody>
                  <a:tcPr anchor="ctr">
                    <a:solidFill>
                      <a:srgbClr val="D0D8E8"/>
                    </a:solidFill>
                  </a:tcPr>
                </a:tc>
                <a:tc>
                  <a:txBody>
                    <a:bodyPr/>
                    <a:lstStyle/>
                    <a:p>
                      <a:pPr marL="0" algn="ctr" defTabSz="457200" rtl="0" eaLnBrk="1" latinLnBrk="0" hangingPunct="1"/>
                      <a:r>
                        <a:rPr lang="en-US" altLang="zh-CN"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4.4%</a:t>
                      </a:r>
                      <a:endPar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anchor="ctr">
                    <a:solidFill>
                      <a:srgbClr val="D0D8E8"/>
                    </a:solidFill>
                  </a:tcPr>
                </a:tc>
                <a:tc>
                  <a:txBody>
                    <a:bodyPr/>
                    <a:lstStyle/>
                    <a:p>
                      <a:pPr marL="0" algn="ctr" defTabSz="457200" rtl="0" eaLnBrk="1" latinLnBrk="0" hangingPunct="1"/>
                      <a:r>
                        <a:rPr lang="en-US" altLang="zh-CN"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1.6%</a:t>
                      </a:r>
                      <a:endParaRPr lang="zh-CN" altLang="en-US" sz="3200" b="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anchor="ctr">
                    <a:solidFill>
                      <a:srgbClr val="D0D8E8"/>
                    </a:solidFill>
                  </a:tcPr>
                </a:tc>
                <a:extLst>
                  <a:ext uri="{0D108BD9-81ED-4DB2-BD59-A6C34878D82A}">
                    <a16:rowId xmlns:a16="http://schemas.microsoft.com/office/drawing/2014/main" val="1095024603"/>
                  </a:ext>
                </a:extLst>
              </a:tr>
            </a:tbl>
          </a:graphicData>
        </a:graphic>
      </p:graphicFrame>
      <p:cxnSp>
        <p:nvCxnSpPr>
          <p:cNvPr id="14" name="直线连接符 13">
            <a:extLst>
              <a:ext uri="{FF2B5EF4-FFF2-40B4-BE49-F238E27FC236}">
                <a16:creationId xmlns:a16="http://schemas.microsoft.com/office/drawing/2014/main" id="{B9DC19D3-4CE8-0B40-A46A-3A6759C6381C}"/>
              </a:ext>
            </a:extLst>
          </p:cNvPr>
          <p:cNvCxnSpPr>
            <a:cxnSpLocks/>
          </p:cNvCxnSpPr>
          <p:nvPr/>
        </p:nvCxnSpPr>
        <p:spPr>
          <a:xfrm>
            <a:off x="446088" y="1585263"/>
            <a:ext cx="0" cy="485363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5" name="直线连接符 14">
            <a:extLst>
              <a:ext uri="{FF2B5EF4-FFF2-40B4-BE49-F238E27FC236}">
                <a16:creationId xmlns:a16="http://schemas.microsoft.com/office/drawing/2014/main" id="{94FEC3AC-9259-EB47-8BE1-4088EB85813A}"/>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6" name="直线连接符 15">
            <a:extLst>
              <a:ext uri="{FF2B5EF4-FFF2-40B4-BE49-F238E27FC236}">
                <a16:creationId xmlns:a16="http://schemas.microsoft.com/office/drawing/2014/main" id="{C0666C19-A17A-6E47-AA83-78E137F12DA7}"/>
              </a:ext>
            </a:extLst>
          </p:cNvPr>
          <p:cNvCxnSpPr>
            <a:cxnSpLocks/>
          </p:cNvCxnSpPr>
          <p:nvPr/>
        </p:nvCxnSpPr>
        <p:spPr>
          <a:xfrm flipH="1">
            <a:off x="971550" y="151146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线连接符 16">
            <a:extLst>
              <a:ext uri="{FF2B5EF4-FFF2-40B4-BE49-F238E27FC236}">
                <a16:creationId xmlns:a16="http://schemas.microsoft.com/office/drawing/2014/main" id="{C0E2E3F5-9C7C-FD44-8164-F0157B69145F}"/>
              </a:ext>
            </a:extLst>
          </p:cNvPr>
          <p:cNvCxnSpPr>
            <a:cxnSpLocks/>
          </p:cNvCxnSpPr>
          <p:nvPr/>
        </p:nvCxnSpPr>
        <p:spPr>
          <a:xfrm>
            <a:off x="8713788" y="1511468"/>
            <a:ext cx="0" cy="478932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图片 2">
            <a:extLst>
              <a:ext uri="{FF2B5EF4-FFF2-40B4-BE49-F238E27FC236}">
                <a16:creationId xmlns:a16="http://schemas.microsoft.com/office/drawing/2014/main" id="{03D4A04E-3033-C84B-9361-17D652AA7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28603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2">
            <a:extLst>
              <a:ext uri="{FF2B5EF4-FFF2-40B4-BE49-F238E27FC236}">
                <a16:creationId xmlns:a16="http://schemas.microsoft.com/office/drawing/2014/main" id="{13247EBE-FE15-8A41-A4FA-967A3866C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594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5460747-4930-4012-9FE2-98F1F68AE371}"/>
              </a:ext>
            </a:extLst>
          </p:cNvPr>
          <p:cNvSpPr>
            <a:spLocks noGrp="1"/>
          </p:cNvSpPr>
          <p:nvPr>
            <p:ph type="title"/>
          </p:nvPr>
        </p:nvSpPr>
        <p:spPr/>
        <p:txBody>
          <a:bodyPr>
            <a:normAutofit/>
          </a:bodyPr>
          <a:lstStyle/>
          <a:p>
            <a:r>
              <a:rPr lang="zh-CN" altLang="zh-CN" dirty="0"/>
              <a:t>来自离婚家庭的孩子</a:t>
            </a:r>
            <a:r>
              <a:rPr lang="zh-CN" altLang="en-US" dirty="0"/>
              <a:t>参与同性恋的风险翻倍</a:t>
            </a:r>
          </a:p>
        </p:txBody>
      </p:sp>
      <p:pic>
        <p:nvPicPr>
          <p:cNvPr id="5" name="图片 4">
            <a:extLst>
              <a:ext uri="{FF2B5EF4-FFF2-40B4-BE49-F238E27FC236}">
                <a16:creationId xmlns:a16="http://schemas.microsoft.com/office/drawing/2014/main" id="{25E03DFE-1447-4710-B79C-9D3416D65C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4699" y="1487073"/>
            <a:ext cx="7814602" cy="520973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126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EE370FC-BC00-491E-912C-37A10F6837B5}"/>
              </a:ext>
            </a:extLst>
          </p:cNvPr>
          <p:cNvSpPr>
            <a:spLocks noGrp="1"/>
          </p:cNvSpPr>
          <p:nvPr>
            <p:ph type="title"/>
          </p:nvPr>
        </p:nvSpPr>
        <p:spPr/>
        <p:txBody>
          <a:bodyPr>
            <a:normAutofit fontScale="90000"/>
          </a:bodyPr>
          <a:lstStyle/>
          <a:p>
            <a:r>
              <a:rPr lang="zh-CN" altLang="en-US" dirty="0"/>
              <a:t>与</a:t>
            </a:r>
            <a:r>
              <a:rPr lang="zh-CN" altLang="zh-CN" dirty="0"/>
              <a:t>同性别家长的不良关系</a:t>
            </a:r>
            <a:r>
              <a:rPr lang="zh-CN" altLang="en-US" dirty="0"/>
              <a:t>会增加同性恋的风险</a:t>
            </a:r>
          </a:p>
        </p:txBody>
      </p:sp>
      <p:pic>
        <p:nvPicPr>
          <p:cNvPr id="5" name="图片 4">
            <a:extLst>
              <a:ext uri="{FF2B5EF4-FFF2-40B4-BE49-F238E27FC236}">
                <a16:creationId xmlns:a16="http://schemas.microsoft.com/office/drawing/2014/main" id="{31199490-40D8-44F9-BA13-C2CFD8D7C8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6776" y="1478202"/>
            <a:ext cx="7990449" cy="509901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6286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zh-CN" dirty="0"/>
              <a:t>主流社会学家</a:t>
            </a:r>
            <a:r>
              <a:rPr lang="zh-CN" altLang="en-US" dirty="0"/>
              <a:t>的看法</a:t>
            </a:r>
          </a:p>
        </p:txBody>
      </p:sp>
      <p:cxnSp>
        <p:nvCxnSpPr>
          <p:cNvPr id="4" name="直线连接符 3">
            <a:extLst>
              <a:ext uri="{FF2B5EF4-FFF2-40B4-BE49-F238E27FC236}">
                <a16:creationId xmlns:a16="http://schemas.microsoft.com/office/drawing/2014/main" id="{E3F90B37-115C-E94E-A958-8F6242EAC153}"/>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1A48B613-987C-B342-BF38-9A74304A3E4D}"/>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8B6E98EB-C9BF-8C44-AFA6-A931CDF7C5BB}"/>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47F988ED-913B-5644-A446-D662E03C9506}"/>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A02E447A-77D6-444D-A1E6-CBCB837CF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96AA5505-5659-724A-B3AE-CC8DACD87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9">
            <a:extLst>
              <a:ext uri="{FF2B5EF4-FFF2-40B4-BE49-F238E27FC236}">
                <a16:creationId xmlns:a16="http://schemas.microsoft.com/office/drawing/2014/main" id="{7C4E7670-F2A3-483E-B9DD-AB763F4D057F}"/>
              </a:ext>
            </a:extLst>
          </p:cNvPr>
          <p:cNvSpPr txBox="1"/>
          <p:nvPr/>
        </p:nvSpPr>
        <p:spPr bwMode="auto">
          <a:xfrm>
            <a:off x="639252" y="3276813"/>
            <a:ext cx="7789863" cy="1629934"/>
          </a:xfrm>
          <a:prstGeom prst="rect">
            <a:avLst/>
          </a:prstGeom>
          <a:noFill/>
        </p:spPr>
        <p:txBody>
          <a:bodyPr wrap="square" lIns="51435" tIns="25718" rIns="51435" bIns="25718">
            <a:spAutoFit/>
          </a:bodyPr>
          <a:lstStyle/>
          <a:p>
            <a:pPr defTabSz="1219170">
              <a:lnSpc>
                <a:spcPts val="4200"/>
              </a:lnSpc>
              <a:spcBef>
                <a:spcPct val="0"/>
              </a:spcBef>
            </a:pPr>
            <a:r>
              <a:rPr lang="zh-TW" altLang="en-US" sz="3200" dirty="0">
                <a:latin typeface="Arial" panose="020B0604020202020204" pitchFamily="34" charset="0"/>
                <a:ea typeface="微软雅黑" panose="020B0503020204020204" pitchFamily="34" charset="-122"/>
                <a:cs typeface="Arial" panose="020B0604020202020204" pitchFamily="34" charset="0"/>
              </a:rPr>
              <a:t>不仅基督徒是这样认为</a:t>
            </a:r>
            <a:r>
              <a:rPr lang="zh-CN" altLang="en-US" sz="3200" dirty="0">
                <a:latin typeface="Arial" panose="020B0604020202020204" pitchFamily="34" charset="0"/>
                <a:ea typeface="微软雅黑" panose="020B0503020204020204" pitchFamily="34" charset="-122"/>
                <a:cs typeface="Arial" panose="020B0604020202020204" pitchFamily="34" charset="0"/>
              </a:rPr>
              <a:t>，就连主流的西方社会学者，尽管他们似乎认同同性恋，但也承认同性恋不是天生就有的。</a:t>
            </a:r>
            <a:endParaRPr lang="en-US" altLang="zh-CN" sz="9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911114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575831" y="2647385"/>
            <a:ext cx="8008215" cy="2129430"/>
          </a:xfrm>
          <a:prstGeom prst="rect">
            <a:avLst/>
          </a:prstGeom>
          <a:noFill/>
        </p:spPr>
        <p:txBody>
          <a:bodyPr wrap="square" lIns="51435" tIns="25718" rIns="51435" bIns="25718">
            <a:spAutoFit/>
          </a:bodyPr>
          <a:lstStyle/>
          <a:p>
            <a:pPr defTabSz="1219170">
              <a:lnSpc>
                <a:spcPts val="420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 “社会学家和遗传学家都会强调一个明显的问题：性行为并非完全由任何基因、激素或具体的社会环境决定。”</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defTabSz="1219170">
              <a:lnSpc>
                <a:spcPts val="4200"/>
              </a:lnSpc>
              <a:spcBef>
                <a:spcPct val="0"/>
              </a:spcBef>
            </a:pPr>
            <a:endParaRPr lang="en-US" altLang="zh-CN" sz="900" dirty="0">
              <a:latin typeface="Arial" panose="020B0604020202020204" pitchFamily="34" charset="0"/>
              <a:ea typeface="微软雅黑" panose="020B0503020204020204" pitchFamily="34" charset="-122"/>
              <a:cs typeface="Arial" panose="020B0604020202020204" pitchFamily="34" charset="0"/>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zh-CN" dirty="0"/>
              <a:t>主流社会学家</a:t>
            </a:r>
            <a:r>
              <a:rPr lang="zh-CN" altLang="en-US" dirty="0"/>
              <a:t>的看法</a:t>
            </a:r>
          </a:p>
        </p:txBody>
      </p:sp>
      <p:sp>
        <p:nvSpPr>
          <p:cNvPr id="16" name="文字方塊 15">
            <a:extLst>
              <a:ext uri="{FF2B5EF4-FFF2-40B4-BE49-F238E27FC236}">
                <a16:creationId xmlns:a16="http://schemas.microsoft.com/office/drawing/2014/main" id="{D9218294-3873-E84C-A7A5-E088810F2FCD}"/>
              </a:ext>
            </a:extLst>
          </p:cNvPr>
          <p:cNvSpPr txBox="1"/>
          <p:nvPr/>
        </p:nvSpPr>
        <p:spPr>
          <a:xfrm>
            <a:off x="640704" y="4459404"/>
            <a:ext cx="8008213" cy="1200329"/>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“Opposite-Sex Twins and Adolescent Same-Sex Attraction”  Peter S. Bearman (Columbia University) and Hannah Bruckner (Yale University)  American Journal of Sociology Volume 107 Number 5 (March 2002): 1179</a:t>
            </a:r>
            <a:r>
              <a:rPr lang="zh-CN" altLang="en-US"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rPr>
              <a:t>–1205</a:t>
            </a:r>
            <a:endParaRPr lang="zh-TW" altLang="en-US" dirty="0"/>
          </a:p>
        </p:txBody>
      </p:sp>
      <p:cxnSp>
        <p:nvCxnSpPr>
          <p:cNvPr id="17" name="直线连接符 16">
            <a:extLst>
              <a:ext uri="{FF2B5EF4-FFF2-40B4-BE49-F238E27FC236}">
                <a16:creationId xmlns:a16="http://schemas.microsoft.com/office/drawing/2014/main" id="{8FA8D98D-A0DF-6443-A121-3E706424C299}"/>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8" name="直线连接符 17">
            <a:extLst>
              <a:ext uri="{FF2B5EF4-FFF2-40B4-BE49-F238E27FC236}">
                <a16:creationId xmlns:a16="http://schemas.microsoft.com/office/drawing/2014/main" id="{82FC2757-B958-064A-BBA5-F57BD458F96F}"/>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9" name="直线连接符 18">
            <a:extLst>
              <a:ext uri="{FF2B5EF4-FFF2-40B4-BE49-F238E27FC236}">
                <a16:creationId xmlns:a16="http://schemas.microsoft.com/office/drawing/2014/main" id="{D43C0C8B-E5CA-DF48-939D-A843A259D13C}"/>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线连接符 19">
            <a:extLst>
              <a:ext uri="{FF2B5EF4-FFF2-40B4-BE49-F238E27FC236}">
                <a16:creationId xmlns:a16="http://schemas.microsoft.com/office/drawing/2014/main" id="{178107EF-5956-2A44-8207-1429DCAAEC7D}"/>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图片 2">
            <a:extLst>
              <a:ext uri="{FF2B5EF4-FFF2-40B4-BE49-F238E27FC236}">
                <a16:creationId xmlns:a16="http://schemas.microsoft.com/office/drawing/2014/main" id="{F02E3952-E7C0-7E45-8749-A92CA4C356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2">
            <a:extLst>
              <a:ext uri="{FF2B5EF4-FFF2-40B4-BE49-F238E27FC236}">
                <a16:creationId xmlns:a16="http://schemas.microsoft.com/office/drawing/2014/main" id="{C1BDC653-444B-ED4F-9DD1-7EAD81B9D9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684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390525" y="1802350"/>
            <a:ext cx="8279225" cy="4323813"/>
          </a:xfrm>
          <a:prstGeom prst="rect">
            <a:avLst/>
          </a:prstGeom>
          <a:noFill/>
        </p:spPr>
        <p:txBody>
          <a:bodyPr wrap="square" lIns="51435" tIns="25718" rIns="51435" bIns="25718">
            <a:spAutoFit/>
          </a:bodyPr>
          <a:lstStyle/>
          <a:p>
            <a:pPr marL="819000" indent="-571500">
              <a:lnSpc>
                <a:spcPts val="4240"/>
              </a:lnSpc>
              <a:buClr>
                <a:schemeClr val="tx1"/>
              </a:buClr>
              <a:buFont typeface="Arial" panose="020B0604020202020204" pitchFamily="34" charset="0"/>
              <a:buChar char="•"/>
            </a:pPr>
            <a:r>
              <a:rPr lang="zh-CN" altLang="zh-CN" sz="3200" dirty="0">
                <a:latin typeface="Microsoft YaHei" panose="020B0503020204020204" pitchFamily="34" charset="-122"/>
                <a:ea typeface="Microsoft YaHei" panose="020B0503020204020204" pitchFamily="34" charset="-122"/>
              </a:rPr>
              <a:t>这</a:t>
            </a:r>
            <a:r>
              <a:rPr lang="zh-CN" altLang="en-US" sz="3200" dirty="0">
                <a:latin typeface="Microsoft YaHei" panose="020B0503020204020204" pitchFamily="34" charset="-122"/>
                <a:ea typeface="Microsoft YaHei" panose="020B0503020204020204" pitchFamily="34" charset="-122"/>
              </a:rPr>
              <a:t>两位学者应该</a:t>
            </a:r>
            <a:r>
              <a:rPr lang="zh-CN" altLang="zh-CN" sz="3200" dirty="0">
                <a:latin typeface="Microsoft YaHei" panose="020B0503020204020204" pitchFamily="34" charset="-122"/>
                <a:ea typeface="Microsoft YaHei" panose="020B0503020204020204" pitchFamily="34" charset="-122"/>
              </a:rPr>
              <a:t>不是基督徒，</a:t>
            </a:r>
            <a:r>
              <a:rPr lang="zh-CN" altLang="en-US" sz="3200" dirty="0">
                <a:latin typeface="Microsoft YaHei" panose="020B0503020204020204" pitchFamily="34" charset="-122"/>
                <a:ea typeface="Microsoft YaHei" panose="020B0503020204020204" pitchFamily="34" charset="-122"/>
              </a:rPr>
              <a:t>甚至很可能</a:t>
            </a:r>
            <a:r>
              <a:rPr lang="zh-CN" altLang="zh-CN" sz="3200" dirty="0">
                <a:latin typeface="Microsoft YaHei" panose="020B0503020204020204" pitchFamily="34" charset="-122"/>
                <a:ea typeface="Microsoft YaHei" panose="020B0503020204020204" pitchFamily="34" charset="-122"/>
              </a:rPr>
              <a:t>认为同性恋是</a:t>
            </a:r>
            <a:r>
              <a:rPr lang="zh-CN" altLang="en-US" sz="3200" dirty="0">
                <a:latin typeface="Microsoft YaHei" panose="020B0503020204020204" pitchFamily="34" charset="-122"/>
                <a:ea typeface="Microsoft YaHei" panose="020B0503020204020204" pitchFamily="34" charset="-122"/>
              </a:rPr>
              <a:t>没问题</a:t>
            </a:r>
            <a:r>
              <a:rPr lang="zh-CN" altLang="zh-CN" sz="3200" dirty="0">
                <a:latin typeface="Microsoft YaHei" panose="020B0503020204020204" pitchFamily="34" charset="-122"/>
                <a:ea typeface="Microsoft YaHei" panose="020B0503020204020204" pitchFamily="34" charset="-122"/>
              </a:rPr>
              <a:t>的</a:t>
            </a:r>
            <a:endParaRPr lang="en-US" altLang="zh-CN" sz="3200" dirty="0">
              <a:latin typeface="Microsoft YaHei" panose="020B0503020204020204" pitchFamily="34" charset="-122"/>
              <a:ea typeface="Microsoft YaHei" panose="020B0503020204020204" pitchFamily="34" charset="-122"/>
            </a:endParaRPr>
          </a:p>
          <a:p>
            <a:pPr marL="819000" indent="-571500">
              <a:lnSpc>
                <a:spcPts val="4240"/>
              </a:lnSpc>
              <a:buClr>
                <a:schemeClr val="tx1"/>
              </a:buClr>
              <a:buFont typeface="Arial" panose="020B0604020202020204" pitchFamily="34" charset="0"/>
              <a:buChar char="•"/>
            </a:pPr>
            <a:r>
              <a:rPr lang="zh-CN" altLang="en-US" sz="3200" dirty="0">
                <a:latin typeface="Microsoft YaHei" panose="020B0503020204020204" pitchFamily="34" charset="-122"/>
                <a:ea typeface="Microsoft YaHei" panose="020B0503020204020204" pitchFamily="34" charset="-122"/>
              </a:rPr>
              <a:t>他们</a:t>
            </a:r>
            <a:r>
              <a:rPr lang="en-US" altLang="zh-CN" sz="3200" dirty="0" err="1">
                <a:latin typeface="Microsoft YaHei" panose="020B0503020204020204" pitchFamily="34" charset="-122"/>
                <a:ea typeface="Microsoft YaHei" panose="020B0503020204020204" pitchFamily="34" charset="-122"/>
              </a:rPr>
              <a:t>承认成长环境会</a:t>
            </a:r>
            <a:r>
              <a:rPr lang="zh-CN" altLang="en-US" sz="3200" dirty="0">
                <a:latin typeface="Microsoft YaHei" panose="020B0503020204020204" pitchFamily="34" charset="-122"/>
                <a:ea typeface="Microsoft YaHei" panose="020B0503020204020204" pitchFamily="34" charset="-122"/>
              </a:rPr>
              <a:t>对同性恋产生</a:t>
            </a:r>
            <a:r>
              <a:rPr lang="en-US" altLang="zh-CN" sz="3200" dirty="0" err="1">
                <a:latin typeface="Microsoft YaHei" panose="020B0503020204020204" pitchFamily="34" charset="-122"/>
                <a:ea typeface="Microsoft YaHei" panose="020B0503020204020204" pitchFamily="34" charset="-122"/>
              </a:rPr>
              <a:t>影响</a:t>
            </a:r>
            <a:endParaRPr lang="en-US" altLang="zh-CN" sz="3200" dirty="0">
              <a:latin typeface="Microsoft YaHei" panose="020B0503020204020204" pitchFamily="34" charset="-122"/>
              <a:ea typeface="Microsoft YaHei" panose="020B0503020204020204" pitchFamily="34" charset="-122"/>
            </a:endParaRPr>
          </a:p>
          <a:p>
            <a:pPr marL="819000" indent="-571500">
              <a:lnSpc>
                <a:spcPts val="4240"/>
              </a:lnSpc>
              <a:buClr>
                <a:schemeClr val="tx1"/>
              </a:buClr>
              <a:buFont typeface="Arial" panose="020B0604020202020204" pitchFamily="34" charset="0"/>
              <a:buChar char="•"/>
            </a:pPr>
            <a:r>
              <a:rPr lang="zh-CN" altLang="en-US" sz="3200" dirty="0">
                <a:latin typeface="Microsoft YaHei" panose="020B0503020204020204" pitchFamily="34" charset="-122"/>
                <a:ea typeface="Microsoft YaHei" panose="020B0503020204020204" pitchFamily="34" charset="-122"/>
              </a:rPr>
              <a:t>他们也认为</a:t>
            </a:r>
            <a:r>
              <a:rPr lang="en-US" altLang="zh-CN" sz="3200" dirty="0" err="1">
                <a:latin typeface="Microsoft YaHei" panose="020B0503020204020204" pitchFamily="34" charset="-122"/>
                <a:ea typeface="Microsoft YaHei" panose="020B0503020204020204" pitchFamily="34" charset="-122"/>
              </a:rPr>
              <a:t>遗传因素</a:t>
            </a:r>
            <a:r>
              <a:rPr lang="en-US" altLang="zh-CN" sz="3200" b="1" dirty="0" err="1">
                <a:solidFill>
                  <a:srgbClr val="FF0000"/>
                </a:solidFill>
                <a:latin typeface="Microsoft YaHei" panose="020B0503020204020204" pitchFamily="34" charset="-122"/>
                <a:ea typeface="Microsoft YaHei" panose="020B0503020204020204" pitchFamily="34" charset="-122"/>
              </a:rPr>
              <a:t>有可能</a:t>
            </a:r>
            <a:r>
              <a:rPr lang="en-US" altLang="zh-CN" sz="3200" dirty="0" err="1">
                <a:latin typeface="Microsoft YaHei" panose="020B0503020204020204" pitchFamily="34" charset="-122"/>
                <a:ea typeface="Microsoft YaHei" panose="020B0503020204020204" pitchFamily="34" charset="-122"/>
              </a:rPr>
              <a:t>会产生影响</a:t>
            </a:r>
            <a:r>
              <a:rPr lang="zh-CN" altLang="en-US" sz="3200" dirty="0">
                <a:latin typeface="Microsoft YaHei" panose="020B0503020204020204" pitchFamily="34" charset="-122"/>
                <a:ea typeface="Microsoft YaHei" panose="020B0503020204020204" pitchFamily="34" charset="-122"/>
              </a:rPr>
              <a:t>（</a:t>
            </a:r>
            <a:r>
              <a:rPr lang="zh-CN" altLang="en-US" sz="3200" b="1" dirty="0">
                <a:solidFill>
                  <a:srgbClr val="FF0000"/>
                </a:solidFill>
                <a:latin typeface="Microsoft YaHei" panose="020B0503020204020204" pitchFamily="34" charset="-122"/>
                <a:ea typeface="Microsoft YaHei" panose="020B0503020204020204" pitchFamily="34" charset="-122"/>
              </a:rPr>
              <a:t>实际上没有</a:t>
            </a:r>
            <a:r>
              <a:rPr lang="zh-CN" altLang="en-US" sz="3200" dirty="0">
                <a:latin typeface="Microsoft YaHei" panose="020B0503020204020204" pitchFamily="34" charset="-122"/>
                <a:ea typeface="Microsoft YaHei" panose="020B0503020204020204" pitchFamily="34" charset="-122"/>
              </a:rPr>
              <a:t>）</a:t>
            </a:r>
            <a:endParaRPr lang="en-US" altLang="zh-CN" sz="3200" dirty="0">
              <a:latin typeface="Microsoft YaHei" panose="020B0503020204020204" pitchFamily="34" charset="-122"/>
              <a:ea typeface="Microsoft YaHei" panose="020B0503020204020204" pitchFamily="34" charset="-122"/>
            </a:endParaRPr>
          </a:p>
          <a:p>
            <a:pPr marL="247500">
              <a:lnSpc>
                <a:spcPts val="4240"/>
              </a:lnSpc>
              <a:buClr>
                <a:schemeClr val="tx1"/>
              </a:buClr>
            </a:pPr>
            <a:endParaRPr lang="en-US" altLang="zh-CN" sz="3200" dirty="0">
              <a:latin typeface="Microsoft YaHei" panose="020B0503020204020204" pitchFamily="34" charset="-122"/>
              <a:ea typeface="Microsoft YaHei" panose="020B0503020204020204" pitchFamily="34" charset="-122"/>
            </a:endParaRPr>
          </a:p>
          <a:p>
            <a:pPr marL="247500">
              <a:lnSpc>
                <a:spcPts val="4240"/>
              </a:lnSpc>
              <a:buClr>
                <a:schemeClr val="tx1"/>
              </a:buClr>
            </a:pPr>
            <a:r>
              <a:rPr lang="zh-CN" altLang="en-US" sz="3200" dirty="0">
                <a:latin typeface="Microsoft YaHei" panose="020B0503020204020204" pitchFamily="34" charset="-122"/>
                <a:ea typeface="Microsoft YaHei" panose="020B0503020204020204" pitchFamily="34" charset="-122"/>
              </a:rPr>
              <a:t>即便这样，他们还是承认：这些遗传和环境因素不会决定一个人是否是同性恋者！</a:t>
            </a:r>
            <a:endParaRPr lang="en-US" altLang="zh-CN" sz="3200" dirty="0">
              <a:latin typeface="Microsoft YaHei" panose="020B0503020204020204" pitchFamily="34" charset="-122"/>
              <a:ea typeface="Microsoft YaHei" panose="020B0503020204020204" pitchFamily="34" charset="-122"/>
            </a:endParaRP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zh-CN" dirty="0"/>
              <a:t>主流社会学家</a:t>
            </a:r>
            <a:r>
              <a:rPr lang="zh-CN" altLang="en-US" dirty="0"/>
              <a:t>的看法</a:t>
            </a:r>
          </a:p>
        </p:txBody>
      </p:sp>
      <p:cxnSp>
        <p:nvCxnSpPr>
          <p:cNvPr id="4" name="直线连接符 3">
            <a:extLst>
              <a:ext uri="{FF2B5EF4-FFF2-40B4-BE49-F238E27FC236}">
                <a16:creationId xmlns:a16="http://schemas.microsoft.com/office/drawing/2014/main" id="{9C1E4FA3-9635-4F40-A970-A65EDA1A9D94}"/>
              </a:ext>
            </a:extLst>
          </p:cNvPr>
          <p:cNvCxnSpPr>
            <a:cxnSpLocks/>
          </p:cNvCxnSpPr>
          <p:nvPr/>
        </p:nvCxnSpPr>
        <p:spPr>
          <a:xfrm>
            <a:off x="446088" y="1585263"/>
            <a:ext cx="0" cy="485363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2FC5F283-73CE-054C-AAF2-C62A0BC7CE9F}"/>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8435E977-5899-2847-BE26-2A0B6C3722E5}"/>
              </a:ext>
            </a:extLst>
          </p:cNvPr>
          <p:cNvCxnSpPr>
            <a:cxnSpLocks/>
          </p:cNvCxnSpPr>
          <p:nvPr/>
        </p:nvCxnSpPr>
        <p:spPr>
          <a:xfrm flipH="1">
            <a:off x="971550" y="151146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D2F79AA5-A64E-424B-88F1-AC7A7FB40750}"/>
              </a:ext>
            </a:extLst>
          </p:cNvPr>
          <p:cNvCxnSpPr>
            <a:cxnSpLocks/>
          </p:cNvCxnSpPr>
          <p:nvPr/>
        </p:nvCxnSpPr>
        <p:spPr>
          <a:xfrm>
            <a:off x="8713788" y="1511468"/>
            <a:ext cx="0" cy="478932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612E0A13-2799-C544-8BBC-68C68C782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28603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100259DE-2C4E-B743-AFB6-8F89639DB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403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033BA-392A-41E8-9760-3563A83C6924}"/>
              </a:ext>
            </a:extLst>
          </p:cNvPr>
          <p:cNvSpPr>
            <a:spLocks noGrp="1"/>
          </p:cNvSpPr>
          <p:nvPr>
            <p:ph type="title" idx="4294967295"/>
          </p:nvPr>
        </p:nvSpPr>
        <p:spPr>
          <a:xfrm>
            <a:off x="0" y="1483874"/>
            <a:ext cx="9144000" cy="779462"/>
          </a:xfrm>
        </p:spPr>
        <p:txBody>
          <a:bodyPr>
            <a:normAutofit/>
          </a:bodyPr>
          <a:lstStyle/>
          <a:p>
            <a:pPr defTabSz="1219170">
              <a:lnSpc>
                <a:spcPct val="90000"/>
              </a:lnSpc>
            </a:pPr>
            <a:r>
              <a:rPr lang="en-US" altLang="zh-CN" sz="4000" b="1" dirty="0">
                <a:solidFill>
                  <a:srgbClr val="002060"/>
                </a:solidFill>
                <a:latin typeface="Arial" panose="020B0604020202020204" pitchFamily="34" charset="0"/>
                <a:ea typeface="微软雅黑" panose="020B0503020204020204" pitchFamily="34" charset="-122"/>
                <a:cs typeface="Arial" panose="020B0604020202020204" pitchFamily="34" charset="0"/>
              </a:rPr>
              <a:t>1. </a:t>
            </a:r>
            <a:r>
              <a:rPr lang="zh-CN" altLang="en-US" sz="4000" b="1" dirty="0">
                <a:solidFill>
                  <a:srgbClr val="002060"/>
                </a:solidFill>
                <a:latin typeface="Arial" panose="020B0604020202020204" pitchFamily="34" charset="0"/>
                <a:ea typeface="微软雅黑" panose="020B0503020204020204" pitchFamily="34" charset="-122"/>
                <a:cs typeface="Arial" panose="020B0604020202020204" pitchFamily="34" charset="0"/>
              </a:rPr>
              <a:t>定义：</a:t>
            </a:r>
            <a:r>
              <a:rPr lang="zh-CN" altLang="zh-CN" sz="4000" b="1" dirty="0">
                <a:solidFill>
                  <a:srgbClr val="002060"/>
                </a:solidFill>
                <a:latin typeface="Arial" panose="020B0604020202020204" pitchFamily="34" charset="0"/>
                <a:ea typeface="微软雅黑" panose="020B0503020204020204" pitchFamily="34" charset="-122"/>
                <a:cs typeface="Arial" panose="020B0604020202020204" pitchFamily="34" charset="0"/>
              </a:rPr>
              <a:t>什么</a:t>
            </a:r>
            <a:r>
              <a:rPr lang="zh-CN" altLang="en-US" sz="4000" b="1" dirty="0">
                <a:solidFill>
                  <a:srgbClr val="002060"/>
                </a:solidFill>
                <a:latin typeface="Arial" panose="020B0604020202020204" pitchFamily="34" charset="0"/>
                <a:cs typeface="Arial" panose="020B0604020202020204" pitchFamily="34" charset="0"/>
              </a:rPr>
              <a:t>是</a:t>
            </a:r>
            <a:r>
              <a:rPr lang="zh-CN" altLang="zh-CN" sz="4000" b="1" dirty="0">
                <a:solidFill>
                  <a:srgbClr val="002060"/>
                </a:solidFill>
                <a:latin typeface="Arial" panose="020B0604020202020204" pitchFamily="34" charset="0"/>
                <a:ea typeface="微软雅黑" panose="020B0503020204020204" pitchFamily="34" charset="-122"/>
                <a:cs typeface="Arial" panose="020B0604020202020204" pitchFamily="34" charset="0"/>
              </a:rPr>
              <a:t>同性恋？</a:t>
            </a:r>
          </a:p>
        </p:txBody>
      </p:sp>
      <p:sp>
        <p:nvSpPr>
          <p:cNvPr id="3" name="标题 2">
            <a:extLst>
              <a:ext uri="{FF2B5EF4-FFF2-40B4-BE49-F238E27FC236}">
                <a16:creationId xmlns:a16="http://schemas.microsoft.com/office/drawing/2014/main" id="{BA9A84B9-A48C-48C2-AFFF-E8AB243385C5}"/>
              </a:ext>
            </a:extLst>
          </p:cNvPr>
          <p:cNvSpPr txBox="1">
            <a:spLocks/>
          </p:cNvSpPr>
          <p:nvPr/>
        </p:nvSpPr>
        <p:spPr>
          <a:xfrm>
            <a:off x="0" y="4797572"/>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dirty="0">
                <a:ea typeface="微软雅黑" panose="020B0503020204020204" pitchFamily="34" charset="-122"/>
              </a:rPr>
              <a:t>同性恋</a:t>
            </a:r>
            <a:r>
              <a:rPr lang="zh-CN" altLang="en-US" b="1" dirty="0">
                <a:solidFill>
                  <a:srgbClr val="FF0000"/>
                </a:solidFill>
                <a:ea typeface="微软雅黑" panose="020B0503020204020204" pitchFamily="34" charset="-122"/>
              </a:rPr>
              <a:t>不是</a:t>
            </a:r>
            <a:r>
              <a:rPr lang="zh-CN" altLang="en-US" dirty="0">
                <a:ea typeface="微软雅黑" panose="020B0503020204020204" pitchFamily="34" charset="-122"/>
              </a:rPr>
              <a:t>同性间的正常接触</a:t>
            </a:r>
          </a:p>
        </p:txBody>
      </p:sp>
      <p:cxnSp>
        <p:nvCxnSpPr>
          <p:cNvPr id="4" name="直线连接符 3">
            <a:extLst>
              <a:ext uri="{FF2B5EF4-FFF2-40B4-BE49-F238E27FC236}">
                <a16:creationId xmlns:a16="http://schemas.microsoft.com/office/drawing/2014/main" id="{A2AF2970-AF52-3F44-9745-9734C822F69E}"/>
              </a:ext>
            </a:extLst>
          </p:cNvPr>
          <p:cNvCxnSpPr>
            <a:cxnSpLocks/>
          </p:cNvCxnSpPr>
          <p:nvPr/>
        </p:nvCxnSpPr>
        <p:spPr>
          <a:xfrm>
            <a:off x="446088" y="3959879"/>
            <a:ext cx="0" cy="24790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4115F2F3-8CFB-9D45-ABDA-454E8CA8524C}"/>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949577CF-94F9-FB4A-8C0A-3411A4A55C21}"/>
              </a:ext>
            </a:extLst>
          </p:cNvPr>
          <p:cNvCxnSpPr>
            <a:cxnSpLocks/>
          </p:cNvCxnSpPr>
          <p:nvPr/>
        </p:nvCxnSpPr>
        <p:spPr>
          <a:xfrm flipH="1">
            <a:off x="971550" y="396648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F191C5B9-76CE-1742-8104-7F39F4286F61}"/>
              </a:ext>
            </a:extLst>
          </p:cNvPr>
          <p:cNvCxnSpPr>
            <a:cxnSpLocks/>
          </p:cNvCxnSpPr>
          <p:nvPr/>
        </p:nvCxnSpPr>
        <p:spPr>
          <a:xfrm>
            <a:off x="8713788" y="3966489"/>
            <a:ext cx="0" cy="233429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3DF2EA1C-E002-4B4F-BDA4-5CA10CED65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374105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445EADDF-99B2-EC44-BA69-37CDB8E18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7263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75D4C6-DFAF-426B-AA1B-50BFA1692B30}"/>
              </a:ext>
            </a:extLst>
          </p:cNvPr>
          <p:cNvSpPr>
            <a:spLocks noGrp="1"/>
          </p:cNvSpPr>
          <p:nvPr>
            <p:ph type="title"/>
          </p:nvPr>
        </p:nvSpPr>
        <p:spPr/>
        <p:txBody>
          <a:bodyPr>
            <a:normAutofit/>
          </a:bodyPr>
          <a:lstStyle/>
          <a:p>
            <a:r>
              <a:rPr lang="zh-CN" altLang="en-US" dirty="0"/>
              <a:t>小结：同性恋倾向的原因</a:t>
            </a:r>
          </a:p>
        </p:txBody>
      </p:sp>
      <p:sp>
        <p:nvSpPr>
          <p:cNvPr id="11" name="标题 4">
            <a:extLst>
              <a:ext uri="{FF2B5EF4-FFF2-40B4-BE49-F238E27FC236}">
                <a16:creationId xmlns:a16="http://schemas.microsoft.com/office/drawing/2014/main" id="{55146835-F998-417A-8AA7-CA0B001A310F}"/>
              </a:ext>
            </a:extLst>
          </p:cNvPr>
          <p:cNvSpPr txBox="1">
            <a:spLocks/>
          </p:cNvSpPr>
          <p:nvPr/>
        </p:nvSpPr>
        <p:spPr>
          <a:xfrm>
            <a:off x="819888" y="2687243"/>
            <a:ext cx="8198810" cy="3103958"/>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1</a:t>
            </a:r>
            <a:r>
              <a:rPr lang="zh-CN" altLang="en-US" sz="3200" dirty="0">
                <a:latin typeface="Arial" panose="020B0604020202020204" pitchFamily="34" charset="0"/>
                <a:ea typeface="微软雅黑" panose="020B0503020204020204" pitchFamily="34" charset="-122"/>
                <a:cs typeface="Arial" panose="020B0604020202020204" pitchFamily="34" charset="0"/>
              </a:rPr>
              <a:t>、不是同性间的日常交往</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2</a:t>
            </a:r>
            <a:r>
              <a:rPr lang="zh-CN" altLang="en-US" sz="3200" dirty="0">
                <a:latin typeface="Arial" panose="020B0604020202020204" pitchFamily="34" charset="0"/>
                <a:ea typeface="微软雅黑" panose="020B0503020204020204" pitchFamily="34" charset="-122"/>
                <a:cs typeface="Arial" panose="020B0604020202020204" pitchFamily="34" charset="0"/>
              </a:rPr>
              <a:t>、不是天生就有的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3</a:t>
            </a:r>
            <a:r>
              <a:rPr lang="zh-CN" altLang="en-US" sz="3200" dirty="0">
                <a:latin typeface="Arial" panose="020B0604020202020204" pitchFamily="34" charset="0"/>
                <a:ea typeface="微软雅黑" panose="020B0503020204020204" pitchFamily="34" charset="-122"/>
                <a:cs typeface="Arial" panose="020B0604020202020204" pitchFamily="34" charset="0"/>
              </a:rPr>
              <a:t>、不是基因决定的，也不是大脑结构引起</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4</a:t>
            </a:r>
            <a:r>
              <a:rPr lang="zh-CN" altLang="en-US" sz="3200" dirty="0">
                <a:latin typeface="Arial" panose="020B0604020202020204" pitchFamily="34" charset="0"/>
                <a:ea typeface="微软雅黑" panose="020B0503020204020204" pitchFamily="34" charset="-122"/>
                <a:cs typeface="Arial" panose="020B0604020202020204" pitchFamily="34" charset="0"/>
              </a:rPr>
              <a:t>、主要是年少时接触同性恋群体</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algn="l" defTabSz="1219170">
              <a:spcAft>
                <a:spcPts val="1200"/>
              </a:spcAft>
              <a:buSzPct val="100000"/>
              <a:defRPr/>
            </a:pPr>
            <a:r>
              <a:rPr lang="en-US" altLang="zh-CN" sz="3200" dirty="0">
                <a:latin typeface="Arial" panose="020B0604020202020204" pitchFamily="34" charset="0"/>
                <a:ea typeface="微软雅黑" panose="020B0503020204020204" pitchFamily="34" charset="-122"/>
                <a:cs typeface="Arial" panose="020B0604020202020204" pitchFamily="34" charset="0"/>
              </a:rPr>
              <a:t>5</a:t>
            </a:r>
            <a:r>
              <a:rPr lang="zh-CN" altLang="en-US" sz="3200" dirty="0">
                <a:latin typeface="Arial" panose="020B0604020202020204" pitchFamily="34" charset="0"/>
                <a:ea typeface="微软雅黑" panose="020B0503020204020204" pitchFamily="34" charset="-122"/>
                <a:cs typeface="Arial" panose="020B0604020202020204" pitchFamily="34" charset="0"/>
              </a:rPr>
              <a:t>、不良的家庭关系也会有一些影响</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p:txBody>
      </p:sp>
      <p:cxnSp>
        <p:nvCxnSpPr>
          <p:cNvPr id="12" name="直线连接符 11">
            <a:extLst>
              <a:ext uri="{FF2B5EF4-FFF2-40B4-BE49-F238E27FC236}">
                <a16:creationId xmlns:a16="http://schemas.microsoft.com/office/drawing/2014/main" id="{6CDF1C6B-20E3-9542-9294-119A950DF619}"/>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3" name="直线连接符 12">
            <a:extLst>
              <a:ext uri="{FF2B5EF4-FFF2-40B4-BE49-F238E27FC236}">
                <a16:creationId xmlns:a16="http://schemas.microsoft.com/office/drawing/2014/main" id="{3AF046EC-EA65-5C44-9E63-5FD6A1AD0B04}"/>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4" name="直线连接符 13">
            <a:extLst>
              <a:ext uri="{FF2B5EF4-FFF2-40B4-BE49-F238E27FC236}">
                <a16:creationId xmlns:a16="http://schemas.microsoft.com/office/drawing/2014/main" id="{7743137E-CA33-054D-8660-75FA3AF32A5B}"/>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直线连接符 14">
            <a:extLst>
              <a:ext uri="{FF2B5EF4-FFF2-40B4-BE49-F238E27FC236}">
                <a16:creationId xmlns:a16="http://schemas.microsoft.com/office/drawing/2014/main" id="{DFE6DAA1-1F74-DC49-A148-8AA4AEDF504B}"/>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3" name="图片 2">
            <a:extLst>
              <a:ext uri="{FF2B5EF4-FFF2-40B4-BE49-F238E27FC236}">
                <a16:creationId xmlns:a16="http://schemas.microsoft.com/office/drawing/2014/main" id="{B772D44A-1CF2-F849-96CF-57E5B67CB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12">
            <a:extLst>
              <a:ext uri="{FF2B5EF4-FFF2-40B4-BE49-F238E27FC236}">
                <a16:creationId xmlns:a16="http://schemas.microsoft.com/office/drawing/2014/main" id="{44DF31A1-935C-424B-8AB5-2253BD650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266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a:extLst>
              <a:ext uri="{FF2B5EF4-FFF2-40B4-BE49-F238E27FC236}">
                <a16:creationId xmlns:a16="http://schemas.microsoft.com/office/drawing/2014/main" id="{AD585DA9-82C7-4C9D-AFB4-CDA9BF6E7D7D}"/>
              </a:ext>
            </a:extLst>
          </p:cNvPr>
          <p:cNvSpPr txBox="1">
            <a:spLocks/>
          </p:cNvSpPr>
          <p:nvPr/>
        </p:nvSpPr>
        <p:spPr>
          <a:xfrm>
            <a:off x="0" y="1577658"/>
            <a:ext cx="9144000" cy="7794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defTabSz="1219170">
              <a:lnSpc>
                <a:spcPct val="90000"/>
              </a:lnSpc>
            </a:pPr>
            <a:r>
              <a:rPr lang="en-US" altLang="zh-CN" sz="4000" b="1" dirty="0">
                <a:solidFill>
                  <a:srgbClr val="002060"/>
                </a:solidFill>
                <a:latin typeface="Arial" panose="020B0604020202020204" pitchFamily="34" charset="0"/>
                <a:cs typeface="Arial" panose="020B0604020202020204" pitchFamily="34" charset="0"/>
              </a:rPr>
              <a:t>4. </a:t>
            </a:r>
            <a:r>
              <a:rPr lang="zh-CN" altLang="en-US" sz="4000" b="1" dirty="0">
                <a:solidFill>
                  <a:srgbClr val="002060"/>
                </a:solidFill>
                <a:latin typeface="Arial" panose="020B0604020202020204" pitchFamily="34" charset="0"/>
                <a:cs typeface="Arial" panose="020B0604020202020204" pitchFamily="34" charset="0"/>
              </a:rPr>
              <a:t>圣经的教导</a:t>
            </a:r>
          </a:p>
        </p:txBody>
      </p:sp>
      <p:sp>
        <p:nvSpPr>
          <p:cNvPr id="14" name="标题 4">
            <a:extLst>
              <a:ext uri="{FF2B5EF4-FFF2-40B4-BE49-F238E27FC236}">
                <a16:creationId xmlns:a16="http://schemas.microsoft.com/office/drawing/2014/main" id="{939DFCD7-5E2E-4785-BC8D-8231C9C87580}"/>
              </a:ext>
            </a:extLst>
          </p:cNvPr>
          <p:cNvSpPr txBox="1">
            <a:spLocks/>
          </p:cNvSpPr>
          <p:nvPr/>
        </p:nvSpPr>
        <p:spPr>
          <a:xfrm>
            <a:off x="422420" y="4526331"/>
            <a:ext cx="8299159" cy="1355918"/>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同性性行为是神所禁止的</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defTabSz="1219170">
              <a:spcAft>
                <a:spcPts val="1200"/>
              </a:spcAft>
              <a:buSzPct val="100000"/>
              <a:defRPr/>
            </a:pPr>
            <a:r>
              <a:rPr lang="zh-CN" altLang="en-US" sz="3200" dirty="0">
                <a:latin typeface="Arial" panose="020B0604020202020204" pitchFamily="34" charset="0"/>
                <a:ea typeface="微软雅黑" panose="020B0503020204020204" pitchFamily="34" charset="-122"/>
                <a:cs typeface="Arial" panose="020B0604020202020204" pitchFamily="34" charset="0"/>
              </a:rPr>
              <a:t>是必须悔改的选择（罪）</a:t>
            </a:r>
          </a:p>
        </p:txBody>
      </p:sp>
      <p:cxnSp>
        <p:nvCxnSpPr>
          <p:cNvPr id="4" name="直线连接符 3">
            <a:extLst>
              <a:ext uri="{FF2B5EF4-FFF2-40B4-BE49-F238E27FC236}">
                <a16:creationId xmlns:a16="http://schemas.microsoft.com/office/drawing/2014/main" id="{28EB7642-4CE2-7148-9659-4996C4010B3F}"/>
              </a:ext>
            </a:extLst>
          </p:cNvPr>
          <p:cNvCxnSpPr>
            <a:cxnSpLocks/>
          </p:cNvCxnSpPr>
          <p:nvPr/>
        </p:nvCxnSpPr>
        <p:spPr>
          <a:xfrm>
            <a:off x="446088" y="3959879"/>
            <a:ext cx="0" cy="24790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0DFFF568-DFE1-EF49-9C1D-750E338F9830}"/>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FAEF5FCC-CFBA-0246-BCD3-FD22C00EF069}"/>
              </a:ext>
            </a:extLst>
          </p:cNvPr>
          <p:cNvCxnSpPr>
            <a:cxnSpLocks/>
          </p:cNvCxnSpPr>
          <p:nvPr/>
        </p:nvCxnSpPr>
        <p:spPr>
          <a:xfrm flipH="1">
            <a:off x="971550" y="396648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25085380-F08C-2242-AB40-20A419D61DF3}"/>
              </a:ext>
            </a:extLst>
          </p:cNvPr>
          <p:cNvCxnSpPr>
            <a:cxnSpLocks/>
          </p:cNvCxnSpPr>
          <p:nvPr/>
        </p:nvCxnSpPr>
        <p:spPr>
          <a:xfrm>
            <a:off x="8713788" y="3966489"/>
            <a:ext cx="0" cy="233429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03B8BD15-3657-D443-A6A4-134852087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374105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E9C4BCDA-48FB-DE43-A381-34144079E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722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A62511E-F7FA-45EC-91C7-0386609C3796}"/>
              </a:ext>
            </a:extLst>
          </p:cNvPr>
          <p:cNvSpPr>
            <a:spLocks noGrp="1"/>
          </p:cNvSpPr>
          <p:nvPr>
            <p:ph type="title"/>
          </p:nvPr>
        </p:nvSpPr>
        <p:spPr/>
        <p:txBody>
          <a:bodyPr/>
          <a:lstStyle/>
          <a:p>
            <a:r>
              <a:rPr lang="zh-CN" altLang="en-US" dirty="0"/>
              <a:t>圣经对婚姻有明确的定义</a:t>
            </a:r>
          </a:p>
        </p:txBody>
      </p:sp>
      <p:pic>
        <p:nvPicPr>
          <p:cNvPr id="5" name="图片 4">
            <a:extLst>
              <a:ext uri="{FF2B5EF4-FFF2-40B4-BE49-F238E27FC236}">
                <a16:creationId xmlns:a16="http://schemas.microsoft.com/office/drawing/2014/main" id="{221E503D-1F01-4706-8D24-929F398F27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687" y="1493371"/>
            <a:ext cx="8632626" cy="50356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直接连接符 5">
            <a:extLst>
              <a:ext uri="{FF2B5EF4-FFF2-40B4-BE49-F238E27FC236}">
                <a16:creationId xmlns:a16="http://schemas.microsoft.com/office/drawing/2014/main" id="{3DF48801-8615-4B97-B10D-C1D69ADBB44C}"/>
              </a:ext>
            </a:extLst>
          </p:cNvPr>
          <p:cNvCxnSpPr/>
          <p:nvPr/>
        </p:nvCxnSpPr>
        <p:spPr>
          <a:xfrm>
            <a:off x="1909910" y="4396593"/>
            <a:ext cx="562707" cy="133644"/>
          </a:xfrm>
          <a:prstGeom prst="line">
            <a:avLst/>
          </a:prstGeom>
          <a:ln>
            <a:solidFill>
              <a:srgbClr val="FF0000"/>
            </a:solidFill>
          </a:ln>
          <a:effectLst/>
        </p:spPr>
        <p:style>
          <a:lnRef idx="2">
            <a:schemeClr val="accent2"/>
          </a:lnRef>
          <a:fillRef idx="0">
            <a:schemeClr val="accent2"/>
          </a:fillRef>
          <a:effectRef idx="1">
            <a:schemeClr val="accent2"/>
          </a:effectRef>
          <a:fontRef idx="minor">
            <a:schemeClr val="tx1"/>
          </a:fontRef>
        </p:style>
      </p:cxnSp>
      <p:cxnSp>
        <p:nvCxnSpPr>
          <p:cNvPr id="7" name="直接连接符 6">
            <a:extLst>
              <a:ext uri="{FF2B5EF4-FFF2-40B4-BE49-F238E27FC236}">
                <a16:creationId xmlns:a16="http://schemas.microsoft.com/office/drawing/2014/main" id="{3C89959E-A258-42F7-A21E-8ECAB3FCBB11}"/>
              </a:ext>
            </a:extLst>
          </p:cNvPr>
          <p:cNvCxnSpPr/>
          <p:nvPr/>
        </p:nvCxnSpPr>
        <p:spPr>
          <a:xfrm>
            <a:off x="3938734" y="4834744"/>
            <a:ext cx="562707" cy="133644"/>
          </a:xfrm>
          <a:prstGeom prst="line">
            <a:avLst/>
          </a:prstGeom>
          <a:ln>
            <a:solidFill>
              <a:srgbClr val="FF0000"/>
            </a:solidFill>
          </a:ln>
          <a:effectLst/>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522738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神的创造</a:t>
            </a:r>
            <a:r>
              <a:rPr lang="en-US" altLang="zh-CN" dirty="0"/>
              <a:t>——</a:t>
            </a:r>
            <a:r>
              <a:rPr lang="zh-CN" altLang="en-US" dirty="0"/>
              <a:t>两个性别</a:t>
            </a:r>
            <a:endParaRPr lang="zh-CN" altLang="zh-CN" dirty="0"/>
          </a:p>
        </p:txBody>
      </p:sp>
      <p:sp>
        <p:nvSpPr>
          <p:cNvPr id="3" name="内容占位符 2"/>
          <p:cNvSpPr>
            <a:spLocks noGrp="1"/>
          </p:cNvSpPr>
          <p:nvPr>
            <p:ph sz="quarter" idx="4294967295"/>
          </p:nvPr>
        </p:nvSpPr>
        <p:spPr>
          <a:xfrm>
            <a:off x="718344" y="2756694"/>
            <a:ext cx="7770812" cy="2844800"/>
          </a:xfrm>
          <a:noFill/>
        </p:spPr>
        <p:txBody>
          <a:bodyPr vert="horz" wrap="square" rtlCol="0">
            <a:spAutoFit/>
          </a:bodyPr>
          <a:lstStyle/>
          <a:p>
            <a:pPr marL="0" indent="0">
              <a:lnSpc>
                <a:spcPts val="4240"/>
              </a:lnSpc>
              <a:buNone/>
            </a:pPr>
            <a:r>
              <a:rPr lang="zh-CN" altLang="en-US" dirty="0">
                <a:latin typeface="Arial" panose="020B0604020202020204" pitchFamily="34" charset="0"/>
                <a:ea typeface="微软雅黑" panose="020B0503020204020204" pitchFamily="34" charset="-122"/>
                <a:cs typeface="Arial" panose="020B0604020202020204" pitchFamily="34" charset="0"/>
              </a:rPr>
              <a:t>创世记</a:t>
            </a:r>
            <a:r>
              <a:rPr lang="en-US" altLang="zh-CN" dirty="0">
                <a:latin typeface="Arial" panose="020B0604020202020204" pitchFamily="34" charset="0"/>
                <a:ea typeface="微软雅黑" panose="020B0503020204020204" pitchFamily="34" charset="-122"/>
                <a:cs typeface="Arial" panose="020B0604020202020204" pitchFamily="34" charset="0"/>
              </a:rPr>
              <a:t>1</a:t>
            </a:r>
            <a:r>
              <a:rPr lang="en-US" altLang="zh-CN" dirty="0">
                <a:latin typeface="Arial" panose="020B0604020202020204" pitchFamily="34" charset="0"/>
                <a:cs typeface="Arial" panose="020B0604020202020204" pitchFamily="34" charset="0"/>
              </a:rPr>
              <a:t>:</a:t>
            </a:r>
            <a:r>
              <a:rPr lang="en-US" altLang="zh-CN" dirty="0">
                <a:latin typeface="Arial" panose="020B0604020202020204" pitchFamily="34" charset="0"/>
                <a:ea typeface="微软雅黑" panose="020B0503020204020204" pitchFamily="34" charset="-122"/>
                <a:cs typeface="Arial" panose="020B0604020202020204" pitchFamily="34" charset="0"/>
              </a:rPr>
              <a:t>27 </a:t>
            </a:r>
            <a:r>
              <a:rPr lang="zh-CN" altLang="en-US" dirty="0">
                <a:latin typeface="Arial" panose="020B0604020202020204" pitchFamily="34" charset="0"/>
                <a:ea typeface="微软雅黑" panose="020B0503020204020204" pitchFamily="34" charset="-122"/>
                <a:cs typeface="Arial" panose="020B0604020202020204" pitchFamily="34" charset="0"/>
              </a:rPr>
              <a:t>神就照着自己的形象造人，乃是照着他的形象</a:t>
            </a:r>
            <a:r>
              <a:rPr lang="zh-CN"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造男造女</a:t>
            </a:r>
            <a:r>
              <a:rPr lang="zh-CN" altLang="en-US" dirty="0">
                <a:latin typeface="Arial" panose="020B0604020202020204" pitchFamily="34" charset="0"/>
                <a:ea typeface="微软雅黑" panose="020B0503020204020204" pitchFamily="34" charset="-122"/>
                <a:cs typeface="Arial" panose="020B0604020202020204" pitchFamily="34" charset="0"/>
              </a:rPr>
              <a:t>。</a:t>
            </a:r>
            <a:r>
              <a:rPr lang="en-US" altLang="zh-CN" dirty="0">
                <a:latin typeface="Arial" panose="020B0604020202020204" pitchFamily="34" charset="0"/>
                <a:ea typeface="微软雅黑" panose="020B0503020204020204" pitchFamily="34" charset="-122"/>
                <a:cs typeface="Arial" panose="020B0604020202020204" pitchFamily="34" charset="0"/>
              </a:rPr>
              <a:t>28</a:t>
            </a:r>
            <a:r>
              <a:rPr lang="zh-CN" altLang="en-US" dirty="0">
                <a:latin typeface="Arial" panose="020B0604020202020204" pitchFamily="34" charset="0"/>
                <a:ea typeface="微软雅黑" panose="020B0503020204020204" pitchFamily="34" charset="-122"/>
                <a:cs typeface="Arial" panose="020B0604020202020204" pitchFamily="34" charset="0"/>
              </a:rPr>
              <a:t>神就赐福给他们，又对他们说，要生养众多，遍满地面</a:t>
            </a:r>
            <a:r>
              <a:rPr lang="en-US" altLang="zh-CN" dirty="0">
                <a:latin typeface="Arial" panose="020B0604020202020204" pitchFamily="34" charset="0"/>
                <a:ea typeface="微软雅黑" panose="020B0503020204020204" pitchFamily="34" charset="-122"/>
                <a:cs typeface="Arial" panose="020B0604020202020204" pitchFamily="34" charset="0"/>
              </a:rPr>
              <a:t>……</a:t>
            </a:r>
            <a:r>
              <a:rPr lang="zh-CN" altLang="en-US" dirty="0">
                <a:latin typeface="Arial" panose="020B0604020202020204" pitchFamily="34" charset="0"/>
                <a:ea typeface="微软雅黑" panose="020B0503020204020204" pitchFamily="34" charset="-122"/>
                <a:cs typeface="Arial" panose="020B0604020202020204" pitchFamily="34" charset="0"/>
              </a:rPr>
              <a:t>  </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a:lnSpc>
                <a:spcPts val="4240"/>
              </a:lnSpc>
              <a:buSzPct val="100000"/>
            </a:pPr>
            <a:r>
              <a:rPr lang="zh-CN" altLang="zh-CN" b="1" dirty="0">
                <a:latin typeface="Arial" panose="020B0604020202020204" pitchFamily="34" charset="0"/>
                <a:ea typeface="微软雅黑" panose="020B0503020204020204" pitchFamily="34" charset="-122"/>
                <a:cs typeface="Arial" panose="020B0604020202020204" pitchFamily="34" charset="0"/>
              </a:rPr>
              <a:t>创造了两个性别</a:t>
            </a:r>
            <a:endParaRPr lang="zh-CN" altLang="en-US" b="1" dirty="0">
              <a:latin typeface="Arial" panose="020B0604020202020204" pitchFamily="34" charset="0"/>
              <a:ea typeface="微软雅黑" panose="020B0503020204020204" pitchFamily="34" charset="-122"/>
              <a:cs typeface="Arial" panose="020B0604020202020204" pitchFamily="34" charset="0"/>
            </a:endParaRPr>
          </a:p>
        </p:txBody>
      </p:sp>
      <p:cxnSp>
        <p:nvCxnSpPr>
          <p:cNvPr id="4" name="直线连接符 3">
            <a:extLst>
              <a:ext uri="{FF2B5EF4-FFF2-40B4-BE49-F238E27FC236}">
                <a16:creationId xmlns:a16="http://schemas.microsoft.com/office/drawing/2014/main" id="{F2591F5E-7DBB-BA42-8069-0C4D8AC71942}"/>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9D1ECFDA-41AD-7E49-BD33-6D39393A0E77}"/>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57690893-8EF8-4741-A011-7F47189AAB84}"/>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9B72019B-BA9D-BE4E-948D-4CD3D34FB5C1}"/>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0DA8213A-8FFB-E849-8A3B-DC2FBBB2A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CE13BB61-1B6F-EE49-BF47-ECCF4EB02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3471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971550" y="2912493"/>
            <a:ext cx="7440714" cy="2747547"/>
          </a:xfrm>
          <a:prstGeom prst="rect">
            <a:avLst/>
          </a:prstGeom>
          <a:noFill/>
        </p:spPr>
        <p:txBody>
          <a:bodyPr vert="horz" wrap="square" lIns="91440" tIns="45720" rIns="91440" bIns="45720" rtlCol="0">
            <a:spAutoFit/>
          </a:bodyPr>
          <a:lstStyle>
            <a:lvl1pPr indent="0" defTabSz="457200">
              <a:lnSpc>
                <a:spcPct val="150000"/>
              </a:lnSpc>
              <a:spcBef>
                <a:spcPct val="20000"/>
              </a:spcBef>
              <a:buFont typeface="Arial"/>
              <a:buNone/>
              <a:defRPr sz="3200">
                <a:latin typeface="Arial" panose="020B0604020202020204" pitchFamily="34" charset="0"/>
                <a:ea typeface="微软雅黑" panose="020B0503020204020204" pitchFamily="34" charset="-122"/>
                <a:cs typeface="Arial" panose="020B0604020202020204" pitchFamily="34" charset="0"/>
              </a:defRPr>
            </a:lvl1pPr>
            <a:lvl2pPr marL="742950" indent="-285750" defTabSz="457200">
              <a:spcBef>
                <a:spcPct val="20000"/>
              </a:spcBef>
              <a:buFont typeface="Arial"/>
              <a:buChar char="–"/>
              <a:defRPr sz="2800">
                <a:ea typeface="微软雅黑" panose="020B0503020204020204" pitchFamily="34" charset="-122"/>
              </a:defRPr>
            </a:lvl2pPr>
            <a:lvl3pPr marL="1143000" indent="-228600" defTabSz="457200">
              <a:spcBef>
                <a:spcPct val="20000"/>
              </a:spcBef>
              <a:buFont typeface="Arial"/>
              <a:buChar char="•"/>
              <a:defRPr sz="2400">
                <a:ea typeface="微软雅黑" panose="020B0503020204020204" pitchFamily="34" charset="-122"/>
              </a:defRPr>
            </a:lvl3pPr>
            <a:lvl4pPr marL="1600200" indent="-228600" defTabSz="457200">
              <a:spcBef>
                <a:spcPct val="20000"/>
              </a:spcBef>
              <a:buFont typeface="Arial"/>
              <a:buChar char="–"/>
              <a:defRPr sz="2000">
                <a:ea typeface="微软雅黑" panose="020B0503020204020204" pitchFamily="34" charset="-122"/>
              </a:defRPr>
            </a:lvl4pPr>
            <a:lvl5pPr marL="2057400" indent="-228600" defTabSz="457200">
              <a:spcBef>
                <a:spcPct val="20000"/>
              </a:spcBef>
              <a:buFont typeface="Arial"/>
              <a:buChar char="»"/>
              <a:defRPr sz="2000">
                <a:ea typeface="微软雅黑" panose="020B0503020204020204" pitchFamily="34" charset="-122"/>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a:lnSpc>
                <a:spcPts val="4240"/>
              </a:lnSpc>
            </a:pPr>
            <a:r>
              <a:rPr lang="zh-CN" altLang="en-US" dirty="0"/>
              <a:t>创世记</a:t>
            </a:r>
            <a:r>
              <a:rPr lang="en-US" altLang="zh-CN" dirty="0"/>
              <a:t>2:23</a:t>
            </a:r>
            <a:r>
              <a:rPr lang="zh-CN" altLang="en-US" dirty="0"/>
              <a:t> 那人</a:t>
            </a:r>
            <a:r>
              <a:rPr lang="en-US" altLang="zh-CN" dirty="0"/>
              <a:t>【</a:t>
            </a:r>
            <a:r>
              <a:rPr lang="zh-CN" altLang="en-US" dirty="0"/>
              <a:t>亚当</a:t>
            </a:r>
            <a:r>
              <a:rPr lang="en-US" altLang="zh-CN" dirty="0"/>
              <a:t>】</a:t>
            </a:r>
            <a:r>
              <a:rPr lang="zh-CN" altLang="en-US" dirty="0"/>
              <a:t>说，“这是我骨中的骨，肉中的肉，可以称她为女人，因为她是从男人身上取出来的。”</a:t>
            </a:r>
            <a:r>
              <a:rPr lang="en-US" altLang="zh-CN" dirty="0"/>
              <a:t>24</a:t>
            </a:r>
            <a:r>
              <a:rPr lang="zh-CN" altLang="en-US" dirty="0"/>
              <a:t>因此，人要离开父母与妻子连合，二人成为一体。</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神对婚姻的定义</a:t>
            </a:r>
          </a:p>
        </p:txBody>
      </p:sp>
      <p:cxnSp>
        <p:nvCxnSpPr>
          <p:cNvPr id="4" name="直线连接符 3">
            <a:extLst>
              <a:ext uri="{FF2B5EF4-FFF2-40B4-BE49-F238E27FC236}">
                <a16:creationId xmlns:a16="http://schemas.microsoft.com/office/drawing/2014/main" id="{501A5501-66EF-7A4B-BA1D-BF9E53D7251F}"/>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F2D520AC-F017-9149-81DD-7F811A1EECEE}"/>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316EAFA7-EABD-C540-86E3-A03E6939A01D}"/>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898E035E-C5E4-1D40-A024-2AC251F21B78}"/>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BD0D2BE4-055B-3845-85A2-595B69025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A5BBC963-3F70-A844-8384-1D0AF249B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676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43A421E-BF3C-4854-B5C0-A88A9E1B4BB9}"/>
              </a:ext>
            </a:extLst>
          </p:cNvPr>
          <p:cNvSpPr>
            <a:spLocks noGrp="1"/>
          </p:cNvSpPr>
          <p:nvPr>
            <p:ph type="title"/>
          </p:nvPr>
        </p:nvSpPr>
        <p:spPr>
          <a:xfrm>
            <a:off x="0" y="109330"/>
            <a:ext cx="9144000" cy="1480931"/>
          </a:xfrm>
        </p:spPr>
        <p:txBody>
          <a:bodyPr>
            <a:normAutofit/>
          </a:bodyPr>
          <a:lstStyle/>
          <a:p>
            <a:r>
              <a:rPr lang="zh-CN" altLang="en-US" dirty="0"/>
              <a:t>神对婚姻的定义</a:t>
            </a:r>
            <a:br>
              <a:rPr lang="en-US" altLang="zh-CN" dirty="0"/>
            </a:br>
            <a:r>
              <a:rPr lang="zh-CN" altLang="en-US" dirty="0"/>
              <a:t>一男一女、一夫一妻</a:t>
            </a:r>
          </a:p>
        </p:txBody>
      </p:sp>
      <p:pic>
        <p:nvPicPr>
          <p:cNvPr id="6" name="图片 5">
            <a:extLst>
              <a:ext uri="{FF2B5EF4-FFF2-40B4-BE49-F238E27FC236}">
                <a16:creationId xmlns:a16="http://schemas.microsoft.com/office/drawing/2014/main" id="{EFC95A17-6BCD-44E5-B954-9B322CE9132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3219" y="1493371"/>
            <a:ext cx="8637562" cy="503569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5390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804882" y="1922875"/>
            <a:ext cx="7869218" cy="4215258"/>
          </a:xfrm>
          <a:prstGeom prst="rect">
            <a:avLst/>
          </a:prstGeom>
          <a:noFill/>
        </p:spPr>
        <p:txBody>
          <a:bodyPr wrap="square" lIns="51435" tIns="25718" rIns="51435" bIns="25718">
            <a:spAutoFit/>
          </a:bodyPr>
          <a:lstStyle/>
          <a:p>
            <a:pPr defTabSz="1219170">
              <a:lnSpc>
                <a:spcPts val="424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创世记</a:t>
            </a:r>
            <a:r>
              <a:rPr lang="en-US" altLang="zh-CN" sz="3200" dirty="0">
                <a:latin typeface="Arial" panose="020B0604020202020204" pitchFamily="34" charset="0"/>
                <a:ea typeface="微软雅黑" panose="020B0503020204020204" pitchFamily="34" charset="-122"/>
                <a:cs typeface="Arial" panose="020B0604020202020204" pitchFamily="34" charset="0"/>
              </a:rPr>
              <a:t>2:18</a:t>
            </a:r>
            <a:r>
              <a:rPr lang="zh-CN" altLang="en-US" sz="3200" dirty="0">
                <a:latin typeface="Arial" panose="020B0604020202020204" pitchFamily="34" charset="0"/>
                <a:ea typeface="微软雅黑" panose="020B0503020204020204" pitchFamily="34" charset="-122"/>
                <a:cs typeface="Arial" panose="020B0604020202020204" pitchFamily="34" charset="0"/>
              </a:rPr>
              <a:t> 耶和华神说：“那人</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亚当</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独居不好，我要为他</a:t>
            </a:r>
            <a:r>
              <a:rPr lang="zh-CN" altLang="en-US" sz="3200" b="1" dirty="0">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造一个配偶</a:t>
            </a:r>
            <a:r>
              <a:rPr lang="zh-CN" altLang="en-US" sz="3200" dirty="0">
                <a:latin typeface="Arial" panose="020B0604020202020204" pitchFamily="34" charset="0"/>
                <a:ea typeface="微软雅黑" panose="020B0503020204020204" pitchFamily="34" charset="-122"/>
                <a:cs typeface="Arial" panose="020B0604020202020204" pitchFamily="34" charset="0"/>
              </a:rPr>
              <a:t>帮助他。”</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defTabSz="1219170">
              <a:lnSpc>
                <a:spcPts val="4240"/>
              </a:lnSpc>
              <a:spcBef>
                <a:spcPct val="0"/>
              </a:spcBef>
            </a:pPr>
            <a:r>
              <a:rPr lang="en-US" altLang="zh-CN" sz="3200" dirty="0">
                <a:latin typeface="Arial" panose="020B0604020202020204" pitchFamily="34" charset="0"/>
                <a:ea typeface="微软雅黑" panose="020B0503020204020204" pitchFamily="34" charset="-122"/>
                <a:cs typeface="Arial" panose="020B0604020202020204" pitchFamily="34" charset="0"/>
              </a:rPr>
              <a:t>…… 22</a:t>
            </a:r>
            <a:r>
              <a:rPr lang="zh-CN" altLang="en-US" sz="3200" dirty="0">
                <a:latin typeface="Arial" panose="020B0604020202020204" pitchFamily="34" charset="0"/>
                <a:ea typeface="微软雅黑" panose="020B0503020204020204" pitchFamily="34" charset="-122"/>
                <a:cs typeface="Arial" panose="020B0604020202020204" pitchFamily="34" charset="0"/>
              </a:rPr>
              <a:t> 耶和华神就</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造成一个</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女人</a:t>
            </a:r>
            <a:r>
              <a:rPr lang="zh-CN" altLang="en-US" sz="3200" dirty="0">
                <a:latin typeface="Arial" panose="020B0604020202020204" pitchFamily="34" charset="0"/>
                <a:ea typeface="微软雅黑" panose="020B0503020204020204" pitchFamily="34" charset="-122"/>
                <a:cs typeface="Arial" panose="020B0604020202020204" pitchFamily="34" charset="0"/>
              </a:rPr>
              <a:t>，领她到那人跟前</a:t>
            </a:r>
            <a:r>
              <a:rPr lang="en-US" altLang="zh-CN" sz="3200" dirty="0">
                <a:latin typeface="Arial" panose="020B0604020202020204" pitchFamily="34" charset="0"/>
                <a:ea typeface="微软雅黑" panose="020B0503020204020204" pitchFamily="34" charset="-122"/>
                <a:cs typeface="Arial" panose="020B0604020202020204" pitchFamily="34" charset="0"/>
              </a:rPr>
              <a:t>…… 24</a:t>
            </a:r>
            <a:r>
              <a:rPr lang="zh-CN" altLang="en-US" sz="3200" dirty="0">
                <a:latin typeface="Arial" panose="020B0604020202020204" pitchFamily="34" charset="0"/>
                <a:ea typeface="微软雅黑" panose="020B0503020204020204" pitchFamily="34" charset="-122"/>
                <a:cs typeface="Arial" panose="020B0604020202020204" pitchFamily="34" charset="0"/>
              </a:rPr>
              <a:t> 因此，</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人要离开父母与妻子连合，二人成为一体。</a:t>
            </a:r>
          </a:p>
          <a:p>
            <a:pPr defTabSz="1219170">
              <a:spcBef>
                <a:spcPct val="0"/>
              </a:spcBef>
            </a:pPr>
            <a:endParaRPr lang="en-US" altLang="zh-CN" sz="28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ts val="4240"/>
              </a:lnSpc>
              <a:spcBef>
                <a:spcPct val="0"/>
              </a:spcBef>
              <a:buFont typeface="Arial" panose="020B0604020202020204" pitchFamily="34" charset="0"/>
              <a:buChar char="•"/>
            </a:pPr>
            <a:r>
              <a:rPr lang="zh-CN" altLang="en-US" sz="3200" dirty="0">
                <a:latin typeface="Arial" panose="020B0604020202020204" pitchFamily="34" charset="0"/>
                <a:ea typeface="微软雅黑" panose="020B0503020204020204" pitchFamily="34" charset="-122"/>
                <a:cs typeface="Arial" panose="020B0604020202020204" pitchFamily="34" charset="0"/>
              </a:rPr>
              <a:t>造成一个女人，不是一个男人</a:t>
            </a:r>
            <a:endParaRPr lang="en-US" altLang="zh-CN" sz="3200" dirty="0">
              <a:latin typeface="Arial" panose="020B0604020202020204" pitchFamily="34" charset="0"/>
              <a:ea typeface="微软雅黑" panose="020B0503020204020204" pitchFamily="34" charset="-122"/>
              <a:cs typeface="Arial" panose="020B0604020202020204" pitchFamily="34" charset="0"/>
            </a:endParaRPr>
          </a:p>
          <a:p>
            <a:pPr marL="457200" indent="-457200" defTabSz="1219170">
              <a:lnSpc>
                <a:spcPts val="4240"/>
              </a:lnSpc>
              <a:spcBef>
                <a:spcPct val="0"/>
              </a:spcBef>
              <a:buFont typeface="Arial" panose="020B0604020202020204" pitchFamily="34" charset="0"/>
              <a:buChar char="•"/>
            </a:pPr>
            <a:r>
              <a:rPr lang="zh-CN" altLang="en-US" sz="3200" dirty="0">
                <a:latin typeface="Arial" panose="020B0604020202020204" pitchFamily="34" charset="0"/>
                <a:ea typeface="微软雅黑" panose="020B0503020204020204" pitchFamily="34" charset="-122"/>
                <a:cs typeface="Arial" panose="020B0604020202020204" pitchFamily="34" charset="0"/>
              </a:rPr>
              <a:t>这里已经明确了婚姻的定义</a:t>
            </a:r>
          </a:p>
        </p:txBody>
      </p:sp>
      <p:sp>
        <p:nvSpPr>
          <p:cNvPr id="5" name="标题 4">
            <a:extLst>
              <a:ext uri="{FF2B5EF4-FFF2-40B4-BE49-F238E27FC236}">
                <a16:creationId xmlns:a16="http://schemas.microsoft.com/office/drawing/2014/main" id="{B4271FCE-0762-4281-9A55-B1228E4A7AA7}"/>
              </a:ext>
            </a:extLst>
          </p:cNvPr>
          <p:cNvSpPr>
            <a:spLocks noGrp="1"/>
          </p:cNvSpPr>
          <p:nvPr>
            <p:ph type="title"/>
          </p:nvPr>
        </p:nvSpPr>
        <p:spPr/>
        <p:txBody>
          <a:bodyPr/>
          <a:lstStyle/>
          <a:p>
            <a:r>
              <a:rPr lang="zh-CN" altLang="en-US" dirty="0">
                <a:latin typeface="Arial" panose="020B0604020202020204" pitchFamily="34" charset="0"/>
                <a:cs typeface="Arial" panose="020B0604020202020204" pitchFamily="34" charset="0"/>
              </a:rPr>
              <a:t>神对婚姻的定义</a:t>
            </a:r>
            <a:endParaRPr lang="zh-CN" altLang="en-US" dirty="0"/>
          </a:p>
        </p:txBody>
      </p:sp>
      <p:cxnSp>
        <p:nvCxnSpPr>
          <p:cNvPr id="4" name="直线连接符 3">
            <a:extLst>
              <a:ext uri="{FF2B5EF4-FFF2-40B4-BE49-F238E27FC236}">
                <a16:creationId xmlns:a16="http://schemas.microsoft.com/office/drawing/2014/main" id="{1D66DCB3-4029-904D-8971-3545002B4253}"/>
              </a:ext>
            </a:extLst>
          </p:cNvPr>
          <p:cNvCxnSpPr>
            <a:cxnSpLocks/>
          </p:cNvCxnSpPr>
          <p:nvPr/>
        </p:nvCxnSpPr>
        <p:spPr>
          <a:xfrm>
            <a:off x="446088" y="1585263"/>
            <a:ext cx="0" cy="485363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138A295F-7195-DA49-AB5B-38D40C57B73B}"/>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D03CDE1C-3E6C-FC4F-8B1B-9D81BBB281FC}"/>
              </a:ext>
            </a:extLst>
          </p:cNvPr>
          <p:cNvCxnSpPr>
            <a:cxnSpLocks/>
          </p:cNvCxnSpPr>
          <p:nvPr/>
        </p:nvCxnSpPr>
        <p:spPr>
          <a:xfrm flipH="1">
            <a:off x="971550" y="151146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7555642-0741-9246-AD08-FFE0CBB176EE}"/>
              </a:ext>
            </a:extLst>
          </p:cNvPr>
          <p:cNvCxnSpPr>
            <a:cxnSpLocks/>
          </p:cNvCxnSpPr>
          <p:nvPr/>
        </p:nvCxnSpPr>
        <p:spPr>
          <a:xfrm>
            <a:off x="8713788" y="1511468"/>
            <a:ext cx="0" cy="478932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2">
            <a:extLst>
              <a:ext uri="{FF2B5EF4-FFF2-40B4-BE49-F238E27FC236}">
                <a16:creationId xmlns:a16="http://schemas.microsoft.com/office/drawing/2014/main" id="{4B16943E-7CBD-A048-BFBA-8DB46B5B8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28603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
            <a:extLst>
              <a:ext uri="{FF2B5EF4-FFF2-40B4-BE49-F238E27FC236}">
                <a16:creationId xmlns:a16="http://schemas.microsoft.com/office/drawing/2014/main" id="{FB019D94-36A5-0043-9570-78B9F0F93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089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xfrm>
            <a:off x="0" y="327172"/>
            <a:ext cx="9144000" cy="1493725"/>
          </a:xfrm>
        </p:spPr>
        <p:txBody>
          <a:bodyPr>
            <a:normAutofit/>
          </a:bodyPr>
          <a:lstStyle/>
          <a:p>
            <a:r>
              <a:rPr lang="zh-CN" altLang="en-US" dirty="0"/>
              <a:t>利未记：</a:t>
            </a:r>
            <a:br>
              <a:rPr lang="en-US" altLang="zh-CN" dirty="0"/>
            </a:br>
            <a:r>
              <a:rPr lang="zh-CN" altLang="en-US" dirty="0"/>
              <a:t>神禁止同性恋</a:t>
            </a:r>
          </a:p>
        </p:txBody>
      </p:sp>
      <p:sp>
        <p:nvSpPr>
          <p:cNvPr id="5" name="文字方塊 4">
            <a:extLst>
              <a:ext uri="{FF2B5EF4-FFF2-40B4-BE49-F238E27FC236}">
                <a16:creationId xmlns:a16="http://schemas.microsoft.com/office/drawing/2014/main" id="{E3BEAE09-DBA6-4041-934B-D856CD4D19CD}"/>
              </a:ext>
            </a:extLst>
          </p:cNvPr>
          <p:cNvSpPr txBox="1"/>
          <p:nvPr/>
        </p:nvSpPr>
        <p:spPr>
          <a:xfrm>
            <a:off x="1021623" y="2805887"/>
            <a:ext cx="7459596" cy="2707152"/>
          </a:xfrm>
          <a:prstGeom prst="rect">
            <a:avLst/>
          </a:prstGeom>
          <a:noFill/>
        </p:spPr>
        <p:txBody>
          <a:bodyPr wrap="square" lIns="51435" tIns="25718" rIns="51435" bIns="25718">
            <a:spAutoFit/>
          </a:bodyPr>
          <a:lstStyle>
            <a:defPPr>
              <a:defRPr lang="zh-CN"/>
            </a:defPPr>
            <a:lvl1pPr algn="just" defTabSz="1219170">
              <a:spcBef>
                <a:spcPct val="0"/>
              </a:spcBef>
              <a:defRPr sz="3200">
                <a:latin typeface="Arial" panose="020B0604020202020204" pitchFamily="34" charset="0"/>
                <a:ea typeface="微软雅黑" panose="020B0503020204020204" pitchFamily="34" charset="-122"/>
                <a:cs typeface="Arial" panose="020B0604020202020204" pitchFamily="34" charset="0"/>
              </a:defRPr>
            </a:lvl1pPr>
          </a:lstStyle>
          <a:p>
            <a:pPr algn="l">
              <a:lnSpc>
                <a:spcPts val="4240"/>
              </a:lnSpc>
            </a:pPr>
            <a:r>
              <a:rPr lang="zh-CN" altLang="zh-TW" dirty="0"/>
              <a:t>利未记</a:t>
            </a:r>
            <a:r>
              <a:rPr lang="en-US" altLang="zh-TW" dirty="0"/>
              <a:t>18:22</a:t>
            </a:r>
            <a:r>
              <a:rPr lang="zh-CN" altLang="zh-TW" dirty="0"/>
              <a:t>【男人】不可与男人苟合，像与女人一样，这本是可憎恶的。</a:t>
            </a:r>
            <a:endParaRPr lang="zh-TW" altLang="zh-TW" dirty="0"/>
          </a:p>
          <a:p>
            <a:pPr algn="l">
              <a:lnSpc>
                <a:spcPts val="4240"/>
              </a:lnSpc>
            </a:pPr>
            <a:r>
              <a:rPr lang="en-US" altLang="zh-TW" dirty="0"/>
              <a:t> </a:t>
            </a:r>
            <a:endParaRPr lang="zh-TW" altLang="zh-TW" dirty="0"/>
          </a:p>
          <a:p>
            <a:pPr algn="l">
              <a:lnSpc>
                <a:spcPts val="4240"/>
              </a:lnSpc>
            </a:pPr>
            <a:r>
              <a:rPr lang="zh-CN" altLang="zh-TW" dirty="0"/>
              <a:t>利未记</a:t>
            </a:r>
            <a:r>
              <a:rPr lang="en-US" altLang="zh-TW" dirty="0"/>
              <a:t>20:13</a:t>
            </a:r>
            <a:r>
              <a:rPr lang="zh-CN" altLang="zh-TW" dirty="0"/>
              <a:t>【男】人若与男人苟合，像与女人一样，他们二人行了可憎的事</a:t>
            </a:r>
            <a:r>
              <a:rPr lang="zh-CN" altLang="en-US" dirty="0"/>
              <a:t>。</a:t>
            </a:r>
            <a:endParaRPr lang="zh-TW" altLang="zh-TW" dirty="0"/>
          </a:p>
        </p:txBody>
      </p:sp>
      <p:cxnSp>
        <p:nvCxnSpPr>
          <p:cNvPr id="4" name="直线连接符 3">
            <a:extLst>
              <a:ext uri="{FF2B5EF4-FFF2-40B4-BE49-F238E27FC236}">
                <a16:creationId xmlns:a16="http://schemas.microsoft.com/office/drawing/2014/main" id="{C354D7BD-E636-AF49-A865-28B2E9BC5451}"/>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B2E472AA-2067-F94B-AFFE-2EBA84179D2B}"/>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A5F5BF1A-CA5F-0B4C-A10E-C82527B8A09D}"/>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7BAEBBEC-51A1-7843-AF54-203A7B7B8C01}"/>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2">
            <a:extLst>
              <a:ext uri="{FF2B5EF4-FFF2-40B4-BE49-F238E27FC236}">
                <a16:creationId xmlns:a16="http://schemas.microsoft.com/office/drawing/2014/main" id="{4CC19C7D-2342-974F-98B6-EDF9968248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
            <a:extLst>
              <a:ext uri="{FF2B5EF4-FFF2-40B4-BE49-F238E27FC236}">
                <a16:creationId xmlns:a16="http://schemas.microsoft.com/office/drawing/2014/main" id="{829743C6-1484-6443-BB0D-DCC180805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654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9">
            <a:extLst>
              <a:ext uri="{FF2B5EF4-FFF2-40B4-BE49-F238E27FC236}">
                <a16:creationId xmlns:a16="http://schemas.microsoft.com/office/drawing/2014/main" id="{2C2E3E4A-DDA8-4D01-A19F-58202E6AD720}"/>
              </a:ext>
            </a:extLst>
          </p:cNvPr>
          <p:cNvSpPr txBox="1"/>
          <p:nvPr/>
        </p:nvSpPr>
        <p:spPr bwMode="auto">
          <a:xfrm>
            <a:off x="819461" y="2457050"/>
            <a:ext cx="7535035" cy="3466976"/>
          </a:xfrm>
          <a:prstGeom prst="rect">
            <a:avLst/>
          </a:prstGeom>
          <a:noFill/>
        </p:spPr>
        <p:txBody>
          <a:bodyPr wrap="square" lIns="51435" tIns="25718" rIns="51435" bIns="25718">
            <a:spAutoFit/>
          </a:bodyPr>
          <a:lstStyle/>
          <a:p>
            <a:pPr defTabSz="1219170">
              <a:lnSpc>
                <a:spcPts val="450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罗马书</a:t>
            </a:r>
            <a:r>
              <a:rPr lang="en-US" altLang="zh-CN" sz="3200" dirty="0">
                <a:latin typeface="Arial" panose="020B0604020202020204" pitchFamily="34" charset="0"/>
                <a:ea typeface="微软雅黑" panose="020B0503020204020204" pitchFamily="34" charset="-122"/>
                <a:cs typeface="Arial" panose="020B0604020202020204" pitchFamily="34" charset="0"/>
              </a:rPr>
              <a:t>1:26</a:t>
            </a:r>
            <a:r>
              <a:rPr lang="zh-CN" altLang="en-US" sz="3200" dirty="0">
                <a:latin typeface="Arial" panose="020B0604020202020204" pitchFamily="34" charset="0"/>
                <a:ea typeface="微软雅黑" panose="020B0503020204020204" pitchFamily="34" charset="-122"/>
                <a:cs typeface="Arial" panose="020B0604020202020204" pitchFamily="34" charset="0"/>
              </a:rPr>
              <a:t>因此神任凭他们放纵可羞耻的情欲。他们的女</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雌</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人，把</a:t>
            </a:r>
            <a:r>
              <a:rPr lang="zh-CN" altLang="en-US" sz="3200" b="1" dirty="0">
                <a:latin typeface="Arial" panose="020B0604020202020204" pitchFamily="34" charset="0"/>
                <a:ea typeface="微软雅黑" panose="020B0503020204020204" pitchFamily="34" charset="-122"/>
                <a:cs typeface="Arial" panose="020B0604020202020204" pitchFamily="34" charset="0"/>
              </a:rPr>
              <a:t>顺性</a:t>
            </a:r>
            <a:r>
              <a:rPr lang="zh-CN" altLang="en-US" sz="3200" dirty="0">
                <a:latin typeface="Arial" panose="020B0604020202020204" pitchFamily="34" charset="0"/>
                <a:ea typeface="微软雅黑" panose="020B0503020204020204" pitchFamily="34" charset="-122"/>
                <a:cs typeface="Arial" panose="020B0604020202020204" pitchFamily="34" charset="0"/>
              </a:rPr>
              <a:t>的用处，变为</a:t>
            </a:r>
            <a:r>
              <a:rPr lang="zh-CN" altLang="en-US" sz="3200" b="1" dirty="0">
                <a:latin typeface="Arial" panose="020B0604020202020204" pitchFamily="34" charset="0"/>
                <a:ea typeface="微软雅黑" panose="020B0503020204020204" pitchFamily="34" charset="-122"/>
                <a:cs typeface="Arial" panose="020B0604020202020204" pitchFamily="34" charset="0"/>
              </a:rPr>
              <a:t>逆性</a:t>
            </a:r>
            <a:r>
              <a:rPr lang="zh-CN" altLang="en-US" sz="3200" dirty="0">
                <a:latin typeface="Arial" panose="020B0604020202020204" pitchFamily="34" charset="0"/>
                <a:ea typeface="微软雅黑" panose="020B0503020204020204" pitchFamily="34" charset="-122"/>
                <a:cs typeface="Arial" panose="020B0604020202020204" pitchFamily="34" charset="0"/>
              </a:rPr>
              <a:t>的用处。</a:t>
            </a:r>
            <a:r>
              <a:rPr lang="en-US" altLang="zh-CN" sz="3200" dirty="0">
                <a:latin typeface="Arial" panose="020B0604020202020204" pitchFamily="34" charset="0"/>
                <a:ea typeface="微软雅黑" panose="020B0503020204020204" pitchFamily="34" charset="-122"/>
                <a:cs typeface="Arial" panose="020B0604020202020204" pitchFamily="34" charset="0"/>
              </a:rPr>
              <a:t>27</a:t>
            </a:r>
            <a:r>
              <a:rPr lang="zh-CN" altLang="en-US" sz="3200" dirty="0">
                <a:latin typeface="Arial" panose="020B0604020202020204" pitchFamily="34" charset="0"/>
                <a:ea typeface="微软雅黑" panose="020B0503020204020204" pitchFamily="34" charset="-122"/>
                <a:cs typeface="Arial" panose="020B0604020202020204" pitchFamily="34" charset="0"/>
              </a:rPr>
              <a:t>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雄</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人也是如此，弃了女</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雌</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人顺性的用处，欲火攻心，彼此贪恋，男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雄</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和男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雄</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行可羞耻的事，就在自己身上受这妄为当得的报应。</a:t>
            </a:r>
          </a:p>
        </p:txBody>
      </p:sp>
      <p:sp>
        <p:nvSpPr>
          <p:cNvPr id="5" name="标题 2">
            <a:extLst>
              <a:ext uri="{FF2B5EF4-FFF2-40B4-BE49-F238E27FC236}">
                <a16:creationId xmlns:a16="http://schemas.microsoft.com/office/drawing/2014/main" id="{BA6C65D3-95F5-449E-86B1-D2CC304CE76C}"/>
              </a:ext>
            </a:extLst>
          </p:cNvPr>
          <p:cNvSpPr txBox="1">
            <a:spLocks/>
          </p:cNvSpPr>
          <p:nvPr/>
        </p:nvSpPr>
        <p:spPr>
          <a:xfrm>
            <a:off x="0" y="327171"/>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2" name="标题 1">
            <a:extLst>
              <a:ext uri="{FF2B5EF4-FFF2-40B4-BE49-F238E27FC236}">
                <a16:creationId xmlns:a16="http://schemas.microsoft.com/office/drawing/2014/main" id="{69DF9053-7214-4943-81B7-A856CCB3EA33}"/>
              </a:ext>
            </a:extLst>
          </p:cNvPr>
          <p:cNvSpPr>
            <a:spLocks noGrp="1"/>
          </p:cNvSpPr>
          <p:nvPr>
            <p:ph type="title"/>
          </p:nvPr>
        </p:nvSpPr>
        <p:spPr/>
        <p:txBody>
          <a:bodyPr/>
          <a:lstStyle/>
          <a:p>
            <a:r>
              <a:rPr lang="zh-CN" altLang="en-US" sz="3600" dirty="0">
                <a:latin typeface="Arial" panose="020B0604020202020204" pitchFamily="34" charset="0"/>
                <a:ea typeface="微软雅黑" panose="020B0503020204020204" pitchFamily="34" charset="-122"/>
                <a:cs typeface="Arial" panose="020B0604020202020204" pitchFamily="34" charset="0"/>
              </a:rPr>
              <a:t>罗马书：神的警告</a:t>
            </a:r>
            <a:endParaRPr lang="zh-CN" altLang="en-US" dirty="0"/>
          </a:p>
        </p:txBody>
      </p:sp>
      <p:sp>
        <p:nvSpPr>
          <p:cNvPr id="14" name="文本框 13">
            <a:extLst>
              <a:ext uri="{FF2B5EF4-FFF2-40B4-BE49-F238E27FC236}">
                <a16:creationId xmlns:a16="http://schemas.microsoft.com/office/drawing/2014/main" id="{AF2F91CC-9483-4CCC-B3D1-5D84CC0C7BE7}"/>
              </a:ext>
            </a:extLst>
          </p:cNvPr>
          <p:cNvSpPr txBox="1"/>
          <p:nvPr/>
        </p:nvSpPr>
        <p:spPr>
          <a:xfrm>
            <a:off x="6063354" y="3053197"/>
            <a:ext cx="1105162" cy="584775"/>
          </a:xfrm>
          <a:prstGeom prst="rect">
            <a:avLst/>
          </a:prstGeom>
          <a:noFill/>
        </p:spPr>
        <p:txBody>
          <a:bodyPr wrap="square">
            <a:spAutoFit/>
          </a:bodyPr>
          <a:lstStyle/>
          <a:p>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顺性</a:t>
            </a:r>
            <a:endParaRPr lang="zh-CN" altLang="en-US" sz="3200" b="1" dirty="0">
              <a:solidFill>
                <a:srgbClr val="FF0000"/>
              </a:solidFill>
            </a:endParaRPr>
          </a:p>
        </p:txBody>
      </p:sp>
      <p:sp>
        <p:nvSpPr>
          <p:cNvPr id="15" name="文本框 14">
            <a:extLst>
              <a:ext uri="{FF2B5EF4-FFF2-40B4-BE49-F238E27FC236}">
                <a16:creationId xmlns:a16="http://schemas.microsoft.com/office/drawing/2014/main" id="{6068AD85-A6D1-4F48-9D21-A5FE5B6F36DB}"/>
              </a:ext>
            </a:extLst>
          </p:cNvPr>
          <p:cNvSpPr txBox="1"/>
          <p:nvPr/>
        </p:nvSpPr>
        <p:spPr>
          <a:xfrm>
            <a:off x="1593902" y="3623793"/>
            <a:ext cx="1105162" cy="584775"/>
          </a:xfrm>
          <a:prstGeom prst="rect">
            <a:avLst/>
          </a:prstGeom>
          <a:noFill/>
        </p:spPr>
        <p:txBody>
          <a:bodyPr wrap="square">
            <a:spAutoFit/>
          </a:bodyPr>
          <a:lstStyle/>
          <a:p>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逆性</a:t>
            </a:r>
            <a:endParaRPr lang="zh-CN" altLang="en-US" sz="3200" b="1" dirty="0">
              <a:solidFill>
                <a:srgbClr val="FF0000"/>
              </a:solidFill>
            </a:endParaRPr>
          </a:p>
        </p:txBody>
      </p:sp>
      <p:sp>
        <p:nvSpPr>
          <p:cNvPr id="17" name="文本框 16">
            <a:extLst>
              <a:ext uri="{FF2B5EF4-FFF2-40B4-BE49-F238E27FC236}">
                <a16:creationId xmlns:a16="http://schemas.microsoft.com/office/drawing/2014/main" id="{A6AB1D14-BA54-4C47-9A6E-42EFA19EDF4E}"/>
              </a:ext>
            </a:extLst>
          </p:cNvPr>
          <p:cNvSpPr txBox="1"/>
          <p:nvPr/>
        </p:nvSpPr>
        <p:spPr>
          <a:xfrm>
            <a:off x="3221320" y="3048543"/>
            <a:ext cx="1956470"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女</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雌</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956E1200-7547-4B4A-B8FF-7994599BB1F5}"/>
              </a:ext>
            </a:extLst>
          </p:cNvPr>
          <p:cNvSpPr txBox="1"/>
          <p:nvPr/>
        </p:nvSpPr>
        <p:spPr>
          <a:xfrm>
            <a:off x="1590727" y="4190538"/>
            <a:ext cx="1876428"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女</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雌</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19" name="文本框 18">
            <a:extLst>
              <a:ext uri="{FF2B5EF4-FFF2-40B4-BE49-F238E27FC236}">
                <a16:creationId xmlns:a16="http://schemas.microsoft.com/office/drawing/2014/main" id="{52FEFC3B-203E-4877-88FF-C3AEC0CF7043}"/>
              </a:ext>
            </a:extLst>
          </p:cNvPr>
          <p:cNvSpPr txBox="1"/>
          <p:nvPr/>
        </p:nvSpPr>
        <p:spPr>
          <a:xfrm>
            <a:off x="4480213" y="3621083"/>
            <a:ext cx="1956470"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男</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雄</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56743BDC-8850-4282-95D9-C8E59CADE834}"/>
              </a:ext>
            </a:extLst>
          </p:cNvPr>
          <p:cNvSpPr txBox="1"/>
          <p:nvPr/>
        </p:nvSpPr>
        <p:spPr>
          <a:xfrm>
            <a:off x="2813191" y="4762541"/>
            <a:ext cx="1956470"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男</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雄</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B8F721E9-D51A-49F0-A7BF-80E4288B2012}"/>
              </a:ext>
            </a:extLst>
          </p:cNvPr>
          <p:cNvSpPr txBox="1"/>
          <p:nvPr/>
        </p:nvSpPr>
        <p:spPr>
          <a:xfrm>
            <a:off x="4842935" y="4761047"/>
            <a:ext cx="1956470" cy="584775"/>
          </a:xfrm>
          <a:prstGeom prst="rect">
            <a:avLst/>
          </a:prstGeom>
          <a:noFill/>
        </p:spPr>
        <p:txBody>
          <a:bodyPr wrap="square">
            <a:spAutoFit/>
          </a:bodyPr>
          <a:lstStyle/>
          <a:p>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男</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r>
              <a:rPr lang="zh-CN" altLang="en-US"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雄</a:t>
            </a:r>
            <a:r>
              <a:rPr lang="en-US" altLang="zh-CN" sz="3200"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lang="zh-CN" altLang="en-US" sz="3200" dirty="0">
              <a:solidFill>
                <a:srgbClr val="FF0000"/>
              </a:solidFill>
              <a:latin typeface="微软雅黑" panose="020B0503020204020204" pitchFamily="34" charset="-122"/>
              <a:ea typeface="微软雅黑" panose="020B0503020204020204" pitchFamily="34" charset="-122"/>
            </a:endParaRPr>
          </a:p>
        </p:txBody>
      </p:sp>
      <p:cxnSp>
        <p:nvCxnSpPr>
          <p:cNvPr id="28" name="直线连接符 27">
            <a:extLst>
              <a:ext uri="{FF2B5EF4-FFF2-40B4-BE49-F238E27FC236}">
                <a16:creationId xmlns:a16="http://schemas.microsoft.com/office/drawing/2014/main" id="{26463C59-7E8A-3040-B25C-29096E3BF5DF}"/>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29" name="直线连接符 28">
            <a:extLst>
              <a:ext uri="{FF2B5EF4-FFF2-40B4-BE49-F238E27FC236}">
                <a16:creationId xmlns:a16="http://schemas.microsoft.com/office/drawing/2014/main" id="{06E878E4-14BF-3946-A855-0158DD6DBE72}"/>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30" name="直线连接符 29">
            <a:extLst>
              <a:ext uri="{FF2B5EF4-FFF2-40B4-BE49-F238E27FC236}">
                <a16:creationId xmlns:a16="http://schemas.microsoft.com/office/drawing/2014/main" id="{94AA8819-4AF3-C448-8FD2-373FF665EE08}"/>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线连接符 30">
            <a:extLst>
              <a:ext uri="{FF2B5EF4-FFF2-40B4-BE49-F238E27FC236}">
                <a16:creationId xmlns:a16="http://schemas.microsoft.com/office/drawing/2014/main" id="{0E79D77B-D086-C74C-82CE-A3D3950F208B}"/>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2" name="图片 2">
            <a:extLst>
              <a:ext uri="{FF2B5EF4-FFF2-40B4-BE49-F238E27FC236}">
                <a16:creationId xmlns:a16="http://schemas.microsoft.com/office/drawing/2014/main" id="{C010588D-03CD-9342-BECD-A79B33D31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12">
            <a:extLst>
              <a:ext uri="{FF2B5EF4-FFF2-40B4-BE49-F238E27FC236}">
                <a16:creationId xmlns:a16="http://schemas.microsoft.com/office/drawing/2014/main" id="{4648D9D2-6EEA-1548-98BE-817A8BA2F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3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21C7AD35-BCFB-4DFF-9333-BBAC9573815C}"/>
              </a:ext>
            </a:extLst>
          </p:cNvPr>
          <p:cNvSpPr txBox="1">
            <a:spLocks/>
          </p:cNvSpPr>
          <p:nvPr/>
        </p:nvSpPr>
        <p:spPr>
          <a:xfrm>
            <a:off x="0" y="327171"/>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2" name="标题 1">
            <a:extLst>
              <a:ext uri="{FF2B5EF4-FFF2-40B4-BE49-F238E27FC236}">
                <a16:creationId xmlns:a16="http://schemas.microsoft.com/office/drawing/2014/main" id="{1DA26BD0-CD56-4BC2-920C-5C19F451B816}"/>
              </a:ext>
            </a:extLst>
          </p:cNvPr>
          <p:cNvSpPr>
            <a:spLocks noGrp="1"/>
          </p:cNvSpPr>
          <p:nvPr>
            <p:ph type="title"/>
          </p:nvPr>
        </p:nvSpPr>
        <p:spPr/>
        <p:txBody>
          <a:bodyPr/>
          <a:lstStyle/>
          <a:p>
            <a:r>
              <a:rPr lang="zh-CN" altLang="zh-CN" sz="3600" dirty="0">
                <a:latin typeface="Arial" panose="020B0604020202020204" pitchFamily="34" charset="0"/>
                <a:ea typeface="微软雅黑" panose="020B0503020204020204" pitchFamily="34" charset="-122"/>
                <a:cs typeface="Arial" panose="020B0604020202020204" pitchFamily="34" charset="0"/>
              </a:rPr>
              <a:t>哥林多前书</a:t>
            </a:r>
            <a:r>
              <a:rPr lang="zh-CN" altLang="en-US" sz="3600" dirty="0">
                <a:latin typeface="Arial" panose="020B0604020202020204" pitchFamily="34" charset="0"/>
                <a:ea typeface="微软雅黑" panose="020B0503020204020204" pitchFamily="34" charset="-122"/>
                <a:cs typeface="Arial" panose="020B0604020202020204" pitchFamily="34" charset="0"/>
              </a:rPr>
              <a:t>：神的警告</a:t>
            </a:r>
            <a:endParaRPr lang="zh-CN" altLang="en-US" dirty="0"/>
          </a:p>
        </p:txBody>
      </p:sp>
      <p:sp>
        <p:nvSpPr>
          <p:cNvPr id="6" name="文本框 19">
            <a:extLst>
              <a:ext uri="{FF2B5EF4-FFF2-40B4-BE49-F238E27FC236}">
                <a16:creationId xmlns:a16="http://schemas.microsoft.com/office/drawing/2014/main" id="{009940B9-532F-A742-AD0F-AB73C66438CC}"/>
              </a:ext>
            </a:extLst>
          </p:cNvPr>
          <p:cNvSpPr txBox="1"/>
          <p:nvPr/>
        </p:nvSpPr>
        <p:spPr bwMode="auto">
          <a:xfrm>
            <a:off x="781514" y="2850564"/>
            <a:ext cx="7462374" cy="2707152"/>
          </a:xfrm>
          <a:prstGeom prst="rect">
            <a:avLst/>
          </a:prstGeom>
          <a:noFill/>
        </p:spPr>
        <p:txBody>
          <a:bodyPr wrap="square" lIns="51435" tIns="25718" rIns="51435" bIns="25718">
            <a:spAutoFit/>
          </a:bodyPr>
          <a:lstStyle/>
          <a:p>
            <a:pPr algn="just" defTabSz="1219170">
              <a:lnSpc>
                <a:spcPts val="420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哥林多前书</a:t>
            </a:r>
            <a:r>
              <a:rPr lang="en-US" altLang="zh-CN" sz="3200" dirty="0">
                <a:latin typeface="Arial" panose="020B0604020202020204" pitchFamily="34" charset="0"/>
                <a:ea typeface="微软雅黑" panose="020B0503020204020204" pitchFamily="34" charset="-122"/>
                <a:cs typeface="Arial" panose="020B0604020202020204" pitchFamily="34" charset="0"/>
              </a:rPr>
              <a:t>6:9</a:t>
            </a:r>
            <a:r>
              <a:rPr lang="zh-CN" altLang="en-US" sz="3200" dirty="0">
                <a:latin typeface="Arial" panose="020B0604020202020204" pitchFamily="34" charset="0"/>
                <a:ea typeface="微软雅黑" panose="020B0503020204020204" pitchFamily="34" charset="-122"/>
                <a:cs typeface="Arial" panose="020B0604020202020204" pitchFamily="34" charset="0"/>
              </a:rPr>
              <a:t> 你们岂不知不义的人不能承受神的国吗？不要自欺。无论是淫乱的，拜偶像的，奸淫的，</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作娈童的</a:t>
            </a:r>
            <a:r>
              <a:rPr lang="zh-CN" altLang="en-US"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亲男色的</a:t>
            </a:r>
            <a:r>
              <a:rPr lang="zh-CN" altLang="en-US" sz="3200" dirty="0">
                <a:latin typeface="Arial" panose="020B0604020202020204" pitchFamily="34" charset="0"/>
                <a:ea typeface="微软雅黑" panose="020B0503020204020204" pitchFamily="34" charset="-122"/>
                <a:cs typeface="Arial" panose="020B0604020202020204" pitchFamily="34" charset="0"/>
              </a:rPr>
              <a:t>，</a:t>
            </a:r>
            <a:r>
              <a:rPr lang="en-US" altLang="zh-CN" sz="3200" dirty="0">
                <a:latin typeface="Arial" panose="020B0604020202020204" pitchFamily="34" charset="0"/>
                <a:ea typeface="微软雅黑" panose="020B0503020204020204" pitchFamily="34" charset="-122"/>
                <a:cs typeface="Arial" panose="020B0604020202020204" pitchFamily="34" charset="0"/>
              </a:rPr>
              <a:t>10</a:t>
            </a:r>
            <a:r>
              <a:rPr lang="zh-CN" altLang="en-US" sz="3200" dirty="0">
                <a:latin typeface="Arial" panose="020B0604020202020204" pitchFamily="34" charset="0"/>
                <a:ea typeface="微软雅黑" panose="020B0503020204020204" pitchFamily="34" charset="-122"/>
                <a:cs typeface="Arial" panose="020B0604020202020204" pitchFamily="34" charset="0"/>
              </a:rPr>
              <a:t> 偷窃的，贪婪的，醉酒的，辱骂的，勒索的，都不能承受神的国。</a:t>
            </a:r>
          </a:p>
        </p:txBody>
      </p:sp>
      <p:cxnSp>
        <p:nvCxnSpPr>
          <p:cNvPr id="7" name="直线连接符 6">
            <a:extLst>
              <a:ext uri="{FF2B5EF4-FFF2-40B4-BE49-F238E27FC236}">
                <a16:creationId xmlns:a16="http://schemas.microsoft.com/office/drawing/2014/main" id="{8142FFD0-AAA0-C846-9A1E-2EA6FDD133C7}"/>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B58486B8-F619-ED48-B957-C41B98751C73}"/>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3751C693-7421-2449-A323-EE3485010B3F}"/>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B2E7AACF-37EB-BA4C-BE6A-1114EEEBB080}"/>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2">
            <a:extLst>
              <a:ext uri="{FF2B5EF4-FFF2-40B4-BE49-F238E27FC236}">
                <a16:creationId xmlns:a16="http://schemas.microsoft.com/office/drawing/2014/main" id="{FA0D4AF7-497F-774C-BA46-757402C96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309E4364-9F2E-2645-8BEC-9B718112D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276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105508" y="2405001"/>
            <a:ext cx="9144000" cy="482825"/>
          </a:xfrm>
          <a:prstGeom prst="rect">
            <a:avLst/>
          </a:prstGeom>
          <a:noFill/>
        </p:spPr>
        <p:txBody>
          <a:bodyPr wrap="square" lIns="51435" tIns="25718" rIns="51435" bIns="25718">
            <a:spAutoFit/>
          </a:bodyPr>
          <a:lstStyle/>
          <a:p>
            <a:pPr algn="ctr" defTabSz="1219170">
              <a:spcBef>
                <a:spcPct val="0"/>
              </a:spcBef>
            </a:pPr>
            <a:r>
              <a:rPr lang="zh-CN" altLang="zh-CN" sz="2800" dirty="0">
                <a:latin typeface="Arial" panose="020B0604020202020204" pitchFamily="34" charset="0"/>
                <a:ea typeface="微软雅黑" panose="020B0503020204020204" pitchFamily="34" charset="-122"/>
                <a:cs typeface="Arial" panose="020B0604020202020204" pitchFamily="34" charset="0"/>
              </a:rPr>
              <a:t>哥林多后书</a:t>
            </a:r>
            <a:r>
              <a:rPr lang="en-US" altLang="zh-CN" sz="2800" dirty="0">
                <a:latin typeface="Arial" panose="020B0604020202020204" pitchFamily="34" charset="0"/>
                <a:ea typeface="微软雅黑" panose="020B0503020204020204" pitchFamily="34" charset="-122"/>
                <a:cs typeface="Arial" panose="020B0604020202020204" pitchFamily="34" charset="0"/>
              </a:rPr>
              <a:t>13:12</a:t>
            </a:r>
            <a:r>
              <a:rPr lang="zh-CN" altLang="en-US" sz="2800" dirty="0">
                <a:latin typeface="Arial" panose="020B0604020202020204" pitchFamily="34" charset="0"/>
                <a:ea typeface="微软雅黑" panose="020B0503020204020204" pitchFamily="34" charset="-122"/>
                <a:cs typeface="Arial" panose="020B0604020202020204" pitchFamily="34" charset="0"/>
              </a:rPr>
              <a:t> 你们亲嘴问安，彼此务要圣洁。</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a:xfrm>
            <a:off x="0" y="278482"/>
            <a:ext cx="9144000" cy="780075"/>
          </a:xfrm>
        </p:spPr>
        <p:txBody>
          <a:bodyPr/>
          <a:lstStyle/>
          <a:p>
            <a:r>
              <a:rPr lang="zh-CN" altLang="en-US" dirty="0"/>
              <a:t>同性恋不是同性间的正常接触</a:t>
            </a:r>
          </a:p>
        </p:txBody>
      </p:sp>
      <p:pic>
        <p:nvPicPr>
          <p:cNvPr id="1026" name="Picture 2" descr="woman kissing hi or goodbye in France">
            <a:extLst>
              <a:ext uri="{FF2B5EF4-FFF2-40B4-BE49-F238E27FC236}">
                <a16:creationId xmlns:a16="http://schemas.microsoft.com/office/drawing/2014/main" id="{ACF2E7C4-00E6-46F1-9BB0-0DD2D145B6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1" r="24070"/>
          <a:stretch/>
        </p:blipFill>
        <p:spPr bwMode="auto">
          <a:xfrm>
            <a:off x="879232" y="3363761"/>
            <a:ext cx="3505192" cy="2824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文本框 19">
            <a:extLst>
              <a:ext uri="{FF2B5EF4-FFF2-40B4-BE49-F238E27FC236}">
                <a16:creationId xmlns:a16="http://schemas.microsoft.com/office/drawing/2014/main" id="{6CF6A5A0-B1CA-4CCB-AF02-D9C0A56EB8A6}"/>
              </a:ext>
            </a:extLst>
          </p:cNvPr>
          <p:cNvSpPr txBox="1"/>
          <p:nvPr/>
        </p:nvSpPr>
        <p:spPr bwMode="auto">
          <a:xfrm>
            <a:off x="4792345" y="4198638"/>
            <a:ext cx="3008697" cy="1036823"/>
          </a:xfrm>
          <a:prstGeom prst="rect">
            <a:avLst/>
          </a:prstGeom>
          <a:noFill/>
        </p:spPr>
        <p:txBody>
          <a:bodyPr wrap="square" lIns="51435" tIns="25718" rIns="51435" bIns="25718">
            <a:spAutoFit/>
          </a:bodyPr>
          <a:lstStyle/>
          <a:p>
            <a:pPr defTabSz="1219170">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现代法国亲脸是问候的礼仪</a:t>
            </a:r>
          </a:p>
        </p:txBody>
      </p:sp>
      <p:cxnSp>
        <p:nvCxnSpPr>
          <p:cNvPr id="17" name="直线连接符 16">
            <a:extLst>
              <a:ext uri="{FF2B5EF4-FFF2-40B4-BE49-F238E27FC236}">
                <a16:creationId xmlns:a16="http://schemas.microsoft.com/office/drawing/2014/main" id="{A213B3A3-F75F-1742-848D-964B2B97F401}"/>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8" name="直线连接符 17">
            <a:extLst>
              <a:ext uri="{FF2B5EF4-FFF2-40B4-BE49-F238E27FC236}">
                <a16:creationId xmlns:a16="http://schemas.microsoft.com/office/drawing/2014/main" id="{1B5F9E93-A277-CC4D-A087-C493986993A3}"/>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9" name="直线连接符 18">
            <a:extLst>
              <a:ext uri="{FF2B5EF4-FFF2-40B4-BE49-F238E27FC236}">
                <a16:creationId xmlns:a16="http://schemas.microsoft.com/office/drawing/2014/main" id="{21261AE5-BFD0-8043-A760-CCB4096A5BF0}"/>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线连接符 19">
            <a:extLst>
              <a:ext uri="{FF2B5EF4-FFF2-40B4-BE49-F238E27FC236}">
                <a16:creationId xmlns:a16="http://schemas.microsoft.com/office/drawing/2014/main" id="{9DB25F4E-DECF-E149-B323-9A19D22B8A02}"/>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图片 2">
            <a:extLst>
              <a:ext uri="{FF2B5EF4-FFF2-40B4-BE49-F238E27FC236}">
                <a16:creationId xmlns:a16="http://schemas.microsoft.com/office/drawing/2014/main" id="{3AB6270E-D11F-5847-B43B-1DF3874A3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2">
            <a:extLst>
              <a:ext uri="{FF2B5EF4-FFF2-40B4-BE49-F238E27FC236}">
                <a16:creationId xmlns:a16="http://schemas.microsoft.com/office/drawing/2014/main" id="{90EEF09C-9368-EE40-AF93-F7CBBEA4A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1238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9">
            <a:extLst>
              <a:ext uri="{FF2B5EF4-FFF2-40B4-BE49-F238E27FC236}">
                <a16:creationId xmlns:a16="http://schemas.microsoft.com/office/drawing/2014/main" id="{77ADD761-6804-4525-B6C2-181306798A05}"/>
              </a:ext>
            </a:extLst>
          </p:cNvPr>
          <p:cNvSpPr txBox="1"/>
          <p:nvPr/>
        </p:nvSpPr>
        <p:spPr bwMode="auto">
          <a:xfrm>
            <a:off x="781514" y="1813695"/>
            <a:ext cx="7462374" cy="4322979"/>
          </a:xfrm>
          <a:prstGeom prst="rect">
            <a:avLst/>
          </a:prstGeom>
          <a:noFill/>
        </p:spPr>
        <p:txBody>
          <a:bodyPr wrap="square" lIns="51435" tIns="25718" rIns="51435" bIns="25718">
            <a:spAutoFit/>
          </a:bodyPr>
          <a:lstStyle/>
          <a:p>
            <a:pPr algn="just" defTabSz="1219170">
              <a:lnSpc>
                <a:spcPts val="420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哥林多前书</a:t>
            </a:r>
            <a:r>
              <a:rPr lang="en-US" altLang="zh-CN" sz="3200" dirty="0">
                <a:latin typeface="Arial" panose="020B0604020202020204" pitchFamily="34" charset="0"/>
                <a:ea typeface="微软雅黑" panose="020B0503020204020204" pitchFamily="34" charset="-122"/>
                <a:cs typeface="Arial" panose="020B0604020202020204" pitchFamily="34" charset="0"/>
              </a:rPr>
              <a:t>6:9</a:t>
            </a:r>
            <a:r>
              <a:rPr lang="zh-CN" altLang="en-US" sz="3200" dirty="0">
                <a:latin typeface="Arial" panose="020B0604020202020204" pitchFamily="34" charset="0"/>
                <a:ea typeface="微软雅黑" panose="020B0503020204020204" pitchFamily="34" charset="-122"/>
                <a:cs typeface="Arial" panose="020B0604020202020204" pitchFamily="34" charset="0"/>
              </a:rPr>
              <a:t>你们岂不知不义的人不能承受神的国吗？不要自欺。无论是淫乱的，拜偶像的，奸淫的，作娈童的，亲男色的，</a:t>
            </a:r>
            <a:r>
              <a:rPr lang="en-US" altLang="zh-CN" sz="3200" dirty="0">
                <a:latin typeface="Arial" panose="020B0604020202020204" pitchFamily="34" charset="0"/>
                <a:ea typeface="微软雅黑" panose="020B0503020204020204" pitchFamily="34" charset="-122"/>
                <a:cs typeface="Arial" panose="020B0604020202020204" pitchFamily="34" charset="0"/>
              </a:rPr>
              <a:t>10</a:t>
            </a:r>
            <a:r>
              <a:rPr lang="zh-CN" altLang="en-US" sz="3200" dirty="0">
                <a:latin typeface="Arial" panose="020B0604020202020204" pitchFamily="34" charset="0"/>
                <a:ea typeface="微软雅黑" panose="020B0503020204020204" pitchFamily="34" charset="-122"/>
                <a:cs typeface="Arial" panose="020B0604020202020204" pitchFamily="34" charset="0"/>
              </a:rPr>
              <a:t>偷窃的，贪婪的，醉酒的，辱骂的，勒索的，都不能承受神的国。</a:t>
            </a:r>
            <a:r>
              <a:rPr lang="en-US" altLang="zh-CN" sz="3200" dirty="0">
                <a:latin typeface="Arial" panose="020B0604020202020204" pitchFamily="34" charset="0"/>
                <a:ea typeface="微软雅黑" panose="020B0503020204020204" pitchFamily="34" charset="-122"/>
                <a:cs typeface="Arial" panose="020B0604020202020204" pitchFamily="34" charset="0"/>
              </a:rPr>
              <a:t>11</a:t>
            </a:r>
            <a:r>
              <a:rPr lang="zh-CN" altLang="en-US" sz="3200" dirty="0">
                <a:latin typeface="Arial" panose="020B0604020202020204" pitchFamily="34" charset="0"/>
                <a:ea typeface="微软雅黑" panose="020B0503020204020204" pitchFamily="34" charset="-122"/>
                <a:cs typeface="Arial" panose="020B0604020202020204" pitchFamily="34" charset="0"/>
              </a:rPr>
              <a:t>你们中间也有人从前是这样，但如今你们奉主耶稣基督的名，并藉著我们神的灵，</a:t>
            </a:r>
            <a:r>
              <a:rPr lang="zh-CN" altLang="en-US"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已经</a:t>
            </a:r>
            <a:r>
              <a:rPr lang="zh-CN" altLang="en-US" sz="3200" dirty="0">
                <a:latin typeface="Arial" panose="020B0604020202020204" pitchFamily="34" charset="0"/>
                <a:ea typeface="微软雅黑" panose="020B0503020204020204" pitchFamily="34" charset="-122"/>
                <a:cs typeface="Arial" panose="020B0604020202020204" pitchFamily="34" charset="0"/>
              </a:rPr>
              <a:t>洗净，成圣，称义了。</a:t>
            </a:r>
          </a:p>
        </p:txBody>
      </p:sp>
      <p:sp>
        <p:nvSpPr>
          <p:cNvPr id="5" name="标题 2">
            <a:extLst>
              <a:ext uri="{FF2B5EF4-FFF2-40B4-BE49-F238E27FC236}">
                <a16:creationId xmlns:a16="http://schemas.microsoft.com/office/drawing/2014/main" id="{21C7AD35-BCFB-4DFF-9333-BBAC9573815C}"/>
              </a:ext>
            </a:extLst>
          </p:cNvPr>
          <p:cNvSpPr txBox="1">
            <a:spLocks/>
          </p:cNvSpPr>
          <p:nvPr/>
        </p:nvSpPr>
        <p:spPr>
          <a:xfrm>
            <a:off x="0" y="327171"/>
            <a:ext cx="9144000" cy="78007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2" name="标题 1">
            <a:extLst>
              <a:ext uri="{FF2B5EF4-FFF2-40B4-BE49-F238E27FC236}">
                <a16:creationId xmlns:a16="http://schemas.microsoft.com/office/drawing/2014/main" id="{1DA26BD0-CD56-4BC2-920C-5C19F451B816}"/>
              </a:ext>
            </a:extLst>
          </p:cNvPr>
          <p:cNvSpPr>
            <a:spLocks noGrp="1"/>
          </p:cNvSpPr>
          <p:nvPr>
            <p:ph type="title"/>
          </p:nvPr>
        </p:nvSpPr>
        <p:spPr/>
        <p:txBody>
          <a:bodyPr/>
          <a:lstStyle/>
          <a:p>
            <a:r>
              <a:rPr lang="zh-CN" altLang="zh-CN" sz="3600" dirty="0">
                <a:latin typeface="Arial" panose="020B0604020202020204" pitchFamily="34" charset="0"/>
                <a:ea typeface="微软雅黑" panose="020B0503020204020204" pitchFamily="34" charset="-122"/>
                <a:cs typeface="Arial" panose="020B0604020202020204" pitchFamily="34" charset="0"/>
              </a:rPr>
              <a:t>哥林多前书</a:t>
            </a:r>
            <a:r>
              <a:rPr lang="zh-CN" altLang="en-US" sz="3600" dirty="0">
                <a:latin typeface="Arial" panose="020B0604020202020204" pitchFamily="34" charset="0"/>
                <a:ea typeface="微软雅黑" panose="020B0503020204020204" pitchFamily="34" charset="-122"/>
                <a:cs typeface="Arial" panose="020B0604020202020204" pitchFamily="34" charset="0"/>
              </a:rPr>
              <a:t>：神的警告</a:t>
            </a:r>
            <a:endParaRPr lang="zh-CN" altLang="en-US" dirty="0"/>
          </a:p>
        </p:txBody>
      </p:sp>
      <p:cxnSp>
        <p:nvCxnSpPr>
          <p:cNvPr id="6" name="直线连接符 5">
            <a:extLst>
              <a:ext uri="{FF2B5EF4-FFF2-40B4-BE49-F238E27FC236}">
                <a16:creationId xmlns:a16="http://schemas.microsoft.com/office/drawing/2014/main" id="{5DDA6DB5-59F3-6244-81EB-6D254BE80309}"/>
              </a:ext>
            </a:extLst>
          </p:cNvPr>
          <p:cNvCxnSpPr>
            <a:cxnSpLocks/>
          </p:cNvCxnSpPr>
          <p:nvPr/>
        </p:nvCxnSpPr>
        <p:spPr>
          <a:xfrm>
            <a:off x="446088" y="1585263"/>
            <a:ext cx="0" cy="485363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7" name="直线连接符 6">
            <a:extLst>
              <a:ext uri="{FF2B5EF4-FFF2-40B4-BE49-F238E27FC236}">
                <a16:creationId xmlns:a16="http://schemas.microsoft.com/office/drawing/2014/main" id="{BFFCE948-90BA-BF4C-94C0-85B07B87B347}"/>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8" name="直线连接符 7">
            <a:extLst>
              <a:ext uri="{FF2B5EF4-FFF2-40B4-BE49-F238E27FC236}">
                <a16:creationId xmlns:a16="http://schemas.microsoft.com/office/drawing/2014/main" id="{4B232999-1A7B-C54E-98A4-AC50518DA1E1}"/>
              </a:ext>
            </a:extLst>
          </p:cNvPr>
          <p:cNvCxnSpPr>
            <a:cxnSpLocks/>
          </p:cNvCxnSpPr>
          <p:nvPr/>
        </p:nvCxnSpPr>
        <p:spPr>
          <a:xfrm flipH="1">
            <a:off x="971550" y="151146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直线连接符 8">
            <a:extLst>
              <a:ext uri="{FF2B5EF4-FFF2-40B4-BE49-F238E27FC236}">
                <a16:creationId xmlns:a16="http://schemas.microsoft.com/office/drawing/2014/main" id="{F7EB83CC-6BD8-DF40-B63F-45BE79B4954D}"/>
              </a:ext>
            </a:extLst>
          </p:cNvPr>
          <p:cNvCxnSpPr>
            <a:cxnSpLocks/>
          </p:cNvCxnSpPr>
          <p:nvPr/>
        </p:nvCxnSpPr>
        <p:spPr>
          <a:xfrm>
            <a:off x="8713788" y="1511468"/>
            <a:ext cx="0" cy="478932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 name="图片 2">
            <a:extLst>
              <a:ext uri="{FF2B5EF4-FFF2-40B4-BE49-F238E27FC236}">
                <a16:creationId xmlns:a16="http://schemas.microsoft.com/office/drawing/2014/main" id="{27BF9072-CC32-7741-A34E-C2BCE1B67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28603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2">
            <a:extLst>
              <a:ext uri="{FF2B5EF4-FFF2-40B4-BE49-F238E27FC236}">
                <a16:creationId xmlns:a16="http://schemas.microsoft.com/office/drawing/2014/main" id="{BA4F136A-9D8E-E248-B2A3-E6C2863D67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线连接符 4">
            <a:extLst>
              <a:ext uri="{FF2B5EF4-FFF2-40B4-BE49-F238E27FC236}">
                <a16:creationId xmlns:a16="http://schemas.microsoft.com/office/drawing/2014/main" id="{8A60BC54-C4CC-45E6-A53F-54004B774FBD}"/>
              </a:ext>
            </a:extLst>
          </p:cNvPr>
          <p:cNvCxnSpPr>
            <a:cxnSpLocks/>
          </p:cNvCxnSpPr>
          <p:nvPr/>
        </p:nvCxnSpPr>
        <p:spPr>
          <a:xfrm>
            <a:off x="6341165" y="4478409"/>
            <a:ext cx="186779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线连接符 4">
            <a:extLst>
              <a:ext uri="{FF2B5EF4-FFF2-40B4-BE49-F238E27FC236}">
                <a16:creationId xmlns:a16="http://schemas.microsoft.com/office/drawing/2014/main" id="{EEE1EC4F-A31B-4299-B094-9BC3E1859A6D}"/>
              </a:ext>
            </a:extLst>
          </p:cNvPr>
          <p:cNvCxnSpPr>
            <a:cxnSpLocks/>
          </p:cNvCxnSpPr>
          <p:nvPr/>
        </p:nvCxnSpPr>
        <p:spPr>
          <a:xfrm>
            <a:off x="858078" y="5028372"/>
            <a:ext cx="736593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线连接符 4">
            <a:extLst>
              <a:ext uri="{FF2B5EF4-FFF2-40B4-BE49-F238E27FC236}">
                <a16:creationId xmlns:a16="http://schemas.microsoft.com/office/drawing/2014/main" id="{934EA2F3-49B9-430F-B992-F726DEFCFB93}"/>
              </a:ext>
            </a:extLst>
          </p:cNvPr>
          <p:cNvCxnSpPr>
            <a:cxnSpLocks/>
          </p:cNvCxnSpPr>
          <p:nvPr/>
        </p:nvCxnSpPr>
        <p:spPr>
          <a:xfrm>
            <a:off x="831576" y="5578334"/>
            <a:ext cx="736593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直线连接符 4">
            <a:extLst>
              <a:ext uri="{FF2B5EF4-FFF2-40B4-BE49-F238E27FC236}">
                <a16:creationId xmlns:a16="http://schemas.microsoft.com/office/drawing/2014/main" id="{931FD74A-F4C7-4C23-BF9A-CA51ECFAB596}"/>
              </a:ext>
            </a:extLst>
          </p:cNvPr>
          <p:cNvCxnSpPr>
            <a:cxnSpLocks/>
          </p:cNvCxnSpPr>
          <p:nvPr/>
        </p:nvCxnSpPr>
        <p:spPr>
          <a:xfrm>
            <a:off x="881271" y="6174689"/>
            <a:ext cx="24185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4612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线连接符 8">
            <a:extLst>
              <a:ext uri="{FF2B5EF4-FFF2-40B4-BE49-F238E27FC236}">
                <a16:creationId xmlns:a16="http://schemas.microsoft.com/office/drawing/2014/main" id="{341D0820-C0BC-FB41-B2FA-BDD954F7E896}"/>
              </a:ext>
            </a:extLst>
          </p:cNvPr>
          <p:cNvCxnSpPr>
            <a:cxnSpLocks/>
          </p:cNvCxnSpPr>
          <p:nvPr/>
        </p:nvCxnSpPr>
        <p:spPr>
          <a:xfrm>
            <a:off x="446088" y="1585263"/>
            <a:ext cx="0" cy="4853637"/>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0" name="直线连接符 9">
            <a:extLst>
              <a:ext uri="{FF2B5EF4-FFF2-40B4-BE49-F238E27FC236}">
                <a16:creationId xmlns:a16="http://schemas.microsoft.com/office/drawing/2014/main" id="{4A465C81-39BA-C049-ADB9-68AB48C007B8}"/>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1" name="直线连接符 10">
            <a:extLst>
              <a:ext uri="{FF2B5EF4-FFF2-40B4-BE49-F238E27FC236}">
                <a16:creationId xmlns:a16="http://schemas.microsoft.com/office/drawing/2014/main" id="{35894F0E-CA66-5642-8558-019FD85854FE}"/>
              </a:ext>
            </a:extLst>
          </p:cNvPr>
          <p:cNvCxnSpPr>
            <a:cxnSpLocks/>
          </p:cNvCxnSpPr>
          <p:nvPr/>
        </p:nvCxnSpPr>
        <p:spPr>
          <a:xfrm flipH="1">
            <a:off x="971550" y="1511468"/>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直线连接符 11">
            <a:extLst>
              <a:ext uri="{FF2B5EF4-FFF2-40B4-BE49-F238E27FC236}">
                <a16:creationId xmlns:a16="http://schemas.microsoft.com/office/drawing/2014/main" id="{7B4F6785-9AB6-E44E-896C-BFC60CA2F1BE}"/>
              </a:ext>
            </a:extLst>
          </p:cNvPr>
          <p:cNvCxnSpPr>
            <a:cxnSpLocks/>
          </p:cNvCxnSpPr>
          <p:nvPr/>
        </p:nvCxnSpPr>
        <p:spPr>
          <a:xfrm>
            <a:off x="8713788" y="1511468"/>
            <a:ext cx="0" cy="478932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3" name="图片 2">
            <a:extLst>
              <a:ext uri="{FF2B5EF4-FFF2-40B4-BE49-F238E27FC236}">
                <a16:creationId xmlns:a16="http://schemas.microsoft.com/office/drawing/2014/main" id="{031AB10B-4EA4-5F4C-8919-386A9CA2A4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286035"/>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2">
            <a:extLst>
              <a:ext uri="{FF2B5EF4-FFF2-40B4-BE49-F238E27FC236}">
                <a16:creationId xmlns:a16="http://schemas.microsoft.com/office/drawing/2014/main" id="{0B751ADE-2D89-EC42-A14C-7172869804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58BD77DC-72F5-4971-8B0C-B303A563DF3A}"/>
              </a:ext>
            </a:extLst>
          </p:cNvPr>
          <p:cNvSpPr>
            <a:spLocks noGrp="1"/>
          </p:cNvSpPr>
          <p:nvPr>
            <p:ph type="title"/>
          </p:nvPr>
        </p:nvSpPr>
        <p:spPr/>
        <p:txBody>
          <a:bodyPr/>
          <a:lstStyle/>
          <a:p>
            <a:r>
              <a:rPr lang="zh-CN" altLang="en-US" dirty="0"/>
              <a:t>靠耶稣可以改变</a:t>
            </a:r>
          </a:p>
        </p:txBody>
      </p:sp>
      <p:pic>
        <p:nvPicPr>
          <p:cNvPr id="7" name="图片 6">
            <a:extLst>
              <a:ext uri="{FF2B5EF4-FFF2-40B4-BE49-F238E27FC236}">
                <a16:creationId xmlns:a16="http://schemas.microsoft.com/office/drawing/2014/main" id="{B284E93C-57ED-422A-9BE2-57EB321751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70905" y="1571512"/>
            <a:ext cx="5802191" cy="33885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文本框 7">
            <a:extLst>
              <a:ext uri="{FF2B5EF4-FFF2-40B4-BE49-F238E27FC236}">
                <a16:creationId xmlns:a16="http://schemas.microsoft.com/office/drawing/2014/main" id="{4EC655C7-254F-4666-8AA0-840B09470F9D}"/>
              </a:ext>
            </a:extLst>
          </p:cNvPr>
          <p:cNvSpPr txBox="1"/>
          <p:nvPr/>
        </p:nvSpPr>
        <p:spPr>
          <a:xfrm>
            <a:off x="257555" y="5153838"/>
            <a:ext cx="8628888" cy="1091325"/>
          </a:xfrm>
          <a:prstGeom prst="rect">
            <a:avLst/>
          </a:prstGeom>
          <a:noFill/>
        </p:spPr>
        <p:txBody>
          <a:bodyPr wrap="square" lIns="51435" tIns="25718" rIns="51435" bIns="25718">
            <a:spAutoFit/>
          </a:bodyPr>
          <a:lstStyle>
            <a:defPPr>
              <a:defRPr lang="zh-CN"/>
            </a:defPPr>
            <a:lvl1pPr algn="just" defTabSz="1219170">
              <a:lnSpc>
                <a:spcPts val="4500"/>
              </a:lnSpc>
              <a:spcBef>
                <a:spcPct val="0"/>
              </a:spcBef>
              <a:defRPr sz="3200">
                <a:latin typeface="Arial" panose="020B0604020202020204" pitchFamily="34" charset="0"/>
                <a:ea typeface="微软雅黑" panose="020B0503020204020204" pitchFamily="34" charset="-122"/>
                <a:cs typeface="Arial" panose="020B0604020202020204" pitchFamily="34" charset="0"/>
              </a:defRPr>
            </a:lvl1pPr>
          </a:lstStyle>
          <a:p>
            <a:pPr algn="ctr">
              <a:lnSpc>
                <a:spcPts val="4200"/>
              </a:lnSpc>
            </a:pPr>
            <a:r>
              <a:rPr lang="zh-CN" altLang="en-US" dirty="0"/>
              <a:t>同性恋并不是一种天生不能改变的身份，</a:t>
            </a:r>
            <a:endParaRPr lang="en-US" altLang="zh-CN" dirty="0"/>
          </a:p>
          <a:p>
            <a:pPr algn="ctr">
              <a:lnSpc>
                <a:spcPts val="4200"/>
              </a:lnSpc>
            </a:pPr>
            <a:r>
              <a:rPr lang="zh-CN" altLang="en-US" dirty="0"/>
              <a:t>它是一种罪行。</a:t>
            </a:r>
          </a:p>
        </p:txBody>
      </p:sp>
    </p:spTree>
    <p:extLst>
      <p:ext uri="{BB962C8B-B14F-4D97-AF65-F5344CB8AC3E}">
        <p14:creationId xmlns:p14="http://schemas.microsoft.com/office/powerpoint/2010/main" val="34915406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1B46CD8D-55FC-4C67-8E41-4F8C30AE195B}"/>
              </a:ext>
            </a:extLst>
          </p:cNvPr>
          <p:cNvSpPr>
            <a:spLocks noGrp="1"/>
          </p:cNvSpPr>
          <p:nvPr>
            <p:ph type="title"/>
          </p:nvPr>
        </p:nvSpPr>
        <p:spPr/>
        <p:txBody>
          <a:bodyPr>
            <a:normAutofit/>
          </a:bodyPr>
          <a:lstStyle/>
          <a:p>
            <a:r>
              <a:rPr lang="zh-CN" altLang="en-US" dirty="0"/>
              <a:t>主耶稣对婚姻的教导</a:t>
            </a:r>
          </a:p>
        </p:txBody>
      </p:sp>
      <p:pic>
        <p:nvPicPr>
          <p:cNvPr id="5" name="图片 4">
            <a:extLst>
              <a:ext uri="{FF2B5EF4-FFF2-40B4-BE49-F238E27FC236}">
                <a16:creationId xmlns:a16="http://schemas.microsoft.com/office/drawing/2014/main" id="{BED1FDDD-267F-4EA7-83AF-5A2C59D09B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082" y="1433634"/>
            <a:ext cx="8693836" cy="51551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2526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19"/>
          <p:cNvSpPr txBox="1"/>
          <p:nvPr/>
        </p:nvSpPr>
        <p:spPr bwMode="auto">
          <a:xfrm>
            <a:off x="852638" y="3165098"/>
            <a:ext cx="7227097" cy="2168543"/>
          </a:xfrm>
          <a:prstGeom prst="rect">
            <a:avLst/>
          </a:prstGeom>
          <a:noFill/>
        </p:spPr>
        <p:txBody>
          <a:bodyPr wrap="square" lIns="51435" tIns="25718" rIns="51435" bIns="25718">
            <a:spAutoFit/>
          </a:bodyPr>
          <a:lstStyle/>
          <a:p>
            <a:pPr algn="just" defTabSz="1219170">
              <a:lnSpc>
                <a:spcPts val="4240"/>
              </a:lnSpc>
              <a:spcBef>
                <a:spcPct val="0"/>
              </a:spcBef>
            </a:pPr>
            <a:r>
              <a:rPr lang="zh-CN" altLang="en-US" sz="3200" dirty="0">
                <a:latin typeface="Arial" panose="020B0604020202020204" pitchFamily="34" charset="0"/>
                <a:ea typeface="微软雅黑" panose="020B0503020204020204" pitchFamily="34" charset="-122"/>
                <a:cs typeface="Arial" panose="020B0604020202020204" pitchFamily="34" charset="0"/>
              </a:rPr>
              <a:t>马太福音</a:t>
            </a:r>
            <a:r>
              <a:rPr lang="en-US" altLang="zh-CN" sz="3200" dirty="0">
                <a:latin typeface="Arial" panose="020B0604020202020204" pitchFamily="34" charset="0"/>
                <a:ea typeface="微软雅黑" panose="020B0503020204020204" pitchFamily="34" charset="-122"/>
                <a:cs typeface="Arial" panose="020B0604020202020204" pitchFamily="34" charset="0"/>
              </a:rPr>
              <a:t>19:4</a:t>
            </a:r>
            <a:r>
              <a:rPr lang="zh-CN" altLang="en-US" sz="3200" dirty="0">
                <a:latin typeface="Arial" panose="020B0604020202020204" pitchFamily="34" charset="0"/>
                <a:ea typeface="微软雅黑" panose="020B0503020204020204" pitchFamily="34" charset="-122"/>
                <a:cs typeface="Arial" panose="020B0604020202020204" pitchFamily="34" charset="0"/>
              </a:rPr>
              <a:t> 那起初造人的是造男造女，</a:t>
            </a:r>
            <a:r>
              <a:rPr lang="en-US" altLang="zh-CN" sz="3200" dirty="0">
                <a:latin typeface="Arial" panose="020B0604020202020204" pitchFamily="34" charset="0"/>
                <a:ea typeface="微软雅黑" panose="020B0503020204020204" pitchFamily="34" charset="-122"/>
                <a:cs typeface="Arial" panose="020B0604020202020204" pitchFamily="34" charset="0"/>
              </a:rPr>
              <a:t>5</a:t>
            </a:r>
            <a:r>
              <a:rPr lang="zh-CN" altLang="en-US" sz="3200" dirty="0">
                <a:latin typeface="Arial" panose="020B0604020202020204" pitchFamily="34" charset="0"/>
                <a:ea typeface="微软雅黑" panose="020B0503020204020204" pitchFamily="34" charset="-122"/>
                <a:cs typeface="Arial" panose="020B0604020202020204" pitchFamily="34" charset="0"/>
              </a:rPr>
              <a:t> 并且说：“因此</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男</a:t>
            </a:r>
            <a:r>
              <a:rPr lang="en-US" altLang="zh-CN" sz="3200" dirty="0">
                <a:latin typeface="Arial" panose="020B0604020202020204" pitchFamily="34" charset="0"/>
                <a:ea typeface="微软雅黑" panose="020B0503020204020204" pitchFamily="34" charset="-122"/>
                <a:cs typeface="Arial" panose="020B0604020202020204" pitchFamily="34" charset="0"/>
              </a:rPr>
              <a:t>】</a:t>
            </a:r>
            <a:r>
              <a:rPr lang="zh-CN" altLang="en-US" sz="3200" dirty="0">
                <a:latin typeface="Arial" panose="020B0604020202020204" pitchFamily="34" charset="0"/>
                <a:ea typeface="微软雅黑" panose="020B0503020204020204" pitchFamily="34" charset="-122"/>
                <a:cs typeface="Arial" panose="020B0604020202020204" pitchFamily="34" charset="0"/>
              </a:rPr>
              <a:t>人要离开父母，与妻子联合，二人成为一体。”这经你们没有念过吗？</a:t>
            </a:r>
          </a:p>
        </p:txBody>
      </p:sp>
      <p:sp>
        <p:nvSpPr>
          <p:cNvPr id="3" name="标题 2">
            <a:extLst>
              <a:ext uri="{FF2B5EF4-FFF2-40B4-BE49-F238E27FC236}">
                <a16:creationId xmlns:a16="http://schemas.microsoft.com/office/drawing/2014/main" id="{E62F519F-EA96-49B8-9DC6-4BE58415C6CC}"/>
              </a:ext>
            </a:extLst>
          </p:cNvPr>
          <p:cNvSpPr>
            <a:spLocks noGrp="1"/>
          </p:cNvSpPr>
          <p:nvPr>
            <p:ph type="title"/>
          </p:nvPr>
        </p:nvSpPr>
        <p:spPr/>
        <p:txBody>
          <a:bodyPr/>
          <a:lstStyle/>
          <a:p>
            <a:r>
              <a:rPr lang="zh-CN" altLang="en-US" dirty="0"/>
              <a:t>马太福音：主耶稣对婚姻的教导</a:t>
            </a:r>
          </a:p>
        </p:txBody>
      </p:sp>
      <p:cxnSp>
        <p:nvCxnSpPr>
          <p:cNvPr id="4" name="直线连接符 3">
            <a:extLst>
              <a:ext uri="{FF2B5EF4-FFF2-40B4-BE49-F238E27FC236}">
                <a16:creationId xmlns:a16="http://schemas.microsoft.com/office/drawing/2014/main" id="{0872C7EF-7CF9-8D48-BD4F-7EDE1EFA1B2C}"/>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5" name="直线连接符 4">
            <a:extLst>
              <a:ext uri="{FF2B5EF4-FFF2-40B4-BE49-F238E27FC236}">
                <a16:creationId xmlns:a16="http://schemas.microsoft.com/office/drawing/2014/main" id="{8EF11764-EAAA-DE4E-8DFC-2B2B8EC61C24}"/>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6" name="直线连接符 5">
            <a:extLst>
              <a:ext uri="{FF2B5EF4-FFF2-40B4-BE49-F238E27FC236}">
                <a16:creationId xmlns:a16="http://schemas.microsoft.com/office/drawing/2014/main" id="{6C579189-4CDB-5C43-B508-05F0458C7AAD}"/>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直线连接符 6">
            <a:extLst>
              <a:ext uri="{FF2B5EF4-FFF2-40B4-BE49-F238E27FC236}">
                <a16:creationId xmlns:a16="http://schemas.microsoft.com/office/drawing/2014/main" id="{815272A5-4F84-DC47-8F67-58ABB25467C5}"/>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 name="图片 2">
            <a:extLst>
              <a:ext uri="{FF2B5EF4-FFF2-40B4-BE49-F238E27FC236}">
                <a16:creationId xmlns:a16="http://schemas.microsoft.com/office/drawing/2014/main" id="{0A5384AC-AED0-474E-A0A6-A9F6E0834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2">
            <a:extLst>
              <a:ext uri="{FF2B5EF4-FFF2-40B4-BE49-F238E27FC236}">
                <a16:creationId xmlns:a16="http://schemas.microsoft.com/office/drawing/2014/main" id="{657B6506-9F8F-2947-9675-2C94272DA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700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7">
            <a:extLst>
              <a:ext uri="{FF2B5EF4-FFF2-40B4-BE49-F238E27FC236}">
                <a16:creationId xmlns:a16="http://schemas.microsoft.com/office/drawing/2014/main" id="{E3D11A18-997B-D84B-9936-008B6EA42DA0}"/>
              </a:ext>
            </a:extLst>
          </p:cNvPr>
          <p:cNvSpPr/>
          <p:nvPr/>
        </p:nvSpPr>
        <p:spPr>
          <a:xfrm>
            <a:off x="5098356" y="4231539"/>
            <a:ext cx="1547939" cy="1547939"/>
          </a:xfrm>
          <a:prstGeom prst="roundRect">
            <a:avLst/>
          </a:pr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6" name="圆角矩形 15">
            <a:extLst>
              <a:ext uri="{FF2B5EF4-FFF2-40B4-BE49-F238E27FC236}">
                <a16:creationId xmlns:a16="http://schemas.microsoft.com/office/drawing/2014/main" id="{3B33B95A-A673-0948-BFF5-5D9B6D319FB3}"/>
              </a:ext>
            </a:extLst>
          </p:cNvPr>
          <p:cNvSpPr/>
          <p:nvPr/>
        </p:nvSpPr>
        <p:spPr>
          <a:xfrm>
            <a:off x="2606294" y="4208092"/>
            <a:ext cx="1547939" cy="1547939"/>
          </a:xfrm>
          <a:prstGeom prst="roundRect">
            <a:avLst/>
          </a:prstGeom>
          <a:solidFill>
            <a:schemeClr val="tx1">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13" name="圆角矩形 12">
            <a:extLst>
              <a:ext uri="{FF2B5EF4-FFF2-40B4-BE49-F238E27FC236}">
                <a16:creationId xmlns:a16="http://schemas.microsoft.com/office/drawing/2014/main" id="{821ACC04-6D31-4A45-8F88-9748004CAEEE}"/>
              </a:ext>
            </a:extLst>
          </p:cNvPr>
          <p:cNvSpPr/>
          <p:nvPr/>
        </p:nvSpPr>
        <p:spPr>
          <a:xfrm>
            <a:off x="3505200" y="1770184"/>
            <a:ext cx="2168769" cy="2168769"/>
          </a:xfrm>
          <a:prstGeom prst="roundRect">
            <a:avLst/>
          </a:prstGeom>
          <a:solidFill>
            <a:srgbClr val="FF0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a:p>
        </p:txBody>
      </p:sp>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0102F1D8-7E9F-40B7-8ADF-B96430D75215}"/>
              </a:ext>
            </a:extLst>
          </p:cNvPr>
          <p:cNvSpPr>
            <a:spLocks noGrp="1"/>
          </p:cNvSpPr>
          <p:nvPr>
            <p:ph type="title"/>
          </p:nvPr>
        </p:nvSpPr>
        <p:spPr/>
        <p:txBody>
          <a:bodyPr>
            <a:normAutofit/>
          </a:bodyPr>
          <a:lstStyle/>
          <a:p>
            <a:r>
              <a:rPr lang="zh-CN" altLang="en-US" dirty="0"/>
              <a:t>圣经禁止</a:t>
            </a:r>
            <a:r>
              <a:rPr lang="zh-CN" altLang="zh-CN" dirty="0"/>
              <a:t>同性恋</a:t>
            </a:r>
            <a:endParaRPr lang="zh-CN" altLang="en-US" dirty="0"/>
          </a:p>
        </p:txBody>
      </p:sp>
      <p:sp>
        <p:nvSpPr>
          <p:cNvPr id="3" name="文字方塊 2">
            <a:extLst>
              <a:ext uri="{FF2B5EF4-FFF2-40B4-BE49-F238E27FC236}">
                <a16:creationId xmlns:a16="http://schemas.microsoft.com/office/drawing/2014/main" id="{6027A04E-ECB2-CD4D-9C3C-5421CEA16BDC}"/>
              </a:ext>
            </a:extLst>
          </p:cNvPr>
          <p:cNvSpPr txBox="1"/>
          <p:nvPr/>
        </p:nvSpPr>
        <p:spPr>
          <a:xfrm>
            <a:off x="1004047" y="-806824"/>
            <a:ext cx="3877985" cy="369332"/>
          </a:xfrm>
          <a:prstGeom prst="rect">
            <a:avLst/>
          </a:prstGeom>
          <a:noFill/>
        </p:spPr>
        <p:txBody>
          <a:bodyPr wrap="none" rtlCol="0">
            <a:spAutoFit/>
          </a:bodyPr>
          <a:lstStyle/>
          <a:p>
            <a:r>
              <a:rPr kumimoji="1" lang="zh-TW" altLang="en-US" dirty="0"/>
              <a:t>前面没有这个图的话</a:t>
            </a:r>
            <a:r>
              <a:rPr kumimoji="1" lang="zh-CN" altLang="en-US" dirty="0"/>
              <a:t>，这里就要改变</a:t>
            </a:r>
            <a:endParaRPr kumimoji="1" lang="zh-TW" altLang="en-US" dirty="0"/>
          </a:p>
        </p:txBody>
      </p:sp>
      <p:pic>
        <p:nvPicPr>
          <p:cNvPr id="8" name="图片 7">
            <a:extLst>
              <a:ext uri="{FF2B5EF4-FFF2-40B4-BE49-F238E27FC236}">
                <a16:creationId xmlns:a16="http://schemas.microsoft.com/office/drawing/2014/main" id="{5A3FD252-99BB-E745-A358-BB7FF65E4BDF}"/>
              </a:ext>
            </a:extLst>
          </p:cNvPr>
          <p:cNvPicPr>
            <a:picLocks noChangeAspect="1"/>
          </p:cNvPicPr>
          <p:nvPr/>
        </p:nvPicPr>
        <p:blipFill rotWithShape="1">
          <a:blip r:embed="rId3">
            <a:extLst>
              <a:ext uri="{28A0092B-C50C-407E-A947-70E740481C1C}">
                <a14:useLocalDpi xmlns:a14="http://schemas.microsoft.com/office/drawing/2010/main" val="0"/>
              </a:ext>
            </a:extLst>
          </a:blip>
          <a:srcRect l="47838" t="4870" r="6307" b="52253"/>
          <a:stretch/>
        </p:blipFill>
        <p:spPr>
          <a:xfrm>
            <a:off x="4882032" y="4099650"/>
            <a:ext cx="1886804" cy="1764319"/>
          </a:xfrm>
          <a:prstGeom prst="rect">
            <a:avLst/>
          </a:prstGeom>
        </p:spPr>
      </p:pic>
      <p:pic>
        <p:nvPicPr>
          <p:cNvPr id="9" name="图片 8">
            <a:extLst>
              <a:ext uri="{FF2B5EF4-FFF2-40B4-BE49-F238E27FC236}">
                <a16:creationId xmlns:a16="http://schemas.microsoft.com/office/drawing/2014/main" id="{25A872FC-E2E2-B24F-88A3-0ED7EF7E1178}"/>
              </a:ext>
            </a:extLst>
          </p:cNvPr>
          <p:cNvPicPr>
            <a:picLocks noChangeAspect="1"/>
          </p:cNvPicPr>
          <p:nvPr/>
        </p:nvPicPr>
        <p:blipFill rotWithShape="1">
          <a:blip r:embed="rId4">
            <a:extLst>
              <a:ext uri="{28A0092B-C50C-407E-A947-70E740481C1C}">
                <a14:useLocalDpi xmlns:a14="http://schemas.microsoft.com/office/drawing/2010/main" val="0"/>
              </a:ext>
            </a:extLst>
          </a:blip>
          <a:srcRect l="27713" t="49999" r="28918" b="4559"/>
          <a:stretch/>
        </p:blipFill>
        <p:spPr>
          <a:xfrm>
            <a:off x="2462765" y="4085012"/>
            <a:ext cx="1784571" cy="1869824"/>
          </a:xfrm>
          <a:prstGeom prst="rect">
            <a:avLst/>
          </a:prstGeom>
        </p:spPr>
      </p:pic>
      <p:pic>
        <p:nvPicPr>
          <p:cNvPr id="6" name="图片 5">
            <a:extLst>
              <a:ext uri="{FF2B5EF4-FFF2-40B4-BE49-F238E27FC236}">
                <a16:creationId xmlns:a16="http://schemas.microsoft.com/office/drawing/2014/main" id="{F29CAC05-E13D-9341-AD73-545F5527CD94}"/>
              </a:ext>
            </a:extLst>
          </p:cNvPr>
          <p:cNvPicPr>
            <a:picLocks noChangeAspect="1"/>
          </p:cNvPicPr>
          <p:nvPr/>
        </p:nvPicPr>
        <p:blipFill rotWithShape="1">
          <a:blip r:embed="rId5">
            <a:extLst>
              <a:ext uri="{28A0092B-C50C-407E-A947-70E740481C1C}">
                <a14:useLocalDpi xmlns:a14="http://schemas.microsoft.com/office/drawing/2010/main" val="0"/>
              </a:ext>
            </a:extLst>
          </a:blip>
          <a:srcRect r="46581" b="50000"/>
          <a:stretch/>
        </p:blipFill>
        <p:spPr>
          <a:xfrm>
            <a:off x="3106358" y="1388445"/>
            <a:ext cx="2880947" cy="2696566"/>
          </a:xfrm>
          <a:prstGeom prst="rect">
            <a:avLst/>
          </a:prstGeom>
        </p:spPr>
      </p:pic>
      <p:sp>
        <p:nvSpPr>
          <p:cNvPr id="10" name="禁止符 9">
            <a:extLst>
              <a:ext uri="{FF2B5EF4-FFF2-40B4-BE49-F238E27FC236}">
                <a16:creationId xmlns:a16="http://schemas.microsoft.com/office/drawing/2014/main" id="{0D37C28B-256B-164A-9A94-5618CB26481B}"/>
              </a:ext>
            </a:extLst>
          </p:cNvPr>
          <p:cNvSpPr/>
          <p:nvPr/>
        </p:nvSpPr>
        <p:spPr>
          <a:xfrm>
            <a:off x="2909444" y="5027969"/>
            <a:ext cx="891211" cy="891211"/>
          </a:xfrm>
          <a:prstGeom prst="noSmoking">
            <a:avLst/>
          </a:prstGeom>
          <a:solidFill>
            <a:srgbClr val="FF0000"/>
          </a:solidFill>
          <a:ln>
            <a:no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dirty="0">
              <a:solidFill>
                <a:schemeClr val="tx1"/>
              </a:solidFill>
            </a:endParaRPr>
          </a:p>
        </p:txBody>
      </p:sp>
      <p:sp>
        <p:nvSpPr>
          <p:cNvPr id="12" name="禁止符 11">
            <a:extLst>
              <a:ext uri="{FF2B5EF4-FFF2-40B4-BE49-F238E27FC236}">
                <a16:creationId xmlns:a16="http://schemas.microsoft.com/office/drawing/2014/main" id="{7076E7BA-05E1-0947-9DBE-C5418EA1AAB3}"/>
              </a:ext>
            </a:extLst>
          </p:cNvPr>
          <p:cNvSpPr/>
          <p:nvPr/>
        </p:nvSpPr>
        <p:spPr>
          <a:xfrm>
            <a:off x="5476798" y="5027969"/>
            <a:ext cx="891211" cy="891211"/>
          </a:xfrm>
          <a:prstGeom prst="noSmoking">
            <a:avLst/>
          </a:prstGeom>
          <a:solidFill>
            <a:srgbClr val="FF0000"/>
          </a:solidFill>
          <a:ln>
            <a:no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73185" tIns="273185" rIns="273185" bIns="273185" numCol="1" spcCol="1270" rtlCol="0" anchor="ctr" anchorCtr="0">
            <a:noAutofit/>
          </a:bodyPr>
          <a:lstStyle/>
          <a:p>
            <a:pPr algn="ctr" defTabSz="1377950">
              <a:lnSpc>
                <a:spcPct val="90000"/>
              </a:lnSpc>
              <a:spcBef>
                <a:spcPct val="0"/>
              </a:spcBef>
              <a:spcAft>
                <a:spcPct val="35000"/>
              </a:spcAft>
            </a:pPr>
            <a:endParaRPr kumimoji="1" lang="zh-CN" altLang="en-US" sz="3100" kern="1200" dirty="0">
              <a:solidFill>
                <a:schemeClr val="tx1"/>
              </a:solidFill>
            </a:endParaRPr>
          </a:p>
        </p:txBody>
      </p:sp>
    </p:spTree>
    <p:extLst>
      <p:ext uri="{BB962C8B-B14F-4D97-AF65-F5344CB8AC3E}">
        <p14:creationId xmlns:p14="http://schemas.microsoft.com/office/powerpoint/2010/main" val="2456329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EC4D66AA-7BFD-4A49-8623-2544FFFD912D}"/>
              </a:ext>
            </a:extLst>
          </p:cNvPr>
          <p:cNvSpPr>
            <a:spLocks noGrp="1"/>
          </p:cNvSpPr>
          <p:nvPr>
            <p:ph type="title"/>
          </p:nvPr>
        </p:nvSpPr>
        <p:spPr/>
        <p:txBody>
          <a:bodyPr>
            <a:normAutofit/>
          </a:bodyPr>
          <a:lstStyle/>
          <a:p>
            <a:r>
              <a:rPr lang="zh-CN" altLang="zh-CN" dirty="0"/>
              <a:t>新造的人</a:t>
            </a:r>
            <a:endParaRPr lang="zh-CN" altLang="en-US" dirty="0"/>
          </a:p>
        </p:txBody>
      </p:sp>
      <p:pic>
        <p:nvPicPr>
          <p:cNvPr id="6" name="图片 5">
            <a:extLst>
              <a:ext uri="{FF2B5EF4-FFF2-40B4-BE49-F238E27FC236}">
                <a16:creationId xmlns:a16="http://schemas.microsoft.com/office/drawing/2014/main" id="{36E960F1-EB7A-4E2B-B3A6-9596081A3D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15126"/>
            <a:ext cx="9144000" cy="56428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9249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FD9102-61DC-7740-BE13-87CB856AF56F}"/>
              </a:ext>
            </a:extLst>
          </p:cNvPr>
          <p:cNvPicPr>
            <a:picLocks noChangeAspect="1"/>
          </p:cNvPicPr>
          <p:nvPr/>
        </p:nvPicPr>
        <p:blipFill>
          <a:blip r:embed="rId3"/>
          <a:stretch>
            <a:fillRect/>
          </a:stretch>
        </p:blipFill>
        <p:spPr>
          <a:xfrm>
            <a:off x="-277793" y="521142"/>
            <a:ext cx="9144000" cy="6834289"/>
          </a:xfrm>
          <a:prstGeom prst="rect">
            <a:avLst/>
          </a:prstGeom>
        </p:spPr>
      </p:pic>
      <p:sp>
        <p:nvSpPr>
          <p:cNvPr id="4" name="文本框 3">
            <a:extLst>
              <a:ext uri="{FF2B5EF4-FFF2-40B4-BE49-F238E27FC236}">
                <a16:creationId xmlns:a16="http://schemas.microsoft.com/office/drawing/2014/main" id="{6BA5C864-DEDB-7546-8448-02FC5ACEC1D5}"/>
              </a:ext>
            </a:extLst>
          </p:cNvPr>
          <p:cNvSpPr txBox="1"/>
          <p:nvPr/>
        </p:nvSpPr>
        <p:spPr>
          <a:xfrm>
            <a:off x="3994815" y="2216564"/>
            <a:ext cx="1415772" cy="1077218"/>
          </a:xfrm>
          <a:prstGeom prst="rect">
            <a:avLst/>
          </a:prstGeom>
          <a:noFill/>
        </p:spPr>
        <p:txBody>
          <a:bodyPr wrap="none" rtlCol="0">
            <a:spAutoFit/>
          </a:bodyPr>
          <a:lstStyle/>
          <a:p>
            <a:pPr algn="ctr"/>
            <a:r>
              <a:rPr kumimoji="1" lang="zh-CN" altLang="en-US" sz="3200" b="1" dirty="0">
                <a:solidFill>
                  <a:schemeClr val="tx2">
                    <a:lumMod val="50000"/>
                  </a:schemeClr>
                </a:solidFill>
                <a:latin typeface="微软雅黑" panose="020B0503020204020204" pitchFamily="34" charset="-122"/>
                <a:ea typeface="微软雅黑" panose="020B0503020204020204" pitchFamily="34" charset="-122"/>
              </a:rPr>
              <a:t>下节课</a:t>
            </a:r>
            <a:endParaRPr kumimoji="1" lang="en-US" altLang="zh-CN" sz="3200" b="1" dirty="0">
              <a:solidFill>
                <a:schemeClr val="tx2">
                  <a:lumMod val="50000"/>
                </a:schemeClr>
              </a:solidFill>
              <a:latin typeface="微软雅黑" panose="020B0503020204020204" pitchFamily="34" charset="-122"/>
              <a:ea typeface="微软雅黑" panose="020B0503020204020204" pitchFamily="34" charset="-122"/>
            </a:endParaRPr>
          </a:p>
          <a:p>
            <a:pPr algn="ctr"/>
            <a:r>
              <a:rPr kumimoji="1" lang="zh-CN" altLang="en-US" sz="3200" b="1" dirty="0">
                <a:solidFill>
                  <a:schemeClr val="tx2">
                    <a:lumMod val="50000"/>
                  </a:schemeClr>
                </a:solidFill>
                <a:latin typeface="微软雅黑" panose="020B0503020204020204" pitchFamily="34" charset="-122"/>
                <a:ea typeface="微软雅黑" panose="020B0503020204020204" pitchFamily="34" charset="-122"/>
              </a:rPr>
              <a:t>再见！</a:t>
            </a:r>
            <a:endParaRPr kumimoji="1" lang="en-US" altLang="zh-CN" sz="3200" b="1" dirty="0">
              <a:solidFill>
                <a:schemeClr val="tx2">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18535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a:extLst>
              <a:ext uri="{FF2B5EF4-FFF2-40B4-BE49-F238E27FC236}">
                <a16:creationId xmlns:a16="http://schemas.microsoft.com/office/drawing/2014/main" id="{183A6EA4-493F-4AF8-9444-D473C1C6DD3C}"/>
              </a:ext>
            </a:extLst>
          </p:cNvPr>
          <p:cNvSpPr txBox="1">
            <a:spLocks/>
          </p:cNvSpPr>
          <p:nvPr/>
        </p:nvSpPr>
        <p:spPr>
          <a:xfrm>
            <a:off x="0" y="327171"/>
            <a:ext cx="9144000" cy="78007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kumimoji="1" lang="zh-CN" altLang="en-US" sz="3600" b="1" kern="1200" dirty="0">
                <a:solidFill>
                  <a:srgbClr val="002060"/>
                </a:solidFill>
                <a:latin typeface="微软雅黑" panose="020B0503020204020204" pitchFamily="34" charset="-122"/>
                <a:ea typeface="微软雅黑" panose="020B0503020204020204" pitchFamily="34" charset="-122"/>
                <a:cs typeface="+mj-cs"/>
              </a:rPr>
              <a:t>同性恋的定义</a:t>
            </a:r>
          </a:p>
        </p:txBody>
      </p:sp>
      <p:sp>
        <p:nvSpPr>
          <p:cNvPr id="18" name="TextBox 17">
            <a:extLst>
              <a:ext uri="{FF2B5EF4-FFF2-40B4-BE49-F238E27FC236}">
                <a16:creationId xmlns:a16="http://schemas.microsoft.com/office/drawing/2014/main" id="{DC1DBAF2-91CC-49E5-95C8-D14F4BA87195}"/>
              </a:ext>
            </a:extLst>
          </p:cNvPr>
          <p:cNvSpPr txBox="1"/>
          <p:nvPr/>
        </p:nvSpPr>
        <p:spPr>
          <a:xfrm>
            <a:off x="695045" y="3335145"/>
            <a:ext cx="7786643" cy="1491049"/>
          </a:xfrm>
          <a:prstGeom prst="rect">
            <a:avLst/>
          </a:prstGeom>
          <a:noFill/>
        </p:spPr>
        <p:txBody>
          <a:bodyPr wrap="square">
            <a:spAutoFit/>
          </a:bodyPr>
          <a:lstStyle/>
          <a:p>
            <a:pPr marL="571500" indent="-571500">
              <a:lnSpc>
                <a:spcPct val="150000"/>
              </a:lnSpc>
              <a:buFont typeface="Arial" panose="020B0604020202020204" pitchFamily="34" charset="0"/>
              <a:buChar char="•"/>
            </a:pPr>
            <a:r>
              <a:rPr lang="zh-CN" altLang="zh-CN" sz="3200" dirty="0">
                <a:effectLst/>
                <a:latin typeface="Times New Roman" panose="02020603050405020304" pitchFamily="18" charset="0"/>
                <a:ea typeface="微软雅黑" panose="020B0503020204020204" pitchFamily="34" charset="-122"/>
              </a:rPr>
              <a:t>同性之间发生“同房”这样的性行为</a:t>
            </a:r>
            <a:endParaRPr lang="en-US" altLang="zh-CN" sz="3200" dirty="0">
              <a:effectLst/>
              <a:latin typeface="Times New Roman" panose="02020603050405020304" pitchFamily="18" charset="0"/>
              <a:ea typeface="微软雅黑" panose="020B0503020204020204" pitchFamily="34" charset="-122"/>
            </a:endParaRPr>
          </a:p>
          <a:p>
            <a:pPr marL="571500" indent="-571500">
              <a:lnSpc>
                <a:spcPct val="150000"/>
              </a:lnSpc>
              <a:buFont typeface="Arial" panose="020B0604020202020204" pitchFamily="34" charset="0"/>
              <a:buChar char="•"/>
            </a:pPr>
            <a:r>
              <a:rPr lang="zh-CN" altLang="en-US" sz="3200" dirty="0">
                <a:effectLst/>
                <a:latin typeface="Times New Roman" panose="02020603050405020304" pitchFamily="18" charset="0"/>
                <a:ea typeface="微软雅黑" panose="020B0503020204020204" pitchFamily="34" charset="-122"/>
              </a:rPr>
              <a:t>如</a:t>
            </a:r>
            <a:r>
              <a:rPr lang="zh-CN" altLang="zh-CN" sz="3200" dirty="0">
                <a:effectLst/>
                <a:latin typeface="Times New Roman" panose="02020603050405020304" pitchFamily="18" charset="0"/>
                <a:ea typeface="微软雅黑" panose="020B0503020204020204" pitchFamily="34" charset="-122"/>
              </a:rPr>
              <a:t>夫妻般的亲密爱抚和性行为</a:t>
            </a:r>
            <a:endParaRPr lang="en-US" sz="3200" dirty="0"/>
          </a:p>
        </p:txBody>
      </p:sp>
      <p:cxnSp>
        <p:nvCxnSpPr>
          <p:cNvPr id="16" name="直线连接符 15">
            <a:extLst>
              <a:ext uri="{FF2B5EF4-FFF2-40B4-BE49-F238E27FC236}">
                <a16:creationId xmlns:a16="http://schemas.microsoft.com/office/drawing/2014/main" id="{81AD593A-A370-D24D-9DE8-21D7DE26B34F}"/>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17" name="直线连接符 16">
            <a:extLst>
              <a:ext uri="{FF2B5EF4-FFF2-40B4-BE49-F238E27FC236}">
                <a16:creationId xmlns:a16="http://schemas.microsoft.com/office/drawing/2014/main" id="{ADA54EBD-DC2B-3A43-AE4C-A40F8B89861E}"/>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9" name="直线连接符 18">
            <a:extLst>
              <a:ext uri="{FF2B5EF4-FFF2-40B4-BE49-F238E27FC236}">
                <a16:creationId xmlns:a16="http://schemas.microsoft.com/office/drawing/2014/main" id="{FD53E7B1-8E3B-684F-B278-E16900ACCEFE}"/>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线连接符 19">
            <a:extLst>
              <a:ext uri="{FF2B5EF4-FFF2-40B4-BE49-F238E27FC236}">
                <a16:creationId xmlns:a16="http://schemas.microsoft.com/office/drawing/2014/main" id="{524A78DB-F864-D54E-869B-3D447E70EB3F}"/>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1" name="图片 2">
            <a:extLst>
              <a:ext uri="{FF2B5EF4-FFF2-40B4-BE49-F238E27FC236}">
                <a16:creationId xmlns:a16="http://schemas.microsoft.com/office/drawing/2014/main" id="{6B8EDED9-D9AD-6741-AE07-919D71763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12">
            <a:extLst>
              <a:ext uri="{FF2B5EF4-FFF2-40B4-BE49-F238E27FC236}">
                <a16:creationId xmlns:a16="http://schemas.microsoft.com/office/drawing/2014/main" id="{4491FDE3-19E3-A047-A7CD-72527C660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320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1033BA-392A-41E8-9760-3563A83C6924}"/>
              </a:ext>
            </a:extLst>
          </p:cNvPr>
          <p:cNvSpPr>
            <a:spLocks noGrp="1"/>
          </p:cNvSpPr>
          <p:nvPr>
            <p:ph type="title" idx="4294967295"/>
          </p:nvPr>
        </p:nvSpPr>
        <p:spPr>
          <a:xfrm>
            <a:off x="0" y="4812964"/>
            <a:ext cx="9144000" cy="779462"/>
          </a:xfrm>
        </p:spPr>
        <p:txBody>
          <a:bodyPr/>
          <a:lstStyle/>
          <a:p>
            <a:r>
              <a:rPr lang="zh-CN" altLang="en-US" dirty="0"/>
              <a:t>生理学：同性恋</a:t>
            </a:r>
            <a:r>
              <a:rPr lang="zh-CN" altLang="en-US" b="1" dirty="0">
                <a:solidFill>
                  <a:srgbClr val="FF0000"/>
                </a:solidFill>
                <a:effectLst>
                  <a:outerShdw blurRad="38100" dist="38100" dir="2700000" algn="tl">
                    <a:srgbClr val="000000">
                      <a:alpha val="43137"/>
                    </a:srgbClr>
                  </a:outerShdw>
                </a:effectLst>
              </a:rPr>
              <a:t>不是</a:t>
            </a:r>
            <a:r>
              <a:rPr lang="zh-CN" altLang="en-US" dirty="0"/>
              <a:t>天生的</a:t>
            </a:r>
            <a:endParaRPr lang="en-US" altLang="zh-CN" dirty="0"/>
          </a:p>
        </p:txBody>
      </p:sp>
      <p:sp>
        <p:nvSpPr>
          <p:cNvPr id="5" name="标题 1">
            <a:extLst>
              <a:ext uri="{FF2B5EF4-FFF2-40B4-BE49-F238E27FC236}">
                <a16:creationId xmlns:a16="http://schemas.microsoft.com/office/drawing/2014/main" id="{3E92EEAC-EF62-48E0-BBDD-755F81B7ED00}"/>
              </a:ext>
            </a:extLst>
          </p:cNvPr>
          <p:cNvSpPr txBox="1">
            <a:spLocks/>
          </p:cNvSpPr>
          <p:nvPr/>
        </p:nvSpPr>
        <p:spPr>
          <a:xfrm>
            <a:off x="0" y="1495597"/>
            <a:ext cx="9144000" cy="7794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微软雅黑" panose="020B0503020204020204" pitchFamily="34" charset="-122"/>
                <a:cs typeface="+mj-cs"/>
              </a:defRPr>
            </a:lvl1pPr>
          </a:lstStyle>
          <a:p>
            <a:pPr defTabSz="1219170">
              <a:lnSpc>
                <a:spcPct val="90000"/>
              </a:lnSpc>
            </a:pPr>
            <a:r>
              <a:rPr lang="en-US" altLang="zh-CN" sz="4000" b="1" dirty="0">
                <a:solidFill>
                  <a:srgbClr val="002060"/>
                </a:solidFill>
                <a:latin typeface="Arial" panose="020B0604020202020204" pitchFamily="34" charset="0"/>
                <a:cs typeface="Arial" panose="020B0604020202020204" pitchFamily="34" charset="0"/>
              </a:rPr>
              <a:t>2. </a:t>
            </a:r>
            <a:r>
              <a:rPr lang="zh-CN" altLang="en-US" sz="4000" b="1" dirty="0">
                <a:solidFill>
                  <a:srgbClr val="002060"/>
                </a:solidFill>
                <a:latin typeface="Arial" panose="020B0604020202020204" pitchFamily="34" charset="0"/>
                <a:cs typeface="Arial" panose="020B0604020202020204" pitchFamily="34" charset="0"/>
              </a:rPr>
              <a:t>同性恋不是天生的吗？</a:t>
            </a:r>
          </a:p>
        </p:txBody>
      </p:sp>
      <p:cxnSp>
        <p:nvCxnSpPr>
          <p:cNvPr id="4" name="直线连接符 3">
            <a:extLst>
              <a:ext uri="{FF2B5EF4-FFF2-40B4-BE49-F238E27FC236}">
                <a16:creationId xmlns:a16="http://schemas.microsoft.com/office/drawing/2014/main" id="{93BE1C42-7CB9-FB41-82DA-E713A29D711B}"/>
              </a:ext>
            </a:extLst>
          </p:cNvPr>
          <p:cNvCxnSpPr>
            <a:cxnSpLocks/>
          </p:cNvCxnSpPr>
          <p:nvPr/>
        </p:nvCxnSpPr>
        <p:spPr>
          <a:xfrm>
            <a:off x="446088" y="3959879"/>
            <a:ext cx="0" cy="2479021"/>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6" name="直线连接符 5">
            <a:extLst>
              <a:ext uri="{FF2B5EF4-FFF2-40B4-BE49-F238E27FC236}">
                <a16:creationId xmlns:a16="http://schemas.microsoft.com/office/drawing/2014/main" id="{7C350B91-0AE9-184A-9C76-B7790000E0A3}"/>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7" name="直线连接符 6">
            <a:extLst>
              <a:ext uri="{FF2B5EF4-FFF2-40B4-BE49-F238E27FC236}">
                <a16:creationId xmlns:a16="http://schemas.microsoft.com/office/drawing/2014/main" id="{EE393DFD-E6F3-8149-ADF0-0D13C7C21647}"/>
              </a:ext>
            </a:extLst>
          </p:cNvPr>
          <p:cNvCxnSpPr>
            <a:cxnSpLocks/>
          </p:cNvCxnSpPr>
          <p:nvPr/>
        </p:nvCxnSpPr>
        <p:spPr>
          <a:xfrm flipH="1">
            <a:off x="971550" y="396648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直线连接符 7">
            <a:extLst>
              <a:ext uri="{FF2B5EF4-FFF2-40B4-BE49-F238E27FC236}">
                <a16:creationId xmlns:a16="http://schemas.microsoft.com/office/drawing/2014/main" id="{572A76D1-BE89-6140-98F5-F27C6B76848B}"/>
              </a:ext>
            </a:extLst>
          </p:cNvPr>
          <p:cNvCxnSpPr>
            <a:cxnSpLocks/>
          </p:cNvCxnSpPr>
          <p:nvPr/>
        </p:nvCxnSpPr>
        <p:spPr>
          <a:xfrm>
            <a:off x="8713788" y="3966489"/>
            <a:ext cx="0" cy="2334299"/>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图片 2">
            <a:extLst>
              <a:ext uri="{FF2B5EF4-FFF2-40B4-BE49-F238E27FC236}">
                <a16:creationId xmlns:a16="http://schemas.microsoft.com/office/drawing/2014/main" id="{6FE1B4B4-A9A3-8249-AFB2-1A1C199D68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374105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2">
            <a:extLst>
              <a:ext uri="{FF2B5EF4-FFF2-40B4-BE49-F238E27FC236}">
                <a16:creationId xmlns:a16="http://schemas.microsoft.com/office/drawing/2014/main" id="{67EFD52B-DE6F-2844-BAA8-586A55480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8829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a:extLst>
              <a:ext uri="{FF2B5EF4-FFF2-40B4-BE49-F238E27FC236}">
                <a16:creationId xmlns:a16="http://schemas.microsoft.com/office/drawing/2014/main" id="{17B342D2-705B-4F5B-AFD9-90F61FEF762F}"/>
              </a:ext>
            </a:extLst>
          </p:cNvPr>
          <p:cNvSpPr txBox="1">
            <a:spLocks/>
          </p:cNvSpPr>
          <p:nvPr/>
        </p:nvSpPr>
        <p:spPr>
          <a:xfrm>
            <a:off x="3455233" y="2668250"/>
            <a:ext cx="2233534" cy="1195758"/>
          </a:xfrm>
          <a:prstGeom prst="rect">
            <a:avLst/>
          </a:prstGeom>
        </p:spPr>
        <p:txBody>
          <a:bodyPr>
            <a:normAutofit fontScale="85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zh-CN" altLang="en-US" dirty="0">
                <a:ea typeface="微软雅黑" panose="020B0503020204020204" pitchFamily="34" charset="-122"/>
              </a:rPr>
              <a:t>加入染色体的图片</a:t>
            </a:r>
          </a:p>
          <a:p>
            <a:endParaRPr lang="zh-CN" altLang="en-US" dirty="0">
              <a:ea typeface="微软雅黑" panose="020B0503020204020204" pitchFamily="34" charset="-122"/>
            </a:endParaRPr>
          </a:p>
        </p:txBody>
      </p:sp>
      <p:sp>
        <p:nvSpPr>
          <p:cNvPr id="4" name="标题 3">
            <a:extLst>
              <a:ext uri="{FF2B5EF4-FFF2-40B4-BE49-F238E27FC236}">
                <a16:creationId xmlns:a16="http://schemas.microsoft.com/office/drawing/2014/main" id="{D21238DE-7311-44E9-B4DF-31CCC93F1D84}"/>
              </a:ext>
            </a:extLst>
          </p:cNvPr>
          <p:cNvSpPr>
            <a:spLocks noGrp="1"/>
          </p:cNvSpPr>
          <p:nvPr>
            <p:ph type="title"/>
          </p:nvPr>
        </p:nvSpPr>
        <p:spPr/>
        <p:txBody>
          <a:bodyPr/>
          <a:lstStyle/>
          <a:p>
            <a:r>
              <a:rPr lang="zh-CN" altLang="en-US" dirty="0"/>
              <a:t>染色体决定性别</a:t>
            </a:r>
          </a:p>
        </p:txBody>
      </p:sp>
      <p:pic>
        <p:nvPicPr>
          <p:cNvPr id="5" name="图片 4" descr="蓝色的卡通人物&#10;&#10;低可信度描述已自动生成">
            <a:extLst>
              <a:ext uri="{FF2B5EF4-FFF2-40B4-BE49-F238E27FC236}">
                <a16:creationId xmlns:a16="http://schemas.microsoft.com/office/drawing/2014/main" id="{0C7900B1-E57C-4017-8BF4-09E4052966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18" y="1585398"/>
            <a:ext cx="8637564" cy="503921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7287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线连接符 6">
            <a:extLst>
              <a:ext uri="{FF2B5EF4-FFF2-40B4-BE49-F238E27FC236}">
                <a16:creationId xmlns:a16="http://schemas.microsoft.com/office/drawing/2014/main" id="{CFABAD8A-B55E-E241-B940-8BADAE6A83DE}"/>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8" name="直线连接符 7">
            <a:extLst>
              <a:ext uri="{FF2B5EF4-FFF2-40B4-BE49-F238E27FC236}">
                <a16:creationId xmlns:a16="http://schemas.microsoft.com/office/drawing/2014/main" id="{80937519-8176-3D4A-BFE5-026C9ADB1395}"/>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9" name="直线连接符 8">
            <a:extLst>
              <a:ext uri="{FF2B5EF4-FFF2-40B4-BE49-F238E27FC236}">
                <a16:creationId xmlns:a16="http://schemas.microsoft.com/office/drawing/2014/main" id="{776B31A8-5588-FF42-808F-2CED769A3AAB}"/>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直线连接符 9">
            <a:extLst>
              <a:ext uri="{FF2B5EF4-FFF2-40B4-BE49-F238E27FC236}">
                <a16:creationId xmlns:a16="http://schemas.microsoft.com/office/drawing/2014/main" id="{A59E1C8C-C2F1-6942-A311-F80A7ACCDC4B}"/>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图片 2">
            <a:extLst>
              <a:ext uri="{FF2B5EF4-FFF2-40B4-BE49-F238E27FC236}">
                <a16:creationId xmlns:a16="http://schemas.microsoft.com/office/drawing/2014/main" id="{071BBB0D-2EE4-D04B-B395-F302ADB8C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2">
            <a:extLst>
              <a:ext uri="{FF2B5EF4-FFF2-40B4-BE49-F238E27FC236}">
                <a16:creationId xmlns:a16="http://schemas.microsoft.com/office/drawing/2014/main" id="{1A9B52E6-F848-DB47-B56E-2E98D18D4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4">
            <a:extLst>
              <a:ext uri="{FF2B5EF4-FFF2-40B4-BE49-F238E27FC236}">
                <a16:creationId xmlns:a16="http://schemas.microsoft.com/office/drawing/2014/main" id="{17B342D2-705B-4F5B-AFD9-90F61FEF762F}"/>
              </a:ext>
            </a:extLst>
          </p:cNvPr>
          <p:cNvSpPr txBox="1">
            <a:spLocks/>
          </p:cNvSpPr>
          <p:nvPr/>
        </p:nvSpPr>
        <p:spPr>
          <a:xfrm>
            <a:off x="454533" y="5814669"/>
            <a:ext cx="8259256" cy="611236"/>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1219170">
              <a:spcAft>
                <a:spcPts val="1200"/>
              </a:spcAft>
              <a:buSzPct val="100000"/>
              <a:defRPr/>
            </a:pPr>
            <a:r>
              <a:rPr lang="zh-CN" altLang="zh-CN" sz="2800" dirty="0">
                <a:latin typeface="Arial" panose="020B0604020202020204" pitchFamily="34" charset="0"/>
                <a:ea typeface="微软雅黑" panose="020B0503020204020204" pitchFamily="34" charset="-122"/>
                <a:cs typeface="Arial" panose="020B0604020202020204" pitchFamily="34" charset="0"/>
              </a:rPr>
              <a:t>同性性取向并不存在具体的遗传关联</a:t>
            </a:r>
            <a:endParaRPr lang="zh-CN" altLang="en-US" sz="28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标题 5">
            <a:extLst>
              <a:ext uri="{FF2B5EF4-FFF2-40B4-BE49-F238E27FC236}">
                <a16:creationId xmlns:a16="http://schemas.microsoft.com/office/drawing/2014/main" id="{A45F8D40-A61B-4915-A1E4-93A7C0450747}"/>
              </a:ext>
            </a:extLst>
          </p:cNvPr>
          <p:cNvSpPr>
            <a:spLocks noGrp="1"/>
          </p:cNvSpPr>
          <p:nvPr>
            <p:ph type="title"/>
          </p:nvPr>
        </p:nvSpPr>
        <p:spPr/>
        <p:txBody>
          <a:bodyPr>
            <a:normAutofit/>
          </a:bodyPr>
          <a:lstStyle/>
          <a:p>
            <a:r>
              <a:rPr lang="zh-CN" altLang="zh-CN" dirty="0"/>
              <a:t>为什么会产生同性恋这种现象？</a:t>
            </a:r>
            <a:endParaRPr lang="zh-CN" altLang="en-US" dirty="0"/>
          </a:p>
        </p:txBody>
      </p:sp>
      <p:pic>
        <p:nvPicPr>
          <p:cNvPr id="4" name="图片 3">
            <a:extLst>
              <a:ext uri="{FF2B5EF4-FFF2-40B4-BE49-F238E27FC236}">
                <a16:creationId xmlns:a16="http://schemas.microsoft.com/office/drawing/2014/main" id="{CBFC416D-264B-480D-AE13-87E26666D3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16062" y="1535723"/>
            <a:ext cx="6200945" cy="41339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1871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线连接符 7">
            <a:extLst>
              <a:ext uri="{FF2B5EF4-FFF2-40B4-BE49-F238E27FC236}">
                <a16:creationId xmlns:a16="http://schemas.microsoft.com/office/drawing/2014/main" id="{CCF0D394-5CD4-CD4C-9C6A-2CACDF4AD0ED}"/>
              </a:ext>
            </a:extLst>
          </p:cNvPr>
          <p:cNvCxnSpPr>
            <a:cxnSpLocks/>
          </p:cNvCxnSpPr>
          <p:nvPr/>
        </p:nvCxnSpPr>
        <p:spPr>
          <a:xfrm>
            <a:off x="446088" y="2133634"/>
            <a:ext cx="0" cy="4305266"/>
          </a:xfrm>
          <a:prstGeom prst="line">
            <a:avLst/>
          </a:prstGeom>
          <a:ln w="19050" cmpd="sng">
            <a:solidFill>
              <a:schemeClr val="tx2"/>
            </a:solidFill>
          </a:ln>
          <a:effectLst>
            <a:outerShdw blurRad="50800" dist="12700" dir="2700000" algn="tl" rotWithShape="0">
              <a:prstClr val="black">
                <a:alpha val="40000"/>
              </a:prstClr>
            </a:outerShdw>
          </a:effectLst>
        </p:spPr>
        <p:style>
          <a:lnRef idx="3">
            <a:schemeClr val="accent5"/>
          </a:lnRef>
          <a:fillRef idx="0">
            <a:schemeClr val="accent5"/>
          </a:fillRef>
          <a:effectRef idx="2">
            <a:schemeClr val="accent5"/>
          </a:effectRef>
          <a:fontRef idx="minor">
            <a:schemeClr val="tx1"/>
          </a:fontRef>
        </p:style>
      </p:cxnSp>
      <p:cxnSp>
        <p:nvCxnSpPr>
          <p:cNvPr id="9" name="直线连接符 8">
            <a:extLst>
              <a:ext uri="{FF2B5EF4-FFF2-40B4-BE49-F238E27FC236}">
                <a16:creationId xmlns:a16="http://schemas.microsoft.com/office/drawing/2014/main" id="{9DDD51DB-5379-C944-BD8C-DD6F3E13F4C6}"/>
              </a:ext>
            </a:extLst>
          </p:cNvPr>
          <p:cNvCxnSpPr>
            <a:cxnSpLocks/>
          </p:cNvCxnSpPr>
          <p:nvPr/>
        </p:nvCxnSpPr>
        <p:spPr>
          <a:xfrm flipH="1">
            <a:off x="454025" y="6438900"/>
            <a:ext cx="7789863" cy="0"/>
          </a:xfrm>
          <a:prstGeom prst="line">
            <a:avLst/>
          </a:prstGeom>
          <a:ln w="19050" cmpd="sng">
            <a:solidFill>
              <a:schemeClr val="tx2"/>
            </a:solidFill>
          </a:ln>
          <a:effectLst>
            <a:outerShdw blurRad="50800" dist="12700" dir="2700000" algn="tl" rotWithShape="0">
              <a:prstClr val="black">
                <a:alpha val="40000"/>
              </a:prstClr>
            </a:outerShdw>
          </a:effectLst>
        </p:spPr>
        <p:style>
          <a:lnRef idx="2">
            <a:schemeClr val="accent5"/>
          </a:lnRef>
          <a:fillRef idx="0">
            <a:schemeClr val="accent5"/>
          </a:fillRef>
          <a:effectRef idx="1">
            <a:schemeClr val="accent5"/>
          </a:effectRef>
          <a:fontRef idx="minor">
            <a:schemeClr val="tx1"/>
          </a:fontRef>
        </p:style>
      </p:cxnSp>
      <p:cxnSp>
        <p:nvCxnSpPr>
          <p:cNvPr id="15" name="直线连接符 14">
            <a:extLst>
              <a:ext uri="{FF2B5EF4-FFF2-40B4-BE49-F238E27FC236}">
                <a16:creationId xmlns:a16="http://schemas.microsoft.com/office/drawing/2014/main" id="{142FA424-CFC4-3340-9724-365E9231B813}"/>
              </a:ext>
            </a:extLst>
          </p:cNvPr>
          <p:cNvCxnSpPr>
            <a:cxnSpLocks/>
          </p:cNvCxnSpPr>
          <p:nvPr/>
        </p:nvCxnSpPr>
        <p:spPr>
          <a:xfrm flipH="1">
            <a:off x="971550" y="2059839"/>
            <a:ext cx="7742238" cy="0"/>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直线连接符 15">
            <a:extLst>
              <a:ext uri="{FF2B5EF4-FFF2-40B4-BE49-F238E27FC236}">
                <a16:creationId xmlns:a16="http://schemas.microsoft.com/office/drawing/2014/main" id="{53A16E3D-97EA-014C-AD84-CE7FECD583F6}"/>
              </a:ext>
            </a:extLst>
          </p:cNvPr>
          <p:cNvCxnSpPr>
            <a:cxnSpLocks/>
          </p:cNvCxnSpPr>
          <p:nvPr/>
        </p:nvCxnSpPr>
        <p:spPr>
          <a:xfrm>
            <a:off x="8713788" y="2057400"/>
            <a:ext cx="0" cy="4243388"/>
          </a:xfrm>
          <a:prstGeom prst="line">
            <a:avLst/>
          </a:prstGeom>
          <a:ln w="12700" cap="flat" cmpd="sng" algn="ctr">
            <a:solidFill>
              <a:schemeClr val="tx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图片 2">
            <a:extLst>
              <a:ext uri="{FF2B5EF4-FFF2-40B4-BE49-F238E27FC236}">
                <a16:creationId xmlns:a16="http://schemas.microsoft.com/office/drawing/2014/main" id="{F24C038B-F54D-DA41-AB9D-D9750BEB2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821" t="7372" r="20769" b="51299"/>
          <a:stretch>
            <a:fillRect/>
          </a:stretch>
        </p:blipFill>
        <p:spPr bwMode="auto">
          <a:xfrm>
            <a:off x="446088" y="1834406"/>
            <a:ext cx="54451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2">
            <a:extLst>
              <a:ext uri="{FF2B5EF4-FFF2-40B4-BE49-F238E27FC236}">
                <a16:creationId xmlns:a16="http://schemas.microsoft.com/office/drawing/2014/main" id="{B015934B-5AA0-FD46-BEDD-E5BB2D87E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9" t="49611" r="34039"/>
          <a:stretch>
            <a:fillRect/>
          </a:stretch>
        </p:blipFill>
        <p:spPr bwMode="auto">
          <a:xfrm>
            <a:off x="8208963" y="6103938"/>
            <a:ext cx="5445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4">
            <a:extLst>
              <a:ext uri="{FF2B5EF4-FFF2-40B4-BE49-F238E27FC236}">
                <a16:creationId xmlns:a16="http://schemas.microsoft.com/office/drawing/2014/main" id="{99608E3E-7A4A-4244-92D1-1CA7798750EE}"/>
              </a:ext>
            </a:extLst>
          </p:cNvPr>
          <p:cNvSpPr>
            <a:spLocks noGrp="1"/>
          </p:cNvSpPr>
          <p:nvPr>
            <p:ph type="title"/>
          </p:nvPr>
        </p:nvSpPr>
        <p:spPr/>
        <p:txBody>
          <a:bodyPr>
            <a:normAutofit/>
          </a:bodyPr>
          <a:lstStyle/>
          <a:p>
            <a:r>
              <a:rPr lang="zh-CN" altLang="zh-CN" dirty="0"/>
              <a:t>同卵双胞胎</a:t>
            </a:r>
            <a:endParaRPr lang="zh-CN" altLang="en-US" dirty="0"/>
          </a:p>
        </p:txBody>
      </p:sp>
      <p:pic>
        <p:nvPicPr>
          <p:cNvPr id="11" name="图片 10">
            <a:extLst>
              <a:ext uri="{FF2B5EF4-FFF2-40B4-BE49-F238E27FC236}">
                <a16:creationId xmlns:a16="http://schemas.microsoft.com/office/drawing/2014/main" id="{C6B00193-5A92-4492-8957-5DE838C7EED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51225" y="1376860"/>
            <a:ext cx="3320775" cy="1959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图片 11">
            <a:extLst>
              <a:ext uri="{FF2B5EF4-FFF2-40B4-BE49-F238E27FC236}">
                <a16:creationId xmlns:a16="http://schemas.microsoft.com/office/drawing/2014/main" id="{DDAEE5A2-4DAC-4D8E-8A25-AF412D8E7C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37815" y="1376860"/>
            <a:ext cx="3320775" cy="1959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图片 12">
            <a:extLst>
              <a:ext uri="{FF2B5EF4-FFF2-40B4-BE49-F238E27FC236}">
                <a16:creationId xmlns:a16="http://schemas.microsoft.com/office/drawing/2014/main" id="{12E300DC-6481-4ACC-81BC-4291DF2BCE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45969" y="3412843"/>
            <a:ext cx="3320775" cy="1959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图片 13">
            <a:extLst>
              <a:ext uri="{FF2B5EF4-FFF2-40B4-BE49-F238E27FC236}">
                <a16:creationId xmlns:a16="http://schemas.microsoft.com/office/drawing/2014/main" id="{530DEC8A-C4B6-4916-9D10-9EDA20C7AC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37815" y="3412843"/>
            <a:ext cx="3320775" cy="195925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A5299F8-F03A-40CD-8FC3-FC0F6746D466}"/>
              </a:ext>
            </a:extLst>
          </p:cNvPr>
          <p:cNvSpPr txBox="1"/>
          <p:nvPr/>
        </p:nvSpPr>
        <p:spPr>
          <a:xfrm>
            <a:off x="1648980" y="5239467"/>
            <a:ext cx="5835528" cy="1323522"/>
          </a:xfrm>
          <a:prstGeom prst="rect">
            <a:avLst/>
          </a:prstGeom>
          <a:noFill/>
        </p:spPr>
        <p:txBody>
          <a:bodyPr wrap="square" lIns="180000" tIns="180000" rIns="180000" bIns="180000" anchor="ctr" anchorCtr="0">
            <a:spAutoFit/>
          </a:bodyPr>
          <a:lstStyle/>
          <a:p>
            <a:pPr algn="ctr" defTabSz="1219170">
              <a:lnSpc>
                <a:spcPts val="3860"/>
              </a:lnSpc>
              <a:spcBef>
                <a:spcPct val="0"/>
              </a:spcBef>
            </a:pPr>
            <a:r>
              <a:rPr lang="zh-CN" altLang="en-US" sz="2800" dirty="0">
                <a:latin typeface="Arial" panose="020B0604020202020204" pitchFamily="34" charset="0"/>
                <a:ea typeface="微软雅黑" panose="020B0503020204020204" pitchFamily="34" charset="-122"/>
                <a:cs typeface="Arial" panose="020B0604020202020204" pitchFamily="34" charset="0"/>
              </a:rPr>
              <a:t>如果一方是同性恋，另一方只有</a:t>
            </a:r>
            <a:r>
              <a:rPr lang="en-US" altLang="zh-CN" sz="2800" dirty="0">
                <a:latin typeface="Arial" panose="020B0604020202020204" pitchFamily="34" charset="0"/>
                <a:ea typeface="微软雅黑" panose="020B0503020204020204" pitchFamily="34" charset="-122"/>
                <a:cs typeface="Arial" panose="020B0604020202020204" pitchFamily="34" charset="0"/>
              </a:rPr>
              <a:t>11%-14%</a:t>
            </a:r>
            <a:r>
              <a:rPr lang="zh-CN" altLang="en-US" sz="2800" dirty="0">
                <a:latin typeface="Arial" panose="020B0604020202020204" pitchFamily="34" charset="0"/>
                <a:ea typeface="微软雅黑" panose="020B0503020204020204" pitchFamily="34" charset="-122"/>
                <a:cs typeface="Arial" panose="020B0604020202020204" pitchFamily="34" charset="0"/>
              </a:rPr>
              <a:t>是同性恋</a:t>
            </a:r>
            <a:endParaRPr lang="en-US" sz="28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71117298"/>
      </p:ext>
    </p:extLst>
  </p:cSld>
  <p:clrMapOvr>
    <a:masterClrMapping/>
  </p:clrMapOvr>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cene3d>
          <a:camera prst="orthographicFront">
            <a:rot lat="0" lon="0" rev="0"/>
          </a:camera>
          <a:lightRig rig="contrasting" dir="t">
            <a:rot lat="0" lon="0" rev="1200000"/>
          </a:lightRig>
        </a:scene3d>
        <a:sp3d contourW="19050" prstMaterial="metal">
          <a:bevelT w="88900" h="203200"/>
          <a:bevelB w="165100" h="254000"/>
        </a:sp3d>
      </a:spPr>
      <a:bodyPr spcFirstLastPara="0" vert="horz" wrap="square" lIns="273185" tIns="273185" rIns="273185" bIns="273185" numCol="1" spcCol="1270" anchor="ctr" anchorCtr="0">
        <a:noAutofit/>
      </a:bodyPr>
      <a:lstStyle>
        <a:defPPr algn="ctr" defTabSz="1377950">
          <a:lnSpc>
            <a:spcPct val="90000"/>
          </a:lnSpc>
          <a:spcBef>
            <a:spcPct val="0"/>
          </a:spcBef>
          <a:spcAft>
            <a:spcPct val="35000"/>
          </a:spcAft>
          <a:defRPr sz="3100" kern="1200"/>
        </a:defPPr>
      </a:lstStyle>
      <a: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12605</TotalTime>
  <Words>5176</Words>
  <Application>Microsoft Office PowerPoint</Application>
  <PresentationFormat>全屏显示(4:3)</PresentationFormat>
  <Paragraphs>323</Paragraphs>
  <Slides>46</Slides>
  <Notes>46</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46</vt:i4>
      </vt:variant>
    </vt:vector>
  </HeadingPairs>
  <TitlesOfParts>
    <vt:vector size="55" baseType="lpstr">
      <vt:lpstr>Wingdings</vt:lpstr>
      <vt:lpstr>Arial</vt:lpstr>
      <vt:lpstr>等线</vt:lpstr>
      <vt:lpstr>微软雅黑</vt:lpstr>
      <vt:lpstr>Calibri</vt:lpstr>
      <vt:lpstr>微软雅黑</vt:lpstr>
      <vt:lpstr>宋体</vt:lpstr>
      <vt:lpstr>Times New Roman</vt:lpstr>
      <vt:lpstr>Office 主题</vt:lpstr>
      <vt:lpstr>PowerPoint 演示文稿</vt:lpstr>
      <vt:lpstr>四个层面</vt:lpstr>
      <vt:lpstr>1. 定义：什么是同性恋？</vt:lpstr>
      <vt:lpstr>同性恋不是同性间的正常接触</vt:lpstr>
      <vt:lpstr>PowerPoint 演示文稿</vt:lpstr>
      <vt:lpstr>生理学：同性恋不是天生的</vt:lpstr>
      <vt:lpstr>染色体决定性别</vt:lpstr>
      <vt:lpstr>为什么会产生同性恋这种现象？</vt:lpstr>
      <vt:lpstr>同卵双胞胎</vt:lpstr>
      <vt:lpstr>PowerPoint 演示文稿</vt:lpstr>
      <vt:lpstr>PowerPoint 演示文稿</vt:lpstr>
      <vt:lpstr>同性恋行为不是基因决定的</vt:lpstr>
      <vt:lpstr>大脑没有区别</vt:lpstr>
      <vt:lpstr>从事不同的活动，大脑结构也会有轻微差异</vt:lpstr>
      <vt:lpstr>同性恋者中男性偏多</vt:lpstr>
      <vt:lpstr>双性恋行为比同性恋行为多</vt:lpstr>
      <vt:lpstr>性器官</vt:lpstr>
      <vt:lpstr>PowerPoint 演示文稿</vt:lpstr>
      <vt:lpstr>环境对同性活动的影响</vt:lpstr>
      <vt:lpstr>年少时接触</vt:lpstr>
      <vt:lpstr>年少时接触</vt:lpstr>
      <vt:lpstr>1994年美国就同性恋现象调查统计</vt:lpstr>
      <vt:lpstr>同性恋性行为与早年接触有关系</vt:lpstr>
      <vt:lpstr>1994年美国就同性恋现象调查统计</vt:lpstr>
      <vt:lpstr>来自离婚家庭的孩子参与同性恋的风险翻倍</vt:lpstr>
      <vt:lpstr>与同性别家长的不良关系会增加同性恋的风险</vt:lpstr>
      <vt:lpstr>主流社会学家的看法</vt:lpstr>
      <vt:lpstr>主流社会学家的看法</vt:lpstr>
      <vt:lpstr>主流社会学家的看法</vt:lpstr>
      <vt:lpstr>小结：同性恋倾向的原因</vt:lpstr>
      <vt:lpstr>PowerPoint 演示文稿</vt:lpstr>
      <vt:lpstr>圣经对婚姻有明确的定义</vt:lpstr>
      <vt:lpstr>神的创造——两个性别</vt:lpstr>
      <vt:lpstr>神对婚姻的定义</vt:lpstr>
      <vt:lpstr>神对婚姻的定义 一男一女、一夫一妻</vt:lpstr>
      <vt:lpstr>神对婚姻的定义</vt:lpstr>
      <vt:lpstr>利未记： 神禁止同性恋</vt:lpstr>
      <vt:lpstr>罗马书：神的警告</vt:lpstr>
      <vt:lpstr>哥林多前书：神的警告</vt:lpstr>
      <vt:lpstr>哥林多前书：神的警告</vt:lpstr>
      <vt:lpstr>靠耶稣可以改变</vt:lpstr>
      <vt:lpstr>主耶稣对婚姻的教导</vt:lpstr>
      <vt:lpstr>马太福音：主耶稣对婚姻的教导</vt:lpstr>
      <vt:lpstr>圣经禁止同性恋</vt:lpstr>
      <vt:lpstr>新造的人</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Steven</dc:creator>
  <cp:lastModifiedBy>陈 建平</cp:lastModifiedBy>
  <cp:revision>486</cp:revision>
  <dcterms:created xsi:type="dcterms:W3CDTF">2020-01-05T15:27:48Z</dcterms:created>
  <dcterms:modified xsi:type="dcterms:W3CDTF">2022-02-09T07:31:57Z</dcterms:modified>
</cp:coreProperties>
</file>