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814" r:id="rId3"/>
    <p:sldId id="894" r:id="rId5"/>
    <p:sldId id="895" r:id="rId6"/>
    <p:sldId id="893" r:id="rId7"/>
    <p:sldId id="815" r:id="rId8"/>
    <p:sldId id="353" r:id="rId9"/>
    <p:sldId id="818" r:id="rId10"/>
    <p:sldId id="878" r:id="rId11"/>
    <p:sldId id="317" r:id="rId12"/>
    <p:sldId id="861" r:id="rId13"/>
    <p:sldId id="879" r:id="rId14"/>
    <p:sldId id="274" r:id="rId15"/>
    <p:sldId id="820" r:id="rId16"/>
    <p:sldId id="821" r:id="rId17"/>
    <p:sldId id="822" r:id="rId18"/>
    <p:sldId id="823" r:id="rId19"/>
    <p:sldId id="354" r:id="rId20"/>
    <p:sldId id="824" r:id="rId21"/>
    <p:sldId id="278" r:id="rId22"/>
    <p:sldId id="880" r:id="rId23"/>
    <p:sldId id="826" r:id="rId24"/>
    <p:sldId id="862" r:id="rId25"/>
    <p:sldId id="881" r:id="rId26"/>
    <p:sldId id="882" r:id="rId27"/>
    <p:sldId id="892" r:id="rId28"/>
    <p:sldId id="883" r:id="rId29"/>
    <p:sldId id="829" r:id="rId30"/>
    <p:sldId id="830" r:id="rId31"/>
    <p:sldId id="831" r:id="rId32"/>
    <p:sldId id="871" r:id="rId33"/>
    <p:sldId id="832" r:id="rId34"/>
    <p:sldId id="884" r:id="rId35"/>
    <p:sldId id="834" r:id="rId36"/>
    <p:sldId id="896" r:id="rId37"/>
    <p:sldId id="886" r:id="rId38"/>
    <p:sldId id="887" r:id="rId39"/>
    <p:sldId id="837" r:id="rId40"/>
    <p:sldId id="888" r:id="rId41"/>
    <p:sldId id="897" r:id="rId42"/>
    <p:sldId id="898" r:id="rId43"/>
    <p:sldId id="838" r:id="rId44"/>
    <p:sldId id="839" r:id="rId45"/>
    <p:sldId id="899" r:id="rId46"/>
    <p:sldId id="490" r:id="rId47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  <p:embeddedFont>
      <p:font typeface="FZLanTingHei-M-GBK" panose="02000000000000000000" pitchFamily="2" charset="-122"/>
      <p:regular r:id="rId56"/>
    </p:embeddedFont>
    <p:embeddedFont>
      <p:font typeface="Calibri" panose="020F0502020204030204" charset="0"/>
      <p:regular r:id="rId57"/>
      <p:bold r:id="rId58"/>
      <p:italic r:id="rId59"/>
      <p:boldItalic r:id="rId60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785"/>
    <a:srgbClr val="52382D"/>
    <a:srgbClr val="900603"/>
    <a:srgbClr val="AAD3FC"/>
    <a:srgbClr val="0C4E8A"/>
    <a:srgbClr val="5388BA"/>
    <a:srgbClr val="070707"/>
    <a:srgbClr val="6E4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460" autoAdjust="0"/>
    <p:restoredTop sz="73027" autoAdjust="0"/>
  </p:normalViewPr>
  <p:slideViewPr>
    <p:cSldViewPr snapToGrid="0" snapToObjects="1">
      <p:cViewPr varScale="1">
        <p:scale>
          <a:sx n="68" d="100"/>
          <a:sy n="68" d="100"/>
        </p:scale>
        <p:origin x="933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font" Target="fonts/font10.fntdata"/><Relationship Id="rId6" Type="http://schemas.openxmlformats.org/officeDocument/2006/relationships/slide" Target="slides/slide3.xml"/><Relationship Id="rId59" Type="http://schemas.openxmlformats.org/officeDocument/2006/relationships/font" Target="fonts/font9.fntdata"/><Relationship Id="rId58" Type="http://schemas.openxmlformats.org/officeDocument/2006/relationships/font" Target="fonts/font8.fntdata"/><Relationship Id="rId57" Type="http://schemas.openxmlformats.org/officeDocument/2006/relationships/font" Target="fonts/font7.fntdata"/><Relationship Id="rId56" Type="http://schemas.openxmlformats.org/officeDocument/2006/relationships/font" Target="fonts/font6.fntdata"/><Relationship Id="rId55" Type="http://schemas.openxmlformats.org/officeDocument/2006/relationships/font" Target="fonts/font5.fntdata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看看创世记1:26神说：“我们要照着我们的形像，按着我们的样式造人，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使他们管理海里的鱼、天空的鸟、地上的牲畜和全地，以及地上爬的一切爬行动物。”27上帝就照着他的形像创造人，照着上帝的形像创造他们；他创造了他们，有男有女。 （和合本修订版）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2．2．造男造女：男女从何而来，男女有何不同</a:t>
            </a:r>
            <a:endParaRPr lang="zh-CN" altLang="en-US"/>
          </a:p>
          <a:p>
            <a:r>
              <a:rPr lang="zh-CN" altLang="en-US"/>
              <a:t>和动植物一样，人也是神直接的创造；但人和所有受造之物不一样的是：唯有人是照着上帝的形像创造的。什么是“上帝的形像”？首先要知道的是：上帝是个灵，他是没有性别的；所以不能说上帝是个男的还是女的。其次上帝只造了两种人：男性和女性。既然“神照著自己的形像造男造女”，那就意味着男女都平等地承载着上帝的形像。虽然男性和女性在身体和精神上都有明显的区别，但是他们的价值是一样的，因而人也不能说哪一个性别比另一个性别更具备上帝的形像。由此可见，上帝的形像和性别无关，更多是指向人的灵性层面的。因为只有人是照着上帝的形像造的，所以唯有人有永恒的灵魂、也唯有人被赋予管理全地的责任。这也是为什么在所有造物中，只有人才会寻求存在的价值和活着的意义；动物不会，植物更不会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那上帝是怎么把人从无到有创造出来的呢？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看看创世记 2:7耶和华神用地上的尘土造人，将生气吹在他鼻孔里，他就成了有灵的活人，名叫亚当。21耶和华神使他沉睡，他就睡了；於是取下他的一条肋骨，又把肉合起来。22耶和华神就用那人身上所取的肋骨，造成一个女人，领她到那人跟前。23那人说：“这是我骨中的骨，肉中的肉，可以称她为‘女人’，因为她是从‘男人’身上取出来的。”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上帝用尘土创造了亚当，用亚当的肋骨创造了夏娃。有人曾问：“这是否意味着男人的肋骨会比女人少一根呢？”生物学的知识告诉我们：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肋骨的数量是由基因决定的。上帝取的是亚当的肋骨，并没有改变他的基因，所以这并不会让男人的肋骨比女人的少一根。正如若有人因意外而丧失了一个手指，他的后代也不会因此而只有四个手指。更不用说，只要保留完整的骨膜，取出的肋骨还可能有重新长出来的机会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比如，一位来自澳大利亚的医生卡尔威兰（Carl Wieland）曾经历过一场严重的车祸，导致他的身体多处受伤。后来医生切取了他肋骨的组织来修补他身体其他地方的创伤。他的肋骨每一次被切之后都重新长了出来。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卡尔威兰医生的真实经历已经告诉我们肋骨是可以再生的；如果在这被咒诅的世界里人的肋骨都具备再生的能力，那在完美的伊甸园里，亚当的肋骨就更有修复的可能了，因为万物刚开始被造时，一切都甚好；当时的动物和人都是素食生物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2．3．一切甚好：有什么表现</a:t>
            </a:r>
            <a:endParaRPr kumimoji="1" b="0"/>
          </a:p>
          <a:p>
            <a:r>
              <a:rPr kumimoji="1" b="0"/>
              <a:t>看看创世记1:29神说：“看哪，我将遍地上一切结种子的菜蔬和一切树上所结有核的果子，全赐给你们作食物。30至於地上的走兽和空中的飞鸟，并各样爬在地上有生命的物，我将青草赐给它们作食物。”事就这样成了。31神看著一切所造的都甚好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所以在伊甸园里面，凶猛的老虎只吃草；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当看到《蒙娜丽莎》这幅画时，我们知道这幅画背后必定有一位画家。按照相同的逻辑， 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威武的狮子、可怕的大灰狼当时都是吃青草的！其实哪怕是现在，也还能找到不吃肉的狮子。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比如曾有一只母狮子从出生一直到离开世界都只吃素，它在1946-1955年被人工饲养期间，吃的是谷物、牛奶、鸡蛋，从未吃过任何肉类，长大后体重有160公斤。若给这只狮子的牛奶里混入哪怕一滴血，它都会拒绝进食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饲养员可以让这只狮子和绵羊一起喝奶，而不用担心狮子会伤害羊；她也可以放心地让狮子在农场里和小鸡一起玩耍。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而且，当她给狮子喂肉时，狮子会别过脸去拒绝吃肉。这就说明动物并不一定是非得吃肉才能存活的。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这样的例子还不少，比如在泰国某一动物园就发现老虎和小猪一起和谐生活。现在我们若看到老虎和小猪一起生活会觉得惊讶，但在伊甸园里这却是常态。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这幅图代表的是伊甸园的美好生活，当时神所创造的一切都甚好，动物都吃青草，人也只需要吃水果和蔬菜。伊甸园里没有弱肉强食，没有忧愁和哭泣；更没有死亡或痛苦。圣经明确地教导我们：起初，神所创造的一切都甚好！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2．4．进化与创造水火不容的四个原因</a:t>
            </a:r>
            <a:endParaRPr kumimoji="1" b="0"/>
          </a:p>
          <a:p>
            <a:r>
              <a:rPr kumimoji="1" b="0"/>
              <a:t>但令人遗憾的是，近几百年来，有基督徒试图把进化论和圣经结合起来，说上帝是用“进化”的方法创造了这个世界。如果上帝是用“进化”的方法创造了人类，那就意味着在人类出现之前就已经有了亿万年的死亡、苦难，还有疾病。如果一个甚好的伊甸园是建立在亿万年的死亡、苦难和疾病的基础之上，那就意味着“死亡、苦难和疾病”也是“甚好”的一部分。这显然是不合理的，也是完全有悖于圣经的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看罗马书5:12 这就如罪从一人入了世界，死又是从罪来的；圣经明确地教导我们“死是从罪来的”，换一句话说：因为罪才有死亡。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左边的图代表的是按照圣经的历史，是亚当和夏娃的罪导致了死亡。右边的图代表进化的故事，就是通过死亡创造出生命。从进化的角度来看，生命是从简单到复杂慢慢进化出来的，通过无数代低等生物的死亡，才奠定了高等生物出现的基础，最后由猴子变成人。所以，死亡和痛苦不仅是必然的，还是必须的，因为只有通过不断死亡，才能不断进化。所以按照进化理论：死亡是好事！但按照圣经死亡是亚当犯罪受咒诅才有的。可见，创造论和进化论在死和罪出现的顺序上是水火不相容的。</a:t>
            </a:r>
            <a:endParaRPr lang="zh-CN" altLang="en-US"/>
          </a:p>
          <a:p>
            <a:r>
              <a:rPr lang="zh-CN" altLang="en-US"/>
              <a:t>进化与创造水火不相容的四个原因：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第一个原因：罪与死的顺序相反。明显，进化论主张先有死，很久以后才有人，而圣经认为是先有罪后有死，那么按照逻辑关系来看，这两个截然相反的观点就只能有一个成立；要不是先有死，要不不是，没有第三种可能。而且，这两种观点无法同时成立；更无法合并！（P 击）所以单从逻辑的层面来看，就发现上帝不可能用“进化”的方式创造这个世界。</a:t>
            </a:r>
            <a:endParaRPr kumimoji="1" b="0"/>
          </a:p>
          <a:p>
            <a:endParaRPr kumimoji="1" b="0"/>
          </a:p>
          <a:p>
            <a:r>
              <a:rPr kumimoji="1" b="0"/>
              <a:t>这是再清楚不过的事实，但由于现在已经有越来越多的教会在教义上向进化思想妥协，所以容许我们再多逗留一会，搞清楚“创造”和“进化”为什么无法兼容，好装备我们更好地抵挡妥协的思潮。如果把“罪和死的顺序”作为第一个原因的话，那么还有至少以下三个原因。（请学生进行速记）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当看到大自然的山川河流等自然景观时，我们也就知道这个世界必定有一位创造者存在。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（P 击）因为罗马书1:20已经告诉我们：自从造天地以来，神的永能和神性是明明可知的，虽是眼不能见，但藉著所造之物，就可以晓得，叫人无可推诿。“所造之物”就是指自然界，自然界表明必定有一位上帝存在！既然是上帝创造了自然界和其中的一切，那也就意味着：我们只有在他那里，才能找到生命的终极答案和真实意义。 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第二个原因，进化论和创造论就“生命起源的形式”完全不同。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进化主张“各从同类”即所有生物都源于相近祖先，一类生物可以渐渐变成另一类，例如老鼠变蝙蝠。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但创造论主张“各从其类”，即上帝从一开始就直接创造了每类生物，然后每一类繁衍出那一类的后代，例如猫生猫、狗生狗。“各从同类”和“各从其类”是两个截然相反、不可兼容的概念，因而上帝不可能用“进化”创造世界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第三个原因，创造论和进化论的造物出现顺序也不同。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看，左边是进化论说的万物在地球上出现的顺序，右边是我们刚看过的上帝创造万物的顺序。</a:t>
            </a:r>
            <a:endParaRPr lang="zh-CN" altLang="en-US"/>
          </a:p>
          <a:p>
            <a:r>
              <a:rPr lang="zh-CN" altLang="en-US"/>
              <a:t>（P 击）现在我们来比对一下第1、2行，进化论主张先有太阳，大概一亿年后才出现地球。但按照圣经的记载，先出现的是地球，第四天才有太阳。这两个顺序是明显矛盾的。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（P 击）再来看看第3、4行。关于生物，进化论说在地球上，最早的生命是在海洋里产生的，然后海洋生物通过随机进化，逐渐演变成陆地上的生物。但圣经却说地球上最先产生的是所有的陆地植物，然后才有海洋生物。明显，这两个说法也是矛盾的，不可能两个都正确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（P 击）最后来看看第5和第8行。按照进化论的说法，爬行动物会进化为飞鸟。但是按照圣经的记载，飞鸟是第五天被造，而爬行动物是第六天被造的，所以应该是先有飞鸟、再有爬行动物。除了这三个例子之外，还有很多其他的冲突。很明显，进化论所主张的造物出现顺序和圣经的完全不同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b="0"/>
              <a:t>很明显，创造论和进化论在万物出现的顺序完全不同，（P 击）创造论说先有地球，进化论说先有太阳；（P 击）关于鲸鱼和马的顺序，创造论说先有鲸鱼，进化论说先有马。（P 击）创造论说先有花后有鱼；进化论说：“不对，先有鱼后有花”。（P 击）创造论说先有老鹰后有蜥蜴，进化论说情况恰好相反。这些说法都是直接对立的，因而“进化”和“创造”不可能兼容。</a:t>
            </a:r>
            <a:endParaRPr kumimoji="1" b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第四个原因，创造论和进化论就生物出现的时长也不同，圣经直接教导生物是在六日之内被神创造的，但进化论主张的是千百万年的演变。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关于圣经说的六日创造，你只要稍微研究一下被翻译为“日”的这个希伯来词“YOM”，就会发现上帝创造的六日就是我们现在以24小时为一日的六天，非常明确。由于时间的关系，我们把这个词的讨论放在附录里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现在我们只看十诫的第四条诫命：“因为六日之内，耶和华造天、地、海，和其中的万物，第七日便安息，所以耶和华赐福与安息日，定为圣日。” 谁最有权威解释圣经呢？肯定是神自己，是神自己亲手所写的“六日之内”，非常明确！所以，耶和华用了多久造万物？六日。耶和华什么时候休息？第七日。这让你想起什么？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“日”的解释</a:t>
            </a:r>
            <a:endParaRPr lang="zh-CN" altLang="en-US"/>
          </a:p>
          <a:p>
            <a:r>
              <a:rPr lang="zh-CN" altLang="en-US"/>
              <a:t>你一读这节经文就会知道“六日做工，第七日安息”指的是我们人类一星期的生活模式，神在这里教导我们每周要有休息，并要在休息日敬拜他。如果那六日不是指24小时普通的六天，而是指一段类似1000年或更久的时间，那么人类什么时候才能休息呢？上帝又怎么会让人学习他工作六天休息一天的榜样呢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1．2．复习：人生三大问题</a:t>
            </a:r>
            <a:endParaRPr lang="zh-CN" altLang="en-US"/>
          </a:p>
          <a:p>
            <a:r>
              <a:rPr lang="zh-CN" altLang="en-US"/>
              <a:t>还记得圣经对于我们人生三个最重要的问题是怎么说的吗？</a:t>
            </a:r>
            <a:endParaRPr lang="zh-CN" altLang="en-US"/>
          </a:p>
          <a:p>
            <a:r>
              <a:rPr lang="zh-CN" altLang="en-US"/>
              <a:t>1.人从哪里来？（P 击）人是上帝直接创造而来，有神的尊贵形像。</a:t>
            </a:r>
            <a:endParaRPr lang="zh-CN" altLang="en-US"/>
          </a:p>
          <a:p>
            <a:r>
              <a:rPr lang="zh-CN" altLang="en-US"/>
              <a:t>2.人活着是为什么？（P 击）人活着是为了爱神和爱人！</a:t>
            </a:r>
            <a:endParaRPr lang="zh-CN" altLang="en-US"/>
          </a:p>
          <a:p>
            <a:r>
              <a:rPr lang="zh-CN" altLang="en-US"/>
              <a:t>3.人死后会去哪里？（P 击）人死后要回到神那里交账。要不在永生的天堂，要不在永死的地狱。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圣经对于这三个问题给出的答案明确又清晰，但也可能会引发人更多的思考和疑问，比如：</a:t>
            </a:r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六日就是六日，不可能是进化论所说的千百万年，这么大的时间差距也导致“进化”和“创造”无法同时成立，因而上帝也不可能用“进化”创造世界。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总结一下神不可能使用“进化”来创造世界的四个原因，第一个原因：罪和死的顺序相反。进化主张先有死后有罪，而创造论主张先有罪后有死。第二个原因：生命起源的形式不同。进化主张“各从同类”的生物渐变，而创造论主张“各从其类”的物种自我繁殖。第三个原因：万物出现的顺序不同。第四个原因：万物出现的时长不同。圣经直接教导是六日创造，但进化论主张的是千百万年的演变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3．总结</a:t>
            </a:r>
            <a:endParaRPr lang="zh-CN" altLang="en-US"/>
          </a:p>
          <a:p>
            <a:r>
              <a:rPr lang="zh-CN" altLang="en-US"/>
              <a:t>人类简史的第一部分到此就讨论完了，请你再次确认：人是从哪里来的？</a:t>
            </a:r>
            <a:endParaRPr lang="zh-CN" altLang="en-US"/>
          </a:p>
          <a:p>
            <a:r>
              <a:rPr lang="zh-CN" altLang="en-US"/>
              <a:t>（P 击）答案是：人是上帝直接创造而来的，而且人是按照上帝的形像被造，被赋予管理全地的伟大使命！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这一课我们就停在这里，第6课我们要继续看人的堕落以及受咒诅。到目前为止，我们可以牢牢掌握的是两件事：</a:t>
            </a:r>
            <a:endParaRPr lang="zh-CN" altLang="en-US" dirty="0"/>
          </a:p>
          <a:p>
            <a:r>
              <a:rPr lang="zh-CN" altLang="en-US" dirty="0"/>
              <a:t>1.自然界的造物表明：必定有一位创造者存在。</a:t>
            </a:r>
            <a:endParaRPr lang="zh-CN" altLang="en-US" dirty="0"/>
          </a:p>
          <a:p>
            <a:r>
              <a:rPr lang="en-US" altLang="zh-CN" dirty="0"/>
              <a:t>2.</a:t>
            </a:r>
            <a:r>
              <a:rPr lang="zh-CN" altLang="en-US" dirty="0"/>
              <a:t>人类是按照上帝的形像造的，因而只有在他那里，人才能找到生命的真实意义。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祷告结束。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1．3．大部分青少年可能有过的疑问</a:t>
            </a:r>
            <a:endParaRPr lang="zh-CN" altLang="en-US" dirty="0"/>
          </a:p>
          <a:p>
            <a:r>
              <a:rPr lang="zh-CN" altLang="en-US" dirty="0"/>
              <a:t>如果人类是被一位慈爱的上帝创造的，为什么他会允许世上有痛苦？有人说痛苦是源于罪，但最先犯罪的是亚当一人，那上帝因为亚当的罪而咒诅全世界，这对其他人公平吗？还有，上帝为什么要造分别善恶树呢？等等。你有想过这些问题吗？（等候学生回答）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好消息是，这些问题都有明确的回答，我们可以通过学习整个人类的发展历史来找到这些问题的答案。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我们会用两堂课的时间来学习人类简史的三个阶段，他们分别是：</a:t>
            </a:r>
            <a:endParaRPr lang="zh-CN" altLang="en-US"/>
          </a:p>
          <a:p>
            <a:r>
              <a:rPr lang="zh-CN" altLang="en-US"/>
              <a:t>1.创造</a:t>
            </a:r>
            <a:endParaRPr lang="zh-CN" altLang="en-US"/>
          </a:p>
          <a:p>
            <a:r>
              <a:rPr lang="zh-CN" altLang="en-US"/>
              <a:t>2.堕落</a:t>
            </a:r>
            <a:endParaRPr lang="zh-CN" altLang="en-US"/>
          </a:p>
          <a:p>
            <a:r>
              <a:rPr lang="zh-CN" altLang="en-US"/>
              <a:t>3.咒诅</a:t>
            </a:r>
            <a:endParaRPr lang="zh-CN" altLang="en-US"/>
          </a:p>
          <a:p>
            <a:endParaRPr lang="zh-CN" altLang="en-US"/>
          </a:p>
          <a:p>
            <a:r>
              <a:rPr lang="zh-CN" altLang="en-US" b="1"/>
              <a:t>2．人类简史——创造</a:t>
            </a:r>
            <a:endParaRPr lang="zh-CN" altLang="en-US" b="1"/>
          </a:p>
          <a:p>
            <a:r>
              <a:rPr lang="zh-CN" altLang="en-US"/>
              <a:t>我们先谈神的创造，因为这是世界万物包括人类的开端，非常重要。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圣经的第一句话就告诉我们：起初，神创造天地。由此可见，整个物质宇宙是上帝直接创造出来的，上帝直接创造了天，地，海和其中的万物。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们来看神创造的一个特点：创世记1:24神说：“地要生出有生命之物，各从其类；就是牲畜、爬行动物、地上的走兽，各从其类。”事就这样成了。25於是神造了地上的走兽，各从其类；牲畜，各从其类；和地上一切的爬行动物，各从其类。神看为好的。（和合本修订版），这里出现最多的词是什么？“各从其类”，对的，后面再具体解释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2．1．六日创造：六日创造的顺序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还记得神的六日创造吗？第一日上帝用话语创造了光。（P 击）“神说:‘要有光。’就有了光”。第二日上帝直接创造了空气，（P 击）创世记1:7神就造出空气，将空气以下的水、空气以上的水分开了。8神称空气为天。第三日上帝用话语创造了陆地和地面的各种植物，比如青草、菜蔬、树木等。（P 击）创1:11神说：“地要发生青草和结种子的菜蔬，并结果子的树木，各从其类，果子都包着核。”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第四日上帝直接创造了太阳、月亮、星星等光体。（P 击）创1:16神造了两个大光，大的管昼，小的管夜，又造众星。第五日上帝直接创造了水中的各种动物和空中的飞鸟等。（P 击）创1:21神就造出大鱼和水中所滋生各样有生命的动物，各从其类；又造出各样飞鸟，各从其类。第六日上帝创造了各种陆地动物。（P 击）创1:24-25神说：“地要生出活物来……牲畜、昆虫、野兽，各从其类。”事就这样成了。在天地万物都造齐之后，上帝最后才创造了人。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F1BE433-2E6E-8943-93FA-38C59D02AB6D}" type="slidenum">
              <a:rPr kumimoji="0" lang="en-AU" altLang="zh-CN" sz="1200">
                <a:latin typeface="Calibri" panose="020F0502020204030204" charset="0"/>
              </a:rPr>
            </a:fld>
            <a:endParaRPr kumimoji="0" lang="en-AU" altLang="zh-CN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874E8-4432-D341-ABF5-3EEAC6901E9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46CE-518F-EC4B-B22F-1A89E2B9F8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874E8-4432-D341-ABF5-3EEAC6901E9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46CE-518F-EC4B-B22F-1A89E2B9F8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47.jpeg"/><Relationship Id="rId1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0" Type="http://schemas.openxmlformats.org/officeDocument/2006/relationships/notesSlide" Target="../notesSlides/notesSlide35.xml"/><Relationship Id="rId1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948721" y="206029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48362"/>
          <a:stretch>
            <a:fillRect/>
          </a:stretch>
        </p:blipFill>
        <p:spPr>
          <a:xfrm>
            <a:off x="4422225" y="0"/>
            <a:ext cx="472177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9" y="1758461"/>
            <a:ext cx="4000719" cy="3499337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508509" y="2434134"/>
            <a:ext cx="3406702" cy="291778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1"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人类简史 上</a:t>
            </a:r>
            <a:endParaRPr kumimoji="1" lang="en-US" altLang="zh-CN" sz="4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六日创造</a:t>
            </a:r>
            <a:endParaRPr kumimoji="1" lang="en-US" altLang="zh-CN" sz="4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kumimoji="1" lang="en-US" altLang="zh-CN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创世记</a:t>
            </a:r>
            <a:r>
              <a:rPr kumimoji="1"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</a:t>
            </a:r>
            <a:endParaRPr kumimoji="1"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kumimoji="1"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endParaRPr kumimoji="1"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4314" t="16439" r="11628" b="15470"/>
          <a:stretch>
            <a:fillRect/>
          </a:stretch>
        </p:blipFill>
        <p:spPr>
          <a:xfrm>
            <a:off x="0" y="0"/>
            <a:ext cx="9141994" cy="554733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-61785" y="4735554"/>
            <a:ext cx="9203779" cy="23098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创世记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buNone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1:26  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神说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:“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我们要照著我们的形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像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按著我们的样式造人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2725" y="4662295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10800000">
            <a:off x="5328852" y="4474112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/>
        </p:nvCxnSpPr>
        <p:spPr>
          <a:xfrm>
            <a:off x="374061" y="1921617"/>
            <a:ext cx="0" cy="45608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 flipH="1">
            <a:off x="374062" y="6482447"/>
            <a:ext cx="791268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844687" y="1921617"/>
            <a:ext cx="791709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8779243" y="1921617"/>
            <a:ext cx="0" cy="445359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556340" y="48927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创造人类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5660" y="2343530"/>
            <a:ext cx="7912679" cy="30968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04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创世记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1:26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神说：“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，使他们管理海里的鱼、天空的鸟、地上的牲畜和全地，以及地上爬的一切爬行动物。”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上帝就照着他的形像创造人，照着上帝的形像创造他们；他创造了他们，有男有女。 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404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和合本修订版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381956" y="1645214"/>
            <a:ext cx="544010" cy="5301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8286749" y="6179159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ph idx="4294967295"/>
          </p:nvPr>
        </p:nvSpPr>
        <p:spPr>
          <a:xfrm>
            <a:off x="889000" y="3721060"/>
            <a:ext cx="7366000" cy="321774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只有人有神的形像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只有人有永恒的灵魂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只有人被赋予管理全地的责任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所以，也只有人会寻求存在的价值</a:t>
            </a:r>
            <a:endParaRPr lang="zh-CN" altLang="zh-CN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线连接符 6"/>
          <p:cNvCxnSpPr/>
          <p:nvPr/>
        </p:nvCxnSpPr>
        <p:spPr>
          <a:xfrm>
            <a:off x="851362" y="2747230"/>
            <a:ext cx="0" cy="38617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851362" y="6608985"/>
            <a:ext cx="704257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 flipH="1">
            <a:off x="1252957" y="2755555"/>
            <a:ext cx="7060481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线连接符 9"/>
          <p:cNvCxnSpPr>
            <a:endCxn id="12" idx="3"/>
          </p:cNvCxnSpPr>
          <p:nvPr/>
        </p:nvCxnSpPr>
        <p:spPr>
          <a:xfrm>
            <a:off x="8313438" y="2755555"/>
            <a:ext cx="54075" cy="383737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t="7712"/>
          <a:stretch>
            <a:fillRect/>
          </a:stretch>
        </p:blipFill>
        <p:spPr>
          <a:xfrm>
            <a:off x="2662177" y="0"/>
            <a:ext cx="4001376" cy="36927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38822" t="7371" r="20768" b="51298"/>
          <a:stretch>
            <a:fillRect/>
          </a:stretch>
        </p:blipFill>
        <p:spPr>
          <a:xfrm>
            <a:off x="851361" y="2490482"/>
            <a:ext cx="544010" cy="5301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7823503" y="6269759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8308" y="1991140"/>
            <a:ext cx="8068938" cy="4710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创世记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2:7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耶和华神用地上的尘土造人，将生气吹在他鼻孔里，他就成了有灵的活人，名叫亚当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……21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耶和华神使他沉睡，他就睡了；於是取下他的一条肋骨，又把肉合起来。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耶和华神就用那人身上所取的肋骨，造成一个女人，领她到那人跟前。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那人说：“这是我骨中的骨，肉中的肉，可以称她为‘女人’，因为她是从‘男人’身上取出来的。”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0" y="156083"/>
            <a:ext cx="9144000" cy="1508065"/>
          </a:xfrm>
        </p:spPr>
        <p:txBody>
          <a:bodyPr>
            <a:noAutofit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人是怎样被造的呢？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线连接符 11"/>
          <p:cNvCxnSpPr/>
          <p:nvPr/>
        </p:nvCxnSpPr>
        <p:spPr>
          <a:xfrm>
            <a:off x="374061" y="1817445"/>
            <a:ext cx="0" cy="45608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 flipH="1">
            <a:off x="374061" y="6378275"/>
            <a:ext cx="796238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 flipH="1">
            <a:off x="834748" y="1817445"/>
            <a:ext cx="791709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>
            <a:off x="8779243" y="1817445"/>
            <a:ext cx="0" cy="445359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381956" y="1555763"/>
            <a:ext cx="544010" cy="530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8286749" y="6089708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2"/>
          <p:cNvSpPr>
            <a:spLocks noGrp="1"/>
          </p:cNvSpPr>
          <p:nvPr>
            <p:ph type="title" idx="4294967295"/>
          </p:nvPr>
        </p:nvSpPr>
        <p:spPr>
          <a:xfrm>
            <a:off x="0" y="426766"/>
            <a:ext cx="9143999" cy="874713"/>
          </a:xfrm>
        </p:spPr>
        <p:txBody>
          <a:bodyPr>
            <a:normAutofit fontScale="90000"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男人的肋骨会比</a:t>
            </a:r>
            <a:b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女人的少一根吗？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630193" y="1936894"/>
            <a:ext cx="0" cy="45114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630193" y="6448344"/>
            <a:ext cx="738934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461284" y="1936894"/>
            <a:ext cx="0" cy="4402455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022652" y="1936894"/>
            <a:ext cx="7438632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7668" y="2329074"/>
            <a:ext cx="6384757" cy="32646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文本框 17"/>
          <p:cNvSpPr txBox="1"/>
          <p:nvPr/>
        </p:nvSpPr>
        <p:spPr>
          <a:xfrm>
            <a:off x="2520139" y="577720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32625" y="579385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女性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38822" t="7371" r="20768" b="51298"/>
          <a:stretch>
            <a:fillRect/>
          </a:stretch>
        </p:blipFill>
        <p:spPr>
          <a:xfrm>
            <a:off x="604403" y="1674457"/>
            <a:ext cx="544010" cy="5301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7981371" y="6152172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/>
        </p:nvCxnSpPr>
        <p:spPr>
          <a:xfrm>
            <a:off x="1025610" y="2329075"/>
            <a:ext cx="0" cy="411926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507521" y="2326682"/>
            <a:ext cx="6595418" cy="0"/>
          </a:xfrm>
          <a:prstGeom prst="line">
            <a:avLst/>
          </a:prstGeom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26682"/>
            <a:ext cx="0" cy="4012667"/>
          </a:xfrm>
          <a:prstGeom prst="line">
            <a:avLst/>
          </a:prstGeom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62229" y="2083446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Noto Sans CJK SC Black" panose="020B0500000000000000" pitchFamily="34" charset="-128"/>
              </a:rPr>
              <a:t>“</a:t>
            </a:r>
            <a:endParaRPr kumimoji="1" lang="zh-CN" altLang="en-US" sz="60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Noto Sans CJK SC Black" panose="020B0500000000000000" pitchFamily="34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 rot="10800000">
            <a:off x="7855805" y="5624572"/>
            <a:ext cx="797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Noto Sans CJK SC Black" panose="020B0500000000000000" pitchFamily="34" charset="-128"/>
              </a:rPr>
              <a:t>“</a:t>
            </a:r>
            <a:endParaRPr kumimoji="1" lang="zh-CN" altLang="en-US" sz="60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Noto Sans CJK SC Black" panose="020B0500000000000000" pitchFamily="34" charset="-12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93" y="0"/>
            <a:ext cx="9147393" cy="6853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34" y="4496592"/>
            <a:ext cx="1860384" cy="2771331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668754" y="3449573"/>
            <a:ext cx="1915986" cy="2540449"/>
          </a:xfrm>
        </p:spPr>
        <p:txBody>
          <a:bodyPr>
            <a:normAutofit/>
          </a:bodyPr>
          <a:lstStyle/>
          <a:p>
            <a:pPr algn="l"/>
            <a:r>
              <a:rPr kumimoji="1" lang="zh-CN" altLang="en-US" sz="3600" dirty="0">
                <a:solidFill>
                  <a:srgbClr val="AAD3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肋骨的数量是由基因决定的</a:t>
            </a:r>
            <a:endParaRPr kumimoji="1" lang="zh-CN" altLang="en-US" sz="3600" dirty="0">
              <a:solidFill>
                <a:srgbClr val="AAD3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60390" y="2347938"/>
            <a:ext cx="6685004" cy="317195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卡尔威兰医生在一场严重的车祸中，身体多处受伤。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医生切取他肋骨的组织来修补他身体的伤处。他的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肋骨每一次被切之后都重新长了出来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0" y="194847"/>
            <a:ext cx="9144000" cy="1634383"/>
          </a:xfrm>
        </p:spPr>
        <p:txBody>
          <a:bodyPr>
            <a:noAutofit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卡尔威兰</a:t>
            </a:r>
            <a:b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1" lang="en-GB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Carl Wieland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1025610" y="2143881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263150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428008" y="2146063"/>
            <a:ext cx="6674931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141488"/>
            <a:ext cx="0" cy="401266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08107" y="1876415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43572" y="5959469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7081" y="2390860"/>
            <a:ext cx="5369010" cy="4136778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sp>
        <p:nvSpPr>
          <p:cNvPr id="10" name="标题 2"/>
          <p:cNvSpPr>
            <a:spLocks noGrp="1"/>
          </p:cNvSpPr>
          <p:nvPr>
            <p:ph type="title" idx="4294967295"/>
          </p:nvPr>
        </p:nvSpPr>
        <p:spPr>
          <a:xfrm>
            <a:off x="2563812" y="584200"/>
            <a:ext cx="4016375" cy="1108075"/>
          </a:xfrm>
        </p:spPr>
        <p:txBody>
          <a:bodyPr>
            <a:noAutofit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可以重新长出来的</a:t>
            </a:r>
            <a:b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肋骨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64973" y="2664288"/>
            <a:ext cx="7392435" cy="419371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创世记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1:29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神说：“看哪，我将遍地上一切结种子的菜蔬和一切树上所结有核的果子，全赐给你们作食物。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至於地上的走兽和空中的飞鸟，并各样爬在地上有生命的物，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我将青草赐给它们作食物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。”事就这样成了。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神看著一切所造的都甚好。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630193" y="2229685"/>
            <a:ext cx="0" cy="421865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630192" y="6448344"/>
            <a:ext cx="74290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461284" y="2203112"/>
            <a:ext cx="0" cy="413623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2553002" y="584200"/>
            <a:ext cx="4016375" cy="874713"/>
          </a:xfrm>
        </p:spPr>
        <p:txBody>
          <a:bodyPr>
            <a:normAutofit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动物和人吃什么？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线连接符 7"/>
          <p:cNvCxnSpPr/>
          <p:nvPr/>
        </p:nvCxnSpPr>
        <p:spPr>
          <a:xfrm flipH="1">
            <a:off x="1012713" y="2203112"/>
            <a:ext cx="7448571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630192" y="1949237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997872" y="6125178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365" y="1840571"/>
            <a:ext cx="7223270" cy="4733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标题 2"/>
          <p:cNvSpPr txBox="1"/>
          <p:nvPr/>
        </p:nvSpPr>
        <p:spPr>
          <a:xfrm>
            <a:off x="668739" y="300251"/>
            <a:ext cx="8175009" cy="1270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我将青草赐给它们作食物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蒙娜丽莎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背后有画家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93" y="1875882"/>
            <a:ext cx="3328779" cy="44661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3" y="1875883"/>
            <a:ext cx="2947635" cy="44661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下箭头 22"/>
          <p:cNvSpPr/>
          <p:nvPr/>
        </p:nvSpPr>
        <p:spPr>
          <a:xfrm rot="16200000">
            <a:off x="4070038" y="3440634"/>
            <a:ext cx="667212" cy="1146342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2258" y="1570707"/>
            <a:ext cx="4259484" cy="5091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标题 2"/>
          <p:cNvSpPr txBox="1"/>
          <p:nvPr/>
        </p:nvSpPr>
        <p:spPr>
          <a:xfrm>
            <a:off x="668739" y="300251"/>
            <a:ext cx="7847463" cy="1270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我将青草赐给它们作食物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44479" y="2683375"/>
            <a:ext cx="7844356" cy="35977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这只在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1946-1955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年被人工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饲养的母狮子，它只吃谷物、牛奶、鸡蛋，从未吃肉，长大后体重有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160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公斤。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饲养员观察到若给这只狮子的牛奶里混入哪怕一滴血，它都会拒绝进食。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643644" y="2511877"/>
            <a:ext cx="0" cy="393646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094274" y="2511878"/>
            <a:ext cx="7471642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565926" y="2511877"/>
            <a:ext cx="0" cy="3827472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0546" y="11576"/>
            <a:ext cx="2292501" cy="3252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标题 2"/>
          <p:cNvSpPr txBox="1"/>
          <p:nvPr/>
        </p:nvSpPr>
        <p:spPr>
          <a:xfrm>
            <a:off x="2564027" y="336989"/>
            <a:ext cx="4015946" cy="142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动物并不是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非得吃肉才能存活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38822" t="7371" r="20768" b="51298"/>
          <a:stretch>
            <a:fillRect/>
          </a:stretch>
        </p:blipFill>
        <p:spPr>
          <a:xfrm>
            <a:off x="643644" y="2246803"/>
            <a:ext cx="544010" cy="5301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8115297" y="6129590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4951" y="2211084"/>
            <a:ext cx="9182101" cy="3072282"/>
            <a:chOff x="-38100" y="2616200"/>
            <a:chExt cx="7970838" cy="2667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98801" y="2616200"/>
              <a:ext cx="4833937" cy="2667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8100" y="2616200"/>
              <a:ext cx="3136900" cy="2667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标题 2"/>
          <p:cNvSpPr txBox="1"/>
          <p:nvPr/>
        </p:nvSpPr>
        <p:spPr>
          <a:xfrm>
            <a:off x="-14951" y="5175969"/>
            <a:ext cx="4064329" cy="1276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狮子和绵羊</a:t>
            </a:r>
            <a:endParaRPr kumimoji="1"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一同进食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4299445" y="5233949"/>
            <a:ext cx="4064329" cy="1276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狮子和小鸡</a:t>
            </a:r>
            <a:endParaRPr kumimoji="1"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“玩耍”</a:t>
            </a:r>
            <a:endParaRPr kumimoji="1"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2"/>
          <p:cNvSpPr txBox="1"/>
          <p:nvPr/>
        </p:nvSpPr>
        <p:spPr>
          <a:xfrm>
            <a:off x="2564027" y="336989"/>
            <a:ext cx="4015946" cy="142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动物并不是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非得吃肉才能存活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777" y="1693031"/>
            <a:ext cx="7320445" cy="44581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标题 2"/>
          <p:cNvSpPr txBox="1"/>
          <p:nvPr/>
        </p:nvSpPr>
        <p:spPr>
          <a:xfrm>
            <a:off x="2710425" y="5785116"/>
            <a:ext cx="3998803" cy="13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狮子厌恶吃肉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2"/>
          <p:cNvSpPr txBox="1"/>
          <p:nvPr/>
        </p:nvSpPr>
        <p:spPr>
          <a:xfrm>
            <a:off x="2564027" y="336989"/>
            <a:ext cx="4015946" cy="142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动物并不是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非得吃肉才能存活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/>
        </p:nvCxnSpPr>
        <p:spPr>
          <a:xfrm>
            <a:off x="643644" y="2511877"/>
            <a:ext cx="0" cy="393646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直线连接符 4"/>
          <p:cNvCxnSpPr/>
          <p:nvPr/>
        </p:nvCxnSpPr>
        <p:spPr>
          <a:xfrm flipH="1">
            <a:off x="631286" y="6448344"/>
            <a:ext cx="74716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 flipH="1">
            <a:off x="1043609" y="2511877"/>
            <a:ext cx="7522306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>
            <a:off x="8565926" y="2511877"/>
            <a:ext cx="0" cy="3827472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4002" y="3261681"/>
            <a:ext cx="2289029" cy="30068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在泰国某动物园里，老虎和小猪一起和谐生活。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4785" y="2210990"/>
            <a:ext cx="5761011" cy="3900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标题 2"/>
          <p:cNvSpPr txBox="1"/>
          <p:nvPr/>
        </p:nvSpPr>
        <p:spPr>
          <a:xfrm>
            <a:off x="2564027" y="336989"/>
            <a:ext cx="4015946" cy="142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动物并不是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非得吃肉才能存活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38822" t="7371" r="20768" b="51298"/>
          <a:stretch>
            <a:fillRect/>
          </a:stretch>
        </p:blipFill>
        <p:spPr>
          <a:xfrm>
            <a:off x="643633" y="2246804"/>
            <a:ext cx="544010" cy="5301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8091378" y="6161259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adam_eve_bones_01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893321" y="1730204"/>
            <a:ext cx="7357355" cy="5115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9144000" cy="1293511"/>
          </a:xfrm>
        </p:spPr>
        <p:txBody>
          <a:bodyPr>
            <a:normAutofit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起初，神所创造的一切都甚好！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1087437" y="130176"/>
            <a:ext cx="6969125" cy="1277276"/>
          </a:xfrm>
        </p:spPr>
        <p:txBody>
          <a:bodyPr>
            <a:normAutofit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一切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都甚好吗？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3" descr="adam_eve_bones_0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93323" y="1730755"/>
            <a:ext cx="7357354" cy="5115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/>
          <p:cNvGrpSpPr/>
          <p:nvPr/>
        </p:nvGrpSpPr>
        <p:grpSpPr>
          <a:xfrm>
            <a:off x="6806789" y="4184814"/>
            <a:ext cx="1813161" cy="893191"/>
            <a:chOff x="6806789" y="4184814"/>
            <a:chExt cx="1813161" cy="893191"/>
          </a:xfrm>
        </p:grpSpPr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>
              <a:off x="6806789" y="4184814"/>
              <a:ext cx="1468602" cy="893191"/>
            </a:xfrm>
            <a:prstGeom prst="leftArrow">
              <a:avLst>
                <a:gd name="adj1" fmla="val 50000"/>
                <a:gd name="adj2" fmla="val 6031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AU" altLang="zh-CN" sz="1350" dirty="0"/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151560" y="4436108"/>
              <a:ext cx="1468390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死亡</a:t>
              </a:r>
              <a:r>
                <a:rPr lang="zh-TW" altLang="en-US" b="1" dirty="0">
                  <a:solidFill>
                    <a:srgbClr val="000000"/>
                  </a:solidFill>
                  <a:latin typeface="宋体" panose="02010600030101010101" pitchFamily="2" charset="-122"/>
                </a:rPr>
                <a:t> </a:t>
              </a:r>
              <a:endParaRPr lang="en-US" altLang="zh-CN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806784" y="5629650"/>
            <a:ext cx="1812943" cy="893190"/>
            <a:chOff x="6806784" y="5629650"/>
            <a:chExt cx="1812943" cy="893190"/>
          </a:xfrm>
        </p:grpSpPr>
        <p:sp>
          <p:nvSpPr>
            <p:cNvPr id="19" name="AutoShape 8"/>
            <p:cNvSpPr>
              <a:spLocks noChangeArrowheads="1"/>
            </p:cNvSpPr>
            <p:nvPr/>
          </p:nvSpPr>
          <p:spPr bwMode="auto">
            <a:xfrm>
              <a:off x="6806784" y="5629650"/>
              <a:ext cx="1468391" cy="893190"/>
            </a:xfrm>
            <a:prstGeom prst="leftArrow">
              <a:avLst>
                <a:gd name="adj1" fmla="val 50000"/>
                <a:gd name="adj2" fmla="val 6031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AU" altLang="zh-CN" sz="1350" dirty="0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7151678" y="5886928"/>
              <a:ext cx="1468049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sz="3000" b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1800" dirty="0"/>
                <a:t>疾病</a:t>
              </a:r>
              <a:endParaRPr lang="en-US" altLang="zh-CN" sz="18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06790" y="4907302"/>
            <a:ext cx="1813088" cy="893189"/>
            <a:chOff x="6806790" y="4907302"/>
            <a:chExt cx="1813088" cy="893189"/>
          </a:xfrm>
        </p:grpSpPr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6806790" y="4907302"/>
              <a:ext cx="1468650" cy="893189"/>
            </a:xfrm>
            <a:prstGeom prst="leftArrow">
              <a:avLst>
                <a:gd name="adj1" fmla="val 50000"/>
                <a:gd name="adj2" fmla="val 6031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AU" altLang="zh-CN" sz="1350" dirty="0"/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7151829" y="5155173"/>
              <a:ext cx="1468049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TW" altLang="en-US" sz="1800" dirty="0">
                  <a:effectLst/>
                </a:rPr>
                <a:t>苦难</a:t>
              </a:r>
              <a:endParaRPr lang="en-US" altLang="zh-CN" sz="1800" dirty="0">
                <a:effectLst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888999" y="3246438"/>
            <a:ext cx="7366000" cy="3070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罗马书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5:12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这就如罪是从一人入了世界，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死又是从罪来的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线连接符 3"/>
          <p:cNvCxnSpPr/>
          <p:nvPr/>
        </p:nvCxnSpPr>
        <p:spPr>
          <a:xfrm>
            <a:off x="1198604" y="2693774"/>
            <a:ext cx="0" cy="33467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直线连接符 4"/>
          <p:cNvCxnSpPr/>
          <p:nvPr/>
        </p:nvCxnSpPr>
        <p:spPr>
          <a:xfrm flipH="1">
            <a:off x="1198606" y="6040571"/>
            <a:ext cx="63143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 flipH="1">
            <a:off x="1643447" y="2693777"/>
            <a:ext cx="626487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7908323" y="2693774"/>
            <a:ext cx="1" cy="3361371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287016" y="650379"/>
            <a:ext cx="456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先有罪，后有死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198603" y="2427621"/>
            <a:ext cx="544010" cy="53014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440148" y="5741918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528582" y="531929"/>
            <a:ext cx="408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水火不相容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10"/>
          <p:cNvGrpSpPr/>
          <p:nvPr/>
        </p:nvGrpSpPr>
        <p:grpSpPr>
          <a:xfrm>
            <a:off x="4830939" y="1962645"/>
            <a:ext cx="4277496" cy="3208121"/>
            <a:chOff x="623392" y="980728"/>
            <a:chExt cx="4572000" cy="3429000"/>
          </a:xfrm>
        </p:grpSpPr>
        <p:pic>
          <p:nvPicPr>
            <p:cNvPr id="27" name="Picture 4" descr="EVOLUTION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23392" y="980728"/>
              <a:ext cx="4572000" cy="342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矩形 9"/>
            <p:cNvSpPr>
              <a:spLocks noChangeArrowheads="1"/>
            </p:cNvSpPr>
            <p:nvPr/>
          </p:nvSpPr>
          <p:spPr bwMode="auto">
            <a:xfrm rot="20100000">
              <a:off x="2141709" y="2455949"/>
              <a:ext cx="1463040" cy="667512"/>
            </a:xfrm>
            <a:prstGeom prst="rect">
              <a:avLst/>
            </a:prstGeom>
            <a:solidFill>
              <a:schemeClr val="tx1"/>
            </a:solidFill>
            <a:ln w="12700" algn="ctr">
              <a:noFill/>
              <a:round/>
            </a:ln>
          </p:spPr>
          <p:txBody>
            <a:bodyPr wrap="square" lIns="90000" tIns="46800" rIns="90000" bIns="46800" anchor="ctr">
              <a:noAutofit/>
            </a:bodyPr>
            <a:lstStyle/>
            <a:p>
              <a:pPr algn="ctr"/>
              <a:r>
                <a:rPr lang="zh-TW" altLang="en-US" sz="4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死亡</a:t>
              </a:r>
              <a:endParaRPr lang="en-US" altLang="zh-TW" sz="4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667405" y="5524586"/>
            <a:ext cx="4536895" cy="866649"/>
          </a:xfrm>
          <a:prstGeom prst="rect">
            <a:avLst/>
          </a:prstGeom>
          <a:noFill/>
          <a:ln w="12700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ts val="2060"/>
              </a:lnSpc>
              <a:spcBef>
                <a:spcPct val="50000"/>
              </a:spcBef>
            </a:pPr>
            <a:r>
              <a:rPr lang="zh-TW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</a:t>
            </a:r>
            <a:endParaRPr lang="zh-TW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60"/>
              </a:lnSpc>
              <a:spcBef>
                <a:spcPct val="50000"/>
              </a:spcBef>
            </a:pPr>
            <a:r>
              <a:rPr lang="zh-TW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先有死，很久后才有人</a:t>
            </a:r>
            <a:endParaRPr lang="en-GB" altLang="zh-HK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21"/>
          <p:cNvGrpSpPr/>
          <p:nvPr/>
        </p:nvGrpSpPr>
        <p:grpSpPr>
          <a:xfrm>
            <a:off x="37072" y="1962645"/>
            <a:ext cx="4688666" cy="3199037"/>
            <a:chOff x="5650104" y="980728"/>
            <a:chExt cx="5011480" cy="3419292"/>
          </a:xfrm>
        </p:grpSpPr>
        <p:pic>
          <p:nvPicPr>
            <p:cNvPr id="32" name="Picture 3" descr="death_creation"/>
            <p:cNvPicPr>
              <a:picLocks noChangeAspect="1" noChangeArrowheads="1"/>
            </p:cNvPicPr>
            <p:nvPr/>
          </p:nvPicPr>
          <p:blipFill>
            <a:blip r:embed="rId2" cstate="print"/>
            <a:srcRect t="9125"/>
            <a:stretch>
              <a:fillRect/>
            </a:stretch>
          </p:blipFill>
          <p:spPr bwMode="auto">
            <a:xfrm>
              <a:off x="5650104" y="980728"/>
              <a:ext cx="5011480" cy="34192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矩形 32"/>
            <p:cNvSpPr/>
            <p:nvPr/>
          </p:nvSpPr>
          <p:spPr bwMode="auto">
            <a:xfrm>
              <a:off x="6119930" y="2601242"/>
              <a:ext cx="1209899" cy="5044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zh-TW" altLang="en-US" sz="2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伊甸园</a:t>
              </a:r>
              <a:endParaRPr lang="zh-HK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9"/>
            <p:cNvSpPr>
              <a:spLocks noChangeArrowheads="1"/>
            </p:cNvSpPr>
            <p:nvPr/>
          </p:nvSpPr>
          <p:spPr bwMode="auto">
            <a:xfrm rot="1500000">
              <a:off x="7427744" y="2070822"/>
              <a:ext cx="1508115" cy="594360"/>
            </a:xfrm>
            <a:prstGeom prst="rect">
              <a:avLst/>
            </a:prstGeom>
            <a:solidFill>
              <a:schemeClr val="tx1"/>
            </a:solidFill>
            <a:ln w="12700" algn="ctr">
              <a:noFill/>
              <a:round/>
            </a:ln>
          </p:spPr>
          <p:txBody>
            <a:bodyPr wrap="square" lIns="90000" tIns="46800" rIns="90000" bIns="46800" anchor="ctr">
              <a:noAutofit/>
            </a:bodyPr>
            <a:lstStyle/>
            <a:p>
              <a:pPr algn="ctr"/>
              <a:r>
                <a:rPr lang="zh-TW" altLang="en-US" sz="4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死亡 </a:t>
              </a:r>
              <a:endParaRPr lang="en-US" altLang="zh-TW" sz="4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4874" y="5541990"/>
            <a:ext cx="4313061" cy="866649"/>
          </a:xfrm>
          <a:prstGeom prst="rect">
            <a:avLst/>
          </a:prstGeom>
          <a:noFill/>
          <a:ln w="12700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ts val="2060"/>
              </a:lnSpc>
              <a:spcBef>
                <a:spcPct val="50000"/>
              </a:spcBef>
            </a:pPr>
            <a:r>
              <a:rPr lang="zh-TW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创造论</a:t>
            </a:r>
            <a:endParaRPr lang="zh-TW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060"/>
              </a:lnSpc>
              <a:spcBef>
                <a:spcPct val="50000"/>
              </a:spcBef>
            </a:pPr>
            <a:r>
              <a:rPr lang="zh-TW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先有人</a:t>
            </a:r>
            <a:r>
              <a:rPr lang="zh-TW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犯罪</a:t>
            </a:r>
            <a:r>
              <a:rPr lang="zh-TW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，才有了</a:t>
            </a:r>
            <a:r>
              <a:rPr lang="zh-TW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</a:t>
            </a:r>
            <a:endParaRPr lang="en-GB" altLang="zh-HK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7521" y="3670786"/>
            <a:ext cx="6053841" cy="10826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进化主张先有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死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后有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罪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圣经认为先有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罪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后有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死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1025610" y="2329075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411357" y="2326682"/>
            <a:ext cx="6691582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26682"/>
            <a:ext cx="0" cy="409217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347414" y="2801417"/>
            <a:ext cx="4510585" cy="643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第一：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56254" y="448892"/>
            <a:ext cx="489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进化论和圣经不能相容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罪和死的顺序不一样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14439" y="2061609"/>
            <a:ext cx="544010" cy="5301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24075" y="6154995"/>
            <a:ext cx="544010" cy="646331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764276" y="5104260"/>
            <a:ext cx="7710984" cy="854613"/>
          </a:xfrm>
          <a:prstGeom prst="roundRect">
            <a:avLst/>
          </a:prstGeom>
          <a:solidFill>
            <a:srgbClr val="00206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上帝不可能用“进化”的方式创造这个世界！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7"/>
          <p:cNvSpPr/>
          <p:nvPr/>
        </p:nvSpPr>
        <p:spPr>
          <a:xfrm>
            <a:off x="4822200" y="3321501"/>
            <a:ext cx="479114" cy="373659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48923" b="1"/>
          <a:stretch>
            <a:fillRect/>
          </a:stretch>
        </p:blipFill>
        <p:spPr>
          <a:xfrm>
            <a:off x="5390022" y="1716944"/>
            <a:ext cx="3461880" cy="41685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组合 5"/>
          <p:cNvGrpSpPr/>
          <p:nvPr/>
        </p:nvGrpSpPr>
        <p:grpSpPr>
          <a:xfrm>
            <a:off x="182457" y="1625736"/>
            <a:ext cx="4553316" cy="4399496"/>
            <a:chOff x="3469069" y="1135349"/>
            <a:chExt cx="6117184" cy="59105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9069" y="1135349"/>
              <a:ext cx="3031593" cy="1874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r="1391"/>
            <a:stretch>
              <a:fillRect/>
            </a:stretch>
          </p:blipFill>
          <p:spPr>
            <a:xfrm>
              <a:off x="6556751" y="1135349"/>
              <a:ext cx="3026437" cy="1874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9069" y="3077417"/>
              <a:ext cx="3026437" cy="2017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9816" y="3077417"/>
              <a:ext cx="3026437" cy="2017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9070" y="5155524"/>
              <a:ext cx="3026436" cy="1890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/>
            <a:srcRect t="3885" b="2423"/>
            <a:stretch>
              <a:fillRect/>
            </a:stretch>
          </p:blipFill>
          <p:spPr>
            <a:xfrm>
              <a:off x="6556751" y="5155524"/>
              <a:ext cx="3026436" cy="1890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3" name="标题 1"/>
          <p:cNvSpPr txBox="1"/>
          <p:nvPr/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自然界背后有创造者</a:t>
            </a:r>
            <a:endParaRPr kumimoji="1" lang="zh-CN" altLang="en-US" sz="36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58553" y="1616855"/>
            <a:ext cx="9026894" cy="467238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 eaLnBrk="0" hangingPunct="0">
              <a:lnSpc>
                <a:spcPts val="4200"/>
              </a:lnSpc>
            </a:pP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0" hangingPunct="0">
              <a:lnSpc>
                <a:spcPts val="42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罗马书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1:20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0" hangingPunct="0">
              <a:lnSpc>
                <a:spcPts val="4200"/>
              </a:lnSpc>
            </a:pP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42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自从造天地以来，神的永能和神性是明明可知的，虽是眼不能见，但藉着所造之物就可以晓得，叫人无可推诿。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4200"/>
              </a:lnSpc>
            </a:pP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ts val="4200"/>
              </a:lnSpc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156254" y="610938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进化论和圣经不能相容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60390" y="3062570"/>
            <a:ext cx="6685004" cy="14925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“生命起源的形式”不同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1025610" y="2329075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507521" y="2326682"/>
            <a:ext cx="659541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26682"/>
            <a:ext cx="0" cy="401266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14439" y="2061609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24075" y="6154995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38476" y="2413669"/>
            <a:ext cx="3776560" cy="36679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进化主张“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各从同类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”即所有生物都源于相近祖先，一类生物可以渐渐变成另一类，例如老鼠变蝙蝠。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44394" y="5964749"/>
            <a:ext cx="3229883" cy="463846"/>
          </a:xfrm>
          <a:prstGeom prst="rect">
            <a:avLst/>
          </a:prstGeom>
          <a:noFill/>
          <a:ln w="12700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进化论的生命树</a:t>
            </a:r>
            <a:endParaRPr lang="en-GB" altLang="zh-HK" sz="2400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线连接符 15"/>
          <p:cNvCxnSpPr/>
          <p:nvPr/>
        </p:nvCxnSpPr>
        <p:spPr>
          <a:xfrm>
            <a:off x="374061" y="1921617"/>
            <a:ext cx="0" cy="45608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 flipH="1">
            <a:off x="374061" y="6482447"/>
            <a:ext cx="79723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 flipH="1">
            <a:off x="874504" y="1921617"/>
            <a:ext cx="791709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8779243" y="1921617"/>
            <a:ext cx="0" cy="445359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r="-3326" b="8048"/>
          <a:stretch>
            <a:fillRect/>
          </a:stretch>
        </p:blipFill>
        <p:spPr>
          <a:xfrm>
            <a:off x="844394" y="1805656"/>
            <a:ext cx="3229890" cy="4144818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本框 13"/>
          <p:cNvSpPr txBox="1"/>
          <p:nvPr/>
        </p:nvSpPr>
        <p:spPr>
          <a:xfrm>
            <a:off x="0" y="4904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“各从其类” 和“各从同类”不兼容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l="38822" t="7371" r="20768" b="51298"/>
          <a:stretch>
            <a:fillRect/>
          </a:stretch>
        </p:blipFill>
        <p:spPr>
          <a:xfrm>
            <a:off x="374061" y="1648839"/>
            <a:ext cx="544010" cy="53014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8286749" y="6188966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374061" y="1648839"/>
            <a:ext cx="544010" cy="5301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82885" y="2841905"/>
            <a:ext cx="4867641" cy="29649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57200" indent="-457200">
              <a:lnSpc>
                <a:spcPts val="316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创造论主张“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各从其类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ts val="3160"/>
              </a:lnSpc>
              <a:buFont typeface="Arial" panose="020B0604020202020204" pitchFamily="34" charset="0"/>
              <a:buChar char="•"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ts val="316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上帝直接创造每类生物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ts val="3160"/>
              </a:lnSpc>
              <a:buFont typeface="Arial" panose="020B0604020202020204" pitchFamily="34" charset="0"/>
              <a:buChar char="•"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>
              <a:lnSpc>
                <a:spcPts val="316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然后每一类繁衍出那一类的后代，例如猫生猫、狗生狗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6" name="直线连接符 15"/>
          <p:cNvCxnSpPr/>
          <p:nvPr/>
        </p:nvCxnSpPr>
        <p:spPr>
          <a:xfrm>
            <a:off x="374061" y="1921617"/>
            <a:ext cx="0" cy="45608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 flipH="1">
            <a:off x="374062" y="6482447"/>
            <a:ext cx="791268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 flipH="1">
            <a:off x="874504" y="1921617"/>
            <a:ext cx="791709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8779243" y="1921617"/>
            <a:ext cx="0" cy="445359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7869" y="5874649"/>
            <a:ext cx="2912489" cy="463846"/>
          </a:xfrm>
          <a:prstGeom prst="rect">
            <a:avLst/>
          </a:prstGeom>
          <a:noFill/>
          <a:ln w="12700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父代和子代</a:t>
            </a:r>
            <a:endParaRPr lang="en-GB" altLang="zh-HK" sz="2400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99" y="1666691"/>
            <a:ext cx="3423430" cy="412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9"/>
          <p:cNvSpPr txBox="1"/>
          <p:nvPr/>
        </p:nvSpPr>
        <p:spPr>
          <a:xfrm>
            <a:off x="0" y="4904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“各从其类” 和“各从同类”不兼容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8286749" y="6188966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/>
        </p:nvCxnSpPr>
        <p:spPr>
          <a:xfrm>
            <a:off x="1025610" y="2329075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441174" y="2326682"/>
            <a:ext cx="666176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26682"/>
            <a:ext cx="0" cy="401266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42699" y="682388"/>
            <a:ext cx="490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进化论和圣经不能相容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0390" y="3062570"/>
            <a:ext cx="6685004" cy="14925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第三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万物出现顺序不同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14439" y="2061609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43953" y="6154995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1271996"/>
          <a:ext cx="9193148" cy="5492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57025"/>
                <a:gridCol w="4736123"/>
              </a:tblGrid>
              <a:tr h="4056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进化论:</a:t>
                      </a:r>
                      <a:endParaRPr lang="zh-CN" altLang="en-US" sz="2800" b="1" i="0" u="non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u="non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圣经:</a:t>
                      </a:r>
                      <a:endParaRPr lang="zh-CN" altLang="en-US" sz="2800" b="1" i="0" u="non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831" marR="79831" marT="39915" marB="39915"/>
                </a:tc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太阳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 地球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地球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 大气层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海洋生物(没有哺乳动物)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 所有陆地植物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陆地生物 (蜘蛛，昆虫)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 太阳	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747343">
                <a:tc>
                  <a:txBody>
                    <a:bodyPr/>
                    <a:lstStyle/>
                    <a:p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爬行动物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海洋生物(包括海洋哺乳动物)和鸟类</a:t>
                      </a:r>
                      <a:endParaRPr lang="zh-CN" altLang="zh-CN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4666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陆地有花植物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 陆地哺乳动物和爬行动物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4056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陆地哺乳动物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4056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鸟类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  <a:tr h="405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 </a:t>
                      </a:r>
                      <a:r>
                        <a:rPr lang="zh-CN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海洋哺乳动物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</a:tr>
            </a:tbl>
          </a:graphicData>
        </a:graphic>
      </p:graphicFrame>
      <p:sp>
        <p:nvSpPr>
          <p:cNvPr id="4" name="椭圆 3"/>
          <p:cNvSpPr/>
          <p:nvPr/>
        </p:nvSpPr>
        <p:spPr>
          <a:xfrm>
            <a:off x="0" y="1828800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0" y="2321169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0" y="2836984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0" y="3329353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0" y="3845168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0" y="5802922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398380" y="1828800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398380" y="3358735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398380" y="2842030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98380" y="3849027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398380" y="4775002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398380" y="3860602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" y="368487"/>
            <a:ext cx="9193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进化论和圣经不能相容：顺序不同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156254" y="379086"/>
            <a:ext cx="489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进化论和圣经不能相容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顺序不一样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56802" y="1998287"/>
          <a:ext cx="8166337" cy="39057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09142"/>
                <a:gridCol w="2326512"/>
                <a:gridCol w="2430683"/>
              </a:tblGrid>
              <a:tr h="714531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</a:tr>
              <a:tr h="797815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</a:tr>
              <a:tr h="797815"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</a:tr>
              <a:tr h="797815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</a:tr>
              <a:tr h="797815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标题 1"/>
          <p:cNvSpPr txBox="1"/>
          <p:nvPr/>
        </p:nvSpPr>
        <p:spPr>
          <a:xfrm>
            <a:off x="557864" y="2040404"/>
            <a:ext cx="2880320" cy="53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哪一个先出现: </a:t>
            </a:r>
            <a:endParaRPr lang="zh-CN" altLang="en-US" sz="2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704279" y="2841203"/>
            <a:ext cx="3369074" cy="97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/>
              <a:buNone/>
              <a:defRPr/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地球还是太阳?   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4279" y="3635032"/>
            <a:ext cx="288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鲸鱼还是马?      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4279" y="4425379"/>
            <a:ext cx="33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玫瑰花还是鱼?   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4279" y="5217467"/>
            <a:ext cx="33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老鹰还是蜥蜴?  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28671" y="2040404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进化论说…</a:t>
            </a:r>
            <a:endParaRPr lang="zh-CN" altLang="en-US" sz="2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6639" y="2695053"/>
            <a:ext cx="2419062" cy="320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656" y="2695051"/>
            <a:ext cx="2418161" cy="31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6639" y="2695753"/>
            <a:ext cx="2419062" cy="320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388" y="2695051"/>
            <a:ext cx="2383372" cy="31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6640" y="2695051"/>
            <a:ext cx="2419062" cy="32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484" y="2715074"/>
            <a:ext cx="2388278" cy="315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6640" y="2695753"/>
            <a:ext cx="2419062" cy="320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5642" y="2695051"/>
            <a:ext cx="2417117" cy="31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矩形 20"/>
          <p:cNvSpPr/>
          <p:nvPr/>
        </p:nvSpPr>
        <p:spPr>
          <a:xfrm>
            <a:off x="456802" y="5896751"/>
            <a:ext cx="8178313" cy="6359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rgbClr val="002060"/>
              </a:solidFill>
            </a:endParaRPr>
          </a:p>
        </p:txBody>
      </p:sp>
      <p:sp>
        <p:nvSpPr>
          <p:cNvPr id="22" name="Rectangle 16"/>
          <p:cNvSpPr/>
          <p:nvPr/>
        </p:nvSpPr>
        <p:spPr>
          <a:xfrm>
            <a:off x="579976" y="5968759"/>
            <a:ext cx="7986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哪一个是正确的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他们不可能都正确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 </a:t>
            </a:r>
            <a:endParaRPr lang="en-US" altLang="zh-CN" sz="28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58264" y="2040404"/>
            <a:ext cx="14558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圣经说…</a:t>
            </a:r>
            <a:endParaRPr lang="zh-CN" altLang="en-US" sz="2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/>
        </p:nvCxnSpPr>
        <p:spPr>
          <a:xfrm>
            <a:off x="1025610" y="2329075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431235" y="2326682"/>
            <a:ext cx="6671704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26682"/>
            <a:ext cx="0" cy="401266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56254" y="446177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进化论和圣经不能相容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25609" y="2707632"/>
            <a:ext cx="7092773" cy="25545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第四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生物出现的时长不同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创造论：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六日之内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进化论：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千百万年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14439" y="2061609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43953" y="6154995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64625" y="3027893"/>
            <a:ext cx="6799299" cy="30068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出埃及记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20:11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因为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六日之内，耶和华造天、地、海，和其中的万物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，第七日便安息，所以耶和华赐福与安息日，定为圣日。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1025610" y="2329075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507521" y="2326682"/>
            <a:ext cx="659541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26682"/>
            <a:ext cx="0" cy="401266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075230" y="450199"/>
            <a:ext cx="5276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“以经解经”：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第四条诫命教导六日创造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14439" y="2061609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43953" y="6154995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/>
        </p:nvCxnSpPr>
        <p:spPr>
          <a:xfrm>
            <a:off x="1025610" y="2329075"/>
            <a:ext cx="0" cy="41192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448344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507521" y="2326682"/>
            <a:ext cx="659541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26682"/>
            <a:ext cx="0" cy="401266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25362" y="458425"/>
            <a:ext cx="489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进化论和圣经不能相容</a:t>
            </a:r>
            <a:r>
              <a:rPr kumimoji="1" lang="en-US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kumimoji="1"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出现时长不一样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72745" y="2973877"/>
            <a:ext cx="6685004" cy="24929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希伯来词“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YOM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的用法表明“六日创造”是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我们现在以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小时为一日的六天，非常明确。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这个词的讨论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附录。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14439" y="2061609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43953" y="6154995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/>
          <p:nvPr/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一星期有</a:t>
            </a: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zh-CN" altLang="en-US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05820" y="1468790"/>
            <a:ext cx="4033235" cy="5368445"/>
            <a:chOff x="4378716" y="1272316"/>
            <a:chExt cx="4033235" cy="5368445"/>
          </a:xfrm>
        </p:grpSpPr>
        <p:sp>
          <p:nvSpPr>
            <p:cNvPr id="4" name="矩形 3"/>
            <p:cNvSpPr/>
            <p:nvPr/>
          </p:nvSpPr>
          <p:spPr>
            <a:xfrm>
              <a:off x="4378716" y="1272316"/>
              <a:ext cx="3927524" cy="767499"/>
            </a:xfrm>
            <a:prstGeom prst="rect">
              <a:avLst/>
            </a:prstGeom>
            <a:solidFill>
              <a:srgbClr val="7978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072849" y="1394455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星期一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572294" y="1394455"/>
              <a:ext cx="102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Mon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378716" y="2034316"/>
              <a:ext cx="3927524" cy="767499"/>
            </a:xfrm>
            <a:prstGeom prst="rect">
              <a:avLst/>
            </a:prstGeom>
            <a:solidFill>
              <a:srgbClr val="066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72849" y="2156455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星期二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572294" y="2156455"/>
              <a:ext cx="822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Tue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378716" y="2796317"/>
              <a:ext cx="3927524" cy="767499"/>
            </a:xfrm>
            <a:prstGeom prst="rect">
              <a:avLst/>
            </a:prstGeom>
            <a:solidFill>
              <a:srgbClr val="069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072849" y="2918456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星期三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572294" y="2918456"/>
              <a:ext cx="1008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Wed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378716" y="3570040"/>
              <a:ext cx="3927524" cy="767499"/>
            </a:xfrm>
            <a:prstGeom prst="rect">
              <a:avLst/>
            </a:prstGeom>
            <a:solidFill>
              <a:srgbClr val="0A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2849" y="3692179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星期四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72294" y="3692179"/>
              <a:ext cx="873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Thu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378716" y="4337538"/>
              <a:ext cx="3927524" cy="767499"/>
            </a:xfrm>
            <a:prstGeom prst="rect">
              <a:avLst/>
            </a:prstGeom>
            <a:solidFill>
              <a:srgbClr val="FFD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072849" y="4459677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星期五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572294" y="4459677"/>
              <a:ext cx="6443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Fri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378716" y="5099539"/>
              <a:ext cx="3927524" cy="767499"/>
            </a:xfrm>
            <a:prstGeom prst="rect">
              <a:avLst/>
            </a:prstGeom>
            <a:solidFill>
              <a:srgbClr val="FF7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072849" y="5221678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星期六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72294" y="5221678"/>
              <a:ext cx="756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Sat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378716" y="5873262"/>
              <a:ext cx="3927524" cy="767499"/>
            </a:xfrm>
            <a:prstGeom prst="rect">
              <a:avLst/>
            </a:prstGeom>
            <a:solidFill>
              <a:srgbClr val="DE0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072849" y="5995401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星期日（天）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572294" y="5995401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Sun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 bwMode="auto">
          <a:xfrm>
            <a:off x="0" y="39713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36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</a:rPr>
              <a:t>圣经的答案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" name="直线连接符 2"/>
          <p:cNvCxnSpPr/>
          <p:nvPr/>
        </p:nvCxnSpPr>
        <p:spPr>
          <a:xfrm>
            <a:off x="698155" y="1855283"/>
            <a:ext cx="0" cy="4502960"/>
          </a:xfrm>
          <a:prstGeom prst="line">
            <a:avLst/>
          </a:prstGeom>
          <a:ln w="15875"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" name="直线连接符 3"/>
          <p:cNvCxnSpPr/>
          <p:nvPr/>
        </p:nvCxnSpPr>
        <p:spPr>
          <a:xfrm flipH="1">
            <a:off x="698156" y="6358243"/>
            <a:ext cx="7333736" cy="0"/>
          </a:xfrm>
          <a:prstGeom prst="line">
            <a:avLst/>
          </a:prstGeom>
          <a:ln w="15875"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直线连接符 4"/>
          <p:cNvCxnSpPr/>
          <p:nvPr/>
        </p:nvCxnSpPr>
        <p:spPr>
          <a:xfrm flipH="1">
            <a:off x="1143000" y="1855283"/>
            <a:ext cx="7370806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8501448" y="1855283"/>
            <a:ext cx="0" cy="439572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文本框 11"/>
          <p:cNvSpPr txBox="1">
            <a:spLocks noChangeArrowheads="1"/>
          </p:cNvSpPr>
          <p:nvPr/>
        </p:nvSpPr>
        <p:spPr bwMode="auto">
          <a:xfrm>
            <a:off x="1637049" y="2581277"/>
            <a:ext cx="175260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我从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哪里来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13"/>
          <p:cNvSpPr txBox="1">
            <a:spLocks noChangeArrowheads="1"/>
          </p:cNvSpPr>
          <p:nvPr/>
        </p:nvSpPr>
        <p:spPr bwMode="auto">
          <a:xfrm>
            <a:off x="6247149" y="2579690"/>
            <a:ext cx="160020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我死后去哪里？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4"/>
          <p:cNvSpPr txBox="1">
            <a:spLocks noChangeArrowheads="1"/>
          </p:cNvSpPr>
          <p:nvPr/>
        </p:nvSpPr>
        <p:spPr bwMode="auto">
          <a:xfrm>
            <a:off x="3980199" y="2559052"/>
            <a:ext cx="167640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我为何在这里？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39816" y="3890932"/>
            <a:ext cx="1861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zh-CN" sz="28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人死后要回到神那里交账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。</a:t>
            </a:r>
            <a:endParaRPr lang="zh-CN" altLang="zh-CN" sz="28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37049" y="3890932"/>
            <a:ext cx="18755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人是上帝直接创造而来，有神的尊贵形象。</a:t>
            </a: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73686" y="3890932"/>
            <a:ext cx="1905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人活着是为了爱神和爱人！</a:t>
            </a:r>
            <a:endParaRPr lang="zh-CN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1"/>
          <p:cNvSpPr txBox="1">
            <a:spLocks noChangeArrowheads="1"/>
          </p:cNvSpPr>
          <p:nvPr/>
        </p:nvSpPr>
        <p:spPr bwMode="auto">
          <a:xfrm>
            <a:off x="1598949" y="2033081"/>
            <a:ext cx="17526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1"/>
          <p:cNvSpPr txBox="1">
            <a:spLocks noChangeArrowheads="1"/>
          </p:cNvSpPr>
          <p:nvPr/>
        </p:nvSpPr>
        <p:spPr bwMode="auto">
          <a:xfrm>
            <a:off x="3819417" y="2033081"/>
            <a:ext cx="17526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11"/>
          <p:cNvSpPr txBox="1">
            <a:spLocks noChangeArrowheads="1"/>
          </p:cNvSpPr>
          <p:nvPr/>
        </p:nvSpPr>
        <p:spPr bwMode="auto">
          <a:xfrm>
            <a:off x="6094749" y="2033081"/>
            <a:ext cx="17526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700458" y="1590209"/>
            <a:ext cx="544010" cy="5301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994650" y="6035077"/>
            <a:ext cx="544010" cy="646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4514339" y="3141327"/>
            <a:ext cx="4011963" cy="34671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六日就是六日，不是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百万年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“进化” 无法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兼容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上帝不可能用“进化”创造世界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25" name="直线连接符 15"/>
          <p:cNvCxnSpPr/>
          <p:nvPr/>
        </p:nvCxnSpPr>
        <p:spPr>
          <a:xfrm>
            <a:off x="507754" y="2717742"/>
            <a:ext cx="0" cy="36464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直线连接符 17"/>
          <p:cNvCxnSpPr>
            <a:stCxn id="30" idx="1"/>
          </p:cNvCxnSpPr>
          <p:nvPr/>
        </p:nvCxnSpPr>
        <p:spPr>
          <a:xfrm flipH="1">
            <a:off x="507754" y="6364172"/>
            <a:ext cx="767153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直线连接符 18"/>
          <p:cNvCxnSpPr/>
          <p:nvPr/>
        </p:nvCxnSpPr>
        <p:spPr>
          <a:xfrm flipH="1">
            <a:off x="950323" y="2717742"/>
            <a:ext cx="770904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线连接符 19"/>
          <p:cNvCxnSpPr/>
          <p:nvPr/>
        </p:nvCxnSpPr>
        <p:spPr>
          <a:xfrm>
            <a:off x="8647009" y="2717742"/>
            <a:ext cx="0" cy="353919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507754" y="2452668"/>
            <a:ext cx="544010" cy="53014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8179286" y="6041006"/>
            <a:ext cx="544010" cy="6463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25757" y="1251510"/>
            <a:ext cx="4033235" cy="5368445"/>
            <a:chOff x="4378716" y="1272316"/>
            <a:chExt cx="4033235" cy="5368445"/>
          </a:xfrm>
        </p:grpSpPr>
        <p:sp>
          <p:nvSpPr>
            <p:cNvPr id="3" name="矩形 2"/>
            <p:cNvSpPr/>
            <p:nvPr/>
          </p:nvSpPr>
          <p:spPr>
            <a:xfrm>
              <a:off x="4378716" y="1272316"/>
              <a:ext cx="3927524" cy="767499"/>
            </a:xfrm>
            <a:prstGeom prst="rect">
              <a:avLst/>
            </a:prstGeom>
            <a:solidFill>
              <a:srgbClr val="7978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072849" y="1394455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星期一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572294" y="1394455"/>
              <a:ext cx="102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Mon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378716" y="2034316"/>
              <a:ext cx="3927524" cy="767499"/>
            </a:xfrm>
            <a:prstGeom prst="rect">
              <a:avLst/>
            </a:prstGeom>
            <a:solidFill>
              <a:srgbClr val="066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072849" y="2156455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星期二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572294" y="2156455"/>
              <a:ext cx="822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Tue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378716" y="2796317"/>
              <a:ext cx="3927524" cy="767499"/>
            </a:xfrm>
            <a:prstGeom prst="rect">
              <a:avLst/>
            </a:prstGeom>
            <a:solidFill>
              <a:srgbClr val="069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072849" y="2918456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星期三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72294" y="2918456"/>
              <a:ext cx="1008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Wed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378716" y="3570040"/>
              <a:ext cx="3927524" cy="767499"/>
            </a:xfrm>
            <a:prstGeom prst="rect">
              <a:avLst/>
            </a:prstGeom>
            <a:solidFill>
              <a:srgbClr val="0A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072849" y="3692179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星期四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72294" y="3692179"/>
              <a:ext cx="873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Thu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378716" y="4337538"/>
              <a:ext cx="3927524" cy="767499"/>
            </a:xfrm>
            <a:prstGeom prst="rect">
              <a:avLst/>
            </a:prstGeom>
            <a:solidFill>
              <a:srgbClr val="FFD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072849" y="4459677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星期五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72294" y="4459677"/>
              <a:ext cx="6443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Fri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378716" y="5099539"/>
              <a:ext cx="3927524" cy="767499"/>
            </a:xfrm>
            <a:prstGeom prst="rect">
              <a:avLst/>
            </a:prstGeom>
            <a:solidFill>
              <a:srgbClr val="FF7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072849" y="5221678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星期六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572294" y="5221678"/>
              <a:ext cx="756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Sat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378716" y="5873262"/>
              <a:ext cx="3927524" cy="767499"/>
            </a:xfrm>
            <a:prstGeom prst="rect">
              <a:avLst/>
            </a:prstGeom>
            <a:solidFill>
              <a:srgbClr val="DE0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072849" y="5995401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星期日（天）</a:t>
              </a:r>
              <a:endPara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572294" y="5995401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Sun</a:t>
              </a:r>
              <a:endPara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60390" y="2713347"/>
            <a:ext cx="6685004" cy="29699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罪和死的顺序相反</a:t>
            </a:r>
            <a:b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生命起源的形式不同</a:t>
            </a:r>
            <a:b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万物出现的顺序不同</a:t>
            </a:r>
            <a:b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万物出现的时长不同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1025610" y="2341809"/>
            <a:ext cx="0" cy="38287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1025610" y="6170551"/>
            <a:ext cx="66850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507521" y="2341809"/>
            <a:ext cx="659541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8102939" y="2341809"/>
            <a:ext cx="0" cy="3719747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56254" y="573778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总结四个原因：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014439" y="2061609"/>
            <a:ext cx="544010" cy="5301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643953" y="5859982"/>
            <a:ext cx="544010" cy="6463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3197" y="3422927"/>
            <a:ext cx="452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问：人是从哪里来的？</a:t>
            </a:r>
            <a:endParaRPr lang="zh-CN" altLang="zh-CN" sz="54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35854" y="538405"/>
            <a:ext cx="2031325" cy="1944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20"/>
              </a:lnSpc>
            </a:pPr>
            <a:r>
              <a:rPr lang="zh-CN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人类简史</a:t>
            </a:r>
            <a:endParaRPr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堕落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咒诅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53197" y="4782428"/>
            <a:ext cx="3864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答：人是上帝直接创造而来的！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线连接符 15"/>
          <p:cNvCxnSpPr/>
          <p:nvPr/>
        </p:nvCxnSpPr>
        <p:spPr>
          <a:xfrm>
            <a:off x="639988" y="2836017"/>
            <a:ext cx="0" cy="36464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/>
          <p:cNvCxnSpPr>
            <a:stCxn id="13" idx="1"/>
          </p:cNvCxnSpPr>
          <p:nvPr/>
        </p:nvCxnSpPr>
        <p:spPr>
          <a:xfrm flipH="1">
            <a:off x="639988" y="6482447"/>
            <a:ext cx="767153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1082557" y="2836017"/>
            <a:ext cx="770904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8779243" y="2836017"/>
            <a:ext cx="0" cy="353919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6075" y="1505589"/>
            <a:ext cx="30734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38822" t="7371" r="20768" b="51298"/>
          <a:stretch>
            <a:fillRect/>
          </a:stretch>
        </p:blipFill>
        <p:spPr>
          <a:xfrm>
            <a:off x="639988" y="2570943"/>
            <a:ext cx="544010" cy="5301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8311520" y="6159281"/>
            <a:ext cx="544010" cy="646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0794" y="3159184"/>
            <a:ext cx="5065281" cy="2492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3800"/>
              </a:lnSpc>
              <a:buFont typeface="+mj-lt"/>
              <a:buAutoNum type="arabicPeriod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自然界的造物表明：必定有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一位创造者存在。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ts val="3800"/>
              </a:lnSpc>
              <a:buFont typeface="+mj-lt"/>
              <a:buAutoNum type="arabicPeriod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类是按照上帝的形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造的，因而只有在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他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那里，人才能找到生命的真实意义。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35854" y="538405"/>
            <a:ext cx="2031325" cy="1944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20"/>
              </a:lnSpc>
            </a:pPr>
            <a:r>
              <a:rPr lang="zh-CN" altLang="zh-CN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人类简史</a:t>
            </a:r>
            <a:endParaRPr lang="en-US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zh-CN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堕落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lnSpc>
                <a:spcPts val="372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咒诅</a:t>
            </a:r>
            <a:endParaRPr lang="zh-CN" altLang="zh-CN" sz="36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线连接符 15"/>
          <p:cNvCxnSpPr/>
          <p:nvPr/>
        </p:nvCxnSpPr>
        <p:spPr>
          <a:xfrm>
            <a:off x="639988" y="2836017"/>
            <a:ext cx="0" cy="36464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/>
          <p:cNvCxnSpPr>
            <a:stCxn id="13" idx="1"/>
          </p:cNvCxnSpPr>
          <p:nvPr/>
        </p:nvCxnSpPr>
        <p:spPr>
          <a:xfrm flipH="1">
            <a:off x="639988" y="6482447"/>
            <a:ext cx="767153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1082557" y="2836017"/>
            <a:ext cx="7709045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8779243" y="2836017"/>
            <a:ext cx="0" cy="3539199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6075" y="1505589"/>
            <a:ext cx="30734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38822" t="7371" r="20768" b="51298"/>
          <a:stretch>
            <a:fillRect/>
          </a:stretch>
        </p:blipFill>
        <p:spPr>
          <a:xfrm>
            <a:off x="639988" y="2570943"/>
            <a:ext cx="544010" cy="5301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25549" t="49611" r="34040"/>
          <a:stretch>
            <a:fillRect/>
          </a:stretch>
        </p:blipFill>
        <p:spPr>
          <a:xfrm>
            <a:off x="8311520" y="6159281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0941" y="496400"/>
            <a:ext cx="9144000" cy="683428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下节课</a:t>
            </a:r>
            <a:endParaRPr kumimoji="1"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再见！</a:t>
            </a:r>
            <a:endParaRPr kumimoji="1"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kumimoji="1"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线连接符 6"/>
          <p:cNvCxnSpPr/>
          <p:nvPr/>
        </p:nvCxnSpPr>
        <p:spPr>
          <a:xfrm>
            <a:off x="771884" y="2347781"/>
            <a:ext cx="0" cy="38534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 flipH="1">
            <a:off x="771884" y="6201211"/>
            <a:ext cx="722751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 flipH="1">
            <a:off x="1260142" y="2347781"/>
            <a:ext cx="7135863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139511" y="2568455"/>
            <a:ext cx="7118056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如果人类是被一位慈爱的上帝创造的，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为什么他会允许世上有痛苦？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3500"/>
              </a:lnSpc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上帝因为亚当的罪而咒诅全世界，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这对其他人公平吗？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3500"/>
              </a:lnSpc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上帝为什么要造分别善恶树呢？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ts val="3500"/>
              </a:lnSpc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 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22" name="直线连接符 21"/>
          <p:cNvCxnSpPr/>
          <p:nvPr/>
        </p:nvCxnSpPr>
        <p:spPr>
          <a:xfrm>
            <a:off x="8396003" y="2347781"/>
            <a:ext cx="0" cy="385343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0" y="462845"/>
            <a:ext cx="91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疑问：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795643" y="2082708"/>
            <a:ext cx="544010" cy="5301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955745" y="5907862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96097" y="3012657"/>
            <a:ext cx="2914734" cy="2450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2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zh-CN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．人类简史</a:t>
            </a:r>
            <a:endParaRPr lang="en-US" altLang="zh-CN" sz="32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ts val="472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3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zh-CN" sz="32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ts val="4720"/>
              </a:lnSpc>
            </a:pPr>
            <a:r>
              <a:rPr lang="en-US" altLang="zh-CN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堕落</a:t>
            </a:r>
            <a:endParaRPr lang="zh-CN" altLang="zh-CN" sz="32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ts val="4720"/>
              </a:lnSpc>
            </a:pPr>
            <a:r>
              <a:rPr lang="en-US" altLang="zh-CN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咒诅</a:t>
            </a:r>
            <a:r>
              <a:rPr lang="en-US" altLang="zh-CN" sz="32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sz="32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线连接符 6"/>
          <p:cNvCxnSpPr/>
          <p:nvPr/>
        </p:nvCxnSpPr>
        <p:spPr>
          <a:xfrm>
            <a:off x="1198604" y="2490227"/>
            <a:ext cx="0" cy="34950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H="1">
            <a:off x="1198606" y="5985311"/>
            <a:ext cx="63143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 flipH="1">
            <a:off x="1643447" y="2490227"/>
            <a:ext cx="626487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7908323" y="2490227"/>
            <a:ext cx="0" cy="3495084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529390" y="418255"/>
            <a:ext cx="24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学习内容：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1198603" y="2221296"/>
            <a:ext cx="544010" cy="5301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7454242" y="5694278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805194" y="5241030"/>
            <a:ext cx="7533612" cy="2383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zh-CN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FZLanTingHei-M-GBK" panose="02000000000000000000" pitchFamily="2" charset="-122"/>
                <a:ea typeface="FZLanTingHei-M-GBK" panose="02000000000000000000" pitchFamily="2" charset="-122"/>
                <a:cs typeface="微软雅黑" panose="020B0503020204020204" pitchFamily="34" charset="-122"/>
              </a:rPr>
              <a:t>创世记</a:t>
            </a:r>
            <a:endParaRPr lang="en-US" altLang="zh-CN" sz="4000" dirty="0">
              <a:solidFill>
                <a:schemeClr val="accent5">
                  <a:lumMod val="20000"/>
                  <a:lumOff val="80000"/>
                </a:schemeClr>
              </a:solidFill>
              <a:latin typeface="FZLanTingHei-M-GBK" panose="02000000000000000000" pitchFamily="2" charset="-122"/>
              <a:ea typeface="FZLanTingHei-M-GBK" panose="02000000000000000000" pitchFamily="2" charset="-122"/>
              <a:cs typeface="微软雅黑" panose="020B0503020204020204" pitchFamily="34" charset="-122"/>
            </a:endParaRPr>
          </a:p>
          <a:p>
            <a:pPr marL="0" indent="0" algn="ctr">
              <a:buNone/>
            </a:pPr>
            <a:endParaRPr lang="en-US" altLang="zh-CN" sz="1400" dirty="0">
              <a:solidFill>
                <a:schemeClr val="accent5">
                  <a:lumMod val="20000"/>
                  <a:lumOff val="80000"/>
                </a:schemeClr>
              </a:solidFill>
              <a:latin typeface="FZLanTingHei-M-GBK" panose="02000000000000000000" pitchFamily="2" charset="-122"/>
              <a:ea typeface="FZLanTingHei-M-GBK" panose="02000000000000000000" pitchFamily="2" charset="-122"/>
              <a:cs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zh-CN" sz="2800" dirty="0">
                <a:latin typeface="FZLanTingHei-M-GBK" panose="02000000000000000000" pitchFamily="2" charset="-122"/>
                <a:ea typeface="FZLanTingHei-M-GBK" panose="02000000000000000000" pitchFamily="2" charset="-122"/>
                <a:cs typeface="微软雅黑" panose="020B0503020204020204" pitchFamily="34" charset="-122"/>
              </a:rPr>
              <a:t>创</a:t>
            </a:r>
            <a:r>
              <a:rPr lang="zh-CN" altLang="en-US" sz="2800" dirty="0">
                <a:latin typeface="FZLanTingHei-M-GBK" panose="02000000000000000000" pitchFamily="2" charset="-122"/>
                <a:ea typeface="FZLanTingHei-M-GBK" panose="02000000000000000000" pitchFamily="2" charset="-122"/>
                <a:cs typeface="微软雅黑" panose="020B0503020204020204" pitchFamily="34" charset="-122"/>
              </a:rPr>
              <a:t>世记</a:t>
            </a:r>
            <a:r>
              <a:rPr lang="en-US" altLang="zh-CN" sz="2800" dirty="0">
                <a:latin typeface="FZLanTingHei-M-GBK" panose="02000000000000000000" pitchFamily="2" charset="-122"/>
                <a:ea typeface="FZLanTingHei-M-GBK" panose="02000000000000000000" pitchFamily="2" charset="-122"/>
                <a:cs typeface="微软雅黑" panose="020B0503020204020204" pitchFamily="34" charset="-122"/>
              </a:rPr>
              <a:t>1:</a:t>
            </a:r>
            <a:r>
              <a:rPr lang="zh-CN" altLang="zh-CN" sz="2800" dirty="0">
                <a:latin typeface="FZLanTingHei-M-GBK" panose="02000000000000000000" pitchFamily="2" charset="-122"/>
                <a:ea typeface="FZLanTingHei-M-GBK" panose="02000000000000000000" pitchFamily="2" charset="-122"/>
                <a:cs typeface="微软雅黑" panose="020B0503020204020204" pitchFamily="34" charset="-122"/>
              </a:rPr>
              <a:t>1</a:t>
            </a:r>
            <a:r>
              <a:rPr lang="en-US" altLang="zh-CN" sz="2800" dirty="0">
                <a:latin typeface="FZLanTingHei-M-GBK" panose="02000000000000000000" pitchFamily="2" charset="-122"/>
                <a:ea typeface="FZLanTingHei-M-GBK" panose="02000000000000000000" pitchFamily="2" charset="-122"/>
                <a:cs typeface="微软雅黑" panose="020B0503020204020204" pitchFamily="34" charset="-122"/>
              </a:rPr>
              <a:t> </a:t>
            </a:r>
            <a:r>
              <a:rPr lang="zh-CN" altLang="zh-CN" sz="2800" dirty="0">
                <a:latin typeface="FZLanTingHei-M-GBK" panose="02000000000000000000" pitchFamily="2" charset="-122"/>
                <a:ea typeface="FZLanTingHei-M-GBK" panose="02000000000000000000" pitchFamily="2" charset="-122"/>
                <a:cs typeface="微软雅黑" panose="020B0503020204020204" pitchFamily="34" charset="-122"/>
              </a:rPr>
              <a:t>起初，神创造天地。</a:t>
            </a:r>
            <a:endParaRPr lang="en-US" altLang="zh-CN" sz="2800" dirty="0">
              <a:latin typeface="FZLanTingHei-M-GBK" panose="02000000000000000000" pitchFamily="2" charset="-122"/>
              <a:ea typeface="FZLanTingHei-M-GBK" panose="02000000000000000000" pitchFamily="2" charset="-122"/>
              <a:cs typeface="微软雅黑" panose="020B0503020204020204" pitchFamily="34" charset="-122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altLang="zh-CN" sz="1400" dirty="0">
              <a:solidFill>
                <a:schemeClr val="accent5">
                  <a:lumMod val="20000"/>
                  <a:lumOff val="80000"/>
                </a:schemeClr>
              </a:solidFill>
              <a:latin typeface="FZLanTingHei-M-GBK" panose="02000000000000000000" pitchFamily="2" charset="-122"/>
              <a:ea typeface="FZLanTingHei-M-GBK" panose="02000000000000000000" pitchFamily="2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2725" y="5241029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latin typeface="FZLanTingHei-M-GBK" panose="02000000000000000000" pitchFamily="2" charset="-122"/>
                <a:ea typeface="FZLanTingHei-M-GBK" panose="02000000000000000000" pitchFamily="2" charset="-122"/>
              </a:rPr>
              <a:t>“</a:t>
            </a:r>
            <a:endParaRPr kumimoji="1" lang="zh-CN" altLang="en-US" sz="6000" dirty="0">
              <a:solidFill>
                <a:schemeClr val="accent5">
                  <a:lumMod val="20000"/>
                  <a:lumOff val="80000"/>
                </a:schemeClr>
              </a:solidFill>
              <a:latin typeface="FZLanTingHei-M-GBK" panose="02000000000000000000" pitchFamily="2" charset="-122"/>
              <a:ea typeface="FZLanTingHei-M-GBK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10800000">
            <a:off x="5328852" y="5052846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latin typeface="FZLanTingHei-M-GBK" panose="02000000000000000000" pitchFamily="2" charset="-122"/>
                <a:ea typeface="FZLanTingHei-M-GBK" panose="02000000000000000000" pitchFamily="2" charset="-122"/>
              </a:rPr>
              <a:t>“</a:t>
            </a:r>
            <a:endParaRPr kumimoji="1" lang="zh-CN" altLang="en-US" sz="6000" dirty="0">
              <a:solidFill>
                <a:schemeClr val="accent5">
                  <a:lumMod val="20000"/>
                  <a:lumOff val="80000"/>
                </a:schemeClr>
              </a:solidFill>
              <a:latin typeface="FZLanTingHei-M-GBK" panose="02000000000000000000" pitchFamily="2" charset="-122"/>
              <a:ea typeface="FZLanTingHei-M-GBK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3909"/>
          <a:stretch>
            <a:fillRect/>
          </a:stretch>
        </p:blipFill>
        <p:spPr>
          <a:xfrm>
            <a:off x="0" y="0"/>
            <a:ext cx="9144000" cy="60206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/>
        </p:nvCxnSpPr>
        <p:spPr>
          <a:xfrm>
            <a:off x="374061" y="1829017"/>
            <a:ext cx="0" cy="45608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 flipH="1">
            <a:off x="374062" y="6389847"/>
            <a:ext cx="791268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844687" y="1829017"/>
            <a:ext cx="7917097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8779243" y="1829017"/>
            <a:ext cx="0" cy="4503294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556338" y="5383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各从其类</a:t>
            </a:r>
            <a:endParaRPr kumimoji="1" lang="zh-CN" altLang="en-US" sz="36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5660" y="2270211"/>
            <a:ext cx="7912679" cy="3065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indent="0">
              <a:lnSpc>
                <a:spcPts val="3860"/>
              </a:lnSpc>
              <a:buNone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创世记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1:24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地要生出有生命之物，各从其类；就是牲畜、爬行动物、地上的走兽，各从其类。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事就这样成了。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於是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造了地上的走兽，各从其类；牲畜，各从其类；和地上一切的爬行动物，各从其类。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看为好的。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（和合本修订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l="38822" t="7371" r="20768" b="51298"/>
          <a:stretch>
            <a:fillRect/>
          </a:stretch>
        </p:blipFill>
        <p:spPr>
          <a:xfrm>
            <a:off x="381956" y="1585580"/>
            <a:ext cx="544010" cy="5301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25549" t="49611" r="34040"/>
          <a:stretch>
            <a:fillRect/>
          </a:stretch>
        </p:blipFill>
        <p:spPr>
          <a:xfrm>
            <a:off x="8286749" y="6089708"/>
            <a:ext cx="544010" cy="6463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60" name="Picture 4" descr="day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2221" r="63333" b="45715"/>
          <a:stretch>
            <a:fillRect/>
          </a:stretch>
        </p:blipFill>
        <p:spPr bwMode="auto">
          <a:xfrm>
            <a:off x="7325" y="274090"/>
            <a:ext cx="3030354" cy="273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-2472" y="274090"/>
            <a:ext cx="3030354" cy="27328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7058" name="Picture 7" descr="da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23256" r="37500" b="45715"/>
          <a:stretch>
            <a:fillRect/>
          </a:stretch>
        </p:blipFill>
        <p:spPr bwMode="auto">
          <a:xfrm>
            <a:off x="3047476" y="274090"/>
            <a:ext cx="3040875" cy="273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87056" name="Picture 10" descr="day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6" t="23256" r="10001" b="45715"/>
          <a:stretch>
            <a:fillRect/>
          </a:stretch>
        </p:blipFill>
        <p:spPr bwMode="auto">
          <a:xfrm>
            <a:off x="6078411" y="274090"/>
            <a:ext cx="3040875" cy="273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87054" name="Picture 13" descr="day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6667" r="64999" b="11765"/>
          <a:stretch>
            <a:fillRect/>
          </a:stretch>
        </p:blipFill>
        <p:spPr bwMode="auto">
          <a:xfrm>
            <a:off x="7324" y="3542487"/>
            <a:ext cx="3030355" cy="278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87052" name="Picture 16" descr="day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56667" r="37500" b="11765"/>
          <a:stretch>
            <a:fillRect/>
          </a:stretch>
        </p:blipFill>
        <p:spPr bwMode="auto">
          <a:xfrm>
            <a:off x="3047473" y="3542487"/>
            <a:ext cx="3040877" cy="278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87050" name="Picture 19" descr="day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6" t="56667" r="10001" b="11765"/>
          <a:stretch>
            <a:fillRect/>
          </a:stretch>
        </p:blipFill>
        <p:spPr bwMode="auto">
          <a:xfrm>
            <a:off x="6078408" y="3542487"/>
            <a:ext cx="3040877" cy="278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083919" y="30198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第一日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058352" y="30198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第二日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066672" y="30198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第三日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83919" y="63229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第四日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58352" y="63229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第五日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66672" y="63229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第六日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7708" y="970886"/>
            <a:ext cx="2830173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神说：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“要有光”，就有了光。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35902" y="274090"/>
            <a:ext cx="3030354" cy="27328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3249827" y="500526"/>
            <a:ext cx="2607275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神就造出空气，将空气以下的水、空气以上的水分开了。事就这样成了。神称空气为天。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089711" y="280565"/>
            <a:ext cx="3030354" cy="27328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339016" y="500526"/>
            <a:ext cx="2607275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神说：“地要发生青草和结种子的菜蔬，并结果子的树木，各从其类，果子都包着核。”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48" y="3542487"/>
            <a:ext cx="3030354" cy="2781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222422" y="4389935"/>
            <a:ext cx="2607275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神造了两个大光，大的管昼，小的管夜，又造众星。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035902" y="3536012"/>
            <a:ext cx="3030354" cy="2781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249827" y="3789771"/>
            <a:ext cx="2607275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神就造出大鱼和水中所滋生各样有生命的动物，各从其类；又造出各样飞鸟，各从其类。　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059455" y="3541101"/>
            <a:ext cx="3060609" cy="27767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326659" y="3789771"/>
            <a:ext cx="2607275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神说：“地要生出活物来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牲畜、昆虫、野兽，各从其类。”事就这样成了。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21" grpId="0" animBg="1"/>
      <p:bldP spid="30" grpId="0"/>
      <p:bldP spid="24" grpId="0" animBg="1"/>
      <p:bldP spid="31" grpId="0"/>
      <p:bldP spid="25" grpId="0" animBg="1"/>
      <p:bldP spid="32" grpId="0"/>
      <p:bldP spid="29" grpId="0" animBg="1"/>
      <p:bldP spid="33" grpId="0"/>
      <p:bldP spid="35" grpId="0" animBg="1"/>
      <p:bldP spid="34" grpId="0"/>
    </p:bld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2576</Words>
  <Application>WPS 演示</Application>
  <PresentationFormat>全屏显示(4:3)</PresentationFormat>
  <Paragraphs>407</Paragraphs>
  <Slides>44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9" baseType="lpstr">
      <vt:lpstr>Arial</vt:lpstr>
      <vt:lpstr>宋体</vt:lpstr>
      <vt:lpstr>Wingdings</vt:lpstr>
      <vt:lpstr>Arial</vt:lpstr>
      <vt:lpstr>微软雅黑</vt:lpstr>
      <vt:lpstr>Calibri Light</vt:lpstr>
      <vt:lpstr>Segoe UI</vt:lpstr>
      <vt:lpstr>FZLanTingHei-M-GBK</vt:lpstr>
      <vt:lpstr>Calibri</vt:lpstr>
      <vt:lpstr>Arial Unicode MS</vt:lpstr>
      <vt:lpstr>Noto Sans CJK SC Black</vt:lpstr>
      <vt:lpstr>Yu Gothic UI</vt:lpstr>
      <vt:lpstr>PMingLiU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人是怎样被造的呢？</vt:lpstr>
      <vt:lpstr>男人的肋骨会比   女人的少一根吗？</vt:lpstr>
      <vt:lpstr>肋骨的数量是由基因决定的</vt:lpstr>
      <vt:lpstr>卡尔威兰 Carl Wieland</vt:lpstr>
      <vt:lpstr>可以重新长出来的 肋骨</vt:lpstr>
      <vt:lpstr>动物和人吃什么？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起初，神所创造的一切都甚好！</vt:lpstr>
      <vt:lpstr>一切……都甚好吗？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前言</dc:title>
  <dc:creator>Yi Hao</dc:creator>
  <cp:lastModifiedBy>Dell</cp:lastModifiedBy>
  <cp:revision>486</cp:revision>
  <dcterms:created xsi:type="dcterms:W3CDTF">2020-12-03T10:25:00Z</dcterms:created>
  <dcterms:modified xsi:type="dcterms:W3CDTF">2022-03-02T09:34:39Z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69C683E0F364438CB9F5B5CDC389FB93</vt:lpwstr>
  </property>
  <property fmtid="{D5CDD505-2E9C-101B-9397-08002B2CF9AE}" pid="3" name="KSOProductBuildVer">
    <vt:lpwstr>2052-11.1.0.11365</vt:lpwstr>
  </property>
</Properties>
</file>