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psd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77" r:id="rId1"/>
  </p:sldMasterIdLst>
  <p:notesMasterIdLst>
    <p:notesMasterId r:id="rId48"/>
  </p:notesMasterIdLst>
  <p:sldIdLst>
    <p:sldId id="2707" r:id="rId2"/>
    <p:sldId id="2702" r:id="rId3"/>
    <p:sldId id="2688" r:id="rId4"/>
    <p:sldId id="376" r:id="rId5"/>
    <p:sldId id="2690" r:id="rId6"/>
    <p:sldId id="377" r:id="rId7"/>
    <p:sldId id="378" r:id="rId8"/>
    <p:sldId id="379" r:id="rId9"/>
    <p:sldId id="380" r:id="rId10"/>
    <p:sldId id="381" r:id="rId11"/>
    <p:sldId id="384" r:id="rId12"/>
    <p:sldId id="2566" r:id="rId13"/>
    <p:sldId id="2699" r:id="rId14"/>
    <p:sldId id="386" r:id="rId15"/>
    <p:sldId id="407" r:id="rId16"/>
    <p:sldId id="389" r:id="rId17"/>
    <p:sldId id="408" r:id="rId18"/>
    <p:sldId id="390" r:id="rId19"/>
    <p:sldId id="409" r:id="rId20"/>
    <p:sldId id="394" r:id="rId21"/>
    <p:sldId id="395" r:id="rId22"/>
    <p:sldId id="396" r:id="rId23"/>
    <p:sldId id="2691" r:id="rId24"/>
    <p:sldId id="397" r:id="rId25"/>
    <p:sldId id="392" r:id="rId26"/>
    <p:sldId id="2700" r:id="rId27"/>
    <p:sldId id="393" r:id="rId28"/>
    <p:sldId id="2694" r:id="rId29"/>
    <p:sldId id="2695" r:id="rId30"/>
    <p:sldId id="388" r:id="rId31"/>
    <p:sldId id="2692" r:id="rId32"/>
    <p:sldId id="398" r:id="rId33"/>
    <p:sldId id="399" r:id="rId34"/>
    <p:sldId id="400" r:id="rId35"/>
    <p:sldId id="410" r:id="rId36"/>
    <p:sldId id="2693" r:id="rId37"/>
    <p:sldId id="401" r:id="rId38"/>
    <p:sldId id="2697" r:id="rId39"/>
    <p:sldId id="2696" r:id="rId40"/>
    <p:sldId id="2698" r:id="rId41"/>
    <p:sldId id="2565" r:id="rId42"/>
    <p:sldId id="2708" r:id="rId43"/>
    <p:sldId id="2701" r:id="rId44"/>
    <p:sldId id="383" r:id="rId45"/>
    <p:sldId id="406" r:id="rId46"/>
    <p:sldId id="382" r:id="rId4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宋体" panose="02010600030101010101" pitchFamily="2" charset="-122"/>
      <p:regular r:id="rId53"/>
    </p:embeddedFont>
    <p:embeddedFont>
      <p:font typeface="微软雅黑" panose="020B0503020204020204" pitchFamily="34" charset="-122"/>
      <p:regular r:id="rId54"/>
      <p:bold r:id="rId55"/>
    </p:embeddedFont>
    <p:embeddedFont>
      <p:font typeface="微软雅黑" panose="020B0503020204020204" pitchFamily="34" charset="-122"/>
      <p:regular r:id="rId54"/>
      <p:bold r:id="rId55"/>
    </p:embeddedFont>
  </p:embeddedFontLst>
  <p:defaultTextStyle>
    <a:defPPr>
      <a:defRPr lang="zh-CN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0603"/>
    <a:srgbClr val="AAD3FC"/>
    <a:srgbClr val="0C4E8A"/>
    <a:srgbClr val="5388BA"/>
    <a:srgbClr val="070707"/>
    <a:srgbClr val="6E4B3D"/>
    <a:srgbClr val="5238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3" autoAdjust="0"/>
    <p:restoredTop sz="89385" autoAdjust="0"/>
  </p:normalViewPr>
  <p:slideViewPr>
    <p:cSldViewPr snapToGrid="0" snapToObjects="1">
      <p:cViewPr varScale="1">
        <p:scale>
          <a:sx n="64" d="100"/>
          <a:sy n="64" d="100"/>
        </p:scale>
        <p:origin x="15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264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3EF50E4-72D0-43EA-8B76-8E65958119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9B5F933-E55A-447A-A414-F0D5B3509EE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202C6FA-7D4F-4186-AC10-D6EC903A5927}" type="datetimeFigureOut">
              <a:rPr lang="zh-CN" altLang="en-US"/>
              <a:pPr>
                <a:defRPr/>
              </a:pPr>
              <a:t>2022/3/4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8D01A54A-8E53-4478-9756-6020890EFE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5E6221A0-8FF4-44C9-AA43-5D67204AEF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A735-C277-4675-85E8-C2ED3D6CEAB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>
            <a:extLst>
              <a:ext uri="{FF2B5EF4-FFF2-40B4-BE49-F238E27FC236}">
                <a16:creationId xmlns:a16="http://schemas.microsoft.com/office/drawing/2014/main" id="{37BE86A8-485A-46F5-BAF5-A07D8DC1F1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pPr>
              <a:defRPr/>
            </a:pPr>
            <a:fld id="{34C4375F-75C1-4085-9A74-78ECBCEDAF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>
            <a:extLst>
              <a:ext uri="{FF2B5EF4-FFF2-40B4-BE49-F238E27FC236}">
                <a16:creationId xmlns:a16="http://schemas.microsoft.com/office/drawing/2014/main" id="{0BF3C03D-18D7-478E-AE49-BE5F256C4B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备注占位符 2">
            <a:extLst>
              <a:ext uri="{FF2B5EF4-FFF2-40B4-BE49-F238E27FC236}">
                <a16:creationId xmlns:a16="http://schemas.microsoft.com/office/drawing/2014/main" id="{4BA65D95-4925-45BD-8CF5-B5D7907F42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tabLst>
                <a:tab pos="1620520" algn="l"/>
              </a:tabLst>
            </a:pPr>
            <a:r>
              <a:rPr lang="zh-CN" alt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这节课我们要来解决一个谜题：为什么在年轻的地球上能见到遥远的星 光？首先我们要理解一下这个问题在问什么。 </a:t>
            </a:r>
            <a:endParaRPr lang="en-US" altLang="zh-CN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0244" name="灯片编号占位符 3">
            <a:extLst>
              <a:ext uri="{FF2B5EF4-FFF2-40B4-BE49-F238E27FC236}">
                <a16:creationId xmlns:a16="http://schemas.microsoft.com/office/drawing/2014/main" id="{D5F89D7F-A08B-4E0E-BCE4-9458514498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9D2E14-A35C-452E-9104-B4554F2425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583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2.2.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天体之间的距离是如何计算出来的？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那么这些天体与地球的距离是怎样算出来的呢？ 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10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417878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天文学家计算天体距离的方法有很多，比如有三角视差法，造父变星法， 谱线红移法和分光视差法。通过不同的方法计算，得出的数值都大致相 同，这就说明，这些天体距离我们确实非常遥远。它们是那么遥远，以 致于它们的光线哪怕按照每秒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万公里的前进速度也需要几百万、甚至 几千万年的时间才能到达地球。 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11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626884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按照圣经的描述来看，地球的年龄不会超过一万年，但光线从遥远的星 星到达地球要几百万年。为什么在年龄最多不过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万年的地球上却能看 到这些几百万、甚至几千万光年之外的星球呢？难道外太空的时间流逝 速度和地球的流逝速度不同吗？ 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12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889144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从广义相对论的引力时间膨胀效应来看，的确是这样的。接下来我们就 来了解一下引力时间膨胀效应。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13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610170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引力时间膨胀效应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广义相对论很复杂，但如果只讲结论的话，那就是：时间流逝有多快取 决于你所受的引力有多大，或者说你距离大质量物体有多近。再说白一点， 就是： 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14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258768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你受到的引力作用越强，你的时间流逝得越慢。如果你离一个大质量物体很近，而另一个人离大质量物体很远，那么你的时间就会比他的时间 流逝得更慢。要留意的是：这个说法不是理论，而是一个基于钟表和得 到实际观测验证的客观结论。 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15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502908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我们知道原子钟的计时很精确。不过美国卡罗拉多博得（海拔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1655m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 和英国格林威治（海拔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46m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）的原子钟运行速度不一样，每年相差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微秒。 为什么处于不同海拔高度的时钟的运行速度不一样呢？ 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16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831823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根据广义相对论，引力作用越强，时间就流逝得越慢。海拔低的地方受 到的引力较强，所以在海拔低的地区，时钟就走得慢些；但海拔高的地 方受到的引力较弱，所以那里的时钟就走得快些。 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17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632641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defTabSz="1219170">
              <a:lnSpc>
                <a:spcPts val="4000"/>
              </a:lnSpc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美国卡罗拉多博得和英国格林威治的原子钟速度不一样，主要是因为它 们所处的海拔高度不同造成的。英国格林威治的海拔是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46m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，但美国卡 罗拉多博得的海拔是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1655m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algn="just" defTabSz="1219170">
              <a:lnSpc>
                <a:spcPts val="4000"/>
              </a:lnSpc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击）这样的客观观察引发我们思考另外一个问题：如果在地球上因为海拔 不同就可以造成两个精确度相同的时钟每年出现几微秒的差异，那么在 强引力场中相距更远的两个时钟的差异岂不更大？</a:t>
            </a:r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18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816071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3.1.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把引力时间膨胀效应运用在外太空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按照引力时间膨胀效应来看，回答是肯定的，在同一个引力场中相距很 远的两个时钟，它们在运行速度上的差异会更大。现在让我们把引力时 间膨胀效应运用在外太空来思考一下。 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19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191914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还记得我们在</a:t>
            </a:r>
            <a:r>
              <a:rPr lang="en-US" altLang="zh-CN" dirty="0"/>
              <a:t>13-15 </a:t>
            </a:r>
            <a:r>
              <a:rPr lang="zh-CN" altLang="en-US" dirty="0"/>
              <a:t>课已经系统地学习过地球的年龄，发现从圣经的家 谱计算得出的地球年龄大约为 </a:t>
            </a:r>
            <a:r>
              <a:rPr lang="en-US" altLang="zh-CN" dirty="0"/>
              <a:t>6000-10000 </a:t>
            </a:r>
            <a:r>
              <a:rPr lang="zh-CN" altLang="en-US" dirty="0"/>
              <a:t>年。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C4375F-75C1-4085-9A74-78ECBCEDAF19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687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大家都听说过黑洞，黑洞是广义相对论曾预测并在后来得到证实的、存 在于宇宙空间中的一种特殊天体。黑洞的引力极其强大。现在假设在黑 洞周围有一远一近的两个星球。我们知道：越接近黑洞，所受的引力越大， 时间流逝就越慢。 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击）观察这幅图，在内圈黄色轨道上运行的星球因为离 黑洞更近，所以它的时间流逝速度更慢。而在外圈白色轨道上运行的星 球因为离黑洞更远，所以它的时间流逝速度就更快。</a:t>
            </a:r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20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9627912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3.2.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根据圣经，地球被造时已有引力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根据圣经，我们知道地球在被造的时候就已经有引力了。怎么知道？读 一读：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创世记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1:2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地是空虚混沌。渊面黑暗。神的灵运行在水面上。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这节经文告诉我们那时候已经存在引力，因为“水面”必须是在引力作 用下才能形成的。 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21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633630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看图中这样的一个水面，只有在引力作用下的水才能形成一个水面。 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22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40489230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而在太空失重的环境下，水一般呈水雾状态，不会形成一个水面。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C4375F-75C1-4085-9A74-78ECBCEDAF19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879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而经文中的“渊面黑暗”表明：当时的地球实际上是一个大水球。“渊面” 就是这个大水球的表面。关于创世之初的大水球，圣经在其他地方也有 记录。 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24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0995740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彼得后书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3:5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他们故意忘记，从太古凭神的命有了天，并从水而出、藉 水而成的地。这节经文的描述表明：地球在一开始被创造的时候，就是 一个大水球。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根据相对论的知识和圣经，我们知道地球从一开始被造时就有引力。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25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3859550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白洞天文学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有了这些知识后，我们现在就可以开始来解决星光传播的时间问题了。 接下来的内容“白洞宇宙学理论”非常有趣，但也会有点难，需要大家 打起精神认真听！你准备好接受挑战了吗？（等候学生回答） 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26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0034259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根据年轻地球创造论的时间框架，汉弗莱斯博士提出了一套“白洞天文 学”的理论。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击）这套理论认为：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宇宙似乎在向我们四周围膨胀出去。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如果你距质量大的物体很近，时间就会变慢。</a:t>
            </a:r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27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1041630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具体来说：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物质最初集中在一点，宇宙在创造的第一到第四天以地球为中心 向四围膨胀。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物质被连续喷到视界外。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击）视界之外，引力小得多，时间走得快。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视界之内，物质的密度非常大，引力非常强，使地球上的时间走 得慢。 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28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9289118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当视界缩小到消失之后，地球上面的时间流逝速度和外太空的时间流逝 速度才开始一致。这整套的白洞天文学到底是什么意思呢？接下来我们 一点一点来解释。</a:t>
            </a:r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29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4063472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后来我们又探索了许多自然界的证据，例如海洋的盐、陆地的侵蚀、地 球和太阳的距离等，发现这些证据都支持地球是年轻的，而且和圣经所 描述的 </a:t>
            </a:r>
            <a:r>
              <a:rPr lang="en-US" altLang="zh-CN" dirty="0"/>
              <a:t>6000-10000 </a:t>
            </a:r>
            <a:r>
              <a:rPr lang="zh-CN" altLang="en-US" dirty="0"/>
              <a:t>年的时间框架也是兼容的。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C4375F-75C1-4085-9A74-78ECBCEDAF19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0192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4.1.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了解视界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首先我们要知道什么是视界？视界是指黑洞周围、一个引力强大到连光 子也不能逃逸的区域。 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击）图中红线圈起来的部分就是黑洞的视界面，在 这个区域内（视界面内），引力尤其强大， 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击）那里的时间流逝是极度缓慢、甚至是停滞的。但在这个区域外，也就是视界面外，引力小得多， 时间是流逝的。接下来，我们了解一下黑洞视界面会怎么变化。 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30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40297633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关于视界面的变化，我们要了解两点。第一、视界之内的物质总量是被 上帝一开始就设定好的。 （</a:t>
            </a:r>
            <a:r>
              <a:rPr lang="en-US" altLang="zh-CN" sz="1200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zh-CN" altLang="en-US" sz="1200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击）二、当视界内的质量减少的时候，视界面也 会跟着缩小。这就好像一个打满气的气球，它的体积会随着里面气体的 减少而减少一样。</a:t>
            </a:r>
            <a:endParaRPr lang="zh-CN" altLang="en-US" strike="noStrike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31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0731833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视界面也是一样的。史瓦西的半径计算公式表明：视界半径的大小和视 界之内的物质总量是成正比的。也就是说：视界之内的物质减少的话， 视界的半径也会同时缩小。接下来，我们用一幅动图来表示这个视界半 径随物质减少而缩小的过程。 （</a:t>
            </a:r>
            <a:r>
              <a:rPr lang="en-US" altLang="zh-CN" sz="1200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zh-CN" altLang="en-US" sz="1200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击）看到了吗？当视界面里的物质在被往外 抛射的时候，同时它的视界面不断缩小。当视界里面的物质被全部抛出， 视界面也会消失了。</a:t>
            </a:r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32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968098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4.2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把白洞宇宙学理论运用在上帝的创造周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了解了视界以后，我们再回过头来看白洞宇宙学的观点。神刚创造地球 的时候，形成地球的物质就在一个黑洞中心。宇宙空间在创造的第一到 第四天以地球为中心点向周围膨胀。视界内的物质被连续喷到视界外。 因物质在被不断向外抛射，所以视界的半径就在不断缩小。圣经所说的 一句话似乎也在描述这个过程。 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33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1278181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以赛亚书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40:22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他铺张诸天如铺张幔子，展开众天像展开可以居住的帐 棚。（新译本）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这节经文给我们一个画面，神当时是展开众天如铺张幔子，很可能就是 神当时把黑洞中的物质抛出视界之外，把物质和空间一起拉展。 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34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5964060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要留意的是：在这个过程中，宇宙星光的时间与地球的时间流逝速度并 不相同，星光的时间流逝更快。看图中的钟表，在视界之外的区域，引 力小，那里的时间流逝得相对快。（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击） 起初的地球处于视界之内，物质的 密度非常大，引力非常强，因此当时地球上的时间就流逝得相对慢。 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35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5067520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所以在上帝展开众天的这个过程中，地球上的时间只是过去了一点，但 外太空的时间已经过去了好久， 星光也已经传播了好长时间、跨越了（几百万光年的）广阔空间。 这就是为什么地球可以只过去了几千年，外太 空的星光却可以已经传播几百几千万年了。 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36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9318140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现在，我们试着来重温整个过程。紫色的球是代表视界，里面是一大堆 物质。起初的地球就处在视界的中心。由于超级强大的引力作用，在视 界面内，时间是缓慢、甚至是停滞的。但在视界面外，引力相对小，所 以时间是流逝的。那么，当神拉展众天的时候会发生什么事情呢？请留 意看接下来的动画。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（</a:t>
            </a:r>
            <a:r>
              <a:rPr lang="en-US" altLang="zh-CN" dirty="0"/>
              <a:t>P</a:t>
            </a:r>
            <a:r>
              <a:rPr lang="zh-CN" altLang="en-US" dirty="0"/>
              <a:t>击）物质被不断抛出视界之外，随着物质从视界里被抛出去，视界就越变 越小，直到最后视界缩小到地球所在的中心点，随后就完全消失。那些 脱离视界以后的物质就聚合形成各种天体，包括发光的恒星。这些恒星 一形成后，它们发出的光就开始向四周传播，当然也会向着处于视界中 心的地球传播，图中土黄色的箭头就是指向地球传播的光线。</a:t>
            </a:r>
          </a:p>
          <a:p>
            <a:r>
              <a:rPr lang="zh-CN" altLang="en-US" dirty="0"/>
              <a:t>由于在这个过程中，外太空星光的时间流逝速度要远远快过地球上的时 间，所以哪怕地球的时间只过去了一点点，但遥远的外太空实际上已经 过去很长很长时间了，所以遥远的星光有足够的时间跨过漫长的距离， 并最终到达地球。</a:t>
            </a:r>
            <a:endParaRPr lang="en-US" altLang="zh-CN" dirty="0"/>
          </a:p>
          <a:p>
            <a:r>
              <a:rPr lang="zh-CN" altLang="en-US" dirty="0"/>
              <a:t>（</a:t>
            </a:r>
            <a:r>
              <a:rPr lang="en-US" altLang="zh-CN" dirty="0"/>
              <a:t>P</a:t>
            </a:r>
            <a:r>
              <a:rPr lang="zh-CN" altLang="en-US" dirty="0"/>
              <a:t>击）当视界缩小到消失之后，地球时间的流逝速度和外太空的时间流逝速 度才趋于一致。但这个时候，我们已经能从地球上看到遥远天体射过来 的星光了。 </a:t>
            </a:r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37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4777835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这就是汉弗莱斯博士提出的“白洞天文学”的理论。你听明白了吗？可 以复述一下吗？（点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1-2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位学生回答）</a:t>
            </a:r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38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3165258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/>
              <a:t>回到我们上课前提出的问题：我们可以从地球上见到从几百万、甚至几 千万光年之外的星光，这说明我们根据圣经得出的地球年龄不超过</a:t>
            </a:r>
            <a:r>
              <a:rPr lang="en-US" altLang="zh-CN" dirty="0"/>
              <a:t>1 </a:t>
            </a:r>
            <a:r>
              <a:rPr lang="zh-CN" altLang="en-US" dirty="0"/>
              <a:t>万 年是错的吗？（等候学生回答） 回答是：不！圣经记载的地球年龄没 有错！外太空遥远的星光和圣经所记的 </a:t>
            </a:r>
            <a:r>
              <a:rPr lang="en-US" altLang="zh-CN" dirty="0"/>
              <a:t>6000-10000 </a:t>
            </a:r>
            <a:r>
              <a:rPr lang="zh-CN" altLang="en-US" dirty="0"/>
              <a:t>年并没有矛盾！</a:t>
            </a:r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39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851307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/>
              <a:t>让人纳闷的地方在于：地球的年龄不超过一万年，但光线从星星传播到 地球却需要几十万、几百万、甚至几千万年。这要怎么解释呢？ （</a:t>
            </a:r>
            <a:r>
              <a:rPr lang="en-US" altLang="zh-CN" dirty="0"/>
              <a:t>P</a:t>
            </a:r>
            <a:r>
              <a:rPr lang="zh-CN" altLang="en-US" dirty="0"/>
              <a:t>击）为 什么在年轻的地球上，可以见到这些遥远的星光？难道根据圣经得出的 </a:t>
            </a:r>
            <a:r>
              <a:rPr lang="en-US" altLang="zh-CN" dirty="0"/>
              <a:t>6000-10000 </a:t>
            </a:r>
            <a:r>
              <a:rPr lang="zh-CN" altLang="en-US" dirty="0"/>
              <a:t>年的地球年龄不准确吗？让我们先不要急着下结论，而是先 来探索。 </a:t>
            </a:r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4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1899848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我们不必因此动摇对于年轻地球论的信心！相反，我们实在要佩服、赞 叹这位创造天地的主的智慧、慈爱和大能！</a:t>
            </a:r>
          </a:p>
          <a:p>
            <a:r>
              <a:rPr lang="zh-CN" altLang="en-US" dirty="0"/>
              <a:t>以赛亚书 </a:t>
            </a:r>
            <a:r>
              <a:rPr lang="en-US" altLang="zh-CN" dirty="0"/>
              <a:t>40:22 </a:t>
            </a:r>
            <a:r>
              <a:rPr lang="zh-CN" altLang="en-US" dirty="0"/>
              <a:t>他铺张诸天如铺张幔子，展开众天像展开可以居住的帐 棚。（新译本）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C4375F-75C1-4085-9A74-78ECBCEDAF19}" type="slidenum">
              <a:rPr lang="zh-CN" altLang="en-US" smtClean="0"/>
              <a:pPr>
                <a:defRPr/>
              </a:pPr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4034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祷告结束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C4375F-75C1-4085-9A74-78ECBCEDAF19}" type="slidenum">
              <a:rPr lang="zh-CN" altLang="en-US" smtClean="0"/>
              <a:pPr>
                <a:defRPr/>
              </a:pPr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9686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C4375F-75C1-4085-9A74-78ECBCEDAF19}" type="slidenum">
              <a:rPr lang="zh-CN" altLang="en-US" smtClean="0"/>
              <a:pPr>
                <a:defRPr/>
              </a:pPr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5482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年轻地球创造论科学家的其他看法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C4375F-75C1-4085-9A74-78ECBCEDAF19}" type="slidenum">
              <a:rPr lang="zh-CN" altLang="en-US" smtClean="0"/>
              <a:pPr>
                <a:defRPr/>
              </a:pPr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9762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为了解决星光传播时间的问题，相信圣经的年轻地球创造论科学家提出 过不少理论。比如，有些科学家认为，那些恒星距离我们其实没有那么远， 但实际观测数据似乎表明，那些天体确实距离我们非常遥远。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44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41270746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另外一些科学家觉得，可能神一开始就创造了已经传到地球的光线。他 们的依据是成熟的创造中，树上都已经结了果子，亚当和夏娃也是成年， 有头发。不过，没有确切的证据说明一开始就创造了已经传到地球的光线。 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45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7244463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还有科学家提出：光速在过去比现在更快。这种说法理论上是有可能的， 但没有强有力的证据支持。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击）最后一种说法是，光速在人类堕落之后发生了变化，如同其他自然规 律发生变化一样。这种观点合理，但也没有办法证明。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46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706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我们这节课要学习一个叫做“白洞宇宙学”的理论，你将会惊讶地发现： 尽管地球上只过去了几千年，外太空星光却已经传播了千百万年的时间。 为什么？因为基于广义相对论的引力时间膨胀效应来看，在创世之初， 外太空时间的流逝速度和地球的是不一样的。通过这节课的学习，我们 将得出一个合理的结论，那就是：外太空遥远星光的传播时间和圣经所 记载的地球年龄在一万年左右没有矛盾！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击）为了帮助大家更好地明白“白洞理论”，我们先要搞明白两个概念。 第一是“光年”这个长度单位，第二是“引力时间膨胀效应”。我们先 从光年开始讲吧。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5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1060028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很多时候，人们因为“光年”这个词中有“年”这个字眼，就误以为“光 年”是一个时间单位。实际上，光年并不是一个时间单位，而是一个非 常大的长度单位。 光在真空中的速度为每秒钟约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万公里。以这样的速度，光只需要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秒 多一点的时间就可以从地球抵达月球，而所谓的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光年，是指光在真空 中直线前进整整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年的距离，换算下来就是大约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万亿公里。我们看一 些例子：</a:t>
            </a:r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6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45496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2.1.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具体案例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这是仙女座星系（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M31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距地球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250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万光年。如果换算成公里，那就相 当于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250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× 10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万亿公里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2500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万兆公里，相当遥远。 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7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605249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这是麦哲伦星云，距离地球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万光年，相当于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170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万兆公里。 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8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348216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>
            <a:extLst>
              <a:ext uri="{FF2B5EF4-FFF2-40B4-BE49-F238E27FC236}">
                <a16:creationId xmlns:a16="http://schemas.microsoft.com/office/drawing/2014/main" id="{EFB5E0F2-2D69-421E-958D-9376B65785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备注占位符 2">
            <a:extLst>
              <a:ext uri="{FF2B5EF4-FFF2-40B4-BE49-F238E27FC236}">
                <a16:creationId xmlns:a16="http://schemas.microsoft.com/office/drawing/2014/main" id="{2578E692-E4EA-47C9-A9C5-BC050EB12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这是猎户座星云，距离地球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1500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光年，相当于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15000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兆公里。 </a:t>
            </a:r>
            <a:endParaRPr lang="zh-CN" altLang="en-US" dirty="0"/>
          </a:p>
        </p:txBody>
      </p:sp>
      <p:sp>
        <p:nvSpPr>
          <p:cNvPr id="111620" name="灯片编号占位符 3">
            <a:extLst>
              <a:ext uri="{FF2B5EF4-FFF2-40B4-BE49-F238E27FC236}">
                <a16:creationId xmlns:a16="http://schemas.microsoft.com/office/drawing/2014/main" id="{ED8D3EA5-F0C1-4A36-8ED4-E8DAC59D3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9C905C8-E854-4228-AC7E-59B379342FA4}" type="slidenum">
              <a:rPr kumimoji="0" lang="zh-CN" altLang="en-US" smtClean="0"/>
              <a:pPr/>
              <a:t>9</a:t>
            </a:fld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779260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蓝色的天空&#10;&#10;描述已自动生成">
            <a:extLst>
              <a:ext uri="{FF2B5EF4-FFF2-40B4-BE49-F238E27FC236}">
                <a16:creationId xmlns:a16="http://schemas.microsoft.com/office/drawing/2014/main" id="{174C2F1E-AF8A-584D-B892-03722D56D0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02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8865-7C00-F642-BF95-D710111C1C7F}" type="datetimeFigureOut">
              <a:rPr kumimoji="1" lang="zh-CN" altLang="en-US" smtClean="0"/>
              <a:t>2022/3/4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6632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8865-7C00-F642-BF95-D710111C1C7F}" type="datetimeFigureOut">
              <a:rPr kumimoji="1" lang="zh-CN" altLang="en-US" smtClean="0"/>
              <a:t>2022/3/4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4350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85984"/>
            <a:ext cx="91440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algn="ctr">
              <a:defRPr lang="en-US" sz="24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514350">
              <a:lnSpc>
                <a:spcPct val="90000"/>
              </a:lnSpc>
              <a:buFont typeface="Arial" panose="020B0604020202020204" pitchFamily="34" charset="0"/>
            </a:pPr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961671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42966"/>
            <a:ext cx="8229600" cy="57150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/>
          <a:lstStyle/>
          <a:p>
            <a:fld id="{9BF2B057-2B77-4D48-823D-03225A80255B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2022/3/4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/>
          <a:lstStyle/>
          <a:p>
            <a:fld id="{5DDC94A0-EFD1-4BE2-BACA-A739C2A265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18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303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94"/>
            <a:ext cx="7043208" cy="4616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  <a:prstGeom prst="rect">
            <a:avLst/>
          </a:prstGeo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5625" b="1" i="1" u="none" strike="noStrike" kern="1200" cap="none" spc="-36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363420920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303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94"/>
            <a:ext cx="7043208" cy="4616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  <a:prstGeom prst="rect">
            <a:avLst/>
          </a:prstGeo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5625" b="1" i="1" u="none" strike="noStrike" kern="1200" cap="none" spc="-36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76088829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57732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24325"/>
            <a:ext cx="9144000" cy="46628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algn="ctr">
              <a:defRPr lang="en-US" sz="27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685800">
              <a:lnSpc>
                <a:spcPct val="90000"/>
              </a:lnSpc>
              <a:buFont typeface="Arial" panose="020B0604020202020204" pitchFamily="34" charset="0"/>
            </a:pPr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78546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1385"/>
            <a:ext cx="91440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algn="ctr">
              <a:defRPr lang="en-US" sz="24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514350">
              <a:lnSpc>
                <a:spcPct val="90000"/>
              </a:lnSpc>
              <a:buFont typeface="Arial" panose="020B0604020202020204" pitchFamily="34" charset="0"/>
            </a:pPr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542801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1385"/>
            <a:ext cx="91440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algn="ctr">
              <a:defRPr lang="en-US" sz="24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514350">
              <a:lnSpc>
                <a:spcPct val="90000"/>
              </a:lnSpc>
              <a:buFont typeface="Arial" panose="020B0604020202020204" pitchFamily="34" charset="0"/>
            </a:pPr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215834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蓝色的天空&#10;&#10;描述已自动生成">
            <a:extLst>
              <a:ext uri="{FF2B5EF4-FFF2-40B4-BE49-F238E27FC236}">
                <a16:creationId xmlns:a16="http://schemas.microsoft.com/office/drawing/2014/main" id="{7931EA0B-1A6E-8B4D-8EA5-C0BD886353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3" name="标题占位符 1">
            <a:extLst>
              <a:ext uri="{FF2B5EF4-FFF2-40B4-BE49-F238E27FC236}">
                <a16:creationId xmlns:a16="http://schemas.microsoft.com/office/drawing/2014/main" id="{8C5BB99D-0CC7-45EA-9542-85A2FCB48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171"/>
            <a:ext cx="9144000" cy="78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97340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1385"/>
            <a:ext cx="91440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algn="ctr">
              <a:defRPr lang="en-US" sz="24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514350">
              <a:lnSpc>
                <a:spcPct val="90000"/>
              </a:lnSpc>
              <a:buFont typeface="Arial" panose="020B0604020202020204" pitchFamily="34" charset="0"/>
            </a:pPr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722043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1385"/>
            <a:ext cx="91440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algn="ctr">
              <a:defRPr lang="en-US" sz="24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514350">
              <a:lnSpc>
                <a:spcPct val="90000"/>
              </a:lnSpc>
              <a:buFont typeface="Arial" panose="020B0604020202020204" pitchFamily="34" charset="0"/>
            </a:pPr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952024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1385"/>
            <a:ext cx="91440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algn="ctr">
              <a:defRPr lang="en-US" sz="24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514350">
              <a:lnSpc>
                <a:spcPct val="90000"/>
              </a:lnSpc>
              <a:buFont typeface="Arial" panose="020B0604020202020204" pitchFamily="34" charset="0"/>
            </a:pPr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90275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1385"/>
            <a:ext cx="91440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algn="ctr">
              <a:defRPr lang="en-US" sz="24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514350">
              <a:lnSpc>
                <a:spcPct val="90000"/>
              </a:lnSpc>
              <a:buFont typeface="Arial" panose="020B0604020202020204" pitchFamily="34" charset="0"/>
            </a:pPr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036550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1385"/>
            <a:ext cx="91440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algn="ctr">
              <a:defRPr lang="en-US" sz="24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514350">
              <a:lnSpc>
                <a:spcPct val="90000"/>
              </a:lnSpc>
              <a:buFont typeface="Arial" panose="020B0604020202020204" pitchFamily="34" charset="0"/>
            </a:pPr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922020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1385"/>
            <a:ext cx="91440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algn="ctr">
              <a:defRPr lang="en-US" sz="24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514350">
              <a:lnSpc>
                <a:spcPct val="90000"/>
              </a:lnSpc>
              <a:buFont typeface="Arial" panose="020B0604020202020204" pitchFamily="34" charset="0"/>
            </a:pPr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86272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1385"/>
            <a:ext cx="91440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algn="ctr">
              <a:defRPr lang="en-US" sz="24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514350">
              <a:lnSpc>
                <a:spcPct val="90000"/>
              </a:lnSpc>
              <a:buFont typeface="Arial" panose="020B0604020202020204" pitchFamily="34" charset="0"/>
            </a:pPr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32062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1385"/>
            <a:ext cx="91440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algn="ctr">
              <a:defRPr lang="en-US" sz="24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514350">
              <a:lnSpc>
                <a:spcPct val="90000"/>
              </a:lnSpc>
              <a:buFont typeface="Arial" panose="020B0604020202020204" pitchFamily="34" charset="0"/>
            </a:pPr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981987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1385"/>
            <a:ext cx="91440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algn="ctr">
              <a:defRPr lang="en-US" sz="24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514350">
              <a:lnSpc>
                <a:spcPct val="90000"/>
              </a:lnSpc>
              <a:buFont typeface="Arial" panose="020B0604020202020204" pitchFamily="34" charset="0"/>
            </a:pPr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90607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1385"/>
            <a:ext cx="91440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algn="ctr">
              <a:defRPr lang="en-US" sz="24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514350">
              <a:lnSpc>
                <a:spcPct val="90000"/>
              </a:lnSpc>
              <a:buFont typeface="Arial" panose="020B0604020202020204" pitchFamily="34" charset="0"/>
            </a:pPr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552322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蓝色的天空&#10;&#10;描述已自动生成">
            <a:extLst>
              <a:ext uri="{FF2B5EF4-FFF2-40B4-BE49-F238E27FC236}">
                <a16:creationId xmlns:a16="http://schemas.microsoft.com/office/drawing/2014/main" id="{5940EF99-540B-6E42-9786-10502FFA10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3" name="标题占位符 1">
            <a:extLst>
              <a:ext uri="{FF2B5EF4-FFF2-40B4-BE49-F238E27FC236}">
                <a16:creationId xmlns:a16="http://schemas.microsoft.com/office/drawing/2014/main" id="{FFD49CFF-A2D6-4875-B1E6-11CEF85BD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171"/>
            <a:ext cx="9144000" cy="78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18326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1385"/>
            <a:ext cx="91440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algn="ctr">
              <a:defRPr lang="en-US" sz="24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514350">
              <a:lnSpc>
                <a:spcPct val="90000"/>
              </a:lnSpc>
              <a:buFont typeface="Arial" panose="020B0604020202020204" pitchFamily="34" charset="0"/>
            </a:pPr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8420971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1385"/>
            <a:ext cx="91440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algn="ctr">
              <a:defRPr lang="en-US" sz="24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514350">
              <a:lnSpc>
                <a:spcPct val="90000"/>
              </a:lnSpc>
              <a:buFont typeface="Arial" panose="020B0604020202020204" pitchFamily="34" charset="0"/>
            </a:pPr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617742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1385"/>
            <a:ext cx="91440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algn="ctr">
              <a:defRPr lang="en-US" sz="24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514350">
              <a:lnSpc>
                <a:spcPct val="90000"/>
              </a:lnSpc>
              <a:buFont typeface="Arial" panose="020B0604020202020204" pitchFamily="34" charset="0"/>
            </a:pPr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907343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1385"/>
            <a:ext cx="91440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algn="ctr">
              <a:defRPr lang="en-US" sz="24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514350">
              <a:lnSpc>
                <a:spcPct val="90000"/>
              </a:lnSpc>
              <a:buFont typeface="Arial" panose="020B0604020202020204" pitchFamily="34" charset="0"/>
            </a:pPr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9389504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1385"/>
            <a:ext cx="91440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algn="ctr">
              <a:defRPr lang="en-US" sz="2400" b="1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514350">
              <a:lnSpc>
                <a:spcPct val="90000"/>
              </a:lnSpc>
              <a:buFont typeface="Arial" panose="020B0604020202020204" pitchFamily="34" charset="0"/>
            </a:pPr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777219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2000"/>
            <a:ext cx="9144000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>
              <a:spcBef>
                <a:spcPct val="0"/>
              </a:spcBef>
              <a:buFont typeface="Arial" panose="020B0604020202020204" pitchFamily="34" charset="0"/>
              <a:buNone/>
              <a:defRPr lang="en-US" sz="3600" b="1" dirty="0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91440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dirty="0"/>
              <a:t>单击此处编辑母版副标题样式</a:t>
            </a:r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875F873-BFAC-D84D-B626-1657EE3B3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98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蓝色的天空&#10;&#10;中度可信度描述已自动生成">
            <a:extLst>
              <a:ext uri="{FF2B5EF4-FFF2-40B4-BE49-F238E27FC236}">
                <a16:creationId xmlns:a16="http://schemas.microsoft.com/office/drawing/2014/main" id="{2B0F5417-8387-8E42-A9A1-4800E036E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3" name="标题占位符 1">
            <a:extLst>
              <a:ext uri="{FF2B5EF4-FFF2-40B4-BE49-F238E27FC236}">
                <a16:creationId xmlns:a16="http://schemas.microsoft.com/office/drawing/2014/main" id="{CF81DC4F-4715-4A76-B6C8-3D5D735D6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171"/>
            <a:ext cx="9144000" cy="78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60757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蓝色的天空&#10;&#10;描述已自动生成">
            <a:extLst>
              <a:ext uri="{FF2B5EF4-FFF2-40B4-BE49-F238E27FC236}">
                <a16:creationId xmlns:a16="http://schemas.microsoft.com/office/drawing/2014/main" id="{6DF36842-CF5B-434C-A60F-40EED7A8D5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3" name="标题占位符 1">
            <a:extLst>
              <a:ext uri="{FF2B5EF4-FFF2-40B4-BE49-F238E27FC236}">
                <a16:creationId xmlns:a16="http://schemas.microsoft.com/office/drawing/2014/main" id="{1C830447-81A6-4C84-A295-FDB3B191F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171"/>
            <a:ext cx="9144000" cy="78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0944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标&#10;&#10;描述已自动生成">
            <a:extLst>
              <a:ext uri="{FF2B5EF4-FFF2-40B4-BE49-F238E27FC236}">
                <a16:creationId xmlns:a16="http://schemas.microsoft.com/office/drawing/2014/main" id="{A06CAFBC-8305-8B4F-94CA-568B67103E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6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8865-7C00-F642-BF95-D710111C1C7F}" type="datetimeFigureOut">
              <a:rPr kumimoji="1" lang="zh-CN" altLang="en-US" smtClean="0"/>
              <a:t>2022/3/4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6544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8865-7C00-F642-BF95-D710111C1C7F}" type="datetimeFigureOut">
              <a:rPr kumimoji="1" lang="zh-CN" altLang="en-US" smtClean="0"/>
              <a:t>2022/3/4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83306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88865-7C00-F642-BF95-D710111C1C7F}" type="datetimeFigureOut">
              <a:rPr kumimoji="1" lang="zh-CN" altLang="en-US" smtClean="0"/>
              <a:t>2022/3/4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07997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88865-7C00-F642-BF95-D710111C1C7F}" type="datetimeFigureOut">
              <a:rPr kumimoji="1" lang="zh-CN" altLang="en-US" smtClean="0"/>
              <a:t>2022/3/4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288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  <p:sldLayoutId id="2147483806" r:id="rId29"/>
    <p:sldLayoutId id="2147483807" r:id="rId30"/>
    <p:sldLayoutId id="2147483808" r:id="rId31"/>
    <p:sldLayoutId id="2147483809" r:id="rId32"/>
    <p:sldLayoutId id="2147483810" r:id="rId33"/>
    <p:sldLayoutId id="2147483811" r:id="rId34"/>
    <p:sldLayoutId id="2147483813" r:id="rId3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30.jp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31.jp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7.gif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12" Type="http://schemas.openxmlformats.org/officeDocument/2006/relationships/image" Target="../media/image47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28.gif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12" Type="http://schemas.openxmlformats.org/officeDocument/2006/relationships/image" Target="../media/image50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28.gif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51.jp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55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55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6.jp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2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sd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21A4DAA-921C-2544-8114-7341C79A2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8461"/>
            <a:ext cx="4000719" cy="3499337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5E424195-88F7-524A-8A64-BEA0EFC02DA2}"/>
              </a:ext>
            </a:extLst>
          </p:cNvPr>
          <p:cNvSpPr txBox="1">
            <a:spLocks/>
          </p:cNvSpPr>
          <p:nvPr/>
        </p:nvSpPr>
        <p:spPr>
          <a:xfrm>
            <a:off x="317197" y="2518611"/>
            <a:ext cx="3412592" cy="267903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为何在年轻的地球上看到遥远的星光</a:t>
            </a:r>
            <a:endParaRPr kumimoji="1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以赛亚书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40</a:t>
            </a:r>
            <a:r>
              <a:rPr kumimoji="1" lang="en-US" altLang="zh-CN" sz="2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22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第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17</a:t>
            </a:r>
            <a:r>
              <a:rPr kumimoji="1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课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59952D3-C8A9-4946-B9CC-57247C10B4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53"/>
          <a:stretch/>
        </p:blipFill>
        <p:spPr>
          <a:xfrm>
            <a:off x="4000719" y="0"/>
            <a:ext cx="514328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969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965F481F-34B2-4C5D-B097-DC547DF112D0}"/>
              </a:ext>
            </a:extLst>
          </p:cNvPr>
          <p:cNvGrpSpPr/>
          <p:nvPr/>
        </p:nvGrpSpPr>
        <p:grpSpPr>
          <a:xfrm>
            <a:off x="454532" y="2242084"/>
            <a:ext cx="8299161" cy="4629384"/>
            <a:chOff x="454532" y="2196364"/>
            <a:chExt cx="8299161" cy="4629384"/>
          </a:xfrm>
        </p:grpSpPr>
        <p:cxnSp>
          <p:nvCxnSpPr>
            <p:cNvPr id="23" name="直线连接符 2">
              <a:extLst>
                <a:ext uri="{FF2B5EF4-FFF2-40B4-BE49-F238E27FC236}">
                  <a16:creationId xmlns:a16="http://schemas.microsoft.com/office/drawing/2014/main" id="{61EDAAA6-15A7-40FC-965A-673B79A84B74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2461437"/>
              <a:ext cx="0" cy="4040023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直线连接符 3">
              <a:extLst>
                <a:ext uri="{FF2B5EF4-FFF2-40B4-BE49-F238E27FC236}">
                  <a16:creationId xmlns:a16="http://schemas.microsoft.com/office/drawing/2014/main" id="{E2F56E11-6D06-43FA-AF0F-16839ADA06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直线连接符 4">
              <a:extLst>
                <a:ext uri="{FF2B5EF4-FFF2-40B4-BE49-F238E27FC236}">
                  <a16:creationId xmlns:a16="http://schemas.microsoft.com/office/drawing/2014/main" id="{CD5CD0EC-47D3-446B-9CC1-8107CB124B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2496944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直线连接符 5">
              <a:extLst>
                <a:ext uri="{FF2B5EF4-FFF2-40B4-BE49-F238E27FC236}">
                  <a16:creationId xmlns:a16="http://schemas.microsoft.com/office/drawing/2014/main" id="{13C2BF60-5BFF-45B8-B460-2AB1F0FD4355}"/>
                </a:ext>
              </a:extLst>
            </p:cNvPr>
            <p:cNvCxnSpPr>
              <a:cxnSpLocks/>
              <a:endCxn id="28" idx="3"/>
            </p:cNvCxnSpPr>
            <p:nvPr/>
          </p:nvCxnSpPr>
          <p:spPr>
            <a:xfrm>
              <a:off x="8702174" y="2496944"/>
              <a:ext cx="51519" cy="4005639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C93CB741-379E-4A60-85CF-D06D5C999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2196364"/>
              <a:ext cx="544010" cy="530146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909A3764-92A9-4444-92AB-CE8138B097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BD9E3065-0D48-49CA-8D55-AB37A6F2B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7" y="1389881"/>
            <a:ext cx="8680390" cy="4489224"/>
          </a:xfrm>
          <a:prstGeom prst="rect">
            <a:avLst/>
          </a:prstGeom>
        </p:spPr>
      </p:pic>
      <p:sp>
        <p:nvSpPr>
          <p:cNvPr id="5" name="Text Box 16">
            <a:extLst>
              <a:ext uri="{FF2B5EF4-FFF2-40B4-BE49-F238E27FC236}">
                <a16:creationId xmlns:a16="http://schemas.microsoft.com/office/drawing/2014/main" id="{3AB9C7FD-521D-4FFB-995D-0377CC1F2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566" y="1594416"/>
            <a:ext cx="1331116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170" eaLnBrk="0" fontAlgn="base" hangingPunct="0">
              <a:spcBef>
                <a:spcPts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仙女座星</a:t>
            </a:r>
            <a:endParaRPr lang="en-US" altLang="zh-TW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defTabSz="1219170" eaLnBrk="0" fontAlgn="base" hangingPunct="0">
              <a:spcBef>
                <a:spcPts val="0"/>
              </a:spcBef>
              <a:spcAft>
                <a:spcPct val="0"/>
              </a:spcAft>
            </a:pPr>
            <a:r>
              <a:rPr lang="en-US" altLang="zh-TW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n-US" altLang="zh-HK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M31</a:t>
            </a:r>
            <a:r>
              <a:rPr lang="en-US" altLang="zh-TW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en-US" altLang="zh-HK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标题 13">
            <a:extLst>
              <a:ext uri="{FF2B5EF4-FFF2-40B4-BE49-F238E27FC236}">
                <a16:creationId xmlns:a16="http://schemas.microsoft.com/office/drawing/2014/main" id="{DB6C84B2-9CCD-406C-8680-EBE5E8D4C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171"/>
            <a:ext cx="9144000" cy="780075"/>
          </a:xfrm>
        </p:spPr>
        <p:txBody>
          <a:bodyPr/>
          <a:lstStyle/>
          <a:p>
            <a:r>
              <a:rPr lang="zh-CN" altLang="en-US" dirty="0"/>
              <a:t>星光传播时间</a:t>
            </a:r>
          </a:p>
        </p:txBody>
      </p:sp>
      <p:sp>
        <p:nvSpPr>
          <p:cNvPr id="6" name="Text Box 30">
            <a:extLst>
              <a:ext uri="{FF2B5EF4-FFF2-40B4-BE49-F238E27FC236}">
                <a16:creationId xmlns:a16="http://schemas.microsoft.com/office/drawing/2014/main" id="{D1F1C7FE-E85A-47F3-8458-1534D011B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159" y="5192977"/>
            <a:ext cx="95603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TW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地球</a:t>
            </a:r>
            <a:endParaRPr lang="en-US" altLang="zh-HK" sz="2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394C527F-9EB1-4405-946C-77D70F794866}"/>
              </a:ext>
            </a:extLst>
          </p:cNvPr>
          <p:cNvSpPr txBox="1">
            <a:spLocks noChangeArrowheads="1"/>
          </p:cNvSpPr>
          <p:nvPr/>
        </p:nvSpPr>
        <p:spPr bwMode="auto">
          <a:xfrm rot="2302117">
            <a:off x="2494681" y="3656678"/>
            <a:ext cx="3066141" cy="4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HK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25</a:t>
            </a:r>
            <a:r>
              <a:rPr lang="en-US" altLang="zh-TW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</a:t>
            </a:r>
            <a:r>
              <a:rPr lang="zh-TW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万年</a:t>
            </a:r>
            <a:r>
              <a:rPr lang="en-US" altLang="zh-HK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983E2EE2-FF9C-4355-BA14-1508EF9BF8B9}"/>
              </a:ext>
            </a:extLst>
          </p:cNvPr>
          <p:cNvCxnSpPr>
            <a:cxnSpLocks/>
          </p:cNvCxnSpPr>
          <p:nvPr/>
        </p:nvCxnSpPr>
        <p:spPr>
          <a:xfrm flipH="1">
            <a:off x="6516119" y="2312445"/>
            <a:ext cx="1362424" cy="2856214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5">
            <a:extLst>
              <a:ext uri="{FF2B5EF4-FFF2-40B4-BE49-F238E27FC236}">
                <a16:creationId xmlns:a16="http://schemas.microsoft.com/office/drawing/2014/main" id="{80CD2F1A-BDA1-43FA-8A6D-F4552C959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231" y="1573785"/>
            <a:ext cx="1813343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170" eaLnBrk="0" fontAlgn="base" hangingPunct="0">
              <a:spcBef>
                <a:spcPts val="0"/>
              </a:spcBef>
              <a:spcAft>
                <a:spcPct val="0"/>
              </a:spcAft>
            </a:pPr>
            <a:r>
              <a:rPr lang="zh-TW" altLang="en-US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大麦哲伦星云</a:t>
            </a:r>
            <a:endParaRPr lang="en-US" altLang="zh-TW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defTabSz="1219170" eaLnBrk="0" fontAlgn="base" hangingPunct="0">
              <a:spcBef>
                <a:spcPts val="0"/>
              </a:spcBef>
              <a:spcAft>
                <a:spcPct val="0"/>
              </a:spcAft>
            </a:pPr>
            <a:r>
              <a:rPr lang="en-US" altLang="zh-TW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n-US" altLang="zh-HK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LM</a:t>
            </a:r>
            <a:r>
              <a: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</a:t>
            </a:r>
            <a:r>
              <a:rPr lang="en-US" altLang="zh-TW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en-US" altLang="zh-HK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74077504-91F5-4032-ABDD-38A917B224D2}"/>
              </a:ext>
            </a:extLst>
          </p:cNvPr>
          <p:cNvSpPr txBox="1">
            <a:spLocks noChangeArrowheads="1"/>
          </p:cNvSpPr>
          <p:nvPr/>
        </p:nvSpPr>
        <p:spPr bwMode="auto">
          <a:xfrm rot="17699318">
            <a:off x="6284902" y="3252014"/>
            <a:ext cx="1573472" cy="4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HK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17</a:t>
            </a:r>
            <a:r>
              <a:rPr lang="zh-CN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万</a:t>
            </a:r>
            <a:r>
              <a:rPr lang="zh-TW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endParaRPr lang="en-US" altLang="zh-HK" sz="2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D6337825-9D19-40EE-8EB1-E0AC61DDDBE6}"/>
              </a:ext>
            </a:extLst>
          </p:cNvPr>
          <p:cNvCxnSpPr>
            <a:cxnSpLocks/>
          </p:cNvCxnSpPr>
          <p:nvPr/>
        </p:nvCxnSpPr>
        <p:spPr>
          <a:xfrm>
            <a:off x="2042348" y="2596285"/>
            <a:ext cx="3197287" cy="2551832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标题 38">
            <a:extLst>
              <a:ext uri="{FF2B5EF4-FFF2-40B4-BE49-F238E27FC236}">
                <a16:creationId xmlns:a16="http://schemas.microsoft.com/office/drawing/2014/main" id="{E8764020-F695-4FC2-9DA9-E8EAE3D1BCF1}"/>
              </a:ext>
            </a:extLst>
          </p:cNvPr>
          <p:cNvSpPr txBox="1">
            <a:spLocks/>
          </p:cNvSpPr>
          <p:nvPr/>
        </p:nvSpPr>
        <p:spPr>
          <a:xfrm>
            <a:off x="306808" y="5338315"/>
            <a:ext cx="4002328" cy="483873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 eaLnBrk="0" hangingPunct="0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恒星天体与我们的真实距离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73617C6-7E8B-4C77-9DAC-144A175687B4}"/>
              </a:ext>
            </a:extLst>
          </p:cNvPr>
          <p:cNvSpPr txBox="1"/>
          <p:nvPr/>
        </p:nvSpPr>
        <p:spPr>
          <a:xfrm>
            <a:off x="1254219" y="5965161"/>
            <a:ext cx="69260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这些天体与地球的距离是怎么算出来的？</a:t>
            </a:r>
            <a:endParaRPr lang="en-AU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9948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ED926B11-A73E-4B88-936E-2FAE646C85D2}"/>
              </a:ext>
            </a:extLst>
          </p:cNvPr>
          <p:cNvGrpSpPr/>
          <p:nvPr/>
        </p:nvGrpSpPr>
        <p:grpSpPr>
          <a:xfrm>
            <a:off x="2441491" y="2308967"/>
            <a:ext cx="4099547" cy="3104827"/>
            <a:chOff x="2494956" y="1977519"/>
            <a:chExt cx="3763312" cy="317233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DF48ED8-45ED-401D-85BB-EA7B263D08F5}"/>
                </a:ext>
              </a:extLst>
            </p:cNvPr>
            <p:cNvSpPr/>
            <p:nvPr/>
          </p:nvSpPr>
          <p:spPr>
            <a:xfrm>
              <a:off x="2494956" y="2660392"/>
              <a:ext cx="1657913" cy="2489459"/>
            </a:xfrm>
            <a:custGeom>
              <a:avLst/>
              <a:gdLst/>
              <a:ahLst/>
              <a:cxnLst>
                <a:cxn ang="0">
                  <a:pos x="1405182" y="1492413"/>
                </a:cxn>
                <a:cxn ang="0">
                  <a:pos x="919940" y="571093"/>
                </a:cxn>
                <a:cxn ang="0">
                  <a:pos x="74134" y="6310"/>
                </a:cxn>
                <a:cxn ang="0">
                  <a:pos x="6739" y="44173"/>
                </a:cxn>
                <a:cxn ang="0">
                  <a:pos x="47176" y="107277"/>
                </a:cxn>
                <a:cxn ang="0">
                  <a:pos x="97723" y="116743"/>
                </a:cxn>
                <a:cxn ang="0">
                  <a:pos x="1304090" y="1523965"/>
                </a:cxn>
                <a:cxn ang="0">
                  <a:pos x="1550081" y="2489459"/>
                </a:cxn>
                <a:cxn ang="0">
                  <a:pos x="1603997" y="2489459"/>
                </a:cxn>
                <a:cxn ang="0">
                  <a:pos x="1657913" y="2489459"/>
                </a:cxn>
                <a:cxn ang="0">
                  <a:pos x="1405182" y="1492413"/>
                </a:cxn>
              </a:cxnLst>
              <a:rect l="0" t="0" r="0" b="0"/>
              <a:pathLst>
                <a:path w="492" h="789">
                  <a:moveTo>
                    <a:pt x="417" y="473"/>
                  </a:moveTo>
                  <a:cubicBezTo>
                    <a:pt x="378" y="355"/>
                    <a:pt x="329" y="257"/>
                    <a:pt x="273" y="181"/>
                  </a:cubicBezTo>
                  <a:cubicBezTo>
                    <a:pt x="201" y="85"/>
                    <a:pt x="117" y="25"/>
                    <a:pt x="22" y="2"/>
                  </a:cubicBezTo>
                  <a:cubicBezTo>
                    <a:pt x="13" y="0"/>
                    <a:pt x="5" y="6"/>
                    <a:pt x="2" y="14"/>
                  </a:cubicBezTo>
                  <a:cubicBezTo>
                    <a:pt x="0" y="23"/>
                    <a:pt x="6" y="31"/>
                    <a:pt x="14" y="34"/>
                  </a:cubicBezTo>
                  <a:cubicBezTo>
                    <a:pt x="19" y="35"/>
                    <a:pt x="24" y="36"/>
                    <a:pt x="29" y="37"/>
                  </a:cubicBezTo>
                  <a:cubicBezTo>
                    <a:pt x="219" y="92"/>
                    <a:pt x="328" y="308"/>
                    <a:pt x="387" y="483"/>
                  </a:cubicBezTo>
                  <a:cubicBezTo>
                    <a:pt x="426" y="601"/>
                    <a:pt x="448" y="716"/>
                    <a:pt x="460" y="789"/>
                  </a:cubicBezTo>
                  <a:cubicBezTo>
                    <a:pt x="476" y="789"/>
                    <a:pt x="476" y="789"/>
                    <a:pt x="476" y="789"/>
                  </a:cubicBezTo>
                  <a:cubicBezTo>
                    <a:pt x="492" y="789"/>
                    <a:pt x="492" y="789"/>
                    <a:pt x="492" y="789"/>
                  </a:cubicBezTo>
                  <a:cubicBezTo>
                    <a:pt x="481" y="715"/>
                    <a:pt x="458" y="596"/>
                    <a:pt x="417" y="473"/>
                  </a:cubicBezTo>
                  <a:close/>
                </a:path>
              </a:pathLst>
            </a:custGeom>
            <a:solidFill>
              <a:srgbClr val="FF0000">
                <a:alpha val="59999"/>
              </a:srgbClr>
            </a:solidFill>
            <a:ln w="9525">
              <a:noFill/>
            </a:ln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B9979DE-A331-4116-8C2A-0625BD9EAD65}"/>
                </a:ext>
              </a:extLst>
            </p:cNvPr>
            <p:cNvSpPr/>
            <p:nvPr/>
          </p:nvSpPr>
          <p:spPr>
            <a:xfrm>
              <a:off x="4618123" y="2651748"/>
              <a:ext cx="1640145" cy="2498103"/>
            </a:xfrm>
            <a:custGeom>
              <a:avLst/>
              <a:gdLst/>
              <a:ahLst/>
              <a:cxnLst>
                <a:cxn ang="0">
                  <a:pos x="1633464" y="44326"/>
                </a:cxn>
                <a:cxn ang="0">
                  <a:pos x="1569996" y="6332"/>
                </a:cxn>
                <a:cxn ang="0">
                  <a:pos x="731551" y="573076"/>
                </a:cxn>
                <a:cxn ang="0">
                  <a:pos x="247191" y="1497595"/>
                </a:cxn>
                <a:cxn ang="0">
                  <a:pos x="0" y="2498103"/>
                </a:cxn>
                <a:cxn ang="0">
                  <a:pos x="53447" y="2498103"/>
                </a:cxn>
                <a:cxn ang="0">
                  <a:pos x="106893" y="2498103"/>
                </a:cxn>
                <a:cxn ang="0">
                  <a:pos x="350744" y="1529257"/>
                </a:cxn>
                <a:cxn ang="0">
                  <a:pos x="1546613" y="117148"/>
                </a:cxn>
                <a:cxn ang="0">
                  <a:pos x="1593379" y="107650"/>
                </a:cxn>
                <a:cxn ang="0">
                  <a:pos x="1633464" y="44326"/>
                </a:cxn>
              </a:cxnLst>
              <a:rect l="0" t="0" r="0" b="0"/>
              <a:pathLst>
                <a:path w="491" h="789">
                  <a:moveTo>
                    <a:pt x="489" y="14"/>
                  </a:moveTo>
                  <a:cubicBezTo>
                    <a:pt x="487" y="6"/>
                    <a:pt x="479" y="0"/>
                    <a:pt x="470" y="2"/>
                  </a:cubicBezTo>
                  <a:cubicBezTo>
                    <a:pt x="375" y="25"/>
                    <a:pt x="291" y="85"/>
                    <a:pt x="219" y="181"/>
                  </a:cubicBezTo>
                  <a:cubicBezTo>
                    <a:pt x="163" y="257"/>
                    <a:pt x="114" y="355"/>
                    <a:pt x="74" y="473"/>
                  </a:cubicBezTo>
                  <a:cubicBezTo>
                    <a:pt x="33" y="596"/>
                    <a:pt x="11" y="715"/>
                    <a:pt x="0" y="789"/>
                  </a:cubicBezTo>
                  <a:cubicBezTo>
                    <a:pt x="16" y="789"/>
                    <a:pt x="16" y="789"/>
                    <a:pt x="16" y="789"/>
                  </a:cubicBezTo>
                  <a:cubicBezTo>
                    <a:pt x="32" y="789"/>
                    <a:pt x="32" y="789"/>
                    <a:pt x="32" y="789"/>
                  </a:cubicBezTo>
                  <a:cubicBezTo>
                    <a:pt x="43" y="716"/>
                    <a:pt x="65" y="601"/>
                    <a:pt x="105" y="483"/>
                  </a:cubicBezTo>
                  <a:cubicBezTo>
                    <a:pt x="163" y="309"/>
                    <a:pt x="272" y="92"/>
                    <a:pt x="463" y="37"/>
                  </a:cubicBezTo>
                  <a:cubicBezTo>
                    <a:pt x="468" y="36"/>
                    <a:pt x="473" y="35"/>
                    <a:pt x="477" y="34"/>
                  </a:cubicBezTo>
                  <a:cubicBezTo>
                    <a:pt x="486" y="31"/>
                    <a:pt x="491" y="23"/>
                    <a:pt x="489" y="14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59999"/>
              </a:schemeClr>
            </a:solidFill>
            <a:ln w="9525">
              <a:noFill/>
            </a:ln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76F97A0-D136-44BD-A03F-045D1C5AFBF4}"/>
                </a:ext>
              </a:extLst>
            </p:cNvPr>
            <p:cNvSpPr/>
            <p:nvPr/>
          </p:nvSpPr>
          <p:spPr>
            <a:xfrm>
              <a:off x="3829050" y="1977519"/>
              <a:ext cx="427038" cy="3172332"/>
            </a:xfrm>
            <a:custGeom>
              <a:avLst/>
              <a:gdLst/>
              <a:ahLst/>
              <a:cxnLst>
                <a:cxn ang="0">
                  <a:pos x="128111" y="47457"/>
                </a:cxn>
                <a:cxn ang="0">
                  <a:pos x="50468" y="10952"/>
                </a:cxn>
                <a:cxn ang="0">
                  <a:pos x="7764" y="83963"/>
                </a:cxn>
                <a:cxn ang="0">
                  <a:pos x="97054" y="390609"/>
                </a:cxn>
                <a:cxn ang="0">
                  <a:pos x="295044" y="2774422"/>
                </a:cxn>
                <a:cxn ang="0">
                  <a:pos x="291162" y="3172332"/>
                </a:cxn>
                <a:cxn ang="0">
                  <a:pos x="326102" y="3172332"/>
                </a:cxn>
                <a:cxn ang="0">
                  <a:pos x="353277" y="3172332"/>
                </a:cxn>
                <a:cxn ang="0">
                  <a:pos x="415392" y="3172332"/>
                </a:cxn>
                <a:cxn ang="0">
                  <a:pos x="128111" y="47457"/>
                </a:cxn>
              </a:cxnLst>
              <a:rect l="0" t="0" r="0" b="0"/>
              <a:pathLst>
                <a:path w="110" h="869">
                  <a:moveTo>
                    <a:pt x="33" y="13"/>
                  </a:moveTo>
                  <a:cubicBezTo>
                    <a:pt x="30" y="5"/>
                    <a:pt x="21" y="0"/>
                    <a:pt x="13" y="3"/>
                  </a:cubicBezTo>
                  <a:cubicBezTo>
                    <a:pt x="4" y="6"/>
                    <a:pt x="0" y="15"/>
                    <a:pt x="2" y="23"/>
                  </a:cubicBezTo>
                  <a:cubicBezTo>
                    <a:pt x="11" y="48"/>
                    <a:pt x="18" y="77"/>
                    <a:pt x="25" y="107"/>
                  </a:cubicBezTo>
                  <a:cubicBezTo>
                    <a:pt x="66" y="301"/>
                    <a:pt x="75" y="580"/>
                    <a:pt x="76" y="760"/>
                  </a:cubicBezTo>
                  <a:cubicBezTo>
                    <a:pt x="76" y="803"/>
                    <a:pt x="76" y="840"/>
                    <a:pt x="75" y="869"/>
                  </a:cubicBezTo>
                  <a:cubicBezTo>
                    <a:pt x="84" y="869"/>
                    <a:pt x="84" y="869"/>
                    <a:pt x="84" y="869"/>
                  </a:cubicBezTo>
                  <a:cubicBezTo>
                    <a:pt x="91" y="869"/>
                    <a:pt x="91" y="869"/>
                    <a:pt x="91" y="869"/>
                  </a:cubicBezTo>
                  <a:cubicBezTo>
                    <a:pt x="107" y="869"/>
                    <a:pt x="107" y="869"/>
                    <a:pt x="107" y="869"/>
                  </a:cubicBezTo>
                  <a:cubicBezTo>
                    <a:pt x="110" y="693"/>
                    <a:pt x="108" y="246"/>
                    <a:pt x="33" y="13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59999"/>
              </a:schemeClr>
            </a:solidFill>
            <a:ln w="9525">
              <a:noFill/>
            </a:ln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11C5DFC-0FA1-42F3-A08C-792D14F5AE7A}"/>
                </a:ext>
              </a:extLst>
            </p:cNvPr>
            <p:cNvSpPr/>
            <p:nvPr/>
          </p:nvSpPr>
          <p:spPr>
            <a:xfrm>
              <a:off x="4502150" y="1977519"/>
              <a:ext cx="427038" cy="3172332"/>
            </a:xfrm>
            <a:custGeom>
              <a:avLst/>
              <a:gdLst/>
              <a:ahLst/>
              <a:cxnLst>
                <a:cxn ang="0">
                  <a:pos x="376570" y="10952"/>
                </a:cxn>
                <a:cxn ang="0">
                  <a:pos x="298927" y="47457"/>
                </a:cxn>
                <a:cxn ang="0">
                  <a:pos x="7764" y="3172332"/>
                </a:cxn>
                <a:cxn ang="0">
                  <a:pos x="73761" y="3172332"/>
                </a:cxn>
                <a:cxn ang="0">
                  <a:pos x="100936" y="3172332"/>
                </a:cxn>
                <a:cxn ang="0">
                  <a:pos x="135876" y="3172332"/>
                </a:cxn>
                <a:cxn ang="0">
                  <a:pos x="131994" y="2774422"/>
                </a:cxn>
                <a:cxn ang="0">
                  <a:pos x="329984" y="390609"/>
                </a:cxn>
                <a:cxn ang="0">
                  <a:pos x="415392" y="83963"/>
                </a:cxn>
                <a:cxn ang="0">
                  <a:pos x="376570" y="10952"/>
                </a:cxn>
              </a:cxnLst>
              <a:rect l="0" t="0" r="0" b="0"/>
              <a:pathLst>
                <a:path w="110" h="869">
                  <a:moveTo>
                    <a:pt x="97" y="3"/>
                  </a:moveTo>
                  <a:cubicBezTo>
                    <a:pt x="89" y="0"/>
                    <a:pt x="80" y="5"/>
                    <a:pt x="77" y="13"/>
                  </a:cubicBezTo>
                  <a:cubicBezTo>
                    <a:pt x="1" y="246"/>
                    <a:pt x="0" y="693"/>
                    <a:pt x="2" y="869"/>
                  </a:cubicBezTo>
                  <a:cubicBezTo>
                    <a:pt x="19" y="869"/>
                    <a:pt x="19" y="869"/>
                    <a:pt x="19" y="869"/>
                  </a:cubicBezTo>
                  <a:cubicBezTo>
                    <a:pt x="26" y="869"/>
                    <a:pt x="26" y="869"/>
                    <a:pt x="26" y="869"/>
                  </a:cubicBezTo>
                  <a:cubicBezTo>
                    <a:pt x="35" y="869"/>
                    <a:pt x="35" y="869"/>
                    <a:pt x="35" y="869"/>
                  </a:cubicBezTo>
                  <a:cubicBezTo>
                    <a:pt x="34" y="840"/>
                    <a:pt x="34" y="803"/>
                    <a:pt x="34" y="760"/>
                  </a:cubicBezTo>
                  <a:cubicBezTo>
                    <a:pt x="35" y="580"/>
                    <a:pt x="44" y="301"/>
                    <a:pt x="85" y="107"/>
                  </a:cubicBezTo>
                  <a:cubicBezTo>
                    <a:pt x="92" y="77"/>
                    <a:pt x="99" y="48"/>
                    <a:pt x="107" y="23"/>
                  </a:cubicBezTo>
                  <a:cubicBezTo>
                    <a:pt x="110" y="15"/>
                    <a:pt x="105" y="6"/>
                    <a:pt x="97" y="3"/>
                  </a:cubicBezTo>
                  <a:close/>
                </a:path>
              </a:pathLst>
            </a:custGeom>
            <a:solidFill>
              <a:schemeClr val="accent3">
                <a:lumMod val="50000"/>
                <a:alpha val="59999"/>
              </a:schemeClr>
            </a:solidFill>
            <a:ln w="9525">
              <a:noFill/>
            </a:ln>
          </p:spPr>
          <p:txBody>
            <a:bodyPr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19C0F40-3EDC-4A4A-BCB4-2E4A1368A5B9}"/>
              </a:ext>
            </a:extLst>
          </p:cNvPr>
          <p:cNvGrpSpPr/>
          <p:nvPr/>
        </p:nvGrpSpPr>
        <p:grpSpPr>
          <a:xfrm>
            <a:off x="662850" y="2987622"/>
            <a:ext cx="1980029" cy="2017408"/>
            <a:chOff x="7415317" y="235093"/>
            <a:chExt cx="1981675" cy="2019195"/>
          </a:xfrm>
        </p:grpSpPr>
        <p:sp>
          <p:nvSpPr>
            <p:cNvPr id="22" name="矩形 56">
              <a:extLst>
                <a:ext uri="{FF2B5EF4-FFF2-40B4-BE49-F238E27FC236}">
                  <a16:creationId xmlns:a16="http://schemas.microsoft.com/office/drawing/2014/main" id="{8B87A8AA-406F-4507-A2C2-9256EC0F52E0}"/>
                </a:ext>
              </a:extLst>
            </p:cNvPr>
            <p:cNvSpPr/>
            <p:nvPr/>
          </p:nvSpPr>
          <p:spPr>
            <a:xfrm>
              <a:off x="7415317" y="235093"/>
              <a:ext cx="1981675" cy="5236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defRPr/>
              </a:pPr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三角视差法</a:t>
              </a:r>
            </a:p>
          </p:txBody>
        </p:sp>
        <p:sp>
          <p:nvSpPr>
            <p:cNvPr id="23" name="文本框 57">
              <a:extLst>
                <a:ext uri="{FF2B5EF4-FFF2-40B4-BE49-F238E27FC236}">
                  <a16:creationId xmlns:a16="http://schemas.microsoft.com/office/drawing/2014/main" id="{3D21907D-C116-4C0F-A39D-00B486E0B5BB}"/>
                </a:ext>
              </a:extLst>
            </p:cNvPr>
            <p:cNvSpPr txBox="1"/>
            <p:nvPr/>
          </p:nvSpPr>
          <p:spPr>
            <a:xfrm>
              <a:off x="7647271" y="2057714"/>
              <a:ext cx="1609476" cy="1965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defTabSz="1219170" fontAlgn="base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D942968-CCA0-4188-BFD0-9B730EA4604D}"/>
              </a:ext>
            </a:extLst>
          </p:cNvPr>
          <p:cNvGrpSpPr/>
          <p:nvPr/>
        </p:nvGrpSpPr>
        <p:grpSpPr>
          <a:xfrm>
            <a:off x="6158754" y="3150344"/>
            <a:ext cx="2012833" cy="631332"/>
            <a:chOff x="8155361" y="1622396"/>
            <a:chExt cx="2013417" cy="631893"/>
          </a:xfrm>
        </p:grpSpPr>
        <p:sp>
          <p:nvSpPr>
            <p:cNvPr id="25" name="矩形 60">
              <a:extLst>
                <a:ext uri="{FF2B5EF4-FFF2-40B4-BE49-F238E27FC236}">
                  <a16:creationId xmlns:a16="http://schemas.microsoft.com/office/drawing/2014/main" id="{C5820B93-6A9E-47B5-932E-80856C01871B}"/>
                </a:ext>
              </a:extLst>
            </p:cNvPr>
            <p:cNvSpPr/>
            <p:nvPr/>
          </p:nvSpPr>
          <p:spPr>
            <a:xfrm>
              <a:off x="8188174" y="1622396"/>
              <a:ext cx="1980604" cy="5236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defRPr/>
              </a:pPr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分光视差法</a:t>
              </a:r>
            </a:p>
          </p:txBody>
        </p:sp>
        <p:sp>
          <p:nvSpPr>
            <p:cNvPr id="26" name="文本框 61">
              <a:extLst>
                <a:ext uri="{FF2B5EF4-FFF2-40B4-BE49-F238E27FC236}">
                  <a16:creationId xmlns:a16="http://schemas.microsoft.com/office/drawing/2014/main" id="{2509B434-9C48-4CD0-A469-6803039C7A2A}"/>
                </a:ext>
              </a:extLst>
            </p:cNvPr>
            <p:cNvSpPr txBox="1"/>
            <p:nvPr/>
          </p:nvSpPr>
          <p:spPr>
            <a:xfrm>
              <a:off x="8155361" y="2057715"/>
              <a:ext cx="1605428" cy="1965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1219170" fontAlgn="base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4">
              <a:extLst>
                <a:ext uri="{FF2B5EF4-FFF2-40B4-BE49-F238E27FC236}">
                  <a16:creationId xmlns:a16="http://schemas.microsoft.com/office/drawing/2014/main" id="{F7FF7D40-4E9B-4B79-91F2-A0301D4934F1}"/>
                </a:ext>
              </a:extLst>
            </p:cNvPr>
            <p:cNvSpPr txBox="1"/>
            <p:nvPr/>
          </p:nvSpPr>
          <p:spPr>
            <a:xfrm>
              <a:off x="8169134" y="1866984"/>
              <a:ext cx="1051069" cy="23129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1219170" fontAlgn="base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94196148-3627-4499-A979-575F29DD5E0A}"/>
              </a:ext>
            </a:extLst>
          </p:cNvPr>
          <p:cNvGrpSpPr/>
          <p:nvPr/>
        </p:nvGrpSpPr>
        <p:grpSpPr>
          <a:xfrm>
            <a:off x="1938585" y="1780275"/>
            <a:ext cx="2497358" cy="553361"/>
            <a:chOff x="7240667" y="1700696"/>
            <a:chExt cx="2498632" cy="553449"/>
          </a:xfrm>
        </p:grpSpPr>
        <p:sp>
          <p:nvSpPr>
            <p:cNvPr id="29" name="矩形 64">
              <a:extLst>
                <a:ext uri="{FF2B5EF4-FFF2-40B4-BE49-F238E27FC236}">
                  <a16:creationId xmlns:a16="http://schemas.microsoft.com/office/drawing/2014/main" id="{30909F0E-6A57-4C75-9D9C-A2153238F222}"/>
                </a:ext>
              </a:extLst>
            </p:cNvPr>
            <p:cNvSpPr/>
            <p:nvPr/>
          </p:nvSpPr>
          <p:spPr>
            <a:xfrm>
              <a:off x="7758260" y="1700696"/>
              <a:ext cx="1981039" cy="523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defRPr/>
              </a:pPr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造父变星法</a:t>
              </a:r>
            </a:p>
          </p:txBody>
        </p:sp>
        <p:sp>
          <p:nvSpPr>
            <p:cNvPr id="30" name="文本框 65">
              <a:extLst>
                <a:ext uri="{FF2B5EF4-FFF2-40B4-BE49-F238E27FC236}">
                  <a16:creationId xmlns:a16="http://schemas.microsoft.com/office/drawing/2014/main" id="{696385C4-F55C-4C05-A9CA-DB0D8206EE5E}"/>
                </a:ext>
              </a:extLst>
            </p:cNvPr>
            <p:cNvSpPr txBox="1"/>
            <p:nvPr/>
          </p:nvSpPr>
          <p:spPr>
            <a:xfrm>
              <a:off x="7240667" y="2057714"/>
              <a:ext cx="1803843" cy="1964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defTabSz="1219170" fontAlgn="base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24">
              <a:extLst>
                <a:ext uri="{FF2B5EF4-FFF2-40B4-BE49-F238E27FC236}">
                  <a16:creationId xmlns:a16="http://schemas.microsoft.com/office/drawing/2014/main" id="{D332103A-2D84-4913-9EEF-496FAABF1045}"/>
                </a:ext>
              </a:extLst>
            </p:cNvPr>
            <p:cNvSpPr txBox="1"/>
            <p:nvPr/>
          </p:nvSpPr>
          <p:spPr>
            <a:xfrm>
              <a:off x="7978633" y="1866981"/>
              <a:ext cx="1090183" cy="23112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1219170" fontAlgn="base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68">
            <a:extLst>
              <a:ext uri="{FF2B5EF4-FFF2-40B4-BE49-F238E27FC236}">
                <a16:creationId xmlns:a16="http://schemas.microsoft.com/office/drawing/2014/main" id="{6BF389C1-99B2-48BC-BE98-246EF7F32466}"/>
              </a:ext>
            </a:extLst>
          </p:cNvPr>
          <p:cNvSpPr/>
          <p:nvPr/>
        </p:nvSpPr>
        <p:spPr>
          <a:xfrm>
            <a:off x="5003652" y="2020018"/>
            <a:ext cx="2041578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 defTabSz="1219170"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谱线红移法</a:t>
            </a: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8E1BE87F-636D-468D-B8D3-69625F550E6F}"/>
              </a:ext>
            </a:extLst>
          </p:cNvPr>
          <p:cNvSpPr/>
          <p:nvPr/>
        </p:nvSpPr>
        <p:spPr>
          <a:xfrm>
            <a:off x="3270129" y="3850427"/>
            <a:ext cx="407988" cy="407988"/>
          </a:xfrm>
          <a:prstGeom prst="ellipse">
            <a:avLst/>
          </a:prstGeom>
          <a:noFill/>
          <a:ln w="3175">
            <a:solidFill>
              <a:schemeClr val="bg1">
                <a:alpha val="1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1917" tIns="60958" rIns="121917" bIns="60958" rtlCol="0" anchor="ctr">
            <a:no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7B0FEB4B-670C-43AF-8BA4-06DA7A38C68F}"/>
              </a:ext>
            </a:extLst>
          </p:cNvPr>
          <p:cNvSpPr/>
          <p:nvPr/>
        </p:nvSpPr>
        <p:spPr>
          <a:xfrm>
            <a:off x="4921129" y="3204315"/>
            <a:ext cx="179388" cy="179388"/>
          </a:xfrm>
          <a:prstGeom prst="ellipse">
            <a:avLst/>
          </a:prstGeom>
          <a:noFill/>
          <a:ln w="3175">
            <a:solidFill>
              <a:schemeClr val="bg1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1917" tIns="60958" rIns="121917" bIns="60958" rtlCol="0" anchor="ctr">
            <a:no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19249809-E592-402B-BECA-3B2BDA67204D}"/>
              </a:ext>
            </a:extLst>
          </p:cNvPr>
          <p:cNvSpPr/>
          <p:nvPr/>
        </p:nvSpPr>
        <p:spPr>
          <a:xfrm>
            <a:off x="4325816" y="2820141"/>
            <a:ext cx="334963" cy="334963"/>
          </a:xfrm>
          <a:prstGeom prst="ellipse">
            <a:avLst/>
          </a:prstGeom>
          <a:noFill/>
          <a:ln w="3175"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1917" tIns="60958" rIns="121917" bIns="60958" rtlCol="0" anchor="ctr">
            <a:no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6F1F7682-4ED8-4A79-B03B-61EEEC1D1433}"/>
              </a:ext>
            </a:extLst>
          </p:cNvPr>
          <p:cNvSpPr/>
          <p:nvPr/>
        </p:nvSpPr>
        <p:spPr>
          <a:xfrm>
            <a:off x="5311653" y="3794863"/>
            <a:ext cx="293688" cy="293688"/>
          </a:xfrm>
          <a:prstGeom prst="ellipse">
            <a:avLst/>
          </a:prstGeom>
          <a:noFill/>
          <a:ln w="3175">
            <a:solidFill>
              <a:schemeClr val="bg1"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1917" tIns="60958" rIns="121917" bIns="60958" rtlCol="0" anchor="ctr">
            <a:no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7235CE79-A366-4A14-8E9F-3EEB273E1EAA}"/>
              </a:ext>
            </a:extLst>
          </p:cNvPr>
          <p:cNvSpPr/>
          <p:nvPr/>
        </p:nvSpPr>
        <p:spPr>
          <a:xfrm>
            <a:off x="5845053" y="2585190"/>
            <a:ext cx="179388" cy="179388"/>
          </a:xfrm>
          <a:prstGeom prst="ellipse">
            <a:avLst/>
          </a:prstGeom>
          <a:noFill/>
          <a:ln w="3175">
            <a:solidFill>
              <a:schemeClr val="bg1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1917" tIns="60958" rIns="121917" bIns="60958" rtlCol="0" anchor="ctr">
            <a:no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9BD33A8B-1337-4326-9315-E5A9F48C7BA4}"/>
              </a:ext>
            </a:extLst>
          </p:cNvPr>
          <p:cNvSpPr/>
          <p:nvPr/>
        </p:nvSpPr>
        <p:spPr>
          <a:xfrm>
            <a:off x="3479678" y="2948727"/>
            <a:ext cx="228600" cy="230188"/>
          </a:xfrm>
          <a:prstGeom prst="ellipse">
            <a:avLst/>
          </a:prstGeom>
          <a:noFill/>
          <a:ln w="3175"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1917" tIns="60958" rIns="121917" bIns="60958" rtlCol="0" anchor="ctr">
            <a:no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schemeClr val="bg1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520DD14F-0F11-40FE-B0BB-84C56F24159C}"/>
              </a:ext>
            </a:extLst>
          </p:cNvPr>
          <p:cNvSpPr/>
          <p:nvPr/>
        </p:nvSpPr>
        <p:spPr>
          <a:xfrm>
            <a:off x="454533" y="5741089"/>
            <a:ext cx="8299156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 defTabSz="1219170">
              <a:defRPr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通过不同的方法计算，得出的数值都大致相同 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9E7BDBD-896C-4574-9045-34CCB3B79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171"/>
            <a:ext cx="9144000" cy="780075"/>
          </a:xfrm>
        </p:spPr>
        <p:txBody>
          <a:bodyPr/>
          <a:lstStyle/>
          <a:p>
            <a:r>
              <a:rPr lang="zh-CN" altLang="en-US" dirty="0"/>
              <a:t>天体距离的测量方法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E5EE4D8E-B09C-4266-A6B3-329208FE39F0}"/>
              </a:ext>
            </a:extLst>
          </p:cNvPr>
          <p:cNvGrpSpPr/>
          <p:nvPr/>
        </p:nvGrpSpPr>
        <p:grpSpPr>
          <a:xfrm>
            <a:off x="454532" y="1202433"/>
            <a:ext cx="8299161" cy="5623315"/>
            <a:chOff x="454532" y="1202433"/>
            <a:chExt cx="8299161" cy="5623315"/>
          </a:xfrm>
        </p:grpSpPr>
        <p:cxnSp>
          <p:nvCxnSpPr>
            <p:cNvPr id="41" name="直线连接符 2">
              <a:extLst>
                <a:ext uri="{FF2B5EF4-FFF2-40B4-BE49-F238E27FC236}">
                  <a16:creationId xmlns:a16="http://schemas.microsoft.com/office/drawing/2014/main" id="{EAE9F6F3-DDA8-4D54-97C8-A4E6978E6407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2" name="直线连接符 3">
              <a:extLst>
                <a:ext uri="{FF2B5EF4-FFF2-40B4-BE49-F238E27FC236}">
                  <a16:creationId xmlns:a16="http://schemas.microsoft.com/office/drawing/2014/main" id="{AC36CC6F-B3F5-440B-B2F6-21021DCA23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3" name="直线连接符 4">
              <a:extLst>
                <a:ext uri="{FF2B5EF4-FFF2-40B4-BE49-F238E27FC236}">
                  <a16:creationId xmlns:a16="http://schemas.microsoft.com/office/drawing/2014/main" id="{7679CA38-285E-458C-8F7D-86F219568D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4" name="直线连接符 5">
              <a:extLst>
                <a:ext uri="{FF2B5EF4-FFF2-40B4-BE49-F238E27FC236}">
                  <a16:creationId xmlns:a16="http://schemas.microsoft.com/office/drawing/2014/main" id="{F76F95CB-7B6C-45F5-BD04-DA437014B1AD}"/>
                </a:ext>
              </a:extLst>
            </p:cNvPr>
            <p:cNvCxnSpPr>
              <a:cxnSpLocks/>
              <a:endCxn id="46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725D82E3-6161-4B61-98EB-2A7C02351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B7630097-1C17-4870-9BCB-17F62E3FC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807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087F445E-2F18-4F00-9ED8-5851EBC679F1}"/>
              </a:ext>
            </a:extLst>
          </p:cNvPr>
          <p:cNvSpPr txBox="1"/>
          <p:nvPr/>
        </p:nvSpPr>
        <p:spPr>
          <a:xfrm>
            <a:off x="609599" y="1792159"/>
            <a:ext cx="7926549" cy="209819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200" indent="-457200" algn="just" defTabSz="1219170">
              <a:lnSpc>
                <a:spcPct val="200000"/>
              </a:lnSpc>
              <a:spcAft>
                <a:spcPts val="1200"/>
              </a:spcAft>
              <a:buSzPct val="80000"/>
              <a:buFont typeface="Wingdings" panose="05000000000000000000" pitchFamily="2" charset="2"/>
              <a:buChar char="l"/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地球年龄不超过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万年</a:t>
            </a:r>
            <a:endParaRPr lang="en-US" altLang="zh-CN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 defTabSz="1219170">
              <a:lnSpc>
                <a:spcPct val="200000"/>
              </a:lnSpc>
              <a:spcAft>
                <a:spcPts val="1200"/>
              </a:spcAft>
              <a:buSzPct val="80000"/>
              <a:buFont typeface="Wingdings" panose="05000000000000000000" pitchFamily="2" charset="2"/>
              <a:buChar char="l"/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光线从星星到达地球要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几百万年</a:t>
            </a:r>
            <a:endParaRPr lang="en-US" altLang="zh-CN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FD72763-7A01-40DB-8DFB-5222BBB79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171"/>
            <a:ext cx="9144000" cy="780075"/>
          </a:xfrm>
        </p:spPr>
        <p:txBody>
          <a:bodyPr/>
          <a:lstStyle/>
          <a:p>
            <a:r>
              <a:rPr lang="zh-CN" altLang="en-US" dirty="0"/>
              <a:t>时间的问题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5742BED-41C2-4BA5-A99E-85D9DFC81F15}"/>
              </a:ext>
            </a:extLst>
          </p:cNvPr>
          <p:cNvGrpSpPr/>
          <p:nvPr/>
        </p:nvGrpSpPr>
        <p:grpSpPr>
          <a:xfrm>
            <a:off x="454532" y="1202433"/>
            <a:ext cx="8299161" cy="5623315"/>
            <a:chOff x="454532" y="1202433"/>
            <a:chExt cx="8299161" cy="5623315"/>
          </a:xfrm>
        </p:grpSpPr>
        <p:cxnSp>
          <p:nvCxnSpPr>
            <p:cNvPr id="10" name="直线连接符 2">
              <a:extLst>
                <a:ext uri="{FF2B5EF4-FFF2-40B4-BE49-F238E27FC236}">
                  <a16:creationId xmlns:a16="http://schemas.microsoft.com/office/drawing/2014/main" id="{3C38AE47-91F5-42DE-B680-57A2488CA2B0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直线连接符 3">
              <a:extLst>
                <a:ext uri="{FF2B5EF4-FFF2-40B4-BE49-F238E27FC236}">
                  <a16:creationId xmlns:a16="http://schemas.microsoft.com/office/drawing/2014/main" id="{653C7457-8F8B-4726-B716-9961E92DEC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直线连接符 4">
              <a:extLst>
                <a:ext uri="{FF2B5EF4-FFF2-40B4-BE49-F238E27FC236}">
                  <a16:creationId xmlns:a16="http://schemas.microsoft.com/office/drawing/2014/main" id="{125EE778-0A63-4069-BED4-46A374F1D1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直线连接符 5">
              <a:extLst>
                <a:ext uri="{FF2B5EF4-FFF2-40B4-BE49-F238E27FC236}">
                  <a16:creationId xmlns:a16="http://schemas.microsoft.com/office/drawing/2014/main" id="{7DD27D03-344C-4F76-B637-C885C4BAE215}"/>
                </a:ext>
              </a:extLst>
            </p:cNvPr>
            <p:cNvCxnSpPr>
              <a:cxnSpLocks/>
              <a:endCxn id="15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D71E95C-AC9A-44C9-A335-03164D97F7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79D868C-0950-49C6-9821-A39F09DDDE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5B69C12E-82D8-1D42-8E40-67B5F733FCF0}"/>
              </a:ext>
            </a:extLst>
          </p:cNvPr>
          <p:cNvSpPr txBox="1"/>
          <p:nvPr/>
        </p:nvSpPr>
        <p:spPr>
          <a:xfrm>
            <a:off x="1012318" y="4447743"/>
            <a:ext cx="748310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怎么解释？</a:t>
            </a:r>
          </a:p>
          <a:p>
            <a:pPr algn="ctr"/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难道外太空的时间流逝速度和地球的不同吗？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6032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31F18D5-CAE3-4A78-997A-03A9F55F8F2D}"/>
              </a:ext>
            </a:extLst>
          </p:cNvPr>
          <p:cNvSpPr/>
          <p:nvPr/>
        </p:nvSpPr>
        <p:spPr>
          <a:xfrm>
            <a:off x="3048001" y="4240696"/>
            <a:ext cx="5102086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白洞宇宙学理论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EDD6572D-2EA0-4C21-B283-35C2BD250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2095"/>
            <a:ext cx="9144000" cy="780075"/>
          </a:xfrm>
        </p:spPr>
        <p:txBody>
          <a:bodyPr>
            <a:normAutofit/>
          </a:bodyPr>
          <a:lstStyle/>
          <a:p>
            <a:r>
              <a:rPr lang="zh-CN" altLang="en-US" sz="4400" dirty="0"/>
              <a:t>学习大纲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731CC0B-D04E-4822-9BE8-408A8A77D7F7}"/>
              </a:ext>
            </a:extLst>
          </p:cNvPr>
          <p:cNvGrpSpPr/>
          <p:nvPr/>
        </p:nvGrpSpPr>
        <p:grpSpPr>
          <a:xfrm>
            <a:off x="965327" y="2245365"/>
            <a:ext cx="7542570" cy="4020539"/>
            <a:chOff x="454532" y="1202433"/>
            <a:chExt cx="8299161" cy="5623315"/>
          </a:xfrm>
        </p:grpSpPr>
        <p:cxnSp>
          <p:nvCxnSpPr>
            <p:cNvPr id="7" name="直线连接符 2">
              <a:extLst>
                <a:ext uri="{FF2B5EF4-FFF2-40B4-BE49-F238E27FC236}">
                  <a16:creationId xmlns:a16="http://schemas.microsoft.com/office/drawing/2014/main" id="{3FD9AE3A-0F20-45E5-BC58-DB9992C63E46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直线连接符 3">
              <a:extLst>
                <a:ext uri="{FF2B5EF4-FFF2-40B4-BE49-F238E27FC236}">
                  <a16:creationId xmlns:a16="http://schemas.microsoft.com/office/drawing/2014/main" id="{07120E93-F61F-4728-9F2F-EB463DC592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直线连接符 4">
              <a:extLst>
                <a:ext uri="{FF2B5EF4-FFF2-40B4-BE49-F238E27FC236}">
                  <a16:creationId xmlns:a16="http://schemas.microsoft.com/office/drawing/2014/main" id="{D8B4222B-F832-4AA5-8311-0DDB5E5C1F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" name="直线连接符 5">
              <a:extLst>
                <a:ext uri="{FF2B5EF4-FFF2-40B4-BE49-F238E27FC236}">
                  <a16:creationId xmlns:a16="http://schemas.microsoft.com/office/drawing/2014/main" id="{A3A3D4C8-0FD0-4FC2-818A-3F83E2C3B103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84A19ED-28BD-4C1B-A0A7-46D0154C0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023D7AC-6CE4-443F-B385-49CD1B24F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FA28AAC9-935A-44AC-9878-552C6110E08C}"/>
              </a:ext>
            </a:extLst>
          </p:cNvPr>
          <p:cNvSpPr txBox="1"/>
          <p:nvPr/>
        </p:nvSpPr>
        <p:spPr>
          <a:xfrm>
            <a:off x="3090058" y="3555854"/>
            <a:ext cx="4166433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457200" indent="-457200" defTabSz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引力时间膨胀效应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BA9366B3-74F0-4D01-8711-6090332BF27A}"/>
              </a:ext>
            </a:extLst>
          </p:cNvPr>
          <p:cNvSpPr txBox="1">
            <a:spLocks/>
          </p:cNvSpPr>
          <p:nvPr/>
        </p:nvSpPr>
        <p:spPr>
          <a:xfrm>
            <a:off x="3114262" y="2849213"/>
            <a:ext cx="2560503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baseline="0" dirty="0">
                <a:solidFill>
                  <a:schemeClr val="tx1"/>
                </a:solidFill>
                <a:latin typeface="+mn-lt"/>
                <a:ea typeface="汉仪大宋简" panose="0201060900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光年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CD72257-9EF1-46E1-89CC-DB99C2E657F6}"/>
              </a:ext>
            </a:extLst>
          </p:cNvPr>
          <p:cNvSpPr/>
          <p:nvPr/>
        </p:nvSpPr>
        <p:spPr>
          <a:xfrm>
            <a:off x="3055785" y="3544857"/>
            <a:ext cx="4119116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引力时间膨胀效应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031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32084DC-C2D0-41BC-90FA-1F5686260877}"/>
              </a:ext>
            </a:extLst>
          </p:cNvPr>
          <p:cNvSpPr/>
          <p:nvPr/>
        </p:nvSpPr>
        <p:spPr>
          <a:xfrm>
            <a:off x="725057" y="4629237"/>
            <a:ext cx="7742668" cy="1588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ts val="4000"/>
              </a:lnSpc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广义相对论的结论：时间流逝有多快取决于你所受的引力有多大（或者说取决于你距大质量物体有多近）。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996DDF8-E866-424B-AFAE-A9D78B761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引力时间膨胀效应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A02A30D-D783-443C-81AC-09AE55FA03CC}"/>
              </a:ext>
            </a:extLst>
          </p:cNvPr>
          <p:cNvGrpSpPr/>
          <p:nvPr/>
        </p:nvGrpSpPr>
        <p:grpSpPr>
          <a:xfrm>
            <a:off x="454532" y="1202433"/>
            <a:ext cx="8299161" cy="5623315"/>
            <a:chOff x="454532" y="1202433"/>
            <a:chExt cx="8299161" cy="5623315"/>
          </a:xfrm>
        </p:grpSpPr>
        <p:cxnSp>
          <p:nvCxnSpPr>
            <p:cNvPr id="7" name="直线连接符 2">
              <a:extLst>
                <a:ext uri="{FF2B5EF4-FFF2-40B4-BE49-F238E27FC236}">
                  <a16:creationId xmlns:a16="http://schemas.microsoft.com/office/drawing/2014/main" id="{A95EA222-A330-49CA-92FE-81C9BC63415D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直线连接符 3">
              <a:extLst>
                <a:ext uri="{FF2B5EF4-FFF2-40B4-BE49-F238E27FC236}">
                  <a16:creationId xmlns:a16="http://schemas.microsoft.com/office/drawing/2014/main" id="{76FC81F1-21FE-4292-836A-74CCAE871B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直线连接符 4">
              <a:extLst>
                <a:ext uri="{FF2B5EF4-FFF2-40B4-BE49-F238E27FC236}">
                  <a16:creationId xmlns:a16="http://schemas.microsoft.com/office/drawing/2014/main" id="{6184BB19-CACC-4458-A28C-0F14F0FB1A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" name="直线连接符 5">
              <a:extLst>
                <a:ext uri="{FF2B5EF4-FFF2-40B4-BE49-F238E27FC236}">
                  <a16:creationId xmlns:a16="http://schemas.microsoft.com/office/drawing/2014/main" id="{96262DD5-6D10-456E-A1A1-A818DE140397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3330D98-8C80-445D-8E61-7CD620D56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0478A3C-0B5A-43AE-9E95-F74D18059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pic>
        <p:nvPicPr>
          <p:cNvPr id="14" name="图片 13" descr="卡通人物&#10;&#10;低可信度描述已自动生成">
            <a:extLst>
              <a:ext uri="{FF2B5EF4-FFF2-40B4-BE49-F238E27FC236}">
                <a16:creationId xmlns:a16="http://schemas.microsoft.com/office/drawing/2014/main" id="{04C94E5B-079A-4154-A92C-CF7317AFB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136" y="1420754"/>
            <a:ext cx="3066595" cy="30665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A7FB62A-414F-4DC2-8B8C-7EEB29C9A59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2236850">
            <a:off x="1076721" y="3027950"/>
            <a:ext cx="947886" cy="107371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0C74242-C580-4EEB-B442-492EAF0C09F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20064350">
            <a:off x="7221717" y="2753352"/>
            <a:ext cx="962090" cy="1078387"/>
          </a:xfrm>
          <a:prstGeom prst="rect">
            <a:avLst/>
          </a:prstGeom>
        </p:spPr>
      </p:pic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95A6C7D9-1A09-4274-9CE6-D34ACD91A048}"/>
              </a:ext>
            </a:extLst>
          </p:cNvPr>
          <p:cNvCxnSpPr>
            <a:cxnSpLocks/>
          </p:cNvCxnSpPr>
          <p:nvPr/>
        </p:nvCxnSpPr>
        <p:spPr>
          <a:xfrm>
            <a:off x="1914779" y="3544548"/>
            <a:ext cx="914145" cy="0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ED740D40-498C-4461-97FB-C988AE717D12}"/>
              </a:ext>
            </a:extLst>
          </p:cNvPr>
          <p:cNvCxnSpPr>
            <a:cxnSpLocks/>
          </p:cNvCxnSpPr>
          <p:nvPr/>
        </p:nvCxnSpPr>
        <p:spPr>
          <a:xfrm>
            <a:off x="4705349" y="3544549"/>
            <a:ext cx="2869048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8" name="图片 27" descr="钟表的特写&#10;&#10;描述已自动生成">
            <a:extLst>
              <a:ext uri="{FF2B5EF4-FFF2-40B4-BE49-F238E27FC236}">
                <a16:creationId xmlns:a16="http://schemas.microsoft.com/office/drawing/2014/main" id="{8DDA0CE9-2156-4D0E-A618-EFF9573E85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620" y="1683032"/>
            <a:ext cx="1185337" cy="118824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0CDB019-86EB-44CB-B8A6-1A3DEA6129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7103" y="1672649"/>
            <a:ext cx="1185337" cy="1188242"/>
          </a:xfrm>
          <a:prstGeom prst="rect">
            <a:avLst/>
          </a:prstGeom>
        </p:spPr>
      </p:pic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6A236F01-78A8-4B6C-9E0B-369BAF159E09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1739772" y="2860891"/>
            <a:ext cx="101728" cy="8181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406E3A5F-3306-44C9-A77D-7A5EC868A942}"/>
              </a:ext>
            </a:extLst>
          </p:cNvPr>
          <p:cNvCxnSpPr>
            <a:cxnSpLocks/>
          </p:cNvCxnSpPr>
          <p:nvPr/>
        </p:nvCxnSpPr>
        <p:spPr>
          <a:xfrm>
            <a:off x="7156334" y="2510366"/>
            <a:ext cx="681319" cy="4512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999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32084DC-C2D0-41BC-90FA-1F5686260877}"/>
              </a:ext>
            </a:extLst>
          </p:cNvPr>
          <p:cNvSpPr/>
          <p:nvPr/>
        </p:nvSpPr>
        <p:spPr>
          <a:xfrm>
            <a:off x="454532" y="4487349"/>
            <a:ext cx="8234936" cy="1588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ts val="4000"/>
              </a:lnSpc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你受到的引力作用越强，你的时间流逝得越慢。 如果你离一个大质量物体很近，另一个人离大质量物体很远，你的时间就会比另一个人流逝得更慢。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996DDF8-E866-424B-AFAE-A9D78B761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引力时间膨胀效应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A02A30D-D783-443C-81AC-09AE55FA03CC}"/>
              </a:ext>
            </a:extLst>
          </p:cNvPr>
          <p:cNvGrpSpPr/>
          <p:nvPr/>
        </p:nvGrpSpPr>
        <p:grpSpPr>
          <a:xfrm>
            <a:off x="454532" y="1202433"/>
            <a:ext cx="8299161" cy="5623315"/>
            <a:chOff x="454532" y="1202433"/>
            <a:chExt cx="8299161" cy="5623315"/>
          </a:xfrm>
        </p:grpSpPr>
        <p:cxnSp>
          <p:nvCxnSpPr>
            <p:cNvPr id="7" name="直线连接符 2">
              <a:extLst>
                <a:ext uri="{FF2B5EF4-FFF2-40B4-BE49-F238E27FC236}">
                  <a16:creationId xmlns:a16="http://schemas.microsoft.com/office/drawing/2014/main" id="{A95EA222-A330-49CA-92FE-81C9BC63415D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直线连接符 3">
              <a:extLst>
                <a:ext uri="{FF2B5EF4-FFF2-40B4-BE49-F238E27FC236}">
                  <a16:creationId xmlns:a16="http://schemas.microsoft.com/office/drawing/2014/main" id="{76FC81F1-21FE-4292-836A-74CCAE871B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直线连接符 4">
              <a:extLst>
                <a:ext uri="{FF2B5EF4-FFF2-40B4-BE49-F238E27FC236}">
                  <a16:creationId xmlns:a16="http://schemas.microsoft.com/office/drawing/2014/main" id="{6184BB19-CACC-4458-A28C-0F14F0FB1A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" name="直线连接符 5">
              <a:extLst>
                <a:ext uri="{FF2B5EF4-FFF2-40B4-BE49-F238E27FC236}">
                  <a16:creationId xmlns:a16="http://schemas.microsoft.com/office/drawing/2014/main" id="{96262DD5-6D10-456E-A1A1-A818DE140397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3330D98-8C80-445D-8E61-7CD620D56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0478A3C-0B5A-43AE-9E95-F74D18059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pic>
        <p:nvPicPr>
          <p:cNvPr id="22" name="图片 21" descr="卡通人物&#10;&#10;低可信度描述已自动生成">
            <a:extLst>
              <a:ext uri="{FF2B5EF4-FFF2-40B4-BE49-F238E27FC236}">
                <a16:creationId xmlns:a16="http://schemas.microsoft.com/office/drawing/2014/main" id="{09E97D1B-4EB8-4298-8F57-C667E3BBC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136" y="1420754"/>
            <a:ext cx="3066595" cy="306659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E80F5A3-47F2-4971-88D6-CE31C508FE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2236850">
            <a:off x="1076721" y="3027950"/>
            <a:ext cx="947886" cy="107371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97CF9A5-68C7-4894-9955-667AC9E0D1F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20064350">
            <a:off x="7221717" y="2753352"/>
            <a:ext cx="962090" cy="1078387"/>
          </a:xfrm>
          <a:prstGeom prst="rect">
            <a:avLst/>
          </a:prstGeom>
        </p:spPr>
      </p:pic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1A339F7F-96A3-42F1-A560-B0B1D7C32720}"/>
              </a:ext>
            </a:extLst>
          </p:cNvPr>
          <p:cNvCxnSpPr>
            <a:cxnSpLocks/>
          </p:cNvCxnSpPr>
          <p:nvPr/>
        </p:nvCxnSpPr>
        <p:spPr>
          <a:xfrm>
            <a:off x="1914779" y="3544548"/>
            <a:ext cx="914145" cy="0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978ADAC8-78AD-461F-9A8E-37DB31FCFF57}"/>
              </a:ext>
            </a:extLst>
          </p:cNvPr>
          <p:cNvCxnSpPr>
            <a:cxnSpLocks/>
          </p:cNvCxnSpPr>
          <p:nvPr/>
        </p:nvCxnSpPr>
        <p:spPr>
          <a:xfrm>
            <a:off x="4705349" y="3544549"/>
            <a:ext cx="2869048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7" name="图片 26" descr="钟表的特写&#10;&#10;描述已自动生成">
            <a:extLst>
              <a:ext uri="{FF2B5EF4-FFF2-40B4-BE49-F238E27FC236}">
                <a16:creationId xmlns:a16="http://schemas.microsoft.com/office/drawing/2014/main" id="{A8D1F99A-A0CC-44FD-BD44-06FC1B960D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620" y="1683032"/>
            <a:ext cx="1185337" cy="118824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3C57D13-9CFB-4B69-A51B-EF5731FFD1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7103" y="1672649"/>
            <a:ext cx="1185337" cy="1188242"/>
          </a:xfrm>
          <a:prstGeom prst="rect">
            <a:avLst/>
          </a:prstGeom>
        </p:spPr>
      </p:pic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BDED6612-F314-4A3E-8463-3E99975F2093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1739772" y="2860891"/>
            <a:ext cx="101728" cy="8181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AEA4629F-0C9A-420C-B4E7-CDBC3A295F8A}"/>
              </a:ext>
            </a:extLst>
          </p:cNvPr>
          <p:cNvCxnSpPr>
            <a:cxnSpLocks/>
          </p:cNvCxnSpPr>
          <p:nvPr/>
        </p:nvCxnSpPr>
        <p:spPr>
          <a:xfrm>
            <a:off x="7156334" y="2510366"/>
            <a:ext cx="681319" cy="4512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263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竖排文字占位符 39">
            <a:extLst>
              <a:ext uri="{FF2B5EF4-FFF2-40B4-BE49-F238E27FC236}">
                <a16:creationId xmlns:a16="http://schemas.microsoft.com/office/drawing/2014/main" id="{9E071A2C-AE6C-442B-8704-2C80CB03F329}"/>
              </a:ext>
            </a:extLst>
          </p:cNvPr>
          <p:cNvSpPr txBox="1">
            <a:spLocks/>
          </p:cNvSpPr>
          <p:nvPr/>
        </p:nvSpPr>
        <p:spPr>
          <a:xfrm>
            <a:off x="744566" y="4802906"/>
            <a:ext cx="7654868" cy="1779779"/>
          </a:xfrm>
          <a:prstGeom prst="rect">
            <a:avLst/>
          </a:prstGeom>
        </p:spPr>
        <p:txBody>
          <a:bodyPr vert="horz" lIns="121917" tIns="60958" rIns="121917" bIns="60958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1219170" eaLnBrk="0" hangingPunct="0">
              <a:lnSpc>
                <a:spcPts val="4000"/>
              </a:lnSpc>
              <a:spcBef>
                <a:spcPct val="0"/>
              </a:spcBef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原子钟的计时很精确。美国卡罗拉多博得（海拔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1655m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）和英国格林威治（海拔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46m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）的原子钟速度不一样，每年相差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微秒。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F9B032E-EC3B-414A-BB22-3AF561C86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171"/>
            <a:ext cx="9144000" cy="780075"/>
          </a:xfrm>
        </p:spPr>
        <p:txBody>
          <a:bodyPr/>
          <a:lstStyle/>
          <a:p>
            <a:r>
              <a:rPr lang="zh-CN" altLang="en-US" dirty="0"/>
              <a:t>引力时间膨胀效应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B4FB340-3644-4539-85FF-FAB903C80C03}"/>
              </a:ext>
            </a:extLst>
          </p:cNvPr>
          <p:cNvGrpSpPr/>
          <p:nvPr/>
        </p:nvGrpSpPr>
        <p:grpSpPr>
          <a:xfrm>
            <a:off x="454532" y="2242084"/>
            <a:ext cx="8299161" cy="4629384"/>
            <a:chOff x="454532" y="2196364"/>
            <a:chExt cx="8299161" cy="4629384"/>
          </a:xfrm>
        </p:grpSpPr>
        <p:cxnSp>
          <p:nvCxnSpPr>
            <p:cNvPr id="10" name="直线连接符 2">
              <a:extLst>
                <a:ext uri="{FF2B5EF4-FFF2-40B4-BE49-F238E27FC236}">
                  <a16:creationId xmlns:a16="http://schemas.microsoft.com/office/drawing/2014/main" id="{B70D67B7-0B5D-4B93-8497-C2C995B98C18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2461437"/>
              <a:ext cx="0" cy="4040023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直线连接符 3">
              <a:extLst>
                <a:ext uri="{FF2B5EF4-FFF2-40B4-BE49-F238E27FC236}">
                  <a16:creationId xmlns:a16="http://schemas.microsoft.com/office/drawing/2014/main" id="{516551C0-C168-4613-98D9-26F493BB23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直线连接符 4">
              <a:extLst>
                <a:ext uri="{FF2B5EF4-FFF2-40B4-BE49-F238E27FC236}">
                  <a16:creationId xmlns:a16="http://schemas.microsoft.com/office/drawing/2014/main" id="{6D1FFD74-736D-4011-AC74-53AFDBCA20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2496944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直线连接符 5">
              <a:extLst>
                <a:ext uri="{FF2B5EF4-FFF2-40B4-BE49-F238E27FC236}">
                  <a16:creationId xmlns:a16="http://schemas.microsoft.com/office/drawing/2014/main" id="{5F670BB4-E358-4D92-8396-8EA1A3314A96}"/>
                </a:ext>
              </a:extLst>
            </p:cNvPr>
            <p:cNvCxnSpPr>
              <a:cxnSpLocks/>
              <a:endCxn id="15" idx="3"/>
            </p:cNvCxnSpPr>
            <p:nvPr/>
          </p:nvCxnSpPr>
          <p:spPr>
            <a:xfrm>
              <a:off x="8702174" y="2496944"/>
              <a:ext cx="51519" cy="4005639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3B122D3-9FD8-4580-9797-5D4C7C0E2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2196364"/>
              <a:ext cx="544010" cy="530146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E32A5EA-37A9-47F6-826A-6676198F5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pic>
        <p:nvPicPr>
          <p:cNvPr id="23" name="图片 22" descr="厨房的摆设布局&#10;&#10;描述已自动生成">
            <a:extLst>
              <a:ext uri="{FF2B5EF4-FFF2-40B4-BE49-F238E27FC236}">
                <a16:creationId xmlns:a16="http://schemas.microsoft.com/office/drawing/2014/main" id="{B1CEAFA5-2D60-4683-BE02-465DEE61E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646" y="1427686"/>
            <a:ext cx="5740708" cy="323201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0393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竖排文字占位符 39">
            <a:extLst>
              <a:ext uri="{FF2B5EF4-FFF2-40B4-BE49-F238E27FC236}">
                <a16:creationId xmlns:a16="http://schemas.microsoft.com/office/drawing/2014/main" id="{5B6854BD-E31A-489C-8CF4-26026E31F7DA}"/>
              </a:ext>
            </a:extLst>
          </p:cNvPr>
          <p:cNvSpPr txBox="1">
            <a:spLocks/>
          </p:cNvSpPr>
          <p:nvPr/>
        </p:nvSpPr>
        <p:spPr bwMode="auto">
          <a:xfrm>
            <a:off x="662608" y="5340626"/>
            <a:ext cx="7920353" cy="120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algn="ctr" defTabSz="1219170">
              <a:lnSpc>
                <a:spcPts val="4000"/>
              </a:lnSpc>
              <a:defRPr/>
            </a:pP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海拔越低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：引力越强、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时钟越</a:t>
            </a:r>
            <a:r>
              <a:rPr lang="zh-CN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慢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>
              <a:lnSpc>
                <a:spcPts val="4000"/>
              </a:lnSpc>
              <a:defRPr/>
            </a:pP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海拔越高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：引力越弱、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时钟越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F9B032E-EC3B-414A-BB22-3AF561C86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177"/>
            <a:ext cx="9144000" cy="1062589"/>
          </a:xfrm>
        </p:spPr>
        <p:txBody>
          <a:bodyPr>
            <a:normAutofit/>
          </a:bodyPr>
          <a:lstStyle/>
          <a:p>
            <a:r>
              <a:rPr lang="zh-CN" altLang="en-US" dirty="0"/>
              <a:t>引力时间膨胀效应：引力强时间慢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D12DDEF3-0BB0-4376-BAFC-9C9E10336DA5}"/>
              </a:ext>
            </a:extLst>
          </p:cNvPr>
          <p:cNvGrpSpPr/>
          <p:nvPr/>
        </p:nvGrpSpPr>
        <p:grpSpPr>
          <a:xfrm>
            <a:off x="454532" y="2374604"/>
            <a:ext cx="8299161" cy="4629384"/>
            <a:chOff x="454532" y="2196364"/>
            <a:chExt cx="8299161" cy="4629384"/>
          </a:xfrm>
        </p:grpSpPr>
        <p:cxnSp>
          <p:nvCxnSpPr>
            <p:cNvPr id="10" name="直线连接符 2">
              <a:extLst>
                <a:ext uri="{FF2B5EF4-FFF2-40B4-BE49-F238E27FC236}">
                  <a16:creationId xmlns:a16="http://schemas.microsoft.com/office/drawing/2014/main" id="{71504876-B895-472A-A0F5-84351A5F7386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2461437"/>
              <a:ext cx="0" cy="4040023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直线连接符 3">
              <a:extLst>
                <a:ext uri="{FF2B5EF4-FFF2-40B4-BE49-F238E27FC236}">
                  <a16:creationId xmlns:a16="http://schemas.microsoft.com/office/drawing/2014/main" id="{CC769EEB-EC95-48C7-8E03-0BA07FD695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直线连接符 4">
              <a:extLst>
                <a:ext uri="{FF2B5EF4-FFF2-40B4-BE49-F238E27FC236}">
                  <a16:creationId xmlns:a16="http://schemas.microsoft.com/office/drawing/2014/main" id="{F88F525B-D4F6-4D75-8958-A653D4F1C6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2496944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直线连接符 5">
              <a:extLst>
                <a:ext uri="{FF2B5EF4-FFF2-40B4-BE49-F238E27FC236}">
                  <a16:creationId xmlns:a16="http://schemas.microsoft.com/office/drawing/2014/main" id="{7A2E7BFF-51F3-46EF-9BD9-F4FD208FAA9B}"/>
                </a:ext>
              </a:extLst>
            </p:cNvPr>
            <p:cNvCxnSpPr>
              <a:cxnSpLocks/>
              <a:endCxn id="15" idx="3"/>
            </p:cNvCxnSpPr>
            <p:nvPr/>
          </p:nvCxnSpPr>
          <p:spPr>
            <a:xfrm>
              <a:off x="8702174" y="2496944"/>
              <a:ext cx="51519" cy="4005639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E3E3268-A57D-4F82-9CBA-37F61C217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2196364"/>
              <a:ext cx="544010" cy="530146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53F0AD0-31A5-4412-AC9D-E2F703208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AF5749F9-A806-4E79-81BB-F23C33FAE8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4318" y="1490712"/>
            <a:ext cx="7275363" cy="3524004"/>
          </a:xfrm>
          <a:prstGeom prst="rect">
            <a:avLst/>
          </a:prstGeom>
        </p:spPr>
      </p:pic>
      <p:pic>
        <p:nvPicPr>
          <p:cNvPr id="17" name="图片 16" descr="钟表的特写&#10;&#10;描述已自动生成">
            <a:extLst>
              <a:ext uri="{FF2B5EF4-FFF2-40B4-BE49-F238E27FC236}">
                <a16:creationId xmlns:a16="http://schemas.microsoft.com/office/drawing/2014/main" id="{A372E1E2-7E26-434A-ADAF-BA8D3DCEE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0341" y="1727916"/>
            <a:ext cx="888580" cy="8907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773D19D-5D13-4449-A18B-0F1D02579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4924" y="3116321"/>
            <a:ext cx="888580" cy="890758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9AF80AA8-8B70-4A1F-84AA-6E3DB19FBCAA}"/>
              </a:ext>
            </a:extLst>
          </p:cNvPr>
          <p:cNvSpPr/>
          <p:nvPr/>
        </p:nvSpPr>
        <p:spPr>
          <a:xfrm>
            <a:off x="3961561" y="1709628"/>
            <a:ext cx="2193070" cy="738660"/>
          </a:xfrm>
          <a:prstGeom prst="rect">
            <a:avLst/>
          </a:prstGeom>
          <a:ln w="3175">
            <a:noFill/>
            <a:prstDash val="dash"/>
          </a:ln>
        </p:spPr>
        <p:txBody>
          <a:bodyPr wrap="square" lIns="121917" tIns="60958" rIns="121917" bIns="60958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距离地心更远，引力更小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33208C45-7562-4630-B36F-B801A484253E}"/>
              </a:ext>
            </a:extLst>
          </p:cNvPr>
          <p:cNvSpPr/>
          <p:nvPr/>
        </p:nvSpPr>
        <p:spPr>
          <a:xfrm>
            <a:off x="1612880" y="3448749"/>
            <a:ext cx="1586334" cy="430883"/>
          </a:xfrm>
          <a:prstGeom prst="rect">
            <a:avLst/>
          </a:prstGeom>
          <a:ln w="3175">
            <a:noFill/>
            <a:prstDash val="dash"/>
          </a:ln>
        </p:spPr>
        <p:txBody>
          <a:bodyPr wrap="square" lIns="121917" tIns="60958" rIns="121917" bIns="60958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慢一些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237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>
            <a:extLst>
              <a:ext uri="{FF2B5EF4-FFF2-40B4-BE49-F238E27FC236}">
                <a16:creationId xmlns:a16="http://schemas.microsoft.com/office/drawing/2014/main" id="{E6813B72-D99C-453A-9376-AC77FCF03997}"/>
              </a:ext>
            </a:extLst>
          </p:cNvPr>
          <p:cNvSpPr txBox="1"/>
          <p:nvPr/>
        </p:nvSpPr>
        <p:spPr>
          <a:xfrm>
            <a:off x="693306" y="1891287"/>
            <a:ext cx="3545743" cy="408457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defTabSz="1219170">
              <a:lnSpc>
                <a:spcPts val="3860"/>
              </a:lnSpc>
              <a:defRPr/>
            </a:pP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地球上因为海拔不同就可以造成两个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精确度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相同的时钟每年出现几微秒的差异。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1219170">
              <a:lnSpc>
                <a:spcPts val="3860"/>
              </a:lnSpc>
              <a:defRPr/>
            </a:pPr>
            <a:endParaRPr lang="en-US" altLang="zh-CN" sz="500" dirty="0"/>
          </a:p>
          <a:p>
            <a:pPr algn="just" defTabSz="1219170">
              <a:lnSpc>
                <a:spcPts val="386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问：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引力场中相距更远的两个时钟的差异岂不更大？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20E4E4-95C2-439D-97B8-F11B3F262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引力时间膨胀效应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7ABC376-89AD-4D07-8469-1A22913F77E7}"/>
              </a:ext>
            </a:extLst>
          </p:cNvPr>
          <p:cNvGrpSpPr/>
          <p:nvPr/>
        </p:nvGrpSpPr>
        <p:grpSpPr>
          <a:xfrm>
            <a:off x="454532" y="1202433"/>
            <a:ext cx="8299161" cy="5623315"/>
            <a:chOff x="454532" y="1202433"/>
            <a:chExt cx="8299161" cy="5623315"/>
          </a:xfrm>
        </p:grpSpPr>
        <p:cxnSp>
          <p:nvCxnSpPr>
            <p:cNvPr id="10" name="直线连接符 2">
              <a:extLst>
                <a:ext uri="{FF2B5EF4-FFF2-40B4-BE49-F238E27FC236}">
                  <a16:creationId xmlns:a16="http://schemas.microsoft.com/office/drawing/2014/main" id="{C37B085B-6EEE-458B-ABF9-4CB62C42EB8A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直线连接符 3">
              <a:extLst>
                <a:ext uri="{FF2B5EF4-FFF2-40B4-BE49-F238E27FC236}">
                  <a16:creationId xmlns:a16="http://schemas.microsoft.com/office/drawing/2014/main" id="{A46DBACE-B96A-4574-B458-4A1FFC7690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直线连接符 4">
              <a:extLst>
                <a:ext uri="{FF2B5EF4-FFF2-40B4-BE49-F238E27FC236}">
                  <a16:creationId xmlns:a16="http://schemas.microsoft.com/office/drawing/2014/main" id="{6A43889B-7FAE-4B90-84C1-7836DDF7AC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直线连接符 5">
              <a:extLst>
                <a:ext uri="{FF2B5EF4-FFF2-40B4-BE49-F238E27FC236}">
                  <a16:creationId xmlns:a16="http://schemas.microsoft.com/office/drawing/2014/main" id="{5A853679-2264-4092-8A98-85E3AB87225A}"/>
                </a:ext>
              </a:extLst>
            </p:cNvPr>
            <p:cNvCxnSpPr>
              <a:cxnSpLocks/>
              <a:endCxn id="15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1324C0F-64BC-4077-8010-CC7CD1A14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50C5C37-B522-4C04-AEB7-627F57B30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35E6E63C-77B5-4CF5-A8EB-EE25FC4ABF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98456" y="1093386"/>
            <a:ext cx="4545544" cy="5772119"/>
          </a:xfrm>
          <a:prstGeom prst="rect">
            <a:avLst/>
          </a:prstGeom>
        </p:spPr>
      </p:pic>
      <p:pic>
        <p:nvPicPr>
          <p:cNvPr id="17" name="图片 16" descr="钟表的特写&#10;&#10;描述已自动生成">
            <a:extLst>
              <a:ext uri="{FF2B5EF4-FFF2-40B4-BE49-F238E27FC236}">
                <a16:creationId xmlns:a16="http://schemas.microsoft.com/office/drawing/2014/main" id="{FD0B2D1E-451F-45F5-B359-B3089B780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7061" y="1069379"/>
            <a:ext cx="888580" cy="8907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E7B545-0D77-4215-BB02-ADC0EF40E5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9595" y="4135771"/>
            <a:ext cx="888580" cy="890758"/>
          </a:xfrm>
          <a:prstGeom prst="rect">
            <a:avLst/>
          </a:prstGeom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F6D69952-79B4-4DEF-B755-268593C0909B}"/>
              </a:ext>
            </a:extLst>
          </p:cNvPr>
          <p:cNvSpPr/>
          <p:nvPr/>
        </p:nvSpPr>
        <p:spPr>
          <a:xfrm>
            <a:off x="6869994" y="1139510"/>
            <a:ext cx="1736330" cy="954103"/>
          </a:xfrm>
          <a:prstGeom prst="rect">
            <a:avLst/>
          </a:prstGeom>
          <a:ln w="3175">
            <a:noFill/>
            <a:prstDash val="dash"/>
          </a:ln>
        </p:spPr>
        <p:txBody>
          <a:bodyPr wrap="square" lIns="121917" tIns="60958" rIns="121917" bIns="60958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美国</a:t>
            </a:r>
            <a:endParaRPr lang="en-US" altLang="zh-CN" sz="1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卡罗拉多博得</a:t>
            </a:r>
            <a:endParaRPr lang="en-US" altLang="zh-CN" sz="1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海拔</a:t>
            </a:r>
            <a:r>
              <a:rPr lang="en-US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1655m</a:t>
            </a:r>
            <a:endParaRPr lang="en-US" sz="20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B37A67B9-9081-4CA6-A541-0CF476D164DF}"/>
              </a:ext>
            </a:extLst>
          </p:cNvPr>
          <p:cNvSpPr/>
          <p:nvPr/>
        </p:nvSpPr>
        <p:spPr>
          <a:xfrm>
            <a:off x="7928097" y="4001002"/>
            <a:ext cx="1322553" cy="954103"/>
          </a:xfrm>
          <a:prstGeom prst="rect">
            <a:avLst/>
          </a:prstGeom>
          <a:ln w="3175">
            <a:noFill/>
            <a:prstDash val="dash"/>
          </a:ln>
        </p:spPr>
        <p:txBody>
          <a:bodyPr wrap="square" lIns="121917" tIns="60958" rIns="121917" bIns="60958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英国</a:t>
            </a:r>
            <a:endParaRPr lang="en-US" altLang="zh-CN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格林威治</a:t>
            </a:r>
            <a:endParaRPr lang="en-US" altLang="zh-CN" sz="1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海拔</a:t>
            </a:r>
            <a:r>
              <a:rPr lang="en-US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46m</a:t>
            </a:r>
            <a:endParaRPr lang="en-US" sz="20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89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>
            <a:extLst>
              <a:ext uri="{FF2B5EF4-FFF2-40B4-BE49-F238E27FC236}">
                <a16:creationId xmlns:a16="http://schemas.microsoft.com/office/drawing/2014/main" id="{E6813B72-D99C-453A-9376-AC77FCF03997}"/>
              </a:ext>
            </a:extLst>
          </p:cNvPr>
          <p:cNvSpPr txBox="1"/>
          <p:nvPr/>
        </p:nvSpPr>
        <p:spPr>
          <a:xfrm>
            <a:off x="1268525" y="3049397"/>
            <a:ext cx="5692312" cy="177740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1219170">
              <a:lnSpc>
                <a:spcPts val="4320"/>
              </a:lnSpc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在同一个引力场中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相距很远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的两个时钟，它们在运行速度上的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差异会更大！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20E4E4-95C2-439D-97B8-F11B3F262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引力时间膨胀效应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7ABC376-89AD-4D07-8469-1A22913F77E7}"/>
              </a:ext>
            </a:extLst>
          </p:cNvPr>
          <p:cNvGrpSpPr/>
          <p:nvPr/>
        </p:nvGrpSpPr>
        <p:grpSpPr>
          <a:xfrm>
            <a:off x="454532" y="1202433"/>
            <a:ext cx="8299161" cy="5623315"/>
            <a:chOff x="454532" y="1202433"/>
            <a:chExt cx="8299161" cy="5623315"/>
          </a:xfrm>
        </p:grpSpPr>
        <p:cxnSp>
          <p:nvCxnSpPr>
            <p:cNvPr id="10" name="直线连接符 2">
              <a:extLst>
                <a:ext uri="{FF2B5EF4-FFF2-40B4-BE49-F238E27FC236}">
                  <a16:creationId xmlns:a16="http://schemas.microsoft.com/office/drawing/2014/main" id="{C37B085B-6EEE-458B-ABF9-4CB62C42EB8A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直线连接符 3">
              <a:extLst>
                <a:ext uri="{FF2B5EF4-FFF2-40B4-BE49-F238E27FC236}">
                  <a16:creationId xmlns:a16="http://schemas.microsoft.com/office/drawing/2014/main" id="{A46DBACE-B96A-4574-B458-4A1FFC7690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直线连接符 4">
              <a:extLst>
                <a:ext uri="{FF2B5EF4-FFF2-40B4-BE49-F238E27FC236}">
                  <a16:creationId xmlns:a16="http://schemas.microsoft.com/office/drawing/2014/main" id="{6A43889B-7FAE-4B90-84C1-7836DDF7AC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直线连接符 5">
              <a:extLst>
                <a:ext uri="{FF2B5EF4-FFF2-40B4-BE49-F238E27FC236}">
                  <a16:creationId xmlns:a16="http://schemas.microsoft.com/office/drawing/2014/main" id="{5A853679-2264-4092-8A98-85E3AB87225A}"/>
                </a:ext>
              </a:extLst>
            </p:cNvPr>
            <p:cNvCxnSpPr>
              <a:cxnSpLocks/>
              <a:endCxn id="15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1324C0F-64BC-4077-8010-CC7CD1A14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50C5C37-B522-4C04-AEB7-627F57B30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pic>
        <p:nvPicPr>
          <p:cNvPr id="17" name="图片 16" descr="钟表的特写&#10;&#10;描述已自动生成">
            <a:extLst>
              <a:ext uri="{FF2B5EF4-FFF2-40B4-BE49-F238E27FC236}">
                <a16:creationId xmlns:a16="http://schemas.microsoft.com/office/drawing/2014/main" id="{FD0B2D1E-451F-45F5-B359-B3089B780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4691" y="1657974"/>
            <a:ext cx="888580" cy="8907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E7B545-0D77-4215-BB02-ADC0EF40E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4691" y="5327468"/>
            <a:ext cx="888580" cy="890758"/>
          </a:xfrm>
          <a:prstGeom prst="rect">
            <a:avLst/>
          </a:prstGeom>
        </p:spPr>
      </p:pic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C65D2B92-271E-43B9-99BB-8260219EA366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>
            <a:off x="7898981" y="2548732"/>
            <a:ext cx="0" cy="2778736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489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62A21465-80AD-6C45-8627-0ED742940E45}"/>
              </a:ext>
            </a:extLst>
          </p:cNvPr>
          <p:cNvCxnSpPr>
            <a:cxnSpLocks/>
          </p:cNvCxnSpPr>
          <p:nvPr/>
        </p:nvCxnSpPr>
        <p:spPr>
          <a:xfrm>
            <a:off x="698155" y="2045261"/>
            <a:ext cx="0" cy="4302962"/>
          </a:xfrm>
          <a:prstGeom prst="line">
            <a:avLst/>
          </a:prstGeom>
          <a:ln w="19050" cmpd="sng">
            <a:solidFill>
              <a:schemeClr val="tx2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B4CFBE41-E135-E14F-823F-17D0858BD291}"/>
              </a:ext>
            </a:extLst>
          </p:cNvPr>
          <p:cNvCxnSpPr>
            <a:cxnSpLocks/>
          </p:cNvCxnSpPr>
          <p:nvPr/>
        </p:nvCxnSpPr>
        <p:spPr>
          <a:xfrm flipH="1">
            <a:off x="698156" y="6353701"/>
            <a:ext cx="7333736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DC8750B0-1070-4742-9BB6-694D3E4E9EDA}"/>
              </a:ext>
            </a:extLst>
          </p:cNvPr>
          <p:cNvCxnSpPr>
            <a:cxnSpLocks/>
          </p:cNvCxnSpPr>
          <p:nvPr/>
        </p:nvCxnSpPr>
        <p:spPr>
          <a:xfrm flipH="1">
            <a:off x="1124465" y="2045261"/>
            <a:ext cx="7389341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BF5C1319-02F6-1E4E-AF86-F653EEDCDC62}"/>
              </a:ext>
            </a:extLst>
          </p:cNvPr>
          <p:cNvCxnSpPr>
            <a:cxnSpLocks/>
          </p:cNvCxnSpPr>
          <p:nvPr/>
        </p:nvCxnSpPr>
        <p:spPr>
          <a:xfrm>
            <a:off x="8501448" y="2045261"/>
            <a:ext cx="0" cy="4192051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1F68E7F7-EE14-9942-908E-0C6B564E3789}"/>
              </a:ext>
            </a:extLst>
          </p:cNvPr>
          <p:cNvGrpSpPr/>
          <p:nvPr/>
        </p:nvGrpSpPr>
        <p:grpSpPr>
          <a:xfrm>
            <a:off x="821636" y="631889"/>
            <a:ext cx="6877876" cy="6085851"/>
            <a:chOff x="1108035" y="638594"/>
            <a:chExt cx="6877876" cy="6085851"/>
          </a:xfrm>
        </p:grpSpPr>
        <p:sp>
          <p:nvSpPr>
            <p:cNvPr id="9" name="内容占位符 2">
              <a:extLst>
                <a:ext uri="{FF2B5EF4-FFF2-40B4-BE49-F238E27FC236}">
                  <a16:creationId xmlns:a16="http://schemas.microsoft.com/office/drawing/2014/main" id="{1AB5ED4C-6AFD-644F-A3E8-76EDAD11720F}"/>
                </a:ext>
              </a:extLst>
            </p:cNvPr>
            <p:cNvSpPr txBox="1">
              <a:spLocks/>
            </p:cNvSpPr>
            <p:nvPr/>
          </p:nvSpPr>
          <p:spPr>
            <a:xfrm>
              <a:off x="1108035" y="4538948"/>
              <a:ext cx="6877876" cy="218549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zh-CN" altLang="en-US" sz="3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地球的年龄：</a:t>
              </a:r>
              <a:endPara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zh-CN" sz="40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6000-10000</a:t>
              </a:r>
              <a:r>
                <a:rPr lang="zh-CN" altLang="en-US" sz="40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</a:t>
              </a: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FA52FE9-3FA9-ED41-BDCE-4088C345E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874" y="638594"/>
              <a:ext cx="2552022" cy="34026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B69C50F-7390-BA43-B97D-EDD07BE4EA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22" t="7371" r="20768" b="51298"/>
          <a:stretch/>
        </p:blipFill>
        <p:spPr>
          <a:xfrm>
            <a:off x="715622" y="1788287"/>
            <a:ext cx="544010" cy="53014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2F0A44C-4174-3B49-B72A-F4F7F6B3DF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49" t="49611" r="34040"/>
          <a:stretch/>
        </p:blipFill>
        <p:spPr>
          <a:xfrm>
            <a:off x="8018271" y="6033796"/>
            <a:ext cx="544010" cy="6463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DC1CD0E-641A-46DB-B568-6E7CB85B18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644" y="465009"/>
            <a:ext cx="4688260" cy="3809211"/>
          </a:xfrm>
          <a:prstGeom prst="rect">
            <a:avLst/>
          </a:prstGeom>
        </p:spPr>
      </p:pic>
      <p:sp>
        <p:nvSpPr>
          <p:cNvPr id="26" name="内容占位符 2">
            <a:extLst>
              <a:ext uri="{FF2B5EF4-FFF2-40B4-BE49-F238E27FC236}">
                <a16:creationId xmlns:a16="http://schemas.microsoft.com/office/drawing/2014/main" id="{B6A4FF2C-E94E-488D-BD87-D30D2B78C3DF}"/>
              </a:ext>
            </a:extLst>
          </p:cNvPr>
          <p:cNvSpPr txBox="1">
            <a:spLocks/>
          </p:cNvSpPr>
          <p:nvPr/>
        </p:nvSpPr>
        <p:spPr>
          <a:xfrm>
            <a:off x="4823792" y="1477613"/>
            <a:ext cx="3187148" cy="2185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家谱</a:t>
            </a:r>
          </a:p>
        </p:txBody>
      </p:sp>
    </p:spTree>
    <p:extLst>
      <p:ext uri="{BB962C8B-B14F-4D97-AF65-F5344CB8AC3E}">
        <p14:creationId xmlns:p14="http://schemas.microsoft.com/office/powerpoint/2010/main" val="880527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0C7638-633E-4047-9289-ECD2ACFE7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黑洞周围轨道的时间膨胀差异</a:t>
            </a:r>
          </a:p>
        </p:txBody>
      </p:sp>
      <p:pic>
        <p:nvPicPr>
          <p:cNvPr id="11" name="图片 10" descr="图片包含 游戏机, 自然, 星星, 夜空&#10;&#10;描述已自动生成">
            <a:extLst>
              <a:ext uri="{FF2B5EF4-FFF2-40B4-BE49-F238E27FC236}">
                <a16:creationId xmlns:a16="http://schemas.microsoft.com/office/drawing/2014/main" id="{581AA29A-C885-4155-8711-0C8BF20DE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1870"/>
            <a:ext cx="9145782" cy="5497200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F0F4893E-7EAD-4697-821A-75F36B181E63}"/>
              </a:ext>
            </a:extLst>
          </p:cNvPr>
          <p:cNvSpPr/>
          <p:nvPr/>
        </p:nvSpPr>
        <p:spPr>
          <a:xfrm rot="917856">
            <a:off x="1085336" y="2845469"/>
            <a:ext cx="6938389" cy="3288379"/>
          </a:xfrm>
          <a:prstGeom prst="ellipse">
            <a:avLst/>
          </a:prstGeom>
          <a:noFill/>
          <a:ln w="22225">
            <a:solidFill>
              <a:schemeClr val="bg1"/>
            </a:solidFill>
            <a:prstDash val="dash"/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3185" tIns="273185" rIns="273185" bIns="273185" numCol="1" spcCol="1270" rtlCol="0" anchor="ctr" anchorCtr="0">
            <a:noAutofit/>
          </a:bodyPr>
          <a:lstStyle/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100" kern="1200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3285157-4EC0-4D97-A9C1-B18A8D4CB222}"/>
              </a:ext>
            </a:extLst>
          </p:cNvPr>
          <p:cNvGrpSpPr/>
          <p:nvPr/>
        </p:nvGrpSpPr>
        <p:grpSpPr>
          <a:xfrm>
            <a:off x="1335148" y="4264243"/>
            <a:ext cx="1636054" cy="1649264"/>
            <a:chOff x="1335148" y="4264243"/>
            <a:chExt cx="1636054" cy="1649264"/>
          </a:xfrm>
        </p:grpSpPr>
        <p:pic>
          <p:nvPicPr>
            <p:cNvPr id="15" name="图片 14" descr="图片包含 桌子, 大, 关, 甜甜圈&#10;&#10;描述已自动生成">
              <a:extLst>
                <a:ext uri="{FF2B5EF4-FFF2-40B4-BE49-F238E27FC236}">
                  <a16:creationId xmlns:a16="http://schemas.microsoft.com/office/drawing/2014/main" id="{698DEBC0-8E94-4F39-9EBA-17EDE8CC9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27490" y="5269797"/>
              <a:ext cx="643712" cy="643710"/>
            </a:xfrm>
            <a:prstGeom prst="rect">
              <a:avLst/>
            </a:prstGeom>
          </p:spPr>
        </p:pic>
        <p:sp>
          <p:nvSpPr>
            <p:cNvPr id="18" name="对话气泡: 矩形 17">
              <a:extLst>
                <a:ext uri="{FF2B5EF4-FFF2-40B4-BE49-F238E27FC236}">
                  <a16:creationId xmlns:a16="http://schemas.microsoft.com/office/drawing/2014/main" id="{5AC91B53-DDEB-4E09-9D30-C864E74AE460}"/>
                </a:ext>
              </a:extLst>
            </p:cNvPr>
            <p:cNvSpPr/>
            <p:nvPr/>
          </p:nvSpPr>
          <p:spPr>
            <a:xfrm>
              <a:off x="1335148" y="4264243"/>
              <a:ext cx="1061615" cy="965245"/>
            </a:xfrm>
            <a:prstGeom prst="wedgeRectCallout">
              <a:avLst>
                <a:gd name="adj1" fmla="val 43356"/>
                <a:gd name="adj2" fmla="val 74594"/>
              </a:avLst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73185" tIns="273185" rIns="273185" bIns="273185" numCol="1" spcCol="1270" rtlCol="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100" kern="1200"/>
            </a:p>
          </p:txBody>
        </p:sp>
        <p:pic>
          <p:nvPicPr>
            <p:cNvPr id="19" name="图片 18" descr="钟表的特写&#10;&#10;描述已自动生成">
              <a:extLst>
                <a:ext uri="{FF2B5EF4-FFF2-40B4-BE49-F238E27FC236}">
                  <a16:creationId xmlns:a16="http://schemas.microsoft.com/office/drawing/2014/main" id="{6D4C91FB-C53E-4AA9-B77F-40112854F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1665" y="4301486"/>
              <a:ext cx="888580" cy="890758"/>
            </a:xfrm>
            <a:prstGeom prst="rect">
              <a:avLst/>
            </a:prstGeom>
          </p:spPr>
        </p:pic>
      </p:grpSp>
      <p:sp>
        <p:nvSpPr>
          <p:cNvPr id="12" name="椭圆 11">
            <a:extLst>
              <a:ext uri="{FF2B5EF4-FFF2-40B4-BE49-F238E27FC236}">
                <a16:creationId xmlns:a16="http://schemas.microsoft.com/office/drawing/2014/main" id="{1B084C4C-4EB5-403F-B812-506143C8B6DB}"/>
              </a:ext>
            </a:extLst>
          </p:cNvPr>
          <p:cNvSpPr/>
          <p:nvPr/>
        </p:nvSpPr>
        <p:spPr>
          <a:xfrm rot="917856">
            <a:off x="2069036" y="3142148"/>
            <a:ext cx="5088016" cy="2222759"/>
          </a:xfrm>
          <a:prstGeom prst="ellipse">
            <a:avLst/>
          </a:prstGeom>
          <a:noFill/>
          <a:ln w="22225">
            <a:solidFill>
              <a:srgbClr val="FFC000"/>
            </a:solidFill>
            <a:prstDash val="dash"/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3185" tIns="273185" rIns="273185" bIns="273185" numCol="1" spcCol="1270" rtlCol="0" anchor="ctr" anchorCtr="0">
            <a:noAutofit/>
          </a:bodyPr>
          <a:lstStyle/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100" kern="1200" dirty="0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484EFCA-D862-4F9C-8F4D-0C6BB3502DCD}"/>
              </a:ext>
            </a:extLst>
          </p:cNvPr>
          <p:cNvGrpSpPr/>
          <p:nvPr/>
        </p:nvGrpSpPr>
        <p:grpSpPr>
          <a:xfrm>
            <a:off x="5831511" y="4226999"/>
            <a:ext cx="1489186" cy="1495462"/>
            <a:chOff x="5831511" y="4226999"/>
            <a:chExt cx="1489186" cy="1495462"/>
          </a:xfrm>
        </p:grpSpPr>
        <p:pic>
          <p:nvPicPr>
            <p:cNvPr id="17" name="图片 16" descr="黑暗里有星球&#10;&#10;低可信度描述已自动生成">
              <a:extLst>
                <a:ext uri="{FF2B5EF4-FFF2-40B4-BE49-F238E27FC236}">
                  <a16:creationId xmlns:a16="http://schemas.microsoft.com/office/drawing/2014/main" id="{91E25FA0-17BC-42ED-AB14-131DA101C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1511" y="5269796"/>
              <a:ext cx="452665" cy="452665"/>
            </a:xfrm>
            <a:prstGeom prst="rect">
              <a:avLst/>
            </a:prstGeom>
          </p:spPr>
        </p:pic>
        <p:sp>
          <p:nvSpPr>
            <p:cNvPr id="20" name="对话气泡: 矩形 19">
              <a:extLst>
                <a:ext uri="{FF2B5EF4-FFF2-40B4-BE49-F238E27FC236}">
                  <a16:creationId xmlns:a16="http://schemas.microsoft.com/office/drawing/2014/main" id="{C340F9A8-4316-4410-BF77-DAD79592037C}"/>
                </a:ext>
              </a:extLst>
            </p:cNvPr>
            <p:cNvSpPr/>
            <p:nvPr/>
          </p:nvSpPr>
          <p:spPr>
            <a:xfrm>
              <a:off x="6259082" y="4226999"/>
              <a:ext cx="1061615" cy="965245"/>
            </a:xfrm>
            <a:prstGeom prst="wedgeRectCallout">
              <a:avLst>
                <a:gd name="adj1" fmla="val -47263"/>
                <a:gd name="adj2" fmla="val 69660"/>
              </a:avLst>
            </a:prstGeom>
            <a:solidFill>
              <a:schemeClr val="lt1">
                <a:alpha val="79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73185" tIns="273185" rIns="273185" bIns="273185" numCol="1" spcCol="1270" rtlCol="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100" kern="1200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787A02A1-1F1D-4F5B-8910-D7F55806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45599" y="4264044"/>
              <a:ext cx="888580" cy="890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09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88 -0.02708 C -0.04983 0.02917 0.08611 0.00417 0.10468 -0.0824 C 0.12326 -0.1706 0.01823 -0.28703 -0.12969 -0.34328 C -0.27691 -0.39953 -0.41146 -0.37523 -0.43056 -0.2875 C -0.44861 -0.20046 -0.34497 -0.0831 -0.19688 -0.02708 Z " pathEditMode="relative" rAng="960000" ptsTypes="AAAAA">
                                      <p:cBhvr>
                                        <p:cTn id="6" dur="10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3" y="-15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892 0.06528 C 0.36666 0.13634 0.54965 0.08889 0.57569 -0.03959 C 0.60156 -0.16968 0.46076 -0.33171 0.26215 -0.40162 C 0.06423 -0.47384 -0.11806 -0.42685 -0.1441 -0.29792 C -0.17014 -0.16806 -0.03004 -0.00509 0.16892 0.06528 Z " pathEditMode="relative" rAng="900000" ptsTypes="AAAAA">
                                      <p:cBhvr>
                                        <p:cTn id="8" dur="30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B70E2A-6913-4DDD-9A65-B5B6B50A2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171"/>
            <a:ext cx="9144000" cy="780075"/>
          </a:xfrm>
        </p:spPr>
        <p:txBody>
          <a:bodyPr>
            <a:normAutofit/>
          </a:bodyPr>
          <a:lstStyle/>
          <a:p>
            <a:r>
              <a:rPr lang="zh-CN" altLang="en-US" dirty="0"/>
              <a:t>地球在被造时已有引力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2E76779E-1456-4620-9846-253695130DB2}"/>
              </a:ext>
            </a:extLst>
          </p:cNvPr>
          <p:cNvSpPr txBox="1"/>
          <p:nvPr/>
        </p:nvSpPr>
        <p:spPr>
          <a:xfrm>
            <a:off x="1232452" y="2525837"/>
            <a:ext cx="7140023" cy="134286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defTabSz="1219170">
              <a:lnSpc>
                <a:spcPts val="5000"/>
              </a:lnSpc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创世记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1:2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地是空虚混沌。渊面黑暗。神的灵运行在水面上。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5B29631-9DC5-4D22-A93F-EBB75A3D9DE5}"/>
              </a:ext>
            </a:extLst>
          </p:cNvPr>
          <p:cNvGrpSpPr/>
          <p:nvPr/>
        </p:nvGrpSpPr>
        <p:grpSpPr>
          <a:xfrm>
            <a:off x="454532" y="1202433"/>
            <a:ext cx="8299161" cy="5623315"/>
            <a:chOff x="454532" y="1202433"/>
            <a:chExt cx="8299161" cy="5623315"/>
          </a:xfrm>
        </p:grpSpPr>
        <p:cxnSp>
          <p:nvCxnSpPr>
            <p:cNvPr id="9" name="直线连接符 2">
              <a:extLst>
                <a:ext uri="{FF2B5EF4-FFF2-40B4-BE49-F238E27FC236}">
                  <a16:creationId xmlns:a16="http://schemas.microsoft.com/office/drawing/2014/main" id="{595350C3-8183-471C-8DD1-4CA8BA75B7F2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直线连接符 3">
              <a:extLst>
                <a:ext uri="{FF2B5EF4-FFF2-40B4-BE49-F238E27FC236}">
                  <a16:creationId xmlns:a16="http://schemas.microsoft.com/office/drawing/2014/main" id="{DBD5B0E9-278C-4438-A8DE-039BD70A76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直线连接符 4">
              <a:extLst>
                <a:ext uri="{FF2B5EF4-FFF2-40B4-BE49-F238E27FC236}">
                  <a16:creationId xmlns:a16="http://schemas.microsoft.com/office/drawing/2014/main" id="{EDD71B5D-9454-4479-BB8B-0A3E4C189F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直线连接符 5">
              <a:extLst>
                <a:ext uri="{FF2B5EF4-FFF2-40B4-BE49-F238E27FC236}">
                  <a16:creationId xmlns:a16="http://schemas.microsoft.com/office/drawing/2014/main" id="{04DC8FEA-2264-4D10-8460-D8721CA4948B}"/>
                </a:ext>
              </a:extLst>
            </p:cNvPr>
            <p:cNvCxnSpPr>
              <a:cxnSpLocks/>
              <a:endCxn id="14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A582EC9-3318-485E-8513-78A712124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098FABA5-FE62-4F1B-83B3-3C328614D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sp>
        <p:nvSpPr>
          <p:cNvPr id="15" name="TextBox 9">
            <a:extLst>
              <a:ext uri="{FF2B5EF4-FFF2-40B4-BE49-F238E27FC236}">
                <a16:creationId xmlns:a16="http://schemas.microsoft.com/office/drawing/2014/main" id="{256C378E-665C-4417-8EFD-19EA9C18B0F1}"/>
              </a:ext>
            </a:extLst>
          </p:cNvPr>
          <p:cNvSpPr txBox="1"/>
          <p:nvPr/>
        </p:nvSpPr>
        <p:spPr>
          <a:xfrm>
            <a:off x="2199861" y="4522049"/>
            <a:ext cx="5032942" cy="70166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1219170" eaLnBrk="0" fontAlgn="base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创世记的经文启示</a:t>
            </a:r>
            <a:endParaRPr lang="zh-CN" altLang="en-US" sz="32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55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竖排文字占位符 39">
            <a:extLst>
              <a:ext uri="{FF2B5EF4-FFF2-40B4-BE49-F238E27FC236}">
                <a16:creationId xmlns:a16="http://schemas.microsoft.com/office/drawing/2014/main" id="{DC095A42-180B-4935-8B69-EE354CC8C8A2}"/>
              </a:ext>
            </a:extLst>
          </p:cNvPr>
          <p:cNvSpPr txBox="1">
            <a:spLocks/>
          </p:cNvSpPr>
          <p:nvPr/>
        </p:nvSpPr>
        <p:spPr bwMode="auto">
          <a:xfrm>
            <a:off x="596348" y="5844209"/>
            <a:ext cx="7986613" cy="540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algn="ctr" defTabSz="1219170">
              <a:lnSpc>
                <a:spcPts val="4000"/>
              </a:lnSpc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在引力作用下的水，出现一个“水面”。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1515900-A009-4DE4-A47B-40E45BE37824}"/>
              </a:ext>
            </a:extLst>
          </p:cNvPr>
          <p:cNvGrpSpPr/>
          <p:nvPr/>
        </p:nvGrpSpPr>
        <p:grpSpPr>
          <a:xfrm>
            <a:off x="454532" y="2242084"/>
            <a:ext cx="8299161" cy="4629384"/>
            <a:chOff x="454532" y="2196364"/>
            <a:chExt cx="8299161" cy="4629384"/>
          </a:xfrm>
        </p:grpSpPr>
        <p:cxnSp>
          <p:nvCxnSpPr>
            <p:cNvPr id="12" name="直线连接符 2">
              <a:extLst>
                <a:ext uri="{FF2B5EF4-FFF2-40B4-BE49-F238E27FC236}">
                  <a16:creationId xmlns:a16="http://schemas.microsoft.com/office/drawing/2014/main" id="{6B591427-DA5E-4871-940C-3D2D866C65BC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2461437"/>
              <a:ext cx="0" cy="4040023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直线连接符 3">
              <a:extLst>
                <a:ext uri="{FF2B5EF4-FFF2-40B4-BE49-F238E27FC236}">
                  <a16:creationId xmlns:a16="http://schemas.microsoft.com/office/drawing/2014/main" id="{0611E22A-36DC-46A0-8827-8A2BCE452E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直线连接符 4">
              <a:extLst>
                <a:ext uri="{FF2B5EF4-FFF2-40B4-BE49-F238E27FC236}">
                  <a16:creationId xmlns:a16="http://schemas.microsoft.com/office/drawing/2014/main" id="{3A10D669-4B59-4923-A6CF-ACBADBF28F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2496944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" name="直线连接符 5">
              <a:extLst>
                <a:ext uri="{FF2B5EF4-FFF2-40B4-BE49-F238E27FC236}">
                  <a16:creationId xmlns:a16="http://schemas.microsoft.com/office/drawing/2014/main" id="{B351F380-8D48-4D0E-8E04-27D660C412D6}"/>
                </a:ext>
              </a:extLst>
            </p:cNvPr>
            <p:cNvCxnSpPr>
              <a:cxnSpLocks/>
              <a:endCxn id="17" idx="3"/>
            </p:cNvCxnSpPr>
            <p:nvPr/>
          </p:nvCxnSpPr>
          <p:spPr>
            <a:xfrm>
              <a:off x="8702174" y="2496944"/>
              <a:ext cx="51519" cy="4005639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63E2B23-D316-4210-9F09-28460074F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2196364"/>
              <a:ext cx="544010" cy="53014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7388701C-3882-47CE-9FBD-316BC646E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sp>
        <p:nvSpPr>
          <p:cNvPr id="18" name="标题 1">
            <a:extLst>
              <a:ext uri="{FF2B5EF4-FFF2-40B4-BE49-F238E27FC236}">
                <a16:creationId xmlns:a16="http://schemas.microsoft.com/office/drawing/2014/main" id="{D131F75B-16F7-48B7-9129-66DCAF67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261" y="384313"/>
            <a:ext cx="9210261" cy="722933"/>
          </a:xfrm>
        </p:spPr>
        <p:txBody>
          <a:bodyPr/>
          <a:lstStyle/>
          <a:p>
            <a:r>
              <a:rPr lang="zh-CN" altLang="en-US" dirty="0"/>
              <a:t>水面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C120E7F9-C0A1-4448-955E-AC050EA3D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3304" y="1469180"/>
            <a:ext cx="7251104" cy="429379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290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FE82B2-20BF-479B-A3E0-238804378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水雾</a:t>
            </a:r>
          </a:p>
        </p:txBody>
      </p:sp>
      <p:sp>
        <p:nvSpPr>
          <p:cNvPr id="4" name="竖排文字占位符 39">
            <a:extLst>
              <a:ext uri="{FF2B5EF4-FFF2-40B4-BE49-F238E27FC236}">
                <a16:creationId xmlns:a16="http://schemas.microsoft.com/office/drawing/2014/main" id="{96EA02FF-3A05-4DC3-AC10-34829155A4DC}"/>
              </a:ext>
            </a:extLst>
          </p:cNvPr>
          <p:cNvSpPr txBox="1">
            <a:spLocks/>
          </p:cNvSpPr>
          <p:nvPr/>
        </p:nvSpPr>
        <p:spPr bwMode="auto">
          <a:xfrm>
            <a:off x="1074324" y="5512161"/>
            <a:ext cx="7096531" cy="125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defTabSz="1219170">
              <a:lnSpc>
                <a:spcPts val="3800"/>
              </a:lnSpc>
              <a:defRPr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在太空失重的环境下，水一般呈水雾状态，不会形成一个水面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0C66587-13B6-4049-ACD1-359D1CEEFD4B}"/>
              </a:ext>
            </a:extLst>
          </p:cNvPr>
          <p:cNvGrpSpPr/>
          <p:nvPr/>
        </p:nvGrpSpPr>
        <p:grpSpPr>
          <a:xfrm>
            <a:off x="454532" y="2242084"/>
            <a:ext cx="8299161" cy="4629384"/>
            <a:chOff x="454532" y="2196364"/>
            <a:chExt cx="8299161" cy="4629384"/>
          </a:xfrm>
        </p:grpSpPr>
        <p:cxnSp>
          <p:nvCxnSpPr>
            <p:cNvPr id="7" name="直线连接符 2">
              <a:extLst>
                <a:ext uri="{FF2B5EF4-FFF2-40B4-BE49-F238E27FC236}">
                  <a16:creationId xmlns:a16="http://schemas.microsoft.com/office/drawing/2014/main" id="{5B954001-D5B0-46C3-B08E-F520A812FC1B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2461437"/>
              <a:ext cx="0" cy="4040023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直线连接符 3">
              <a:extLst>
                <a:ext uri="{FF2B5EF4-FFF2-40B4-BE49-F238E27FC236}">
                  <a16:creationId xmlns:a16="http://schemas.microsoft.com/office/drawing/2014/main" id="{7453B326-AD70-4299-9865-B19EE6924A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直线连接符 4">
              <a:extLst>
                <a:ext uri="{FF2B5EF4-FFF2-40B4-BE49-F238E27FC236}">
                  <a16:creationId xmlns:a16="http://schemas.microsoft.com/office/drawing/2014/main" id="{34514403-BD21-4689-AAB6-AD2C2CD1B3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2496944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" name="直线连接符 5">
              <a:extLst>
                <a:ext uri="{FF2B5EF4-FFF2-40B4-BE49-F238E27FC236}">
                  <a16:creationId xmlns:a16="http://schemas.microsoft.com/office/drawing/2014/main" id="{1E437F18-EB82-4CB8-A8D7-5A9ABC52C60E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>
              <a:off x="8702174" y="2496944"/>
              <a:ext cx="51519" cy="4005639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1FB8B6-009A-44CB-9190-D16E41B677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2196364"/>
              <a:ext cx="544010" cy="53014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CF5CCF8-3323-4D14-A208-CD9FE54083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F992453-81DF-4DA3-8FED-E5E262C6C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997038" y="1180520"/>
            <a:ext cx="7251104" cy="42699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5344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E7841D-0DD2-4721-9549-6B6102B25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742"/>
            <a:ext cx="9144000" cy="2093404"/>
          </a:xfrm>
        </p:spPr>
        <p:txBody>
          <a:bodyPr>
            <a:normAutofit/>
          </a:bodyPr>
          <a:lstStyle/>
          <a:p>
            <a:r>
              <a:rPr lang="zh-CN" altLang="zh-CN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创世记</a:t>
            </a:r>
            <a:r>
              <a:rPr lang="en-US" altLang="zh-CN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1:2 </a:t>
            </a:r>
            <a:r>
              <a:rPr lang="zh-CN" altLang="zh-CN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地是空虚混沌。渊面黑暗。</a:t>
            </a:r>
            <a:br>
              <a:rPr lang="en-US" altLang="zh-CN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</a:br>
            <a:r>
              <a:rPr lang="zh-CN" altLang="zh-CN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神的灵运行在水面上。</a:t>
            </a:r>
            <a:endParaRPr lang="zh-CN" altLang="en-US" sz="5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竖排文字占位符 39">
            <a:extLst>
              <a:ext uri="{FF2B5EF4-FFF2-40B4-BE49-F238E27FC236}">
                <a16:creationId xmlns:a16="http://schemas.microsoft.com/office/drawing/2014/main" id="{2884A4E1-020C-4E66-8F7E-4FBA05177CB8}"/>
              </a:ext>
            </a:extLst>
          </p:cNvPr>
          <p:cNvSpPr txBox="1">
            <a:spLocks/>
          </p:cNvSpPr>
          <p:nvPr/>
        </p:nvSpPr>
        <p:spPr>
          <a:xfrm>
            <a:off x="516801" y="5656671"/>
            <a:ext cx="8123105" cy="646331"/>
          </a:xfrm>
          <a:prstGeom prst="rect">
            <a:avLst/>
          </a:prstGeom>
        </p:spPr>
        <p:txBody>
          <a:bodyPr vert="horz" lIns="121917" tIns="60958" rIns="121917" bIns="60958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 eaLnBrk="0" hangingPunct="0">
              <a:lnSpc>
                <a:spcPts val="4000"/>
              </a:lnSpc>
              <a:spcBef>
                <a:spcPct val="0"/>
              </a:spcBef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“渊面”是大水球的表面。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07C09D53-149A-4C27-8E84-007D7702BA8E}"/>
              </a:ext>
            </a:extLst>
          </p:cNvPr>
          <p:cNvGrpSpPr/>
          <p:nvPr/>
        </p:nvGrpSpPr>
        <p:grpSpPr>
          <a:xfrm>
            <a:off x="454532" y="2242084"/>
            <a:ext cx="8299161" cy="4629384"/>
            <a:chOff x="454532" y="2196364"/>
            <a:chExt cx="8299161" cy="4629384"/>
          </a:xfrm>
        </p:grpSpPr>
        <p:cxnSp>
          <p:nvCxnSpPr>
            <p:cNvPr id="12" name="直线连接符 2">
              <a:extLst>
                <a:ext uri="{FF2B5EF4-FFF2-40B4-BE49-F238E27FC236}">
                  <a16:creationId xmlns:a16="http://schemas.microsoft.com/office/drawing/2014/main" id="{E25DE4A2-7CE1-4A71-BAE6-61EFD5C5F4F3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2461437"/>
              <a:ext cx="0" cy="4040023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直线连接符 3">
              <a:extLst>
                <a:ext uri="{FF2B5EF4-FFF2-40B4-BE49-F238E27FC236}">
                  <a16:creationId xmlns:a16="http://schemas.microsoft.com/office/drawing/2014/main" id="{D5474804-7A71-45DE-AF4F-2EE3206CA7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直线连接符 4">
              <a:extLst>
                <a:ext uri="{FF2B5EF4-FFF2-40B4-BE49-F238E27FC236}">
                  <a16:creationId xmlns:a16="http://schemas.microsoft.com/office/drawing/2014/main" id="{BF46EFFC-A6B0-4C21-B244-5A23108B59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2496944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" name="直线连接符 5">
              <a:extLst>
                <a:ext uri="{FF2B5EF4-FFF2-40B4-BE49-F238E27FC236}">
                  <a16:creationId xmlns:a16="http://schemas.microsoft.com/office/drawing/2014/main" id="{3AD242B7-E12C-40B4-B10A-E95745D63C6D}"/>
                </a:ext>
              </a:extLst>
            </p:cNvPr>
            <p:cNvCxnSpPr>
              <a:cxnSpLocks/>
              <a:endCxn id="17" idx="3"/>
            </p:cNvCxnSpPr>
            <p:nvPr/>
          </p:nvCxnSpPr>
          <p:spPr>
            <a:xfrm>
              <a:off x="8702174" y="2496944"/>
              <a:ext cx="51519" cy="4005639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A868725-FF11-4620-A1D0-0CF20CE98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2196364"/>
              <a:ext cx="544010" cy="53014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BF4421C-6E65-45F5-86D5-A4F62488F8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pic>
        <p:nvPicPr>
          <p:cNvPr id="5" name="图片 4" descr="黑暗中的蓝色星球&#10;&#10;描述已自动生成">
            <a:extLst>
              <a:ext uri="{FF2B5EF4-FFF2-40B4-BE49-F238E27FC236}">
                <a16:creationId xmlns:a16="http://schemas.microsoft.com/office/drawing/2014/main" id="{23A8FB6E-8FFF-4740-8A1C-DAA98D327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415" y="2065810"/>
            <a:ext cx="3577169" cy="3585832"/>
          </a:xfrm>
          <a:prstGeom prst="rect">
            <a:avLst/>
          </a:prstGeom>
        </p:spPr>
      </p:pic>
      <p:cxnSp>
        <p:nvCxnSpPr>
          <p:cNvPr id="18" name="直线连接符 4">
            <a:extLst>
              <a:ext uri="{FF2B5EF4-FFF2-40B4-BE49-F238E27FC236}">
                <a16:creationId xmlns:a16="http://schemas.microsoft.com/office/drawing/2014/main" id="{3E94BBC1-3FAC-4BD8-A9A9-5551D3789729}"/>
              </a:ext>
            </a:extLst>
          </p:cNvPr>
          <p:cNvCxnSpPr>
            <a:cxnSpLocks/>
          </p:cNvCxnSpPr>
          <p:nvPr/>
        </p:nvCxnSpPr>
        <p:spPr>
          <a:xfrm>
            <a:off x="6210740" y="1100444"/>
            <a:ext cx="1817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直线连接符 4">
            <a:extLst>
              <a:ext uri="{FF2B5EF4-FFF2-40B4-BE49-F238E27FC236}">
                <a16:creationId xmlns:a16="http://schemas.microsoft.com/office/drawing/2014/main" id="{F94B17F0-7B95-4AF5-912D-53CA3F43F173}"/>
              </a:ext>
            </a:extLst>
          </p:cNvPr>
          <p:cNvCxnSpPr>
            <a:cxnSpLocks/>
          </p:cNvCxnSpPr>
          <p:nvPr/>
        </p:nvCxnSpPr>
        <p:spPr>
          <a:xfrm>
            <a:off x="2736570" y="6308031"/>
            <a:ext cx="37172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25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C27B13-07E7-4A71-BD68-D03331CB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171"/>
            <a:ext cx="9144000" cy="1753106"/>
          </a:xfrm>
        </p:spPr>
        <p:txBody>
          <a:bodyPr>
            <a:normAutofit/>
          </a:bodyPr>
          <a:lstStyle/>
          <a:p>
            <a:r>
              <a:rPr lang="zh-CN" altLang="en-US" dirty="0"/>
              <a:t>彼得后书的经文启示</a:t>
            </a:r>
            <a:r>
              <a:rPr lang="en-US" altLang="zh-CN" dirty="0"/>
              <a:t>:</a:t>
            </a:r>
            <a:br>
              <a:rPr lang="en-US" altLang="zh-CN" dirty="0"/>
            </a:br>
            <a:r>
              <a:rPr lang="zh-CN" altLang="zh-CN" dirty="0"/>
              <a:t>地球在一开始被造时，就是一个大水球</a:t>
            </a:r>
            <a:endParaRPr lang="zh-CN" altLang="en-US" dirty="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3AF8DF0D-E144-4ECA-8AEF-6D1BE6C0533F}"/>
              </a:ext>
            </a:extLst>
          </p:cNvPr>
          <p:cNvSpPr txBox="1"/>
          <p:nvPr/>
        </p:nvSpPr>
        <p:spPr>
          <a:xfrm>
            <a:off x="1246949" y="3316387"/>
            <a:ext cx="6891460" cy="198406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defTabSz="1219170">
              <a:lnSpc>
                <a:spcPts val="5000"/>
              </a:lnSpc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彼得后书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3:5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他们故意忘记，从太古凭神的命有了天，并从水而出借水而成的地。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F68D9B6-20A8-49B0-9249-613CA8C5F85F}"/>
              </a:ext>
            </a:extLst>
          </p:cNvPr>
          <p:cNvGrpSpPr/>
          <p:nvPr/>
        </p:nvGrpSpPr>
        <p:grpSpPr>
          <a:xfrm>
            <a:off x="609599" y="2319130"/>
            <a:ext cx="7998319" cy="4506618"/>
            <a:chOff x="454532" y="1202433"/>
            <a:chExt cx="8299161" cy="5623315"/>
          </a:xfrm>
        </p:grpSpPr>
        <p:cxnSp>
          <p:nvCxnSpPr>
            <p:cNvPr id="8" name="直线连接符 2">
              <a:extLst>
                <a:ext uri="{FF2B5EF4-FFF2-40B4-BE49-F238E27FC236}">
                  <a16:creationId xmlns:a16="http://schemas.microsoft.com/office/drawing/2014/main" id="{716F33BA-29CA-4FCE-8422-3F5F0682FF13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直线连接符 3">
              <a:extLst>
                <a:ext uri="{FF2B5EF4-FFF2-40B4-BE49-F238E27FC236}">
                  <a16:creationId xmlns:a16="http://schemas.microsoft.com/office/drawing/2014/main" id="{FD66290C-2E8D-4D1F-BE74-A52C3BBDF6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直线连接符 4">
              <a:extLst>
                <a:ext uri="{FF2B5EF4-FFF2-40B4-BE49-F238E27FC236}">
                  <a16:creationId xmlns:a16="http://schemas.microsoft.com/office/drawing/2014/main" id="{BD76292B-149E-49B1-B7C0-793F32ACCE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直线连接符 5">
              <a:extLst>
                <a:ext uri="{FF2B5EF4-FFF2-40B4-BE49-F238E27FC236}">
                  <a16:creationId xmlns:a16="http://schemas.microsoft.com/office/drawing/2014/main" id="{10ED156F-27A4-46DF-AE11-B02EB8431D38}"/>
                </a:ext>
              </a:extLst>
            </p:cNvPr>
            <p:cNvCxnSpPr>
              <a:cxnSpLocks/>
              <a:endCxn id="13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4E68C0C-3CB5-492E-8791-616C0B11F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D1E1822-BEBB-47A9-8737-E18D2F106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7368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31F18D5-CAE3-4A78-997A-03A9F55F8F2D}"/>
              </a:ext>
            </a:extLst>
          </p:cNvPr>
          <p:cNvSpPr/>
          <p:nvPr/>
        </p:nvSpPr>
        <p:spPr>
          <a:xfrm>
            <a:off x="3048001" y="4240696"/>
            <a:ext cx="5102086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白洞宇宙学理论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EDD6572D-2EA0-4C21-B283-35C2BD250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/>
              <a:t>学习大纲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731CC0B-D04E-4822-9BE8-408A8A77D7F7}"/>
              </a:ext>
            </a:extLst>
          </p:cNvPr>
          <p:cNvGrpSpPr/>
          <p:nvPr/>
        </p:nvGrpSpPr>
        <p:grpSpPr>
          <a:xfrm>
            <a:off x="965327" y="2245365"/>
            <a:ext cx="7542570" cy="4020539"/>
            <a:chOff x="454532" y="1202433"/>
            <a:chExt cx="8299161" cy="5623315"/>
          </a:xfrm>
        </p:grpSpPr>
        <p:cxnSp>
          <p:nvCxnSpPr>
            <p:cNvPr id="7" name="直线连接符 2">
              <a:extLst>
                <a:ext uri="{FF2B5EF4-FFF2-40B4-BE49-F238E27FC236}">
                  <a16:creationId xmlns:a16="http://schemas.microsoft.com/office/drawing/2014/main" id="{3FD9AE3A-0F20-45E5-BC58-DB9992C63E46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直线连接符 3">
              <a:extLst>
                <a:ext uri="{FF2B5EF4-FFF2-40B4-BE49-F238E27FC236}">
                  <a16:creationId xmlns:a16="http://schemas.microsoft.com/office/drawing/2014/main" id="{07120E93-F61F-4728-9F2F-EB463DC592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直线连接符 4">
              <a:extLst>
                <a:ext uri="{FF2B5EF4-FFF2-40B4-BE49-F238E27FC236}">
                  <a16:creationId xmlns:a16="http://schemas.microsoft.com/office/drawing/2014/main" id="{D8B4222B-F832-4AA5-8311-0DDB5E5C1F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" name="直线连接符 5">
              <a:extLst>
                <a:ext uri="{FF2B5EF4-FFF2-40B4-BE49-F238E27FC236}">
                  <a16:creationId xmlns:a16="http://schemas.microsoft.com/office/drawing/2014/main" id="{A3A3D4C8-0FD0-4FC2-818A-3F83E2C3B103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84A19ED-28BD-4C1B-A0A7-46D0154C0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023D7AC-6CE4-443F-B385-49CD1B24F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FA28AAC9-935A-44AC-9878-552C6110E08C}"/>
              </a:ext>
            </a:extLst>
          </p:cNvPr>
          <p:cNvSpPr txBox="1"/>
          <p:nvPr/>
        </p:nvSpPr>
        <p:spPr>
          <a:xfrm>
            <a:off x="3087757" y="4267507"/>
            <a:ext cx="3886862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457200" indent="-457200" defTabSz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白洞宇宙学理论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BA9366B3-74F0-4D01-8711-6090332BF27A}"/>
              </a:ext>
            </a:extLst>
          </p:cNvPr>
          <p:cNvSpPr txBox="1">
            <a:spLocks/>
          </p:cNvSpPr>
          <p:nvPr/>
        </p:nvSpPr>
        <p:spPr>
          <a:xfrm>
            <a:off x="3114262" y="2849213"/>
            <a:ext cx="2560503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baseline="0" dirty="0">
                <a:solidFill>
                  <a:schemeClr val="tx1"/>
                </a:solidFill>
                <a:latin typeface="+mn-lt"/>
                <a:ea typeface="汉仪大宋简" panose="0201060900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光年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CD72257-9EF1-46E1-89CC-DB99C2E657F6}"/>
              </a:ext>
            </a:extLst>
          </p:cNvPr>
          <p:cNvSpPr/>
          <p:nvPr/>
        </p:nvSpPr>
        <p:spPr>
          <a:xfrm>
            <a:off x="3061253" y="3538332"/>
            <a:ext cx="4119116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时间效应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58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E3AA6-7EC7-4400-8F9F-A5F32B194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白洞天文学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CE01151-3F8C-4101-8BC9-9214188AFD4C}"/>
              </a:ext>
            </a:extLst>
          </p:cNvPr>
          <p:cNvSpPr txBox="1"/>
          <p:nvPr/>
        </p:nvSpPr>
        <p:spPr>
          <a:xfrm>
            <a:off x="614949" y="1852684"/>
            <a:ext cx="4111143" cy="406155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defTabSz="1219170">
              <a:lnSpc>
                <a:spcPts val="5000"/>
              </a:lnSpc>
              <a:spcAft>
                <a:spcPts val="600"/>
              </a:spcAft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观点：</a:t>
            </a:r>
          </a:p>
          <a:p>
            <a:pPr marL="514350" indent="-514350" algn="just" defTabSz="1219170">
              <a:lnSpc>
                <a:spcPts val="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宇宙似乎在向我们四周围膨胀出去</a:t>
            </a:r>
          </a:p>
          <a:p>
            <a:pPr marL="514350" indent="-514350" algn="just" defTabSz="1219170">
              <a:lnSpc>
                <a:spcPts val="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如果你距质量大的物体很近，时间就会变慢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55B6AE1-A0F6-41D1-8624-28BF80B19A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09365" y="1732579"/>
            <a:ext cx="3617227" cy="290255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0271C4B3-EFCA-40CD-BCCE-4275E6BB34EC}"/>
              </a:ext>
            </a:extLst>
          </p:cNvPr>
          <p:cNvGrpSpPr/>
          <p:nvPr/>
        </p:nvGrpSpPr>
        <p:grpSpPr>
          <a:xfrm>
            <a:off x="454532" y="1202433"/>
            <a:ext cx="8299161" cy="5623315"/>
            <a:chOff x="454532" y="1202433"/>
            <a:chExt cx="8299161" cy="5623315"/>
          </a:xfrm>
        </p:grpSpPr>
        <p:cxnSp>
          <p:nvCxnSpPr>
            <p:cNvPr id="12" name="直线连接符 2">
              <a:extLst>
                <a:ext uri="{FF2B5EF4-FFF2-40B4-BE49-F238E27FC236}">
                  <a16:creationId xmlns:a16="http://schemas.microsoft.com/office/drawing/2014/main" id="{93AFB14E-01C4-45C7-AF83-910E5C01C554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直线连接符 3">
              <a:extLst>
                <a:ext uri="{FF2B5EF4-FFF2-40B4-BE49-F238E27FC236}">
                  <a16:creationId xmlns:a16="http://schemas.microsoft.com/office/drawing/2014/main" id="{2410E766-1054-400C-8191-A585F16C48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直线连接符 4">
              <a:extLst>
                <a:ext uri="{FF2B5EF4-FFF2-40B4-BE49-F238E27FC236}">
                  <a16:creationId xmlns:a16="http://schemas.microsoft.com/office/drawing/2014/main" id="{75B7BB15-05A5-4BF3-956C-E7D6541A24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" name="直线连接符 5">
              <a:extLst>
                <a:ext uri="{FF2B5EF4-FFF2-40B4-BE49-F238E27FC236}">
                  <a16:creationId xmlns:a16="http://schemas.microsoft.com/office/drawing/2014/main" id="{B304DAC4-2C75-4318-B1DC-91F81E13C410}"/>
                </a:ext>
              </a:extLst>
            </p:cNvPr>
            <p:cNvCxnSpPr>
              <a:cxnSpLocks/>
              <a:endCxn id="17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22AFB19E-A2F9-4A3B-AF58-CDEDB700BB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3C28C44-4217-4D0A-AC9C-C0F9D74DE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DCCF89C-E653-40A7-ADE1-650C96460F2B}"/>
              </a:ext>
            </a:extLst>
          </p:cNvPr>
          <p:cNvSpPr txBox="1">
            <a:spLocks/>
          </p:cNvSpPr>
          <p:nvPr/>
        </p:nvSpPr>
        <p:spPr>
          <a:xfrm>
            <a:off x="4950085" y="4714493"/>
            <a:ext cx="3576507" cy="151216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Tx/>
              <a:buNone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Tx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Tx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Tx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1219170" fontAlgn="base">
              <a:spcAft>
                <a:spcPct val="0"/>
              </a:spcAft>
              <a:buClr>
                <a:srgbClr val="5B9BD5"/>
              </a:buClr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罕弗莱斯博士将这些观点融合为他的“白洞”天文理论</a:t>
            </a:r>
          </a:p>
        </p:txBody>
      </p:sp>
    </p:spTree>
    <p:extLst>
      <p:ext uri="{BB962C8B-B14F-4D97-AF65-F5344CB8AC3E}">
        <p14:creationId xmlns:p14="http://schemas.microsoft.com/office/powerpoint/2010/main" val="39859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241AB6EF-527C-4E86-B285-106CD41B4D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7188" y="74613"/>
            <a:ext cx="8786812" cy="1241425"/>
          </a:xfrm>
        </p:spPr>
        <p:txBody>
          <a:bodyPr>
            <a:noAutofit/>
          </a:bodyPr>
          <a:lstStyle/>
          <a:p>
            <a:pPr algn="l" defTabSz="1219170">
              <a:defRPr/>
            </a:pPr>
            <a:r>
              <a: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物质最初集中在一点，宇宙在创造的第一到第四天</a:t>
            </a:r>
            <a:r>
              <a:rPr lang="zh-CN" altLang="en-US" sz="3000" dirty="0"/>
              <a:t>以</a:t>
            </a:r>
            <a:r>
              <a: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地球为中心向四围膨胀。物质被连续喷到视界外。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40D5559-784E-4DD9-A22F-F847FC0828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363164"/>
            <a:ext cx="9144000" cy="5493543"/>
          </a:xfrm>
          <a:prstGeom prst="rect">
            <a:avLst/>
          </a:prstGeom>
        </p:spPr>
      </p:pic>
      <p:pic>
        <p:nvPicPr>
          <p:cNvPr id="9" name="图片 8" descr="图片包含 游戏机, 星星&#10;&#10;描述已自动生成">
            <a:extLst>
              <a:ext uri="{FF2B5EF4-FFF2-40B4-BE49-F238E27FC236}">
                <a16:creationId xmlns:a16="http://schemas.microsoft.com/office/drawing/2014/main" id="{1EB8B694-EF69-470E-AB66-ED117A398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30862">
            <a:off x="2642901" y="3544803"/>
            <a:ext cx="2052538" cy="462283"/>
          </a:xfrm>
          <a:prstGeom prst="rect">
            <a:avLst/>
          </a:prstGeom>
        </p:spPr>
      </p:pic>
      <p:pic>
        <p:nvPicPr>
          <p:cNvPr id="11" name="图片 10" descr="图片包含 游戏机, 物体, 星星, 夜空&#10;&#10;描述已自动生成">
            <a:extLst>
              <a:ext uri="{FF2B5EF4-FFF2-40B4-BE49-F238E27FC236}">
                <a16:creationId xmlns:a16="http://schemas.microsoft.com/office/drawing/2014/main" id="{2AA4173F-1A4E-4991-A0C7-044D1FC93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8665" y="3043011"/>
            <a:ext cx="1129250" cy="1307554"/>
          </a:xfrm>
          <a:prstGeom prst="rect">
            <a:avLst/>
          </a:prstGeom>
        </p:spPr>
      </p:pic>
      <p:pic>
        <p:nvPicPr>
          <p:cNvPr id="13" name="图片 12" descr="黑暗里有星球&#10;&#10;描述已自动生成">
            <a:extLst>
              <a:ext uri="{FF2B5EF4-FFF2-40B4-BE49-F238E27FC236}">
                <a16:creationId xmlns:a16="http://schemas.microsoft.com/office/drawing/2014/main" id="{5C552AF8-BF72-4212-9578-010B95489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5421" y="3159982"/>
            <a:ext cx="883432" cy="742594"/>
          </a:xfrm>
          <a:prstGeom prst="rect">
            <a:avLst/>
          </a:prstGeom>
        </p:spPr>
      </p:pic>
      <p:pic>
        <p:nvPicPr>
          <p:cNvPr id="15" name="图片 14" descr="图片包含 星星, 物体, 游戏机&#10;&#10;描述已自动生成">
            <a:extLst>
              <a:ext uri="{FF2B5EF4-FFF2-40B4-BE49-F238E27FC236}">
                <a16:creationId xmlns:a16="http://schemas.microsoft.com/office/drawing/2014/main" id="{EA9FCC60-D6CB-472B-A8C9-3AC99F73B8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2125" y="3239358"/>
            <a:ext cx="875513" cy="1022920"/>
          </a:xfrm>
          <a:prstGeom prst="rect">
            <a:avLst/>
          </a:prstGeom>
        </p:spPr>
      </p:pic>
      <p:pic>
        <p:nvPicPr>
          <p:cNvPr id="17" name="图片 16" descr="黑暗里有星球&#10;&#10;描述已自动生成">
            <a:extLst>
              <a:ext uri="{FF2B5EF4-FFF2-40B4-BE49-F238E27FC236}">
                <a16:creationId xmlns:a16="http://schemas.microsoft.com/office/drawing/2014/main" id="{D1B5C096-BA64-471C-89E7-7B644042DC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1682" y="3734154"/>
            <a:ext cx="1129250" cy="857141"/>
          </a:xfrm>
          <a:prstGeom prst="rect">
            <a:avLst/>
          </a:prstGeom>
        </p:spPr>
      </p:pic>
      <p:pic>
        <p:nvPicPr>
          <p:cNvPr id="19" name="图片 18" descr="夜晚的星空&#10;&#10;中度可信度描述已自动生成">
            <a:extLst>
              <a:ext uri="{FF2B5EF4-FFF2-40B4-BE49-F238E27FC236}">
                <a16:creationId xmlns:a16="http://schemas.microsoft.com/office/drawing/2014/main" id="{6CA09DEF-2353-43DB-981F-33C9472121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5206" y="3743841"/>
            <a:ext cx="1297992" cy="1036873"/>
          </a:xfrm>
          <a:prstGeom prst="rect">
            <a:avLst/>
          </a:prstGeom>
        </p:spPr>
      </p:pic>
      <p:pic>
        <p:nvPicPr>
          <p:cNvPr id="21" name="图片 20" descr="地上有许多星星&#10;&#10;中度可信度描述已自动生成">
            <a:extLst>
              <a:ext uri="{FF2B5EF4-FFF2-40B4-BE49-F238E27FC236}">
                <a16:creationId xmlns:a16="http://schemas.microsoft.com/office/drawing/2014/main" id="{423B878A-EE9C-4671-90D9-6E322897B7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5430" y="3422663"/>
            <a:ext cx="874591" cy="70330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BA9563-5BB2-41BD-BF12-D9925A64C08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546696" y="1583353"/>
            <a:ext cx="1843067" cy="18475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C33BFD3-0B20-46BF-A5BE-61F498EDDEA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550505" y="4096014"/>
            <a:ext cx="1843067" cy="1847584"/>
          </a:xfrm>
          <a:prstGeom prst="rect">
            <a:avLst/>
          </a:prstGeom>
        </p:spPr>
      </p:pic>
      <p:sp>
        <p:nvSpPr>
          <p:cNvPr id="24" name="TextBox 9">
            <a:extLst>
              <a:ext uri="{FF2B5EF4-FFF2-40B4-BE49-F238E27FC236}">
                <a16:creationId xmlns:a16="http://schemas.microsoft.com/office/drawing/2014/main" id="{A83C8CBB-0CEB-44AC-8F5B-C2C496C25D36}"/>
              </a:ext>
            </a:extLst>
          </p:cNvPr>
          <p:cNvSpPr txBox="1"/>
          <p:nvPr/>
        </p:nvSpPr>
        <p:spPr>
          <a:xfrm>
            <a:off x="6862332" y="3291369"/>
            <a:ext cx="1129251" cy="58105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1219170">
              <a:lnSpc>
                <a:spcPts val="4000"/>
              </a:lnSpc>
              <a:spcAft>
                <a:spcPts val="1200"/>
              </a:spcAft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地球</a:t>
            </a: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28E2C169-1E46-4151-82BE-1AD787CAB026}"/>
              </a:ext>
            </a:extLst>
          </p:cNvPr>
          <p:cNvSpPr txBox="1"/>
          <p:nvPr/>
        </p:nvSpPr>
        <p:spPr>
          <a:xfrm>
            <a:off x="6862332" y="5844501"/>
            <a:ext cx="1129251" cy="58105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1219170">
              <a:lnSpc>
                <a:spcPts val="4000"/>
              </a:lnSpc>
              <a:spcAft>
                <a:spcPts val="1200"/>
              </a:spcAft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1E0A509-21EF-411C-B58E-66D21C474490}"/>
              </a:ext>
            </a:extLst>
          </p:cNvPr>
          <p:cNvSpPr txBox="1"/>
          <p:nvPr/>
        </p:nvSpPr>
        <p:spPr>
          <a:xfrm>
            <a:off x="540723" y="1689757"/>
            <a:ext cx="463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阶段：两个时钟不同步运转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6E61CC65-9DC7-494E-958D-3563FF1C997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546695" y="1578930"/>
            <a:ext cx="1836771" cy="184758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F2E4AFCC-4CA9-4E1E-9219-D927AB4E92F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6550505" y="4096013"/>
            <a:ext cx="1843066" cy="1847584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FDA80172-F986-4B65-8DCE-7D85B8B130E5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3726307" y="3600450"/>
            <a:ext cx="3331718" cy="13370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5D0B7891-AACD-443D-B563-183ED52906B8}"/>
              </a:ext>
            </a:extLst>
          </p:cNvPr>
          <p:cNvSpPr/>
          <p:nvPr/>
        </p:nvSpPr>
        <p:spPr>
          <a:xfrm>
            <a:off x="0" y="2879"/>
            <a:ext cx="9144000" cy="1335037"/>
          </a:xfrm>
          <a:prstGeom prst="rect">
            <a:avLst/>
          </a:prstGeom>
          <a:solidFill>
            <a:srgbClr val="00206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273185" tIns="273185" rIns="273185" bIns="273185" numCol="1" spcCol="1270" rtlCol="0" anchor="ctr" anchorCtr="0">
            <a:no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tabLst>
                <a:tab pos="1620520" algn="l"/>
              </a:tabLst>
            </a:pPr>
            <a:r>
              <a:rPr lang="zh-CN" altLang="zh-CN" sz="2800" b="1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视界之外，引力小得多，时间走得快。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zh-CN" sz="2800" b="1" kern="0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视界之内，物质的密度非常大，引力非常强，使地球上的时间走得慢。</a:t>
            </a:r>
            <a:endParaRPr lang="zh-CN" altLang="en-US" sz="4000" b="1" kern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15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-0.06164 -0.14954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0" y="-74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14827 -0.0044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3" y="-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0.07274 0.15301 " pathEditMode="relative" rAng="0" ptsTypes="AA">
                                      <p:cBhvr>
                                        <p:cTn id="10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" y="76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12812 0.01759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88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81481E-6 L 0.07083 -0.12523 " pathEditMode="relative" rAng="0" ptsTypes="AA">
                                      <p:cBhvr>
                                        <p:cTn id="14" dur="8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627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-0.04583 0.125 " pathEditMode="relative" rAng="0" ptsTypes="AA">
                                      <p:cBhvr>
                                        <p:cTn id="16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625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241AB6EF-527C-4E86-B285-106CD41B4D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0488"/>
            <a:ext cx="9144000" cy="1152525"/>
          </a:xfrm>
        </p:spPr>
        <p:txBody>
          <a:bodyPr>
            <a:noAutofit/>
          </a:bodyPr>
          <a:lstStyle/>
          <a:p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当视界缩小到消失之后，地球上的时间流逝速度</a:t>
            </a:r>
            <a:b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和外太空的时间流逝速度才开始一致。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40D5559-784E-4DD9-A22F-F847FC0828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402920"/>
            <a:ext cx="9144000" cy="5493543"/>
          </a:xfrm>
          <a:prstGeom prst="rect">
            <a:avLst/>
          </a:prstGeom>
        </p:spPr>
      </p:pic>
      <p:pic>
        <p:nvPicPr>
          <p:cNvPr id="9" name="图片 8" descr="图片包含 游戏机, 星星&#10;&#10;描述已自动生成">
            <a:extLst>
              <a:ext uri="{FF2B5EF4-FFF2-40B4-BE49-F238E27FC236}">
                <a16:creationId xmlns:a16="http://schemas.microsoft.com/office/drawing/2014/main" id="{1EB8B694-EF69-470E-AB66-ED117A398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30862">
            <a:off x="2642901" y="3544803"/>
            <a:ext cx="2052538" cy="46228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333FAC6-56A9-4D6B-AAC8-F1CDD7DA1073}"/>
              </a:ext>
            </a:extLst>
          </p:cNvPr>
          <p:cNvSpPr txBox="1"/>
          <p:nvPr/>
        </p:nvSpPr>
        <p:spPr>
          <a:xfrm>
            <a:off x="767054" y="1530457"/>
            <a:ext cx="4283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阶段：两个时钟同步运转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A83C8CBB-0CEB-44AC-8F5B-C2C496C25D36}"/>
              </a:ext>
            </a:extLst>
          </p:cNvPr>
          <p:cNvSpPr txBox="1"/>
          <p:nvPr/>
        </p:nvSpPr>
        <p:spPr>
          <a:xfrm>
            <a:off x="6862332" y="3291369"/>
            <a:ext cx="1129251" cy="58105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1219170">
              <a:lnSpc>
                <a:spcPts val="4000"/>
              </a:lnSpc>
              <a:spcAft>
                <a:spcPts val="1200"/>
              </a:spcAft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地球</a:t>
            </a: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28E2C169-1E46-4151-82BE-1AD787CAB026}"/>
              </a:ext>
            </a:extLst>
          </p:cNvPr>
          <p:cNvSpPr txBox="1"/>
          <p:nvPr/>
        </p:nvSpPr>
        <p:spPr>
          <a:xfrm>
            <a:off x="6862332" y="5844501"/>
            <a:ext cx="1129251" cy="58105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1219170">
              <a:lnSpc>
                <a:spcPts val="4000"/>
              </a:lnSpc>
              <a:spcAft>
                <a:spcPts val="1200"/>
              </a:spcAft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</a:t>
            </a:r>
          </a:p>
        </p:txBody>
      </p:sp>
      <p:pic>
        <p:nvPicPr>
          <p:cNvPr id="26" name="图片 25" descr="图片包含 游戏机, 物体, 星星, 夜空&#10;&#10;描述已自动生成">
            <a:extLst>
              <a:ext uri="{FF2B5EF4-FFF2-40B4-BE49-F238E27FC236}">
                <a16:creationId xmlns:a16="http://schemas.microsoft.com/office/drawing/2014/main" id="{23AD25C1-89F6-46E6-8978-C725CDF93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603" y="2037294"/>
            <a:ext cx="1129250" cy="1307554"/>
          </a:xfrm>
          <a:prstGeom prst="rect">
            <a:avLst/>
          </a:prstGeom>
        </p:spPr>
      </p:pic>
      <p:pic>
        <p:nvPicPr>
          <p:cNvPr id="27" name="图片 26" descr="黑暗里有星球&#10;&#10;描述已自动生成">
            <a:extLst>
              <a:ext uri="{FF2B5EF4-FFF2-40B4-BE49-F238E27FC236}">
                <a16:creationId xmlns:a16="http://schemas.microsoft.com/office/drawing/2014/main" id="{D4190FDD-7D8B-44EE-96E1-F0411279B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3008" y="2313991"/>
            <a:ext cx="883432" cy="742594"/>
          </a:xfrm>
          <a:prstGeom prst="rect">
            <a:avLst/>
          </a:prstGeom>
        </p:spPr>
      </p:pic>
      <p:pic>
        <p:nvPicPr>
          <p:cNvPr id="28" name="图片 27" descr="图片包含 星星, 物体, 游戏机&#10;&#10;描述已自动生成">
            <a:extLst>
              <a:ext uri="{FF2B5EF4-FFF2-40B4-BE49-F238E27FC236}">
                <a16:creationId xmlns:a16="http://schemas.microsoft.com/office/drawing/2014/main" id="{BBA80340-CC2E-42F2-BD8F-AD6ED7DD45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6667" y="3344760"/>
            <a:ext cx="875513" cy="1022920"/>
          </a:xfrm>
          <a:prstGeom prst="rect">
            <a:avLst/>
          </a:prstGeom>
        </p:spPr>
      </p:pic>
      <p:pic>
        <p:nvPicPr>
          <p:cNvPr id="29" name="图片 28" descr="黑暗里有星球&#10;&#10;描述已自动生成">
            <a:extLst>
              <a:ext uri="{FF2B5EF4-FFF2-40B4-BE49-F238E27FC236}">
                <a16:creationId xmlns:a16="http://schemas.microsoft.com/office/drawing/2014/main" id="{F6750BAD-429B-4549-8EBC-5C9B96F9FC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1853" y="4726260"/>
            <a:ext cx="1129250" cy="857141"/>
          </a:xfrm>
          <a:prstGeom prst="rect">
            <a:avLst/>
          </a:prstGeom>
        </p:spPr>
      </p:pic>
      <p:pic>
        <p:nvPicPr>
          <p:cNvPr id="30" name="图片 29" descr="夜晚的星空&#10;&#10;中度可信度描述已自动生成">
            <a:extLst>
              <a:ext uri="{FF2B5EF4-FFF2-40B4-BE49-F238E27FC236}">
                <a16:creationId xmlns:a16="http://schemas.microsoft.com/office/drawing/2014/main" id="{EA6AAEC3-524F-484C-BBF6-D0C92468F8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4777" y="4546528"/>
            <a:ext cx="1297992" cy="1036873"/>
          </a:xfrm>
          <a:prstGeom prst="rect">
            <a:avLst/>
          </a:prstGeom>
        </p:spPr>
      </p:pic>
      <p:pic>
        <p:nvPicPr>
          <p:cNvPr id="31" name="图片 30" descr="地上有许多星星&#10;&#10;中度可信度描述已自动生成">
            <a:extLst>
              <a:ext uri="{FF2B5EF4-FFF2-40B4-BE49-F238E27FC236}">
                <a16:creationId xmlns:a16="http://schemas.microsoft.com/office/drawing/2014/main" id="{A9F8B0D9-D372-42DE-84F1-72BF8B4DF0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0654" y="3383614"/>
            <a:ext cx="874591" cy="70330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BA9563-5BB2-41BD-BF12-D9925A64C08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549926" y="1588455"/>
            <a:ext cx="1843066" cy="18475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C33BFD3-0B20-46BF-A5BE-61F498EDDEA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550505" y="4096014"/>
            <a:ext cx="1843067" cy="1847584"/>
          </a:xfrm>
          <a:prstGeom prst="rect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A1289B17-829F-43FD-B750-5A70D86441F0}"/>
              </a:ext>
            </a:extLst>
          </p:cNvPr>
          <p:cNvCxnSpPr>
            <a:cxnSpLocks/>
          </p:cNvCxnSpPr>
          <p:nvPr/>
        </p:nvCxnSpPr>
        <p:spPr>
          <a:xfrm flipH="1">
            <a:off x="3726307" y="3600450"/>
            <a:ext cx="3331718" cy="133704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80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07361 -0.11944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1" y="-5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44444E-6 L -0.14948 -4.44444E-6 " pathEditMode="relative" rAng="0" ptsTypes="AA">
                                      <p:cBhvr>
                                        <p:cTn id="10" dur="2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7638 0.18542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" y="925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16996 0.02801 " pathEditMode="relative" rAng="0" ptsTypes="AA">
                                      <p:cBhvr>
                                        <p:cTn id="1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08715 -0.14908 " pathEditMode="relative" rAng="0" ptsTypes="AA">
                                      <p:cBhvr>
                                        <p:cTn id="16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8" y="-74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09566 0.18101 " pathEditMode="relative" rAng="0" ptsTypes="AA">
                                      <p:cBhvr>
                                        <p:cTn id="1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E540CC5-159A-4CDD-8CE6-40FAC2D79640}"/>
              </a:ext>
            </a:extLst>
          </p:cNvPr>
          <p:cNvGrpSpPr/>
          <p:nvPr/>
        </p:nvGrpSpPr>
        <p:grpSpPr>
          <a:xfrm>
            <a:off x="0" y="323954"/>
            <a:ext cx="5518998" cy="1856273"/>
            <a:chOff x="1379946" y="1855736"/>
            <a:chExt cx="6777203" cy="2279461"/>
          </a:xfrm>
        </p:grpSpPr>
        <p:grpSp>
          <p:nvGrpSpPr>
            <p:cNvPr id="4" name="组合 4">
              <a:extLst>
                <a:ext uri="{FF2B5EF4-FFF2-40B4-BE49-F238E27FC236}">
                  <a16:creationId xmlns:a16="http://schemas.microsoft.com/office/drawing/2014/main" id="{C4F9BB96-7E70-45BC-9A5E-9089CCDD8BE1}"/>
                </a:ext>
              </a:extLst>
            </p:cNvPr>
            <p:cNvGrpSpPr/>
            <p:nvPr/>
          </p:nvGrpSpPr>
          <p:grpSpPr>
            <a:xfrm>
              <a:off x="1379946" y="1855736"/>
              <a:ext cx="6777203" cy="2279461"/>
              <a:chOff x="107504" y="1916832"/>
              <a:chExt cx="8996059" cy="4176465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44FFA2D1-D890-447A-88C3-F067AD3AD2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04" y="1917060"/>
                <a:ext cx="5884484" cy="4172007"/>
              </a:xfrm>
              <a:prstGeom prst="rect">
                <a:avLst/>
              </a:prstGeom>
            </p:spPr>
          </p:pic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29661B08-3F46-4E56-832E-1255141234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2160" y="1916832"/>
                <a:ext cx="3091403" cy="4176465"/>
              </a:xfrm>
              <a:prstGeom prst="rect">
                <a:avLst/>
              </a:prstGeom>
            </p:spPr>
          </p:pic>
        </p:grp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256819F-7E2B-42C6-9505-E7DCC24236A3}"/>
                </a:ext>
              </a:extLst>
            </p:cNvPr>
            <p:cNvSpPr/>
            <p:nvPr/>
          </p:nvSpPr>
          <p:spPr>
            <a:xfrm>
              <a:off x="1379946" y="1855736"/>
              <a:ext cx="6777203" cy="2277152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kumimoji="1" lang="zh-CN" altLang="en-US" sz="2000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FC9BBBE1-22EA-41F4-936E-431982490676}"/>
              </a:ext>
            </a:extLst>
          </p:cNvPr>
          <p:cNvGrpSpPr/>
          <p:nvPr/>
        </p:nvGrpSpPr>
        <p:grpSpPr>
          <a:xfrm>
            <a:off x="4837042" y="2509045"/>
            <a:ext cx="4306957" cy="1805010"/>
            <a:chOff x="4131992" y="2509045"/>
            <a:chExt cx="5012008" cy="1685751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3607956-506F-41C1-8A1E-041A14C03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1013"/>
            <a:stretch/>
          </p:blipFill>
          <p:spPr>
            <a:xfrm>
              <a:off x="4131992" y="2509045"/>
              <a:ext cx="5012008" cy="16857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内容占位符 2">
              <a:extLst>
                <a:ext uri="{FF2B5EF4-FFF2-40B4-BE49-F238E27FC236}">
                  <a16:creationId xmlns:a16="http://schemas.microsoft.com/office/drawing/2014/main" id="{12F7E738-67CA-415C-B2ED-020B5819B045}"/>
                </a:ext>
              </a:extLst>
            </p:cNvPr>
            <p:cNvSpPr txBox="1">
              <a:spLocks/>
            </p:cNvSpPr>
            <p:nvPr/>
          </p:nvSpPr>
          <p:spPr>
            <a:xfrm>
              <a:off x="6476070" y="2628804"/>
              <a:ext cx="2667929" cy="915780"/>
            </a:xfrm>
            <a:prstGeom prst="rect">
              <a:avLst/>
            </a:prstGeom>
          </p:spPr>
          <p:txBody>
            <a:bodyPr/>
            <a:lstStyle>
              <a:lvl1pPr marL="274320" indent="-274320" algn="l" rtl="0" eaLnBrk="1" latinLnBrk="0" hangingPunct="1">
                <a:spcBef>
                  <a:spcPts val="600"/>
                </a:spcBef>
                <a:buClr>
                  <a:schemeClr val="accent1"/>
                </a:buClr>
                <a:buSzPct val="76000"/>
                <a:buFontTx/>
                <a:buNone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ts val="500"/>
                </a:spcBef>
                <a:buClr>
                  <a:schemeClr val="accent2"/>
                </a:buClr>
                <a:buSzPct val="76000"/>
                <a:buFontTx/>
                <a:buNone/>
                <a:defRPr kumimoji="0" sz="23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ts val="500"/>
                </a:spcBef>
                <a:buClr>
                  <a:schemeClr val="bg1">
                    <a:shade val="50000"/>
                  </a:schemeClr>
                </a:buClr>
                <a:buSzPct val="76000"/>
                <a:buFontTx/>
                <a:buNone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ts val="400"/>
                </a:spcBef>
                <a:buClr>
                  <a:schemeClr val="accent2">
                    <a:shade val="75000"/>
                  </a:schemeClr>
                </a:buClr>
                <a:buSzPct val="70000"/>
                <a:buFontTx/>
                <a:buNone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SzPct val="70000"/>
                <a:buFontTx/>
                <a:buNone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ts val="300"/>
                </a:spcBef>
                <a:buClr>
                  <a:srgbClr val="9FB8CD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6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rgbClr val="727CA3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11680" indent="-182880" algn="l" rtl="0" eaLnBrk="1" latinLnBrk="0" hangingPunct="1">
                <a:spcBef>
                  <a:spcPts val="300"/>
                </a:spcBef>
                <a:buClr>
                  <a:prstClr val="white">
                    <a:shade val="50000"/>
                  </a:prst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94560" indent="-182880" algn="l" rtl="0" eaLnBrk="1" latinLnBrk="0" hangingPunct="1">
                <a:spcBef>
                  <a:spcPts val="300"/>
                </a:spcBef>
                <a:buClr>
                  <a:srgbClr val="9FB8CD"/>
                </a:buClr>
                <a:buSzPct val="75000"/>
                <a:buFont typeface="Wingdings 3"/>
                <a:buChar char=""/>
                <a:defRPr kumimoji="0" lang="en-US" sz="12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800" b="1" dirty="0">
                  <a:latin typeface="+mj-ea"/>
                  <a:ea typeface="+mj-ea"/>
                </a:rPr>
                <a:t>年轻的大陆</a:t>
              </a:r>
              <a:endParaRPr lang="en-US" altLang="zh-CN" sz="2800" b="1" dirty="0">
                <a:latin typeface="+mj-ea"/>
                <a:ea typeface="+mj-ea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F171D313-CE0B-4A78-825E-DF05207F1B1E}"/>
              </a:ext>
            </a:extLst>
          </p:cNvPr>
          <p:cNvSpPr txBox="1"/>
          <p:nvPr/>
        </p:nvSpPr>
        <p:spPr>
          <a:xfrm>
            <a:off x="265043" y="2597428"/>
            <a:ext cx="454549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符合年轻地球模式</a:t>
            </a:r>
            <a:endParaRPr kumimoji="1" lang="en-US" altLang="zh-CN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kumimoji="1" lang="en-US" altLang="zh-CN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符合圣经</a:t>
            </a:r>
            <a:r>
              <a:rPr kumimoji="1"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6000-10000</a:t>
            </a: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年时间框架</a:t>
            </a:r>
          </a:p>
        </p:txBody>
      </p:sp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7C541322-D706-41BD-A763-E39767B1BB39}"/>
              </a:ext>
            </a:extLst>
          </p:cNvPr>
          <p:cNvSpPr txBox="1">
            <a:spLocks/>
          </p:cNvSpPr>
          <p:nvPr/>
        </p:nvSpPr>
        <p:spPr>
          <a:xfrm>
            <a:off x="812754" y="1594363"/>
            <a:ext cx="2248054" cy="723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Tx/>
              <a:buNone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Tx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Tx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Tx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年轻的海洋</a:t>
            </a:r>
            <a:endParaRPr lang="en-US" altLang="zh-CN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8" name="图片 17" descr="桌子上放着蓝色的星球&#10;&#10;描述已自动生成">
            <a:extLst>
              <a:ext uri="{FF2B5EF4-FFF2-40B4-BE49-F238E27FC236}">
                <a16:creationId xmlns:a16="http://schemas.microsoft.com/office/drawing/2014/main" id="{B16EB417-2DFC-4F1E-B1A9-5D82254A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052" b="6891"/>
          <a:stretch/>
        </p:blipFill>
        <p:spPr>
          <a:xfrm>
            <a:off x="0" y="4553053"/>
            <a:ext cx="4837042" cy="218038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1B98653A-E793-449D-8BAD-EC308F14AC11}"/>
              </a:ext>
            </a:extLst>
          </p:cNvPr>
          <p:cNvSpPr txBox="1">
            <a:spLocks/>
          </p:cNvSpPr>
          <p:nvPr/>
        </p:nvSpPr>
        <p:spPr>
          <a:xfrm>
            <a:off x="450576" y="4755014"/>
            <a:ext cx="3053483" cy="723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Tx/>
              <a:buNone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Tx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Tx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Tx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年轻的地月系统</a:t>
            </a:r>
            <a:endParaRPr lang="en-US" altLang="zh-CN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6447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CD69-B086-4D97-B129-7A846AAD0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黑洞的视界面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C3FF399-6B0C-41B7-9EE0-B813934D820C}"/>
              </a:ext>
            </a:extLst>
          </p:cNvPr>
          <p:cNvSpPr txBox="1"/>
          <p:nvPr/>
        </p:nvSpPr>
        <p:spPr>
          <a:xfrm>
            <a:off x="3565003" y="2986269"/>
            <a:ext cx="2233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+mn-ea"/>
                <a:ea typeface="+mn-ea"/>
              </a:rPr>
              <a:t>END</a:t>
            </a:r>
            <a:endParaRPr lang="zh-CN" altLang="en-US" sz="40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3" name="竖排文字占位符 39">
            <a:extLst>
              <a:ext uri="{FF2B5EF4-FFF2-40B4-BE49-F238E27FC236}">
                <a16:creationId xmlns:a16="http://schemas.microsoft.com/office/drawing/2014/main" id="{C526015B-57E6-4C34-BE98-C25185F26C00}"/>
              </a:ext>
            </a:extLst>
          </p:cNvPr>
          <p:cNvSpPr txBox="1">
            <a:spLocks/>
          </p:cNvSpPr>
          <p:nvPr/>
        </p:nvSpPr>
        <p:spPr bwMode="auto">
          <a:xfrm>
            <a:off x="898612" y="5518206"/>
            <a:ext cx="7588114" cy="169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algn="ctr" defTabSz="1219170"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视界是指黑洞周围、一个引力强大到连光子也不能逃逸的区域。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>
              <a:defRPr/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>
              <a:defRPr/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>
              <a:defRPr/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>
              <a:defRPr/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>
              <a:defRPr/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>
              <a:defRPr/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>
              <a:defRPr/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C703006B-63F0-47FB-ADA7-1B8D22DF6A8C}"/>
              </a:ext>
            </a:extLst>
          </p:cNvPr>
          <p:cNvGrpSpPr/>
          <p:nvPr/>
        </p:nvGrpSpPr>
        <p:grpSpPr>
          <a:xfrm>
            <a:off x="454532" y="2242084"/>
            <a:ext cx="8299161" cy="4629384"/>
            <a:chOff x="454532" y="2196364"/>
            <a:chExt cx="8299161" cy="4629384"/>
          </a:xfrm>
        </p:grpSpPr>
        <p:cxnSp>
          <p:nvCxnSpPr>
            <p:cNvPr id="15" name="直线连接符 2">
              <a:extLst>
                <a:ext uri="{FF2B5EF4-FFF2-40B4-BE49-F238E27FC236}">
                  <a16:creationId xmlns:a16="http://schemas.microsoft.com/office/drawing/2014/main" id="{BE923601-1B97-435B-86AC-1AC26C2C91DA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2461437"/>
              <a:ext cx="0" cy="4040023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直线连接符 3">
              <a:extLst>
                <a:ext uri="{FF2B5EF4-FFF2-40B4-BE49-F238E27FC236}">
                  <a16:creationId xmlns:a16="http://schemas.microsoft.com/office/drawing/2014/main" id="{E18A688E-7604-4770-9E1C-003860C30C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直线连接符 4">
              <a:extLst>
                <a:ext uri="{FF2B5EF4-FFF2-40B4-BE49-F238E27FC236}">
                  <a16:creationId xmlns:a16="http://schemas.microsoft.com/office/drawing/2014/main" id="{B7388A71-542A-4A4D-BD26-337C19E08B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2496944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" name="直线连接符 5">
              <a:extLst>
                <a:ext uri="{FF2B5EF4-FFF2-40B4-BE49-F238E27FC236}">
                  <a16:creationId xmlns:a16="http://schemas.microsoft.com/office/drawing/2014/main" id="{26C422F3-1BFB-4503-92E2-4A1BEDE79B04}"/>
                </a:ext>
              </a:extLst>
            </p:cNvPr>
            <p:cNvCxnSpPr>
              <a:cxnSpLocks/>
              <a:endCxn id="20" idx="3"/>
            </p:cNvCxnSpPr>
            <p:nvPr/>
          </p:nvCxnSpPr>
          <p:spPr>
            <a:xfrm>
              <a:off x="8702174" y="2496944"/>
              <a:ext cx="51519" cy="4005639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8683FDA-8DB9-4A2A-B758-95C39DE3D3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2196364"/>
              <a:ext cx="544010" cy="530146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6CD0F0E2-02DB-429C-A99C-77EF01546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5870C517-0661-4502-B990-A041FC8BD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898612" y="1372611"/>
            <a:ext cx="7450996" cy="4125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3306E96C-9E48-48EB-A3D9-B4BB48A20069}"/>
              </a:ext>
            </a:extLst>
          </p:cNvPr>
          <p:cNvSpPr/>
          <p:nvPr/>
        </p:nvSpPr>
        <p:spPr>
          <a:xfrm>
            <a:off x="3486960" y="2213250"/>
            <a:ext cx="2395724" cy="23957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0CCA966-3A8D-4F90-9AAF-5F11F324670A}"/>
              </a:ext>
            </a:extLst>
          </p:cNvPr>
          <p:cNvSpPr/>
          <p:nvPr/>
        </p:nvSpPr>
        <p:spPr>
          <a:xfrm>
            <a:off x="5235574" y="4308093"/>
            <a:ext cx="180975" cy="180975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000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200D94E0-827B-41BB-9502-331403F853E8}"/>
              </a:ext>
            </a:extLst>
          </p:cNvPr>
          <p:cNvGrpSpPr/>
          <p:nvPr/>
        </p:nvGrpSpPr>
        <p:grpSpPr>
          <a:xfrm>
            <a:off x="1174180" y="1853700"/>
            <a:ext cx="2574860" cy="798060"/>
            <a:chOff x="1174180" y="1853700"/>
            <a:chExt cx="2574860" cy="798060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51606AC-D17C-4DAC-8872-8E17B038435B}"/>
                </a:ext>
              </a:extLst>
            </p:cNvPr>
            <p:cNvSpPr txBox="1"/>
            <p:nvPr/>
          </p:nvSpPr>
          <p:spPr>
            <a:xfrm>
              <a:off x="1174180" y="1853700"/>
              <a:ext cx="22269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黑洞的视界面</a:t>
              </a:r>
            </a:p>
          </p:txBody>
        </p: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40F7D8F1-B2D4-49D7-B87A-EE675C3727C3}"/>
                </a:ext>
              </a:extLst>
            </p:cNvPr>
            <p:cNvCxnSpPr/>
            <p:nvPr/>
          </p:nvCxnSpPr>
          <p:spPr>
            <a:xfrm>
              <a:off x="3141138" y="2242084"/>
              <a:ext cx="607902" cy="40967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4" name="图片 23" descr="钟表的特写&#10;&#10;描述已自动生成">
            <a:extLst>
              <a:ext uri="{FF2B5EF4-FFF2-40B4-BE49-F238E27FC236}">
                <a16:creationId xmlns:a16="http://schemas.microsoft.com/office/drawing/2014/main" id="{DDA8E1ED-DB1B-4E77-88A9-62471E2F0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4313" y="1866952"/>
            <a:ext cx="1019523" cy="102202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35DF765-1798-42D4-BF72-A4418B9DB8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293704" y="3031536"/>
            <a:ext cx="790275" cy="794927"/>
          </a:xfrm>
          <a:prstGeom prst="rect">
            <a:avLst/>
          </a:prstGeom>
        </p:spPr>
      </p:pic>
      <p:sp>
        <p:nvSpPr>
          <p:cNvPr id="31" name="TextBox 9">
            <a:extLst>
              <a:ext uri="{FF2B5EF4-FFF2-40B4-BE49-F238E27FC236}">
                <a16:creationId xmlns:a16="http://schemas.microsoft.com/office/drawing/2014/main" id="{29295F1F-DCB2-490E-BC69-DB2252E4C6FB}"/>
              </a:ext>
            </a:extLst>
          </p:cNvPr>
          <p:cNvSpPr txBox="1"/>
          <p:nvPr/>
        </p:nvSpPr>
        <p:spPr>
          <a:xfrm>
            <a:off x="6520071" y="1290385"/>
            <a:ext cx="1724338" cy="58105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1219170">
              <a:lnSpc>
                <a:spcPts val="4000"/>
              </a:lnSpc>
              <a:spcAft>
                <a:spcPts val="1200"/>
              </a:spcAft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视界外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930EB6C-2823-43A2-8559-67C983253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04765" y="-4558537"/>
            <a:ext cx="16199153" cy="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视界是指黑洞周围、一个</a:t>
            </a:r>
            <a:r>
              <a:rPr kumimoji="0" lang="zh-CN" altLang="en-US" sz="10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大</a:t>
            </a:r>
            <a:r>
              <a:rPr kumimoji="0" lang="zh-CN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引力</a:t>
            </a:r>
            <a:r>
              <a:rPr kumimoji="0" lang="zh-CN" altLang="en-US" sz="1000" b="0" i="0" u="sng" strike="noStrike" cap="none" normalizeH="0" baseline="0">
                <a:ln>
                  <a:noFill/>
                </a:ln>
                <a:solidFill>
                  <a:srgbClr val="00808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强</a:t>
            </a:r>
            <a:r>
              <a:rPr kumimoji="0" lang="zh-CN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大到连光子也不能逃逸的区域。</a:t>
            </a:r>
            <a:r>
              <a:rPr kumimoji="0" lang="zh-CN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90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F754BE46-22EF-48C5-BCE7-F0B82D710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了解视界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2B4AA2-94FC-446C-861C-B477C7984CEE}"/>
              </a:ext>
            </a:extLst>
          </p:cNvPr>
          <p:cNvSpPr txBox="1"/>
          <p:nvPr/>
        </p:nvSpPr>
        <p:spPr>
          <a:xfrm>
            <a:off x="642464" y="1767915"/>
            <a:ext cx="3916035" cy="397884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514350" indent="-514350" algn="just" defTabSz="1219170">
              <a:lnSpc>
                <a:spcPts val="4000"/>
              </a:lnSpc>
              <a:spcAft>
                <a:spcPts val="1200"/>
              </a:spcAft>
              <a:buFont typeface="+mj-lt"/>
              <a:buAutoNum type="arabicPeriod"/>
              <a:defRPr/>
            </a:pP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视界之内的物质总量是被上帝一开始就设定好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 algn="just" defTabSz="1219170">
              <a:lnSpc>
                <a:spcPts val="4000"/>
              </a:lnSpc>
              <a:spcAft>
                <a:spcPts val="1200"/>
              </a:spcAft>
              <a:buFont typeface="+mj-lt"/>
              <a:buAutoNum type="arabicPeriod"/>
              <a:defRPr/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 algn="just" defTabSz="1219170">
              <a:lnSpc>
                <a:spcPts val="4000"/>
              </a:lnSpc>
              <a:spcAft>
                <a:spcPts val="1200"/>
              </a:spcAft>
              <a:buFont typeface="+mj-lt"/>
              <a:buAutoNum type="arabicPeriod"/>
              <a:defRPr/>
            </a:pP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当视界内的质量减少时，视界面也会跟着缩小。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F3F3491-0A2E-4F66-902A-179C38B1A128}"/>
              </a:ext>
            </a:extLst>
          </p:cNvPr>
          <p:cNvGrpSpPr/>
          <p:nvPr/>
        </p:nvGrpSpPr>
        <p:grpSpPr>
          <a:xfrm>
            <a:off x="454532" y="1202433"/>
            <a:ext cx="8299161" cy="5623315"/>
            <a:chOff x="454532" y="1202433"/>
            <a:chExt cx="8299161" cy="5623315"/>
          </a:xfrm>
        </p:grpSpPr>
        <p:cxnSp>
          <p:nvCxnSpPr>
            <p:cNvPr id="12" name="直线连接符 2">
              <a:extLst>
                <a:ext uri="{FF2B5EF4-FFF2-40B4-BE49-F238E27FC236}">
                  <a16:creationId xmlns:a16="http://schemas.microsoft.com/office/drawing/2014/main" id="{6D48C237-CF10-4137-9BCD-D38B986A351C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直线连接符 3">
              <a:extLst>
                <a:ext uri="{FF2B5EF4-FFF2-40B4-BE49-F238E27FC236}">
                  <a16:creationId xmlns:a16="http://schemas.microsoft.com/office/drawing/2014/main" id="{A00204E7-4EE4-4721-95F7-8F9D2FC2D5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直线连接符 4">
              <a:extLst>
                <a:ext uri="{FF2B5EF4-FFF2-40B4-BE49-F238E27FC236}">
                  <a16:creationId xmlns:a16="http://schemas.microsoft.com/office/drawing/2014/main" id="{470688C7-D16F-4DE5-A9F6-4E4C1BFEFD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" name="直线连接符 5">
              <a:extLst>
                <a:ext uri="{FF2B5EF4-FFF2-40B4-BE49-F238E27FC236}">
                  <a16:creationId xmlns:a16="http://schemas.microsoft.com/office/drawing/2014/main" id="{7B6E1BB2-5E46-4BE8-BAEF-F27864233D22}"/>
                </a:ext>
              </a:extLst>
            </p:cNvPr>
            <p:cNvCxnSpPr>
              <a:cxnSpLocks/>
              <a:endCxn id="17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B2995FD-EC2D-4F0C-AAB3-980AB9B4C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AF3E5F1-2985-4C8E-A679-46C2EE695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BBCB997-F2E3-4E0C-BCAD-44F36038CD13}"/>
              </a:ext>
            </a:extLst>
          </p:cNvPr>
          <p:cNvGrpSpPr/>
          <p:nvPr/>
        </p:nvGrpSpPr>
        <p:grpSpPr>
          <a:xfrm>
            <a:off x="6179153" y="1003867"/>
            <a:ext cx="2266033" cy="2211561"/>
            <a:chOff x="4253035" y="2299269"/>
            <a:chExt cx="3566472" cy="356647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2CADE7D-B231-46AD-AA80-69ACF71DE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253035" y="2299269"/>
              <a:ext cx="3566472" cy="3566472"/>
            </a:xfrm>
            <a:prstGeom prst="rect">
              <a:avLst/>
            </a:prstGeom>
          </p:spPr>
        </p:pic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EB6B4EE5-157B-4899-B879-4AF861930080}"/>
                </a:ext>
              </a:extLst>
            </p:cNvPr>
            <p:cNvSpPr/>
            <p:nvPr/>
          </p:nvSpPr>
          <p:spPr>
            <a:xfrm>
              <a:off x="4838409" y="2884645"/>
              <a:ext cx="2395725" cy="239572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2000"/>
            </a:p>
          </p:txBody>
        </p:sp>
      </p:grpSp>
      <p:pic>
        <p:nvPicPr>
          <p:cNvPr id="1026" name="Picture 2" descr="查看源图像">
            <a:extLst>
              <a:ext uri="{FF2B5EF4-FFF2-40B4-BE49-F238E27FC236}">
                <a16:creationId xmlns:a16="http://schemas.microsoft.com/office/drawing/2014/main" id="{E82173BC-EB36-4015-B16C-E5D288C454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319" y="3493772"/>
            <a:ext cx="4017470" cy="301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37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F754BE46-22EF-48C5-BCE7-F0B82D710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643"/>
            <a:ext cx="9144000" cy="780075"/>
          </a:xfrm>
        </p:spPr>
        <p:txBody>
          <a:bodyPr/>
          <a:lstStyle/>
          <a:p>
            <a:r>
              <a:rPr lang="zh-CN" altLang="en-US" dirty="0"/>
              <a:t>视界半径大小受什么影响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2B4AA2-94FC-446C-861C-B477C7984CEE}"/>
              </a:ext>
            </a:extLst>
          </p:cNvPr>
          <p:cNvSpPr txBox="1"/>
          <p:nvPr/>
        </p:nvSpPr>
        <p:spPr>
          <a:xfrm>
            <a:off x="662610" y="3273288"/>
            <a:ext cx="3487543" cy="110626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defTabSz="1219170">
              <a:lnSpc>
                <a:spcPts val="4000"/>
              </a:lnSpc>
              <a:spcAft>
                <a:spcPts val="1200"/>
              </a:spcAft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黑洞的视界半径大小与黑洞的质量成正比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F3F3491-0A2E-4F66-902A-179C38B1A128}"/>
              </a:ext>
            </a:extLst>
          </p:cNvPr>
          <p:cNvGrpSpPr/>
          <p:nvPr/>
        </p:nvGrpSpPr>
        <p:grpSpPr>
          <a:xfrm>
            <a:off x="454532" y="1083165"/>
            <a:ext cx="8299161" cy="5623315"/>
            <a:chOff x="454532" y="1202433"/>
            <a:chExt cx="8299161" cy="5623315"/>
          </a:xfrm>
        </p:grpSpPr>
        <p:cxnSp>
          <p:nvCxnSpPr>
            <p:cNvPr id="12" name="直线连接符 2">
              <a:extLst>
                <a:ext uri="{FF2B5EF4-FFF2-40B4-BE49-F238E27FC236}">
                  <a16:creationId xmlns:a16="http://schemas.microsoft.com/office/drawing/2014/main" id="{6D48C237-CF10-4137-9BCD-D38B986A351C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直线连接符 3">
              <a:extLst>
                <a:ext uri="{FF2B5EF4-FFF2-40B4-BE49-F238E27FC236}">
                  <a16:creationId xmlns:a16="http://schemas.microsoft.com/office/drawing/2014/main" id="{A00204E7-4EE4-4721-95F7-8F9D2FC2D5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直线连接符 4">
              <a:extLst>
                <a:ext uri="{FF2B5EF4-FFF2-40B4-BE49-F238E27FC236}">
                  <a16:creationId xmlns:a16="http://schemas.microsoft.com/office/drawing/2014/main" id="{470688C7-D16F-4DE5-A9F6-4E4C1BFEFD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" name="直线连接符 5">
              <a:extLst>
                <a:ext uri="{FF2B5EF4-FFF2-40B4-BE49-F238E27FC236}">
                  <a16:creationId xmlns:a16="http://schemas.microsoft.com/office/drawing/2014/main" id="{7B6E1BB2-5E46-4BE8-BAEF-F27864233D22}"/>
                </a:ext>
              </a:extLst>
            </p:cNvPr>
            <p:cNvCxnSpPr>
              <a:cxnSpLocks/>
              <a:endCxn id="17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B2995FD-EC2D-4F0C-AAB3-980AB9B4C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AF3E5F1-2985-4C8E-A679-46C2EE695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sp>
        <p:nvSpPr>
          <p:cNvPr id="18" name="TextBox 9">
            <a:extLst>
              <a:ext uri="{FF2B5EF4-FFF2-40B4-BE49-F238E27FC236}">
                <a16:creationId xmlns:a16="http://schemas.microsoft.com/office/drawing/2014/main" id="{17E93405-D3D2-4C82-8435-D7661A01EF3E}"/>
              </a:ext>
            </a:extLst>
          </p:cNvPr>
          <p:cNvSpPr txBox="1"/>
          <p:nvPr/>
        </p:nvSpPr>
        <p:spPr>
          <a:xfrm>
            <a:off x="689113" y="4704938"/>
            <a:ext cx="7642643" cy="161922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defTabSz="1219170">
              <a:lnSpc>
                <a:spcPts val="4000"/>
              </a:lnSpc>
              <a:spcAft>
                <a:spcPts val="1200"/>
              </a:spcAft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随着视界的物质被往外抛射，视界的半径也同时缩小。当视界面里的物质被完全抛完，视界面也会消失！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BBCB997-F2E3-4E0C-BCAD-44F36038CD13}"/>
              </a:ext>
            </a:extLst>
          </p:cNvPr>
          <p:cNvGrpSpPr/>
          <p:nvPr/>
        </p:nvGrpSpPr>
        <p:grpSpPr>
          <a:xfrm>
            <a:off x="4628469" y="949801"/>
            <a:ext cx="3566472" cy="3566472"/>
            <a:chOff x="4628469" y="1572649"/>
            <a:chExt cx="3566472" cy="356647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2CADE7D-B231-46AD-AA80-69ACF71DE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628469" y="1572649"/>
              <a:ext cx="3566472" cy="3566472"/>
            </a:xfrm>
            <a:prstGeom prst="rect">
              <a:avLst/>
            </a:prstGeom>
          </p:spPr>
        </p:pic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EB6B4EE5-157B-4899-B879-4AF861930080}"/>
                </a:ext>
              </a:extLst>
            </p:cNvPr>
            <p:cNvSpPr/>
            <p:nvPr/>
          </p:nvSpPr>
          <p:spPr>
            <a:xfrm>
              <a:off x="5213843" y="2158024"/>
              <a:ext cx="2395724" cy="239572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2000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90BC05A-D759-415C-815E-6F2B0143B4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741333" y="944909"/>
            <a:ext cx="3566472" cy="3566472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A01E17F7-0D9E-456D-A76E-2E57A9904F29}"/>
              </a:ext>
            </a:extLst>
          </p:cNvPr>
          <p:cNvGrpSpPr/>
          <p:nvPr/>
        </p:nvGrpSpPr>
        <p:grpSpPr>
          <a:xfrm>
            <a:off x="742122" y="1419961"/>
            <a:ext cx="3545211" cy="1772755"/>
            <a:chOff x="856951" y="1605489"/>
            <a:chExt cx="3430382" cy="1772755"/>
          </a:xfrm>
        </p:grpSpPr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894F3914-618E-4332-BF99-730278A350B7}"/>
                </a:ext>
              </a:extLst>
            </p:cNvPr>
            <p:cNvSpPr txBox="1"/>
            <p:nvPr/>
          </p:nvSpPr>
          <p:spPr>
            <a:xfrm>
              <a:off x="856951" y="1605489"/>
              <a:ext cx="3430382" cy="593300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just" defTabSz="1219170">
                <a:lnSpc>
                  <a:spcPts val="4000"/>
                </a:lnSpc>
                <a:spcAft>
                  <a:spcPts val="1200"/>
                </a:spcAft>
                <a:defRPr/>
              </a:pPr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史瓦西半径公式：</a:t>
              </a:r>
            </a:p>
          </p:txBody>
        </p: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42D880C7-D6A9-40C2-B24D-53F3D21D4189}"/>
                </a:ext>
              </a:extLst>
            </p:cNvPr>
            <p:cNvGrpSpPr/>
            <p:nvPr/>
          </p:nvGrpSpPr>
          <p:grpSpPr>
            <a:xfrm>
              <a:off x="1252511" y="2219674"/>
              <a:ext cx="2248432" cy="1158570"/>
              <a:chOff x="9686394" y="1617967"/>
              <a:chExt cx="2248432" cy="1158570"/>
            </a:xfrm>
          </p:grpSpPr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251C742-AA61-446B-9C6A-3DA0F4E928D6}"/>
                  </a:ext>
                </a:extLst>
              </p:cNvPr>
              <p:cNvSpPr txBox="1"/>
              <p:nvPr/>
            </p:nvSpPr>
            <p:spPr>
              <a:xfrm>
                <a:off x="10577966" y="1617967"/>
                <a:ext cx="135686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2</a:t>
                </a:r>
                <a:r>
                  <a:rPr lang="en-US" altLang="zh-CN" sz="4000" i="1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GM</a:t>
                </a:r>
                <a:endParaRPr lang="zh-CN" altLang="en-US" sz="4000" i="1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BABF8504-3A0B-4675-878C-549C8A4E12A3}"/>
                  </a:ext>
                </a:extLst>
              </p:cNvPr>
              <p:cNvGrpSpPr/>
              <p:nvPr/>
            </p:nvGrpSpPr>
            <p:grpSpPr>
              <a:xfrm>
                <a:off x="10841624" y="2164539"/>
                <a:ext cx="959962" cy="611998"/>
                <a:chOff x="1417479" y="3155418"/>
                <a:chExt cx="959962" cy="707886"/>
              </a:xfrm>
            </p:grpSpPr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94D04EA2-8BA2-49AE-984A-4A92A3DE6957}"/>
                    </a:ext>
                  </a:extLst>
                </p:cNvPr>
                <p:cNvSpPr txBox="1"/>
                <p:nvPr/>
              </p:nvSpPr>
              <p:spPr>
                <a:xfrm>
                  <a:off x="1417479" y="3155418"/>
                  <a:ext cx="959962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4000" i="1" dirty="0">
                      <a:latin typeface="Times New Roman" panose="02020603050405020304" pitchFamily="18" charset="0"/>
                      <a:ea typeface="+mj-ea"/>
                      <a:cs typeface="Times New Roman" panose="02020603050405020304" pitchFamily="18" charset="0"/>
                    </a:rPr>
                    <a:t>c</a:t>
                  </a:r>
                  <a:endParaRPr lang="zh-CN" altLang="en-US" sz="4000" i="1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3F4F80AF-A823-40D7-BC1D-93ED85A89279}"/>
                    </a:ext>
                  </a:extLst>
                </p:cNvPr>
                <p:cNvSpPr txBox="1"/>
                <p:nvPr/>
              </p:nvSpPr>
              <p:spPr>
                <a:xfrm>
                  <a:off x="1677389" y="3204445"/>
                  <a:ext cx="64338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dirty="0">
                      <a:latin typeface="Times New Roman" panose="02020603050405020304" pitchFamily="18" charset="0"/>
                      <a:ea typeface="+mj-ea"/>
                      <a:cs typeface="Times New Roman" panose="02020603050405020304" pitchFamily="18" charset="0"/>
                    </a:rPr>
                    <a:t>2</a:t>
                  </a:r>
                  <a:endParaRPr lang="zh-CN" altLang="en-US" sz="20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510AD68B-1F11-42BF-AE42-9300D8DEDE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77965" y="2235796"/>
                <a:ext cx="1233035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1A3C3349-F51C-4146-B0AE-E29D0E76953D}"/>
                  </a:ext>
                </a:extLst>
              </p:cNvPr>
              <p:cNvGrpSpPr/>
              <p:nvPr/>
            </p:nvGrpSpPr>
            <p:grpSpPr>
              <a:xfrm>
                <a:off x="9686394" y="1878981"/>
                <a:ext cx="1923105" cy="707886"/>
                <a:chOff x="8485231" y="1985633"/>
                <a:chExt cx="1923105" cy="707886"/>
              </a:xfrm>
            </p:grpSpPr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7AF641FB-ADB5-423A-96EE-50CC33337093}"/>
                    </a:ext>
                  </a:extLst>
                </p:cNvPr>
                <p:cNvSpPr txBox="1"/>
                <p:nvPr/>
              </p:nvSpPr>
              <p:spPr>
                <a:xfrm>
                  <a:off x="8485231" y="1985633"/>
                  <a:ext cx="192310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4000" i="1" dirty="0">
                      <a:latin typeface="Times New Roman" panose="02020603050405020304" pitchFamily="18" charset="0"/>
                      <a:ea typeface="+mj-ea"/>
                      <a:cs typeface="Times New Roman" panose="02020603050405020304" pitchFamily="18" charset="0"/>
                    </a:rPr>
                    <a:t>r = </a:t>
                  </a:r>
                  <a:endParaRPr lang="zh-CN" altLang="en-US" sz="4000" i="1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9B55233-8527-4501-8F55-985A52ACEC3A}"/>
                    </a:ext>
                  </a:extLst>
                </p:cNvPr>
                <p:cNvSpPr txBox="1"/>
                <p:nvPr/>
              </p:nvSpPr>
              <p:spPr>
                <a:xfrm>
                  <a:off x="8677318" y="2293409"/>
                  <a:ext cx="64338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i="1" dirty="0">
                      <a:latin typeface="Times New Roman" panose="02020603050405020304" pitchFamily="18" charset="0"/>
                      <a:ea typeface="+mj-ea"/>
                      <a:cs typeface="Times New Roman" panose="02020603050405020304" pitchFamily="18" charset="0"/>
                    </a:rPr>
                    <a:t>s</a:t>
                  </a:r>
                  <a:endParaRPr lang="zh-CN" altLang="en-US" sz="2000" i="1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8118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76FD5A-090A-4E7C-AC4C-942F2BA16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171"/>
            <a:ext cx="9144000" cy="780075"/>
          </a:xfrm>
        </p:spPr>
        <p:txBody>
          <a:bodyPr/>
          <a:lstStyle/>
          <a:p>
            <a:r>
              <a:rPr lang="zh-CN" altLang="en-US" dirty="0"/>
              <a:t>白洞天文学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C68208B-AD04-4B88-B7F6-6435442E1004}"/>
              </a:ext>
            </a:extLst>
          </p:cNvPr>
          <p:cNvSpPr txBox="1"/>
          <p:nvPr/>
        </p:nvSpPr>
        <p:spPr>
          <a:xfrm>
            <a:off x="5168900" y="2423184"/>
            <a:ext cx="3312787" cy="33119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200" indent="-457200" algn="just" defTabSz="1219170">
              <a:lnSpc>
                <a:spcPts val="4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宇宙在创造的第一到第四天以地球为中心向周围膨胀</a:t>
            </a:r>
          </a:p>
          <a:p>
            <a:pPr marL="457200" indent="-457200" algn="just" defTabSz="1219170">
              <a:lnSpc>
                <a:spcPts val="4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视界内的物质被连续喷到视界外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C58487F-357E-455C-9F42-89104729C342}"/>
              </a:ext>
            </a:extLst>
          </p:cNvPr>
          <p:cNvGrpSpPr/>
          <p:nvPr/>
        </p:nvGrpSpPr>
        <p:grpSpPr>
          <a:xfrm>
            <a:off x="454532" y="1202433"/>
            <a:ext cx="8299161" cy="5623315"/>
            <a:chOff x="454532" y="1202433"/>
            <a:chExt cx="8299161" cy="5623315"/>
          </a:xfrm>
        </p:grpSpPr>
        <p:cxnSp>
          <p:nvCxnSpPr>
            <p:cNvPr id="13" name="直线连接符 2">
              <a:extLst>
                <a:ext uri="{FF2B5EF4-FFF2-40B4-BE49-F238E27FC236}">
                  <a16:creationId xmlns:a16="http://schemas.microsoft.com/office/drawing/2014/main" id="{4ED31A06-3889-4D6B-A866-6A42EB5D900A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直线连接符 3">
              <a:extLst>
                <a:ext uri="{FF2B5EF4-FFF2-40B4-BE49-F238E27FC236}">
                  <a16:creationId xmlns:a16="http://schemas.microsoft.com/office/drawing/2014/main" id="{244C1185-4752-4FC9-9D78-606D2444B0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直线连接符 4">
              <a:extLst>
                <a:ext uri="{FF2B5EF4-FFF2-40B4-BE49-F238E27FC236}">
                  <a16:creationId xmlns:a16="http://schemas.microsoft.com/office/drawing/2014/main" id="{8BD8C37C-DB84-47BA-9146-520ACFAC2F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直线连接符 5">
              <a:extLst>
                <a:ext uri="{FF2B5EF4-FFF2-40B4-BE49-F238E27FC236}">
                  <a16:creationId xmlns:a16="http://schemas.microsoft.com/office/drawing/2014/main" id="{68AF5CCE-338E-401F-BB7E-7B9BBA362C89}"/>
                </a:ext>
              </a:extLst>
            </p:cNvPr>
            <p:cNvCxnSpPr>
              <a:cxnSpLocks/>
              <a:endCxn id="18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5090932-0D32-4A78-A9E8-718CF27CA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D6DEFC5-EF98-43AB-BD2F-D86FBA7EAC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A70D5AAB-8C54-4173-B5BD-E1EADF1E9DD2}"/>
              </a:ext>
            </a:extLst>
          </p:cNvPr>
          <p:cNvGrpSpPr/>
          <p:nvPr/>
        </p:nvGrpSpPr>
        <p:grpSpPr>
          <a:xfrm>
            <a:off x="893233" y="1921705"/>
            <a:ext cx="4044379" cy="4044377"/>
            <a:chOff x="893233" y="1921705"/>
            <a:chExt cx="4044379" cy="4044377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E968D16-203D-44D1-B75F-2D7DE0BD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2364508" y="3392979"/>
              <a:ext cx="1101829" cy="1101829"/>
            </a:xfrm>
            <a:prstGeom prst="rect">
              <a:avLst/>
            </a:prstGeom>
          </p:spPr>
        </p:pic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DD358EF4-1CEC-452E-88D2-E65E8C3DE912}"/>
                </a:ext>
              </a:extLst>
            </p:cNvPr>
            <p:cNvSpPr/>
            <p:nvPr/>
          </p:nvSpPr>
          <p:spPr>
            <a:xfrm>
              <a:off x="893233" y="1921705"/>
              <a:ext cx="4044379" cy="404437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200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2135BBF2-A93B-4E95-B298-16DA0761E1DA}"/>
                </a:ext>
              </a:extLst>
            </p:cNvPr>
            <p:cNvSpPr txBox="1"/>
            <p:nvPr/>
          </p:nvSpPr>
          <p:spPr>
            <a:xfrm>
              <a:off x="3445985" y="3278942"/>
              <a:ext cx="147126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形成地球的物质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处于视界的</a:t>
              </a:r>
              <a:r>
                <a:rPr lang="zh-CN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中心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5021173-94CA-4764-BB5D-37A2637A0203}"/>
                </a:ext>
              </a:extLst>
            </p:cNvPr>
            <p:cNvSpPr txBox="1"/>
            <p:nvPr/>
          </p:nvSpPr>
          <p:spPr>
            <a:xfrm>
              <a:off x="2505097" y="3738040"/>
              <a:ext cx="8434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大渊</a:t>
              </a: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5FB4EF4B-41A2-46E8-ADBD-53E5397C0635}"/>
              </a:ext>
            </a:extLst>
          </p:cNvPr>
          <p:cNvSpPr txBox="1"/>
          <p:nvPr/>
        </p:nvSpPr>
        <p:spPr>
          <a:xfrm>
            <a:off x="2401294" y="1436760"/>
            <a:ext cx="146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视界外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294BCBC-B32F-4EF7-AB95-DEB643CED064}"/>
              </a:ext>
            </a:extLst>
          </p:cNvPr>
          <p:cNvSpPr txBox="1"/>
          <p:nvPr/>
        </p:nvSpPr>
        <p:spPr>
          <a:xfrm>
            <a:off x="2458265" y="2031506"/>
            <a:ext cx="1547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视界</a:t>
            </a:r>
          </a:p>
        </p:txBody>
      </p:sp>
    </p:spTree>
    <p:extLst>
      <p:ext uri="{BB962C8B-B14F-4D97-AF65-F5344CB8AC3E}">
        <p14:creationId xmlns:p14="http://schemas.microsoft.com/office/powerpoint/2010/main" val="20985410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2C417C-4AC6-4D96-B7C5-FAD2761F0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171"/>
            <a:ext cx="9144000" cy="780075"/>
          </a:xfrm>
        </p:spPr>
        <p:txBody>
          <a:bodyPr/>
          <a:lstStyle/>
          <a:p>
            <a:r>
              <a:rPr lang="zh-CN" altLang="en-US" dirty="0"/>
              <a:t>以赛亚书的经文启示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BF082B69-E07B-4AAD-AC87-5223AF117D53}"/>
              </a:ext>
            </a:extLst>
          </p:cNvPr>
          <p:cNvSpPr txBox="1"/>
          <p:nvPr/>
        </p:nvSpPr>
        <p:spPr>
          <a:xfrm>
            <a:off x="780907" y="3588519"/>
            <a:ext cx="7680421" cy="170193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defTabSz="1219170">
              <a:lnSpc>
                <a:spcPts val="4220"/>
              </a:lnSpc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以赛亚书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40:22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他铺张诸天如铺张幔子，展开众天像展开可以居住的帐棚。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1219170">
              <a:lnSpc>
                <a:spcPts val="4220"/>
              </a:lnSpc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（新译本）</a:t>
            </a:r>
          </a:p>
        </p:txBody>
      </p:sp>
      <p:cxnSp>
        <p:nvCxnSpPr>
          <p:cNvPr id="8" name="直线连接符 2">
            <a:extLst>
              <a:ext uri="{FF2B5EF4-FFF2-40B4-BE49-F238E27FC236}">
                <a16:creationId xmlns:a16="http://schemas.microsoft.com/office/drawing/2014/main" id="{656BE8C7-7D16-489E-8E0D-EA7CF0DD1DCE}"/>
              </a:ext>
            </a:extLst>
          </p:cNvPr>
          <p:cNvCxnSpPr>
            <a:cxnSpLocks/>
          </p:cNvCxnSpPr>
          <p:nvPr/>
        </p:nvCxnSpPr>
        <p:spPr>
          <a:xfrm>
            <a:off x="454532" y="2082809"/>
            <a:ext cx="0" cy="4448020"/>
          </a:xfrm>
          <a:prstGeom prst="line">
            <a:avLst/>
          </a:prstGeom>
          <a:ln w="19050" cmpd="sng">
            <a:solidFill>
              <a:schemeClr val="tx2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直线连接符 3">
            <a:extLst>
              <a:ext uri="{FF2B5EF4-FFF2-40B4-BE49-F238E27FC236}">
                <a16:creationId xmlns:a16="http://schemas.microsoft.com/office/drawing/2014/main" id="{24523105-8189-47D5-A22A-75CBFD378CAB}"/>
              </a:ext>
            </a:extLst>
          </p:cNvPr>
          <p:cNvCxnSpPr>
            <a:cxnSpLocks/>
          </p:cNvCxnSpPr>
          <p:nvPr/>
        </p:nvCxnSpPr>
        <p:spPr>
          <a:xfrm flipH="1">
            <a:off x="454532" y="6501460"/>
            <a:ext cx="7789876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" name="直线连接符 4">
            <a:extLst>
              <a:ext uri="{FF2B5EF4-FFF2-40B4-BE49-F238E27FC236}">
                <a16:creationId xmlns:a16="http://schemas.microsoft.com/office/drawing/2014/main" id="{F44BA6EE-5024-427F-BDBF-BD4656636B07}"/>
              </a:ext>
            </a:extLst>
          </p:cNvPr>
          <p:cNvCxnSpPr>
            <a:cxnSpLocks/>
          </p:cNvCxnSpPr>
          <p:nvPr/>
        </p:nvCxnSpPr>
        <p:spPr>
          <a:xfrm flipH="1">
            <a:off x="971601" y="2082809"/>
            <a:ext cx="7742668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直线连接符 5">
            <a:extLst>
              <a:ext uri="{FF2B5EF4-FFF2-40B4-BE49-F238E27FC236}">
                <a16:creationId xmlns:a16="http://schemas.microsoft.com/office/drawing/2014/main" id="{94576AE6-50F3-42F4-A8F7-93A13D1C301C}"/>
              </a:ext>
            </a:extLst>
          </p:cNvPr>
          <p:cNvCxnSpPr>
            <a:cxnSpLocks/>
            <a:endCxn id="13" idx="3"/>
          </p:cNvCxnSpPr>
          <p:nvPr/>
        </p:nvCxnSpPr>
        <p:spPr>
          <a:xfrm>
            <a:off x="8718182" y="2082809"/>
            <a:ext cx="35511" cy="4419774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024BD983-D882-4BCE-A570-36C447D24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2" t="7371" r="20768" b="51298"/>
          <a:stretch/>
        </p:blipFill>
        <p:spPr>
          <a:xfrm>
            <a:off x="503364" y="1850703"/>
            <a:ext cx="544010" cy="53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CD3104E-3DC1-4B0E-B93E-39B4543CB0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9" t="49611" r="34040"/>
          <a:stretch/>
        </p:blipFill>
        <p:spPr>
          <a:xfrm>
            <a:off x="8209683" y="6179417"/>
            <a:ext cx="54401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94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76FD5A-090A-4E7C-AC4C-942F2BA16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171"/>
            <a:ext cx="9144000" cy="780075"/>
          </a:xfrm>
        </p:spPr>
        <p:txBody>
          <a:bodyPr/>
          <a:lstStyle/>
          <a:p>
            <a:r>
              <a:rPr lang="zh-CN" altLang="en-US" dirty="0"/>
              <a:t>白洞天文学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C68208B-AD04-4B88-B7F6-6435442E1004}"/>
              </a:ext>
            </a:extLst>
          </p:cNvPr>
          <p:cNvSpPr txBox="1"/>
          <p:nvPr/>
        </p:nvSpPr>
        <p:spPr>
          <a:xfrm>
            <a:off x="5168900" y="1763626"/>
            <a:ext cx="3312787" cy="161922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200" indent="-457200" algn="just" defTabSz="1219170">
              <a:lnSpc>
                <a:spcPts val="4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视界外的区域，引力小，那里的时间走得快。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C58487F-357E-455C-9F42-89104729C342}"/>
              </a:ext>
            </a:extLst>
          </p:cNvPr>
          <p:cNvGrpSpPr/>
          <p:nvPr/>
        </p:nvGrpSpPr>
        <p:grpSpPr>
          <a:xfrm>
            <a:off x="454532" y="1202433"/>
            <a:ext cx="8299161" cy="5623315"/>
            <a:chOff x="454532" y="1202433"/>
            <a:chExt cx="8299161" cy="5623315"/>
          </a:xfrm>
        </p:grpSpPr>
        <p:cxnSp>
          <p:nvCxnSpPr>
            <p:cNvPr id="13" name="直线连接符 2">
              <a:extLst>
                <a:ext uri="{FF2B5EF4-FFF2-40B4-BE49-F238E27FC236}">
                  <a16:creationId xmlns:a16="http://schemas.microsoft.com/office/drawing/2014/main" id="{4ED31A06-3889-4D6B-A866-6A42EB5D900A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直线连接符 3">
              <a:extLst>
                <a:ext uri="{FF2B5EF4-FFF2-40B4-BE49-F238E27FC236}">
                  <a16:creationId xmlns:a16="http://schemas.microsoft.com/office/drawing/2014/main" id="{244C1185-4752-4FC9-9D78-606D2444B0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直线连接符 4">
              <a:extLst>
                <a:ext uri="{FF2B5EF4-FFF2-40B4-BE49-F238E27FC236}">
                  <a16:creationId xmlns:a16="http://schemas.microsoft.com/office/drawing/2014/main" id="{8BD8C37C-DB84-47BA-9146-520ACFAC2F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直线连接符 5">
              <a:extLst>
                <a:ext uri="{FF2B5EF4-FFF2-40B4-BE49-F238E27FC236}">
                  <a16:creationId xmlns:a16="http://schemas.microsoft.com/office/drawing/2014/main" id="{68AF5CCE-338E-401F-BB7E-7B9BBA362C89}"/>
                </a:ext>
              </a:extLst>
            </p:cNvPr>
            <p:cNvCxnSpPr>
              <a:cxnSpLocks/>
              <a:endCxn id="18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5090932-0D32-4A78-A9E8-718CF27CA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D6DEFC5-EF98-43AB-BD2F-D86FBA7EAC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FFB9668F-2739-4E8D-A5F6-9611B289D8C5}"/>
              </a:ext>
            </a:extLst>
          </p:cNvPr>
          <p:cNvGrpSpPr/>
          <p:nvPr/>
        </p:nvGrpSpPr>
        <p:grpSpPr>
          <a:xfrm>
            <a:off x="893233" y="1921705"/>
            <a:ext cx="4044379" cy="4044377"/>
            <a:chOff x="893233" y="1921705"/>
            <a:chExt cx="4044379" cy="4044377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A1801AF-3594-457F-B95D-8DE796813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2364508" y="3392979"/>
              <a:ext cx="1101829" cy="1101829"/>
            </a:xfrm>
            <a:prstGeom prst="rect">
              <a:avLst/>
            </a:prstGeom>
          </p:spPr>
        </p:pic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A1392E06-6B4D-4E22-9A9A-204182707271}"/>
                </a:ext>
              </a:extLst>
            </p:cNvPr>
            <p:cNvSpPr/>
            <p:nvPr/>
          </p:nvSpPr>
          <p:spPr>
            <a:xfrm>
              <a:off x="893233" y="1921705"/>
              <a:ext cx="4044379" cy="404437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200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04EA4F9D-247D-4702-BA0C-80BB67500A23}"/>
                </a:ext>
              </a:extLst>
            </p:cNvPr>
            <p:cNvSpPr txBox="1"/>
            <p:nvPr/>
          </p:nvSpPr>
          <p:spPr>
            <a:xfrm>
              <a:off x="2448573" y="1941646"/>
              <a:ext cx="888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视界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BE84A43-AFBE-4EDD-B48B-F27A0B95566E}"/>
                </a:ext>
              </a:extLst>
            </p:cNvPr>
            <p:cNvSpPr txBox="1"/>
            <p:nvPr/>
          </p:nvSpPr>
          <p:spPr>
            <a:xfrm>
              <a:off x="2505097" y="4506665"/>
              <a:ext cx="8434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大渊</a:t>
              </a:r>
            </a:p>
          </p:txBody>
        </p:sp>
      </p:grpSp>
      <p:pic>
        <p:nvPicPr>
          <p:cNvPr id="30" name="图片 29" descr="钟表的特写&#10;&#10;描述已自动生成">
            <a:extLst>
              <a:ext uri="{FF2B5EF4-FFF2-40B4-BE49-F238E27FC236}">
                <a16:creationId xmlns:a16="http://schemas.microsoft.com/office/drawing/2014/main" id="{F426870E-8BB3-4D68-8BE1-98222D290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60" y="1709238"/>
            <a:ext cx="888580" cy="89075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1A1DDF0-4F0F-4B46-BB51-A26668F4E6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9616" y="4456119"/>
            <a:ext cx="888580" cy="890758"/>
          </a:xfrm>
          <a:prstGeom prst="rect">
            <a:avLst/>
          </a:prstGeom>
        </p:spPr>
      </p:pic>
      <p:sp>
        <p:nvSpPr>
          <p:cNvPr id="32" name="TextBox 9">
            <a:extLst>
              <a:ext uri="{FF2B5EF4-FFF2-40B4-BE49-F238E27FC236}">
                <a16:creationId xmlns:a16="http://schemas.microsoft.com/office/drawing/2014/main" id="{D77BBE46-19ED-41BF-BF98-2DA2F788C12E}"/>
              </a:ext>
            </a:extLst>
          </p:cNvPr>
          <p:cNvSpPr txBox="1"/>
          <p:nvPr/>
        </p:nvSpPr>
        <p:spPr>
          <a:xfrm>
            <a:off x="5165904" y="3506202"/>
            <a:ext cx="3312787" cy="264514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200" indent="-457200" algn="just" defTabSz="1219170">
              <a:lnSpc>
                <a:spcPts val="4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起初的地球处于视界之内，物质密度大，引力非常强，地球上的时间流逝得慢。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1CB7F5A-0AC1-4A33-8173-171DF9F067A2}"/>
              </a:ext>
            </a:extLst>
          </p:cNvPr>
          <p:cNvSpPr txBox="1"/>
          <p:nvPr/>
        </p:nvSpPr>
        <p:spPr>
          <a:xfrm>
            <a:off x="2187571" y="1436761"/>
            <a:ext cx="1678367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视界之外</a:t>
            </a:r>
          </a:p>
        </p:txBody>
      </p:sp>
    </p:spTree>
    <p:extLst>
      <p:ext uri="{BB962C8B-B14F-4D97-AF65-F5344CB8AC3E}">
        <p14:creationId xmlns:p14="http://schemas.microsoft.com/office/powerpoint/2010/main" val="284432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76FD5A-090A-4E7C-AC4C-942F2BA16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171"/>
            <a:ext cx="9144000" cy="780075"/>
          </a:xfrm>
        </p:spPr>
        <p:txBody>
          <a:bodyPr/>
          <a:lstStyle/>
          <a:p>
            <a:r>
              <a:rPr lang="zh-CN" altLang="en-US" dirty="0"/>
              <a:t>白洞天文学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C68208B-AD04-4B88-B7F6-6435442E1004}"/>
              </a:ext>
            </a:extLst>
          </p:cNvPr>
          <p:cNvSpPr txBox="1"/>
          <p:nvPr/>
        </p:nvSpPr>
        <p:spPr>
          <a:xfrm>
            <a:off x="5168900" y="1763626"/>
            <a:ext cx="3312787" cy="433791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200" indent="-457200" algn="just" defTabSz="1219170">
              <a:lnSpc>
                <a:spcPts val="4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地球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上的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时间只是过去了一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点；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 defTabSz="1219170">
              <a:lnSpc>
                <a:spcPts val="4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但外太空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时间已过去了好久，星光也已传播好长时间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，跨越了（几百万年的）广阔空间。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C58487F-357E-455C-9F42-89104729C342}"/>
              </a:ext>
            </a:extLst>
          </p:cNvPr>
          <p:cNvGrpSpPr/>
          <p:nvPr/>
        </p:nvGrpSpPr>
        <p:grpSpPr>
          <a:xfrm>
            <a:off x="454532" y="1202433"/>
            <a:ext cx="8299161" cy="5623315"/>
            <a:chOff x="454532" y="1202433"/>
            <a:chExt cx="8299161" cy="5623315"/>
          </a:xfrm>
        </p:grpSpPr>
        <p:cxnSp>
          <p:nvCxnSpPr>
            <p:cNvPr id="13" name="直线连接符 2">
              <a:extLst>
                <a:ext uri="{FF2B5EF4-FFF2-40B4-BE49-F238E27FC236}">
                  <a16:creationId xmlns:a16="http://schemas.microsoft.com/office/drawing/2014/main" id="{4ED31A06-3889-4D6B-A866-6A42EB5D900A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直线连接符 3">
              <a:extLst>
                <a:ext uri="{FF2B5EF4-FFF2-40B4-BE49-F238E27FC236}">
                  <a16:creationId xmlns:a16="http://schemas.microsoft.com/office/drawing/2014/main" id="{244C1185-4752-4FC9-9D78-606D2444B0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直线连接符 4">
              <a:extLst>
                <a:ext uri="{FF2B5EF4-FFF2-40B4-BE49-F238E27FC236}">
                  <a16:creationId xmlns:a16="http://schemas.microsoft.com/office/drawing/2014/main" id="{8BD8C37C-DB84-47BA-9146-520ACFAC2F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直线连接符 5">
              <a:extLst>
                <a:ext uri="{FF2B5EF4-FFF2-40B4-BE49-F238E27FC236}">
                  <a16:creationId xmlns:a16="http://schemas.microsoft.com/office/drawing/2014/main" id="{68AF5CCE-338E-401F-BB7E-7B9BBA362C89}"/>
                </a:ext>
              </a:extLst>
            </p:cNvPr>
            <p:cNvCxnSpPr>
              <a:cxnSpLocks/>
              <a:endCxn id="18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5090932-0D32-4A78-A9E8-718CF27CA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D6DEFC5-EF98-43AB-BD2F-D86FBA7EAC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FFB9668F-2739-4E8D-A5F6-9611B289D8C5}"/>
              </a:ext>
            </a:extLst>
          </p:cNvPr>
          <p:cNvGrpSpPr/>
          <p:nvPr/>
        </p:nvGrpSpPr>
        <p:grpSpPr>
          <a:xfrm>
            <a:off x="893233" y="1921705"/>
            <a:ext cx="4044379" cy="4044377"/>
            <a:chOff x="893233" y="1921705"/>
            <a:chExt cx="4044379" cy="4044377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A1801AF-3594-457F-B95D-8DE796813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2364508" y="3392979"/>
              <a:ext cx="1101829" cy="1101829"/>
            </a:xfrm>
            <a:prstGeom prst="rect">
              <a:avLst/>
            </a:prstGeom>
          </p:spPr>
        </p:pic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A1392E06-6B4D-4E22-9A9A-204182707271}"/>
                </a:ext>
              </a:extLst>
            </p:cNvPr>
            <p:cNvSpPr/>
            <p:nvPr/>
          </p:nvSpPr>
          <p:spPr>
            <a:xfrm>
              <a:off x="893233" y="1921705"/>
              <a:ext cx="4044379" cy="404437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200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04EA4F9D-247D-4702-BA0C-80BB67500A23}"/>
                </a:ext>
              </a:extLst>
            </p:cNvPr>
            <p:cNvSpPr txBox="1"/>
            <p:nvPr/>
          </p:nvSpPr>
          <p:spPr>
            <a:xfrm>
              <a:off x="2448573" y="1941646"/>
              <a:ext cx="888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视界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BE84A43-AFBE-4EDD-B48B-F27A0B95566E}"/>
                </a:ext>
              </a:extLst>
            </p:cNvPr>
            <p:cNvSpPr txBox="1"/>
            <p:nvPr/>
          </p:nvSpPr>
          <p:spPr>
            <a:xfrm>
              <a:off x="2505097" y="4506665"/>
              <a:ext cx="8434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大渊</a:t>
              </a:r>
            </a:p>
          </p:txBody>
        </p:sp>
      </p:grpSp>
      <p:pic>
        <p:nvPicPr>
          <p:cNvPr id="30" name="图片 29" descr="钟表的特写&#10;&#10;描述已自动生成">
            <a:extLst>
              <a:ext uri="{FF2B5EF4-FFF2-40B4-BE49-F238E27FC236}">
                <a16:creationId xmlns:a16="http://schemas.microsoft.com/office/drawing/2014/main" id="{F426870E-8BB3-4D68-8BE1-98222D290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60" y="1709238"/>
            <a:ext cx="888580" cy="89075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1A1DDF0-4F0F-4B46-BB51-A26668F4E6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9616" y="4456119"/>
            <a:ext cx="888580" cy="890758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B1CB7F5A-0AC1-4A33-8173-171DF9F067A2}"/>
              </a:ext>
            </a:extLst>
          </p:cNvPr>
          <p:cNvSpPr txBox="1"/>
          <p:nvPr/>
        </p:nvSpPr>
        <p:spPr>
          <a:xfrm>
            <a:off x="2187571" y="1436761"/>
            <a:ext cx="1678367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视界之外</a:t>
            </a:r>
          </a:p>
        </p:txBody>
      </p:sp>
    </p:spTree>
    <p:extLst>
      <p:ext uri="{BB962C8B-B14F-4D97-AF65-F5344CB8AC3E}">
        <p14:creationId xmlns:p14="http://schemas.microsoft.com/office/powerpoint/2010/main" val="30961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2D99902-502E-4D1F-AF0B-197E53BB05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7629" y="-1"/>
            <a:ext cx="9179257" cy="6884443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5AD24237-3595-4DEA-A7D4-AA1101090E4C}"/>
              </a:ext>
            </a:extLst>
          </p:cNvPr>
          <p:cNvSpPr/>
          <p:nvPr/>
        </p:nvSpPr>
        <p:spPr>
          <a:xfrm>
            <a:off x="-2533650" y="3235167"/>
            <a:ext cx="6400800" cy="323425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273185" tIns="273185" rIns="273185" bIns="273185" numCol="1" spcCol="1270" rtlCol="0" anchor="ctr" anchorCtr="0">
            <a:noAutofit/>
          </a:bodyPr>
          <a:lstStyle/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100" kern="120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C58E68E-9C61-4C9C-900E-40599053A2BD}"/>
              </a:ext>
            </a:extLst>
          </p:cNvPr>
          <p:cNvSpPr/>
          <p:nvPr/>
        </p:nvSpPr>
        <p:spPr>
          <a:xfrm rot="1365490">
            <a:off x="-2221078" y="1317819"/>
            <a:ext cx="6400800" cy="323425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273185" tIns="273185" rIns="273185" bIns="273185" numCol="1" spcCol="1270" rtlCol="0" anchor="ctr" anchorCtr="0">
            <a:noAutofit/>
          </a:bodyPr>
          <a:lstStyle/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100" kern="120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DAA26B1-6B7E-4324-BC77-3251D454CECA}"/>
              </a:ext>
            </a:extLst>
          </p:cNvPr>
          <p:cNvSpPr/>
          <p:nvPr/>
        </p:nvSpPr>
        <p:spPr>
          <a:xfrm rot="20330864">
            <a:off x="-2139951" y="5109065"/>
            <a:ext cx="6400800" cy="323425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273185" tIns="273185" rIns="273185" bIns="273185" numCol="1" spcCol="1270" rtlCol="0" anchor="ctr" anchorCtr="0">
            <a:noAutofit/>
          </a:bodyPr>
          <a:lstStyle/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100" kern="120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F8D624A-B9F3-4C07-810B-8763A7C39F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05198" y="2337284"/>
            <a:ext cx="2133602" cy="21336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6E0DAD6-D809-40B8-A1A2-5D6C5C4E62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57361" y="489446"/>
            <a:ext cx="5829276" cy="58292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94347D8-AD61-4CC8-A015-05F08EF423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1" y="0"/>
            <a:ext cx="9179257" cy="6884443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A115E701-F744-43C4-B275-A606C5382245}"/>
              </a:ext>
            </a:extLst>
          </p:cNvPr>
          <p:cNvGrpSpPr/>
          <p:nvPr/>
        </p:nvGrpSpPr>
        <p:grpSpPr>
          <a:xfrm>
            <a:off x="79374" y="3166046"/>
            <a:ext cx="1353341" cy="461665"/>
            <a:chOff x="10160001" y="3609112"/>
            <a:chExt cx="1353341" cy="461665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5F8F5F66-0404-4CB5-9730-5F5B44238189}"/>
                </a:ext>
              </a:extLst>
            </p:cNvPr>
            <p:cNvSpPr txBox="1"/>
            <p:nvPr/>
          </p:nvSpPr>
          <p:spPr>
            <a:xfrm>
              <a:off x="10160001" y="3609112"/>
              <a:ext cx="1018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星光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箭头: 右 27">
              <a:extLst>
                <a:ext uri="{FF2B5EF4-FFF2-40B4-BE49-F238E27FC236}">
                  <a16:creationId xmlns:a16="http://schemas.microsoft.com/office/drawing/2014/main" id="{ED1E402C-CC46-478E-9928-C92356F56841}"/>
                </a:ext>
              </a:extLst>
            </p:cNvPr>
            <p:cNvSpPr/>
            <p:nvPr/>
          </p:nvSpPr>
          <p:spPr>
            <a:xfrm>
              <a:off x="11027567" y="3709139"/>
              <a:ext cx="485775" cy="26161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273185" tIns="273185" rIns="273185" bIns="273185" numCol="1" spcCol="1270" rtlCol="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100" kern="1200" dirty="0"/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B07565A-B551-4B75-AEF1-8F42B7BC7F59}"/>
              </a:ext>
            </a:extLst>
          </p:cNvPr>
          <p:cNvGrpSpPr/>
          <p:nvPr/>
        </p:nvGrpSpPr>
        <p:grpSpPr>
          <a:xfrm>
            <a:off x="66674" y="95474"/>
            <a:ext cx="1784564" cy="1525989"/>
            <a:chOff x="66674" y="95474"/>
            <a:chExt cx="1784564" cy="1525989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6B1CA363-B3B4-4ED1-BA34-BC85A825954C}"/>
                </a:ext>
              </a:extLst>
            </p:cNvPr>
            <p:cNvGrpSpPr/>
            <p:nvPr/>
          </p:nvGrpSpPr>
          <p:grpSpPr>
            <a:xfrm>
              <a:off x="789623" y="95474"/>
              <a:ext cx="1061615" cy="965245"/>
              <a:chOff x="789623" y="95474"/>
              <a:chExt cx="1061615" cy="965245"/>
            </a:xfrm>
          </p:grpSpPr>
          <p:sp>
            <p:nvSpPr>
              <p:cNvPr id="32" name="对话气泡: 矩形 31">
                <a:extLst>
                  <a:ext uri="{FF2B5EF4-FFF2-40B4-BE49-F238E27FC236}">
                    <a16:creationId xmlns:a16="http://schemas.microsoft.com/office/drawing/2014/main" id="{239A1274-88B0-4D92-B203-4A0F2B4D7C8D}"/>
                  </a:ext>
                </a:extLst>
              </p:cNvPr>
              <p:cNvSpPr/>
              <p:nvPr/>
            </p:nvSpPr>
            <p:spPr>
              <a:xfrm>
                <a:off x="789623" y="95474"/>
                <a:ext cx="1061615" cy="965245"/>
              </a:xfrm>
              <a:prstGeom prst="wedgeRectCallout">
                <a:avLst>
                  <a:gd name="adj1" fmla="val -42777"/>
                  <a:gd name="adj2" fmla="val 81173"/>
                </a:avLst>
              </a:prstGeom>
              <a:solidFill>
                <a:schemeClr val="l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273185" tIns="273185" rIns="273185" bIns="273185" numCol="1" spcCol="1270" rtlCol="0" anchor="ctr" anchorCtr="0">
                <a:noAutofit/>
              </a:bodyPr>
              <a:lstStyle/>
              <a:p>
                <a:pPr algn="ctr" defTabSz="1377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3100" kern="1200"/>
              </a:p>
            </p:txBody>
          </p:sp>
          <p:pic>
            <p:nvPicPr>
              <p:cNvPr id="33" name="图片 32" descr="钟表的特写&#10;&#10;描述已自动生成">
                <a:extLst>
                  <a:ext uri="{FF2B5EF4-FFF2-40B4-BE49-F238E27FC236}">
                    <a16:creationId xmlns:a16="http://schemas.microsoft.com/office/drawing/2014/main" id="{4261B257-D4C5-4A34-A7F7-3AF39C502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6140" y="132717"/>
                <a:ext cx="888580" cy="890758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32C3B2B-0F20-4CD0-AB03-9A7F465DA19E}"/>
                </a:ext>
              </a:extLst>
            </p:cNvPr>
            <p:cNvGrpSpPr/>
            <p:nvPr/>
          </p:nvGrpSpPr>
          <p:grpSpPr>
            <a:xfrm rot="1366687">
              <a:off x="66674" y="1159798"/>
              <a:ext cx="1353341" cy="461665"/>
              <a:chOff x="10160001" y="3609112"/>
              <a:chExt cx="1353341" cy="461665"/>
            </a:xfrm>
          </p:grpSpPr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31809D63-9F82-4B81-8927-D67379C65C2C}"/>
                  </a:ext>
                </a:extLst>
              </p:cNvPr>
              <p:cNvSpPr txBox="1"/>
              <p:nvPr/>
            </p:nvSpPr>
            <p:spPr>
              <a:xfrm>
                <a:off x="10160001" y="3609112"/>
                <a:ext cx="10184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星光</a:t>
                </a:r>
                <a:endPara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箭头: 右 35">
                <a:extLst>
                  <a:ext uri="{FF2B5EF4-FFF2-40B4-BE49-F238E27FC236}">
                    <a16:creationId xmlns:a16="http://schemas.microsoft.com/office/drawing/2014/main" id="{CDCBB951-8552-470E-B2B8-49CEF9CBBF06}"/>
                  </a:ext>
                </a:extLst>
              </p:cNvPr>
              <p:cNvSpPr/>
              <p:nvPr/>
            </p:nvSpPr>
            <p:spPr>
              <a:xfrm>
                <a:off x="11027567" y="3709139"/>
                <a:ext cx="485775" cy="261610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0" vert="horz" wrap="square" lIns="273185" tIns="273185" rIns="273185" bIns="273185" numCol="1" spcCol="1270" rtlCol="0" anchor="ctr" anchorCtr="0">
                <a:noAutofit/>
              </a:bodyPr>
              <a:lstStyle/>
              <a:p>
                <a:pPr algn="ctr" defTabSz="1377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3100" kern="1200" dirty="0"/>
              </a:p>
            </p:txBody>
          </p:sp>
        </p:grp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1EB0E917-51B1-44AD-9D3F-5E2F35B18005}"/>
              </a:ext>
            </a:extLst>
          </p:cNvPr>
          <p:cNvGrpSpPr/>
          <p:nvPr/>
        </p:nvGrpSpPr>
        <p:grpSpPr>
          <a:xfrm rot="20373507">
            <a:off x="66279" y="5166577"/>
            <a:ext cx="1353341" cy="461665"/>
            <a:chOff x="10160001" y="3609112"/>
            <a:chExt cx="1353341" cy="461665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4B7983E1-60AD-4B3B-A90B-1528D1DE341A}"/>
                </a:ext>
              </a:extLst>
            </p:cNvPr>
            <p:cNvSpPr txBox="1"/>
            <p:nvPr/>
          </p:nvSpPr>
          <p:spPr>
            <a:xfrm>
              <a:off x="10160001" y="3609112"/>
              <a:ext cx="1018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星光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箭头: 右 38">
              <a:extLst>
                <a:ext uri="{FF2B5EF4-FFF2-40B4-BE49-F238E27FC236}">
                  <a16:creationId xmlns:a16="http://schemas.microsoft.com/office/drawing/2014/main" id="{E13696DA-A1B9-4E34-96C0-97CA54E66C9E}"/>
                </a:ext>
              </a:extLst>
            </p:cNvPr>
            <p:cNvSpPr/>
            <p:nvPr/>
          </p:nvSpPr>
          <p:spPr>
            <a:xfrm>
              <a:off x="11027567" y="3709139"/>
              <a:ext cx="485775" cy="26161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273185" tIns="273185" rIns="273185" bIns="273185" numCol="1" spcCol="1270" rtlCol="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100" kern="1200" dirty="0"/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CE907BE7-5CCF-4B3B-A61B-FD47D523D310}"/>
              </a:ext>
            </a:extLst>
          </p:cNvPr>
          <p:cNvGrpSpPr/>
          <p:nvPr/>
        </p:nvGrpSpPr>
        <p:grpSpPr>
          <a:xfrm>
            <a:off x="6448999" y="5482342"/>
            <a:ext cx="1061615" cy="965245"/>
            <a:chOff x="10750101" y="878575"/>
            <a:chExt cx="1061615" cy="965245"/>
          </a:xfrm>
        </p:grpSpPr>
        <p:sp>
          <p:nvSpPr>
            <p:cNvPr id="42" name="对话气泡: 矩形 41">
              <a:extLst>
                <a:ext uri="{FF2B5EF4-FFF2-40B4-BE49-F238E27FC236}">
                  <a16:creationId xmlns:a16="http://schemas.microsoft.com/office/drawing/2014/main" id="{6BDAF518-D2D4-4309-B474-96E04EE67AD2}"/>
                </a:ext>
              </a:extLst>
            </p:cNvPr>
            <p:cNvSpPr/>
            <p:nvPr/>
          </p:nvSpPr>
          <p:spPr>
            <a:xfrm>
              <a:off x="10750101" y="878575"/>
              <a:ext cx="1061615" cy="965245"/>
            </a:xfrm>
            <a:prstGeom prst="wedgeRectCallout">
              <a:avLst>
                <a:gd name="adj1" fmla="val -55936"/>
                <a:gd name="adj2" fmla="val -81977"/>
              </a:avLst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73185" tIns="273185" rIns="273185" bIns="273185" numCol="1" spcCol="1270" rtlCol="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100" kern="1200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9D4D7DC-BF3B-458C-A687-E607F2B0A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0836618" y="915818"/>
              <a:ext cx="888580" cy="890757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ABF1F30-30E3-403B-9811-5B601A1CCF7A}"/>
              </a:ext>
            </a:extLst>
          </p:cNvPr>
          <p:cNvGrpSpPr/>
          <p:nvPr/>
        </p:nvGrpSpPr>
        <p:grpSpPr>
          <a:xfrm>
            <a:off x="2953014" y="990877"/>
            <a:ext cx="1061615" cy="965245"/>
            <a:chOff x="10902501" y="1030975"/>
            <a:chExt cx="1061615" cy="965245"/>
          </a:xfrm>
        </p:grpSpPr>
        <p:sp>
          <p:nvSpPr>
            <p:cNvPr id="44" name="对话气泡: 矩形 43">
              <a:extLst>
                <a:ext uri="{FF2B5EF4-FFF2-40B4-BE49-F238E27FC236}">
                  <a16:creationId xmlns:a16="http://schemas.microsoft.com/office/drawing/2014/main" id="{27510905-6A6A-4401-8D42-4C565D398945}"/>
                </a:ext>
              </a:extLst>
            </p:cNvPr>
            <p:cNvSpPr/>
            <p:nvPr/>
          </p:nvSpPr>
          <p:spPr>
            <a:xfrm>
              <a:off x="10902501" y="1030975"/>
              <a:ext cx="1061615" cy="965245"/>
            </a:xfrm>
            <a:prstGeom prst="wedgeRectCallout">
              <a:avLst>
                <a:gd name="adj1" fmla="val -42777"/>
                <a:gd name="adj2" fmla="val 81173"/>
              </a:avLst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73185" tIns="273185" rIns="273185" bIns="273185" numCol="1" spcCol="1270" rtlCol="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100" kern="1200"/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51A8E54E-A7FE-4D18-BC45-03599E381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0989018" y="1068218"/>
              <a:ext cx="888580" cy="890757"/>
            </a:xfrm>
            <a:prstGeom prst="rect">
              <a:avLst/>
            </a:prstGeom>
          </p:spPr>
        </p:pic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85BD7F80-7C97-4BC6-8680-9A779BA45163}"/>
              </a:ext>
            </a:extLst>
          </p:cNvPr>
          <p:cNvGrpSpPr/>
          <p:nvPr/>
        </p:nvGrpSpPr>
        <p:grpSpPr>
          <a:xfrm>
            <a:off x="2953014" y="990875"/>
            <a:ext cx="1061615" cy="965245"/>
            <a:chOff x="10902501" y="1030975"/>
            <a:chExt cx="1061615" cy="965245"/>
          </a:xfrm>
        </p:grpSpPr>
        <p:sp>
          <p:nvSpPr>
            <p:cNvPr id="52" name="对话气泡: 矩形 51">
              <a:extLst>
                <a:ext uri="{FF2B5EF4-FFF2-40B4-BE49-F238E27FC236}">
                  <a16:creationId xmlns:a16="http://schemas.microsoft.com/office/drawing/2014/main" id="{46EA6704-E954-4AB3-A40C-549A925F4681}"/>
                </a:ext>
              </a:extLst>
            </p:cNvPr>
            <p:cNvSpPr/>
            <p:nvPr/>
          </p:nvSpPr>
          <p:spPr>
            <a:xfrm>
              <a:off x="10902501" y="1030975"/>
              <a:ext cx="1061615" cy="965245"/>
            </a:xfrm>
            <a:prstGeom prst="wedgeRectCallout">
              <a:avLst>
                <a:gd name="adj1" fmla="val -42777"/>
                <a:gd name="adj2" fmla="val 81173"/>
              </a:avLst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73185" tIns="273185" rIns="273185" bIns="273185" numCol="1" spcCol="1270" rtlCol="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100" kern="1200"/>
            </a:p>
          </p:txBody>
        </p:sp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50507D6F-DDF4-41EF-AE27-DB86DE74E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0989018" y="1068218"/>
              <a:ext cx="888579" cy="89075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D1A39E5F-BFDD-460C-A566-A5C46ACDDB26}"/>
              </a:ext>
            </a:extLst>
          </p:cNvPr>
          <p:cNvGrpSpPr/>
          <p:nvPr/>
        </p:nvGrpSpPr>
        <p:grpSpPr>
          <a:xfrm>
            <a:off x="5387384" y="4134479"/>
            <a:ext cx="1061615" cy="965245"/>
            <a:chOff x="10750101" y="878575"/>
            <a:chExt cx="1061615" cy="965245"/>
          </a:xfrm>
        </p:grpSpPr>
        <p:sp>
          <p:nvSpPr>
            <p:cNvPr id="55" name="对话气泡: 矩形 54">
              <a:extLst>
                <a:ext uri="{FF2B5EF4-FFF2-40B4-BE49-F238E27FC236}">
                  <a16:creationId xmlns:a16="http://schemas.microsoft.com/office/drawing/2014/main" id="{9E959BBE-1235-4C4A-A698-FA7D3E6086A8}"/>
                </a:ext>
              </a:extLst>
            </p:cNvPr>
            <p:cNvSpPr/>
            <p:nvPr/>
          </p:nvSpPr>
          <p:spPr>
            <a:xfrm>
              <a:off x="10750101" y="878575"/>
              <a:ext cx="1061615" cy="965245"/>
            </a:xfrm>
            <a:prstGeom prst="wedgeRectCallout">
              <a:avLst>
                <a:gd name="adj1" fmla="val -55936"/>
                <a:gd name="adj2" fmla="val -81977"/>
              </a:avLst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73185" tIns="273185" rIns="273185" bIns="273185" numCol="1" spcCol="1270" rtlCol="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100" kern="1200"/>
            </a:p>
          </p:txBody>
        </p:sp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9A879BD8-4F39-4B61-80F7-91392759E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0836618" y="915818"/>
              <a:ext cx="888579" cy="8907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790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1.11111E-6 L 0.21042 0.00069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1" y="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2.96296E-6 L 0.24931 -0.13172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-659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 L 0.23698 0.12986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648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-0.11614 -0.19561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-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E3AA6-7EC7-4400-8F9F-A5F32B194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白洞天文学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CE01151-3F8C-4101-8BC9-9214188AFD4C}"/>
              </a:ext>
            </a:extLst>
          </p:cNvPr>
          <p:cNvSpPr txBox="1"/>
          <p:nvPr/>
        </p:nvSpPr>
        <p:spPr>
          <a:xfrm>
            <a:off x="825632" y="2973577"/>
            <a:ext cx="3506476" cy="181414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defTabSz="1219170">
              <a:lnSpc>
                <a:spcPts val="4300"/>
              </a:lnSpc>
              <a:spcAft>
                <a:spcPts val="600"/>
              </a:spcAft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请同学们复述一下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1219170">
              <a:lnSpc>
                <a:spcPts val="4300"/>
              </a:lnSpc>
              <a:spcAft>
                <a:spcPts val="600"/>
              </a:spcAft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“白洞天文学”理论。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55B6AE1-A0F6-41D1-8624-28BF80B19A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09365" y="1732579"/>
            <a:ext cx="3617227" cy="290255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0271C4B3-EFCA-40CD-BCCE-4275E6BB34EC}"/>
              </a:ext>
            </a:extLst>
          </p:cNvPr>
          <p:cNvGrpSpPr/>
          <p:nvPr/>
        </p:nvGrpSpPr>
        <p:grpSpPr>
          <a:xfrm>
            <a:off x="454532" y="1202433"/>
            <a:ext cx="8299161" cy="5623315"/>
            <a:chOff x="454532" y="1202433"/>
            <a:chExt cx="8299161" cy="5623315"/>
          </a:xfrm>
        </p:grpSpPr>
        <p:cxnSp>
          <p:nvCxnSpPr>
            <p:cNvPr id="12" name="直线连接符 2">
              <a:extLst>
                <a:ext uri="{FF2B5EF4-FFF2-40B4-BE49-F238E27FC236}">
                  <a16:creationId xmlns:a16="http://schemas.microsoft.com/office/drawing/2014/main" id="{93AFB14E-01C4-45C7-AF83-910E5C01C554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直线连接符 3">
              <a:extLst>
                <a:ext uri="{FF2B5EF4-FFF2-40B4-BE49-F238E27FC236}">
                  <a16:creationId xmlns:a16="http://schemas.microsoft.com/office/drawing/2014/main" id="{2410E766-1054-400C-8191-A585F16C48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直线连接符 4">
              <a:extLst>
                <a:ext uri="{FF2B5EF4-FFF2-40B4-BE49-F238E27FC236}">
                  <a16:creationId xmlns:a16="http://schemas.microsoft.com/office/drawing/2014/main" id="{75B7BB15-05A5-4BF3-956C-E7D6541A24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" name="直线连接符 5">
              <a:extLst>
                <a:ext uri="{FF2B5EF4-FFF2-40B4-BE49-F238E27FC236}">
                  <a16:creationId xmlns:a16="http://schemas.microsoft.com/office/drawing/2014/main" id="{B304DAC4-2C75-4318-B1DC-91F81E13C410}"/>
                </a:ext>
              </a:extLst>
            </p:cNvPr>
            <p:cNvCxnSpPr>
              <a:cxnSpLocks/>
              <a:endCxn id="17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22AFB19E-A2F9-4A3B-AF58-CDEDB700BB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3C28C44-4217-4D0A-AC9C-C0F9D74DE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DCCF89C-E653-40A7-ADE1-650C96460F2B}"/>
              </a:ext>
            </a:extLst>
          </p:cNvPr>
          <p:cNvSpPr txBox="1">
            <a:spLocks/>
          </p:cNvSpPr>
          <p:nvPr/>
        </p:nvSpPr>
        <p:spPr>
          <a:xfrm>
            <a:off x="4950085" y="4714493"/>
            <a:ext cx="3576507" cy="151216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Tx/>
              <a:buNone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Tx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Tx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Tx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1219170" fontAlgn="base">
              <a:spcAft>
                <a:spcPct val="0"/>
              </a:spcAft>
              <a:buClr>
                <a:srgbClr val="5B9BD5"/>
              </a:buClr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汉弗莱斯博士将这些观点融合为他的“白洞”天文理论</a:t>
            </a:r>
          </a:p>
        </p:txBody>
      </p:sp>
    </p:spTree>
    <p:extLst>
      <p:ext uri="{BB962C8B-B14F-4D97-AF65-F5344CB8AC3E}">
        <p14:creationId xmlns:p14="http://schemas.microsoft.com/office/powerpoint/2010/main" val="73205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B41F2654-687D-49E6-A027-F32A95169865}"/>
              </a:ext>
            </a:extLst>
          </p:cNvPr>
          <p:cNvSpPr txBox="1">
            <a:spLocks/>
          </p:cNvSpPr>
          <p:nvPr/>
        </p:nvSpPr>
        <p:spPr>
          <a:xfrm>
            <a:off x="1047374" y="939957"/>
            <a:ext cx="7162309" cy="2222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问：</a:t>
            </a:r>
            <a:r>
              <a:rPr lang="zh-CN" altLang="zh-CN" sz="3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我们可以从地球上见到从几百万、甚至几千万光年之外的星光，这说明我们根据圣经得出的地球年龄不超过</a:t>
            </a:r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zh-CN" altLang="zh-CN" sz="3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万年是错的吗？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6" name="直线连接符 2">
            <a:extLst>
              <a:ext uri="{FF2B5EF4-FFF2-40B4-BE49-F238E27FC236}">
                <a16:creationId xmlns:a16="http://schemas.microsoft.com/office/drawing/2014/main" id="{D7210B7D-7567-4E2E-A1C3-B8CEF64776C2}"/>
              </a:ext>
            </a:extLst>
          </p:cNvPr>
          <p:cNvCxnSpPr>
            <a:cxnSpLocks/>
          </p:cNvCxnSpPr>
          <p:nvPr/>
        </p:nvCxnSpPr>
        <p:spPr>
          <a:xfrm>
            <a:off x="454532" y="3579541"/>
            <a:ext cx="0" cy="2921919"/>
          </a:xfrm>
          <a:prstGeom prst="line">
            <a:avLst/>
          </a:prstGeom>
          <a:ln w="19050" cmpd="sng">
            <a:solidFill>
              <a:schemeClr val="tx2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直线连接符 3">
            <a:extLst>
              <a:ext uri="{FF2B5EF4-FFF2-40B4-BE49-F238E27FC236}">
                <a16:creationId xmlns:a16="http://schemas.microsoft.com/office/drawing/2014/main" id="{AA617228-40D3-4B11-9A88-330212B4309F}"/>
              </a:ext>
            </a:extLst>
          </p:cNvPr>
          <p:cNvCxnSpPr>
            <a:cxnSpLocks/>
          </p:cNvCxnSpPr>
          <p:nvPr/>
        </p:nvCxnSpPr>
        <p:spPr>
          <a:xfrm flipH="1">
            <a:off x="454532" y="6501460"/>
            <a:ext cx="7789876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4">
            <a:extLst>
              <a:ext uri="{FF2B5EF4-FFF2-40B4-BE49-F238E27FC236}">
                <a16:creationId xmlns:a16="http://schemas.microsoft.com/office/drawing/2014/main" id="{813CEC55-98C2-4870-80FB-D42F5927496B}"/>
              </a:ext>
            </a:extLst>
          </p:cNvPr>
          <p:cNvCxnSpPr>
            <a:cxnSpLocks/>
          </p:cNvCxnSpPr>
          <p:nvPr/>
        </p:nvCxnSpPr>
        <p:spPr>
          <a:xfrm flipH="1">
            <a:off x="971601" y="3579541"/>
            <a:ext cx="7742668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线连接符 5">
            <a:extLst>
              <a:ext uri="{FF2B5EF4-FFF2-40B4-BE49-F238E27FC236}">
                <a16:creationId xmlns:a16="http://schemas.microsoft.com/office/drawing/2014/main" id="{FAA7B3BE-1F10-4451-BB3A-5DE83E5CDBCD}"/>
              </a:ext>
            </a:extLst>
          </p:cNvPr>
          <p:cNvCxnSpPr>
            <a:cxnSpLocks/>
            <a:endCxn id="11" idx="3"/>
          </p:cNvCxnSpPr>
          <p:nvPr/>
        </p:nvCxnSpPr>
        <p:spPr>
          <a:xfrm>
            <a:off x="8730208" y="3579541"/>
            <a:ext cx="23485" cy="2923042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2EBEC2E7-BC71-44C1-9B65-2615DF989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2" t="7371" r="20768" b="51298"/>
          <a:stretch/>
        </p:blipFill>
        <p:spPr>
          <a:xfrm>
            <a:off x="503364" y="3314468"/>
            <a:ext cx="544010" cy="5301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340C3F2-611E-4F31-8E64-DEFD87A772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9" t="49611" r="34040"/>
          <a:stretch/>
        </p:blipFill>
        <p:spPr>
          <a:xfrm>
            <a:off x="8209683" y="6179417"/>
            <a:ext cx="544010" cy="646331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F9ECB030-954A-4C1F-B200-12BCA991A140}"/>
              </a:ext>
            </a:extLst>
          </p:cNvPr>
          <p:cNvSpPr txBox="1">
            <a:spLocks/>
          </p:cNvSpPr>
          <p:nvPr/>
        </p:nvSpPr>
        <p:spPr>
          <a:xfrm>
            <a:off x="947529" y="3997015"/>
            <a:ext cx="7566989" cy="20869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zh-CN" altLang="zh-CN" sz="6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不</a:t>
            </a:r>
            <a:r>
              <a:rPr lang="zh-CN" altLang="zh-CN" sz="4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！</a:t>
            </a:r>
            <a:r>
              <a:rPr lang="zh-CN" altLang="zh-CN" sz="3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圣经记载的地球年龄没有错！外太空遥远的星光和圣经</a:t>
            </a:r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6000-10000</a:t>
            </a:r>
            <a:r>
              <a:rPr lang="zh-CN" altLang="zh-CN" sz="3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年并没有矛盾！</a:t>
            </a:r>
            <a:endParaRPr lang="zh-CN" altLang="en-US" sz="3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986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B41F2654-687D-49E6-A027-F32A95169865}"/>
              </a:ext>
            </a:extLst>
          </p:cNvPr>
          <p:cNvSpPr txBox="1">
            <a:spLocks/>
          </p:cNvSpPr>
          <p:nvPr/>
        </p:nvSpPr>
        <p:spPr>
          <a:xfrm>
            <a:off x="706056" y="813106"/>
            <a:ext cx="8024152" cy="2222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地球的年龄不超过一万年，但光线从星星传播到地球却需要几十万、几百万、甚至几千万年。</a:t>
            </a:r>
            <a:endParaRPr lang="en-US" altLang="zh-CN" sz="36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6" name="直线连接符 2">
            <a:extLst>
              <a:ext uri="{FF2B5EF4-FFF2-40B4-BE49-F238E27FC236}">
                <a16:creationId xmlns:a16="http://schemas.microsoft.com/office/drawing/2014/main" id="{D7210B7D-7567-4E2E-A1C3-B8CEF64776C2}"/>
              </a:ext>
            </a:extLst>
          </p:cNvPr>
          <p:cNvCxnSpPr>
            <a:cxnSpLocks/>
          </p:cNvCxnSpPr>
          <p:nvPr/>
        </p:nvCxnSpPr>
        <p:spPr>
          <a:xfrm>
            <a:off x="454532" y="3579541"/>
            <a:ext cx="0" cy="2921919"/>
          </a:xfrm>
          <a:prstGeom prst="line">
            <a:avLst/>
          </a:prstGeom>
          <a:ln w="19050" cmpd="sng">
            <a:solidFill>
              <a:schemeClr val="tx2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直线连接符 3">
            <a:extLst>
              <a:ext uri="{FF2B5EF4-FFF2-40B4-BE49-F238E27FC236}">
                <a16:creationId xmlns:a16="http://schemas.microsoft.com/office/drawing/2014/main" id="{AA617228-40D3-4B11-9A88-330212B4309F}"/>
              </a:ext>
            </a:extLst>
          </p:cNvPr>
          <p:cNvCxnSpPr>
            <a:cxnSpLocks/>
          </p:cNvCxnSpPr>
          <p:nvPr/>
        </p:nvCxnSpPr>
        <p:spPr>
          <a:xfrm flipH="1">
            <a:off x="454532" y="6501460"/>
            <a:ext cx="7789876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直线连接符 4">
            <a:extLst>
              <a:ext uri="{FF2B5EF4-FFF2-40B4-BE49-F238E27FC236}">
                <a16:creationId xmlns:a16="http://schemas.microsoft.com/office/drawing/2014/main" id="{813CEC55-98C2-4870-80FB-D42F5927496B}"/>
              </a:ext>
            </a:extLst>
          </p:cNvPr>
          <p:cNvCxnSpPr>
            <a:cxnSpLocks/>
          </p:cNvCxnSpPr>
          <p:nvPr/>
        </p:nvCxnSpPr>
        <p:spPr>
          <a:xfrm flipH="1">
            <a:off x="971601" y="3579541"/>
            <a:ext cx="7742668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线连接符 5">
            <a:extLst>
              <a:ext uri="{FF2B5EF4-FFF2-40B4-BE49-F238E27FC236}">
                <a16:creationId xmlns:a16="http://schemas.microsoft.com/office/drawing/2014/main" id="{FAA7B3BE-1F10-4451-BB3A-5DE83E5CDBCD}"/>
              </a:ext>
            </a:extLst>
          </p:cNvPr>
          <p:cNvCxnSpPr>
            <a:cxnSpLocks/>
            <a:endCxn id="11" idx="3"/>
          </p:cNvCxnSpPr>
          <p:nvPr/>
        </p:nvCxnSpPr>
        <p:spPr>
          <a:xfrm>
            <a:off x="8730208" y="3579541"/>
            <a:ext cx="23485" cy="2923042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2EBEC2E7-BC71-44C1-9B65-2615DF989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2" t="7371" r="20768" b="51298"/>
          <a:stretch/>
        </p:blipFill>
        <p:spPr>
          <a:xfrm>
            <a:off x="503364" y="3314468"/>
            <a:ext cx="544010" cy="5301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340C3F2-611E-4F31-8E64-DEFD87A772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9" t="49611" r="34040"/>
          <a:stretch/>
        </p:blipFill>
        <p:spPr>
          <a:xfrm>
            <a:off x="8209683" y="6179417"/>
            <a:ext cx="544010" cy="646331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F9ECB030-954A-4C1F-B200-12BCA991A140}"/>
              </a:ext>
            </a:extLst>
          </p:cNvPr>
          <p:cNvSpPr txBox="1">
            <a:spLocks/>
          </p:cNvSpPr>
          <p:nvPr/>
        </p:nvSpPr>
        <p:spPr>
          <a:xfrm>
            <a:off x="947529" y="3997015"/>
            <a:ext cx="7566989" cy="20869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zh-CN" sz="4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为什么在年轻的地球上，</a:t>
            </a:r>
            <a:endParaRPr lang="en-US" altLang="zh-CN" sz="4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zh-CN" altLang="zh-CN" sz="4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可以见到这些遥远的星光？</a:t>
            </a:r>
            <a:endParaRPr lang="zh-CN" altLang="en-US" sz="4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92A4C0D-7742-41ED-B24D-1DB2450F8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7098" y="3610007"/>
            <a:ext cx="3116005" cy="2860986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366DD4AF-FBFE-4830-8AA3-EA4C2C7DCA2E}"/>
              </a:ext>
            </a:extLst>
          </p:cNvPr>
          <p:cNvGrpSpPr/>
          <p:nvPr/>
        </p:nvGrpSpPr>
        <p:grpSpPr>
          <a:xfrm>
            <a:off x="9157624" y="915731"/>
            <a:ext cx="3788715" cy="4257306"/>
            <a:chOff x="726979" y="976660"/>
            <a:chExt cx="3074053" cy="3030756"/>
          </a:xfrm>
        </p:grpSpPr>
        <p:pic>
          <p:nvPicPr>
            <p:cNvPr id="15" name="图片 14" descr="卡通人物&#10;&#10;描述已自动生成">
              <a:extLst>
                <a:ext uri="{FF2B5EF4-FFF2-40B4-BE49-F238E27FC236}">
                  <a16:creationId xmlns:a16="http://schemas.microsoft.com/office/drawing/2014/main" id="{21B63F99-F7AA-454D-9866-4C9E39C3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6979" y="976660"/>
              <a:ext cx="3074053" cy="3030756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BADCF7C-0F18-400D-A8AE-9F7DCB5B53D2}"/>
                </a:ext>
              </a:extLst>
            </p:cNvPr>
            <p:cNvSpPr txBox="1"/>
            <p:nvPr/>
          </p:nvSpPr>
          <p:spPr>
            <a:xfrm>
              <a:off x="1384230" y="1793331"/>
              <a:ext cx="2056541" cy="1292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zh-CN" altLang="zh-CN" sz="28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为什么在年轻的地球上，可以见到遥远的星光？</a:t>
              </a:r>
              <a:endPara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191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EA9F24F4-F8CD-4360-944E-74E7E4F1612C}"/>
              </a:ext>
            </a:extLst>
          </p:cNvPr>
          <p:cNvGrpSpPr/>
          <p:nvPr/>
        </p:nvGrpSpPr>
        <p:grpSpPr>
          <a:xfrm>
            <a:off x="454532" y="1202433"/>
            <a:ext cx="8299161" cy="5623315"/>
            <a:chOff x="454532" y="1202433"/>
            <a:chExt cx="8299161" cy="5623315"/>
          </a:xfrm>
        </p:grpSpPr>
        <p:cxnSp>
          <p:nvCxnSpPr>
            <p:cNvPr id="4" name="直线连接符 2">
              <a:extLst>
                <a:ext uri="{FF2B5EF4-FFF2-40B4-BE49-F238E27FC236}">
                  <a16:creationId xmlns:a16="http://schemas.microsoft.com/office/drawing/2014/main" id="{E656C2EA-4A2C-44D5-B7AB-13AEDA793BAC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直线连接符 3">
              <a:extLst>
                <a:ext uri="{FF2B5EF4-FFF2-40B4-BE49-F238E27FC236}">
                  <a16:creationId xmlns:a16="http://schemas.microsoft.com/office/drawing/2014/main" id="{89396881-A199-4454-8EE6-941EC88D22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" name="直线连接符 4">
              <a:extLst>
                <a:ext uri="{FF2B5EF4-FFF2-40B4-BE49-F238E27FC236}">
                  <a16:creationId xmlns:a16="http://schemas.microsoft.com/office/drawing/2014/main" id="{B50EC8A8-C8DA-4A92-B548-7980E7C26D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" name="直线连接符 5">
              <a:extLst>
                <a:ext uri="{FF2B5EF4-FFF2-40B4-BE49-F238E27FC236}">
                  <a16:creationId xmlns:a16="http://schemas.microsoft.com/office/drawing/2014/main" id="{C5CC6765-4D86-4DE5-A69E-023850DCDF0A}"/>
                </a:ext>
              </a:extLst>
            </p:cNvPr>
            <p:cNvCxnSpPr>
              <a:cxnSpLocks/>
              <a:endCxn id="9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DC77C43-F788-48FE-9830-199F4AD56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1F5C0AF-C2D5-46C3-80E1-BA7502BEF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002F6936-26BC-4B88-B95E-B7370383803C}"/>
              </a:ext>
            </a:extLst>
          </p:cNvPr>
          <p:cNvSpPr txBox="1"/>
          <p:nvPr/>
        </p:nvSpPr>
        <p:spPr>
          <a:xfrm>
            <a:off x="2160104" y="3684104"/>
            <a:ext cx="5532669" cy="55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2800" b="1" kern="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不必动摇对于年轻地球论的信心！</a:t>
            </a:r>
            <a:endParaRPr lang="en-US" altLang="zh-CN" sz="2800" b="1" kern="0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B12EC3A-6843-4A76-8404-41DA85A38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506" y="316783"/>
            <a:ext cx="4796988" cy="319799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1C4B4ED-759E-4BB7-A3E9-CD15E2E62841}"/>
              </a:ext>
            </a:extLst>
          </p:cNvPr>
          <p:cNvSpPr txBox="1"/>
          <p:nvPr/>
        </p:nvSpPr>
        <p:spPr>
          <a:xfrm>
            <a:off x="992356" y="4578625"/>
            <a:ext cx="7568547" cy="148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以赛亚书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40:22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他铺张诸天如铺张幔子，展开众天像展开可以居住的帐棚。</a:t>
            </a:r>
          </a:p>
        </p:txBody>
      </p:sp>
    </p:spTree>
    <p:extLst>
      <p:ext uri="{BB962C8B-B14F-4D97-AF65-F5344CB8AC3E}">
        <p14:creationId xmlns:p14="http://schemas.microsoft.com/office/powerpoint/2010/main" val="82517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FD9102-61DC-7740-BE13-87CB856AF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7793" y="521142"/>
            <a:ext cx="9144000" cy="683428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BA5C864-DEDB-7546-8448-02FC5ACEC1D5}"/>
              </a:ext>
            </a:extLst>
          </p:cNvPr>
          <p:cNvSpPr txBox="1"/>
          <p:nvPr/>
        </p:nvSpPr>
        <p:spPr>
          <a:xfrm>
            <a:off x="3994815" y="2216564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下节课</a:t>
            </a:r>
            <a:endParaRPr kumimoji="1" lang="en-US" altLang="zh-CN" sz="3200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200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再见！</a:t>
            </a:r>
            <a:endParaRPr kumimoji="1" lang="en-US" altLang="zh-CN" sz="3200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kumimoji="1" lang="zh-CN" altLang="en-US" sz="3200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85354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>
            <a:extLst>
              <a:ext uri="{FF2B5EF4-FFF2-40B4-BE49-F238E27FC236}">
                <a16:creationId xmlns:a16="http://schemas.microsoft.com/office/drawing/2014/main" id="{88C7DE46-8FCD-4025-A705-2F179D8E3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2000"/>
            <a:ext cx="9144000" cy="646331"/>
          </a:xfrm>
        </p:spPr>
        <p:txBody>
          <a:bodyPr/>
          <a:lstStyle/>
          <a:p>
            <a:r>
              <a:rPr lang="zh-CN" altLang="en-US" dirty="0"/>
              <a:t>课后习题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0B31C31-C07C-4299-AA0D-BD0667844948}"/>
              </a:ext>
            </a:extLst>
          </p:cNvPr>
          <p:cNvSpPr txBox="1"/>
          <p:nvPr/>
        </p:nvSpPr>
        <p:spPr>
          <a:xfrm>
            <a:off x="411864" y="1164134"/>
            <a:ext cx="862763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一、多选题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kumimoji="0" lang="zh-CN" alt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以下正确的观点有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   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>
              <a:buFont typeface="+mj-lt"/>
              <a:buAutoNum type="alphaUcPeriod"/>
            </a:pPr>
            <a:r>
              <a:rPr lang="en-US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因为地球存在了千百万年，所以我们可以见到需要传播几百几千万年才能到达地球的星光。</a:t>
            </a:r>
            <a:endParaRPr lang="en-US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/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/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因为起初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外太空时间的流逝速度比地球上的时间要快得多，所以哪怕地球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上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只是过去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了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几千年，外太空星光却</a:t>
            </a:r>
            <a:r>
              <a:rPr lang="zh-CN" altLang="en-US" sz="28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已经</a:t>
            </a:r>
            <a:r>
              <a:rPr lang="zh-CN" altLang="zh-CN" sz="280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传播</a:t>
            </a:r>
            <a:r>
              <a:rPr lang="zh-CN" altLang="en-US" sz="28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了</a:t>
            </a:r>
            <a:r>
              <a:rPr lang="zh-CN" altLang="zh-CN" sz="280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几百几千万年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CN" sz="280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/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/>
            <a:r>
              <a:rPr lang="en-US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C.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外太空遥远的星光和圣经所记地球年龄在一万年左右没有矛盾！</a:t>
            </a:r>
            <a:endParaRPr lang="en-US" altLang="zh-CN" sz="280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/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/>
            <a:r>
              <a:rPr lang="en-US" altLang="zh-C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D.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外太空遥远的星光和圣经所记地球年龄在一万年左右有矛盾！</a:t>
            </a:r>
            <a:endParaRPr lang="zh-CN" altLang="zh-CN" sz="28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AF4C553-F49B-49C9-92A4-32774B344ACE}"/>
              </a:ext>
            </a:extLst>
          </p:cNvPr>
          <p:cNvSpPr txBox="1"/>
          <p:nvPr/>
        </p:nvSpPr>
        <p:spPr>
          <a:xfrm>
            <a:off x="5990670" y="1164134"/>
            <a:ext cx="860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 C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35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>
            <a:extLst>
              <a:ext uri="{FF2B5EF4-FFF2-40B4-BE49-F238E27FC236}">
                <a16:creationId xmlns:a16="http://schemas.microsoft.com/office/drawing/2014/main" id="{47C7CF34-EB4D-46F7-9A85-20452E6EA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531" y="2004053"/>
            <a:ext cx="9144000" cy="2308324"/>
          </a:xfrm>
        </p:spPr>
        <p:txBody>
          <a:bodyPr/>
          <a:lstStyle/>
          <a:p>
            <a:r>
              <a:rPr lang="zh-CN" altLang="en-US" dirty="0"/>
              <a:t>附录：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zh-CN" b="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年轻地球</a:t>
            </a:r>
            <a:r>
              <a:rPr lang="zh-CN" altLang="en-US" b="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论</a:t>
            </a:r>
            <a:r>
              <a:rPr lang="zh-CN" altLang="zh-CN" b="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科学家就</a:t>
            </a:r>
            <a:endParaRPr lang="en-US" altLang="zh-CN" b="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zh-CN" b="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星光传播时间提出的其他</a:t>
            </a:r>
            <a:r>
              <a:rPr lang="zh-CN" altLang="en-US" b="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看法</a:t>
            </a:r>
            <a:endParaRPr lang="zh-CN" altLang="en-US" sz="6000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257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42AEC40-7346-446A-B464-1392B93C1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171"/>
            <a:ext cx="9144000" cy="780075"/>
          </a:xfrm>
        </p:spPr>
        <p:txBody>
          <a:bodyPr/>
          <a:lstStyle/>
          <a:p>
            <a:r>
              <a:rPr lang="zh-CN" altLang="en-US" dirty="0"/>
              <a:t>在年轻的地球上看到遥远的星光的可能性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1D7CDAA-4098-4372-BD59-9A33D0F5AB74}"/>
              </a:ext>
            </a:extLst>
          </p:cNvPr>
          <p:cNvGrpSpPr/>
          <p:nvPr/>
        </p:nvGrpSpPr>
        <p:grpSpPr>
          <a:xfrm>
            <a:off x="454532" y="1202433"/>
            <a:ext cx="8299161" cy="5623315"/>
            <a:chOff x="454532" y="1202433"/>
            <a:chExt cx="8299161" cy="5623315"/>
          </a:xfrm>
        </p:grpSpPr>
        <p:cxnSp>
          <p:nvCxnSpPr>
            <p:cNvPr id="7" name="直线连接符 2">
              <a:extLst>
                <a:ext uri="{FF2B5EF4-FFF2-40B4-BE49-F238E27FC236}">
                  <a16:creationId xmlns:a16="http://schemas.microsoft.com/office/drawing/2014/main" id="{5CEB3C06-ADD8-4B26-99D0-53E58C10DE13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直线连接符 3">
              <a:extLst>
                <a:ext uri="{FF2B5EF4-FFF2-40B4-BE49-F238E27FC236}">
                  <a16:creationId xmlns:a16="http://schemas.microsoft.com/office/drawing/2014/main" id="{F7AD085C-6127-4F72-B291-5F3DF30686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直线连接符 4">
              <a:extLst>
                <a:ext uri="{FF2B5EF4-FFF2-40B4-BE49-F238E27FC236}">
                  <a16:creationId xmlns:a16="http://schemas.microsoft.com/office/drawing/2014/main" id="{E4EACFD0-DA33-4137-805E-6AC94178E3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" name="直线连接符 5">
              <a:extLst>
                <a:ext uri="{FF2B5EF4-FFF2-40B4-BE49-F238E27FC236}">
                  <a16:creationId xmlns:a16="http://schemas.microsoft.com/office/drawing/2014/main" id="{B4F62D50-DB9E-4D2B-A7F8-9361378850E1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836876D-542F-4F63-AEB6-A698C87DC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F69A9C3-EBDF-406E-B1D4-2258ED54AF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sp>
        <p:nvSpPr>
          <p:cNvPr id="14" name="TextBox 4">
            <a:extLst>
              <a:ext uri="{FF2B5EF4-FFF2-40B4-BE49-F238E27FC236}">
                <a16:creationId xmlns:a16="http://schemas.microsoft.com/office/drawing/2014/main" id="{C1E42FC2-FB71-4197-8D29-0E21FDE7D069}"/>
              </a:ext>
            </a:extLst>
          </p:cNvPr>
          <p:cNvSpPr txBox="1"/>
          <p:nvPr/>
        </p:nvSpPr>
        <p:spPr>
          <a:xfrm>
            <a:off x="714737" y="2486089"/>
            <a:ext cx="4308427" cy="301620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514350" indent="-514350" algn="just" defTabSz="1219170">
              <a:spcAft>
                <a:spcPts val="1200"/>
              </a:spcAft>
              <a:buAutoNum type="arabicPeriod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年轻地球创造论的科学家认为星星并没有那么遥远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1219170">
              <a:spcAft>
                <a:spcPts val="1200"/>
              </a:spcAft>
              <a:defRPr/>
            </a:pP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 defTabSz="1219170"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实际观察数据证据表明天体距离确实很遥远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DE3DADF-EB57-422B-A858-7D447C64D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987" y="1786969"/>
            <a:ext cx="3312341" cy="441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615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87FCAB80-91BA-4562-8146-E8C996DE0014}"/>
              </a:ext>
            </a:extLst>
          </p:cNvPr>
          <p:cNvSpPr txBox="1"/>
          <p:nvPr/>
        </p:nvSpPr>
        <p:spPr>
          <a:xfrm>
            <a:off x="682671" y="1917706"/>
            <a:ext cx="4308428" cy="458586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defTabSz="1219170">
              <a:spcAft>
                <a:spcPts val="1200"/>
              </a:spcAft>
              <a:defRPr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上帝一开始就创造了已经传来地球的光线。</a:t>
            </a:r>
          </a:p>
          <a:p>
            <a:pPr marL="457200" indent="-457200" algn="just" defTabSz="1219170"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该理论的依据：成熟的创造中，树上都已经结了果子，亚当和夏娃也是成年，有头发。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 defTabSz="1219170">
              <a:buFont typeface="Wingdings" panose="05000000000000000000" pitchFamily="2" charset="2"/>
              <a:buChar char="Ø"/>
              <a:defRPr/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 defTabSz="1219170"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没有确切的证据说明一开始就创造了已经传到地球的光线。</a:t>
            </a: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C42AEC40-7346-446A-B464-1392B93C1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171"/>
            <a:ext cx="9144000" cy="780075"/>
          </a:xfrm>
        </p:spPr>
        <p:txBody>
          <a:bodyPr/>
          <a:lstStyle/>
          <a:p>
            <a:r>
              <a:rPr lang="zh-CN" altLang="en-US" dirty="0"/>
              <a:t>在年轻的地球上看到遥远的星光的可能性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EDB60A8-C318-4B19-B6D0-54353AF7022A}"/>
              </a:ext>
            </a:extLst>
          </p:cNvPr>
          <p:cNvGrpSpPr/>
          <p:nvPr/>
        </p:nvGrpSpPr>
        <p:grpSpPr>
          <a:xfrm>
            <a:off x="454532" y="1202433"/>
            <a:ext cx="8299161" cy="5623315"/>
            <a:chOff x="454532" y="1202433"/>
            <a:chExt cx="8299161" cy="5623315"/>
          </a:xfrm>
        </p:grpSpPr>
        <p:cxnSp>
          <p:nvCxnSpPr>
            <p:cNvPr id="7" name="直线连接符 2">
              <a:extLst>
                <a:ext uri="{FF2B5EF4-FFF2-40B4-BE49-F238E27FC236}">
                  <a16:creationId xmlns:a16="http://schemas.microsoft.com/office/drawing/2014/main" id="{BE30D1E8-3CB3-408F-823B-96F2B731771E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直线连接符 3">
              <a:extLst>
                <a:ext uri="{FF2B5EF4-FFF2-40B4-BE49-F238E27FC236}">
                  <a16:creationId xmlns:a16="http://schemas.microsoft.com/office/drawing/2014/main" id="{0F189C0B-8649-4359-9E09-5DEF1EB61D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直线连接符 4">
              <a:extLst>
                <a:ext uri="{FF2B5EF4-FFF2-40B4-BE49-F238E27FC236}">
                  <a16:creationId xmlns:a16="http://schemas.microsoft.com/office/drawing/2014/main" id="{5981DA94-32B4-465D-9017-EE069FDFDF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" name="直线连接符 5">
              <a:extLst>
                <a:ext uri="{FF2B5EF4-FFF2-40B4-BE49-F238E27FC236}">
                  <a16:creationId xmlns:a16="http://schemas.microsoft.com/office/drawing/2014/main" id="{168B82FC-2D1F-4EDC-82F4-BCD9B274694C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0DFADBC-5AB3-4150-A44C-61EC61AA4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DFF1BB2-026F-435C-B06E-16F0A9BA9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C7B104FF-2BBA-4D8A-98E8-990E2FEF70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48987" y="1786969"/>
            <a:ext cx="3312340" cy="441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590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87C018-FCDF-41E5-AAF9-AF69CCDBF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171"/>
            <a:ext cx="9144000" cy="780075"/>
          </a:xfrm>
        </p:spPr>
        <p:txBody>
          <a:bodyPr/>
          <a:lstStyle/>
          <a:p>
            <a:r>
              <a:rPr lang="zh-CN" altLang="en-US" dirty="0"/>
              <a:t>在年轻的地球上看到遥远的星光的可能性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1C0B777-BCAD-4D97-9C3B-30970C9FE128}"/>
              </a:ext>
            </a:extLst>
          </p:cNvPr>
          <p:cNvGrpSpPr/>
          <p:nvPr/>
        </p:nvGrpSpPr>
        <p:grpSpPr>
          <a:xfrm>
            <a:off x="454532" y="1202433"/>
            <a:ext cx="8299161" cy="5623315"/>
            <a:chOff x="454532" y="1202433"/>
            <a:chExt cx="8299161" cy="5623315"/>
          </a:xfrm>
        </p:grpSpPr>
        <p:cxnSp>
          <p:nvCxnSpPr>
            <p:cNvPr id="6" name="直线连接符 2">
              <a:extLst>
                <a:ext uri="{FF2B5EF4-FFF2-40B4-BE49-F238E27FC236}">
                  <a16:creationId xmlns:a16="http://schemas.microsoft.com/office/drawing/2014/main" id="{FA60B330-FDB4-4634-910C-7569A15A9B38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" name="直线连接符 3">
              <a:extLst>
                <a:ext uri="{FF2B5EF4-FFF2-40B4-BE49-F238E27FC236}">
                  <a16:creationId xmlns:a16="http://schemas.microsoft.com/office/drawing/2014/main" id="{C7E44AD2-6370-47F8-9916-0FB6655A21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直线连接符 4">
              <a:extLst>
                <a:ext uri="{FF2B5EF4-FFF2-40B4-BE49-F238E27FC236}">
                  <a16:creationId xmlns:a16="http://schemas.microsoft.com/office/drawing/2014/main" id="{64527A13-48F0-4BF4-81AE-726D566BB3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" name="直线连接符 5">
              <a:extLst>
                <a:ext uri="{FF2B5EF4-FFF2-40B4-BE49-F238E27FC236}">
                  <a16:creationId xmlns:a16="http://schemas.microsoft.com/office/drawing/2014/main" id="{0F98BA7A-876A-4DF2-8AF6-E7EC028CEEE9}"/>
                </a:ext>
              </a:extLst>
            </p:cNvPr>
            <p:cNvCxnSpPr>
              <a:cxnSpLocks/>
              <a:endCxn id="11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3663AE-05C9-4A22-8F03-1F653226F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64801B0-F97D-4118-883B-5D86BFC122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2259641A-E74C-4A99-83EC-923124748BCE}"/>
              </a:ext>
            </a:extLst>
          </p:cNvPr>
          <p:cNvSpPr txBox="1"/>
          <p:nvPr/>
        </p:nvSpPr>
        <p:spPr>
          <a:xfrm>
            <a:off x="503363" y="1827766"/>
            <a:ext cx="4645613" cy="156965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defTabSz="1219170">
              <a:spcAft>
                <a:spcPts val="1200"/>
              </a:spcAft>
              <a:defRPr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在过去，光速比现在更快</a:t>
            </a:r>
          </a:p>
          <a:p>
            <a:pPr marL="457200" indent="-457200" algn="just" defTabSz="1219170"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理论上是可能的，但是没有强有力证据支持。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1727FED-ECA5-425E-85DB-7E3838D5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48987" y="1786969"/>
            <a:ext cx="3312340" cy="4414447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FD77A7C5-4A6E-DB45-8627-84212F2DE69B}"/>
              </a:ext>
            </a:extLst>
          </p:cNvPr>
          <p:cNvSpPr txBox="1"/>
          <p:nvPr/>
        </p:nvSpPr>
        <p:spPr>
          <a:xfrm>
            <a:off x="511919" y="4122158"/>
            <a:ext cx="4645613" cy="200054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defTabSz="1219170">
              <a:spcAft>
                <a:spcPts val="1200"/>
              </a:spcAft>
              <a:defRPr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光速在人类堕落之后发生了变化，如同其他自然规律发生变化一样。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 defTabSz="1219170"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观点合理，但无法证明。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382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31F18D5-CAE3-4A78-997A-03A9F55F8F2D}"/>
              </a:ext>
            </a:extLst>
          </p:cNvPr>
          <p:cNvSpPr/>
          <p:nvPr/>
        </p:nvSpPr>
        <p:spPr>
          <a:xfrm>
            <a:off x="2385391" y="3258984"/>
            <a:ext cx="4916557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白洞宇宙学理论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EDD6572D-2EA0-4C21-B283-35C2BD250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学习大纲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731CC0B-D04E-4822-9BE8-408A8A77D7F7}"/>
              </a:ext>
            </a:extLst>
          </p:cNvPr>
          <p:cNvGrpSpPr/>
          <p:nvPr/>
        </p:nvGrpSpPr>
        <p:grpSpPr>
          <a:xfrm>
            <a:off x="454532" y="1268694"/>
            <a:ext cx="8299161" cy="5623315"/>
            <a:chOff x="454532" y="1202433"/>
            <a:chExt cx="8299161" cy="5623315"/>
          </a:xfrm>
        </p:grpSpPr>
        <p:cxnSp>
          <p:nvCxnSpPr>
            <p:cNvPr id="7" name="直线连接符 2">
              <a:extLst>
                <a:ext uri="{FF2B5EF4-FFF2-40B4-BE49-F238E27FC236}">
                  <a16:creationId xmlns:a16="http://schemas.microsoft.com/office/drawing/2014/main" id="{3FD9AE3A-0F20-45E5-BC58-DB9992C63E46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直线连接符 3">
              <a:extLst>
                <a:ext uri="{FF2B5EF4-FFF2-40B4-BE49-F238E27FC236}">
                  <a16:creationId xmlns:a16="http://schemas.microsoft.com/office/drawing/2014/main" id="{07120E93-F61F-4728-9F2F-EB463DC592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直线连接符 4">
              <a:extLst>
                <a:ext uri="{FF2B5EF4-FFF2-40B4-BE49-F238E27FC236}">
                  <a16:creationId xmlns:a16="http://schemas.microsoft.com/office/drawing/2014/main" id="{D8B4222B-F832-4AA5-8311-0DDB5E5C1F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" name="直线连接符 5">
              <a:extLst>
                <a:ext uri="{FF2B5EF4-FFF2-40B4-BE49-F238E27FC236}">
                  <a16:creationId xmlns:a16="http://schemas.microsoft.com/office/drawing/2014/main" id="{A3A3D4C8-0FD0-4FC2-818A-3F83E2C3B103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84A19ED-28BD-4C1B-A0A7-46D0154C0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023D7AC-6CE4-443F-B385-49CD1B24F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F287B043-C809-4955-AE5D-BDFB8A3115B9}"/>
              </a:ext>
            </a:extLst>
          </p:cNvPr>
          <p:cNvSpPr/>
          <p:nvPr/>
        </p:nvSpPr>
        <p:spPr>
          <a:xfrm>
            <a:off x="1232452" y="4125233"/>
            <a:ext cx="6985451" cy="233909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defTabSz="1219170"/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尽管地球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只过去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几千年，外太空星光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却已经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传播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千百万年的时间。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19170"/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19170"/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外太空遥远星光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的传播时间</a:t>
            </a:r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和圣经所记地球年龄在一万年左右没有矛盾！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A28AAC9-935A-44AC-9878-552C6110E08C}"/>
              </a:ext>
            </a:extLst>
          </p:cNvPr>
          <p:cNvSpPr txBox="1"/>
          <p:nvPr/>
        </p:nvSpPr>
        <p:spPr>
          <a:xfrm>
            <a:off x="2439367" y="1915606"/>
            <a:ext cx="2544362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457200" indent="-457200" defTabSz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光年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BA9366B3-74F0-4D01-8711-6090332BF27A}"/>
              </a:ext>
            </a:extLst>
          </p:cNvPr>
          <p:cNvSpPr txBox="1">
            <a:spLocks/>
          </p:cNvSpPr>
          <p:nvPr/>
        </p:nvSpPr>
        <p:spPr>
          <a:xfrm>
            <a:off x="2425148" y="1921562"/>
            <a:ext cx="2560503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baseline="0" dirty="0">
                <a:solidFill>
                  <a:schemeClr val="tx1"/>
                </a:solidFill>
                <a:latin typeface="+mn-lt"/>
                <a:ea typeface="汉仪大宋简" panose="0201060900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光年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CD72257-9EF1-46E1-89CC-DB99C2E657F6}"/>
              </a:ext>
            </a:extLst>
          </p:cNvPr>
          <p:cNvSpPr/>
          <p:nvPr/>
        </p:nvSpPr>
        <p:spPr>
          <a:xfrm>
            <a:off x="2385391" y="2570923"/>
            <a:ext cx="4092611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引力时间膨胀效应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482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6" grpId="0" animBg="1"/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68626" y="1803824"/>
            <a:ext cx="4198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光年是一个非常大的长度单位</a:t>
            </a: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EDD6572D-2EA0-4C21-B283-35C2BD250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什么是光年？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731CC0B-D04E-4822-9BE8-408A8A77D7F7}"/>
              </a:ext>
            </a:extLst>
          </p:cNvPr>
          <p:cNvGrpSpPr/>
          <p:nvPr/>
        </p:nvGrpSpPr>
        <p:grpSpPr>
          <a:xfrm>
            <a:off x="454532" y="1202433"/>
            <a:ext cx="8299161" cy="5623315"/>
            <a:chOff x="454532" y="1202433"/>
            <a:chExt cx="8299161" cy="5623315"/>
          </a:xfrm>
        </p:grpSpPr>
        <p:cxnSp>
          <p:nvCxnSpPr>
            <p:cNvPr id="7" name="直线连接符 2">
              <a:extLst>
                <a:ext uri="{FF2B5EF4-FFF2-40B4-BE49-F238E27FC236}">
                  <a16:creationId xmlns:a16="http://schemas.microsoft.com/office/drawing/2014/main" id="{3FD9AE3A-0F20-45E5-BC58-DB9992C63E46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1463115"/>
              <a:ext cx="0" cy="5038345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直线连接符 3">
              <a:extLst>
                <a:ext uri="{FF2B5EF4-FFF2-40B4-BE49-F238E27FC236}">
                  <a16:creationId xmlns:a16="http://schemas.microsoft.com/office/drawing/2014/main" id="{07120E93-F61F-4728-9F2F-EB463DC592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直线连接符 4">
              <a:extLst>
                <a:ext uri="{FF2B5EF4-FFF2-40B4-BE49-F238E27FC236}">
                  <a16:creationId xmlns:a16="http://schemas.microsoft.com/office/drawing/2014/main" id="{D8B4222B-F832-4AA5-8311-0DDB5E5C1F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1434539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" name="直线连接符 5">
              <a:extLst>
                <a:ext uri="{FF2B5EF4-FFF2-40B4-BE49-F238E27FC236}">
                  <a16:creationId xmlns:a16="http://schemas.microsoft.com/office/drawing/2014/main" id="{A3A3D4C8-0FD0-4FC2-818A-3F83E2C3B103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>
              <a:off x="8712974" y="1434539"/>
              <a:ext cx="40719" cy="5068044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84A19ED-28BD-4C1B-A0A7-46D0154C0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1202433"/>
              <a:ext cx="544010" cy="53014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023D7AC-6CE4-443F-B385-49CD1B24F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pic>
        <p:nvPicPr>
          <p:cNvPr id="18" name="图片 17" descr="黑暗中的灯光&#10;&#10;中度可信度描述已自动生成">
            <a:extLst>
              <a:ext uri="{FF2B5EF4-FFF2-40B4-BE49-F238E27FC236}">
                <a16:creationId xmlns:a16="http://schemas.microsoft.com/office/drawing/2014/main" id="{77258E28-5294-42C0-85E4-2053CA8A8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596932" y="2339026"/>
            <a:ext cx="4416453" cy="331234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D74606E-D683-403C-800B-581796AB5D42}"/>
              </a:ext>
            </a:extLst>
          </p:cNvPr>
          <p:cNvSpPr txBox="1"/>
          <p:nvPr/>
        </p:nvSpPr>
        <p:spPr>
          <a:xfrm>
            <a:off x="722244" y="3051458"/>
            <a:ext cx="40750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光在真空中的速度为每秒钟约</a:t>
            </a:r>
            <a:r>
              <a:rPr lang="en-US" altLang="zh-CN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zh-CN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万公里</a:t>
            </a:r>
            <a:endParaRPr lang="en-US" altLang="zh-CN" sz="3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光年</a:t>
            </a:r>
            <a:r>
              <a: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指光在真空中直线前进整整</a:t>
            </a:r>
            <a:r>
              <a:rPr lang="en-US" altLang="zh-CN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年的距离，大约</a:t>
            </a:r>
            <a:r>
              <a:rPr lang="en-US" altLang="zh-CN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zh-CN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万亿公里</a:t>
            </a:r>
            <a:endParaRPr lang="zh-CN" altLang="en-US" sz="3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1338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56">
            <a:extLst>
              <a:ext uri="{FF2B5EF4-FFF2-40B4-BE49-F238E27FC236}">
                <a16:creationId xmlns:a16="http://schemas.microsoft.com/office/drawing/2014/main" id="{29776B22-481F-4BA9-B68C-9F4DEBF2B60C}"/>
              </a:ext>
            </a:extLst>
          </p:cNvPr>
          <p:cNvSpPr txBox="1"/>
          <p:nvPr/>
        </p:nvSpPr>
        <p:spPr>
          <a:xfrm>
            <a:off x="1204832" y="5521782"/>
            <a:ext cx="7342813" cy="984881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仙女座星系（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M31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），距地球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250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万光年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250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光年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╳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10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万亿公里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=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2500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万兆公里</a:t>
            </a: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494C79EB-B406-4080-AB66-186C0DFC5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171"/>
            <a:ext cx="9143999" cy="780075"/>
          </a:xfrm>
        </p:spPr>
        <p:txBody>
          <a:bodyPr/>
          <a:lstStyle/>
          <a:p>
            <a:r>
              <a:rPr lang="zh-CN" altLang="en-US" dirty="0"/>
              <a:t>仙女座星系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3269184-575E-4BE7-A75B-2A5421CBC0D6}"/>
              </a:ext>
            </a:extLst>
          </p:cNvPr>
          <p:cNvGrpSpPr/>
          <p:nvPr/>
        </p:nvGrpSpPr>
        <p:grpSpPr>
          <a:xfrm>
            <a:off x="454532" y="2242084"/>
            <a:ext cx="8299161" cy="4629384"/>
            <a:chOff x="454532" y="2196364"/>
            <a:chExt cx="8299161" cy="4629384"/>
          </a:xfrm>
        </p:grpSpPr>
        <p:cxnSp>
          <p:nvCxnSpPr>
            <p:cNvPr id="8" name="直线连接符 2">
              <a:extLst>
                <a:ext uri="{FF2B5EF4-FFF2-40B4-BE49-F238E27FC236}">
                  <a16:creationId xmlns:a16="http://schemas.microsoft.com/office/drawing/2014/main" id="{2B847FA5-F68D-484E-A47D-84D79B9E4854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2461437"/>
              <a:ext cx="0" cy="4040023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直线连接符 3">
              <a:extLst>
                <a:ext uri="{FF2B5EF4-FFF2-40B4-BE49-F238E27FC236}">
                  <a16:creationId xmlns:a16="http://schemas.microsoft.com/office/drawing/2014/main" id="{B0FEA26E-D9D7-4E37-94B1-189D24448B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直线连接符 4">
              <a:extLst>
                <a:ext uri="{FF2B5EF4-FFF2-40B4-BE49-F238E27FC236}">
                  <a16:creationId xmlns:a16="http://schemas.microsoft.com/office/drawing/2014/main" id="{0D80A422-1379-40CB-9097-F15EFE20C8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2496944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直线连接符 5">
              <a:extLst>
                <a:ext uri="{FF2B5EF4-FFF2-40B4-BE49-F238E27FC236}">
                  <a16:creationId xmlns:a16="http://schemas.microsoft.com/office/drawing/2014/main" id="{1DC4D823-9B73-4177-A442-E773AC0E52E3}"/>
                </a:ext>
              </a:extLst>
            </p:cNvPr>
            <p:cNvCxnSpPr>
              <a:cxnSpLocks/>
              <a:endCxn id="13" idx="3"/>
            </p:cNvCxnSpPr>
            <p:nvPr/>
          </p:nvCxnSpPr>
          <p:spPr>
            <a:xfrm>
              <a:off x="8702174" y="2496944"/>
              <a:ext cx="51519" cy="4005639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2E3B27C-7178-4427-9E85-EB9E8B5C2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2196364"/>
              <a:ext cx="544010" cy="53014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A49D63D-E69B-47A2-9949-A3F14CE44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E4ED77E2-38BB-4869-8AAF-C656B3FB1385}"/>
              </a:ext>
            </a:extLst>
          </p:cNvPr>
          <p:cNvPicPr>
            <a:picLocks/>
          </p:cNvPicPr>
          <p:nvPr/>
        </p:nvPicPr>
        <p:blipFill>
          <a:blip r:embed="rId5"/>
          <a:srcRect/>
          <a:stretch/>
        </p:blipFill>
        <p:spPr>
          <a:xfrm>
            <a:off x="1204832" y="1436780"/>
            <a:ext cx="7122044" cy="400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4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56">
            <a:extLst>
              <a:ext uri="{FF2B5EF4-FFF2-40B4-BE49-F238E27FC236}">
                <a16:creationId xmlns:a16="http://schemas.microsoft.com/office/drawing/2014/main" id="{15744AE7-24E6-4E19-B524-451259C17B6D}"/>
              </a:ext>
            </a:extLst>
          </p:cNvPr>
          <p:cNvSpPr txBox="1"/>
          <p:nvPr/>
        </p:nvSpPr>
        <p:spPr>
          <a:xfrm>
            <a:off x="1692070" y="5538108"/>
            <a:ext cx="6252874" cy="984881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170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麦哲伦星云 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19170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距离地球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万光年（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170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万兆公里）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AD4F428C-BFB3-4A38-917E-B0EB5F9B8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643"/>
            <a:ext cx="9144000" cy="780075"/>
          </a:xfrm>
        </p:spPr>
        <p:txBody>
          <a:bodyPr/>
          <a:lstStyle/>
          <a:p>
            <a:r>
              <a:rPr lang="zh-CN" altLang="en-US" dirty="0"/>
              <a:t>麦哲伦星云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EB022C2-BE38-4DC7-BF8A-1C245248F708}"/>
              </a:ext>
            </a:extLst>
          </p:cNvPr>
          <p:cNvGrpSpPr/>
          <p:nvPr/>
        </p:nvGrpSpPr>
        <p:grpSpPr>
          <a:xfrm>
            <a:off x="454532" y="2281840"/>
            <a:ext cx="8299161" cy="4629384"/>
            <a:chOff x="454532" y="2196364"/>
            <a:chExt cx="8299161" cy="4629384"/>
          </a:xfrm>
        </p:grpSpPr>
        <p:cxnSp>
          <p:nvCxnSpPr>
            <p:cNvPr id="10" name="直线连接符 2">
              <a:extLst>
                <a:ext uri="{FF2B5EF4-FFF2-40B4-BE49-F238E27FC236}">
                  <a16:creationId xmlns:a16="http://schemas.microsoft.com/office/drawing/2014/main" id="{B7070B1F-533B-4A11-9FAF-95CA2790E464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2461437"/>
              <a:ext cx="0" cy="4040023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直线连接符 3">
              <a:extLst>
                <a:ext uri="{FF2B5EF4-FFF2-40B4-BE49-F238E27FC236}">
                  <a16:creationId xmlns:a16="http://schemas.microsoft.com/office/drawing/2014/main" id="{A99C81CD-7269-456D-84BA-F464373BD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直线连接符 4">
              <a:extLst>
                <a:ext uri="{FF2B5EF4-FFF2-40B4-BE49-F238E27FC236}">
                  <a16:creationId xmlns:a16="http://schemas.microsoft.com/office/drawing/2014/main" id="{8287C198-2AAB-4DCB-A3DF-3A6D18FD84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2496944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直线连接符 5">
              <a:extLst>
                <a:ext uri="{FF2B5EF4-FFF2-40B4-BE49-F238E27FC236}">
                  <a16:creationId xmlns:a16="http://schemas.microsoft.com/office/drawing/2014/main" id="{57C77EE6-5006-4AF1-885B-3E0A7A499588}"/>
                </a:ext>
              </a:extLst>
            </p:cNvPr>
            <p:cNvCxnSpPr>
              <a:cxnSpLocks/>
              <a:endCxn id="15" idx="3"/>
            </p:cNvCxnSpPr>
            <p:nvPr/>
          </p:nvCxnSpPr>
          <p:spPr>
            <a:xfrm>
              <a:off x="8702174" y="2496944"/>
              <a:ext cx="51519" cy="4005639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57BC085-18E1-4457-BEB8-26090E3A7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2196364"/>
              <a:ext cx="544010" cy="530146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62C7B21-A6C1-4D15-B0AE-905009C74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8254E0B8-3E89-4C15-A361-F3A9E3CA68F0}"/>
              </a:ext>
            </a:extLst>
          </p:cNvPr>
          <p:cNvPicPr>
            <a:picLocks/>
          </p:cNvPicPr>
          <p:nvPr/>
        </p:nvPicPr>
        <p:blipFill>
          <a:blip r:embed="rId5"/>
          <a:srcRect/>
          <a:stretch/>
        </p:blipFill>
        <p:spPr>
          <a:xfrm>
            <a:off x="1248200" y="957909"/>
            <a:ext cx="669674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48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65003" y="2747731"/>
            <a:ext cx="2233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+mn-ea"/>
                <a:ea typeface="+mn-ea"/>
              </a:rPr>
              <a:t>END</a:t>
            </a:r>
            <a:endParaRPr lang="zh-CN" altLang="en-US" sz="40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文本框 56">
            <a:extLst>
              <a:ext uri="{FF2B5EF4-FFF2-40B4-BE49-F238E27FC236}">
                <a16:creationId xmlns:a16="http://schemas.microsoft.com/office/drawing/2014/main" id="{B5B8337F-46BB-4D9E-BEDD-6DC9CBCDD5AC}"/>
              </a:ext>
            </a:extLst>
          </p:cNvPr>
          <p:cNvSpPr txBox="1"/>
          <p:nvPr/>
        </p:nvSpPr>
        <p:spPr>
          <a:xfrm>
            <a:off x="1804893" y="5315330"/>
            <a:ext cx="6085955" cy="984881"/>
          </a:xfrm>
          <a:prstGeom prst="rect">
            <a:avLst/>
          </a:prstGeom>
          <a:noFill/>
          <a:ln w="9525">
            <a:noFill/>
          </a:ln>
        </p:spPr>
        <p:txBody>
          <a:bodyPr wrap="none" lIns="121917" tIns="60958" rIns="121917" bIns="60958">
            <a:spAutoFit/>
          </a:bodyPr>
          <a:lstStyle/>
          <a:p>
            <a:pPr algn="ctr" defTabSz="1219170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猎户座星云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19170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距离地球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1500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光年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15000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兆公里）</a:t>
            </a: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456FB091-60F7-4F53-8C83-7C156EC4A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633"/>
            <a:ext cx="9144000" cy="780075"/>
          </a:xfrm>
        </p:spPr>
        <p:txBody>
          <a:bodyPr/>
          <a:lstStyle/>
          <a:p>
            <a:r>
              <a:rPr lang="zh-CN" altLang="en-US" dirty="0"/>
              <a:t>猎户座星云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3B2BF8F-6ED0-437F-AB7C-A251432C6A9C}"/>
              </a:ext>
            </a:extLst>
          </p:cNvPr>
          <p:cNvGrpSpPr/>
          <p:nvPr/>
        </p:nvGrpSpPr>
        <p:grpSpPr>
          <a:xfrm>
            <a:off x="454532" y="2003546"/>
            <a:ext cx="8299161" cy="4629384"/>
            <a:chOff x="454532" y="2196364"/>
            <a:chExt cx="8299161" cy="4629384"/>
          </a:xfrm>
        </p:grpSpPr>
        <p:cxnSp>
          <p:nvCxnSpPr>
            <p:cNvPr id="8" name="直线连接符 2">
              <a:extLst>
                <a:ext uri="{FF2B5EF4-FFF2-40B4-BE49-F238E27FC236}">
                  <a16:creationId xmlns:a16="http://schemas.microsoft.com/office/drawing/2014/main" id="{907469F2-010F-4F28-80A0-099045942E90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2" y="2461437"/>
              <a:ext cx="0" cy="4040023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直线连接符 3">
              <a:extLst>
                <a:ext uri="{FF2B5EF4-FFF2-40B4-BE49-F238E27FC236}">
                  <a16:creationId xmlns:a16="http://schemas.microsoft.com/office/drawing/2014/main" id="{E8B85E31-5984-4078-8ADD-29240087EB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532" y="6501460"/>
              <a:ext cx="7789876" cy="0"/>
            </a:xfrm>
            <a:prstGeom prst="line">
              <a:avLst/>
            </a:prstGeom>
            <a:ln w="19050" cmpd="sng">
              <a:solidFill>
                <a:schemeClr val="tx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直线连接符 4">
              <a:extLst>
                <a:ext uri="{FF2B5EF4-FFF2-40B4-BE49-F238E27FC236}">
                  <a16:creationId xmlns:a16="http://schemas.microsoft.com/office/drawing/2014/main" id="{7E59A2F8-35B3-4E3C-92D9-724C79AC72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1" y="2496944"/>
              <a:ext cx="7742668" cy="0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直线连接符 5">
              <a:extLst>
                <a:ext uri="{FF2B5EF4-FFF2-40B4-BE49-F238E27FC236}">
                  <a16:creationId xmlns:a16="http://schemas.microsoft.com/office/drawing/2014/main" id="{210F3521-5339-4E7A-932A-A0B3D0C8261F}"/>
                </a:ext>
              </a:extLst>
            </p:cNvPr>
            <p:cNvCxnSpPr>
              <a:cxnSpLocks/>
              <a:endCxn id="13" idx="3"/>
            </p:cNvCxnSpPr>
            <p:nvPr/>
          </p:nvCxnSpPr>
          <p:spPr>
            <a:xfrm>
              <a:off x="8702174" y="2496944"/>
              <a:ext cx="51519" cy="4005639"/>
            </a:xfrm>
            <a:prstGeom prst="line">
              <a:avLst/>
            </a:prstGeom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3E40380-8869-4956-8A38-EB704355A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22" t="7371" r="20768" b="51298"/>
            <a:stretch/>
          </p:blipFill>
          <p:spPr>
            <a:xfrm>
              <a:off x="503364" y="2196364"/>
              <a:ext cx="544010" cy="53014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E1B08EF-0EE1-49D7-98A7-35C64827E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49" t="49611" r="34040"/>
            <a:stretch/>
          </p:blipFill>
          <p:spPr>
            <a:xfrm>
              <a:off x="8209683" y="6179417"/>
              <a:ext cx="544010" cy="646331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49D53808-CD03-42BC-80CA-1A4D17D7F869}"/>
              </a:ext>
            </a:extLst>
          </p:cNvPr>
          <p:cNvPicPr>
            <a:picLocks/>
          </p:cNvPicPr>
          <p:nvPr/>
        </p:nvPicPr>
        <p:blipFill>
          <a:blip r:embed="rId5"/>
          <a:srcRect/>
          <a:stretch/>
        </p:blipFill>
        <p:spPr>
          <a:xfrm rot="16200000">
            <a:off x="2499615" y="-303092"/>
            <a:ext cx="4339462" cy="690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6686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a:spPr>
      <a:bodyPr spcFirstLastPara="0" vert="horz" wrap="square" lIns="273185" tIns="273185" rIns="273185" bIns="273185" numCol="1" spcCol="1270" anchor="ctr" anchorCtr="0">
        <a:noAutofit/>
      </a:bodyPr>
      <a:lstStyle>
        <a:defPPr algn="ctr" defTabSz="1377950">
          <a:lnSpc>
            <a:spcPct val="90000"/>
          </a:lnSpc>
          <a:spcBef>
            <a:spcPct val="0"/>
          </a:spcBef>
          <a:spcAft>
            <a:spcPct val="35000"/>
          </a:spcAft>
          <a:defRPr sz="3100" kern="1200"/>
        </a:defPPr>
      </a:lstStyle>
      <a:style>
        <a:lnRef idx="0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hueOff val="0"/>
            <a:satOff val="0"/>
            <a:lumOff val="0"/>
            <a:alphaOff val="0"/>
          </a:schemeClr>
        </a:fillRef>
        <a:effectRef idx="2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14972</TotalTime>
  <Words>4716</Words>
  <Application>Microsoft Office PowerPoint</Application>
  <PresentationFormat>全屏显示(4:3)</PresentationFormat>
  <Paragraphs>328</Paragraphs>
  <Slides>46</Slides>
  <Notes>46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4" baseType="lpstr">
      <vt:lpstr>宋体</vt:lpstr>
      <vt:lpstr>Times New Roman</vt:lpstr>
      <vt:lpstr>微软雅黑</vt:lpstr>
      <vt:lpstr>Wingdings</vt:lpstr>
      <vt:lpstr>Arial</vt:lpstr>
      <vt:lpstr>微软雅黑</vt:lpstr>
      <vt:lpstr>Calibri</vt:lpstr>
      <vt:lpstr>1_Office 主题</vt:lpstr>
      <vt:lpstr>PowerPoint 演示文稿</vt:lpstr>
      <vt:lpstr>PowerPoint 演示文稿</vt:lpstr>
      <vt:lpstr>PowerPoint 演示文稿</vt:lpstr>
      <vt:lpstr>PowerPoint 演示文稿</vt:lpstr>
      <vt:lpstr>学习大纲</vt:lpstr>
      <vt:lpstr>什么是光年？</vt:lpstr>
      <vt:lpstr>仙女座星系</vt:lpstr>
      <vt:lpstr>麦哲伦星云</vt:lpstr>
      <vt:lpstr>猎户座星云</vt:lpstr>
      <vt:lpstr>星光传播时间</vt:lpstr>
      <vt:lpstr>天体距离的测量方法</vt:lpstr>
      <vt:lpstr>时间的问题</vt:lpstr>
      <vt:lpstr>学习大纲</vt:lpstr>
      <vt:lpstr>引力时间膨胀效应</vt:lpstr>
      <vt:lpstr>引力时间膨胀效应</vt:lpstr>
      <vt:lpstr>引力时间膨胀效应</vt:lpstr>
      <vt:lpstr>引力时间膨胀效应：引力强时间慢</vt:lpstr>
      <vt:lpstr>引力时间膨胀效应</vt:lpstr>
      <vt:lpstr>引力时间膨胀效应</vt:lpstr>
      <vt:lpstr>黑洞周围轨道的时间膨胀差异</vt:lpstr>
      <vt:lpstr>地球在被造时已有引力</vt:lpstr>
      <vt:lpstr>水面</vt:lpstr>
      <vt:lpstr>水雾</vt:lpstr>
      <vt:lpstr>创世记1:2 地是空虚混沌。渊面黑暗。 神的灵运行在水面上。</vt:lpstr>
      <vt:lpstr>彼得后书的经文启示: 地球在一开始被造时，就是一个大水球</vt:lpstr>
      <vt:lpstr>学习大纲</vt:lpstr>
      <vt:lpstr>白洞天文学</vt:lpstr>
      <vt:lpstr>物质最初集中在一点，宇宙在创造的第一到第四天以地球为中心向四围膨胀。物质被连续喷到视界外。</vt:lpstr>
      <vt:lpstr>当视界缩小到消失之后，地球上的时间流逝速度 和外太空的时间流逝速度才开始一致。</vt:lpstr>
      <vt:lpstr>黑洞的视界面</vt:lpstr>
      <vt:lpstr>了解视界</vt:lpstr>
      <vt:lpstr>视界半径大小受什么影响</vt:lpstr>
      <vt:lpstr>白洞天文学</vt:lpstr>
      <vt:lpstr>以赛亚书的经文启示</vt:lpstr>
      <vt:lpstr>白洞天文学</vt:lpstr>
      <vt:lpstr>白洞天文学</vt:lpstr>
      <vt:lpstr>PowerPoint 演示文稿</vt:lpstr>
      <vt:lpstr>白洞天文学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在年轻的地球上看到遥远的星光的可能性</vt:lpstr>
      <vt:lpstr>在年轻的地球上看到遥远的星光的可能性</vt:lpstr>
      <vt:lpstr>在年轻的地球上看到遥远的星光的可能性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前言</dc:title>
  <dc:creator>Yi Hao</dc:creator>
  <cp:lastModifiedBy>Lee Annie</cp:lastModifiedBy>
  <cp:revision>708</cp:revision>
  <dcterms:created xsi:type="dcterms:W3CDTF">2020-12-03T10:25:54Z</dcterms:created>
  <dcterms:modified xsi:type="dcterms:W3CDTF">2022-03-04T10:23:42Z</dcterms:modified>
</cp:coreProperties>
</file>