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2809" r:id="rId3"/>
    <p:sldId id="1346" r:id="rId4"/>
    <p:sldId id="2756" r:id="rId6"/>
    <p:sldId id="2760" r:id="rId7"/>
    <p:sldId id="2761" r:id="rId8"/>
    <p:sldId id="2803" r:id="rId9"/>
    <p:sldId id="2805" r:id="rId10"/>
    <p:sldId id="2765" r:id="rId11"/>
    <p:sldId id="2766" r:id="rId12"/>
    <p:sldId id="2767" r:id="rId13"/>
    <p:sldId id="2768" r:id="rId14"/>
    <p:sldId id="2769" r:id="rId15"/>
    <p:sldId id="2802" r:id="rId16"/>
    <p:sldId id="2770" r:id="rId17"/>
    <p:sldId id="2806" r:id="rId18"/>
    <p:sldId id="2807" r:id="rId19"/>
    <p:sldId id="2804" r:id="rId20"/>
    <p:sldId id="1607" r:id="rId21"/>
    <p:sldId id="2808" r:id="rId22"/>
    <p:sldId id="2774" r:id="rId23"/>
    <p:sldId id="1468" r:id="rId24"/>
    <p:sldId id="1611" r:id="rId25"/>
    <p:sldId id="1610" r:id="rId26"/>
    <p:sldId id="1002" r:id="rId27"/>
    <p:sldId id="798" r:id="rId28"/>
    <p:sldId id="2775" r:id="rId29"/>
    <p:sldId id="2776" r:id="rId30"/>
    <p:sldId id="2777" r:id="rId31"/>
    <p:sldId id="2778" r:id="rId32"/>
    <p:sldId id="2779" r:id="rId33"/>
    <p:sldId id="2780" r:id="rId34"/>
    <p:sldId id="2781" r:id="rId35"/>
    <p:sldId id="2782" r:id="rId36"/>
    <p:sldId id="2783" r:id="rId37"/>
    <p:sldId id="2785" r:id="rId38"/>
    <p:sldId id="2786" r:id="rId39"/>
    <p:sldId id="2729" r:id="rId40"/>
    <p:sldId id="2732" r:id="rId41"/>
    <p:sldId id="2752" r:id="rId42"/>
    <p:sldId id="2733" r:id="rId43"/>
    <p:sldId id="2787" r:id="rId44"/>
    <p:sldId id="2788" r:id="rId45"/>
    <p:sldId id="2789" r:id="rId46"/>
    <p:sldId id="2790" r:id="rId47"/>
    <p:sldId id="2791" r:id="rId48"/>
    <p:sldId id="2792" r:id="rId49"/>
    <p:sldId id="2793" r:id="rId50"/>
    <p:sldId id="2741" r:id="rId51"/>
    <p:sldId id="2794" r:id="rId52"/>
    <p:sldId id="2795" r:id="rId53"/>
    <p:sldId id="2796" r:id="rId54"/>
    <p:sldId id="2797" r:id="rId55"/>
    <p:sldId id="2798" r:id="rId56"/>
    <p:sldId id="2799" r:id="rId57"/>
    <p:sldId id="490" r:id="rId58"/>
  </p:sldIdLst>
  <p:sldSz cx="9144000" cy="6858000" type="screen4x3"/>
  <p:notesSz cx="6858000" cy="9144000"/>
  <p:embeddedFontLst>
    <p:embeddedFont>
      <p:font typeface="微软雅黑" panose="020B0503020204020204" pitchFamily="34" charset="-122"/>
      <p:regular r:id="rId62"/>
    </p:embeddedFont>
    <p:embeddedFont>
      <p:font typeface="Calibri" panose="020F0502020204030204" charset="0"/>
      <p:regular r:id="rId63"/>
      <p:bold r:id="rId64"/>
      <p:italic r:id="rId65"/>
      <p:boldItalic r:id="rId66"/>
    </p:embeddedFont>
    <p:embeddedFont>
      <p:font typeface="MS PGothic" panose="020B0600070205080204" pitchFamily="34" charset="-128"/>
      <p:regular r:id="rId6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2262"/>
    <a:srgbClr val="3A3AFE"/>
    <a:srgbClr val="002954"/>
    <a:srgbClr val="013D72"/>
    <a:srgbClr val="002A54"/>
    <a:srgbClr val="024C89"/>
    <a:srgbClr val="FF9900"/>
    <a:srgbClr val="002A55"/>
    <a:srgbClr val="FFCC66"/>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08" autoAdjust="0"/>
    <p:restoredTop sz="95775" autoAdjust="0"/>
  </p:normalViewPr>
  <p:slideViewPr>
    <p:cSldViewPr>
      <p:cViewPr varScale="1">
        <p:scale>
          <a:sx n="110" d="100"/>
          <a:sy n="110" d="100"/>
        </p:scale>
        <p:origin x="664" y="176"/>
      </p:cViewPr>
      <p:guideLst>
        <p:guide orient="horz" pos="2160"/>
        <p:guide pos="2880"/>
      </p:guideLst>
    </p:cSldViewPr>
  </p:slideViewPr>
  <p:outlineViewPr>
    <p:cViewPr>
      <p:scale>
        <a:sx n="33" d="100"/>
        <a:sy n="33" d="100"/>
      </p:scale>
      <p:origin x="0" y="25320"/>
    </p:cViewPr>
  </p:outlineViewPr>
  <p:notesTextViewPr>
    <p:cViewPr>
      <p:scale>
        <a:sx n="3" d="2"/>
        <a:sy n="3" d="2"/>
      </p:scale>
      <p:origin x="0" y="0"/>
    </p:cViewPr>
  </p:notesTextViewPr>
  <p:sorterViewPr>
    <p:cViewPr>
      <p:scale>
        <a:sx n="77" d="100"/>
        <a:sy n="77" d="100"/>
      </p:scale>
      <p:origin x="0" y="-9812"/>
    </p:cViewPr>
  </p:sorterViewPr>
  <p:notesViewPr>
    <p:cSldViewPr>
      <p:cViewPr varScale="1">
        <p:scale>
          <a:sx n="54" d="100"/>
          <a:sy n="54" d="100"/>
        </p:scale>
        <p:origin x="-2107" y="-6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7" Type="http://schemas.openxmlformats.org/officeDocument/2006/relationships/font" Target="fonts/font6.fntdata"/><Relationship Id="rId66" Type="http://schemas.openxmlformats.org/officeDocument/2006/relationships/font" Target="fonts/font5.fntdata"/><Relationship Id="rId65" Type="http://schemas.openxmlformats.org/officeDocument/2006/relationships/font" Target="fonts/font4.fntdata"/><Relationship Id="rId64" Type="http://schemas.openxmlformats.org/officeDocument/2006/relationships/font" Target="fonts/font3.fntdata"/><Relationship Id="rId63" Type="http://schemas.openxmlformats.org/officeDocument/2006/relationships/font" Target="fonts/font2.fntdata"/><Relationship Id="rId62" Type="http://schemas.openxmlformats.org/officeDocument/2006/relationships/font" Target="fonts/font1.fntdata"/><Relationship Id="rId61" Type="http://schemas.openxmlformats.org/officeDocument/2006/relationships/tableStyles" Target="tableStyles.xml"/><Relationship Id="rId60" Type="http://schemas.openxmlformats.org/officeDocument/2006/relationships/viewProps" Target="viewProps.xml"/><Relationship Id="rId6" Type="http://schemas.openxmlformats.org/officeDocument/2006/relationships/slide" Target="slides/slide3.xml"/><Relationship Id="rId59" Type="http://schemas.openxmlformats.org/officeDocument/2006/relationships/presProps" Target="presProps.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F2A48F-7A0C-4720-91B8-34BE7BBEB43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344896-A9B2-4544-A0B8-D3BBA0E8AEA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1. 导言</a:t>
            </a:r>
            <a:endParaRPr lang="zh-CN" altLang="en-US" b="1"/>
          </a:p>
          <a:p>
            <a:r>
              <a:rPr lang="zh-CN" altLang="en-US"/>
              <a:t> 在学习这个课程的过程中，你肯定已经看到进化论有很多不符合科学的地方。你是否曾在心里思考过这个问题：（</a:t>
            </a:r>
            <a:r>
              <a:rPr lang="en-US" altLang="zh-CN"/>
              <a:t>P</a:t>
            </a:r>
            <a:r>
              <a:rPr lang="zh-CN" altLang="en-US"/>
              <a:t>击）如果创造是明显的事实，而进化是错误的，那为什么这么多科学家相信进化论？（等候学生回答）这是个值得思考的问题！在我们的印象里，科学代表权威，科学家的话是很有分量的。由于很多科学家相信和宣传进化论，不少人甚至因此误把科学和进化论画上等号。</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迈克 • 贝希博士说：“科学家，和其他人一样，也将自己的大部分观点建立在其他人的言论之上。……跟大家一样，科学家对事物的认识，不是通过自己的经验，而是源自权威……所有科学家的一切科学知识几乎都依赖于权威。”</a:t>
            </a:r>
            <a:endParaRPr lang="zh-CN" altLang="en-US"/>
          </a:p>
          <a:p>
            <a:r>
              <a:rPr lang="zh-CN" altLang="en-US"/>
              <a:t>这就让我们看到，如果老师和课本教导的是进化论，那么学生也自然而然地会相信进化论。除非这个学生像迈克 • 贝希一样严谨认真地求证进化论的真实性，否则哪怕他们长大后变成了科学家，也还会认为进化论是真实的。</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想想看，我们周围有那么多相信进化论的同学，他们有多少是自己先认真研读了达尔文的《物种起源》，然后才相信进化论的？（等候学生回答）几乎没有一个。</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他们之所以相信进化论，几乎一律都是因为受到课本和老师的影响，从幼儿园一直到高中，学校都在反复教导进化论。</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所以，为什么那么多科学家都相信进化论？（等候学生回答）（</a:t>
            </a:r>
            <a:r>
              <a:rPr lang="en-US" altLang="zh-CN"/>
              <a:t>P</a:t>
            </a:r>
            <a:r>
              <a:rPr lang="zh-CN" altLang="en-US"/>
              <a:t>击） 回答是：因为大部分的他们从小被教导进化论。如果科学家从小被教导进化论，那么这些进化的思想就会影响他们的认知模式，并塑造出一个进化论的世界观。</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2.2. 科学家的第二道光环</a:t>
            </a:r>
            <a:endParaRPr lang="zh-CN" altLang="en-US" b="1"/>
          </a:p>
          <a:p>
            <a:r>
              <a:rPr lang="zh-CN" altLang="en-US"/>
              <a:t>接下来我们看看科学家的第二道光环：没有偏见、不主观。请问你见过完全没有任何偏见、在所有事情上都不主观的人吗？（等候学生回答）没有的，只要是人，就会有主观意识，有自己的世界观，也有自己的偏见。科学家是人，所以他们不可能是没有偏见、不主观的。</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这样看来，事情的真相是：科学家和所有人一样，有自己的主观意识和世界观。世界观是每个人都有的，无论那个人是否意识到。世界观是被教育、家庭背景、社会状况等各种因素塑造而成的。</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世界观就像是一副眼镜，人无论看什么都会透过它。除非人特别意识到自己有一套固有的认知模式（即：世界观），并在看待事情时非常有意识地跳出这个模式，否则他们很容易就按照这个认知模式来解读周遭的事。</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比如说：如果某人对于血的认知是人只要一抽血就会立马死去。那么除非这个人看到一些人在献血后依然活得好好的，并且愿意更新自己原有的认知，否则他一辈子也不会去献血。为什么会这样？（等候学生回答）因为受他固有认知模式的影响。</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2.3. 科学家的第三道光环</a:t>
            </a:r>
            <a:endParaRPr lang="zh-CN" altLang="en-US" b="1"/>
          </a:p>
          <a:p>
            <a:r>
              <a:rPr lang="zh-CN" altLang="en-US"/>
              <a:t>这也就让我们可以摘下科学家的第三个光环。我们原以为科学家都具有“实事求是、愿意随时自我更正”的科学精神，但真相是：除非科学家非常有意识地抛开自己原有的认知模式，否则他们也很容易按照这套认知模式来解读摆在他们眼前的证据。</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比如说桦尺蛾吧，在工业革命之前，桦尺蛾有黑白两种；在工业革命之后，桦尺蛾还是黑白两种。它们既没有增加新的结构和功能，也没有产生新的基因信息，更没有变成别种飞蛾，所以桦尺蛾根本没有进化，只不过是在颜色基因比例上发生了变化。如果我们带着这种实事求是的态度来面对桦尺蛾的案例，就会发现它不应该被当作进化的证据放在课本里。</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但学完这节课，你会看到进化论的真相是它完全不等同于科学，科学家也不是我们想象的样子。而且，你还会发现科学家相信进化论的真实原因是什么。</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剑桥大学的基因学教授马耶鲁斯（Michael Majerus）博士对此再清楚不过了，但因为他已经相信了进化论的认知模式，这个固有的认知思维导致他忽略客观事实，他也拒绝被事实更新认知。他仍旧说： （</a:t>
            </a:r>
            <a:r>
              <a:rPr lang="en-US" altLang="zh-CN"/>
              <a:t>P</a:t>
            </a:r>
            <a:r>
              <a:rPr lang="zh-CN" altLang="en-US"/>
              <a:t>击）“这【桦尺蛾的例子】是应该被教的，因为它根本就是进化的证据。”请问，这位教授为什么会得出与证据不符的结论呢？（等候学生回答）因为受他固有的进化论认知模式的影响。</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dirty="0">
                <a:latin typeface="宋体" panose="02010600030101010101" pitchFamily="2" charset="-122"/>
                <a:ea typeface="宋体" panose="02010600030101010101" pitchFamily="2" charset="-122"/>
              </a:rPr>
              <a:t>再比如说：1973 年，美国人类学家在非洲的埃塞俄比亚挖到露西骨骼时，没有挖到任何它的手和脚的化石，这副骨骼的完整度最多不到 40%。如果带着实事求是的态度来面对这副残骨，我们会说这些骨头不足以让我们准确判断出露西手脚的样子是怎么样的。</a:t>
            </a:r>
            <a:endParaRPr lang="en-US" altLang="zh-CN"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dirty="0">
                <a:latin typeface="宋体" panose="02010600030101010101" pitchFamily="2" charset="-122"/>
                <a:ea typeface="宋体" panose="02010600030101010101" pitchFamily="2" charset="-122"/>
              </a:rPr>
              <a:t>那为什么我们在博物馆里看到的露西复原模型，它的手和脚却是完全像人一样的？（等候学生回答） </a:t>
            </a:r>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P</a:t>
            </a:r>
            <a:r>
              <a:rPr lang="zh-CN" altLang="en-US" sz="1200" dirty="0">
                <a:latin typeface="宋体" panose="02010600030101010101" pitchFamily="2" charset="-122"/>
                <a:ea typeface="宋体" panose="02010600030101010101" pitchFamily="2" charset="-122"/>
              </a:rPr>
              <a:t>击）</a:t>
            </a:r>
            <a:r>
              <a:rPr lang="en-US" altLang="zh-CN" sz="1200" dirty="0">
                <a:latin typeface="宋体" panose="02010600030101010101" pitchFamily="2" charset="-122"/>
                <a:ea typeface="宋体" panose="02010600030101010101" pitchFamily="2" charset="-122"/>
              </a:rPr>
              <a:t>因为复原这副骨骼的科学家已经相信了进化论的认知模式。这套固有的认知思维导致他们认为露西应该是半猿半人，因而就把它的手脚复原成像人一样的。</a:t>
            </a:r>
            <a:endParaRPr lang="en-US" altLang="zh-CN"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dirty="0">
                <a:latin typeface="宋体" panose="02010600030101010101" pitchFamily="2" charset="-122"/>
                <a:ea typeface="宋体" panose="02010600030101010101" pitchFamily="2" charset="-122"/>
              </a:rPr>
              <a:t>但后来事实证据推翻了猜想。人类学家通过研究得出：南方古猿的手和脚都像猿猴的。这就说明博物馆陈列的露西手脚的形态是错误的。</a:t>
            </a:r>
            <a:endParaRPr lang="en-US" altLang="zh-CN"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lstStyle/>
          <a:p>
            <a:pPr>
              <a:buNone/>
            </a:pPr>
            <a:r>
              <a:rPr altLang="zh-CN" sz="1200" dirty="0">
                <a:latin typeface="宋体" panose="02010600030101010101" pitchFamily="2" charset="-122"/>
                <a:ea typeface="+mn-ea"/>
                <a:cs typeface="宋体" panose="02010600030101010101" pitchFamily="2" charset="-122"/>
              </a:rPr>
              <a:t>在证据面前，相信进化论的贝兹 • 舒曼教授承认露西复原模型的脚“大概不准确”，但是当被问到博物馆的复原模型是否应该被更改时，她说道：“绝对不用”！ </a:t>
            </a:r>
            <a:r>
              <a:rPr lang="zh-CN" sz="1200" dirty="0">
                <a:latin typeface="宋体" panose="02010600030101010101" pitchFamily="2" charset="-122"/>
                <a:ea typeface="+mn-ea"/>
                <a:cs typeface="宋体" panose="02010600030101010101" pitchFamily="2" charset="-122"/>
              </a:rPr>
              <a:t>（</a:t>
            </a:r>
            <a:r>
              <a:rPr lang="en-US" altLang="zh-CN" sz="1200" dirty="0">
                <a:latin typeface="宋体" panose="02010600030101010101" pitchFamily="2" charset="-122"/>
                <a:ea typeface="+mn-ea"/>
                <a:cs typeface="宋体" panose="02010600030101010101" pitchFamily="2" charset="-122"/>
              </a:rPr>
              <a:t>P</a:t>
            </a:r>
            <a:r>
              <a:rPr lang="zh-CN" altLang="en-US" sz="1200" dirty="0">
                <a:latin typeface="宋体" panose="02010600030101010101" pitchFamily="2" charset="-122"/>
                <a:ea typeface="+mn-ea"/>
                <a:cs typeface="宋体" panose="02010600030101010101" pitchFamily="2" charset="-122"/>
              </a:rPr>
              <a:t>击）</a:t>
            </a:r>
            <a:r>
              <a:rPr altLang="zh-CN" sz="1200" dirty="0">
                <a:latin typeface="宋体" panose="02010600030101010101" pitchFamily="2" charset="-122"/>
                <a:ea typeface="+mn-ea"/>
                <a:cs typeface="宋体" panose="02010600030101010101" pitchFamily="2" charset="-122"/>
              </a:rPr>
              <a:t>为什么这位教授明知模型有错，却仍旧拒绝更正模型呢？（等候学生回答）因为受到她固有的进化论世界观的影响。</a:t>
            </a:r>
            <a:endParaRPr altLang="zh-CN" sz="1200" dirty="0">
              <a:latin typeface="宋体" panose="02010600030101010101" pitchFamily="2" charset="-122"/>
              <a:ea typeface="+mn-ea"/>
              <a:cs typeface="宋体" panose="02010600030101010101" pitchFamily="2" charset="-122"/>
            </a:endParaRPr>
          </a:p>
          <a:p>
            <a:pPr>
              <a:buNone/>
            </a:pPr>
            <a:r>
              <a:rPr altLang="zh-CN" sz="1200" dirty="0">
                <a:latin typeface="宋体" panose="02010600030101010101" pitchFamily="2" charset="-122"/>
                <a:ea typeface="+mn-ea"/>
                <a:cs typeface="宋体" panose="02010600030101010101" pitchFamily="2" charset="-122"/>
              </a:rPr>
              <a:t>举这些例子不是要给科学家抹黑，而是要说明科学家的世界观会左右他们对于证据的解读。人的世界观会影响他们解读人和事的视角，这是大家公认的事实，也是科学家公认的事实。</a:t>
            </a:r>
            <a:endParaRPr altLang="zh-CN" sz="1200" dirty="0">
              <a:latin typeface="宋体" panose="02010600030101010101" pitchFamily="2" charset="-122"/>
              <a:ea typeface="+mn-ea"/>
              <a:cs typeface="宋体" panose="02010600030101010101" pitchFamily="2" charset="-122"/>
            </a:endParaRP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b="1" dirty="0">
                <a:latin typeface="宋体" panose="02010600030101010101" pitchFamily="2" charset="-122"/>
                <a:ea typeface="宋体" panose="02010600030101010101" pitchFamily="2" charset="-122"/>
              </a:rPr>
              <a:t>2.4. 科学家的真相</a:t>
            </a:r>
            <a:endParaRPr lang="en-US" altLang="zh-CN" sz="1200" b="1"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正如哈佛大学，一位相信进化论的古生物学家史蒂芬 • 古尔德说的：“事实并不会为自己说话；它们只会按照理论（即：科学家的世界观）被解读。科学跟艺术领域一样，创新思维能促使观念发生改变。科学就是一种典型的人类活动，它并非是一种机械的、如同机器人般的客观信息积累，通过逻辑规律的引导得到必然的解释。”</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史蒂芬 • 古尔德是一位相信进化论的古生物学家，他也知道进化论世界观对于科学家造成的巨大影响。他实事求是地说：“事实并不会为自己说话；它们只会按照科学家的世界观被解读。”</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P</a:t>
            </a:r>
            <a:r>
              <a:rPr lang="zh-CN" altLang="en-US" sz="1200" dirty="0">
                <a:latin typeface="宋体" panose="02010600030101010101" pitchFamily="2" charset="-122"/>
                <a:ea typeface="宋体" panose="02010600030101010101" pitchFamily="2" charset="-122"/>
              </a:rPr>
              <a:t>击）</a:t>
            </a:r>
            <a:r>
              <a:rPr lang="en-US" altLang="zh-CN" sz="1200" dirty="0">
                <a:latin typeface="宋体" panose="02010600030101010101" pitchFamily="2" charset="-122"/>
                <a:ea typeface="宋体" panose="02010600030101010101" pitchFamily="2" charset="-122"/>
              </a:rPr>
              <a:t>也就是说，如果科学家从小被教导进化论，那么他们就会自然而然地按照进化论世界观来解读所观察到的证据。</a:t>
            </a:r>
            <a:endParaRPr lang="en-US" altLang="zh-CN"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dirty="0">
                <a:latin typeface="宋体" panose="02010600030101010101" pitchFamily="2" charset="-122"/>
                <a:ea typeface="宋体" panose="02010600030101010101" pitchFamily="2" charset="-122"/>
              </a:rPr>
              <a:t>如果你曾认为科学家：</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 只相信已被证实的事物，</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 没有偏见、不主观，并且，</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 具有“实事求是、随时愿意自我更正”的科学精神。</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P</a:t>
            </a:r>
            <a:r>
              <a:rPr lang="zh-CN" altLang="en-US" sz="1200" dirty="0">
                <a:latin typeface="宋体" panose="02010600030101010101" pitchFamily="2" charset="-122"/>
                <a:ea typeface="宋体" panose="02010600030101010101" pitchFamily="2" charset="-122"/>
              </a:rPr>
              <a:t>击）</a:t>
            </a:r>
            <a:r>
              <a:rPr lang="en-US" altLang="zh-CN" sz="1200" dirty="0">
                <a:latin typeface="宋体" panose="02010600030101010101" pitchFamily="2" charset="-122"/>
                <a:ea typeface="宋体" panose="02010600030101010101" pitchFamily="2" charset="-122"/>
              </a:rPr>
              <a:t>那么很抱歉，现在我们要面对科学家真实的样子，他们：</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 相信基于权威的教导，例如：课本、主流刊物等；</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 有一套自己的世界观，并且，</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 按照这个世界观来解读证据。</a:t>
            </a:r>
            <a:endParaRPr lang="en-US" altLang="zh-CN"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b="1" dirty="0">
                <a:latin typeface="宋体" panose="02010600030101010101" pitchFamily="2" charset="-122"/>
                <a:ea typeface="宋体" panose="02010600030101010101" pitchFamily="2" charset="-122"/>
              </a:rPr>
              <a:t>2.5. 如何对待科学家的话？</a:t>
            </a:r>
            <a:endParaRPr lang="en-US" altLang="zh-CN" sz="1200" b="1"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这是科学家真实的样子，但我们不要因为看到了科学家真实的样子，就</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不再相信科学家的任何话。而是要按照上帝在帖撒罗尼迦前书 5:21 教导</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我们的“但要凡事察验，善美的要持守。” 也就是说，要好好察验科学家的话，既不是拒绝科学家的所有话，又不是盲目相信科学家的一切话。</a:t>
            </a:r>
            <a:endParaRPr lang="en-US" altLang="zh-CN"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b="1" dirty="0">
                <a:latin typeface="宋体" panose="02010600030101010101" pitchFamily="2" charset="-122"/>
                <a:ea typeface="宋体" panose="02010600030101010101" pitchFamily="2" charset="-122"/>
              </a:rPr>
              <a:t>3. 科学家与进化论</a:t>
            </a:r>
            <a:endParaRPr lang="en-US" altLang="zh-CN" sz="1200" b="1"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同样，也不要因为看到了一些科学家没有事实求是，就因此不再相信科学；而是“要凡事察验，善美的要持守。”科学是一套研究方法；而科学家是运用这套方法研究世界的人。我们不能因为某些科学家没有实事求是地运用科学方法而弃绝科学和科学方法。</a:t>
            </a:r>
            <a:endParaRPr lang="en-US" altLang="zh-CN"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dirty="0">
                <a:latin typeface="宋体" panose="02010600030101010101" pitchFamily="2" charset="-122"/>
                <a:ea typeface="宋体" panose="02010600030101010101" pitchFamily="2" charset="-122"/>
              </a:rPr>
              <a:t>怎么察验呢？回答是：看看科学家得出的结论是否符合实际的科学观察。</a:t>
            </a:r>
            <a:endParaRPr lang="en-US" altLang="zh-CN"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2. 科学家是什么人？</a:t>
            </a:r>
            <a:endParaRPr lang="zh-CN" altLang="en-US" b="1"/>
          </a:p>
          <a:p>
            <a:r>
              <a:rPr lang="zh-CN" altLang="en-US"/>
              <a:t>想想看，在大众的印象里，科学家是什么人？他们是不是都留着长头发、不修边幅、不分白天黑夜在实验室里倒腾各种液体、做实验的人？（等候学生回答）当然不是。</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dirty="0">
                <a:latin typeface="宋体" panose="02010600030101010101" pitchFamily="2" charset="-122"/>
                <a:ea typeface="宋体" panose="02010600030101010101" pitchFamily="2" charset="-122"/>
              </a:rPr>
              <a:t>贝希博士对科学的定义是：“（科学是）竭力尝试对物质世界做出真实解释的”。也就是说，如果这个物质世界的真相是：它是上帝所创造的，那么正确运用科学方法得出的科学证据也会指向上帝的智慧设计。</a:t>
            </a:r>
            <a:endParaRPr lang="en-US" altLang="zh-CN"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b="1" dirty="0">
                <a:latin typeface="宋体" panose="02010600030101010101" pitchFamily="2" charset="-122"/>
                <a:ea typeface="宋体" panose="02010600030101010101" pitchFamily="2" charset="-122"/>
              </a:rPr>
              <a:t>3.1. 科学证据指向智慧设计还是偶然进化？</a:t>
            </a:r>
            <a:endParaRPr lang="en-US" altLang="zh-CN" sz="1200" b="1"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现在就让我们回顾一下过往学过的科学证据，看看这些证据是指向智慧设计还是偶然进化？</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我们已经学习过概率学，知道发生概率为 10100 分之一的事件就被定义为“不可能事件”。</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我们也学习过生物学，发现要偶然形成生命体内一个有具体功能、中等大小蛋白质分子的几率是 10209 分之一。从统计学的角度来看，要在现实的时间内偶然地产生特定蛋白质是完全不可能的。</a:t>
            </a:r>
            <a:endParaRPr lang="en-US" altLang="zh-CN"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dirty="0">
                <a:latin typeface="宋体" panose="02010600030101010101" pitchFamily="2" charset="-122"/>
                <a:ea typeface="宋体" panose="02010600030101010101" pitchFamily="2" charset="-122"/>
              </a:rPr>
              <a:t>同时，我们也学习过鞭毛，知道它至少要几十种有具体功能的蛋白质才能构成。这几十种蛋白质若缺了任意一种，鞭毛就会失去功能。从统计学的角度来看，鞭毛是更不可能偶然产生的。鞭毛需要所有部件一次到位才有功能，它的功能系统不能通过一次一点地逐渐建立；因为任何中间过渡形态都会被自然选择淘汰。请问这些科学数据是指向智慧设计，还是指向偶然进化？（等候学生回答）明显是指向智慧设计。</a:t>
            </a:r>
            <a:endParaRPr lang="en-US" altLang="zh-CN"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dirty="0">
                <a:latin typeface="宋体" panose="02010600030101010101" pitchFamily="2" charset="-122"/>
                <a:ea typeface="宋体" panose="02010600030101010101" pitchFamily="2" charset="-122"/>
              </a:rPr>
              <a:t>在考察了这些科学证据之后，贝希博士从原来相信随机进化论，转而相信智慧设计论；他认为上帝就是那位设计者。贝希博士是一位诚实而勇敢的科学家，他为了忠于这个通过真实的科学观察推导出来的科学结论，付出了被大学孤立，再没研究生敢请他作导师的高昂代价。在贝希博士眼里，科学是竭力尝试对物质世界做出真实解释的。</a:t>
            </a:r>
            <a:endParaRPr lang="en-US" altLang="zh-CN"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b="1" dirty="0">
                <a:latin typeface="宋体" panose="02010600030101010101" pitchFamily="2" charset="-122"/>
                <a:ea typeface="宋体" panose="02010600030101010101" pitchFamily="2" charset="-122"/>
              </a:rPr>
              <a:t>3.2. 进化论世界观如何影响人对于证据的解读？</a:t>
            </a:r>
            <a:endParaRPr lang="en-US" altLang="zh-CN" sz="1200" b="1"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既然客观的蛋白质和鞭毛等证据都指向智慧设计，那你可能会问：为什么在证据面前，还有些进化论科学家宁愿相信进化，也不愿意承认生命是智慧设计的产物呢？</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P</a:t>
            </a:r>
            <a:r>
              <a:rPr lang="zh-CN" altLang="en-US" sz="1200" dirty="0">
                <a:latin typeface="宋体" panose="02010600030101010101" pitchFamily="2" charset="-122"/>
                <a:ea typeface="宋体" panose="02010600030101010101" pitchFamily="2" charset="-122"/>
              </a:rPr>
              <a:t>击）</a:t>
            </a:r>
            <a:r>
              <a:rPr lang="en-US" altLang="zh-CN" sz="1200" dirty="0">
                <a:latin typeface="宋体" panose="02010600030101010101" pitchFamily="2" charset="-122"/>
                <a:ea typeface="宋体" panose="02010600030101010101" pitchFamily="2" charset="-122"/>
              </a:rPr>
              <a:t>对此，进化论科学家理查德 • 列万廷（Richard Lewontin）的话或者能给出回答。他说：“并非科学方法，或科学制度以某种方式迫使我们接受对这现象世界的唯物解释；相反，我们是受到遵守唯物起因这一事先假定的驱使，创立一系列产生唯物论解释的实验研究方法和观点；无论这些解释（即：进化论解释）多么有悖直觉和常理，或多么困扰外行人。而且，这唯物主义是绝对的，因为我们不能允许一位神的脚踏进这门槛。这段话是什么意思？（等候学生回答）你有没有看到这个科学家的世界观是唯物论？他先假设唯物论是正确的，然后按照这个唯物论的世界观来解释自然现象。这个世界观迫使他接受了进化论。</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这段话的下半部分说：“这唯物主义是绝对的，因为我们不能允许一位神的脚踏进这门槛”。也就是说，哪怕客观的科学证据是指向智慧设计，相信唯物论、无神论、进化论的科学家也不能接受这个结果</a:t>
            </a:r>
            <a:r>
              <a:rPr lang="zh-CN" altLang="en-US" sz="1200" dirty="0">
                <a:latin typeface="宋体" panose="02010600030101010101" pitchFamily="2" charset="-122"/>
                <a:ea typeface="宋体" panose="02010600030101010101" pitchFamily="2" charset="-122"/>
              </a:rPr>
              <a:t>。</a:t>
            </a:r>
            <a:endParaRPr lang="zh-CN" altLang="en-US"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dirty="0">
                <a:latin typeface="宋体" panose="02010600030101010101" pitchFamily="2" charset="-122"/>
                <a:ea typeface="宋体" panose="02010600030101010101" pitchFamily="2" charset="-122"/>
              </a:rPr>
              <a:t>这是为什么哪怕从统计学的角度来看，要在现实的时间内偶然产生特定蛋白质是不可能的，但进化论科学家还是解释说：“生命是随机进化来的”。无论这个解释是多么有悖直觉和科学常理，但为了保证这唯物主义（即：进化论）的绝对性，仍旧如此解释。这种把科学证据硬套进化论世界观的做法明显是不对的。</a:t>
            </a:r>
            <a:endParaRPr lang="en-US" altLang="zh-CN"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但类似例子还真不少。比如说科学家在恐龙骨头中发现了软组织、血管、胶原蛋白、DNA 等，这些软组织说明恐龙化石绝对不可能有 6500 万年那么古老。</a:t>
            </a: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发现软组织的科学家玛丽 • 施伟策博士自己也说：“想想看，化学、生物学的定律和我所知道的一切都说明这个应该已经不存在了，它们应该完全分解了。”</a:t>
            </a: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但是为了把这个证据套入进化论的世界观，哪怕化学、生物学表明恐龙的软组织绝对不可能保存 6500 万年，但进化论科学家仍然相信恐龙是6500 万年前的生物。这个解释是多么有悖直觉和科学常理！但为了保证这唯物主义（即：进化论）的绝对性，因而仍旧如此解释。</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t>看到了吗？进化论世界观就好像是一块蒙眼布把人的眼睛蒙住了，使人看不到面前证据的意义。这有没有让你想起圣经的话？</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在大众的脑海里，他们通常认为科学家：</a:t>
            </a:r>
            <a:endParaRPr lang="zh-CN" altLang="en-US"/>
          </a:p>
          <a:p>
            <a:r>
              <a:rPr lang="zh-CN" altLang="en-US"/>
              <a:t>• 只相信已被证实的事物，</a:t>
            </a:r>
            <a:endParaRPr lang="zh-CN" altLang="en-US"/>
          </a:p>
          <a:p>
            <a:r>
              <a:rPr lang="zh-CN" altLang="en-US"/>
              <a:t>• 没有偏见、不主观，并且，</a:t>
            </a:r>
            <a:endParaRPr lang="zh-CN" altLang="en-US"/>
          </a:p>
          <a:p>
            <a:r>
              <a:rPr lang="zh-CN" altLang="en-US"/>
              <a:t>• 具有“实事求是、随时愿意自我更正”的科学精神。</a:t>
            </a:r>
            <a:endParaRPr lang="zh-CN" altLang="en-US"/>
          </a:p>
          <a:p>
            <a:r>
              <a:rPr lang="zh-CN" altLang="en-US"/>
              <a:t>但是当科学家的光环被摘下来后，我们会发现他们也是普通人。</a:t>
            </a: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马太福音 6:23 你的眼睛若昏花，全身就黑暗；你里头的光若黑暗了，那黑暗是何等大哩！</a:t>
            </a:r>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3.3. 进化论是宗教</a:t>
            </a:r>
            <a:endParaRPr lang="zh-CN" altLang="en-US" b="1"/>
          </a:p>
          <a:p>
            <a:r>
              <a:rPr lang="zh-CN" altLang="en-US"/>
              <a:t>为什么当客观证据和进化理论不符时，进化论世界观会让那些相信进化论的科学家做出有悖直觉和常理的解释呢？进化论到底是什么？</a:t>
            </a:r>
            <a:endParaRPr lang="zh-CN" altLang="en-US"/>
          </a:p>
          <a:p>
            <a:r>
              <a:rPr lang="zh-CN" altLang="en-US"/>
              <a:t>对于这个问题，一位进化论科学家说道：“进化论并不仅仅作为单纯的科学被其实践者推崇。进化论作为一个思想体系、一个世俗宗教——一个有意义和有道德观的全面的基督信仰替代品。……进化论是宗教。进化论在一开始就是这样，一直到今天也是如此。”</a:t>
            </a:r>
            <a:endParaRPr lang="zh-CN" altLang="en-US"/>
          </a:p>
          <a:p>
            <a:r>
              <a:rPr lang="zh-CN" altLang="en-US"/>
              <a:t>请留意，说这段话的迈克尔 • 鲁斯（Michael Ruse）博士是一名无神论者，他相信进化论。他知道进化论其实是一个宗教，只是它是一个没有神的宗教罢了。</a:t>
            </a: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3.4. 进化论的起源：古代哲学</a:t>
            </a:r>
            <a:endParaRPr lang="zh-CN" altLang="en-US" b="1"/>
          </a:p>
          <a:p>
            <a:r>
              <a:rPr lang="zh-CN" altLang="en-US"/>
              <a:t>那么进化论的概念是从哪里来的呢？有不少人以为是达尔文提出来的，但其实不是的。历史记载告诉我们： （</a:t>
            </a:r>
            <a:r>
              <a:rPr lang="en-US" altLang="zh-CN"/>
              <a:t>P</a:t>
            </a:r>
            <a:r>
              <a:rPr lang="zh-CN" altLang="en-US"/>
              <a:t>击）进化论是一种早已存在的古老哲学理论，只是到了达尔文时代才给它起名叫“进化论”罢了。</a:t>
            </a:r>
            <a:endParaRPr lang="zh-CN" altLang="en-US"/>
          </a:p>
          <a:p>
            <a:r>
              <a:rPr lang="zh-CN" altLang="en-US"/>
              <a:t>让我们来读一读历史吧：</a:t>
            </a: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早在公元前 610-546 年左右，古希腊哲学家安娜西曼德（Anaximander）就提出：人类是从鱼类演变来的，鱼类又是从海里的黏液变来的。这和我们今天听到的达尔文进化论几乎一样，认为生命是从低等的海洋生物随机进化而来，而海洋生物又是从海洋里的无机物随机演变出来的。那安娜西曼德是什么时候提出这个猜想？（等候学生回答）</a:t>
            </a:r>
            <a:endParaRPr lang="zh-CN" altLang="en-US"/>
          </a:p>
          <a:p>
            <a:r>
              <a:rPr lang="zh-CN" altLang="en-US"/>
              <a:t>请特别留意这个时间，（</a:t>
            </a:r>
            <a:r>
              <a:rPr lang="en-US" altLang="zh-CN"/>
              <a:t>P</a:t>
            </a:r>
            <a:r>
              <a:rPr lang="zh-CN" altLang="en-US"/>
              <a:t>击） 是在公元前 610-546 年左右，那可比达尔文时代早了差不多 2400 年。其次请留意安娜西曼德并不是科学家，而是古希腊哲学家。也就是说：进化论的前身纯粹是一个哲学理论或说是一个假想，但哲学不是科学，假想也不是事实。</a:t>
            </a:r>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接着约在公元前 450 年，古希腊哲学家恩培多克勒（Empedocles）提出：生命是通过随机突变，自然选择，适者生存发展而来的。对于这些字眼，大家是不是很熟悉？和我们现在生物课本上读到的几乎是一样的。但恩培多克勒是什么时候提出这个说法的呢？（等候学生回答）</a:t>
            </a:r>
            <a:endParaRPr lang="zh-CN" altLang="en-US"/>
          </a:p>
          <a:p>
            <a:r>
              <a:rPr lang="zh-CN" altLang="en-US"/>
              <a:t>（</a:t>
            </a:r>
            <a:r>
              <a:rPr lang="en-US" altLang="zh-CN"/>
              <a:t>P</a:t>
            </a:r>
            <a:r>
              <a:rPr lang="zh-CN" altLang="en-US"/>
              <a:t>击）是在达尔文出生前的 2200 年左右。达尔文出生前的 2200 年，现代科学还没有起步，生物学也还没发展起来。可见，这个“生命是通过随机突变，自然选择，适者生存发展而来”的说法并不是立于科学或生物学的证据之上的；相反它只是一名唯物论哲学家对于生命起源作出的假设。但哲学不是科学，假想也不是事实。</a:t>
            </a:r>
            <a:endParaRPr lang="zh-CN" altLang="en-US"/>
          </a:p>
          <a:p>
            <a:r>
              <a:rPr lang="zh-CN" altLang="en-US"/>
              <a:t>虽然认为“生命能随机进化而来”只是一个没有科学依据的哲学思想，但在古希腊罗马接下来几百年的历史里，这个哲学思想却得到了越来越多人的接受。</a:t>
            </a:r>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到了公元 23-79 年，一位古罗马哲学家老普林尼（Pliny	the	Elder）如此说道：“我们如此地依赖于随机以至随机已经代替了上帝的位置”。这句话听起来很现代，不是吗？但却是一位距今 2000 年的古罗马哲学家说的。看到了吗？</a:t>
            </a:r>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这些历史记载告诉我们：进化论的概念并不是近几百年在科学发展下衍生出来的新理论，也不是达尔文去了加拉帕戈斯群岛后的新发现，而是一套早在 2000 多年前，由唯物主义哲学家构思出来的哲学思想。然后达尔文为这套哲学思想起名叫“进化论”。</a:t>
            </a:r>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E3931A78-AF0E-492C-90FC-30BCA4963E6E}" type="slidenum">
              <a:rPr lang="en-US">
                <a:solidFill>
                  <a:prstClr val="black"/>
                </a:solidFill>
              </a:rPr>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p:spPr>
      </p:sp>
      <p:sp>
        <p:nvSpPr>
          <p:cNvPr id="2002947" name="Rectangle 3"/>
          <p:cNvSpPr>
            <a:spLocks noGrp="1" noChangeArrowheads="1"/>
          </p:cNvSpPr>
          <p:nvPr>
            <p:ph type="body" idx="1"/>
          </p:nvPr>
        </p:nvSpPr>
        <p:spPr/>
        <p:txBody>
          <a:bodyPr/>
          <a:lstStyle/>
          <a:p>
            <a:pPr eaLnBrk="1" hangingPunct="1"/>
            <a:r>
              <a:rPr i="0" dirty="0">
                <a:latin typeface="Arial" panose="020B0604020202020204" pitchFamily="34" charset="0"/>
                <a:ea typeface="MS PGothic" panose="020B0600070205080204" pitchFamily="34" charset="-128"/>
              </a:rPr>
              <a:t>随着这个哲学思想的传播，就逐渐形成了我们今天看到的：宇宙进化论、地质进化论、最后才有生物进化论。乍一看，进化的思想似乎把整个宇宙、地球和地球上的生命都联合在了一起，可以全面解释宇宙和生命的起源。</a:t>
            </a:r>
            <a:r>
              <a:rPr lang="zh-CN" i="0" dirty="0">
                <a:latin typeface="Arial" panose="020B0604020202020204" pitchFamily="34" charset="0"/>
                <a:ea typeface="宋体" panose="02010600030101010101" pitchFamily="2" charset="-122"/>
              </a:rPr>
              <a:t>（</a:t>
            </a:r>
            <a:r>
              <a:rPr lang="en-US" altLang="zh-CN" i="0" dirty="0">
                <a:latin typeface="Arial" panose="020B0604020202020204" pitchFamily="34" charset="0"/>
                <a:ea typeface="宋体" panose="02010600030101010101" pitchFamily="2" charset="-122"/>
              </a:rPr>
              <a:t>P</a:t>
            </a:r>
            <a:r>
              <a:rPr lang="zh-CN" altLang="en-US" i="0" dirty="0">
                <a:latin typeface="Arial" panose="020B0604020202020204" pitchFamily="34" charset="0"/>
                <a:ea typeface="宋体" panose="02010600030101010101" pitchFamily="2" charset="-122"/>
              </a:rPr>
              <a:t>击）</a:t>
            </a:r>
            <a:r>
              <a:rPr i="0" dirty="0">
                <a:latin typeface="Arial" panose="020B0604020202020204" pitchFamily="34" charset="0"/>
                <a:ea typeface="MS PGothic" panose="020B0600070205080204" pitchFamily="34" charset="-128"/>
              </a:rPr>
              <a:t>但现在我们知道：这些都是建立在唯物论哲学思想之上的假设，这个假设是虚构出来的， </a:t>
            </a:r>
            <a:r>
              <a:rPr lang="zh-CN" i="0" dirty="0">
                <a:latin typeface="Arial" panose="020B0604020202020204" pitchFamily="34" charset="0"/>
                <a:ea typeface="宋体" panose="02010600030101010101" pitchFamily="2" charset="-122"/>
              </a:rPr>
              <a:t>（</a:t>
            </a:r>
            <a:r>
              <a:rPr lang="en-US" altLang="zh-CN" i="0" dirty="0">
                <a:latin typeface="Arial" panose="020B0604020202020204" pitchFamily="34" charset="0"/>
                <a:ea typeface="宋体" panose="02010600030101010101" pitchFamily="2" charset="-122"/>
              </a:rPr>
              <a:t>P</a:t>
            </a:r>
            <a:r>
              <a:rPr lang="zh-CN" altLang="en-US" i="0" dirty="0">
                <a:latin typeface="Arial" panose="020B0604020202020204" pitchFamily="34" charset="0"/>
                <a:ea typeface="宋体" panose="02010600030101010101" pitchFamily="2" charset="-122"/>
              </a:rPr>
              <a:t>击）</a:t>
            </a:r>
            <a:r>
              <a:rPr i="0" dirty="0">
                <a:latin typeface="Arial" panose="020B0604020202020204" pitchFamily="34" charset="0"/>
                <a:ea typeface="MS PGothic" panose="020B0600070205080204" pitchFamily="34" charset="-128"/>
              </a:rPr>
              <a:t>并没有科学依据作为支持。换一句话说，进化论提供的解释是自说自话、自圆其说，但并不具备客观的科学性！</a:t>
            </a:r>
            <a:endParaRPr i="0" dirty="0">
              <a:latin typeface="Arial" panose="020B0604020202020204" pitchFamily="34" charset="0"/>
              <a:ea typeface="MS PGothic"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为什么大部分科学家相信进化论呢？是因为他们具备一些我们对于进化论没有的认识吗？不！相反是因为这些科学家从小接受进化论的教育，这些进化论的思想就塑造了他们的进化论世界观。</a:t>
            </a:r>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为什么大部分科学家相信进化论？是因为进化论是一套基于科学方法推导出来的、有根有据的理论吗？ （</a:t>
            </a:r>
            <a:r>
              <a:rPr lang="en-US" altLang="zh-CN"/>
              <a:t>P</a:t>
            </a:r>
            <a:r>
              <a:rPr lang="zh-CN" altLang="en-US"/>
              <a:t>击）不！如果相信进化论的科学家像贝希博士和约翰 • 圣弗德教授一样，实事求是地用真科学的放大镜来检视进化论的话，他们应该都会得到一样的结论，那就是：进化论并不合乎科学。</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2.1. 科学家的第一道光环</a:t>
            </a:r>
            <a:endParaRPr lang="zh-CN" altLang="en-US" b="1"/>
          </a:p>
          <a:p>
            <a:r>
              <a:rPr lang="zh-CN" altLang="en-US"/>
              <a:t> 看第一道光环：科学家只相信已被证实的事物，但这明显不是事实。例如根本没有证据证明外星人存在，但仍然有很多科学家在没有证据的情况下，还相信外星人存在。这就好像并没有证据表明圣诞老人真的存在过，但历史上曾有很多人相信圣诞老人一样。科学家是人，他们也会相信一些未经证实的事情。</a:t>
            </a:r>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4. 应用</a:t>
            </a:r>
            <a:endParaRPr lang="zh-CN" altLang="en-US" b="1"/>
          </a:p>
          <a:p>
            <a:r>
              <a:rPr lang="zh-CN" altLang="en-US"/>
              <a:t>好吧，这节课上到这里就结束了。在这节课中，我们学习到：</a:t>
            </a:r>
            <a:endParaRPr lang="zh-CN" altLang="en-US"/>
          </a:p>
          <a:p>
            <a:r>
              <a:rPr lang="zh-CN" altLang="en-US"/>
              <a:t>1. 进化论的真相是宗教。</a:t>
            </a:r>
            <a:endParaRPr lang="zh-CN" altLang="en-US"/>
          </a:p>
          <a:p>
            <a:r>
              <a:rPr lang="zh-CN" altLang="en-US"/>
              <a:t>2. 科学家像普通人一样，也会用自己主观的世界观来解读证据。</a:t>
            </a:r>
            <a:endParaRPr lang="zh-CN" altLang="en-US"/>
          </a:p>
          <a:p>
            <a:r>
              <a:rPr lang="zh-CN" altLang="en-US"/>
              <a:t>3. 科学家之所以相信进化论，是因为他们从小被教导进化论，并且不经思辨地接受了进化论的世界观。</a:t>
            </a:r>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学了这么多，我们还要问：这和你我有什么关系？（等候学生回答）（</a:t>
            </a:r>
            <a:r>
              <a:rPr lang="en-US" altLang="zh-CN"/>
              <a:t>P</a:t>
            </a:r>
            <a:r>
              <a:rPr lang="zh-CN" altLang="en-US"/>
              <a:t>击）关于生命的起源，你是选择相信没有科学依据的进化论，还是选择有科学依据的创造论？</a:t>
            </a:r>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关于上帝是否存在的问题，你是选择像不少进化论科学家一样，虽然现在知道神，却不当作神荣耀他，将来还要面对地狱的审判？还是选择像约翰 • 圣弗德教授一样实事求是，现在悔改自己的罪并相信真神上帝，将来在天堂喜乐地度过永恒？</a:t>
            </a:r>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箴言 9:10 敬畏耶和华是智慧的开端。</a:t>
            </a:r>
            <a:endParaRPr lang="zh-CN" altLang="en-US"/>
          </a:p>
          <a:p>
            <a:r>
              <a:rPr lang="zh-CN" altLang="en-US"/>
              <a:t>诗篇 14:1 愚顽人心里说没有神。</a:t>
            </a:r>
            <a:endParaRPr lang="zh-CN" altLang="en-US"/>
          </a:p>
          <a:p>
            <a:r>
              <a:rPr lang="zh-CN" altLang="en-US"/>
              <a:t>你的选择是什么？</a:t>
            </a:r>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祷告结束。</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不但如此，科学家也相信基于权威的教导，例如相信课本、主流刊物传达的信息等。为什么会这样？</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因为科学家和普通大众一样，是在还不认字、不具备思辨能力时，就被父母和老师教导长大的。小孩子就像一张白纸，基本上是大人教什么，他们就信什么；课本写什么，他们就信什么。</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科学家也是一样的，例如科学家迈克 • 贝希博士。他是一名生化学家，从小接受的教育是认同随机进化的，所以他长大以后就相信了进化论。</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直到他读了分子生物学博士迈克尔 • 但顿（Michael Denton）的著作《150年后重看进化论》（Evolution: A Theory in Crisis）以后，他才有生以来第一次开始思考科学家们是如何知道进化论是真实的。在思考的过程中，他发现自己对进化论的接受全凭对学术权威的信任。</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11855"/>
            <a:ext cx="9144000" cy="6834289"/>
          </a:xfrm>
          <a:prstGeom prst="rect">
            <a:avLst/>
          </a:prstGeom>
        </p:spPr>
      </p:pic>
      <p:sp>
        <p:nvSpPr>
          <p:cNvPr id="4" name="标题 1"/>
          <p:cNvSpPr>
            <a:spLocks noGrp="1"/>
          </p:cNvSpPr>
          <p:nvPr>
            <p:ph type="title"/>
          </p:nvPr>
        </p:nvSpPr>
        <p:spPr>
          <a:xfrm>
            <a:off x="0" y="365125"/>
            <a:ext cx="8515350" cy="1325563"/>
          </a:xfrm>
          <a:prstGeom prst="rect">
            <a:avLst/>
          </a:prstGeom>
        </p:spPr>
        <p:txBody>
          <a:bodyPr/>
          <a:lstStyle/>
          <a:p>
            <a:r>
              <a:rPr kumimoji="1" lang="zh-CN" altLang="en-US"/>
              <a:t>单击此处编辑母版标题样式</a:t>
            </a:r>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kumimoji="1" lang="zh-CN" altLang="en-US"/>
              <a:t>单击此处编辑母版标题样式</a:t>
            </a:r>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版式2">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bg1">
                <a:lumMod val="9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jpe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9.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4.xml"/><Relationship Id="rId3" Type="http://schemas.openxmlformats.org/officeDocument/2006/relationships/image" Target="../media/image22.jpeg"/><Relationship Id="rId2" Type="http://schemas.openxmlformats.org/officeDocument/2006/relationships/image" Target="../media/image9.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4.xml"/><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0.jpeg"/><Relationship Id="rId4" Type="http://schemas.openxmlformats.org/officeDocument/2006/relationships/image" Target="../media/image18.jpeg"/><Relationship Id="rId3" Type="http://schemas.openxmlformats.org/officeDocument/2006/relationships/image" Target="../media/image1.tiff"/><Relationship Id="rId2" Type="http://schemas.openxmlformats.org/officeDocument/2006/relationships/image" Target="../media/image25.jpeg"/><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9.pn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6.xml"/><Relationship Id="rId3"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6.xml"/><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image" Target="../media/image32.jpe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6.xml"/><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9.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4.xml"/><Relationship Id="rId3" Type="http://schemas.openxmlformats.org/officeDocument/2006/relationships/image" Target="../media/image35.jpeg"/><Relationship Id="rId2" Type="http://schemas.openxmlformats.org/officeDocument/2006/relationships/image" Target="../media/image9.png"/><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4.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36.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4.xml"/><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38.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4.xml"/><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4.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image" Target="../media/image40.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4.xml"/><Relationship Id="rId3" Type="http://schemas.openxmlformats.org/officeDocument/2006/relationships/image" Target="../media/image42.jpeg"/><Relationship Id="rId2" Type="http://schemas.openxmlformats.org/officeDocument/2006/relationships/image" Target="../media/image9.png"/><Relationship Id="rId1" Type="http://schemas.openxmlformats.org/officeDocument/2006/relationships/image" Target="../media/image8.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4.xml"/><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9.xml"/><Relationship Id="rId3" Type="http://schemas.openxmlformats.org/officeDocument/2006/relationships/image" Target="../media/image45.jpeg"/><Relationship Id="rId2" Type="http://schemas.openxmlformats.org/officeDocument/2006/relationships/image" Target="../media/image9.png"/><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9.xml"/><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4.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9.xml"/><Relationship Id="rId3" Type="http://schemas.openxmlformats.org/officeDocument/2006/relationships/image" Target="../media/image46.jpeg"/><Relationship Id="rId2" Type="http://schemas.openxmlformats.org/officeDocument/2006/relationships/image" Target="../media/image9.png"/><Relationship Id="rId1" Type="http://schemas.openxmlformats.org/officeDocument/2006/relationships/image" Target="../media/image8.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4.xml"/><Relationship Id="rId3" Type="http://schemas.openxmlformats.org/officeDocument/2006/relationships/image" Target="../media/image22.jpeg"/><Relationship Id="rId2" Type="http://schemas.openxmlformats.org/officeDocument/2006/relationships/image" Target="../media/image9.png"/><Relationship Id="rId1" Type="http://schemas.openxmlformats.org/officeDocument/2006/relationships/image" Target="../media/image8.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4.xml"/><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image" Target="../media/image8.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4.xml"/><Relationship Id="rId4" Type="http://schemas.openxmlformats.org/officeDocument/2006/relationships/image" Target="../media/image49.GIF"/><Relationship Id="rId3" Type="http://schemas.openxmlformats.org/officeDocument/2006/relationships/image" Target="../media/image48.jpeg"/><Relationship Id="rId2" Type="http://schemas.openxmlformats.org/officeDocument/2006/relationships/image" Target="../media/image9.png"/><Relationship Id="rId1" Type="http://schemas.openxmlformats.org/officeDocument/2006/relationships/image" Target="../media/image8.pn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33.xml"/><Relationship Id="rId6"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49.GIF"/><Relationship Id="rId3" Type="http://schemas.openxmlformats.org/officeDocument/2006/relationships/image" Target="../media/image48.jpeg"/><Relationship Id="rId2" Type="http://schemas.openxmlformats.org/officeDocument/2006/relationships/image" Target="../media/image9.png"/><Relationship Id="rId1"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image" Target="../media/image50.jpe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6.xml"/><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image" Target="../media/image8.pn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4.xml"/><Relationship Id="rId4" Type="http://schemas.openxmlformats.org/officeDocument/2006/relationships/image" Target="../media/image52.jpeg"/><Relationship Id="rId3" Type="http://schemas.openxmlformats.org/officeDocument/2006/relationships/image" Target="../media/image51.GIF"/><Relationship Id="rId2" Type="http://schemas.openxmlformats.org/officeDocument/2006/relationships/image" Target="../media/image9.png"/><Relationship Id="rId1" Type="http://schemas.openxmlformats.org/officeDocument/2006/relationships/image" Target="../media/image8.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9.xml"/><Relationship Id="rId4" Type="http://schemas.openxmlformats.org/officeDocument/2006/relationships/image" Target="../media/image54.jpeg"/><Relationship Id="rId3"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image" Target="../media/image8.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9.xml"/><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9.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14.jpe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6.xml"/><Relationship Id="rId4" Type="http://schemas.openxmlformats.org/officeDocument/2006/relationships/image" Target="../media/image54.jpeg"/><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image" Target="../media/image56.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4.xml"/><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image" Target="../media/image8.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4.xml"/><Relationship Id="rId3" Type="http://schemas.openxmlformats.org/officeDocument/2006/relationships/image" Target="../media/image59.jpeg"/><Relationship Id="rId2" Type="http://schemas.openxmlformats.org/officeDocument/2006/relationships/image" Target="../media/image9.png"/><Relationship Id="rId1" Type="http://schemas.openxmlformats.org/officeDocument/2006/relationships/image" Target="../media/image8.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9.xml"/><Relationship Id="rId3" Type="http://schemas.openxmlformats.org/officeDocument/2006/relationships/image" Target="../media/image60.jpeg"/><Relationship Id="rId2" Type="http://schemas.openxmlformats.org/officeDocument/2006/relationships/image" Target="../media/image9.png"/><Relationship Id="rId1" Type="http://schemas.openxmlformats.org/officeDocument/2006/relationships/image" Target="../media/image8.pn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4.xml"/><Relationship Id="rId3" Type="http://schemas.openxmlformats.org/officeDocument/2006/relationships/image" Target="../media/image61.jpeg"/><Relationship Id="rId2" Type="http://schemas.openxmlformats.org/officeDocument/2006/relationships/image" Target="../media/image9.png"/><Relationship Id="rId1" Type="http://schemas.openxmlformats.org/officeDocument/2006/relationships/image" Target="../media/image8.pn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4.xml"/><Relationship Id="rId3" Type="http://schemas.openxmlformats.org/officeDocument/2006/relationships/image" Target="../media/image62.jpeg"/><Relationship Id="rId2" Type="http://schemas.openxmlformats.org/officeDocument/2006/relationships/image" Target="../media/image9.png"/><Relationship Id="rId1" Type="http://schemas.openxmlformats.org/officeDocument/2006/relationships/image" Target="../media/image8.pn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4.xml"/><Relationship Id="rId3" Type="http://schemas.openxmlformats.org/officeDocument/2006/relationships/image" Target="../media/image63.jpeg"/><Relationship Id="rId2" Type="http://schemas.openxmlformats.org/officeDocument/2006/relationships/image" Target="../media/image9.png"/><Relationship Id="rId1" Type="http://schemas.openxmlformats.org/officeDocument/2006/relationships/image" Target="../media/image8.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4.xml"/><Relationship Id="rId3" Type="http://schemas.openxmlformats.org/officeDocument/2006/relationships/image" Target="../media/image64.jpeg"/><Relationship Id="rId2" Type="http://schemas.openxmlformats.org/officeDocument/2006/relationships/image" Target="../media/image9.png"/><Relationship Id="rId1" Type="http://schemas.openxmlformats.org/officeDocument/2006/relationships/image" Target="../media/image8.png"/></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7.xml"/><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9.xml"/><Relationship Id="rId3" Type="http://schemas.openxmlformats.org/officeDocument/2006/relationships/image" Target="../media/image68.jpeg"/><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xml"/><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image" Target="../media/image8.png"/></Relationships>
</file>

<file path=ppt/slides/_rels/slide50.xml.rels><?xml version="1.0" encoding="UTF-8" standalone="yes"?>
<Relationships xmlns="http://schemas.openxmlformats.org/package/2006/relationships"><Relationship Id="rId6" Type="http://schemas.openxmlformats.org/officeDocument/2006/relationships/notesSlide" Target="../notesSlides/notesSlide49.xml"/><Relationship Id="rId5" Type="http://schemas.openxmlformats.org/officeDocument/2006/relationships/slideLayout" Target="../slideLayouts/slideLayout8.xml"/><Relationship Id="rId4" Type="http://schemas.openxmlformats.org/officeDocument/2006/relationships/image" Target="../media/image69.png"/><Relationship Id="rId3" Type="http://schemas.openxmlformats.org/officeDocument/2006/relationships/image" Target="../media/image22.jpeg"/><Relationship Id="rId2" Type="http://schemas.openxmlformats.org/officeDocument/2006/relationships/image" Target="../media/image9.png"/><Relationship Id="rId1" Type="http://schemas.openxmlformats.org/officeDocument/2006/relationships/image" Target="../media/image8.png"/></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50.xml"/><Relationship Id="rId4" Type="http://schemas.openxmlformats.org/officeDocument/2006/relationships/slideLayout" Target="../slideLayouts/slideLayout4.xml"/><Relationship Id="rId3" Type="http://schemas.openxmlformats.org/officeDocument/2006/relationships/image" Target="../media/image70.jpeg"/><Relationship Id="rId2" Type="http://schemas.openxmlformats.org/officeDocument/2006/relationships/image" Target="../media/image9.png"/><Relationship Id="rId1" Type="http://schemas.openxmlformats.org/officeDocument/2006/relationships/image" Target="../media/image8.png"/></Relationships>
</file>

<file path=ppt/slides/_rels/slide52.xml.rels><?xml version="1.0" encoding="UTF-8" standalone="yes"?>
<Relationships xmlns="http://schemas.openxmlformats.org/package/2006/relationships"><Relationship Id="rId6" Type="http://schemas.openxmlformats.org/officeDocument/2006/relationships/notesSlide" Target="../notesSlides/notesSlide51.xml"/><Relationship Id="rId5" Type="http://schemas.openxmlformats.org/officeDocument/2006/relationships/slideLayout" Target="../slideLayouts/slideLayout4.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8.png"/></Relationships>
</file>

<file path=ppt/slides/_rels/slide53.xml.rels><?xml version="1.0" encoding="UTF-8" standalone="yes"?>
<Relationships xmlns="http://schemas.openxmlformats.org/package/2006/relationships"><Relationship Id="rId6" Type="http://schemas.openxmlformats.org/officeDocument/2006/relationships/notesSlide" Target="../notesSlides/notesSlide52.xml"/><Relationship Id="rId5" Type="http://schemas.openxmlformats.org/officeDocument/2006/relationships/slideLayout" Target="../slideLayouts/slideLayout4.xml"/><Relationship Id="rId4" Type="http://schemas.openxmlformats.org/officeDocument/2006/relationships/image" Target="../media/image50.jpeg"/><Relationship Id="rId3" Type="http://schemas.openxmlformats.org/officeDocument/2006/relationships/image" Target="../media/image69.png"/><Relationship Id="rId2" Type="http://schemas.openxmlformats.org/officeDocument/2006/relationships/image" Target="../media/image9.png"/><Relationship Id="rId1" Type="http://schemas.openxmlformats.org/officeDocument/2006/relationships/image" Target="../media/image8.png"/></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53.xml"/><Relationship Id="rId4" Type="http://schemas.openxmlformats.org/officeDocument/2006/relationships/slideLayout" Target="../slideLayouts/slideLayout7.xml"/><Relationship Id="rId3" Type="http://schemas.openxmlformats.org/officeDocument/2006/relationships/image" Target="../media/image71.jpeg"/><Relationship Id="rId2" Type="http://schemas.openxmlformats.org/officeDocument/2006/relationships/image" Target="../media/image9.png"/><Relationship Id="rId1"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image" Target="../media/image72.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6.xml"/><Relationship Id="rId4" Type="http://schemas.openxmlformats.org/officeDocument/2006/relationships/image" Target="../media/image17.jpeg"/><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4.xml"/><Relationship Id="rId3" Type="http://schemas.openxmlformats.org/officeDocument/2006/relationships/image" Target="../media/image22.jpeg"/><Relationship Id="rId2" Type="http://schemas.openxmlformats.org/officeDocument/2006/relationships/image" Target="../media/image9.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1758461"/>
            <a:ext cx="4000719" cy="3499337"/>
          </a:xfrm>
          <a:prstGeom prst="rect">
            <a:avLst/>
          </a:prstGeom>
        </p:spPr>
      </p:pic>
      <p:sp>
        <p:nvSpPr>
          <p:cNvPr id="5" name="标题 1"/>
          <p:cNvSpPr txBox="1"/>
          <p:nvPr/>
        </p:nvSpPr>
        <p:spPr>
          <a:xfrm>
            <a:off x="297009" y="2622076"/>
            <a:ext cx="3406702" cy="217507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defRPr/>
            </a:pPr>
            <a:r>
              <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rPr>
              <a:t>科学家为什么    相信进化论？</a:t>
            </a:r>
            <a:endParaRPr kumimoji="1" lang="en-US" altLang="zh-CN"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endParaRPr>
          </a:p>
          <a:p>
            <a:pPr marL="0" marR="0" lvl="0" indent="0" algn="ctr" defTabSz="685800" rtl="0" eaLnBrk="1" fontAlgn="auto" latinLnBrk="0" hangingPunct="1">
              <a:lnSpc>
                <a:spcPct val="100000"/>
              </a:lnSpc>
              <a:spcBef>
                <a:spcPct val="0"/>
              </a:spcBef>
              <a:spcAft>
                <a:spcPts val="0"/>
              </a:spcAft>
              <a:buClrTx/>
              <a:buSzTx/>
              <a:buFontTx/>
              <a:buNone/>
              <a:defRPr/>
            </a:pPr>
            <a:endParaRPr kumimoji="1" lang="en-US" altLang="zh-CN" sz="1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endParaRPr>
          </a:p>
          <a:p>
            <a:pPr marL="0" marR="0" lvl="0" indent="0" algn="ctr" defTabSz="685800" rtl="0" eaLnBrk="1" fontAlgn="auto" latinLnBrk="0" hangingPunct="1">
              <a:lnSpc>
                <a:spcPct val="100000"/>
              </a:lnSpc>
              <a:spcBef>
                <a:spcPct val="0"/>
              </a:spcBef>
              <a:spcAft>
                <a:spcPts val="0"/>
              </a:spcAft>
              <a:buClrTx/>
              <a:buSzTx/>
              <a:buFontTx/>
              <a:buNone/>
              <a:defRPr/>
            </a:pPr>
            <a:r>
              <a:rPr kumimoji="1"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rPr>
              <a:t>帖撒罗尼迦前书</a:t>
            </a:r>
            <a:r>
              <a:rPr kumimoji="1" lang="en-US" altLang="zh-CN"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rPr>
              <a:t>5:21</a:t>
            </a:r>
            <a:endParaRPr kumimoji="1" lang="en-US" altLang="zh-CN"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endParaRPr>
          </a:p>
          <a:p>
            <a:pPr marL="0" marR="0" lvl="0" indent="0" algn="ctr" defTabSz="685800" rtl="0" eaLnBrk="1" fontAlgn="auto" latinLnBrk="0" hangingPunct="1">
              <a:lnSpc>
                <a:spcPct val="100000"/>
              </a:lnSpc>
              <a:spcBef>
                <a:spcPct val="0"/>
              </a:spcBef>
              <a:spcAft>
                <a:spcPts val="0"/>
              </a:spcAft>
              <a:buClrTx/>
              <a:buSzTx/>
              <a:buFontTx/>
              <a:buNone/>
              <a:defRPr/>
            </a:pPr>
            <a:r>
              <a:rPr kumimoji="1"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rPr>
              <a:t>第</a:t>
            </a:r>
            <a:r>
              <a:rPr kumimoji="1" lang="en-US" altLang="zh-CN"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rPr>
              <a:t>16</a:t>
            </a:r>
            <a:r>
              <a:rPr kumimoji="1"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rPr>
              <a:t>课</a:t>
            </a:r>
            <a:endParaRPr kumimoji="1"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3968" r="27330"/>
          <a:stretch>
            <a:fillRect/>
          </a:stretch>
        </p:blipFill>
        <p:spPr>
          <a:xfrm>
            <a:off x="4000719" y="0"/>
            <a:ext cx="5143281" cy="68580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596282" y="2168597"/>
            <a:ext cx="5559889" cy="4240759"/>
          </a:xfrm>
          <a:prstGeom prst="rect">
            <a:avLst/>
          </a:prstGeom>
        </p:spPr>
        <p:txBody>
          <a:bodyPr>
            <a:noAutofit/>
          </a:bodyPr>
          <a:lstStyle/>
          <a:p>
            <a:pPr>
              <a:lnSpc>
                <a:spcPts val="4240"/>
              </a:lnSpc>
              <a:defRPr/>
            </a:pP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迈克</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贝希博士读了</a:t>
            </a:r>
            <a:r>
              <a:rPr lang="en-US" altLang="zh-CN" sz="2800" dirty="0">
                <a:latin typeface="微软雅黑" panose="020B0503020204020204" pitchFamily="34" charset="-122"/>
                <a:ea typeface="微软雅黑" panose="020B0503020204020204" pitchFamily="34" charset="-122"/>
              </a:rPr>
              <a:t>《150</a:t>
            </a:r>
            <a:r>
              <a:rPr lang="zh-CN" altLang="en-US" sz="2800" dirty="0">
                <a:latin typeface="微软雅黑" panose="020B0503020204020204" pitchFamily="34" charset="-122"/>
                <a:ea typeface="微软雅黑" panose="020B0503020204020204" pitchFamily="34" charset="-122"/>
              </a:rPr>
              <a:t>年后重看进化论</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后，才有生以来第一次思考科学家是如何知道进化论是真实的。</a:t>
            </a:r>
            <a:endParaRPr lang="en-US" altLang="zh-CN" sz="2800" dirty="0">
              <a:latin typeface="微软雅黑" panose="020B0503020204020204" pitchFamily="34" charset="-122"/>
              <a:ea typeface="微软雅黑" panose="020B0503020204020204" pitchFamily="34" charset="-122"/>
            </a:endParaRPr>
          </a:p>
          <a:p>
            <a:pPr>
              <a:lnSpc>
                <a:spcPts val="4240"/>
              </a:lnSpc>
              <a:defRPr/>
            </a:pPr>
            <a:r>
              <a:rPr lang="zh-CN" altLang="en-US" sz="2800" dirty="0">
                <a:latin typeface="微软雅黑" panose="020B0503020204020204" pitchFamily="34" charset="-122"/>
                <a:ea typeface="微软雅黑" panose="020B0503020204020204" pitchFamily="34" charset="-122"/>
              </a:rPr>
              <a:t>       在思考过程中，他发现自己对进化论的接受全凭对学术权威的信任。</a:t>
            </a:r>
            <a:endParaRPr lang="zh-CN" altLang="en-US" sz="2800" dirty="0">
              <a:latin typeface="微软雅黑" panose="020B0503020204020204" pitchFamily="34" charset="-122"/>
              <a:ea typeface="微软雅黑" panose="020B0503020204020204" pitchFamily="34" charset="-122"/>
            </a:endParaRPr>
          </a:p>
        </p:txBody>
      </p:sp>
      <p:cxnSp>
        <p:nvCxnSpPr>
          <p:cNvPr id="5" name="直线连接符 4"/>
          <p:cNvCxnSpPr>
            <a:stCxn id="9" idx="1"/>
          </p:cNvCxnSpPr>
          <p:nvPr/>
        </p:nvCxnSpPr>
        <p:spPr>
          <a:xfrm>
            <a:off x="446212" y="1774376"/>
            <a:ext cx="0" cy="472495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1601" y="176455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14269" y="1764556"/>
            <a:ext cx="0" cy="463458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446212" y="150930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3" name="标题 1"/>
          <p:cNvSpPr txBox="1"/>
          <p:nvPr/>
        </p:nvSpPr>
        <p:spPr>
          <a:xfrm>
            <a:off x="0" y="498590"/>
            <a:ext cx="9144000" cy="590931"/>
          </a:xfrm>
          <a:prstGeom prst="rect">
            <a:avLst/>
          </a:prstGeom>
        </p:spPr>
        <p:txBody>
          <a:bodyPr/>
          <a:lst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gn="ctr"/>
            <a:r>
              <a:rPr lang="zh-CN" altLang="en-US" dirty="0"/>
              <a:t>科学家的例子</a:t>
            </a:r>
            <a:endParaRPr lang="en-US" altLang="zh-CN" dirty="0"/>
          </a:p>
        </p:txBody>
      </p:sp>
      <p:pic>
        <p:nvPicPr>
          <p:cNvPr id="11" name="Picture 2"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1" y="3794483"/>
            <a:ext cx="2867561" cy="221101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17601" t="1868" r="17601" b="-1"/>
          <a:stretch>
            <a:fillRect/>
          </a:stretch>
        </p:blipFill>
        <p:spPr>
          <a:xfrm>
            <a:off x="7295541" y="1133407"/>
            <a:ext cx="1728191" cy="261719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604080" y="1866870"/>
            <a:ext cx="8146833" cy="4634575"/>
          </a:xfrm>
          <a:prstGeom prst="rect">
            <a:avLst/>
          </a:prstGeom>
        </p:spPr>
        <p:txBody>
          <a:bodyPr>
            <a:noAutofit/>
          </a:bodyPr>
          <a:lstStyle/>
          <a:p>
            <a:pPr>
              <a:lnSpc>
                <a:spcPts val="3860"/>
              </a:lnSpc>
              <a:defRPr/>
            </a:pPr>
            <a:r>
              <a:rPr lang="zh-CN" altLang="en-US" sz="2800" dirty="0">
                <a:latin typeface="微软雅黑" panose="020B0503020204020204" pitchFamily="34" charset="-122"/>
                <a:ea typeface="微软雅黑" panose="020B0503020204020204" pitchFamily="34" charset="-122"/>
              </a:rPr>
              <a:t>“科学家，和其他人一样，也将自己的大部分观点建立在其他人的言论之上。</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跟大家一样，科学家对事物的认识，不是通过自己的经验，而是源自权威</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所有科学家的一切科学知识几乎都依赖于权威。”</a:t>
            </a:r>
            <a:endParaRPr lang="zh-CN" altLang="en-US" sz="2800" dirty="0">
              <a:latin typeface="微软雅黑" panose="020B0503020204020204" pitchFamily="34" charset="-122"/>
              <a:ea typeface="微软雅黑" panose="020B0503020204020204" pitchFamily="34" charset="-122"/>
            </a:endParaRPr>
          </a:p>
          <a:p>
            <a:pPr>
              <a:lnSpc>
                <a:spcPts val="3860"/>
              </a:lnSpc>
              <a:defRPr/>
            </a:pP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迈克</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贝希</a:t>
            </a:r>
            <a:endParaRPr lang="en-US" altLang="zh-CN" sz="2800" dirty="0">
              <a:latin typeface="微软雅黑" panose="020B0503020204020204" pitchFamily="34" charset="-122"/>
              <a:ea typeface="微软雅黑" panose="020B0503020204020204" pitchFamily="34" charset="-122"/>
            </a:endParaRPr>
          </a:p>
          <a:p>
            <a:pPr>
              <a:lnSpc>
                <a:spcPts val="3860"/>
              </a:lnSpc>
              <a:defRPr/>
            </a:pP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达尔文的黑匣子</a:t>
            </a:r>
            <a:r>
              <a:rPr lang="en-US" altLang="zh-CN" sz="2800" dirty="0">
                <a:latin typeface="微软雅黑" panose="020B0503020204020204" pitchFamily="34" charset="-122"/>
                <a:ea typeface="微软雅黑" panose="020B0503020204020204" pitchFamily="34" charset="-122"/>
              </a:rPr>
              <a:t>》</a:t>
            </a:r>
            <a:endParaRPr lang="zh-CN" altLang="en-US" sz="2800" dirty="0">
              <a:latin typeface="微软雅黑" panose="020B0503020204020204" pitchFamily="34" charset="-122"/>
              <a:ea typeface="微软雅黑" panose="020B0503020204020204" pitchFamily="34" charset="-122"/>
            </a:endParaRPr>
          </a:p>
        </p:txBody>
      </p:sp>
      <p:cxnSp>
        <p:nvCxnSpPr>
          <p:cNvPr id="5" name="直线连接符 4"/>
          <p:cNvCxnSpPr>
            <a:stCxn id="9" idx="1"/>
          </p:cNvCxnSpPr>
          <p:nvPr/>
        </p:nvCxnSpPr>
        <p:spPr>
          <a:xfrm>
            <a:off x="446212" y="1605841"/>
            <a:ext cx="0" cy="48932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1601" y="159602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14269" y="1605841"/>
            <a:ext cx="0" cy="47932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446212" y="1340768"/>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3" name="标题 1"/>
          <p:cNvSpPr txBox="1"/>
          <p:nvPr/>
        </p:nvSpPr>
        <p:spPr>
          <a:xfrm>
            <a:off x="0" y="498590"/>
            <a:ext cx="9144000" cy="590931"/>
          </a:xfrm>
          <a:prstGeom prst="rect">
            <a:avLst/>
          </a:prstGeom>
        </p:spPr>
        <p:txBody>
          <a:bodyPr/>
          <a:lst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gn="ctr"/>
            <a:r>
              <a:rPr lang="zh-CN" altLang="en-US" dirty="0"/>
              <a:t>科学家相信权威</a:t>
            </a:r>
            <a:endParaRPr lang="en-US" altLang="zh-CN" dirty="0"/>
          </a:p>
        </p:txBody>
      </p:sp>
      <p:pic>
        <p:nvPicPr>
          <p:cNvPr id="11" name="Picture 2"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926" y="4049685"/>
            <a:ext cx="3635890" cy="280343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999137" y="2576867"/>
            <a:ext cx="4536499" cy="3168347"/>
          </a:xfrm>
          <a:prstGeom prst="rect">
            <a:avLst/>
          </a:prstGeom>
        </p:spPr>
        <p:txBody>
          <a:bodyPr>
            <a:noAutofit/>
          </a:bodyPr>
          <a:lstStyle/>
          <a:p>
            <a:pPr>
              <a:lnSpc>
                <a:spcPts val="4260"/>
              </a:lnSpc>
              <a:defRPr/>
            </a:pPr>
            <a:r>
              <a:rPr lang="zh-CN" altLang="en-US" dirty="0">
                <a:latin typeface="微软雅黑" panose="020B0503020204020204" pitchFamily="34" charset="-122"/>
                <a:ea typeface="微软雅黑" panose="020B0503020204020204" pitchFamily="34" charset="-122"/>
              </a:rPr>
              <a:t>你周围有多少同学是自己先认真研读了达尔文的</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物种起源</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，然后才相信进化论的？</a:t>
            </a:r>
            <a:endParaRPr lang="zh-CN" altLang="en-US" dirty="0">
              <a:latin typeface="微软雅黑" panose="020B0503020204020204" pitchFamily="34" charset="-122"/>
              <a:ea typeface="微软雅黑" panose="020B0503020204020204" pitchFamily="34" charset="-122"/>
            </a:endParaRPr>
          </a:p>
        </p:txBody>
      </p:sp>
      <p:cxnSp>
        <p:nvCxnSpPr>
          <p:cNvPr id="5" name="直线连接符 4"/>
          <p:cNvCxnSpPr>
            <a:stCxn id="9" idx="1"/>
          </p:cNvCxnSpPr>
          <p:nvPr/>
        </p:nvCxnSpPr>
        <p:spPr>
          <a:xfrm>
            <a:off x="446212" y="1605841"/>
            <a:ext cx="0" cy="48932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1601" y="159602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14269" y="1605841"/>
            <a:ext cx="0" cy="47932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446212" y="1340768"/>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3" name="标题 1"/>
          <p:cNvSpPr txBox="1"/>
          <p:nvPr/>
        </p:nvSpPr>
        <p:spPr>
          <a:xfrm>
            <a:off x="0" y="498590"/>
            <a:ext cx="9144000" cy="590931"/>
          </a:xfrm>
          <a:prstGeom prst="rect">
            <a:avLst/>
          </a:prstGeom>
        </p:spPr>
        <p:txBody>
          <a:bodyPr/>
          <a:lst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gn="ctr"/>
            <a:r>
              <a:rPr lang="zh-CN" altLang="en-US" dirty="0"/>
              <a:t>想一想</a:t>
            </a:r>
            <a:endParaRPr lang="en-US" altLang="zh-CN" dirty="0"/>
          </a:p>
        </p:txBody>
      </p:sp>
      <p:pic>
        <p:nvPicPr>
          <p:cNvPr id="14" name="图片 13"/>
          <p:cNvPicPr>
            <a:picLocks noChangeAspect="1"/>
          </p:cNvPicPr>
          <p:nvPr/>
        </p:nvPicPr>
        <p:blipFill>
          <a:blip r:embed="rId3"/>
          <a:stretch>
            <a:fillRect/>
          </a:stretch>
        </p:blipFill>
        <p:spPr>
          <a:xfrm>
            <a:off x="5839750" y="2259762"/>
            <a:ext cx="2330510" cy="348545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5351" y="5877272"/>
            <a:ext cx="2291294" cy="523220"/>
          </a:xfrm>
          <a:prstGeom prst="rect">
            <a:avLst/>
          </a:prstGeom>
          <a:noFill/>
          <a:effectLst>
            <a:glow>
              <a:schemeClr val="bg1">
                <a:alpha val="44000"/>
              </a:schemeClr>
            </a:glow>
          </a:effectLst>
          <a:scene3d>
            <a:camera prst="orthographicFront"/>
            <a:lightRig rig="threePt" dir="t"/>
          </a:scene3d>
          <a:sp3d extrusionH="76200">
            <a:bevelT w="63500" h="50800"/>
            <a:extrusionClr>
              <a:srgbClr val="3A3AFE"/>
            </a:extrusionClr>
          </a:sp3d>
        </p:spPr>
        <p:txBody>
          <a:bodyPr wrap="square" rtlCol="0">
            <a:spAutoFit/>
          </a:bodyPr>
          <a:lstStyle/>
          <a:p>
            <a:pPr algn="ctr"/>
            <a:r>
              <a:rPr kumimoji="1" lang="zh-CN" altLang="en-US" sz="2800" b="1" dirty="0">
                <a:latin typeface="微软雅黑" panose="020B0503020204020204" pitchFamily="34" charset="-122"/>
                <a:ea typeface="微软雅黑" panose="020B0503020204020204" pitchFamily="34" charset="-122"/>
              </a:rPr>
              <a:t>猿人</a:t>
            </a:r>
            <a:endParaRPr kumimoji="1" lang="zh-CN" altLang="en-US" sz="2800" b="1"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125351" y="3303293"/>
            <a:ext cx="2291294" cy="248462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a:blip r:embed="rId2"/>
          <a:stretch>
            <a:fillRect/>
          </a:stretch>
        </p:blipFill>
        <p:spPr>
          <a:xfrm>
            <a:off x="2665760" y="3303293"/>
            <a:ext cx="2674831" cy="248462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p:cNvPicPr>
            <a:picLocks noChangeAspect="1"/>
          </p:cNvPicPr>
          <p:nvPr/>
        </p:nvPicPr>
        <p:blipFill>
          <a:blip r:embed="rId3"/>
          <a:stretch>
            <a:fillRect/>
          </a:stretch>
        </p:blipFill>
        <p:spPr>
          <a:xfrm>
            <a:off x="5370657" y="3303293"/>
            <a:ext cx="3781473" cy="248462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本框 12"/>
          <p:cNvSpPr txBox="1"/>
          <p:nvPr/>
        </p:nvSpPr>
        <p:spPr>
          <a:xfrm>
            <a:off x="2665760" y="5877272"/>
            <a:ext cx="2674831" cy="523220"/>
          </a:xfrm>
          <a:prstGeom prst="rect">
            <a:avLst/>
          </a:prstGeom>
          <a:noFill/>
          <a:effectLst>
            <a:glow>
              <a:schemeClr val="bg1">
                <a:alpha val="44000"/>
              </a:schemeClr>
            </a:glow>
          </a:effectLst>
          <a:scene3d>
            <a:camera prst="orthographicFront"/>
            <a:lightRig rig="threePt" dir="t"/>
          </a:scene3d>
          <a:sp3d extrusionH="76200">
            <a:bevelT w="63500" h="50800"/>
            <a:extrusionClr>
              <a:srgbClr val="3A3AFE"/>
            </a:extrusionClr>
          </a:sp3d>
        </p:spPr>
        <p:txBody>
          <a:bodyPr wrap="square" rtlCol="0">
            <a:spAutoFit/>
          </a:bodyPr>
          <a:lstStyle/>
          <a:p>
            <a:pPr algn="ctr"/>
            <a:r>
              <a:rPr kumimoji="1" lang="zh-CN" altLang="en-US" sz="2800" b="1" dirty="0">
                <a:latin typeface="微软雅黑" panose="020B0503020204020204" pitchFamily="34" charset="-122"/>
                <a:ea typeface="微软雅黑" panose="020B0503020204020204" pitchFamily="34" charset="-122"/>
              </a:rPr>
              <a:t>恐龙化石</a:t>
            </a:r>
            <a:endParaRPr kumimoji="1" lang="zh-CN" altLang="en-US" sz="2800" b="1"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5340591" y="5877272"/>
            <a:ext cx="3811539" cy="523220"/>
          </a:xfrm>
          <a:prstGeom prst="rect">
            <a:avLst/>
          </a:prstGeom>
          <a:noFill/>
          <a:effectLst>
            <a:glow>
              <a:schemeClr val="bg1">
                <a:alpha val="44000"/>
              </a:schemeClr>
            </a:glow>
          </a:effectLst>
          <a:scene3d>
            <a:camera prst="orthographicFront"/>
            <a:lightRig rig="threePt" dir="t"/>
          </a:scene3d>
          <a:sp3d extrusionH="76200">
            <a:bevelT w="63500" h="50800"/>
            <a:extrusionClr>
              <a:srgbClr val="3A3AFE"/>
            </a:extrusionClr>
          </a:sp3d>
        </p:spPr>
        <p:txBody>
          <a:bodyPr wrap="square" rtlCol="0">
            <a:spAutoFit/>
          </a:bodyPr>
          <a:lstStyle/>
          <a:p>
            <a:pPr algn="ctr"/>
            <a:r>
              <a:rPr kumimoji="1" lang="zh-CN" altLang="en-US" sz="2800" b="1" dirty="0">
                <a:latin typeface="微软雅黑" panose="020B0503020204020204" pitchFamily="34" charset="-122"/>
                <a:ea typeface="微软雅黑" panose="020B0503020204020204" pitchFamily="34" charset="-122"/>
              </a:rPr>
              <a:t>地雀</a:t>
            </a:r>
            <a:endParaRPr kumimoji="1" lang="zh-CN" altLang="en-US" sz="2800" b="1" dirty="0">
              <a:latin typeface="微软雅黑" panose="020B0503020204020204" pitchFamily="34" charset="-122"/>
              <a:ea typeface="微软雅黑" panose="020B0503020204020204" pitchFamily="34" charset="-122"/>
            </a:endParaRPr>
          </a:p>
        </p:txBody>
      </p:sp>
      <p:sp>
        <p:nvSpPr>
          <p:cNvPr id="15" name="内容占位符 2"/>
          <p:cNvSpPr txBox="1"/>
          <p:nvPr/>
        </p:nvSpPr>
        <p:spPr>
          <a:xfrm>
            <a:off x="179512" y="457508"/>
            <a:ext cx="2413734" cy="316834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260"/>
              </a:lnSpc>
              <a:defRPr/>
            </a:pPr>
            <a:r>
              <a:rPr lang="zh-CN" altLang="en-US" sz="3000" dirty="0">
                <a:latin typeface="微软雅黑" panose="020B0503020204020204" pitchFamily="34" charset="-122"/>
                <a:ea typeface="微软雅黑" panose="020B0503020204020204" pitchFamily="34" charset="-122"/>
              </a:rPr>
              <a:t>很多人</a:t>
            </a:r>
            <a:r>
              <a:rPr lang="zh-CN" altLang="zh-CN" sz="3000" dirty="0">
                <a:latin typeface="微软雅黑" panose="020B0503020204020204" pitchFamily="34" charset="-122"/>
                <a:ea typeface="微软雅黑" panose="020B0503020204020204" pitchFamily="34" charset="-122"/>
              </a:rPr>
              <a:t>相信进化论，几乎都是因为受课本和老师的影响</a:t>
            </a:r>
            <a:r>
              <a:rPr lang="zh-CN" altLang="en-US" sz="3000" dirty="0">
                <a:latin typeface="微软雅黑" panose="020B0503020204020204" pitchFamily="34" charset="-122"/>
                <a:ea typeface="微软雅黑" panose="020B0503020204020204" pitchFamily="34" charset="-122"/>
              </a:rPr>
              <a:t>。</a:t>
            </a:r>
            <a:endParaRPr lang="zh-CN" altLang="en-US" sz="3000" dirty="0">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277" y="486197"/>
            <a:ext cx="1897739" cy="269820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7" name="组合 16"/>
          <p:cNvGrpSpPr/>
          <p:nvPr/>
        </p:nvGrpSpPr>
        <p:grpSpPr>
          <a:xfrm>
            <a:off x="4774132" y="486197"/>
            <a:ext cx="3896312" cy="2698207"/>
            <a:chOff x="-1346991" y="1052736"/>
            <a:chExt cx="4694855" cy="3251200"/>
          </a:xfrm>
        </p:grpSpPr>
        <p:pic>
          <p:nvPicPr>
            <p:cNvPr id="18" name="图片 17"/>
            <p:cNvPicPr>
              <a:picLocks noChangeAspect="1"/>
            </p:cNvPicPr>
            <p:nvPr/>
          </p:nvPicPr>
          <p:blipFill>
            <a:blip r:embed="rId5"/>
            <a:stretch>
              <a:fillRect/>
            </a:stretch>
          </p:blipFill>
          <p:spPr>
            <a:xfrm>
              <a:off x="-1346991" y="1052736"/>
              <a:ext cx="2349500" cy="32512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119" y="1052736"/>
              <a:ext cx="2269745" cy="32512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899592" y="3412734"/>
            <a:ext cx="7387655" cy="808354"/>
          </a:xfrm>
          <a:prstGeom prst="rect">
            <a:avLst/>
          </a:prstGeom>
        </p:spPr>
        <p:txBody>
          <a:bodyPr>
            <a:noAutofit/>
          </a:bodyPr>
          <a:lstStyle/>
          <a:p>
            <a:pPr>
              <a:lnSpc>
                <a:spcPts val="4260"/>
              </a:lnSpc>
              <a:defRPr/>
            </a:pPr>
            <a:r>
              <a:rPr lang="zh-CN" altLang="en-US" sz="2800" dirty="0">
                <a:latin typeface="微软雅黑" panose="020B0503020204020204" pitchFamily="34" charset="-122"/>
                <a:ea typeface="微软雅黑" panose="020B0503020204020204" pitchFamily="34" charset="-122"/>
              </a:rPr>
              <a:t>问：为什么那么多科学家都相信进化论</a:t>
            </a:r>
            <a:r>
              <a:rPr lang="en-US" altLang="zh-CN" sz="2800" dirty="0">
                <a:latin typeface="微软雅黑" panose="020B0503020204020204" pitchFamily="34" charset="-122"/>
                <a:ea typeface="微软雅黑" panose="020B0503020204020204" pitchFamily="34" charset="-122"/>
              </a:rPr>
              <a:t>?</a:t>
            </a:r>
            <a:endParaRPr lang="zh-CN" altLang="en-US" sz="2800" dirty="0">
              <a:latin typeface="微软雅黑" panose="020B0503020204020204" pitchFamily="34" charset="-122"/>
              <a:ea typeface="微软雅黑" panose="020B0503020204020204" pitchFamily="34" charset="-122"/>
            </a:endParaRPr>
          </a:p>
        </p:txBody>
      </p:sp>
      <p:cxnSp>
        <p:nvCxnSpPr>
          <p:cNvPr id="5" name="直线连接符 4"/>
          <p:cNvCxnSpPr>
            <a:stCxn id="9" idx="1"/>
          </p:cNvCxnSpPr>
          <p:nvPr/>
        </p:nvCxnSpPr>
        <p:spPr>
          <a:xfrm>
            <a:off x="446212" y="1605841"/>
            <a:ext cx="0" cy="48932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861780" y="1596021"/>
            <a:ext cx="7852489"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14269" y="1605841"/>
            <a:ext cx="0" cy="47932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446212" y="1340768"/>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5" name="内容占位符 2"/>
          <p:cNvSpPr txBox="1"/>
          <p:nvPr/>
        </p:nvSpPr>
        <p:spPr>
          <a:xfrm>
            <a:off x="899592" y="4104071"/>
            <a:ext cx="7387655" cy="8083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260"/>
              </a:lnSpc>
              <a:defRPr/>
            </a:pPr>
            <a:r>
              <a:rPr lang="zh-CN" altLang="en-US" sz="2800" dirty="0">
                <a:latin typeface="微软雅黑" panose="020B0503020204020204" pitchFamily="34" charset="-122"/>
                <a:ea typeface="微软雅黑" panose="020B0503020204020204" pitchFamily="34" charset="-122"/>
              </a:rPr>
              <a:t>答：大部分科学家从小被教导进化论。</a:t>
            </a:r>
            <a:endParaRPr lang="zh-CN" altLang="en-US" sz="2800" dirty="0">
              <a:latin typeface="微软雅黑" panose="020B0503020204020204" pitchFamily="34" charset="-122"/>
              <a:ea typeface="微软雅黑" panose="020B0503020204020204" pitchFamily="34" charset="-122"/>
            </a:endParaRPr>
          </a:p>
        </p:txBody>
      </p:sp>
      <p:sp>
        <p:nvSpPr>
          <p:cNvPr id="17" name="内容占位符 2"/>
          <p:cNvSpPr txBox="1"/>
          <p:nvPr/>
        </p:nvSpPr>
        <p:spPr>
          <a:xfrm>
            <a:off x="899592" y="4725144"/>
            <a:ext cx="7387655" cy="21311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260"/>
              </a:lnSpc>
              <a:defRPr/>
            </a:pPr>
            <a:r>
              <a:rPr lang="zh-CN" altLang="en-US" sz="2600" dirty="0">
                <a:latin typeface="微软雅黑" panose="020B0503020204020204" pitchFamily="34" charset="-122"/>
                <a:ea typeface="微软雅黑" panose="020B0503020204020204" pitchFamily="34" charset="-122"/>
              </a:rPr>
              <a:t>如果科学家从小被教导进化论，那么这些进化的思想就会影响他们的认知模式，并塑造出一个进化论的世界观。</a:t>
            </a:r>
            <a:endParaRPr lang="zh-CN" altLang="en-US" sz="2600" dirty="0">
              <a:latin typeface="微软雅黑" panose="020B0503020204020204" pitchFamily="34" charset="-122"/>
              <a:ea typeface="微软雅黑" panose="020B0503020204020204" pitchFamily="34" charset="-122"/>
            </a:endParaRPr>
          </a:p>
        </p:txBody>
      </p:sp>
      <p:grpSp>
        <p:nvGrpSpPr>
          <p:cNvPr id="12" name="组合 11"/>
          <p:cNvGrpSpPr/>
          <p:nvPr/>
        </p:nvGrpSpPr>
        <p:grpSpPr>
          <a:xfrm>
            <a:off x="991337" y="449335"/>
            <a:ext cx="7314968" cy="2612499"/>
            <a:chOff x="855290" y="105461"/>
            <a:chExt cx="8534368" cy="3048001"/>
          </a:xfrm>
        </p:grpSpPr>
        <p:pic>
          <p:nvPicPr>
            <p:cNvPr id="2" name="图片 1"/>
            <p:cNvPicPr>
              <a:picLocks noChangeAspect="1"/>
            </p:cNvPicPr>
            <p:nvPr/>
          </p:nvPicPr>
          <p:blipFill>
            <a:blip r:embed="rId3"/>
            <a:stretch>
              <a:fillRect/>
            </a:stretch>
          </p:blipFill>
          <p:spPr>
            <a:xfrm>
              <a:off x="855290" y="105462"/>
              <a:ext cx="4064000" cy="30480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a:blip r:embed="rId4"/>
            <a:stretch>
              <a:fillRect/>
            </a:stretch>
          </p:blipFill>
          <p:spPr>
            <a:xfrm>
              <a:off x="5004048" y="105461"/>
              <a:ext cx="4385610" cy="304799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cxnSp>
        <p:nvCxnSpPr>
          <p:cNvPr id="13" name="直线连接符 12"/>
          <p:cNvCxnSpPr/>
          <p:nvPr/>
        </p:nvCxnSpPr>
        <p:spPr>
          <a:xfrm>
            <a:off x="990222" y="4725144"/>
            <a:ext cx="5958042" cy="0"/>
          </a:xfrm>
          <a:prstGeom prst="line">
            <a:avLst/>
          </a:prstGeom>
          <a:ln w="28575"/>
        </p:spPr>
        <p:style>
          <a:lnRef idx="1">
            <a:schemeClr val="dk1"/>
          </a:lnRef>
          <a:fillRef idx="0">
            <a:schemeClr val="dk1"/>
          </a:fillRef>
          <a:effectRef idx="0">
            <a:schemeClr val="dk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4"/>
          <p:cNvCxnSpPr>
            <a:stCxn id="9" idx="1"/>
          </p:cNvCxnSpPr>
          <p:nvPr/>
        </p:nvCxnSpPr>
        <p:spPr>
          <a:xfrm>
            <a:off x="446212" y="2023258"/>
            <a:ext cx="0" cy="447607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1601" y="2013438"/>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14269" y="2013438"/>
            <a:ext cx="0" cy="43856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446212" y="1758185"/>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3" name="标题 1"/>
          <p:cNvSpPr txBox="1"/>
          <p:nvPr/>
        </p:nvSpPr>
        <p:spPr>
          <a:xfrm>
            <a:off x="0" y="498590"/>
            <a:ext cx="9144000" cy="590931"/>
          </a:xfrm>
          <a:prstGeom prst="rect">
            <a:avLst/>
          </a:prstGeom>
        </p:spPr>
        <p:txBody>
          <a:bodyPr/>
          <a:lst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gn="ctr"/>
            <a:r>
              <a:rPr lang="zh-CN" altLang="en-US" dirty="0"/>
              <a:t>第二道光环：</a:t>
            </a:r>
            <a:endParaRPr lang="en-US" altLang="zh-CN" dirty="0"/>
          </a:p>
          <a:p>
            <a:pPr algn="ctr"/>
            <a:r>
              <a:rPr lang="zh-CN" altLang="en-US" dirty="0"/>
              <a:t>科学家没有偏见、不主观</a:t>
            </a:r>
            <a:endParaRPr lang="en-US" altLang="zh-CN" dirty="0"/>
          </a:p>
        </p:txBody>
      </p:sp>
      <p:sp>
        <p:nvSpPr>
          <p:cNvPr id="14" name="内容占位符 2"/>
          <p:cNvSpPr txBox="1"/>
          <p:nvPr/>
        </p:nvSpPr>
        <p:spPr>
          <a:xfrm>
            <a:off x="825974" y="4817042"/>
            <a:ext cx="7848872" cy="190734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1" dirty="0">
                <a:latin typeface="微软雅黑" panose="020B0503020204020204" pitchFamily="34" charset="-122"/>
                <a:ea typeface="微软雅黑" panose="020B0503020204020204" pitchFamily="34" charset="-122"/>
              </a:rPr>
              <a:t>提问：</a:t>
            </a:r>
            <a:endParaRPr lang="en-US" altLang="zh-CN" b="1" dirty="0">
              <a:latin typeface="微软雅黑" panose="020B0503020204020204" pitchFamily="34" charset="-122"/>
              <a:ea typeface="微软雅黑" panose="020B0503020204020204" pitchFamily="34" charset="-122"/>
            </a:endParaRPr>
          </a:p>
          <a:p>
            <a:pPr>
              <a:lnSpc>
                <a:spcPct val="100000"/>
              </a:lnSpc>
            </a:pPr>
            <a:r>
              <a:rPr lang="zh-CN" altLang="en-US" kern="0" dirty="0">
                <a:latin typeface="微软雅黑" panose="020B0503020204020204" pitchFamily="34" charset="-122"/>
                <a:ea typeface="微软雅黑" panose="020B0503020204020204" pitchFamily="34" charset="-122"/>
                <a:cs typeface="Times New Roman" panose="02020603050405020304" pitchFamily="18" charset="0"/>
              </a:rPr>
              <a:t>你见过完全不主观、没有任何偏见的人吗？</a:t>
            </a:r>
            <a:endParaRPr lang="zh-CN" altLang="en-US"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6" name="图片 15"/>
          <p:cNvPicPr>
            <a:picLocks noChangeAspect="1"/>
          </p:cNvPicPr>
          <p:nvPr/>
        </p:nvPicPr>
        <p:blipFill>
          <a:blip r:embed="rId3"/>
          <a:stretch>
            <a:fillRect/>
          </a:stretch>
        </p:blipFill>
        <p:spPr>
          <a:xfrm>
            <a:off x="2462492" y="1848967"/>
            <a:ext cx="4219016" cy="280360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4"/>
          <p:cNvCxnSpPr>
            <a:stCxn id="9" idx="1"/>
          </p:cNvCxnSpPr>
          <p:nvPr/>
        </p:nvCxnSpPr>
        <p:spPr>
          <a:xfrm>
            <a:off x="446212" y="2023258"/>
            <a:ext cx="0" cy="447607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1601" y="2013438"/>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14269" y="2013438"/>
            <a:ext cx="0" cy="43856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446212" y="1758185"/>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3" name="标题 1"/>
          <p:cNvSpPr txBox="1"/>
          <p:nvPr/>
        </p:nvSpPr>
        <p:spPr>
          <a:xfrm>
            <a:off x="0" y="498590"/>
            <a:ext cx="9144000" cy="1181062"/>
          </a:xfrm>
          <a:prstGeom prst="rect">
            <a:avLst/>
          </a:prstGeom>
        </p:spPr>
        <p:txBody>
          <a:bodyPr/>
          <a:lst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gn="ctr"/>
            <a:r>
              <a:rPr lang="zh-CN" altLang="en-US" dirty="0"/>
              <a:t>第二道光环：</a:t>
            </a:r>
            <a:endParaRPr lang="en-US" altLang="zh-CN" dirty="0"/>
          </a:p>
          <a:p>
            <a:pPr algn="ctr"/>
            <a:r>
              <a:rPr lang="zh-CN" altLang="en-US" dirty="0"/>
              <a:t>科学家没有偏见、不主观吗？</a:t>
            </a:r>
            <a:endParaRPr lang="en-US" altLang="zh-CN" dirty="0"/>
          </a:p>
        </p:txBody>
      </p:sp>
      <p:sp>
        <p:nvSpPr>
          <p:cNvPr id="11" name="内容占位符 2"/>
          <p:cNvSpPr txBox="1"/>
          <p:nvPr/>
        </p:nvSpPr>
        <p:spPr>
          <a:xfrm>
            <a:off x="727813" y="5085185"/>
            <a:ext cx="7704856" cy="11392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1" dirty="0">
                <a:latin typeface="微软雅黑" panose="020B0503020204020204" pitchFamily="34" charset="-122"/>
                <a:ea typeface="微软雅黑" panose="020B0503020204020204" pitchFamily="34" charset="-122"/>
              </a:rPr>
              <a:t>真相：</a:t>
            </a:r>
            <a:r>
              <a:rPr lang="zh-CN" altLang="en-US" kern="0" dirty="0">
                <a:latin typeface="微软雅黑" panose="020B0503020204020204" pitchFamily="34" charset="-122"/>
                <a:ea typeface="微软雅黑" panose="020B0503020204020204" pitchFamily="34" charset="-122"/>
                <a:cs typeface="Times New Roman" panose="02020603050405020304" pitchFamily="18" charset="0"/>
              </a:rPr>
              <a:t>科学家和所有人一样，有自己的主观意识和世界观。</a:t>
            </a:r>
            <a:endParaRPr lang="zh-CN" altLang="en-US"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2" name="图片 11"/>
          <p:cNvPicPr>
            <a:picLocks noChangeAspect="1"/>
          </p:cNvPicPr>
          <p:nvPr/>
        </p:nvPicPr>
        <p:blipFill>
          <a:blip r:embed="rId3"/>
          <a:stretch>
            <a:fillRect/>
          </a:stretch>
        </p:blipFill>
        <p:spPr>
          <a:xfrm>
            <a:off x="2552700" y="2142549"/>
            <a:ext cx="4038600" cy="24130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7584" y="1628800"/>
            <a:ext cx="7778466" cy="503641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标题 1"/>
          <p:cNvSpPr txBox="1"/>
          <p:nvPr/>
        </p:nvSpPr>
        <p:spPr>
          <a:xfrm>
            <a:off x="0" y="302089"/>
            <a:ext cx="9144000" cy="1182695"/>
          </a:xfrm>
          <a:prstGeom prst="rect">
            <a:avLst/>
          </a:prstGeom>
        </p:spPr>
        <p:txBody>
          <a:bodyPr/>
          <a:lst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gn="ctr"/>
            <a:r>
              <a:rPr lang="zh-CN" altLang="en-US" dirty="0"/>
              <a:t>世界观像是一副眼镜</a:t>
            </a:r>
            <a:endParaRPr lang="en-US" altLang="zh-CN" dirty="0"/>
          </a:p>
          <a:p>
            <a:pPr algn="ctr"/>
            <a:r>
              <a:rPr lang="zh-CN" altLang="en-US" dirty="0"/>
              <a:t>人无论看什么都得透过它</a:t>
            </a:r>
            <a:endParaRPr lang="en-US" altLang="zh-CN"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79550" y="1844824"/>
            <a:ext cx="6184900" cy="47244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p:nvPr/>
        </p:nvSpPr>
        <p:spPr>
          <a:xfrm>
            <a:off x="0" y="498590"/>
            <a:ext cx="9144000" cy="1181062"/>
          </a:xfrm>
          <a:prstGeom prst="rect">
            <a:avLst/>
          </a:prstGeom>
        </p:spPr>
        <p:txBody>
          <a:bodyPr/>
          <a:lst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gn="ctr"/>
            <a:r>
              <a:rPr lang="zh-CN" altLang="en-US" dirty="0"/>
              <a:t>一个人若以为他一抽血就会死</a:t>
            </a:r>
            <a:endParaRPr lang="en-US" altLang="zh-CN" dirty="0"/>
          </a:p>
          <a:p>
            <a:pPr algn="ctr"/>
            <a:r>
              <a:rPr lang="zh-CN" altLang="en-US" dirty="0"/>
              <a:t>他基本不会跑去献血</a:t>
            </a:r>
            <a:endParaRPr lang="en-US" altLang="zh-CN"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4"/>
          <p:cNvCxnSpPr>
            <a:stCxn id="9" idx="1"/>
          </p:cNvCxnSpPr>
          <p:nvPr/>
        </p:nvCxnSpPr>
        <p:spPr>
          <a:xfrm>
            <a:off x="446212" y="2023258"/>
            <a:ext cx="0" cy="447607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1601" y="2013438"/>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14269" y="2013438"/>
            <a:ext cx="0" cy="43856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446212" y="1758185"/>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3" name="标题 1"/>
          <p:cNvSpPr txBox="1"/>
          <p:nvPr/>
        </p:nvSpPr>
        <p:spPr>
          <a:xfrm>
            <a:off x="0" y="498590"/>
            <a:ext cx="9144000" cy="2028437"/>
          </a:xfrm>
          <a:prstGeom prst="rect">
            <a:avLst/>
          </a:prstGeom>
        </p:spPr>
        <p:txBody>
          <a:bodyPr/>
          <a:lst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gn="ctr">
              <a:lnSpc>
                <a:spcPct val="100000"/>
              </a:lnSpc>
              <a:defRPr/>
            </a:pPr>
            <a:r>
              <a:rPr lang="zh-CN" altLang="en-US" dirty="0"/>
              <a:t>第三道光环：科学家都具有“实事求是、</a:t>
            </a:r>
            <a:endParaRPr lang="en-US" altLang="zh-CN" dirty="0"/>
          </a:p>
          <a:p>
            <a:pPr algn="ctr">
              <a:lnSpc>
                <a:spcPct val="100000"/>
              </a:lnSpc>
              <a:defRPr/>
            </a:pPr>
            <a:r>
              <a:rPr lang="zh-CN" altLang="en-US" dirty="0"/>
              <a:t>愿意随时自我更正”的科学精神吗？</a:t>
            </a:r>
            <a:endParaRPr lang="zh-CN" altLang="en-US" dirty="0"/>
          </a:p>
        </p:txBody>
      </p:sp>
      <p:sp>
        <p:nvSpPr>
          <p:cNvPr id="11" name="内容占位符 2"/>
          <p:cNvSpPr txBox="1"/>
          <p:nvPr/>
        </p:nvSpPr>
        <p:spPr>
          <a:xfrm>
            <a:off x="603605" y="4321779"/>
            <a:ext cx="8064896" cy="190734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860"/>
              </a:lnSpc>
            </a:pPr>
            <a:r>
              <a:rPr lang="zh-CN" altLang="en-US" sz="2800" b="1" dirty="0">
                <a:latin typeface="微软雅黑" panose="020B0503020204020204" pitchFamily="34" charset="-122"/>
                <a:ea typeface="微软雅黑" panose="020B0503020204020204" pitchFamily="34" charset="-122"/>
              </a:rPr>
              <a:t>真相：</a:t>
            </a:r>
            <a:endParaRPr lang="en-US" altLang="zh-CN" sz="2800" b="1" dirty="0">
              <a:latin typeface="微软雅黑" panose="020B0503020204020204" pitchFamily="34" charset="-122"/>
              <a:ea typeface="微软雅黑" panose="020B0503020204020204" pitchFamily="34" charset="-122"/>
            </a:endParaRPr>
          </a:p>
          <a:p>
            <a:pPr>
              <a:lnSpc>
                <a:spcPts val="3860"/>
              </a:lnSpc>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除非科学家非常有意识地抛开自己原有的认知，否则他们也很容易按照这套认知模式来解读摆在他们眼前的证据。</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 name="组合 2"/>
          <p:cNvGrpSpPr/>
          <p:nvPr/>
        </p:nvGrpSpPr>
        <p:grpSpPr>
          <a:xfrm>
            <a:off x="1474893" y="2153357"/>
            <a:ext cx="6335009" cy="2028505"/>
            <a:chOff x="1763688" y="2199919"/>
            <a:chExt cx="6335009" cy="2028505"/>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2199919"/>
              <a:ext cx="3142494" cy="202850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p:cNvPicPr>
              <a:picLocks noChangeAspect="1"/>
            </p:cNvPicPr>
            <p:nvPr/>
          </p:nvPicPr>
          <p:blipFill rotWithShape="1">
            <a:blip r:embed="rId4"/>
            <a:srcRect t="7780" r="12867" b="7780"/>
            <a:stretch>
              <a:fillRect/>
            </a:stretch>
          </p:blipFill>
          <p:spPr>
            <a:xfrm>
              <a:off x="4950996" y="2199920"/>
              <a:ext cx="3147701" cy="202850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937327" y="4000511"/>
            <a:ext cx="7289800" cy="2322512"/>
          </a:xfrm>
          <a:prstGeom prst="rect">
            <a:avLst/>
          </a:prstGeom>
        </p:spPr>
        <p:txBody>
          <a:bodyPr>
            <a:noAutofit/>
          </a:bodyPr>
          <a:lstStyle/>
          <a:p>
            <a:pPr>
              <a:lnSpc>
                <a:spcPct val="100000"/>
              </a:lnSpc>
              <a:buNone/>
              <a:defRPr/>
            </a:pPr>
            <a:r>
              <a:rPr lang="zh-CN" altLang="en-US" dirty="0">
                <a:latin typeface="Arial" panose="020B0604020202020204" pitchFamily="34" charset="0"/>
                <a:ea typeface="微软雅黑" panose="020B0503020204020204" pitchFamily="34" charset="-122"/>
              </a:rPr>
              <a:t>如果     </a:t>
            </a:r>
            <a:r>
              <a:rPr lang="zh-CN" altLang="en-US" b="1" dirty="0">
                <a:solidFill>
                  <a:srgbClr val="FF0000"/>
                </a:solidFill>
                <a:latin typeface="Arial" panose="020B0604020202020204" pitchFamily="34" charset="0"/>
                <a:ea typeface="微软雅黑" panose="020B0503020204020204" pitchFamily="34" charset="-122"/>
              </a:rPr>
              <a:t>创造</a:t>
            </a:r>
            <a:r>
              <a:rPr lang="zh-CN" altLang="en-US" dirty="0">
                <a:solidFill>
                  <a:srgbClr val="FF0000"/>
                </a:solidFill>
                <a:latin typeface="Arial" panose="020B0604020202020204" pitchFamily="34" charset="0"/>
                <a:ea typeface="微软雅黑" panose="020B0503020204020204" pitchFamily="34" charset="-122"/>
              </a:rPr>
              <a:t> </a:t>
            </a:r>
            <a:r>
              <a:rPr lang="zh-CN" altLang="en-US" dirty="0">
                <a:latin typeface="Arial" panose="020B0604020202020204" pitchFamily="34" charset="0"/>
                <a:ea typeface="微软雅黑" panose="020B0503020204020204" pitchFamily="34" charset="-122"/>
              </a:rPr>
              <a:t>是</a:t>
            </a:r>
            <a:r>
              <a:rPr lang="zh-CN" altLang="en-US" dirty="0">
                <a:solidFill>
                  <a:srgbClr val="A79701"/>
                </a:solidFill>
                <a:latin typeface="Arial" panose="020B0604020202020204" pitchFamily="34" charset="0"/>
                <a:ea typeface="微软雅黑" panose="020B0503020204020204" pitchFamily="34" charset="-122"/>
              </a:rPr>
              <a:t> </a:t>
            </a:r>
            <a:r>
              <a:rPr lang="zh-CN" altLang="en-US" b="1" dirty="0">
                <a:solidFill>
                  <a:srgbClr val="FF0000"/>
                </a:solidFill>
                <a:latin typeface="Arial" panose="020B0604020202020204" pitchFamily="34" charset="0"/>
                <a:ea typeface="微软雅黑" panose="020B0503020204020204" pitchFamily="34" charset="-122"/>
              </a:rPr>
              <a:t>明显的</a:t>
            </a:r>
            <a:r>
              <a:rPr lang="zh-CN" altLang="en-US" dirty="0">
                <a:latin typeface="Arial" panose="020B0604020202020204" pitchFamily="34" charset="0"/>
                <a:ea typeface="微软雅黑" panose="020B0503020204020204" pitchFamily="34" charset="-122"/>
              </a:rPr>
              <a:t>事实</a:t>
            </a:r>
            <a:r>
              <a:rPr lang="zh-CN" altLang="en-US" b="1" dirty="0">
                <a:latin typeface="Arial" panose="020B0604020202020204" pitchFamily="34" charset="0"/>
                <a:ea typeface="微软雅黑" panose="020B0503020204020204" pitchFamily="34" charset="-122"/>
              </a:rPr>
              <a:t>，</a:t>
            </a:r>
            <a:endParaRPr lang="zh-CN" altLang="en-US" dirty="0">
              <a:latin typeface="Arial" panose="020B0604020202020204" pitchFamily="34" charset="0"/>
              <a:ea typeface="微软雅黑" panose="020B0503020204020204" pitchFamily="34" charset="-122"/>
            </a:endParaRPr>
          </a:p>
          <a:p>
            <a:pPr>
              <a:lnSpc>
                <a:spcPct val="100000"/>
              </a:lnSpc>
              <a:buNone/>
              <a:defRPr/>
            </a:pPr>
            <a:r>
              <a:rPr lang="zh-CN" altLang="en-US" dirty="0">
                <a:latin typeface="Arial" panose="020B0604020202020204" pitchFamily="34" charset="0"/>
                <a:ea typeface="微软雅黑" panose="020B0503020204020204" pitchFamily="34" charset="-122"/>
              </a:rPr>
              <a:t>而且，  </a:t>
            </a:r>
            <a:r>
              <a:rPr lang="zh-CN" altLang="en-US" b="1" dirty="0">
                <a:solidFill>
                  <a:srgbClr val="FF0000"/>
                </a:solidFill>
                <a:latin typeface="Arial" panose="020B0604020202020204" pitchFamily="34" charset="0"/>
                <a:ea typeface="微软雅黑" panose="020B0503020204020204" pitchFamily="34" charset="-122"/>
              </a:rPr>
              <a:t>进化 </a:t>
            </a:r>
            <a:r>
              <a:rPr lang="zh-CN" altLang="en-US" dirty="0">
                <a:latin typeface="Arial" panose="020B0604020202020204" pitchFamily="34" charset="0"/>
                <a:ea typeface="微软雅黑" panose="020B0503020204020204" pitchFamily="34" charset="-122"/>
              </a:rPr>
              <a:t>是</a:t>
            </a:r>
            <a:r>
              <a:rPr lang="en-US" altLang="zh-CN" dirty="0">
                <a:latin typeface="Arial" panose="020B0604020202020204" pitchFamily="34" charset="0"/>
                <a:ea typeface="微软雅黑" panose="020B0503020204020204" pitchFamily="34" charset="-122"/>
              </a:rPr>
              <a:t> </a:t>
            </a:r>
            <a:r>
              <a:rPr lang="zh-CN" altLang="en-US" b="1" dirty="0">
                <a:solidFill>
                  <a:srgbClr val="FF0000"/>
                </a:solidFill>
                <a:latin typeface="Arial" panose="020B0604020202020204" pitchFamily="34" charset="0"/>
                <a:ea typeface="微软雅黑" panose="020B0503020204020204" pitchFamily="34" charset="-122"/>
              </a:rPr>
              <a:t>错误的</a:t>
            </a:r>
            <a:r>
              <a:rPr lang="zh-CN" altLang="en-US" b="1" dirty="0">
                <a:latin typeface="Arial" panose="020B0604020202020204" pitchFamily="34" charset="0"/>
                <a:ea typeface="微软雅黑" panose="020B0503020204020204" pitchFamily="34" charset="-122"/>
              </a:rPr>
              <a:t>，</a:t>
            </a:r>
            <a:endParaRPr lang="zh-CN" altLang="zh-CN" dirty="0">
              <a:solidFill>
                <a:srgbClr val="A79701"/>
              </a:solidFill>
              <a:latin typeface="Arial" panose="020B0604020202020204" pitchFamily="34" charset="0"/>
              <a:ea typeface="微软雅黑" panose="020B0503020204020204" pitchFamily="34" charset="-122"/>
            </a:endParaRPr>
          </a:p>
          <a:p>
            <a:pPr>
              <a:lnSpc>
                <a:spcPct val="100000"/>
              </a:lnSpc>
              <a:buNone/>
              <a:defRPr/>
            </a:pPr>
            <a:r>
              <a:rPr lang="zh-CN" altLang="en-US" dirty="0">
                <a:latin typeface="Arial" panose="020B0604020202020204" pitchFamily="34" charset="0"/>
                <a:ea typeface="微软雅黑" panose="020B0503020204020204" pitchFamily="34" charset="-122"/>
              </a:rPr>
              <a:t>那么 ，</a:t>
            </a:r>
            <a:r>
              <a:rPr lang="zh-CN" altLang="en-US" b="1" dirty="0">
                <a:solidFill>
                  <a:srgbClr val="FF0000"/>
                </a:solidFill>
                <a:latin typeface="Arial" panose="020B0604020202020204" pitchFamily="34" charset="0"/>
                <a:ea typeface="微软雅黑" panose="020B0503020204020204" pitchFamily="34" charset="-122"/>
              </a:rPr>
              <a:t>为什么</a:t>
            </a:r>
            <a:r>
              <a:rPr lang="zh-CN" altLang="en-US" dirty="0">
                <a:latin typeface="Arial" panose="020B0604020202020204" pitchFamily="34" charset="0"/>
                <a:ea typeface="微软雅黑" panose="020B0503020204020204" pitchFamily="34" charset="-122"/>
              </a:rPr>
              <a:t>这么多 </a:t>
            </a:r>
            <a:r>
              <a:rPr lang="zh-CN" altLang="zh-CN" dirty="0">
                <a:latin typeface="Arial" panose="020B0604020202020204" pitchFamily="34" charset="0"/>
                <a:ea typeface="微软雅黑" panose="020B0503020204020204" pitchFamily="34" charset="-122"/>
              </a:rPr>
              <a:t>“</a:t>
            </a:r>
            <a:r>
              <a:rPr lang="zh-CN" altLang="en-US" dirty="0">
                <a:latin typeface="Arial" panose="020B0604020202020204" pitchFamily="34" charset="0"/>
                <a:ea typeface="微软雅黑" panose="020B0503020204020204" pitchFamily="34" charset="-122"/>
              </a:rPr>
              <a:t>科学家”相信进化论？</a:t>
            </a:r>
            <a:endParaRPr lang="zh-CN" altLang="zh-CN" dirty="0">
              <a:latin typeface="Arial" panose="020B0604020202020204" pitchFamily="34" charset="0"/>
              <a:ea typeface="微软雅黑" panose="020B0503020204020204" pitchFamily="34" charset="-122"/>
            </a:endParaRPr>
          </a:p>
          <a:p>
            <a:pPr>
              <a:lnSpc>
                <a:spcPct val="100000"/>
              </a:lnSpc>
            </a:pPr>
            <a:endParaRPr lang="zh-CN" altLang="en-US" dirty="0">
              <a:latin typeface="Arial" panose="020B0604020202020204" pitchFamily="34" charset="0"/>
              <a:ea typeface="微软雅黑" panose="020B0503020204020204" pitchFamily="34" charset="-122"/>
            </a:endParaRPr>
          </a:p>
        </p:txBody>
      </p:sp>
      <p:cxnSp>
        <p:nvCxnSpPr>
          <p:cNvPr id="5" name="直线连接符 4"/>
          <p:cNvCxnSpPr>
            <a:stCxn id="9" idx="1"/>
          </p:cNvCxnSpPr>
          <p:nvPr/>
        </p:nvCxnSpPr>
        <p:spPr>
          <a:xfrm>
            <a:off x="446212" y="1774376"/>
            <a:ext cx="0" cy="472495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1601" y="176455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14269" y="1764556"/>
            <a:ext cx="0" cy="463458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446212" y="150930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grpSp>
        <p:nvGrpSpPr>
          <p:cNvPr id="2" name="组合 1"/>
          <p:cNvGrpSpPr/>
          <p:nvPr/>
        </p:nvGrpSpPr>
        <p:grpSpPr>
          <a:xfrm>
            <a:off x="2522020" y="532261"/>
            <a:ext cx="4099960" cy="2839524"/>
            <a:chOff x="2530261" y="532261"/>
            <a:chExt cx="4099960" cy="2839524"/>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261" y="534977"/>
              <a:ext cx="2122203" cy="282960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p:cNvPicPr>
              <a:picLocks noChangeAspect="1"/>
            </p:cNvPicPr>
            <p:nvPr/>
          </p:nvPicPr>
          <p:blipFill>
            <a:blip r:embed="rId4"/>
            <a:stretch>
              <a:fillRect/>
            </a:stretch>
          </p:blipFill>
          <p:spPr>
            <a:xfrm>
              <a:off x="4731604" y="532261"/>
              <a:ext cx="1898617" cy="283952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4"/>
          <p:cNvCxnSpPr>
            <a:stCxn id="9" idx="1"/>
          </p:cNvCxnSpPr>
          <p:nvPr/>
        </p:nvCxnSpPr>
        <p:spPr>
          <a:xfrm>
            <a:off x="446212" y="1605841"/>
            <a:ext cx="0" cy="48932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1601" y="159602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14269" y="1605841"/>
            <a:ext cx="0" cy="47932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446212" y="1340768"/>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2" name="TextBox 3"/>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桦尺蛾的故事</a:t>
            </a:r>
            <a:endParaRPr lang="zh-CN" altLang="en-US" sz="3600" b="1" dirty="0">
              <a:solidFill>
                <a:srgbClr val="002060"/>
              </a:solidFill>
              <a:ea typeface="微软雅黑" panose="020B0503020204020204" pitchFamily="34" charset="-122"/>
            </a:endParaRPr>
          </a:p>
        </p:txBody>
      </p:sp>
      <p:sp>
        <p:nvSpPr>
          <p:cNvPr id="13" name="矩形 4"/>
          <p:cNvSpPr>
            <a:spLocks noChangeArrowheads="1"/>
          </p:cNvSpPr>
          <p:nvPr/>
        </p:nvSpPr>
        <p:spPr bwMode="auto">
          <a:xfrm>
            <a:off x="899592" y="5089638"/>
            <a:ext cx="6999773" cy="1554794"/>
          </a:xfrm>
          <a:prstGeom prst="rect">
            <a:avLst/>
          </a:prstGeom>
          <a:noFill/>
          <a:ln>
            <a:noFill/>
          </a:ln>
        </p:spPr>
        <p:txBody>
          <a:bodyPr anchor="t"/>
          <a:lstStyle/>
          <a:p>
            <a:pPr eaLnBrk="0" hangingPunct="0">
              <a:lnSpc>
                <a:spcPts val="4140"/>
              </a:lnSpc>
            </a:pPr>
            <a:r>
              <a:rPr lang="zh-CN" altLang="en-US" sz="2800" dirty="0">
                <a:latin typeface="Arial" panose="020B0604020202020204" pitchFamily="34" charset="0"/>
                <a:ea typeface="微软雅黑" panose="020B0503020204020204" pitchFamily="34" charset="-122"/>
                <a:cs typeface="Arial" panose="020B0604020202020204" pitchFamily="34" charset="0"/>
              </a:rPr>
              <a:t>这个例子能说明桦尺蛾种群中颜色基因比例的变化，却不能说明进化。</a:t>
            </a:r>
            <a:endParaRPr lang="zh-CN" altLang="en-US" sz="2800" dirty="0">
              <a:latin typeface="Arial" panose="020B0604020202020204" pitchFamily="34" charset="0"/>
              <a:ea typeface="微软雅黑" panose="020B0503020204020204" pitchFamily="34" charset="-122"/>
              <a:cs typeface="Arial" panose="020B0604020202020204" pitchFamily="34" charset="0"/>
            </a:endParaRPr>
          </a:p>
        </p:txBody>
      </p:sp>
      <p:pic>
        <p:nvPicPr>
          <p:cNvPr id="14" name="图片 13"/>
          <p:cNvPicPr>
            <a:picLocks noChangeAspect="1"/>
          </p:cNvPicPr>
          <p:nvPr/>
        </p:nvPicPr>
        <p:blipFill rotWithShape="1">
          <a:blip r:embed="rId3"/>
          <a:srcRect b="51766"/>
          <a:stretch>
            <a:fillRect/>
          </a:stretch>
        </p:blipFill>
        <p:spPr>
          <a:xfrm>
            <a:off x="990389" y="2563791"/>
            <a:ext cx="3402180" cy="2260979"/>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图片 15"/>
          <p:cNvPicPr>
            <a:picLocks noChangeAspect="1"/>
          </p:cNvPicPr>
          <p:nvPr/>
        </p:nvPicPr>
        <p:blipFill rotWithShape="1">
          <a:blip r:embed="rId3"/>
          <a:srcRect t="51765"/>
          <a:stretch>
            <a:fillRect/>
          </a:stretch>
        </p:blipFill>
        <p:spPr>
          <a:xfrm>
            <a:off x="4757968" y="2562044"/>
            <a:ext cx="3402180" cy="2260979"/>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3"/>
          <p:cNvSpPr txBox="1"/>
          <p:nvPr/>
        </p:nvSpPr>
        <p:spPr>
          <a:xfrm>
            <a:off x="36512" y="1895822"/>
            <a:ext cx="9144000" cy="523220"/>
          </a:xfrm>
          <a:prstGeom prst="rect">
            <a:avLst/>
          </a:prstGeom>
          <a:noFill/>
        </p:spPr>
        <p:txBody>
          <a:bodyPr wrap="square" rtlCol="0">
            <a:spAutoFit/>
          </a:bodyPr>
          <a:lstStyle/>
          <a:p>
            <a:pPr algn="ctr"/>
            <a:r>
              <a:rPr lang="zh-CN" altLang="en-US" sz="2800" b="1" dirty="0">
                <a:ea typeface="微软雅黑" panose="020B0503020204020204" pitchFamily="34" charset="-122"/>
              </a:rPr>
              <a:t>工业革命前</a:t>
            </a:r>
            <a:r>
              <a:rPr lang="en-US" altLang="zh-CN" sz="2800" b="1" dirty="0">
                <a:ea typeface="微软雅黑" panose="020B0503020204020204" pitchFamily="34" charset="-122"/>
              </a:rPr>
              <a:t>	  	               </a:t>
            </a:r>
            <a:r>
              <a:rPr lang="zh-CN" altLang="en-US" sz="2800" b="1" dirty="0">
                <a:ea typeface="微软雅黑" panose="020B0503020204020204" pitchFamily="34" charset="-122"/>
              </a:rPr>
              <a:t>工业革命后</a:t>
            </a:r>
            <a:endParaRPr lang="zh-CN" altLang="en-US" sz="2800" b="1" dirty="0">
              <a:ea typeface="微软雅黑" panose="020B0503020204020204" pitchFamily="34" charset="-122"/>
            </a:endParaRPr>
          </a:p>
        </p:txBody>
      </p:sp>
      <p:sp>
        <p:nvSpPr>
          <p:cNvPr id="19" name="左右箭头 18"/>
          <p:cNvSpPr/>
          <p:nvPr/>
        </p:nvSpPr>
        <p:spPr>
          <a:xfrm>
            <a:off x="3546764" y="3911721"/>
            <a:ext cx="1997509" cy="911302"/>
          </a:xfrm>
          <a:prstGeom prst="leftRightArrow">
            <a:avLst>
              <a:gd name="adj1" fmla="val 50000"/>
              <a:gd name="adj2" fmla="val 4454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文本框 19"/>
          <p:cNvSpPr txBox="1"/>
          <p:nvPr/>
        </p:nvSpPr>
        <p:spPr>
          <a:xfrm>
            <a:off x="3842816" y="4136539"/>
            <a:ext cx="1556180" cy="461665"/>
          </a:xfrm>
          <a:prstGeom prst="rect">
            <a:avLst/>
          </a:prstGeom>
          <a:noFill/>
          <a:ln>
            <a:noFill/>
          </a:ln>
        </p:spPr>
        <p:txBody>
          <a:bodyPr wrap="square" rtlCol="0">
            <a:spAutoFit/>
          </a:bodyPr>
          <a:lstStyle/>
          <a:p>
            <a:r>
              <a:rPr lang="zh-CN" altLang="en-US" sz="2400" b="1" dirty="0">
                <a:solidFill>
                  <a:srgbClr val="FFFF00"/>
                </a:solidFill>
                <a:latin typeface="微软雅黑" panose="020B0503020204020204" pitchFamily="34" charset="-122"/>
                <a:ea typeface="微软雅黑" panose="020B0503020204020204" pitchFamily="34" charset="-122"/>
              </a:rPr>
              <a:t>数量变化</a:t>
            </a:r>
            <a:endParaRPr lang="zh-CN" altLang="en-US" sz="2400" b="1" dirty="0">
              <a:solidFill>
                <a:srgbClr val="FFFF0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
          <p:cNvSpPr txBox="1"/>
          <p:nvPr/>
        </p:nvSpPr>
        <p:spPr>
          <a:xfrm>
            <a:off x="-22302" y="479502"/>
            <a:ext cx="9166302"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受故有认知影响，选择有意忽略证据！</a:t>
            </a:r>
            <a:endParaRPr lang="zh-CN" altLang="en-US" sz="3600" b="1" dirty="0">
              <a:solidFill>
                <a:srgbClr val="002060"/>
              </a:solidFill>
              <a:ea typeface="微软雅黑" panose="020B0503020204020204" pitchFamily="34" charset="-122"/>
            </a:endParaRPr>
          </a:p>
        </p:txBody>
      </p:sp>
      <p:sp>
        <p:nvSpPr>
          <p:cNvPr id="25" name="矩形 4"/>
          <p:cNvSpPr>
            <a:spLocks noChangeArrowheads="1"/>
          </p:cNvSpPr>
          <p:nvPr/>
        </p:nvSpPr>
        <p:spPr bwMode="auto">
          <a:xfrm>
            <a:off x="3942609" y="2235163"/>
            <a:ext cx="4553455" cy="4057525"/>
          </a:xfrm>
          <a:prstGeom prst="rect">
            <a:avLst/>
          </a:prstGeom>
          <a:noFill/>
          <a:ln>
            <a:noFill/>
          </a:ln>
        </p:spPr>
        <p:txBody>
          <a:bodyPr anchor="t"/>
          <a:lstStyle/>
          <a:p>
            <a:pPr>
              <a:lnSpc>
                <a:spcPts val="3660"/>
              </a:lnSpc>
              <a:buFont typeface="Arial" panose="020B0604020202020204" pitchFamily="34" charset="0"/>
              <a:buNone/>
            </a:pPr>
            <a:r>
              <a:rPr lang="en-GB" altLang="en-US" sz="2800" dirty="0">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这</a:t>
            </a:r>
            <a:r>
              <a:rPr lang="en-US" altLang="zh-CN" sz="2800" dirty="0">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桦尺蛾的例子</a:t>
            </a:r>
            <a:r>
              <a:rPr lang="en-US" altLang="zh-CN" sz="2800" dirty="0">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是应该被教的，因为它根本就是进化的证据。”</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a:p>
            <a:pPr>
              <a:lnSpc>
                <a:spcPts val="3660"/>
              </a:lnSpc>
              <a:buFont typeface="Arial" panose="020B0604020202020204" pitchFamily="34" charset="0"/>
              <a:buNone/>
            </a:pP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a:p>
            <a:pPr algn="r">
              <a:lnSpc>
                <a:spcPts val="3660"/>
              </a:lnSpc>
            </a:pPr>
            <a:r>
              <a:rPr lang="en-US" altLang="zh-CN" sz="2800" dirty="0">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latin typeface="微软雅黑" panose="020B0503020204020204" pitchFamily="34" charset="-122"/>
                <a:ea typeface="微软雅黑" panose="020B0503020204020204" pitchFamily="34" charset="-122"/>
              </a:rPr>
              <a:t>马耶鲁斯</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博士</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a:p>
            <a:pPr algn="r">
              <a:lnSpc>
                <a:spcPts val="3660"/>
              </a:lnSpc>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剑桥大学基因学教授</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a:p>
            <a:pPr algn="r">
              <a:lnSpc>
                <a:spcPts val="3660"/>
              </a:lnSpc>
            </a:pPr>
            <a:r>
              <a:rPr lang="en-US" altLang="zh-CN" sz="2800" dirty="0">
                <a:latin typeface="微软雅黑" panose="020B0503020204020204" pitchFamily="34" charset="-122"/>
                <a:ea typeface="微软雅黑" panose="020B0503020204020204" pitchFamily="34" charset="-122"/>
                <a:cs typeface="Arial" panose="020B0604020202020204" pitchFamily="34" charset="0"/>
              </a:rPr>
              <a:t>2007</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年   </a:t>
            </a:r>
            <a:endParaRPr lang="en-US" altLang="en-US" sz="2800"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 name="组合 1"/>
          <p:cNvGrpSpPr/>
          <p:nvPr/>
        </p:nvGrpSpPr>
        <p:grpSpPr>
          <a:xfrm>
            <a:off x="769317" y="1911731"/>
            <a:ext cx="2951162" cy="4272442"/>
            <a:chOff x="769317" y="1911731"/>
            <a:chExt cx="2951162" cy="4272442"/>
          </a:xfrm>
        </p:grpSpPr>
        <p:sp>
          <p:nvSpPr>
            <p:cNvPr id="29" name="Text Box 8"/>
            <p:cNvSpPr txBox="1">
              <a:spLocks noChangeArrowheads="1"/>
            </p:cNvSpPr>
            <p:nvPr/>
          </p:nvSpPr>
          <p:spPr bwMode="auto">
            <a:xfrm>
              <a:off x="769317" y="5374336"/>
              <a:ext cx="2951162" cy="809837"/>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anchor="ctr">
              <a:spAutoFit/>
            </a:bodyPr>
            <a:lstStyle/>
            <a:p>
              <a:pPr algn="ctr" fontAlgn="auto">
                <a:lnSpc>
                  <a:spcPts val="1060"/>
                </a:lnSpc>
                <a:spcBef>
                  <a:spcPct val="50000"/>
                </a:spcBef>
                <a:spcAft>
                  <a:spcPts val="0"/>
                </a:spcAft>
                <a:defRPr/>
              </a:pPr>
              <a:endParaRPr lang="en-US" altLang="zh-CN" dirty="0">
                <a:solidFill>
                  <a:schemeClr val="bg1"/>
                </a:solidFill>
                <a:latin typeface="微软雅黑" panose="020B0503020204020204" pitchFamily="34" charset="-122"/>
                <a:ea typeface="微软雅黑" panose="020B0503020204020204" pitchFamily="34" charset="-122"/>
              </a:endParaRPr>
            </a:p>
            <a:p>
              <a:pPr algn="ctr" fontAlgn="auto">
                <a:lnSpc>
                  <a:spcPts val="1060"/>
                </a:lnSpc>
                <a:spcBef>
                  <a:spcPct val="50000"/>
                </a:spcBef>
                <a:spcAft>
                  <a:spcPts val="0"/>
                </a:spcAft>
                <a:defRPr/>
              </a:pPr>
              <a:r>
                <a:rPr lang="zh-CN" altLang="en-US" dirty="0">
                  <a:solidFill>
                    <a:schemeClr val="bg1"/>
                  </a:solidFill>
                  <a:latin typeface="微软雅黑" panose="020B0503020204020204" pitchFamily="34" charset="-122"/>
                  <a:ea typeface="微软雅黑" panose="020B0503020204020204" pitchFamily="34" charset="-122"/>
                </a:rPr>
                <a:t>教授</a:t>
              </a:r>
              <a:endParaRPr lang="en-US" altLang="zh-CN" dirty="0">
                <a:solidFill>
                  <a:schemeClr val="bg1"/>
                </a:solidFill>
                <a:latin typeface="微软雅黑" panose="020B0503020204020204" pitchFamily="34" charset="-122"/>
                <a:ea typeface="微软雅黑" panose="020B0503020204020204" pitchFamily="34" charset="-122"/>
              </a:endParaRPr>
            </a:p>
            <a:p>
              <a:pPr algn="ctr" fontAlgn="auto">
                <a:lnSpc>
                  <a:spcPts val="1060"/>
                </a:lnSpc>
                <a:spcBef>
                  <a:spcPct val="50000"/>
                </a:spcBef>
                <a:spcAft>
                  <a:spcPts val="0"/>
                </a:spcAft>
                <a:defRPr/>
              </a:pPr>
              <a:r>
                <a:rPr lang="en-US" b="1" dirty="0">
                  <a:solidFill>
                    <a:schemeClr val="bg1"/>
                  </a:solidFill>
                  <a:latin typeface="Arial" panose="020B0604020202020204" pitchFamily="34" charset="0"/>
                  <a:ea typeface="MS PGothic" panose="020B0600070205080204" pitchFamily="34" charset="-128"/>
                </a:rPr>
                <a:t>Dr. Michael Majerus</a:t>
              </a:r>
              <a:endParaRPr lang="en-US" b="1" dirty="0">
                <a:solidFill>
                  <a:schemeClr val="bg1"/>
                </a:solidFill>
                <a:latin typeface="Arial" panose="020B0604020202020204" pitchFamily="34" charset="0"/>
                <a:ea typeface="MS PGothic" panose="020B0600070205080204" pitchFamily="34" charset="-128"/>
              </a:endParaRPr>
            </a:p>
          </p:txBody>
        </p:sp>
        <p:pic>
          <p:nvPicPr>
            <p:cNvPr id="28" name="Picture 7" descr="Majerus, Michael"/>
            <p:cNvPicPr>
              <a:picLocks noChangeAspect="1" noChangeArrowheads="1"/>
            </p:cNvPicPr>
            <p:nvPr/>
          </p:nvPicPr>
          <p:blipFill rotWithShape="1">
            <a:blip r:embed="rId1">
              <a:extLst>
                <a:ext uri="{28A0092B-C50C-407E-A947-70E740481C1C}">
                  <a14:useLocalDpi xmlns:a14="http://schemas.microsoft.com/office/drawing/2010/main" val="0"/>
                </a:ext>
              </a:extLst>
            </a:blip>
            <a:srcRect b="9246"/>
            <a:stretch>
              <a:fillRect/>
            </a:stretch>
          </p:blipFill>
          <p:spPr bwMode="auto">
            <a:xfrm>
              <a:off x="769317" y="1911731"/>
              <a:ext cx="2951162" cy="3578356"/>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13" name="直线连接符 12"/>
          <p:cNvCxnSpPr>
            <a:stCxn id="17" idx="1"/>
          </p:cNvCxnSpPr>
          <p:nvPr/>
        </p:nvCxnSpPr>
        <p:spPr>
          <a:xfrm>
            <a:off x="446212" y="1605841"/>
            <a:ext cx="0" cy="48932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4" name="直线连接符 13"/>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14"/>
          <p:cNvCxnSpPr/>
          <p:nvPr/>
        </p:nvCxnSpPr>
        <p:spPr>
          <a:xfrm flipH="1">
            <a:off x="971601" y="159602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15"/>
          <p:cNvCxnSpPr/>
          <p:nvPr/>
        </p:nvCxnSpPr>
        <p:spPr>
          <a:xfrm>
            <a:off x="8714269" y="1605841"/>
            <a:ext cx="0" cy="47932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图片 16"/>
          <p:cNvPicPr>
            <a:picLocks noChangeAspect="1"/>
          </p:cNvPicPr>
          <p:nvPr/>
        </p:nvPicPr>
        <p:blipFill rotWithShape="1">
          <a:blip r:embed="rId2"/>
          <a:srcRect l="38822" t="7371" r="20768" b="51298"/>
          <a:stretch>
            <a:fillRect/>
          </a:stretch>
        </p:blipFill>
        <p:spPr>
          <a:xfrm>
            <a:off x="446212" y="1340768"/>
            <a:ext cx="544010" cy="530146"/>
          </a:xfrm>
          <a:prstGeom prst="rect">
            <a:avLst/>
          </a:prstGeom>
        </p:spPr>
      </p:pic>
      <p:pic>
        <p:nvPicPr>
          <p:cNvPr id="18" name="图片 17"/>
          <p:cNvPicPr>
            <a:picLocks noChangeAspect="1"/>
          </p:cNvPicPr>
          <p:nvPr/>
        </p:nvPicPr>
        <p:blipFill rotWithShape="1">
          <a:blip r:embed="rId3"/>
          <a:srcRect l="25549" t="49611" r="34040"/>
          <a:stretch>
            <a:fillRect/>
          </a:stretch>
        </p:blipFill>
        <p:spPr>
          <a:xfrm>
            <a:off x="8209683" y="6175975"/>
            <a:ext cx="544010" cy="646331"/>
          </a:xfrm>
          <a:prstGeom prst="rect">
            <a:avLst/>
          </a:prstGeom>
        </p:spPr>
      </p:pic>
      <p:cxnSp>
        <p:nvCxnSpPr>
          <p:cNvPr id="19" name="直线连接符 4"/>
          <p:cNvCxnSpPr/>
          <p:nvPr/>
        </p:nvCxnSpPr>
        <p:spPr>
          <a:xfrm>
            <a:off x="683568" y="1124744"/>
            <a:ext cx="763284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40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a:spLocks noChangeArrowheads="1"/>
          </p:cNvSpPr>
          <p:nvPr/>
        </p:nvSpPr>
        <p:spPr bwMode="auto">
          <a:xfrm>
            <a:off x="3969960" y="1700808"/>
            <a:ext cx="4490472" cy="4314881"/>
          </a:xfrm>
          <a:prstGeom prst="rect">
            <a:avLst/>
          </a:prstGeom>
          <a:noFill/>
          <a:ln w="3175">
            <a:noFill/>
            <a:miter lim="800000"/>
          </a:ln>
          <a:effectLst/>
        </p:spPr>
        <p:txBody>
          <a:bodyPr lIns="324000" anchor="ctr"/>
          <a:lstStyle/>
          <a:p>
            <a:pPr marL="457200" indent="-457200">
              <a:lnSpc>
                <a:spcPts val="4520"/>
              </a:lnSpc>
              <a:spcBef>
                <a:spcPts val="1200"/>
              </a:spcBef>
              <a:spcAft>
                <a:spcPts val="1200"/>
              </a:spcAft>
              <a:buFont typeface="Arial" panose="020B0604020202020204" pitchFamily="34" charset="0"/>
              <a:buChar char="•"/>
              <a:defRPr/>
            </a:pP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1973</a:t>
            </a: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年，人类学家挖到露西骨骼时，没有挖到她任何</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的</a:t>
            </a: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手脚化石</a:t>
            </a:r>
            <a:endParaRPr lang="en-US" altLang="zh-CN" sz="16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4520"/>
              </a:lnSpc>
              <a:spcBef>
                <a:spcPts val="1200"/>
              </a:spcBef>
              <a:spcAft>
                <a:spcPts val="1200"/>
              </a:spcAft>
              <a:buFont typeface="Arial" panose="020B0604020202020204" pitchFamily="34" charset="0"/>
              <a:buChar char="•"/>
              <a:defRP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露西的这副残骨</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不足以让我们准确判断</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出</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露西的手脚是怎样的</a:t>
            </a:r>
            <a:endParaRPr lang="en-US" altLang="zh-CN" sz="60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TextBox 3"/>
          <p:cNvSpPr txBox="1"/>
          <p:nvPr/>
        </p:nvSpPr>
        <p:spPr>
          <a:xfrm>
            <a:off x="0" y="422952"/>
            <a:ext cx="9144000"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露西的骨骼</a:t>
            </a:r>
            <a:endParaRPr lang="zh-CN" altLang="en-US" sz="3600" b="1" dirty="0">
              <a:solidFill>
                <a:srgbClr val="002060"/>
              </a:solidFill>
              <a:ea typeface="微软雅黑" panose="020B0503020204020204" pitchFamily="34" charset="-122"/>
            </a:endParaRPr>
          </a:p>
        </p:txBody>
      </p:sp>
      <p:cxnSp>
        <p:nvCxnSpPr>
          <p:cNvPr id="5" name="直线连接符 4"/>
          <p:cNvCxnSpPr>
            <a:stCxn id="11" idx="1"/>
          </p:cNvCxnSpPr>
          <p:nvPr/>
        </p:nvCxnSpPr>
        <p:spPr>
          <a:xfrm>
            <a:off x="446212" y="1605841"/>
            <a:ext cx="0" cy="48932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59602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605841"/>
            <a:ext cx="0" cy="47932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1"/>
          <a:srcRect l="38822" t="7371" r="20768" b="51298"/>
          <a:stretch>
            <a:fillRect/>
          </a:stretch>
        </p:blipFill>
        <p:spPr>
          <a:xfrm>
            <a:off x="446212" y="1340768"/>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grpSp>
        <p:nvGrpSpPr>
          <p:cNvPr id="13" name="组合 12"/>
          <p:cNvGrpSpPr/>
          <p:nvPr/>
        </p:nvGrpSpPr>
        <p:grpSpPr>
          <a:xfrm>
            <a:off x="971602" y="1133080"/>
            <a:ext cx="2952326" cy="5674448"/>
            <a:chOff x="832399" y="2419769"/>
            <a:chExt cx="2299441" cy="4219592"/>
          </a:xfrm>
        </p:grpSpPr>
        <p:pic>
          <p:nvPicPr>
            <p:cNvPr id="14"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399" y="2419769"/>
              <a:ext cx="2299441" cy="421959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Oval 7"/>
            <p:cNvSpPr>
              <a:spLocks noChangeArrowheads="1"/>
            </p:cNvSpPr>
            <p:nvPr/>
          </p:nvSpPr>
          <p:spPr bwMode="auto">
            <a:xfrm>
              <a:off x="1043608" y="4725144"/>
              <a:ext cx="576064" cy="504057"/>
            </a:xfrm>
            <a:prstGeom prst="ellipse">
              <a:avLst/>
            </a:prstGeom>
            <a:noFill/>
            <a:ln w="50800">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350"/>
            </a:p>
          </p:txBody>
        </p:sp>
        <p:sp>
          <p:nvSpPr>
            <p:cNvPr id="16" name="Oval 7"/>
            <p:cNvSpPr>
              <a:spLocks noChangeArrowheads="1"/>
            </p:cNvSpPr>
            <p:nvPr/>
          </p:nvSpPr>
          <p:spPr bwMode="auto">
            <a:xfrm>
              <a:off x="2339752" y="5301207"/>
              <a:ext cx="576064" cy="504057"/>
            </a:xfrm>
            <a:prstGeom prst="ellipse">
              <a:avLst/>
            </a:prstGeom>
            <a:noFill/>
            <a:ln w="50800">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350"/>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032852" y="2439647"/>
            <a:ext cx="2299441" cy="4321599"/>
            <a:chOff x="6032852" y="2419769"/>
            <a:chExt cx="2299441" cy="4321599"/>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32852" y="2419769"/>
              <a:ext cx="2299441" cy="421959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Oval 7"/>
            <p:cNvSpPr>
              <a:spLocks noChangeArrowheads="1"/>
            </p:cNvSpPr>
            <p:nvPr/>
          </p:nvSpPr>
          <p:spPr bwMode="auto">
            <a:xfrm>
              <a:off x="6660232" y="3212975"/>
              <a:ext cx="576064" cy="504057"/>
            </a:xfrm>
            <a:prstGeom prst="ellipse">
              <a:avLst/>
            </a:prstGeom>
            <a:noFill/>
            <a:ln w="50800">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350"/>
            </a:p>
          </p:txBody>
        </p:sp>
        <p:sp>
          <p:nvSpPr>
            <p:cNvPr id="12" name="Oval 7"/>
            <p:cNvSpPr>
              <a:spLocks noChangeArrowheads="1"/>
            </p:cNvSpPr>
            <p:nvPr/>
          </p:nvSpPr>
          <p:spPr bwMode="auto">
            <a:xfrm>
              <a:off x="6588224" y="6021287"/>
              <a:ext cx="1224136" cy="720081"/>
            </a:xfrm>
            <a:prstGeom prst="ellipse">
              <a:avLst/>
            </a:prstGeom>
            <a:noFill/>
            <a:ln w="50800">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350"/>
            </a:p>
          </p:txBody>
        </p:sp>
      </p:grpSp>
      <p:sp>
        <p:nvSpPr>
          <p:cNvPr id="5" name="TextBox 3"/>
          <p:cNvSpPr txBox="1"/>
          <p:nvPr/>
        </p:nvSpPr>
        <p:spPr>
          <a:xfrm>
            <a:off x="107504" y="260648"/>
            <a:ext cx="9036496" cy="1077218"/>
          </a:xfrm>
          <a:prstGeom prst="rect">
            <a:avLst/>
          </a:prstGeom>
          <a:noFill/>
        </p:spPr>
        <p:txBody>
          <a:bodyPr wrap="square" rtlCol="0">
            <a:spAutoFit/>
          </a:bodyPr>
          <a:lstStyle/>
          <a:p>
            <a:pPr algn="ctr"/>
            <a:r>
              <a:rPr lang="zh-CN" altLang="zh-CN" sz="3200" b="1" dirty="0">
                <a:solidFill>
                  <a:srgbClr val="002060"/>
                </a:solidFill>
                <a:ea typeface="微软雅黑" panose="020B0503020204020204" pitchFamily="34" charset="-122"/>
              </a:rPr>
              <a:t>为什么博物馆的露西复原模型，</a:t>
            </a:r>
            <a:endParaRPr lang="en-US" altLang="zh-CN" sz="3200" b="1" dirty="0">
              <a:solidFill>
                <a:srgbClr val="002060"/>
              </a:solidFill>
              <a:ea typeface="微软雅黑" panose="020B0503020204020204" pitchFamily="34" charset="-122"/>
            </a:endParaRPr>
          </a:p>
          <a:p>
            <a:pPr algn="ctr"/>
            <a:r>
              <a:rPr lang="zh-CN" altLang="zh-CN" sz="3200" b="1" dirty="0">
                <a:solidFill>
                  <a:srgbClr val="002060"/>
                </a:solidFill>
                <a:ea typeface="微软雅黑" panose="020B0503020204020204" pitchFamily="34" charset="-122"/>
              </a:rPr>
              <a:t>她的手和脚却是完全像人一样的？</a:t>
            </a:r>
            <a:endParaRPr lang="zh-CN" altLang="en-US" sz="3200" b="1" dirty="0">
              <a:solidFill>
                <a:srgbClr val="002060"/>
              </a:solidFill>
              <a:ea typeface="微软雅黑" panose="020B0503020204020204" pitchFamily="34" charset="-122"/>
            </a:endParaRPr>
          </a:p>
        </p:txBody>
      </p:sp>
      <p:sp>
        <p:nvSpPr>
          <p:cNvPr id="8" name="AutoShape 22"/>
          <p:cNvSpPr>
            <a:spLocks noChangeArrowheads="1"/>
          </p:cNvSpPr>
          <p:nvPr/>
        </p:nvSpPr>
        <p:spPr bwMode="auto">
          <a:xfrm>
            <a:off x="3120888" y="3617844"/>
            <a:ext cx="3187866" cy="1680840"/>
          </a:xfrm>
          <a:prstGeom prst="rightArrow">
            <a:avLst>
              <a:gd name="adj1" fmla="val 50000"/>
              <a:gd name="adj2" fmla="val 44270"/>
            </a:avLst>
          </a:prstGeom>
          <a:solidFill>
            <a:srgbClr val="052262"/>
          </a:solidFill>
          <a:ln w="9525">
            <a:noFill/>
            <a:miter lim="800000"/>
          </a:ln>
          <a:effectLst/>
        </p:spPr>
        <p:txBody>
          <a:bodyPr wrap="none" anchor="ctr"/>
          <a:lstStyle/>
          <a:p>
            <a:pPr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基于进化的推测</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9" name="TextBox 3"/>
          <p:cNvSpPr txBox="1"/>
          <p:nvPr/>
        </p:nvSpPr>
        <p:spPr>
          <a:xfrm>
            <a:off x="47095" y="1484784"/>
            <a:ext cx="9205425" cy="584775"/>
          </a:xfrm>
          <a:prstGeom prst="rect">
            <a:avLst/>
          </a:prstGeom>
          <a:noFill/>
        </p:spPr>
        <p:txBody>
          <a:bodyPr wrap="square" rtlCol="0">
            <a:spAutoFit/>
          </a:bodyPr>
          <a:lstStyle/>
          <a:p>
            <a:pPr algn="ctr"/>
            <a:r>
              <a:rPr lang="zh-CN" altLang="en-US" sz="3200" b="1" dirty="0">
                <a:solidFill>
                  <a:srgbClr val="002060"/>
                </a:solidFill>
                <a:ea typeface="微软雅黑" panose="020B0503020204020204" pitchFamily="34" charset="-122"/>
              </a:rPr>
              <a:t>答：故有的进化论认知模式导致复原模型出错！</a:t>
            </a:r>
            <a:endParaRPr lang="zh-CN" altLang="en-US" sz="3200" b="1" dirty="0">
              <a:solidFill>
                <a:srgbClr val="002060"/>
              </a:solidFill>
              <a:ea typeface="微软雅黑" panose="020B0503020204020204" pitchFamily="34" charset="-122"/>
            </a:endParaRPr>
          </a:p>
        </p:txBody>
      </p:sp>
      <p:pic>
        <p:nvPicPr>
          <p:cNvPr id="15"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707" y="2422404"/>
            <a:ext cx="2299442" cy="421959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9" descr="5366d0160924ab18b3b16fca35fae6cd7a890ba3"/>
          <p:cNvSpPr>
            <a:spLocks noChangeAspect="1" noChangeArrowheads="1"/>
          </p:cNvSpPr>
          <p:nvPr/>
        </p:nvSpPr>
        <p:spPr bwMode="auto">
          <a:xfrm>
            <a:off x="4432300" y="3276600"/>
            <a:ext cx="228600" cy="304800"/>
          </a:xfrm>
          <a:prstGeom prst="rect">
            <a:avLst/>
          </a:prstGeom>
          <a:noFill/>
          <a:ln>
            <a:noFill/>
          </a:ln>
        </p:spPr>
        <p:txBody>
          <a:bodyPr/>
          <a:lstStyle/>
          <a:p>
            <a:pPr eaLnBrk="1" hangingPunct="1"/>
            <a:endParaRPr lang="zh-CN" altLang="en-US"/>
          </a:p>
        </p:txBody>
      </p:sp>
      <p:sp>
        <p:nvSpPr>
          <p:cNvPr id="28" name="AutoShape 12" descr="5366d0160924ab18b3b16fca35fae6cd7a890ba3"/>
          <p:cNvSpPr>
            <a:spLocks noChangeAspect="1" noChangeArrowheads="1"/>
          </p:cNvSpPr>
          <p:nvPr/>
        </p:nvSpPr>
        <p:spPr bwMode="auto">
          <a:xfrm>
            <a:off x="4432300" y="3276600"/>
            <a:ext cx="228600" cy="304800"/>
          </a:xfrm>
          <a:prstGeom prst="rect">
            <a:avLst/>
          </a:prstGeom>
          <a:noFill/>
          <a:ln>
            <a:noFill/>
          </a:ln>
        </p:spPr>
        <p:txBody>
          <a:bodyPr/>
          <a:lstStyle/>
          <a:p>
            <a:pPr eaLnBrk="1" hangingPunct="1"/>
            <a:endParaRPr lang="zh-CN" altLang="en-US"/>
          </a:p>
        </p:txBody>
      </p:sp>
      <p:sp>
        <p:nvSpPr>
          <p:cNvPr id="8" name="Rectangle 2"/>
          <p:cNvSpPr>
            <a:spLocks noChangeArrowheads="1"/>
          </p:cNvSpPr>
          <p:nvPr/>
        </p:nvSpPr>
        <p:spPr bwMode="auto">
          <a:xfrm>
            <a:off x="5008040" y="1417439"/>
            <a:ext cx="4040319" cy="5276746"/>
          </a:xfrm>
          <a:prstGeom prst="rect">
            <a:avLst/>
          </a:prstGeom>
          <a:noFill/>
          <a:ln w="3175">
            <a:noFill/>
            <a:miter lim="800000"/>
          </a:ln>
          <a:effectLst/>
        </p:spPr>
        <p:txBody>
          <a:bodyPr/>
          <a:lstStyle/>
          <a:p>
            <a:pPr marL="0" lvl="1">
              <a:defRPr/>
            </a:pPr>
            <a:endParaRPr lang="en-US"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0" lvl="1">
              <a:defRPr/>
            </a:pP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pPr marL="0" lvl="1">
              <a:defRPr/>
            </a:pP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人类学家通过研究得出：南方古猿的手和脚都像猿猴的。</a:t>
            </a:r>
            <a:endParaRPr lang="en-US"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0" lvl="1">
              <a:defRPr/>
            </a:pP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pPr marL="0" lvl="1">
              <a:defRPr/>
            </a:pP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露西在博物馆的手脚</a:t>
            </a:r>
            <a:r>
              <a:rPr lang="zh-CN" altLang="en-US" sz="3200" kern="0" dirty="0">
                <a:effectLst/>
                <a:latin typeface="微软雅黑" panose="020B0503020204020204" pitchFamily="34" charset="-122"/>
                <a:ea typeface="微软雅黑" panose="020B0503020204020204" pitchFamily="34" charset="-122"/>
                <a:cs typeface="Times New Roman" panose="02020603050405020304" pitchFamily="18" charset="0"/>
              </a:rPr>
              <a:t>形态</a:t>
            </a: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是错误的。 </a:t>
            </a:r>
            <a:endParaRPr lang="en-US" altLang="zh-CN" sz="4800" dirty="0">
              <a:latin typeface="微软雅黑" panose="020B0503020204020204" pitchFamily="34" charset="-122"/>
              <a:ea typeface="微软雅黑" panose="020B0503020204020204" pitchFamily="34" charset="-122"/>
            </a:endParaRPr>
          </a:p>
        </p:txBody>
      </p:sp>
      <p:sp>
        <p:nvSpPr>
          <p:cNvPr id="23" name="不等于号 1"/>
          <p:cNvSpPr/>
          <p:nvPr/>
        </p:nvSpPr>
        <p:spPr>
          <a:xfrm>
            <a:off x="1762742" y="2999545"/>
            <a:ext cx="1822038" cy="1056267"/>
          </a:xfrm>
          <a:prstGeom prst="mathNotEqual">
            <a:avLst>
              <a:gd name="adj1" fmla="val 0"/>
              <a:gd name="adj2" fmla="val 6600000"/>
              <a:gd name="adj3"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98AFF"/>
              </a:solidFill>
            </a:endParaRPr>
          </a:p>
        </p:txBody>
      </p:sp>
      <p:grpSp>
        <p:nvGrpSpPr>
          <p:cNvPr id="14" name="组合 13"/>
          <p:cNvGrpSpPr/>
          <p:nvPr/>
        </p:nvGrpSpPr>
        <p:grpSpPr>
          <a:xfrm>
            <a:off x="-13392" y="1581254"/>
            <a:ext cx="4968002" cy="4655690"/>
            <a:chOff x="-13392" y="1581254"/>
            <a:chExt cx="4968002" cy="4655690"/>
          </a:xfrm>
        </p:grpSpPr>
        <p:grpSp>
          <p:nvGrpSpPr>
            <p:cNvPr id="13" name="组合 12"/>
            <p:cNvGrpSpPr/>
            <p:nvPr/>
          </p:nvGrpSpPr>
          <p:grpSpPr>
            <a:xfrm>
              <a:off x="-13392" y="1581254"/>
              <a:ext cx="4968002" cy="4655690"/>
              <a:chOff x="177871" y="1671972"/>
              <a:chExt cx="4912726" cy="4603889"/>
            </a:xfrm>
          </p:grpSpPr>
          <p:pic>
            <p:nvPicPr>
              <p:cNvPr id="7" name="图片 7"/>
              <p:cNvPicPr>
                <a:picLocks noChangeAspect="1"/>
              </p:cNvPicPr>
              <p:nvPr/>
            </p:nvPicPr>
            <p:blipFill>
              <a:blip r:embed="rId1" cstate="print">
                <a:extLst>
                  <a:ext uri="{28A0092B-C50C-407E-A947-70E740481C1C}">
                    <a14:useLocalDpi xmlns:a14="http://schemas.microsoft.com/office/drawing/2010/main" val="0"/>
                  </a:ext>
                </a:extLst>
              </a:blip>
              <a:srcRect l="4124"/>
              <a:stretch>
                <a:fillRect/>
              </a:stretch>
            </p:blipFill>
            <p:spPr>
              <a:xfrm>
                <a:off x="177871" y="1671972"/>
                <a:ext cx="2398683" cy="4591018"/>
              </a:xfrm>
              <a:prstGeom prst="rect">
                <a:avLst/>
              </a:prstGeom>
            </p:spPr>
          </p:pic>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6606" y="1680908"/>
                <a:ext cx="2503991" cy="4594953"/>
              </a:xfrm>
              <a:prstGeom prst="rect">
                <a:avLst/>
              </a:prstGeom>
            </p:spPr>
          </p:pic>
        </p:grpSp>
        <p:sp>
          <p:nvSpPr>
            <p:cNvPr id="24" name="不等于号 1"/>
            <p:cNvSpPr/>
            <p:nvPr/>
          </p:nvSpPr>
          <p:spPr>
            <a:xfrm>
              <a:off x="1508516" y="3098205"/>
              <a:ext cx="1807528" cy="1195009"/>
            </a:xfrm>
            <a:prstGeom prst="mathNotEqual">
              <a:avLst>
                <a:gd name="adj1" fmla="val 15720"/>
                <a:gd name="adj2" fmla="val 6600000"/>
                <a:gd name="adj3"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98AFF"/>
                </a:solidFill>
              </a:endParaRPr>
            </a:p>
          </p:txBody>
        </p:sp>
      </p:grpSp>
      <p:grpSp>
        <p:nvGrpSpPr>
          <p:cNvPr id="17" name="Group 21"/>
          <p:cNvGrpSpPr/>
          <p:nvPr/>
        </p:nvGrpSpPr>
        <p:grpSpPr bwMode="auto">
          <a:xfrm>
            <a:off x="-7478" y="1581253"/>
            <a:ext cx="4958774" cy="4658020"/>
            <a:chOff x="335358" y="857231"/>
            <a:chExt cx="3974253" cy="3645025"/>
          </a:xfrm>
        </p:grpSpPr>
        <p:pic>
          <p:nvPicPr>
            <p:cNvPr id="1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410" y="857231"/>
              <a:ext cx="1987201" cy="3643202"/>
            </a:xfrm>
            <a:prstGeom prst="rect">
              <a:avLst/>
            </a:prstGeom>
            <a:noFill/>
            <a:ln>
              <a:noFill/>
            </a:ln>
          </p:spPr>
        </p:pic>
        <p:grpSp>
          <p:nvGrpSpPr>
            <p:cNvPr id="19" name="组合 11"/>
            <p:cNvGrpSpPr/>
            <p:nvPr/>
          </p:nvGrpSpPr>
          <p:grpSpPr bwMode="auto">
            <a:xfrm>
              <a:off x="335358" y="857232"/>
              <a:ext cx="2593028" cy="3645024"/>
              <a:chOff x="335358" y="1556792"/>
              <a:chExt cx="2593028" cy="3645024"/>
            </a:xfrm>
          </p:grpSpPr>
          <p:pic>
            <p:nvPicPr>
              <p:cNvPr id="20" name="图片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5358" y="1556792"/>
                <a:ext cx="1986333" cy="3645024"/>
              </a:xfrm>
              <a:prstGeom prst="rect">
                <a:avLst/>
              </a:prstGeom>
              <a:noFill/>
              <a:ln>
                <a:noFill/>
              </a:ln>
            </p:spPr>
          </p:pic>
          <p:sp>
            <p:nvSpPr>
              <p:cNvPr id="21" name="等于号 13"/>
              <p:cNvSpPr/>
              <p:nvPr/>
            </p:nvSpPr>
            <p:spPr>
              <a:xfrm>
                <a:off x="1739363" y="2659603"/>
                <a:ext cx="1189023" cy="1310786"/>
              </a:xfrm>
              <a:prstGeom prst="mathEqual">
                <a:avLst>
                  <a:gd name="adj1" fmla="val 11820"/>
                  <a:gd name="adj2"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grpSp>
      </p:grpSp>
      <p:sp>
        <p:nvSpPr>
          <p:cNvPr id="25" name="标题 1"/>
          <p:cNvSpPr txBox="1"/>
          <p:nvPr/>
        </p:nvSpPr>
        <p:spPr>
          <a:xfrm>
            <a:off x="-13392" y="451671"/>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研究结果：露西像黑猩猩</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6" presetClass="entr" presetSubtype="21" fill="hold" nodeType="withEffect">
                                  <p:stCondLst>
                                    <p:cond delay="4000"/>
                                  </p:stCondLst>
                                  <p:childTnLst>
                                    <p:set>
                                      <p:cBhvr>
                                        <p:cTn id="8" dur="1" fill="hold">
                                          <p:stCondLst>
                                            <p:cond delay="0"/>
                                          </p:stCondLst>
                                        </p:cTn>
                                        <p:tgtEl>
                                          <p:spTgt spid="17"/>
                                        </p:tgtEl>
                                        <p:attrNameLst>
                                          <p:attrName>style.visibility</p:attrName>
                                        </p:attrNameLst>
                                      </p:cBhvr>
                                      <p:to>
                                        <p:strVal val="visible"/>
                                      </p:to>
                                    </p:set>
                                    <p:animEffect transition="in" filter="barn(inVertical)">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a:stCxn id="16" idx="1"/>
          </p:cNvCxnSpPr>
          <p:nvPr/>
        </p:nvCxnSpPr>
        <p:spPr>
          <a:xfrm>
            <a:off x="446212" y="1450648"/>
            <a:ext cx="0" cy="504868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sp>
        <p:nvSpPr>
          <p:cNvPr id="7" name="矩形 2"/>
          <p:cNvSpPr/>
          <p:nvPr/>
        </p:nvSpPr>
        <p:spPr>
          <a:xfrm>
            <a:off x="4706378" y="1792854"/>
            <a:ext cx="3968468" cy="4401205"/>
          </a:xfrm>
          <a:prstGeom prst="rect">
            <a:avLst/>
          </a:prstGeom>
        </p:spPr>
        <p:txBody>
          <a:bodyPr wrap="square">
            <a:spAutoFit/>
          </a:bodyPr>
          <a:lstStyle/>
          <a:p>
            <a:pPr>
              <a:lnSpc>
                <a:spcPts val="4800"/>
              </a:lnSpc>
            </a:pPr>
            <a:r>
              <a:rPr lang="zh-CN" altLang="zh-CN" sz="3200" dirty="0">
                <a:latin typeface="微软雅黑" panose="020B0503020204020204" pitchFamily="34" charset="-122"/>
                <a:ea typeface="微软雅黑" panose="020B0503020204020204" pitchFamily="34" charset="-122"/>
              </a:rPr>
              <a:t>在证据面前，相信进化论的贝兹·舒曼教授承认</a:t>
            </a:r>
            <a:r>
              <a:rPr lang="zh-CN" altLang="en-US" sz="3200" dirty="0">
                <a:latin typeface="微软雅黑" panose="020B0503020204020204" pitchFamily="34" charset="-122"/>
                <a:ea typeface="微软雅黑" panose="020B0503020204020204" pitchFamily="34" charset="-122"/>
              </a:rPr>
              <a:t>露西</a:t>
            </a:r>
            <a:r>
              <a:rPr lang="zh-CN" altLang="zh-CN" sz="3200" dirty="0">
                <a:latin typeface="微软雅黑" panose="020B0503020204020204" pitchFamily="34" charset="-122"/>
                <a:ea typeface="微软雅黑" panose="020B0503020204020204" pitchFamily="34" charset="-122"/>
              </a:rPr>
              <a:t>复原模型的脚“大概不准确”，但当被</a:t>
            </a:r>
            <a:r>
              <a:rPr lang="zh-CN" altLang="en-US" sz="3200" dirty="0">
                <a:latin typeface="微软雅黑" panose="020B0503020204020204" pitchFamily="34" charset="-122"/>
                <a:ea typeface="微软雅黑" panose="020B0503020204020204" pitchFamily="34" charset="-122"/>
              </a:rPr>
              <a:t>问到这个</a:t>
            </a:r>
            <a:r>
              <a:rPr lang="zh-CN" altLang="zh-CN" sz="3200" dirty="0">
                <a:latin typeface="微软雅黑" panose="020B0503020204020204" pitchFamily="34" charset="-122"/>
                <a:ea typeface="微软雅黑" panose="020B0503020204020204" pitchFamily="34" charset="-122"/>
              </a:rPr>
              <a:t>模型是否应被更改时，她说：“绝对不用”</a:t>
            </a:r>
            <a:r>
              <a:rPr lang="zh-CN" altLang="en-US" sz="3200" dirty="0">
                <a:latin typeface="微软雅黑" panose="020B0503020204020204" pitchFamily="34" charset="-122"/>
                <a:ea typeface="微软雅黑" panose="020B0503020204020204" pitchFamily="34" charset="-122"/>
              </a:rPr>
              <a:t>。</a:t>
            </a:r>
            <a:endParaRPr lang="zh-CN" altLang="en-US" sz="44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95736" y="1792854"/>
            <a:ext cx="2329170" cy="494116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3163907"/>
            <a:ext cx="2363540" cy="2363540"/>
          </a:xfrm>
          <a:prstGeom prst="rect">
            <a:avLst/>
          </a:prstGeom>
        </p:spPr>
      </p:pic>
      <p:cxnSp>
        <p:nvCxnSpPr>
          <p:cNvPr id="15" name="直接箭头连接符 14"/>
          <p:cNvCxnSpPr/>
          <p:nvPr/>
        </p:nvCxnSpPr>
        <p:spPr>
          <a:xfrm flipH="1" flipV="1">
            <a:off x="1563898" y="5177230"/>
            <a:ext cx="1812143" cy="12355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线连接符 9"/>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440828"/>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450648"/>
            <a:ext cx="0" cy="49484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p:cNvPicPr>
            <a:picLocks noChangeAspect="1"/>
          </p:cNvPicPr>
          <p:nvPr/>
        </p:nvPicPr>
        <p:blipFill rotWithShape="1">
          <a:blip r:embed="rId3"/>
          <a:srcRect l="38822" t="7371" r="20768" b="51298"/>
          <a:stretch>
            <a:fillRect/>
          </a:stretch>
        </p:blipFill>
        <p:spPr>
          <a:xfrm>
            <a:off x="446212" y="1185575"/>
            <a:ext cx="544010" cy="530146"/>
          </a:xfrm>
          <a:prstGeom prst="rect">
            <a:avLst/>
          </a:prstGeom>
        </p:spPr>
      </p:pic>
      <p:pic>
        <p:nvPicPr>
          <p:cNvPr id="17" name="图片 16"/>
          <p:cNvPicPr>
            <a:picLocks noChangeAspect="1"/>
          </p:cNvPicPr>
          <p:nvPr/>
        </p:nvPicPr>
        <p:blipFill rotWithShape="1">
          <a:blip r:embed="rId4"/>
          <a:srcRect l="25549" t="49611" r="34040"/>
          <a:stretch>
            <a:fillRect/>
          </a:stretch>
        </p:blipFill>
        <p:spPr>
          <a:xfrm>
            <a:off x="8209683" y="6175975"/>
            <a:ext cx="544010" cy="646331"/>
          </a:xfrm>
          <a:prstGeom prst="rect">
            <a:avLst/>
          </a:prstGeom>
        </p:spPr>
      </p:pic>
      <p:sp>
        <p:nvSpPr>
          <p:cNvPr id="18" name="TextBox 3"/>
          <p:cNvSpPr txBox="1"/>
          <p:nvPr/>
        </p:nvSpPr>
        <p:spPr>
          <a:xfrm>
            <a:off x="2361991" y="399908"/>
            <a:ext cx="5508099" cy="665110"/>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科学家拒绝更正复原模型</a:t>
            </a:r>
            <a:endParaRPr lang="zh-CN" altLang="en-US" sz="3600" b="1" dirty="0">
              <a:solidFill>
                <a:srgbClr val="002060"/>
              </a:solidFill>
              <a:ea typeface="微软雅黑" panose="020B0503020204020204" pitchFamily="34" charset="-122"/>
            </a:endParaRPr>
          </a:p>
        </p:txBody>
      </p:sp>
      <p:sp>
        <p:nvSpPr>
          <p:cNvPr id="19" name="TextBox 3"/>
          <p:cNvSpPr txBox="1"/>
          <p:nvPr/>
        </p:nvSpPr>
        <p:spPr>
          <a:xfrm>
            <a:off x="1043608" y="406405"/>
            <a:ext cx="1648931" cy="646331"/>
          </a:xfrm>
          <a:prstGeom prst="rect">
            <a:avLst/>
          </a:prstGeom>
          <a:noFill/>
        </p:spPr>
        <p:txBody>
          <a:bodyPr wrap="square" rtlCol="0">
            <a:spAutoFit/>
          </a:bodyPr>
          <a:lstStyle/>
          <a:p>
            <a:pPr algn="ctr"/>
            <a:r>
              <a:rPr lang="zh-CN" altLang="en-US" sz="3600" b="1" dirty="0">
                <a:solidFill>
                  <a:srgbClr val="FF0000"/>
                </a:solidFill>
                <a:ea typeface="微软雅黑" panose="020B0503020204020204" pitchFamily="34" charset="-122"/>
              </a:rPr>
              <a:t>为什么</a:t>
            </a:r>
            <a:endParaRPr lang="zh-CN" altLang="en-US" sz="3600" b="1" dirty="0">
              <a:solidFill>
                <a:srgbClr val="FF0000"/>
              </a:solidFill>
              <a:ea typeface="微软雅黑" panose="020B0503020204020204" pitchFamily="34" charset="-122"/>
            </a:endParaRPr>
          </a:p>
        </p:txBody>
      </p:sp>
      <p:sp>
        <p:nvSpPr>
          <p:cNvPr id="20" name="TextBox 3"/>
          <p:cNvSpPr txBox="1"/>
          <p:nvPr/>
        </p:nvSpPr>
        <p:spPr>
          <a:xfrm>
            <a:off x="7596336" y="404664"/>
            <a:ext cx="720080" cy="646331"/>
          </a:xfrm>
          <a:prstGeom prst="rect">
            <a:avLst/>
          </a:prstGeom>
          <a:noFill/>
        </p:spPr>
        <p:txBody>
          <a:bodyPr wrap="square" rtlCol="0">
            <a:spAutoFit/>
          </a:bodyPr>
          <a:lstStyle/>
          <a:p>
            <a:pPr algn="ctr"/>
            <a:r>
              <a:rPr lang="zh-CN" altLang="en-US" sz="3600" b="1" dirty="0">
                <a:solidFill>
                  <a:srgbClr val="FF0000"/>
                </a:solidFill>
                <a:ea typeface="微软雅黑" panose="020B0503020204020204" pitchFamily="34" charset="-122"/>
              </a:rPr>
              <a:t>？</a:t>
            </a:r>
            <a:endParaRPr lang="zh-CN" altLang="en-US" sz="3600" b="1" dirty="0">
              <a:solidFill>
                <a:srgbClr val="FF0000"/>
              </a:solidFill>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2" presetClass="entr" presetSubtype="8"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p:nvPr/>
        </p:nvSpPr>
        <p:spPr>
          <a:xfrm>
            <a:off x="0" y="422952"/>
            <a:ext cx="9144000"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科学家根据世界观解读证据</a:t>
            </a:r>
            <a:endParaRPr lang="zh-CN" altLang="en-US" sz="3600" b="1" dirty="0">
              <a:solidFill>
                <a:srgbClr val="002060"/>
              </a:solidFill>
              <a:ea typeface="微软雅黑" panose="020B0503020204020204" pitchFamily="34" charset="-122"/>
            </a:endParaRPr>
          </a:p>
        </p:txBody>
      </p:sp>
      <p:cxnSp>
        <p:nvCxnSpPr>
          <p:cNvPr id="5" name="直线连接符 4"/>
          <p:cNvCxnSpPr>
            <a:stCxn id="11" idx="1"/>
          </p:cNvCxnSpPr>
          <p:nvPr/>
        </p:nvCxnSpPr>
        <p:spPr>
          <a:xfrm>
            <a:off x="446212" y="1605841"/>
            <a:ext cx="0" cy="48932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59602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605841"/>
            <a:ext cx="0" cy="47932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1"/>
          <a:srcRect l="38822" t="7371" r="20768" b="51298"/>
          <a:stretch>
            <a:fillRect/>
          </a:stretch>
        </p:blipFill>
        <p:spPr>
          <a:xfrm>
            <a:off x="446212" y="1340768"/>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3" name="TextBox 8"/>
          <p:cNvSpPr txBox="1"/>
          <p:nvPr/>
        </p:nvSpPr>
        <p:spPr>
          <a:xfrm>
            <a:off x="648040" y="4977172"/>
            <a:ext cx="2367631" cy="1015663"/>
          </a:xfrm>
          <a:prstGeom prst="rect">
            <a:avLst/>
          </a:prstGeom>
          <a:solidFill>
            <a:schemeClr val="tx1"/>
          </a:solid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哈佛大学</a:t>
            </a:r>
            <a:endParaRPr lang="en-US" altLang="zh-CN" sz="2000" dirty="0">
              <a:solidFill>
                <a:schemeClr val="bg1"/>
              </a:solidFill>
              <a:latin typeface="微软雅黑" panose="020B0503020204020204" pitchFamily="34" charset="-122"/>
              <a:ea typeface="微软雅黑" panose="020B0503020204020204" pitchFamily="34" charset="-122"/>
            </a:endParaRPr>
          </a:p>
          <a:p>
            <a:pPr algn="ctr"/>
            <a:r>
              <a:rPr lang="zh-CN" altLang="en-US" sz="2000" dirty="0">
                <a:solidFill>
                  <a:schemeClr val="bg1"/>
                </a:solidFill>
                <a:latin typeface="微软雅黑" panose="020B0503020204020204" pitchFamily="34" charset="-122"/>
                <a:ea typeface="微软雅黑" panose="020B0503020204020204" pitchFamily="34" charset="-122"/>
              </a:rPr>
              <a:t>进化论古生物学家</a:t>
            </a:r>
            <a:endParaRPr lang="en-US" altLang="zh-CN" sz="2000" dirty="0">
              <a:solidFill>
                <a:schemeClr val="bg1"/>
              </a:solidFill>
              <a:latin typeface="微软雅黑" panose="020B0503020204020204" pitchFamily="34" charset="-122"/>
              <a:ea typeface="微软雅黑" panose="020B0503020204020204" pitchFamily="34" charset="-122"/>
            </a:endParaRPr>
          </a:p>
          <a:p>
            <a:pPr algn="ctr"/>
            <a:r>
              <a:rPr lang="zh-CN" altLang="en-US" sz="2000" dirty="0">
                <a:solidFill>
                  <a:schemeClr val="bg1"/>
                </a:solidFill>
                <a:latin typeface="微软雅黑" panose="020B0503020204020204" pitchFamily="34" charset="-122"/>
                <a:ea typeface="微软雅黑" panose="020B0503020204020204" pitchFamily="34" charset="-122"/>
              </a:rPr>
              <a:t>史蒂芬</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古尔德</a:t>
            </a:r>
            <a:endParaRPr lang="zh-CN" altLang="en-US" sz="2000" dirty="0">
              <a:solidFill>
                <a:schemeClr val="bg1"/>
              </a:solidFill>
              <a:latin typeface="微软雅黑" panose="020B0503020204020204" pitchFamily="34" charset="-122"/>
              <a:ea typeface="微软雅黑" panose="020B0503020204020204" pitchFamily="34" charset="-122"/>
            </a:endParaRPr>
          </a:p>
        </p:txBody>
      </p:sp>
      <p:pic>
        <p:nvPicPr>
          <p:cNvPr id="14"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40" y="2060848"/>
            <a:ext cx="2367631" cy="295232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2"/>
          <p:cNvSpPr txBox="1">
            <a:spLocks noChangeArrowheads="1"/>
          </p:cNvSpPr>
          <p:nvPr/>
        </p:nvSpPr>
        <p:spPr bwMode="auto">
          <a:xfrm>
            <a:off x="3146622" y="1752712"/>
            <a:ext cx="5839652" cy="4647426"/>
          </a:xfrm>
          <a:prstGeom prst="rect">
            <a:avLst/>
          </a:prstGeom>
          <a:noFill/>
          <a:ln w="9525">
            <a:noFill/>
            <a:miter lim="800000"/>
          </a:ln>
          <a:effectLst/>
        </p:spPr>
        <p:txBody>
          <a:bodyPr wrap="square">
            <a:spAutoFit/>
          </a:bodyPr>
          <a:lstStyle/>
          <a:p>
            <a:pPr lvl="0">
              <a:lnSpc>
                <a:spcPts val="3860"/>
              </a:lnSpc>
              <a:defRPr/>
            </a:pP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事实并不会为自己说话；</a:t>
            </a:r>
            <a:r>
              <a:rPr lang="zh-CN" altLang="en-US" sz="2800" b="1" dirty="0">
                <a:solidFill>
                  <a:srgbClr val="FF0000"/>
                </a:solidFill>
                <a:latin typeface="微软雅黑" panose="020B0503020204020204" pitchFamily="34" charset="-122"/>
                <a:ea typeface="微软雅黑" panose="020B0503020204020204" pitchFamily="34" charset="-122"/>
              </a:rPr>
              <a:t>它们只会按照理论</a:t>
            </a:r>
            <a:r>
              <a:rPr lang="en-US" altLang="zh-CN" sz="2800" b="1" dirty="0">
                <a:solidFill>
                  <a:srgbClr val="FF0000"/>
                </a:solidFill>
                <a:latin typeface="微软雅黑" panose="020B0503020204020204" pitchFamily="34" charset="-122"/>
                <a:ea typeface="微软雅黑" panose="020B0503020204020204" pitchFamily="34" charset="-122"/>
              </a:rPr>
              <a:t>【</a:t>
            </a:r>
            <a:r>
              <a:rPr lang="zh-CN" altLang="en-US" sz="2800" b="1" dirty="0">
                <a:solidFill>
                  <a:srgbClr val="FF0000"/>
                </a:solidFill>
                <a:latin typeface="微软雅黑" panose="020B0503020204020204" pitchFamily="34" charset="-122"/>
                <a:ea typeface="微软雅黑" panose="020B0503020204020204" pitchFamily="34" charset="-122"/>
              </a:rPr>
              <a:t>即：科学家的世界观</a:t>
            </a:r>
            <a:r>
              <a:rPr lang="en-US" altLang="zh-CN" sz="2800" b="1" dirty="0">
                <a:solidFill>
                  <a:srgbClr val="FF0000"/>
                </a:solidFill>
                <a:latin typeface="微软雅黑" panose="020B0503020204020204" pitchFamily="34" charset="-122"/>
                <a:ea typeface="微软雅黑" panose="020B0503020204020204" pitchFamily="34" charset="-122"/>
              </a:rPr>
              <a:t>】</a:t>
            </a:r>
            <a:r>
              <a:rPr lang="zh-CN" altLang="en-US" sz="2800" b="1" dirty="0">
                <a:solidFill>
                  <a:srgbClr val="FF0000"/>
                </a:solidFill>
                <a:latin typeface="微软雅黑" panose="020B0503020204020204" pitchFamily="34" charset="-122"/>
                <a:ea typeface="微软雅黑" panose="020B0503020204020204" pitchFamily="34" charset="-122"/>
              </a:rPr>
              <a:t>被解读</a:t>
            </a:r>
            <a:r>
              <a:rPr lang="zh-CN" altLang="en-US" sz="2800" dirty="0">
                <a:latin typeface="微软雅黑" panose="020B0503020204020204" pitchFamily="34" charset="-122"/>
                <a:ea typeface="微软雅黑" panose="020B0503020204020204" pitchFamily="34" charset="-122"/>
              </a:rPr>
              <a:t>。科学跟艺术领域一样，创新思维能促使观念发生改变。科学就是一种典型的人类活动，它并非是一种机械的</a:t>
            </a:r>
            <a:r>
              <a:rPr lang="zh-CN" altLang="en-US" sz="2800" dirty="0">
                <a:solidFill>
                  <a:srgbClr val="00B050"/>
                </a:solidFill>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如同机器人般的客观信息积累，通过逻辑规律的引导得到必然的解释。</a:t>
            </a:r>
            <a:r>
              <a:rPr lang="en-US" altLang="zh-CN" sz="2800" dirty="0">
                <a:latin typeface="微软雅黑" panose="020B0503020204020204" pitchFamily="34" charset="-122"/>
                <a:ea typeface="微软雅黑" panose="020B0503020204020204" pitchFamily="34" charset="-122"/>
              </a:rPr>
              <a:t>”</a:t>
            </a:r>
            <a:endParaRPr kumimoji="0" lang="en-US" sz="280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a:t>
            </a:r>
            <a:r>
              <a:rPr kumimoji="0" lang="en-US"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The validation of continental drift” in </a:t>
            </a:r>
            <a:r>
              <a:rPr kumimoji="0" lang="en-US" u="sng"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Ever </a:t>
            </a:r>
            <a:endParaRPr kumimoji="0" lang="en-US" u="sng"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u="sng"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Since Darwin</a:t>
            </a:r>
            <a:r>
              <a:rPr kumimoji="0" lang="en-US"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 Burnett Books, 1978  p.61–162.</a:t>
            </a:r>
            <a:endParaRPr kumimoji="0" lang="en-US"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16" name="文本框 15"/>
          <p:cNvSpPr txBox="1"/>
          <p:nvPr/>
        </p:nvSpPr>
        <p:spPr>
          <a:xfrm>
            <a:off x="3151685" y="2799470"/>
            <a:ext cx="5523161" cy="2553391"/>
          </a:xfrm>
          <a:prstGeom prst="rect">
            <a:avLst/>
          </a:prstGeom>
          <a:solidFill>
            <a:schemeClr val="tx1"/>
          </a:solidFill>
          <a:ln>
            <a:solidFill>
              <a:schemeClr val="tx1"/>
            </a:solidFill>
          </a:ln>
          <a:effectLst>
            <a:glow>
              <a:schemeClr val="bg1">
                <a:alpha val="44000"/>
              </a:schemeClr>
            </a:glow>
            <a:outerShdw blurRad="63500" algn="ctr" rotWithShape="0">
              <a:schemeClr val="bg1"/>
            </a:outerShdw>
          </a:effectLst>
          <a:scene3d>
            <a:camera prst="orthographicFront"/>
            <a:lightRig rig="threePt" dir="t"/>
          </a:scene3d>
          <a:sp3d extrusionH="76200">
            <a:bevelT w="63500" h="50800"/>
            <a:extrusionClr>
              <a:srgbClr val="3A3AFE"/>
            </a:extrusionClr>
          </a:sp3d>
        </p:spPr>
        <p:txBody>
          <a:bodyPr wrap="square">
            <a:spAutoFit/>
          </a:bodyPr>
          <a:lstStyle/>
          <a:p>
            <a:pPr>
              <a:lnSpc>
                <a:spcPts val="3860"/>
              </a:lnSpc>
            </a:pPr>
            <a:endParaRPr lang="en-US" altLang="zh-CN" sz="2800"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ts val="3860"/>
              </a:lnSpc>
            </a:pPr>
            <a:r>
              <a:rPr lang="zh-CN" altLang="zh-CN" sz="2800"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如果科学家从小被教导进化论，那么他们就会自然而然地按照进化论世界观来解读所观察到的证据。</a:t>
            </a:r>
            <a:endParaRPr lang="en-US" altLang="zh-CN" sz="2800"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ts val="3860"/>
              </a:lnSpc>
            </a:pPr>
            <a:endParaRPr lang="zh-CN" altLang="en-US" sz="28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p:nvPr/>
        </p:nvSpPr>
        <p:spPr>
          <a:xfrm>
            <a:off x="0" y="422952"/>
            <a:ext cx="9144000"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科学家的真相</a:t>
            </a:r>
            <a:endParaRPr lang="zh-CN" altLang="en-US" sz="3600" b="1" dirty="0">
              <a:solidFill>
                <a:srgbClr val="002060"/>
              </a:solidFill>
              <a:ea typeface="微软雅黑" panose="020B0503020204020204" pitchFamily="34" charset="-122"/>
            </a:endParaRPr>
          </a:p>
        </p:txBody>
      </p:sp>
      <p:cxnSp>
        <p:nvCxnSpPr>
          <p:cNvPr id="5" name="直线连接符 4"/>
          <p:cNvCxnSpPr>
            <a:stCxn id="11" idx="1"/>
          </p:cNvCxnSpPr>
          <p:nvPr/>
        </p:nvCxnSpPr>
        <p:spPr>
          <a:xfrm>
            <a:off x="446212" y="1605841"/>
            <a:ext cx="0" cy="48932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59602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605841"/>
            <a:ext cx="0" cy="47932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1"/>
          <a:srcRect l="38822" t="7371" r="20768" b="51298"/>
          <a:stretch>
            <a:fillRect/>
          </a:stretch>
        </p:blipFill>
        <p:spPr>
          <a:xfrm>
            <a:off x="446212" y="1340768"/>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3" name="矩形 1"/>
          <p:cNvSpPr/>
          <p:nvPr/>
        </p:nvSpPr>
        <p:spPr>
          <a:xfrm>
            <a:off x="468154" y="3354427"/>
            <a:ext cx="4094803" cy="523220"/>
          </a:xfrm>
          <a:prstGeom prst="rect">
            <a:avLst/>
          </a:prstGeom>
        </p:spPr>
        <p:txBody>
          <a:bodyPr wrap="square">
            <a:spAutoFit/>
          </a:bodyPr>
          <a:lstStyle/>
          <a:p>
            <a:pPr algn="ctr"/>
            <a:r>
              <a:rPr lang="zh-CN" altLang="en-US" sz="2800" b="1" dirty="0">
                <a:latin typeface="Arial" panose="020B0604020202020204" pitchFamily="34" charset="0"/>
                <a:ea typeface="微软雅黑" panose="020B0503020204020204" pitchFamily="34" charset="-122"/>
                <a:cs typeface="Arial" panose="020B0604020202020204" pitchFamily="34" charset="0"/>
              </a:rPr>
              <a:t>脑海中的科学家</a:t>
            </a:r>
            <a:endParaRPr lang="en-US" sz="2800" dirty="0"/>
          </a:p>
        </p:txBody>
      </p:sp>
      <p:sp>
        <p:nvSpPr>
          <p:cNvPr id="14" name="内容占位符 2"/>
          <p:cNvSpPr txBox="1"/>
          <p:nvPr/>
        </p:nvSpPr>
        <p:spPr>
          <a:xfrm>
            <a:off x="424270" y="4107679"/>
            <a:ext cx="4126097" cy="1900007"/>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tabLst>
                <a:tab pos="457200" algn="l"/>
              </a:tabLst>
            </a:pPr>
            <a:r>
              <a:rPr lang="zh-CN" altLang="zh-CN" sz="2800" dirty="0">
                <a:latin typeface="微软雅黑" panose="020B0503020204020204" pitchFamily="34" charset="-122"/>
                <a:ea typeface="微软雅黑" panose="020B0503020204020204" pitchFamily="34" charset="-122"/>
                <a:cs typeface="Times New Roman" panose="02020603050405020304" pitchFamily="18" charset="0"/>
              </a:rPr>
              <a:t>只相信已</a:t>
            </a: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被证实的事物</a:t>
            </a:r>
            <a:endParaRPr lang="zh-CN" altLang="zh-CN" sz="28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tabLst>
                <a:tab pos="457200" algn="l"/>
              </a:tabLst>
            </a:pPr>
            <a:r>
              <a:rPr lang="zh-CN" altLang="zh-CN" sz="2800" dirty="0">
                <a:latin typeface="微软雅黑" panose="020B0503020204020204" pitchFamily="34" charset="-122"/>
                <a:ea typeface="微软雅黑" panose="020B0503020204020204" pitchFamily="34" charset="-122"/>
                <a:cs typeface="Times New Roman" panose="02020603050405020304" pitchFamily="18" charset="0"/>
              </a:rPr>
              <a:t>没有偏见</a:t>
            </a: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dirty="0">
                <a:latin typeface="微软雅黑" panose="020B0503020204020204" pitchFamily="34" charset="-122"/>
                <a:ea typeface="微软雅黑" panose="020B0503020204020204" pitchFamily="34" charset="-122"/>
                <a:cs typeface="Times New Roman" panose="02020603050405020304" pitchFamily="18" charset="0"/>
              </a:rPr>
              <a:t>不主观</a:t>
            </a:r>
            <a:endParaRPr lang="zh-CN" altLang="zh-CN" sz="28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tabLst>
                <a:tab pos="457200" algn="l"/>
              </a:tabLst>
            </a:pPr>
            <a:r>
              <a:rPr lang="zh-CN" altLang="zh-CN" sz="2800" dirty="0">
                <a:latin typeface="微软雅黑" panose="020B0503020204020204" pitchFamily="34" charset="-122"/>
                <a:ea typeface="微软雅黑" panose="020B0503020204020204" pitchFamily="34" charset="-122"/>
                <a:cs typeface="Times New Roman" panose="02020603050405020304" pitchFamily="18" charset="0"/>
              </a:rPr>
              <a:t>实事求是、随时愿意自我更正</a:t>
            </a:r>
            <a:endParaRPr lang="zh-CN" altLang="zh-CN" sz="28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矩形 1"/>
          <p:cNvSpPr/>
          <p:nvPr/>
        </p:nvSpPr>
        <p:spPr>
          <a:xfrm>
            <a:off x="4841135" y="3354427"/>
            <a:ext cx="3856653" cy="523220"/>
          </a:xfrm>
          <a:prstGeom prst="rect">
            <a:avLst/>
          </a:prstGeom>
        </p:spPr>
        <p:txBody>
          <a:bodyPr wrap="square">
            <a:spAutoFit/>
          </a:bodyPr>
          <a:lstStyle/>
          <a:p>
            <a:pPr algn="ctr"/>
            <a:r>
              <a:rPr lang="zh-CN" altLang="en-US" sz="2800" b="1" dirty="0">
                <a:latin typeface="Arial" panose="020B0604020202020204" pitchFamily="34" charset="0"/>
                <a:ea typeface="微软雅黑" panose="020B0503020204020204" pitchFamily="34" charset="-122"/>
                <a:cs typeface="Arial" panose="020B0604020202020204" pitchFamily="34" charset="0"/>
              </a:rPr>
              <a:t>现实中的科学家</a:t>
            </a:r>
            <a:endParaRPr lang="en-US" sz="2800" dirty="0"/>
          </a:p>
        </p:txBody>
      </p:sp>
      <p:sp>
        <p:nvSpPr>
          <p:cNvPr id="16" name="内容占位符 2"/>
          <p:cNvSpPr txBox="1"/>
          <p:nvPr/>
        </p:nvSpPr>
        <p:spPr>
          <a:xfrm>
            <a:off x="4769127" y="4107679"/>
            <a:ext cx="3763322" cy="22878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Arial" panose="020B0604020202020204" pitchFamily="34" charset="0"/>
              <a:buChar char="•"/>
            </a:pPr>
            <a:r>
              <a:rPr lang="zh-CN" altLang="zh-CN" sz="2800" dirty="0">
                <a:effectLst/>
                <a:latin typeface="微软雅黑" panose="020B0503020204020204" pitchFamily="34" charset="-122"/>
                <a:ea typeface="微软雅黑" panose="020B0503020204020204" pitchFamily="34" charset="-122"/>
                <a:cs typeface="Times New Roman" panose="02020603050405020304" pitchFamily="18" charset="0"/>
              </a:rPr>
              <a:t>相信基于权威的教导，例如课本</a:t>
            </a:r>
            <a:endParaRPr lang="zh-CN" altLang="zh-CN" sz="28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gn="just">
              <a:buFont typeface="Arial" panose="020B0604020202020204" pitchFamily="34" charset="0"/>
              <a:buChar char="•"/>
              <a:tabLst>
                <a:tab pos="457200" algn="l"/>
              </a:tabLst>
            </a:pPr>
            <a:r>
              <a:rPr lang="zh-CN" altLang="zh-CN" sz="2800" dirty="0">
                <a:effectLst/>
                <a:latin typeface="微软雅黑" panose="020B0503020204020204" pitchFamily="34" charset="-122"/>
                <a:ea typeface="微软雅黑" panose="020B0503020204020204" pitchFamily="34" charset="-122"/>
                <a:cs typeface="Times New Roman" panose="02020603050405020304" pitchFamily="18" charset="0"/>
              </a:rPr>
              <a:t>有一套自己的世界观</a:t>
            </a:r>
            <a:endParaRPr lang="zh-CN" altLang="zh-CN" sz="28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gn="just">
              <a:buFont typeface="Arial" panose="020B0604020202020204" pitchFamily="34" charset="0"/>
              <a:buChar char="•"/>
              <a:tabLst>
                <a:tab pos="457200" algn="l"/>
              </a:tabLst>
            </a:pPr>
            <a:r>
              <a:rPr lang="zh-CN" altLang="zh-CN" sz="2800" dirty="0">
                <a:effectLst/>
                <a:latin typeface="微软雅黑" panose="020B0503020204020204" pitchFamily="34" charset="-122"/>
                <a:ea typeface="微软雅黑" panose="020B0503020204020204" pitchFamily="34" charset="-122"/>
                <a:cs typeface="Times New Roman" panose="02020603050405020304" pitchFamily="18" charset="0"/>
              </a:rPr>
              <a:t>按照这个世界观来解读证据</a:t>
            </a:r>
            <a:endParaRPr lang="zh-CN" altLang="zh-CN" sz="28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r="16217" b="12574"/>
          <a:stretch>
            <a:fillRect/>
          </a:stretch>
        </p:blipFill>
        <p:spPr>
          <a:xfrm>
            <a:off x="5278181" y="1281277"/>
            <a:ext cx="2894218" cy="200532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p:cNvPicPr>
            <a:picLocks noChangeAspect="1"/>
          </p:cNvPicPr>
          <p:nvPr/>
        </p:nvPicPr>
        <p:blipFill>
          <a:blip r:embed="rId4"/>
          <a:stretch>
            <a:fillRect/>
          </a:stretch>
        </p:blipFill>
        <p:spPr>
          <a:xfrm>
            <a:off x="971601" y="1283065"/>
            <a:ext cx="3009986" cy="200160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p:nvPr/>
        </p:nvSpPr>
        <p:spPr>
          <a:xfrm>
            <a:off x="0" y="422952"/>
            <a:ext cx="9144000"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如何对待科学家的评论？</a:t>
            </a:r>
            <a:endParaRPr lang="zh-CN" altLang="en-US" sz="3600" b="1" dirty="0">
              <a:solidFill>
                <a:srgbClr val="002060"/>
              </a:solidFill>
              <a:ea typeface="微软雅黑" panose="020B0503020204020204" pitchFamily="34" charset="-122"/>
            </a:endParaRPr>
          </a:p>
        </p:txBody>
      </p:sp>
      <p:cxnSp>
        <p:nvCxnSpPr>
          <p:cNvPr id="5" name="直线连接符 4"/>
          <p:cNvCxnSpPr>
            <a:stCxn id="11" idx="1"/>
          </p:cNvCxnSpPr>
          <p:nvPr/>
        </p:nvCxnSpPr>
        <p:spPr>
          <a:xfrm>
            <a:off x="446212" y="1605841"/>
            <a:ext cx="0" cy="48932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59602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605841"/>
            <a:ext cx="0" cy="47932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1"/>
          <a:srcRect l="38822" t="7371" r="20768" b="51298"/>
          <a:stretch>
            <a:fillRect/>
          </a:stretch>
        </p:blipFill>
        <p:spPr>
          <a:xfrm>
            <a:off x="446212" y="1340768"/>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4" name="内容占位符 2"/>
          <p:cNvSpPr txBox="1"/>
          <p:nvPr/>
        </p:nvSpPr>
        <p:spPr>
          <a:xfrm>
            <a:off x="934325" y="4157986"/>
            <a:ext cx="6440766" cy="2341154"/>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457200" algn="l"/>
              </a:tabLst>
            </a:pP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“但要凡事察验，善美的要持守。”</a:t>
            </a:r>
            <a:endParaRPr lang="zh-CN" altLang="en-US" sz="2800" dirty="0">
              <a:latin typeface="微软雅黑" panose="020B0503020204020204" pitchFamily="34" charset="-122"/>
              <a:ea typeface="微软雅黑" panose="020B0503020204020204" pitchFamily="34" charset="-122"/>
              <a:cs typeface="Times New Roman" panose="02020603050405020304" pitchFamily="18" charset="0"/>
            </a:endParaRPr>
          </a:p>
          <a:p>
            <a:pPr>
              <a:tabLst>
                <a:tab pos="457200" algn="l"/>
              </a:tabLst>
            </a:pP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帖撒罗尼迦前书</a:t>
            </a: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rPr>
              <a:t> 5:21</a:t>
            </a:r>
            <a:endParaRPr lang="zh-CN" altLang="zh-CN" sz="28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00000"/>
              </a:lnSpc>
              <a:buFont typeface="Arial" panose="020B0604020202020204" pitchFamily="34" charset="0"/>
              <a:buChar char="•"/>
              <a:tabLst>
                <a:tab pos="457200" algn="l"/>
              </a:tabLst>
            </a:pPr>
            <a:endParaRPr lang="en-US" altLang="zh-CN" sz="1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tabLst>
                <a:tab pos="457200" algn="l"/>
              </a:tabLst>
            </a:pP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既不是拒绝科学家的所有话</a:t>
            </a:r>
            <a:endParaRPr lang="zh-CN" altLang="en-US" sz="28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tabLst>
                <a:tab pos="457200" algn="l"/>
              </a:tabLst>
            </a:pP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又不是盲目相信科学家的一切话</a:t>
            </a:r>
            <a:endParaRPr lang="zh-CN" altLang="en-US" sz="28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 name="图片 2"/>
          <p:cNvPicPr>
            <a:picLocks noChangeAspect="1"/>
          </p:cNvPicPr>
          <p:nvPr/>
        </p:nvPicPr>
        <p:blipFill rotWithShape="1">
          <a:blip r:embed="rId3"/>
          <a:srcRect b="33851"/>
          <a:stretch>
            <a:fillRect/>
          </a:stretch>
        </p:blipFill>
        <p:spPr>
          <a:xfrm>
            <a:off x="2807804" y="1401974"/>
            <a:ext cx="3528392" cy="252323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p:nvPr/>
        </p:nvSpPr>
        <p:spPr>
          <a:xfrm>
            <a:off x="0" y="422952"/>
            <a:ext cx="9144000"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如何对待科学？</a:t>
            </a:r>
            <a:endParaRPr lang="zh-CN" altLang="en-US" sz="3600" b="1" dirty="0">
              <a:solidFill>
                <a:srgbClr val="002060"/>
              </a:solidFill>
              <a:ea typeface="微软雅黑" panose="020B0503020204020204" pitchFamily="34" charset="-122"/>
            </a:endParaRPr>
          </a:p>
        </p:txBody>
      </p:sp>
      <p:cxnSp>
        <p:nvCxnSpPr>
          <p:cNvPr id="5" name="直线连接符 4"/>
          <p:cNvCxnSpPr>
            <a:stCxn id="11" idx="1"/>
          </p:cNvCxnSpPr>
          <p:nvPr/>
        </p:nvCxnSpPr>
        <p:spPr>
          <a:xfrm>
            <a:off x="446212" y="1605841"/>
            <a:ext cx="0" cy="48932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59602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605841"/>
            <a:ext cx="0" cy="47932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1"/>
          <a:srcRect l="38822" t="7371" r="20768" b="51298"/>
          <a:stretch>
            <a:fillRect/>
          </a:stretch>
        </p:blipFill>
        <p:spPr>
          <a:xfrm>
            <a:off x="446212" y="1340768"/>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4" name="内容占位符 2"/>
          <p:cNvSpPr txBox="1"/>
          <p:nvPr/>
        </p:nvSpPr>
        <p:spPr>
          <a:xfrm>
            <a:off x="865841" y="5261979"/>
            <a:ext cx="7522579" cy="1052981"/>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3860"/>
              </a:lnSpc>
              <a:buFont typeface="Arial" panose="020B0604020202020204" pitchFamily="34" charset="0"/>
              <a:buChar char="•"/>
              <a:tabLst>
                <a:tab pos="457200" algn="l"/>
              </a:tabLst>
            </a:pP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不能因为某些科学家不实事求是而弃绝科学和科学方法。</a:t>
            </a:r>
            <a:endParaRPr lang="zh-CN" altLang="en-US" sz="105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061" y="1406233"/>
            <a:ext cx="4525877" cy="236496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内容占位符 2"/>
          <p:cNvSpPr txBox="1"/>
          <p:nvPr/>
        </p:nvSpPr>
        <p:spPr>
          <a:xfrm>
            <a:off x="1129087" y="4109923"/>
            <a:ext cx="6440766" cy="996170"/>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457200" algn="l"/>
              </a:tabLst>
            </a:pP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“但要凡事察验，善美的要持守。”</a:t>
            </a:r>
            <a:endParaRPr lang="zh-CN" altLang="en-US" sz="2800" dirty="0">
              <a:latin typeface="微软雅黑" panose="020B0503020204020204" pitchFamily="34" charset="-122"/>
              <a:ea typeface="微软雅黑" panose="020B0503020204020204" pitchFamily="34" charset="-122"/>
              <a:cs typeface="Times New Roman" panose="02020603050405020304" pitchFamily="18" charset="0"/>
            </a:endParaRPr>
          </a:p>
          <a:p>
            <a:pPr>
              <a:tabLst>
                <a:tab pos="457200" algn="l"/>
              </a:tabLst>
            </a:pP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帖撒罗尼迦前书</a:t>
            </a: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rPr>
              <a:t> 5:21</a:t>
            </a:r>
            <a:endParaRPr lang="zh-CN" altLang="zh-CN" sz="28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879145" y="4581128"/>
            <a:ext cx="7290784" cy="2322063"/>
          </a:xfrm>
          <a:prstGeom prst="rect">
            <a:avLst/>
          </a:prstGeom>
        </p:spPr>
        <p:txBody>
          <a:bodyPr>
            <a:noAutofit/>
          </a:bodyPr>
          <a:lstStyle/>
          <a:p>
            <a:pPr marL="457200" indent="-457200">
              <a:lnSpc>
                <a:spcPct val="100000"/>
              </a:lnSpc>
              <a:buFont typeface="Arial" panose="020B0604020202020204" pitchFamily="34" charset="0"/>
              <a:buChar char="•"/>
              <a:defRPr/>
            </a:pPr>
            <a:r>
              <a:rPr lang="zh-CN" altLang="en-US" dirty="0">
                <a:latin typeface="Arial" panose="020B0604020202020204" pitchFamily="34" charset="0"/>
                <a:ea typeface="微软雅黑" panose="020B0503020204020204" pitchFamily="34" charset="-122"/>
              </a:rPr>
              <a:t>进化论的真相：进化论 ≠ 科学</a:t>
            </a:r>
            <a:endParaRPr lang="zh-CN" altLang="en-US" dirty="0">
              <a:latin typeface="Arial" panose="020B0604020202020204" pitchFamily="34" charset="0"/>
              <a:ea typeface="微软雅黑" panose="020B0503020204020204" pitchFamily="34" charset="-122"/>
            </a:endParaRPr>
          </a:p>
          <a:p>
            <a:pPr marL="457200" indent="-457200">
              <a:lnSpc>
                <a:spcPct val="100000"/>
              </a:lnSpc>
              <a:buFont typeface="Arial" panose="020B0604020202020204" pitchFamily="34" charset="0"/>
              <a:buChar char="•"/>
              <a:defRPr/>
            </a:pPr>
            <a:r>
              <a:rPr lang="zh-CN" altLang="en-US" dirty="0">
                <a:latin typeface="Arial" panose="020B0604020202020204" pitchFamily="34" charset="0"/>
                <a:ea typeface="微软雅黑" panose="020B0503020204020204" pitchFamily="34" charset="-122"/>
              </a:rPr>
              <a:t>科学家真实的样子</a:t>
            </a:r>
            <a:endParaRPr lang="zh-CN" altLang="en-US" dirty="0">
              <a:latin typeface="Arial" panose="020B0604020202020204" pitchFamily="34" charset="0"/>
              <a:ea typeface="微软雅黑" panose="020B0503020204020204" pitchFamily="34" charset="-122"/>
            </a:endParaRPr>
          </a:p>
          <a:p>
            <a:pPr marL="457200" indent="-457200">
              <a:lnSpc>
                <a:spcPct val="100000"/>
              </a:lnSpc>
              <a:buFont typeface="Arial" panose="020B0604020202020204" pitchFamily="34" charset="0"/>
              <a:buChar char="•"/>
              <a:defRPr/>
            </a:pPr>
            <a:r>
              <a:rPr lang="zh-CN" altLang="en-US" dirty="0">
                <a:latin typeface="Arial" panose="020B0604020202020204" pitchFamily="34" charset="0"/>
                <a:ea typeface="微软雅黑" panose="020B0503020204020204" pitchFamily="34" charset="-122"/>
              </a:rPr>
              <a:t>科学家相信进化论的真实原因</a:t>
            </a:r>
            <a:endParaRPr lang="zh-CN" altLang="en-US" dirty="0">
              <a:latin typeface="Arial" panose="020B0604020202020204" pitchFamily="34" charset="0"/>
              <a:ea typeface="微软雅黑" panose="020B0503020204020204" pitchFamily="34" charset="-122"/>
            </a:endParaRPr>
          </a:p>
        </p:txBody>
      </p:sp>
      <p:cxnSp>
        <p:nvCxnSpPr>
          <p:cNvPr id="5" name="直线连接符 4"/>
          <p:cNvCxnSpPr>
            <a:stCxn id="9" idx="1"/>
          </p:cNvCxnSpPr>
          <p:nvPr/>
        </p:nvCxnSpPr>
        <p:spPr>
          <a:xfrm>
            <a:off x="446212" y="1774376"/>
            <a:ext cx="0" cy="472495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1601" y="176455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14269" y="1764556"/>
            <a:ext cx="0" cy="463458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446212" y="150930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3" name="标题 1"/>
          <p:cNvSpPr txBox="1"/>
          <p:nvPr/>
        </p:nvSpPr>
        <p:spPr>
          <a:xfrm>
            <a:off x="0" y="498590"/>
            <a:ext cx="9144000" cy="590931"/>
          </a:xfrm>
          <a:prstGeom prst="rect">
            <a:avLst/>
          </a:prstGeom>
        </p:spPr>
        <p:txBody>
          <a:bodyPr/>
          <a:lst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gn="ctr"/>
            <a:r>
              <a:rPr lang="zh-CN" dirty="0"/>
              <a:t>学完后，你将会发现：</a:t>
            </a:r>
            <a:endParaRPr lang="zh-CN" dirty="0"/>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6410" r="-9402"/>
          <a:stretch>
            <a:fillRect/>
          </a:stretch>
        </p:blipFill>
        <p:spPr>
          <a:xfrm>
            <a:off x="22586" y="2036011"/>
            <a:ext cx="3786549" cy="2256012"/>
          </a:xfrm>
          <a:prstGeom prst="rect">
            <a:avLst/>
          </a:prstGeom>
          <a:solidFill>
            <a:schemeClr val="bg1"/>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045" y="2019809"/>
            <a:ext cx="4348369" cy="227221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文本框 14"/>
          <p:cNvSpPr txBox="1"/>
          <p:nvPr/>
        </p:nvSpPr>
        <p:spPr>
          <a:xfrm>
            <a:off x="4951237" y="2095929"/>
            <a:ext cx="800219" cy="461665"/>
          </a:xfrm>
          <a:prstGeom prst="rect">
            <a:avLst/>
          </a:prstGeom>
          <a:noFill/>
          <a:effectLst>
            <a:glow>
              <a:schemeClr val="bg1">
                <a:alpha val="44000"/>
              </a:schemeClr>
            </a:glow>
          </a:effectLst>
          <a:scene3d>
            <a:camera prst="orthographicFront"/>
            <a:lightRig rig="threePt" dir="t"/>
          </a:scene3d>
          <a:sp3d extrusionH="76200">
            <a:bevelT w="63500" h="50800"/>
            <a:extrusionClr>
              <a:srgbClr val="3A3AFE"/>
            </a:extrusionClr>
          </a:sp3d>
        </p:spPr>
        <p:txBody>
          <a:bodyPr wrap="none" rtlCol="0">
            <a:spAutoFit/>
          </a:bodyPr>
          <a:lstStyle/>
          <a:p>
            <a:r>
              <a:rPr kumimoji="1" lang="zh-CN" altLang="en-US" sz="2400" b="1" dirty="0">
                <a:latin typeface="微软雅黑" panose="020B0503020204020204" pitchFamily="34" charset="-122"/>
                <a:ea typeface="微软雅黑" panose="020B0503020204020204" pitchFamily="34" charset="-122"/>
              </a:rPr>
              <a:t>科学</a:t>
            </a:r>
            <a:endParaRPr kumimoji="1" lang="zh-CN" altLang="en-US" sz="2400" b="1" dirty="0">
              <a:latin typeface="微软雅黑" panose="020B0503020204020204" pitchFamily="34" charset="-122"/>
              <a:ea typeface="微软雅黑" panose="020B0503020204020204" pitchFamily="34" charset="-122"/>
            </a:endParaRPr>
          </a:p>
        </p:txBody>
      </p:sp>
      <p:grpSp>
        <p:nvGrpSpPr>
          <p:cNvPr id="22" name="组合 21"/>
          <p:cNvGrpSpPr/>
          <p:nvPr/>
        </p:nvGrpSpPr>
        <p:grpSpPr>
          <a:xfrm>
            <a:off x="3953681" y="2795874"/>
            <a:ext cx="720080" cy="720080"/>
            <a:chOff x="7668344" y="956842"/>
            <a:chExt cx="720080" cy="720080"/>
          </a:xfrm>
        </p:grpSpPr>
        <p:sp>
          <p:nvSpPr>
            <p:cNvPr id="18" name="矩形 17"/>
            <p:cNvSpPr/>
            <p:nvPr/>
          </p:nvSpPr>
          <p:spPr>
            <a:xfrm>
              <a:off x="7668344" y="1196751"/>
              <a:ext cx="720080" cy="11115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7668344" y="1381946"/>
              <a:ext cx="720080" cy="11115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矩形 20"/>
            <p:cNvSpPr/>
            <p:nvPr/>
          </p:nvSpPr>
          <p:spPr>
            <a:xfrm rot="6956617">
              <a:off x="7668343" y="1261304"/>
              <a:ext cx="720080" cy="11115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500"/>
                            </p:stCondLst>
                            <p:childTnLst>
                              <p:par>
                                <p:cTn id="13" presetID="22" presetClass="entr" presetSubtype="8"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p:nvPr/>
        </p:nvSpPr>
        <p:spPr>
          <a:xfrm>
            <a:off x="0" y="422952"/>
            <a:ext cx="9144000"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如何察验？</a:t>
            </a:r>
            <a:endParaRPr lang="zh-CN" altLang="en-US" sz="3600" b="1" dirty="0">
              <a:solidFill>
                <a:srgbClr val="002060"/>
              </a:solidFill>
              <a:ea typeface="微软雅黑" panose="020B0503020204020204" pitchFamily="34" charset="-122"/>
            </a:endParaRPr>
          </a:p>
        </p:txBody>
      </p:sp>
      <p:cxnSp>
        <p:nvCxnSpPr>
          <p:cNvPr id="5" name="直线连接符 4"/>
          <p:cNvCxnSpPr>
            <a:stCxn id="11" idx="1"/>
          </p:cNvCxnSpPr>
          <p:nvPr/>
        </p:nvCxnSpPr>
        <p:spPr>
          <a:xfrm>
            <a:off x="446212" y="1605841"/>
            <a:ext cx="0" cy="48932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59602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605841"/>
            <a:ext cx="0" cy="47932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1"/>
          <a:srcRect l="38822" t="7371" r="20768" b="51298"/>
          <a:stretch>
            <a:fillRect/>
          </a:stretch>
        </p:blipFill>
        <p:spPr>
          <a:xfrm>
            <a:off x="446212" y="1340768"/>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4" name="内容占位符 2"/>
          <p:cNvSpPr txBox="1"/>
          <p:nvPr/>
        </p:nvSpPr>
        <p:spPr>
          <a:xfrm>
            <a:off x="865841" y="5085715"/>
            <a:ext cx="7522579" cy="1082348"/>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tabLst>
                <a:tab pos="457200" algn="l"/>
              </a:tabLst>
            </a:pP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察验方法：</a:t>
            </a:r>
            <a:endParaRPr lang="zh-CN" altLang="en-US" sz="28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00000"/>
              </a:lnSpc>
              <a:tabLst>
                <a:tab pos="457200" algn="l"/>
              </a:tabLst>
            </a:pP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看科学家得出的结论是否符合实际的科学观察。</a:t>
            </a:r>
            <a:endParaRPr lang="zh-CN" altLang="zh-CN" sz="28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325" y="1452958"/>
            <a:ext cx="4911350" cy="327218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p:nvPr/>
        </p:nvSpPr>
        <p:spPr>
          <a:xfrm>
            <a:off x="0" y="422952"/>
            <a:ext cx="9144000"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科学的定义</a:t>
            </a:r>
            <a:endParaRPr lang="zh-CN" altLang="en-US" sz="3600" b="1" dirty="0">
              <a:solidFill>
                <a:srgbClr val="002060"/>
              </a:solidFill>
              <a:ea typeface="微软雅黑" panose="020B0503020204020204" pitchFamily="34" charset="-122"/>
            </a:endParaRPr>
          </a:p>
        </p:txBody>
      </p:sp>
      <p:cxnSp>
        <p:nvCxnSpPr>
          <p:cNvPr id="5" name="直线连接符 4"/>
          <p:cNvCxnSpPr>
            <a:stCxn id="11" idx="1"/>
          </p:cNvCxnSpPr>
          <p:nvPr/>
        </p:nvCxnSpPr>
        <p:spPr>
          <a:xfrm>
            <a:off x="446212" y="1605841"/>
            <a:ext cx="0" cy="48932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59602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605841"/>
            <a:ext cx="0" cy="47932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1"/>
          <a:srcRect l="38822" t="7371" r="20768" b="51298"/>
          <a:stretch>
            <a:fillRect/>
          </a:stretch>
        </p:blipFill>
        <p:spPr>
          <a:xfrm>
            <a:off x="446212" y="1340768"/>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4" name="内容占位符 2"/>
          <p:cNvSpPr txBox="1"/>
          <p:nvPr/>
        </p:nvSpPr>
        <p:spPr>
          <a:xfrm>
            <a:off x="611560" y="2487905"/>
            <a:ext cx="5057112" cy="3251018"/>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860"/>
              </a:lnSpc>
              <a:tabLst>
                <a:tab pos="457200" algn="l"/>
              </a:tabLst>
            </a:pP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科学是</a:t>
            </a: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竭力尝试对物质世界做出真实解释的。”</a:t>
            </a:r>
            <a:endParaRPr lang="en-US" altLang="zh-CN" sz="28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ts val="3860"/>
              </a:lnSpc>
              <a:tabLst>
                <a:tab pos="457200" algn="l"/>
              </a:tabLst>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迈克</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贝希</a:t>
            </a: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00000"/>
              </a:lnSpc>
              <a:tabLst>
                <a:tab pos="457200" algn="l"/>
              </a:tabLst>
            </a:pPr>
            <a:endParaRPr lang="zh-CN" altLang="en-US" sz="12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ts val="3860"/>
              </a:lnSpc>
              <a:tabLst>
                <a:tab pos="457200" algn="l"/>
              </a:tabLst>
            </a:pP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物质世界的事实：上帝所造</a:t>
            </a:r>
            <a:endParaRPr lang="zh-CN" altLang="en-US" sz="28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ts val="3860"/>
              </a:lnSpc>
              <a:tabLst>
                <a:tab pos="457200" algn="l"/>
              </a:tabLst>
            </a:pP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科学证据：指向设计</a:t>
            </a:r>
            <a:endParaRPr lang="zh-CN" altLang="en-US" sz="28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3" name="Picture 2"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508" y="2699155"/>
            <a:ext cx="3561492" cy="274606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p:nvPr/>
        </p:nvSpPr>
        <p:spPr>
          <a:xfrm>
            <a:off x="0" y="422952"/>
            <a:ext cx="9144000"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统计学</a:t>
            </a:r>
            <a:endParaRPr lang="zh-CN" altLang="en-US" sz="3600" b="1" dirty="0">
              <a:solidFill>
                <a:srgbClr val="002060"/>
              </a:solidFill>
              <a:ea typeface="微软雅黑" panose="020B0503020204020204" pitchFamily="34" charset="-122"/>
            </a:endParaRPr>
          </a:p>
        </p:txBody>
      </p:sp>
      <p:cxnSp>
        <p:nvCxnSpPr>
          <p:cNvPr id="5" name="直线连接符 4"/>
          <p:cNvCxnSpPr>
            <a:stCxn id="11" idx="1"/>
          </p:cNvCxnSpPr>
          <p:nvPr/>
        </p:nvCxnSpPr>
        <p:spPr>
          <a:xfrm>
            <a:off x="446212" y="1605841"/>
            <a:ext cx="0" cy="48932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59602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605841"/>
            <a:ext cx="0" cy="47932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1"/>
          <a:srcRect l="38822" t="7371" r="20768" b="51298"/>
          <a:stretch>
            <a:fillRect/>
          </a:stretch>
        </p:blipFill>
        <p:spPr>
          <a:xfrm>
            <a:off x="446212" y="1340768"/>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4" name="内容占位符 2"/>
          <p:cNvSpPr txBox="1"/>
          <p:nvPr/>
        </p:nvSpPr>
        <p:spPr>
          <a:xfrm>
            <a:off x="676854" y="2244241"/>
            <a:ext cx="7742665" cy="4124206"/>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tabLst>
                <a:tab pos="457200" algn="l"/>
              </a:tabLst>
            </a:pP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“不可能事件”的概率：</a:t>
            </a:r>
            <a:endParaRPr lang="en-US" altLang="zh-CN" sz="28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00000"/>
              </a:lnSpc>
              <a:tabLst>
                <a:tab pos="457200" algn="l"/>
              </a:tabLst>
            </a:pP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rPr>
              <a:t>1/10</a:t>
            </a:r>
            <a:r>
              <a:rPr lang="en-US" altLang="zh-CN" sz="2800" baseline="30000" dirty="0">
                <a:latin typeface="微软雅黑" panose="020B0503020204020204" pitchFamily="34" charset="-122"/>
                <a:ea typeface="微软雅黑" panose="020B0503020204020204" pitchFamily="34" charset="-122"/>
                <a:cs typeface="Times New Roman" panose="02020603050405020304" pitchFamily="18" charset="0"/>
              </a:rPr>
              <a:t>100</a:t>
            </a:r>
            <a:endParaRPr lang="en-US" altLang="zh-CN" sz="2800" baseline="300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00000"/>
              </a:lnSpc>
              <a:tabLst>
                <a:tab pos="457200" algn="l"/>
              </a:tabLst>
            </a:pP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偶然形成一个有具体功能、</a:t>
            </a:r>
            <a:endParaRPr lang="en-US" altLang="zh-CN" sz="28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00000"/>
              </a:lnSpc>
              <a:tabLst>
                <a:tab pos="457200" algn="l"/>
              </a:tabLst>
            </a:pP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中等大小蛋白质分子的几率： </a:t>
            </a:r>
            <a:endParaRPr lang="en-US" altLang="zh-CN" sz="28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00000"/>
              </a:lnSpc>
              <a:tabLst>
                <a:tab pos="457200" algn="l"/>
              </a:tabLst>
            </a:pP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rPr>
              <a:t>1/10</a:t>
            </a:r>
            <a:r>
              <a:rPr lang="en-US" altLang="zh-CN" sz="2800" baseline="30000" dirty="0">
                <a:latin typeface="微软雅黑" panose="020B0503020204020204" pitchFamily="34" charset="-122"/>
                <a:ea typeface="微软雅黑" panose="020B0503020204020204" pitchFamily="34" charset="-122"/>
                <a:cs typeface="Times New Roman" panose="02020603050405020304" pitchFamily="18" charset="0"/>
              </a:rPr>
              <a:t>209</a:t>
            </a:r>
            <a:endParaRPr lang="en-US" altLang="zh-CN" sz="2800" baseline="300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00000"/>
              </a:lnSpc>
              <a:tabLst>
                <a:tab pos="457200" algn="l"/>
              </a:tabLst>
            </a:pPr>
            <a:endParaRPr lang="en-US" altLang="zh-CN" sz="11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00000"/>
              </a:lnSpc>
              <a:tabLst>
                <a:tab pos="457200" algn="l"/>
              </a:tabLst>
            </a:pP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统计概率表明：要在现实的时间内偶然产生特定的蛋白质是不可能的。</a:t>
            </a:r>
            <a:endParaRPr lang="en-US" altLang="zh-CN" sz="28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7" name="Picture 15" descr="Picture--Origin of Life and Structures--Ribonuclease amino acid string.png"/>
          <p:cNvPicPr>
            <a:picLocks noChangeAspect="1"/>
          </p:cNvPicPr>
          <p:nvPr/>
        </p:nvPicPr>
        <p:blipFill>
          <a:blip r:embed="rId3" cstate="print"/>
          <a:stretch>
            <a:fillRect/>
          </a:stretch>
        </p:blipFill>
        <p:spPr>
          <a:xfrm>
            <a:off x="5580112" y="1726903"/>
            <a:ext cx="3332396" cy="331313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p:nvPr/>
        </p:nvSpPr>
        <p:spPr>
          <a:xfrm>
            <a:off x="0" y="422952"/>
            <a:ext cx="9144000"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鞭毛</a:t>
            </a:r>
            <a:endParaRPr lang="zh-CN" altLang="en-US" sz="3600" b="1" dirty="0">
              <a:solidFill>
                <a:srgbClr val="002060"/>
              </a:solidFill>
              <a:ea typeface="微软雅黑" panose="020B0503020204020204" pitchFamily="34" charset="-122"/>
            </a:endParaRPr>
          </a:p>
        </p:txBody>
      </p:sp>
      <p:cxnSp>
        <p:nvCxnSpPr>
          <p:cNvPr id="5" name="直线连接符 4"/>
          <p:cNvCxnSpPr>
            <a:stCxn id="11" idx="1"/>
          </p:cNvCxnSpPr>
          <p:nvPr/>
        </p:nvCxnSpPr>
        <p:spPr>
          <a:xfrm>
            <a:off x="446212" y="1605841"/>
            <a:ext cx="0" cy="48932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59602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605841"/>
            <a:ext cx="0" cy="47932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1"/>
          <a:srcRect l="38822" t="7371" r="20768" b="51298"/>
          <a:stretch>
            <a:fillRect/>
          </a:stretch>
        </p:blipFill>
        <p:spPr>
          <a:xfrm>
            <a:off x="446212" y="1340768"/>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3" name="内容占位符 2"/>
          <p:cNvSpPr txBox="1"/>
          <p:nvPr/>
        </p:nvSpPr>
        <p:spPr>
          <a:xfrm>
            <a:off x="982282" y="2057913"/>
            <a:ext cx="4392414" cy="435133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kern="1800" dirty="0">
                <a:latin typeface="微软雅黑" panose="020B0503020204020204" pitchFamily="34" charset="-122"/>
                <a:ea typeface="微软雅黑" panose="020B0503020204020204" pitchFamily="34" charset="-122"/>
                <a:cs typeface="宋体" panose="02010600030101010101" pitchFamily="2" charset="-122"/>
              </a:rPr>
              <a:t>鞭毛：由几十种特定的蛋白质构成</a:t>
            </a:r>
            <a:endParaRPr lang="zh-CN" altLang="en-US" sz="4000" kern="1800" dirty="0">
              <a:latin typeface="微软雅黑" panose="020B0503020204020204" pitchFamily="34" charset="-122"/>
              <a:ea typeface="微软雅黑" panose="020B0503020204020204" pitchFamily="34" charset="-122"/>
              <a:cs typeface="宋体" panose="02010600030101010101" pitchFamily="2" charset="-122"/>
            </a:endParaRPr>
          </a:p>
          <a:p>
            <a:endParaRPr lang="zh-CN" altLang="en-US" sz="1400" kern="0" dirty="0">
              <a:solidFill>
                <a:srgbClr val="000000"/>
              </a:solidFill>
              <a:latin typeface="微软雅黑" panose="020B0503020204020204" pitchFamily="34" charset="-122"/>
              <a:ea typeface="微软雅黑" panose="020B0503020204020204" pitchFamily="34" charset="-122"/>
            </a:endParaRPr>
          </a:p>
          <a:p>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统计概率表明：</a:t>
            </a:r>
            <a:r>
              <a:rPr lang="zh-CN" altLang="en-US" sz="2800"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鞭毛不可能偶然产生！</a:t>
            </a:r>
            <a:endParaRPr lang="zh-CN" altLang="en-US" sz="2800"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sz="2800"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这个证据是符合创造还是符合偶然进化？</a:t>
            </a:r>
            <a:endParaRPr lang="zh-CN" altLang="en-US"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endParaRPr lang="zh-CN" altLang="en-US" sz="4400" dirty="0">
              <a:latin typeface="微软雅黑" panose="020B0503020204020204" pitchFamily="34" charset="-122"/>
              <a:ea typeface="微软雅黑" panose="020B0503020204020204" pitchFamily="34" charset="-122"/>
            </a:endParaRPr>
          </a:p>
        </p:txBody>
      </p:sp>
      <p:pic>
        <p:nvPicPr>
          <p:cNvPr id="15" name="图片 14" descr="鞭毛结构图.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3970360"/>
            <a:ext cx="2495797" cy="2124140"/>
          </a:xfrm>
          <a:prstGeom prst="rect">
            <a:avLst/>
          </a:prstGeom>
          <a:solidFill>
            <a:srgbClr val="FFFFFF">
              <a:shade val="85000"/>
            </a:srgbClr>
          </a:solidFill>
          <a:ln w="28575" cap="sq" cmpd="sng">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3" descr="C:\Users\huangr6\Desktop\新建文件夹\u=3331981232,383132698&amp;fm=21&amp;gp=0.jpg"/>
          <p:cNvPicPr>
            <a:picLocks noChangeAspect="1" noChangeArrowheads="1" noCrop="1"/>
          </p:cNvPicPr>
          <p:nvPr/>
        </p:nvPicPr>
        <p:blipFill>
          <a:blip r:embed="rId4" cstate="print"/>
          <a:srcRect/>
          <a:stretch>
            <a:fillRect/>
          </a:stretch>
        </p:blipFill>
        <p:spPr bwMode="auto">
          <a:xfrm>
            <a:off x="5940152" y="1737629"/>
            <a:ext cx="2493147" cy="2124139"/>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4"/>
          <p:cNvCxnSpPr>
            <a:stCxn id="11" idx="1"/>
          </p:cNvCxnSpPr>
          <p:nvPr/>
        </p:nvCxnSpPr>
        <p:spPr>
          <a:xfrm>
            <a:off x="446212" y="1605841"/>
            <a:ext cx="0" cy="48932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59602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605841"/>
            <a:ext cx="0" cy="47932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1"/>
          <a:srcRect l="38822" t="7371" r="20768" b="51298"/>
          <a:stretch>
            <a:fillRect/>
          </a:stretch>
        </p:blipFill>
        <p:spPr>
          <a:xfrm>
            <a:off x="446212" y="1340768"/>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3" name="内容占位符 2"/>
          <p:cNvSpPr txBox="1"/>
          <p:nvPr/>
        </p:nvSpPr>
        <p:spPr>
          <a:xfrm>
            <a:off x="635872" y="3014820"/>
            <a:ext cx="5186629" cy="203342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240"/>
              </a:lnSpc>
            </a:pPr>
            <a:r>
              <a:rPr lang="zh-CN" altLang="en-US" kern="1800" dirty="0">
                <a:latin typeface="微软雅黑" panose="020B0503020204020204" pitchFamily="34" charset="-122"/>
                <a:ea typeface="微软雅黑" panose="020B0503020204020204" pitchFamily="34" charset="-122"/>
                <a:cs typeface="宋体" panose="02010600030101010101" pitchFamily="2" charset="-122"/>
              </a:rPr>
              <a:t>在考察了这些证据之后，贝希博士从原来相信随机进化论，转而相信智慧设计论。</a:t>
            </a:r>
            <a:endParaRPr lang="zh-CN" altLang="en-US"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5" name="图片 14" descr="鞭毛结构图.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5308" y="328119"/>
            <a:ext cx="2495797" cy="2124140"/>
          </a:xfrm>
          <a:prstGeom prst="rect">
            <a:avLst/>
          </a:prstGeom>
          <a:solidFill>
            <a:srgbClr val="FFFFFF">
              <a:shade val="85000"/>
            </a:srgbClr>
          </a:solidFill>
          <a:ln w="28575" cap="sq" cmpd="sng">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3" descr="C:\Users\huangr6\Desktop\新建文件夹\u=3331981232,383132698&amp;fm=21&amp;gp=0.jpg"/>
          <p:cNvPicPr>
            <a:picLocks noChangeAspect="1" noChangeArrowheads="1" noCrop="1"/>
          </p:cNvPicPr>
          <p:nvPr/>
        </p:nvPicPr>
        <p:blipFill>
          <a:blip r:embed="rId4" cstate="print"/>
          <a:srcRect/>
          <a:stretch>
            <a:fillRect/>
          </a:stretch>
        </p:blipFill>
        <p:spPr bwMode="auto">
          <a:xfrm>
            <a:off x="2195736" y="330567"/>
            <a:ext cx="2493147" cy="2124139"/>
          </a:xfrm>
          <a:prstGeom prst="rect">
            <a:avLst/>
          </a:prstGeom>
          <a:noFill/>
          <a:ln w="9525">
            <a:noFill/>
            <a:miter lim="800000"/>
            <a:headEnd/>
            <a:tailEnd/>
          </a:ln>
        </p:spPr>
      </p:pic>
      <p:pic>
        <p:nvPicPr>
          <p:cNvPr id="14" name="Picture 2" descr="查看源图像"/>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1175" y="3155239"/>
            <a:ext cx="3092431" cy="23844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内容占位符 2"/>
          <p:cNvSpPr txBox="1"/>
          <p:nvPr/>
        </p:nvSpPr>
        <p:spPr>
          <a:xfrm>
            <a:off x="635873" y="5124355"/>
            <a:ext cx="5057112" cy="1052981"/>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860"/>
              </a:lnSpc>
              <a:tabLst>
                <a:tab pos="457200" algn="l"/>
              </a:tabLst>
            </a:pP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科学是</a:t>
            </a: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竭力尝试对物质世界做出真实解释的。”</a:t>
            </a:r>
            <a:endParaRPr lang="en-US" altLang="zh-CN" sz="28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p:nvPr/>
        </p:nvSpPr>
        <p:spPr>
          <a:xfrm>
            <a:off x="2850167" y="548680"/>
            <a:ext cx="6106888" cy="1569660"/>
          </a:xfrm>
          <a:prstGeom prst="rect">
            <a:avLst/>
          </a:prstGeom>
          <a:noFill/>
        </p:spPr>
        <p:txBody>
          <a:bodyPr wrap="square" rtlCol="0">
            <a:spAutoFit/>
          </a:bodyPr>
          <a:lstStyle/>
          <a:p>
            <a:r>
              <a:rPr lang="zh-CN" altLang="en-US" sz="3200" b="1" dirty="0">
                <a:solidFill>
                  <a:srgbClr val="002060"/>
                </a:solidFill>
                <a:ea typeface="微软雅黑" panose="020B0503020204020204" pitchFamily="34" charset="-122"/>
              </a:rPr>
              <a:t>为什么在证据面前，一些进化论科学家仍然不愿承认生命是智慧设计的产物？</a:t>
            </a:r>
            <a:endParaRPr lang="zh-CN" altLang="en-US" sz="3200" b="1" dirty="0">
              <a:solidFill>
                <a:srgbClr val="002060"/>
              </a:solidFill>
              <a:ea typeface="微软雅黑" panose="020B0503020204020204" pitchFamily="34" charset="-122"/>
            </a:endParaRPr>
          </a:p>
        </p:txBody>
      </p:sp>
      <p:pic>
        <p:nvPicPr>
          <p:cNvPr id="13" name="Picture 7" descr=" "/>
          <p:cNvPicPr>
            <a:picLocks noChangeAspect="1" noChangeArrowheads="1"/>
          </p:cNvPicPr>
          <p:nvPr/>
        </p:nvPicPr>
        <p:blipFill>
          <a:blip r:embed="rId1" cstate="print"/>
          <a:srcRect b="22513"/>
          <a:stretch>
            <a:fillRect/>
          </a:stretch>
        </p:blipFill>
        <p:spPr bwMode="auto">
          <a:xfrm>
            <a:off x="467544" y="0"/>
            <a:ext cx="2160240" cy="246919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内容占位符 2"/>
          <p:cNvSpPr txBox="1"/>
          <p:nvPr/>
        </p:nvSpPr>
        <p:spPr>
          <a:xfrm>
            <a:off x="363393" y="2720028"/>
            <a:ext cx="8417214" cy="3754874"/>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pP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并非科学</a:t>
            </a:r>
            <a:r>
              <a:rPr lang="zh-CN" altLang="en-US" sz="2800" dirty="0">
                <a:solidFill>
                  <a:prstClr val="black"/>
                </a:solidFill>
                <a:latin typeface="微软雅黑" panose="020B0503020204020204" pitchFamily="34" charset="-122"/>
                <a:ea typeface="微软雅黑" panose="020B0503020204020204" pitchFamily="34" charset="-122"/>
              </a:rPr>
              <a:t>方法</a:t>
            </a:r>
            <a:r>
              <a:rPr lang="zh-CN" altLang="en-US" sz="2800" dirty="0">
                <a:latin typeface="微软雅黑" panose="020B0503020204020204" pitchFamily="34" charset="-122"/>
                <a:ea typeface="微软雅黑" panose="020B0503020204020204" pitchFamily="34" charset="-122"/>
              </a:rPr>
              <a:t>或科学制度以某种方式迫使我们接受对这现象世界的</a:t>
            </a:r>
            <a:r>
              <a:rPr lang="zh-CN" altLang="en-US" sz="2800" b="1" dirty="0">
                <a:solidFill>
                  <a:srgbClr val="FF0000"/>
                </a:solidFill>
                <a:latin typeface="微软雅黑" panose="020B0503020204020204" pitchFamily="34" charset="-122"/>
                <a:ea typeface="微软雅黑" panose="020B0503020204020204" pitchFamily="34" charset="-122"/>
              </a:rPr>
              <a:t>唯物解释</a:t>
            </a:r>
            <a:r>
              <a:rPr lang="zh-CN" altLang="en-US" sz="2800" dirty="0">
                <a:latin typeface="微软雅黑" panose="020B0503020204020204" pitchFamily="34" charset="-122"/>
                <a:ea typeface="微软雅黑" panose="020B0503020204020204" pitchFamily="34" charset="-122"/>
              </a:rPr>
              <a:t>；相反，我们是受到遵守</a:t>
            </a:r>
            <a:r>
              <a:rPr lang="zh-CN" altLang="en-US" sz="2800" b="1" dirty="0">
                <a:solidFill>
                  <a:srgbClr val="FF0000"/>
                </a:solidFill>
                <a:latin typeface="微软雅黑" panose="020B0503020204020204" pitchFamily="34" charset="-122"/>
                <a:ea typeface="微软雅黑" panose="020B0503020204020204" pitchFamily="34" charset="-122"/>
              </a:rPr>
              <a:t>唯物</a:t>
            </a:r>
            <a:r>
              <a:rPr lang="zh-CN" altLang="en-US" sz="2800" dirty="0">
                <a:latin typeface="微软雅黑" panose="020B0503020204020204" pitchFamily="34" charset="-122"/>
                <a:ea typeface="微软雅黑" panose="020B0503020204020204" pitchFamily="34" charset="-122"/>
              </a:rPr>
              <a:t>起因这一事先假定的驱使，创立一系列产生</a:t>
            </a:r>
            <a:r>
              <a:rPr lang="zh-CN" altLang="en-US" sz="2800" b="1" dirty="0">
                <a:solidFill>
                  <a:srgbClr val="FF0000"/>
                </a:solidFill>
                <a:latin typeface="微软雅黑" panose="020B0503020204020204" pitchFamily="34" charset="-122"/>
                <a:ea typeface="微软雅黑" panose="020B0503020204020204" pitchFamily="34" charset="-122"/>
              </a:rPr>
              <a:t>唯物论解释</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进化论解释</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的实验研究方法和观点；无论这些解释多么有悖直觉和常理，或多么困扰外行人。</a:t>
            </a:r>
            <a:endParaRPr lang="en-US" altLang="zh-CN" sz="2800" dirty="0">
              <a:latin typeface="微软雅黑" panose="020B0503020204020204" pitchFamily="34" charset="-122"/>
              <a:ea typeface="微软雅黑" panose="020B0503020204020204" pitchFamily="34" charset="-122"/>
            </a:endParaRPr>
          </a:p>
          <a:p>
            <a:pPr defTabSz="685800">
              <a:lnSpc>
                <a:spcPct val="100000"/>
              </a:lnSpc>
              <a:spcBef>
                <a:spcPts val="0"/>
              </a:spcBef>
            </a:pPr>
            <a:endParaRPr lang="en-US" altLang="zh-CN" sz="2000" dirty="0">
              <a:latin typeface="微软雅黑" panose="020B0503020204020204" pitchFamily="34" charset="-122"/>
              <a:ea typeface="微软雅黑" panose="020B0503020204020204" pitchFamily="34" charset="-122"/>
            </a:endParaRPr>
          </a:p>
          <a:p>
            <a:pPr defTabSz="685800">
              <a:lnSpc>
                <a:spcPct val="100000"/>
              </a:lnSpc>
              <a:spcBef>
                <a:spcPts val="0"/>
              </a:spcBef>
            </a:pPr>
            <a:r>
              <a:rPr lang="zh-CN" altLang="en-US" sz="2800" dirty="0">
                <a:latin typeface="微软雅黑" panose="020B0503020204020204" pitchFamily="34" charset="-122"/>
                <a:ea typeface="微软雅黑" panose="020B0503020204020204" pitchFamily="34" charset="-122"/>
              </a:rPr>
              <a:t>而且，</a:t>
            </a:r>
            <a:r>
              <a:rPr lang="zh-CN" altLang="en-US" sz="2800" b="1" dirty="0">
                <a:solidFill>
                  <a:srgbClr val="FF0000"/>
                </a:solidFill>
                <a:latin typeface="微软雅黑" panose="020B0503020204020204" pitchFamily="34" charset="-122"/>
                <a:ea typeface="微软雅黑" panose="020B0503020204020204" pitchFamily="34" charset="-122"/>
              </a:rPr>
              <a:t>这唯物主义是绝对的，因为我们不能允许一位神的脚踏进这门槛</a:t>
            </a:r>
            <a:r>
              <a:rPr lang="zh-CN" altLang="en-US" dirty="0">
                <a:ea typeface="微软雅黑" panose="020B0503020204020204" pitchFamily="34" charset="-122"/>
              </a:rPr>
              <a:t>。</a:t>
            </a:r>
            <a:r>
              <a:rPr lang="en-US" altLang="zh-CN" dirty="0">
                <a:ea typeface="微软雅黑" panose="020B0503020204020204" pitchFamily="34" charset="-122"/>
              </a:rPr>
              <a:t>”</a:t>
            </a:r>
            <a:r>
              <a:rPr lang="zh-CN" altLang="en-US" dirty="0">
                <a:ea typeface="微软雅黑" panose="020B0503020204020204" pitchFamily="34" charset="-122"/>
              </a:rPr>
              <a:t> </a:t>
            </a:r>
            <a:r>
              <a:rPr lang="en-US" altLang="zh-CN" sz="1800" dirty="0" err="1">
                <a:ea typeface="微软雅黑" panose="020B0503020204020204" pitchFamily="34" charset="-122"/>
              </a:rPr>
              <a:t>Lewontin</a:t>
            </a:r>
            <a:r>
              <a:rPr lang="en-US" altLang="zh-CN" sz="1800" dirty="0">
                <a:ea typeface="微软雅黑" panose="020B0503020204020204" pitchFamily="34" charset="-122"/>
              </a:rPr>
              <a:t>, Richard.  “Billions and Billions of Demons.”  The New York Review January 9, 1997, 31</a:t>
            </a:r>
            <a:endParaRPr lang="en-US" altLang="zh-CN" sz="1600" dirty="0">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p:nvPr/>
        </p:nvSpPr>
        <p:spPr>
          <a:xfrm>
            <a:off x="0" y="309291"/>
            <a:ext cx="9144000" cy="1200329"/>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鞭唯物主义不能允许</a:t>
            </a:r>
            <a:endParaRPr lang="en-US" altLang="zh-CN" sz="3600" b="1" dirty="0">
              <a:solidFill>
                <a:srgbClr val="002060"/>
              </a:solidFill>
              <a:ea typeface="微软雅黑" panose="020B0503020204020204" pitchFamily="34" charset="-122"/>
            </a:endParaRPr>
          </a:p>
          <a:p>
            <a:pPr algn="ctr"/>
            <a:r>
              <a:rPr lang="zh-CN" altLang="en-US" sz="3600" b="1" dirty="0">
                <a:solidFill>
                  <a:srgbClr val="002060"/>
                </a:solidFill>
                <a:ea typeface="微软雅黑" panose="020B0503020204020204" pitchFamily="34" charset="-122"/>
              </a:rPr>
              <a:t>一位神的脚踏进这门槛</a:t>
            </a:r>
            <a:endParaRPr lang="zh-CN" altLang="en-US" sz="3600" b="1" dirty="0">
              <a:solidFill>
                <a:srgbClr val="002060"/>
              </a:solidFill>
              <a:ea typeface="微软雅黑" panose="020B0503020204020204" pitchFamily="34" charset="-122"/>
            </a:endParaRPr>
          </a:p>
        </p:txBody>
      </p:sp>
      <p:cxnSp>
        <p:nvCxnSpPr>
          <p:cNvPr id="5" name="直线连接符 4"/>
          <p:cNvCxnSpPr>
            <a:stCxn id="11" idx="1"/>
          </p:cNvCxnSpPr>
          <p:nvPr/>
        </p:nvCxnSpPr>
        <p:spPr>
          <a:xfrm>
            <a:off x="446212" y="2051154"/>
            <a:ext cx="0" cy="444817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204133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2051154"/>
            <a:ext cx="0" cy="434798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1"/>
          <a:srcRect l="38822" t="7371" r="20768" b="51298"/>
          <a:stretch>
            <a:fillRect/>
          </a:stretch>
        </p:blipFill>
        <p:spPr>
          <a:xfrm>
            <a:off x="446212" y="1786081"/>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3" name="内容占位符 2"/>
          <p:cNvSpPr txBox="1"/>
          <p:nvPr/>
        </p:nvSpPr>
        <p:spPr>
          <a:xfrm>
            <a:off x="789624" y="2506662"/>
            <a:ext cx="4682211" cy="435133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380"/>
              </a:lnSpc>
            </a:pPr>
            <a:r>
              <a:rPr lang="zh-CN" altLang="en-US" sz="2800" b="1" kern="1800" dirty="0">
                <a:solidFill>
                  <a:srgbClr val="FF0000"/>
                </a:solidFill>
                <a:latin typeface="微软雅黑" panose="020B0503020204020204" pitchFamily="34" charset="-122"/>
                <a:ea typeface="微软雅黑" panose="020B0503020204020204" pitchFamily="34" charset="-122"/>
                <a:cs typeface="宋体" panose="02010600030101010101" pitchFamily="2" charset="-122"/>
              </a:rPr>
              <a:t>科学数据</a:t>
            </a:r>
            <a:r>
              <a:rPr lang="zh-CN" altLang="en-US" sz="2800" kern="1800" dirty="0">
                <a:latin typeface="微软雅黑" panose="020B0503020204020204" pitchFamily="34" charset="-122"/>
                <a:ea typeface="微软雅黑" panose="020B0503020204020204" pitchFamily="34" charset="-122"/>
                <a:cs typeface="宋体" panose="02010600030101010101" pitchFamily="2" charset="-122"/>
              </a:rPr>
              <a:t>表明：</a:t>
            </a:r>
            <a:endParaRPr lang="zh-CN" altLang="en-US" sz="2800" kern="1800" dirty="0">
              <a:latin typeface="微软雅黑" panose="020B0503020204020204" pitchFamily="34" charset="-122"/>
              <a:ea typeface="微软雅黑" panose="020B0503020204020204" pitchFamily="34" charset="-122"/>
              <a:cs typeface="宋体" panose="02010600030101010101" pitchFamily="2" charset="-122"/>
            </a:endParaRPr>
          </a:p>
          <a:p>
            <a:pPr>
              <a:lnSpc>
                <a:spcPts val="4380"/>
              </a:lnSpc>
            </a:pPr>
            <a:r>
              <a:rPr lang="zh-CN" altLang="en-US" sz="2800" kern="1800" dirty="0">
                <a:latin typeface="微软雅黑" panose="020B0503020204020204" pitchFamily="34" charset="-122"/>
                <a:ea typeface="微软雅黑" panose="020B0503020204020204" pitchFamily="34" charset="-122"/>
                <a:cs typeface="宋体" panose="02010600030101010101" pitchFamily="2" charset="-122"/>
              </a:rPr>
              <a:t>要在现实的时间内偶然产生特定的蛋白质是不可能的。</a:t>
            </a:r>
            <a:endParaRPr lang="zh-CN" altLang="en-US" sz="2800" kern="1800" dirty="0">
              <a:latin typeface="微软雅黑" panose="020B0503020204020204" pitchFamily="34" charset="-122"/>
              <a:ea typeface="微软雅黑" panose="020B0503020204020204" pitchFamily="34" charset="-122"/>
              <a:cs typeface="宋体" panose="02010600030101010101" pitchFamily="2" charset="-122"/>
            </a:endParaRPr>
          </a:p>
          <a:p>
            <a:pPr>
              <a:lnSpc>
                <a:spcPct val="100000"/>
              </a:lnSpc>
            </a:pPr>
            <a:endParaRPr lang="zh-CN" altLang="en-US" sz="2000" kern="1800" dirty="0">
              <a:latin typeface="微软雅黑" panose="020B0503020204020204" pitchFamily="34" charset="-122"/>
              <a:ea typeface="微软雅黑" panose="020B0503020204020204" pitchFamily="34" charset="-122"/>
              <a:cs typeface="宋体" panose="02010600030101010101" pitchFamily="2" charset="-122"/>
            </a:endParaRPr>
          </a:p>
          <a:p>
            <a:pPr>
              <a:lnSpc>
                <a:spcPts val="4380"/>
              </a:lnSpc>
            </a:pPr>
            <a:r>
              <a:rPr lang="zh-CN" altLang="en-US" sz="2800" kern="1800" dirty="0">
                <a:latin typeface="微软雅黑" panose="020B0503020204020204" pitchFamily="34" charset="-122"/>
                <a:ea typeface="微软雅黑" panose="020B0503020204020204" pitchFamily="34" charset="-122"/>
                <a:cs typeface="宋体" panose="02010600030101010101" pitchFamily="2" charset="-122"/>
              </a:rPr>
              <a:t>但进化论科学家还是解释说：“生命是随机进化来的</a:t>
            </a:r>
            <a:r>
              <a:rPr lang="en-US" altLang="zh-CN" sz="2800" kern="1800" dirty="0">
                <a:latin typeface="微软雅黑" panose="020B0503020204020204" pitchFamily="34" charset="-122"/>
                <a:ea typeface="微软雅黑" panose="020B0503020204020204" pitchFamily="34" charset="-122"/>
                <a:cs typeface="宋体" panose="02010600030101010101" pitchFamily="2" charset="-122"/>
              </a:rPr>
              <a:t>” </a:t>
            </a:r>
            <a:r>
              <a:rPr lang="zh-CN" altLang="en-US" sz="2800" kern="1800" dirty="0">
                <a:latin typeface="微软雅黑" panose="020B0503020204020204" pitchFamily="34" charset="-122"/>
                <a:ea typeface="微软雅黑" panose="020B0503020204020204" pitchFamily="34" charset="-122"/>
                <a:cs typeface="宋体" panose="02010600030101010101" pitchFamily="2" charset="-122"/>
              </a:rPr>
              <a:t>。</a:t>
            </a:r>
            <a:endParaRPr lang="zh-CN" altLang="en-US" sz="4400" dirty="0">
              <a:latin typeface="微软雅黑" panose="020B0503020204020204" pitchFamily="34" charset="-122"/>
              <a:ea typeface="微软雅黑" panose="020B0503020204020204" pitchFamily="34" charset="-122"/>
            </a:endParaRPr>
          </a:p>
        </p:txBody>
      </p:sp>
      <p:pic>
        <p:nvPicPr>
          <p:cNvPr id="14" name="Picture 15" descr="Picture--Origin of Life and Structures--Ribonuclease amino acid string.png"/>
          <p:cNvPicPr>
            <a:picLocks noChangeAspect="1"/>
          </p:cNvPicPr>
          <p:nvPr/>
        </p:nvPicPr>
        <p:blipFill>
          <a:blip r:embed="rId3" cstate="print"/>
          <a:stretch>
            <a:fillRect/>
          </a:stretch>
        </p:blipFill>
        <p:spPr>
          <a:xfrm>
            <a:off x="5724128" y="2536938"/>
            <a:ext cx="3162875" cy="314459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720299"/>
            <a:ext cx="0" cy="466287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72029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714269" y="1720299"/>
            <a:ext cx="0" cy="452458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Rectangle 2"/>
          <p:cNvSpPr/>
          <p:nvPr/>
        </p:nvSpPr>
        <p:spPr>
          <a:xfrm>
            <a:off x="871232" y="2396458"/>
            <a:ext cx="7547880" cy="1661289"/>
          </a:xfrm>
          <a:prstGeom prst="rect">
            <a:avLst/>
          </a:prstGeom>
        </p:spPr>
        <p:txBody>
          <a:bodyPr wrap="square">
            <a:spAutoFit/>
          </a:bodyPr>
          <a:lstStyle/>
          <a:p>
            <a:pPr>
              <a:lnSpc>
                <a:spcPts val="4200"/>
              </a:lnSpc>
              <a:spcBef>
                <a:spcPct val="50000"/>
              </a:spcBef>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科学家在恐龙骨头中发现了软组织、血管、胶原蛋白、</a:t>
            </a:r>
            <a:r>
              <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DNA</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等。这些软组织说明恐龙化石绝对不可能有</a:t>
            </a:r>
            <a:r>
              <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6500</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万年那么古老。</a:t>
            </a:r>
            <a:endParaRPr lang="zh-CN" altLang="en-US" sz="4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9" name="图片 8"/>
          <p:cNvPicPr>
            <a:picLocks noChangeAspect="1"/>
          </p:cNvPicPr>
          <p:nvPr/>
        </p:nvPicPr>
        <p:blipFill rotWithShape="1">
          <a:blip r:embed="rId1"/>
          <a:srcRect l="38822" t="7371" r="20768" b="51298"/>
          <a:stretch>
            <a:fillRect/>
          </a:stretch>
        </p:blipFill>
        <p:spPr>
          <a:xfrm>
            <a:off x="503364" y="148819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pic>
        <p:nvPicPr>
          <p:cNvPr id="7" name="图片 6"/>
          <p:cNvPicPr>
            <a:picLocks noChangeAspect="1"/>
          </p:cNvPicPr>
          <p:nvPr/>
        </p:nvPicPr>
        <p:blipFill rotWithShape="1">
          <a:blip r:embed="rId3"/>
          <a:srcRect l="7030" r="6906"/>
          <a:stretch>
            <a:fillRect/>
          </a:stretch>
        </p:blipFill>
        <p:spPr>
          <a:xfrm>
            <a:off x="2600760" y="0"/>
            <a:ext cx="3942479" cy="1945552"/>
          </a:xfrm>
          <a:prstGeom prst="rect">
            <a:avLst/>
          </a:prstGeom>
          <a:ln w="38100">
            <a:solidFill>
              <a:schemeClr val="tx1"/>
            </a:solidFill>
          </a:ln>
          <a:effectLst>
            <a:outerShdw blurRad="292100" dist="139700" dir="2700000" algn="tl" rotWithShape="0">
              <a:srgbClr val="333333">
                <a:alpha val="65000"/>
              </a:srgbClr>
            </a:outerShdw>
          </a:effectLst>
        </p:spPr>
      </p:pic>
      <p:pic>
        <p:nvPicPr>
          <p:cNvPr id="11" name="Picture 3" descr="T-Rex soft tissue"/>
          <p:cNvPicPr>
            <a:picLocks noChangeAspect="1" noChangeArrowheads="1"/>
          </p:cNvPicPr>
          <p:nvPr/>
        </p:nvPicPr>
        <p:blipFill>
          <a:blip r:embed="rId4" cstate="print"/>
          <a:srcRect/>
          <a:stretch>
            <a:fillRect/>
          </a:stretch>
        </p:blipFill>
        <p:spPr bwMode="auto">
          <a:xfrm>
            <a:off x="1617132" y="4249034"/>
            <a:ext cx="5934538" cy="191436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585368"/>
            <a:ext cx="0" cy="496925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55679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71" y="1572203"/>
            <a:ext cx="41022" cy="498354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324686"/>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软组织可以存活多久？</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6" name="Rectangle 2"/>
          <p:cNvSpPr/>
          <p:nvPr/>
        </p:nvSpPr>
        <p:spPr>
          <a:xfrm>
            <a:off x="899592" y="1821579"/>
            <a:ext cx="7457679" cy="2028761"/>
          </a:xfrm>
          <a:prstGeom prst="rect">
            <a:avLst/>
          </a:prstGeom>
          <a:noFill/>
        </p:spPr>
        <p:txBody>
          <a:bodyPr wrap="square">
            <a:spAutoFit/>
          </a:bodyPr>
          <a:lstStyle/>
          <a:p>
            <a:pPr>
              <a:lnSpc>
                <a:spcPts val="3860"/>
              </a:lnSpc>
            </a:pP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“想想看，化学、生物学的定律和我所知道的一切都说明这个应该已经不存在了，它们应该完全分解了。</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pPr>
              <a:lnSpc>
                <a:spcPts val="3860"/>
              </a:lnSpc>
            </a:pPr>
            <a:r>
              <a:rPr lang="en-GB" altLang="zh-CN" dirty="0">
                <a:latin typeface="Calibri" panose="020F0502020204030204" charset="0"/>
                <a:cs typeface="Calibri" panose="020F0502020204030204" charset="0"/>
              </a:rPr>
              <a:t>Nova Science Now, May 2009  </a:t>
            </a:r>
            <a:r>
              <a:rPr lang="en-US" altLang="zh-CN" dirty="0">
                <a:latin typeface="Calibri" panose="020F0502020204030204" charset="0"/>
                <a:cs typeface="Calibri" panose="020F0502020204030204" charset="0"/>
              </a:rPr>
              <a:t>www.</a:t>
            </a:r>
            <a:r>
              <a:rPr lang="en-GB" altLang="zh-CN" dirty="0" err="1">
                <a:latin typeface="Calibri" panose="020F0502020204030204" charset="0"/>
                <a:cs typeface="Calibri" panose="020F0502020204030204" charset="0"/>
              </a:rPr>
              <a:t>cross.tv</a:t>
            </a:r>
            <a:r>
              <a:rPr lang="en-GB" altLang="zh-CN" dirty="0">
                <a:latin typeface="Calibri" panose="020F0502020204030204" charset="0"/>
                <a:cs typeface="Calibri" panose="020F0502020204030204" charset="0"/>
              </a:rPr>
              <a:t>/21726 </a:t>
            </a:r>
            <a:endParaRPr lang="en-GB" altLang="zh-CN" sz="1200" dirty="0">
              <a:latin typeface="Calibri" panose="020F0502020204030204" charset="0"/>
              <a:cs typeface="Calibri" panose="020F0502020204030204" charset="0"/>
            </a:endParaRPr>
          </a:p>
        </p:txBody>
      </p:sp>
      <p:pic>
        <p:nvPicPr>
          <p:cNvPr id="17" name="Picture 3"/>
          <p:cNvPicPr>
            <a:picLocks noChangeAspect="1" noChangeArrowheads="1"/>
          </p:cNvPicPr>
          <p:nvPr/>
        </p:nvPicPr>
        <p:blipFill>
          <a:blip r:embed="rId3" cstate="print"/>
          <a:srcRect l="24245" t="3080" r="22401" b="16416"/>
          <a:stretch>
            <a:fillRect/>
          </a:stretch>
        </p:blipFill>
        <p:spPr bwMode="auto">
          <a:xfrm>
            <a:off x="858011" y="4136006"/>
            <a:ext cx="1729930" cy="199487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组合 12"/>
          <p:cNvGrpSpPr/>
          <p:nvPr/>
        </p:nvGrpSpPr>
        <p:grpSpPr>
          <a:xfrm>
            <a:off x="2718379" y="4102128"/>
            <a:ext cx="5638892" cy="2042200"/>
            <a:chOff x="993427" y="2887479"/>
            <a:chExt cx="7128001" cy="2654888"/>
          </a:xfrm>
        </p:grpSpPr>
        <p:pic>
          <p:nvPicPr>
            <p:cNvPr id="14" name="Picture 1" descr="Dino microscopic structures looks like red blood cells cd be squeezed out 65myr schwietzer"/>
            <p:cNvPicPr>
              <a:picLocks noChangeAspect="1" noChangeArrowheads="1"/>
            </p:cNvPicPr>
            <p:nvPr/>
          </p:nvPicPr>
          <p:blipFill>
            <a:blip r:embed="rId4" cstate="print"/>
            <a:srcRect/>
            <a:stretch>
              <a:fillRect/>
            </a:stretch>
          </p:blipFill>
          <p:spPr bwMode="auto">
            <a:xfrm>
              <a:off x="993427" y="2887479"/>
              <a:ext cx="7128001" cy="26406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矩形 14"/>
            <p:cNvSpPr/>
            <p:nvPr/>
          </p:nvSpPr>
          <p:spPr>
            <a:xfrm>
              <a:off x="993427" y="2901767"/>
              <a:ext cx="7128001" cy="2640600"/>
            </a:xfrm>
            <a:prstGeom prst="rect">
              <a:avLst/>
            </a:prstGeom>
            <a:ln w="28575">
              <a:solidFill>
                <a:schemeClr val="bg1"/>
              </a:solidFill>
            </a:ln>
          </p:spPr>
          <p:txBody>
            <a:bodyPr wrap="square" rtlCol="0" anchor="ctr">
              <a:spAutoFit/>
            </a:bodyPr>
            <a:lstStyle/>
            <a:p>
              <a:pPr algn="ctr"/>
              <a:endParaRPr kumimoji="1" lang="zh-CN" altLang="en-US" sz="2000"/>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463115"/>
            <a:ext cx="0" cy="510579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71" y="1449950"/>
            <a:ext cx="41022" cy="51057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20243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进化论如何解读软组织？</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6" name="Rectangle 2"/>
          <p:cNvSpPr/>
          <p:nvPr/>
        </p:nvSpPr>
        <p:spPr>
          <a:xfrm>
            <a:off x="5371681" y="1756584"/>
            <a:ext cx="3101762" cy="4553939"/>
          </a:xfrm>
          <a:prstGeom prst="rect">
            <a:avLst/>
          </a:prstGeom>
          <a:noFill/>
        </p:spPr>
        <p:txBody>
          <a:bodyPr wrap="square">
            <a:spAutoFit/>
          </a:bodyPr>
          <a:lstStyle/>
          <a:p>
            <a:pPr>
              <a:lnSpc>
                <a:spcPts val="3860"/>
              </a:lnSpc>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为了把</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软组织</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证据套入进化论的世界观，哪怕化学、生物学</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表明</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恐龙的软组织</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绝对不可能保存</a:t>
            </a:r>
            <a:r>
              <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6500</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万年，</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但</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进化论科学家仍然相信恐龙是</a:t>
            </a:r>
            <a:r>
              <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6500</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万年前的生物。</a:t>
            </a:r>
            <a:endParaRPr lang="en-GB" altLang="zh-CN" dirty="0">
              <a:latin typeface="微软雅黑" panose="020B0503020204020204" pitchFamily="34" charset="-122"/>
              <a:ea typeface="微软雅黑" panose="020B0503020204020204" pitchFamily="34" charset="-122"/>
              <a:cs typeface="Calibri" panose="020F0502020204030204" charset="0"/>
            </a:endParaRPr>
          </a:p>
        </p:txBody>
      </p:sp>
      <p:grpSp>
        <p:nvGrpSpPr>
          <p:cNvPr id="13" name="组合 12"/>
          <p:cNvGrpSpPr/>
          <p:nvPr/>
        </p:nvGrpSpPr>
        <p:grpSpPr>
          <a:xfrm>
            <a:off x="670557" y="1796772"/>
            <a:ext cx="4279530" cy="1549889"/>
            <a:chOff x="993427" y="2887479"/>
            <a:chExt cx="7128001" cy="2654888"/>
          </a:xfrm>
        </p:grpSpPr>
        <p:pic>
          <p:nvPicPr>
            <p:cNvPr id="14" name="Picture 1" descr="Dino microscopic structures looks like red blood cells cd be squeezed out 65myr schwietzer"/>
            <p:cNvPicPr>
              <a:picLocks noChangeAspect="1" noChangeArrowheads="1"/>
            </p:cNvPicPr>
            <p:nvPr/>
          </p:nvPicPr>
          <p:blipFill>
            <a:blip r:embed="rId3" cstate="print"/>
            <a:srcRect/>
            <a:stretch>
              <a:fillRect/>
            </a:stretch>
          </p:blipFill>
          <p:spPr bwMode="auto">
            <a:xfrm>
              <a:off x="993427" y="2887479"/>
              <a:ext cx="7128001" cy="26406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矩形 14"/>
            <p:cNvSpPr/>
            <p:nvPr/>
          </p:nvSpPr>
          <p:spPr>
            <a:xfrm>
              <a:off x="993427" y="2901767"/>
              <a:ext cx="7128001" cy="2640600"/>
            </a:xfrm>
            <a:prstGeom prst="rect">
              <a:avLst/>
            </a:prstGeom>
            <a:ln w="28575">
              <a:solidFill>
                <a:schemeClr val="bg1"/>
              </a:solidFill>
            </a:ln>
          </p:spPr>
          <p:txBody>
            <a:bodyPr wrap="square" rtlCol="0" anchor="ctr">
              <a:spAutoFit/>
            </a:bodyPr>
            <a:lstStyle/>
            <a:p>
              <a:pPr algn="ctr"/>
              <a:endParaRPr kumimoji="1" lang="zh-CN" altLang="en-US" sz="2000"/>
            </a:p>
          </p:txBody>
        </p:sp>
      </p:grpSp>
      <p:pic>
        <p:nvPicPr>
          <p:cNvPr id="2" name="图片 1"/>
          <p:cNvPicPr>
            <a:picLocks noChangeAspect="1"/>
          </p:cNvPicPr>
          <p:nvPr/>
        </p:nvPicPr>
        <p:blipFill rotWithShape="1">
          <a:blip r:embed="rId4"/>
          <a:srcRect t="7584"/>
          <a:stretch>
            <a:fillRect/>
          </a:stretch>
        </p:blipFill>
        <p:spPr>
          <a:xfrm>
            <a:off x="663317" y="3429000"/>
            <a:ext cx="4279515" cy="299258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498590"/>
            <a:ext cx="9144000" cy="590931"/>
          </a:xfrm>
          <a:prstGeom prst="rect">
            <a:avLst/>
          </a:prstGeom>
        </p:spPr>
        <p:txBody>
          <a:bodyPr/>
          <a:lst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gn="ctr"/>
            <a:r>
              <a:rPr lang="zh-CN" altLang="en-US" dirty="0"/>
              <a:t>科学家是什么样的人？</a:t>
            </a:r>
            <a:endParaRPr lang="zh-CN" dirty="0"/>
          </a:p>
        </p:txBody>
      </p:sp>
      <p:pic>
        <p:nvPicPr>
          <p:cNvPr id="9" name="Content Placeholder 3" descr="Mad scientist.jpg"/>
          <p:cNvPicPr>
            <a:picLocks noChangeAspect="1"/>
          </p:cNvPicPr>
          <p:nvPr/>
        </p:nvPicPr>
        <p:blipFill>
          <a:blip r:embed="rId1" cstate="print"/>
          <a:srcRect/>
          <a:stretch>
            <a:fillRect/>
          </a:stretch>
        </p:blipFill>
        <p:spPr>
          <a:xfrm>
            <a:off x="1710396" y="1484784"/>
            <a:ext cx="5723208" cy="523931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4403" y="332656"/>
            <a:ext cx="9145016" cy="1200329"/>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进化论世界观使进化论者</a:t>
            </a:r>
            <a:endPar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endParaRPr>
          </a:p>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看不到面前证据的意义</a:t>
            </a:r>
            <a:endParaRPr lang="en-US" sz="3600" dirty="0"/>
          </a:p>
        </p:txBody>
      </p:sp>
      <p:pic>
        <p:nvPicPr>
          <p:cNvPr id="536577" name="Picture 1"/>
          <p:cNvPicPr>
            <a:picLocks noChangeAspect="1" noChangeArrowheads="1"/>
          </p:cNvPicPr>
          <p:nvPr/>
        </p:nvPicPr>
        <p:blipFill rotWithShape="1">
          <a:blip r:embed="rId1" cstate="print"/>
          <a:srcRect l="4689" t="1769" r="1944"/>
          <a:stretch>
            <a:fillRect/>
          </a:stretch>
        </p:blipFill>
        <p:spPr bwMode="auto">
          <a:xfrm>
            <a:off x="347274" y="1844824"/>
            <a:ext cx="2640550" cy="491957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Picture--Origin of Life and Structures--Ribonuclease amino acid string.png"/>
          <p:cNvPicPr>
            <a:picLocks noChangeAspect="1"/>
          </p:cNvPicPr>
          <p:nvPr/>
        </p:nvPicPr>
        <p:blipFill>
          <a:blip r:embed="rId2" cstate="print"/>
          <a:stretch>
            <a:fillRect/>
          </a:stretch>
        </p:blipFill>
        <p:spPr>
          <a:xfrm>
            <a:off x="3059832" y="1844824"/>
            <a:ext cx="2756500" cy="266429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DNA_orbit_animated.gif"/>
          <p:cNvPicPr>
            <a:picLocks noChangeAspect="1"/>
          </p:cNvPicPr>
          <p:nvPr/>
        </p:nvPicPr>
        <p:blipFill>
          <a:blip r:embed="rId3" cstate="print"/>
          <a:srcRect/>
          <a:stretch>
            <a:fillRect/>
          </a:stretch>
        </p:blipFill>
        <p:spPr bwMode="auto">
          <a:xfrm>
            <a:off x="6458201" y="1280658"/>
            <a:ext cx="2016224" cy="3316340"/>
          </a:xfrm>
          <a:prstGeom prst="rect">
            <a:avLst/>
          </a:prstGeom>
          <a:noFill/>
          <a:ln w="9525">
            <a:noFill/>
            <a:miter lim="800000"/>
            <a:headEnd/>
            <a:tailEnd/>
          </a:ln>
        </p:spPr>
      </p:pic>
      <p:pic>
        <p:nvPicPr>
          <p:cNvPr id="8" name="Picture 1" descr="Dino microscopic structures looks like red blood cells cd be squeezed out 65myr schwietzer"/>
          <p:cNvPicPr>
            <a:picLocks noChangeAspect="1" noChangeArrowheads="1"/>
          </p:cNvPicPr>
          <p:nvPr/>
        </p:nvPicPr>
        <p:blipFill>
          <a:blip r:embed="rId4" cstate="print"/>
          <a:srcRect/>
          <a:stretch>
            <a:fillRect/>
          </a:stretch>
        </p:blipFill>
        <p:spPr bwMode="auto">
          <a:xfrm>
            <a:off x="3062281" y="4596998"/>
            <a:ext cx="5836543" cy="216217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463115"/>
            <a:ext cx="0" cy="510579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71" y="1449950"/>
            <a:ext cx="41022" cy="51057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20243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6" name="Rectangle 2"/>
          <p:cNvSpPr/>
          <p:nvPr/>
        </p:nvSpPr>
        <p:spPr>
          <a:xfrm>
            <a:off x="3965479" y="2944769"/>
            <a:ext cx="4518468" cy="2305952"/>
          </a:xfrm>
          <a:prstGeom prst="rect">
            <a:avLst/>
          </a:prstGeom>
          <a:noFill/>
        </p:spPr>
        <p:txBody>
          <a:bodyPr wrap="square">
            <a:spAutoFit/>
          </a:bodyPr>
          <a:lstStyle/>
          <a:p>
            <a:pPr>
              <a:lnSpc>
                <a:spcPts val="4360"/>
              </a:lnSpc>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马太福音</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6:23 </a:t>
            </a: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你的眼睛若昏花，全身就黑暗；你里头的光若黑暗了，那黑暗是何等大哩！</a:t>
            </a:r>
            <a:endParaRPr lang="en-GB" altLang="zh-CN" sz="2000" dirty="0">
              <a:latin typeface="微软雅黑" panose="020B0503020204020204" pitchFamily="34" charset="-122"/>
              <a:ea typeface="微软雅黑" panose="020B0503020204020204" pitchFamily="34" charset="-122"/>
              <a:cs typeface="Calibri" panose="020F0502020204030204" charset="0"/>
            </a:endParaRPr>
          </a:p>
        </p:txBody>
      </p:sp>
      <p:pic>
        <p:nvPicPr>
          <p:cNvPr id="17" name="Picture 1"/>
          <p:cNvPicPr>
            <a:picLocks noChangeAspect="1" noChangeArrowheads="1"/>
          </p:cNvPicPr>
          <p:nvPr/>
        </p:nvPicPr>
        <p:blipFill rotWithShape="1">
          <a:blip r:embed="rId3" cstate="print"/>
          <a:srcRect l="4689" t="1769" r="1944"/>
          <a:stretch>
            <a:fillRect/>
          </a:stretch>
        </p:blipFill>
        <p:spPr bwMode="auto">
          <a:xfrm>
            <a:off x="1096205" y="1534795"/>
            <a:ext cx="2640550" cy="491957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463115"/>
            <a:ext cx="0" cy="510579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71" y="1449950"/>
            <a:ext cx="41022" cy="51057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20243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进化论是宗教</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7" name="Text Box 5"/>
          <p:cNvSpPr txBox="1">
            <a:spLocks noChangeArrowheads="1"/>
          </p:cNvSpPr>
          <p:nvPr/>
        </p:nvSpPr>
        <p:spPr bwMode="auto">
          <a:xfrm>
            <a:off x="774463" y="1665870"/>
            <a:ext cx="7816047" cy="2592288"/>
          </a:xfrm>
          <a:prstGeom prst="rect">
            <a:avLst/>
          </a:prstGeom>
          <a:noFill/>
          <a:ln w="12700">
            <a:noFill/>
            <a:miter lim="800000"/>
          </a:ln>
        </p:spPr>
        <p:txBody>
          <a:bodyPr lIns="90000" tIns="46800" rIns="90000" bIns="46800"/>
          <a:lstStyle/>
          <a:p>
            <a:pPr defTabSz="114300">
              <a:lnSpc>
                <a:spcPts val="3860"/>
              </a:lnSpc>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“进化论并不仅仅作为单纯的科学被其实践者推崇。进化论作为一个思想体系、一个世俗宗教 </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一个有意义和有道德观的全面的基督信仰替代品。</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进化论是宗教。进化论在一开始就是这样，一直到今天也是如此。”</a:t>
            </a:r>
            <a:endParaRPr lang="en-AU"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pic>
        <p:nvPicPr>
          <p:cNvPr id="18" name="Picture 2" descr="http://recycleyourfaith.com/wp-content/uploads/video_images/180_post_thumbnail.jpg"/>
          <p:cNvPicPr>
            <a:picLocks noChangeAspect="1" noChangeArrowheads="1"/>
          </p:cNvPicPr>
          <p:nvPr/>
        </p:nvPicPr>
        <p:blipFill>
          <a:blip r:embed="rId3" cstate="print"/>
          <a:srcRect l="18900" r="3611" b="13061"/>
          <a:stretch>
            <a:fillRect/>
          </a:stretch>
        </p:blipFill>
        <p:spPr bwMode="auto">
          <a:xfrm>
            <a:off x="802097" y="4258158"/>
            <a:ext cx="2180255" cy="244613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3"/>
          <p:cNvSpPr/>
          <p:nvPr/>
        </p:nvSpPr>
        <p:spPr>
          <a:xfrm>
            <a:off x="3117902" y="4201730"/>
            <a:ext cx="5472608" cy="1980799"/>
          </a:xfrm>
          <a:prstGeom prst="rect">
            <a:avLst/>
          </a:prstGeom>
        </p:spPr>
        <p:txBody>
          <a:bodyPr wrap="square">
            <a:spAutoFit/>
          </a:bodyPr>
          <a:lstStyle/>
          <a:p>
            <a:pPr>
              <a:lnSpc>
                <a:spcPts val="3760"/>
              </a:lnSpc>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无神论者和进化论者</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Michael Ruse </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博士，哲学和动物学教授，</a:t>
            </a:r>
            <a:r>
              <a:rPr lang="en-GB" sz="28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University of Guelph</a:t>
            </a:r>
            <a:r>
              <a:rPr lang="zh-CN" altLang="en-US" sz="28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en-GB" sz="28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Canada</a:t>
            </a:r>
            <a:endParaRPr lang="en-GB" sz="28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ts val="3760"/>
              </a:lnSpc>
            </a:pPr>
            <a:r>
              <a:rPr lang="en-GB" sz="2000" i="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National Post,</a:t>
            </a:r>
            <a:r>
              <a:rPr lang="en-GB" sz="20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May 13, 2000, pp. B1,B3,B7.</a:t>
            </a:r>
            <a:endParaRPr lang="en-US" sz="20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891209"/>
            <a:ext cx="0" cy="466341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86263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45" y="1862633"/>
            <a:ext cx="41048" cy="46931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630527"/>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 进化论的概念是从哪里来的？</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7" name="Text Box 5"/>
          <p:cNvSpPr txBox="1">
            <a:spLocks noChangeArrowheads="1"/>
          </p:cNvSpPr>
          <p:nvPr/>
        </p:nvSpPr>
        <p:spPr bwMode="auto">
          <a:xfrm>
            <a:off x="1375773" y="5264145"/>
            <a:ext cx="7377920" cy="1477223"/>
          </a:xfrm>
          <a:prstGeom prst="rect">
            <a:avLst/>
          </a:prstGeom>
          <a:noFill/>
          <a:ln w="12700">
            <a:noFill/>
            <a:miter lim="800000"/>
          </a:ln>
        </p:spPr>
        <p:txBody>
          <a:bodyPr lIns="90000" tIns="46800" rIns="90000" bIns="46800"/>
          <a:lstStyle/>
          <a:p>
            <a:pPr defTabSz="114300">
              <a:lnSpc>
                <a:spcPts val="3860"/>
              </a:lnSpc>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进化论是一种早已存在的古老哲学理论，</a:t>
            </a:r>
            <a:endPar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defTabSz="114300">
              <a:lnSpc>
                <a:spcPts val="3860"/>
              </a:lnSpc>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到了达尔文时代才给它起名叫“进化论”。</a:t>
            </a:r>
            <a:endParaRPr lang="en-AU"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pic>
        <p:nvPicPr>
          <p:cNvPr id="2" name="图片 1"/>
          <p:cNvPicPr>
            <a:picLocks noChangeAspect="1"/>
          </p:cNvPicPr>
          <p:nvPr/>
        </p:nvPicPr>
        <p:blipFill>
          <a:blip r:embed="rId3"/>
          <a:stretch>
            <a:fillRect/>
          </a:stretch>
        </p:blipFill>
        <p:spPr>
          <a:xfrm>
            <a:off x="2268355" y="1532588"/>
            <a:ext cx="4584169" cy="343812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463115"/>
            <a:ext cx="0" cy="510579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71" y="1449950"/>
            <a:ext cx="41022" cy="51057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20243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“进化概念”古已有之</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7" name="Text Box 5"/>
          <p:cNvSpPr txBox="1">
            <a:spLocks noChangeArrowheads="1"/>
          </p:cNvSpPr>
          <p:nvPr/>
        </p:nvSpPr>
        <p:spPr bwMode="auto">
          <a:xfrm>
            <a:off x="3839801" y="1984606"/>
            <a:ext cx="4909556" cy="2211571"/>
          </a:xfrm>
          <a:prstGeom prst="rect">
            <a:avLst/>
          </a:prstGeom>
          <a:noFill/>
          <a:ln w="12700">
            <a:noFill/>
            <a:miter lim="800000"/>
          </a:ln>
        </p:spPr>
        <p:txBody>
          <a:bodyPr lIns="90000" tIns="46800" rIns="90000" bIns="46800"/>
          <a:lstStyle/>
          <a:p>
            <a:pPr defTabSz="114300">
              <a:lnSpc>
                <a:spcPts val="3860"/>
              </a:lnSpc>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约公元前</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610‑546</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安娜西曼德</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a:t>
            </a:r>
            <a:r>
              <a:rPr lang="en-GB"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Anaximander)</a:t>
            </a:r>
            <a:r>
              <a:rPr lang="zh-CN" altLang="en-GB" sz="2800" dirty="0">
                <a:solidFill>
                  <a:prstClr val="black"/>
                </a:solidFill>
                <a:latin typeface="Arial" panose="020B0604020202020204" pitchFamily="34" charset="0"/>
                <a:ea typeface="微软雅黑" panose="020B0503020204020204" pitchFamily="34" charset="-122"/>
                <a:cs typeface="Arial" panose="020B0604020202020204" pitchFamily="34" charset="0"/>
              </a:rPr>
              <a:t>：</a:t>
            </a:r>
            <a:endParaRPr lang="zh-CN" altLang="en-GB"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defTabSz="114300">
              <a:lnSpc>
                <a:spcPts val="3860"/>
              </a:lnSpc>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人类是从鱼类演变来的，鱼类又是从海里的黏液变来的。</a:t>
            </a:r>
            <a:endParaRPr lang="en-AU"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Rectangle 3"/>
          <p:cNvSpPr/>
          <p:nvPr/>
        </p:nvSpPr>
        <p:spPr>
          <a:xfrm>
            <a:off x="3856579" y="4412399"/>
            <a:ext cx="4613936" cy="1517916"/>
          </a:xfrm>
          <a:prstGeom prst="rect">
            <a:avLst/>
          </a:prstGeom>
        </p:spPr>
        <p:txBody>
          <a:bodyPr wrap="square">
            <a:spAutoFit/>
          </a:bodyPr>
          <a:lstStyle/>
          <a:p>
            <a:pPr marL="457200" indent="-457200">
              <a:lnSpc>
                <a:spcPts val="3760"/>
              </a:lnSpc>
              <a:buFont typeface="Arial" panose="020B0604020202020204" pitchFamily="34" charset="0"/>
              <a:buChar char="•"/>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比达尔文早了近</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2400</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年</a:t>
            </a:r>
            <a:endPar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457200" indent="-457200">
              <a:lnSpc>
                <a:spcPts val="3760"/>
              </a:lnSpc>
              <a:buFont typeface="Arial" panose="020B0604020202020204" pitchFamily="34" charset="0"/>
              <a:buChar char="•"/>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由哲学家提出</a:t>
            </a:r>
            <a:endPar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457200" indent="-457200">
              <a:lnSpc>
                <a:spcPts val="3760"/>
              </a:lnSpc>
              <a:buFont typeface="Arial" panose="020B0604020202020204" pitchFamily="34" charset="0"/>
              <a:buChar char="•"/>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哲学不是科学</a:t>
            </a:r>
            <a:endParaRPr lang="en-US" sz="20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Rectangle 3"/>
          <p:cNvSpPr/>
          <p:nvPr/>
        </p:nvSpPr>
        <p:spPr>
          <a:xfrm>
            <a:off x="627086" y="5171357"/>
            <a:ext cx="2949294" cy="1200329"/>
          </a:xfrm>
          <a:prstGeom prst="rect">
            <a:avLst/>
          </a:prstGeom>
          <a:solidFill>
            <a:schemeClr val="tx1"/>
          </a:solidFill>
        </p:spPr>
        <p:txBody>
          <a:bodyPr wrap="square">
            <a:spAutoFit/>
          </a:bodyPr>
          <a:lstStyle/>
          <a:p>
            <a:pPr algn="ctr"/>
            <a:r>
              <a:rPr lang="zh-CN" altLang="en-US" sz="2400" dirty="0">
                <a:solidFill>
                  <a:schemeClr val="bg1"/>
                </a:solidFill>
                <a:latin typeface="Arial" panose="020B0604020202020204" pitchFamily="34" charset="0"/>
                <a:ea typeface="微软雅黑" panose="020B0503020204020204" pitchFamily="34" charset="-122"/>
                <a:cs typeface="Arial" panose="020B0604020202020204" pitchFamily="34" charset="0"/>
              </a:rPr>
              <a:t>安娜西曼德</a:t>
            </a:r>
            <a:endParaRPr lang="en-US" altLang="zh-CN" sz="2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lgn="ctr"/>
            <a:r>
              <a:rPr lang="en-US" altLang="zh-CN" sz="2400" dirty="0">
                <a:solidFill>
                  <a:schemeClr val="bg1"/>
                </a:solidFill>
                <a:latin typeface="Arial" panose="020B0604020202020204" pitchFamily="34" charset="0"/>
                <a:ea typeface="微软雅黑" panose="020B0503020204020204" pitchFamily="34" charset="-122"/>
                <a:cs typeface="Arial" panose="020B0604020202020204" pitchFamily="34" charset="0"/>
              </a:rPr>
              <a:t>(</a:t>
            </a:r>
            <a:r>
              <a:rPr lang="en-GB" altLang="zh-CN" sz="2400" dirty="0">
                <a:solidFill>
                  <a:schemeClr val="bg1"/>
                </a:solidFill>
                <a:latin typeface="Arial" panose="020B0604020202020204" pitchFamily="34" charset="0"/>
                <a:ea typeface="微软雅黑" panose="020B0503020204020204" pitchFamily="34" charset="-122"/>
                <a:cs typeface="Arial" panose="020B0604020202020204" pitchFamily="34" charset="0"/>
              </a:rPr>
              <a:t>Anaximander)</a:t>
            </a:r>
            <a:endParaRPr lang="en-GB" altLang="zh-CN" sz="2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lgn="ctr"/>
            <a:r>
              <a:rPr lang="zh-CN" altLang="en-US" sz="2400" dirty="0">
                <a:solidFill>
                  <a:schemeClr val="bg1"/>
                </a:solidFill>
                <a:latin typeface="Arial" panose="020B0604020202020204" pitchFamily="34" charset="0"/>
                <a:ea typeface="微软雅黑" panose="020B0503020204020204" pitchFamily="34" charset="-122"/>
                <a:cs typeface="Arial" panose="020B0604020202020204" pitchFamily="34" charset="0"/>
              </a:rPr>
              <a:t>古希腊哲学家</a:t>
            </a:r>
            <a:endParaRPr 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3" name="Picture 4" descr="查看源图像"/>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994"/>
          <a:stretch>
            <a:fillRect/>
          </a:stretch>
        </p:blipFill>
        <p:spPr bwMode="auto">
          <a:xfrm>
            <a:off x="627085" y="1725181"/>
            <a:ext cx="2949294" cy="344617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直线连接符 4"/>
          <p:cNvCxnSpPr/>
          <p:nvPr/>
        </p:nvCxnSpPr>
        <p:spPr>
          <a:xfrm>
            <a:off x="4355976" y="2564904"/>
            <a:ext cx="230425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75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463115"/>
            <a:ext cx="0" cy="510579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71" y="1449950"/>
            <a:ext cx="41022" cy="51057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20243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“进化概念”古已有之</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7" name="Text Box 5"/>
          <p:cNvSpPr txBox="1">
            <a:spLocks noChangeArrowheads="1"/>
          </p:cNvSpPr>
          <p:nvPr/>
        </p:nvSpPr>
        <p:spPr bwMode="auto">
          <a:xfrm>
            <a:off x="3839801" y="1864919"/>
            <a:ext cx="4909556" cy="2529531"/>
          </a:xfrm>
          <a:prstGeom prst="rect">
            <a:avLst/>
          </a:prstGeom>
          <a:noFill/>
          <a:ln w="12700">
            <a:noFill/>
            <a:miter lim="800000"/>
          </a:ln>
        </p:spPr>
        <p:txBody>
          <a:bodyPr lIns="90000" tIns="46800" rIns="90000" bIns="46800"/>
          <a:lstStyle/>
          <a:p>
            <a:pPr defTabSz="114300">
              <a:lnSpc>
                <a:spcPts val="3860"/>
              </a:lnSpc>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约公元前</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450</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恩培多克勒</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a:t>
            </a:r>
            <a:r>
              <a:rPr lang="en-GB"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Empedocles)</a:t>
            </a:r>
            <a:r>
              <a:rPr lang="zh-CN" altLang="en-GB" sz="2800" dirty="0">
                <a:solidFill>
                  <a:prstClr val="black"/>
                </a:solidFill>
                <a:latin typeface="Arial" panose="020B0604020202020204" pitchFamily="34" charset="0"/>
                <a:ea typeface="微软雅黑" panose="020B0503020204020204" pitchFamily="34" charset="-122"/>
                <a:cs typeface="Arial" panose="020B0604020202020204" pitchFamily="34" charset="0"/>
              </a:rPr>
              <a:t>：</a:t>
            </a:r>
            <a:endParaRPr lang="zh-CN" altLang="en-GB"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defTabSz="114300">
              <a:lnSpc>
                <a:spcPts val="3860"/>
              </a:lnSpc>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生命是通过随机突变、自然选择、适者生存发展而来。</a:t>
            </a:r>
            <a:endParaRPr lang="en-AU"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Rectangle 3"/>
          <p:cNvSpPr/>
          <p:nvPr/>
        </p:nvSpPr>
        <p:spPr>
          <a:xfrm>
            <a:off x="3861877" y="4376502"/>
            <a:ext cx="4613936" cy="1517851"/>
          </a:xfrm>
          <a:prstGeom prst="rect">
            <a:avLst/>
          </a:prstGeom>
        </p:spPr>
        <p:txBody>
          <a:bodyPr wrap="square">
            <a:spAutoFit/>
          </a:bodyPr>
          <a:lstStyle/>
          <a:p>
            <a:pPr marL="457200" indent="-457200">
              <a:lnSpc>
                <a:spcPts val="3760"/>
              </a:lnSpc>
              <a:buFont typeface="Arial" panose="020B0604020202020204" pitchFamily="34" charset="0"/>
              <a:buChar char="•"/>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比达尔文早了近</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2200</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年</a:t>
            </a:r>
            <a:endPar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457200" indent="-457200">
              <a:lnSpc>
                <a:spcPts val="3760"/>
              </a:lnSpc>
              <a:buFont typeface="Arial" panose="020B0604020202020204" pitchFamily="34" charset="0"/>
              <a:buChar char="•"/>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由哲学家提出</a:t>
            </a:r>
            <a:endPar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457200" indent="-457200">
              <a:lnSpc>
                <a:spcPts val="3760"/>
              </a:lnSpc>
              <a:buFont typeface="Arial" panose="020B0604020202020204" pitchFamily="34" charset="0"/>
              <a:buChar char="•"/>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没有科学依据</a:t>
            </a:r>
            <a:endParaRPr lang="en-US" sz="20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Rectangle 3"/>
          <p:cNvSpPr/>
          <p:nvPr/>
        </p:nvSpPr>
        <p:spPr>
          <a:xfrm>
            <a:off x="627086" y="5171357"/>
            <a:ext cx="2949294" cy="1200329"/>
          </a:xfrm>
          <a:prstGeom prst="rect">
            <a:avLst/>
          </a:prstGeom>
          <a:solidFill>
            <a:schemeClr val="tx1"/>
          </a:solidFill>
        </p:spPr>
        <p:txBody>
          <a:bodyPr wrap="square">
            <a:spAutoFit/>
          </a:bodyPr>
          <a:lstStyle/>
          <a:p>
            <a:pPr algn="ctr"/>
            <a:r>
              <a:rPr lang="zh-CN" altLang="en-US" sz="2400" dirty="0">
                <a:solidFill>
                  <a:schemeClr val="bg1"/>
                </a:solidFill>
                <a:latin typeface="Arial" panose="020B0604020202020204" pitchFamily="34" charset="0"/>
                <a:ea typeface="微软雅黑" panose="020B0503020204020204" pitchFamily="34" charset="-122"/>
                <a:cs typeface="Arial" panose="020B0604020202020204" pitchFamily="34" charset="0"/>
              </a:rPr>
              <a:t>恩培多克勒</a:t>
            </a:r>
            <a:endParaRPr lang="zh-CN" altLang="en-US" sz="2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lgn="ctr"/>
            <a:r>
              <a:rPr lang="en-US" altLang="zh-CN" sz="2400" dirty="0">
                <a:solidFill>
                  <a:schemeClr val="bg1"/>
                </a:solidFill>
                <a:latin typeface="Arial" panose="020B0604020202020204" pitchFamily="34" charset="0"/>
                <a:ea typeface="微软雅黑" panose="020B0503020204020204" pitchFamily="34" charset="-122"/>
                <a:cs typeface="Arial" panose="020B0604020202020204" pitchFamily="34" charset="0"/>
              </a:rPr>
              <a:t>(</a:t>
            </a:r>
            <a:r>
              <a:rPr lang="en-GB" altLang="zh-CN" sz="2400" dirty="0">
                <a:solidFill>
                  <a:schemeClr val="bg1"/>
                </a:solidFill>
                <a:latin typeface="Arial" panose="020B0604020202020204" pitchFamily="34" charset="0"/>
                <a:ea typeface="微软雅黑" panose="020B0503020204020204" pitchFamily="34" charset="-122"/>
                <a:cs typeface="Arial" panose="020B0604020202020204" pitchFamily="34" charset="0"/>
              </a:rPr>
              <a:t>Empedocles)</a:t>
            </a:r>
            <a:endParaRPr lang="en-GB" altLang="zh-CN" sz="2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lgn="ctr"/>
            <a:r>
              <a:rPr lang="zh-CN" altLang="en-US" sz="2400" dirty="0">
                <a:solidFill>
                  <a:schemeClr val="bg1"/>
                </a:solidFill>
                <a:latin typeface="Arial" panose="020B0604020202020204" pitchFamily="34" charset="0"/>
                <a:ea typeface="微软雅黑" panose="020B0503020204020204" pitchFamily="34" charset="-122"/>
                <a:cs typeface="Arial" panose="020B0604020202020204" pitchFamily="34" charset="0"/>
              </a:rPr>
              <a:t>古希腊哲学家</a:t>
            </a:r>
            <a:endParaRPr 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4" name="Picture 2" descr="查看源图像"/>
          <p:cNvPicPr>
            <a:picLocks noChangeAspect="1" noChangeArrowheads="1"/>
          </p:cNvPicPr>
          <p:nvPr/>
        </p:nvPicPr>
        <p:blipFill rotWithShape="1">
          <a:blip r:embed="rId3">
            <a:extLst>
              <a:ext uri="{28A0092B-C50C-407E-A947-70E740481C1C}">
                <a14:useLocalDpi xmlns:a14="http://schemas.microsoft.com/office/drawing/2010/main" val="0"/>
              </a:ext>
            </a:extLst>
          </a:blip>
          <a:srcRect l="11767" r="11879"/>
          <a:stretch>
            <a:fillRect/>
          </a:stretch>
        </p:blipFill>
        <p:spPr bwMode="auto">
          <a:xfrm>
            <a:off x="622750" y="1947224"/>
            <a:ext cx="2953629" cy="322361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463115"/>
            <a:ext cx="0" cy="510579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71" y="1449950"/>
            <a:ext cx="41022" cy="51057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20243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“进化概念”古已有之</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7" name="Text Box 5"/>
          <p:cNvSpPr txBox="1">
            <a:spLocks noChangeArrowheads="1"/>
          </p:cNvSpPr>
          <p:nvPr/>
        </p:nvSpPr>
        <p:spPr bwMode="auto">
          <a:xfrm>
            <a:off x="4288671" y="2510151"/>
            <a:ext cx="4400797" cy="3558540"/>
          </a:xfrm>
          <a:prstGeom prst="rect">
            <a:avLst/>
          </a:prstGeom>
          <a:noFill/>
          <a:ln w="12700">
            <a:noFill/>
            <a:miter lim="800000"/>
          </a:ln>
        </p:spPr>
        <p:txBody>
          <a:bodyPr lIns="90000" tIns="46800" rIns="90000" bIns="46800"/>
          <a:lstStyle/>
          <a:p>
            <a:pPr defTabSz="114300">
              <a:lnSpc>
                <a:spcPts val="3860"/>
              </a:lnSpc>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公元</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23‑79</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老普林尼</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a:t>
            </a:r>
            <a:r>
              <a:rPr lang="en-GB"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Pliny the Elder)</a:t>
            </a:r>
            <a:r>
              <a:rPr lang="zh-CN" altLang="en-GB" sz="2800" dirty="0">
                <a:solidFill>
                  <a:prstClr val="black"/>
                </a:solidFill>
                <a:latin typeface="Arial" panose="020B0604020202020204" pitchFamily="34" charset="0"/>
                <a:ea typeface="微软雅黑" panose="020B0503020204020204" pitchFamily="34" charset="-122"/>
                <a:cs typeface="Arial" panose="020B0604020202020204" pitchFamily="34" charset="0"/>
              </a:rPr>
              <a:t>：</a:t>
            </a:r>
            <a:endParaRPr lang="zh-CN" altLang="en-GB"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defTabSz="114300">
              <a:lnSpc>
                <a:spcPts val="3860"/>
              </a:lnSpc>
            </a:pPr>
            <a:endPar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defTabSz="114300">
              <a:lnSpc>
                <a:spcPts val="3860"/>
              </a:lnSpc>
            </a:pPr>
            <a:r>
              <a:rPr lang="zh-CN" altLang="en-GB" sz="2800" dirty="0">
                <a:solidFill>
                  <a:prstClr val="black"/>
                </a:solidFill>
                <a:latin typeface="Arial" panose="020B0604020202020204" pitchFamily="34" charset="0"/>
                <a:ea typeface="微软雅黑" panose="020B0503020204020204" pitchFamily="34" charset="-122"/>
                <a:cs typeface="Arial" panose="020B0604020202020204" pitchFamily="34" charset="0"/>
              </a:rPr>
              <a:t>“</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我们如此地依赖于随机以至随机已经代替了上帝的位置。”</a:t>
            </a:r>
            <a:endParaRPr lang="en-AU"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Rectangle 3"/>
          <p:cNvSpPr/>
          <p:nvPr/>
        </p:nvSpPr>
        <p:spPr>
          <a:xfrm>
            <a:off x="904900" y="5582757"/>
            <a:ext cx="2949294" cy="1200329"/>
          </a:xfrm>
          <a:prstGeom prst="rect">
            <a:avLst/>
          </a:prstGeom>
          <a:solidFill>
            <a:schemeClr val="tx1"/>
          </a:solidFill>
        </p:spPr>
        <p:txBody>
          <a:bodyPr wrap="square">
            <a:spAutoFit/>
          </a:bodyPr>
          <a:lstStyle/>
          <a:p>
            <a:pPr algn="ctr"/>
            <a:r>
              <a:rPr lang="zh-CN" altLang="en-US" sz="2400" dirty="0">
                <a:solidFill>
                  <a:schemeClr val="bg1"/>
                </a:solidFill>
                <a:latin typeface="Arial" panose="020B0604020202020204" pitchFamily="34" charset="0"/>
                <a:ea typeface="微软雅黑" panose="020B0503020204020204" pitchFamily="34" charset="-122"/>
                <a:cs typeface="Arial" panose="020B0604020202020204" pitchFamily="34" charset="0"/>
              </a:rPr>
              <a:t>老普林尼</a:t>
            </a:r>
            <a:r>
              <a:rPr lang="en-US" altLang="zh-CN" sz="2400" dirty="0">
                <a:solidFill>
                  <a:schemeClr val="bg1"/>
                </a:solidFill>
                <a:latin typeface="Arial" panose="020B0604020202020204" pitchFamily="34" charset="0"/>
                <a:ea typeface="微软雅黑" panose="020B0503020204020204" pitchFamily="34" charset="-122"/>
                <a:cs typeface="Arial" panose="020B0604020202020204" pitchFamily="34" charset="0"/>
              </a:rPr>
              <a:t>(</a:t>
            </a:r>
            <a:r>
              <a:rPr lang="en-GB" altLang="zh-CN" sz="2400" dirty="0">
                <a:solidFill>
                  <a:schemeClr val="bg1"/>
                </a:solidFill>
                <a:latin typeface="Arial" panose="020B0604020202020204" pitchFamily="34" charset="0"/>
                <a:ea typeface="微软雅黑" panose="020B0503020204020204" pitchFamily="34" charset="-122"/>
                <a:cs typeface="Arial" panose="020B0604020202020204" pitchFamily="34" charset="0"/>
              </a:rPr>
              <a:t>Pliny the Elder)</a:t>
            </a:r>
            <a:endParaRPr lang="en-GB" altLang="zh-CN" sz="2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lgn="ctr"/>
            <a:r>
              <a:rPr lang="zh-CN" altLang="en-US" sz="2400" dirty="0">
                <a:solidFill>
                  <a:schemeClr val="bg1"/>
                </a:solidFill>
                <a:latin typeface="Arial" panose="020B0604020202020204" pitchFamily="34" charset="0"/>
                <a:ea typeface="微软雅黑" panose="020B0503020204020204" pitchFamily="34" charset="-122"/>
                <a:cs typeface="Arial" panose="020B0604020202020204" pitchFamily="34" charset="0"/>
              </a:rPr>
              <a:t>古希腊哲学家</a:t>
            </a:r>
            <a:endParaRPr 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3" name="Picture 2"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9" y="1666646"/>
            <a:ext cx="2965185" cy="391611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463115"/>
            <a:ext cx="0" cy="510579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71" y="1449950"/>
            <a:ext cx="41022" cy="51057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20243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进化论的真相</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7" name="Text Box 5"/>
          <p:cNvSpPr txBox="1">
            <a:spLocks noChangeArrowheads="1"/>
          </p:cNvSpPr>
          <p:nvPr/>
        </p:nvSpPr>
        <p:spPr bwMode="auto">
          <a:xfrm>
            <a:off x="971601" y="3212976"/>
            <a:ext cx="7494059" cy="3558540"/>
          </a:xfrm>
          <a:prstGeom prst="rect">
            <a:avLst/>
          </a:prstGeom>
          <a:noFill/>
          <a:ln w="12700">
            <a:noFill/>
            <a:miter lim="800000"/>
          </a:ln>
        </p:spPr>
        <p:txBody>
          <a:bodyPr lIns="90000" tIns="46800" rIns="90000" bIns="46800"/>
          <a:lstStyle/>
          <a:p>
            <a:pPr defTabSz="114300">
              <a:lnSpc>
                <a:spcPts val="3860"/>
              </a:lnSpc>
            </a:pPr>
            <a:r>
              <a:rPr lang="zh-CN" altLang="en-US"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进化论：</a:t>
            </a:r>
            <a:endParaRPr lang="zh-CN" altLang="en-US" sz="28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marL="457200" indent="-457200" defTabSz="114300">
              <a:lnSpc>
                <a:spcPts val="3860"/>
              </a:lnSpc>
              <a:buFont typeface="Arial" panose="020B0604020202020204" pitchFamily="34" charset="0"/>
              <a:buChar char="•"/>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不是科学新理论</a:t>
            </a:r>
            <a:endPar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457200" indent="-457200" defTabSz="114300">
              <a:lnSpc>
                <a:spcPts val="3860"/>
              </a:lnSpc>
              <a:buFont typeface="Arial" panose="020B0604020202020204" pitchFamily="34" charset="0"/>
              <a:buChar char="•"/>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不是达尔文的新发现</a:t>
            </a:r>
            <a:endPar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457200" indent="-457200" defTabSz="114300">
              <a:lnSpc>
                <a:spcPts val="3860"/>
              </a:lnSpc>
              <a:buFont typeface="Arial" panose="020B0604020202020204" pitchFamily="34" charset="0"/>
              <a:buChar char="•"/>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而是一套古老的</a:t>
            </a:r>
            <a:r>
              <a:rPr lang="zh-CN" altLang="en-US"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哲学思想</a:t>
            </a:r>
            <a:endParaRPr lang="zh-CN" altLang="en-US" sz="28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defTabSz="114300">
              <a:lnSpc>
                <a:spcPts val="3860"/>
              </a:lnSpc>
            </a:pPr>
            <a:endPar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defTabSz="114300">
              <a:lnSpc>
                <a:spcPts val="3860"/>
              </a:lnSpc>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达尔文为这套哲学思想起名叫“进化论”。</a:t>
            </a:r>
            <a:endParaRPr lang="en-AU"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093" y="1504628"/>
            <a:ext cx="4172357" cy="237392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8"/>
          <p:cNvGrpSpPr/>
          <p:nvPr/>
        </p:nvGrpSpPr>
        <p:grpSpPr>
          <a:xfrm>
            <a:off x="1475656" y="332656"/>
            <a:ext cx="6192688" cy="6192688"/>
            <a:chOff x="2999656" y="116632"/>
            <a:chExt cx="6192688" cy="6192688"/>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99656" y="116632"/>
              <a:ext cx="6192688" cy="6192688"/>
            </a:xfrm>
            <a:prstGeom prst="rect">
              <a:avLst/>
            </a:prstGeom>
          </p:spPr>
        </p:pic>
        <p:sp>
          <p:nvSpPr>
            <p:cNvPr id="7" name="矩形 6"/>
            <p:cNvSpPr/>
            <p:nvPr/>
          </p:nvSpPr>
          <p:spPr>
            <a:xfrm>
              <a:off x="5015880" y="404664"/>
              <a:ext cx="2236510" cy="584775"/>
            </a:xfrm>
            <a:prstGeom prst="rect">
              <a:avLst/>
            </a:prstGeom>
            <a:effectLst>
              <a:softEdge rad="12700"/>
            </a:effectLst>
          </p:spPr>
          <p:txBody>
            <a:bodyPr wrap="none">
              <a:spAutoFit/>
            </a:bodyPr>
            <a:lstStyle/>
            <a:p>
              <a:r>
                <a:rPr lang="zh-CN" altLang="en-US" sz="3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宇宙进化论</a:t>
              </a:r>
              <a:endPar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7"/>
            <p:cNvGrpSpPr/>
            <p:nvPr/>
          </p:nvGrpSpPr>
          <p:grpSpPr>
            <a:xfrm>
              <a:off x="4511824" y="5301208"/>
              <a:ext cx="3234442" cy="872807"/>
              <a:chOff x="4511824" y="5301208"/>
              <a:chExt cx="3234442" cy="872807"/>
            </a:xfrm>
          </p:grpSpPr>
          <p:sp>
            <p:nvSpPr>
              <p:cNvPr id="28" name="矩形 27"/>
              <p:cNvSpPr/>
              <p:nvPr/>
            </p:nvSpPr>
            <p:spPr>
              <a:xfrm rot="1486075">
                <a:off x="4511824" y="5426861"/>
                <a:ext cx="1415772" cy="584775"/>
              </a:xfrm>
              <a:prstGeom prst="rect">
                <a:avLst/>
              </a:prstGeom>
            </p:spPr>
            <p:txBody>
              <a:bodyPr wrap="none">
                <a:spAutoFit/>
              </a:bodyPr>
              <a:lstStyle/>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行星、</a:t>
                </a:r>
                <a:endPar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9" name="矩形 28"/>
              <p:cNvSpPr/>
              <p:nvPr/>
            </p:nvSpPr>
            <p:spPr>
              <a:xfrm>
                <a:off x="5591944" y="5589240"/>
                <a:ext cx="1415772" cy="584775"/>
              </a:xfrm>
              <a:prstGeom prst="rect">
                <a:avLst/>
              </a:prstGeom>
            </p:spPr>
            <p:txBody>
              <a:bodyPr wrap="none">
                <a:spAutoFit/>
              </a:bodyPr>
              <a:lstStyle/>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恒星、</a:t>
                </a:r>
                <a:endPar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0" name="矩形 29"/>
              <p:cNvSpPr/>
              <p:nvPr/>
            </p:nvSpPr>
            <p:spPr>
              <a:xfrm rot="19982563">
                <a:off x="6740863" y="5301208"/>
                <a:ext cx="1005403" cy="584775"/>
              </a:xfrm>
              <a:prstGeom prst="rect">
                <a:avLst/>
              </a:prstGeom>
            </p:spPr>
            <p:txBody>
              <a:bodyPr wrap="none">
                <a:spAutoFit/>
              </a:bodyPr>
              <a:lstStyle/>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星系</a:t>
                </a:r>
                <a:endPar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grpSp>
        <p:nvGrpSpPr>
          <p:cNvPr id="10" name="组合 18"/>
          <p:cNvGrpSpPr/>
          <p:nvPr/>
        </p:nvGrpSpPr>
        <p:grpSpPr>
          <a:xfrm>
            <a:off x="1500166" y="216024"/>
            <a:ext cx="6192688" cy="6192688"/>
            <a:chOff x="2999656" y="116632"/>
            <a:chExt cx="6192688" cy="6192688"/>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6" y="116632"/>
              <a:ext cx="6192688" cy="6192688"/>
            </a:xfrm>
            <a:prstGeom prst="rect">
              <a:avLst/>
            </a:prstGeom>
          </p:spPr>
        </p:pic>
        <p:sp>
          <p:nvSpPr>
            <p:cNvPr id="24" name="矩形 23"/>
            <p:cNvSpPr/>
            <p:nvPr/>
          </p:nvSpPr>
          <p:spPr>
            <a:xfrm>
              <a:off x="5015880" y="1268760"/>
              <a:ext cx="2236510" cy="584775"/>
            </a:xfrm>
            <a:prstGeom prst="rect">
              <a:avLst/>
            </a:prstGeom>
            <a:effectLst>
              <a:softEdge rad="12700"/>
            </a:effectLst>
          </p:spPr>
          <p:txBody>
            <a:bodyPr wrap="none">
              <a:spAutoFit/>
            </a:bodyPr>
            <a:lstStyle/>
            <a:p>
              <a:r>
                <a:rPr lang="zh-CN" altLang="en-US" sz="3200" b="1">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地质进化论</a:t>
              </a:r>
              <a:endParaRPr lang="zh-CN" altLang="en-US" sz="32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7" name="矩形 26"/>
            <p:cNvSpPr/>
            <p:nvPr/>
          </p:nvSpPr>
          <p:spPr>
            <a:xfrm>
              <a:off x="5591944" y="4725144"/>
              <a:ext cx="1005403" cy="584775"/>
            </a:xfrm>
            <a:prstGeom prst="rect">
              <a:avLst/>
            </a:prstGeom>
            <a:effectLst>
              <a:softEdge rad="12700"/>
            </a:effectLst>
          </p:spPr>
          <p:txBody>
            <a:bodyPr wrap="none">
              <a:spAutoFit/>
            </a:bodyPr>
            <a:lstStyle/>
            <a:p>
              <a:r>
                <a:rPr lang="zh-CN" altLang="en-US" sz="32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地球</a:t>
              </a:r>
              <a:endParaRPr lang="zh-CN" altLang="en-US" sz="32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1" name="组合 19"/>
          <p:cNvGrpSpPr/>
          <p:nvPr/>
        </p:nvGrpSpPr>
        <p:grpSpPr>
          <a:xfrm>
            <a:off x="1500166" y="309856"/>
            <a:ext cx="6192688" cy="6192688"/>
            <a:chOff x="3095604" y="93832"/>
            <a:chExt cx="6192688" cy="6192688"/>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5604" y="93832"/>
              <a:ext cx="6192688" cy="6192688"/>
            </a:xfrm>
            <a:prstGeom prst="rect">
              <a:avLst/>
            </a:prstGeom>
          </p:spPr>
        </p:pic>
        <p:sp>
          <p:nvSpPr>
            <p:cNvPr id="25" name="矩形 24"/>
            <p:cNvSpPr/>
            <p:nvPr/>
          </p:nvSpPr>
          <p:spPr>
            <a:xfrm>
              <a:off x="5073936" y="2060848"/>
              <a:ext cx="2236510" cy="584775"/>
            </a:xfrm>
            <a:prstGeom prst="rect">
              <a:avLst/>
            </a:prstGeom>
            <a:effectLst>
              <a:softEdge rad="12700"/>
            </a:effectLst>
          </p:spPr>
          <p:txBody>
            <a:bodyPr wrap="none">
              <a:spAutoFit/>
            </a:bodyPr>
            <a:lstStyle/>
            <a:p>
              <a:r>
                <a:rPr lang="zh-CN" altLang="en-US" sz="3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生物进化论</a:t>
              </a:r>
              <a:endPar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矩形 25"/>
            <p:cNvSpPr/>
            <p:nvPr/>
          </p:nvSpPr>
          <p:spPr>
            <a:xfrm>
              <a:off x="5591944" y="3861048"/>
              <a:ext cx="1005403" cy="584775"/>
            </a:xfrm>
            <a:prstGeom prst="rect">
              <a:avLst/>
            </a:prstGeom>
            <a:effectLst>
              <a:softEdge rad="12700"/>
            </a:effectLst>
          </p:spPr>
          <p:txBody>
            <a:bodyPr wrap="none">
              <a:spAutoFit/>
            </a:bodyPr>
            <a:lstStyle/>
            <a:p>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生命</a:t>
              </a:r>
              <a:endPar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35" name="Text Box 6"/>
          <p:cNvSpPr txBox="1">
            <a:spLocks noChangeArrowheads="1"/>
          </p:cNvSpPr>
          <p:nvPr/>
        </p:nvSpPr>
        <p:spPr bwMode="auto">
          <a:xfrm>
            <a:off x="505922" y="2317066"/>
            <a:ext cx="8280920" cy="2185214"/>
          </a:xfrm>
          <a:prstGeom prst="rect">
            <a:avLst/>
          </a:prstGeom>
          <a:solidFill>
            <a:srgbClr val="024B8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base">
              <a:spcAft>
                <a:spcPct val="0"/>
              </a:spcAft>
              <a:defRPr/>
            </a:pPr>
            <a:r>
              <a:rPr lang="zh-CN" altLang="en-US" sz="68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都是建立在唯物论</a:t>
            </a:r>
            <a:endParaRPr lang="en-US" altLang="zh-CN" sz="68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base">
              <a:spcAft>
                <a:spcPct val="0"/>
              </a:spcAft>
              <a:defRPr/>
            </a:pPr>
            <a:r>
              <a:rPr lang="zh-CN" altLang="en-US" sz="68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哲学基础之上的假设</a:t>
            </a:r>
            <a:endParaRPr lang="en-US" sz="68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6" name="Rectangle 7"/>
          <p:cNvSpPr>
            <a:spLocks noChangeArrowheads="1"/>
          </p:cNvSpPr>
          <p:nvPr/>
        </p:nvSpPr>
        <p:spPr bwMode="auto">
          <a:xfrm>
            <a:off x="0" y="1976648"/>
            <a:ext cx="9144000" cy="2971800"/>
          </a:xfrm>
          <a:prstGeom prst="rect">
            <a:avLst/>
          </a:prstGeom>
          <a:solidFill>
            <a:srgbClr val="002954"/>
          </a:solidFill>
          <a:ln w="9525">
            <a:solidFill>
              <a:schemeClr val="tx1"/>
            </a:solidFill>
            <a:miter lim="800000"/>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zh-CN" altLang="en-US" sz="200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88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00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虚构！</a:t>
            </a:r>
            <a:endParaRPr lang="en-US" altLang="zh-CN" sz="200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1250" fill="hold"/>
                                        <p:tgtEl>
                                          <p:spTgt spid="8"/>
                                        </p:tgtEl>
                                        <p:attrNameLst>
                                          <p:attrName>ppt_w</p:attrName>
                                        </p:attrNameLst>
                                      </p:cBhvr>
                                      <p:tavLst>
                                        <p:tav tm="0">
                                          <p:val>
                                            <p:fltVal val="0"/>
                                          </p:val>
                                        </p:tav>
                                        <p:tav tm="100000">
                                          <p:val>
                                            <p:strVal val="#ppt_w"/>
                                          </p:val>
                                        </p:tav>
                                      </p:tavLst>
                                    </p:anim>
                                    <p:anim calcmode="lin" valueType="num">
                                      <p:cBhvr>
                                        <p:cTn id="8" dur="1250" fill="hold"/>
                                        <p:tgtEl>
                                          <p:spTgt spid="8"/>
                                        </p:tgtEl>
                                        <p:attrNameLst>
                                          <p:attrName>ppt_h</p:attrName>
                                        </p:attrNameLst>
                                      </p:cBhvr>
                                      <p:tavLst>
                                        <p:tav tm="0">
                                          <p:val>
                                            <p:fltVal val="0"/>
                                          </p:val>
                                        </p:tav>
                                        <p:tav tm="100000">
                                          <p:val>
                                            <p:strVal val="#ppt_h"/>
                                          </p:val>
                                        </p:tav>
                                      </p:tavLst>
                                    </p:anim>
                                    <p:animEffect transition="in" filter="fade">
                                      <p:cBhvr>
                                        <p:cTn id="9" dur="1250"/>
                                        <p:tgtEl>
                                          <p:spTgt spid="8"/>
                                        </p:tgtEl>
                                      </p:cBhvr>
                                    </p:animEffect>
                                  </p:childTnLst>
                                </p:cTn>
                              </p:par>
                            </p:childTnLst>
                          </p:cTn>
                        </p:par>
                        <p:par>
                          <p:cTn id="10" fill="hold">
                            <p:stCondLst>
                              <p:cond delay="2000"/>
                            </p:stCondLst>
                            <p:childTnLst>
                              <p:par>
                                <p:cTn id="11" presetID="21"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1000"/>
                                        <p:tgtEl>
                                          <p:spTgt spid="10"/>
                                        </p:tgtEl>
                                      </p:cBhvr>
                                    </p:animEffect>
                                  </p:childTnLst>
                                </p:cTn>
                              </p:par>
                            </p:childTnLst>
                          </p:cTn>
                        </p:par>
                        <p:par>
                          <p:cTn id="14" fill="hold">
                            <p:stCondLst>
                              <p:cond delay="3000"/>
                            </p:stCondLst>
                            <p:childTnLst>
                              <p:par>
                                <p:cTn id="15" presetID="31"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16" fill="hold" grpId="1" nodeType="clickEffect">
                                  <p:stCondLst>
                                    <p:cond delay="0"/>
                                  </p:stCondLst>
                                  <p:childTnLst>
                                    <p:anim calcmode="lin" valueType="num">
                                      <p:cBhvr>
                                        <p:cTn id="31" dur="500"/>
                                        <p:tgtEl>
                                          <p:spTgt spid="35"/>
                                        </p:tgtEl>
                                        <p:attrNameLst>
                                          <p:attrName>ppt_w</p:attrName>
                                        </p:attrNameLst>
                                      </p:cBhvr>
                                      <p:tavLst>
                                        <p:tav tm="0">
                                          <p:val>
                                            <p:strVal val="ppt_w"/>
                                          </p:val>
                                        </p:tav>
                                        <p:tav tm="100000">
                                          <p:val>
                                            <p:fltVal val="0"/>
                                          </p:val>
                                        </p:tav>
                                      </p:tavLst>
                                    </p:anim>
                                    <p:anim calcmode="lin" valueType="num">
                                      <p:cBhvr>
                                        <p:cTn id="32" dur="500"/>
                                        <p:tgtEl>
                                          <p:spTgt spid="35"/>
                                        </p:tgtEl>
                                        <p:attrNameLst>
                                          <p:attrName>ppt_h</p:attrName>
                                        </p:attrNameLst>
                                      </p:cBhvr>
                                      <p:tavLst>
                                        <p:tav tm="0">
                                          <p:val>
                                            <p:strVal val="ppt_h"/>
                                          </p:val>
                                        </p:tav>
                                        <p:tav tm="100000">
                                          <p:val>
                                            <p:fltVal val="0"/>
                                          </p:val>
                                        </p:tav>
                                      </p:tavLst>
                                    </p:anim>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par>
                                <p:cTn id="35" presetID="53" presetClass="entr" presetSubtype="16"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2017416"/>
            <a:ext cx="0" cy="453720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98884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7001" y="1988840"/>
            <a:ext cx="36692" cy="456690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756734"/>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为什么那么多科学家都相信进化论</a:t>
            </a:r>
            <a:r>
              <a:rPr kumimoji="1" lang="en-US" altLang="zh-CN" sz="3600" b="1" dirty="0">
                <a:solidFill>
                  <a:srgbClr val="002060"/>
                </a:solidFill>
                <a:latin typeface="微软雅黑" panose="020B0503020204020204" pitchFamily="34" charset="-122"/>
                <a:ea typeface="微软雅黑" panose="020B0503020204020204" pitchFamily="34" charset="-122"/>
              </a:rPr>
              <a:t>?</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7" name="Text Box 5"/>
          <p:cNvSpPr txBox="1">
            <a:spLocks noChangeArrowheads="1"/>
          </p:cNvSpPr>
          <p:nvPr/>
        </p:nvSpPr>
        <p:spPr bwMode="auto">
          <a:xfrm>
            <a:off x="971601" y="5215503"/>
            <a:ext cx="7494059" cy="1455468"/>
          </a:xfrm>
          <a:prstGeom prst="rect">
            <a:avLst/>
          </a:prstGeom>
          <a:noFill/>
          <a:ln w="12700">
            <a:noFill/>
            <a:miter lim="800000"/>
          </a:ln>
        </p:spPr>
        <p:txBody>
          <a:bodyPr lIns="90000" tIns="46800" rIns="90000" bIns="46800"/>
          <a:lstStyle/>
          <a:p>
            <a:pPr defTabSz="114300">
              <a:lnSpc>
                <a:spcPts val="3860"/>
              </a:lnSpc>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答：大部分科学家从小被教导进化论。</a:t>
            </a:r>
            <a:endPar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defTabSz="114300">
              <a:lnSpc>
                <a:spcPts val="3860"/>
              </a:lnSpc>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这些进化思想塑造了他们进化论的世界观。</a:t>
            </a:r>
            <a:endParaRPr lang="en-AU"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6898" y="1604988"/>
            <a:ext cx="5463464" cy="338051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75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620426" y="3084126"/>
            <a:ext cx="4804022" cy="2322063"/>
          </a:xfrm>
          <a:prstGeom prst="rect">
            <a:avLst/>
          </a:prstGeom>
        </p:spPr>
        <p:txBody>
          <a:bodyPr>
            <a:noAutofit/>
          </a:bodyPr>
          <a:lstStyle/>
          <a:p>
            <a:pPr marL="457200" indent="-457200">
              <a:lnSpc>
                <a:spcPct val="100000"/>
              </a:lnSpc>
              <a:buFont typeface="Arial" panose="020B0604020202020204" pitchFamily="34" charset="0"/>
              <a:buChar char="•"/>
              <a:defRPr/>
            </a:pPr>
            <a:r>
              <a:rPr lang="zh-CN" altLang="en-US" dirty="0">
                <a:latin typeface="Arial" panose="020B0604020202020204" pitchFamily="34" charset="0"/>
                <a:ea typeface="微软雅黑" panose="020B0503020204020204" pitchFamily="34" charset="-122"/>
              </a:rPr>
              <a:t>只相信已被证实的事物</a:t>
            </a:r>
            <a:endParaRPr lang="zh-CN" altLang="en-US" dirty="0">
              <a:latin typeface="Arial" panose="020B0604020202020204" pitchFamily="34" charset="0"/>
              <a:ea typeface="微软雅黑" panose="020B0503020204020204" pitchFamily="34" charset="-122"/>
            </a:endParaRPr>
          </a:p>
          <a:p>
            <a:pPr marL="457200" indent="-457200">
              <a:lnSpc>
                <a:spcPct val="100000"/>
              </a:lnSpc>
              <a:buFont typeface="Arial" panose="020B0604020202020204" pitchFamily="34" charset="0"/>
              <a:buChar char="•"/>
              <a:defRPr/>
            </a:pPr>
            <a:r>
              <a:rPr lang="zh-CN" altLang="en-US" dirty="0">
                <a:latin typeface="Arial" panose="020B0604020202020204" pitchFamily="34" charset="0"/>
                <a:ea typeface="微软雅黑" panose="020B0503020204020204" pitchFamily="34" charset="-122"/>
              </a:rPr>
              <a:t>没有偏见、不主观</a:t>
            </a:r>
            <a:endParaRPr lang="zh-CN" altLang="en-US" dirty="0">
              <a:latin typeface="Arial" panose="020B0604020202020204" pitchFamily="34" charset="0"/>
              <a:ea typeface="微软雅黑" panose="020B0503020204020204" pitchFamily="34" charset="-122"/>
            </a:endParaRPr>
          </a:p>
          <a:p>
            <a:pPr marL="457200" indent="-457200">
              <a:lnSpc>
                <a:spcPct val="100000"/>
              </a:lnSpc>
              <a:buFont typeface="Arial" panose="020B0604020202020204" pitchFamily="34" charset="0"/>
              <a:buChar char="•"/>
              <a:defRPr/>
            </a:pPr>
            <a:r>
              <a:rPr lang="zh-CN" altLang="en-US" dirty="0">
                <a:latin typeface="Arial" panose="020B0604020202020204" pitchFamily="34" charset="0"/>
                <a:ea typeface="微软雅黑" panose="020B0503020204020204" pitchFamily="34" charset="-122"/>
              </a:rPr>
              <a:t>实事求是、随时愿意自我更正</a:t>
            </a:r>
            <a:endParaRPr lang="zh-CN" altLang="en-US" dirty="0">
              <a:latin typeface="Arial" panose="020B0604020202020204" pitchFamily="34" charset="0"/>
              <a:ea typeface="微软雅黑" panose="020B0503020204020204" pitchFamily="34" charset="-122"/>
            </a:endParaRPr>
          </a:p>
        </p:txBody>
      </p:sp>
      <p:cxnSp>
        <p:nvCxnSpPr>
          <p:cNvPr id="5" name="直线连接符 4"/>
          <p:cNvCxnSpPr>
            <a:stCxn id="9" idx="1"/>
          </p:cNvCxnSpPr>
          <p:nvPr/>
        </p:nvCxnSpPr>
        <p:spPr>
          <a:xfrm>
            <a:off x="446212" y="1774376"/>
            <a:ext cx="0" cy="472495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1601" y="176455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14269" y="1764556"/>
            <a:ext cx="0" cy="463458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446212" y="150930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3" name="标题 1"/>
          <p:cNvSpPr txBox="1"/>
          <p:nvPr/>
        </p:nvSpPr>
        <p:spPr>
          <a:xfrm>
            <a:off x="0" y="498590"/>
            <a:ext cx="9144000" cy="590931"/>
          </a:xfrm>
          <a:prstGeom prst="rect">
            <a:avLst/>
          </a:prstGeom>
        </p:spPr>
        <p:txBody>
          <a:bodyPr/>
          <a:lst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gn="ctr"/>
            <a:r>
              <a:rPr lang="zh-CN" altLang="en-US" dirty="0"/>
              <a:t>我们脑海中对“科学家”的概念：</a:t>
            </a:r>
            <a:endParaRPr lang="en-US" altLang="zh-CN" dirty="0"/>
          </a:p>
        </p:txBody>
      </p:sp>
      <p:pic>
        <p:nvPicPr>
          <p:cNvPr id="15" name="Picture 3" descr="蛋白质研究"/>
          <p:cNvPicPr>
            <a:picLocks noChangeAspect="1" noChangeArrowheads="1"/>
          </p:cNvPicPr>
          <p:nvPr/>
        </p:nvPicPr>
        <p:blipFill>
          <a:blip r:embed="rId3" cstate="print"/>
          <a:srcRect l="23622" r="31496"/>
          <a:stretch>
            <a:fillRect/>
          </a:stretch>
        </p:blipFill>
        <p:spPr bwMode="auto">
          <a:xfrm>
            <a:off x="5508104" y="1379592"/>
            <a:ext cx="3545338" cy="525658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2017416"/>
            <a:ext cx="0" cy="453720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98884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7001" y="1988840"/>
            <a:ext cx="36692" cy="456690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756734"/>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1200329"/>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进化论是一套基于科学方法</a:t>
            </a:r>
            <a:endParaRPr kumimoji="1" lang="en-US" altLang="zh-CN" sz="3600" b="1" dirty="0">
              <a:solidFill>
                <a:srgbClr val="002060"/>
              </a:solidFill>
              <a:latin typeface="微软雅黑" panose="020B0503020204020204" pitchFamily="34" charset="-122"/>
              <a:ea typeface="微软雅黑" panose="020B0503020204020204" pitchFamily="34" charset="-122"/>
            </a:endParaRPr>
          </a:p>
          <a:p>
            <a:pPr algn="ctr"/>
            <a:r>
              <a:rPr kumimoji="1" lang="zh-CN" altLang="en-US" sz="3600" b="1" dirty="0">
                <a:solidFill>
                  <a:srgbClr val="002060"/>
                </a:solidFill>
                <a:latin typeface="微软雅黑" panose="020B0503020204020204" pitchFamily="34" charset="-122"/>
                <a:ea typeface="微软雅黑" panose="020B0503020204020204" pitchFamily="34" charset="-122"/>
              </a:rPr>
              <a:t>推导出来的、有根有据的理论吗？</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7" name="Text Box 5"/>
          <p:cNvSpPr txBox="1">
            <a:spLocks noChangeArrowheads="1"/>
          </p:cNvSpPr>
          <p:nvPr/>
        </p:nvSpPr>
        <p:spPr bwMode="auto">
          <a:xfrm>
            <a:off x="1241779" y="4869154"/>
            <a:ext cx="7195294" cy="1585785"/>
          </a:xfrm>
          <a:prstGeom prst="rect">
            <a:avLst/>
          </a:prstGeom>
          <a:noFill/>
          <a:ln w="12700">
            <a:noFill/>
            <a:miter lim="800000"/>
          </a:ln>
        </p:spPr>
        <p:txBody>
          <a:bodyPr lIns="90000" tIns="46800" rIns="90000" bIns="46800"/>
          <a:lstStyle/>
          <a:p>
            <a:pPr defTabSz="114300">
              <a:lnSpc>
                <a:spcPts val="3860"/>
              </a:lnSpc>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答：</a:t>
            </a:r>
            <a:r>
              <a:rPr lang="zh-CN" altLang="en-US" sz="4000" b="1" dirty="0">
                <a:solidFill>
                  <a:srgbClr val="FF0000"/>
                </a:solidFill>
                <a:latin typeface="Arial" panose="020B0604020202020204" pitchFamily="34" charset="0"/>
                <a:ea typeface="微软雅黑" panose="020B0503020204020204" pitchFamily="34" charset="-122"/>
                <a:cs typeface="Arial" panose="020B0604020202020204" pitchFamily="34" charset="0"/>
              </a:rPr>
              <a:t>不！</a:t>
            </a:r>
            <a:endParaRPr lang="en-US" altLang="zh-CN" sz="28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defTabSz="114300">
              <a:lnSpc>
                <a:spcPts val="3860"/>
              </a:lnSpc>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如果严谨地检视进化论，就会发现：进化论并不合乎科学！</a:t>
            </a:r>
            <a:endParaRPr lang="en-AU"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pic>
        <p:nvPicPr>
          <p:cNvPr id="11" name="Picture 2"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974" y="2202685"/>
            <a:ext cx="3180916" cy="245262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a:blip r:embed="rId4"/>
          <a:stretch>
            <a:fillRect/>
          </a:stretch>
        </p:blipFill>
        <p:spPr>
          <a:xfrm>
            <a:off x="2037717" y="2202686"/>
            <a:ext cx="1860371" cy="24526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fade">
                                      <p:cBhvr>
                                        <p:cTn id="18" dur="1000"/>
                                        <p:tgtEl>
                                          <p:spTgt spid="17">
                                            <p:txEl>
                                              <p:pRg st="0" end="0"/>
                                            </p:txEl>
                                          </p:spTgt>
                                        </p:tgtEl>
                                      </p:cBhvr>
                                    </p:animEffect>
                                    <p:anim calcmode="lin" valueType="num">
                                      <p:cBhvr>
                                        <p:cTn id="19"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2" presetClass="entr" presetSubtype="8" fill="hold" nodeType="afterEffect">
                                  <p:stCondLst>
                                    <p:cond delay="50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wipe(left)">
                                      <p:cBhvr>
                                        <p:cTn id="24"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2017416"/>
            <a:ext cx="0" cy="453720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98884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7001" y="1988840"/>
            <a:ext cx="36692" cy="456690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756734"/>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小结</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2" name="矩形 1"/>
          <p:cNvSpPr/>
          <p:nvPr/>
        </p:nvSpPr>
        <p:spPr>
          <a:xfrm>
            <a:off x="1016852" y="3470880"/>
            <a:ext cx="6606480" cy="2922723"/>
          </a:xfrm>
          <a:prstGeom prst="rect">
            <a:avLst/>
          </a:prstGeom>
        </p:spPr>
        <p:txBody>
          <a:bodyPr wrap="square">
            <a:spAutoFit/>
          </a:bodyPr>
          <a:lstStyle/>
          <a:p>
            <a:pPr marL="457200" indent="-457200">
              <a:lnSpc>
                <a:spcPts val="386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进化论：宗教</a:t>
            </a:r>
            <a:endParaRPr lang="zh-CN" altLang="en-US" sz="2800" dirty="0">
              <a:latin typeface="微软雅黑" panose="020B0503020204020204" pitchFamily="34" charset="-122"/>
              <a:ea typeface="微软雅黑" panose="020B0503020204020204" pitchFamily="34" charset="-122"/>
            </a:endParaRPr>
          </a:p>
          <a:p>
            <a:pPr marL="457200" indent="-457200">
              <a:lnSpc>
                <a:spcPts val="386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科学家：用世界观解读证据</a:t>
            </a:r>
            <a:endParaRPr lang="zh-CN" altLang="en-US" sz="2800" dirty="0">
              <a:latin typeface="微软雅黑" panose="020B0503020204020204" pitchFamily="34" charset="-122"/>
              <a:ea typeface="微软雅黑" panose="020B0503020204020204" pitchFamily="34" charset="-122"/>
            </a:endParaRPr>
          </a:p>
          <a:p>
            <a:pPr marL="457200" indent="-457200">
              <a:lnSpc>
                <a:spcPts val="386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科学家为什么相信进化论？</a:t>
            </a:r>
            <a:endParaRPr lang="zh-CN" altLang="en-US" sz="2800" dirty="0">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a:p>
            <a:pPr lvl="1">
              <a:lnSpc>
                <a:spcPts val="3860"/>
              </a:lnSpc>
            </a:pP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 从小被教导进化论</a:t>
            </a:r>
            <a:endParaRPr lang="zh-CN" altLang="en-US" sz="2800" dirty="0">
              <a:latin typeface="微软雅黑" panose="020B0503020204020204" pitchFamily="34" charset="-122"/>
              <a:ea typeface="微软雅黑" panose="020B0503020204020204" pitchFamily="34" charset="-122"/>
            </a:endParaRPr>
          </a:p>
          <a:p>
            <a:pPr lvl="1">
              <a:lnSpc>
                <a:spcPts val="3860"/>
              </a:lnSpc>
            </a:pPr>
            <a:r>
              <a:rPr lang="en-US" altLang="zh-CN" sz="2800" dirty="0">
                <a:latin typeface="微软雅黑" panose="020B0503020204020204" pitchFamily="34" charset="-122"/>
                <a:ea typeface="微软雅黑" panose="020B0503020204020204" pitchFamily="34" charset="-122"/>
              </a:rPr>
              <a:t>2.</a:t>
            </a:r>
            <a:r>
              <a:rPr lang="zh-CN" altLang="en-US" sz="2800" dirty="0">
                <a:latin typeface="微软雅黑" panose="020B0503020204020204" pitchFamily="34" charset="-122"/>
                <a:ea typeface="微软雅黑" panose="020B0503020204020204" pitchFamily="34" charset="-122"/>
              </a:rPr>
              <a:t> 不经思辨地接受了进化论的世界观</a:t>
            </a:r>
            <a:endParaRPr lang="zh-CN" altLang="en-US" sz="2800"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6772" y="1370706"/>
            <a:ext cx="4230455" cy="194137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2017416"/>
            <a:ext cx="0" cy="453720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98884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7001" y="1988840"/>
            <a:ext cx="36692" cy="456690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756734"/>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这和你我有什么关系？</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3"/>
          <a:stretch>
            <a:fillRect/>
          </a:stretch>
        </p:blipFill>
        <p:spPr>
          <a:xfrm>
            <a:off x="5148384" y="1793224"/>
            <a:ext cx="2204340" cy="293911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本框 12"/>
          <p:cNvSpPr txBox="1"/>
          <p:nvPr/>
        </p:nvSpPr>
        <p:spPr>
          <a:xfrm>
            <a:off x="4843893" y="5021651"/>
            <a:ext cx="2738437" cy="2195512"/>
          </a:xfrm>
          <a:prstGeom prst="rect">
            <a:avLst/>
          </a:prstGeom>
          <a:noFill/>
          <a:ln>
            <a:noFill/>
          </a:ln>
        </p:spPr>
        <p:txBody>
          <a:bodyPr vert="horz" wrap="none" lIns="182880" rtlCol="0" anchor="t" anchorCtr="0">
            <a:noAutofit/>
          </a:bodyPr>
          <a:lstStyle/>
          <a:p>
            <a:pPr algn="ctr">
              <a:lnSpc>
                <a:spcPct val="110000"/>
              </a:lnSpc>
              <a:spcBef>
                <a:spcPct val="0"/>
              </a:spcBef>
            </a:pPr>
            <a:r>
              <a:rPr kumimoji="1" lang="zh-CN" altLang="en-US" sz="3200" b="1" dirty="0">
                <a:latin typeface="微软雅黑" panose="020B0503020204020204" pitchFamily="34" charset="-122"/>
                <a:ea typeface="微软雅黑" panose="020B0503020204020204" pitchFamily="34" charset="-122"/>
                <a:cs typeface="Arial" panose="020B0604020202020204" pitchFamily="34" charset="0"/>
              </a:rPr>
              <a:t>创造论</a:t>
            </a:r>
            <a:endParaRPr kumimoji="1" lang="en-US" altLang="zh-CN" sz="3200" b="1" dirty="0">
              <a:latin typeface="微软雅黑" panose="020B0503020204020204" pitchFamily="34" charset="-122"/>
              <a:ea typeface="微软雅黑" panose="020B0503020204020204" pitchFamily="34" charset="-122"/>
              <a:cs typeface="Arial" panose="020B0604020202020204" pitchFamily="34" charset="0"/>
            </a:endParaRPr>
          </a:p>
          <a:p>
            <a:pPr algn="ctr">
              <a:lnSpc>
                <a:spcPct val="110000"/>
              </a:lnSpc>
              <a:spcBef>
                <a:spcPct val="0"/>
              </a:spcBef>
            </a:pPr>
            <a:r>
              <a:rPr kumimoji="1" lang="zh-CN" altLang="en-US" sz="3200" dirty="0">
                <a:latin typeface="微软雅黑" panose="020B0503020204020204" pitchFamily="34" charset="-122"/>
                <a:ea typeface="微软雅黑" panose="020B0503020204020204" pitchFamily="34" charset="-122"/>
                <a:cs typeface="Arial" panose="020B0604020202020204" pitchFamily="34" charset="0"/>
              </a:rPr>
              <a:t>有科学依据</a:t>
            </a:r>
            <a:endParaRPr kumimoji="1" lang="zh-CN"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文本框 13"/>
          <p:cNvSpPr txBox="1"/>
          <p:nvPr/>
        </p:nvSpPr>
        <p:spPr>
          <a:xfrm>
            <a:off x="1320142" y="5021651"/>
            <a:ext cx="2961249" cy="1486478"/>
          </a:xfrm>
          <a:prstGeom prst="rect">
            <a:avLst/>
          </a:prstGeom>
          <a:noFill/>
          <a:ln>
            <a:noFill/>
          </a:ln>
        </p:spPr>
        <p:txBody>
          <a:bodyPr vert="horz" wrap="none" lIns="182880" rtlCol="0" anchor="t" anchorCtr="0">
            <a:noAutofit/>
          </a:bodyPr>
          <a:lstStyle/>
          <a:p>
            <a:pPr algn="ctr">
              <a:lnSpc>
                <a:spcPct val="110000"/>
              </a:lnSpc>
              <a:spcBef>
                <a:spcPct val="0"/>
              </a:spcBef>
            </a:pPr>
            <a:r>
              <a:rPr kumimoji="1" lang="zh-CN" altLang="en-US" sz="3200" b="1" dirty="0">
                <a:latin typeface="微软雅黑" panose="020B0503020204020204" pitchFamily="34" charset="-122"/>
                <a:ea typeface="微软雅黑" panose="020B0503020204020204" pitchFamily="34" charset="-122"/>
                <a:cs typeface="Arial" panose="020B0604020202020204" pitchFamily="34" charset="0"/>
              </a:rPr>
              <a:t>进化论</a:t>
            </a:r>
            <a:endParaRPr kumimoji="1" lang="en-US" altLang="zh-CN" sz="3200" b="1" dirty="0">
              <a:latin typeface="微软雅黑" panose="020B0503020204020204" pitchFamily="34" charset="-122"/>
              <a:ea typeface="微软雅黑" panose="020B0503020204020204" pitchFamily="34" charset="-122"/>
              <a:cs typeface="Arial" panose="020B0604020202020204" pitchFamily="34" charset="0"/>
            </a:endParaRPr>
          </a:p>
          <a:p>
            <a:pPr algn="ctr">
              <a:lnSpc>
                <a:spcPct val="110000"/>
              </a:lnSpc>
              <a:spcBef>
                <a:spcPct val="0"/>
              </a:spcBef>
            </a:pPr>
            <a:r>
              <a:rPr kumimoji="1" lang="zh-CN" altLang="en-US" sz="3200" dirty="0">
                <a:latin typeface="微软雅黑" panose="020B0503020204020204" pitchFamily="34" charset="-122"/>
                <a:ea typeface="微软雅黑" panose="020B0503020204020204" pitchFamily="34" charset="-122"/>
                <a:cs typeface="Arial" panose="020B0604020202020204" pitchFamily="34" charset="0"/>
              </a:rPr>
              <a:t>没有科学依据</a:t>
            </a:r>
            <a:endParaRPr kumimoji="1" lang="zh-CN"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15" name="图片 14"/>
          <p:cNvPicPr>
            <a:picLocks noChangeAspect="1"/>
          </p:cNvPicPr>
          <p:nvPr/>
        </p:nvPicPr>
        <p:blipFill>
          <a:blip r:embed="rId4"/>
          <a:stretch>
            <a:fillRect/>
          </a:stretch>
        </p:blipFill>
        <p:spPr>
          <a:xfrm>
            <a:off x="1818161" y="1793224"/>
            <a:ext cx="1965209" cy="293911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文本框 15"/>
          <p:cNvSpPr txBox="1"/>
          <p:nvPr/>
        </p:nvSpPr>
        <p:spPr>
          <a:xfrm>
            <a:off x="3190461" y="1141287"/>
            <a:ext cx="2821699" cy="523220"/>
          </a:xfrm>
          <a:prstGeom prst="rect">
            <a:avLst/>
          </a:prstGeom>
          <a:noFill/>
          <a:effectLst>
            <a:glow>
              <a:schemeClr val="bg1">
                <a:alpha val="44000"/>
              </a:schemeClr>
            </a:glow>
          </a:effectLst>
          <a:scene3d>
            <a:camera prst="orthographicFront"/>
            <a:lightRig rig="threePt" dir="t"/>
          </a:scene3d>
          <a:sp3d extrusionH="76200">
            <a:bevelT w="63500" h="50800"/>
            <a:extrusionClr>
              <a:srgbClr val="3A3AFE"/>
            </a:extrusionClr>
          </a:sp3d>
        </p:spPr>
        <p:txBody>
          <a:bodyPr wrap="square">
            <a:spAutoFit/>
          </a:bodyPr>
          <a:lstStyle/>
          <a:p>
            <a:r>
              <a:rPr kumimoji="1" lang="zh-CN" altLang="en-US" sz="2800" b="1" dirty="0">
                <a:solidFill>
                  <a:srgbClr val="002060"/>
                </a:solidFill>
                <a:latin typeface="微软雅黑" panose="020B0503020204020204" pitchFamily="34" charset="-122"/>
                <a:ea typeface="微软雅黑" panose="020B0503020204020204" pitchFamily="34" charset="-122"/>
              </a:rPr>
              <a:t>关于生命的起源</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par>
                                <p:cTn id="8" presetID="22" presetClass="entr" presetSubtype="1" fill="hold"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2000"/>
                                        <p:tgtEl>
                                          <p:spTgt spid="15"/>
                                        </p:tgtEl>
                                      </p:cBhvr>
                                    </p:animEffect>
                                  </p:childTnLst>
                                </p:cTn>
                              </p:par>
                              <p:par>
                                <p:cTn id="11" presetID="22" presetClass="entr" presetSubtype="1" fill="hold"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000"/>
                                        <p:tgtEl>
                                          <p:spTgt spid="11"/>
                                        </p:tgtEl>
                                      </p:cBhvr>
                                    </p:animEffect>
                                  </p:childTnLst>
                                </p:cTn>
                              </p:par>
                              <p:par>
                                <p:cTn id="14" presetID="22" presetClass="entr" presetSubtype="1" fill="hold" grpId="0" nodeType="withEffect">
                                  <p:stCondLst>
                                    <p:cond delay="25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2000"/>
                                        <p:tgtEl>
                                          <p:spTgt spid="14"/>
                                        </p:tgtEl>
                                      </p:cBhvr>
                                    </p:animEffect>
                                  </p:childTnLst>
                                </p:cTn>
                              </p:par>
                              <p:par>
                                <p:cTn id="17" presetID="22" presetClass="entr" presetSubtype="1" fill="hold" grpId="0" nodeType="with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2017416"/>
            <a:ext cx="0" cy="453720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98884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7001" y="1988840"/>
            <a:ext cx="36692" cy="456690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756734"/>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对上帝的态度</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427002" y="3897783"/>
            <a:ext cx="3864620" cy="2771573"/>
          </a:xfrm>
          <a:prstGeom prst="rect">
            <a:avLst/>
          </a:prstGeom>
          <a:noFill/>
          <a:ln>
            <a:noFill/>
          </a:ln>
        </p:spPr>
        <p:txBody>
          <a:bodyPr vert="horz" wrap="none" lIns="182880" rtlCol="0" anchor="t" anchorCtr="0">
            <a:noAutofit/>
          </a:bodyPr>
          <a:lstStyle/>
          <a:p>
            <a:pPr algn="ctr">
              <a:lnSpc>
                <a:spcPct val="110000"/>
              </a:lnSpc>
              <a:spcBef>
                <a:spcPct val="0"/>
              </a:spcBef>
            </a:pPr>
            <a:r>
              <a:rPr lang="zh-CN" altLang="zh-CN" sz="2800" b="1" kern="0" dirty="0">
                <a:effectLst/>
                <a:latin typeface="微软雅黑" panose="020B0503020204020204" pitchFamily="34" charset="-122"/>
                <a:ea typeface="微软雅黑" panose="020B0503020204020204" pitchFamily="34" charset="-122"/>
                <a:cs typeface="Times New Roman" panose="02020603050405020304" pitchFamily="18" charset="0"/>
              </a:rPr>
              <a:t>理查德</a:t>
            </a:r>
            <a:r>
              <a:rPr lang="en-US" altLang="zh-CN" sz="2800" b="1" kern="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b="1" kern="0" dirty="0">
                <a:effectLst/>
                <a:latin typeface="微软雅黑" panose="020B0503020204020204" pitchFamily="34" charset="-122"/>
                <a:ea typeface="微软雅黑" panose="020B0503020204020204" pitchFamily="34" charset="-122"/>
                <a:cs typeface="Times New Roman" panose="02020603050405020304" pitchFamily="18" charset="0"/>
              </a:rPr>
              <a:t>列万廷</a:t>
            </a:r>
            <a:endParaRPr kumimoji="1" lang="en-US" altLang="zh-CN" sz="2800" b="1" dirty="0">
              <a:latin typeface="微软雅黑" panose="020B0503020204020204" pitchFamily="34" charset="-122"/>
              <a:ea typeface="微软雅黑" panose="020B0503020204020204" pitchFamily="34" charset="-122"/>
              <a:cs typeface="Arial" panose="020B0604020202020204" pitchFamily="34" charset="0"/>
            </a:endParaRPr>
          </a:p>
          <a:p>
            <a:pPr algn="ctr">
              <a:lnSpc>
                <a:spcPct val="110000"/>
              </a:lnSpc>
              <a:spcBef>
                <a:spcPct val="0"/>
              </a:spcBef>
            </a:pP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虽然知道神，</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10000"/>
              </a:lnSpc>
              <a:spcBef>
                <a:spcPct val="0"/>
              </a:spcBef>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却不当作神荣耀他，</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10000"/>
              </a:lnSpc>
              <a:spcBef>
                <a:spcPct val="0"/>
              </a:spcBef>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也不感谢他</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10000"/>
              </a:lnSpc>
              <a:spcBef>
                <a:spcPct val="0"/>
              </a:spcBef>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将来面对地狱的审判</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10000"/>
              </a:lnSpc>
              <a:spcBef>
                <a:spcPct val="0"/>
              </a:spcBef>
            </a:pPr>
            <a:endParaRPr kumimoji="1" lang="zh-CN" altLang="en-US" sz="2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文本框 16"/>
          <p:cNvSpPr txBox="1"/>
          <p:nvPr/>
        </p:nvSpPr>
        <p:spPr>
          <a:xfrm>
            <a:off x="4298643" y="3897783"/>
            <a:ext cx="4536504" cy="2960211"/>
          </a:xfrm>
          <a:prstGeom prst="rect">
            <a:avLst/>
          </a:prstGeom>
          <a:noFill/>
          <a:ln>
            <a:noFill/>
          </a:ln>
        </p:spPr>
        <p:txBody>
          <a:bodyPr vert="horz" wrap="none" lIns="182880" rtlCol="0" anchor="t" anchorCtr="0">
            <a:noAutofit/>
          </a:bodyPr>
          <a:lstStyle/>
          <a:p>
            <a:pPr algn="ctr">
              <a:lnSpc>
                <a:spcPct val="110000"/>
              </a:lnSpc>
              <a:spcBef>
                <a:spcPct val="0"/>
              </a:spcBef>
            </a:pPr>
            <a:r>
              <a:rPr kumimoji="1" lang="zh-CN" altLang="en-US" sz="2800" b="1" dirty="0">
                <a:latin typeface="微软雅黑" panose="020B0503020204020204" pitchFamily="34" charset="-122"/>
                <a:ea typeface="微软雅黑" panose="020B0503020204020204" pitchFamily="34" charset="-122"/>
                <a:cs typeface="Arial" panose="020B0604020202020204" pitchFamily="34" charset="0"/>
              </a:rPr>
              <a:t>约翰</a:t>
            </a:r>
            <a:r>
              <a:rPr lang="en-US" altLang="zh-CN" sz="2800" b="1" kern="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0" dirty="0">
                <a:effectLst/>
                <a:latin typeface="微软雅黑" panose="020B0503020204020204" pitchFamily="34" charset="-122"/>
                <a:ea typeface="微软雅黑" panose="020B0503020204020204" pitchFamily="34" charset="-122"/>
                <a:cs typeface="Times New Roman" panose="02020603050405020304" pitchFamily="18" charset="0"/>
              </a:rPr>
              <a:t>圣弗德</a:t>
            </a:r>
            <a:endParaRPr lang="en-US" altLang="zh-CN" sz="2800" b="1"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10000"/>
              </a:lnSpc>
              <a:spcBef>
                <a:spcPct val="0"/>
              </a:spcBef>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实事求是</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地面对科学证据</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10000"/>
              </a:lnSpc>
              <a:spcBef>
                <a:spcPct val="0"/>
              </a:spcBef>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现在悔改</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认</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罪</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10000"/>
              </a:lnSpc>
              <a:spcBef>
                <a:spcPct val="0"/>
              </a:spcBef>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相信真神上帝，</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10000"/>
              </a:lnSpc>
              <a:spcBef>
                <a:spcPct val="0"/>
              </a:spcBef>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将来</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在</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天堂度过永恒</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kumimoji="1" lang="en-US" altLang="zh-CN" sz="28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18" name="图片 17"/>
          <p:cNvPicPr>
            <a:picLocks noChangeAspect="1"/>
          </p:cNvPicPr>
          <p:nvPr/>
        </p:nvPicPr>
        <p:blipFill>
          <a:blip r:embed="rId3"/>
          <a:stretch>
            <a:fillRect/>
          </a:stretch>
        </p:blipFill>
        <p:spPr>
          <a:xfrm>
            <a:off x="5751726" y="1556792"/>
            <a:ext cx="1665342" cy="219551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7" descr=" "/>
          <p:cNvPicPr>
            <a:picLocks noChangeAspect="1" noChangeArrowheads="1"/>
          </p:cNvPicPr>
          <p:nvPr/>
        </p:nvPicPr>
        <p:blipFill>
          <a:blip r:embed="rId4" cstate="print"/>
          <a:srcRect b="22513"/>
          <a:stretch>
            <a:fillRect/>
          </a:stretch>
        </p:blipFill>
        <p:spPr bwMode="auto">
          <a:xfrm>
            <a:off x="1452427" y="1556792"/>
            <a:ext cx="1920798" cy="219551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2017416"/>
            <a:ext cx="0" cy="453720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98884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7001" y="1988840"/>
            <a:ext cx="36692" cy="456690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756734"/>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2" name="矩形 1"/>
          <p:cNvSpPr/>
          <p:nvPr/>
        </p:nvSpPr>
        <p:spPr>
          <a:xfrm>
            <a:off x="1156209" y="4352470"/>
            <a:ext cx="6606480" cy="2553391"/>
          </a:xfrm>
          <a:prstGeom prst="rect">
            <a:avLst/>
          </a:prstGeom>
        </p:spPr>
        <p:txBody>
          <a:bodyPr wrap="square">
            <a:spAutoFit/>
          </a:bodyPr>
          <a:lstStyle/>
          <a:p>
            <a:pPr>
              <a:lnSpc>
                <a:spcPts val="3860"/>
              </a:lnSpc>
            </a:pPr>
            <a:r>
              <a:rPr lang="zh-CN" altLang="en-US" sz="2800" dirty="0">
                <a:latin typeface="微软雅黑" panose="020B0503020204020204" pitchFamily="34" charset="-122"/>
                <a:ea typeface="微软雅黑" panose="020B0503020204020204" pitchFamily="34" charset="-122"/>
              </a:rPr>
              <a:t>箴言</a:t>
            </a:r>
            <a:r>
              <a:rPr lang="en-US" altLang="zh-CN" sz="2800" dirty="0">
                <a:latin typeface="微软雅黑" panose="020B0503020204020204" pitchFamily="34" charset="-122"/>
                <a:ea typeface="微软雅黑" panose="020B0503020204020204" pitchFamily="34" charset="-122"/>
              </a:rPr>
              <a:t>9:10 </a:t>
            </a:r>
            <a:r>
              <a:rPr lang="zh-CN" altLang="en-US" sz="2800" dirty="0">
                <a:latin typeface="微软雅黑" panose="020B0503020204020204" pitchFamily="34" charset="-122"/>
                <a:ea typeface="微软雅黑" panose="020B0503020204020204" pitchFamily="34" charset="-122"/>
              </a:rPr>
              <a:t>敬畏耶和华是智慧的开端。</a:t>
            </a:r>
            <a:endParaRPr lang="zh-CN" altLang="en-US" sz="2800" dirty="0">
              <a:latin typeface="微软雅黑" panose="020B0503020204020204" pitchFamily="34" charset="-122"/>
              <a:ea typeface="微软雅黑" panose="020B0503020204020204" pitchFamily="34" charset="-122"/>
            </a:endParaRPr>
          </a:p>
          <a:p>
            <a:pPr>
              <a:lnSpc>
                <a:spcPts val="3860"/>
              </a:lnSpc>
            </a:pPr>
            <a:r>
              <a:rPr lang="zh-CN" altLang="en-US" sz="2800" dirty="0">
                <a:latin typeface="微软雅黑" panose="020B0503020204020204" pitchFamily="34" charset="-122"/>
                <a:ea typeface="微软雅黑" panose="020B0503020204020204" pitchFamily="34" charset="-122"/>
              </a:rPr>
              <a:t>诗</a:t>
            </a:r>
            <a:r>
              <a:rPr lang="en-US" altLang="zh-CN" sz="2800" dirty="0">
                <a:latin typeface="微软雅黑" panose="020B0503020204020204" pitchFamily="34" charset="-122"/>
                <a:ea typeface="微软雅黑" panose="020B0503020204020204" pitchFamily="34" charset="-122"/>
              </a:rPr>
              <a:t>14:1 </a:t>
            </a:r>
            <a:r>
              <a:rPr lang="zh-CN" altLang="en-US" sz="2800" dirty="0">
                <a:latin typeface="微软雅黑" panose="020B0503020204020204" pitchFamily="34" charset="-122"/>
                <a:ea typeface="微软雅黑" panose="020B0503020204020204" pitchFamily="34" charset="-122"/>
              </a:rPr>
              <a:t>愚顽人心里说没有神。</a:t>
            </a:r>
            <a:endParaRPr lang="zh-CN" altLang="en-US" sz="2800" dirty="0">
              <a:latin typeface="微软雅黑" panose="020B0503020204020204" pitchFamily="34" charset="-122"/>
              <a:ea typeface="微软雅黑" panose="020B0503020204020204" pitchFamily="34" charset="-122"/>
            </a:endParaRPr>
          </a:p>
          <a:p>
            <a:endParaRPr lang="en-US" altLang="zh-CN" sz="2800" dirty="0">
              <a:latin typeface="微软雅黑" panose="020B0503020204020204" pitchFamily="34" charset="-122"/>
              <a:ea typeface="微软雅黑" panose="020B0503020204020204" pitchFamily="34" charset="-122"/>
            </a:endParaRPr>
          </a:p>
          <a:p>
            <a:pPr>
              <a:lnSpc>
                <a:spcPts val="3860"/>
              </a:lnSpc>
            </a:pPr>
            <a:r>
              <a:rPr lang="zh-CN" altLang="en-US" sz="2800" dirty="0">
                <a:latin typeface="微软雅黑" panose="020B0503020204020204" pitchFamily="34" charset="-122"/>
                <a:ea typeface="微软雅黑" panose="020B0503020204020204" pitchFamily="34" charset="-122"/>
              </a:rPr>
              <a:t>你的选择是什么？</a:t>
            </a:r>
            <a:endParaRPr lang="zh-CN" altLang="en-US" sz="2800" dirty="0">
              <a:latin typeface="微软雅黑" panose="020B0503020204020204" pitchFamily="34" charset="-122"/>
              <a:ea typeface="微软雅黑" panose="020B0503020204020204" pitchFamily="34" charset="-122"/>
            </a:endParaRPr>
          </a:p>
          <a:p>
            <a:pPr>
              <a:lnSpc>
                <a:spcPts val="3860"/>
              </a:lnSpc>
            </a:pPr>
            <a:endParaRPr lang="zh-CN" altLang="en-US" sz="2800" dirty="0">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196" y="32011"/>
            <a:ext cx="2664292" cy="415185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32500" t="14321" r="23333" b="24356"/>
          <a:stretch>
            <a:fillRect/>
          </a:stretch>
        </p:blipFill>
        <p:spPr>
          <a:xfrm>
            <a:off x="2667000" y="1333500"/>
            <a:ext cx="4038600" cy="4191000"/>
          </a:xfrm>
          <a:prstGeom prst="rect">
            <a:avLst/>
          </a:prstGeom>
        </p:spPr>
      </p:pic>
      <p:sp>
        <p:nvSpPr>
          <p:cNvPr id="4" name="文本框 3"/>
          <p:cNvSpPr txBox="1"/>
          <p:nvPr/>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accent5">
                    <a:lumMod val="50000"/>
                  </a:schemeClr>
                </a:solidFill>
                <a:latin typeface="微软雅黑" panose="020B0503020204020204" pitchFamily="34" charset="-122"/>
                <a:ea typeface="微软雅黑" panose="020B0503020204020204" pitchFamily="34" charset="-122"/>
              </a:rPr>
              <a:t>下节课</a:t>
            </a:r>
            <a:endParaRPr kumimoji="1" lang="en-US" altLang="zh-CN" sz="32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kumimoji="1" lang="zh-CN" altLang="en-US" sz="3200" b="1" dirty="0">
                <a:solidFill>
                  <a:schemeClr val="accent5">
                    <a:lumMod val="50000"/>
                  </a:schemeClr>
                </a:solidFill>
                <a:latin typeface="微软雅黑" panose="020B0503020204020204" pitchFamily="34" charset="-122"/>
                <a:ea typeface="微软雅黑" panose="020B0503020204020204" pitchFamily="34" charset="-122"/>
              </a:rPr>
              <a:t>再见！</a:t>
            </a:r>
            <a:endParaRPr kumimoji="1" lang="en-US" altLang="zh-CN" sz="3200" b="1" dirty="0">
              <a:solidFill>
                <a:schemeClr val="accent5">
                  <a:lumMod val="50000"/>
                </a:schemeClr>
              </a:solidFill>
              <a:latin typeface="微软雅黑" panose="020B0503020204020204" pitchFamily="34" charset="-122"/>
              <a:ea typeface="微软雅黑" panose="020B0503020204020204" pitchFamily="34" charset="-122"/>
            </a:endParaRPr>
          </a:p>
          <a:p>
            <a:pPr algn="ctr"/>
            <a:endParaRPr kumimoji="1" lang="zh-CN" altLang="en-US" sz="3200" b="1" dirty="0">
              <a:solidFill>
                <a:schemeClr val="accent5">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4"/>
          <p:cNvCxnSpPr>
            <a:stCxn id="9" idx="1"/>
          </p:cNvCxnSpPr>
          <p:nvPr/>
        </p:nvCxnSpPr>
        <p:spPr>
          <a:xfrm>
            <a:off x="446212" y="2023258"/>
            <a:ext cx="0" cy="447607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1601" y="2013438"/>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14269" y="2013438"/>
            <a:ext cx="0" cy="43856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446212" y="1758185"/>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3" name="标题 1"/>
          <p:cNvSpPr txBox="1"/>
          <p:nvPr/>
        </p:nvSpPr>
        <p:spPr>
          <a:xfrm>
            <a:off x="0" y="498590"/>
            <a:ext cx="9144000" cy="590931"/>
          </a:xfrm>
          <a:prstGeom prst="rect">
            <a:avLst/>
          </a:prstGeom>
        </p:spPr>
        <p:txBody>
          <a:bodyPr/>
          <a:lst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gn="ctr"/>
            <a:r>
              <a:rPr lang="zh-CN" altLang="en-US" dirty="0"/>
              <a:t>第一道光环：</a:t>
            </a:r>
            <a:endParaRPr lang="en-US" altLang="zh-CN" dirty="0"/>
          </a:p>
          <a:p>
            <a:pPr algn="ctr"/>
            <a:r>
              <a:rPr lang="zh-CN" altLang="en-US" dirty="0"/>
              <a:t>科学家只相信已被证实的事物吗？</a:t>
            </a:r>
            <a:endParaRPr lang="en-US" altLang="zh-CN" dirty="0"/>
          </a:p>
        </p:txBody>
      </p:sp>
      <p:sp>
        <p:nvSpPr>
          <p:cNvPr id="14" name="标题 1"/>
          <p:cNvSpPr txBox="1"/>
          <p:nvPr/>
        </p:nvSpPr>
        <p:spPr>
          <a:xfrm>
            <a:off x="470222" y="5103378"/>
            <a:ext cx="4027765" cy="192737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gn="ctr">
              <a:lnSpc>
                <a:spcPts val="4880"/>
              </a:lnSpc>
            </a:pPr>
            <a:r>
              <a:rPr lang="zh-CN" altLang="en-US" sz="2800" b="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很多科学家相信外星人</a:t>
            </a:r>
            <a:br>
              <a:rPr lang="zh-CN" altLang="en-US" sz="2800" b="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br>
            <a:r>
              <a:rPr lang="zh-CN" altLang="en-US" sz="44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没有证据</a:t>
            </a:r>
            <a:endParaRPr lang="zh-CN" altLang="en-US" sz="4400" dirty="0">
              <a:solidFill>
                <a:schemeClr val="tx1"/>
              </a:solidFill>
              <a:latin typeface="微软雅黑" panose="020B0503020204020204" pitchFamily="34" charset="-122"/>
              <a:ea typeface="微软雅黑" panose="020B0503020204020204" pitchFamily="34" charset="-122"/>
              <a:cs typeface="+mj-cs"/>
            </a:endParaRPr>
          </a:p>
        </p:txBody>
      </p:sp>
      <p:pic>
        <p:nvPicPr>
          <p:cNvPr id="16" name="Picture 4" descr="查看源图像"/>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90" r="-2" b="7193"/>
          <a:stretch>
            <a:fillRect/>
          </a:stretch>
        </p:blipFill>
        <p:spPr bwMode="auto">
          <a:xfrm>
            <a:off x="4998971" y="2204863"/>
            <a:ext cx="3305387" cy="2928961"/>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a:noFill/>
          <a:extLst>
            <a:ext uri="{909E8E84-426E-40DD-AFC4-6F175D3DCCD1}">
              <a14:hiddenFill xmlns:a14="http://schemas.microsoft.com/office/drawing/2010/main">
                <a:solidFill>
                  <a:srgbClr val="FFFFFF"/>
                </a:solidFill>
              </a14:hiddenFill>
            </a:ext>
          </a:extLst>
        </p:spPr>
      </p:pic>
      <p:sp>
        <p:nvSpPr>
          <p:cNvPr id="17" name="标题 1"/>
          <p:cNvSpPr txBox="1"/>
          <p:nvPr/>
        </p:nvSpPr>
        <p:spPr>
          <a:xfrm>
            <a:off x="4443447" y="5103378"/>
            <a:ext cx="4416435" cy="1505040"/>
          </a:xfrm>
          <a:prstGeom prst="rect">
            <a:avLst/>
          </a:prstGeom>
          <a:noFill/>
        </p:spPr>
        <p:txBody>
          <a:bodyPr vert="horz" wrap="square" lIns="91440" tIns="45720" rIns="91440" bIns="45720" rtlCol="0" anchor="t">
            <a:normAutofit fontScale="97500"/>
          </a:bodyPr>
          <a:lstStyle>
            <a:lvl1pPr algn="ctr" defTabSz="914400" rtl="0" eaLnBrk="1" latinLnBrk="0" hangingPunct="1">
              <a:lnSpc>
                <a:spcPct val="90000"/>
              </a:lnSpc>
              <a:spcBef>
                <a:spcPct val="0"/>
              </a:spcBef>
              <a:buNone/>
              <a:defRPr lang="en-US"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nSpc>
                <a:spcPts val="4880"/>
              </a:lnSpc>
            </a:pPr>
            <a:r>
              <a:rPr lang="zh-CN" altLang="en-US" sz="2900" b="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普罗大众相信圣诞老人</a:t>
            </a:r>
            <a:endParaRPr lang="en-US" altLang="zh-CN" sz="2900" b="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ts val="4880"/>
              </a:lnSpc>
            </a:pPr>
            <a:r>
              <a:rPr lang="zh-CN" altLang="zh-CN" sz="450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没有证据</a:t>
            </a:r>
            <a:endParaRPr lang="zh-CN" altLang="en-US" sz="4500" dirty="0">
              <a:solidFill>
                <a:schemeClr val="tx1"/>
              </a:solidFill>
              <a:latin typeface="微软雅黑" panose="020B0503020204020204" pitchFamily="34" charset="-122"/>
              <a:ea typeface="微软雅黑" panose="020B0503020204020204" pitchFamily="34" charset="-122"/>
              <a:cs typeface="+mj-cs"/>
            </a:endParaRPr>
          </a:p>
        </p:txBody>
      </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197" y="2501779"/>
            <a:ext cx="3073815" cy="230411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4"/>
          <p:cNvCxnSpPr>
            <a:stCxn id="9" idx="1"/>
          </p:cNvCxnSpPr>
          <p:nvPr/>
        </p:nvCxnSpPr>
        <p:spPr>
          <a:xfrm>
            <a:off x="446212" y="2023258"/>
            <a:ext cx="0" cy="447607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1601" y="2013438"/>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14269" y="2013438"/>
            <a:ext cx="0" cy="43856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446212" y="1758185"/>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3" name="标题 1"/>
          <p:cNvSpPr txBox="1"/>
          <p:nvPr/>
        </p:nvSpPr>
        <p:spPr>
          <a:xfrm>
            <a:off x="0" y="498590"/>
            <a:ext cx="9144000" cy="590931"/>
          </a:xfrm>
          <a:prstGeom prst="rect">
            <a:avLst/>
          </a:prstGeom>
        </p:spPr>
        <p:txBody>
          <a:bodyPr/>
          <a:lst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gn="ctr"/>
            <a:r>
              <a:rPr lang="zh-CN" altLang="en-US" dirty="0"/>
              <a:t>第一道光环：</a:t>
            </a:r>
            <a:endParaRPr lang="en-US" altLang="zh-CN" dirty="0"/>
          </a:p>
          <a:p>
            <a:pPr algn="ctr"/>
            <a:r>
              <a:rPr lang="zh-CN" altLang="en-US" dirty="0"/>
              <a:t>科学家只相信已被证实的事物吗？</a:t>
            </a:r>
            <a:endParaRPr lang="en-US" altLang="zh-CN" dirty="0"/>
          </a:p>
        </p:txBody>
      </p:sp>
      <p:sp>
        <p:nvSpPr>
          <p:cNvPr id="15" name="内容占位符 2"/>
          <p:cNvSpPr txBox="1"/>
          <p:nvPr/>
        </p:nvSpPr>
        <p:spPr>
          <a:xfrm>
            <a:off x="1258091" y="4676926"/>
            <a:ext cx="7058325" cy="190734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1" dirty="0">
                <a:latin typeface="微软雅黑" panose="020B0503020204020204" pitchFamily="34" charset="-122"/>
                <a:ea typeface="微软雅黑" panose="020B0503020204020204" pitchFamily="34" charset="-122"/>
              </a:rPr>
              <a:t>真相：</a:t>
            </a:r>
            <a:endParaRPr lang="en-US" altLang="zh-CN" b="1" dirty="0">
              <a:latin typeface="微软雅黑" panose="020B0503020204020204" pitchFamily="34" charset="-122"/>
              <a:ea typeface="微软雅黑" panose="020B0503020204020204" pitchFamily="34" charset="-122"/>
            </a:endParaRPr>
          </a:p>
          <a:p>
            <a:pPr>
              <a:lnSpc>
                <a:spcPct val="100000"/>
              </a:lnSpc>
            </a:pPr>
            <a:r>
              <a:rPr lang="zh-CN" altLang="en-US" kern="0" dirty="0">
                <a:latin typeface="微软雅黑" panose="020B0503020204020204" pitchFamily="34" charset="-122"/>
                <a:ea typeface="微软雅黑" panose="020B0503020204020204" pitchFamily="34" charset="-122"/>
                <a:cs typeface="Times New Roman" panose="02020603050405020304" pitchFamily="18" charset="0"/>
              </a:rPr>
              <a:t>科学家也相信基于权威的教导，例如：课本、主流刊物等。</a:t>
            </a:r>
            <a:endParaRPr lang="zh-CN" altLang="en-US"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2006" y="2171000"/>
            <a:ext cx="1595083" cy="226789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9817" t="3144" b="6440"/>
          <a:stretch>
            <a:fillRect/>
          </a:stretch>
        </p:blipFill>
        <p:spPr>
          <a:xfrm>
            <a:off x="4824840" y="2169348"/>
            <a:ext cx="3016065" cy="226789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1"/>
          <p:cNvPicPr>
            <a:picLocks noChangeAspect="1"/>
          </p:cNvPicPr>
          <p:nvPr/>
        </p:nvPicPr>
        <p:blipFill>
          <a:blip r:embed="rId5"/>
          <a:stretch>
            <a:fillRect/>
          </a:stretch>
        </p:blipFill>
        <p:spPr>
          <a:xfrm>
            <a:off x="1435365" y="2169348"/>
            <a:ext cx="1638890" cy="226787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线连接符 9"/>
          <p:cNvCxnSpPr>
            <a:stCxn id="15" idx="1"/>
          </p:cNvCxnSpPr>
          <p:nvPr/>
        </p:nvCxnSpPr>
        <p:spPr>
          <a:xfrm>
            <a:off x="446212" y="1774376"/>
            <a:ext cx="0" cy="472495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2" name="直线连接符 11"/>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3" name="直线连接符 12"/>
          <p:cNvCxnSpPr/>
          <p:nvPr/>
        </p:nvCxnSpPr>
        <p:spPr>
          <a:xfrm flipH="1">
            <a:off x="971601" y="176455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直线连接符 13"/>
          <p:cNvCxnSpPr/>
          <p:nvPr/>
        </p:nvCxnSpPr>
        <p:spPr>
          <a:xfrm>
            <a:off x="8714269" y="1764556"/>
            <a:ext cx="0" cy="463458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5" name="图片 14"/>
          <p:cNvPicPr>
            <a:picLocks noChangeAspect="1"/>
          </p:cNvPicPr>
          <p:nvPr/>
        </p:nvPicPr>
        <p:blipFill rotWithShape="1">
          <a:blip r:embed="rId1"/>
          <a:srcRect l="38822" t="7371" r="20768" b="51298"/>
          <a:stretch>
            <a:fillRect/>
          </a:stretch>
        </p:blipFill>
        <p:spPr>
          <a:xfrm>
            <a:off x="446212" y="1509303"/>
            <a:ext cx="544010" cy="530146"/>
          </a:xfrm>
          <a:prstGeom prst="rect">
            <a:avLst/>
          </a:prstGeom>
        </p:spPr>
      </p:pic>
      <p:pic>
        <p:nvPicPr>
          <p:cNvPr id="16" name="图片 15"/>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8" name="文本框 7"/>
          <p:cNvSpPr txBox="1"/>
          <p:nvPr/>
        </p:nvSpPr>
        <p:spPr>
          <a:xfrm>
            <a:off x="941295" y="4658173"/>
            <a:ext cx="7261411" cy="1872208"/>
          </a:xfrm>
          <a:prstGeom prst="rect">
            <a:avLst/>
          </a:prstGeom>
          <a:scene3d>
            <a:camera prst="orthographicFront"/>
            <a:lightRig rig="threePt" dir="t"/>
          </a:scene3d>
        </p:spPr>
        <p:txBody>
          <a:bodyPr vert="horz" lIns="91440" tIns="45720" rIns="91440" bIns="45720" rtlCol="0" anchor="t">
            <a:normAutofit/>
          </a:bodyPr>
          <a:lstStyle/>
          <a:p>
            <a:pPr algn="ctr">
              <a:lnSpc>
                <a:spcPts val="3840"/>
              </a:lnSpc>
              <a:spcBef>
                <a:spcPct val="0"/>
              </a:spcBef>
              <a:spcAft>
                <a:spcPts val="600"/>
              </a:spcAft>
            </a:pPr>
            <a:r>
              <a:rPr lang="zh-CN" altLang="en-US" sz="3200" kern="1200" dirty="0">
                <a:solidFill>
                  <a:schemeClr val="tx1">
                    <a:lumMod val="85000"/>
                    <a:lumOff val="15000"/>
                  </a:schemeClr>
                </a:solidFill>
                <a:effectLst/>
                <a:latin typeface="微软雅黑" panose="020B0503020204020204" pitchFamily="34" charset="-122"/>
                <a:ea typeface="微软雅黑" panose="020B0503020204020204" pitchFamily="34" charset="-122"/>
                <a:cs typeface="+mj-cs"/>
              </a:rPr>
              <a:t>科学家也曾是小孩子，</a:t>
            </a:r>
            <a:endParaRPr lang="en-US" altLang="zh-CN" sz="3200" kern="1200" dirty="0">
              <a:solidFill>
                <a:schemeClr val="tx1">
                  <a:lumMod val="85000"/>
                  <a:lumOff val="15000"/>
                </a:schemeClr>
              </a:solidFill>
              <a:effectLst/>
              <a:latin typeface="微软雅黑" panose="020B0503020204020204" pitchFamily="34" charset="-122"/>
              <a:ea typeface="微软雅黑" panose="020B0503020204020204" pitchFamily="34" charset="-122"/>
              <a:cs typeface="+mj-cs"/>
            </a:endParaRPr>
          </a:p>
          <a:p>
            <a:pPr algn="ctr">
              <a:lnSpc>
                <a:spcPts val="3840"/>
              </a:lnSpc>
              <a:spcBef>
                <a:spcPct val="0"/>
              </a:spcBef>
              <a:spcAft>
                <a:spcPts val="600"/>
              </a:spcAft>
            </a:pPr>
            <a:r>
              <a:rPr lang="zh-CN" altLang="en-US" sz="3200" kern="1200" dirty="0">
                <a:solidFill>
                  <a:schemeClr val="tx1">
                    <a:lumMod val="85000"/>
                    <a:lumOff val="15000"/>
                  </a:schemeClr>
                </a:solidFill>
                <a:effectLst/>
                <a:latin typeface="微软雅黑" panose="020B0503020204020204" pitchFamily="34" charset="-122"/>
                <a:ea typeface="微软雅黑" panose="020B0503020204020204" pitchFamily="34" charset="-122"/>
                <a:cs typeface="+mj-cs"/>
              </a:rPr>
              <a:t>大人教什么，他们就信什么；</a:t>
            </a:r>
            <a:endParaRPr lang="en-US" altLang="zh-CN" sz="3200" kern="1200" dirty="0">
              <a:solidFill>
                <a:schemeClr val="tx1">
                  <a:lumMod val="85000"/>
                  <a:lumOff val="15000"/>
                </a:schemeClr>
              </a:solidFill>
              <a:effectLst/>
              <a:latin typeface="微软雅黑" panose="020B0503020204020204" pitchFamily="34" charset="-122"/>
              <a:ea typeface="微软雅黑" panose="020B0503020204020204" pitchFamily="34" charset="-122"/>
              <a:cs typeface="+mj-cs"/>
            </a:endParaRPr>
          </a:p>
          <a:p>
            <a:pPr algn="ctr">
              <a:lnSpc>
                <a:spcPts val="3840"/>
              </a:lnSpc>
              <a:spcBef>
                <a:spcPct val="0"/>
              </a:spcBef>
              <a:spcAft>
                <a:spcPts val="600"/>
              </a:spcAft>
            </a:pPr>
            <a:r>
              <a:rPr lang="zh-CN" altLang="en-US" sz="3200" kern="1200" dirty="0">
                <a:solidFill>
                  <a:schemeClr val="tx1">
                    <a:lumMod val="85000"/>
                    <a:lumOff val="15000"/>
                  </a:schemeClr>
                </a:solidFill>
                <a:effectLst/>
                <a:latin typeface="微软雅黑" panose="020B0503020204020204" pitchFamily="34" charset="-122"/>
                <a:ea typeface="微软雅黑" panose="020B0503020204020204" pitchFamily="34" charset="-122"/>
                <a:cs typeface="+mj-cs"/>
              </a:rPr>
              <a:t>课本写什么，他们就信什么。</a:t>
            </a:r>
            <a:endParaRPr lang="en-US" altLang="zh-CN" sz="3200" kern="1200" dirty="0">
              <a:solidFill>
                <a:schemeClr val="tx1">
                  <a:lumMod val="85000"/>
                  <a:lumOff val="15000"/>
                </a:schemeClr>
              </a:solidFill>
              <a:latin typeface="微软雅黑" panose="020B0503020204020204" pitchFamily="34" charset="-122"/>
              <a:ea typeface="微软雅黑" panose="020B0503020204020204" pitchFamily="34" charset="-122"/>
              <a:cs typeface="+mj-cs"/>
            </a:endParaRPr>
          </a:p>
        </p:txBody>
      </p:sp>
      <p:pic>
        <p:nvPicPr>
          <p:cNvPr id="9" name="Picture 2" descr="查看源图像"/>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08" r="891" b="-1"/>
          <a:stretch>
            <a:fillRect/>
          </a:stretch>
        </p:blipFill>
        <p:spPr bwMode="auto">
          <a:xfrm>
            <a:off x="1755669" y="193677"/>
            <a:ext cx="5632661" cy="422449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718438" y="2407103"/>
            <a:ext cx="3678492" cy="3275281"/>
          </a:xfrm>
          <a:prstGeom prst="rect">
            <a:avLst/>
          </a:prstGeom>
        </p:spPr>
        <p:txBody>
          <a:bodyPr>
            <a:noAutofit/>
          </a:bodyPr>
          <a:lstStyle/>
          <a:p>
            <a:pPr>
              <a:lnSpc>
                <a:spcPts val="4240"/>
              </a:lnSpc>
              <a:defRPr/>
            </a:pPr>
            <a:r>
              <a:rPr lang="zh-CN" altLang="en-US" dirty="0">
                <a:latin typeface="微软雅黑" panose="020B0503020204020204" pitchFamily="34" charset="-122"/>
                <a:ea typeface="微软雅黑" panose="020B0503020204020204" pitchFamily="34" charset="-122"/>
              </a:rPr>
              <a:t>迈克</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贝希博士，他是一名生化学家，从小接受的教育是认同随机进化的，长大以后就相信了进化论。</a:t>
            </a:r>
            <a:endParaRPr lang="zh-CN" altLang="en-US" dirty="0">
              <a:latin typeface="微软雅黑" panose="020B0503020204020204" pitchFamily="34" charset="-122"/>
              <a:ea typeface="微软雅黑" panose="020B0503020204020204" pitchFamily="34" charset="-122"/>
            </a:endParaRPr>
          </a:p>
        </p:txBody>
      </p:sp>
      <p:cxnSp>
        <p:nvCxnSpPr>
          <p:cNvPr id="5" name="直线连接符 4"/>
          <p:cNvCxnSpPr>
            <a:stCxn id="9" idx="1"/>
          </p:cNvCxnSpPr>
          <p:nvPr/>
        </p:nvCxnSpPr>
        <p:spPr>
          <a:xfrm>
            <a:off x="446212" y="1774376"/>
            <a:ext cx="0" cy="472495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1601" y="176455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14269" y="1764556"/>
            <a:ext cx="0" cy="463458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446212" y="150930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5975"/>
            <a:ext cx="544010" cy="646331"/>
          </a:xfrm>
          <a:prstGeom prst="rect">
            <a:avLst/>
          </a:prstGeom>
        </p:spPr>
      </p:pic>
      <p:sp>
        <p:nvSpPr>
          <p:cNvPr id="13" name="标题 1"/>
          <p:cNvSpPr txBox="1"/>
          <p:nvPr/>
        </p:nvSpPr>
        <p:spPr>
          <a:xfrm>
            <a:off x="0" y="498590"/>
            <a:ext cx="9144000" cy="590931"/>
          </a:xfrm>
          <a:prstGeom prst="rect">
            <a:avLst/>
          </a:prstGeom>
        </p:spPr>
        <p:txBody>
          <a:bodyPr/>
          <a:lst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gn="ctr"/>
            <a:r>
              <a:rPr lang="zh-CN" altLang="en-US" dirty="0"/>
              <a:t>科学家的例子</a:t>
            </a:r>
            <a:endParaRPr lang="en-US" altLang="zh-CN" dirty="0"/>
          </a:p>
        </p:txBody>
      </p:sp>
      <p:pic>
        <p:nvPicPr>
          <p:cNvPr id="11" name="Picture 2"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935" y="2439592"/>
            <a:ext cx="4150767" cy="320042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汉仪大宋简"/>
        <a:ea typeface="宋体"/>
        <a:cs typeface=""/>
      </a:majorFont>
      <a:minorFont>
        <a:latin typeface="Calibri"/>
        <a:ea typeface="宋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glow>
            <a:schemeClr val="bg1">
              <a:alpha val="44000"/>
            </a:schemeClr>
          </a:glow>
          <a:outerShdw blurRad="63500" algn="ctr" rotWithShape="0">
            <a:schemeClr val="bg1"/>
          </a:outerShdw>
        </a:effectLst>
        <a:scene3d>
          <a:camera prst="orthographicFront"/>
          <a:lightRig rig="threePt" dir="t"/>
        </a:scene3d>
        <a:sp3d extrusionH="76200">
          <a:bevelT w="63500" h="50800"/>
          <a:extrusionClr>
            <a:srgbClr val="3A3AFE"/>
          </a:extrusionClr>
        </a:sp3d>
      </a:spPr>
      <a:bodyPr wrap="square" rtlCol="0">
        <a:spAutoFit/>
      </a:bodyPr>
      <a:lstStyle>
        <a:defPPr>
          <a:defRPr sz="2400" b="1" dirty="0" smtClean="0">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3837</Words>
  <Application>WPS 演示</Application>
  <PresentationFormat>全屏显示(4:3)</PresentationFormat>
  <Paragraphs>386</Paragraphs>
  <Slides>55</Slides>
  <Notes>17</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55</vt:i4>
      </vt:variant>
    </vt:vector>
  </HeadingPairs>
  <TitlesOfParts>
    <vt:vector size="67" baseType="lpstr">
      <vt:lpstr>Arial</vt:lpstr>
      <vt:lpstr>宋体</vt:lpstr>
      <vt:lpstr>Wingdings</vt:lpstr>
      <vt:lpstr>微软雅黑</vt:lpstr>
      <vt:lpstr>汉仪大宋简</vt:lpstr>
      <vt:lpstr>Times New Roman</vt:lpstr>
      <vt:lpstr>Arial Unicode MS</vt:lpstr>
      <vt:lpstr>Calibri</vt:lpstr>
      <vt:lpstr>MS PGothic</vt:lpstr>
      <vt:lpstr>PMingLiU</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满家电脑</dc:creator>
  <cp:lastModifiedBy>Dell</cp:lastModifiedBy>
  <cp:revision>2525</cp:revision>
  <dcterms:created xsi:type="dcterms:W3CDTF">2014-01-09T08:42:00Z</dcterms:created>
  <dcterms:modified xsi:type="dcterms:W3CDTF">2022-03-05T05:58:52Z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D9F87BA7A39D49469976BDAE53EC9127</vt:lpwstr>
  </property>
  <property fmtid="{D5CDD505-2E9C-101B-9397-08002B2CF9AE}" pid="3" name="KSOProductBuildVer">
    <vt:lpwstr>2052-11.1.0.11365</vt:lpwstr>
  </property>
</Properties>
</file>