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handoutMasterIdLst>
    <p:handoutMasterId r:id="rId67"/>
  </p:handoutMasterIdLst>
  <p:sldIdLst>
    <p:sldId id="2927" r:id="rId2"/>
    <p:sldId id="1011" r:id="rId3"/>
    <p:sldId id="1013" r:id="rId4"/>
    <p:sldId id="2756" r:id="rId5"/>
    <p:sldId id="2752" r:id="rId6"/>
    <p:sldId id="383" r:id="rId7"/>
    <p:sldId id="2888" r:id="rId8"/>
    <p:sldId id="2760" r:id="rId9"/>
    <p:sldId id="2786" r:id="rId10"/>
    <p:sldId id="2762" r:id="rId11"/>
    <p:sldId id="2763" r:id="rId12"/>
    <p:sldId id="2787" r:id="rId13"/>
    <p:sldId id="491" r:id="rId14"/>
    <p:sldId id="2765" r:id="rId15"/>
    <p:sldId id="1009" r:id="rId16"/>
    <p:sldId id="2831" r:id="rId17"/>
    <p:sldId id="2769" r:id="rId18"/>
    <p:sldId id="2830" r:id="rId19"/>
    <p:sldId id="707" r:id="rId20"/>
    <p:sldId id="2790" r:id="rId21"/>
    <p:sldId id="2789" r:id="rId22"/>
    <p:sldId id="2845" r:id="rId23"/>
    <p:sldId id="2846" r:id="rId24"/>
    <p:sldId id="2847" r:id="rId25"/>
    <p:sldId id="2848" r:id="rId26"/>
    <p:sldId id="2849" r:id="rId27"/>
    <p:sldId id="2799" r:id="rId28"/>
    <p:sldId id="2850" r:id="rId29"/>
    <p:sldId id="2851" r:id="rId30"/>
    <p:sldId id="2890" r:id="rId31"/>
    <p:sldId id="2832" r:id="rId32"/>
    <p:sldId id="2852" r:id="rId33"/>
    <p:sldId id="2853" r:id="rId34"/>
    <p:sldId id="2854" r:id="rId35"/>
    <p:sldId id="2855" r:id="rId36"/>
    <p:sldId id="2856" r:id="rId37"/>
    <p:sldId id="2857" r:id="rId38"/>
    <p:sldId id="1010" r:id="rId39"/>
    <p:sldId id="2858" r:id="rId40"/>
    <p:sldId id="2859" r:id="rId41"/>
    <p:sldId id="2862" r:id="rId42"/>
    <p:sldId id="2863" r:id="rId43"/>
    <p:sldId id="2883" r:id="rId44"/>
    <p:sldId id="2816" r:id="rId45"/>
    <p:sldId id="2866" r:id="rId46"/>
    <p:sldId id="2867" r:id="rId47"/>
    <p:sldId id="2884" r:id="rId48"/>
    <p:sldId id="2868" r:id="rId49"/>
    <p:sldId id="2869" r:id="rId50"/>
    <p:sldId id="2870" r:id="rId51"/>
    <p:sldId id="2838" r:id="rId52"/>
    <p:sldId id="2871" r:id="rId53"/>
    <p:sldId id="2872" r:id="rId54"/>
    <p:sldId id="2873" r:id="rId55"/>
    <p:sldId id="2874" r:id="rId56"/>
    <p:sldId id="2929" r:id="rId57"/>
    <p:sldId id="2875" r:id="rId58"/>
    <p:sldId id="2820" r:id="rId59"/>
    <p:sldId id="2876" r:id="rId60"/>
    <p:sldId id="2891" r:id="rId61"/>
    <p:sldId id="2885" r:id="rId62"/>
    <p:sldId id="2886" r:id="rId63"/>
    <p:sldId id="2892" r:id="rId64"/>
    <p:sldId id="2565" r:id="rId65"/>
  </p:sldIdLst>
  <p:sldSz cx="9144000" cy="6858000" type="screen4x3"/>
  <p:notesSz cx="6858000" cy="9144000"/>
  <p:embeddedFontLst>
    <p:embeddedFont>
      <p:font typeface="Arial Black" panose="020B0A04020102020204" pitchFamily="34" charset="0"/>
      <p:bold r:id="rId68"/>
    </p:embeddedFont>
    <p:embeddedFont>
      <p:font typeface="Calibri" panose="020F0502020204030204" pitchFamily="34" charset="0"/>
      <p:regular r:id="rId69"/>
      <p:bold r:id="rId70"/>
      <p:italic r:id="rId71"/>
      <p:boldItalic r:id="rId72"/>
    </p:embeddedFont>
    <p:embeddedFont>
      <p:font typeface="Franklin Gothic Book" panose="020B0503020102020204" pitchFamily="34" charset="0"/>
      <p:regular r:id="rId73"/>
      <p:italic r:id="rId74"/>
    </p:embeddedFont>
    <p:embeddedFont>
      <p:font typeface="Franklin Gothic Medium" panose="020B0603020102020204" pitchFamily="34" charset="0"/>
      <p:regular r:id="rId75"/>
      <p:italic r:id="rId76"/>
    </p:embeddedFont>
    <p:embeddedFont>
      <p:font typeface="Wingdings 3" panose="05040102010807070707" pitchFamily="18" charset="2"/>
      <p:regular r:id="rId77"/>
    </p:embeddedFont>
    <p:embeddedFont>
      <p:font typeface="微软雅黑" panose="020B0503020204020204" pitchFamily="34" charset="-122"/>
      <p:regular r:id="rId78"/>
      <p:bold r:id="rId79"/>
    </p:embeddedFont>
    <p:embeddedFont>
      <p:font typeface="微软雅黑 Light" panose="020B0502040204020203" pitchFamily="34" charset="-122"/>
      <p:regular r:id="rId8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2865">
          <p15:clr>
            <a:srgbClr val="A4A3A4"/>
          </p15:clr>
        </p15:guide>
      </p15:sldGuideLst>
    </p:ext>
    <p:ext uri="{2D200454-40CA-4A62-9FC3-DE9A4176ACB9}">
      <p15:notesGuideLst xmlns:p15="http://schemas.microsoft.com/office/powerpoint/2012/main">
        <p15:guide id="1" orient="horz" pos="2878">
          <p15:clr>
            <a:srgbClr val="A4A3A4"/>
          </p15:clr>
        </p15:guide>
        <p15:guide id="2" pos="214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CF5"/>
    <a:srgbClr val="E08785"/>
    <a:srgbClr val="764546"/>
    <a:srgbClr val="8E5455"/>
    <a:srgbClr val="151312"/>
    <a:srgbClr val="024C89"/>
    <a:srgbClr val="E9E8F4"/>
    <a:srgbClr val="EBEAF2"/>
    <a:srgbClr val="EBECF0"/>
    <a:srgbClr val="F9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5" autoAdjust="0"/>
    <p:restoredTop sz="95755" autoAdjust="0"/>
  </p:normalViewPr>
  <p:slideViewPr>
    <p:cSldViewPr>
      <p:cViewPr varScale="1">
        <p:scale>
          <a:sx n="72" d="100"/>
          <a:sy n="72" d="100"/>
        </p:scale>
        <p:origin x="1374" y="60"/>
      </p:cViewPr>
      <p:guideLst>
        <p:guide orient="horz" pos="2158"/>
        <p:guide pos="2865"/>
      </p:guideLst>
    </p:cSldViewPr>
  </p:slideViewPr>
  <p:notesTextViewPr>
    <p:cViewPr>
      <p:scale>
        <a:sx n="114" d="100"/>
        <a:sy n="114" d="100"/>
      </p:scale>
      <p:origin x="0" y="0"/>
    </p:cViewPr>
  </p:notesTextViewPr>
  <p:sorterViewPr>
    <p:cViewPr varScale="1">
      <p:scale>
        <a:sx n="1" d="1"/>
        <a:sy n="1" d="1"/>
      </p:scale>
      <p:origin x="0" y="-17983"/>
    </p:cViewPr>
  </p:sorterViewPr>
  <p:notesViewPr>
    <p:cSldViewPr>
      <p:cViewPr varScale="1">
        <p:scale>
          <a:sx n="45" d="100"/>
          <a:sy n="45" d="100"/>
        </p:scale>
        <p:origin x="-2309" y="-67"/>
      </p:cViewPr>
      <p:guideLst>
        <p:guide orient="horz" pos="2878"/>
        <p:guide pos="214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06325D-3896-4C42-8A33-6CE22D3515EA}" type="datetimeFigureOut">
              <a:rPr lang="en-US" smtClean="0"/>
              <a:t>3/7/2022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9D6153-9F7B-47CF-8186-721890E5D78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t>2022/3/7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这个从一种元素衰变成另一种元素的过程就被称作元素衰变。科学家把会衰变的元素称为母元素，衰变后形成的元素称为子元素。</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EEB2D740-C08A-4247-B5EB-7DEB39AA27B3}" type="slidenum">
              <a:rPr lang="en-AU">
                <a:solidFill>
                  <a:prstClr val="black"/>
                </a:solidFill>
              </a:rPr>
              <a:t>11</a:t>
            </a:fld>
            <a:endParaRPr lang="en-AU">
              <a:solidFill>
                <a:prstClr val="black"/>
              </a:solidFill>
            </a:endParaRPr>
          </a:p>
        </p:txBody>
      </p:sp>
      <p:sp>
        <p:nvSpPr>
          <p:cNvPr id="155651" name="Rectangle 2"/>
          <p:cNvSpPr>
            <a:spLocks noGrp="1" noRot="1" noChangeAspect="1" noChangeArrowheads="1" noTextEdit="1"/>
          </p:cNvSpPr>
          <p:nvPr>
            <p:ph type="sldImg"/>
          </p:nvPr>
        </p:nvSpPr>
        <p:spPr>
          <a:xfrm>
            <a:off x="1143000" y="685800"/>
            <a:ext cx="4572000" cy="3429000"/>
          </a:xfrm>
        </p:spPr>
      </p:sp>
      <p:sp>
        <p:nvSpPr>
          <p:cNvPr id="155652" name="Rectangle 3"/>
          <p:cNvSpPr>
            <a:spLocks noGrp="1" noChangeArrowheads="1"/>
          </p:cNvSpPr>
          <p:nvPr>
            <p:ph type="body" idx="1"/>
          </p:nvPr>
        </p:nvSpPr>
        <p:spPr>
          <a:noFill/>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a:solidFill>
                  <a:srgbClr val="002954"/>
                </a:solidFill>
                <a:latin typeface="微软雅黑" panose="020B0503020204020204" pitchFamily="34" charset="-122"/>
                <a:ea typeface="微软雅黑" panose="020B0503020204020204" pitchFamily="34" charset="-122"/>
              </a:rPr>
              <a:t>比如，钾 -40 元素可以衰变成氩元素，那么钾 -40 就是母元素，氩就是子元素。再比如铀 -235 可以衰变成铅，那么铀 -235 就是母元素，铅就是子元素。</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2.2. 如何用放射性测年法估算石头的年龄？</a:t>
            </a:r>
          </a:p>
          <a:p>
            <a:r>
              <a:rPr lang="zh-CN" altLang="en-US"/>
              <a:t>当科学家把这种元素衰变的原理使用在测定年龄时，就把这种方法称为“放射性同位素测年法”了。那这种方法是怎么和石头扯上关系的呢？</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9FB3A37-71E3-4629-BB21-B9CAAFCBBA9F}" type="slidenum">
              <a:rPr lang="en-US">
                <a:solidFill>
                  <a:prstClr val="black"/>
                </a:solidFill>
              </a:rPr>
              <a:t>13</a:t>
            </a:fld>
            <a:endParaRPr lang="en-US">
              <a:solidFill>
                <a:prstClr val="black"/>
              </a:solidFill>
            </a:endParaRPr>
          </a:p>
        </p:txBody>
      </p:sp>
      <p:sp>
        <p:nvSpPr>
          <p:cNvPr id="379906" name="Rectangle 2"/>
          <p:cNvSpPr>
            <a:spLocks noGrp="1" noRot="1" noChangeAspect="1" noChangeArrowheads="1" noTextEdit="1"/>
          </p:cNvSpPr>
          <p:nvPr>
            <p:ph type="sldImg"/>
          </p:nvPr>
        </p:nvSpPr>
        <p:spPr>
          <a:xfrm>
            <a:off x="1143000" y="685800"/>
            <a:ext cx="4572000" cy="3429000"/>
          </a:xfrm>
        </p:spPr>
      </p:sp>
      <p:sp>
        <p:nvSpPr>
          <p:cNvPr id="37990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dirty="0"/>
              <a:t>看这里有一块石头，它是在一次火山喷发中，通过新喷发的岩浆冷却后形成的，统称为“火成岩”。研究人员假设当岩浆凝固成岩石后，这块石头就是一个封闭的系统，里面的矿物元素不会渗出外界，外界的矿物元素也不会渗入石头里面。（</a:t>
            </a:r>
            <a:r>
              <a:rPr lang="en-US" altLang="zh-CN" sz="1000" dirty="0"/>
              <a:t>P</a:t>
            </a:r>
            <a:r>
              <a:rPr lang="zh-CN" altLang="en-US" sz="1000" dirty="0"/>
              <a:t>击）按照这个假设，如果这块石头里有铀元素，那么铀元素就会被封闭在石头里，而且一段时间后，这些铀就会有部分衰变成铅。然后，研究人员可以通过测量母元素铀和子元素铅的比例，来大致算出石头的年龄。听起来很神奇，那具体是怎么操作的呢？这就关系到元素的半衰期了。</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不同元素的半衰期是不一样的，有的长，有的短。比如：铀 -235 的半衰期长达 7.1 亿年，但是碳 -14 的半衰期只有 5730 年。还有一些半衰期更短的元素呢，比如钠 -24 的半衰期只有 15 小时，钋（pō）-216 的半衰期甚至短到只有 0.16 秒。据观测，元素的半衰期基本是恒定的。那么研究人员是怎么应用半衰期来计算石头的年龄的呢？</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我们知道半衰期就是母元素衰变至原来质量的一半所需要的时间。 （</a:t>
            </a:r>
            <a:r>
              <a:rPr lang="en-US" altLang="zh-CN"/>
              <a:t>P</a:t>
            </a:r>
            <a:r>
              <a:rPr lang="zh-CN" altLang="en-US"/>
              <a:t>击）经过一个半衰期之后，母元素自身的一半质量就会衰变成子元素。数学计算的方法是：1 除以 2 等于 1/2。（</a:t>
            </a:r>
            <a:r>
              <a:rPr lang="en-US" altLang="zh-CN"/>
              <a:t>P</a:t>
            </a:r>
            <a:r>
              <a:rPr lang="zh-CN" altLang="en-US"/>
              <a:t>击） 经过第二个半衰期之后，剩余 1/2 的母元素中又有一半会衰变成子元素，用 1/2 除以 2，就得出 1/4。 （</a:t>
            </a:r>
            <a:r>
              <a:rPr lang="en-US" altLang="zh-CN"/>
              <a:t>P</a:t>
            </a:r>
            <a:r>
              <a:rPr lang="zh-CN" altLang="en-US"/>
              <a:t>击）经过第三个半衰期之后，剩余 1/4 的母元素中又有一半的量会衰变成子元素。数学计算的方法是：1/4 除以 2 等于 1/8；以此类推。经历的半衰期越多，母元素的含量就会越少，子元素就会越多。</a:t>
            </a:r>
          </a:p>
          <a:p>
            <a:r>
              <a:rPr lang="zh-CN" altLang="en-US"/>
              <a:t>按照这个理论，研究人员只要知道火成岩从冷却到现在所经历的半衰期个数，然后用半衰期的个数来乘以每个半衰期所用的时间，就可以计算出这块岩石大概经过多少时间了。</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其实现在大家常听到的“某某岩石经鉴定有 6500 万年或七亿年之久”等说法，基本上都是使用放射性测年法得出来的结果。</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2.3. 放射性测年法的结果是基于假设得出来的</a:t>
            </a:r>
          </a:p>
          <a:p>
            <a:r>
              <a:rPr lang="zh-CN" altLang="en-US"/>
              <a:t>遗憾的是，由于这些数字被当作科学事实来呈现，因而缺乏思辨的人也很容易把这些结论当作事实来接受。但很少有人静下来想想：这种方法是否可靠呢？很多时候我们接受专家的结论，是因为我们对那个领域不甚了解。但一旦了解了，就有可能发现那个结论不一定可信。放射性测年法也是一样的，你一旦了解了这个方法背后的原理，就会发现这个方法其实并不可靠，因为它是建立在假设之上的，这些假设至少包括：</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（1）岩石刚形成的时候，里面的子元素含量为 0； </a:t>
            </a:r>
          </a:p>
          <a:p>
            <a:r>
              <a:rPr lang="zh-CN" altLang="en-US"/>
              <a:t>（</a:t>
            </a:r>
            <a:r>
              <a:rPr lang="en-US" altLang="zh-CN"/>
              <a:t>P</a:t>
            </a:r>
            <a:r>
              <a:rPr lang="zh-CN" altLang="en-US"/>
              <a:t>击）（2）岩石从形成一直到现在，里面放射性元素的衰变速度是恒定的。还有，</a:t>
            </a:r>
          </a:p>
          <a:p>
            <a:r>
              <a:rPr lang="zh-CN" altLang="en-US"/>
              <a:t>（</a:t>
            </a:r>
            <a:r>
              <a:rPr lang="en-US" altLang="zh-CN"/>
              <a:t>P</a:t>
            </a:r>
            <a:r>
              <a:rPr lang="zh-CN" altLang="en-US"/>
              <a:t>击）（3）从过去到现在，岩石都是一个封闭的系统，外界没有矿物元素渗进石头，石头里的矿物元素也没有渗出去。</a:t>
            </a:r>
          </a:p>
          <a:p>
            <a:r>
              <a:rPr lang="zh-CN" altLang="en-US"/>
              <a:t>在现实环境中，主流科学家承认：</a:t>
            </a:r>
          </a:p>
          <a:p>
            <a:r>
              <a:rPr lang="zh-CN" altLang="en-US"/>
              <a:t>（1）岩石刚形成时可能已经含有子元素；</a:t>
            </a:r>
          </a:p>
          <a:p>
            <a:r>
              <a:rPr lang="zh-CN" altLang="en-US"/>
              <a:t>（2）在水流经过的情况下，元素可能会渗进或离开岩石；</a:t>
            </a:r>
          </a:p>
          <a:p>
            <a:r>
              <a:rPr lang="zh-CN" altLang="en-US"/>
              <a:t>（3）反复加热可能影响母、子元素的比例。这些假设改变会直接导致</a:t>
            </a:r>
          </a:p>
          <a:p>
            <a:r>
              <a:rPr lang="zh-CN" altLang="en-US"/>
              <a:t>测量结果的改变。</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6386" name="Notes Placeholder 2"/>
          <p:cNvSpPr>
            <a:spLocks noGrp="1"/>
          </p:cNvSpPr>
          <p:nvPr>
            <p:ph type="body" idx="1"/>
          </p:nvPr>
        </p:nvSpPr>
        <p:spPr bwMode="auto">
          <a:noFill/>
        </p:spPr>
        <p:txBody>
          <a:bodyPr wrap="square" numCol="1" anchor="t" anchorCtr="0" compatLnSpc="1"/>
          <a:lstStyle/>
          <a:p>
            <a:pPr marL="0" marR="0" lvl="0" indent="0" algn="l" defTabSz="914400" rtl="0" eaLnBrk="1" fontAlgn="auto" latinLnBrk="0" hangingPunct="1">
              <a:lnSpc>
                <a:spcPct val="100000"/>
              </a:lnSpc>
              <a:spcBef>
                <a:spcPct val="0"/>
              </a:spcBef>
              <a:spcAft>
                <a:spcPts val="0"/>
              </a:spcAft>
              <a:buClrTx/>
              <a:buSzTx/>
              <a:buFontTx/>
              <a:buNone/>
              <a:defRPr/>
            </a:pPr>
            <a:r>
              <a:rPr lang="zh-CN" altLang="en-US" dirty="0"/>
              <a:t>这听起来有点抽象，让我们用一个实例来说明吧。一天，你发现学校一个角落里的水龙头在滴水，水龙头下还有一个水桶。你在水龙头前站了一个小时，观察到水龙头的滴水速度是每小时 1 升，并测量出目前水桶里面有 6 升水。这时你认为水桶在水龙头下放置了多久？</a:t>
            </a:r>
          </a:p>
        </p:txBody>
      </p:sp>
      <p:sp>
        <p:nvSpPr>
          <p:cNvPr id="16387" name="Slide Number Placeholder 3"/>
          <p:cNvSpPr>
            <a:spLocks noGrp="1"/>
          </p:cNvSpPr>
          <p:nvPr>
            <p:ph type="sldNum" sz="quarter" idx="5"/>
          </p:nvPr>
        </p:nvSpPr>
        <p:spPr bwMode="auto">
          <a:noFill/>
          <a:ln>
            <a:miter lim="800000"/>
          </a:ln>
        </p:spPr>
        <p:txBody>
          <a:bodyPr wrap="square" numCol="1" anchorCtr="0" compatLnSpc="1"/>
          <a:lstStyle/>
          <a:p>
            <a:pPr defTabSz="457200">
              <a:defRPr/>
            </a:pPr>
            <a:fld id="{5ECDE3AD-8A43-410B-8D5B-80DAC10F8C79}" type="slidenum">
              <a:rPr lang="en-US">
                <a:solidFill>
                  <a:prstClr val="black"/>
                </a:solidFill>
              </a:r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1. 导言</a:t>
            </a:r>
          </a:p>
          <a:p>
            <a:r>
              <a:rPr lang="zh-CN" altLang="en-US"/>
              <a:t>1.1. 怎么知道地球的年龄？</a:t>
            </a:r>
          </a:p>
          <a:p>
            <a:r>
              <a:rPr lang="zh-CN" altLang="en-US"/>
              <a:t> 远远观察一个人，怎么判断他的年龄？如果他身姿挺拔、穿着西装、提着电脑包一边看表、一边飞跑着赶公交车。那你大概会说这可能是一个正在为事业拼搏的青年。</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6386" name="Notes Placeholder 2"/>
          <p:cNvSpPr>
            <a:spLocks noGrp="1"/>
          </p:cNvSpPr>
          <p:nvPr>
            <p:ph type="body" idx="1"/>
          </p:nvPr>
        </p:nvSpPr>
        <p:spPr bwMode="auto">
          <a:noFill/>
        </p:spPr>
        <p:txBody>
          <a:bodyPr wrap="square" numCol="1" anchor="t" anchorCtr="0" compatLnSpc="1"/>
          <a:lstStyle/>
          <a:p>
            <a:pPr marL="0" marR="0" lvl="0" indent="0" algn="l" defTabSz="914400" rtl="0" eaLnBrk="1" fontAlgn="auto" latinLnBrk="0" hangingPunct="1">
              <a:lnSpc>
                <a:spcPct val="100000"/>
              </a:lnSpc>
              <a:spcBef>
                <a:spcPct val="0"/>
              </a:spcBef>
              <a:spcAft>
                <a:spcPts val="0"/>
              </a:spcAft>
              <a:buClrTx/>
              <a:buSzTx/>
              <a:buFontTx/>
              <a:buNone/>
              <a:defRPr/>
            </a:pPr>
            <a:r>
              <a:rPr lang="zh-CN" altLang="en-US" dirty="0"/>
              <a:t>其实这个问题正是科学家在研究岩石年龄时所问的问题：这块岩石存在了多久？看左图，你看到有水在滴进水桶，你想要知道水龙头要滴多长时间，才能达到目前水桶里的水量。 （</a:t>
            </a:r>
            <a:r>
              <a:rPr lang="en-US" altLang="zh-CN" dirty="0"/>
              <a:t>P</a:t>
            </a:r>
            <a:r>
              <a:rPr lang="zh-CN" altLang="en-US" dirty="0"/>
              <a:t>击）同样的，看右图，石头里有铀元素在一点点衰变，你想要知道铀到底衰变了多长时间，才能达到目前这块石头里的铅元素的含量。</a:t>
            </a:r>
          </a:p>
        </p:txBody>
      </p:sp>
      <p:sp>
        <p:nvSpPr>
          <p:cNvPr id="16387" name="Slide Number Placeholder 3"/>
          <p:cNvSpPr>
            <a:spLocks noGrp="1"/>
          </p:cNvSpPr>
          <p:nvPr>
            <p:ph type="sldNum" sz="quarter" idx="5"/>
          </p:nvPr>
        </p:nvSpPr>
        <p:spPr bwMode="auto">
          <a:noFill/>
          <a:ln>
            <a:miter lim="800000"/>
          </a:ln>
        </p:spPr>
        <p:txBody>
          <a:bodyPr wrap="square" numCol="1" anchorCtr="0" compatLnSpc="1"/>
          <a:lstStyle/>
          <a:p>
            <a:pPr defTabSz="457200">
              <a:defRPr/>
            </a:pPr>
            <a:fld id="{5ECDE3AD-8A43-410B-8D5B-80DAC10F8C79}" type="slidenum">
              <a:rPr lang="en-US">
                <a:solidFill>
                  <a:prstClr val="black"/>
                </a:solidFill>
              </a:r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6386" name="Notes Placeholder 2"/>
          <p:cNvSpPr>
            <a:spLocks noGrp="1"/>
          </p:cNvSpPr>
          <p:nvPr>
            <p:ph type="body" idx="1"/>
          </p:nvPr>
        </p:nvSpPr>
        <p:spPr bwMode="auto">
          <a:noFill/>
        </p:spPr>
        <p:txBody>
          <a:bodyPr wrap="square" numCol="1" anchor="t" anchorCtr="0" compatLnSpc="1"/>
          <a:lstStyle/>
          <a:p>
            <a:pPr>
              <a:spcBef>
                <a:spcPct val="0"/>
              </a:spcBef>
            </a:pPr>
            <a:r>
              <a:rPr lang="en-US" dirty="0"/>
              <a:t>要回答水龙头滴水的问题，人们通常给出的答案是：</a:t>
            </a:r>
          </a:p>
          <a:p>
            <a:pPr>
              <a:spcBef>
                <a:spcPct val="0"/>
              </a:spcBef>
            </a:pPr>
            <a:r>
              <a:rPr lang="en-US" dirty="0"/>
              <a:t>6 升 / 每小时滴 1 升＝ 6 小时。但其实这个计算是基于很多假设做出来的。</a:t>
            </a:r>
          </a:p>
        </p:txBody>
      </p:sp>
      <p:sp>
        <p:nvSpPr>
          <p:cNvPr id="16387" name="Slide Number Placeholder 3"/>
          <p:cNvSpPr>
            <a:spLocks noGrp="1"/>
          </p:cNvSpPr>
          <p:nvPr>
            <p:ph type="sldNum" sz="quarter" idx="5"/>
          </p:nvPr>
        </p:nvSpPr>
        <p:spPr bwMode="auto">
          <a:noFill/>
          <a:ln>
            <a:miter lim="800000"/>
          </a:ln>
        </p:spPr>
        <p:txBody>
          <a:bodyPr wrap="square" numCol="1" anchorCtr="0" compatLnSpc="1"/>
          <a:lstStyle/>
          <a:p>
            <a:pPr defTabSz="457200">
              <a:defRPr/>
            </a:pPr>
            <a:fld id="{5ECDE3AD-8A43-410B-8D5B-80DAC10F8C79}" type="slidenum">
              <a:rPr lang="en-US">
                <a:solidFill>
                  <a:prstClr val="black"/>
                </a:solidFill>
              </a:r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6386" name="Notes Placeholder 2"/>
          <p:cNvSpPr>
            <a:spLocks noGrp="1"/>
          </p:cNvSpPr>
          <p:nvPr>
            <p:ph type="body" idx="1"/>
          </p:nvPr>
        </p:nvSpPr>
        <p:spPr bwMode="auto">
          <a:noFill/>
        </p:spPr>
        <p:txBody>
          <a:bodyPr wrap="square" numCol="1" anchor="t" anchorCtr="0" compatLnSpc="1"/>
          <a:lstStyle/>
          <a:p>
            <a:pPr>
              <a:spcBef>
                <a:spcPct val="0"/>
              </a:spcBef>
            </a:pPr>
            <a:r>
              <a:rPr lang="en-US" dirty="0"/>
              <a:t>这些假设包括：</a:t>
            </a:r>
          </a:p>
          <a:p>
            <a:pPr>
              <a:spcBef>
                <a:spcPct val="0"/>
              </a:spcBef>
            </a:pPr>
            <a:r>
              <a:rPr lang="en-US" dirty="0"/>
              <a:t>（1）桶原本是空的；</a:t>
            </a:r>
          </a:p>
          <a:p>
            <a:pPr>
              <a:spcBef>
                <a:spcPct val="0"/>
              </a:spcBef>
            </a:pPr>
            <a:r>
              <a:rPr lang="en-US" dirty="0"/>
              <a:t>（2）滴水的速度是恒定的；</a:t>
            </a:r>
          </a:p>
          <a:p>
            <a:pPr>
              <a:spcBef>
                <a:spcPct val="0"/>
              </a:spcBef>
            </a:pPr>
            <a:r>
              <a:rPr lang="en-US" dirty="0"/>
              <a:t>（3）中途没有人在桶里加水或取水。</a:t>
            </a:r>
          </a:p>
          <a:p>
            <a:pPr>
              <a:spcBef>
                <a:spcPct val="0"/>
              </a:spcBef>
            </a:pPr>
            <a:r>
              <a:rPr lang="en-US" dirty="0"/>
              <a:t>如果这三个假设中的任何一个出现了改变，那么得出的结果也会马上跟着改变。</a:t>
            </a:r>
          </a:p>
        </p:txBody>
      </p:sp>
      <p:sp>
        <p:nvSpPr>
          <p:cNvPr id="16387" name="Slide Number Placeholder 3"/>
          <p:cNvSpPr>
            <a:spLocks noGrp="1"/>
          </p:cNvSpPr>
          <p:nvPr>
            <p:ph type="sldNum" sz="quarter" idx="5"/>
          </p:nvPr>
        </p:nvSpPr>
        <p:spPr bwMode="auto">
          <a:noFill/>
          <a:ln>
            <a:miter lim="800000"/>
          </a:ln>
        </p:spPr>
        <p:txBody>
          <a:bodyPr wrap="square" numCol="1" anchorCtr="0" compatLnSpc="1"/>
          <a:lstStyle/>
          <a:p>
            <a:pPr defTabSz="457200">
              <a:defRPr/>
            </a:pPr>
            <a:fld id="{5ECDE3AD-8A43-410B-8D5B-80DAC10F8C79}" type="slidenum">
              <a:rPr lang="en-US">
                <a:solidFill>
                  <a:prstClr val="black"/>
                </a:solidFill>
              </a:r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6386" name="Notes Placeholder 2"/>
          <p:cNvSpPr>
            <a:spLocks noGrp="1"/>
          </p:cNvSpPr>
          <p:nvPr>
            <p:ph type="body" idx="1"/>
          </p:nvPr>
        </p:nvSpPr>
        <p:spPr bwMode="auto">
          <a:noFill/>
        </p:spPr>
        <p:txBody>
          <a:bodyPr wrap="square" numCol="1" anchor="t" anchorCtr="0" compatLnSpc="1"/>
          <a:lstStyle/>
          <a:p>
            <a:pPr>
              <a:spcBef>
                <a:spcPct val="0"/>
              </a:spcBef>
            </a:pPr>
            <a:r>
              <a:rPr lang="en-US" dirty="0"/>
              <a:t>比如第一个假设是桶原本是空的。但如果原来桶里已经有 3 升水，那么就根本不需要 6 小时，就可以滴到 6 升水的量。</a:t>
            </a:r>
          </a:p>
        </p:txBody>
      </p:sp>
      <p:sp>
        <p:nvSpPr>
          <p:cNvPr id="16387" name="Slide Number Placeholder 3"/>
          <p:cNvSpPr>
            <a:spLocks noGrp="1"/>
          </p:cNvSpPr>
          <p:nvPr>
            <p:ph type="sldNum" sz="quarter" idx="5"/>
          </p:nvPr>
        </p:nvSpPr>
        <p:spPr bwMode="auto">
          <a:noFill/>
          <a:ln>
            <a:miter lim="800000"/>
          </a:ln>
        </p:spPr>
        <p:txBody>
          <a:bodyPr wrap="square" numCol="1" anchorCtr="0" compatLnSpc="1"/>
          <a:lstStyle/>
          <a:p>
            <a:pPr defTabSz="457200">
              <a:defRPr/>
            </a:pPr>
            <a:fld id="{5ECDE3AD-8A43-410B-8D5B-80DAC10F8C79}" type="slidenum">
              <a:rPr lang="en-US">
                <a:solidFill>
                  <a:prstClr val="black"/>
                </a:solidFill>
              </a:r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6386" name="Notes Placeholder 2"/>
          <p:cNvSpPr>
            <a:spLocks noGrp="1"/>
          </p:cNvSpPr>
          <p:nvPr>
            <p:ph type="body" idx="1"/>
          </p:nvPr>
        </p:nvSpPr>
        <p:spPr bwMode="auto">
          <a:noFill/>
        </p:spPr>
        <p:txBody>
          <a:bodyPr wrap="square" numCol="1" anchor="t" anchorCtr="0" compatLnSpc="1"/>
          <a:lstStyle/>
          <a:p>
            <a:pPr>
              <a:spcBef>
                <a:spcPct val="0"/>
              </a:spcBef>
            </a:pPr>
            <a:r>
              <a:rPr lang="en-US" dirty="0"/>
              <a:t>再比如：第二个假设是滴水速度恒定。你只观察到过去一小时的滴水速度，但如果在你来之前的滴水速度是 1 小时滴 0.5 升，那就需要 11 个小时才能滴满 6 升水。</a:t>
            </a:r>
          </a:p>
        </p:txBody>
      </p:sp>
      <p:sp>
        <p:nvSpPr>
          <p:cNvPr id="16387" name="Slide Number Placeholder 3"/>
          <p:cNvSpPr>
            <a:spLocks noGrp="1"/>
          </p:cNvSpPr>
          <p:nvPr>
            <p:ph type="sldNum" sz="quarter" idx="5"/>
          </p:nvPr>
        </p:nvSpPr>
        <p:spPr bwMode="auto">
          <a:noFill/>
          <a:ln>
            <a:miter lim="800000"/>
          </a:ln>
        </p:spPr>
        <p:txBody>
          <a:bodyPr wrap="square" numCol="1" anchorCtr="0" compatLnSpc="1"/>
          <a:lstStyle/>
          <a:p>
            <a:pPr defTabSz="457200">
              <a:defRPr/>
            </a:pPr>
            <a:fld id="{5ECDE3AD-8A43-410B-8D5B-80DAC10F8C79}" type="slidenum">
              <a:rPr lang="en-US">
                <a:solidFill>
                  <a:prstClr val="black"/>
                </a:solidFill>
              </a:r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6386" name="Notes Placeholder 2"/>
          <p:cNvSpPr>
            <a:spLocks noGrp="1"/>
          </p:cNvSpPr>
          <p:nvPr>
            <p:ph type="body" idx="1"/>
          </p:nvPr>
        </p:nvSpPr>
        <p:spPr bwMode="auto">
          <a:noFill/>
        </p:spPr>
        <p:txBody>
          <a:bodyPr wrap="square" numCol="1" anchor="t" anchorCtr="0" compatLnSpc="1"/>
          <a:lstStyle/>
          <a:p>
            <a:pPr>
              <a:spcBef>
                <a:spcPct val="0"/>
              </a:spcBef>
            </a:pPr>
            <a:r>
              <a:rPr lang="en-US" dirty="0"/>
              <a:t>第三个假设也是一样的道理。如果你来之前有人已经从桶里取了水去浇花，那桶里的水就减少了。你也难以估算滴到 6 升水要多长时间了。</a:t>
            </a:r>
          </a:p>
        </p:txBody>
      </p:sp>
      <p:sp>
        <p:nvSpPr>
          <p:cNvPr id="16387" name="Slide Number Placeholder 3"/>
          <p:cNvSpPr>
            <a:spLocks noGrp="1"/>
          </p:cNvSpPr>
          <p:nvPr>
            <p:ph type="sldNum" sz="quarter" idx="5"/>
          </p:nvPr>
        </p:nvSpPr>
        <p:spPr bwMode="auto">
          <a:noFill/>
          <a:ln>
            <a:miter lim="800000"/>
          </a:ln>
        </p:spPr>
        <p:txBody>
          <a:bodyPr wrap="square" numCol="1" anchorCtr="0" compatLnSpc="1"/>
          <a:lstStyle/>
          <a:p>
            <a:pPr defTabSz="457200">
              <a:defRPr/>
            </a:pPr>
            <a:fld id="{5ECDE3AD-8A43-410B-8D5B-80DAC10F8C79}" type="slidenum">
              <a:rPr lang="en-US">
                <a:solidFill>
                  <a:prstClr val="black"/>
                </a:solidFill>
              </a:r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1143000" y="685800"/>
            <a:ext cx="4572000" cy="3429000"/>
          </a:xfrm>
          <a:noFill/>
          <a:ln>
            <a:solidFill>
              <a:srgbClr val="000000"/>
            </a:solidFill>
            <a:miter lim="800000"/>
          </a:ln>
        </p:spPr>
      </p:sp>
      <p:sp>
        <p:nvSpPr>
          <p:cNvPr id="16386" name="Notes Placeholder 2"/>
          <p:cNvSpPr>
            <a:spLocks noGrp="1"/>
          </p:cNvSpPr>
          <p:nvPr>
            <p:ph type="body" idx="1"/>
          </p:nvPr>
        </p:nvSpPr>
        <p:spPr bwMode="auto">
          <a:noFill/>
        </p:spPr>
        <p:txBody>
          <a:bodyPr wrap="square" numCol="1" anchor="t" anchorCtr="0" compatLnSpc="1"/>
          <a:lstStyle/>
          <a:p>
            <a:pPr>
              <a:spcBef>
                <a:spcPct val="0"/>
              </a:spcBef>
            </a:pPr>
            <a:r>
              <a:rPr lang="en-US" dirty="0"/>
              <a:t>基于这个日常案例，我们得出的结论是：这三个假设也许是合理的，但不一定是准确的。因为过去是观察不到的。</a:t>
            </a:r>
          </a:p>
        </p:txBody>
      </p:sp>
      <p:sp>
        <p:nvSpPr>
          <p:cNvPr id="16387" name="Slide Number Placeholder 3"/>
          <p:cNvSpPr>
            <a:spLocks noGrp="1"/>
          </p:cNvSpPr>
          <p:nvPr>
            <p:ph type="sldNum" sz="quarter" idx="5"/>
          </p:nvPr>
        </p:nvSpPr>
        <p:spPr bwMode="auto">
          <a:noFill/>
          <a:ln>
            <a:miter lim="800000"/>
          </a:ln>
        </p:spPr>
        <p:txBody>
          <a:bodyPr wrap="square" numCol="1" anchorCtr="0" compatLnSpc="1"/>
          <a:lstStyle/>
          <a:p>
            <a:pPr defTabSz="457200">
              <a:defRPr/>
            </a:pPr>
            <a:fld id="{5ECDE3AD-8A43-410B-8D5B-80DAC10F8C79}" type="slidenum">
              <a:rPr lang="en-US">
                <a:solidFill>
                  <a:prstClr val="black"/>
                </a:solidFill>
              </a:r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同样道理，计算一块石头的年龄也是一样的，需要对初始状态、衰变速率和过程三个条件做出假设。</a:t>
            </a:r>
          </a:p>
          <a:p>
            <a:r>
              <a:rPr lang="zh-CN" altLang="en-US"/>
              <a:t>（1）初始状态：在“水桶”的例子中是假设桶原本是空的，在岩石测年中通常会假设：岩石刚形成时子元素的起始含量为零。</a:t>
            </a:r>
          </a:p>
          <a:p>
            <a:r>
              <a:rPr lang="zh-CN" altLang="en-US"/>
              <a:t>（2）速度恒定：在“水桶”的例子中是假设滴水速度恒定，在岩石测年中假设：母元素的衰变速度恒定。</a:t>
            </a:r>
          </a:p>
          <a:p>
            <a:r>
              <a:rPr lang="zh-CN" altLang="en-US"/>
              <a:t>（3）过程封闭：在“水桶”的例子中是假设中途没有人在桶里加水或取水，而在岩石测年中是假设：母元素和子元素在过去的时间里没有流入或流出。</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水桶的例子中，我们已经看到如果这三个假设中的任何一个出现了改变，那么得出的结果也会马上跟着改变。在测量岩石年龄的问题上也是一样的，如果对于过去作的假设发生了改变，那么得出的岩石年龄也会跟着改变。也就是说：我们对于过去的假设如果和过去的事实不符，那么我们现在算出的就是错误的结果。</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所以接下来要问的是：我们是否能准确地知道一块岩石在过去的元素含量、在过去的衰变率，和在过去的元素变化呢？（等候学生回答）（</a:t>
            </a:r>
            <a:r>
              <a:rPr lang="en-US" altLang="zh-CN"/>
              <a:t>P</a:t>
            </a:r>
            <a:r>
              <a:rPr lang="zh-CN" altLang="en-US"/>
              <a:t>击） 不能，因为过去的历史是观察不到的。</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a:t>如果走近一点看，你观察到他的头发又黑又密、皮肤很饱满、脸上还有一些痘印。这些迹象虽然不能让你算出他的确切年龄，但能让你对他的年龄设定一个大概的范围，比如 20-30 岁，但肯定没有 50 岁，因为你所观察到的迹象都指向“年轻”。</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在现实环境中，主流科学家承认：</a:t>
            </a:r>
          </a:p>
          <a:p>
            <a:r>
              <a:rPr lang="zh-CN" altLang="en-US"/>
              <a:t>（1）岩石刚形成时可能已经含有子元素；</a:t>
            </a:r>
          </a:p>
          <a:p>
            <a:r>
              <a:rPr lang="zh-CN" altLang="en-US"/>
              <a:t>（2）在水流经过时，有元素可能会渗入或离开岩石；</a:t>
            </a:r>
          </a:p>
          <a:p>
            <a:r>
              <a:rPr lang="zh-CN" altLang="en-US"/>
              <a:t>（3）衰变的速率在某些条件下可能发生改变。这些情况都会直接导致测量结果的改变。</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请问科学家能准确地知道这些改变吗？（等候学生回答） （</a:t>
            </a:r>
            <a:r>
              <a:rPr lang="en-US" altLang="zh-CN"/>
              <a:t>P</a:t>
            </a:r>
            <a:r>
              <a:rPr lang="zh-CN" altLang="en-US"/>
              <a:t>击）也不能！因为岩石刚形成的时候，他们不在现场；而这块岩石的元素在过去衰变的时候，他们也不在场。</a:t>
            </a:r>
          </a:p>
          <a:p>
            <a:r>
              <a:rPr lang="zh-CN" altLang="en-US"/>
              <a:t>既然没有人能知道岩石过去的情况， （</a:t>
            </a:r>
            <a:r>
              <a:rPr lang="en-US" altLang="zh-CN"/>
              <a:t>P</a:t>
            </a:r>
            <a:r>
              <a:rPr lang="zh-CN" altLang="en-US"/>
              <a:t>击）那科学家对于岩石过去状态的设定是基于什么进行的？（等候学生回答）是基于假设，是对于未观察到的历史做出的假设。那这些假设 100% 准确吗？（等候学生回答）不。如果这些假设出错了呢？那么测年的结果就会完全错。</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可见，放射性同位素测年法的原理既然是建立在假设之上的，那也就有出错的可能性。所以从科学原理上讲，放射性同位素测年法并不是一个衡量地球年龄的绝对准确的方法。</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2.4. 如何检验放射性测年法的准确性？</a:t>
            </a:r>
          </a:p>
          <a:p>
            <a:r>
              <a:rPr lang="zh-CN" altLang="en-US"/>
              <a:t>了解到放射性测年法会有出错的可能性以后，现在我们来看看这种方法投入实践使用后是否准确。</a:t>
            </a:r>
          </a:p>
          <a:p>
            <a:r>
              <a:rPr lang="zh-CN" altLang="en-US"/>
              <a:t>我们知道火山爆发时喷出来的熔岩在冷却后会形成新的岩石（统称为“火成岩”），通过火山喷发的历史记录日期，人们就能知道在那次火山喷发中新形成的岩石的年龄。有些科学家为了检验放射性测年法的准确性，想出了一个好方法，那就把已知年龄的石头拿去进行放射性测年，看看测年结果是否和它的实际年龄相符。</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圣海伦火山</a:t>
            </a:r>
          </a:p>
          <a:p>
            <a:r>
              <a:rPr lang="zh-CN" altLang="en-US"/>
              <a:t>这是圣海伦火山。圣海伦火山是一座活火山，它最著名的一次爆发发生在 1980 年，这次爆发过后，有许多科学家在这里进行了地质研究。</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看这座火山，它外圈比较高的那些岩层是 1980 年爆发以前就已经存在的，里面的小穹丘是在 1980 年爆发时形成的。有些科学家为了检验放射性同位素测年法的准确性，就在中间新形成的穹丘里采集了一些石头，送去给主流科学家认可的实验室进行放射性测年。但是，他们没有告诉那些检测人员这些石头是从哪里采集的。 （</a:t>
            </a:r>
            <a:r>
              <a:rPr lang="en-US" altLang="zh-CN"/>
              <a:t>P</a:t>
            </a:r>
            <a:r>
              <a:rPr lang="zh-CN" altLang="en-US"/>
              <a:t>击）我们知道圣海伦火山是在 1980年爆发的，那块被送检的石头距离今天也还不到 75 年。</a:t>
            </a:r>
          </a:p>
          <a:p>
            <a:r>
              <a:rPr lang="zh-CN" altLang="en-US"/>
              <a:t>那么这块石头在用放射性测年法测出来的年龄会是多少呢？ （</a:t>
            </a:r>
            <a:r>
              <a:rPr lang="en-US" altLang="zh-CN"/>
              <a:t>P</a:t>
            </a:r>
            <a:r>
              <a:rPr lang="zh-CN" altLang="en-US"/>
              <a:t>击）结果令人震惊，因为得出的数字是 34 万 -240 万年，比实际年龄高出了几千到几万倍。这个过分夸大的测年结果会让人对于放射性测年法的准确性打一个很大的问号，但有人可能还会问：“有没有可能这是个特例呢？”</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瑙鲁赫伊火山</a:t>
            </a:r>
          </a:p>
          <a:p>
            <a:r>
              <a:rPr lang="zh-CN" altLang="en-US"/>
              <a:t>那让我们从美国转到新西兰，看看瑙鲁赫伊山吧。瑙鲁赫伊山是一座活火山，据观测，它在 1949-1975 年间共爆发了 5 次。于是有一些科学家把在这五次爆发期间形成的熔岩拿去实验室检测。</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如果我们算一下，就会发现从 1949 年到现在还不到 100 年的时间。那一块实际年龄不到 100 年的石头用放射性测年法测出来的年龄会是多少呢？结果令人意外，因为测出来的结果是： （</a:t>
            </a:r>
            <a:r>
              <a:rPr lang="en-US" altLang="zh-CN"/>
              <a:t>P</a:t>
            </a:r>
            <a:r>
              <a:rPr lang="zh-CN" altLang="en-US"/>
              <a:t>击）27 万 -350 万年，比实际年龄大了几千到几万倍。想想看，“小于 100 年”和“27 万年”可是两个数量级完全不同的数字！</a:t>
            </a:r>
          </a:p>
          <a:p>
            <a:r>
              <a:rPr lang="zh-CN" altLang="en-US"/>
              <a:t>从这个例子中，我们再一次看到当把放射性测年法应用到实际中时，它所测出来的结果并不准确。而且，科学家发现这样的不准确性并不是个案。我们来看一些数据。</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3600" kern="100" dirty="0">
                <a:effectLst/>
                <a:latin typeface="Times New Roman" panose="02020603050405020304"/>
                <a:ea typeface="+mn-ea"/>
              </a:rPr>
              <a:t>这里有一些科学家收集的小部分例子，对比了部分岩石的实际年龄和它们被放射性测年法测出的年龄。这些数据表明：放射性测年结果比真实年龄古老得多！</a:t>
            </a:r>
          </a:p>
          <a:p>
            <a:pPr marL="0" marR="0" indent="0" algn="l" defTabSz="914400" rtl="0" eaLnBrk="1" fontAlgn="auto" latinLnBrk="0" hangingPunct="1">
              <a:lnSpc>
                <a:spcPct val="100000"/>
              </a:lnSpc>
              <a:spcBef>
                <a:spcPts val="0"/>
              </a:spcBef>
              <a:spcAft>
                <a:spcPts val="0"/>
              </a:spcAft>
              <a:buClrTx/>
              <a:buSzTx/>
              <a:buFontTx/>
              <a:buNone/>
              <a:defRPr/>
            </a:pPr>
            <a:r>
              <a:rPr lang="zh-CN" altLang="en-US" sz="3600" kern="100" dirty="0">
                <a:effectLst/>
                <a:latin typeface="Times New Roman" panose="02020603050405020304"/>
                <a:ea typeface="+mn-ea"/>
              </a:rPr>
              <a:t>（</a:t>
            </a:r>
            <a:r>
              <a:rPr lang="en-US" altLang="zh-CN" sz="3600" kern="100" dirty="0">
                <a:effectLst/>
                <a:latin typeface="Times New Roman" panose="02020603050405020304"/>
                <a:ea typeface="+mn-ea"/>
              </a:rPr>
              <a:t>P</a:t>
            </a:r>
            <a:r>
              <a:rPr lang="zh-CN" altLang="en-US" sz="3600" kern="100" dirty="0">
                <a:effectLst/>
                <a:latin typeface="Times New Roman" panose="02020603050405020304"/>
                <a:ea typeface="+mn-ea"/>
              </a:rPr>
              <a:t>击）比如意大利斯特龙博利山上的火山弹，它是在 1963 年的火山爆发中形成的，距今也不到 100 年，但用放射性测年法测出来的年龄范围大概是：240 万年 ±200 万年。哪怕排除掉 200 万年的误差，用 240 万减去200万，得出的最小结果还有40万年。但若对比一下它的实际年龄只有“不到 100 年”，那这 40 万年就高得有点不切实际了。</a:t>
            </a:r>
          </a:p>
          <a:p>
            <a:pPr marL="0" marR="0" indent="0" algn="l" defTabSz="914400" rtl="0" eaLnBrk="1" fontAlgn="auto" latinLnBrk="0" hangingPunct="1">
              <a:lnSpc>
                <a:spcPct val="100000"/>
              </a:lnSpc>
              <a:spcBef>
                <a:spcPts val="0"/>
              </a:spcBef>
              <a:spcAft>
                <a:spcPts val="0"/>
              </a:spcAft>
              <a:buClrTx/>
              <a:buSzTx/>
              <a:buFontTx/>
              <a:buNone/>
              <a:defRPr/>
            </a:pPr>
            <a:r>
              <a:rPr lang="zh-CN" altLang="en-US" sz="3600" kern="100" dirty="0">
                <a:effectLst/>
                <a:latin typeface="Times New Roman" panose="02020603050405020304"/>
                <a:ea typeface="+mn-ea"/>
              </a:rPr>
              <a:t>（</a:t>
            </a:r>
            <a:r>
              <a:rPr lang="en-US" altLang="zh-CN" sz="3600" kern="100" dirty="0">
                <a:effectLst/>
                <a:latin typeface="Times New Roman" panose="02020603050405020304"/>
                <a:ea typeface="+mn-ea"/>
              </a:rPr>
              <a:t>P</a:t>
            </a:r>
            <a:r>
              <a:rPr lang="zh-CN" altLang="en-US" sz="3600" kern="100" dirty="0">
                <a:effectLst/>
                <a:latin typeface="Times New Roman" panose="02020603050405020304"/>
                <a:ea typeface="+mn-ea"/>
              </a:rPr>
              <a:t>击）再比如美国加洲玻璃山上的黑曜岩，它的实际年龄只有不到 500 年，但用放射性测年法测出来的最小年龄却有 810 万年，远远高出实际年龄。</a:t>
            </a:r>
          </a:p>
          <a:p>
            <a:pPr marL="0" marR="0" indent="0" algn="l" defTabSz="914400" rtl="0" eaLnBrk="1" fontAlgn="auto" latinLnBrk="0" hangingPunct="1">
              <a:lnSpc>
                <a:spcPct val="100000"/>
              </a:lnSpc>
              <a:spcBef>
                <a:spcPts val="0"/>
              </a:spcBef>
              <a:spcAft>
                <a:spcPts val="0"/>
              </a:spcAft>
              <a:buClrTx/>
              <a:buSzTx/>
              <a:buFontTx/>
              <a:buNone/>
              <a:defRPr/>
            </a:pPr>
            <a:r>
              <a:rPr lang="zh-CN" altLang="en-US" sz="3600" kern="100" dirty="0">
                <a:effectLst/>
                <a:latin typeface="Times New Roman" panose="02020603050405020304"/>
                <a:ea typeface="+mn-ea"/>
              </a:rPr>
              <a:t>（</a:t>
            </a:r>
            <a:r>
              <a:rPr lang="en-US" altLang="zh-CN" sz="3600" kern="100" dirty="0">
                <a:effectLst/>
                <a:latin typeface="Times New Roman" panose="02020603050405020304"/>
                <a:ea typeface="+mn-ea"/>
              </a:rPr>
              <a:t>P</a:t>
            </a:r>
            <a:r>
              <a:rPr lang="zh-CN" altLang="en-US" sz="3600" kern="100" dirty="0">
                <a:effectLst/>
                <a:latin typeface="Times New Roman" panose="02020603050405020304"/>
                <a:ea typeface="+mn-ea"/>
              </a:rPr>
              <a:t>击）还有夏威夷的基拉韦厄玄武岩，据观测，这块新涌出来的玄武岩的实际年龄只有不到 200 年，但用放射性测年法测出来的最小年龄却有 1300万年，高出实际年龄 6 万多倍。</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t>38</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3600" kern="100" dirty="0">
                <a:effectLst/>
                <a:latin typeface="Times New Roman" panose="02020603050405020304"/>
                <a:ea typeface="+mn-ea"/>
              </a:rPr>
              <a:t>类似的例子还有很多，这里就不一一细说了。（</a:t>
            </a:r>
            <a:r>
              <a:rPr lang="en-US" altLang="zh-CN" sz="3600" kern="100" dirty="0">
                <a:effectLst/>
                <a:latin typeface="Times New Roman" panose="02020603050405020304"/>
                <a:ea typeface="+mn-ea"/>
              </a:rPr>
              <a:t>P</a:t>
            </a:r>
            <a:r>
              <a:rPr lang="zh-CN" altLang="en-US" sz="3600" kern="100" dirty="0">
                <a:effectLst/>
                <a:latin typeface="Times New Roman" panose="02020603050405020304"/>
                <a:ea typeface="+mn-ea"/>
              </a:rPr>
              <a:t>击） 现在我们要问：经过这样的比对后，你觉得放射性测年法测出的结果准确吗？（等候学生回答）显然不准确。</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t>39</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这也有点类似我们在探索地球年龄时用的方法：先收集足够的证据，然后基于这些证据来进行分析和判断。尽管我们不能知道地球的确切年龄，但能为地球设立一个大概的年龄范围。</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再回到圣海伦火山的例子来想一想，用放射性测年法测出来的结果是 34万 -240 万年。因为我们知道那块被送检的岩石是 1980 年的火山爆发时形成的，所以就可以根据历史科学的观察，判断出“34 万 -240 万年”这个结果不准确。</a:t>
            </a:r>
          </a:p>
          <a:p>
            <a:r>
              <a:rPr lang="zh-CN" altLang="en-US"/>
              <a:t>（</a:t>
            </a:r>
            <a:r>
              <a:rPr lang="en-US" altLang="zh-CN"/>
              <a:t>P</a:t>
            </a:r>
            <a:r>
              <a:rPr lang="zh-CN" altLang="en-US"/>
              <a:t>击）但如果人们并没有观察到那块被送检的岩石是 1980 年的火山爆发时形成的，那你觉得人们会怎么面对 34 万 -240 万年这个数字？（等候学生回答）很可能就会把这个数字当作科学事实来接受，然后得出一个结论说这块石头至少已经存在了 34 万年。可是并不是每一块岩石都有这样一个可验证的方式，</a:t>
            </a:r>
          </a:p>
          <a:p>
            <a:r>
              <a:rPr lang="zh-CN" altLang="en-US"/>
              <a:t>（</a:t>
            </a:r>
            <a:r>
              <a:rPr lang="en-US" altLang="zh-CN"/>
              <a:t>P</a:t>
            </a:r>
            <a:r>
              <a:rPr lang="zh-CN" altLang="en-US"/>
              <a:t>击）比如：美国亚利桑那州花岗山上的石头就没有，这块石头使用放射性测年法测定的年龄为 17 亿年。请问我们该怎么面对这个数字？当作科学事实来接受，然后下结论说这块石头已经存在了 17 亿年了吗？（等候学生回答）不！</a:t>
            </a:r>
          </a:p>
          <a:p>
            <a:r>
              <a:rPr lang="zh-CN" altLang="en-US"/>
              <a:t>因为我们已经看到有很多例子表明放射性测年法得出的结果不准确，所以我们有合理的理由来质疑“17 亿年”的准确性。还有，因为有很多例子表明不少石头的实际年龄比用放射性测年法测出来的结果小了几千到几万倍，所以在面对这块被定年为 17 亿年的岩石时，我们也有理由相信它的实际年龄可能比这个数字小了几千到几万倍。</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2.5. 应用</a:t>
            </a:r>
          </a:p>
          <a:p>
            <a:r>
              <a:rPr lang="zh-CN" altLang="en-US"/>
              <a:t>看了这么多实例后，现在当你再听到有科学报道说：一块岩石经放射性测年法鉴定，测得有 6500 万年或七亿年之久时，你会怎么反应？（等候学生回答） （</a:t>
            </a:r>
            <a:r>
              <a:rPr lang="en-US" altLang="zh-CN"/>
              <a:t>P</a:t>
            </a:r>
            <a:r>
              <a:rPr lang="zh-CN" altLang="en-US"/>
              <a:t>击）对这些数字打个很大的问号，除非有其他确凿的证据，否则基本不接受、也不相信！</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放射性同位素测年法已经被质疑、它所基于的假设的缺陷已经暴露、而且测出的结果与实际情况也不一致，是不可靠的。但关于放射性同位素测年法还有两个尚待创造论科学家解决的问题，分别是：</a:t>
            </a:r>
          </a:p>
          <a:p>
            <a:r>
              <a:rPr lang="zh-CN" altLang="en-US"/>
              <a:t>（</a:t>
            </a:r>
            <a:r>
              <a:rPr lang="en-US" altLang="zh-CN"/>
              <a:t>P</a:t>
            </a:r>
            <a:r>
              <a:rPr lang="zh-CN" altLang="en-US"/>
              <a:t>击）（1）在岩石的放射性定年结果中，的确存在一个大致上的顺序：底层的岩石测定结果更老。</a:t>
            </a:r>
          </a:p>
          <a:p>
            <a:r>
              <a:rPr lang="zh-CN" altLang="en-US"/>
              <a:t>（2）看上去的确发生过大量的放射性衰变——如果岩石形成时没有子元素，按照现在观察到的衰变速率计算，的确经过了亿万年。</a:t>
            </a:r>
          </a:p>
          <a:p>
            <a:r>
              <a:rPr lang="zh-CN" altLang="en-US"/>
              <a:t>对于这两个问题，科学家还有许多研究要做。但我们可以学会的是：</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无论放射性测年法得出的数据多么古老，这些数字都不应该动摇我们对于年轻地球论的信心。</a:t>
            </a:r>
          </a:p>
          <a:p>
            <a:r>
              <a:rPr lang="zh-CN" altLang="en-US"/>
              <a:t>（</a:t>
            </a:r>
            <a:r>
              <a:rPr lang="en-US" altLang="zh-CN"/>
              <a:t>P</a:t>
            </a:r>
            <a:r>
              <a:rPr lang="zh-CN" altLang="en-US"/>
              <a:t>击）因为从科学上讲，放射性测年法测出来的结果已经多次被证明与事实不符，所以它得出的年老数据并不具备很强的说服力。其次从证据的数量上讲，自然界已经有 90% 的明确证据都有力地支持地球是年轻的，所以不能让放射性测年法淹没其他 90% 的有力证据，而动摇我们对于地球年龄的认识。</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 碳 -14 测年法</a:t>
            </a:r>
          </a:p>
          <a:p>
            <a:r>
              <a:rPr lang="zh-CN" altLang="en-US"/>
              <a:t>我们刚才看到的是长半衰期元素的测年法，那么短半衰期元素测年法中的碳 -14 又怎么样呢？关于碳 -14 测年法，首先要知道的是这种方法只能被用来鉴定含碳物质的年龄，例如：动、植物的遗骸等。</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其次要了解的是：和长半衰期测年法一样，碳 -14 测年法的运作原理也要做出至少三个假设，分别是： （</a:t>
            </a:r>
            <a:r>
              <a:rPr lang="en-US" altLang="zh-CN"/>
              <a:t>P</a:t>
            </a:r>
            <a:r>
              <a:rPr lang="zh-CN" altLang="en-US"/>
              <a:t>击）碳 -14 在过去的起始量； （</a:t>
            </a:r>
            <a:r>
              <a:rPr lang="en-US" altLang="zh-CN"/>
              <a:t>P</a:t>
            </a:r>
            <a:r>
              <a:rPr lang="zh-CN" altLang="en-US"/>
              <a:t>击）碳 -14 的衰变速率； （</a:t>
            </a:r>
            <a:r>
              <a:rPr lang="en-US" altLang="zh-CN"/>
              <a:t>P</a:t>
            </a:r>
            <a:r>
              <a:rPr lang="zh-CN" altLang="en-US"/>
              <a:t>击）以及它在过去有没有出现流入和流出。由于这些假设具有很多不确定性，（</a:t>
            </a:r>
            <a:r>
              <a:rPr lang="en-US" altLang="zh-CN"/>
              <a:t>P</a:t>
            </a:r>
            <a:r>
              <a:rPr lang="zh-CN" altLang="en-US"/>
              <a:t>击） 所以碳 -14 的测量结果也不一定准确和可靠。很多人曾误以为碳 -14 测年法将地球的年龄测定为几十亿年，将各种岩石的年龄定为几亿年，这些看法都是不对的。</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3.1. 碳 -14 测年法的测年范围</a:t>
            </a:r>
          </a:p>
          <a:p>
            <a:r>
              <a:rPr lang="zh-CN" altLang="en-US"/>
              <a:t>但实际上碳 -14 方法仅适用于 12 万年内物体的测年，碳 -14 的半衰期只有 5730 年。按照这个衰变速度，有科学家统计过：即使我们所观察到的宇宙中全部物质都是由碳 -14 组成的，也只要过了 100 万年，宇宙中就会连一个碳 -14 原子也找不着了。</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也就是说：如果没有污染的话，一个样本只要含有碳 -14，这个样本的年龄一定不会高于 100 万年。当然，100 万年不过是一个供参考的上限数字。</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而实际的情况是：碳 -14 测年法的测量极限是 12 万年以下，这是相信年轻地球论的科学家和相信年老地球论的主流科学家都公认的。也就是说：如果实验室在一个样本里找到了碳 -14 原子，那就说明这个样本的年龄不可能超过 12 万年。</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和长半衰期测年法一样，碳 -14 测年法的测量结果也不一定准确。但因为这种方法只对年龄在 12 万年以下的样本有效，所以如果在一些“被认为有千百万年的古老材料”里还检测到了碳 -14，那就说明：那些样本并没有那么古老。我们来看一些例子吧。</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正如我们在上两节课中看到海、陆、空不同的证据所表明的那样，这些自然界的计时器都显示地球是年轻的，并不古老。</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3.2. 经碳 -14 检验的例子</a:t>
            </a:r>
          </a:p>
          <a:p>
            <a:r>
              <a:rPr lang="zh-CN" altLang="en-US"/>
              <a:t>看，这是一个已经石化的树桩，是在一个被定年为“2.5 亿年”的煤矿中找到的。如果“2.5 亿年”的定年结果是准确的，那么在这个树桩化石里应该已经完全检测不出碳 -14 了。但当研究人员对这个化石的树皮部分进行碳 -14 测年后，发现测年结果为 33700 ±400 年。这结果说明树桩里还存有碳 -14，这也间接说明煤矿的岩层不可能已经存在了 2.5 亿年。因为如果真有 2.5 亿年，那碳 -14 早就衰变殆尽了。</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5601BBB7-405D-4FA4-9296-F356BAF53268}" type="slidenum">
              <a:rPr lang="en-US" altLang="zh-CN" smtClean="0"/>
              <a:t>51</a:t>
            </a:fld>
            <a:endParaRPr lang="en-US" altLang="zh-CN"/>
          </a:p>
        </p:txBody>
      </p:sp>
      <p:sp>
        <p:nvSpPr>
          <p:cNvPr id="146435" name="Rectangle 2"/>
          <p:cNvSpPr>
            <a:spLocks noGrp="1" noRot="1" noChangeAspect="1" noChangeArrowheads="1" noTextEdit="1"/>
          </p:cNvSpPr>
          <p:nvPr>
            <p:ph type="sldImg"/>
          </p:nvPr>
        </p:nvSpPr>
        <p:spPr>
          <a:xfrm>
            <a:off x="1143000" y="685800"/>
            <a:ext cx="4572000" cy="3429000"/>
          </a:xfrm>
        </p:spPr>
      </p:sp>
      <p:sp>
        <p:nvSpPr>
          <p:cNvPr id="146436" name="Rectangle 3"/>
          <p:cNvSpPr>
            <a:spLocks noGrp="1" noChangeArrowheads="1"/>
          </p:cNvSpPr>
          <p:nvPr>
            <p:ph type="body" idx="1"/>
          </p:nvPr>
        </p:nvSpPr>
        <p:spPr>
          <a:noFill/>
        </p:spPr>
        <p:txBody>
          <a:bodyPr/>
          <a:lstStyle/>
          <a:p>
            <a:pPr eaLnBrk="1" hangingPunct="1"/>
            <a:r>
              <a:rPr sz="1200" kern="1200" dirty="0">
                <a:solidFill>
                  <a:schemeClr val="tx1"/>
                </a:solidFill>
                <a:latin typeface="+mj-ea"/>
                <a:ea typeface="+mn-ea"/>
                <a:cs typeface="Arial" panose="020B0604020202020204" pitchFamily="34" charset="0"/>
              </a:rPr>
              <a:t>从数值上看，3.3 万连 2.5 亿的千分之一都不到。这么大的差距很难让人继续相信这个煤矿真的有 2.5 亿年。那主流科学家怎么面对这两个完全不同的年龄呢？他们说：碳 -14 鉴定的年龄是污染导致的。</a:t>
            </a:r>
          </a:p>
          <a:p>
            <a:pPr eaLnBrk="1" hangingPunct="1"/>
            <a:r>
              <a:rPr sz="1200" kern="1200" dirty="0">
                <a:solidFill>
                  <a:schemeClr val="tx1"/>
                </a:solidFill>
                <a:latin typeface="+mj-ea"/>
                <a:ea typeface="+mn-ea"/>
                <a:cs typeface="Arial" panose="020B0604020202020204" pitchFamily="34" charset="0"/>
              </a:rPr>
              <a:t>说到污染，样本的确有标本采得不好和环境污染的可能性，但总不可能每个被进行碳 -14 检测的样本都被污染了吧。所以若要排除碳 -14 的测量结果是“污染导致”的这个说法，我们需要搜寻更多例子。</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5601BBB7-405D-4FA4-9296-F356BAF53268}" type="slidenum">
              <a:rPr lang="en-US" altLang="zh-CN" smtClean="0"/>
              <a:t>52</a:t>
            </a:fld>
            <a:endParaRPr lang="en-US" altLang="zh-CN"/>
          </a:p>
        </p:txBody>
      </p:sp>
      <p:sp>
        <p:nvSpPr>
          <p:cNvPr id="146435" name="Rectangle 2"/>
          <p:cNvSpPr>
            <a:spLocks noGrp="1" noRot="1" noChangeAspect="1" noChangeArrowheads="1" noTextEdit="1"/>
          </p:cNvSpPr>
          <p:nvPr>
            <p:ph type="sldImg"/>
          </p:nvPr>
        </p:nvSpPr>
        <p:spPr>
          <a:xfrm>
            <a:off x="1143000" y="685800"/>
            <a:ext cx="4572000" cy="3429000"/>
          </a:xfrm>
        </p:spPr>
      </p:sp>
      <p:sp>
        <p:nvSpPr>
          <p:cNvPr id="146436" name="Rectangle 3"/>
          <p:cNvSpPr>
            <a:spLocks noGrp="1" noChangeArrowheads="1"/>
          </p:cNvSpPr>
          <p:nvPr>
            <p:ph type="body" idx="1"/>
          </p:nvPr>
        </p:nvSpPr>
        <p:spPr>
          <a:noFill/>
        </p:spPr>
        <p:txBody>
          <a:bodyPr/>
          <a:lstStyle/>
          <a:p>
            <a:pPr eaLnBrk="1" hangingPunct="1"/>
            <a:r>
              <a:rPr sz="1200" kern="1200" dirty="0">
                <a:solidFill>
                  <a:schemeClr val="tx1"/>
                </a:solidFill>
                <a:latin typeface="+mj-ea"/>
                <a:ea typeface="+mn-ea"/>
                <a:cs typeface="Arial" panose="020B0604020202020204" pitchFamily="34" charset="0"/>
              </a:rPr>
              <a:t>看这是在采石场出土的标准化石，据称其年龄为 1.89 亿年。如果这个采石场的地层真有 1.89 亿年那么古老，那么这个采石场地层中的材料应该已经测不出任何碳 -14 了。在同一个采石场，研究人员找到了一块没有完全石化的木化石，在对它进行了碳 -14 的检测后，发现实验结果显示为不到3万年。这就说明木化石里还存有碳-14，这也间接说明“1.89亿年”是不准确的。那主流科学家怎么面对这个结果呢？他们没有经过任何研究或对样本的检查就说：碳 -14 鉴定的年龄是污染导致的。</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又是污染！真的吗？随着越来越多的样品被测年，人们发现“污染”已经不能再作为一个否认碳 -14 测量结果的理由了，因为实际的数据表明：几乎每一次分析古老的含碳材料，都发现这些材料中还存留一些碳 -14。</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3.3. 恐龙骨头里的碳 -14</a:t>
            </a:r>
          </a:p>
          <a:p>
            <a:r>
              <a:rPr lang="zh-CN" altLang="en-US"/>
              <a:t>以恐龙为例吧，恐龙被认为是 6500 万年前的动物。如果恐龙真的这么古老，那么这些恐龙骨头里的碳 -14 早就衰变没了。 （</a:t>
            </a:r>
            <a:r>
              <a:rPr lang="en-US" altLang="zh-CN"/>
              <a:t>P</a:t>
            </a:r>
            <a:r>
              <a:rPr lang="zh-CN" altLang="en-US"/>
              <a:t>击）但是在 2012 年新加坡召开的西太平洋地球物理大会上，一群研究人员做了报告，公布了对来自八个恐龙标本中的许多骨头测得的碳 -14 定年结果。</a:t>
            </a:r>
          </a:p>
          <a:p>
            <a:r>
              <a:rPr lang="zh-CN" altLang="en-US"/>
              <a:t>研究人员给出的定年结果是：2.2 万 -3.9 万年。很明显，这些定年结果并不符合年老地球模式，相反是符合年轻地球模式。遗憾的是，后来这个 2.2万 -3.9 万年的定年结果从大会的官方网站上被删除了，因为它不符合年老地球论的世界观。</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尽管碳 -14 不能给我们非常准确的定年日期，但是它可以强而有力地证明很多被认为有千百万年、甚至上亿年的样品其实连 12 万年都没有。碳 -14 测年法使得这些所谓“古老”的化石“返老还童”了！</a:t>
            </a:r>
          </a:p>
          <a:p>
            <a:r>
              <a:rPr lang="zh-CN" altLang="en-US"/>
              <a:t>除了所谓古老的恐龙骨头外，科学家还在其他许多所谓古老的材料中也发现了碳 -14。</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E216EA4-2579-491D-AA86-99952AB7737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5154" name="Rectangle 2"/>
          <p:cNvSpPr>
            <a:spLocks noGrp="1" noRot="1" noChangeAspect="1" noChangeArrowheads="1" noTextEdit="1"/>
          </p:cNvSpPr>
          <p:nvPr>
            <p:ph type="sldImg"/>
          </p:nvPr>
        </p:nvSpPr>
        <p:spPr>
          <a:xfrm>
            <a:off x="1143000" y="685800"/>
            <a:ext cx="4572000" cy="3429000"/>
          </a:xfrm>
        </p:spPr>
      </p:sp>
      <p:sp>
        <p:nvSpPr>
          <p:cNvPr id="478515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rPr>
              <a:t>看，这是相信进化论的传统科学家制作的地质年代表。始新世地层被认为有 3600 万 -5700 万年，白垩纪地层被认为有 6600 万 -1.44 亿年，而宾夕法尼亚地层据称有 2.86 亿 -3.20 亿年。在这些这么“古老”的地层里，应该已经完全测不出任何碳 -14 了。但是当科学家从这些地层拿出一些煤，用碳 -14 来测量时，结果都测出了碳 -14。 （</a:t>
            </a:r>
            <a:r>
              <a:rPr lang="en-US" altLang="zh-CN" dirty="0">
                <a:latin typeface="Arial" panose="020B0604020202020204" pitchFamily="34" charset="0"/>
              </a:rPr>
              <a:t>P</a:t>
            </a:r>
            <a:r>
              <a:rPr lang="zh-CN" altLang="en-US" dirty="0">
                <a:latin typeface="Arial" panose="020B0604020202020204" pitchFamily="34" charset="0"/>
              </a:rPr>
              <a:t>击）而且测出来的年龄都小于 7 万年。至今已经有数千个被认为上百万年的化石样本中（包括孔虫化石、贝壳化石、鲸鱼化石、木材化石）检出了碳 -14。这些结果并不符合年老地球模式！</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rPr>
              <a:t>那主流科学家怎么面对这些结果呢？回答仍然是：污染。从理论上讲，个别煤层、岩层和化石有可能会被雨水或地下水污染。但难道所有样品都被污染吗？不！很多样本完全没有被污染的证据。</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3.4. 钻石里的碳 -14：排除污染</a:t>
            </a:r>
          </a:p>
          <a:p>
            <a:r>
              <a:rPr lang="zh-CN" altLang="en-US"/>
              <a:t>那我们怎么为碳 -14 彻底洗脱这个“污染”的罪名呢？我们需要找一种材料，一种任何液体、甚至气体都无法渗透的材料，来对它进行碳 -14放射性测年法的检测，比如：坚硬的钻石！</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钻石是碳的晶体，被认为是在地球早期形成的。钻石是自然界最坚硬的物质，完全不可穿透，所以不可能存在污染。科学家估计钻石的年龄约为 10 亿年。在被公认为既古老又坚硬的钻石里，肯定不可能还有碳 -14。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但是当研究人员切开这些钻石、对它进行碳 -14 检测时，却发现钻石里面还有碳 -14，而且用碳 -14 测年法测得的钻石年龄只有大约 5.8 万年。这个结果就为碳 -14 彻底洗脱了“污染”的罪名。在钻石中找到了碳 -14，这说明它们没有 10 亿年那么古老。很明显，这个结果不符合年老地球模式，相反它符合年轻地球模式。</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Arial" panose="020B0604020202020204" pitchFamily="34" charset="0"/>
                <a:ea typeface="微软雅黑" panose="020B0503020204020204" pitchFamily="34" charset="-122"/>
                <a:cs typeface="Arial" panose="020B0604020202020204" pitchFamily="34" charset="0"/>
              </a:rPr>
              <a:t>但是会不会大家头脑中还有一个挥之不去的疑问，那就是：放射性测年法岂不是已经证明岩石的年龄有千百万年吗？不是有很多媒体、网站都说某些岩石或岩层通过放射性测年法测出了几千万年，甚至上亿年的年龄吗？</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t>6</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还要留意的是，“5.8 万年”是一个上限，这个证据与任何低于这个限度的年龄相符，所以“5.8 万年”和圣经所说的 6000-10000 年是可以兼容的。（</a:t>
            </a:r>
            <a:r>
              <a:rPr lang="en-US" altLang="zh-CN"/>
              <a:t>P</a:t>
            </a:r>
            <a:r>
              <a:rPr lang="zh-CN" altLang="en-US"/>
              <a:t>击）有关如何证明碳 -14 测出来的结果会比样品的真实年龄还古老的这个话题，请阅读附录。</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b="1" dirty="0"/>
              <a:t>4. 总结</a:t>
            </a:r>
          </a:p>
          <a:p>
            <a:r>
              <a:rPr lang="zh-CN" altLang="en-US" dirty="0"/>
              <a:t>好吧，到现在为止我们就长半衰期元素的放射性测年法和短半衰期元素测年法都做了一番了解。如果用一个天平来阐述科学家对于地球年龄的研究的话，那么天平的一端有 90% 的证据支持地球是年轻的，例如海洋的盐、陆地的侵蚀、恐龙的软组织等。而天平的另一端有 10% 的证据是支持地球是年老的，例如：钾氩测年法、铀铅测年法、碳 -14 测年法等。通过今天的学习，我们发现碳 -14 测年法已经不能再算为是支持年老地球模式的证据了。</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61</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a:sym typeface="+mn-ea"/>
              </a:rPr>
              <a:t>因而我们要把碳 -14 测年法从这 10% 支持年老地球的秤盘里拿出来，放到那 90% 支持年轻地球的那个秤盘上去。这样一来，支持年老地球的证据就更加减少，而支持年轻地球的证据就又增加了。可见，基督徒相信一个年轻地球是完全合理的，因为他们既有大量科学证据的支持，又有</a:t>
            </a:r>
            <a:endParaRPr lang="zh-CN" altLang="en-US"/>
          </a:p>
          <a:p>
            <a:endParaRPr lang="zh-CN" altLang="en-US" dirty="0"/>
          </a:p>
        </p:txBody>
      </p:sp>
      <p:sp>
        <p:nvSpPr>
          <p:cNvPr id="4" name="灯片编号占位符 3"/>
          <p:cNvSpPr>
            <a:spLocks noGrp="1"/>
          </p:cNvSpPr>
          <p:nvPr>
            <p:ph type="sldNum" sz="quarter" idx="5"/>
          </p:nvPr>
        </p:nvSpPr>
        <p:spPr/>
        <p:txBody>
          <a:bodyPr/>
          <a:lstStyle/>
          <a:p>
            <a:fld id="{76344896-A9B2-4544-A0B8-D3BBA0E8AEA5}" type="slidenum">
              <a:rPr lang="zh-CN" altLang="en-US" smtClean="0"/>
              <a:t>62</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圣经明确的话语说：出埃及记 20:11 六日之内，耶和华造天、地、海和其中的万物。</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祷告结束。</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a:t>在测算地球大致年龄的几百种方法中，有 90% 的方法表明地球是年轻的，只有 10% 的方法测出来地球是古老的。而在这 10% 中，放射性同位素测年法占的比例最高。正是这种方法，让人们得出了年老地球的结论。</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 放射性测年法</a:t>
            </a:r>
          </a:p>
          <a:p>
            <a:r>
              <a:rPr lang="zh-CN" altLang="en-US"/>
              <a:t>2.1. 什么是放射性同位素测年法？</a:t>
            </a:r>
          </a:p>
          <a:p>
            <a:r>
              <a:rPr lang="zh-CN" altLang="en-US"/>
              <a:t>有些人会因为“放射性同位素测年法”这个名字听起来好高大上，好像很专业，就把这个方法的结果当作权威来接受。但其实放射性同位素测年法并不高深，它只是应用了我们化学元素周期表上一些具有放射性的同位元素来估算时间而已。 我们在初中的化学课本上就见过这个元素周期表，知道大自然有各种元素，比如氢元素、碳元素、铀元素等。每种化学元素通常都会有几种质子数相同、但中子数不同的原子，它们就叫做同位素。</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例如：碳的同位素有 C12、C13 和 C14（碳 -14），它们都属于碳元素，这三种碳原子的质子数一样，都是６个，但它们的中子数不同：C12 有 6 个中子、C13 有 7 个中子、碳 -14 有 8 个中子。在碳元素这三种同位素中，C12 的原子核相对稳定、不具放射性；但 C14 的原子核不稳定，具备放射性，即 C14 会放射出粒子，然后衰变成另外一种子元素：氮 -14。原子核不稳定的元素都具备放射性。</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lIns="51435" tIns="25718" rIns="51435" bIns="25718"/>
          <a:lstStyle/>
          <a:p>
            <a:pPr>
              <a:defRPr/>
            </a:pPr>
            <a:endParaRPr lang="en-US" sz="1015">
              <a:solidFill>
                <a:prstClr val="black"/>
              </a:solidFill>
            </a:endParaRPr>
          </a:p>
        </p:txBody>
      </p:sp>
      <p:sp>
        <p:nvSpPr>
          <p:cNvPr id="5" name="等腰三角形 4"/>
          <p:cNvSpPr>
            <a:spLocks noChangeAspect="1"/>
          </p:cNvSpPr>
          <p:nvPr/>
        </p:nvSpPr>
        <p:spPr>
          <a:xfrm rot="5400000">
            <a:off x="419696" y="6467673"/>
            <a:ext cx="190500" cy="12025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15">
              <a:solidFill>
                <a:prstClr val="white"/>
              </a:solidFill>
            </a:endParaRPr>
          </a:p>
        </p:txBody>
      </p:sp>
      <p:sp>
        <p:nvSpPr>
          <p:cNvPr id="6" name="直接连接符 5"/>
          <p:cNvSpPr>
            <a:spLocks noChangeShapeType="1"/>
          </p:cNvSpPr>
          <p:nvPr/>
        </p:nvSpPr>
        <p:spPr bwMode="auto">
          <a:xfrm rot="5400000">
            <a:off x="3629819" y="3201988"/>
            <a:ext cx="5851525" cy="0"/>
          </a:xfrm>
          <a:prstGeom prst="line">
            <a:avLst/>
          </a:prstGeom>
          <a:noFill/>
          <a:ln w="9525" cap="flat" cmpd="sng" algn="ctr">
            <a:solidFill>
              <a:schemeClr val="accent2"/>
            </a:solidFill>
            <a:prstDash val="dash"/>
            <a:round/>
            <a:headEnd type="none" w="med" len="med"/>
            <a:tailEnd type="none" w="med" len="med"/>
          </a:ln>
          <a:effectLst/>
        </p:spPr>
        <p:txBody>
          <a:bodyPr lIns="51435" tIns="25718" rIns="51435" bIns="25718"/>
          <a:lstStyle/>
          <a:p>
            <a:pPr>
              <a:defRPr/>
            </a:pPr>
            <a:endParaRPr lang="en-US" sz="1015">
              <a:solidFill>
                <a:prstClr val="black"/>
              </a:solidFill>
            </a:endParaRPr>
          </a:p>
        </p:txBody>
      </p:sp>
      <p:sp>
        <p:nvSpPr>
          <p:cNvPr id="2" name="竖排标题 1"/>
          <p:cNvSpPr>
            <a:spLocks noGrp="1"/>
          </p:cNvSpPr>
          <p:nvPr>
            <p:ph type="title" orient="vert"/>
          </p:nvPr>
        </p:nvSpPr>
        <p:spPr>
          <a:xfrm>
            <a:off x="6629400" y="274647"/>
            <a:ext cx="2057400" cy="5851525"/>
          </a:xfrm>
          <a:prstGeom prst="rect">
            <a:avLst/>
          </a:prstGeo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274647"/>
            <a:ext cx="60198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p:cNvSpPr>
            <a:spLocks noGrp="1"/>
          </p:cNvSpPr>
          <p:nvPr>
            <p:ph type="dt" sz="half" idx="10"/>
          </p:nvPr>
        </p:nvSpPr>
        <p:spPr>
          <a:xfrm>
            <a:off x="6400801" y="6356351"/>
            <a:ext cx="2289572" cy="365125"/>
          </a:xfrm>
          <a:prstGeom prst="rect">
            <a:avLst/>
          </a:prstGeom>
        </p:spPr>
        <p:txBody>
          <a:bodyPr/>
          <a:lstStyle>
            <a:lvl1pPr>
              <a:defRPr>
                <a:solidFill>
                  <a:srgbClr val="464653"/>
                </a:solidFill>
              </a:defRPr>
            </a:lvl1pPr>
          </a:lstStyle>
          <a:p>
            <a:pPr>
              <a:defRPr/>
            </a:pPr>
            <a:fld id="{C2F35E23-C250-4121-A2CC-97169506324D}" type="datetimeFigureOut">
              <a:rPr lang="zh-CN" altLang="en-US"/>
              <a:t>2022/3/7</a:t>
            </a:fld>
            <a:endParaRPr lang="zh-CN" altLang="en-US"/>
          </a:p>
        </p:txBody>
      </p:sp>
      <p:sp>
        <p:nvSpPr>
          <p:cNvPr id="8" name="页脚占位符 4"/>
          <p:cNvSpPr>
            <a:spLocks noGrp="1"/>
          </p:cNvSpPr>
          <p:nvPr>
            <p:ph type="ftr" sz="quarter" idx="11"/>
          </p:nvPr>
        </p:nvSpPr>
        <p:spPr>
          <a:xfrm>
            <a:off x="2899172" y="6356351"/>
            <a:ext cx="3505200" cy="365125"/>
          </a:xfrm>
          <a:prstGeom prst="rect">
            <a:avLst/>
          </a:prstGeom>
        </p:spPr>
        <p:txBody>
          <a:bodyPr/>
          <a:lstStyle>
            <a:lvl1pPr>
              <a:defRPr>
                <a:solidFill>
                  <a:srgbClr val="464653"/>
                </a:solidFill>
              </a:defRPr>
            </a:lvl1pPr>
          </a:lstStyle>
          <a:p>
            <a:pPr>
              <a:defRPr/>
            </a:pPr>
            <a:endParaRPr lang="zh-CN" altLang="en-US"/>
          </a:p>
        </p:txBody>
      </p:sp>
      <p:sp>
        <p:nvSpPr>
          <p:cNvPr id="9" name="灯片编号占位符 5"/>
          <p:cNvSpPr>
            <a:spLocks noGrp="1"/>
          </p:cNvSpPr>
          <p:nvPr>
            <p:ph type="sldNum" sz="quarter" idx="12"/>
          </p:nvPr>
        </p:nvSpPr>
        <p:spPr>
          <a:xfrm>
            <a:off x="613172" y="6356351"/>
            <a:ext cx="1981200" cy="365125"/>
          </a:xfrm>
          <a:prstGeom prst="rect">
            <a:avLst/>
          </a:prstGeom>
        </p:spPr>
        <p:txBody>
          <a:bodyPr/>
          <a:lstStyle>
            <a:lvl1pPr>
              <a:defRPr>
                <a:solidFill>
                  <a:srgbClr val="464653"/>
                </a:solidFill>
              </a:defRPr>
            </a:lvl1pPr>
          </a:lstStyle>
          <a:p>
            <a:pPr>
              <a:defRPr/>
            </a:pPr>
            <a:fld id="{DCFEC2F4-0C83-405C-983B-3AF4A9A98C4F}"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2"/>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400801" y="6356351"/>
            <a:ext cx="2289572" cy="365125"/>
          </a:xfrm>
          <a:prstGeom prst="rect">
            <a:avLst/>
          </a:prstGeom>
        </p:spPr>
        <p:txBody>
          <a:bodyPr/>
          <a:lstStyle>
            <a:lvl1pPr>
              <a:defRPr>
                <a:solidFill>
                  <a:srgbClr val="464653"/>
                </a:solidFill>
              </a:defRPr>
            </a:lvl1pPr>
          </a:lstStyle>
          <a:p>
            <a:pPr>
              <a:defRPr/>
            </a:pPr>
            <a:endParaRPr lang="en-US"/>
          </a:p>
        </p:txBody>
      </p:sp>
      <p:sp>
        <p:nvSpPr>
          <p:cNvPr id="8" name="Rectangle 5"/>
          <p:cNvSpPr>
            <a:spLocks noGrp="1" noChangeArrowheads="1"/>
          </p:cNvSpPr>
          <p:nvPr>
            <p:ph type="ftr" sz="quarter" idx="11"/>
          </p:nvPr>
        </p:nvSpPr>
        <p:spPr>
          <a:xfrm>
            <a:off x="2899172" y="6356351"/>
            <a:ext cx="3505200" cy="365125"/>
          </a:xfrm>
          <a:prstGeom prst="rect">
            <a:avLst/>
          </a:prstGeom>
        </p:spPr>
        <p:txBody>
          <a:bodyPr/>
          <a:lstStyle>
            <a:lvl1pPr>
              <a:defRPr>
                <a:solidFill>
                  <a:srgbClr val="464653"/>
                </a:solidFill>
              </a:defRPr>
            </a:lvl1pPr>
          </a:lstStyle>
          <a:p>
            <a:pPr>
              <a:defRPr/>
            </a:pPr>
            <a:endParaRPr lang="en-US"/>
          </a:p>
        </p:txBody>
      </p:sp>
      <p:sp>
        <p:nvSpPr>
          <p:cNvPr id="9" name="Rectangle 6"/>
          <p:cNvSpPr>
            <a:spLocks noGrp="1" noChangeArrowheads="1"/>
          </p:cNvSpPr>
          <p:nvPr>
            <p:ph type="sldNum" sz="quarter" idx="12"/>
          </p:nvPr>
        </p:nvSpPr>
        <p:spPr>
          <a:xfrm>
            <a:off x="613172" y="6356351"/>
            <a:ext cx="1981200" cy="365125"/>
          </a:xfrm>
          <a:prstGeom prst="rect">
            <a:avLst/>
          </a:prstGeom>
        </p:spPr>
        <p:txBody>
          <a:bodyPr/>
          <a:lstStyle>
            <a:lvl1pPr>
              <a:defRPr>
                <a:solidFill>
                  <a:srgbClr val="464653"/>
                </a:solidFill>
              </a:defRPr>
            </a:lvl1pPr>
          </a:lstStyle>
          <a:p>
            <a:pPr>
              <a:defRPr/>
            </a:pPr>
            <a:fld id="{E1061C1F-11CF-426D-BE61-75E090436982}"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2133600"/>
            <a:ext cx="40386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40386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67"/>
            <a:ext cx="8229600" cy="571504"/>
          </a:xfrm>
          <a:prstGeom prst="rect">
            <a:avLst/>
          </a:prstGeom>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1"/>
            <a:ext cx="2057400" cy="365125"/>
          </a:xfrm>
          <a:prstGeom prst="rect">
            <a:avLst/>
          </a:prstGeom>
        </p:spPr>
        <p:txBody>
          <a:bodyPr/>
          <a:lstStyle>
            <a:lvl1pPr>
              <a:defRPr>
                <a:solidFill>
                  <a:prstClr val="black">
                    <a:lumMod val="65000"/>
                    <a:lumOff val="35000"/>
                  </a:prstClr>
                </a:solidFill>
              </a:defRPr>
            </a:lvl1pPr>
          </a:lstStyle>
          <a:p>
            <a:pPr>
              <a:defRPr/>
            </a:pPr>
            <a:fld id="{73103362-3F67-41EC-B6D8-0103C4CC41D2}" type="datetimeFigureOut">
              <a:rPr lang="zh-CN" altLang="en-US"/>
              <a:t>2022/3/7</a:t>
            </a:fld>
            <a:endParaRPr lang="zh-CN" altLang="en-US"/>
          </a:p>
        </p:txBody>
      </p:sp>
      <p:sp>
        <p:nvSpPr>
          <p:cNvPr id="4" name="Footer Placeholder 4"/>
          <p:cNvSpPr>
            <a:spLocks noGrp="1"/>
          </p:cNvSpPr>
          <p:nvPr>
            <p:ph type="ftr" sz="quarter" idx="11"/>
          </p:nvPr>
        </p:nvSpPr>
        <p:spPr>
          <a:xfrm>
            <a:off x="3028950" y="6356351"/>
            <a:ext cx="3086100" cy="365125"/>
          </a:xfrm>
          <a:prstGeom prst="rect">
            <a:avLst/>
          </a:prstGeom>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a:xfrm>
            <a:off x="6457950" y="6356351"/>
            <a:ext cx="2057400" cy="365125"/>
          </a:xfrm>
          <a:prstGeom prst="rect">
            <a:avLst/>
          </a:prstGeom>
        </p:spPr>
        <p:txBody>
          <a:bodyPr/>
          <a:lstStyle>
            <a:lvl1pPr>
              <a:defRPr>
                <a:solidFill>
                  <a:prstClr val="black">
                    <a:tint val="75000"/>
                  </a:prstClr>
                </a:solidFill>
              </a:defRPr>
            </a:lvl1pPr>
          </a:lstStyle>
          <a:p>
            <a:pPr>
              <a:defRPr/>
            </a:pPr>
            <a:fld id="{8135B98E-F700-43EE-9C65-A2DB119E1C2D}" type="slidenum">
              <a:rPr lang="zh-CN" altLang="en-US"/>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11857"/>
            <a:ext cx="9144000" cy="683428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2"/>
            <a:ext cx="9144000" cy="507831"/>
          </a:xfrm>
          <a:prstGeom prst="rect">
            <a:avLst/>
          </a:prstGeom>
          <a:noFill/>
        </p:spPr>
        <p:txBody>
          <a:bodyPr vert="horz" wrap="square" lIns="91440" tIns="45720" rIns="91440" bIns="45720" rtlCol="0">
            <a:spAutoFit/>
          </a:bodyPr>
          <a:lstStyle>
            <a:lvl1pPr marL="0" indent="0" algn="ctr" defTabSz="685800">
              <a:spcBef>
                <a:spcPct val="0"/>
              </a:spcBef>
              <a:buFont typeface="Arial" panose="020B0604020202020204" pitchFamily="34" charset="0"/>
              <a:buNone/>
              <a:defRPr lang="en-US" sz="27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7"/>
            <a:ext cx="9144000" cy="6834289"/>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11857"/>
            <a:ext cx="9144000" cy="68342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lIns="51435" tIns="25718" rIns="51435" bIns="25718"/>
          <a:lstStyle/>
          <a:p>
            <a:pPr>
              <a:defRPr/>
            </a:pPr>
            <a:endParaRPr lang="en-US" sz="1015">
              <a:solidFill>
                <a:prstClr val="black"/>
              </a:solidFill>
            </a:endParaRPr>
          </a:p>
        </p:txBody>
      </p:sp>
      <p:sp>
        <p:nvSpPr>
          <p:cNvPr id="6" name="直接连接符 5"/>
          <p:cNvSpPr>
            <a:spLocks noChangeShapeType="1"/>
          </p:cNvSpPr>
          <p:nvPr/>
        </p:nvSpPr>
        <p:spPr bwMode="auto">
          <a:xfrm rot="5400000">
            <a:off x="3160317" y="3324227"/>
            <a:ext cx="6035675" cy="0"/>
          </a:xfrm>
          <a:prstGeom prst="line">
            <a:avLst/>
          </a:prstGeom>
          <a:noFill/>
          <a:ln w="9525" cap="flat" cmpd="sng" algn="ctr">
            <a:solidFill>
              <a:schemeClr val="accent2"/>
            </a:solidFill>
            <a:prstDash val="dash"/>
            <a:round/>
            <a:headEnd type="none" w="med" len="med"/>
            <a:tailEnd type="none" w="med" len="med"/>
          </a:ln>
          <a:effectLst/>
        </p:spPr>
        <p:txBody>
          <a:bodyPr lIns="51435" tIns="25718" rIns="51435" bIns="25718"/>
          <a:lstStyle/>
          <a:p>
            <a:pPr>
              <a:defRPr/>
            </a:pPr>
            <a:endParaRPr lang="en-US" sz="1015" dirty="0">
              <a:solidFill>
                <a:prstClr val="black"/>
              </a:solidFill>
            </a:endParaRPr>
          </a:p>
        </p:txBody>
      </p:sp>
      <p:sp>
        <p:nvSpPr>
          <p:cNvPr id="7" name="等腰三角形 6"/>
          <p:cNvSpPr>
            <a:spLocks noChangeAspect="1"/>
          </p:cNvSpPr>
          <p:nvPr/>
        </p:nvSpPr>
        <p:spPr>
          <a:xfrm rot="5400000">
            <a:off x="419696" y="6467673"/>
            <a:ext cx="190500" cy="12025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15">
              <a:solidFill>
                <a:prstClr val="white"/>
              </a:solidFill>
            </a:endParaRPr>
          </a:p>
        </p:txBody>
      </p:sp>
      <p:sp>
        <p:nvSpPr>
          <p:cNvPr id="2" name="标题 1"/>
          <p:cNvSpPr>
            <a:spLocks noGrp="1"/>
          </p:cNvSpPr>
          <p:nvPr>
            <p:ph type="title"/>
          </p:nvPr>
        </p:nvSpPr>
        <p:spPr>
          <a:xfrm>
            <a:off x="6324600" y="304800"/>
            <a:ext cx="2514600" cy="838200"/>
          </a:xfrm>
          <a:prstGeom prst="rect">
            <a:avLst/>
          </a:prstGeom>
        </p:spPr>
        <p:txBody>
          <a:bodyPr anchor="b" anchorCtr="0">
            <a:noAutofit/>
          </a:bodyPr>
          <a:lstStyle>
            <a:lvl1pPr algn="l">
              <a:buNone/>
              <a:defRPr sz="1125"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6324600" y="1219204"/>
            <a:ext cx="2514600" cy="4843463"/>
          </a:xfrm>
          <a:prstGeom prst="rect">
            <a:avLst/>
          </a:prstGeom>
        </p:spPr>
        <p:txBody>
          <a:bodyPr/>
          <a:lstStyle>
            <a:lvl1pPr marL="0" indent="0">
              <a:lnSpc>
                <a:spcPts val="1240"/>
              </a:lnSpc>
              <a:spcAft>
                <a:spcPts val="565"/>
              </a:spcAft>
              <a:buNone/>
              <a:defRPr sz="900">
                <a:solidFill>
                  <a:schemeClr val="tx2"/>
                </a:solidFill>
              </a:defRPr>
            </a:lvl1pPr>
            <a:lvl2pPr>
              <a:buNone/>
              <a:defRPr sz="675"/>
            </a:lvl2pPr>
            <a:lvl3pPr>
              <a:buNone/>
              <a:defRPr sz="565"/>
            </a:lvl3pPr>
            <a:lvl4pPr>
              <a:buNone/>
              <a:defRPr sz="505"/>
            </a:lvl4pPr>
            <a:lvl5pPr>
              <a:buNone/>
              <a:defRPr sz="505"/>
            </a:lvl5pPr>
          </a:lstStyle>
          <a:p>
            <a:pPr lvl="0"/>
            <a:r>
              <a:rPr lang="zh-CN" altLang="en-US"/>
              <a:t>单击此处编辑母版文本样式</a:t>
            </a:r>
          </a:p>
        </p:txBody>
      </p:sp>
      <p:sp>
        <p:nvSpPr>
          <p:cNvPr id="12" name="内容占位符 11"/>
          <p:cNvSpPr>
            <a:spLocks noGrp="1"/>
          </p:cNvSpPr>
          <p:nvPr>
            <p:ph sz="quarter" idx="1"/>
          </p:nvPr>
        </p:nvSpPr>
        <p:spPr>
          <a:xfrm>
            <a:off x="304800" y="304800"/>
            <a:ext cx="5715000" cy="57150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p:cNvSpPr>
            <a:spLocks noGrp="1"/>
          </p:cNvSpPr>
          <p:nvPr>
            <p:ph type="dt" sz="half" idx="10"/>
          </p:nvPr>
        </p:nvSpPr>
        <p:spPr>
          <a:xfrm>
            <a:off x="6400801" y="6356351"/>
            <a:ext cx="2289572" cy="365125"/>
          </a:xfrm>
          <a:prstGeom prst="rect">
            <a:avLst/>
          </a:prstGeom>
        </p:spPr>
        <p:txBody>
          <a:bodyPr/>
          <a:lstStyle>
            <a:lvl1pPr>
              <a:defRPr>
                <a:solidFill>
                  <a:srgbClr val="464653"/>
                </a:solidFill>
              </a:defRPr>
            </a:lvl1pPr>
          </a:lstStyle>
          <a:p>
            <a:pPr>
              <a:defRPr/>
            </a:pPr>
            <a:fld id="{8CF1D916-0712-45B1-86F0-8998CE006B7F}" type="datetimeFigureOut">
              <a:rPr lang="zh-CN" altLang="en-US"/>
              <a:t>2022/3/7</a:t>
            </a:fld>
            <a:endParaRPr lang="zh-CN" altLang="en-US"/>
          </a:p>
        </p:txBody>
      </p:sp>
      <p:sp>
        <p:nvSpPr>
          <p:cNvPr id="9" name="页脚占位符 5"/>
          <p:cNvSpPr>
            <a:spLocks noGrp="1"/>
          </p:cNvSpPr>
          <p:nvPr>
            <p:ph type="ftr" sz="quarter" idx="11"/>
          </p:nvPr>
        </p:nvSpPr>
        <p:spPr>
          <a:xfrm>
            <a:off x="2899172" y="6356351"/>
            <a:ext cx="3505200" cy="365125"/>
          </a:xfrm>
          <a:prstGeom prst="rect">
            <a:avLst/>
          </a:prstGeom>
        </p:spPr>
        <p:txBody>
          <a:bodyPr/>
          <a:lstStyle>
            <a:lvl1pPr>
              <a:defRPr>
                <a:solidFill>
                  <a:srgbClr val="464653"/>
                </a:solidFill>
              </a:defRPr>
            </a:lvl1pPr>
          </a:lstStyle>
          <a:p>
            <a:pPr>
              <a:defRPr/>
            </a:pPr>
            <a:endParaRPr lang="zh-CN" altLang="en-US"/>
          </a:p>
        </p:txBody>
      </p:sp>
      <p:sp>
        <p:nvSpPr>
          <p:cNvPr id="10" name="灯片编号占位符 6"/>
          <p:cNvSpPr>
            <a:spLocks noGrp="1"/>
          </p:cNvSpPr>
          <p:nvPr>
            <p:ph type="sldNum" sz="quarter" idx="12"/>
          </p:nvPr>
        </p:nvSpPr>
        <p:spPr>
          <a:xfrm>
            <a:off x="613172" y="6356351"/>
            <a:ext cx="1981200" cy="365125"/>
          </a:xfrm>
          <a:prstGeom prst="rect">
            <a:avLst/>
          </a:prstGeom>
        </p:spPr>
        <p:txBody>
          <a:bodyPr/>
          <a:lstStyle>
            <a:lvl1pPr>
              <a:defRPr>
                <a:solidFill>
                  <a:srgbClr val="464653"/>
                </a:solidFill>
              </a:defRPr>
            </a:lvl1pPr>
          </a:lstStyle>
          <a:p>
            <a:pPr>
              <a:defRPr/>
            </a:pPr>
            <a:fld id="{C158B776-65BF-4A09-AF0F-F84E81079D68}"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642967"/>
            <a:ext cx="8229600" cy="571504"/>
          </a:xfrm>
          <a:prstGeom prst="rect">
            <a:avLst/>
          </a:prstGeom>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1219200"/>
            <a:ext cx="8229600" cy="491032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a:xfrm>
            <a:off x="6400801" y="6356351"/>
            <a:ext cx="2289572" cy="365125"/>
          </a:xfrm>
          <a:prstGeom prst="rect">
            <a:avLst/>
          </a:prstGeom>
        </p:spPr>
        <p:txBody>
          <a:bodyPr/>
          <a:lstStyle>
            <a:lvl1pPr>
              <a:defRPr>
                <a:solidFill>
                  <a:srgbClr val="464653"/>
                </a:solidFill>
              </a:defRPr>
            </a:lvl1pPr>
          </a:lstStyle>
          <a:p>
            <a:pPr>
              <a:defRPr/>
            </a:pPr>
            <a:fld id="{C2EDACBE-CF82-4E53-9833-364DD26E152F}" type="datetimeFigureOut">
              <a:rPr lang="zh-CN" altLang="en-US"/>
              <a:t>2022/3/7</a:t>
            </a:fld>
            <a:endParaRPr lang="zh-CN" altLang="en-US"/>
          </a:p>
        </p:txBody>
      </p:sp>
      <p:sp>
        <p:nvSpPr>
          <p:cNvPr id="5" name="页脚占位符 4"/>
          <p:cNvSpPr>
            <a:spLocks noGrp="1"/>
          </p:cNvSpPr>
          <p:nvPr>
            <p:ph type="ftr" sz="quarter" idx="11"/>
          </p:nvPr>
        </p:nvSpPr>
        <p:spPr>
          <a:xfrm>
            <a:off x="2899172" y="6356351"/>
            <a:ext cx="35052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5"/>
          <p:cNvSpPr>
            <a:spLocks noGrp="1"/>
          </p:cNvSpPr>
          <p:nvPr>
            <p:ph type="sldNum" sz="quarter" idx="12"/>
          </p:nvPr>
        </p:nvSpPr>
        <p:spPr>
          <a:xfrm>
            <a:off x="613172" y="6356351"/>
            <a:ext cx="1981200" cy="365125"/>
          </a:xfrm>
          <a:prstGeom prst="rect">
            <a:avLst/>
          </a:prstGeom>
        </p:spPr>
        <p:txBody>
          <a:bodyPr/>
          <a:lstStyle>
            <a:lvl1pPr>
              <a:defRPr>
                <a:solidFill>
                  <a:srgbClr val="464653"/>
                </a:solidFill>
              </a:defRPr>
            </a:lvl1pPr>
          </a:lstStyle>
          <a:p>
            <a:pPr>
              <a:defRPr/>
            </a:pPr>
            <a:fld id="{AAF0AC8A-9F67-43C7-A217-2E7304253A37}"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rtl="0" eaLnBrk="0" fontAlgn="base" hangingPunct="0">
        <a:spcBef>
          <a:spcPct val="0"/>
        </a:spcBef>
        <a:spcAft>
          <a:spcPct val="0"/>
        </a:spcAft>
        <a:defRPr sz="1800" kern="120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5pPr>
      <a:lvl6pPr marL="342900" algn="l" rtl="0" fontAlgn="base">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6pPr>
      <a:lvl7pPr marL="685800" algn="l" rtl="0" fontAlgn="base">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7pPr>
      <a:lvl8pPr marL="1028700" algn="l" rtl="0" fontAlgn="base">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8pPr>
      <a:lvl9pPr marL="1371600" algn="l" rtl="0" fontAlgn="base">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9pPr>
    </p:titleStyle>
    <p:body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57175" algn="l" rtl="0" eaLnBrk="1" latinLnBrk="0" hangingPunct="1">
        <a:defRPr kumimoji="0" kern="1200">
          <a:solidFill>
            <a:schemeClr val="tx1"/>
          </a:solidFill>
          <a:latin typeface="+mn-lt"/>
          <a:ea typeface="+mn-ea"/>
          <a:cs typeface="+mn-cs"/>
        </a:defRPr>
      </a:lvl2pPr>
      <a:lvl3pPr marL="514350" algn="l" rtl="0" eaLnBrk="1" latinLnBrk="0" hangingPunct="1">
        <a:defRPr kumimoji="0" kern="1200">
          <a:solidFill>
            <a:schemeClr val="tx1"/>
          </a:solidFill>
          <a:latin typeface="+mn-lt"/>
          <a:ea typeface="+mn-ea"/>
          <a:cs typeface="+mn-cs"/>
        </a:defRPr>
      </a:lvl3pPr>
      <a:lvl4pPr marL="771525" algn="l" rtl="0" eaLnBrk="1" latinLnBrk="0" hangingPunct="1">
        <a:defRPr kumimoji="0" kern="1200">
          <a:solidFill>
            <a:schemeClr val="tx1"/>
          </a:solidFill>
          <a:latin typeface="+mn-lt"/>
          <a:ea typeface="+mn-ea"/>
          <a:cs typeface="+mn-cs"/>
        </a:defRPr>
      </a:lvl4pPr>
      <a:lvl5pPr marL="1028700" algn="l" rtl="0" eaLnBrk="1" latinLnBrk="0" hangingPunct="1">
        <a:defRPr kumimoji="0" kern="1200">
          <a:solidFill>
            <a:schemeClr val="tx1"/>
          </a:solidFill>
          <a:latin typeface="+mn-lt"/>
          <a:ea typeface="+mn-ea"/>
          <a:cs typeface="+mn-cs"/>
        </a:defRPr>
      </a:lvl5pPr>
      <a:lvl6pPr marL="1285875" algn="l" rtl="0" eaLnBrk="1" latinLnBrk="0" hangingPunct="1">
        <a:defRPr kumimoji="0" kern="1200">
          <a:solidFill>
            <a:schemeClr val="tx1"/>
          </a:solidFill>
          <a:latin typeface="+mn-lt"/>
          <a:ea typeface="+mn-ea"/>
          <a:cs typeface="+mn-cs"/>
        </a:defRPr>
      </a:lvl6pPr>
      <a:lvl7pPr marL="1543050" algn="l" rtl="0" eaLnBrk="1" latinLnBrk="0" hangingPunct="1">
        <a:defRPr kumimoji="0" kern="1200">
          <a:solidFill>
            <a:schemeClr val="tx1"/>
          </a:solidFill>
          <a:latin typeface="+mn-lt"/>
          <a:ea typeface="+mn-ea"/>
          <a:cs typeface="+mn-cs"/>
        </a:defRPr>
      </a:lvl7pPr>
      <a:lvl8pPr marL="1800225" algn="l" rtl="0" eaLnBrk="1" latinLnBrk="0" hangingPunct="1">
        <a:defRPr kumimoji="0" kern="1200">
          <a:solidFill>
            <a:schemeClr val="tx1"/>
          </a:solidFill>
          <a:latin typeface="+mn-lt"/>
          <a:ea typeface="+mn-ea"/>
          <a:cs typeface="+mn-cs"/>
        </a:defRPr>
      </a:lvl8pPr>
      <a:lvl9pPr marL="20574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5.GIF"/><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6.png"/><Relationship Id="rId7"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8.jpe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0" y="1758461"/>
            <a:ext cx="4000719" cy="3499337"/>
          </a:xfrm>
          <a:prstGeom prst="rect">
            <a:avLst/>
          </a:prstGeom>
        </p:spPr>
      </p:pic>
      <p:sp>
        <p:nvSpPr>
          <p:cNvPr id="8" name="标题 1"/>
          <p:cNvSpPr txBox="1"/>
          <p:nvPr/>
        </p:nvSpPr>
        <p:spPr>
          <a:xfrm>
            <a:off x="349281" y="2622076"/>
            <a:ext cx="3406702" cy="217507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4500"/>
              </a:lnSpc>
            </a:pPr>
            <a:r>
              <a:rPr kumimoji="1" lang="zh-CN" altLang="en-US" sz="3400" b="1" dirty="0">
                <a:solidFill>
                  <a:srgbClr val="002060"/>
                </a:solidFill>
                <a:latin typeface="微软雅黑" panose="020B0503020204020204" pitchFamily="34" charset="-122"/>
                <a:ea typeface="微软雅黑" panose="020B0503020204020204" pitchFamily="34" charset="-122"/>
              </a:rPr>
              <a:t>放射性测年法</a:t>
            </a:r>
            <a:endParaRPr kumimoji="1" lang="en-US" altLang="zh-CN" sz="3400" b="1" dirty="0">
              <a:solidFill>
                <a:srgbClr val="002060"/>
              </a:solidFill>
              <a:latin typeface="微软雅黑" panose="020B0503020204020204" pitchFamily="34" charset="-122"/>
              <a:ea typeface="微软雅黑" panose="020B0503020204020204" pitchFamily="34" charset="-122"/>
            </a:endParaRPr>
          </a:p>
          <a:p>
            <a:pPr algn="ctr">
              <a:lnSpc>
                <a:spcPts val="4500"/>
              </a:lnSpc>
            </a:pPr>
            <a:r>
              <a:rPr kumimoji="1" lang="zh-CN" altLang="en-US" sz="3400" b="1" dirty="0">
                <a:solidFill>
                  <a:srgbClr val="002060"/>
                </a:solidFill>
                <a:latin typeface="微软雅黑" panose="020B0503020204020204" pitchFamily="34" charset="-122"/>
                <a:ea typeface="微软雅黑" panose="020B0503020204020204" pitchFamily="34" charset="-122"/>
              </a:rPr>
              <a:t>可信吗？</a:t>
            </a:r>
            <a:endParaRPr kumimoji="1" lang="en-US" altLang="zh-CN" sz="3400" b="1" dirty="0">
              <a:solidFill>
                <a:srgbClr val="002060"/>
              </a:solidFill>
              <a:latin typeface="微软雅黑" panose="020B0503020204020204" pitchFamily="34" charset="-122"/>
              <a:ea typeface="微软雅黑" panose="020B0503020204020204" pitchFamily="34" charset="-122"/>
            </a:endParaRPr>
          </a:p>
          <a:p>
            <a:pPr algn="ctr">
              <a:lnSpc>
                <a:spcPct val="100000"/>
              </a:lnSpc>
            </a:pPr>
            <a:endParaRPr kumimoji="1" lang="en-US" altLang="zh-CN" sz="3400" b="1" dirty="0">
              <a:solidFill>
                <a:srgbClr val="00206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46850"/>
          <a:stretch>
            <a:fillRect/>
          </a:stretch>
        </p:blipFill>
        <p:spPr>
          <a:xfrm>
            <a:off x="4283966" y="11855"/>
            <a:ext cx="4860034" cy="68342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内容占位符 2"/>
          <p:cNvSpPr txBox="1"/>
          <p:nvPr/>
        </p:nvSpPr>
        <p:spPr>
          <a:xfrm>
            <a:off x="4283967" y="116632"/>
            <a:ext cx="4860033" cy="1728192"/>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indent="0" algn="ctr" defTabSz="685800"/>
            <a:r>
              <a:rPr lang="zh-CN" altLang="en-US" sz="2800" dirty="0">
                <a:solidFill>
                  <a:schemeClr val="bg1"/>
                </a:solidFill>
                <a:latin typeface="微软雅黑" panose="020B0503020204020204" pitchFamily="34" charset="-122"/>
                <a:ea typeface="微软雅黑" panose="020B0503020204020204" pitchFamily="34" charset="-122"/>
              </a:rPr>
              <a:t>出埃及记</a:t>
            </a:r>
            <a:r>
              <a:rPr lang="en-US" altLang="zh-CN" sz="2800" dirty="0">
                <a:solidFill>
                  <a:schemeClr val="bg1"/>
                </a:solidFill>
                <a:latin typeface="微软雅黑" panose="020B0503020204020204" pitchFamily="34" charset="-122"/>
                <a:ea typeface="微软雅黑" panose="020B0503020204020204" pitchFamily="34" charset="-122"/>
              </a:rPr>
              <a:t>20:11 </a:t>
            </a:r>
            <a:r>
              <a:rPr lang="zh-CN" altLang="en-US" sz="2800" dirty="0">
                <a:solidFill>
                  <a:schemeClr val="bg1"/>
                </a:solidFill>
                <a:latin typeface="微软雅黑" panose="020B0503020204020204" pitchFamily="34" charset="-122"/>
                <a:ea typeface="微软雅黑" panose="020B0503020204020204" pitchFamily="34" charset="-122"/>
              </a:rPr>
              <a:t>六日之内，耶和华造天、地、海和其中的万物。</a:t>
            </a:r>
            <a:endParaRPr lang="en-US" altLang="zh-CN" sz="2800" dirty="0">
              <a:solidFill>
                <a:schemeClr val="bg1"/>
              </a:solidFill>
              <a:latin typeface="微软雅黑" panose="020B0503020204020204" pitchFamily="34" charset="-122"/>
              <a:ea typeface="微软雅黑" panose="020B0503020204020204" pitchFamily="34" charset="-122"/>
            </a:endParaRPr>
          </a:p>
          <a:p>
            <a:pPr indent="0" algn="ctr" defTabSz="685800"/>
            <a:endParaRPr lang="en-US" altLang="zh-CN" sz="1800" kern="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5C2BB9C7-AF7C-4239-8DA5-A98916C8A69E}"/>
              </a:ext>
            </a:extLst>
          </p:cNvPr>
          <p:cNvSpPr txBox="1"/>
          <p:nvPr/>
        </p:nvSpPr>
        <p:spPr>
          <a:xfrm>
            <a:off x="683568" y="3933056"/>
            <a:ext cx="2448272" cy="769441"/>
          </a:xfrm>
          <a:prstGeom prst="rect">
            <a:avLst/>
          </a:prstGeom>
          <a:noFill/>
        </p:spPr>
        <p:txBody>
          <a:bodyPr wrap="square" rtlCol="0">
            <a:spAutoFit/>
          </a:bodyPr>
          <a:lstStyle/>
          <a:p>
            <a:pPr algn="ctr">
              <a:lnSpc>
                <a:spcPct val="100000"/>
              </a:lnSpc>
            </a:pPr>
            <a:r>
              <a:rPr kumimoji="1" lang="zh-CN" altLang="en-US" sz="2200" b="1" dirty="0">
                <a:solidFill>
                  <a:srgbClr val="002060"/>
                </a:solidFill>
                <a:latin typeface="微软雅黑" panose="020B0503020204020204" pitchFamily="34" charset="-122"/>
                <a:ea typeface="微软雅黑" panose="020B0503020204020204" pitchFamily="34" charset="-122"/>
              </a:rPr>
              <a:t>出埃及记</a:t>
            </a:r>
            <a:r>
              <a:rPr kumimoji="1" lang="en-US" altLang="zh-CN" sz="2200" b="1" dirty="0">
                <a:solidFill>
                  <a:srgbClr val="002060"/>
                </a:solidFill>
                <a:latin typeface="微软雅黑" panose="020B0503020204020204" pitchFamily="34" charset="-122"/>
                <a:ea typeface="微软雅黑" panose="020B0503020204020204" pitchFamily="34" charset="-122"/>
              </a:rPr>
              <a:t>20:11</a:t>
            </a:r>
          </a:p>
          <a:p>
            <a:pPr algn="ctr">
              <a:lnSpc>
                <a:spcPct val="100000"/>
              </a:lnSpc>
            </a:pPr>
            <a:r>
              <a:rPr kumimoji="1" lang="zh-CN" altLang="en-US" sz="2200" b="1" dirty="0">
                <a:solidFill>
                  <a:srgbClr val="002060"/>
                </a:solidFill>
                <a:latin typeface="微软雅黑" panose="020B0503020204020204" pitchFamily="34" charset="-122"/>
                <a:ea typeface="微软雅黑" panose="020B0503020204020204" pitchFamily="34" charset="-122"/>
              </a:rPr>
              <a:t>第</a:t>
            </a:r>
            <a:r>
              <a:rPr kumimoji="1" lang="en-US" altLang="zh-CN" sz="2200" b="1" dirty="0">
                <a:solidFill>
                  <a:srgbClr val="002060"/>
                </a:solidFill>
                <a:latin typeface="微软雅黑" panose="020B0503020204020204" pitchFamily="34" charset="-122"/>
                <a:ea typeface="微软雅黑" panose="020B0503020204020204" pitchFamily="34" charset="-122"/>
              </a:rPr>
              <a:t>15</a:t>
            </a:r>
            <a:r>
              <a:rPr kumimoji="1" lang="zh-CN" altLang="en-US" sz="2200" b="1" dirty="0">
                <a:solidFill>
                  <a:srgbClr val="002060"/>
                </a:solidFill>
                <a:latin typeface="微软雅黑" panose="020B0503020204020204" pitchFamily="34" charset="-122"/>
                <a:ea typeface="微软雅黑" panose="020B0503020204020204" pitchFamily="34" charset="-122"/>
              </a:rPr>
              <a:t>课</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75965" y="1899321"/>
            <a:ext cx="2520280" cy="3046988"/>
          </a:xfrm>
          <a:prstGeom prst="rect">
            <a:avLst/>
          </a:prstGeom>
          <a:noFill/>
        </p:spPr>
        <p:txBody>
          <a:bodyPr wrap="square">
            <a:spAutoFit/>
          </a:bodyPr>
          <a:lstStyle/>
          <a:p>
            <a:r>
              <a:rPr lang="zh-CN" altLang="en-US" sz="3200" dirty="0">
                <a:latin typeface="微软雅黑" panose="020B0503020204020204" pitchFamily="34" charset="-122"/>
                <a:ea typeface="微软雅黑" panose="020B0503020204020204" pitchFamily="34" charset="-122"/>
              </a:rPr>
              <a:t>元素衰变：放射性元素放射出粒子而转变为另一种元素的过程。</a:t>
            </a:r>
          </a:p>
        </p:txBody>
      </p:sp>
      <p:sp>
        <p:nvSpPr>
          <p:cNvPr id="6" name="文本框 5"/>
          <p:cNvSpPr txBox="1"/>
          <p:nvPr/>
        </p:nvSpPr>
        <p:spPr>
          <a:xfrm>
            <a:off x="297507" y="5395133"/>
            <a:ext cx="5780637" cy="523220"/>
          </a:xfrm>
          <a:prstGeom prst="rect">
            <a:avLst/>
          </a:prstGeom>
          <a:noFill/>
        </p:spPr>
        <p:txBody>
          <a:bodyPr wrap="square">
            <a:spAutoFit/>
          </a:bodyPr>
          <a:lstStyle/>
          <a:p>
            <a:r>
              <a:rPr lang="zh-CN" altLang="en-US" sz="2800" b="1" dirty="0">
                <a:latin typeface="微软雅黑" panose="020B0503020204020204" pitchFamily="34" charset="-122"/>
                <a:ea typeface="微软雅黑" panose="020B0503020204020204" pitchFamily="34" charset="-122"/>
              </a:rPr>
              <a:t>   母元素</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         子元素</a:t>
            </a:r>
          </a:p>
        </p:txBody>
      </p:sp>
      <p:cxnSp>
        <p:nvCxnSpPr>
          <p:cNvPr id="7" name="直线连接符 6"/>
          <p:cNvCxnSpPr/>
          <p:nvPr/>
        </p:nvCxnSpPr>
        <p:spPr>
          <a:xfrm>
            <a:off x="441383" y="1433363"/>
            <a:ext cx="13149" cy="496852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4333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09338" y="1433363"/>
            <a:ext cx="44355" cy="49696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201257"/>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4" name="图片 13" descr="图表, 气泡图&#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44" y="921467"/>
            <a:ext cx="5842000" cy="43815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p:cNvSpPr txBox="1"/>
          <p:nvPr/>
        </p:nvSpPr>
        <p:spPr>
          <a:xfrm>
            <a:off x="4606280" y="3994638"/>
            <a:ext cx="902811" cy="954107"/>
          </a:xfrm>
          <a:prstGeom prst="rect">
            <a:avLst/>
          </a:prstGeom>
          <a:noFill/>
        </p:spPr>
        <p:txBody>
          <a:bodyPr wrap="none" rtlCol="0">
            <a:spAutoFit/>
          </a:bodyPr>
          <a:lstStyle/>
          <a:p>
            <a:r>
              <a:rPr kumimoji="1" lang="zh-CN" altLang="en-US" sz="2800" b="1" dirty="0">
                <a:latin typeface="微软雅黑" panose="020B0503020204020204" pitchFamily="34" charset="-122"/>
                <a:ea typeface="微软雅黑" panose="020B0503020204020204" pitchFamily="34" charset="-122"/>
              </a:rPr>
              <a:t>放射</a:t>
            </a:r>
            <a:endParaRPr kumimoji="1" lang="en-US" altLang="zh-CN" sz="2800" b="1" dirty="0">
              <a:latin typeface="微软雅黑" panose="020B0503020204020204" pitchFamily="34" charset="-122"/>
              <a:ea typeface="微软雅黑" panose="020B0503020204020204" pitchFamily="34" charset="-122"/>
            </a:endParaRPr>
          </a:p>
          <a:p>
            <a:r>
              <a:rPr kumimoji="1" lang="zh-CN" altLang="en-US" sz="2800" b="1" dirty="0">
                <a:latin typeface="微软雅黑" panose="020B0503020204020204" pitchFamily="34" charset="-122"/>
                <a:ea typeface="微软雅黑" panose="020B0503020204020204" pitchFamily="34" charset="-122"/>
              </a:rPr>
              <a:t>粒子</a:t>
            </a:r>
          </a:p>
        </p:txBody>
      </p:sp>
      <p:sp>
        <p:nvSpPr>
          <p:cNvPr id="2" name="文本框 1"/>
          <p:cNvSpPr txBox="1"/>
          <p:nvPr/>
        </p:nvSpPr>
        <p:spPr>
          <a:xfrm>
            <a:off x="827519" y="1747523"/>
            <a:ext cx="1143262" cy="523220"/>
          </a:xfrm>
          <a:prstGeom prst="rect">
            <a:avLst/>
          </a:prstGeom>
          <a:noFill/>
        </p:spPr>
        <p:txBody>
          <a:bodyPr wrap="none" rtlCol="0">
            <a:spAutoFit/>
          </a:bodyPr>
          <a:lstStyle/>
          <a:p>
            <a:r>
              <a:rPr kumimoji="1" lang="zh-CN" altLang="en-US" sz="2800" b="1" dirty="0">
                <a:latin typeface="+mj-ea"/>
                <a:ea typeface="+mj-ea"/>
              </a:rPr>
              <a:t>碳</a:t>
            </a:r>
            <a:r>
              <a:rPr kumimoji="1" lang="en-US" altLang="zh-CN" sz="2800" b="1" dirty="0">
                <a:latin typeface="+mj-ea"/>
                <a:ea typeface="+mj-ea"/>
              </a:rPr>
              <a:t>-14</a:t>
            </a:r>
            <a:endParaRPr kumimoji="1" lang="zh-CN" altLang="en-US" sz="2800" b="1" dirty="0">
              <a:latin typeface="+mj-ea"/>
              <a:ea typeface="+mj-ea"/>
            </a:endParaRPr>
          </a:p>
        </p:txBody>
      </p:sp>
      <p:sp>
        <p:nvSpPr>
          <p:cNvPr id="3" name="文本框 2"/>
          <p:cNvSpPr txBox="1"/>
          <p:nvPr/>
        </p:nvSpPr>
        <p:spPr>
          <a:xfrm>
            <a:off x="4499992" y="1041814"/>
            <a:ext cx="1143262" cy="523220"/>
          </a:xfrm>
          <a:prstGeom prst="rect">
            <a:avLst/>
          </a:prstGeom>
          <a:noFill/>
        </p:spPr>
        <p:txBody>
          <a:bodyPr wrap="none" rtlCol="0">
            <a:spAutoFit/>
          </a:bodyPr>
          <a:lstStyle/>
          <a:p>
            <a:r>
              <a:rPr kumimoji="1" lang="zh-CN" altLang="en-US" sz="2800" b="1" dirty="0">
                <a:latin typeface="+mj-ea"/>
                <a:ea typeface="+mj-ea"/>
              </a:rPr>
              <a:t>氮</a:t>
            </a:r>
            <a:r>
              <a:rPr kumimoji="1" lang="en-US" altLang="zh-CN" sz="2800" b="1" dirty="0">
                <a:latin typeface="+mj-ea"/>
                <a:ea typeface="+mj-ea"/>
              </a:rPr>
              <a:t>-14</a:t>
            </a:r>
            <a:endParaRPr kumimoji="1" lang="zh-CN" altLang="en-US" sz="2800" b="1" dirty="0">
              <a:latin typeface="+mj-ea"/>
              <a:ea typeface="+mj-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40243" y="1297682"/>
            <a:ext cx="4319693" cy="5250662"/>
          </a:xfrm>
          <a:prstGeom prst="rect">
            <a:avLst/>
          </a:prstGeom>
          <a:noFill/>
          <a:ln w="9525">
            <a:noFill/>
            <a:miter lim="800000"/>
            <a:headEnd/>
            <a:tailEnd/>
          </a:ln>
        </p:spPr>
      </p:pic>
      <p:pic>
        <p:nvPicPr>
          <p:cNvPr id="4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77155" y="1297682"/>
            <a:ext cx="4319693" cy="5299670"/>
          </a:xfrm>
          <a:prstGeom prst="rect">
            <a:avLst/>
          </a:prstGeom>
          <a:noFill/>
          <a:ln w="9525">
            <a:noFill/>
            <a:miter lim="800000"/>
            <a:headEnd/>
            <a:tailEnd/>
          </a:ln>
        </p:spPr>
      </p:pic>
      <p:sp>
        <p:nvSpPr>
          <p:cNvPr id="36" name="Text Box 23"/>
          <p:cNvSpPr txBox="1">
            <a:spLocks noChangeArrowheads="1"/>
          </p:cNvSpPr>
          <p:nvPr/>
        </p:nvSpPr>
        <p:spPr bwMode="auto">
          <a:xfrm>
            <a:off x="2503409" y="2636179"/>
            <a:ext cx="595035" cy="584775"/>
          </a:xfrm>
          <a:prstGeom prst="rect">
            <a:avLst/>
          </a:prstGeom>
          <a:noFill/>
          <a:ln w="9525">
            <a:noFill/>
            <a:miter lim="800000"/>
          </a:ln>
        </p:spPr>
        <p:txBody>
          <a:bodyPr wrap="none">
            <a:spAutoFit/>
          </a:bodyPr>
          <a:lstStyle/>
          <a:p>
            <a:pPr eaLnBrk="0" fontAlgn="base" hangingPunct="0">
              <a:spcBef>
                <a:spcPct val="0"/>
              </a:spcBef>
              <a:spcAft>
                <a:spcPct val="0"/>
              </a:spcAft>
            </a:pPr>
            <a:r>
              <a:rPr lang="zh-CN" altLang="en-US" sz="3200" b="1" dirty="0">
                <a:solidFill>
                  <a:srgbClr val="002954"/>
                </a:solidFill>
                <a:latin typeface="微软雅黑" panose="020B0503020204020204" pitchFamily="34" charset="-122"/>
                <a:ea typeface="微软雅黑" panose="020B0503020204020204" pitchFamily="34" charset="-122"/>
              </a:rPr>
              <a:t>钾</a:t>
            </a:r>
            <a:endParaRPr lang="en-US" sz="2700" b="1" dirty="0">
              <a:solidFill>
                <a:srgbClr val="002954"/>
              </a:solidFill>
              <a:latin typeface="微软雅黑" panose="020B0503020204020204" pitchFamily="34" charset="-122"/>
              <a:ea typeface="微软雅黑" panose="020B0503020204020204" pitchFamily="34" charset="-122"/>
            </a:endParaRPr>
          </a:p>
        </p:txBody>
      </p:sp>
      <p:sp>
        <p:nvSpPr>
          <p:cNvPr id="37" name="Text Box 23"/>
          <p:cNvSpPr txBox="1">
            <a:spLocks noChangeArrowheads="1"/>
          </p:cNvSpPr>
          <p:nvPr/>
        </p:nvSpPr>
        <p:spPr bwMode="auto">
          <a:xfrm>
            <a:off x="2537854" y="4586154"/>
            <a:ext cx="595035" cy="584775"/>
          </a:xfrm>
          <a:prstGeom prst="rect">
            <a:avLst/>
          </a:prstGeom>
          <a:noFill/>
          <a:ln w="9525">
            <a:noFill/>
            <a:miter lim="800000"/>
          </a:ln>
        </p:spPr>
        <p:txBody>
          <a:bodyPr wrap="none">
            <a:spAutoFit/>
          </a:bodyPr>
          <a:lstStyle/>
          <a:p>
            <a:pPr eaLnBrk="0" fontAlgn="base" hangingPunct="0">
              <a:spcBef>
                <a:spcPct val="0"/>
              </a:spcBef>
              <a:spcAft>
                <a:spcPct val="0"/>
              </a:spcAft>
            </a:pPr>
            <a:r>
              <a:rPr lang="zh-CN" altLang="en-US" sz="3200" b="1" dirty="0">
                <a:solidFill>
                  <a:srgbClr val="002954"/>
                </a:solidFill>
                <a:latin typeface="微软雅黑" panose="020B0503020204020204" pitchFamily="34" charset="-122"/>
                <a:ea typeface="微软雅黑" panose="020B0503020204020204" pitchFamily="34" charset="-122"/>
              </a:rPr>
              <a:t>氩</a:t>
            </a:r>
            <a:endParaRPr lang="en-US" sz="2700" b="1" dirty="0">
              <a:solidFill>
                <a:srgbClr val="002954"/>
              </a:solidFill>
              <a:latin typeface="微软雅黑" panose="020B0503020204020204" pitchFamily="34" charset="-122"/>
              <a:ea typeface="微软雅黑" panose="020B0503020204020204" pitchFamily="34" charset="-122"/>
            </a:endParaRPr>
          </a:p>
        </p:txBody>
      </p:sp>
      <p:sp>
        <p:nvSpPr>
          <p:cNvPr id="27" name="Text Box 23"/>
          <p:cNvSpPr txBox="1">
            <a:spLocks noChangeArrowheads="1"/>
          </p:cNvSpPr>
          <p:nvPr/>
        </p:nvSpPr>
        <p:spPr bwMode="auto">
          <a:xfrm>
            <a:off x="2260449" y="1982689"/>
            <a:ext cx="1125149" cy="461665"/>
          </a:xfrm>
          <a:prstGeom prst="rect">
            <a:avLst/>
          </a:prstGeom>
          <a:noFill/>
          <a:ln w="38100">
            <a:solidFill>
              <a:srgbClr val="FF0000"/>
            </a:solidFill>
            <a:prstDash val="lgDash"/>
            <a:miter lim="800000"/>
          </a:ln>
        </p:spPr>
        <p:txBody>
          <a:bodyPr wrap="square">
            <a:spAutoFit/>
          </a:bodyPr>
          <a:lstStyle/>
          <a:p>
            <a:pPr eaLnBrk="0" fontAlgn="base" hangingPunct="0">
              <a:spcBef>
                <a:spcPct val="0"/>
              </a:spcBef>
              <a:spcAft>
                <a:spcPct val="0"/>
              </a:spcAft>
            </a:pPr>
            <a:r>
              <a:rPr lang="zh-CN" altLang="en-US" sz="2400" b="1" dirty="0">
                <a:latin typeface="微软雅黑" panose="020B0503020204020204" pitchFamily="34" charset="-122"/>
                <a:ea typeface="微软雅黑" panose="020B0503020204020204" pitchFamily="34" charset="-122"/>
              </a:rPr>
              <a:t>母元素</a:t>
            </a:r>
            <a:endParaRPr lang="en-US" sz="2400" b="1" dirty="0">
              <a:latin typeface="微软雅黑" panose="020B0503020204020204" pitchFamily="34" charset="-122"/>
              <a:ea typeface="微软雅黑" panose="020B0503020204020204" pitchFamily="34" charset="-122"/>
            </a:endParaRPr>
          </a:p>
        </p:txBody>
      </p:sp>
      <p:sp>
        <p:nvSpPr>
          <p:cNvPr id="28" name="Text Box 23"/>
          <p:cNvSpPr txBox="1">
            <a:spLocks noChangeArrowheads="1"/>
          </p:cNvSpPr>
          <p:nvPr/>
        </p:nvSpPr>
        <p:spPr bwMode="auto">
          <a:xfrm>
            <a:off x="2286610" y="5309297"/>
            <a:ext cx="1125149" cy="461665"/>
          </a:xfrm>
          <a:prstGeom prst="rect">
            <a:avLst/>
          </a:prstGeom>
          <a:noFill/>
          <a:ln w="38100">
            <a:solidFill>
              <a:srgbClr val="FF0000"/>
            </a:solidFill>
            <a:prstDash val="lgDash"/>
            <a:miter lim="800000"/>
          </a:ln>
        </p:spPr>
        <p:txBody>
          <a:bodyPr wrap="square">
            <a:spAutoFit/>
          </a:bodyPr>
          <a:lstStyle/>
          <a:p>
            <a:pPr eaLnBrk="0" fontAlgn="base" hangingPunct="0">
              <a:spcBef>
                <a:spcPct val="0"/>
              </a:spcBef>
              <a:spcAft>
                <a:spcPct val="0"/>
              </a:spcAft>
            </a:pPr>
            <a:r>
              <a:rPr lang="zh-CN" altLang="en-US" sz="2400" b="1">
                <a:latin typeface="微软雅黑" panose="020B0503020204020204" pitchFamily="34" charset="-122"/>
                <a:ea typeface="微软雅黑" panose="020B0503020204020204" pitchFamily="34" charset="-122"/>
              </a:rPr>
              <a:t>子元素</a:t>
            </a:r>
            <a:endParaRPr lang="en-US" sz="2400" b="1" dirty="0">
              <a:latin typeface="微软雅黑" panose="020B0503020204020204" pitchFamily="34" charset="-122"/>
              <a:ea typeface="微软雅黑" panose="020B0503020204020204" pitchFamily="34" charset="-122"/>
            </a:endParaRPr>
          </a:p>
        </p:txBody>
      </p:sp>
      <p:sp>
        <p:nvSpPr>
          <p:cNvPr id="47" name="Text Box 23"/>
          <p:cNvSpPr txBox="1">
            <a:spLocks noChangeArrowheads="1"/>
          </p:cNvSpPr>
          <p:nvPr/>
        </p:nvSpPr>
        <p:spPr bwMode="auto">
          <a:xfrm>
            <a:off x="6171424" y="2454832"/>
            <a:ext cx="595035" cy="584775"/>
          </a:xfrm>
          <a:prstGeom prst="rect">
            <a:avLst/>
          </a:prstGeom>
          <a:noFill/>
          <a:ln w="9525">
            <a:noFill/>
            <a:miter lim="800000"/>
          </a:ln>
        </p:spPr>
        <p:txBody>
          <a:bodyPr wrap="none">
            <a:spAutoFit/>
          </a:bodyPr>
          <a:lstStyle/>
          <a:p>
            <a:pPr eaLnBrk="0" fontAlgn="base" hangingPunct="0">
              <a:spcBef>
                <a:spcPct val="0"/>
              </a:spcBef>
              <a:spcAft>
                <a:spcPct val="0"/>
              </a:spcAft>
            </a:pPr>
            <a:r>
              <a:rPr lang="zh-CN" altLang="en-US" sz="3200" b="1" dirty="0">
                <a:solidFill>
                  <a:srgbClr val="002954"/>
                </a:solidFill>
                <a:latin typeface="微软雅黑" panose="020B0503020204020204" pitchFamily="34" charset="-122"/>
                <a:ea typeface="微软雅黑" panose="020B0503020204020204" pitchFamily="34" charset="-122"/>
              </a:rPr>
              <a:t>铀</a:t>
            </a:r>
            <a:endParaRPr lang="en-US" sz="3200" b="1" dirty="0">
              <a:solidFill>
                <a:srgbClr val="002954"/>
              </a:solidFill>
              <a:latin typeface="微软雅黑" panose="020B0503020204020204" pitchFamily="34" charset="-122"/>
              <a:ea typeface="微软雅黑" panose="020B0503020204020204" pitchFamily="34" charset="-122"/>
            </a:endParaRPr>
          </a:p>
        </p:txBody>
      </p:sp>
      <p:sp>
        <p:nvSpPr>
          <p:cNvPr id="48" name="Text Box 23"/>
          <p:cNvSpPr txBox="1">
            <a:spLocks noChangeArrowheads="1"/>
          </p:cNvSpPr>
          <p:nvPr/>
        </p:nvSpPr>
        <p:spPr bwMode="auto">
          <a:xfrm>
            <a:off x="6248696" y="4586154"/>
            <a:ext cx="595035" cy="584775"/>
          </a:xfrm>
          <a:prstGeom prst="rect">
            <a:avLst/>
          </a:prstGeom>
          <a:noFill/>
          <a:ln w="9525">
            <a:noFill/>
            <a:miter lim="800000"/>
          </a:ln>
        </p:spPr>
        <p:txBody>
          <a:bodyPr wrap="none">
            <a:spAutoFit/>
          </a:bodyPr>
          <a:lstStyle/>
          <a:p>
            <a:pPr eaLnBrk="0" fontAlgn="base" hangingPunct="0">
              <a:spcBef>
                <a:spcPct val="0"/>
              </a:spcBef>
              <a:spcAft>
                <a:spcPct val="0"/>
              </a:spcAft>
            </a:pPr>
            <a:r>
              <a:rPr lang="zh-CN" altLang="en-US" sz="3200" b="1" dirty="0">
                <a:solidFill>
                  <a:srgbClr val="002954"/>
                </a:solidFill>
                <a:latin typeface="微软雅黑" panose="020B0503020204020204" pitchFamily="34" charset="-122"/>
                <a:ea typeface="微软雅黑" panose="020B0503020204020204" pitchFamily="34" charset="-122"/>
              </a:rPr>
              <a:t>铅</a:t>
            </a:r>
            <a:endParaRPr lang="en-US" sz="3200" b="1" dirty="0">
              <a:solidFill>
                <a:srgbClr val="002954"/>
              </a:solidFill>
              <a:latin typeface="微软雅黑" panose="020B0503020204020204" pitchFamily="34" charset="-122"/>
              <a:ea typeface="微软雅黑" panose="020B0503020204020204" pitchFamily="34" charset="-122"/>
            </a:endParaRPr>
          </a:p>
        </p:txBody>
      </p:sp>
      <p:sp>
        <p:nvSpPr>
          <p:cNvPr id="49" name="Text Box 23"/>
          <p:cNvSpPr txBox="1">
            <a:spLocks noChangeArrowheads="1"/>
          </p:cNvSpPr>
          <p:nvPr/>
        </p:nvSpPr>
        <p:spPr bwMode="auto">
          <a:xfrm>
            <a:off x="5866602" y="1965214"/>
            <a:ext cx="1125149" cy="461665"/>
          </a:xfrm>
          <a:prstGeom prst="rect">
            <a:avLst/>
          </a:prstGeom>
          <a:noFill/>
          <a:ln w="38100">
            <a:solidFill>
              <a:srgbClr val="FF0000"/>
            </a:solidFill>
            <a:prstDash val="lgDash"/>
            <a:miter lim="800000"/>
          </a:ln>
        </p:spPr>
        <p:txBody>
          <a:bodyPr wrap="square">
            <a:spAutoFit/>
          </a:bodyPr>
          <a:lstStyle/>
          <a:p>
            <a:pPr eaLnBrk="0" fontAlgn="base" hangingPunct="0">
              <a:spcBef>
                <a:spcPct val="0"/>
              </a:spcBef>
              <a:spcAft>
                <a:spcPct val="0"/>
              </a:spcAft>
            </a:pPr>
            <a:r>
              <a:rPr lang="zh-CN" altLang="en-US" sz="2400" b="1" dirty="0">
                <a:latin typeface="微软雅黑" panose="020B0503020204020204" pitchFamily="34" charset="-122"/>
                <a:ea typeface="微软雅黑" panose="020B0503020204020204" pitchFamily="34" charset="-122"/>
              </a:rPr>
              <a:t>母元素</a:t>
            </a:r>
            <a:endParaRPr lang="en-US" sz="2400" b="1" dirty="0">
              <a:latin typeface="微软雅黑" panose="020B0503020204020204" pitchFamily="34" charset="-122"/>
              <a:ea typeface="微软雅黑" panose="020B0503020204020204" pitchFamily="34" charset="-122"/>
            </a:endParaRPr>
          </a:p>
        </p:txBody>
      </p:sp>
      <p:sp>
        <p:nvSpPr>
          <p:cNvPr id="50" name="Text Box 23"/>
          <p:cNvSpPr txBox="1">
            <a:spLocks noChangeArrowheads="1"/>
          </p:cNvSpPr>
          <p:nvPr/>
        </p:nvSpPr>
        <p:spPr bwMode="auto">
          <a:xfrm>
            <a:off x="5997452" y="5309297"/>
            <a:ext cx="1125149" cy="461665"/>
          </a:xfrm>
          <a:prstGeom prst="rect">
            <a:avLst/>
          </a:prstGeom>
          <a:noFill/>
          <a:ln w="38100">
            <a:solidFill>
              <a:srgbClr val="FF0000"/>
            </a:solidFill>
            <a:prstDash val="lgDash"/>
            <a:miter lim="800000"/>
          </a:ln>
        </p:spPr>
        <p:txBody>
          <a:bodyPr wrap="square">
            <a:spAutoFit/>
          </a:bodyPr>
          <a:lstStyle/>
          <a:p>
            <a:pPr eaLnBrk="0" fontAlgn="base" hangingPunct="0">
              <a:spcBef>
                <a:spcPct val="0"/>
              </a:spcBef>
              <a:spcAft>
                <a:spcPct val="0"/>
              </a:spcAft>
            </a:pPr>
            <a:r>
              <a:rPr lang="zh-CN" altLang="en-US" sz="2400" b="1">
                <a:latin typeface="微软雅黑" panose="020B0503020204020204" pitchFamily="34" charset="-122"/>
                <a:ea typeface="微软雅黑" panose="020B0503020204020204" pitchFamily="34" charset="-122"/>
              </a:rPr>
              <a:t>子元素</a:t>
            </a:r>
            <a:endParaRPr lang="en-US" sz="24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放射性同位素测年法</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6"/>
            <a:ext cx="4008606" cy="266714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右箭头 12"/>
          <p:cNvSpPr/>
          <p:nvPr/>
        </p:nvSpPr>
        <p:spPr>
          <a:xfrm>
            <a:off x="4035756" y="3753036"/>
            <a:ext cx="648072" cy="324036"/>
          </a:xfrm>
          <a:prstGeom prst="rightArrow">
            <a:avLst/>
          </a:prstGeom>
          <a:solidFill>
            <a:srgbClr val="002060"/>
          </a:solidFill>
          <a:ln w="38100">
            <a:noFill/>
          </a:ln>
        </p:spPr>
        <p:txBody>
          <a:bodyPr wrap="square" rtlCol="0" anchor="ctr">
            <a:spAutoFit/>
          </a:bodyPr>
          <a:lstStyle/>
          <a:p>
            <a:pPr algn="ctr"/>
            <a:endParaRPr kumimoji="1" lang="zh-CN" altLang="en-US" sz="2000"/>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843" y="1556792"/>
            <a:ext cx="5071401" cy="43924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2"/>
          <p:cNvSpPr txBox="1">
            <a:spLocks noChangeArrowheads="1"/>
          </p:cNvSpPr>
          <p:nvPr/>
        </p:nvSpPr>
        <p:spPr>
          <a:xfrm>
            <a:off x="1691680" y="6381328"/>
            <a:ext cx="6264696" cy="416146"/>
          </a:xfrm>
          <a:prstGeom prst="rect">
            <a:avLst/>
          </a:prstGeom>
          <a:solidFill>
            <a:schemeClr val="tx1"/>
          </a:solidFill>
        </p:spPr>
        <p:txBody>
          <a:bodyPr vert="horz" wrap="square" lIns="68580" tIns="34290" rIns="68580" bIns="34290" rtlCol="0" anchor="b" anchorCtr="0">
            <a:normAutofit lnSpcReduction="10000"/>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400" b="0" dirty="0">
                <a:solidFill>
                  <a:schemeClr val="bg1"/>
                </a:solidFill>
                <a:latin typeface="微软雅黑" panose="020B0503020204020204" pitchFamily="34" charset="-122"/>
                <a:ea typeface="微软雅黑" panose="020B0503020204020204" pitchFamily="34" charset="-122"/>
              </a:rPr>
              <a:t>铀衰变为铅</a:t>
            </a:r>
          </a:p>
        </p:txBody>
      </p:sp>
      <p:sp>
        <p:nvSpPr>
          <p:cNvPr id="38" name="文本框 37"/>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放射性同位素测年法</a:t>
            </a:r>
          </a:p>
        </p:txBody>
      </p:sp>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931" y="542643"/>
            <a:ext cx="7291473" cy="6315357"/>
          </a:xfrm>
          <a:prstGeom prst="rect">
            <a:avLst/>
          </a:prstGeom>
          <a:ln>
            <a:noFill/>
          </a:ln>
          <a:effectLst>
            <a:outerShdw blurRad="292100" dist="139700" dir="2700000" algn="tl" rotWithShape="0">
              <a:srgbClr val="333333">
                <a:alpha val="65000"/>
              </a:srgbClr>
            </a:outerShdw>
          </a:effectLst>
        </p:spPr>
      </p:pic>
      <p:grpSp>
        <p:nvGrpSpPr>
          <p:cNvPr id="41" name="组合 40"/>
          <p:cNvGrpSpPr/>
          <p:nvPr/>
        </p:nvGrpSpPr>
        <p:grpSpPr>
          <a:xfrm>
            <a:off x="2492573" y="1654907"/>
            <a:ext cx="769229" cy="746193"/>
            <a:chOff x="10607235" y="1932435"/>
            <a:chExt cx="769229" cy="746193"/>
          </a:xfrm>
        </p:grpSpPr>
        <p:grpSp>
          <p:nvGrpSpPr>
            <p:cNvPr id="42" name="Group 71"/>
            <p:cNvGrpSpPr/>
            <p:nvPr/>
          </p:nvGrpSpPr>
          <p:grpSpPr bwMode="auto">
            <a:xfrm>
              <a:off x="10607235" y="1932435"/>
              <a:ext cx="769229" cy="746193"/>
              <a:chOff x="2448" y="1440"/>
              <a:chExt cx="540" cy="448"/>
            </a:xfrm>
          </p:grpSpPr>
          <p:grpSp>
            <p:nvGrpSpPr>
              <p:cNvPr id="45" name="Group 44"/>
              <p:cNvGrpSpPr/>
              <p:nvPr/>
            </p:nvGrpSpPr>
            <p:grpSpPr bwMode="auto">
              <a:xfrm>
                <a:off x="2448" y="1440"/>
                <a:ext cx="540" cy="448"/>
                <a:chOff x="2784" y="1632"/>
                <a:chExt cx="636" cy="528"/>
              </a:xfrm>
            </p:grpSpPr>
            <p:sp>
              <p:nvSpPr>
                <p:cNvPr id="5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6"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3"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3484111" y="1340768"/>
            <a:ext cx="769229" cy="746193"/>
            <a:chOff x="10607235" y="1932435"/>
            <a:chExt cx="769229" cy="746193"/>
          </a:xfrm>
        </p:grpSpPr>
        <p:grpSp>
          <p:nvGrpSpPr>
            <p:cNvPr id="61" name="Group 71"/>
            <p:cNvGrpSpPr/>
            <p:nvPr/>
          </p:nvGrpSpPr>
          <p:grpSpPr bwMode="auto">
            <a:xfrm>
              <a:off x="10607235" y="1932435"/>
              <a:ext cx="769229" cy="746193"/>
              <a:chOff x="2448" y="1440"/>
              <a:chExt cx="540" cy="448"/>
            </a:xfrm>
          </p:grpSpPr>
          <p:grpSp>
            <p:nvGrpSpPr>
              <p:cNvPr id="63" name="Group 44"/>
              <p:cNvGrpSpPr/>
              <p:nvPr/>
            </p:nvGrpSpPr>
            <p:grpSpPr bwMode="auto">
              <a:xfrm>
                <a:off x="2448" y="1440"/>
                <a:ext cx="540" cy="448"/>
                <a:chOff x="2784" y="1632"/>
                <a:chExt cx="636" cy="528"/>
              </a:xfrm>
            </p:grpSpPr>
            <p:sp>
              <p:nvSpPr>
                <p:cNvPr id="6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6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6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6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62"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148" name="组合 147"/>
          <p:cNvGrpSpPr/>
          <p:nvPr/>
        </p:nvGrpSpPr>
        <p:grpSpPr>
          <a:xfrm>
            <a:off x="2669490" y="4231709"/>
            <a:ext cx="433173" cy="639594"/>
            <a:chOff x="10788528" y="4245280"/>
            <a:chExt cx="433173" cy="639594"/>
          </a:xfrm>
        </p:grpSpPr>
        <p:sp>
          <p:nvSpPr>
            <p:cNvPr id="149"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50"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3708439" y="4153705"/>
            <a:ext cx="433173" cy="639594"/>
            <a:chOff x="10788528" y="4245280"/>
            <a:chExt cx="433173" cy="639594"/>
          </a:xfrm>
        </p:grpSpPr>
        <p:sp>
          <p:nvSpPr>
            <p:cNvPr id="155"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56"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20" name="组合 219"/>
          <p:cNvGrpSpPr/>
          <p:nvPr/>
        </p:nvGrpSpPr>
        <p:grpSpPr>
          <a:xfrm>
            <a:off x="4666867" y="1450098"/>
            <a:ext cx="769229" cy="746193"/>
            <a:chOff x="10607235" y="1932435"/>
            <a:chExt cx="769229" cy="746193"/>
          </a:xfrm>
        </p:grpSpPr>
        <p:grpSp>
          <p:nvGrpSpPr>
            <p:cNvPr id="221" name="Group 71"/>
            <p:cNvGrpSpPr/>
            <p:nvPr/>
          </p:nvGrpSpPr>
          <p:grpSpPr bwMode="auto">
            <a:xfrm>
              <a:off x="10607235" y="1932435"/>
              <a:ext cx="769229" cy="746193"/>
              <a:chOff x="2448" y="1440"/>
              <a:chExt cx="540" cy="448"/>
            </a:xfrm>
          </p:grpSpPr>
          <p:grpSp>
            <p:nvGrpSpPr>
              <p:cNvPr id="223" name="Group 44"/>
              <p:cNvGrpSpPr/>
              <p:nvPr/>
            </p:nvGrpSpPr>
            <p:grpSpPr bwMode="auto">
              <a:xfrm>
                <a:off x="2448" y="1440"/>
                <a:ext cx="540" cy="448"/>
                <a:chOff x="2784" y="1632"/>
                <a:chExt cx="636" cy="528"/>
              </a:xfrm>
            </p:grpSpPr>
            <p:sp>
              <p:nvSpPr>
                <p:cNvPr id="22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2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2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2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22"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28" name="组合 227"/>
          <p:cNvGrpSpPr/>
          <p:nvPr/>
        </p:nvGrpSpPr>
        <p:grpSpPr>
          <a:xfrm>
            <a:off x="4891195" y="4263035"/>
            <a:ext cx="433173" cy="639594"/>
            <a:chOff x="10788528" y="4245280"/>
            <a:chExt cx="433173" cy="639594"/>
          </a:xfrm>
        </p:grpSpPr>
        <p:sp>
          <p:nvSpPr>
            <p:cNvPr id="229"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30"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31" name="组合 230"/>
          <p:cNvGrpSpPr/>
          <p:nvPr/>
        </p:nvGrpSpPr>
        <p:grpSpPr>
          <a:xfrm>
            <a:off x="5531571" y="1688637"/>
            <a:ext cx="769229" cy="746193"/>
            <a:chOff x="10607235" y="1932435"/>
            <a:chExt cx="769229" cy="746193"/>
          </a:xfrm>
        </p:grpSpPr>
        <p:grpSp>
          <p:nvGrpSpPr>
            <p:cNvPr id="232" name="Group 71"/>
            <p:cNvGrpSpPr/>
            <p:nvPr/>
          </p:nvGrpSpPr>
          <p:grpSpPr bwMode="auto">
            <a:xfrm>
              <a:off x="10607235" y="1932435"/>
              <a:ext cx="769229" cy="746193"/>
              <a:chOff x="2448" y="1440"/>
              <a:chExt cx="540" cy="448"/>
            </a:xfrm>
          </p:grpSpPr>
          <p:grpSp>
            <p:nvGrpSpPr>
              <p:cNvPr id="234" name="Group 44"/>
              <p:cNvGrpSpPr/>
              <p:nvPr/>
            </p:nvGrpSpPr>
            <p:grpSpPr bwMode="auto">
              <a:xfrm>
                <a:off x="2448" y="1440"/>
                <a:ext cx="540" cy="448"/>
                <a:chOff x="2784" y="1632"/>
                <a:chExt cx="636" cy="528"/>
              </a:xfrm>
            </p:grpSpPr>
            <p:sp>
              <p:nvSpPr>
                <p:cNvPr id="23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3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3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3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33"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39" name="组合 238"/>
          <p:cNvGrpSpPr/>
          <p:nvPr/>
        </p:nvGrpSpPr>
        <p:grpSpPr>
          <a:xfrm>
            <a:off x="5783622" y="4115862"/>
            <a:ext cx="433173" cy="639594"/>
            <a:chOff x="10788528" y="4245280"/>
            <a:chExt cx="433173" cy="639594"/>
          </a:xfrm>
        </p:grpSpPr>
        <p:sp>
          <p:nvSpPr>
            <p:cNvPr id="240"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41"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42" name="组合 241"/>
          <p:cNvGrpSpPr/>
          <p:nvPr/>
        </p:nvGrpSpPr>
        <p:grpSpPr>
          <a:xfrm>
            <a:off x="1954690" y="2506554"/>
            <a:ext cx="769229" cy="746193"/>
            <a:chOff x="10607235" y="1932435"/>
            <a:chExt cx="769229" cy="746193"/>
          </a:xfrm>
        </p:grpSpPr>
        <p:grpSp>
          <p:nvGrpSpPr>
            <p:cNvPr id="243" name="Group 71"/>
            <p:cNvGrpSpPr/>
            <p:nvPr/>
          </p:nvGrpSpPr>
          <p:grpSpPr bwMode="auto">
            <a:xfrm>
              <a:off x="10607235" y="1932435"/>
              <a:ext cx="769229" cy="746193"/>
              <a:chOff x="2448" y="1440"/>
              <a:chExt cx="540" cy="448"/>
            </a:xfrm>
          </p:grpSpPr>
          <p:grpSp>
            <p:nvGrpSpPr>
              <p:cNvPr id="245" name="Group 44"/>
              <p:cNvGrpSpPr/>
              <p:nvPr/>
            </p:nvGrpSpPr>
            <p:grpSpPr bwMode="auto">
              <a:xfrm>
                <a:off x="2448" y="1440"/>
                <a:ext cx="540" cy="448"/>
                <a:chOff x="2784" y="1632"/>
                <a:chExt cx="636" cy="528"/>
              </a:xfrm>
            </p:grpSpPr>
            <p:sp>
              <p:nvSpPr>
                <p:cNvPr id="247"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48"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49"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46"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44"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50" name="组合 249"/>
          <p:cNvGrpSpPr/>
          <p:nvPr/>
        </p:nvGrpSpPr>
        <p:grpSpPr>
          <a:xfrm>
            <a:off x="2131607" y="5083356"/>
            <a:ext cx="433173" cy="639594"/>
            <a:chOff x="10788528" y="4245280"/>
            <a:chExt cx="433173" cy="639594"/>
          </a:xfrm>
        </p:grpSpPr>
        <p:sp>
          <p:nvSpPr>
            <p:cNvPr id="251"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52"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53" name="组合 252"/>
          <p:cNvGrpSpPr/>
          <p:nvPr/>
        </p:nvGrpSpPr>
        <p:grpSpPr>
          <a:xfrm>
            <a:off x="3093207" y="2318295"/>
            <a:ext cx="769229" cy="746193"/>
            <a:chOff x="10607235" y="1932435"/>
            <a:chExt cx="769229" cy="746193"/>
          </a:xfrm>
        </p:grpSpPr>
        <p:grpSp>
          <p:nvGrpSpPr>
            <p:cNvPr id="254" name="Group 71"/>
            <p:cNvGrpSpPr/>
            <p:nvPr/>
          </p:nvGrpSpPr>
          <p:grpSpPr bwMode="auto">
            <a:xfrm>
              <a:off x="10607235" y="1932435"/>
              <a:ext cx="769229" cy="746193"/>
              <a:chOff x="2448" y="1440"/>
              <a:chExt cx="540" cy="448"/>
            </a:xfrm>
          </p:grpSpPr>
          <p:grpSp>
            <p:nvGrpSpPr>
              <p:cNvPr id="256" name="Group 44"/>
              <p:cNvGrpSpPr/>
              <p:nvPr/>
            </p:nvGrpSpPr>
            <p:grpSpPr bwMode="auto">
              <a:xfrm>
                <a:off x="2448" y="1440"/>
                <a:ext cx="540" cy="448"/>
                <a:chOff x="2784" y="1632"/>
                <a:chExt cx="636" cy="528"/>
              </a:xfrm>
            </p:grpSpPr>
            <p:sp>
              <p:nvSpPr>
                <p:cNvPr id="25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5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6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5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55"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61" name="组合 260"/>
          <p:cNvGrpSpPr/>
          <p:nvPr/>
        </p:nvGrpSpPr>
        <p:grpSpPr>
          <a:xfrm>
            <a:off x="3270124" y="4895097"/>
            <a:ext cx="433173" cy="639594"/>
            <a:chOff x="10788528" y="4245280"/>
            <a:chExt cx="433173" cy="639594"/>
          </a:xfrm>
        </p:grpSpPr>
        <p:sp>
          <p:nvSpPr>
            <p:cNvPr id="262"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63"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64" name="组合 263"/>
          <p:cNvGrpSpPr/>
          <p:nvPr/>
        </p:nvGrpSpPr>
        <p:grpSpPr>
          <a:xfrm>
            <a:off x="4097254" y="2121072"/>
            <a:ext cx="769229" cy="746193"/>
            <a:chOff x="10607235" y="1932435"/>
            <a:chExt cx="769229" cy="746193"/>
          </a:xfrm>
        </p:grpSpPr>
        <p:grpSp>
          <p:nvGrpSpPr>
            <p:cNvPr id="265" name="Group 71"/>
            <p:cNvGrpSpPr/>
            <p:nvPr/>
          </p:nvGrpSpPr>
          <p:grpSpPr bwMode="auto">
            <a:xfrm>
              <a:off x="10607235" y="1932435"/>
              <a:ext cx="769229" cy="746193"/>
              <a:chOff x="2448" y="1440"/>
              <a:chExt cx="540" cy="448"/>
            </a:xfrm>
          </p:grpSpPr>
          <p:grpSp>
            <p:nvGrpSpPr>
              <p:cNvPr id="267" name="Group 44"/>
              <p:cNvGrpSpPr/>
              <p:nvPr/>
            </p:nvGrpSpPr>
            <p:grpSpPr bwMode="auto">
              <a:xfrm>
                <a:off x="2448" y="1440"/>
                <a:ext cx="540" cy="448"/>
                <a:chOff x="2784" y="1632"/>
                <a:chExt cx="636" cy="528"/>
              </a:xfrm>
            </p:grpSpPr>
            <p:sp>
              <p:nvSpPr>
                <p:cNvPr id="269"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70"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71"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68"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66"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72" name="组合 271"/>
          <p:cNvGrpSpPr/>
          <p:nvPr/>
        </p:nvGrpSpPr>
        <p:grpSpPr>
          <a:xfrm>
            <a:off x="4274171" y="4697874"/>
            <a:ext cx="433173" cy="639594"/>
            <a:chOff x="10788528" y="4245280"/>
            <a:chExt cx="433173" cy="639594"/>
          </a:xfrm>
        </p:grpSpPr>
        <p:sp>
          <p:nvSpPr>
            <p:cNvPr id="273"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74"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75" name="组合 274"/>
          <p:cNvGrpSpPr/>
          <p:nvPr/>
        </p:nvGrpSpPr>
        <p:grpSpPr>
          <a:xfrm>
            <a:off x="4948901" y="2372084"/>
            <a:ext cx="769229" cy="746193"/>
            <a:chOff x="10607235" y="1932435"/>
            <a:chExt cx="769229" cy="746193"/>
          </a:xfrm>
        </p:grpSpPr>
        <p:grpSp>
          <p:nvGrpSpPr>
            <p:cNvPr id="276" name="Group 71"/>
            <p:cNvGrpSpPr/>
            <p:nvPr/>
          </p:nvGrpSpPr>
          <p:grpSpPr bwMode="auto">
            <a:xfrm>
              <a:off x="10607235" y="1932435"/>
              <a:ext cx="769229" cy="746193"/>
              <a:chOff x="2448" y="1440"/>
              <a:chExt cx="540" cy="448"/>
            </a:xfrm>
          </p:grpSpPr>
          <p:grpSp>
            <p:nvGrpSpPr>
              <p:cNvPr id="278" name="Group 44"/>
              <p:cNvGrpSpPr/>
              <p:nvPr/>
            </p:nvGrpSpPr>
            <p:grpSpPr bwMode="auto">
              <a:xfrm>
                <a:off x="2448" y="1440"/>
                <a:ext cx="540" cy="448"/>
                <a:chOff x="2784" y="1632"/>
                <a:chExt cx="636" cy="528"/>
              </a:xfrm>
            </p:grpSpPr>
            <p:sp>
              <p:nvSpPr>
                <p:cNvPr id="28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8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8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7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77"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83" name="组合 282"/>
          <p:cNvGrpSpPr/>
          <p:nvPr/>
        </p:nvGrpSpPr>
        <p:grpSpPr>
          <a:xfrm>
            <a:off x="5125818" y="4948886"/>
            <a:ext cx="433173" cy="639594"/>
            <a:chOff x="10788528" y="4245280"/>
            <a:chExt cx="433173" cy="639594"/>
          </a:xfrm>
        </p:grpSpPr>
        <p:sp>
          <p:nvSpPr>
            <p:cNvPr id="284"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85"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86" name="组合 285"/>
          <p:cNvGrpSpPr/>
          <p:nvPr/>
        </p:nvGrpSpPr>
        <p:grpSpPr>
          <a:xfrm>
            <a:off x="6096383" y="2336226"/>
            <a:ext cx="769229" cy="746193"/>
            <a:chOff x="10607235" y="1932435"/>
            <a:chExt cx="769229" cy="746193"/>
          </a:xfrm>
        </p:grpSpPr>
        <p:grpSp>
          <p:nvGrpSpPr>
            <p:cNvPr id="287" name="Group 71"/>
            <p:cNvGrpSpPr/>
            <p:nvPr/>
          </p:nvGrpSpPr>
          <p:grpSpPr bwMode="auto">
            <a:xfrm>
              <a:off x="10607235" y="1932435"/>
              <a:ext cx="769229" cy="746193"/>
              <a:chOff x="2448" y="1440"/>
              <a:chExt cx="540" cy="448"/>
            </a:xfrm>
          </p:grpSpPr>
          <p:grpSp>
            <p:nvGrpSpPr>
              <p:cNvPr id="289" name="Group 44"/>
              <p:cNvGrpSpPr/>
              <p:nvPr/>
            </p:nvGrpSpPr>
            <p:grpSpPr bwMode="auto">
              <a:xfrm>
                <a:off x="2448" y="1440"/>
                <a:ext cx="540" cy="448"/>
                <a:chOff x="2784" y="1632"/>
                <a:chExt cx="636" cy="528"/>
              </a:xfrm>
            </p:grpSpPr>
            <p:sp>
              <p:nvSpPr>
                <p:cNvPr id="291"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2"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3"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90"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88"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94" name="组合 293"/>
          <p:cNvGrpSpPr/>
          <p:nvPr/>
        </p:nvGrpSpPr>
        <p:grpSpPr>
          <a:xfrm>
            <a:off x="6273300" y="4913028"/>
            <a:ext cx="433173" cy="639594"/>
            <a:chOff x="10788528" y="4245280"/>
            <a:chExt cx="433173" cy="639594"/>
          </a:xfrm>
        </p:grpSpPr>
        <p:sp>
          <p:nvSpPr>
            <p:cNvPr id="295"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6"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97" name="组合 296"/>
          <p:cNvGrpSpPr/>
          <p:nvPr/>
        </p:nvGrpSpPr>
        <p:grpSpPr>
          <a:xfrm>
            <a:off x="2618363" y="3062470"/>
            <a:ext cx="769229" cy="746193"/>
            <a:chOff x="10607235" y="1932435"/>
            <a:chExt cx="769229" cy="746193"/>
          </a:xfrm>
        </p:grpSpPr>
        <p:grpSp>
          <p:nvGrpSpPr>
            <p:cNvPr id="298" name="Group 71"/>
            <p:cNvGrpSpPr/>
            <p:nvPr/>
          </p:nvGrpSpPr>
          <p:grpSpPr bwMode="auto">
            <a:xfrm>
              <a:off x="10607235" y="1932435"/>
              <a:ext cx="769229" cy="746193"/>
              <a:chOff x="2448" y="1440"/>
              <a:chExt cx="540" cy="448"/>
            </a:xfrm>
          </p:grpSpPr>
          <p:grpSp>
            <p:nvGrpSpPr>
              <p:cNvPr id="300" name="Group 44"/>
              <p:cNvGrpSpPr/>
              <p:nvPr/>
            </p:nvGrpSpPr>
            <p:grpSpPr bwMode="auto">
              <a:xfrm>
                <a:off x="2448" y="1440"/>
                <a:ext cx="540" cy="448"/>
                <a:chOff x="2784" y="1632"/>
                <a:chExt cx="636" cy="528"/>
              </a:xfrm>
            </p:grpSpPr>
            <p:sp>
              <p:nvSpPr>
                <p:cNvPr id="30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0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0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0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99"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05" name="组合 304"/>
          <p:cNvGrpSpPr/>
          <p:nvPr/>
        </p:nvGrpSpPr>
        <p:grpSpPr>
          <a:xfrm>
            <a:off x="2795280" y="5486649"/>
            <a:ext cx="433173" cy="639594"/>
            <a:chOff x="10788528" y="4245280"/>
            <a:chExt cx="433173" cy="639594"/>
          </a:xfrm>
        </p:grpSpPr>
        <p:sp>
          <p:nvSpPr>
            <p:cNvPr id="306"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07"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08" name="组合 307"/>
          <p:cNvGrpSpPr/>
          <p:nvPr/>
        </p:nvGrpSpPr>
        <p:grpSpPr>
          <a:xfrm>
            <a:off x="3729987" y="2972823"/>
            <a:ext cx="769229" cy="746193"/>
            <a:chOff x="10607235" y="1932435"/>
            <a:chExt cx="769229" cy="746193"/>
          </a:xfrm>
        </p:grpSpPr>
        <p:grpSp>
          <p:nvGrpSpPr>
            <p:cNvPr id="309" name="Group 71"/>
            <p:cNvGrpSpPr/>
            <p:nvPr/>
          </p:nvGrpSpPr>
          <p:grpSpPr bwMode="auto">
            <a:xfrm>
              <a:off x="10607235" y="1932435"/>
              <a:ext cx="769229" cy="746193"/>
              <a:chOff x="2448" y="1440"/>
              <a:chExt cx="540" cy="448"/>
            </a:xfrm>
          </p:grpSpPr>
          <p:grpSp>
            <p:nvGrpSpPr>
              <p:cNvPr id="311" name="Group 44"/>
              <p:cNvGrpSpPr/>
              <p:nvPr/>
            </p:nvGrpSpPr>
            <p:grpSpPr bwMode="auto">
              <a:xfrm>
                <a:off x="2448" y="1440"/>
                <a:ext cx="540" cy="448"/>
                <a:chOff x="2784" y="1632"/>
                <a:chExt cx="636" cy="528"/>
              </a:xfrm>
            </p:grpSpPr>
            <p:sp>
              <p:nvSpPr>
                <p:cNvPr id="313"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14"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15"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12"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10"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16" name="组合 315"/>
          <p:cNvGrpSpPr/>
          <p:nvPr/>
        </p:nvGrpSpPr>
        <p:grpSpPr>
          <a:xfrm>
            <a:off x="3906904" y="5397002"/>
            <a:ext cx="433173" cy="639594"/>
            <a:chOff x="10788528" y="4245280"/>
            <a:chExt cx="433173" cy="639594"/>
          </a:xfrm>
        </p:grpSpPr>
        <p:sp>
          <p:nvSpPr>
            <p:cNvPr id="317"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18"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19" name="组合 318"/>
          <p:cNvGrpSpPr/>
          <p:nvPr/>
        </p:nvGrpSpPr>
        <p:grpSpPr>
          <a:xfrm>
            <a:off x="4518881" y="3170047"/>
            <a:ext cx="769229" cy="746193"/>
            <a:chOff x="10607235" y="1932435"/>
            <a:chExt cx="769229" cy="746193"/>
          </a:xfrm>
        </p:grpSpPr>
        <p:grpSp>
          <p:nvGrpSpPr>
            <p:cNvPr id="320" name="Group 71"/>
            <p:cNvGrpSpPr/>
            <p:nvPr/>
          </p:nvGrpSpPr>
          <p:grpSpPr bwMode="auto">
            <a:xfrm>
              <a:off x="10607235" y="1932435"/>
              <a:ext cx="769229" cy="746193"/>
              <a:chOff x="2448" y="1440"/>
              <a:chExt cx="540" cy="448"/>
            </a:xfrm>
          </p:grpSpPr>
          <p:grpSp>
            <p:nvGrpSpPr>
              <p:cNvPr id="322" name="Group 44"/>
              <p:cNvGrpSpPr/>
              <p:nvPr/>
            </p:nvGrpSpPr>
            <p:grpSpPr bwMode="auto">
              <a:xfrm>
                <a:off x="2448" y="1440"/>
                <a:ext cx="540" cy="448"/>
                <a:chOff x="2784" y="1632"/>
                <a:chExt cx="636" cy="528"/>
              </a:xfrm>
            </p:grpSpPr>
            <p:sp>
              <p:nvSpPr>
                <p:cNvPr id="32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2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2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2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21"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27" name="组合 326"/>
          <p:cNvGrpSpPr/>
          <p:nvPr/>
        </p:nvGrpSpPr>
        <p:grpSpPr>
          <a:xfrm>
            <a:off x="4695798" y="5594226"/>
            <a:ext cx="433173" cy="639594"/>
            <a:chOff x="10788528" y="4245280"/>
            <a:chExt cx="433173" cy="639594"/>
          </a:xfrm>
        </p:grpSpPr>
        <p:sp>
          <p:nvSpPr>
            <p:cNvPr id="328"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29"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30" name="组合 329"/>
          <p:cNvGrpSpPr/>
          <p:nvPr/>
        </p:nvGrpSpPr>
        <p:grpSpPr>
          <a:xfrm>
            <a:off x="5585681" y="3080400"/>
            <a:ext cx="769229" cy="746193"/>
            <a:chOff x="10607235" y="1932435"/>
            <a:chExt cx="769229" cy="746193"/>
          </a:xfrm>
        </p:grpSpPr>
        <p:grpSp>
          <p:nvGrpSpPr>
            <p:cNvPr id="331" name="Group 71"/>
            <p:cNvGrpSpPr/>
            <p:nvPr/>
          </p:nvGrpSpPr>
          <p:grpSpPr bwMode="auto">
            <a:xfrm>
              <a:off x="10607235" y="1932435"/>
              <a:ext cx="769229" cy="746193"/>
              <a:chOff x="2448" y="1440"/>
              <a:chExt cx="540" cy="448"/>
            </a:xfrm>
          </p:grpSpPr>
          <p:grpSp>
            <p:nvGrpSpPr>
              <p:cNvPr id="333" name="Group 44"/>
              <p:cNvGrpSpPr/>
              <p:nvPr/>
            </p:nvGrpSpPr>
            <p:grpSpPr bwMode="auto">
              <a:xfrm>
                <a:off x="2448" y="1440"/>
                <a:ext cx="540" cy="448"/>
                <a:chOff x="2784" y="1632"/>
                <a:chExt cx="636" cy="528"/>
              </a:xfrm>
            </p:grpSpPr>
            <p:sp>
              <p:nvSpPr>
                <p:cNvPr id="33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3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3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3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32"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38" name="组合 337"/>
          <p:cNvGrpSpPr/>
          <p:nvPr/>
        </p:nvGrpSpPr>
        <p:grpSpPr>
          <a:xfrm>
            <a:off x="5762598" y="5504579"/>
            <a:ext cx="433173" cy="639594"/>
            <a:chOff x="10788528" y="4245280"/>
            <a:chExt cx="433173" cy="639594"/>
          </a:xfrm>
        </p:grpSpPr>
        <p:sp>
          <p:nvSpPr>
            <p:cNvPr id="339"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40"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41" name="组合 340"/>
          <p:cNvGrpSpPr/>
          <p:nvPr/>
        </p:nvGrpSpPr>
        <p:grpSpPr>
          <a:xfrm>
            <a:off x="6571799" y="3062470"/>
            <a:ext cx="769229" cy="746193"/>
            <a:chOff x="10607235" y="1932435"/>
            <a:chExt cx="769229" cy="746193"/>
          </a:xfrm>
        </p:grpSpPr>
        <p:grpSp>
          <p:nvGrpSpPr>
            <p:cNvPr id="342" name="Group 71"/>
            <p:cNvGrpSpPr/>
            <p:nvPr/>
          </p:nvGrpSpPr>
          <p:grpSpPr bwMode="auto">
            <a:xfrm>
              <a:off x="10607235" y="1932435"/>
              <a:ext cx="769229" cy="746193"/>
              <a:chOff x="2448" y="1440"/>
              <a:chExt cx="540" cy="448"/>
            </a:xfrm>
          </p:grpSpPr>
          <p:grpSp>
            <p:nvGrpSpPr>
              <p:cNvPr id="344" name="Group 44"/>
              <p:cNvGrpSpPr/>
              <p:nvPr/>
            </p:nvGrpSpPr>
            <p:grpSpPr bwMode="auto">
              <a:xfrm>
                <a:off x="2448" y="1440"/>
                <a:ext cx="540" cy="448"/>
                <a:chOff x="2784" y="1632"/>
                <a:chExt cx="636" cy="528"/>
              </a:xfrm>
            </p:grpSpPr>
            <p:sp>
              <p:nvSpPr>
                <p:cNvPr id="34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4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4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4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43"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49" name="组合 348"/>
          <p:cNvGrpSpPr/>
          <p:nvPr/>
        </p:nvGrpSpPr>
        <p:grpSpPr>
          <a:xfrm>
            <a:off x="6748716" y="5486649"/>
            <a:ext cx="433173" cy="639594"/>
            <a:chOff x="10788528" y="4245280"/>
            <a:chExt cx="433173" cy="639594"/>
          </a:xfrm>
        </p:grpSpPr>
        <p:sp>
          <p:nvSpPr>
            <p:cNvPr id="350"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51" name="Text Box 30"/>
            <p:cNvSpPr txBox="1">
              <a:spLocks noChangeArrowheads="1"/>
            </p:cNvSpPr>
            <p:nvPr/>
          </p:nvSpPr>
          <p:spPr bwMode="auto">
            <a:xfrm>
              <a:off x="10788528" y="4380411"/>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60" name="组合 159"/>
          <p:cNvGrpSpPr/>
          <p:nvPr/>
        </p:nvGrpSpPr>
        <p:grpSpPr>
          <a:xfrm>
            <a:off x="2494640" y="1645793"/>
            <a:ext cx="769229" cy="746193"/>
            <a:chOff x="10607235" y="1932435"/>
            <a:chExt cx="769229" cy="746193"/>
          </a:xfrm>
        </p:grpSpPr>
        <p:grpSp>
          <p:nvGrpSpPr>
            <p:cNvPr id="161" name="Group 71"/>
            <p:cNvGrpSpPr/>
            <p:nvPr/>
          </p:nvGrpSpPr>
          <p:grpSpPr bwMode="auto">
            <a:xfrm>
              <a:off x="10607235" y="1932435"/>
              <a:ext cx="769229" cy="746193"/>
              <a:chOff x="2448" y="1440"/>
              <a:chExt cx="540" cy="448"/>
            </a:xfrm>
          </p:grpSpPr>
          <p:grpSp>
            <p:nvGrpSpPr>
              <p:cNvPr id="163" name="Group 44"/>
              <p:cNvGrpSpPr/>
              <p:nvPr/>
            </p:nvGrpSpPr>
            <p:grpSpPr bwMode="auto">
              <a:xfrm>
                <a:off x="2448" y="1440"/>
                <a:ext cx="540" cy="448"/>
                <a:chOff x="2784" y="1632"/>
                <a:chExt cx="636" cy="528"/>
              </a:xfrm>
            </p:grpSpPr>
            <p:sp>
              <p:nvSpPr>
                <p:cNvPr id="16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6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6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6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62"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176" name="组合 175"/>
          <p:cNvGrpSpPr/>
          <p:nvPr/>
        </p:nvGrpSpPr>
        <p:grpSpPr>
          <a:xfrm>
            <a:off x="4656558" y="1450952"/>
            <a:ext cx="769229" cy="746193"/>
            <a:chOff x="10607235" y="1932435"/>
            <a:chExt cx="769229" cy="746193"/>
          </a:xfrm>
        </p:grpSpPr>
        <p:grpSp>
          <p:nvGrpSpPr>
            <p:cNvPr id="177" name="Group 71"/>
            <p:cNvGrpSpPr/>
            <p:nvPr/>
          </p:nvGrpSpPr>
          <p:grpSpPr bwMode="auto">
            <a:xfrm>
              <a:off x="10607235" y="1932435"/>
              <a:ext cx="769229" cy="746193"/>
              <a:chOff x="2448" y="1440"/>
              <a:chExt cx="540" cy="448"/>
            </a:xfrm>
          </p:grpSpPr>
          <p:grpSp>
            <p:nvGrpSpPr>
              <p:cNvPr id="179" name="Group 44"/>
              <p:cNvGrpSpPr/>
              <p:nvPr/>
            </p:nvGrpSpPr>
            <p:grpSpPr bwMode="auto">
              <a:xfrm>
                <a:off x="2448" y="1440"/>
                <a:ext cx="540" cy="448"/>
                <a:chOff x="2784" y="1632"/>
                <a:chExt cx="636" cy="528"/>
              </a:xfrm>
            </p:grpSpPr>
            <p:sp>
              <p:nvSpPr>
                <p:cNvPr id="181"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2"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3"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80"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78"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184" name="组合 183"/>
          <p:cNvGrpSpPr/>
          <p:nvPr/>
        </p:nvGrpSpPr>
        <p:grpSpPr>
          <a:xfrm>
            <a:off x="1968709" y="2507692"/>
            <a:ext cx="769229" cy="746193"/>
            <a:chOff x="10607235" y="1932435"/>
            <a:chExt cx="769229" cy="746193"/>
          </a:xfrm>
        </p:grpSpPr>
        <p:grpSp>
          <p:nvGrpSpPr>
            <p:cNvPr id="185" name="Group 71"/>
            <p:cNvGrpSpPr/>
            <p:nvPr/>
          </p:nvGrpSpPr>
          <p:grpSpPr bwMode="auto">
            <a:xfrm>
              <a:off x="10607235" y="1932435"/>
              <a:ext cx="769229" cy="746193"/>
              <a:chOff x="2448" y="1440"/>
              <a:chExt cx="540" cy="448"/>
            </a:xfrm>
          </p:grpSpPr>
          <p:grpSp>
            <p:nvGrpSpPr>
              <p:cNvPr id="187" name="Group 44"/>
              <p:cNvGrpSpPr/>
              <p:nvPr/>
            </p:nvGrpSpPr>
            <p:grpSpPr bwMode="auto">
              <a:xfrm>
                <a:off x="2448" y="1440"/>
                <a:ext cx="540" cy="448"/>
                <a:chOff x="2784" y="1632"/>
                <a:chExt cx="636" cy="528"/>
              </a:xfrm>
            </p:grpSpPr>
            <p:sp>
              <p:nvSpPr>
                <p:cNvPr id="189"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0"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1"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88"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86"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192" name="组合 191"/>
          <p:cNvGrpSpPr/>
          <p:nvPr/>
        </p:nvGrpSpPr>
        <p:grpSpPr>
          <a:xfrm>
            <a:off x="4099101" y="2113143"/>
            <a:ext cx="769229" cy="746193"/>
            <a:chOff x="10607235" y="1932435"/>
            <a:chExt cx="769229" cy="746193"/>
          </a:xfrm>
        </p:grpSpPr>
        <p:grpSp>
          <p:nvGrpSpPr>
            <p:cNvPr id="193" name="Group 71"/>
            <p:cNvGrpSpPr/>
            <p:nvPr/>
          </p:nvGrpSpPr>
          <p:grpSpPr bwMode="auto">
            <a:xfrm>
              <a:off x="10607235" y="1932435"/>
              <a:ext cx="769229" cy="746193"/>
              <a:chOff x="2448" y="1440"/>
              <a:chExt cx="540" cy="448"/>
            </a:xfrm>
          </p:grpSpPr>
          <p:grpSp>
            <p:nvGrpSpPr>
              <p:cNvPr id="195" name="Group 44"/>
              <p:cNvGrpSpPr/>
              <p:nvPr/>
            </p:nvGrpSpPr>
            <p:grpSpPr bwMode="auto">
              <a:xfrm>
                <a:off x="2448" y="1440"/>
                <a:ext cx="540" cy="448"/>
                <a:chOff x="2784" y="1632"/>
                <a:chExt cx="636" cy="528"/>
              </a:xfrm>
            </p:grpSpPr>
            <p:sp>
              <p:nvSpPr>
                <p:cNvPr id="197"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8"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9"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96"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94"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00" name="组合 199"/>
          <p:cNvGrpSpPr/>
          <p:nvPr/>
        </p:nvGrpSpPr>
        <p:grpSpPr>
          <a:xfrm>
            <a:off x="6110007" y="2349669"/>
            <a:ext cx="769229" cy="746193"/>
            <a:chOff x="10607235" y="1932435"/>
            <a:chExt cx="769229" cy="746193"/>
          </a:xfrm>
        </p:grpSpPr>
        <p:grpSp>
          <p:nvGrpSpPr>
            <p:cNvPr id="201" name="Group 71"/>
            <p:cNvGrpSpPr/>
            <p:nvPr/>
          </p:nvGrpSpPr>
          <p:grpSpPr bwMode="auto">
            <a:xfrm>
              <a:off x="10607235" y="1932435"/>
              <a:ext cx="769229" cy="746193"/>
              <a:chOff x="2448" y="1440"/>
              <a:chExt cx="540" cy="448"/>
            </a:xfrm>
          </p:grpSpPr>
          <p:grpSp>
            <p:nvGrpSpPr>
              <p:cNvPr id="203" name="Group 44"/>
              <p:cNvGrpSpPr/>
              <p:nvPr/>
            </p:nvGrpSpPr>
            <p:grpSpPr bwMode="auto">
              <a:xfrm>
                <a:off x="2448" y="1440"/>
                <a:ext cx="540" cy="448"/>
                <a:chOff x="2784" y="1632"/>
                <a:chExt cx="636" cy="528"/>
              </a:xfrm>
            </p:grpSpPr>
            <p:sp>
              <p:nvSpPr>
                <p:cNvPr id="20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0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0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0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02"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08" name="组合 207"/>
          <p:cNvGrpSpPr/>
          <p:nvPr/>
        </p:nvGrpSpPr>
        <p:grpSpPr>
          <a:xfrm>
            <a:off x="3745571" y="2963317"/>
            <a:ext cx="769229" cy="746193"/>
            <a:chOff x="10607235" y="1932435"/>
            <a:chExt cx="769229" cy="746193"/>
          </a:xfrm>
        </p:grpSpPr>
        <p:grpSp>
          <p:nvGrpSpPr>
            <p:cNvPr id="209" name="Group 71"/>
            <p:cNvGrpSpPr/>
            <p:nvPr/>
          </p:nvGrpSpPr>
          <p:grpSpPr bwMode="auto">
            <a:xfrm>
              <a:off x="10607235" y="1932435"/>
              <a:ext cx="769229" cy="746193"/>
              <a:chOff x="2448" y="1440"/>
              <a:chExt cx="540" cy="448"/>
            </a:xfrm>
          </p:grpSpPr>
          <p:grpSp>
            <p:nvGrpSpPr>
              <p:cNvPr id="211" name="Group 44"/>
              <p:cNvGrpSpPr/>
              <p:nvPr/>
            </p:nvGrpSpPr>
            <p:grpSpPr bwMode="auto">
              <a:xfrm>
                <a:off x="2448" y="1440"/>
                <a:ext cx="540" cy="448"/>
                <a:chOff x="2784" y="1632"/>
                <a:chExt cx="636" cy="528"/>
              </a:xfrm>
            </p:grpSpPr>
            <p:sp>
              <p:nvSpPr>
                <p:cNvPr id="213"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14"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15"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12"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10"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216" name="组合 215"/>
          <p:cNvGrpSpPr/>
          <p:nvPr/>
        </p:nvGrpSpPr>
        <p:grpSpPr>
          <a:xfrm>
            <a:off x="5583619" y="3083882"/>
            <a:ext cx="769229" cy="746193"/>
            <a:chOff x="10607235" y="1932435"/>
            <a:chExt cx="769229" cy="746193"/>
          </a:xfrm>
        </p:grpSpPr>
        <p:grpSp>
          <p:nvGrpSpPr>
            <p:cNvPr id="217" name="Group 71"/>
            <p:cNvGrpSpPr/>
            <p:nvPr/>
          </p:nvGrpSpPr>
          <p:grpSpPr bwMode="auto">
            <a:xfrm>
              <a:off x="10607235" y="1932435"/>
              <a:ext cx="769229" cy="746193"/>
              <a:chOff x="2448" y="1440"/>
              <a:chExt cx="540" cy="448"/>
            </a:xfrm>
          </p:grpSpPr>
          <p:grpSp>
            <p:nvGrpSpPr>
              <p:cNvPr id="219" name="Group 44"/>
              <p:cNvGrpSpPr/>
              <p:nvPr/>
            </p:nvGrpSpPr>
            <p:grpSpPr bwMode="auto">
              <a:xfrm>
                <a:off x="2448" y="1440"/>
                <a:ext cx="540" cy="448"/>
                <a:chOff x="2784" y="1632"/>
                <a:chExt cx="636" cy="528"/>
              </a:xfrm>
            </p:grpSpPr>
            <p:sp>
              <p:nvSpPr>
                <p:cNvPr id="353"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54"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55"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52"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18" name="Text Box 30"/>
            <p:cNvSpPr txBox="1">
              <a:spLocks noChangeArrowheads="1"/>
            </p:cNvSpPr>
            <p:nvPr/>
          </p:nvSpPr>
          <p:spPr bwMode="auto">
            <a:xfrm>
              <a:off x="10761677" y="2087329"/>
              <a:ext cx="433173" cy="36933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500"/>
                                        <p:tgtEl>
                                          <p:spTgt spid="220"/>
                                        </p:tgtEl>
                                      </p:cBhvr>
                                    </p:animEffect>
                                    <p:anim calcmode="lin" valueType="num">
                                      <p:cBhvr>
                                        <p:cTn id="18" dur="500" fill="hold"/>
                                        <p:tgtEl>
                                          <p:spTgt spid="220"/>
                                        </p:tgtEl>
                                        <p:attrNameLst>
                                          <p:attrName>ppt_x</p:attrName>
                                        </p:attrNameLst>
                                      </p:cBhvr>
                                      <p:tavLst>
                                        <p:tav tm="0">
                                          <p:val>
                                            <p:strVal val="#ppt_x"/>
                                          </p:val>
                                        </p:tav>
                                        <p:tav tm="100000">
                                          <p:val>
                                            <p:strVal val="#ppt_x"/>
                                          </p:val>
                                        </p:tav>
                                      </p:tavLst>
                                    </p:anim>
                                    <p:anim calcmode="lin" valueType="num">
                                      <p:cBhvr>
                                        <p:cTn id="19" dur="500" fill="hold"/>
                                        <p:tgtEl>
                                          <p:spTgt spid="22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fade">
                                      <p:cBhvr>
                                        <p:cTn id="22" dur="500"/>
                                        <p:tgtEl>
                                          <p:spTgt spid="231"/>
                                        </p:tgtEl>
                                      </p:cBhvr>
                                    </p:animEffect>
                                    <p:anim calcmode="lin" valueType="num">
                                      <p:cBhvr>
                                        <p:cTn id="23" dur="500" fill="hold"/>
                                        <p:tgtEl>
                                          <p:spTgt spid="231"/>
                                        </p:tgtEl>
                                        <p:attrNameLst>
                                          <p:attrName>ppt_x</p:attrName>
                                        </p:attrNameLst>
                                      </p:cBhvr>
                                      <p:tavLst>
                                        <p:tav tm="0">
                                          <p:val>
                                            <p:strVal val="#ppt_x"/>
                                          </p:val>
                                        </p:tav>
                                        <p:tav tm="100000">
                                          <p:val>
                                            <p:strVal val="#ppt_x"/>
                                          </p:val>
                                        </p:tav>
                                      </p:tavLst>
                                    </p:anim>
                                    <p:anim calcmode="lin" valueType="num">
                                      <p:cBhvr>
                                        <p:cTn id="24" dur="500" fill="hold"/>
                                        <p:tgtEl>
                                          <p:spTgt spid="23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fade">
                                      <p:cBhvr>
                                        <p:cTn id="27" dur="500"/>
                                        <p:tgtEl>
                                          <p:spTgt spid="242"/>
                                        </p:tgtEl>
                                      </p:cBhvr>
                                    </p:animEffect>
                                    <p:anim calcmode="lin" valueType="num">
                                      <p:cBhvr>
                                        <p:cTn id="28" dur="500" fill="hold"/>
                                        <p:tgtEl>
                                          <p:spTgt spid="242"/>
                                        </p:tgtEl>
                                        <p:attrNameLst>
                                          <p:attrName>ppt_x</p:attrName>
                                        </p:attrNameLst>
                                      </p:cBhvr>
                                      <p:tavLst>
                                        <p:tav tm="0">
                                          <p:val>
                                            <p:strVal val="#ppt_x"/>
                                          </p:val>
                                        </p:tav>
                                        <p:tav tm="100000">
                                          <p:val>
                                            <p:strVal val="#ppt_x"/>
                                          </p:val>
                                        </p:tav>
                                      </p:tavLst>
                                    </p:anim>
                                    <p:anim calcmode="lin" valueType="num">
                                      <p:cBhvr>
                                        <p:cTn id="29" dur="500" fill="hold"/>
                                        <p:tgtEl>
                                          <p:spTgt spid="24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53"/>
                                        </p:tgtEl>
                                        <p:attrNameLst>
                                          <p:attrName>style.visibility</p:attrName>
                                        </p:attrNameLst>
                                      </p:cBhvr>
                                      <p:to>
                                        <p:strVal val="visible"/>
                                      </p:to>
                                    </p:set>
                                    <p:animEffect transition="in" filter="fade">
                                      <p:cBhvr>
                                        <p:cTn id="32" dur="500"/>
                                        <p:tgtEl>
                                          <p:spTgt spid="253"/>
                                        </p:tgtEl>
                                      </p:cBhvr>
                                    </p:animEffect>
                                    <p:anim calcmode="lin" valueType="num">
                                      <p:cBhvr>
                                        <p:cTn id="33" dur="500" fill="hold"/>
                                        <p:tgtEl>
                                          <p:spTgt spid="253"/>
                                        </p:tgtEl>
                                        <p:attrNameLst>
                                          <p:attrName>ppt_x</p:attrName>
                                        </p:attrNameLst>
                                      </p:cBhvr>
                                      <p:tavLst>
                                        <p:tav tm="0">
                                          <p:val>
                                            <p:strVal val="#ppt_x"/>
                                          </p:val>
                                        </p:tav>
                                        <p:tav tm="100000">
                                          <p:val>
                                            <p:strVal val="#ppt_x"/>
                                          </p:val>
                                        </p:tav>
                                      </p:tavLst>
                                    </p:anim>
                                    <p:anim calcmode="lin" valueType="num">
                                      <p:cBhvr>
                                        <p:cTn id="34" dur="500" fill="hold"/>
                                        <p:tgtEl>
                                          <p:spTgt spid="25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64"/>
                                        </p:tgtEl>
                                        <p:attrNameLst>
                                          <p:attrName>style.visibility</p:attrName>
                                        </p:attrNameLst>
                                      </p:cBhvr>
                                      <p:to>
                                        <p:strVal val="visible"/>
                                      </p:to>
                                    </p:set>
                                    <p:animEffect transition="in" filter="fade">
                                      <p:cBhvr>
                                        <p:cTn id="37" dur="500"/>
                                        <p:tgtEl>
                                          <p:spTgt spid="264"/>
                                        </p:tgtEl>
                                      </p:cBhvr>
                                    </p:animEffect>
                                    <p:anim calcmode="lin" valueType="num">
                                      <p:cBhvr>
                                        <p:cTn id="38" dur="500" fill="hold"/>
                                        <p:tgtEl>
                                          <p:spTgt spid="264"/>
                                        </p:tgtEl>
                                        <p:attrNameLst>
                                          <p:attrName>ppt_x</p:attrName>
                                        </p:attrNameLst>
                                      </p:cBhvr>
                                      <p:tavLst>
                                        <p:tav tm="0">
                                          <p:val>
                                            <p:strVal val="#ppt_x"/>
                                          </p:val>
                                        </p:tav>
                                        <p:tav tm="100000">
                                          <p:val>
                                            <p:strVal val="#ppt_x"/>
                                          </p:val>
                                        </p:tav>
                                      </p:tavLst>
                                    </p:anim>
                                    <p:anim calcmode="lin" valueType="num">
                                      <p:cBhvr>
                                        <p:cTn id="39" dur="500" fill="hold"/>
                                        <p:tgtEl>
                                          <p:spTgt spid="26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75"/>
                                        </p:tgtEl>
                                        <p:attrNameLst>
                                          <p:attrName>style.visibility</p:attrName>
                                        </p:attrNameLst>
                                      </p:cBhvr>
                                      <p:to>
                                        <p:strVal val="visible"/>
                                      </p:to>
                                    </p:set>
                                    <p:animEffect transition="in" filter="fade">
                                      <p:cBhvr>
                                        <p:cTn id="42" dur="500"/>
                                        <p:tgtEl>
                                          <p:spTgt spid="275"/>
                                        </p:tgtEl>
                                      </p:cBhvr>
                                    </p:animEffect>
                                    <p:anim calcmode="lin" valueType="num">
                                      <p:cBhvr>
                                        <p:cTn id="43" dur="500" fill="hold"/>
                                        <p:tgtEl>
                                          <p:spTgt spid="275"/>
                                        </p:tgtEl>
                                        <p:attrNameLst>
                                          <p:attrName>ppt_x</p:attrName>
                                        </p:attrNameLst>
                                      </p:cBhvr>
                                      <p:tavLst>
                                        <p:tav tm="0">
                                          <p:val>
                                            <p:strVal val="#ppt_x"/>
                                          </p:val>
                                        </p:tav>
                                        <p:tav tm="100000">
                                          <p:val>
                                            <p:strVal val="#ppt_x"/>
                                          </p:val>
                                        </p:tav>
                                      </p:tavLst>
                                    </p:anim>
                                    <p:anim calcmode="lin" valueType="num">
                                      <p:cBhvr>
                                        <p:cTn id="44" dur="500" fill="hold"/>
                                        <p:tgtEl>
                                          <p:spTgt spid="27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86"/>
                                        </p:tgtEl>
                                        <p:attrNameLst>
                                          <p:attrName>style.visibility</p:attrName>
                                        </p:attrNameLst>
                                      </p:cBhvr>
                                      <p:to>
                                        <p:strVal val="visible"/>
                                      </p:to>
                                    </p:set>
                                    <p:animEffect transition="in" filter="fade">
                                      <p:cBhvr>
                                        <p:cTn id="47" dur="500"/>
                                        <p:tgtEl>
                                          <p:spTgt spid="286"/>
                                        </p:tgtEl>
                                      </p:cBhvr>
                                    </p:animEffect>
                                    <p:anim calcmode="lin" valueType="num">
                                      <p:cBhvr>
                                        <p:cTn id="48" dur="500" fill="hold"/>
                                        <p:tgtEl>
                                          <p:spTgt spid="286"/>
                                        </p:tgtEl>
                                        <p:attrNameLst>
                                          <p:attrName>ppt_x</p:attrName>
                                        </p:attrNameLst>
                                      </p:cBhvr>
                                      <p:tavLst>
                                        <p:tav tm="0">
                                          <p:val>
                                            <p:strVal val="#ppt_x"/>
                                          </p:val>
                                        </p:tav>
                                        <p:tav tm="100000">
                                          <p:val>
                                            <p:strVal val="#ppt_x"/>
                                          </p:val>
                                        </p:tav>
                                      </p:tavLst>
                                    </p:anim>
                                    <p:anim calcmode="lin" valueType="num">
                                      <p:cBhvr>
                                        <p:cTn id="49" dur="500" fill="hold"/>
                                        <p:tgtEl>
                                          <p:spTgt spid="286"/>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297"/>
                                        </p:tgtEl>
                                        <p:attrNameLst>
                                          <p:attrName>style.visibility</p:attrName>
                                        </p:attrNameLst>
                                      </p:cBhvr>
                                      <p:to>
                                        <p:strVal val="visible"/>
                                      </p:to>
                                    </p:set>
                                    <p:animEffect transition="in" filter="fade">
                                      <p:cBhvr>
                                        <p:cTn id="52" dur="500"/>
                                        <p:tgtEl>
                                          <p:spTgt spid="297"/>
                                        </p:tgtEl>
                                      </p:cBhvr>
                                    </p:animEffect>
                                    <p:anim calcmode="lin" valueType="num">
                                      <p:cBhvr>
                                        <p:cTn id="53" dur="500" fill="hold"/>
                                        <p:tgtEl>
                                          <p:spTgt spid="297"/>
                                        </p:tgtEl>
                                        <p:attrNameLst>
                                          <p:attrName>ppt_x</p:attrName>
                                        </p:attrNameLst>
                                      </p:cBhvr>
                                      <p:tavLst>
                                        <p:tav tm="0">
                                          <p:val>
                                            <p:strVal val="#ppt_x"/>
                                          </p:val>
                                        </p:tav>
                                        <p:tav tm="100000">
                                          <p:val>
                                            <p:strVal val="#ppt_x"/>
                                          </p:val>
                                        </p:tav>
                                      </p:tavLst>
                                    </p:anim>
                                    <p:anim calcmode="lin" valueType="num">
                                      <p:cBhvr>
                                        <p:cTn id="54" dur="500" fill="hold"/>
                                        <p:tgtEl>
                                          <p:spTgt spid="297"/>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308"/>
                                        </p:tgtEl>
                                        <p:attrNameLst>
                                          <p:attrName>style.visibility</p:attrName>
                                        </p:attrNameLst>
                                      </p:cBhvr>
                                      <p:to>
                                        <p:strVal val="visible"/>
                                      </p:to>
                                    </p:set>
                                    <p:animEffect transition="in" filter="fade">
                                      <p:cBhvr>
                                        <p:cTn id="57" dur="500"/>
                                        <p:tgtEl>
                                          <p:spTgt spid="308"/>
                                        </p:tgtEl>
                                      </p:cBhvr>
                                    </p:animEffect>
                                    <p:anim calcmode="lin" valueType="num">
                                      <p:cBhvr>
                                        <p:cTn id="58" dur="500" fill="hold"/>
                                        <p:tgtEl>
                                          <p:spTgt spid="308"/>
                                        </p:tgtEl>
                                        <p:attrNameLst>
                                          <p:attrName>ppt_x</p:attrName>
                                        </p:attrNameLst>
                                      </p:cBhvr>
                                      <p:tavLst>
                                        <p:tav tm="0">
                                          <p:val>
                                            <p:strVal val="#ppt_x"/>
                                          </p:val>
                                        </p:tav>
                                        <p:tav tm="100000">
                                          <p:val>
                                            <p:strVal val="#ppt_x"/>
                                          </p:val>
                                        </p:tav>
                                      </p:tavLst>
                                    </p:anim>
                                    <p:anim calcmode="lin" valueType="num">
                                      <p:cBhvr>
                                        <p:cTn id="59" dur="500" fill="hold"/>
                                        <p:tgtEl>
                                          <p:spTgt spid="308"/>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319"/>
                                        </p:tgtEl>
                                        <p:attrNameLst>
                                          <p:attrName>style.visibility</p:attrName>
                                        </p:attrNameLst>
                                      </p:cBhvr>
                                      <p:to>
                                        <p:strVal val="visible"/>
                                      </p:to>
                                    </p:set>
                                    <p:animEffect transition="in" filter="fade">
                                      <p:cBhvr>
                                        <p:cTn id="62" dur="500"/>
                                        <p:tgtEl>
                                          <p:spTgt spid="319"/>
                                        </p:tgtEl>
                                      </p:cBhvr>
                                    </p:animEffect>
                                    <p:anim calcmode="lin" valueType="num">
                                      <p:cBhvr>
                                        <p:cTn id="63" dur="500" fill="hold"/>
                                        <p:tgtEl>
                                          <p:spTgt spid="319"/>
                                        </p:tgtEl>
                                        <p:attrNameLst>
                                          <p:attrName>ppt_x</p:attrName>
                                        </p:attrNameLst>
                                      </p:cBhvr>
                                      <p:tavLst>
                                        <p:tav tm="0">
                                          <p:val>
                                            <p:strVal val="#ppt_x"/>
                                          </p:val>
                                        </p:tav>
                                        <p:tav tm="100000">
                                          <p:val>
                                            <p:strVal val="#ppt_x"/>
                                          </p:val>
                                        </p:tav>
                                      </p:tavLst>
                                    </p:anim>
                                    <p:anim calcmode="lin" valueType="num">
                                      <p:cBhvr>
                                        <p:cTn id="64" dur="500" fill="hold"/>
                                        <p:tgtEl>
                                          <p:spTgt spid="319"/>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330"/>
                                        </p:tgtEl>
                                        <p:attrNameLst>
                                          <p:attrName>style.visibility</p:attrName>
                                        </p:attrNameLst>
                                      </p:cBhvr>
                                      <p:to>
                                        <p:strVal val="visible"/>
                                      </p:to>
                                    </p:set>
                                    <p:animEffect transition="in" filter="fade">
                                      <p:cBhvr>
                                        <p:cTn id="67" dur="500"/>
                                        <p:tgtEl>
                                          <p:spTgt spid="330"/>
                                        </p:tgtEl>
                                      </p:cBhvr>
                                    </p:animEffect>
                                    <p:anim calcmode="lin" valueType="num">
                                      <p:cBhvr>
                                        <p:cTn id="68" dur="500" fill="hold"/>
                                        <p:tgtEl>
                                          <p:spTgt spid="330"/>
                                        </p:tgtEl>
                                        <p:attrNameLst>
                                          <p:attrName>ppt_x</p:attrName>
                                        </p:attrNameLst>
                                      </p:cBhvr>
                                      <p:tavLst>
                                        <p:tav tm="0">
                                          <p:val>
                                            <p:strVal val="#ppt_x"/>
                                          </p:val>
                                        </p:tav>
                                        <p:tav tm="100000">
                                          <p:val>
                                            <p:strVal val="#ppt_x"/>
                                          </p:val>
                                        </p:tav>
                                      </p:tavLst>
                                    </p:anim>
                                    <p:anim calcmode="lin" valueType="num">
                                      <p:cBhvr>
                                        <p:cTn id="69" dur="500" fill="hold"/>
                                        <p:tgtEl>
                                          <p:spTgt spid="330"/>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341"/>
                                        </p:tgtEl>
                                        <p:attrNameLst>
                                          <p:attrName>style.visibility</p:attrName>
                                        </p:attrNameLst>
                                      </p:cBhvr>
                                      <p:to>
                                        <p:strVal val="visible"/>
                                      </p:to>
                                    </p:set>
                                    <p:animEffect transition="in" filter="fade">
                                      <p:cBhvr>
                                        <p:cTn id="72" dur="500"/>
                                        <p:tgtEl>
                                          <p:spTgt spid="341"/>
                                        </p:tgtEl>
                                      </p:cBhvr>
                                    </p:animEffect>
                                    <p:anim calcmode="lin" valueType="num">
                                      <p:cBhvr>
                                        <p:cTn id="73" dur="500" fill="hold"/>
                                        <p:tgtEl>
                                          <p:spTgt spid="341"/>
                                        </p:tgtEl>
                                        <p:attrNameLst>
                                          <p:attrName>ppt_x</p:attrName>
                                        </p:attrNameLst>
                                      </p:cBhvr>
                                      <p:tavLst>
                                        <p:tav tm="0">
                                          <p:val>
                                            <p:strVal val="#ppt_x"/>
                                          </p:val>
                                        </p:tav>
                                        <p:tav tm="100000">
                                          <p:val>
                                            <p:strVal val="#ppt_x"/>
                                          </p:val>
                                        </p:tav>
                                      </p:tavLst>
                                    </p:anim>
                                    <p:anim calcmode="lin" valueType="num">
                                      <p:cBhvr>
                                        <p:cTn id="74" dur="500" fill="hold"/>
                                        <p:tgtEl>
                                          <p:spTgt spid="341"/>
                                        </p:tgtEl>
                                        <p:attrNameLst>
                                          <p:attrName>ppt_y</p:attrName>
                                        </p:attrNameLst>
                                      </p:cBhvr>
                                      <p:tavLst>
                                        <p:tav tm="0">
                                          <p:val>
                                            <p:strVal val="#ppt_y-.1"/>
                                          </p:val>
                                        </p:tav>
                                        <p:tav tm="100000">
                                          <p:val>
                                            <p:strVal val="#ppt_y"/>
                                          </p:val>
                                        </p:tav>
                                      </p:tavLst>
                                    </p:anim>
                                  </p:childTnLst>
                                </p:cTn>
                              </p:par>
                            </p:childTnLst>
                          </p:cTn>
                        </p:par>
                        <p:par>
                          <p:cTn id="75" fill="hold">
                            <p:stCondLst>
                              <p:cond delay="500"/>
                            </p:stCondLst>
                            <p:childTnLst>
                              <p:par>
                                <p:cTn id="76" presetID="1" presetClass="entr" presetSubtype="0" fill="hold" nodeType="afterEffect">
                                  <p:stCondLst>
                                    <p:cond delay="0"/>
                                  </p:stCondLst>
                                  <p:childTnLst>
                                    <p:set>
                                      <p:cBhvr>
                                        <p:cTn id="77" dur="1" fill="hold">
                                          <p:stCondLst>
                                            <p:cond delay="0"/>
                                          </p:stCondLst>
                                        </p:cTn>
                                        <p:tgtEl>
                                          <p:spTgt spid="160"/>
                                        </p:tgtEl>
                                        <p:attrNameLst>
                                          <p:attrName>style.visibility</p:attrName>
                                        </p:attrNameLst>
                                      </p:cBhvr>
                                      <p:to>
                                        <p:strVal val="visible"/>
                                      </p:to>
                                    </p:set>
                                  </p:childTnLst>
                                </p:cTn>
                              </p:par>
                            </p:childTnLst>
                          </p:cTn>
                        </p:par>
                        <p:par>
                          <p:cTn id="78" fill="hold">
                            <p:stCondLst>
                              <p:cond delay="500"/>
                            </p:stCondLst>
                            <p:childTnLst>
                              <p:par>
                                <p:cTn id="79" presetID="42" presetClass="path" presetSubtype="0" accel="50000" decel="50000" fill="hold" nodeType="afterEffect">
                                  <p:stCondLst>
                                    <p:cond delay="0"/>
                                  </p:stCondLst>
                                  <p:childTnLst>
                                    <p:animMotion origin="layout" path="M -3.33333E-6 -1.85185E-6 L -0.00121 0.37755 " pathEditMode="relative" rAng="0" ptsTypes="AA">
                                      <p:cBhvr>
                                        <p:cTn id="80" dur="1000" fill="hold"/>
                                        <p:tgtEl>
                                          <p:spTgt spid="41"/>
                                        </p:tgtEl>
                                        <p:attrNameLst>
                                          <p:attrName>ppt_x</p:attrName>
                                          <p:attrName>ppt_y</p:attrName>
                                        </p:attrNameLst>
                                      </p:cBhvr>
                                      <p:rCtr x="-69" y="18866"/>
                                    </p:animMotion>
                                  </p:childTnLst>
                                </p:cTn>
                              </p:par>
                            </p:childTnLst>
                          </p:cTn>
                        </p:par>
                        <p:par>
                          <p:cTn id="81" fill="hold">
                            <p:stCondLst>
                              <p:cond delay="1500"/>
                            </p:stCondLst>
                            <p:childTnLst>
                              <p:par>
                                <p:cTn id="82" presetID="10" presetClass="entr" presetSubtype="0" fill="hold" nodeType="afterEffect">
                                  <p:stCondLst>
                                    <p:cond delay="0"/>
                                  </p:stCondLst>
                                  <p:childTnLst>
                                    <p:set>
                                      <p:cBhvr>
                                        <p:cTn id="83" dur="1" fill="hold">
                                          <p:stCondLst>
                                            <p:cond delay="0"/>
                                          </p:stCondLst>
                                        </p:cTn>
                                        <p:tgtEl>
                                          <p:spTgt spid="148"/>
                                        </p:tgtEl>
                                        <p:attrNameLst>
                                          <p:attrName>style.visibility</p:attrName>
                                        </p:attrNameLst>
                                      </p:cBhvr>
                                      <p:to>
                                        <p:strVal val="visible"/>
                                      </p:to>
                                    </p:set>
                                    <p:animEffect transition="in" filter="fade">
                                      <p:cBhvr>
                                        <p:cTn id="84" dur="500"/>
                                        <p:tgtEl>
                                          <p:spTgt spid="148"/>
                                        </p:tgtEl>
                                      </p:cBhvr>
                                    </p:animEffect>
                                  </p:childTnLst>
                                </p:cTn>
                              </p:par>
                              <p:par>
                                <p:cTn id="85" presetID="1" presetClass="exit" presetSubtype="0" fill="hold" nodeType="withEffect">
                                  <p:stCondLst>
                                    <p:cond delay="0"/>
                                  </p:stCondLst>
                                  <p:childTnLst>
                                    <p:set>
                                      <p:cBhvr>
                                        <p:cTn id="86" dur="1" fill="hold">
                                          <p:stCondLst>
                                            <p:cond delay="0"/>
                                          </p:stCondLst>
                                        </p:cTn>
                                        <p:tgtEl>
                                          <p:spTgt spid="41"/>
                                        </p:tgtEl>
                                        <p:attrNameLst>
                                          <p:attrName>style.visibility</p:attrName>
                                        </p:attrNameLst>
                                      </p:cBhvr>
                                      <p:to>
                                        <p:strVal val="hidden"/>
                                      </p:to>
                                    </p:set>
                                  </p:childTnLst>
                                </p:cTn>
                              </p:par>
                            </p:childTnLst>
                          </p:cTn>
                        </p:par>
                        <p:par>
                          <p:cTn id="87" fill="hold">
                            <p:stCondLst>
                              <p:cond delay="2000"/>
                            </p:stCondLst>
                            <p:childTnLst>
                              <p:par>
                                <p:cTn id="88" presetID="42" presetClass="path" presetSubtype="0" accel="50000" decel="50000" fill="hold" nodeType="afterEffect">
                                  <p:stCondLst>
                                    <p:cond delay="0"/>
                                  </p:stCondLst>
                                  <p:childTnLst>
                                    <p:animMotion origin="layout" path="M -2.77778E-7 0 L 0.00365 0.39699 " pathEditMode="relative" rAng="0" ptsTypes="AA">
                                      <p:cBhvr>
                                        <p:cTn id="89" dur="1000" fill="hold"/>
                                        <p:tgtEl>
                                          <p:spTgt spid="60"/>
                                        </p:tgtEl>
                                        <p:attrNameLst>
                                          <p:attrName>ppt_x</p:attrName>
                                          <p:attrName>ppt_y</p:attrName>
                                        </p:attrNameLst>
                                      </p:cBhvr>
                                      <p:rCtr x="174" y="19838"/>
                                    </p:animMotion>
                                  </p:childTnLst>
                                </p:cTn>
                              </p:par>
                            </p:childTnLst>
                          </p:cTn>
                        </p:par>
                        <p:par>
                          <p:cTn id="90" fill="hold">
                            <p:stCondLst>
                              <p:cond delay="3000"/>
                            </p:stCondLst>
                            <p:childTnLst>
                              <p:par>
                                <p:cTn id="91" presetID="1" presetClass="exit" presetSubtype="0" fill="hold" nodeType="afterEffect">
                                  <p:stCondLst>
                                    <p:cond delay="0"/>
                                  </p:stCondLst>
                                  <p:childTnLst>
                                    <p:set>
                                      <p:cBhvr>
                                        <p:cTn id="92" dur="1" fill="hold">
                                          <p:stCondLst>
                                            <p:cond delay="0"/>
                                          </p:stCondLst>
                                        </p:cTn>
                                        <p:tgtEl>
                                          <p:spTgt spid="60"/>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4"/>
                                        </p:tgtEl>
                                        <p:attrNameLst>
                                          <p:attrName>style.visibility</p:attrName>
                                        </p:attrNameLst>
                                      </p:cBhvr>
                                      <p:to>
                                        <p:strVal val="visible"/>
                                      </p:to>
                                    </p:set>
                                    <p:animEffect transition="in" filter="fade">
                                      <p:cBhvr>
                                        <p:cTn id="95" dur="500"/>
                                        <p:tgtEl>
                                          <p:spTgt spid="154"/>
                                        </p:tgtEl>
                                      </p:cBhvr>
                                    </p:animEffect>
                                  </p:childTnLst>
                                </p:cTn>
                              </p:par>
                            </p:childTnLst>
                          </p:cTn>
                        </p:par>
                        <p:par>
                          <p:cTn id="96" fill="hold">
                            <p:stCondLst>
                              <p:cond delay="3000"/>
                            </p:stCondLst>
                            <p:childTnLst>
                              <p:par>
                                <p:cTn id="97" presetID="1" presetClass="entr" presetSubtype="0" fill="hold" nodeType="afterEffect">
                                  <p:stCondLst>
                                    <p:cond delay="0"/>
                                  </p:stCondLst>
                                  <p:childTnLst>
                                    <p:set>
                                      <p:cBhvr>
                                        <p:cTn id="98" dur="1" fill="hold">
                                          <p:stCondLst>
                                            <p:cond delay="0"/>
                                          </p:stCondLst>
                                        </p:cTn>
                                        <p:tgtEl>
                                          <p:spTgt spid="176"/>
                                        </p:tgtEl>
                                        <p:attrNameLst>
                                          <p:attrName>style.visibility</p:attrName>
                                        </p:attrNameLst>
                                      </p:cBhvr>
                                      <p:to>
                                        <p:strVal val="visible"/>
                                      </p:to>
                                    </p:set>
                                  </p:childTnLst>
                                </p:cTn>
                              </p:par>
                            </p:childTnLst>
                          </p:cTn>
                        </p:par>
                        <p:par>
                          <p:cTn id="99" fill="hold">
                            <p:stCondLst>
                              <p:cond delay="3000"/>
                            </p:stCondLst>
                            <p:childTnLst>
                              <p:par>
                                <p:cTn id="100" presetID="42" presetClass="path" presetSubtype="0" accel="50000" decel="50000" fill="hold" nodeType="afterEffect">
                                  <p:stCondLst>
                                    <p:cond delay="0"/>
                                  </p:stCondLst>
                                  <p:childTnLst>
                                    <p:animMotion origin="layout" path="M -5.55556E-7 -7.40741E-7 L 0.00365 0.39699 " pathEditMode="relative" rAng="0" ptsTypes="AA">
                                      <p:cBhvr>
                                        <p:cTn id="101" dur="1000" fill="hold"/>
                                        <p:tgtEl>
                                          <p:spTgt spid="220"/>
                                        </p:tgtEl>
                                        <p:attrNameLst>
                                          <p:attrName>ppt_x</p:attrName>
                                          <p:attrName>ppt_y</p:attrName>
                                        </p:attrNameLst>
                                      </p:cBhvr>
                                      <p:rCtr x="174" y="19838"/>
                                    </p:animMotion>
                                  </p:childTnLst>
                                </p:cTn>
                              </p:par>
                            </p:childTnLst>
                          </p:cTn>
                        </p:par>
                        <p:par>
                          <p:cTn id="102" fill="hold">
                            <p:stCondLst>
                              <p:cond delay="4000"/>
                            </p:stCondLst>
                            <p:childTnLst>
                              <p:par>
                                <p:cTn id="103" presetID="1" presetClass="exit" presetSubtype="0" fill="hold" nodeType="afterEffect">
                                  <p:stCondLst>
                                    <p:cond delay="0"/>
                                  </p:stCondLst>
                                  <p:childTnLst>
                                    <p:set>
                                      <p:cBhvr>
                                        <p:cTn id="104" dur="1" fill="hold">
                                          <p:stCondLst>
                                            <p:cond delay="0"/>
                                          </p:stCondLst>
                                        </p:cTn>
                                        <p:tgtEl>
                                          <p:spTgt spid="220"/>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228"/>
                                        </p:tgtEl>
                                        <p:attrNameLst>
                                          <p:attrName>style.visibility</p:attrName>
                                        </p:attrNameLst>
                                      </p:cBhvr>
                                      <p:to>
                                        <p:strVal val="visible"/>
                                      </p:to>
                                    </p:set>
                                    <p:animEffect transition="in" filter="fade">
                                      <p:cBhvr>
                                        <p:cTn id="107" dur="500"/>
                                        <p:tgtEl>
                                          <p:spTgt spid="228"/>
                                        </p:tgtEl>
                                      </p:cBhvr>
                                    </p:animEffect>
                                  </p:childTnLst>
                                </p:cTn>
                              </p:par>
                            </p:childTnLst>
                          </p:cTn>
                        </p:par>
                        <p:par>
                          <p:cTn id="108" fill="hold">
                            <p:stCondLst>
                              <p:cond delay="4000"/>
                            </p:stCondLst>
                            <p:childTnLst>
                              <p:par>
                                <p:cTn id="109" presetID="42" presetClass="path" presetSubtype="0" accel="50000" decel="50000" fill="hold" nodeType="afterEffect">
                                  <p:stCondLst>
                                    <p:cond delay="0"/>
                                  </p:stCondLst>
                                  <p:childTnLst>
                                    <p:animMotion origin="layout" path="M 5E-6 -4.44444E-6 L 0.00712 0.33982 " pathEditMode="relative" rAng="0" ptsTypes="AA">
                                      <p:cBhvr>
                                        <p:cTn id="110" dur="1000" fill="hold"/>
                                        <p:tgtEl>
                                          <p:spTgt spid="231"/>
                                        </p:tgtEl>
                                        <p:attrNameLst>
                                          <p:attrName>ppt_x</p:attrName>
                                          <p:attrName>ppt_y</p:attrName>
                                        </p:attrNameLst>
                                      </p:cBhvr>
                                      <p:rCtr x="347" y="16991"/>
                                    </p:animMotion>
                                  </p:childTnLst>
                                </p:cTn>
                              </p:par>
                            </p:childTnLst>
                          </p:cTn>
                        </p:par>
                        <p:par>
                          <p:cTn id="111" fill="hold">
                            <p:stCondLst>
                              <p:cond delay="5000"/>
                            </p:stCondLst>
                            <p:childTnLst>
                              <p:par>
                                <p:cTn id="112" presetID="1" presetClass="exit" presetSubtype="0" fill="hold" nodeType="afterEffect">
                                  <p:stCondLst>
                                    <p:cond delay="0"/>
                                  </p:stCondLst>
                                  <p:childTnLst>
                                    <p:set>
                                      <p:cBhvr>
                                        <p:cTn id="113" dur="1" fill="hold">
                                          <p:stCondLst>
                                            <p:cond delay="0"/>
                                          </p:stCondLst>
                                        </p:cTn>
                                        <p:tgtEl>
                                          <p:spTgt spid="231"/>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239"/>
                                        </p:tgtEl>
                                        <p:attrNameLst>
                                          <p:attrName>style.visibility</p:attrName>
                                        </p:attrNameLst>
                                      </p:cBhvr>
                                      <p:to>
                                        <p:strVal val="visible"/>
                                      </p:to>
                                    </p:set>
                                    <p:animEffect transition="in" filter="fade">
                                      <p:cBhvr>
                                        <p:cTn id="116" dur="500"/>
                                        <p:tgtEl>
                                          <p:spTgt spid="239"/>
                                        </p:tgtEl>
                                      </p:cBhvr>
                                    </p:animEffect>
                                  </p:childTnLst>
                                </p:cTn>
                              </p:par>
                            </p:childTnLst>
                          </p:cTn>
                        </p:par>
                        <p:par>
                          <p:cTn id="117" fill="hold">
                            <p:stCondLst>
                              <p:cond delay="5000"/>
                            </p:stCondLst>
                            <p:childTnLst>
                              <p:par>
                                <p:cTn id="118" presetID="1" presetClass="entr" presetSubtype="0" fill="hold" nodeType="afterEffect">
                                  <p:stCondLst>
                                    <p:cond delay="0"/>
                                  </p:stCondLst>
                                  <p:childTnLst>
                                    <p:set>
                                      <p:cBhvr>
                                        <p:cTn id="119" dur="1" fill="hold">
                                          <p:stCondLst>
                                            <p:cond delay="0"/>
                                          </p:stCondLst>
                                        </p:cTn>
                                        <p:tgtEl>
                                          <p:spTgt spid="184"/>
                                        </p:tgtEl>
                                        <p:attrNameLst>
                                          <p:attrName>style.visibility</p:attrName>
                                        </p:attrNameLst>
                                      </p:cBhvr>
                                      <p:to>
                                        <p:strVal val="visible"/>
                                      </p:to>
                                    </p:set>
                                  </p:childTnLst>
                                </p:cTn>
                              </p:par>
                            </p:childTnLst>
                          </p:cTn>
                        </p:par>
                        <p:par>
                          <p:cTn id="120" fill="hold">
                            <p:stCondLst>
                              <p:cond delay="5000"/>
                            </p:stCondLst>
                            <p:childTnLst>
                              <p:par>
                                <p:cTn id="121" presetID="42" presetClass="path" presetSubtype="0" accel="50000" decel="50000" fill="hold" nodeType="afterEffect">
                                  <p:stCondLst>
                                    <p:cond delay="0"/>
                                  </p:stCondLst>
                                  <p:childTnLst>
                                    <p:animMotion origin="layout" path="M 8.33333E-7 2.59259E-6 L -0.00122 0.37754 " pathEditMode="relative" rAng="0" ptsTypes="AA">
                                      <p:cBhvr>
                                        <p:cTn id="122" dur="1000" fill="hold"/>
                                        <p:tgtEl>
                                          <p:spTgt spid="242"/>
                                        </p:tgtEl>
                                        <p:attrNameLst>
                                          <p:attrName>ppt_x</p:attrName>
                                          <p:attrName>ppt_y</p:attrName>
                                        </p:attrNameLst>
                                      </p:cBhvr>
                                      <p:rCtr x="-69" y="18866"/>
                                    </p:animMotion>
                                  </p:childTnLst>
                                </p:cTn>
                              </p:par>
                            </p:childTnLst>
                          </p:cTn>
                        </p:par>
                        <p:par>
                          <p:cTn id="123" fill="hold">
                            <p:stCondLst>
                              <p:cond delay="6000"/>
                            </p:stCondLst>
                            <p:childTnLst>
                              <p:par>
                                <p:cTn id="124" presetID="1" presetClass="exit" presetSubtype="0" fill="hold" nodeType="afterEffect">
                                  <p:stCondLst>
                                    <p:cond delay="0"/>
                                  </p:stCondLst>
                                  <p:childTnLst>
                                    <p:set>
                                      <p:cBhvr>
                                        <p:cTn id="125" dur="1" fill="hold">
                                          <p:stCondLst>
                                            <p:cond delay="0"/>
                                          </p:stCondLst>
                                        </p:cTn>
                                        <p:tgtEl>
                                          <p:spTgt spid="242"/>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250"/>
                                        </p:tgtEl>
                                        <p:attrNameLst>
                                          <p:attrName>style.visibility</p:attrName>
                                        </p:attrNameLst>
                                      </p:cBhvr>
                                      <p:to>
                                        <p:strVal val="visible"/>
                                      </p:to>
                                    </p:set>
                                    <p:animEffect transition="in" filter="fade">
                                      <p:cBhvr>
                                        <p:cTn id="128" dur="500"/>
                                        <p:tgtEl>
                                          <p:spTgt spid="250"/>
                                        </p:tgtEl>
                                      </p:cBhvr>
                                    </p:animEffect>
                                  </p:childTnLst>
                                </p:cTn>
                              </p:par>
                            </p:childTnLst>
                          </p:cTn>
                        </p:par>
                        <p:par>
                          <p:cTn id="129" fill="hold">
                            <p:stCondLst>
                              <p:cond delay="6000"/>
                            </p:stCondLst>
                            <p:childTnLst>
                              <p:par>
                                <p:cTn id="130" presetID="42" presetClass="path" presetSubtype="0" accel="50000" decel="50000" fill="hold" nodeType="afterEffect">
                                  <p:stCondLst>
                                    <p:cond delay="0"/>
                                  </p:stCondLst>
                                  <p:childTnLst>
                                    <p:animMotion origin="layout" path="M 1.66667E-6 -1.11111E-6 L -0.00122 0.37755 " pathEditMode="relative" rAng="0" ptsTypes="AA">
                                      <p:cBhvr>
                                        <p:cTn id="131" dur="1000" fill="hold"/>
                                        <p:tgtEl>
                                          <p:spTgt spid="253"/>
                                        </p:tgtEl>
                                        <p:attrNameLst>
                                          <p:attrName>ppt_x</p:attrName>
                                          <p:attrName>ppt_y</p:attrName>
                                        </p:attrNameLst>
                                      </p:cBhvr>
                                      <p:rCtr x="-69" y="18866"/>
                                    </p:animMotion>
                                  </p:childTnLst>
                                </p:cTn>
                              </p:par>
                            </p:childTnLst>
                          </p:cTn>
                        </p:par>
                        <p:par>
                          <p:cTn id="132" fill="hold">
                            <p:stCondLst>
                              <p:cond delay="7000"/>
                            </p:stCondLst>
                            <p:childTnLst>
                              <p:par>
                                <p:cTn id="133" presetID="1" presetClass="exit" presetSubtype="0" fill="hold" nodeType="afterEffect">
                                  <p:stCondLst>
                                    <p:cond delay="0"/>
                                  </p:stCondLst>
                                  <p:childTnLst>
                                    <p:set>
                                      <p:cBhvr>
                                        <p:cTn id="134" dur="1" fill="hold">
                                          <p:stCondLst>
                                            <p:cond delay="0"/>
                                          </p:stCondLst>
                                        </p:cTn>
                                        <p:tgtEl>
                                          <p:spTgt spid="253"/>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61"/>
                                        </p:tgtEl>
                                        <p:attrNameLst>
                                          <p:attrName>style.visibility</p:attrName>
                                        </p:attrNameLst>
                                      </p:cBhvr>
                                      <p:to>
                                        <p:strVal val="visible"/>
                                      </p:to>
                                    </p:set>
                                    <p:animEffect transition="in" filter="fade">
                                      <p:cBhvr>
                                        <p:cTn id="137" dur="500"/>
                                        <p:tgtEl>
                                          <p:spTgt spid="261"/>
                                        </p:tgtEl>
                                      </p:cBhvr>
                                    </p:animEffect>
                                  </p:childTnLst>
                                </p:cTn>
                              </p:par>
                            </p:childTnLst>
                          </p:cTn>
                        </p:par>
                        <p:par>
                          <p:cTn id="138" fill="hold">
                            <p:stCondLst>
                              <p:cond delay="7000"/>
                            </p:stCondLst>
                            <p:childTnLst>
                              <p:par>
                                <p:cTn id="139" presetID="1" presetClass="entr" presetSubtype="0" fill="hold" nodeType="afterEffect">
                                  <p:stCondLst>
                                    <p:cond delay="0"/>
                                  </p:stCondLst>
                                  <p:childTnLst>
                                    <p:set>
                                      <p:cBhvr>
                                        <p:cTn id="140" dur="1" fill="hold">
                                          <p:stCondLst>
                                            <p:cond delay="0"/>
                                          </p:stCondLst>
                                        </p:cTn>
                                        <p:tgtEl>
                                          <p:spTgt spid="192"/>
                                        </p:tgtEl>
                                        <p:attrNameLst>
                                          <p:attrName>style.visibility</p:attrName>
                                        </p:attrNameLst>
                                      </p:cBhvr>
                                      <p:to>
                                        <p:strVal val="visible"/>
                                      </p:to>
                                    </p:set>
                                  </p:childTnLst>
                                </p:cTn>
                              </p:par>
                            </p:childTnLst>
                          </p:cTn>
                        </p:par>
                        <p:par>
                          <p:cTn id="141" fill="hold">
                            <p:stCondLst>
                              <p:cond delay="7000"/>
                            </p:stCondLst>
                            <p:childTnLst>
                              <p:par>
                                <p:cTn id="142" presetID="42" presetClass="path" presetSubtype="0" accel="50000" decel="50000" fill="hold" nodeType="afterEffect">
                                  <p:stCondLst>
                                    <p:cond delay="0"/>
                                  </p:stCondLst>
                                  <p:childTnLst>
                                    <p:animMotion origin="layout" path="M -4.16667E-6 2.59259E-6 L -0.00121 0.37754 " pathEditMode="relative" rAng="0" ptsTypes="AA">
                                      <p:cBhvr>
                                        <p:cTn id="143" dur="1000" fill="hold"/>
                                        <p:tgtEl>
                                          <p:spTgt spid="264"/>
                                        </p:tgtEl>
                                        <p:attrNameLst>
                                          <p:attrName>ppt_x</p:attrName>
                                          <p:attrName>ppt_y</p:attrName>
                                        </p:attrNameLst>
                                      </p:cBhvr>
                                      <p:rCtr x="-69" y="18866"/>
                                    </p:animMotion>
                                  </p:childTnLst>
                                </p:cTn>
                              </p:par>
                            </p:childTnLst>
                          </p:cTn>
                        </p:par>
                        <p:par>
                          <p:cTn id="144" fill="hold">
                            <p:stCondLst>
                              <p:cond delay="8000"/>
                            </p:stCondLst>
                            <p:childTnLst>
                              <p:par>
                                <p:cTn id="145" presetID="1" presetClass="exit" presetSubtype="0" fill="hold" nodeType="afterEffect">
                                  <p:stCondLst>
                                    <p:cond delay="0"/>
                                  </p:stCondLst>
                                  <p:childTnLst>
                                    <p:set>
                                      <p:cBhvr>
                                        <p:cTn id="146" dur="1" fill="hold">
                                          <p:stCondLst>
                                            <p:cond delay="0"/>
                                          </p:stCondLst>
                                        </p:cTn>
                                        <p:tgtEl>
                                          <p:spTgt spid="264"/>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272"/>
                                        </p:tgtEl>
                                        <p:attrNameLst>
                                          <p:attrName>style.visibility</p:attrName>
                                        </p:attrNameLst>
                                      </p:cBhvr>
                                      <p:to>
                                        <p:strVal val="visible"/>
                                      </p:to>
                                    </p:set>
                                    <p:animEffect transition="in" filter="fade">
                                      <p:cBhvr>
                                        <p:cTn id="149" dur="500"/>
                                        <p:tgtEl>
                                          <p:spTgt spid="272"/>
                                        </p:tgtEl>
                                      </p:cBhvr>
                                    </p:animEffect>
                                  </p:childTnLst>
                                </p:cTn>
                              </p:par>
                            </p:childTnLst>
                          </p:cTn>
                        </p:par>
                        <p:par>
                          <p:cTn id="150" fill="hold">
                            <p:stCondLst>
                              <p:cond delay="8000"/>
                            </p:stCondLst>
                            <p:childTnLst>
                              <p:par>
                                <p:cTn id="151" presetID="42" presetClass="path" presetSubtype="0" accel="50000" decel="50000" fill="hold" nodeType="afterEffect">
                                  <p:stCondLst>
                                    <p:cond delay="0"/>
                                  </p:stCondLst>
                                  <p:childTnLst>
                                    <p:animMotion origin="layout" path="M 2.77778E-7 -1.48148E-6 L -0.00122 0.37755 " pathEditMode="relative" rAng="0" ptsTypes="AA">
                                      <p:cBhvr>
                                        <p:cTn id="152" dur="1000" fill="hold"/>
                                        <p:tgtEl>
                                          <p:spTgt spid="275"/>
                                        </p:tgtEl>
                                        <p:attrNameLst>
                                          <p:attrName>ppt_x</p:attrName>
                                          <p:attrName>ppt_y</p:attrName>
                                        </p:attrNameLst>
                                      </p:cBhvr>
                                      <p:rCtr x="-69" y="18866"/>
                                    </p:animMotion>
                                  </p:childTnLst>
                                </p:cTn>
                              </p:par>
                            </p:childTnLst>
                          </p:cTn>
                        </p:par>
                        <p:par>
                          <p:cTn id="153" fill="hold">
                            <p:stCondLst>
                              <p:cond delay="9000"/>
                            </p:stCondLst>
                            <p:childTnLst>
                              <p:par>
                                <p:cTn id="154" presetID="1" presetClass="exit" presetSubtype="0" fill="hold" nodeType="afterEffect">
                                  <p:stCondLst>
                                    <p:cond delay="0"/>
                                  </p:stCondLst>
                                  <p:childTnLst>
                                    <p:set>
                                      <p:cBhvr>
                                        <p:cTn id="155" dur="1" fill="hold">
                                          <p:stCondLst>
                                            <p:cond delay="0"/>
                                          </p:stCondLst>
                                        </p:cTn>
                                        <p:tgtEl>
                                          <p:spTgt spid="275"/>
                                        </p:tgtEl>
                                        <p:attrNameLst>
                                          <p:attrName>style.visibility</p:attrName>
                                        </p:attrNameLst>
                                      </p:cBhvr>
                                      <p:to>
                                        <p:strVal val="hidden"/>
                                      </p:to>
                                    </p:set>
                                  </p:childTnLst>
                                </p:cTn>
                              </p:par>
                              <p:par>
                                <p:cTn id="156" presetID="10" presetClass="entr" presetSubtype="0" fill="hold" nodeType="withEffect">
                                  <p:stCondLst>
                                    <p:cond delay="0"/>
                                  </p:stCondLst>
                                  <p:childTnLst>
                                    <p:set>
                                      <p:cBhvr>
                                        <p:cTn id="157" dur="1" fill="hold">
                                          <p:stCondLst>
                                            <p:cond delay="0"/>
                                          </p:stCondLst>
                                        </p:cTn>
                                        <p:tgtEl>
                                          <p:spTgt spid="283"/>
                                        </p:tgtEl>
                                        <p:attrNameLst>
                                          <p:attrName>style.visibility</p:attrName>
                                        </p:attrNameLst>
                                      </p:cBhvr>
                                      <p:to>
                                        <p:strVal val="visible"/>
                                      </p:to>
                                    </p:set>
                                    <p:animEffect transition="in" filter="fade">
                                      <p:cBhvr>
                                        <p:cTn id="158" dur="500"/>
                                        <p:tgtEl>
                                          <p:spTgt spid="283"/>
                                        </p:tgtEl>
                                      </p:cBhvr>
                                    </p:animEffect>
                                  </p:childTnLst>
                                </p:cTn>
                              </p:par>
                            </p:childTnLst>
                          </p:cTn>
                        </p:par>
                        <p:par>
                          <p:cTn id="159" fill="hold">
                            <p:stCondLst>
                              <p:cond delay="9000"/>
                            </p:stCondLst>
                            <p:childTnLst>
                              <p:par>
                                <p:cTn id="160" presetID="1" presetClass="entr" presetSubtype="0" fill="hold" nodeType="afterEffect">
                                  <p:stCondLst>
                                    <p:cond delay="0"/>
                                  </p:stCondLst>
                                  <p:childTnLst>
                                    <p:set>
                                      <p:cBhvr>
                                        <p:cTn id="161" dur="1" fill="hold">
                                          <p:stCondLst>
                                            <p:cond delay="0"/>
                                          </p:stCondLst>
                                        </p:cTn>
                                        <p:tgtEl>
                                          <p:spTgt spid="200"/>
                                        </p:tgtEl>
                                        <p:attrNameLst>
                                          <p:attrName>style.visibility</p:attrName>
                                        </p:attrNameLst>
                                      </p:cBhvr>
                                      <p:to>
                                        <p:strVal val="visible"/>
                                      </p:to>
                                    </p:set>
                                  </p:childTnLst>
                                </p:cTn>
                              </p:par>
                            </p:childTnLst>
                          </p:cTn>
                        </p:par>
                        <p:par>
                          <p:cTn id="162" fill="hold">
                            <p:stCondLst>
                              <p:cond delay="9000"/>
                            </p:stCondLst>
                            <p:childTnLst>
                              <p:par>
                                <p:cTn id="163" presetID="42" presetClass="path" presetSubtype="0" accel="50000" decel="50000" fill="hold" nodeType="afterEffect">
                                  <p:stCondLst>
                                    <p:cond delay="0"/>
                                  </p:stCondLst>
                                  <p:childTnLst>
                                    <p:animMotion origin="layout" path="M -5.55556E-7 1.11111E-6 L -0.00121 0.37755 " pathEditMode="relative" rAng="0" ptsTypes="AA">
                                      <p:cBhvr>
                                        <p:cTn id="164" dur="1000" fill="hold"/>
                                        <p:tgtEl>
                                          <p:spTgt spid="286"/>
                                        </p:tgtEl>
                                        <p:attrNameLst>
                                          <p:attrName>ppt_x</p:attrName>
                                          <p:attrName>ppt_y</p:attrName>
                                        </p:attrNameLst>
                                      </p:cBhvr>
                                      <p:rCtr x="-69" y="18866"/>
                                    </p:animMotion>
                                  </p:childTnLst>
                                </p:cTn>
                              </p:par>
                            </p:childTnLst>
                          </p:cTn>
                        </p:par>
                        <p:par>
                          <p:cTn id="165" fill="hold">
                            <p:stCondLst>
                              <p:cond delay="10000"/>
                            </p:stCondLst>
                            <p:childTnLst>
                              <p:par>
                                <p:cTn id="166" presetID="1" presetClass="exit" presetSubtype="0" fill="hold" nodeType="afterEffect">
                                  <p:stCondLst>
                                    <p:cond delay="0"/>
                                  </p:stCondLst>
                                  <p:childTnLst>
                                    <p:set>
                                      <p:cBhvr>
                                        <p:cTn id="167" dur="1" fill="hold">
                                          <p:stCondLst>
                                            <p:cond delay="0"/>
                                          </p:stCondLst>
                                        </p:cTn>
                                        <p:tgtEl>
                                          <p:spTgt spid="286"/>
                                        </p:tgtEl>
                                        <p:attrNameLst>
                                          <p:attrName>style.visibility</p:attrName>
                                        </p:attrNameLst>
                                      </p:cBhvr>
                                      <p:to>
                                        <p:strVal val="hidden"/>
                                      </p:to>
                                    </p:set>
                                  </p:childTnLst>
                                </p:cTn>
                              </p:par>
                              <p:par>
                                <p:cTn id="168" presetID="10" presetClass="entr" presetSubtype="0" fill="hold" nodeType="withEffect">
                                  <p:stCondLst>
                                    <p:cond delay="0"/>
                                  </p:stCondLst>
                                  <p:childTnLst>
                                    <p:set>
                                      <p:cBhvr>
                                        <p:cTn id="169" dur="1" fill="hold">
                                          <p:stCondLst>
                                            <p:cond delay="0"/>
                                          </p:stCondLst>
                                        </p:cTn>
                                        <p:tgtEl>
                                          <p:spTgt spid="294"/>
                                        </p:tgtEl>
                                        <p:attrNameLst>
                                          <p:attrName>style.visibility</p:attrName>
                                        </p:attrNameLst>
                                      </p:cBhvr>
                                      <p:to>
                                        <p:strVal val="visible"/>
                                      </p:to>
                                    </p:set>
                                    <p:animEffect transition="in" filter="fade">
                                      <p:cBhvr>
                                        <p:cTn id="170" dur="500"/>
                                        <p:tgtEl>
                                          <p:spTgt spid="294"/>
                                        </p:tgtEl>
                                      </p:cBhvr>
                                    </p:animEffect>
                                  </p:childTnLst>
                                </p:cTn>
                              </p:par>
                            </p:childTnLst>
                          </p:cTn>
                        </p:par>
                        <p:par>
                          <p:cTn id="171" fill="hold">
                            <p:stCondLst>
                              <p:cond delay="10000"/>
                            </p:stCondLst>
                            <p:childTnLst>
                              <p:par>
                                <p:cTn id="172" presetID="42" presetClass="path" presetSubtype="0" accel="50000" decel="50000" fill="hold" nodeType="afterEffect">
                                  <p:stCondLst>
                                    <p:cond delay="0"/>
                                  </p:stCondLst>
                                  <p:childTnLst>
                                    <p:animMotion origin="layout" path="M 1.38889E-6 4.07407E-6 L 0.00104 0.3537 " pathEditMode="relative" rAng="0" ptsTypes="AA">
                                      <p:cBhvr>
                                        <p:cTn id="173" dur="1000" fill="hold"/>
                                        <p:tgtEl>
                                          <p:spTgt spid="297"/>
                                        </p:tgtEl>
                                        <p:attrNameLst>
                                          <p:attrName>ppt_x</p:attrName>
                                          <p:attrName>ppt_y</p:attrName>
                                        </p:attrNameLst>
                                      </p:cBhvr>
                                      <p:rCtr x="52" y="17685"/>
                                    </p:animMotion>
                                  </p:childTnLst>
                                </p:cTn>
                              </p:par>
                            </p:childTnLst>
                          </p:cTn>
                        </p:par>
                        <p:par>
                          <p:cTn id="174" fill="hold">
                            <p:stCondLst>
                              <p:cond delay="11000"/>
                            </p:stCondLst>
                            <p:childTnLst>
                              <p:par>
                                <p:cTn id="175" presetID="1" presetClass="exit" presetSubtype="0" fill="hold" nodeType="afterEffect">
                                  <p:stCondLst>
                                    <p:cond delay="0"/>
                                  </p:stCondLst>
                                  <p:childTnLst>
                                    <p:set>
                                      <p:cBhvr>
                                        <p:cTn id="176" dur="1" fill="hold">
                                          <p:stCondLst>
                                            <p:cond delay="0"/>
                                          </p:stCondLst>
                                        </p:cTn>
                                        <p:tgtEl>
                                          <p:spTgt spid="297"/>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305"/>
                                        </p:tgtEl>
                                        <p:attrNameLst>
                                          <p:attrName>style.visibility</p:attrName>
                                        </p:attrNameLst>
                                      </p:cBhvr>
                                      <p:to>
                                        <p:strVal val="visible"/>
                                      </p:to>
                                    </p:set>
                                    <p:animEffect transition="in" filter="fade">
                                      <p:cBhvr>
                                        <p:cTn id="179" dur="500"/>
                                        <p:tgtEl>
                                          <p:spTgt spid="305"/>
                                        </p:tgtEl>
                                      </p:cBhvr>
                                    </p:animEffect>
                                  </p:childTnLst>
                                </p:cTn>
                              </p:par>
                            </p:childTnLst>
                          </p:cTn>
                        </p:par>
                        <p:par>
                          <p:cTn id="180" fill="hold">
                            <p:stCondLst>
                              <p:cond delay="11000"/>
                            </p:stCondLst>
                            <p:childTnLst>
                              <p:par>
                                <p:cTn id="181" presetID="1" presetClass="entr" presetSubtype="0" fill="hold" nodeType="afterEffect">
                                  <p:stCondLst>
                                    <p:cond delay="0"/>
                                  </p:stCondLst>
                                  <p:childTnLst>
                                    <p:set>
                                      <p:cBhvr>
                                        <p:cTn id="182" dur="1" fill="hold">
                                          <p:stCondLst>
                                            <p:cond delay="0"/>
                                          </p:stCondLst>
                                        </p:cTn>
                                        <p:tgtEl>
                                          <p:spTgt spid="208"/>
                                        </p:tgtEl>
                                        <p:attrNameLst>
                                          <p:attrName>style.visibility</p:attrName>
                                        </p:attrNameLst>
                                      </p:cBhvr>
                                      <p:to>
                                        <p:strVal val="visible"/>
                                      </p:to>
                                    </p:set>
                                  </p:childTnLst>
                                </p:cTn>
                              </p:par>
                            </p:childTnLst>
                          </p:cTn>
                        </p:par>
                        <p:par>
                          <p:cTn id="183" fill="hold">
                            <p:stCondLst>
                              <p:cond delay="11000"/>
                            </p:stCondLst>
                            <p:childTnLst>
                              <p:par>
                                <p:cTn id="184" presetID="42" presetClass="path" presetSubtype="0" accel="50000" decel="50000" fill="hold" nodeType="afterEffect">
                                  <p:stCondLst>
                                    <p:cond delay="0"/>
                                  </p:stCondLst>
                                  <p:childTnLst>
                                    <p:animMotion origin="layout" path="M 1.38889E-6 4.07407E-6 L 0.00104 0.3537 " pathEditMode="relative" rAng="0" ptsTypes="AA">
                                      <p:cBhvr>
                                        <p:cTn id="185" dur="1000" fill="hold"/>
                                        <p:tgtEl>
                                          <p:spTgt spid="308"/>
                                        </p:tgtEl>
                                        <p:attrNameLst>
                                          <p:attrName>ppt_x</p:attrName>
                                          <p:attrName>ppt_y</p:attrName>
                                        </p:attrNameLst>
                                      </p:cBhvr>
                                      <p:rCtr x="52" y="17685"/>
                                    </p:animMotion>
                                  </p:childTnLst>
                                </p:cTn>
                              </p:par>
                            </p:childTnLst>
                          </p:cTn>
                        </p:par>
                        <p:par>
                          <p:cTn id="186" fill="hold">
                            <p:stCondLst>
                              <p:cond delay="12000"/>
                            </p:stCondLst>
                            <p:childTnLst>
                              <p:par>
                                <p:cTn id="187" presetID="1" presetClass="exit" presetSubtype="0" fill="hold" nodeType="afterEffect">
                                  <p:stCondLst>
                                    <p:cond delay="0"/>
                                  </p:stCondLst>
                                  <p:childTnLst>
                                    <p:set>
                                      <p:cBhvr>
                                        <p:cTn id="188" dur="1" fill="hold">
                                          <p:stCondLst>
                                            <p:cond delay="0"/>
                                          </p:stCondLst>
                                        </p:cTn>
                                        <p:tgtEl>
                                          <p:spTgt spid="308"/>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316"/>
                                        </p:tgtEl>
                                        <p:attrNameLst>
                                          <p:attrName>style.visibility</p:attrName>
                                        </p:attrNameLst>
                                      </p:cBhvr>
                                      <p:to>
                                        <p:strVal val="visible"/>
                                      </p:to>
                                    </p:set>
                                    <p:animEffect transition="in" filter="fade">
                                      <p:cBhvr>
                                        <p:cTn id="191" dur="500"/>
                                        <p:tgtEl>
                                          <p:spTgt spid="316"/>
                                        </p:tgtEl>
                                      </p:cBhvr>
                                    </p:animEffect>
                                  </p:childTnLst>
                                </p:cTn>
                              </p:par>
                            </p:childTnLst>
                          </p:cTn>
                        </p:par>
                        <p:par>
                          <p:cTn id="192" fill="hold">
                            <p:stCondLst>
                              <p:cond delay="12000"/>
                            </p:stCondLst>
                            <p:childTnLst>
                              <p:par>
                                <p:cTn id="193" presetID="42" presetClass="path" presetSubtype="0" accel="50000" decel="50000" fill="hold" nodeType="afterEffect">
                                  <p:stCondLst>
                                    <p:cond delay="0"/>
                                  </p:stCondLst>
                                  <p:childTnLst>
                                    <p:animMotion origin="layout" path="M 1.38889E-6 4.07407E-6 L 0.00104 0.3537 " pathEditMode="relative" rAng="0" ptsTypes="AA">
                                      <p:cBhvr>
                                        <p:cTn id="194" dur="1000" fill="hold"/>
                                        <p:tgtEl>
                                          <p:spTgt spid="319"/>
                                        </p:tgtEl>
                                        <p:attrNameLst>
                                          <p:attrName>ppt_x</p:attrName>
                                          <p:attrName>ppt_y</p:attrName>
                                        </p:attrNameLst>
                                      </p:cBhvr>
                                      <p:rCtr x="52" y="17685"/>
                                    </p:animMotion>
                                  </p:childTnLst>
                                </p:cTn>
                              </p:par>
                            </p:childTnLst>
                          </p:cTn>
                        </p:par>
                        <p:par>
                          <p:cTn id="195" fill="hold">
                            <p:stCondLst>
                              <p:cond delay="13000"/>
                            </p:stCondLst>
                            <p:childTnLst>
                              <p:par>
                                <p:cTn id="196" presetID="1" presetClass="exit" presetSubtype="0" fill="hold" nodeType="afterEffect">
                                  <p:stCondLst>
                                    <p:cond delay="0"/>
                                  </p:stCondLst>
                                  <p:childTnLst>
                                    <p:set>
                                      <p:cBhvr>
                                        <p:cTn id="197" dur="1" fill="hold">
                                          <p:stCondLst>
                                            <p:cond delay="0"/>
                                          </p:stCondLst>
                                        </p:cTn>
                                        <p:tgtEl>
                                          <p:spTgt spid="319"/>
                                        </p:tgtEl>
                                        <p:attrNameLst>
                                          <p:attrName>style.visibility</p:attrName>
                                        </p:attrNameLst>
                                      </p:cBhvr>
                                      <p:to>
                                        <p:strVal val="hidden"/>
                                      </p:to>
                                    </p:set>
                                  </p:childTnLst>
                                </p:cTn>
                              </p:par>
                              <p:par>
                                <p:cTn id="198" presetID="10" presetClass="entr" presetSubtype="0" fill="hold" nodeType="withEffect">
                                  <p:stCondLst>
                                    <p:cond delay="0"/>
                                  </p:stCondLst>
                                  <p:childTnLst>
                                    <p:set>
                                      <p:cBhvr>
                                        <p:cTn id="199" dur="1" fill="hold">
                                          <p:stCondLst>
                                            <p:cond delay="0"/>
                                          </p:stCondLst>
                                        </p:cTn>
                                        <p:tgtEl>
                                          <p:spTgt spid="327"/>
                                        </p:tgtEl>
                                        <p:attrNameLst>
                                          <p:attrName>style.visibility</p:attrName>
                                        </p:attrNameLst>
                                      </p:cBhvr>
                                      <p:to>
                                        <p:strVal val="visible"/>
                                      </p:to>
                                    </p:set>
                                    <p:animEffect transition="in" filter="fade">
                                      <p:cBhvr>
                                        <p:cTn id="200" dur="500"/>
                                        <p:tgtEl>
                                          <p:spTgt spid="327"/>
                                        </p:tgtEl>
                                      </p:cBhvr>
                                    </p:animEffect>
                                  </p:childTnLst>
                                </p:cTn>
                              </p:par>
                            </p:childTnLst>
                          </p:cTn>
                        </p:par>
                        <p:par>
                          <p:cTn id="201" fill="hold">
                            <p:stCondLst>
                              <p:cond delay="13000"/>
                            </p:stCondLst>
                            <p:childTnLst>
                              <p:par>
                                <p:cTn id="202" presetID="1" presetClass="entr" presetSubtype="0" fill="hold" nodeType="afterEffect">
                                  <p:stCondLst>
                                    <p:cond delay="0"/>
                                  </p:stCondLst>
                                  <p:childTnLst>
                                    <p:set>
                                      <p:cBhvr>
                                        <p:cTn id="203" dur="1" fill="hold">
                                          <p:stCondLst>
                                            <p:cond delay="0"/>
                                          </p:stCondLst>
                                        </p:cTn>
                                        <p:tgtEl>
                                          <p:spTgt spid="216"/>
                                        </p:tgtEl>
                                        <p:attrNameLst>
                                          <p:attrName>style.visibility</p:attrName>
                                        </p:attrNameLst>
                                      </p:cBhvr>
                                      <p:to>
                                        <p:strVal val="visible"/>
                                      </p:to>
                                    </p:set>
                                  </p:childTnLst>
                                </p:cTn>
                              </p:par>
                            </p:childTnLst>
                          </p:cTn>
                        </p:par>
                        <p:par>
                          <p:cTn id="204" fill="hold">
                            <p:stCondLst>
                              <p:cond delay="13000"/>
                            </p:stCondLst>
                            <p:childTnLst>
                              <p:par>
                                <p:cTn id="205" presetID="42" presetClass="path" presetSubtype="0" accel="50000" decel="50000" fill="hold" nodeType="afterEffect">
                                  <p:stCondLst>
                                    <p:cond delay="0"/>
                                  </p:stCondLst>
                                  <p:childTnLst>
                                    <p:animMotion origin="layout" path="M 1.38889E-6 4.07407E-6 L 0.00104 0.3537 " pathEditMode="relative" rAng="0" ptsTypes="AA">
                                      <p:cBhvr>
                                        <p:cTn id="206" dur="1000" fill="hold"/>
                                        <p:tgtEl>
                                          <p:spTgt spid="330"/>
                                        </p:tgtEl>
                                        <p:attrNameLst>
                                          <p:attrName>ppt_x</p:attrName>
                                          <p:attrName>ppt_y</p:attrName>
                                        </p:attrNameLst>
                                      </p:cBhvr>
                                      <p:rCtr x="52" y="17685"/>
                                    </p:animMotion>
                                  </p:childTnLst>
                                </p:cTn>
                              </p:par>
                            </p:childTnLst>
                          </p:cTn>
                        </p:par>
                        <p:par>
                          <p:cTn id="207" fill="hold">
                            <p:stCondLst>
                              <p:cond delay="14000"/>
                            </p:stCondLst>
                            <p:childTnLst>
                              <p:par>
                                <p:cTn id="208" presetID="1" presetClass="exit" presetSubtype="0" fill="hold" nodeType="afterEffect">
                                  <p:stCondLst>
                                    <p:cond delay="0"/>
                                  </p:stCondLst>
                                  <p:childTnLst>
                                    <p:set>
                                      <p:cBhvr>
                                        <p:cTn id="209" dur="1" fill="hold">
                                          <p:stCondLst>
                                            <p:cond delay="0"/>
                                          </p:stCondLst>
                                        </p:cTn>
                                        <p:tgtEl>
                                          <p:spTgt spid="330"/>
                                        </p:tgtEl>
                                        <p:attrNameLst>
                                          <p:attrName>style.visibility</p:attrName>
                                        </p:attrNameLst>
                                      </p:cBhvr>
                                      <p:to>
                                        <p:strVal val="hidden"/>
                                      </p:to>
                                    </p:set>
                                  </p:childTnLst>
                                </p:cTn>
                              </p:par>
                              <p:par>
                                <p:cTn id="210" presetID="10" presetClass="entr" presetSubtype="0" fill="hold" nodeType="withEffect">
                                  <p:stCondLst>
                                    <p:cond delay="0"/>
                                  </p:stCondLst>
                                  <p:childTnLst>
                                    <p:set>
                                      <p:cBhvr>
                                        <p:cTn id="211" dur="1" fill="hold">
                                          <p:stCondLst>
                                            <p:cond delay="0"/>
                                          </p:stCondLst>
                                        </p:cTn>
                                        <p:tgtEl>
                                          <p:spTgt spid="338"/>
                                        </p:tgtEl>
                                        <p:attrNameLst>
                                          <p:attrName>style.visibility</p:attrName>
                                        </p:attrNameLst>
                                      </p:cBhvr>
                                      <p:to>
                                        <p:strVal val="visible"/>
                                      </p:to>
                                    </p:set>
                                    <p:animEffect transition="in" filter="fade">
                                      <p:cBhvr>
                                        <p:cTn id="212" dur="500"/>
                                        <p:tgtEl>
                                          <p:spTgt spid="338"/>
                                        </p:tgtEl>
                                      </p:cBhvr>
                                    </p:animEffect>
                                  </p:childTnLst>
                                </p:cTn>
                              </p:par>
                            </p:childTnLst>
                          </p:cTn>
                        </p:par>
                        <p:par>
                          <p:cTn id="213" fill="hold">
                            <p:stCondLst>
                              <p:cond delay="14000"/>
                            </p:stCondLst>
                            <p:childTnLst>
                              <p:par>
                                <p:cTn id="214" presetID="42" presetClass="path" presetSubtype="0" accel="50000" decel="50000" fill="hold" nodeType="afterEffect">
                                  <p:stCondLst>
                                    <p:cond delay="0"/>
                                  </p:stCondLst>
                                  <p:childTnLst>
                                    <p:animMotion origin="layout" path="M 1.38889E-6 4.07407E-6 L 0.00104 0.3537 " pathEditMode="relative" rAng="0" ptsTypes="AA">
                                      <p:cBhvr>
                                        <p:cTn id="215" dur="1000" fill="hold"/>
                                        <p:tgtEl>
                                          <p:spTgt spid="341"/>
                                        </p:tgtEl>
                                        <p:attrNameLst>
                                          <p:attrName>ppt_x</p:attrName>
                                          <p:attrName>ppt_y</p:attrName>
                                        </p:attrNameLst>
                                      </p:cBhvr>
                                      <p:rCtr x="52" y="17685"/>
                                    </p:animMotion>
                                  </p:childTnLst>
                                </p:cTn>
                              </p:par>
                            </p:childTnLst>
                          </p:cTn>
                        </p:par>
                        <p:par>
                          <p:cTn id="216" fill="hold">
                            <p:stCondLst>
                              <p:cond delay="15000"/>
                            </p:stCondLst>
                            <p:childTnLst>
                              <p:par>
                                <p:cTn id="217" presetID="1" presetClass="exit" presetSubtype="0" fill="hold" nodeType="afterEffect">
                                  <p:stCondLst>
                                    <p:cond delay="0"/>
                                  </p:stCondLst>
                                  <p:childTnLst>
                                    <p:set>
                                      <p:cBhvr>
                                        <p:cTn id="218" dur="1" fill="hold">
                                          <p:stCondLst>
                                            <p:cond delay="0"/>
                                          </p:stCondLst>
                                        </p:cTn>
                                        <p:tgtEl>
                                          <p:spTgt spid="341"/>
                                        </p:tgtEl>
                                        <p:attrNameLst>
                                          <p:attrName>style.visibility</p:attrName>
                                        </p:attrNameLst>
                                      </p:cBhvr>
                                      <p:to>
                                        <p:strVal val="hidden"/>
                                      </p:to>
                                    </p:set>
                                  </p:childTnLst>
                                </p:cTn>
                              </p:par>
                              <p:par>
                                <p:cTn id="219" presetID="10" presetClass="entr" presetSubtype="0" fill="hold" nodeType="withEffect">
                                  <p:stCondLst>
                                    <p:cond delay="0"/>
                                  </p:stCondLst>
                                  <p:childTnLst>
                                    <p:set>
                                      <p:cBhvr>
                                        <p:cTn id="220" dur="1" fill="hold">
                                          <p:stCondLst>
                                            <p:cond delay="0"/>
                                          </p:stCondLst>
                                        </p:cTn>
                                        <p:tgtEl>
                                          <p:spTgt spid="349"/>
                                        </p:tgtEl>
                                        <p:attrNameLst>
                                          <p:attrName>style.visibility</p:attrName>
                                        </p:attrNameLst>
                                      </p:cBhvr>
                                      <p:to>
                                        <p:strVal val="visible"/>
                                      </p:to>
                                    </p:set>
                                    <p:animEffect transition="in" filter="fade">
                                      <p:cBhvr>
                                        <p:cTn id="221"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半衰期有长有短</a:t>
            </a:r>
          </a:p>
        </p:txBody>
      </p:sp>
      <p:sp>
        <p:nvSpPr>
          <p:cNvPr id="6" name="文本框 5"/>
          <p:cNvSpPr txBox="1"/>
          <p:nvPr/>
        </p:nvSpPr>
        <p:spPr>
          <a:xfrm>
            <a:off x="4355976" y="2420888"/>
            <a:ext cx="3472780" cy="3539430"/>
          </a:xfrm>
          <a:prstGeom prst="rect">
            <a:avLst/>
          </a:prstGeom>
          <a:noFill/>
        </p:spPr>
        <p:txBody>
          <a:bodyPr wrap="square">
            <a:spAutoFit/>
          </a:bodyPr>
          <a:lstStyle/>
          <a:p>
            <a:pPr algn="dist"/>
            <a:r>
              <a:rPr lang="zh-CN" altLang="zh-CN" sz="3200" kern="0" dirty="0">
                <a:latin typeface="微软雅黑" panose="020B0503020204020204" pitchFamily="34" charset="-122"/>
                <a:ea typeface="微软雅黑" panose="020B0503020204020204" pitchFamily="34" charset="-122"/>
                <a:cs typeface="Times New Roman" panose="02020603050405020304" pitchFamily="18" charset="0"/>
              </a:rPr>
              <a:t>铀</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-235 : 7.1</a:t>
            </a:r>
            <a:r>
              <a:rPr lang="zh-CN" altLang="zh-CN" sz="3200" kern="0" dirty="0">
                <a:latin typeface="微软雅黑" panose="020B0503020204020204" pitchFamily="34" charset="-122"/>
                <a:ea typeface="微软雅黑" panose="020B0503020204020204" pitchFamily="34" charset="-122"/>
                <a:cs typeface="Times New Roman" panose="02020603050405020304" pitchFamily="18" charset="0"/>
              </a:rPr>
              <a:t>亿年</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dist"/>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dist"/>
            <a:r>
              <a:rPr lang="zh-CN" altLang="zh-CN" sz="3200" kern="0" dirty="0">
                <a:latin typeface="微软雅黑" panose="020B0503020204020204" pitchFamily="34" charset="-122"/>
                <a:ea typeface="微软雅黑" panose="020B0503020204020204" pitchFamily="34" charset="-122"/>
                <a:cs typeface="Times New Roman" panose="02020603050405020304" pitchFamily="18" charset="0"/>
              </a:rPr>
              <a:t>碳</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-14 : 5730</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年</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dist"/>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dist"/>
            <a:r>
              <a:rPr lang="zh-CN" altLang="zh-CN" sz="3200" kern="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钠</a:t>
            </a:r>
            <a:r>
              <a:rPr lang="en-US" altLang="zh-CN" sz="3200" kern="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-24</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 : </a:t>
            </a:r>
            <a:r>
              <a:rPr lang="en-US" altLang="zh-CN" sz="3200" kern="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15</a:t>
            </a:r>
            <a:r>
              <a:rPr lang="zh-CN" altLang="zh-CN" sz="3200" kern="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小时</a:t>
            </a:r>
            <a:endParaRPr lang="en-US" altLang="zh-CN" sz="3200" kern="0" dirty="0">
              <a:solidFill>
                <a:srgbClr val="333333"/>
              </a:solidFill>
              <a:latin typeface="微软雅黑" panose="020B0503020204020204" pitchFamily="34" charset="-122"/>
              <a:ea typeface="微软雅黑" panose="020B0503020204020204" pitchFamily="34" charset="-122"/>
              <a:cs typeface="Arial" panose="020B0604020202020204" pitchFamily="34" charset="0"/>
            </a:endParaRPr>
          </a:p>
          <a:p>
            <a:pPr algn="dist"/>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algn="dist"/>
            <a:r>
              <a:rPr lang="zh-CN" altLang="zh-CN" sz="3200" kern="0" dirty="0">
                <a:latin typeface="微软雅黑" panose="020B0503020204020204" pitchFamily="34" charset="-122"/>
                <a:ea typeface="微软雅黑" panose="020B0503020204020204" pitchFamily="34" charset="-122"/>
                <a:cs typeface="Times New Roman" panose="02020603050405020304" pitchFamily="18" charset="0"/>
              </a:rPr>
              <a:t>钋</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-216 : </a:t>
            </a:r>
            <a:r>
              <a:rPr lang="en-US" altLang="zh-CN" sz="3200" kern="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0.16</a:t>
            </a:r>
            <a:r>
              <a:rPr lang="zh-CN" altLang="zh-CN" sz="3200" kern="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秒</a:t>
            </a:r>
            <a:endParaRPr lang="zh-CN" altLang="en-US" sz="32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4355976" y="5085184"/>
            <a:ext cx="479618" cy="369332"/>
          </a:xfrm>
          <a:prstGeom prst="rect">
            <a:avLst/>
          </a:prstGeom>
          <a:noFill/>
        </p:spPr>
        <p:txBody>
          <a:bodyPr wrap="none" rtlCol="0">
            <a:spAutoFit/>
          </a:bodyPr>
          <a:lstStyle/>
          <a:p>
            <a:r>
              <a:rPr lang="en-US" altLang="zh-CN" kern="0" dirty="0" err="1">
                <a:solidFill>
                  <a:srgbClr val="333333"/>
                </a:solidFill>
                <a:latin typeface="微软雅黑" panose="020B0503020204020204" pitchFamily="34" charset="-122"/>
                <a:ea typeface="微软雅黑" panose="020B0503020204020204" pitchFamily="34" charset="-122"/>
                <a:cs typeface="Arial" panose="020B0604020202020204" pitchFamily="34" charset="0"/>
              </a:rPr>
              <a:t>pō</a:t>
            </a:r>
            <a:endParaRPr kumimoji="1" lang="zh-CN" altLang="en-US" dirty="0"/>
          </a:p>
        </p:txBody>
      </p:sp>
      <p:cxnSp>
        <p:nvCxnSpPr>
          <p:cNvPr id="10" name="直线连接符 9"/>
          <p:cNvCxnSpPr/>
          <p:nvPr/>
        </p:nvCxnSpPr>
        <p:spPr>
          <a:xfrm>
            <a:off x="441839" y="1605706"/>
            <a:ext cx="12693" cy="479618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60570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10876" y="1605706"/>
            <a:ext cx="42817" cy="479730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373600"/>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73612" y="1442975"/>
            <a:ext cx="4319693" cy="5250662"/>
          </a:xfrm>
          <a:prstGeom prst="rect">
            <a:avLst/>
          </a:prstGeom>
          <a:noFill/>
          <a:ln w="9525">
            <a:noFill/>
            <a:miter lim="800000"/>
            <a:headEnd/>
            <a:tailEnd/>
          </a:ln>
        </p:spPr>
      </p:pic>
      <p:sp>
        <p:nvSpPr>
          <p:cNvPr id="17" name="Text Box 23"/>
          <p:cNvSpPr txBox="1">
            <a:spLocks noChangeArrowheads="1"/>
          </p:cNvSpPr>
          <p:nvPr/>
        </p:nvSpPr>
        <p:spPr bwMode="auto">
          <a:xfrm>
            <a:off x="1893818" y="2127982"/>
            <a:ext cx="1125149" cy="461665"/>
          </a:xfrm>
          <a:prstGeom prst="rect">
            <a:avLst/>
          </a:prstGeom>
          <a:noFill/>
          <a:ln w="38100">
            <a:solidFill>
              <a:srgbClr val="FF0000"/>
            </a:solidFill>
            <a:prstDash val="lgDash"/>
            <a:miter lim="800000"/>
          </a:ln>
        </p:spPr>
        <p:txBody>
          <a:bodyPr wrap="square">
            <a:spAutoFit/>
          </a:bodyPr>
          <a:lstStyle/>
          <a:p>
            <a:pPr eaLnBrk="0" fontAlgn="base" hangingPunct="0">
              <a:spcBef>
                <a:spcPct val="0"/>
              </a:spcBef>
              <a:spcAft>
                <a:spcPct val="0"/>
              </a:spcAft>
            </a:pPr>
            <a:r>
              <a:rPr lang="zh-CN" altLang="en-US" sz="2400" b="1">
                <a:latin typeface="微软雅黑" panose="020B0503020204020204" pitchFamily="34" charset="-122"/>
                <a:ea typeface="微软雅黑" panose="020B0503020204020204" pitchFamily="34" charset="-122"/>
              </a:rPr>
              <a:t>母元素</a:t>
            </a:r>
            <a:endParaRPr lang="en-US" sz="2400" b="1" dirty="0">
              <a:latin typeface="微软雅黑" panose="020B0503020204020204" pitchFamily="34" charset="-122"/>
              <a:ea typeface="微软雅黑" panose="020B0503020204020204" pitchFamily="34" charset="-122"/>
            </a:endParaRPr>
          </a:p>
        </p:txBody>
      </p:sp>
      <p:sp>
        <p:nvSpPr>
          <p:cNvPr id="18" name="Text Box 23"/>
          <p:cNvSpPr txBox="1">
            <a:spLocks noChangeArrowheads="1"/>
          </p:cNvSpPr>
          <p:nvPr/>
        </p:nvSpPr>
        <p:spPr bwMode="auto">
          <a:xfrm>
            <a:off x="1919979" y="5454590"/>
            <a:ext cx="1125149" cy="461665"/>
          </a:xfrm>
          <a:prstGeom prst="rect">
            <a:avLst/>
          </a:prstGeom>
          <a:noFill/>
          <a:ln w="38100">
            <a:solidFill>
              <a:srgbClr val="FF0000"/>
            </a:solidFill>
            <a:prstDash val="lgDash"/>
            <a:miter lim="800000"/>
          </a:ln>
        </p:spPr>
        <p:txBody>
          <a:bodyPr wrap="square">
            <a:spAutoFit/>
          </a:bodyPr>
          <a:lstStyle/>
          <a:p>
            <a:pPr eaLnBrk="0" fontAlgn="base" hangingPunct="0">
              <a:spcBef>
                <a:spcPct val="0"/>
              </a:spcBef>
              <a:spcAft>
                <a:spcPct val="0"/>
              </a:spcAft>
            </a:pPr>
            <a:r>
              <a:rPr lang="zh-CN" altLang="en-US" sz="2400" b="1">
                <a:latin typeface="微软雅黑" panose="020B0503020204020204" pitchFamily="34" charset="-122"/>
                <a:ea typeface="微软雅黑" panose="020B0503020204020204" pitchFamily="34" charset="-122"/>
              </a:rPr>
              <a:t>子元素</a:t>
            </a:r>
            <a:endParaRPr lang="en-US" sz="24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0" y="441848"/>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半衰期就是母元素衰变</a:t>
            </a:r>
            <a:endParaRPr kumimoji="1" lang="en-US" altLang="zh-CN" sz="3600" b="1" dirty="0">
              <a:solidFill>
                <a:srgbClr val="002060"/>
              </a:solidFill>
              <a:latin typeface="微软雅黑" panose="020B0503020204020204" pitchFamily="34" charset="-122"/>
              <a:ea typeface="微软雅黑" panose="020B0503020204020204" pitchFamily="34" charset="-122"/>
            </a:endParaRP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至原来质量的一半所需要的时间</a:t>
            </a:r>
          </a:p>
        </p:txBody>
      </p:sp>
      <p:grpSp>
        <p:nvGrpSpPr>
          <p:cNvPr id="23" name="组合 22"/>
          <p:cNvGrpSpPr/>
          <p:nvPr/>
        </p:nvGrpSpPr>
        <p:grpSpPr>
          <a:xfrm>
            <a:off x="-17884" y="2644042"/>
            <a:ext cx="2016224" cy="1884691"/>
            <a:chOff x="-17884" y="2644042"/>
            <a:chExt cx="2016224" cy="1884691"/>
          </a:xfrm>
        </p:grpSpPr>
        <p:sp>
          <p:nvSpPr>
            <p:cNvPr id="2" name="椭圆 1"/>
            <p:cNvSpPr/>
            <p:nvPr/>
          </p:nvSpPr>
          <p:spPr>
            <a:xfrm>
              <a:off x="53752" y="2644042"/>
              <a:ext cx="1884691" cy="1884691"/>
            </a:xfrm>
            <a:prstGeom prst="ellipse">
              <a:avLst/>
            </a:prstGeom>
            <a:solidFill>
              <a:srgbClr val="E08785"/>
            </a:solidFill>
            <a:ln w="38100">
              <a:solidFill>
                <a:srgbClr val="8E5455"/>
              </a:solidFill>
            </a:ln>
          </p:spPr>
          <p:txBody>
            <a:bodyPr wrap="square" rtlCol="0" anchor="ctr">
              <a:spAutoFit/>
            </a:bodyPr>
            <a:lstStyle/>
            <a:p>
              <a:pPr algn="ctr"/>
              <a:endParaRPr kumimoji="1" lang="zh-CN" altLang="en-US" sz="2000"/>
            </a:p>
          </p:txBody>
        </p:sp>
        <p:sp>
          <p:nvSpPr>
            <p:cNvPr id="20" name="文本框 19"/>
            <p:cNvSpPr txBox="1"/>
            <p:nvPr/>
          </p:nvSpPr>
          <p:spPr>
            <a:xfrm>
              <a:off x="-17884" y="3317513"/>
              <a:ext cx="2016224" cy="52322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a:t>
              </a:r>
            </a:p>
          </p:txBody>
        </p:sp>
      </p:grpSp>
      <p:grpSp>
        <p:nvGrpSpPr>
          <p:cNvPr id="18" name="组合 17"/>
          <p:cNvGrpSpPr/>
          <p:nvPr/>
        </p:nvGrpSpPr>
        <p:grpSpPr>
          <a:xfrm>
            <a:off x="1930926" y="2644042"/>
            <a:ext cx="2405063" cy="1886959"/>
            <a:chOff x="1930926" y="2644042"/>
            <a:chExt cx="2405063" cy="1886959"/>
          </a:xfrm>
        </p:grpSpPr>
        <p:sp>
          <p:nvSpPr>
            <p:cNvPr id="16" name="右箭头 15"/>
            <p:cNvSpPr/>
            <p:nvPr/>
          </p:nvSpPr>
          <p:spPr>
            <a:xfrm>
              <a:off x="1930926" y="3343563"/>
              <a:ext cx="506483" cy="471120"/>
            </a:xfrm>
            <a:prstGeom prst="rightArrow">
              <a:avLst/>
            </a:prstGeom>
            <a:solidFill>
              <a:srgbClr val="8E5455"/>
            </a:solidFill>
            <a:ln w="38100">
              <a:noFill/>
            </a:ln>
          </p:spPr>
          <p:txBody>
            <a:bodyPr wrap="square" rtlCol="0" anchor="ctr">
              <a:spAutoFit/>
            </a:bodyPr>
            <a:lstStyle/>
            <a:p>
              <a:pPr algn="ctr"/>
              <a:endParaRPr kumimoji="1" lang="zh-CN" altLang="en-US" sz="2000"/>
            </a:p>
          </p:txBody>
        </p:sp>
        <p:sp>
          <p:nvSpPr>
            <p:cNvPr id="10" name="椭圆 9"/>
            <p:cNvSpPr/>
            <p:nvPr/>
          </p:nvSpPr>
          <p:spPr>
            <a:xfrm>
              <a:off x="2451298" y="2644042"/>
              <a:ext cx="1884691" cy="1884691"/>
            </a:xfrm>
            <a:prstGeom prst="ellipse">
              <a:avLst/>
            </a:prstGeom>
            <a:solidFill>
              <a:srgbClr val="E08785"/>
            </a:solidFill>
            <a:ln w="38100">
              <a:solidFill>
                <a:srgbClr val="8E5455"/>
              </a:solidFill>
            </a:ln>
          </p:spPr>
          <p:txBody>
            <a:bodyPr wrap="square" rtlCol="0" anchor="ctr">
              <a:spAutoFit/>
            </a:bodyPr>
            <a:lstStyle/>
            <a:p>
              <a:pPr algn="ctr"/>
              <a:endParaRPr kumimoji="1" lang="zh-CN" altLang="en-US" sz="2000"/>
            </a:p>
          </p:txBody>
        </p:sp>
        <p:sp>
          <p:nvSpPr>
            <p:cNvPr id="11" name="任意形状 10"/>
            <p:cNvSpPr/>
            <p:nvPr/>
          </p:nvSpPr>
          <p:spPr>
            <a:xfrm>
              <a:off x="2423519" y="2646310"/>
              <a:ext cx="966477" cy="1882424"/>
            </a:xfrm>
            <a:custGeom>
              <a:avLst/>
              <a:gdLst>
                <a:gd name="connsiteX0" fmla="*/ 1018572 w 1018572"/>
                <a:gd name="connsiteY0" fmla="*/ 0 h 2013995"/>
                <a:gd name="connsiteX1" fmla="*/ 1018572 w 1018572"/>
                <a:gd name="connsiteY1" fmla="*/ 2013995 h 2013995"/>
                <a:gd name="connsiteX2" fmla="*/ 648182 w 1018572"/>
                <a:gd name="connsiteY2" fmla="*/ 1944547 h 2013995"/>
                <a:gd name="connsiteX3" fmla="*/ 335665 w 1018572"/>
                <a:gd name="connsiteY3" fmla="*/ 1747777 h 2013995"/>
                <a:gd name="connsiteX4" fmla="*/ 104172 w 1018572"/>
                <a:gd name="connsiteY4" fmla="*/ 1435261 h 2013995"/>
                <a:gd name="connsiteX5" fmla="*/ 0 w 1018572"/>
                <a:gd name="connsiteY5" fmla="*/ 1076446 h 2013995"/>
                <a:gd name="connsiteX6" fmla="*/ 34724 w 1018572"/>
                <a:gd name="connsiteY6" fmla="*/ 752355 h 2013995"/>
                <a:gd name="connsiteX7" fmla="*/ 219919 w 1018572"/>
                <a:gd name="connsiteY7" fmla="*/ 358815 h 2013995"/>
                <a:gd name="connsiteX8" fmla="*/ 509286 w 1018572"/>
                <a:gd name="connsiteY8" fmla="*/ 115747 h 2013995"/>
                <a:gd name="connsiteX9" fmla="*/ 775503 w 1018572"/>
                <a:gd name="connsiteY9" fmla="*/ 23149 h 2013995"/>
                <a:gd name="connsiteX10" fmla="*/ 1018572 w 1018572"/>
                <a:gd name="connsiteY10" fmla="*/ 0 h 201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8572" h="2013995">
                  <a:moveTo>
                    <a:pt x="1018572" y="0"/>
                  </a:moveTo>
                  <a:lnTo>
                    <a:pt x="1018572" y="2013995"/>
                  </a:lnTo>
                  <a:lnTo>
                    <a:pt x="648182" y="1944547"/>
                  </a:lnTo>
                  <a:lnTo>
                    <a:pt x="335665" y="1747777"/>
                  </a:lnTo>
                  <a:lnTo>
                    <a:pt x="104172" y="1435261"/>
                  </a:lnTo>
                  <a:lnTo>
                    <a:pt x="0" y="1076446"/>
                  </a:lnTo>
                  <a:lnTo>
                    <a:pt x="34724" y="752355"/>
                  </a:lnTo>
                  <a:lnTo>
                    <a:pt x="219919" y="358815"/>
                  </a:lnTo>
                  <a:lnTo>
                    <a:pt x="509286" y="115747"/>
                  </a:lnTo>
                  <a:lnTo>
                    <a:pt x="775503" y="23149"/>
                  </a:lnTo>
                  <a:lnTo>
                    <a:pt x="1018572" y="0"/>
                  </a:lnTo>
                  <a:close/>
                </a:path>
              </a:pathLst>
            </a:custGeom>
            <a:solidFill>
              <a:schemeClr val="bg1"/>
            </a:solidFill>
            <a:ln w="38100">
              <a:noFill/>
            </a:ln>
          </p:spPr>
          <p:txBody>
            <a:bodyPr wrap="square" rtlCol="0" anchor="ctr">
              <a:spAutoFit/>
            </a:bodyPr>
            <a:lstStyle/>
            <a:p>
              <a:pPr algn="ctr"/>
              <a:endParaRPr kumimoji="1" lang="zh-CN" altLang="en-US" sz="2000"/>
            </a:p>
          </p:txBody>
        </p:sp>
        <p:sp>
          <p:nvSpPr>
            <p:cNvPr id="14" name="椭圆 13"/>
            <p:cNvSpPr/>
            <p:nvPr/>
          </p:nvSpPr>
          <p:spPr>
            <a:xfrm>
              <a:off x="2437408" y="2646310"/>
              <a:ext cx="1884691" cy="1884691"/>
            </a:xfrm>
            <a:prstGeom prst="ellipse">
              <a:avLst/>
            </a:prstGeom>
            <a:noFill/>
            <a:ln w="38100">
              <a:solidFill>
                <a:srgbClr val="8E5455"/>
              </a:solidFill>
            </a:ln>
          </p:spPr>
          <p:txBody>
            <a:bodyPr wrap="square" rtlCol="0" anchor="ctr">
              <a:spAutoFit/>
            </a:bodyPr>
            <a:lstStyle/>
            <a:p>
              <a:pPr algn="ctr"/>
              <a:endParaRPr kumimoji="1" lang="zh-CN" altLang="en-US" sz="2000"/>
            </a:p>
          </p:txBody>
        </p:sp>
        <p:sp>
          <p:nvSpPr>
            <p:cNvPr id="21" name="文本框 20"/>
            <p:cNvSpPr txBox="1"/>
            <p:nvPr/>
          </p:nvSpPr>
          <p:spPr>
            <a:xfrm>
              <a:off x="3389432" y="3317513"/>
              <a:ext cx="866530" cy="52322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1/2</a:t>
              </a:r>
            </a:p>
          </p:txBody>
        </p:sp>
      </p:grpSp>
      <p:grpSp>
        <p:nvGrpSpPr>
          <p:cNvPr id="19" name="组合 18"/>
          <p:cNvGrpSpPr/>
          <p:nvPr/>
        </p:nvGrpSpPr>
        <p:grpSpPr>
          <a:xfrm>
            <a:off x="4294307" y="2644042"/>
            <a:ext cx="2399297" cy="1886959"/>
            <a:chOff x="4294307" y="2644042"/>
            <a:chExt cx="2399297" cy="1886959"/>
          </a:xfrm>
        </p:grpSpPr>
        <p:sp>
          <p:nvSpPr>
            <p:cNvPr id="42" name="椭圆 41"/>
            <p:cNvSpPr/>
            <p:nvPr/>
          </p:nvSpPr>
          <p:spPr>
            <a:xfrm>
              <a:off x="4799135" y="2644042"/>
              <a:ext cx="1884691" cy="1884691"/>
            </a:xfrm>
            <a:prstGeom prst="ellipse">
              <a:avLst/>
            </a:prstGeom>
            <a:solidFill>
              <a:schemeClr val="bg1"/>
            </a:solidFill>
            <a:ln w="38100">
              <a:solidFill>
                <a:srgbClr val="8E5455"/>
              </a:solidFill>
            </a:ln>
          </p:spPr>
          <p:txBody>
            <a:bodyPr wrap="square" rtlCol="0" anchor="ctr">
              <a:spAutoFit/>
            </a:bodyPr>
            <a:lstStyle/>
            <a:p>
              <a:pPr algn="ctr"/>
              <a:endParaRPr kumimoji="1" lang="zh-CN" altLang="en-US" sz="2000"/>
            </a:p>
          </p:txBody>
        </p:sp>
        <p:sp>
          <p:nvSpPr>
            <p:cNvPr id="5" name="任意形状 4"/>
            <p:cNvSpPr/>
            <p:nvPr/>
          </p:nvSpPr>
          <p:spPr>
            <a:xfrm>
              <a:off x="5752133" y="3588949"/>
              <a:ext cx="930167" cy="930167"/>
            </a:xfrm>
            <a:custGeom>
              <a:avLst/>
              <a:gdLst>
                <a:gd name="connsiteX0" fmla="*/ 0 w 995083"/>
                <a:gd name="connsiteY0" fmla="*/ 995083 h 995083"/>
                <a:gd name="connsiteX1" fmla="*/ 0 w 995083"/>
                <a:gd name="connsiteY1" fmla="*/ 0 h 995083"/>
                <a:gd name="connsiteX2" fmla="*/ 995083 w 995083"/>
                <a:gd name="connsiteY2" fmla="*/ 0 h 995083"/>
                <a:gd name="connsiteX3" fmla="*/ 986118 w 995083"/>
                <a:gd name="connsiteY3" fmla="*/ 152400 h 995083"/>
                <a:gd name="connsiteX4" fmla="*/ 941295 w 995083"/>
                <a:gd name="connsiteY4" fmla="*/ 349624 h 995083"/>
                <a:gd name="connsiteX5" fmla="*/ 860612 w 995083"/>
                <a:gd name="connsiteY5" fmla="*/ 493059 h 995083"/>
                <a:gd name="connsiteX6" fmla="*/ 744071 w 995083"/>
                <a:gd name="connsiteY6" fmla="*/ 663388 h 995083"/>
                <a:gd name="connsiteX7" fmla="*/ 600636 w 995083"/>
                <a:gd name="connsiteY7" fmla="*/ 797859 h 995083"/>
                <a:gd name="connsiteX8" fmla="*/ 466165 w 995083"/>
                <a:gd name="connsiteY8" fmla="*/ 878541 h 995083"/>
                <a:gd name="connsiteX9" fmla="*/ 340659 w 995083"/>
                <a:gd name="connsiteY9" fmla="*/ 932330 h 995083"/>
                <a:gd name="connsiteX10" fmla="*/ 161365 w 995083"/>
                <a:gd name="connsiteY10" fmla="*/ 995083 h 995083"/>
                <a:gd name="connsiteX11" fmla="*/ 0 w 995083"/>
                <a:gd name="connsiteY11" fmla="*/ 995083 h 99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5083" h="995083">
                  <a:moveTo>
                    <a:pt x="0" y="995083"/>
                  </a:moveTo>
                  <a:lnTo>
                    <a:pt x="0" y="0"/>
                  </a:lnTo>
                  <a:lnTo>
                    <a:pt x="995083" y="0"/>
                  </a:lnTo>
                  <a:lnTo>
                    <a:pt x="986118" y="152400"/>
                  </a:lnTo>
                  <a:lnTo>
                    <a:pt x="941295" y="349624"/>
                  </a:lnTo>
                  <a:lnTo>
                    <a:pt x="860612" y="493059"/>
                  </a:lnTo>
                  <a:lnTo>
                    <a:pt x="744071" y="663388"/>
                  </a:lnTo>
                  <a:lnTo>
                    <a:pt x="600636" y="797859"/>
                  </a:lnTo>
                  <a:lnTo>
                    <a:pt x="466165" y="878541"/>
                  </a:lnTo>
                  <a:lnTo>
                    <a:pt x="340659" y="932330"/>
                  </a:lnTo>
                  <a:lnTo>
                    <a:pt x="161365" y="995083"/>
                  </a:lnTo>
                  <a:lnTo>
                    <a:pt x="0" y="995083"/>
                  </a:lnTo>
                  <a:close/>
                </a:path>
              </a:pathLst>
            </a:custGeom>
            <a:solidFill>
              <a:srgbClr val="E08785"/>
            </a:solidFill>
            <a:ln w="38100">
              <a:noFill/>
            </a:ln>
          </p:spPr>
          <p:txBody>
            <a:bodyPr wrap="square" rtlCol="0" anchor="ctr">
              <a:spAutoFit/>
            </a:bodyPr>
            <a:lstStyle/>
            <a:p>
              <a:pPr algn="ctr"/>
              <a:endParaRPr kumimoji="1" lang="zh-CN" altLang="en-US" sz="2000"/>
            </a:p>
          </p:txBody>
        </p:sp>
        <p:sp>
          <p:nvSpPr>
            <p:cNvPr id="39" name="右箭头 38"/>
            <p:cNvSpPr/>
            <p:nvPr/>
          </p:nvSpPr>
          <p:spPr>
            <a:xfrm>
              <a:off x="4294307" y="3343563"/>
              <a:ext cx="506483" cy="471120"/>
            </a:xfrm>
            <a:prstGeom prst="rightArrow">
              <a:avLst/>
            </a:prstGeom>
            <a:solidFill>
              <a:srgbClr val="8E5455"/>
            </a:solidFill>
            <a:ln w="38100">
              <a:noFill/>
            </a:ln>
          </p:spPr>
          <p:txBody>
            <a:bodyPr wrap="square" rtlCol="0" anchor="ctr">
              <a:spAutoFit/>
            </a:bodyPr>
            <a:lstStyle/>
            <a:p>
              <a:pPr algn="ctr"/>
              <a:endParaRPr kumimoji="1" lang="zh-CN" altLang="en-US" sz="2000"/>
            </a:p>
          </p:txBody>
        </p:sp>
        <p:sp>
          <p:nvSpPr>
            <p:cNvPr id="46" name="椭圆 45"/>
            <p:cNvSpPr/>
            <p:nvPr/>
          </p:nvSpPr>
          <p:spPr>
            <a:xfrm>
              <a:off x="4808913" y="2646310"/>
              <a:ext cx="1884691" cy="1884691"/>
            </a:xfrm>
            <a:prstGeom prst="ellipse">
              <a:avLst/>
            </a:prstGeom>
            <a:noFill/>
            <a:ln w="38100">
              <a:solidFill>
                <a:srgbClr val="8E5455"/>
              </a:solidFill>
            </a:ln>
          </p:spPr>
          <p:txBody>
            <a:bodyPr wrap="square" rtlCol="0" anchor="ctr">
              <a:spAutoFit/>
            </a:bodyPr>
            <a:lstStyle/>
            <a:p>
              <a:pPr algn="ctr"/>
              <a:endParaRPr kumimoji="1" lang="zh-CN" altLang="en-US" sz="2000"/>
            </a:p>
          </p:txBody>
        </p:sp>
        <p:sp>
          <p:nvSpPr>
            <p:cNvPr id="60" name="文本框 59"/>
            <p:cNvSpPr txBox="1"/>
            <p:nvPr/>
          </p:nvSpPr>
          <p:spPr>
            <a:xfrm>
              <a:off x="5780491" y="3685329"/>
              <a:ext cx="797013" cy="523220"/>
            </a:xfrm>
            <a:prstGeom prst="rect">
              <a:avLst/>
            </a:prstGeom>
            <a:noFill/>
          </p:spPr>
          <p:txBody>
            <a:bodyPr wrap="non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1/4</a:t>
              </a:r>
            </a:p>
          </p:txBody>
        </p:sp>
      </p:grpSp>
      <p:grpSp>
        <p:nvGrpSpPr>
          <p:cNvPr id="4" name="组合 3"/>
          <p:cNvGrpSpPr/>
          <p:nvPr/>
        </p:nvGrpSpPr>
        <p:grpSpPr>
          <a:xfrm>
            <a:off x="1475655" y="4605261"/>
            <a:ext cx="1406008" cy="900246"/>
            <a:chOff x="1475655" y="4605261"/>
            <a:chExt cx="1406008" cy="900246"/>
          </a:xfrm>
        </p:grpSpPr>
        <p:grpSp>
          <p:nvGrpSpPr>
            <p:cNvPr id="3" name="组合 2"/>
            <p:cNvGrpSpPr/>
            <p:nvPr/>
          </p:nvGrpSpPr>
          <p:grpSpPr>
            <a:xfrm>
              <a:off x="1475656" y="4652413"/>
              <a:ext cx="1368152" cy="792812"/>
              <a:chOff x="1475656" y="4652412"/>
              <a:chExt cx="1368152" cy="1080844"/>
            </a:xfrm>
          </p:grpSpPr>
          <p:sp>
            <p:nvSpPr>
              <p:cNvPr id="69" name="Line 47"/>
              <p:cNvSpPr>
                <a:spLocks noChangeShapeType="1"/>
              </p:cNvSpPr>
              <p:nvPr/>
            </p:nvSpPr>
            <p:spPr bwMode="auto">
              <a:xfrm>
                <a:off x="2843808" y="4652412"/>
                <a:ext cx="0" cy="1080844"/>
              </a:xfrm>
              <a:prstGeom prst="line">
                <a:avLst/>
              </a:prstGeom>
              <a:noFill/>
              <a:ln w="38100">
                <a:solidFill>
                  <a:srgbClr val="002954"/>
                </a:solidFill>
                <a:round/>
              </a:ln>
            </p:spPr>
            <p:txBody>
              <a:bodyPr/>
              <a:lstStyle/>
              <a:p>
                <a:pPr eaLnBrk="0" fontAlgn="base" hangingPunct="0">
                  <a:spcBef>
                    <a:spcPct val="0"/>
                  </a:spcBef>
                  <a:spcAft>
                    <a:spcPct val="0"/>
                  </a:spcAft>
                </a:pPr>
                <a:endParaRPr lang="en-US" b="1" dirty="0">
                  <a:solidFill>
                    <a:srgbClr val="000000"/>
                  </a:solidFill>
                  <a:latin typeface="微软雅黑" panose="020B0503020204020204" pitchFamily="34" charset="-122"/>
                  <a:ea typeface="微软雅黑" panose="020B0503020204020204" pitchFamily="34" charset="-122"/>
                </a:endParaRPr>
              </a:p>
            </p:txBody>
          </p:sp>
          <p:sp>
            <p:nvSpPr>
              <p:cNvPr id="70" name="Line 48"/>
              <p:cNvSpPr>
                <a:spLocks noChangeShapeType="1"/>
              </p:cNvSpPr>
              <p:nvPr/>
            </p:nvSpPr>
            <p:spPr bwMode="auto">
              <a:xfrm>
                <a:off x="1475656" y="4652412"/>
                <a:ext cx="0" cy="1080844"/>
              </a:xfrm>
              <a:prstGeom prst="line">
                <a:avLst/>
              </a:prstGeom>
              <a:noFill/>
              <a:ln w="38100">
                <a:solidFill>
                  <a:srgbClr val="002954"/>
                </a:solidFill>
                <a:round/>
              </a:ln>
            </p:spPr>
            <p:txBody>
              <a:bodyPr/>
              <a:lstStyle/>
              <a:p>
                <a:pPr eaLnBrk="0" fontAlgn="base" hangingPunct="0">
                  <a:spcBef>
                    <a:spcPct val="0"/>
                  </a:spcBef>
                  <a:spcAft>
                    <a:spcPct val="0"/>
                  </a:spcAft>
                </a:pPr>
                <a:endParaRPr lang="en-US" b="1" dirty="0">
                  <a:solidFill>
                    <a:srgbClr val="000000"/>
                  </a:solidFill>
                  <a:latin typeface="微软雅黑" panose="020B0503020204020204" pitchFamily="34" charset="-122"/>
                  <a:ea typeface="微软雅黑" panose="020B0503020204020204" pitchFamily="34" charset="-122"/>
                </a:endParaRPr>
              </a:p>
            </p:txBody>
          </p:sp>
        </p:grpSp>
        <p:sp>
          <p:nvSpPr>
            <p:cNvPr id="71" name="Text Box 49"/>
            <p:cNvSpPr txBox="1">
              <a:spLocks noChangeArrowheads="1"/>
            </p:cNvSpPr>
            <p:nvPr/>
          </p:nvSpPr>
          <p:spPr bwMode="auto">
            <a:xfrm>
              <a:off x="1475655" y="4605261"/>
              <a:ext cx="1406008" cy="900246"/>
            </a:xfrm>
            <a:prstGeom prst="rect">
              <a:avLst/>
            </a:prstGeom>
            <a:noFill/>
            <a:ln w="9525">
              <a:noFill/>
              <a:miter lim="800000"/>
            </a:ln>
          </p:spPr>
          <p:txBody>
            <a:bodyPr wrap="square">
              <a:spAutoFit/>
            </a:bodyPr>
            <a:lstStyle/>
            <a:p>
              <a:pPr algn="ctr" eaLnBrk="0" fontAlgn="base" hangingPunct="0">
                <a:spcBef>
                  <a:spcPct val="0"/>
                </a:spcBef>
                <a:spcAft>
                  <a:spcPct val="0"/>
                </a:spcAft>
              </a:pPr>
              <a:r>
                <a:rPr lang="zh-CN" altLang="en-US" sz="2400" b="1" dirty="0">
                  <a:latin typeface="微软雅黑" panose="020B0503020204020204" pitchFamily="34" charset="-122"/>
                  <a:ea typeface="微软雅黑" panose="020B0503020204020204" pitchFamily="34" charset="-122"/>
                </a:rPr>
                <a:t>半衰期</a:t>
              </a:r>
              <a:endParaRPr lang="en-US" altLang="zh-CN" sz="2400" b="1" dirty="0">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pPr>
              <a:endParaRPr lang="en-US" altLang="zh-CN" sz="450" b="1" dirty="0">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pPr>
              <a:r>
                <a:rPr lang="en-US" sz="2400" b="1" dirty="0">
                  <a:latin typeface="微软雅黑" panose="020B0503020204020204" pitchFamily="34" charset="-122"/>
                  <a:ea typeface="微软雅黑" panose="020B0503020204020204" pitchFamily="34" charset="-122"/>
                </a:rPr>
                <a:t>7.1</a:t>
              </a:r>
              <a:r>
                <a:rPr lang="zh-CN" altLang="en-US" sz="2400" b="1" dirty="0">
                  <a:latin typeface="微软雅黑" panose="020B0503020204020204" pitchFamily="34" charset="-122"/>
                  <a:ea typeface="微软雅黑" panose="020B0503020204020204" pitchFamily="34" charset="-122"/>
                </a:rPr>
                <a:t>亿年</a:t>
              </a:r>
              <a:endParaRPr lang="en-US" sz="4000" b="1" dirty="0">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690951" y="2644042"/>
            <a:ext cx="2399297" cy="1886959"/>
            <a:chOff x="6690951" y="2644042"/>
            <a:chExt cx="2399297" cy="1886959"/>
          </a:xfrm>
        </p:grpSpPr>
        <p:sp>
          <p:nvSpPr>
            <p:cNvPr id="48" name="椭圆 47"/>
            <p:cNvSpPr/>
            <p:nvPr/>
          </p:nvSpPr>
          <p:spPr>
            <a:xfrm>
              <a:off x="7195779" y="2644042"/>
              <a:ext cx="1884691" cy="1884691"/>
            </a:xfrm>
            <a:prstGeom prst="ellipse">
              <a:avLst/>
            </a:prstGeom>
            <a:solidFill>
              <a:schemeClr val="bg1"/>
            </a:solidFill>
            <a:ln w="38100">
              <a:solidFill>
                <a:srgbClr val="8E5455"/>
              </a:solidFill>
            </a:ln>
          </p:spPr>
          <p:txBody>
            <a:bodyPr wrap="square" rtlCol="0" anchor="ctr">
              <a:spAutoFit/>
            </a:bodyPr>
            <a:lstStyle/>
            <a:p>
              <a:pPr algn="ctr"/>
              <a:endParaRPr kumimoji="1" lang="zh-CN" altLang="en-US" sz="2000"/>
            </a:p>
          </p:txBody>
        </p:sp>
        <p:sp>
          <p:nvSpPr>
            <p:cNvPr id="50" name="任意形状 49"/>
            <p:cNvSpPr/>
            <p:nvPr/>
          </p:nvSpPr>
          <p:spPr>
            <a:xfrm>
              <a:off x="8148777" y="3588949"/>
              <a:ext cx="723788" cy="930167"/>
            </a:xfrm>
            <a:custGeom>
              <a:avLst/>
              <a:gdLst>
                <a:gd name="connsiteX0" fmla="*/ 0 w 995083"/>
                <a:gd name="connsiteY0" fmla="*/ 995083 h 995083"/>
                <a:gd name="connsiteX1" fmla="*/ 0 w 995083"/>
                <a:gd name="connsiteY1" fmla="*/ 0 h 995083"/>
                <a:gd name="connsiteX2" fmla="*/ 995083 w 995083"/>
                <a:gd name="connsiteY2" fmla="*/ 0 h 995083"/>
                <a:gd name="connsiteX3" fmla="*/ 986118 w 995083"/>
                <a:gd name="connsiteY3" fmla="*/ 152400 h 995083"/>
                <a:gd name="connsiteX4" fmla="*/ 941295 w 995083"/>
                <a:gd name="connsiteY4" fmla="*/ 349624 h 995083"/>
                <a:gd name="connsiteX5" fmla="*/ 860612 w 995083"/>
                <a:gd name="connsiteY5" fmla="*/ 493059 h 995083"/>
                <a:gd name="connsiteX6" fmla="*/ 744071 w 995083"/>
                <a:gd name="connsiteY6" fmla="*/ 663388 h 995083"/>
                <a:gd name="connsiteX7" fmla="*/ 600636 w 995083"/>
                <a:gd name="connsiteY7" fmla="*/ 797859 h 995083"/>
                <a:gd name="connsiteX8" fmla="*/ 466165 w 995083"/>
                <a:gd name="connsiteY8" fmla="*/ 878541 h 995083"/>
                <a:gd name="connsiteX9" fmla="*/ 340659 w 995083"/>
                <a:gd name="connsiteY9" fmla="*/ 932330 h 995083"/>
                <a:gd name="connsiteX10" fmla="*/ 161365 w 995083"/>
                <a:gd name="connsiteY10" fmla="*/ 995083 h 995083"/>
                <a:gd name="connsiteX11" fmla="*/ 0 w 995083"/>
                <a:gd name="connsiteY11" fmla="*/ 995083 h 995083"/>
                <a:gd name="connsiteX0-1" fmla="*/ 0 w 986118"/>
                <a:gd name="connsiteY0-2" fmla="*/ 995083 h 995083"/>
                <a:gd name="connsiteX1-3" fmla="*/ 0 w 986118"/>
                <a:gd name="connsiteY1-4" fmla="*/ 0 h 995083"/>
                <a:gd name="connsiteX2-5" fmla="*/ 755324 w 986118"/>
                <a:gd name="connsiteY2-6" fmla="*/ 661734 h 995083"/>
                <a:gd name="connsiteX3-7" fmla="*/ 986118 w 986118"/>
                <a:gd name="connsiteY3-8" fmla="*/ 152400 h 995083"/>
                <a:gd name="connsiteX4-9" fmla="*/ 941295 w 986118"/>
                <a:gd name="connsiteY4-10" fmla="*/ 349624 h 995083"/>
                <a:gd name="connsiteX5-11" fmla="*/ 860612 w 986118"/>
                <a:gd name="connsiteY5-12" fmla="*/ 493059 h 995083"/>
                <a:gd name="connsiteX6-13" fmla="*/ 744071 w 986118"/>
                <a:gd name="connsiteY6-14" fmla="*/ 663388 h 995083"/>
                <a:gd name="connsiteX7-15" fmla="*/ 600636 w 986118"/>
                <a:gd name="connsiteY7-16" fmla="*/ 797859 h 995083"/>
                <a:gd name="connsiteX8-17" fmla="*/ 466165 w 986118"/>
                <a:gd name="connsiteY8-18" fmla="*/ 878541 h 995083"/>
                <a:gd name="connsiteX9-19" fmla="*/ 340659 w 986118"/>
                <a:gd name="connsiteY9-20" fmla="*/ 932330 h 995083"/>
                <a:gd name="connsiteX10-21" fmla="*/ 161365 w 986118"/>
                <a:gd name="connsiteY10-22" fmla="*/ 995083 h 995083"/>
                <a:gd name="connsiteX11-23" fmla="*/ 0 w 986118"/>
                <a:gd name="connsiteY11-24" fmla="*/ 995083 h 995083"/>
                <a:gd name="connsiteX0-25" fmla="*/ 0 w 941295"/>
                <a:gd name="connsiteY0-26" fmla="*/ 995083 h 995083"/>
                <a:gd name="connsiteX1-27" fmla="*/ 0 w 941295"/>
                <a:gd name="connsiteY1-28" fmla="*/ 0 h 995083"/>
                <a:gd name="connsiteX2-29" fmla="*/ 755324 w 941295"/>
                <a:gd name="connsiteY2-30" fmla="*/ 661734 h 995083"/>
                <a:gd name="connsiteX3-31" fmla="*/ 429878 w 941295"/>
                <a:gd name="connsiteY3-32" fmla="*/ 747002 h 995083"/>
                <a:gd name="connsiteX4-33" fmla="*/ 941295 w 941295"/>
                <a:gd name="connsiteY4-34" fmla="*/ 349624 h 995083"/>
                <a:gd name="connsiteX5-35" fmla="*/ 860612 w 941295"/>
                <a:gd name="connsiteY5-36" fmla="*/ 493059 h 995083"/>
                <a:gd name="connsiteX6-37" fmla="*/ 744071 w 941295"/>
                <a:gd name="connsiteY6-38" fmla="*/ 663388 h 995083"/>
                <a:gd name="connsiteX7-39" fmla="*/ 600636 w 941295"/>
                <a:gd name="connsiteY7-40" fmla="*/ 797859 h 995083"/>
                <a:gd name="connsiteX8-41" fmla="*/ 466165 w 941295"/>
                <a:gd name="connsiteY8-42" fmla="*/ 878541 h 995083"/>
                <a:gd name="connsiteX9-43" fmla="*/ 340659 w 941295"/>
                <a:gd name="connsiteY9-44" fmla="*/ 932330 h 995083"/>
                <a:gd name="connsiteX10-45" fmla="*/ 161365 w 941295"/>
                <a:gd name="connsiteY10-46" fmla="*/ 995083 h 995083"/>
                <a:gd name="connsiteX11-47" fmla="*/ 0 w 941295"/>
                <a:gd name="connsiteY11-48" fmla="*/ 995083 h 995083"/>
                <a:gd name="connsiteX0-49" fmla="*/ 0 w 860611"/>
                <a:gd name="connsiteY0-50" fmla="*/ 995083 h 995083"/>
                <a:gd name="connsiteX1-51" fmla="*/ 0 w 860611"/>
                <a:gd name="connsiteY1-52" fmla="*/ 0 h 995083"/>
                <a:gd name="connsiteX2-53" fmla="*/ 755324 w 860611"/>
                <a:gd name="connsiteY2-54" fmla="*/ 661734 h 995083"/>
                <a:gd name="connsiteX3-55" fmla="*/ 429878 w 860611"/>
                <a:gd name="connsiteY3-56" fmla="*/ 747002 h 995083"/>
                <a:gd name="connsiteX4-57" fmla="*/ 413826 w 860611"/>
                <a:gd name="connsiteY4-58" fmla="*/ 608564 h 995083"/>
                <a:gd name="connsiteX5-59" fmla="*/ 860612 w 860611"/>
                <a:gd name="connsiteY5-60" fmla="*/ 493059 h 995083"/>
                <a:gd name="connsiteX6-61" fmla="*/ 744071 w 860611"/>
                <a:gd name="connsiteY6-62" fmla="*/ 663388 h 995083"/>
                <a:gd name="connsiteX7-63" fmla="*/ 600636 w 860611"/>
                <a:gd name="connsiteY7-64" fmla="*/ 797859 h 995083"/>
                <a:gd name="connsiteX8-65" fmla="*/ 466165 w 860611"/>
                <a:gd name="connsiteY8-66" fmla="*/ 878541 h 995083"/>
                <a:gd name="connsiteX9-67" fmla="*/ 340659 w 860611"/>
                <a:gd name="connsiteY9-68" fmla="*/ 932330 h 995083"/>
                <a:gd name="connsiteX10-69" fmla="*/ 161365 w 860611"/>
                <a:gd name="connsiteY10-70" fmla="*/ 995083 h 995083"/>
                <a:gd name="connsiteX11-71" fmla="*/ 0 w 860611"/>
                <a:gd name="connsiteY11-72" fmla="*/ 995083 h 995083"/>
                <a:gd name="connsiteX0-73" fmla="*/ 0 w 755325"/>
                <a:gd name="connsiteY0-74" fmla="*/ 995083 h 995083"/>
                <a:gd name="connsiteX1-75" fmla="*/ 0 w 755325"/>
                <a:gd name="connsiteY1-76" fmla="*/ 0 h 995083"/>
                <a:gd name="connsiteX2-77" fmla="*/ 755324 w 755325"/>
                <a:gd name="connsiteY2-78" fmla="*/ 661734 h 995083"/>
                <a:gd name="connsiteX3-79" fmla="*/ 429878 w 755325"/>
                <a:gd name="connsiteY3-80" fmla="*/ 747002 h 995083"/>
                <a:gd name="connsiteX4-81" fmla="*/ 413826 w 755325"/>
                <a:gd name="connsiteY4-82" fmla="*/ 608564 h 995083"/>
                <a:gd name="connsiteX5-83" fmla="*/ 630445 w 755325"/>
                <a:gd name="connsiteY5-84" fmla="*/ 694456 h 995083"/>
                <a:gd name="connsiteX6-85" fmla="*/ 744071 w 755325"/>
                <a:gd name="connsiteY6-86" fmla="*/ 663388 h 995083"/>
                <a:gd name="connsiteX7-87" fmla="*/ 600636 w 755325"/>
                <a:gd name="connsiteY7-88" fmla="*/ 797859 h 995083"/>
                <a:gd name="connsiteX8-89" fmla="*/ 466165 w 755325"/>
                <a:gd name="connsiteY8-90" fmla="*/ 878541 h 995083"/>
                <a:gd name="connsiteX9-91" fmla="*/ 340659 w 755325"/>
                <a:gd name="connsiteY9-92" fmla="*/ 932330 h 995083"/>
                <a:gd name="connsiteX10-93" fmla="*/ 161365 w 755325"/>
                <a:gd name="connsiteY10-94" fmla="*/ 995083 h 995083"/>
                <a:gd name="connsiteX11-95" fmla="*/ 0 w 755325"/>
                <a:gd name="connsiteY11-96" fmla="*/ 995083 h 995083"/>
                <a:gd name="connsiteX0-97" fmla="*/ 0 w 774301"/>
                <a:gd name="connsiteY0-98" fmla="*/ 995083 h 995083"/>
                <a:gd name="connsiteX1-99" fmla="*/ 0 w 774301"/>
                <a:gd name="connsiteY1-100" fmla="*/ 0 h 995083"/>
                <a:gd name="connsiteX2-101" fmla="*/ 755324 w 774301"/>
                <a:gd name="connsiteY2-102" fmla="*/ 661734 h 995083"/>
                <a:gd name="connsiteX3-103" fmla="*/ 429878 w 774301"/>
                <a:gd name="connsiteY3-104" fmla="*/ 747002 h 995083"/>
                <a:gd name="connsiteX4-105" fmla="*/ 413826 w 774301"/>
                <a:gd name="connsiteY4-106" fmla="*/ 608564 h 995083"/>
                <a:gd name="connsiteX5-107" fmla="*/ 774301 w 774301"/>
                <a:gd name="connsiteY5-108" fmla="*/ 675276 h 995083"/>
                <a:gd name="connsiteX6-109" fmla="*/ 744071 w 774301"/>
                <a:gd name="connsiteY6-110" fmla="*/ 663388 h 995083"/>
                <a:gd name="connsiteX7-111" fmla="*/ 600636 w 774301"/>
                <a:gd name="connsiteY7-112" fmla="*/ 797859 h 995083"/>
                <a:gd name="connsiteX8-113" fmla="*/ 466165 w 774301"/>
                <a:gd name="connsiteY8-114" fmla="*/ 878541 h 995083"/>
                <a:gd name="connsiteX9-115" fmla="*/ 340659 w 774301"/>
                <a:gd name="connsiteY9-116" fmla="*/ 932330 h 995083"/>
                <a:gd name="connsiteX10-117" fmla="*/ 161365 w 774301"/>
                <a:gd name="connsiteY10-118" fmla="*/ 995083 h 995083"/>
                <a:gd name="connsiteX11-119" fmla="*/ 0 w 774301"/>
                <a:gd name="connsiteY11-120" fmla="*/ 995083 h 995083"/>
                <a:gd name="connsiteX0-121" fmla="*/ 0 w 816621"/>
                <a:gd name="connsiteY0-122" fmla="*/ 995083 h 995083"/>
                <a:gd name="connsiteX1-123" fmla="*/ 0 w 816621"/>
                <a:gd name="connsiteY1-124" fmla="*/ 0 h 995083"/>
                <a:gd name="connsiteX2-125" fmla="*/ 755324 w 816621"/>
                <a:gd name="connsiteY2-126" fmla="*/ 661734 h 995083"/>
                <a:gd name="connsiteX3-127" fmla="*/ 429878 w 816621"/>
                <a:gd name="connsiteY3-128" fmla="*/ 747002 h 995083"/>
                <a:gd name="connsiteX4-129" fmla="*/ 816621 w 816621"/>
                <a:gd name="connsiteY4-130" fmla="*/ 646924 h 995083"/>
                <a:gd name="connsiteX5-131" fmla="*/ 774301 w 816621"/>
                <a:gd name="connsiteY5-132" fmla="*/ 675276 h 995083"/>
                <a:gd name="connsiteX6-133" fmla="*/ 744071 w 816621"/>
                <a:gd name="connsiteY6-134" fmla="*/ 663388 h 995083"/>
                <a:gd name="connsiteX7-135" fmla="*/ 600636 w 816621"/>
                <a:gd name="connsiteY7-136" fmla="*/ 797859 h 995083"/>
                <a:gd name="connsiteX8-137" fmla="*/ 466165 w 816621"/>
                <a:gd name="connsiteY8-138" fmla="*/ 878541 h 995083"/>
                <a:gd name="connsiteX9-139" fmla="*/ 340659 w 816621"/>
                <a:gd name="connsiteY9-140" fmla="*/ 932330 h 995083"/>
                <a:gd name="connsiteX10-141" fmla="*/ 161365 w 816621"/>
                <a:gd name="connsiteY10-142" fmla="*/ 995083 h 995083"/>
                <a:gd name="connsiteX11-143" fmla="*/ 0 w 816621"/>
                <a:gd name="connsiteY11-144" fmla="*/ 995083 h 995083"/>
                <a:gd name="connsiteX0-145" fmla="*/ 0 w 774301"/>
                <a:gd name="connsiteY0-146" fmla="*/ 995083 h 995083"/>
                <a:gd name="connsiteX1-147" fmla="*/ 0 w 774301"/>
                <a:gd name="connsiteY1-148" fmla="*/ 0 h 995083"/>
                <a:gd name="connsiteX2-149" fmla="*/ 755324 w 774301"/>
                <a:gd name="connsiteY2-150" fmla="*/ 661734 h 995083"/>
                <a:gd name="connsiteX3-151" fmla="*/ 429878 w 774301"/>
                <a:gd name="connsiteY3-152" fmla="*/ 747002 h 995083"/>
                <a:gd name="connsiteX4-153" fmla="*/ 749488 w 774301"/>
                <a:gd name="connsiteY4-154" fmla="*/ 656515 h 995083"/>
                <a:gd name="connsiteX5-155" fmla="*/ 774301 w 774301"/>
                <a:gd name="connsiteY5-156" fmla="*/ 675276 h 995083"/>
                <a:gd name="connsiteX6-157" fmla="*/ 744071 w 774301"/>
                <a:gd name="connsiteY6-158" fmla="*/ 663388 h 995083"/>
                <a:gd name="connsiteX7-159" fmla="*/ 600636 w 774301"/>
                <a:gd name="connsiteY7-160" fmla="*/ 797859 h 995083"/>
                <a:gd name="connsiteX8-161" fmla="*/ 466165 w 774301"/>
                <a:gd name="connsiteY8-162" fmla="*/ 878541 h 995083"/>
                <a:gd name="connsiteX9-163" fmla="*/ 340659 w 774301"/>
                <a:gd name="connsiteY9-164" fmla="*/ 932330 h 995083"/>
                <a:gd name="connsiteX10-165" fmla="*/ 161365 w 774301"/>
                <a:gd name="connsiteY10-166" fmla="*/ 995083 h 995083"/>
                <a:gd name="connsiteX11-167" fmla="*/ 0 w 774301"/>
                <a:gd name="connsiteY11-168" fmla="*/ 995083 h 995083"/>
                <a:gd name="connsiteX0-169" fmla="*/ 0 w 774301"/>
                <a:gd name="connsiteY0-170" fmla="*/ 995083 h 995083"/>
                <a:gd name="connsiteX1-171" fmla="*/ 0 w 774301"/>
                <a:gd name="connsiteY1-172" fmla="*/ 0 h 995083"/>
                <a:gd name="connsiteX2-173" fmla="*/ 755324 w 774301"/>
                <a:gd name="connsiteY2-174" fmla="*/ 661734 h 995083"/>
                <a:gd name="connsiteX3-175" fmla="*/ 755950 w 774301"/>
                <a:gd name="connsiteY3-176" fmla="*/ 689460 h 995083"/>
                <a:gd name="connsiteX4-177" fmla="*/ 749488 w 774301"/>
                <a:gd name="connsiteY4-178" fmla="*/ 656515 h 995083"/>
                <a:gd name="connsiteX5-179" fmla="*/ 774301 w 774301"/>
                <a:gd name="connsiteY5-180" fmla="*/ 675276 h 995083"/>
                <a:gd name="connsiteX6-181" fmla="*/ 744071 w 774301"/>
                <a:gd name="connsiteY6-182" fmla="*/ 663388 h 995083"/>
                <a:gd name="connsiteX7-183" fmla="*/ 600636 w 774301"/>
                <a:gd name="connsiteY7-184" fmla="*/ 797859 h 995083"/>
                <a:gd name="connsiteX8-185" fmla="*/ 466165 w 774301"/>
                <a:gd name="connsiteY8-186" fmla="*/ 878541 h 995083"/>
                <a:gd name="connsiteX9-187" fmla="*/ 340659 w 774301"/>
                <a:gd name="connsiteY9-188" fmla="*/ 932330 h 995083"/>
                <a:gd name="connsiteX10-189" fmla="*/ 161365 w 774301"/>
                <a:gd name="connsiteY10-190" fmla="*/ 995083 h 995083"/>
                <a:gd name="connsiteX11-191" fmla="*/ 0 w 774301"/>
                <a:gd name="connsiteY11-192" fmla="*/ 995083 h 9950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774301" h="995083">
                  <a:moveTo>
                    <a:pt x="0" y="995083"/>
                  </a:moveTo>
                  <a:lnTo>
                    <a:pt x="0" y="0"/>
                  </a:lnTo>
                  <a:lnTo>
                    <a:pt x="755324" y="661734"/>
                  </a:lnTo>
                  <a:cubicBezTo>
                    <a:pt x="755533" y="670976"/>
                    <a:pt x="755741" y="680218"/>
                    <a:pt x="755950" y="689460"/>
                  </a:cubicBezTo>
                  <a:lnTo>
                    <a:pt x="749488" y="656515"/>
                  </a:lnTo>
                  <a:lnTo>
                    <a:pt x="774301" y="675276"/>
                  </a:lnTo>
                  <a:lnTo>
                    <a:pt x="744071" y="663388"/>
                  </a:lnTo>
                  <a:lnTo>
                    <a:pt x="600636" y="797859"/>
                  </a:lnTo>
                  <a:lnTo>
                    <a:pt x="466165" y="878541"/>
                  </a:lnTo>
                  <a:lnTo>
                    <a:pt x="340659" y="932330"/>
                  </a:lnTo>
                  <a:lnTo>
                    <a:pt x="161365" y="995083"/>
                  </a:lnTo>
                  <a:lnTo>
                    <a:pt x="0" y="995083"/>
                  </a:lnTo>
                  <a:close/>
                </a:path>
              </a:pathLst>
            </a:custGeom>
            <a:solidFill>
              <a:srgbClr val="E08785"/>
            </a:solidFill>
            <a:ln w="38100">
              <a:noFill/>
            </a:ln>
          </p:spPr>
          <p:txBody>
            <a:bodyPr wrap="square" rtlCol="0" anchor="ctr">
              <a:spAutoFit/>
            </a:bodyPr>
            <a:lstStyle/>
            <a:p>
              <a:pPr algn="ctr"/>
              <a:endParaRPr kumimoji="1" lang="zh-CN" altLang="en-US" sz="2000"/>
            </a:p>
          </p:txBody>
        </p:sp>
        <p:sp>
          <p:nvSpPr>
            <p:cNvPr id="52" name="右箭头 51"/>
            <p:cNvSpPr/>
            <p:nvPr/>
          </p:nvSpPr>
          <p:spPr>
            <a:xfrm>
              <a:off x="6690951" y="3343563"/>
              <a:ext cx="506483" cy="471120"/>
            </a:xfrm>
            <a:prstGeom prst="rightArrow">
              <a:avLst/>
            </a:prstGeom>
            <a:solidFill>
              <a:srgbClr val="8E5455"/>
            </a:solidFill>
            <a:ln w="38100">
              <a:noFill/>
            </a:ln>
          </p:spPr>
          <p:txBody>
            <a:bodyPr wrap="square" rtlCol="0" anchor="ctr">
              <a:spAutoFit/>
            </a:bodyPr>
            <a:lstStyle/>
            <a:p>
              <a:pPr algn="ctr"/>
              <a:endParaRPr kumimoji="1" lang="zh-CN" altLang="en-US" sz="2000"/>
            </a:p>
          </p:txBody>
        </p:sp>
        <p:sp>
          <p:nvSpPr>
            <p:cNvPr id="56" name="椭圆 55"/>
            <p:cNvSpPr/>
            <p:nvPr/>
          </p:nvSpPr>
          <p:spPr>
            <a:xfrm>
              <a:off x="7205557" y="2646310"/>
              <a:ext cx="1884691" cy="1884691"/>
            </a:xfrm>
            <a:prstGeom prst="ellipse">
              <a:avLst/>
            </a:prstGeom>
            <a:noFill/>
            <a:ln w="38100">
              <a:solidFill>
                <a:srgbClr val="8E5455"/>
              </a:solidFill>
            </a:ln>
          </p:spPr>
          <p:txBody>
            <a:bodyPr wrap="square" rtlCol="0" anchor="ctr">
              <a:spAutoFit/>
            </a:bodyPr>
            <a:lstStyle/>
            <a:p>
              <a:pPr algn="ctr"/>
              <a:endParaRPr kumimoji="1" lang="zh-CN" altLang="en-US" sz="2000"/>
            </a:p>
          </p:txBody>
        </p:sp>
        <p:sp>
          <p:nvSpPr>
            <p:cNvPr id="55" name="文本框 54"/>
            <p:cNvSpPr txBox="1"/>
            <p:nvPr/>
          </p:nvSpPr>
          <p:spPr>
            <a:xfrm>
              <a:off x="8040926" y="3946939"/>
              <a:ext cx="797013" cy="523220"/>
            </a:xfrm>
            <a:prstGeom prst="rect">
              <a:avLst/>
            </a:prstGeom>
            <a:noFill/>
          </p:spPr>
          <p:txBody>
            <a:bodyPr wrap="non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1/8</a:t>
              </a:r>
            </a:p>
          </p:txBody>
        </p:sp>
      </p:grpSp>
      <p:grpSp>
        <p:nvGrpSpPr>
          <p:cNvPr id="38" name="组合 37"/>
          <p:cNvGrpSpPr/>
          <p:nvPr/>
        </p:nvGrpSpPr>
        <p:grpSpPr>
          <a:xfrm>
            <a:off x="3886072" y="4605261"/>
            <a:ext cx="1406008" cy="900246"/>
            <a:chOff x="1475655" y="4605261"/>
            <a:chExt cx="1406008" cy="900246"/>
          </a:xfrm>
        </p:grpSpPr>
        <p:grpSp>
          <p:nvGrpSpPr>
            <p:cNvPr id="40" name="组合 39"/>
            <p:cNvGrpSpPr/>
            <p:nvPr/>
          </p:nvGrpSpPr>
          <p:grpSpPr>
            <a:xfrm>
              <a:off x="1475656" y="4652413"/>
              <a:ext cx="1368152" cy="792812"/>
              <a:chOff x="1475656" y="4652412"/>
              <a:chExt cx="1368152" cy="1080844"/>
            </a:xfrm>
          </p:grpSpPr>
          <p:sp>
            <p:nvSpPr>
              <p:cNvPr id="43" name="Line 47"/>
              <p:cNvSpPr>
                <a:spLocks noChangeShapeType="1"/>
              </p:cNvSpPr>
              <p:nvPr/>
            </p:nvSpPr>
            <p:spPr bwMode="auto">
              <a:xfrm>
                <a:off x="2843808" y="4652412"/>
                <a:ext cx="0" cy="1080844"/>
              </a:xfrm>
              <a:prstGeom prst="line">
                <a:avLst/>
              </a:prstGeom>
              <a:noFill/>
              <a:ln w="38100">
                <a:solidFill>
                  <a:srgbClr val="002954"/>
                </a:solidFill>
                <a:round/>
              </a:ln>
            </p:spPr>
            <p:txBody>
              <a:bodyPr/>
              <a:lstStyle/>
              <a:p>
                <a:pPr eaLnBrk="0" fontAlgn="base" hangingPunct="0">
                  <a:spcBef>
                    <a:spcPct val="0"/>
                  </a:spcBef>
                  <a:spcAft>
                    <a:spcPct val="0"/>
                  </a:spcAft>
                </a:pPr>
                <a:endParaRPr lang="en-US" b="1" dirty="0">
                  <a:solidFill>
                    <a:srgbClr val="000000"/>
                  </a:solidFill>
                  <a:latin typeface="微软雅黑" panose="020B0503020204020204" pitchFamily="34" charset="-122"/>
                  <a:ea typeface="微软雅黑" panose="020B0503020204020204" pitchFamily="34" charset="-122"/>
                </a:endParaRPr>
              </a:p>
            </p:txBody>
          </p:sp>
          <p:sp>
            <p:nvSpPr>
              <p:cNvPr id="44" name="Line 48"/>
              <p:cNvSpPr>
                <a:spLocks noChangeShapeType="1"/>
              </p:cNvSpPr>
              <p:nvPr/>
            </p:nvSpPr>
            <p:spPr bwMode="auto">
              <a:xfrm>
                <a:off x="1475656" y="4652412"/>
                <a:ext cx="0" cy="1080844"/>
              </a:xfrm>
              <a:prstGeom prst="line">
                <a:avLst/>
              </a:prstGeom>
              <a:noFill/>
              <a:ln w="38100">
                <a:solidFill>
                  <a:srgbClr val="002954"/>
                </a:solidFill>
                <a:round/>
              </a:ln>
            </p:spPr>
            <p:txBody>
              <a:bodyPr/>
              <a:lstStyle/>
              <a:p>
                <a:pPr eaLnBrk="0" fontAlgn="base" hangingPunct="0">
                  <a:spcBef>
                    <a:spcPct val="0"/>
                  </a:spcBef>
                  <a:spcAft>
                    <a:spcPct val="0"/>
                  </a:spcAft>
                </a:pPr>
                <a:endParaRPr lang="en-US" b="1" dirty="0">
                  <a:solidFill>
                    <a:srgbClr val="000000"/>
                  </a:solidFill>
                  <a:latin typeface="微软雅黑" panose="020B0503020204020204" pitchFamily="34" charset="-122"/>
                  <a:ea typeface="微软雅黑" panose="020B0503020204020204" pitchFamily="34" charset="-122"/>
                </a:endParaRPr>
              </a:p>
            </p:txBody>
          </p:sp>
        </p:grpSp>
        <p:sp>
          <p:nvSpPr>
            <p:cNvPr id="41" name="Text Box 49"/>
            <p:cNvSpPr txBox="1">
              <a:spLocks noChangeArrowheads="1"/>
            </p:cNvSpPr>
            <p:nvPr/>
          </p:nvSpPr>
          <p:spPr bwMode="auto">
            <a:xfrm>
              <a:off x="1475655" y="4605261"/>
              <a:ext cx="1406008" cy="900246"/>
            </a:xfrm>
            <a:prstGeom prst="rect">
              <a:avLst/>
            </a:prstGeom>
            <a:noFill/>
            <a:ln w="9525">
              <a:noFill/>
              <a:miter lim="800000"/>
            </a:ln>
          </p:spPr>
          <p:txBody>
            <a:bodyPr wrap="square">
              <a:spAutoFit/>
            </a:bodyPr>
            <a:lstStyle/>
            <a:p>
              <a:pPr algn="ctr" eaLnBrk="0" fontAlgn="base" hangingPunct="0">
                <a:spcBef>
                  <a:spcPct val="0"/>
                </a:spcBef>
                <a:spcAft>
                  <a:spcPct val="0"/>
                </a:spcAft>
              </a:pPr>
              <a:r>
                <a:rPr lang="zh-CN" altLang="en-US" sz="2400" b="1" dirty="0">
                  <a:latin typeface="微软雅黑" panose="020B0503020204020204" pitchFamily="34" charset="-122"/>
                  <a:ea typeface="微软雅黑" panose="020B0503020204020204" pitchFamily="34" charset="-122"/>
                </a:rPr>
                <a:t>半衰期</a:t>
              </a:r>
              <a:endParaRPr lang="en-US" altLang="zh-CN" sz="2400" b="1" dirty="0">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pPr>
              <a:endParaRPr lang="en-US" altLang="zh-CN" sz="450" b="1" dirty="0">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pPr>
              <a:r>
                <a:rPr lang="en-US" sz="2400" b="1" dirty="0">
                  <a:latin typeface="微软雅黑" panose="020B0503020204020204" pitchFamily="34" charset="-122"/>
                  <a:ea typeface="微软雅黑" panose="020B0503020204020204" pitchFamily="34" charset="-122"/>
                </a:rPr>
                <a:t>7.1</a:t>
              </a:r>
              <a:r>
                <a:rPr lang="zh-CN" altLang="en-US" sz="2400" b="1" dirty="0">
                  <a:latin typeface="微软雅黑" panose="020B0503020204020204" pitchFamily="34" charset="-122"/>
                  <a:ea typeface="微软雅黑" panose="020B0503020204020204" pitchFamily="34" charset="-122"/>
                </a:rPr>
                <a:t>亿年</a:t>
              </a:r>
              <a:endParaRPr lang="en-US" sz="4000" b="1" dirty="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6262336" y="4605261"/>
            <a:ext cx="1406008" cy="900246"/>
            <a:chOff x="1475655" y="4605261"/>
            <a:chExt cx="1406008" cy="900246"/>
          </a:xfrm>
        </p:grpSpPr>
        <p:grpSp>
          <p:nvGrpSpPr>
            <p:cNvPr id="47" name="组合 46"/>
            <p:cNvGrpSpPr/>
            <p:nvPr/>
          </p:nvGrpSpPr>
          <p:grpSpPr>
            <a:xfrm>
              <a:off x="1475656" y="4652413"/>
              <a:ext cx="1368152" cy="792812"/>
              <a:chOff x="1475656" y="4652412"/>
              <a:chExt cx="1368152" cy="1080844"/>
            </a:xfrm>
          </p:grpSpPr>
          <p:sp>
            <p:nvSpPr>
              <p:cNvPr id="51" name="Line 47"/>
              <p:cNvSpPr>
                <a:spLocks noChangeShapeType="1"/>
              </p:cNvSpPr>
              <p:nvPr/>
            </p:nvSpPr>
            <p:spPr bwMode="auto">
              <a:xfrm>
                <a:off x="2843808" y="4652412"/>
                <a:ext cx="0" cy="1080844"/>
              </a:xfrm>
              <a:prstGeom prst="line">
                <a:avLst/>
              </a:prstGeom>
              <a:noFill/>
              <a:ln w="38100">
                <a:solidFill>
                  <a:srgbClr val="002954"/>
                </a:solidFill>
                <a:round/>
              </a:ln>
            </p:spPr>
            <p:txBody>
              <a:bodyPr/>
              <a:lstStyle/>
              <a:p>
                <a:pPr eaLnBrk="0" fontAlgn="base" hangingPunct="0">
                  <a:spcBef>
                    <a:spcPct val="0"/>
                  </a:spcBef>
                  <a:spcAft>
                    <a:spcPct val="0"/>
                  </a:spcAft>
                </a:pPr>
                <a:endParaRPr lang="en-US" b="1" dirty="0">
                  <a:solidFill>
                    <a:srgbClr val="000000"/>
                  </a:solidFill>
                  <a:latin typeface="微软雅黑" panose="020B0503020204020204" pitchFamily="34" charset="-122"/>
                  <a:ea typeface="微软雅黑" panose="020B0503020204020204" pitchFamily="34" charset="-122"/>
                </a:endParaRPr>
              </a:p>
            </p:txBody>
          </p:sp>
          <p:sp>
            <p:nvSpPr>
              <p:cNvPr id="53" name="Line 48"/>
              <p:cNvSpPr>
                <a:spLocks noChangeShapeType="1"/>
              </p:cNvSpPr>
              <p:nvPr/>
            </p:nvSpPr>
            <p:spPr bwMode="auto">
              <a:xfrm>
                <a:off x="1475656" y="4652412"/>
                <a:ext cx="0" cy="1080844"/>
              </a:xfrm>
              <a:prstGeom prst="line">
                <a:avLst/>
              </a:prstGeom>
              <a:noFill/>
              <a:ln w="38100">
                <a:solidFill>
                  <a:srgbClr val="002954"/>
                </a:solidFill>
                <a:round/>
              </a:ln>
            </p:spPr>
            <p:txBody>
              <a:bodyPr/>
              <a:lstStyle/>
              <a:p>
                <a:pPr eaLnBrk="0" fontAlgn="base" hangingPunct="0">
                  <a:spcBef>
                    <a:spcPct val="0"/>
                  </a:spcBef>
                  <a:spcAft>
                    <a:spcPct val="0"/>
                  </a:spcAft>
                </a:pPr>
                <a:endParaRPr lang="en-US" b="1" dirty="0">
                  <a:solidFill>
                    <a:srgbClr val="000000"/>
                  </a:solidFill>
                  <a:latin typeface="微软雅黑" panose="020B0503020204020204" pitchFamily="34" charset="-122"/>
                  <a:ea typeface="微软雅黑" panose="020B0503020204020204" pitchFamily="34" charset="-122"/>
                </a:endParaRPr>
              </a:p>
            </p:txBody>
          </p:sp>
        </p:grpSp>
        <p:sp>
          <p:nvSpPr>
            <p:cNvPr id="49" name="Text Box 49"/>
            <p:cNvSpPr txBox="1">
              <a:spLocks noChangeArrowheads="1"/>
            </p:cNvSpPr>
            <p:nvPr/>
          </p:nvSpPr>
          <p:spPr bwMode="auto">
            <a:xfrm>
              <a:off x="1475655" y="4605261"/>
              <a:ext cx="1406008" cy="900246"/>
            </a:xfrm>
            <a:prstGeom prst="rect">
              <a:avLst/>
            </a:prstGeom>
            <a:noFill/>
            <a:ln w="9525">
              <a:noFill/>
              <a:miter lim="800000"/>
            </a:ln>
          </p:spPr>
          <p:txBody>
            <a:bodyPr wrap="square">
              <a:spAutoFit/>
            </a:bodyPr>
            <a:lstStyle/>
            <a:p>
              <a:pPr algn="ctr" eaLnBrk="0" fontAlgn="base" hangingPunct="0">
                <a:spcBef>
                  <a:spcPct val="0"/>
                </a:spcBef>
                <a:spcAft>
                  <a:spcPct val="0"/>
                </a:spcAft>
              </a:pPr>
              <a:r>
                <a:rPr lang="zh-CN" altLang="en-US" sz="2400" b="1" dirty="0">
                  <a:latin typeface="微软雅黑" panose="020B0503020204020204" pitchFamily="34" charset="-122"/>
                  <a:ea typeface="微软雅黑" panose="020B0503020204020204" pitchFamily="34" charset="-122"/>
                </a:rPr>
                <a:t>半衰期</a:t>
              </a:r>
              <a:endParaRPr lang="en-US" altLang="zh-CN" sz="2400" b="1" dirty="0">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pPr>
              <a:endParaRPr lang="en-US" altLang="zh-CN" sz="450" b="1" dirty="0">
                <a:latin typeface="微软雅黑" panose="020B0503020204020204" pitchFamily="34" charset="-122"/>
                <a:ea typeface="微软雅黑" panose="020B0503020204020204" pitchFamily="34" charset="-122"/>
              </a:endParaRPr>
            </a:p>
            <a:p>
              <a:pPr algn="ctr" eaLnBrk="0" fontAlgn="base" hangingPunct="0">
                <a:spcBef>
                  <a:spcPct val="0"/>
                </a:spcBef>
                <a:spcAft>
                  <a:spcPct val="0"/>
                </a:spcAft>
              </a:pPr>
              <a:r>
                <a:rPr lang="en-US" sz="2400" b="1" dirty="0">
                  <a:latin typeface="微软雅黑" panose="020B0503020204020204" pitchFamily="34" charset="-122"/>
                  <a:ea typeface="微软雅黑" panose="020B0503020204020204" pitchFamily="34" charset="-122"/>
                </a:rPr>
                <a:t>7.1</a:t>
              </a:r>
              <a:r>
                <a:rPr lang="zh-CN" altLang="en-US" sz="2400" b="1" dirty="0">
                  <a:latin typeface="微软雅黑" panose="020B0503020204020204" pitchFamily="34" charset="-122"/>
                  <a:ea typeface="微软雅黑" panose="020B0503020204020204" pitchFamily="34" charset="-122"/>
                </a:rPr>
                <a:t>亿年</a:t>
              </a:r>
              <a:endParaRPr lang="en-US" sz="4000" b="1"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p:tgtEl>
                                          <p:spTgt spid="19"/>
                                        </p:tgtEl>
                                        <p:attrNameLst>
                                          <p:attrName>ppt_x</p:attrName>
                                        </p:attrNameLst>
                                      </p:cBhvr>
                                      <p:tavLst>
                                        <p:tav tm="0">
                                          <p:val>
                                            <p:strVal val="#ppt_x-#ppt_w*1.125000"/>
                                          </p:val>
                                        </p:tav>
                                        <p:tav tm="100000">
                                          <p:val>
                                            <p:strVal val="#ppt_x"/>
                                          </p:val>
                                        </p:tav>
                                      </p:tavLst>
                                    </p:anim>
                                    <p:animEffect transition="in" filter="wipe(right)">
                                      <p:cBhvr>
                                        <p:cTn id="17" dur="500"/>
                                        <p:tgtEl>
                                          <p:spTgt spid="19"/>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p:tgtEl>
                                          <p:spTgt spid="22"/>
                                        </p:tgtEl>
                                        <p:attrNameLst>
                                          <p:attrName>ppt_x</p:attrName>
                                        </p:attrNameLst>
                                      </p:cBhvr>
                                      <p:tavLst>
                                        <p:tav tm="0">
                                          <p:val>
                                            <p:strVal val="#ppt_x-#ppt_w*1.125000"/>
                                          </p:val>
                                        </p:tav>
                                        <p:tav tm="100000">
                                          <p:val>
                                            <p:strVal val="#ppt_x"/>
                                          </p:val>
                                        </p:tav>
                                      </p:tavLst>
                                    </p:anim>
                                    <p:animEffect transition="in" filter="wipe(right)">
                                      <p:cBhvr>
                                        <p:cTn id="26" dur="500"/>
                                        <p:tgtEl>
                                          <p:spTgt spid="22"/>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9144000" cy="6858000"/>
          </a:xfrm>
          <a:prstGeom prst="rect">
            <a:avLst/>
          </a:prstGeom>
        </p:spPr>
      </p:pic>
      <p:sp>
        <p:nvSpPr>
          <p:cNvPr id="15" name="Pentagon 6"/>
          <p:cNvSpPr/>
          <p:nvPr/>
        </p:nvSpPr>
        <p:spPr>
          <a:xfrm rot="20277989" flipH="1">
            <a:off x="6317368" y="700040"/>
            <a:ext cx="2517977" cy="901395"/>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altLang="zh-CN" sz="3200" b="1" dirty="0">
                <a:solidFill>
                  <a:schemeClr val="tx1"/>
                </a:solidFill>
                <a:latin typeface="微软雅黑" panose="020B0503020204020204" pitchFamily="34" charset="-122"/>
                <a:ea typeface="微软雅黑" panose="020B0503020204020204" pitchFamily="34" charset="-122"/>
              </a:rPr>
              <a:t>6500</a:t>
            </a:r>
            <a:r>
              <a:rPr lang="zh-CN" altLang="en-US" sz="3200" b="1" dirty="0">
                <a:solidFill>
                  <a:schemeClr val="tx1"/>
                </a:solidFill>
                <a:latin typeface="微软雅黑" panose="020B0503020204020204" pitchFamily="34" charset="-122"/>
                <a:ea typeface="微软雅黑" panose="020B0503020204020204" pitchFamily="34" charset="-122"/>
              </a:rPr>
              <a:t>万年</a:t>
            </a:r>
            <a:endParaRPr lang="en-US" sz="3600" b="1" dirty="0">
              <a:solidFill>
                <a:schemeClr val="tx1"/>
              </a:solidFill>
              <a:latin typeface="微软雅黑" panose="020B0503020204020204" pitchFamily="34" charset="-122"/>
              <a:ea typeface="微软雅黑" panose="020B0503020204020204" pitchFamily="34" charset="-122"/>
            </a:endParaRPr>
          </a:p>
        </p:txBody>
      </p:sp>
      <p:sp>
        <p:nvSpPr>
          <p:cNvPr id="4" name="矩形 3"/>
          <p:cNvSpPr/>
          <p:nvPr/>
        </p:nvSpPr>
        <p:spPr>
          <a:xfrm>
            <a:off x="1966158" y="5949280"/>
            <a:ext cx="5211683" cy="523220"/>
          </a:xfrm>
          <a:prstGeom prst="rect">
            <a:avLst/>
          </a:prstGeom>
        </p:spPr>
        <p:txBody>
          <a:bodyPr wrap="none">
            <a:spAutoFit/>
          </a:bodyPr>
          <a:lstStyle/>
          <a:p>
            <a:pPr algn="ctr" defTabSz="342900"/>
            <a:r>
              <a:rPr lang="zh-CN" altLang="zh-CN" sz="2800" b="1" dirty="0">
                <a:solidFill>
                  <a:schemeClr val="bg1"/>
                </a:solidFill>
                <a:latin typeface="微软雅黑" panose="020B0503020204020204" pitchFamily="34" charset="-122"/>
                <a:ea typeface="微软雅黑" panose="020B0503020204020204" pitchFamily="34" charset="-122"/>
              </a:rPr>
              <a:t>使用放射性测年法得出来的结果</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36040" y="3831710"/>
            <a:ext cx="7789875" cy="2446824"/>
          </a:xfrm>
          <a:prstGeom prst="rect">
            <a:avLst/>
          </a:prstGeom>
          <a:noFill/>
        </p:spPr>
        <p:txBody>
          <a:bodyPr wrap="square">
            <a:spAutoFit/>
          </a:bodyPr>
          <a:lstStyle/>
          <a:p>
            <a:pPr marL="457200" indent="-45720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由于这些数字被当作科学事实来呈现，缺乏思辨的人们很容易把这些结论当作事实来接受。</a:t>
            </a:r>
          </a:p>
          <a:p>
            <a:pPr marL="457200" indent="-457200">
              <a:lnSpc>
                <a:spcPts val="3040"/>
              </a:lnSpc>
              <a:buFont typeface="Arial" panose="020B0604020202020204" pitchFamily="34" charset="0"/>
              <a:buChar char="•"/>
            </a:pPr>
            <a:endParaRPr lang="zh-CN" altLang="en-US" sz="32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很少人思考：这种方法是否可靠？ </a:t>
            </a:r>
          </a:p>
        </p:txBody>
      </p:sp>
      <p:cxnSp>
        <p:nvCxnSpPr>
          <p:cNvPr id="7" name="直线连接符 6"/>
          <p:cNvCxnSpPr/>
          <p:nvPr/>
        </p:nvCxnSpPr>
        <p:spPr>
          <a:xfrm>
            <a:off x="441383" y="1433363"/>
            <a:ext cx="13149" cy="496852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4333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10"/>
          <p:cNvCxnSpPr/>
          <p:nvPr/>
        </p:nvCxnSpPr>
        <p:spPr>
          <a:xfrm>
            <a:off x="8709338" y="1433363"/>
            <a:ext cx="44355" cy="49696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p:cNvPicPr>
            <a:picLocks noChangeAspect="1"/>
          </p:cNvPicPr>
          <p:nvPr/>
        </p:nvPicPr>
        <p:blipFill rotWithShape="1">
          <a:blip r:embed="rId3"/>
          <a:srcRect l="38822" t="7371" r="20768" b="51298"/>
          <a:stretch>
            <a:fillRect/>
          </a:stretch>
        </p:blipFill>
        <p:spPr>
          <a:xfrm>
            <a:off x="503364" y="1201257"/>
            <a:ext cx="544010" cy="530146"/>
          </a:xfrm>
          <a:prstGeom prst="rect">
            <a:avLst/>
          </a:prstGeom>
        </p:spPr>
      </p:pic>
      <p:pic>
        <p:nvPicPr>
          <p:cNvPr id="13" name="图片 12"/>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920" y="143921"/>
            <a:ext cx="6116161" cy="342505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Pentagon 6"/>
          <p:cNvSpPr/>
          <p:nvPr/>
        </p:nvSpPr>
        <p:spPr>
          <a:xfrm flipH="1">
            <a:off x="5860535" y="2533417"/>
            <a:ext cx="1960428" cy="815458"/>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altLang="zh-CN" sz="2400" b="1" dirty="0">
                <a:solidFill>
                  <a:schemeClr val="tx1"/>
                </a:solidFill>
                <a:latin typeface="微软雅黑" panose="020B0503020204020204" pitchFamily="34" charset="-122"/>
                <a:ea typeface="微软雅黑" panose="020B0503020204020204" pitchFamily="34" charset="-122"/>
              </a:rPr>
              <a:t>6500</a:t>
            </a:r>
            <a:r>
              <a:rPr lang="zh-CN" altLang="en-US" sz="2400" b="1" dirty="0">
                <a:solidFill>
                  <a:schemeClr val="tx1"/>
                </a:solidFill>
                <a:latin typeface="微软雅黑" panose="020B0503020204020204" pitchFamily="34" charset="-122"/>
                <a:ea typeface="微软雅黑" panose="020B0503020204020204" pitchFamily="34" charset="-122"/>
              </a:rPr>
              <a:t>万年？</a:t>
            </a:r>
            <a:endParaRPr lang="en-US" sz="28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415090" y="1879521"/>
            <a:ext cx="2736304" cy="1115690"/>
          </a:xfrm>
          <a:prstGeom prst="rect">
            <a:avLst/>
          </a:prstGeom>
          <a:noFill/>
        </p:spPr>
        <p:txBody>
          <a:bodyPr vert="horz" wrap="square" lIns="91440" tIns="45720" rIns="91440" bIns="45720" rtlCol="0">
            <a:spAutoFit/>
          </a:bodyPr>
          <a:lstStyle>
            <a:lvl1pPr marL="153670" indent="-153670" algn="l" rtl="0" eaLnBrk="0" fontAlgn="base" hangingPunct="0">
              <a:spcBef>
                <a:spcPts val="340"/>
              </a:spcBef>
              <a:spcAft>
                <a:spcPct val="0"/>
              </a:spcAft>
              <a:buClr>
                <a:schemeClr val="accent1"/>
              </a:buClr>
              <a:buSzPct val="76000"/>
              <a:defRPr lang="zh-CN" altLang="en-US" sz="2025"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308610" indent="-153670" algn="l" rtl="0" eaLnBrk="0" fontAlgn="base" hangingPunct="0">
              <a:spcBef>
                <a:spcPts val="280"/>
              </a:spcBef>
              <a:spcAft>
                <a:spcPct val="0"/>
              </a:spcAft>
              <a:buClr>
                <a:schemeClr val="accent2"/>
              </a:buClr>
              <a:buSzPct val="76000"/>
              <a:defRPr lang="zh-CN" altLang="en-US" sz="1015" kern="1200" dirty="0" smtClean="0">
                <a:solidFill>
                  <a:schemeClr val="tx1"/>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lang="zh-CN" altLang="en-US" sz="845" kern="1200" dirty="0" smtClean="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lang="zh-CN" altLang="en-US" sz="760" kern="1200" dirty="0" smtClean="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lang="en-US" sz="760" kern="1200" dirty="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en-US" altLang="zh-CN" sz="3200" b="0" dirty="0">
                <a:solidFill>
                  <a:schemeClr val="tx1"/>
                </a:solidFill>
                <a:latin typeface="微软雅黑" panose="020B0503020204020204" pitchFamily="34" charset="-122"/>
                <a:ea typeface="微软雅黑" panose="020B0503020204020204" pitchFamily="34" charset="-122"/>
              </a:rPr>
              <a:t>1.</a:t>
            </a:r>
            <a:r>
              <a:rPr lang="zh-CN" altLang="en-US" sz="3200" b="0" dirty="0">
                <a:solidFill>
                  <a:schemeClr val="tx1"/>
                </a:solidFill>
                <a:latin typeface="微软雅黑" panose="020B0503020204020204" pitchFamily="34" charset="-122"/>
                <a:ea typeface="微软雅黑" panose="020B0503020204020204" pitchFamily="34" charset="-122"/>
              </a:rPr>
              <a:t>初始状态：</a:t>
            </a:r>
            <a:endParaRPr lang="en-US" altLang="zh-CN" sz="3200" b="0" dirty="0">
              <a:solidFill>
                <a:schemeClr val="tx1"/>
              </a:solidFill>
              <a:latin typeface="微软雅黑" panose="020B0503020204020204" pitchFamily="34" charset="-122"/>
              <a:ea typeface="微软雅黑" panose="020B0503020204020204" pitchFamily="34" charset="-122"/>
            </a:endParaRPr>
          </a:p>
          <a:p>
            <a:pPr algn="ctr"/>
            <a:r>
              <a:rPr lang="zh-CN" altLang="en-US" sz="3200" b="0" dirty="0">
                <a:solidFill>
                  <a:schemeClr val="tx1"/>
                </a:solidFill>
                <a:latin typeface="微软雅黑" panose="020B0503020204020204" pitchFamily="34" charset="-122"/>
                <a:ea typeface="微软雅黑" panose="020B0503020204020204" pitchFamily="34" charset="-122"/>
              </a:rPr>
              <a:t>子元素为</a:t>
            </a:r>
            <a:r>
              <a:rPr lang="en-US" altLang="zh-CN" sz="3200" b="0" dirty="0">
                <a:solidFill>
                  <a:schemeClr val="tx1"/>
                </a:solidFill>
                <a:latin typeface="微软雅黑" panose="020B0503020204020204" pitchFamily="34" charset="-122"/>
                <a:ea typeface="微软雅黑" panose="020B0503020204020204" pitchFamily="34" charset="-122"/>
              </a:rPr>
              <a:t>0</a:t>
            </a:r>
          </a:p>
        </p:txBody>
      </p:sp>
      <p:sp>
        <p:nvSpPr>
          <p:cNvPr id="8" name="内容占位符 2"/>
          <p:cNvSpPr txBox="1"/>
          <p:nvPr/>
        </p:nvSpPr>
        <p:spPr>
          <a:xfrm>
            <a:off x="3421564" y="1879521"/>
            <a:ext cx="2592288" cy="1115690"/>
          </a:xfrm>
          <a:prstGeom prst="rect">
            <a:avLst/>
          </a:prstGeom>
          <a:noFill/>
        </p:spPr>
        <p:txBody>
          <a:bodyPr vert="horz" wrap="square" lIns="91440" tIns="45720" rIns="91440" bIns="45720" rtlCol="0">
            <a:spAutoFit/>
          </a:bodyPr>
          <a:lstStyle>
            <a:lvl1pPr marL="153670" indent="-153670" algn="l" rtl="0" eaLnBrk="0" fontAlgn="base" hangingPunct="0">
              <a:spcBef>
                <a:spcPts val="340"/>
              </a:spcBef>
              <a:spcAft>
                <a:spcPct val="0"/>
              </a:spcAft>
              <a:buClr>
                <a:schemeClr val="accent1"/>
              </a:buClr>
              <a:buSzPct val="76000"/>
              <a:defRPr lang="zh-CN" altLang="en-US" sz="2025"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308610" indent="-153670" algn="l" rtl="0" eaLnBrk="0" fontAlgn="base" hangingPunct="0">
              <a:spcBef>
                <a:spcPts val="280"/>
              </a:spcBef>
              <a:spcAft>
                <a:spcPct val="0"/>
              </a:spcAft>
              <a:buClr>
                <a:schemeClr val="accent2"/>
              </a:buClr>
              <a:buSzPct val="76000"/>
              <a:defRPr lang="zh-CN" altLang="en-US" sz="1015" kern="1200" dirty="0" smtClean="0">
                <a:solidFill>
                  <a:schemeClr val="tx1"/>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lang="zh-CN" altLang="en-US" sz="845" kern="1200" dirty="0" smtClean="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lang="zh-CN" altLang="en-US" sz="760" kern="1200" dirty="0" smtClean="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lang="en-US" sz="760" kern="1200" dirty="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en-US" altLang="zh-CN" sz="3200" b="0" dirty="0">
                <a:solidFill>
                  <a:schemeClr val="tx1"/>
                </a:solidFill>
                <a:latin typeface="微软雅黑" panose="020B0503020204020204" pitchFamily="34" charset="-122"/>
                <a:ea typeface="微软雅黑" panose="020B0503020204020204" pitchFamily="34" charset="-122"/>
              </a:rPr>
              <a:t>2.</a:t>
            </a:r>
            <a:r>
              <a:rPr lang="zh-CN" altLang="en-US" sz="3200" b="0" dirty="0">
                <a:solidFill>
                  <a:schemeClr val="tx1"/>
                </a:solidFill>
                <a:latin typeface="微软雅黑" panose="020B0503020204020204" pitchFamily="34" charset="-122"/>
                <a:ea typeface="微软雅黑" panose="020B0503020204020204" pitchFamily="34" charset="-122"/>
              </a:rPr>
              <a:t>速度恒定：</a:t>
            </a:r>
            <a:endParaRPr lang="en-US" altLang="zh-CN" sz="3200" b="0" dirty="0">
              <a:solidFill>
                <a:schemeClr val="tx1"/>
              </a:solidFill>
              <a:latin typeface="微软雅黑" panose="020B0503020204020204" pitchFamily="34" charset="-122"/>
              <a:ea typeface="微软雅黑" panose="020B0503020204020204" pitchFamily="34" charset="-122"/>
            </a:endParaRPr>
          </a:p>
          <a:p>
            <a:pPr algn="ctr"/>
            <a:r>
              <a:rPr lang="zh-CN" altLang="en-US" sz="3200" b="0" dirty="0">
                <a:solidFill>
                  <a:schemeClr val="tx1"/>
                </a:solidFill>
                <a:latin typeface="微软雅黑" panose="020B0503020204020204" pitchFamily="34" charset="-122"/>
                <a:ea typeface="微软雅黑" panose="020B0503020204020204" pitchFamily="34" charset="-122"/>
              </a:rPr>
              <a:t>衰变率恒定 </a:t>
            </a:r>
          </a:p>
        </p:txBody>
      </p:sp>
      <p:sp>
        <p:nvSpPr>
          <p:cNvPr id="9" name="内容占位符 2"/>
          <p:cNvSpPr txBox="1"/>
          <p:nvPr/>
        </p:nvSpPr>
        <p:spPr>
          <a:xfrm>
            <a:off x="5948685" y="1878509"/>
            <a:ext cx="3294435" cy="1115690"/>
          </a:xfrm>
          <a:prstGeom prst="rect">
            <a:avLst/>
          </a:prstGeom>
          <a:noFill/>
        </p:spPr>
        <p:txBody>
          <a:bodyPr vert="horz" wrap="square" lIns="91440" tIns="45720" rIns="91440" bIns="45720" rtlCol="0">
            <a:spAutoFit/>
          </a:bodyPr>
          <a:lstStyle>
            <a:lvl1pPr marL="153670" indent="-153670" algn="l" rtl="0" eaLnBrk="0" fontAlgn="base" hangingPunct="0">
              <a:spcBef>
                <a:spcPts val="340"/>
              </a:spcBef>
              <a:spcAft>
                <a:spcPct val="0"/>
              </a:spcAft>
              <a:buClr>
                <a:schemeClr val="accent1"/>
              </a:buClr>
              <a:buSzPct val="76000"/>
              <a:defRPr lang="zh-CN" altLang="en-US" sz="2025"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308610" indent="-153670" algn="l" rtl="0" eaLnBrk="0" fontAlgn="base" hangingPunct="0">
              <a:spcBef>
                <a:spcPts val="280"/>
              </a:spcBef>
              <a:spcAft>
                <a:spcPct val="0"/>
              </a:spcAft>
              <a:buClr>
                <a:schemeClr val="accent2"/>
              </a:buClr>
              <a:buSzPct val="76000"/>
              <a:defRPr lang="zh-CN" altLang="en-US" sz="1015" kern="1200" dirty="0" smtClean="0">
                <a:solidFill>
                  <a:schemeClr val="tx1"/>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lang="zh-CN" altLang="en-US" sz="845" kern="1200" dirty="0" smtClean="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lang="zh-CN" altLang="en-US" sz="760" kern="1200" dirty="0" smtClean="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lang="en-US" sz="760" kern="1200" dirty="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en-US" altLang="zh-CN"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过程封闭：</a:t>
            </a:r>
            <a:endParaRPr lang="en-US" altLang="zh-CN"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3200" b="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元素没有增减</a:t>
            </a:r>
            <a:endParaRPr lang="zh-CN" altLang="en-US" sz="3200" b="0" dirty="0">
              <a:solidFill>
                <a:schemeClr val="tx1"/>
              </a:solidFill>
              <a:latin typeface="微软雅黑" panose="020B0503020204020204" pitchFamily="34" charset="-122"/>
              <a:ea typeface="微软雅黑" panose="020B0503020204020204" pitchFamily="34" charset="-122"/>
            </a:endParaRPr>
          </a:p>
        </p:txBody>
      </p:sp>
      <p:grpSp>
        <p:nvGrpSpPr>
          <p:cNvPr id="11" name="组合 9"/>
          <p:cNvGrpSpPr/>
          <p:nvPr/>
        </p:nvGrpSpPr>
        <p:grpSpPr>
          <a:xfrm>
            <a:off x="3401373" y="3174653"/>
            <a:ext cx="2628761" cy="2800320"/>
            <a:chOff x="6171699" y="2116253"/>
            <a:chExt cx="2660605" cy="2824915"/>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t="21538"/>
            <a:stretch>
              <a:fillRect/>
            </a:stretch>
          </p:blipFill>
          <p:spPr>
            <a:xfrm>
              <a:off x="6171699" y="2116253"/>
              <a:ext cx="2660605" cy="2824915"/>
            </a:xfrm>
            <a:prstGeom prst="rect">
              <a:avLst/>
            </a:prstGeom>
            <a:ln w="3175">
              <a:solidFill>
                <a:schemeClr val="tx1"/>
              </a:solidFill>
            </a:ln>
          </p:spPr>
        </p:pic>
        <p:sp>
          <p:nvSpPr>
            <p:cNvPr id="13" name="Text Box 9"/>
            <p:cNvSpPr txBox="1">
              <a:spLocks noChangeArrowheads="1"/>
            </p:cNvSpPr>
            <p:nvPr/>
          </p:nvSpPr>
          <p:spPr bwMode="auto">
            <a:xfrm>
              <a:off x="7608166" y="3140968"/>
              <a:ext cx="609601" cy="85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grpSp>
      <p:grpSp>
        <p:nvGrpSpPr>
          <p:cNvPr id="14" name="组合 8"/>
          <p:cNvGrpSpPr/>
          <p:nvPr/>
        </p:nvGrpSpPr>
        <p:grpSpPr>
          <a:xfrm>
            <a:off x="398148" y="3167293"/>
            <a:ext cx="2604123" cy="2778488"/>
            <a:chOff x="3363387" y="2116231"/>
            <a:chExt cx="2660605" cy="2824937"/>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rcRect t="21538"/>
            <a:stretch>
              <a:fillRect/>
            </a:stretch>
          </p:blipFill>
          <p:spPr>
            <a:xfrm>
              <a:off x="3363387" y="2116231"/>
              <a:ext cx="2660605" cy="2824937"/>
            </a:xfrm>
            <a:prstGeom prst="rect">
              <a:avLst/>
            </a:prstGeom>
            <a:ln w="3175">
              <a:solidFill>
                <a:schemeClr val="tx1"/>
              </a:solidFill>
            </a:ln>
          </p:spPr>
        </p:pic>
        <p:sp>
          <p:nvSpPr>
            <p:cNvPr id="16" name="Text Box 6"/>
            <p:cNvSpPr txBox="1">
              <a:spLocks noChangeArrowheads="1"/>
            </p:cNvSpPr>
            <p:nvPr/>
          </p:nvSpPr>
          <p:spPr bwMode="auto">
            <a:xfrm>
              <a:off x="4511824" y="2492895"/>
              <a:ext cx="533398" cy="81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sp>
          <p:nvSpPr>
            <p:cNvPr id="17" name="Text Box 10"/>
            <p:cNvSpPr txBox="1">
              <a:spLocks noChangeArrowheads="1"/>
            </p:cNvSpPr>
            <p:nvPr/>
          </p:nvSpPr>
          <p:spPr bwMode="auto">
            <a:xfrm>
              <a:off x="4439815" y="3861046"/>
              <a:ext cx="609600" cy="81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grpSp>
      <p:grpSp>
        <p:nvGrpSpPr>
          <p:cNvPr id="18" name="组合 10"/>
          <p:cNvGrpSpPr/>
          <p:nvPr/>
        </p:nvGrpSpPr>
        <p:grpSpPr>
          <a:xfrm>
            <a:off x="6429236" y="3167293"/>
            <a:ext cx="2332220" cy="2813061"/>
            <a:chOff x="8980011" y="1340768"/>
            <a:chExt cx="2660605" cy="3620977"/>
          </a:xfrm>
        </p:grpSpPr>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011" y="1340768"/>
              <a:ext cx="2660605" cy="3600399"/>
            </a:xfrm>
            <a:prstGeom prst="rect">
              <a:avLst/>
            </a:prstGeom>
            <a:ln w="3175">
              <a:solidFill>
                <a:schemeClr val="tx1"/>
              </a:solidFill>
            </a:ln>
          </p:spPr>
        </p:pic>
        <p:sp>
          <p:nvSpPr>
            <p:cNvPr id="20" name="Text Box 13"/>
            <p:cNvSpPr txBox="1">
              <a:spLocks noChangeArrowheads="1"/>
            </p:cNvSpPr>
            <p:nvPr/>
          </p:nvSpPr>
          <p:spPr bwMode="auto">
            <a:xfrm>
              <a:off x="10056437" y="3933057"/>
              <a:ext cx="609600" cy="10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sp>
          <p:nvSpPr>
            <p:cNvPr id="21" name="Text Box 14"/>
            <p:cNvSpPr txBox="1">
              <a:spLocks noChangeArrowheads="1"/>
            </p:cNvSpPr>
            <p:nvPr/>
          </p:nvSpPr>
          <p:spPr bwMode="auto">
            <a:xfrm>
              <a:off x="10056437" y="2492899"/>
              <a:ext cx="609600" cy="10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grpSp>
      <p:sp>
        <p:nvSpPr>
          <p:cNvPr id="22" name="文本框 21"/>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三个假设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sz="quarter" idx="4294967295"/>
          </p:nvPr>
        </p:nvSpPr>
        <p:spPr>
          <a:xfrm>
            <a:off x="664103" y="1777686"/>
            <a:ext cx="5498526" cy="4577917"/>
          </a:xfrm>
          <a:prstGeom prst="rect">
            <a:avLst/>
          </a:prstGeom>
        </p:spPr>
        <p:txBody>
          <a:bodyPr>
            <a:noAutofit/>
            <a:scene3d>
              <a:camera prst="orthographicFront"/>
              <a:lightRig rig="threePt" dir="t"/>
            </a:scene3d>
          </a:bodyPr>
          <a:lstStyle/>
          <a:p>
            <a:pPr marL="2540" indent="9525">
              <a:lnSpc>
                <a:spcPts val="4240"/>
              </a:lnSpc>
              <a:spcBef>
                <a:spcPts val="0"/>
              </a:spcBef>
              <a:spcAft>
                <a:spcPts val="1200"/>
              </a:spcAft>
            </a:pPr>
            <a:r>
              <a:rPr lang="zh-CN" altLang="zh-CN" sz="3200" dirty="0">
                <a:latin typeface="微软雅黑" panose="020B0503020204020204" pitchFamily="34" charset="-122"/>
                <a:ea typeface="微软雅黑" panose="020B0503020204020204" pitchFamily="34" charset="-122"/>
              </a:rPr>
              <a:t>学校一个角落里的水龙头在滴水，水龙头下有一个水桶</a:t>
            </a:r>
            <a:endParaRPr lang="en-US" altLang="zh-CN" sz="3200" dirty="0">
              <a:latin typeface="微软雅黑" panose="020B0503020204020204" pitchFamily="34" charset="-122"/>
              <a:ea typeface="微软雅黑" panose="020B0503020204020204" pitchFamily="34" charset="-122"/>
            </a:endParaRPr>
          </a:p>
          <a:p>
            <a:pPr marL="2540" indent="9525">
              <a:lnSpc>
                <a:spcPts val="4240"/>
              </a:lnSpc>
              <a:spcBef>
                <a:spcPts val="0"/>
              </a:spcBef>
              <a:spcAft>
                <a:spcPts val="1200"/>
              </a:spcAft>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观察：</a:t>
            </a:r>
            <a:endParaRPr 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endParaRPr>
          </a:p>
          <a:p>
            <a:pPr marL="2540" indent="9525">
              <a:lnSpc>
                <a:spcPts val="4240"/>
              </a:lnSpc>
              <a:spcBef>
                <a:spcPts val="0"/>
              </a:spcBef>
              <a:spcAft>
                <a:spcPts val="1200"/>
              </a:spcAft>
            </a:pPr>
            <a:r>
              <a:rPr lang="zh-CN" altLang="en-US" sz="3200" dirty="0">
                <a:latin typeface="微软雅黑" panose="020B0503020204020204" pitchFamily="34" charset="-122"/>
                <a:ea typeface="微软雅黑" panose="020B0503020204020204" pitchFamily="34" charset="-122"/>
                <a:cs typeface="Calibri" panose="020F0502020204030204" charset="0"/>
              </a:rPr>
              <a:t>水龙头的滴水速度是每小时</a:t>
            </a:r>
            <a:r>
              <a:rPr lang="en-US" altLang="zh-CN" sz="3200" dirty="0">
                <a:latin typeface="微软雅黑" panose="020B0503020204020204" pitchFamily="34" charset="-122"/>
                <a:ea typeface="微软雅黑" panose="020B0503020204020204" pitchFamily="34" charset="-122"/>
                <a:cs typeface="Calibri" panose="020F0502020204030204" charset="0"/>
              </a:rPr>
              <a:t>1</a:t>
            </a:r>
            <a:r>
              <a:rPr lang="zh-CN" altLang="en-US" sz="3200" dirty="0">
                <a:latin typeface="微软雅黑" panose="020B0503020204020204" pitchFamily="34" charset="-122"/>
                <a:ea typeface="微软雅黑" panose="020B0503020204020204" pitchFamily="34" charset="-122"/>
                <a:cs typeface="Calibri" panose="020F0502020204030204" charset="0"/>
              </a:rPr>
              <a:t>升，目前水桶里面有</a:t>
            </a:r>
            <a:r>
              <a:rPr lang="en-US" altLang="zh-CN" sz="3200" dirty="0">
                <a:latin typeface="微软雅黑" panose="020B0503020204020204" pitchFamily="34" charset="-122"/>
                <a:ea typeface="微软雅黑" panose="020B0503020204020204" pitchFamily="34" charset="-122"/>
                <a:cs typeface="Calibri" panose="020F0502020204030204" charset="0"/>
              </a:rPr>
              <a:t>6</a:t>
            </a:r>
            <a:r>
              <a:rPr lang="zh-CN" altLang="en-US" sz="3200" dirty="0">
                <a:latin typeface="微软雅黑" panose="020B0503020204020204" pitchFamily="34" charset="-122"/>
                <a:ea typeface="微软雅黑" panose="020B0503020204020204" pitchFamily="34" charset="-122"/>
                <a:cs typeface="Calibri" panose="020F0502020204030204" charset="0"/>
              </a:rPr>
              <a:t>升水</a:t>
            </a:r>
            <a:endParaRPr lang="en-US" sz="3200" dirty="0">
              <a:latin typeface="微软雅黑" panose="020B0503020204020204" pitchFamily="34" charset="-122"/>
              <a:ea typeface="微软雅黑" panose="020B0503020204020204" pitchFamily="34" charset="-122"/>
              <a:cs typeface="Calibri" panose="020F0502020204030204" charset="0"/>
            </a:endParaRPr>
          </a:p>
          <a:p>
            <a:pPr marL="2540" indent="9525">
              <a:lnSpc>
                <a:spcPts val="4240"/>
              </a:lnSpc>
              <a:spcBef>
                <a:spcPts val="0"/>
              </a:spcBef>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问题：</a:t>
            </a:r>
            <a:endParaRPr 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endParaRPr>
          </a:p>
          <a:p>
            <a:pPr marL="2540" indent="9525">
              <a:lnSpc>
                <a:spcPts val="4240"/>
              </a:lnSpc>
              <a:spcBef>
                <a:spcPts val="0"/>
              </a:spcBef>
            </a:pPr>
            <a:r>
              <a:rPr lang="zh-CN" altLang="en-US" sz="3200" dirty="0">
                <a:latin typeface="微软雅黑" panose="020B0503020204020204" pitchFamily="34" charset="-122"/>
                <a:ea typeface="微软雅黑" panose="020B0503020204020204" pitchFamily="34" charset="-122"/>
                <a:cs typeface="Calibri" panose="020F0502020204030204" charset="0"/>
              </a:rPr>
              <a:t>水桶在水龙头下放置了多久？</a:t>
            </a:r>
          </a:p>
        </p:txBody>
      </p:sp>
      <p:sp>
        <p:nvSpPr>
          <p:cNvPr id="5" name="文本框 4"/>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生活实例</a:t>
            </a:r>
          </a:p>
        </p:txBody>
      </p:sp>
      <p:cxnSp>
        <p:nvCxnSpPr>
          <p:cNvPr id="7" name="直线连接符 6"/>
          <p:cNvCxnSpPr/>
          <p:nvPr/>
        </p:nvCxnSpPr>
        <p:spPr>
          <a:xfrm>
            <a:off x="441383" y="1433363"/>
            <a:ext cx="13149" cy="496852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4333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09338" y="1433363"/>
            <a:ext cx="44355" cy="49696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201257"/>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6" name="Picture 5" descr="http://ic.ucsc.edu/~rlipsch/Pol174.w04/dripping_faucet_into_bucket_md_wht.gif"/>
          <p:cNvPicPr>
            <a:picLocks noChangeAspect="1" noChangeArrowheads="1" noCrop="1"/>
          </p:cNvPicPr>
          <p:nvPr/>
        </p:nvPicPr>
        <p:blipFill>
          <a:blip r:embed="rId5"/>
          <a:srcRect/>
          <a:stretch>
            <a:fillRect/>
          </a:stretch>
        </p:blipFill>
        <p:spPr bwMode="auto">
          <a:xfrm>
            <a:off x="6372200" y="2060497"/>
            <a:ext cx="2627784" cy="3715144"/>
          </a:xfrm>
          <a:prstGeom prst="rect">
            <a:avLst/>
          </a:prstGeom>
          <a:noFill/>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404664"/>
            <a:ext cx="9144000" cy="646331"/>
          </a:xfrm>
          <a:prstGeom prst="rect">
            <a:avLst/>
          </a:prstGeom>
          <a:noFill/>
        </p:spPr>
        <p:txBody>
          <a:bodyPr wrap="square">
            <a:spAutoFit/>
          </a:bodyPr>
          <a:lstStyle/>
          <a:p>
            <a:pPr algn="ctr"/>
            <a:r>
              <a:rPr lang="zh-CN"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怎么判断他的年龄？</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6" name="图片 5" descr="人在巴士上&#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155" y="1390645"/>
            <a:ext cx="8171690" cy="544646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sz="quarter" idx="4294967295"/>
          </p:nvPr>
        </p:nvSpPr>
        <p:spPr>
          <a:xfrm>
            <a:off x="447561" y="1340743"/>
            <a:ext cx="3227388" cy="1800225"/>
          </a:xfrm>
          <a:prstGeom prst="rect">
            <a:avLst/>
          </a:prstGeom>
        </p:spPr>
        <p:txBody>
          <a:bodyPr>
            <a:noAutofit/>
            <a:scene3d>
              <a:camera prst="orthographicFront"/>
              <a:lightRig rig="threePt" dir="t"/>
            </a:scene3d>
          </a:bodyPr>
          <a:lstStyle/>
          <a:p>
            <a:pPr marL="2540" indent="9525">
              <a:spcBef>
                <a:spcPts val="0"/>
              </a:spcBef>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问：</a:t>
            </a:r>
            <a:r>
              <a:rPr lang="zh-CN" altLang="en-US" sz="2800" dirty="0">
                <a:latin typeface="微软雅黑" panose="020B0503020204020204" pitchFamily="34" charset="-122"/>
                <a:ea typeface="微软雅黑" panose="020B0503020204020204" pitchFamily="34" charset="-122"/>
                <a:cs typeface="Calibri" panose="020F0502020204030204" charset="0"/>
              </a:rPr>
              <a:t>水桶在水龙头下放置了多久？</a:t>
            </a:r>
          </a:p>
        </p:txBody>
      </p:sp>
      <p:sp>
        <p:nvSpPr>
          <p:cNvPr id="7" name="Content Placeholder 2"/>
          <p:cNvSpPr txBox="1"/>
          <p:nvPr/>
        </p:nvSpPr>
        <p:spPr>
          <a:xfrm>
            <a:off x="4314105" y="1340743"/>
            <a:ext cx="4866407" cy="1368152"/>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spcBef>
                <a:spcPts val="0"/>
              </a:spcBef>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问：</a:t>
            </a:r>
            <a:r>
              <a:rPr lang="zh-CN" altLang="en-US" sz="2800" dirty="0">
                <a:latin typeface="微软雅黑" panose="020B0503020204020204" pitchFamily="34" charset="-122"/>
                <a:ea typeface="微软雅黑" panose="020B0503020204020204" pitchFamily="34" charset="-122"/>
                <a:cs typeface="Calibri" panose="020F0502020204030204" charset="0"/>
              </a:rPr>
              <a:t>这块岩石存在了多久？</a:t>
            </a:r>
          </a:p>
        </p:txBody>
      </p:sp>
      <p:sp>
        <p:nvSpPr>
          <p:cNvPr id="10" name="文本框 9"/>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确定年龄</a:t>
            </a:r>
          </a:p>
        </p:txBody>
      </p:sp>
      <p:pic>
        <p:nvPicPr>
          <p:cNvPr id="11" name="Picture 5" descr="http://ic.ucsc.edu/~rlipsch/Pol174.w04/dripping_faucet_into_bucket_md_wht.gif"/>
          <p:cNvPicPr>
            <a:picLocks noChangeAspect="1" noChangeArrowheads="1" noCrop="1"/>
          </p:cNvPicPr>
          <p:nvPr/>
        </p:nvPicPr>
        <p:blipFill>
          <a:blip r:embed="rId3"/>
          <a:srcRect/>
          <a:stretch>
            <a:fillRect/>
          </a:stretch>
        </p:blipFill>
        <p:spPr bwMode="auto">
          <a:xfrm>
            <a:off x="456919" y="2948609"/>
            <a:ext cx="2627784" cy="3715144"/>
          </a:xfrm>
          <a:prstGeom prst="rect">
            <a:avLst/>
          </a:prstGeom>
          <a:noFill/>
          <a:effectLst>
            <a:outerShdw blurRad="50800" dist="38100" dir="2700000" algn="tl" rotWithShape="0">
              <a:prstClr val="black">
                <a:alpha val="40000"/>
              </a:prstClr>
            </a:outerShdw>
          </a:effectLst>
        </p:spPr>
      </p:pic>
      <p:pic>
        <p:nvPicPr>
          <p:cNvPr id="156" name="图片 1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816" y="1512310"/>
            <a:ext cx="6338209" cy="5489706"/>
          </a:xfrm>
          <a:prstGeom prst="rect">
            <a:avLst/>
          </a:prstGeom>
          <a:ln>
            <a:noFill/>
          </a:ln>
          <a:effectLst>
            <a:outerShdw blurRad="292100" dist="139700" dir="2700000" algn="tl" rotWithShape="0">
              <a:srgbClr val="333333">
                <a:alpha val="65000"/>
              </a:srgbClr>
            </a:outerShdw>
          </a:effectLst>
        </p:spPr>
      </p:pic>
      <p:grpSp>
        <p:nvGrpSpPr>
          <p:cNvPr id="157" name="组合 156"/>
          <p:cNvGrpSpPr/>
          <p:nvPr/>
        </p:nvGrpSpPr>
        <p:grpSpPr>
          <a:xfrm>
            <a:off x="4173779" y="2519003"/>
            <a:ext cx="636932" cy="617858"/>
            <a:chOff x="10607235" y="1932435"/>
            <a:chExt cx="769229" cy="746193"/>
          </a:xfrm>
        </p:grpSpPr>
        <p:grpSp>
          <p:nvGrpSpPr>
            <p:cNvPr id="158" name="Group 71"/>
            <p:cNvGrpSpPr/>
            <p:nvPr/>
          </p:nvGrpSpPr>
          <p:grpSpPr bwMode="auto">
            <a:xfrm>
              <a:off x="10607235" y="1932435"/>
              <a:ext cx="769229" cy="746193"/>
              <a:chOff x="2448" y="1440"/>
              <a:chExt cx="540" cy="448"/>
            </a:xfrm>
          </p:grpSpPr>
          <p:grpSp>
            <p:nvGrpSpPr>
              <p:cNvPr id="160" name="Group 44"/>
              <p:cNvGrpSpPr/>
              <p:nvPr/>
            </p:nvGrpSpPr>
            <p:grpSpPr bwMode="auto">
              <a:xfrm>
                <a:off x="2448" y="1440"/>
                <a:ext cx="540" cy="448"/>
                <a:chOff x="2784" y="1632"/>
                <a:chExt cx="636" cy="528"/>
              </a:xfrm>
            </p:grpSpPr>
            <p:sp>
              <p:nvSpPr>
                <p:cNvPr id="16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6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6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6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59" name="Text Box 30"/>
            <p:cNvSpPr txBox="1">
              <a:spLocks noChangeArrowheads="1"/>
            </p:cNvSpPr>
            <p:nvPr/>
          </p:nvSpPr>
          <p:spPr bwMode="auto">
            <a:xfrm>
              <a:off x="10741962" y="2053362"/>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165" name="组合 164"/>
          <p:cNvGrpSpPr/>
          <p:nvPr/>
        </p:nvGrpSpPr>
        <p:grpSpPr>
          <a:xfrm>
            <a:off x="5165317" y="2204864"/>
            <a:ext cx="636932" cy="617858"/>
            <a:chOff x="10607235" y="1932435"/>
            <a:chExt cx="769229" cy="746193"/>
          </a:xfrm>
        </p:grpSpPr>
        <p:grpSp>
          <p:nvGrpSpPr>
            <p:cNvPr id="166" name="Group 71"/>
            <p:cNvGrpSpPr/>
            <p:nvPr/>
          </p:nvGrpSpPr>
          <p:grpSpPr bwMode="auto">
            <a:xfrm>
              <a:off x="10607235" y="1932435"/>
              <a:ext cx="769229" cy="746193"/>
              <a:chOff x="2448" y="1440"/>
              <a:chExt cx="540" cy="448"/>
            </a:xfrm>
          </p:grpSpPr>
          <p:grpSp>
            <p:nvGrpSpPr>
              <p:cNvPr id="168" name="Group 44"/>
              <p:cNvGrpSpPr/>
              <p:nvPr/>
            </p:nvGrpSpPr>
            <p:grpSpPr bwMode="auto">
              <a:xfrm>
                <a:off x="2448" y="1440"/>
                <a:ext cx="540" cy="448"/>
                <a:chOff x="2784" y="1632"/>
                <a:chExt cx="636" cy="528"/>
              </a:xfrm>
            </p:grpSpPr>
            <p:sp>
              <p:nvSpPr>
                <p:cNvPr id="17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6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67" name="Text Box 30"/>
            <p:cNvSpPr txBox="1">
              <a:spLocks noChangeArrowheads="1"/>
            </p:cNvSpPr>
            <p:nvPr/>
          </p:nvSpPr>
          <p:spPr bwMode="auto">
            <a:xfrm>
              <a:off x="10719243" y="2054810"/>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173" name="组合 172"/>
          <p:cNvGrpSpPr/>
          <p:nvPr/>
        </p:nvGrpSpPr>
        <p:grpSpPr>
          <a:xfrm>
            <a:off x="4269918" y="4840991"/>
            <a:ext cx="379028" cy="529593"/>
            <a:chOff x="10751521" y="4245280"/>
            <a:chExt cx="457756" cy="639594"/>
          </a:xfrm>
        </p:grpSpPr>
        <p:sp>
          <p:nvSpPr>
            <p:cNvPr id="174"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5" name="Text Box 30"/>
            <p:cNvSpPr txBox="1">
              <a:spLocks noChangeArrowheads="1"/>
            </p:cNvSpPr>
            <p:nvPr/>
          </p:nvSpPr>
          <p:spPr bwMode="auto">
            <a:xfrm>
              <a:off x="10751521" y="4358871"/>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76" name="组合 175"/>
          <p:cNvGrpSpPr/>
          <p:nvPr/>
        </p:nvGrpSpPr>
        <p:grpSpPr>
          <a:xfrm>
            <a:off x="5302771" y="4762987"/>
            <a:ext cx="385116" cy="529593"/>
            <a:chOff x="10744170" y="4245280"/>
            <a:chExt cx="465109" cy="639594"/>
          </a:xfrm>
        </p:grpSpPr>
        <p:sp>
          <p:nvSpPr>
            <p:cNvPr id="269" name="Oval 64"/>
            <p:cNvSpPr>
              <a:spLocks noChangeArrowheads="1"/>
            </p:cNvSpPr>
            <p:nvPr/>
          </p:nvSpPr>
          <p:spPr bwMode="auto">
            <a:xfrm>
              <a:off x="10799023" y="4245280"/>
              <a:ext cx="410256"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70" name="Text Box 30"/>
            <p:cNvSpPr txBox="1">
              <a:spLocks noChangeArrowheads="1"/>
            </p:cNvSpPr>
            <p:nvPr/>
          </p:nvSpPr>
          <p:spPr bwMode="auto">
            <a:xfrm>
              <a:off x="10744170" y="4334707"/>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71" name="组合 270"/>
          <p:cNvGrpSpPr/>
          <p:nvPr/>
        </p:nvGrpSpPr>
        <p:grpSpPr>
          <a:xfrm>
            <a:off x="6348073" y="2314194"/>
            <a:ext cx="636932" cy="617858"/>
            <a:chOff x="10607235" y="1932435"/>
            <a:chExt cx="769229" cy="746193"/>
          </a:xfrm>
        </p:grpSpPr>
        <p:grpSp>
          <p:nvGrpSpPr>
            <p:cNvPr id="272" name="Group 71"/>
            <p:cNvGrpSpPr/>
            <p:nvPr/>
          </p:nvGrpSpPr>
          <p:grpSpPr bwMode="auto">
            <a:xfrm>
              <a:off x="10607235" y="1932435"/>
              <a:ext cx="769229" cy="746193"/>
              <a:chOff x="2448" y="1440"/>
              <a:chExt cx="540" cy="448"/>
            </a:xfrm>
          </p:grpSpPr>
          <p:grpSp>
            <p:nvGrpSpPr>
              <p:cNvPr id="274" name="Group 44"/>
              <p:cNvGrpSpPr/>
              <p:nvPr/>
            </p:nvGrpSpPr>
            <p:grpSpPr bwMode="auto">
              <a:xfrm>
                <a:off x="2448" y="1440"/>
                <a:ext cx="540" cy="448"/>
                <a:chOff x="2784" y="1632"/>
                <a:chExt cx="636" cy="528"/>
              </a:xfrm>
            </p:grpSpPr>
            <p:sp>
              <p:nvSpPr>
                <p:cNvPr id="27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8"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9"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7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73" name="Text Box 30"/>
            <p:cNvSpPr txBox="1">
              <a:spLocks noChangeArrowheads="1"/>
            </p:cNvSpPr>
            <p:nvPr/>
          </p:nvSpPr>
          <p:spPr bwMode="auto">
            <a:xfrm>
              <a:off x="10734164" y="2055109"/>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00" name="组合 299"/>
          <p:cNvGrpSpPr/>
          <p:nvPr/>
        </p:nvGrpSpPr>
        <p:grpSpPr>
          <a:xfrm>
            <a:off x="6485542" y="4872317"/>
            <a:ext cx="385115" cy="529593"/>
            <a:chOff x="10744170" y="4245280"/>
            <a:chExt cx="465107" cy="639594"/>
          </a:xfrm>
        </p:grpSpPr>
        <p:sp>
          <p:nvSpPr>
            <p:cNvPr id="301"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02" name="Text Box 30"/>
            <p:cNvSpPr txBox="1">
              <a:spLocks noChangeArrowheads="1"/>
            </p:cNvSpPr>
            <p:nvPr/>
          </p:nvSpPr>
          <p:spPr bwMode="auto">
            <a:xfrm>
              <a:off x="10744170" y="4336656"/>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03" name="组合 302"/>
          <p:cNvGrpSpPr/>
          <p:nvPr/>
        </p:nvGrpSpPr>
        <p:grpSpPr>
          <a:xfrm>
            <a:off x="7212777" y="2552733"/>
            <a:ext cx="636932" cy="617858"/>
            <a:chOff x="10607235" y="1932435"/>
            <a:chExt cx="769229" cy="746193"/>
          </a:xfrm>
        </p:grpSpPr>
        <p:grpSp>
          <p:nvGrpSpPr>
            <p:cNvPr id="340" name="Group 71"/>
            <p:cNvGrpSpPr/>
            <p:nvPr/>
          </p:nvGrpSpPr>
          <p:grpSpPr bwMode="auto">
            <a:xfrm>
              <a:off x="10607235" y="1932435"/>
              <a:ext cx="769229" cy="746193"/>
              <a:chOff x="2448" y="1440"/>
              <a:chExt cx="540" cy="448"/>
            </a:xfrm>
          </p:grpSpPr>
          <p:grpSp>
            <p:nvGrpSpPr>
              <p:cNvPr id="342" name="Group 44"/>
              <p:cNvGrpSpPr/>
              <p:nvPr/>
            </p:nvGrpSpPr>
            <p:grpSpPr bwMode="auto">
              <a:xfrm>
                <a:off x="2448" y="1440"/>
                <a:ext cx="540" cy="448"/>
                <a:chOff x="2784" y="1632"/>
                <a:chExt cx="636" cy="528"/>
              </a:xfrm>
            </p:grpSpPr>
            <p:sp>
              <p:nvSpPr>
                <p:cNvPr id="34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4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4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4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41" name="Text Box 30"/>
            <p:cNvSpPr txBox="1">
              <a:spLocks noChangeArrowheads="1"/>
            </p:cNvSpPr>
            <p:nvPr/>
          </p:nvSpPr>
          <p:spPr bwMode="auto">
            <a:xfrm>
              <a:off x="10708041" y="2054318"/>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47" name="组合 346"/>
          <p:cNvGrpSpPr/>
          <p:nvPr/>
        </p:nvGrpSpPr>
        <p:grpSpPr>
          <a:xfrm>
            <a:off x="7396938" y="4725144"/>
            <a:ext cx="366140" cy="529593"/>
            <a:chOff x="10767086" y="4245280"/>
            <a:chExt cx="442191" cy="639594"/>
          </a:xfrm>
        </p:grpSpPr>
        <p:sp>
          <p:nvSpPr>
            <p:cNvPr id="348"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49" name="Text Box 30"/>
            <p:cNvSpPr txBox="1">
              <a:spLocks noChangeArrowheads="1"/>
            </p:cNvSpPr>
            <p:nvPr/>
          </p:nvSpPr>
          <p:spPr bwMode="auto">
            <a:xfrm>
              <a:off x="10767086" y="4336402"/>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50" name="组合 349"/>
          <p:cNvGrpSpPr/>
          <p:nvPr/>
        </p:nvGrpSpPr>
        <p:grpSpPr>
          <a:xfrm>
            <a:off x="3635896" y="3370650"/>
            <a:ext cx="636932" cy="617858"/>
            <a:chOff x="10607235" y="1932435"/>
            <a:chExt cx="769229" cy="746193"/>
          </a:xfrm>
        </p:grpSpPr>
        <p:grpSp>
          <p:nvGrpSpPr>
            <p:cNvPr id="351" name="Group 71"/>
            <p:cNvGrpSpPr/>
            <p:nvPr/>
          </p:nvGrpSpPr>
          <p:grpSpPr bwMode="auto">
            <a:xfrm>
              <a:off x="10607235" y="1932435"/>
              <a:ext cx="769229" cy="746193"/>
              <a:chOff x="2448" y="1440"/>
              <a:chExt cx="540" cy="448"/>
            </a:xfrm>
          </p:grpSpPr>
          <p:grpSp>
            <p:nvGrpSpPr>
              <p:cNvPr id="353" name="Group 44"/>
              <p:cNvGrpSpPr/>
              <p:nvPr/>
            </p:nvGrpSpPr>
            <p:grpSpPr bwMode="auto">
              <a:xfrm>
                <a:off x="2448" y="1440"/>
                <a:ext cx="540" cy="448"/>
                <a:chOff x="2784" y="1632"/>
                <a:chExt cx="636" cy="528"/>
              </a:xfrm>
            </p:grpSpPr>
            <p:sp>
              <p:nvSpPr>
                <p:cNvPr id="35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5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5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5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52" name="Text Box 30"/>
            <p:cNvSpPr txBox="1">
              <a:spLocks noChangeArrowheads="1"/>
            </p:cNvSpPr>
            <p:nvPr/>
          </p:nvSpPr>
          <p:spPr bwMode="auto">
            <a:xfrm>
              <a:off x="10728652" y="2056187"/>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58" name="组合 357"/>
          <p:cNvGrpSpPr/>
          <p:nvPr/>
        </p:nvGrpSpPr>
        <p:grpSpPr>
          <a:xfrm>
            <a:off x="3735494" y="5692638"/>
            <a:ext cx="375572" cy="529593"/>
            <a:chOff x="10755695" y="4245280"/>
            <a:chExt cx="453582" cy="639594"/>
          </a:xfrm>
        </p:grpSpPr>
        <p:sp>
          <p:nvSpPr>
            <p:cNvPr id="359"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60" name="Text Box 30"/>
            <p:cNvSpPr txBox="1">
              <a:spLocks noChangeArrowheads="1"/>
            </p:cNvSpPr>
            <p:nvPr/>
          </p:nvSpPr>
          <p:spPr bwMode="auto">
            <a:xfrm>
              <a:off x="10755695" y="4359370"/>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61" name="组合 360"/>
          <p:cNvGrpSpPr/>
          <p:nvPr/>
        </p:nvGrpSpPr>
        <p:grpSpPr>
          <a:xfrm>
            <a:off x="4774413" y="3182391"/>
            <a:ext cx="636932" cy="617858"/>
            <a:chOff x="10607235" y="1932435"/>
            <a:chExt cx="769229" cy="746193"/>
          </a:xfrm>
        </p:grpSpPr>
        <p:grpSp>
          <p:nvGrpSpPr>
            <p:cNvPr id="362" name="Group 71"/>
            <p:cNvGrpSpPr/>
            <p:nvPr/>
          </p:nvGrpSpPr>
          <p:grpSpPr bwMode="auto">
            <a:xfrm>
              <a:off x="10607235" y="1932435"/>
              <a:ext cx="769229" cy="746193"/>
              <a:chOff x="2448" y="1440"/>
              <a:chExt cx="540" cy="448"/>
            </a:xfrm>
          </p:grpSpPr>
          <p:grpSp>
            <p:nvGrpSpPr>
              <p:cNvPr id="364" name="Group 44"/>
              <p:cNvGrpSpPr/>
              <p:nvPr/>
            </p:nvGrpSpPr>
            <p:grpSpPr bwMode="auto">
              <a:xfrm>
                <a:off x="2448" y="1440"/>
                <a:ext cx="540" cy="448"/>
                <a:chOff x="2784" y="1632"/>
                <a:chExt cx="636" cy="528"/>
              </a:xfrm>
            </p:grpSpPr>
            <p:sp>
              <p:nvSpPr>
                <p:cNvPr id="36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6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6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6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63" name="Text Box 30"/>
            <p:cNvSpPr txBox="1">
              <a:spLocks noChangeArrowheads="1"/>
            </p:cNvSpPr>
            <p:nvPr/>
          </p:nvSpPr>
          <p:spPr bwMode="auto">
            <a:xfrm>
              <a:off x="10761677" y="2087329"/>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69" name="组合 368"/>
          <p:cNvGrpSpPr/>
          <p:nvPr/>
        </p:nvGrpSpPr>
        <p:grpSpPr>
          <a:xfrm>
            <a:off x="4874581" y="5504379"/>
            <a:ext cx="375011" cy="529593"/>
            <a:chOff x="10756373" y="4245280"/>
            <a:chExt cx="452904" cy="639594"/>
          </a:xfrm>
        </p:grpSpPr>
        <p:sp>
          <p:nvSpPr>
            <p:cNvPr id="370"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71" name="Text Box 30"/>
            <p:cNvSpPr txBox="1">
              <a:spLocks noChangeArrowheads="1"/>
            </p:cNvSpPr>
            <p:nvPr/>
          </p:nvSpPr>
          <p:spPr bwMode="auto">
            <a:xfrm>
              <a:off x="10756373" y="4327506"/>
              <a:ext cx="433172"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72" name="组合 371"/>
          <p:cNvGrpSpPr/>
          <p:nvPr/>
        </p:nvGrpSpPr>
        <p:grpSpPr>
          <a:xfrm>
            <a:off x="5778460" y="2985168"/>
            <a:ext cx="636932" cy="617858"/>
            <a:chOff x="10607235" y="1932435"/>
            <a:chExt cx="769229" cy="746193"/>
          </a:xfrm>
        </p:grpSpPr>
        <p:grpSp>
          <p:nvGrpSpPr>
            <p:cNvPr id="373" name="Group 71"/>
            <p:cNvGrpSpPr/>
            <p:nvPr/>
          </p:nvGrpSpPr>
          <p:grpSpPr bwMode="auto">
            <a:xfrm>
              <a:off x="10607235" y="1932435"/>
              <a:ext cx="769229" cy="746193"/>
              <a:chOff x="2448" y="1440"/>
              <a:chExt cx="540" cy="448"/>
            </a:xfrm>
          </p:grpSpPr>
          <p:grpSp>
            <p:nvGrpSpPr>
              <p:cNvPr id="375" name="Group 44"/>
              <p:cNvGrpSpPr/>
              <p:nvPr/>
            </p:nvGrpSpPr>
            <p:grpSpPr bwMode="auto">
              <a:xfrm>
                <a:off x="2448" y="1440"/>
                <a:ext cx="540" cy="448"/>
                <a:chOff x="2784" y="1632"/>
                <a:chExt cx="636" cy="528"/>
              </a:xfrm>
            </p:grpSpPr>
            <p:sp>
              <p:nvSpPr>
                <p:cNvPr id="377"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78"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79"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76"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74" name="Text Box 30"/>
            <p:cNvSpPr txBox="1">
              <a:spLocks noChangeArrowheads="1"/>
            </p:cNvSpPr>
            <p:nvPr/>
          </p:nvSpPr>
          <p:spPr bwMode="auto">
            <a:xfrm>
              <a:off x="10761677" y="2087329"/>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80" name="组合 379"/>
          <p:cNvGrpSpPr/>
          <p:nvPr/>
        </p:nvGrpSpPr>
        <p:grpSpPr>
          <a:xfrm>
            <a:off x="5888112" y="5307156"/>
            <a:ext cx="365520" cy="529593"/>
            <a:chOff x="10767835" y="4245280"/>
            <a:chExt cx="441442" cy="639594"/>
          </a:xfrm>
        </p:grpSpPr>
        <p:sp>
          <p:nvSpPr>
            <p:cNvPr id="381"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82" name="Text Box 30"/>
            <p:cNvSpPr txBox="1">
              <a:spLocks noChangeArrowheads="1"/>
            </p:cNvSpPr>
            <p:nvPr/>
          </p:nvSpPr>
          <p:spPr bwMode="auto">
            <a:xfrm>
              <a:off x="10767835" y="4347891"/>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83" name="组合 382"/>
          <p:cNvGrpSpPr/>
          <p:nvPr/>
        </p:nvGrpSpPr>
        <p:grpSpPr>
          <a:xfrm>
            <a:off x="6630107" y="3236180"/>
            <a:ext cx="636932" cy="617858"/>
            <a:chOff x="10607235" y="1932435"/>
            <a:chExt cx="769229" cy="746193"/>
          </a:xfrm>
        </p:grpSpPr>
        <p:grpSp>
          <p:nvGrpSpPr>
            <p:cNvPr id="384" name="Group 71"/>
            <p:cNvGrpSpPr/>
            <p:nvPr/>
          </p:nvGrpSpPr>
          <p:grpSpPr bwMode="auto">
            <a:xfrm>
              <a:off x="10607235" y="1932435"/>
              <a:ext cx="769229" cy="746193"/>
              <a:chOff x="2448" y="1440"/>
              <a:chExt cx="540" cy="448"/>
            </a:xfrm>
          </p:grpSpPr>
          <p:grpSp>
            <p:nvGrpSpPr>
              <p:cNvPr id="386" name="Group 44"/>
              <p:cNvGrpSpPr/>
              <p:nvPr/>
            </p:nvGrpSpPr>
            <p:grpSpPr bwMode="auto">
              <a:xfrm>
                <a:off x="2448" y="1440"/>
                <a:ext cx="540" cy="448"/>
                <a:chOff x="2784" y="1632"/>
                <a:chExt cx="636" cy="528"/>
              </a:xfrm>
            </p:grpSpPr>
            <p:sp>
              <p:nvSpPr>
                <p:cNvPr id="38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8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9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8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85" name="Text Box 30"/>
            <p:cNvSpPr txBox="1">
              <a:spLocks noChangeArrowheads="1"/>
            </p:cNvSpPr>
            <p:nvPr/>
          </p:nvSpPr>
          <p:spPr bwMode="auto">
            <a:xfrm>
              <a:off x="10761677" y="2087329"/>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391" name="组合 390"/>
          <p:cNvGrpSpPr/>
          <p:nvPr/>
        </p:nvGrpSpPr>
        <p:grpSpPr>
          <a:xfrm>
            <a:off x="6731799" y="5558168"/>
            <a:ext cx="373484" cy="529593"/>
            <a:chOff x="10758217" y="4245280"/>
            <a:chExt cx="451060" cy="639594"/>
          </a:xfrm>
        </p:grpSpPr>
        <p:sp>
          <p:nvSpPr>
            <p:cNvPr id="392"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93" name="Text Box 30"/>
            <p:cNvSpPr txBox="1">
              <a:spLocks noChangeArrowheads="1"/>
            </p:cNvSpPr>
            <p:nvPr/>
          </p:nvSpPr>
          <p:spPr bwMode="auto">
            <a:xfrm>
              <a:off x="10758217" y="4337104"/>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94" name="组合 393"/>
          <p:cNvGrpSpPr/>
          <p:nvPr/>
        </p:nvGrpSpPr>
        <p:grpSpPr>
          <a:xfrm>
            <a:off x="7777589" y="3200322"/>
            <a:ext cx="636932" cy="617858"/>
            <a:chOff x="10607235" y="1932435"/>
            <a:chExt cx="769229" cy="746193"/>
          </a:xfrm>
        </p:grpSpPr>
        <p:grpSp>
          <p:nvGrpSpPr>
            <p:cNvPr id="395" name="Group 71"/>
            <p:cNvGrpSpPr/>
            <p:nvPr/>
          </p:nvGrpSpPr>
          <p:grpSpPr bwMode="auto">
            <a:xfrm>
              <a:off x="10607235" y="1932435"/>
              <a:ext cx="769229" cy="746193"/>
              <a:chOff x="2448" y="1440"/>
              <a:chExt cx="540" cy="448"/>
            </a:xfrm>
          </p:grpSpPr>
          <p:grpSp>
            <p:nvGrpSpPr>
              <p:cNvPr id="397" name="Group 44"/>
              <p:cNvGrpSpPr/>
              <p:nvPr/>
            </p:nvGrpSpPr>
            <p:grpSpPr bwMode="auto">
              <a:xfrm>
                <a:off x="2448" y="1440"/>
                <a:ext cx="540" cy="448"/>
                <a:chOff x="2784" y="1632"/>
                <a:chExt cx="636" cy="528"/>
              </a:xfrm>
            </p:grpSpPr>
            <p:sp>
              <p:nvSpPr>
                <p:cNvPr id="399"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00"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01"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98"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96" name="Text Box 30"/>
            <p:cNvSpPr txBox="1">
              <a:spLocks noChangeArrowheads="1"/>
            </p:cNvSpPr>
            <p:nvPr/>
          </p:nvSpPr>
          <p:spPr bwMode="auto">
            <a:xfrm>
              <a:off x="10723344" y="2065673"/>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402" name="组合 401"/>
          <p:cNvGrpSpPr/>
          <p:nvPr/>
        </p:nvGrpSpPr>
        <p:grpSpPr>
          <a:xfrm>
            <a:off x="7873728" y="5522310"/>
            <a:ext cx="379028" cy="529593"/>
            <a:chOff x="10751521" y="4245280"/>
            <a:chExt cx="457756" cy="639594"/>
          </a:xfrm>
        </p:grpSpPr>
        <p:sp>
          <p:nvSpPr>
            <p:cNvPr id="403"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04" name="Text Box 30"/>
            <p:cNvSpPr txBox="1">
              <a:spLocks noChangeArrowheads="1"/>
            </p:cNvSpPr>
            <p:nvPr/>
          </p:nvSpPr>
          <p:spPr bwMode="auto">
            <a:xfrm>
              <a:off x="10751521" y="4305850"/>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405" name="组合 404"/>
          <p:cNvGrpSpPr/>
          <p:nvPr/>
        </p:nvGrpSpPr>
        <p:grpSpPr>
          <a:xfrm>
            <a:off x="4299569" y="3926566"/>
            <a:ext cx="636932" cy="617858"/>
            <a:chOff x="10607235" y="1932435"/>
            <a:chExt cx="769229" cy="746193"/>
          </a:xfrm>
        </p:grpSpPr>
        <p:grpSp>
          <p:nvGrpSpPr>
            <p:cNvPr id="406" name="Group 71"/>
            <p:cNvGrpSpPr/>
            <p:nvPr/>
          </p:nvGrpSpPr>
          <p:grpSpPr bwMode="auto">
            <a:xfrm>
              <a:off x="10607235" y="1932435"/>
              <a:ext cx="769229" cy="746193"/>
              <a:chOff x="2448" y="1440"/>
              <a:chExt cx="540" cy="448"/>
            </a:xfrm>
          </p:grpSpPr>
          <p:grpSp>
            <p:nvGrpSpPr>
              <p:cNvPr id="408" name="Group 44"/>
              <p:cNvGrpSpPr/>
              <p:nvPr/>
            </p:nvGrpSpPr>
            <p:grpSpPr bwMode="auto">
              <a:xfrm>
                <a:off x="2448" y="1440"/>
                <a:ext cx="540" cy="448"/>
                <a:chOff x="2784" y="1632"/>
                <a:chExt cx="636" cy="528"/>
              </a:xfrm>
            </p:grpSpPr>
            <p:sp>
              <p:nvSpPr>
                <p:cNvPr id="41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1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1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0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07" name="Text Box 30"/>
            <p:cNvSpPr txBox="1">
              <a:spLocks noChangeArrowheads="1"/>
            </p:cNvSpPr>
            <p:nvPr/>
          </p:nvSpPr>
          <p:spPr bwMode="auto">
            <a:xfrm>
              <a:off x="10730454" y="2055091"/>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413" name="组合 412"/>
          <p:cNvGrpSpPr/>
          <p:nvPr/>
        </p:nvGrpSpPr>
        <p:grpSpPr>
          <a:xfrm>
            <a:off x="4399193" y="5878275"/>
            <a:ext cx="375555" cy="529593"/>
            <a:chOff x="10755716" y="4245280"/>
            <a:chExt cx="453561" cy="639594"/>
          </a:xfrm>
        </p:grpSpPr>
        <p:sp>
          <p:nvSpPr>
            <p:cNvPr id="414"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15" name="Text Box 30"/>
            <p:cNvSpPr txBox="1">
              <a:spLocks noChangeArrowheads="1"/>
            </p:cNvSpPr>
            <p:nvPr/>
          </p:nvSpPr>
          <p:spPr bwMode="auto">
            <a:xfrm>
              <a:off x="10755716" y="4362663"/>
              <a:ext cx="433172"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416" name="组合 415"/>
          <p:cNvGrpSpPr/>
          <p:nvPr/>
        </p:nvGrpSpPr>
        <p:grpSpPr>
          <a:xfrm>
            <a:off x="5411193" y="3836919"/>
            <a:ext cx="636932" cy="617858"/>
            <a:chOff x="10607235" y="1932435"/>
            <a:chExt cx="769229" cy="746193"/>
          </a:xfrm>
        </p:grpSpPr>
        <p:grpSp>
          <p:nvGrpSpPr>
            <p:cNvPr id="417" name="Group 71"/>
            <p:cNvGrpSpPr/>
            <p:nvPr/>
          </p:nvGrpSpPr>
          <p:grpSpPr bwMode="auto">
            <a:xfrm>
              <a:off x="10607235" y="1932435"/>
              <a:ext cx="769229" cy="746193"/>
              <a:chOff x="2448" y="1440"/>
              <a:chExt cx="540" cy="448"/>
            </a:xfrm>
          </p:grpSpPr>
          <p:grpSp>
            <p:nvGrpSpPr>
              <p:cNvPr id="419" name="Group 44"/>
              <p:cNvGrpSpPr/>
              <p:nvPr/>
            </p:nvGrpSpPr>
            <p:grpSpPr bwMode="auto">
              <a:xfrm>
                <a:off x="2448" y="1440"/>
                <a:ext cx="540" cy="448"/>
                <a:chOff x="2784" y="1632"/>
                <a:chExt cx="636" cy="528"/>
              </a:xfrm>
            </p:grpSpPr>
            <p:sp>
              <p:nvSpPr>
                <p:cNvPr id="421"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22"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23"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20"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18" name="Text Box 30"/>
            <p:cNvSpPr txBox="1">
              <a:spLocks noChangeArrowheads="1"/>
            </p:cNvSpPr>
            <p:nvPr/>
          </p:nvSpPr>
          <p:spPr bwMode="auto">
            <a:xfrm>
              <a:off x="10720876" y="2066079"/>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424" name="组合 423"/>
          <p:cNvGrpSpPr/>
          <p:nvPr/>
        </p:nvGrpSpPr>
        <p:grpSpPr>
          <a:xfrm>
            <a:off x="5512092" y="6006284"/>
            <a:ext cx="374260" cy="529593"/>
            <a:chOff x="10757279" y="4245280"/>
            <a:chExt cx="451998" cy="639594"/>
          </a:xfrm>
        </p:grpSpPr>
        <p:sp>
          <p:nvSpPr>
            <p:cNvPr id="425"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26" name="Text Box 30"/>
            <p:cNvSpPr txBox="1">
              <a:spLocks noChangeArrowheads="1"/>
            </p:cNvSpPr>
            <p:nvPr/>
          </p:nvSpPr>
          <p:spPr bwMode="auto">
            <a:xfrm>
              <a:off x="10757279" y="4343196"/>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427" name="组合 426"/>
          <p:cNvGrpSpPr/>
          <p:nvPr/>
        </p:nvGrpSpPr>
        <p:grpSpPr>
          <a:xfrm>
            <a:off x="6200087" y="4034143"/>
            <a:ext cx="636932" cy="617858"/>
            <a:chOff x="10607235" y="1932435"/>
            <a:chExt cx="769229" cy="746193"/>
          </a:xfrm>
        </p:grpSpPr>
        <p:grpSp>
          <p:nvGrpSpPr>
            <p:cNvPr id="428" name="Group 71"/>
            <p:cNvGrpSpPr/>
            <p:nvPr/>
          </p:nvGrpSpPr>
          <p:grpSpPr bwMode="auto">
            <a:xfrm>
              <a:off x="10607235" y="1932435"/>
              <a:ext cx="769229" cy="746193"/>
              <a:chOff x="2448" y="1440"/>
              <a:chExt cx="540" cy="448"/>
            </a:xfrm>
          </p:grpSpPr>
          <p:grpSp>
            <p:nvGrpSpPr>
              <p:cNvPr id="430" name="Group 44"/>
              <p:cNvGrpSpPr/>
              <p:nvPr/>
            </p:nvGrpSpPr>
            <p:grpSpPr bwMode="auto">
              <a:xfrm>
                <a:off x="2448" y="1440"/>
                <a:ext cx="540" cy="448"/>
                <a:chOff x="2784" y="1632"/>
                <a:chExt cx="636" cy="528"/>
              </a:xfrm>
            </p:grpSpPr>
            <p:sp>
              <p:nvSpPr>
                <p:cNvPr id="43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3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3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3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29" name="Text Box 30"/>
            <p:cNvSpPr txBox="1">
              <a:spLocks noChangeArrowheads="1"/>
            </p:cNvSpPr>
            <p:nvPr/>
          </p:nvSpPr>
          <p:spPr bwMode="auto">
            <a:xfrm>
              <a:off x="10707901" y="2064081"/>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435" name="组合 434"/>
          <p:cNvGrpSpPr/>
          <p:nvPr/>
        </p:nvGrpSpPr>
        <p:grpSpPr>
          <a:xfrm>
            <a:off x="6283445" y="5975470"/>
            <a:ext cx="384831" cy="529593"/>
            <a:chOff x="10744513" y="4245280"/>
            <a:chExt cx="464764" cy="639594"/>
          </a:xfrm>
        </p:grpSpPr>
        <p:sp>
          <p:nvSpPr>
            <p:cNvPr id="436"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37" name="Text Box 30"/>
            <p:cNvSpPr txBox="1">
              <a:spLocks noChangeArrowheads="1"/>
            </p:cNvSpPr>
            <p:nvPr/>
          </p:nvSpPr>
          <p:spPr bwMode="auto">
            <a:xfrm>
              <a:off x="10744513" y="4358629"/>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438" name="组合 437"/>
          <p:cNvGrpSpPr/>
          <p:nvPr/>
        </p:nvGrpSpPr>
        <p:grpSpPr>
          <a:xfrm>
            <a:off x="7266887" y="3944496"/>
            <a:ext cx="636932" cy="617858"/>
            <a:chOff x="10607235" y="1932435"/>
            <a:chExt cx="769229" cy="746193"/>
          </a:xfrm>
        </p:grpSpPr>
        <p:grpSp>
          <p:nvGrpSpPr>
            <p:cNvPr id="439" name="Group 71"/>
            <p:cNvGrpSpPr/>
            <p:nvPr/>
          </p:nvGrpSpPr>
          <p:grpSpPr bwMode="auto">
            <a:xfrm>
              <a:off x="10607235" y="1932435"/>
              <a:ext cx="769229" cy="746193"/>
              <a:chOff x="2448" y="1440"/>
              <a:chExt cx="540" cy="448"/>
            </a:xfrm>
          </p:grpSpPr>
          <p:grpSp>
            <p:nvGrpSpPr>
              <p:cNvPr id="441" name="Group 44"/>
              <p:cNvGrpSpPr/>
              <p:nvPr/>
            </p:nvGrpSpPr>
            <p:grpSpPr bwMode="auto">
              <a:xfrm>
                <a:off x="2448" y="1440"/>
                <a:ext cx="540" cy="448"/>
                <a:chOff x="2784" y="1632"/>
                <a:chExt cx="636" cy="528"/>
              </a:xfrm>
            </p:grpSpPr>
            <p:sp>
              <p:nvSpPr>
                <p:cNvPr id="443"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44"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45"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42"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40" name="Text Box 30"/>
            <p:cNvSpPr txBox="1">
              <a:spLocks noChangeArrowheads="1"/>
            </p:cNvSpPr>
            <p:nvPr/>
          </p:nvSpPr>
          <p:spPr bwMode="auto">
            <a:xfrm>
              <a:off x="10716824" y="2065674"/>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446" name="组合 445"/>
          <p:cNvGrpSpPr/>
          <p:nvPr/>
        </p:nvGrpSpPr>
        <p:grpSpPr>
          <a:xfrm>
            <a:off x="7366451" y="5863580"/>
            <a:ext cx="375612" cy="529593"/>
            <a:chOff x="10755647" y="4245280"/>
            <a:chExt cx="453630" cy="639594"/>
          </a:xfrm>
        </p:grpSpPr>
        <p:sp>
          <p:nvSpPr>
            <p:cNvPr id="447"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48" name="Text Box 30"/>
            <p:cNvSpPr txBox="1">
              <a:spLocks noChangeArrowheads="1"/>
            </p:cNvSpPr>
            <p:nvPr/>
          </p:nvSpPr>
          <p:spPr bwMode="auto">
            <a:xfrm>
              <a:off x="10755647" y="4336885"/>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449" name="组合 448"/>
          <p:cNvGrpSpPr/>
          <p:nvPr/>
        </p:nvGrpSpPr>
        <p:grpSpPr>
          <a:xfrm>
            <a:off x="8126620" y="3889321"/>
            <a:ext cx="636932" cy="617858"/>
            <a:chOff x="10607235" y="1932435"/>
            <a:chExt cx="769229" cy="746193"/>
          </a:xfrm>
        </p:grpSpPr>
        <p:grpSp>
          <p:nvGrpSpPr>
            <p:cNvPr id="450" name="Group 71"/>
            <p:cNvGrpSpPr/>
            <p:nvPr/>
          </p:nvGrpSpPr>
          <p:grpSpPr bwMode="auto">
            <a:xfrm>
              <a:off x="10607235" y="1932435"/>
              <a:ext cx="769229" cy="746193"/>
              <a:chOff x="2448" y="1440"/>
              <a:chExt cx="540" cy="448"/>
            </a:xfrm>
          </p:grpSpPr>
          <p:grpSp>
            <p:nvGrpSpPr>
              <p:cNvPr id="452" name="Group 44"/>
              <p:cNvGrpSpPr/>
              <p:nvPr/>
            </p:nvGrpSpPr>
            <p:grpSpPr bwMode="auto">
              <a:xfrm>
                <a:off x="2448" y="1440"/>
                <a:ext cx="540" cy="448"/>
                <a:chOff x="2784" y="1632"/>
                <a:chExt cx="636" cy="528"/>
              </a:xfrm>
            </p:grpSpPr>
            <p:sp>
              <p:nvSpPr>
                <p:cNvPr id="45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5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5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5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51" name="Text Box 30"/>
            <p:cNvSpPr txBox="1">
              <a:spLocks noChangeArrowheads="1"/>
            </p:cNvSpPr>
            <p:nvPr/>
          </p:nvSpPr>
          <p:spPr bwMode="auto">
            <a:xfrm>
              <a:off x="10729920" y="2054318"/>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457" name="组合 456"/>
          <p:cNvGrpSpPr/>
          <p:nvPr/>
        </p:nvGrpSpPr>
        <p:grpSpPr>
          <a:xfrm>
            <a:off x="8328402" y="5351472"/>
            <a:ext cx="367299" cy="529593"/>
            <a:chOff x="10765693" y="4245280"/>
            <a:chExt cx="443591" cy="639594"/>
          </a:xfrm>
        </p:grpSpPr>
        <p:sp>
          <p:nvSpPr>
            <p:cNvPr id="458" name="Oval 64"/>
            <p:cNvSpPr>
              <a:spLocks noChangeArrowheads="1"/>
            </p:cNvSpPr>
            <p:nvPr/>
          </p:nvSpPr>
          <p:spPr bwMode="auto">
            <a:xfrm>
              <a:off x="10799029"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59" name="Text Box 30"/>
            <p:cNvSpPr txBox="1">
              <a:spLocks noChangeArrowheads="1"/>
            </p:cNvSpPr>
            <p:nvPr/>
          </p:nvSpPr>
          <p:spPr bwMode="auto">
            <a:xfrm>
              <a:off x="10765693" y="4352589"/>
              <a:ext cx="433173" cy="446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521" name="组合 520"/>
          <p:cNvGrpSpPr/>
          <p:nvPr/>
        </p:nvGrpSpPr>
        <p:grpSpPr>
          <a:xfrm>
            <a:off x="4163557" y="2521607"/>
            <a:ext cx="636932" cy="617858"/>
            <a:chOff x="10607235" y="1932435"/>
            <a:chExt cx="769229" cy="746193"/>
          </a:xfrm>
        </p:grpSpPr>
        <p:grpSp>
          <p:nvGrpSpPr>
            <p:cNvPr id="522" name="Group 71"/>
            <p:cNvGrpSpPr/>
            <p:nvPr/>
          </p:nvGrpSpPr>
          <p:grpSpPr bwMode="auto">
            <a:xfrm>
              <a:off x="10607235" y="1932435"/>
              <a:ext cx="769229" cy="746193"/>
              <a:chOff x="2448" y="1440"/>
              <a:chExt cx="540" cy="448"/>
            </a:xfrm>
          </p:grpSpPr>
          <p:grpSp>
            <p:nvGrpSpPr>
              <p:cNvPr id="524" name="Group 44"/>
              <p:cNvGrpSpPr/>
              <p:nvPr/>
            </p:nvGrpSpPr>
            <p:grpSpPr bwMode="auto">
              <a:xfrm>
                <a:off x="2448" y="1440"/>
                <a:ext cx="540" cy="448"/>
                <a:chOff x="2784" y="1632"/>
                <a:chExt cx="636" cy="528"/>
              </a:xfrm>
            </p:grpSpPr>
            <p:sp>
              <p:nvSpPr>
                <p:cNvPr id="52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2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2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2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23" name="Text Box 30"/>
            <p:cNvSpPr txBox="1">
              <a:spLocks noChangeArrowheads="1"/>
            </p:cNvSpPr>
            <p:nvPr/>
          </p:nvSpPr>
          <p:spPr bwMode="auto">
            <a:xfrm>
              <a:off x="10741962" y="2053362"/>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529" name="组合 528"/>
          <p:cNvGrpSpPr/>
          <p:nvPr/>
        </p:nvGrpSpPr>
        <p:grpSpPr>
          <a:xfrm>
            <a:off x="6333812" y="2306968"/>
            <a:ext cx="636932" cy="617858"/>
            <a:chOff x="10607235" y="1932435"/>
            <a:chExt cx="769229" cy="746193"/>
          </a:xfrm>
        </p:grpSpPr>
        <p:grpSp>
          <p:nvGrpSpPr>
            <p:cNvPr id="530" name="Group 71"/>
            <p:cNvGrpSpPr/>
            <p:nvPr/>
          </p:nvGrpSpPr>
          <p:grpSpPr bwMode="auto">
            <a:xfrm>
              <a:off x="10607235" y="1932435"/>
              <a:ext cx="769229" cy="746193"/>
              <a:chOff x="2448" y="1440"/>
              <a:chExt cx="540" cy="448"/>
            </a:xfrm>
          </p:grpSpPr>
          <p:grpSp>
            <p:nvGrpSpPr>
              <p:cNvPr id="532" name="Group 44"/>
              <p:cNvGrpSpPr/>
              <p:nvPr/>
            </p:nvGrpSpPr>
            <p:grpSpPr bwMode="auto">
              <a:xfrm>
                <a:off x="2448" y="1440"/>
                <a:ext cx="540" cy="448"/>
                <a:chOff x="2784" y="1632"/>
                <a:chExt cx="636" cy="528"/>
              </a:xfrm>
            </p:grpSpPr>
            <p:sp>
              <p:nvSpPr>
                <p:cNvPr id="53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3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3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3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31" name="Text Box 30"/>
            <p:cNvSpPr txBox="1">
              <a:spLocks noChangeArrowheads="1"/>
            </p:cNvSpPr>
            <p:nvPr/>
          </p:nvSpPr>
          <p:spPr bwMode="auto">
            <a:xfrm>
              <a:off x="10734164" y="2055109"/>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537" name="组合 536"/>
          <p:cNvGrpSpPr/>
          <p:nvPr/>
        </p:nvGrpSpPr>
        <p:grpSpPr>
          <a:xfrm>
            <a:off x="3626100" y="3373441"/>
            <a:ext cx="636932" cy="617858"/>
            <a:chOff x="10607235" y="1932435"/>
            <a:chExt cx="769229" cy="746193"/>
          </a:xfrm>
        </p:grpSpPr>
        <p:grpSp>
          <p:nvGrpSpPr>
            <p:cNvPr id="538" name="Group 71"/>
            <p:cNvGrpSpPr/>
            <p:nvPr/>
          </p:nvGrpSpPr>
          <p:grpSpPr bwMode="auto">
            <a:xfrm>
              <a:off x="10607235" y="1932435"/>
              <a:ext cx="769229" cy="746193"/>
              <a:chOff x="2448" y="1440"/>
              <a:chExt cx="540" cy="448"/>
            </a:xfrm>
          </p:grpSpPr>
          <p:grpSp>
            <p:nvGrpSpPr>
              <p:cNvPr id="540" name="Group 44"/>
              <p:cNvGrpSpPr/>
              <p:nvPr/>
            </p:nvGrpSpPr>
            <p:grpSpPr bwMode="auto">
              <a:xfrm>
                <a:off x="2448" y="1440"/>
                <a:ext cx="540" cy="448"/>
                <a:chOff x="2784" y="1632"/>
                <a:chExt cx="636" cy="528"/>
              </a:xfrm>
            </p:grpSpPr>
            <p:sp>
              <p:nvSpPr>
                <p:cNvPr id="54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4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4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4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39" name="Text Box 30"/>
            <p:cNvSpPr txBox="1">
              <a:spLocks noChangeArrowheads="1"/>
            </p:cNvSpPr>
            <p:nvPr/>
          </p:nvSpPr>
          <p:spPr bwMode="auto">
            <a:xfrm>
              <a:off x="10728652" y="2056187"/>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545" name="组合 544"/>
          <p:cNvGrpSpPr/>
          <p:nvPr/>
        </p:nvGrpSpPr>
        <p:grpSpPr>
          <a:xfrm>
            <a:off x="5769001" y="2998599"/>
            <a:ext cx="636932" cy="617858"/>
            <a:chOff x="10607235" y="1932435"/>
            <a:chExt cx="769229" cy="746193"/>
          </a:xfrm>
        </p:grpSpPr>
        <p:grpSp>
          <p:nvGrpSpPr>
            <p:cNvPr id="546" name="Group 71"/>
            <p:cNvGrpSpPr/>
            <p:nvPr/>
          </p:nvGrpSpPr>
          <p:grpSpPr bwMode="auto">
            <a:xfrm>
              <a:off x="10607235" y="1932435"/>
              <a:ext cx="769229" cy="746193"/>
              <a:chOff x="2448" y="1440"/>
              <a:chExt cx="540" cy="448"/>
            </a:xfrm>
          </p:grpSpPr>
          <p:grpSp>
            <p:nvGrpSpPr>
              <p:cNvPr id="548" name="Group 44"/>
              <p:cNvGrpSpPr/>
              <p:nvPr/>
            </p:nvGrpSpPr>
            <p:grpSpPr bwMode="auto">
              <a:xfrm>
                <a:off x="2448" y="1440"/>
                <a:ext cx="540" cy="448"/>
                <a:chOff x="2784" y="1632"/>
                <a:chExt cx="636" cy="528"/>
              </a:xfrm>
            </p:grpSpPr>
            <p:sp>
              <p:nvSpPr>
                <p:cNvPr id="55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5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5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4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47" name="Text Box 30"/>
            <p:cNvSpPr txBox="1">
              <a:spLocks noChangeArrowheads="1"/>
            </p:cNvSpPr>
            <p:nvPr/>
          </p:nvSpPr>
          <p:spPr bwMode="auto">
            <a:xfrm>
              <a:off x="10721499" y="2045180"/>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553" name="组合 552"/>
          <p:cNvGrpSpPr/>
          <p:nvPr/>
        </p:nvGrpSpPr>
        <p:grpSpPr>
          <a:xfrm>
            <a:off x="7782422" y="3202979"/>
            <a:ext cx="636932" cy="617858"/>
            <a:chOff x="10607235" y="1932435"/>
            <a:chExt cx="769229" cy="746193"/>
          </a:xfrm>
        </p:grpSpPr>
        <p:grpSp>
          <p:nvGrpSpPr>
            <p:cNvPr id="554" name="Group 71"/>
            <p:cNvGrpSpPr/>
            <p:nvPr/>
          </p:nvGrpSpPr>
          <p:grpSpPr bwMode="auto">
            <a:xfrm>
              <a:off x="10607235" y="1932435"/>
              <a:ext cx="769229" cy="746193"/>
              <a:chOff x="2448" y="1440"/>
              <a:chExt cx="540" cy="448"/>
            </a:xfrm>
          </p:grpSpPr>
          <p:grpSp>
            <p:nvGrpSpPr>
              <p:cNvPr id="556" name="Group 44"/>
              <p:cNvGrpSpPr/>
              <p:nvPr/>
            </p:nvGrpSpPr>
            <p:grpSpPr bwMode="auto">
              <a:xfrm>
                <a:off x="2448" y="1440"/>
                <a:ext cx="540" cy="448"/>
                <a:chOff x="2784" y="1632"/>
                <a:chExt cx="636" cy="528"/>
              </a:xfrm>
            </p:grpSpPr>
            <p:sp>
              <p:nvSpPr>
                <p:cNvPr id="55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5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6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5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55" name="Text Box 30"/>
            <p:cNvSpPr txBox="1">
              <a:spLocks noChangeArrowheads="1"/>
            </p:cNvSpPr>
            <p:nvPr/>
          </p:nvSpPr>
          <p:spPr bwMode="auto">
            <a:xfrm>
              <a:off x="10723344" y="2065673"/>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561" name="组合 560"/>
          <p:cNvGrpSpPr/>
          <p:nvPr/>
        </p:nvGrpSpPr>
        <p:grpSpPr>
          <a:xfrm>
            <a:off x="4290832" y="3928668"/>
            <a:ext cx="636932" cy="617858"/>
            <a:chOff x="10607235" y="1932435"/>
            <a:chExt cx="769229" cy="746193"/>
          </a:xfrm>
        </p:grpSpPr>
        <p:grpSp>
          <p:nvGrpSpPr>
            <p:cNvPr id="562" name="Group 71"/>
            <p:cNvGrpSpPr/>
            <p:nvPr/>
          </p:nvGrpSpPr>
          <p:grpSpPr bwMode="auto">
            <a:xfrm>
              <a:off x="10607235" y="1932435"/>
              <a:ext cx="769229" cy="746193"/>
              <a:chOff x="2448" y="1440"/>
              <a:chExt cx="540" cy="448"/>
            </a:xfrm>
          </p:grpSpPr>
          <p:grpSp>
            <p:nvGrpSpPr>
              <p:cNvPr id="564" name="Group 44"/>
              <p:cNvGrpSpPr/>
              <p:nvPr/>
            </p:nvGrpSpPr>
            <p:grpSpPr bwMode="auto">
              <a:xfrm>
                <a:off x="2448" y="1440"/>
                <a:ext cx="540" cy="448"/>
                <a:chOff x="2784" y="1632"/>
                <a:chExt cx="636" cy="528"/>
              </a:xfrm>
            </p:grpSpPr>
            <p:sp>
              <p:nvSpPr>
                <p:cNvPr id="56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6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6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6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63" name="Text Box 30"/>
            <p:cNvSpPr txBox="1">
              <a:spLocks noChangeArrowheads="1"/>
            </p:cNvSpPr>
            <p:nvPr/>
          </p:nvSpPr>
          <p:spPr bwMode="auto">
            <a:xfrm>
              <a:off x="10730454" y="2055091"/>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569" name="组合 568"/>
          <p:cNvGrpSpPr/>
          <p:nvPr/>
        </p:nvGrpSpPr>
        <p:grpSpPr>
          <a:xfrm>
            <a:off x="6202188" y="4024646"/>
            <a:ext cx="636932" cy="617858"/>
            <a:chOff x="10607235" y="1932435"/>
            <a:chExt cx="769229" cy="746193"/>
          </a:xfrm>
        </p:grpSpPr>
        <p:grpSp>
          <p:nvGrpSpPr>
            <p:cNvPr id="570" name="Group 71"/>
            <p:cNvGrpSpPr/>
            <p:nvPr/>
          </p:nvGrpSpPr>
          <p:grpSpPr bwMode="auto">
            <a:xfrm>
              <a:off x="10607235" y="1932435"/>
              <a:ext cx="769229" cy="746193"/>
              <a:chOff x="2448" y="1440"/>
              <a:chExt cx="540" cy="448"/>
            </a:xfrm>
          </p:grpSpPr>
          <p:grpSp>
            <p:nvGrpSpPr>
              <p:cNvPr id="572" name="Group 44"/>
              <p:cNvGrpSpPr/>
              <p:nvPr/>
            </p:nvGrpSpPr>
            <p:grpSpPr bwMode="auto">
              <a:xfrm>
                <a:off x="2448" y="1440"/>
                <a:ext cx="540" cy="448"/>
                <a:chOff x="2784" y="1632"/>
                <a:chExt cx="636" cy="528"/>
              </a:xfrm>
            </p:grpSpPr>
            <p:sp>
              <p:nvSpPr>
                <p:cNvPr id="57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7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7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7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71" name="Text Box 30"/>
            <p:cNvSpPr txBox="1">
              <a:spLocks noChangeArrowheads="1"/>
            </p:cNvSpPr>
            <p:nvPr/>
          </p:nvSpPr>
          <p:spPr bwMode="auto">
            <a:xfrm>
              <a:off x="10707901" y="2064081"/>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grpSp>
        <p:nvGrpSpPr>
          <p:cNvPr id="577" name="组合 576"/>
          <p:cNvGrpSpPr/>
          <p:nvPr/>
        </p:nvGrpSpPr>
        <p:grpSpPr>
          <a:xfrm>
            <a:off x="8116773" y="3879404"/>
            <a:ext cx="636932" cy="617858"/>
            <a:chOff x="10607235" y="1932435"/>
            <a:chExt cx="769229" cy="746193"/>
          </a:xfrm>
        </p:grpSpPr>
        <p:grpSp>
          <p:nvGrpSpPr>
            <p:cNvPr id="578" name="Group 71"/>
            <p:cNvGrpSpPr/>
            <p:nvPr/>
          </p:nvGrpSpPr>
          <p:grpSpPr bwMode="auto">
            <a:xfrm>
              <a:off x="10607235" y="1932435"/>
              <a:ext cx="769229" cy="746193"/>
              <a:chOff x="2448" y="1440"/>
              <a:chExt cx="540" cy="448"/>
            </a:xfrm>
          </p:grpSpPr>
          <p:grpSp>
            <p:nvGrpSpPr>
              <p:cNvPr id="580" name="Group 44"/>
              <p:cNvGrpSpPr/>
              <p:nvPr/>
            </p:nvGrpSpPr>
            <p:grpSpPr bwMode="auto">
              <a:xfrm>
                <a:off x="2448" y="1440"/>
                <a:ext cx="540" cy="448"/>
                <a:chOff x="2784" y="1632"/>
                <a:chExt cx="636" cy="528"/>
              </a:xfrm>
            </p:grpSpPr>
            <p:sp>
              <p:nvSpPr>
                <p:cNvPr id="58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8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8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8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79" name="Text Box 30"/>
            <p:cNvSpPr txBox="1">
              <a:spLocks noChangeArrowheads="1"/>
            </p:cNvSpPr>
            <p:nvPr/>
          </p:nvSpPr>
          <p:spPr bwMode="auto">
            <a:xfrm>
              <a:off x="10729920" y="2054318"/>
              <a:ext cx="433173" cy="446046"/>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铀</a:t>
              </a:r>
              <a:endParaRPr lang="en-US"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48148E-6 L -0.00382 0.33241 " pathEditMode="relative" rAng="0" ptsTypes="AA">
                                      <p:cBhvr>
                                        <p:cTn id="6" dur="1000" fill="hold"/>
                                        <p:tgtEl>
                                          <p:spTgt spid="157"/>
                                        </p:tgtEl>
                                        <p:attrNameLst>
                                          <p:attrName>ppt_x</p:attrName>
                                          <p:attrName>ppt_y</p:attrName>
                                        </p:attrNameLst>
                                      </p:cBhvr>
                                      <p:rCtr x="-191" y="16620"/>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157"/>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2.77778E-6 4.81481E-6 L 0.00434 0.37824 " pathEditMode="relative" rAng="0" ptsTypes="AA">
                                      <p:cBhvr>
                                        <p:cTn id="15" dur="1000" fill="hold"/>
                                        <p:tgtEl>
                                          <p:spTgt spid="165"/>
                                        </p:tgtEl>
                                        <p:attrNameLst>
                                          <p:attrName>ppt_x</p:attrName>
                                          <p:attrName>ppt_y</p:attrName>
                                        </p:attrNameLst>
                                      </p:cBhvr>
                                      <p:rCtr x="208" y="18912"/>
                                    </p:animMotion>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0"/>
                                          </p:stCondLst>
                                        </p:cTn>
                                        <p:tgtEl>
                                          <p:spTgt spid="16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6"/>
                                        </p:tgtEl>
                                        <p:attrNameLst>
                                          <p:attrName>style.visibility</p:attrName>
                                        </p:attrNameLst>
                                      </p:cBhvr>
                                      <p:to>
                                        <p:strVal val="visible"/>
                                      </p:to>
                                    </p:set>
                                    <p:animEffect transition="in" filter="fade">
                                      <p:cBhvr>
                                        <p:cTn id="21" dur="500"/>
                                        <p:tgtEl>
                                          <p:spTgt spid="176"/>
                                        </p:tgtEl>
                                      </p:cBhvr>
                                    </p:animEffec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529"/>
                                        </p:tgtEl>
                                        <p:attrNameLst>
                                          <p:attrName>style.visibility</p:attrName>
                                        </p:attrNameLst>
                                      </p:cBhvr>
                                      <p:to>
                                        <p:strVal val="visible"/>
                                      </p:to>
                                    </p:set>
                                  </p:childTnLst>
                                </p:cTn>
                              </p:par>
                            </p:childTnLst>
                          </p:cTn>
                        </p:par>
                        <p:par>
                          <p:cTn id="25" fill="hold">
                            <p:stCondLst>
                              <p:cond delay="2000"/>
                            </p:stCondLst>
                            <p:childTnLst>
                              <p:par>
                                <p:cTn id="26" presetID="42" presetClass="path" presetSubtype="0" accel="50000" decel="50000" fill="hold" nodeType="afterEffect">
                                  <p:stCondLst>
                                    <p:cond delay="0"/>
                                  </p:stCondLst>
                                  <p:childTnLst>
                                    <p:animMotion origin="layout" path="M -3.05556E-6 2.59259E-6 L 0.00556 0.36759 " pathEditMode="relative" rAng="0" ptsTypes="AA">
                                      <p:cBhvr>
                                        <p:cTn id="27" dur="1000" fill="hold"/>
                                        <p:tgtEl>
                                          <p:spTgt spid="271"/>
                                        </p:tgtEl>
                                        <p:attrNameLst>
                                          <p:attrName>ppt_x</p:attrName>
                                          <p:attrName>ppt_y</p:attrName>
                                        </p:attrNameLst>
                                      </p:cBhvr>
                                      <p:rCtr x="278" y="18380"/>
                                    </p:animMotion>
                                  </p:childTnLst>
                                </p:cTn>
                              </p:par>
                            </p:childTnLst>
                          </p:cTn>
                        </p:par>
                        <p:par>
                          <p:cTn id="28" fill="hold">
                            <p:stCondLst>
                              <p:cond delay="3000"/>
                            </p:stCondLst>
                            <p:childTnLst>
                              <p:par>
                                <p:cTn id="29" presetID="1" presetClass="exit" presetSubtype="0" fill="hold" nodeType="afterEffect">
                                  <p:stCondLst>
                                    <p:cond delay="0"/>
                                  </p:stCondLst>
                                  <p:childTnLst>
                                    <p:set>
                                      <p:cBhvr>
                                        <p:cTn id="30" dur="1" fill="hold">
                                          <p:stCondLst>
                                            <p:cond delay="0"/>
                                          </p:stCondLst>
                                        </p:cTn>
                                        <p:tgtEl>
                                          <p:spTgt spid="271"/>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fade">
                                      <p:cBhvr>
                                        <p:cTn id="33" dur="500"/>
                                        <p:tgtEl>
                                          <p:spTgt spid="300"/>
                                        </p:tgtEl>
                                      </p:cBhvr>
                                    </p:animEffect>
                                  </p:childTnLst>
                                </p:cTn>
                              </p:par>
                            </p:childTnLst>
                          </p:cTn>
                        </p:par>
                        <p:par>
                          <p:cTn id="34" fill="hold">
                            <p:stCondLst>
                              <p:cond delay="3000"/>
                            </p:stCondLst>
                            <p:childTnLst>
                              <p:par>
                                <p:cTn id="35" presetID="42" presetClass="path" presetSubtype="0" accel="50000" decel="50000" fill="hold" nodeType="afterEffect">
                                  <p:stCondLst>
                                    <p:cond delay="0"/>
                                  </p:stCondLst>
                                  <p:childTnLst>
                                    <p:animMotion origin="layout" path="M -1.11111E-6 3.7037E-7 L 0.01042 0.31389 " pathEditMode="relative" rAng="0" ptsTypes="AA">
                                      <p:cBhvr>
                                        <p:cTn id="36" dur="1000" fill="hold"/>
                                        <p:tgtEl>
                                          <p:spTgt spid="303"/>
                                        </p:tgtEl>
                                        <p:attrNameLst>
                                          <p:attrName>ppt_x</p:attrName>
                                          <p:attrName>ppt_y</p:attrName>
                                        </p:attrNameLst>
                                      </p:cBhvr>
                                      <p:rCtr x="521" y="15694"/>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303"/>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347"/>
                                        </p:tgtEl>
                                        <p:attrNameLst>
                                          <p:attrName>style.visibility</p:attrName>
                                        </p:attrNameLst>
                                      </p:cBhvr>
                                      <p:to>
                                        <p:strVal val="visible"/>
                                      </p:to>
                                    </p:set>
                                    <p:animEffect transition="in" filter="fade">
                                      <p:cBhvr>
                                        <p:cTn id="42" dur="500"/>
                                        <p:tgtEl>
                                          <p:spTgt spid="347"/>
                                        </p:tgtEl>
                                      </p:cBhvr>
                                    </p:animEffect>
                                  </p:childTnLst>
                                </p:cTn>
                              </p:par>
                            </p:childTnLst>
                          </p:cTn>
                        </p:par>
                        <p:par>
                          <p:cTn id="43" fill="hold">
                            <p:stCondLst>
                              <p:cond delay="4000"/>
                            </p:stCondLst>
                            <p:childTnLst>
                              <p:par>
                                <p:cTn id="44" presetID="1" presetClass="entr" presetSubtype="0" fill="hold" nodeType="afterEffect">
                                  <p:stCondLst>
                                    <p:cond delay="0"/>
                                  </p:stCondLst>
                                  <p:childTnLst>
                                    <p:set>
                                      <p:cBhvr>
                                        <p:cTn id="45" dur="1" fill="hold">
                                          <p:stCondLst>
                                            <p:cond delay="0"/>
                                          </p:stCondLst>
                                        </p:cTn>
                                        <p:tgtEl>
                                          <p:spTgt spid="537"/>
                                        </p:tgtEl>
                                        <p:attrNameLst>
                                          <p:attrName>style.visibility</p:attrName>
                                        </p:attrNameLst>
                                      </p:cBhvr>
                                      <p:to>
                                        <p:strVal val="visible"/>
                                      </p:to>
                                    </p:set>
                                  </p:childTnLst>
                                </p:cTn>
                              </p:par>
                            </p:childTnLst>
                          </p:cTn>
                        </p:par>
                        <p:par>
                          <p:cTn id="46" fill="hold">
                            <p:stCondLst>
                              <p:cond delay="4000"/>
                            </p:stCondLst>
                            <p:childTnLst>
                              <p:par>
                                <p:cTn id="47" presetID="42" presetClass="path" presetSubtype="0" accel="50000" decel="50000" fill="hold" nodeType="afterEffect">
                                  <p:stCondLst>
                                    <p:cond delay="0"/>
                                  </p:stCondLst>
                                  <p:childTnLst>
                                    <p:animMotion origin="layout" path="M 4.72222E-6 -2.59259E-6 L -0.00105 0.34352 " pathEditMode="relative" rAng="0" ptsTypes="AA">
                                      <p:cBhvr>
                                        <p:cTn id="48" dur="1000" fill="hold"/>
                                        <p:tgtEl>
                                          <p:spTgt spid="350"/>
                                        </p:tgtEl>
                                        <p:attrNameLst>
                                          <p:attrName>ppt_x</p:attrName>
                                          <p:attrName>ppt_y</p:attrName>
                                        </p:attrNameLst>
                                      </p:cBhvr>
                                      <p:rCtr x="-52" y="17176"/>
                                    </p:animMotion>
                                  </p:childTnLst>
                                </p:cTn>
                              </p:par>
                            </p:childTnLst>
                          </p:cTn>
                        </p:par>
                        <p:par>
                          <p:cTn id="49" fill="hold">
                            <p:stCondLst>
                              <p:cond delay="5000"/>
                            </p:stCondLst>
                            <p:childTnLst>
                              <p:par>
                                <p:cTn id="50" presetID="1" presetClass="exit" presetSubtype="0" fill="hold" nodeType="afterEffect">
                                  <p:stCondLst>
                                    <p:cond delay="0"/>
                                  </p:stCondLst>
                                  <p:childTnLst>
                                    <p:set>
                                      <p:cBhvr>
                                        <p:cTn id="51" dur="1" fill="hold">
                                          <p:stCondLst>
                                            <p:cond delay="0"/>
                                          </p:stCondLst>
                                        </p:cTn>
                                        <p:tgtEl>
                                          <p:spTgt spid="35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358"/>
                                        </p:tgtEl>
                                        <p:attrNameLst>
                                          <p:attrName>style.visibility</p:attrName>
                                        </p:attrNameLst>
                                      </p:cBhvr>
                                      <p:to>
                                        <p:strVal val="visible"/>
                                      </p:to>
                                    </p:set>
                                    <p:animEffect transition="in" filter="fade">
                                      <p:cBhvr>
                                        <p:cTn id="54" dur="500"/>
                                        <p:tgtEl>
                                          <p:spTgt spid="358"/>
                                        </p:tgtEl>
                                      </p:cBhvr>
                                    </p:animEffect>
                                  </p:childTnLst>
                                </p:cTn>
                              </p:par>
                            </p:childTnLst>
                          </p:cTn>
                        </p:par>
                        <p:par>
                          <p:cTn id="55" fill="hold">
                            <p:stCondLst>
                              <p:cond delay="5000"/>
                            </p:stCondLst>
                            <p:childTnLst>
                              <p:par>
                                <p:cTn id="56" presetID="42" presetClass="path" presetSubtype="0" accel="50000" decel="50000" fill="hold" nodeType="afterEffect">
                                  <p:stCondLst>
                                    <p:cond delay="0"/>
                                  </p:stCondLst>
                                  <p:childTnLst>
                                    <p:animMotion origin="layout" path="M -4.44444E-6 2.22222E-6 L 0.00278 0.33472 " pathEditMode="relative" rAng="0" ptsTypes="AA">
                                      <p:cBhvr>
                                        <p:cTn id="57" dur="1000" fill="hold"/>
                                        <p:tgtEl>
                                          <p:spTgt spid="361"/>
                                        </p:tgtEl>
                                        <p:attrNameLst>
                                          <p:attrName>ppt_x</p:attrName>
                                          <p:attrName>ppt_y</p:attrName>
                                        </p:attrNameLst>
                                      </p:cBhvr>
                                      <p:rCtr x="139" y="16736"/>
                                    </p:animMotion>
                                  </p:childTnLst>
                                </p:cTn>
                              </p:par>
                            </p:childTnLst>
                          </p:cTn>
                        </p:par>
                        <p:par>
                          <p:cTn id="58" fill="hold">
                            <p:stCondLst>
                              <p:cond delay="6000"/>
                            </p:stCondLst>
                            <p:childTnLst>
                              <p:par>
                                <p:cTn id="59" presetID="1" presetClass="exit" presetSubtype="0" fill="hold" nodeType="afterEffect">
                                  <p:stCondLst>
                                    <p:cond delay="0"/>
                                  </p:stCondLst>
                                  <p:childTnLst>
                                    <p:set>
                                      <p:cBhvr>
                                        <p:cTn id="60" dur="1" fill="hold">
                                          <p:stCondLst>
                                            <p:cond delay="0"/>
                                          </p:stCondLst>
                                        </p:cTn>
                                        <p:tgtEl>
                                          <p:spTgt spid="36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369"/>
                                        </p:tgtEl>
                                        <p:attrNameLst>
                                          <p:attrName>style.visibility</p:attrName>
                                        </p:attrNameLst>
                                      </p:cBhvr>
                                      <p:to>
                                        <p:strVal val="visible"/>
                                      </p:to>
                                    </p:set>
                                    <p:animEffect transition="in" filter="fade">
                                      <p:cBhvr>
                                        <p:cTn id="63" dur="500"/>
                                        <p:tgtEl>
                                          <p:spTgt spid="369"/>
                                        </p:tgtEl>
                                      </p:cBhvr>
                                    </p:animEffect>
                                  </p:childTnLst>
                                </p:cTn>
                              </p:par>
                            </p:childTnLst>
                          </p:cTn>
                        </p:par>
                        <p:par>
                          <p:cTn id="64" fill="hold">
                            <p:stCondLst>
                              <p:cond delay="6000"/>
                            </p:stCondLst>
                            <p:childTnLst>
                              <p:par>
                                <p:cTn id="65" presetID="1" presetClass="entr" presetSubtype="0" fill="hold" nodeType="afterEffect">
                                  <p:stCondLst>
                                    <p:cond delay="0"/>
                                  </p:stCondLst>
                                  <p:childTnLst>
                                    <p:set>
                                      <p:cBhvr>
                                        <p:cTn id="66" dur="1" fill="hold">
                                          <p:stCondLst>
                                            <p:cond delay="0"/>
                                          </p:stCondLst>
                                        </p:cTn>
                                        <p:tgtEl>
                                          <p:spTgt spid="545"/>
                                        </p:tgtEl>
                                        <p:attrNameLst>
                                          <p:attrName>style.visibility</p:attrName>
                                        </p:attrNameLst>
                                      </p:cBhvr>
                                      <p:to>
                                        <p:strVal val="visible"/>
                                      </p:to>
                                    </p:set>
                                  </p:childTnLst>
                                </p:cTn>
                              </p:par>
                            </p:childTnLst>
                          </p:cTn>
                        </p:par>
                        <p:par>
                          <p:cTn id="67" fill="hold">
                            <p:stCondLst>
                              <p:cond delay="6000"/>
                            </p:stCondLst>
                            <p:childTnLst>
                              <p:par>
                                <p:cTn id="68" presetID="42" presetClass="path" presetSubtype="0" accel="50000" decel="50000" fill="hold" nodeType="afterEffect">
                                  <p:stCondLst>
                                    <p:cond delay="0"/>
                                  </p:stCondLst>
                                  <p:childTnLst>
                                    <p:animMotion origin="layout" path="M 3.33333E-6 -4.07407E-6 L -0.00104 0.33218 " pathEditMode="relative" rAng="0" ptsTypes="AA">
                                      <p:cBhvr>
                                        <p:cTn id="69" dur="1000" fill="hold"/>
                                        <p:tgtEl>
                                          <p:spTgt spid="372"/>
                                        </p:tgtEl>
                                        <p:attrNameLst>
                                          <p:attrName>ppt_x</p:attrName>
                                          <p:attrName>ppt_y</p:attrName>
                                        </p:attrNameLst>
                                      </p:cBhvr>
                                      <p:rCtr x="-52" y="16597"/>
                                    </p:animMotion>
                                  </p:childTnLst>
                                </p:cTn>
                              </p:par>
                            </p:childTnLst>
                          </p:cTn>
                        </p:par>
                        <p:par>
                          <p:cTn id="70" fill="hold">
                            <p:stCondLst>
                              <p:cond delay="7000"/>
                            </p:stCondLst>
                            <p:childTnLst>
                              <p:par>
                                <p:cTn id="71" presetID="1" presetClass="exit" presetSubtype="0" fill="hold" nodeType="afterEffect">
                                  <p:stCondLst>
                                    <p:cond delay="0"/>
                                  </p:stCondLst>
                                  <p:childTnLst>
                                    <p:set>
                                      <p:cBhvr>
                                        <p:cTn id="72" dur="1" fill="hold">
                                          <p:stCondLst>
                                            <p:cond delay="0"/>
                                          </p:stCondLst>
                                        </p:cTn>
                                        <p:tgtEl>
                                          <p:spTgt spid="372"/>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380"/>
                                        </p:tgtEl>
                                        <p:attrNameLst>
                                          <p:attrName>style.visibility</p:attrName>
                                        </p:attrNameLst>
                                      </p:cBhvr>
                                      <p:to>
                                        <p:strVal val="visible"/>
                                      </p:to>
                                    </p:set>
                                    <p:animEffect transition="in" filter="fade">
                                      <p:cBhvr>
                                        <p:cTn id="75" dur="500"/>
                                        <p:tgtEl>
                                          <p:spTgt spid="380"/>
                                        </p:tgtEl>
                                      </p:cBhvr>
                                    </p:animEffect>
                                  </p:childTnLst>
                                </p:cTn>
                              </p:par>
                            </p:childTnLst>
                          </p:cTn>
                        </p:par>
                        <p:par>
                          <p:cTn id="76" fill="hold">
                            <p:stCondLst>
                              <p:cond delay="7000"/>
                            </p:stCondLst>
                            <p:childTnLst>
                              <p:par>
                                <p:cTn id="77" presetID="42" presetClass="path" presetSubtype="0" accel="50000" decel="50000" fill="hold" nodeType="afterEffect">
                                  <p:stCondLst>
                                    <p:cond delay="0"/>
                                  </p:stCondLst>
                                  <p:childTnLst>
                                    <p:animMotion origin="layout" path="M 4.16667E-6 1.85185E-6 L -0.00052 0.33819 " pathEditMode="relative" rAng="0" ptsTypes="AA">
                                      <p:cBhvr>
                                        <p:cTn id="78" dur="1000" fill="hold"/>
                                        <p:tgtEl>
                                          <p:spTgt spid="383"/>
                                        </p:tgtEl>
                                        <p:attrNameLst>
                                          <p:attrName>ppt_x</p:attrName>
                                          <p:attrName>ppt_y</p:attrName>
                                        </p:attrNameLst>
                                      </p:cBhvr>
                                      <p:rCtr x="-35" y="16898"/>
                                    </p:animMotion>
                                  </p:childTnLst>
                                </p:cTn>
                              </p:par>
                            </p:childTnLst>
                          </p:cTn>
                        </p:par>
                        <p:par>
                          <p:cTn id="79" fill="hold">
                            <p:stCondLst>
                              <p:cond delay="8000"/>
                            </p:stCondLst>
                            <p:childTnLst>
                              <p:par>
                                <p:cTn id="80" presetID="1" presetClass="exit" presetSubtype="0" fill="hold" nodeType="afterEffect">
                                  <p:stCondLst>
                                    <p:cond delay="0"/>
                                  </p:stCondLst>
                                  <p:childTnLst>
                                    <p:set>
                                      <p:cBhvr>
                                        <p:cTn id="81" dur="1" fill="hold">
                                          <p:stCondLst>
                                            <p:cond delay="0"/>
                                          </p:stCondLst>
                                        </p:cTn>
                                        <p:tgtEl>
                                          <p:spTgt spid="38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391"/>
                                        </p:tgtEl>
                                        <p:attrNameLst>
                                          <p:attrName>style.visibility</p:attrName>
                                        </p:attrNameLst>
                                      </p:cBhvr>
                                      <p:to>
                                        <p:strVal val="visible"/>
                                      </p:to>
                                    </p:set>
                                    <p:animEffect transition="in" filter="fade">
                                      <p:cBhvr>
                                        <p:cTn id="84" dur="500"/>
                                        <p:tgtEl>
                                          <p:spTgt spid="391"/>
                                        </p:tgtEl>
                                      </p:cBhvr>
                                    </p:animEffect>
                                  </p:childTnLst>
                                </p:cTn>
                              </p:par>
                            </p:childTnLst>
                          </p:cTn>
                        </p:par>
                        <p:par>
                          <p:cTn id="85" fill="hold">
                            <p:stCondLst>
                              <p:cond delay="8000"/>
                            </p:stCondLst>
                            <p:childTnLst>
                              <p:par>
                                <p:cTn id="86" presetID="1" presetClass="entr" presetSubtype="0" fill="hold" nodeType="afterEffect">
                                  <p:stCondLst>
                                    <p:cond delay="0"/>
                                  </p:stCondLst>
                                  <p:childTnLst>
                                    <p:set>
                                      <p:cBhvr>
                                        <p:cTn id="87" dur="1" fill="hold">
                                          <p:stCondLst>
                                            <p:cond delay="0"/>
                                          </p:stCondLst>
                                        </p:cTn>
                                        <p:tgtEl>
                                          <p:spTgt spid="553"/>
                                        </p:tgtEl>
                                        <p:attrNameLst>
                                          <p:attrName>style.visibility</p:attrName>
                                        </p:attrNameLst>
                                      </p:cBhvr>
                                      <p:to>
                                        <p:strVal val="visible"/>
                                      </p:to>
                                    </p:set>
                                  </p:childTnLst>
                                </p:cTn>
                              </p:par>
                            </p:childTnLst>
                          </p:cTn>
                        </p:par>
                        <p:par>
                          <p:cTn id="88" fill="hold">
                            <p:stCondLst>
                              <p:cond delay="8000"/>
                            </p:stCondLst>
                            <p:childTnLst>
                              <p:par>
                                <p:cTn id="89" presetID="42" presetClass="path" presetSubtype="0" accel="50000" decel="50000" fill="hold" nodeType="afterEffect">
                                  <p:stCondLst>
                                    <p:cond delay="0"/>
                                  </p:stCondLst>
                                  <p:childTnLst>
                                    <p:animMotion origin="layout" path="M -3.05556E-6 -4.07407E-6 L 0.00087 0.33959 " pathEditMode="relative" rAng="0" ptsTypes="AA">
                                      <p:cBhvr>
                                        <p:cTn id="90" dur="1000" fill="hold"/>
                                        <p:tgtEl>
                                          <p:spTgt spid="394"/>
                                        </p:tgtEl>
                                        <p:attrNameLst>
                                          <p:attrName>ppt_x</p:attrName>
                                          <p:attrName>ppt_y</p:attrName>
                                        </p:attrNameLst>
                                      </p:cBhvr>
                                      <p:rCtr x="35" y="16968"/>
                                    </p:animMotion>
                                  </p:childTnLst>
                                </p:cTn>
                              </p:par>
                            </p:childTnLst>
                          </p:cTn>
                        </p:par>
                        <p:par>
                          <p:cTn id="91" fill="hold">
                            <p:stCondLst>
                              <p:cond delay="9000"/>
                            </p:stCondLst>
                            <p:childTnLst>
                              <p:par>
                                <p:cTn id="92" presetID="1" presetClass="exit" presetSubtype="0" fill="hold" nodeType="afterEffect">
                                  <p:stCondLst>
                                    <p:cond delay="0"/>
                                  </p:stCondLst>
                                  <p:childTnLst>
                                    <p:set>
                                      <p:cBhvr>
                                        <p:cTn id="93" dur="1" fill="hold">
                                          <p:stCondLst>
                                            <p:cond delay="0"/>
                                          </p:stCondLst>
                                        </p:cTn>
                                        <p:tgtEl>
                                          <p:spTgt spid="394"/>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402"/>
                                        </p:tgtEl>
                                        <p:attrNameLst>
                                          <p:attrName>style.visibility</p:attrName>
                                        </p:attrNameLst>
                                      </p:cBhvr>
                                      <p:to>
                                        <p:strVal val="visible"/>
                                      </p:to>
                                    </p:set>
                                    <p:animEffect transition="in" filter="fade">
                                      <p:cBhvr>
                                        <p:cTn id="96" dur="500"/>
                                        <p:tgtEl>
                                          <p:spTgt spid="402"/>
                                        </p:tgtEl>
                                      </p:cBhvr>
                                    </p:animEffect>
                                  </p:childTnLst>
                                </p:cTn>
                              </p:par>
                            </p:childTnLst>
                          </p:cTn>
                        </p:par>
                        <p:par>
                          <p:cTn id="97" fill="hold">
                            <p:stCondLst>
                              <p:cond delay="9000"/>
                            </p:stCondLst>
                            <p:childTnLst>
                              <p:par>
                                <p:cTn id="98" presetID="1" presetClass="entr" presetSubtype="0" fill="hold" nodeType="afterEffect">
                                  <p:stCondLst>
                                    <p:cond delay="0"/>
                                  </p:stCondLst>
                                  <p:childTnLst>
                                    <p:set>
                                      <p:cBhvr>
                                        <p:cTn id="99" dur="1" fill="hold">
                                          <p:stCondLst>
                                            <p:cond delay="0"/>
                                          </p:stCondLst>
                                        </p:cTn>
                                        <p:tgtEl>
                                          <p:spTgt spid="561"/>
                                        </p:tgtEl>
                                        <p:attrNameLst>
                                          <p:attrName>style.visibility</p:attrName>
                                        </p:attrNameLst>
                                      </p:cBhvr>
                                      <p:to>
                                        <p:strVal val="visible"/>
                                      </p:to>
                                    </p:set>
                                  </p:childTnLst>
                                </p:cTn>
                              </p:par>
                            </p:childTnLst>
                          </p:cTn>
                        </p:par>
                        <p:par>
                          <p:cTn id="100" fill="hold">
                            <p:stCondLst>
                              <p:cond delay="9000"/>
                            </p:stCondLst>
                            <p:childTnLst>
                              <p:par>
                                <p:cTn id="101" presetID="42" presetClass="path" presetSubtype="0" accel="50000" decel="50000" fill="hold" nodeType="afterEffect">
                                  <p:stCondLst>
                                    <p:cond delay="0"/>
                                  </p:stCondLst>
                                  <p:childTnLst>
                                    <p:animMotion origin="layout" path="M -4.72222E-6 -2.59259E-6 L 0.00174 0.28982 " pathEditMode="relative" rAng="0" ptsTypes="AA">
                                      <p:cBhvr>
                                        <p:cTn id="102" dur="1000" fill="hold"/>
                                        <p:tgtEl>
                                          <p:spTgt spid="405"/>
                                        </p:tgtEl>
                                        <p:attrNameLst>
                                          <p:attrName>ppt_x</p:attrName>
                                          <p:attrName>ppt_y</p:attrName>
                                        </p:attrNameLst>
                                      </p:cBhvr>
                                      <p:rCtr x="87" y="14491"/>
                                    </p:animMotion>
                                  </p:childTnLst>
                                </p:cTn>
                              </p:par>
                            </p:childTnLst>
                          </p:cTn>
                        </p:par>
                        <p:par>
                          <p:cTn id="103" fill="hold">
                            <p:stCondLst>
                              <p:cond delay="10000"/>
                            </p:stCondLst>
                            <p:childTnLst>
                              <p:par>
                                <p:cTn id="104" presetID="1" presetClass="exit" presetSubtype="0" fill="hold" nodeType="afterEffect">
                                  <p:stCondLst>
                                    <p:cond delay="0"/>
                                  </p:stCondLst>
                                  <p:childTnLst>
                                    <p:set>
                                      <p:cBhvr>
                                        <p:cTn id="105" dur="1" fill="hold">
                                          <p:stCondLst>
                                            <p:cond delay="0"/>
                                          </p:stCondLst>
                                        </p:cTn>
                                        <p:tgtEl>
                                          <p:spTgt spid="405"/>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413"/>
                                        </p:tgtEl>
                                        <p:attrNameLst>
                                          <p:attrName>style.visibility</p:attrName>
                                        </p:attrNameLst>
                                      </p:cBhvr>
                                      <p:to>
                                        <p:strVal val="visible"/>
                                      </p:to>
                                    </p:set>
                                    <p:animEffect transition="in" filter="fade">
                                      <p:cBhvr>
                                        <p:cTn id="108" dur="500"/>
                                        <p:tgtEl>
                                          <p:spTgt spid="413"/>
                                        </p:tgtEl>
                                      </p:cBhvr>
                                    </p:animEffect>
                                  </p:childTnLst>
                                </p:cTn>
                              </p:par>
                            </p:childTnLst>
                          </p:cTn>
                        </p:par>
                        <p:par>
                          <p:cTn id="109" fill="hold">
                            <p:stCondLst>
                              <p:cond delay="10000"/>
                            </p:stCondLst>
                            <p:childTnLst>
                              <p:par>
                                <p:cTn id="110" presetID="42" presetClass="path" presetSubtype="0" accel="50000" decel="50000" fill="hold" nodeType="afterEffect">
                                  <p:stCondLst>
                                    <p:cond delay="0"/>
                                  </p:stCondLst>
                                  <p:childTnLst>
                                    <p:animMotion origin="layout" path="M -2.5E-6 1.85185E-6 L 0.00087 0.31157 " pathEditMode="relative" rAng="0" ptsTypes="AA">
                                      <p:cBhvr>
                                        <p:cTn id="111" dur="1000" fill="hold"/>
                                        <p:tgtEl>
                                          <p:spTgt spid="416"/>
                                        </p:tgtEl>
                                        <p:attrNameLst>
                                          <p:attrName>ppt_x</p:attrName>
                                          <p:attrName>ppt_y</p:attrName>
                                        </p:attrNameLst>
                                      </p:cBhvr>
                                      <p:rCtr x="35" y="15579"/>
                                    </p:animMotion>
                                  </p:childTnLst>
                                </p:cTn>
                              </p:par>
                            </p:childTnLst>
                          </p:cTn>
                        </p:par>
                        <p:par>
                          <p:cTn id="112" fill="hold">
                            <p:stCondLst>
                              <p:cond delay="11000"/>
                            </p:stCondLst>
                            <p:childTnLst>
                              <p:par>
                                <p:cTn id="113" presetID="1" presetClass="exit" presetSubtype="0" fill="hold" nodeType="afterEffect">
                                  <p:stCondLst>
                                    <p:cond delay="0"/>
                                  </p:stCondLst>
                                  <p:childTnLst>
                                    <p:set>
                                      <p:cBhvr>
                                        <p:cTn id="114" dur="1" fill="hold">
                                          <p:stCondLst>
                                            <p:cond delay="0"/>
                                          </p:stCondLst>
                                        </p:cTn>
                                        <p:tgtEl>
                                          <p:spTgt spid="416"/>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424"/>
                                        </p:tgtEl>
                                        <p:attrNameLst>
                                          <p:attrName>style.visibility</p:attrName>
                                        </p:attrNameLst>
                                      </p:cBhvr>
                                      <p:to>
                                        <p:strVal val="visible"/>
                                      </p:to>
                                    </p:set>
                                    <p:animEffect transition="in" filter="fade">
                                      <p:cBhvr>
                                        <p:cTn id="117" dur="500"/>
                                        <p:tgtEl>
                                          <p:spTgt spid="424"/>
                                        </p:tgtEl>
                                      </p:cBhvr>
                                    </p:animEffect>
                                  </p:childTnLst>
                                </p:cTn>
                              </p:par>
                            </p:childTnLst>
                          </p:cTn>
                        </p:par>
                        <p:par>
                          <p:cTn id="118" fill="hold">
                            <p:stCondLst>
                              <p:cond delay="11000"/>
                            </p:stCondLst>
                            <p:childTnLst>
                              <p:par>
                                <p:cTn id="119" presetID="1" presetClass="entr" presetSubtype="0" fill="hold" nodeType="afterEffect">
                                  <p:stCondLst>
                                    <p:cond delay="0"/>
                                  </p:stCondLst>
                                  <p:childTnLst>
                                    <p:set>
                                      <p:cBhvr>
                                        <p:cTn id="120" dur="1" fill="hold">
                                          <p:stCondLst>
                                            <p:cond delay="0"/>
                                          </p:stCondLst>
                                        </p:cTn>
                                        <p:tgtEl>
                                          <p:spTgt spid="569"/>
                                        </p:tgtEl>
                                        <p:attrNameLst>
                                          <p:attrName>style.visibility</p:attrName>
                                        </p:attrNameLst>
                                      </p:cBhvr>
                                      <p:to>
                                        <p:strVal val="visible"/>
                                      </p:to>
                                    </p:set>
                                  </p:childTnLst>
                                </p:cTn>
                              </p:par>
                            </p:childTnLst>
                          </p:cTn>
                        </p:par>
                        <p:par>
                          <p:cTn id="121" fill="hold">
                            <p:stCondLst>
                              <p:cond delay="11000"/>
                            </p:stCondLst>
                            <p:childTnLst>
                              <p:par>
                                <p:cTn id="122" presetID="42" presetClass="path" presetSubtype="0" accel="50000" decel="50000" fill="hold" nodeType="afterEffect">
                                  <p:stCondLst>
                                    <p:cond delay="0"/>
                                  </p:stCondLst>
                                  <p:childTnLst>
                                    <p:animMotion origin="layout" path="M 2.77778E-6 -1.85185E-6 L 0.00052 0.28287 " pathEditMode="relative" rAng="0" ptsTypes="AA">
                                      <p:cBhvr>
                                        <p:cTn id="123" dur="1000" fill="hold"/>
                                        <p:tgtEl>
                                          <p:spTgt spid="427"/>
                                        </p:tgtEl>
                                        <p:attrNameLst>
                                          <p:attrName>ppt_x</p:attrName>
                                          <p:attrName>ppt_y</p:attrName>
                                        </p:attrNameLst>
                                      </p:cBhvr>
                                      <p:rCtr x="17" y="14144"/>
                                    </p:animMotion>
                                  </p:childTnLst>
                                </p:cTn>
                              </p:par>
                            </p:childTnLst>
                          </p:cTn>
                        </p:par>
                        <p:par>
                          <p:cTn id="124" fill="hold">
                            <p:stCondLst>
                              <p:cond delay="12000"/>
                            </p:stCondLst>
                            <p:childTnLst>
                              <p:par>
                                <p:cTn id="125" presetID="1" presetClass="exit" presetSubtype="0" fill="hold" nodeType="afterEffect">
                                  <p:stCondLst>
                                    <p:cond delay="0"/>
                                  </p:stCondLst>
                                  <p:childTnLst>
                                    <p:set>
                                      <p:cBhvr>
                                        <p:cTn id="126" dur="1" fill="hold">
                                          <p:stCondLst>
                                            <p:cond delay="0"/>
                                          </p:stCondLst>
                                        </p:cTn>
                                        <p:tgtEl>
                                          <p:spTgt spid="427"/>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435"/>
                                        </p:tgtEl>
                                        <p:attrNameLst>
                                          <p:attrName>style.visibility</p:attrName>
                                        </p:attrNameLst>
                                      </p:cBhvr>
                                      <p:to>
                                        <p:strVal val="visible"/>
                                      </p:to>
                                    </p:set>
                                    <p:animEffect transition="in" filter="fade">
                                      <p:cBhvr>
                                        <p:cTn id="129" dur="500"/>
                                        <p:tgtEl>
                                          <p:spTgt spid="435"/>
                                        </p:tgtEl>
                                      </p:cBhvr>
                                    </p:animEffect>
                                  </p:childTnLst>
                                </p:cTn>
                              </p:par>
                            </p:childTnLst>
                          </p:cTn>
                        </p:par>
                        <p:par>
                          <p:cTn id="130" fill="hold">
                            <p:stCondLst>
                              <p:cond delay="12000"/>
                            </p:stCondLst>
                            <p:childTnLst>
                              <p:par>
                                <p:cTn id="131" presetID="42" presetClass="path" presetSubtype="0" accel="50000" decel="50000" fill="hold" nodeType="afterEffect">
                                  <p:stCondLst>
                                    <p:cond delay="0"/>
                                  </p:stCondLst>
                                  <p:childTnLst>
                                    <p:animMotion origin="layout" path="M -3.88889E-6 1.11111E-6 L -0.00017 0.28727 " pathEditMode="relative" rAng="0" ptsTypes="AA">
                                      <p:cBhvr>
                                        <p:cTn id="132" dur="1000" fill="hold"/>
                                        <p:tgtEl>
                                          <p:spTgt spid="438"/>
                                        </p:tgtEl>
                                        <p:attrNameLst>
                                          <p:attrName>ppt_x</p:attrName>
                                          <p:attrName>ppt_y</p:attrName>
                                        </p:attrNameLst>
                                      </p:cBhvr>
                                      <p:rCtr x="-17" y="14352"/>
                                    </p:animMotion>
                                  </p:childTnLst>
                                </p:cTn>
                              </p:par>
                            </p:childTnLst>
                          </p:cTn>
                        </p:par>
                        <p:par>
                          <p:cTn id="133" fill="hold">
                            <p:stCondLst>
                              <p:cond delay="13000"/>
                            </p:stCondLst>
                            <p:childTnLst>
                              <p:par>
                                <p:cTn id="134" presetID="1" presetClass="exit" presetSubtype="0" fill="hold" nodeType="afterEffect">
                                  <p:stCondLst>
                                    <p:cond delay="0"/>
                                  </p:stCondLst>
                                  <p:childTnLst>
                                    <p:set>
                                      <p:cBhvr>
                                        <p:cTn id="135" dur="1" fill="hold">
                                          <p:stCondLst>
                                            <p:cond delay="0"/>
                                          </p:stCondLst>
                                        </p:cTn>
                                        <p:tgtEl>
                                          <p:spTgt spid="438"/>
                                        </p:tgtEl>
                                        <p:attrNameLst>
                                          <p:attrName>style.visibility</p:attrName>
                                        </p:attrNameLst>
                                      </p:cBhvr>
                                      <p:to>
                                        <p:strVal val="hidden"/>
                                      </p:to>
                                    </p:set>
                                  </p:childTnLst>
                                </p:cTn>
                              </p:par>
                              <p:par>
                                <p:cTn id="136" presetID="10" presetClass="entr" presetSubtype="0" fill="hold" nodeType="withEffect">
                                  <p:stCondLst>
                                    <p:cond delay="0"/>
                                  </p:stCondLst>
                                  <p:childTnLst>
                                    <p:set>
                                      <p:cBhvr>
                                        <p:cTn id="137" dur="1" fill="hold">
                                          <p:stCondLst>
                                            <p:cond delay="0"/>
                                          </p:stCondLst>
                                        </p:cTn>
                                        <p:tgtEl>
                                          <p:spTgt spid="446"/>
                                        </p:tgtEl>
                                        <p:attrNameLst>
                                          <p:attrName>style.visibility</p:attrName>
                                        </p:attrNameLst>
                                      </p:cBhvr>
                                      <p:to>
                                        <p:strVal val="visible"/>
                                      </p:to>
                                    </p:set>
                                    <p:animEffect transition="in" filter="fade">
                                      <p:cBhvr>
                                        <p:cTn id="138" dur="500"/>
                                        <p:tgtEl>
                                          <p:spTgt spid="446"/>
                                        </p:tgtEl>
                                      </p:cBhvr>
                                    </p:animEffect>
                                  </p:childTnLst>
                                </p:cTn>
                              </p:par>
                            </p:childTnLst>
                          </p:cTn>
                        </p:par>
                        <p:par>
                          <p:cTn id="139" fill="hold">
                            <p:stCondLst>
                              <p:cond delay="13000"/>
                            </p:stCondLst>
                            <p:childTnLst>
                              <p:par>
                                <p:cTn id="140" presetID="1" presetClass="entr" presetSubtype="0" fill="hold" nodeType="afterEffect">
                                  <p:stCondLst>
                                    <p:cond delay="0"/>
                                  </p:stCondLst>
                                  <p:childTnLst>
                                    <p:set>
                                      <p:cBhvr>
                                        <p:cTn id="141" dur="1" fill="hold">
                                          <p:stCondLst>
                                            <p:cond delay="0"/>
                                          </p:stCondLst>
                                        </p:cTn>
                                        <p:tgtEl>
                                          <p:spTgt spid="577"/>
                                        </p:tgtEl>
                                        <p:attrNameLst>
                                          <p:attrName>style.visibility</p:attrName>
                                        </p:attrNameLst>
                                      </p:cBhvr>
                                      <p:to>
                                        <p:strVal val="visible"/>
                                      </p:to>
                                    </p:set>
                                  </p:childTnLst>
                                </p:cTn>
                              </p:par>
                            </p:childTnLst>
                          </p:cTn>
                        </p:par>
                        <p:par>
                          <p:cTn id="142" fill="hold">
                            <p:stCondLst>
                              <p:cond delay="13000"/>
                            </p:stCondLst>
                            <p:childTnLst>
                              <p:par>
                                <p:cTn id="143" presetID="42" presetClass="path" presetSubtype="0" accel="50000" decel="50000" fill="hold" nodeType="afterEffect">
                                  <p:stCondLst>
                                    <p:cond delay="0"/>
                                  </p:stCondLst>
                                  <p:childTnLst>
                                    <p:animMotion origin="layout" path="M 2.5E-6 2.96296E-6 L 0.00868 0.22592 " pathEditMode="relative" rAng="0" ptsTypes="AA">
                                      <p:cBhvr>
                                        <p:cTn id="144" dur="1000" fill="hold"/>
                                        <p:tgtEl>
                                          <p:spTgt spid="449"/>
                                        </p:tgtEl>
                                        <p:attrNameLst>
                                          <p:attrName>ppt_x</p:attrName>
                                          <p:attrName>ppt_y</p:attrName>
                                        </p:attrNameLst>
                                      </p:cBhvr>
                                      <p:rCtr x="434" y="11296"/>
                                    </p:animMotion>
                                  </p:childTnLst>
                                </p:cTn>
                              </p:par>
                            </p:childTnLst>
                          </p:cTn>
                        </p:par>
                        <p:par>
                          <p:cTn id="145" fill="hold">
                            <p:stCondLst>
                              <p:cond delay="14000"/>
                            </p:stCondLst>
                            <p:childTnLst>
                              <p:par>
                                <p:cTn id="146" presetID="1" presetClass="exit" presetSubtype="0" fill="hold" nodeType="afterEffect">
                                  <p:stCondLst>
                                    <p:cond delay="0"/>
                                  </p:stCondLst>
                                  <p:childTnLst>
                                    <p:set>
                                      <p:cBhvr>
                                        <p:cTn id="147" dur="1" fill="hold">
                                          <p:stCondLst>
                                            <p:cond delay="0"/>
                                          </p:stCondLst>
                                        </p:cTn>
                                        <p:tgtEl>
                                          <p:spTgt spid="449"/>
                                        </p:tgtEl>
                                        <p:attrNameLst>
                                          <p:attrName>style.visibility</p:attrName>
                                        </p:attrNameLst>
                                      </p:cBhvr>
                                      <p:to>
                                        <p:strVal val="hidden"/>
                                      </p:to>
                                    </p:set>
                                  </p:childTnLst>
                                </p:cTn>
                              </p:par>
                              <p:par>
                                <p:cTn id="148" presetID="10" presetClass="entr" presetSubtype="0" fill="hold" nodeType="withEffect">
                                  <p:stCondLst>
                                    <p:cond delay="0"/>
                                  </p:stCondLst>
                                  <p:childTnLst>
                                    <p:set>
                                      <p:cBhvr>
                                        <p:cTn id="149" dur="1" fill="hold">
                                          <p:stCondLst>
                                            <p:cond delay="0"/>
                                          </p:stCondLst>
                                        </p:cTn>
                                        <p:tgtEl>
                                          <p:spTgt spid="457"/>
                                        </p:tgtEl>
                                        <p:attrNameLst>
                                          <p:attrName>style.visibility</p:attrName>
                                        </p:attrNameLst>
                                      </p:cBhvr>
                                      <p:to>
                                        <p:strVal val="visible"/>
                                      </p:to>
                                    </p:set>
                                    <p:animEffect transition="in" filter="fade">
                                      <p:cBhvr>
                                        <p:cTn id="150"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生活实例</a:t>
            </a:r>
          </a:p>
        </p:txBody>
      </p:sp>
      <p:sp>
        <p:nvSpPr>
          <p:cNvPr id="8" name="Content Placeholder 2"/>
          <p:cNvSpPr txBox="1"/>
          <p:nvPr/>
        </p:nvSpPr>
        <p:spPr>
          <a:xfrm>
            <a:off x="664103" y="1668277"/>
            <a:ext cx="5498526" cy="2083362"/>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lnSpc>
                <a:spcPts val="3840"/>
              </a:lnSpc>
              <a:spcBef>
                <a:spcPts val="0"/>
              </a:spcBef>
              <a:spcAft>
                <a:spcPts val="1200"/>
              </a:spcAft>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观察：</a:t>
            </a:r>
            <a:endParaRPr lang="en-US" altLang="zh-CN" sz="3200" b="1" dirty="0">
              <a:solidFill>
                <a:srgbClr val="FF0000"/>
              </a:solidFill>
              <a:latin typeface="微软雅黑" panose="020B0503020204020204" pitchFamily="34" charset="-122"/>
              <a:ea typeface="微软雅黑" panose="020B0503020204020204" pitchFamily="34" charset="-122"/>
              <a:cs typeface="Calibri" panose="020F0502020204030204" charset="0"/>
            </a:endParaRPr>
          </a:p>
          <a:p>
            <a:pPr marL="2540" indent="9525">
              <a:lnSpc>
                <a:spcPts val="3840"/>
              </a:lnSpc>
              <a:spcBef>
                <a:spcPts val="0"/>
              </a:spcBef>
              <a:spcAft>
                <a:spcPts val="1200"/>
              </a:spcAft>
            </a:pPr>
            <a:r>
              <a:rPr lang="zh-CN" altLang="en-US" sz="3200" dirty="0">
                <a:latin typeface="微软雅黑" panose="020B0503020204020204" pitchFamily="34" charset="-122"/>
                <a:ea typeface="微软雅黑" panose="020B0503020204020204" pitchFamily="34" charset="-122"/>
              </a:rPr>
              <a:t>水龙头的滴水速度是每小时</a:t>
            </a:r>
            <a:r>
              <a:rPr lang="en-US" altLang="zh-CN" sz="3200" dirty="0">
                <a:latin typeface="微软雅黑" panose="020B0503020204020204" pitchFamily="34" charset="-122"/>
                <a:ea typeface="微软雅黑" panose="020B0503020204020204" pitchFamily="34" charset="-122"/>
              </a:rPr>
              <a:t>1</a:t>
            </a:r>
            <a:r>
              <a:rPr lang="zh-CN" altLang="en-US" sz="3200" dirty="0">
                <a:latin typeface="微软雅黑" panose="020B0503020204020204" pitchFamily="34" charset="-122"/>
                <a:ea typeface="微软雅黑" panose="020B0503020204020204" pitchFamily="34" charset="-122"/>
              </a:rPr>
              <a:t>升，目前水桶里面有</a:t>
            </a:r>
            <a:r>
              <a:rPr lang="en-US" altLang="zh-CN" sz="3200" dirty="0">
                <a:latin typeface="微软雅黑" panose="020B0503020204020204" pitchFamily="34" charset="-122"/>
                <a:ea typeface="微软雅黑" panose="020B0503020204020204" pitchFamily="34" charset="-122"/>
              </a:rPr>
              <a:t>6</a:t>
            </a:r>
            <a:r>
              <a:rPr lang="zh-CN" altLang="en-US" sz="3200" dirty="0">
                <a:latin typeface="微软雅黑" panose="020B0503020204020204" pitchFamily="34" charset="-122"/>
                <a:ea typeface="微软雅黑" panose="020B0503020204020204" pitchFamily="34" charset="-122"/>
              </a:rPr>
              <a:t>升水</a:t>
            </a:r>
          </a:p>
        </p:txBody>
      </p:sp>
      <p:cxnSp>
        <p:nvCxnSpPr>
          <p:cNvPr id="9" name="直线连接符 8"/>
          <p:cNvCxnSpPr/>
          <p:nvPr/>
        </p:nvCxnSpPr>
        <p:spPr>
          <a:xfrm>
            <a:off x="441383" y="1433363"/>
            <a:ext cx="13149" cy="496852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4333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09338" y="1433363"/>
            <a:ext cx="44355" cy="49696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3"/>
          <a:srcRect l="38822" t="7371" r="20768" b="51298"/>
          <a:stretch>
            <a:fillRect/>
          </a:stretch>
        </p:blipFill>
        <p:spPr>
          <a:xfrm>
            <a:off x="503364" y="1201257"/>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5" name="Picture 5" descr="http://ic.ucsc.edu/~rlipsch/Pol174.w04/dripping_faucet_into_bucket_md_wht.gif"/>
          <p:cNvPicPr>
            <a:picLocks noChangeAspect="1" noChangeArrowheads="1" noCrop="1"/>
          </p:cNvPicPr>
          <p:nvPr/>
        </p:nvPicPr>
        <p:blipFill>
          <a:blip r:embed="rId5"/>
          <a:srcRect/>
          <a:stretch>
            <a:fillRect/>
          </a:stretch>
        </p:blipFill>
        <p:spPr bwMode="auto">
          <a:xfrm>
            <a:off x="6372200" y="2060497"/>
            <a:ext cx="2627784" cy="3715144"/>
          </a:xfrm>
          <a:prstGeom prst="rect">
            <a:avLst/>
          </a:prstGeom>
          <a:noFill/>
          <a:effectLst>
            <a:outerShdw blurRad="50800" dist="38100" dir="2700000" algn="tl" rotWithShape="0">
              <a:prstClr val="black">
                <a:alpha val="40000"/>
              </a:prstClr>
            </a:outerShdw>
          </a:effectLst>
        </p:spPr>
      </p:pic>
      <p:sp>
        <p:nvSpPr>
          <p:cNvPr id="17" name="Content Placeholder 2"/>
          <p:cNvSpPr txBox="1"/>
          <p:nvPr/>
        </p:nvSpPr>
        <p:spPr>
          <a:xfrm>
            <a:off x="664103" y="3645030"/>
            <a:ext cx="5498526" cy="1440154"/>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lnSpc>
                <a:spcPts val="3840"/>
              </a:lnSpc>
              <a:spcBef>
                <a:spcPts val="0"/>
              </a:spcBef>
              <a:spcAft>
                <a:spcPts val="1200"/>
              </a:spcAft>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问：</a:t>
            </a:r>
            <a:endParaRPr 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endParaRPr>
          </a:p>
          <a:p>
            <a:pPr marL="2540" indent="9525">
              <a:lnSpc>
                <a:spcPts val="3840"/>
              </a:lnSpc>
              <a:spcBef>
                <a:spcPts val="0"/>
              </a:spcBef>
              <a:spcAft>
                <a:spcPts val="1200"/>
              </a:spcAft>
            </a:pPr>
            <a:r>
              <a:rPr lang="zh-CN" altLang="en-US" sz="3200" dirty="0">
                <a:latin typeface="微软雅黑" panose="020B0503020204020204" pitchFamily="34" charset="-122"/>
                <a:ea typeface="微软雅黑" panose="020B0503020204020204" pitchFamily="34" charset="-122"/>
                <a:cs typeface="Calibri" panose="020F0502020204030204" charset="0"/>
              </a:rPr>
              <a:t>水桶在水龙头下放置了多久？</a:t>
            </a:r>
          </a:p>
        </p:txBody>
      </p:sp>
      <p:sp>
        <p:nvSpPr>
          <p:cNvPr id="18" name="Content Placeholder 2"/>
          <p:cNvSpPr txBox="1"/>
          <p:nvPr/>
        </p:nvSpPr>
        <p:spPr>
          <a:xfrm>
            <a:off x="664103" y="5174183"/>
            <a:ext cx="5498526" cy="1811321"/>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lnSpc>
                <a:spcPts val="3840"/>
              </a:lnSpc>
              <a:spcBef>
                <a:spcPts val="0"/>
              </a:spcBef>
              <a:spcAft>
                <a:spcPts val="1200"/>
              </a:spcAft>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答：</a:t>
            </a:r>
            <a:endParaRPr 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endParaRPr>
          </a:p>
          <a:p>
            <a:pPr marL="2540" indent="9525">
              <a:lnSpc>
                <a:spcPts val="3840"/>
              </a:lnSpc>
              <a:spcBef>
                <a:spcPts val="0"/>
              </a:spcBef>
            </a:pPr>
            <a:r>
              <a:rPr lang="en-US" altLang="zh-CN" sz="3200" dirty="0">
                <a:latin typeface="微软雅黑" panose="020B0503020204020204" pitchFamily="34" charset="-122"/>
                <a:ea typeface="微软雅黑" panose="020B0503020204020204" pitchFamily="34" charset="-122"/>
                <a:cs typeface="Calibri" panose="020F0502020204030204" charset="0"/>
              </a:rPr>
              <a:t>6 </a:t>
            </a:r>
            <a:r>
              <a:rPr lang="en-US" altLang="zh-CN" sz="2800" dirty="0">
                <a:solidFill>
                  <a:schemeClr val="tx1">
                    <a:lumMod val="95000"/>
                    <a:lumOff val="5000"/>
                  </a:schemeClr>
                </a:solidFill>
                <a:latin typeface="微软雅黑 Light" panose="020B0502040204020203" pitchFamily="34" charset="-122"/>
                <a:ea typeface="微软雅黑 Light" panose="020B0502040204020203" pitchFamily="34" charset="-122"/>
                <a:cs typeface="Arial" panose="020B0604020202020204" pitchFamily="34" charset="0"/>
              </a:rPr>
              <a:t>➗</a:t>
            </a:r>
            <a:r>
              <a:rPr lang="en-US" altLang="zh-CN" sz="3200" dirty="0">
                <a:latin typeface="微软雅黑 Light" panose="020B0502040204020203" pitchFamily="34" charset="-122"/>
                <a:ea typeface="微软雅黑 Light" panose="020B0502040204020203" pitchFamily="34" charset="-122"/>
                <a:cs typeface="Arial" panose="020B0604020202020204" pitchFamily="34" charset="0"/>
              </a:rPr>
              <a:t> </a:t>
            </a:r>
            <a:r>
              <a:rPr lang="zh-CN" altLang="en-US" sz="3200" dirty="0">
                <a:latin typeface="微软雅黑" panose="020B0503020204020204" pitchFamily="34" charset="-122"/>
                <a:ea typeface="微软雅黑" panose="020B0503020204020204" pitchFamily="34" charset="-122"/>
                <a:cs typeface="Calibri" panose="020F0502020204030204" charset="0"/>
              </a:rPr>
              <a:t>１＝</a:t>
            </a:r>
            <a:r>
              <a:rPr lang="en-US" altLang="zh-CN" sz="3200" dirty="0">
                <a:latin typeface="微软雅黑" panose="020B0503020204020204" pitchFamily="34" charset="-122"/>
                <a:ea typeface="微软雅黑" panose="020B0503020204020204" pitchFamily="34" charset="-122"/>
                <a:cs typeface="Calibri" panose="020F0502020204030204" charset="0"/>
              </a:rPr>
              <a:t>6</a:t>
            </a:r>
            <a:r>
              <a:rPr lang="zh-CN" altLang="en-US" sz="3200" dirty="0">
                <a:latin typeface="微软雅黑" panose="020B0503020204020204" pitchFamily="34" charset="-122"/>
                <a:ea typeface="微软雅黑" panose="020B0503020204020204" pitchFamily="34" charset="-122"/>
                <a:cs typeface="Calibri" panose="020F0502020204030204" charset="0"/>
              </a:rPr>
              <a:t>小时</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p:nvPr/>
        </p:nvSpPr>
        <p:spPr>
          <a:xfrm>
            <a:off x="775369" y="2276364"/>
            <a:ext cx="5059687" cy="3375906"/>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lnSpc>
                <a:spcPts val="4340"/>
              </a:lnSpc>
              <a:spcBef>
                <a:spcPts val="0"/>
              </a:spcBef>
              <a:spcAft>
                <a:spcPts val="1200"/>
              </a:spcAft>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假设：</a:t>
            </a:r>
            <a:endParaRPr lang="en-US" altLang="zh-CN" sz="3200" b="1" dirty="0">
              <a:solidFill>
                <a:srgbClr val="FF0000"/>
              </a:solidFill>
              <a:latin typeface="微软雅黑" panose="020B0503020204020204" pitchFamily="34" charset="-122"/>
              <a:ea typeface="微软雅黑" panose="020B0503020204020204" pitchFamily="34" charset="-122"/>
              <a:cs typeface="Calibri" panose="020F0502020204030204" charset="0"/>
            </a:endParaRPr>
          </a:p>
          <a:p>
            <a:pPr marL="2540" indent="9525">
              <a:lnSpc>
                <a:spcPts val="4340"/>
              </a:lnSpc>
              <a:spcBef>
                <a:spcPts val="0"/>
              </a:spcBef>
              <a:spcAft>
                <a:spcPts val="1200"/>
              </a:spcAft>
            </a:pPr>
            <a:r>
              <a:rPr lang="en-US" altLang="zh-CN" sz="3200" dirty="0">
                <a:latin typeface="微软雅黑" panose="020B0503020204020204" pitchFamily="34" charset="-122"/>
                <a:ea typeface="微软雅黑" panose="020B0503020204020204" pitchFamily="34" charset="-122"/>
              </a:rPr>
              <a:t>1.</a:t>
            </a:r>
            <a:r>
              <a:rPr lang="zh-CN" altLang="en-US" sz="3200" dirty="0">
                <a:latin typeface="微软雅黑" panose="020B0503020204020204" pitchFamily="34" charset="-122"/>
                <a:ea typeface="微软雅黑" panose="020B0503020204020204" pitchFamily="34" charset="-122"/>
              </a:rPr>
              <a:t> 桶原本是空的；</a:t>
            </a:r>
          </a:p>
          <a:p>
            <a:pPr marL="2540" indent="9525">
              <a:lnSpc>
                <a:spcPts val="4340"/>
              </a:lnSpc>
              <a:spcBef>
                <a:spcPts val="0"/>
              </a:spcBef>
              <a:spcAft>
                <a:spcPts val="1200"/>
              </a:spcAft>
            </a:pPr>
            <a:r>
              <a:rPr lang="en-US" altLang="zh-CN" sz="3200" dirty="0">
                <a:latin typeface="微软雅黑" panose="020B0503020204020204" pitchFamily="34" charset="-122"/>
                <a:ea typeface="微软雅黑" panose="020B0503020204020204" pitchFamily="34" charset="-122"/>
              </a:rPr>
              <a:t>2.</a:t>
            </a:r>
            <a:r>
              <a:rPr lang="zh-CN" altLang="en-US" sz="3200" dirty="0">
                <a:latin typeface="微软雅黑" panose="020B0503020204020204" pitchFamily="34" charset="-122"/>
                <a:ea typeface="微软雅黑" panose="020B0503020204020204" pitchFamily="34" charset="-122"/>
              </a:rPr>
              <a:t> 滴水的速度是恒定的； </a:t>
            </a:r>
          </a:p>
          <a:p>
            <a:pPr marL="2540" indent="9525">
              <a:lnSpc>
                <a:spcPts val="4340"/>
              </a:lnSpc>
              <a:spcBef>
                <a:spcPts val="0"/>
              </a:spcBef>
              <a:spcAft>
                <a:spcPts val="1200"/>
              </a:spcAft>
            </a:pPr>
            <a:r>
              <a:rPr lang="en-US" altLang="zh-CN" sz="3200" dirty="0">
                <a:latin typeface="微软雅黑" panose="020B0503020204020204" pitchFamily="34" charset="-122"/>
                <a:ea typeface="微软雅黑" panose="020B0503020204020204" pitchFamily="34" charset="-122"/>
              </a:rPr>
              <a:t>3. </a:t>
            </a:r>
            <a:r>
              <a:rPr lang="zh-CN" altLang="en-US" sz="3200" dirty="0">
                <a:latin typeface="微软雅黑" panose="020B0503020204020204" pitchFamily="34" charset="-122"/>
                <a:ea typeface="微软雅黑" panose="020B0503020204020204" pitchFamily="34" charset="-122"/>
              </a:rPr>
              <a:t>中途没有人在桶里加水</a:t>
            </a:r>
            <a:endParaRPr lang="en-US" altLang="zh-CN" sz="3200" dirty="0">
              <a:latin typeface="微软雅黑" panose="020B0503020204020204" pitchFamily="34" charset="-122"/>
              <a:ea typeface="微软雅黑" panose="020B0503020204020204" pitchFamily="34" charset="-122"/>
            </a:endParaRPr>
          </a:p>
          <a:p>
            <a:pPr marL="2540" indent="9525">
              <a:lnSpc>
                <a:spcPts val="4340"/>
              </a:lnSpc>
              <a:spcBef>
                <a:spcPts val="0"/>
              </a:spcBef>
              <a:spcAft>
                <a:spcPts val="1200"/>
              </a:spcAft>
            </a:pPr>
            <a:r>
              <a:rPr lang="en-US" altLang="zh-CN" sz="3200" dirty="0">
                <a:latin typeface="微软雅黑" panose="020B0503020204020204" pitchFamily="34" charset="-122"/>
                <a:ea typeface="微软雅黑" panose="020B0503020204020204" pitchFamily="34" charset="-122"/>
              </a:rPr>
              <a:t>    </a:t>
            </a:r>
            <a:r>
              <a:rPr lang="zh-CN" altLang="en-US" sz="3200" dirty="0">
                <a:latin typeface="微软雅黑" panose="020B0503020204020204" pitchFamily="34" charset="-122"/>
                <a:ea typeface="微软雅黑" panose="020B0503020204020204" pitchFamily="34" charset="-122"/>
              </a:rPr>
              <a:t>或取水。</a:t>
            </a:r>
            <a:endParaRPr lang="zh-CN" altLang="en-US" sz="3200" dirty="0">
              <a:latin typeface="微软雅黑" panose="020B0503020204020204" pitchFamily="34" charset="-122"/>
              <a:ea typeface="微软雅黑" panose="020B0503020204020204" pitchFamily="34" charset="-122"/>
              <a:cs typeface="Calibri" panose="020F0502020204030204" charset="0"/>
            </a:endParaRPr>
          </a:p>
        </p:txBody>
      </p:sp>
      <p:cxnSp>
        <p:nvCxnSpPr>
          <p:cNvPr id="9" name="直线连接符 8"/>
          <p:cNvCxnSpPr/>
          <p:nvPr/>
        </p:nvCxnSpPr>
        <p:spPr>
          <a:xfrm>
            <a:off x="441383" y="1433363"/>
            <a:ext cx="13149" cy="496852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4333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09338" y="1433363"/>
            <a:ext cx="44355" cy="49696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3"/>
          <a:srcRect l="38822" t="7371" r="20768" b="51298"/>
          <a:stretch>
            <a:fillRect/>
          </a:stretch>
        </p:blipFill>
        <p:spPr>
          <a:xfrm>
            <a:off x="503364" y="1201257"/>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5" name="Picture 5" descr="http://ic.ucsc.edu/~rlipsch/Pol174.w04/dripping_faucet_into_bucket_md_wht.gif"/>
          <p:cNvPicPr>
            <a:picLocks noChangeAspect="1" noChangeArrowheads="1" noCrop="1"/>
          </p:cNvPicPr>
          <p:nvPr/>
        </p:nvPicPr>
        <p:blipFill>
          <a:blip r:embed="rId5" cstate="print"/>
          <a:srcRect/>
          <a:stretch>
            <a:fillRect/>
          </a:stretch>
        </p:blipFill>
        <p:spPr bwMode="auto">
          <a:xfrm>
            <a:off x="6372200" y="2060497"/>
            <a:ext cx="2627784" cy="3715144"/>
          </a:xfrm>
          <a:prstGeom prst="rect">
            <a:avLst/>
          </a:prstGeom>
          <a:noFill/>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第一个假设：桶原本是空的</a:t>
            </a:r>
          </a:p>
        </p:txBody>
      </p:sp>
      <p:sp>
        <p:nvSpPr>
          <p:cNvPr id="8" name="Content Placeholder 2"/>
          <p:cNvSpPr txBox="1"/>
          <p:nvPr/>
        </p:nvSpPr>
        <p:spPr>
          <a:xfrm>
            <a:off x="833456" y="3030697"/>
            <a:ext cx="4555913" cy="2932524"/>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lnSpc>
                <a:spcPts val="4340"/>
              </a:lnSpc>
              <a:spcBef>
                <a:spcPts val="0"/>
              </a:spcBef>
              <a:spcAft>
                <a:spcPts val="1200"/>
              </a:spcAft>
            </a:pPr>
            <a:r>
              <a:rPr lang="zh-CN" altLang="en-US" sz="3200" dirty="0">
                <a:latin typeface="微软雅黑" panose="020B0503020204020204" pitchFamily="34" charset="-122"/>
                <a:ea typeface="微软雅黑" panose="020B0503020204020204" pitchFamily="34" charset="-122"/>
                <a:cs typeface="Calibri" panose="020F0502020204030204" charset="0"/>
              </a:rPr>
              <a:t>如果原来桶里已经有</a:t>
            </a:r>
            <a:r>
              <a:rPr lang="en-US" altLang="zh-CN" sz="3200" dirty="0">
                <a:latin typeface="微软雅黑" panose="020B0503020204020204" pitchFamily="34" charset="-122"/>
                <a:ea typeface="微软雅黑" panose="020B0503020204020204" pitchFamily="34" charset="-122"/>
                <a:cs typeface="Calibri" panose="020F0502020204030204" charset="0"/>
              </a:rPr>
              <a:t>3</a:t>
            </a:r>
            <a:r>
              <a:rPr lang="zh-CN" altLang="en-US" sz="3200" dirty="0">
                <a:latin typeface="微软雅黑" panose="020B0503020204020204" pitchFamily="34" charset="-122"/>
                <a:ea typeface="微软雅黑" panose="020B0503020204020204" pitchFamily="34" charset="-122"/>
                <a:cs typeface="Calibri" panose="020F0502020204030204" charset="0"/>
              </a:rPr>
              <a:t>升水，那就不用</a:t>
            </a:r>
            <a:r>
              <a:rPr lang="en-US" altLang="zh-CN" sz="3200" dirty="0">
                <a:latin typeface="微软雅黑" panose="020B0503020204020204" pitchFamily="34" charset="-122"/>
                <a:ea typeface="微软雅黑" panose="020B0503020204020204" pitchFamily="34" charset="-122"/>
                <a:cs typeface="Calibri" panose="020F0502020204030204" charset="0"/>
              </a:rPr>
              <a:t>6</a:t>
            </a:r>
            <a:r>
              <a:rPr lang="zh-CN" altLang="en-US" sz="3200" dirty="0">
                <a:latin typeface="微软雅黑" panose="020B0503020204020204" pitchFamily="34" charset="-122"/>
                <a:ea typeface="微软雅黑" panose="020B0503020204020204" pitchFamily="34" charset="-122"/>
                <a:cs typeface="Calibri" panose="020F0502020204030204" charset="0"/>
              </a:rPr>
              <a:t>小时，就可以滴到</a:t>
            </a:r>
            <a:r>
              <a:rPr lang="en-US" altLang="zh-CN" sz="3200" dirty="0">
                <a:latin typeface="微软雅黑" panose="020B0503020204020204" pitchFamily="34" charset="-122"/>
                <a:ea typeface="微软雅黑" panose="020B0503020204020204" pitchFamily="34" charset="-122"/>
                <a:cs typeface="Calibri" panose="020F0502020204030204" charset="0"/>
              </a:rPr>
              <a:t>6</a:t>
            </a:r>
            <a:r>
              <a:rPr lang="zh-CN" altLang="en-US" sz="3200" dirty="0">
                <a:latin typeface="微软雅黑" panose="020B0503020204020204" pitchFamily="34" charset="-122"/>
                <a:ea typeface="微软雅黑" panose="020B0503020204020204" pitchFamily="34" charset="-122"/>
                <a:cs typeface="Calibri" panose="020F0502020204030204" charset="0"/>
              </a:rPr>
              <a:t>升水的量。</a:t>
            </a:r>
          </a:p>
        </p:txBody>
      </p:sp>
      <p:cxnSp>
        <p:nvCxnSpPr>
          <p:cNvPr id="9" name="直线连接符 8"/>
          <p:cNvCxnSpPr/>
          <p:nvPr/>
        </p:nvCxnSpPr>
        <p:spPr>
          <a:xfrm>
            <a:off x="441383" y="1433363"/>
            <a:ext cx="13149" cy="496852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4333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09338" y="1433363"/>
            <a:ext cx="44355" cy="49696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3"/>
          <a:srcRect l="38822" t="7371" r="20768" b="51298"/>
          <a:stretch>
            <a:fillRect/>
          </a:stretch>
        </p:blipFill>
        <p:spPr>
          <a:xfrm>
            <a:off x="503364" y="1201257"/>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515" y="2229169"/>
            <a:ext cx="3264860" cy="341200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第二个假设：滴水速度恒定 </a:t>
            </a:r>
          </a:p>
        </p:txBody>
      </p:sp>
      <p:sp>
        <p:nvSpPr>
          <p:cNvPr id="8" name="Content Placeholder 2"/>
          <p:cNvSpPr txBox="1"/>
          <p:nvPr/>
        </p:nvSpPr>
        <p:spPr>
          <a:xfrm>
            <a:off x="775370" y="2864960"/>
            <a:ext cx="4275003" cy="3375906"/>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lnSpc>
                <a:spcPts val="4340"/>
              </a:lnSpc>
              <a:spcBef>
                <a:spcPts val="0"/>
              </a:spcBef>
              <a:spcAft>
                <a:spcPts val="1200"/>
              </a:spcAft>
            </a:pPr>
            <a:r>
              <a:rPr lang="zh-CN" altLang="en-US" sz="3200" dirty="0">
                <a:latin typeface="微软雅黑" panose="020B0503020204020204" pitchFamily="34" charset="-122"/>
                <a:ea typeface="微软雅黑" panose="020B0503020204020204" pitchFamily="34" charset="-122"/>
                <a:cs typeface="Calibri" panose="020F0502020204030204" charset="0"/>
              </a:rPr>
              <a:t>如果在你来之前，滴水速度是</a:t>
            </a:r>
            <a:r>
              <a:rPr lang="en-US" altLang="zh-CN" sz="3200" dirty="0">
                <a:latin typeface="微软雅黑" panose="020B0503020204020204" pitchFamily="34" charset="-122"/>
                <a:ea typeface="微软雅黑" panose="020B0503020204020204" pitchFamily="34" charset="-122"/>
                <a:cs typeface="Calibri" panose="020F0502020204030204" charset="0"/>
              </a:rPr>
              <a:t>0.5</a:t>
            </a:r>
            <a:r>
              <a:rPr lang="zh-CN" altLang="en-GB" sz="3200" dirty="0">
                <a:latin typeface="微软雅黑" panose="020B0503020204020204" pitchFamily="34" charset="-122"/>
                <a:ea typeface="微软雅黑" panose="020B0503020204020204" pitchFamily="34" charset="-122"/>
                <a:cs typeface="Calibri" panose="020F0502020204030204" charset="0"/>
              </a:rPr>
              <a:t>升</a:t>
            </a:r>
            <a:r>
              <a:rPr lang="en-GB" altLang="zh-CN" sz="3200" dirty="0">
                <a:latin typeface="微软雅黑" panose="020B0503020204020204" pitchFamily="34" charset="-122"/>
                <a:ea typeface="微软雅黑" panose="020B0503020204020204" pitchFamily="34" charset="-122"/>
                <a:cs typeface="Calibri" panose="020F0502020204030204" charset="0"/>
              </a:rPr>
              <a:t>/1</a:t>
            </a:r>
            <a:r>
              <a:rPr lang="zh-CN" altLang="en-US" sz="3200" dirty="0">
                <a:latin typeface="微软雅黑" panose="020B0503020204020204" pitchFamily="34" charset="-122"/>
                <a:ea typeface="微软雅黑" panose="020B0503020204020204" pitchFamily="34" charset="-122"/>
                <a:cs typeface="Calibri" panose="020F0502020204030204" charset="0"/>
              </a:rPr>
              <a:t>小时，那就需要</a:t>
            </a:r>
            <a:r>
              <a:rPr lang="en-US" altLang="zh-CN" sz="3200" dirty="0">
                <a:latin typeface="微软雅黑" panose="020B0503020204020204" pitchFamily="34" charset="-122"/>
                <a:ea typeface="微软雅黑" panose="020B0503020204020204" pitchFamily="34" charset="-122"/>
                <a:cs typeface="Calibri" panose="020F0502020204030204" charset="0"/>
              </a:rPr>
              <a:t>11</a:t>
            </a:r>
            <a:r>
              <a:rPr lang="zh-CN" altLang="en-US" sz="3200" dirty="0">
                <a:latin typeface="微软雅黑" panose="020B0503020204020204" pitchFamily="34" charset="-122"/>
                <a:ea typeface="微软雅黑" panose="020B0503020204020204" pitchFamily="34" charset="-122"/>
                <a:cs typeface="Calibri" panose="020F0502020204030204" charset="0"/>
              </a:rPr>
              <a:t>个小时才能滴满</a:t>
            </a:r>
            <a:r>
              <a:rPr lang="en-US" altLang="zh-CN" sz="3200" dirty="0">
                <a:latin typeface="微软雅黑" panose="020B0503020204020204" pitchFamily="34" charset="-122"/>
                <a:ea typeface="微软雅黑" panose="020B0503020204020204" pitchFamily="34" charset="-122"/>
                <a:cs typeface="Calibri" panose="020F0502020204030204" charset="0"/>
              </a:rPr>
              <a:t>6</a:t>
            </a:r>
            <a:r>
              <a:rPr lang="zh-CN" altLang="en-US" sz="3200" dirty="0">
                <a:latin typeface="微软雅黑" panose="020B0503020204020204" pitchFamily="34" charset="-122"/>
                <a:ea typeface="微软雅黑" panose="020B0503020204020204" pitchFamily="34" charset="-122"/>
                <a:cs typeface="Calibri" panose="020F0502020204030204" charset="0"/>
              </a:rPr>
              <a:t>升水。</a:t>
            </a:r>
          </a:p>
        </p:txBody>
      </p:sp>
      <p:cxnSp>
        <p:nvCxnSpPr>
          <p:cNvPr id="9" name="直线连接符 8"/>
          <p:cNvCxnSpPr/>
          <p:nvPr/>
        </p:nvCxnSpPr>
        <p:spPr>
          <a:xfrm>
            <a:off x="441383" y="1433363"/>
            <a:ext cx="13149" cy="496852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4333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09338" y="1433363"/>
            <a:ext cx="44355" cy="49696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3"/>
          <a:srcRect l="38822" t="7371" r="20768" b="51298"/>
          <a:stretch>
            <a:fillRect/>
          </a:stretch>
        </p:blipFill>
        <p:spPr>
          <a:xfrm>
            <a:off x="503364" y="1201257"/>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grpSp>
        <p:nvGrpSpPr>
          <p:cNvPr id="3" name="组合 2"/>
          <p:cNvGrpSpPr/>
          <p:nvPr/>
        </p:nvGrpSpPr>
        <p:grpSpPr>
          <a:xfrm>
            <a:off x="5459263" y="2030559"/>
            <a:ext cx="3704400" cy="3704400"/>
            <a:chOff x="5459263" y="2030559"/>
            <a:chExt cx="3704400" cy="3704400"/>
          </a:xfrm>
        </p:grpSpPr>
        <p:pic>
          <p:nvPicPr>
            <p:cNvPr id="15" name="Picture 2" descr="Best Dripping Faucet GIFs | Gfycat"/>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5459263" y="2030559"/>
              <a:ext cx="3704400" cy="3704400"/>
            </a:xfrm>
            <a:prstGeom prst="rect">
              <a:avLst/>
            </a:prstGeom>
            <a:solidFill>
              <a:srgbClr val="FFFFFF"/>
            </a:solidFill>
          </p:spPr>
        </p:pic>
        <p:sp>
          <p:nvSpPr>
            <p:cNvPr id="2" name="矩形 1"/>
            <p:cNvSpPr/>
            <p:nvPr/>
          </p:nvSpPr>
          <p:spPr>
            <a:xfrm>
              <a:off x="6876256" y="5445224"/>
              <a:ext cx="936104" cy="280800"/>
            </a:xfrm>
            <a:prstGeom prst="rect">
              <a:avLst/>
            </a:prstGeom>
            <a:solidFill>
              <a:schemeClr val="tx1"/>
            </a:solidFill>
            <a:ln w="38100">
              <a:noFill/>
            </a:ln>
          </p:spPr>
          <p:txBody>
            <a:bodyPr wrap="square" rtlCol="0" anchor="ctr">
              <a:spAutoFit/>
            </a:bodyPr>
            <a:lstStyle/>
            <a:p>
              <a:pPr algn="ctr"/>
              <a:endParaRPr kumimoji="1" lang="zh-CN" altLang="en-US" sz="20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230823"/>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第三个假设</a:t>
            </a:r>
            <a:r>
              <a:rPr kumimoji="1" lang="en-US" altLang="zh-CN" sz="3600" b="1" dirty="0">
                <a:solidFill>
                  <a:srgbClr val="002060"/>
                </a:solidFill>
                <a:latin typeface="微软雅黑" panose="020B0503020204020204" pitchFamily="34" charset="-122"/>
                <a:ea typeface="微软雅黑" panose="020B0503020204020204" pitchFamily="34" charset="-122"/>
              </a:rPr>
              <a:t>:</a:t>
            </a: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“中途没人在桶里加水或取水”</a:t>
            </a:r>
          </a:p>
        </p:txBody>
      </p:sp>
      <p:sp>
        <p:nvSpPr>
          <p:cNvPr id="8" name="Content Placeholder 2"/>
          <p:cNvSpPr txBox="1"/>
          <p:nvPr/>
        </p:nvSpPr>
        <p:spPr>
          <a:xfrm>
            <a:off x="775369" y="2727942"/>
            <a:ext cx="4275003" cy="3375906"/>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lnSpc>
                <a:spcPts val="4340"/>
              </a:lnSpc>
              <a:spcBef>
                <a:spcPts val="0"/>
              </a:spcBef>
              <a:spcAft>
                <a:spcPts val="1200"/>
              </a:spcAft>
            </a:pPr>
            <a:r>
              <a:rPr lang="zh-CN" altLang="en-US" sz="3200" dirty="0">
                <a:latin typeface="微软雅黑" panose="020B0503020204020204" pitchFamily="34" charset="-122"/>
                <a:ea typeface="微软雅黑" panose="020B0503020204020204" pitchFamily="34" charset="-122"/>
                <a:cs typeface="Calibri" panose="020F0502020204030204" charset="0"/>
              </a:rPr>
              <a:t>如果你来之前，有人从桶里取了水去浇花，那桶里的水就减少了。</a:t>
            </a:r>
            <a:endParaRPr lang="en-US" altLang="zh-CN" sz="3200" dirty="0">
              <a:latin typeface="微软雅黑" panose="020B0503020204020204" pitchFamily="34" charset="-122"/>
              <a:ea typeface="微软雅黑" panose="020B0503020204020204" pitchFamily="34" charset="-122"/>
              <a:cs typeface="Calibri" panose="020F0502020204030204" charset="0"/>
            </a:endParaRPr>
          </a:p>
          <a:p>
            <a:pPr marL="2540" indent="9525">
              <a:lnSpc>
                <a:spcPts val="4340"/>
              </a:lnSpc>
              <a:spcBef>
                <a:spcPts val="0"/>
              </a:spcBef>
              <a:spcAft>
                <a:spcPts val="1200"/>
              </a:spcAft>
            </a:pPr>
            <a:r>
              <a:rPr lang="zh-CN" altLang="en-US" sz="3200" dirty="0">
                <a:latin typeface="微软雅黑" panose="020B0503020204020204" pitchFamily="34" charset="-122"/>
                <a:ea typeface="微软雅黑" panose="020B0503020204020204" pitchFamily="34" charset="-122"/>
                <a:cs typeface="Calibri" panose="020F0502020204030204" charset="0"/>
              </a:rPr>
              <a:t>你也难以衡量滴到</a:t>
            </a:r>
            <a:r>
              <a:rPr lang="en-US" altLang="zh-CN" sz="3200" dirty="0">
                <a:latin typeface="微软雅黑" panose="020B0503020204020204" pitchFamily="34" charset="-122"/>
                <a:ea typeface="微软雅黑" panose="020B0503020204020204" pitchFamily="34" charset="-122"/>
                <a:cs typeface="Calibri" panose="020F0502020204030204" charset="0"/>
              </a:rPr>
              <a:t>6</a:t>
            </a:r>
            <a:r>
              <a:rPr lang="zh-CN" altLang="en-US" sz="3200" dirty="0">
                <a:latin typeface="微软雅黑" panose="020B0503020204020204" pitchFamily="34" charset="-122"/>
                <a:ea typeface="微软雅黑" panose="020B0503020204020204" pitchFamily="34" charset="-122"/>
                <a:cs typeface="Calibri" panose="020F0502020204030204" charset="0"/>
              </a:rPr>
              <a:t>升水要多长时间。</a:t>
            </a:r>
          </a:p>
        </p:txBody>
      </p:sp>
      <p:cxnSp>
        <p:nvCxnSpPr>
          <p:cNvPr id="9" name="直线连接符 8"/>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5" name="Picture 4" descr="Bucket Dripping GIF - Bucket Dripping Drop - Discover &amp; Share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11402" y="2285529"/>
            <a:ext cx="3632598" cy="3632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这个桶在水龙头下放了多久？</a:t>
            </a:r>
          </a:p>
        </p:txBody>
      </p:sp>
      <p:sp>
        <p:nvSpPr>
          <p:cNvPr id="8" name="Content Placeholder 2"/>
          <p:cNvSpPr txBox="1"/>
          <p:nvPr/>
        </p:nvSpPr>
        <p:spPr>
          <a:xfrm>
            <a:off x="775369" y="1714424"/>
            <a:ext cx="5596831" cy="4389421"/>
          </a:xfrm>
          <a:prstGeom prst="rect">
            <a:avLst/>
          </a:prstGeom>
        </p:spPr>
        <p:txBody>
          <a:bodyPr>
            <a:noAutofit/>
            <a:scene3d>
              <a:camera prst="orthographicFront"/>
              <a:lightRig rig="threePt" dir="t"/>
            </a:scene3d>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2540" indent="9525">
              <a:lnSpc>
                <a:spcPts val="4340"/>
              </a:lnSpc>
              <a:spcBef>
                <a:spcPts val="0"/>
              </a:spcBef>
              <a:spcAft>
                <a:spcPts val="1200"/>
              </a:spcAft>
            </a:pPr>
            <a:r>
              <a:rPr lang="zh-CN" altLang="en-US" sz="2800" dirty="0">
                <a:latin typeface="微软雅黑" panose="020B0503020204020204" pitchFamily="34" charset="-122"/>
                <a:ea typeface="微软雅黑" panose="020B0503020204020204" pitchFamily="34" charset="-122"/>
                <a:cs typeface="Calibri" panose="020F0502020204030204" charset="0"/>
              </a:rPr>
              <a:t>三个假设：</a:t>
            </a:r>
            <a:endParaRPr lang="en-US" altLang="zh-CN" sz="2800" dirty="0">
              <a:latin typeface="微软雅黑" panose="020B0503020204020204" pitchFamily="34" charset="-122"/>
              <a:ea typeface="微软雅黑" panose="020B0503020204020204" pitchFamily="34" charset="-122"/>
              <a:cs typeface="Calibri" panose="020F0502020204030204" charset="0"/>
            </a:endParaRPr>
          </a:p>
          <a:p>
            <a:pPr marL="2540" indent="9525">
              <a:lnSpc>
                <a:spcPts val="4340"/>
              </a:lnSpc>
              <a:spcBef>
                <a:spcPts val="0"/>
              </a:spcBef>
              <a:spcAft>
                <a:spcPts val="1200"/>
              </a:spcAft>
            </a:pP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 桶原本是空的；</a:t>
            </a:r>
          </a:p>
          <a:p>
            <a:pPr marL="2540" indent="9525">
              <a:lnSpc>
                <a:spcPts val="4340"/>
              </a:lnSpc>
              <a:spcBef>
                <a:spcPts val="0"/>
              </a:spcBef>
              <a:spcAft>
                <a:spcPts val="1200"/>
              </a:spcAft>
            </a:pP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 滴水的速度是恒定的； </a:t>
            </a:r>
          </a:p>
          <a:p>
            <a:pPr marL="2540" indent="9525">
              <a:lnSpc>
                <a:spcPts val="4340"/>
              </a:lnSpc>
              <a:spcBef>
                <a:spcPts val="0"/>
              </a:spcBef>
              <a:spcAft>
                <a:spcPts val="1200"/>
              </a:spcAft>
            </a:pPr>
            <a:r>
              <a:rPr lang="en-US" altLang="zh-CN" sz="2800" dirty="0">
                <a:latin typeface="微软雅黑" panose="020B0503020204020204" pitchFamily="34" charset="-122"/>
                <a:ea typeface="微软雅黑" panose="020B0503020204020204" pitchFamily="34" charset="-122"/>
              </a:rPr>
              <a:t>3. </a:t>
            </a:r>
            <a:r>
              <a:rPr lang="zh-CN" altLang="en-US" sz="2800" dirty="0">
                <a:latin typeface="微软雅黑" panose="020B0503020204020204" pitchFamily="34" charset="-122"/>
                <a:ea typeface="微软雅黑" panose="020B0503020204020204" pitchFamily="34" charset="-122"/>
              </a:rPr>
              <a:t>中途没有人在桶里加水或取水；</a:t>
            </a:r>
            <a:endParaRPr lang="en-US" altLang="zh-CN" sz="2800" dirty="0">
              <a:latin typeface="微软雅黑" panose="020B0503020204020204" pitchFamily="34" charset="-122"/>
              <a:ea typeface="微软雅黑" panose="020B0503020204020204" pitchFamily="34" charset="-122"/>
            </a:endParaRPr>
          </a:p>
          <a:p>
            <a:pPr marL="2540" indent="9525">
              <a:lnSpc>
                <a:spcPts val="4340"/>
              </a:lnSpc>
              <a:spcBef>
                <a:spcPts val="0"/>
              </a:spcBef>
              <a:spcAft>
                <a:spcPts val="1200"/>
              </a:spcAft>
            </a:pP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这些假设也许是合理的，但不一定是准确的！</a:t>
            </a:r>
          </a:p>
        </p:txBody>
      </p:sp>
      <p:cxnSp>
        <p:nvCxnSpPr>
          <p:cNvPr id="9" name="直线连接符 8"/>
          <p:cNvCxnSpPr/>
          <p:nvPr/>
        </p:nvCxnSpPr>
        <p:spPr>
          <a:xfrm>
            <a:off x="441383" y="1433363"/>
            <a:ext cx="13149" cy="496852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971601" y="143336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09338" y="1433363"/>
            <a:ext cx="44355" cy="496964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3"/>
          <a:srcRect l="38822" t="7371" r="20768" b="51298"/>
          <a:stretch>
            <a:fillRect/>
          </a:stretch>
        </p:blipFill>
        <p:spPr>
          <a:xfrm>
            <a:off x="503364" y="1201257"/>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5" name="Picture 5" descr="http://ic.ucsc.edu/~rlipsch/Pol174.w04/dripping_faucet_into_bucket_md_wht.gif"/>
          <p:cNvPicPr>
            <a:picLocks noChangeAspect="1" noChangeArrowheads="1" noCrop="1"/>
          </p:cNvPicPr>
          <p:nvPr/>
        </p:nvPicPr>
        <p:blipFill>
          <a:blip r:embed="rId5" cstate="print"/>
          <a:srcRect/>
          <a:stretch>
            <a:fillRect/>
          </a:stretch>
        </p:blipFill>
        <p:spPr bwMode="auto">
          <a:xfrm>
            <a:off x="6516216" y="2060497"/>
            <a:ext cx="2627784" cy="3715144"/>
          </a:xfrm>
          <a:prstGeom prst="rect">
            <a:avLst/>
          </a:prstGeom>
          <a:noFill/>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67544" y="1447800"/>
            <a:ext cx="8352606" cy="2016125"/>
          </a:xfrm>
          <a:prstGeom prst="rect">
            <a:avLst/>
          </a:prstGeom>
        </p:spPr>
        <p:txBody>
          <a:bodyPr/>
          <a:lstStyle/>
          <a:p>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 </a:t>
            </a:r>
            <a:r>
              <a:rPr lang="zh-CN" altLang="zh-CN" sz="2800" dirty="0">
                <a:latin typeface="微软雅黑" panose="020B0503020204020204" pitchFamily="34" charset="-122"/>
                <a:ea typeface="微软雅黑" panose="020B0503020204020204" pitchFamily="34" charset="-122"/>
              </a:rPr>
              <a:t>初始状态</a:t>
            </a:r>
            <a:r>
              <a:rPr lang="zh-CN" altLang="en-US" sz="2800" dirty="0">
                <a:latin typeface="微软雅黑" panose="020B0503020204020204" pitchFamily="34" charset="-122"/>
                <a:ea typeface="微软雅黑" panose="020B0503020204020204" pitchFamily="34" charset="-122"/>
              </a:rPr>
              <a:t>：空桶             </a:t>
            </a:r>
            <a:r>
              <a:rPr lang="en-US" altLang="zh-CN" sz="2800" dirty="0">
                <a:latin typeface="微软雅黑" panose="020B0503020204020204" pitchFamily="34" charset="-122"/>
                <a:ea typeface="微软雅黑" panose="020B0503020204020204" pitchFamily="34" charset="-122"/>
              </a:rPr>
              <a:t>VS    </a:t>
            </a:r>
            <a:r>
              <a:rPr lang="zh-CN" altLang="en-US" sz="2800" dirty="0">
                <a:latin typeface="微软雅黑" panose="020B0503020204020204" pitchFamily="34" charset="-122"/>
                <a:ea typeface="微软雅黑" panose="020B0503020204020204" pitchFamily="34" charset="-122"/>
              </a:rPr>
              <a:t>原始比例</a:t>
            </a:r>
            <a:endParaRPr lang="en-US" altLang="zh-CN" sz="2800" dirty="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 </a:t>
            </a:r>
            <a:r>
              <a:rPr lang="zh-CN" altLang="zh-CN" sz="2800" dirty="0">
                <a:latin typeface="微软雅黑" panose="020B0503020204020204" pitchFamily="34" charset="-122"/>
                <a:ea typeface="微软雅黑" panose="020B0503020204020204" pitchFamily="34" charset="-122"/>
              </a:rPr>
              <a:t>速度恒定</a:t>
            </a:r>
            <a:r>
              <a:rPr lang="zh-CN" altLang="en-US" sz="2800" dirty="0">
                <a:latin typeface="微软雅黑" panose="020B0503020204020204" pitchFamily="34" charset="-122"/>
                <a:ea typeface="微软雅黑" panose="020B0503020204020204" pitchFamily="34" charset="-122"/>
              </a:rPr>
              <a:t>：滴水恒定      </a:t>
            </a:r>
            <a:r>
              <a:rPr lang="en-US" altLang="zh-CN" sz="2800" dirty="0">
                <a:latin typeface="微软雅黑" panose="020B0503020204020204" pitchFamily="34" charset="-122"/>
                <a:ea typeface="微软雅黑" panose="020B0503020204020204" pitchFamily="34" charset="-122"/>
              </a:rPr>
              <a:t>VS    </a:t>
            </a:r>
            <a:r>
              <a:rPr lang="zh-CN" altLang="en-US" sz="2800" dirty="0">
                <a:latin typeface="微软雅黑" panose="020B0503020204020204" pitchFamily="34" charset="-122"/>
                <a:ea typeface="微软雅黑" panose="020B0503020204020204" pitchFamily="34" charset="-122"/>
              </a:rPr>
              <a:t>衰变率恒定</a:t>
            </a:r>
            <a:r>
              <a:rPr lang="en-US" altLang="zh-CN" sz="2800" dirty="0">
                <a:latin typeface="微软雅黑" panose="020B0503020204020204" pitchFamily="34" charset="-122"/>
                <a:ea typeface="微软雅黑" panose="020B0503020204020204" pitchFamily="34" charset="-122"/>
              </a:rPr>
              <a:t> </a:t>
            </a:r>
          </a:p>
          <a:p>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过程封闭</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：水没有增减   </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VS    </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元素没有增减</a:t>
            </a:r>
            <a:endParaRPr lang="zh-CN" altLang="en-US" sz="2800" dirty="0">
              <a:latin typeface="微软雅黑" panose="020B0503020204020204" pitchFamily="34" charset="-122"/>
              <a:ea typeface="微软雅黑" panose="020B0503020204020204" pitchFamily="34" charset="-122"/>
            </a:endParaRPr>
          </a:p>
        </p:txBody>
      </p:sp>
      <p:pic>
        <p:nvPicPr>
          <p:cNvPr id="9" name="Picture 4" descr="Bucket Dripping GIF - Bucket Dripping Drop - Discover &amp; Share GIF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177" y="3690772"/>
            <a:ext cx="2592288"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三个假设</a:t>
            </a: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2492896"/>
            <a:ext cx="5206061" cy="4509120"/>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5097053" y="3169700"/>
            <a:ext cx="523161" cy="507494"/>
            <a:chOff x="10607235" y="1932435"/>
            <a:chExt cx="769229" cy="746193"/>
          </a:xfrm>
        </p:grpSpPr>
        <p:grpSp>
          <p:nvGrpSpPr>
            <p:cNvPr id="12" name="Group 71"/>
            <p:cNvGrpSpPr/>
            <p:nvPr/>
          </p:nvGrpSpPr>
          <p:grpSpPr bwMode="auto">
            <a:xfrm>
              <a:off x="10607235" y="1932435"/>
              <a:ext cx="769229" cy="746193"/>
              <a:chOff x="2448" y="1440"/>
              <a:chExt cx="540" cy="448"/>
            </a:xfrm>
          </p:grpSpPr>
          <p:grpSp>
            <p:nvGrpSpPr>
              <p:cNvPr id="14" name="Group 44"/>
              <p:cNvGrpSpPr/>
              <p:nvPr/>
            </p:nvGrpSpPr>
            <p:grpSpPr bwMode="auto">
              <a:xfrm>
                <a:off x="2448" y="1440"/>
                <a:ext cx="540" cy="448"/>
                <a:chOff x="2784" y="1632"/>
                <a:chExt cx="636" cy="528"/>
              </a:xfrm>
            </p:grpSpPr>
            <p:sp>
              <p:nvSpPr>
                <p:cNvPr id="1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3" name="Text Box 30"/>
            <p:cNvSpPr txBox="1">
              <a:spLocks noChangeArrowheads="1"/>
            </p:cNvSpPr>
            <p:nvPr/>
          </p:nvSpPr>
          <p:spPr bwMode="auto">
            <a:xfrm>
              <a:off x="10698151" y="2027259"/>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5882234" y="3068492"/>
            <a:ext cx="523161" cy="507494"/>
            <a:chOff x="10607235" y="1932435"/>
            <a:chExt cx="769229" cy="746193"/>
          </a:xfrm>
        </p:grpSpPr>
        <p:grpSp>
          <p:nvGrpSpPr>
            <p:cNvPr id="20" name="Group 71"/>
            <p:cNvGrpSpPr/>
            <p:nvPr/>
          </p:nvGrpSpPr>
          <p:grpSpPr bwMode="auto">
            <a:xfrm>
              <a:off x="10607235" y="1932435"/>
              <a:ext cx="769229" cy="746193"/>
              <a:chOff x="2448" y="1440"/>
              <a:chExt cx="540" cy="448"/>
            </a:xfrm>
          </p:grpSpPr>
          <p:grpSp>
            <p:nvGrpSpPr>
              <p:cNvPr id="22" name="Group 44"/>
              <p:cNvGrpSpPr/>
              <p:nvPr/>
            </p:nvGrpSpPr>
            <p:grpSpPr bwMode="auto">
              <a:xfrm>
                <a:off x="2448" y="1440"/>
                <a:ext cx="540" cy="448"/>
                <a:chOff x="2784" y="1632"/>
                <a:chExt cx="636" cy="528"/>
              </a:xfrm>
            </p:grpSpPr>
            <p:sp>
              <p:nvSpPr>
                <p:cNvPr id="2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1" name="Text Box 30"/>
            <p:cNvSpPr txBox="1">
              <a:spLocks noChangeArrowheads="1"/>
            </p:cNvSpPr>
            <p:nvPr/>
          </p:nvSpPr>
          <p:spPr bwMode="auto">
            <a:xfrm>
              <a:off x="10687660" y="2014354"/>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5121971" y="5017102"/>
            <a:ext cx="337087" cy="434996"/>
            <a:chOff x="10713643" y="4245280"/>
            <a:chExt cx="495634" cy="639594"/>
          </a:xfrm>
        </p:grpSpPr>
        <p:sp>
          <p:nvSpPr>
            <p:cNvPr id="28"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 name="Text Box 30"/>
            <p:cNvSpPr txBox="1">
              <a:spLocks noChangeArrowheads="1"/>
            </p:cNvSpPr>
            <p:nvPr/>
          </p:nvSpPr>
          <p:spPr bwMode="auto">
            <a:xfrm>
              <a:off x="10713643" y="4302084"/>
              <a:ext cx="433172"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5920452" y="4984892"/>
            <a:ext cx="342374" cy="434996"/>
            <a:chOff x="10705869" y="4245280"/>
            <a:chExt cx="503410" cy="639594"/>
          </a:xfrm>
        </p:grpSpPr>
        <p:sp>
          <p:nvSpPr>
            <p:cNvPr id="31" name="Oval 64"/>
            <p:cNvSpPr>
              <a:spLocks noChangeArrowheads="1"/>
            </p:cNvSpPr>
            <p:nvPr/>
          </p:nvSpPr>
          <p:spPr bwMode="auto">
            <a:xfrm>
              <a:off x="10799023" y="4245280"/>
              <a:ext cx="410256"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2" name="Text Box 30"/>
            <p:cNvSpPr txBox="1">
              <a:spLocks noChangeArrowheads="1"/>
            </p:cNvSpPr>
            <p:nvPr/>
          </p:nvSpPr>
          <p:spPr bwMode="auto">
            <a:xfrm>
              <a:off x="10705869" y="4307986"/>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6590935" y="3062690"/>
            <a:ext cx="523161" cy="507494"/>
            <a:chOff x="10607235" y="1932435"/>
            <a:chExt cx="769229" cy="746193"/>
          </a:xfrm>
        </p:grpSpPr>
        <p:grpSp>
          <p:nvGrpSpPr>
            <p:cNvPr id="34" name="Group 71"/>
            <p:cNvGrpSpPr/>
            <p:nvPr/>
          </p:nvGrpSpPr>
          <p:grpSpPr bwMode="auto">
            <a:xfrm>
              <a:off x="10607235" y="1932435"/>
              <a:ext cx="769229" cy="746193"/>
              <a:chOff x="2448" y="1440"/>
              <a:chExt cx="540" cy="448"/>
            </a:xfrm>
          </p:grpSpPr>
          <p:grpSp>
            <p:nvGrpSpPr>
              <p:cNvPr id="36" name="Group 44"/>
              <p:cNvGrpSpPr/>
              <p:nvPr/>
            </p:nvGrpSpPr>
            <p:grpSpPr bwMode="auto">
              <a:xfrm>
                <a:off x="2448" y="1440"/>
                <a:ext cx="540" cy="448"/>
                <a:chOff x="2784" y="1632"/>
                <a:chExt cx="636" cy="528"/>
              </a:xfrm>
            </p:grpSpPr>
            <p:sp>
              <p:nvSpPr>
                <p:cNvPr id="3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5" name="Text Box 30"/>
            <p:cNvSpPr txBox="1">
              <a:spLocks noChangeArrowheads="1"/>
            </p:cNvSpPr>
            <p:nvPr/>
          </p:nvSpPr>
          <p:spPr bwMode="auto">
            <a:xfrm>
              <a:off x="10705759" y="2024292"/>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6670437" y="5012310"/>
            <a:ext cx="352673" cy="434996"/>
            <a:chOff x="10690726" y="4245280"/>
            <a:chExt cx="518551" cy="639594"/>
          </a:xfrm>
        </p:grpSpPr>
        <p:sp>
          <p:nvSpPr>
            <p:cNvPr id="42"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43" name="Text Box 30"/>
            <p:cNvSpPr txBox="1">
              <a:spLocks noChangeArrowheads="1"/>
            </p:cNvSpPr>
            <p:nvPr/>
          </p:nvSpPr>
          <p:spPr bwMode="auto">
            <a:xfrm>
              <a:off x="10690726" y="4294392"/>
              <a:ext cx="433172"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7173724" y="3211042"/>
            <a:ext cx="523161" cy="507494"/>
            <a:chOff x="10607235" y="1932435"/>
            <a:chExt cx="769229" cy="746193"/>
          </a:xfrm>
        </p:grpSpPr>
        <p:grpSp>
          <p:nvGrpSpPr>
            <p:cNvPr id="45" name="Group 71"/>
            <p:cNvGrpSpPr/>
            <p:nvPr/>
          </p:nvGrpSpPr>
          <p:grpSpPr bwMode="auto">
            <a:xfrm>
              <a:off x="10607235" y="1932435"/>
              <a:ext cx="769229" cy="746193"/>
              <a:chOff x="2448" y="1440"/>
              <a:chExt cx="540" cy="448"/>
            </a:xfrm>
          </p:grpSpPr>
          <p:grpSp>
            <p:nvGrpSpPr>
              <p:cNvPr id="47" name="Group 44"/>
              <p:cNvGrpSpPr/>
              <p:nvPr/>
            </p:nvGrpSpPr>
            <p:grpSpPr bwMode="auto">
              <a:xfrm>
                <a:off x="2448" y="1440"/>
                <a:ext cx="540" cy="448"/>
                <a:chOff x="2784" y="1632"/>
                <a:chExt cx="636" cy="528"/>
              </a:xfrm>
            </p:grpSpPr>
            <p:sp>
              <p:nvSpPr>
                <p:cNvPr id="49"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0"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1"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8"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46" name="Text Box 30"/>
            <p:cNvSpPr txBox="1">
              <a:spLocks noChangeArrowheads="1"/>
            </p:cNvSpPr>
            <p:nvPr/>
          </p:nvSpPr>
          <p:spPr bwMode="auto">
            <a:xfrm>
              <a:off x="10669410" y="2028625"/>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7348188" y="4963831"/>
            <a:ext cx="336393" cy="434996"/>
            <a:chOff x="10714662" y="4245280"/>
            <a:chExt cx="494615" cy="639594"/>
          </a:xfrm>
        </p:grpSpPr>
        <p:sp>
          <p:nvSpPr>
            <p:cNvPr id="53"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54" name="Text Box 30"/>
            <p:cNvSpPr txBox="1">
              <a:spLocks noChangeArrowheads="1"/>
            </p:cNvSpPr>
            <p:nvPr/>
          </p:nvSpPr>
          <p:spPr bwMode="auto">
            <a:xfrm>
              <a:off x="10714662" y="4276247"/>
              <a:ext cx="433174"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4790524" y="3777761"/>
            <a:ext cx="523161" cy="507494"/>
            <a:chOff x="10607235" y="1932435"/>
            <a:chExt cx="769229" cy="746193"/>
          </a:xfrm>
        </p:grpSpPr>
        <p:grpSp>
          <p:nvGrpSpPr>
            <p:cNvPr id="56" name="Group 71"/>
            <p:cNvGrpSpPr/>
            <p:nvPr/>
          </p:nvGrpSpPr>
          <p:grpSpPr bwMode="auto">
            <a:xfrm>
              <a:off x="10607235" y="1932435"/>
              <a:ext cx="769229" cy="746193"/>
              <a:chOff x="2448" y="1440"/>
              <a:chExt cx="540" cy="448"/>
            </a:xfrm>
          </p:grpSpPr>
          <p:grpSp>
            <p:nvGrpSpPr>
              <p:cNvPr id="58" name="Group 44"/>
              <p:cNvGrpSpPr/>
              <p:nvPr/>
            </p:nvGrpSpPr>
            <p:grpSpPr bwMode="auto">
              <a:xfrm>
                <a:off x="2448" y="1440"/>
                <a:ext cx="540" cy="448"/>
                <a:chOff x="2784" y="1632"/>
                <a:chExt cx="636" cy="528"/>
              </a:xfrm>
            </p:grpSpPr>
            <p:sp>
              <p:nvSpPr>
                <p:cNvPr id="6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6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6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57" name="Text Box 30"/>
            <p:cNvSpPr txBox="1">
              <a:spLocks noChangeArrowheads="1"/>
            </p:cNvSpPr>
            <p:nvPr/>
          </p:nvSpPr>
          <p:spPr bwMode="auto">
            <a:xfrm>
              <a:off x="10676622" y="2030081"/>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4817214" y="5426805"/>
            <a:ext cx="344186" cy="434996"/>
            <a:chOff x="10703204" y="4245280"/>
            <a:chExt cx="506073" cy="639594"/>
          </a:xfrm>
        </p:grpSpPr>
        <p:sp>
          <p:nvSpPr>
            <p:cNvPr id="64"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65" name="Text Box 30"/>
            <p:cNvSpPr txBox="1">
              <a:spLocks noChangeArrowheads="1"/>
            </p:cNvSpPr>
            <p:nvPr/>
          </p:nvSpPr>
          <p:spPr bwMode="auto">
            <a:xfrm>
              <a:off x="10703204" y="4306357"/>
              <a:ext cx="433175"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5507438" y="3714026"/>
            <a:ext cx="523161" cy="507494"/>
            <a:chOff x="10607235" y="1932435"/>
            <a:chExt cx="769229" cy="746193"/>
          </a:xfrm>
        </p:grpSpPr>
        <p:grpSp>
          <p:nvGrpSpPr>
            <p:cNvPr id="67" name="Group 71"/>
            <p:cNvGrpSpPr/>
            <p:nvPr/>
          </p:nvGrpSpPr>
          <p:grpSpPr bwMode="auto">
            <a:xfrm>
              <a:off x="10607235" y="1932435"/>
              <a:ext cx="769229" cy="746193"/>
              <a:chOff x="2448" y="1440"/>
              <a:chExt cx="540" cy="448"/>
            </a:xfrm>
          </p:grpSpPr>
          <p:grpSp>
            <p:nvGrpSpPr>
              <p:cNvPr id="69" name="Group 44"/>
              <p:cNvGrpSpPr/>
              <p:nvPr/>
            </p:nvGrpSpPr>
            <p:grpSpPr bwMode="auto">
              <a:xfrm>
                <a:off x="2448" y="1440"/>
                <a:ext cx="540" cy="448"/>
                <a:chOff x="2784" y="1632"/>
                <a:chExt cx="636" cy="528"/>
              </a:xfrm>
            </p:grpSpPr>
            <p:sp>
              <p:nvSpPr>
                <p:cNvPr id="71"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72"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73"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70"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68" name="Text Box 30"/>
            <p:cNvSpPr txBox="1">
              <a:spLocks noChangeArrowheads="1"/>
            </p:cNvSpPr>
            <p:nvPr/>
          </p:nvSpPr>
          <p:spPr bwMode="auto">
            <a:xfrm>
              <a:off x="10694618" y="2048203"/>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5553448" y="5433217"/>
            <a:ext cx="308026" cy="434996"/>
            <a:chOff x="10756373" y="4245280"/>
            <a:chExt cx="452904" cy="639594"/>
          </a:xfrm>
        </p:grpSpPr>
        <p:sp>
          <p:nvSpPr>
            <p:cNvPr id="75"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76" name="Text Box 30"/>
            <p:cNvSpPr txBox="1">
              <a:spLocks noChangeArrowheads="1"/>
            </p:cNvSpPr>
            <p:nvPr/>
          </p:nvSpPr>
          <p:spPr bwMode="auto">
            <a:xfrm>
              <a:off x="10756373" y="4320713"/>
              <a:ext cx="201988"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6207375" y="3725072"/>
            <a:ext cx="523161" cy="507494"/>
            <a:chOff x="10607235" y="1932435"/>
            <a:chExt cx="769229" cy="746193"/>
          </a:xfrm>
        </p:grpSpPr>
        <p:grpSp>
          <p:nvGrpSpPr>
            <p:cNvPr id="78" name="Group 71"/>
            <p:cNvGrpSpPr/>
            <p:nvPr/>
          </p:nvGrpSpPr>
          <p:grpSpPr bwMode="auto">
            <a:xfrm>
              <a:off x="10607235" y="1932435"/>
              <a:ext cx="769229" cy="746193"/>
              <a:chOff x="2448" y="1440"/>
              <a:chExt cx="540" cy="448"/>
            </a:xfrm>
          </p:grpSpPr>
          <p:grpSp>
            <p:nvGrpSpPr>
              <p:cNvPr id="80" name="Group 44"/>
              <p:cNvGrpSpPr/>
              <p:nvPr/>
            </p:nvGrpSpPr>
            <p:grpSpPr bwMode="auto">
              <a:xfrm>
                <a:off x="2448" y="1440"/>
                <a:ext cx="540" cy="448"/>
                <a:chOff x="2784" y="1632"/>
                <a:chExt cx="636" cy="528"/>
              </a:xfrm>
            </p:grpSpPr>
            <p:sp>
              <p:nvSpPr>
                <p:cNvPr id="8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8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8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8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79" name="Text Box 30"/>
            <p:cNvSpPr txBox="1">
              <a:spLocks noChangeArrowheads="1"/>
            </p:cNvSpPr>
            <p:nvPr/>
          </p:nvSpPr>
          <p:spPr bwMode="auto">
            <a:xfrm>
              <a:off x="10669504" y="2034193"/>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6272902" y="5492135"/>
            <a:ext cx="348230" cy="434996"/>
            <a:chOff x="10697258" y="4245280"/>
            <a:chExt cx="512019" cy="639594"/>
          </a:xfrm>
        </p:grpSpPr>
        <p:sp>
          <p:nvSpPr>
            <p:cNvPr id="86"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87" name="Text Box 30"/>
            <p:cNvSpPr txBox="1">
              <a:spLocks noChangeArrowheads="1"/>
            </p:cNvSpPr>
            <p:nvPr/>
          </p:nvSpPr>
          <p:spPr bwMode="auto">
            <a:xfrm>
              <a:off x="10697258" y="4308177"/>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6896577" y="3749993"/>
            <a:ext cx="523161" cy="507494"/>
            <a:chOff x="10607235" y="1932435"/>
            <a:chExt cx="769229" cy="746193"/>
          </a:xfrm>
        </p:grpSpPr>
        <p:grpSp>
          <p:nvGrpSpPr>
            <p:cNvPr id="89" name="Group 71"/>
            <p:cNvGrpSpPr/>
            <p:nvPr/>
          </p:nvGrpSpPr>
          <p:grpSpPr bwMode="auto">
            <a:xfrm>
              <a:off x="10607235" y="1932435"/>
              <a:ext cx="769229" cy="746193"/>
              <a:chOff x="2448" y="1440"/>
              <a:chExt cx="540" cy="448"/>
            </a:xfrm>
          </p:grpSpPr>
          <p:grpSp>
            <p:nvGrpSpPr>
              <p:cNvPr id="91" name="Group 44"/>
              <p:cNvGrpSpPr/>
              <p:nvPr/>
            </p:nvGrpSpPr>
            <p:grpSpPr bwMode="auto">
              <a:xfrm>
                <a:off x="2448" y="1440"/>
                <a:ext cx="540" cy="448"/>
                <a:chOff x="2784" y="1632"/>
                <a:chExt cx="636" cy="528"/>
              </a:xfrm>
            </p:grpSpPr>
            <p:sp>
              <p:nvSpPr>
                <p:cNvPr id="93"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94"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95"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92"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90" name="Text Box 30"/>
            <p:cNvSpPr txBox="1">
              <a:spLocks noChangeArrowheads="1"/>
            </p:cNvSpPr>
            <p:nvPr/>
          </p:nvSpPr>
          <p:spPr bwMode="auto">
            <a:xfrm>
              <a:off x="10694275" y="2048257"/>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6986945" y="5581852"/>
            <a:ext cx="342941" cy="434996"/>
            <a:chOff x="10705035" y="4245280"/>
            <a:chExt cx="504242" cy="639594"/>
          </a:xfrm>
        </p:grpSpPr>
        <p:sp>
          <p:nvSpPr>
            <p:cNvPr id="97"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98" name="Text Box 30"/>
            <p:cNvSpPr txBox="1">
              <a:spLocks noChangeArrowheads="1"/>
            </p:cNvSpPr>
            <p:nvPr/>
          </p:nvSpPr>
          <p:spPr bwMode="auto">
            <a:xfrm>
              <a:off x="10705035" y="4282655"/>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7534729" y="3777689"/>
            <a:ext cx="523161" cy="507494"/>
            <a:chOff x="10607235" y="1932435"/>
            <a:chExt cx="769229" cy="746193"/>
          </a:xfrm>
        </p:grpSpPr>
        <p:grpSp>
          <p:nvGrpSpPr>
            <p:cNvPr id="100" name="Group 71"/>
            <p:cNvGrpSpPr/>
            <p:nvPr/>
          </p:nvGrpSpPr>
          <p:grpSpPr bwMode="auto">
            <a:xfrm>
              <a:off x="10607235" y="1932435"/>
              <a:ext cx="769229" cy="746193"/>
              <a:chOff x="2448" y="1440"/>
              <a:chExt cx="540" cy="448"/>
            </a:xfrm>
          </p:grpSpPr>
          <p:grpSp>
            <p:nvGrpSpPr>
              <p:cNvPr id="102" name="Group 44"/>
              <p:cNvGrpSpPr/>
              <p:nvPr/>
            </p:nvGrpSpPr>
            <p:grpSpPr bwMode="auto">
              <a:xfrm>
                <a:off x="2448" y="1440"/>
                <a:ext cx="540" cy="448"/>
                <a:chOff x="2784" y="1632"/>
                <a:chExt cx="636" cy="528"/>
              </a:xfrm>
            </p:grpSpPr>
            <p:sp>
              <p:nvSpPr>
                <p:cNvPr id="10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0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0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0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01" name="Text Box 30"/>
            <p:cNvSpPr txBox="1">
              <a:spLocks noChangeArrowheads="1"/>
            </p:cNvSpPr>
            <p:nvPr/>
          </p:nvSpPr>
          <p:spPr bwMode="auto">
            <a:xfrm>
              <a:off x="10684369" y="2026279"/>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07" name="组合 106"/>
          <p:cNvGrpSpPr/>
          <p:nvPr/>
        </p:nvGrpSpPr>
        <p:grpSpPr>
          <a:xfrm>
            <a:off x="7774065" y="5504399"/>
            <a:ext cx="331890" cy="434996"/>
            <a:chOff x="10721285" y="4245280"/>
            <a:chExt cx="487992" cy="639594"/>
          </a:xfrm>
        </p:grpSpPr>
        <p:sp>
          <p:nvSpPr>
            <p:cNvPr id="108"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09" name="Text Box 30"/>
            <p:cNvSpPr txBox="1">
              <a:spLocks noChangeArrowheads="1"/>
            </p:cNvSpPr>
            <p:nvPr/>
          </p:nvSpPr>
          <p:spPr bwMode="auto">
            <a:xfrm>
              <a:off x="10721285" y="4282519"/>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a:off x="4648861" y="4402766"/>
            <a:ext cx="523161" cy="507494"/>
            <a:chOff x="10607235" y="1932435"/>
            <a:chExt cx="769229" cy="746193"/>
          </a:xfrm>
        </p:grpSpPr>
        <p:grpSp>
          <p:nvGrpSpPr>
            <p:cNvPr id="111" name="Group 71"/>
            <p:cNvGrpSpPr/>
            <p:nvPr/>
          </p:nvGrpSpPr>
          <p:grpSpPr bwMode="auto">
            <a:xfrm>
              <a:off x="10607235" y="1932435"/>
              <a:ext cx="769229" cy="746193"/>
              <a:chOff x="2448" y="1440"/>
              <a:chExt cx="540" cy="448"/>
            </a:xfrm>
          </p:grpSpPr>
          <p:grpSp>
            <p:nvGrpSpPr>
              <p:cNvPr id="113" name="Group 44"/>
              <p:cNvGrpSpPr/>
              <p:nvPr/>
            </p:nvGrpSpPr>
            <p:grpSpPr bwMode="auto">
              <a:xfrm>
                <a:off x="2448" y="1440"/>
                <a:ext cx="540" cy="448"/>
                <a:chOff x="2784" y="1632"/>
                <a:chExt cx="636" cy="528"/>
              </a:xfrm>
            </p:grpSpPr>
            <p:sp>
              <p:nvSpPr>
                <p:cNvPr id="11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1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1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1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12" name="Text Box 30"/>
            <p:cNvSpPr txBox="1">
              <a:spLocks noChangeArrowheads="1"/>
            </p:cNvSpPr>
            <p:nvPr/>
          </p:nvSpPr>
          <p:spPr bwMode="auto">
            <a:xfrm>
              <a:off x="10692253" y="2014260"/>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18" name="组合 117"/>
          <p:cNvGrpSpPr/>
          <p:nvPr/>
        </p:nvGrpSpPr>
        <p:grpSpPr>
          <a:xfrm>
            <a:off x="4682299" y="6037840"/>
            <a:ext cx="335232" cy="434996"/>
            <a:chOff x="10716370" y="4245280"/>
            <a:chExt cx="492907" cy="639594"/>
          </a:xfrm>
        </p:grpSpPr>
        <p:sp>
          <p:nvSpPr>
            <p:cNvPr id="119"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20" name="Text Box 30"/>
            <p:cNvSpPr txBox="1">
              <a:spLocks noChangeArrowheads="1"/>
            </p:cNvSpPr>
            <p:nvPr/>
          </p:nvSpPr>
          <p:spPr bwMode="auto">
            <a:xfrm>
              <a:off x="10716370" y="4310410"/>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5357244" y="4378941"/>
            <a:ext cx="523161" cy="507494"/>
            <a:chOff x="10607235" y="1932435"/>
            <a:chExt cx="769229" cy="746193"/>
          </a:xfrm>
        </p:grpSpPr>
        <p:grpSp>
          <p:nvGrpSpPr>
            <p:cNvPr id="122" name="Group 71"/>
            <p:cNvGrpSpPr/>
            <p:nvPr/>
          </p:nvGrpSpPr>
          <p:grpSpPr bwMode="auto">
            <a:xfrm>
              <a:off x="10607235" y="1932435"/>
              <a:ext cx="769229" cy="746193"/>
              <a:chOff x="2448" y="1440"/>
              <a:chExt cx="540" cy="448"/>
            </a:xfrm>
          </p:grpSpPr>
          <p:grpSp>
            <p:nvGrpSpPr>
              <p:cNvPr id="124" name="Group 44"/>
              <p:cNvGrpSpPr/>
              <p:nvPr/>
            </p:nvGrpSpPr>
            <p:grpSpPr bwMode="auto">
              <a:xfrm>
                <a:off x="2448" y="1440"/>
                <a:ext cx="540" cy="448"/>
                <a:chOff x="2784" y="1632"/>
                <a:chExt cx="636" cy="528"/>
              </a:xfrm>
            </p:grpSpPr>
            <p:sp>
              <p:nvSpPr>
                <p:cNvPr id="12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2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2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2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23" name="Text Box 30"/>
            <p:cNvSpPr txBox="1">
              <a:spLocks noChangeArrowheads="1"/>
            </p:cNvSpPr>
            <p:nvPr/>
          </p:nvSpPr>
          <p:spPr bwMode="auto">
            <a:xfrm>
              <a:off x="10694865" y="2029998"/>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29" name="组合 128"/>
          <p:cNvGrpSpPr/>
          <p:nvPr/>
        </p:nvGrpSpPr>
        <p:grpSpPr>
          <a:xfrm>
            <a:off x="5396218" y="6137054"/>
            <a:ext cx="347404" cy="434996"/>
            <a:chOff x="10698471" y="4245280"/>
            <a:chExt cx="510806" cy="639594"/>
          </a:xfrm>
        </p:grpSpPr>
        <p:sp>
          <p:nvSpPr>
            <p:cNvPr id="130"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31" name="Text Box 30"/>
            <p:cNvSpPr txBox="1">
              <a:spLocks noChangeArrowheads="1"/>
            </p:cNvSpPr>
            <p:nvPr/>
          </p:nvSpPr>
          <p:spPr bwMode="auto">
            <a:xfrm>
              <a:off x="10698471" y="4307046"/>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6136087" y="4422092"/>
            <a:ext cx="523161" cy="507494"/>
            <a:chOff x="10607235" y="1932435"/>
            <a:chExt cx="769229" cy="746193"/>
          </a:xfrm>
        </p:grpSpPr>
        <p:grpSp>
          <p:nvGrpSpPr>
            <p:cNvPr id="133" name="Group 71"/>
            <p:cNvGrpSpPr/>
            <p:nvPr/>
          </p:nvGrpSpPr>
          <p:grpSpPr bwMode="auto">
            <a:xfrm>
              <a:off x="10607235" y="1932435"/>
              <a:ext cx="769229" cy="746193"/>
              <a:chOff x="2448" y="1440"/>
              <a:chExt cx="540" cy="448"/>
            </a:xfrm>
          </p:grpSpPr>
          <p:grpSp>
            <p:nvGrpSpPr>
              <p:cNvPr id="135" name="Group 44"/>
              <p:cNvGrpSpPr/>
              <p:nvPr/>
            </p:nvGrpSpPr>
            <p:grpSpPr bwMode="auto">
              <a:xfrm>
                <a:off x="2448" y="1440"/>
                <a:ext cx="540" cy="448"/>
                <a:chOff x="2784" y="1632"/>
                <a:chExt cx="636" cy="528"/>
              </a:xfrm>
            </p:grpSpPr>
            <p:sp>
              <p:nvSpPr>
                <p:cNvPr id="137"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38"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39"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36"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34" name="Text Box 30"/>
            <p:cNvSpPr txBox="1">
              <a:spLocks noChangeArrowheads="1"/>
            </p:cNvSpPr>
            <p:nvPr/>
          </p:nvSpPr>
          <p:spPr bwMode="auto">
            <a:xfrm>
              <a:off x="10672017" y="2026781"/>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6308049" y="6137054"/>
            <a:ext cx="346617" cy="434996"/>
            <a:chOff x="10699631" y="4245280"/>
            <a:chExt cx="509646" cy="639594"/>
          </a:xfrm>
        </p:grpSpPr>
        <p:sp>
          <p:nvSpPr>
            <p:cNvPr id="141"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42" name="Text Box 30"/>
            <p:cNvSpPr txBox="1">
              <a:spLocks noChangeArrowheads="1"/>
            </p:cNvSpPr>
            <p:nvPr/>
          </p:nvSpPr>
          <p:spPr bwMode="auto">
            <a:xfrm>
              <a:off x="10699631" y="4300112"/>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6896577" y="4421983"/>
            <a:ext cx="523161" cy="507494"/>
            <a:chOff x="10607235" y="1932435"/>
            <a:chExt cx="769229" cy="746193"/>
          </a:xfrm>
        </p:grpSpPr>
        <p:grpSp>
          <p:nvGrpSpPr>
            <p:cNvPr id="144" name="Group 71"/>
            <p:cNvGrpSpPr/>
            <p:nvPr/>
          </p:nvGrpSpPr>
          <p:grpSpPr bwMode="auto">
            <a:xfrm>
              <a:off x="10607235" y="1932435"/>
              <a:ext cx="769229" cy="746193"/>
              <a:chOff x="2448" y="1440"/>
              <a:chExt cx="540" cy="448"/>
            </a:xfrm>
          </p:grpSpPr>
          <p:grpSp>
            <p:nvGrpSpPr>
              <p:cNvPr id="146" name="Group 44"/>
              <p:cNvGrpSpPr/>
              <p:nvPr/>
            </p:nvGrpSpPr>
            <p:grpSpPr bwMode="auto">
              <a:xfrm>
                <a:off x="2448" y="1440"/>
                <a:ext cx="540" cy="448"/>
                <a:chOff x="2784" y="1632"/>
                <a:chExt cx="636" cy="528"/>
              </a:xfrm>
            </p:grpSpPr>
            <p:sp>
              <p:nvSpPr>
                <p:cNvPr id="14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4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5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4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45" name="Text Box 30"/>
            <p:cNvSpPr txBox="1">
              <a:spLocks noChangeArrowheads="1"/>
            </p:cNvSpPr>
            <p:nvPr/>
          </p:nvSpPr>
          <p:spPr bwMode="auto">
            <a:xfrm>
              <a:off x="10702858" y="2029354"/>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51" name="组合 150"/>
          <p:cNvGrpSpPr/>
          <p:nvPr/>
        </p:nvGrpSpPr>
        <p:grpSpPr>
          <a:xfrm>
            <a:off x="7130913" y="6115825"/>
            <a:ext cx="345019" cy="434996"/>
            <a:chOff x="10701981" y="4245280"/>
            <a:chExt cx="507296" cy="639594"/>
          </a:xfrm>
        </p:grpSpPr>
        <p:sp>
          <p:nvSpPr>
            <p:cNvPr id="152"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53" name="Text Box 30"/>
            <p:cNvSpPr txBox="1">
              <a:spLocks noChangeArrowheads="1"/>
            </p:cNvSpPr>
            <p:nvPr/>
          </p:nvSpPr>
          <p:spPr bwMode="auto">
            <a:xfrm>
              <a:off x="10701981" y="4310465"/>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7730876" y="4323095"/>
            <a:ext cx="523161" cy="507494"/>
            <a:chOff x="10607235" y="1932435"/>
            <a:chExt cx="769229" cy="746193"/>
          </a:xfrm>
        </p:grpSpPr>
        <p:grpSp>
          <p:nvGrpSpPr>
            <p:cNvPr id="155" name="Group 71"/>
            <p:cNvGrpSpPr/>
            <p:nvPr/>
          </p:nvGrpSpPr>
          <p:grpSpPr bwMode="auto">
            <a:xfrm>
              <a:off x="10607235" y="1932435"/>
              <a:ext cx="769229" cy="746193"/>
              <a:chOff x="2448" y="1440"/>
              <a:chExt cx="540" cy="448"/>
            </a:xfrm>
          </p:grpSpPr>
          <p:grpSp>
            <p:nvGrpSpPr>
              <p:cNvPr id="157" name="Group 44"/>
              <p:cNvGrpSpPr/>
              <p:nvPr/>
            </p:nvGrpSpPr>
            <p:grpSpPr bwMode="auto">
              <a:xfrm>
                <a:off x="2448" y="1440"/>
                <a:ext cx="540" cy="448"/>
                <a:chOff x="2784" y="1632"/>
                <a:chExt cx="636" cy="528"/>
              </a:xfrm>
            </p:grpSpPr>
            <p:sp>
              <p:nvSpPr>
                <p:cNvPr id="159"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60"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61"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58"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56" name="Text Box 30"/>
            <p:cNvSpPr txBox="1">
              <a:spLocks noChangeArrowheads="1"/>
            </p:cNvSpPr>
            <p:nvPr/>
          </p:nvSpPr>
          <p:spPr bwMode="auto">
            <a:xfrm>
              <a:off x="10680557" y="2027550"/>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62" name="组合 161"/>
          <p:cNvGrpSpPr/>
          <p:nvPr/>
        </p:nvGrpSpPr>
        <p:grpSpPr>
          <a:xfrm>
            <a:off x="8000037" y="5948678"/>
            <a:ext cx="337012" cy="434996"/>
            <a:chOff x="10713759" y="4245280"/>
            <a:chExt cx="495525" cy="639594"/>
          </a:xfrm>
        </p:grpSpPr>
        <p:sp>
          <p:nvSpPr>
            <p:cNvPr id="163" name="Oval 64"/>
            <p:cNvSpPr>
              <a:spLocks noChangeArrowheads="1"/>
            </p:cNvSpPr>
            <p:nvPr/>
          </p:nvSpPr>
          <p:spPr bwMode="auto">
            <a:xfrm>
              <a:off x="10799029"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64" name="Text Box 30"/>
            <p:cNvSpPr txBox="1">
              <a:spLocks noChangeArrowheads="1"/>
            </p:cNvSpPr>
            <p:nvPr/>
          </p:nvSpPr>
          <p:spPr bwMode="auto">
            <a:xfrm>
              <a:off x="10713759" y="4310410"/>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65" name="组合 164"/>
          <p:cNvGrpSpPr/>
          <p:nvPr/>
        </p:nvGrpSpPr>
        <p:grpSpPr>
          <a:xfrm>
            <a:off x="5098319" y="3171091"/>
            <a:ext cx="523161" cy="507494"/>
            <a:chOff x="10607235" y="1932435"/>
            <a:chExt cx="769229" cy="746193"/>
          </a:xfrm>
        </p:grpSpPr>
        <p:grpSp>
          <p:nvGrpSpPr>
            <p:cNvPr id="166" name="Group 71"/>
            <p:cNvGrpSpPr/>
            <p:nvPr/>
          </p:nvGrpSpPr>
          <p:grpSpPr bwMode="auto">
            <a:xfrm>
              <a:off x="10607235" y="1932435"/>
              <a:ext cx="769229" cy="746193"/>
              <a:chOff x="2448" y="1440"/>
              <a:chExt cx="540" cy="448"/>
            </a:xfrm>
          </p:grpSpPr>
          <p:grpSp>
            <p:nvGrpSpPr>
              <p:cNvPr id="168" name="Group 44"/>
              <p:cNvGrpSpPr/>
              <p:nvPr/>
            </p:nvGrpSpPr>
            <p:grpSpPr bwMode="auto">
              <a:xfrm>
                <a:off x="2448" y="1440"/>
                <a:ext cx="540" cy="448"/>
                <a:chOff x="2784" y="1632"/>
                <a:chExt cx="636" cy="528"/>
              </a:xfrm>
            </p:grpSpPr>
            <p:sp>
              <p:nvSpPr>
                <p:cNvPr id="17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6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67" name="Text Box 30"/>
            <p:cNvSpPr txBox="1">
              <a:spLocks noChangeArrowheads="1"/>
            </p:cNvSpPr>
            <p:nvPr/>
          </p:nvSpPr>
          <p:spPr bwMode="auto">
            <a:xfrm>
              <a:off x="10698151" y="2027259"/>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73" name="组合 172"/>
          <p:cNvGrpSpPr/>
          <p:nvPr/>
        </p:nvGrpSpPr>
        <p:grpSpPr>
          <a:xfrm>
            <a:off x="6592830" y="3064724"/>
            <a:ext cx="523161" cy="507494"/>
            <a:chOff x="10607235" y="1932435"/>
            <a:chExt cx="769229" cy="746193"/>
          </a:xfrm>
        </p:grpSpPr>
        <p:grpSp>
          <p:nvGrpSpPr>
            <p:cNvPr id="174" name="Group 71"/>
            <p:cNvGrpSpPr/>
            <p:nvPr/>
          </p:nvGrpSpPr>
          <p:grpSpPr bwMode="auto">
            <a:xfrm>
              <a:off x="10607235" y="1932435"/>
              <a:ext cx="769229" cy="746193"/>
              <a:chOff x="2448" y="1440"/>
              <a:chExt cx="540" cy="448"/>
            </a:xfrm>
          </p:grpSpPr>
          <p:grpSp>
            <p:nvGrpSpPr>
              <p:cNvPr id="176" name="Group 44"/>
              <p:cNvGrpSpPr/>
              <p:nvPr/>
            </p:nvGrpSpPr>
            <p:grpSpPr bwMode="auto">
              <a:xfrm>
                <a:off x="2448" y="1440"/>
                <a:ext cx="540" cy="448"/>
                <a:chOff x="2784" y="1632"/>
                <a:chExt cx="636" cy="528"/>
              </a:xfrm>
            </p:grpSpPr>
            <p:sp>
              <p:nvSpPr>
                <p:cNvPr id="17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7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75" name="Text Box 30"/>
            <p:cNvSpPr txBox="1">
              <a:spLocks noChangeArrowheads="1"/>
            </p:cNvSpPr>
            <p:nvPr/>
          </p:nvSpPr>
          <p:spPr bwMode="auto">
            <a:xfrm>
              <a:off x="10705759" y="2024292"/>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81" name="组合 180"/>
          <p:cNvGrpSpPr/>
          <p:nvPr/>
        </p:nvGrpSpPr>
        <p:grpSpPr>
          <a:xfrm>
            <a:off x="4791698" y="3780285"/>
            <a:ext cx="523161" cy="507494"/>
            <a:chOff x="10607235" y="1932435"/>
            <a:chExt cx="769229" cy="746193"/>
          </a:xfrm>
        </p:grpSpPr>
        <p:grpSp>
          <p:nvGrpSpPr>
            <p:cNvPr id="182" name="Group 71"/>
            <p:cNvGrpSpPr/>
            <p:nvPr/>
          </p:nvGrpSpPr>
          <p:grpSpPr bwMode="auto">
            <a:xfrm>
              <a:off x="10607235" y="1932435"/>
              <a:ext cx="769229" cy="746193"/>
              <a:chOff x="2448" y="1440"/>
              <a:chExt cx="540" cy="448"/>
            </a:xfrm>
          </p:grpSpPr>
          <p:grpSp>
            <p:nvGrpSpPr>
              <p:cNvPr id="184" name="Group 44"/>
              <p:cNvGrpSpPr/>
              <p:nvPr/>
            </p:nvGrpSpPr>
            <p:grpSpPr bwMode="auto">
              <a:xfrm>
                <a:off x="2448" y="1440"/>
                <a:ext cx="540" cy="448"/>
                <a:chOff x="2784" y="1632"/>
                <a:chExt cx="636" cy="528"/>
              </a:xfrm>
            </p:grpSpPr>
            <p:sp>
              <p:nvSpPr>
                <p:cNvPr id="18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8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83" name="Text Box 30"/>
            <p:cNvSpPr txBox="1">
              <a:spLocks noChangeArrowheads="1"/>
            </p:cNvSpPr>
            <p:nvPr/>
          </p:nvSpPr>
          <p:spPr bwMode="auto">
            <a:xfrm>
              <a:off x="10676622" y="2030081"/>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89" name="组合 188"/>
          <p:cNvGrpSpPr/>
          <p:nvPr/>
        </p:nvGrpSpPr>
        <p:grpSpPr>
          <a:xfrm>
            <a:off x="6210491" y="3738189"/>
            <a:ext cx="523161" cy="507494"/>
            <a:chOff x="10607235" y="1932435"/>
            <a:chExt cx="769229" cy="746193"/>
          </a:xfrm>
        </p:grpSpPr>
        <p:grpSp>
          <p:nvGrpSpPr>
            <p:cNvPr id="190" name="Group 71"/>
            <p:cNvGrpSpPr/>
            <p:nvPr/>
          </p:nvGrpSpPr>
          <p:grpSpPr bwMode="auto">
            <a:xfrm>
              <a:off x="10607235" y="1932435"/>
              <a:ext cx="769229" cy="746193"/>
              <a:chOff x="2448" y="1440"/>
              <a:chExt cx="540" cy="448"/>
            </a:xfrm>
          </p:grpSpPr>
          <p:grpSp>
            <p:nvGrpSpPr>
              <p:cNvPr id="192" name="Group 44"/>
              <p:cNvGrpSpPr/>
              <p:nvPr/>
            </p:nvGrpSpPr>
            <p:grpSpPr bwMode="auto">
              <a:xfrm>
                <a:off x="2448" y="1440"/>
                <a:ext cx="540" cy="448"/>
                <a:chOff x="2784" y="1632"/>
                <a:chExt cx="636" cy="528"/>
              </a:xfrm>
            </p:grpSpPr>
            <p:sp>
              <p:nvSpPr>
                <p:cNvPr id="19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9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91" name="Text Box 30"/>
            <p:cNvSpPr txBox="1">
              <a:spLocks noChangeArrowheads="1"/>
            </p:cNvSpPr>
            <p:nvPr/>
          </p:nvSpPr>
          <p:spPr bwMode="auto">
            <a:xfrm>
              <a:off x="10669504" y="2034193"/>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97" name="组合 196"/>
          <p:cNvGrpSpPr/>
          <p:nvPr/>
        </p:nvGrpSpPr>
        <p:grpSpPr>
          <a:xfrm>
            <a:off x="7534869" y="3768838"/>
            <a:ext cx="523161" cy="507494"/>
            <a:chOff x="10607235" y="1932435"/>
            <a:chExt cx="769229" cy="746193"/>
          </a:xfrm>
        </p:grpSpPr>
        <p:grpSp>
          <p:nvGrpSpPr>
            <p:cNvPr id="198" name="Group 71"/>
            <p:cNvGrpSpPr/>
            <p:nvPr/>
          </p:nvGrpSpPr>
          <p:grpSpPr bwMode="auto">
            <a:xfrm>
              <a:off x="10607235" y="1932435"/>
              <a:ext cx="769229" cy="746193"/>
              <a:chOff x="2448" y="1440"/>
              <a:chExt cx="540" cy="448"/>
            </a:xfrm>
          </p:grpSpPr>
          <p:grpSp>
            <p:nvGrpSpPr>
              <p:cNvPr id="200" name="Group 44"/>
              <p:cNvGrpSpPr/>
              <p:nvPr/>
            </p:nvGrpSpPr>
            <p:grpSpPr bwMode="auto">
              <a:xfrm>
                <a:off x="2448" y="1440"/>
                <a:ext cx="540" cy="448"/>
                <a:chOff x="2784" y="1632"/>
                <a:chExt cx="636" cy="528"/>
              </a:xfrm>
            </p:grpSpPr>
            <p:sp>
              <p:nvSpPr>
                <p:cNvPr id="20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0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0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0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99" name="Text Box 30"/>
            <p:cNvSpPr txBox="1">
              <a:spLocks noChangeArrowheads="1"/>
            </p:cNvSpPr>
            <p:nvPr/>
          </p:nvSpPr>
          <p:spPr bwMode="auto">
            <a:xfrm>
              <a:off x="10684369" y="2026279"/>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05" name="组合 204"/>
          <p:cNvGrpSpPr/>
          <p:nvPr/>
        </p:nvGrpSpPr>
        <p:grpSpPr>
          <a:xfrm>
            <a:off x="4662640" y="4415922"/>
            <a:ext cx="523161" cy="507494"/>
            <a:chOff x="10607235" y="1932435"/>
            <a:chExt cx="769229" cy="746193"/>
          </a:xfrm>
        </p:grpSpPr>
        <p:grpSp>
          <p:nvGrpSpPr>
            <p:cNvPr id="206" name="Group 71"/>
            <p:cNvGrpSpPr/>
            <p:nvPr/>
          </p:nvGrpSpPr>
          <p:grpSpPr bwMode="auto">
            <a:xfrm>
              <a:off x="10607235" y="1932435"/>
              <a:ext cx="769229" cy="746193"/>
              <a:chOff x="2448" y="1440"/>
              <a:chExt cx="540" cy="448"/>
            </a:xfrm>
          </p:grpSpPr>
          <p:grpSp>
            <p:nvGrpSpPr>
              <p:cNvPr id="208" name="Group 44"/>
              <p:cNvGrpSpPr/>
              <p:nvPr/>
            </p:nvGrpSpPr>
            <p:grpSpPr bwMode="auto">
              <a:xfrm>
                <a:off x="2448" y="1440"/>
                <a:ext cx="540" cy="448"/>
                <a:chOff x="2784" y="1632"/>
                <a:chExt cx="636" cy="528"/>
              </a:xfrm>
            </p:grpSpPr>
            <p:sp>
              <p:nvSpPr>
                <p:cNvPr id="21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1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1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0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07" name="Text Box 30"/>
            <p:cNvSpPr txBox="1">
              <a:spLocks noChangeArrowheads="1"/>
            </p:cNvSpPr>
            <p:nvPr/>
          </p:nvSpPr>
          <p:spPr bwMode="auto">
            <a:xfrm>
              <a:off x="10692253" y="2014260"/>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6114065" y="4411912"/>
            <a:ext cx="523161" cy="507494"/>
            <a:chOff x="10607235" y="1932435"/>
            <a:chExt cx="769229" cy="746193"/>
          </a:xfrm>
        </p:grpSpPr>
        <p:grpSp>
          <p:nvGrpSpPr>
            <p:cNvPr id="214" name="Group 71"/>
            <p:cNvGrpSpPr/>
            <p:nvPr/>
          </p:nvGrpSpPr>
          <p:grpSpPr bwMode="auto">
            <a:xfrm>
              <a:off x="10607235" y="1932435"/>
              <a:ext cx="769229" cy="746193"/>
              <a:chOff x="2448" y="1440"/>
              <a:chExt cx="540" cy="448"/>
            </a:xfrm>
          </p:grpSpPr>
          <p:grpSp>
            <p:nvGrpSpPr>
              <p:cNvPr id="216" name="Group 44"/>
              <p:cNvGrpSpPr/>
              <p:nvPr/>
            </p:nvGrpSpPr>
            <p:grpSpPr bwMode="auto">
              <a:xfrm>
                <a:off x="2448" y="1440"/>
                <a:ext cx="540" cy="448"/>
                <a:chOff x="2784" y="1632"/>
                <a:chExt cx="636" cy="528"/>
              </a:xfrm>
            </p:grpSpPr>
            <p:sp>
              <p:nvSpPr>
                <p:cNvPr id="21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1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2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1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15" name="Text Box 30"/>
            <p:cNvSpPr txBox="1">
              <a:spLocks noChangeArrowheads="1"/>
            </p:cNvSpPr>
            <p:nvPr/>
          </p:nvSpPr>
          <p:spPr bwMode="auto">
            <a:xfrm>
              <a:off x="10672017" y="2026781"/>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21" name="组合 220"/>
          <p:cNvGrpSpPr/>
          <p:nvPr/>
        </p:nvGrpSpPr>
        <p:grpSpPr>
          <a:xfrm>
            <a:off x="7734492" y="4324670"/>
            <a:ext cx="523161" cy="507494"/>
            <a:chOff x="10607235" y="1932435"/>
            <a:chExt cx="769229" cy="746193"/>
          </a:xfrm>
        </p:grpSpPr>
        <p:grpSp>
          <p:nvGrpSpPr>
            <p:cNvPr id="222" name="Group 71"/>
            <p:cNvGrpSpPr/>
            <p:nvPr/>
          </p:nvGrpSpPr>
          <p:grpSpPr bwMode="auto">
            <a:xfrm>
              <a:off x="10607235" y="1932435"/>
              <a:ext cx="769229" cy="746193"/>
              <a:chOff x="2448" y="1440"/>
              <a:chExt cx="540" cy="448"/>
            </a:xfrm>
          </p:grpSpPr>
          <p:grpSp>
            <p:nvGrpSpPr>
              <p:cNvPr id="224" name="Group 44"/>
              <p:cNvGrpSpPr/>
              <p:nvPr/>
            </p:nvGrpSpPr>
            <p:grpSpPr bwMode="auto">
              <a:xfrm>
                <a:off x="2448" y="1440"/>
                <a:ext cx="540" cy="448"/>
                <a:chOff x="2784" y="1632"/>
                <a:chExt cx="636" cy="528"/>
              </a:xfrm>
            </p:grpSpPr>
            <p:sp>
              <p:nvSpPr>
                <p:cNvPr id="22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2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2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2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23" name="Text Box 30"/>
            <p:cNvSpPr txBox="1">
              <a:spLocks noChangeArrowheads="1"/>
            </p:cNvSpPr>
            <p:nvPr/>
          </p:nvSpPr>
          <p:spPr bwMode="auto">
            <a:xfrm>
              <a:off x="10680557" y="2027550"/>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5E-6 -4.07407E-6 L -0.00139 0.27037 " pathEditMode="relative" rAng="0" ptsTypes="AA">
                                      <p:cBhvr>
                                        <p:cTn id="9" dur="1000" fill="hold"/>
                                        <p:tgtEl>
                                          <p:spTgt spid="10"/>
                                        </p:tgtEl>
                                        <p:attrNameLst>
                                          <p:attrName>ppt_x</p:attrName>
                                          <p:attrName>ppt_y</p:attrName>
                                        </p:attrNameLst>
                                      </p:cBhvr>
                                      <p:rCtr x="-69" y="13519"/>
                                    </p:animMotion>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000"/>
                            </p:stCondLst>
                            <p:childTnLst>
                              <p:par>
                                <p:cTn id="17" presetID="42" presetClass="path" presetSubtype="0" accel="50000" decel="50000" fill="hold" nodeType="afterEffect">
                                  <p:stCondLst>
                                    <p:cond delay="0"/>
                                  </p:stCondLst>
                                  <p:childTnLst>
                                    <p:animMotion origin="layout" path="M 5E-6 -7.40741E-7 L 0.00278 0.28495 " pathEditMode="relative" rAng="0" ptsTypes="AA">
                                      <p:cBhvr>
                                        <p:cTn id="18" dur="1000" fill="hold"/>
                                        <p:tgtEl>
                                          <p:spTgt spid="19"/>
                                        </p:tgtEl>
                                        <p:attrNameLst>
                                          <p:attrName>ppt_x</p:attrName>
                                          <p:attrName>ppt_y</p:attrName>
                                        </p:attrNameLst>
                                      </p:cBhvr>
                                      <p:rCtr x="139" y="14236"/>
                                    </p:animMotion>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19"/>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173"/>
                                        </p:tgtEl>
                                        <p:attrNameLst>
                                          <p:attrName>style.visibility</p:attrName>
                                        </p:attrNameLst>
                                      </p:cBhvr>
                                      <p:to>
                                        <p:strVal val="visible"/>
                                      </p:to>
                                    </p:set>
                                  </p:childTnLst>
                                </p:cTn>
                              </p:par>
                            </p:childTnLst>
                          </p:cTn>
                        </p:par>
                        <p:par>
                          <p:cTn id="28" fill="hold">
                            <p:stCondLst>
                              <p:cond delay="2000"/>
                            </p:stCondLst>
                            <p:childTnLst>
                              <p:par>
                                <p:cTn id="29" presetID="42" presetClass="path" presetSubtype="0" accel="50000" decel="50000" fill="hold" nodeType="afterEffect">
                                  <p:stCondLst>
                                    <p:cond delay="0"/>
                                  </p:stCondLst>
                                  <p:childTnLst>
                                    <p:animMotion origin="layout" path="M 4.44444E-6 -4.81481E-6 L 0.00486 0.28588 " pathEditMode="relative" rAng="0" ptsTypes="AA">
                                      <p:cBhvr>
                                        <p:cTn id="30" dur="1000" fill="hold"/>
                                        <p:tgtEl>
                                          <p:spTgt spid="33"/>
                                        </p:tgtEl>
                                        <p:attrNameLst>
                                          <p:attrName>ppt_x</p:attrName>
                                          <p:attrName>ppt_y</p:attrName>
                                        </p:attrNameLst>
                                      </p:cBhvr>
                                      <p:rCtr x="243" y="14282"/>
                                    </p:animMotion>
                                  </p:childTnLst>
                                </p:cTn>
                              </p:par>
                            </p:childTnLst>
                          </p:cTn>
                        </p:par>
                        <p:par>
                          <p:cTn id="31" fill="hold">
                            <p:stCondLst>
                              <p:cond delay="3000"/>
                            </p:stCondLst>
                            <p:childTnLst>
                              <p:par>
                                <p:cTn id="32" presetID="1" presetClass="exit" presetSubtype="0" fill="hold" nodeType="afterEffect">
                                  <p:stCondLst>
                                    <p:cond delay="0"/>
                                  </p:stCondLst>
                                  <p:childTnLst>
                                    <p:set>
                                      <p:cBhvr>
                                        <p:cTn id="33" dur="1" fill="hold">
                                          <p:stCondLst>
                                            <p:cond delay="0"/>
                                          </p:stCondLst>
                                        </p:cTn>
                                        <p:tgtEl>
                                          <p:spTgt spid="3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8.33333E-7 -2.59259E-6 L 0.01545 0.25741 " pathEditMode="relative" rAng="0" ptsTypes="AA">
                                      <p:cBhvr>
                                        <p:cTn id="39" dur="1000" fill="hold"/>
                                        <p:tgtEl>
                                          <p:spTgt spid="44"/>
                                        </p:tgtEl>
                                        <p:attrNameLst>
                                          <p:attrName>ppt_x</p:attrName>
                                          <p:attrName>ppt_y</p:attrName>
                                        </p:attrNameLst>
                                      </p:cBhvr>
                                      <p:rCtr x="764" y="12870"/>
                                    </p:animMotion>
                                  </p:childTnLst>
                                </p:cTn>
                              </p:par>
                            </p:childTnLst>
                          </p:cTn>
                        </p:par>
                        <p:par>
                          <p:cTn id="40" fill="hold">
                            <p:stCondLst>
                              <p:cond delay="4000"/>
                            </p:stCondLst>
                            <p:childTnLst>
                              <p:par>
                                <p:cTn id="41" presetID="1" presetClass="exit" presetSubtype="0" fill="hold" nodeType="afterEffect">
                                  <p:stCondLst>
                                    <p:cond delay="0"/>
                                  </p:stCondLst>
                                  <p:childTnLst>
                                    <p:set>
                                      <p:cBhvr>
                                        <p:cTn id="42" dur="1" fill="hold">
                                          <p:stCondLst>
                                            <p:cond delay="0"/>
                                          </p:stCondLst>
                                        </p:cTn>
                                        <p:tgtEl>
                                          <p:spTgt spid="44"/>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par>
                          <p:cTn id="46" fill="hold">
                            <p:stCondLst>
                              <p:cond delay="4000"/>
                            </p:stCondLst>
                            <p:childTnLst>
                              <p:par>
                                <p:cTn id="47" presetID="1" presetClass="entr" presetSubtype="0" fill="hold" nodeType="afterEffect">
                                  <p:stCondLst>
                                    <p:cond delay="0"/>
                                  </p:stCondLst>
                                  <p:childTnLst>
                                    <p:set>
                                      <p:cBhvr>
                                        <p:cTn id="48" dur="1" fill="hold">
                                          <p:stCondLst>
                                            <p:cond delay="0"/>
                                          </p:stCondLst>
                                        </p:cTn>
                                        <p:tgtEl>
                                          <p:spTgt spid="181"/>
                                        </p:tgtEl>
                                        <p:attrNameLst>
                                          <p:attrName>style.visibility</p:attrName>
                                        </p:attrNameLst>
                                      </p:cBhvr>
                                      <p:to>
                                        <p:strVal val="visible"/>
                                      </p:to>
                                    </p:set>
                                  </p:childTnLst>
                                </p:cTn>
                              </p:par>
                            </p:childTnLst>
                          </p:cTn>
                        </p:par>
                        <p:par>
                          <p:cTn id="49" fill="hold">
                            <p:stCondLst>
                              <p:cond delay="4000"/>
                            </p:stCondLst>
                            <p:childTnLst>
                              <p:par>
                                <p:cTn id="50" presetID="42" presetClass="path" presetSubtype="0" accel="50000" decel="50000" fill="hold" nodeType="afterEffect">
                                  <p:stCondLst>
                                    <p:cond delay="0"/>
                                  </p:stCondLst>
                                  <p:childTnLst>
                                    <p:animMotion origin="layout" path="M -5.55556E-7 -1.48148E-6 L 0.00035 0.2419 " pathEditMode="relative" rAng="0" ptsTypes="AA">
                                      <p:cBhvr>
                                        <p:cTn id="51" dur="1000" fill="hold"/>
                                        <p:tgtEl>
                                          <p:spTgt spid="55"/>
                                        </p:tgtEl>
                                        <p:attrNameLst>
                                          <p:attrName>ppt_x</p:attrName>
                                          <p:attrName>ppt_y</p:attrName>
                                        </p:attrNameLst>
                                      </p:cBhvr>
                                      <p:rCtr x="17" y="12083"/>
                                    </p:animMotion>
                                  </p:childTnLst>
                                </p:cTn>
                              </p:par>
                            </p:childTnLst>
                          </p:cTn>
                        </p:par>
                        <p:par>
                          <p:cTn id="52" fill="hold">
                            <p:stCondLst>
                              <p:cond delay="5000"/>
                            </p:stCondLst>
                            <p:childTnLst>
                              <p:par>
                                <p:cTn id="53" presetID="1" presetClass="exit" presetSubtype="0" fill="hold" nodeType="afterEffect">
                                  <p:stCondLst>
                                    <p:cond delay="0"/>
                                  </p:stCondLst>
                                  <p:childTnLst>
                                    <p:set>
                                      <p:cBhvr>
                                        <p:cTn id="54" dur="1" fill="hold">
                                          <p:stCondLst>
                                            <p:cond delay="0"/>
                                          </p:stCondLst>
                                        </p:cTn>
                                        <p:tgtEl>
                                          <p:spTgt spid="55"/>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par>
                          <p:cTn id="58" fill="hold">
                            <p:stCondLst>
                              <p:cond delay="5000"/>
                            </p:stCondLst>
                            <p:childTnLst>
                              <p:par>
                                <p:cTn id="59" presetID="42" presetClass="path" presetSubtype="0" accel="50000" decel="50000" fill="hold" nodeType="afterEffect">
                                  <p:stCondLst>
                                    <p:cond delay="0"/>
                                  </p:stCondLst>
                                  <p:childTnLst>
                                    <p:animMotion origin="layout" path="M -2.77778E-6 -2.22222E-6 L 0.00052 0.25116 " pathEditMode="relative" rAng="0" ptsTypes="AA">
                                      <p:cBhvr>
                                        <p:cTn id="60" dur="1000" fill="hold"/>
                                        <p:tgtEl>
                                          <p:spTgt spid="66"/>
                                        </p:tgtEl>
                                        <p:attrNameLst>
                                          <p:attrName>ppt_x</p:attrName>
                                          <p:attrName>ppt_y</p:attrName>
                                        </p:attrNameLst>
                                      </p:cBhvr>
                                      <p:rCtr x="17" y="12546"/>
                                    </p:animMotion>
                                  </p:childTnLst>
                                </p:cTn>
                              </p:par>
                            </p:childTnLst>
                          </p:cTn>
                        </p:par>
                        <p:par>
                          <p:cTn id="61" fill="hold">
                            <p:stCondLst>
                              <p:cond delay="6000"/>
                            </p:stCondLst>
                            <p:childTnLst>
                              <p:par>
                                <p:cTn id="62" presetID="1" presetClass="exit" presetSubtype="0" fill="hold" nodeType="afterEffect">
                                  <p:stCondLst>
                                    <p:cond delay="0"/>
                                  </p:stCondLst>
                                  <p:childTnLst>
                                    <p:set>
                                      <p:cBhvr>
                                        <p:cTn id="63" dur="1" fill="hold">
                                          <p:stCondLst>
                                            <p:cond delay="0"/>
                                          </p:stCondLst>
                                        </p:cTn>
                                        <p:tgtEl>
                                          <p:spTgt spid="66"/>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500"/>
                                        <p:tgtEl>
                                          <p:spTgt spid="74"/>
                                        </p:tgtEl>
                                      </p:cBhvr>
                                    </p:animEffect>
                                  </p:childTnLst>
                                </p:cTn>
                              </p:par>
                            </p:childTnLst>
                          </p:cTn>
                        </p:par>
                        <p:par>
                          <p:cTn id="67" fill="hold">
                            <p:stCondLst>
                              <p:cond delay="6000"/>
                            </p:stCondLst>
                            <p:childTnLst>
                              <p:par>
                                <p:cTn id="68" presetID="1" presetClass="entr" presetSubtype="0" fill="hold" nodeType="afterEffect">
                                  <p:stCondLst>
                                    <p:cond delay="0"/>
                                  </p:stCondLst>
                                  <p:childTnLst>
                                    <p:set>
                                      <p:cBhvr>
                                        <p:cTn id="69" dur="1" fill="hold">
                                          <p:stCondLst>
                                            <p:cond delay="0"/>
                                          </p:stCondLst>
                                        </p:cTn>
                                        <p:tgtEl>
                                          <p:spTgt spid="189"/>
                                        </p:tgtEl>
                                        <p:attrNameLst>
                                          <p:attrName>style.visibility</p:attrName>
                                        </p:attrNameLst>
                                      </p:cBhvr>
                                      <p:to>
                                        <p:strVal val="visible"/>
                                      </p:to>
                                    </p:set>
                                  </p:childTnLst>
                                </p:cTn>
                              </p:par>
                            </p:childTnLst>
                          </p:cTn>
                        </p:par>
                        <p:par>
                          <p:cTn id="70" fill="hold">
                            <p:stCondLst>
                              <p:cond delay="6000"/>
                            </p:stCondLst>
                            <p:childTnLst>
                              <p:par>
                                <p:cTn id="71" presetID="42" presetClass="path" presetSubtype="0" accel="50000" decel="50000" fill="hold" nodeType="afterEffect">
                                  <p:stCondLst>
                                    <p:cond delay="0"/>
                                  </p:stCondLst>
                                  <p:childTnLst>
                                    <p:animMotion origin="layout" path="M 4.72222E-6 -2.59259E-6 L 0.0059 0.24954 " pathEditMode="relative" rAng="0" ptsTypes="AA">
                                      <p:cBhvr>
                                        <p:cTn id="72" dur="1000" fill="hold"/>
                                        <p:tgtEl>
                                          <p:spTgt spid="77"/>
                                        </p:tgtEl>
                                        <p:attrNameLst>
                                          <p:attrName>ppt_x</p:attrName>
                                          <p:attrName>ppt_y</p:attrName>
                                        </p:attrNameLst>
                                      </p:cBhvr>
                                      <p:rCtr x="295" y="12477"/>
                                    </p:animMotion>
                                  </p:childTnLst>
                                </p:cTn>
                              </p:par>
                            </p:childTnLst>
                          </p:cTn>
                        </p:par>
                        <p:par>
                          <p:cTn id="73" fill="hold">
                            <p:stCondLst>
                              <p:cond delay="7000"/>
                            </p:stCondLst>
                            <p:childTnLst>
                              <p:par>
                                <p:cTn id="74" presetID="1" presetClass="exit" presetSubtype="0" fill="hold" nodeType="afterEffect">
                                  <p:stCondLst>
                                    <p:cond delay="0"/>
                                  </p:stCondLst>
                                  <p:childTnLst>
                                    <p:set>
                                      <p:cBhvr>
                                        <p:cTn id="75" dur="1" fill="hold">
                                          <p:stCondLst>
                                            <p:cond delay="0"/>
                                          </p:stCondLst>
                                        </p:cTn>
                                        <p:tgtEl>
                                          <p:spTgt spid="77"/>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85"/>
                                        </p:tgtEl>
                                        <p:attrNameLst>
                                          <p:attrName>style.visibility</p:attrName>
                                        </p:attrNameLst>
                                      </p:cBhvr>
                                      <p:to>
                                        <p:strVal val="visible"/>
                                      </p:to>
                                    </p:set>
                                    <p:animEffect transition="in" filter="fade">
                                      <p:cBhvr>
                                        <p:cTn id="78" dur="500"/>
                                        <p:tgtEl>
                                          <p:spTgt spid="85"/>
                                        </p:tgtEl>
                                      </p:cBhvr>
                                    </p:animEffect>
                                  </p:childTnLst>
                                </p:cTn>
                              </p:par>
                            </p:childTnLst>
                          </p:cTn>
                        </p:par>
                        <p:par>
                          <p:cTn id="79" fill="hold">
                            <p:stCondLst>
                              <p:cond delay="7000"/>
                            </p:stCondLst>
                            <p:childTnLst>
                              <p:par>
                                <p:cTn id="80" presetID="42" presetClass="path" presetSubtype="0" accel="50000" decel="50000" fill="hold" nodeType="afterEffect">
                                  <p:stCondLst>
                                    <p:cond delay="0"/>
                                  </p:stCondLst>
                                  <p:childTnLst>
                                    <p:animMotion origin="layout" path="M -2.5E-6 3.7037E-6 L 0.00729 0.26389 " pathEditMode="relative" rAng="0" ptsTypes="AA">
                                      <p:cBhvr>
                                        <p:cTn id="81" dur="1000" fill="hold"/>
                                        <p:tgtEl>
                                          <p:spTgt spid="88"/>
                                        </p:tgtEl>
                                        <p:attrNameLst>
                                          <p:attrName>ppt_x</p:attrName>
                                          <p:attrName>ppt_y</p:attrName>
                                        </p:attrNameLst>
                                      </p:cBhvr>
                                      <p:rCtr x="365" y="13194"/>
                                    </p:animMotion>
                                  </p:childTnLst>
                                </p:cTn>
                              </p:par>
                            </p:childTnLst>
                          </p:cTn>
                        </p:par>
                        <p:par>
                          <p:cTn id="82" fill="hold">
                            <p:stCondLst>
                              <p:cond delay="8000"/>
                            </p:stCondLst>
                            <p:childTnLst>
                              <p:par>
                                <p:cTn id="83" presetID="1" presetClass="exit" presetSubtype="0" fill="hold" nodeType="afterEffect">
                                  <p:stCondLst>
                                    <p:cond delay="0"/>
                                  </p:stCondLst>
                                  <p:childTnLst>
                                    <p:set>
                                      <p:cBhvr>
                                        <p:cTn id="84" dur="1" fill="hold">
                                          <p:stCondLst>
                                            <p:cond delay="0"/>
                                          </p:stCondLst>
                                        </p:cTn>
                                        <p:tgtEl>
                                          <p:spTgt spid="88"/>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96"/>
                                        </p:tgtEl>
                                        <p:attrNameLst>
                                          <p:attrName>style.visibility</p:attrName>
                                        </p:attrNameLst>
                                      </p:cBhvr>
                                      <p:to>
                                        <p:strVal val="visible"/>
                                      </p:to>
                                    </p:set>
                                    <p:animEffect transition="in" filter="fade">
                                      <p:cBhvr>
                                        <p:cTn id="87" dur="500"/>
                                        <p:tgtEl>
                                          <p:spTgt spid="96"/>
                                        </p:tgtEl>
                                      </p:cBhvr>
                                    </p:animEffect>
                                  </p:childTnLst>
                                </p:cTn>
                              </p:par>
                            </p:childTnLst>
                          </p:cTn>
                        </p:par>
                        <p:par>
                          <p:cTn id="88" fill="hold">
                            <p:stCondLst>
                              <p:cond delay="8000"/>
                            </p:stCondLst>
                            <p:childTnLst>
                              <p:par>
                                <p:cTn id="89" presetID="1" presetClass="entr" presetSubtype="0" fill="hold" nodeType="afterEffect">
                                  <p:stCondLst>
                                    <p:cond delay="0"/>
                                  </p:stCondLst>
                                  <p:childTnLst>
                                    <p:set>
                                      <p:cBhvr>
                                        <p:cTn id="90" dur="1" fill="hold">
                                          <p:stCondLst>
                                            <p:cond delay="0"/>
                                          </p:stCondLst>
                                        </p:cTn>
                                        <p:tgtEl>
                                          <p:spTgt spid="197"/>
                                        </p:tgtEl>
                                        <p:attrNameLst>
                                          <p:attrName>style.visibility</p:attrName>
                                        </p:attrNameLst>
                                      </p:cBhvr>
                                      <p:to>
                                        <p:strVal val="visible"/>
                                      </p:to>
                                    </p:set>
                                  </p:childTnLst>
                                </p:cTn>
                              </p:par>
                            </p:childTnLst>
                          </p:cTn>
                        </p:par>
                        <p:par>
                          <p:cTn id="91" fill="hold">
                            <p:stCondLst>
                              <p:cond delay="8000"/>
                            </p:stCondLst>
                            <p:childTnLst>
                              <p:par>
                                <p:cTn id="92" presetID="42" presetClass="path" presetSubtype="0" accel="50000" decel="50000" fill="hold" nodeType="afterEffect">
                                  <p:stCondLst>
                                    <p:cond delay="0"/>
                                  </p:stCondLst>
                                  <p:childTnLst>
                                    <p:animMotion origin="layout" path="M -4.16667E-6 -1.48148E-6 L 0.02205 0.22616 " pathEditMode="relative" rAng="0" ptsTypes="AA">
                                      <p:cBhvr>
                                        <p:cTn id="93" dur="1000" fill="hold"/>
                                        <p:tgtEl>
                                          <p:spTgt spid="99"/>
                                        </p:tgtEl>
                                        <p:attrNameLst>
                                          <p:attrName>ppt_x</p:attrName>
                                          <p:attrName>ppt_y</p:attrName>
                                        </p:attrNameLst>
                                      </p:cBhvr>
                                      <p:rCtr x="1094" y="11296"/>
                                    </p:animMotion>
                                  </p:childTnLst>
                                </p:cTn>
                              </p:par>
                            </p:childTnLst>
                          </p:cTn>
                        </p:par>
                        <p:par>
                          <p:cTn id="94" fill="hold">
                            <p:stCondLst>
                              <p:cond delay="9000"/>
                            </p:stCondLst>
                            <p:childTnLst>
                              <p:par>
                                <p:cTn id="95" presetID="1" presetClass="exit" presetSubtype="0" fill="hold" nodeType="afterEffect">
                                  <p:stCondLst>
                                    <p:cond delay="0"/>
                                  </p:stCondLst>
                                  <p:childTnLst>
                                    <p:set>
                                      <p:cBhvr>
                                        <p:cTn id="96" dur="1" fill="hold">
                                          <p:stCondLst>
                                            <p:cond delay="0"/>
                                          </p:stCondLst>
                                        </p:cTn>
                                        <p:tgtEl>
                                          <p:spTgt spid="99"/>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107"/>
                                        </p:tgtEl>
                                        <p:attrNameLst>
                                          <p:attrName>style.visibility</p:attrName>
                                        </p:attrNameLst>
                                      </p:cBhvr>
                                      <p:to>
                                        <p:strVal val="visible"/>
                                      </p:to>
                                    </p:set>
                                    <p:animEffect transition="in" filter="fade">
                                      <p:cBhvr>
                                        <p:cTn id="99" dur="500"/>
                                        <p:tgtEl>
                                          <p:spTgt spid="107"/>
                                        </p:tgtEl>
                                      </p:cBhvr>
                                    </p:animEffect>
                                  </p:childTnLst>
                                </p:cTn>
                              </p:par>
                            </p:childTnLst>
                          </p:cTn>
                        </p:par>
                        <p:par>
                          <p:cTn id="100" fill="hold">
                            <p:stCondLst>
                              <p:cond delay="9000"/>
                            </p:stCondLst>
                            <p:childTnLst>
                              <p:par>
                                <p:cTn id="101" presetID="1" presetClass="entr" presetSubtype="0" fill="hold" nodeType="afterEffect">
                                  <p:stCondLst>
                                    <p:cond delay="0"/>
                                  </p:stCondLst>
                                  <p:childTnLst>
                                    <p:set>
                                      <p:cBhvr>
                                        <p:cTn id="102" dur="1" fill="hold">
                                          <p:stCondLst>
                                            <p:cond delay="0"/>
                                          </p:stCondLst>
                                        </p:cTn>
                                        <p:tgtEl>
                                          <p:spTgt spid="205"/>
                                        </p:tgtEl>
                                        <p:attrNameLst>
                                          <p:attrName>style.visibility</p:attrName>
                                        </p:attrNameLst>
                                      </p:cBhvr>
                                      <p:to>
                                        <p:strVal val="visible"/>
                                      </p:to>
                                    </p:set>
                                  </p:childTnLst>
                                </p:cTn>
                              </p:par>
                            </p:childTnLst>
                          </p:cTn>
                        </p:par>
                        <p:par>
                          <p:cTn id="103" fill="hold">
                            <p:stCondLst>
                              <p:cond delay="9000"/>
                            </p:stCondLst>
                            <p:childTnLst>
                              <p:par>
                                <p:cTn id="104" presetID="42" presetClass="path" presetSubtype="0" accel="50000" decel="50000" fill="hold" nodeType="afterEffect">
                                  <p:stCondLst>
                                    <p:cond delay="0"/>
                                  </p:stCondLst>
                                  <p:childTnLst>
                                    <p:animMotion origin="layout" path="M 8.33333E-7 4.81481E-6 L 0.00139 0.24236 " pathEditMode="relative" rAng="0" ptsTypes="AA">
                                      <p:cBhvr>
                                        <p:cTn id="105" dur="1000" fill="hold"/>
                                        <p:tgtEl>
                                          <p:spTgt spid="110"/>
                                        </p:tgtEl>
                                        <p:attrNameLst>
                                          <p:attrName>ppt_x</p:attrName>
                                          <p:attrName>ppt_y</p:attrName>
                                        </p:attrNameLst>
                                      </p:cBhvr>
                                      <p:rCtr x="69" y="12106"/>
                                    </p:animMotion>
                                  </p:childTnLst>
                                </p:cTn>
                              </p:par>
                            </p:childTnLst>
                          </p:cTn>
                        </p:par>
                        <p:par>
                          <p:cTn id="106" fill="hold">
                            <p:stCondLst>
                              <p:cond delay="10000"/>
                            </p:stCondLst>
                            <p:childTnLst>
                              <p:par>
                                <p:cTn id="107" presetID="1" presetClass="exit" presetSubtype="0" fill="hold" nodeType="afterEffect">
                                  <p:stCondLst>
                                    <p:cond delay="0"/>
                                  </p:stCondLst>
                                  <p:childTnLst>
                                    <p:set>
                                      <p:cBhvr>
                                        <p:cTn id="108" dur="1" fill="hold">
                                          <p:stCondLst>
                                            <p:cond delay="0"/>
                                          </p:stCondLst>
                                        </p:cTn>
                                        <p:tgtEl>
                                          <p:spTgt spid="110"/>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18"/>
                                        </p:tgtEl>
                                        <p:attrNameLst>
                                          <p:attrName>style.visibility</p:attrName>
                                        </p:attrNameLst>
                                      </p:cBhvr>
                                      <p:to>
                                        <p:strVal val="visible"/>
                                      </p:to>
                                    </p:set>
                                    <p:animEffect transition="in" filter="fade">
                                      <p:cBhvr>
                                        <p:cTn id="111" dur="500"/>
                                        <p:tgtEl>
                                          <p:spTgt spid="118"/>
                                        </p:tgtEl>
                                      </p:cBhvr>
                                    </p:animEffect>
                                  </p:childTnLst>
                                </p:cTn>
                              </p:par>
                            </p:childTnLst>
                          </p:cTn>
                        </p:par>
                        <p:par>
                          <p:cTn id="112" fill="hold">
                            <p:stCondLst>
                              <p:cond delay="10000"/>
                            </p:stCondLst>
                            <p:childTnLst>
                              <p:par>
                                <p:cTn id="113" presetID="42" presetClass="path" presetSubtype="0" accel="50000" decel="50000" fill="hold" nodeType="afterEffect">
                                  <p:stCondLst>
                                    <p:cond delay="0"/>
                                  </p:stCondLst>
                                  <p:childTnLst>
                                    <p:animMotion origin="layout" path="M 2.77778E-7 -2.96296E-6 L 0.00226 0.25232 " pathEditMode="relative" rAng="0" ptsTypes="AA">
                                      <p:cBhvr>
                                        <p:cTn id="114" dur="1000" fill="hold"/>
                                        <p:tgtEl>
                                          <p:spTgt spid="121"/>
                                        </p:tgtEl>
                                        <p:attrNameLst>
                                          <p:attrName>ppt_x</p:attrName>
                                          <p:attrName>ppt_y</p:attrName>
                                        </p:attrNameLst>
                                      </p:cBhvr>
                                      <p:rCtr x="104" y="12616"/>
                                    </p:animMotion>
                                  </p:childTnLst>
                                </p:cTn>
                              </p:par>
                            </p:childTnLst>
                          </p:cTn>
                        </p:par>
                        <p:par>
                          <p:cTn id="115" fill="hold">
                            <p:stCondLst>
                              <p:cond delay="11000"/>
                            </p:stCondLst>
                            <p:childTnLst>
                              <p:par>
                                <p:cTn id="116" presetID="1" presetClass="exit" presetSubtype="0" fill="hold" nodeType="afterEffect">
                                  <p:stCondLst>
                                    <p:cond delay="0"/>
                                  </p:stCondLst>
                                  <p:childTnLst>
                                    <p:set>
                                      <p:cBhvr>
                                        <p:cTn id="117" dur="1" fill="hold">
                                          <p:stCondLst>
                                            <p:cond delay="0"/>
                                          </p:stCondLst>
                                        </p:cTn>
                                        <p:tgtEl>
                                          <p:spTgt spid="121"/>
                                        </p:tgtEl>
                                        <p:attrNameLst>
                                          <p:attrName>style.visibility</p:attrName>
                                        </p:attrNameLst>
                                      </p:cBhvr>
                                      <p:to>
                                        <p:strVal val="hidden"/>
                                      </p:to>
                                    </p:set>
                                  </p:childTnLst>
                                </p:cTn>
                              </p:par>
                              <p:par>
                                <p:cTn id="118" presetID="10" presetClass="entr" presetSubtype="0" fill="hold" nodeType="withEffect">
                                  <p:stCondLst>
                                    <p:cond delay="0"/>
                                  </p:stCondLst>
                                  <p:childTnLst>
                                    <p:set>
                                      <p:cBhvr>
                                        <p:cTn id="119" dur="1" fill="hold">
                                          <p:stCondLst>
                                            <p:cond delay="0"/>
                                          </p:stCondLst>
                                        </p:cTn>
                                        <p:tgtEl>
                                          <p:spTgt spid="129"/>
                                        </p:tgtEl>
                                        <p:attrNameLst>
                                          <p:attrName>style.visibility</p:attrName>
                                        </p:attrNameLst>
                                      </p:cBhvr>
                                      <p:to>
                                        <p:strVal val="visible"/>
                                      </p:to>
                                    </p:set>
                                    <p:animEffect transition="in" filter="fade">
                                      <p:cBhvr>
                                        <p:cTn id="120" dur="500"/>
                                        <p:tgtEl>
                                          <p:spTgt spid="129"/>
                                        </p:tgtEl>
                                      </p:cBhvr>
                                    </p:animEffect>
                                  </p:childTnLst>
                                </p:cTn>
                              </p:par>
                            </p:childTnLst>
                          </p:cTn>
                        </p:par>
                        <p:par>
                          <p:cTn id="121" fill="hold">
                            <p:stCondLst>
                              <p:cond delay="11000"/>
                            </p:stCondLst>
                            <p:childTnLst>
                              <p:par>
                                <p:cTn id="122" presetID="1" presetClass="entr" presetSubtype="0" fill="hold" nodeType="afterEffect">
                                  <p:stCondLst>
                                    <p:cond delay="0"/>
                                  </p:stCondLst>
                                  <p:childTnLst>
                                    <p:set>
                                      <p:cBhvr>
                                        <p:cTn id="123" dur="1" fill="hold">
                                          <p:stCondLst>
                                            <p:cond delay="0"/>
                                          </p:stCondLst>
                                        </p:cTn>
                                        <p:tgtEl>
                                          <p:spTgt spid="213"/>
                                        </p:tgtEl>
                                        <p:attrNameLst>
                                          <p:attrName>style.visibility</p:attrName>
                                        </p:attrNameLst>
                                      </p:cBhvr>
                                      <p:to>
                                        <p:strVal val="visible"/>
                                      </p:to>
                                    </p:set>
                                  </p:childTnLst>
                                </p:cTn>
                              </p:par>
                            </p:childTnLst>
                          </p:cTn>
                        </p:par>
                        <p:par>
                          <p:cTn id="124" fill="hold">
                            <p:stCondLst>
                              <p:cond delay="11000"/>
                            </p:stCondLst>
                            <p:childTnLst>
                              <p:par>
                                <p:cTn id="125" presetID="42" presetClass="path" presetSubtype="0" accel="50000" decel="50000" fill="hold" nodeType="afterEffect">
                                  <p:stCondLst>
                                    <p:cond delay="0"/>
                                  </p:stCondLst>
                                  <p:childTnLst>
                                    <p:animMotion origin="layout" path="M -2.77778E-6 -2.96296E-6 L 0.01441 0.24699 " pathEditMode="relative" rAng="0" ptsTypes="AA">
                                      <p:cBhvr>
                                        <p:cTn id="126" dur="1000" fill="hold"/>
                                        <p:tgtEl>
                                          <p:spTgt spid="132"/>
                                        </p:tgtEl>
                                        <p:attrNameLst>
                                          <p:attrName>ppt_x</p:attrName>
                                          <p:attrName>ppt_y</p:attrName>
                                        </p:attrNameLst>
                                      </p:cBhvr>
                                      <p:rCtr x="712" y="12338"/>
                                    </p:animMotion>
                                  </p:childTnLst>
                                </p:cTn>
                              </p:par>
                            </p:childTnLst>
                          </p:cTn>
                        </p:par>
                        <p:par>
                          <p:cTn id="127" fill="hold">
                            <p:stCondLst>
                              <p:cond delay="12000"/>
                            </p:stCondLst>
                            <p:childTnLst>
                              <p:par>
                                <p:cTn id="128" presetID="1" presetClass="exit" presetSubtype="0" fill="hold" nodeType="afterEffect">
                                  <p:stCondLst>
                                    <p:cond delay="0"/>
                                  </p:stCondLst>
                                  <p:childTnLst>
                                    <p:set>
                                      <p:cBhvr>
                                        <p:cTn id="129" dur="1" fill="hold">
                                          <p:stCondLst>
                                            <p:cond delay="0"/>
                                          </p:stCondLst>
                                        </p:cTn>
                                        <p:tgtEl>
                                          <p:spTgt spid="132"/>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0"/>
                                        </p:tgtEl>
                                        <p:attrNameLst>
                                          <p:attrName>style.visibility</p:attrName>
                                        </p:attrNameLst>
                                      </p:cBhvr>
                                      <p:to>
                                        <p:strVal val="visible"/>
                                      </p:to>
                                    </p:set>
                                    <p:animEffect transition="in" filter="fade">
                                      <p:cBhvr>
                                        <p:cTn id="132" dur="500"/>
                                        <p:tgtEl>
                                          <p:spTgt spid="140"/>
                                        </p:tgtEl>
                                      </p:cBhvr>
                                    </p:animEffect>
                                  </p:childTnLst>
                                </p:cTn>
                              </p:par>
                            </p:childTnLst>
                          </p:cTn>
                        </p:par>
                        <p:par>
                          <p:cTn id="133" fill="hold">
                            <p:stCondLst>
                              <p:cond delay="12000"/>
                            </p:stCondLst>
                            <p:childTnLst>
                              <p:par>
                                <p:cTn id="134" presetID="42" presetClass="path" presetSubtype="0" accel="50000" decel="50000" fill="hold" nodeType="afterEffect">
                                  <p:stCondLst>
                                    <p:cond delay="0"/>
                                  </p:stCondLst>
                                  <p:childTnLst>
                                    <p:animMotion origin="layout" path="M -2.5E-6 -2.96296E-6 L 0.02431 0.25394 " pathEditMode="relative" rAng="0" ptsTypes="AA">
                                      <p:cBhvr>
                                        <p:cTn id="135" dur="1000" fill="hold"/>
                                        <p:tgtEl>
                                          <p:spTgt spid="143"/>
                                        </p:tgtEl>
                                        <p:attrNameLst>
                                          <p:attrName>ppt_x</p:attrName>
                                          <p:attrName>ppt_y</p:attrName>
                                        </p:attrNameLst>
                                      </p:cBhvr>
                                      <p:rCtr x="1215" y="12685"/>
                                    </p:animMotion>
                                  </p:childTnLst>
                                </p:cTn>
                              </p:par>
                            </p:childTnLst>
                          </p:cTn>
                        </p:par>
                        <p:par>
                          <p:cTn id="136" fill="hold">
                            <p:stCondLst>
                              <p:cond delay="13000"/>
                            </p:stCondLst>
                            <p:childTnLst>
                              <p:par>
                                <p:cTn id="137" presetID="1" presetClass="exit" presetSubtype="0" fill="hold" nodeType="afterEffect">
                                  <p:stCondLst>
                                    <p:cond delay="0"/>
                                  </p:stCondLst>
                                  <p:childTnLst>
                                    <p:set>
                                      <p:cBhvr>
                                        <p:cTn id="138" dur="1" fill="hold">
                                          <p:stCondLst>
                                            <p:cond delay="0"/>
                                          </p:stCondLst>
                                        </p:cTn>
                                        <p:tgtEl>
                                          <p:spTgt spid="143"/>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151"/>
                                        </p:tgtEl>
                                        <p:attrNameLst>
                                          <p:attrName>style.visibility</p:attrName>
                                        </p:attrNameLst>
                                      </p:cBhvr>
                                      <p:to>
                                        <p:strVal val="visible"/>
                                      </p:to>
                                    </p:set>
                                    <p:animEffect transition="in" filter="fade">
                                      <p:cBhvr>
                                        <p:cTn id="141" dur="500"/>
                                        <p:tgtEl>
                                          <p:spTgt spid="151"/>
                                        </p:tgtEl>
                                      </p:cBhvr>
                                    </p:animEffect>
                                  </p:childTnLst>
                                </p:cTn>
                              </p:par>
                            </p:childTnLst>
                          </p:cTn>
                        </p:par>
                        <p:par>
                          <p:cTn id="142" fill="hold">
                            <p:stCondLst>
                              <p:cond delay="13000"/>
                            </p:stCondLst>
                            <p:childTnLst>
                              <p:par>
                                <p:cTn id="143" presetID="1" presetClass="entr" presetSubtype="0" fill="hold" nodeType="afterEffect">
                                  <p:stCondLst>
                                    <p:cond delay="0"/>
                                  </p:stCondLst>
                                  <p:childTnLst>
                                    <p:set>
                                      <p:cBhvr>
                                        <p:cTn id="144" dur="1" fill="hold">
                                          <p:stCondLst>
                                            <p:cond delay="0"/>
                                          </p:stCondLst>
                                        </p:cTn>
                                        <p:tgtEl>
                                          <p:spTgt spid="221"/>
                                        </p:tgtEl>
                                        <p:attrNameLst>
                                          <p:attrName>style.visibility</p:attrName>
                                        </p:attrNameLst>
                                      </p:cBhvr>
                                      <p:to>
                                        <p:strVal val="visible"/>
                                      </p:to>
                                    </p:set>
                                  </p:childTnLst>
                                </p:cTn>
                              </p:par>
                            </p:childTnLst>
                          </p:cTn>
                        </p:par>
                        <p:par>
                          <p:cTn id="145" fill="hold">
                            <p:stCondLst>
                              <p:cond delay="13000"/>
                            </p:stCondLst>
                            <p:childTnLst>
                              <p:par>
                                <p:cTn id="146" presetID="42" presetClass="path" presetSubtype="0" accel="50000" decel="50000" fill="hold" nodeType="afterEffect">
                                  <p:stCondLst>
                                    <p:cond delay="0"/>
                                  </p:stCondLst>
                                  <p:childTnLst>
                                    <p:animMotion origin="layout" path="M 1.66667E-6 -1.11111E-6 L 0.02604 0.23773 " pathEditMode="relative" rAng="0" ptsTypes="AA">
                                      <p:cBhvr>
                                        <p:cTn id="147" dur="1000" fill="hold"/>
                                        <p:tgtEl>
                                          <p:spTgt spid="154"/>
                                        </p:tgtEl>
                                        <p:attrNameLst>
                                          <p:attrName>ppt_x</p:attrName>
                                          <p:attrName>ppt_y</p:attrName>
                                        </p:attrNameLst>
                                      </p:cBhvr>
                                      <p:rCtr x="1302" y="11875"/>
                                    </p:animMotion>
                                  </p:childTnLst>
                                </p:cTn>
                              </p:par>
                            </p:childTnLst>
                          </p:cTn>
                        </p:par>
                        <p:par>
                          <p:cTn id="148" fill="hold">
                            <p:stCondLst>
                              <p:cond delay="14000"/>
                            </p:stCondLst>
                            <p:childTnLst>
                              <p:par>
                                <p:cTn id="149" presetID="1" presetClass="exit" presetSubtype="0" fill="hold" nodeType="afterEffect">
                                  <p:stCondLst>
                                    <p:cond delay="0"/>
                                  </p:stCondLst>
                                  <p:childTnLst>
                                    <p:set>
                                      <p:cBhvr>
                                        <p:cTn id="150" dur="1" fill="hold">
                                          <p:stCondLst>
                                            <p:cond delay="0"/>
                                          </p:stCondLst>
                                        </p:cTn>
                                        <p:tgtEl>
                                          <p:spTgt spid="154"/>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162"/>
                                        </p:tgtEl>
                                        <p:attrNameLst>
                                          <p:attrName>style.visibility</p:attrName>
                                        </p:attrNameLst>
                                      </p:cBhvr>
                                      <p:to>
                                        <p:strVal val="visible"/>
                                      </p:to>
                                    </p:set>
                                    <p:animEffect transition="in" filter="fade">
                                      <p:cBhvr>
                                        <p:cTn id="153"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1169988" y="1412875"/>
            <a:ext cx="7974012" cy="722313"/>
          </a:xfrm>
          <a:prstGeom prst="rect">
            <a:avLst/>
          </a:prstGeom>
        </p:spPr>
        <p:txBody>
          <a:bodyPr/>
          <a:lstStyle/>
          <a:p>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 </a:t>
            </a:r>
            <a:r>
              <a:rPr lang="zh-CN" altLang="zh-CN" sz="2800" dirty="0">
                <a:latin typeface="微软雅黑" panose="020B0503020204020204" pitchFamily="34" charset="-122"/>
                <a:ea typeface="微软雅黑" panose="020B0503020204020204" pitchFamily="34" charset="-122"/>
              </a:rPr>
              <a:t>初始状态</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 </a:t>
            </a:r>
            <a:r>
              <a:rPr lang="zh-CN" altLang="zh-CN" sz="2800" dirty="0">
                <a:latin typeface="微软雅黑" panose="020B0503020204020204" pitchFamily="34" charset="-122"/>
                <a:ea typeface="微软雅黑" panose="020B0503020204020204" pitchFamily="34" charset="-122"/>
              </a:rPr>
              <a:t>速度恒定</a:t>
            </a:r>
            <a:r>
              <a:rPr lang="zh-CN" altLang="en-US" sz="2800" dirty="0">
                <a:latin typeface="微软雅黑" panose="020B0503020204020204" pitchFamily="34" charset="-122"/>
                <a:ea typeface="微软雅黑" panose="020B0503020204020204" pitchFamily="34" charset="-122"/>
              </a:rPr>
              <a:t>；  </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过程封闭</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dirty="0">
              <a:latin typeface="微软雅黑" panose="020B0503020204020204" pitchFamily="34" charset="-122"/>
              <a:ea typeface="微软雅黑" panose="020B0503020204020204" pitchFamily="34" charset="-122"/>
            </a:endParaRPr>
          </a:p>
        </p:txBody>
      </p:sp>
      <p:pic>
        <p:nvPicPr>
          <p:cNvPr id="9" name="Picture 4" descr="Bucket Dripping GIF - Bucket Dripping Drop - Discover &amp; Share GIF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177" y="2664572"/>
            <a:ext cx="2592288"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三个假设</a:t>
            </a:r>
          </a:p>
        </p:txBody>
      </p:sp>
      <p:sp>
        <p:nvSpPr>
          <p:cNvPr id="165" name="内容占位符 2"/>
          <p:cNvSpPr txBox="1"/>
          <p:nvPr/>
        </p:nvSpPr>
        <p:spPr>
          <a:xfrm>
            <a:off x="0" y="6058324"/>
            <a:ext cx="9144000" cy="629400"/>
          </a:xfrm>
          <a:prstGeom prst="rect">
            <a:avLst/>
          </a:prstGeom>
        </p:spPr>
        <p:txBody>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zh-CN" altLang="zh-CN" sz="2800" kern="0" dirty="0">
                <a:latin typeface="+mj-ea"/>
                <a:ea typeface="+mj-ea"/>
                <a:cs typeface="Times New Roman" panose="02020603050405020304" pitchFamily="18" charset="0"/>
              </a:rPr>
              <a:t>如果假设改变，那结果也会跟着改变。</a:t>
            </a:r>
            <a:endParaRPr lang="zh-CN" altLang="en-US" sz="4400" dirty="0">
              <a:latin typeface="+mj-ea"/>
              <a:ea typeface="+mj-ea"/>
            </a:endParaRPr>
          </a:p>
        </p:txBody>
      </p:sp>
      <p:pic>
        <p:nvPicPr>
          <p:cNvPr id="166" name="图片 1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1563342"/>
            <a:ext cx="5206061" cy="4509120"/>
          </a:xfrm>
          <a:prstGeom prst="rect">
            <a:avLst/>
          </a:prstGeom>
          <a:ln>
            <a:noFill/>
          </a:ln>
          <a:effectLst>
            <a:outerShdw blurRad="292100" dist="139700" dir="2700000" algn="tl" rotWithShape="0">
              <a:srgbClr val="333333">
                <a:alpha val="65000"/>
              </a:srgbClr>
            </a:outerShdw>
          </a:effectLst>
        </p:spPr>
      </p:pic>
      <p:grpSp>
        <p:nvGrpSpPr>
          <p:cNvPr id="167" name="组合 166"/>
          <p:cNvGrpSpPr/>
          <p:nvPr/>
        </p:nvGrpSpPr>
        <p:grpSpPr>
          <a:xfrm>
            <a:off x="4881029" y="2240146"/>
            <a:ext cx="523161" cy="507494"/>
            <a:chOff x="10607235" y="1932435"/>
            <a:chExt cx="769229" cy="746193"/>
          </a:xfrm>
        </p:grpSpPr>
        <p:grpSp>
          <p:nvGrpSpPr>
            <p:cNvPr id="168" name="Group 71"/>
            <p:cNvGrpSpPr/>
            <p:nvPr/>
          </p:nvGrpSpPr>
          <p:grpSpPr bwMode="auto">
            <a:xfrm>
              <a:off x="10607235" y="1932435"/>
              <a:ext cx="769229" cy="746193"/>
              <a:chOff x="2448" y="1440"/>
              <a:chExt cx="540" cy="448"/>
            </a:xfrm>
          </p:grpSpPr>
          <p:grpSp>
            <p:nvGrpSpPr>
              <p:cNvPr id="170" name="Group 44"/>
              <p:cNvGrpSpPr/>
              <p:nvPr/>
            </p:nvGrpSpPr>
            <p:grpSpPr bwMode="auto">
              <a:xfrm>
                <a:off x="2448" y="1440"/>
                <a:ext cx="540" cy="448"/>
                <a:chOff x="2784" y="1632"/>
                <a:chExt cx="636" cy="528"/>
              </a:xfrm>
            </p:grpSpPr>
            <p:sp>
              <p:nvSpPr>
                <p:cNvPr id="17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7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7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69" name="Text Box 30"/>
            <p:cNvSpPr txBox="1">
              <a:spLocks noChangeArrowheads="1"/>
            </p:cNvSpPr>
            <p:nvPr/>
          </p:nvSpPr>
          <p:spPr bwMode="auto">
            <a:xfrm>
              <a:off x="10698151" y="2027259"/>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75" name="组合 174"/>
          <p:cNvGrpSpPr/>
          <p:nvPr/>
        </p:nvGrpSpPr>
        <p:grpSpPr>
          <a:xfrm>
            <a:off x="5666210" y="2138938"/>
            <a:ext cx="523161" cy="507494"/>
            <a:chOff x="10607235" y="1932435"/>
            <a:chExt cx="769229" cy="746193"/>
          </a:xfrm>
        </p:grpSpPr>
        <p:grpSp>
          <p:nvGrpSpPr>
            <p:cNvPr id="176" name="Group 71"/>
            <p:cNvGrpSpPr/>
            <p:nvPr/>
          </p:nvGrpSpPr>
          <p:grpSpPr bwMode="auto">
            <a:xfrm>
              <a:off x="10607235" y="1932435"/>
              <a:ext cx="769229" cy="746193"/>
              <a:chOff x="2448" y="1440"/>
              <a:chExt cx="540" cy="448"/>
            </a:xfrm>
          </p:grpSpPr>
          <p:grpSp>
            <p:nvGrpSpPr>
              <p:cNvPr id="178" name="Group 44"/>
              <p:cNvGrpSpPr/>
              <p:nvPr/>
            </p:nvGrpSpPr>
            <p:grpSpPr bwMode="auto">
              <a:xfrm>
                <a:off x="2448" y="1440"/>
                <a:ext cx="540" cy="448"/>
                <a:chOff x="2784" y="1632"/>
                <a:chExt cx="636" cy="528"/>
              </a:xfrm>
            </p:grpSpPr>
            <p:sp>
              <p:nvSpPr>
                <p:cNvPr id="18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7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77" name="Text Box 30"/>
            <p:cNvSpPr txBox="1">
              <a:spLocks noChangeArrowheads="1"/>
            </p:cNvSpPr>
            <p:nvPr/>
          </p:nvSpPr>
          <p:spPr bwMode="auto">
            <a:xfrm>
              <a:off x="10687660" y="2014354"/>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83" name="组合 182"/>
          <p:cNvGrpSpPr/>
          <p:nvPr/>
        </p:nvGrpSpPr>
        <p:grpSpPr>
          <a:xfrm>
            <a:off x="4905947" y="4087548"/>
            <a:ext cx="337087" cy="434996"/>
            <a:chOff x="10713643" y="4245280"/>
            <a:chExt cx="495634" cy="639594"/>
          </a:xfrm>
        </p:grpSpPr>
        <p:sp>
          <p:nvSpPr>
            <p:cNvPr id="184"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5" name="Text Box 30"/>
            <p:cNvSpPr txBox="1">
              <a:spLocks noChangeArrowheads="1"/>
            </p:cNvSpPr>
            <p:nvPr/>
          </p:nvSpPr>
          <p:spPr bwMode="auto">
            <a:xfrm>
              <a:off x="10713643" y="4302084"/>
              <a:ext cx="433172"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86" name="组合 185"/>
          <p:cNvGrpSpPr/>
          <p:nvPr/>
        </p:nvGrpSpPr>
        <p:grpSpPr>
          <a:xfrm>
            <a:off x="5704428" y="4055338"/>
            <a:ext cx="342374" cy="434996"/>
            <a:chOff x="10705869" y="4245280"/>
            <a:chExt cx="503410" cy="639594"/>
          </a:xfrm>
        </p:grpSpPr>
        <p:sp>
          <p:nvSpPr>
            <p:cNvPr id="187" name="Oval 64"/>
            <p:cNvSpPr>
              <a:spLocks noChangeArrowheads="1"/>
            </p:cNvSpPr>
            <p:nvPr/>
          </p:nvSpPr>
          <p:spPr bwMode="auto">
            <a:xfrm>
              <a:off x="10799023" y="4245280"/>
              <a:ext cx="410256"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88" name="Text Box 30"/>
            <p:cNvSpPr txBox="1">
              <a:spLocks noChangeArrowheads="1"/>
            </p:cNvSpPr>
            <p:nvPr/>
          </p:nvSpPr>
          <p:spPr bwMode="auto">
            <a:xfrm>
              <a:off x="10705869" y="4307986"/>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189" name="组合 188"/>
          <p:cNvGrpSpPr/>
          <p:nvPr/>
        </p:nvGrpSpPr>
        <p:grpSpPr>
          <a:xfrm>
            <a:off x="6374911" y="2133136"/>
            <a:ext cx="523161" cy="507494"/>
            <a:chOff x="10607235" y="1932435"/>
            <a:chExt cx="769229" cy="746193"/>
          </a:xfrm>
        </p:grpSpPr>
        <p:grpSp>
          <p:nvGrpSpPr>
            <p:cNvPr id="190" name="Group 71"/>
            <p:cNvGrpSpPr/>
            <p:nvPr/>
          </p:nvGrpSpPr>
          <p:grpSpPr bwMode="auto">
            <a:xfrm>
              <a:off x="10607235" y="1932435"/>
              <a:ext cx="769229" cy="746193"/>
              <a:chOff x="2448" y="1440"/>
              <a:chExt cx="540" cy="448"/>
            </a:xfrm>
          </p:grpSpPr>
          <p:grpSp>
            <p:nvGrpSpPr>
              <p:cNvPr id="192" name="Group 44"/>
              <p:cNvGrpSpPr/>
              <p:nvPr/>
            </p:nvGrpSpPr>
            <p:grpSpPr bwMode="auto">
              <a:xfrm>
                <a:off x="2448" y="1440"/>
                <a:ext cx="540" cy="448"/>
                <a:chOff x="2784" y="1632"/>
                <a:chExt cx="636" cy="528"/>
              </a:xfrm>
            </p:grpSpPr>
            <p:sp>
              <p:nvSpPr>
                <p:cNvPr id="19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9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191" name="Text Box 30"/>
            <p:cNvSpPr txBox="1">
              <a:spLocks noChangeArrowheads="1"/>
            </p:cNvSpPr>
            <p:nvPr/>
          </p:nvSpPr>
          <p:spPr bwMode="auto">
            <a:xfrm>
              <a:off x="10705759" y="2024292"/>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97" name="组合 196"/>
          <p:cNvGrpSpPr/>
          <p:nvPr/>
        </p:nvGrpSpPr>
        <p:grpSpPr>
          <a:xfrm>
            <a:off x="6454413" y="4082756"/>
            <a:ext cx="352673" cy="434996"/>
            <a:chOff x="10690726" y="4245280"/>
            <a:chExt cx="518551" cy="639594"/>
          </a:xfrm>
        </p:grpSpPr>
        <p:sp>
          <p:nvSpPr>
            <p:cNvPr id="198"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199" name="Text Box 30"/>
            <p:cNvSpPr txBox="1">
              <a:spLocks noChangeArrowheads="1"/>
            </p:cNvSpPr>
            <p:nvPr/>
          </p:nvSpPr>
          <p:spPr bwMode="auto">
            <a:xfrm>
              <a:off x="10690726" y="4294392"/>
              <a:ext cx="433172"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00" name="组合 199"/>
          <p:cNvGrpSpPr/>
          <p:nvPr/>
        </p:nvGrpSpPr>
        <p:grpSpPr>
          <a:xfrm>
            <a:off x="6957700" y="2281488"/>
            <a:ext cx="523161" cy="507494"/>
            <a:chOff x="10607235" y="1932435"/>
            <a:chExt cx="769229" cy="746193"/>
          </a:xfrm>
        </p:grpSpPr>
        <p:grpSp>
          <p:nvGrpSpPr>
            <p:cNvPr id="201" name="Group 71"/>
            <p:cNvGrpSpPr/>
            <p:nvPr/>
          </p:nvGrpSpPr>
          <p:grpSpPr bwMode="auto">
            <a:xfrm>
              <a:off x="10607235" y="1932435"/>
              <a:ext cx="769229" cy="746193"/>
              <a:chOff x="2448" y="1440"/>
              <a:chExt cx="540" cy="448"/>
            </a:xfrm>
          </p:grpSpPr>
          <p:grpSp>
            <p:nvGrpSpPr>
              <p:cNvPr id="203" name="Group 44"/>
              <p:cNvGrpSpPr/>
              <p:nvPr/>
            </p:nvGrpSpPr>
            <p:grpSpPr bwMode="auto">
              <a:xfrm>
                <a:off x="2448" y="1440"/>
                <a:ext cx="540" cy="448"/>
                <a:chOff x="2784" y="1632"/>
                <a:chExt cx="636" cy="528"/>
              </a:xfrm>
            </p:grpSpPr>
            <p:sp>
              <p:nvSpPr>
                <p:cNvPr id="20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0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0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0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02" name="Text Box 30"/>
            <p:cNvSpPr txBox="1">
              <a:spLocks noChangeArrowheads="1"/>
            </p:cNvSpPr>
            <p:nvPr/>
          </p:nvSpPr>
          <p:spPr bwMode="auto">
            <a:xfrm>
              <a:off x="10669410" y="2028625"/>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08" name="组合 207"/>
          <p:cNvGrpSpPr/>
          <p:nvPr/>
        </p:nvGrpSpPr>
        <p:grpSpPr>
          <a:xfrm>
            <a:off x="7132164" y="4034277"/>
            <a:ext cx="336393" cy="434996"/>
            <a:chOff x="10714662" y="4245280"/>
            <a:chExt cx="494615" cy="639594"/>
          </a:xfrm>
        </p:grpSpPr>
        <p:sp>
          <p:nvSpPr>
            <p:cNvPr id="209"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10" name="Text Box 30"/>
            <p:cNvSpPr txBox="1">
              <a:spLocks noChangeArrowheads="1"/>
            </p:cNvSpPr>
            <p:nvPr/>
          </p:nvSpPr>
          <p:spPr bwMode="auto">
            <a:xfrm>
              <a:off x="10714662" y="4276247"/>
              <a:ext cx="433174"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11" name="组合 210"/>
          <p:cNvGrpSpPr/>
          <p:nvPr/>
        </p:nvGrpSpPr>
        <p:grpSpPr>
          <a:xfrm>
            <a:off x="4574500" y="2848207"/>
            <a:ext cx="523161" cy="507494"/>
            <a:chOff x="10607235" y="1932435"/>
            <a:chExt cx="769229" cy="746193"/>
          </a:xfrm>
        </p:grpSpPr>
        <p:grpSp>
          <p:nvGrpSpPr>
            <p:cNvPr id="212" name="Group 71"/>
            <p:cNvGrpSpPr/>
            <p:nvPr/>
          </p:nvGrpSpPr>
          <p:grpSpPr bwMode="auto">
            <a:xfrm>
              <a:off x="10607235" y="1932435"/>
              <a:ext cx="769229" cy="746193"/>
              <a:chOff x="2448" y="1440"/>
              <a:chExt cx="540" cy="448"/>
            </a:xfrm>
          </p:grpSpPr>
          <p:grpSp>
            <p:nvGrpSpPr>
              <p:cNvPr id="214" name="Group 44"/>
              <p:cNvGrpSpPr/>
              <p:nvPr/>
            </p:nvGrpSpPr>
            <p:grpSpPr bwMode="auto">
              <a:xfrm>
                <a:off x="2448" y="1440"/>
                <a:ext cx="540" cy="448"/>
                <a:chOff x="2784" y="1632"/>
                <a:chExt cx="636" cy="528"/>
              </a:xfrm>
            </p:grpSpPr>
            <p:sp>
              <p:nvSpPr>
                <p:cNvPr id="21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1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1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1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13" name="Text Box 30"/>
            <p:cNvSpPr txBox="1">
              <a:spLocks noChangeArrowheads="1"/>
            </p:cNvSpPr>
            <p:nvPr/>
          </p:nvSpPr>
          <p:spPr bwMode="auto">
            <a:xfrm>
              <a:off x="10676622" y="2030081"/>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19" name="组合 218"/>
          <p:cNvGrpSpPr/>
          <p:nvPr/>
        </p:nvGrpSpPr>
        <p:grpSpPr>
          <a:xfrm>
            <a:off x="4601190" y="4497251"/>
            <a:ext cx="344186" cy="434996"/>
            <a:chOff x="10703204" y="4245280"/>
            <a:chExt cx="506073" cy="639594"/>
          </a:xfrm>
        </p:grpSpPr>
        <p:sp>
          <p:nvSpPr>
            <p:cNvPr id="220"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21" name="Text Box 30"/>
            <p:cNvSpPr txBox="1">
              <a:spLocks noChangeArrowheads="1"/>
            </p:cNvSpPr>
            <p:nvPr/>
          </p:nvSpPr>
          <p:spPr bwMode="auto">
            <a:xfrm>
              <a:off x="10703204" y="4306357"/>
              <a:ext cx="433175"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22" name="组合 221"/>
          <p:cNvGrpSpPr/>
          <p:nvPr/>
        </p:nvGrpSpPr>
        <p:grpSpPr>
          <a:xfrm>
            <a:off x="5291414" y="2784472"/>
            <a:ext cx="523161" cy="507494"/>
            <a:chOff x="10607235" y="1932435"/>
            <a:chExt cx="769229" cy="746193"/>
          </a:xfrm>
        </p:grpSpPr>
        <p:grpSp>
          <p:nvGrpSpPr>
            <p:cNvPr id="223" name="Group 71"/>
            <p:cNvGrpSpPr/>
            <p:nvPr/>
          </p:nvGrpSpPr>
          <p:grpSpPr bwMode="auto">
            <a:xfrm>
              <a:off x="10607235" y="1932435"/>
              <a:ext cx="769229" cy="746193"/>
              <a:chOff x="2448" y="1440"/>
              <a:chExt cx="540" cy="448"/>
            </a:xfrm>
          </p:grpSpPr>
          <p:grpSp>
            <p:nvGrpSpPr>
              <p:cNvPr id="225" name="Group 44"/>
              <p:cNvGrpSpPr/>
              <p:nvPr/>
            </p:nvGrpSpPr>
            <p:grpSpPr bwMode="auto">
              <a:xfrm>
                <a:off x="2448" y="1440"/>
                <a:ext cx="540" cy="448"/>
                <a:chOff x="2784" y="1632"/>
                <a:chExt cx="636" cy="528"/>
              </a:xfrm>
            </p:grpSpPr>
            <p:sp>
              <p:nvSpPr>
                <p:cNvPr id="227"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28"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29"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26"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24" name="Text Box 30"/>
            <p:cNvSpPr txBox="1">
              <a:spLocks noChangeArrowheads="1"/>
            </p:cNvSpPr>
            <p:nvPr/>
          </p:nvSpPr>
          <p:spPr bwMode="auto">
            <a:xfrm>
              <a:off x="10694618" y="2048203"/>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30" name="组合 229"/>
          <p:cNvGrpSpPr/>
          <p:nvPr/>
        </p:nvGrpSpPr>
        <p:grpSpPr>
          <a:xfrm>
            <a:off x="5337424" y="4503663"/>
            <a:ext cx="308026" cy="434996"/>
            <a:chOff x="10756373" y="4245280"/>
            <a:chExt cx="452904" cy="639594"/>
          </a:xfrm>
        </p:grpSpPr>
        <p:sp>
          <p:nvSpPr>
            <p:cNvPr id="231"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32" name="Text Box 30"/>
            <p:cNvSpPr txBox="1">
              <a:spLocks noChangeArrowheads="1"/>
            </p:cNvSpPr>
            <p:nvPr/>
          </p:nvSpPr>
          <p:spPr bwMode="auto">
            <a:xfrm>
              <a:off x="10756373" y="4320713"/>
              <a:ext cx="201988"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33" name="组合 232"/>
          <p:cNvGrpSpPr/>
          <p:nvPr/>
        </p:nvGrpSpPr>
        <p:grpSpPr>
          <a:xfrm>
            <a:off x="5991351" y="2795518"/>
            <a:ext cx="523161" cy="507494"/>
            <a:chOff x="10607235" y="1932435"/>
            <a:chExt cx="769229" cy="746193"/>
          </a:xfrm>
        </p:grpSpPr>
        <p:grpSp>
          <p:nvGrpSpPr>
            <p:cNvPr id="234" name="Group 71"/>
            <p:cNvGrpSpPr/>
            <p:nvPr/>
          </p:nvGrpSpPr>
          <p:grpSpPr bwMode="auto">
            <a:xfrm>
              <a:off x="10607235" y="1932435"/>
              <a:ext cx="769229" cy="746193"/>
              <a:chOff x="2448" y="1440"/>
              <a:chExt cx="540" cy="448"/>
            </a:xfrm>
          </p:grpSpPr>
          <p:grpSp>
            <p:nvGrpSpPr>
              <p:cNvPr id="236" name="Group 44"/>
              <p:cNvGrpSpPr/>
              <p:nvPr/>
            </p:nvGrpSpPr>
            <p:grpSpPr bwMode="auto">
              <a:xfrm>
                <a:off x="2448" y="1440"/>
                <a:ext cx="540" cy="448"/>
                <a:chOff x="2784" y="1632"/>
                <a:chExt cx="636" cy="528"/>
              </a:xfrm>
            </p:grpSpPr>
            <p:sp>
              <p:nvSpPr>
                <p:cNvPr id="23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3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4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3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35" name="Text Box 30"/>
            <p:cNvSpPr txBox="1">
              <a:spLocks noChangeArrowheads="1"/>
            </p:cNvSpPr>
            <p:nvPr/>
          </p:nvSpPr>
          <p:spPr bwMode="auto">
            <a:xfrm>
              <a:off x="10669504" y="2034193"/>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41" name="组合 240"/>
          <p:cNvGrpSpPr/>
          <p:nvPr/>
        </p:nvGrpSpPr>
        <p:grpSpPr>
          <a:xfrm>
            <a:off x="6056878" y="4562581"/>
            <a:ext cx="348230" cy="434996"/>
            <a:chOff x="10697258" y="4245280"/>
            <a:chExt cx="512019" cy="639594"/>
          </a:xfrm>
        </p:grpSpPr>
        <p:sp>
          <p:nvSpPr>
            <p:cNvPr id="242"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43" name="Text Box 30"/>
            <p:cNvSpPr txBox="1">
              <a:spLocks noChangeArrowheads="1"/>
            </p:cNvSpPr>
            <p:nvPr/>
          </p:nvSpPr>
          <p:spPr bwMode="auto">
            <a:xfrm>
              <a:off x="10697258" y="4308177"/>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44" name="组合 243"/>
          <p:cNvGrpSpPr/>
          <p:nvPr/>
        </p:nvGrpSpPr>
        <p:grpSpPr>
          <a:xfrm>
            <a:off x="6680553" y="2820439"/>
            <a:ext cx="523161" cy="507494"/>
            <a:chOff x="10607235" y="1932435"/>
            <a:chExt cx="769229" cy="746193"/>
          </a:xfrm>
        </p:grpSpPr>
        <p:grpSp>
          <p:nvGrpSpPr>
            <p:cNvPr id="245" name="Group 71"/>
            <p:cNvGrpSpPr/>
            <p:nvPr/>
          </p:nvGrpSpPr>
          <p:grpSpPr bwMode="auto">
            <a:xfrm>
              <a:off x="10607235" y="1932435"/>
              <a:ext cx="769229" cy="746193"/>
              <a:chOff x="2448" y="1440"/>
              <a:chExt cx="540" cy="448"/>
            </a:xfrm>
          </p:grpSpPr>
          <p:grpSp>
            <p:nvGrpSpPr>
              <p:cNvPr id="247" name="Group 44"/>
              <p:cNvGrpSpPr/>
              <p:nvPr/>
            </p:nvGrpSpPr>
            <p:grpSpPr bwMode="auto">
              <a:xfrm>
                <a:off x="2448" y="1440"/>
                <a:ext cx="540" cy="448"/>
                <a:chOff x="2784" y="1632"/>
                <a:chExt cx="636" cy="528"/>
              </a:xfrm>
            </p:grpSpPr>
            <p:sp>
              <p:nvSpPr>
                <p:cNvPr id="249"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50"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51"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48"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46" name="Text Box 30"/>
            <p:cNvSpPr txBox="1">
              <a:spLocks noChangeArrowheads="1"/>
            </p:cNvSpPr>
            <p:nvPr/>
          </p:nvSpPr>
          <p:spPr bwMode="auto">
            <a:xfrm>
              <a:off x="10694275" y="2048257"/>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52" name="组合 251"/>
          <p:cNvGrpSpPr/>
          <p:nvPr/>
        </p:nvGrpSpPr>
        <p:grpSpPr>
          <a:xfrm>
            <a:off x="6770921" y="4652298"/>
            <a:ext cx="342941" cy="434996"/>
            <a:chOff x="10705035" y="4245280"/>
            <a:chExt cx="504242" cy="639594"/>
          </a:xfrm>
        </p:grpSpPr>
        <p:sp>
          <p:nvSpPr>
            <p:cNvPr id="253"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54" name="Text Box 30"/>
            <p:cNvSpPr txBox="1">
              <a:spLocks noChangeArrowheads="1"/>
            </p:cNvSpPr>
            <p:nvPr/>
          </p:nvSpPr>
          <p:spPr bwMode="auto">
            <a:xfrm>
              <a:off x="10705035" y="4282655"/>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55" name="组合 254"/>
          <p:cNvGrpSpPr/>
          <p:nvPr/>
        </p:nvGrpSpPr>
        <p:grpSpPr>
          <a:xfrm>
            <a:off x="7318705" y="2848135"/>
            <a:ext cx="523161" cy="507494"/>
            <a:chOff x="10607235" y="1932435"/>
            <a:chExt cx="769229" cy="746193"/>
          </a:xfrm>
        </p:grpSpPr>
        <p:grpSp>
          <p:nvGrpSpPr>
            <p:cNvPr id="256" name="Group 71"/>
            <p:cNvGrpSpPr/>
            <p:nvPr/>
          </p:nvGrpSpPr>
          <p:grpSpPr bwMode="auto">
            <a:xfrm>
              <a:off x="10607235" y="1932435"/>
              <a:ext cx="769229" cy="746193"/>
              <a:chOff x="2448" y="1440"/>
              <a:chExt cx="540" cy="448"/>
            </a:xfrm>
          </p:grpSpPr>
          <p:grpSp>
            <p:nvGrpSpPr>
              <p:cNvPr id="258" name="Group 44"/>
              <p:cNvGrpSpPr/>
              <p:nvPr/>
            </p:nvGrpSpPr>
            <p:grpSpPr bwMode="auto">
              <a:xfrm>
                <a:off x="2448" y="1440"/>
                <a:ext cx="540" cy="448"/>
                <a:chOff x="2784" y="1632"/>
                <a:chExt cx="636" cy="528"/>
              </a:xfrm>
            </p:grpSpPr>
            <p:sp>
              <p:nvSpPr>
                <p:cNvPr id="26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6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6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5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57" name="Text Box 30"/>
            <p:cNvSpPr txBox="1">
              <a:spLocks noChangeArrowheads="1"/>
            </p:cNvSpPr>
            <p:nvPr/>
          </p:nvSpPr>
          <p:spPr bwMode="auto">
            <a:xfrm>
              <a:off x="10684369" y="2026279"/>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63" name="组合 262"/>
          <p:cNvGrpSpPr/>
          <p:nvPr/>
        </p:nvGrpSpPr>
        <p:grpSpPr>
          <a:xfrm>
            <a:off x="7558041" y="4574845"/>
            <a:ext cx="331890" cy="434996"/>
            <a:chOff x="10721285" y="4245280"/>
            <a:chExt cx="487992" cy="639594"/>
          </a:xfrm>
        </p:grpSpPr>
        <p:sp>
          <p:nvSpPr>
            <p:cNvPr id="264"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65" name="Text Box 30"/>
            <p:cNvSpPr txBox="1">
              <a:spLocks noChangeArrowheads="1"/>
            </p:cNvSpPr>
            <p:nvPr/>
          </p:nvSpPr>
          <p:spPr bwMode="auto">
            <a:xfrm>
              <a:off x="10721285" y="4282519"/>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66" name="组合 265"/>
          <p:cNvGrpSpPr/>
          <p:nvPr/>
        </p:nvGrpSpPr>
        <p:grpSpPr>
          <a:xfrm>
            <a:off x="4432837" y="3473212"/>
            <a:ext cx="523161" cy="507494"/>
            <a:chOff x="10607235" y="1932435"/>
            <a:chExt cx="769229" cy="746193"/>
          </a:xfrm>
        </p:grpSpPr>
        <p:grpSp>
          <p:nvGrpSpPr>
            <p:cNvPr id="267" name="Group 71"/>
            <p:cNvGrpSpPr/>
            <p:nvPr/>
          </p:nvGrpSpPr>
          <p:grpSpPr bwMode="auto">
            <a:xfrm>
              <a:off x="10607235" y="1932435"/>
              <a:ext cx="769229" cy="746193"/>
              <a:chOff x="2448" y="1440"/>
              <a:chExt cx="540" cy="448"/>
            </a:xfrm>
          </p:grpSpPr>
          <p:grpSp>
            <p:nvGrpSpPr>
              <p:cNvPr id="269" name="Group 44"/>
              <p:cNvGrpSpPr/>
              <p:nvPr/>
            </p:nvGrpSpPr>
            <p:grpSpPr bwMode="auto">
              <a:xfrm>
                <a:off x="2448" y="1440"/>
                <a:ext cx="540" cy="448"/>
                <a:chOff x="2784" y="1632"/>
                <a:chExt cx="636" cy="528"/>
              </a:xfrm>
            </p:grpSpPr>
            <p:sp>
              <p:nvSpPr>
                <p:cNvPr id="271"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72"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73"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70"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68" name="Text Box 30"/>
            <p:cNvSpPr txBox="1">
              <a:spLocks noChangeArrowheads="1"/>
            </p:cNvSpPr>
            <p:nvPr/>
          </p:nvSpPr>
          <p:spPr bwMode="auto">
            <a:xfrm>
              <a:off x="10692253" y="2014260"/>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74" name="组合 273"/>
          <p:cNvGrpSpPr/>
          <p:nvPr/>
        </p:nvGrpSpPr>
        <p:grpSpPr>
          <a:xfrm>
            <a:off x="4466275" y="5108286"/>
            <a:ext cx="335232" cy="434996"/>
            <a:chOff x="10716370" y="4245280"/>
            <a:chExt cx="492907" cy="639594"/>
          </a:xfrm>
        </p:grpSpPr>
        <p:sp>
          <p:nvSpPr>
            <p:cNvPr id="275"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76" name="Text Box 30"/>
            <p:cNvSpPr txBox="1">
              <a:spLocks noChangeArrowheads="1"/>
            </p:cNvSpPr>
            <p:nvPr/>
          </p:nvSpPr>
          <p:spPr bwMode="auto">
            <a:xfrm>
              <a:off x="10716370" y="4310410"/>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77" name="组合 276"/>
          <p:cNvGrpSpPr/>
          <p:nvPr/>
        </p:nvGrpSpPr>
        <p:grpSpPr>
          <a:xfrm>
            <a:off x="5141220" y="3449387"/>
            <a:ext cx="523161" cy="507494"/>
            <a:chOff x="10607235" y="1932435"/>
            <a:chExt cx="769229" cy="746193"/>
          </a:xfrm>
        </p:grpSpPr>
        <p:grpSp>
          <p:nvGrpSpPr>
            <p:cNvPr id="278" name="Group 71"/>
            <p:cNvGrpSpPr/>
            <p:nvPr/>
          </p:nvGrpSpPr>
          <p:grpSpPr bwMode="auto">
            <a:xfrm>
              <a:off x="10607235" y="1932435"/>
              <a:ext cx="769229" cy="746193"/>
              <a:chOff x="2448" y="1440"/>
              <a:chExt cx="540" cy="448"/>
            </a:xfrm>
          </p:grpSpPr>
          <p:grpSp>
            <p:nvGrpSpPr>
              <p:cNvPr id="280" name="Group 44"/>
              <p:cNvGrpSpPr/>
              <p:nvPr/>
            </p:nvGrpSpPr>
            <p:grpSpPr bwMode="auto">
              <a:xfrm>
                <a:off x="2448" y="1440"/>
                <a:ext cx="540" cy="448"/>
                <a:chOff x="2784" y="1632"/>
                <a:chExt cx="636" cy="528"/>
              </a:xfrm>
            </p:grpSpPr>
            <p:sp>
              <p:nvSpPr>
                <p:cNvPr id="28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8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8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8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79" name="Text Box 30"/>
            <p:cNvSpPr txBox="1">
              <a:spLocks noChangeArrowheads="1"/>
            </p:cNvSpPr>
            <p:nvPr/>
          </p:nvSpPr>
          <p:spPr bwMode="auto">
            <a:xfrm>
              <a:off x="10694865" y="2029998"/>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85" name="组合 284"/>
          <p:cNvGrpSpPr/>
          <p:nvPr/>
        </p:nvGrpSpPr>
        <p:grpSpPr>
          <a:xfrm>
            <a:off x="5180194" y="5207500"/>
            <a:ext cx="347404" cy="434996"/>
            <a:chOff x="10698471" y="4245280"/>
            <a:chExt cx="510806" cy="639594"/>
          </a:xfrm>
        </p:grpSpPr>
        <p:sp>
          <p:nvSpPr>
            <p:cNvPr id="286"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87" name="Text Box 30"/>
            <p:cNvSpPr txBox="1">
              <a:spLocks noChangeArrowheads="1"/>
            </p:cNvSpPr>
            <p:nvPr/>
          </p:nvSpPr>
          <p:spPr bwMode="auto">
            <a:xfrm>
              <a:off x="10698471" y="4307046"/>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88" name="组合 287"/>
          <p:cNvGrpSpPr/>
          <p:nvPr/>
        </p:nvGrpSpPr>
        <p:grpSpPr>
          <a:xfrm>
            <a:off x="5920063" y="3492538"/>
            <a:ext cx="523161" cy="507494"/>
            <a:chOff x="10607235" y="1932435"/>
            <a:chExt cx="769229" cy="746193"/>
          </a:xfrm>
        </p:grpSpPr>
        <p:grpSp>
          <p:nvGrpSpPr>
            <p:cNvPr id="289" name="Group 71"/>
            <p:cNvGrpSpPr/>
            <p:nvPr/>
          </p:nvGrpSpPr>
          <p:grpSpPr bwMode="auto">
            <a:xfrm>
              <a:off x="10607235" y="1932435"/>
              <a:ext cx="769229" cy="746193"/>
              <a:chOff x="2448" y="1440"/>
              <a:chExt cx="540" cy="448"/>
            </a:xfrm>
          </p:grpSpPr>
          <p:grpSp>
            <p:nvGrpSpPr>
              <p:cNvPr id="291" name="Group 44"/>
              <p:cNvGrpSpPr/>
              <p:nvPr/>
            </p:nvGrpSpPr>
            <p:grpSpPr bwMode="auto">
              <a:xfrm>
                <a:off x="2448" y="1440"/>
                <a:ext cx="540" cy="448"/>
                <a:chOff x="2784" y="1632"/>
                <a:chExt cx="636" cy="528"/>
              </a:xfrm>
            </p:grpSpPr>
            <p:sp>
              <p:nvSpPr>
                <p:cNvPr id="293"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4"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5"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92"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290" name="Text Box 30"/>
            <p:cNvSpPr txBox="1">
              <a:spLocks noChangeArrowheads="1"/>
            </p:cNvSpPr>
            <p:nvPr/>
          </p:nvSpPr>
          <p:spPr bwMode="auto">
            <a:xfrm>
              <a:off x="10672017" y="2026781"/>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96" name="组合 295"/>
          <p:cNvGrpSpPr/>
          <p:nvPr/>
        </p:nvGrpSpPr>
        <p:grpSpPr>
          <a:xfrm>
            <a:off x="6092025" y="5207500"/>
            <a:ext cx="346617" cy="434996"/>
            <a:chOff x="10699631" y="4245280"/>
            <a:chExt cx="509646" cy="639594"/>
          </a:xfrm>
        </p:grpSpPr>
        <p:sp>
          <p:nvSpPr>
            <p:cNvPr id="297"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298" name="Text Box 30"/>
            <p:cNvSpPr txBox="1">
              <a:spLocks noChangeArrowheads="1"/>
            </p:cNvSpPr>
            <p:nvPr/>
          </p:nvSpPr>
          <p:spPr bwMode="auto">
            <a:xfrm>
              <a:off x="10699631" y="4300112"/>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299" name="组合 298"/>
          <p:cNvGrpSpPr/>
          <p:nvPr/>
        </p:nvGrpSpPr>
        <p:grpSpPr>
          <a:xfrm>
            <a:off x="6680553" y="3492429"/>
            <a:ext cx="523161" cy="507494"/>
            <a:chOff x="10607235" y="1932435"/>
            <a:chExt cx="769229" cy="746193"/>
          </a:xfrm>
        </p:grpSpPr>
        <p:grpSp>
          <p:nvGrpSpPr>
            <p:cNvPr id="300" name="Group 71"/>
            <p:cNvGrpSpPr/>
            <p:nvPr/>
          </p:nvGrpSpPr>
          <p:grpSpPr bwMode="auto">
            <a:xfrm>
              <a:off x="10607235" y="1932435"/>
              <a:ext cx="769229" cy="746193"/>
              <a:chOff x="2448" y="1440"/>
              <a:chExt cx="540" cy="448"/>
            </a:xfrm>
          </p:grpSpPr>
          <p:grpSp>
            <p:nvGrpSpPr>
              <p:cNvPr id="302" name="Group 44"/>
              <p:cNvGrpSpPr/>
              <p:nvPr/>
            </p:nvGrpSpPr>
            <p:grpSpPr bwMode="auto">
              <a:xfrm>
                <a:off x="2448" y="1440"/>
                <a:ext cx="540" cy="448"/>
                <a:chOff x="2784" y="1632"/>
                <a:chExt cx="636" cy="528"/>
              </a:xfrm>
            </p:grpSpPr>
            <p:sp>
              <p:nvSpPr>
                <p:cNvPr id="30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0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0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0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01" name="Text Box 30"/>
            <p:cNvSpPr txBox="1">
              <a:spLocks noChangeArrowheads="1"/>
            </p:cNvSpPr>
            <p:nvPr/>
          </p:nvSpPr>
          <p:spPr bwMode="auto">
            <a:xfrm>
              <a:off x="10702858" y="2029354"/>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07" name="组合 306"/>
          <p:cNvGrpSpPr/>
          <p:nvPr/>
        </p:nvGrpSpPr>
        <p:grpSpPr>
          <a:xfrm>
            <a:off x="6914889" y="5186271"/>
            <a:ext cx="345019" cy="434996"/>
            <a:chOff x="10701981" y="4245280"/>
            <a:chExt cx="507296" cy="639594"/>
          </a:xfrm>
        </p:grpSpPr>
        <p:sp>
          <p:nvSpPr>
            <p:cNvPr id="308" name="Oval 64"/>
            <p:cNvSpPr>
              <a:spLocks noChangeArrowheads="1"/>
            </p:cNvSpPr>
            <p:nvPr/>
          </p:nvSpPr>
          <p:spPr bwMode="auto">
            <a:xfrm>
              <a:off x="10799022"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09" name="Text Box 30"/>
            <p:cNvSpPr txBox="1">
              <a:spLocks noChangeArrowheads="1"/>
            </p:cNvSpPr>
            <p:nvPr/>
          </p:nvSpPr>
          <p:spPr bwMode="auto">
            <a:xfrm>
              <a:off x="10701981" y="4310465"/>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10" name="组合 309"/>
          <p:cNvGrpSpPr/>
          <p:nvPr/>
        </p:nvGrpSpPr>
        <p:grpSpPr>
          <a:xfrm>
            <a:off x="7514852" y="3393541"/>
            <a:ext cx="523161" cy="507494"/>
            <a:chOff x="10607235" y="1932435"/>
            <a:chExt cx="769229" cy="746193"/>
          </a:xfrm>
        </p:grpSpPr>
        <p:grpSp>
          <p:nvGrpSpPr>
            <p:cNvPr id="311" name="Group 71"/>
            <p:cNvGrpSpPr/>
            <p:nvPr/>
          </p:nvGrpSpPr>
          <p:grpSpPr bwMode="auto">
            <a:xfrm>
              <a:off x="10607235" y="1932435"/>
              <a:ext cx="769229" cy="746193"/>
              <a:chOff x="2448" y="1440"/>
              <a:chExt cx="540" cy="448"/>
            </a:xfrm>
          </p:grpSpPr>
          <p:grpSp>
            <p:nvGrpSpPr>
              <p:cNvPr id="313" name="Group 44"/>
              <p:cNvGrpSpPr/>
              <p:nvPr/>
            </p:nvGrpSpPr>
            <p:grpSpPr bwMode="auto">
              <a:xfrm>
                <a:off x="2448" y="1440"/>
                <a:ext cx="540" cy="448"/>
                <a:chOff x="2784" y="1632"/>
                <a:chExt cx="636" cy="528"/>
              </a:xfrm>
            </p:grpSpPr>
            <p:sp>
              <p:nvSpPr>
                <p:cNvPr id="315"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16"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17"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14"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12" name="Text Box 30"/>
            <p:cNvSpPr txBox="1">
              <a:spLocks noChangeArrowheads="1"/>
            </p:cNvSpPr>
            <p:nvPr/>
          </p:nvSpPr>
          <p:spPr bwMode="auto">
            <a:xfrm>
              <a:off x="10680557" y="2027550"/>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18" name="组合 317"/>
          <p:cNvGrpSpPr/>
          <p:nvPr/>
        </p:nvGrpSpPr>
        <p:grpSpPr>
          <a:xfrm>
            <a:off x="7784013" y="5019124"/>
            <a:ext cx="337012" cy="434996"/>
            <a:chOff x="10713759" y="4245280"/>
            <a:chExt cx="495525" cy="639594"/>
          </a:xfrm>
        </p:grpSpPr>
        <p:sp>
          <p:nvSpPr>
            <p:cNvPr id="319" name="Oval 64"/>
            <p:cNvSpPr>
              <a:spLocks noChangeArrowheads="1"/>
            </p:cNvSpPr>
            <p:nvPr/>
          </p:nvSpPr>
          <p:spPr bwMode="auto">
            <a:xfrm>
              <a:off x="10799029" y="4245280"/>
              <a:ext cx="410255" cy="639594"/>
            </a:xfrm>
            <a:prstGeom prst="ellipse">
              <a:avLst/>
            </a:prstGeom>
            <a:solidFill>
              <a:schemeClr val="bg2"/>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20" name="Text Box 30"/>
            <p:cNvSpPr txBox="1">
              <a:spLocks noChangeArrowheads="1"/>
            </p:cNvSpPr>
            <p:nvPr/>
          </p:nvSpPr>
          <p:spPr bwMode="auto">
            <a:xfrm>
              <a:off x="10713759" y="4310410"/>
              <a:ext cx="433173" cy="543045"/>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dirty="0">
                  <a:latin typeface="微软雅黑" panose="020B0503020204020204" pitchFamily="34" charset="-122"/>
                  <a:ea typeface="微软雅黑" panose="020B0503020204020204" pitchFamily="34" charset="-122"/>
                </a:rPr>
                <a:t>铅</a:t>
              </a:r>
              <a:endParaRPr lang="en-US" dirty="0">
                <a:latin typeface="微软雅黑" panose="020B0503020204020204" pitchFamily="34" charset="-122"/>
                <a:ea typeface="微软雅黑" panose="020B0503020204020204" pitchFamily="34" charset="-122"/>
              </a:endParaRPr>
            </a:p>
          </p:txBody>
        </p:sp>
      </p:grpSp>
      <p:grpSp>
        <p:nvGrpSpPr>
          <p:cNvPr id="321" name="组合 320"/>
          <p:cNvGrpSpPr/>
          <p:nvPr/>
        </p:nvGrpSpPr>
        <p:grpSpPr>
          <a:xfrm>
            <a:off x="4882295" y="2241537"/>
            <a:ext cx="523161" cy="507494"/>
            <a:chOff x="10607235" y="1932435"/>
            <a:chExt cx="769229" cy="746193"/>
          </a:xfrm>
        </p:grpSpPr>
        <p:grpSp>
          <p:nvGrpSpPr>
            <p:cNvPr id="322" name="Group 71"/>
            <p:cNvGrpSpPr/>
            <p:nvPr/>
          </p:nvGrpSpPr>
          <p:grpSpPr bwMode="auto">
            <a:xfrm>
              <a:off x="10607235" y="1932435"/>
              <a:ext cx="769229" cy="746193"/>
              <a:chOff x="2448" y="1440"/>
              <a:chExt cx="540" cy="448"/>
            </a:xfrm>
          </p:grpSpPr>
          <p:grpSp>
            <p:nvGrpSpPr>
              <p:cNvPr id="324" name="Group 44"/>
              <p:cNvGrpSpPr/>
              <p:nvPr/>
            </p:nvGrpSpPr>
            <p:grpSpPr bwMode="auto">
              <a:xfrm>
                <a:off x="2448" y="1440"/>
                <a:ext cx="540" cy="448"/>
                <a:chOff x="2784" y="1632"/>
                <a:chExt cx="636" cy="528"/>
              </a:xfrm>
            </p:grpSpPr>
            <p:sp>
              <p:nvSpPr>
                <p:cNvPr id="32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2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2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2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23" name="Text Box 30"/>
            <p:cNvSpPr txBox="1">
              <a:spLocks noChangeArrowheads="1"/>
            </p:cNvSpPr>
            <p:nvPr/>
          </p:nvSpPr>
          <p:spPr bwMode="auto">
            <a:xfrm>
              <a:off x="10698151" y="2027259"/>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29" name="组合 328"/>
          <p:cNvGrpSpPr/>
          <p:nvPr/>
        </p:nvGrpSpPr>
        <p:grpSpPr>
          <a:xfrm>
            <a:off x="6376806" y="2135170"/>
            <a:ext cx="523161" cy="507494"/>
            <a:chOff x="10607235" y="1932435"/>
            <a:chExt cx="769229" cy="746193"/>
          </a:xfrm>
        </p:grpSpPr>
        <p:grpSp>
          <p:nvGrpSpPr>
            <p:cNvPr id="330" name="Group 71"/>
            <p:cNvGrpSpPr/>
            <p:nvPr/>
          </p:nvGrpSpPr>
          <p:grpSpPr bwMode="auto">
            <a:xfrm>
              <a:off x="10607235" y="1932435"/>
              <a:ext cx="769229" cy="746193"/>
              <a:chOff x="2448" y="1440"/>
              <a:chExt cx="540" cy="448"/>
            </a:xfrm>
          </p:grpSpPr>
          <p:grpSp>
            <p:nvGrpSpPr>
              <p:cNvPr id="332" name="Group 44"/>
              <p:cNvGrpSpPr/>
              <p:nvPr/>
            </p:nvGrpSpPr>
            <p:grpSpPr bwMode="auto">
              <a:xfrm>
                <a:off x="2448" y="1440"/>
                <a:ext cx="540" cy="448"/>
                <a:chOff x="2784" y="1632"/>
                <a:chExt cx="636" cy="528"/>
              </a:xfrm>
            </p:grpSpPr>
            <p:sp>
              <p:nvSpPr>
                <p:cNvPr id="33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3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3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3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31" name="Text Box 30"/>
            <p:cNvSpPr txBox="1">
              <a:spLocks noChangeArrowheads="1"/>
            </p:cNvSpPr>
            <p:nvPr/>
          </p:nvSpPr>
          <p:spPr bwMode="auto">
            <a:xfrm>
              <a:off x="10705759" y="2024292"/>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37" name="组合 336"/>
          <p:cNvGrpSpPr/>
          <p:nvPr/>
        </p:nvGrpSpPr>
        <p:grpSpPr>
          <a:xfrm>
            <a:off x="4575674" y="2850731"/>
            <a:ext cx="523161" cy="507494"/>
            <a:chOff x="10607235" y="1932435"/>
            <a:chExt cx="769229" cy="746193"/>
          </a:xfrm>
        </p:grpSpPr>
        <p:grpSp>
          <p:nvGrpSpPr>
            <p:cNvPr id="338" name="Group 71"/>
            <p:cNvGrpSpPr/>
            <p:nvPr/>
          </p:nvGrpSpPr>
          <p:grpSpPr bwMode="auto">
            <a:xfrm>
              <a:off x="10607235" y="1932435"/>
              <a:ext cx="769229" cy="746193"/>
              <a:chOff x="2448" y="1440"/>
              <a:chExt cx="540" cy="448"/>
            </a:xfrm>
          </p:grpSpPr>
          <p:grpSp>
            <p:nvGrpSpPr>
              <p:cNvPr id="340" name="Group 44"/>
              <p:cNvGrpSpPr/>
              <p:nvPr/>
            </p:nvGrpSpPr>
            <p:grpSpPr bwMode="auto">
              <a:xfrm>
                <a:off x="2448" y="1440"/>
                <a:ext cx="540" cy="448"/>
                <a:chOff x="2784" y="1632"/>
                <a:chExt cx="636" cy="528"/>
              </a:xfrm>
            </p:grpSpPr>
            <p:sp>
              <p:nvSpPr>
                <p:cNvPr id="34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4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4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4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39" name="Text Box 30"/>
            <p:cNvSpPr txBox="1">
              <a:spLocks noChangeArrowheads="1"/>
            </p:cNvSpPr>
            <p:nvPr/>
          </p:nvSpPr>
          <p:spPr bwMode="auto">
            <a:xfrm>
              <a:off x="10676622" y="2030081"/>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45" name="组合 344"/>
          <p:cNvGrpSpPr/>
          <p:nvPr/>
        </p:nvGrpSpPr>
        <p:grpSpPr>
          <a:xfrm>
            <a:off x="5994467" y="2808635"/>
            <a:ext cx="523161" cy="507494"/>
            <a:chOff x="10607235" y="1932435"/>
            <a:chExt cx="769229" cy="746193"/>
          </a:xfrm>
        </p:grpSpPr>
        <p:grpSp>
          <p:nvGrpSpPr>
            <p:cNvPr id="346" name="Group 71"/>
            <p:cNvGrpSpPr/>
            <p:nvPr/>
          </p:nvGrpSpPr>
          <p:grpSpPr bwMode="auto">
            <a:xfrm>
              <a:off x="10607235" y="1932435"/>
              <a:ext cx="769229" cy="746193"/>
              <a:chOff x="2448" y="1440"/>
              <a:chExt cx="540" cy="448"/>
            </a:xfrm>
          </p:grpSpPr>
          <p:grpSp>
            <p:nvGrpSpPr>
              <p:cNvPr id="348" name="Group 44"/>
              <p:cNvGrpSpPr/>
              <p:nvPr/>
            </p:nvGrpSpPr>
            <p:grpSpPr bwMode="auto">
              <a:xfrm>
                <a:off x="2448" y="1440"/>
                <a:ext cx="540" cy="448"/>
                <a:chOff x="2784" y="1632"/>
                <a:chExt cx="636" cy="528"/>
              </a:xfrm>
            </p:grpSpPr>
            <p:sp>
              <p:nvSpPr>
                <p:cNvPr id="350"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51"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52"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49"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47" name="Text Box 30"/>
            <p:cNvSpPr txBox="1">
              <a:spLocks noChangeArrowheads="1"/>
            </p:cNvSpPr>
            <p:nvPr/>
          </p:nvSpPr>
          <p:spPr bwMode="auto">
            <a:xfrm>
              <a:off x="10669504" y="2034193"/>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53" name="组合 352"/>
          <p:cNvGrpSpPr/>
          <p:nvPr/>
        </p:nvGrpSpPr>
        <p:grpSpPr>
          <a:xfrm>
            <a:off x="7318845" y="2839284"/>
            <a:ext cx="523161" cy="507494"/>
            <a:chOff x="10607235" y="1932435"/>
            <a:chExt cx="769229" cy="746193"/>
          </a:xfrm>
        </p:grpSpPr>
        <p:grpSp>
          <p:nvGrpSpPr>
            <p:cNvPr id="354" name="Group 71"/>
            <p:cNvGrpSpPr/>
            <p:nvPr/>
          </p:nvGrpSpPr>
          <p:grpSpPr bwMode="auto">
            <a:xfrm>
              <a:off x="10607235" y="1932435"/>
              <a:ext cx="769229" cy="746193"/>
              <a:chOff x="2448" y="1440"/>
              <a:chExt cx="540" cy="448"/>
            </a:xfrm>
          </p:grpSpPr>
          <p:grpSp>
            <p:nvGrpSpPr>
              <p:cNvPr id="356" name="Group 44"/>
              <p:cNvGrpSpPr/>
              <p:nvPr/>
            </p:nvGrpSpPr>
            <p:grpSpPr bwMode="auto">
              <a:xfrm>
                <a:off x="2448" y="1440"/>
                <a:ext cx="540" cy="448"/>
                <a:chOff x="2784" y="1632"/>
                <a:chExt cx="636" cy="528"/>
              </a:xfrm>
            </p:grpSpPr>
            <p:sp>
              <p:nvSpPr>
                <p:cNvPr id="358"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59"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60"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57"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55" name="Text Box 30"/>
            <p:cNvSpPr txBox="1">
              <a:spLocks noChangeArrowheads="1"/>
            </p:cNvSpPr>
            <p:nvPr/>
          </p:nvSpPr>
          <p:spPr bwMode="auto">
            <a:xfrm>
              <a:off x="10684369" y="2026279"/>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61" name="组合 360"/>
          <p:cNvGrpSpPr/>
          <p:nvPr/>
        </p:nvGrpSpPr>
        <p:grpSpPr>
          <a:xfrm>
            <a:off x="4446616" y="3486368"/>
            <a:ext cx="523161" cy="507494"/>
            <a:chOff x="10607235" y="1932435"/>
            <a:chExt cx="769229" cy="746193"/>
          </a:xfrm>
        </p:grpSpPr>
        <p:grpSp>
          <p:nvGrpSpPr>
            <p:cNvPr id="362" name="Group 71"/>
            <p:cNvGrpSpPr/>
            <p:nvPr/>
          </p:nvGrpSpPr>
          <p:grpSpPr bwMode="auto">
            <a:xfrm>
              <a:off x="10607235" y="1932435"/>
              <a:ext cx="769229" cy="746193"/>
              <a:chOff x="2448" y="1440"/>
              <a:chExt cx="540" cy="448"/>
            </a:xfrm>
          </p:grpSpPr>
          <p:grpSp>
            <p:nvGrpSpPr>
              <p:cNvPr id="364" name="Group 44"/>
              <p:cNvGrpSpPr/>
              <p:nvPr/>
            </p:nvGrpSpPr>
            <p:grpSpPr bwMode="auto">
              <a:xfrm>
                <a:off x="2448" y="1440"/>
                <a:ext cx="540" cy="448"/>
                <a:chOff x="2784" y="1632"/>
                <a:chExt cx="636" cy="528"/>
              </a:xfrm>
            </p:grpSpPr>
            <p:sp>
              <p:nvSpPr>
                <p:cNvPr id="366"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67"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68"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65"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63" name="Text Box 30"/>
            <p:cNvSpPr txBox="1">
              <a:spLocks noChangeArrowheads="1"/>
            </p:cNvSpPr>
            <p:nvPr/>
          </p:nvSpPr>
          <p:spPr bwMode="auto">
            <a:xfrm>
              <a:off x="10692253" y="2014260"/>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69" name="组合 368"/>
          <p:cNvGrpSpPr/>
          <p:nvPr/>
        </p:nvGrpSpPr>
        <p:grpSpPr>
          <a:xfrm>
            <a:off x="5898041" y="3482358"/>
            <a:ext cx="523161" cy="507494"/>
            <a:chOff x="10607235" y="1932435"/>
            <a:chExt cx="769229" cy="746193"/>
          </a:xfrm>
        </p:grpSpPr>
        <p:grpSp>
          <p:nvGrpSpPr>
            <p:cNvPr id="370" name="Group 71"/>
            <p:cNvGrpSpPr/>
            <p:nvPr/>
          </p:nvGrpSpPr>
          <p:grpSpPr bwMode="auto">
            <a:xfrm>
              <a:off x="10607235" y="1932435"/>
              <a:ext cx="769229" cy="746193"/>
              <a:chOff x="2448" y="1440"/>
              <a:chExt cx="540" cy="448"/>
            </a:xfrm>
          </p:grpSpPr>
          <p:grpSp>
            <p:nvGrpSpPr>
              <p:cNvPr id="372" name="Group 44"/>
              <p:cNvGrpSpPr/>
              <p:nvPr/>
            </p:nvGrpSpPr>
            <p:grpSpPr bwMode="auto">
              <a:xfrm>
                <a:off x="2448" y="1440"/>
                <a:ext cx="540" cy="448"/>
                <a:chOff x="2784" y="1632"/>
                <a:chExt cx="636" cy="528"/>
              </a:xfrm>
            </p:grpSpPr>
            <p:sp>
              <p:nvSpPr>
                <p:cNvPr id="374"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75"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76"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73"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71" name="Text Box 30"/>
            <p:cNvSpPr txBox="1">
              <a:spLocks noChangeArrowheads="1"/>
            </p:cNvSpPr>
            <p:nvPr/>
          </p:nvSpPr>
          <p:spPr bwMode="auto">
            <a:xfrm>
              <a:off x="10672017" y="2026781"/>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77" name="组合 376"/>
          <p:cNvGrpSpPr/>
          <p:nvPr/>
        </p:nvGrpSpPr>
        <p:grpSpPr>
          <a:xfrm>
            <a:off x="7518468" y="3395116"/>
            <a:ext cx="523161" cy="507494"/>
            <a:chOff x="10607235" y="1932435"/>
            <a:chExt cx="769229" cy="746193"/>
          </a:xfrm>
        </p:grpSpPr>
        <p:grpSp>
          <p:nvGrpSpPr>
            <p:cNvPr id="378" name="Group 71"/>
            <p:cNvGrpSpPr/>
            <p:nvPr/>
          </p:nvGrpSpPr>
          <p:grpSpPr bwMode="auto">
            <a:xfrm>
              <a:off x="10607235" y="1932435"/>
              <a:ext cx="769229" cy="746193"/>
              <a:chOff x="2448" y="1440"/>
              <a:chExt cx="540" cy="448"/>
            </a:xfrm>
          </p:grpSpPr>
          <p:grpSp>
            <p:nvGrpSpPr>
              <p:cNvPr id="380" name="Group 44"/>
              <p:cNvGrpSpPr/>
              <p:nvPr/>
            </p:nvGrpSpPr>
            <p:grpSpPr bwMode="auto">
              <a:xfrm>
                <a:off x="2448" y="1440"/>
                <a:ext cx="540" cy="448"/>
                <a:chOff x="2784" y="1632"/>
                <a:chExt cx="636" cy="528"/>
              </a:xfrm>
            </p:grpSpPr>
            <p:sp>
              <p:nvSpPr>
                <p:cNvPr id="382" name="AutoShape 45"/>
                <p:cNvSpPr>
                  <a:spLocks noChangeArrowheads="1"/>
                </p:cNvSpPr>
                <p:nvPr/>
              </p:nvSpPr>
              <p:spPr bwMode="auto">
                <a:xfrm rot="2319588">
                  <a:off x="3084" y="1680"/>
                  <a:ext cx="336" cy="192"/>
                </a:xfrm>
                <a:custGeom>
                  <a:avLst/>
                  <a:gdLst>
                    <a:gd name="G0" fmla="+- 4213 0 0"/>
                    <a:gd name="G1" fmla="+- 21600 0 4213"/>
                    <a:gd name="G2" fmla="*/ 4213 1 2"/>
                    <a:gd name="G3" fmla="+- 21600 0 G2"/>
                    <a:gd name="G4" fmla="+/ 4213 21600 2"/>
                    <a:gd name="G5" fmla="+/ G1 0 2"/>
                    <a:gd name="G6" fmla="*/ 21600 21600 4213"/>
                    <a:gd name="G7" fmla="*/ G6 1 2"/>
                    <a:gd name="G8" fmla="+- 21600 0 G7"/>
                    <a:gd name="G9" fmla="*/ 21600 1 2"/>
                    <a:gd name="G10" fmla="+- 4213 0 G9"/>
                    <a:gd name="G11" fmla="?: G10 G8 0"/>
                    <a:gd name="G12" fmla="?: G10 G7 21600"/>
                    <a:gd name="T0" fmla="*/ 19493 w 21600"/>
                    <a:gd name="T1" fmla="*/ 10800 h 21600"/>
                    <a:gd name="T2" fmla="*/ 10800 w 21600"/>
                    <a:gd name="T3" fmla="*/ 21600 h 21600"/>
                    <a:gd name="T4" fmla="*/ 2107 w 21600"/>
                    <a:gd name="T5" fmla="*/ 10800 h 21600"/>
                    <a:gd name="T6" fmla="*/ 10800 w 21600"/>
                    <a:gd name="T7" fmla="*/ 0 h 21600"/>
                    <a:gd name="T8" fmla="*/ 3907 w 21600"/>
                    <a:gd name="T9" fmla="*/ 3907 h 21600"/>
                    <a:gd name="T10" fmla="*/ 17693 w 21600"/>
                    <a:gd name="T11" fmla="*/ 17693 h 21600"/>
                  </a:gdLst>
                  <a:ahLst/>
                  <a:cxnLst>
                    <a:cxn ang="0">
                      <a:pos x="T0" y="T1"/>
                    </a:cxn>
                    <a:cxn ang="0">
                      <a:pos x="T2" y="T3"/>
                    </a:cxn>
                    <a:cxn ang="0">
                      <a:pos x="T4" y="T5"/>
                    </a:cxn>
                    <a:cxn ang="0">
                      <a:pos x="T6" y="T7"/>
                    </a:cxn>
                  </a:cxnLst>
                  <a:rect l="T8" t="T9" r="T10" b="T11"/>
                  <a:pathLst>
                    <a:path w="21600" h="21600">
                      <a:moveTo>
                        <a:pt x="0" y="0"/>
                      </a:moveTo>
                      <a:lnTo>
                        <a:pt x="4213" y="21600"/>
                      </a:lnTo>
                      <a:lnTo>
                        <a:pt x="17387"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83" name="AutoShape 46"/>
                <p:cNvSpPr>
                  <a:spLocks noChangeArrowheads="1"/>
                </p:cNvSpPr>
                <p:nvPr/>
              </p:nvSpPr>
              <p:spPr bwMode="auto">
                <a:xfrm rot="10583167">
                  <a:off x="2928" y="1968"/>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sp>
              <p:nvSpPr>
                <p:cNvPr id="384" name="AutoShape 47"/>
                <p:cNvSpPr>
                  <a:spLocks noChangeArrowheads="1"/>
                </p:cNvSpPr>
                <p:nvPr/>
              </p:nvSpPr>
              <p:spPr bwMode="auto">
                <a:xfrm rot="-24463835">
                  <a:off x="2712" y="1704"/>
                  <a:ext cx="336" cy="19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0000"/>
                </a:solidFill>
                <a:ln w="6350">
                  <a:solidFill>
                    <a:schemeClr val="tx1"/>
                  </a:solidFill>
                  <a:miter lim="800000"/>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81" name="Oval 67"/>
              <p:cNvSpPr>
                <a:spLocks noChangeArrowheads="1"/>
              </p:cNvSpPr>
              <p:nvPr/>
            </p:nvSpPr>
            <p:spPr bwMode="auto">
              <a:xfrm>
                <a:off x="2551" y="1547"/>
                <a:ext cx="305" cy="203"/>
              </a:xfrm>
              <a:prstGeom prst="ellipse">
                <a:avLst/>
              </a:prstGeom>
              <a:solidFill>
                <a:srgbClr val="A37E21"/>
              </a:solidFill>
              <a:ln w="6350">
                <a:solidFill>
                  <a:schemeClr val="tx1"/>
                </a:solidFill>
                <a:round/>
              </a:ln>
              <a:effectLst/>
            </p:spPr>
            <p:txBody>
              <a:bodyPr wrap="none" anchor="ctr"/>
              <a:lstStyle/>
              <a:p>
                <a:pPr fontAlgn="base">
                  <a:spcBef>
                    <a:spcPct val="0"/>
                  </a:spcBef>
                  <a:spcAft>
                    <a:spcPct val="0"/>
                  </a:spcAft>
                </a:pPr>
                <a:endParaRPr lang="en-US" sz="1350" dirty="0">
                  <a:solidFill>
                    <a:srgbClr val="000000"/>
                  </a:solidFill>
                  <a:latin typeface="微软雅黑" panose="020B0503020204020204" pitchFamily="34" charset="-122"/>
                  <a:ea typeface="微软雅黑" panose="020B0503020204020204" pitchFamily="34" charset="-122"/>
                </a:endParaRPr>
              </a:p>
            </p:txBody>
          </p:sp>
        </p:grpSp>
        <p:sp>
          <p:nvSpPr>
            <p:cNvPr id="379" name="Text Box 30"/>
            <p:cNvSpPr txBox="1">
              <a:spLocks noChangeArrowheads="1"/>
            </p:cNvSpPr>
            <p:nvPr/>
          </p:nvSpPr>
          <p:spPr bwMode="auto">
            <a:xfrm>
              <a:off x="10680557" y="2027550"/>
              <a:ext cx="433173" cy="497792"/>
            </a:xfrm>
            <a:prstGeom prst="rect">
              <a:avLst/>
            </a:prstGeom>
            <a:noFill/>
            <a:ln w="9525">
              <a:noFill/>
              <a:miter lim="800000"/>
            </a:ln>
            <a:effectLst/>
          </p:spPr>
          <p:txBody>
            <a:bodyPr wrap="square">
              <a:spAutoFit/>
            </a:bodyPr>
            <a:lstStyle/>
            <a:p>
              <a:pPr fontAlgn="base">
                <a:spcBef>
                  <a:spcPct val="5000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rPr>
                <a:t>铀</a:t>
              </a:r>
              <a:endParaRPr lang="en-US" sz="1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21"/>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61111E-6 2.59259E-6 L -0.00139 0.27037 " pathEditMode="relative" rAng="0" ptsTypes="AA">
                                      <p:cBhvr>
                                        <p:cTn id="9" dur="1000" fill="hold"/>
                                        <p:tgtEl>
                                          <p:spTgt spid="167"/>
                                        </p:tgtEl>
                                        <p:attrNameLst>
                                          <p:attrName>ppt_x</p:attrName>
                                          <p:attrName>ppt_y</p:attrName>
                                        </p:attrNameLst>
                                      </p:cBhvr>
                                      <p:rCtr x="-69" y="13519"/>
                                    </p:animMotion>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0"/>
                                          </p:stCondLst>
                                        </p:cTn>
                                        <p:tgtEl>
                                          <p:spTgt spid="16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childTnLst>
                          </p:cTn>
                        </p:par>
                        <p:par>
                          <p:cTn id="16" fill="hold">
                            <p:stCondLst>
                              <p:cond delay="1000"/>
                            </p:stCondLst>
                            <p:childTnLst>
                              <p:par>
                                <p:cTn id="17" presetID="42" presetClass="path" presetSubtype="0" accel="50000" decel="50000" fill="hold" nodeType="afterEffect">
                                  <p:stCondLst>
                                    <p:cond delay="0"/>
                                  </p:stCondLst>
                                  <p:childTnLst>
                                    <p:animMotion origin="layout" path="M -3.88889E-6 -2.59259E-6 L 0.00278 0.28496 " pathEditMode="relative" rAng="0" ptsTypes="AA">
                                      <p:cBhvr>
                                        <p:cTn id="18" dur="1000" fill="hold"/>
                                        <p:tgtEl>
                                          <p:spTgt spid="175"/>
                                        </p:tgtEl>
                                        <p:attrNameLst>
                                          <p:attrName>ppt_x</p:attrName>
                                          <p:attrName>ppt_y</p:attrName>
                                        </p:attrNameLst>
                                      </p:cBhvr>
                                      <p:rCtr x="139" y="14236"/>
                                    </p:animMotion>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17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fade">
                                      <p:cBhvr>
                                        <p:cTn id="24" dur="500"/>
                                        <p:tgtEl>
                                          <p:spTgt spid="186"/>
                                        </p:tgtEl>
                                      </p:cBhvr>
                                    </p:animEffec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329"/>
                                        </p:tgtEl>
                                        <p:attrNameLst>
                                          <p:attrName>style.visibility</p:attrName>
                                        </p:attrNameLst>
                                      </p:cBhvr>
                                      <p:to>
                                        <p:strVal val="visible"/>
                                      </p:to>
                                    </p:set>
                                  </p:childTnLst>
                                </p:cTn>
                              </p:par>
                            </p:childTnLst>
                          </p:cTn>
                        </p:par>
                        <p:par>
                          <p:cTn id="28" fill="hold">
                            <p:stCondLst>
                              <p:cond delay="2000"/>
                            </p:stCondLst>
                            <p:childTnLst>
                              <p:par>
                                <p:cTn id="29" presetID="42" presetClass="path" presetSubtype="0" accel="50000" decel="50000" fill="hold" nodeType="afterEffect">
                                  <p:stCondLst>
                                    <p:cond delay="0"/>
                                  </p:stCondLst>
                                  <p:childTnLst>
                                    <p:animMotion origin="layout" path="M -4.44444E-6 3.33333E-6 L 0.00487 0.28588 " pathEditMode="relative" rAng="0" ptsTypes="AA">
                                      <p:cBhvr>
                                        <p:cTn id="30" dur="1000" fill="hold"/>
                                        <p:tgtEl>
                                          <p:spTgt spid="189"/>
                                        </p:tgtEl>
                                        <p:attrNameLst>
                                          <p:attrName>ppt_x</p:attrName>
                                          <p:attrName>ppt_y</p:attrName>
                                        </p:attrNameLst>
                                      </p:cBhvr>
                                      <p:rCtr x="243" y="14282"/>
                                    </p:animMotion>
                                  </p:childTnLst>
                                </p:cTn>
                              </p:par>
                            </p:childTnLst>
                          </p:cTn>
                        </p:par>
                        <p:par>
                          <p:cTn id="31" fill="hold">
                            <p:stCondLst>
                              <p:cond delay="3000"/>
                            </p:stCondLst>
                            <p:childTnLst>
                              <p:par>
                                <p:cTn id="32" presetID="1" presetClass="exit" presetSubtype="0" fill="hold" nodeType="afterEffect">
                                  <p:stCondLst>
                                    <p:cond delay="0"/>
                                  </p:stCondLst>
                                  <p:childTnLst>
                                    <p:set>
                                      <p:cBhvr>
                                        <p:cTn id="33" dur="1" fill="hold">
                                          <p:stCondLst>
                                            <p:cond delay="0"/>
                                          </p:stCondLst>
                                        </p:cTn>
                                        <p:tgtEl>
                                          <p:spTgt spid="189"/>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97"/>
                                        </p:tgtEl>
                                        <p:attrNameLst>
                                          <p:attrName>style.visibility</p:attrName>
                                        </p:attrNameLst>
                                      </p:cBhvr>
                                      <p:to>
                                        <p:strVal val="visible"/>
                                      </p:to>
                                    </p:set>
                                    <p:animEffect transition="in" filter="fade">
                                      <p:cBhvr>
                                        <p:cTn id="36" dur="500"/>
                                        <p:tgtEl>
                                          <p:spTgt spid="197"/>
                                        </p:tgtEl>
                                      </p:cBhvr>
                                    </p:animEffec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2.77778E-7 4.07407E-6 L 0.01545 0.2574 " pathEditMode="relative" rAng="0" ptsTypes="AA">
                                      <p:cBhvr>
                                        <p:cTn id="39" dur="1000" fill="hold"/>
                                        <p:tgtEl>
                                          <p:spTgt spid="200"/>
                                        </p:tgtEl>
                                        <p:attrNameLst>
                                          <p:attrName>ppt_x</p:attrName>
                                          <p:attrName>ppt_y</p:attrName>
                                        </p:attrNameLst>
                                      </p:cBhvr>
                                      <p:rCtr x="764" y="12870"/>
                                    </p:animMotion>
                                  </p:childTnLst>
                                </p:cTn>
                              </p:par>
                            </p:childTnLst>
                          </p:cTn>
                        </p:par>
                        <p:par>
                          <p:cTn id="40" fill="hold">
                            <p:stCondLst>
                              <p:cond delay="4000"/>
                            </p:stCondLst>
                            <p:childTnLst>
                              <p:par>
                                <p:cTn id="41" presetID="1" presetClass="exit" presetSubtype="0" fill="hold" nodeType="afterEffect">
                                  <p:stCondLst>
                                    <p:cond delay="0"/>
                                  </p:stCondLst>
                                  <p:childTnLst>
                                    <p:set>
                                      <p:cBhvr>
                                        <p:cTn id="42" dur="1" fill="hold">
                                          <p:stCondLst>
                                            <p:cond delay="0"/>
                                          </p:stCondLst>
                                        </p:cTn>
                                        <p:tgtEl>
                                          <p:spTgt spid="200"/>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08"/>
                                        </p:tgtEl>
                                        <p:attrNameLst>
                                          <p:attrName>style.visibility</p:attrName>
                                        </p:attrNameLst>
                                      </p:cBhvr>
                                      <p:to>
                                        <p:strVal val="visible"/>
                                      </p:to>
                                    </p:set>
                                    <p:animEffect transition="in" filter="fade">
                                      <p:cBhvr>
                                        <p:cTn id="45" dur="500"/>
                                        <p:tgtEl>
                                          <p:spTgt spid="208"/>
                                        </p:tgtEl>
                                      </p:cBhvr>
                                    </p:animEffect>
                                  </p:childTnLst>
                                </p:cTn>
                              </p:par>
                            </p:childTnLst>
                          </p:cTn>
                        </p:par>
                        <p:par>
                          <p:cTn id="46" fill="hold">
                            <p:stCondLst>
                              <p:cond delay="4000"/>
                            </p:stCondLst>
                            <p:childTnLst>
                              <p:par>
                                <p:cTn id="47" presetID="1" presetClass="entr" presetSubtype="0" fill="hold" nodeType="afterEffect">
                                  <p:stCondLst>
                                    <p:cond delay="0"/>
                                  </p:stCondLst>
                                  <p:childTnLst>
                                    <p:set>
                                      <p:cBhvr>
                                        <p:cTn id="48" dur="1" fill="hold">
                                          <p:stCondLst>
                                            <p:cond delay="0"/>
                                          </p:stCondLst>
                                        </p:cTn>
                                        <p:tgtEl>
                                          <p:spTgt spid="337"/>
                                        </p:tgtEl>
                                        <p:attrNameLst>
                                          <p:attrName>style.visibility</p:attrName>
                                        </p:attrNameLst>
                                      </p:cBhvr>
                                      <p:to>
                                        <p:strVal val="visible"/>
                                      </p:to>
                                    </p:set>
                                  </p:childTnLst>
                                </p:cTn>
                              </p:par>
                            </p:childTnLst>
                          </p:cTn>
                        </p:par>
                        <p:par>
                          <p:cTn id="49" fill="hold">
                            <p:stCondLst>
                              <p:cond delay="4000"/>
                            </p:stCondLst>
                            <p:childTnLst>
                              <p:par>
                                <p:cTn id="50" presetID="42" presetClass="path" presetSubtype="0" accel="50000" decel="50000" fill="hold" nodeType="afterEffect">
                                  <p:stCondLst>
                                    <p:cond delay="0"/>
                                  </p:stCondLst>
                                  <p:childTnLst>
                                    <p:animMotion origin="layout" path="M 5.55556E-7 -4.81481E-6 L 0.00035 0.2419 " pathEditMode="relative" rAng="0" ptsTypes="AA">
                                      <p:cBhvr>
                                        <p:cTn id="51" dur="1000" fill="hold"/>
                                        <p:tgtEl>
                                          <p:spTgt spid="211"/>
                                        </p:tgtEl>
                                        <p:attrNameLst>
                                          <p:attrName>ppt_x</p:attrName>
                                          <p:attrName>ppt_y</p:attrName>
                                        </p:attrNameLst>
                                      </p:cBhvr>
                                      <p:rCtr x="17" y="12083"/>
                                    </p:animMotion>
                                  </p:childTnLst>
                                </p:cTn>
                              </p:par>
                            </p:childTnLst>
                          </p:cTn>
                        </p:par>
                        <p:par>
                          <p:cTn id="52" fill="hold">
                            <p:stCondLst>
                              <p:cond delay="5000"/>
                            </p:stCondLst>
                            <p:childTnLst>
                              <p:par>
                                <p:cTn id="53" presetID="1" presetClass="exit" presetSubtype="0" fill="hold" nodeType="afterEffect">
                                  <p:stCondLst>
                                    <p:cond delay="0"/>
                                  </p:stCondLst>
                                  <p:childTnLst>
                                    <p:set>
                                      <p:cBhvr>
                                        <p:cTn id="54" dur="1" fill="hold">
                                          <p:stCondLst>
                                            <p:cond delay="0"/>
                                          </p:stCondLst>
                                        </p:cTn>
                                        <p:tgtEl>
                                          <p:spTgt spid="2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childTnLst>
                          </p:cTn>
                        </p:par>
                        <p:par>
                          <p:cTn id="58" fill="hold">
                            <p:stCondLst>
                              <p:cond delay="5000"/>
                            </p:stCondLst>
                            <p:childTnLst>
                              <p:par>
                                <p:cTn id="59" presetID="42" presetClass="path" presetSubtype="0" accel="50000" decel="50000" fill="hold" nodeType="afterEffect">
                                  <p:stCondLst>
                                    <p:cond delay="0"/>
                                  </p:stCondLst>
                                  <p:childTnLst>
                                    <p:animMotion origin="layout" path="M -1.66667E-6 4.44444E-6 L 0.00052 0.25115 " pathEditMode="relative" rAng="0" ptsTypes="AA">
                                      <p:cBhvr>
                                        <p:cTn id="60" dur="1000" fill="hold"/>
                                        <p:tgtEl>
                                          <p:spTgt spid="222"/>
                                        </p:tgtEl>
                                        <p:attrNameLst>
                                          <p:attrName>ppt_x</p:attrName>
                                          <p:attrName>ppt_y</p:attrName>
                                        </p:attrNameLst>
                                      </p:cBhvr>
                                      <p:rCtr x="17" y="12546"/>
                                    </p:animMotion>
                                  </p:childTnLst>
                                </p:cTn>
                              </p:par>
                            </p:childTnLst>
                          </p:cTn>
                        </p:par>
                        <p:par>
                          <p:cTn id="61" fill="hold">
                            <p:stCondLst>
                              <p:cond delay="6000"/>
                            </p:stCondLst>
                            <p:childTnLst>
                              <p:par>
                                <p:cTn id="62" presetID="1" presetClass="exit" presetSubtype="0" fill="hold" nodeType="afterEffect">
                                  <p:stCondLst>
                                    <p:cond delay="0"/>
                                  </p:stCondLst>
                                  <p:childTnLst>
                                    <p:set>
                                      <p:cBhvr>
                                        <p:cTn id="63" dur="1" fill="hold">
                                          <p:stCondLst>
                                            <p:cond delay="0"/>
                                          </p:stCondLst>
                                        </p:cTn>
                                        <p:tgtEl>
                                          <p:spTgt spid="22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30"/>
                                        </p:tgtEl>
                                        <p:attrNameLst>
                                          <p:attrName>style.visibility</p:attrName>
                                        </p:attrNameLst>
                                      </p:cBhvr>
                                      <p:to>
                                        <p:strVal val="visible"/>
                                      </p:to>
                                    </p:set>
                                    <p:animEffect transition="in" filter="fade">
                                      <p:cBhvr>
                                        <p:cTn id="66" dur="500"/>
                                        <p:tgtEl>
                                          <p:spTgt spid="230"/>
                                        </p:tgtEl>
                                      </p:cBhvr>
                                    </p:animEffect>
                                  </p:childTnLst>
                                </p:cTn>
                              </p:par>
                            </p:childTnLst>
                          </p:cTn>
                        </p:par>
                        <p:par>
                          <p:cTn id="67" fill="hold">
                            <p:stCondLst>
                              <p:cond delay="6000"/>
                            </p:stCondLst>
                            <p:childTnLst>
                              <p:par>
                                <p:cTn id="68" presetID="1" presetClass="entr" presetSubtype="0" fill="hold" nodeType="afterEffect">
                                  <p:stCondLst>
                                    <p:cond delay="0"/>
                                  </p:stCondLst>
                                  <p:childTnLst>
                                    <p:set>
                                      <p:cBhvr>
                                        <p:cTn id="69" dur="1" fill="hold">
                                          <p:stCondLst>
                                            <p:cond delay="0"/>
                                          </p:stCondLst>
                                        </p:cTn>
                                        <p:tgtEl>
                                          <p:spTgt spid="345"/>
                                        </p:tgtEl>
                                        <p:attrNameLst>
                                          <p:attrName>style.visibility</p:attrName>
                                        </p:attrNameLst>
                                      </p:cBhvr>
                                      <p:to>
                                        <p:strVal val="visible"/>
                                      </p:to>
                                    </p:set>
                                  </p:childTnLst>
                                </p:cTn>
                              </p:par>
                            </p:childTnLst>
                          </p:cTn>
                        </p:par>
                        <p:par>
                          <p:cTn id="70" fill="hold">
                            <p:stCondLst>
                              <p:cond delay="6000"/>
                            </p:stCondLst>
                            <p:childTnLst>
                              <p:par>
                                <p:cTn id="71" presetID="42" presetClass="path" presetSubtype="0" accel="50000" decel="50000" fill="hold" nodeType="afterEffect">
                                  <p:stCondLst>
                                    <p:cond delay="0"/>
                                  </p:stCondLst>
                                  <p:childTnLst>
                                    <p:animMotion origin="layout" path="M -4.16667E-6 4.07407E-6 L 0.00591 0.24953 " pathEditMode="relative" rAng="0" ptsTypes="AA">
                                      <p:cBhvr>
                                        <p:cTn id="72" dur="1000" fill="hold"/>
                                        <p:tgtEl>
                                          <p:spTgt spid="233"/>
                                        </p:tgtEl>
                                        <p:attrNameLst>
                                          <p:attrName>ppt_x</p:attrName>
                                          <p:attrName>ppt_y</p:attrName>
                                        </p:attrNameLst>
                                      </p:cBhvr>
                                      <p:rCtr x="295" y="12477"/>
                                    </p:animMotion>
                                  </p:childTnLst>
                                </p:cTn>
                              </p:par>
                            </p:childTnLst>
                          </p:cTn>
                        </p:par>
                        <p:par>
                          <p:cTn id="73" fill="hold">
                            <p:stCondLst>
                              <p:cond delay="7000"/>
                            </p:stCondLst>
                            <p:childTnLst>
                              <p:par>
                                <p:cTn id="74" presetID="1" presetClass="exit" presetSubtype="0" fill="hold" nodeType="afterEffect">
                                  <p:stCondLst>
                                    <p:cond delay="0"/>
                                  </p:stCondLst>
                                  <p:childTnLst>
                                    <p:set>
                                      <p:cBhvr>
                                        <p:cTn id="75" dur="1" fill="hold">
                                          <p:stCondLst>
                                            <p:cond delay="0"/>
                                          </p:stCondLst>
                                        </p:cTn>
                                        <p:tgtEl>
                                          <p:spTgt spid="233"/>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241"/>
                                        </p:tgtEl>
                                        <p:attrNameLst>
                                          <p:attrName>style.visibility</p:attrName>
                                        </p:attrNameLst>
                                      </p:cBhvr>
                                      <p:to>
                                        <p:strVal val="visible"/>
                                      </p:to>
                                    </p:set>
                                    <p:animEffect transition="in" filter="fade">
                                      <p:cBhvr>
                                        <p:cTn id="78" dur="500"/>
                                        <p:tgtEl>
                                          <p:spTgt spid="241"/>
                                        </p:tgtEl>
                                      </p:cBhvr>
                                    </p:animEffect>
                                  </p:childTnLst>
                                </p:cTn>
                              </p:par>
                            </p:childTnLst>
                          </p:cTn>
                        </p:par>
                        <p:par>
                          <p:cTn id="79" fill="hold">
                            <p:stCondLst>
                              <p:cond delay="7000"/>
                            </p:stCondLst>
                            <p:childTnLst>
                              <p:par>
                                <p:cTn id="80" presetID="42" presetClass="path" presetSubtype="0" accel="50000" decel="50000" fill="hold" nodeType="afterEffect">
                                  <p:stCondLst>
                                    <p:cond delay="0"/>
                                  </p:stCondLst>
                                  <p:childTnLst>
                                    <p:animMotion origin="layout" path="M -1.38889E-6 1.85185E-6 L 0.00729 0.26389 " pathEditMode="relative" rAng="0" ptsTypes="AA">
                                      <p:cBhvr>
                                        <p:cTn id="81" dur="1000" fill="hold"/>
                                        <p:tgtEl>
                                          <p:spTgt spid="244"/>
                                        </p:tgtEl>
                                        <p:attrNameLst>
                                          <p:attrName>ppt_x</p:attrName>
                                          <p:attrName>ppt_y</p:attrName>
                                        </p:attrNameLst>
                                      </p:cBhvr>
                                      <p:rCtr x="365" y="13194"/>
                                    </p:animMotion>
                                  </p:childTnLst>
                                </p:cTn>
                              </p:par>
                            </p:childTnLst>
                          </p:cTn>
                        </p:par>
                        <p:par>
                          <p:cTn id="82" fill="hold">
                            <p:stCondLst>
                              <p:cond delay="8000"/>
                            </p:stCondLst>
                            <p:childTnLst>
                              <p:par>
                                <p:cTn id="83" presetID="1" presetClass="exit" presetSubtype="0" fill="hold" nodeType="afterEffect">
                                  <p:stCondLst>
                                    <p:cond delay="0"/>
                                  </p:stCondLst>
                                  <p:childTnLst>
                                    <p:set>
                                      <p:cBhvr>
                                        <p:cTn id="84" dur="1" fill="hold">
                                          <p:stCondLst>
                                            <p:cond delay="0"/>
                                          </p:stCondLst>
                                        </p:cTn>
                                        <p:tgtEl>
                                          <p:spTgt spid="244"/>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252"/>
                                        </p:tgtEl>
                                        <p:attrNameLst>
                                          <p:attrName>style.visibility</p:attrName>
                                        </p:attrNameLst>
                                      </p:cBhvr>
                                      <p:to>
                                        <p:strVal val="visible"/>
                                      </p:to>
                                    </p:set>
                                    <p:animEffect transition="in" filter="fade">
                                      <p:cBhvr>
                                        <p:cTn id="87" dur="500"/>
                                        <p:tgtEl>
                                          <p:spTgt spid="252"/>
                                        </p:tgtEl>
                                      </p:cBhvr>
                                    </p:animEffect>
                                  </p:childTnLst>
                                </p:cTn>
                              </p:par>
                            </p:childTnLst>
                          </p:cTn>
                        </p:par>
                        <p:par>
                          <p:cTn id="88" fill="hold">
                            <p:stCondLst>
                              <p:cond delay="8000"/>
                            </p:stCondLst>
                            <p:childTnLst>
                              <p:par>
                                <p:cTn id="89" presetID="1" presetClass="entr" presetSubtype="0" fill="hold" nodeType="afterEffect">
                                  <p:stCondLst>
                                    <p:cond delay="0"/>
                                  </p:stCondLst>
                                  <p:childTnLst>
                                    <p:set>
                                      <p:cBhvr>
                                        <p:cTn id="90" dur="1" fill="hold">
                                          <p:stCondLst>
                                            <p:cond delay="0"/>
                                          </p:stCondLst>
                                        </p:cTn>
                                        <p:tgtEl>
                                          <p:spTgt spid="353"/>
                                        </p:tgtEl>
                                        <p:attrNameLst>
                                          <p:attrName>style.visibility</p:attrName>
                                        </p:attrNameLst>
                                      </p:cBhvr>
                                      <p:to>
                                        <p:strVal val="visible"/>
                                      </p:to>
                                    </p:set>
                                  </p:childTnLst>
                                </p:cTn>
                              </p:par>
                            </p:childTnLst>
                          </p:cTn>
                        </p:par>
                        <p:par>
                          <p:cTn id="91" fill="hold">
                            <p:stCondLst>
                              <p:cond delay="8000"/>
                            </p:stCondLst>
                            <p:childTnLst>
                              <p:par>
                                <p:cTn id="92" presetID="42" presetClass="path" presetSubtype="0" accel="50000" decel="50000" fill="hold" nodeType="afterEffect">
                                  <p:stCondLst>
                                    <p:cond delay="0"/>
                                  </p:stCondLst>
                                  <p:childTnLst>
                                    <p:animMotion origin="layout" path="M -3.05556E-6 -4.81481E-6 L 0.02205 0.22616 " pathEditMode="relative" rAng="0" ptsTypes="AA">
                                      <p:cBhvr>
                                        <p:cTn id="93" dur="1000" fill="hold"/>
                                        <p:tgtEl>
                                          <p:spTgt spid="255"/>
                                        </p:tgtEl>
                                        <p:attrNameLst>
                                          <p:attrName>ppt_x</p:attrName>
                                          <p:attrName>ppt_y</p:attrName>
                                        </p:attrNameLst>
                                      </p:cBhvr>
                                      <p:rCtr x="1094" y="11296"/>
                                    </p:animMotion>
                                  </p:childTnLst>
                                </p:cTn>
                              </p:par>
                            </p:childTnLst>
                          </p:cTn>
                        </p:par>
                        <p:par>
                          <p:cTn id="94" fill="hold">
                            <p:stCondLst>
                              <p:cond delay="9000"/>
                            </p:stCondLst>
                            <p:childTnLst>
                              <p:par>
                                <p:cTn id="95" presetID="1" presetClass="exit" presetSubtype="0" fill="hold" nodeType="afterEffect">
                                  <p:stCondLst>
                                    <p:cond delay="0"/>
                                  </p:stCondLst>
                                  <p:childTnLst>
                                    <p:set>
                                      <p:cBhvr>
                                        <p:cTn id="96" dur="1" fill="hold">
                                          <p:stCondLst>
                                            <p:cond delay="0"/>
                                          </p:stCondLst>
                                        </p:cTn>
                                        <p:tgtEl>
                                          <p:spTgt spid="255"/>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63"/>
                                        </p:tgtEl>
                                        <p:attrNameLst>
                                          <p:attrName>style.visibility</p:attrName>
                                        </p:attrNameLst>
                                      </p:cBhvr>
                                      <p:to>
                                        <p:strVal val="visible"/>
                                      </p:to>
                                    </p:set>
                                    <p:animEffect transition="in" filter="fade">
                                      <p:cBhvr>
                                        <p:cTn id="99" dur="500"/>
                                        <p:tgtEl>
                                          <p:spTgt spid="263"/>
                                        </p:tgtEl>
                                      </p:cBhvr>
                                    </p:animEffect>
                                  </p:childTnLst>
                                </p:cTn>
                              </p:par>
                            </p:childTnLst>
                          </p:cTn>
                        </p:par>
                        <p:par>
                          <p:cTn id="100" fill="hold">
                            <p:stCondLst>
                              <p:cond delay="9000"/>
                            </p:stCondLst>
                            <p:childTnLst>
                              <p:par>
                                <p:cTn id="101" presetID="1" presetClass="entr" presetSubtype="0" fill="hold" nodeType="afterEffect">
                                  <p:stCondLst>
                                    <p:cond delay="0"/>
                                  </p:stCondLst>
                                  <p:childTnLst>
                                    <p:set>
                                      <p:cBhvr>
                                        <p:cTn id="102" dur="1" fill="hold">
                                          <p:stCondLst>
                                            <p:cond delay="0"/>
                                          </p:stCondLst>
                                        </p:cTn>
                                        <p:tgtEl>
                                          <p:spTgt spid="361"/>
                                        </p:tgtEl>
                                        <p:attrNameLst>
                                          <p:attrName>style.visibility</p:attrName>
                                        </p:attrNameLst>
                                      </p:cBhvr>
                                      <p:to>
                                        <p:strVal val="visible"/>
                                      </p:to>
                                    </p:set>
                                  </p:childTnLst>
                                </p:cTn>
                              </p:par>
                            </p:childTnLst>
                          </p:cTn>
                        </p:par>
                        <p:par>
                          <p:cTn id="103" fill="hold">
                            <p:stCondLst>
                              <p:cond delay="9000"/>
                            </p:stCondLst>
                            <p:childTnLst>
                              <p:par>
                                <p:cTn id="104" presetID="42" presetClass="path" presetSubtype="0" accel="50000" decel="50000" fill="hold" nodeType="afterEffect">
                                  <p:stCondLst>
                                    <p:cond delay="0"/>
                                  </p:stCondLst>
                                  <p:childTnLst>
                                    <p:animMotion origin="layout" path="M 1.94444E-6 1.48148E-6 L 0.00139 0.24236 " pathEditMode="relative" rAng="0" ptsTypes="AA">
                                      <p:cBhvr>
                                        <p:cTn id="105" dur="1000" fill="hold"/>
                                        <p:tgtEl>
                                          <p:spTgt spid="266"/>
                                        </p:tgtEl>
                                        <p:attrNameLst>
                                          <p:attrName>ppt_x</p:attrName>
                                          <p:attrName>ppt_y</p:attrName>
                                        </p:attrNameLst>
                                      </p:cBhvr>
                                      <p:rCtr x="69" y="12106"/>
                                    </p:animMotion>
                                  </p:childTnLst>
                                </p:cTn>
                              </p:par>
                            </p:childTnLst>
                          </p:cTn>
                        </p:par>
                        <p:par>
                          <p:cTn id="106" fill="hold">
                            <p:stCondLst>
                              <p:cond delay="10000"/>
                            </p:stCondLst>
                            <p:childTnLst>
                              <p:par>
                                <p:cTn id="107" presetID="1" presetClass="exit" presetSubtype="0" fill="hold" nodeType="afterEffect">
                                  <p:stCondLst>
                                    <p:cond delay="0"/>
                                  </p:stCondLst>
                                  <p:childTnLst>
                                    <p:set>
                                      <p:cBhvr>
                                        <p:cTn id="108" dur="1" fill="hold">
                                          <p:stCondLst>
                                            <p:cond delay="0"/>
                                          </p:stCondLst>
                                        </p:cTn>
                                        <p:tgtEl>
                                          <p:spTgt spid="266"/>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274"/>
                                        </p:tgtEl>
                                        <p:attrNameLst>
                                          <p:attrName>style.visibility</p:attrName>
                                        </p:attrNameLst>
                                      </p:cBhvr>
                                      <p:to>
                                        <p:strVal val="visible"/>
                                      </p:to>
                                    </p:set>
                                    <p:animEffect transition="in" filter="fade">
                                      <p:cBhvr>
                                        <p:cTn id="111" dur="500"/>
                                        <p:tgtEl>
                                          <p:spTgt spid="274"/>
                                        </p:tgtEl>
                                      </p:cBhvr>
                                    </p:animEffect>
                                  </p:childTnLst>
                                </p:cTn>
                              </p:par>
                            </p:childTnLst>
                          </p:cTn>
                        </p:par>
                        <p:par>
                          <p:cTn id="112" fill="hold">
                            <p:stCondLst>
                              <p:cond delay="10000"/>
                            </p:stCondLst>
                            <p:childTnLst>
                              <p:par>
                                <p:cTn id="113" presetID="42" presetClass="path" presetSubtype="0" accel="50000" decel="50000" fill="hold" nodeType="afterEffect">
                                  <p:stCondLst>
                                    <p:cond delay="0"/>
                                  </p:stCondLst>
                                  <p:childTnLst>
                                    <p:animMotion origin="layout" path="M 1.38889E-6 3.7037E-6 L 0.00226 0.25231 " pathEditMode="relative" rAng="0" ptsTypes="AA">
                                      <p:cBhvr>
                                        <p:cTn id="114" dur="1000" fill="hold"/>
                                        <p:tgtEl>
                                          <p:spTgt spid="277"/>
                                        </p:tgtEl>
                                        <p:attrNameLst>
                                          <p:attrName>ppt_x</p:attrName>
                                          <p:attrName>ppt_y</p:attrName>
                                        </p:attrNameLst>
                                      </p:cBhvr>
                                      <p:rCtr x="104" y="12616"/>
                                    </p:animMotion>
                                  </p:childTnLst>
                                </p:cTn>
                              </p:par>
                            </p:childTnLst>
                          </p:cTn>
                        </p:par>
                        <p:par>
                          <p:cTn id="115" fill="hold">
                            <p:stCondLst>
                              <p:cond delay="11000"/>
                            </p:stCondLst>
                            <p:childTnLst>
                              <p:par>
                                <p:cTn id="116" presetID="1" presetClass="exit" presetSubtype="0" fill="hold" nodeType="afterEffect">
                                  <p:stCondLst>
                                    <p:cond delay="0"/>
                                  </p:stCondLst>
                                  <p:childTnLst>
                                    <p:set>
                                      <p:cBhvr>
                                        <p:cTn id="117" dur="1" fill="hold">
                                          <p:stCondLst>
                                            <p:cond delay="0"/>
                                          </p:stCondLst>
                                        </p:cTn>
                                        <p:tgtEl>
                                          <p:spTgt spid="277"/>
                                        </p:tgtEl>
                                        <p:attrNameLst>
                                          <p:attrName>style.visibility</p:attrName>
                                        </p:attrNameLst>
                                      </p:cBhvr>
                                      <p:to>
                                        <p:strVal val="hidden"/>
                                      </p:to>
                                    </p:set>
                                  </p:childTnLst>
                                </p:cTn>
                              </p:par>
                              <p:par>
                                <p:cTn id="118" presetID="10" presetClass="entr" presetSubtype="0" fill="hold" nodeType="withEffect">
                                  <p:stCondLst>
                                    <p:cond delay="0"/>
                                  </p:stCondLst>
                                  <p:childTnLst>
                                    <p:set>
                                      <p:cBhvr>
                                        <p:cTn id="119" dur="1" fill="hold">
                                          <p:stCondLst>
                                            <p:cond delay="0"/>
                                          </p:stCondLst>
                                        </p:cTn>
                                        <p:tgtEl>
                                          <p:spTgt spid="285"/>
                                        </p:tgtEl>
                                        <p:attrNameLst>
                                          <p:attrName>style.visibility</p:attrName>
                                        </p:attrNameLst>
                                      </p:cBhvr>
                                      <p:to>
                                        <p:strVal val="visible"/>
                                      </p:to>
                                    </p:set>
                                    <p:animEffect transition="in" filter="fade">
                                      <p:cBhvr>
                                        <p:cTn id="120" dur="500"/>
                                        <p:tgtEl>
                                          <p:spTgt spid="285"/>
                                        </p:tgtEl>
                                      </p:cBhvr>
                                    </p:animEffect>
                                  </p:childTnLst>
                                </p:cTn>
                              </p:par>
                            </p:childTnLst>
                          </p:cTn>
                        </p:par>
                        <p:par>
                          <p:cTn id="121" fill="hold">
                            <p:stCondLst>
                              <p:cond delay="11000"/>
                            </p:stCondLst>
                            <p:childTnLst>
                              <p:par>
                                <p:cTn id="122" presetID="1" presetClass="entr" presetSubtype="0" fill="hold" nodeType="afterEffect">
                                  <p:stCondLst>
                                    <p:cond delay="0"/>
                                  </p:stCondLst>
                                  <p:childTnLst>
                                    <p:set>
                                      <p:cBhvr>
                                        <p:cTn id="123" dur="1" fill="hold">
                                          <p:stCondLst>
                                            <p:cond delay="0"/>
                                          </p:stCondLst>
                                        </p:cTn>
                                        <p:tgtEl>
                                          <p:spTgt spid="369"/>
                                        </p:tgtEl>
                                        <p:attrNameLst>
                                          <p:attrName>style.visibility</p:attrName>
                                        </p:attrNameLst>
                                      </p:cBhvr>
                                      <p:to>
                                        <p:strVal val="visible"/>
                                      </p:to>
                                    </p:set>
                                  </p:childTnLst>
                                </p:cTn>
                              </p:par>
                            </p:childTnLst>
                          </p:cTn>
                        </p:par>
                        <p:par>
                          <p:cTn id="124" fill="hold">
                            <p:stCondLst>
                              <p:cond delay="11000"/>
                            </p:stCondLst>
                            <p:childTnLst>
                              <p:par>
                                <p:cTn id="125" presetID="42" presetClass="path" presetSubtype="0" accel="50000" decel="50000" fill="hold" nodeType="afterEffect">
                                  <p:stCondLst>
                                    <p:cond delay="0"/>
                                  </p:stCondLst>
                                  <p:childTnLst>
                                    <p:animMotion origin="layout" path="M -1.66667E-6 3.7037E-6 L 0.01441 0.24699 " pathEditMode="relative" rAng="0" ptsTypes="AA">
                                      <p:cBhvr>
                                        <p:cTn id="126" dur="1000" fill="hold"/>
                                        <p:tgtEl>
                                          <p:spTgt spid="288"/>
                                        </p:tgtEl>
                                        <p:attrNameLst>
                                          <p:attrName>ppt_x</p:attrName>
                                          <p:attrName>ppt_y</p:attrName>
                                        </p:attrNameLst>
                                      </p:cBhvr>
                                      <p:rCtr x="712" y="12338"/>
                                    </p:animMotion>
                                  </p:childTnLst>
                                </p:cTn>
                              </p:par>
                            </p:childTnLst>
                          </p:cTn>
                        </p:par>
                        <p:par>
                          <p:cTn id="127" fill="hold">
                            <p:stCondLst>
                              <p:cond delay="12000"/>
                            </p:stCondLst>
                            <p:childTnLst>
                              <p:par>
                                <p:cTn id="128" presetID="1" presetClass="exit" presetSubtype="0" fill="hold" nodeType="afterEffect">
                                  <p:stCondLst>
                                    <p:cond delay="0"/>
                                  </p:stCondLst>
                                  <p:childTnLst>
                                    <p:set>
                                      <p:cBhvr>
                                        <p:cTn id="129" dur="1" fill="hold">
                                          <p:stCondLst>
                                            <p:cond delay="0"/>
                                          </p:stCondLst>
                                        </p:cTn>
                                        <p:tgtEl>
                                          <p:spTgt spid="288"/>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296"/>
                                        </p:tgtEl>
                                        <p:attrNameLst>
                                          <p:attrName>style.visibility</p:attrName>
                                        </p:attrNameLst>
                                      </p:cBhvr>
                                      <p:to>
                                        <p:strVal val="visible"/>
                                      </p:to>
                                    </p:set>
                                    <p:animEffect transition="in" filter="fade">
                                      <p:cBhvr>
                                        <p:cTn id="132" dur="500"/>
                                        <p:tgtEl>
                                          <p:spTgt spid="296"/>
                                        </p:tgtEl>
                                      </p:cBhvr>
                                    </p:animEffect>
                                  </p:childTnLst>
                                </p:cTn>
                              </p:par>
                            </p:childTnLst>
                          </p:cTn>
                        </p:par>
                        <p:par>
                          <p:cTn id="133" fill="hold">
                            <p:stCondLst>
                              <p:cond delay="12000"/>
                            </p:stCondLst>
                            <p:childTnLst>
                              <p:par>
                                <p:cTn id="134" presetID="42" presetClass="path" presetSubtype="0" accel="50000" decel="50000" fill="hold" nodeType="afterEffect">
                                  <p:stCondLst>
                                    <p:cond delay="0"/>
                                  </p:stCondLst>
                                  <p:childTnLst>
                                    <p:animMotion origin="layout" path="M -1.38889E-6 3.7037E-6 L 0.02431 0.25393 " pathEditMode="relative" rAng="0" ptsTypes="AA">
                                      <p:cBhvr>
                                        <p:cTn id="135" dur="1000" fill="hold"/>
                                        <p:tgtEl>
                                          <p:spTgt spid="299"/>
                                        </p:tgtEl>
                                        <p:attrNameLst>
                                          <p:attrName>ppt_x</p:attrName>
                                          <p:attrName>ppt_y</p:attrName>
                                        </p:attrNameLst>
                                      </p:cBhvr>
                                      <p:rCtr x="1215" y="12685"/>
                                    </p:animMotion>
                                  </p:childTnLst>
                                </p:cTn>
                              </p:par>
                            </p:childTnLst>
                          </p:cTn>
                        </p:par>
                        <p:par>
                          <p:cTn id="136" fill="hold">
                            <p:stCondLst>
                              <p:cond delay="13000"/>
                            </p:stCondLst>
                            <p:childTnLst>
                              <p:par>
                                <p:cTn id="137" presetID="1" presetClass="exit" presetSubtype="0" fill="hold" nodeType="afterEffect">
                                  <p:stCondLst>
                                    <p:cond delay="0"/>
                                  </p:stCondLst>
                                  <p:childTnLst>
                                    <p:set>
                                      <p:cBhvr>
                                        <p:cTn id="138" dur="1" fill="hold">
                                          <p:stCondLst>
                                            <p:cond delay="0"/>
                                          </p:stCondLst>
                                        </p:cTn>
                                        <p:tgtEl>
                                          <p:spTgt spid="299"/>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307"/>
                                        </p:tgtEl>
                                        <p:attrNameLst>
                                          <p:attrName>style.visibility</p:attrName>
                                        </p:attrNameLst>
                                      </p:cBhvr>
                                      <p:to>
                                        <p:strVal val="visible"/>
                                      </p:to>
                                    </p:set>
                                    <p:animEffect transition="in" filter="fade">
                                      <p:cBhvr>
                                        <p:cTn id="141" dur="500"/>
                                        <p:tgtEl>
                                          <p:spTgt spid="307"/>
                                        </p:tgtEl>
                                      </p:cBhvr>
                                    </p:animEffect>
                                  </p:childTnLst>
                                </p:cTn>
                              </p:par>
                            </p:childTnLst>
                          </p:cTn>
                        </p:par>
                        <p:par>
                          <p:cTn id="142" fill="hold">
                            <p:stCondLst>
                              <p:cond delay="13000"/>
                            </p:stCondLst>
                            <p:childTnLst>
                              <p:par>
                                <p:cTn id="143" presetID="1" presetClass="entr" presetSubtype="0" fill="hold" nodeType="afterEffect">
                                  <p:stCondLst>
                                    <p:cond delay="0"/>
                                  </p:stCondLst>
                                  <p:childTnLst>
                                    <p:set>
                                      <p:cBhvr>
                                        <p:cTn id="144" dur="1" fill="hold">
                                          <p:stCondLst>
                                            <p:cond delay="0"/>
                                          </p:stCondLst>
                                        </p:cTn>
                                        <p:tgtEl>
                                          <p:spTgt spid="377"/>
                                        </p:tgtEl>
                                        <p:attrNameLst>
                                          <p:attrName>style.visibility</p:attrName>
                                        </p:attrNameLst>
                                      </p:cBhvr>
                                      <p:to>
                                        <p:strVal val="visible"/>
                                      </p:to>
                                    </p:set>
                                  </p:childTnLst>
                                </p:cTn>
                              </p:par>
                            </p:childTnLst>
                          </p:cTn>
                        </p:par>
                        <p:par>
                          <p:cTn id="145" fill="hold">
                            <p:stCondLst>
                              <p:cond delay="13000"/>
                            </p:stCondLst>
                            <p:childTnLst>
                              <p:par>
                                <p:cTn id="146" presetID="42" presetClass="path" presetSubtype="0" accel="50000" decel="50000" fill="hold" nodeType="afterEffect">
                                  <p:stCondLst>
                                    <p:cond delay="0"/>
                                  </p:stCondLst>
                                  <p:childTnLst>
                                    <p:animMotion origin="layout" path="M 2.77778E-6 -2.96296E-6 L 0.02604 0.23773 " pathEditMode="relative" rAng="0" ptsTypes="AA">
                                      <p:cBhvr>
                                        <p:cTn id="147" dur="1000" fill="hold"/>
                                        <p:tgtEl>
                                          <p:spTgt spid="310"/>
                                        </p:tgtEl>
                                        <p:attrNameLst>
                                          <p:attrName>ppt_x</p:attrName>
                                          <p:attrName>ppt_y</p:attrName>
                                        </p:attrNameLst>
                                      </p:cBhvr>
                                      <p:rCtr x="1302" y="11875"/>
                                    </p:animMotion>
                                  </p:childTnLst>
                                </p:cTn>
                              </p:par>
                            </p:childTnLst>
                          </p:cTn>
                        </p:par>
                        <p:par>
                          <p:cTn id="148" fill="hold">
                            <p:stCondLst>
                              <p:cond delay="14000"/>
                            </p:stCondLst>
                            <p:childTnLst>
                              <p:par>
                                <p:cTn id="149" presetID="1" presetClass="exit" presetSubtype="0" fill="hold" nodeType="afterEffect">
                                  <p:stCondLst>
                                    <p:cond delay="0"/>
                                  </p:stCondLst>
                                  <p:childTnLst>
                                    <p:set>
                                      <p:cBhvr>
                                        <p:cTn id="150" dur="1" fill="hold">
                                          <p:stCondLst>
                                            <p:cond delay="0"/>
                                          </p:stCondLst>
                                        </p:cTn>
                                        <p:tgtEl>
                                          <p:spTgt spid="310"/>
                                        </p:tgtEl>
                                        <p:attrNameLst>
                                          <p:attrName>style.visibility</p:attrName>
                                        </p:attrNameLst>
                                      </p:cBhvr>
                                      <p:to>
                                        <p:strVal val="hidden"/>
                                      </p:to>
                                    </p:set>
                                  </p:childTnLst>
                                </p:cTn>
                              </p:par>
                              <p:par>
                                <p:cTn id="151" presetID="10" presetClass="entr" presetSubtype="0" fill="hold" nodeType="withEffect">
                                  <p:stCondLst>
                                    <p:cond delay="0"/>
                                  </p:stCondLst>
                                  <p:childTnLst>
                                    <p:set>
                                      <p:cBhvr>
                                        <p:cTn id="152" dur="1" fill="hold">
                                          <p:stCondLst>
                                            <p:cond delay="0"/>
                                          </p:stCondLst>
                                        </p:cTn>
                                        <p:tgtEl>
                                          <p:spTgt spid="318"/>
                                        </p:tgtEl>
                                        <p:attrNameLst>
                                          <p:attrName>style.visibility</p:attrName>
                                        </p:attrNameLst>
                                      </p:cBhvr>
                                      <p:to>
                                        <p:strVal val="visible"/>
                                      </p:to>
                                    </p:set>
                                    <p:animEffect transition="in" filter="fade">
                                      <p:cBhvr>
                                        <p:cTn id="153"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11560" y="3140968"/>
            <a:ext cx="8652945" cy="2173287"/>
          </a:xfrm>
          <a:prstGeom prst="rect">
            <a:avLst/>
          </a:prstGeom>
        </p:spPr>
        <p:txBody>
          <a:bodyPr/>
          <a:lstStyle/>
          <a:p>
            <a:pPr indent="0">
              <a:lnSpc>
                <a:spcPts val="4240"/>
              </a:lnSpc>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问：能否准确知道一块岩石在</a:t>
            </a:r>
          </a:p>
          <a:p>
            <a:pPr indent="0">
              <a:lnSpc>
                <a:spcPts val="4240"/>
              </a:lnSpc>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       过去的元素含量？</a:t>
            </a:r>
          </a:p>
          <a:p>
            <a:pPr indent="0">
              <a:lnSpc>
                <a:spcPts val="4240"/>
              </a:lnSpc>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       过去的衰变率？</a:t>
            </a:r>
          </a:p>
          <a:p>
            <a:pPr indent="0">
              <a:lnSpc>
                <a:spcPts val="4240"/>
              </a:lnSpc>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       过去的元素变化？ </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内容占位符 2"/>
          <p:cNvSpPr txBox="1"/>
          <p:nvPr/>
        </p:nvSpPr>
        <p:spPr>
          <a:xfrm>
            <a:off x="611560" y="5512756"/>
            <a:ext cx="8337360" cy="1664409"/>
          </a:xfrm>
          <a:prstGeom prst="rect">
            <a:avLst/>
          </a:prstGeom>
        </p:spPr>
        <p:txBody>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答：</a:t>
            </a:r>
            <a:r>
              <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rPr>
              <a:t>不能，因为过去的历史是观察不到的。</a:t>
            </a: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2632" y="-171400"/>
            <a:ext cx="5498736" cy="32362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p:cNvSpPr>
            <a:spLocks noGrp="1"/>
          </p:cNvSpPr>
          <p:nvPr>
            <p:ph type="title" idx="4294967295"/>
          </p:nvPr>
        </p:nvSpPr>
        <p:spPr>
          <a:xfrm>
            <a:off x="5076056" y="1916168"/>
            <a:ext cx="3384550" cy="4405312"/>
          </a:xfrm>
          <a:prstGeom prst="rect">
            <a:avLst/>
          </a:prstGeom>
        </p:spPr>
        <p:txBody>
          <a:bodyPr/>
          <a:lstStyle/>
          <a:p>
            <a:pPr>
              <a:lnSpc>
                <a:spcPts val="4060"/>
              </a:lnSpc>
            </a:pP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观察：</a:t>
            </a:r>
            <a:b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br>
            <a:r>
              <a:rPr lang="zh-CN"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头发</a:t>
            </a:r>
            <a: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又黑又</a:t>
            </a:r>
            <a:r>
              <a:rPr lang="zh-CN"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密</a:t>
            </a: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b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br>
            <a:r>
              <a:rPr lang="zh-CN"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皮肤</a:t>
            </a:r>
            <a: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饱满</a:t>
            </a: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b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br>
            <a:r>
              <a:rPr lang="zh-CN"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脸</a:t>
            </a: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庞</a:t>
            </a:r>
            <a: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有痘印</a:t>
            </a: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b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br>
            <a:b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b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判断：</a:t>
            </a:r>
            <a:b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b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这人大概</a:t>
            </a:r>
            <a: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20-30</a:t>
            </a:r>
            <a:r>
              <a:rPr lang="zh-CN"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岁，但肯定没有</a:t>
            </a:r>
            <a:r>
              <a:rPr lang="en-US"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50</a:t>
            </a:r>
            <a:r>
              <a:rPr lang="zh-CN" altLang="zh-CN"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岁</a:t>
            </a:r>
            <a:r>
              <a:rPr lang="zh-CN" altLang="en-US" sz="2800"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sz="2800" dirty="0">
              <a:solidFill>
                <a:schemeClr val="tx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0" y="404664"/>
            <a:ext cx="9144000" cy="646331"/>
          </a:xfrm>
          <a:prstGeom prst="rect">
            <a:avLst/>
          </a:prstGeom>
          <a:noFill/>
        </p:spPr>
        <p:txBody>
          <a:bodyPr wrap="square">
            <a:spAutoFit/>
          </a:bodyPr>
          <a:lstStyle/>
          <a:p>
            <a:pPr algn="ctr"/>
            <a:r>
              <a:rPr lang="zh-CN" altLang="zh-CN" sz="36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怎么判断他的年龄？</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r="51923"/>
          <a:stretch>
            <a:fillRect/>
          </a:stretch>
        </p:blipFill>
        <p:spPr>
          <a:xfrm>
            <a:off x="971600" y="1577433"/>
            <a:ext cx="3600400" cy="508278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11560" y="3343945"/>
            <a:ext cx="9696732" cy="3236233"/>
          </a:xfrm>
          <a:prstGeom prst="rect">
            <a:avLst/>
          </a:prstGeom>
        </p:spPr>
        <p:txBody>
          <a:bodyPr/>
          <a:lstStyle/>
          <a:p>
            <a:pPr>
              <a:lnSpc>
                <a:spcPts val="4240"/>
              </a:lnSpc>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在现实环境中，主流科学家承认</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a:t>
            </a:r>
          </a:p>
          <a:p>
            <a:pPr marL="765810" lvl="2" indent="-457200">
              <a:lnSpc>
                <a:spcPts val="4240"/>
              </a:lnSpc>
              <a:buClr>
                <a:schemeClr val="tx1"/>
              </a:buClr>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岩石刚形成时</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可能</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已含有子元素。</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765810" lvl="2" indent="-457200">
              <a:lnSpc>
                <a:spcPts val="4240"/>
              </a:lnSpc>
              <a:buClr>
                <a:schemeClr val="tx1"/>
              </a:buClr>
              <a:buFont typeface="Arial" panose="020B0604020202020204" pitchFamily="34" charset="0"/>
              <a:buChar char="•"/>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水流经过时，有元素</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可能</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会渗进</a:t>
            </a:r>
            <a:r>
              <a:rPr lang="zh-CN" altLang="en-US" sz="2800" kern="0" dirty="0">
                <a:effectLst/>
                <a:latin typeface="微软雅黑" panose="020B0503020204020204" pitchFamily="34" charset="-122"/>
                <a:ea typeface="微软雅黑" panose="020B0503020204020204" pitchFamily="34" charset="-122"/>
                <a:cs typeface="Times New Roman" panose="02020603050405020304" pitchFamily="18" charset="0"/>
              </a:rPr>
              <a:t>或离开</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岩石。</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765810" lvl="2" indent="-457200">
              <a:lnSpc>
                <a:spcPts val="4240"/>
              </a:lnSpc>
              <a:buClr>
                <a:schemeClr val="tx1"/>
              </a:buClr>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衰变的速率在某些条件下可能发生改变</a:t>
            </a: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ts val="4240"/>
              </a:lnSpc>
            </a:pPr>
            <a:r>
              <a:rPr lang="zh-CN" altLang="zh-CN" sz="2800" kern="0" dirty="0">
                <a:effectLst/>
                <a:latin typeface="微软雅黑" panose="020B0503020204020204" pitchFamily="34" charset="-122"/>
                <a:ea typeface="微软雅黑" panose="020B0503020204020204" pitchFamily="34" charset="-122"/>
                <a:cs typeface="Times New Roman" panose="02020603050405020304" pitchFamily="18" charset="0"/>
              </a:rPr>
              <a:t>这些改变会直接导致测量结果的改变。</a:t>
            </a:r>
            <a:endParaRPr lang="zh-CN" altLang="en-US" sz="2800" dirty="0">
              <a:latin typeface="微软雅黑" panose="020B0503020204020204" pitchFamily="34" charset="-122"/>
              <a:ea typeface="微软雅黑" panose="020B0503020204020204" pitchFamily="34" charset="-122"/>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2632" y="-48455"/>
            <a:ext cx="5498736" cy="323623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830978" y="2421852"/>
            <a:ext cx="4601425" cy="1299431"/>
          </a:xfrm>
          <a:prstGeom prst="rect">
            <a:avLst/>
          </a:prstGeom>
        </p:spPr>
        <p:txBody>
          <a:bodyPr/>
          <a:lstStyle/>
          <a:p>
            <a:pPr indent="0">
              <a:lnSpc>
                <a:spcPts val="4240"/>
              </a:lnSpc>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问：科学家能知道岩石过去改变的情况吗？</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内容占位符 2"/>
          <p:cNvSpPr txBox="1"/>
          <p:nvPr/>
        </p:nvSpPr>
        <p:spPr>
          <a:xfrm>
            <a:off x="830978" y="4581403"/>
            <a:ext cx="7286512" cy="2038190"/>
          </a:xfrm>
          <a:prstGeom prst="rect">
            <a:avLst/>
          </a:prstGeom>
        </p:spPr>
        <p:txBody>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lnSpc>
                <a:spcPts val="4240"/>
              </a:lnSpc>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答：</a:t>
            </a:r>
            <a:r>
              <a:rPr lang="zh-CN" altLang="zh-CN" sz="3200" b="1" dirty="0">
                <a:solidFill>
                  <a:srgbClr val="FF0000"/>
                </a:solidFill>
                <a:latin typeface="微软雅黑" panose="020B0503020204020204" pitchFamily="34" charset="-122"/>
                <a:ea typeface="微软雅黑" panose="020B0503020204020204" pitchFamily="34" charset="-122"/>
                <a:cs typeface="Calibri" panose="020F0502020204030204" charset="0"/>
              </a:rPr>
              <a:t>也不能！因为岩石刚开始形成的时候，他们不在现场；而这块岩石的元素在衰变的时候，他们也没有观察到。</a:t>
            </a:r>
            <a:endParaRPr lang="zh-CN" altLang="en-US" sz="3200" b="1" dirty="0">
              <a:solidFill>
                <a:srgbClr val="FF0000"/>
              </a:solidFill>
              <a:latin typeface="微软雅黑" panose="020B0503020204020204" pitchFamily="34" charset="-122"/>
              <a:ea typeface="微软雅黑" panose="020B0503020204020204" pitchFamily="34" charset="-122"/>
              <a:cs typeface="Calibri" panose="020F0502020204030204" charset="0"/>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7" name="图片 16" descr="卡通人物&#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2403" y="-77374"/>
            <a:ext cx="3468707" cy="4426671"/>
          </a:xfrm>
          <a:prstGeom prst="rect">
            <a:avLst/>
          </a:prstGeom>
        </p:spPr>
      </p:pic>
      <p:sp>
        <p:nvSpPr>
          <p:cNvPr id="16" name="矩形 15"/>
          <p:cNvSpPr/>
          <p:nvPr/>
        </p:nvSpPr>
        <p:spPr>
          <a:xfrm>
            <a:off x="964096" y="1875602"/>
            <a:ext cx="4320890" cy="1985159"/>
          </a:xfrm>
          <a:prstGeom prst="rect">
            <a:avLst/>
          </a:prstGeom>
          <a:solidFill>
            <a:srgbClr val="002060"/>
          </a:solidFill>
          <a:ln w="28575">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endParaRPr lang="en-US" altLang="zh-CN" sz="1200" b="1" dirty="0">
              <a:solidFill>
                <a:schemeClr val="bg1"/>
              </a:solidFill>
              <a:effectLst/>
              <a:ea typeface="宋体" panose="02010600030101010101" pitchFamily="2" charset="-122"/>
              <a:cs typeface="Times New Roman" panose="02020603050405020304" pitchFamily="18" charset="0"/>
            </a:endParaRPr>
          </a:p>
          <a:p>
            <a:r>
              <a:rPr lang="zh-CN"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科学家对于岩石过去状</a:t>
            </a:r>
            <a:endPar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endParaRPr lang="en-US" altLang="zh-CN" sz="5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r>
              <a:rPr lang="zh-CN"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态</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a:t>
            </a:r>
            <a:r>
              <a:rPr lang="zh-CN"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设定</a:t>
            </a:r>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是基于什么进</a:t>
            </a:r>
            <a:endParaRPr lang="en-US"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endParaRPr lang="en-US" altLang="zh-CN" sz="3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行的</a:t>
            </a:r>
            <a:r>
              <a:rPr lang="zh-CN" altLang="zh-CN" sz="32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3200" b="1" dirty="0">
              <a:solidFill>
                <a:schemeClr val="bg1"/>
              </a:solidFill>
              <a:effectLst/>
              <a:ea typeface="宋体" panose="02010600030101010101" pitchFamily="2" charset="-122"/>
              <a:cs typeface="Times New Roman" panose="02020603050405020304" pitchFamily="18" charset="0"/>
            </a:endParaRPr>
          </a:p>
          <a:p>
            <a:endParaRPr lang="zh-CN" altLang="en-US" sz="700" b="1" dirty="0">
              <a:solidFill>
                <a:schemeClr val="bg1"/>
              </a:solidFill>
            </a:endParaRPr>
          </a:p>
        </p:txBody>
      </p:sp>
      <p:sp>
        <p:nvSpPr>
          <p:cNvPr id="19" name="Content Placeholder 4"/>
          <p:cNvSpPr txBox="1"/>
          <p:nvPr/>
        </p:nvSpPr>
        <p:spPr>
          <a:xfrm>
            <a:off x="2404864" y="4581128"/>
            <a:ext cx="4903440" cy="1588645"/>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0" indent="0"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提问：</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marL="457200" indent="-457200" algn="ctr">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假设</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100%</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准确吗？</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marL="457200" indent="-457200" algn="ctr">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如果假设</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不准确</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呢？</a:t>
            </a:r>
            <a:endPar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Content Placeholder 4"/>
          <p:cNvSpPr txBox="1"/>
          <p:nvPr/>
        </p:nvSpPr>
        <p:spPr>
          <a:xfrm>
            <a:off x="986763" y="4005064"/>
            <a:ext cx="3585237" cy="480045"/>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0" indent="0"/>
            <a:r>
              <a:rPr lang="zh-CN" altLang="en-US" sz="3200" dirty="0">
                <a:latin typeface="微软雅黑" panose="020B0503020204020204" pitchFamily="34" charset="-122"/>
                <a:ea typeface="微软雅黑" panose="020B0503020204020204" pitchFamily="34" charset="-122"/>
                <a:cs typeface="Arial" panose="020B0604020202020204" pitchFamily="34" charset="0"/>
              </a:rPr>
              <a:t>基于</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假设！</a:t>
            </a:r>
            <a:endParaRPr lang="en-US" altLang="zh-CN"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1" nodeType="click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500"/>
                            </p:stCondLst>
                            <p:childTnLst>
                              <p:par>
                                <p:cTn id="24" presetID="22" presetClass="entr" presetSubtype="1" fill="hold" grpId="0" nodeType="afterEffect">
                                  <p:stCondLst>
                                    <p:cond delay="25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6" grpId="0" animBg="1"/>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72558" y="4990298"/>
            <a:ext cx="8340754" cy="1810833"/>
          </a:xfrm>
          <a:prstGeom prst="rect">
            <a:avLst/>
          </a:prstGeom>
        </p:spPr>
        <p:txBody>
          <a:bodyPr/>
          <a:lstStyle/>
          <a:p>
            <a:pPr marL="610870" indent="-457200">
              <a:lnSpc>
                <a:spcPts val="4060"/>
              </a:lnSpc>
              <a:spcBef>
                <a:spcPts val="0"/>
              </a:spcBef>
              <a:buClr>
                <a:schemeClr val="tx1"/>
              </a:buClr>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原理建立在假设之上，有出错的可能性；</a:t>
            </a:r>
          </a:p>
          <a:p>
            <a:pPr marL="610870" indent="-457200">
              <a:lnSpc>
                <a:spcPts val="4060"/>
              </a:lnSpc>
              <a:spcBef>
                <a:spcPts val="0"/>
              </a:spcBef>
              <a:buClr>
                <a:schemeClr val="tx1"/>
              </a:buClr>
              <a:buFont typeface="Arial" panose="020B0604020202020204" pitchFamily="34" charset="0"/>
              <a:buChar cha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不是一个衡量地球年龄的绝对准确的方法。</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4" name="图片 3" descr="图片包含 游戏机&#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712" y="1493808"/>
            <a:ext cx="4896576" cy="326438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15"/>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放射性同位素测年法</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6" name="文本框 15"/>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放射性测年法：可不可靠</a:t>
            </a:r>
            <a:r>
              <a:rPr kumimoji="1" lang="en-US" altLang="zh-CN" sz="3600" b="1" dirty="0">
                <a:solidFill>
                  <a:srgbClr val="002060"/>
                </a:solidFill>
                <a:latin typeface="微软雅黑" panose="020B0503020204020204" pitchFamily="34" charset="-122"/>
                <a:ea typeface="微软雅黑" panose="020B0503020204020204" pitchFamily="34" charset="-122"/>
              </a:rPr>
              <a:t>?</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17" name="Content Placeholder 4"/>
          <p:cNvSpPr txBox="1"/>
          <p:nvPr/>
        </p:nvSpPr>
        <p:spPr>
          <a:xfrm>
            <a:off x="0" y="1998756"/>
            <a:ext cx="9144000" cy="1728189"/>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zh-CN" altLang="en-US" sz="3200" dirty="0">
                <a:latin typeface="微软雅黑" panose="020B0503020204020204" pitchFamily="34" charset="-122"/>
                <a:ea typeface="微软雅黑" panose="020B0503020204020204" pitchFamily="34" charset="-122"/>
                <a:cs typeface="Arial" panose="020B0604020202020204" pitchFamily="34" charset="0"/>
              </a:rPr>
              <a:t>一个检验办法：</a:t>
            </a: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把已知年龄的石头进行放射性测年，</a:t>
            </a:r>
            <a:endPar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看测量结果是否和实际年龄</a:t>
            </a:r>
            <a:r>
              <a:rPr lang="zh-CN" altLang="en-US" sz="3200" kern="0" dirty="0">
                <a:effectLst/>
                <a:latin typeface="微软雅黑" panose="020B0503020204020204" pitchFamily="34" charset="-122"/>
                <a:ea typeface="微软雅黑" panose="020B0503020204020204" pitchFamily="34" charset="-122"/>
                <a:cs typeface="Times New Roman" panose="02020603050405020304" pitchFamily="18" charset="0"/>
              </a:rPr>
              <a:t>吻合</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6" name="组合 5"/>
          <p:cNvGrpSpPr/>
          <p:nvPr/>
        </p:nvGrpSpPr>
        <p:grpSpPr>
          <a:xfrm>
            <a:off x="691049" y="3763121"/>
            <a:ext cx="7761903" cy="2370926"/>
            <a:chOff x="619383" y="3353557"/>
            <a:chExt cx="8145610" cy="2809269"/>
          </a:xfrm>
        </p:grpSpPr>
        <p:grpSp>
          <p:nvGrpSpPr>
            <p:cNvPr id="2" name="组合 1"/>
            <p:cNvGrpSpPr/>
            <p:nvPr/>
          </p:nvGrpSpPr>
          <p:grpSpPr>
            <a:xfrm>
              <a:off x="619383" y="3353557"/>
              <a:ext cx="8145610" cy="2809269"/>
              <a:chOff x="280196" y="3498604"/>
              <a:chExt cx="8145610" cy="2809269"/>
            </a:xfrm>
          </p:grpSpPr>
          <p:pic>
            <p:nvPicPr>
              <p:cNvPr id="19" name="Picture 15" descr="http://inapcache.boston.com/universal/site_graphics/blogs/bigpicture/msh30_05_18/m01_l80S3141.jpg"/>
              <p:cNvPicPr>
                <a:picLocks noChangeAspect="1" noChangeArrowheads="1"/>
              </p:cNvPicPr>
              <p:nvPr/>
            </p:nvPicPr>
            <p:blipFill>
              <a:blip r:embed="rId5" cstate="print"/>
              <a:srcRect/>
              <a:stretch>
                <a:fillRect/>
              </a:stretch>
            </p:blipFill>
            <p:spPr bwMode="auto">
              <a:xfrm>
                <a:off x="4396633" y="3499661"/>
                <a:ext cx="4029173" cy="2808212"/>
              </a:xfrm>
              <a:prstGeom prst="rect">
                <a:avLst/>
              </a:prstGeom>
              <a:noFill/>
            </p:spPr>
          </p:pic>
          <p:pic>
            <p:nvPicPr>
              <p:cNvPr id="20" name="Picture 2" descr="https://i.ytimg.com/vi/pVqOfTNzWN4/hqdefault.jpg"/>
              <p:cNvPicPr>
                <a:picLocks noChangeAspect="1" noChangeArrowheads="1"/>
              </p:cNvPicPr>
              <p:nvPr/>
            </p:nvPicPr>
            <p:blipFill rotWithShape="1">
              <a:blip r:embed="rId6" cstate="print"/>
              <a:srcRect t="8121"/>
              <a:stretch>
                <a:fillRect/>
              </a:stretch>
            </p:blipFill>
            <p:spPr bwMode="auto">
              <a:xfrm>
                <a:off x="280196" y="3498604"/>
                <a:ext cx="4075230" cy="2808212"/>
              </a:xfrm>
              <a:prstGeom prst="rect">
                <a:avLst/>
              </a:prstGeom>
              <a:noFill/>
            </p:spPr>
          </p:pic>
        </p:grpSp>
        <p:sp>
          <p:nvSpPr>
            <p:cNvPr id="5" name="矩形 4"/>
            <p:cNvSpPr/>
            <p:nvPr/>
          </p:nvSpPr>
          <p:spPr>
            <a:xfrm>
              <a:off x="619383" y="3353557"/>
              <a:ext cx="8145610" cy="2808212"/>
            </a:xfrm>
            <a:prstGeom prst="rect">
              <a:avLst/>
            </a:prstGeom>
            <a:noFill/>
            <a:ln w="28575">
              <a:solidFill>
                <a:schemeClr val="bg1"/>
              </a:solidFill>
            </a:ln>
          </p:spPr>
          <p:txBody>
            <a:bodyPr wrap="square" rtlCol="0" anchor="ctr">
              <a:spAutoFit/>
            </a:bodyPr>
            <a:lstStyle/>
            <a:p>
              <a:pPr algn="ctr"/>
              <a:endParaRPr kumimoji="1" lang="zh-CN" altLang="en-US" sz="2000"/>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42358" y="1716890"/>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1700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71689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716890"/>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484784"/>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5994965"/>
            <a:ext cx="544010" cy="646331"/>
          </a:xfrm>
          <a:prstGeom prst="rect">
            <a:avLst/>
          </a:prstGeom>
        </p:spPr>
      </p:pic>
      <p:sp>
        <p:nvSpPr>
          <p:cNvPr id="17" name="Content Placeholder 4"/>
          <p:cNvSpPr txBox="1"/>
          <p:nvPr/>
        </p:nvSpPr>
        <p:spPr>
          <a:xfrm>
            <a:off x="600620" y="1903961"/>
            <a:ext cx="7975927" cy="1728189"/>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zh-CN" altLang="en-US" sz="3000" dirty="0">
                <a:latin typeface="+mj-ea"/>
                <a:ea typeface="+mj-ea"/>
                <a:cs typeface="Arial" panose="020B0604020202020204" pitchFamily="34" charset="0"/>
              </a:rPr>
              <a:t>圣海伦火山是一座活火山，它最著名的一次爆发发生在</a:t>
            </a:r>
            <a:r>
              <a:rPr lang="en-US" altLang="zh-CN" sz="3000" dirty="0">
                <a:latin typeface="+mj-ea"/>
                <a:ea typeface="+mj-ea"/>
                <a:cs typeface="Arial" panose="020B0604020202020204" pitchFamily="34" charset="0"/>
              </a:rPr>
              <a:t>1980</a:t>
            </a:r>
            <a:r>
              <a:rPr lang="zh-CN" altLang="en-US" sz="3000" dirty="0">
                <a:latin typeface="+mj-ea"/>
                <a:ea typeface="+mj-ea"/>
                <a:cs typeface="Arial" panose="020B0604020202020204" pitchFamily="34" charset="0"/>
              </a:rPr>
              <a:t>年。</a:t>
            </a:r>
            <a:endParaRPr lang="en-US" altLang="zh-CN" sz="3000" dirty="0">
              <a:latin typeface="+mj-ea"/>
              <a:ea typeface="+mj-ea"/>
              <a:cs typeface="Arial" panose="020B0604020202020204" pitchFamily="34" charset="0"/>
            </a:endParaRPr>
          </a:p>
        </p:txBody>
      </p:sp>
      <p:pic>
        <p:nvPicPr>
          <p:cNvPr id="18" name="Picture 2" descr="Mount St. Helens - HIST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415" y="2984081"/>
            <a:ext cx="6535170" cy="368691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文本框 19"/>
          <p:cNvSpPr txBox="1"/>
          <p:nvPr/>
        </p:nvSpPr>
        <p:spPr>
          <a:xfrm>
            <a:off x="39756" y="447261"/>
            <a:ext cx="9104243" cy="640918"/>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放射性测年法：可不可靠</a:t>
            </a:r>
            <a:r>
              <a:rPr kumimoji="1" lang="en-US" altLang="zh-CN" sz="3600" b="1" dirty="0">
                <a:solidFill>
                  <a:srgbClr val="002060"/>
                </a:solidFill>
                <a:latin typeface="微软雅黑" panose="020B0503020204020204" pitchFamily="34" charset="-122"/>
                <a:ea typeface="微软雅黑" panose="020B0503020204020204" pitchFamily="34" charset="-122"/>
              </a:rPr>
              <a:t>?</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42358" y="1716890"/>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1700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71689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716890"/>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484784"/>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5994965"/>
            <a:ext cx="544010" cy="646331"/>
          </a:xfrm>
          <a:prstGeom prst="rect">
            <a:avLst/>
          </a:prstGeom>
        </p:spPr>
      </p:pic>
      <p:sp>
        <p:nvSpPr>
          <p:cNvPr id="16" name="文本框 15"/>
          <p:cNvSpPr txBox="1"/>
          <p:nvPr/>
        </p:nvSpPr>
        <p:spPr>
          <a:xfrm>
            <a:off x="0" y="453585"/>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放射性测年法不可靠</a:t>
            </a:r>
          </a:p>
        </p:txBody>
      </p:sp>
      <p:sp>
        <p:nvSpPr>
          <p:cNvPr id="17" name="Content Placeholder 4"/>
          <p:cNvSpPr txBox="1"/>
          <p:nvPr/>
        </p:nvSpPr>
        <p:spPr>
          <a:xfrm>
            <a:off x="5348892" y="2424924"/>
            <a:ext cx="3471512" cy="1652147"/>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r>
              <a:rPr lang="zh-CN" altLang="en-US" sz="2800" dirty="0">
                <a:latin typeface="+mj-ea"/>
                <a:ea typeface="+mj-ea"/>
                <a:cs typeface="Arial" panose="020B0604020202020204" pitchFamily="34" charset="0"/>
              </a:rPr>
              <a:t>圣海伦火山穹丘的年龄有多大？</a:t>
            </a:r>
          </a:p>
          <a:p>
            <a:pPr indent="0"/>
            <a:r>
              <a:rPr lang="zh-CN" altLang="en-US" sz="2800" b="1" dirty="0">
                <a:solidFill>
                  <a:srgbClr val="FF0000"/>
                </a:solidFill>
                <a:latin typeface="+mj-ea"/>
                <a:ea typeface="+mj-ea"/>
                <a:cs typeface="Arial" panose="020B0604020202020204" pitchFamily="34" charset="0"/>
              </a:rPr>
              <a:t>小于</a:t>
            </a:r>
            <a:r>
              <a:rPr lang="en-US" altLang="zh-CN" sz="2800" b="1" dirty="0">
                <a:solidFill>
                  <a:srgbClr val="FF0000"/>
                </a:solidFill>
                <a:latin typeface="+mj-ea"/>
                <a:ea typeface="+mj-ea"/>
                <a:cs typeface="Arial" panose="020B0604020202020204" pitchFamily="34" charset="0"/>
              </a:rPr>
              <a:t>75</a:t>
            </a:r>
            <a:r>
              <a:rPr lang="zh-CN" altLang="en-US" sz="2800" b="1" dirty="0">
                <a:solidFill>
                  <a:srgbClr val="FF0000"/>
                </a:solidFill>
                <a:latin typeface="+mj-ea"/>
                <a:ea typeface="+mj-ea"/>
                <a:cs typeface="Arial" panose="020B0604020202020204" pitchFamily="34" charset="0"/>
              </a:rPr>
              <a:t>年！</a:t>
            </a:r>
            <a:endParaRPr lang="en-US" altLang="zh-CN" sz="2800" b="1" dirty="0">
              <a:solidFill>
                <a:srgbClr val="FF0000"/>
              </a:solidFill>
              <a:latin typeface="+mj-ea"/>
              <a:ea typeface="+mj-ea"/>
              <a:cs typeface="Arial" panose="020B0604020202020204" pitchFamily="34" charset="0"/>
            </a:endParaRPr>
          </a:p>
        </p:txBody>
      </p:sp>
      <p:pic>
        <p:nvPicPr>
          <p:cNvPr id="19" name="Picture 3" descr="Slide_35"/>
          <p:cNvPicPr>
            <a:picLocks noChangeAspect="1" noChangeArrowheads="1"/>
          </p:cNvPicPr>
          <p:nvPr/>
        </p:nvPicPr>
        <p:blipFill>
          <a:blip r:embed="rId5" cstate="print">
            <a:lum bright="18000"/>
          </a:blip>
          <a:srcRect t="10233"/>
          <a:stretch>
            <a:fillRect/>
          </a:stretch>
        </p:blipFill>
        <p:spPr bwMode="auto">
          <a:xfrm>
            <a:off x="26287" y="2251527"/>
            <a:ext cx="5246732" cy="374118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Group 9"/>
          <p:cNvGrpSpPr/>
          <p:nvPr/>
        </p:nvGrpSpPr>
        <p:grpSpPr>
          <a:xfrm>
            <a:off x="1619672" y="2626377"/>
            <a:ext cx="3729219" cy="2674831"/>
            <a:chOff x="1923447" y="1465204"/>
            <a:chExt cx="4972293" cy="3566441"/>
          </a:xfrm>
        </p:grpSpPr>
        <p:sp>
          <p:nvSpPr>
            <p:cNvPr id="21" name="Oval 3"/>
            <p:cNvSpPr/>
            <p:nvPr/>
          </p:nvSpPr>
          <p:spPr>
            <a:xfrm>
              <a:off x="1923447" y="3543645"/>
              <a:ext cx="2664296" cy="1488000"/>
            </a:xfrm>
            <a:prstGeom prst="ellipse">
              <a:avLst/>
            </a:prstGeom>
            <a:ln w="38100">
              <a:solidFill>
                <a:srgbClr val="FFFF00"/>
              </a:solidFill>
            </a:ln>
          </p:spPr>
          <p:txBody>
            <a:bodyPr wrap="square" rtlCol="0" anchor="ctr">
              <a:spAutoFit/>
            </a:bodyPr>
            <a:lstStyle/>
            <a:p>
              <a:pPr algn="ctr"/>
              <a:endParaRPr lang="en-US" sz="1500"/>
            </a:p>
          </p:txBody>
        </p:sp>
        <p:cxnSp>
          <p:nvCxnSpPr>
            <p:cNvPr id="22" name="Straight Connector 6"/>
            <p:cNvCxnSpPr>
              <a:stCxn id="21" idx="0"/>
            </p:cNvCxnSpPr>
            <p:nvPr/>
          </p:nvCxnSpPr>
          <p:spPr>
            <a:xfrm flipV="1">
              <a:off x="3255595" y="2298432"/>
              <a:ext cx="1035856" cy="12452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3" name="TextBox 8"/>
            <p:cNvSpPr txBox="1"/>
            <p:nvPr/>
          </p:nvSpPr>
          <p:spPr>
            <a:xfrm>
              <a:off x="4291450" y="1465204"/>
              <a:ext cx="2604290" cy="1107996"/>
            </a:xfrm>
            <a:prstGeom prst="rect">
              <a:avLst/>
            </a:prstGeom>
            <a:noFill/>
            <a:ln w="38100">
              <a:solidFill>
                <a:srgbClr val="FFFF00"/>
              </a:solidFill>
            </a:ln>
          </p:spPr>
          <p:txBody>
            <a:bodyPr wrap="square" rtlCol="0">
              <a:spAutoFit/>
            </a:bodyPr>
            <a:lstStyle/>
            <a:p>
              <a:r>
                <a:rPr lang="zh-CN" altLang="en-US" sz="2400" dirty="0">
                  <a:solidFill>
                    <a:srgbClr val="FFFF00"/>
                  </a:solidFill>
                  <a:latin typeface="微软雅黑" panose="020B0503020204020204" pitchFamily="34" charset="-122"/>
                  <a:ea typeface="微软雅黑" panose="020B0503020204020204" pitchFamily="34" charset="-122"/>
                </a:rPr>
                <a:t>新的穹丘</a:t>
              </a:r>
              <a:r>
                <a:rPr lang="en-US" altLang="zh-CN" sz="2400" dirty="0">
                  <a:solidFill>
                    <a:srgbClr val="FFFF00"/>
                  </a:solidFill>
                  <a:latin typeface="微软雅黑" panose="020B0503020204020204" pitchFamily="34" charset="-122"/>
                  <a:ea typeface="微软雅黑" panose="020B0503020204020204" pitchFamily="34" charset="-122"/>
                </a:rPr>
                <a:t>1980</a:t>
              </a:r>
              <a:r>
                <a:rPr lang="zh-CN" altLang="en-US" sz="2400" dirty="0">
                  <a:solidFill>
                    <a:srgbClr val="FFFF00"/>
                  </a:solidFill>
                  <a:latin typeface="微软雅黑" panose="020B0503020204020204" pitchFamily="34" charset="-122"/>
                  <a:ea typeface="微软雅黑" panose="020B0503020204020204" pitchFamily="34" charset="-122"/>
                </a:rPr>
                <a:t>年隆起</a:t>
              </a:r>
              <a:endParaRPr lang="en-US" sz="2400" dirty="0">
                <a:solidFill>
                  <a:srgbClr val="FFFF00"/>
                </a:solidFill>
                <a:latin typeface="微软雅黑" panose="020B0503020204020204" pitchFamily="34" charset="-122"/>
                <a:ea typeface="微软雅黑" panose="020B0503020204020204" pitchFamily="34" charset="-122"/>
              </a:endParaRPr>
            </a:p>
          </p:txBody>
        </p:sp>
      </p:grpSp>
      <p:sp>
        <p:nvSpPr>
          <p:cNvPr id="18" name="Content Placeholder 4"/>
          <p:cNvSpPr txBox="1"/>
          <p:nvPr/>
        </p:nvSpPr>
        <p:spPr>
          <a:xfrm>
            <a:off x="5348892" y="4096863"/>
            <a:ext cx="3471512" cy="2862893"/>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r>
              <a:rPr lang="zh-CN" altLang="en-US" sz="2800" dirty="0">
                <a:latin typeface="+mj-ea"/>
                <a:ea typeface="+mj-ea"/>
                <a:cs typeface="Arial" panose="020B0604020202020204" pitchFamily="34" charset="0"/>
              </a:rPr>
              <a:t>放射性测量显示的数据是多少？</a:t>
            </a:r>
          </a:p>
          <a:p>
            <a:pPr indent="0"/>
            <a:r>
              <a:rPr lang="en-US" altLang="zh-CN" sz="2800" b="1" dirty="0">
                <a:solidFill>
                  <a:srgbClr val="FF0000"/>
                </a:solidFill>
                <a:latin typeface="+mj-ea"/>
                <a:ea typeface="+mj-ea"/>
                <a:cs typeface="Arial" panose="020B0604020202020204" pitchFamily="34" charset="0"/>
              </a:rPr>
              <a:t>34</a:t>
            </a:r>
            <a:r>
              <a:rPr lang="zh-CN" altLang="en-US" sz="2800" b="1" dirty="0">
                <a:solidFill>
                  <a:srgbClr val="FF0000"/>
                </a:solidFill>
                <a:latin typeface="+mj-ea"/>
                <a:ea typeface="+mj-ea"/>
                <a:cs typeface="Arial" panose="020B0604020202020204" pitchFamily="34" charset="0"/>
              </a:rPr>
              <a:t>万</a:t>
            </a:r>
            <a:r>
              <a:rPr lang="en-US" altLang="zh-CN" sz="2800" b="1" dirty="0">
                <a:solidFill>
                  <a:srgbClr val="FF0000"/>
                </a:solidFill>
                <a:latin typeface="+mj-ea"/>
                <a:ea typeface="+mj-ea"/>
                <a:cs typeface="Arial" panose="020B0604020202020204" pitchFamily="34" charset="0"/>
              </a:rPr>
              <a:t>-240</a:t>
            </a:r>
            <a:r>
              <a:rPr lang="zh-CN" altLang="en-US" sz="2800" b="1" dirty="0">
                <a:solidFill>
                  <a:srgbClr val="FF0000"/>
                </a:solidFill>
                <a:latin typeface="+mj-ea"/>
                <a:ea typeface="+mj-ea"/>
                <a:cs typeface="Arial" panose="020B0604020202020204" pitchFamily="34" charset="0"/>
              </a:rPr>
              <a:t>万年！</a:t>
            </a:r>
            <a:endParaRPr lang="en-US" altLang="zh-CN" sz="2800" b="1" dirty="0">
              <a:solidFill>
                <a:srgbClr val="FF0000"/>
              </a:solidFill>
              <a:latin typeface="+mj-ea"/>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ppt_y</p:attrName>
                                        </p:attrNameLst>
                                      </p:cBhvr>
                                      <p:tavLst>
                                        <p:tav tm="0">
                                          <p:val>
                                            <p:strVal val="#ppt_y-#ppt_h*1.125000"/>
                                          </p:val>
                                        </p:tav>
                                        <p:tav tm="100000">
                                          <p:val>
                                            <p:strVal val="#ppt_y"/>
                                          </p:val>
                                        </p:tav>
                                      </p:tavLst>
                                    </p:anim>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42358" y="1807711"/>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782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771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7711"/>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75605"/>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85786"/>
            <a:ext cx="544010" cy="646331"/>
          </a:xfrm>
          <a:prstGeom prst="rect">
            <a:avLst/>
          </a:prstGeom>
        </p:spPr>
      </p:pic>
      <p:sp>
        <p:nvSpPr>
          <p:cNvPr id="16" name="文本框 15"/>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放射性测年法可靠吗？</a:t>
            </a:r>
          </a:p>
        </p:txBody>
      </p:sp>
      <p:sp>
        <p:nvSpPr>
          <p:cNvPr id="17" name="Content Placeholder 4"/>
          <p:cNvSpPr txBox="1"/>
          <p:nvPr/>
        </p:nvSpPr>
        <p:spPr>
          <a:xfrm>
            <a:off x="0" y="5414505"/>
            <a:ext cx="9144000" cy="1182847"/>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lgn="ctr"/>
            <a:r>
              <a:rPr lang="zh-CN" altLang="en-US" sz="2800" dirty="0">
                <a:latin typeface="+mj-ea"/>
                <a:ea typeface="+mj-ea"/>
                <a:cs typeface="Arial" panose="020B0604020202020204" pitchFamily="34" charset="0"/>
              </a:rPr>
              <a:t>瑙鲁赫伊山</a:t>
            </a:r>
            <a:r>
              <a:rPr lang="en-US" altLang="zh-CN" sz="2800" dirty="0">
                <a:latin typeface="+mj-ea"/>
                <a:ea typeface="+mj-ea"/>
                <a:cs typeface="Arial" panose="020B0604020202020204" pitchFamily="34" charset="0"/>
              </a:rPr>
              <a:t>, </a:t>
            </a:r>
            <a:r>
              <a:rPr lang="zh-CN" altLang="en-US" sz="2800" dirty="0">
                <a:latin typeface="+mj-ea"/>
                <a:ea typeface="+mj-ea"/>
                <a:cs typeface="Arial" panose="020B0604020202020204" pitchFamily="34" charset="0"/>
              </a:rPr>
              <a:t>新西兰</a:t>
            </a:r>
          </a:p>
          <a:p>
            <a:pPr indent="0" algn="ctr"/>
            <a:r>
              <a:rPr lang="en-US" altLang="zh-CN" sz="2800" dirty="0">
                <a:latin typeface="+mj-ea"/>
                <a:ea typeface="+mj-ea"/>
                <a:cs typeface="Arial" panose="020B0604020202020204" pitchFamily="34" charset="0"/>
              </a:rPr>
              <a:t>1949</a:t>
            </a:r>
            <a:r>
              <a:rPr lang="zh-CN" altLang="en-US" sz="2800" dirty="0">
                <a:latin typeface="+mj-ea"/>
                <a:ea typeface="+mj-ea"/>
                <a:cs typeface="Arial" panose="020B0604020202020204" pitchFamily="34" charset="0"/>
              </a:rPr>
              <a:t>年至</a:t>
            </a:r>
            <a:r>
              <a:rPr lang="en-US" altLang="zh-CN" sz="2800" dirty="0">
                <a:latin typeface="+mj-ea"/>
                <a:ea typeface="+mj-ea"/>
                <a:cs typeface="Arial" panose="020B0604020202020204" pitchFamily="34" charset="0"/>
              </a:rPr>
              <a:t>1975</a:t>
            </a:r>
            <a:r>
              <a:rPr lang="zh-CN" altLang="en-US" sz="2800" dirty="0">
                <a:latin typeface="+mj-ea"/>
                <a:ea typeface="+mj-ea"/>
                <a:cs typeface="Arial" panose="020B0604020202020204" pitchFamily="34" charset="0"/>
              </a:rPr>
              <a:t>年爆发了</a:t>
            </a:r>
            <a:r>
              <a:rPr lang="en-US" altLang="zh-CN" sz="2800" dirty="0">
                <a:latin typeface="+mj-ea"/>
                <a:ea typeface="+mj-ea"/>
                <a:cs typeface="Arial" panose="020B0604020202020204" pitchFamily="34" charset="0"/>
              </a:rPr>
              <a:t>5</a:t>
            </a:r>
            <a:r>
              <a:rPr lang="zh-CN" altLang="en-US" sz="2800" dirty="0">
                <a:latin typeface="+mj-ea"/>
                <a:ea typeface="+mj-ea"/>
                <a:cs typeface="Arial" panose="020B0604020202020204" pitchFamily="34" charset="0"/>
              </a:rPr>
              <a:t>次！</a:t>
            </a:r>
            <a:endParaRPr lang="en-US" altLang="zh-CN" sz="2800" dirty="0">
              <a:solidFill>
                <a:srgbClr val="FF0000"/>
              </a:solidFill>
              <a:latin typeface="+mj-ea"/>
              <a:ea typeface="+mj-ea"/>
              <a:cs typeface="Arial" panose="020B0604020202020204" pitchFamily="34" charset="0"/>
            </a:endParaRPr>
          </a:p>
        </p:txBody>
      </p:sp>
      <p:pic>
        <p:nvPicPr>
          <p:cNvPr id="18" name="Picture 3" descr="Mount Ngauruhoe in New Zea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699" y="1391772"/>
            <a:ext cx="6666602" cy="3981444"/>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42358" y="1716890"/>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1700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71689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716890"/>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484784"/>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5994965"/>
            <a:ext cx="544010" cy="646331"/>
          </a:xfrm>
          <a:prstGeom prst="rect">
            <a:avLst/>
          </a:prstGeom>
        </p:spPr>
      </p:pic>
      <p:sp>
        <p:nvSpPr>
          <p:cNvPr id="16" name="文本框 15"/>
          <p:cNvSpPr txBox="1"/>
          <p:nvPr/>
        </p:nvSpPr>
        <p:spPr>
          <a:xfrm>
            <a:off x="0" y="34319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放射性测年法不可靠</a:t>
            </a:r>
          </a:p>
        </p:txBody>
      </p:sp>
      <p:sp>
        <p:nvSpPr>
          <p:cNvPr id="17" name="Content Placeholder 4"/>
          <p:cNvSpPr txBox="1"/>
          <p:nvPr/>
        </p:nvSpPr>
        <p:spPr>
          <a:xfrm>
            <a:off x="5348892" y="2424924"/>
            <a:ext cx="3471512" cy="1580135"/>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r>
              <a:rPr lang="zh-CN" altLang="en-US" sz="2800" dirty="0">
                <a:latin typeface="+mj-ea"/>
                <a:ea typeface="+mj-ea"/>
                <a:cs typeface="Arial" panose="020B0604020202020204" pitchFamily="34" charset="0"/>
              </a:rPr>
              <a:t>瑙鲁赫伊山的年龄有多大？</a:t>
            </a:r>
            <a:endParaRPr lang="en-US" altLang="zh-CN" sz="2800" dirty="0">
              <a:latin typeface="+mj-ea"/>
              <a:ea typeface="+mj-ea"/>
              <a:cs typeface="Arial" panose="020B0604020202020204" pitchFamily="34" charset="0"/>
            </a:endParaRPr>
          </a:p>
          <a:p>
            <a:pPr indent="0"/>
            <a:r>
              <a:rPr lang="zh-CN" altLang="en-US" sz="2800" b="1" dirty="0">
                <a:solidFill>
                  <a:srgbClr val="FF0000"/>
                </a:solidFill>
                <a:latin typeface="+mj-ea"/>
                <a:ea typeface="+mj-ea"/>
                <a:cs typeface="Arial" panose="020B0604020202020204" pitchFamily="34" charset="0"/>
              </a:rPr>
              <a:t>小于</a:t>
            </a:r>
            <a:r>
              <a:rPr lang="en-US" altLang="zh-CN" sz="2800" b="1" dirty="0">
                <a:solidFill>
                  <a:srgbClr val="FF0000"/>
                </a:solidFill>
                <a:latin typeface="+mj-ea"/>
                <a:ea typeface="+mj-ea"/>
                <a:cs typeface="Arial" panose="020B0604020202020204" pitchFamily="34" charset="0"/>
              </a:rPr>
              <a:t>100</a:t>
            </a:r>
            <a:r>
              <a:rPr lang="zh-CN" altLang="en-US" sz="2800" b="1" dirty="0">
                <a:solidFill>
                  <a:srgbClr val="FF0000"/>
                </a:solidFill>
                <a:latin typeface="+mj-ea"/>
                <a:ea typeface="+mj-ea"/>
                <a:cs typeface="Arial" panose="020B0604020202020204" pitchFamily="34" charset="0"/>
              </a:rPr>
              <a:t>年！</a:t>
            </a:r>
            <a:endParaRPr lang="en-US" altLang="zh-CN" sz="2800" b="1" dirty="0">
              <a:solidFill>
                <a:srgbClr val="FF0000"/>
              </a:solidFill>
              <a:latin typeface="+mj-ea"/>
              <a:ea typeface="+mj-ea"/>
              <a:cs typeface="Arial" panose="020B0604020202020204" pitchFamily="34" charset="0"/>
            </a:endParaRPr>
          </a:p>
        </p:txBody>
      </p:sp>
      <p:pic>
        <p:nvPicPr>
          <p:cNvPr id="18" name="Picture 3" descr="Mount Ngauruhoe in New Zea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411535"/>
            <a:ext cx="5249502" cy="313512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Content Placeholder 4"/>
          <p:cNvSpPr txBox="1"/>
          <p:nvPr/>
        </p:nvSpPr>
        <p:spPr>
          <a:xfrm>
            <a:off x="5348892" y="4028840"/>
            <a:ext cx="3471512" cy="2162796"/>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r>
              <a:rPr lang="zh-CN" altLang="en-US" sz="2800" dirty="0">
                <a:latin typeface="+mj-ea"/>
                <a:ea typeface="+mj-ea"/>
                <a:cs typeface="Arial" panose="020B0604020202020204" pitchFamily="34" charset="0"/>
              </a:rPr>
              <a:t>放射性测量显示的数据是多少？</a:t>
            </a:r>
            <a:endParaRPr lang="en-US" altLang="zh-CN" sz="2800" dirty="0">
              <a:latin typeface="+mj-ea"/>
              <a:ea typeface="+mj-ea"/>
              <a:cs typeface="Arial" panose="020B0604020202020204" pitchFamily="34" charset="0"/>
            </a:endParaRPr>
          </a:p>
          <a:p>
            <a:pPr indent="0"/>
            <a:r>
              <a:rPr lang="en-US" altLang="zh-CN" sz="2800" b="1" dirty="0">
                <a:solidFill>
                  <a:srgbClr val="FF0000"/>
                </a:solidFill>
                <a:latin typeface="+mj-ea"/>
                <a:ea typeface="+mj-ea"/>
                <a:cs typeface="Arial" panose="020B0604020202020204" pitchFamily="34" charset="0"/>
              </a:rPr>
              <a:t>27</a:t>
            </a:r>
            <a:r>
              <a:rPr lang="zh-CN" altLang="en-US" sz="2800" b="1" dirty="0">
                <a:solidFill>
                  <a:srgbClr val="FF0000"/>
                </a:solidFill>
                <a:latin typeface="+mj-ea"/>
                <a:ea typeface="+mj-ea"/>
                <a:cs typeface="Arial" panose="020B0604020202020204" pitchFamily="34" charset="0"/>
              </a:rPr>
              <a:t>万</a:t>
            </a:r>
            <a:r>
              <a:rPr lang="en-US" altLang="zh-CN" sz="2800" b="1" dirty="0">
                <a:solidFill>
                  <a:srgbClr val="FF0000"/>
                </a:solidFill>
                <a:latin typeface="+mj-ea"/>
                <a:ea typeface="+mj-ea"/>
                <a:cs typeface="Arial" panose="020B0604020202020204" pitchFamily="34" charset="0"/>
              </a:rPr>
              <a:t>-350</a:t>
            </a:r>
            <a:r>
              <a:rPr lang="zh-CN" altLang="en-US" sz="2800" b="1" dirty="0">
                <a:solidFill>
                  <a:srgbClr val="FF0000"/>
                </a:solidFill>
                <a:latin typeface="+mj-ea"/>
                <a:ea typeface="+mj-ea"/>
                <a:cs typeface="Arial" panose="020B0604020202020204" pitchFamily="34" charset="0"/>
              </a:rPr>
              <a:t>万年！</a:t>
            </a:r>
            <a:endParaRPr lang="en-US" altLang="zh-CN" sz="2800" b="1" dirty="0">
              <a:solidFill>
                <a:srgbClr val="FF0000"/>
              </a:solidFill>
              <a:latin typeface="+mj-ea"/>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down)">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格 19"/>
          <p:cNvGraphicFramePr>
            <a:graphicFrameLocks noGrp="1"/>
          </p:cNvGraphicFramePr>
          <p:nvPr/>
        </p:nvGraphicFramePr>
        <p:xfrm>
          <a:off x="0" y="1412776"/>
          <a:ext cx="9144000" cy="5336284"/>
        </p:xfrm>
        <a:graphic>
          <a:graphicData uri="http://schemas.openxmlformats.org/drawingml/2006/table">
            <a:tbl>
              <a:tblPr>
                <a:tableStyleId>{5C22544A-7EE6-4342-B048-85BDC9FD1C3A}</a:tableStyleId>
              </a:tblPr>
              <a:tblGrid>
                <a:gridCol w="2555776">
                  <a:extLst>
                    <a:ext uri="{9D8B030D-6E8A-4147-A177-3AD203B41FA5}">
                      <a16:colId xmlns:a16="http://schemas.microsoft.com/office/drawing/2014/main" val="20000"/>
                    </a:ext>
                  </a:extLst>
                </a:gridCol>
                <a:gridCol w="1721257">
                  <a:extLst>
                    <a:ext uri="{9D8B030D-6E8A-4147-A177-3AD203B41FA5}">
                      <a16:colId xmlns:a16="http://schemas.microsoft.com/office/drawing/2014/main" val="20001"/>
                    </a:ext>
                  </a:extLst>
                </a:gridCol>
                <a:gridCol w="1622322">
                  <a:extLst>
                    <a:ext uri="{9D8B030D-6E8A-4147-A177-3AD203B41FA5}">
                      <a16:colId xmlns:a16="http://schemas.microsoft.com/office/drawing/2014/main" val="20002"/>
                    </a:ext>
                  </a:extLst>
                </a:gridCol>
                <a:gridCol w="1843548">
                  <a:extLst>
                    <a:ext uri="{9D8B030D-6E8A-4147-A177-3AD203B41FA5}">
                      <a16:colId xmlns:a16="http://schemas.microsoft.com/office/drawing/2014/main" val="20003"/>
                    </a:ext>
                  </a:extLst>
                </a:gridCol>
                <a:gridCol w="1401097">
                  <a:extLst>
                    <a:ext uri="{9D8B030D-6E8A-4147-A177-3AD203B41FA5}">
                      <a16:colId xmlns:a16="http://schemas.microsoft.com/office/drawing/2014/main" val="20004"/>
                    </a:ext>
                  </a:extLst>
                </a:gridCol>
              </a:tblGrid>
              <a:tr h="1224136">
                <a:tc>
                  <a:txBody>
                    <a:bodyPr/>
                    <a:lstStyle/>
                    <a:p>
                      <a:pPr algn="ctr">
                        <a:spcAft>
                          <a:spcPts val="0"/>
                        </a:spcAft>
                      </a:pPr>
                      <a:r>
                        <a:rPr lang="zh-CN" sz="2500" kern="100" dirty="0">
                          <a:solidFill>
                            <a:schemeClr val="bg1"/>
                          </a:solidFill>
                          <a:effectLst/>
                          <a:latin typeface="+mj-ea"/>
                          <a:ea typeface="+mj-ea"/>
                        </a:rPr>
                        <a:t>地点</a:t>
                      </a:r>
                    </a:p>
                  </a:txBody>
                  <a:tcPr marL="49672" marR="49672" marT="0" marB="0" anchor="ctr">
                    <a:solidFill>
                      <a:srgbClr val="002060"/>
                    </a:solidFill>
                  </a:tcPr>
                </a:tc>
                <a:tc>
                  <a:txBody>
                    <a:bodyPr/>
                    <a:lstStyle/>
                    <a:p>
                      <a:pPr algn="ctr">
                        <a:spcAft>
                          <a:spcPts val="0"/>
                        </a:spcAft>
                      </a:pPr>
                      <a:r>
                        <a:rPr lang="zh-CN" altLang="en-US" sz="2500" kern="100" dirty="0">
                          <a:solidFill>
                            <a:schemeClr val="bg1"/>
                          </a:solidFill>
                          <a:effectLst/>
                          <a:latin typeface="+mj-ea"/>
                          <a:ea typeface="+mj-ea"/>
                        </a:rPr>
                        <a:t>形成</a:t>
                      </a:r>
                      <a:r>
                        <a:rPr lang="zh-CN" sz="2500" kern="100" dirty="0">
                          <a:solidFill>
                            <a:schemeClr val="bg1"/>
                          </a:solidFill>
                          <a:effectLst/>
                          <a:latin typeface="+mj-ea"/>
                          <a:ea typeface="+mj-ea"/>
                        </a:rPr>
                        <a:t>时间</a:t>
                      </a:r>
                    </a:p>
                  </a:txBody>
                  <a:tcPr marL="49672" marR="49672" marT="0" marB="0" anchor="ctr">
                    <a:solidFill>
                      <a:srgbClr val="002060"/>
                    </a:solidFill>
                  </a:tcPr>
                </a:tc>
                <a:tc>
                  <a:txBody>
                    <a:bodyPr/>
                    <a:lstStyle/>
                    <a:p>
                      <a:pPr algn="ctr">
                        <a:spcAft>
                          <a:spcPts val="0"/>
                        </a:spcAft>
                      </a:pPr>
                      <a:r>
                        <a:rPr lang="zh-CN" altLang="en-US" sz="2500" b="1" kern="100" dirty="0">
                          <a:solidFill>
                            <a:schemeClr val="bg1"/>
                          </a:solidFill>
                          <a:effectLst/>
                          <a:latin typeface="+mj-ea"/>
                          <a:ea typeface="+mj-ea"/>
                        </a:rPr>
                        <a:t>实际年龄</a:t>
                      </a:r>
                      <a:endParaRPr lang="zh-CN" sz="2500" b="1" kern="100" dirty="0">
                        <a:solidFill>
                          <a:schemeClr val="bg1"/>
                        </a:solidFill>
                        <a:effectLst/>
                        <a:latin typeface="+mj-ea"/>
                        <a:ea typeface="+mj-ea"/>
                      </a:endParaRPr>
                    </a:p>
                  </a:txBody>
                  <a:tcPr marL="49672" marR="49672" marT="0" marB="0" anchor="ctr">
                    <a:solidFill>
                      <a:srgbClr val="002060"/>
                    </a:solidFill>
                  </a:tcPr>
                </a:tc>
                <a:tc>
                  <a:txBody>
                    <a:bodyPr/>
                    <a:lstStyle/>
                    <a:p>
                      <a:pPr algn="ctr">
                        <a:spcAft>
                          <a:spcPts val="0"/>
                        </a:spcAft>
                      </a:pPr>
                      <a:r>
                        <a:rPr lang="zh-CN" sz="2500" kern="100" dirty="0">
                          <a:solidFill>
                            <a:schemeClr val="bg1"/>
                          </a:solidFill>
                          <a:effectLst/>
                          <a:latin typeface="+mj-ea"/>
                          <a:ea typeface="+mj-ea"/>
                        </a:rPr>
                        <a:t>放射性测定法测定结果</a:t>
                      </a:r>
                    </a:p>
                  </a:txBody>
                  <a:tcPr marL="49672" marR="49672" marT="0" marB="0" anchor="ctr">
                    <a:solidFill>
                      <a:srgbClr val="002060"/>
                    </a:solidFill>
                  </a:tcPr>
                </a:tc>
                <a:tc>
                  <a:txBody>
                    <a:bodyPr/>
                    <a:lstStyle/>
                    <a:p>
                      <a:pPr algn="ctr">
                        <a:spcAft>
                          <a:spcPts val="0"/>
                        </a:spcAft>
                      </a:pPr>
                      <a:r>
                        <a:rPr lang="zh-CN" sz="2500" b="1" kern="100" dirty="0">
                          <a:solidFill>
                            <a:schemeClr val="bg1"/>
                          </a:solidFill>
                          <a:effectLst/>
                          <a:latin typeface="+mj-ea"/>
                          <a:ea typeface="+mj-ea"/>
                        </a:rPr>
                        <a:t>最小放射年代</a:t>
                      </a:r>
                    </a:p>
                  </a:txBody>
                  <a:tcPr marL="49672" marR="49672" marT="0" marB="0" anchor="ctr">
                    <a:solidFill>
                      <a:srgbClr val="002060"/>
                    </a:solidFill>
                  </a:tcPr>
                </a:tc>
                <a:extLst>
                  <a:ext uri="{0D108BD9-81ED-4DB2-BD59-A6C34878D82A}">
                    <a16:rowId xmlns:a16="http://schemas.microsoft.com/office/drawing/2014/main" val="10000"/>
                  </a:ext>
                </a:extLst>
              </a:tr>
              <a:tr h="1438219">
                <a:tc>
                  <a:txBody>
                    <a:bodyPr/>
                    <a:lstStyle/>
                    <a:p>
                      <a:pPr algn="ctr">
                        <a:spcAft>
                          <a:spcPts val="0"/>
                        </a:spcAft>
                      </a:pPr>
                      <a:r>
                        <a:rPr kumimoji="0" lang="zh-CN" altLang="zh-CN" sz="2400" kern="100" dirty="0">
                          <a:solidFill>
                            <a:schemeClr val="dk1"/>
                          </a:solidFill>
                          <a:effectLst/>
                          <a:latin typeface="+mj-ea"/>
                          <a:ea typeface="+mj-ea"/>
                          <a:cs typeface="+mn-cs"/>
                        </a:rPr>
                        <a:t>意大利</a:t>
                      </a:r>
                      <a:endParaRPr kumimoji="0" lang="en-US" altLang="zh-CN" sz="2400" kern="100" dirty="0">
                        <a:solidFill>
                          <a:schemeClr val="dk1"/>
                        </a:solidFill>
                        <a:effectLst/>
                        <a:latin typeface="+mj-ea"/>
                        <a:ea typeface="+mj-ea"/>
                        <a:cs typeface="+mn-cs"/>
                      </a:endParaRPr>
                    </a:p>
                    <a:p>
                      <a:pPr algn="ctr">
                        <a:spcAft>
                          <a:spcPts val="0"/>
                        </a:spcAft>
                      </a:pPr>
                      <a:r>
                        <a:rPr lang="zh-CN" sz="2400" kern="100" dirty="0">
                          <a:effectLst/>
                          <a:latin typeface="+mj-ea"/>
                          <a:ea typeface="+mj-ea"/>
                        </a:rPr>
                        <a:t>斯特龙博利山</a:t>
                      </a:r>
                      <a:endParaRPr lang="en-US" altLang="zh-CN" sz="2400" kern="100" dirty="0">
                        <a:effectLst/>
                        <a:latin typeface="+mj-ea"/>
                        <a:ea typeface="+mj-ea"/>
                      </a:endParaRPr>
                    </a:p>
                    <a:p>
                      <a:pPr algn="ctr">
                        <a:spcAft>
                          <a:spcPts val="0"/>
                        </a:spcAft>
                      </a:pPr>
                      <a:r>
                        <a:rPr lang="zh-CN" sz="2400" kern="100" dirty="0">
                          <a:effectLst/>
                          <a:latin typeface="+mj-ea"/>
                          <a:ea typeface="+mj-ea"/>
                        </a:rPr>
                        <a:t>火山弹</a:t>
                      </a:r>
                    </a:p>
                  </a:txBody>
                  <a:tcPr marL="49672" marR="49672" marT="0" marB="0" anchor="ctr"/>
                </a:tc>
                <a:tc>
                  <a:txBody>
                    <a:bodyPr/>
                    <a:lstStyle/>
                    <a:p>
                      <a:pPr algn="ctr">
                        <a:spcAft>
                          <a:spcPts val="0"/>
                        </a:spcAft>
                      </a:pPr>
                      <a:r>
                        <a:rPr lang="en-US" sz="2400" kern="100" dirty="0">
                          <a:effectLst/>
                          <a:latin typeface="+mj-ea"/>
                          <a:ea typeface="+mj-ea"/>
                        </a:rPr>
                        <a:t>1963</a:t>
                      </a:r>
                      <a:r>
                        <a:rPr lang="zh-CN" sz="2400" kern="100" dirty="0">
                          <a:effectLst/>
                          <a:latin typeface="+mj-ea"/>
                          <a:ea typeface="+mj-ea"/>
                        </a:rPr>
                        <a:t>年</a:t>
                      </a:r>
                    </a:p>
                  </a:txBody>
                  <a:tcPr marL="49672" marR="49672" marT="0" marB="0" anchor="ctr"/>
                </a:tc>
                <a:tc>
                  <a:txBody>
                    <a:bodyPr/>
                    <a:lstStyle/>
                    <a:p>
                      <a:pPr algn="ctr">
                        <a:spcAft>
                          <a:spcPts val="0"/>
                        </a:spcAft>
                      </a:pPr>
                      <a:r>
                        <a:rPr kumimoji="0" lang="en-US" altLang="zh-CN" sz="2400" b="1" kern="100" dirty="0">
                          <a:solidFill>
                            <a:schemeClr val="dk1"/>
                          </a:solidFill>
                          <a:effectLst/>
                          <a:latin typeface="+mj-ea"/>
                          <a:ea typeface="+mj-ea"/>
                          <a:cs typeface="+mn-cs"/>
                        </a:rPr>
                        <a:t>&lt;</a:t>
                      </a:r>
                      <a:r>
                        <a:rPr lang="en-US" altLang="zh-CN" sz="2400" b="1" kern="100" dirty="0">
                          <a:effectLst/>
                          <a:latin typeface="+mj-ea"/>
                          <a:ea typeface="+mj-ea"/>
                        </a:rPr>
                        <a:t>100</a:t>
                      </a:r>
                      <a:r>
                        <a:rPr lang="zh-CN" altLang="en-US" sz="2400" b="1" kern="100" dirty="0">
                          <a:effectLst/>
                          <a:latin typeface="+mj-ea"/>
                          <a:ea typeface="+mj-ea"/>
                        </a:rPr>
                        <a:t>年</a:t>
                      </a:r>
                      <a:endParaRPr lang="zh-CN" sz="2400" b="1" kern="100" dirty="0">
                        <a:effectLst/>
                        <a:latin typeface="+mj-ea"/>
                        <a:ea typeface="+mj-ea"/>
                      </a:endParaRPr>
                    </a:p>
                  </a:txBody>
                  <a:tcPr marL="49672" marR="49672" marT="0" marB="0" anchor="ctr"/>
                </a:tc>
                <a:tc>
                  <a:txBody>
                    <a:bodyPr/>
                    <a:lstStyle/>
                    <a:p>
                      <a:pPr algn="ctr">
                        <a:spcAft>
                          <a:spcPts val="0"/>
                        </a:spcAft>
                      </a:pPr>
                      <a:r>
                        <a:rPr lang="en-US" sz="2400" kern="100">
                          <a:effectLst/>
                          <a:latin typeface="+mj-ea"/>
                          <a:ea typeface="+mj-ea"/>
                        </a:rPr>
                        <a:t>240±200</a:t>
                      </a:r>
                      <a:r>
                        <a:rPr lang="zh-CN" sz="2400" kern="100">
                          <a:effectLst/>
                          <a:latin typeface="+mj-ea"/>
                          <a:ea typeface="+mj-ea"/>
                        </a:rPr>
                        <a:t>万</a:t>
                      </a:r>
                      <a:endParaRPr lang="zh-CN" sz="2400" kern="100" dirty="0">
                        <a:effectLst/>
                        <a:latin typeface="+mj-ea"/>
                        <a:ea typeface="+mj-ea"/>
                      </a:endParaRPr>
                    </a:p>
                  </a:txBody>
                  <a:tcPr marL="49672" marR="49672" marT="0" marB="0" anchor="ctr"/>
                </a:tc>
                <a:tc>
                  <a:txBody>
                    <a:bodyPr/>
                    <a:lstStyle/>
                    <a:p>
                      <a:pPr algn="ctr">
                        <a:spcAft>
                          <a:spcPts val="0"/>
                        </a:spcAft>
                      </a:pPr>
                      <a:r>
                        <a:rPr lang="en-US" sz="2400" b="1" kern="100" dirty="0">
                          <a:effectLst/>
                          <a:latin typeface="+mj-ea"/>
                          <a:ea typeface="+mj-ea"/>
                        </a:rPr>
                        <a:t>40</a:t>
                      </a:r>
                      <a:r>
                        <a:rPr lang="zh-CN" sz="2400" b="1" kern="100" dirty="0">
                          <a:effectLst/>
                          <a:latin typeface="+mj-ea"/>
                          <a:ea typeface="+mj-ea"/>
                        </a:rPr>
                        <a:t>万</a:t>
                      </a:r>
                    </a:p>
                  </a:txBody>
                  <a:tcPr marL="49672" marR="49672" marT="0" marB="0" anchor="ctr"/>
                </a:tc>
                <a:extLst>
                  <a:ext uri="{0D108BD9-81ED-4DB2-BD59-A6C34878D82A}">
                    <a16:rowId xmlns:a16="http://schemas.microsoft.com/office/drawing/2014/main" val="10001"/>
                  </a:ext>
                </a:extLst>
              </a:tr>
              <a:tr h="1531293">
                <a:tc>
                  <a:txBody>
                    <a:bodyPr/>
                    <a:lstStyle/>
                    <a:p>
                      <a:pPr algn="ctr">
                        <a:spcAft>
                          <a:spcPts val="0"/>
                        </a:spcAft>
                      </a:pPr>
                      <a:r>
                        <a:rPr kumimoji="0" lang="zh-CN" altLang="en-US" sz="2400" kern="100" dirty="0">
                          <a:solidFill>
                            <a:schemeClr val="dk1"/>
                          </a:solidFill>
                          <a:effectLst/>
                          <a:latin typeface="+mj-ea"/>
                          <a:ea typeface="+mj-ea"/>
                          <a:cs typeface="+mn-cs"/>
                        </a:rPr>
                        <a:t>美国加洲</a:t>
                      </a:r>
                      <a:endParaRPr kumimoji="0" lang="en-US" altLang="zh-CN" sz="2400" kern="100" dirty="0">
                        <a:solidFill>
                          <a:schemeClr val="dk1"/>
                        </a:solidFill>
                        <a:effectLst/>
                        <a:latin typeface="+mj-ea"/>
                        <a:ea typeface="+mj-ea"/>
                        <a:cs typeface="+mn-cs"/>
                      </a:endParaRPr>
                    </a:p>
                    <a:p>
                      <a:pPr algn="ctr">
                        <a:spcAft>
                          <a:spcPts val="0"/>
                        </a:spcAft>
                      </a:pPr>
                      <a:r>
                        <a:rPr kumimoji="0" lang="zh-CN" altLang="zh-CN" sz="2400" kern="100" dirty="0">
                          <a:solidFill>
                            <a:schemeClr val="dk1"/>
                          </a:solidFill>
                          <a:effectLst/>
                          <a:latin typeface="+mj-ea"/>
                          <a:ea typeface="+mj-ea"/>
                          <a:cs typeface="+mn-cs"/>
                        </a:rPr>
                        <a:t>玻璃山</a:t>
                      </a:r>
                      <a:endParaRPr kumimoji="0" lang="en-US" altLang="zh-CN" sz="2400" kern="100" dirty="0">
                        <a:solidFill>
                          <a:schemeClr val="dk1"/>
                        </a:solidFill>
                        <a:effectLst/>
                        <a:latin typeface="+mj-ea"/>
                        <a:ea typeface="+mj-ea"/>
                        <a:cs typeface="+mn-cs"/>
                      </a:endParaRPr>
                    </a:p>
                    <a:p>
                      <a:pPr algn="ctr">
                        <a:spcAft>
                          <a:spcPts val="0"/>
                        </a:spcAft>
                      </a:pPr>
                      <a:r>
                        <a:rPr lang="zh-CN" sz="2400" kern="100" dirty="0">
                          <a:effectLst/>
                          <a:latin typeface="+mj-ea"/>
                          <a:ea typeface="+mj-ea"/>
                        </a:rPr>
                        <a:t>黑曜岩</a:t>
                      </a:r>
                    </a:p>
                  </a:txBody>
                  <a:tcPr marL="49672" marR="49672" marT="0" marB="0" anchor="ctr"/>
                </a:tc>
                <a:tc>
                  <a:txBody>
                    <a:bodyPr/>
                    <a:lstStyle/>
                    <a:p>
                      <a:pPr algn="ctr">
                        <a:spcAft>
                          <a:spcPts val="0"/>
                        </a:spcAft>
                      </a:pPr>
                      <a:r>
                        <a:rPr lang="en-US" sz="2400" kern="100" dirty="0">
                          <a:effectLst/>
                          <a:latin typeface="+mj-ea"/>
                          <a:ea typeface="+mj-ea"/>
                        </a:rPr>
                        <a:t>&lt;500</a:t>
                      </a:r>
                      <a:r>
                        <a:rPr lang="zh-CN" sz="2400" kern="100" dirty="0">
                          <a:effectLst/>
                          <a:latin typeface="+mj-ea"/>
                          <a:ea typeface="+mj-ea"/>
                        </a:rPr>
                        <a:t>年前</a:t>
                      </a:r>
                    </a:p>
                  </a:txBody>
                  <a:tcPr marL="49672" marR="49672" marT="0" marB="0" anchor="ctr"/>
                </a:tc>
                <a:tc>
                  <a:txBody>
                    <a:bodyPr/>
                    <a:lstStyle/>
                    <a:p>
                      <a:pPr algn="ctr">
                        <a:spcAft>
                          <a:spcPts val="0"/>
                        </a:spcAft>
                      </a:pPr>
                      <a:r>
                        <a:rPr kumimoji="0" lang="en-US" altLang="zh-CN" sz="2400" b="1" kern="100" dirty="0">
                          <a:solidFill>
                            <a:schemeClr val="dk1"/>
                          </a:solidFill>
                          <a:effectLst/>
                          <a:latin typeface="+mj-ea"/>
                          <a:ea typeface="+mj-ea"/>
                          <a:cs typeface="+mn-cs"/>
                        </a:rPr>
                        <a:t>&lt;500</a:t>
                      </a:r>
                      <a:r>
                        <a:rPr kumimoji="0" lang="zh-CN" altLang="en-US" sz="2400" b="1" kern="100" dirty="0">
                          <a:solidFill>
                            <a:schemeClr val="dk1"/>
                          </a:solidFill>
                          <a:effectLst/>
                          <a:latin typeface="+mj-ea"/>
                          <a:ea typeface="+mj-ea"/>
                          <a:cs typeface="+mn-cs"/>
                        </a:rPr>
                        <a:t>年</a:t>
                      </a:r>
                      <a:endParaRPr lang="zh-CN" sz="2400" b="1" kern="100" dirty="0">
                        <a:effectLst/>
                        <a:latin typeface="+mj-ea"/>
                        <a:ea typeface="+mj-ea"/>
                      </a:endParaRPr>
                    </a:p>
                  </a:txBody>
                  <a:tcPr marL="49672" marR="49672" marT="0" marB="0" anchor="ctr"/>
                </a:tc>
                <a:tc>
                  <a:txBody>
                    <a:bodyPr/>
                    <a:lstStyle/>
                    <a:p>
                      <a:pPr algn="ctr">
                        <a:spcAft>
                          <a:spcPts val="0"/>
                        </a:spcAft>
                      </a:pPr>
                      <a:r>
                        <a:rPr lang="en-US" sz="2400" kern="100" dirty="0">
                          <a:effectLst/>
                          <a:latin typeface="+mj-ea"/>
                          <a:ea typeface="+mj-ea"/>
                        </a:rPr>
                        <a:t>1260±450</a:t>
                      </a:r>
                      <a:r>
                        <a:rPr lang="zh-CN" sz="2400" kern="100" dirty="0">
                          <a:effectLst/>
                          <a:latin typeface="+mj-ea"/>
                          <a:ea typeface="+mj-ea"/>
                        </a:rPr>
                        <a:t>万</a:t>
                      </a:r>
                    </a:p>
                  </a:txBody>
                  <a:tcPr marL="49672" marR="49672" marT="0" marB="0" anchor="ctr"/>
                </a:tc>
                <a:tc>
                  <a:txBody>
                    <a:bodyPr/>
                    <a:lstStyle/>
                    <a:p>
                      <a:pPr algn="ctr">
                        <a:spcAft>
                          <a:spcPts val="0"/>
                        </a:spcAft>
                      </a:pPr>
                      <a:r>
                        <a:rPr lang="en-US" altLang="zh-CN" sz="2400" b="1" kern="100" dirty="0">
                          <a:effectLst/>
                          <a:latin typeface="+mj-ea"/>
                          <a:ea typeface="+mj-ea"/>
                        </a:rPr>
                        <a:t>810</a:t>
                      </a:r>
                      <a:r>
                        <a:rPr lang="zh-CN" altLang="en-US" sz="2400" b="1" kern="100" dirty="0">
                          <a:effectLst/>
                          <a:latin typeface="+mj-ea"/>
                          <a:ea typeface="+mj-ea"/>
                        </a:rPr>
                        <a:t>万</a:t>
                      </a:r>
                      <a:endParaRPr lang="zh-CN" sz="2400" b="1" kern="100" dirty="0">
                        <a:effectLst/>
                        <a:latin typeface="+mj-ea"/>
                        <a:ea typeface="+mj-ea"/>
                      </a:endParaRPr>
                    </a:p>
                  </a:txBody>
                  <a:tcPr marL="49672" marR="49672" marT="0" marB="0" anchor="ctr"/>
                </a:tc>
                <a:extLst>
                  <a:ext uri="{0D108BD9-81ED-4DB2-BD59-A6C34878D82A}">
                    <a16:rowId xmlns:a16="http://schemas.microsoft.com/office/drawing/2014/main" val="10002"/>
                  </a:ext>
                </a:extLst>
              </a:tr>
              <a:tr h="1142636">
                <a:tc>
                  <a:txBody>
                    <a:bodyPr/>
                    <a:lstStyle/>
                    <a:p>
                      <a:pPr algn="ctr">
                        <a:spcAft>
                          <a:spcPts val="0"/>
                        </a:spcAft>
                      </a:pPr>
                      <a:r>
                        <a:rPr kumimoji="0" lang="zh-CN" altLang="zh-CN" sz="2400" kern="100" dirty="0">
                          <a:solidFill>
                            <a:schemeClr val="dk1"/>
                          </a:solidFill>
                          <a:effectLst/>
                          <a:latin typeface="+mj-ea"/>
                          <a:ea typeface="+mj-ea"/>
                          <a:cs typeface="+mn-cs"/>
                        </a:rPr>
                        <a:t>夏威夷</a:t>
                      </a:r>
                      <a:endParaRPr kumimoji="0" lang="en-US" altLang="zh-CN" sz="2400" kern="100" dirty="0">
                        <a:solidFill>
                          <a:schemeClr val="dk1"/>
                        </a:solidFill>
                        <a:effectLst/>
                        <a:latin typeface="+mj-ea"/>
                        <a:ea typeface="+mj-ea"/>
                        <a:cs typeface="+mn-cs"/>
                      </a:endParaRPr>
                    </a:p>
                    <a:p>
                      <a:pPr algn="ctr">
                        <a:spcAft>
                          <a:spcPts val="0"/>
                        </a:spcAft>
                      </a:pPr>
                      <a:r>
                        <a:rPr lang="zh-CN" sz="2400" kern="100" dirty="0">
                          <a:effectLst/>
                          <a:latin typeface="+mj-ea"/>
                          <a:ea typeface="+mj-ea"/>
                        </a:rPr>
                        <a:t>基拉韦厄玄武岩</a:t>
                      </a:r>
                    </a:p>
                  </a:txBody>
                  <a:tcPr marL="49672" marR="49672" marT="0" marB="0" anchor="ctr"/>
                </a:tc>
                <a:tc>
                  <a:txBody>
                    <a:bodyPr/>
                    <a:lstStyle/>
                    <a:p>
                      <a:pPr algn="ctr">
                        <a:spcAft>
                          <a:spcPts val="0"/>
                        </a:spcAft>
                      </a:pPr>
                      <a:r>
                        <a:rPr lang="en-US" sz="2400" kern="100" dirty="0">
                          <a:effectLst/>
                          <a:latin typeface="+mj-ea"/>
                          <a:ea typeface="+mj-ea"/>
                        </a:rPr>
                        <a:t>&lt;200</a:t>
                      </a:r>
                      <a:r>
                        <a:rPr lang="zh-CN" sz="2400" kern="100" dirty="0">
                          <a:effectLst/>
                          <a:latin typeface="+mj-ea"/>
                          <a:ea typeface="+mj-ea"/>
                        </a:rPr>
                        <a:t>年前</a:t>
                      </a:r>
                    </a:p>
                  </a:txBody>
                  <a:tcPr marL="49672" marR="49672" marT="0" marB="0" anchor="ctr"/>
                </a:tc>
                <a:tc>
                  <a:txBody>
                    <a:bodyPr/>
                    <a:lstStyle/>
                    <a:p>
                      <a:pPr algn="ctr">
                        <a:spcAft>
                          <a:spcPts val="0"/>
                        </a:spcAft>
                      </a:pPr>
                      <a:r>
                        <a:rPr kumimoji="0" lang="en-US" altLang="zh-CN" sz="2400" b="1" kern="100" dirty="0">
                          <a:solidFill>
                            <a:schemeClr val="dk1"/>
                          </a:solidFill>
                          <a:effectLst/>
                          <a:latin typeface="+mj-ea"/>
                          <a:ea typeface="+mj-ea"/>
                          <a:cs typeface="+mn-cs"/>
                        </a:rPr>
                        <a:t>&lt;200</a:t>
                      </a:r>
                      <a:r>
                        <a:rPr kumimoji="0" lang="zh-CN" altLang="en-US" sz="2400" b="1" kern="100" dirty="0">
                          <a:solidFill>
                            <a:schemeClr val="dk1"/>
                          </a:solidFill>
                          <a:effectLst/>
                          <a:latin typeface="+mj-ea"/>
                          <a:ea typeface="+mj-ea"/>
                          <a:cs typeface="+mn-cs"/>
                        </a:rPr>
                        <a:t>年</a:t>
                      </a:r>
                      <a:endParaRPr lang="zh-CN" sz="2400" b="1" kern="100" dirty="0">
                        <a:effectLst/>
                        <a:latin typeface="+mj-ea"/>
                        <a:ea typeface="+mj-ea"/>
                      </a:endParaRPr>
                    </a:p>
                  </a:txBody>
                  <a:tcPr marL="49672" marR="49672" marT="0" marB="0" anchor="ctr"/>
                </a:tc>
                <a:tc>
                  <a:txBody>
                    <a:bodyPr/>
                    <a:lstStyle/>
                    <a:p>
                      <a:pPr algn="ctr">
                        <a:spcAft>
                          <a:spcPts val="0"/>
                        </a:spcAft>
                      </a:pPr>
                      <a:r>
                        <a:rPr lang="en-US" sz="2400" kern="100" dirty="0">
                          <a:effectLst/>
                          <a:latin typeface="+mj-ea"/>
                          <a:ea typeface="+mj-ea"/>
                        </a:rPr>
                        <a:t>2100±800</a:t>
                      </a:r>
                      <a:r>
                        <a:rPr lang="zh-CN" sz="2400" kern="100" dirty="0">
                          <a:effectLst/>
                          <a:latin typeface="+mj-ea"/>
                          <a:ea typeface="+mj-ea"/>
                        </a:rPr>
                        <a:t>万</a:t>
                      </a:r>
                    </a:p>
                  </a:txBody>
                  <a:tcPr marL="49672" marR="49672" marT="0" marB="0" anchor="ctr"/>
                </a:tc>
                <a:tc>
                  <a:txBody>
                    <a:bodyPr/>
                    <a:lstStyle/>
                    <a:p>
                      <a:pPr algn="ctr">
                        <a:spcAft>
                          <a:spcPts val="0"/>
                        </a:spcAft>
                      </a:pPr>
                      <a:r>
                        <a:rPr lang="en-US" sz="2400" b="1" kern="100" dirty="0">
                          <a:effectLst/>
                          <a:latin typeface="+mj-ea"/>
                          <a:ea typeface="+mj-ea"/>
                        </a:rPr>
                        <a:t>1300</a:t>
                      </a:r>
                      <a:r>
                        <a:rPr lang="zh-CN" sz="2400" b="1" kern="100" dirty="0">
                          <a:effectLst/>
                          <a:latin typeface="+mj-ea"/>
                          <a:ea typeface="+mj-ea"/>
                        </a:rPr>
                        <a:t>万</a:t>
                      </a:r>
                    </a:p>
                  </a:txBody>
                  <a:tcPr marL="49672" marR="49672" marT="0" marB="0" anchor="ctr"/>
                </a:tc>
                <a:extLst>
                  <a:ext uri="{0D108BD9-81ED-4DB2-BD59-A6C34878D82A}">
                    <a16:rowId xmlns:a16="http://schemas.microsoft.com/office/drawing/2014/main" val="10003"/>
                  </a:ext>
                </a:extLst>
              </a:tr>
            </a:tbl>
          </a:graphicData>
        </a:graphic>
      </p:graphicFrame>
      <p:sp>
        <p:nvSpPr>
          <p:cNvPr id="4" name="文本框 3"/>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对比实际年龄和放射测年结果</a:t>
            </a:r>
          </a:p>
        </p:txBody>
      </p:sp>
      <p:sp>
        <p:nvSpPr>
          <p:cNvPr id="5" name="文本框 4"/>
          <p:cNvSpPr txBox="1"/>
          <p:nvPr/>
        </p:nvSpPr>
        <p:spPr>
          <a:xfrm>
            <a:off x="35496" y="2636912"/>
            <a:ext cx="9073008" cy="1440160"/>
          </a:xfrm>
          <a:prstGeom prst="rect">
            <a:avLst/>
          </a:prstGeom>
          <a:noFill/>
          <a:ln w="38100">
            <a:solidFill>
              <a:srgbClr val="FF0000"/>
            </a:solidFill>
          </a:ln>
        </p:spPr>
        <p:txBody>
          <a:bodyPr wrap="square">
            <a:spAutoFit/>
          </a:bodyPr>
          <a:lstStyle/>
          <a:p>
            <a:pPr defTabSz="685800">
              <a:lnSpc>
                <a:spcPct val="100000"/>
              </a:lnSpc>
              <a:spcBef>
                <a:spcPts val="0"/>
              </a:spcBef>
              <a:spcAft>
                <a:spcPts val="1200"/>
              </a:spcAft>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0" y="4077072"/>
            <a:ext cx="9108504" cy="1504476"/>
          </a:xfrm>
          <a:prstGeom prst="rect">
            <a:avLst/>
          </a:prstGeom>
          <a:noFill/>
          <a:ln w="38100">
            <a:solidFill>
              <a:srgbClr val="FF0000"/>
            </a:solidFill>
          </a:ln>
        </p:spPr>
        <p:txBody>
          <a:bodyPr wrap="square">
            <a:spAutoFit/>
          </a:bodyPr>
          <a:lstStyle/>
          <a:p>
            <a:pPr defTabSz="685800">
              <a:lnSpc>
                <a:spcPct val="100000"/>
              </a:lnSpc>
              <a:spcBef>
                <a:spcPts val="0"/>
              </a:spcBef>
              <a:spcAft>
                <a:spcPts val="1200"/>
              </a:spcAft>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文本框 6"/>
          <p:cNvSpPr txBox="1"/>
          <p:nvPr/>
        </p:nvSpPr>
        <p:spPr>
          <a:xfrm>
            <a:off x="35496" y="5581548"/>
            <a:ext cx="9073008" cy="1167512"/>
          </a:xfrm>
          <a:prstGeom prst="rect">
            <a:avLst/>
          </a:prstGeom>
          <a:noFill/>
          <a:ln w="38100">
            <a:solidFill>
              <a:srgbClr val="FF0000"/>
            </a:solidFill>
          </a:ln>
        </p:spPr>
        <p:txBody>
          <a:bodyPr wrap="square">
            <a:spAutoFit/>
          </a:bodyPr>
          <a:lstStyle/>
          <a:p>
            <a:pPr defTabSz="685800">
              <a:lnSpc>
                <a:spcPct val="100000"/>
              </a:lnSpc>
              <a:spcBef>
                <a:spcPts val="0"/>
              </a:spcBef>
              <a:spcAft>
                <a:spcPts val="1200"/>
              </a:spcAft>
            </a:pPr>
            <a:endParaRPr lang="en-US" altLang="zh-CN" sz="3200"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2"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9"/>
                                          </p:stCondLst>
                                        </p:cTn>
                                        <p:tgtEl>
                                          <p:spTgt spid="6"/>
                                        </p:tgtEl>
                                        <p:attrNameLst>
                                          <p:attrName>style.visibility</p:attrName>
                                        </p:attrNameLst>
                                      </p:cBhvr>
                                      <p:to>
                                        <p:strVal val="hidden"/>
                                      </p:to>
                                    </p:set>
                                  </p:childTnLst>
                                </p:cTn>
                              </p:par>
                            </p:childTnLst>
                          </p:cTn>
                        </p:par>
                        <p:par>
                          <p:cTn id="20" fill="hold">
                            <p:stCondLst>
                              <p:cond delay="500"/>
                            </p:stCondLst>
                            <p:childTnLst>
                              <p:par>
                                <p:cTn id="21" presetID="22" presetClass="entr" presetSubtype="8" fill="hold" grpId="0"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P spid="6" grpId="0" animBg="1"/>
      <p:bldP spid="6" grpId="1"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 y="1551036"/>
          <a:ext cx="9143999" cy="4254228"/>
        </p:xfrm>
        <a:graphic>
          <a:graphicData uri="http://schemas.openxmlformats.org/drawingml/2006/table">
            <a:tbl>
              <a:tblPr>
                <a:tableStyleId>{5C22544A-7EE6-4342-B048-85BDC9FD1C3A}</a:tableStyleId>
              </a:tblPr>
              <a:tblGrid>
                <a:gridCol w="2987823">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2235058">
                  <a:extLst>
                    <a:ext uri="{9D8B030D-6E8A-4147-A177-3AD203B41FA5}">
                      <a16:colId xmlns:a16="http://schemas.microsoft.com/office/drawing/2014/main" val="20003"/>
                    </a:ext>
                  </a:extLst>
                </a:gridCol>
                <a:gridCol w="1328830">
                  <a:extLst>
                    <a:ext uri="{9D8B030D-6E8A-4147-A177-3AD203B41FA5}">
                      <a16:colId xmlns:a16="http://schemas.microsoft.com/office/drawing/2014/main" val="20004"/>
                    </a:ext>
                  </a:extLst>
                </a:gridCol>
              </a:tblGrid>
              <a:tr h="754086">
                <a:tc>
                  <a:txBody>
                    <a:bodyPr/>
                    <a:lstStyle/>
                    <a:p>
                      <a:pPr algn="ctr">
                        <a:spcAft>
                          <a:spcPts val="0"/>
                        </a:spcAft>
                      </a:pPr>
                      <a:r>
                        <a:rPr lang="zh-CN" sz="2000" kern="100" dirty="0">
                          <a:solidFill>
                            <a:schemeClr val="bg1"/>
                          </a:solidFill>
                          <a:effectLst/>
                          <a:latin typeface="+mj-ea"/>
                          <a:ea typeface="+mj-ea"/>
                        </a:rPr>
                        <a:t>地点</a:t>
                      </a:r>
                    </a:p>
                  </a:txBody>
                  <a:tcPr marL="49672" marR="49672" marT="0" marB="0" anchor="ctr">
                    <a:solidFill>
                      <a:srgbClr val="002060"/>
                    </a:solidFill>
                  </a:tcPr>
                </a:tc>
                <a:tc>
                  <a:txBody>
                    <a:bodyPr/>
                    <a:lstStyle/>
                    <a:p>
                      <a:pPr algn="ctr">
                        <a:spcAft>
                          <a:spcPts val="0"/>
                        </a:spcAft>
                      </a:pPr>
                      <a:r>
                        <a:rPr lang="zh-CN" sz="2000" kern="100" dirty="0">
                          <a:solidFill>
                            <a:schemeClr val="bg1"/>
                          </a:solidFill>
                          <a:effectLst/>
                          <a:latin typeface="+mj-ea"/>
                          <a:ea typeface="+mj-ea"/>
                        </a:rPr>
                        <a:t>时间</a:t>
                      </a:r>
                    </a:p>
                  </a:txBody>
                  <a:tcPr marL="49672" marR="49672" marT="0" marB="0" anchor="ctr">
                    <a:solidFill>
                      <a:srgbClr val="002060"/>
                    </a:solidFill>
                  </a:tcPr>
                </a:tc>
                <a:tc>
                  <a:txBody>
                    <a:bodyPr/>
                    <a:lstStyle/>
                    <a:p>
                      <a:pPr algn="ctr">
                        <a:spcAft>
                          <a:spcPts val="0"/>
                        </a:spcAft>
                      </a:pPr>
                      <a:r>
                        <a:rPr lang="zh-CN" altLang="en-US" sz="2000" b="1" kern="100" dirty="0">
                          <a:solidFill>
                            <a:schemeClr val="bg1"/>
                          </a:solidFill>
                          <a:effectLst/>
                          <a:latin typeface="+mj-ea"/>
                          <a:ea typeface="+mj-ea"/>
                        </a:rPr>
                        <a:t>实际年龄</a:t>
                      </a:r>
                      <a:endParaRPr lang="zh-CN" sz="2000" b="1" kern="100" dirty="0">
                        <a:solidFill>
                          <a:schemeClr val="bg1"/>
                        </a:solidFill>
                        <a:effectLst/>
                        <a:latin typeface="+mj-ea"/>
                        <a:ea typeface="+mj-ea"/>
                      </a:endParaRPr>
                    </a:p>
                  </a:txBody>
                  <a:tcPr marL="49672" marR="49672" marT="0" marB="0" anchor="ctr">
                    <a:solidFill>
                      <a:srgbClr val="002060"/>
                    </a:solidFill>
                  </a:tcPr>
                </a:tc>
                <a:tc>
                  <a:txBody>
                    <a:bodyPr/>
                    <a:lstStyle/>
                    <a:p>
                      <a:pPr algn="ctr">
                        <a:spcAft>
                          <a:spcPts val="0"/>
                        </a:spcAft>
                      </a:pPr>
                      <a:r>
                        <a:rPr lang="zh-CN" sz="2000" kern="100" dirty="0">
                          <a:solidFill>
                            <a:schemeClr val="bg1"/>
                          </a:solidFill>
                          <a:effectLst/>
                          <a:latin typeface="+mj-ea"/>
                          <a:ea typeface="+mj-ea"/>
                        </a:rPr>
                        <a:t>放射性测定法</a:t>
                      </a:r>
                      <a:endParaRPr lang="en-US" altLang="zh-CN" sz="2000" kern="100" dirty="0">
                        <a:solidFill>
                          <a:schemeClr val="bg1"/>
                        </a:solidFill>
                        <a:effectLst/>
                        <a:latin typeface="+mj-ea"/>
                        <a:ea typeface="+mj-ea"/>
                      </a:endParaRPr>
                    </a:p>
                    <a:p>
                      <a:pPr algn="ctr">
                        <a:spcAft>
                          <a:spcPts val="0"/>
                        </a:spcAft>
                      </a:pPr>
                      <a:r>
                        <a:rPr lang="zh-CN" sz="2000" kern="100" dirty="0">
                          <a:solidFill>
                            <a:schemeClr val="bg1"/>
                          </a:solidFill>
                          <a:effectLst/>
                          <a:latin typeface="+mj-ea"/>
                          <a:ea typeface="+mj-ea"/>
                        </a:rPr>
                        <a:t>测定结果</a:t>
                      </a:r>
                    </a:p>
                  </a:txBody>
                  <a:tcPr marL="49672" marR="49672" marT="0" marB="0" anchor="ctr">
                    <a:solidFill>
                      <a:srgbClr val="002060"/>
                    </a:solidFill>
                  </a:tcPr>
                </a:tc>
                <a:tc>
                  <a:txBody>
                    <a:bodyPr/>
                    <a:lstStyle/>
                    <a:p>
                      <a:pPr algn="ctr">
                        <a:spcAft>
                          <a:spcPts val="0"/>
                        </a:spcAft>
                      </a:pPr>
                      <a:r>
                        <a:rPr lang="zh-CN" sz="2000" b="1" kern="100" dirty="0">
                          <a:solidFill>
                            <a:schemeClr val="bg1"/>
                          </a:solidFill>
                          <a:effectLst/>
                          <a:latin typeface="+mj-ea"/>
                          <a:ea typeface="+mj-ea"/>
                        </a:rPr>
                        <a:t>最小放射</a:t>
                      </a:r>
                      <a:endParaRPr lang="en-US" altLang="zh-CN" sz="2000" b="1" kern="100" dirty="0">
                        <a:solidFill>
                          <a:schemeClr val="bg1"/>
                        </a:solidFill>
                        <a:effectLst/>
                        <a:latin typeface="+mj-ea"/>
                        <a:ea typeface="+mj-ea"/>
                      </a:endParaRPr>
                    </a:p>
                    <a:p>
                      <a:pPr algn="ctr">
                        <a:spcAft>
                          <a:spcPts val="0"/>
                        </a:spcAft>
                      </a:pPr>
                      <a:r>
                        <a:rPr lang="zh-CN" sz="2000" b="1" kern="100" dirty="0">
                          <a:solidFill>
                            <a:schemeClr val="bg1"/>
                          </a:solidFill>
                          <a:effectLst/>
                          <a:latin typeface="+mj-ea"/>
                          <a:ea typeface="+mj-ea"/>
                        </a:rPr>
                        <a:t>年代</a:t>
                      </a:r>
                    </a:p>
                  </a:txBody>
                  <a:tcPr marL="49672" marR="49672" marT="0" marB="0" anchor="ctr">
                    <a:solidFill>
                      <a:srgbClr val="002060"/>
                    </a:solidFill>
                  </a:tcPr>
                </a:tc>
                <a:extLst>
                  <a:ext uri="{0D108BD9-81ED-4DB2-BD59-A6C34878D82A}">
                    <a16:rowId xmlns:a16="http://schemas.microsoft.com/office/drawing/2014/main" val="10000"/>
                  </a:ext>
                </a:extLst>
              </a:tr>
              <a:tr h="709321">
                <a:tc>
                  <a:txBody>
                    <a:bodyPr/>
                    <a:lstStyle/>
                    <a:p>
                      <a:pPr algn="ctr">
                        <a:spcAft>
                          <a:spcPts val="0"/>
                        </a:spcAft>
                      </a:pPr>
                      <a:r>
                        <a:rPr kumimoji="0" lang="zh-CN" altLang="zh-CN" sz="2000" b="0" i="0" kern="100" dirty="0">
                          <a:solidFill>
                            <a:schemeClr val="dk1"/>
                          </a:solidFill>
                          <a:effectLst/>
                          <a:latin typeface="微软雅黑" panose="020B0503020204020204" pitchFamily="34" charset="-122"/>
                          <a:ea typeface="微软雅黑" panose="020B0503020204020204" pitchFamily="34" charset="-122"/>
                          <a:cs typeface="+mn-cs"/>
                        </a:rPr>
                        <a:t>夏威夷</a:t>
                      </a:r>
                      <a:r>
                        <a:rPr kumimoji="0" lang="zh-CN" altLang="en-US" sz="2000" b="0" i="0" kern="100" dirty="0">
                          <a:solidFill>
                            <a:schemeClr val="dk1"/>
                          </a:solidFill>
                          <a:effectLst/>
                          <a:latin typeface="微软雅黑" panose="020B0503020204020204" pitchFamily="34" charset="-122"/>
                          <a:ea typeface="微软雅黑" panose="020B0503020204020204" pitchFamily="34" charset="-122"/>
                          <a:cs typeface="+mn-cs"/>
                        </a:rPr>
                        <a:t>，</a:t>
                      </a:r>
                      <a:r>
                        <a:rPr lang="zh-CN" sz="2000" b="0" i="0" kern="100" dirty="0">
                          <a:effectLst/>
                          <a:latin typeface="微软雅黑" panose="020B0503020204020204" pitchFamily="34" charset="-122"/>
                          <a:ea typeface="微软雅黑" panose="020B0503020204020204" pitchFamily="34" charset="-122"/>
                        </a:rPr>
                        <a:t>基拉韦厄玄武岩</a:t>
                      </a:r>
                    </a:p>
                  </a:txBody>
                  <a:tcPr marL="49672" marR="49672" marT="0" marB="0" anchor="ctr"/>
                </a:tc>
                <a:tc>
                  <a:txBody>
                    <a:bodyPr/>
                    <a:lstStyle/>
                    <a:p>
                      <a:pPr algn="ctr">
                        <a:spcAft>
                          <a:spcPts val="0"/>
                        </a:spcAft>
                      </a:pPr>
                      <a:r>
                        <a:rPr lang="en-US" sz="2000" kern="100" dirty="0">
                          <a:effectLst/>
                          <a:latin typeface="+mj-ea"/>
                          <a:ea typeface="+mj-ea"/>
                        </a:rPr>
                        <a:t>1959</a:t>
                      </a:r>
                      <a:r>
                        <a:rPr lang="zh-CN" sz="2000" kern="100" dirty="0">
                          <a:effectLst/>
                          <a:latin typeface="+mj-ea"/>
                          <a:ea typeface="+mj-ea"/>
                        </a:rPr>
                        <a:t>年</a:t>
                      </a:r>
                    </a:p>
                  </a:txBody>
                  <a:tcPr marL="49672" marR="49672" marT="0" marB="0" anchor="ctr"/>
                </a:tc>
                <a:tc>
                  <a:txBody>
                    <a:bodyPr/>
                    <a:lstStyle/>
                    <a:p>
                      <a:pPr algn="ctr">
                        <a:spcAft>
                          <a:spcPts val="0"/>
                        </a:spcAft>
                      </a:pPr>
                      <a:r>
                        <a:rPr kumimoji="0" lang="en-US" altLang="zh-CN" sz="2000" b="1" kern="100" dirty="0">
                          <a:solidFill>
                            <a:schemeClr val="dk1"/>
                          </a:solidFill>
                          <a:effectLst/>
                          <a:latin typeface="+mj-ea"/>
                          <a:ea typeface="+mj-ea"/>
                          <a:cs typeface="+mn-cs"/>
                        </a:rPr>
                        <a:t>&lt;</a:t>
                      </a:r>
                      <a:r>
                        <a:rPr lang="en-US" altLang="zh-CN" sz="2000" b="1" kern="100" dirty="0">
                          <a:effectLst/>
                          <a:latin typeface="+mj-ea"/>
                          <a:ea typeface="+mj-ea"/>
                        </a:rPr>
                        <a:t>100</a:t>
                      </a:r>
                      <a:r>
                        <a:rPr lang="zh-CN" altLang="en-US" sz="2000" b="1" kern="100" dirty="0">
                          <a:effectLst/>
                          <a:latin typeface="+mj-ea"/>
                          <a:ea typeface="+mj-ea"/>
                        </a:rPr>
                        <a:t>年</a:t>
                      </a:r>
                      <a:endParaRPr lang="zh-CN" sz="2000" b="1" kern="100" dirty="0">
                        <a:effectLst/>
                        <a:latin typeface="+mj-ea"/>
                        <a:ea typeface="+mj-ea"/>
                      </a:endParaRPr>
                    </a:p>
                  </a:txBody>
                  <a:tcPr marL="49672" marR="49672" marT="0" marB="0" anchor="ctr"/>
                </a:tc>
                <a:tc>
                  <a:txBody>
                    <a:bodyPr/>
                    <a:lstStyle/>
                    <a:p>
                      <a:pPr algn="ctr">
                        <a:spcAft>
                          <a:spcPts val="0"/>
                        </a:spcAft>
                      </a:pPr>
                      <a:r>
                        <a:rPr lang="en-US" sz="2000" kern="100" dirty="0">
                          <a:effectLst/>
                          <a:latin typeface="+mj-ea"/>
                          <a:ea typeface="+mj-ea"/>
                        </a:rPr>
                        <a:t>850±680</a:t>
                      </a:r>
                      <a:r>
                        <a:rPr lang="zh-CN" sz="2000" kern="100" dirty="0">
                          <a:effectLst/>
                          <a:latin typeface="+mj-ea"/>
                          <a:ea typeface="+mj-ea"/>
                        </a:rPr>
                        <a:t>万</a:t>
                      </a:r>
                    </a:p>
                  </a:txBody>
                  <a:tcPr marL="49672" marR="49672" marT="0" marB="0" anchor="ctr"/>
                </a:tc>
                <a:tc>
                  <a:txBody>
                    <a:bodyPr/>
                    <a:lstStyle/>
                    <a:p>
                      <a:pPr algn="ctr">
                        <a:spcAft>
                          <a:spcPts val="0"/>
                        </a:spcAft>
                      </a:pPr>
                      <a:r>
                        <a:rPr lang="en-US" sz="2000" b="1" kern="100" dirty="0">
                          <a:effectLst/>
                          <a:latin typeface="+mj-ea"/>
                          <a:ea typeface="+mj-ea"/>
                        </a:rPr>
                        <a:t>170</a:t>
                      </a:r>
                      <a:r>
                        <a:rPr lang="zh-CN" sz="2000" b="1" kern="100" dirty="0">
                          <a:effectLst/>
                          <a:latin typeface="+mj-ea"/>
                          <a:ea typeface="+mj-ea"/>
                        </a:rPr>
                        <a:t>万</a:t>
                      </a:r>
                    </a:p>
                  </a:txBody>
                  <a:tcPr marL="49672" marR="49672" marT="0" marB="0" anchor="ctr"/>
                </a:tc>
                <a:extLst>
                  <a:ext uri="{0D108BD9-81ED-4DB2-BD59-A6C34878D82A}">
                    <a16:rowId xmlns:a16="http://schemas.microsoft.com/office/drawing/2014/main" val="10001"/>
                  </a:ext>
                </a:extLst>
              </a:tr>
              <a:tr h="586512">
                <a:tc>
                  <a:txBody>
                    <a:bodyPr/>
                    <a:lstStyle/>
                    <a:p>
                      <a:pPr algn="ctr">
                        <a:spcAft>
                          <a:spcPts val="0"/>
                        </a:spcAft>
                      </a:pPr>
                      <a:r>
                        <a:rPr kumimoji="0" lang="zh-CN" altLang="en-US" sz="2000" b="0" i="0" kern="100" dirty="0">
                          <a:solidFill>
                            <a:schemeClr val="dk1"/>
                          </a:solidFill>
                          <a:effectLst/>
                          <a:latin typeface="微软雅黑" panose="020B0503020204020204" pitchFamily="34" charset="-122"/>
                          <a:ea typeface="微软雅黑" panose="020B0503020204020204" pitchFamily="34" charset="-122"/>
                          <a:cs typeface="+mn-cs"/>
                        </a:rPr>
                        <a:t>意大利，</a:t>
                      </a:r>
                      <a:r>
                        <a:rPr lang="zh-CN" sz="2000" b="0" i="0" kern="100" dirty="0">
                          <a:effectLst/>
                          <a:latin typeface="微软雅黑" panose="020B0503020204020204" pitchFamily="34" charset="-122"/>
                          <a:ea typeface="微软雅黑" panose="020B0503020204020204" pitchFamily="34" charset="-122"/>
                        </a:rPr>
                        <a:t>埃特纳玄武岩</a:t>
                      </a:r>
                    </a:p>
                  </a:txBody>
                  <a:tcPr marL="49672" marR="49672" marT="0" marB="0" anchor="ctr"/>
                </a:tc>
                <a:tc>
                  <a:txBody>
                    <a:bodyPr/>
                    <a:lstStyle/>
                    <a:p>
                      <a:pPr algn="ctr">
                        <a:spcAft>
                          <a:spcPts val="0"/>
                        </a:spcAft>
                      </a:pPr>
                      <a:r>
                        <a:rPr lang="en-US" sz="2000" kern="100" dirty="0">
                          <a:effectLst/>
                          <a:latin typeface="+mj-ea"/>
                          <a:ea typeface="+mj-ea"/>
                        </a:rPr>
                        <a:t>1964</a:t>
                      </a:r>
                      <a:r>
                        <a:rPr lang="zh-CN" sz="2000" kern="100" dirty="0">
                          <a:effectLst/>
                          <a:latin typeface="+mj-ea"/>
                          <a:ea typeface="+mj-ea"/>
                        </a:rPr>
                        <a:t>年</a:t>
                      </a:r>
                    </a:p>
                  </a:txBody>
                  <a:tcPr marL="49672" marR="49672" marT="0" marB="0" anchor="ctr"/>
                </a:tc>
                <a:tc>
                  <a:txBody>
                    <a:bodyPr/>
                    <a:lstStyle/>
                    <a:p>
                      <a:pPr algn="ctr">
                        <a:spcAft>
                          <a:spcPts val="0"/>
                        </a:spcAft>
                      </a:pPr>
                      <a:r>
                        <a:rPr kumimoji="0" lang="en-US" altLang="zh-CN" sz="2000" b="1" kern="100" dirty="0">
                          <a:solidFill>
                            <a:schemeClr val="dk1"/>
                          </a:solidFill>
                          <a:effectLst/>
                          <a:latin typeface="+mj-ea"/>
                          <a:ea typeface="+mj-ea"/>
                          <a:cs typeface="+mn-cs"/>
                        </a:rPr>
                        <a:t>&lt;100</a:t>
                      </a:r>
                      <a:r>
                        <a:rPr kumimoji="0" lang="zh-CN" altLang="en-US" sz="2000" b="1" kern="100" dirty="0">
                          <a:solidFill>
                            <a:schemeClr val="dk1"/>
                          </a:solidFill>
                          <a:effectLst/>
                          <a:latin typeface="+mj-ea"/>
                          <a:ea typeface="+mj-ea"/>
                          <a:cs typeface="+mn-cs"/>
                        </a:rPr>
                        <a:t>年</a:t>
                      </a:r>
                      <a:endParaRPr lang="zh-CN" sz="2000" b="1" kern="100" dirty="0">
                        <a:effectLst/>
                        <a:latin typeface="+mj-ea"/>
                        <a:ea typeface="+mj-ea"/>
                      </a:endParaRPr>
                    </a:p>
                  </a:txBody>
                  <a:tcPr marL="49672" marR="49672" marT="0" marB="0" anchor="ctr"/>
                </a:tc>
                <a:tc>
                  <a:txBody>
                    <a:bodyPr/>
                    <a:lstStyle/>
                    <a:p>
                      <a:pPr algn="ctr">
                        <a:spcAft>
                          <a:spcPts val="0"/>
                        </a:spcAft>
                      </a:pPr>
                      <a:r>
                        <a:rPr lang="en-US" sz="2000" kern="100" dirty="0">
                          <a:effectLst/>
                          <a:latin typeface="+mj-ea"/>
                          <a:ea typeface="+mj-ea"/>
                        </a:rPr>
                        <a:t>70±1</a:t>
                      </a:r>
                      <a:r>
                        <a:rPr lang="zh-CN" sz="2000" kern="100" dirty="0">
                          <a:effectLst/>
                          <a:latin typeface="+mj-ea"/>
                          <a:ea typeface="+mj-ea"/>
                        </a:rPr>
                        <a:t>万</a:t>
                      </a:r>
                    </a:p>
                  </a:txBody>
                  <a:tcPr marL="49672" marR="49672" marT="0" marB="0" anchor="ctr"/>
                </a:tc>
                <a:tc>
                  <a:txBody>
                    <a:bodyPr/>
                    <a:lstStyle/>
                    <a:p>
                      <a:pPr algn="ctr">
                        <a:spcAft>
                          <a:spcPts val="0"/>
                        </a:spcAft>
                      </a:pPr>
                      <a:r>
                        <a:rPr lang="en-US" sz="2000" b="1" kern="100" dirty="0">
                          <a:effectLst/>
                          <a:latin typeface="+mj-ea"/>
                          <a:ea typeface="+mj-ea"/>
                        </a:rPr>
                        <a:t>69</a:t>
                      </a:r>
                      <a:r>
                        <a:rPr lang="zh-CN" sz="2000" b="1" kern="100" dirty="0">
                          <a:effectLst/>
                          <a:latin typeface="+mj-ea"/>
                          <a:ea typeface="+mj-ea"/>
                        </a:rPr>
                        <a:t>万</a:t>
                      </a:r>
                    </a:p>
                  </a:txBody>
                  <a:tcPr marL="49672" marR="49672" marT="0" marB="0" anchor="ctr"/>
                </a:tc>
                <a:extLst>
                  <a:ext uri="{0D108BD9-81ED-4DB2-BD59-A6C34878D82A}">
                    <a16:rowId xmlns:a16="http://schemas.microsoft.com/office/drawing/2014/main" val="10002"/>
                  </a:ext>
                </a:extLst>
              </a:tr>
              <a:tr h="785667">
                <a:tc>
                  <a:txBody>
                    <a:bodyPr/>
                    <a:lstStyle/>
                    <a:p>
                      <a:pPr algn="ctr">
                        <a:spcAft>
                          <a:spcPts val="0"/>
                        </a:spcAft>
                      </a:pPr>
                      <a:r>
                        <a:rPr kumimoji="0" lang="zh-CN" altLang="zh-CN" sz="2000" b="0" i="0" kern="100" dirty="0">
                          <a:solidFill>
                            <a:schemeClr val="dk1"/>
                          </a:solidFill>
                          <a:effectLst/>
                          <a:latin typeface="微软雅黑" panose="020B0503020204020204" pitchFamily="34" charset="-122"/>
                          <a:ea typeface="微软雅黑" panose="020B0503020204020204" pitchFamily="34" charset="-122"/>
                          <a:cs typeface="+mn-cs"/>
                        </a:rPr>
                        <a:t>夏威夷</a:t>
                      </a:r>
                      <a:r>
                        <a:rPr kumimoji="0" lang="zh-CN" altLang="en-US" sz="2000" b="0" i="0" kern="100" dirty="0">
                          <a:solidFill>
                            <a:schemeClr val="dk1"/>
                          </a:solidFill>
                          <a:effectLst/>
                          <a:latin typeface="微软雅黑" panose="020B0503020204020204" pitchFamily="34" charset="-122"/>
                          <a:ea typeface="微软雅黑" panose="020B0503020204020204" pitchFamily="34" charset="-122"/>
                          <a:cs typeface="+mn-cs"/>
                        </a:rPr>
                        <a:t>，</a:t>
                      </a:r>
                      <a:r>
                        <a:rPr lang="zh-CN" sz="2000" b="0" i="0" kern="100" dirty="0">
                          <a:effectLst/>
                          <a:latin typeface="微软雅黑" panose="020B0503020204020204" pitchFamily="34" charset="-122"/>
                          <a:ea typeface="微软雅黑" panose="020B0503020204020204" pitchFamily="34" charset="-122"/>
                        </a:rPr>
                        <a:t>霍阿拉拉玄武岩</a:t>
                      </a:r>
                    </a:p>
                  </a:txBody>
                  <a:tcPr marL="49672" marR="49672" marT="0" marB="0" anchor="ctr"/>
                </a:tc>
                <a:tc>
                  <a:txBody>
                    <a:bodyPr/>
                    <a:lstStyle/>
                    <a:p>
                      <a:pPr algn="ctr">
                        <a:spcAft>
                          <a:spcPts val="0"/>
                        </a:spcAft>
                      </a:pPr>
                      <a:r>
                        <a:rPr lang="en-US" sz="2000" kern="100">
                          <a:effectLst/>
                          <a:latin typeface="+mj-ea"/>
                          <a:ea typeface="+mj-ea"/>
                        </a:rPr>
                        <a:t>1800‑01</a:t>
                      </a:r>
                      <a:r>
                        <a:rPr lang="zh-CN" sz="2000" kern="100">
                          <a:effectLst/>
                          <a:latin typeface="+mj-ea"/>
                          <a:ea typeface="+mj-ea"/>
                        </a:rPr>
                        <a:t>年</a:t>
                      </a:r>
                    </a:p>
                  </a:txBody>
                  <a:tcPr marL="49672" marR="49672" marT="0" marB="0" anchor="ctr"/>
                </a:tc>
                <a:tc>
                  <a:txBody>
                    <a:bodyPr/>
                    <a:lstStyle/>
                    <a:p>
                      <a:pPr algn="ctr">
                        <a:spcAft>
                          <a:spcPts val="0"/>
                        </a:spcAft>
                      </a:pPr>
                      <a:r>
                        <a:rPr kumimoji="0" lang="en-US" altLang="zh-CN" sz="2000" b="1" kern="100" dirty="0">
                          <a:solidFill>
                            <a:schemeClr val="dk1"/>
                          </a:solidFill>
                          <a:effectLst/>
                          <a:latin typeface="+mj-ea"/>
                          <a:ea typeface="+mj-ea"/>
                          <a:cs typeface="+mn-cs"/>
                        </a:rPr>
                        <a:t>&lt;300</a:t>
                      </a:r>
                      <a:r>
                        <a:rPr kumimoji="0" lang="zh-CN" altLang="en-US" sz="2000" b="1" kern="100" dirty="0">
                          <a:solidFill>
                            <a:schemeClr val="dk1"/>
                          </a:solidFill>
                          <a:effectLst/>
                          <a:latin typeface="+mj-ea"/>
                          <a:ea typeface="+mj-ea"/>
                          <a:cs typeface="+mn-cs"/>
                        </a:rPr>
                        <a:t>年</a:t>
                      </a:r>
                      <a:endParaRPr lang="zh-CN" sz="2000" b="1" kern="100" dirty="0">
                        <a:effectLst/>
                        <a:latin typeface="+mj-ea"/>
                        <a:ea typeface="+mj-ea"/>
                      </a:endParaRPr>
                    </a:p>
                  </a:txBody>
                  <a:tcPr marL="49672" marR="49672" marT="0" marB="0" anchor="ctr"/>
                </a:tc>
                <a:tc>
                  <a:txBody>
                    <a:bodyPr/>
                    <a:lstStyle/>
                    <a:p>
                      <a:pPr algn="ctr">
                        <a:spcAft>
                          <a:spcPts val="0"/>
                        </a:spcAft>
                      </a:pPr>
                      <a:r>
                        <a:rPr lang="en-US" sz="2000" kern="100" dirty="0">
                          <a:effectLst/>
                          <a:latin typeface="+mj-ea"/>
                          <a:ea typeface="+mj-ea"/>
                        </a:rPr>
                        <a:t>2280±1650</a:t>
                      </a:r>
                      <a:r>
                        <a:rPr lang="zh-CN" sz="2000" kern="100" dirty="0">
                          <a:effectLst/>
                          <a:latin typeface="+mj-ea"/>
                          <a:ea typeface="+mj-ea"/>
                        </a:rPr>
                        <a:t>万</a:t>
                      </a:r>
                    </a:p>
                  </a:txBody>
                  <a:tcPr marL="49672" marR="49672" marT="0" marB="0" anchor="ctr"/>
                </a:tc>
                <a:tc>
                  <a:txBody>
                    <a:bodyPr/>
                    <a:lstStyle/>
                    <a:p>
                      <a:pPr algn="ctr">
                        <a:spcAft>
                          <a:spcPts val="0"/>
                        </a:spcAft>
                      </a:pPr>
                      <a:r>
                        <a:rPr lang="en-US" sz="2000" b="1" kern="100" dirty="0">
                          <a:effectLst/>
                          <a:latin typeface="+mj-ea"/>
                          <a:ea typeface="+mj-ea"/>
                        </a:rPr>
                        <a:t>630</a:t>
                      </a:r>
                      <a:r>
                        <a:rPr lang="zh-CN" sz="2000" b="1" kern="100" dirty="0">
                          <a:effectLst/>
                          <a:latin typeface="+mj-ea"/>
                          <a:ea typeface="+mj-ea"/>
                        </a:rPr>
                        <a:t>万</a:t>
                      </a:r>
                    </a:p>
                  </a:txBody>
                  <a:tcPr marL="49672" marR="49672" marT="0" marB="0" anchor="ctr"/>
                </a:tc>
                <a:extLst>
                  <a:ext uri="{0D108BD9-81ED-4DB2-BD59-A6C34878D82A}">
                    <a16:rowId xmlns:a16="http://schemas.microsoft.com/office/drawing/2014/main" val="10003"/>
                  </a:ext>
                </a:extLst>
              </a:tr>
              <a:tr h="709321">
                <a:tc>
                  <a:txBody>
                    <a:bodyPr/>
                    <a:lstStyle/>
                    <a:p>
                      <a:pPr algn="ctr">
                        <a:spcAft>
                          <a:spcPts val="0"/>
                        </a:spcAft>
                      </a:pPr>
                      <a:r>
                        <a:rPr kumimoji="0" lang="zh-CN" altLang="zh-CN" sz="2000" b="0" i="0" kern="100" dirty="0">
                          <a:solidFill>
                            <a:schemeClr val="dk1"/>
                          </a:solidFill>
                          <a:effectLst/>
                          <a:latin typeface="微软雅黑" panose="020B0503020204020204" pitchFamily="34" charset="-122"/>
                          <a:ea typeface="微软雅黑" panose="020B0503020204020204" pitchFamily="34" charset="-122"/>
                          <a:cs typeface="+mn-cs"/>
                        </a:rPr>
                        <a:t>南极洲</a:t>
                      </a:r>
                      <a:r>
                        <a:rPr kumimoji="0" lang="zh-CN" altLang="en-US" sz="2000" b="0" i="0" kern="100" dirty="0">
                          <a:solidFill>
                            <a:schemeClr val="dk1"/>
                          </a:solidFill>
                          <a:effectLst/>
                          <a:latin typeface="微软雅黑" panose="020B0503020204020204" pitchFamily="34" charset="-122"/>
                          <a:ea typeface="微软雅黑" panose="020B0503020204020204" pitchFamily="34" charset="-122"/>
                          <a:cs typeface="+mn-cs"/>
                        </a:rPr>
                        <a:t>，</a:t>
                      </a:r>
                      <a:r>
                        <a:rPr lang="zh-CN" altLang="zh-CN" sz="2000" b="0" i="0" kern="100" dirty="0">
                          <a:effectLst/>
                          <a:latin typeface="微软雅黑" panose="020B0503020204020204" pitchFamily="34" charset="-122"/>
                          <a:ea typeface="微软雅黑" panose="020B0503020204020204" pitchFamily="34" charset="-122"/>
                        </a:rPr>
                        <a:t>艾里伯斯山</a:t>
                      </a:r>
                      <a:r>
                        <a:rPr lang="zh-CN" sz="2000" b="0" i="0" kern="100" dirty="0">
                          <a:effectLst/>
                          <a:latin typeface="微软雅黑" panose="020B0503020204020204" pitchFamily="34" charset="-122"/>
                          <a:ea typeface="微软雅黑" panose="020B0503020204020204" pitchFamily="34" charset="-122"/>
                        </a:rPr>
                        <a:t>在火山弹中的歪长石</a:t>
                      </a:r>
                    </a:p>
                  </a:txBody>
                  <a:tcPr marL="49672" marR="49672" marT="0" marB="0" anchor="ctr"/>
                </a:tc>
                <a:tc>
                  <a:txBody>
                    <a:bodyPr/>
                    <a:lstStyle/>
                    <a:p>
                      <a:pPr algn="ctr">
                        <a:spcAft>
                          <a:spcPts val="0"/>
                        </a:spcAft>
                      </a:pPr>
                      <a:r>
                        <a:rPr lang="en-US" sz="2000" kern="100" dirty="0">
                          <a:effectLst/>
                          <a:latin typeface="+mj-ea"/>
                          <a:ea typeface="+mj-ea"/>
                        </a:rPr>
                        <a:t>1984</a:t>
                      </a:r>
                      <a:r>
                        <a:rPr lang="zh-CN" altLang="en-US" sz="2000" kern="100" dirty="0">
                          <a:effectLst/>
                          <a:latin typeface="+mj-ea"/>
                          <a:ea typeface="+mj-ea"/>
                        </a:rPr>
                        <a:t>年</a:t>
                      </a:r>
                      <a:endParaRPr lang="zh-CN" sz="2000" kern="100" dirty="0">
                        <a:effectLst/>
                        <a:latin typeface="+mj-ea"/>
                        <a:ea typeface="+mj-ea"/>
                      </a:endParaRPr>
                    </a:p>
                  </a:txBody>
                  <a:tcPr marL="49672" marR="49672" marT="0" marB="0" anchor="ctr"/>
                </a:tc>
                <a:tc>
                  <a:txBody>
                    <a:bodyPr/>
                    <a:lstStyle/>
                    <a:p>
                      <a:pPr algn="ctr">
                        <a:spcAft>
                          <a:spcPts val="0"/>
                        </a:spcAft>
                      </a:pPr>
                      <a:r>
                        <a:rPr kumimoji="0" lang="en-US" altLang="zh-CN" sz="2000" b="1" kern="100" dirty="0">
                          <a:solidFill>
                            <a:schemeClr val="dk1"/>
                          </a:solidFill>
                          <a:effectLst/>
                          <a:latin typeface="+mj-ea"/>
                          <a:ea typeface="+mn-ea"/>
                          <a:cs typeface="+mn-cs"/>
                        </a:rPr>
                        <a:t>&lt;75</a:t>
                      </a:r>
                      <a:r>
                        <a:rPr kumimoji="0" lang="zh-CN" altLang="en-US" sz="2000" b="0" i="0" kern="100" dirty="0">
                          <a:solidFill>
                            <a:schemeClr val="dk1"/>
                          </a:solidFill>
                          <a:effectLst/>
                          <a:latin typeface="微软雅黑" panose="020B0503020204020204" pitchFamily="34" charset="-122"/>
                          <a:ea typeface="微软雅黑" panose="020B0503020204020204" pitchFamily="34" charset="-122"/>
                          <a:cs typeface="+mn-cs"/>
                        </a:rPr>
                        <a:t>年</a:t>
                      </a:r>
                      <a:endParaRPr kumimoji="0" lang="zh-CN" altLang="zh-CN" sz="2000" b="0" i="0" kern="100" dirty="0">
                        <a:solidFill>
                          <a:schemeClr val="dk1"/>
                        </a:solidFill>
                        <a:effectLst/>
                        <a:latin typeface="微软雅黑" panose="020B0503020204020204" pitchFamily="34" charset="-122"/>
                        <a:ea typeface="微软雅黑" panose="020B0503020204020204" pitchFamily="34" charset="-122"/>
                        <a:cs typeface="+mn-cs"/>
                      </a:endParaRPr>
                    </a:p>
                  </a:txBody>
                  <a:tcPr marL="49672" marR="49672" marT="0" marB="0" anchor="ctr"/>
                </a:tc>
                <a:tc>
                  <a:txBody>
                    <a:bodyPr/>
                    <a:lstStyle/>
                    <a:p>
                      <a:pPr algn="ctr">
                        <a:spcAft>
                          <a:spcPts val="0"/>
                        </a:spcAft>
                      </a:pPr>
                      <a:r>
                        <a:rPr lang="en-US" sz="2000" kern="100" dirty="0">
                          <a:effectLst/>
                          <a:latin typeface="+mj-ea"/>
                          <a:ea typeface="+mj-ea"/>
                        </a:rPr>
                        <a:t>64±3</a:t>
                      </a:r>
                      <a:r>
                        <a:rPr lang="zh-CN" sz="2000" kern="100" dirty="0">
                          <a:effectLst/>
                          <a:latin typeface="+mj-ea"/>
                          <a:ea typeface="+mj-ea"/>
                        </a:rPr>
                        <a:t>万</a:t>
                      </a:r>
                    </a:p>
                  </a:txBody>
                  <a:tcPr marL="49672" marR="49672" marT="0" marB="0" anchor="ctr"/>
                </a:tc>
                <a:tc>
                  <a:txBody>
                    <a:bodyPr/>
                    <a:lstStyle/>
                    <a:p>
                      <a:pPr algn="ctr">
                        <a:spcAft>
                          <a:spcPts val="0"/>
                        </a:spcAft>
                      </a:pPr>
                      <a:r>
                        <a:rPr lang="en-US" sz="2000" b="1" kern="100" dirty="0">
                          <a:effectLst/>
                          <a:latin typeface="+mj-ea"/>
                          <a:ea typeface="+mj-ea"/>
                        </a:rPr>
                        <a:t> 61</a:t>
                      </a:r>
                      <a:r>
                        <a:rPr lang="zh-CN" sz="2000" b="1" kern="100" dirty="0">
                          <a:effectLst/>
                          <a:latin typeface="+mj-ea"/>
                          <a:ea typeface="+mj-ea"/>
                        </a:rPr>
                        <a:t>万</a:t>
                      </a:r>
                    </a:p>
                  </a:txBody>
                  <a:tcPr marL="49672" marR="49672" marT="0" marB="0" anchor="ctr"/>
                </a:tc>
                <a:extLst>
                  <a:ext uri="{0D108BD9-81ED-4DB2-BD59-A6C34878D82A}">
                    <a16:rowId xmlns:a16="http://schemas.microsoft.com/office/drawing/2014/main" val="10004"/>
                  </a:ext>
                </a:extLst>
              </a:tr>
              <a:tr h="709321">
                <a:tc>
                  <a:txBody>
                    <a:bodyPr/>
                    <a:lstStyle/>
                    <a:p>
                      <a:pPr algn="ctr">
                        <a:spcAft>
                          <a:spcPts val="0"/>
                        </a:spcAft>
                      </a:pPr>
                      <a:r>
                        <a:rPr kumimoji="0" lang="zh-CN" altLang="zh-CN" sz="2000" b="0" i="0" kern="100" dirty="0">
                          <a:solidFill>
                            <a:schemeClr val="dk1"/>
                          </a:solidFill>
                          <a:effectLst/>
                          <a:latin typeface="微软雅黑" panose="020B0503020204020204" pitchFamily="34" charset="-122"/>
                          <a:ea typeface="微软雅黑" panose="020B0503020204020204" pitchFamily="34" charset="-122"/>
                          <a:cs typeface="+mn-cs"/>
                        </a:rPr>
                        <a:t>夏威夷</a:t>
                      </a:r>
                      <a:r>
                        <a:rPr kumimoji="0" lang="zh-CN" altLang="en-US" sz="2000" b="0" i="0" kern="100" dirty="0">
                          <a:solidFill>
                            <a:schemeClr val="dk1"/>
                          </a:solidFill>
                          <a:effectLst/>
                          <a:latin typeface="微软雅黑" panose="020B0503020204020204" pitchFamily="34" charset="-122"/>
                          <a:ea typeface="微软雅黑" panose="020B0503020204020204" pitchFamily="34" charset="-122"/>
                          <a:cs typeface="+mn-cs"/>
                        </a:rPr>
                        <a:t>，</a:t>
                      </a:r>
                      <a:r>
                        <a:rPr lang="zh-CN" sz="2000" b="0" i="0" kern="100" dirty="0">
                          <a:effectLst/>
                          <a:latin typeface="微软雅黑" panose="020B0503020204020204" pitchFamily="34" charset="-122"/>
                          <a:ea typeface="微软雅黑" panose="020B0503020204020204" pitchFamily="34" charset="-122"/>
                        </a:rPr>
                        <a:t>基拉韦厄玄武岩</a:t>
                      </a:r>
                    </a:p>
                  </a:txBody>
                  <a:tcPr marL="49672" marR="49672" marT="0" marB="0" anchor="ctr"/>
                </a:tc>
                <a:tc>
                  <a:txBody>
                    <a:bodyPr/>
                    <a:lstStyle/>
                    <a:p>
                      <a:pPr algn="ctr">
                        <a:spcAft>
                          <a:spcPts val="0"/>
                        </a:spcAft>
                      </a:pPr>
                      <a:r>
                        <a:rPr lang="en-US" sz="2000" kern="100" dirty="0">
                          <a:effectLst/>
                          <a:latin typeface="+mj-ea"/>
                          <a:ea typeface="+mj-ea"/>
                        </a:rPr>
                        <a:t>&lt;1000</a:t>
                      </a:r>
                      <a:r>
                        <a:rPr lang="zh-CN" sz="2000" kern="100" dirty="0">
                          <a:effectLst/>
                          <a:latin typeface="+mj-ea"/>
                          <a:ea typeface="+mj-ea"/>
                        </a:rPr>
                        <a:t>年前</a:t>
                      </a:r>
                    </a:p>
                  </a:txBody>
                  <a:tcPr marL="49672" marR="49672" marT="0" marB="0" anchor="ctr"/>
                </a:tc>
                <a:tc>
                  <a:txBody>
                    <a:bodyPr/>
                    <a:lstStyle/>
                    <a:p>
                      <a:pPr algn="ctr">
                        <a:spcAft>
                          <a:spcPts val="0"/>
                        </a:spcAft>
                      </a:pPr>
                      <a:r>
                        <a:rPr kumimoji="0" lang="en-US" altLang="zh-CN" sz="2000" b="1" kern="100" dirty="0">
                          <a:solidFill>
                            <a:schemeClr val="dk1"/>
                          </a:solidFill>
                          <a:effectLst/>
                          <a:latin typeface="+mj-ea"/>
                          <a:ea typeface="+mj-ea"/>
                          <a:cs typeface="+mn-cs"/>
                        </a:rPr>
                        <a:t>&lt;</a:t>
                      </a:r>
                      <a:r>
                        <a:rPr lang="en-US" altLang="zh-CN" sz="2000" b="1" kern="100" dirty="0">
                          <a:effectLst/>
                          <a:latin typeface="+mj-ea"/>
                          <a:ea typeface="+mj-ea"/>
                        </a:rPr>
                        <a:t>1000</a:t>
                      </a:r>
                      <a:r>
                        <a:rPr lang="zh-CN" altLang="en-US" sz="2000" b="1" kern="100" dirty="0">
                          <a:effectLst/>
                          <a:latin typeface="+mj-ea"/>
                          <a:ea typeface="+mj-ea"/>
                        </a:rPr>
                        <a:t>年</a:t>
                      </a:r>
                      <a:endParaRPr lang="zh-CN" sz="2000" b="1" kern="100" dirty="0">
                        <a:effectLst/>
                        <a:latin typeface="+mj-ea"/>
                        <a:ea typeface="+mj-ea"/>
                      </a:endParaRPr>
                    </a:p>
                  </a:txBody>
                  <a:tcPr marL="49672" marR="49672" marT="0" marB="0" anchor="ctr"/>
                </a:tc>
                <a:tc>
                  <a:txBody>
                    <a:bodyPr/>
                    <a:lstStyle/>
                    <a:p>
                      <a:pPr algn="ctr">
                        <a:spcAft>
                          <a:spcPts val="0"/>
                        </a:spcAft>
                      </a:pPr>
                      <a:r>
                        <a:rPr lang="en-US" sz="2000" kern="100" dirty="0">
                          <a:effectLst/>
                          <a:latin typeface="+mj-ea"/>
                          <a:ea typeface="+mj-ea"/>
                        </a:rPr>
                        <a:t>4290±420</a:t>
                      </a:r>
                      <a:r>
                        <a:rPr lang="zh-CN" sz="2000" kern="100" dirty="0">
                          <a:effectLst/>
                          <a:latin typeface="+mj-ea"/>
                          <a:ea typeface="+mj-ea"/>
                        </a:rPr>
                        <a:t>万</a:t>
                      </a:r>
                    </a:p>
                    <a:p>
                      <a:pPr algn="ctr">
                        <a:spcAft>
                          <a:spcPts val="0"/>
                        </a:spcAft>
                      </a:pPr>
                      <a:r>
                        <a:rPr lang="en-US" sz="2000" kern="100" dirty="0">
                          <a:effectLst/>
                          <a:latin typeface="+mj-ea"/>
                          <a:ea typeface="+mj-ea"/>
                        </a:rPr>
                        <a:t>3030±330</a:t>
                      </a:r>
                      <a:r>
                        <a:rPr lang="zh-CN" sz="2000" kern="100" dirty="0">
                          <a:effectLst/>
                          <a:latin typeface="+mj-ea"/>
                          <a:ea typeface="+mj-ea"/>
                        </a:rPr>
                        <a:t>万</a:t>
                      </a:r>
                    </a:p>
                  </a:txBody>
                  <a:tcPr marL="49672" marR="49672" marT="0" marB="0" anchor="ctr"/>
                </a:tc>
                <a:tc>
                  <a:txBody>
                    <a:bodyPr/>
                    <a:lstStyle/>
                    <a:p>
                      <a:pPr algn="ctr">
                        <a:spcAft>
                          <a:spcPts val="0"/>
                        </a:spcAft>
                      </a:pPr>
                      <a:r>
                        <a:rPr lang="en-US" sz="2000" b="1" kern="100" dirty="0">
                          <a:effectLst/>
                          <a:latin typeface="+mj-ea"/>
                          <a:ea typeface="+mj-ea"/>
                        </a:rPr>
                        <a:t>3870</a:t>
                      </a:r>
                      <a:r>
                        <a:rPr lang="zh-CN" sz="2000" b="1" kern="100" dirty="0">
                          <a:effectLst/>
                          <a:latin typeface="+mj-ea"/>
                          <a:ea typeface="+mj-ea"/>
                        </a:rPr>
                        <a:t>万</a:t>
                      </a:r>
                    </a:p>
                    <a:p>
                      <a:pPr algn="ctr">
                        <a:spcAft>
                          <a:spcPts val="0"/>
                        </a:spcAft>
                      </a:pPr>
                      <a:r>
                        <a:rPr lang="en-US" sz="2000" b="1" kern="100" dirty="0">
                          <a:effectLst/>
                          <a:latin typeface="+mj-ea"/>
                          <a:ea typeface="+mj-ea"/>
                        </a:rPr>
                        <a:t>2700</a:t>
                      </a:r>
                      <a:r>
                        <a:rPr lang="zh-CN" sz="2000" b="1" kern="100" dirty="0">
                          <a:effectLst/>
                          <a:latin typeface="+mj-ea"/>
                          <a:ea typeface="+mj-ea"/>
                        </a:rPr>
                        <a:t>万</a:t>
                      </a:r>
                    </a:p>
                  </a:txBody>
                  <a:tcPr marL="49672" marR="49672" marT="0" marB="0" anchor="ctr"/>
                </a:tc>
                <a:extLst>
                  <a:ext uri="{0D108BD9-81ED-4DB2-BD59-A6C34878D82A}">
                    <a16:rowId xmlns:a16="http://schemas.microsoft.com/office/drawing/2014/main" val="10005"/>
                  </a:ext>
                </a:extLst>
              </a:tr>
            </a:tbl>
          </a:graphicData>
        </a:graphic>
      </p:graphicFrame>
      <p:sp>
        <p:nvSpPr>
          <p:cNvPr id="6" name="标题 2"/>
          <p:cNvSpPr txBox="1"/>
          <p:nvPr/>
        </p:nvSpPr>
        <p:spPr>
          <a:xfrm>
            <a:off x="0" y="6021288"/>
            <a:ext cx="9144000" cy="523220"/>
          </a:xfrm>
          <a:prstGeom prst="rect">
            <a:avLst/>
          </a:prstGeom>
          <a:noFill/>
        </p:spPr>
        <p:txBody>
          <a:bodyPr vert="horz" wrap="square" lIns="91440" tIns="45720" rIns="91440" bIns="45720" rtlCol="0">
            <a:spAutoFit/>
          </a:bodyPr>
          <a:lstStyle>
            <a:lvl1pPr algn="ctr" rtl="0" eaLnBrk="0" fontAlgn="base" hangingPunct="0">
              <a:spcBef>
                <a:spcPct val="0"/>
              </a:spcBef>
              <a:spcAft>
                <a:spcPct val="0"/>
              </a:spcAft>
              <a:defRPr lang="en-US" sz="24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eaLnBrk="0" fontAlgn="base" hangingPunct="0">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5pPr>
            <a:lvl6pPr marL="342900" algn="l" rtl="0" fontAlgn="base">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6pPr>
            <a:lvl7pPr marL="685800" algn="l" rtl="0" fontAlgn="base">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7pPr>
            <a:lvl8pPr marL="1028700" algn="l" rtl="0" fontAlgn="base">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8pPr>
            <a:lvl9pPr marL="1371600" algn="l" rtl="0" fontAlgn="base">
              <a:spcBef>
                <a:spcPct val="0"/>
              </a:spcBef>
              <a:spcAft>
                <a:spcPct val="0"/>
              </a:spcAft>
              <a:defRPr sz="1800">
                <a:solidFill>
                  <a:schemeClr val="tx2"/>
                </a:solidFill>
                <a:latin typeface="Franklin Gothic Medium" panose="020B0603020102020204" pitchFamily="34" charset="0"/>
                <a:ea typeface="微软雅黑" panose="020B0503020204020204" pitchFamily="34" charset="-122"/>
              </a:defRPr>
            </a:lvl9pPr>
          </a:lstStyle>
          <a:p>
            <a:r>
              <a:rPr lang="zh-CN" altLang="en-US" sz="2800" kern="0" dirty="0">
                <a:latin typeface="+mj-ea"/>
                <a:ea typeface="+mj-ea"/>
                <a:cs typeface="Times New Roman" panose="02020603050405020304" pitchFamily="18" charset="0"/>
              </a:rPr>
              <a:t>问：</a:t>
            </a:r>
            <a:r>
              <a:rPr lang="zh-CN" altLang="zh-CN" sz="2800" kern="0" dirty="0">
                <a:latin typeface="+mj-ea"/>
                <a:ea typeface="+mj-ea"/>
                <a:cs typeface="Times New Roman" panose="02020603050405020304" pitchFamily="18" charset="0"/>
              </a:rPr>
              <a:t>放射性测年法的结果准确吗？</a:t>
            </a:r>
            <a:endParaRPr lang="zh-CN" altLang="en-US" sz="3600" dirty="0">
              <a:solidFill>
                <a:srgbClr val="FF0000"/>
              </a:solidFill>
              <a:latin typeface="+mj-ea"/>
              <a:ea typeface="+mj-ea"/>
            </a:endParaRPr>
          </a:p>
        </p:txBody>
      </p:sp>
      <p:sp>
        <p:nvSpPr>
          <p:cNvPr id="8" name="文本框 7"/>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更多例子</a:t>
            </a:r>
            <a:r>
              <a:rPr kumimoji="1" lang="en-US" altLang="zh-CN" sz="3600" b="1" dirty="0">
                <a:solidFill>
                  <a:srgbClr val="002060"/>
                </a:solidFill>
                <a:latin typeface="微软雅黑" panose="020B0503020204020204" pitchFamily="34" charset="-122"/>
                <a:ea typeface="微软雅黑" panose="020B0503020204020204" pitchFamily="34" charset="-122"/>
              </a:rPr>
              <a:t>……</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0" y="613121"/>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提 问</a:t>
            </a:r>
          </a:p>
        </p:txBody>
      </p:sp>
      <p:cxnSp>
        <p:nvCxnSpPr>
          <p:cNvPr id="13" name="直线连接符 12"/>
          <p:cNvCxnSpPr/>
          <p:nvPr/>
        </p:nvCxnSpPr>
        <p:spPr>
          <a:xfrm>
            <a:off x="454532" y="3632028"/>
            <a:ext cx="0" cy="27511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p:cNvCxnSpPr/>
          <p:nvPr/>
        </p:nvCxnSpPr>
        <p:spPr>
          <a:xfrm flipH="1">
            <a:off x="454532" y="638317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971601" y="359906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714269" y="3632028"/>
            <a:ext cx="0" cy="26128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Rectangle 2"/>
          <p:cNvSpPr/>
          <p:nvPr/>
        </p:nvSpPr>
        <p:spPr>
          <a:xfrm>
            <a:off x="1333269" y="5108665"/>
            <a:ext cx="6836991" cy="1081515"/>
          </a:xfrm>
          <a:prstGeom prst="rect">
            <a:avLst/>
          </a:prstGeom>
        </p:spPr>
        <p:txBody>
          <a:bodyPr wrap="square">
            <a:spAutoFit/>
          </a:bodyPr>
          <a:lstStyle/>
          <a:p>
            <a:pPr>
              <a:lnSpc>
                <a:spcPts val="40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我们不能知道地球的确切年龄，但能为地球的年龄设立一个大概的范围。</a:t>
            </a:r>
          </a:p>
        </p:txBody>
      </p:sp>
      <p:pic>
        <p:nvPicPr>
          <p:cNvPr id="18" name="图片 17"/>
          <p:cNvPicPr>
            <a:picLocks noChangeAspect="1"/>
          </p:cNvPicPr>
          <p:nvPr/>
        </p:nvPicPr>
        <p:blipFill rotWithShape="1">
          <a:blip r:embed="rId3"/>
          <a:srcRect l="38822" t="7371" r="20768" b="51298"/>
          <a:stretch>
            <a:fillRect/>
          </a:stretch>
        </p:blipFill>
        <p:spPr>
          <a:xfrm>
            <a:off x="467544" y="3366955"/>
            <a:ext cx="544010" cy="530146"/>
          </a:xfrm>
          <a:prstGeom prst="rect">
            <a:avLst/>
          </a:prstGeom>
        </p:spPr>
      </p:pic>
      <p:pic>
        <p:nvPicPr>
          <p:cNvPr id="19" name="图片 18"/>
          <p:cNvPicPr>
            <a:picLocks noChangeAspect="1"/>
          </p:cNvPicPr>
          <p:nvPr/>
        </p:nvPicPr>
        <p:blipFill rotWithShape="1">
          <a:blip r:embed="rId4"/>
          <a:srcRect l="25549" t="49611" r="34040"/>
          <a:stretch>
            <a:fillRect/>
          </a:stretch>
        </p:blipFill>
        <p:spPr>
          <a:xfrm>
            <a:off x="8209683" y="6061128"/>
            <a:ext cx="544010" cy="646331"/>
          </a:xfrm>
          <a:prstGeom prst="rect">
            <a:avLst/>
          </a:prstGeom>
        </p:spPr>
      </p:pic>
      <p:pic>
        <p:nvPicPr>
          <p:cNvPr id="20" name="图片 19"/>
          <p:cNvPicPr>
            <a:picLocks noChangeAspect="1"/>
          </p:cNvPicPr>
          <p:nvPr/>
        </p:nvPicPr>
        <p:blipFill>
          <a:blip r:embed="rId5"/>
          <a:stretch>
            <a:fillRect/>
          </a:stretch>
        </p:blipFill>
        <p:spPr>
          <a:xfrm>
            <a:off x="2416792" y="1842673"/>
            <a:ext cx="4310416" cy="297305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txBox="1"/>
          <p:nvPr/>
        </p:nvSpPr>
        <p:spPr>
          <a:xfrm>
            <a:off x="5049771" y="2347707"/>
            <a:ext cx="3950214" cy="2737477"/>
          </a:xfrm>
          <a:prstGeom prst="rect">
            <a:avLst/>
          </a:prstGeom>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lnSpc>
                <a:spcPts val="3760"/>
              </a:lnSpc>
            </a:pPr>
            <a:r>
              <a:rPr lang="zh-CN" altLang="en-US" sz="2800" dirty="0">
                <a:latin typeface="+mj-ea"/>
                <a:ea typeface="+mj-ea"/>
                <a:cs typeface="Arial" panose="020B0604020202020204" pitchFamily="34" charset="0"/>
              </a:rPr>
              <a:t>如果没有检验方法，</a:t>
            </a:r>
            <a:endParaRPr lang="en-US" altLang="zh-CN" sz="2800" dirty="0">
              <a:latin typeface="+mj-ea"/>
              <a:ea typeface="+mj-ea"/>
              <a:cs typeface="Arial" panose="020B0604020202020204" pitchFamily="34" charset="0"/>
            </a:endParaRPr>
          </a:p>
          <a:p>
            <a:pPr indent="0">
              <a:lnSpc>
                <a:spcPts val="3760"/>
              </a:lnSpc>
            </a:pPr>
            <a:r>
              <a:rPr lang="zh-CN" altLang="en-US" sz="2800" dirty="0">
                <a:latin typeface="+mj-ea"/>
                <a:ea typeface="+mj-ea"/>
                <a:cs typeface="Arial" panose="020B0604020202020204" pitchFamily="34" charset="0"/>
              </a:rPr>
              <a:t>你觉得人们会怎么</a:t>
            </a:r>
            <a:endParaRPr lang="en-US" altLang="zh-CN" sz="2800" dirty="0">
              <a:latin typeface="+mj-ea"/>
              <a:ea typeface="+mj-ea"/>
              <a:cs typeface="Arial" panose="020B0604020202020204" pitchFamily="34" charset="0"/>
            </a:endParaRPr>
          </a:p>
          <a:p>
            <a:pPr indent="0">
              <a:lnSpc>
                <a:spcPts val="3760"/>
              </a:lnSpc>
            </a:pPr>
            <a:r>
              <a:rPr lang="zh-CN" altLang="en-US" sz="2800" dirty="0">
                <a:latin typeface="+mj-ea"/>
                <a:ea typeface="+mj-ea"/>
                <a:cs typeface="Arial" panose="020B0604020202020204" pitchFamily="34" charset="0"/>
              </a:rPr>
              <a:t>面对</a:t>
            </a:r>
            <a:r>
              <a:rPr lang="en-US" altLang="zh-CN" sz="2800" dirty="0">
                <a:latin typeface="+mj-ea"/>
                <a:ea typeface="+mj-ea"/>
                <a:cs typeface="Arial" panose="020B0604020202020204" pitchFamily="34" charset="0"/>
              </a:rPr>
              <a:t>34</a:t>
            </a:r>
            <a:r>
              <a:rPr lang="zh-CN" altLang="en-US" sz="2800" dirty="0">
                <a:latin typeface="+mj-ea"/>
                <a:ea typeface="+mj-ea"/>
                <a:cs typeface="Arial" panose="020B0604020202020204" pitchFamily="34" charset="0"/>
              </a:rPr>
              <a:t>万</a:t>
            </a:r>
            <a:r>
              <a:rPr lang="en-US" altLang="zh-CN" sz="2800" dirty="0">
                <a:latin typeface="+mj-ea"/>
                <a:ea typeface="+mj-ea"/>
                <a:cs typeface="Arial" panose="020B0604020202020204" pitchFamily="34" charset="0"/>
              </a:rPr>
              <a:t>-240</a:t>
            </a:r>
            <a:r>
              <a:rPr lang="zh-CN" altLang="en-US" sz="2800" dirty="0">
                <a:latin typeface="+mj-ea"/>
                <a:ea typeface="+mj-ea"/>
                <a:cs typeface="Arial" panose="020B0604020202020204" pitchFamily="34" charset="0"/>
              </a:rPr>
              <a:t>万年的</a:t>
            </a:r>
            <a:endParaRPr lang="en-US" altLang="zh-CN" sz="2800" dirty="0">
              <a:latin typeface="+mj-ea"/>
              <a:ea typeface="+mj-ea"/>
              <a:cs typeface="Arial" panose="020B0604020202020204" pitchFamily="34" charset="0"/>
            </a:endParaRPr>
          </a:p>
          <a:p>
            <a:pPr indent="0">
              <a:lnSpc>
                <a:spcPts val="3760"/>
              </a:lnSpc>
            </a:pPr>
            <a:r>
              <a:rPr lang="zh-CN" altLang="en-US" sz="2800" dirty="0">
                <a:latin typeface="+mj-ea"/>
                <a:ea typeface="+mj-ea"/>
                <a:cs typeface="Arial" panose="020B0604020202020204" pitchFamily="34" charset="0"/>
              </a:rPr>
              <a:t>结果？</a:t>
            </a:r>
            <a:endParaRPr lang="en-US" altLang="zh-CN" sz="2800" dirty="0">
              <a:latin typeface="+mj-ea"/>
              <a:ea typeface="+mj-ea"/>
              <a:cs typeface="Arial" panose="020B0604020202020204" pitchFamily="34" charset="0"/>
            </a:endParaRPr>
          </a:p>
        </p:txBody>
      </p:sp>
      <p:sp>
        <p:nvSpPr>
          <p:cNvPr id="19" name="文本框 18"/>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a:t>
            </a:r>
            <a:r>
              <a:rPr lang="zh-CN" altLang="en-US" sz="3600" b="1" kern="100" dirty="0">
                <a:solidFill>
                  <a:srgbClr val="FF0000"/>
                </a:solidFill>
                <a:latin typeface="微软雅黑" panose="020B0503020204020204" pitchFamily="34" charset="-122"/>
                <a:ea typeface="微软雅黑" panose="020B0503020204020204" pitchFamily="34" charset="-122"/>
              </a:rPr>
              <a:t>不</a:t>
            </a:r>
            <a:r>
              <a:rPr kumimoji="1" lang="zh-CN" altLang="en-US" sz="3600" b="1" dirty="0">
                <a:solidFill>
                  <a:srgbClr val="002060"/>
                </a:solidFill>
                <a:latin typeface="微软雅黑" panose="020B0503020204020204" pitchFamily="34" charset="-122"/>
                <a:ea typeface="微软雅黑" panose="020B0503020204020204" pitchFamily="34" charset="-122"/>
              </a:rPr>
              <a:t>可靠</a:t>
            </a:r>
          </a:p>
        </p:txBody>
      </p:sp>
      <p:sp>
        <p:nvSpPr>
          <p:cNvPr id="21" name="Rectangle 5"/>
          <p:cNvSpPr/>
          <p:nvPr/>
        </p:nvSpPr>
        <p:spPr>
          <a:xfrm>
            <a:off x="323528" y="4653136"/>
            <a:ext cx="5190539" cy="1957074"/>
          </a:xfrm>
          <a:prstGeom prst="rect">
            <a:avLst/>
          </a:prstGeom>
          <a:ln w="38100">
            <a:noFill/>
          </a:ln>
        </p:spPr>
        <p:txBody>
          <a:bodyPr wrap="square">
            <a:spAutoFit/>
          </a:bodyPr>
          <a:lstStyle/>
          <a:p>
            <a:pPr indent="-205740">
              <a:lnSpc>
                <a:spcPts val="3680"/>
              </a:lnSpc>
              <a:buClr>
                <a:schemeClr val="accent1"/>
              </a:buClr>
              <a:buSzPct val="76000"/>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圣海伦火山穹丘</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indent="-205740">
              <a:lnSpc>
                <a:spcPts val="3680"/>
              </a:lnSpc>
              <a:buClr>
                <a:schemeClr val="accent1"/>
              </a:buClr>
              <a:buSzPct val="76000"/>
            </a:pPr>
            <a:r>
              <a:rPr lang="en-US" altLang="zh-CN" sz="2800" dirty="0">
                <a:latin typeface="微软雅黑" panose="020B0503020204020204" pitchFamily="34" charset="-122"/>
                <a:ea typeface="微软雅黑" panose="020B0503020204020204" pitchFamily="34" charset="-122"/>
                <a:cs typeface="Arial" panose="020B0604020202020204" pitchFamily="34" charset="0"/>
              </a:rPr>
              <a:t>1980</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年爆发过</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indent="-205740">
              <a:lnSpc>
                <a:spcPts val="3680"/>
              </a:lnSpc>
              <a:buClr>
                <a:schemeClr val="accent1"/>
              </a:buClr>
              <a:buSzPct val="76000"/>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测定年代：</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34</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万</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-240</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万年</a:t>
            </a:r>
            <a:endParaRPr lang="en-US" altLang="zh-CN" sz="800" dirty="0">
              <a:latin typeface="微软雅黑" panose="020B0503020204020204" pitchFamily="34" charset="-122"/>
              <a:ea typeface="微软雅黑" panose="020B0503020204020204" pitchFamily="34" charset="-122"/>
              <a:cs typeface="Arial" panose="020B0604020202020204" pitchFamily="34" charset="0"/>
            </a:endParaRPr>
          </a:p>
          <a:p>
            <a:pPr indent="-205740">
              <a:lnSpc>
                <a:spcPts val="3680"/>
              </a:lnSpc>
              <a:buClr>
                <a:schemeClr val="accent1"/>
              </a:buClr>
              <a:buSzPct val="76000"/>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实际年龄：</a:t>
            </a:r>
            <a:r>
              <a:rPr lang="en-US" altLang="zh-CN" sz="2800" b="1" kern="100" dirty="0">
                <a:solidFill>
                  <a:srgbClr val="FF0000"/>
                </a:solidFill>
                <a:latin typeface="微软雅黑" panose="020B0503020204020204" pitchFamily="34" charset="-122"/>
                <a:ea typeface="微软雅黑" panose="020B0503020204020204" pitchFamily="34" charset="-122"/>
              </a:rPr>
              <a:t>&lt;75</a:t>
            </a:r>
            <a:r>
              <a:rPr lang="zh-CN" altLang="en-US" sz="2800" b="1" kern="100" dirty="0">
                <a:solidFill>
                  <a:srgbClr val="FF0000"/>
                </a:solidFill>
                <a:latin typeface="微软雅黑" panose="020B0503020204020204" pitchFamily="34" charset="-122"/>
                <a:ea typeface="微软雅黑" panose="020B0503020204020204" pitchFamily="34" charset="-122"/>
              </a:rPr>
              <a:t>年</a:t>
            </a:r>
            <a:endParaRPr 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2" name="Picture 3" descr="Slide_35"/>
          <p:cNvPicPr>
            <a:picLocks noChangeArrowheads="1"/>
          </p:cNvPicPr>
          <p:nvPr/>
        </p:nvPicPr>
        <p:blipFill>
          <a:blip r:embed="rId3" cstate="print">
            <a:lum bright="18000"/>
          </a:blip>
          <a:srcRect t="10233" r="3695"/>
          <a:stretch>
            <a:fillRect/>
          </a:stretch>
        </p:blipFill>
        <p:spPr bwMode="auto">
          <a:xfrm>
            <a:off x="323529" y="1484784"/>
            <a:ext cx="4205550" cy="311649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p:cNvGrpSpPr/>
          <p:nvPr/>
        </p:nvGrpSpPr>
        <p:grpSpPr>
          <a:xfrm>
            <a:off x="4467907" y="1510714"/>
            <a:ext cx="4402487" cy="5212802"/>
            <a:chOff x="4771233" y="1401505"/>
            <a:chExt cx="4402487" cy="5212802"/>
          </a:xfrm>
        </p:grpSpPr>
        <p:sp>
          <p:nvSpPr>
            <p:cNvPr id="16" name="TextBox 6"/>
            <p:cNvSpPr txBox="1"/>
            <p:nvPr/>
          </p:nvSpPr>
          <p:spPr>
            <a:xfrm>
              <a:off x="4771233" y="4657874"/>
              <a:ext cx="4210085" cy="1956433"/>
            </a:xfrm>
            <a:prstGeom prst="rect">
              <a:avLst/>
            </a:prstGeom>
            <a:ln w="38100">
              <a:noFill/>
            </a:ln>
          </p:spPr>
          <p:txBody>
            <a:bodyPr wrap="square">
              <a:spAutoFit/>
            </a:bodyPr>
            <a:lstStyle/>
            <a:p>
              <a:pPr indent="-205740">
                <a:lnSpc>
                  <a:spcPts val="3660"/>
                </a:lnSpc>
                <a:buClr>
                  <a:schemeClr val="accent1"/>
                </a:buClr>
                <a:buSzPct val="76000"/>
              </a:pPr>
              <a:r>
                <a:rPr lang="zh-CN" altLang="en-US" sz="2800" dirty="0">
                  <a:latin typeface="Arial" panose="020B0604020202020204" pitchFamily="34" charset="0"/>
                  <a:ea typeface="微软雅黑" panose="020B0503020204020204" pitchFamily="34" charset="-122"/>
                  <a:cs typeface="Arial" panose="020B0604020202020204" pitchFamily="34" charset="0"/>
                </a:rPr>
                <a:t>美国亚利桑那州花岗山</a:t>
              </a: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indent="-205740">
                <a:lnSpc>
                  <a:spcPts val="3660"/>
                </a:lnSpc>
                <a:buClr>
                  <a:schemeClr val="accent1"/>
                </a:buClr>
                <a:buSzPct val="76000"/>
              </a:pPr>
              <a:r>
                <a:rPr lang="zh-CN" altLang="en-US" sz="2800" dirty="0">
                  <a:latin typeface="Arial" panose="020B0604020202020204" pitchFamily="34" charset="0"/>
                  <a:ea typeface="微软雅黑" panose="020B0503020204020204" pitchFamily="34" charset="-122"/>
                  <a:cs typeface="Arial" panose="020B0604020202020204" pitchFamily="34" charset="0"/>
                </a:rPr>
                <a:t>测定年代：</a:t>
              </a:r>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17</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亿年</a:t>
              </a:r>
              <a:endPar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indent="-205740">
                <a:lnSpc>
                  <a:spcPts val="3660"/>
                </a:lnSpc>
                <a:buClr>
                  <a:schemeClr val="accent1"/>
                </a:buClr>
                <a:buSzPct val="76000"/>
              </a:pPr>
              <a:r>
                <a:rPr lang="zh-CN" altLang="en-US" sz="2800" dirty="0">
                  <a:latin typeface="Arial" panose="020B0604020202020204" pitchFamily="34" charset="0"/>
                  <a:ea typeface="微软雅黑" panose="020B0503020204020204" pitchFamily="34" charset="-122"/>
                  <a:cs typeface="Arial" panose="020B0604020202020204" pitchFamily="34" charset="0"/>
                </a:rPr>
                <a:t>实际问题：怎么面对这个结果？</a:t>
              </a:r>
              <a:endParaRPr lang="en-US" sz="28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 name="Picture 10" descr="http://3.bp.blogspot.com/-xi8UWEspn48/UHtopEf6fBI/AAAAAAAADao/-_f68QTev5M/s1600/granitica_1.jpg"/>
            <p:cNvPicPr>
              <a:picLocks noChangeAspect="1" noChangeArrowheads="1"/>
            </p:cNvPicPr>
            <p:nvPr/>
          </p:nvPicPr>
          <p:blipFill>
            <a:blip r:embed="rId4" cstate="print"/>
            <a:srcRect t="9983" r="14400" b="5790"/>
            <a:stretch>
              <a:fillRect/>
            </a:stretch>
          </p:blipFill>
          <p:spPr bwMode="auto">
            <a:xfrm>
              <a:off x="4957649" y="1401505"/>
              <a:ext cx="4216071" cy="311649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4" name="Group 9"/>
          <p:cNvGrpSpPr/>
          <p:nvPr/>
        </p:nvGrpSpPr>
        <p:grpSpPr>
          <a:xfrm>
            <a:off x="526018" y="1801457"/>
            <a:ext cx="2990223" cy="2357023"/>
            <a:chOff x="600779" y="1888948"/>
            <a:chExt cx="3986964" cy="3142697"/>
          </a:xfrm>
        </p:grpSpPr>
        <p:sp>
          <p:nvSpPr>
            <p:cNvPr id="25" name="Oval 3"/>
            <p:cNvSpPr/>
            <p:nvPr/>
          </p:nvSpPr>
          <p:spPr>
            <a:xfrm>
              <a:off x="1923447" y="3543645"/>
              <a:ext cx="2664296" cy="1488000"/>
            </a:xfrm>
            <a:prstGeom prst="ellipse">
              <a:avLst/>
            </a:prstGeom>
            <a:ln w="38100">
              <a:solidFill>
                <a:srgbClr val="FFFF00"/>
              </a:solidFill>
            </a:ln>
          </p:spPr>
          <p:txBody>
            <a:bodyPr wrap="square" rtlCol="0" anchor="ctr">
              <a:spAutoFit/>
            </a:bodyPr>
            <a:lstStyle/>
            <a:p>
              <a:pPr algn="ctr"/>
              <a:endParaRPr lang="en-US" sz="1500"/>
            </a:p>
          </p:txBody>
        </p:sp>
        <p:cxnSp>
          <p:nvCxnSpPr>
            <p:cNvPr id="26" name="Straight Connector 6"/>
            <p:cNvCxnSpPr>
              <a:stCxn id="25" idx="0"/>
            </p:cNvCxnSpPr>
            <p:nvPr/>
          </p:nvCxnSpPr>
          <p:spPr>
            <a:xfrm flipH="1" flipV="1">
              <a:off x="2880342" y="2996944"/>
              <a:ext cx="375253" cy="5467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TextBox 8"/>
            <p:cNvSpPr txBox="1"/>
            <p:nvPr/>
          </p:nvSpPr>
          <p:spPr>
            <a:xfrm>
              <a:off x="600779" y="1888948"/>
              <a:ext cx="2279563" cy="1107996"/>
            </a:xfrm>
            <a:prstGeom prst="rect">
              <a:avLst/>
            </a:prstGeom>
            <a:noFill/>
            <a:ln w="38100">
              <a:solidFill>
                <a:srgbClr val="FFFF00"/>
              </a:solidFill>
            </a:ln>
          </p:spPr>
          <p:txBody>
            <a:bodyPr wrap="square" rtlCol="0">
              <a:spAutoFit/>
            </a:bodyPr>
            <a:lstStyle/>
            <a:p>
              <a:r>
                <a:rPr lang="zh-CN" altLang="en-US" sz="2400" dirty="0">
                  <a:solidFill>
                    <a:srgbClr val="FFFF00"/>
                  </a:solidFill>
                  <a:latin typeface="微软雅黑" panose="020B0503020204020204" pitchFamily="34" charset="-122"/>
                  <a:ea typeface="微软雅黑" panose="020B0503020204020204" pitchFamily="34" charset="-122"/>
                </a:rPr>
                <a:t>新的穹丘</a:t>
              </a:r>
              <a:r>
                <a:rPr lang="en-US" altLang="zh-CN" sz="2400" dirty="0">
                  <a:solidFill>
                    <a:srgbClr val="FFFF00"/>
                  </a:solidFill>
                  <a:latin typeface="微软雅黑" panose="020B0503020204020204" pitchFamily="34" charset="-122"/>
                  <a:ea typeface="微软雅黑" panose="020B0503020204020204" pitchFamily="34" charset="-122"/>
                </a:rPr>
                <a:t>1980</a:t>
              </a:r>
              <a:r>
                <a:rPr lang="zh-CN" altLang="en-US" sz="2400" dirty="0">
                  <a:solidFill>
                    <a:srgbClr val="FFFF00"/>
                  </a:solidFill>
                  <a:latin typeface="微软雅黑" panose="020B0503020204020204" pitchFamily="34" charset="-122"/>
                  <a:ea typeface="微软雅黑" panose="020B0503020204020204" pitchFamily="34" charset="-122"/>
                </a:rPr>
                <a:t>年起</a:t>
              </a:r>
              <a:endParaRPr lang="en-US" sz="2400" dirty="0">
                <a:solidFill>
                  <a:srgbClr val="FFFF00"/>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11561" y="3645024"/>
            <a:ext cx="7934636" cy="2373537"/>
          </a:xfrm>
          <a:prstGeom prst="rect">
            <a:avLst/>
          </a:prstGeom>
        </p:spPr>
        <p:txBody>
          <a:bodyPr/>
          <a:lstStyle/>
          <a:p>
            <a:pPr indent="0">
              <a:lnSpc>
                <a:spcPts val="4040"/>
              </a:lnSpc>
              <a:spcBef>
                <a:spcPts val="0"/>
              </a:spcBef>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现在，当你再听到有科学报道说：“某岩石经放射性测年法鉴定，测得有</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6500</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万年或</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7</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亿年之久”时，你会</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怎么反应</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62" y="0"/>
            <a:ext cx="6044730" cy="3557575"/>
          </a:xfrm>
          <a:prstGeom prst="rect">
            <a:avLst/>
          </a:prstGeom>
          <a:ln>
            <a:noFill/>
          </a:ln>
          <a:effectLst>
            <a:outerShdw blurRad="292100" dist="139700" dir="2700000" algn="tl" rotWithShape="0">
              <a:srgbClr val="333333">
                <a:alpha val="65000"/>
              </a:srgbClr>
            </a:outerShdw>
          </a:effectLst>
        </p:spPr>
      </p:pic>
      <p:sp>
        <p:nvSpPr>
          <p:cNvPr id="17" name="Pentagon 6"/>
          <p:cNvSpPr/>
          <p:nvPr/>
        </p:nvSpPr>
        <p:spPr>
          <a:xfrm flipH="1">
            <a:off x="6084168" y="2036929"/>
            <a:ext cx="2257606" cy="899615"/>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altLang="zh-CN" sz="2800" b="1" dirty="0">
                <a:solidFill>
                  <a:schemeClr val="tx1"/>
                </a:solidFill>
                <a:latin typeface="微软雅黑" panose="020B0503020204020204" pitchFamily="34" charset="-122"/>
                <a:ea typeface="微软雅黑" panose="020B0503020204020204" pitchFamily="34" charset="-122"/>
              </a:rPr>
              <a:t>6500</a:t>
            </a:r>
            <a:r>
              <a:rPr lang="zh-CN" altLang="en-US" sz="2800" b="1" dirty="0">
                <a:solidFill>
                  <a:schemeClr val="tx1"/>
                </a:solidFill>
                <a:latin typeface="微软雅黑" panose="020B0503020204020204" pitchFamily="34" charset="-122"/>
                <a:ea typeface="微软雅黑" panose="020B0503020204020204" pitchFamily="34" charset="-122"/>
              </a:rPr>
              <a:t>万年</a:t>
            </a:r>
            <a:endParaRPr lang="en-US" altLang="zh-CN" sz="2800" b="1" dirty="0">
              <a:solidFill>
                <a:schemeClr val="tx1"/>
              </a:solidFill>
              <a:latin typeface="微软雅黑" panose="020B0503020204020204" pitchFamily="34" charset="-122"/>
              <a:ea typeface="微软雅黑" panose="020B0503020204020204" pitchFamily="34" charset="-122"/>
            </a:endParaRPr>
          </a:p>
          <a:p>
            <a:pPr algn="ctr" defTabSz="342900"/>
            <a:r>
              <a:rPr lang="zh-CN" altLang="en-US" sz="2800" b="1" dirty="0">
                <a:solidFill>
                  <a:schemeClr val="tx1"/>
                </a:solidFill>
                <a:latin typeface="微软雅黑" panose="020B0503020204020204" pitchFamily="34" charset="-122"/>
                <a:ea typeface="微软雅黑" panose="020B0503020204020204" pitchFamily="34" charset="-122"/>
              </a:rPr>
              <a:t>或</a:t>
            </a:r>
            <a:r>
              <a:rPr lang="en-US" altLang="zh-CN" sz="2800" b="1" dirty="0">
                <a:solidFill>
                  <a:schemeClr val="tx1"/>
                </a:solidFill>
                <a:latin typeface="微软雅黑" panose="020B0503020204020204" pitchFamily="34" charset="-122"/>
                <a:ea typeface="微软雅黑" panose="020B0503020204020204" pitchFamily="34" charset="-122"/>
              </a:rPr>
              <a:t>7</a:t>
            </a:r>
            <a:r>
              <a:rPr lang="zh-CN" altLang="en-US" sz="2800" b="1" dirty="0">
                <a:solidFill>
                  <a:schemeClr val="tx1"/>
                </a:solidFill>
                <a:latin typeface="微软雅黑" panose="020B0503020204020204" pitchFamily="34" charset="-122"/>
                <a:ea typeface="微软雅黑" panose="020B0503020204020204" pitchFamily="34" charset="-122"/>
              </a:rPr>
              <a:t>亿年！</a:t>
            </a:r>
            <a:endParaRPr lang="en-US" sz="3200" b="1" dirty="0">
              <a:solidFill>
                <a:schemeClr val="tx1"/>
              </a:solidFill>
              <a:latin typeface="微软雅黑" panose="020B0503020204020204" pitchFamily="34" charset="-122"/>
              <a:ea typeface="微软雅黑" panose="020B0503020204020204" pitchFamily="34" charset="-122"/>
            </a:endParaRPr>
          </a:p>
        </p:txBody>
      </p:sp>
      <p:sp>
        <p:nvSpPr>
          <p:cNvPr id="18" name="内容占位符 2"/>
          <p:cNvSpPr txBox="1"/>
          <p:nvPr/>
        </p:nvSpPr>
        <p:spPr>
          <a:xfrm>
            <a:off x="597803" y="5338576"/>
            <a:ext cx="7948393" cy="1186768"/>
          </a:xfrm>
          <a:prstGeom prst="rect">
            <a:avLst/>
          </a:prstGeom>
        </p:spPr>
        <p:txBody>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lnSpc>
                <a:spcPts val="4040"/>
              </a:lnSpc>
              <a:spcBef>
                <a:spcPts val="0"/>
              </a:spcBef>
            </a:pP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除非有其他确凿的证据，否则基本</a:t>
            </a:r>
            <a:r>
              <a:rPr lang="zh-CN" altLang="zh-CN"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不接受</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、也不相信！</a:t>
            </a:r>
            <a:endPar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42358" y="1716890"/>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31700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71689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716890"/>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484784"/>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5994965"/>
            <a:ext cx="544010" cy="646331"/>
          </a:xfrm>
          <a:prstGeom prst="rect">
            <a:avLst/>
          </a:prstGeom>
        </p:spPr>
      </p:pic>
      <p:sp>
        <p:nvSpPr>
          <p:cNvPr id="19" name="文本框 18"/>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放射性测年法：尚未解决的问题</a:t>
            </a:r>
          </a:p>
        </p:txBody>
      </p:sp>
      <p:sp>
        <p:nvSpPr>
          <p:cNvPr id="16" name="Rectangle 2"/>
          <p:cNvSpPr>
            <a:spLocks noChangeArrowheads="1"/>
          </p:cNvSpPr>
          <p:nvPr/>
        </p:nvSpPr>
        <p:spPr bwMode="auto">
          <a:xfrm>
            <a:off x="915217" y="1916832"/>
            <a:ext cx="7394341" cy="648070"/>
          </a:xfrm>
          <a:prstGeom prst="rect">
            <a:avLst/>
          </a:prstGeom>
          <a:noFill/>
          <a:ln w="9525">
            <a:noFill/>
            <a:miter lim="800000"/>
          </a:ln>
          <a:effectLst/>
        </p:spPr>
        <p:txBody>
          <a:bodyPr lIns="60773" tIns="30387" rIns="60773" bIns="30387"/>
          <a:lstStyle/>
          <a:p>
            <a:pPr>
              <a:lnSpc>
                <a:spcPts val="3860"/>
              </a:lnSpc>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放射性测年法不可靠，但依然还有两个问题：</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Rectangle 2"/>
          <p:cNvSpPr>
            <a:spLocks noChangeArrowheads="1"/>
          </p:cNvSpPr>
          <p:nvPr/>
        </p:nvSpPr>
        <p:spPr bwMode="auto">
          <a:xfrm>
            <a:off x="915217" y="2708920"/>
            <a:ext cx="7394341" cy="4374485"/>
          </a:xfrm>
          <a:prstGeom prst="rect">
            <a:avLst/>
          </a:prstGeom>
          <a:noFill/>
          <a:ln w="9525">
            <a:noFill/>
            <a:miter lim="800000"/>
          </a:ln>
          <a:effectLst/>
        </p:spPr>
        <p:txBody>
          <a:bodyPr lIns="60773" tIns="30387" rIns="60773" bIns="30387"/>
          <a:lstStyle/>
          <a:p>
            <a:pPr>
              <a:lnSpc>
                <a:spcPts val="3860"/>
              </a:lnSpc>
              <a:defRPr/>
            </a:pP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marL="557530" indent="-557530">
              <a:lnSpc>
                <a:spcPts val="3860"/>
              </a:lnSpc>
              <a:buFont typeface="+mj-lt"/>
              <a:buAutoNum type="arabicPeriod"/>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岩石层的放射性定年结果中，的确存在一个大致上的顺序：底层的测定结果更老。</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marL="557530" indent="-557530">
              <a:lnSpc>
                <a:spcPts val="3060"/>
              </a:lnSpc>
              <a:buFont typeface="+mj-lt"/>
              <a:buAutoNum type="arabicPeriod"/>
              <a:defRPr/>
            </a:pPr>
            <a:endParaRPr lang="zh-CN" altLang="en-US" sz="2800" dirty="0">
              <a:latin typeface="微软雅黑" panose="020B0503020204020204" pitchFamily="34" charset="-122"/>
              <a:ea typeface="微软雅黑" panose="020B0503020204020204" pitchFamily="34" charset="-122"/>
              <a:cs typeface="Arial" panose="020B0604020202020204" pitchFamily="34" charset="0"/>
            </a:endParaRPr>
          </a:p>
          <a:p>
            <a:pPr marL="557530" indent="-557530">
              <a:lnSpc>
                <a:spcPts val="3860"/>
              </a:lnSpc>
              <a:buFont typeface="+mj-lt"/>
              <a:buAutoNum type="arabicPeriod"/>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看上去的确发生过大量的放射性衰变</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如果按照现在观察到的衰变速率计算，的确经过了亿万年。</a:t>
            </a: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467544" y="2033588"/>
            <a:ext cx="8196263" cy="1700212"/>
          </a:xfrm>
          <a:prstGeom prst="rect">
            <a:avLst/>
          </a:prstGeom>
        </p:spPr>
        <p:txBody>
          <a:bodyPr/>
          <a:lstStyle/>
          <a:p>
            <a:pPr indent="0">
              <a:lnSpc>
                <a:spcPts val="3860"/>
              </a:lnSpc>
              <a:spcBef>
                <a:spcPts val="0"/>
              </a:spcBef>
            </a:pPr>
            <a:r>
              <a:rPr lang="zh-CN" altLang="zh-CN" sz="2800" kern="0" dirty="0">
                <a:effectLst/>
                <a:latin typeface="+mj-ea"/>
                <a:ea typeface="+mj-ea"/>
                <a:cs typeface="Times New Roman" panose="02020603050405020304" pitchFamily="18" charset="0"/>
              </a:rPr>
              <a:t>无论放射性测年法得出的</a:t>
            </a:r>
            <a:r>
              <a:rPr lang="zh-CN" altLang="en-US" sz="2800" kern="0" dirty="0">
                <a:latin typeface="+mj-ea"/>
                <a:ea typeface="+mj-ea"/>
                <a:cs typeface="Times New Roman" panose="02020603050405020304" pitchFamily="18" charset="0"/>
              </a:rPr>
              <a:t>结果</a:t>
            </a:r>
            <a:r>
              <a:rPr lang="zh-CN" altLang="zh-CN" sz="2800" kern="0" dirty="0">
                <a:effectLst/>
                <a:latin typeface="+mj-ea"/>
                <a:ea typeface="+mj-ea"/>
                <a:cs typeface="Times New Roman" panose="02020603050405020304" pitchFamily="18" charset="0"/>
              </a:rPr>
              <a:t>多么古老，这些数字都不应该动摇我们对于</a:t>
            </a:r>
            <a:r>
              <a:rPr lang="zh-CN" altLang="zh-CN" sz="2800" kern="0">
                <a:effectLst/>
                <a:latin typeface="+mj-ea"/>
                <a:ea typeface="+mj-ea"/>
                <a:cs typeface="Times New Roman" panose="02020603050405020304" pitchFamily="18" charset="0"/>
              </a:rPr>
              <a:t>年轻地球</a:t>
            </a:r>
            <a:r>
              <a:rPr lang="zh-CN" altLang="en-US" sz="2800" kern="0">
                <a:effectLst/>
                <a:latin typeface="+mj-ea"/>
                <a:ea typeface="+mj-ea"/>
                <a:cs typeface="Times New Roman" panose="02020603050405020304" pitchFamily="18" charset="0"/>
              </a:rPr>
              <a:t>论</a:t>
            </a:r>
            <a:r>
              <a:rPr lang="zh-CN" altLang="zh-CN" sz="2800" kern="0">
                <a:effectLst/>
                <a:latin typeface="+mj-ea"/>
                <a:ea typeface="+mj-ea"/>
                <a:cs typeface="Times New Roman" panose="02020603050405020304" pitchFamily="18" charset="0"/>
              </a:rPr>
              <a:t>的</a:t>
            </a:r>
            <a:r>
              <a:rPr lang="zh-CN" altLang="zh-CN" sz="2800" kern="0" dirty="0">
                <a:effectLst/>
                <a:latin typeface="+mj-ea"/>
                <a:ea typeface="+mj-ea"/>
                <a:cs typeface="Times New Roman" panose="02020603050405020304" pitchFamily="18" charset="0"/>
              </a:rPr>
              <a:t>信心。</a:t>
            </a:r>
            <a:r>
              <a:rPr lang="zh-CN" altLang="en-US" sz="2800" kern="0" dirty="0">
                <a:effectLst/>
                <a:latin typeface="+mj-ea"/>
                <a:ea typeface="+mj-ea"/>
                <a:cs typeface="Times New Roman" panose="02020603050405020304" pitchFamily="18" charset="0"/>
              </a:rPr>
              <a:t>因为：</a:t>
            </a:r>
          </a:p>
          <a:p>
            <a:pPr indent="0">
              <a:lnSpc>
                <a:spcPts val="3860"/>
              </a:lnSpc>
              <a:spcBef>
                <a:spcPts val="0"/>
              </a:spcBef>
            </a:pPr>
            <a:endParaRPr lang="en-US" altLang="zh-CN" sz="1200" kern="0" dirty="0">
              <a:latin typeface="+mj-ea"/>
              <a:ea typeface="+mj-ea"/>
              <a:cs typeface="Times New Roman" panose="02020603050405020304" pitchFamily="18" charset="0"/>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44246" y="3965113"/>
            <a:ext cx="4363796" cy="2372814"/>
          </a:xfrm>
          <a:prstGeom prst="rect">
            <a:avLst/>
          </a:prstGeom>
        </p:spPr>
      </p:pic>
      <p:sp>
        <p:nvSpPr>
          <p:cNvPr id="17" name="文本框 16"/>
          <p:cNvSpPr txBox="1"/>
          <p:nvPr/>
        </p:nvSpPr>
        <p:spPr>
          <a:xfrm>
            <a:off x="611560" y="3206516"/>
            <a:ext cx="7476087" cy="1052981"/>
          </a:xfrm>
          <a:prstGeom prst="rect">
            <a:avLst/>
          </a:prstGeom>
          <a:noFill/>
        </p:spPr>
        <p:txBody>
          <a:bodyPr wrap="square">
            <a:spAutoFit/>
          </a:bodyPr>
          <a:lstStyle/>
          <a:p>
            <a:pPr indent="0">
              <a:lnSpc>
                <a:spcPts val="3860"/>
              </a:lnSpc>
              <a:spcBef>
                <a:spcPts val="0"/>
              </a:spcBef>
            </a:pPr>
            <a:r>
              <a:rPr lang="en-US" altLang="zh-CN" sz="2800" kern="0" dirty="0">
                <a:latin typeface="+mj-ea"/>
                <a:ea typeface="+mj-ea"/>
                <a:cs typeface="Times New Roman" panose="02020603050405020304" pitchFamily="18" charset="0"/>
              </a:rPr>
              <a:t>1</a:t>
            </a:r>
            <a:r>
              <a:rPr lang="zh-CN" altLang="en-US" sz="2800" kern="0" dirty="0">
                <a:latin typeface="+mj-ea"/>
                <a:ea typeface="+mj-ea"/>
                <a:cs typeface="Times New Roman" panose="02020603050405020304" pitchFamily="18" charset="0"/>
              </a:rPr>
              <a:t>、放射性</a:t>
            </a:r>
            <a:r>
              <a:rPr lang="zh-CN" altLang="zh-CN" sz="2800" kern="0" dirty="0">
                <a:effectLst/>
                <a:latin typeface="+mj-ea"/>
                <a:ea typeface="+mj-ea"/>
                <a:cs typeface="Times New Roman" panose="02020603050405020304" pitchFamily="18" charset="0"/>
              </a:rPr>
              <a:t>测</a:t>
            </a:r>
            <a:r>
              <a:rPr lang="zh-CN" altLang="en-US" sz="2800" kern="0" dirty="0">
                <a:effectLst/>
                <a:latin typeface="+mj-ea"/>
                <a:ea typeface="+mj-ea"/>
                <a:cs typeface="Times New Roman" panose="02020603050405020304" pitchFamily="18" charset="0"/>
              </a:rPr>
              <a:t>年</a:t>
            </a:r>
            <a:r>
              <a:rPr lang="zh-CN" altLang="zh-CN" sz="2800" kern="0" dirty="0">
                <a:effectLst/>
                <a:latin typeface="+mj-ea"/>
                <a:ea typeface="+mj-ea"/>
                <a:cs typeface="Times New Roman" panose="02020603050405020304" pitchFamily="18" charset="0"/>
              </a:rPr>
              <a:t>结果多次被证与事实不符</a:t>
            </a:r>
            <a:endParaRPr lang="en-US" altLang="zh-CN" sz="2800" kern="0" dirty="0">
              <a:effectLst/>
              <a:latin typeface="+mj-ea"/>
              <a:ea typeface="+mj-ea"/>
              <a:cs typeface="Times New Roman" panose="02020603050405020304" pitchFamily="18" charset="0"/>
            </a:endParaRPr>
          </a:p>
          <a:p>
            <a:pPr indent="0">
              <a:lnSpc>
                <a:spcPts val="3860"/>
              </a:lnSpc>
              <a:spcBef>
                <a:spcPts val="0"/>
              </a:spcBef>
            </a:pPr>
            <a:r>
              <a:rPr lang="en-US" altLang="zh-CN" sz="2800" kern="0" dirty="0">
                <a:latin typeface="+mj-ea"/>
                <a:ea typeface="+mj-ea"/>
                <a:cs typeface="Times New Roman" panose="02020603050405020304" pitchFamily="18" charset="0"/>
              </a:rPr>
              <a:t>2</a:t>
            </a:r>
            <a:r>
              <a:rPr lang="zh-CN" altLang="en-US" sz="2800" kern="0" dirty="0">
                <a:latin typeface="+mj-ea"/>
                <a:ea typeface="+mj-ea"/>
                <a:cs typeface="Times New Roman" panose="02020603050405020304" pitchFamily="18" charset="0"/>
              </a:rPr>
              <a:t>、</a:t>
            </a:r>
            <a:r>
              <a:rPr lang="zh-CN" altLang="en-US" sz="2800" kern="0" dirty="0">
                <a:effectLst/>
                <a:latin typeface="+mj-ea"/>
                <a:ea typeface="+mj-ea"/>
                <a:cs typeface="Times New Roman" panose="02020603050405020304" pitchFamily="18" charset="0"/>
              </a:rPr>
              <a:t>有</a:t>
            </a:r>
            <a:r>
              <a:rPr lang="en-US" altLang="zh-CN" sz="2800" kern="0" dirty="0">
                <a:effectLst/>
                <a:latin typeface="+mj-ea"/>
                <a:ea typeface="+mj-ea"/>
                <a:cs typeface="Times New Roman" panose="02020603050405020304" pitchFamily="18" charset="0"/>
              </a:rPr>
              <a:t>90%</a:t>
            </a:r>
            <a:r>
              <a:rPr lang="zh-CN" altLang="zh-CN" sz="2800" kern="0" dirty="0">
                <a:effectLst/>
                <a:latin typeface="+mj-ea"/>
                <a:ea typeface="+mj-ea"/>
                <a:cs typeface="Times New Roman" panose="02020603050405020304" pitchFamily="18" charset="0"/>
              </a:rPr>
              <a:t>的</a:t>
            </a:r>
            <a:r>
              <a:rPr lang="zh-CN" altLang="en-US" sz="2800" kern="0" dirty="0">
                <a:effectLst/>
                <a:latin typeface="+mj-ea"/>
                <a:ea typeface="+mj-ea"/>
                <a:cs typeface="Times New Roman" panose="02020603050405020304" pitchFamily="18" charset="0"/>
              </a:rPr>
              <a:t>有力</a:t>
            </a:r>
            <a:r>
              <a:rPr lang="zh-CN" altLang="zh-CN" sz="2800" kern="0" dirty="0">
                <a:effectLst/>
                <a:latin typeface="+mj-ea"/>
                <a:ea typeface="+mj-ea"/>
                <a:cs typeface="Times New Roman" panose="02020603050405020304" pitchFamily="18" charset="0"/>
              </a:rPr>
              <a:t>证据</a:t>
            </a:r>
            <a:r>
              <a:rPr lang="zh-CN" altLang="en-US" sz="2800" kern="0" dirty="0">
                <a:effectLst/>
                <a:latin typeface="+mj-ea"/>
                <a:ea typeface="+mj-ea"/>
                <a:cs typeface="Times New Roman" panose="02020603050405020304" pitchFamily="18" charset="0"/>
              </a:rPr>
              <a:t>支持地球年轻</a:t>
            </a:r>
            <a:endParaRPr lang="zh-CN" altLang="en-US" sz="2800" kern="0" dirty="0">
              <a:latin typeface="+mj-ea"/>
              <a:ea typeface="+mj-ea"/>
              <a:cs typeface="Times New Roman" panose="02020603050405020304" pitchFamily="18" charset="0"/>
            </a:endParaRPr>
          </a:p>
        </p:txBody>
      </p:sp>
      <p:sp>
        <p:nvSpPr>
          <p:cNvPr id="18" name="文本框 17"/>
          <p:cNvSpPr txBox="1"/>
          <p:nvPr/>
        </p:nvSpPr>
        <p:spPr>
          <a:xfrm>
            <a:off x="3971538" y="4289415"/>
            <a:ext cx="2056139" cy="2082554"/>
          </a:xfrm>
          <a:prstGeom prst="rect">
            <a:avLst/>
          </a:prstGeom>
        </p:spPr>
        <p:txBody>
          <a:bodyPr anchor="ctr" anchorCtr="0">
            <a:normAutofit/>
          </a:bodyPr>
          <a:lstStyle/>
          <a:p>
            <a:pPr algn="ctr" eaLnBrk="0" fontAlgn="base" hangingPunct="0">
              <a:lnSpc>
                <a:spcPct val="200000"/>
              </a:lnSpc>
              <a:spcBef>
                <a:spcPts val="340"/>
              </a:spcBef>
              <a:spcAft>
                <a:spcPct val="0"/>
              </a:spcAft>
              <a:buClr>
                <a:schemeClr val="accent1"/>
              </a:buClr>
              <a:buSzPct val="76000"/>
            </a:pPr>
            <a:r>
              <a:rPr lang="en-US" altLang="zh-CN" sz="2400" b="1" dirty="0">
                <a:solidFill>
                  <a:schemeClr val="bg1"/>
                </a:solidFill>
                <a:latin typeface="微软雅黑" panose="020B0503020204020204" pitchFamily="34" charset="-122"/>
                <a:ea typeface="微软雅黑" panose="020B0503020204020204" pitchFamily="34" charset="-122"/>
              </a:rPr>
              <a:t>9</a:t>
            </a:r>
            <a:r>
              <a:rPr lang="zh-CN" altLang="en-US" sz="2400" b="1" dirty="0">
                <a:solidFill>
                  <a:schemeClr val="bg1"/>
                </a:solidFill>
                <a:latin typeface="微软雅黑" panose="020B0503020204020204" pitchFamily="34" charset="-122"/>
                <a:ea typeface="微软雅黑" panose="020B0503020204020204" pitchFamily="34" charset="-122"/>
              </a:rPr>
              <a:t>0%</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200000"/>
              </a:lnSpc>
              <a:spcBef>
                <a:spcPts val="340"/>
              </a:spcBef>
              <a:spcAft>
                <a:spcPct val="0"/>
              </a:spcAft>
              <a:buClr>
                <a:schemeClr val="accent1"/>
              </a:buClr>
              <a:buSzPct val="76000"/>
            </a:pPr>
            <a:r>
              <a:rPr lang="zh-CN" altLang="en-US" sz="2400" b="1" dirty="0">
                <a:solidFill>
                  <a:srgbClr val="002060"/>
                </a:solidFill>
                <a:latin typeface="微软雅黑" panose="020B0503020204020204" pitchFamily="34" charset="-122"/>
                <a:ea typeface="微软雅黑" panose="020B0503020204020204" pitchFamily="34" charset="-122"/>
              </a:rPr>
              <a:t>年轻地球</a:t>
            </a:r>
          </a:p>
        </p:txBody>
      </p:sp>
      <p:sp>
        <p:nvSpPr>
          <p:cNvPr id="19" name="文本框 18"/>
          <p:cNvSpPr txBox="1"/>
          <p:nvPr/>
        </p:nvSpPr>
        <p:spPr>
          <a:xfrm>
            <a:off x="6276970" y="3679308"/>
            <a:ext cx="2949976" cy="2082555"/>
          </a:xfrm>
          <a:prstGeom prst="rect">
            <a:avLst/>
          </a:prstGeom>
        </p:spPr>
        <p:txBody>
          <a:bodyPr anchor="ctr" anchorCtr="0">
            <a:normAutofit/>
          </a:bodyPr>
          <a:lstStyle/>
          <a:p>
            <a:pPr algn="ctr" eaLnBrk="0" fontAlgn="base" hangingPunct="0">
              <a:lnSpc>
                <a:spcPct val="150000"/>
              </a:lnSpc>
              <a:spcBef>
                <a:spcPts val="340"/>
              </a:spcBef>
              <a:spcAft>
                <a:spcPct val="0"/>
              </a:spcAft>
              <a:buClr>
                <a:schemeClr val="accent1"/>
              </a:buClr>
              <a:buSzPct val="76000"/>
            </a:pPr>
            <a:r>
              <a:rPr lang="en-US" altLang="zh-CN" sz="2400" b="1" dirty="0">
                <a:solidFill>
                  <a:schemeClr val="bg1"/>
                </a:solidFill>
                <a:latin typeface="微软雅黑" panose="020B0503020204020204" pitchFamily="34" charset="-122"/>
                <a:ea typeface="微软雅黑" panose="020B0503020204020204" pitchFamily="34" charset="-122"/>
              </a:rPr>
              <a:t>10</a:t>
            </a:r>
            <a:r>
              <a:rPr lang="zh-CN" altLang="en-US" sz="2400" b="1" dirty="0">
                <a:solidFill>
                  <a:schemeClr val="bg1"/>
                </a:solidFill>
                <a:latin typeface="微软雅黑" panose="020B0503020204020204" pitchFamily="34" charset="-122"/>
                <a:ea typeface="微软雅黑" panose="020B0503020204020204" pitchFamily="34" charset="-122"/>
              </a:rPr>
              <a:t>%</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endParaRPr lang="en-US" altLang="zh-CN" sz="900" b="1" dirty="0">
              <a:solidFill>
                <a:srgbClr val="002060"/>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r>
              <a:rPr lang="zh-CN" altLang="en-US" sz="2400" b="1" dirty="0">
                <a:solidFill>
                  <a:srgbClr val="002060"/>
                </a:solidFill>
                <a:latin typeface="微软雅黑" panose="020B0503020204020204" pitchFamily="34" charset="-122"/>
                <a:ea typeface="微软雅黑" panose="020B0503020204020204" pitchFamily="34" charset="-122"/>
              </a:rPr>
              <a:t>年老地球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200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200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200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1349658" y="5113016"/>
            <a:ext cx="7137537" cy="1661063"/>
          </a:xfrm>
          <a:prstGeom prst="rect">
            <a:avLst/>
          </a:prstGeom>
        </p:spPr>
        <p:txBody>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indent="0">
              <a:lnSpc>
                <a:spcPts val="4440"/>
              </a:lnSpc>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碳</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只能用来鉴定曾经的活物，</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indent="0">
              <a:lnSpc>
                <a:spcPts val="4440"/>
              </a:lnSpc>
              <a:spcBef>
                <a:spcPts val="0"/>
              </a:spcBef>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例如：动、植物的遗骸。</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4" name="直线连接符 3"/>
          <p:cNvCxnSpPr/>
          <p:nvPr/>
        </p:nvCxnSpPr>
        <p:spPr>
          <a:xfrm>
            <a:off x="442358" y="4228461"/>
            <a:ext cx="0" cy="217342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p:cNvCxnSpPr/>
          <p:nvPr/>
        </p:nvCxnSpPr>
        <p:spPr>
          <a:xfrm flipH="1">
            <a:off x="971601" y="422108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p:cNvCxnSpPr/>
          <p:nvPr/>
        </p:nvCxnSpPr>
        <p:spPr>
          <a:xfrm>
            <a:off x="8729010" y="4221088"/>
            <a:ext cx="24683" cy="218192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p:cNvPicPr>
            <a:picLocks noChangeAspect="1"/>
          </p:cNvPicPr>
          <p:nvPr/>
        </p:nvPicPr>
        <p:blipFill rotWithShape="1">
          <a:blip r:embed="rId3"/>
          <a:srcRect l="38822" t="7371" r="20768" b="51298"/>
          <a:stretch>
            <a:fillRect/>
          </a:stretch>
        </p:blipFill>
        <p:spPr>
          <a:xfrm>
            <a:off x="503364" y="3988982"/>
            <a:ext cx="544010" cy="530146"/>
          </a:xfrm>
          <a:prstGeom prst="rect">
            <a:avLst/>
          </a:prstGeom>
        </p:spPr>
      </p:pic>
      <p:pic>
        <p:nvPicPr>
          <p:cNvPr id="9" name="图片 8"/>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0" name="文本框 9"/>
          <p:cNvSpPr txBox="1"/>
          <p:nvPr/>
        </p:nvSpPr>
        <p:spPr>
          <a:xfrm>
            <a:off x="0" y="481364"/>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碳</a:t>
            </a:r>
            <a:r>
              <a:rPr kumimoji="1" lang="en-US" altLang="zh-CN" sz="3600" b="1" dirty="0">
                <a:solidFill>
                  <a:srgbClr val="002060"/>
                </a:solidFill>
                <a:latin typeface="微软雅黑" panose="020B0503020204020204" pitchFamily="34" charset="-122"/>
                <a:ea typeface="微软雅黑" panose="020B0503020204020204" pitchFamily="34" charset="-122"/>
              </a:rPr>
              <a:t>-14</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tretch>
            <a:fillRect/>
          </a:stretch>
        </p:blipFill>
        <p:spPr>
          <a:xfrm>
            <a:off x="2163941" y="1412776"/>
            <a:ext cx="4816119" cy="361208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碳</a:t>
            </a:r>
            <a:r>
              <a:rPr kumimoji="1" lang="en-US" altLang="zh-CN" sz="3600" b="1" dirty="0">
                <a:solidFill>
                  <a:srgbClr val="002060"/>
                </a:solidFill>
                <a:latin typeface="微软雅黑" panose="020B0503020204020204" pitchFamily="34" charset="-122"/>
                <a:ea typeface="微软雅黑" panose="020B0503020204020204" pitchFamily="34" charset="-122"/>
              </a:rPr>
              <a:t>-14</a:t>
            </a:r>
            <a:r>
              <a:rPr kumimoji="1" lang="zh-CN" altLang="en-US" sz="3600" b="1" dirty="0">
                <a:solidFill>
                  <a:srgbClr val="002060"/>
                </a:solidFill>
                <a:latin typeface="微软雅黑" panose="020B0503020204020204" pitchFamily="34" charset="-122"/>
                <a:ea typeface="微软雅黑" panose="020B0503020204020204" pitchFamily="34" charset="-122"/>
              </a:rPr>
              <a:t>测年法的三个假设</a:t>
            </a:r>
          </a:p>
        </p:txBody>
      </p:sp>
      <p:sp>
        <p:nvSpPr>
          <p:cNvPr id="23" name="标题 1"/>
          <p:cNvSpPr txBox="1"/>
          <p:nvPr/>
        </p:nvSpPr>
        <p:spPr>
          <a:xfrm>
            <a:off x="0" y="5831377"/>
            <a:ext cx="9144000" cy="584775"/>
          </a:xfrm>
          <a:prstGeom prst="rect">
            <a:avLst/>
          </a:prstGeom>
          <a:noFill/>
        </p:spPr>
        <p:txBody>
          <a:bodyPr vert="horz" wrap="square" lIns="91440" tIns="45720" rIns="91440" bIns="45720" rtlCol="0">
            <a:spAutoFit/>
          </a:bodyPr>
          <a:lstStyle>
            <a:lvl1pPr marL="153670" indent="-153670" algn="ctr" rtl="0" eaLnBrk="0" fontAlgn="base" hangingPunct="0">
              <a:spcBef>
                <a:spcPct val="0"/>
              </a:spcBef>
              <a:spcAft>
                <a:spcPct val="0"/>
              </a:spcAft>
              <a:buClr>
                <a:schemeClr val="accent1"/>
              </a:buClr>
              <a:buSzPct val="76000"/>
              <a:defRPr lang="en-US" sz="24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308610" indent="-153670" algn="l" rtl="0" eaLnBrk="0" fontAlgn="base" hangingPunct="0">
              <a:spcBef>
                <a:spcPct val="0"/>
              </a:spcBef>
              <a:spcAft>
                <a:spcPct val="0"/>
              </a:spcAft>
              <a:buClr>
                <a:schemeClr val="accent2"/>
              </a:buClr>
              <a:buSzPct val="76000"/>
              <a:defRPr sz="1800" kern="1200">
                <a:solidFill>
                  <a:schemeClr val="tx2"/>
                </a:solidFill>
                <a:latin typeface="Franklin Gothic Medium" panose="020B0603020102020204" pitchFamily="34" charset="0"/>
                <a:ea typeface="微软雅黑" panose="020B0503020204020204" pitchFamily="34" charset="-122"/>
                <a:cs typeface="+mn-cs"/>
              </a:defRPr>
            </a:lvl2pPr>
            <a:lvl3pPr marL="462280" indent="-128905" algn="l" rtl="0" eaLnBrk="0" fontAlgn="base" hangingPunct="0">
              <a:spcBef>
                <a:spcPct val="0"/>
              </a:spcBef>
              <a:spcAft>
                <a:spcPct val="0"/>
              </a:spcAft>
              <a:buClr>
                <a:srgbClr val="BCBCBC"/>
              </a:buClr>
              <a:buSzPct val="76000"/>
              <a:defRPr sz="1800" kern="1200">
                <a:solidFill>
                  <a:schemeClr val="tx2"/>
                </a:solidFill>
                <a:latin typeface="Franklin Gothic Medium" panose="020B0603020102020204" pitchFamily="34" charset="0"/>
                <a:ea typeface="微软雅黑" panose="020B0503020204020204" pitchFamily="34" charset="-122"/>
                <a:cs typeface="+mn-cs"/>
              </a:defRPr>
            </a:lvl3pPr>
            <a:lvl4pPr marL="616585" indent="-128905" algn="l" rtl="0" eaLnBrk="0" fontAlgn="base" hangingPunct="0">
              <a:spcBef>
                <a:spcPct val="0"/>
              </a:spcBef>
              <a:spcAft>
                <a:spcPct val="0"/>
              </a:spcAft>
              <a:buClr>
                <a:srgbClr val="8BA2B4"/>
              </a:buClr>
              <a:buSzPct val="70000"/>
              <a:defRPr sz="1800" kern="1200">
                <a:solidFill>
                  <a:schemeClr val="tx2"/>
                </a:solidFill>
                <a:latin typeface="Franklin Gothic Medium" panose="020B0603020102020204" pitchFamily="34" charset="0"/>
                <a:ea typeface="微软雅黑" panose="020B0503020204020204" pitchFamily="34" charset="-122"/>
                <a:cs typeface="+mn-cs"/>
              </a:defRPr>
            </a:lvl4pPr>
            <a:lvl5pPr marL="771525" indent="-128905" algn="l" rtl="0" eaLnBrk="0" fontAlgn="base" hangingPunct="0">
              <a:spcBef>
                <a:spcPct val="0"/>
              </a:spcBef>
              <a:spcAft>
                <a:spcPct val="0"/>
              </a:spcAft>
              <a:buClr>
                <a:schemeClr val="accent2"/>
              </a:buClr>
              <a:buSzPct val="70000"/>
              <a:defRPr sz="1800" kern="1200">
                <a:solidFill>
                  <a:schemeClr val="tx2"/>
                </a:solidFill>
                <a:latin typeface="Franklin Gothic Medium" panose="020B0603020102020204" pitchFamily="34" charset="0"/>
                <a:ea typeface="微软雅黑" panose="020B0503020204020204" pitchFamily="34" charset="-122"/>
                <a:cs typeface="+mn-cs"/>
              </a:defRPr>
            </a:lvl5pPr>
            <a:lvl6pPr marL="342900" indent="-102870" algn="l" rtl="0" eaLnBrk="1" fontAlgn="base" latinLnBrk="0" hangingPunct="1">
              <a:spcBef>
                <a:spcPct val="0"/>
              </a:spcBef>
              <a:spcAft>
                <a:spcPct val="0"/>
              </a:spcAft>
              <a:buClr>
                <a:srgbClr val="9FB8CD">
                  <a:shade val="75000"/>
                </a:srgbClr>
              </a:buClr>
              <a:buSzPct val="75000"/>
              <a:buFont typeface="Wingdings 3" panose="05040102010807070707"/>
              <a:buChar char=""/>
              <a:defRPr kumimoji="0" lang="en-US" sz="1800" kern="1200">
                <a:solidFill>
                  <a:schemeClr val="tx2"/>
                </a:solidFill>
                <a:latin typeface="Franklin Gothic Medium" panose="020B0603020102020204" pitchFamily="34" charset="0"/>
                <a:ea typeface="微软雅黑" panose="020B0503020204020204" pitchFamily="34" charset="-122"/>
                <a:cs typeface="+mn-cs"/>
              </a:defRPr>
            </a:lvl6pPr>
            <a:lvl7pPr marL="685800" indent="-102870" algn="l" rtl="0" eaLnBrk="1" fontAlgn="base" latinLnBrk="0" hangingPunct="1">
              <a:spcBef>
                <a:spcPct val="0"/>
              </a:spcBef>
              <a:spcAft>
                <a:spcPct val="0"/>
              </a:spcAft>
              <a:buClr>
                <a:srgbClr val="727CA3">
                  <a:shade val="75000"/>
                </a:srgbClr>
              </a:buClr>
              <a:buSzPct val="75000"/>
              <a:buFont typeface="Wingdings 3" panose="05040102010807070707"/>
              <a:buChar char=""/>
              <a:defRPr kumimoji="0" lang="en-US" sz="1800" kern="1200">
                <a:solidFill>
                  <a:schemeClr val="tx2"/>
                </a:solidFill>
                <a:latin typeface="Franklin Gothic Medium" panose="020B0603020102020204" pitchFamily="34" charset="0"/>
                <a:ea typeface="微软雅黑" panose="020B0503020204020204" pitchFamily="34" charset="-122"/>
                <a:cs typeface="+mn-cs"/>
              </a:defRPr>
            </a:lvl7pPr>
            <a:lvl8pPr marL="1028700" indent="-102870" algn="l" rtl="0" eaLnBrk="1" fontAlgn="base" latinLnBrk="0" hangingPunct="1">
              <a:spcBef>
                <a:spcPct val="0"/>
              </a:spcBef>
              <a:spcAft>
                <a:spcPct val="0"/>
              </a:spcAft>
              <a:buClr>
                <a:prstClr val="white">
                  <a:shade val="50000"/>
                </a:prstClr>
              </a:buClr>
              <a:buSzPct val="75000"/>
              <a:buFont typeface="Wingdings 3" panose="05040102010807070707"/>
              <a:buChar char=""/>
              <a:defRPr kumimoji="0" lang="en-US" sz="1800" kern="1200">
                <a:solidFill>
                  <a:schemeClr val="tx2"/>
                </a:solidFill>
                <a:latin typeface="Franklin Gothic Medium" panose="020B0603020102020204" pitchFamily="34" charset="0"/>
                <a:ea typeface="微软雅黑" panose="020B0503020204020204" pitchFamily="34" charset="-122"/>
                <a:cs typeface="+mn-cs"/>
              </a:defRPr>
            </a:lvl8pPr>
            <a:lvl9pPr marL="1371600" indent="-102870" algn="l" rtl="0" eaLnBrk="1" fontAlgn="base" latinLnBrk="0" hangingPunct="1">
              <a:spcBef>
                <a:spcPct val="0"/>
              </a:spcBef>
              <a:spcAft>
                <a:spcPct val="0"/>
              </a:spcAft>
              <a:buClr>
                <a:srgbClr val="9FB8CD"/>
              </a:buClr>
              <a:buSzPct val="75000"/>
              <a:buFont typeface="Wingdings 3" panose="05040102010807070707"/>
              <a:buChar char=""/>
              <a:defRPr kumimoji="0" lang="en-US" sz="1800" kern="1200">
                <a:solidFill>
                  <a:schemeClr val="tx2"/>
                </a:solidFill>
                <a:latin typeface="Franklin Gothic Medium" panose="020B0603020102020204" pitchFamily="34" charset="0"/>
                <a:ea typeface="微软雅黑" panose="020B0503020204020204" pitchFamily="34" charset="-122"/>
                <a:cs typeface="+mn-cs"/>
              </a:defRPr>
            </a:lvl9pPr>
          </a:lstStyle>
          <a:p>
            <a:r>
              <a:rPr lang="zh-CN" altLang="en-US" sz="3200" dirty="0">
                <a:solidFill>
                  <a:srgbClr val="FF0000"/>
                </a:solidFill>
                <a:latin typeface="微软雅黑" panose="020B0503020204020204" pitchFamily="34" charset="-122"/>
                <a:ea typeface="微软雅黑" panose="020B0503020204020204" pitchFamily="34" charset="-122"/>
              </a:rPr>
              <a:t>碳</a:t>
            </a:r>
            <a:r>
              <a:rPr lang="en-US" altLang="zh-CN" sz="3200" dirty="0">
                <a:solidFill>
                  <a:srgbClr val="FF0000"/>
                </a:solidFill>
                <a:latin typeface="微软雅黑" panose="020B0503020204020204" pitchFamily="34" charset="-122"/>
                <a:ea typeface="微软雅黑" panose="020B0503020204020204" pitchFamily="34" charset="-122"/>
              </a:rPr>
              <a:t>-14</a:t>
            </a:r>
            <a:r>
              <a:rPr lang="zh-CN" altLang="en-US" sz="3200" dirty="0">
                <a:solidFill>
                  <a:srgbClr val="FF0000"/>
                </a:solidFill>
                <a:latin typeface="微软雅黑" panose="020B0503020204020204" pitchFamily="34" charset="-122"/>
                <a:ea typeface="微软雅黑" panose="020B0503020204020204" pitchFamily="34" charset="-122"/>
              </a:rPr>
              <a:t>的测量结果不一定准确和可靠！</a:t>
            </a:r>
            <a:endParaRPr lang="zh-CN" altLang="en-US" sz="2000" dirty="0">
              <a:solidFill>
                <a:srgbClr val="FF0000"/>
              </a:solidFill>
              <a:latin typeface="微软雅黑" panose="020B0503020204020204" pitchFamily="34" charset="-122"/>
              <a:ea typeface="微软雅黑" panose="020B0503020204020204" pitchFamily="34" charset="-122"/>
            </a:endParaRPr>
          </a:p>
        </p:txBody>
      </p:sp>
      <p:sp>
        <p:nvSpPr>
          <p:cNvPr id="24" name="内容占位符 2"/>
          <p:cNvSpPr txBox="1"/>
          <p:nvPr/>
        </p:nvSpPr>
        <p:spPr>
          <a:xfrm>
            <a:off x="415090" y="1557804"/>
            <a:ext cx="2736304" cy="1115690"/>
          </a:xfrm>
          <a:prstGeom prst="rect">
            <a:avLst/>
          </a:prstGeom>
          <a:noFill/>
        </p:spPr>
        <p:txBody>
          <a:bodyPr vert="horz" wrap="square" lIns="91440" tIns="45720" rIns="91440" bIns="45720" rtlCol="0">
            <a:spAutoFit/>
          </a:bodyPr>
          <a:lstStyle>
            <a:lvl1pPr marL="153670" indent="-153670" algn="l" rtl="0" eaLnBrk="0" fontAlgn="base" hangingPunct="0">
              <a:spcBef>
                <a:spcPts val="340"/>
              </a:spcBef>
              <a:spcAft>
                <a:spcPct val="0"/>
              </a:spcAft>
              <a:buClr>
                <a:schemeClr val="accent1"/>
              </a:buClr>
              <a:buSzPct val="76000"/>
              <a:defRPr lang="zh-CN" altLang="en-US" sz="2025"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308610" indent="-153670" algn="l" rtl="0" eaLnBrk="0" fontAlgn="base" hangingPunct="0">
              <a:spcBef>
                <a:spcPts val="280"/>
              </a:spcBef>
              <a:spcAft>
                <a:spcPct val="0"/>
              </a:spcAft>
              <a:buClr>
                <a:schemeClr val="accent2"/>
              </a:buClr>
              <a:buSzPct val="76000"/>
              <a:defRPr lang="zh-CN" altLang="en-US" sz="1015" kern="1200" dirty="0" smtClean="0">
                <a:solidFill>
                  <a:schemeClr val="tx1"/>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lang="zh-CN" altLang="en-US" sz="845" kern="1200" dirty="0" smtClean="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lang="zh-CN" altLang="en-US" sz="760" kern="1200" dirty="0" smtClean="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lang="en-US" sz="760" kern="1200" dirty="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en-US" altLang="zh-CN" sz="3200" b="0" dirty="0">
                <a:latin typeface="微软雅黑" panose="020B0503020204020204" pitchFamily="34" charset="-122"/>
                <a:ea typeface="微软雅黑" panose="020B0503020204020204" pitchFamily="34" charset="-122"/>
              </a:rPr>
              <a:t>1.</a:t>
            </a:r>
            <a:r>
              <a:rPr lang="zh-CN" altLang="en-US" sz="3200" b="0" dirty="0">
                <a:latin typeface="微软雅黑" panose="020B0503020204020204" pitchFamily="34" charset="-122"/>
                <a:ea typeface="微软雅黑" panose="020B0503020204020204" pitchFamily="34" charset="-122"/>
              </a:rPr>
              <a:t>初始状态：</a:t>
            </a:r>
            <a:endParaRPr lang="en-US" altLang="zh-CN" sz="3200" b="0" dirty="0">
              <a:latin typeface="微软雅黑" panose="020B0503020204020204" pitchFamily="34" charset="-122"/>
              <a:ea typeface="微软雅黑" panose="020B0503020204020204" pitchFamily="34" charset="-122"/>
            </a:endParaRPr>
          </a:p>
          <a:p>
            <a:pPr algn="ctr"/>
            <a:r>
              <a:rPr lang="zh-CN" altLang="en-US" sz="3200" b="0" dirty="0">
                <a:latin typeface="微软雅黑" panose="020B0503020204020204" pitchFamily="34" charset="-122"/>
                <a:ea typeface="微软雅黑" panose="020B0503020204020204" pitchFamily="34" charset="-122"/>
              </a:rPr>
              <a:t>子元素为</a:t>
            </a:r>
            <a:r>
              <a:rPr lang="en-US" altLang="zh-CN" sz="3200" b="0" dirty="0">
                <a:latin typeface="微软雅黑" panose="020B0503020204020204" pitchFamily="34" charset="-122"/>
                <a:ea typeface="微软雅黑" panose="020B0503020204020204" pitchFamily="34" charset="-122"/>
              </a:rPr>
              <a:t>0</a:t>
            </a:r>
          </a:p>
        </p:txBody>
      </p:sp>
      <p:sp>
        <p:nvSpPr>
          <p:cNvPr id="25" name="内容占位符 2"/>
          <p:cNvSpPr txBox="1"/>
          <p:nvPr/>
        </p:nvSpPr>
        <p:spPr>
          <a:xfrm>
            <a:off x="3421564" y="1557804"/>
            <a:ext cx="2592288" cy="1115690"/>
          </a:xfrm>
          <a:prstGeom prst="rect">
            <a:avLst/>
          </a:prstGeom>
          <a:noFill/>
        </p:spPr>
        <p:txBody>
          <a:bodyPr vert="horz" wrap="square" lIns="91440" tIns="45720" rIns="91440" bIns="45720" rtlCol="0">
            <a:spAutoFit/>
          </a:bodyPr>
          <a:lstStyle>
            <a:lvl1pPr marL="153670" indent="-153670" algn="l" rtl="0" eaLnBrk="0" fontAlgn="base" hangingPunct="0">
              <a:spcBef>
                <a:spcPts val="340"/>
              </a:spcBef>
              <a:spcAft>
                <a:spcPct val="0"/>
              </a:spcAft>
              <a:buClr>
                <a:schemeClr val="accent1"/>
              </a:buClr>
              <a:buSzPct val="76000"/>
              <a:defRPr lang="zh-CN" altLang="en-US" sz="2025"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308610" indent="-153670" algn="l" rtl="0" eaLnBrk="0" fontAlgn="base" hangingPunct="0">
              <a:spcBef>
                <a:spcPts val="280"/>
              </a:spcBef>
              <a:spcAft>
                <a:spcPct val="0"/>
              </a:spcAft>
              <a:buClr>
                <a:schemeClr val="accent2"/>
              </a:buClr>
              <a:buSzPct val="76000"/>
              <a:defRPr lang="zh-CN" altLang="en-US" sz="1015" kern="1200" dirty="0" smtClean="0">
                <a:solidFill>
                  <a:schemeClr val="tx1"/>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lang="zh-CN" altLang="en-US" sz="845" kern="1200" dirty="0" smtClean="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lang="zh-CN" altLang="en-US" sz="760" kern="1200" dirty="0" smtClean="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lang="en-US" sz="760" kern="1200" dirty="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en-US" altLang="zh-CN" sz="3200" b="0" dirty="0">
                <a:latin typeface="微软雅黑" panose="020B0503020204020204" pitchFamily="34" charset="-122"/>
                <a:ea typeface="微软雅黑" panose="020B0503020204020204" pitchFamily="34" charset="-122"/>
              </a:rPr>
              <a:t>2.</a:t>
            </a:r>
            <a:r>
              <a:rPr lang="zh-CN" altLang="en-US" sz="3200" b="0" dirty="0">
                <a:latin typeface="微软雅黑" panose="020B0503020204020204" pitchFamily="34" charset="-122"/>
                <a:ea typeface="微软雅黑" panose="020B0503020204020204" pitchFamily="34" charset="-122"/>
              </a:rPr>
              <a:t>速度恒定：</a:t>
            </a:r>
            <a:endParaRPr lang="en-US" altLang="zh-CN" sz="3200" b="0" dirty="0">
              <a:latin typeface="微软雅黑" panose="020B0503020204020204" pitchFamily="34" charset="-122"/>
              <a:ea typeface="微软雅黑" panose="020B0503020204020204" pitchFamily="34" charset="-122"/>
            </a:endParaRPr>
          </a:p>
          <a:p>
            <a:pPr algn="ctr"/>
            <a:r>
              <a:rPr lang="zh-CN" altLang="en-US" sz="3200" b="0" dirty="0">
                <a:latin typeface="微软雅黑" panose="020B0503020204020204" pitchFamily="34" charset="-122"/>
                <a:ea typeface="微软雅黑" panose="020B0503020204020204" pitchFamily="34" charset="-122"/>
              </a:rPr>
              <a:t>衰变率恒定 </a:t>
            </a:r>
          </a:p>
        </p:txBody>
      </p:sp>
      <p:sp>
        <p:nvSpPr>
          <p:cNvPr id="26" name="内容占位符 2"/>
          <p:cNvSpPr txBox="1"/>
          <p:nvPr/>
        </p:nvSpPr>
        <p:spPr>
          <a:xfrm>
            <a:off x="5948685" y="1556792"/>
            <a:ext cx="3294435" cy="1115690"/>
          </a:xfrm>
          <a:prstGeom prst="rect">
            <a:avLst/>
          </a:prstGeom>
          <a:noFill/>
        </p:spPr>
        <p:txBody>
          <a:bodyPr vert="horz" wrap="square" lIns="91440" tIns="45720" rIns="91440" bIns="45720" rtlCol="0">
            <a:spAutoFit/>
          </a:bodyPr>
          <a:lstStyle>
            <a:lvl1pPr marL="153670" indent="-153670" algn="l" rtl="0" eaLnBrk="0" fontAlgn="base" hangingPunct="0">
              <a:spcBef>
                <a:spcPts val="340"/>
              </a:spcBef>
              <a:spcAft>
                <a:spcPct val="0"/>
              </a:spcAft>
              <a:buClr>
                <a:schemeClr val="accent1"/>
              </a:buClr>
              <a:buSzPct val="76000"/>
              <a:defRPr lang="zh-CN" altLang="en-US" sz="2025" b="1" kern="1200"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308610" indent="-153670" algn="l" rtl="0" eaLnBrk="0" fontAlgn="base" hangingPunct="0">
              <a:spcBef>
                <a:spcPts val="280"/>
              </a:spcBef>
              <a:spcAft>
                <a:spcPct val="0"/>
              </a:spcAft>
              <a:buClr>
                <a:schemeClr val="accent2"/>
              </a:buClr>
              <a:buSzPct val="76000"/>
              <a:defRPr lang="zh-CN" altLang="en-US" sz="1015" kern="1200" dirty="0" smtClean="0">
                <a:solidFill>
                  <a:schemeClr val="tx1"/>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lang="zh-CN" altLang="en-US" sz="845" kern="1200" dirty="0" smtClean="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lang="zh-CN" altLang="en-US" sz="760" kern="1200" dirty="0" smtClean="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lang="en-US" sz="760" kern="1200" dirty="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algn="ctr"/>
            <a:r>
              <a:rPr lang="en-US" altLang="zh-CN" sz="3200" b="0" kern="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3200" b="0" kern="0" dirty="0">
                <a:latin typeface="微软雅黑" panose="020B0503020204020204" pitchFamily="34" charset="-122"/>
                <a:ea typeface="微软雅黑" panose="020B0503020204020204" pitchFamily="34" charset="-122"/>
                <a:cs typeface="Times New Roman" panose="02020603050405020304" pitchFamily="18" charset="0"/>
              </a:rPr>
              <a:t>过程封闭：</a:t>
            </a:r>
            <a:endParaRPr lang="en-US" altLang="zh-CN" sz="3200" b="0"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3200" b="0" kern="0" dirty="0">
                <a:latin typeface="微软雅黑" panose="020B0503020204020204" pitchFamily="34" charset="-122"/>
                <a:ea typeface="微软雅黑" panose="020B0503020204020204" pitchFamily="34" charset="-122"/>
                <a:cs typeface="Times New Roman" panose="02020603050405020304" pitchFamily="18" charset="0"/>
              </a:rPr>
              <a:t>元素没有增减</a:t>
            </a:r>
            <a:endParaRPr lang="zh-CN" altLang="en-US" sz="3200" b="0" dirty="0">
              <a:latin typeface="微软雅黑" panose="020B0503020204020204" pitchFamily="34" charset="-122"/>
              <a:ea typeface="微软雅黑" panose="020B0503020204020204" pitchFamily="34" charset="-122"/>
            </a:endParaRPr>
          </a:p>
        </p:txBody>
      </p:sp>
      <p:grpSp>
        <p:nvGrpSpPr>
          <p:cNvPr id="27" name="组合 9"/>
          <p:cNvGrpSpPr/>
          <p:nvPr/>
        </p:nvGrpSpPr>
        <p:grpSpPr>
          <a:xfrm>
            <a:off x="3401373" y="2852936"/>
            <a:ext cx="2628761" cy="2800320"/>
            <a:chOff x="6171699" y="2116253"/>
            <a:chExt cx="2660605" cy="2824915"/>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rcRect t="21538"/>
            <a:stretch>
              <a:fillRect/>
            </a:stretch>
          </p:blipFill>
          <p:spPr>
            <a:xfrm>
              <a:off x="6171699" y="2116253"/>
              <a:ext cx="2660605" cy="2824915"/>
            </a:xfrm>
            <a:prstGeom prst="rect">
              <a:avLst/>
            </a:prstGeom>
            <a:ln w="3175">
              <a:solidFill>
                <a:schemeClr val="tx1"/>
              </a:solidFill>
            </a:ln>
          </p:spPr>
        </p:pic>
        <p:sp>
          <p:nvSpPr>
            <p:cNvPr id="29" name="Text Box 9"/>
            <p:cNvSpPr txBox="1">
              <a:spLocks noChangeArrowheads="1"/>
            </p:cNvSpPr>
            <p:nvPr/>
          </p:nvSpPr>
          <p:spPr bwMode="auto">
            <a:xfrm>
              <a:off x="7608166" y="3140968"/>
              <a:ext cx="609601" cy="85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grpSp>
      <p:grpSp>
        <p:nvGrpSpPr>
          <p:cNvPr id="30" name="组合 8"/>
          <p:cNvGrpSpPr/>
          <p:nvPr/>
        </p:nvGrpSpPr>
        <p:grpSpPr>
          <a:xfrm>
            <a:off x="398148" y="2845576"/>
            <a:ext cx="2604123" cy="2778488"/>
            <a:chOff x="3363387" y="2116231"/>
            <a:chExt cx="2660605" cy="2824937"/>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rcRect t="21538"/>
            <a:stretch>
              <a:fillRect/>
            </a:stretch>
          </p:blipFill>
          <p:spPr>
            <a:xfrm>
              <a:off x="3363387" y="2116231"/>
              <a:ext cx="2660605" cy="2824937"/>
            </a:xfrm>
            <a:prstGeom prst="rect">
              <a:avLst/>
            </a:prstGeom>
            <a:ln w="3175">
              <a:solidFill>
                <a:schemeClr val="tx1"/>
              </a:solidFill>
            </a:ln>
          </p:spPr>
        </p:pic>
        <p:sp>
          <p:nvSpPr>
            <p:cNvPr id="32" name="Text Box 6"/>
            <p:cNvSpPr txBox="1">
              <a:spLocks noChangeArrowheads="1"/>
            </p:cNvSpPr>
            <p:nvPr/>
          </p:nvSpPr>
          <p:spPr bwMode="auto">
            <a:xfrm>
              <a:off x="4511824" y="2492895"/>
              <a:ext cx="533398" cy="81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sp>
          <p:nvSpPr>
            <p:cNvPr id="33" name="Text Box 10"/>
            <p:cNvSpPr txBox="1">
              <a:spLocks noChangeArrowheads="1"/>
            </p:cNvSpPr>
            <p:nvPr/>
          </p:nvSpPr>
          <p:spPr bwMode="auto">
            <a:xfrm>
              <a:off x="4439815" y="3861046"/>
              <a:ext cx="609600" cy="81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grpSp>
      <p:grpSp>
        <p:nvGrpSpPr>
          <p:cNvPr id="34" name="组合 10"/>
          <p:cNvGrpSpPr/>
          <p:nvPr/>
        </p:nvGrpSpPr>
        <p:grpSpPr>
          <a:xfrm>
            <a:off x="6429236" y="2845576"/>
            <a:ext cx="2332220" cy="2813061"/>
            <a:chOff x="8980011" y="1340768"/>
            <a:chExt cx="2660605" cy="3620977"/>
          </a:xfrm>
        </p:grpSpPr>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011" y="1340768"/>
              <a:ext cx="2660605" cy="3600399"/>
            </a:xfrm>
            <a:prstGeom prst="rect">
              <a:avLst/>
            </a:prstGeom>
            <a:ln w="3175">
              <a:solidFill>
                <a:schemeClr val="tx1"/>
              </a:solidFill>
            </a:ln>
          </p:spPr>
        </p:pic>
        <p:sp>
          <p:nvSpPr>
            <p:cNvPr id="36" name="Text Box 13"/>
            <p:cNvSpPr txBox="1">
              <a:spLocks noChangeArrowheads="1"/>
            </p:cNvSpPr>
            <p:nvPr/>
          </p:nvSpPr>
          <p:spPr bwMode="auto">
            <a:xfrm>
              <a:off x="10056437" y="3933057"/>
              <a:ext cx="609600" cy="10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sp>
          <p:nvSpPr>
            <p:cNvPr id="37" name="Text Box 14"/>
            <p:cNvSpPr txBox="1">
              <a:spLocks noChangeArrowheads="1"/>
            </p:cNvSpPr>
            <p:nvPr/>
          </p:nvSpPr>
          <p:spPr bwMode="auto">
            <a:xfrm>
              <a:off x="10056437" y="2492899"/>
              <a:ext cx="609600" cy="10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2400" b="1" dirty="0">
                  <a:latin typeface="Arial" panose="020B0604020202020204" pitchFamily="34" charset="0"/>
                  <a:cs typeface="Arial" panose="020B060402020202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22" presetClass="entr" presetSubtype="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up)">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out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1053772" y="2828798"/>
            <a:ext cx="7478668" cy="1440158"/>
          </a:xfrm>
          <a:prstGeom prst="rect">
            <a:avLst/>
          </a:prstGeom>
        </p:spPr>
        <p:txBody>
          <a:bodyPr/>
          <a:lstStyle/>
          <a:p>
            <a:pPr marL="610870" indent="-457200">
              <a:lnSpc>
                <a:spcPts val="4340"/>
              </a:lnSpc>
              <a:spcBef>
                <a:spcPts val="0"/>
              </a:spcBef>
              <a:buClr>
                <a:schemeClr val="tx1"/>
              </a:buClr>
              <a:buFont typeface="Arial" panose="020B0604020202020204" pitchFamily="34" charset="0"/>
              <a:buChar cha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碳</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方法仅适用于近期的年代；</a:t>
            </a:r>
          </a:p>
          <a:p>
            <a:pPr marL="610870" indent="-457200">
              <a:lnSpc>
                <a:spcPts val="4340"/>
              </a:lnSpc>
              <a:spcBef>
                <a:spcPts val="0"/>
              </a:spcBef>
              <a:buClr>
                <a:schemeClr val="tx1"/>
              </a:buClr>
              <a:buFont typeface="Arial" panose="020B0604020202020204" pitchFamily="34" charset="0"/>
              <a:buChar cha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半衰期只有</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5730</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年。</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6" name="文本框 15"/>
          <p:cNvSpPr txBox="1"/>
          <p:nvPr/>
        </p:nvSpPr>
        <p:spPr>
          <a:xfrm>
            <a:off x="1053772" y="4279548"/>
            <a:ext cx="7137961" cy="1824300"/>
          </a:xfrm>
          <a:prstGeom prst="rect">
            <a:avLst/>
          </a:prstGeom>
          <a:noFill/>
          <a:ln w="19050">
            <a:solidFill>
              <a:schemeClr val="bg2">
                <a:lumMod val="25000"/>
              </a:schemeClr>
            </a:solidFill>
          </a:ln>
        </p:spPr>
        <p:txBody>
          <a:bodyPr wrap="square" lIns="180000" tIns="180000" rIns="180000" bIns="180000" anchor="ctr">
            <a:spAutoFit/>
          </a:bodyPr>
          <a:lstStyle/>
          <a:p>
            <a:pPr>
              <a:lnSpc>
                <a:spcPts val="3860"/>
              </a:lnSpc>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科学家统计，</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即使</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假设</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宇宙中全部物质都是由碳</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组成的，也只要过了</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100</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万年，宇宙中就会连一个碳</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zh-CN" sz="2800" kern="0" dirty="0">
                <a:latin typeface="微软雅黑" panose="020B0503020204020204" pitchFamily="34" charset="-122"/>
                <a:ea typeface="微软雅黑" panose="020B0503020204020204" pitchFamily="34" charset="-122"/>
                <a:cs typeface="Times New Roman" panose="02020603050405020304" pitchFamily="18" charset="0"/>
              </a:rPr>
              <a:t>原子也找不着了。</a:t>
            </a:r>
            <a:endParaRPr lang="zh-CN" altLang="en-US" sz="28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tretch>
            <a:fillRect/>
          </a:stretch>
        </p:blipFill>
        <p:spPr>
          <a:xfrm>
            <a:off x="2528629" y="24852"/>
            <a:ext cx="4086742" cy="255713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96" y="262389"/>
            <a:ext cx="8244408" cy="549627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p:cNvSpPr txBox="1"/>
          <p:nvPr/>
        </p:nvSpPr>
        <p:spPr>
          <a:xfrm>
            <a:off x="0" y="5949280"/>
            <a:ext cx="9144000" cy="646331"/>
          </a:xfrm>
          <a:prstGeom prst="rect">
            <a:avLst/>
          </a:prstGeom>
          <a:noFill/>
        </p:spPr>
        <p:txBody>
          <a:bodyPr wrap="square" rtlCol="0">
            <a:spAutoFit/>
          </a:bodyPr>
          <a:lstStyle/>
          <a:p>
            <a:pPr algn="ctr"/>
            <a:r>
              <a:rPr kumimoji="1" lang="zh-CN" altLang="en-US" sz="3600" dirty="0"/>
              <a:t>结论：年龄远远</a:t>
            </a:r>
            <a:r>
              <a:rPr kumimoji="1" lang="en-US" altLang="zh-CN" sz="3600" dirty="0"/>
              <a:t>&lt;100</a:t>
            </a:r>
            <a:r>
              <a:rPr kumimoji="1" lang="zh-CN" altLang="en-US" sz="3600" dirty="0"/>
              <a:t>万年</a:t>
            </a:r>
          </a:p>
        </p:txBody>
      </p:sp>
      <p:sp>
        <p:nvSpPr>
          <p:cNvPr id="5" name="Pentagon 6"/>
          <p:cNvSpPr/>
          <p:nvPr/>
        </p:nvSpPr>
        <p:spPr>
          <a:xfrm rot="273425" flipH="1">
            <a:off x="5652169" y="3704145"/>
            <a:ext cx="3330412" cy="899615"/>
          </a:xfrm>
          <a:prstGeom prst="homePlat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2800" b="1" dirty="0">
                <a:solidFill>
                  <a:schemeClr val="tx1"/>
                </a:solidFill>
                <a:latin typeface="微软雅黑" panose="020B0503020204020204" pitchFamily="34" charset="-122"/>
                <a:ea typeface="微软雅黑" panose="020B0503020204020204" pitchFamily="34" charset="-122"/>
              </a:rPr>
              <a:t>观察：还有碳</a:t>
            </a:r>
            <a:r>
              <a:rPr kumimoji="1" lang="en-US" altLang="zh-CN" sz="2800" b="1" dirty="0">
                <a:solidFill>
                  <a:schemeClr val="tx1"/>
                </a:solidFill>
                <a:latin typeface="微软雅黑" panose="020B0503020204020204" pitchFamily="34" charset="-122"/>
                <a:ea typeface="微软雅黑" panose="020B0503020204020204" pitchFamily="34" charset="-122"/>
              </a:rPr>
              <a:t>-14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742564" y="2492896"/>
            <a:ext cx="7789876" cy="3573085"/>
          </a:xfrm>
          <a:prstGeom prst="rect">
            <a:avLst/>
          </a:prstGeom>
        </p:spPr>
        <p:txBody>
          <a:bodyPr/>
          <a:lstStyle/>
          <a:p>
            <a:pPr marL="610870" indent="-457200">
              <a:lnSpc>
                <a:spcPts val="4340"/>
              </a:lnSpc>
              <a:spcBef>
                <a:spcPts val="0"/>
              </a:spcBef>
              <a:buClr>
                <a:schemeClr val="tx1"/>
              </a:buClr>
              <a:buFont typeface="Arial" panose="020B0604020202020204" pitchFamily="34" charset="0"/>
              <a:buChar char="•"/>
            </a:pPr>
            <a:r>
              <a:rPr lang="zh-CN" altLang="en-US" sz="3600" kern="0" dirty="0">
                <a:latin typeface="微软雅黑" panose="020B0503020204020204" pitchFamily="34" charset="-122"/>
                <a:ea typeface="微软雅黑" panose="020B0503020204020204" pitchFamily="34" charset="-122"/>
                <a:cs typeface="Times New Roman" panose="02020603050405020304" pitchFamily="18" charset="0"/>
              </a:rPr>
              <a:t>实际上，碳</a:t>
            </a:r>
            <a:r>
              <a:rPr lang="en-US" altLang="zh-CN" sz="36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3600" kern="0" dirty="0">
                <a:latin typeface="微软雅黑" panose="020B0503020204020204" pitchFamily="34" charset="-122"/>
                <a:ea typeface="微软雅黑" panose="020B0503020204020204" pitchFamily="34" charset="-122"/>
                <a:cs typeface="Times New Roman" panose="02020603050405020304" pitchFamily="18" charset="0"/>
              </a:rPr>
              <a:t> 的测量范围仅限于</a:t>
            </a:r>
            <a:r>
              <a:rPr lang="en-US" altLang="zh-CN" sz="36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12</a:t>
            </a:r>
            <a:r>
              <a:rPr lang="zh-CN" altLang="en-US" sz="36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万年</a:t>
            </a:r>
            <a:r>
              <a:rPr lang="zh-CN" altLang="en-US" sz="3600" kern="0" dirty="0">
                <a:latin typeface="微软雅黑" panose="020B0503020204020204" pitchFamily="34" charset="-122"/>
                <a:ea typeface="微软雅黑" panose="020B0503020204020204" pitchFamily="34" charset="-122"/>
                <a:cs typeface="Times New Roman" panose="02020603050405020304" pitchFamily="18" charset="0"/>
              </a:rPr>
              <a:t>以下。</a:t>
            </a:r>
            <a:endParaRPr lang="en-US" altLang="zh-CN" sz="3600" kern="0" dirty="0">
              <a:latin typeface="微软雅黑" panose="020B0503020204020204" pitchFamily="34" charset="-122"/>
              <a:ea typeface="微软雅黑" panose="020B0503020204020204" pitchFamily="34" charset="-122"/>
              <a:cs typeface="Times New Roman" panose="02020603050405020304" pitchFamily="18" charset="0"/>
            </a:endParaRPr>
          </a:p>
          <a:p>
            <a:pPr marL="610870" indent="-457200">
              <a:lnSpc>
                <a:spcPts val="4340"/>
              </a:lnSpc>
              <a:spcBef>
                <a:spcPts val="0"/>
              </a:spcBef>
              <a:buClr>
                <a:schemeClr val="tx1"/>
              </a:buClr>
              <a:buFont typeface="Arial" panose="020B0604020202020204" pitchFamily="34" charset="0"/>
              <a:buChar char="•"/>
            </a:pP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marL="610870" indent="-457200">
              <a:lnSpc>
                <a:spcPts val="4340"/>
              </a:lnSpc>
              <a:spcBef>
                <a:spcPts val="0"/>
              </a:spcBef>
              <a:buClr>
                <a:schemeClr val="tx1"/>
              </a:buClr>
              <a:buFont typeface="Arial" panose="020B0604020202020204" pitchFamily="34" charset="0"/>
              <a:buChar char="•"/>
            </a:pPr>
            <a:r>
              <a:rPr lang="zh-CN" altLang="zh-CN" sz="3200" kern="0" dirty="0">
                <a:latin typeface="微软雅黑" panose="020B0503020204020204" pitchFamily="34" charset="-122"/>
                <a:ea typeface="微软雅黑" panose="020B0503020204020204" pitchFamily="34" charset="-122"/>
                <a:cs typeface="Times New Roman" panose="02020603050405020304" pitchFamily="18" charset="0"/>
              </a:rPr>
              <a:t>这是相信年轻地球论的科学家和相信年老地球论的</a:t>
            </a:r>
            <a:r>
              <a:rPr lang="zh-CN" altLang="zh-CN" sz="32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主流科学家都公认</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的。</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7" name="文本框 1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碳</a:t>
            </a:r>
            <a:r>
              <a:rPr kumimoji="1" lang="en-US" altLang="zh-CN" sz="3600" b="1" dirty="0">
                <a:solidFill>
                  <a:srgbClr val="002060"/>
                </a:solidFill>
                <a:latin typeface="微软雅黑" panose="020B0503020204020204" pitchFamily="34" charset="-122"/>
                <a:ea typeface="微软雅黑" panose="020B0503020204020204" pitchFamily="34" charset="-122"/>
              </a:rPr>
              <a:t>-14 </a:t>
            </a:r>
            <a:r>
              <a:rPr kumimoji="1" lang="zh-CN" altLang="en-US" sz="3600" b="1" dirty="0">
                <a:solidFill>
                  <a:srgbClr val="002060"/>
                </a:solidFill>
                <a:latin typeface="微软雅黑" panose="020B0503020204020204" pitchFamily="34" charset="-122"/>
                <a:ea typeface="微软雅黑" panose="020B0503020204020204" pitchFamily="34" charset="-122"/>
              </a:rPr>
              <a:t>：只对短期样本有效</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50722" y="2971649"/>
            <a:ext cx="7742668" cy="3573085"/>
          </a:xfrm>
          <a:prstGeom prst="rect">
            <a:avLst/>
          </a:prstGeom>
        </p:spPr>
        <p:txBody>
          <a:bodyPr/>
          <a:lstStyle/>
          <a:p>
            <a:pPr indent="0">
              <a:lnSpc>
                <a:spcPts val="4340"/>
              </a:lnSpc>
              <a:spcBef>
                <a:spcPts val="0"/>
              </a:spcBef>
              <a:buClr>
                <a:schemeClr val="tx1"/>
              </a:buCl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和长时性测年法一样，碳</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 的测量结果不一定准确。</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indent="0">
              <a:lnSpc>
                <a:spcPts val="4340"/>
              </a:lnSpc>
              <a:spcBef>
                <a:spcPts val="0"/>
              </a:spcBef>
              <a:buClr>
                <a:schemeClr val="tx1"/>
              </a:buClr>
            </a:pP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a:p>
            <a:pPr indent="0">
              <a:lnSpc>
                <a:spcPts val="4340"/>
              </a:lnSpc>
              <a:spcBef>
                <a:spcPts val="0"/>
              </a:spcBef>
              <a:buClr>
                <a:schemeClr val="tx1"/>
              </a:buCl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如果在被认为有“千百万年的古老材料”里检测到了碳</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，就说明：那些样本没那么古老。</a:t>
            </a:r>
          </a:p>
          <a:p>
            <a:pPr indent="0">
              <a:lnSpc>
                <a:spcPts val="4340"/>
              </a:lnSpc>
              <a:spcBef>
                <a:spcPts val="0"/>
              </a:spcBef>
              <a:buClr>
                <a:schemeClr val="tx1"/>
              </a:buClr>
            </a:pP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4" name="图片 3" descr="沙漏的雕塑&#10;&#10;中度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r="50213"/>
          <a:stretch>
            <a:fillRect/>
          </a:stretch>
        </p:blipFill>
        <p:spPr>
          <a:xfrm>
            <a:off x="3338869" y="-9965"/>
            <a:ext cx="2466262" cy="289512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桌子上放着蓝色的星球&#10;&#10;描述已自动生成"/>
          <p:cNvPicPr>
            <a:picLocks noChangeAspect="1"/>
          </p:cNvPicPr>
          <p:nvPr/>
        </p:nvPicPr>
        <p:blipFill rotWithShape="1">
          <a:blip r:embed="rId3"/>
          <a:srcRect t="13448" b="13061"/>
          <a:stretch>
            <a:fillRect/>
          </a:stretch>
        </p:blipFill>
        <p:spPr>
          <a:xfrm>
            <a:off x="-2" y="4216971"/>
            <a:ext cx="5664971" cy="26410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组合 4"/>
          <p:cNvGrpSpPr/>
          <p:nvPr/>
        </p:nvGrpSpPr>
        <p:grpSpPr>
          <a:xfrm>
            <a:off x="0" y="-4646"/>
            <a:ext cx="5652120" cy="2437291"/>
            <a:chOff x="0" y="-531440"/>
            <a:chExt cx="5877916" cy="2534658"/>
          </a:xfrm>
        </p:grpSpPr>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16105"/>
            <a:stretch>
              <a:fillRect/>
            </a:stretch>
          </p:blipFill>
          <p:spPr>
            <a:xfrm>
              <a:off x="0" y="-531440"/>
              <a:ext cx="5877914" cy="2532920"/>
            </a:xfrm>
            <a:prstGeom prst="rect">
              <a:avLst/>
            </a:prstGeom>
          </p:spPr>
        </p:pic>
        <p:sp>
          <p:nvSpPr>
            <p:cNvPr id="16" name="矩形 15"/>
            <p:cNvSpPr/>
            <p:nvPr/>
          </p:nvSpPr>
          <p:spPr>
            <a:xfrm>
              <a:off x="3" y="-516782"/>
              <a:ext cx="5877913" cy="252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20" name="内容占位符 2"/>
          <p:cNvSpPr txBox="1"/>
          <p:nvPr/>
        </p:nvSpPr>
        <p:spPr>
          <a:xfrm>
            <a:off x="2483768" y="1590704"/>
            <a:ext cx="1773579" cy="486403"/>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685800"/>
            <a:r>
              <a:rPr lang="zh-CN" altLang="en-US" sz="3200" b="1" dirty="0">
                <a:solidFill>
                  <a:schemeClr val="bg1"/>
                </a:solidFill>
                <a:latin typeface="+mj-ea"/>
                <a:ea typeface="+mj-ea"/>
              </a:rPr>
              <a:t>海</a:t>
            </a:r>
            <a:endParaRPr lang="en-US" altLang="zh-CN" sz="2100" b="1" dirty="0">
              <a:solidFill>
                <a:schemeClr val="bg1"/>
              </a:solidFill>
              <a:latin typeface="+mj-ea"/>
              <a:ea typeface="+mj-ea"/>
            </a:endParaRPr>
          </a:p>
        </p:txBody>
      </p:sp>
      <p:pic>
        <p:nvPicPr>
          <p:cNvPr id="10" name="图片 9"/>
          <p:cNvPicPr>
            <a:picLocks noChangeAspect="1"/>
          </p:cNvPicPr>
          <p:nvPr/>
        </p:nvPicPr>
        <p:blipFill rotWithShape="1">
          <a:blip r:embed="rId5"/>
          <a:srcRect t="11013"/>
          <a:stretch>
            <a:fillRect/>
          </a:stretch>
        </p:blipFill>
        <p:spPr>
          <a:xfrm>
            <a:off x="12358" y="2412218"/>
            <a:ext cx="5652121" cy="190104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内容占位符 2"/>
          <p:cNvSpPr txBox="1"/>
          <p:nvPr/>
        </p:nvSpPr>
        <p:spPr>
          <a:xfrm>
            <a:off x="2848286" y="2825262"/>
            <a:ext cx="2636443" cy="848046"/>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r>
              <a:rPr lang="zh-CN" altLang="en-US" sz="3200" b="1" dirty="0">
                <a:latin typeface="+mj-ea"/>
                <a:ea typeface="+mj-ea"/>
              </a:rPr>
              <a:t>陆</a:t>
            </a:r>
            <a:endParaRPr lang="en-US" altLang="zh-CN" sz="2100" b="1" dirty="0">
              <a:latin typeface="+mj-ea"/>
              <a:ea typeface="+mj-ea"/>
            </a:endParaRPr>
          </a:p>
        </p:txBody>
      </p:sp>
      <p:sp>
        <p:nvSpPr>
          <p:cNvPr id="19" name="Text Placeholder 2"/>
          <p:cNvSpPr txBox="1"/>
          <p:nvPr/>
        </p:nvSpPr>
        <p:spPr>
          <a:xfrm>
            <a:off x="6372200" y="2505587"/>
            <a:ext cx="2759442" cy="2133061"/>
          </a:xfrm>
          <a:prstGeom prst="rect">
            <a:avLst/>
          </a:prstGeom>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685800"/>
            <a:r>
              <a:rPr lang="zh-CN" altLang="en-US"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都符合</a:t>
            </a:r>
            <a:endParaRPr lang="en-US" altLang="zh-CN"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pPr defTabSz="685800"/>
            <a:r>
              <a:rPr lang="zh-CN" altLang="en-US"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年轻地球</a:t>
            </a:r>
            <a:endParaRPr lang="en-US" altLang="zh-CN"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pPr defTabSz="685800"/>
            <a:r>
              <a:rPr lang="zh-CN" altLang="en-US"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模式</a:t>
            </a:r>
            <a:endParaRPr lang="en-US" sz="36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内容占位符 2"/>
          <p:cNvSpPr txBox="1"/>
          <p:nvPr/>
        </p:nvSpPr>
        <p:spPr>
          <a:xfrm>
            <a:off x="2362468" y="4705882"/>
            <a:ext cx="1773579" cy="486403"/>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a:lstStyle>
          <a:p>
            <a:pPr defTabSz="685800"/>
            <a:r>
              <a:rPr lang="zh-CN" altLang="en-US" sz="3200" b="1" dirty="0">
                <a:solidFill>
                  <a:schemeClr val="bg1"/>
                </a:solidFill>
                <a:latin typeface="+mj-ea"/>
                <a:ea typeface="+mj-ea"/>
              </a:rPr>
              <a:t>空</a:t>
            </a:r>
            <a:endParaRPr lang="en-US" altLang="zh-CN" sz="2100" b="1" dirty="0">
              <a:solidFill>
                <a:schemeClr val="bg1"/>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522762" y="2047764"/>
            <a:ext cx="8009678" cy="1408112"/>
          </a:xfrm>
          <a:prstGeom prst="rect">
            <a:avLst/>
          </a:prstGeom>
        </p:spPr>
        <p:txBody>
          <a:bodyPr/>
          <a:lstStyle/>
          <a:p>
            <a:pPr indent="0">
              <a:lnSpc>
                <a:spcPts val="4340"/>
              </a:lnSpc>
              <a:spcBef>
                <a:spcPts val="0"/>
              </a:spcBef>
              <a:buClr>
                <a:schemeClr val="tx1"/>
              </a:buClr>
            </a:pPr>
            <a:r>
              <a:rPr lang="zh-CN" altLang="en-US" sz="3200" dirty="0">
                <a:latin typeface="Arial" panose="020B0604020202020204" pitchFamily="34" charset="0"/>
                <a:ea typeface="微软雅黑" panose="020B0503020204020204" pitchFamily="34" charset="-122"/>
                <a:cs typeface="Arial" panose="020B0604020202020204" pitchFamily="34" charset="0"/>
              </a:rPr>
              <a:t>在一个</a:t>
            </a:r>
            <a:r>
              <a:rPr lang="en-US" altLang="zh-CN" sz="3200" dirty="0">
                <a:latin typeface="Arial" panose="020B0604020202020204" pitchFamily="34" charset="0"/>
                <a:ea typeface="微软雅黑" panose="020B0503020204020204" pitchFamily="34" charset="-122"/>
                <a:cs typeface="Arial" panose="020B0604020202020204" pitchFamily="34" charset="0"/>
              </a:rPr>
              <a:t> </a:t>
            </a:r>
            <a:r>
              <a:rPr lang="zh-CN" altLang="en-US" sz="3200" dirty="0">
                <a:latin typeface="Arial" panose="020B0604020202020204" pitchFamily="34" charset="0"/>
                <a:ea typeface="微软雅黑" panose="020B0503020204020204" pitchFamily="34" charset="-122"/>
                <a:cs typeface="Arial" panose="020B0604020202020204" pitchFamily="34" charset="0"/>
              </a:rPr>
              <a:t>“</a:t>
            </a:r>
            <a:r>
              <a:rPr lang="en-US" altLang="zh-CN" sz="3200" dirty="0">
                <a:latin typeface="Arial" panose="020B0604020202020204" pitchFamily="34" charset="0"/>
                <a:ea typeface="微软雅黑" panose="020B0503020204020204" pitchFamily="34" charset="-122"/>
                <a:cs typeface="Arial" panose="020B0604020202020204" pitchFamily="34" charset="0"/>
              </a:rPr>
              <a:t>2</a:t>
            </a:r>
            <a:r>
              <a:rPr lang="zh-CN" altLang="en-US" sz="3200" dirty="0">
                <a:latin typeface="Arial" panose="020B0604020202020204" pitchFamily="34" charset="0"/>
                <a:ea typeface="微软雅黑" panose="020B0503020204020204" pitchFamily="34" charset="-122"/>
                <a:cs typeface="Arial" panose="020B0604020202020204" pitchFamily="34" charset="0"/>
              </a:rPr>
              <a:t>亿</a:t>
            </a:r>
            <a:r>
              <a:rPr lang="en-US" altLang="zh-CN" sz="3200" dirty="0">
                <a:latin typeface="Arial" panose="020B0604020202020204" pitchFamily="34" charset="0"/>
                <a:ea typeface="微软雅黑" panose="020B0503020204020204" pitchFamily="34" charset="-122"/>
                <a:cs typeface="Arial" panose="020B0604020202020204" pitchFamily="34" charset="0"/>
              </a:rPr>
              <a:t>5</a:t>
            </a:r>
            <a:r>
              <a:rPr lang="zh-CN" altLang="en-US" sz="3200" dirty="0">
                <a:latin typeface="Arial" panose="020B0604020202020204" pitchFamily="34" charset="0"/>
                <a:ea typeface="微软雅黑" panose="020B0503020204020204" pitchFamily="34" charset="-122"/>
                <a:cs typeface="Arial" panose="020B0604020202020204" pitchFamily="34" charset="0"/>
              </a:rPr>
              <a:t>千万年</a:t>
            </a:r>
            <a:r>
              <a:rPr lang="en-US" altLang="zh-CN" sz="3200" dirty="0">
                <a:latin typeface="Arial" panose="020B0604020202020204" pitchFamily="34" charset="0"/>
                <a:ea typeface="微软雅黑" panose="020B0503020204020204" pitchFamily="34" charset="-122"/>
                <a:cs typeface="Arial" panose="020B0604020202020204" pitchFamily="34" charset="0"/>
              </a:rPr>
              <a:t> </a:t>
            </a:r>
            <a:r>
              <a:rPr lang="zh-CN" altLang="en-US" sz="3200" dirty="0">
                <a:latin typeface="Arial" panose="020B0604020202020204" pitchFamily="34" charset="0"/>
                <a:ea typeface="微软雅黑" panose="020B0503020204020204" pitchFamily="34" charset="-122"/>
                <a:cs typeface="Arial" panose="020B0604020202020204" pitchFamily="34" charset="0"/>
              </a:rPr>
              <a:t>”的煤矿中，找到的化石树桩。</a:t>
            </a:r>
            <a:endPar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7" name="文本框 1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碳</a:t>
            </a:r>
            <a:r>
              <a:rPr kumimoji="1" lang="en-US" altLang="zh-CN" sz="3600" b="1" dirty="0">
                <a:solidFill>
                  <a:srgbClr val="002060"/>
                </a:solidFill>
                <a:latin typeface="微软雅黑" panose="020B0503020204020204" pitchFamily="34" charset="-122"/>
                <a:ea typeface="微软雅黑" panose="020B0503020204020204" pitchFamily="34" charset="-122"/>
              </a:rPr>
              <a:t>-14</a:t>
            </a:r>
            <a:r>
              <a:rPr kumimoji="1" lang="zh-CN" altLang="en-US" sz="3600" b="1" dirty="0">
                <a:solidFill>
                  <a:srgbClr val="002060"/>
                </a:solidFill>
                <a:latin typeface="微软雅黑" panose="020B0503020204020204" pitchFamily="34" charset="-122"/>
                <a:ea typeface="微软雅黑" panose="020B0503020204020204" pitchFamily="34" charset="-122"/>
              </a:rPr>
              <a:t>：支持年轻地球模式</a:t>
            </a:r>
          </a:p>
        </p:txBody>
      </p:sp>
      <p:pic>
        <p:nvPicPr>
          <p:cNvPr id="16" name="Picture 2" descr="Radiocarbon date fossil wood 204age_fig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109" y="3524065"/>
            <a:ext cx="2674596" cy="2636152"/>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2"/>
          <p:cNvSpPr>
            <a:spLocks noChangeArrowheads="1"/>
          </p:cNvSpPr>
          <p:nvPr/>
        </p:nvSpPr>
        <p:spPr bwMode="auto">
          <a:xfrm>
            <a:off x="3668802" y="3501008"/>
            <a:ext cx="4935645" cy="2136642"/>
          </a:xfrm>
          <a:prstGeom prst="rect">
            <a:avLst/>
          </a:prstGeom>
          <a:noFill/>
          <a:ln w="9525">
            <a:noFill/>
            <a:prstDash val="dash"/>
            <a:miter lim="800000"/>
          </a:ln>
          <a:effectLst/>
        </p:spPr>
        <p:txBody>
          <a:bodyPr lIns="60773" tIns="30387" rIns="60773" bIns="30387"/>
          <a:lstStyle/>
          <a:p>
            <a:pPr marL="457200" indent="-457200">
              <a:buFont typeface="Arial" panose="020B0604020202020204" pitchFamily="34" charset="0"/>
              <a:buChar char="•"/>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对树皮进行碳</a:t>
            </a:r>
            <a:r>
              <a:rPr lang="en-US" altLang="zh-CN" sz="3200" dirty="0">
                <a:latin typeface="Arial" panose="020B0604020202020204" pitchFamily="34" charset="0"/>
                <a:ea typeface="微软雅黑" panose="020B0503020204020204" pitchFamily="34" charset="-122"/>
                <a:cs typeface="Arial" panose="020B0604020202020204" pitchFamily="34" charset="0"/>
              </a:rPr>
              <a:t>-14</a:t>
            </a:r>
            <a:r>
              <a:rPr lang="zh-CN" altLang="en-US" sz="3200" dirty="0">
                <a:latin typeface="Arial" panose="020B0604020202020204" pitchFamily="34" charset="0"/>
                <a:ea typeface="微软雅黑" panose="020B0503020204020204" pitchFamily="34" charset="-122"/>
                <a:cs typeface="Arial" panose="020B0604020202020204" pitchFamily="34" charset="0"/>
              </a:rPr>
              <a:t>测量，结果是</a:t>
            </a:r>
            <a:r>
              <a:rPr lang="en-US" altLang="zh-CN" sz="3200"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33700 </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sym typeface="Symbol" panose="05050102010706020507"/>
              </a:rPr>
              <a:t>400 </a:t>
            </a:r>
            <a:r>
              <a:rPr lang="zh-CN" altLang="en-US" sz="3200" dirty="0">
                <a:latin typeface="Arial" panose="020B0604020202020204" pitchFamily="34" charset="0"/>
                <a:ea typeface="微软雅黑" panose="020B0503020204020204" pitchFamily="34" charset="-122"/>
                <a:cs typeface="Arial" panose="020B0604020202020204" pitchFamily="34" charset="0"/>
              </a:rPr>
              <a:t>年</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285750" indent="-285750">
              <a:buFont typeface="Arial" panose="020B0604020202020204" pitchFamily="34" charset="0"/>
              <a:buChar char="•"/>
              <a:defRPr/>
            </a:pPr>
            <a:endPar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457200" indent="-457200">
              <a:buFont typeface="Arial" panose="020B0604020202020204" pitchFamily="34" charset="0"/>
              <a:buChar char="•"/>
              <a:defRPr/>
            </a:pP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“亿万年”是错误的。</a:t>
            </a:r>
            <a:endPar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a:defRPr/>
            </a:pPr>
            <a:endParaRPr lang="en-US" altLang="zh-CN" sz="2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defRPr/>
            </a:pPr>
            <a:endParaRPr lang="en-US" altLang="zh-CN" sz="2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矩形 18"/>
          <p:cNvSpPr/>
          <p:nvPr/>
        </p:nvSpPr>
        <p:spPr>
          <a:xfrm>
            <a:off x="3601211" y="5922017"/>
            <a:ext cx="4773086" cy="300082"/>
          </a:xfrm>
          <a:prstGeom prst="rect">
            <a:avLst/>
          </a:prstGeom>
        </p:spPr>
        <p:txBody>
          <a:bodyPr wrap="square">
            <a:spAutoFit/>
          </a:bodyPr>
          <a:lstStyle/>
          <a:p>
            <a:pPr>
              <a:defRPr/>
            </a:pPr>
            <a:r>
              <a:rPr lang="zh-CN" altLang="en-US" sz="1350" dirty="0">
                <a:latin typeface="微软雅黑" panose="020B0503020204020204" pitchFamily="34" charset="-122"/>
                <a:ea typeface="微软雅黑" panose="020B0503020204020204" pitchFamily="34" charset="-122"/>
              </a:rPr>
              <a:t>图</a:t>
            </a:r>
            <a:r>
              <a:rPr lang="en-US" altLang="zh-CN" sz="1350" dirty="0">
                <a:latin typeface="微软雅黑" panose="020B0503020204020204" pitchFamily="34" charset="-122"/>
                <a:ea typeface="微软雅黑" panose="020B0503020204020204" pitchFamily="34" charset="-122"/>
              </a:rPr>
              <a:t>: </a:t>
            </a:r>
            <a:r>
              <a:rPr lang="en-US" altLang="zh-CN" sz="1350" dirty="0" err="1">
                <a:latin typeface="微软雅黑" panose="020B0503020204020204" pitchFamily="34" charset="-122"/>
                <a:ea typeface="微软雅黑" panose="020B0503020204020204" pitchFamily="34" charset="-122"/>
              </a:rPr>
              <a:t>creation.com</a:t>
            </a:r>
            <a:r>
              <a:rPr lang="en-US" altLang="zh-CN" sz="1350" dirty="0">
                <a:latin typeface="微软雅黑" panose="020B0503020204020204" pitchFamily="34" charset="-122"/>
                <a:ea typeface="微软雅黑" panose="020B0503020204020204" pitchFamily="34" charset="-122"/>
              </a:rPr>
              <a:t>/stumping-old-age-dogma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矩形 1"/>
          <p:cNvSpPr/>
          <p:nvPr/>
        </p:nvSpPr>
        <p:spPr>
          <a:xfrm>
            <a:off x="971600" y="5365411"/>
            <a:ext cx="4151467" cy="954107"/>
          </a:xfrm>
          <a:prstGeom prst="rect">
            <a:avLst/>
          </a:prstGeom>
          <a:noFill/>
          <a:ln w="3175">
            <a:noFill/>
            <a:prstDash val="dash"/>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zh-CN" altLang="en-US" sz="2800" dirty="0">
                <a:solidFill>
                  <a:schemeClr val="tx1"/>
                </a:solidFill>
                <a:latin typeface="Arial" panose="020B0604020202020204" pitchFamily="34" charset="0"/>
                <a:ea typeface="微软雅黑" panose="020B0503020204020204" pitchFamily="34" charset="-122"/>
                <a:cs typeface="Arial" panose="020B0604020202020204" pitchFamily="34" charset="0"/>
              </a:rPr>
              <a:t>主流地质学年代表定年：</a:t>
            </a:r>
            <a:endParaRPr lang="en-US" altLang="zh-CN" sz="28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250000000</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年</a:t>
            </a:r>
          </a:p>
        </p:txBody>
      </p:sp>
      <p:sp>
        <p:nvSpPr>
          <p:cNvPr id="16" name="矩形 15"/>
          <p:cNvSpPr/>
          <p:nvPr/>
        </p:nvSpPr>
        <p:spPr>
          <a:xfrm>
            <a:off x="5359773" y="5355212"/>
            <a:ext cx="2779168" cy="954107"/>
          </a:xfrm>
          <a:prstGeom prst="rect">
            <a:avLst/>
          </a:prstGeom>
          <a:noFill/>
          <a:ln w="3175">
            <a:noFill/>
            <a:prstDash val="dash"/>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zh-CN" altLang="en-US" sz="2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碳</a:t>
            </a:r>
            <a:r>
              <a:rPr lang="en-US" altLang="zh-CN" sz="2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-14</a:t>
            </a:r>
            <a:r>
              <a:rPr lang="zh-CN" altLang="en-US" sz="28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测量结果：</a:t>
            </a:r>
            <a:endParaRPr lang="en-US" altLang="zh-CN" sz="28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33000</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年</a:t>
            </a:r>
          </a:p>
        </p:txBody>
      </p:sp>
      <p:sp>
        <p:nvSpPr>
          <p:cNvPr id="6" name="文本框 5"/>
          <p:cNvSpPr txBox="1"/>
          <p:nvPr/>
        </p:nvSpPr>
        <p:spPr>
          <a:xfrm>
            <a:off x="19878" y="387626"/>
            <a:ext cx="9124122" cy="64091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放射性测年法：不可靠</a:t>
            </a:r>
          </a:p>
        </p:txBody>
      </p:sp>
      <p:cxnSp>
        <p:nvCxnSpPr>
          <p:cNvPr id="8" name="直线连接符 7"/>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7" name="Picture 2" descr="Radiocarbon date fossil wood 204age_fig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9376" y="1410222"/>
            <a:ext cx="3885249" cy="3829404"/>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文本框 5"/>
          <p:cNvSpPr txBox="1"/>
          <p:nvPr/>
        </p:nvSpPr>
        <p:spPr>
          <a:xfrm>
            <a:off x="-19878" y="425172"/>
            <a:ext cx="9163878"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a:t>
            </a:r>
            <a:r>
              <a:rPr kumimoji="1" lang="zh-CN" altLang="en-US" sz="3600" b="1" dirty="0">
                <a:solidFill>
                  <a:srgbClr val="FF0000"/>
                </a:solidFill>
                <a:latin typeface="微软雅黑" panose="020B0503020204020204" pitchFamily="34" charset="-122"/>
                <a:ea typeface="微软雅黑" panose="020B0503020204020204" pitchFamily="34" charset="-122"/>
              </a:rPr>
              <a:t>不准确！</a:t>
            </a:r>
          </a:p>
        </p:txBody>
      </p:sp>
      <p:cxnSp>
        <p:nvCxnSpPr>
          <p:cNvPr id="8" name="直线连接符 7"/>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12"/>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5" name="Content Placeholder 4"/>
          <p:cNvSpPr txBox="1"/>
          <p:nvPr/>
        </p:nvSpPr>
        <p:spPr>
          <a:xfrm>
            <a:off x="608339" y="4855385"/>
            <a:ext cx="3528099" cy="1368152"/>
          </a:xfrm>
          <a:prstGeom prst="rect">
            <a:avLst/>
          </a:prstGeom>
          <a:ln w="3175">
            <a:noFill/>
            <a:prstDash val="dash"/>
          </a:ln>
        </p:spPr>
        <p:txBody>
          <a:bodyPr>
            <a:noAutofit/>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0">
              <a:spcBef>
                <a:spcPct val="0"/>
              </a:spcBef>
              <a:spcAft>
                <a:spcPts val="750"/>
              </a:spcAft>
              <a:buSzTx/>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采石场出土的标准化石，测得年代为：</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1.89</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亿年</a:t>
            </a:r>
            <a:endParaRPr lang="en-US" sz="28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Picture 3" descr="belemnite fossils from quarry where wood was found p47_figure6"/>
          <p:cNvPicPr>
            <a:picLocks noChangeAspect="1" noChangeArrowheads="1"/>
          </p:cNvPicPr>
          <p:nvPr/>
        </p:nvPicPr>
        <p:blipFill>
          <a:blip r:embed="rId5" cstate="print"/>
          <a:srcRect/>
          <a:stretch>
            <a:fillRect/>
          </a:stretch>
        </p:blipFill>
        <p:spPr bwMode="auto">
          <a:xfrm>
            <a:off x="608339" y="2281062"/>
            <a:ext cx="3650607" cy="250231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4" descr="Fossil wood 189 myr p47_figure5"/>
          <p:cNvPicPr>
            <a:picLocks noChangeAspect="1" noChangeArrowheads="1"/>
          </p:cNvPicPr>
          <p:nvPr/>
        </p:nvPicPr>
        <p:blipFill>
          <a:blip r:embed="rId6" cstate="print"/>
          <a:srcRect/>
          <a:stretch>
            <a:fillRect/>
          </a:stretch>
        </p:blipFill>
        <p:spPr bwMode="auto">
          <a:xfrm>
            <a:off x="4320990" y="2281061"/>
            <a:ext cx="4283458" cy="250231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Content Placeholder 4"/>
          <p:cNvSpPr txBox="1"/>
          <p:nvPr/>
        </p:nvSpPr>
        <p:spPr>
          <a:xfrm>
            <a:off x="4527777" y="4856197"/>
            <a:ext cx="4076671" cy="1367340"/>
          </a:xfrm>
          <a:prstGeom prst="rect">
            <a:avLst/>
          </a:prstGeom>
          <a:ln w="3175">
            <a:noFill/>
            <a:prstDash val="dash"/>
          </a:ln>
        </p:spPr>
        <p:txBody>
          <a:bodyPr vert="horz">
            <a:noAutofit/>
          </a:bodyPr>
          <a:lstStyle/>
          <a:p>
            <a:pPr fontAlgn="base">
              <a:spcBef>
                <a:spcPct val="0"/>
              </a:spcBef>
              <a:spcAft>
                <a:spcPts val="750"/>
              </a:spcAft>
              <a:defRPr/>
            </a:pPr>
            <a:r>
              <a:rPr lang="zh-CN" altLang="en-US" sz="2800" dirty="0">
                <a:latin typeface="微软雅黑" panose="020B0503020204020204" pitchFamily="34" charset="-122"/>
                <a:ea typeface="微软雅黑" panose="020B0503020204020204" pitchFamily="34" charset="-122"/>
                <a:cs typeface="Arial" panose="020B0604020202020204" pitchFamily="34" charset="0"/>
              </a:rPr>
              <a:t>同一地方的木化石，碳</a:t>
            </a:r>
            <a:r>
              <a:rPr lang="en-US" altLang="zh-CN" sz="2800" dirty="0">
                <a:latin typeface="微软雅黑" panose="020B0503020204020204" pitchFamily="34" charset="-122"/>
                <a:ea typeface="微软雅黑" panose="020B0503020204020204" pitchFamily="34" charset="-122"/>
                <a:cs typeface="Arial" panose="020B0604020202020204" pitchFamily="34" charset="0"/>
              </a:rPr>
              <a:t>-14</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测定结果</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不到</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万年</a:t>
            </a:r>
            <a:r>
              <a:rPr lang="zh-CN" altLang="en-US" sz="2800" dirty="0">
                <a:latin typeface="微软雅黑" panose="020B0503020204020204" pitchFamily="34" charset="-122"/>
                <a:ea typeface="微软雅黑" panose="020B0503020204020204" pitchFamily="34" charset="-122"/>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22" presetClass="entr" presetSubtype="8"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91964" y="1930769"/>
            <a:ext cx="8009678" cy="1885289"/>
          </a:xfrm>
          <a:prstGeom prst="rect">
            <a:avLst/>
          </a:prstGeom>
        </p:spPr>
        <p:txBody>
          <a:bodyPr/>
          <a:lstStyle/>
          <a:p>
            <a:pPr indent="0">
              <a:lnSpc>
                <a:spcPts val="4340"/>
              </a:lnSpc>
              <a:spcBef>
                <a:spcPts val="0"/>
              </a:spcBef>
              <a:buClr>
                <a:schemeClr val="tx1"/>
              </a:buCl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实际的数据表明：</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indent="0">
              <a:lnSpc>
                <a:spcPts val="4340"/>
              </a:lnSpc>
              <a:spcBef>
                <a:spcPts val="0"/>
              </a:spcBef>
              <a:buClr>
                <a:schemeClr val="tx1"/>
              </a:buCl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几乎每一次分析古老的含碳材料，都发现这些材料中还存留一些碳</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a:t>
            </a: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7" name="文本框 1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“污染”不能再作为理由</a:t>
            </a:r>
          </a:p>
        </p:txBody>
      </p:sp>
      <p:pic>
        <p:nvPicPr>
          <p:cNvPr id="2" name="图片 1"/>
          <p:cNvPicPr>
            <a:picLocks noChangeAspect="1"/>
          </p:cNvPicPr>
          <p:nvPr/>
        </p:nvPicPr>
        <p:blipFill>
          <a:blip r:embed="rId5"/>
          <a:stretch>
            <a:fillRect/>
          </a:stretch>
        </p:blipFill>
        <p:spPr>
          <a:xfrm>
            <a:off x="2194723" y="3837125"/>
            <a:ext cx="4754553" cy="288905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59772" y="3736462"/>
            <a:ext cx="7831755" cy="2679682"/>
          </a:xfrm>
          <a:prstGeom prst="rect">
            <a:avLst/>
          </a:prstGeom>
        </p:spPr>
        <p:txBody>
          <a:bodyPr/>
          <a:lstStyle/>
          <a:p>
            <a:pPr indent="0">
              <a:lnSpc>
                <a:spcPts val="4040"/>
              </a:lnSpc>
              <a:spcBef>
                <a:spcPts val="0"/>
              </a:spcBef>
              <a:buClr>
                <a:schemeClr val="tx1"/>
              </a:buClr>
            </a:pP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在</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2012</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年新加坡召开的西太平洋地球物理大会上，一群研究人员做了报告，公布了对来自八个恐龙标本中的许多骨头测得的碳</a:t>
            </a:r>
            <a:r>
              <a:rPr lang="en-US" altLang="zh-CN" sz="28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定年结果。研究人员给出的结果是：</a:t>
            </a:r>
            <a:r>
              <a:rPr lang="en-US" altLang="zh-CN"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2.2</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万</a:t>
            </a:r>
            <a:r>
              <a:rPr lang="en-US" altLang="zh-CN"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-3.9</a:t>
            </a:r>
            <a:r>
              <a:rPr lang="zh-CN" altLang="en-US" sz="28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万</a:t>
            </a:r>
            <a:r>
              <a:rPr lang="zh-CN" altLang="en-US" sz="2800" kern="0" dirty="0">
                <a:latin typeface="微软雅黑" panose="020B0503020204020204" pitchFamily="34" charset="-122"/>
                <a:ea typeface="微软雅黑" panose="020B0503020204020204" pitchFamily="34" charset="-122"/>
                <a:cs typeface="Times New Roman" panose="02020603050405020304" pitchFamily="18" charset="0"/>
              </a:rPr>
              <a:t>年。</a:t>
            </a:r>
          </a:p>
          <a:p>
            <a:pPr indent="0">
              <a:lnSpc>
                <a:spcPts val="4040"/>
              </a:lnSpc>
              <a:spcBef>
                <a:spcPts val="0"/>
              </a:spcBef>
              <a:buClr>
                <a:schemeClr val="tx1"/>
              </a:buClr>
            </a:pPr>
            <a:r>
              <a:rPr lang="en-US" altLang="zh-CN" sz="1800" kern="0" dirty="0" err="1">
                <a:latin typeface="微软雅黑" panose="020B0503020204020204" pitchFamily="34" charset="-122"/>
                <a:ea typeface="微软雅黑" panose="020B0503020204020204" pitchFamily="34" charset="-122"/>
                <a:cs typeface="Times New Roman" panose="02020603050405020304" pitchFamily="18" charset="0"/>
              </a:rPr>
              <a:t>creation.com</a:t>
            </a:r>
            <a:r>
              <a:rPr lang="en-US" altLang="zh-CN" sz="1800" kern="0" dirty="0">
                <a:latin typeface="微软雅黑" panose="020B0503020204020204" pitchFamily="34" charset="-122"/>
                <a:ea typeface="微软雅黑" panose="020B0503020204020204" pitchFamily="34" charset="-122"/>
                <a:cs typeface="Times New Roman" panose="02020603050405020304" pitchFamily="18" charset="0"/>
              </a:rPr>
              <a:t>/c14-dinos</a:t>
            </a:r>
          </a:p>
        </p:txBody>
      </p:sp>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7" name="文本框 1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恐龙骨头中的碳</a:t>
            </a:r>
            <a:r>
              <a:rPr kumimoji="1" lang="en-US" altLang="zh-CN" sz="3600" b="1" dirty="0">
                <a:solidFill>
                  <a:srgbClr val="002060"/>
                </a:solidFill>
                <a:latin typeface="微软雅黑" panose="020B0503020204020204" pitchFamily="34" charset="-122"/>
                <a:ea typeface="微软雅黑" panose="020B0503020204020204" pitchFamily="34" charset="-122"/>
              </a:rPr>
              <a:t>-14 </a:t>
            </a:r>
            <a:endParaRPr kumimoji="1" lang="zh-CN" altLang="en-US" sz="3600" b="1" dirty="0">
              <a:solidFill>
                <a:srgbClr val="002060"/>
              </a:solidFill>
              <a:latin typeface="微软雅黑" panose="020B0503020204020204" pitchFamily="34" charset="-122"/>
              <a:ea typeface="微软雅黑" panose="020B0503020204020204" pitchFamily="34" charset="-122"/>
            </a:endParaRPr>
          </a:p>
        </p:txBody>
      </p:sp>
      <p:pic>
        <p:nvPicPr>
          <p:cNvPr id="20" name="Picture 12" descr="_SueTRex.jpg"/>
          <p:cNvPicPr>
            <a:picLocks noChangeAspect="1"/>
          </p:cNvPicPr>
          <p:nvPr/>
        </p:nvPicPr>
        <p:blipFill>
          <a:blip r:embed="rId5" cstate="print"/>
          <a:stretch>
            <a:fillRect/>
          </a:stretch>
        </p:blipFill>
        <p:spPr>
          <a:xfrm>
            <a:off x="2741463" y="1410222"/>
            <a:ext cx="3661073" cy="209413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grpSp>
        <p:nvGrpSpPr>
          <p:cNvPr id="9" name="组合 8"/>
          <p:cNvGrpSpPr/>
          <p:nvPr/>
        </p:nvGrpSpPr>
        <p:grpSpPr>
          <a:xfrm>
            <a:off x="-108520" y="-27384"/>
            <a:ext cx="9144000" cy="6907422"/>
            <a:chOff x="0" y="1"/>
            <a:chExt cx="9144000" cy="6907422"/>
          </a:xfrm>
        </p:grpSpPr>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9814" t="-21978" r="-32822"/>
            <a:stretch>
              <a:fillRect/>
            </a:stretch>
          </p:blipFill>
          <p:spPr>
            <a:xfrm>
              <a:off x="0" y="1"/>
              <a:ext cx="9144000" cy="6857999"/>
            </a:xfrm>
            <a:prstGeom prst="rect">
              <a:avLst/>
            </a:prstGeom>
            <a:solidFill>
              <a:srgbClr val="B6ECF5"/>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2756522" y="6225185"/>
              <a:ext cx="941283" cy="682238"/>
            </a:xfrm>
            <a:prstGeom prst="rect">
              <a:avLst/>
            </a:prstGeom>
            <a:noFill/>
          </p:spPr>
          <p:txBody>
            <a:bodyPr wrap="none" rtlCol="0">
              <a:spAutoFit/>
            </a:bodyPr>
            <a:lstStyle/>
            <a:p>
              <a:pPr algn="ctr">
                <a:lnSpc>
                  <a:spcPts val="2280"/>
                </a:lnSpc>
              </a:pPr>
              <a:r>
                <a:rPr kumimoji="1" lang="en-US" altLang="zh-CN" sz="2400" b="1" dirty="0">
                  <a:solidFill>
                    <a:schemeClr val="bg1"/>
                  </a:solidFill>
                  <a:latin typeface="微软雅黑" panose="020B0503020204020204" pitchFamily="34" charset="-122"/>
                  <a:ea typeface="微软雅黑" panose="020B0503020204020204" pitchFamily="34" charset="-122"/>
                </a:rPr>
                <a:t>6500</a:t>
              </a:r>
            </a:p>
            <a:p>
              <a:pPr algn="ctr">
                <a:lnSpc>
                  <a:spcPts val="2280"/>
                </a:lnSpc>
              </a:pPr>
              <a:r>
                <a:rPr kumimoji="1" lang="zh-CN" altLang="en-US" sz="2400" b="1" dirty="0">
                  <a:solidFill>
                    <a:schemeClr val="bg1"/>
                  </a:solidFill>
                  <a:latin typeface="微软雅黑" panose="020B0503020204020204" pitchFamily="34" charset="-122"/>
                  <a:ea typeface="微软雅黑" panose="020B0503020204020204" pitchFamily="34" charset="-122"/>
                </a:rPr>
                <a:t>万年</a:t>
              </a:r>
            </a:p>
          </p:txBody>
        </p:sp>
        <p:sp>
          <p:nvSpPr>
            <p:cNvPr id="17" name="文本框 16"/>
            <p:cNvSpPr txBox="1"/>
            <p:nvPr/>
          </p:nvSpPr>
          <p:spPr>
            <a:xfrm>
              <a:off x="3833926" y="6209674"/>
              <a:ext cx="840295" cy="682238"/>
            </a:xfrm>
            <a:prstGeom prst="rect">
              <a:avLst/>
            </a:prstGeom>
            <a:noFill/>
          </p:spPr>
          <p:txBody>
            <a:bodyPr wrap="none" rtlCol="0">
              <a:spAutoFit/>
            </a:bodyPr>
            <a:lstStyle/>
            <a:p>
              <a:pPr algn="ctr">
                <a:lnSpc>
                  <a:spcPts val="2280"/>
                </a:lnSpc>
              </a:pPr>
              <a:r>
                <a:rPr kumimoji="1" lang="en-US" altLang="zh-CN" sz="2400" b="1" dirty="0">
                  <a:solidFill>
                    <a:schemeClr val="bg1"/>
                  </a:solidFill>
                  <a:latin typeface="微软雅黑" panose="020B0503020204020204" pitchFamily="34" charset="-122"/>
                  <a:ea typeface="微软雅黑" panose="020B0503020204020204" pitchFamily="34" charset="-122"/>
                </a:rPr>
                <a:t>1.89</a:t>
              </a:r>
            </a:p>
            <a:p>
              <a:pPr algn="ctr">
                <a:lnSpc>
                  <a:spcPts val="2280"/>
                </a:lnSpc>
              </a:pPr>
              <a:r>
                <a:rPr kumimoji="1" lang="zh-CN" altLang="en-US" sz="2400" b="1" dirty="0">
                  <a:solidFill>
                    <a:schemeClr val="bg1"/>
                  </a:solidFill>
                  <a:latin typeface="微软雅黑" panose="020B0503020204020204" pitchFamily="34" charset="-122"/>
                  <a:ea typeface="微软雅黑" panose="020B0503020204020204" pitchFamily="34" charset="-122"/>
                </a:rPr>
                <a:t>亿年</a:t>
              </a:r>
            </a:p>
          </p:txBody>
        </p:sp>
        <p:sp>
          <p:nvSpPr>
            <p:cNvPr id="18" name="文本框 17"/>
            <p:cNvSpPr txBox="1"/>
            <p:nvPr/>
          </p:nvSpPr>
          <p:spPr>
            <a:xfrm>
              <a:off x="4876334" y="6209674"/>
              <a:ext cx="800219" cy="682238"/>
            </a:xfrm>
            <a:prstGeom prst="rect">
              <a:avLst/>
            </a:prstGeom>
            <a:noFill/>
          </p:spPr>
          <p:txBody>
            <a:bodyPr wrap="none" rtlCol="0">
              <a:spAutoFit/>
            </a:bodyPr>
            <a:lstStyle/>
            <a:p>
              <a:pPr algn="ctr">
                <a:lnSpc>
                  <a:spcPts val="2280"/>
                </a:lnSpc>
              </a:pPr>
              <a:r>
                <a:rPr kumimoji="1" lang="en-US" altLang="zh-CN" sz="2400" b="1" dirty="0">
                  <a:solidFill>
                    <a:schemeClr val="bg1"/>
                  </a:solidFill>
                  <a:latin typeface="微软雅黑" panose="020B0503020204020204" pitchFamily="34" charset="-122"/>
                  <a:ea typeface="微软雅黑" panose="020B0503020204020204" pitchFamily="34" charset="-122"/>
                </a:rPr>
                <a:t>2.5</a:t>
              </a:r>
            </a:p>
            <a:p>
              <a:pPr algn="ctr">
                <a:lnSpc>
                  <a:spcPts val="2280"/>
                </a:lnSpc>
              </a:pPr>
              <a:r>
                <a:rPr kumimoji="1" lang="zh-CN" altLang="en-US" sz="2400" b="1" dirty="0">
                  <a:solidFill>
                    <a:schemeClr val="bg1"/>
                  </a:solidFill>
                  <a:latin typeface="微软雅黑" panose="020B0503020204020204" pitchFamily="34" charset="-122"/>
                  <a:ea typeface="微软雅黑" panose="020B0503020204020204" pitchFamily="34" charset="-122"/>
                </a:rPr>
                <a:t>亿年</a:t>
              </a:r>
            </a:p>
          </p:txBody>
        </p:sp>
        <p:pic>
          <p:nvPicPr>
            <p:cNvPr id="19" name="Picture 12" descr="_SueTRex.jpg"/>
            <p:cNvPicPr>
              <a:picLocks noChangeAspect="1"/>
            </p:cNvPicPr>
            <p:nvPr/>
          </p:nvPicPr>
          <p:blipFill>
            <a:blip r:embed="rId6" cstate="print"/>
            <a:stretch>
              <a:fillRect/>
            </a:stretch>
          </p:blipFill>
          <p:spPr>
            <a:xfrm>
              <a:off x="1979711" y="2369784"/>
              <a:ext cx="1542337" cy="88221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3" descr="belemnite fossils from quarry where wood was found p47_figure6"/>
            <p:cNvPicPr>
              <a:picLocks noChangeAspect="1" noChangeArrowheads="1"/>
            </p:cNvPicPr>
            <p:nvPr/>
          </p:nvPicPr>
          <p:blipFill>
            <a:blip r:embed="rId7" cstate="print"/>
            <a:srcRect/>
            <a:stretch>
              <a:fillRect/>
            </a:stretch>
          </p:blipFill>
          <p:spPr bwMode="auto">
            <a:xfrm>
              <a:off x="2756526" y="1061092"/>
              <a:ext cx="1816974" cy="124544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 descr="Radiocarbon date fossil wood 204age_fig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4221" y="129824"/>
              <a:ext cx="1300191" cy="1281503"/>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内容占位符 2"/>
          <p:cNvSpPr>
            <a:spLocks noGrp="1"/>
          </p:cNvSpPr>
          <p:nvPr>
            <p:ph sz="quarter" idx="4294967295"/>
          </p:nvPr>
        </p:nvSpPr>
        <p:spPr>
          <a:xfrm>
            <a:off x="6092687" y="1325384"/>
            <a:ext cx="2943809" cy="1887592"/>
          </a:xfrm>
          <a:prstGeom prst="rect">
            <a:avLst/>
          </a:prstGeom>
        </p:spPr>
        <p:txBody>
          <a:bodyPr/>
          <a:lstStyle/>
          <a:p>
            <a:pPr indent="0">
              <a:lnSpc>
                <a:spcPts val="4040"/>
              </a:lnSpc>
              <a:spcBef>
                <a:spcPts val="0"/>
              </a:spcBef>
              <a:buClr>
                <a:schemeClr val="tx1"/>
              </a:buClr>
            </a:pPr>
            <a:r>
              <a:rPr lang="zh-CN" altLang="en-US" sz="32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碳</a:t>
            </a:r>
            <a:r>
              <a:rPr lang="en-US" altLang="zh-CN" sz="3200" b="1"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让</a:t>
            </a:r>
            <a:endParaRPr lang="en-US" altLang="zh-CN" sz="3200" kern="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indent="0">
              <a:lnSpc>
                <a:spcPts val="4040"/>
              </a:lnSpc>
              <a:spcBef>
                <a:spcPts val="0"/>
              </a:spcBef>
              <a:buClr>
                <a:schemeClr val="tx1"/>
              </a:buCl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“古老材料”</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indent="0">
              <a:lnSpc>
                <a:spcPts val="4040"/>
              </a:lnSpc>
              <a:spcBef>
                <a:spcPts val="0"/>
              </a:spcBef>
              <a:buClr>
                <a:schemeClr val="tx1"/>
              </a:buCl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返老还童！</a:t>
            </a:r>
            <a:endParaRPr lang="en-US" altLang="zh-CN" sz="2000" kern="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文本框 4"/>
          <p:cNvSpPr txBox="1"/>
          <p:nvPr/>
        </p:nvSpPr>
        <p:spPr>
          <a:xfrm>
            <a:off x="7251483" y="4378440"/>
            <a:ext cx="3004419" cy="954107"/>
          </a:xfrm>
          <a:prstGeom prst="rect">
            <a:avLst/>
          </a:prstGeom>
          <a:noFill/>
        </p:spPr>
        <p:txBody>
          <a:bodyPr wrap="square" rtlCol="0">
            <a:spAutoFit/>
          </a:bodyPr>
          <a:lstStyle/>
          <a:p>
            <a:r>
              <a:rPr kumimoji="1" lang="zh-CN" altLang="en-US" sz="2800" b="1" dirty="0">
                <a:solidFill>
                  <a:srgbClr val="FF0000"/>
                </a:solidFill>
                <a:latin typeface="+mj-ea"/>
                <a:ea typeface="+mj-ea"/>
              </a:rPr>
              <a:t>推翻</a:t>
            </a:r>
            <a:endParaRPr kumimoji="1" lang="en-US" altLang="zh-CN" sz="2800" b="1" dirty="0">
              <a:solidFill>
                <a:srgbClr val="FF0000"/>
              </a:solidFill>
              <a:latin typeface="+mj-ea"/>
              <a:ea typeface="+mj-ea"/>
            </a:endParaRPr>
          </a:p>
          <a:p>
            <a:r>
              <a:rPr kumimoji="1" lang="zh-CN" altLang="en-US" sz="2800" b="1" dirty="0">
                <a:solidFill>
                  <a:srgbClr val="FF0000"/>
                </a:solidFill>
                <a:latin typeface="+mj-ea"/>
                <a:ea typeface="+mj-ea"/>
              </a:rPr>
              <a:t>古老数据</a:t>
            </a:r>
          </a:p>
        </p:txBody>
      </p:sp>
      <p:sp>
        <p:nvSpPr>
          <p:cNvPr id="2" name="右箭头 1"/>
          <p:cNvSpPr/>
          <p:nvPr/>
        </p:nvSpPr>
        <p:spPr>
          <a:xfrm>
            <a:off x="7009531" y="4776650"/>
            <a:ext cx="288032" cy="252000"/>
          </a:xfrm>
          <a:prstGeom prst="rightArrow">
            <a:avLst/>
          </a:prstGeom>
          <a:solidFill>
            <a:srgbClr val="FF0000"/>
          </a:solidFill>
          <a:ln w="38100">
            <a:noFill/>
          </a:ln>
        </p:spPr>
        <p:txBody>
          <a:bodyPr wrap="square" rtlCol="0" anchor="ctr">
            <a:spAutoFit/>
          </a:bodyPr>
          <a:lstStyle/>
          <a:p>
            <a:pPr algn="ctr"/>
            <a:endParaRPr kumimoji="1"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1" end="1"/>
                                            </p:txEl>
                                          </p:spTgt>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45932" t="42074" r="24589" b="29169"/>
          <a:stretch>
            <a:fillRect/>
          </a:stretch>
        </p:blipFill>
        <p:spPr>
          <a:xfrm>
            <a:off x="3360492" y="1323495"/>
            <a:ext cx="5673030" cy="5534505"/>
          </a:xfrm>
          <a:prstGeom prst="rect">
            <a:avLst/>
          </a:prstGeom>
          <a:solidFill>
            <a:schemeClr val="bg1"/>
          </a:solidFill>
        </p:spPr>
      </p:pic>
      <p:grpSp>
        <p:nvGrpSpPr>
          <p:cNvPr id="4" name="组合 3"/>
          <p:cNvGrpSpPr/>
          <p:nvPr/>
        </p:nvGrpSpPr>
        <p:grpSpPr>
          <a:xfrm>
            <a:off x="179512" y="1988840"/>
            <a:ext cx="5760640" cy="954107"/>
            <a:chOff x="1763520" y="1397353"/>
            <a:chExt cx="7680854" cy="1272142"/>
          </a:xfrm>
        </p:grpSpPr>
        <p:sp>
          <p:nvSpPr>
            <p:cNvPr id="4784132" name="Line 4"/>
            <p:cNvSpPr>
              <a:spLocks noChangeShapeType="1"/>
            </p:cNvSpPr>
            <p:nvPr/>
          </p:nvSpPr>
          <p:spPr bwMode="auto">
            <a:xfrm>
              <a:off x="4355808" y="2645493"/>
              <a:ext cx="5088566" cy="0"/>
            </a:xfrm>
            <a:prstGeom prst="line">
              <a:avLst/>
            </a:prstGeom>
            <a:noFill/>
            <a:ln w="50800">
              <a:solidFill>
                <a:srgbClr val="FF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rial Black" panose="020B0A04020102020204" charset="0"/>
                <a:ea typeface="MS PGothic" panose="020B0600070205080204" pitchFamily="34" charset="-128"/>
                <a:cs typeface="+mn-cs"/>
              </a:endParaRPr>
            </a:p>
          </p:txBody>
        </p:sp>
        <p:sp>
          <p:nvSpPr>
            <p:cNvPr id="4784133" name="Text Box 5"/>
            <p:cNvSpPr txBox="1">
              <a:spLocks noChangeArrowheads="1"/>
            </p:cNvSpPr>
            <p:nvPr/>
          </p:nvSpPr>
          <p:spPr bwMode="auto">
            <a:xfrm>
              <a:off x="1763520" y="1397353"/>
              <a:ext cx="3756416" cy="1272142"/>
            </a:xfrm>
            <a:prstGeom prst="rect">
              <a:avLst/>
            </a:prstGeom>
            <a:noFill/>
            <a:ln w="3175">
              <a:no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始新世</a:t>
              </a:r>
              <a:endParaRPr kumimoji="0" lang="en-US"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3</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600</a:t>
              </a:r>
              <a:r>
                <a:rPr kumimoji="0" 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-57</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00</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万年</a:t>
              </a:r>
              <a:endParaRPr kumimoji="0" 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2322" y="3160263"/>
            <a:ext cx="4105503" cy="1177843"/>
            <a:chOff x="1629085" y="2835731"/>
            <a:chExt cx="5474003" cy="1570457"/>
          </a:xfrm>
        </p:grpSpPr>
        <p:sp>
          <p:nvSpPr>
            <p:cNvPr id="4784134" name="Text Box 6"/>
            <p:cNvSpPr txBox="1">
              <a:spLocks noChangeArrowheads="1"/>
            </p:cNvSpPr>
            <p:nvPr/>
          </p:nvSpPr>
          <p:spPr bwMode="auto">
            <a:xfrm>
              <a:off x="1629085" y="3134044"/>
              <a:ext cx="4241306" cy="1272144"/>
            </a:xfrm>
            <a:prstGeom prst="rect">
              <a:avLst/>
            </a:prstGeom>
            <a:noFill/>
            <a:ln w="3175">
              <a:no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zh-CN"/>
              </a:defPPr>
              <a:lvl1pPr algn="ctr" fontAlgn="base">
                <a:defRPr sz="2800" b="1">
                  <a:latin typeface="Arial" panose="020B0604020202020204" pitchFamily="34" charset="0"/>
                  <a:ea typeface="汉仪大宋简" panose="02010609000101010101" pitchFamily="49" charset="-122"/>
                  <a:cs typeface="Arial" panose="020B0604020202020204" pitchFamily="34" charset="0"/>
                </a:defRPr>
              </a:lvl1p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白垩纪</a:t>
              </a:r>
            </a:p>
            <a:p>
              <a:pPr marL="0" marR="0" lvl="0" indent="0" algn="ctr" defTabSz="914400" rtl="0" eaLnBrk="1" fontAlgn="base"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6</a:t>
              </a:r>
              <a:r>
                <a:rPr kumimoji="0" lang="en-US" altLang="zh-CN"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600</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万</a:t>
              </a:r>
              <a:r>
                <a:rPr kumimoji="0" 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-1.44</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亿年</a:t>
              </a:r>
              <a:endParaRPr kumimoji="0" 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784136" name="Line 8"/>
            <p:cNvSpPr>
              <a:spLocks noChangeShapeType="1"/>
            </p:cNvSpPr>
            <p:nvPr/>
          </p:nvSpPr>
          <p:spPr bwMode="auto">
            <a:xfrm flipV="1">
              <a:off x="4655839" y="2835731"/>
              <a:ext cx="2447249" cy="568300"/>
            </a:xfrm>
            <a:prstGeom prst="line">
              <a:avLst/>
            </a:prstGeom>
            <a:noFill/>
            <a:ln w="50800">
              <a:solidFill>
                <a:srgbClr val="FF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black"/>
                </a:solidFill>
                <a:effectLst/>
                <a:uLnTx/>
                <a:uFillTx/>
                <a:latin typeface="Arial Black" panose="020B0A04020102020204" charset="0"/>
                <a:ea typeface="MS PGothic" panose="020B0600070205080204" pitchFamily="34" charset="-128"/>
                <a:cs typeface="+mn-cs"/>
              </a:endParaRPr>
            </a:p>
          </p:txBody>
        </p:sp>
      </p:grpSp>
      <p:grpSp>
        <p:nvGrpSpPr>
          <p:cNvPr id="6" name="组合 5"/>
          <p:cNvGrpSpPr/>
          <p:nvPr/>
        </p:nvGrpSpPr>
        <p:grpSpPr>
          <a:xfrm>
            <a:off x="109498" y="4501967"/>
            <a:ext cx="4246478" cy="1105276"/>
            <a:chOff x="1750974" y="4067532"/>
            <a:chExt cx="5661970" cy="1473700"/>
          </a:xfrm>
        </p:grpSpPr>
        <p:sp>
          <p:nvSpPr>
            <p:cNvPr id="4784135" name="Text Box 7"/>
            <p:cNvSpPr txBox="1">
              <a:spLocks noChangeArrowheads="1"/>
            </p:cNvSpPr>
            <p:nvPr/>
          </p:nvSpPr>
          <p:spPr bwMode="auto">
            <a:xfrm>
              <a:off x="1750974" y="4269090"/>
              <a:ext cx="3933778" cy="1272142"/>
            </a:xfrm>
            <a:prstGeom prst="rect">
              <a:avLst/>
            </a:prstGeom>
            <a:noFill/>
            <a:ln w="3175">
              <a:no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zh-CN"/>
              </a:defPPr>
              <a:lvl1pPr algn="ctr" fontAlgn="base">
                <a:defRPr sz="2800" b="1">
                  <a:latin typeface="Arial" panose="020B0604020202020204" pitchFamily="34" charset="0"/>
                  <a:ea typeface="汉仪大宋简" panose="02010609000101010101" pitchFamily="49" charset="-122"/>
                  <a:cs typeface="Arial" panose="020B0604020202020204" pitchFamily="34" charset="0"/>
                </a:defRPr>
              </a:lvl1p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宾夕法尼亚</a:t>
              </a:r>
            </a:p>
            <a:p>
              <a:pPr marL="0" marR="0" lvl="0" indent="0" algn="ctr" defTabSz="914400" rtl="0" eaLnBrk="1" fontAlgn="base"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2.86-3.20</a:t>
              </a: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亿年</a:t>
              </a:r>
              <a:endParaRPr kumimoji="0" 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784137" name="Line 9"/>
            <p:cNvSpPr>
              <a:spLocks noChangeShapeType="1"/>
            </p:cNvSpPr>
            <p:nvPr/>
          </p:nvSpPr>
          <p:spPr bwMode="auto">
            <a:xfrm flipV="1">
              <a:off x="4965695" y="4067532"/>
              <a:ext cx="2447249" cy="481830"/>
            </a:xfrm>
            <a:prstGeom prst="line">
              <a:avLst/>
            </a:prstGeom>
            <a:noFill/>
            <a:ln w="50800">
              <a:solidFill>
                <a:srgbClr val="FF00FF"/>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black"/>
                </a:solidFill>
                <a:effectLst/>
                <a:uLnTx/>
                <a:uFillTx/>
                <a:latin typeface="Arial Black" panose="020B0A04020102020204" charset="0"/>
                <a:ea typeface="MS PGothic" panose="020B0600070205080204" pitchFamily="34" charset="-128"/>
                <a:cs typeface="+mn-cs"/>
              </a:endParaRPr>
            </a:p>
          </p:txBody>
        </p:sp>
      </p:grpSp>
      <p:sp>
        <p:nvSpPr>
          <p:cNvPr id="4784138" name="Text Box 10"/>
          <p:cNvSpPr txBox="1">
            <a:spLocks noChangeArrowheads="1"/>
          </p:cNvSpPr>
          <p:nvPr/>
        </p:nvSpPr>
        <p:spPr bwMode="auto">
          <a:xfrm>
            <a:off x="-508" y="3137887"/>
            <a:ext cx="9144000" cy="1261884"/>
          </a:xfrm>
          <a:prstGeom prst="rect">
            <a:avLst/>
          </a:prstGeom>
          <a:solidFill>
            <a:srgbClr val="002A6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defRPr/>
            </a:pPr>
            <a:r>
              <a:rPr kumimoji="0" lang="zh-TW" alt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所有的样品</a:t>
            </a:r>
            <a:r>
              <a:rPr kumimoji="0" lang="zh-CN" alt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的</a:t>
            </a:r>
            <a:r>
              <a:rPr kumimoji="0" 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碳</a:t>
            </a:r>
            <a:r>
              <a:rPr kumimoji="0" lang="en-US" altLang="zh-CN"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-14</a:t>
            </a:r>
            <a:r>
              <a:rPr kumimoji="0" lang="zh-TW" alt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年龄</a:t>
            </a:r>
            <a:r>
              <a:rPr kumimoji="0" lang="zh-CN" alt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都基本一样，</a:t>
            </a:r>
            <a:endParaRPr kumimoji="0" lang="en-US" altLang="zh-CN"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ts val="0"/>
              </a:spcBef>
              <a:spcAft>
                <a:spcPct val="0"/>
              </a:spcAft>
              <a:buClrTx/>
              <a:buSzTx/>
              <a:buFontTx/>
              <a:buNone/>
              <a:defRPr/>
            </a:pPr>
            <a:r>
              <a:rPr kumimoji="0" lang="zh-CN" alt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小于</a:t>
            </a:r>
            <a:r>
              <a:rPr kumimoji="0" lang="en-US" sz="3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70000</a:t>
            </a:r>
            <a:r>
              <a:rPr kumimoji="0" lang="zh-TW" alt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岁</a:t>
            </a:r>
            <a:r>
              <a:rPr kumimoji="0" 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a:t>
            </a:r>
          </a:p>
        </p:txBody>
      </p:sp>
      <p:sp>
        <p:nvSpPr>
          <p:cNvPr id="14" name="文本框 13"/>
          <p:cNvSpPr txBox="1"/>
          <p:nvPr/>
        </p:nvSpPr>
        <p:spPr>
          <a:xfrm>
            <a:off x="0" y="441848"/>
            <a:ext cx="914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碳</a:t>
            </a:r>
            <a:r>
              <a:rPr kumimoji="1" lang="en-US" altLang="zh-CN"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-14</a:t>
            </a:r>
            <a:r>
              <a:rPr kumimoji="1" lang="zh-CN" altLang="en-US"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测定结果</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12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2250"/>
                            </p:stCondLst>
                            <p:childTnLst>
                              <p:par>
                                <p:cTn id="13" presetID="22" presetClass="entr" presetSubtype="8" fill="hold" nodeType="afterEffect">
                                  <p:stCondLst>
                                    <p:cond delay="125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8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784138"/>
                                        </p:tgtEl>
                                        <p:attrNameLst>
                                          <p:attrName>style.visibility</p:attrName>
                                        </p:attrNameLst>
                                      </p:cBhvr>
                                      <p:to>
                                        <p:strVal val="visible"/>
                                      </p:to>
                                    </p:set>
                                    <p:anim calcmode="lin" valueType="num">
                                      <p:cBhvr>
                                        <p:cTn id="20" dur="500" fill="hold"/>
                                        <p:tgtEl>
                                          <p:spTgt spid="4784138"/>
                                        </p:tgtEl>
                                        <p:attrNameLst>
                                          <p:attrName>ppt_w</p:attrName>
                                        </p:attrNameLst>
                                      </p:cBhvr>
                                      <p:tavLst>
                                        <p:tav tm="0">
                                          <p:val>
                                            <p:fltVal val="0"/>
                                          </p:val>
                                        </p:tav>
                                        <p:tav tm="100000">
                                          <p:val>
                                            <p:strVal val="#ppt_w"/>
                                          </p:val>
                                        </p:tav>
                                      </p:tavLst>
                                    </p:anim>
                                    <p:anim calcmode="lin" valueType="num">
                                      <p:cBhvr>
                                        <p:cTn id="21" dur="500" fill="hold"/>
                                        <p:tgtEl>
                                          <p:spTgt spid="4784138"/>
                                        </p:tgtEl>
                                        <p:attrNameLst>
                                          <p:attrName>ppt_h</p:attrName>
                                        </p:attrNameLst>
                                      </p:cBhvr>
                                      <p:tavLst>
                                        <p:tav tm="0">
                                          <p:val>
                                            <p:fltVal val="0"/>
                                          </p:val>
                                        </p:tav>
                                        <p:tav tm="100000">
                                          <p:val>
                                            <p:strVal val="#ppt_h"/>
                                          </p:val>
                                        </p:tav>
                                      </p:tavLst>
                                    </p:anim>
                                    <p:animEffect transition="in" filter="fade">
                                      <p:cBhvr>
                                        <p:cTn id="22" dur="500"/>
                                        <p:tgtEl>
                                          <p:spTgt spid="4784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413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693780" y="2663849"/>
            <a:ext cx="7406258" cy="3573463"/>
          </a:xfrm>
          <a:prstGeom prst="rect">
            <a:avLst/>
          </a:prstGeom>
        </p:spPr>
        <p:txBody>
          <a:bodyPr/>
          <a:lstStyle/>
          <a:p>
            <a:pPr indent="0">
              <a:lnSpc>
                <a:spcPts val="4840"/>
              </a:lnSpc>
              <a:spcBef>
                <a:spcPts val="0"/>
              </a:spcBef>
              <a:buClr>
                <a:schemeClr val="tx1"/>
              </a:buCl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需要找一种含碳的材料，一种无论什么液体、甚至气体都无法渗透的材料，来对它进行碳</a:t>
            </a:r>
            <a:r>
              <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检测。</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a:p>
            <a:pPr indent="0">
              <a:lnSpc>
                <a:spcPct val="150000"/>
              </a:lnSpc>
              <a:spcBef>
                <a:spcPts val="0"/>
              </a:spcBef>
              <a:buClr>
                <a:schemeClr val="tx1"/>
              </a:buClr>
            </a:pPr>
            <a:endParaRPr lang="en-US" altLang="zh-CN" sz="2000" kern="0" dirty="0">
              <a:latin typeface="微软雅黑" panose="020B0503020204020204" pitchFamily="34" charset="-122"/>
              <a:ea typeface="微软雅黑" panose="020B0503020204020204" pitchFamily="34" charset="-122"/>
              <a:cs typeface="Times New Roman" panose="02020603050405020304" pitchFamily="18" charset="0"/>
            </a:endParaRPr>
          </a:p>
          <a:p>
            <a:pPr indent="0">
              <a:lnSpc>
                <a:spcPts val="4840"/>
              </a:lnSpc>
              <a:spcBef>
                <a:spcPts val="0"/>
              </a:spcBef>
              <a:buClr>
                <a:schemeClr val="tx1"/>
              </a:buClr>
            </a:pPr>
            <a:r>
              <a:rPr lang="zh-CN" altLang="en-US" sz="3200" kern="0" dirty="0">
                <a:latin typeface="微软雅黑" panose="020B0503020204020204" pitchFamily="34" charset="-122"/>
                <a:ea typeface="微软雅黑" panose="020B0503020204020204" pitchFamily="34" charset="-122"/>
                <a:cs typeface="Times New Roman" panose="02020603050405020304" pitchFamily="18" charset="0"/>
              </a:rPr>
              <a:t>比如：坚硬的钻石！ </a:t>
            </a:r>
            <a:endParaRPr lang="en-US" altLang="zh-CN" sz="3200"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9"/>
          <p:cNvCxnSpPr/>
          <p:nvPr/>
        </p:nvCxnSpPr>
        <p:spPr>
          <a:xfrm>
            <a:off x="443005" y="2046173"/>
            <a:ext cx="11527" cy="435571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204617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4407" y="2046173"/>
            <a:ext cx="49286" cy="435683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814067"/>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7" name="文本框 16"/>
          <p:cNvSpPr txBox="1"/>
          <p:nvPr/>
        </p:nvSpPr>
        <p:spPr>
          <a:xfrm>
            <a:off x="0" y="441848"/>
            <a:ext cx="9144000" cy="1200329"/>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怎么为碳</a:t>
            </a:r>
            <a:r>
              <a:rPr kumimoji="1" lang="en-US" altLang="zh-CN" sz="3600" b="1" dirty="0">
                <a:solidFill>
                  <a:srgbClr val="002060"/>
                </a:solidFill>
                <a:latin typeface="微软雅黑" panose="020B0503020204020204" pitchFamily="34" charset="-122"/>
                <a:ea typeface="微软雅黑" panose="020B0503020204020204" pitchFamily="34" charset="-122"/>
              </a:rPr>
              <a:t>-14</a:t>
            </a:r>
          </a:p>
          <a:p>
            <a:pPr algn="ctr"/>
            <a:r>
              <a:rPr kumimoji="1" lang="zh-CN" altLang="en-US" sz="3600" b="1" dirty="0">
                <a:solidFill>
                  <a:srgbClr val="002060"/>
                </a:solidFill>
                <a:latin typeface="微软雅黑" panose="020B0503020204020204" pitchFamily="34" charset="-122"/>
                <a:ea typeface="微软雅黑" panose="020B0503020204020204" pitchFamily="34" charset="-122"/>
              </a:rPr>
              <a:t>彻底洗脱“污染”的罪名？</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1083895" y="4036576"/>
            <a:ext cx="7669798" cy="3280856"/>
          </a:xfrm>
          <a:prstGeom prst="rect">
            <a:avLst/>
          </a:prstGeom>
        </p:spPr>
        <p:txBody>
          <a:bodyPr/>
          <a:lstStyle/>
          <a:p>
            <a:pPr>
              <a:buClr>
                <a:schemeClr val="tx1"/>
              </a:buClr>
            </a:pPr>
            <a:r>
              <a:rPr lang="zh-CN" altLang="zh-CN" sz="2800" dirty="0">
                <a:latin typeface="微软雅黑" panose="020B0503020204020204" pitchFamily="34" charset="-122"/>
                <a:ea typeface="微软雅黑" panose="020B0503020204020204" pitchFamily="34" charset="-122"/>
              </a:rPr>
              <a:t>钻石</a:t>
            </a:r>
            <a:endParaRPr lang="en-US" altLang="zh-CN" sz="2400" dirty="0">
              <a:latin typeface="微软雅黑" panose="020B0503020204020204" pitchFamily="34" charset="-122"/>
              <a:ea typeface="微软雅黑" panose="020B0503020204020204" pitchFamily="34" charset="-122"/>
            </a:endParaRPr>
          </a:p>
          <a:p>
            <a:pPr marL="457200" indent="-457200">
              <a:buClr>
                <a:schemeClr val="tx1"/>
              </a:buClr>
              <a:buFont typeface="Arial" panose="020B0604020202020204" pitchFamily="34" charset="0"/>
              <a:buChar char="•"/>
            </a:pPr>
            <a:r>
              <a:rPr lang="zh-CN" altLang="zh-CN" sz="2800" dirty="0">
                <a:latin typeface="微软雅黑" panose="020B0503020204020204" pitchFamily="34" charset="-122"/>
                <a:ea typeface="微软雅黑" panose="020B0503020204020204" pitchFamily="34" charset="-122"/>
              </a:rPr>
              <a:t>最坚硬的物质，不可能存在污染</a:t>
            </a:r>
            <a:endParaRPr lang="en-US" altLang="zh-CN" sz="2800" dirty="0">
              <a:latin typeface="微软雅黑" panose="020B0503020204020204" pitchFamily="34" charset="-122"/>
              <a:ea typeface="微软雅黑" panose="020B0503020204020204" pitchFamily="34" charset="-122"/>
            </a:endParaRPr>
          </a:p>
          <a:p>
            <a:pPr marL="457200" indent="-457200">
              <a:buClr>
                <a:schemeClr val="tx1"/>
              </a:buClr>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主流科学家估计其年龄：</a:t>
            </a:r>
            <a:r>
              <a:rPr lang="zh-TW" altLang="en-US" sz="2800" b="1" dirty="0">
                <a:solidFill>
                  <a:srgbClr val="FF0000"/>
                </a:solidFill>
                <a:latin typeface="微软雅黑" panose="020B0503020204020204" pitchFamily="34" charset="-122"/>
                <a:ea typeface="微软雅黑" panose="020B0503020204020204" pitchFamily="34" charset="-122"/>
              </a:rPr>
              <a:t>约</a:t>
            </a:r>
            <a:r>
              <a:rPr lang="en-US" altLang="zh-HK" sz="2800" b="1" dirty="0">
                <a:solidFill>
                  <a:srgbClr val="FF0000"/>
                </a:solidFill>
                <a:latin typeface="微软雅黑" panose="020B0503020204020204" pitchFamily="34" charset="-122"/>
                <a:ea typeface="微软雅黑" panose="020B0503020204020204" pitchFamily="34" charset="-122"/>
              </a:rPr>
              <a:t>1</a:t>
            </a:r>
            <a:r>
              <a:rPr lang="en-US" altLang="zh-TW" sz="2800" b="1" dirty="0">
                <a:solidFill>
                  <a:srgbClr val="FF0000"/>
                </a:solidFill>
                <a:latin typeface="微软雅黑" panose="020B0503020204020204" pitchFamily="34" charset="-122"/>
                <a:ea typeface="微软雅黑" panose="020B0503020204020204" pitchFamily="34" charset="-122"/>
              </a:rPr>
              <a:t>0</a:t>
            </a:r>
            <a:r>
              <a:rPr lang="zh-TW" altLang="en-US" sz="2800" b="1" dirty="0">
                <a:solidFill>
                  <a:srgbClr val="FF0000"/>
                </a:solidFill>
                <a:latin typeface="微软雅黑" panose="020B0503020204020204" pitchFamily="34" charset="-122"/>
                <a:ea typeface="微软雅黑" panose="020B0503020204020204" pitchFamily="34" charset="-122"/>
              </a:rPr>
              <a:t>亿年</a:t>
            </a:r>
            <a:r>
              <a:rPr lang="zh-CN" altLang="en-US" sz="2800" b="1" dirty="0">
                <a:solidFill>
                  <a:srgbClr val="FF0000"/>
                </a:solidFill>
                <a:latin typeface="微软雅黑" panose="020B0503020204020204" pitchFamily="34" charset="-122"/>
                <a:ea typeface="微软雅黑" panose="020B0503020204020204" pitchFamily="34" charset="-122"/>
              </a:rPr>
              <a:t> </a:t>
            </a:r>
            <a:endParaRPr lang="en-US" altLang="zh-CN" sz="2800" b="1" dirty="0">
              <a:solidFill>
                <a:srgbClr val="FF0000"/>
              </a:solidFill>
              <a:latin typeface="微软雅黑" panose="020B0503020204020204" pitchFamily="34" charset="-122"/>
              <a:ea typeface="微软雅黑" panose="020B0503020204020204" pitchFamily="34" charset="-122"/>
            </a:endParaRPr>
          </a:p>
          <a:p>
            <a:pPr>
              <a:lnSpc>
                <a:spcPts val="750"/>
              </a:lnSpc>
              <a:buClr>
                <a:schemeClr val="tx1"/>
              </a:buClr>
            </a:pPr>
            <a:endParaRPr lang="en-US" altLang="zh-CN" sz="2800" dirty="0">
              <a:latin typeface="微软雅黑" panose="020B0503020204020204" pitchFamily="34" charset="-122"/>
              <a:ea typeface="微软雅黑" panose="020B0503020204020204" pitchFamily="34" charset="-122"/>
              <a:cs typeface="Arial" panose="020B0604020202020204" pitchFamily="34" charset="0"/>
            </a:endParaRPr>
          </a:p>
          <a:p>
            <a:pPr>
              <a:buClr>
                <a:schemeClr val="tx1"/>
              </a:buClr>
            </a:pPr>
            <a:r>
              <a:rPr lang="zh-CN" altLang="en-US" sz="2800" dirty="0">
                <a:latin typeface="微软雅黑" panose="020B0503020204020204" pitchFamily="34" charset="-122"/>
                <a:ea typeface="微软雅黑" panose="020B0503020204020204" pitchFamily="34" charset="-122"/>
              </a:rPr>
              <a:t>如果钻石真有</a:t>
            </a:r>
            <a:r>
              <a:rPr lang="en-US" altLang="zh-CN" sz="2800" dirty="0">
                <a:latin typeface="微软雅黑" panose="020B0503020204020204" pitchFamily="34" charset="-122"/>
                <a:ea typeface="微软雅黑" panose="020B0503020204020204" pitchFamily="34" charset="-122"/>
              </a:rPr>
              <a:t>10</a:t>
            </a:r>
            <a:r>
              <a:rPr lang="zh-CN" altLang="en-US" sz="2800" dirty="0">
                <a:latin typeface="微软雅黑" panose="020B0503020204020204" pitchFamily="34" charset="-122"/>
                <a:ea typeface="微软雅黑" panose="020B0503020204020204" pitchFamily="34" charset="-122"/>
              </a:rPr>
              <a:t>亿年</a:t>
            </a:r>
            <a:r>
              <a:rPr lang="zh-CN"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里面</a:t>
            </a:r>
            <a:r>
              <a:rPr lang="zh-CN" altLang="zh-CN" sz="2800" dirty="0">
                <a:latin typeface="微软雅黑" panose="020B0503020204020204" pitchFamily="34" charset="-122"/>
                <a:ea typeface="微软雅黑" panose="020B0503020204020204" pitchFamily="34" charset="-122"/>
              </a:rPr>
              <a:t>不可能还有碳</a:t>
            </a:r>
            <a:r>
              <a:rPr lang="en-US" altLang="zh-CN" sz="2800" dirty="0">
                <a:latin typeface="微软雅黑" panose="020B0503020204020204" pitchFamily="34" charset="-122"/>
                <a:ea typeface="微软雅黑" panose="020B0503020204020204" pitchFamily="34" charset="-122"/>
              </a:rPr>
              <a:t>-14</a:t>
            </a:r>
            <a:r>
              <a:rPr lang="zh-CN" altLang="en-US" sz="2800" dirty="0">
                <a:latin typeface="微软雅黑" panose="020B0503020204020204" pitchFamily="34" charset="-122"/>
                <a:ea typeface="微软雅黑" panose="020B0503020204020204" pitchFamily="34" charset="-122"/>
              </a:rPr>
              <a:t>！</a:t>
            </a:r>
            <a:endParaRPr lang="en-US" altLang="zh-CN" sz="2800" dirty="0">
              <a:latin typeface="微软雅黑" panose="020B0503020204020204" pitchFamily="34" charset="-122"/>
              <a:ea typeface="微软雅黑" panose="020B0503020204020204" pitchFamily="34" charset="-122"/>
            </a:endParaRPr>
          </a:p>
        </p:txBody>
      </p:sp>
      <p:cxnSp>
        <p:nvCxnSpPr>
          <p:cNvPr id="7" name="直线连接符 6"/>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5" name="图片 4" descr="桌子上放着蓝色的星球&#10;&#10;中度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t="15739" r="15325" b="5797"/>
          <a:stretch>
            <a:fillRect/>
          </a:stretch>
        </p:blipFill>
        <p:spPr>
          <a:xfrm>
            <a:off x="2843808" y="1575163"/>
            <a:ext cx="3565173" cy="242990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p:cNvSpPr txBox="1"/>
          <p:nvPr/>
        </p:nvSpPr>
        <p:spPr>
          <a:xfrm>
            <a:off x="0" y="427067"/>
            <a:ext cx="9143999" cy="646331"/>
          </a:xfrm>
          <a:prstGeom prst="rect">
            <a:avLst/>
          </a:prstGeom>
          <a:noFill/>
        </p:spPr>
        <p:txBody>
          <a:bodyPr wrap="square">
            <a:spAutoFit/>
          </a:bodyPr>
          <a:lstStyle/>
          <a:p>
            <a:pPr algn="ctr"/>
            <a:r>
              <a:rPr lang="zh-CN" altLang="zh-CN" sz="3600" b="1" dirty="0">
                <a:solidFill>
                  <a:srgbClr val="002060"/>
                </a:solidFill>
                <a:latin typeface="微软雅黑" panose="020B0503020204020204" pitchFamily="34" charset="-122"/>
                <a:ea typeface="微软雅黑" panose="020B0503020204020204" pitchFamily="34" charset="-122"/>
              </a:rPr>
              <a:t>钻石为碳</a:t>
            </a:r>
            <a:r>
              <a:rPr lang="en-US" altLang="zh-CN" sz="3600" b="1" dirty="0">
                <a:solidFill>
                  <a:srgbClr val="002060"/>
                </a:solidFill>
                <a:latin typeface="微软雅黑" panose="020B0503020204020204" pitchFamily="34" charset="-122"/>
                <a:ea typeface="微软雅黑" panose="020B0503020204020204" pitchFamily="34" charset="-122"/>
              </a:rPr>
              <a:t>-14</a:t>
            </a:r>
            <a:r>
              <a:rPr lang="zh-CN" altLang="zh-CN" sz="3600" b="1" dirty="0">
                <a:solidFill>
                  <a:srgbClr val="002060"/>
                </a:solidFill>
                <a:latin typeface="微软雅黑" panose="020B0503020204020204" pitchFamily="34" charset="-122"/>
                <a:ea typeface="微软雅黑" panose="020B0503020204020204" pitchFamily="34" charset="-122"/>
              </a:rPr>
              <a:t>彻底洗脱“污染”罪名</a:t>
            </a:r>
            <a:endParaRPr lang="en-US" altLang="zh-CN"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线连接符 9"/>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sp>
        <p:nvSpPr>
          <p:cNvPr id="17" name="文本框 16"/>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碳</a:t>
            </a:r>
            <a:r>
              <a:rPr kumimoji="1" lang="en-US" altLang="zh-CN" sz="3600" b="1" dirty="0">
                <a:solidFill>
                  <a:srgbClr val="002060"/>
                </a:solidFill>
                <a:latin typeface="微软雅黑" panose="020B0503020204020204" pitchFamily="34" charset="-122"/>
                <a:ea typeface="微软雅黑" panose="020B0503020204020204" pitchFamily="34" charset="-122"/>
              </a:rPr>
              <a:t>-14</a:t>
            </a:r>
            <a:r>
              <a:rPr kumimoji="1" lang="zh-CN" altLang="en-US" sz="3600" b="1" dirty="0">
                <a:solidFill>
                  <a:srgbClr val="002060"/>
                </a:solidFill>
                <a:latin typeface="微软雅黑" panose="020B0503020204020204" pitchFamily="34" charset="-122"/>
                <a:ea typeface="微软雅黑" panose="020B0503020204020204" pitchFamily="34" charset="-122"/>
              </a:rPr>
              <a:t>测定的钻石年龄</a:t>
            </a:r>
          </a:p>
        </p:txBody>
      </p:sp>
      <p:sp>
        <p:nvSpPr>
          <p:cNvPr id="16" name="文本框 15"/>
          <p:cNvSpPr txBox="1"/>
          <p:nvPr/>
        </p:nvSpPr>
        <p:spPr>
          <a:xfrm>
            <a:off x="1074831" y="3778116"/>
            <a:ext cx="7197372" cy="2559227"/>
          </a:xfrm>
          <a:prstGeom prst="rect">
            <a:avLst/>
          </a:prstGeom>
          <a:noFill/>
        </p:spPr>
        <p:txBody>
          <a:bodyPr wrap="square">
            <a:spAutoFit/>
          </a:bodyPr>
          <a:lstStyle/>
          <a:p>
            <a:pPr marL="457200" indent="-457200">
              <a:lnSpc>
                <a:spcPts val="4060"/>
              </a:lnSpc>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主流科学家估计的年龄：</a:t>
            </a:r>
            <a:r>
              <a:rPr lang="en-US" altLang="zh-HK"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a:t>
            </a:r>
            <a:r>
              <a:rPr lang="en-US" altLang="zh-TW"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0</a:t>
            </a:r>
            <a:r>
              <a:rPr lang="zh-TW"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亿年</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t>
            </a:r>
          </a:p>
          <a:p>
            <a:pPr marL="457200" indent="-457200">
              <a:lnSpc>
                <a:spcPts val="4060"/>
              </a:lnSpc>
              <a:buFont typeface="Arial" panose="020B0604020202020204" pitchFamily="34" charset="0"/>
              <a:buChar char="•"/>
            </a:pPr>
            <a:r>
              <a:rPr lang="zh-TW" altLang="en-US" sz="3200" dirty="0">
                <a:latin typeface="微软雅黑" panose="020B0503020204020204" pitchFamily="34" charset="-122"/>
                <a:ea typeface="微软雅黑" panose="020B0503020204020204" pitchFamily="34" charset="-122"/>
                <a:cs typeface="Arial" panose="020B0604020202020204" pitchFamily="34" charset="0"/>
              </a:rPr>
              <a:t>碳</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a:t>
            </a:r>
            <a:r>
              <a:rPr lang="en-US" altLang="zh-TW" sz="3200" dirty="0">
                <a:latin typeface="微软雅黑" panose="020B0503020204020204" pitchFamily="34" charset="-122"/>
                <a:ea typeface="微软雅黑" panose="020B0503020204020204" pitchFamily="34" charset="-122"/>
                <a:cs typeface="Arial" panose="020B0604020202020204" pitchFamily="34" charset="0"/>
              </a:rPr>
              <a:t>14</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定年法：</a:t>
            </a:r>
            <a:r>
              <a:rPr lang="en-US" altLang="zh-HK"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5</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万</a:t>
            </a:r>
            <a:r>
              <a:rPr lang="en-US" altLang="zh-HK"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8</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千</a:t>
            </a:r>
            <a:r>
              <a:rPr lang="zh-TW"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年</a:t>
            </a:r>
            <a:endParaRPr lang="en-US" altLang="zh-TW"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marL="457200" indent="-457200">
              <a:lnSpc>
                <a:spcPts val="3060"/>
              </a:lnSpc>
              <a:buFont typeface="Arial" panose="020B0604020202020204" pitchFamily="34" charset="0"/>
              <a:buChar char="•"/>
            </a:pPr>
            <a:endParaRPr lang="en-US" altLang="zh-TW" sz="280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pPr>
              <a:lnSpc>
                <a:spcPts val="4060"/>
              </a:lnSpc>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钻石中的碳</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-14</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说明钻石没有</a:t>
            </a:r>
            <a:r>
              <a:rPr lang="en-US" altLang="zh-CN" sz="3200" dirty="0">
                <a:latin typeface="微软雅黑" panose="020B0503020204020204" pitchFamily="34" charset="-122"/>
                <a:ea typeface="微软雅黑" panose="020B0503020204020204" pitchFamily="34" charset="-122"/>
                <a:cs typeface="Arial" panose="020B0604020202020204" pitchFamily="34" charset="0"/>
              </a:rPr>
              <a:t>10</a:t>
            </a:r>
            <a:r>
              <a:rPr lang="zh-CN" altLang="en-US" sz="3200" dirty="0">
                <a:latin typeface="微软雅黑" panose="020B0503020204020204" pitchFamily="34" charset="-122"/>
                <a:ea typeface="微软雅黑" panose="020B0503020204020204" pitchFamily="34" charset="-122"/>
                <a:cs typeface="Arial" panose="020B0604020202020204" pitchFamily="34" charset="0"/>
              </a:rPr>
              <a:t>亿年，这个结果不符合年老地球模式！</a:t>
            </a:r>
            <a:endParaRPr lang="en-US" altLang="zh-TW"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descr="雪地上的瓷器&#10;&#10;描述已自动生成"/>
          <p:cNvPicPr>
            <a:picLocks noChangeAspect="1"/>
          </p:cNvPicPr>
          <p:nvPr/>
        </p:nvPicPr>
        <p:blipFill rotWithShape="1">
          <a:blip r:embed="rId5">
            <a:extLst>
              <a:ext uri="{28A0092B-C50C-407E-A947-70E740481C1C}">
                <a14:useLocalDpi xmlns:a14="http://schemas.microsoft.com/office/drawing/2010/main" val="0"/>
              </a:ext>
            </a:extLst>
          </a:blip>
          <a:srcRect t="7006" b="15380"/>
          <a:stretch>
            <a:fillRect/>
          </a:stretch>
        </p:blipFill>
        <p:spPr>
          <a:xfrm>
            <a:off x="2323229" y="1453236"/>
            <a:ext cx="4486624" cy="223231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线连接符 12"/>
          <p:cNvCxnSpPr/>
          <p:nvPr/>
        </p:nvCxnSpPr>
        <p:spPr>
          <a:xfrm>
            <a:off x="8712645" y="1803860"/>
            <a:ext cx="41048" cy="459915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454532" y="1842193"/>
            <a:ext cx="0" cy="45596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9" name="矩形 8"/>
          <p:cNvSpPr/>
          <p:nvPr/>
        </p:nvSpPr>
        <p:spPr>
          <a:xfrm>
            <a:off x="624262" y="5206967"/>
            <a:ext cx="7725729" cy="1107996"/>
          </a:xfrm>
          <a:prstGeom prst="rect">
            <a:avLst/>
          </a:prstGeom>
        </p:spPr>
        <p:txBody>
          <a:bodyPr wrap="square">
            <a:spAutoFit/>
          </a:bodyPr>
          <a:lstStyle/>
          <a:p>
            <a:pPr>
              <a:defRPr/>
            </a:pPr>
            <a:r>
              <a:rPr lang="zh-CN" altLang="en-US" sz="3200" dirty="0">
                <a:latin typeface="微软雅黑" panose="020B0503020204020204" pitchFamily="34" charset="-122"/>
                <a:ea typeface="微软雅黑" panose="020B0503020204020204" pitchFamily="34" charset="-122"/>
                <a:cs typeface="Arial" panose="020B0604020202020204" pitchFamily="34" charset="0"/>
              </a:rPr>
              <a:t>放射性测年法不是已经证明岩石的年龄有千百万年吗？</a:t>
            </a:r>
          </a:p>
        </p:txBody>
      </p:sp>
      <p:sp>
        <p:nvSpPr>
          <p:cNvPr id="6" name="文本框 5"/>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放射性测年法</a:t>
            </a:r>
          </a:p>
        </p:txBody>
      </p:sp>
      <p:cxnSp>
        <p:nvCxnSpPr>
          <p:cNvPr id="11" name="直线连接符 10"/>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971601" y="18038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p:cNvPicPr>
            <a:picLocks noChangeAspect="1"/>
          </p:cNvPicPr>
          <p:nvPr/>
        </p:nvPicPr>
        <p:blipFill rotWithShape="1">
          <a:blip r:embed="rId3"/>
          <a:srcRect l="38822" t="7371" r="20768" b="51298"/>
          <a:stretch>
            <a:fillRect/>
          </a:stretch>
        </p:blipFill>
        <p:spPr>
          <a:xfrm>
            <a:off x="503364" y="1571754"/>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2760" y="1385859"/>
            <a:ext cx="5461658" cy="3777646"/>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1096069" y="3316498"/>
            <a:ext cx="7657624" cy="2272742"/>
          </a:xfrm>
          <a:prstGeom prst="rect">
            <a:avLst/>
          </a:prstGeom>
        </p:spPr>
        <p:txBody>
          <a:bodyPr/>
          <a:lstStyle/>
          <a:p>
            <a:pPr marL="457200" indent="-457200">
              <a:lnSpc>
                <a:spcPts val="3900"/>
              </a:lnSpc>
              <a:buClr>
                <a:schemeClr val="tx1"/>
              </a:buClr>
              <a:buFont typeface="Arial" panose="020B0604020202020204" pitchFamily="34" charset="0"/>
              <a:buChar char="•"/>
            </a:pPr>
            <a:endParaRPr lang="en-US" altLang="zh-CN" sz="2800" kern="0" dirty="0">
              <a:effectLst/>
              <a:latin typeface="+mj-ea"/>
              <a:ea typeface="+mj-ea"/>
              <a:cs typeface="Times New Roman" panose="02020603050405020304" pitchFamily="18" charset="0"/>
            </a:endParaRPr>
          </a:p>
          <a:p>
            <a:pPr marL="457200" indent="-457200">
              <a:lnSpc>
                <a:spcPts val="3900"/>
              </a:lnSpc>
              <a:buClr>
                <a:schemeClr val="tx1"/>
              </a:buClr>
              <a:buFont typeface="Arial" panose="020B0604020202020204" pitchFamily="34" charset="0"/>
              <a:buChar char="•"/>
            </a:pPr>
            <a:r>
              <a:rPr lang="zh-CN" altLang="zh-CN" sz="2800" kern="0" dirty="0">
                <a:effectLst/>
                <a:latin typeface="+mj-ea"/>
                <a:ea typeface="+mj-ea"/>
                <a:cs typeface="Times New Roman" panose="02020603050405020304" pitchFamily="18" charset="0"/>
              </a:rPr>
              <a:t>“</a:t>
            </a:r>
            <a:r>
              <a:rPr lang="en-US" altLang="zh-CN" sz="2800" kern="0" dirty="0">
                <a:effectLst/>
                <a:latin typeface="+mj-ea"/>
                <a:ea typeface="+mj-ea"/>
                <a:cs typeface="Times New Roman" panose="02020603050405020304" pitchFamily="18" charset="0"/>
              </a:rPr>
              <a:t>5.8</a:t>
            </a:r>
            <a:r>
              <a:rPr lang="zh-CN" altLang="zh-CN" sz="2800" kern="0" dirty="0">
                <a:effectLst/>
                <a:latin typeface="+mj-ea"/>
                <a:ea typeface="+mj-ea"/>
                <a:cs typeface="Times New Roman" panose="02020603050405020304" pitchFamily="18" charset="0"/>
              </a:rPr>
              <a:t>万年”是一个上限</a:t>
            </a:r>
            <a:endParaRPr lang="en-US" altLang="zh-CN" sz="2800" kern="0" dirty="0">
              <a:effectLst/>
              <a:latin typeface="+mj-ea"/>
              <a:ea typeface="+mj-ea"/>
              <a:cs typeface="Times New Roman" panose="02020603050405020304" pitchFamily="18" charset="0"/>
            </a:endParaRPr>
          </a:p>
          <a:p>
            <a:pPr marL="457200" indent="-457200">
              <a:lnSpc>
                <a:spcPts val="3900"/>
              </a:lnSpc>
              <a:buClr>
                <a:schemeClr val="tx1"/>
              </a:buClr>
              <a:buFont typeface="Arial" panose="020B0604020202020204" pitchFamily="34" charset="0"/>
              <a:buChar char="•"/>
            </a:pPr>
            <a:r>
              <a:rPr lang="zh-CN" altLang="zh-CN" sz="2800" kern="0" dirty="0">
                <a:effectLst/>
                <a:latin typeface="+mj-ea"/>
                <a:ea typeface="+mj-ea"/>
                <a:cs typeface="Times New Roman" panose="02020603050405020304" pitchFamily="18" charset="0"/>
              </a:rPr>
              <a:t>与任何低于这个限度的年龄相符</a:t>
            </a:r>
            <a:endParaRPr lang="en-US" altLang="zh-CN" sz="2800" kern="0" dirty="0">
              <a:effectLst/>
              <a:latin typeface="+mj-ea"/>
              <a:ea typeface="+mj-ea"/>
              <a:cs typeface="Times New Roman" panose="02020603050405020304" pitchFamily="18" charset="0"/>
            </a:endParaRPr>
          </a:p>
          <a:p>
            <a:pPr marL="457200" indent="-457200">
              <a:lnSpc>
                <a:spcPts val="3900"/>
              </a:lnSpc>
              <a:buClr>
                <a:schemeClr val="tx1"/>
              </a:buClr>
              <a:buFont typeface="Arial" panose="020B0604020202020204" pitchFamily="34" charset="0"/>
              <a:buChar char="•"/>
            </a:pPr>
            <a:r>
              <a:rPr lang="zh-CN" altLang="zh-CN" sz="2800" kern="0" dirty="0">
                <a:effectLst/>
                <a:latin typeface="+mj-ea"/>
                <a:ea typeface="+mj-ea"/>
                <a:cs typeface="Times New Roman" panose="02020603050405020304" pitchFamily="18" charset="0"/>
              </a:rPr>
              <a:t>和</a:t>
            </a:r>
            <a:r>
              <a:rPr lang="zh-CN" altLang="en-US" sz="2800" kern="0" dirty="0">
                <a:effectLst/>
                <a:latin typeface="+mj-ea"/>
                <a:ea typeface="+mj-ea"/>
                <a:cs typeface="Times New Roman" panose="02020603050405020304" pitchFamily="18" charset="0"/>
              </a:rPr>
              <a:t>圣经</a:t>
            </a:r>
            <a:r>
              <a:rPr lang="zh-CN" altLang="zh-CN" sz="2800" kern="0" dirty="0">
                <a:effectLst/>
                <a:latin typeface="+mj-ea"/>
                <a:ea typeface="+mj-ea"/>
                <a:cs typeface="Times New Roman" panose="02020603050405020304" pitchFamily="18" charset="0"/>
              </a:rPr>
              <a:t>所说的</a:t>
            </a:r>
            <a:r>
              <a:rPr lang="en-US" altLang="zh-CN" sz="2800" kern="0" dirty="0">
                <a:effectLst/>
                <a:latin typeface="+mj-ea"/>
                <a:ea typeface="+mj-ea"/>
                <a:cs typeface="Times New Roman" panose="02020603050405020304" pitchFamily="18" charset="0"/>
              </a:rPr>
              <a:t>6000-10000</a:t>
            </a:r>
            <a:r>
              <a:rPr lang="zh-CN" altLang="zh-CN" sz="2800" kern="0" dirty="0">
                <a:effectLst/>
                <a:latin typeface="+mj-ea"/>
                <a:ea typeface="+mj-ea"/>
                <a:cs typeface="Times New Roman" panose="02020603050405020304" pitchFamily="18" charset="0"/>
              </a:rPr>
              <a:t>年可以兼容</a:t>
            </a:r>
            <a:endParaRPr lang="en-US" altLang="zh-CN" sz="2800" dirty="0">
              <a:latin typeface="+mj-ea"/>
              <a:ea typeface="+mj-ea"/>
            </a:endParaRPr>
          </a:p>
        </p:txBody>
      </p:sp>
      <p:cxnSp>
        <p:nvCxnSpPr>
          <p:cNvPr id="7" name="直线连接符 6"/>
          <p:cNvCxnSpPr/>
          <p:nvPr/>
        </p:nvCxnSpPr>
        <p:spPr>
          <a:xfrm>
            <a:off x="442358" y="1801769"/>
            <a:ext cx="12174" cy="460011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p:cNvCxnSpPr/>
          <p:nvPr/>
        </p:nvCxnSpPr>
        <p:spPr>
          <a:xfrm flipH="1">
            <a:off x="454532" y="640188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p:cNvCxnSpPr/>
          <p:nvPr/>
        </p:nvCxnSpPr>
        <p:spPr>
          <a:xfrm flipH="1">
            <a:off x="971601" y="180176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p:cNvCxnSpPr/>
          <p:nvPr/>
        </p:nvCxnSpPr>
        <p:spPr>
          <a:xfrm>
            <a:off x="8701642" y="1801769"/>
            <a:ext cx="52051" cy="460124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p:cNvPicPr>
            <a:picLocks noChangeAspect="1"/>
          </p:cNvPicPr>
          <p:nvPr/>
        </p:nvPicPr>
        <p:blipFill rotWithShape="1">
          <a:blip r:embed="rId3"/>
          <a:srcRect l="38822" t="7371" r="20768" b="51298"/>
          <a:stretch>
            <a:fillRect/>
          </a:stretch>
        </p:blipFill>
        <p:spPr>
          <a:xfrm>
            <a:off x="503364" y="1569663"/>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209683" y="6079844"/>
            <a:ext cx="544010" cy="646331"/>
          </a:xfrm>
          <a:prstGeom prst="rect">
            <a:avLst/>
          </a:prstGeom>
        </p:spPr>
      </p:pic>
      <p:pic>
        <p:nvPicPr>
          <p:cNvPr id="5" name="图片 4" descr="桌子上放着蓝色的星球&#10;&#10;中度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t="15739" r="15325" b="5797"/>
          <a:stretch>
            <a:fillRect/>
          </a:stretch>
        </p:blipFill>
        <p:spPr>
          <a:xfrm>
            <a:off x="2843808" y="1196752"/>
            <a:ext cx="3565173" cy="242990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p:cNvSpPr txBox="1"/>
          <p:nvPr/>
        </p:nvSpPr>
        <p:spPr>
          <a:xfrm>
            <a:off x="49696" y="188640"/>
            <a:ext cx="9094304" cy="646331"/>
          </a:xfrm>
          <a:prstGeom prst="rect">
            <a:avLst/>
          </a:prstGeom>
          <a:noFill/>
        </p:spPr>
        <p:txBody>
          <a:bodyPr wrap="square">
            <a:spAutoFit/>
          </a:bodyPr>
          <a:lstStyle/>
          <a:p>
            <a:pPr algn="ctr"/>
            <a:r>
              <a:rPr lang="zh-CN" altLang="zh-CN" sz="3600" b="1" dirty="0">
                <a:solidFill>
                  <a:srgbClr val="002060"/>
                </a:solidFill>
                <a:latin typeface="微软雅黑" panose="020B0503020204020204" pitchFamily="34" charset="-122"/>
                <a:ea typeface="微软雅黑" panose="020B0503020204020204" pitchFamily="34" charset="-122"/>
              </a:rPr>
              <a:t>钻石</a:t>
            </a:r>
            <a:r>
              <a:rPr lang="zh-CN" altLang="en-US" sz="3600" b="1" dirty="0">
                <a:solidFill>
                  <a:srgbClr val="002060"/>
                </a:solidFill>
                <a:latin typeface="微软雅黑" panose="020B0503020204020204" pitchFamily="34" charset="-122"/>
                <a:ea typeface="微软雅黑" panose="020B0503020204020204" pitchFamily="34" charset="-122"/>
              </a:rPr>
              <a:t>的年龄能和圣经兼容</a:t>
            </a:r>
            <a:endParaRPr lang="en-US" altLang="zh-CN" sz="3600" b="1" dirty="0">
              <a:solidFill>
                <a:srgbClr val="002060"/>
              </a:solidFill>
              <a:latin typeface="微软雅黑" panose="020B0503020204020204" pitchFamily="34" charset="-122"/>
              <a:ea typeface="微软雅黑" panose="020B0503020204020204" pitchFamily="34" charset="-122"/>
            </a:endParaRPr>
          </a:p>
        </p:txBody>
      </p:sp>
      <p:sp>
        <p:nvSpPr>
          <p:cNvPr id="14" name="内容占位符 2"/>
          <p:cNvSpPr txBox="1"/>
          <p:nvPr/>
        </p:nvSpPr>
        <p:spPr>
          <a:xfrm>
            <a:off x="539552" y="5517232"/>
            <a:ext cx="8642377" cy="1080119"/>
          </a:xfrm>
          <a:prstGeom prst="rect">
            <a:avLst/>
          </a:prstGeom>
        </p:spPr>
        <p:txBody>
          <a:bodyPr/>
          <a:lstStyle>
            <a:lvl1pPr marL="153670" indent="-153670" algn="l" rtl="0" eaLnBrk="0" fontAlgn="base" hangingPunct="0">
              <a:spcBef>
                <a:spcPts val="340"/>
              </a:spcBef>
              <a:spcAft>
                <a:spcPct val="0"/>
              </a:spcAft>
              <a:buClr>
                <a:schemeClr val="accent1"/>
              </a:buClr>
              <a:buSzPct val="76000"/>
              <a:defRPr sz="1425" kern="1200">
                <a:solidFill>
                  <a:schemeClr val="tx1"/>
                </a:solidFill>
                <a:latin typeface="+mn-lt"/>
                <a:ea typeface="+mn-ea"/>
                <a:cs typeface="+mn-cs"/>
              </a:defRPr>
            </a:lvl1pPr>
            <a:lvl2pPr marL="308610" indent="-153670" algn="l" rtl="0" eaLnBrk="0" fontAlgn="base" hangingPunct="0">
              <a:spcBef>
                <a:spcPts val="280"/>
              </a:spcBef>
              <a:spcAft>
                <a:spcPct val="0"/>
              </a:spcAft>
              <a:buClr>
                <a:schemeClr val="accent2"/>
              </a:buClr>
              <a:buSzPct val="76000"/>
              <a:defRPr sz="1275" kern="1200">
                <a:solidFill>
                  <a:schemeClr val="tx2"/>
                </a:solidFill>
                <a:latin typeface="+mn-lt"/>
                <a:ea typeface="+mn-ea"/>
                <a:cs typeface="+mn-cs"/>
              </a:defRPr>
            </a:lvl2pPr>
            <a:lvl3pPr marL="462280" indent="-128905" algn="l" rtl="0" eaLnBrk="0" fontAlgn="base" hangingPunct="0">
              <a:spcBef>
                <a:spcPts val="280"/>
              </a:spcBef>
              <a:spcAft>
                <a:spcPct val="0"/>
              </a:spcAft>
              <a:buClr>
                <a:srgbClr val="BCBCBC"/>
              </a:buClr>
              <a:buSzPct val="76000"/>
              <a:defRPr sz="1125" kern="1200">
                <a:solidFill>
                  <a:schemeClr val="tx1"/>
                </a:solidFill>
                <a:latin typeface="+mn-lt"/>
                <a:ea typeface="+mn-ea"/>
                <a:cs typeface="+mn-cs"/>
              </a:defRPr>
            </a:lvl3pPr>
            <a:lvl4pPr marL="616585" indent="-128905" algn="l" rtl="0" eaLnBrk="0" fontAlgn="base" hangingPunct="0">
              <a:spcBef>
                <a:spcPts val="225"/>
              </a:spcBef>
              <a:spcAft>
                <a:spcPct val="0"/>
              </a:spcAft>
              <a:buClr>
                <a:srgbClr val="8BA2B4"/>
              </a:buClr>
              <a:buSzPct val="70000"/>
              <a:defRPr sz="975" kern="1200">
                <a:solidFill>
                  <a:schemeClr val="tx1"/>
                </a:solidFill>
                <a:latin typeface="+mn-lt"/>
                <a:ea typeface="+mn-ea"/>
                <a:cs typeface="+mn-cs"/>
              </a:defRPr>
            </a:lvl4pPr>
            <a:lvl5pPr marL="771525" indent="-128905" algn="l" rtl="0" eaLnBrk="0" fontAlgn="base" hangingPunct="0">
              <a:spcBef>
                <a:spcPts val="170"/>
              </a:spcBef>
              <a:spcAft>
                <a:spcPct val="0"/>
              </a:spcAft>
              <a:buClr>
                <a:schemeClr val="accent2"/>
              </a:buClr>
              <a:buSzPct val="70000"/>
              <a:defRPr sz="900" kern="1200">
                <a:solidFill>
                  <a:schemeClr val="tx1"/>
                </a:solidFill>
                <a:latin typeface="+mn-lt"/>
                <a:ea typeface="+mn-ea"/>
                <a:cs typeface="+mn-cs"/>
              </a:defRPr>
            </a:lvl5pPr>
            <a:lvl6pPr marL="925830" indent="-102870" algn="l" rtl="0" eaLnBrk="1" latinLnBrk="0" hangingPunct="1">
              <a:spcBef>
                <a:spcPts val="170"/>
              </a:spcBef>
              <a:buClr>
                <a:srgbClr val="9FB8CD">
                  <a:shade val="75000"/>
                </a:srgbClr>
              </a:buClr>
              <a:buSzPct val="75000"/>
              <a:buFont typeface="Wingdings 3" panose="05040102010807070707"/>
              <a:buChar char=""/>
              <a:defRPr kumimoji="0" lang="en-US" sz="900" kern="1200" smtClean="0">
                <a:solidFill>
                  <a:schemeClr val="tx1"/>
                </a:solidFill>
                <a:latin typeface="+mn-lt"/>
                <a:ea typeface="+mn-ea"/>
                <a:cs typeface="+mn-cs"/>
              </a:defRPr>
            </a:lvl6pPr>
            <a:lvl7pPr marL="1028700" indent="-102870" algn="l" rtl="0" eaLnBrk="1" latinLnBrk="0" hangingPunct="1">
              <a:spcBef>
                <a:spcPts val="170"/>
              </a:spcBef>
              <a:buClr>
                <a:srgbClr val="727CA3">
                  <a:shade val="75000"/>
                </a:srgbClr>
              </a:buClr>
              <a:buSzPct val="75000"/>
              <a:buFont typeface="Wingdings 3" panose="05040102010807070707"/>
              <a:buChar char=""/>
              <a:defRPr kumimoji="0" lang="en-US" sz="790" kern="1200" smtClean="0">
                <a:solidFill>
                  <a:schemeClr val="tx1"/>
                </a:solidFill>
                <a:latin typeface="+mn-lt"/>
                <a:ea typeface="+mn-ea"/>
                <a:cs typeface="+mn-cs"/>
              </a:defRPr>
            </a:lvl7pPr>
            <a:lvl8pPr marL="1131570" indent="-102870" algn="l" rtl="0" eaLnBrk="1" latinLnBrk="0" hangingPunct="1">
              <a:spcBef>
                <a:spcPts val="170"/>
              </a:spcBef>
              <a:buClr>
                <a:prstClr val="white">
                  <a:shade val="50000"/>
                </a:prstClr>
              </a:buClr>
              <a:buSzPct val="75000"/>
              <a:buFont typeface="Wingdings 3" panose="05040102010807070707"/>
              <a:buChar char=""/>
              <a:defRPr kumimoji="0" lang="en-US" sz="790" kern="1200" smtClean="0">
                <a:solidFill>
                  <a:schemeClr val="tx1"/>
                </a:solidFill>
                <a:latin typeface="+mn-lt"/>
                <a:ea typeface="+mn-ea"/>
                <a:cs typeface="+mn-cs"/>
              </a:defRPr>
            </a:lvl8pPr>
            <a:lvl9pPr marL="1234440" indent="-102870" algn="l" rtl="0" eaLnBrk="1" latinLnBrk="0" hangingPunct="1">
              <a:spcBef>
                <a:spcPts val="170"/>
              </a:spcBef>
              <a:buClr>
                <a:srgbClr val="9FB8CD"/>
              </a:buClr>
              <a:buSzPct val="75000"/>
              <a:buFont typeface="Wingdings 3" panose="05040102010807070707"/>
              <a:buChar char=""/>
              <a:defRPr kumimoji="0" lang="en-US" sz="675" kern="1200" smtClean="0">
                <a:solidFill>
                  <a:schemeClr val="tx1"/>
                </a:solidFill>
                <a:latin typeface="+mn-lt"/>
                <a:ea typeface="+mn-ea"/>
                <a:cs typeface="+mn-cs"/>
              </a:defRPr>
            </a:lvl9pPr>
          </a:lstStyle>
          <a:p>
            <a:pPr marL="0" indent="0">
              <a:lnSpc>
                <a:spcPts val="3900"/>
              </a:lnSpc>
              <a:buClr>
                <a:schemeClr val="tx1"/>
              </a:buClr>
            </a:pPr>
            <a:r>
              <a:rPr lang="zh-CN" altLang="en-US" sz="2400" kern="0" dirty="0">
                <a:latin typeface="+mj-ea"/>
                <a:ea typeface="+mj-ea"/>
                <a:cs typeface="Times New Roman" panose="02020603050405020304" pitchFamily="18" charset="0"/>
              </a:rPr>
              <a:t>附录一：为什么说碳</a:t>
            </a:r>
            <a:r>
              <a:rPr lang="en-US" altLang="zh-CN" sz="2400" kern="0" dirty="0">
                <a:latin typeface="+mj-ea"/>
                <a:ea typeface="+mj-ea"/>
                <a:cs typeface="Times New Roman" panose="02020603050405020304" pitchFamily="18" charset="0"/>
              </a:rPr>
              <a:t>-14</a:t>
            </a:r>
            <a:r>
              <a:rPr lang="zh-CN" altLang="en-US" sz="2400" kern="0" dirty="0">
                <a:latin typeface="+mj-ea"/>
                <a:ea typeface="+mj-ea"/>
                <a:cs typeface="Times New Roman" panose="02020603050405020304" pitchFamily="18" charset="0"/>
              </a:rPr>
              <a:t>的测年结果会比样品的真实年龄大？</a:t>
            </a:r>
            <a:endParaRPr lang="en-US" altLang="zh-CN" sz="2400"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8976" y="2005163"/>
            <a:ext cx="9717248" cy="5283753"/>
          </a:xfrm>
          <a:prstGeom prst="rect">
            <a:avLst/>
          </a:prstGeom>
        </p:spPr>
      </p:pic>
      <p:sp>
        <p:nvSpPr>
          <p:cNvPr id="7" name="文本框 6"/>
          <p:cNvSpPr txBox="1"/>
          <p:nvPr/>
        </p:nvSpPr>
        <p:spPr>
          <a:xfrm>
            <a:off x="0" y="3573016"/>
            <a:ext cx="3128516" cy="2958425"/>
          </a:xfrm>
          <a:prstGeom prst="rect">
            <a:avLst/>
          </a:prstGeom>
        </p:spPr>
        <p:txBody>
          <a:bodyPr anchor="ctr" anchorCtr="0">
            <a:normAutofit/>
          </a:bodyPr>
          <a:lstStyle/>
          <a:p>
            <a:pPr algn="ctr" eaLnBrk="0" fontAlgn="base" hangingPunct="0">
              <a:lnSpc>
                <a:spcPct val="150000"/>
              </a:lnSpc>
              <a:spcBef>
                <a:spcPts val="340"/>
              </a:spcBef>
              <a:spcAft>
                <a:spcPct val="0"/>
              </a:spcAft>
              <a:buClr>
                <a:schemeClr val="accent1"/>
              </a:buClr>
              <a:buSzPct val="76000"/>
            </a:pPr>
            <a:r>
              <a:rPr lang="en-US" altLang="zh-CN" sz="2800" b="1" dirty="0">
                <a:solidFill>
                  <a:schemeClr val="bg1"/>
                </a:solidFill>
                <a:latin typeface="微软雅黑" panose="020B0503020204020204" pitchFamily="34" charset="-122"/>
                <a:ea typeface="微软雅黑" panose="020B0503020204020204" pitchFamily="34" charset="-122"/>
              </a:rPr>
              <a:t>9</a:t>
            </a:r>
            <a:r>
              <a:rPr lang="zh-CN" altLang="en-US" sz="2800" b="1" dirty="0">
                <a:solidFill>
                  <a:schemeClr val="bg1"/>
                </a:solidFill>
                <a:latin typeface="微软雅黑" panose="020B0503020204020204" pitchFamily="34" charset="-122"/>
                <a:ea typeface="微软雅黑" panose="020B0503020204020204" pitchFamily="34" charset="-122"/>
              </a:rPr>
              <a:t>0%</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r>
              <a:rPr lang="zh-CN" altLang="en-US" sz="2800" b="1" dirty="0">
                <a:solidFill>
                  <a:srgbClr val="002060"/>
                </a:solidFill>
                <a:latin typeface="微软雅黑" panose="020B0503020204020204" pitchFamily="34" charset="-122"/>
                <a:ea typeface="微软雅黑" panose="020B0503020204020204" pitchFamily="34" charset="-122"/>
              </a:rPr>
              <a:t>年轻地球</a:t>
            </a:r>
          </a:p>
        </p:txBody>
      </p:sp>
      <p:sp>
        <p:nvSpPr>
          <p:cNvPr id="8" name="文本框 7"/>
          <p:cNvSpPr txBox="1"/>
          <p:nvPr/>
        </p:nvSpPr>
        <p:spPr>
          <a:xfrm>
            <a:off x="291356" y="2204864"/>
            <a:ext cx="2523736" cy="1815882"/>
          </a:xfrm>
          <a:prstGeom prst="rect">
            <a:avLst/>
          </a:prstGeom>
          <a:noFill/>
        </p:spPr>
        <p:txBody>
          <a:bodyPr wrap="square">
            <a:spAutoFit/>
          </a:bodyPr>
          <a:lstStyle/>
          <a:p>
            <a:pPr algn="ct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海洋的盐</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陆地侵蚀</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恐龙的软组织</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6516216" y="548680"/>
            <a:ext cx="2232248" cy="1815882"/>
          </a:xfrm>
          <a:prstGeom prst="rect">
            <a:avLst/>
          </a:prstGeom>
          <a:noFill/>
        </p:spPr>
        <p:txBody>
          <a:bodyPr wrap="square">
            <a:spAutoFit/>
          </a:bodyPr>
          <a:lstStyle/>
          <a:p>
            <a:pPr algn="ctr"/>
            <a:r>
              <a:rPr lang="zh-CN" altLang="zh-CN" sz="2800" b="1" kern="0" dirty="0">
                <a:latin typeface="微软雅黑" panose="020B0503020204020204" pitchFamily="34" charset="-122"/>
                <a:ea typeface="微软雅黑" panose="020B0503020204020204" pitchFamily="34" charset="-122"/>
                <a:cs typeface="Times New Roman" panose="02020603050405020304" pitchFamily="18" charset="0"/>
              </a:rPr>
              <a:t>钾氩测年法铀铅测年法</a:t>
            </a: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碳</a:t>
            </a: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-14</a:t>
            </a:r>
            <a:r>
              <a:rPr lang="zh-CN" altLang="zh-CN" sz="2800" b="1" kern="0" dirty="0">
                <a:latin typeface="微软雅黑" panose="020B0503020204020204" pitchFamily="34" charset="-122"/>
                <a:ea typeface="微软雅黑" panose="020B0503020204020204" pitchFamily="34" charset="-122"/>
                <a:cs typeface="Times New Roman" panose="02020603050405020304" pitchFamily="18" charset="0"/>
              </a:rPr>
              <a:t>测年法</a:t>
            </a:r>
            <a:endPar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6169306" y="2091457"/>
            <a:ext cx="3128516" cy="2958425"/>
          </a:xfrm>
          <a:prstGeom prst="rect">
            <a:avLst/>
          </a:prstGeom>
        </p:spPr>
        <p:txBody>
          <a:bodyPr anchor="ctr" anchorCtr="0">
            <a:normAutofit/>
          </a:bodyPr>
          <a:lstStyle/>
          <a:p>
            <a:pPr algn="ctr" eaLnBrk="0" fontAlgn="base" hangingPunct="0">
              <a:lnSpc>
                <a:spcPct val="150000"/>
              </a:lnSpc>
              <a:spcBef>
                <a:spcPts val="340"/>
              </a:spcBef>
              <a:spcAft>
                <a:spcPct val="0"/>
              </a:spcAft>
              <a:buClr>
                <a:schemeClr val="accent1"/>
              </a:buClr>
              <a:buSzPct val="76000"/>
            </a:pPr>
            <a:r>
              <a:rPr lang="en-US" altLang="zh-CN" sz="2800" b="1" dirty="0">
                <a:solidFill>
                  <a:schemeClr val="bg1"/>
                </a:solidFill>
                <a:latin typeface="微软雅黑" panose="020B0503020204020204" pitchFamily="34" charset="-122"/>
                <a:ea typeface="微软雅黑" panose="020B0503020204020204" pitchFamily="34" charset="-122"/>
              </a:rPr>
              <a:t>10</a:t>
            </a:r>
            <a:r>
              <a:rPr lang="zh-CN" altLang="en-US" sz="2800" b="1" dirty="0">
                <a:solidFill>
                  <a:schemeClr val="bg1"/>
                </a:solidFill>
                <a:latin typeface="微软雅黑" panose="020B0503020204020204" pitchFamily="34" charset="-122"/>
                <a:ea typeface="微软雅黑" panose="020B0503020204020204" pitchFamily="34" charset="-122"/>
              </a:rPr>
              <a:t>%</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r>
              <a:rPr lang="zh-CN" altLang="en-US" sz="2800" b="1" dirty="0">
                <a:solidFill>
                  <a:srgbClr val="002060"/>
                </a:solidFill>
                <a:latin typeface="微软雅黑" panose="020B0503020204020204" pitchFamily="34" charset="-122"/>
                <a:ea typeface="微软雅黑" panose="020B0503020204020204" pitchFamily="34" charset="-122"/>
              </a:rPr>
              <a:t>年老地球</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8976" y="2005163"/>
            <a:ext cx="9717248" cy="5283753"/>
          </a:xfrm>
          <a:prstGeom prst="rect">
            <a:avLst/>
          </a:prstGeom>
        </p:spPr>
      </p:pic>
      <p:sp>
        <p:nvSpPr>
          <p:cNvPr id="7" name="文本框 6"/>
          <p:cNvSpPr txBox="1"/>
          <p:nvPr/>
        </p:nvSpPr>
        <p:spPr>
          <a:xfrm>
            <a:off x="0" y="3573016"/>
            <a:ext cx="3128516" cy="2958425"/>
          </a:xfrm>
          <a:prstGeom prst="rect">
            <a:avLst/>
          </a:prstGeom>
        </p:spPr>
        <p:txBody>
          <a:bodyPr anchor="ctr" anchorCtr="0">
            <a:normAutofit/>
          </a:bodyPr>
          <a:lstStyle/>
          <a:p>
            <a:pPr algn="ctr" eaLnBrk="0" fontAlgn="base" hangingPunct="0">
              <a:lnSpc>
                <a:spcPct val="150000"/>
              </a:lnSpc>
              <a:spcBef>
                <a:spcPts val="340"/>
              </a:spcBef>
              <a:spcAft>
                <a:spcPct val="0"/>
              </a:spcAft>
              <a:buClr>
                <a:schemeClr val="accent1"/>
              </a:buClr>
              <a:buSzPct val="76000"/>
            </a:pPr>
            <a:r>
              <a:rPr lang="en-US" altLang="zh-CN" sz="2800" b="1" dirty="0">
                <a:solidFill>
                  <a:schemeClr val="bg1"/>
                </a:solidFill>
                <a:latin typeface="微软雅黑" panose="020B0503020204020204" pitchFamily="34" charset="-122"/>
                <a:ea typeface="微软雅黑" panose="020B0503020204020204" pitchFamily="34" charset="-122"/>
              </a:rPr>
              <a:t>9</a:t>
            </a:r>
            <a:r>
              <a:rPr lang="zh-CN" altLang="en-US" sz="2800" b="1" dirty="0">
                <a:solidFill>
                  <a:schemeClr val="bg1"/>
                </a:solidFill>
                <a:latin typeface="微软雅黑" panose="020B0503020204020204" pitchFamily="34" charset="-122"/>
                <a:ea typeface="微软雅黑" panose="020B0503020204020204" pitchFamily="34" charset="-122"/>
              </a:rPr>
              <a:t>0%</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r>
              <a:rPr lang="zh-CN" altLang="en-US" sz="2800" b="1" dirty="0">
                <a:solidFill>
                  <a:srgbClr val="002060"/>
                </a:solidFill>
                <a:latin typeface="微软雅黑" panose="020B0503020204020204" pitchFamily="34" charset="-122"/>
                <a:ea typeface="微软雅黑" panose="020B0503020204020204" pitchFamily="34" charset="-122"/>
              </a:rPr>
              <a:t>年轻地球</a:t>
            </a:r>
          </a:p>
        </p:txBody>
      </p:sp>
      <p:sp>
        <p:nvSpPr>
          <p:cNvPr id="12" name="文本框 11"/>
          <p:cNvSpPr txBox="1"/>
          <p:nvPr/>
        </p:nvSpPr>
        <p:spPr>
          <a:xfrm>
            <a:off x="6169306" y="2091457"/>
            <a:ext cx="3128516" cy="2958425"/>
          </a:xfrm>
          <a:prstGeom prst="rect">
            <a:avLst/>
          </a:prstGeom>
        </p:spPr>
        <p:txBody>
          <a:bodyPr anchor="ctr" anchorCtr="0">
            <a:normAutofit/>
          </a:bodyPr>
          <a:lstStyle/>
          <a:p>
            <a:pPr algn="ctr" eaLnBrk="0" fontAlgn="base" hangingPunct="0">
              <a:lnSpc>
                <a:spcPct val="150000"/>
              </a:lnSpc>
              <a:spcBef>
                <a:spcPts val="340"/>
              </a:spcBef>
              <a:spcAft>
                <a:spcPct val="0"/>
              </a:spcAft>
              <a:buClr>
                <a:schemeClr val="accent1"/>
              </a:buClr>
              <a:buSzPct val="76000"/>
            </a:pPr>
            <a:r>
              <a:rPr lang="en-US" altLang="zh-CN" sz="2800" b="1" dirty="0">
                <a:solidFill>
                  <a:schemeClr val="bg1"/>
                </a:solidFill>
                <a:latin typeface="微软雅黑" panose="020B0503020204020204" pitchFamily="34" charset="-122"/>
                <a:ea typeface="微软雅黑" panose="020B0503020204020204" pitchFamily="34" charset="-122"/>
              </a:rPr>
              <a:t>10</a:t>
            </a:r>
            <a:r>
              <a:rPr lang="zh-CN" altLang="en-US" sz="2800" b="1" dirty="0">
                <a:solidFill>
                  <a:schemeClr val="bg1"/>
                </a:solidFill>
                <a:latin typeface="微软雅黑" panose="020B0503020204020204" pitchFamily="34" charset="-122"/>
                <a:ea typeface="微软雅黑" panose="020B0503020204020204" pitchFamily="34" charset="-122"/>
              </a:rPr>
              <a:t>%</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r>
              <a:rPr lang="zh-CN" altLang="en-US" sz="2800" b="1" dirty="0">
                <a:solidFill>
                  <a:srgbClr val="002060"/>
                </a:solidFill>
                <a:latin typeface="微软雅黑" panose="020B0503020204020204" pitchFamily="34" charset="-122"/>
                <a:ea typeface="微软雅黑" panose="020B0503020204020204" pitchFamily="34" charset="-122"/>
              </a:rPr>
              <a:t>年老地球</a:t>
            </a:r>
          </a:p>
        </p:txBody>
      </p:sp>
      <p:sp>
        <p:nvSpPr>
          <p:cNvPr id="9" name="文本框 8"/>
          <p:cNvSpPr txBox="1"/>
          <p:nvPr/>
        </p:nvSpPr>
        <p:spPr>
          <a:xfrm>
            <a:off x="6516216" y="1052736"/>
            <a:ext cx="2232248" cy="1384995"/>
          </a:xfrm>
          <a:prstGeom prst="rect">
            <a:avLst/>
          </a:prstGeom>
          <a:noFill/>
        </p:spPr>
        <p:txBody>
          <a:bodyPr wrap="square">
            <a:spAutoFit/>
          </a:bodyPr>
          <a:lstStyle/>
          <a:p>
            <a:pPr algn="ctr"/>
            <a:r>
              <a:rPr lang="zh-CN" altLang="zh-CN" sz="2800" b="1" kern="0" dirty="0">
                <a:latin typeface="微软雅黑" panose="020B0503020204020204" pitchFamily="34" charset="-122"/>
                <a:ea typeface="微软雅黑" panose="020B0503020204020204" pitchFamily="34" charset="-122"/>
                <a:cs typeface="Times New Roman" panose="02020603050405020304" pitchFamily="18" charset="0"/>
              </a:rPr>
              <a:t>钾氩测年法铀铅测年法</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800" b="1" dirty="0">
                <a:solidFill>
                  <a:srgbClr val="FF0000"/>
                </a:solidFill>
                <a:latin typeface="微软雅黑" panose="020B0503020204020204" pitchFamily="34" charset="-122"/>
                <a:ea typeface="微软雅黑" panose="020B0503020204020204" pitchFamily="34" charset="-122"/>
              </a:rPr>
              <a:t>碳</a:t>
            </a:r>
            <a:r>
              <a:rPr lang="en-US" altLang="zh-CN" sz="2800" b="1" dirty="0">
                <a:solidFill>
                  <a:srgbClr val="FF0000"/>
                </a:solidFill>
                <a:latin typeface="微软雅黑" panose="020B0503020204020204" pitchFamily="34" charset="-122"/>
                <a:ea typeface="微软雅黑" panose="020B0503020204020204" pitchFamily="34" charset="-122"/>
              </a:rPr>
              <a:t>-14</a:t>
            </a:r>
            <a:r>
              <a:rPr lang="zh-CN" altLang="en-US" sz="2800" b="1" dirty="0">
                <a:solidFill>
                  <a:srgbClr val="FF0000"/>
                </a:solidFill>
                <a:latin typeface="微软雅黑" panose="020B0503020204020204" pitchFamily="34" charset="-122"/>
                <a:ea typeface="微软雅黑" panose="020B0503020204020204" pitchFamily="34" charset="-122"/>
              </a:rPr>
              <a:t>测年法</a:t>
            </a:r>
            <a:endParaRPr lang="en-US" altLang="zh-CN" sz="2800" b="1" dirty="0">
              <a:solidFill>
                <a:srgbClr val="FF000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273872" y="1988840"/>
            <a:ext cx="2677479" cy="2031325"/>
          </a:xfrm>
          <a:prstGeom prst="rect">
            <a:avLst/>
          </a:prstGeom>
          <a:noFill/>
        </p:spPr>
        <p:txBody>
          <a:bodyPr wrap="square">
            <a:spAutoFit/>
          </a:bodyPr>
          <a:lstStyle/>
          <a:p>
            <a:pPr algn="ctr">
              <a:lnSpc>
                <a:spcPct val="150000"/>
              </a:lnSpc>
            </a:pPr>
            <a:r>
              <a:rPr lang="zh-CN" altLang="en-US" sz="2800" b="1" dirty="0">
                <a:solidFill>
                  <a:srgbClr val="FF0000"/>
                </a:solidFill>
                <a:latin typeface="微软雅黑" panose="020B0503020204020204" pitchFamily="34" charset="-122"/>
                <a:ea typeface="微软雅黑" panose="020B0503020204020204" pitchFamily="34" charset="-122"/>
              </a:rPr>
              <a:t>碳</a:t>
            </a:r>
            <a:r>
              <a:rPr lang="en-US" altLang="zh-CN" sz="2800" b="1" dirty="0">
                <a:solidFill>
                  <a:srgbClr val="FF0000"/>
                </a:solidFill>
                <a:latin typeface="微软雅黑" panose="020B0503020204020204" pitchFamily="34" charset="-122"/>
                <a:ea typeface="微软雅黑" panose="020B0503020204020204" pitchFamily="34" charset="-122"/>
              </a:rPr>
              <a:t>-14</a:t>
            </a:r>
            <a:r>
              <a:rPr lang="zh-CN" altLang="en-US" sz="2800" b="1" dirty="0">
                <a:solidFill>
                  <a:srgbClr val="FF0000"/>
                </a:solidFill>
                <a:latin typeface="微软雅黑" panose="020B0503020204020204" pitchFamily="34" charset="-122"/>
                <a:ea typeface="微软雅黑" panose="020B0503020204020204" pitchFamily="34" charset="-122"/>
              </a:rPr>
              <a:t>测年法</a:t>
            </a:r>
            <a:endParaRPr lang="en-US" altLang="zh-CN" sz="2800" b="1" dirty="0">
              <a:solidFill>
                <a:srgbClr val="FF0000"/>
              </a:solidFill>
              <a:latin typeface="微软雅黑" panose="020B0503020204020204" pitchFamily="34" charset="-122"/>
              <a:ea typeface="微软雅黑" panose="020B0503020204020204" pitchFamily="34" charset="-122"/>
            </a:endParaRPr>
          </a:p>
          <a:p>
            <a:pPr algn="ctr"/>
            <a:r>
              <a:rPr lang="zh-CN" altLang="zh-CN" sz="2800" b="1" kern="0" dirty="0">
                <a:latin typeface="微软雅黑" panose="020B0503020204020204" pitchFamily="34" charset="-122"/>
                <a:ea typeface="微软雅黑" panose="020B0503020204020204" pitchFamily="34" charset="-122"/>
                <a:cs typeface="Times New Roman" panose="02020603050405020304" pitchFamily="18" charset="0"/>
              </a:rPr>
              <a:t>海洋的盐</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zh-CN" sz="2800" b="1" kern="0" dirty="0">
                <a:latin typeface="微软雅黑" panose="020B0503020204020204" pitchFamily="34" charset="-122"/>
                <a:ea typeface="微软雅黑" panose="020B0503020204020204" pitchFamily="34" charset="-122"/>
                <a:cs typeface="Times New Roman" panose="02020603050405020304" pitchFamily="18" charset="0"/>
              </a:rPr>
              <a:t>陆地侵蚀</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zh-CN" sz="2800" b="1" kern="0" dirty="0">
                <a:latin typeface="微软雅黑" panose="020B0503020204020204" pitchFamily="34" charset="-122"/>
                <a:ea typeface="微软雅黑" panose="020B0503020204020204" pitchFamily="34" charset="-122"/>
                <a:cs typeface="Times New Roman" panose="02020603050405020304" pitchFamily="18" charset="0"/>
              </a:rPr>
              <a:t>地月球距离</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3" name="直线连接符 12"/>
          <p:cNvCxnSpPr/>
          <p:nvPr/>
        </p:nvCxnSpPr>
        <p:spPr>
          <a:xfrm>
            <a:off x="6516216" y="2132856"/>
            <a:ext cx="223224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64876" y="5047778"/>
            <a:ext cx="6241625" cy="1132554"/>
          </a:xfrm>
          <a:prstGeom prst="rect">
            <a:avLst/>
          </a:prstGeom>
          <a:noFill/>
        </p:spPr>
        <p:txBody>
          <a:bodyPr wrap="square">
            <a:spAutoFit/>
          </a:bodyPr>
          <a:lstStyle/>
          <a:p>
            <a:pPr>
              <a:lnSpc>
                <a:spcPts val="4240"/>
              </a:lnSpc>
            </a:pP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出埃及记</a:t>
            </a:r>
            <a:r>
              <a:rPr lang="en-US"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20:11 </a:t>
            </a:r>
            <a:r>
              <a:rPr lang="zh-CN" altLang="zh-CN" sz="3200" kern="0" dirty="0">
                <a:effectLst/>
                <a:latin typeface="微软雅黑" panose="020B0503020204020204" pitchFamily="34" charset="-122"/>
                <a:ea typeface="微软雅黑" panose="020B0503020204020204" pitchFamily="34" charset="-122"/>
                <a:cs typeface="Times New Roman" panose="02020603050405020304" pitchFamily="18" charset="0"/>
              </a:rPr>
              <a:t>六日之内，耶和华造天、地、海和其中的万物。</a:t>
            </a:r>
            <a:endParaRPr lang="zh-CN" altLang="en-US" sz="3200" dirty="0">
              <a:latin typeface="微软雅黑" panose="020B0503020204020204" pitchFamily="34" charset="-122"/>
              <a:ea typeface="微软雅黑" panose="020B0503020204020204" pitchFamily="34" charset="-122"/>
            </a:endParaRPr>
          </a:p>
        </p:txBody>
      </p:sp>
      <p:cxnSp>
        <p:nvCxnSpPr>
          <p:cNvPr id="5" name="直线连接符 4"/>
          <p:cNvCxnSpPr/>
          <p:nvPr/>
        </p:nvCxnSpPr>
        <p:spPr>
          <a:xfrm>
            <a:off x="454532" y="1916166"/>
            <a:ext cx="0" cy="458529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71601" y="191616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716844" y="1916166"/>
            <a:ext cx="36849" cy="458641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p:cNvPicPr>
            <a:picLocks noChangeAspect="1"/>
          </p:cNvPicPr>
          <p:nvPr/>
        </p:nvPicPr>
        <p:blipFill rotWithShape="1">
          <a:blip r:embed="rId3"/>
          <a:srcRect l="38822" t="7371" r="20768" b="51298"/>
          <a:stretch>
            <a:fillRect/>
          </a:stretch>
        </p:blipFill>
        <p:spPr>
          <a:xfrm>
            <a:off x="503364" y="1684060"/>
            <a:ext cx="544010" cy="530146"/>
          </a:xfrm>
          <a:prstGeom prst="rect">
            <a:avLst/>
          </a:prstGeom>
        </p:spPr>
      </p:pic>
      <p:pic>
        <p:nvPicPr>
          <p:cNvPr id="10" name="图片 9"/>
          <p:cNvPicPr>
            <a:picLocks noChangeAspect="1"/>
          </p:cNvPicPr>
          <p:nvPr/>
        </p:nvPicPr>
        <p:blipFill rotWithShape="1">
          <a:blip r:embed="rId4"/>
          <a:srcRect l="25549" t="49611" r="34040"/>
          <a:stretch>
            <a:fillRect/>
          </a:stretch>
        </p:blipFill>
        <p:spPr>
          <a:xfrm>
            <a:off x="8209683" y="6179417"/>
            <a:ext cx="544010" cy="646331"/>
          </a:xfrm>
          <a:prstGeom prst="rect">
            <a:avLst/>
          </a:prstGeom>
        </p:spPr>
      </p:pic>
      <p:pic>
        <p:nvPicPr>
          <p:cNvPr id="2" name="图片 1"/>
          <p:cNvPicPr>
            <a:picLocks noChangeAspect="1"/>
          </p:cNvPicPr>
          <p:nvPr/>
        </p:nvPicPr>
        <p:blipFill>
          <a:blip r:embed="rId5"/>
          <a:stretch>
            <a:fillRect/>
          </a:stretch>
        </p:blipFill>
        <p:spPr>
          <a:xfrm>
            <a:off x="791800" y="621416"/>
            <a:ext cx="7560401" cy="424120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77793" y="521142"/>
            <a:ext cx="9144000" cy="6834289"/>
          </a:xfrm>
          <a:prstGeom prst="rect">
            <a:avLst/>
          </a:prstGeom>
        </p:spPr>
      </p:pic>
      <p:sp>
        <p:nvSpPr>
          <p:cNvPr id="4" name="文本框 3"/>
          <p:cNvSpPr txBox="1"/>
          <p:nvPr/>
        </p:nvSpPr>
        <p:spPr>
          <a:xfrm>
            <a:off x="3994815" y="2216564"/>
            <a:ext cx="1415772" cy="1569660"/>
          </a:xfrm>
          <a:prstGeom prst="rect">
            <a:avLst/>
          </a:prstGeom>
          <a:noFill/>
        </p:spPr>
        <p:txBody>
          <a:bodyPr wrap="none" rtlCol="0">
            <a:spAutoFit/>
          </a:bodyPr>
          <a:lstStyle/>
          <a:p>
            <a:pPr algn="ctr"/>
            <a:r>
              <a:rPr kumimoji="1" lang="zh-CN" altLang="en-US" sz="3200" dirty="0">
                <a:solidFill>
                  <a:schemeClr val="tx2">
                    <a:lumMod val="50000"/>
                  </a:schemeClr>
                </a:solidFill>
                <a:latin typeface="+mj-ea"/>
                <a:ea typeface="+mj-ea"/>
              </a:rPr>
              <a:t>下节课</a:t>
            </a:r>
            <a:endParaRPr kumimoji="1" lang="en-US" altLang="zh-CN" sz="3200" dirty="0">
              <a:solidFill>
                <a:schemeClr val="tx2">
                  <a:lumMod val="50000"/>
                </a:schemeClr>
              </a:solidFill>
              <a:latin typeface="+mj-ea"/>
              <a:ea typeface="+mj-ea"/>
            </a:endParaRPr>
          </a:p>
          <a:p>
            <a:pPr algn="ctr"/>
            <a:r>
              <a:rPr kumimoji="1" lang="zh-CN" altLang="en-US" sz="3200" dirty="0">
                <a:solidFill>
                  <a:schemeClr val="tx2">
                    <a:lumMod val="50000"/>
                  </a:schemeClr>
                </a:solidFill>
                <a:latin typeface="+mj-ea"/>
                <a:ea typeface="+mj-ea"/>
              </a:rPr>
              <a:t>再见！</a:t>
            </a:r>
            <a:endParaRPr kumimoji="1" lang="en-US" altLang="zh-CN" sz="3200" dirty="0">
              <a:solidFill>
                <a:schemeClr val="tx2">
                  <a:lumMod val="50000"/>
                </a:schemeClr>
              </a:solidFill>
              <a:latin typeface="+mj-ea"/>
              <a:ea typeface="+mj-ea"/>
            </a:endParaRPr>
          </a:p>
          <a:p>
            <a:pPr algn="ctr"/>
            <a:endParaRPr kumimoji="1" lang="zh-CN" altLang="en-US" sz="3200" dirty="0">
              <a:solidFill>
                <a:schemeClr val="tx2">
                  <a:lumMod val="50000"/>
                </a:schemeClr>
              </a:solidFill>
              <a:latin typeface="+mj-ea"/>
              <a:ea typeface="+mj-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8976" y="2005163"/>
            <a:ext cx="9717248" cy="5283753"/>
          </a:xfrm>
          <a:prstGeom prst="rect">
            <a:avLst/>
          </a:prstGeom>
        </p:spPr>
      </p:pic>
      <p:sp>
        <p:nvSpPr>
          <p:cNvPr id="7" name="文本框 6"/>
          <p:cNvSpPr txBox="1"/>
          <p:nvPr/>
        </p:nvSpPr>
        <p:spPr>
          <a:xfrm>
            <a:off x="0" y="3573016"/>
            <a:ext cx="3128516" cy="2958425"/>
          </a:xfrm>
          <a:prstGeom prst="rect">
            <a:avLst/>
          </a:prstGeom>
        </p:spPr>
        <p:txBody>
          <a:bodyPr anchor="ctr" anchorCtr="0">
            <a:normAutofit/>
          </a:bodyPr>
          <a:lstStyle/>
          <a:p>
            <a:pPr algn="ctr" eaLnBrk="0" fontAlgn="base" hangingPunct="0">
              <a:lnSpc>
                <a:spcPct val="150000"/>
              </a:lnSpc>
              <a:spcBef>
                <a:spcPts val="340"/>
              </a:spcBef>
              <a:spcAft>
                <a:spcPct val="0"/>
              </a:spcAft>
              <a:buClr>
                <a:schemeClr val="accent1"/>
              </a:buClr>
              <a:buSzPct val="76000"/>
            </a:pPr>
            <a:r>
              <a:rPr lang="en-US" altLang="zh-CN" sz="2800" b="1" dirty="0">
                <a:solidFill>
                  <a:schemeClr val="bg1"/>
                </a:solidFill>
                <a:latin typeface="微软雅黑" panose="020B0503020204020204" pitchFamily="34" charset="-122"/>
                <a:ea typeface="微软雅黑" panose="020B0503020204020204" pitchFamily="34" charset="-122"/>
              </a:rPr>
              <a:t>9</a:t>
            </a:r>
            <a:r>
              <a:rPr lang="zh-CN" altLang="en-US" sz="2800" b="1" dirty="0">
                <a:solidFill>
                  <a:schemeClr val="bg1"/>
                </a:solidFill>
                <a:latin typeface="微软雅黑" panose="020B0503020204020204" pitchFamily="34" charset="-122"/>
                <a:ea typeface="微软雅黑" panose="020B0503020204020204" pitchFamily="34" charset="-122"/>
              </a:rPr>
              <a:t>0%</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r>
              <a:rPr lang="zh-CN" altLang="en-US" sz="2800" b="1" dirty="0">
                <a:solidFill>
                  <a:srgbClr val="002060"/>
                </a:solidFill>
                <a:latin typeface="微软雅黑" panose="020B0503020204020204" pitchFamily="34" charset="-122"/>
                <a:ea typeface="微软雅黑" panose="020B0503020204020204" pitchFamily="34" charset="-122"/>
              </a:rPr>
              <a:t>年轻地球</a:t>
            </a:r>
          </a:p>
        </p:txBody>
      </p:sp>
      <p:sp>
        <p:nvSpPr>
          <p:cNvPr id="8" name="文本框 7"/>
          <p:cNvSpPr txBox="1"/>
          <p:nvPr/>
        </p:nvSpPr>
        <p:spPr>
          <a:xfrm>
            <a:off x="291356" y="2204864"/>
            <a:ext cx="2523736" cy="1815882"/>
          </a:xfrm>
          <a:prstGeom prst="rect">
            <a:avLst/>
          </a:prstGeom>
          <a:noFill/>
        </p:spPr>
        <p:txBody>
          <a:bodyPr wrap="square">
            <a:spAutoFit/>
          </a:bodyPr>
          <a:lstStyle/>
          <a:p>
            <a:pPr algn="ct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海洋的盐</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陆地侵蚀</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2800" b="1" kern="0" dirty="0">
                <a:latin typeface="微软雅黑" panose="020B0503020204020204" pitchFamily="34" charset="-122"/>
                <a:ea typeface="微软雅黑" panose="020B0503020204020204" pitchFamily="34" charset="-122"/>
                <a:cs typeface="Times New Roman" panose="02020603050405020304" pitchFamily="18" charset="0"/>
              </a:rPr>
              <a:t>恐龙的软组织</a:t>
            </a:r>
            <a:endPar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2800" b="1" kern="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8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6169306" y="2091457"/>
            <a:ext cx="3128516" cy="2958425"/>
          </a:xfrm>
          <a:prstGeom prst="rect">
            <a:avLst/>
          </a:prstGeom>
        </p:spPr>
        <p:txBody>
          <a:bodyPr anchor="ctr" anchorCtr="0">
            <a:normAutofit/>
          </a:bodyPr>
          <a:lstStyle/>
          <a:p>
            <a:pPr algn="ctr" eaLnBrk="0" fontAlgn="base" hangingPunct="0">
              <a:lnSpc>
                <a:spcPct val="150000"/>
              </a:lnSpc>
              <a:spcBef>
                <a:spcPts val="340"/>
              </a:spcBef>
              <a:spcAft>
                <a:spcPct val="0"/>
              </a:spcAft>
              <a:buClr>
                <a:schemeClr val="accent1"/>
              </a:buClr>
              <a:buSzPct val="76000"/>
            </a:pPr>
            <a:r>
              <a:rPr lang="en-US" altLang="zh-CN" sz="2800" b="1" dirty="0">
                <a:solidFill>
                  <a:schemeClr val="bg1"/>
                </a:solidFill>
                <a:latin typeface="微软雅黑" panose="020B0503020204020204" pitchFamily="34" charset="-122"/>
                <a:ea typeface="微软雅黑" panose="020B0503020204020204" pitchFamily="34" charset="-122"/>
              </a:rPr>
              <a:t>10</a:t>
            </a:r>
            <a:r>
              <a:rPr lang="zh-CN" altLang="en-US" sz="2800" b="1" dirty="0">
                <a:solidFill>
                  <a:schemeClr val="bg1"/>
                </a:solidFill>
                <a:latin typeface="微软雅黑" panose="020B0503020204020204" pitchFamily="34" charset="-122"/>
                <a:ea typeface="微软雅黑" panose="020B0503020204020204" pitchFamily="34" charset="-122"/>
              </a:rPr>
              <a:t>%</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eaLnBrk="0" fontAlgn="base" hangingPunct="0">
              <a:lnSpc>
                <a:spcPct val="150000"/>
              </a:lnSpc>
              <a:spcBef>
                <a:spcPts val="340"/>
              </a:spcBef>
              <a:spcAft>
                <a:spcPct val="0"/>
              </a:spcAft>
              <a:buClr>
                <a:schemeClr val="accent1"/>
              </a:buClr>
              <a:buSzPct val="76000"/>
            </a:pPr>
            <a:r>
              <a:rPr lang="zh-CN" altLang="en-US" sz="2800" b="1" dirty="0">
                <a:solidFill>
                  <a:srgbClr val="002060"/>
                </a:solidFill>
                <a:latin typeface="微软雅黑" panose="020B0503020204020204" pitchFamily="34" charset="-122"/>
                <a:ea typeface="微软雅黑" panose="020B0503020204020204" pitchFamily="34" charset="-122"/>
              </a:rPr>
              <a:t>年老地球</a:t>
            </a:r>
          </a:p>
        </p:txBody>
      </p:sp>
      <p:sp>
        <p:nvSpPr>
          <p:cNvPr id="11" name="文本框 10"/>
          <p:cNvSpPr txBox="1"/>
          <p:nvPr/>
        </p:nvSpPr>
        <p:spPr>
          <a:xfrm>
            <a:off x="6444208" y="1388962"/>
            <a:ext cx="2552452" cy="954107"/>
          </a:xfrm>
          <a:prstGeom prst="rect">
            <a:avLst/>
          </a:prstGeom>
          <a:noFill/>
        </p:spPr>
        <p:txBody>
          <a:bodyPr wrap="square">
            <a:spAutoFit/>
          </a:bodyPr>
          <a:lstStyle/>
          <a:p>
            <a:pPr algn="ctr"/>
            <a:r>
              <a:rPr lang="zh-CN" altLang="zh-CN" sz="2800" b="1" kern="0" dirty="0">
                <a:latin typeface="微软雅黑" panose="020B0503020204020204" pitchFamily="34" charset="-122"/>
                <a:ea typeface="微软雅黑" panose="020B0503020204020204" pitchFamily="34" charset="-122"/>
                <a:cs typeface="Times New Roman" panose="02020603050405020304" pitchFamily="18" charset="0"/>
              </a:rPr>
              <a:t>放射性同位素测年</a:t>
            </a:r>
            <a:endParaRPr lang="zh-CN" altLang="en-US" sz="28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放射性同位素测年法</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6" y="1628800"/>
            <a:ext cx="8964488" cy="4900587"/>
          </a:xfrm>
          <a:prstGeom prst="rect">
            <a:avLst/>
          </a:prstGeom>
        </p:spPr>
      </p:pic>
      <p:sp>
        <p:nvSpPr>
          <p:cNvPr id="7" name="文本框 6"/>
          <p:cNvSpPr txBox="1"/>
          <p:nvPr/>
        </p:nvSpPr>
        <p:spPr>
          <a:xfrm>
            <a:off x="1763688" y="2104448"/>
            <a:ext cx="4248472" cy="1200329"/>
          </a:xfrm>
          <a:prstGeom prst="rect">
            <a:avLst/>
          </a:prstGeom>
          <a:noFill/>
        </p:spPr>
        <p:txBody>
          <a:bodyPr wrap="square">
            <a:spAutoFit/>
          </a:bodyPr>
          <a:lstStyle/>
          <a:p>
            <a:r>
              <a:rPr lang="zh-CN" altLang="zh-CN" sz="2400" kern="0" dirty="0">
                <a:latin typeface="微软雅黑" panose="020B0503020204020204" pitchFamily="34" charset="-122"/>
                <a:ea typeface="微软雅黑" panose="020B0503020204020204" pitchFamily="34" charset="-122"/>
                <a:cs typeface="Times New Roman" panose="02020603050405020304" pitchFamily="18" charset="0"/>
              </a:rPr>
              <a:t>每种化学元素通常都会有几种</a:t>
            </a:r>
            <a:r>
              <a:rPr lang="zh-CN" altLang="en-US" sz="2400" kern="0" dirty="0">
                <a:latin typeface="微软雅黑" panose="020B0503020204020204" pitchFamily="34" charset="-122"/>
                <a:ea typeface="微软雅黑" panose="020B0503020204020204" pitchFamily="34" charset="-122"/>
                <a:cs typeface="Times New Roman" panose="02020603050405020304" pitchFamily="18" charset="0"/>
              </a:rPr>
              <a:t>中子数量</a:t>
            </a:r>
            <a:r>
              <a:rPr lang="zh-CN" altLang="zh-CN" sz="2400" kern="0" dirty="0">
                <a:latin typeface="微软雅黑" panose="020B0503020204020204" pitchFamily="34" charset="-122"/>
                <a:ea typeface="微软雅黑" panose="020B0503020204020204" pitchFamily="34" charset="-122"/>
                <a:cs typeface="Times New Roman" panose="02020603050405020304" pitchFamily="18" charset="0"/>
              </a:rPr>
              <a:t>不同的形态，它们就叫作同位素。</a:t>
            </a:r>
            <a:endParaRPr lang="zh-CN" altLang="en-US" sz="36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0" y="441848"/>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元素周期表</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sotopes of Carb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4" t="34600" r="2991"/>
          <a:stretch>
            <a:fillRect/>
          </a:stretch>
        </p:blipFill>
        <p:spPr bwMode="auto">
          <a:xfrm>
            <a:off x="1144313" y="1471181"/>
            <a:ext cx="6855374" cy="266096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文本框 9"/>
          <p:cNvSpPr txBox="1"/>
          <p:nvPr/>
        </p:nvSpPr>
        <p:spPr>
          <a:xfrm>
            <a:off x="0" y="332656"/>
            <a:ext cx="9144000" cy="646331"/>
          </a:xfrm>
          <a:prstGeom prst="rect">
            <a:avLst/>
          </a:prstGeom>
          <a:noFill/>
        </p:spPr>
        <p:txBody>
          <a:bodyPr wrap="square" rtlCol="0">
            <a:spAutoFit/>
          </a:bodyPr>
          <a:lstStyle/>
          <a:p>
            <a:pPr algn="ctr"/>
            <a:r>
              <a:rPr kumimoji="1" lang="zh-CN" altLang="en-US" sz="3600" b="1" dirty="0">
                <a:solidFill>
                  <a:srgbClr val="002060"/>
                </a:solidFill>
                <a:latin typeface="微软雅黑" panose="020B0503020204020204" pitchFamily="34" charset="-122"/>
                <a:ea typeface="微软雅黑" panose="020B0503020204020204" pitchFamily="34" charset="-122"/>
              </a:rPr>
              <a:t>碳的同位素</a:t>
            </a:r>
          </a:p>
        </p:txBody>
      </p:sp>
      <p:sp>
        <p:nvSpPr>
          <p:cNvPr id="11" name="文本框 10"/>
          <p:cNvSpPr txBox="1"/>
          <p:nvPr/>
        </p:nvSpPr>
        <p:spPr>
          <a:xfrm>
            <a:off x="2843808" y="5589240"/>
            <a:ext cx="3179075" cy="523220"/>
          </a:xfrm>
          <a:prstGeom prst="rect">
            <a:avLst/>
          </a:prstGeom>
          <a:noFill/>
        </p:spPr>
        <p:txBody>
          <a:bodyPr wrap="none" rtlCol="0">
            <a:spAutoFit/>
          </a:bodyPr>
          <a:lstStyle/>
          <a:p>
            <a:r>
              <a:rPr kumimoji="1" lang="zh-CN" altLang="en-US" sz="2800" b="1" dirty="0">
                <a:latin typeface="微软雅黑" panose="020B0503020204020204" pitchFamily="34" charset="-122"/>
                <a:ea typeface="微软雅黑" panose="020B0503020204020204" pitchFamily="34" charset="-122"/>
              </a:rPr>
              <a:t>碳</a:t>
            </a:r>
            <a:r>
              <a:rPr kumimoji="1" lang="en-US" altLang="zh-CN" sz="2800" b="1" dirty="0">
                <a:latin typeface="微软雅黑" panose="020B0503020204020204" pitchFamily="34" charset="-122"/>
                <a:ea typeface="微软雅黑" panose="020B0503020204020204" pitchFamily="34" charset="-122"/>
              </a:rPr>
              <a:t>-14</a:t>
            </a:r>
            <a:r>
              <a:rPr kumimoji="1" lang="zh-CN" altLang="en-US" sz="2800" b="1" dirty="0">
                <a:latin typeface="微软雅黑" panose="020B0503020204020204" pitchFamily="34" charset="-122"/>
                <a:ea typeface="微软雅黑" panose="020B0503020204020204" pitchFamily="34" charset="-122"/>
              </a:rPr>
              <a:t>衰变成氮</a:t>
            </a:r>
            <a:r>
              <a:rPr kumimoji="1" lang="en-US" altLang="zh-CN" sz="2800" b="1" dirty="0">
                <a:latin typeface="微软雅黑" panose="020B0503020204020204" pitchFamily="34" charset="-122"/>
                <a:ea typeface="微软雅黑" panose="020B0503020204020204" pitchFamily="34" charset="-122"/>
              </a:rPr>
              <a:t>-14</a:t>
            </a:r>
            <a:endParaRPr kumimoji="1" lang="zh-CN" altLang="en-US" sz="2800" b="1" dirty="0">
              <a:latin typeface="微软雅黑" panose="020B0503020204020204" pitchFamily="34" charset="-122"/>
              <a:ea typeface="微软雅黑" panose="020B0503020204020204" pitchFamily="34" charset="-122"/>
            </a:endParaRPr>
          </a:p>
        </p:txBody>
      </p:sp>
      <p:sp>
        <p:nvSpPr>
          <p:cNvPr id="22" name="椭圆 21"/>
          <p:cNvSpPr/>
          <p:nvPr/>
        </p:nvSpPr>
        <p:spPr>
          <a:xfrm>
            <a:off x="6354472" y="5420706"/>
            <a:ext cx="899551" cy="89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kumimoji="1" lang="zh-CN" altLang="en-US" sz="2000" dirty="0"/>
          </a:p>
        </p:txBody>
      </p:sp>
      <p:sp>
        <p:nvSpPr>
          <p:cNvPr id="23" name="文本框 22"/>
          <p:cNvSpPr txBox="1"/>
          <p:nvPr/>
        </p:nvSpPr>
        <p:spPr>
          <a:xfrm>
            <a:off x="6211963" y="5551180"/>
            <a:ext cx="1168349" cy="646331"/>
          </a:xfrm>
          <a:prstGeom prst="rect">
            <a:avLst/>
          </a:prstGeom>
          <a:noFill/>
        </p:spPr>
        <p:txBody>
          <a:bodyPr wrap="square" rtlCol="0" anchor="ctr">
            <a:spAutoFit/>
          </a:bodyPr>
          <a:lstStyle/>
          <a:p>
            <a:pPr algn="ctr"/>
            <a:r>
              <a:rPr kumimoji="1" lang="en-US" altLang="zh-CN" sz="3600" dirty="0">
                <a:solidFill>
                  <a:schemeClr val="bg1"/>
                </a:solidFill>
                <a:latin typeface="微软雅黑" panose="020B0503020204020204" pitchFamily="34" charset="-122"/>
                <a:ea typeface="微软雅黑" panose="020B0503020204020204" pitchFamily="34" charset="-122"/>
              </a:rPr>
              <a:t>N</a:t>
            </a:r>
            <a:r>
              <a:rPr kumimoji="1" lang="en-US" altLang="zh-CN" sz="3600" baseline="30000" dirty="0">
                <a:solidFill>
                  <a:schemeClr val="bg1"/>
                </a:solidFill>
                <a:latin typeface="微软雅黑" panose="020B0503020204020204" pitchFamily="34" charset="-122"/>
                <a:ea typeface="微软雅黑" panose="020B0503020204020204" pitchFamily="34" charset="-122"/>
              </a:rPr>
              <a:t>14</a:t>
            </a:r>
            <a:endParaRPr kumimoji="1" lang="zh-CN" altLang="en-US" sz="3600" baseline="30000" dirty="0">
              <a:solidFill>
                <a:schemeClr val="bg1"/>
              </a:solidFill>
              <a:latin typeface="微软雅黑" panose="020B0503020204020204" pitchFamily="34" charset="-122"/>
              <a:ea typeface="微软雅黑" panose="020B0503020204020204" pitchFamily="34" charset="-122"/>
            </a:endParaRPr>
          </a:p>
        </p:txBody>
      </p:sp>
      <p:cxnSp>
        <p:nvCxnSpPr>
          <p:cNvPr id="26" name="直线连接符 25"/>
          <p:cNvCxnSpPr/>
          <p:nvPr/>
        </p:nvCxnSpPr>
        <p:spPr>
          <a:xfrm>
            <a:off x="6804248" y="4134561"/>
            <a:ext cx="0" cy="1252258"/>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6834635" y="4231845"/>
            <a:ext cx="543739" cy="954107"/>
          </a:xfrm>
          <a:prstGeom prst="rect">
            <a:avLst/>
          </a:prstGeom>
          <a:noFill/>
        </p:spPr>
        <p:txBody>
          <a:bodyPr wrap="none" rtlCol="0">
            <a:spAutoFit/>
          </a:bodyPr>
          <a:lstStyle/>
          <a:p>
            <a:r>
              <a:rPr kumimoji="1" lang="zh-CN" altLang="en-US" sz="2800" b="1" dirty="0">
                <a:latin typeface="微软雅黑" panose="020B0503020204020204" pitchFamily="34" charset="-122"/>
                <a:ea typeface="微软雅黑" panose="020B0503020204020204" pitchFamily="34" charset="-122"/>
              </a:rPr>
              <a:t>衰</a:t>
            </a:r>
            <a:endParaRPr kumimoji="1" lang="en-US" altLang="zh-CN" sz="2800" b="1" dirty="0">
              <a:latin typeface="微软雅黑" panose="020B0503020204020204" pitchFamily="34" charset="-122"/>
              <a:ea typeface="微软雅黑" panose="020B0503020204020204" pitchFamily="34" charset="-122"/>
            </a:endParaRPr>
          </a:p>
          <a:p>
            <a:r>
              <a:rPr kumimoji="1" lang="zh-CN" altLang="en-US" sz="2800" b="1" dirty="0">
                <a:latin typeface="微软雅黑" panose="020B0503020204020204" pitchFamily="34" charset="-122"/>
                <a:ea typeface="微软雅黑" panose="020B0503020204020204" pitchFamily="34" charset="-122"/>
              </a:rPr>
              <a:t>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p:tgtEl>
                                          <p:spTgt spid="26"/>
                                        </p:tgtEl>
                                        <p:attrNameLst>
                                          <p:attrName>ppt_y</p:attrName>
                                        </p:attrNameLst>
                                      </p:cBhvr>
                                      <p:tavLst>
                                        <p:tav tm="0">
                                          <p:val>
                                            <p:strVal val="#ppt_y-#ppt_h*1.125000"/>
                                          </p:val>
                                        </p:tav>
                                        <p:tav tm="100000">
                                          <p:val>
                                            <p:strVal val="#ppt_y"/>
                                          </p:val>
                                        </p:tav>
                                      </p:tavLst>
                                    </p:anim>
                                    <p:animEffect transition="in" filter="wipe(down)">
                                      <p:cBhvr>
                                        <p:cTn id="8" dur="1000"/>
                                        <p:tgtEl>
                                          <p:spTgt spid="26"/>
                                        </p:tgtEl>
                                      </p:cBhvr>
                                    </p:animEffect>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8020</Words>
  <Application>Microsoft Office PowerPoint</Application>
  <PresentationFormat>全屏显示(4:3)</PresentationFormat>
  <Paragraphs>675</Paragraphs>
  <Slides>64</Slides>
  <Notes>64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64</vt:i4>
      </vt:variant>
    </vt:vector>
  </HeadingPairs>
  <TitlesOfParts>
    <vt:vector size="74" baseType="lpstr">
      <vt:lpstr>Arial</vt:lpstr>
      <vt:lpstr>微软雅黑 Light</vt:lpstr>
      <vt:lpstr>Calibri</vt:lpstr>
      <vt:lpstr>Arial Black</vt:lpstr>
      <vt:lpstr>Franklin Gothic Medium</vt:lpstr>
      <vt:lpstr>微软雅黑</vt:lpstr>
      <vt:lpstr>Wingdings 3</vt:lpstr>
      <vt:lpstr>Times New Roman</vt:lpstr>
      <vt:lpstr>Franklin Gothic Book</vt:lpstr>
      <vt:lpstr>Title above text on slide</vt:lpstr>
      <vt:lpstr>PowerPoint 演示文稿</vt:lpstr>
      <vt:lpstr>PowerPoint 演示文稿</vt:lpstr>
      <vt:lpstr>观察： 头发—又黑又密； 皮肤—饱满； 脸庞—有痘印；  判断： 这人大概20-30岁，但肯定没有50岁。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Lee Annie</cp:lastModifiedBy>
  <cp:revision>2395</cp:revision>
  <dcterms:created xsi:type="dcterms:W3CDTF">2014-01-09T08:42:00Z</dcterms:created>
  <dcterms:modified xsi:type="dcterms:W3CDTF">2022-03-07T02:05:55Z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1645633DA3E74C61B2FFFD94343A59F4</vt:lpwstr>
  </property>
  <property fmtid="{D5CDD505-2E9C-101B-9397-08002B2CF9AE}" pid="3" name="KSOProductBuildVer">
    <vt:lpwstr>2052-11.1.0.11365</vt:lpwstr>
  </property>
</Properties>
</file>