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Lst>
  <p:notesMasterIdLst>
    <p:notesMasterId r:id="rId65"/>
  </p:notesMasterIdLst>
  <p:sldIdLst>
    <p:sldId id="2849" r:id="rId2"/>
    <p:sldId id="968" r:id="rId3"/>
    <p:sldId id="2570" r:id="rId4"/>
    <p:sldId id="2588" r:id="rId5"/>
    <p:sldId id="2681" r:id="rId6"/>
    <p:sldId id="2821" r:id="rId7"/>
    <p:sldId id="1003" r:id="rId8"/>
    <p:sldId id="2680" r:id="rId9"/>
    <p:sldId id="2850" r:id="rId10"/>
    <p:sldId id="2684" r:id="rId11"/>
    <p:sldId id="1051" r:id="rId12"/>
    <p:sldId id="2685" r:id="rId13"/>
    <p:sldId id="2851" r:id="rId14"/>
    <p:sldId id="2783" r:id="rId15"/>
    <p:sldId id="2784" r:id="rId16"/>
    <p:sldId id="2785" r:id="rId17"/>
    <p:sldId id="2686" r:id="rId18"/>
    <p:sldId id="2578" r:id="rId19"/>
    <p:sldId id="2786" r:id="rId20"/>
    <p:sldId id="2788" r:id="rId21"/>
    <p:sldId id="978" r:id="rId22"/>
    <p:sldId id="980" r:id="rId23"/>
    <p:sldId id="2580" r:id="rId24"/>
    <p:sldId id="2790" r:id="rId25"/>
    <p:sldId id="1012" r:id="rId26"/>
    <p:sldId id="2793" r:id="rId27"/>
    <p:sldId id="2792" r:id="rId28"/>
    <p:sldId id="2852" r:id="rId29"/>
    <p:sldId id="2795" r:id="rId30"/>
    <p:sldId id="1023" r:id="rId31"/>
    <p:sldId id="2796" r:id="rId32"/>
    <p:sldId id="2631" r:id="rId33"/>
    <p:sldId id="2829" r:id="rId34"/>
    <p:sldId id="2830" r:id="rId35"/>
    <p:sldId id="2797" r:id="rId36"/>
    <p:sldId id="2831" r:id="rId37"/>
    <p:sldId id="2798" r:id="rId38"/>
    <p:sldId id="2853" r:id="rId39"/>
    <p:sldId id="2832" r:id="rId40"/>
    <p:sldId id="2800" r:id="rId41"/>
    <p:sldId id="2833" r:id="rId42"/>
    <p:sldId id="2787" r:id="rId43"/>
    <p:sldId id="2854" r:id="rId44"/>
    <p:sldId id="2803" r:id="rId45"/>
    <p:sldId id="2801" r:id="rId46"/>
    <p:sldId id="2806" r:id="rId47"/>
    <p:sldId id="2805" r:id="rId48"/>
    <p:sldId id="2823" r:id="rId49"/>
    <p:sldId id="2813" r:id="rId50"/>
    <p:sldId id="2855" r:id="rId51"/>
    <p:sldId id="2856" r:id="rId52"/>
    <p:sldId id="2857" r:id="rId53"/>
    <p:sldId id="2847" r:id="rId54"/>
    <p:sldId id="2818" r:id="rId55"/>
    <p:sldId id="2848" r:id="rId56"/>
    <p:sldId id="2565" r:id="rId57"/>
    <p:sldId id="2822" r:id="rId58"/>
    <p:sldId id="2676" r:id="rId59"/>
    <p:sldId id="2824" r:id="rId60"/>
    <p:sldId id="2825" r:id="rId61"/>
    <p:sldId id="2826" r:id="rId62"/>
    <p:sldId id="2827" r:id="rId63"/>
    <p:sldId id="2828" r:id="rId64"/>
  </p:sldIdLst>
  <p:sldSz cx="9144000" cy="6858000" type="screen4x3"/>
  <p:notesSz cx="6858000" cy="9144000"/>
  <p:embeddedFontLst>
    <p:embeddedFont>
      <p:font typeface="Microsoft YaHei" panose="020B0503020204020204" pitchFamily="34" charset="-122"/>
      <p:regular r:id="rId66"/>
      <p:bold r:id="rId67"/>
    </p:embeddedFont>
    <p:embeddedFont>
      <p:font typeface="Calibri" panose="020F0502020204030204" pitchFamily="34" charset="0"/>
      <p:regular r:id="rId68"/>
      <p:bold r:id="rId69"/>
      <p:italic r:id="rId70"/>
      <p:boldItalic r:id="rId71"/>
    </p:embeddedFont>
    <p:embeddedFont>
      <p:font typeface="Calibri Light" panose="020F0302020204030204" pitchFamily="34" charset="0"/>
      <p:regular r:id="rId72"/>
      <p:italic r:id="rId73"/>
    </p:embeddedFont>
    <p:embeddedFont>
      <p:font typeface="Wingdings 2" panose="05020102010507070707" pitchFamily="18" charset="2"/>
      <p:regular r:id="rId74"/>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lee" initials="bl" lastIdx="1" clrIdx="0">
    <p:extLst>
      <p:ext uri="{19B8F6BF-5375-455C-9EA6-DF929625EA0E}">
        <p15:presenceInfo xmlns:p15="http://schemas.microsoft.com/office/powerpoint/2012/main" userId="79fae0f22d7607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014"/>
    <a:srgbClr val="141F0D"/>
    <a:srgbClr val="150E0C"/>
    <a:srgbClr val="52382D"/>
    <a:srgbClr val="FEFF00"/>
    <a:srgbClr val="1A00FF"/>
    <a:srgbClr val="5388BA"/>
    <a:srgbClr val="900603"/>
    <a:srgbClr val="AAD3FC"/>
    <a:srgbClr val="0C4E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22" autoAdjust="0"/>
    <p:restoredTop sz="56611" autoAdjust="0"/>
  </p:normalViewPr>
  <p:slideViewPr>
    <p:cSldViewPr snapToGrid="0" snapToObjects="1">
      <p:cViewPr varScale="1">
        <p:scale>
          <a:sx n="40" d="100"/>
          <a:sy n="40" d="100"/>
        </p:scale>
        <p:origin x="208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79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2022/3/21</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我们今天要学习一座非常有意思的城市，它的名字叫做推罗。</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3538087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约翰福音</a:t>
            </a:r>
            <a:r>
              <a:rPr lang="en-US" altLang="zh-CN" sz="1800" dirty="0">
                <a:solidFill>
                  <a:srgbClr val="000000"/>
                </a:solidFill>
                <a:effectLst/>
                <a:latin typeface="Times New Roman" panose="02020603050405020304" pitchFamily="18" charset="0"/>
                <a:ea typeface="宋体" panose="02010600030101010101" pitchFamily="2" charset="-122"/>
              </a:rPr>
              <a:t>13:19</a:t>
            </a:r>
            <a:r>
              <a:rPr lang="zh-CN" altLang="zh-CN" sz="1800" dirty="0">
                <a:solidFill>
                  <a:srgbClr val="000000"/>
                </a:solidFill>
                <a:effectLst/>
                <a:latin typeface="Times New Roman" panose="02020603050405020304" pitchFamily="18" charset="0"/>
                <a:ea typeface="宋体" panose="02010600030101010101" pitchFamily="2" charset="-122"/>
              </a:rPr>
              <a:t>【主耶稣说】如今事情还没有成就，我要先告诉你们，叫你们到事情成就的时候，可以信我是基督。</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这节经文告诉我们，耶稣早就知道自己要受死受难。为了让门徒相信他就是弥赛亚，耶稣就提前把这件未来的事情告诉他们。</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1654068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以赛亚书</a:t>
            </a:r>
            <a:r>
              <a:rPr lang="en-US" altLang="zh-CN" sz="1800" dirty="0">
                <a:solidFill>
                  <a:srgbClr val="000000"/>
                </a:solidFill>
                <a:effectLst/>
                <a:latin typeface="Times New Roman" panose="02020603050405020304" pitchFamily="18" charset="0"/>
                <a:ea typeface="宋体" panose="02010600030101010101" pitchFamily="2" charset="-122"/>
              </a:rPr>
              <a:t>46</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10</a:t>
            </a:r>
            <a:r>
              <a:rPr lang="zh-CN" altLang="zh-CN" sz="1800" dirty="0">
                <a:solidFill>
                  <a:srgbClr val="000000"/>
                </a:solidFill>
                <a:effectLst/>
                <a:latin typeface="Times New Roman" panose="02020603050405020304" pitchFamily="18" charset="0"/>
                <a:ea typeface="宋体" panose="02010600030101010101" pitchFamily="2" charset="-122"/>
              </a:rPr>
              <a:t>我从起初指明末后的事，从古时言明未成的事，说，我的筹算必立定；凡我所喜悦的，我必成就。</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这节经文告诉我们：上帝为了让人知道他是真神，他就提前发出预言。等到这些预言果真成就的时候，人们就能确信他的确是掌管未来的主；也能确认圣经的确是通过他的启示写下的。毫无疑问，预言的应验可以大大坚固人们信靠耶稣的信心。</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975014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3.</a:t>
            </a:r>
            <a:r>
              <a:rPr lang="zh-TW"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8'</a:t>
            </a:r>
            <a:r>
              <a:rPr lang="zh-TW" altLang="zh-CN" sz="1800" b="1" dirty="0">
                <a:effectLst/>
                <a:latin typeface="Times New Roman" panose="02020603050405020304" pitchFamily="18" charset="0"/>
                <a:ea typeface="宋体" panose="02010600030101010101" pitchFamily="2" charset="-122"/>
              </a:rPr>
              <a:t>）</a:t>
            </a:r>
            <a:r>
              <a:rPr lang="zh-CN" altLang="zh-CN" sz="1800" b="1" dirty="0">
                <a:effectLst/>
                <a:latin typeface="Times New Roman" panose="02020603050405020304" pitchFamily="18" charset="0"/>
                <a:ea typeface="宋体" panose="02010600030101010101" pitchFamily="2" charset="-122"/>
              </a:rPr>
              <a:t>任务一：</a:t>
            </a:r>
            <a:r>
              <a:rPr lang="zh-TW" altLang="zh-CN" sz="1800" b="1" dirty="0">
                <a:effectLst/>
                <a:latin typeface="Times New Roman" panose="02020603050405020304" pitchFamily="18" charset="0"/>
                <a:ea typeface="宋体" panose="02010600030101010101" pitchFamily="2" charset="-122"/>
              </a:rPr>
              <a:t>阅读</a:t>
            </a:r>
            <a:r>
              <a:rPr lang="zh-CN" altLang="zh-CN" sz="1800" b="1" dirty="0">
                <a:effectLst/>
                <a:latin typeface="Times New Roman" panose="02020603050405020304" pitchFamily="18" charset="0"/>
                <a:ea typeface="宋体" panose="02010600030101010101" pitchFamily="2" charset="-122"/>
              </a:rPr>
              <a:t>材料一 </a:t>
            </a:r>
            <a:r>
              <a:rPr lang="zh-TW" altLang="zh-CN" sz="1800" b="1" dirty="0">
                <a:effectLst/>
                <a:latin typeface="Times New Roman" panose="02020603050405020304" pitchFamily="18" charset="0"/>
                <a:ea typeface="宋体" panose="02010600030101010101" pitchFamily="2" charset="-122"/>
              </a:rPr>
              <a:t>+ 完成习题</a:t>
            </a:r>
            <a:endParaRPr lang="zh-CN" altLang="zh-CN" sz="1800" b="1" dirty="0">
              <a:effectLst/>
              <a:latin typeface="Times New Roman" panose="02020603050405020304" pitchFamily="18" charset="0"/>
            </a:endParaRPr>
          </a:p>
          <a:p>
            <a:r>
              <a:rPr lang="zh-CN" altLang="zh-CN" sz="1800" dirty="0">
                <a:solidFill>
                  <a:srgbClr val="000000"/>
                </a:solidFill>
                <a:effectLst/>
                <a:latin typeface="Times New Roman" panose="02020603050405020304" pitchFamily="18" charset="0"/>
                <a:ea typeface="宋体" panose="02010600030101010101" pitchFamily="2" charset="-122"/>
              </a:rPr>
              <a:t>那么关于推罗城，上帝早先是怎么说的呢？在回答这个问题之前，我们得先来了解一下推罗城的历史。</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396214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任务一：请阅读材料一，推罗城的历史背景</a:t>
            </a:r>
            <a:endParaRPr lang="zh-CN" altLang="zh-CN" sz="1800" dirty="0">
              <a:effectLst/>
              <a:latin typeface="Times New Roman" panose="02020603050405020304" pitchFamily="18" charset="0"/>
              <a:ea typeface="等线" panose="02010600030101010101" pitchFamily="2" charset="-122"/>
            </a:endParaRPr>
          </a:p>
          <a:p>
            <a:pPr indent="304800"/>
            <a:r>
              <a:rPr lang="zh-CN" altLang="zh-CN" sz="1800" dirty="0">
                <a:solidFill>
                  <a:srgbClr val="000000"/>
                </a:solidFill>
                <a:effectLst/>
                <a:highlight>
                  <a:srgbClr val="FFFF00"/>
                </a:highlight>
                <a:latin typeface="Times New Roman" panose="02020603050405020304" pitchFamily="18" charset="0"/>
                <a:ea typeface="宋体" panose="02010600030101010101" pitchFamily="2" charset="-122"/>
              </a:rPr>
              <a:t>【注：有配套</a:t>
            </a:r>
            <a:r>
              <a:rPr lang="en-US" altLang="zh-CN" sz="1800" dirty="0">
                <a:solidFill>
                  <a:srgbClr val="000000"/>
                </a:solidFill>
                <a:effectLst/>
                <a:highlight>
                  <a:srgbClr val="FFFF00"/>
                </a:highlight>
                <a:latin typeface="Times New Roman" panose="02020603050405020304" pitchFamily="18" charset="0"/>
                <a:ea typeface="宋体" panose="02010600030101010101" pitchFamily="2" charset="-122"/>
              </a:rPr>
              <a:t>PPT</a:t>
            </a:r>
            <a:r>
              <a:rPr lang="zh-CN" altLang="zh-CN" sz="1800" dirty="0">
                <a:solidFill>
                  <a:srgbClr val="000000"/>
                </a:solidFill>
                <a:effectLst/>
                <a:highlight>
                  <a:srgbClr val="FFFF00"/>
                </a:highlight>
                <a:latin typeface="Times New Roman" panose="02020603050405020304" pitchFamily="18" charset="0"/>
                <a:ea typeface="宋体" panose="02010600030101010101" pitchFamily="2" charset="-122"/>
              </a:rPr>
              <a:t>供老师讲解阅读材料一（见</a:t>
            </a:r>
            <a:r>
              <a:rPr lang="en-US" altLang="zh-CN" sz="1800" dirty="0">
                <a:solidFill>
                  <a:srgbClr val="000000"/>
                </a:solidFill>
                <a:effectLst/>
                <a:highlight>
                  <a:srgbClr val="FFFF00"/>
                </a:highlight>
                <a:latin typeface="Times New Roman" panose="02020603050405020304" pitchFamily="18" charset="0"/>
                <a:ea typeface="宋体" panose="02010600030101010101" pitchFamily="2" charset="-122"/>
              </a:rPr>
              <a:t>P57-63</a:t>
            </a:r>
            <a:r>
              <a:rPr lang="zh-CN" altLang="zh-CN" sz="1800" dirty="0">
                <a:solidFill>
                  <a:srgbClr val="000000"/>
                </a:solidFill>
                <a:effectLst/>
                <a:highlight>
                  <a:srgbClr val="FFFF00"/>
                </a:highligh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617352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4.</a:t>
            </a:r>
            <a:r>
              <a:rPr lang="zh-TW"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TW" altLang="zh-CN" sz="1800" b="1" dirty="0">
                <a:effectLst/>
                <a:latin typeface="Times New Roman" panose="02020603050405020304" pitchFamily="18" charset="0"/>
                <a:ea typeface="宋体" panose="02010600030101010101" pitchFamily="2" charset="-122"/>
              </a:rPr>
              <a:t>）老师讲解：任务一习题</a:t>
            </a:r>
            <a:endParaRPr lang="zh-CN" altLang="zh-CN" sz="1800" b="1" dirty="0">
              <a:effectLst/>
              <a:latin typeface="Times New Roman" panose="02020603050405020304" pitchFamily="18" charset="0"/>
            </a:endParaRPr>
          </a:p>
          <a:p>
            <a:pPr marL="342900" lvl="0" indent="-342900">
              <a:buFont typeface="+mj-ea"/>
              <a:buAutoNum type="ea1JpnKorPlain"/>
            </a:pPr>
            <a:r>
              <a:rPr lang="zh-CN" altLang="zh-CN" sz="1800" dirty="0">
                <a:solidFill>
                  <a:srgbClr val="000000"/>
                </a:solidFill>
                <a:effectLst/>
                <a:latin typeface="Times New Roman" panose="02020603050405020304" pitchFamily="18" charset="0"/>
                <a:ea typeface="宋体" panose="02010600030101010101" pitchFamily="2" charset="-122"/>
              </a:rPr>
              <a:t>填空题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Times New Roman" panose="02020603050405020304" pitchFamily="18" charset="0"/>
                <a:ea typeface="宋体"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rPr>
              <a:t>推罗分为（</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a:t>
            </a:r>
            <a:r>
              <a:rPr lang="zh-CN" altLang="zh-CN" sz="1800" u="sng" dirty="0">
                <a:solidFill>
                  <a:srgbClr val="000000"/>
                </a:solidFill>
                <a:effectLst/>
                <a:latin typeface="Times New Roman" panose="02020603050405020304" pitchFamily="18" charset="0"/>
                <a:ea typeface="宋体" panose="02010600030101010101" pitchFamily="2" charset="-122"/>
              </a:rPr>
              <a:t>陆城</a:t>
            </a:r>
            <a:r>
              <a:rPr lang="zh-CN" altLang="zh-CN" sz="1800" dirty="0">
                <a:solidFill>
                  <a:srgbClr val="000000"/>
                </a:solidFill>
                <a:effectLst/>
                <a:latin typeface="Times New Roman" panose="02020603050405020304" pitchFamily="18" charset="0"/>
                <a:ea typeface="宋体" panose="02010600030101010101" pitchFamily="2" charset="-122"/>
              </a:rPr>
              <a:t>和岛城两部分，但城市的重心是（</a:t>
            </a:r>
            <a:r>
              <a:rPr lang="en-US" altLang="zh-CN" sz="1800" dirty="0">
                <a:solidFill>
                  <a:srgbClr val="000000"/>
                </a:solidFill>
                <a:effectLst/>
                <a:latin typeface="Times New Roman" panose="02020603050405020304" pitchFamily="18" charset="0"/>
                <a:ea typeface="宋体" panose="02010600030101010101" pitchFamily="2" charset="-122"/>
              </a:rPr>
              <a:t>P</a:t>
            </a:r>
            <a:r>
              <a:rPr lang="zh-CN" altLang="zh-CN" sz="1800" dirty="0">
                <a:solidFill>
                  <a:srgbClr val="000000"/>
                </a:solidFill>
                <a:effectLst/>
                <a:latin typeface="Times New Roman" panose="02020603050405020304" pitchFamily="18" charset="0"/>
                <a:ea typeface="宋体" panose="02010600030101010101" pitchFamily="2" charset="-122"/>
              </a:rPr>
              <a:t>击）</a:t>
            </a:r>
            <a:r>
              <a:rPr lang="zh-CN" altLang="zh-CN" sz="1800" u="sng" dirty="0">
                <a:solidFill>
                  <a:srgbClr val="000000"/>
                </a:solidFill>
                <a:effectLst/>
                <a:latin typeface="Times New Roman" panose="02020603050405020304" pitchFamily="18" charset="0"/>
                <a:ea typeface="宋体" panose="02010600030101010101" pitchFamily="2" charset="-122"/>
              </a:rPr>
              <a:t>陆城</a:t>
            </a:r>
            <a:r>
              <a:rPr lang="zh-CN" altLang="zh-CN" sz="1800" dirty="0">
                <a:solidFill>
                  <a:srgbClr val="000000"/>
                </a:solidFill>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1775503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Times New Roman" panose="02020603050405020304" pitchFamily="18" charset="0"/>
              </a:rPr>
              <a:t>2.</a:t>
            </a:r>
            <a:r>
              <a:rPr lang="zh-CN" altLang="zh-CN" sz="1800" kern="0" dirty="0">
                <a:effectLst/>
                <a:ea typeface="宋体" panose="02010600030101010101" pitchFamily="2" charset="-122"/>
                <a:cs typeface="Times New Roman" panose="02020603050405020304" pitchFamily="18" charset="0"/>
              </a:rPr>
              <a:t>推罗是一座地理位置优越的（</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u="sng" kern="0" dirty="0">
                <a:effectLst/>
                <a:ea typeface="宋体" panose="02010600030101010101" pitchFamily="2" charset="-122"/>
                <a:cs typeface="Times New Roman" panose="02020603050405020304" pitchFamily="18" charset="0"/>
              </a:rPr>
              <a:t>沿海</a:t>
            </a:r>
            <a:r>
              <a:rPr lang="zh-CN" altLang="zh-CN" sz="1800" kern="0" dirty="0">
                <a:effectLst/>
                <a:ea typeface="宋体" panose="02010600030101010101" pitchFamily="2" charset="-122"/>
                <a:cs typeface="Times New Roman" panose="02020603050405020304" pitchFamily="18" charset="0"/>
              </a:rPr>
              <a:t>城市。</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2620936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solidFill>
                  <a:srgbClr val="000000"/>
                </a:solidFill>
                <a:effectLst/>
                <a:latin typeface="宋体" panose="02010600030101010101" pitchFamily="2" charset="-122"/>
                <a:ea typeface="等线" panose="02010600030101010101" pitchFamily="2" charset="-122"/>
              </a:rPr>
              <a:t>3.</a:t>
            </a:r>
            <a:r>
              <a:rPr lang="zh-CN" altLang="zh-CN" sz="1800" dirty="0">
                <a:solidFill>
                  <a:srgbClr val="000000"/>
                </a:solidFill>
                <a:effectLst/>
                <a:latin typeface="Times New Roman" panose="02020603050405020304" pitchFamily="18" charset="0"/>
                <a:ea typeface="宋体" panose="02010600030101010101" pitchFamily="2" charset="-122"/>
              </a:rPr>
              <a:t>推罗的贸易远近闻名，最出名的产品是：（</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a:t>
            </a:r>
            <a:r>
              <a:rPr lang="zh-CN" altLang="zh-CN" sz="1800" u="sng" dirty="0">
                <a:solidFill>
                  <a:srgbClr val="000000"/>
                </a:solidFill>
                <a:effectLst/>
                <a:latin typeface="Times New Roman" panose="02020603050405020304" pitchFamily="18" charset="0"/>
                <a:ea typeface="宋体" panose="02010600030101010101" pitchFamily="2" charset="-122"/>
              </a:rPr>
              <a:t>推罗紫</a:t>
            </a:r>
            <a:r>
              <a:rPr lang="zh-CN" altLang="zh-CN" sz="1800" dirty="0">
                <a:solidFill>
                  <a:srgbClr val="000000"/>
                </a:solidFill>
                <a:effectLst/>
                <a:latin typeface="Times New Roman" panose="02020603050405020304" pitchFamily="18" charset="0"/>
                <a:ea typeface="宋体" panose="02010600030101010101" pitchFamily="2" charset="-122"/>
              </a:rPr>
              <a:t>染料</a:t>
            </a:r>
            <a:endParaRPr lang="zh-CN" altLang="zh-CN" sz="1800" dirty="0">
              <a:effectLst/>
              <a:latin typeface="Times New Roman" panose="02020603050405020304" pitchFamily="18" charset="0"/>
              <a:ea typeface="等线" panose="02010600030101010101" pitchFamily="2" charset="-122"/>
            </a:endParaRPr>
          </a:p>
          <a:p>
            <a:pPr marL="495300"/>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287923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面对这样一所城市，你觉得它的未来会怎样？</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击）结合众多的优越条件来看，推罗城的前景一片光明。</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284723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5.</a:t>
            </a:r>
            <a:r>
              <a:rPr lang="zh-TW"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15'</a:t>
            </a:r>
            <a:r>
              <a:rPr lang="zh-TW" altLang="zh-CN" sz="1800" b="1" dirty="0">
                <a:effectLst/>
                <a:latin typeface="Times New Roman" panose="02020603050405020304" pitchFamily="18" charset="0"/>
                <a:ea typeface="宋体" panose="02010600030101010101" pitchFamily="2" charset="-122"/>
              </a:rPr>
              <a:t>）老师讲解：</a:t>
            </a:r>
            <a:r>
              <a:rPr lang="zh-CN" altLang="zh-CN" sz="1800" b="1" dirty="0">
                <a:effectLst/>
                <a:latin typeface="Times New Roman" panose="02020603050405020304" pitchFamily="18" charset="0"/>
                <a:ea typeface="宋体" panose="02010600030101010101" pitchFamily="2" charset="-122"/>
              </a:rPr>
              <a:t>推罗预言在历史上的应验</a:t>
            </a:r>
            <a:endParaRPr lang="zh-CN" altLang="zh-CN" sz="1800" b="1" dirty="0">
              <a:effectLst/>
              <a:latin typeface="Times New Roman" panose="02020603050405020304" pitchFamily="18" charset="0"/>
            </a:endParaRPr>
          </a:p>
          <a:p>
            <a:r>
              <a:rPr lang="en-US" altLang="zh-CN" sz="1800" b="1" dirty="0">
                <a:solidFill>
                  <a:srgbClr val="000000"/>
                </a:solidFill>
                <a:effectLst/>
                <a:latin typeface="宋体" panose="02010600030101010101" pitchFamily="2" charset="-122"/>
                <a:ea typeface="等线" panose="02010600030101010101" pitchFamily="2" charset="-122"/>
              </a:rPr>
              <a:t>5.1.</a:t>
            </a:r>
            <a:r>
              <a:rPr lang="zh-CN" altLang="zh-CN" sz="1800" b="1" dirty="0">
                <a:solidFill>
                  <a:srgbClr val="000000"/>
                </a:solidFill>
                <a:effectLst/>
                <a:latin typeface="Times New Roman" panose="02020603050405020304" pitchFamily="18" charset="0"/>
                <a:ea typeface="宋体" panose="02010600030101010101" pitchFamily="2" charset="-122"/>
              </a:rPr>
              <a:t>圣经对推罗的预言</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但就在众人都觉得这所城市的前途将是一片光明的时候，圣经却意外地预言：这所城市在不久的将来会被彻底毁灭，而且在被毁灭后将永远不再被重建。预言到底是怎么说的？我们来读一读以西结书吧。</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击）以西结书</a:t>
            </a:r>
            <a:r>
              <a:rPr lang="en-US" altLang="zh-CN" sz="1800" dirty="0">
                <a:solidFill>
                  <a:srgbClr val="000000"/>
                </a:solidFill>
                <a:effectLst/>
                <a:latin typeface="Times New Roman" panose="02020603050405020304" pitchFamily="18" charset="0"/>
                <a:ea typeface="宋体" panose="02010600030101010101" pitchFamily="2" charset="-122"/>
              </a:rPr>
              <a:t>26:1</a:t>
            </a:r>
            <a:r>
              <a:rPr lang="zh-CN" altLang="zh-CN" sz="1800" dirty="0">
                <a:solidFill>
                  <a:srgbClr val="000000"/>
                </a:solidFill>
                <a:effectLst/>
                <a:latin typeface="Times New Roman" panose="02020603050405020304" pitchFamily="18" charset="0"/>
                <a:ea typeface="宋体" panose="02010600030101010101" pitchFamily="2" charset="-122"/>
              </a:rPr>
              <a:t>第十一年【公元前</a:t>
            </a:r>
            <a:r>
              <a:rPr lang="en-US" altLang="zh-CN" sz="1800" dirty="0">
                <a:solidFill>
                  <a:srgbClr val="000000"/>
                </a:solidFill>
                <a:effectLst/>
                <a:latin typeface="Times New Roman" panose="02020603050405020304" pitchFamily="18" charset="0"/>
                <a:ea typeface="宋体" panose="02010600030101010101" pitchFamily="2" charset="-122"/>
              </a:rPr>
              <a:t>587-586</a:t>
            </a:r>
            <a:r>
              <a:rPr lang="zh-CN" altLang="zh-CN" sz="1800" dirty="0">
                <a:solidFill>
                  <a:srgbClr val="000000"/>
                </a:solidFill>
                <a:effectLst/>
                <a:latin typeface="Times New Roman" panose="02020603050405020304" pitchFamily="18" charset="0"/>
                <a:ea typeface="宋体" panose="02010600030101010101" pitchFamily="2" charset="-122"/>
              </a:rPr>
              <a:t>年】十一月初一日，耶和华的话临到我【以西结】说：“</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推罗啊，我必与你为敌，使许多国民上来攻击你，如同海使波浪涌上来一样。</a:t>
            </a:r>
            <a:r>
              <a:rPr lang="en-US" altLang="zh-CN" sz="1800" dirty="0">
                <a:solidFill>
                  <a:srgbClr val="000000"/>
                </a:solidFill>
                <a:effectLst/>
                <a:latin typeface="Times New Roman" panose="02020603050405020304" pitchFamily="18" charset="0"/>
                <a:ea typeface="宋体" panose="02010600030101010101" pitchFamily="2" charset="-122"/>
              </a:rPr>
              <a:t>4</a:t>
            </a:r>
            <a:r>
              <a:rPr lang="zh-CN" altLang="zh-CN" sz="1800" dirty="0">
                <a:solidFill>
                  <a:srgbClr val="000000"/>
                </a:solidFill>
                <a:effectLst/>
                <a:latin typeface="Times New Roman" panose="02020603050405020304" pitchFamily="18" charset="0"/>
                <a:ea typeface="宋体" panose="02010600030101010101" pitchFamily="2" charset="-122"/>
              </a:rPr>
              <a:t>他们必破坏</a:t>
            </a:r>
            <a:r>
              <a:rPr lang="zh-CN" altLang="zh-CN" sz="1800" u="sng" dirty="0">
                <a:solidFill>
                  <a:srgbClr val="000000"/>
                </a:solidFill>
                <a:effectLst/>
                <a:latin typeface="Times New Roman" panose="02020603050405020304" pitchFamily="18" charset="0"/>
                <a:ea typeface="宋体" panose="02010600030101010101" pitchFamily="2" charset="-122"/>
              </a:rPr>
              <a:t>推罗</a:t>
            </a:r>
            <a:r>
              <a:rPr lang="zh-CN" altLang="zh-CN" sz="1800" dirty="0">
                <a:solidFill>
                  <a:srgbClr val="000000"/>
                </a:solidFill>
                <a:effectLst/>
                <a:latin typeface="Times New Roman" panose="02020603050405020304" pitchFamily="18" charset="0"/>
                <a:ea typeface="宋体" panose="02010600030101010101" pitchFamily="2" charset="-122"/>
              </a:rPr>
              <a:t>的墙垣，拆毁她的城楼。我也要刮净尘土，使她成为净光的磐石。</a:t>
            </a:r>
            <a:r>
              <a:rPr lang="en-US" altLang="zh-CN" sz="1800" dirty="0">
                <a:solidFill>
                  <a:srgbClr val="000000"/>
                </a:solidFill>
                <a:effectLst/>
                <a:latin typeface="Times New Roman" panose="02020603050405020304" pitchFamily="18" charset="0"/>
                <a:ea typeface="宋体" panose="02010600030101010101" pitchFamily="2" charset="-122"/>
              </a:rPr>
              <a:t>5</a:t>
            </a:r>
            <a:r>
              <a:rPr lang="zh-CN" altLang="zh-CN" sz="1800" dirty="0">
                <a:solidFill>
                  <a:srgbClr val="000000"/>
                </a:solidFill>
                <a:effectLst/>
                <a:latin typeface="Times New Roman" panose="02020603050405020304" pitchFamily="18" charset="0"/>
                <a:ea typeface="宋体" panose="02010600030101010101" pitchFamily="2" charset="-122"/>
              </a:rPr>
              <a:t>她必在海中作晒网的地方</a:t>
            </a:r>
            <a:r>
              <a:rPr lang="en-US" altLang="zh-CN" sz="1800" dirty="0">
                <a:solidFill>
                  <a:srgbClr val="000000"/>
                </a:solidFill>
                <a:effectLst/>
                <a:latin typeface="Times New Roman" panose="02020603050405020304" pitchFamily="18" charset="0"/>
                <a:ea typeface="宋体" panose="02010600030101010101" pitchFamily="2" charset="-122"/>
              </a:rPr>
              <a:t>……12……</a:t>
            </a:r>
            <a:r>
              <a:rPr lang="zh-CN" altLang="zh-CN" sz="1800" dirty="0">
                <a:solidFill>
                  <a:srgbClr val="000000"/>
                </a:solidFill>
                <a:effectLst/>
                <a:latin typeface="Times New Roman" panose="02020603050405020304" pitchFamily="18" charset="0"/>
                <a:ea typeface="宋体" panose="02010600030101010101" pitchFamily="2" charset="-122"/>
              </a:rPr>
              <a:t>将你【推罗】的石头、木头、尘土都抛在水中。……</a:t>
            </a:r>
            <a:r>
              <a:rPr lang="en-US" altLang="zh-CN" sz="1800" dirty="0">
                <a:solidFill>
                  <a:srgbClr val="000000"/>
                </a:solidFill>
                <a:effectLst/>
                <a:latin typeface="Times New Roman" panose="02020603050405020304" pitchFamily="18" charset="0"/>
                <a:ea typeface="宋体" panose="02010600030101010101" pitchFamily="2" charset="-122"/>
              </a:rPr>
              <a:t>14</a:t>
            </a:r>
            <a:r>
              <a:rPr lang="zh-CN" altLang="zh-CN" sz="1800" dirty="0">
                <a:solidFill>
                  <a:srgbClr val="000000"/>
                </a:solidFill>
                <a:effectLst/>
                <a:latin typeface="Times New Roman" panose="02020603050405020304" pitchFamily="18" charset="0"/>
                <a:ea typeface="宋体" panose="02010600030101010101" pitchFamily="2" charset="-122"/>
              </a:rPr>
              <a:t>……你不得再被建造，因为这是主耶和华说的。”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由于在以西结生活的时代，推罗城最主要的部分还是在大陆上，因而以西结的预言应该主要是针对推罗陆城说的。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40662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这一段经文至少发出了</a:t>
            </a:r>
            <a:r>
              <a:rPr lang="en-US" altLang="zh-CN" sz="1800" dirty="0">
                <a:solidFill>
                  <a:srgbClr val="000000"/>
                </a:solidFill>
                <a:effectLst/>
                <a:latin typeface="Times New Roman" panose="02020603050405020304" pitchFamily="18" charset="0"/>
                <a:ea typeface="宋体" panose="02010600030101010101" pitchFamily="2" charset="-122"/>
              </a:rPr>
              <a:t>5</a:t>
            </a:r>
            <a:r>
              <a:rPr lang="zh-CN" altLang="zh-CN" sz="1800" dirty="0">
                <a:solidFill>
                  <a:srgbClr val="000000"/>
                </a:solidFill>
                <a:effectLst/>
                <a:latin typeface="Times New Roman" panose="02020603050405020304" pitchFamily="18" charset="0"/>
                <a:ea typeface="宋体" panose="02010600030101010101" pitchFamily="2" charset="-122"/>
              </a:rPr>
              <a:t>条预言：</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1.   </a:t>
            </a:r>
            <a:r>
              <a:rPr lang="zh-CN" altLang="zh-CN" sz="1800" dirty="0">
                <a:solidFill>
                  <a:srgbClr val="000000"/>
                </a:solidFill>
                <a:effectLst/>
                <a:latin typeface="Times New Roman" panose="02020603050405020304" pitchFamily="18" charset="0"/>
                <a:ea typeface="宋体" panose="02010600030101010101" pitchFamily="2" charset="-122"/>
              </a:rPr>
              <a:t>有许多国民来攻击推罗</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2.   </a:t>
            </a:r>
            <a:r>
              <a:rPr lang="zh-CN" altLang="zh-CN" sz="1800" dirty="0">
                <a:solidFill>
                  <a:srgbClr val="000000"/>
                </a:solidFill>
                <a:effectLst/>
                <a:latin typeface="Times New Roman" panose="02020603050405020304" pitchFamily="18" charset="0"/>
                <a:ea typeface="宋体" panose="02010600030101010101" pitchFamily="2" charset="-122"/>
              </a:rPr>
              <a:t>他们会攻破城墙、城楼</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3.   </a:t>
            </a:r>
            <a:r>
              <a:rPr lang="zh-CN" altLang="zh-CN" sz="1800" dirty="0">
                <a:solidFill>
                  <a:srgbClr val="000000"/>
                </a:solidFill>
                <a:effectLst/>
                <a:latin typeface="Times New Roman" panose="02020603050405020304" pitchFamily="18" charset="0"/>
                <a:ea typeface="宋体" panose="02010600030101010101" pitchFamily="2" charset="-122"/>
              </a:rPr>
              <a:t>推罗会被铲平刮净，石头、木头、尘土都抛在水中</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4.   </a:t>
            </a:r>
            <a:r>
              <a:rPr lang="zh-CN" altLang="zh-CN" sz="1800" dirty="0">
                <a:solidFill>
                  <a:srgbClr val="000000"/>
                </a:solidFill>
                <a:effectLst/>
                <a:latin typeface="Times New Roman" panose="02020603050405020304" pitchFamily="18" charset="0"/>
                <a:ea typeface="宋体" panose="02010600030101010101" pitchFamily="2" charset="-122"/>
              </a:rPr>
              <a:t>推罗会成为晒网的地方</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5.   </a:t>
            </a:r>
            <a:r>
              <a:rPr lang="zh-CN" altLang="zh-CN" sz="1800" dirty="0">
                <a:solidFill>
                  <a:srgbClr val="000000"/>
                </a:solidFill>
                <a:effectLst/>
                <a:latin typeface="Times New Roman" panose="02020603050405020304" pitchFamily="18" charset="0"/>
                <a:ea typeface="宋体" panose="02010600030101010101" pitchFamily="2" charset="-122"/>
              </a:rPr>
              <a:t>推罗不得再被重建</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2061231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首先，我们来回顾一下如何确认圣经是真理的三个步骤。第一步，大自然说明有一位超自然、非物质的创造者存在。</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击）罗马书</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自从造天地以来，神的永能和神性是明明可知的，虽是眼不能见，但借着所造之物就可以晓得，叫人无可推诿。</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a:latin typeface="Calibri" panose="020F0502020204030204" pitchFamily="34" charset="0"/>
            </a:endParaRPr>
          </a:p>
        </p:txBody>
      </p:sp>
    </p:spTree>
    <p:extLst>
      <p:ext uri="{BB962C8B-B14F-4D97-AF65-F5344CB8AC3E}">
        <p14:creationId xmlns:p14="http://schemas.microsoft.com/office/powerpoint/2010/main" val="195266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solidFill>
                  <a:srgbClr val="000000"/>
                </a:solidFill>
                <a:effectLst/>
                <a:latin typeface="宋体" panose="02010600030101010101" pitchFamily="2" charset="-122"/>
                <a:ea typeface="等线" panose="02010600030101010101" pitchFamily="2" charset="-122"/>
              </a:rPr>
              <a:t>5.2.</a:t>
            </a:r>
            <a:r>
              <a:rPr lang="zh-CN" altLang="zh-CN" sz="1800" b="1" dirty="0">
                <a:solidFill>
                  <a:srgbClr val="000000"/>
                </a:solidFill>
                <a:effectLst/>
                <a:latin typeface="Times New Roman" panose="02020603050405020304" pitchFamily="18" charset="0"/>
                <a:ea typeface="宋体" panose="02010600030101010101" pitchFamily="2" charset="-122"/>
              </a:rPr>
              <a:t>推罗预言不同寻常</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121212"/>
                </a:solidFill>
                <a:effectLst/>
                <a:latin typeface="Times New Roman" panose="02020603050405020304" pitchFamily="18" charset="0"/>
                <a:ea typeface="宋体" panose="02010600030101010101" pitchFamily="2" charset="-122"/>
              </a:rPr>
              <a:t>显然，这是一系列极不平常、也极难被应验的预言。</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121212"/>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121212"/>
                </a:solidFill>
                <a:effectLst/>
                <a:latin typeface="Times New Roman" panose="02020603050405020304" pitchFamily="18" charset="0"/>
                <a:ea typeface="宋体" panose="02010600030101010101" pitchFamily="2" charset="-122"/>
              </a:rPr>
              <a:t>因为首先</a:t>
            </a:r>
            <a:r>
              <a:rPr lang="zh-CN" altLang="zh-CN" sz="1800" dirty="0">
                <a:solidFill>
                  <a:srgbClr val="000000"/>
                </a:solidFill>
                <a:effectLst/>
                <a:latin typeface="Times New Roman" panose="02020603050405020304" pitchFamily="18" charset="0"/>
                <a:ea typeface="宋体" panose="02010600030101010101" pitchFamily="2" charset="-122"/>
              </a:rPr>
              <a:t>推罗陆城坐落在完美的商贸地段，又有悠久的历史，</a:t>
            </a:r>
            <a:r>
              <a:rPr lang="zh-CN" altLang="zh-CN" sz="1800" dirty="0">
                <a:solidFill>
                  <a:srgbClr val="121212"/>
                </a:solidFill>
                <a:effectLst/>
                <a:latin typeface="Times New Roman" panose="02020603050405020304" pitchFamily="18" charset="0"/>
                <a:ea typeface="宋体" panose="02010600030101010101" pitchFamily="2" charset="-122"/>
              </a:rPr>
              <a:t>很难想象，这样的城市会被彻底毁灭。其次，哪怕它果真被毁灭，那按照它的条件，也很快会被重建。毕竟，在历史上很多城市被毁后都重建了。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121212"/>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a:t>
            </a:r>
            <a:r>
              <a:rPr lang="zh-CN" altLang="zh-CN" sz="1800" dirty="0">
                <a:solidFill>
                  <a:srgbClr val="121212"/>
                </a:solidFill>
                <a:effectLst/>
                <a:latin typeface="Times New Roman" panose="02020603050405020304" pitchFamily="18" charset="0"/>
                <a:ea typeface="宋体" panose="02010600030101010101" pitchFamily="2" charset="-122"/>
              </a:rPr>
              <a:t>更不用说，在推罗陆城中还有一个叫瑞斯兰（</a:t>
            </a:r>
            <a:r>
              <a:rPr lang="en-US" altLang="zh-CN" sz="1800" dirty="0" err="1">
                <a:solidFill>
                  <a:srgbClr val="121212"/>
                </a:solidFill>
                <a:effectLst/>
                <a:latin typeface="Times New Roman" panose="02020603050405020304" pitchFamily="18" charset="0"/>
                <a:ea typeface="宋体" panose="02010600030101010101" pitchFamily="2" charset="-122"/>
              </a:rPr>
              <a:t>Reselain</a:t>
            </a:r>
            <a:r>
              <a:rPr lang="zh-CN" altLang="zh-CN" sz="1800" dirty="0">
                <a:solidFill>
                  <a:srgbClr val="121212"/>
                </a:solidFill>
                <a:effectLst/>
                <a:latin typeface="Times New Roman" panose="02020603050405020304" pitchFamily="18" charset="0"/>
                <a:ea typeface="宋体" panose="02010600030101010101" pitchFamily="2" charset="-122"/>
              </a:rPr>
              <a:t>）的淡水泉，这个大水泉直到今天还在每天涌出新鲜的泉水。这些淡水足够免费供应一个现代化大城市的需要，是建筑城市最理想的地方，因此推罗陆城重建的可能性相当大。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那圣经中关于推罗城的、这些看似极难应验的预言会实现吗？</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接下来，我们就进入历史的长廊，来详细考察一下这些预言吧。</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2699277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solidFill>
                  <a:srgbClr val="000000"/>
                </a:solidFill>
                <a:effectLst/>
                <a:latin typeface="宋体" panose="02010600030101010101" pitchFamily="2" charset="-122"/>
                <a:ea typeface="等线" panose="02010600030101010101" pitchFamily="2" charset="-122"/>
              </a:rPr>
              <a:t>5.3.</a:t>
            </a:r>
            <a:r>
              <a:rPr lang="zh-CN" altLang="zh-CN" sz="1800" b="1" dirty="0">
                <a:solidFill>
                  <a:srgbClr val="000000"/>
                </a:solidFill>
                <a:effectLst/>
                <a:latin typeface="Times New Roman" panose="02020603050405020304" pitchFamily="18" charset="0"/>
                <a:ea typeface="宋体" panose="02010600030101010101" pitchFamily="2" charset="-122"/>
              </a:rPr>
              <a:t>推罗陆城被摧毁</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先来看第一条预言，经文说：“推罗啊，我必与你为敌，使许多国民上来攻击你，如同海使波浪涌上来一样” 。这句经文暗示着，推罗会接二连三地遭到入侵。侵略者不是一哄而上，而是像海浪一样，一波接着一波。由此我们可以推断出，这个预言需要很多年才能被应验。</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 ）果然，在预言发出的几年后，推罗就在不同的时代遭到了不同势力一波又一波的攻击。</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21</a:t>
            </a:fld>
            <a:endParaRPr lang="en-US" altLang="zh-CN"/>
          </a:p>
        </p:txBody>
      </p:sp>
    </p:spTree>
    <p:extLst>
      <p:ext uri="{BB962C8B-B14F-4D97-AF65-F5344CB8AC3E}">
        <p14:creationId xmlns:p14="http://schemas.microsoft.com/office/powerpoint/2010/main" val="778519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比如说，在公元前</a:t>
            </a:r>
            <a:r>
              <a:rPr lang="en-US" altLang="zh-CN" sz="1800" kern="0" dirty="0">
                <a:effectLst/>
                <a:ea typeface="宋体" panose="02010600030101010101" pitchFamily="2" charset="-122"/>
                <a:cs typeface="Times New Roman" panose="02020603050405020304" pitchFamily="18" charset="0"/>
              </a:rPr>
              <a:t>585-572</a:t>
            </a:r>
            <a:r>
              <a:rPr lang="zh-CN" altLang="zh-CN" sz="1800" kern="0" dirty="0">
                <a:effectLst/>
                <a:ea typeface="宋体" panose="02010600030101010101" pitchFamily="2" charset="-122"/>
                <a:cs typeface="Times New Roman" panose="02020603050405020304" pitchFamily="18" charset="0"/>
              </a:rPr>
              <a:t>年这段时间，大陆上的推罗城就被尼布甲尼撒王率领的巴比伦大军围困并攻击，长达</a:t>
            </a:r>
            <a:r>
              <a:rPr lang="en-US" altLang="zh-CN" sz="1800" kern="0" dirty="0">
                <a:effectLst/>
                <a:ea typeface="宋体" panose="02010600030101010101" pitchFamily="2" charset="-122"/>
                <a:cs typeface="Times New Roman" panose="02020603050405020304" pitchFamily="18" charset="0"/>
              </a:rPr>
              <a:t>13</a:t>
            </a:r>
            <a:r>
              <a:rPr lang="zh-CN" altLang="zh-CN" sz="1800" kern="0" dirty="0">
                <a:effectLst/>
                <a:ea typeface="宋体" panose="02010600030101010101" pitchFamily="2" charset="-122"/>
                <a:cs typeface="Times New Roman" panose="02020603050405020304" pitchFamily="18" charset="0"/>
              </a:rPr>
              <a:t>年之久。</a:t>
            </a:r>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22</a:t>
            </a:fld>
            <a:endParaRPr lang="en-US" altLang="zh-CN"/>
          </a:p>
        </p:txBody>
      </p:sp>
    </p:spTree>
    <p:extLst>
      <p:ext uri="{BB962C8B-B14F-4D97-AF65-F5344CB8AC3E}">
        <p14:creationId xmlns:p14="http://schemas.microsoft.com/office/powerpoint/2010/main" val="1777436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在巴比伦大军入侵推罗陆城的</a:t>
            </a:r>
            <a:r>
              <a:rPr lang="en-US" altLang="zh-CN" sz="1800" dirty="0">
                <a:solidFill>
                  <a:srgbClr val="000000"/>
                </a:solidFill>
                <a:effectLst/>
                <a:latin typeface="Times New Roman" panose="02020603050405020304" pitchFamily="18" charset="0"/>
                <a:ea typeface="宋体" panose="02010600030101010101" pitchFamily="2" charset="-122"/>
              </a:rPr>
              <a:t>13</a:t>
            </a:r>
            <a:r>
              <a:rPr lang="zh-CN" altLang="zh-CN" sz="1800" dirty="0">
                <a:solidFill>
                  <a:srgbClr val="000000"/>
                </a:solidFill>
                <a:effectLst/>
                <a:latin typeface="Times New Roman" panose="02020603050405020304" pitchFamily="18" charset="0"/>
                <a:ea typeface="宋体" panose="02010600030101010101" pitchFamily="2" charset="-122"/>
              </a:rPr>
              <a:t>年间，虽然推罗一直防守，但最终巴比伦大军还是拆毁了他们的城墙和城楼，攻下了防卫坚固的推罗陆城。</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23</a:t>
            </a:fld>
            <a:endParaRPr lang="en-US" altLang="zh-CN"/>
          </a:p>
        </p:txBody>
      </p:sp>
    </p:spTree>
    <p:extLst>
      <p:ext uri="{BB962C8B-B14F-4D97-AF65-F5344CB8AC3E}">
        <p14:creationId xmlns:p14="http://schemas.microsoft.com/office/powerpoint/2010/main" val="1721862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这就开始应验以西结的第二条预言了：</a:t>
            </a:r>
            <a:r>
              <a:rPr lang="en-US" altLang="zh-CN" sz="1800" kern="0" dirty="0">
                <a:effectLst/>
                <a:ea typeface="宋体" panose="02010600030101010101" pitchFamily="2" charset="-122"/>
                <a:cs typeface="Times New Roman" panose="02020603050405020304" pitchFamily="18" charset="0"/>
              </a:rPr>
              <a:t>2. </a:t>
            </a:r>
            <a:r>
              <a:rPr lang="zh-CN" altLang="zh-CN" sz="1800" kern="0" dirty="0">
                <a:effectLst/>
                <a:ea typeface="宋体" panose="02010600030101010101" pitchFamily="2" charset="-122"/>
                <a:cs typeface="Times New Roman" panose="02020603050405020304" pitchFamily="18" charset="0"/>
              </a:rPr>
              <a:t>推罗的城墙、城楼被攻破。留意这里说的是“开始</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应验，因为后来的历史事件表明：这条预言还在被继续应验。</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1733312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当然，巴比伦大军征服的只是推罗的陆城部分，但他们没有征服推罗岛，因为尼布甲尼撒王没有舰队，无法进攻岛城。由于推罗大陆城被尼布甲尼撒王摧毁，从此推罗人就只能在岛城生活了。</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25</a:t>
            </a:fld>
            <a:endParaRPr lang="en-US" altLang="zh-CN"/>
          </a:p>
        </p:txBody>
      </p:sp>
    </p:spTree>
    <p:extLst>
      <p:ext uri="{BB962C8B-B14F-4D97-AF65-F5344CB8AC3E}">
        <p14:creationId xmlns:p14="http://schemas.microsoft.com/office/powerpoint/2010/main" val="1645091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solidFill>
                  <a:srgbClr val="000000"/>
                </a:solidFill>
                <a:effectLst/>
                <a:latin typeface="宋体" panose="02010600030101010101" pitchFamily="2" charset="-122"/>
                <a:ea typeface="等线" panose="02010600030101010101" pitchFamily="2" charset="-122"/>
              </a:rPr>
              <a:t>5.4.</a:t>
            </a:r>
            <a:r>
              <a:rPr lang="zh-CN" altLang="zh-CN" sz="1800" b="1" dirty="0">
                <a:solidFill>
                  <a:srgbClr val="000000"/>
                </a:solidFill>
                <a:effectLst/>
                <a:latin typeface="Times New Roman" panose="02020603050405020304" pitchFamily="18" charset="0"/>
                <a:ea typeface="宋体" panose="02010600030101010101" pitchFamily="2" charset="-122"/>
              </a:rPr>
              <a:t>推罗陆城至今未被重建</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那毁坏的推罗大陆城被重建了吗？</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这是我们都很想知道的事情。回答是：（</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没有！推罗陆城在被巴比伦大军摧毁之后，就沦为了一片废墟。尽管推罗陆城的地理位置很好，实在值得重建，但很可惜至今仍未实现。到了今天，我们只能在地图上圈出古推罗陆城的大致范围，但已经不能确认它遗址的具体位置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3182515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现在我们能知道的是：推罗陆城附近沿岸的地区都成了渔民晒网的地方。一位</a:t>
            </a:r>
            <a:r>
              <a:rPr lang="en-US" altLang="zh-CN" sz="1800" dirty="0">
                <a:solidFill>
                  <a:srgbClr val="000000"/>
                </a:solidFill>
                <a:effectLst/>
                <a:latin typeface="Times New Roman" panose="02020603050405020304" pitchFamily="18" charset="0"/>
                <a:ea typeface="宋体" panose="02010600030101010101" pitchFamily="2" charset="-122"/>
              </a:rPr>
              <a:t>20</a:t>
            </a:r>
            <a:r>
              <a:rPr lang="zh-CN" altLang="zh-CN" sz="1800" dirty="0">
                <a:solidFill>
                  <a:srgbClr val="000000"/>
                </a:solidFill>
                <a:effectLst/>
                <a:latin typeface="Times New Roman" panose="02020603050405020304" pitchFamily="18" charset="0"/>
                <a:ea typeface="宋体" panose="02010600030101010101" pitchFamily="2" charset="-122"/>
              </a:rPr>
              <a:t>世纪早期的作者写道：“旧推罗【推罗陆城】二千五百年以来一直都是片光秃秃的石头，无人居住</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也没遗留任何古迹。这儿已被刮净，并且再未得到重建。”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381974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这很可能应验了以西结的第四和第五条预言“</a:t>
            </a:r>
            <a:r>
              <a:rPr lang="en-US" altLang="zh-CN" sz="1800" dirty="0">
                <a:solidFill>
                  <a:srgbClr val="000000"/>
                </a:solidFill>
                <a:effectLst/>
                <a:latin typeface="Times New Roman" panose="02020603050405020304" pitchFamily="18" charset="0"/>
                <a:ea typeface="宋体" panose="02010600030101010101" pitchFamily="2" charset="-122"/>
              </a:rPr>
              <a:t>4. </a:t>
            </a:r>
            <a:r>
              <a:rPr lang="zh-CN" altLang="zh-CN" sz="1800" dirty="0">
                <a:solidFill>
                  <a:srgbClr val="000000"/>
                </a:solidFill>
                <a:effectLst/>
                <a:latin typeface="Times New Roman" panose="02020603050405020304" pitchFamily="18" charset="0"/>
                <a:ea typeface="宋体" panose="02010600030101010101" pitchFamily="2" charset="-122"/>
              </a:rPr>
              <a:t>（推罗会）成为晒网的地方</a:t>
            </a:r>
            <a:r>
              <a:rPr lang="en-US" altLang="zh-CN" sz="1800" dirty="0">
                <a:solidFill>
                  <a:srgbClr val="000000"/>
                </a:solidFill>
                <a:effectLst/>
                <a:latin typeface="Times New Roman" panose="02020603050405020304" pitchFamily="18" charset="0"/>
                <a:ea typeface="宋体" panose="02010600030101010101" pitchFamily="2" charset="-122"/>
              </a:rPr>
              <a:t>5. </a:t>
            </a:r>
            <a:r>
              <a:rPr lang="zh-CN" altLang="zh-CN" sz="1800" dirty="0">
                <a:solidFill>
                  <a:srgbClr val="000000"/>
                </a:solidFill>
                <a:effectLst/>
                <a:latin typeface="Times New Roman" panose="02020603050405020304" pitchFamily="18" charset="0"/>
                <a:ea typeface="宋体" panose="02010600030101010101" pitchFamily="2" charset="-122"/>
              </a:rPr>
              <a:t>推罗不得再被重建”。</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以西结针对推罗的预言就只有第一和第三条没被应验了。明显在这两条预言中，第三条预言“（推罗会）被铲平刮净，石头、木头、尘土都抛在水中</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是更难应验的。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怎么可能会有一座城市的石头、木头、甚至是尘土都被铲平刮净呢？令人意想不到的是，就连这么不可能发生的事也在历史上发生了。而且，成就这件事的就是史上有名的亚历山大大帝。</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2974385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solidFill>
                  <a:srgbClr val="000000"/>
                </a:solidFill>
                <a:effectLst/>
                <a:latin typeface="宋体" panose="02010600030101010101" pitchFamily="2" charset="-122"/>
                <a:ea typeface="等线" panose="02010600030101010101" pitchFamily="2" charset="-122"/>
              </a:rPr>
              <a:t>5.5.</a:t>
            </a:r>
            <a:r>
              <a:rPr lang="zh-CN" altLang="zh-CN" sz="1800" b="1" dirty="0">
                <a:solidFill>
                  <a:srgbClr val="000000"/>
                </a:solidFill>
                <a:effectLst/>
                <a:latin typeface="Times New Roman" panose="02020603050405020304" pitchFamily="18" charset="0"/>
                <a:ea typeface="宋体" panose="02010600030101010101" pitchFamily="2" charset="-122"/>
              </a:rPr>
              <a:t>推罗城被亚历山大大帝铲平刮净</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大家知道亚历山大大帝吗？</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在人教版初中九年级的历史课中本介绍了这位大帝，说他是欧洲历史上最伟大的四大军事统帅之首。亚历山大在短短</a:t>
            </a:r>
            <a:r>
              <a:rPr lang="en-US" altLang="zh-CN" sz="1800" dirty="0">
                <a:solidFill>
                  <a:srgbClr val="000000"/>
                </a:solidFill>
                <a:effectLst/>
                <a:latin typeface="Times New Roman" panose="02020603050405020304" pitchFamily="18" charset="0"/>
                <a:ea typeface="宋体" panose="02010600030101010101" pitchFamily="2" charset="-122"/>
              </a:rPr>
              <a:t>13</a:t>
            </a:r>
            <a:r>
              <a:rPr lang="zh-CN" altLang="zh-CN" sz="1800" dirty="0">
                <a:solidFill>
                  <a:srgbClr val="000000"/>
                </a:solidFill>
                <a:effectLst/>
                <a:latin typeface="Times New Roman" panose="02020603050405020304" pitchFamily="18" charset="0"/>
                <a:ea typeface="宋体" panose="02010600030101010101" pitchFamily="2" charset="-122"/>
              </a:rPr>
              <a:t>年里，就开创了庞大的亚历山大帝国，地跨欧、亚、非三大洲。他所率领的军队具有超强的作战能力，几乎是战无不胜，攻无不克。</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37428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kern="0" dirty="0">
                <a:effectLst/>
                <a:ea typeface="宋体" panose="02010600030101010101" pitchFamily="2" charset="-122"/>
                <a:cs typeface="Times New Roman" panose="02020603050405020304" pitchFamily="18" charset="0"/>
              </a:rPr>
              <a:t>第二步是考察圣经的历史。历史学和考古学的证据支持圣经的记载是真实的历史。</a:t>
            </a:r>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a:latin typeface="Calibri" panose="020F0502020204030204" pitchFamily="34" charset="0"/>
            </a:endParaRPr>
          </a:p>
        </p:txBody>
      </p:sp>
    </p:spTree>
    <p:extLst>
      <p:ext uri="{BB962C8B-B14F-4D97-AF65-F5344CB8AC3E}">
        <p14:creationId xmlns:p14="http://schemas.microsoft.com/office/powerpoint/2010/main" val="371156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因此在公元前</a:t>
            </a:r>
            <a:r>
              <a:rPr lang="en-US" altLang="zh-CN" sz="1800" dirty="0">
                <a:solidFill>
                  <a:srgbClr val="000000"/>
                </a:solidFill>
                <a:effectLst/>
                <a:latin typeface="Times New Roman" panose="02020603050405020304" pitchFamily="18" charset="0"/>
                <a:ea typeface="宋体" panose="02010600030101010101" pitchFamily="2" charset="-122"/>
              </a:rPr>
              <a:t>332</a:t>
            </a:r>
            <a:r>
              <a:rPr lang="zh-CN" altLang="zh-CN" sz="1800" dirty="0">
                <a:solidFill>
                  <a:srgbClr val="000000"/>
                </a:solidFill>
                <a:effectLst/>
                <a:latin typeface="Times New Roman" panose="02020603050405020304" pitchFamily="18" charset="0"/>
                <a:ea typeface="宋体" panose="02010600030101010101" pitchFamily="2" charset="-122"/>
              </a:rPr>
              <a:t>年，当亚历山大大帝战胜波斯帝国，沿着巴勒斯坦的海岸进军时，周边很多城邦都选择不战而降。但推罗岛城并没有望风归降。为什么？也许是因为推罗人认为自己的小岛筑有高墙又四面环海，凭借这道天然的屏障，岛城易守难攻。再加上有舰队护卫，应该会比较安全。而且在此之前，从来没有军队成功入侵过岛城，就连巴比伦大军也只能望洋兴叹。</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30</a:t>
            </a:fld>
            <a:endParaRPr lang="en-US" altLang="zh-CN"/>
          </a:p>
        </p:txBody>
      </p:sp>
    </p:spTree>
    <p:extLst>
      <p:ext uri="{BB962C8B-B14F-4D97-AF65-F5344CB8AC3E}">
        <p14:creationId xmlns:p14="http://schemas.microsoft.com/office/powerpoint/2010/main" val="3480282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看这张地图，如果你是亚历山大，看到海峡那边的推罗岛城，你会想到用什么办法来攻取它？</a:t>
            </a:r>
            <a:r>
              <a:rPr lang="zh-CN" altLang="zh-CN" sz="1800" b="1" kern="0" dirty="0">
                <a:effectLst/>
                <a:ea typeface="宋体" panose="02010600030101010101" pitchFamily="2" charset="-122"/>
                <a:cs typeface="Times New Roman" panose="02020603050405020304" pitchFamily="18" charset="0"/>
              </a:rPr>
              <a:t>（等候学生回答）</a:t>
            </a:r>
            <a:r>
              <a:rPr lang="zh-CN" altLang="zh-CN" sz="1800" kern="0" dirty="0">
                <a:effectLst/>
                <a:ea typeface="宋体" panose="02010600030101010101" pitchFamily="2" charset="-122"/>
                <a:cs typeface="Times New Roman" panose="02020603050405020304" pitchFamily="18" charset="0"/>
              </a:rPr>
              <a:t>当亚历山大望着被海水阻隔的推罗岛城时，他想出了一个让人叫绝的战术。那就是：填海修路，直通小岛。</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910231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亚历山大望着海水阻隔的推罗岛，没有就此放弃，他采取了当时军事史上前所未有的策略，填海修路，直通小岛。</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3C8DEE6-4B0E-408B-A613-BD5345C454B7}" type="slidenum">
              <a:rPr lang="en-US" altLang="zh-CN" smtClean="0"/>
              <a:t>32</a:t>
            </a:fld>
            <a:endParaRPr lang="en-US" altLang="zh-CN"/>
          </a:p>
        </p:txBody>
      </p:sp>
    </p:spTree>
    <p:extLst>
      <p:ext uri="{BB962C8B-B14F-4D97-AF65-F5344CB8AC3E}">
        <p14:creationId xmlns:p14="http://schemas.microsoft.com/office/powerpoint/2010/main" val="2000483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他想到了推罗陆城的残留废墟。推罗陆城在被巴比伦征服之后，就沦为一片废墟，一直没被重建。</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3311052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为了铺设通往岛城的堤道，亚历山大就下令让他的军队把推罗陆城废墟中所有残留的石头、木头，甚至从地面铲来的尘土都丢到海里。这是历史上从未发生过的怪诞事件！</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1593620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但这个历史事件却几乎是一字一句地应验了以西结的预言：“推罗会被铲平刮净，石头、木头、尘土都抛在水中”。看到这么不可能发生的事都</a:t>
            </a:r>
            <a:r>
              <a:rPr lang="zh-CN" altLang="zh-CN" sz="1800" kern="0" dirty="0">
                <a:solidFill>
                  <a:srgbClr val="121212"/>
                </a:solidFill>
                <a:effectLst/>
                <a:ea typeface="宋体" panose="02010600030101010101" pitchFamily="2" charset="-122"/>
                <a:cs typeface="Times New Roman" panose="02020603050405020304" pitchFamily="18" charset="0"/>
              </a:rPr>
              <a:t>照着圣经的预言应验了，你心里会不会对上帝心生敬畏？</a:t>
            </a:r>
            <a:r>
              <a:rPr lang="zh-CN" altLang="zh-CN" sz="1800" b="1" kern="0" dirty="0">
                <a:solidFill>
                  <a:srgbClr val="121212"/>
                </a:solidFill>
                <a:effectLst/>
                <a:ea typeface="宋体" panose="02010600030101010101" pitchFamily="2" charset="-122"/>
                <a:cs typeface="Times New Roman" panose="02020603050405020304" pitchFamily="18" charset="0"/>
              </a:rPr>
              <a:t>（等候学生回答）</a:t>
            </a:r>
            <a:r>
              <a:rPr lang="zh-CN" altLang="zh-CN" sz="1800" kern="0" dirty="0">
                <a:solidFill>
                  <a:srgbClr val="121212"/>
                </a:solidFill>
                <a:effectLst/>
                <a:ea typeface="宋体" panose="02010600030101010101" pitchFamily="2" charset="-122"/>
                <a:cs typeface="Times New Roman" panose="02020603050405020304" pitchFamily="18" charset="0"/>
              </a:rPr>
              <a:t>但是那些不愿意相信上帝的人却错误地把这些预言的应验解释成一个巧合，或是人为的刻意应验。</a:t>
            </a:r>
            <a:r>
              <a:rPr lang="zh-CN" altLang="zh-CN" sz="1800" kern="0" dirty="0">
                <a:effectLst/>
                <a:ea typeface="宋体" panose="02010600030101010101" pitchFamily="2" charset="-122"/>
                <a:cs typeface="Times New Roman" panose="02020603050405020304" pitchFamily="18" charset="0"/>
              </a:rPr>
              <a:t> </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3153916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solidFill>
                  <a:srgbClr val="000000"/>
                </a:solidFill>
                <a:effectLst/>
                <a:latin typeface="宋体" panose="02010600030101010101" pitchFamily="2" charset="-122"/>
                <a:ea typeface="等线" panose="02010600030101010101" pitchFamily="2" charset="-122"/>
              </a:rPr>
              <a:t>5.6.</a:t>
            </a:r>
            <a:r>
              <a:rPr lang="zh-CN" altLang="zh-CN" sz="1800" b="1" dirty="0">
                <a:solidFill>
                  <a:srgbClr val="000000"/>
                </a:solidFill>
                <a:effectLst/>
                <a:latin typeface="Times New Roman" panose="02020603050405020304" pitchFamily="18" charset="0"/>
                <a:ea typeface="宋体" panose="02010600030101010101" pitchFamily="2" charset="-122"/>
              </a:rPr>
              <a:t>推罗城预言的应验是巧合吗？</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难道我们要相信这纯粹是一个巧合吗？</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难道亚历山大和他的军队是在刻意应验这个预言吗？</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当然没可能！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1199177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你觉得充满雄心壮志的亚历山大耗费大量人力财力，亲自率领几万大军从</a:t>
            </a:r>
            <a:r>
              <a:rPr lang="en-US" altLang="zh-CN" sz="1800" dirty="0">
                <a:solidFill>
                  <a:srgbClr val="000000"/>
                </a:solidFill>
                <a:effectLst/>
                <a:latin typeface="Times New Roman" panose="02020603050405020304" pitchFamily="18" charset="0"/>
                <a:ea typeface="宋体" panose="02010600030101010101" pitchFamily="2" charset="-122"/>
              </a:rPr>
              <a:t>1500</a:t>
            </a:r>
            <a:r>
              <a:rPr lang="zh-CN" altLang="zh-CN" sz="1800" dirty="0">
                <a:solidFill>
                  <a:srgbClr val="000000"/>
                </a:solidFill>
                <a:effectLst/>
                <a:latin typeface="Times New Roman" panose="02020603050405020304" pitchFamily="18" charset="0"/>
                <a:ea typeface="宋体" panose="02010600030101010101" pitchFamily="2" charset="-122"/>
              </a:rPr>
              <a:t>多公里以外的地方赶到推罗城，只为要应验一个隐藏在圣经中的古老预言吗？</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击）不可能！亚历山大连这个预言都没听说过，又怎么会刻意去应验预言呢？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1046064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你觉得几万训练有素的希腊士兵会为了要实现一个以色列先知的预言，而甘心在异国他乡免费做九个月的土木搬运工吗？</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击）不可能！这些应验预言的士兵连以西结是谁都不知道，又怎么会刻意去应验他的预言呢？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2479942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这也不可能是一个巧合，哪有一个巧合会和一系列极其详细的事件都一一吻合，好像是提前彩排过的一样？我们知道人类的预言常常落空，但是这一系列极其详细的预言却都一一发生了。这说明什么？</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207961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kern="0" dirty="0">
                <a:effectLst/>
                <a:ea typeface="宋体" panose="02010600030101010101" pitchFamily="2" charset="-122"/>
                <a:cs typeface="宋体" panose="02010600030101010101" pitchFamily="2" charset="-122"/>
              </a:rPr>
              <a:t>第三步是考察圣经中的预言。圣经中记载的很多预言在过了很久以后都应验了，这证明圣经是上帝的启示。</a:t>
            </a:r>
            <a:r>
              <a:rPr lang="zh-CN" altLang="zh-CN" sz="1800" kern="0" dirty="0">
                <a:effectLst/>
                <a:ea typeface="宋体" panose="02010600030101010101" pitchFamily="2" charset="-122"/>
                <a:cs typeface="Times New Roman" panose="02020603050405020304" pitchFamily="18" charset="0"/>
              </a:rPr>
              <a:t>这一课我们就要从推罗城的历史考察圣经中的预言应验。</a:t>
            </a:r>
            <a:endParaRPr lang="zh-TW" altLang="zh-TW" sz="1200" kern="1200" dirty="0">
              <a:solidFill>
                <a:schemeClr val="tx1"/>
              </a:solidFill>
              <a:effectLst/>
              <a:latin typeface="+mn-lt"/>
              <a:ea typeface="+mn-ea"/>
              <a:cs typeface="+mn-cs"/>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4</a:t>
            </a:fld>
            <a:endParaRPr lang="en-US" altLang="zh-CN" sz="1200">
              <a:latin typeface="Calibri" panose="020F0502020204030204" pitchFamily="34" charset="0"/>
            </a:endParaRPr>
          </a:p>
        </p:txBody>
      </p:sp>
    </p:spTree>
    <p:extLst>
      <p:ext uri="{BB962C8B-B14F-4D97-AF65-F5344CB8AC3E}">
        <p14:creationId xmlns:p14="http://schemas.microsoft.com/office/powerpoint/2010/main" val="508032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一个合理的解释是：上帝有能力预知未来！亚历山大和他的军队是在不知不觉中，应验了关于推罗城的预言的。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2389651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solidFill>
                  <a:srgbClr val="000000"/>
                </a:solidFill>
                <a:effectLst/>
                <a:latin typeface="宋体" panose="02010600030101010101" pitchFamily="2" charset="-122"/>
                <a:ea typeface="等线" panose="02010600030101010101" pitchFamily="2" charset="-122"/>
              </a:rPr>
              <a:t>5.7.</a:t>
            </a:r>
            <a:r>
              <a:rPr lang="zh-CN" altLang="zh-CN" sz="1800" b="1" dirty="0">
                <a:solidFill>
                  <a:srgbClr val="000000"/>
                </a:solidFill>
                <a:effectLst/>
                <a:latin typeface="Times New Roman" panose="02020603050405020304" pitchFamily="18" charset="0"/>
                <a:ea typeface="宋体" panose="02010600030101010101" pitchFamily="2" charset="-122"/>
              </a:rPr>
              <a:t>推罗城的预言被应验了！</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还记得我们前面说过的吗？由于在以西结生活的时代，推罗城最主要的部分还是在大陆上，因而以西结的预言应该主要是针对推罗陆城说的。看这五条预言，（</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击）第三条预言明显是指着推罗陆城说的，第</a:t>
            </a:r>
            <a:r>
              <a:rPr lang="en-US" altLang="zh-CN" sz="1800" dirty="0">
                <a:solidFill>
                  <a:srgbClr val="000000"/>
                </a:solidFill>
                <a:effectLst/>
                <a:latin typeface="Times New Roman" panose="02020603050405020304" pitchFamily="18" charset="0"/>
                <a:ea typeface="宋体" panose="02010600030101010101" pitchFamily="2" charset="-122"/>
              </a:rPr>
              <a:t>4-5</a:t>
            </a:r>
            <a:r>
              <a:rPr lang="zh-CN" altLang="zh-CN" sz="1800" dirty="0">
                <a:solidFill>
                  <a:srgbClr val="000000"/>
                </a:solidFill>
                <a:effectLst/>
                <a:latin typeface="Times New Roman" panose="02020603050405020304" pitchFamily="18" charset="0"/>
                <a:ea typeface="宋体" panose="02010600030101010101" pitchFamily="2" charset="-122"/>
              </a:rPr>
              <a:t>条预言大概也是针对推罗陆城的。但某些解经家认为以西结的预言也包括推罗岛城。</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3612213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对于岛城感兴趣的同学，请参考《理性信仰》第二册第五章，有关推罗的部分。</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2018717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但现在我们可以确认的是：以西结针对推罗发出的预言已经完全应验在推罗陆城的身上了。</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面对推罗陆城这所极不可能被毁灭的城市，圣经却预言它会被彻底毁灭。面对一座极有可能被重建的城市，圣经却预言它永不得重建。而且，后来事情果真照着圣经所说的应验了。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1242143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数千年来，这些预言和应验的历史都在告诉世人：圣经果然是上帝的启示，而且他的话必定成就。</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568657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6.</a:t>
            </a:r>
            <a:r>
              <a:rPr lang="zh-TW"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TW" altLang="zh-CN" sz="1800" b="1" dirty="0">
                <a:effectLst/>
                <a:latin typeface="Times New Roman" panose="02020603050405020304" pitchFamily="18" charset="0"/>
                <a:ea typeface="宋体" panose="02010600030101010101" pitchFamily="2" charset="-122"/>
              </a:rPr>
              <a:t>）老师讲解：</a:t>
            </a:r>
            <a:r>
              <a:rPr lang="zh-CN" altLang="zh-CN" sz="1800" b="1" dirty="0">
                <a:effectLst/>
                <a:latin typeface="Times New Roman" panose="02020603050405020304" pitchFamily="18" charset="0"/>
                <a:ea typeface="宋体" panose="02010600030101010101" pitchFamily="2" charset="-122"/>
              </a:rPr>
              <a:t>为什么搞清楚预言写作的时间很重要？</a:t>
            </a:r>
            <a:endParaRPr lang="zh-CN" altLang="zh-CN" sz="1800" b="1" dirty="0">
              <a:effectLst/>
              <a:latin typeface="Times New Roman" panose="02020603050405020304" pitchFamily="18" charset="0"/>
            </a:endParaRPr>
          </a:p>
          <a:p>
            <a:r>
              <a:rPr lang="zh-CN" altLang="zh-CN" sz="1800" dirty="0">
                <a:solidFill>
                  <a:srgbClr val="000000"/>
                </a:solidFill>
                <a:effectLst/>
                <a:latin typeface="Times New Roman" panose="02020603050405020304" pitchFamily="18" charset="0"/>
                <a:ea typeface="宋体" panose="02010600030101010101" pitchFamily="2" charset="-122"/>
              </a:rPr>
              <a:t>应验的预言可以作为合理的依据，让人们相信圣经的预言是通过上帝的启示写下的。但历史上却有些人批判圣经，说圣经的预言是写于事情应验以后。大家听过这样的说法吗？</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3977930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确认预言书写的时间非常关键，因为这关乎到圣经到底是不是上帝的启示。以推罗城的预言为例，如果事情是先有以西结写下推罗被毁灭的预言，然后才有“推罗被铲平刮净，石头、木头、尘土都抛在水中”，那就说明圣经肯定是上帝的启示，因为人类无法准确预知未来。</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3788072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所以现在关键的问题是：以西结书的预言到底写于什么时候呢？要回答这个问题，那就牵扯到考古学家是怎么确认抄本年代的了。相信下来的这段视频可以教会我们。</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632058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观看视频。</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4187974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TW" altLang="zh-CN" sz="1800" kern="0" dirty="0">
                <a:effectLst/>
                <a:ea typeface="宋体" panose="02010600030101010101" pitchFamily="2" charset="-122"/>
                <a:cs typeface="Times New Roman" panose="02020603050405020304" pitchFamily="18" charset="0"/>
              </a:rPr>
              <a:t>8.（</a:t>
            </a:r>
            <a:r>
              <a:rPr lang="en-US" altLang="zh-CN" sz="1800" kern="0" dirty="0">
                <a:effectLst/>
                <a:latin typeface="宋体" panose="02010600030101010101" pitchFamily="2" charset="-122"/>
                <a:cs typeface="Times New Roman" panose="02020603050405020304" pitchFamily="18" charset="0"/>
              </a:rPr>
              <a:t>10'</a:t>
            </a:r>
            <a:r>
              <a:rPr lang="zh-TW"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任务二：</a:t>
            </a:r>
            <a:r>
              <a:rPr lang="zh-TW" altLang="zh-CN" sz="1800" kern="0" dirty="0">
                <a:effectLst/>
                <a:ea typeface="宋体" panose="02010600030101010101" pitchFamily="2" charset="-122"/>
                <a:cs typeface="Times New Roman" panose="02020603050405020304" pitchFamily="18" charset="0"/>
              </a:rPr>
              <a:t>观看视频 + 完成习题</a:t>
            </a:r>
            <a:endParaRPr lang="en-US" altLang="zh-TW" sz="1800" kern="0" dirty="0">
              <a:effectLst/>
              <a:ea typeface="宋体" panose="02010600030101010101" pitchFamily="2" charset="-122"/>
              <a:cs typeface="Times New Roman" panose="02020603050405020304" pitchFamily="18" charset="0"/>
            </a:endParaRPr>
          </a:p>
          <a:p>
            <a:r>
              <a:rPr lang="zh-CN" altLang="zh-CN" sz="1800" kern="0" dirty="0">
                <a:effectLst/>
                <a:ea typeface="宋体" panose="02010600030101010101" pitchFamily="2" charset="-122"/>
                <a:cs typeface="Times New Roman" panose="02020603050405020304" pitchFamily="18" charset="0"/>
              </a:rPr>
              <a:t>（</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观看视频：</a:t>
            </a:r>
            <a:r>
              <a:rPr lang="zh-CN" altLang="zh-CN" sz="1800" b="1" kern="0" dirty="0">
                <a:effectLst/>
                <a:latin typeface="Times New Roman" panose="02020603050405020304" pitchFamily="18" charset="0"/>
                <a:ea typeface="等线" panose="02010600030101010101" pitchFamily="2" charset="-122"/>
                <a:cs typeface="Times New Roman" panose="02020603050405020304" pitchFamily="18" charset="0"/>
              </a:rPr>
              <a:t>以西结书是什么时候写的？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208944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推罗城的历史悠久而奇特，是一座大约三千年的古城。这座古城的遗址也具有传奇色彩。知道吗？曾经有几万个人花了九个月的时间来挖掘这所城市。他们不仅把城里的每一砖、每一瓦都挖了出来、甚至还把地上的尘土都刮尽了。更令人匪夷所思的是，进行这些挖掘的人不是考古学家，而是亚历山大大帝的军队。</a:t>
            </a:r>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16768839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9.（</a:t>
            </a:r>
            <a:r>
              <a:rPr lang="en-US" altLang="zh-CN" sz="1800" b="1" dirty="0">
                <a:effectLst/>
                <a:latin typeface="宋体" panose="02010600030101010101" pitchFamily="2" charset="-122"/>
              </a:rPr>
              <a:t>2'</a:t>
            </a:r>
            <a:r>
              <a:rPr lang="zh-TW" altLang="zh-CN" sz="1800" b="1" dirty="0">
                <a:effectLst/>
                <a:latin typeface="Times New Roman" panose="02020603050405020304" pitchFamily="18" charset="0"/>
                <a:ea typeface="宋体" panose="02010600030101010101" pitchFamily="2" charset="-122"/>
              </a:rPr>
              <a:t>）老师讲解：任务二习题   </a:t>
            </a:r>
            <a:endParaRPr lang="zh-CN" altLang="zh-CN" sz="1800" b="1" dirty="0">
              <a:effectLst/>
              <a:latin typeface="Times New Roman" panose="02020603050405020304" pitchFamily="18" charset="0"/>
            </a:endParaRPr>
          </a:p>
          <a:p>
            <a:r>
              <a:rPr lang="zh-CN" altLang="zh-CN" sz="1800" b="1" dirty="0">
                <a:effectLst/>
                <a:latin typeface="Times New Roman" panose="02020603050405020304" pitchFamily="18" charset="0"/>
                <a:ea typeface="宋体" panose="02010600030101010101" pitchFamily="2" charset="-122"/>
                <a:cs typeface="宋体" panose="02010600030101010101" pitchFamily="2" charset="-122"/>
              </a:rPr>
              <a:t>二、单选题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通过对以西结书抄本的考古观察和历史考究，我们可以确认以西结书写于</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u="sng" dirty="0">
                <a:effectLst/>
                <a:latin typeface="Times New Roman" panose="02020603050405020304" pitchFamily="18" charset="0"/>
                <a:ea typeface="宋体" panose="02010600030101010101" pitchFamily="2" charset="-122"/>
                <a:cs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公元前三世纪</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lphaUcPeriod"/>
            </a:pP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公元前六世纪</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3420841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以西结书的预言是在推罗城被摧毁</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u="sng" dirty="0">
                <a:effectLst/>
                <a:latin typeface="Times New Roman" panose="02020603050405020304" pitchFamily="18" charset="0"/>
                <a:ea typeface="宋体" panose="02010600030101010101" pitchFamily="2" charset="-122"/>
                <a:cs typeface="宋体" panose="02010600030101010101" pitchFamily="2" charset="-122"/>
              </a:rPr>
              <a:t> _A__</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发出的。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宋体" panose="02010600030101010101" pitchFamily="2" charset="-122"/>
              </a:rPr>
              <a:t>A. </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之前</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宋体" panose="02010600030101010101" pitchFamily="2" charset="-122"/>
              </a:rPr>
              <a:t>B. </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之后</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461219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推罗城预言的应验说明（</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宋体" panose="02010600030101010101" pitchFamily="2" charset="-122"/>
                <a:ea typeface="等线" panose="02010600030101010101" pitchFamily="2" charset="-122"/>
              </a:rPr>
              <a:t>   </a:t>
            </a:r>
            <a:r>
              <a:rPr lang="en-US" altLang="zh-CN" sz="1800" u="sng" dirty="0">
                <a:effectLst/>
                <a:latin typeface="宋体" panose="02010600030101010101" pitchFamily="2" charset="-122"/>
                <a:ea typeface="等线" panose="02010600030101010101" pitchFamily="2" charset="-122"/>
                <a:cs typeface="宋体" panose="02010600030101010101" pitchFamily="2" charset="-122"/>
              </a:rPr>
              <a:t>B   </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A</a:t>
            </a:r>
            <a:r>
              <a:rPr lang="zh-CN" altLang="zh-CN" sz="1800" dirty="0">
                <a:effectLst/>
                <a:latin typeface="Times New Roman" panose="02020603050405020304" pitchFamily="18" charset="0"/>
                <a:ea typeface="宋体" panose="02010600030101010101" pitchFamily="2" charset="-122"/>
              </a:rPr>
              <a:t>．圣经是人随意编出来的。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B</a:t>
            </a:r>
            <a:r>
              <a:rPr lang="zh-CN" altLang="zh-CN" sz="1800" dirty="0">
                <a:effectLst/>
                <a:latin typeface="Times New Roman" panose="02020603050405020304" pitchFamily="18" charset="0"/>
                <a:ea typeface="宋体" panose="02010600030101010101" pitchFamily="2" charset="-122"/>
              </a:rPr>
              <a:t>．圣经是上帝启示的。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9288872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10.（</a:t>
            </a:r>
            <a:r>
              <a:rPr lang="en-US" altLang="zh-CN" sz="1800" b="1" dirty="0">
                <a:effectLst/>
                <a:latin typeface="宋体" panose="02010600030101010101" pitchFamily="2" charset="-122"/>
              </a:rPr>
              <a:t>3'</a:t>
            </a:r>
            <a:r>
              <a:rPr lang="zh-TW" altLang="zh-CN" sz="1800" b="1" dirty="0">
                <a:effectLst/>
                <a:latin typeface="Times New Roman" panose="02020603050405020304" pitchFamily="18" charset="0"/>
                <a:ea typeface="宋体" panose="02010600030101010101" pitchFamily="2" charset="-122"/>
              </a:rPr>
              <a:t>）老师总结（应用、经文、祷告）</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好吧，关于推罗城的预言，我们学习到这里就结束了。最后，我们问一个问题：从推罗城的预言和应验中，你发现上帝有什么特点？</a:t>
            </a:r>
            <a:r>
              <a:rPr lang="zh-CN" altLang="zh-CN" sz="1800" b="1" dirty="0">
                <a:effectLst/>
                <a:latin typeface="Times New Roman" panose="02020603050405020304" pitchFamily="18" charset="0"/>
                <a:ea typeface="宋体" panose="02010600030101010101" pitchFamily="2" charset="-122"/>
                <a:cs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击）上帝是有大能的，他预知未来。上帝也是信实的，他说一句、就做一句。推罗预言的应验也意味着你我未来的预言也会应验。知道吗？关于你我未来的预言也写在圣经中呢。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28033873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启示录</a:t>
            </a:r>
            <a:r>
              <a:rPr lang="en-US" altLang="zh-CN" sz="1800" dirty="0">
                <a:solidFill>
                  <a:srgbClr val="000000"/>
                </a:solidFill>
                <a:effectLst/>
                <a:latin typeface="Times New Roman" panose="02020603050405020304" pitchFamily="18" charset="0"/>
                <a:ea typeface="宋体" panose="02010600030101010101" pitchFamily="2" charset="-122"/>
              </a:rPr>
              <a:t>20</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12</a:t>
            </a:r>
            <a:r>
              <a:rPr lang="zh-CN" altLang="zh-CN" sz="1800" dirty="0">
                <a:solidFill>
                  <a:srgbClr val="000000"/>
                </a:solidFill>
                <a:effectLst/>
                <a:latin typeface="Times New Roman" panose="02020603050405020304" pitchFamily="18" charset="0"/>
                <a:ea typeface="宋体" panose="02010600030101010101" pitchFamily="2" charset="-122"/>
              </a:rPr>
              <a:t>我又看见死了的人，无论大小，都站在宝座前。案卷展开了……</a:t>
            </a:r>
            <a:r>
              <a:rPr lang="en-US" altLang="zh-CN" sz="1800" dirty="0">
                <a:solidFill>
                  <a:srgbClr val="000000"/>
                </a:solidFill>
                <a:effectLst/>
                <a:latin typeface="Times New Roman" panose="02020603050405020304" pitchFamily="18" charset="0"/>
                <a:ea typeface="宋体" panose="02010600030101010101" pitchFamily="2" charset="-122"/>
              </a:rPr>
              <a:t>15</a:t>
            </a:r>
            <a:r>
              <a:rPr lang="zh-CN" altLang="zh-CN" sz="1800" dirty="0">
                <a:solidFill>
                  <a:srgbClr val="000000"/>
                </a:solidFill>
                <a:effectLst/>
                <a:latin typeface="Times New Roman" panose="02020603050405020304" pitchFamily="18" charset="0"/>
                <a:ea typeface="宋体" panose="02010600030101010101" pitchFamily="2" charset="-122"/>
              </a:rPr>
              <a:t>若有人名字没记在生命册上，他就被扔在火湖里【地狱】。</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击）启示录</a:t>
            </a:r>
            <a:r>
              <a:rPr lang="en-US" altLang="zh-CN" sz="1800" dirty="0">
                <a:solidFill>
                  <a:srgbClr val="000000"/>
                </a:solidFill>
                <a:effectLst/>
                <a:latin typeface="宋体" panose="02010600030101010101" pitchFamily="2" charset="-122"/>
                <a:ea typeface="等线" panose="02010600030101010101" pitchFamily="2" charset="-122"/>
                <a:cs typeface="宋体" panose="02010600030101010101" pitchFamily="2" charset="-122"/>
              </a:rPr>
              <a:t>21:27</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只有名字写在羔羊生命册上的才得进去</a:t>
            </a:r>
            <a:r>
              <a:rPr lang="zh-CN" altLang="zh-CN" sz="1800" dirty="0">
                <a:solidFill>
                  <a:srgbClr val="000000"/>
                </a:solidFill>
                <a:effectLst/>
                <a:latin typeface="Times New Roman" panose="02020603050405020304" pitchFamily="18" charset="0"/>
                <a:ea typeface="宋体" panose="02010600030101010101" pitchFamily="2" charset="-122"/>
              </a:rPr>
              <a:t>【天堂】</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cs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启示录已经预言了你我的未来要么在天堂、要么在地狱。但明显，慈爱的上帝想要我们都选择通往天堂的路</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所以他提前把未来的事情告诉我们。</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4062416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听到关于你未来的预言，你今天选择怎么回应呢？如果你选择死后在天堂，而不是在地狱，那么今天你需要向上帝认罪悔改、并信靠耶稣！这样你的名字就能被写在生命册上了。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36576634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3677341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这所城市到底隐藏了什么奥秘，以至于一整支军队要对它进行彻底的挖掘？这个城市又有什么神奇之处，以至于我们要花一整节课的时间来学习它呢？ 回答是：这座城市蕴含了一个伟大的预言。推罗的兴与衰、起与伏都涵盖在圣经的预言中。哇，这可真是奇妙！</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104307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2.</a:t>
            </a:r>
            <a:r>
              <a:rPr lang="zh-TW"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5'</a:t>
            </a:r>
            <a:r>
              <a:rPr lang="zh-TW" altLang="zh-CN" sz="1800" b="1" dirty="0">
                <a:effectLst/>
                <a:latin typeface="Times New Roman" panose="02020603050405020304" pitchFamily="18" charset="0"/>
                <a:ea typeface="宋体" panose="02010600030101010101" pitchFamily="2" charset="-122"/>
              </a:rPr>
              <a:t>）复习：</a:t>
            </a:r>
            <a:r>
              <a:rPr lang="zh-CN" altLang="zh-CN" sz="1800" b="1" dirty="0">
                <a:effectLst/>
                <a:latin typeface="Times New Roman" panose="02020603050405020304" pitchFamily="18" charset="0"/>
                <a:ea typeface="宋体" panose="02010600030101010101" pitchFamily="2" charset="-122"/>
              </a:rPr>
              <a:t>预言的作用</a:t>
            </a:r>
            <a:endParaRPr lang="zh-CN" altLang="zh-CN" sz="1800" b="1" dirty="0">
              <a:effectLst/>
              <a:latin typeface="Times New Roman" panose="02020603050405020304" pitchFamily="18" charset="0"/>
            </a:endParaRPr>
          </a:p>
          <a:p>
            <a:r>
              <a:rPr lang="en-US" altLang="zh-CN" sz="1800" b="1" dirty="0">
                <a:effectLst/>
                <a:latin typeface="宋体" panose="02010600030101010101" pitchFamily="2" charset="-122"/>
                <a:ea typeface="等线" panose="02010600030101010101" pitchFamily="2" charset="-122"/>
              </a:rPr>
              <a:t>2.1.</a:t>
            </a:r>
            <a:r>
              <a:rPr lang="zh-CN" altLang="zh-CN" sz="1800" b="1" dirty="0">
                <a:effectLst/>
                <a:latin typeface="Times New Roman" panose="02020603050405020304" pitchFamily="18" charset="0"/>
                <a:ea typeface="宋体" panose="02010600030101010101" pitchFamily="2" charset="-122"/>
              </a:rPr>
              <a:t>什么是预言？</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说到预言，什么是预言？</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击）简单说来，</a:t>
            </a:r>
            <a:r>
              <a:rPr lang="zh-CN" altLang="zh-CN" sz="1800" dirty="0">
                <a:solidFill>
                  <a:srgbClr val="000000"/>
                </a:solidFill>
                <a:effectLst/>
                <a:latin typeface="Times New Roman" panose="02020603050405020304" pitchFamily="18" charset="0"/>
                <a:ea typeface="宋体" panose="02010600030101010101" pitchFamily="2" charset="-122"/>
                <a:cs typeface="Open Sans" panose="020B0604020202020204" pitchFamily="34" charset="0"/>
              </a:rPr>
              <a:t>预言就是对未来将发生的事情的预报或者断言。比如说天气预报说：</a:t>
            </a:r>
            <a:r>
              <a:rPr lang="en-US" altLang="zh-CN" sz="1800" dirty="0">
                <a:solidFill>
                  <a:srgbClr val="000000"/>
                </a:solidFill>
                <a:effectLst/>
                <a:latin typeface="Times New Roman" panose="02020603050405020304" pitchFamily="18" charset="0"/>
                <a:ea typeface="宋体" panose="02010600030101010101" pitchFamily="2" charset="-122"/>
                <a:cs typeface="Open Sans" panose="020B0604020202020204" pitchFamily="34" charset="0"/>
              </a:rPr>
              <a:t>“</a:t>
            </a:r>
            <a:r>
              <a:rPr lang="zh-CN" altLang="zh-CN" sz="1800" dirty="0">
                <a:solidFill>
                  <a:srgbClr val="000000"/>
                </a:solidFill>
                <a:effectLst/>
                <a:latin typeface="Times New Roman" panose="02020603050405020304" pitchFamily="18" charset="0"/>
                <a:ea typeface="宋体" panose="02010600030101010101" pitchFamily="2" charset="-122"/>
                <a:cs typeface="Open Sans" panose="020B0604020202020204" pitchFamily="34" charset="0"/>
              </a:rPr>
              <a:t>上海三天后会下暴雨</a:t>
            </a:r>
            <a:r>
              <a:rPr lang="en-US" altLang="zh-CN" sz="1800" dirty="0">
                <a:solidFill>
                  <a:srgbClr val="000000"/>
                </a:solidFill>
                <a:effectLst/>
                <a:latin typeface="Times New Roman" panose="02020603050405020304" pitchFamily="18" charset="0"/>
                <a:ea typeface="宋体" panose="02010600030101010101" pitchFamily="2" charset="-122"/>
                <a:cs typeface="Open Sans" panose="020B0604020202020204" pitchFamily="34" charset="0"/>
              </a:rPr>
              <a:t>”</a:t>
            </a:r>
            <a:r>
              <a:rPr lang="zh-CN" altLang="zh-CN" sz="1800" dirty="0">
                <a:solidFill>
                  <a:srgbClr val="000000"/>
                </a:solidFill>
                <a:effectLst/>
                <a:latin typeface="Times New Roman" panose="02020603050405020304" pitchFamily="18" charset="0"/>
                <a:ea typeface="宋体" panose="02010600030101010101" pitchFamily="2" charset="-122"/>
                <a:cs typeface="Open Sans" panose="020B0604020202020204" pitchFamily="34" charset="0"/>
              </a:rPr>
              <a:t>。这就是气象台针对未来的天气发的一个预言。</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333333"/>
                </a:solidFill>
                <a:effectLst/>
                <a:latin typeface="宋体" panose="02010600030101010101" pitchFamily="2" charset="-122"/>
                <a:ea typeface="等线" panose="02010600030101010101" pitchFamily="2" charset="-122"/>
                <a:cs typeface="Open Sans"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2.2.</a:t>
            </a:r>
            <a:r>
              <a:rPr lang="zh-CN" altLang="zh-CN" sz="1800" b="1" dirty="0">
                <a:effectLst/>
                <a:latin typeface="Times New Roman" panose="02020603050405020304" pitchFamily="18" charset="0"/>
                <a:ea typeface="宋体" panose="02010600030101010101" pitchFamily="2" charset="-122"/>
              </a:rPr>
              <a:t>预言的作用</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333333"/>
                </a:solidFill>
                <a:effectLst/>
                <a:latin typeface="Times New Roman" panose="02020603050405020304" pitchFamily="18" charset="0"/>
                <a:ea typeface="宋体" panose="02010600030101010101" pitchFamily="2" charset="-122"/>
                <a:cs typeface="Open Sans" panose="020B0604020202020204" pitchFamily="34" charset="0"/>
              </a:rPr>
              <a:t>预言未来是一件危险的事情，因为如果这些预言落了空，那就说明发预言的人是说谎的，他的话也是不可信的。所以很少有人敢针对未来发出非常详细的预言。</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3962140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333333"/>
                </a:solidFill>
                <a:effectLst/>
                <a:latin typeface="Times New Roman" panose="02020603050405020304" pitchFamily="18" charset="0"/>
                <a:ea typeface="宋体" panose="02010600030101010101" pitchFamily="2" charset="-122"/>
                <a:cs typeface="Open Sans" panose="020B0604020202020204" pitchFamily="34" charset="0"/>
              </a:rPr>
              <a:t>但圣经却反其道而行之，它不单针对未来几年、几十年的人类历史发出预言，它还针对未来几百年、甚至几千年后的人类发展发出预言。这听起来很疯狂，不是吗？</a:t>
            </a:r>
            <a:r>
              <a:rPr lang="zh-CN" altLang="zh-CN" sz="1800" b="1" dirty="0">
                <a:solidFill>
                  <a:srgbClr val="333333"/>
                </a:solidFill>
                <a:effectLst/>
                <a:latin typeface="Times New Roman" panose="02020603050405020304" pitchFamily="18" charset="0"/>
                <a:ea typeface="宋体" panose="02010600030101010101" pitchFamily="2" charset="-122"/>
                <a:cs typeface="Open Sans" panose="020B0604020202020204" pitchFamily="34" charset="0"/>
              </a:rPr>
              <a:t>（等候学生回答）</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333333"/>
                </a:solidFill>
                <a:effectLst/>
                <a:latin typeface="Times New Roman" panose="02020603050405020304" pitchFamily="18" charset="0"/>
                <a:ea typeface="宋体" panose="02010600030101010101" pitchFamily="2" charset="-122"/>
                <a:cs typeface="Open Sans" panose="020B0604020202020204" pitchFamily="34" charset="0"/>
              </a:rPr>
              <a:t>但更加疯狂的事情还在后面，那就是</a:t>
            </a:r>
            <a:r>
              <a:rPr lang="zh-CN" altLang="zh-CN" sz="1800" dirty="0">
                <a:solidFill>
                  <a:srgbClr val="121212"/>
                </a:solidFill>
                <a:effectLst/>
                <a:latin typeface="Times New Roman" panose="02020603050405020304" pitchFamily="18" charset="0"/>
                <a:ea typeface="宋体" panose="02010600030101010101" pitchFamily="2" charset="-122"/>
              </a:rPr>
              <a:t>当人们结合圣经之外的历史记载和考古发现来考究这些预言的时候，（</a:t>
            </a:r>
            <a:r>
              <a:rPr lang="en-US" altLang="zh-CN" sz="1800" dirty="0">
                <a:solidFill>
                  <a:srgbClr val="121212"/>
                </a:solidFill>
                <a:effectLst/>
                <a:latin typeface="Times New Roman" panose="02020603050405020304" pitchFamily="18" charset="0"/>
                <a:ea typeface="宋体" panose="02010600030101010101" pitchFamily="2" charset="-122"/>
              </a:rPr>
              <a:t>P </a:t>
            </a:r>
            <a:r>
              <a:rPr lang="zh-CN" altLang="zh-CN" sz="1800" dirty="0">
                <a:solidFill>
                  <a:srgbClr val="121212"/>
                </a:solidFill>
                <a:effectLst/>
                <a:latin typeface="Times New Roman" panose="02020603050405020304" pitchFamily="18" charset="0"/>
                <a:ea typeface="宋体" panose="02010600030101010101" pitchFamily="2" charset="-122"/>
              </a:rPr>
              <a:t>击）发现好多圣经预言都应验了，而且被应验的完整度和细节度都精确到令人心生畏惧的地步。</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126356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你觉得上帝为什么要发出对未来的预言呢？</a:t>
            </a:r>
            <a:r>
              <a:rPr lang="zh-CN" altLang="zh-CN" sz="1800" b="1" dirty="0">
                <a:solidFill>
                  <a:srgbClr val="121212"/>
                </a:solidFill>
                <a:effectLst/>
                <a:latin typeface="Times New Roman" panose="02020603050405020304" pitchFamily="18" charset="0"/>
                <a:ea typeface="宋体" panose="02010600030101010101" pitchFamily="2" charset="-122"/>
              </a:rPr>
              <a:t>（等候学生回答）</a:t>
            </a:r>
            <a:r>
              <a:rPr lang="zh-CN" altLang="zh-CN" sz="1800" dirty="0">
                <a:solidFill>
                  <a:srgbClr val="121212"/>
                </a:solidFill>
                <a:effectLst/>
                <a:latin typeface="Times New Roman" panose="02020603050405020304" pitchFamily="18" charset="0"/>
                <a:ea typeface="宋体" panose="02010600030101010101" pitchFamily="2" charset="-122"/>
              </a:rPr>
              <a:t>（</a:t>
            </a:r>
            <a:r>
              <a:rPr lang="en-US" altLang="zh-CN" sz="1800" dirty="0">
                <a:solidFill>
                  <a:srgbClr val="121212"/>
                </a:solidFill>
                <a:effectLst/>
                <a:latin typeface="Times New Roman" panose="02020603050405020304" pitchFamily="18" charset="0"/>
                <a:ea typeface="宋体" panose="02010600030101010101" pitchFamily="2" charset="-122"/>
              </a:rPr>
              <a:t>P </a:t>
            </a:r>
            <a:r>
              <a:rPr lang="zh-CN" altLang="zh-CN" sz="1800" dirty="0">
                <a:solidFill>
                  <a:srgbClr val="121212"/>
                </a:solidFill>
                <a:effectLst/>
                <a:latin typeface="Times New Roman" panose="02020603050405020304" pitchFamily="18" charset="0"/>
                <a:ea typeface="宋体" panose="02010600030101010101" pitchFamily="2" charset="-122"/>
              </a:rPr>
              <a:t>击）为了证明他是</a:t>
            </a:r>
            <a:r>
              <a:rPr lang="zh-CN" altLang="zh-CN" sz="1800" dirty="0">
                <a:effectLst/>
                <a:latin typeface="Times New Roman" panose="02020603050405020304" pitchFamily="18" charset="0"/>
                <a:ea typeface="宋体" panose="02010600030101010101" pitchFamily="2" charset="-122"/>
              </a:rPr>
              <a:t>掌管历史和未来的独一真神。其实无论是旧约还是新约，都有提到预言的作用：</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3185237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5044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2022/3/21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21248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2022/3/21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892434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5043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3876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94402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493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01042C9-C949-B54C-86A1-AC6EAFB450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57549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7881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9209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2301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0758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23365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2022/3/21</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79560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2022/3/21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80217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2022/3/21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06606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8"/>
          <a:stretch>
            <a:fillRect/>
          </a:stretch>
        </p:blipFill>
        <p:spPr>
          <a:xfrm>
            <a:off x="0" y="0"/>
            <a:ext cx="9144000" cy="6857999"/>
          </a:xfrm>
          <a:prstGeom prst="rect">
            <a:avLst/>
          </a:prstGeom>
        </p:spPr>
      </p:pic>
    </p:spTree>
    <p:extLst>
      <p:ext uri="{BB962C8B-B14F-4D97-AF65-F5344CB8AC3E}">
        <p14:creationId xmlns:p14="http://schemas.microsoft.com/office/powerpoint/2010/main" val="16769599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3" r:id="rId14"/>
    <p:sldLayoutId id="2147483695" r:id="rId15"/>
    <p:sldLayoutId id="214748369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9.tiff"/></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tiff"/></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tiff"/></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3.tiff"/></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3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4.tiff"/></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4.tiff"/><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9.tiff"/></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0.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9.tiff"/></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1.tiff"/></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13.tiff"/></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tiff"/></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4.tiff"/><Relationship Id="rId4" Type="http://schemas.openxmlformats.org/officeDocument/2006/relationships/image" Target="../media/image39.tiff"/></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22.tiff"/></Relationships>
</file>

<file path=ppt/slides/_rels/slide4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7.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22.tiff"/></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22.tiff"/></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6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26.tif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6ADAACE-73BE-6246-9B99-A14946F82BED}"/>
              </a:ext>
            </a:extLst>
          </p:cNvPr>
          <p:cNvPicPr>
            <a:picLocks noChangeAspect="1"/>
          </p:cNvPicPr>
          <p:nvPr/>
        </p:nvPicPr>
        <p:blipFill rotWithShape="1">
          <a:blip r:embed="rId3"/>
          <a:srcRect l="6858" r="39887"/>
          <a:stretch/>
        </p:blipFill>
        <p:spPr>
          <a:xfrm>
            <a:off x="4290644" y="8687"/>
            <a:ext cx="4853356" cy="68350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E3E49C49-C655-6942-ABB8-8451D0358EB1}"/>
              </a:ext>
            </a:extLst>
          </p:cNvPr>
          <p:cNvPicPr>
            <a:picLocks noChangeAspect="1"/>
          </p:cNvPicPr>
          <p:nvPr/>
        </p:nvPicPr>
        <p:blipFill>
          <a:blip r:embed="rId4"/>
          <a:stretch>
            <a:fillRect/>
          </a:stretch>
        </p:blipFill>
        <p:spPr>
          <a:xfrm>
            <a:off x="0" y="1382085"/>
            <a:ext cx="4078372" cy="4070431"/>
          </a:xfrm>
          <a:prstGeom prst="rect">
            <a:avLst/>
          </a:prstGeom>
        </p:spPr>
      </p:pic>
      <p:sp>
        <p:nvSpPr>
          <p:cNvPr id="7" name="标题 1">
            <a:extLst>
              <a:ext uri="{FF2B5EF4-FFF2-40B4-BE49-F238E27FC236}">
                <a16:creationId xmlns:a16="http://schemas.microsoft.com/office/drawing/2014/main" id="{0C71B45E-850D-2E4F-834E-299FC254DA9B}"/>
              </a:ext>
            </a:extLst>
          </p:cNvPr>
          <p:cNvSpPr txBox="1">
            <a:spLocks/>
          </p:cNvSpPr>
          <p:nvPr/>
        </p:nvSpPr>
        <p:spPr>
          <a:xfrm>
            <a:off x="349281" y="2320302"/>
            <a:ext cx="3406702" cy="144839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400" b="1" dirty="0">
                <a:latin typeface="Microsoft YaHei" panose="020B0503020204020204" pitchFamily="34" charset="-122"/>
                <a:ea typeface="Microsoft YaHei" panose="020B0503020204020204" pitchFamily="34" charset="-122"/>
              </a:rPr>
              <a:t>旧约预言的应验</a:t>
            </a:r>
            <a:r>
              <a:rPr lang="en-US" altLang="zh-CN" sz="4400" b="1" dirty="0">
                <a:latin typeface="Microsoft YaHei" panose="020B0503020204020204" pitchFamily="34" charset="-122"/>
                <a:ea typeface="Microsoft YaHei" panose="020B0503020204020204" pitchFamily="34" charset="-122"/>
              </a:rPr>
              <a:t> </a:t>
            </a:r>
            <a:r>
              <a:rPr lang="zh-CN" altLang="en-US" sz="4400" b="1" dirty="0">
                <a:latin typeface="Microsoft YaHei" panose="020B0503020204020204" pitchFamily="34" charset="-122"/>
                <a:ea typeface="Microsoft YaHei" panose="020B0503020204020204" pitchFamily="34" charset="-122"/>
              </a:rPr>
              <a:t>推罗城</a:t>
            </a:r>
          </a:p>
        </p:txBody>
      </p:sp>
      <p:sp>
        <p:nvSpPr>
          <p:cNvPr id="11" name="标题 1">
            <a:extLst>
              <a:ext uri="{FF2B5EF4-FFF2-40B4-BE49-F238E27FC236}">
                <a16:creationId xmlns:a16="http://schemas.microsoft.com/office/drawing/2014/main" id="{2A7BFED6-1BCA-A64B-BECC-7A0AFBF86D9D}"/>
              </a:ext>
            </a:extLst>
          </p:cNvPr>
          <p:cNvSpPr txBox="1">
            <a:spLocks/>
          </p:cNvSpPr>
          <p:nvPr/>
        </p:nvSpPr>
        <p:spPr>
          <a:xfrm>
            <a:off x="349281" y="3861459"/>
            <a:ext cx="3406702" cy="161756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860"/>
              </a:lnSpc>
            </a:pPr>
            <a:r>
              <a:rPr lang="zh-CN" altLang="en-US" sz="2800" b="1" dirty="0">
                <a:latin typeface="Microsoft YaHei" panose="020B0503020204020204" pitchFamily="34" charset="-122"/>
                <a:ea typeface="Microsoft YaHei" panose="020B0503020204020204" pitchFamily="34" charset="-122"/>
              </a:rPr>
              <a:t>约翰福音</a:t>
            </a:r>
            <a:r>
              <a:rPr lang="en-US" altLang="zh-CN" sz="2800" b="1" dirty="0">
                <a:latin typeface="Microsoft YaHei" panose="020B0503020204020204" pitchFamily="34" charset="-122"/>
                <a:ea typeface="Microsoft YaHei" panose="020B0503020204020204" pitchFamily="34" charset="-122"/>
              </a:rPr>
              <a:t>13:19</a:t>
            </a:r>
          </a:p>
          <a:p>
            <a:pPr algn="ctr">
              <a:lnSpc>
                <a:spcPts val="386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23</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1358288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D166FE-B095-49C5-8406-D9DCFA7FD09F}"/>
              </a:ext>
            </a:extLst>
          </p:cNvPr>
          <p:cNvPicPr>
            <a:picLocks noChangeAspect="1"/>
          </p:cNvPicPr>
          <p:nvPr/>
        </p:nvPicPr>
        <p:blipFill rotWithShape="1">
          <a:blip r:embed="rId3">
            <a:extLst>
              <a:ext uri="{28A0092B-C50C-407E-A947-70E740481C1C}">
                <a14:useLocalDpi xmlns:a14="http://schemas.microsoft.com/office/drawing/2010/main" val="0"/>
              </a:ext>
            </a:extLst>
          </a:blip>
          <a:srcRect l="2271" t="1" r="2666" b="1"/>
          <a:stretch/>
        </p:blipFill>
        <p:spPr>
          <a:xfrm>
            <a:off x="-21205" y="1407294"/>
            <a:ext cx="9165205" cy="54507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3">
            <a:extLst>
              <a:ext uri="{FF2B5EF4-FFF2-40B4-BE49-F238E27FC236}">
                <a16:creationId xmlns:a16="http://schemas.microsoft.com/office/drawing/2014/main" id="{F5586AB6-F6B0-4B1A-8EEA-9F9EFE10983C}"/>
              </a:ext>
            </a:extLst>
          </p:cNvPr>
          <p:cNvSpPr/>
          <p:nvPr/>
        </p:nvSpPr>
        <p:spPr>
          <a:xfrm>
            <a:off x="-21206" y="5398962"/>
            <a:ext cx="9211700" cy="124167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C07B0576-B380-4D8B-A311-AD2A5884EE40}"/>
              </a:ext>
            </a:extLst>
          </p:cNvPr>
          <p:cNvSpPr/>
          <p:nvPr/>
        </p:nvSpPr>
        <p:spPr>
          <a:xfrm>
            <a:off x="470326" y="5470596"/>
            <a:ext cx="8531309" cy="1082604"/>
          </a:xfrm>
          <a:prstGeom prst="rect">
            <a:avLst/>
          </a:prstGeom>
        </p:spPr>
        <p:txBody>
          <a:bodyPr vert="horz" wrap="square" lIns="91440" tIns="45720" rIns="91440" bIns="45720" rtlCol="0">
            <a:spAutoFit/>
          </a:bodyPr>
          <a:lstStyle/>
          <a:p>
            <a:pPr>
              <a:lnSpc>
                <a:spcPct val="120000"/>
              </a:lnSpc>
            </a:pPr>
            <a:r>
              <a:rPr lang="zh-CN" altLang="en-US" sz="2800">
                <a:latin typeface="Microsoft YaHei" panose="020B0503020204020204" pitchFamily="34" charset="-122"/>
                <a:ea typeface="Microsoft YaHei" panose="020B0503020204020204" pitchFamily="34" charset="-122"/>
              </a:rPr>
              <a:t>约翰福音</a:t>
            </a:r>
            <a:r>
              <a:rPr lang="en-US" altLang="zh-CN" sz="2800">
                <a:latin typeface="Microsoft YaHei" panose="020B0503020204020204" pitchFamily="34" charset="-122"/>
                <a:ea typeface="Microsoft YaHei" panose="020B0503020204020204" pitchFamily="34" charset="-122"/>
              </a:rPr>
              <a:t>13:19</a:t>
            </a:r>
            <a:r>
              <a:rPr lang="zh-CN" altLang="en-US" sz="2800">
                <a:latin typeface="Microsoft YaHei" panose="020B0503020204020204" pitchFamily="34" charset="-122"/>
                <a:ea typeface="Microsoft YaHei" panose="020B0503020204020204" pitchFamily="34" charset="-122"/>
              </a:rPr>
              <a:t> 如今事情还没有成就，我要先告诉你们，叫你们到事情成就的时候，可以信我是基督。</a:t>
            </a:r>
            <a:endParaRPr lang="zh-CN" altLang="en-US" sz="2800">
              <a:latin typeface="Microsoft YaHei" panose="020B0503020204020204" pitchFamily="34" charset="-122"/>
              <a:ea typeface="Microsoft YaHei" panose="020B0503020204020204" pitchFamily="34" charset="-122"/>
              <a:cs typeface="微软雅黑"/>
            </a:endParaRPr>
          </a:p>
        </p:txBody>
      </p:sp>
      <p:sp>
        <p:nvSpPr>
          <p:cNvPr id="6" name="标题 5">
            <a:extLst>
              <a:ext uri="{FF2B5EF4-FFF2-40B4-BE49-F238E27FC236}">
                <a16:creationId xmlns:a16="http://schemas.microsoft.com/office/drawing/2014/main" id="{D1DCFCE8-3CD7-9440-B975-1F2B4A47B581}"/>
              </a:ext>
            </a:extLst>
          </p:cNvPr>
          <p:cNvSpPr>
            <a:spLocks noGrp="1"/>
          </p:cNvSpPr>
          <p:nvPr>
            <p:ph type="title"/>
          </p:nvPr>
        </p:nvSpPr>
        <p:spPr/>
        <p:txBody>
          <a:bodyPr/>
          <a:lstStyle/>
          <a:p>
            <a:r>
              <a:rPr kumimoji="1" lang="zh-CN" altLang="en-US" dirty="0"/>
              <a:t>预言的作用</a:t>
            </a:r>
            <a:endParaRPr lang="zh-CN" altLang="en-US" dirty="0"/>
          </a:p>
        </p:txBody>
      </p:sp>
    </p:spTree>
    <p:extLst>
      <p:ext uri="{BB962C8B-B14F-4D97-AF65-F5344CB8AC3E}">
        <p14:creationId xmlns:p14="http://schemas.microsoft.com/office/powerpoint/2010/main" val="27977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B878CC-A764-9147-ACB4-4EDC8BD3ADBB}"/>
              </a:ext>
            </a:extLst>
          </p:cNvPr>
          <p:cNvSpPr/>
          <p:nvPr/>
        </p:nvSpPr>
        <p:spPr>
          <a:xfrm>
            <a:off x="523782" y="2736212"/>
            <a:ext cx="4385103" cy="2633798"/>
          </a:xfrm>
          <a:prstGeom prst="rect">
            <a:avLst/>
          </a:prstGeom>
        </p:spPr>
        <p:txBody>
          <a:bodyPr vert="horz" wrap="square" lIns="91440" tIns="45720" rIns="91440" bIns="45720" rtlCol="0">
            <a:spAutoFit/>
          </a:bodyPr>
          <a:lstStyle/>
          <a:p>
            <a:pPr>
              <a:lnSpc>
                <a:spcPct val="12000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以赛亚书</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46</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10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我从起初指明末后的事，从古时言明未成的事，说，我的筹算必立定；凡我所喜悦的，我必成就。</a:t>
            </a:r>
            <a:endParaRPr lang="zh-CN" altLang="en-US" sz="6600" dirty="0">
              <a:latin typeface="Microsoft YaHei" panose="020B0503020204020204" pitchFamily="34" charset="-122"/>
              <a:ea typeface="Microsoft YaHei" panose="020B0503020204020204" pitchFamily="34" charset="-122"/>
              <a:cs typeface="微软雅黑"/>
            </a:endParaRPr>
          </a:p>
        </p:txBody>
      </p:sp>
      <p:pic>
        <p:nvPicPr>
          <p:cNvPr id="12" name="Picture 21">
            <a:extLst>
              <a:ext uri="{FF2B5EF4-FFF2-40B4-BE49-F238E27FC236}">
                <a16:creationId xmlns:a16="http://schemas.microsoft.com/office/drawing/2014/main" id="{88778C89-526D-4AC0-A811-5846D12C49EC}"/>
              </a:ext>
            </a:extLst>
          </p:cNvPr>
          <p:cNvPicPr>
            <a:picLocks noChangeAspect="1"/>
          </p:cNvPicPr>
          <p:nvPr/>
        </p:nvPicPr>
        <p:blipFill>
          <a:blip r:embed="rId3"/>
          <a:stretch>
            <a:fillRect/>
          </a:stretch>
        </p:blipFill>
        <p:spPr>
          <a:xfrm>
            <a:off x="4908885" y="2519762"/>
            <a:ext cx="4235115" cy="27667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标题 7">
            <a:extLst>
              <a:ext uri="{FF2B5EF4-FFF2-40B4-BE49-F238E27FC236}">
                <a16:creationId xmlns:a16="http://schemas.microsoft.com/office/drawing/2014/main" id="{0D76E608-4F86-9947-B744-478090CAB611}"/>
              </a:ext>
            </a:extLst>
          </p:cNvPr>
          <p:cNvSpPr>
            <a:spLocks noGrp="1"/>
          </p:cNvSpPr>
          <p:nvPr>
            <p:ph type="title"/>
          </p:nvPr>
        </p:nvSpPr>
        <p:spPr>
          <a:xfrm>
            <a:off x="0" y="454069"/>
            <a:ext cx="9144000" cy="713780"/>
          </a:xfrm>
        </p:spPr>
        <p:txBody>
          <a:bodyPr/>
          <a:lstStyle/>
          <a:p>
            <a:r>
              <a:rPr kumimoji="1" lang="zh-CN" altLang="en-US" dirty="0"/>
              <a:t>预言的作用</a:t>
            </a:r>
            <a:endParaRPr lang="zh-CN" altLang="en-US" dirty="0"/>
          </a:p>
        </p:txBody>
      </p:sp>
      <p:sp>
        <p:nvSpPr>
          <p:cNvPr id="13" name="直线连接符 20">
            <a:extLst>
              <a:ext uri="{FF2B5EF4-FFF2-40B4-BE49-F238E27FC236}">
                <a16:creationId xmlns:a16="http://schemas.microsoft.com/office/drawing/2014/main" id="{5B683A26-E1B5-9046-8BC1-F63A52592221}"/>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154EC56B-20A0-974C-AA90-971E6F475A1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83D9F7EF-6314-2346-8118-D714BA6D71FE}"/>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FA727E3A-1CC0-0B4B-A974-2755AC40409F}"/>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C0FADD8E-5111-1041-82B7-1B5EA42EDDAF}"/>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08D3914B-5F13-464F-9D8F-65D5299FC03D}"/>
              </a:ext>
            </a:extLst>
          </p:cNvPr>
          <p:cNvPicPr>
            <a:picLocks noChangeAspect="1"/>
          </p:cNvPicPr>
          <p:nvPr/>
        </p:nvPicPr>
        <p:blipFill>
          <a:blip r:embed="rId4"/>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165038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ED1FC-DC20-A948-9058-EAB77844E334}"/>
              </a:ext>
            </a:extLst>
          </p:cNvPr>
          <p:cNvPicPr>
            <a:picLocks noChangeAspect="1"/>
          </p:cNvPicPr>
          <p:nvPr/>
        </p:nvPicPr>
        <p:blipFill rotWithShape="1">
          <a:blip r:embed="rId3"/>
          <a:srcRect b="5500"/>
          <a:stretch/>
        </p:blipFill>
        <p:spPr>
          <a:xfrm>
            <a:off x="459428" y="1688313"/>
            <a:ext cx="8225144" cy="50043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A231136B-E93A-234E-AFB0-83910AF2648C}"/>
              </a:ext>
            </a:extLst>
          </p:cNvPr>
          <p:cNvSpPr>
            <a:spLocks noGrp="1"/>
          </p:cNvSpPr>
          <p:nvPr>
            <p:ph type="title"/>
          </p:nvPr>
        </p:nvSpPr>
        <p:spPr/>
        <p:txBody>
          <a:bodyPr/>
          <a:lstStyle/>
          <a:p>
            <a:r>
              <a:rPr lang="zh-CN" altLang="en-US" dirty="0"/>
              <a:t>关于推罗城，上帝早先是怎么说的？</a:t>
            </a:r>
          </a:p>
        </p:txBody>
      </p:sp>
    </p:spTree>
    <p:extLst>
      <p:ext uri="{BB962C8B-B14F-4D97-AF65-F5344CB8AC3E}">
        <p14:creationId xmlns:p14="http://schemas.microsoft.com/office/powerpoint/2010/main" val="1599317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B88B89C0-E153-E043-B34F-12D6033B8A1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355820CE-D0A6-7C4B-8041-56FA22902B6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2">
            <a:extLst>
              <a:ext uri="{FF2B5EF4-FFF2-40B4-BE49-F238E27FC236}">
                <a16:creationId xmlns:a16="http://schemas.microsoft.com/office/drawing/2014/main" id="{54C96C86-4B63-7543-A45F-F0E59A68B98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2" name="直线连接符 23">
            <a:extLst>
              <a:ext uri="{FF2B5EF4-FFF2-40B4-BE49-F238E27FC236}">
                <a16:creationId xmlns:a16="http://schemas.microsoft.com/office/drawing/2014/main" id="{48978D4C-73E7-BC48-8C25-E4587D962802}"/>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3" name="图片 24" descr="图片 24">
            <a:extLst>
              <a:ext uri="{FF2B5EF4-FFF2-40B4-BE49-F238E27FC236}">
                <a16:creationId xmlns:a16="http://schemas.microsoft.com/office/drawing/2014/main" id="{8629F4BD-383B-1045-847D-02D5054770A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4" name="图片 25" descr="图片 25">
            <a:extLst>
              <a:ext uri="{FF2B5EF4-FFF2-40B4-BE49-F238E27FC236}">
                <a16:creationId xmlns:a16="http://schemas.microsoft.com/office/drawing/2014/main" id="{D169D303-22BF-4F40-9959-2829EC68BB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9" name="文本框 8">
            <a:extLst>
              <a:ext uri="{FF2B5EF4-FFF2-40B4-BE49-F238E27FC236}">
                <a16:creationId xmlns:a16="http://schemas.microsoft.com/office/drawing/2014/main" id="{D751A4ED-A5DC-460C-8C11-37833E34D065}"/>
              </a:ext>
            </a:extLst>
          </p:cNvPr>
          <p:cNvSpPr txBox="1"/>
          <p:nvPr/>
        </p:nvSpPr>
        <p:spPr>
          <a:xfrm>
            <a:off x="1144375" y="1876135"/>
            <a:ext cx="6874336" cy="1132554"/>
          </a:xfrm>
          <a:prstGeom prst="rect">
            <a:avLst/>
          </a:prstGeom>
          <a:noFill/>
        </p:spPr>
        <p:txBody>
          <a:bodyPr wrap="square">
            <a:spAutoFit/>
          </a:bodyPr>
          <a:lstStyle/>
          <a:p>
            <a:pPr>
              <a:lnSpc>
                <a:spcPts val="4240"/>
              </a:lnSpc>
            </a:pPr>
            <a:r>
              <a:rPr lang="zh-CN" altLang="en-US" sz="3200" kern="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请阅读材料一：</a:t>
            </a:r>
            <a:r>
              <a:rPr lang="zh-CN" altLang="en-US" sz="3200" kern="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推罗城的历史背景</a:t>
            </a:r>
            <a:endParaRPr lang="zh-CN" altLang="en-US" sz="3200" kern="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a:lnSpc>
                <a:spcPts val="4240"/>
              </a:lnSpc>
            </a:pPr>
            <a:r>
              <a:rPr lang="zh-CN" altLang="en-US" sz="3200" kern="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回答问题</a:t>
            </a:r>
            <a:endParaRPr lang="zh-CN" altLang="en-US" sz="32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DF6A7963-0DB2-4D43-977B-9FCDFBD29B16}"/>
              </a:ext>
            </a:extLst>
          </p:cNvPr>
          <p:cNvSpPr>
            <a:spLocks noGrp="1"/>
          </p:cNvSpPr>
          <p:nvPr>
            <p:ph type="title"/>
          </p:nvPr>
        </p:nvSpPr>
        <p:spPr/>
        <p:txBody>
          <a:bodyPr/>
          <a:lstStyle/>
          <a:p>
            <a:r>
              <a:rPr kumimoji="1" lang="zh-CN" altLang="en-US" dirty="0"/>
              <a:t>任务一</a:t>
            </a:r>
            <a:endParaRPr lang="zh-CN" altLang="en-US" dirty="0"/>
          </a:p>
        </p:txBody>
      </p:sp>
      <p:pic>
        <p:nvPicPr>
          <p:cNvPr id="15" name="图片 14">
            <a:extLst>
              <a:ext uri="{FF2B5EF4-FFF2-40B4-BE49-F238E27FC236}">
                <a16:creationId xmlns:a16="http://schemas.microsoft.com/office/drawing/2014/main" id="{525356A6-1D12-644F-839F-CED110AB2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9083" y="3105194"/>
            <a:ext cx="4720773" cy="36373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1444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F05CF-2FD8-44E9-9AE3-86EB83256D71}"/>
              </a:ext>
            </a:extLst>
          </p:cNvPr>
          <p:cNvSpPr>
            <a:spLocks noGrp="1"/>
          </p:cNvSpPr>
          <p:nvPr>
            <p:ph type="title"/>
          </p:nvPr>
        </p:nvSpPr>
        <p:spPr/>
        <p:txBody>
          <a:bodyPr/>
          <a:lstStyle/>
          <a:p>
            <a:r>
              <a:rPr lang="zh-CN" altLang="en-US" dirty="0"/>
              <a:t>任务一习题</a:t>
            </a:r>
          </a:p>
        </p:txBody>
      </p:sp>
      <p:sp>
        <p:nvSpPr>
          <p:cNvPr id="4" name="文本框 3">
            <a:extLst>
              <a:ext uri="{FF2B5EF4-FFF2-40B4-BE49-F238E27FC236}">
                <a16:creationId xmlns:a16="http://schemas.microsoft.com/office/drawing/2014/main" id="{81546B58-FFCA-4702-931F-2384482AF62E}"/>
              </a:ext>
            </a:extLst>
          </p:cNvPr>
          <p:cNvSpPr txBox="1"/>
          <p:nvPr/>
        </p:nvSpPr>
        <p:spPr>
          <a:xfrm>
            <a:off x="4962975" y="2569757"/>
            <a:ext cx="3597289" cy="2748381"/>
          </a:xfrm>
          <a:prstGeom prst="rect">
            <a:avLst/>
          </a:prstGeom>
          <a:noFill/>
        </p:spPr>
        <p:txBody>
          <a:bodyPr wrap="square">
            <a:spAutoFit/>
          </a:bodyPr>
          <a:lstStyle/>
          <a:p>
            <a:pPr marL="342900" lvl="0" indent="-342900">
              <a:lnSpc>
                <a:spcPts val="4240"/>
              </a:lnSpc>
              <a:buFont typeface="+mj-ea"/>
              <a:buAutoNum type="ea1JpnKorPlain"/>
            </a:pPr>
            <a:r>
              <a:rPr lang="zh-CN" altLang="en-US" sz="3200" dirty="0">
                <a:solidFill>
                  <a:srgbClr val="000000"/>
                </a:solidFill>
                <a:effectLst/>
                <a:latin typeface="Microsoft YaHei" panose="020B0503020204020204" pitchFamily="34" charset="-122"/>
                <a:ea typeface="Microsoft YaHei" panose="020B0503020204020204" pitchFamily="34" charset="-122"/>
              </a:rPr>
              <a:t> </a:t>
            </a:r>
            <a:r>
              <a:rPr lang="zh-CN" altLang="zh-CN" sz="3200" dirty="0">
                <a:solidFill>
                  <a:srgbClr val="000000"/>
                </a:solidFill>
                <a:effectLst/>
                <a:latin typeface="Microsoft YaHei" panose="020B0503020204020204" pitchFamily="34" charset="-122"/>
                <a:ea typeface="Microsoft YaHei" panose="020B0503020204020204" pitchFamily="34" charset="-122"/>
              </a:rPr>
              <a:t>填空题</a:t>
            </a:r>
            <a:endParaRPr lang="en-US" altLang="zh-CN" sz="3200" dirty="0">
              <a:solidFill>
                <a:srgbClr val="000000"/>
              </a:solidFill>
              <a:effectLst/>
              <a:latin typeface="Microsoft YaHei" panose="020B0503020204020204" pitchFamily="34" charset="-122"/>
              <a:ea typeface="Microsoft YaHei" panose="020B0503020204020204" pitchFamily="34" charset="-122"/>
            </a:endParaRPr>
          </a:p>
          <a:p>
            <a:pPr lvl="0">
              <a:lnSpc>
                <a:spcPts val="4240"/>
              </a:lnSpc>
            </a:pPr>
            <a:endParaRPr lang="zh-CN" altLang="zh-CN" sz="3200" dirty="0">
              <a:effectLst/>
              <a:latin typeface="Microsoft YaHei" panose="020B0503020204020204" pitchFamily="34" charset="-122"/>
              <a:ea typeface="Microsoft YaHei" panose="020B0503020204020204" pitchFamily="34" charset="-122"/>
            </a:endParaRPr>
          </a:p>
          <a:p>
            <a:pPr>
              <a:lnSpc>
                <a:spcPts val="4240"/>
              </a:lnSpc>
            </a:pP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推罗分为</a:t>
            </a:r>
            <a:r>
              <a:rPr lang="zh-CN" altLang="en-US" sz="3200" u="sng"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和</a:t>
            </a:r>
            <a:r>
              <a:rPr lang="zh-CN" altLang="en-US"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岛</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城两部分，但城市的重心是</a:t>
            </a:r>
            <a:r>
              <a:rPr lang="zh-CN" altLang="en-US" sz="3200" u="sng"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zh-CN" sz="3200" dirty="0">
              <a:effectLst/>
              <a:latin typeface="Microsoft YaHei" panose="020B0503020204020204" pitchFamily="34" charset="-122"/>
              <a:ea typeface="Microsoft YaHei" panose="020B0503020204020204" pitchFamily="34" charset="-122"/>
            </a:endParaRPr>
          </a:p>
        </p:txBody>
      </p:sp>
      <p:sp>
        <p:nvSpPr>
          <p:cNvPr id="5" name="直线连接符 20">
            <a:extLst>
              <a:ext uri="{FF2B5EF4-FFF2-40B4-BE49-F238E27FC236}">
                <a16:creationId xmlns:a16="http://schemas.microsoft.com/office/drawing/2014/main" id="{F67CDE72-66C0-5543-847F-D1EC9DFEC89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7E8617D2-D228-654E-B585-F6B8F617F03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5BDD793-7C1A-7047-A8D3-6D5670C2156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6AE1A9E8-37C5-9349-96D9-AD1C673BDFEE}"/>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E0206EDE-0F7C-2C48-877B-C3974B30CED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797F42A5-D88D-8549-8921-FD58110A505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3" name="图片 12">
            <a:extLst>
              <a:ext uri="{FF2B5EF4-FFF2-40B4-BE49-F238E27FC236}">
                <a16:creationId xmlns:a16="http://schemas.microsoft.com/office/drawing/2014/main" id="{A0D39A68-92D7-42E6-9CBA-6BCE0D4B3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64315"/>
            <a:ext cx="4697128" cy="35228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AB7EF981-0444-3746-8A20-6A3208415D21}"/>
              </a:ext>
            </a:extLst>
          </p:cNvPr>
          <p:cNvSpPr txBox="1"/>
          <p:nvPr/>
        </p:nvSpPr>
        <p:spPr>
          <a:xfrm>
            <a:off x="6722524" y="3572607"/>
            <a:ext cx="1005403" cy="584775"/>
          </a:xfrm>
          <a:prstGeom prst="rect">
            <a:avLst/>
          </a:prstGeom>
          <a:noFill/>
        </p:spPr>
        <p:txBody>
          <a:bodyPr wrap="none" rtlCol="0">
            <a:spAutoFit/>
          </a:bodyPr>
          <a:lstStyle/>
          <a:p>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陆</a:t>
            </a:r>
            <a:r>
              <a:rPr lang="zh-CN" altLang="zh-CN" sz="3200" b="1" kern="0" dirty="0">
                <a:latin typeface="Microsoft YaHei" panose="020B0503020204020204" pitchFamily="34" charset="-122"/>
                <a:ea typeface="Microsoft YaHei" panose="020B0503020204020204" pitchFamily="34" charset="-122"/>
                <a:cs typeface="Times New Roman" panose="02020603050405020304" pitchFamily="18" charset="0"/>
              </a:rPr>
              <a:t>城</a:t>
            </a:r>
            <a:endParaRPr kumimoji="1" lang="zh-CN" altLang="en-US" sz="3200" b="1" dirty="0"/>
          </a:p>
        </p:txBody>
      </p:sp>
      <p:sp>
        <p:nvSpPr>
          <p:cNvPr id="15" name="文本框 14">
            <a:extLst>
              <a:ext uri="{FF2B5EF4-FFF2-40B4-BE49-F238E27FC236}">
                <a16:creationId xmlns:a16="http://schemas.microsoft.com/office/drawing/2014/main" id="{C262DB08-F9D5-814B-9ECB-87EA9F90F1C4}"/>
              </a:ext>
            </a:extLst>
          </p:cNvPr>
          <p:cNvSpPr txBox="1"/>
          <p:nvPr/>
        </p:nvSpPr>
        <p:spPr>
          <a:xfrm>
            <a:off x="7050771" y="4627684"/>
            <a:ext cx="1005403" cy="584775"/>
          </a:xfrm>
          <a:prstGeom prst="rect">
            <a:avLst/>
          </a:prstGeom>
          <a:noFill/>
        </p:spPr>
        <p:txBody>
          <a:bodyPr wrap="none" rtlCol="0">
            <a:spAutoFit/>
          </a:bodyPr>
          <a:lstStyle/>
          <a:p>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陆城</a:t>
            </a:r>
            <a:endParaRPr kumimoji="1" lang="zh-CN" altLang="en-US" sz="3200" b="1" dirty="0"/>
          </a:p>
        </p:txBody>
      </p:sp>
      <p:pic>
        <p:nvPicPr>
          <p:cNvPr id="12" name="图片 11">
            <a:extLst>
              <a:ext uri="{FF2B5EF4-FFF2-40B4-BE49-F238E27FC236}">
                <a16:creationId xmlns:a16="http://schemas.microsoft.com/office/drawing/2014/main" id="{36CB12BC-DA83-FE49-8445-B9115A3128B8}"/>
              </a:ext>
            </a:extLst>
          </p:cNvPr>
          <p:cNvPicPr>
            <a:picLocks noChangeAspect="1"/>
          </p:cNvPicPr>
          <p:nvPr/>
        </p:nvPicPr>
        <p:blipFill>
          <a:blip r:embed="rId5"/>
          <a:stretch>
            <a:fillRect/>
          </a:stretch>
        </p:blipFill>
        <p:spPr>
          <a:xfrm>
            <a:off x="3950765" y="3501729"/>
            <a:ext cx="508793" cy="508793"/>
          </a:xfrm>
          <a:prstGeom prst="rect">
            <a:avLst/>
          </a:prstGeom>
        </p:spPr>
      </p:pic>
    </p:spTree>
    <p:extLst>
      <p:ext uri="{BB962C8B-B14F-4D97-AF65-F5344CB8AC3E}">
        <p14:creationId xmlns:p14="http://schemas.microsoft.com/office/powerpoint/2010/main" val="403019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F05CF-2FD8-44E9-9AE3-86EB83256D71}"/>
              </a:ext>
            </a:extLst>
          </p:cNvPr>
          <p:cNvSpPr>
            <a:spLocks noGrp="1"/>
          </p:cNvSpPr>
          <p:nvPr>
            <p:ph type="title"/>
          </p:nvPr>
        </p:nvSpPr>
        <p:spPr/>
        <p:txBody>
          <a:bodyPr/>
          <a:lstStyle/>
          <a:p>
            <a:r>
              <a:rPr lang="zh-CN" altLang="en-US" dirty="0"/>
              <a:t>任务一习题</a:t>
            </a:r>
          </a:p>
        </p:txBody>
      </p:sp>
      <p:sp>
        <p:nvSpPr>
          <p:cNvPr id="4" name="文本框 3">
            <a:extLst>
              <a:ext uri="{FF2B5EF4-FFF2-40B4-BE49-F238E27FC236}">
                <a16:creationId xmlns:a16="http://schemas.microsoft.com/office/drawing/2014/main" id="{81546B58-FFCA-4702-931F-2384482AF62E}"/>
              </a:ext>
            </a:extLst>
          </p:cNvPr>
          <p:cNvSpPr txBox="1"/>
          <p:nvPr/>
        </p:nvSpPr>
        <p:spPr>
          <a:xfrm>
            <a:off x="5664977" y="2518192"/>
            <a:ext cx="3024492" cy="2257862"/>
          </a:xfrm>
          <a:prstGeom prst="rect">
            <a:avLst/>
          </a:prstGeom>
          <a:noFill/>
        </p:spPr>
        <p:txBody>
          <a:bodyPr wrap="square">
            <a:spAutoFit/>
          </a:bodyPr>
          <a:lstStyle/>
          <a:p>
            <a:pPr lvl="0">
              <a:lnSpc>
                <a:spcPts val="4280"/>
              </a:lnSpc>
            </a:pPr>
            <a:endParaRPr lang="zh-CN" altLang="zh-CN" sz="3200" dirty="0">
              <a:effectLst/>
              <a:latin typeface="Microsoft YaHei" panose="020B0503020204020204" pitchFamily="34" charset="-122"/>
              <a:ea typeface="Microsoft YaHei" panose="020B0503020204020204" pitchFamily="34" charset="-122"/>
            </a:endParaRPr>
          </a:p>
          <a:p>
            <a:pPr>
              <a:lnSpc>
                <a:spcPts val="4280"/>
              </a:lnSpc>
            </a:pPr>
            <a:r>
              <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2. </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推罗是一座地理位置优越的</a:t>
            </a:r>
            <a:r>
              <a:rPr lang="zh-CN" altLang="en-US" sz="3200" u="sng"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城市。</a:t>
            </a:r>
            <a:endParaRPr lang="zh-CN" altLang="zh-CN" sz="4400" dirty="0">
              <a:effectLst/>
              <a:latin typeface="Microsoft YaHei" panose="020B0503020204020204" pitchFamily="34" charset="-122"/>
              <a:ea typeface="Microsoft YaHei" panose="020B0503020204020204" pitchFamily="34" charset="-122"/>
            </a:endParaRPr>
          </a:p>
        </p:txBody>
      </p:sp>
      <p:sp>
        <p:nvSpPr>
          <p:cNvPr id="5" name="直线连接符 20">
            <a:extLst>
              <a:ext uri="{FF2B5EF4-FFF2-40B4-BE49-F238E27FC236}">
                <a16:creationId xmlns:a16="http://schemas.microsoft.com/office/drawing/2014/main" id="{F67CDE72-66C0-5543-847F-D1EC9DFEC89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7E8617D2-D228-654E-B585-F6B8F617F03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5BDD793-7C1A-7047-A8D3-6D5670C2156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6AE1A9E8-37C5-9349-96D9-AD1C673BDFEE}"/>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E0206EDE-0F7C-2C48-877B-C3974B30CED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797F42A5-D88D-8549-8921-FD58110A505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2" name="Picture 3">
            <a:extLst>
              <a:ext uri="{FF2B5EF4-FFF2-40B4-BE49-F238E27FC236}">
                <a16:creationId xmlns:a16="http://schemas.microsoft.com/office/drawing/2014/main" id="{3F6BCF04-AA2A-4349-8C35-B3C6A146A448}"/>
              </a:ext>
            </a:extLst>
          </p:cNvPr>
          <p:cNvPicPr>
            <a:picLocks noChangeAspect="1"/>
          </p:cNvPicPr>
          <p:nvPr/>
        </p:nvPicPr>
        <p:blipFill>
          <a:blip r:embed="rId4"/>
          <a:stretch>
            <a:fillRect/>
          </a:stretch>
        </p:blipFill>
        <p:spPr>
          <a:xfrm>
            <a:off x="205722" y="2579622"/>
            <a:ext cx="4991035" cy="28733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AEC2D5FD-8473-264D-848B-EC4D0E8134C9}"/>
              </a:ext>
            </a:extLst>
          </p:cNvPr>
          <p:cNvSpPr txBox="1"/>
          <p:nvPr/>
        </p:nvSpPr>
        <p:spPr>
          <a:xfrm>
            <a:off x="6206989" y="4144387"/>
            <a:ext cx="1005403" cy="584775"/>
          </a:xfrm>
          <a:prstGeom prst="rect">
            <a:avLst/>
          </a:prstGeom>
          <a:noFill/>
        </p:spPr>
        <p:txBody>
          <a:bodyPr wrap="none" rtlCol="0">
            <a:spAutoFit/>
          </a:bodyPr>
          <a:lstStyle/>
          <a:p>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沿海</a:t>
            </a:r>
            <a:endParaRPr kumimoji="1" lang="zh-CN" altLang="en-US" sz="3200" b="1" dirty="0"/>
          </a:p>
        </p:txBody>
      </p:sp>
    </p:spTree>
    <p:extLst>
      <p:ext uri="{BB962C8B-B14F-4D97-AF65-F5344CB8AC3E}">
        <p14:creationId xmlns:p14="http://schemas.microsoft.com/office/powerpoint/2010/main" val="171861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F05CF-2FD8-44E9-9AE3-86EB83256D71}"/>
              </a:ext>
            </a:extLst>
          </p:cNvPr>
          <p:cNvSpPr>
            <a:spLocks noGrp="1"/>
          </p:cNvSpPr>
          <p:nvPr>
            <p:ph type="title"/>
          </p:nvPr>
        </p:nvSpPr>
        <p:spPr/>
        <p:txBody>
          <a:bodyPr/>
          <a:lstStyle/>
          <a:p>
            <a:r>
              <a:rPr lang="zh-CN" altLang="en-US" dirty="0"/>
              <a:t>任务一习题</a:t>
            </a:r>
          </a:p>
        </p:txBody>
      </p:sp>
      <p:sp>
        <p:nvSpPr>
          <p:cNvPr id="4" name="文本框 3">
            <a:extLst>
              <a:ext uri="{FF2B5EF4-FFF2-40B4-BE49-F238E27FC236}">
                <a16:creationId xmlns:a16="http://schemas.microsoft.com/office/drawing/2014/main" id="{81546B58-FFCA-4702-931F-2384482AF62E}"/>
              </a:ext>
            </a:extLst>
          </p:cNvPr>
          <p:cNvSpPr txBox="1"/>
          <p:nvPr/>
        </p:nvSpPr>
        <p:spPr>
          <a:xfrm>
            <a:off x="5158241" y="2568444"/>
            <a:ext cx="3225770" cy="2209772"/>
          </a:xfrm>
          <a:prstGeom prst="rect">
            <a:avLst/>
          </a:prstGeom>
          <a:noFill/>
        </p:spPr>
        <p:txBody>
          <a:bodyPr wrap="square">
            <a:spAutoFit/>
          </a:bodyPr>
          <a:lstStyle/>
          <a:p>
            <a:pPr>
              <a:lnSpc>
                <a:spcPts val="4240"/>
              </a:lnSpc>
            </a:pPr>
            <a:r>
              <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推罗的贸易远近文明，最出名的产品是：</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40"/>
              </a:lnSpc>
            </a:pPr>
            <a:r>
              <a:rPr lang="zh-CN" altLang="en-US" sz="3200" u="sng"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染料</a:t>
            </a:r>
            <a:endParaRPr lang="zh-CN" altLang="zh-CN" sz="7200" dirty="0">
              <a:effectLst/>
              <a:latin typeface="Microsoft YaHei" panose="020B0503020204020204" pitchFamily="34" charset="-122"/>
              <a:ea typeface="Microsoft YaHei" panose="020B0503020204020204" pitchFamily="34" charset="-122"/>
            </a:endParaRPr>
          </a:p>
        </p:txBody>
      </p:sp>
      <p:sp>
        <p:nvSpPr>
          <p:cNvPr id="5" name="直线连接符 20">
            <a:extLst>
              <a:ext uri="{FF2B5EF4-FFF2-40B4-BE49-F238E27FC236}">
                <a16:creationId xmlns:a16="http://schemas.microsoft.com/office/drawing/2014/main" id="{F67CDE72-66C0-5543-847F-D1EC9DFEC89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7E8617D2-D228-654E-B585-F6B8F617F03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5BDD793-7C1A-7047-A8D3-6D5670C2156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6AE1A9E8-37C5-9349-96D9-AD1C673BDFEE}"/>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E0206EDE-0F7C-2C48-877B-C3974B30CED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797F42A5-D88D-8549-8921-FD58110A505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grpSp>
        <p:nvGrpSpPr>
          <p:cNvPr id="6" name="组合 5">
            <a:extLst>
              <a:ext uri="{FF2B5EF4-FFF2-40B4-BE49-F238E27FC236}">
                <a16:creationId xmlns:a16="http://schemas.microsoft.com/office/drawing/2014/main" id="{1EC03529-FE77-F846-ADEF-5EA2130A895E}"/>
              </a:ext>
            </a:extLst>
          </p:cNvPr>
          <p:cNvGrpSpPr/>
          <p:nvPr/>
        </p:nvGrpSpPr>
        <p:grpSpPr>
          <a:xfrm>
            <a:off x="168608" y="1898138"/>
            <a:ext cx="4711053" cy="4429701"/>
            <a:chOff x="168608" y="1898138"/>
            <a:chExt cx="4711053" cy="4429701"/>
          </a:xfrm>
        </p:grpSpPr>
        <p:grpSp>
          <p:nvGrpSpPr>
            <p:cNvPr id="15" name="组合 14">
              <a:extLst>
                <a:ext uri="{FF2B5EF4-FFF2-40B4-BE49-F238E27FC236}">
                  <a16:creationId xmlns:a16="http://schemas.microsoft.com/office/drawing/2014/main" id="{66269536-43C1-451C-A814-4AD2D4B060B8}"/>
                </a:ext>
              </a:extLst>
            </p:cNvPr>
            <p:cNvGrpSpPr/>
            <p:nvPr/>
          </p:nvGrpSpPr>
          <p:grpSpPr>
            <a:xfrm>
              <a:off x="168608" y="1898138"/>
              <a:ext cx="4711053" cy="4417980"/>
              <a:chOff x="2573585" y="685800"/>
              <a:chExt cx="6231171" cy="5486401"/>
            </a:xfrm>
          </p:grpSpPr>
          <p:pic>
            <p:nvPicPr>
              <p:cNvPr id="16" name="图片 15" descr="图片包含 裙子, 紫色, 前, 衬衫&#10;&#10;描述已自动生成">
                <a:extLst>
                  <a:ext uri="{FF2B5EF4-FFF2-40B4-BE49-F238E27FC236}">
                    <a16:creationId xmlns:a16="http://schemas.microsoft.com/office/drawing/2014/main" id="{BBDA9C00-285C-4BD3-81BF-99C785E03856}"/>
                  </a:ext>
                </a:extLst>
              </p:cNvPr>
              <p:cNvPicPr>
                <a:picLocks noChangeAspect="1"/>
              </p:cNvPicPr>
              <p:nvPr/>
            </p:nvPicPr>
            <p:blipFill rotWithShape="1">
              <a:blip r:embed="rId4">
                <a:extLst>
                  <a:ext uri="{28A0092B-C50C-407E-A947-70E740481C1C}">
                    <a14:useLocalDpi xmlns:a14="http://schemas.microsoft.com/office/drawing/2010/main" val="0"/>
                  </a:ext>
                </a:extLst>
              </a:blip>
              <a:srcRect l="20576" t="2703" r="20576"/>
              <a:stretch/>
            </p:blipFill>
            <p:spPr>
              <a:xfrm>
                <a:off x="5486400" y="685800"/>
                <a:ext cx="3318356" cy="5486400"/>
              </a:xfrm>
              <a:prstGeom prst="rect">
                <a:avLst/>
              </a:prstGeom>
            </p:spPr>
          </p:pic>
          <p:grpSp>
            <p:nvGrpSpPr>
              <p:cNvPr id="17" name="组合 16">
                <a:extLst>
                  <a:ext uri="{FF2B5EF4-FFF2-40B4-BE49-F238E27FC236}">
                    <a16:creationId xmlns:a16="http://schemas.microsoft.com/office/drawing/2014/main" id="{18FF2967-080B-46FD-AB09-9DB9C5B5A315}"/>
                  </a:ext>
                </a:extLst>
              </p:cNvPr>
              <p:cNvGrpSpPr/>
              <p:nvPr/>
            </p:nvGrpSpPr>
            <p:grpSpPr>
              <a:xfrm>
                <a:off x="2573585" y="685801"/>
                <a:ext cx="2880158" cy="5486400"/>
                <a:chOff x="2828924" y="1505479"/>
                <a:chExt cx="2809876" cy="5352521"/>
              </a:xfrm>
            </p:grpSpPr>
            <p:pic>
              <p:nvPicPr>
                <p:cNvPr id="18" name="图片 17" descr="手上的青蛙&#10;&#10;中度可信度描述已自动生成">
                  <a:extLst>
                    <a:ext uri="{FF2B5EF4-FFF2-40B4-BE49-F238E27FC236}">
                      <a16:creationId xmlns:a16="http://schemas.microsoft.com/office/drawing/2014/main" id="{2DB66324-531C-4DEB-82B4-1306A39771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814"/>
                <a:stretch/>
              </p:blipFill>
              <p:spPr>
                <a:xfrm>
                  <a:off x="2828924" y="1505479"/>
                  <a:ext cx="2809875" cy="1900577"/>
                </a:xfrm>
                <a:prstGeom prst="rect">
                  <a:avLst/>
                </a:prstGeom>
              </p:spPr>
            </p:pic>
            <p:pic>
              <p:nvPicPr>
                <p:cNvPr id="19" name="图片 18" descr="紫色头发的人们&#10;&#10;低可信度描述已自动生成">
                  <a:extLst>
                    <a:ext uri="{FF2B5EF4-FFF2-40B4-BE49-F238E27FC236}">
                      <a16:creationId xmlns:a16="http://schemas.microsoft.com/office/drawing/2014/main" id="{7D315097-5812-4E4C-924F-0083DCE44D1F}"/>
                    </a:ext>
                  </a:extLst>
                </p:cNvPr>
                <p:cNvPicPr>
                  <a:picLocks noChangeAspect="1"/>
                </p:cNvPicPr>
                <p:nvPr/>
              </p:nvPicPr>
              <p:blipFill rotWithShape="1">
                <a:blip r:embed="rId6">
                  <a:extLst>
                    <a:ext uri="{28A0092B-C50C-407E-A947-70E740481C1C}">
                      <a14:useLocalDpi xmlns:a14="http://schemas.microsoft.com/office/drawing/2010/main" val="0"/>
                    </a:ext>
                  </a:extLst>
                </a:blip>
                <a:srcRect r="50833"/>
                <a:stretch/>
              </p:blipFill>
              <p:spPr>
                <a:xfrm>
                  <a:off x="2828925" y="3429000"/>
                  <a:ext cx="2809875" cy="3429000"/>
                </a:xfrm>
                <a:prstGeom prst="rect">
                  <a:avLst/>
                </a:prstGeom>
              </p:spPr>
            </p:pic>
          </p:grpSp>
        </p:grpSp>
        <p:sp>
          <p:nvSpPr>
            <p:cNvPr id="3" name="矩形 2">
              <a:extLst>
                <a:ext uri="{FF2B5EF4-FFF2-40B4-BE49-F238E27FC236}">
                  <a16:creationId xmlns:a16="http://schemas.microsoft.com/office/drawing/2014/main" id="{8C31CFFE-A7A1-044F-80DB-2E98D0D2D49B}"/>
                </a:ext>
              </a:extLst>
            </p:cNvPr>
            <p:cNvSpPr/>
            <p:nvPr/>
          </p:nvSpPr>
          <p:spPr>
            <a:xfrm>
              <a:off x="168609" y="1909861"/>
              <a:ext cx="4711052" cy="441797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1" name="文本框 20">
            <a:extLst>
              <a:ext uri="{FF2B5EF4-FFF2-40B4-BE49-F238E27FC236}">
                <a16:creationId xmlns:a16="http://schemas.microsoft.com/office/drawing/2014/main" id="{F0CB2362-5511-0E44-838D-B6E0C997520A}"/>
              </a:ext>
            </a:extLst>
          </p:cNvPr>
          <p:cNvSpPr txBox="1"/>
          <p:nvPr/>
        </p:nvSpPr>
        <p:spPr>
          <a:xfrm>
            <a:off x="5437865" y="4118850"/>
            <a:ext cx="1415772" cy="584775"/>
          </a:xfrm>
          <a:prstGeom prst="rect">
            <a:avLst/>
          </a:prstGeom>
          <a:noFill/>
        </p:spPr>
        <p:txBody>
          <a:bodyPr wrap="none" rtlCol="0">
            <a:spAutoFit/>
          </a:bodyPr>
          <a:lstStyle/>
          <a:p>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推罗紫</a:t>
            </a:r>
            <a:endParaRPr kumimoji="1" lang="zh-CN" altLang="en-US" sz="3200" b="1" dirty="0"/>
          </a:p>
        </p:txBody>
      </p:sp>
    </p:spTree>
    <p:extLst>
      <p:ext uri="{BB962C8B-B14F-4D97-AF65-F5344CB8AC3E}">
        <p14:creationId xmlns:p14="http://schemas.microsoft.com/office/powerpoint/2010/main" val="272230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C41683D4-C04E-BB43-9D10-8C4B283D1A7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F53AA69B-3312-9C49-81FC-60FB2D8F604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DF037954-F062-4C4F-9D7A-03434585107C}"/>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4DC14285-C898-7C43-A1F4-28B418EDE048}"/>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CECC9124-D3C1-F244-B3C9-D9A8AAABB01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AA30F186-D3B6-614B-B5B8-881700A5859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6" name="Picture 1">
            <a:extLst>
              <a:ext uri="{FF2B5EF4-FFF2-40B4-BE49-F238E27FC236}">
                <a16:creationId xmlns:a16="http://schemas.microsoft.com/office/drawing/2014/main" id="{43EE59C1-37E8-4B6A-B5C1-9DC119DA3C43}"/>
              </a:ext>
            </a:extLst>
          </p:cNvPr>
          <p:cNvPicPr>
            <a:picLocks noChangeAspect="1"/>
          </p:cNvPicPr>
          <p:nvPr/>
        </p:nvPicPr>
        <p:blipFill>
          <a:blip r:embed="rId4"/>
          <a:stretch>
            <a:fillRect/>
          </a:stretch>
        </p:blipFill>
        <p:spPr>
          <a:xfrm>
            <a:off x="2379688" y="1797310"/>
            <a:ext cx="4475004" cy="33475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AEBB0D41-4AD1-4083-8314-4FFDF7574F89}"/>
              </a:ext>
            </a:extLst>
          </p:cNvPr>
          <p:cNvSpPr txBox="1"/>
          <p:nvPr/>
        </p:nvSpPr>
        <p:spPr>
          <a:xfrm>
            <a:off x="949856" y="5320574"/>
            <a:ext cx="7334669" cy="954107"/>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结合众多的优越条件来看，推罗城的前景一片光明。</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5DD46A8F-E032-7D4A-A71B-1D9705D0B73A}"/>
              </a:ext>
            </a:extLst>
          </p:cNvPr>
          <p:cNvSpPr>
            <a:spLocks noGrp="1"/>
          </p:cNvSpPr>
          <p:nvPr>
            <p:ph type="title"/>
          </p:nvPr>
        </p:nvSpPr>
        <p:spPr>
          <a:xfrm>
            <a:off x="0" y="393476"/>
            <a:ext cx="9144000" cy="1325563"/>
          </a:xfrm>
        </p:spPr>
        <p:txBody>
          <a:bodyPr/>
          <a:lstStyle/>
          <a:p>
            <a:r>
              <a:rPr lang="zh-CN" altLang="en-US" dirty="0"/>
              <a:t>面对这样一所城市，</a:t>
            </a:r>
            <a:br>
              <a:rPr lang="en-US" altLang="zh-CN" dirty="0"/>
            </a:br>
            <a:r>
              <a:rPr lang="zh-CN" altLang="en-US" dirty="0"/>
              <a:t>你觉得它的未来会怎样？</a:t>
            </a:r>
          </a:p>
        </p:txBody>
      </p:sp>
    </p:spTree>
    <p:extLst>
      <p:ext uri="{BB962C8B-B14F-4D97-AF65-F5344CB8AC3E}">
        <p14:creationId xmlns:p14="http://schemas.microsoft.com/office/powerpoint/2010/main" val="416735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4F59038-F614-0E40-BE3A-445EE2B726E2}"/>
              </a:ext>
            </a:extLst>
          </p:cNvPr>
          <p:cNvSpPr/>
          <p:nvPr/>
        </p:nvSpPr>
        <p:spPr>
          <a:xfrm>
            <a:off x="270167" y="2045278"/>
            <a:ext cx="8610600" cy="4184992"/>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以西结书</a:t>
            </a:r>
            <a:r>
              <a:rPr lang="en-US" altLang="zh-CN" sz="2800" dirty="0">
                <a:latin typeface="Microsoft YaHei" panose="020B0503020204020204" pitchFamily="34" charset="-122"/>
                <a:ea typeface="Microsoft YaHei" panose="020B0503020204020204" pitchFamily="34" charset="-122"/>
              </a:rPr>
              <a:t>26:1 </a:t>
            </a:r>
            <a:r>
              <a:rPr lang="zh-CN" altLang="en-US" sz="2800" dirty="0">
                <a:latin typeface="Microsoft YaHei" panose="020B0503020204020204" pitchFamily="34" charset="-122"/>
                <a:ea typeface="Microsoft YaHei" panose="020B0503020204020204" pitchFamily="34" charset="-122"/>
              </a:rPr>
              <a:t>第十一年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公元前</a:t>
            </a:r>
            <a:r>
              <a:rPr lang="en-US" altLang="zh-CN" sz="2800" dirty="0">
                <a:latin typeface="Microsoft YaHei" panose="020B0503020204020204" pitchFamily="34" charset="-122"/>
                <a:ea typeface="Microsoft YaHei" panose="020B0503020204020204" pitchFamily="34" charset="-122"/>
              </a:rPr>
              <a:t>587-586</a:t>
            </a:r>
            <a:r>
              <a:rPr lang="zh-CN" altLang="en-US" sz="2800" dirty="0">
                <a:latin typeface="Microsoft YaHei" panose="020B0503020204020204" pitchFamily="34" charset="-122"/>
                <a:ea typeface="Microsoft YaHei" panose="020B0503020204020204" pitchFamily="34" charset="-122"/>
              </a:rPr>
              <a:t>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十一月初一日，耶和华的话临到我</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以西结</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推罗啊，我必与你为敌，使许多国民上来攻击你，如同海使波浪涌上来一样。</a:t>
            </a: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他们必破坏推罗的墙垣，拆毁她的城楼。我也要刮净尘土，使她成为净光的磐石。</a:t>
            </a: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她必在海中作晒网的地方</a:t>
            </a:r>
            <a:r>
              <a:rPr lang="en-US" altLang="zh-CN" sz="2800" dirty="0">
                <a:latin typeface="Microsoft YaHei" panose="020B0503020204020204" pitchFamily="34" charset="-122"/>
                <a:ea typeface="Microsoft YaHei" panose="020B0503020204020204" pitchFamily="34" charset="-122"/>
              </a:rPr>
              <a:t>……12……</a:t>
            </a:r>
            <a:r>
              <a:rPr lang="zh-CN" altLang="en-US" sz="2800" dirty="0">
                <a:latin typeface="Microsoft YaHei" panose="020B0503020204020204" pitchFamily="34" charset="-122"/>
                <a:ea typeface="Microsoft YaHei" panose="020B0503020204020204" pitchFamily="34" charset="-122"/>
              </a:rPr>
              <a:t>将你</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推罗</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的石头、木头、尘土都抛在水中。</a:t>
            </a:r>
            <a:r>
              <a:rPr lang="en-US" altLang="zh-CN" sz="2800" dirty="0">
                <a:latin typeface="Microsoft YaHei" panose="020B0503020204020204" pitchFamily="34" charset="-122"/>
                <a:ea typeface="Microsoft YaHei" panose="020B0503020204020204" pitchFamily="34" charset="-122"/>
              </a:rPr>
              <a:t>……14……</a:t>
            </a:r>
            <a:r>
              <a:rPr lang="zh-CN" altLang="en-US" sz="2800" dirty="0">
                <a:latin typeface="Microsoft YaHei" panose="020B0503020204020204" pitchFamily="34" charset="-122"/>
                <a:ea typeface="Microsoft YaHei" panose="020B0503020204020204" pitchFamily="34" charset="-122"/>
              </a:rPr>
              <a:t>你不得再被建造，因为这是主耶和华说的。</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pic>
        <p:nvPicPr>
          <p:cNvPr id="13" name="Picture 3">
            <a:extLst>
              <a:ext uri="{FF2B5EF4-FFF2-40B4-BE49-F238E27FC236}">
                <a16:creationId xmlns:a16="http://schemas.microsoft.com/office/drawing/2014/main" id="{3300B704-44CC-5C4E-8679-42E829AA70ED}"/>
              </a:ext>
            </a:extLst>
          </p:cNvPr>
          <p:cNvPicPr>
            <a:picLocks noChangeAspect="1"/>
          </p:cNvPicPr>
          <p:nvPr/>
        </p:nvPicPr>
        <p:blipFill>
          <a:blip r:embed="rId3"/>
          <a:stretch>
            <a:fillRect/>
          </a:stretch>
        </p:blipFill>
        <p:spPr>
          <a:xfrm>
            <a:off x="0" y="1593825"/>
            <a:ext cx="9144000" cy="52641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2E62DE8F-EFFF-D94D-9783-3C1A957D51EE}"/>
              </a:ext>
            </a:extLst>
          </p:cNvPr>
          <p:cNvSpPr>
            <a:spLocks noGrp="1"/>
          </p:cNvSpPr>
          <p:nvPr>
            <p:ph type="title"/>
          </p:nvPr>
        </p:nvSpPr>
        <p:spPr/>
        <p:txBody>
          <a:bodyPr/>
          <a:lstStyle/>
          <a:p>
            <a:r>
              <a:rPr lang="en-US" altLang="zh-CN" dirty="0"/>
              <a:t>《</a:t>
            </a:r>
            <a:r>
              <a:rPr lang="zh-CN" altLang="en-US" dirty="0"/>
              <a:t>圣经</a:t>
            </a:r>
            <a:r>
              <a:rPr lang="en-US" altLang="zh-CN" dirty="0"/>
              <a:t>》</a:t>
            </a:r>
            <a:r>
              <a:rPr lang="zh-CN" altLang="en-US" dirty="0"/>
              <a:t>预言：这所城市会被彻底毁灭，</a:t>
            </a:r>
            <a:br>
              <a:rPr lang="zh-CN" altLang="en-US" dirty="0"/>
            </a:br>
            <a:r>
              <a:rPr lang="zh-CN" altLang="en-US" dirty="0"/>
              <a:t>被毁后将永不再被重建</a:t>
            </a:r>
          </a:p>
        </p:txBody>
      </p:sp>
    </p:spTree>
    <p:extLst>
      <p:ext uri="{BB962C8B-B14F-4D97-AF65-F5344CB8AC3E}">
        <p14:creationId xmlns:p14="http://schemas.microsoft.com/office/powerpoint/2010/main" val="284577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15B55646-DBF9-4D4B-869A-174B6300C469}"/>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818320F5-91FC-3241-A523-91ACBEB502B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7CFA73F0-E17A-8D48-B478-0DC802E44D16}"/>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7708416F-E7CA-724E-87E7-DAC7CB87D0B2}"/>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9DAD7813-E0A3-0D4A-ACE0-9794B9BCDE9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5695FE29-E64B-2546-94A9-43C9E9FAD876}"/>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矩形 2">
            <a:extLst>
              <a:ext uri="{FF2B5EF4-FFF2-40B4-BE49-F238E27FC236}">
                <a16:creationId xmlns:a16="http://schemas.microsoft.com/office/drawing/2014/main" id="{DF39E3B3-4EEF-412C-8789-2D3A6F86B2FB}"/>
              </a:ext>
            </a:extLst>
          </p:cNvPr>
          <p:cNvSpPr/>
          <p:nvPr/>
        </p:nvSpPr>
        <p:spPr>
          <a:xfrm>
            <a:off x="641344" y="1831749"/>
            <a:ext cx="7742667" cy="3587842"/>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有许多国民来攻击推罗；</a:t>
            </a: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攻破城墙、城楼；</a:t>
            </a: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被铲平刮净，石头、木头、尘土都抛在</a:t>
            </a:r>
            <a:endParaRPr lang="en-US" altLang="zh-CN" sz="3200"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    水中；</a:t>
            </a:r>
          </a:p>
          <a:p>
            <a:pPr>
              <a:lnSpc>
                <a:spcPct val="120000"/>
              </a:lnSpc>
            </a:pPr>
            <a:r>
              <a:rPr lang="en-US" altLang="zh-CN"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成为晒网的地方；</a:t>
            </a:r>
          </a:p>
          <a:p>
            <a:pPr>
              <a:lnSpc>
                <a:spcPct val="120000"/>
              </a:lnSpc>
            </a:pPr>
            <a:r>
              <a:rPr lang="en-US" altLang="zh-CN" sz="3200" dirty="0">
                <a:latin typeface="Microsoft YaHei" panose="020B0503020204020204" pitchFamily="34" charset="-122"/>
                <a:ea typeface="Microsoft YaHei" panose="020B0503020204020204" pitchFamily="34" charset="-122"/>
              </a:rPr>
              <a:t>5. </a:t>
            </a:r>
            <a:r>
              <a:rPr lang="zh-CN" altLang="en-US" sz="3200" dirty="0">
                <a:latin typeface="Microsoft YaHei" panose="020B0503020204020204" pitchFamily="34" charset="-122"/>
                <a:ea typeface="Microsoft YaHei" panose="020B0503020204020204" pitchFamily="34" charset="-122"/>
              </a:rPr>
              <a:t>不得再被重建。</a:t>
            </a:r>
          </a:p>
        </p:txBody>
      </p:sp>
      <p:pic>
        <p:nvPicPr>
          <p:cNvPr id="10" name="Picture 3">
            <a:extLst>
              <a:ext uri="{FF2B5EF4-FFF2-40B4-BE49-F238E27FC236}">
                <a16:creationId xmlns:a16="http://schemas.microsoft.com/office/drawing/2014/main" id="{8AB538EF-AECD-475E-8A4A-E568351AE7A9}"/>
              </a:ext>
            </a:extLst>
          </p:cNvPr>
          <p:cNvPicPr>
            <a:picLocks noChangeAspect="1"/>
          </p:cNvPicPr>
          <p:nvPr/>
        </p:nvPicPr>
        <p:blipFill>
          <a:blip r:embed="rId4"/>
          <a:stretch>
            <a:fillRect/>
          </a:stretch>
        </p:blipFill>
        <p:spPr>
          <a:xfrm>
            <a:off x="4657816" y="3855035"/>
            <a:ext cx="3954433" cy="22765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标题 18">
            <a:extLst>
              <a:ext uri="{FF2B5EF4-FFF2-40B4-BE49-F238E27FC236}">
                <a16:creationId xmlns:a16="http://schemas.microsoft.com/office/drawing/2014/main" id="{768EAE2E-FE39-4947-8F0F-C5384970377E}"/>
              </a:ext>
            </a:extLst>
          </p:cNvPr>
          <p:cNvSpPr>
            <a:spLocks noGrp="1"/>
          </p:cNvSpPr>
          <p:nvPr>
            <p:ph type="title"/>
          </p:nvPr>
        </p:nvSpPr>
        <p:spPr/>
        <p:txBody>
          <a:bodyPr/>
          <a:lstStyle/>
          <a:p>
            <a:r>
              <a:rPr kumimoji="1" lang="zh-CN" altLang="en-US" dirty="0"/>
              <a:t>有关（大陆）推罗的预言</a:t>
            </a:r>
            <a:endParaRPr lang="zh-CN" altLang="en-US" dirty="0"/>
          </a:p>
        </p:txBody>
      </p:sp>
    </p:spTree>
    <p:extLst>
      <p:ext uri="{BB962C8B-B14F-4D97-AF65-F5344CB8AC3E}">
        <p14:creationId xmlns:p14="http://schemas.microsoft.com/office/powerpoint/2010/main" val="2976802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pic>
        <p:nvPicPr>
          <p:cNvPr id="25" name="图片 24">
            <a:extLst>
              <a:ext uri="{FF2B5EF4-FFF2-40B4-BE49-F238E27FC236}">
                <a16:creationId xmlns:a16="http://schemas.microsoft.com/office/drawing/2014/main" id="{BE80C696-6674-9D49-9118-50A1F3F233DD}"/>
              </a:ext>
            </a:extLst>
          </p:cNvPr>
          <p:cNvPicPr>
            <a:picLocks noChangeAspect="1"/>
          </p:cNvPicPr>
          <p:nvPr/>
        </p:nvPicPr>
        <p:blipFill rotWithShape="1">
          <a:blip r:embed="rId3"/>
          <a:srcRect b="2928"/>
          <a:stretch/>
        </p:blipFill>
        <p:spPr>
          <a:xfrm>
            <a:off x="3243290" y="2997199"/>
            <a:ext cx="5456104" cy="353092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
            <a:extLst>
              <a:ext uri="{FF2B5EF4-FFF2-40B4-BE49-F238E27FC236}">
                <a16:creationId xmlns:a16="http://schemas.microsoft.com/office/drawing/2014/main" id="{844F79DE-81FC-0846-B023-5D82134444F5}"/>
              </a:ext>
            </a:extLst>
          </p:cNvPr>
          <p:cNvSpPr txBox="1"/>
          <p:nvPr/>
        </p:nvSpPr>
        <p:spPr>
          <a:xfrm>
            <a:off x="441589" y="2997199"/>
            <a:ext cx="8426451" cy="3595170"/>
          </a:xfrm>
          <a:prstGeom prst="rect">
            <a:avLst/>
          </a:prstGeom>
          <a:solidFill>
            <a:schemeClr val="bg1">
              <a:lumMod val="85000"/>
            </a:schemeClr>
          </a:solidFill>
          <a:ln w="38100">
            <a:solidFill>
              <a:schemeClr val="accent1">
                <a:lumMod val="50000"/>
              </a:schemeClr>
            </a:solidFill>
          </a:ln>
        </p:spPr>
        <p:txBody>
          <a:bodyPr wrap="square" lIns="180000" tIns="180000" rIns="180000" bIns="180000" rtlCol="0">
            <a:spAutoFit/>
          </a:bodyPr>
          <a:lstStyle/>
          <a:p>
            <a:pPr algn="ct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罗马书</a:t>
            </a:r>
            <a:r>
              <a:rPr lang="en-US" altLang="zh-CN" sz="3600" dirty="0">
                <a:latin typeface="Arial" panose="020B0604020202020204" pitchFamily="34" charset="0"/>
                <a:ea typeface="汉仪大宋简" panose="02010609000101010101" pitchFamily="49" charset="-122"/>
                <a:cs typeface="Arial" panose="020B0604020202020204" pitchFamily="34" charset="0"/>
              </a:rPr>
              <a:t>1:20</a:t>
            </a:r>
          </a:p>
          <a:p>
            <a:pPr algn="ctr" eaLnBrk="0" hangingPunct="0">
              <a:lnSpc>
                <a:spcPts val="4160"/>
              </a:lnSpc>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自从造天地以来，神的永能和神性是明明可知的，虽是眼不能见，但借着所造之物就可以晓得，叫人无可推诿。</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 </a:t>
            </a:r>
          </a:p>
        </p:txBody>
      </p:sp>
      <p:sp>
        <p:nvSpPr>
          <p:cNvPr id="9" name="标题 1">
            <a:extLst>
              <a:ext uri="{FF2B5EF4-FFF2-40B4-BE49-F238E27FC236}">
                <a16:creationId xmlns:a16="http://schemas.microsoft.com/office/drawing/2014/main" id="{AD9AF82F-02A2-4639-A960-3EBC03AA7D29}"/>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387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05C5DA1B-8B31-4648-943C-E01F286285F1}"/>
              </a:ext>
            </a:extLst>
          </p:cNvPr>
          <p:cNvSpPr txBox="1"/>
          <p:nvPr/>
        </p:nvSpPr>
        <p:spPr>
          <a:xfrm>
            <a:off x="237548" y="5317078"/>
            <a:ext cx="4055321" cy="954107"/>
          </a:xfrm>
          <a:prstGeom prst="rect">
            <a:avLst/>
          </a:prstGeom>
          <a:noFill/>
        </p:spPr>
        <p:txBody>
          <a:bodyPr wrap="square" rtlCol="0">
            <a:spAutoFit/>
          </a:bodyPr>
          <a:lstStyle/>
          <a:p>
            <a:pPr algn="ct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位于</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完美的商贸地段</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有悠久的历史</a:t>
            </a:r>
            <a:endParaRPr lang="en-US" sz="4000" dirty="0">
              <a:latin typeface="Microsoft YaHei" panose="020B0503020204020204" pitchFamily="34" charset="-122"/>
              <a:ea typeface="Microsoft YaHei" panose="020B0503020204020204" pitchFamily="34" charset="-122"/>
            </a:endParaRPr>
          </a:p>
        </p:txBody>
      </p:sp>
      <p:sp>
        <p:nvSpPr>
          <p:cNvPr id="7" name="TextBox 9">
            <a:extLst>
              <a:ext uri="{FF2B5EF4-FFF2-40B4-BE49-F238E27FC236}">
                <a16:creationId xmlns:a16="http://schemas.microsoft.com/office/drawing/2014/main" id="{19C908B2-3C16-49E6-9AC8-01B7750205F4}"/>
              </a:ext>
            </a:extLst>
          </p:cNvPr>
          <p:cNvSpPr txBox="1"/>
          <p:nvPr/>
        </p:nvSpPr>
        <p:spPr>
          <a:xfrm>
            <a:off x="4459566" y="5317078"/>
            <a:ext cx="4596500" cy="954107"/>
          </a:xfrm>
          <a:prstGeom prst="rect">
            <a:avLst/>
          </a:prstGeom>
          <a:noFill/>
        </p:spPr>
        <p:txBody>
          <a:bodyPr wrap="square" rtlCol="0">
            <a:spAutoFit/>
          </a:bodyPr>
          <a:lstStyle/>
          <a:p>
            <a:pPr algn="ctr"/>
            <a:r>
              <a:rPr lang="en-US" sz="2800" dirty="0" err="1">
                <a:latin typeface="Microsoft YaHei" panose="020B0503020204020204" pitchFamily="34" charset="-122"/>
                <a:ea typeface="Microsoft YaHei" panose="020B0503020204020204" pitchFamily="34" charset="-122"/>
              </a:rPr>
              <a:t>推罗陆</a:t>
            </a:r>
            <a:r>
              <a:rPr lang="zh-CN" altLang="en-US" sz="2800" dirty="0">
                <a:latin typeface="Microsoft YaHei" panose="020B0503020204020204" pitchFamily="34" charset="-122"/>
                <a:ea typeface="Microsoft YaHei" panose="020B0503020204020204" pitchFamily="34" charset="-122"/>
              </a:rPr>
              <a:t>城</a:t>
            </a:r>
            <a:endParaRPr lang="en-US" altLang="zh-CN" sz="2800" dirty="0">
              <a:latin typeface="Microsoft YaHei" panose="020B0503020204020204" pitchFamily="34" charset="-122"/>
              <a:ea typeface="Microsoft YaHei" panose="020B0503020204020204" pitchFamily="34" charset="-122"/>
            </a:endParaRPr>
          </a:p>
          <a:p>
            <a:pPr algn="ctr"/>
            <a:r>
              <a:rPr lang="en-US" sz="2800" dirty="0" err="1">
                <a:latin typeface="Microsoft YaHei" panose="020B0503020204020204" pitchFamily="34" charset="-122"/>
                <a:ea typeface="Microsoft YaHei" panose="020B0503020204020204" pitchFamily="34" charset="-122"/>
              </a:rPr>
              <a:t>有丰富的水源</a:t>
            </a:r>
            <a:endParaRPr lang="en-US" sz="2800" dirty="0">
              <a:latin typeface="Microsoft YaHei" panose="020B0503020204020204" pitchFamily="34" charset="-122"/>
              <a:ea typeface="Microsoft YaHei" panose="020B0503020204020204" pitchFamily="34" charset="-122"/>
            </a:endParaRPr>
          </a:p>
        </p:txBody>
      </p:sp>
      <p:pic>
        <p:nvPicPr>
          <p:cNvPr id="8" name="图片 7">
            <a:extLst>
              <a:ext uri="{FF2B5EF4-FFF2-40B4-BE49-F238E27FC236}">
                <a16:creationId xmlns:a16="http://schemas.microsoft.com/office/drawing/2014/main" id="{45C01057-20C3-49B4-B3D4-1C48997C7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8364" y="1407280"/>
            <a:ext cx="3708957" cy="36980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文本框 8">
            <a:extLst>
              <a:ext uri="{FF2B5EF4-FFF2-40B4-BE49-F238E27FC236}">
                <a16:creationId xmlns:a16="http://schemas.microsoft.com/office/drawing/2014/main" id="{ABB7C9B8-D4A2-4A21-88B5-89FC7B9E83EC}"/>
              </a:ext>
            </a:extLst>
          </p:cNvPr>
          <p:cNvSpPr txBox="1"/>
          <p:nvPr/>
        </p:nvSpPr>
        <p:spPr>
          <a:xfrm>
            <a:off x="4320579" y="4668354"/>
            <a:ext cx="4874474" cy="43088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2200" b="1" dirty="0">
                <a:solidFill>
                  <a:schemeClr val="bg1"/>
                </a:solidFill>
                <a:latin typeface="Microsoft YaHei" panose="020B0503020204020204" pitchFamily="34" charset="-122"/>
                <a:ea typeface="Microsoft YaHei" panose="020B0503020204020204" pitchFamily="34" charset="-122"/>
              </a:rPr>
              <a:t>推罗陆城的</a:t>
            </a:r>
            <a:r>
              <a:rPr lang="en-US" altLang="zh-CN" sz="2200" b="1" dirty="0">
                <a:solidFill>
                  <a:schemeClr val="bg1"/>
                </a:solidFill>
                <a:latin typeface="Microsoft YaHei" panose="020B0503020204020204" pitchFamily="34" charset="-122"/>
                <a:ea typeface="Microsoft YaHei" panose="020B0503020204020204" pitchFamily="34" charset="-122"/>
              </a:rPr>
              <a:t>Ras-el-Ain</a:t>
            </a:r>
            <a:r>
              <a:rPr lang="zh-CN" altLang="en-US" sz="2200" b="1" dirty="0">
                <a:solidFill>
                  <a:schemeClr val="bg1"/>
                </a:solidFill>
                <a:latin typeface="Microsoft YaHei" panose="020B0503020204020204" pitchFamily="34" charset="-122"/>
                <a:ea typeface="Microsoft YaHei" panose="020B0503020204020204" pitchFamily="34" charset="-122"/>
              </a:rPr>
              <a:t> 泉源</a:t>
            </a:r>
            <a:endParaRPr lang="en-US" altLang="zh-CN" sz="2200" b="1" dirty="0">
              <a:solidFill>
                <a:schemeClr val="bg1"/>
              </a:solidFill>
              <a:latin typeface="Microsoft YaHei" panose="020B0503020204020204" pitchFamily="34" charset="-122"/>
              <a:ea typeface="Microsoft YaHei" panose="020B0503020204020204" pitchFamily="34" charset="-122"/>
            </a:endParaRPr>
          </a:p>
        </p:txBody>
      </p:sp>
      <p:pic>
        <p:nvPicPr>
          <p:cNvPr id="10" name="Picture 2">
            <a:extLst>
              <a:ext uri="{FF2B5EF4-FFF2-40B4-BE49-F238E27FC236}">
                <a16:creationId xmlns:a16="http://schemas.microsoft.com/office/drawing/2014/main" id="{953219EC-5808-5046-BE33-D991B246D573}"/>
              </a:ext>
            </a:extLst>
          </p:cNvPr>
          <p:cNvPicPr>
            <a:picLocks noChangeAspect="1" noChangeArrowheads="1"/>
          </p:cNvPicPr>
          <p:nvPr/>
        </p:nvPicPr>
        <p:blipFill rotWithShape="1">
          <a:blip r:embed="rId4" cstate="print"/>
          <a:srcRect l="2223" t="1655" r="45031" b="979"/>
          <a:stretch/>
        </p:blipFill>
        <p:spPr bwMode="auto">
          <a:xfrm rot="5400000">
            <a:off x="416162" y="1823842"/>
            <a:ext cx="3698092" cy="28649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标题 5">
            <a:extLst>
              <a:ext uri="{FF2B5EF4-FFF2-40B4-BE49-F238E27FC236}">
                <a16:creationId xmlns:a16="http://schemas.microsoft.com/office/drawing/2014/main" id="{90C9DF5B-7D43-B04A-9E4C-4402D755B223}"/>
              </a:ext>
            </a:extLst>
          </p:cNvPr>
          <p:cNvSpPr>
            <a:spLocks noGrp="1"/>
          </p:cNvSpPr>
          <p:nvPr>
            <p:ph type="title"/>
          </p:nvPr>
        </p:nvSpPr>
        <p:spPr>
          <a:xfrm>
            <a:off x="0" y="454068"/>
            <a:ext cx="9144000" cy="695859"/>
          </a:xfrm>
        </p:spPr>
        <p:txBody>
          <a:bodyPr/>
          <a:lstStyle/>
          <a:p>
            <a:r>
              <a:rPr lang="zh-CN" altLang="en-US" dirty="0"/>
              <a:t>推罗预言超乎寻常</a:t>
            </a:r>
          </a:p>
        </p:txBody>
      </p:sp>
    </p:spTree>
    <p:extLst>
      <p:ext uri="{BB962C8B-B14F-4D97-AF65-F5344CB8AC3E}">
        <p14:creationId xmlns:p14="http://schemas.microsoft.com/office/powerpoint/2010/main" val="121700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E0044A-56D2-AD4F-828E-0930B6EE9D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03" b="3182"/>
          <a:stretch/>
        </p:blipFill>
        <p:spPr>
          <a:xfrm>
            <a:off x="0" y="1632857"/>
            <a:ext cx="9144000" cy="52251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979C81B-1170-D44B-9D04-85F410E73BFD}"/>
              </a:ext>
            </a:extLst>
          </p:cNvPr>
          <p:cNvPicPr>
            <a:picLocks noChangeAspect="1"/>
          </p:cNvPicPr>
          <p:nvPr/>
        </p:nvPicPr>
        <p:blipFill>
          <a:blip r:embed="rId4"/>
          <a:stretch>
            <a:fillRect/>
          </a:stretch>
        </p:blipFill>
        <p:spPr>
          <a:xfrm>
            <a:off x="0" y="1840066"/>
            <a:ext cx="9144000" cy="46037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47396745-316F-6240-AA15-61FD421DF7DF}"/>
              </a:ext>
            </a:extLst>
          </p:cNvPr>
          <p:cNvSpPr>
            <a:spLocks noGrp="1"/>
          </p:cNvSpPr>
          <p:nvPr>
            <p:ph type="title"/>
          </p:nvPr>
        </p:nvSpPr>
        <p:spPr>
          <a:xfrm>
            <a:off x="0" y="454068"/>
            <a:ext cx="8908473" cy="1325563"/>
          </a:xfrm>
        </p:spPr>
        <p:txBody>
          <a:bodyPr/>
          <a:lstStyle/>
          <a:p>
            <a:r>
              <a:rPr lang="zh-CN" altLang="en-US" dirty="0"/>
              <a:t>“推罗啊，我必与你为敌，使许多国民上来攻击你，如同海使波浪涌上来一样。”</a:t>
            </a:r>
          </a:p>
        </p:txBody>
      </p:sp>
    </p:spTree>
    <p:extLst>
      <p:ext uri="{BB962C8B-B14F-4D97-AF65-F5344CB8AC3E}">
        <p14:creationId xmlns:p14="http://schemas.microsoft.com/office/powerpoint/2010/main" val="37151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22"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0333F4-6F5D-5447-8052-36EB92474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42" y="1715154"/>
            <a:ext cx="7240249" cy="50229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80591829-5937-8142-9981-3A9D0D3F5BC8}"/>
              </a:ext>
            </a:extLst>
          </p:cNvPr>
          <p:cNvSpPr>
            <a:spLocks noGrp="1"/>
          </p:cNvSpPr>
          <p:nvPr>
            <p:ph type="title"/>
          </p:nvPr>
        </p:nvSpPr>
        <p:spPr/>
        <p:txBody>
          <a:bodyPr/>
          <a:lstStyle/>
          <a:p>
            <a:r>
              <a:rPr lang="zh-CN" altLang="en-US" dirty="0"/>
              <a:t>公元前</a:t>
            </a:r>
            <a:r>
              <a:rPr lang="en-US" altLang="zh-CN" dirty="0"/>
              <a:t>585-572</a:t>
            </a:r>
            <a:r>
              <a:rPr lang="zh-CN" altLang="en-US" dirty="0"/>
              <a:t>年，</a:t>
            </a:r>
            <a:br>
              <a:rPr lang="zh-CN" altLang="en-US" dirty="0"/>
            </a:br>
            <a:r>
              <a:rPr lang="zh-CN" altLang="en-US" dirty="0"/>
              <a:t>巴比伦大军围困并攻击推罗陆城</a:t>
            </a:r>
          </a:p>
        </p:txBody>
      </p:sp>
    </p:spTree>
    <p:extLst>
      <p:ext uri="{BB962C8B-B14F-4D97-AF65-F5344CB8AC3E}">
        <p14:creationId xmlns:p14="http://schemas.microsoft.com/office/powerpoint/2010/main" val="4011834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BDD80D62-3652-E44F-A0BB-9BE3FD48CCBD}"/>
              </a:ext>
            </a:extLst>
          </p:cNvPr>
          <p:cNvPicPr>
            <a:picLocks noChangeAspect="1"/>
          </p:cNvPicPr>
          <p:nvPr/>
        </p:nvPicPr>
        <p:blipFill rotWithShape="1">
          <a:blip r:embed="rId3"/>
          <a:srcRect t="1823" b="1823"/>
          <a:stretch/>
        </p:blipFill>
        <p:spPr>
          <a:xfrm>
            <a:off x="0" y="0"/>
            <a:ext cx="9143999"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175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CBD51E2-C896-F543-A3BC-124ACBA4A399}"/>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B7EA8D23-8376-A44F-A91F-F98D10CEFE4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04FA6480-3472-DD42-B645-8C50697D7B0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E4369C81-EA1E-A64D-A0B0-2E7613FA0D6F}"/>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8DFDB801-CBC7-0F4F-B129-79301B7BE47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F5643C-F58F-B144-BADA-2433251A4969}"/>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矩形 2">
            <a:extLst>
              <a:ext uri="{FF2B5EF4-FFF2-40B4-BE49-F238E27FC236}">
                <a16:creationId xmlns:a16="http://schemas.microsoft.com/office/drawing/2014/main" id="{DF39E3B3-4EEF-412C-8789-2D3A6F86B2FB}"/>
              </a:ext>
            </a:extLst>
          </p:cNvPr>
          <p:cNvSpPr/>
          <p:nvPr/>
        </p:nvSpPr>
        <p:spPr>
          <a:xfrm>
            <a:off x="1058781" y="1902488"/>
            <a:ext cx="7730917" cy="3587842"/>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许多国民来攻击推罗；</a:t>
            </a: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攻破城墙、城楼；</a:t>
            </a: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被铲平刮净，石头、木头、尘土都抛在</a:t>
            </a:r>
            <a:endParaRPr lang="en-US" altLang="zh-CN" sz="3200"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    水中；</a:t>
            </a:r>
          </a:p>
          <a:p>
            <a:pPr>
              <a:lnSpc>
                <a:spcPct val="120000"/>
              </a:lnSpc>
            </a:pPr>
            <a:r>
              <a:rPr lang="en-US" altLang="zh-CN"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成为晒网的地方；</a:t>
            </a:r>
          </a:p>
          <a:p>
            <a:pPr>
              <a:lnSpc>
                <a:spcPct val="120000"/>
              </a:lnSpc>
            </a:pPr>
            <a:r>
              <a:rPr lang="en-US" altLang="zh-CN" sz="3200" dirty="0">
                <a:latin typeface="Microsoft YaHei" panose="020B0503020204020204" pitchFamily="34" charset="-122"/>
                <a:ea typeface="Microsoft YaHei" panose="020B0503020204020204" pitchFamily="34" charset="-122"/>
              </a:rPr>
              <a:t>5. </a:t>
            </a:r>
            <a:r>
              <a:rPr lang="zh-CN" altLang="en-US" sz="3200" dirty="0">
                <a:latin typeface="Microsoft YaHei" panose="020B0503020204020204" pitchFamily="34" charset="-122"/>
                <a:ea typeface="Microsoft YaHei" panose="020B0503020204020204" pitchFamily="34" charset="-122"/>
              </a:rPr>
              <a:t>不得再被重建。</a:t>
            </a:r>
          </a:p>
        </p:txBody>
      </p:sp>
      <p:pic>
        <p:nvPicPr>
          <p:cNvPr id="11" name="Picture 7">
            <a:extLst>
              <a:ext uri="{FF2B5EF4-FFF2-40B4-BE49-F238E27FC236}">
                <a16:creationId xmlns:a16="http://schemas.microsoft.com/office/drawing/2014/main" id="{F3C26C2A-05FD-44DC-8FD2-E3855CB7183E}"/>
              </a:ext>
            </a:extLst>
          </p:cNvPr>
          <p:cNvPicPr>
            <a:picLocks noChangeAspect="1"/>
          </p:cNvPicPr>
          <p:nvPr/>
        </p:nvPicPr>
        <p:blipFill rotWithShape="1">
          <a:blip r:embed="rId4"/>
          <a:srcRect t="1823" b="1823"/>
          <a:stretch/>
        </p:blipFill>
        <p:spPr>
          <a:xfrm>
            <a:off x="5137887" y="3875680"/>
            <a:ext cx="3823233" cy="28674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1B770F65-BEDE-42AE-98A1-7D023E37A77E}"/>
              </a:ext>
            </a:extLst>
          </p:cNvPr>
          <p:cNvPicPr>
            <a:picLocks noChangeAspect="1"/>
          </p:cNvPicPr>
          <p:nvPr/>
        </p:nvPicPr>
        <p:blipFill>
          <a:blip r:embed="rId5"/>
          <a:stretch>
            <a:fillRect/>
          </a:stretch>
        </p:blipFill>
        <p:spPr>
          <a:xfrm>
            <a:off x="704045" y="2608760"/>
            <a:ext cx="412567" cy="430312"/>
          </a:xfrm>
          <a:prstGeom prst="rect">
            <a:avLst/>
          </a:prstGeom>
        </p:spPr>
      </p:pic>
      <p:sp>
        <p:nvSpPr>
          <p:cNvPr id="10" name="标题 9">
            <a:extLst>
              <a:ext uri="{FF2B5EF4-FFF2-40B4-BE49-F238E27FC236}">
                <a16:creationId xmlns:a16="http://schemas.microsoft.com/office/drawing/2014/main" id="{997196DC-5480-C547-8DC7-E653AF7314EE}"/>
              </a:ext>
            </a:extLst>
          </p:cNvPr>
          <p:cNvSpPr>
            <a:spLocks noGrp="1"/>
          </p:cNvSpPr>
          <p:nvPr>
            <p:ph type="title"/>
          </p:nvPr>
        </p:nvSpPr>
        <p:spPr/>
        <p:txBody>
          <a:bodyPr/>
          <a:lstStyle/>
          <a:p>
            <a:r>
              <a:rPr kumimoji="1" lang="zh-CN" altLang="en-US" dirty="0"/>
              <a:t>推罗预言</a:t>
            </a:r>
            <a:endParaRPr lang="zh-CN" altLang="en-US" dirty="0"/>
          </a:p>
        </p:txBody>
      </p:sp>
    </p:spTree>
    <p:extLst>
      <p:ext uri="{BB962C8B-B14F-4D97-AF65-F5344CB8AC3E}">
        <p14:creationId xmlns:p14="http://schemas.microsoft.com/office/powerpoint/2010/main" val="347416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F03C95C1-1699-8C42-9E5B-E8E7AA9165EC}"/>
              </a:ext>
            </a:extLst>
          </p:cNvPr>
          <p:cNvSpPr txBox="1"/>
          <p:nvPr/>
        </p:nvSpPr>
        <p:spPr>
          <a:xfrm>
            <a:off x="4475922" y="4604764"/>
            <a:ext cx="4668078" cy="1200329"/>
          </a:xfrm>
          <a:prstGeom prst="rect">
            <a:avLst/>
          </a:prstGeom>
          <a:noFill/>
        </p:spPr>
        <p:txBody>
          <a:bodyPr wrap="square" rtlCol="0">
            <a:spAutoFit/>
          </a:bodyPr>
          <a:lstStyle/>
          <a:p>
            <a:pPr algn="ctr"/>
            <a:r>
              <a:rPr kumimoji="1" lang="zh-CN" altLang="en-US" sz="3600" b="1" dirty="0">
                <a:latin typeface="Microsoft YaHei" panose="020B0503020204020204" pitchFamily="34" charset="-122"/>
                <a:ea typeface="Microsoft YaHei" panose="020B0503020204020204" pitchFamily="34" charset="-122"/>
              </a:rPr>
              <a:t>巴比伦没有征服</a:t>
            </a:r>
            <a:endParaRPr kumimoji="1" lang="en-US" altLang="zh-CN" sz="3600" b="1" dirty="0">
              <a:latin typeface="Microsoft YaHei" panose="020B0503020204020204" pitchFamily="34" charset="-122"/>
              <a:ea typeface="Microsoft YaHei" panose="020B0503020204020204" pitchFamily="34" charset="-122"/>
            </a:endParaRPr>
          </a:p>
          <a:p>
            <a:pPr algn="ctr"/>
            <a:r>
              <a:rPr kumimoji="1" lang="zh-CN" altLang="en-US" sz="3600" b="1" dirty="0">
                <a:latin typeface="Microsoft YaHei" panose="020B0503020204020204" pitchFamily="34" charset="-122"/>
                <a:ea typeface="Microsoft YaHei" panose="020B0503020204020204" pitchFamily="34" charset="-122"/>
              </a:rPr>
              <a:t>推罗岛城</a:t>
            </a:r>
          </a:p>
        </p:txBody>
      </p:sp>
      <p:pic>
        <p:nvPicPr>
          <p:cNvPr id="9" name="图片 8">
            <a:extLst>
              <a:ext uri="{FF2B5EF4-FFF2-40B4-BE49-F238E27FC236}">
                <a16:creationId xmlns:a16="http://schemas.microsoft.com/office/drawing/2014/main" id="{3903DF6D-2337-A645-9808-B6A38F531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6459"/>
            <a:ext cx="4475922" cy="33569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直线箭头连接符 9">
            <a:extLst>
              <a:ext uri="{FF2B5EF4-FFF2-40B4-BE49-F238E27FC236}">
                <a16:creationId xmlns:a16="http://schemas.microsoft.com/office/drawing/2014/main" id="{D289DD33-0AAE-C544-905E-D77DDDB20C78}"/>
              </a:ext>
            </a:extLst>
          </p:cNvPr>
          <p:cNvCxnSpPr>
            <a:cxnSpLocks/>
          </p:cNvCxnSpPr>
          <p:nvPr/>
        </p:nvCxnSpPr>
        <p:spPr>
          <a:xfrm>
            <a:off x="3923324" y="5511361"/>
            <a:ext cx="457200" cy="28919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3" name="Picture 3">
            <a:extLst>
              <a:ext uri="{FF2B5EF4-FFF2-40B4-BE49-F238E27FC236}">
                <a16:creationId xmlns:a16="http://schemas.microsoft.com/office/drawing/2014/main" id="{34D8F966-4B3B-7C45-9708-369B26BD86B4}"/>
              </a:ext>
            </a:extLst>
          </p:cNvPr>
          <p:cNvPicPr>
            <a:picLocks noChangeAspect="1"/>
          </p:cNvPicPr>
          <p:nvPr/>
        </p:nvPicPr>
        <p:blipFill>
          <a:blip r:embed="rId4"/>
          <a:stretch>
            <a:fillRect/>
          </a:stretch>
        </p:blipFill>
        <p:spPr>
          <a:xfrm>
            <a:off x="2286000" y="3796"/>
            <a:ext cx="6829425" cy="34384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0CC5EDFE-A134-C64E-A545-40A1ABF22EDC}"/>
              </a:ext>
            </a:extLst>
          </p:cNvPr>
          <p:cNvPicPr>
            <a:picLocks noChangeAspect="1"/>
          </p:cNvPicPr>
          <p:nvPr/>
        </p:nvPicPr>
        <p:blipFill>
          <a:blip r:embed="rId5"/>
          <a:stretch>
            <a:fillRect/>
          </a:stretch>
        </p:blipFill>
        <p:spPr>
          <a:xfrm>
            <a:off x="3770656" y="4706053"/>
            <a:ext cx="508793" cy="508793"/>
          </a:xfrm>
          <a:prstGeom prst="rect">
            <a:avLst/>
          </a:prstGeom>
        </p:spPr>
      </p:pic>
    </p:spTree>
    <p:extLst>
      <p:ext uri="{BB962C8B-B14F-4D97-AF65-F5344CB8AC3E}">
        <p14:creationId xmlns:p14="http://schemas.microsoft.com/office/powerpoint/2010/main" val="706747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2DFCEF3-C877-4F29-98D7-0F27CEF722C5}"/>
              </a:ext>
            </a:extLst>
          </p:cNvPr>
          <p:cNvSpPr txBox="1"/>
          <p:nvPr/>
        </p:nvSpPr>
        <p:spPr>
          <a:xfrm>
            <a:off x="741145" y="587141"/>
            <a:ext cx="3532473" cy="1077218"/>
          </a:xfrm>
          <a:prstGeom prst="rect">
            <a:avLst/>
          </a:prstGeom>
          <a:noFill/>
        </p:spPr>
        <p:txBody>
          <a:bodyPr wrap="square">
            <a:spAutoFit/>
          </a:bodyPr>
          <a:lstStyle/>
          <a:p>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毁坏的推罗大陆城被重建了吗？</a:t>
            </a:r>
            <a:endParaRPr lang="zh-CN" altLang="en-US" sz="32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1CE09F02-185F-4DD3-83F5-5A89DE03F3FA}"/>
              </a:ext>
            </a:extLst>
          </p:cNvPr>
          <p:cNvSpPr txBox="1"/>
          <p:nvPr/>
        </p:nvSpPr>
        <p:spPr>
          <a:xfrm>
            <a:off x="741144" y="2225532"/>
            <a:ext cx="3830856" cy="4031873"/>
          </a:xfrm>
          <a:prstGeom prst="rect">
            <a:avLst/>
          </a:prstGeom>
          <a:noFill/>
        </p:spPr>
        <p:txBody>
          <a:bodyPr wrap="square">
            <a:spAutoFit/>
          </a:bodyPr>
          <a:lstStyle/>
          <a:p>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答：</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没有！</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推罗陆城被巴比伦大军摧毁之后沦为一片废墟。</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buFont typeface="Arial" panose="020B0604020202020204" pitchFamily="34" charset="0"/>
              <a:buChar char="•"/>
            </a:pP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今天，推罗陆城遗址的具体位置已经找不到了。</a:t>
            </a:r>
            <a:endParaRPr lang="zh-CN" altLang="en-US" sz="3200" dirty="0">
              <a:latin typeface="Microsoft YaHei" panose="020B0503020204020204" pitchFamily="34" charset="-122"/>
              <a:ea typeface="Microsoft YaHei" panose="020B0503020204020204" pitchFamily="34" charset="-122"/>
            </a:endParaRPr>
          </a:p>
        </p:txBody>
      </p:sp>
      <p:pic>
        <p:nvPicPr>
          <p:cNvPr id="5" name="Picture 2">
            <a:extLst>
              <a:ext uri="{FF2B5EF4-FFF2-40B4-BE49-F238E27FC236}">
                <a16:creationId xmlns:a16="http://schemas.microsoft.com/office/drawing/2014/main" id="{010D438C-5073-404D-9B33-6DFBB8B53E00}"/>
              </a:ext>
            </a:extLst>
          </p:cNvPr>
          <p:cNvPicPr>
            <a:picLocks noChangeAspect="1" noChangeArrowheads="1"/>
          </p:cNvPicPr>
          <p:nvPr/>
        </p:nvPicPr>
        <p:blipFill rotWithShape="1">
          <a:blip r:embed="rId3" cstate="print"/>
          <a:srcRect l="2222" t="1655" r="29999" b="979"/>
          <a:stretch/>
        </p:blipFill>
        <p:spPr bwMode="auto">
          <a:xfrm rot="5400000">
            <a:off x="3647708" y="1361711"/>
            <a:ext cx="6858001" cy="41345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3">
            <a:extLst>
              <a:ext uri="{FF2B5EF4-FFF2-40B4-BE49-F238E27FC236}">
                <a16:creationId xmlns:a16="http://schemas.microsoft.com/office/drawing/2014/main" id="{6BA7DB6B-9633-4E71-B9EA-88A1B2045476}"/>
              </a:ext>
            </a:extLst>
          </p:cNvPr>
          <p:cNvSpPr txBox="1"/>
          <p:nvPr/>
        </p:nvSpPr>
        <p:spPr>
          <a:xfrm>
            <a:off x="5832909" y="3786554"/>
            <a:ext cx="1923051" cy="2246769"/>
          </a:xfrm>
          <a:prstGeom prst="rect">
            <a:avLst/>
          </a:prstGeom>
          <a:noFill/>
        </p:spPr>
        <p:txBody>
          <a:bodyPr wrap="square" rtlCol="0">
            <a:spAutoFit/>
          </a:bodyPr>
          <a:lstStyle/>
          <a:p>
            <a:r>
              <a:rPr lang="zh-CN" altLang="en-US" sz="2800" dirty="0">
                <a:solidFill>
                  <a:schemeClr val="bg1"/>
                </a:solidFill>
                <a:latin typeface="Microsoft YaHei" panose="020B0503020204020204" pitchFamily="34" charset="-122"/>
                <a:ea typeface="Microsoft YaHei" panose="020B0503020204020204" pitchFamily="34" charset="-122"/>
              </a:rPr>
              <a:t>古推罗大陆城</a:t>
            </a:r>
            <a:endParaRPr lang="en-US" altLang="zh-CN" sz="2800" dirty="0">
              <a:solidFill>
                <a:schemeClr val="bg1"/>
              </a:solidFill>
              <a:latin typeface="Microsoft YaHei" panose="020B0503020204020204" pitchFamily="34" charset="-122"/>
              <a:ea typeface="Microsoft YaHei" panose="020B0503020204020204" pitchFamily="34" charset="-122"/>
            </a:endParaRPr>
          </a:p>
          <a:p>
            <a:r>
              <a:rPr lang="zh-CN" altLang="en-US" sz="2800" dirty="0">
                <a:solidFill>
                  <a:schemeClr val="bg1"/>
                </a:solidFill>
                <a:latin typeface="Microsoft YaHei" panose="020B0503020204020204" pitchFamily="34" charset="-122"/>
                <a:ea typeface="Microsoft YaHei" panose="020B0503020204020204" pitchFamily="34" charset="-122"/>
              </a:rPr>
              <a:t>原来所在</a:t>
            </a:r>
            <a:endParaRPr lang="en-US" altLang="zh-CN" sz="2800" dirty="0">
              <a:solidFill>
                <a:schemeClr val="bg1"/>
              </a:solidFill>
              <a:latin typeface="Microsoft YaHei" panose="020B0503020204020204" pitchFamily="34" charset="-122"/>
              <a:ea typeface="Microsoft YaHei" panose="020B0503020204020204" pitchFamily="34" charset="-122"/>
            </a:endParaRPr>
          </a:p>
          <a:p>
            <a:r>
              <a:rPr lang="zh-CN" altLang="en-US" sz="2800" dirty="0">
                <a:solidFill>
                  <a:schemeClr val="bg1"/>
                </a:solidFill>
                <a:latin typeface="Microsoft YaHei" panose="020B0503020204020204" pitchFamily="34" charset="-122"/>
                <a:ea typeface="Microsoft YaHei" panose="020B0503020204020204" pitchFamily="34" charset="-122"/>
              </a:rPr>
              <a:t>的可能范围</a:t>
            </a:r>
            <a:endParaRPr lang="en-US" sz="2800" dirty="0">
              <a:solidFill>
                <a:schemeClr val="bg1"/>
              </a:solidFill>
              <a:latin typeface="Microsoft YaHei" panose="020B0503020204020204" pitchFamily="34" charset="-122"/>
              <a:ea typeface="Microsoft YaHei" panose="020B0503020204020204" pitchFamily="34" charset="-122"/>
            </a:endParaRPr>
          </a:p>
        </p:txBody>
      </p:sp>
      <p:sp>
        <p:nvSpPr>
          <p:cNvPr id="7" name="Freeform 4">
            <a:extLst>
              <a:ext uri="{FF2B5EF4-FFF2-40B4-BE49-F238E27FC236}">
                <a16:creationId xmlns:a16="http://schemas.microsoft.com/office/drawing/2014/main" id="{20CDFFBC-33CF-4008-8770-3FC6879D2D80}"/>
              </a:ext>
            </a:extLst>
          </p:cNvPr>
          <p:cNvSpPr/>
          <p:nvPr/>
        </p:nvSpPr>
        <p:spPr>
          <a:xfrm>
            <a:off x="7412322" y="1815354"/>
            <a:ext cx="1655478" cy="4518212"/>
          </a:xfrm>
          <a:custGeom>
            <a:avLst/>
            <a:gdLst>
              <a:gd name="connsiteX0" fmla="*/ 0 w 1519518"/>
              <a:gd name="connsiteY0" fmla="*/ 174812 h 4518212"/>
              <a:gd name="connsiteX1" fmla="*/ 363071 w 1519518"/>
              <a:gd name="connsiteY1" fmla="*/ 1532965 h 4518212"/>
              <a:gd name="connsiteX2" fmla="*/ 309283 w 1519518"/>
              <a:gd name="connsiteY2" fmla="*/ 3509682 h 4518212"/>
              <a:gd name="connsiteX3" fmla="*/ 174812 w 1519518"/>
              <a:gd name="connsiteY3" fmla="*/ 4518212 h 4518212"/>
              <a:gd name="connsiteX4" fmla="*/ 1519518 w 1519518"/>
              <a:gd name="connsiteY4" fmla="*/ 4504765 h 4518212"/>
              <a:gd name="connsiteX5" fmla="*/ 1506071 w 1519518"/>
              <a:gd name="connsiteY5" fmla="*/ 0 h 4518212"/>
              <a:gd name="connsiteX6" fmla="*/ 0 w 1519518"/>
              <a:gd name="connsiteY6" fmla="*/ 174812 h 451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518" h="4518212">
                <a:moveTo>
                  <a:pt x="0" y="174812"/>
                </a:moveTo>
                <a:lnTo>
                  <a:pt x="363071" y="1532965"/>
                </a:lnTo>
                <a:lnTo>
                  <a:pt x="309283" y="3509682"/>
                </a:lnTo>
                <a:lnTo>
                  <a:pt x="174812" y="4518212"/>
                </a:lnTo>
                <a:lnTo>
                  <a:pt x="1519518" y="4504765"/>
                </a:lnTo>
                <a:cubicBezTo>
                  <a:pt x="1515036" y="3003177"/>
                  <a:pt x="1510553" y="1501588"/>
                  <a:pt x="1506071" y="0"/>
                </a:cubicBezTo>
                <a:lnTo>
                  <a:pt x="0" y="174812"/>
                </a:ln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753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9F31BF1-07B1-4A58-80CA-887EFECDFCF8}"/>
              </a:ext>
            </a:extLst>
          </p:cNvPr>
          <p:cNvPicPr>
            <a:picLocks noChangeAspect="1"/>
          </p:cNvPicPr>
          <p:nvPr/>
        </p:nvPicPr>
        <p:blipFill rotWithShape="1">
          <a:blip r:embed="rId3"/>
          <a:srcRect l="48000" r="6401"/>
          <a:stretch/>
        </p:blipFill>
        <p:spPr>
          <a:xfrm>
            <a:off x="144379" y="332855"/>
            <a:ext cx="4902229" cy="6192290"/>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E3D7B7D9-FBFE-4F4F-990A-790F16F9DFA3}"/>
              </a:ext>
            </a:extLst>
          </p:cNvPr>
          <p:cNvSpPr txBox="1"/>
          <p:nvPr/>
        </p:nvSpPr>
        <p:spPr>
          <a:xfrm>
            <a:off x="5251938" y="833416"/>
            <a:ext cx="3747683" cy="5441426"/>
          </a:xfrm>
          <a:prstGeom prst="rect">
            <a:avLst/>
          </a:prstGeom>
          <a:noFill/>
        </p:spPr>
        <p:txBody>
          <a:bodyPr wrap="square">
            <a:spAutoFit/>
          </a:bodyPr>
          <a:lstStyle/>
          <a:p>
            <a:pPr>
              <a:lnSpc>
                <a:spcPts val="4240"/>
              </a:lnSpc>
            </a:pP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一位</a:t>
            </a:r>
            <a:r>
              <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20 </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世纪早期的作者写道：</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40"/>
              </a:lnSpc>
            </a:pPr>
            <a:r>
              <a:rPr lang="zh-CN" altLang="en-US"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旧推罗</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推罗陆城</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二千五百年以来一直都是片光秃秃的石 头，无人居住</a:t>
            </a:r>
            <a:r>
              <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也没遗留任何古迹。这儿已被刮净，并且再未得到重建。</a:t>
            </a:r>
            <a:r>
              <a:rPr lang="zh-CN" altLang="en-US"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43363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CBD51E2-C896-F543-A3BC-124ACBA4A399}"/>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B7EA8D23-8376-A44F-A91F-F98D10CEFE4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04FA6480-3472-DD42-B645-8C50697D7B0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E4369C81-EA1E-A64D-A0B0-2E7613FA0D6F}"/>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8DFDB801-CBC7-0F4F-B129-79301B7BE47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F5643C-F58F-B144-BADA-2433251A4969}"/>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矩形 2">
            <a:extLst>
              <a:ext uri="{FF2B5EF4-FFF2-40B4-BE49-F238E27FC236}">
                <a16:creationId xmlns:a16="http://schemas.microsoft.com/office/drawing/2014/main" id="{DF39E3B3-4EEF-412C-8789-2D3A6F86B2FB}"/>
              </a:ext>
            </a:extLst>
          </p:cNvPr>
          <p:cNvSpPr/>
          <p:nvPr/>
        </p:nvSpPr>
        <p:spPr>
          <a:xfrm>
            <a:off x="1058781" y="1902488"/>
            <a:ext cx="7730917" cy="3587842"/>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许多国民来攻击推罗；</a:t>
            </a: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攻破城墙、城楼；</a:t>
            </a: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被铲平刮净，石头、木头、尘土都抛在</a:t>
            </a:r>
            <a:endParaRPr lang="en-US" altLang="zh-CN" sz="3200"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    水中；</a:t>
            </a:r>
          </a:p>
          <a:p>
            <a:pPr>
              <a:lnSpc>
                <a:spcPct val="120000"/>
              </a:lnSpc>
            </a:pPr>
            <a:r>
              <a:rPr lang="en-US" altLang="zh-CN"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成为晒网的地方；</a:t>
            </a:r>
          </a:p>
          <a:p>
            <a:pPr>
              <a:lnSpc>
                <a:spcPct val="120000"/>
              </a:lnSpc>
            </a:pPr>
            <a:r>
              <a:rPr lang="en-US" altLang="zh-CN" sz="3200" dirty="0">
                <a:latin typeface="Microsoft YaHei" panose="020B0503020204020204" pitchFamily="34" charset="-122"/>
                <a:ea typeface="Microsoft YaHei" panose="020B0503020204020204" pitchFamily="34" charset="-122"/>
              </a:rPr>
              <a:t>5. </a:t>
            </a:r>
            <a:r>
              <a:rPr lang="zh-CN" altLang="en-US" sz="3200" dirty="0">
                <a:latin typeface="Microsoft YaHei" panose="020B0503020204020204" pitchFamily="34" charset="-122"/>
                <a:ea typeface="Microsoft YaHei" panose="020B0503020204020204" pitchFamily="34" charset="-122"/>
              </a:rPr>
              <a:t>不得再被重建。</a:t>
            </a:r>
          </a:p>
        </p:txBody>
      </p:sp>
      <p:pic>
        <p:nvPicPr>
          <p:cNvPr id="11" name="Picture 7">
            <a:extLst>
              <a:ext uri="{FF2B5EF4-FFF2-40B4-BE49-F238E27FC236}">
                <a16:creationId xmlns:a16="http://schemas.microsoft.com/office/drawing/2014/main" id="{F3C26C2A-05FD-44DC-8FD2-E3855CB7183E}"/>
              </a:ext>
            </a:extLst>
          </p:cNvPr>
          <p:cNvPicPr>
            <a:picLocks noChangeAspect="1"/>
          </p:cNvPicPr>
          <p:nvPr/>
        </p:nvPicPr>
        <p:blipFill rotWithShape="1">
          <a:blip r:embed="rId4"/>
          <a:srcRect t="1823" b="1823"/>
          <a:stretch/>
        </p:blipFill>
        <p:spPr>
          <a:xfrm>
            <a:off x="5137887" y="3875680"/>
            <a:ext cx="3823233" cy="28674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1B770F65-BEDE-42AE-98A1-7D023E37A77E}"/>
              </a:ext>
            </a:extLst>
          </p:cNvPr>
          <p:cNvPicPr>
            <a:picLocks noChangeAspect="1"/>
          </p:cNvPicPr>
          <p:nvPr/>
        </p:nvPicPr>
        <p:blipFill>
          <a:blip r:embed="rId5"/>
          <a:stretch>
            <a:fillRect/>
          </a:stretch>
        </p:blipFill>
        <p:spPr>
          <a:xfrm>
            <a:off x="704045" y="2608760"/>
            <a:ext cx="412567" cy="430312"/>
          </a:xfrm>
          <a:prstGeom prst="rect">
            <a:avLst/>
          </a:prstGeom>
        </p:spPr>
      </p:pic>
      <p:sp>
        <p:nvSpPr>
          <p:cNvPr id="10" name="标题 9">
            <a:extLst>
              <a:ext uri="{FF2B5EF4-FFF2-40B4-BE49-F238E27FC236}">
                <a16:creationId xmlns:a16="http://schemas.microsoft.com/office/drawing/2014/main" id="{997196DC-5480-C547-8DC7-E653AF7314EE}"/>
              </a:ext>
            </a:extLst>
          </p:cNvPr>
          <p:cNvSpPr>
            <a:spLocks noGrp="1"/>
          </p:cNvSpPr>
          <p:nvPr>
            <p:ph type="title"/>
          </p:nvPr>
        </p:nvSpPr>
        <p:spPr/>
        <p:txBody>
          <a:bodyPr/>
          <a:lstStyle/>
          <a:p>
            <a:r>
              <a:rPr kumimoji="1" lang="zh-CN" altLang="en-US" dirty="0"/>
              <a:t>推罗预言</a:t>
            </a:r>
            <a:endParaRPr lang="zh-CN" altLang="en-US" dirty="0"/>
          </a:p>
        </p:txBody>
      </p:sp>
      <p:pic>
        <p:nvPicPr>
          <p:cNvPr id="20" name="图片 19">
            <a:extLst>
              <a:ext uri="{FF2B5EF4-FFF2-40B4-BE49-F238E27FC236}">
                <a16:creationId xmlns:a16="http://schemas.microsoft.com/office/drawing/2014/main" id="{5A8E688C-C7BB-5A43-ACDE-89BD4CC6B7DC}"/>
              </a:ext>
            </a:extLst>
          </p:cNvPr>
          <p:cNvPicPr>
            <a:picLocks noChangeAspect="1"/>
          </p:cNvPicPr>
          <p:nvPr/>
        </p:nvPicPr>
        <p:blipFill>
          <a:blip r:embed="rId5"/>
          <a:stretch>
            <a:fillRect/>
          </a:stretch>
        </p:blipFill>
        <p:spPr>
          <a:xfrm>
            <a:off x="673564" y="4965348"/>
            <a:ext cx="412567" cy="430312"/>
          </a:xfrm>
          <a:prstGeom prst="rect">
            <a:avLst/>
          </a:prstGeom>
        </p:spPr>
      </p:pic>
      <p:pic>
        <p:nvPicPr>
          <p:cNvPr id="21" name="图片 20">
            <a:extLst>
              <a:ext uri="{FF2B5EF4-FFF2-40B4-BE49-F238E27FC236}">
                <a16:creationId xmlns:a16="http://schemas.microsoft.com/office/drawing/2014/main" id="{056125F8-7211-D143-B11B-6080857660ED}"/>
              </a:ext>
            </a:extLst>
          </p:cNvPr>
          <p:cNvPicPr>
            <a:picLocks noChangeAspect="1"/>
          </p:cNvPicPr>
          <p:nvPr/>
        </p:nvPicPr>
        <p:blipFill>
          <a:blip r:embed="rId5"/>
          <a:stretch>
            <a:fillRect/>
          </a:stretch>
        </p:blipFill>
        <p:spPr>
          <a:xfrm>
            <a:off x="687736" y="4334121"/>
            <a:ext cx="412567" cy="430312"/>
          </a:xfrm>
          <a:prstGeom prst="rect">
            <a:avLst/>
          </a:prstGeom>
        </p:spPr>
      </p:pic>
    </p:spTree>
    <p:extLst>
      <p:ext uri="{BB962C8B-B14F-4D97-AF65-F5344CB8AC3E}">
        <p14:creationId xmlns:p14="http://schemas.microsoft.com/office/powerpoint/2010/main" val="387856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50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BB67BA-B0E2-8E4D-9367-BF56C3AF825A}"/>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43166928-9963-FE4E-B8F4-BB0E4957AF8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187BCA30-3982-9E4F-A33E-F700F832873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F227774E-516D-B541-9DB4-C00A849114AA}"/>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1C8EDDF-70C9-ED43-A53D-EA8BADC3903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09D244F1-FD01-5C48-BE96-E20EF70745B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grpSp>
        <p:nvGrpSpPr>
          <p:cNvPr id="5" name="组合 4">
            <a:extLst>
              <a:ext uri="{FF2B5EF4-FFF2-40B4-BE49-F238E27FC236}">
                <a16:creationId xmlns:a16="http://schemas.microsoft.com/office/drawing/2014/main" id="{AE6505EE-BCEF-5446-B182-E4E31ED69024}"/>
              </a:ext>
            </a:extLst>
          </p:cNvPr>
          <p:cNvGrpSpPr/>
          <p:nvPr/>
        </p:nvGrpSpPr>
        <p:grpSpPr>
          <a:xfrm>
            <a:off x="759367" y="1228451"/>
            <a:ext cx="7625267" cy="3267869"/>
            <a:chOff x="796169" y="1228451"/>
            <a:chExt cx="7625267" cy="3267869"/>
          </a:xfrm>
        </p:grpSpPr>
        <p:pic>
          <p:nvPicPr>
            <p:cNvPr id="2" name="Picture 6">
              <a:extLst>
                <a:ext uri="{FF2B5EF4-FFF2-40B4-BE49-F238E27FC236}">
                  <a16:creationId xmlns:a16="http://schemas.microsoft.com/office/drawing/2014/main" id="{93519CB9-543B-43EC-9D83-E42FC2428AA5}"/>
                </a:ext>
              </a:extLst>
            </p:cNvPr>
            <p:cNvPicPr>
              <a:picLocks noChangeAspect="1"/>
            </p:cNvPicPr>
            <p:nvPr/>
          </p:nvPicPr>
          <p:blipFill>
            <a:blip r:embed="rId4"/>
            <a:stretch>
              <a:fillRect/>
            </a:stretch>
          </p:blipFill>
          <p:spPr>
            <a:xfrm>
              <a:off x="796169" y="1228451"/>
              <a:ext cx="5243361" cy="3267869"/>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0" name="Picture 2" descr="查看源图像">
              <a:extLst>
                <a:ext uri="{FF2B5EF4-FFF2-40B4-BE49-F238E27FC236}">
                  <a16:creationId xmlns:a16="http://schemas.microsoft.com/office/drawing/2014/main" id="{24E2D765-667D-4FBD-872B-69D7AA860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8212" y="1228451"/>
              <a:ext cx="2313224" cy="32678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 name="文本框 5">
            <a:extLst>
              <a:ext uri="{FF2B5EF4-FFF2-40B4-BE49-F238E27FC236}">
                <a16:creationId xmlns:a16="http://schemas.microsoft.com/office/drawing/2014/main" id="{5293413C-74BF-467B-A9C6-458153502FC8}"/>
              </a:ext>
            </a:extLst>
          </p:cNvPr>
          <p:cNvSpPr txBox="1"/>
          <p:nvPr/>
        </p:nvSpPr>
        <p:spPr>
          <a:xfrm>
            <a:off x="863600" y="4770735"/>
            <a:ext cx="7696200" cy="1384995"/>
          </a:xfrm>
          <a:prstGeom prst="rect">
            <a:avLst/>
          </a:prstGeom>
          <a:noFill/>
        </p:spPr>
        <p:txBody>
          <a:bodyPr wrap="square">
            <a:spAutoFit/>
          </a:bodyPr>
          <a:lstStyle/>
          <a:p>
            <a:pPr marL="457200" indent="-457200">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Arial" panose="020B0604020202020204" pitchFamily="34" charset="0"/>
              </a:rPr>
              <a:t>欧洲历史上最伟大的四大军事统帅之首</a:t>
            </a:r>
            <a:endParaRPr lang="en-US" altLang="zh-CN" sz="2800" kern="0" dirty="0">
              <a:effectLst/>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buFont typeface="Arial" panose="020B0604020202020204" pitchFamily="34" charset="0"/>
              <a:buChar char="•"/>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在</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短短</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13</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年里，开创了庞大的亚历山大帝国，地跨欧、亚、非三大洲。</a:t>
            </a:r>
            <a:endParaRPr lang="zh-CN" altLang="en-US" sz="28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4CF91922-E6B1-D746-976F-0282B4EF2889}"/>
              </a:ext>
            </a:extLst>
          </p:cNvPr>
          <p:cNvSpPr>
            <a:spLocks noGrp="1"/>
          </p:cNvSpPr>
          <p:nvPr>
            <p:ph type="title"/>
          </p:nvPr>
        </p:nvSpPr>
        <p:spPr/>
        <p:txBody>
          <a:bodyPr/>
          <a:lstStyle/>
          <a:p>
            <a:r>
              <a:rPr kumimoji="1" lang="zh-CN" altLang="en-US" dirty="0"/>
              <a:t>亚历山大</a:t>
            </a:r>
            <a:endParaRPr lang="zh-CN" altLang="en-US" dirty="0"/>
          </a:p>
        </p:txBody>
      </p:sp>
    </p:spTree>
    <p:extLst>
      <p:ext uri="{BB962C8B-B14F-4D97-AF65-F5344CB8AC3E}">
        <p14:creationId xmlns:p14="http://schemas.microsoft.com/office/powerpoint/2010/main" val="207048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2</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5869805" y="2997199"/>
            <a:ext cx="3031121" cy="3530921"/>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3" name="标题 1">
            <a:extLst>
              <a:ext uri="{FF2B5EF4-FFF2-40B4-BE49-F238E27FC236}">
                <a16:creationId xmlns:a16="http://schemas.microsoft.com/office/drawing/2014/main" id="{C14305EA-CCAB-4C38-BFB0-CFE83E45094D}"/>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3879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9E15D2-3B06-4446-9A48-69791698E4ED}"/>
              </a:ext>
            </a:extLst>
          </p:cNvPr>
          <p:cNvPicPr>
            <a:picLocks noChangeAspect="1"/>
          </p:cNvPicPr>
          <p:nvPr/>
        </p:nvPicPr>
        <p:blipFill>
          <a:blip r:embed="rId3"/>
          <a:stretch>
            <a:fillRect/>
          </a:stretch>
        </p:blipFill>
        <p:spPr>
          <a:xfrm>
            <a:off x="4343401" y="1219200"/>
            <a:ext cx="4236343" cy="2640256"/>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
            <a:extLst>
              <a:ext uri="{FF2B5EF4-FFF2-40B4-BE49-F238E27FC236}">
                <a16:creationId xmlns:a16="http://schemas.microsoft.com/office/drawing/2014/main" id="{E2A67DE9-776D-E148-810E-9B2732C19995}"/>
              </a:ext>
            </a:extLst>
          </p:cNvPr>
          <p:cNvPicPr>
            <a:picLocks noChangeAspect="1"/>
          </p:cNvPicPr>
          <p:nvPr/>
        </p:nvPicPr>
        <p:blipFill rotWithShape="1">
          <a:blip r:embed="rId4"/>
          <a:srcRect b="5500"/>
          <a:stretch/>
        </p:blipFill>
        <p:spPr>
          <a:xfrm>
            <a:off x="4343400" y="4012791"/>
            <a:ext cx="4236343" cy="25774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a:extLst>
              <a:ext uri="{FF2B5EF4-FFF2-40B4-BE49-F238E27FC236}">
                <a16:creationId xmlns:a16="http://schemas.microsoft.com/office/drawing/2014/main" id="{9A85C447-45DD-8145-8E38-F740C6BDA162}"/>
              </a:ext>
            </a:extLst>
          </p:cNvPr>
          <p:cNvPicPr>
            <a:picLocks noChangeAspect="1"/>
          </p:cNvPicPr>
          <p:nvPr/>
        </p:nvPicPr>
        <p:blipFill rotWithShape="1">
          <a:blip r:embed="rId5">
            <a:extLst>
              <a:ext uri="{28A0092B-C50C-407E-A947-70E740481C1C}">
                <a14:useLocalDpi xmlns:a14="http://schemas.microsoft.com/office/drawing/2010/main" val="0"/>
              </a:ext>
            </a:extLst>
          </a:blip>
          <a:srcRect l="1816" t="2675" r="59094" b="2675"/>
          <a:stretch/>
        </p:blipFill>
        <p:spPr>
          <a:xfrm>
            <a:off x="593312" y="1219200"/>
            <a:ext cx="3640207" cy="53710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B6E80BE5-2AEF-764E-8CB1-DBEA3FD3B985}"/>
              </a:ext>
            </a:extLst>
          </p:cNvPr>
          <p:cNvSpPr txBox="1"/>
          <p:nvPr/>
        </p:nvSpPr>
        <p:spPr>
          <a:xfrm>
            <a:off x="1572490" y="3236001"/>
            <a:ext cx="902811" cy="523220"/>
          </a:xfrm>
          <a:prstGeom prst="rect">
            <a:avLst/>
          </a:prstGeom>
          <a:noFill/>
          <a:effectLst>
            <a:outerShdw blurRad="50800" dist="38100" dir="2700000" algn="tl" rotWithShape="0">
              <a:prstClr val="black">
                <a:alpha val="26000"/>
              </a:prstClr>
            </a:outerShdw>
          </a:effectLst>
        </p:spPr>
        <p:txBody>
          <a:bodyPr wrap="none" rtlCol="0">
            <a:spAutoFit/>
          </a:bodyPr>
          <a:lstStyle/>
          <a:p>
            <a:r>
              <a:rPr kumimoji="1" lang="zh-CN" altLang="en-US" sz="2800" b="1" dirty="0">
                <a:solidFill>
                  <a:srgbClr val="002060"/>
                </a:solidFill>
                <a:latin typeface="Microsoft YaHei" panose="020B0503020204020204" pitchFamily="34" charset="-122"/>
                <a:ea typeface="Microsoft YaHei" panose="020B0503020204020204" pitchFamily="34" charset="-122"/>
              </a:rPr>
              <a:t>推罗</a:t>
            </a:r>
          </a:p>
        </p:txBody>
      </p:sp>
      <p:cxnSp>
        <p:nvCxnSpPr>
          <p:cNvPr id="5" name="直线箭头连接符 4">
            <a:extLst>
              <a:ext uri="{FF2B5EF4-FFF2-40B4-BE49-F238E27FC236}">
                <a16:creationId xmlns:a16="http://schemas.microsoft.com/office/drawing/2014/main" id="{6D24D47F-EE95-2E40-B56F-668F0CE9CA08}"/>
              </a:ext>
            </a:extLst>
          </p:cNvPr>
          <p:cNvCxnSpPr>
            <a:cxnSpLocks/>
          </p:cNvCxnSpPr>
          <p:nvPr/>
        </p:nvCxnSpPr>
        <p:spPr>
          <a:xfrm>
            <a:off x="2334490" y="3617001"/>
            <a:ext cx="685800" cy="228600"/>
          </a:xfrm>
          <a:prstGeom prst="straightConnector1">
            <a:avLst/>
          </a:prstGeom>
          <a:ln w="57150">
            <a:solidFill>
              <a:srgbClr val="002060"/>
            </a:solidFill>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2" name="标题 1">
            <a:extLst>
              <a:ext uri="{FF2B5EF4-FFF2-40B4-BE49-F238E27FC236}">
                <a16:creationId xmlns:a16="http://schemas.microsoft.com/office/drawing/2014/main" id="{03C77EA4-383C-274D-ADEC-6E405491879D}"/>
              </a:ext>
            </a:extLst>
          </p:cNvPr>
          <p:cNvSpPr>
            <a:spLocks noGrp="1"/>
          </p:cNvSpPr>
          <p:nvPr>
            <p:ph type="title"/>
          </p:nvPr>
        </p:nvSpPr>
        <p:spPr/>
        <p:txBody>
          <a:bodyPr/>
          <a:lstStyle/>
          <a:p>
            <a:r>
              <a:rPr kumimoji="1" lang="zh-CN" altLang="en-US" dirty="0"/>
              <a:t>亚历山大的远征路线</a:t>
            </a:r>
            <a:endParaRPr lang="zh-CN" altLang="en-US" dirty="0"/>
          </a:p>
        </p:txBody>
      </p:sp>
    </p:spTree>
    <p:extLst>
      <p:ext uri="{BB962C8B-B14F-4D97-AF65-F5344CB8AC3E}">
        <p14:creationId xmlns:p14="http://schemas.microsoft.com/office/powerpoint/2010/main" val="2407630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A783A615-29CB-284D-AC4E-E0523E00236D}"/>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1ECA312C-111F-CE4F-9624-81A53D92A61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8433E29C-1C5B-0C44-AD4C-B9E870A1FDF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4BEF67A1-80A5-5E46-9863-0661C5AEB7B3}"/>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3" name="图片 24" descr="图片 24">
            <a:extLst>
              <a:ext uri="{FF2B5EF4-FFF2-40B4-BE49-F238E27FC236}">
                <a16:creationId xmlns:a16="http://schemas.microsoft.com/office/drawing/2014/main" id="{805D6E67-6CC3-EE46-BD5F-BA0DB7A2036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4" name="图片 25" descr="图片 25">
            <a:extLst>
              <a:ext uri="{FF2B5EF4-FFF2-40B4-BE49-F238E27FC236}">
                <a16:creationId xmlns:a16="http://schemas.microsoft.com/office/drawing/2014/main" id="{41C3D3EC-86DA-BD42-8244-B9AE5B23AC9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2" name="图片 1">
            <a:extLst>
              <a:ext uri="{FF2B5EF4-FFF2-40B4-BE49-F238E27FC236}">
                <a16:creationId xmlns:a16="http://schemas.microsoft.com/office/drawing/2014/main" id="{525E4C00-AF54-4439-88A2-A83C0EA34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370" y="0"/>
            <a:ext cx="6629055" cy="49717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直接箭头连接符 4">
            <a:extLst>
              <a:ext uri="{FF2B5EF4-FFF2-40B4-BE49-F238E27FC236}">
                <a16:creationId xmlns:a16="http://schemas.microsoft.com/office/drawing/2014/main" id="{2939EBE9-262A-4F6B-B131-BB6D8A983D2D}"/>
              </a:ext>
            </a:extLst>
          </p:cNvPr>
          <p:cNvCxnSpPr/>
          <p:nvPr/>
        </p:nvCxnSpPr>
        <p:spPr>
          <a:xfrm>
            <a:off x="6172200" y="175260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99526DED-DE60-4B5A-8C85-2A032B0AC441}"/>
              </a:ext>
            </a:extLst>
          </p:cNvPr>
          <p:cNvSpPr txBox="1"/>
          <p:nvPr/>
        </p:nvSpPr>
        <p:spPr>
          <a:xfrm>
            <a:off x="1198035" y="5187637"/>
            <a:ext cx="7289800" cy="954107"/>
          </a:xfrm>
          <a:prstGeom prst="rect">
            <a:avLst/>
          </a:prstGeom>
          <a:noFill/>
        </p:spPr>
        <p:txBody>
          <a:bodyPr wrap="square">
            <a:spAutoFit/>
          </a:body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如</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果你是亚历山大，看到海水那边的推罗城，你会想到用什么办法来攻取它？</a:t>
            </a:r>
            <a:endParaRPr lang="zh-CN" altLang="en-US" sz="2800" dirty="0">
              <a:latin typeface="Microsoft YaHei" panose="020B0503020204020204" pitchFamily="34" charset="-122"/>
              <a:ea typeface="Microsoft YaHei" panose="020B0503020204020204" pitchFamily="34" charset="-122"/>
            </a:endParaRPr>
          </a:p>
        </p:txBody>
      </p:sp>
      <p:sp>
        <p:nvSpPr>
          <p:cNvPr id="11" name="箭头: 下 10">
            <a:extLst>
              <a:ext uri="{FF2B5EF4-FFF2-40B4-BE49-F238E27FC236}">
                <a16:creationId xmlns:a16="http://schemas.microsoft.com/office/drawing/2014/main" id="{40835412-F494-40F3-B24F-B1ED3E2862A4}"/>
              </a:ext>
            </a:extLst>
          </p:cNvPr>
          <p:cNvSpPr/>
          <p:nvPr/>
        </p:nvSpPr>
        <p:spPr>
          <a:xfrm rot="18614495">
            <a:off x="6819475" y="1349128"/>
            <a:ext cx="270429" cy="71180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BBFC001-9096-45FF-BB96-633A208735F4}"/>
              </a:ext>
            </a:extLst>
          </p:cNvPr>
          <p:cNvSpPr txBox="1"/>
          <p:nvPr/>
        </p:nvSpPr>
        <p:spPr>
          <a:xfrm>
            <a:off x="5764312" y="822348"/>
            <a:ext cx="1549400" cy="954107"/>
          </a:xfrm>
          <a:prstGeom prst="rect">
            <a:avLst/>
          </a:prstGeom>
          <a:noFill/>
        </p:spPr>
        <p:txBody>
          <a:bodyPr wrap="square">
            <a:spAutoFit/>
          </a:bodyPr>
          <a:lstStyle/>
          <a:p>
            <a:r>
              <a:rPr lang="zh-CN" altLang="en-US" sz="2800" b="1" kern="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你站在这里</a:t>
            </a:r>
            <a:endParaRPr lang="zh-CN" altLang="en-US" sz="2800" b="1" dirty="0">
              <a:solidFill>
                <a:srgbClr val="FF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30475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4C3F9-3607-C141-8848-5FA21F219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3" name="直线箭头连接符 9">
            <a:extLst>
              <a:ext uri="{FF2B5EF4-FFF2-40B4-BE49-F238E27FC236}">
                <a16:creationId xmlns:a16="http://schemas.microsoft.com/office/drawing/2014/main" id="{08F11FE0-2C30-E647-BEBF-207170432028}"/>
              </a:ext>
            </a:extLst>
          </p:cNvPr>
          <p:cNvCxnSpPr>
            <a:cxnSpLocks/>
          </p:cNvCxnSpPr>
          <p:nvPr/>
        </p:nvCxnSpPr>
        <p:spPr>
          <a:xfrm flipV="1">
            <a:off x="7467600" y="3124200"/>
            <a:ext cx="609600" cy="5334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 name="文本框 4">
            <a:extLst>
              <a:ext uri="{FF2B5EF4-FFF2-40B4-BE49-F238E27FC236}">
                <a16:creationId xmlns:a16="http://schemas.microsoft.com/office/drawing/2014/main" id="{AAAA8016-36CF-480D-B62A-0FF45D6F5C62}"/>
              </a:ext>
            </a:extLst>
          </p:cNvPr>
          <p:cNvSpPr txBox="1"/>
          <p:nvPr/>
        </p:nvSpPr>
        <p:spPr>
          <a:xfrm>
            <a:off x="4419600" y="4495800"/>
            <a:ext cx="4579716" cy="1957074"/>
          </a:xfrm>
          <a:prstGeom prst="rect">
            <a:avLst/>
          </a:prstGeom>
          <a:noFill/>
        </p:spPr>
        <p:txBody>
          <a:bodyPr wrap="square">
            <a:spAutoFit/>
          </a:bodyPr>
          <a:lstStyle/>
          <a:p>
            <a:pPr>
              <a:lnSpc>
                <a:spcPts val="3660"/>
              </a:lnSpc>
            </a:pPr>
            <a:r>
              <a:rPr lang="zh-CN"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rPr>
              <a:t>为了铺设通往岛城的堤道，希腊大军精准地应验了：</a:t>
            </a:r>
            <a:endParaRPr lang="en-US"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660"/>
              </a:lnSpc>
            </a:pPr>
            <a:r>
              <a:rPr lang="zh-CN"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rPr>
              <a:t>“推罗的石头、木头、尘土都抛在水中”。</a:t>
            </a:r>
            <a:endParaRPr lang="zh-CN" altLang="en-US" sz="28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43513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E7A0467-2E60-BB4A-9519-902DBF25DF39}"/>
              </a:ext>
            </a:extLst>
          </p:cNvPr>
          <p:cNvPicPr>
            <a:picLocks noChangeAspect="1"/>
          </p:cNvPicPr>
          <p:nvPr/>
        </p:nvPicPr>
        <p:blipFill>
          <a:blip r:embed="rId3"/>
          <a:stretch>
            <a:fillRect/>
          </a:stretch>
        </p:blipFill>
        <p:spPr>
          <a:xfrm>
            <a:off x="0" y="990749"/>
            <a:ext cx="9144000" cy="56502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8508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42CBA3-0264-4D46-8904-EBD82B66CD3D}"/>
              </a:ext>
            </a:extLst>
          </p:cNvPr>
          <p:cNvPicPr>
            <a:picLocks noChangeAspect="1"/>
          </p:cNvPicPr>
          <p:nvPr/>
        </p:nvPicPr>
        <p:blipFill rotWithShape="1">
          <a:blip r:embed="rId3"/>
          <a:srcRect l="1833" t="6580" r="40556" b="7950"/>
          <a:stretch/>
        </p:blipFill>
        <p:spPr>
          <a:xfrm>
            <a:off x="1847849" y="5861"/>
            <a:ext cx="5448301" cy="68704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88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5FB7598C-61A9-1D4C-900A-CC8ECF7F9ED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9F5115FF-9017-2D4D-A125-A8597210F8C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B40E839B-D10B-A14D-9CCE-C5F901E30E7C}"/>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E2FFADCD-9931-0F4F-9900-A758BB487BC2}"/>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894DF8CE-AA75-5346-8266-80F5A391B12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06CB2BE8-2591-CF41-AD08-DACD87047D62}"/>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矩形 2">
            <a:extLst>
              <a:ext uri="{FF2B5EF4-FFF2-40B4-BE49-F238E27FC236}">
                <a16:creationId xmlns:a16="http://schemas.microsoft.com/office/drawing/2014/main" id="{DF39E3B3-4EEF-412C-8789-2D3A6F86B2FB}"/>
              </a:ext>
            </a:extLst>
          </p:cNvPr>
          <p:cNvSpPr/>
          <p:nvPr/>
        </p:nvSpPr>
        <p:spPr>
          <a:xfrm>
            <a:off x="739022" y="2258623"/>
            <a:ext cx="3924418" cy="3150927"/>
          </a:xfrm>
          <a:prstGeom prst="rect">
            <a:avLst/>
          </a:prstGeom>
        </p:spPr>
        <p:txBody>
          <a:bodyPr vert="horz" wrap="square" lIns="91440" tIns="45720" rIns="91440" bIns="45720" rtlCol="0">
            <a:spAutoFit/>
          </a:bodyPr>
          <a:lstStyle/>
          <a:p>
            <a:pPr>
              <a:lnSpc>
                <a:spcPct val="12000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许多国民来攻击推罗；</a:t>
            </a:r>
          </a:p>
          <a:p>
            <a:pPr>
              <a:lnSpc>
                <a:spcPct val="12000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攻破城墙、城楼；</a:t>
            </a:r>
          </a:p>
          <a:p>
            <a:pPr>
              <a:lnSpc>
                <a:spcPct val="12000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被铲平刮净，石头、木头、尘土都抛在水中；</a:t>
            </a:r>
          </a:p>
          <a:p>
            <a:pPr>
              <a:lnSpc>
                <a:spcPct val="12000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成为晒网的地方；</a:t>
            </a:r>
          </a:p>
          <a:p>
            <a:pPr>
              <a:lnSpc>
                <a:spcPct val="120000"/>
              </a:lnSpc>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不得再被重建。</a:t>
            </a:r>
          </a:p>
        </p:txBody>
      </p:sp>
      <p:cxnSp>
        <p:nvCxnSpPr>
          <p:cNvPr id="12" name="直线连接符 4">
            <a:extLst>
              <a:ext uri="{FF2B5EF4-FFF2-40B4-BE49-F238E27FC236}">
                <a16:creationId xmlns:a16="http://schemas.microsoft.com/office/drawing/2014/main" id="{58292E66-BAE7-417D-A6E4-4B957054B578}"/>
              </a:ext>
            </a:extLst>
          </p:cNvPr>
          <p:cNvCxnSpPr>
            <a:cxnSpLocks/>
          </p:cNvCxnSpPr>
          <p:nvPr/>
        </p:nvCxnSpPr>
        <p:spPr>
          <a:xfrm>
            <a:off x="1170432" y="3849747"/>
            <a:ext cx="317903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Picture 1">
            <a:extLst>
              <a:ext uri="{FF2B5EF4-FFF2-40B4-BE49-F238E27FC236}">
                <a16:creationId xmlns:a16="http://schemas.microsoft.com/office/drawing/2014/main" id="{7EE43BBE-4FC9-4A5B-BC4C-51F21574B83B}"/>
              </a:ext>
            </a:extLst>
          </p:cNvPr>
          <p:cNvPicPr>
            <a:picLocks noChangeAspect="1"/>
          </p:cNvPicPr>
          <p:nvPr/>
        </p:nvPicPr>
        <p:blipFill rotWithShape="1">
          <a:blip r:embed="rId4"/>
          <a:srcRect l="1833" t="6580" r="40556" b="7950"/>
          <a:stretch/>
        </p:blipFill>
        <p:spPr>
          <a:xfrm>
            <a:off x="4884538" y="1392208"/>
            <a:ext cx="3709219" cy="46774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7" name="直线连接符 4">
            <a:extLst>
              <a:ext uri="{FF2B5EF4-FFF2-40B4-BE49-F238E27FC236}">
                <a16:creationId xmlns:a16="http://schemas.microsoft.com/office/drawing/2014/main" id="{2E14DF19-A9C5-4CBF-BC50-D68079243245}"/>
              </a:ext>
            </a:extLst>
          </p:cNvPr>
          <p:cNvCxnSpPr>
            <a:cxnSpLocks/>
          </p:cNvCxnSpPr>
          <p:nvPr/>
        </p:nvCxnSpPr>
        <p:spPr>
          <a:xfrm>
            <a:off x="813816" y="4369079"/>
            <a:ext cx="363931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标题 9">
            <a:extLst>
              <a:ext uri="{FF2B5EF4-FFF2-40B4-BE49-F238E27FC236}">
                <a16:creationId xmlns:a16="http://schemas.microsoft.com/office/drawing/2014/main" id="{0AD44261-9EFF-544D-B01D-0BBF74D73FBF}"/>
              </a:ext>
            </a:extLst>
          </p:cNvPr>
          <p:cNvSpPr>
            <a:spLocks noGrp="1"/>
          </p:cNvSpPr>
          <p:nvPr>
            <p:ph type="title"/>
          </p:nvPr>
        </p:nvSpPr>
        <p:spPr/>
        <p:txBody>
          <a:bodyPr/>
          <a:lstStyle/>
          <a:p>
            <a:r>
              <a:rPr kumimoji="1" lang="zh-CN" altLang="en-US" dirty="0"/>
              <a:t>推罗预言</a:t>
            </a:r>
            <a:endParaRPr lang="zh-CN" altLang="en-US" dirty="0"/>
          </a:p>
        </p:txBody>
      </p:sp>
    </p:spTree>
    <p:extLst>
      <p:ext uri="{BB962C8B-B14F-4D97-AF65-F5344CB8AC3E}">
        <p14:creationId xmlns:p14="http://schemas.microsoft.com/office/powerpoint/2010/main" val="147222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20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D5E9B9F-7EF2-4DFD-A0E9-B4D77FFBCA36}"/>
              </a:ext>
            </a:extLst>
          </p:cNvPr>
          <p:cNvSpPr txBox="1"/>
          <p:nvPr/>
        </p:nvSpPr>
        <p:spPr>
          <a:xfrm>
            <a:off x="412275" y="5307968"/>
            <a:ext cx="2834886" cy="954107"/>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这纯粹是一个巧合吗？</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4" name="Picture 1">
            <a:extLst>
              <a:ext uri="{FF2B5EF4-FFF2-40B4-BE49-F238E27FC236}">
                <a16:creationId xmlns:a16="http://schemas.microsoft.com/office/drawing/2014/main" id="{B770C2FB-A954-4D60-8A04-149A5AA0E2F4}"/>
              </a:ext>
            </a:extLst>
          </p:cNvPr>
          <p:cNvPicPr>
            <a:picLocks noChangeAspect="1"/>
          </p:cNvPicPr>
          <p:nvPr/>
        </p:nvPicPr>
        <p:blipFill rotWithShape="1">
          <a:blip r:embed="rId3"/>
          <a:srcRect l="1833" t="6580" r="40556" b="7950"/>
          <a:stretch/>
        </p:blipFill>
        <p:spPr>
          <a:xfrm>
            <a:off x="220974" y="1436728"/>
            <a:ext cx="2834886" cy="35748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a:extLst>
              <a:ext uri="{FF2B5EF4-FFF2-40B4-BE49-F238E27FC236}">
                <a16:creationId xmlns:a16="http://schemas.microsoft.com/office/drawing/2014/main" id="{BE616F83-F830-4829-97B3-938088DFAF85}"/>
              </a:ext>
            </a:extLst>
          </p:cNvPr>
          <p:cNvPicPr>
            <a:picLocks noChangeAspect="1"/>
          </p:cNvPicPr>
          <p:nvPr/>
        </p:nvPicPr>
        <p:blipFill>
          <a:blip r:embed="rId4"/>
          <a:stretch>
            <a:fillRect/>
          </a:stretch>
        </p:blipFill>
        <p:spPr>
          <a:xfrm>
            <a:off x="3247161" y="1438583"/>
            <a:ext cx="5733000" cy="3573031"/>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CBE6461D-69CD-4766-9E56-45E576050EA4}"/>
              </a:ext>
            </a:extLst>
          </p:cNvPr>
          <p:cNvSpPr txBox="1"/>
          <p:nvPr/>
        </p:nvSpPr>
        <p:spPr>
          <a:xfrm>
            <a:off x="3947481" y="5285638"/>
            <a:ext cx="4572000" cy="954107"/>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难道亚历山大和他的军队是在刻意应验这个预言吗？</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A13612AD-45F2-BD44-982C-E9BBBD46BD32}"/>
              </a:ext>
            </a:extLst>
          </p:cNvPr>
          <p:cNvSpPr>
            <a:spLocks noGrp="1"/>
          </p:cNvSpPr>
          <p:nvPr>
            <p:ph type="title"/>
          </p:nvPr>
        </p:nvSpPr>
        <p:spPr>
          <a:xfrm>
            <a:off x="0" y="454069"/>
            <a:ext cx="9144000" cy="788578"/>
          </a:xfrm>
        </p:spPr>
        <p:txBody>
          <a:bodyPr/>
          <a:lstStyle/>
          <a:p>
            <a:r>
              <a:rPr lang="zh-CN" altLang="en-US" dirty="0"/>
              <a:t>两个疑问</a:t>
            </a:r>
          </a:p>
        </p:txBody>
      </p:sp>
    </p:spTree>
    <p:extLst>
      <p:ext uri="{BB962C8B-B14F-4D97-AF65-F5344CB8AC3E}">
        <p14:creationId xmlns:p14="http://schemas.microsoft.com/office/powerpoint/2010/main" val="12274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2500"/>
                            </p:stCondLst>
                            <p:childTnLst>
                              <p:par>
                                <p:cTn id="17" presetID="22" presetClass="entr" presetSubtype="1"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B8E711C4-918A-2F47-A314-55875CCCF71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9FC0EB87-ACBA-C947-A2F4-94D4CF5892E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0E09A342-9BB5-144E-975F-E85790D63C1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6D3C29C9-9D40-334F-AAE9-FBE4BC546F0F}"/>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0AD8405C-3E6F-1D4D-9C11-E904F619C10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85C468E8-E976-8745-9ADC-0DD16A3E1DDE}"/>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2" name="图片 1">
            <a:extLst>
              <a:ext uri="{FF2B5EF4-FFF2-40B4-BE49-F238E27FC236}">
                <a16:creationId xmlns:a16="http://schemas.microsoft.com/office/drawing/2014/main" id="{D0B9F039-C6BB-4510-98FB-3C8068982249}"/>
              </a:ext>
            </a:extLst>
          </p:cNvPr>
          <p:cNvPicPr>
            <a:picLocks noChangeAspect="1"/>
          </p:cNvPicPr>
          <p:nvPr/>
        </p:nvPicPr>
        <p:blipFill rotWithShape="1">
          <a:blip r:embed="rId4">
            <a:extLst>
              <a:ext uri="{28A0092B-C50C-407E-A947-70E740481C1C}">
                <a14:useLocalDpi xmlns:a14="http://schemas.microsoft.com/office/drawing/2010/main" val="0"/>
              </a:ext>
            </a:extLst>
          </a:blip>
          <a:srcRect l="1816" t="2675" r="59094" b="2675"/>
          <a:stretch/>
        </p:blipFill>
        <p:spPr>
          <a:xfrm>
            <a:off x="988548" y="3050584"/>
            <a:ext cx="2580341" cy="38072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81F43A88-23B4-4153-99CE-A36CEED3556B}"/>
              </a:ext>
            </a:extLst>
          </p:cNvPr>
          <p:cNvSpPr txBox="1"/>
          <p:nvPr/>
        </p:nvSpPr>
        <p:spPr>
          <a:xfrm>
            <a:off x="3713124" y="1884203"/>
            <a:ext cx="4856908" cy="3053528"/>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充满雄心壮志的亚历山大耗费大量人力财力，亲自率领几万大军从</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1500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多公里以外的地方赶到推罗城，只为要应验一个隐藏在《圣经》中的古老预言吗？</a:t>
            </a:r>
            <a:endParaRPr lang="zh-CN" altLang="en-US" sz="4000" dirty="0">
              <a:latin typeface="Microsoft YaHei" panose="020B0503020204020204" pitchFamily="34" charset="-122"/>
              <a:ea typeface="Microsoft YaHei" panose="020B0503020204020204" pitchFamily="34" charset="-122"/>
            </a:endParaRPr>
          </a:p>
        </p:txBody>
      </p:sp>
      <p:pic>
        <p:nvPicPr>
          <p:cNvPr id="7" name="Picture 6">
            <a:extLst>
              <a:ext uri="{FF2B5EF4-FFF2-40B4-BE49-F238E27FC236}">
                <a16:creationId xmlns:a16="http://schemas.microsoft.com/office/drawing/2014/main" id="{2636FA93-16E2-46BF-A1B3-CB6DDA049C20}"/>
              </a:ext>
            </a:extLst>
          </p:cNvPr>
          <p:cNvPicPr>
            <a:picLocks noChangeAspect="1"/>
          </p:cNvPicPr>
          <p:nvPr/>
        </p:nvPicPr>
        <p:blipFill>
          <a:blip r:embed="rId5"/>
          <a:stretch>
            <a:fillRect/>
          </a:stretch>
        </p:blipFill>
        <p:spPr>
          <a:xfrm>
            <a:off x="985690" y="1367238"/>
            <a:ext cx="2583205" cy="1609955"/>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267BEB98-A98A-C940-A209-32808FA7B06B}"/>
              </a:ext>
            </a:extLst>
          </p:cNvPr>
          <p:cNvSpPr>
            <a:spLocks noGrp="1"/>
          </p:cNvSpPr>
          <p:nvPr>
            <p:ph type="title"/>
          </p:nvPr>
        </p:nvSpPr>
        <p:spPr/>
        <p:txBody>
          <a:bodyPr/>
          <a:lstStyle/>
          <a:p>
            <a:r>
              <a:rPr kumimoji="1" lang="zh-CN" altLang="en-US" dirty="0"/>
              <a:t>亚历山大在刻意应验预言吗？</a:t>
            </a:r>
            <a:endParaRPr lang="zh-CN" altLang="en-US" dirty="0"/>
          </a:p>
        </p:txBody>
      </p:sp>
      <p:sp>
        <p:nvSpPr>
          <p:cNvPr id="14" name="文本框 13">
            <a:extLst>
              <a:ext uri="{FF2B5EF4-FFF2-40B4-BE49-F238E27FC236}">
                <a16:creationId xmlns:a16="http://schemas.microsoft.com/office/drawing/2014/main" id="{8D6CCD73-C34B-F24D-871A-31602A28C92D}"/>
              </a:ext>
            </a:extLst>
          </p:cNvPr>
          <p:cNvSpPr txBox="1"/>
          <p:nvPr/>
        </p:nvSpPr>
        <p:spPr>
          <a:xfrm>
            <a:off x="5038422" y="4762626"/>
            <a:ext cx="2441448" cy="1569660"/>
          </a:xfrm>
          <a:prstGeom prst="rect">
            <a:avLst/>
          </a:prstGeom>
          <a:noFill/>
        </p:spPr>
        <p:txBody>
          <a:bodyPr wrap="square">
            <a:spAutoFit/>
          </a:bodyPr>
          <a:lstStyle/>
          <a:p>
            <a:r>
              <a:rPr lang="zh-CN" altLang="en-US" sz="9600" b="1" dirty="0">
                <a:latin typeface="Microsoft YaHei" panose="020B0503020204020204" pitchFamily="34" charset="-122"/>
                <a:ea typeface="Microsoft YaHei" panose="020B0503020204020204" pitchFamily="34" charset="-122"/>
              </a:rPr>
              <a:t>不！</a:t>
            </a:r>
          </a:p>
        </p:txBody>
      </p:sp>
    </p:spTree>
    <p:extLst>
      <p:ext uri="{BB962C8B-B14F-4D97-AF65-F5344CB8AC3E}">
        <p14:creationId xmlns:p14="http://schemas.microsoft.com/office/powerpoint/2010/main" val="75046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B8E711C4-918A-2F47-A314-55875CCCF71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1">
            <a:extLst>
              <a:ext uri="{FF2B5EF4-FFF2-40B4-BE49-F238E27FC236}">
                <a16:creationId xmlns:a16="http://schemas.microsoft.com/office/drawing/2014/main" id="{9FC0EB87-ACBA-C947-A2F4-94D4CF5892E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2">
            <a:extLst>
              <a:ext uri="{FF2B5EF4-FFF2-40B4-BE49-F238E27FC236}">
                <a16:creationId xmlns:a16="http://schemas.microsoft.com/office/drawing/2014/main" id="{0E09A342-9BB5-144E-975F-E85790D63C1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6D3C29C9-9D40-334F-AAE9-FBE4BC546F0F}"/>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2" name="图片 24" descr="图片 24">
            <a:extLst>
              <a:ext uri="{FF2B5EF4-FFF2-40B4-BE49-F238E27FC236}">
                <a16:creationId xmlns:a16="http://schemas.microsoft.com/office/drawing/2014/main" id="{0AD8405C-3E6F-1D4D-9C11-E904F619C10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3" name="图片 25" descr="图片 25">
            <a:extLst>
              <a:ext uri="{FF2B5EF4-FFF2-40B4-BE49-F238E27FC236}">
                <a16:creationId xmlns:a16="http://schemas.microsoft.com/office/drawing/2014/main" id="{85C468E8-E976-8745-9ADC-0DD16A3E1DDE}"/>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81F43A88-23B4-4153-99CE-A36CEED3556B}"/>
              </a:ext>
            </a:extLst>
          </p:cNvPr>
          <p:cNvSpPr txBox="1"/>
          <p:nvPr/>
        </p:nvSpPr>
        <p:spPr>
          <a:xfrm>
            <a:off x="3596237" y="1978679"/>
            <a:ext cx="4856908" cy="2053254"/>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几万训练有素的希腊士兵会为了要实现一个以色列先知的预言，而甘心在异国他乡免费做九个月的废料搬运工吗？</a:t>
            </a:r>
            <a:endParaRPr lang="zh-CN" altLang="en-US" sz="4000"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DD26C1EB-4E3B-460B-8179-B55F614710B5}"/>
              </a:ext>
            </a:extLst>
          </p:cNvPr>
          <p:cNvSpPr txBox="1"/>
          <p:nvPr/>
        </p:nvSpPr>
        <p:spPr>
          <a:xfrm>
            <a:off x="4842935" y="4367760"/>
            <a:ext cx="2441448" cy="1569660"/>
          </a:xfrm>
          <a:prstGeom prst="rect">
            <a:avLst/>
          </a:prstGeom>
          <a:noFill/>
        </p:spPr>
        <p:txBody>
          <a:bodyPr wrap="square">
            <a:spAutoFit/>
          </a:bodyPr>
          <a:lstStyle/>
          <a:p>
            <a:r>
              <a:rPr lang="zh-CN" altLang="en-US" sz="9600" b="1" dirty="0">
                <a:latin typeface="Microsoft YaHei" panose="020B0503020204020204" pitchFamily="34" charset="-122"/>
                <a:ea typeface="Microsoft YaHei" panose="020B0503020204020204" pitchFamily="34" charset="-122"/>
              </a:rPr>
              <a:t>不！</a:t>
            </a:r>
          </a:p>
        </p:txBody>
      </p:sp>
      <p:sp>
        <p:nvSpPr>
          <p:cNvPr id="4" name="标题 3">
            <a:extLst>
              <a:ext uri="{FF2B5EF4-FFF2-40B4-BE49-F238E27FC236}">
                <a16:creationId xmlns:a16="http://schemas.microsoft.com/office/drawing/2014/main" id="{267BEB98-A98A-C940-A209-32808FA7B06B}"/>
              </a:ext>
            </a:extLst>
          </p:cNvPr>
          <p:cNvSpPr>
            <a:spLocks noGrp="1"/>
          </p:cNvSpPr>
          <p:nvPr>
            <p:ph type="title"/>
          </p:nvPr>
        </p:nvSpPr>
        <p:spPr/>
        <p:txBody>
          <a:bodyPr/>
          <a:lstStyle/>
          <a:p>
            <a:r>
              <a:rPr kumimoji="1" lang="zh-CN" altLang="en-US" dirty="0"/>
              <a:t>士兵们在刻意应验预言吗？</a:t>
            </a:r>
          </a:p>
        </p:txBody>
      </p:sp>
      <p:pic>
        <p:nvPicPr>
          <p:cNvPr id="14" name="Picture 1">
            <a:extLst>
              <a:ext uri="{FF2B5EF4-FFF2-40B4-BE49-F238E27FC236}">
                <a16:creationId xmlns:a16="http://schemas.microsoft.com/office/drawing/2014/main" id="{83655060-15CB-EF42-838E-DA0B9114D7E5}"/>
              </a:ext>
            </a:extLst>
          </p:cNvPr>
          <p:cNvPicPr>
            <a:picLocks noChangeAspect="1"/>
          </p:cNvPicPr>
          <p:nvPr/>
        </p:nvPicPr>
        <p:blipFill rotWithShape="1">
          <a:blip r:embed="rId4"/>
          <a:srcRect l="1833" t="6580" r="40556" b="7950"/>
          <a:stretch/>
        </p:blipFill>
        <p:spPr>
          <a:xfrm>
            <a:off x="87857" y="1978679"/>
            <a:ext cx="3195536" cy="402967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959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4DF3D47-8AAC-4043-8A1C-D6183B33F88F}"/>
              </a:ext>
            </a:extLst>
          </p:cNvPr>
          <p:cNvSpPr txBox="1"/>
          <p:nvPr/>
        </p:nvSpPr>
        <p:spPr>
          <a:xfrm>
            <a:off x="772134" y="3947833"/>
            <a:ext cx="7681011" cy="2207143"/>
          </a:xfrm>
          <a:prstGeom prst="rect">
            <a:avLst/>
          </a:prstGeom>
          <a:noFill/>
        </p:spPr>
        <p:txBody>
          <a:bodyPr wrap="square">
            <a:spAutoFit/>
          </a:bodyPr>
          <a:lstStyle/>
          <a:p>
            <a:pPr>
              <a:lnSpc>
                <a:spcPts val="3860"/>
              </a:lnSpc>
              <a:spcBef>
                <a:spcPts val="1200"/>
              </a:spcBef>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哪有一个巧合会和一系列极其详细的事件都一一吻合，好像是提前彩排过的一样？</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spcBef>
                <a:spcPts val="1200"/>
              </a:spcBef>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人类的预言常常落空</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，但</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这一系列极其详细的预言却都一一发生了。</a:t>
            </a:r>
            <a:endParaRPr lang="zh-CN" altLang="en-US" sz="2800" dirty="0">
              <a:latin typeface="Microsoft YaHei" panose="020B0503020204020204" pitchFamily="34" charset="-122"/>
              <a:ea typeface="Microsoft YaHei" panose="020B0503020204020204" pitchFamily="34" charset="-122"/>
            </a:endParaRPr>
          </a:p>
        </p:txBody>
      </p:sp>
      <p:sp>
        <p:nvSpPr>
          <p:cNvPr id="5" name="直线连接符 20">
            <a:extLst>
              <a:ext uri="{FF2B5EF4-FFF2-40B4-BE49-F238E27FC236}">
                <a16:creationId xmlns:a16="http://schemas.microsoft.com/office/drawing/2014/main" id="{8A6F0CFC-DEB5-7741-8ADD-5892E7EA706F}"/>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93EE4D35-138B-B343-B4B0-F9518E88908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F717C726-E906-EC44-8CAA-56893C53D0D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0DD6E7AE-9016-324D-9085-1AB0B33FCFC2}"/>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21D9CF46-10D6-3645-A61F-FC171AD20DA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303D0AFC-01A3-D54E-88D4-7E7C5862D3A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4DA4DAE9-6089-6F43-AF6D-7F73E0804657}"/>
              </a:ext>
            </a:extLst>
          </p:cNvPr>
          <p:cNvSpPr>
            <a:spLocks noGrp="1"/>
          </p:cNvSpPr>
          <p:nvPr>
            <p:ph type="title"/>
          </p:nvPr>
        </p:nvSpPr>
        <p:spPr/>
        <p:txBody>
          <a:bodyPr/>
          <a:lstStyle/>
          <a:p>
            <a:r>
              <a:rPr lang="zh-CN" altLang="en-US" dirty="0"/>
              <a:t>不可能是巧合！</a:t>
            </a:r>
          </a:p>
        </p:txBody>
      </p:sp>
      <p:pic>
        <p:nvPicPr>
          <p:cNvPr id="11" name="图片 10">
            <a:extLst>
              <a:ext uri="{FF2B5EF4-FFF2-40B4-BE49-F238E27FC236}">
                <a16:creationId xmlns:a16="http://schemas.microsoft.com/office/drawing/2014/main" id="{90EF47D8-7318-2642-83AE-609B98252E0B}"/>
              </a:ext>
            </a:extLst>
          </p:cNvPr>
          <p:cNvPicPr>
            <a:picLocks noChangeAspect="1"/>
          </p:cNvPicPr>
          <p:nvPr/>
        </p:nvPicPr>
        <p:blipFill rotWithShape="1">
          <a:blip r:embed="rId4"/>
          <a:srcRect l="4093" t="8244" b="9209"/>
          <a:stretch/>
        </p:blipFill>
        <p:spPr>
          <a:xfrm>
            <a:off x="2571168" y="1344768"/>
            <a:ext cx="4001664" cy="24728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2333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437568" y="3130993"/>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2</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3</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sp>
        <p:nvSpPr>
          <p:cNvPr id="21" name="标题 1">
            <a:extLst>
              <a:ext uri="{FF2B5EF4-FFF2-40B4-BE49-F238E27FC236}">
                <a16:creationId xmlns:a16="http://schemas.microsoft.com/office/drawing/2014/main" id="{04E4A9DB-E83A-4D0B-94CD-54203F584EFF}"/>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16981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FE11A96F-8745-4C49-9396-EF62B6BC3F5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823C1EC8-FAA1-354A-8C5B-534EA55215A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14A0148-6064-0240-860E-0A5CD2E5C76B}"/>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E6088FBE-9243-3446-A352-EC90A62956A8}"/>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2A74845F-07FF-CA46-9446-4D90812D8AC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155C81F4-3F27-4F45-AA48-3A6F2DA5BCD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3" name="Picture 1">
            <a:extLst>
              <a:ext uri="{FF2B5EF4-FFF2-40B4-BE49-F238E27FC236}">
                <a16:creationId xmlns:a16="http://schemas.microsoft.com/office/drawing/2014/main" id="{8D75562D-9752-4258-BDF2-F58557474EC8}"/>
              </a:ext>
            </a:extLst>
          </p:cNvPr>
          <p:cNvPicPr>
            <a:picLocks noChangeAspect="1"/>
          </p:cNvPicPr>
          <p:nvPr/>
        </p:nvPicPr>
        <p:blipFill rotWithShape="1">
          <a:blip r:embed="rId4"/>
          <a:srcRect l="1833" t="6580" r="40556" b="7950"/>
          <a:stretch/>
        </p:blipFill>
        <p:spPr>
          <a:xfrm>
            <a:off x="4210835" y="113974"/>
            <a:ext cx="3434120" cy="43305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56ABF72A-2DD0-484E-98EB-3552B9104351}"/>
              </a:ext>
            </a:extLst>
          </p:cNvPr>
          <p:cNvPicPr>
            <a:picLocks noChangeAspect="1"/>
          </p:cNvPicPr>
          <p:nvPr/>
        </p:nvPicPr>
        <p:blipFill rotWithShape="1">
          <a:blip r:embed="rId5">
            <a:extLst>
              <a:ext uri="{28A0092B-C50C-407E-A947-70E740481C1C}">
                <a14:useLocalDpi xmlns:a14="http://schemas.microsoft.com/office/drawing/2010/main" val="0"/>
              </a:ext>
            </a:extLst>
          </a:blip>
          <a:srcRect l="1816" t="2675" r="59094" b="2675"/>
          <a:stretch/>
        </p:blipFill>
        <p:spPr>
          <a:xfrm>
            <a:off x="1078844" y="113975"/>
            <a:ext cx="2934997" cy="43305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132BBAE5-1EA7-4C72-9671-2D2AB7AAF2FE}"/>
              </a:ext>
            </a:extLst>
          </p:cNvPr>
          <p:cNvSpPr txBox="1"/>
          <p:nvPr/>
        </p:nvSpPr>
        <p:spPr>
          <a:xfrm>
            <a:off x="644930" y="4618190"/>
            <a:ext cx="7854140" cy="1553117"/>
          </a:xfrm>
          <a:prstGeom prst="rect">
            <a:avLst/>
          </a:prstGeom>
          <a:noFill/>
        </p:spPr>
        <p:txBody>
          <a:bodyPr wrap="square">
            <a:spAutoFit/>
          </a:bodyPr>
          <a:lstStyle/>
          <a:p>
            <a:pPr marL="457200" indent="-457200">
              <a:lnSpc>
                <a:spcPts val="3860"/>
              </a:lnSpc>
              <a:buFont typeface="Arial" panose="020B0604020202020204" pitchFamily="34" charset="0"/>
              <a:buChar char="•"/>
            </a:pPr>
            <a:r>
              <a:rPr lang="zh-CN" altLang="zh-CN" sz="2800" dirty="0">
                <a:solidFill>
                  <a:srgbClr val="000000"/>
                </a:solidFill>
                <a:effectLst/>
                <a:latin typeface="Microsoft YaHei" panose="020B0503020204020204" pitchFamily="34" charset="-122"/>
                <a:ea typeface="Microsoft YaHei" panose="020B0503020204020204" pitchFamily="34" charset="-122"/>
              </a:rPr>
              <a:t>一个合理的解释是：上帝有能力预知未来！</a:t>
            </a:r>
            <a:endParaRPr lang="en-US" altLang="zh-CN" sz="2800" dirty="0">
              <a:solidFill>
                <a:srgbClr val="000000"/>
              </a:solidFill>
              <a:effectLst/>
              <a:latin typeface="Microsoft YaHei" panose="020B0503020204020204" pitchFamily="34" charset="-122"/>
              <a:ea typeface="Microsoft YaHei" panose="020B0503020204020204" pitchFamily="34" charset="-122"/>
            </a:endParaRPr>
          </a:p>
          <a:p>
            <a:pPr marL="457200" indent="-457200">
              <a:lnSpc>
                <a:spcPts val="3860"/>
              </a:lnSpc>
              <a:buFont typeface="Arial" panose="020B0604020202020204" pitchFamily="34" charset="0"/>
              <a:buChar char="•"/>
            </a:pPr>
            <a:r>
              <a:rPr lang="zh-CN" altLang="zh-CN" sz="2800" dirty="0">
                <a:solidFill>
                  <a:srgbClr val="000000"/>
                </a:solidFill>
                <a:effectLst/>
                <a:latin typeface="Microsoft YaHei" panose="020B0503020204020204" pitchFamily="34" charset="-122"/>
                <a:ea typeface="Microsoft YaHei" panose="020B0503020204020204" pitchFamily="34" charset="-122"/>
              </a:rPr>
              <a:t>亚历山大和他的军队是在不知不觉中，应验了关于推罗城的预言的。</a:t>
            </a:r>
            <a:endParaRPr lang="zh-CN" altLang="zh-CN" sz="2800"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85973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20">
            <a:extLst>
              <a:ext uri="{FF2B5EF4-FFF2-40B4-BE49-F238E27FC236}">
                <a16:creationId xmlns:a16="http://schemas.microsoft.com/office/drawing/2014/main" id="{C7E0A5D4-FA09-AC4D-8972-25B3BE53520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a:extLst>
              <a:ext uri="{FF2B5EF4-FFF2-40B4-BE49-F238E27FC236}">
                <a16:creationId xmlns:a16="http://schemas.microsoft.com/office/drawing/2014/main" id="{B9639252-4AB7-A74A-B7C6-CF9D7C37D5C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a:extLst>
              <a:ext uri="{FF2B5EF4-FFF2-40B4-BE49-F238E27FC236}">
                <a16:creationId xmlns:a16="http://schemas.microsoft.com/office/drawing/2014/main" id="{00232800-3A96-D647-9EBA-4A014A73BD5A}"/>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1" name="直线连接符 23">
            <a:extLst>
              <a:ext uri="{FF2B5EF4-FFF2-40B4-BE49-F238E27FC236}">
                <a16:creationId xmlns:a16="http://schemas.microsoft.com/office/drawing/2014/main" id="{F92CB06F-828F-134C-8936-4F323BE91E76}"/>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2" name="图片 24" descr="图片 24">
            <a:extLst>
              <a:ext uri="{FF2B5EF4-FFF2-40B4-BE49-F238E27FC236}">
                <a16:creationId xmlns:a16="http://schemas.microsoft.com/office/drawing/2014/main" id="{D3ACC904-CAC0-3445-8C72-4F5476DB41C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5" descr="图片 25">
            <a:extLst>
              <a:ext uri="{FF2B5EF4-FFF2-40B4-BE49-F238E27FC236}">
                <a16:creationId xmlns:a16="http://schemas.microsoft.com/office/drawing/2014/main" id="{DAB578A1-A224-214F-8144-ECE1C82FC30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矩形 2">
            <a:extLst>
              <a:ext uri="{FF2B5EF4-FFF2-40B4-BE49-F238E27FC236}">
                <a16:creationId xmlns:a16="http://schemas.microsoft.com/office/drawing/2014/main" id="{DF39E3B3-4EEF-412C-8789-2D3A6F86B2FB}"/>
              </a:ext>
            </a:extLst>
          </p:cNvPr>
          <p:cNvSpPr/>
          <p:nvPr/>
        </p:nvSpPr>
        <p:spPr>
          <a:xfrm>
            <a:off x="1058781" y="1902488"/>
            <a:ext cx="7730917" cy="3587842"/>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许多国民来攻击推罗；</a:t>
            </a: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攻破城墙、城楼；</a:t>
            </a: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被铲平刮净，石头、木头、尘土都抛在</a:t>
            </a:r>
            <a:endParaRPr lang="en-US" altLang="zh-CN" sz="3200"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    水中；</a:t>
            </a:r>
          </a:p>
          <a:p>
            <a:pPr>
              <a:lnSpc>
                <a:spcPct val="120000"/>
              </a:lnSpc>
            </a:pPr>
            <a:r>
              <a:rPr lang="en-US" altLang="zh-CN"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成为晒网的地方；</a:t>
            </a:r>
          </a:p>
          <a:p>
            <a:pPr>
              <a:lnSpc>
                <a:spcPct val="120000"/>
              </a:lnSpc>
            </a:pPr>
            <a:r>
              <a:rPr lang="en-US" altLang="zh-CN" sz="3200" dirty="0">
                <a:latin typeface="Microsoft YaHei" panose="020B0503020204020204" pitchFamily="34" charset="-122"/>
                <a:ea typeface="Microsoft YaHei" panose="020B0503020204020204" pitchFamily="34" charset="-122"/>
              </a:rPr>
              <a:t>5. </a:t>
            </a:r>
            <a:r>
              <a:rPr lang="zh-CN" altLang="en-US" sz="3200" dirty="0">
                <a:latin typeface="Microsoft YaHei" panose="020B0503020204020204" pitchFamily="34" charset="-122"/>
                <a:ea typeface="Microsoft YaHei" panose="020B0503020204020204" pitchFamily="34" charset="-122"/>
              </a:rPr>
              <a:t>不得再被重建。</a:t>
            </a:r>
          </a:p>
        </p:txBody>
      </p:sp>
      <p:pic>
        <p:nvPicPr>
          <p:cNvPr id="11" name="Picture 7">
            <a:extLst>
              <a:ext uri="{FF2B5EF4-FFF2-40B4-BE49-F238E27FC236}">
                <a16:creationId xmlns:a16="http://schemas.microsoft.com/office/drawing/2014/main" id="{F3C26C2A-05FD-44DC-8FD2-E3855CB7183E}"/>
              </a:ext>
            </a:extLst>
          </p:cNvPr>
          <p:cNvPicPr>
            <a:picLocks noChangeAspect="1"/>
          </p:cNvPicPr>
          <p:nvPr/>
        </p:nvPicPr>
        <p:blipFill rotWithShape="1">
          <a:blip r:embed="rId4"/>
          <a:srcRect t="1823" b="1823"/>
          <a:stretch/>
        </p:blipFill>
        <p:spPr>
          <a:xfrm>
            <a:off x="5137887" y="3875680"/>
            <a:ext cx="3823233" cy="28674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矩形 9">
            <a:extLst>
              <a:ext uri="{FF2B5EF4-FFF2-40B4-BE49-F238E27FC236}">
                <a16:creationId xmlns:a16="http://schemas.microsoft.com/office/drawing/2014/main" id="{AFA679FF-C3D9-46AA-9147-589724713F4F}"/>
              </a:ext>
            </a:extLst>
          </p:cNvPr>
          <p:cNvSpPr/>
          <p:nvPr/>
        </p:nvSpPr>
        <p:spPr>
          <a:xfrm rot="10800000" flipH="1" flipV="1">
            <a:off x="113106" y="3220371"/>
            <a:ext cx="945675" cy="695427"/>
          </a:xfrm>
          <a:prstGeom prst="rect">
            <a:avLst/>
          </a:prstGeom>
          <a:solidFill>
            <a:schemeClr val="accent6">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800" b="1" dirty="0">
                <a:solidFill>
                  <a:schemeClr val="bg1"/>
                </a:solidFill>
                <a:latin typeface="Microsoft YaHei" panose="020B0503020204020204" pitchFamily="34" charset="-122"/>
                <a:ea typeface="Microsoft YaHei" panose="020B0503020204020204" pitchFamily="34" charset="-122"/>
              </a:rPr>
              <a:t>陆城</a:t>
            </a:r>
          </a:p>
        </p:txBody>
      </p:sp>
      <p:sp>
        <p:nvSpPr>
          <p:cNvPr id="16" name="矩形 15">
            <a:extLst>
              <a:ext uri="{FF2B5EF4-FFF2-40B4-BE49-F238E27FC236}">
                <a16:creationId xmlns:a16="http://schemas.microsoft.com/office/drawing/2014/main" id="{05E79CA4-E664-4B87-86AA-812FC53EE7E8}"/>
              </a:ext>
            </a:extLst>
          </p:cNvPr>
          <p:cNvSpPr/>
          <p:nvPr/>
        </p:nvSpPr>
        <p:spPr>
          <a:xfrm rot="10800000" flipH="1" flipV="1">
            <a:off x="111501" y="4143130"/>
            <a:ext cx="945675" cy="695427"/>
          </a:xfrm>
          <a:prstGeom prst="rect">
            <a:avLst/>
          </a:prstGeom>
          <a:solidFill>
            <a:schemeClr val="accent6">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800" b="1" dirty="0">
                <a:solidFill>
                  <a:schemeClr val="bg1"/>
                </a:solidFill>
                <a:latin typeface="Microsoft YaHei" panose="020B0503020204020204" pitchFamily="34" charset="-122"/>
                <a:ea typeface="Microsoft YaHei" panose="020B0503020204020204" pitchFamily="34" charset="-122"/>
              </a:rPr>
              <a:t>陆城</a:t>
            </a:r>
          </a:p>
        </p:txBody>
      </p:sp>
      <p:sp>
        <p:nvSpPr>
          <p:cNvPr id="17" name="矩形 16">
            <a:extLst>
              <a:ext uri="{FF2B5EF4-FFF2-40B4-BE49-F238E27FC236}">
                <a16:creationId xmlns:a16="http://schemas.microsoft.com/office/drawing/2014/main" id="{828A7157-3083-4CC1-BFED-69EF677E1E19}"/>
              </a:ext>
            </a:extLst>
          </p:cNvPr>
          <p:cNvSpPr/>
          <p:nvPr/>
        </p:nvSpPr>
        <p:spPr>
          <a:xfrm rot="10800000" flipH="1" flipV="1">
            <a:off x="101877" y="4909480"/>
            <a:ext cx="945675" cy="695427"/>
          </a:xfrm>
          <a:prstGeom prst="rect">
            <a:avLst/>
          </a:prstGeom>
          <a:solidFill>
            <a:schemeClr val="accent6">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800" b="1" dirty="0">
                <a:solidFill>
                  <a:schemeClr val="bg1"/>
                </a:solidFill>
                <a:latin typeface="Microsoft YaHei" panose="020B0503020204020204" pitchFamily="34" charset="-122"/>
                <a:ea typeface="Microsoft YaHei" panose="020B0503020204020204" pitchFamily="34" charset="-122"/>
              </a:rPr>
              <a:t>陆城</a:t>
            </a:r>
          </a:p>
        </p:txBody>
      </p:sp>
      <p:sp>
        <p:nvSpPr>
          <p:cNvPr id="12" name="标题 11">
            <a:extLst>
              <a:ext uri="{FF2B5EF4-FFF2-40B4-BE49-F238E27FC236}">
                <a16:creationId xmlns:a16="http://schemas.microsoft.com/office/drawing/2014/main" id="{9B7D076A-DEB7-514A-8B25-27B2958DD3C6}"/>
              </a:ext>
            </a:extLst>
          </p:cNvPr>
          <p:cNvSpPr>
            <a:spLocks noGrp="1"/>
          </p:cNvSpPr>
          <p:nvPr>
            <p:ph type="title"/>
          </p:nvPr>
        </p:nvSpPr>
        <p:spPr/>
        <p:txBody>
          <a:bodyPr/>
          <a:lstStyle/>
          <a:p>
            <a:r>
              <a:rPr lang="zh-CN" altLang="en-US" dirty="0"/>
              <a:t>以西结的预言应该主要是针对推罗陆城</a:t>
            </a:r>
          </a:p>
        </p:txBody>
      </p:sp>
    </p:spTree>
    <p:extLst>
      <p:ext uri="{BB962C8B-B14F-4D97-AF65-F5344CB8AC3E}">
        <p14:creationId xmlns:p14="http://schemas.microsoft.com/office/powerpoint/2010/main" val="115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5658234D-5F19-4429-9000-5C2B07820DDA}"/>
              </a:ext>
            </a:extLst>
          </p:cNvPr>
          <p:cNvSpPr txBox="1"/>
          <p:nvPr/>
        </p:nvSpPr>
        <p:spPr>
          <a:xfrm>
            <a:off x="771907" y="1742160"/>
            <a:ext cx="7742666" cy="1053045"/>
          </a:xfrm>
          <a:prstGeom prst="rect">
            <a:avLst/>
          </a:prstGeom>
          <a:noFill/>
        </p:spPr>
        <p:txBody>
          <a:bodyPr wrap="square">
            <a:spAutoFit/>
          </a:bodyPr>
          <a:lstStyle/>
          <a:p>
            <a:pPr>
              <a:lnSpc>
                <a:spcPts val="388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对于岛城感兴趣的同学，请参考</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理性信仰</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第二册第</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5</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章有关推罗的部分。</a:t>
            </a:r>
            <a:endParaRPr lang="zh-CN" altLang="en-US" sz="4000" dirty="0">
              <a:latin typeface="Microsoft YaHei" panose="020B0503020204020204" pitchFamily="34" charset="-122"/>
              <a:ea typeface="Microsoft YaHei" panose="020B0503020204020204" pitchFamily="34" charset="-122"/>
            </a:endParaRPr>
          </a:p>
        </p:txBody>
      </p:sp>
      <p:sp>
        <p:nvSpPr>
          <p:cNvPr id="4" name="直线连接符 20">
            <a:extLst>
              <a:ext uri="{FF2B5EF4-FFF2-40B4-BE49-F238E27FC236}">
                <a16:creationId xmlns:a16="http://schemas.microsoft.com/office/drawing/2014/main" id="{DE6BDA04-0A48-B347-9CD2-2FC7CEC35C59}"/>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E9B1B08C-CF87-3947-A1FA-C78E0F7101F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0138D156-4771-D24C-8E41-103F0077064B}"/>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4F5288BC-1838-5541-A781-AF65599D566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8" name="图片 24" descr="图片 24">
            <a:extLst>
              <a:ext uri="{FF2B5EF4-FFF2-40B4-BE49-F238E27FC236}">
                <a16:creationId xmlns:a16="http://schemas.microsoft.com/office/drawing/2014/main" id="{89AA973D-F71D-BB44-86F1-D26F90B0398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9" name="图片 25" descr="图片 25">
            <a:extLst>
              <a:ext uri="{FF2B5EF4-FFF2-40B4-BE49-F238E27FC236}">
                <a16:creationId xmlns:a16="http://schemas.microsoft.com/office/drawing/2014/main" id="{39FF51CF-D03A-3642-A7F8-122423A1B926}"/>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3" name="Picture 1">
            <a:extLst>
              <a:ext uri="{FF2B5EF4-FFF2-40B4-BE49-F238E27FC236}">
                <a16:creationId xmlns:a16="http://schemas.microsoft.com/office/drawing/2014/main" id="{8E74C952-CA24-4961-9C0C-BF8D26A6E133}"/>
              </a:ext>
            </a:extLst>
          </p:cNvPr>
          <p:cNvPicPr>
            <a:picLocks noChangeAspect="1"/>
          </p:cNvPicPr>
          <p:nvPr/>
        </p:nvPicPr>
        <p:blipFill rotWithShape="1">
          <a:blip r:embed="rId4"/>
          <a:srcRect b="5500"/>
          <a:stretch/>
        </p:blipFill>
        <p:spPr>
          <a:xfrm>
            <a:off x="0" y="3391897"/>
            <a:ext cx="4689165" cy="28529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a:extLst>
              <a:ext uri="{FF2B5EF4-FFF2-40B4-BE49-F238E27FC236}">
                <a16:creationId xmlns:a16="http://schemas.microsoft.com/office/drawing/2014/main" id="{06865D07-DCE2-4042-ACCA-72E33E4C3102}"/>
              </a:ext>
            </a:extLst>
          </p:cNvPr>
          <p:cNvPicPr>
            <a:picLocks noChangeAspect="1"/>
          </p:cNvPicPr>
          <p:nvPr/>
        </p:nvPicPr>
        <p:blipFill rotWithShape="1">
          <a:blip r:embed="rId5"/>
          <a:srcRect r="68106"/>
          <a:stretch/>
        </p:blipFill>
        <p:spPr>
          <a:xfrm>
            <a:off x="4787861" y="3391896"/>
            <a:ext cx="2014825" cy="28529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AD21E044-3636-F447-BC01-7A9B15E030B5}"/>
              </a:ext>
            </a:extLst>
          </p:cNvPr>
          <p:cNvPicPr>
            <a:picLocks noChangeAspect="1"/>
          </p:cNvPicPr>
          <p:nvPr/>
        </p:nvPicPr>
        <p:blipFill>
          <a:blip r:embed="rId6"/>
          <a:stretch>
            <a:fillRect/>
          </a:stretch>
        </p:blipFill>
        <p:spPr>
          <a:xfrm>
            <a:off x="7155755" y="3391897"/>
            <a:ext cx="1358818" cy="13588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a:extLst>
              <a:ext uri="{FF2B5EF4-FFF2-40B4-BE49-F238E27FC236}">
                <a16:creationId xmlns:a16="http://schemas.microsoft.com/office/drawing/2014/main" id="{2A71CDEB-B85F-5341-8F26-45CC49F315F4}"/>
              </a:ext>
            </a:extLst>
          </p:cNvPr>
          <p:cNvPicPr>
            <a:picLocks noChangeAspect="1"/>
          </p:cNvPicPr>
          <p:nvPr/>
        </p:nvPicPr>
        <p:blipFill>
          <a:blip r:embed="rId7"/>
          <a:stretch>
            <a:fillRect/>
          </a:stretch>
        </p:blipFill>
        <p:spPr>
          <a:xfrm>
            <a:off x="7155755" y="4880130"/>
            <a:ext cx="1358810" cy="13588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2042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20">
            <a:extLst>
              <a:ext uri="{FF2B5EF4-FFF2-40B4-BE49-F238E27FC236}">
                <a16:creationId xmlns:a16="http://schemas.microsoft.com/office/drawing/2014/main" id="{C7E0A5D4-FA09-AC4D-8972-25B3BE53520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a:extLst>
              <a:ext uri="{FF2B5EF4-FFF2-40B4-BE49-F238E27FC236}">
                <a16:creationId xmlns:a16="http://schemas.microsoft.com/office/drawing/2014/main" id="{B9639252-4AB7-A74A-B7C6-CF9D7C37D5C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a:extLst>
              <a:ext uri="{FF2B5EF4-FFF2-40B4-BE49-F238E27FC236}">
                <a16:creationId xmlns:a16="http://schemas.microsoft.com/office/drawing/2014/main" id="{00232800-3A96-D647-9EBA-4A014A73BD5A}"/>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1" name="直线连接符 23">
            <a:extLst>
              <a:ext uri="{FF2B5EF4-FFF2-40B4-BE49-F238E27FC236}">
                <a16:creationId xmlns:a16="http://schemas.microsoft.com/office/drawing/2014/main" id="{F92CB06F-828F-134C-8936-4F323BE91E76}"/>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2" name="图片 24" descr="图片 24">
            <a:extLst>
              <a:ext uri="{FF2B5EF4-FFF2-40B4-BE49-F238E27FC236}">
                <a16:creationId xmlns:a16="http://schemas.microsoft.com/office/drawing/2014/main" id="{D3ACC904-CAC0-3445-8C72-4F5476DB41C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5" descr="图片 25">
            <a:extLst>
              <a:ext uri="{FF2B5EF4-FFF2-40B4-BE49-F238E27FC236}">
                <a16:creationId xmlns:a16="http://schemas.microsoft.com/office/drawing/2014/main" id="{DAB578A1-A224-214F-8144-ECE1C82FC30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矩形 2">
            <a:extLst>
              <a:ext uri="{FF2B5EF4-FFF2-40B4-BE49-F238E27FC236}">
                <a16:creationId xmlns:a16="http://schemas.microsoft.com/office/drawing/2014/main" id="{DF39E3B3-4EEF-412C-8789-2D3A6F86B2FB}"/>
              </a:ext>
            </a:extLst>
          </p:cNvPr>
          <p:cNvSpPr/>
          <p:nvPr/>
        </p:nvSpPr>
        <p:spPr>
          <a:xfrm>
            <a:off x="1058781" y="1902488"/>
            <a:ext cx="7730917" cy="3587842"/>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许多国民来攻击推罗；</a:t>
            </a: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攻破城墙、城楼；</a:t>
            </a: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被铲平刮净，石头、木头、尘土都抛在</a:t>
            </a:r>
            <a:endParaRPr lang="en-US" altLang="zh-CN" sz="3200"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    水中；</a:t>
            </a:r>
          </a:p>
          <a:p>
            <a:pPr>
              <a:lnSpc>
                <a:spcPct val="120000"/>
              </a:lnSpc>
            </a:pPr>
            <a:r>
              <a:rPr lang="en-US" altLang="zh-CN"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成为晒网的地方；</a:t>
            </a:r>
          </a:p>
          <a:p>
            <a:pPr>
              <a:lnSpc>
                <a:spcPct val="120000"/>
              </a:lnSpc>
            </a:pPr>
            <a:r>
              <a:rPr lang="en-US" altLang="zh-CN" sz="3200" dirty="0">
                <a:latin typeface="Microsoft YaHei" panose="020B0503020204020204" pitchFamily="34" charset="-122"/>
                <a:ea typeface="Microsoft YaHei" panose="020B0503020204020204" pitchFamily="34" charset="-122"/>
              </a:rPr>
              <a:t>5. </a:t>
            </a:r>
            <a:r>
              <a:rPr lang="zh-CN" altLang="en-US" sz="3200" dirty="0">
                <a:latin typeface="Microsoft YaHei" panose="020B0503020204020204" pitchFamily="34" charset="-122"/>
                <a:ea typeface="Microsoft YaHei" panose="020B0503020204020204" pitchFamily="34" charset="-122"/>
              </a:rPr>
              <a:t>不得再被重建。</a:t>
            </a:r>
          </a:p>
        </p:txBody>
      </p:sp>
      <p:pic>
        <p:nvPicPr>
          <p:cNvPr id="11" name="Picture 7">
            <a:extLst>
              <a:ext uri="{FF2B5EF4-FFF2-40B4-BE49-F238E27FC236}">
                <a16:creationId xmlns:a16="http://schemas.microsoft.com/office/drawing/2014/main" id="{F3C26C2A-05FD-44DC-8FD2-E3855CB7183E}"/>
              </a:ext>
            </a:extLst>
          </p:cNvPr>
          <p:cNvPicPr>
            <a:picLocks noChangeAspect="1"/>
          </p:cNvPicPr>
          <p:nvPr/>
        </p:nvPicPr>
        <p:blipFill rotWithShape="1">
          <a:blip r:embed="rId4"/>
          <a:srcRect t="1823" b="1823"/>
          <a:stretch/>
        </p:blipFill>
        <p:spPr>
          <a:xfrm>
            <a:off x="5137887" y="3875680"/>
            <a:ext cx="3823233" cy="28674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标题 11">
            <a:extLst>
              <a:ext uri="{FF2B5EF4-FFF2-40B4-BE49-F238E27FC236}">
                <a16:creationId xmlns:a16="http://schemas.microsoft.com/office/drawing/2014/main" id="{9B7D076A-DEB7-514A-8B25-27B2958DD3C6}"/>
              </a:ext>
            </a:extLst>
          </p:cNvPr>
          <p:cNvSpPr>
            <a:spLocks noGrp="1"/>
          </p:cNvSpPr>
          <p:nvPr>
            <p:ph type="title"/>
          </p:nvPr>
        </p:nvSpPr>
        <p:spPr/>
        <p:txBody>
          <a:bodyPr/>
          <a:lstStyle/>
          <a:p>
            <a:r>
              <a:rPr lang="zh-CN" altLang="en-US" dirty="0"/>
              <a:t>推罗预言</a:t>
            </a:r>
          </a:p>
        </p:txBody>
      </p:sp>
      <p:pic>
        <p:nvPicPr>
          <p:cNvPr id="14" name="图片 13">
            <a:extLst>
              <a:ext uri="{FF2B5EF4-FFF2-40B4-BE49-F238E27FC236}">
                <a16:creationId xmlns:a16="http://schemas.microsoft.com/office/drawing/2014/main" id="{C2B9C063-AF11-EB4A-9C20-5BA83601CCDC}"/>
              </a:ext>
            </a:extLst>
          </p:cNvPr>
          <p:cNvPicPr>
            <a:picLocks noChangeAspect="1"/>
          </p:cNvPicPr>
          <p:nvPr/>
        </p:nvPicPr>
        <p:blipFill>
          <a:blip r:embed="rId5"/>
          <a:stretch>
            <a:fillRect/>
          </a:stretch>
        </p:blipFill>
        <p:spPr>
          <a:xfrm>
            <a:off x="704045" y="2608760"/>
            <a:ext cx="412567" cy="430312"/>
          </a:xfrm>
          <a:prstGeom prst="rect">
            <a:avLst/>
          </a:prstGeom>
        </p:spPr>
      </p:pic>
      <p:pic>
        <p:nvPicPr>
          <p:cNvPr id="18" name="图片 17">
            <a:extLst>
              <a:ext uri="{FF2B5EF4-FFF2-40B4-BE49-F238E27FC236}">
                <a16:creationId xmlns:a16="http://schemas.microsoft.com/office/drawing/2014/main" id="{AB143F7E-14F1-824E-882F-244B47A8D0B8}"/>
              </a:ext>
            </a:extLst>
          </p:cNvPr>
          <p:cNvPicPr>
            <a:picLocks noChangeAspect="1"/>
          </p:cNvPicPr>
          <p:nvPr/>
        </p:nvPicPr>
        <p:blipFill>
          <a:blip r:embed="rId5"/>
          <a:stretch>
            <a:fillRect/>
          </a:stretch>
        </p:blipFill>
        <p:spPr>
          <a:xfrm>
            <a:off x="718217" y="1977533"/>
            <a:ext cx="412567" cy="430312"/>
          </a:xfrm>
          <a:prstGeom prst="rect">
            <a:avLst/>
          </a:prstGeom>
        </p:spPr>
      </p:pic>
      <p:pic>
        <p:nvPicPr>
          <p:cNvPr id="24" name="图片 23">
            <a:extLst>
              <a:ext uri="{FF2B5EF4-FFF2-40B4-BE49-F238E27FC236}">
                <a16:creationId xmlns:a16="http://schemas.microsoft.com/office/drawing/2014/main" id="{91E2A253-2688-C44B-BD41-E35BE501C0B7}"/>
              </a:ext>
            </a:extLst>
          </p:cNvPr>
          <p:cNvPicPr>
            <a:picLocks noChangeAspect="1"/>
          </p:cNvPicPr>
          <p:nvPr/>
        </p:nvPicPr>
        <p:blipFill>
          <a:blip r:embed="rId5"/>
          <a:stretch>
            <a:fillRect/>
          </a:stretch>
        </p:blipFill>
        <p:spPr>
          <a:xfrm>
            <a:off x="673564" y="4462428"/>
            <a:ext cx="412567" cy="430312"/>
          </a:xfrm>
          <a:prstGeom prst="rect">
            <a:avLst/>
          </a:prstGeom>
        </p:spPr>
      </p:pic>
      <p:pic>
        <p:nvPicPr>
          <p:cNvPr id="25" name="图片 24">
            <a:extLst>
              <a:ext uri="{FF2B5EF4-FFF2-40B4-BE49-F238E27FC236}">
                <a16:creationId xmlns:a16="http://schemas.microsoft.com/office/drawing/2014/main" id="{9206A6A1-2B8A-354F-9FE8-83B62282CAC3}"/>
              </a:ext>
            </a:extLst>
          </p:cNvPr>
          <p:cNvPicPr>
            <a:picLocks noChangeAspect="1"/>
          </p:cNvPicPr>
          <p:nvPr/>
        </p:nvPicPr>
        <p:blipFill>
          <a:blip r:embed="rId5"/>
          <a:stretch>
            <a:fillRect/>
          </a:stretch>
        </p:blipFill>
        <p:spPr>
          <a:xfrm>
            <a:off x="687736" y="3291705"/>
            <a:ext cx="412567" cy="430312"/>
          </a:xfrm>
          <a:prstGeom prst="rect">
            <a:avLst/>
          </a:prstGeom>
        </p:spPr>
      </p:pic>
      <p:pic>
        <p:nvPicPr>
          <p:cNvPr id="26" name="图片 25">
            <a:extLst>
              <a:ext uri="{FF2B5EF4-FFF2-40B4-BE49-F238E27FC236}">
                <a16:creationId xmlns:a16="http://schemas.microsoft.com/office/drawing/2014/main" id="{BAC1C4F5-6529-0049-A5A7-DEA9BF69C54E}"/>
              </a:ext>
            </a:extLst>
          </p:cNvPr>
          <p:cNvPicPr>
            <a:picLocks noChangeAspect="1"/>
          </p:cNvPicPr>
          <p:nvPr/>
        </p:nvPicPr>
        <p:blipFill>
          <a:blip r:embed="rId5"/>
          <a:stretch>
            <a:fillRect/>
          </a:stretch>
        </p:blipFill>
        <p:spPr>
          <a:xfrm>
            <a:off x="716236" y="4980588"/>
            <a:ext cx="412567" cy="430312"/>
          </a:xfrm>
          <a:prstGeom prst="rect">
            <a:avLst/>
          </a:prstGeom>
        </p:spPr>
      </p:pic>
    </p:spTree>
    <p:extLst>
      <p:ext uri="{BB962C8B-B14F-4D97-AF65-F5344CB8AC3E}">
        <p14:creationId xmlns:p14="http://schemas.microsoft.com/office/powerpoint/2010/main" val="298275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100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4AABEDEA-5733-4040-85D4-2979AD3712B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1B24A22-3303-C942-B963-EE75319BC8F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330290B-E04B-7248-B12A-6CE8A4032D1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938BF4B9-DA71-5346-A163-41C2437534EA}"/>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7B3798F5-7737-CE4A-9A20-A1EA5B77B2C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BEEC3C4F-BB3B-DE46-9DF2-CD84F4BF219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4" name="TextBox 9">
            <a:extLst>
              <a:ext uri="{FF2B5EF4-FFF2-40B4-BE49-F238E27FC236}">
                <a16:creationId xmlns:a16="http://schemas.microsoft.com/office/drawing/2014/main" id="{3D46DFD3-9622-48DE-A71E-73D0198849E9}"/>
              </a:ext>
            </a:extLst>
          </p:cNvPr>
          <p:cNvSpPr txBox="1"/>
          <p:nvPr/>
        </p:nvSpPr>
        <p:spPr>
          <a:xfrm>
            <a:off x="806665" y="4602477"/>
            <a:ext cx="7555469" cy="1053045"/>
          </a:xfrm>
          <a:prstGeom prst="rect">
            <a:avLst/>
          </a:prstGeom>
          <a:noFill/>
        </p:spPr>
        <p:txBody>
          <a:bodyPr wrap="square" rtlCol="0">
            <a:spAutoFit/>
          </a:bodyPr>
          <a:lstStyle/>
          <a:p>
            <a:pPr>
              <a:lnSpc>
                <a:spcPts val="3860"/>
              </a:lnSpc>
            </a:pPr>
            <a:r>
              <a:rPr lang="zh-CN" altLang="zh-CN" sz="2800" dirty="0">
                <a:latin typeface="Microsoft YaHei" panose="020B0503020204020204" pitchFamily="34" charset="-122"/>
                <a:ea typeface="Microsoft YaHei" panose="020B0503020204020204" pitchFamily="34" charset="-122"/>
              </a:rPr>
              <a:t>千年来，这些预言和应验的历史都在</a:t>
            </a:r>
            <a:r>
              <a:rPr lang="zh-CN" altLang="en-US" sz="2800" dirty="0">
                <a:latin typeface="Microsoft YaHei" panose="020B0503020204020204" pitchFamily="34" charset="-122"/>
                <a:ea typeface="Microsoft YaHei" panose="020B0503020204020204" pitchFamily="34" charset="-122"/>
              </a:rPr>
              <a:t>告诉世人</a:t>
            </a:r>
            <a:r>
              <a:rPr lang="zh-CN" altLang="zh-CN" sz="2800" dirty="0">
                <a:latin typeface="Microsoft YaHei" panose="020B0503020204020204" pitchFamily="34" charset="-122"/>
                <a:ea typeface="Microsoft YaHei" panose="020B0503020204020204" pitchFamily="34" charset="-122"/>
              </a:rPr>
              <a:t>，圣经果然是上帝的启示，而且祂的话必定成就。</a:t>
            </a:r>
            <a:endParaRPr lang="en-US" sz="7200" dirty="0">
              <a:latin typeface="Microsoft YaHei" panose="020B0503020204020204" pitchFamily="34" charset="-122"/>
              <a:ea typeface="Microsoft YaHei" panose="020B0503020204020204" pitchFamily="34" charset="-122"/>
            </a:endParaRPr>
          </a:p>
        </p:txBody>
      </p:sp>
      <p:pic>
        <p:nvPicPr>
          <p:cNvPr id="14" name="Picture 1">
            <a:extLst>
              <a:ext uri="{FF2B5EF4-FFF2-40B4-BE49-F238E27FC236}">
                <a16:creationId xmlns:a16="http://schemas.microsoft.com/office/drawing/2014/main" id="{965EB8E8-F692-AA41-BE21-0BE5F56F9DD4}"/>
              </a:ext>
            </a:extLst>
          </p:cNvPr>
          <p:cNvPicPr>
            <a:picLocks noChangeAspect="1"/>
          </p:cNvPicPr>
          <p:nvPr/>
        </p:nvPicPr>
        <p:blipFill rotWithShape="1">
          <a:blip r:embed="rId4"/>
          <a:srcRect l="1833" t="6580" r="40556" b="7950"/>
          <a:stretch/>
        </p:blipFill>
        <p:spPr>
          <a:xfrm>
            <a:off x="220974" y="654836"/>
            <a:ext cx="2834886" cy="35748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a:extLst>
              <a:ext uri="{FF2B5EF4-FFF2-40B4-BE49-F238E27FC236}">
                <a16:creationId xmlns:a16="http://schemas.microsoft.com/office/drawing/2014/main" id="{A467F93C-D8E3-7649-A30F-2CE9D22D0F53}"/>
              </a:ext>
            </a:extLst>
          </p:cNvPr>
          <p:cNvPicPr>
            <a:picLocks noChangeAspect="1"/>
          </p:cNvPicPr>
          <p:nvPr/>
        </p:nvPicPr>
        <p:blipFill>
          <a:blip r:embed="rId5"/>
          <a:stretch>
            <a:fillRect/>
          </a:stretch>
        </p:blipFill>
        <p:spPr>
          <a:xfrm>
            <a:off x="3247161" y="656691"/>
            <a:ext cx="5733000" cy="3573031"/>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8683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7BBC3D43-F368-FF41-B84B-C2D30F04593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D9818A5F-7D42-9342-8F37-CE5147EF16A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2BB5D75D-822E-8E49-A581-6BEF5EA3801C}"/>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1" name="直线连接符 23">
            <a:extLst>
              <a:ext uri="{FF2B5EF4-FFF2-40B4-BE49-F238E27FC236}">
                <a16:creationId xmlns:a16="http://schemas.microsoft.com/office/drawing/2014/main" id="{BA091DA4-CE33-B74B-8585-AA1D927B384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3" name="图片 24" descr="图片 24">
            <a:extLst>
              <a:ext uri="{FF2B5EF4-FFF2-40B4-BE49-F238E27FC236}">
                <a16:creationId xmlns:a16="http://schemas.microsoft.com/office/drawing/2014/main" id="{D24869B7-5BF7-3D4E-B045-5923F6A628D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4" name="图片 25" descr="图片 25">
            <a:extLst>
              <a:ext uri="{FF2B5EF4-FFF2-40B4-BE49-F238E27FC236}">
                <a16:creationId xmlns:a16="http://schemas.microsoft.com/office/drawing/2014/main" id="{5D0A9F79-8AA6-EC4E-8D96-EACA23CEAA18}"/>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grpSp>
        <p:nvGrpSpPr>
          <p:cNvPr id="2" name="组合 1">
            <a:extLst>
              <a:ext uri="{FF2B5EF4-FFF2-40B4-BE49-F238E27FC236}">
                <a16:creationId xmlns:a16="http://schemas.microsoft.com/office/drawing/2014/main" id="{578F38D7-EE16-8947-ACB2-594534F7B10C}"/>
              </a:ext>
            </a:extLst>
          </p:cNvPr>
          <p:cNvGrpSpPr/>
          <p:nvPr/>
        </p:nvGrpSpPr>
        <p:grpSpPr>
          <a:xfrm>
            <a:off x="821965" y="1881149"/>
            <a:ext cx="7500070" cy="2954126"/>
            <a:chOff x="1690599" y="665727"/>
            <a:chExt cx="6375621" cy="2511228"/>
          </a:xfrm>
        </p:grpSpPr>
        <p:pic>
          <p:nvPicPr>
            <p:cNvPr id="9" name="Picture 3">
              <a:extLst>
                <a:ext uri="{FF2B5EF4-FFF2-40B4-BE49-F238E27FC236}">
                  <a16:creationId xmlns:a16="http://schemas.microsoft.com/office/drawing/2014/main" id="{F2167332-B0B8-4FE0-9AC4-A8BC810C435A}"/>
                </a:ext>
              </a:extLst>
            </p:cNvPr>
            <p:cNvPicPr>
              <a:picLocks noChangeAspect="1"/>
            </p:cNvPicPr>
            <p:nvPr/>
          </p:nvPicPr>
          <p:blipFill>
            <a:blip r:embed="rId4"/>
            <a:stretch>
              <a:fillRect/>
            </a:stretch>
          </p:blipFill>
          <p:spPr>
            <a:xfrm>
              <a:off x="1690599" y="665727"/>
              <a:ext cx="4362056" cy="25112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A95A857B-670D-416D-B026-8338F5B80961}"/>
                </a:ext>
              </a:extLst>
            </p:cNvPr>
            <p:cNvPicPr>
              <a:picLocks noChangeAspect="1"/>
            </p:cNvPicPr>
            <p:nvPr/>
          </p:nvPicPr>
          <p:blipFill>
            <a:blip r:embed="rId5"/>
            <a:stretch>
              <a:fillRect/>
            </a:stretch>
          </p:blipFill>
          <p:spPr>
            <a:xfrm>
              <a:off x="6182798" y="665727"/>
              <a:ext cx="1883422" cy="25112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5" name="TextBox 9">
            <a:extLst>
              <a:ext uri="{FF2B5EF4-FFF2-40B4-BE49-F238E27FC236}">
                <a16:creationId xmlns:a16="http://schemas.microsoft.com/office/drawing/2014/main" id="{8449FE02-0434-034D-87C8-1D8F82271F4D}"/>
              </a:ext>
            </a:extLst>
          </p:cNvPr>
          <p:cNvSpPr txBox="1"/>
          <p:nvPr/>
        </p:nvSpPr>
        <p:spPr>
          <a:xfrm>
            <a:off x="1108332" y="5078610"/>
            <a:ext cx="7344813" cy="1052981"/>
          </a:xfrm>
          <a:prstGeom prst="rect">
            <a:avLst/>
          </a:prstGeom>
          <a:noFill/>
        </p:spPr>
        <p:txBody>
          <a:bodyPr wrap="square" rtlCol="0">
            <a:spAutoFit/>
          </a:bodyPr>
          <a:lstStyle/>
          <a:p>
            <a:pPr>
              <a:lnSpc>
                <a:spcPts val="3860"/>
              </a:lnSpc>
            </a:pPr>
            <a:r>
              <a:rPr lang="zh-CN" altLang="en-US" sz="2800" dirty="0">
                <a:latin typeface="Microsoft YaHei" panose="020B0503020204020204" pitchFamily="34" charset="-122"/>
                <a:ea typeface="Microsoft YaHei" panose="020B0503020204020204" pitchFamily="34" charset="-122"/>
              </a:rPr>
              <a:t>应验的预言可以作为合理的依据，</a:t>
            </a:r>
          </a:p>
          <a:p>
            <a:pPr>
              <a:lnSpc>
                <a:spcPts val="3860"/>
              </a:lnSpc>
            </a:pPr>
            <a:r>
              <a:rPr lang="zh-CN" altLang="en-US" sz="2800" dirty="0">
                <a:latin typeface="Microsoft YaHei" panose="020B0503020204020204" pitchFamily="34" charset="-122"/>
                <a:ea typeface="Microsoft YaHei" panose="020B0503020204020204" pitchFamily="34" charset="-122"/>
              </a:rPr>
              <a:t>让人们相信</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圣经</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的准确性和启示性。</a:t>
            </a:r>
            <a:endParaRPr lang="en-US" sz="7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45829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
            <a:extLst>
              <a:ext uri="{FF2B5EF4-FFF2-40B4-BE49-F238E27FC236}">
                <a16:creationId xmlns:a16="http://schemas.microsoft.com/office/drawing/2014/main" id="{076569A9-86AC-4E33-8261-810C80418177}"/>
              </a:ext>
            </a:extLst>
          </p:cNvPr>
          <p:cNvCxnSpPr>
            <a:cxnSpLocks/>
          </p:cNvCxnSpPr>
          <p:nvPr/>
        </p:nvCxnSpPr>
        <p:spPr>
          <a:xfrm>
            <a:off x="1210056" y="4450080"/>
            <a:ext cx="4650959" cy="0"/>
          </a:xfrm>
          <a:prstGeom prst="line">
            <a:avLst/>
          </a:prstGeom>
          <a:ln w="508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14">
            <a:extLst>
              <a:ext uri="{FF2B5EF4-FFF2-40B4-BE49-F238E27FC236}">
                <a16:creationId xmlns:a16="http://schemas.microsoft.com/office/drawing/2014/main" id="{399F7DD4-E261-4650-9CF9-CCD2C4C6A353}"/>
              </a:ext>
            </a:extLst>
          </p:cNvPr>
          <p:cNvCxnSpPr>
            <a:cxnSpLocks/>
          </p:cNvCxnSpPr>
          <p:nvPr/>
        </p:nvCxnSpPr>
        <p:spPr>
          <a:xfrm>
            <a:off x="5861015" y="4450080"/>
            <a:ext cx="146531" cy="0"/>
          </a:xfrm>
          <a:prstGeom prst="line">
            <a:avLst/>
          </a:prstGeom>
          <a:ln w="508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4C0FD73B-B992-4002-BA02-8568AC508452}"/>
              </a:ext>
            </a:extLst>
          </p:cNvPr>
          <p:cNvSpPr>
            <a:spLocks noChangeArrowheads="1"/>
          </p:cNvSpPr>
          <p:nvPr/>
        </p:nvSpPr>
        <p:spPr bwMode="auto">
          <a:xfrm>
            <a:off x="333756" y="4630485"/>
            <a:ext cx="1964362" cy="1076312"/>
          </a:xfrm>
          <a:prstGeom prst="rect">
            <a:avLst/>
          </a:prstGeom>
          <a:noFill/>
          <a:ln>
            <a:noFill/>
          </a:ln>
        </p:spPr>
        <p:txBody>
          <a:bodyPr anchor="t"/>
          <a:lstStyle/>
          <a:p>
            <a:pPr algn="ctr" eaLnBrk="0" hangingPunct="0"/>
            <a:r>
              <a:rPr lang="zh-CN" altLang="en-US" sz="2800" dirty="0">
                <a:latin typeface="Microsoft YaHei" panose="020B0503020204020204" pitchFamily="34" charset="-122"/>
                <a:ea typeface="Microsoft YaHei" panose="020B0503020204020204" pitchFamily="34" charset="-122"/>
              </a:rPr>
              <a:t>推罗预言</a:t>
            </a:r>
            <a:endParaRPr lang="en-US" altLang="zh-CN" sz="2800" dirty="0">
              <a:latin typeface="Microsoft YaHei" panose="020B0503020204020204" pitchFamily="34" charset="-122"/>
              <a:ea typeface="Microsoft YaHei" panose="020B0503020204020204" pitchFamily="34" charset="-122"/>
            </a:endParaRPr>
          </a:p>
        </p:txBody>
      </p:sp>
      <p:sp>
        <p:nvSpPr>
          <p:cNvPr id="6" name="矩形 4">
            <a:extLst>
              <a:ext uri="{FF2B5EF4-FFF2-40B4-BE49-F238E27FC236}">
                <a16:creationId xmlns:a16="http://schemas.microsoft.com/office/drawing/2014/main" id="{76F3F1C1-304E-4DC7-9BC4-75A9E36607AB}"/>
              </a:ext>
            </a:extLst>
          </p:cNvPr>
          <p:cNvSpPr>
            <a:spLocks noChangeArrowheads="1"/>
          </p:cNvSpPr>
          <p:nvPr/>
        </p:nvSpPr>
        <p:spPr bwMode="auto">
          <a:xfrm>
            <a:off x="3511296" y="4657917"/>
            <a:ext cx="1883664" cy="1076312"/>
          </a:xfrm>
          <a:prstGeom prst="rect">
            <a:avLst/>
          </a:prstGeom>
          <a:noFill/>
          <a:ln>
            <a:noFill/>
          </a:ln>
        </p:spPr>
        <p:txBody>
          <a:bodyPr anchor="t"/>
          <a:lstStyle/>
          <a:p>
            <a:pPr algn="ctr" eaLnBrk="0" hangingPunct="0"/>
            <a:r>
              <a:rPr lang="zh-CN" altLang="en-US" sz="2800" dirty="0">
                <a:latin typeface="Microsoft YaHei" panose="020B0503020204020204" pitchFamily="34" charset="-122"/>
                <a:ea typeface="Microsoft YaHei" panose="020B0503020204020204" pitchFamily="34" charset="-122"/>
              </a:rPr>
              <a:t>推罗被毁</a:t>
            </a:r>
            <a:endParaRPr lang="en-US" altLang="zh-CN" sz="2800" dirty="0">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5CB5769F-5B98-439B-82AF-A24D07099125}"/>
              </a:ext>
            </a:extLst>
          </p:cNvPr>
          <p:cNvSpPr/>
          <p:nvPr/>
        </p:nvSpPr>
        <p:spPr>
          <a:xfrm>
            <a:off x="1304473" y="4424012"/>
            <a:ext cx="3029783" cy="54771"/>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菱形 12">
            <a:extLst>
              <a:ext uri="{FF2B5EF4-FFF2-40B4-BE49-F238E27FC236}">
                <a16:creationId xmlns:a16="http://schemas.microsoft.com/office/drawing/2014/main" id="{8BBDF584-1C88-4A79-ABFC-EBB21A4E16CC}"/>
              </a:ext>
            </a:extLst>
          </p:cNvPr>
          <p:cNvSpPr>
            <a:spLocks noChangeAspect="1"/>
          </p:cNvSpPr>
          <p:nvPr/>
        </p:nvSpPr>
        <p:spPr>
          <a:xfrm>
            <a:off x="1048056" y="4273031"/>
            <a:ext cx="324000" cy="324000"/>
          </a:xfrm>
          <a:prstGeom prst="diamond">
            <a:avLst/>
          </a:prstGeom>
          <a:solidFill>
            <a:srgbClr val="FFC000"/>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菱形 13">
            <a:extLst>
              <a:ext uri="{FF2B5EF4-FFF2-40B4-BE49-F238E27FC236}">
                <a16:creationId xmlns:a16="http://schemas.microsoft.com/office/drawing/2014/main" id="{2A7E0CDC-F52E-4F39-A522-8182E2E88513}"/>
              </a:ext>
            </a:extLst>
          </p:cNvPr>
          <p:cNvSpPr>
            <a:spLocks noChangeAspect="1"/>
          </p:cNvSpPr>
          <p:nvPr/>
        </p:nvSpPr>
        <p:spPr>
          <a:xfrm>
            <a:off x="4224113" y="4273031"/>
            <a:ext cx="324000" cy="324000"/>
          </a:xfrm>
          <a:prstGeom prst="diamond">
            <a:avLst/>
          </a:prstGeom>
          <a:solidFill>
            <a:srgbClr val="FFC000"/>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6" name="Picture 3">
            <a:extLst>
              <a:ext uri="{FF2B5EF4-FFF2-40B4-BE49-F238E27FC236}">
                <a16:creationId xmlns:a16="http://schemas.microsoft.com/office/drawing/2014/main" id="{D473EE3F-0E82-461E-B1E3-1DDB104D934D}"/>
              </a:ext>
            </a:extLst>
          </p:cNvPr>
          <p:cNvPicPr>
            <a:picLocks noChangeAspect="1"/>
          </p:cNvPicPr>
          <p:nvPr/>
        </p:nvPicPr>
        <p:blipFill>
          <a:blip r:embed="rId3"/>
          <a:stretch>
            <a:fillRect/>
          </a:stretch>
        </p:blipFill>
        <p:spPr>
          <a:xfrm>
            <a:off x="2898710" y="2146809"/>
            <a:ext cx="3108836" cy="17897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35D4992F-2608-B843-9BBB-434DE664457B}"/>
              </a:ext>
            </a:extLst>
          </p:cNvPr>
          <p:cNvSpPr>
            <a:spLocks noGrp="1"/>
          </p:cNvSpPr>
          <p:nvPr>
            <p:ph type="title"/>
          </p:nvPr>
        </p:nvSpPr>
        <p:spPr>
          <a:xfrm>
            <a:off x="0" y="550321"/>
            <a:ext cx="9144000" cy="781214"/>
          </a:xfrm>
        </p:spPr>
        <p:txBody>
          <a:bodyPr/>
          <a:lstStyle/>
          <a:p>
            <a:r>
              <a:rPr kumimoji="1" lang="zh-CN" altLang="en-US" dirty="0"/>
              <a:t>预言发出的时间为什么重要？</a:t>
            </a:r>
            <a:endParaRPr lang="zh-CN" altLang="en-US" dirty="0"/>
          </a:p>
        </p:txBody>
      </p:sp>
      <p:grpSp>
        <p:nvGrpSpPr>
          <p:cNvPr id="10" name="组合 9">
            <a:extLst>
              <a:ext uri="{FF2B5EF4-FFF2-40B4-BE49-F238E27FC236}">
                <a16:creationId xmlns:a16="http://schemas.microsoft.com/office/drawing/2014/main" id="{D2015E38-B8DD-1A45-A500-3F9F1C5F3462}"/>
              </a:ext>
            </a:extLst>
          </p:cNvPr>
          <p:cNvGrpSpPr/>
          <p:nvPr/>
        </p:nvGrpSpPr>
        <p:grpSpPr>
          <a:xfrm>
            <a:off x="-2927" y="2146810"/>
            <a:ext cx="2684620" cy="1789746"/>
            <a:chOff x="-2927" y="2146810"/>
            <a:chExt cx="2684620" cy="1789746"/>
          </a:xfrm>
        </p:grpSpPr>
        <p:pic>
          <p:nvPicPr>
            <p:cNvPr id="8" name="图片 7">
              <a:extLst>
                <a:ext uri="{FF2B5EF4-FFF2-40B4-BE49-F238E27FC236}">
                  <a16:creationId xmlns:a16="http://schemas.microsoft.com/office/drawing/2014/main" id="{44A548D6-CE6A-DB4D-9F8E-3DD41F1A6B49}"/>
                </a:ext>
              </a:extLst>
            </p:cNvPr>
            <p:cNvPicPr>
              <a:picLocks noChangeAspect="1"/>
            </p:cNvPicPr>
            <p:nvPr/>
          </p:nvPicPr>
          <p:blipFill>
            <a:blip r:embed="rId4"/>
            <a:stretch>
              <a:fillRect/>
            </a:stretch>
          </p:blipFill>
          <p:spPr>
            <a:xfrm>
              <a:off x="-2927" y="2146810"/>
              <a:ext cx="2684620" cy="17897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矩形 16">
              <a:extLst>
                <a:ext uri="{FF2B5EF4-FFF2-40B4-BE49-F238E27FC236}">
                  <a16:creationId xmlns:a16="http://schemas.microsoft.com/office/drawing/2014/main" id="{5F0C64C8-BCDD-214A-9D08-500B7F5190D8}"/>
                </a:ext>
              </a:extLst>
            </p:cNvPr>
            <p:cNvSpPr>
              <a:spLocks noChangeArrowheads="1"/>
            </p:cNvSpPr>
            <p:nvPr/>
          </p:nvSpPr>
          <p:spPr bwMode="auto">
            <a:xfrm>
              <a:off x="188860" y="2844306"/>
              <a:ext cx="2301045" cy="994121"/>
            </a:xfrm>
            <a:prstGeom prst="rect">
              <a:avLst/>
            </a:prstGeom>
            <a:noFill/>
            <a:ln>
              <a:noFill/>
            </a:ln>
          </p:spPr>
          <p:txBody>
            <a:bodyPr anchor="t"/>
            <a:lstStyle/>
            <a:p>
              <a:pPr algn="ctr" eaLnBrk="0" hangingPunct="0"/>
              <a:r>
                <a:rPr lang="en-US" altLang="zh-CN" sz="2400" b="1" dirty="0">
                  <a:ea typeface="汉仪大宋简" panose="02010609000101010101" pitchFamily="49" charset="-122"/>
                </a:rPr>
                <a:t>《</a:t>
              </a:r>
              <a:r>
                <a:rPr lang="zh-CN" altLang="en-US" sz="2400" b="1" dirty="0">
                  <a:ea typeface="汉仪大宋简" panose="02010609000101010101" pitchFamily="49" charset="-122"/>
                </a:rPr>
                <a:t>以西结书</a:t>
              </a:r>
              <a:r>
                <a:rPr lang="en-US" altLang="zh-CN" sz="2400" b="1" dirty="0">
                  <a:ea typeface="汉仪大宋简" panose="02010609000101010101" pitchFamily="49" charset="-122"/>
                </a:rPr>
                <a:t>》</a:t>
              </a:r>
            </a:p>
          </p:txBody>
        </p:sp>
      </p:grpSp>
      <p:grpSp>
        <p:nvGrpSpPr>
          <p:cNvPr id="22" name="组合 21">
            <a:extLst>
              <a:ext uri="{FF2B5EF4-FFF2-40B4-BE49-F238E27FC236}">
                <a16:creationId xmlns:a16="http://schemas.microsoft.com/office/drawing/2014/main" id="{2663B545-DFED-554F-94DA-54119F34CBCA}"/>
              </a:ext>
            </a:extLst>
          </p:cNvPr>
          <p:cNvGrpSpPr/>
          <p:nvPr/>
        </p:nvGrpSpPr>
        <p:grpSpPr>
          <a:xfrm>
            <a:off x="6510155" y="2146809"/>
            <a:ext cx="2502320" cy="3308670"/>
            <a:chOff x="6670257" y="2193292"/>
            <a:chExt cx="2502320" cy="3308670"/>
          </a:xfrm>
        </p:grpSpPr>
        <p:sp>
          <p:nvSpPr>
            <p:cNvPr id="24" name="矩形 23">
              <a:extLst>
                <a:ext uri="{FF2B5EF4-FFF2-40B4-BE49-F238E27FC236}">
                  <a16:creationId xmlns:a16="http://schemas.microsoft.com/office/drawing/2014/main" id="{12CEFFE0-EC37-0043-9266-BCA011D76E46}"/>
                </a:ext>
              </a:extLst>
            </p:cNvPr>
            <p:cNvSpPr/>
            <p:nvPr/>
          </p:nvSpPr>
          <p:spPr>
            <a:xfrm>
              <a:off x="6826685" y="2193292"/>
              <a:ext cx="2179529" cy="3308670"/>
            </a:xfrm>
            <a:prstGeom prst="rect">
              <a:avLst/>
            </a:prstGeom>
            <a:solidFill>
              <a:srgbClr val="1F30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4">
              <a:extLst>
                <a:ext uri="{FF2B5EF4-FFF2-40B4-BE49-F238E27FC236}">
                  <a16:creationId xmlns:a16="http://schemas.microsoft.com/office/drawing/2014/main" id="{5465C7A1-03B7-D948-AF52-08E22EC54188}"/>
                </a:ext>
              </a:extLst>
            </p:cNvPr>
            <p:cNvSpPr>
              <a:spLocks noChangeArrowheads="1"/>
            </p:cNvSpPr>
            <p:nvPr/>
          </p:nvSpPr>
          <p:spPr bwMode="auto">
            <a:xfrm>
              <a:off x="6670257" y="2331077"/>
              <a:ext cx="2502320" cy="1559108"/>
            </a:xfrm>
            <a:prstGeom prst="rect">
              <a:avLst/>
            </a:prstGeom>
            <a:noFill/>
            <a:ln>
              <a:noFill/>
            </a:ln>
          </p:spPr>
          <p:txBody>
            <a:bodyPr anchor="t"/>
            <a:lstStyle/>
            <a:p>
              <a:pPr algn="ctr" eaLnBrk="0" hangingPunct="0">
                <a:lnSpc>
                  <a:spcPts val="3860"/>
                </a:lnSpc>
              </a:pPr>
              <a:r>
                <a:rPr lang="en-US" altLang="zh-CN" sz="2800" dirty="0">
                  <a:solidFill>
                    <a:schemeClr val="bg1"/>
                  </a:solidFill>
                  <a:latin typeface="Microsoft YaHei" panose="020B0503020204020204" pitchFamily="34" charset="-122"/>
                  <a:ea typeface="Microsoft YaHei" panose="020B0503020204020204" pitchFamily="34" charset="-122"/>
                </a:rPr>
                <a:t>《</a:t>
              </a:r>
              <a:r>
                <a:rPr lang="zh-CN" altLang="en-US" sz="2800" dirty="0">
                  <a:solidFill>
                    <a:schemeClr val="bg1"/>
                  </a:solidFill>
                  <a:latin typeface="Microsoft YaHei" panose="020B0503020204020204" pitchFamily="34" charset="-122"/>
                  <a:ea typeface="Microsoft YaHei" panose="020B0503020204020204" pitchFamily="34" charset="-122"/>
                </a:rPr>
                <a:t>圣经</a:t>
              </a:r>
              <a:r>
                <a:rPr lang="en-US" altLang="zh-CN" sz="2800" dirty="0">
                  <a:solidFill>
                    <a:schemeClr val="bg1"/>
                  </a:solidFill>
                  <a:latin typeface="Microsoft YaHei" panose="020B0503020204020204" pitchFamily="34" charset="-122"/>
                  <a:ea typeface="Microsoft YaHei" panose="020B0503020204020204" pitchFamily="34" charset="-122"/>
                </a:rPr>
                <a:t>》</a:t>
              </a:r>
              <a:r>
                <a:rPr lang="zh-CN" altLang="en-US" sz="2800" dirty="0">
                  <a:solidFill>
                    <a:schemeClr val="bg1"/>
                  </a:solidFill>
                  <a:latin typeface="Microsoft YaHei" panose="020B0503020204020204" pitchFamily="34" charset="-122"/>
                  <a:ea typeface="Microsoft YaHei" panose="020B0503020204020204" pitchFamily="34" charset="-122"/>
                </a:rPr>
                <a:t>是</a:t>
              </a:r>
              <a:endParaRPr lang="en-US" altLang="zh-CN" sz="2800" dirty="0">
                <a:solidFill>
                  <a:schemeClr val="bg1"/>
                </a:solidFill>
                <a:latin typeface="Microsoft YaHei" panose="020B0503020204020204" pitchFamily="34" charset="-122"/>
                <a:ea typeface="Microsoft YaHei" panose="020B0503020204020204" pitchFamily="34" charset="-122"/>
              </a:endParaRPr>
            </a:p>
            <a:p>
              <a:pPr algn="ctr" eaLnBrk="0" hangingPunct="0">
                <a:lnSpc>
                  <a:spcPts val="3860"/>
                </a:lnSpc>
              </a:pPr>
              <a:r>
                <a:rPr lang="zh-CN" altLang="en-US" sz="2800" dirty="0">
                  <a:solidFill>
                    <a:schemeClr val="bg1"/>
                  </a:solidFill>
                  <a:latin typeface="Microsoft YaHei" panose="020B0503020204020204" pitchFamily="34" charset="-122"/>
                  <a:ea typeface="Microsoft YaHei" panose="020B0503020204020204" pitchFamily="34" charset="-122"/>
                </a:rPr>
                <a:t>上帝的启示</a:t>
              </a:r>
              <a:endParaRPr lang="en-US" altLang="zh-CN" sz="2800" dirty="0">
                <a:solidFill>
                  <a:schemeClr val="bg1"/>
                </a:solidFill>
                <a:latin typeface="Microsoft YaHei" panose="020B0503020204020204" pitchFamily="34" charset="-122"/>
                <a:ea typeface="Microsoft YaHei" panose="020B0503020204020204" pitchFamily="34" charset="-122"/>
              </a:endParaRPr>
            </a:p>
          </p:txBody>
        </p:sp>
        <p:pic>
          <p:nvPicPr>
            <p:cNvPr id="27" name="图片 26">
              <a:extLst>
                <a:ext uri="{FF2B5EF4-FFF2-40B4-BE49-F238E27FC236}">
                  <a16:creationId xmlns:a16="http://schemas.microsoft.com/office/drawing/2014/main" id="{3EF2B649-C153-464B-B3F8-5FCBB2414FA5}"/>
                </a:ext>
              </a:extLst>
            </p:cNvPr>
            <p:cNvPicPr>
              <a:picLocks noChangeAspect="1"/>
            </p:cNvPicPr>
            <p:nvPr/>
          </p:nvPicPr>
          <p:blipFill>
            <a:blip r:embed="rId5"/>
            <a:stretch>
              <a:fillRect/>
            </a:stretch>
          </p:blipFill>
          <p:spPr>
            <a:xfrm>
              <a:off x="7255246" y="3530101"/>
              <a:ext cx="1357395" cy="1809860"/>
            </a:xfrm>
            <a:prstGeom prst="rect">
              <a:avLst/>
            </a:prstGeom>
            <a:solidFill>
              <a:srgbClr val="FFFFFF">
                <a:shade val="85000"/>
              </a:srgbClr>
            </a:solidFill>
            <a:ln w="190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1006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1000"/>
                                  </p:stCondLst>
                                  <p:childTnLst>
                                    <p:animClr clrSpc="rgb" dir="cw">
                                      <p:cBhvr override="childStyle">
                                        <p:cTn id="6" dur="250" autoRev="1" fill="remove"/>
                                        <p:tgtEl>
                                          <p:spTgt spid="13"/>
                                        </p:tgtEl>
                                        <p:attrNameLst>
                                          <p:attrName>style.color</p:attrName>
                                        </p:attrNameLst>
                                      </p:cBhvr>
                                      <p:to>
                                        <a:schemeClr val="bg1"/>
                                      </p:to>
                                    </p:animClr>
                                    <p:animClr clrSpc="rgb" dir="cw">
                                      <p:cBhvr>
                                        <p:cTn id="7" dur="250" autoRev="1" fill="remove"/>
                                        <p:tgtEl>
                                          <p:spTgt spid="13"/>
                                        </p:tgtEl>
                                        <p:attrNameLst>
                                          <p:attrName>fillcolor</p:attrName>
                                        </p:attrNameLst>
                                      </p:cBhvr>
                                      <p:to>
                                        <a:schemeClr val="bg1"/>
                                      </p:to>
                                    </p:animClr>
                                    <p:set>
                                      <p:cBhvr>
                                        <p:cTn id="8" dur="250" autoRev="1" fill="remove"/>
                                        <p:tgtEl>
                                          <p:spTgt spid="13"/>
                                        </p:tgtEl>
                                        <p:attrNameLst>
                                          <p:attrName>fill.type</p:attrName>
                                        </p:attrNameLst>
                                      </p:cBhvr>
                                      <p:to>
                                        <p:strVal val="solid"/>
                                      </p:to>
                                    </p:set>
                                    <p:set>
                                      <p:cBhvr>
                                        <p:cTn id="9" dur="250" autoRev="1" fill="remove"/>
                                        <p:tgtEl>
                                          <p:spTgt spid="13"/>
                                        </p:tgtEl>
                                        <p:attrNameLst>
                                          <p:attrName>fill.on</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500"/>
                            </p:stCondLst>
                            <p:childTnLst>
                              <p:par>
                                <p:cTn id="14" presetID="27" presetClass="emph" presetSubtype="0" fill="remove" grpId="0" nodeType="afterEffect">
                                  <p:stCondLst>
                                    <p:cond delay="0"/>
                                  </p:stCondLst>
                                  <p:childTnLst>
                                    <p:animClr clrSpc="rgb" dir="cw">
                                      <p:cBhvr override="childStyle">
                                        <p:cTn id="15" dur="250" autoRev="1" fill="remove"/>
                                        <p:tgtEl>
                                          <p:spTgt spid="14"/>
                                        </p:tgtEl>
                                        <p:attrNameLst>
                                          <p:attrName>style.color</p:attrName>
                                        </p:attrNameLst>
                                      </p:cBhvr>
                                      <p:to>
                                        <a:schemeClr val="bg1"/>
                                      </p:to>
                                    </p:animClr>
                                    <p:animClr clrSpc="rgb" dir="cw">
                                      <p:cBhvr>
                                        <p:cTn id="16" dur="250" autoRev="1" fill="remove"/>
                                        <p:tgtEl>
                                          <p:spTgt spid="14"/>
                                        </p:tgtEl>
                                        <p:attrNameLst>
                                          <p:attrName>fillcolor</p:attrName>
                                        </p:attrNameLst>
                                      </p:cBhvr>
                                      <p:to>
                                        <a:schemeClr val="bg1"/>
                                      </p:to>
                                    </p:animClr>
                                    <p:set>
                                      <p:cBhvr>
                                        <p:cTn id="17" dur="250" autoRev="1" fill="remove"/>
                                        <p:tgtEl>
                                          <p:spTgt spid="14"/>
                                        </p:tgtEl>
                                        <p:attrNameLst>
                                          <p:attrName>fill.type</p:attrName>
                                        </p:attrNameLst>
                                      </p:cBhvr>
                                      <p:to>
                                        <p:strVal val="solid"/>
                                      </p:to>
                                    </p:set>
                                    <p:set>
                                      <p:cBhvr>
                                        <p:cTn id="18" dur="250" autoRev="1" fill="remove"/>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E0B5C372-3FA9-4C22-83FF-F2EC5D0B0A20}"/>
              </a:ext>
            </a:extLst>
          </p:cNvPr>
          <p:cNvPicPr>
            <a:picLocks noChangeAspect="1"/>
          </p:cNvPicPr>
          <p:nvPr/>
        </p:nvPicPr>
        <p:blipFill>
          <a:blip r:embed="rId3"/>
          <a:stretch>
            <a:fillRect/>
          </a:stretch>
        </p:blipFill>
        <p:spPr>
          <a:xfrm>
            <a:off x="457200" y="1481701"/>
            <a:ext cx="8229600" cy="53762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C86688EE-35F5-8E4C-BE54-272FE0CCB3C9}"/>
              </a:ext>
            </a:extLst>
          </p:cNvPr>
          <p:cNvSpPr>
            <a:spLocks noGrp="1"/>
          </p:cNvSpPr>
          <p:nvPr>
            <p:ph type="title"/>
          </p:nvPr>
        </p:nvSpPr>
        <p:spPr/>
        <p:txBody>
          <a:bodyPr/>
          <a:lstStyle/>
          <a:p>
            <a:r>
              <a:rPr kumimoji="1" lang="zh-CN" altLang="en-US" dirty="0"/>
              <a:t>以西结书是什么时候写的？</a:t>
            </a:r>
            <a:endParaRPr lang="zh-CN" altLang="en-US" dirty="0"/>
          </a:p>
        </p:txBody>
      </p:sp>
    </p:spTree>
    <p:extLst>
      <p:ext uri="{BB962C8B-B14F-4D97-AF65-F5344CB8AC3E}">
        <p14:creationId xmlns:p14="http://schemas.microsoft.com/office/powerpoint/2010/main" val="3942123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以西结书什么时候写 OK">
            <a:hlinkClick r:id="" action="ppaction://media"/>
            <a:extLst>
              <a:ext uri="{FF2B5EF4-FFF2-40B4-BE49-F238E27FC236}">
                <a16:creationId xmlns:a16="http://schemas.microsoft.com/office/drawing/2014/main" id="{1F096239-F515-49C0-A0DC-2F6BE8B0C17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253" r="12394"/>
          <a:stretch/>
        </p:blipFill>
        <p:spPr>
          <a:xfrm>
            <a:off x="-27904" y="0"/>
            <a:ext cx="9186929" cy="6858000"/>
          </a:xfrm>
          <a:prstGeom prst="rect">
            <a:avLst/>
          </a:prstGeom>
        </p:spPr>
      </p:pic>
    </p:spTree>
    <p:extLst>
      <p:ext uri="{BB962C8B-B14F-4D97-AF65-F5344CB8AC3E}">
        <p14:creationId xmlns:p14="http://schemas.microsoft.com/office/powerpoint/2010/main" val="233168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以西结书写于公元六世纪">
            <a:hlinkClick r:id="" action="ppaction://media"/>
            <a:extLst>
              <a:ext uri="{FF2B5EF4-FFF2-40B4-BE49-F238E27FC236}">
                <a16:creationId xmlns:a16="http://schemas.microsoft.com/office/drawing/2014/main" id="{CD3D4995-3FA8-4593-A5AA-1E5FB003369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572" r="12428"/>
          <a:stretch/>
        </p:blipFill>
        <p:spPr>
          <a:xfrm>
            <a:off x="0" y="-4897"/>
            <a:ext cx="9150531" cy="6862897"/>
          </a:xfrm>
          <a:prstGeom prst="rect">
            <a:avLst/>
          </a:prstGeom>
        </p:spPr>
      </p:pic>
    </p:spTree>
    <p:extLst>
      <p:ext uri="{BB962C8B-B14F-4D97-AF65-F5344CB8AC3E}">
        <p14:creationId xmlns:p14="http://schemas.microsoft.com/office/powerpoint/2010/main" val="211335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76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19697">
                <p:cTn id="12" fill="hold" display="0">
                  <p:stCondLst>
                    <p:cond delay="indefinite"/>
                  </p:stCondLst>
                </p:cTn>
                <p:tgtEl>
                  <p:spTgt spid="1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ED1FC-DC20-A948-9058-EAB77844E334}"/>
              </a:ext>
            </a:extLst>
          </p:cNvPr>
          <p:cNvPicPr>
            <a:picLocks noChangeAspect="1"/>
          </p:cNvPicPr>
          <p:nvPr/>
        </p:nvPicPr>
        <p:blipFill rotWithShape="1">
          <a:blip r:embed="rId3"/>
          <a:srcRect b="5500"/>
          <a:stretch/>
        </p:blipFill>
        <p:spPr>
          <a:xfrm>
            <a:off x="0" y="1316832"/>
            <a:ext cx="9144000" cy="55633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CF6AA743-770F-3945-AFA7-E9C923A7F322}"/>
              </a:ext>
            </a:extLst>
          </p:cNvPr>
          <p:cNvSpPr>
            <a:spLocks noGrp="1"/>
          </p:cNvSpPr>
          <p:nvPr>
            <p:ph type="title"/>
          </p:nvPr>
        </p:nvSpPr>
        <p:spPr/>
        <p:txBody>
          <a:bodyPr/>
          <a:lstStyle/>
          <a:p>
            <a:r>
              <a:rPr kumimoji="1" lang="zh-CN" altLang="en-US" dirty="0"/>
              <a:t>推罗岛城 假想图</a:t>
            </a:r>
            <a:br>
              <a:rPr kumimoji="1" lang="zh-CN" altLang="en-US" dirty="0"/>
            </a:br>
            <a:endParaRPr lang="zh-CN" altLang="en-US" dirty="0"/>
          </a:p>
        </p:txBody>
      </p:sp>
    </p:spTree>
    <p:extLst>
      <p:ext uri="{BB962C8B-B14F-4D97-AF65-F5344CB8AC3E}">
        <p14:creationId xmlns:p14="http://schemas.microsoft.com/office/powerpoint/2010/main" val="587094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线连接符 20">
            <a:extLst>
              <a:ext uri="{FF2B5EF4-FFF2-40B4-BE49-F238E27FC236}">
                <a16:creationId xmlns:a16="http://schemas.microsoft.com/office/drawing/2014/main" id="{8A29F3C2-7483-B745-B463-BF70E7B9E7F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 name="直线连接符 21">
            <a:extLst>
              <a:ext uri="{FF2B5EF4-FFF2-40B4-BE49-F238E27FC236}">
                <a16:creationId xmlns:a16="http://schemas.microsoft.com/office/drawing/2014/main" id="{C4C94411-6C55-0042-B7D9-B4169EEE004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2">
            <a:extLst>
              <a:ext uri="{FF2B5EF4-FFF2-40B4-BE49-F238E27FC236}">
                <a16:creationId xmlns:a16="http://schemas.microsoft.com/office/drawing/2014/main" id="{5584A0E3-54F9-6647-BD95-E1127C1C1E4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6" name="直线连接符 23">
            <a:extLst>
              <a:ext uri="{FF2B5EF4-FFF2-40B4-BE49-F238E27FC236}">
                <a16:creationId xmlns:a16="http://schemas.microsoft.com/office/drawing/2014/main" id="{85053B31-A797-FE47-9ADF-C0FD646250E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7" name="图片 24" descr="图片 24">
            <a:extLst>
              <a:ext uri="{FF2B5EF4-FFF2-40B4-BE49-F238E27FC236}">
                <a16:creationId xmlns:a16="http://schemas.microsoft.com/office/drawing/2014/main" id="{C78CDDFB-88F1-814A-BB30-AC17D162FD4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8" name="图片 25" descr="图片 25">
            <a:extLst>
              <a:ext uri="{FF2B5EF4-FFF2-40B4-BE49-F238E27FC236}">
                <a16:creationId xmlns:a16="http://schemas.microsoft.com/office/drawing/2014/main" id="{ECB88568-39B1-474B-8CAA-8830A280F08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0" name="标题 9">
            <a:extLst>
              <a:ext uri="{FF2B5EF4-FFF2-40B4-BE49-F238E27FC236}">
                <a16:creationId xmlns:a16="http://schemas.microsoft.com/office/drawing/2014/main" id="{61465558-5F82-034D-9AA3-190BFC0A53E4}"/>
              </a:ext>
            </a:extLst>
          </p:cNvPr>
          <p:cNvSpPr>
            <a:spLocks noGrp="1"/>
          </p:cNvSpPr>
          <p:nvPr>
            <p:ph type="title"/>
          </p:nvPr>
        </p:nvSpPr>
        <p:spPr/>
        <p:txBody>
          <a:bodyPr/>
          <a:lstStyle/>
          <a:p>
            <a:r>
              <a:rPr lang="zh-CN" altLang="en-US" dirty="0"/>
              <a:t>任务二习题</a:t>
            </a:r>
          </a:p>
        </p:txBody>
      </p:sp>
      <p:sp>
        <p:nvSpPr>
          <p:cNvPr id="11" name="Rectangle 3">
            <a:extLst>
              <a:ext uri="{FF2B5EF4-FFF2-40B4-BE49-F238E27FC236}">
                <a16:creationId xmlns:a16="http://schemas.microsoft.com/office/drawing/2014/main" id="{6E9AFF69-1528-5547-8C81-70655F6DB763}"/>
              </a:ext>
            </a:extLst>
          </p:cNvPr>
          <p:cNvSpPr txBox="1">
            <a:spLocks noChangeArrowheads="1"/>
          </p:cNvSpPr>
          <p:nvPr/>
        </p:nvSpPr>
        <p:spPr>
          <a:xfrm>
            <a:off x="854815" y="1946864"/>
            <a:ext cx="7429713" cy="4122791"/>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4280"/>
              </a:lnSpc>
              <a:buNone/>
            </a:pPr>
            <a:r>
              <a:rPr lang="zh-CN" altLang="zh-CN" sz="3200" dirty="0">
                <a:effectLst/>
                <a:latin typeface="Microsoft YaHei" panose="020B0503020204020204" pitchFamily="34" charset="-122"/>
                <a:ea typeface="Microsoft YaHei" panose="020B0503020204020204" pitchFamily="34" charset="-122"/>
                <a:cs typeface="宋体" panose="02010600030101010101" pitchFamily="2" charset="-122"/>
              </a:rPr>
              <a:t>二、单选题</a:t>
            </a:r>
            <a:endParaRPr lang="zh-CN" altLang="zh-CN" sz="3200" dirty="0">
              <a:effectLst/>
              <a:latin typeface="Microsoft YaHei" panose="020B0503020204020204" pitchFamily="34" charset="-122"/>
              <a:ea typeface="Microsoft YaHei" panose="020B0503020204020204" pitchFamily="34" charset="-122"/>
            </a:endParaRPr>
          </a:p>
          <a:p>
            <a:pPr marL="0" indent="0">
              <a:lnSpc>
                <a:spcPts val="4280"/>
              </a:lnSpc>
              <a:buNone/>
            </a:pPr>
            <a:r>
              <a:rPr lang="en-US" altLang="zh-CN" sz="3200" dirty="0">
                <a:effectLst/>
                <a:latin typeface="Microsoft YaHei" panose="020B0503020204020204" pitchFamily="34" charset="-122"/>
                <a:ea typeface="Microsoft YaHei" panose="020B0503020204020204" pitchFamily="34" charset="-122"/>
                <a:cs typeface="宋体" panose="02010600030101010101" pitchFamily="2" charset="-122"/>
              </a:rPr>
              <a:t>1</a:t>
            </a:r>
            <a:r>
              <a:rPr lang="zh-CN" altLang="zh-CN" sz="3200" dirty="0">
                <a:effectLst/>
                <a:latin typeface="Microsoft YaHei" panose="020B0503020204020204" pitchFamily="34" charset="-122"/>
                <a:ea typeface="Microsoft YaHei" panose="020B0503020204020204" pitchFamily="34" charset="-122"/>
                <a:cs typeface="宋体" panose="02010600030101010101" pitchFamily="2" charset="-122"/>
              </a:rPr>
              <a:t>、通过对《以西结书》抄本的考古观察和历史考究，我们可以确认《以西结书》写于</a:t>
            </a:r>
            <a:r>
              <a:rPr lang="en-US" altLang="zh-CN" sz="3200" dirty="0">
                <a:effectLst/>
                <a:latin typeface="Microsoft YaHei" panose="020B0503020204020204" pitchFamily="34" charset="-122"/>
                <a:ea typeface="Microsoft YaHei" panose="020B0503020204020204" pitchFamily="34" charset="-122"/>
                <a:cs typeface="宋体" panose="02010600030101010101" pitchFamily="2" charset="-122"/>
              </a:rPr>
              <a:t>________</a:t>
            </a:r>
            <a:r>
              <a:rPr lang="zh-CN" altLang="zh-CN" sz="3200" dirty="0">
                <a:effectLst/>
                <a:latin typeface="Microsoft YaHei" panose="020B0503020204020204" pitchFamily="34" charset="-122"/>
                <a:ea typeface="Microsoft YaHei" panose="020B0503020204020204" pitchFamily="34" charset="-122"/>
                <a:cs typeface="宋体" panose="02010600030101010101" pitchFamily="2" charset="-122"/>
              </a:rPr>
              <a:t>。</a:t>
            </a:r>
            <a:endParaRPr lang="en-US" altLang="zh-CN" sz="3200" dirty="0">
              <a:effectLst/>
              <a:latin typeface="Microsoft YaHei" panose="020B0503020204020204" pitchFamily="34" charset="-122"/>
              <a:ea typeface="Microsoft YaHei" panose="020B0503020204020204" pitchFamily="34" charset="-122"/>
              <a:cs typeface="宋体" panose="02010600030101010101" pitchFamily="2" charset="-122"/>
            </a:endParaRPr>
          </a:p>
          <a:p>
            <a:pPr marL="0" indent="0">
              <a:lnSpc>
                <a:spcPts val="4280"/>
              </a:lnSpc>
              <a:buNone/>
            </a:pPr>
            <a:r>
              <a:rPr lang="en-US" altLang="zh-CN" sz="3200" dirty="0">
                <a:latin typeface="Microsoft YaHei" panose="020B0503020204020204" pitchFamily="34" charset="-122"/>
                <a:ea typeface="Microsoft YaHei" panose="020B0503020204020204" pitchFamily="34" charset="-122"/>
                <a:cs typeface="宋体" panose="02010600030101010101" pitchFamily="2" charset="-122"/>
              </a:rPr>
              <a:t>A.</a:t>
            </a:r>
            <a:r>
              <a:rPr lang="en-US" altLang="zh-CN" sz="3200" dirty="0">
                <a:effectLst/>
                <a:latin typeface="Microsoft YaHei" panose="020B0503020204020204" pitchFamily="34" charset="-122"/>
                <a:ea typeface="Microsoft YaHei" panose="020B0503020204020204" pitchFamily="34" charset="-122"/>
                <a:cs typeface="宋体" panose="02010600030101010101" pitchFamily="2" charset="-122"/>
              </a:rPr>
              <a:t> </a:t>
            </a:r>
            <a:r>
              <a:rPr lang="zh-CN" altLang="zh-CN" sz="3200" dirty="0">
                <a:effectLst/>
                <a:latin typeface="Microsoft YaHei" panose="020B0503020204020204" pitchFamily="34" charset="-122"/>
                <a:ea typeface="Microsoft YaHei" panose="020B0503020204020204" pitchFamily="34" charset="-122"/>
                <a:cs typeface="宋体" panose="02010600030101010101" pitchFamily="2" charset="-122"/>
              </a:rPr>
              <a:t>公元前三世纪</a:t>
            </a:r>
            <a:endParaRPr lang="zh-CN" altLang="zh-CN" sz="3200" dirty="0">
              <a:effectLst/>
              <a:latin typeface="Microsoft YaHei" panose="020B0503020204020204" pitchFamily="34" charset="-122"/>
              <a:ea typeface="Microsoft YaHei" panose="020B0503020204020204" pitchFamily="34" charset="-122"/>
            </a:endParaRPr>
          </a:p>
          <a:p>
            <a:pPr marL="0" indent="0">
              <a:lnSpc>
                <a:spcPts val="4280"/>
              </a:lnSpc>
              <a:buNone/>
            </a:pPr>
            <a:r>
              <a:rPr lang="en-US" altLang="zh-CN" sz="3200" kern="0" dirty="0">
                <a:latin typeface="Microsoft YaHei" panose="020B0503020204020204" pitchFamily="34" charset="-122"/>
                <a:ea typeface="Microsoft YaHei" panose="020B0503020204020204" pitchFamily="34" charset="-122"/>
                <a:cs typeface="宋体" panose="02010600030101010101" pitchFamily="2" charset="-122"/>
              </a:rPr>
              <a:t>B. </a:t>
            </a:r>
            <a:r>
              <a:rPr lang="zh-CN" altLang="zh-CN" sz="3200" kern="0" dirty="0">
                <a:effectLst/>
                <a:latin typeface="Microsoft YaHei" panose="020B0503020204020204" pitchFamily="34" charset="-122"/>
                <a:ea typeface="Microsoft YaHei" panose="020B0503020204020204" pitchFamily="34" charset="-122"/>
                <a:cs typeface="宋体" panose="02010600030101010101" pitchFamily="2" charset="-122"/>
              </a:rPr>
              <a:t>公元前六世纪</a:t>
            </a:r>
            <a:endParaRPr lang="zh-CN" altLang="en-US" sz="4400" dirty="0">
              <a:latin typeface="Microsoft YaHei" panose="020B0503020204020204" pitchFamily="34" charset="-122"/>
              <a:ea typeface="Microsoft YaHei" panose="020B0503020204020204" pitchFamily="34" charset="-122"/>
            </a:endParaRPr>
          </a:p>
        </p:txBody>
      </p:sp>
      <p:pic>
        <p:nvPicPr>
          <p:cNvPr id="17" name="Picture 1" descr="page213image3821920">
            <a:extLst>
              <a:ext uri="{FF2B5EF4-FFF2-40B4-BE49-F238E27FC236}">
                <a16:creationId xmlns:a16="http://schemas.microsoft.com/office/drawing/2014/main" id="{D02E1287-5841-45EC-BFA1-38885E747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9376" y="3940893"/>
            <a:ext cx="3574377" cy="26264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a:extLst>
              <a:ext uri="{FF2B5EF4-FFF2-40B4-BE49-F238E27FC236}">
                <a16:creationId xmlns:a16="http://schemas.microsoft.com/office/drawing/2014/main" id="{68917D7C-DBEA-944B-839A-9C896489157B}"/>
              </a:ext>
            </a:extLst>
          </p:cNvPr>
          <p:cNvSpPr txBox="1"/>
          <p:nvPr/>
        </p:nvSpPr>
        <p:spPr>
          <a:xfrm>
            <a:off x="2227283" y="3639111"/>
            <a:ext cx="479341" cy="603563"/>
          </a:xfrm>
          <a:prstGeom prst="rect">
            <a:avLst/>
          </a:prstGeom>
          <a:noFill/>
        </p:spPr>
        <p:txBody>
          <a:bodyPr wrap="square">
            <a:spAutoFit/>
          </a:bodyPr>
          <a:lstStyle/>
          <a:p>
            <a:pPr marL="0" indent="0">
              <a:lnSpc>
                <a:spcPts val="4280"/>
              </a:lnSpc>
              <a:buNone/>
            </a:pPr>
            <a:r>
              <a:rPr lang="en-US" altLang="zh-CN" sz="3200" b="1" dirty="0">
                <a:effectLst/>
                <a:latin typeface="Microsoft YaHei" panose="020B0503020204020204" pitchFamily="34" charset="-122"/>
                <a:ea typeface="Microsoft YaHei" panose="020B0503020204020204" pitchFamily="34" charset="-122"/>
                <a:cs typeface="宋体" panose="02010600030101010101" pitchFamily="2" charset="-122"/>
              </a:rPr>
              <a:t>B</a:t>
            </a:r>
            <a:endParaRPr lang="zh-CN" altLang="zh-CN" sz="3200" b="1"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8807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线连接符 20">
            <a:extLst>
              <a:ext uri="{FF2B5EF4-FFF2-40B4-BE49-F238E27FC236}">
                <a16:creationId xmlns:a16="http://schemas.microsoft.com/office/drawing/2014/main" id="{8A29F3C2-7483-B745-B463-BF70E7B9E7F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 name="直线连接符 21">
            <a:extLst>
              <a:ext uri="{FF2B5EF4-FFF2-40B4-BE49-F238E27FC236}">
                <a16:creationId xmlns:a16="http://schemas.microsoft.com/office/drawing/2014/main" id="{C4C94411-6C55-0042-B7D9-B4169EEE004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2">
            <a:extLst>
              <a:ext uri="{FF2B5EF4-FFF2-40B4-BE49-F238E27FC236}">
                <a16:creationId xmlns:a16="http://schemas.microsoft.com/office/drawing/2014/main" id="{5584A0E3-54F9-6647-BD95-E1127C1C1E4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6" name="直线连接符 23">
            <a:extLst>
              <a:ext uri="{FF2B5EF4-FFF2-40B4-BE49-F238E27FC236}">
                <a16:creationId xmlns:a16="http://schemas.microsoft.com/office/drawing/2014/main" id="{85053B31-A797-FE47-9ADF-C0FD646250E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7" name="图片 24" descr="图片 24">
            <a:extLst>
              <a:ext uri="{FF2B5EF4-FFF2-40B4-BE49-F238E27FC236}">
                <a16:creationId xmlns:a16="http://schemas.microsoft.com/office/drawing/2014/main" id="{C78CDDFB-88F1-814A-BB30-AC17D162FD4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8" name="图片 25" descr="图片 25">
            <a:extLst>
              <a:ext uri="{FF2B5EF4-FFF2-40B4-BE49-F238E27FC236}">
                <a16:creationId xmlns:a16="http://schemas.microsoft.com/office/drawing/2014/main" id="{ECB88568-39B1-474B-8CAA-8830A280F08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0" name="标题 9">
            <a:extLst>
              <a:ext uri="{FF2B5EF4-FFF2-40B4-BE49-F238E27FC236}">
                <a16:creationId xmlns:a16="http://schemas.microsoft.com/office/drawing/2014/main" id="{61465558-5F82-034D-9AA3-190BFC0A53E4}"/>
              </a:ext>
            </a:extLst>
          </p:cNvPr>
          <p:cNvSpPr>
            <a:spLocks noGrp="1"/>
          </p:cNvSpPr>
          <p:nvPr>
            <p:ph type="title"/>
          </p:nvPr>
        </p:nvSpPr>
        <p:spPr/>
        <p:txBody>
          <a:bodyPr/>
          <a:lstStyle/>
          <a:p>
            <a:r>
              <a:rPr lang="zh-CN" altLang="en-US" dirty="0"/>
              <a:t>任务二习题</a:t>
            </a:r>
          </a:p>
        </p:txBody>
      </p:sp>
      <p:sp>
        <p:nvSpPr>
          <p:cNvPr id="11" name="Rectangle 3">
            <a:extLst>
              <a:ext uri="{FF2B5EF4-FFF2-40B4-BE49-F238E27FC236}">
                <a16:creationId xmlns:a16="http://schemas.microsoft.com/office/drawing/2014/main" id="{6E9AFF69-1528-5547-8C81-70655F6DB763}"/>
              </a:ext>
            </a:extLst>
          </p:cNvPr>
          <p:cNvSpPr txBox="1">
            <a:spLocks noChangeArrowheads="1"/>
          </p:cNvSpPr>
          <p:nvPr/>
        </p:nvSpPr>
        <p:spPr>
          <a:xfrm>
            <a:off x="726851" y="1856013"/>
            <a:ext cx="7297779" cy="2856040"/>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4240"/>
              </a:lnSpc>
              <a:buNone/>
            </a:pPr>
            <a:r>
              <a:rPr lang="en-US" altLang="zh-CN" sz="3200" dirty="0">
                <a:effectLst/>
                <a:latin typeface="Microsoft YaHei" panose="020B0503020204020204" pitchFamily="34" charset="-122"/>
                <a:ea typeface="Microsoft YaHei" panose="020B0503020204020204" pitchFamily="34" charset="-122"/>
                <a:cs typeface="宋体" panose="02010600030101010101" pitchFamily="2" charset="-122"/>
              </a:rPr>
              <a:t>2</a:t>
            </a:r>
            <a:r>
              <a:rPr lang="zh-CN" altLang="zh-CN" sz="3200" dirty="0">
                <a:effectLst/>
                <a:latin typeface="Microsoft YaHei" panose="020B0503020204020204" pitchFamily="34" charset="-122"/>
                <a:ea typeface="Microsoft YaHei" panose="020B0503020204020204" pitchFamily="34" charset="-122"/>
                <a:cs typeface="宋体" panose="02010600030101010101" pitchFamily="2" charset="-122"/>
              </a:rPr>
              <a:t>、《以西结书》的预言是在推罗城被摧毁</a:t>
            </a:r>
            <a:r>
              <a:rPr lang="en-US" altLang="zh-CN" sz="3200" dirty="0">
                <a:effectLst/>
                <a:latin typeface="Microsoft YaHei" panose="020B0503020204020204" pitchFamily="34" charset="-122"/>
                <a:ea typeface="Microsoft YaHei" panose="020B0503020204020204" pitchFamily="34" charset="-122"/>
                <a:cs typeface="宋体" panose="02010600030101010101" pitchFamily="2" charset="-122"/>
              </a:rPr>
              <a:t>________</a:t>
            </a:r>
            <a:r>
              <a:rPr lang="zh-CN" altLang="zh-CN" sz="3200" dirty="0">
                <a:effectLst/>
                <a:latin typeface="Microsoft YaHei" panose="020B0503020204020204" pitchFamily="34" charset="-122"/>
                <a:ea typeface="Microsoft YaHei" panose="020B0503020204020204" pitchFamily="34" charset="-122"/>
                <a:cs typeface="宋体" panose="02010600030101010101" pitchFamily="2" charset="-122"/>
              </a:rPr>
              <a:t>发出的。</a:t>
            </a:r>
            <a:endParaRPr lang="zh-CN" altLang="zh-CN" sz="3200" dirty="0">
              <a:effectLst/>
              <a:latin typeface="Microsoft YaHei" panose="020B0503020204020204" pitchFamily="34" charset="-122"/>
              <a:ea typeface="Microsoft YaHei" panose="020B0503020204020204" pitchFamily="34" charset="-122"/>
            </a:endParaRPr>
          </a:p>
          <a:p>
            <a:pPr marL="0" indent="0">
              <a:lnSpc>
                <a:spcPts val="4240"/>
              </a:lnSpc>
              <a:buNone/>
            </a:pPr>
            <a:r>
              <a:rPr lang="en-US" altLang="zh-CN" sz="3200" dirty="0">
                <a:effectLst/>
                <a:latin typeface="Microsoft YaHei" panose="020B0503020204020204" pitchFamily="34" charset="-122"/>
                <a:ea typeface="Microsoft YaHei" panose="020B0503020204020204" pitchFamily="34" charset="-122"/>
                <a:cs typeface="宋体" panose="02010600030101010101" pitchFamily="2" charset="-122"/>
              </a:rPr>
              <a:t>A. </a:t>
            </a:r>
            <a:r>
              <a:rPr lang="zh-CN" altLang="zh-CN" sz="3200" dirty="0">
                <a:effectLst/>
                <a:latin typeface="Microsoft YaHei" panose="020B0503020204020204" pitchFamily="34" charset="-122"/>
                <a:ea typeface="Microsoft YaHei" panose="020B0503020204020204" pitchFamily="34" charset="-122"/>
                <a:cs typeface="宋体" panose="02010600030101010101" pitchFamily="2" charset="-122"/>
              </a:rPr>
              <a:t>之前</a:t>
            </a:r>
            <a:endParaRPr lang="zh-CN" altLang="zh-CN" sz="3200" dirty="0">
              <a:effectLst/>
              <a:latin typeface="Microsoft YaHei" panose="020B0503020204020204" pitchFamily="34" charset="-122"/>
              <a:ea typeface="Microsoft YaHei" panose="020B0503020204020204" pitchFamily="34" charset="-122"/>
            </a:endParaRPr>
          </a:p>
          <a:p>
            <a:pPr marL="0" indent="0">
              <a:lnSpc>
                <a:spcPts val="4240"/>
              </a:lnSpc>
              <a:buNone/>
            </a:pPr>
            <a:r>
              <a:rPr lang="en-US" altLang="zh-CN" sz="3200" dirty="0">
                <a:effectLst/>
                <a:latin typeface="Microsoft YaHei" panose="020B0503020204020204" pitchFamily="34" charset="-122"/>
                <a:ea typeface="Microsoft YaHei" panose="020B0503020204020204" pitchFamily="34" charset="-122"/>
                <a:cs typeface="宋体" panose="02010600030101010101" pitchFamily="2" charset="-122"/>
              </a:rPr>
              <a:t>B. </a:t>
            </a:r>
            <a:r>
              <a:rPr lang="zh-CN" altLang="zh-CN" sz="3200" dirty="0">
                <a:effectLst/>
                <a:latin typeface="Microsoft YaHei" panose="020B0503020204020204" pitchFamily="34" charset="-122"/>
                <a:ea typeface="Microsoft YaHei" panose="020B0503020204020204" pitchFamily="34" charset="-122"/>
                <a:cs typeface="宋体" panose="02010600030101010101" pitchFamily="2" charset="-122"/>
              </a:rPr>
              <a:t>之后</a:t>
            </a:r>
            <a:endParaRPr lang="zh-CN" altLang="zh-CN" sz="3200" dirty="0">
              <a:effectLst/>
              <a:latin typeface="Microsoft YaHei" panose="020B0503020204020204" pitchFamily="34" charset="-122"/>
              <a:ea typeface="Microsoft YaHei" panose="020B0503020204020204" pitchFamily="34" charset="-122"/>
            </a:endParaRPr>
          </a:p>
        </p:txBody>
      </p:sp>
      <p:cxnSp>
        <p:nvCxnSpPr>
          <p:cNvPr id="12" name="Straight Connector 7">
            <a:extLst>
              <a:ext uri="{FF2B5EF4-FFF2-40B4-BE49-F238E27FC236}">
                <a16:creationId xmlns:a16="http://schemas.microsoft.com/office/drawing/2014/main" id="{D0953596-28FA-4AF6-84CF-05BC8D9AAB9E}"/>
              </a:ext>
            </a:extLst>
          </p:cNvPr>
          <p:cNvCxnSpPr>
            <a:cxnSpLocks/>
          </p:cNvCxnSpPr>
          <p:nvPr/>
        </p:nvCxnSpPr>
        <p:spPr>
          <a:xfrm>
            <a:off x="4076412" y="5495041"/>
            <a:ext cx="4650959" cy="0"/>
          </a:xfrm>
          <a:prstGeom prst="line">
            <a:avLst/>
          </a:prstGeom>
          <a:ln w="508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69A6CFE9-9946-43A9-BD76-EC4796EAB8DE}"/>
              </a:ext>
            </a:extLst>
          </p:cNvPr>
          <p:cNvSpPr>
            <a:spLocks noChangeArrowheads="1"/>
          </p:cNvSpPr>
          <p:nvPr/>
        </p:nvSpPr>
        <p:spPr bwMode="auto">
          <a:xfrm>
            <a:off x="3200112" y="5675446"/>
            <a:ext cx="1964362" cy="1076312"/>
          </a:xfrm>
          <a:prstGeom prst="rect">
            <a:avLst/>
          </a:prstGeom>
          <a:noFill/>
          <a:ln>
            <a:noFill/>
          </a:ln>
        </p:spPr>
        <p:txBody>
          <a:bodyPr anchor="t"/>
          <a:lstStyle/>
          <a:p>
            <a:pPr algn="ctr" eaLnBrk="0" hangingPunct="0"/>
            <a:r>
              <a:rPr lang="zh-CN" altLang="en-US" sz="2800" dirty="0">
                <a:latin typeface="Microsoft YaHei" panose="020B0503020204020204" pitchFamily="34" charset="-122"/>
                <a:ea typeface="Microsoft YaHei" panose="020B0503020204020204" pitchFamily="34" charset="-122"/>
              </a:rPr>
              <a:t>推罗预言</a:t>
            </a:r>
            <a:endParaRPr lang="en-US" altLang="zh-CN" sz="2800" dirty="0">
              <a:latin typeface="Microsoft YaHei" panose="020B0503020204020204" pitchFamily="34" charset="-122"/>
              <a:ea typeface="Microsoft YaHei" panose="020B0503020204020204" pitchFamily="34" charset="-122"/>
            </a:endParaRPr>
          </a:p>
        </p:txBody>
      </p:sp>
      <p:sp>
        <p:nvSpPr>
          <p:cNvPr id="14" name="矩形 4">
            <a:extLst>
              <a:ext uri="{FF2B5EF4-FFF2-40B4-BE49-F238E27FC236}">
                <a16:creationId xmlns:a16="http://schemas.microsoft.com/office/drawing/2014/main" id="{B96DD988-6A7A-485C-9117-BC0671B1D5B9}"/>
              </a:ext>
            </a:extLst>
          </p:cNvPr>
          <p:cNvSpPr>
            <a:spLocks noChangeArrowheads="1"/>
          </p:cNvSpPr>
          <p:nvPr/>
        </p:nvSpPr>
        <p:spPr bwMode="auto">
          <a:xfrm>
            <a:off x="6377652" y="5702878"/>
            <a:ext cx="1883664" cy="1076312"/>
          </a:xfrm>
          <a:prstGeom prst="rect">
            <a:avLst/>
          </a:prstGeom>
          <a:noFill/>
          <a:ln>
            <a:noFill/>
          </a:ln>
        </p:spPr>
        <p:txBody>
          <a:bodyPr anchor="t"/>
          <a:lstStyle/>
          <a:p>
            <a:pPr algn="ctr" eaLnBrk="0" hangingPunct="0"/>
            <a:r>
              <a:rPr lang="zh-CN" altLang="en-US" sz="2800" dirty="0">
                <a:latin typeface="Microsoft YaHei" panose="020B0503020204020204" pitchFamily="34" charset="-122"/>
                <a:ea typeface="Microsoft YaHei" panose="020B0503020204020204" pitchFamily="34" charset="-122"/>
              </a:rPr>
              <a:t>推罗被毁</a:t>
            </a:r>
            <a:endParaRPr lang="en-US" altLang="zh-CN" sz="2800" dirty="0">
              <a:latin typeface="Microsoft YaHei" panose="020B0503020204020204" pitchFamily="34" charset="-122"/>
              <a:ea typeface="Microsoft YaHei" panose="020B0503020204020204" pitchFamily="34" charset="-122"/>
            </a:endParaRPr>
          </a:p>
        </p:txBody>
      </p:sp>
      <p:sp>
        <p:nvSpPr>
          <p:cNvPr id="15" name="矩形 14">
            <a:extLst>
              <a:ext uri="{FF2B5EF4-FFF2-40B4-BE49-F238E27FC236}">
                <a16:creationId xmlns:a16="http://schemas.microsoft.com/office/drawing/2014/main" id="{DE7B6C8C-C7F4-4955-B323-EFAA71CD67E2}"/>
              </a:ext>
            </a:extLst>
          </p:cNvPr>
          <p:cNvSpPr/>
          <p:nvPr/>
        </p:nvSpPr>
        <p:spPr>
          <a:xfrm>
            <a:off x="4170829" y="5468973"/>
            <a:ext cx="3029783" cy="54771"/>
          </a:xfrm>
          <a:prstGeom prst="rect">
            <a:avLst/>
          </a:prstGeom>
          <a:solidFill>
            <a:srgbClr val="FFC000"/>
          </a:solidFill>
          <a:ln w="19050">
            <a:solidFill>
              <a:srgbClr val="621E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菱形 15">
            <a:extLst>
              <a:ext uri="{FF2B5EF4-FFF2-40B4-BE49-F238E27FC236}">
                <a16:creationId xmlns:a16="http://schemas.microsoft.com/office/drawing/2014/main" id="{E28CDE3F-9C33-4D67-9590-2FB98B24B101}"/>
              </a:ext>
            </a:extLst>
          </p:cNvPr>
          <p:cNvSpPr>
            <a:spLocks noChangeAspect="1"/>
          </p:cNvSpPr>
          <p:nvPr/>
        </p:nvSpPr>
        <p:spPr>
          <a:xfrm>
            <a:off x="3914412" y="5317992"/>
            <a:ext cx="324000" cy="324000"/>
          </a:xfrm>
          <a:prstGeom prst="diamond">
            <a:avLst/>
          </a:prstGeom>
          <a:solidFill>
            <a:srgbClr val="FFC000"/>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菱形 17">
            <a:extLst>
              <a:ext uri="{FF2B5EF4-FFF2-40B4-BE49-F238E27FC236}">
                <a16:creationId xmlns:a16="http://schemas.microsoft.com/office/drawing/2014/main" id="{3702C33D-206A-42F3-A00E-786D2242FCA9}"/>
              </a:ext>
            </a:extLst>
          </p:cNvPr>
          <p:cNvSpPr>
            <a:spLocks noChangeAspect="1"/>
          </p:cNvSpPr>
          <p:nvPr/>
        </p:nvSpPr>
        <p:spPr>
          <a:xfrm>
            <a:off x="7090469" y="5317992"/>
            <a:ext cx="324000" cy="324000"/>
          </a:xfrm>
          <a:prstGeom prst="diamond">
            <a:avLst/>
          </a:prstGeom>
          <a:solidFill>
            <a:srgbClr val="FFC000"/>
          </a:solidFill>
          <a:ln w="19050">
            <a:solidFill>
              <a:srgbClr val="693E30"/>
            </a:solid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9" name="Picture 3">
            <a:extLst>
              <a:ext uri="{FF2B5EF4-FFF2-40B4-BE49-F238E27FC236}">
                <a16:creationId xmlns:a16="http://schemas.microsoft.com/office/drawing/2014/main" id="{7B893CAA-1BE8-4093-8F0E-F086AC743822}"/>
              </a:ext>
            </a:extLst>
          </p:cNvPr>
          <p:cNvPicPr>
            <a:picLocks noChangeAspect="1"/>
          </p:cNvPicPr>
          <p:nvPr/>
        </p:nvPicPr>
        <p:blipFill>
          <a:blip r:embed="rId4"/>
          <a:stretch>
            <a:fillRect/>
          </a:stretch>
        </p:blipFill>
        <p:spPr>
          <a:xfrm>
            <a:off x="5765066" y="3344169"/>
            <a:ext cx="3108836" cy="17897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0" name="组合 19">
            <a:extLst>
              <a:ext uri="{FF2B5EF4-FFF2-40B4-BE49-F238E27FC236}">
                <a16:creationId xmlns:a16="http://schemas.microsoft.com/office/drawing/2014/main" id="{68FBD6CA-DD07-41C0-B7B3-B14ECD91E8C9}"/>
              </a:ext>
            </a:extLst>
          </p:cNvPr>
          <p:cNvGrpSpPr/>
          <p:nvPr/>
        </p:nvGrpSpPr>
        <p:grpSpPr>
          <a:xfrm>
            <a:off x="2863429" y="3344170"/>
            <a:ext cx="2684620" cy="1789746"/>
            <a:chOff x="-2927" y="2146810"/>
            <a:chExt cx="2684620" cy="1789746"/>
          </a:xfrm>
        </p:grpSpPr>
        <p:pic>
          <p:nvPicPr>
            <p:cNvPr id="21" name="图片 20">
              <a:extLst>
                <a:ext uri="{FF2B5EF4-FFF2-40B4-BE49-F238E27FC236}">
                  <a16:creationId xmlns:a16="http://schemas.microsoft.com/office/drawing/2014/main" id="{A901318F-F861-4D69-BF54-0A0C2E123B0D}"/>
                </a:ext>
              </a:extLst>
            </p:cNvPr>
            <p:cNvPicPr>
              <a:picLocks noChangeAspect="1"/>
            </p:cNvPicPr>
            <p:nvPr/>
          </p:nvPicPr>
          <p:blipFill>
            <a:blip r:embed="rId5"/>
            <a:stretch>
              <a:fillRect/>
            </a:stretch>
          </p:blipFill>
          <p:spPr>
            <a:xfrm>
              <a:off x="-2927" y="2146810"/>
              <a:ext cx="2684620" cy="17897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矩形 21">
              <a:extLst>
                <a:ext uri="{FF2B5EF4-FFF2-40B4-BE49-F238E27FC236}">
                  <a16:creationId xmlns:a16="http://schemas.microsoft.com/office/drawing/2014/main" id="{561F05E0-DA05-4EC7-BB31-1B7D5AF79D40}"/>
                </a:ext>
              </a:extLst>
            </p:cNvPr>
            <p:cNvSpPr>
              <a:spLocks noChangeArrowheads="1"/>
            </p:cNvSpPr>
            <p:nvPr/>
          </p:nvSpPr>
          <p:spPr bwMode="auto">
            <a:xfrm>
              <a:off x="188860" y="2844306"/>
              <a:ext cx="2301045" cy="994121"/>
            </a:xfrm>
            <a:prstGeom prst="rect">
              <a:avLst/>
            </a:prstGeom>
            <a:noFill/>
            <a:ln>
              <a:noFill/>
            </a:ln>
          </p:spPr>
          <p:txBody>
            <a:bodyPr anchor="t"/>
            <a:lstStyle/>
            <a:p>
              <a:pPr algn="ctr" eaLnBrk="0" hangingPunct="0"/>
              <a:r>
                <a:rPr lang="en-US" altLang="zh-CN" sz="2400" b="1" dirty="0">
                  <a:ea typeface="汉仪大宋简" panose="02010609000101010101" pitchFamily="49" charset="-122"/>
                </a:rPr>
                <a:t>《</a:t>
              </a:r>
              <a:r>
                <a:rPr lang="zh-CN" altLang="en-US" sz="2400" b="1" dirty="0">
                  <a:ea typeface="汉仪大宋简" panose="02010609000101010101" pitchFamily="49" charset="-122"/>
                </a:rPr>
                <a:t>以西结书</a:t>
              </a:r>
              <a:r>
                <a:rPr lang="en-US" altLang="zh-CN" sz="2400" b="1" dirty="0">
                  <a:ea typeface="汉仪大宋简" panose="02010609000101010101" pitchFamily="49" charset="-122"/>
                </a:rPr>
                <a:t>》</a:t>
              </a:r>
            </a:p>
          </p:txBody>
        </p:sp>
      </p:grpSp>
      <p:sp>
        <p:nvSpPr>
          <p:cNvPr id="23" name="文本框 22">
            <a:extLst>
              <a:ext uri="{FF2B5EF4-FFF2-40B4-BE49-F238E27FC236}">
                <a16:creationId xmlns:a16="http://schemas.microsoft.com/office/drawing/2014/main" id="{990033CD-FDEC-EC44-99A8-99D84746FA7C}"/>
              </a:ext>
            </a:extLst>
          </p:cNvPr>
          <p:cNvSpPr txBox="1"/>
          <p:nvPr/>
        </p:nvSpPr>
        <p:spPr>
          <a:xfrm>
            <a:off x="2133499" y="2388714"/>
            <a:ext cx="479341" cy="603563"/>
          </a:xfrm>
          <a:prstGeom prst="rect">
            <a:avLst/>
          </a:prstGeom>
          <a:noFill/>
        </p:spPr>
        <p:txBody>
          <a:bodyPr wrap="square">
            <a:spAutoFit/>
          </a:bodyPr>
          <a:lstStyle/>
          <a:p>
            <a:pPr marL="0" indent="0">
              <a:lnSpc>
                <a:spcPts val="4280"/>
              </a:lnSpc>
              <a:buNone/>
            </a:pPr>
            <a:r>
              <a:rPr lang="en-US" altLang="zh-CN" sz="3200" b="1" dirty="0">
                <a:effectLst/>
                <a:latin typeface="Microsoft YaHei" panose="020B0503020204020204" pitchFamily="34" charset="-122"/>
                <a:ea typeface="Microsoft YaHei" panose="020B0503020204020204" pitchFamily="34" charset="-122"/>
                <a:cs typeface="宋体" panose="02010600030101010101" pitchFamily="2" charset="-122"/>
              </a:rPr>
              <a:t>A</a:t>
            </a:r>
          </a:p>
        </p:txBody>
      </p:sp>
    </p:spTree>
    <p:extLst>
      <p:ext uri="{BB962C8B-B14F-4D97-AF65-F5344CB8AC3E}">
        <p14:creationId xmlns:p14="http://schemas.microsoft.com/office/powerpoint/2010/main" val="205609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线连接符 20">
            <a:extLst>
              <a:ext uri="{FF2B5EF4-FFF2-40B4-BE49-F238E27FC236}">
                <a16:creationId xmlns:a16="http://schemas.microsoft.com/office/drawing/2014/main" id="{8A29F3C2-7483-B745-B463-BF70E7B9E7F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4" name="直线连接符 21">
            <a:extLst>
              <a:ext uri="{FF2B5EF4-FFF2-40B4-BE49-F238E27FC236}">
                <a16:creationId xmlns:a16="http://schemas.microsoft.com/office/drawing/2014/main" id="{C4C94411-6C55-0042-B7D9-B4169EEE004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5" name="直线连接符 22">
            <a:extLst>
              <a:ext uri="{FF2B5EF4-FFF2-40B4-BE49-F238E27FC236}">
                <a16:creationId xmlns:a16="http://schemas.microsoft.com/office/drawing/2014/main" id="{5584A0E3-54F9-6647-BD95-E1127C1C1E4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6" name="直线连接符 23">
            <a:extLst>
              <a:ext uri="{FF2B5EF4-FFF2-40B4-BE49-F238E27FC236}">
                <a16:creationId xmlns:a16="http://schemas.microsoft.com/office/drawing/2014/main" id="{85053B31-A797-FE47-9ADF-C0FD646250E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7" name="图片 24" descr="图片 24">
            <a:extLst>
              <a:ext uri="{FF2B5EF4-FFF2-40B4-BE49-F238E27FC236}">
                <a16:creationId xmlns:a16="http://schemas.microsoft.com/office/drawing/2014/main" id="{C78CDDFB-88F1-814A-BB30-AC17D162FD4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8" name="图片 25" descr="图片 25">
            <a:extLst>
              <a:ext uri="{FF2B5EF4-FFF2-40B4-BE49-F238E27FC236}">
                <a16:creationId xmlns:a16="http://schemas.microsoft.com/office/drawing/2014/main" id="{ECB88568-39B1-474B-8CAA-8830A280F087}"/>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0" name="标题 9">
            <a:extLst>
              <a:ext uri="{FF2B5EF4-FFF2-40B4-BE49-F238E27FC236}">
                <a16:creationId xmlns:a16="http://schemas.microsoft.com/office/drawing/2014/main" id="{61465558-5F82-034D-9AA3-190BFC0A53E4}"/>
              </a:ext>
            </a:extLst>
          </p:cNvPr>
          <p:cNvSpPr>
            <a:spLocks noGrp="1"/>
          </p:cNvSpPr>
          <p:nvPr>
            <p:ph type="title"/>
          </p:nvPr>
        </p:nvSpPr>
        <p:spPr/>
        <p:txBody>
          <a:bodyPr/>
          <a:lstStyle/>
          <a:p>
            <a:r>
              <a:rPr lang="zh-CN" altLang="en-US" dirty="0"/>
              <a:t>任务二习题</a:t>
            </a:r>
          </a:p>
        </p:txBody>
      </p:sp>
      <p:sp>
        <p:nvSpPr>
          <p:cNvPr id="11" name="Rectangle 3">
            <a:extLst>
              <a:ext uri="{FF2B5EF4-FFF2-40B4-BE49-F238E27FC236}">
                <a16:creationId xmlns:a16="http://schemas.microsoft.com/office/drawing/2014/main" id="{6E9AFF69-1528-5547-8C81-70655F6DB763}"/>
              </a:ext>
            </a:extLst>
          </p:cNvPr>
          <p:cNvSpPr txBox="1">
            <a:spLocks noChangeArrowheads="1"/>
          </p:cNvSpPr>
          <p:nvPr/>
        </p:nvSpPr>
        <p:spPr>
          <a:xfrm>
            <a:off x="1032700" y="1705454"/>
            <a:ext cx="7930831" cy="2856040"/>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4240"/>
              </a:lnSpc>
              <a:buNone/>
            </a:pPr>
            <a:r>
              <a:rPr lang="en-US" altLang="zh-CN" sz="3200" dirty="0">
                <a:effectLst/>
                <a:latin typeface="Microsoft YaHei" panose="020B0503020204020204" pitchFamily="34" charset="-122"/>
                <a:ea typeface="Microsoft YaHei" panose="020B0503020204020204" pitchFamily="34" charset="-122"/>
              </a:rPr>
              <a:t>3</a:t>
            </a:r>
            <a:r>
              <a:rPr lang="zh-CN" altLang="zh-CN" sz="3200" dirty="0">
                <a:effectLst/>
                <a:latin typeface="Microsoft YaHei" panose="020B0503020204020204" pitchFamily="34" charset="-122"/>
                <a:ea typeface="Microsoft YaHei" panose="020B0503020204020204" pitchFamily="34" charset="-122"/>
              </a:rPr>
              <a:t>、推罗城预言的应验说明</a:t>
            </a:r>
            <a:r>
              <a:rPr lang="en-US" altLang="zh-CN" sz="3200" dirty="0">
                <a:effectLst/>
                <a:latin typeface="Microsoft YaHei" panose="020B0503020204020204" pitchFamily="34" charset="-122"/>
                <a:ea typeface="Microsoft YaHei" panose="020B0503020204020204" pitchFamily="34" charset="-122"/>
                <a:cs typeface="宋体" panose="02010600030101010101" pitchFamily="2" charset="-122"/>
              </a:rPr>
              <a:t>________</a:t>
            </a:r>
            <a:endParaRPr lang="zh-CN" altLang="zh-CN" sz="3200" dirty="0">
              <a:effectLst/>
              <a:latin typeface="Microsoft YaHei" panose="020B0503020204020204" pitchFamily="34" charset="-122"/>
              <a:ea typeface="Microsoft YaHei" panose="020B0503020204020204" pitchFamily="34" charset="-122"/>
            </a:endParaRPr>
          </a:p>
          <a:p>
            <a:pPr marL="0" indent="0">
              <a:lnSpc>
                <a:spcPts val="4240"/>
              </a:lnSpc>
              <a:buNone/>
            </a:pPr>
            <a:r>
              <a:rPr lang="en-US" altLang="zh-CN" sz="3200" dirty="0">
                <a:effectLst/>
                <a:latin typeface="Microsoft YaHei" panose="020B0503020204020204" pitchFamily="34" charset="-122"/>
                <a:ea typeface="Microsoft YaHei" panose="020B0503020204020204" pitchFamily="34" charset="-122"/>
              </a:rPr>
              <a:t>A</a:t>
            </a:r>
            <a:r>
              <a:rPr lang="zh-CN" altLang="zh-CN" sz="3200" dirty="0">
                <a:effectLst/>
                <a:latin typeface="Microsoft YaHei" panose="020B0503020204020204" pitchFamily="34" charset="-122"/>
                <a:ea typeface="Microsoft YaHei" panose="020B0503020204020204" pitchFamily="34" charset="-122"/>
              </a:rPr>
              <a:t>．《圣经》是人随意编出来的。</a:t>
            </a:r>
          </a:p>
          <a:p>
            <a:pPr marL="0" indent="0">
              <a:lnSpc>
                <a:spcPts val="4240"/>
              </a:lnSpc>
              <a:buNone/>
            </a:pPr>
            <a:r>
              <a:rPr lang="en-US" altLang="zh-CN" sz="3200" dirty="0">
                <a:effectLst/>
                <a:latin typeface="Microsoft YaHei" panose="020B0503020204020204" pitchFamily="34" charset="-122"/>
                <a:ea typeface="Microsoft YaHei" panose="020B0503020204020204" pitchFamily="34" charset="-122"/>
              </a:rPr>
              <a:t>B</a:t>
            </a:r>
            <a:r>
              <a:rPr lang="zh-CN" altLang="zh-CN" sz="3200" dirty="0">
                <a:effectLst/>
                <a:latin typeface="Microsoft YaHei" panose="020B0503020204020204" pitchFamily="34" charset="-122"/>
                <a:ea typeface="Microsoft YaHei" panose="020B0503020204020204" pitchFamily="34" charset="-122"/>
              </a:rPr>
              <a:t>．《圣经》是上帝启示的。</a:t>
            </a:r>
          </a:p>
        </p:txBody>
      </p:sp>
      <p:grpSp>
        <p:nvGrpSpPr>
          <p:cNvPr id="16" name="组合 15">
            <a:extLst>
              <a:ext uri="{FF2B5EF4-FFF2-40B4-BE49-F238E27FC236}">
                <a16:creationId xmlns:a16="http://schemas.microsoft.com/office/drawing/2014/main" id="{7D218C50-5C53-491C-86E6-C9CE3BC5D93D}"/>
              </a:ext>
            </a:extLst>
          </p:cNvPr>
          <p:cNvGrpSpPr/>
          <p:nvPr/>
        </p:nvGrpSpPr>
        <p:grpSpPr>
          <a:xfrm>
            <a:off x="1748153" y="3807269"/>
            <a:ext cx="5647695" cy="2224513"/>
            <a:chOff x="1690599" y="665727"/>
            <a:chExt cx="6375621" cy="2511228"/>
          </a:xfrm>
        </p:grpSpPr>
        <p:pic>
          <p:nvPicPr>
            <p:cNvPr id="18" name="Picture 3">
              <a:extLst>
                <a:ext uri="{FF2B5EF4-FFF2-40B4-BE49-F238E27FC236}">
                  <a16:creationId xmlns:a16="http://schemas.microsoft.com/office/drawing/2014/main" id="{92072802-FA7F-4CE1-8AAC-0F9730D4F052}"/>
                </a:ext>
              </a:extLst>
            </p:cNvPr>
            <p:cNvPicPr>
              <a:picLocks noChangeAspect="1"/>
            </p:cNvPicPr>
            <p:nvPr/>
          </p:nvPicPr>
          <p:blipFill>
            <a:blip r:embed="rId4"/>
            <a:stretch>
              <a:fillRect/>
            </a:stretch>
          </p:blipFill>
          <p:spPr>
            <a:xfrm>
              <a:off x="1690599" y="665727"/>
              <a:ext cx="4362056" cy="25112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a:extLst>
                <a:ext uri="{FF2B5EF4-FFF2-40B4-BE49-F238E27FC236}">
                  <a16:creationId xmlns:a16="http://schemas.microsoft.com/office/drawing/2014/main" id="{A1CDB31A-F4D4-49E0-BEF6-320BE59B1887}"/>
                </a:ext>
              </a:extLst>
            </p:cNvPr>
            <p:cNvPicPr>
              <a:picLocks noChangeAspect="1"/>
            </p:cNvPicPr>
            <p:nvPr/>
          </p:nvPicPr>
          <p:blipFill>
            <a:blip r:embed="rId5"/>
            <a:stretch>
              <a:fillRect/>
            </a:stretch>
          </p:blipFill>
          <p:spPr>
            <a:xfrm>
              <a:off x="6182798" y="665727"/>
              <a:ext cx="1883422" cy="25112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文本框 13">
            <a:extLst>
              <a:ext uri="{FF2B5EF4-FFF2-40B4-BE49-F238E27FC236}">
                <a16:creationId xmlns:a16="http://schemas.microsoft.com/office/drawing/2014/main" id="{7BF3FF57-6EE9-E74B-B641-DEDD789B09E6}"/>
              </a:ext>
            </a:extLst>
          </p:cNvPr>
          <p:cNvSpPr txBox="1"/>
          <p:nvPr/>
        </p:nvSpPr>
        <p:spPr>
          <a:xfrm>
            <a:off x="6304255" y="1665859"/>
            <a:ext cx="479341" cy="603563"/>
          </a:xfrm>
          <a:prstGeom prst="rect">
            <a:avLst/>
          </a:prstGeom>
          <a:noFill/>
        </p:spPr>
        <p:txBody>
          <a:bodyPr wrap="square">
            <a:spAutoFit/>
          </a:bodyPr>
          <a:lstStyle/>
          <a:p>
            <a:pPr marL="0" indent="0">
              <a:lnSpc>
                <a:spcPts val="4280"/>
              </a:lnSpc>
              <a:buNone/>
            </a:pPr>
            <a:r>
              <a:rPr lang="en-US" altLang="zh-CN" sz="3200" b="1" dirty="0">
                <a:effectLst/>
                <a:latin typeface="Microsoft YaHei" panose="020B0503020204020204" pitchFamily="34" charset="-122"/>
                <a:ea typeface="Microsoft YaHei" panose="020B0503020204020204" pitchFamily="34" charset="-122"/>
                <a:cs typeface="宋体" panose="02010600030101010101" pitchFamily="2" charset="-122"/>
              </a:rPr>
              <a:t>B</a:t>
            </a:r>
            <a:endParaRPr lang="zh-CN" altLang="zh-CN" sz="3200" b="1"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8741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12ADD7AB-3608-B04D-9D37-D6904FD643F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E2176754-D1C8-6640-B69F-D839D14B4CA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0C451AEF-CAD6-2B4A-A8FD-C6BED6B2320B}"/>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0599A800-F80C-AC40-B753-7137185B519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3129F964-DD24-7340-AB30-3B15C361C36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52CD21C0-69BB-264A-B1D7-942836B99648}"/>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文本框 2">
            <a:extLst>
              <a:ext uri="{FF2B5EF4-FFF2-40B4-BE49-F238E27FC236}">
                <a16:creationId xmlns:a16="http://schemas.microsoft.com/office/drawing/2014/main" id="{0FAAFA5A-8A80-4130-8504-1A879995E972}"/>
              </a:ext>
            </a:extLst>
          </p:cNvPr>
          <p:cNvSpPr txBox="1"/>
          <p:nvPr/>
        </p:nvSpPr>
        <p:spPr>
          <a:xfrm>
            <a:off x="1144375" y="4284092"/>
            <a:ext cx="6878727" cy="523220"/>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宋体" panose="02010600030101010101" pitchFamily="2" charset="-122"/>
              </a:rPr>
              <a:t>推罗城的故事中，你发现上帝有什么特点？</a:t>
            </a:r>
            <a:endParaRPr lang="zh-CN" altLang="en-US" sz="28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5255460E-BBA5-4604-B0B6-2D451EDDC54E}"/>
              </a:ext>
            </a:extLst>
          </p:cNvPr>
          <p:cNvPicPr>
            <a:picLocks noChangeAspect="1"/>
          </p:cNvPicPr>
          <p:nvPr/>
        </p:nvPicPr>
        <p:blipFill>
          <a:blip r:embed="rId4"/>
          <a:stretch>
            <a:fillRect/>
          </a:stretch>
        </p:blipFill>
        <p:spPr>
          <a:xfrm>
            <a:off x="2459916" y="1755880"/>
            <a:ext cx="4076975" cy="23471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a:extLst>
              <a:ext uri="{FF2B5EF4-FFF2-40B4-BE49-F238E27FC236}">
                <a16:creationId xmlns:a16="http://schemas.microsoft.com/office/drawing/2014/main" id="{DF963C1A-E9F2-4A74-B593-57722654AFD0}"/>
              </a:ext>
            </a:extLst>
          </p:cNvPr>
          <p:cNvSpPr txBox="1"/>
          <p:nvPr/>
        </p:nvSpPr>
        <p:spPr>
          <a:xfrm>
            <a:off x="2628650" y="5053450"/>
            <a:ext cx="2952542" cy="1066959"/>
          </a:xfrm>
          <a:prstGeom prst="rect">
            <a:avLst/>
          </a:prstGeom>
          <a:noFill/>
        </p:spPr>
        <p:txBody>
          <a:bodyPr wrap="square">
            <a:spAutoFit/>
          </a:bodyPr>
          <a:lstStyle/>
          <a:p>
            <a:pPr marL="285750" indent="-285750">
              <a:lnSpc>
                <a:spcPts val="3840"/>
              </a:lnSpc>
              <a:buFont typeface="Arial" panose="020B0604020202020204" pitchFamily="34" charset="0"/>
              <a:buChar char="•"/>
            </a:pPr>
            <a:r>
              <a:rPr lang="zh-CN" altLang="zh-CN" sz="3200" kern="0" dirty="0">
                <a:effectLst/>
                <a:latin typeface="Microsoft YaHei" panose="020B0503020204020204" pitchFamily="34" charset="-122"/>
                <a:ea typeface="Microsoft YaHei" panose="020B0503020204020204" pitchFamily="34" charset="-122"/>
                <a:cs typeface="宋体" panose="02010600030101010101" pitchFamily="2" charset="-122"/>
              </a:rPr>
              <a:t>上帝预知未来</a:t>
            </a:r>
            <a:endParaRPr lang="en-US" altLang="zh-CN" sz="3200" kern="0" dirty="0">
              <a:effectLst/>
              <a:latin typeface="Microsoft YaHei" panose="020B0503020204020204" pitchFamily="34" charset="-122"/>
              <a:ea typeface="Microsoft YaHei" panose="020B0503020204020204" pitchFamily="34" charset="-122"/>
              <a:cs typeface="宋体" panose="02010600030101010101" pitchFamily="2" charset="-122"/>
            </a:endParaRPr>
          </a:p>
          <a:p>
            <a:pPr marL="285750" indent="-285750">
              <a:lnSpc>
                <a:spcPts val="3840"/>
              </a:lnSpc>
              <a:buFont typeface="Arial" panose="020B0604020202020204" pitchFamily="34" charset="0"/>
              <a:buChar char="•"/>
            </a:pPr>
            <a:r>
              <a:rPr lang="zh-CN" altLang="zh-CN" sz="3200" kern="0" dirty="0">
                <a:effectLst/>
                <a:latin typeface="Microsoft YaHei" panose="020B0503020204020204" pitchFamily="34" charset="-122"/>
                <a:ea typeface="Microsoft YaHei" panose="020B0503020204020204" pitchFamily="34" charset="-122"/>
                <a:cs typeface="宋体" panose="02010600030101010101" pitchFamily="2" charset="-122"/>
              </a:rPr>
              <a:t>上帝是信实的</a:t>
            </a:r>
            <a:endParaRPr lang="zh-CN" altLang="en-US"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A8D8512A-C449-2E40-9130-B1622D1E5EE5}"/>
              </a:ext>
            </a:extLst>
          </p:cNvPr>
          <p:cNvSpPr>
            <a:spLocks noGrp="1"/>
          </p:cNvSpPr>
          <p:nvPr>
            <p:ph type="title"/>
          </p:nvPr>
        </p:nvSpPr>
        <p:spPr/>
        <p:txBody>
          <a:bodyPr/>
          <a:lstStyle/>
          <a:p>
            <a:r>
              <a:rPr lang="zh-CN" altLang="en-US" dirty="0"/>
              <a:t>推罗城留给世人的遗产</a:t>
            </a:r>
            <a:r>
              <a:rPr lang="en-US" altLang="zh-CN" dirty="0"/>
              <a:t>……</a:t>
            </a:r>
            <a:endParaRPr lang="zh-CN" altLang="en-US" dirty="0"/>
          </a:p>
        </p:txBody>
      </p:sp>
    </p:spTree>
    <p:extLst>
      <p:ext uri="{BB962C8B-B14F-4D97-AF65-F5344CB8AC3E}">
        <p14:creationId xmlns:p14="http://schemas.microsoft.com/office/powerpoint/2010/main" val="160546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F82C2E70-39AD-4FF3-A894-EEE63DC831E0}"/>
              </a:ext>
            </a:extLst>
          </p:cNvPr>
          <p:cNvSpPr txBox="1"/>
          <p:nvPr/>
        </p:nvSpPr>
        <p:spPr>
          <a:xfrm>
            <a:off x="564663" y="1367496"/>
            <a:ext cx="4167635" cy="3053528"/>
          </a:xfrm>
          <a:prstGeom prst="rect">
            <a:avLst/>
          </a:prstGeom>
          <a:noFill/>
        </p:spPr>
        <p:txBody>
          <a:bodyPr wrap="square" rtlCol="0">
            <a:spAutoFit/>
          </a:bodyPr>
          <a:lstStyle/>
          <a:p>
            <a:pPr>
              <a:lnSpc>
                <a:spcPts val="3860"/>
              </a:lnSpc>
            </a:pPr>
            <a:r>
              <a:rPr lang="zh-CN" altLang="zh-CN" sz="2800" dirty="0">
                <a:solidFill>
                  <a:srgbClr val="000000"/>
                </a:solidFill>
                <a:effectLst/>
                <a:latin typeface="Microsoft YaHei" panose="020B0503020204020204" pitchFamily="34" charset="-122"/>
                <a:ea typeface="Microsoft YaHei" panose="020B0503020204020204" pitchFamily="34" charset="-122"/>
              </a:rPr>
              <a:t>启示录</a:t>
            </a:r>
            <a:r>
              <a:rPr lang="en-US" altLang="zh-CN" sz="2800" dirty="0">
                <a:solidFill>
                  <a:srgbClr val="000000"/>
                </a:solidFill>
                <a:effectLst/>
                <a:latin typeface="Microsoft YaHei" panose="020B0503020204020204" pitchFamily="34" charset="-122"/>
                <a:ea typeface="Microsoft YaHei" panose="020B0503020204020204" pitchFamily="34" charset="-122"/>
              </a:rPr>
              <a:t>20</a:t>
            </a:r>
            <a:r>
              <a:rPr lang="en-US" altLang="zh-CN" sz="2800" dirty="0">
                <a:solidFill>
                  <a:srgbClr val="000000"/>
                </a:solidFill>
                <a:latin typeface="Microsoft YaHei" panose="020B0503020204020204" pitchFamily="34" charset="-122"/>
                <a:ea typeface="Microsoft YaHei" panose="020B0503020204020204" pitchFamily="34" charset="-122"/>
              </a:rPr>
              <a:t>:</a:t>
            </a:r>
            <a:r>
              <a:rPr lang="en-US" altLang="zh-CN" sz="2800" dirty="0">
                <a:solidFill>
                  <a:srgbClr val="000000"/>
                </a:solidFill>
                <a:effectLst/>
                <a:latin typeface="Microsoft YaHei" panose="020B0503020204020204" pitchFamily="34" charset="-122"/>
                <a:ea typeface="Microsoft YaHei" panose="020B0503020204020204" pitchFamily="34" charset="-122"/>
              </a:rPr>
              <a:t>12 </a:t>
            </a:r>
            <a:r>
              <a:rPr lang="zh-CN" altLang="zh-CN" sz="2800" dirty="0">
                <a:solidFill>
                  <a:srgbClr val="000000"/>
                </a:solidFill>
                <a:effectLst/>
                <a:latin typeface="Microsoft YaHei" panose="020B0503020204020204" pitchFamily="34" charset="-122"/>
                <a:ea typeface="Microsoft YaHei" panose="020B0503020204020204" pitchFamily="34" charset="-122"/>
              </a:rPr>
              <a:t>我又看见死了的人，无论大小，都站在宝座前。案卷展开了……</a:t>
            </a:r>
            <a:r>
              <a:rPr lang="en-US" altLang="zh-CN" sz="2800" dirty="0">
                <a:solidFill>
                  <a:srgbClr val="000000"/>
                </a:solidFill>
                <a:effectLst/>
                <a:latin typeface="Microsoft YaHei" panose="020B0503020204020204" pitchFamily="34" charset="-122"/>
                <a:ea typeface="Microsoft YaHei" panose="020B0503020204020204" pitchFamily="34" charset="-122"/>
              </a:rPr>
              <a:t> 15 </a:t>
            </a:r>
            <a:r>
              <a:rPr lang="zh-CN" altLang="zh-CN" sz="2800" dirty="0">
                <a:solidFill>
                  <a:srgbClr val="000000"/>
                </a:solidFill>
                <a:effectLst/>
                <a:latin typeface="Microsoft YaHei" panose="020B0503020204020204" pitchFamily="34" charset="-122"/>
                <a:ea typeface="Microsoft YaHei" panose="020B0503020204020204" pitchFamily="34" charset="-122"/>
              </a:rPr>
              <a:t>若有人名字没记在生命册上，他就被扔在火湖里</a:t>
            </a:r>
            <a:r>
              <a:rPr lang="en-US" altLang="zh-CN" sz="2800" dirty="0">
                <a:solidFill>
                  <a:srgbClr val="000000"/>
                </a:solidFill>
                <a:effectLst/>
                <a:latin typeface="Microsoft YaHei" panose="020B0503020204020204" pitchFamily="34" charset="-122"/>
                <a:ea typeface="Microsoft YaHei" panose="020B0503020204020204" pitchFamily="34" charset="-122"/>
              </a:rPr>
              <a:t>【</a:t>
            </a:r>
            <a:r>
              <a:rPr lang="zh-CN" altLang="en-US" sz="2800" dirty="0">
                <a:solidFill>
                  <a:srgbClr val="000000"/>
                </a:solidFill>
                <a:effectLst/>
                <a:latin typeface="Microsoft YaHei" panose="020B0503020204020204" pitchFamily="34" charset="-122"/>
                <a:ea typeface="Microsoft YaHei" panose="020B0503020204020204" pitchFamily="34" charset="-122"/>
              </a:rPr>
              <a:t>地狱</a:t>
            </a:r>
            <a:r>
              <a:rPr lang="en-US" altLang="zh-CN" sz="2800" dirty="0">
                <a:solidFill>
                  <a:srgbClr val="000000"/>
                </a:solidFill>
                <a:effectLst/>
                <a:latin typeface="Microsoft YaHei" panose="020B0503020204020204" pitchFamily="34" charset="-122"/>
                <a:ea typeface="Microsoft YaHei" panose="020B0503020204020204" pitchFamily="34" charset="-122"/>
              </a:rPr>
              <a:t>】</a:t>
            </a:r>
            <a:r>
              <a:rPr lang="zh-CN" altLang="zh-CN" sz="2800" dirty="0">
                <a:solidFill>
                  <a:srgbClr val="000000"/>
                </a:solidFill>
                <a:effectLst/>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p:txBody>
      </p:sp>
      <p:pic>
        <p:nvPicPr>
          <p:cNvPr id="13" name="图片 12" descr="模糊的光影&#10;&#10;低可信度描述已自动生成">
            <a:extLst>
              <a:ext uri="{FF2B5EF4-FFF2-40B4-BE49-F238E27FC236}">
                <a16:creationId xmlns:a16="http://schemas.microsoft.com/office/drawing/2014/main" id="{AC3F3D8B-8145-4155-B24D-9B69C32EC8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63" y="4432503"/>
            <a:ext cx="4042495" cy="24254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descr="图片包含 游戏机&#10;&#10;描述已自动生成">
            <a:extLst>
              <a:ext uri="{FF2B5EF4-FFF2-40B4-BE49-F238E27FC236}">
                <a16:creationId xmlns:a16="http://schemas.microsoft.com/office/drawing/2014/main" id="{5350B190-02B0-44C3-98BD-12DA060A0259}"/>
              </a:ext>
            </a:extLst>
          </p:cNvPr>
          <p:cNvPicPr>
            <a:picLocks noChangeAspect="1"/>
          </p:cNvPicPr>
          <p:nvPr/>
        </p:nvPicPr>
        <p:blipFill rotWithShape="1">
          <a:blip r:embed="rId4">
            <a:extLst>
              <a:ext uri="{28A0092B-C50C-407E-A947-70E740481C1C}">
                <a14:useLocalDpi xmlns:a14="http://schemas.microsoft.com/office/drawing/2010/main" val="0"/>
              </a:ext>
            </a:extLst>
          </a:blip>
          <a:srcRect l="7633" r="12679"/>
          <a:stretch/>
        </p:blipFill>
        <p:spPr>
          <a:xfrm>
            <a:off x="5118192" y="4432503"/>
            <a:ext cx="3686477" cy="24254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框 14">
            <a:extLst>
              <a:ext uri="{FF2B5EF4-FFF2-40B4-BE49-F238E27FC236}">
                <a16:creationId xmlns:a16="http://schemas.microsoft.com/office/drawing/2014/main" id="{2238F0B0-973B-42D3-A96D-964CFFCB722C}"/>
              </a:ext>
            </a:extLst>
          </p:cNvPr>
          <p:cNvSpPr txBox="1"/>
          <p:nvPr/>
        </p:nvSpPr>
        <p:spPr>
          <a:xfrm>
            <a:off x="5118192" y="1367496"/>
            <a:ext cx="3686477" cy="1553117"/>
          </a:xfrm>
          <a:prstGeom prst="rect">
            <a:avLst/>
          </a:prstGeom>
          <a:noFill/>
        </p:spPr>
        <p:txBody>
          <a:bodyPr wrap="square">
            <a:spAutoFit/>
          </a:bodyPr>
          <a:lstStyle/>
          <a:p>
            <a:pPr>
              <a:lnSpc>
                <a:spcPts val="3860"/>
              </a:lnSpc>
            </a:pPr>
            <a:r>
              <a:rPr lang="zh-CN" altLang="en-US" sz="2800" dirty="0">
                <a:solidFill>
                  <a:srgbClr val="000000"/>
                </a:solidFill>
                <a:effectLst/>
                <a:latin typeface="Microsoft YaHei" panose="020B0503020204020204" pitchFamily="34" charset="-122"/>
                <a:ea typeface="Microsoft YaHei" panose="020B0503020204020204" pitchFamily="34" charset="-122"/>
              </a:rPr>
              <a:t>启示录</a:t>
            </a:r>
            <a:r>
              <a:rPr lang="en-US" altLang="zh-CN" sz="280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21:27 </a:t>
            </a:r>
            <a:r>
              <a:rPr lang="zh-CN" altLang="zh-CN" sz="280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只有名字写在羔羊生命册上的才得进去</a:t>
            </a:r>
            <a:r>
              <a:rPr lang="en-US" altLang="zh-CN" sz="280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en-US" sz="280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天堂</a:t>
            </a:r>
            <a:r>
              <a:rPr lang="en-US" altLang="zh-CN" sz="280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a:t>
            </a:r>
            <a:r>
              <a:rPr lang="zh-CN" altLang="zh-CN" sz="2800" dirty="0">
                <a:solidFill>
                  <a:srgbClr val="000000"/>
                </a:solidFill>
                <a:effectLst/>
                <a:latin typeface="Microsoft YaHei" panose="020B0503020204020204" pitchFamily="34" charset="-122"/>
                <a:ea typeface="Microsoft YaHei" panose="020B0503020204020204" pitchFamily="34" charset="-122"/>
                <a:cs typeface="宋体" panose="02010600030101010101" pitchFamily="2" charset="-122"/>
              </a:rPr>
              <a:t>。</a:t>
            </a:r>
            <a:endParaRPr lang="zh-CN" altLang="zh-CN" sz="2800" dirty="0">
              <a:effectLst/>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B8C84605-C571-2A47-A263-CBCE90048B0A}"/>
              </a:ext>
            </a:extLst>
          </p:cNvPr>
          <p:cNvSpPr>
            <a:spLocks noGrp="1"/>
          </p:cNvSpPr>
          <p:nvPr>
            <p:ph type="title"/>
          </p:nvPr>
        </p:nvSpPr>
        <p:spPr>
          <a:xfrm>
            <a:off x="0" y="454069"/>
            <a:ext cx="9144000" cy="830120"/>
          </a:xfrm>
        </p:spPr>
        <p:txBody>
          <a:bodyPr/>
          <a:lstStyle/>
          <a:p>
            <a:r>
              <a:rPr kumimoji="1" lang="zh-CN" altLang="en-US" dirty="0"/>
              <a:t>你我的未来</a:t>
            </a:r>
            <a:br>
              <a:rPr kumimoji="1" lang="zh-CN" altLang="en-US" dirty="0"/>
            </a:br>
            <a:endParaRPr lang="zh-CN" altLang="en-US" dirty="0"/>
          </a:p>
        </p:txBody>
      </p:sp>
    </p:spTree>
    <p:extLst>
      <p:ext uri="{BB962C8B-B14F-4D97-AF65-F5344CB8AC3E}">
        <p14:creationId xmlns:p14="http://schemas.microsoft.com/office/powerpoint/2010/main" val="179103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A3D1D3CB-C5F5-8A40-ADFA-42FBE1F3BE85}"/>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B58AE7CE-B5CA-A545-814F-C054A72625A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2">
            <a:extLst>
              <a:ext uri="{FF2B5EF4-FFF2-40B4-BE49-F238E27FC236}">
                <a16:creationId xmlns:a16="http://schemas.microsoft.com/office/drawing/2014/main" id="{F4641ABB-C8EC-F64F-9FF0-5BF830A6B61D}"/>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23">
            <a:extLst>
              <a:ext uri="{FF2B5EF4-FFF2-40B4-BE49-F238E27FC236}">
                <a16:creationId xmlns:a16="http://schemas.microsoft.com/office/drawing/2014/main" id="{42036061-ADD0-0F4A-A565-9CDF9927B94B}"/>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24" descr="图片 24">
            <a:extLst>
              <a:ext uri="{FF2B5EF4-FFF2-40B4-BE49-F238E27FC236}">
                <a16:creationId xmlns:a16="http://schemas.microsoft.com/office/drawing/2014/main" id="{50F095CC-5037-1346-BAB9-05A5A1ADF25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25" descr="图片 25">
            <a:extLst>
              <a:ext uri="{FF2B5EF4-FFF2-40B4-BE49-F238E27FC236}">
                <a16:creationId xmlns:a16="http://schemas.microsoft.com/office/drawing/2014/main" id="{406DF625-7B26-1542-9379-48FB773B0A1B}"/>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3" name="图片 2">
            <a:extLst>
              <a:ext uri="{FF2B5EF4-FFF2-40B4-BE49-F238E27FC236}">
                <a16:creationId xmlns:a16="http://schemas.microsoft.com/office/drawing/2014/main" id="{7691FE98-6C42-4982-9B54-C351F658B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261" y="917495"/>
            <a:ext cx="5898232" cy="39321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2">
            <a:extLst>
              <a:ext uri="{FF2B5EF4-FFF2-40B4-BE49-F238E27FC236}">
                <a16:creationId xmlns:a16="http://schemas.microsoft.com/office/drawing/2014/main" id="{608DE497-6DC4-4E53-A9DE-95BF6CF85DB5}"/>
              </a:ext>
            </a:extLst>
          </p:cNvPr>
          <p:cNvSpPr>
            <a:spLocks noChangeArrowheads="1"/>
          </p:cNvSpPr>
          <p:nvPr/>
        </p:nvSpPr>
        <p:spPr bwMode="auto">
          <a:xfrm>
            <a:off x="763479" y="5254131"/>
            <a:ext cx="7751796" cy="552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Calibri Light" panose="020F0302020204030204" pitchFamily="34" charset="0"/>
                <a:ea typeface="微软雅黑" panose="020B0503020204020204" pitchFamily="34" charset="-122"/>
              </a:defRPr>
            </a:lvl1pPr>
            <a:lvl2pPr marL="742950" indent="-285750">
              <a:defRPr sz="4000" b="1">
                <a:solidFill>
                  <a:schemeClr val="tx1"/>
                </a:solidFill>
                <a:latin typeface="Calibri Light" panose="020F0302020204030204" pitchFamily="34" charset="0"/>
                <a:ea typeface="微软雅黑" panose="020B0503020204020204" pitchFamily="34" charset="-122"/>
              </a:defRPr>
            </a:lvl2pPr>
            <a:lvl3pPr marL="1143000" indent="-228600">
              <a:defRPr sz="4000" b="1">
                <a:solidFill>
                  <a:schemeClr val="tx1"/>
                </a:solidFill>
                <a:latin typeface="Calibri Light" panose="020F0302020204030204" pitchFamily="34" charset="0"/>
                <a:ea typeface="微软雅黑" panose="020B0503020204020204" pitchFamily="34" charset="-122"/>
              </a:defRPr>
            </a:lvl3pPr>
            <a:lvl4pPr marL="1600200" indent="-228600">
              <a:defRPr sz="4000" b="1">
                <a:solidFill>
                  <a:schemeClr val="tx1"/>
                </a:solidFill>
                <a:latin typeface="Calibri Light" panose="020F0302020204030204" pitchFamily="34" charset="0"/>
                <a:ea typeface="微软雅黑" panose="020B0503020204020204" pitchFamily="34" charset="-122"/>
              </a:defRPr>
            </a:lvl4pPr>
            <a:lvl5pPr marL="2057400" indent="-228600">
              <a:defRPr sz="4000" b="1">
                <a:solidFill>
                  <a:schemeClr val="tx1"/>
                </a:solidFill>
                <a:latin typeface="Calibri Light" panose="020F0302020204030204" pitchFamily="34" charset="0"/>
                <a:ea typeface="微软雅黑" panose="020B0503020204020204" pitchFamily="34" charset="-122"/>
              </a:defRPr>
            </a:lvl5pPr>
            <a:lvl6pPr marL="25146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6pPr>
            <a:lvl7pPr marL="29718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7pPr>
            <a:lvl8pPr marL="34290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8pPr>
            <a:lvl9pPr marL="3886200" indent="-228600" eaLnBrk="0" fontAlgn="base" hangingPunct="0">
              <a:spcBef>
                <a:spcPct val="0"/>
              </a:spcBef>
              <a:spcAft>
                <a:spcPct val="0"/>
              </a:spcAft>
              <a:defRPr sz="4000" b="1">
                <a:solidFill>
                  <a:schemeClr val="tx1"/>
                </a:solidFill>
                <a:latin typeface="Calibri Light" panose="020F0302020204030204" pitchFamily="34" charset="0"/>
                <a:ea typeface="微软雅黑" panose="020B0503020204020204" pitchFamily="34" charset="-122"/>
              </a:defRPr>
            </a:lvl9pPr>
          </a:lstStyle>
          <a:p>
            <a:pPr>
              <a:lnSpc>
                <a:spcPts val="3860"/>
              </a:lnSpc>
            </a:pPr>
            <a:r>
              <a:rPr lang="zh-CN" altLang="en-US" sz="2800" b="0" kern="0" dirty="0">
                <a:effectLst/>
                <a:latin typeface="Microsoft YaHei" panose="020B0503020204020204" pitchFamily="34" charset="-122"/>
                <a:ea typeface="Microsoft YaHei" panose="020B0503020204020204" pitchFamily="34" charset="-122"/>
                <a:cs typeface="Times New Roman" panose="02020603050405020304" pitchFamily="18" charset="0"/>
              </a:rPr>
              <a:t>关于你未来的预言，你今天选择怎么回应呢？</a:t>
            </a:r>
            <a:endParaRPr lang="en-US" altLang="zh-CN" sz="2800" b="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28704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970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796DA1-9BB5-42C1-ADE1-AC40D901C203}"/>
              </a:ext>
            </a:extLst>
          </p:cNvPr>
          <p:cNvSpPr>
            <a:spLocks noGrp="1"/>
          </p:cNvSpPr>
          <p:nvPr>
            <p:ph type="title"/>
          </p:nvPr>
        </p:nvSpPr>
        <p:spPr/>
        <p:txBody>
          <a:bodyPr/>
          <a:lstStyle/>
          <a:p>
            <a:r>
              <a:rPr lang="zh-CN" altLang="en-US" dirty="0"/>
              <a:t>阅读材料一</a:t>
            </a:r>
            <a:br>
              <a:rPr lang="en-US" altLang="zh-CN" dirty="0"/>
            </a:br>
            <a:r>
              <a:rPr lang="en-US" altLang="zh-CN" dirty="0"/>
              <a:t>PPT</a:t>
            </a:r>
            <a:endParaRPr lang="zh-CN" altLang="en-US" dirty="0"/>
          </a:p>
        </p:txBody>
      </p:sp>
    </p:spTree>
    <p:extLst>
      <p:ext uri="{BB962C8B-B14F-4D97-AF65-F5344CB8AC3E}">
        <p14:creationId xmlns:p14="http://schemas.microsoft.com/office/powerpoint/2010/main" val="1700759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查看源图像">
            <a:extLst>
              <a:ext uri="{FF2B5EF4-FFF2-40B4-BE49-F238E27FC236}">
                <a16:creationId xmlns:a16="http://schemas.microsoft.com/office/drawing/2014/main" id="{4808EDE1-5F6F-4198-A1BD-68C258B2E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542354"/>
            <a:ext cx="6438900" cy="36957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579EBED3-E35F-496B-841E-AD98DA898FD2}"/>
              </a:ext>
            </a:extLst>
          </p:cNvPr>
          <p:cNvSpPr txBox="1"/>
          <p:nvPr/>
        </p:nvSpPr>
        <p:spPr>
          <a:xfrm>
            <a:off x="2280212" y="4773278"/>
            <a:ext cx="5756516" cy="1077218"/>
          </a:xfrm>
          <a:prstGeom prst="rect">
            <a:avLst/>
          </a:prstGeom>
          <a:noFill/>
        </p:spPr>
        <p:txBody>
          <a:bodyPr wrap="square">
            <a:spAutoFit/>
          </a:bodyPr>
          <a:lstStyle/>
          <a:p>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推罗坐落在地中海东岸，</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有着上千年的悠久历史</a:t>
            </a:r>
            <a:endParaRPr lang="zh-CN" altLang="en-US" sz="4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03392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09FF520-BA0D-442B-A482-31C94D56D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154" y="282608"/>
            <a:ext cx="6901314" cy="51759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08952CC4-9BF9-4985-9DE6-75943E76F6BA}"/>
              </a:ext>
            </a:extLst>
          </p:cNvPr>
          <p:cNvSpPr txBox="1"/>
          <p:nvPr/>
        </p:nvSpPr>
        <p:spPr>
          <a:xfrm>
            <a:off x="2526328" y="5621285"/>
            <a:ext cx="4572000" cy="954107"/>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推罗有岛城和陆城两部分，</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城市的重心在陆</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城</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08837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CBD389-5B17-2546-9A63-ABA4621267D2}"/>
              </a:ext>
            </a:extLst>
          </p:cNvPr>
          <p:cNvSpPr>
            <a:spLocks noGrp="1"/>
          </p:cNvSpPr>
          <p:nvPr>
            <p:ph type="title" idx="4294967295"/>
          </p:nvPr>
        </p:nvSpPr>
        <p:spPr>
          <a:xfrm>
            <a:off x="845128" y="2766218"/>
            <a:ext cx="3090863" cy="1325563"/>
          </a:xfrm>
          <a:prstGeom prst="rect">
            <a:avLst/>
          </a:prstGeom>
        </p:spPr>
        <p:txBody>
          <a:bodyPr/>
          <a:lstStyle/>
          <a:p>
            <a:pPr algn="ctr">
              <a:lnSpc>
                <a:spcPts val="4820"/>
              </a:lnSpc>
            </a:pPr>
            <a:r>
              <a:rPr kumimoji="1" lang="zh-CN" altLang="en-US" sz="3600" b="1" dirty="0">
                <a:latin typeface="Microsoft YaHei" panose="020B0503020204020204" pitchFamily="34" charset="-122"/>
                <a:ea typeface="Microsoft YaHei" panose="020B0503020204020204" pitchFamily="34" charset="-122"/>
              </a:rPr>
              <a:t>推罗城隐藏了什么奥秘？</a:t>
            </a:r>
            <a:endParaRPr lang="zh-CN" altLang="en-US" sz="3600" b="1" dirty="0">
              <a:latin typeface="Microsoft YaHei" panose="020B0503020204020204" pitchFamily="34" charset="-122"/>
              <a:ea typeface="Microsoft YaHei" panose="020B0503020204020204" pitchFamily="34" charset="-122"/>
            </a:endParaRPr>
          </a:p>
        </p:txBody>
      </p:sp>
      <p:pic>
        <p:nvPicPr>
          <p:cNvPr id="8" name="Picture 2">
            <a:extLst>
              <a:ext uri="{FF2B5EF4-FFF2-40B4-BE49-F238E27FC236}">
                <a16:creationId xmlns:a16="http://schemas.microsoft.com/office/drawing/2014/main" id="{8DA9D6EB-F41D-0A42-A881-6A54E829D43D}"/>
              </a:ext>
            </a:extLst>
          </p:cNvPr>
          <p:cNvPicPr>
            <a:picLocks noChangeAspect="1" noChangeArrowheads="1"/>
          </p:cNvPicPr>
          <p:nvPr/>
        </p:nvPicPr>
        <p:blipFill rotWithShape="1">
          <a:blip r:embed="rId3" cstate="print"/>
          <a:srcRect l="2222" t="1655" r="29999" b="979"/>
          <a:stretch/>
        </p:blipFill>
        <p:spPr bwMode="auto">
          <a:xfrm rot="5400000">
            <a:off x="3647709" y="1361710"/>
            <a:ext cx="6858001" cy="41345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5487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E00E35-B2A5-4E81-9EFD-7807E33DE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12960"/>
            <a:ext cx="5434420" cy="35412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5">
            <a:extLst>
              <a:ext uri="{FF2B5EF4-FFF2-40B4-BE49-F238E27FC236}">
                <a16:creationId xmlns:a16="http://schemas.microsoft.com/office/drawing/2014/main" id="{EAFBFCC5-78BC-4171-A839-AA168CF57282}"/>
              </a:ext>
            </a:extLst>
          </p:cNvPr>
          <p:cNvSpPr txBox="1"/>
          <p:nvPr/>
        </p:nvSpPr>
        <p:spPr>
          <a:xfrm>
            <a:off x="0" y="5100935"/>
            <a:ext cx="5354266" cy="461665"/>
          </a:xfrm>
          <a:prstGeom prst="rect">
            <a:avLst/>
          </a:prstGeom>
          <a:noFill/>
        </p:spPr>
        <p:txBody>
          <a:bodyPr wrap="square" rtlCol="0">
            <a:spAutoFit/>
          </a:bodyPr>
          <a:lstStyle/>
          <a:p>
            <a:pPr algn="ctr"/>
            <a:r>
              <a:rPr lang="zh-CN" altLang="en-US" sz="2400" dirty="0">
                <a:latin typeface="Microsoft YaHei" panose="020B0503020204020204" pitchFamily="34" charset="-122"/>
                <a:ea typeface="Microsoft YaHei" panose="020B0503020204020204" pitchFamily="34" charset="-122"/>
              </a:rPr>
              <a:t>一座腓尼基古城的港口复原图</a:t>
            </a:r>
            <a:endParaRPr lang="en-US" sz="2400" dirty="0">
              <a:latin typeface="Microsoft YaHei" panose="020B0503020204020204" pitchFamily="34" charset="-122"/>
              <a:ea typeface="Microsoft YaHei" panose="020B0503020204020204" pitchFamily="34" charset="-122"/>
            </a:endParaRPr>
          </a:p>
        </p:txBody>
      </p:sp>
      <p:pic>
        <p:nvPicPr>
          <p:cNvPr id="4" name="Picture 7">
            <a:extLst>
              <a:ext uri="{FF2B5EF4-FFF2-40B4-BE49-F238E27FC236}">
                <a16:creationId xmlns:a16="http://schemas.microsoft.com/office/drawing/2014/main" id="{2A9C4576-1281-4407-8E2C-396E86D0EE2D}"/>
              </a:ext>
            </a:extLst>
          </p:cNvPr>
          <p:cNvPicPr>
            <a:picLocks noChangeAspect="1"/>
          </p:cNvPicPr>
          <p:nvPr/>
        </p:nvPicPr>
        <p:blipFill>
          <a:blip r:embed="rId3"/>
          <a:stretch>
            <a:fillRect/>
          </a:stretch>
        </p:blipFill>
        <p:spPr>
          <a:xfrm>
            <a:off x="5543293" y="3969614"/>
            <a:ext cx="3588302" cy="28802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9">
            <a:extLst>
              <a:ext uri="{FF2B5EF4-FFF2-40B4-BE49-F238E27FC236}">
                <a16:creationId xmlns:a16="http://schemas.microsoft.com/office/drawing/2014/main" id="{EB73A33F-4D32-4D52-8926-742361563D9E}"/>
              </a:ext>
            </a:extLst>
          </p:cNvPr>
          <p:cNvSpPr txBox="1"/>
          <p:nvPr/>
        </p:nvSpPr>
        <p:spPr>
          <a:xfrm>
            <a:off x="1447800" y="6015335"/>
            <a:ext cx="3797595" cy="461665"/>
          </a:xfrm>
          <a:prstGeom prst="rect">
            <a:avLst/>
          </a:prstGeom>
          <a:noFill/>
          <a:effectLst/>
        </p:spPr>
        <p:txBody>
          <a:bodyPr wrap="square" rtlCol="0">
            <a:spAutoFit/>
          </a:bodyPr>
          <a:lstStyle/>
          <a:p>
            <a:pPr algn="r"/>
            <a:r>
              <a:rPr lang="zh-CN" altLang="en-US" sz="2400">
                <a:latin typeface="Microsoft YaHei" panose="020B0503020204020204" pitchFamily="34" charset="-122"/>
                <a:ea typeface="Microsoft YaHei" panose="020B0503020204020204" pitchFamily="34" charset="-122"/>
              </a:rPr>
              <a:t>古代腓尼基的航海船只</a:t>
            </a:r>
            <a:endParaRPr lang="en-US" sz="2400">
              <a:latin typeface="Microsoft YaHei" panose="020B0503020204020204" pitchFamily="34" charset="-122"/>
              <a:ea typeface="Microsoft YaHei" panose="020B0503020204020204" pitchFamily="34" charset="-122"/>
            </a:endParaRPr>
          </a:p>
        </p:txBody>
      </p:sp>
      <p:sp>
        <p:nvSpPr>
          <p:cNvPr id="7" name="三角形 12">
            <a:extLst>
              <a:ext uri="{FF2B5EF4-FFF2-40B4-BE49-F238E27FC236}">
                <a16:creationId xmlns:a16="http://schemas.microsoft.com/office/drawing/2014/main" id="{7776ECBC-E06F-4930-8422-DB71887F8C92}"/>
              </a:ext>
            </a:extLst>
          </p:cNvPr>
          <p:cNvSpPr>
            <a:spLocks noChangeAspect="1"/>
          </p:cNvSpPr>
          <p:nvPr/>
        </p:nvSpPr>
        <p:spPr>
          <a:xfrm>
            <a:off x="2569133" y="4884803"/>
            <a:ext cx="216000" cy="1862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三角形 13">
            <a:extLst>
              <a:ext uri="{FF2B5EF4-FFF2-40B4-BE49-F238E27FC236}">
                <a16:creationId xmlns:a16="http://schemas.microsoft.com/office/drawing/2014/main" id="{960CC257-7A6D-4036-AE09-F14159BC494D}"/>
              </a:ext>
            </a:extLst>
          </p:cNvPr>
          <p:cNvSpPr>
            <a:spLocks noChangeAspect="1"/>
          </p:cNvSpPr>
          <p:nvPr/>
        </p:nvSpPr>
        <p:spPr>
          <a:xfrm rot="5400000">
            <a:off x="5233317" y="6153064"/>
            <a:ext cx="216000" cy="1862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标题 8">
            <a:extLst>
              <a:ext uri="{FF2B5EF4-FFF2-40B4-BE49-F238E27FC236}">
                <a16:creationId xmlns:a16="http://schemas.microsoft.com/office/drawing/2014/main" id="{0C9834DE-BA15-3E4F-96BD-B6AD1F1A5236}"/>
              </a:ext>
            </a:extLst>
          </p:cNvPr>
          <p:cNvSpPr>
            <a:spLocks noGrp="1"/>
          </p:cNvSpPr>
          <p:nvPr>
            <p:ph type="title"/>
          </p:nvPr>
        </p:nvSpPr>
        <p:spPr/>
        <p:txBody>
          <a:bodyPr/>
          <a:lstStyle/>
          <a:p>
            <a:r>
              <a:rPr lang="zh-CN" altLang="en-US" dirty="0"/>
              <a:t>腓尼基城市里的人几乎都善于航海</a:t>
            </a:r>
          </a:p>
        </p:txBody>
      </p:sp>
    </p:spTree>
    <p:extLst>
      <p:ext uri="{BB962C8B-B14F-4D97-AF65-F5344CB8AC3E}">
        <p14:creationId xmlns:p14="http://schemas.microsoft.com/office/powerpoint/2010/main" val="2141541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A9B3E9A-C8D1-4666-94B5-A8C3A67ADFC0}"/>
              </a:ext>
            </a:extLst>
          </p:cNvPr>
          <p:cNvSpPr txBox="1"/>
          <p:nvPr/>
        </p:nvSpPr>
        <p:spPr>
          <a:xfrm>
            <a:off x="989351" y="5282288"/>
            <a:ext cx="7360169" cy="1384995"/>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早在所罗门时代，大约公元前</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1000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年左右，所罗门就用麦子和精油向推罗王购买香柏木，并聘用技术娴熟的工匠。</a:t>
            </a:r>
            <a:endParaRPr lang="zh-CN" altLang="en-US" sz="2800" dirty="0">
              <a:latin typeface="Microsoft YaHei" panose="020B0503020204020204" pitchFamily="34" charset="-122"/>
              <a:ea typeface="Microsoft YaHei" panose="020B0503020204020204" pitchFamily="34" charset="-122"/>
            </a:endParaRPr>
          </a:p>
        </p:txBody>
      </p:sp>
      <p:pic>
        <p:nvPicPr>
          <p:cNvPr id="5" name="Picture 1">
            <a:extLst>
              <a:ext uri="{FF2B5EF4-FFF2-40B4-BE49-F238E27FC236}">
                <a16:creationId xmlns:a16="http://schemas.microsoft.com/office/drawing/2014/main" id="{F498B0B3-4563-4D7B-AC07-77639B84DF71}"/>
              </a:ext>
            </a:extLst>
          </p:cNvPr>
          <p:cNvPicPr>
            <a:picLocks noChangeAspect="1"/>
          </p:cNvPicPr>
          <p:nvPr/>
        </p:nvPicPr>
        <p:blipFill>
          <a:blip r:embed="rId2"/>
          <a:stretch>
            <a:fillRect/>
          </a:stretch>
        </p:blipFill>
        <p:spPr>
          <a:xfrm>
            <a:off x="1379094" y="190717"/>
            <a:ext cx="6580682" cy="49226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99474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24959B2-DBD7-41F2-9560-6136B4F9BC64}"/>
              </a:ext>
            </a:extLst>
          </p:cNvPr>
          <p:cNvSpPr txBox="1"/>
          <p:nvPr/>
        </p:nvSpPr>
        <p:spPr>
          <a:xfrm>
            <a:off x="-369791" y="2851116"/>
            <a:ext cx="2971800" cy="646331"/>
          </a:xfrm>
          <a:prstGeom prst="rect">
            <a:avLst/>
          </a:prstGeom>
          <a:noFill/>
        </p:spPr>
        <p:txBody>
          <a:bodyPr wrap="square" rtlCol="0">
            <a:spAutoFit/>
          </a:bodyPr>
          <a:lstStyle/>
          <a:p>
            <a:pPr algn="ctr"/>
            <a:r>
              <a:rPr kumimoji="1" lang="zh-CN" altLang="en-US" sz="3600" b="1" dirty="0">
                <a:latin typeface="Microsoft YaHei" panose="020B0503020204020204" pitchFamily="34" charset="-122"/>
                <a:ea typeface="Microsoft YaHei" panose="020B0503020204020204" pitchFamily="34" charset="-122"/>
              </a:rPr>
              <a:t>“推罗紫”</a:t>
            </a:r>
          </a:p>
        </p:txBody>
      </p:sp>
      <p:grpSp>
        <p:nvGrpSpPr>
          <p:cNvPr id="3" name="组合 2">
            <a:extLst>
              <a:ext uri="{FF2B5EF4-FFF2-40B4-BE49-F238E27FC236}">
                <a16:creationId xmlns:a16="http://schemas.microsoft.com/office/drawing/2014/main" id="{114F3ECD-3266-42C0-9EF3-108DDEB4D53B}"/>
              </a:ext>
            </a:extLst>
          </p:cNvPr>
          <p:cNvGrpSpPr/>
          <p:nvPr/>
        </p:nvGrpSpPr>
        <p:grpSpPr>
          <a:xfrm>
            <a:off x="2209800" y="594095"/>
            <a:ext cx="6594956" cy="5806705"/>
            <a:chOff x="2573585" y="685800"/>
            <a:chExt cx="6231171" cy="5486401"/>
          </a:xfrm>
        </p:grpSpPr>
        <p:pic>
          <p:nvPicPr>
            <p:cNvPr id="4" name="图片 3" descr="图片包含 裙子, 紫色, 前, 衬衫&#10;&#10;描述已自动生成">
              <a:extLst>
                <a:ext uri="{FF2B5EF4-FFF2-40B4-BE49-F238E27FC236}">
                  <a16:creationId xmlns:a16="http://schemas.microsoft.com/office/drawing/2014/main" id="{005F342B-A0FA-4B9A-B4C6-29328B52D927}"/>
                </a:ext>
              </a:extLst>
            </p:cNvPr>
            <p:cNvPicPr>
              <a:picLocks noChangeAspect="1"/>
            </p:cNvPicPr>
            <p:nvPr/>
          </p:nvPicPr>
          <p:blipFill rotWithShape="1">
            <a:blip r:embed="rId2">
              <a:extLst>
                <a:ext uri="{28A0092B-C50C-407E-A947-70E740481C1C}">
                  <a14:useLocalDpi xmlns:a14="http://schemas.microsoft.com/office/drawing/2010/main" val="0"/>
                </a:ext>
              </a:extLst>
            </a:blip>
            <a:srcRect l="20576" t="2703" r="20576"/>
            <a:stretch/>
          </p:blipFill>
          <p:spPr>
            <a:xfrm>
              <a:off x="5486400" y="685800"/>
              <a:ext cx="3318356" cy="5486400"/>
            </a:xfrm>
            <a:prstGeom prst="rect">
              <a:avLst/>
            </a:prstGeom>
          </p:spPr>
        </p:pic>
        <p:grpSp>
          <p:nvGrpSpPr>
            <p:cNvPr id="5" name="组合 4">
              <a:extLst>
                <a:ext uri="{FF2B5EF4-FFF2-40B4-BE49-F238E27FC236}">
                  <a16:creationId xmlns:a16="http://schemas.microsoft.com/office/drawing/2014/main" id="{EFF98C45-8420-41E8-87F5-63C8601CCE30}"/>
                </a:ext>
              </a:extLst>
            </p:cNvPr>
            <p:cNvGrpSpPr/>
            <p:nvPr/>
          </p:nvGrpSpPr>
          <p:grpSpPr>
            <a:xfrm>
              <a:off x="2573585" y="685801"/>
              <a:ext cx="2880158" cy="5486400"/>
              <a:chOff x="2828924" y="1505479"/>
              <a:chExt cx="2809876" cy="5352521"/>
            </a:xfrm>
          </p:grpSpPr>
          <p:pic>
            <p:nvPicPr>
              <p:cNvPr id="6" name="图片 5" descr="手上的青蛙&#10;&#10;中度可信度描述已自动生成">
                <a:extLst>
                  <a:ext uri="{FF2B5EF4-FFF2-40B4-BE49-F238E27FC236}">
                    <a16:creationId xmlns:a16="http://schemas.microsoft.com/office/drawing/2014/main" id="{BCF5DF55-4C18-4F25-BC88-FD0BC5DF4055}"/>
                  </a:ext>
                </a:extLst>
              </p:cNvPr>
              <p:cNvPicPr>
                <a:picLocks noChangeAspect="1"/>
              </p:cNvPicPr>
              <p:nvPr/>
            </p:nvPicPr>
            <p:blipFill rotWithShape="1">
              <a:blip r:embed="rId3">
                <a:extLst>
                  <a:ext uri="{28A0092B-C50C-407E-A947-70E740481C1C}">
                    <a14:useLocalDpi xmlns:a14="http://schemas.microsoft.com/office/drawing/2010/main" val="0"/>
                  </a:ext>
                </a:extLst>
              </a:blip>
              <a:srcRect t="9814"/>
              <a:stretch/>
            </p:blipFill>
            <p:spPr>
              <a:xfrm>
                <a:off x="2828924" y="1505479"/>
                <a:ext cx="2809875" cy="1900577"/>
              </a:xfrm>
              <a:prstGeom prst="rect">
                <a:avLst/>
              </a:prstGeom>
            </p:spPr>
          </p:pic>
          <p:pic>
            <p:nvPicPr>
              <p:cNvPr id="7" name="图片 6" descr="紫色头发的人们&#10;&#10;低可信度描述已自动生成">
                <a:extLst>
                  <a:ext uri="{FF2B5EF4-FFF2-40B4-BE49-F238E27FC236}">
                    <a16:creationId xmlns:a16="http://schemas.microsoft.com/office/drawing/2014/main" id="{A5D9CC9F-7273-429D-B0FD-1EC31D3C954B}"/>
                  </a:ext>
                </a:extLst>
              </p:cNvPr>
              <p:cNvPicPr>
                <a:picLocks noChangeAspect="1"/>
              </p:cNvPicPr>
              <p:nvPr/>
            </p:nvPicPr>
            <p:blipFill rotWithShape="1">
              <a:blip r:embed="rId4">
                <a:extLst>
                  <a:ext uri="{28A0092B-C50C-407E-A947-70E740481C1C}">
                    <a14:useLocalDpi xmlns:a14="http://schemas.microsoft.com/office/drawing/2010/main" val="0"/>
                  </a:ext>
                </a:extLst>
              </a:blip>
              <a:srcRect r="50833"/>
              <a:stretch/>
            </p:blipFill>
            <p:spPr>
              <a:xfrm>
                <a:off x="2828925" y="3429000"/>
                <a:ext cx="2809875" cy="3429000"/>
              </a:xfrm>
              <a:prstGeom prst="rect">
                <a:avLst/>
              </a:prstGeom>
            </p:spPr>
          </p:pic>
        </p:grpSp>
      </p:grpSp>
      <p:sp>
        <p:nvSpPr>
          <p:cNvPr id="8" name="矩形 7">
            <a:extLst>
              <a:ext uri="{FF2B5EF4-FFF2-40B4-BE49-F238E27FC236}">
                <a16:creationId xmlns:a16="http://schemas.microsoft.com/office/drawing/2014/main" id="{DFCBBDBD-4709-40E3-9BE6-2E6CF8F2B729}"/>
              </a:ext>
            </a:extLst>
          </p:cNvPr>
          <p:cNvSpPr/>
          <p:nvPr/>
        </p:nvSpPr>
        <p:spPr>
          <a:xfrm>
            <a:off x="2209800" y="594095"/>
            <a:ext cx="6594956" cy="580670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183490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A321AA1-A26D-4611-87E1-974E23C81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500" y="1787980"/>
            <a:ext cx="2714323" cy="17687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descr="图片包含 裙子, 紫色, 前, 衬衫&#10;&#10;描述已自动生成">
            <a:extLst>
              <a:ext uri="{FF2B5EF4-FFF2-40B4-BE49-F238E27FC236}">
                <a16:creationId xmlns:a16="http://schemas.microsoft.com/office/drawing/2014/main" id="{72108A6A-DDC0-494B-918A-D65AC56A23D8}"/>
              </a:ext>
            </a:extLst>
          </p:cNvPr>
          <p:cNvPicPr>
            <a:picLocks noChangeAspect="1"/>
          </p:cNvPicPr>
          <p:nvPr/>
        </p:nvPicPr>
        <p:blipFill rotWithShape="1">
          <a:blip r:embed="rId3">
            <a:extLst>
              <a:ext uri="{28A0092B-C50C-407E-A947-70E740481C1C}">
                <a14:useLocalDpi xmlns:a14="http://schemas.microsoft.com/office/drawing/2010/main" val="0"/>
              </a:ext>
            </a:extLst>
          </a:blip>
          <a:srcRect l="20576" t="2703" r="20576"/>
          <a:stretch/>
        </p:blipFill>
        <p:spPr>
          <a:xfrm>
            <a:off x="6135119" y="1167416"/>
            <a:ext cx="2790190" cy="46131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
            <a:extLst>
              <a:ext uri="{FF2B5EF4-FFF2-40B4-BE49-F238E27FC236}">
                <a16:creationId xmlns:a16="http://schemas.microsoft.com/office/drawing/2014/main" id="{5230B1D0-837A-42CC-ADE8-5F80034B267B}"/>
              </a:ext>
            </a:extLst>
          </p:cNvPr>
          <p:cNvPicPr>
            <a:picLocks noChangeAspect="1"/>
          </p:cNvPicPr>
          <p:nvPr/>
        </p:nvPicPr>
        <p:blipFill>
          <a:blip r:embed="rId4"/>
          <a:stretch>
            <a:fillRect/>
          </a:stretch>
        </p:blipFill>
        <p:spPr>
          <a:xfrm>
            <a:off x="2866500" y="3750132"/>
            <a:ext cx="2714322" cy="20304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文本框 8">
            <a:extLst>
              <a:ext uri="{FF2B5EF4-FFF2-40B4-BE49-F238E27FC236}">
                <a16:creationId xmlns:a16="http://schemas.microsoft.com/office/drawing/2014/main" id="{ECAB1045-A2EB-4510-837F-C400B62055DB}"/>
              </a:ext>
            </a:extLst>
          </p:cNvPr>
          <p:cNvSpPr txBox="1"/>
          <p:nvPr/>
        </p:nvSpPr>
        <p:spPr>
          <a:xfrm>
            <a:off x="638250" y="1707266"/>
            <a:ext cx="2228250" cy="1815882"/>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腓尼基古城的一员，</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优越的地理位置</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BEBA150B-14AB-4136-8A2A-F6CCE0D296FE}"/>
              </a:ext>
            </a:extLst>
          </p:cNvPr>
          <p:cNvSpPr txBox="1"/>
          <p:nvPr/>
        </p:nvSpPr>
        <p:spPr>
          <a:xfrm>
            <a:off x="281826" y="4410726"/>
            <a:ext cx="2714322" cy="523220"/>
          </a:xfrm>
          <a:prstGeom prst="rect">
            <a:avLst/>
          </a:prstGeom>
          <a:noFill/>
        </p:spPr>
        <p:txBody>
          <a:bodyPr wrap="square">
            <a:spAutoFit/>
          </a:bodyPr>
          <a:lstStyle/>
          <a:p>
            <a:pPr algn="ct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善于海上贸易</a:t>
            </a:r>
            <a:endParaRPr lang="zh-CN" altLang="en-US" sz="2800" dirty="0">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AF8DFD18-1C10-4741-B98D-0447DCB7884F}"/>
              </a:ext>
            </a:extLst>
          </p:cNvPr>
          <p:cNvSpPr txBox="1"/>
          <p:nvPr/>
        </p:nvSpPr>
        <p:spPr>
          <a:xfrm>
            <a:off x="6051856" y="5847701"/>
            <a:ext cx="2956716" cy="954107"/>
          </a:xfrm>
          <a:prstGeom prst="rect">
            <a:avLst/>
          </a:prstGeom>
          <a:noFill/>
        </p:spPr>
        <p:txBody>
          <a:bodyPr wrap="square">
            <a:spAutoFit/>
          </a:bodyPr>
          <a:lstStyle/>
          <a:p>
            <a:pPr algn="ct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出产昂贵的</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“推罗紫色”</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2612DB51-C220-C54F-AFFC-A2BC1CB94F70}"/>
              </a:ext>
            </a:extLst>
          </p:cNvPr>
          <p:cNvSpPr>
            <a:spLocks noGrp="1"/>
          </p:cNvSpPr>
          <p:nvPr>
            <p:ph type="title"/>
          </p:nvPr>
        </p:nvSpPr>
        <p:spPr>
          <a:xfrm>
            <a:off x="0" y="454069"/>
            <a:ext cx="9144000" cy="811654"/>
          </a:xfrm>
        </p:spPr>
        <p:txBody>
          <a:bodyPr/>
          <a:lstStyle/>
          <a:p>
            <a:r>
              <a:rPr lang="zh-CN" altLang="en-US" dirty="0"/>
              <a:t>古推罗城的概况</a:t>
            </a:r>
          </a:p>
        </p:txBody>
      </p:sp>
    </p:spTree>
    <p:extLst>
      <p:ext uri="{BB962C8B-B14F-4D97-AF65-F5344CB8AC3E}">
        <p14:creationId xmlns:p14="http://schemas.microsoft.com/office/powerpoint/2010/main" val="102786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直线连接符 20">
            <a:extLst>
              <a:ext uri="{FF2B5EF4-FFF2-40B4-BE49-F238E27FC236}">
                <a16:creationId xmlns:a16="http://schemas.microsoft.com/office/drawing/2014/main" id="{B88B89C0-E153-E043-B34F-12D6033B8A13}"/>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0" name="直线连接符 21">
            <a:extLst>
              <a:ext uri="{FF2B5EF4-FFF2-40B4-BE49-F238E27FC236}">
                <a16:creationId xmlns:a16="http://schemas.microsoft.com/office/drawing/2014/main" id="{355820CE-D0A6-7C4B-8041-56FA22902B6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2">
            <a:extLst>
              <a:ext uri="{FF2B5EF4-FFF2-40B4-BE49-F238E27FC236}">
                <a16:creationId xmlns:a16="http://schemas.microsoft.com/office/drawing/2014/main" id="{54C96C86-4B63-7543-A45F-F0E59A68B98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2" name="直线连接符 23">
            <a:extLst>
              <a:ext uri="{FF2B5EF4-FFF2-40B4-BE49-F238E27FC236}">
                <a16:creationId xmlns:a16="http://schemas.microsoft.com/office/drawing/2014/main" id="{48978D4C-73E7-BC48-8C25-E4587D962802}"/>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3" name="图片 24" descr="图片 24">
            <a:extLst>
              <a:ext uri="{FF2B5EF4-FFF2-40B4-BE49-F238E27FC236}">
                <a16:creationId xmlns:a16="http://schemas.microsoft.com/office/drawing/2014/main" id="{8629F4BD-383B-1045-847D-02D5054770A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4" name="图片 25" descr="图片 25">
            <a:extLst>
              <a:ext uri="{FF2B5EF4-FFF2-40B4-BE49-F238E27FC236}">
                <a16:creationId xmlns:a16="http://schemas.microsoft.com/office/drawing/2014/main" id="{D169D303-22BF-4F40-9959-2829EC68BB63}"/>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9" name="文本框 8">
            <a:extLst>
              <a:ext uri="{FF2B5EF4-FFF2-40B4-BE49-F238E27FC236}">
                <a16:creationId xmlns:a16="http://schemas.microsoft.com/office/drawing/2014/main" id="{D751A4ED-A5DC-460C-8C11-37833E34D065}"/>
              </a:ext>
            </a:extLst>
          </p:cNvPr>
          <p:cNvSpPr txBox="1"/>
          <p:nvPr/>
        </p:nvSpPr>
        <p:spPr>
          <a:xfrm>
            <a:off x="1216128" y="1931505"/>
            <a:ext cx="6874336" cy="1132554"/>
          </a:xfrm>
          <a:prstGeom prst="rect">
            <a:avLst/>
          </a:prstGeom>
          <a:noFill/>
        </p:spPr>
        <p:txBody>
          <a:bodyPr wrap="square">
            <a:spAutoFit/>
          </a:bodyPr>
          <a:lstStyle/>
          <a:p>
            <a:pPr>
              <a:lnSpc>
                <a:spcPts val="4240"/>
              </a:lnSpc>
            </a:pPr>
            <a:r>
              <a:rPr lang="zh-CN" altLang="zh-CN" sz="3200" kern="0" dirty="0">
                <a:solidFill>
                  <a:srgbClr val="000000"/>
                </a:solidFill>
                <a:effectLst/>
                <a:latin typeface="Microsoft YaHei" panose="020B0503020204020204" pitchFamily="34" charset="-122"/>
                <a:ea typeface="Microsoft YaHei" panose="020B0503020204020204" pitchFamily="34" charset="-122"/>
                <a:cs typeface="Open Sans" panose="020B0606030504020204" pitchFamily="34" charset="0"/>
              </a:rPr>
              <a:t>预言就是对未来将发生的事情的预报或者断言</a:t>
            </a:r>
            <a:r>
              <a:rPr lang="zh-CN" altLang="en-US" sz="3200" kern="0" dirty="0">
                <a:solidFill>
                  <a:srgbClr val="000000"/>
                </a:solidFill>
                <a:effectLst/>
                <a:latin typeface="Microsoft YaHei" panose="020B0503020204020204" pitchFamily="34" charset="-122"/>
                <a:ea typeface="Microsoft YaHei" panose="020B0503020204020204" pitchFamily="34" charset="-122"/>
                <a:cs typeface="Open Sans" panose="020B0606030504020204" pitchFamily="34" charset="0"/>
              </a:rPr>
              <a:t>。</a:t>
            </a:r>
            <a:endParaRPr lang="zh-CN" altLang="en-US" sz="32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DF6A7963-0DB2-4D43-977B-9FCDFBD29B16}"/>
              </a:ext>
            </a:extLst>
          </p:cNvPr>
          <p:cNvSpPr>
            <a:spLocks noGrp="1"/>
          </p:cNvSpPr>
          <p:nvPr>
            <p:ph type="title"/>
          </p:nvPr>
        </p:nvSpPr>
        <p:spPr/>
        <p:txBody>
          <a:bodyPr/>
          <a:lstStyle/>
          <a:p>
            <a:r>
              <a:rPr kumimoji="1" lang="zh-CN" altLang="en-US" dirty="0"/>
              <a:t>什么是预言？</a:t>
            </a:r>
            <a:endParaRPr lang="zh-CN" altLang="en-US" dirty="0"/>
          </a:p>
        </p:txBody>
      </p:sp>
      <p:pic>
        <p:nvPicPr>
          <p:cNvPr id="6" name="图片 5">
            <a:extLst>
              <a:ext uri="{FF2B5EF4-FFF2-40B4-BE49-F238E27FC236}">
                <a16:creationId xmlns:a16="http://schemas.microsoft.com/office/drawing/2014/main" id="{6A836FF3-1EE8-FC45-9ABB-E78C8B1EDB5C}"/>
              </a:ext>
            </a:extLst>
          </p:cNvPr>
          <p:cNvPicPr>
            <a:picLocks noChangeAspect="1"/>
          </p:cNvPicPr>
          <p:nvPr/>
        </p:nvPicPr>
        <p:blipFill>
          <a:blip r:embed="rId4"/>
          <a:stretch>
            <a:fillRect/>
          </a:stretch>
        </p:blipFill>
        <p:spPr>
          <a:xfrm>
            <a:off x="1470174" y="3215934"/>
            <a:ext cx="6366245" cy="30303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a:extLst>
              <a:ext uri="{FF2B5EF4-FFF2-40B4-BE49-F238E27FC236}">
                <a16:creationId xmlns:a16="http://schemas.microsoft.com/office/drawing/2014/main" id="{69C918E4-6C2A-44BE-83DD-2A064DDA2D57}"/>
              </a:ext>
            </a:extLst>
          </p:cNvPr>
          <p:cNvSpPr txBox="1"/>
          <p:nvPr/>
        </p:nvSpPr>
        <p:spPr>
          <a:xfrm>
            <a:off x="1513955" y="3200962"/>
            <a:ext cx="6322464" cy="3016210"/>
          </a:xfrm>
          <a:prstGeom prst="rect">
            <a:avLst/>
          </a:prstGeom>
          <a:solidFill>
            <a:schemeClr val="accent1"/>
          </a:solidFill>
          <a:ln>
            <a:solidFill>
              <a:schemeClr val="accent1"/>
            </a:solidFill>
          </a:ln>
        </p:spPr>
        <p:txBody>
          <a:bodyPr wrap="square" rtlCol="0">
            <a:spAutoFit/>
          </a:bodyPr>
          <a:lstStyle/>
          <a:p>
            <a:pPr algn="ctr"/>
            <a:endParaRPr lang="en-US" altLang="zh-CN" sz="3800" b="1" kern="0" dirty="0">
              <a:solidFill>
                <a:schemeClr val="bg1"/>
              </a:solidFill>
              <a:effectLst/>
              <a:latin typeface="Microsoft YaHei" panose="020B0503020204020204" pitchFamily="34" charset="-122"/>
              <a:ea typeface="Microsoft YaHei" panose="020B0503020204020204" pitchFamily="34" charset="-122"/>
              <a:cs typeface="Open Sans" panose="020B0606030504020204" pitchFamily="34" charset="0"/>
            </a:endParaRPr>
          </a:p>
          <a:p>
            <a:pPr algn="ctr"/>
            <a:r>
              <a:rPr lang="zh-CN" altLang="zh-CN" sz="3800" b="1" kern="0" dirty="0">
                <a:solidFill>
                  <a:schemeClr val="bg1"/>
                </a:solidFill>
                <a:effectLst/>
                <a:latin typeface="Microsoft YaHei" panose="020B0503020204020204" pitchFamily="34" charset="-122"/>
                <a:ea typeface="Microsoft YaHei" panose="020B0503020204020204" pitchFamily="34" charset="-122"/>
                <a:cs typeface="Open Sans" panose="020B0606030504020204" pitchFamily="34" charset="0"/>
              </a:rPr>
              <a:t>上海</a:t>
            </a:r>
            <a:endParaRPr lang="en-US" altLang="zh-CN" sz="3800" b="1" kern="0" dirty="0">
              <a:solidFill>
                <a:schemeClr val="bg1"/>
              </a:solidFill>
              <a:effectLst/>
              <a:latin typeface="Microsoft YaHei" panose="020B0503020204020204" pitchFamily="34" charset="-122"/>
              <a:ea typeface="Microsoft YaHei" panose="020B0503020204020204" pitchFamily="34" charset="-122"/>
              <a:cs typeface="Open Sans" panose="020B0606030504020204" pitchFamily="34" charset="0"/>
            </a:endParaRPr>
          </a:p>
          <a:p>
            <a:pPr algn="ctr"/>
            <a:r>
              <a:rPr lang="zh-CN" altLang="zh-CN" sz="3800" b="1" kern="0" dirty="0">
                <a:solidFill>
                  <a:schemeClr val="bg1"/>
                </a:solidFill>
                <a:effectLst/>
                <a:latin typeface="Microsoft YaHei" panose="020B0503020204020204" pitchFamily="34" charset="-122"/>
                <a:ea typeface="Microsoft YaHei" panose="020B0503020204020204" pitchFamily="34" charset="-122"/>
                <a:cs typeface="Open Sans" panose="020B0606030504020204" pitchFamily="34" charset="0"/>
              </a:rPr>
              <a:t>三天后</a:t>
            </a:r>
            <a:endParaRPr lang="en-US" altLang="zh-CN" sz="3800" b="1" kern="0" dirty="0">
              <a:solidFill>
                <a:schemeClr val="bg1"/>
              </a:solidFill>
              <a:effectLst/>
              <a:latin typeface="Microsoft YaHei" panose="020B0503020204020204" pitchFamily="34" charset="-122"/>
              <a:ea typeface="Microsoft YaHei" panose="020B0503020204020204" pitchFamily="34" charset="-122"/>
              <a:cs typeface="Open Sans" panose="020B0606030504020204" pitchFamily="34" charset="0"/>
            </a:endParaRPr>
          </a:p>
          <a:p>
            <a:pPr algn="ctr"/>
            <a:r>
              <a:rPr lang="zh-CN" altLang="zh-CN" sz="3800" b="1" kern="0" dirty="0">
                <a:solidFill>
                  <a:schemeClr val="bg1"/>
                </a:solidFill>
                <a:effectLst/>
                <a:latin typeface="Microsoft YaHei" panose="020B0503020204020204" pitchFamily="34" charset="-122"/>
                <a:ea typeface="Microsoft YaHei" panose="020B0503020204020204" pitchFamily="34" charset="-122"/>
                <a:cs typeface="Open Sans" panose="020B0606030504020204" pitchFamily="34" charset="0"/>
              </a:rPr>
              <a:t>会下暴雨</a:t>
            </a:r>
            <a:endParaRPr kumimoji="1" lang="en-US" altLang="zh-CN" sz="3800" b="1" dirty="0">
              <a:solidFill>
                <a:schemeClr val="bg1"/>
              </a:solidFill>
              <a:latin typeface="Microsoft YaHei" panose="020B0503020204020204" pitchFamily="34" charset="-122"/>
              <a:ea typeface="Microsoft YaHei" panose="020B0503020204020204" pitchFamily="34" charset="-122"/>
            </a:endParaRPr>
          </a:p>
          <a:p>
            <a:pPr algn="ctr"/>
            <a:endParaRPr lang="en-US" altLang="zh-CN" sz="3800" b="1" kern="0" dirty="0">
              <a:solidFill>
                <a:schemeClr val="bg1"/>
              </a:solidFill>
              <a:effectLst/>
              <a:latin typeface="Microsoft YaHei" panose="020B0503020204020204" pitchFamily="34" charset="-122"/>
              <a:ea typeface="Microsoft YaHei" panose="020B0503020204020204" pitchFamily="34" charset="-122"/>
              <a:cs typeface="Open Sans" panose="020B0606030504020204" pitchFamily="34" charset="0"/>
            </a:endParaRPr>
          </a:p>
        </p:txBody>
      </p:sp>
    </p:spTree>
    <p:extLst>
      <p:ext uri="{BB962C8B-B14F-4D97-AF65-F5344CB8AC3E}">
        <p14:creationId xmlns:p14="http://schemas.microsoft.com/office/powerpoint/2010/main" val="221936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302D82D-3220-4147-BCD3-727EE4E72E16}"/>
              </a:ext>
            </a:extLst>
          </p:cNvPr>
          <p:cNvPicPr>
            <a:picLocks noChangeAspect="1"/>
          </p:cNvPicPr>
          <p:nvPr/>
        </p:nvPicPr>
        <p:blipFill>
          <a:blip r:embed="rId3"/>
          <a:stretch>
            <a:fillRect/>
          </a:stretch>
        </p:blipFill>
        <p:spPr>
          <a:xfrm>
            <a:off x="1516455" y="3070348"/>
            <a:ext cx="6111089" cy="3429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椭圆 3">
            <a:extLst>
              <a:ext uri="{FF2B5EF4-FFF2-40B4-BE49-F238E27FC236}">
                <a16:creationId xmlns:a16="http://schemas.microsoft.com/office/drawing/2014/main" id="{2AFB713E-03BE-47C4-B0CE-AAD8242FE0B6}"/>
              </a:ext>
            </a:extLst>
          </p:cNvPr>
          <p:cNvSpPr/>
          <p:nvPr/>
        </p:nvSpPr>
        <p:spPr>
          <a:xfrm>
            <a:off x="4175118" y="1133167"/>
            <a:ext cx="2246146" cy="2246146"/>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Microsoft YaHei" panose="020B0503020204020204" pitchFamily="34" charset="-122"/>
              <a:ea typeface="Microsoft YaHei" panose="020B0503020204020204" pitchFamily="34" charset="-122"/>
            </a:endParaRPr>
          </a:p>
        </p:txBody>
      </p:sp>
      <p:sp>
        <p:nvSpPr>
          <p:cNvPr id="5" name="椭圆 4">
            <a:extLst>
              <a:ext uri="{FF2B5EF4-FFF2-40B4-BE49-F238E27FC236}">
                <a16:creationId xmlns:a16="http://schemas.microsoft.com/office/drawing/2014/main" id="{9B810C43-4B8C-4411-A2E3-47DBE7AA85BE}"/>
              </a:ext>
            </a:extLst>
          </p:cNvPr>
          <p:cNvSpPr/>
          <p:nvPr/>
        </p:nvSpPr>
        <p:spPr>
          <a:xfrm>
            <a:off x="2275512" y="1700716"/>
            <a:ext cx="1565257" cy="1565257"/>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Microsoft YaHei" panose="020B0503020204020204" pitchFamily="34" charset="-122"/>
              <a:ea typeface="Microsoft YaHei" panose="020B0503020204020204" pitchFamily="34" charset="-122"/>
            </a:endParaRPr>
          </a:p>
        </p:txBody>
      </p:sp>
      <p:sp>
        <p:nvSpPr>
          <p:cNvPr id="6" name="椭圆 5">
            <a:extLst>
              <a:ext uri="{FF2B5EF4-FFF2-40B4-BE49-F238E27FC236}">
                <a16:creationId xmlns:a16="http://schemas.microsoft.com/office/drawing/2014/main" id="{32A94015-F0A3-4965-AF57-59CCD5816E6C}"/>
              </a:ext>
            </a:extLst>
          </p:cNvPr>
          <p:cNvSpPr/>
          <p:nvPr/>
        </p:nvSpPr>
        <p:spPr>
          <a:xfrm>
            <a:off x="709124" y="2166103"/>
            <a:ext cx="1262898" cy="1262898"/>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83F7968E-0A6F-4213-A505-81CCC2B62AA8}"/>
              </a:ext>
            </a:extLst>
          </p:cNvPr>
          <p:cNvSpPr txBox="1"/>
          <p:nvPr/>
        </p:nvSpPr>
        <p:spPr>
          <a:xfrm>
            <a:off x="646636" y="2529438"/>
            <a:ext cx="1340874" cy="584775"/>
          </a:xfrm>
          <a:prstGeom prst="rect">
            <a:avLst/>
          </a:prstGeom>
          <a:noFill/>
        </p:spPr>
        <p:txBody>
          <a:bodyPr wrap="square" rtlCol="0">
            <a:spAutoFit/>
          </a:bodyPr>
          <a:lstStyle/>
          <a:p>
            <a:pPr algn="ctr"/>
            <a:r>
              <a:rPr kumimoji="1" lang="zh-CN" altLang="en-US" sz="3200" b="1" dirty="0">
                <a:solidFill>
                  <a:srgbClr val="002060"/>
                </a:solidFill>
                <a:latin typeface="Microsoft YaHei" panose="020B0503020204020204" pitchFamily="34" charset="-122"/>
                <a:ea typeface="Microsoft YaHei" panose="020B0503020204020204" pitchFamily="34" charset="-122"/>
              </a:rPr>
              <a:t>几年</a:t>
            </a:r>
          </a:p>
        </p:txBody>
      </p:sp>
      <p:sp>
        <p:nvSpPr>
          <p:cNvPr id="9" name="文本框 8">
            <a:extLst>
              <a:ext uri="{FF2B5EF4-FFF2-40B4-BE49-F238E27FC236}">
                <a16:creationId xmlns:a16="http://schemas.microsoft.com/office/drawing/2014/main" id="{2534741C-880B-48DB-AB80-11457BA22CEF}"/>
              </a:ext>
            </a:extLst>
          </p:cNvPr>
          <p:cNvSpPr txBox="1"/>
          <p:nvPr/>
        </p:nvSpPr>
        <p:spPr>
          <a:xfrm>
            <a:off x="1953929" y="2213812"/>
            <a:ext cx="2096424" cy="584775"/>
          </a:xfrm>
          <a:prstGeom prst="rect">
            <a:avLst/>
          </a:prstGeom>
          <a:noFill/>
        </p:spPr>
        <p:txBody>
          <a:bodyPr wrap="square" rtlCol="0">
            <a:spAutoFit/>
          </a:bodyPr>
          <a:lstStyle/>
          <a:p>
            <a:pPr algn="ctr"/>
            <a:r>
              <a:rPr kumimoji="1" lang="zh-CN" altLang="en-US" sz="3200" b="1" dirty="0">
                <a:solidFill>
                  <a:srgbClr val="002060"/>
                </a:solidFill>
                <a:latin typeface="Microsoft YaHei" panose="020B0503020204020204" pitchFamily="34" charset="-122"/>
                <a:ea typeface="Microsoft YaHei" panose="020B0503020204020204" pitchFamily="34" charset="-122"/>
              </a:rPr>
              <a:t>十几年</a:t>
            </a:r>
          </a:p>
        </p:txBody>
      </p:sp>
      <p:sp>
        <p:nvSpPr>
          <p:cNvPr id="10" name="文本框 9">
            <a:extLst>
              <a:ext uri="{FF2B5EF4-FFF2-40B4-BE49-F238E27FC236}">
                <a16:creationId xmlns:a16="http://schemas.microsoft.com/office/drawing/2014/main" id="{4053242F-05BF-45FC-BE67-794F083F39DA}"/>
              </a:ext>
            </a:extLst>
          </p:cNvPr>
          <p:cNvSpPr txBox="1"/>
          <p:nvPr/>
        </p:nvSpPr>
        <p:spPr>
          <a:xfrm>
            <a:off x="4138863" y="1985105"/>
            <a:ext cx="2318656" cy="584775"/>
          </a:xfrm>
          <a:prstGeom prst="rect">
            <a:avLst/>
          </a:prstGeom>
          <a:noFill/>
        </p:spPr>
        <p:txBody>
          <a:bodyPr wrap="square" rtlCol="0">
            <a:spAutoFit/>
          </a:bodyPr>
          <a:lstStyle/>
          <a:p>
            <a:pPr algn="ctr"/>
            <a:r>
              <a:rPr kumimoji="1" lang="zh-CN" altLang="en-US" sz="3200" b="1" dirty="0">
                <a:solidFill>
                  <a:srgbClr val="002060"/>
                </a:solidFill>
                <a:latin typeface="Microsoft YaHei" panose="020B0503020204020204" pitchFamily="34" charset="-122"/>
                <a:ea typeface="Microsoft YaHei" panose="020B0503020204020204" pitchFamily="34" charset="-122"/>
              </a:rPr>
              <a:t>几百年</a:t>
            </a:r>
          </a:p>
        </p:txBody>
      </p:sp>
      <p:sp>
        <p:nvSpPr>
          <p:cNvPr id="13" name="文本框 12">
            <a:extLst>
              <a:ext uri="{FF2B5EF4-FFF2-40B4-BE49-F238E27FC236}">
                <a16:creationId xmlns:a16="http://schemas.microsoft.com/office/drawing/2014/main" id="{FE4BD018-DE89-463E-9DE0-950F49ED5545}"/>
              </a:ext>
            </a:extLst>
          </p:cNvPr>
          <p:cNvSpPr txBox="1"/>
          <p:nvPr/>
        </p:nvSpPr>
        <p:spPr>
          <a:xfrm>
            <a:off x="2285999" y="3461598"/>
            <a:ext cx="4571999" cy="1384995"/>
          </a:xfrm>
          <a:prstGeom prst="rect">
            <a:avLst/>
          </a:prstGeom>
          <a:solidFill>
            <a:schemeClr val="tx1"/>
          </a:solidFill>
        </p:spPr>
        <p:txBody>
          <a:bodyPr wrap="square">
            <a:spAutoFit/>
          </a:bodyPr>
          <a:lstStyle/>
          <a:p>
            <a:pPr marL="457200" indent="-457200">
              <a:buFont typeface="Arial" panose="020B0604020202020204" pitchFamily="34" charset="0"/>
              <a:buChar char="•"/>
            </a:pPr>
            <a:r>
              <a:rPr lang="zh-CN" altLang="zh-CN"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好多预言</a:t>
            </a:r>
            <a:r>
              <a:rPr lang="zh-CN" altLang="en-US"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都</a:t>
            </a:r>
            <a:r>
              <a:rPr lang="zh-CN" altLang="zh-CN"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应验了</a:t>
            </a:r>
            <a:endParaRPr lang="en-US" altLang="zh-CN"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zh-CN" sz="28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应验的完整度和细节度精确到令人心生畏惧的地步</a:t>
            </a:r>
            <a:endParaRPr lang="zh-CN" altLang="en-US" sz="2800" b="1" dirty="0">
              <a:solidFill>
                <a:schemeClr val="bg1"/>
              </a:solidFill>
              <a:latin typeface="Microsoft YaHei" panose="020B0503020204020204" pitchFamily="34" charset="-122"/>
              <a:ea typeface="Microsoft YaHei" panose="020B0503020204020204" pitchFamily="34" charset="-122"/>
            </a:endParaRPr>
          </a:p>
        </p:txBody>
      </p:sp>
      <p:sp>
        <p:nvSpPr>
          <p:cNvPr id="12" name="标题 11">
            <a:extLst>
              <a:ext uri="{FF2B5EF4-FFF2-40B4-BE49-F238E27FC236}">
                <a16:creationId xmlns:a16="http://schemas.microsoft.com/office/drawing/2014/main" id="{1BB135AA-D555-C449-AF03-45026910C78F}"/>
              </a:ext>
            </a:extLst>
          </p:cNvPr>
          <p:cNvSpPr>
            <a:spLocks noGrp="1"/>
          </p:cNvSpPr>
          <p:nvPr>
            <p:ph type="title"/>
          </p:nvPr>
        </p:nvSpPr>
        <p:spPr/>
        <p:txBody>
          <a:bodyPr/>
          <a:lstStyle/>
          <a:p>
            <a:r>
              <a:rPr kumimoji="1" lang="en-US" altLang="zh-CN" dirty="0"/>
              <a:t>《</a:t>
            </a:r>
            <a:r>
              <a:rPr kumimoji="1" lang="zh-CN" altLang="en-US" dirty="0"/>
              <a:t>圣经</a:t>
            </a:r>
            <a:r>
              <a:rPr kumimoji="1" lang="en-US" altLang="zh-CN" dirty="0"/>
              <a:t>》</a:t>
            </a:r>
            <a:r>
              <a:rPr kumimoji="1" lang="zh-CN" altLang="en-US" dirty="0"/>
              <a:t>有很多预言</a:t>
            </a:r>
            <a:endParaRPr lang="zh-CN" altLang="en-US" dirty="0"/>
          </a:p>
        </p:txBody>
      </p:sp>
      <p:sp>
        <p:nvSpPr>
          <p:cNvPr id="3" name="椭圆 2">
            <a:extLst>
              <a:ext uri="{FF2B5EF4-FFF2-40B4-BE49-F238E27FC236}">
                <a16:creationId xmlns:a16="http://schemas.microsoft.com/office/drawing/2014/main" id="{9C546B3C-717B-400F-9781-594A5ABE10E7}"/>
              </a:ext>
            </a:extLst>
          </p:cNvPr>
          <p:cNvSpPr/>
          <p:nvPr/>
        </p:nvSpPr>
        <p:spPr>
          <a:xfrm>
            <a:off x="6510737" y="1711524"/>
            <a:ext cx="2642417" cy="2642417"/>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77D5D655-5033-49D5-934A-57C9A027FEE8}"/>
              </a:ext>
            </a:extLst>
          </p:cNvPr>
          <p:cNvSpPr txBox="1"/>
          <p:nvPr/>
        </p:nvSpPr>
        <p:spPr>
          <a:xfrm>
            <a:off x="6798739" y="2740344"/>
            <a:ext cx="2066411" cy="584775"/>
          </a:xfrm>
          <a:prstGeom prst="rect">
            <a:avLst/>
          </a:prstGeom>
          <a:noFill/>
        </p:spPr>
        <p:txBody>
          <a:bodyPr wrap="square" rtlCol="0">
            <a:spAutoFit/>
          </a:bodyPr>
          <a:lstStyle/>
          <a:p>
            <a:pPr algn="ctr"/>
            <a:r>
              <a:rPr kumimoji="1" lang="zh-CN" altLang="en-US" sz="3200" b="1" dirty="0">
                <a:solidFill>
                  <a:srgbClr val="002060"/>
                </a:solidFill>
                <a:latin typeface="Microsoft YaHei" panose="020B0503020204020204" pitchFamily="34" charset="-122"/>
                <a:ea typeface="Microsoft YaHei" panose="020B0503020204020204" pitchFamily="34" charset="-122"/>
              </a:rPr>
              <a:t>几千年</a:t>
            </a:r>
          </a:p>
        </p:txBody>
      </p:sp>
    </p:spTree>
    <p:extLst>
      <p:ext uri="{BB962C8B-B14F-4D97-AF65-F5344CB8AC3E}">
        <p14:creationId xmlns:p14="http://schemas.microsoft.com/office/powerpoint/2010/main" val="40912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0" grpId="0"/>
      <p:bldP spid="13" grpId="0" animBg="1"/>
      <p:bldP spid="3"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302D82D-3220-4147-BCD3-727EE4E72E16}"/>
              </a:ext>
            </a:extLst>
          </p:cNvPr>
          <p:cNvPicPr>
            <a:picLocks noChangeAspect="1"/>
          </p:cNvPicPr>
          <p:nvPr/>
        </p:nvPicPr>
        <p:blipFill>
          <a:blip r:embed="rId3"/>
          <a:stretch>
            <a:fillRect/>
          </a:stretch>
        </p:blipFill>
        <p:spPr>
          <a:xfrm>
            <a:off x="1516455" y="3070348"/>
            <a:ext cx="6111089" cy="3429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椭圆 3">
            <a:extLst>
              <a:ext uri="{FF2B5EF4-FFF2-40B4-BE49-F238E27FC236}">
                <a16:creationId xmlns:a16="http://schemas.microsoft.com/office/drawing/2014/main" id="{2AFB713E-03BE-47C4-B0CE-AAD8242FE0B6}"/>
              </a:ext>
            </a:extLst>
          </p:cNvPr>
          <p:cNvSpPr/>
          <p:nvPr/>
        </p:nvSpPr>
        <p:spPr>
          <a:xfrm>
            <a:off x="4175118" y="1133167"/>
            <a:ext cx="2246146" cy="2246146"/>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4053242F-05BF-45FC-BE67-794F083F39DA}"/>
              </a:ext>
            </a:extLst>
          </p:cNvPr>
          <p:cNvSpPr txBox="1"/>
          <p:nvPr/>
        </p:nvSpPr>
        <p:spPr>
          <a:xfrm>
            <a:off x="4175118" y="1985105"/>
            <a:ext cx="2246146" cy="584775"/>
          </a:xfrm>
          <a:prstGeom prst="rect">
            <a:avLst/>
          </a:prstGeom>
          <a:noFill/>
        </p:spPr>
        <p:txBody>
          <a:bodyPr wrap="square" rtlCol="0">
            <a:spAutoFit/>
          </a:bodyPr>
          <a:lstStyle/>
          <a:p>
            <a:pPr algn="ctr"/>
            <a:r>
              <a:rPr kumimoji="1" lang="zh-CN" altLang="en-US" sz="3200" b="1" dirty="0">
                <a:solidFill>
                  <a:srgbClr val="002060"/>
                </a:solidFill>
                <a:latin typeface="Microsoft YaHei" panose="020B0503020204020204" pitchFamily="34" charset="-122"/>
                <a:ea typeface="Microsoft YaHei" panose="020B0503020204020204" pitchFamily="34" charset="-122"/>
              </a:rPr>
              <a:t>几百年</a:t>
            </a:r>
          </a:p>
        </p:txBody>
      </p:sp>
      <p:sp>
        <p:nvSpPr>
          <p:cNvPr id="13" name="文本框 12">
            <a:extLst>
              <a:ext uri="{FF2B5EF4-FFF2-40B4-BE49-F238E27FC236}">
                <a16:creationId xmlns:a16="http://schemas.microsoft.com/office/drawing/2014/main" id="{FE4BD018-DE89-463E-9DE0-950F49ED5545}"/>
              </a:ext>
            </a:extLst>
          </p:cNvPr>
          <p:cNvSpPr txBox="1"/>
          <p:nvPr/>
        </p:nvSpPr>
        <p:spPr>
          <a:xfrm>
            <a:off x="2285999" y="3719525"/>
            <a:ext cx="4571999" cy="954107"/>
          </a:xfrm>
          <a:prstGeom prst="rect">
            <a:avLst/>
          </a:prstGeom>
          <a:solidFill>
            <a:schemeClr val="tx1"/>
          </a:solidFill>
        </p:spPr>
        <p:txBody>
          <a:bodyPr wrap="square">
            <a:spAutoFit/>
          </a:bodyPr>
          <a:lstStyle/>
          <a:p>
            <a:pPr marL="457200" indent="-457200">
              <a:buFont typeface="Arial" panose="020B0604020202020204" pitchFamily="34" charset="0"/>
              <a:buChar char="•"/>
            </a:pPr>
            <a:r>
              <a:rPr lang="zh-CN" altLang="en-US" sz="2800" b="1"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为了证明祂是掌管历史和未来的独一真神。</a:t>
            </a:r>
            <a:endParaRPr lang="zh-CN" altLang="en-US" sz="2800" b="1" dirty="0">
              <a:solidFill>
                <a:schemeClr val="bg1"/>
              </a:solidFill>
              <a:latin typeface="Microsoft YaHei" panose="020B0503020204020204" pitchFamily="34" charset="-122"/>
              <a:ea typeface="Microsoft YaHei" panose="020B0503020204020204" pitchFamily="34" charset="-122"/>
            </a:endParaRPr>
          </a:p>
        </p:txBody>
      </p:sp>
      <p:sp>
        <p:nvSpPr>
          <p:cNvPr id="12" name="标题 11">
            <a:extLst>
              <a:ext uri="{FF2B5EF4-FFF2-40B4-BE49-F238E27FC236}">
                <a16:creationId xmlns:a16="http://schemas.microsoft.com/office/drawing/2014/main" id="{1BB135AA-D555-C449-AF03-45026910C78F}"/>
              </a:ext>
            </a:extLst>
          </p:cNvPr>
          <p:cNvSpPr>
            <a:spLocks noGrp="1"/>
          </p:cNvSpPr>
          <p:nvPr>
            <p:ph type="title"/>
          </p:nvPr>
        </p:nvSpPr>
        <p:spPr/>
        <p:txBody>
          <a:bodyPr/>
          <a:lstStyle/>
          <a:p>
            <a:r>
              <a:rPr kumimoji="1" lang="zh-CN" altLang="en-US" dirty="0"/>
              <a:t>上帝为什么要发出预言？</a:t>
            </a:r>
            <a:endParaRPr lang="zh-CN" altLang="en-US" dirty="0"/>
          </a:p>
        </p:txBody>
      </p:sp>
      <p:sp>
        <p:nvSpPr>
          <p:cNvPr id="3" name="椭圆 2">
            <a:extLst>
              <a:ext uri="{FF2B5EF4-FFF2-40B4-BE49-F238E27FC236}">
                <a16:creationId xmlns:a16="http://schemas.microsoft.com/office/drawing/2014/main" id="{9C546B3C-717B-400F-9781-594A5ABE10E7}"/>
              </a:ext>
            </a:extLst>
          </p:cNvPr>
          <p:cNvSpPr/>
          <p:nvPr/>
        </p:nvSpPr>
        <p:spPr>
          <a:xfrm>
            <a:off x="6510737" y="1711524"/>
            <a:ext cx="2642417" cy="2642417"/>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77D5D655-5033-49D5-934A-57C9A027FEE8}"/>
              </a:ext>
            </a:extLst>
          </p:cNvPr>
          <p:cNvSpPr txBox="1"/>
          <p:nvPr/>
        </p:nvSpPr>
        <p:spPr>
          <a:xfrm>
            <a:off x="6798739" y="2740344"/>
            <a:ext cx="2066411" cy="584775"/>
          </a:xfrm>
          <a:prstGeom prst="rect">
            <a:avLst/>
          </a:prstGeom>
          <a:noFill/>
        </p:spPr>
        <p:txBody>
          <a:bodyPr wrap="square" rtlCol="0">
            <a:spAutoFit/>
          </a:bodyPr>
          <a:lstStyle/>
          <a:p>
            <a:pPr algn="ctr"/>
            <a:r>
              <a:rPr kumimoji="1" lang="zh-CN" altLang="en-US" sz="3200" b="1" dirty="0">
                <a:solidFill>
                  <a:srgbClr val="002060"/>
                </a:solidFill>
                <a:latin typeface="Microsoft YaHei" panose="020B0503020204020204" pitchFamily="34" charset="-122"/>
                <a:ea typeface="Microsoft YaHei" panose="020B0503020204020204" pitchFamily="34" charset="-122"/>
              </a:rPr>
              <a:t>几千年</a:t>
            </a:r>
          </a:p>
        </p:txBody>
      </p:sp>
      <p:sp>
        <p:nvSpPr>
          <p:cNvPr id="14" name="椭圆 13">
            <a:extLst>
              <a:ext uri="{FF2B5EF4-FFF2-40B4-BE49-F238E27FC236}">
                <a16:creationId xmlns:a16="http://schemas.microsoft.com/office/drawing/2014/main" id="{58AFB978-0CB0-874B-BB31-B804283B1E97}"/>
              </a:ext>
            </a:extLst>
          </p:cNvPr>
          <p:cNvSpPr/>
          <p:nvPr/>
        </p:nvSpPr>
        <p:spPr>
          <a:xfrm>
            <a:off x="2275512" y="1700716"/>
            <a:ext cx="1565257" cy="1565257"/>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Microsoft YaHei" panose="020B0503020204020204" pitchFamily="34" charset="-122"/>
              <a:ea typeface="Microsoft YaHei" panose="020B0503020204020204" pitchFamily="34" charset="-122"/>
            </a:endParaRPr>
          </a:p>
        </p:txBody>
      </p:sp>
      <p:sp>
        <p:nvSpPr>
          <p:cNvPr id="15" name="椭圆 14">
            <a:extLst>
              <a:ext uri="{FF2B5EF4-FFF2-40B4-BE49-F238E27FC236}">
                <a16:creationId xmlns:a16="http://schemas.microsoft.com/office/drawing/2014/main" id="{C977060D-F585-284C-8A22-0F79B426188C}"/>
              </a:ext>
            </a:extLst>
          </p:cNvPr>
          <p:cNvSpPr/>
          <p:nvPr/>
        </p:nvSpPr>
        <p:spPr>
          <a:xfrm>
            <a:off x="709124" y="2166103"/>
            <a:ext cx="1262898" cy="1262898"/>
          </a:xfrm>
          <a:prstGeom prst="ellipse">
            <a:avLst/>
          </a:prstGeom>
          <a:solidFill>
            <a:srgbClr val="DA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5599D6BB-9E3F-FC42-9F3F-FF32042303F6}"/>
              </a:ext>
            </a:extLst>
          </p:cNvPr>
          <p:cNvSpPr txBox="1"/>
          <p:nvPr/>
        </p:nvSpPr>
        <p:spPr>
          <a:xfrm>
            <a:off x="646636" y="2529438"/>
            <a:ext cx="1340874" cy="584775"/>
          </a:xfrm>
          <a:prstGeom prst="rect">
            <a:avLst/>
          </a:prstGeom>
          <a:noFill/>
        </p:spPr>
        <p:txBody>
          <a:bodyPr wrap="square" rtlCol="0">
            <a:spAutoFit/>
          </a:bodyPr>
          <a:lstStyle/>
          <a:p>
            <a:pPr algn="ctr"/>
            <a:r>
              <a:rPr kumimoji="1" lang="zh-CN" altLang="en-US" sz="3200" b="1" dirty="0">
                <a:solidFill>
                  <a:srgbClr val="002060"/>
                </a:solidFill>
                <a:latin typeface="Microsoft YaHei" panose="020B0503020204020204" pitchFamily="34" charset="-122"/>
                <a:ea typeface="Microsoft YaHei" panose="020B0503020204020204" pitchFamily="34" charset="-122"/>
              </a:rPr>
              <a:t>几年</a:t>
            </a:r>
          </a:p>
        </p:txBody>
      </p:sp>
      <p:sp>
        <p:nvSpPr>
          <p:cNvPr id="17" name="文本框 16">
            <a:extLst>
              <a:ext uri="{FF2B5EF4-FFF2-40B4-BE49-F238E27FC236}">
                <a16:creationId xmlns:a16="http://schemas.microsoft.com/office/drawing/2014/main" id="{6E5CB56B-3C5D-364E-A216-C78FF609C4DC}"/>
              </a:ext>
            </a:extLst>
          </p:cNvPr>
          <p:cNvSpPr txBox="1"/>
          <p:nvPr/>
        </p:nvSpPr>
        <p:spPr>
          <a:xfrm>
            <a:off x="1968935" y="2233285"/>
            <a:ext cx="2066411" cy="584775"/>
          </a:xfrm>
          <a:prstGeom prst="rect">
            <a:avLst/>
          </a:prstGeom>
          <a:noFill/>
        </p:spPr>
        <p:txBody>
          <a:bodyPr wrap="square" rtlCol="0">
            <a:spAutoFit/>
          </a:bodyPr>
          <a:lstStyle/>
          <a:p>
            <a:pPr algn="ctr"/>
            <a:r>
              <a:rPr kumimoji="1" lang="zh-CN" altLang="en-US" sz="3200" b="1" dirty="0">
                <a:solidFill>
                  <a:srgbClr val="002060"/>
                </a:solidFill>
                <a:latin typeface="Microsoft YaHei" panose="020B0503020204020204" pitchFamily="34" charset="-122"/>
                <a:ea typeface="Microsoft YaHei" panose="020B0503020204020204" pitchFamily="34" charset="-122"/>
              </a:rPr>
              <a:t>十几年</a:t>
            </a:r>
          </a:p>
        </p:txBody>
      </p:sp>
    </p:spTree>
    <p:extLst>
      <p:ext uri="{BB962C8B-B14F-4D97-AF65-F5344CB8AC3E}">
        <p14:creationId xmlns:p14="http://schemas.microsoft.com/office/powerpoint/2010/main" val="211638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3" grpId="0" animBg="1"/>
      <p:bldP spid="3" grpId="0" animBg="1"/>
      <p:bldP spid="11" grpId="0"/>
      <p:bldP spid="14" grpId="0" animBg="1"/>
      <p:bldP spid="15" grpId="0" animBg="1"/>
      <p:bldP spid="16" grpId="0"/>
      <p:bldP spid="17" grpId="0"/>
    </p:bld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36165</TotalTime>
  <Words>5675</Words>
  <Application>Microsoft Office PowerPoint</Application>
  <PresentationFormat>全屏显示(4:3)</PresentationFormat>
  <Paragraphs>391</Paragraphs>
  <Slides>63</Slides>
  <Notes>56</Notes>
  <HiddenSlides>0</HiddenSlides>
  <MMClips>2</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63</vt:i4>
      </vt:variant>
    </vt:vector>
  </HeadingPairs>
  <TitlesOfParts>
    <vt:vector size="71" baseType="lpstr">
      <vt:lpstr>Calibri</vt:lpstr>
      <vt:lpstr>Arial</vt:lpstr>
      <vt:lpstr>宋体</vt:lpstr>
      <vt:lpstr>Microsoft YaHei</vt:lpstr>
      <vt:lpstr>Wingdings 2</vt:lpstr>
      <vt:lpstr>Times New Roman</vt:lpstr>
      <vt:lpstr>Calibri Light</vt:lpstr>
      <vt:lpstr>HDOfficeLightV0</vt:lpstr>
      <vt:lpstr>PowerPoint 演示文稿</vt:lpstr>
      <vt:lpstr>复习：证实圣经是真理的三个步骤 </vt:lpstr>
      <vt:lpstr>复习：证实圣经是真理的三个步骤 </vt:lpstr>
      <vt:lpstr>复习：证实圣经是真理的三个步骤 </vt:lpstr>
      <vt:lpstr>推罗岛城 假想图 </vt:lpstr>
      <vt:lpstr>推罗城隐藏了什么奥秘？</vt:lpstr>
      <vt:lpstr>什么是预言？</vt:lpstr>
      <vt:lpstr>《圣经》有很多预言</vt:lpstr>
      <vt:lpstr>上帝为什么要发出预言？</vt:lpstr>
      <vt:lpstr>预言的作用</vt:lpstr>
      <vt:lpstr>预言的作用</vt:lpstr>
      <vt:lpstr>关于推罗城，上帝早先是怎么说的？</vt:lpstr>
      <vt:lpstr>任务一</vt:lpstr>
      <vt:lpstr>任务一习题</vt:lpstr>
      <vt:lpstr>任务一习题</vt:lpstr>
      <vt:lpstr>任务一习题</vt:lpstr>
      <vt:lpstr>面对这样一所城市， 你觉得它的未来会怎样？</vt:lpstr>
      <vt:lpstr>《圣经》预言：这所城市会被彻底毁灭， 被毁后将永不再被重建</vt:lpstr>
      <vt:lpstr>有关（大陆）推罗的预言</vt:lpstr>
      <vt:lpstr>推罗预言超乎寻常</vt:lpstr>
      <vt:lpstr>“推罗啊，我必与你为敌，使许多国民上来攻击你，如同海使波浪涌上来一样。”</vt:lpstr>
      <vt:lpstr>公元前585-572年， 巴比伦大军围困并攻击推罗陆城</vt:lpstr>
      <vt:lpstr>PowerPoint 演示文稿</vt:lpstr>
      <vt:lpstr>推罗预言</vt:lpstr>
      <vt:lpstr>PowerPoint 演示文稿</vt:lpstr>
      <vt:lpstr>PowerPoint 演示文稿</vt:lpstr>
      <vt:lpstr>PowerPoint 演示文稿</vt:lpstr>
      <vt:lpstr>推罗预言</vt:lpstr>
      <vt:lpstr>亚历山大</vt:lpstr>
      <vt:lpstr>亚历山大的远征路线</vt:lpstr>
      <vt:lpstr>PowerPoint 演示文稿</vt:lpstr>
      <vt:lpstr>PowerPoint 演示文稿</vt:lpstr>
      <vt:lpstr>PowerPoint 演示文稿</vt:lpstr>
      <vt:lpstr>PowerPoint 演示文稿</vt:lpstr>
      <vt:lpstr>推罗预言</vt:lpstr>
      <vt:lpstr>两个疑问</vt:lpstr>
      <vt:lpstr>亚历山大在刻意应验预言吗？</vt:lpstr>
      <vt:lpstr>士兵们在刻意应验预言吗？</vt:lpstr>
      <vt:lpstr>不可能是巧合！</vt:lpstr>
      <vt:lpstr>PowerPoint 演示文稿</vt:lpstr>
      <vt:lpstr>以西结的预言应该主要是针对推罗陆城</vt:lpstr>
      <vt:lpstr>PowerPoint 演示文稿</vt:lpstr>
      <vt:lpstr>推罗预言</vt:lpstr>
      <vt:lpstr>PowerPoint 演示文稿</vt:lpstr>
      <vt:lpstr>PowerPoint 演示文稿</vt:lpstr>
      <vt:lpstr>预言发出的时间为什么重要？</vt:lpstr>
      <vt:lpstr>以西结书是什么时候写的？</vt:lpstr>
      <vt:lpstr>PowerPoint 演示文稿</vt:lpstr>
      <vt:lpstr>PowerPoint 演示文稿</vt:lpstr>
      <vt:lpstr>任务二习题</vt:lpstr>
      <vt:lpstr>任务二习题</vt:lpstr>
      <vt:lpstr>任务二习题</vt:lpstr>
      <vt:lpstr>推罗城留给世人的遗产……</vt:lpstr>
      <vt:lpstr>你我的未来 </vt:lpstr>
      <vt:lpstr>PowerPoint 演示文稿</vt:lpstr>
      <vt:lpstr>PowerPoint 演示文稿</vt:lpstr>
      <vt:lpstr>阅读材料一 PPT</vt:lpstr>
      <vt:lpstr>PowerPoint 演示文稿</vt:lpstr>
      <vt:lpstr>PowerPoint 演示文稿</vt:lpstr>
      <vt:lpstr>腓尼基城市里的人几乎都善于航海</vt:lpstr>
      <vt:lpstr>PowerPoint 演示文稿</vt:lpstr>
      <vt:lpstr>PowerPoint 演示文稿</vt:lpstr>
      <vt:lpstr>古推罗城的概况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Lee Annie</cp:lastModifiedBy>
  <cp:revision>828</cp:revision>
  <dcterms:created xsi:type="dcterms:W3CDTF">2020-12-03T10:25:54Z</dcterms:created>
  <dcterms:modified xsi:type="dcterms:W3CDTF">2022-03-21T07:48:36Z</dcterms:modified>
</cp:coreProperties>
</file>