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9" r:id="rId1"/>
  </p:sldMasterIdLst>
  <p:notesMasterIdLst>
    <p:notesMasterId r:id="rId55"/>
  </p:notesMasterIdLst>
  <p:sldIdLst>
    <p:sldId id="814" r:id="rId2"/>
    <p:sldId id="968" r:id="rId3"/>
    <p:sldId id="2570" r:id="rId4"/>
    <p:sldId id="2588" r:id="rId5"/>
    <p:sldId id="353" r:id="rId6"/>
    <p:sldId id="924" r:id="rId7"/>
    <p:sldId id="2581" r:id="rId8"/>
    <p:sldId id="2582" r:id="rId9"/>
    <p:sldId id="895" r:id="rId10"/>
    <p:sldId id="971" r:id="rId11"/>
    <p:sldId id="1043" r:id="rId12"/>
    <p:sldId id="1044" r:id="rId13"/>
    <p:sldId id="1045" r:id="rId14"/>
    <p:sldId id="899" r:id="rId15"/>
    <p:sldId id="1002" r:id="rId16"/>
    <p:sldId id="1003" r:id="rId17"/>
    <p:sldId id="1004" r:id="rId18"/>
    <p:sldId id="1005" r:id="rId19"/>
    <p:sldId id="1006" r:id="rId20"/>
    <p:sldId id="925" r:id="rId21"/>
    <p:sldId id="1046" r:id="rId22"/>
    <p:sldId id="929" r:id="rId23"/>
    <p:sldId id="1047" r:id="rId24"/>
    <p:sldId id="1048" r:id="rId25"/>
    <p:sldId id="1049" r:id="rId26"/>
    <p:sldId id="1019" r:id="rId27"/>
    <p:sldId id="2579" r:id="rId28"/>
    <p:sldId id="1050" r:id="rId29"/>
    <p:sldId id="1051" r:id="rId30"/>
    <p:sldId id="1052" r:id="rId31"/>
    <p:sldId id="1007" r:id="rId32"/>
    <p:sldId id="1009" r:id="rId33"/>
    <p:sldId id="1029" r:id="rId34"/>
    <p:sldId id="1028" r:id="rId35"/>
    <p:sldId id="2585" r:id="rId36"/>
    <p:sldId id="1054" r:id="rId37"/>
    <p:sldId id="1055" r:id="rId38"/>
    <p:sldId id="1021" r:id="rId39"/>
    <p:sldId id="1056" r:id="rId40"/>
    <p:sldId id="1061" r:id="rId41"/>
    <p:sldId id="1063" r:id="rId42"/>
    <p:sldId id="2584" r:id="rId43"/>
    <p:sldId id="1065" r:id="rId44"/>
    <p:sldId id="1066" r:id="rId45"/>
    <p:sldId id="2583" r:id="rId46"/>
    <p:sldId id="1070" r:id="rId47"/>
    <p:sldId id="1071" r:id="rId48"/>
    <p:sldId id="1072" r:id="rId49"/>
    <p:sldId id="1075" r:id="rId50"/>
    <p:sldId id="2572" r:id="rId51"/>
    <p:sldId id="1076" r:id="rId52"/>
    <p:sldId id="2575" r:id="rId53"/>
    <p:sldId id="258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814"/>
            <p14:sldId id="968"/>
            <p14:sldId id="2570"/>
            <p14:sldId id="2588"/>
            <p14:sldId id="353"/>
            <p14:sldId id="924"/>
            <p14:sldId id="2581"/>
            <p14:sldId id="2582"/>
            <p14:sldId id="895"/>
            <p14:sldId id="971"/>
            <p14:sldId id="1043"/>
            <p14:sldId id="1044"/>
            <p14:sldId id="1045"/>
            <p14:sldId id="899"/>
            <p14:sldId id="1002"/>
            <p14:sldId id="1003"/>
            <p14:sldId id="1004"/>
            <p14:sldId id="1005"/>
            <p14:sldId id="1006"/>
            <p14:sldId id="925"/>
            <p14:sldId id="1046"/>
            <p14:sldId id="929"/>
            <p14:sldId id="1047"/>
            <p14:sldId id="1048"/>
            <p14:sldId id="1049"/>
            <p14:sldId id="1019"/>
            <p14:sldId id="2579"/>
            <p14:sldId id="1050"/>
            <p14:sldId id="1051"/>
            <p14:sldId id="1052"/>
            <p14:sldId id="1007"/>
            <p14:sldId id="1009"/>
            <p14:sldId id="1029"/>
            <p14:sldId id="1028"/>
            <p14:sldId id="2585"/>
            <p14:sldId id="1054"/>
            <p14:sldId id="1055"/>
            <p14:sldId id="1021"/>
            <p14:sldId id="1056"/>
            <p14:sldId id="1061"/>
            <p14:sldId id="1063"/>
            <p14:sldId id="2584"/>
            <p14:sldId id="1065"/>
            <p14:sldId id="1066"/>
            <p14:sldId id="2583"/>
            <p14:sldId id="1070"/>
            <p14:sldId id="1071"/>
            <p14:sldId id="1072"/>
            <p14:sldId id="1075"/>
            <p14:sldId id="2572"/>
            <p14:sldId id="1076"/>
            <p14:sldId id="2575"/>
            <p14:sldId id="25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 AMIGO" initials="LA" lastIdx="1" clrIdx="0">
    <p:extLst>
      <p:ext uri="{19B8F6BF-5375-455C-9EA6-DF929625EA0E}">
        <p15:presenceInfo xmlns:p15="http://schemas.microsoft.com/office/powerpoint/2012/main" userId="2ecd42c41f71bb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A2F"/>
    <a:srgbClr val="621E07"/>
    <a:srgbClr val="D9F3FE"/>
    <a:srgbClr val="B887FA"/>
    <a:srgbClr val="693E30"/>
    <a:srgbClr val="E97D40"/>
    <a:srgbClr val="F98A59"/>
    <a:srgbClr val="A06AEB"/>
    <a:srgbClr val="FE3F05"/>
    <a:srgbClr val="314E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4" autoAdjust="0"/>
    <p:restoredTop sz="57542" autoAdjust="0"/>
  </p:normalViewPr>
  <p:slideViewPr>
    <p:cSldViewPr snapToGrid="0" snapToObjects="1">
      <p:cViewPr varScale="1">
        <p:scale>
          <a:sx n="41" d="100"/>
          <a:sy n="41" d="100"/>
        </p:scale>
        <p:origin x="1986" y="48"/>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00" d="100"/>
        <a:sy n="100" d="100"/>
      </p:scale>
      <p:origin x="0" y="-12594"/>
    </p:cViewPr>
  </p:sorterViewPr>
  <p:notesViewPr>
    <p:cSldViewPr snapToGrid="0" snapToObjects="1">
      <p:cViewPr varScale="1">
        <p:scale>
          <a:sx n="115" d="100"/>
          <a:sy n="115" d="100"/>
        </p:scale>
        <p:origin x="300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这一课，我们要学习关于亚伯拉罕的历史和应许。</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2965231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借助考古发现，我们可以看看</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千多年前的这座城市的容貌。公元前两千多年，正值吾珥第三王朝的黄金时代，几乎可以肯定吾珥是那个时代全世界最为富庶、最为先进的城市。</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56798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吾珥是王朝的都城，它控制了几乎整个美索不达米亚地区，王朝的巨大工厂雇佣了上百甚至上千民雇工，生产各种货物，有皮革、布料、酒类等。</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07663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这里的人们在周围的冲积平原上建立了精湛的农业灌溉系统，这些用于灌溉的水渠同时也可以供应水上运输通路。</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17210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他们的贸易范围扩张至今天的印度区域。</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152654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吾珥神殿的遗迹今天看来还是非常宏伟壮观。</a:t>
            </a:r>
            <a:endParaRPr lang="zh-CN" altLang="en-US" dirty="0">
              <a:effectLst/>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2520251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还记得巴别塔的历史吗？挪亚洪水之后不久，说着同样语言的人聚集起来，要造塔通天，上帝厌恶他们的恶行，于是变乱了他们的语言，</a:t>
            </a:r>
            <a:endParaRPr lang="zh-CN" altLang="en-US" dirty="0">
              <a:effectLst/>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94230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随着他们的分散，很多技术也在迁徙的过程中流失了。在附近定居的吾珥人，可能由于迁徙路途短，传承了较多的技术。没有太多生存上的挑战，就会有更多的精力去发展，但那些迁往较远地方的群体，技术流失较严重，有些群体后来慢慢地恢复了一些技术，有些群体一直未能恢复。</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988746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今天生活在一些偏远村落里的人，智商体能和普通人一样，但他们仍然过着石器时代的生活，他们的生活方式在我们看来是比较“原始”的。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7322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比如</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世纪生活在澳大利亚以南的岛上的塔斯马尼亚人，他们是澳大利亚原住民的后代，漂洋过海去了塔斯马尼亚岛，原来他们的祖先都懂得缝衣服和钓鱼，但是他们迁徙之后却忘记了这些技术。在</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世纪的时候他们还裹着动物皮，因为遗忘了缝制衣服的技术，也忘了怎么钓鱼。</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078459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在亚伯拉罕的时代，吾珥的技术已经达到了“铜器时代”的水平。相比之下，同一时期的中国的技术水平还在新石器时代晚期。以良渚古城为例，我们可以看到，两座古城是同一时期的，但建筑水平差异挺大。</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同学们请注意：这里的“铜器时代”或“新石器晚期”实际上指的是技术发展水平而不是时间年代。 “石器时代”或“铜器时代”这样的表述最多只能代表技术发展的程度，不是对应着某个时代。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395957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首先，我们来回顾一下如何确认圣经是真理的三个步骤。第一步，大自然说明有一位超自然、非物质的创造者存在。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自从造天地以来，神的永能和神性是明明可知的，虽是眼不能见，但借着所造之物就可以晓得，叫人无可推诿。</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回到吾珥古城的历史，吾珥出土的文物帮助我们复原他们丰富的生活，可能你会发现，他们的生活和我们今天的生活有不少相似的部分。这是一个皇族陵墓发现的头饰，他们的皇族装饰极其奢华富丽。</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110321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他们也有音乐和乐器，乐器上也有精美的装饰。这个牛头装饰其实是一个类似竖琴的乐器的装饰头。</a:t>
            </a:r>
            <a:endParaRPr lang="zh-CN" altLang="en-US" dirty="0">
              <a:effectLst/>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783044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考古学家在他们的皇家陵墓中还发现了游戏版，这种游戏在古代中东地区很常见，经常在考古遗址中找到。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471121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在亚伯拉罕时代，书写已经存在相当长一段时间，数学也已经发展到立方根和初级几何。很多有钱人家的孩子都入校接受教育，亚伯拉罕应该是其中之一。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76830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除此以外，考古人员还发现了一些市民的房屋，那里的房子一般都有两层，面积大约为</a:t>
            </a:r>
            <a:r>
              <a:rPr lang="en-US" altLang="zh-CN" sz="1800" dirty="0">
                <a:effectLst/>
                <a:latin typeface="Times New Roman" panose="02020603050405020304" pitchFamily="18" charset="0"/>
                <a:ea typeface="宋体" panose="02010600030101010101" pitchFamily="2" charset="-122"/>
              </a:rPr>
              <a:t>200</a:t>
            </a:r>
            <a:r>
              <a:rPr lang="zh-CN" altLang="zh-CN" sz="1800" dirty="0">
                <a:effectLst/>
                <a:latin typeface="Times New Roman" panose="02020603050405020304" pitchFamily="18" charset="0"/>
                <a:ea typeface="宋体" panose="02010600030101010101" pitchFamily="2" charset="-122"/>
              </a:rPr>
              <a:t>平方米。</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330065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亚伯拉罕的一家可能之前就住在这样的一所房子里。</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37699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上帝呼召亚伯拉罕离开吾珥城，承受应许之地和其他的几大应许。考古学对吾珥城和早期苏美尔地区的探索让我们更加完整地认识圣经记载的亚伯拉罕。不过，我们找不到亚伯拉罕这个人留下来的证据，例如：</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我们不太可能在吾珥城找到刻有他拉或亚伯拉罕名字的门牌号。因为四千多年过去了，那是能留到今天的遗迹是十分稀少的。我们不应该过分期待能找到直接相对应的考古证据，但我们可以考察间接支持圣经历史的证据。</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击）例如，考古学家在那个时代的的泥我们发现了几个名为亚伯拉罕的人，这至少说明亚伯拉罕这个名字在当时是一个常用的名字。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时间越久远，证据就越少。如果把历史框架比作一幅完整的拼图，那么这些远古的史料就好像一块块零散的碎片。虽然这些零散的碎片不能完美拼合，但是在这幅历史的大拼图中，这些碎片各自所在的不同位置却都与大框架完全契合。这些圣经外的远古史料和圣经内的记载在时代背景上没有任何冲突，这印证圣经记载的历史是真实的。</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例如，圣经记载了亚伯拉罕跟当时的埃及王有来往，但没有记载跟罗马皇帝的来往，因为罗马皇帝是近两千年后的人物。由此可见，圣经对亚伯拉罕的描述和现今的考古发现都是相吻合的，我们没有理由怀疑亚伯拉罕的史实性。</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999376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分钟时间完成三道选择题：</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亚伯拉罕从小生活在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迦南地</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吾珥</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古埃及</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亚述</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吾珥是一个怎样的城市？（</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富裕繁荣</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贫穷落后</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人烟稀少  </a:t>
            </a:r>
            <a:r>
              <a:rPr lang="en-US" altLang="zh-CN" sz="1800" dirty="0">
                <a:effectLst/>
                <a:latin typeface="Times New Roman" panose="02020603050405020304" pitchFamily="18" charset="0"/>
                <a:ea typeface="宋体" panose="02010600030101010101" pitchFamily="2" charset="-122"/>
              </a:rPr>
              <a:t> D.</a:t>
            </a:r>
            <a:r>
              <a:rPr lang="zh-CN" altLang="zh-CN" sz="1800" dirty="0">
                <a:effectLst/>
                <a:latin typeface="Times New Roman" panose="02020603050405020304" pitchFamily="18" charset="0"/>
                <a:ea typeface="宋体" panose="02010600030101010101" pitchFamily="2" charset="-122"/>
              </a:rPr>
              <a:t>战乱连连</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根据历史推算，亚伯拉罕的年代距离今天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A. 1</a:t>
            </a:r>
            <a:r>
              <a:rPr lang="zh-CN" altLang="zh-CN" sz="1800" dirty="0">
                <a:effectLst/>
                <a:latin typeface="Times New Roman" panose="02020603050405020304" pitchFamily="18" charset="0"/>
                <a:ea typeface="宋体" panose="02010600030101010101" pitchFamily="2" charset="-122"/>
              </a:rPr>
              <a:t>千多年</a:t>
            </a:r>
            <a:r>
              <a:rPr lang="en-US" altLang="zh-CN" sz="1800" dirty="0">
                <a:effectLst/>
                <a:latin typeface="Times New Roman" panose="02020603050405020304" pitchFamily="18" charset="0"/>
                <a:ea typeface="宋体" panose="02010600030101010101" pitchFamily="2" charset="-122"/>
              </a:rPr>
              <a:t>   B. 2</a:t>
            </a:r>
            <a:r>
              <a:rPr lang="zh-CN" altLang="zh-CN" sz="1800" dirty="0">
                <a:effectLst/>
                <a:latin typeface="Times New Roman" panose="02020603050405020304" pitchFamily="18" charset="0"/>
                <a:ea typeface="宋体" panose="02010600030101010101" pitchFamily="2" charset="-122"/>
              </a:rPr>
              <a:t>千多年</a:t>
            </a:r>
            <a:r>
              <a:rPr lang="en-US" altLang="zh-CN" sz="1800" dirty="0">
                <a:effectLst/>
                <a:latin typeface="Times New Roman" panose="02020603050405020304" pitchFamily="18" charset="0"/>
                <a:ea typeface="宋体" panose="02010600030101010101" pitchFamily="2" charset="-122"/>
              </a:rPr>
              <a:t>   C. 3</a:t>
            </a:r>
            <a:r>
              <a:rPr lang="zh-CN" altLang="zh-CN" sz="1800" dirty="0">
                <a:effectLst/>
                <a:latin typeface="Times New Roman" panose="02020603050405020304" pitchFamily="18" charset="0"/>
                <a:ea typeface="宋体" panose="02010600030101010101" pitchFamily="2" charset="-122"/>
              </a:rPr>
              <a:t>千多年</a:t>
            </a:r>
            <a:r>
              <a:rPr lang="en-US" altLang="zh-CN" sz="1800" dirty="0">
                <a:effectLst/>
                <a:latin typeface="Times New Roman" panose="02020603050405020304" pitchFamily="18" charset="0"/>
                <a:ea typeface="宋体" panose="02010600030101010101" pitchFamily="2" charset="-122"/>
              </a:rPr>
              <a:t>   D. 4</a:t>
            </a:r>
            <a:r>
              <a:rPr lang="zh-CN" altLang="zh-CN" sz="1800" dirty="0">
                <a:effectLst/>
                <a:latin typeface="Times New Roman" panose="02020603050405020304" pitchFamily="18" charset="0"/>
                <a:ea typeface="宋体" panose="02010600030101010101" pitchFamily="2" charset="-122"/>
              </a:rPr>
              <a:t>千多年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indent="153035"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。亚伯拉罕从小生活在吾珥。</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。吾珥当时是一个富裕繁荣的都城。</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D</a:t>
            </a:r>
            <a:r>
              <a:rPr lang="zh-CN" altLang="zh-CN" sz="1800" dirty="0">
                <a:effectLst/>
                <a:latin typeface="Times New Roman" panose="02020603050405020304" pitchFamily="18" charset="0"/>
                <a:ea typeface="宋体" panose="02010600030101010101" pitchFamily="2" charset="-122"/>
              </a:rPr>
              <a:t>。亚伯拉罕距离现在是</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千多年的时间。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488374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）老师讲解：亚伯拉罕的预言及应验</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从历史角度我们考察了亚伯拉罕的年代、地理以及当时的文化与文明。接下来我们就要学习圣经的预言部分，关于上帝对亚伯拉罕的应许和应验。</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405990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 </a:t>
            </a:r>
            <a:r>
              <a:rPr lang="zh-CN" altLang="zh-CN" sz="1800" dirty="0">
                <a:effectLst/>
                <a:latin typeface="Times New Roman" panose="02020603050405020304" pitchFamily="18" charset="0"/>
                <a:ea typeface="宋体" panose="02010600030101010101" pitchFamily="2" charset="-122"/>
              </a:rPr>
              <a:t>耶和华对亚伯兰【即亚伯拉罕】说：“你要离开本地、本族、父家，往我所要指示你的地去。</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我必叫你成为大国；我必赐福给你，叫你的名为大，你也要叫别人得福，</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为你祝福的，我必赐福与他；那咒诅你的，我必咒诅他；地上的万族都要因你得福。”</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亚伯兰就照着耶和华的吩咐去了，到了迦南地，……</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耶和华向亚伯兰显现，说：“我要把这地赐给你的后裔。”</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118001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Times New Roman" panose="02020603050405020304" pitchFamily="18" charset="0"/>
              </a:rPr>
              <a:t>第二步是考察圣经的历史。历史学和考古学的证据支持圣经的记载是真实的历史。</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根据经文，上帝在呼召亚伯拉罕离开吾珥的同时也给了他几大应许，这些应许也是预言。总结起来有</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个：</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我必叫你成为大国</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我必赐福给你</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我必叫你名为大</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为你祝福的，我必赐福与他，那咒诅你的，我必咒诅他</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5. </a:t>
            </a:r>
            <a:r>
              <a:rPr lang="zh-CN" altLang="zh-CN" sz="1800" dirty="0">
                <a:effectLst/>
                <a:latin typeface="Times New Roman" panose="02020603050405020304" pitchFamily="18" charset="0"/>
                <a:ea typeface="宋体" panose="02010600030101010101" pitchFamily="2" charset="-122"/>
              </a:rPr>
              <a:t>地上的万族都要因你得福</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6. </a:t>
            </a:r>
            <a:r>
              <a:rPr lang="zh-CN" altLang="zh-CN" sz="1800" dirty="0">
                <a:effectLst/>
                <a:latin typeface="Times New Roman" panose="02020603050405020304" pitchFamily="18" charset="0"/>
                <a:ea typeface="宋体" panose="02010600030101010101" pitchFamily="2" charset="-122"/>
              </a:rPr>
              <a:t>把迦南地赐给你的后裔</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这节课我们学习前</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条应许，这些应许其实都是预言未来的事情，有些甚至是亚伯拉罕有生之年看不到的事情。从这些预言的应验，我们就可以看到上帝掌管历史，预知未来。我们也可以看到圣经的确是独一真神的启示，为什么呢？因为圣经中有关亚伯拉罕的预言果然一一被应验了。写圣经的人除非有神的启示，否则不能写出有效的预言。毕竟人不能预测未来，也不能掌管未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2932289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我们或许能按照规律预测到下周将要发生的事情，比如你可能会说下周日你还会来上课，不出意外其他同学也会一起来。按照以往规律，你可以计划下周日要做什么，但其实你并不能保证周日你一定能来，或许爸爸妈妈忘记告诉你，（</a:t>
            </a:r>
            <a:r>
              <a:rPr lang="en-US" altLang="zh-CN" sz="1800" kern="0" dirty="0">
                <a:effectLst/>
                <a:ea typeface="宋体" panose="02010600030101010101" pitchFamily="2" charset="-122"/>
                <a:cs typeface="Times New Roman" panose="02020603050405020304" pitchFamily="18" charset="0"/>
              </a:rPr>
              <a:t>P</a:t>
            </a:r>
            <a:r>
              <a:rPr lang="zh-CN" altLang="zh-CN" sz="1800" kern="0" dirty="0">
                <a:effectLst/>
                <a:ea typeface="宋体" panose="02010600030101010101" pitchFamily="2" charset="-122"/>
                <a:cs typeface="Times New Roman" panose="02020603050405020304" pitchFamily="18" charset="0"/>
              </a:rPr>
              <a:t>击）你们一家要外出一段时间。小到个人，大到国家，都是如此。</a:t>
            </a:r>
            <a:endParaRPr kumimoji="1" lang="zh-TW" altLang="en-US" dirty="0"/>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270264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我们国家每五年都有一个五年计划，政府会评估过往发展来制定计划，确保五年后能达到目标。</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88585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但是一次洪灾、一次地震或者一个病毒都有可能带来难以预料的影响。古话说“天有不测风云”就是这个意思。</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355233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而圣经中有许多关于未来的预言，包括神对亚伯拉罕的应许，在几百甚至几千年的历史中都逐个应验了。有能力确保历史会按照他的意思发展的，就只有独一真神。</a:t>
            </a:r>
            <a:endParaRPr kumimoji="1" lang="zh-TW" altLang="en-US" dirty="0"/>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203697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4.1.</a:t>
            </a:r>
            <a:r>
              <a:rPr lang="zh-CN" altLang="zh-CN" sz="1800" b="1" dirty="0">
                <a:effectLst/>
                <a:latin typeface="Times New Roman" panose="02020603050405020304" pitchFamily="18" charset="0"/>
                <a:ea typeface="宋体" panose="02010600030101010101" pitchFamily="2" charset="-122"/>
              </a:rPr>
              <a:t>成为大国的应许</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我们现在就来看看亚伯拉罕的第一条应许，我必叫你成为大国。成为大国是什么意思？</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53828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其实，大国可以从几方面来衡量。一个就是人口众多，另一个就是有大的影响力。</a:t>
            </a:r>
            <a:endParaRPr kumimoji="1" lang="zh-TW" altLang="en-US" dirty="0"/>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714494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亚伯拉罕自己只有一个继承人。但是，</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击）他去世后的五百年，也就是公元前</a:t>
            </a:r>
            <a:r>
              <a:rPr lang="en-US" altLang="zh-CN" sz="1800" dirty="0">
                <a:effectLst/>
                <a:latin typeface="Times New Roman" panose="02020603050405020304" pitchFamily="18" charset="0"/>
                <a:ea typeface="宋体" panose="02010600030101010101" pitchFamily="2" charset="-122"/>
              </a:rPr>
              <a:t>1400</a:t>
            </a:r>
            <a:r>
              <a:rPr lang="zh-CN" altLang="zh-CN" sz="1800" dirty="0">
                <a:effectLst/>
                <a:latin typeface="Times New Roman" panose="02020603050405020304" pitchFamily="18" charset="0"/>
                <a:ea typeface="宋体" panose="02010600030101010101" pitchFamily="2" charset="-122"/>
              </a:rPr>
              <a:t>年左右的摩西时代，犹太人口已经达到了</a:t>
            </a:r>
            <a:r>
              <a:rPr lang="en-US" altLang="zh-CN" sz="1800" dirty="0">
                <a:effectLst/>
                <a:latin typeface="Times New Roman" panose="02020603050405020304" pitchFamily="18" charset="0"/>
                <a:ea typeface="宋体" panose="02010600030101010101" pitchFamily="2" charset="-122"/>
              </a:rPr>
              <a:t>200</a:t>
            </a:r>
            <a:r>
              <a:rPr lang="zh-CN" altLang="zh-CN" sz="1800" dirty="0">
                <a:effectLst/>
                <a:latin typeface="Times New Roman" panose="02020603050405020304" pitchFamily="18" charset="0"/>
                <a:ea typeface="宋体" panose="02010600030101010101" pitchFamily="2" charset="-122"/>
              </a:rPr>
              <a:t>万左右。这个数目在古代非同小可。</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击）可以比较摩西之后很久的秦朝，确切地说是在</a:t>
            </a:r>
            <a:r>
              <a:rPr lang="en-US" altLang="zh-CN" sz="1800" dirty="0">
                <a:effectLst/>
                <a:latin typeface="Times New Roman" panose="02020603050405020304" pitchFamily="18" charset="0"/>
                <a:ea typeface="宋体" panose="02010600030101010101" pitchFamily="2" charset="-122"/>
              </a:rPr>
              <a:t>1200</a:t>
            </a:r>
            <a:r>
              <a:rPr lang="zh-CN" altLang="zh-CN" sz="1800" dirty="0">
                <a:effectLst/>
                <a:latin typeface="Times New Roman" panose="02020603050405020304" pitchFamily="18" charset="0"/>
                <a:ea typeface="宋体" panose="02010600030101010101" pitchFamily="2" charset="-122"/>
              </a:rPr>
              <a:t>多年之后，秦国人口也不过</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3000</a:t>
            </a:r>
            <a:r>
              <a:rPr lang="zh-CN" altLang="zh-CN" sz="1800" dirty="0">
                <a:effectLst/>
                <a:latin typeface="Times New Roman" panose="02020603050405020304" pitchFamily="18" charset="0"/>
                <a:ea typeface="宋体" panose="02010600030101010101" pitchFamily="2" charset="-122"/>
              </a:rPr>
              <a:t>万。</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919199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从摩西时代到今天的</a:t>
            </a:r>
            <a:r>
              <a:rPr lang="en-US" altLang="zh-CN" sz="1800" dirty="0">
                <a:effectLst/>
                <a:latin typeface="Times New Roman" panose="02020603050405020304" pitchFamily="18" charset="0"/>
                <a:ea typeface="宋体" panose="02010600030101010101" pitchFamily="2" charset="-122"/>
              </a:rPr>
              <a:t>3500</a:t>
            </a:r>
            <a:r>
              <a:rPr lang="zh-CN" altLang="zh-CN" sz="1800" dirty="0">
                <a:effectLst/>
                <a:latin typeface="Times New Roman" panose="02020603050405020304" pitchFamily="18" charset="0"/>
                <a:ea typeface="宋体" panose="02010600030101010101" pitchFamily="2" charset="-122"/>
              </a:rPr>
              <a:t>多年来，亚伯拉罕的后代在全球的人口基本上都保持在几百万以上，只有在巴比伦俘虏期间和中世纪的低迷期有一百万左右。据估算，</a:t>
            </a:r>
            <a:r>
              <a:rPr lang="en-US" altLang="zh-CN" sz="1800" dirty="0">
                <a:effectLst/>
                <a:latin typeface="Times New Roman" panose="02020603050405020304" pitchFamily="18" charset="0"/>
                <a:ea typeface="宋体" panose="02010600030101010101" pitchFamily="2" charset="-122"/>
              </a:rPr>
              <a:t>2010</a:t>
            </a:r>
            <a:r>
              <a:rPr lang="zh-CN" altLang="zh-CN" sz="1800" dirty="0">
                <a:effectLst/>
                <a:latin typeface="Times New Roman" panose="02020603050405020304" pitchFamily="18" charset="0"/>
                <a:ea typeface="宋体" panose="02010600030101010101" pitchFamily="2" charset="-122"/>
              </a:rPr>
              <a:t>年的全球犹太人多达</a:t>
            </a:r>
            <a:r>
              <a:rPr lang="en-US" altLang="zh-CN" sz="1800" dirty="0">
                <a:effectLst/>
                <a:latin typeface="Times New Roman" panose="02020603050405020304" pitchFamily="18" charset="0"/>
                <a:ea typeface="宋体" panose="02010600030101010101" pitchFamily="2" charset="-122"/>
              </a:rPr>
              <a:t>1700</a:t>
            </a:r>
            <a:r>
              <a:rPr lang="zh-CN" altLang="zh-CN" sz="1800" dirty="0">
                <a:effectLst/>
                <a:latin typeface="Times New Roman" panose="02020603050405020304" pitchFamily="18" charset="0"/>
                <a:ea typeface="宋体" panose="02010600030101010101" pitchFamily="2" charset="-122"/>
              </a:rPr>
              <a:t>万。可能你会觉得，这不过就是中国一个大城市的人口总数，但别忘了，中国是世界人口大国，而且一直有这一大片属于自己的国土。</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击）但犹太人将近两千年没有自己的领土，在各地流离失所，在这样的情况下，能保持这么大的人口数量，的确不寻常。</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111157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除了人口，犹太民族的</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大</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也体现在这个民族的影响力上。这个民族的影响之大和她人口数是不成比例的。根据《美国新闻与报道》的分析，</a:t>
            </a:r>
            <a:r>
              <a:rPr lang="en-US" altLang="zh-CN" sz="1800" kern="0" dirty="0">
                <a:effectLst/>
                <a:ea typeface="宋体" panose="02010600030101010101" pitchFamily="2" charset="-122"/>
                <a:cs typeface="Times New Roman" panose="02020603050405020304" pitchFamily="18" charset="0"/>
              </a:rPr>
              <a:t>2020</a:t>
            </a:r>
            <a:r>
              <a:rPr lang="zh-CN" altLang="zh-CN" sz="1800" kern="0" dirty="0">
                <a:effectLst/>
                <a:ea typeface="宋体" panose="02010600030101010101" pitchFamily="2" charset="-122"/>
                <a:cs typeface="Times New Roman" panose="02020603050405020304" pitchFamily="18" charset="0"/>
              </a:rPr>
              <a:t>年以色列国家实力在全球排名第八。表格中的深蓝色条代表人口，浅蓝色条代表与经济发展挂钩的国内生产总值（</a:t>
            </a:r>
            <a:r>
              <a:rPr lang="en-US" altLang="zh-CN" sz="1800" kern="0" dirty="0">
                <a:effectLst/>
                <a:ea typeface="宋体" panose="02010600030101010101" pitchFamily="2" charset="-122"/>
                <a:cs typeface="Times New Roman" panose="02020603050405020304" pitchFamily="18" charset="0"/>
              </a:rPr>
              <a:t>GDP</a:t>
            </a:r>
            <a:r>
              <a:rPr lang="zh-CN" altLang="zh-CN" sz="1800" kern="0" dirty="0">
                <a:effectLst/>
                <a:ea typeface="宋体" panose="02010600030101010101" pitchFamily="2" charset="-122"/>
                <a:cs typeface="Times New Roman" panose="02020603050405020304" pitchFamily="18" charset="0"/>
              </a:rPr>
              <a:t>）。这个表格分析的不仅仅是人口和经济，也考虑了政治、军事和文化影响力。上面几大国家，美国、俄国、中国排在头三位是大家能想到的，同样英国、德国、法国在前十也不奇怪，但以色列无论是人口还是国内生产总值相比之下都很小，它是怎么排到全球第八的？这么小的国家在国际关系中却具有很大的政治影响力，他们的军事力量也非同一般，以色列的国力出奇地跻身大国之列，的确是上帝应许的应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00367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第三步是考察圣经中的预言。圣经中记载的很多预言在过了很久以后都应验了，这证明圣经是上帝的启示。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另外，分散在世界各地的不少犹太人对各国乃至世界的政治、经济、学术、艺术界都有举足轻重的影响力，比如马克思、爱因斯坦、弗洛伊德、还有</a:t>
            </a:r>
            <a:r>
              <a:rPr lang="en-US" altLang="zh-CN" sz="1800" dirty="0" err="1">
                <a:effectLst/>
                <a:latin typeface="Times New Roman" panose="02020603050405020304" pitchFamily="18" charset="0"/>
                <a:ea typeface="宋体" panose="02010600030101010101" pitchFamily="2" charset="-122"/>
              </a:rPr>
              <a:t>facebook</a:t>
            </a:r>
            <a:r>
              <a:rPr lang="zh-CN" altLang="zh-CN" sz="1800" dirty="0">
                <a:effectLst/>
                <a:latin typeface="Times New Roman" panose="02020603050405020304" pitchFamily="18" charset="0"/>
                <a:ea typeface="宋体" panose="02010600030101010101" pitchFamily="2" charset="-122"/>
              </a:rPr>
              <a:t>的创办人扎克伯格。据统计，平均每</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个诺贝尔奖得主里面就有</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个犹太人。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487603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色列无论是人口还是国土面积，确实算是小国。但它在全球政治格局上所产生的影响力是巨大的。这个小国几乎每天都会登上世界新闻，难怪人们会说，以色列是小国家大世界。所以从犹太民族的影响力，我们就能看到上帝给亚伯拉罕的应许直到今天还在继续实现着。</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11052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4.2.</a:t>
            </a:r>
            <a:r>
              <a:rPr lang="zh-CN" altLang="zh-CN" sz="1800" b="1" dirty="0">
                <a:effectLst/>
                <a:latin typeface="Times New Roman" panose="02020603050405020304" pitchFamily="18" charset="0"/>
                <a:ea typeface="宋体" panose="02010600030101010101" pitchFamily="2" charset="-122"/>
              </a:rPr>
              <a:t>赐福的应许</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现在我们看第二个上帝给亚伯拉罕的应许——赐福。</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2431206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亚伯拉罕很富有，他有很多牲口，圣经说他有牛、羊、骆驼和驴子，还有很多金银财宝。多到什么程度呢？他和侄儿罗得住的地方因为他们的财富太多而容不下他们。亚伯拉罕养得起三百多壮丁，</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击）他侄儿罗得被俘虏后，圣经说他“率领他家里生养的精练壮丁三百一十八人，直追到但；”</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击）他差遣仆人去老家给儿子找媳妇的时候，带了许多贵重的礼物，金银饰品。</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464982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今天犹太人的富裕程度也是高于平均水平，甚至在非信徒的印象中，说起犹太人，除了想到纳粹就会想到他们的财富。</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761112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4.3.</a:t>
            </a:r>
            <a:r>
              <a:rPr lang="zh-CN" altLang="zh-CN" sz="1800" b="1" dirty="0">
                <a:effectLst/>
                <a:latin typeface="Times New Roman" panose="02020603050405020304" pitchFamily="18" charset="0"/>
                <a:ea typeface="宋体" panose="02010600030101010101" pitchFamily="2" charset="-122"/>
              </a:rPr>
              <a:t>名为大的应许</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接着看第三个应许，上帝会让亚伯拉罕的名为大，这意味着，亚伯拉罕将是一位世界名人。生活在</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千多年前的亚伯拉罕知道今天依然有许许多多人纪念他。我们或许都搞不清楚自己爷爷的爷爷叫什么名字，但今天我们都还记得“信心之父”亚伯拉罕。所以上帝对亚伯拉罕的应许直到今天依然在继续应验着。</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583118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除了信心之父，“亚伯拉罕”这个名字渐渐被世界各地的人所熟知。</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地图上的紫色区域的人信仰广义的基督教，淡紫色区域的人信仰伊斯兰教。所有的穆斯林都知道亚伯拉罕，大多数广义的基督徒也知道亚伯拉罕。另外，橙色的区域也有很多人知道亚伯拉罕，印度有</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的穆斯林，他们知道亚伯拉罕。印度南端有大量基督徒，韩国也有三分之一的人口是基督徒，在基督徒占有一定比例的地方，亚伯拉罕这个名字都是广为人知的。除亚伯拉罕以外，再没有一个四千年前的名字能被世界上那么多不同地方的人知道。随着基督教在中国传播，知道他的中国人也越来越多。今天，欧洲各地、非洲、中东、中亚、印度许多地区、整个南北美洲、澳洲、大洋洲的很多人都取名“亚伯拉罕”来纪念他，</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击）比如美国前总统亚伯拉罕林肯。</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投影片編號版面配置區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49134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4.4.</a:t>
            </a:r>
            <a:r>
              <a:rPr lang="zh-CN" altLang="zh-CN" sz="1800" b="1" dirty="0">
                <a:effectLst/>
                <a:latin typeface="Times New Roman" panose="02020603050405020304" pitchFamily="18" charset="0"/>
                <a:ea typeface="宋体" panose="02010600030101010101" pitchFamily="2" charset="-122"/>
              </a:rPr>
              <a:t>赐福与咒诅的应许</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最后我们看第四个应许，“为你祝福的，我必赐福与他</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那咒诅你的，我必咒诅他”。这个应许就预言了：</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·压迫或敌视犹太人的国家会遭受报应，</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·善待犹太人的国家则会日渐繁荣。</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历史上有许多真实的例证证明这个预言应验了。 你知道或者听说过犹太人曾遭纳粹德国大屠杀的历史吗？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340864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二战期间纳粹德国对几百万犹太人进行种族大屠杀。而最终德国成为战败国，并且德国身败名裂，为历史所痛斥，国家被一分为二。而美英两国都有大量犹太人口，并且致力帮扶犹太人，也促成了以色列复国。结果就是这两个国家不仅二战取得胜利，战后也高速发展，与德国形成鲜明的对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3408359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再看多一个历史，</a:t>
            </a:r>
            <a:r>
              <a:rPr lang="en-US" altLang="zh-CN" sz="1800" dirty="0">
                <a:effectLst/>
                <a:latin typeface="Times New Roman" panose="02020603050405020304" pitchFamily="18" charset="0"/>
                <a:ea typeface="宋体" panose="02010600030101010101" pitchFamily="2" charset="-122"/>
              </a:rPr>
              <a:t>1973</a:t>
            </a:r>
            <a:r>
              <a:rPr lang="zh-CN" altLang="zh-CN" sz="1800" dirty="0">
                <a:effectLst/>
                <a:latin typeface="Times New Roman" panose="02020603050405020304" pitchFamily="18" charset="0"/>
                <a:ea typeface="宋体" panose="02010600030101010101" pitchFamily="2" charset="-122"/>
              </a:rPr>
              <a:t>年的那次中东战争，以色列在赎罪日也就是犹太节期最神圣的一天遭到突袭，</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击）敌军人数超过他们的两倍，而且有大量包括来自苏联的高技术装备。虽然战事的头三天以色列被击退，但很快他们又重新夺回了几乎所有失去的领土，并向埃及挺进，直到美国强迫以色列接受停火令。</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91196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20'</a:t>
            </a:r>
            <a:r>
              <a:rPr lang="zh-CN" altLang="zh-CN" sz="1800" b="1" dirty="0">
                <a:effectLst/>
                <a:latin typeface="Times New Roman" panose="02020603050405020304" pitchFamily="18" charset="0"/>
                <a:ea typeface="宋体" panose="02010600030101010101" pitchFamily="2" charset="-122"/>
              </a:rPr>
              <a:t>）老师讲解：亚伯拉罕的历史</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我们先从历史开始。亚伯拉罕被犹太人称为“先父”，被今天的基督徒称为“我们的信心之父”。而亚伯拉罕的故事不是远久的传说，而是真实的历史。</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击）确认真实的历史，涉及到有真实的人物、真实的时间或年代、真实的地点以及真实的事件。圣经讲亚伯拉罕的生平时，提到过几个具体地点，</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击）关于具体的地点，后期考古发现找到了圣经记载的亚伯拉罕的老家</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吾珥城。</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击）关于时间呢，从圣经的家谱和亚伯拉罕的文化背景，我们也可以推算这段历史的年代。</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4255238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当然，纳粹瓦解、阿拉伯战败等都涉及到各种复杂的因素。不过如果你仔细回顾历史，就会发现同一套规律，善待犹太人的国家就会繁荣，苦待犹太人的国家就会受苦，而这些事正好实现了上帝给亚伯拉罕的应许。可见上帝是真正掌管历史的主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890688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）任务二：判断题 （对的打勾，错的打叉）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分钟时间完成任务二的判断题：</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以色列至今仍是个小国家，上帝对亚伯拉罕的应许没有实现。（  ）</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上帝赐福亚伯拉罕包括赐给他和他的后代有丰盛的财富以及获得财富的能力。（  ）</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“亚伯拉罕”是个小众的名字，只有犹太人和少数美国人知道（</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按着上帝的应许，善待犹太人的国家就会繁荣，苦待犹太人的国家就会受苦。（</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indent="153035"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击）是错的。以色列虽然国土很小，但世界上的犹太人口众多，而且犹太人在世界各个领域的影响力都很大。</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击）是错的。“亚伯拉罕”本人以及这个名字在全世界是广为人知的，包括犹太人，广义的基督徒以及穆斯林。</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击）是对的。上帝应许亚伯拉罕凡祝福他的，神就赐福，凡咒诅亚伯拉罕的，神就咒诅。这个预言应验在历史上一切善待犹太人和苦待犹太人的人身上。</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644584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US" altLang="zh-CN" sz="1800" b="1" dirty="0">
                <a:effectLst/>
                <a:latin typeface="宋体" panose="02010600030101010101" pitchFamily="2" charset="-122"/>
                <a:ea typeface="等线" panose="02010600030101010101" pitchFamily="2" charset="-122"/>
              </a:rPr>
              <a:t>6.</a:t>
            </a:r>
            <a:r>
              <a:rPr lang="en-US" altLang="zh-CN" sz="1800" dirty="0">
                <a:effectLst/>
                <a:latin typeface="宋体" panose="02010600030101010101" pitchFamily="2" charset="-122"/>
                <a:ea typeface="等线"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老师总结（应用、祷告）</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最后我们总结一下这一课所学的：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一，圣经记载的早期历史，我们虽然找不到一对一的考古证据，但是很多考古发现还原的历史都与圣经的记载吻合，没有任何冲突。而且，我们一般都会发现圣经的记载与事情发生的地点、时间等实际情况也是非常吻合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第二，圣经中对亚伯拉罕的记载所描述的历史背景，完全符合公元前</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年左右史料还原的情况，所以圣经确实是真实的历史。另外，关于亚伯拉罕的预言，也就是</a:t>
            </a:r>
            <a:r>
              <a:rPr lang="en-US" altLang="zh-CN" sz="1800" dirty="0">
                <a:effectLst/>
                <a:latin typeface="Times New Roman" panose="02020603050405020304" pitchFamily="18" charset="0"/>
                <a:ea typeface="宋体" panose="02010600030101010101" pitchFamily="2" charset="-122"/>
              </a:rPr>
              <a:t>4000</a:t>
            </a:r>
            <a:r>
              <a:rPr lang="zh-CN" altLang="zh-CN" sz="1800" dirty="0">
                <a:effectLst/>
                <a:latin typeface="Times New Roman" panose="02020603050405020304" pitchFamily="18" charset="0"/>
                <a:ea typeface="宋体" panose="02010600030101010101" pitchFamily="2" charset="-122"/>
              </a:rPr>
              <a:t>多年前对亚伯拉罕的应许，在四千多年的历史长河中一 一应验至今。所以圣经中的上帝，确实是掌管人类历史的独一真神。</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而我们通过这一课的学习，还可以确认圣经的确是这位创造宇宙万物的独一真神的启示。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978007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祷告结束。</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276814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我们先一起来读创世记</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章</a:t>
            </a:r>
            <a:r>
              <a:rPr lang="en-US" altLang="zh-CN" sz="1800" dirty="0">
                <a:effectLst/>
                <a:latin typeface="Times New Roman" panose="02020603050405020304" pitchFamily="18" charset="0"/>
                <a:ea typeface="宋体" panose="02010600030101010101" pitchFamily="2" charset="-122"/>
              </a:rPr>
              <a:t>27-32</a:t>
            </a:r>
            <a:r>
              <a:rPr lang="zh-CN" altLang="zh-CN" sz="1800" dirty="0">
                <a:effectLst/>
                <a:latin typeface="Times New Roman" panose="02020603050405020304" pitchFamily="18" charset="0"/>
                <a:ea typeface="宋体" panose="02010600030101010101" pitchFamily="2" charset="-122"/>
              </a:rPr>
              <a:t>节。请大家留意时间、地点的信息。</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11:27</a:t>
            </a:r>
            <a:r>
              <a:rPr lang="zh-CN" altLang="zh-CN" sz="1800" dirty="0">
                <a:effectLst/>
                <a:latin typeface="Times New Roman" panose="02020603050405020304" pitchFamily="18" charset="0"/>
                <a:ea typeface="宋体" panose="02010600030101010101" pitchFamily="2" charset="-122"/>
              </a:rPr>
              <a:t>他拉的后代记在下面。他拉生亚伯兰【即亚伯拉罕】、拿鹤、哈兰，哈兰生罗得；</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哈兰死在他的本地迦勒底的吾珥，在他父亲他拉之先。……亚伯兰的妻子名叫撒莱；……</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他拉带着他儿子亚伯兰和他孙子哈兰的儿子罗得，并他儿妇亚伯兰的妻子撒莱，出了迦勒底的吾珥，要往迦南地去。他们走到哈兰，就住在那里。</a:t>
            </a:r>
            <a:r>
              <a:rPr lang="en-US" altLang="zh-CN" sz="1800" dirty="0">
                <a:effectLst/>
                <a:latin typeface="Times New Roman" panose="02020603050405020304" pitchFamily="18" charset="0"/>
                <a:ea typeface="宋体" panose="02010600030101010101" pitchFamily="2" charset="-122"/>
              </a:rPr>
              <a:t>32</a:t>
            </a:r>
            <a:r>
              <a:rPr lang="zh-CN" altLang="zh-CN" sz="1800" dirty="0">
                <a:effectLst/>
                <a:latin typeface="Times New Roman" panose="02020603050405020304" pitchFamily="18" charset="0"/>
                <a:ea typeface="宋体" panose="02010600030101010101" pitchFamily="2" charset="-122"/>
              </a:rPr>
              <a:t>他拉共活了二百零五岁，就死在哈兰。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在这段经文中，我们可以发现：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击）亚伯拉罕的老家在迦勒底的吾珥城，后来他的父亲他拉带着他们离开了吾珥，要去哪里呢？</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击）就是被称为应许之地的迦南地。经文最后提到“他拉共活了二百零五岁就死在哈兰”。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现在我们根据圣经记载的时间信息，来推算亚伯拉罕的年代。</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9286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亚伯拉罕的年代</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首先，我们要在圣经中找到一个和我们现在的公历能够对应的时间。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圣经的历史到了以色列分为南北国之后，就能和亚述的历史年表对应上，考古学家已经挖掘了许多亚述泥版。亚述历史中多次提到以色列北国和犹大南国国王的名字，也提到他们跟亚述王的来往。亚述历史怎么帮助我们能把圣经的历史和公元的年代对应上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击）亚述历史中记有某王在位时期发生了一次日全食，天文学家能算出这次日食发生在公元前</a:t>
            </a:r>
            <a:r>
              <a:rPr lang="en-US" altLang="zh-CN" sz="1800" dirty="0">
                <a:effectLst/>
                <a:latin typeface="Times New Roman" panose="02020603050405020304" pitchFamily="18" charset="0"/>
                <a:ea typeface="宋体" panose="02010600030101010101" pitchFamily="2" charset="-122"/>
              </a:rPr>
              <a:t>763</a:t>
            </a:r>
            <a:r>
              <a:rPr lang="zh-CN" altLang="zh-CN" sz="1800" dirty="0">
                <a:effectLst/>
                <a:latin typeface="Times New Roman" panose="02020603050405020304" pitchFamily="18" charset="0"/>
                <a:ea typeface="宋体" panose="02010600030101010101" pitchFamily="2" charset="-122"/>
              </a:rPr>
              <a:t>年。根据亚述历史和以色列南北国历史中的一些相关的记载，</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击）我们就能确认这次日食发生在犹大南国的乌西雅王在位的第</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年左右。</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击）以这个时间为起点，用圣经中记载的王朝的家谱，我们就可以倒推出所罗门建立圣殿的时期在公元前</a:t>
            </a:r>
            <a:r>
              <a:rPr lang="en-US" altLang="zh-CN" sz="1800" dirty="0">
                <a:effectLst/>
                <a:latin typeface="Times New Roman" panose="02020603050405020304" pitchFamily="18" charset="0"/>
                <a:ea typeface="宋体" panose="02010600030101010101" pitchFamily="2" charset="-122"/>
              </a:rPr>
              <a:t>967</a:t>
            </a:r>
            <a:r>
              <a:rPr lang="zh-CN" altLang="zh-CN" sz="1800" dirty="0">
                <a:effectLst/>
                <a:latin typeface="Times New Roman" panose="02020603050405020304" pitchFamily="18" charset="0"/>
                <a:ea typeface="宋体" panose="02010600030101010101" pitchFamily="2" charset="-122"/>
              </a:rPr>
              <a:t>年左右。</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23334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知道了所罗门建殿的日期，我们就可以根据圣经的历史记录，倒推出亚伯拉罕的年代。圣经有两处经文可以帮我们算出亚伯拉罕的年代。</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击）第一处是列王纪上</a:t>
            </a:r>
            <a:r>
              <a:rPr lang="en-US" altLang="zh-CN" sz="1800" dirty="0">
                <a:effectLst/>
                <a:latin typeface="Times New Roman" panose="02020603050405020304" pitchFamily="18" charset="0"/>
                <a:ea typeface="宋体" panose="02010600030101010101" pitchFamily="2" charset="-122"/>
              </a:rPr>
              <a:t>6:1</a:t>
            </a:r>
            <a:r>
              <a:rPr lang="zh-CN" altLang="zh-CN" sz="1800" dirty="0">
                <a:effectLst/>
                <a:latin typeface="Times New Roman" panose="02020603050405020304" pitchFamily="18" charset="0"/>
                <a:ea typeface="宋体" panose="02010600030101010101" pitchFamily="2" charset="-122"/>
              </a:rPr>
              <a:t>，“以色列人出埃及地后四百八十年，所罗门作以色列王第四年西弗月，就是二月，开工建造耶和华的殿。” —— 经文中告诉我们，当时所罗门准备建造圣殿的时候是以色列百姓出埃及后的</a:t>
            </a:r>
            <a:r>
              <a:rPr lang="en-US" altLang="zh-CN" sz="1800" dirty="0">
                <a:effectLst/>
                <a:latin typeface="Times New Roman" panose="02020603050405020304" pitchFamily="18" charset="0"/>
                <a:ea typeface="宋体" panose="02010600030101010101" pitchFamily="2" charset="-122"/>
              </a:rPr>
              <a:t>480</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击）出埃及记</a:t>
            </a:r>
            <a:r>
              <a:rPr lang="en-US" altLang="zh-CN" sz="1800" dirty="0">
                <a:effectLst/>
                <a:latin typeface="Times New Roman" panose="02020603050405020304" pitchFamily="18" charset="0"/>
                <a:ea typeface="宋体" panose="02010600030101010101" pitchFamily="2" charset="-122"/>
              </a:rPr>
              <a:t>12:40-41</a:t>
            </a:r>
            <a:r>
              <a:rPr lang="zh-CN" altLang="zh-CN" sz="1800" dirty="0">
                <a:effectLst/>
                <a:latin typeface="Times New Roman" panose="02020603050405020304" pitchFamily="18" charset="0"/>
                <a:ea typeface="宋体" panose="02010600030101010101" pitchFamily="2" charset="-122"/>
              </a:rPr>
              <a:t>“以色列人住在埃及，共有四百三十年。正满了四百三十年的那一天，耶和华的军队都从埃及地出来了。” 这段经文告诉我们以色列人在埃及住了</a:t>
            </a:r>
            <a:r>
              <a:rPr lang="en-US" altLang="zh-CN" sz="1800" dirty="0">
                <a:effectLst/>
                <a:latin typeface="Times New Roman" panose="02020603050405020304" pitchFamily="18" charset="0"/>
                <a:ea typeface="宋体" panose="02010600030101010101" pitchFamily="2" charset="-122"/>
              </a:rPr>
              <a:t>430</a:t>
            </a:r>
            <a:r>
              <a:rPr lang="zh-CN" altLang="zh-CN" sz="1800" dirty="0">
                <a:effectLst/>
                <a:latin typeface="Times New Roman" panose="02020603050405020304" pitchFamily="18" charset="0"/>
                <a:ea typeface="宋体" panose="02010600030101010101" pitchFamily="2" charset="-122"/>
              </a:rPr>
              <a:t>年，这或许是从亚伯拉罕的孙子雅各下埃及开始算起。把这两段时间加起来，再加上亚伯拉罕到雅各的年代，</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击）就可以推算出亚伯拉罕生活的年代比所罗门早上一千多年左右，也就是说，亚伯拉罕生活在公元前</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年左右。这时正是中国传统史观中的夏朝。</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434821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2.2.</a:t>
            </a:r>
            <a:r>
              <a:rPr lang="zh-CN" altLang="zh-CN" sz="1800" b="1" dirty="0">
                <a:effectLst/>
                <a:latin typeface="Times New Roman" panose="02020603050405020304" pitchFamily="18" charset="0"/>
                <a:ea typeface="宋体" panose="02010600030101010101" pitchFamily="2" charset="-122"/>
              </a:rPr>
              <a:t>亚伯拉罕时代的吾珥</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看过了真实的时间，我们在来看真实的地点。亚伯拉罕的老家是美索不达米平原东南部的吾珥城，也就是距离今天波斯湾大约</a:t>
            </a:r>
            <a:r>
              <a:rPr lang="en-US" altLang="zh-CN" sz="1800" dirty="0">
                <a:effectLst/>
                <a:latin typeface="Times New Roman" panose="02020603050405020304" pitchFamily="18" charset="0"/>
                <a:ea typeface="宋体" panose="02010600030101010101" pitchFamily="2" charset="-122"/>
              </a:rPr>
              <a:t>150</a:t>
            </a:r>
            <a:r>
              <a:rPr lang="zh-CN" altLang="zh-CN" sz="1800" dirty="0">
                <a:effectLst/>
                <a:latin typeface="Times New Roman" panose="02020603050405020304" pitchFamily="18" charset="0"/>
                <a:ea typeface="宋体" panose="02010600030101010101" pitchFamily="2" charset="-122"/>
              </a:rPr>
              <a:t>公里的伊拉克境内。</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896439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2460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70874E8-4432-D341-ABF5-3EEAC6901E98}" type="datetimeFigureOut">
              <a:rPr kumimoji="1" lang="zh-CN" altLang="en-US" smtClean="0"/>
              <a:t>2022/1/14</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15697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70874E8-4432-D341-ABF5-3EEAC6901E98}" type="datetimeFigureOut">
              <a:rPr kumimoji="1" lang="zh-CN" altLang="en-US" smtClean="0"/>
              <a:t>2022/1/14</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674221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两项内容">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D522FE-3891-4BC4-8286-36E18DCE8DDC}"/>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0678677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268989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spTree>
    <p:extLst>
      <p:ext uri="{BB962C8B-B14F-4D97-AF65-F5344CB8AC3E}">
        <p14:creationId xmlns:p14="http://schemas.microsoft.com/office/powerpoint/2010/main" val="151112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41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413114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97810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1115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287791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2861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245742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cxnSp>
        <p:nvCxnSpPr>
          <p:cNvPr id="5" name="直线连接符 4">
            <a:extLst>
              <a:ext uri="{FF2B5EF4-FFF2-40B4-BE49-F238E27FC236}">
                <a16:creationId xmlns:a16="http://schemas.microsoft.com/office/drawing/2014/main" id="{ACAA6FDA-7A56-1947-A737-BCAF4E6EF259}"/>
              </a:ext>
            </a:extLst>
          </p:cNvPr>
          <p:cNvCxnSpPr>
            <a:cxnSpLocks/>
          </p:cNvCxnSpPr>
          <p:nvPr userDrawn="1"/>
        </p:nvCxnSpPr>
        <p:spPr>
          <a:xfrm>
            <a:off x="454532" y="201187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55596BCC-97F8-5043-BF8F-B119BAA35D61}"/>
              </a:ext>
            </a:extLst>
          </p:cNvPr>
          <p:cNvCxnSpPr>
            <a:cxnSpLocks/>
          </p:cNvCxnSpPr>
          <p:nvPr userDrawn="1"/>
        </p:nvCxnSpPr>
        <p:spPr>
          <a:xfrm flipH="1">
            <a:off x="454532" y="639863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34DD19D3-0826-D249-992D-F30D4EA3BC25}"/>
              </a:ext>
            </a:extLst>
          </p:cNvPr>
          <p:cNvCxnSpPr>
            <a:cxnSpLocks/>
          </p:cNvCxnSpPr>
          <p:nvPr userDrawn="1"/>
        </p:nvCxnSpPr>
        <p:spPr>
          <a:xfrm flipH="1">
            <a:off x="971601" y="201187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F880D18-05A4-A44D-BE93-2B30F35415DD}"/>
              </a:ext>
            </a:extLst>
          </p:cNvPr>
          <p:cNvCxnSpPr>
            <a:cxnSpLocks/>
          </p:cNvCxnSpPr>
          <p:nvPr userDrawn="1"/>
        </p:nvCxnSpPr>
        <p:spPr>
          <a:xfrm>
            <a:off x="8714269" y="201187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D002B52D-8048-E943-AE64-A8045E6F3452}"/>
              </a:ext>
            </a:extLst>
          </p:cNvPr>
          <p:cNvSpPr txBox="1"/>
          <p:nvPr userDrawn="1"/>
        </p:nvSpPr>
        <p:spPr>
          <a:xfrm>
            <a:off x="213572" y="1739427"/>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10" name="文本框 9">
            <a:extLst>
              <a:ext uri="{FF2B5EF4-FFF2-40B4-BE49-F238E27FC236}">
                <a16:creationId xmlns:a16="http://schemas.microsoft.com/office/drawing/2014/main" id="{A41A8993-569A-CA4A-A836-CF6F24D12255}"/>
              </a:ext>
            </a:extLst>
          </p:cNvPr>
          <p:cNvSpPr txBox="1"/>
          <p:nvPr userDrawn="1"/>
        </p:nvSpPr>
        <p:spPr>
          <a:xfrm rot="10800000">
            <a:off x="8167468" y="5771874"/>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Tree>
    <p:extLst>
      <p:ext uri="{BB962C8B-B14F-4D97-AF65-F5344CB8AC3E}">
        <p14:creationId xmlns:p14="http://schemas.microsoft.com/office/powerpoint/2010/main" val="102786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cxnSp>
        <p:nvCxnSpPr>
          <p:cNvPr id="5" name="直线连接符 4">
            <a:extLst>
              <a:ext uri="{FF2B5EF4-FFF2-40B4-BE49-F238E27FC236}">
                <a16:creationId xmlns:a16="http://schemas.microsoft.com/office/drawing/2014/main" id="{BE74DCF0-F28A-BA42-B7CB-D7370BE887E3}"/>
              </a:ext>
            </a:extLst>
          </p:cNvPr>
          <p:cNvCxnSpPr>
            <a:cxnSpLocks/>
          </p:cNvCxnSpPr>
          <p:nvPr userDrawn="1"/>
        </p:nvCxnSpPr>
        <p:spPr>
          <a:xfrm>
            <a:off x="698155" y="3617949"/>
            <a:ext cx="0" cy="254619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70592F21-73C4-904B-9C02-25E09F648B58}"/>
              </a:ext>
            </a:extLst>
          </p:cNvPr>
          <p:cNvCxnSpPr>
            <a:cxnSpLocks/>
          </p:cNvCxnSpPr>
          <p:nvPr userDrawn="1"/>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CEE6B0B-4F8B-5B48-813E-45A1AC345640}"/>
              </a:ext>
            </a:extLst>
          </p:cNvPr>
          <p:cNvCxnSpPr>
            <a:cxnSpLocks/>
          </p:cNvCxnSpPr>
          <p:nvPr userDrawn="1"/>
        </p:nvCxnSpPr>
        <p:spPr>
          <a:xfrm flipH="1">
            <a:off x="1124465" y="361794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8D5BF8A-8811-B849-95E8-27F3DE7028F4}"/>
              </a:ext>
            </a:extLst>
          </p:cNvPr>
          <p:cNvCxnSpPr>
            <a:cxnSpLocks/>
          </p:cNvCxnSpPr>
          <p:nvPr userDrawn="1"/>
        </p:nvCxnSpPr>
        <p:spPr>
          <a:xfrm>
            <a:off x="8501448" y="3617949"/>
            <a:ext cx="0" cy="243896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文本框 9">
            <a:extLst>
              <a:ext uri="{FF2B5EF4-FFF2-40B4-BE49-F238E27FC236}">
                <a16:creationId xmlns:a16="http://schemas.microsoft.com/office/drawing/2014/main" id="{2894C3B1-BDC0-2648-A853-F50C3000B5F7}"/>
              </a:ext>
            </a:extLst>
          </p:cNvPr>
          <p:cNvSpPr txBox="1"/>
          <p:nvPr userDrawn="1"/>
        </p:nvSpPr>
        <p:spPr>
          <a:xfrm>
            <a:off x="457195" y="3345504"/>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11" name="文本框 10">
            <a:extLst>
              <a:ext uri="{FF2B5EF4-FFF2-40B4-BE49-F238E27FC236}">
                <a16:creationId xmlns:a16="http://schemas.microsoft.com/office/drawing/2014/main" id="{F72C164D-1B64-A944-9BEB-E6B4D42882A9}"/>
              </a:ext>
            </a:extLst>
          </p:cNvPr>
          <p:cNvSpPr txBox="1"/>
          <p:nvPr userDrawn="1"/>
        </p:nvSpPr>
        <p:spPr>
          <a:xfrm rot="10800000">
            <a:off x="7954647" y="5537380"/>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Tree>
    <p:extLst>
      <p:ext uri="{BB962C8B-B14F-4D97-AF65-F5344CB8AC3E}">
        <p14:creationId xmlns:p14="http://schemas.microsoft.com/office/powerpoint/2010/main" val="332866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94512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32014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57904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4E3B9205-2042-4A0B-89B4-A02EC7D03212}"/>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160831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372702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70874E8-4432-D341-ABF5-3EEAC6901E98}" type="datetimeFigureOut">
              <a:rPr kumimoji="1" lang="zh-CN" altLang="en-US" smtClean="0"/>
              <a:t>2022/1/14</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81179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70874E8-4432-D341-ABF5-3EEAC6901E98}" type="datetimeFigureOut">
              <a:rPr kumimoji="1" lang="zh-CN" altLang="en-US" smtClean="0"/>
              <a:t>2022/1/14</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59910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70874E8-4432-D341-ABF5-3EEAC6901E98}" type="datetimeFigureOut">
              <a:rPr kumimoji="1" lang="zh-CN" altLang="en-US" smtClean="0"/>
              <a:t>2022/1/14</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54962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p:nvPicPr>
        <p:blipFill>
          <a:blip r:embed="rId26"/>
          <a:stretch>
            <a:fillRect/>
          </a:stretch>
        </p:blipFill>
        <p:spPr>
          <a:xfrm>
            <a:off x="0" y="0"/>
            <a:ext cx="9144000" cy="6857999"/>
          </a:xfrm>
          <a:prstGeom prst="rect">
            <a:avLst/>
          </a:prstGeom>
        </p:spPr>
      </p:pic>
    </p:spTree>
    <p:extLst>
      <p:ext uri="{BB962C8B-B14F-4D97-AF65-F5344CB8AC3E}">
        <p14:creationId xmlns:p14="http://schemas.microsoft.com/office/powerpoint/2010/main" val="375702499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792" r:id="rId19"/>
    <p:sldLayoutId id="2147483793" r:id="rId20"/>
    <p:sldLayoutId id="2147483794" r:id="rId21"/>
    <p:sldLayoutId id="2147483797" r:id="rId22"/>
    <p:sldLayoutId id="2147483650" r:id="rId23"/>
    <p:sldLayoutId id="2147483798"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5.jpg"/><Relationship Id="rId7"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23.jpg"/><Relationship Id="rId9" Type="http://schemas.openxmlformats.org/officeDocument/2006/relationships/image" Target="../media/image5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tiff"/><Relationship Id="rId4" Type="http://schemas.openxmlformats.org/officeDocument/2006/relationships/image" Target="../media/image66.tiff"/></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tiff"/><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tiff"/></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jp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g"/></Relationships>
</file>

<file path=ppt/slides/_rels/slide49.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4.png"/><Relationship Id="rId7"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g"/></Relationships>
</file>

<file path=ppt/slides/_rels/slide50.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95.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7.jpg"/><Relationship Id="rId4" Type="http://schemas.openxmlformats.org/officeDocument/2006/relationships/image" Target="../media/image100.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BAC0BC-1DC5-C949-9DCD-26EBA4C6036D}"/>
              </a:ext>
            </a:extLst>
          </p:cNvPr>
          <p:cNvPicPr>
            <a:picLocks noChangeAspect="1"/>
          </p:cNvPicPr>
          <p:nvPr/>
        </p:nvPicPr>
        <p:blipFill rotWithShape="1">
          <a:blip r:embed="rId3"/>
          <a:srcRect l="47273"/>
          <a:stretch/>
        </p:blipFill>
        <p:spPr>
          <a:xfrm>
            <a:off x="4322618" y="11855"/>
            <a:ext cx="4821382" cy="6834289"/>
          </a:xfrm>
          <a:prstGeom prst="rect">
            <a:avLst/>
          </a:prstGeom>
        </p:spPr>
      </p:pic>
      <p:pic>
        <p:nvPicPr>
          <p:cNvPr id="7" name="图片 6">
            <a:extLst>
              <a:ext uri="{FF2B5EF4-FFF2-40B4-BE49-F238E27FC236}">
                <a16:creationId xmlns:a16="http://schemas.microsoft.com/office/drawing/2014/main" id="{4381E55B-0B09-054B-BABE-1697A40EF1C3}"/>
              </a:ext>
            </a:extLst>
          </p:cNvPr>
          <p:cNvPicPr>
            <a:picLocks noChangeAspect="1"/>
          </p:cNvPicPr>
          <p:nvPr/>
        </p:nvPicPr>
        <p:blipFill>
          <a:blip r:embed="rId4"/>
          <a:stretch>
            <a:fillRect/>
          </a:stretch>
        </p:blipFill>
        <p:spPr>
          <a:xfrm>
            <a:off x="0" y="1276067"/>
            <a:ext cx="4078372" cy="3901201"/>
          </a:xfrm>
          <a:prstGeom prst="rect">
            <a:avLst/>
          </a:prstGeom>
        </p:spPr>
      </p:pic>
      <p:sp>
        <p:nvSpPr>
          <p:cNvPr id="9" name="标题 1">
            <a:extLst>
              <a:ext uri="{FF2B5EF4-FFF2-40B4-BE49-F238E27FC236}">
                <a16:creationId xmlns:a16="http://schemas.microsoft.com/office/drawing/2014/main" id="{B7C6F7F0-3EEE-4C4B-AE1B-079B6E6FA401}"/>
              </a:ext>
            </a:extLst>
          </p:cNvPr>
          <p:cNvSpPr txBox="1">
            <a:spLocks/>
          </p:cNvSpPr>
          <p:nvPr/>
        </p:nvSpPr>
        <p:spPr>
          <a:xfrm>
            <a:off x="349281" y="3540370"/>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880"/>
              </a:lnSpc>
            </a:pPr>
            <a:endParaRPr kumimoji="1" lang="zh-CN" altLang="en-US" sz="2400" b="1" dirty="0">
              <a:solidFill>
                <a:srgbClr val="002060"/>
              </a:solidFill>
              <a:latin typeface="Microsoft YaHei" panose="020B0503020204020204" pitchFamily="34" charset="-122"/>
              <a:ea typeface="Microsoft YaHei" panose="020B0503020204020204" pitchFamily="34" charset="-122"/>
            </a:endParaRPr>
          </a:p>
        </p:txBody>
      </p:sp>
      <p:sp>
        <p:nvSpPr>
          <p:cNvPr id="10" name="标题 1">
            <a:extLst>
              <a:ext uri="{FF2B5EF4-FFF2-40B4-BE49-F238E27FC236}">
                <a16:creationId xmlns:a16="http://schemas.microsoft.com/office/drawing/2014/main" id="{E934EFCD-B2F8-4C3D-ABA4-F49CD4FBB3D5}"/>
              </a:ext>
            </a:extLst>
          </p:cNvPr>
          <p:cNvSpPr txBox="1">
            <a:spLocks/>
          </p:cNvSpPr>
          <p:nvPr/>
        </p:nvSpPr>
        <p:spPr>
          <a:xfrm>
            <a:off x="359623" y="2287158"/>
            <a:ext cx="3406702" cy="295407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880"/>
              </a:lnSpc>
            </a:pPr>
            <a:r>
              <a:rPr kumimoji="1" lang="zh-CN" altLang="en-US" sz="4000" b="1" dirty="0">
                <a:latin typeface="Microsoft YaHei" panose="020B0503020204020204" pitchFamily="34" charset="-122"/>
                <a:ea typeface="Microsoft YaHei" panose="020B0503020204020204" pitchFamily="34" charset="-122"/>
              </a:rPr>
              <a:t>亚伯拉罕的</a:t>
            </a:r>
            <a:endParaRPr kumimoji="1" lang="en-US" altLang="zh-CN" sz="4000" b="1" dirty="0">
              <a:latin typeface="Microsoft YaHei" panose="020B0503020204020204" pitchFamily="34" charset="-122"/>
              <a:ea typeface="Microsoft YaHei" panose="020B0503020204020204" pitchFamily="34" charset="-122"/>
            </a:endParaRPr>
          </a:p>
          <a:p>
            <a:pPr algn="ctr">
              <a:lnSpc>
                <a:spcPts val="4880"/>
              </a:lnSpc>
            </a:pPr>
            <a:r>
              <a:rPr kumimoji="1" lang="zh-CN" altLang="en-US" sz="4000" b="1" dirty="0">
                <a:latin typeface="Microsoft YaHei" panose="020B0503020204020204" pitchFamily="34" charset="-122"/>
                <a:ea typeface="Microsoft YaHei" panose="020B0503020204020204" pitchFamily="34" charset="-122"/>
              </a:rPr>
              <a:t>历史与应许</a:t>
            </a:r>
          </a:p>
        </p:txBody>
      </p:sp>
      <p:sp>
        <p:nvSpPr>
          <p:cNvPr id="11" name="标题 1">
            <a:extLst>
              <a:ext uri="{FF2B5EF4-FFF2-40B4-BE49-F238E27FC236}">
                <a16:creationId xmlns:a16="http://schemas.microsoft.com/office/drawing/2014/main" id="{ED1EDBFF-DC79-4476-9F64-7044DDF6E446}"/>
              </a:ext>
            </a:extLst>
          </p:cNvPr>
          <p:cNvSpPr txBox="1">
            <a:spLocks/>
          </p:cNvSpPr>
          <p:nvPr/>
        </p:nvSpPr>
        <p:spPr>
          <a:xfrm>
            <a:off x="335835" y="3629822"/>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约翰福音</a:t>
            </a:r>
            <a:r>
              <a:rPr lang="en-US" altLang="zh-CN" sz="2400" b="1" dirty="0">
                <a:latin typeface="Microsoft YaHei" panose="020B0503020204020204" pitchFamily="34" charset="-122"/>
                <a:ea typeface="Microsoft YaHei" panose="020B0503020204020204" pitchFamily="34" charset="-122"/>
              </a:rPr>
              <a:t>13:19</a:t>
            </a: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19</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988022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55177CE-AFBC-1C4B-AAB3-2D72C10D7969}"/>
              </a:ext>
            </a:extLst>
          </p:cNvPr>
          <p:cNvPicPr>
            <a:picLocks noChangeAspect="1"/>
          </p:cNvPicPr>
          <p:nvPr/>
        </p:nvPicPr>
        <p:blipFill rotWithShape="1">
          <a:blip r:embed="rId3"/>
          <a:srcRect b="16000"/>
          <a:stretch/>
        </p:blipFill>
        <p:spPr>
          <a:xfrm>
            <a:off x="0" y="1748790"/>
            <a:ext cx="9144000" cy="432054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D6EF2AC-7D0E-4511-8563-116A6732DDD4}"/>
              </a:ext>
            </a:extLst>
          </p:cNvPr>
          <p:cNvSpPr>
            <a:spLocks noGrp="1"/>
          </p:cNvSpPr>
          <p:nvPr>
            <p:ph type="title"/>
          </p:nvPr>
        </p:nvSpPr>
        <p:spPr/>
        <p:txBody>
          <a:bodyPr/>
          <a:lstStyle/>
          <a:p>
            <a:r>
              <a:rPr lang="zh-CN" altLang="en-US" dirty="0"/>
              <a:t>吾珥城 示意图</a:t>
            </a:r>
            <a:br>
              <a:rPr lang="zh-CN" altLang="en-US" dirty="0"/>
            </a:br>
            <a:endParaRPr lang="en-US" dirty="0"/>
          </a:p>
        </p:txBody>
      </p:sp>
    </p:spTree>
    <p:extLst>
      <p:ext uri="{BB962C8B-B14F-4D97-AF65-F5344CB8AC3E}">
        <p14:creationId xmlns:p14="http://schemas.microsoft.com/office/powerpoint/2010/main" val="80660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67F0E95-AA33-1A4D-9014-2B6EA1142830}"/>
              </a:ext>
            </a:extLst>
          </p:cNvPr>
          <p:cNvPicPr>
            <a:picLocks noChangeAspect="1"/>
          </p:cNvPicPr>
          <p:nvPr/>
        </p:nvPicPr>
        <p:blipFill>
          <a:blip r:embed="rId3"/>
          <a:stretch>
            <a:fillRect/>
          </a:stretch>
        </p:blipFill>
        <p:spPr>
          <a:xfrm>
            <a:off x="0" y="1433406"/>
            <a:ext cx="9144000" cy="501041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4">
            <a:extLst>
              <a:ext uri="{FF2B5EF4-FFF2-40B4-BE49-F238E27FC236}">
                <a16:creationId xmlns:a16="http://schemas.microsoft.com/office/drawing/2014/main" id="{4F1B2EB2-5A11-8C4B-983F-68488D8AAC9F}"/>
              </a:ext>
            </a:extLst>
          </p:cNvPr>
          <p:cNvPicPr>
            <a:picLocks noChangeAspect="1"/>
          </p:cNvPicPr>
          <p:nvPr/>
        </p:nvPicPr>
        <p:blipFill>
          <a:blip r:embed="rId4"/>
          <a:stretch>
            <a:fillRect/>
          </a:stretch>
        </p:blipFill>
        <p:spPr>
          <a:xfrm>
            <a:off x="5280660" y="1148270"/>
            <a:ext cx="3863340" cy="1860126"/>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B586C9E-99EE-49B6-AFEF-DC6BB1776320}"/>
              </a:ext>
            </a:extLst>
          </p:cNvPr>
          <p:cNvSpPr>
            <a:spLocks noGrp="1"/>
          </p:cNvSpPr>
          <p:nvPr>
            <p:ph type="title"/>
          </p:nvPr>
        </p:nvSpPr>
        <p:spPr/>
        <p:txBody>
          <a:bodyPr/>
          <a:lstStyle/>
          <a:p>
            <a:r>
              <a:rPr lang="zh-CN" altLang="en-US"/>
              <a:t>吾珥城</a:t>
            </a:r>
            <a:endParaRPr lang="zh-CN" altLang="en-US" dirty="0"/>
          </a:p>
        </p:txBody>
      </p:sp>
    </p:spTree>
    <p:extLst>
      <p:ext uri="{BB962C8B-B14F-4D97-AF65-F5344CB8AC3E}">
        <p14:creationId xmlns:p14="http://schemas.microsoft.com/office/powerpoint/2010/main" val="3391434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F746F1E6-A313-4A41-B641-784614D7360C}"/>
              </a:ext>
            </a:extLst>
          </p:cNvPr>
          <p:cNvPicPr>
            <a:picLocks noChangeAspect="1"/>
          </p:cNvPicPr>
          <p:nvPr/>
        </p:nvPicPr>
        <p:blipFill>
          <a:blip r:embed="rId3"/>
          <a:stretch>
            <a:fillRect/>
          </a:stretch>
        </p:blipFill>
        <p:spPr>
          <a:xfrm>
            <a:off x="0" y="2069710"/>
            <a:ext cx="9144000" cy="345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9D25C5A-4B1D-48C3-9094-161E3E457F68}"/>
              </a:ext>
            </a:extLst>
          </p:cNvPr>
          <p:cNvSpPr>
            <a:spLocks noGrp="1"/>
          </p:cNvSpPr>
          <p:nvPr>
            <p:ph type="title"/>
          </p:nvPr>
        </p:nvSpPr>
        <p:spPr/>
        <p:txBody>
          <a:bodyPr/>
          <a:lstStyle/>
          <a:p>
            <a:r>
              <a:rPr lang="zh-CN" altLang="en-US" dirty="0"/>
              <a:t>吾珥城</a:t>
            </a:r>
            <a:br>
              <a:rPr lang="zh-CN" altLang="en-US" dirty="0"/>
            </a:br>
            <a:endParaRPr lang="en-US" dirty="0"/>
          </a:p>
        </p:txBody>
      </p:sp>
    </p:spTree>
    <p:extLst>
      <p:ext uri="{BB962C8B-B14F-4D97-AF65-F5344CB8AC3E}">
        <p14:creationId xmlns:p14="http://schemas.microsoft.com/office/powerpoint/2010/main" val="301385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A487CC2-C748-D844-9481-65009990DF19}"/>
              </a:ext>
            </a:extLst>
          </p:cNvPr>
          <p:cNvPicPr>
            <a:picLocks noChangeAspect="1"/>
          </p:cNvPicPr>
          <p:nvPr/>
        </p:nvPicPr>
        <p:blipFill>
          <a:blip r:embed="rId3"/>
          <a:stretch>
            <a:fillRect/>
          </a:stretch>
        </p:blipFill>
        <p:spPr>
          <a:xfrm>
            <a:off x="586715" y="1463315"/>
            <a:ext cx="7970569" cy="51210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41133A2-E1CD-4508-89F0-1A2B2430E103}"/>
              </a:ext>
            </a:extLst>
          </p:cNvPr>
          <p:cNvSpPr>
            <a:spLocks noGrp="1"/>
          </p:cNvSpPr>
          <p:nvPr>
            <p:ph type="title"/>
          </p:nvPr>
        </p:nvSpPr>
        <p:spPr/>
        <p:txBody>
          <a:bodyPr/>
          <a:lstStyle/>
          <a:p>
            <a:r>
              <a:rPr lang="zh-CN" altLang="en-US" dirty="0"/>
              <a:t>吾珥城</a:t>
            </a:r>
            <a:br>
              <a:rPr lang="zh-CN" altLang="en-US" dirty="0"/>
            </a:br>
            <a:endParaRPr lang="en-US" dirty="0"/>
          </a:p>
        </p:txBody>
      </p:sp>
    </p:spTree>
    <p:extLst>
      <p:ext uri="{BB962C8B-B14F-4D97-AF65-F5344CB8AC3E}">
        <p14:creationId xmlns:p14="http://schemas.microsoft.com/office/powerpoint/2010/main" val="377885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6F4D0F-3D98-7A47-B2A7-10E8481C0690}"/>
              </a:ext>
            </a:extLst>
          </p:cNvPr>
          <p:cNvPicPr>
            <a:picLocks noChangeAspect="1"/>
          </p:cNvPicPr>
          <p:nvPr/>
        </p:nvPicPr>
        <p:blipFill>
          <a:blip r:embed="rId3"/>
          <a:stretch>
            <a:fillRect/>
          </a:stretch>
        </p:blipFill>
        <p:spPr>
          <a:xfrm>
            <a:off x="488372" y="1648913"/>
            <a:ext cx="8167255" cy="495752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A281DFA-7FEB-4399-9778-8E0594EB0883}"/>
              </a:ext>
            </a:extLst>
          </p:cNvPr>
          <p:cNvSpPr>
            <a:spLocks noGrp="1"/>
          </p:cNvSpPr>
          <p:nvPr>
            <p:ph type="title"/>
          </p:nvPr>
        </p:nvSpPr>
        <p:spPr/>
        <p:txBody>
          <a:bodyPr/>
          <a:lstStyle/>
          <a:p>
            <a:r>
              <a:rPr lang="zh-CN" altLang="en-US" dirty="0"/>
              <a:t>吾珥城</a:t>
            </a:r>
            <a:r>
              <a:rPr lang="en-US" altLang="zh-CN" dirty="0"/>
              <a:t>·</a:t>
            </a:r>
            <a:r>
              <a:rPr lang="zh-CN" altLang="en-US" dirty="0"/>
              <a:t>神殿</a:t>
            </a:r>
            <a:br>
              <a:rPr lang="zh-CN" altLang="en-US" dirty="0"/>
            </a:br>
            <a:endParaRPr lang="en-US" dirty="0"/>
          </a:p>
        </p:txBody>
      </p:sp>
    </p:spTree>
    <p:extLst>
      <p:ext uri="{BB962C8B-B14F-4D97-AF65-F5344CB8AC3E}">
        <p14:creationId xmlns:p14="http://schemas.microsoft.com/office/powerpoint/2010/main" val="68262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1">
            <a:extLst>
              <a:ext uri="{FF2B5EF4-FFF2-40B4-BE49-F238E27FC236}">
                <a16:creationId xmlns:a16="http://schemas.microsoft.com/office/drawing/2014/main" id="{6658E61F-0F05-204B-894A-F27A204C3951}"/>
              </a:ext>
            </a:extLst>
          </p:cNvPr>
          <p:cNvSpPr txBox="1"/>
          <p:nvPr/>
        </p:nvSpPr>
        <p:spPr>
          <a:xfrm>
            <a:off x="6261665" y="2828835"/>
            <a:ext cx="2492991" cy="1200329"/>
          </a:xfrm>
          <a:prstGeom prst="rect">
            <a:avLst/>
          </a:prstGeom>
          <a:noFill/>
        </p:spPr>
        <p:txBody>
          <a:bodyPr wrap="none" rtlCol="0">
            <a:spAutoFit/>
          </a:bodyPr>
          <a:lstStyle/>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巴别塔后</a:t>
            </a:r>
            <a:endParaRPr lang="en-US" altLang="zh-CN" sz="3600" b="1" dirty="0">
              <a:solidFill>
                <a:srgbClr val="1C271A"/>
              </a:solidFill>
              <a:latin typeface="Microsoft YaHei" panose="020B0503020204020204" pitchFamily="34" charset="-122"/>
              <a:ea typeface="Microsoft YaHei" panose="020B0503020204020204" pitchFamily="34" charset="-122"/>
              <a:cs typeface="+mj-cs"/>
            </a:endParaRPr>
          </a:p>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技术的流失</a:t>
            </a:r>
          </a:p>
        </p:txBody>
      </p:sp>
      <p:pic>
        <p:nvPicPr>
          <p:cNvPr id="2" name="Picture 1">
            <a:extLst>
              <a:ext uri="{FF2B5EF4-FFF2-40B4-BE49-F238E27FC236}">
                <a16:creationId xmlns:a16="http://schemas.microsoft.com/office/drawing/2014/main" id="{959A2ED9-DFD0-314B-A326-8EBE39077A58}"/>
              </a:ext>
            </a:extLst>
          </p:cNvPr>
          <p:cNvPicPr>
            <a:picLocks noChangeAspect="1"/>
          </p:cNvPicPr>
          <p:nvPr/>
        </p:nvPicPr>
        <p:blipFill>
          <a:blip r:embed="rId3"/>
          <a:stretch>
            <a:fillRect/>
          </a:stretch>
        </p:blipFill>
        <p:spPr>
          <a:xfrm>
            <a:off x="-1" y="0"/>
            <a:ext cx="5912069" cy="6858000"/>
          </a:xfrm>
          <a:prstGeom prst="rect">
            <a:avLst/>
          </a:prstGeom>
        </p:spPr>
      </p:pic>
    </p:spTree>
    <p:extLst>
      <p:ext uri="{BB962C8B-B14F-4D97-AF65-F5344CB8AC3E}">
        <p14:creationId xmlns:p14="http://schemas.microsoft.com/office/powerpoint/2010/main" val="337556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C42A93-F8BC-0B4E-B396-CB3543608648}"/>
              </a:ext>
            </a:extLst>
          </p:cNvPr>
          <p:cNvPicPr>
            <a:picLocks noChangeAspect="1"/>
          </p:cNvPicPr>
          <p:nvPr/>
        </p:nvPicPr>
        <p:blipFill>
          <a:blip r:embed="rId3"/>
          <a:stretch>
            <a:fillRect/>
          </a:stretch>
        </p:blipFill>
        <p:spPr>
          <a:xfrm>
            <a:off x="0" y="1565870"/>
            <a:ext cx="9144000" cy="4397591"/>
          </a:xfrm>
          <a:prstGeom prst="rect">
            <a:avLst/>
          </a:prstGeom>
        </p:spPr>
      </p:pic>
      <p:sp>
        <p:nvSpPr>
          <p:cNvPr id="2" name="标题 1">
            <a:extLst>
              <a:ext uri="{FF2B5EF4-FFF2-40B4-BE49-F238E27FC236}">
                <a16:creationId xmlns:a16="http://schemas.microsoft.com/office/drawing/2014/main" id="{EF0801FD-19DD-47AC-A6F0-D0BE2FDD05EE}"/>
              </a:ext>
            </a:extLst>
          </p:cNvPr>
          <p:cNvSpPr>
            <a:spLocks noGrp="1"/>
          </p:cNvSpPr>
          <p:nvPr>
            <p:ph type="title"/>
          </p:nvPr>
        </p:nvSpPr>
        <p:spPr/>
        <p:txBody>
          <a:bodyPr/>
          <a:lstStyle/>
          <a:p>
            <a:r>
              <a:rPr lang="zh-CN" altLang="en-US" dirty="0"/>
              <a:t>巴别塔后技术的流失</a:t>
            </a:r>
            <a:br>
              <a:rPr lang="zh-CN" altLang="en-US" dirty="0"/>
            </a:br>
            <a:endParaRPr lang="en-US" dirty="0"/>
          </a:p>
        </p:txBody>
      </p:sp>
    </p:spTree>
    <p:extLst>
      <p:ext uri="{BB962C8B-B14F-4D97-AF65-F5344CB8AC3E}">
        <p14:creationId xmlns:p14="http://schemas.microsoft.com/office/powerpoint/2010/main" val="205879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F5DBB7-CE8C-7C43-ADE9-93B7AE41E26E}"/>
              </a:ext>
            </a:extLst>
          </p:cNvPr>
          <p:cNvSpPr txBox="1"/>
          <p:nvPr/>
        </p:nvSpPr>
        <p:spPr>
          <a:xfrm>
            <a:off x="824744" y="5326714"/>
            <a:ext cx="7789871" cy="1569660"/>
          </a:xfrm>
          <a:prstGeom prst="rect">
            <a:avLst/>
          </a:prstGeom>
          <a:noFill/>
        </p:spPr>
        <p:txBody>
          <a:bodyPr wrap="square" rtlCol="0">
            <a:spAutoFit/>
          </a:bodyPr>
          <a:lstStyle/>
          <a:p>
            <a:pPr marR="0" lvl="0" fontAlgn="auto">
              <a:lnSpc>
                <a:spcPct val="100000"/>
              </a:lnSpc>
              <a:spcBef>
                <a:spcPts val="0"/>
              </a:spcBef>
              <a:spcAft>
                <a:spcPts val="1000"/>
              </a:spcAft>
              <a:buClrTx/>
              <a:buSzTx/>
              <a:tabLst/>
              <a:defRPr/>
            </a:pPr>
            <a:r>
              <a:rPr lang="zh-CN" altLang="en-US" sz="3200" dirty="0">
                <a:latin typeface="Microsoft YaHei" panose="020B0503020204020204" pitchFamily="34" charset="-122"/>
                <a:ea typeface="Microsoft YaHei" panose="020B0503020204020204" pitchFamily="34" charset="-122"/>
              </a:rPr>
              <a:t>在</a:t>
            </a:r>
            <a:r>
              <a:rPr lang="en-US" altLang="zh-CN" sz="3200" dirty="0">
                <a:latin typeface="Microsoft YaHei" panose="020B0503020204020204" pitchFamily="34" charset="-122"/>
                <a:ea typeface="Microsoft YaHei" panose="020B0503020204020204" pitchFamily="34" charset="-122"/>
              </a:rPr>
              <a:t>20</a:t>
            </a:r>
            <a:r>
              <a:rPr lang="zh-CN" altLang="en-US" sz="3200" dirty="0">
                <a:latin typeface="Microsoft YaHei" panose="020B0503020204020204" pitchFamily="34" charset="-122"/>
                <a:ea typeface="Microsoft YaHei" panose="020B0503020204020204" pitchFamily="34" charset="-122"/>
              </a:rPr>
              <a:t>世纪的一些村落，人们的身体和大脑和普通人并无二致，却过着“原始”的生活。</a:t>
            </a:r>
            <a:endParaRPr lang="en-US" altLang="zh-CN" sz="3200" dirty="0">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04346E6E-122A-9A4B-A093-A4BEFC8D6F87}"/>
              </a:ext>
            </a:extLst>
          </p:cNvPr>
          <p:cNvGrpSpPr/>
          <p:nvPr/>
        </p:nvGrpSpPr>
        <p:grpSpPr>
          <a:xfrm>
            <a:off x="-3" y="1466471"/>
            <a:ext cx="9144001" cy="3581643"/>
            <a:chOff x="-1" y="1284258"/>
            <a:chExt cx="9144001" cy="3581643"/>
          </a:xfrm>
        </p:grpSpPr>
        <p:grpSp>
          <p:nvGrpSpPr>
            <p:cNvPr id="7" name="组合 6">
              <a:extLst>
                <a:ext uri="{FF2B5EF4-FFF2-40B4-BE49-F238E27FC236}">
                  <a16:creationId xmlns:a16="http://schemas.microsoft.com/office/drawing/2014/main" id="{019ECB80-643C-AA4B-9A08-AC8EBF4157DA}"/>
                </a:ext>
              </a:extLst>
            </p:cNvPr>
            <p:cNvGrpSpPr/>
            <p:nvPr/>
          </p:nvGrpSpPr>
          <p:grpSpPr>
            <a:xfrm>
              <a:off x="0" y="1284258"/>
              <a:ext cx="9144000" cy="3581643"/>
              <a:chOff x="317964" y="1662167"/>
              <a:chExt cx="8263138" cy="3236616"/>
            </a:xfrm>
          </p:grpSpPr>
          <p:pic>
            <p:nvPicPr>
              <p:cNvPr id="17" name="Picture 4" descr="a-family-dries-cheeses-on-the-roof-of-their-tent">
                <a:extLst>
                  <a:ext uri="{FF2B5EF4-FFF2-40B4-BE49-F238E27FC236}">
                    <a16:creationId xmlns:a16="http://schemas.microsoft.com/office/drawing/2014/main" id="{9FC20A92-7304-E047-AEC5-C5AEF18860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869" y="1662167"/>
                <a:ext cx="2495233" cy="32261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Featured image">
                <a:extLst>
                  <a:ext uri="{FF2B5EF4-FFF2-40B4-BE49-F238E27FC236}">
                    <a16:creationId xmlns:a16="http://schemas.microsoft.com/office/drawing/2014/main" id="{875D5275-DF98-C44B-979A-D2A1E0B5E1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23"/>
              <a:stretch/>
            </p:blipFill>
            <p:spPr bwMode="auto">
              <a:xfrm>
                <a:off x="317964" y="1670477"/>
                <a:ext cx="3275618" cy="32178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A4FF3BCB-BF20-FA49-936B-63B50DFE2FD3}"/>
                  </a:ext>
                </a:extLst>
              </p:cNvPr>
              <p:cNvGrpSpPr/>
              <p:nvPr/>
            </p:nvGrpSpPr>
            <p:grpSpPr>
              <a:xfrm>
                <a:off x="3580636" y="1665697"/>
                <a:ext cx="2496913" cy="3233086"/>
                <a:chOff x="3654994" y="943563"/>
                <a:chExt cx="3013619" cy="3902135"/>
              </a:xfrm>
            </p:grpSpPr>
            <p:pic>
              <p:nvPicPr>
                <p:cNvPr id="16" name="Picture 15">
                  <a:extLst>
                    <a:ext uri="{FF2B5EF4-FFF2-40B4-BE49-F238E27FC236}">
                      <a16:creationId xmlns:a16="http://schemas.microsoft.com/office/drawing/2014/main" id="{48ACE673-9847-944A-AB94-71225B7169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48" r="5505" b="9639"/>
                <a:stretch/>
              </p:blipFill>
              <p:spPr>
                <a:xfrm>
                  <a:off x="3655110" y="3251196"/>
                  <a:ext cx="3013503" cy="1594502"/>
                </a:xfrm>
                <a:prstGeom prst="rect">
                  <a:avLst/>
                </a:prstGeom>
              </p:spPr>
            </p:pic>
            <p:pic>
              <p:nvPicPr>
                <p:cNvPr id="24" name="Picture 18" descr="Since ancient times, the Eurasian steppe that stretches from Hungary all the way to Mongolia has been home to horse-mounted nomads. Their colorful history What Is A Yurt, Mongolian Yurt, Yurt Tent, Eurasian Steppe, Tiny House Community, Central Asia, Types Of Houses, Old Photos, Camel">
                  <a:extLst>
                    <a:ext uri="{FF2B5EF4-FFF2-40B4-BE49-F238E27FC236}">
                      <a16:creationId xmlns:a16="http://schemas.microsoft.com/office/drawing/2014/main" id="{BE76E1ED-ED60-E34F-B97F-4314F8CC1B9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405" t="8980" r="5283" b="4575"/>
                <a:stretch/>
              </p:blipFill>
              <p:spPr bwMode="auto">
                <a:xfrm>
                  <a:off x="3654994" y="943563"/>
                  <a:ext cx="3013619" cy="23076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矩形 3">
              <a:extLst>
                <a:ext uri="{FF2B5EF4-FFF2-40B4-BE49-F238E27FC236}">
                  <a16:creationId xmlns:a16="http://schemas.microsoft.com/office/drawing/2014/main" id="{A47D7E4F-E593-4949-95C1-036117A141FD}"/>
                </a:ext>
              </a:extLst>
            </p:cNvPr>
            <p:cNvSpPr/>
            <p:nvPr/>
          </p:nvSpPr>
          <p:spPr>
            <a:xfrm>
              <a:off x="-1" y="1288162"/>
              <a:ext cx="9143999" cy="356087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577F95B8-FFF0-4D65-8DE7-2754DA3A9891}"/>
              </a:ext>
            </a:extLst>
          </p:cNvPr>
          <p:cNvSpPr>
            <a:spLocks noGrp="1"/>
          </p:cNvSpPr>
          <p:nvPr>
            <p:ph type="title"/>
          </p:nvPr>
        </p:nvSpPr>
        <p:spPr/>
        <p:txBody>
          <a:bodyPr/>
          <a:lstStyle/>
          <a:p>
            <a:r>
              <a:rPr lang="zh-CN" altLang="en-US" dirty="0"/>
              <a:t>巴别塔后技术的流失</a:t>
            </a:r>
            <a:br>
              <a:rPr lang="zh-CN" altLang="en-US" dirty="0"/>
            </a:br>
            <a:endParaRPr lang="en-US" dirty="0"/>
          </a:p>
        </p:txBody>
      </p:sp>
    </p:spTree>
    <p:extLst>
      <p:ext uri="{BB962C8B-B14F-4D97-AF65-F5344CB8AC3E}">
        <p14:creationId xmlns:p14="http://schemas.microsoft.com/office/powerpoint/2010/main" val="263007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0">
            <a:extLst>
              <a:ext uri="{FF2B5EF4-FFF2-40B4-BE49-F238E27FC236}">
                <a16:creationId xmlns:a16="http://schemas.microsoft.com/office/drawing/2014/main" id="{0FBA389C-209F-464C-B565-321FB10F62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1384784"/>
            <a:ext cx="4572000" cy="4997773"/>
          </a:xfrm>
          <a:prstGeom prst="rect">
            <a:avLst/>
          </a:prstGeom>
        </p:spPr>
      </p:pic>
      <p:pic>
        <p:nvPicPr>
          <p:cNvPr id="16" name="图片 4" descr="地图&#10;&#10;描述已自动生成">
            <a:extLst>
              <a:ext uri="{FF2B5EF4-FFF2-40B4-BE49-F238E27FC236}">
                <a16:creationId xmlns:a16="http://schemas.microsoft.com/office/drawing/2014/main" id="{AAAD2C4F-9C24-DF48-9A3F-32C144D58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4784"/>
            <a:ext cx="4572000" cy="5020056"/>
          </a:xfrm>
          <a:prstGeom prst="rect">
            <a:avLst/>
          </a:prstGeom>
        </p:spPr>
      </p:pic>
      <p:sp>
        <p:nvSpPr>
          <p:cNvPr id="18" name="矩形 17">
            <a:extLst>
              <a:ext uri="{FF2B5EF4-FFF2-40B4-BE49-F238E27FC236}">
                <a16:creationId xmlns:a16="http://schemas.microsoft.com/office/drawing/2014/main" id="{D3DD0B1B-69CD-9D43-AF3B-66CC079CE692}"/>
              </a:ext>
            </a:extLst>
          </p:cNvPr>
          <p:cNvSpPr/>
          <p:nvPr/>
        </p:nvSpPr>
        <p:spPr>
          <a:xfrm>
            <a:off x="0" y="1384785"/>
            <a:ext cx="9158327" cy="499777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任意形状 4">
            <a:extLst>
              <a:ext uri="{FF2B5EF4-FFF2-40B4-BE49-F238E27FC236}">
                <a16:creationId xmlns:a16="http://schemas.microsoft.com/office/drawing/2014/main" id="{EE895D16-CC7C-434E-8AEE-AD8F23C475A2}"/>
              </a:ext>
            </a:extLst>
          </p:cNvPr>
          <p:cNvSpPr/>
          <p:nvPr/>
        </p:nvSpPr>
        <p:spPr>
          <a:xfrm>
            <a:off x="3165987" y="5348748"/>
            <a:ext cx="717755" cy="717781"/>
          </a:xfrm>
          <a:custGeom>
            <a:avLst/>
            <a:gdLst>
              <a:gd name="connsiteX0" fmla="*/ 0 w 717755"/>
              <a:gd name="connsiteY0" fmla="*/ 98323 h 717781"/>
              <a:gd name="connsiteX1" fmla="*/ 0 w 717755"/>
              <a:gd name="connsiteY1" fmla="*/ 98323 h 717781"/>
              <a:gd name="connsiteX2" fmla="*/ 9832 w 717755"/>
              <a:gd name="connsiteY2" fmla="*/ 216310 h 717781"/>
              <a:gd name="connsiteX3" fmla="*/ 29497 w 717755"/>
              <a:gd name="connsiteY3" fmla="*/ 314633 h 717781"/>
              <a:gd name="connsiteX4" fmla="*/ 39329 w 717755"/>
              <a:gd name="connsiteY4" fmla="*/ 363794 h 717781"/>
              <a:gd name="connsiteX5" fmla="*/ 68826 w 717755"/>
              <a:gd name="connsiteY5" fmla="*/ 491613 h 717781"/>
              <a:gd name="connsiteX6" fmla="*/ 78658 w 717755"/>
              <a:gd name="connsiteY6" fmla="*/ 521110 h 717781"/>
              <a:gd name="connsiteX7" fmla="*/ 117987 w 717755"/>
              <a:gd name="connsiteY7" fmla="*/ 580104 h 717781"/>
              <a:gd name="connsiteX8" fmla="*/ 147484 w 717755"/>
              <a:gd name="connsiteY8" fmla="*/ 619433 h 717781"/>
              <a:gd name="connsiteX9" fmla="*/ 206478 w 717755"/>
              <a:gd name="connsiteY9" fmla="*/ 658762 h 717781"/>
              <a:gd name="connsiteX10" fmla="*/ 294968 w 717755"/>
              <a:gd name="connsiteY10" fmla="*/ 698091 h 717781"/>
              <a:gd name="connsiteX11" fmla="*/ 324465 w 717755"/>
              <a:gd name="connsiteY11" fmla="*/ 707923 h 717781"/>
              <a:gd name="connsiteX12" fmla="*/ 363794 w 717755"/>
              <a:gd name="connsiteY12" fmla="*/ 717755 h 717781"/>
              <a:gd name="connsiteX13" fmla="*/ 717755 w 717755"/>
              <a:gd name="connsiteY13" fmla="*/ 334297 h 717781"/>
              <a:gd name="connsiteX14" fmla="*/ 707923 w 717755"/>
              <a:gd name="connsiteY14" fmla="*/ 245807 h 717781"/>
              <a:gd name="connsiteX15" fmla="*/ 698090 w 717755"/>
              <a:gd name="connsiteY15" fmla="*/ 216310 h 717781"/>
              <a:gd name="connsiteX16" fmla="*/ 688258 w 717755"/>
              <a:gd name="connsiteY16" fmla="*/ 157317 h 717781"/>
              <a:gd name="connsiteX17" fmla="*/ 668594 w 717755"/>
              <a:gd name="connsiteY17" fmla="*/ 68826 h 717781"/>
              <a:gd name="connsiteX18" fmla="*/ 668594 w 717755"/>
              <a:gd name="connsiteY18" fmla="*/ 29497 h 717781"/>
              <a:gd name="connsiteX19" fmla="*/ 363794 w 717755"/>
              <a:gd name="connsiteY19" fmla="*/ 29497 h 717781"/>
              <a:gd name="connsiteX20" fmla="*/ 108155 w 717755"/>
              <a:gd name="connsiteY20" fmla="*/ 0 h 717781"/>
              <a:gd name="connsiteX21" fmla="*/ 0 w 717755"/>
              <a:gd name="connsiteY21" fmla="*/ 98323 h 71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755" h="717781">
                <a:moveTo>
                  <a:pt x="0" y="98323"/>
                </a:moveTo>
                <a:lnTo>
                  <a:pt x="0" y="98323"/>
                </a:lnTo>
                <a:cubicBezTo>
                  <a:pt x="3277" y="137652"/>
                  <a:pt x="4500" y="177207"/>
                  <a:pt x="9832" y="216310"/>
                </a:cubicBezTo>
                <a:cubicBezTo>
                  <a:pt x="14348" y="249427"/>
                  <a:pt x="22942" y="281859"/>
                  <a:pt x="29497" y="314633"/>
                </a:cubicBezTo>
                <a:lnTo>
                  <a:pt x="39329" y="363794"/>
                </a:lnTo>
                <a:cubicBezTo>
                  <a:pt x="47130" y="402798"/>
                  <a:pt x="56964" y="456027"/>
                  <a:pt x="68826" y="491613"/>
                </a:cubicBezTo>
                <a:cubicBezTo>
                  <a:pt x="72103" y="501445"/>
                  <a:pt x="73625" y="512050"/>
                  <a:pt x="78658" y="521110"/>
                </a:cubicBezTo>
                <a:cubicBezTo>
                  <a:pt x="90136" y="541770"/>
                  <a:pt x="103807" y="561197"/>
                  <a:pt x="117987" y="580104"/>
                </a:cubicBezTo>
                <a:cubicBezTo>
                  <a:pt x="127819" y="593214"/>
                  <a:pt x="135236" y="608546"/>
                  <a:pt x="147484" y="619433"/>
                </a:cubicBezTo>
                <a:cubicBezTo>
                  <a:pt x="165148" y="635134"/>
                  <a:pt x="186813" y="645652"/>
                  <a:pt x="206478" y="658762"/>
                </a:cubicBezTo>
                <a:cubicBezTo>
                  <a:pt x="253221" y="689924"/>
                  <a:pt x="224764" y="674690"/>
                  <a:pt x="294968" y="698091"/>
                </a:cubicBezTo>
                <a:lnTo>
                  <a:pt x="324465" y="707923"/>
                </a:lnTo>
                <a:cubicBezTo>
                  <a:pt x="357071" y="718791"/>
                  <a:pt x="343597" y="717755"/>
                  <a:pt x="363794" y="717755"/>
                </a:cubicBezTo>
                <a:lnTo>
                  <a:pt x="717755" y="334297"/>
                </a:lnTo>
                <a:cubicBezTo>
                  <a:pt x="714478" y="304800"/>
                  <a:pt x="712802" y="275081"/>
                  <a:pt x="707923" y="245807"/>
                </a:cubicBezTo>
                <a:cubicBezTo>
                  <a:pt x="706219" y="235584"/>
                  <a:pt x="700338" y="226427"/>
                  <a:pt x="698090" y="216310"/>
                </a:cubicBezTo>
                <a:cubicBezTo>
                  <a:pt x="693765" y="196849"/>
                  <a:pt x="692168" y="176865"/>
                  <a:pt x="688258" y="157317"/>
                </a:cubicBezTo>
                <a:cubicBezTo>
                  <a:pt x="680996" y="121004"/>
                  <a:pt x="672886" y="107458"/>
                  <a:pt x="668594" y="68826"/>
                </a:cubicBezTo>
                <a:cubicBezTo>
                  <a:pt x="667146" y="55797"/>
                  <a:pt x="668594" y="42607"/>
                  <a:pt x="668594" y="29497"/>
                </a:cubicBezTo>
                <a:lnTo>
                  <a:pt x="363794" y="29497"/>
                </a:lnTo>
                <a:lnTo>
                  <a:pt x="108155" y="0"/>
                </a:lnTo>
                <a:lnTo>
                  <a:pt x="0" y="98323"/>
                </a:lnTo>
                <a:close/>
              </a:path>
            </a:pathLst>
          </a:cu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a:extLst>
              <a:ext uri="{FF2B5EF4-FFF2-40B4-BE49-F238E27FC236}">
                <a16:creationId xmlns:a16="http://schemas.microsoft.com/office/drawing/2014/main" id="{066D8969-12CA-064B-97A4-611AED3DA940}"/>
              </a:ext>
            </a:extLst>
          </p:cNvPr>
          <p:cNvSpPr txBox="1"/>
          <p:nvPr/>
        </p:nvSpPr>
        <p:spPr>
          <a:xfrm>
            <a:off x="826885" y="5493548"/>
            <a:ext cx="2339102" cy="523220"/>
          </a:xfrm>
          <a:prstGeom prst="rect">
            <a:avLst/>
          </a:prstGeom>
          <a:noFill/>
        </p:spPr>
        <p:txBody>
          <a:bodyPr wrap="none" rtlCol="0">
            <a:spAutoFit/>
          </a:bodyPr>
          <a:lstStyle/>
          <a:p>
            <a:r>
              <a:rPr kumimoji="1" lang="zh-CN" altLang="en-US" sz="2800" b="1" dirty="0">
                <a:solidFill>
                  <a:srgbClr val="C00000"/>
                </a:solidFill>
                <a:latin typeface="Microsoft YaHei" panose="020B0503020204020204" pitchFamily="34" charset="-122"/>
                <a:ea typeface="Microsoft YaHei" panose="020B0503020204020204" pitchFamily="34" charset="-122"/>
              </a:rPr>
              <a:t>塔斯马尼亚岛</a:t>
            </a:r>
          </a:p>
        </p:txBody>
      </p:sp>
      <p:sp>
        <p:nvSpPr>
          <p:cNvPr id="2" name="标题 1">
            <a:extLst>
              <a:ext uri="{FF2B5EF4-FFF2-40B4-BE49-F238E27FC236}">
                <a16:creationId xmlns:a16="http://schemas.microsoft.com/office/drawing/2014/main" id="{EA02B6F7-02AC-4866-8018-B4F80A6BFCE4}"/>
              </a:ext>
            </a:extLst>
          </p:cNvPr>
          <p:cNvSpPr>
            <a:spLocks noGrp="1"/>
          </p:cNvSpPr>
          <p:nvPr>
            <p:ph type="title"/>
          </p:nvPr>
        </p:nvSpPr>
        <p:spPr/>
        <p:txBody>
          <a:bodyPr/>
          <a:lstStyle/>
          <a:p>
            <a:r>
              <a:rPr lang="zh-CN" altLang="en-US" dirty="0"/>
              <a:t>巴别塔后技术的流失</a:t>
            </a:r>
            <a:br>
              <a:rPr lang="zh-CN" altLang="en-US" dirty="0"/>
            </a:br>
            <a:endParaRPr lang="en-US" dirty="0"/>
          </a:p>
        </p:txBody>
      </p:sp>
    </p:spTree>
    <p:extLst>
      <p:ext uri="{BB962C8B-B14F-4D97-AF65-F5344CB8AC3E}">
        <p14:creationId xmlns:p14="http://schemas.microsoft.com/office/powerpoint/2010/main" val="60288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96E4586-2729-B749-BBB2-E12915CBC084}"/>
              </a:ext>
            </a:extLst>
          </p:cNvPr>
          <p:cNvPicPr>
            <a:picLocks noChangeAspect="1"/>
          </p:cNvPicPr>
          <p:nvPr/>
        </p:nvPicPr>
        <p:blipFill rotWithShape="1">
          <a:blip r:embed="rId3"/>
          <a:srcRect t="7741"/>
          <a:stretch/>
        </p:blipFill>
        <p:spPr>
          <a:xfrm>
            <a:off x="-1" y="2996211"/>
            <a:ext cx="9144000" cy="386178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455891B-5F3B-694A-A5E9-D68F68979F2C}"/>
              </a:ext>
            </a:extLst>
          </p:cNvPr>
          <p:cNvSpPr txBox="1"/>
          <p:nvPr/>
        </p:nvSpPr>
        <p:spPr>
          <a:xfrm>
            <a:off x="3402448" y="6219152"/>
            <a:ext cx="2698175" cy="523220"/>
          </a:xfrm>
          <a:prstGeom prst="rect">
            <a:avLst/>
          </a:prstGeom>
          <a:noFill/>
          <a:effectLst>
            <a:outerShdw blurRad="50800" dist="25400" dir="2700000" algn="tl" rotWithShape="0">
              <a:prstClr val="black">
                <a:alpha val="40000"/>
              </a:prstClr>
            </a:outerShdw>
          </a:effectLst>
        </p:spPr>
        <p:txBody>
          <a:bodyPr wrap="none" rtlCol="0">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吾珥古城的神殿</a:t>
            </a:r>
            <a:endParaRPr lang="en-US" sz="2800" b="1" dirty="0">
              <a:solidFill>
                <a:schemeClr val="bg1"/>
              </a:solidFill>
              <a:latin typeface="Microsoft YaHei" panose="020B0503020204020204" pitchFamily="34" charset="-122"/>
              <a:ea typeface="Microsoft YaHei" panose="020B0503020204020204" pitchFamily="34" charset="-122"/>
            </a:endParaRPr>
          </a:p>
        </p:txBody>
      </p:sp>
      <p:pic>
        <p:nvPicPr>
          <p:cNvPr id="16" name="Picture 15">
            <a:extLst>
              <a:ext uri="{FF2B5EF4-FFF2-40B4-BE49-F238E27FC236}">
                <a16:creationId xmlns:a16="http://schemas.microsoft.com/office/drawing/2014/main" id="{6D1D030F-8444-C141-9244-E69DE0CDCFA2}"/>
              </a:ext>
            </a:extLst>
          </p:cNvPr>
          <p:cNvPicPr>
            <a:picLocks noChangeAspect="1"/>
          </p:cNvPicPr>
          <p:nvPr/>
        </p:nvPicPr>
        <p:blipFill rotWithShape="1">
          <a:blip r:embed="rId4"/>
          <a:srcRect t="4393" b="18327"/>
          <a:stretch/>
        </p:blipFill>
        <p:spPr>
          <a:xfrm>
            <a:off x="3413857" y="0"/>
            <a:ext cx="5730142" cy="295211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9CA64DB8-723A-4747-B84B-81289FABAF26}"/>
              </a:ext>
            </a:extLst>
          </p:cNvPr>
          <p:cNvSpPr txBox="1"/>
          <p:nvPr/>
        </p:nvSpPr>
        <p:spPr>
          <a:xfrm>
            <a:off x="5548096" y="225380"/>
            <a:ext cx="2339102" cy="523220"/>
          </a:xfrm>
          <a:prstGeom prst="rect">
            <a:avLst/>
          </a:prstGeom>
          <a:noFill/>
          <a:effectLst>
            <a:outerShdw blurRad="50800" dist="25400" dir="2700000" algn="tl" rotWithShape="0">
              <a:prstClr val="black">
                <a:alpha val="40000"/>
              </a:prstClr>
            </a:outerShdw>
          </a:effectLst>
        </p:spPr>
        <p:txBody>
          <a:bodyPr wrap="none" rtlCol="0">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良渚古城复原</a:t>
            </a:r>
            <a:endParaRPr lang="en-US" sz="2800" b="1" dirty="0">
              <a:solidFill>
                <a:schemeClr val="bg1"/>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DDBD90B9-D2FD-9A4F-BF49-4D6DDB99DF69}"/>
              </a:ext>
            </a:extLst>
          </p:cNvPr>
          <p:cNvSpPr txBox="1"/>
          <p:nvPr/>
        </p:nvSpPr>
        <p:spPr>
          <a:xfrm>
            <a:off x="11409" y="735931"/>
            <a:ext cx="3402448" cy="1200329"/>
          </a:xfrm>
          <a:prstGeom prst="rect">
            <a:avLst/>
          </a:prstGeom>
          <a:noFill/>
        </p:spPr>
        <p:txBody>
          <a:bodyPr wrap="square" rtlCol="0">
            <a:spAutoFit/>
          </a:bodyPr>
          <a:lstStyle/>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公元前两千年的吾珥和中国</a:t>
            </a:r>
          </a:p>
        </p:txBody>
      </p:sp>
    </p:spTree>
    <p:extLst>
      <p:ext uri="{BB962C8B-B14F-4D97-AF65-F5344CB8AC3E}">
        <p14:creationId xmlns:p14="http://schemas.microsoft.com/office/powerpoint/2010/main" val="130064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25" name="图片 24">
            <a:extLst>
              <a:ext uri="{FF2B5EF4-FFF2-40B4-BE49-F238E27FC236}">
                <a16:creationId xmlns:a16="http://schemas.microsoft.com/office/drawing/2014/main" id="{BE80C696-6674-9D49-9118-50A1F3F233DD}"/>
              </a:ext>
            </a:extLst>
          </p:cNvPr>
          <p:cNvPicPr>
            <a:picLocks noChangeAspect="1"/>
          </p:cNvPicPr>
          <p:nvPr/>
        </p:nvPicPr>
        <p:blipFill rotWithShape="1">
          <a:blip r:embed="rId3"/>
          <a:srcRect b="2928"/>
          <a:stretch/>
        </p:blipFill>
        <p:spPr>
          <a:xfrm>
            <a:off x="3243290" y="2997199"/>
            <a:ext cx="5456104" cy="35309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441589" y="2997199"/>
            <a:ext cx="8426451" cy="3595170"/>
          </a:xfrm>
          <a:prstGeom prst="rect">
            <a:avLst/>
          </a:prstGeom>
          <a:solidFill>
            <a:schemeClr val="bg1">
              <a:lumMod val="85000"/>
            </a:schemeClr>
          </a:solidFill>
          <a:ln w="38100">
            <a:solidFill>
              <a:schemeClr val="accent1">
                <a:lumMod val="50000"/>
              </a:schemeClr>
            </a:solidFill>
          </a:ln>
        </p:spPr>
        <p:txBody>
          <a:bodyPr wrap="square" lIns="180000" tIns="180000" rIns="180000" bIns="180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
        <p:nvSpPr>
          <p:cNvPr id="9" name="标题 1">
            <a:extLst>
              <a:ext uri="{FF2B5EF4-FFF2-40B4-BE49-F238E27FC236}">
                <a16:creationId xmlns:a16="http://schemas.microsoft.com/office/drawing/2014/main" id="{AD9AF82F-02A2-4639-A960-3EBC03AA7D29}"/>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CE5A119-3FC0-7F4C-9A3D-AAA7701FE63A}"/>
              </a:ext>
            </a:extLst>
          </p:cNvPr>
          <p:cNvGrpSpPr/>
          <p:nvPr/>
        </p:nvGrpSpPr>
        <p:grpSpPr>
          <a:xfrm>
            <a:off x="398216" y="1647134"/>
            <a:ext cx="8347567" cy="4796683"/>
            <a:chOff x="0" y="1703304"/>
            <a:chExt cx="8347567" cy="4796683"/>
          </a:xfrm>
        </p:grpSpPr>
        <p:pic>
          <p:nvPicPr>
            <p:cNvPr id="3" name="Picture 2">
              <a:extLst>
                <a:ext uri="{FF2B5EF4-FFF2-40B4-BE49-F238E27FC236}">
                  <a16:creationId xmlns:a16="http://schemas.microsoft.com/office/drawing/2014/main" id="{4ED3AAB0-6716-3D4F-A423-4D202EFA70DE}"/>
                </a:ext>
              </a:extLst>
            </p:cNvPr>
            <p:cNvPicPr>
              <a:picLocks noChangeAspect="1"/>
            </p:cNvPicPr>
            <p:nvPr/>
          </p:nvPicPr>
          <p:blipFill>
            <a:blip r:embed="rId3"/>
            <a:stretch>
              <a:fillRect/>
            </a:stretch>
          </p:blipFill>
          <p:spPr>
            <a:xfrm>
              <a:off x="0" y="1703304"/>
              <a:ext cx="4192301" cy="4796683"/>
            </a:xfrm>
            <a:prstGeom prst="rect">
              <a:avLst/>
            </a:prstGeom>
          </p:spPr>
        </p:pic>
        <p:pic>
          <p:nvPicPr>
            <p:cNvPr id="11" name="Picture 10">
              <a:extLst>
                <a:ext uri="{FF2B5EF4-FFF2-40B4-BE49-F238E27FC236}">
                  <a16:creationId xmlns:a16="http://schemas.microsoft.com/office/drawing/2014/main" id="{F6E62643-B98B-624E-B888-7B2C5A53FC3D}"/>
                </a:ext>
              </a:extLst>
            </p:cNvPr>
            <p:cNvPicPr>
              <a:picLocks noChangeAspect="1"/>
            </p:cNvPicPr>
            <p:nvPr/>
          </p:nvPicPr>
          <p:blipFill rotWithShape="1">
            <a:blip r:embed="rId4"/>
            <a:srcRect l="4349" t="8265" r="4513" b="12712"/>
            <a:stretch/>
          </p:blipFill>
          <p:spPr>
            <a:xfrm>
              <a:off x="4192300" y="1703304"/>
              <a:ext cx="4155267" cy="4796683"/>
            </a:xfrm>
            <a:prstGeom prst="rect">
              <a:avLst/>
            </a:prstGeom>
          </p:spPr>
        </p:pic>
      </p:grpSp>
      <p:sp>
        <p:nvSpPr>
          <p:cNvPr id="14" name="矩形 13">
            <a:extLst>
              <a:ext uri="{FF2B5EF4-FFF2-40B4-BE49-F238E27FC236}">
                <a16:creationId xmlns:a16="http://schemas.microsoft.com/office/drawing/2014/main" id="{B4937184-0ACF-A243-9659-01A22FE519F8}"/>
              </a:ext>
            </a:extLst>
          </p:cNvPr>
          <p:cNvSpPr/>
          <p:nvPr/>
        </p:nvSpPr>
        <p:spPr>
          <a:xfrm>
            <a:off x="398216" y="1647133"/>
            <a:ext cx="8347567" cy="479668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3">
            <a:extLst>
              <a:ext uri="{FF2B5EF4-FFF2-40B4-BE49-F238E27FC236}">
                <a16:creationId xmlns:a16="http://schemas.microsoft.com/office/drawing/2014/main" id="{6369EDC6-611C-443E-AC82-E6B0829F924E}"/>
              </a:ext>
            </a:extLst>
          </p:cNvPr>
          <p:cNvSpPr>
            <a:spLocks noGrp="1"/>
          </p:cNvSpPr>
          <p:nvPr>
            <p:ph type="title"/>
          </p:nvPr>
        </p:nvSpPr>
        <p:spPr/>
        <p:txBody>
          <a:bodyPr/>
          <a:lstStyle/>
          <a:p>
            <a:r>
              <a:rPr lang="zh-CN" altLang="en-US" dirty="0"/>
              <a:t>吾珥城 皇家头饰</a:t>
            </a:r>
            <a:br>
              <a:rPr lang="zh-CN" altLang="en-US" dirty="0"/>
            </a:br>
            <a:endParaRPr lang="en-US" dirty="0"/>
          </a:p>
        </p:txBody>
      </p:sp>
    </p:spTree>
    <p:extLst>
      <p:ext uri="{BB962C8B-B14F-4D97-AF65-F5344CB8AC3E}">
        <p14:creationId xmlns:p14="http://schemas.microsoft.com/office/powerpoint/2010/main" val="373994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9746238-01AB-8842-9AAC-69FF3FE9ABE7}"/>
              </a:ext>
            </a:extLst>
          </p:cNvPr>
          <p:cNvPicPr>
            <a:picLocks noChangeAspect="1"/>
          </p:cNvPicPr>
          <p:nvPr/>
        </p:nvPicPr>
        <p:blipFill>
          <a:blip r:embed="rId3"/>
          <a:stretch>
            <a:fillRect/>
          </a:stretch>
        </p:blipFill>
        <p:spPr>
          <a:xfrm>
            <a:off x="5143597" y="1500853"/>
            <a:ext cx="2533791" cy="253379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a:extLst>
              <a:ext uri="{FF2B5EF4-FFF2-40B4-BE49-F238E27FC236}">
                <a16:creationId xmlns:a16="http://schemas.microsoft.com/office/drawing/2014/main" id="{A24C5F48-E309-5249-BB28-DD8B533A7AD6}"/>
              </a:ext>
            </a:extLst>
          </p:cNvPr>
          <p:cNvPicPr>
            <a:picLocks noChangeAspect="1"/>
          </p:cNvPicPr>
          <p:nvPr/>
        </p:nvPicPr>
        <p:blipFill>
          <a:blip r:embed="rId4"/>
          <a:stretch>
            <a:fillRect/>
          </a:stretch>
        </p:blipFill>
        <p:spPr>
          <a:xfrm>
            <a:off x="1258090" y="1512428"/>
            <a:ext cx="3885507" cy="510944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6">
            <a:extLst>
              <a:ext uri="{FF2B5EF4-FFF2-40B4-BE49-F238E27FC236}">
                <a16:creationId xmlns:a16="http://schemas.microsoft.com/office/drawing/2014/main" id="{30BF7984-C9E6-0641-93E0-85F6C91A6EE1}"/>
              </a:ext>
            </a:extLst>
          </p:cNvPr>
          <p:cNvPicPr>
            <a:picLocks noChangeAspect="1"/>
          </p:cNvPicPr>
          <p:nvPr/>
        </p:nvPicPr>
        <p:blipFill>
          <a:blip r:embed="rId5"/>
          <a:stretch>
            <a:fillRect/>
          </a:stretch>
        </p:blipFill>
        <p:spPr>
          <a:xfrm>
            <a:off x="5155027" y="4046220"/>
            <a:ext cx="2522361" cy="257565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82C8C04-F05C-4020-BCCF-DBC0C7C7FA27}"/>
              </a:ext>
            </a:extLst>
          </p:cNvPr>
          <p:cNvSpPr>
            <a:spLocks noGrp="1"/>
          </p:cNvSpPr>
          <p:nvPr>
            <p:ph type="title"/>
          </p:nvPr>
        </p:nvSpPr>
        <p:spPr/>
        <p:txBody>
          <a:bodyPr/>
          <a:lstStyle/>
          <a:p>
            <a:r>
              <a:rPr lang="zh-CN" altLang="en-US" dirty="0"/>
              <a:t>吾珥城 音乐</a:t>
            </a:r>
            <a:br>
              <a:rPr lang="zh-CN" altLang="en-US" dirty="0"/>
            </a:br>
            <a:endParaRPr lang="en-US" dirty="0"/>
          </a:p>
        </p:txBody>
      </p:sp>
    </p:spTree>
    <p:extLst>
      <p:ext uri="{BB962C8B-B14F-4D97-AF65-F5344CB8AC3E}">
        <p14:creationId xmlns:p14="http://schemas.microsoft.com/office/powerpoint/2010/main" val="117282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47B447-899A-4EC4-9EB1-C82F55563B89}"/>
              </a:ext>
            </a:extLst>
          </p:cNvPr>
          <p:cNvSpPr>
            <a:spLocks noGrp="1"/>
          </p:cNvSpPr>
          <p:nvPr>
            <p:ph type="title"/>
          </p:nvPr>
        </p:nvSpPr>
        <p:spPr/>
        <p:txBody>
          <a:bodyPr/>
          <a:lstStyle/>
          <a:p>
            <a:r>
              <a:rPr lang="zh-CN" altLang="en-US" dirty="0"/>
              <a:t>吾珥城 游戏</a:t>
            </a:r>
            <a:br>
              <a:rPr lang="zh-CN" altLang="en-US" dirty="0"/>
            </a:br>
            <a:endParaRPr lang="en-US" dirty="0"/>
          </a:p>
        </p:txBody>
      </p:sp>
      <p:pic>
        <p:nvPicPr>
          <p:cNvPr id="14" name="Picture 13">
            <a:extLst>
              <a:ext uri="{FF2B5EF4-FFF2-40B4-BE49-F238E27FC236}">
                <a16:creationId xmlns:a16="http://schemas.microsoft.com/office/drawing/2014/main" id="{8E2B8155-FB73-CD44-BBDE-1AC672680353}"/>
              </a:ext>
            </a:extLst>
          </p:cNvPr>
          <p:cNvPicPr>
            <a:picLocks noChangeAspect="1"/>
          </p:cNvPicPr>
          <p:nvPr/>
        </p:nvPicPr>
        <p:blipFill>
          <a:blip r:embed="rId3"/>
          <a:stretch>
            <a:fillRect/>
          </a:stretch>
        </p:blipFill>
        <p:spPr>
          <a:xfrm>
            <a:off x="982980" y="1425566"/>
            <a:ext cx="7178040" cy="510438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128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B86D84E-63C1-442A-B20A-38C587ED4C52}"/>
              </a:ext>
            </a:extLst>
          </p:cNvPr>
          <p:cNvSpPr>
            <a:spLocks noGrp="1"/>
          </p:cNvSpPr>
          <p:nvPr>
            <p:ph type="title"/>
          </p:nvPr>
        </p:nvSpPr>
        <p:spPr/>
        <p:txBody>
          <a:bodyPr/>
          <a:lstStyle/>
          <a:p>
            <a:r>
              <a:rPr lang="zh-CN" altLang="en-US" dirty="0"/>
              <a:t>公元前</a:t>
            </a:r>
            <a:r>
              <a:rPr lang="en-US" altLang="zh-CN" dirty="0"/>
              <a:t>18</a:t>
            </a:r>
            <a:r>
              <a:rPr lang="zh-CN" altLang="en-US"/>
              <a:t>世纪 美索不达米亚 数学</a:t>
            </a:r>
            <a:r>
              <a:rPr lang="zh-CN" altLang="en-US" dirty="0"/>
              <a:t>泥版</a:t>
            </a:r>
            <a:br>
              <a:rPr lang="zh-CN" altLang="en-US" dirty="0"/>
            </a:br>
            <a:endParaRPr lang="en-US" dirty="0"/>
          </a:p>
        </p:txBody>
      </p:sp>
      <p:pic>
        <p:nvPicPr>
          <p:cNvPr id="2" name="Picture 1">
            <a:extLst>
              <a:ext uri="{FF2B5EF4-FFF2-40B4-BE49-F238E27FC236}">
                <a16:creationId xmlns:a16="http://schemas.microsoft.com/office/drawing/2014/main" id="{12DC4C4F-3987-A64D-819D-41A72850C498}"/>
              </a:ext>
            </a:extLst>
          </p:cNvPr>
          <p:cNvPicPr>
            <a:picLocks noChangeAspect="1"/>
          </p:cNvPicPr>
          <p:nvPr/>
        </p:nvPicPr>
        <p:blipFill>
          <a:blip r:embed="rId3"/>
          <a:stretch>
            <a:fillRect/>
          </a:stretch>
        </p:blipFill>
        <p:spPr>
          <a:xfrm>
            <a:off x="767144" y="1422313"/>
            <a:ext cx="7609711" cy="52736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4201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Documents and Settings\User\My Documents\Ministry\Reasonable Faith\Ur Abraham's Ur 2.jpg">
            <a:extLst>
              <a:ext uri="{FF2B5EF4-FFF2-40B4-BE49-F238E27FC236}">
                <a16:creationId xmlns:a16="http://schemas.microsoft.com/office/drawing/2014/main" id="{3C71EF0B-03E4-0543-BAB2-B1F92C1AADA2}"/>
              </a:ext>
            </a:extLst>
          </p:cNvPr>
          <p:cNvPicPr>
            <a:picLocks noChangeAspect="1" noChangeArrowheads="1"/>
          </p:cNvPicPr>
          <p:nvPr/>
        </p:nvPicPr>
        <p:blipFill rotWithShape="1">
          <a:blip r:embed="rId3" cstate="print"/>
          <a:srcRect t="8832"/>
          <a:stretch/>
        </p:blipFill>
        <p:spPr bwMode="auto">
          <a:xfrm>
            <a:off x="803582" y="1440180"/>
            <a:ext cx="7536836" cy="515340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92F3BD0F-D275-4924-83D8-DCCD39A907AF}"/>
              </a:ext>
            </a:extLst>
          </p:cNvPr>
          <p:cNvSpPr>
            <a:spLocks noGrp="1"/>
          </p:cNvSpPr>
          <p:nvPr>
            <p:ph type="title"/>
          </p:nvPr>
        </p:nvSpPr>
        <p:spPr/>
        <p:txBody>
          <a:bodyPr/>
          <a:lstStyle/>
          <a:p>
            <a:r>
              <a:rPr lang="zh-CN" altLang="en-US" dirty="0"/>
              <a:t>吾珥城 房屋</a:t>
            </a:r>
            <a:br>
              <a:rPr lang="zh-CN" altLang="en-US" dirty="0"/>
            </a:br>
            <a:endParaRPr lang="en-US" dirty="0"/>
          </a:p>
        </p:txBody>
      </p:sp>
    </p:spTree>
    <p:extLst>
      <p:ext uri="{BB962C8B-B14F-4D97-AF65-F5344CB8AC3E}">
        <p14:creationId xmlns:p14="http://schemas.microsoft.com/office/powerpoint/2010/main" val="3049445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inistry\Reasonable Faith\Ur Abraham's House 1.jpg">
            <a:extLst>
              <a:ext uri="{FF2B5EF4-FFF2-40B4-BE49-F238E27FC236}">
                <a16:creationId xmlns:a16="http://schemas.microsoft.com/office/drawing/2014/main" id="{49CBB065-CE8F-4841-91E2-ABB51BE72CDD}"/>
              </a:ext>
            </a:extLst>
          </p:cNvPr>
          <p:cNvPicPr>
            <a:picLocks noChangeAspect="1" noChangeArrowheads="1"/>
          </p:cNvPicPr>
          <p:nvPr/>
        </p:nvPicPr>
        <p:blipFill>
          <a:blip r:embed="rId3" cstate="print"/>
          <a:srcRect/>
          <a:stretch>
            <a:fillRect/>
          </a:stretch>
        </p:blipFill>
        <p:spPr bwMode="auto">
          <a:xfrm>
            <a:off x="1151094" y="1461813"/>
            <a:ext cx="6841811" cy="513135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2E0101C-8B83-433B-A918-0FF725540402}"/>
              </a:ext>
            </a:extLst>
          </p:cNvPr>
          <p:cNvSpPr>
            <a:spLocks noGrp="1"/>
          </p:cNvSpPr>
          <p:nvPr>
            <p:ph type="title"/>
          </p:nvPr>
        </p:nvSpPr>
        <p:spPr/>
        <p:txBody>
          <a:bodyPr/>
          <a:lstStyle/>
          <a:p>
            <a:r>
              <a:rPr lang="zh-CN" altLang="en-US" dirty="0"/>
              <a:t>吾珥城 部分修复的房屋</a:t>
            </a:r>
            <a:br>
              <a:rPr lang="zh-CN" altLang="en-US" dirty="0"/>
            </a:br>
            <a:endParaRPr lang="en-US" dirty="0"/>
          </a:p>
        </p:txBody>
      </p:sp>
    </p:spTree>
    <p:extLst>
      <p:ext uri="{BB962C8B-B14F-4D97-AF65-F5344CB8AC3E}">
        <p14:creationId xmlns:p14="http://schemas.microsoft.com/office/powerpoint/2010/main" val="437295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7B4028D-ACDF-7849-8765-5DF4F24073CA}"/>
              </a:ext>
            </a:extLst>
          </p:cNvPr>
          <p:cNvGrpSpPr/>
          <p:nvPr/>
        </p:nvGrpSpPr>
        <p:grpSpPr>
          <a:xfrm>
            <a:off x="1346735" y="-17582"/>
            <a:ext cx="6450530" cy="6875582"/>
            <a:chOff x="1346735" y="-17582"/>
            <a:chExt cx="6450530" cy="6875582"/>
          </a:xfrm>
        </p:grpSpPr>
        <p:pic>
          <p:nvPicPr>
            <p:cNvPr id="3" name="图片 2">
              <a:extLst>
                <a:ext uri="{FF2B5EF4-FFF2-40B4-BE49-F238E27FC236}">
                  <a16:creationId xmlns:a16="http://schemas.microsoft.com/office/drawing/2014/main" id="{3004B524-9EA2-A346-A958-CED235A4BAF7}"/>
                </a:ext>
              </a:extLst>
            </p:cNvPr>
            <p:cNvPicPr>
              <a:picLocks noChangeAspect="1"/>
            </p:cNvPicPr>
            <p:nvPr/>
          </p:nvPicPr>
          <p:blipFill>
            <a:blip r:embed="rId3"/>
            <a:stretch>
              <a:fillRect/>
            </a:stretch>
          </p:blipFill>
          <p:spPr>
            <a:xfrm>
              <a:off x="1346735" y="-17582"/>
              <a:ext cx="6450528" cy="4393681"/>
            </a:xfrm>
            <a:prstGeom prst="rect">
              <a:avLst/>
            </a:prstGeom>
          </p:spPr>
        </p:pic>
        <p:pic>
          <p:nvPicPr>
            <p:cNvPr id="6" name="图片 5">
              <a:extLst>
                <a:ext uri="{FF2B5EF4-FFF2-40B4-BE49-F238E27FC236}">
                  <a16:creationId xmlns:a16="http://schemas.microsoft.com/office/drawing/2014/main" id="{BB03D724-6766-4D42-B478-384CC3F4EDF7}"/>
                </a:ext>
              </a:extLst>
            </p:cNvPr>
            <p:cNvPicPr>
              <a:picLocks noChangeAspect="1"/>
            </p:cNvPicPr>
            <p:nvPr/>
          </p:nvPicPr>
          <p:blipFill>
            <a:blip r:embed="rId4"/>
            <a:stretch>
              <a:fillRect/>
            </a:stretch>
          </p:blipFill>
          <p:spPr>
            <a:xfrm>
              <a:off x="1346737" y="3979424"/>
              <a:ext cx="6450528" cy="2878574"/>
            </a:xfrm>
            <a:prstGeom prst="rect">
              <a:avLst/>
            </a:prstGeom>
          </p:spPr>
        </p:pic>
        <p:sp>
          <p:nvSpPr>
            <p:cNvPr id="17" name="矩形 16">
              <a:extLst>
                <a:ext uri="{FF2B5EF4-FFF2-40B4-BE49-F238E27FC236}">
                  <a16:creationId xmlns:a16="http://schemas.microsoft.com/office/drawing/2014/main" id="{E31E7848-F0B2-D04A-AB33-726A27BAB650}"/>
                </a:ext>
              </a:extLst>
            </p:cNvPr>
            <p:cNvSpPr/>
            <p:nvPr/>
          </p:nvSpPr>
          <p:spPr>
            <a:xfrm>
              <a:off x="1346736" y="2"/>
              <a:ext cx="6450528" cy="685799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3" name="组合 32">
            <a:extLst>
              <a:ext uri="{FF2B5EF4-FFF2-40B4-BE49-F238E27FC236}">
                <a16:creationId xmlns:a16="http://schemas.microsoft.com/office/drawing/2014/main" id="{8683BE87-2B05-1B42-BEBD-F973893F8460}"/>
              </a:ext>
            </a:extLst>
          </p:cNvPr>
          <p:cNvGrpSpPr/>
          <p:nvPr/>
        </p:nvGrpSpPr>
        <p:grpSpPr>
          <a:xfrm>
            <a:off x="-71687" y="1384300"/>
            <a:ext cx="9215687" cy="4089400"/>
            <a:chOff x="-71688" y="1750414"/>
            <a:chExt cx="9215687" cy="4089400"/>
          </a:xfrm>
        </p:grpSpPr>
        <p:pic>
          <p:nvPicPr>
            <p:cNvPr id="23" name="Picture 3" descr="C:\Documents and Settings\User\My Documents\Ministry\Reasonable Faith\Ur Abraham's House 1.jpg">
              <a:extLst>
                <a:ext uri="{FF2B5EF4-FFF2-40B4-BE49-F238E27FC236}">
                  <a16:creationId xmlns:a16="http://schemas.microsoft.com/office/drawing/2014/main" id="{08237F02-3F15-D04B-8B1E-15507E278B3D}"/>
                </a:ext>
              </a:extLst>
            </p:cNvPr>
            <p:cNvPicPr>
              <a:picLocks noChangeAspect="1" noChangeArrowheads="1"/>
            </p:cNvPicPr>
            <p:nvPr/>
          </p:nvPicPr>
          <p:blipFill>
            <a:blip r:embed="rId5" cstate="print"/>
            <a:srcRect/>
            <a:stretch>
              <a:fillRect/>
            </a:stretch>
          </p:blipFill>
          <p:spPr bwMode="auto">
            <a:xfrm>
              <a:off x="3928812" y="1821560"/>
              <a:ext cx="5215187" cy="391139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图片 31">
              <a:extLst>
                <a:ext uri="{FF2B5EF4-FFF2-40B4-BE49-F238E27FC236}">
                  <a16:creationId xmlns:a16="http://schemas.microsoft.com/office/drawing/2014/main" id="{C95DDA64-FF19-6E43-AF64-EA24EF11A31D}"/>
                </a:ext>
              </a:extLst>
            </p:cNvPr>
            <p:cNvPicPr>
              <a:picLocks noChangeAspect="1"/>
            </p:cNvPicPr>
            <p:nvPr/>
          </p:nvPicPr>
          <p:blipFill>
            <a:blip r:embed="rId6"/>
            <a:stretch>
              <a:fillRect/>
            </a:stretch>
          </p:blipFill>
          <p:spPr>
            <a:xfrm>
              <a:off x="-71688" y="1750414"/>
              <a:ext cx="4089400" cy="4089400"/>
            </a:xfrm>
            <a:prstGeom prst="rect">
              <a:avLst/>
            </a:prstGeom>
          </p:spPr>
        </p:pic>
      </p:grpSp>
      <p:pic>
        <p:nvPicPr>
          <p:cNvPr id="15" name="图片 14">
            <a:extLst>
              <a:ext uri="{FF2B5EF4-FFF2-40B4-BE49-F238E27FC236}">
                <a16:creationId xmlns:a16="http://schemas.microsoft.com/office/drawing/2014/main" id="{2F195AD6-9373-AA4F-8673-7E43E7F3FD74}"/>
              </a:ext>
            </a:extLst>
          </p:cNvPr>
          <p:cNvPicPr>
            <a:picLocks noChangeAspect="1"/>
          </p:cNvPicPr>
          <p:nvPr/>
        </p:nvPicPr>
        <p:blipFill rotWithShape="1">
          <a:blip r:embed="rId7"/>
          <a:srcRect t="-6656" b="6656"/>
          <a:stretch/>
        </p:blipFill>
        <p:spPr>
          <a:xfrm>
            <a:off x="957780" y="-2"/>
            <a:ext cx="7228439" cy="6858000"/>
          </a:xfrm>
          <a:prstGeom prst="rect">
            <a:avLst/>
          </a:prstGeom>
          <a:solidFill>
            <a:schemeClr val="tx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17">
            <a:extLst>
              <a:ext uri="{FF2B5EF4-FFF2-40B4-BE49-F238E27FC236}">
                <a16:creationId xmlns:a16="http://schemas.microsoft.com/office/drawing/2014/main" id="{62C3873B-40BB-8440-BF49-8C860EF4BFF7}"/>
              </a:ext>
            </a:extLst>
          </p:cNvPr>
          <p:cNvSpPr txBox="1"/>
          <p:nvPr/>
        </p:nvSpPr>
        <p:spPr>
          <a:xfrm>
            <a:off x="957780" y="72496"/>
            <a:ext cx="7228439" cy="954107"/>
          </a:xfrm>
          <a:prstGeom prst="rect">
            <a:avLst/>
          </a:prstGeom>
          <a:no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在类似这样的泥版上</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考古学家释读出跟亚伯拉罕相同的名字</a:t>
            </a:r>
          </a:p>
        </p:txBody>
      </p:sp>
      <p:pic>
        <p:nvPicPr>
          <p:cNvPr id="10" name="图片 9">
            <a:extLst>
              <a:ext uri="{FF2B5EF4-FFF2-40B4-BE49-F238E27FC236}">
                <a16:creationId xmlns:a16="http://schemas.microsoft.com/office/drawing/2014/main" id="{5FFCD330-E155-3C49-9853-727DDBA76236}"/>
              </a:ext>
            </a:extLst>
          </p:cNvPr>
          <p:cNvPicPr>
            <a:picLocks noChangeAspect="1"/>
          </p:cNvPicPr>
          <p:nvPr/>
        </p:nvPicPr>
        <p:blipFill>
          <a:blip r:embed="rId8"/>
          <a:stretch>
            <a:fillRect/>
          </a:stretch>
        </p:blipFill>
        <p:spPr>
          <a:xfrm>
            <a:off x="0" y="110613"/>
            <a:ext cx="9144000" cy="66367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06DA638A-527B-F448-9E17-790AF25C14CB}"/>
              </a:ext>
            </a:extLst>
          </p:cNvPr>
          <p:cNvPicPr>
            <a:picLocks noChangeAspect="1"/>
          </p:cNvPicPr>
          <p:nvPr/>
        </p:nvPicPr>
        <p:blipFill>
          <a:blip r:embed="rId9"/>
          <a:stretch>
            <a:fillRect/>
          </a:stretch>
        </p:blipFill>
        <p:spPr>
          <a:xfrm>
            <a:off x="0" y="110613"/>
            <a:ext cx="9144000" cy="66367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01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left)">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3"/>
                                        </p:tgtEl>
                                        <p:attrNameLst>
                                          <p:attrName>style.visibility</p:attrName>
                                        </p:attrNameLst>
                                      </p:cBhvr>
                                      <p:to>
                                        <p:strVal val="hidden"/>
                                      </p:to>
                                    </p:se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270163" y="1383485"/>
            <a:ext cx="8728363" cy="5025286"/>
          </a:xfrm>
          <a:prstGeom prst="rect">
            <a:avLst/>
          </a:prstGeom>
        </p:spPr>
        <p:txBody>
          <a:bodyPr vert="horz" wrap="square" lIns="91440" tIns="45720" rIns="91440" bIns="45720" rtlCol="0">
            <a:spAutoFit/>
          </a:bodyPr>
          <a:lstStyle/>
          <a:p>
            <a:pPr>
              <a:lnSpc>
                <a:spcPct val="150000"/>
              </a:lnSpc>
            </a:pPr>
            <a:r>
              <a:rPr lang="zh-CN" altLang="en-US" sz="2800" dirty="0">
                <a:latin typeface="Microsoft YaHei" panose="020B0503020204020204" pitchFamily="34" charset="-122"/>
                <a:ea typeface="Microsoft YaHei" panose="020B0503020204020204" pitchFamily="34" charset="-122"/>
              </a:rPr>
              <a:t>选择题：</a:t>
            </a:r>
            <a:endParaRPr lang="en-US" altLang="zh-CN" sz="2800" dirty="0">
              <a:latin typeface="Microsoft YaHei" panose="020B0503020204020204" pitchFamily="34" charset="-122"/>
              <a:ea typeface="Microsoft YaHei" panose="020B0503020204020204" pitchFamily="34" charset="-122"/>
            </a:endParaRPr>
          </a:p>
          <a:p>
            <a:pPr marL="342900" indent="-342900">
              <a:lnSpc>
                <a:spcPct val="150000"/>
              </a:lnSpc>
              <a:buAutoNum type="arabicPeriod"/>
            </a:pPr>
            <a:r>
              <a:rPr lang="zh-CN" altLang="en-US" sz="2800" dirty="0">
                <a:latin typeface="Microsoft YaHei" panose="020B0503020204020204" pitchFamily="34" charset="-122"/>
                <a:ea typeface="Microsoft YaHei" panose="020B0503020204020204" pitchFamily="34" charset="-122"/>
              </a:rPr>
              <a:t>亚伯拉罕从小生活在</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迦南地</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吾珥  </a:t>
            </a:r>
            <a:r>
              <a:rPr lang="en-US" altLang="zh-CN" sz="2800" dirty="0">
                <a:latin typeface="Microsoft YaHei" panose="020B0503020204020204" pitchFamily="34" charset="-122"/>
                <a:ea typeface="Microsoft YaHei" panose="020B0503020204020204" pitchFamily="34" charset="-122"/>
              </a:rPr>
              <a:t>C.</a:t>
            </a:r>
            <a:r>
              <a:rPr lang="zh-CN" altLang="en-US" sz="2800" dirty="0">
                <a:latin typeface="Microsoft YaHei" panose="020B0503020204020204" pitchFamily="34" charset="-122"/>
                <a:ea typeface="Microsoft YaHei" panose="020B0503020204020204" pitchFamily="34" charset="-122"/>
              </a:rPr>
              <a:t> 古埃及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亚述</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105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吾珥是一个怎样的城市？（    ）</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富裕繁荣</a:t>
            </a:r>
            <a:r>
              <a:rPr lang="en-US" altLang="zh-CN" sz="2800" dirty="0">
                <a:latin typeface="Microsoft YaHei" panose="020B0503020204020204" pitchFamily="34" charset="-122"/>
                <a:ea typeface="Microsoft YaHei" panose="020B0503020204020204" pitchFamily="34" charset="-122"/>
              </a:rPr>
              <a:t>   B. </a:t>
            </a:r>
            <a:r>
              <a:rPr lang="zh-CN" altLang="en-US" sz="2800" dirty="0">
                <a:latin typeface="Microsoft YaHei" panose="020B0503020204020204" pitchFamily="34" charset="-122"/>
                <a:ea typeface="Microsoft YaHei" panose="020B0503020204020204" pitchFamily="34" charset="-122"/>
              </a:rPr>
              <a:t>贫穷落后</a:t>
            </a:r>
            <a:r>
              <a:rPr lang="en-US" altLang="zh-CN" sz="2800" dirty="0">
                <a:latin typeface="Microsoft YaHei" panose="020B0503020204020204" pitchFamily="34" charset="-122"/>
                <a:ea typeface="Microsoft YaHei" panose="020B0503020204020204" pitchFamily="34" charset="-122"/>
              </a:rPr>
              <a:t>   C. </a:t>
            </a:r>
            <a:r>
              <a:rPr lang="zh-CN" altLang="en-US" sz="2800" dirty="0">
                <a:latin typeface="Microsoft YaHei" panose="020B0503020204020204" pitchFamily="34" charset="-122"/>
                <a:ea typeface="Microsoft YaHei" panose="020B0503020204020204" pitchFamily="34" charset="-122"/>
              </a:rPr>
              <a:t>人烟稀少   </a:t>
            </a:r>
            <a:r>
              <a:rPr lang="en-US" altLang="zh-TW" sz="2800" dirty="0">
                <a:latin typeface="Microsoft YaHei" panose="020B0503020204020204" pitchFamily="34" charset="-122"/>
                <a:ea typeface="Microsoft YaHei" panose="020B0503020204020204" pitchFamily="34" charset="-122"/>
              </a:rPr>
              <a:t>D.</a:t>
            </a:r>
            <a:r>
              <a:rPr lang="zh-CN" altLang="zh-TW" sz="2800" dirty="0">
                <a:latin typeface="Microsoft YaHei" panose="020B0503020204020204" pitchFamily="34" charset="-122"/>
                <a:ea typeface="Microsoft YaHei" panose="020B0503020204020204" pitchFamily="34" charset="-122"/>
              </a:rPr>
              <a:t>战乱连连</a:t>
            </a:r>
            <a:r>
              <a:rPr lang="zh-TW" altLang="zh-TW" sz="2800" dirty="0">
                <a:latin typeface="Microsoft YaHei" panose="020B0503020204020204" pitchFamily="34" charset="-122"/>
                <a:ea typeface="Microsoft YaHei" panose="020B0503020204020204" pitchFamily="34" charset="-122"/>
              </a:rPr>
              <a:t> </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105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根据历史推算，亚伯拉罕的年代距离今天 （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A. 1</a:t>
            </a:r>
            <a:r>
              <a:rPr lang="zh-CN" altLang="en-US" sz="2800" dirty="0">
                <a:latin typeface="Microsoft YaHei" panose="020B0503020204020204" pitchFamily="34" charset="-122"/>
                <a:ea typeface="Microsoft YaHei" panose="020B0503020204020204" pitchFamily="34" charset="-122"/>
              </a:rPr>
              <a:t>千多年</a:t>
            </a:r>
            <a:r>
              <a:rPr lang="en-US" altLang="zh-CN" sz="2800" dirty="0">
                <a:latin typeface="Microsoft YaHei" panose="020B0503020204020204" pitchFamily="34" charset="-122"/>
                <a:ea typeface="Microsoft YaHei" panose="020B0503020204020204" pitchFamily="34" charset="-122"/>
              </a:rPr>
              <a:t>   B. 2</a:t>
            </a:r>
            <a:r>
              <a:rPr lang="zh-CN" altLang="en-US" sz="2800" dirty="0">
                <a:latin typeface="Microsoft YaHei" panose="020B0503020204020204" pitchFamily="34" charset="-122"/>
                <a:ea typeface="Microsoft YaHei" panose="020B0503020204020204" pitchFamily="34" charset="-122"/>
              </a:rPr>
              <a:t>千多年</a:t>
            </a:r>
            <a:r>
              <a:rPr lang="en-US" altLang="zh-CN" sz="2800" dirty="0">
                <a:latin typeface="Microsoft YaHei" panose="020B0503020204020204" pitchFamily="34" charset="-122"/>
                <a:ea typeface="Microsoft YaHei" panose="020B0503020204020204" pitchFamily="34" charset="-122"/>
              </a:rPr>
              <a:t>   C.</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千多年   </a:t>
            </a:r>
            <a:r>
              <a:rPr lang="en-US" altLang="zh-CN" sz="2800" dirty="0">
                <a:latin typeface="Microsoft YaHei" panose="020B0503020204020204" pitchFamily="34" charset="-122"/>
                <a:ea typeface="Microsoft YaHei" panose="020B0503020204020204" pitchFamily="34" charset="-122"/>
              </a:rPr>
              <a:t>D.</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千多年</a:t>
            </a:r>
            <a:endParaRPr lang="zh-CN" altLang="zh-CN" sz="2800"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AF4186B9-CB27-4F36-9889-81F6FB47F1F9}"/>
              </a:ext>
            </a:extLst>
          </p:cNvPr>
          <p:cNvSpPr txBox="1"/>
          <p:nvPr/>
        </p:nvSpPr>
        <p:spPr>
          <a:xfrm>
            <a:off x="4317640" y="2128266"/>
            <a:ext cx="500458" cy="646331"/>
          </a:xfrm>
          <a:prstGeom prst="rect">
            <a:avLst/>
          </a:prstGeom>
          <a:noFill/>
        </p:spPr>
        <p:txBody>
          <a:bodyPr wrap="none" rtlCol="0">
            <a:spAutoFit/>
          </a:bodyPr>
          <a:lstStyle/>
          <a:p>
            <a:r>
              <a:rPr lang="en-US" altLang="zh-CN" sz="3600" b="1" dirty="0">
                <a:latin typeface="Microsoft YaHei UI" panose="020B0503020204020204" pitchFamily="34" charset="-122"/>
                <a:ea typeface="Microsoft YaHei UI" panose="020B0503020204020204" pitchFamily="34" charset="-122"/>
              </a:rPr>
              <a:t>B</a:t>
            </a:r>
            <a:endParaRPr lang="zh-CN" altLang="en-US" sz="3600" b="1" dirty="0">
              <a:latin typeface="Microsoft YaHei UI" panose="020B0503020204020204" pitchFamily="34" charset="-122"/>
              <a:ea typeface="Microsoft YaHei UI" panose="020B0503020204020204" pitchFamily="34" charset="-122"/>
            </a:endParaRPr>
          </a:p>
        </p:txBody>
      </p:sp>
      <p:sp>
        <p:nvSpPr>
          <p:cNvPr id="11" name="文本框 10">
            <a:extLst>
              <a:ext uri="{FF2B5EF4-FFF2-40B4-BE49-F238E27FC236}">
                <a16:creationId xmlns:a16="http://schemas.microsoft.com/office/drawing/2014/main" id="{D6B78738-8535-41C9-A6E9-65C0B3E23DF3}"/>
              </a:ext>
            </a:extLst>
          </p:cNvPr>
          <p:cNvSpPr txBox="1"/>
          <p:nvPr/>
        </p:nvSpPr>
        <p:spPr>
          <a:xfrm>
            <a:off x="4983377" y="3645826"/>
            <a:ext cx="532518" cy="646331"/>
          </a:xfrm>
          <a:prstGeom prst="rect">
            <a:avLst/>
          </a:prstGeom>
          <a:noFill/>
        </p:spPr>
        <p:txBody>
          <a:bodyPr wrap="none" rtlCol="0">
            <a:spAutoFit/>
          </a:bodyPr>
          <a:lstStyle/>
          <a:p>
            <a:r>
              <a:rPr lang="en-US" altLang="zh-CN" sz="3600" b="1" dirty="0">
                <a:latin typeface="Microsoft YaHei UI" panose="020B0503020204020204" pitchFamily="34" charset="-122"/>
                <a:ea typeface="Microsoft YaHei UI" panose="020B0503020204020204" pitchFamily="34" charset="-122"/>
              </a:rPr>
              <a:t>A</a:t>
            </a:r>
            <a:endParaRPr lang="zh-CN" altLang="en-US" sz="3600" b="1" dirty="0">
              <a:latin typeface="Microsoft YaHei UI" panose="020B0503020204020204" pitchFamily="34" charset="-122"/>
              <a:ea typeface="Microsoft YaHei UI" panose="020B0503020204020204" pitchFamily="34" charset="-122"/>
            </a:endParaRPr>
          </a:p>
        </p:txBody>
      </p:sp>
      <p:sp>
        <p:nvSpPr>
          <p:cNvPr id="12" name="文本框 11">
            <a:extLst>
              <a:ext uri="{FF2B5EF4-FFF2-40B4-BE49-F238E27FC236}">
                <a16:creationId xmlns:a16="http://schemas.microsoft.com/office/drawing/2014/main" id="{8C27161B-9580-4542-83D1-D60D34B836D3}"/>
              </a:ext>
            </a:extLst>
          </p:cNvPr>
          <p:cNvSpPr txBox="1"/>
          <p:nvPr/>
        </p:nvSpPr>
        <p:spPr>
          <a:xfrm>
            <a:off x="7564127" y="5172131"/>
            <a:ext cx="550151" cy="646331"/>
          </a:xfrm>
          <a:prstGeom prst="rect">
            <a:avLst/>
          </a:prstGeom>
          <a:noFill/>
        </p:spPr>
        <p:txBody>
          <a:bodyPr wrap="none" rtlCol="0">
            <a:spAutoFit/>
          </a:bodyPr>
          <a:lstStyle/>
          <a:p>
            <a:r>
              <a:rPr lang="en-US" altLang="zh-CN" sz="3600" b="1" dirty="0">
                <a:latin typeface="Microsoft YaHei UI" panose="020B0503020204020204" pitchFamily="34" charset="-122"/>
                <a:ea typeface="Microsoft YaHei UI" panose="020B0503020204020204" pitchFamily="34" charset="-122"/>
              </a:rPr>
              <a:t>D</a:t>
            </a:r>
            <a:endParaRPr lang="zh-CN" altLang="en-US" sz="3600" b="1" dirty="0">
              <a:latin typeface="Microsoft YaHei UI" panose="020B0503020204020204" pitchFamily="34" charset="-122"/>
              <a:ea typeface="Microsoft YaHei UI" panose="020B0503020204020204" pitchFamily="34" charset="-122"/>
            </a:endParaRPr>
          </a:p>
        </p:txBody>
      </p:sp>
      <p:sp>
        <p:nvSpPr>
          <p:cNvPr id="5" name="标题 4">
            <a:extLst>
              <a:ext uri="{FF2B5EF4-FFF2-40B4-BE49-F238E27FC236}">
                <a16:creationId xmlns:a16="http://schemas.microsoft.com/office/drawing/2014/main" id="{870F4BE8-511D-4F51-ACA3-5CDFDCD0D599}"/>
              </a:ext>
            </a:extLst>
          </p:cNvPr>
          <p:cNvSpPr>
            <a:spLocks noGrp="1"/>
          </p:cNvSpPr>
          <p:nvPr>
            <p:ph type="title"/>
          </p:nvPr>
        </p:nvSpPr>
        <p:spPr/>
        <p:txBody>
          <a:bodyPr/>
          <a:lstStyle/>
          <a:p>
            <a:r>
              <a:rPr lang="zh-CN" altLang="en-US" dirty="0"/>
              <a:t>任务一：亚伯拉罕的历史</a:t>
            </a:r>
            <a:br>
              <a:rPr lang="zh-CN" altLang="en-US" dirty="0"/>
            </a:br>
            <a:endParaRPr lang="en-US" dirty="0"/>
          </a:p>
        </p:txBody>
      </p:sp>
    </p:spTree>
    <p:extLst>
      <p:ext uri="{BB962C8B-B14F-4D97-AF65-F5344CB8AC3E}">
        <p14:creationId xmlns:p14="http://schemas.microsoft.com/office/powerpoint/2010/main" val="5221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F6DBA38C-1E50-4B4B-BA41-C812F7C60908}"/>
              </a:ext>
            </a:extLst>
          </p:cNvPr>
          <p:cNvSpPr txBox="1"/>
          <p:nvPr/>
        </p:nvSpPr>
        <p:spPr>
          <a:xfrm>
            <a:off x="9832" y="2720680"/>
            <a:ext cx="4031226" cy="2308324"/>
          </a:xfrm>
          <a:prstGeom prst="rect">
            <a:avLst/>
          </a:prstGeom>
          <a:noFill/>
        </p:spPr>
        <p:txBody>
          <a:bodyPr wrap="square" rtlCol="0">
            <a:spAutoFit/>
          </a:bodyPr>
          <a:lstStyle/>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圣经的预言：</a:t>
            </a:r>
            <a:endParaRPr lang="en-US" altLang="zh-CN" sz="3600" b="1" dirty="0">
              <a:solidFill>
                <a:srgbClr val="1C271A"/>
              </a:solidFill>
              <a:latin typeface="Microsoft YaHei" panose="020B0503020204020204" pitchFamily="34" charset="-122"/>
              <a:ea typeface="Microsoft YaHei" panose="020B0503020204020204" pitchFamily="34" charset="-122"/>
              <a:cs typeface="+mj-cs"/>
            </a:endParaRPr>
          </a:p>
          <a:p>
            <a:pPr algn="ctr"/>
            <a:endParaRPr lang="en-US" altLang="zh-CN" sz="3600" b="1" dirty="0">
              <a:solidFill>
                <a:srgbClr val="1C271A"/>
              </a:solidFill>
              <a:latin typeface="Microsoft YaHei" panose="020B0503020204020204" pitchFamily="34" charset="-122"/>
              <a:ea typeface="Microsoft YaHei" panose="020B0503020204020204" pitchFamily="34" charset="-122"/>
              <a:cs typeface="+mj-cs"/>
            </a:endParaRPr>
          </a:p>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亚伯拉罕</a:t>
            </a:r>
            <a:endParaRPr lang="en-US" altLang="zh-CN" sz="3600" b="1" dirty="0">
              <a:solidFill>
                <a:srgbClr val="1C271A"/>
              </a:solidFill>
              <a:latin typeface="Microsoft YaHei" panose="020B0503020204020204" pitchFamily="34" charset="-122"/>
              <a:ea typeface="Microsoft YaHei" panose="020B0503020204020204" pitchFamily="34" charset="-122"/>
              <a:cs typeface="+mj-cs"/>
            </a:endParaRPr>
          </a:p>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离开吾珥</a:t>
            </a:r>
          </a:p>
        </p:txBody>
      </p:sp>
      <p:pic>
        <p:nvPicPr>
          <p:cNvPr id="5" name="Picture 1">
            <a:extLst>
              <a:ext uri="{FF2B5EF4-FFF2-40B4-BE49-F238E27FC236}">
                <a16:creationId xmlns:a16="http://schemas.microsoft.com/office/drawing/2014/main" id="{0E678287-23A5-1F45-BC5C-CA758B1A9272}"/>
              </a:ext>
            </a:extLst>
          </p:cNvPr>
          <p:cNvPicPr>
            <a:picLocks noChangeAspect="1"/>
          </p:cNvPicPr>
          <p:nvPr/>
        </p:nvPicPr>
        <p:blipFill rotWithShape="1">
          <a:blip r:embed="rId3"/>
          <a:srcRect b="4376"/>
          <a:stretch/>
        </p:blipFill>
        <p:spPr>
          <a:xfrm>
            <a:off x="4090219" y="5541"/>
            <a:ext cx="5043949" cy="685967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0724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671924" y="2018439"/>
            <a:ext cx="7900574"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12:1</a:t>
            </a:r>
            <a:r>
              <a:rPr lang="zh-CN" altLang="en-US" sz="2800" dirty="0">
                <a:latin typeface="Microsoft YaHei" panose="020B0503020204020204" pitchFamily="34" charset="-122"/>
                <a:ea typeface="Microsoft YaHei" panose="020B0503020204020204" pitchFamily="34" charset="-122"/>
              </a:rPr>
              <a:t> 耶和华对亚伯兰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即亚伯拉罕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说：“你要离开本地、本族、父家，往我所要指示你的地去。</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我必叫你成为大国；我必赐福给你，叫你的名为大，你也要叫别人得福，</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为你祝福的，我必赐福与他；那咒诅你的，我必咒诅他；地上的万族都要因你得福。”</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亚伯兰就照着耶和华的吩咐去了，到了迦南地，</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耶和华向亚伯兰显现，说：“我要把这地赐给你的后裔。”</a:t>
            </a:r>
            <a:endParaRPr lang="zh-CN" altLang="en-US" sz="2800" dirty="0">
              <a:latin typeface="Microsoft YaHei" panose="020B0503020204020204" pitchFamily="34" charset="-122"/>
              <a:ea typeface="Microsoft YaHei" panose="020B0503020204020204" pitchFamily="34" charset="-122"/>
              <a:cs typeface="微软雅黑"/>
            </a:endParaRPr>
          </a:p>
        </p:txBody>
      </p:sp>
      <p:sp>
        <p:nvSpPr>
          <p:cNvPr id="8" name="标题 7">
            <a:extLst>
              <a:ext uri="{FF2B5EF4-FFF2-40B4-BE49-F238E27FC236}">
                <a16:creationId xmlns:a16="http://schemas.microsoft.com/office/drawing/2014/main" id="{93C1B145-E585-49D9-9E3D-4935DFACF138}"/>
              </a:ext>
            </a:extLst>
          </p:cNvPr>
          <p:cNvSpPr>
            <a:spLocks noGrp="1"/>
          </p:cNvSpPr>
          <p:nvPr>
            <p:ph type="title"/>
          </p:nvPr>
        </p:nvSpPr>
        <p:spPr/>
        <p:txBody>
          <a:bodyPr/>
          <a:lstStyle/>
          <a:p>
            <a:r>
              <a:rPr lang="zh-CN" altLang="en-US" dirty="0"/>
              <a:t>亚伯拉罕离开吾珥</a:t>
            </a:r>
            <a:br>
              <a:rPr lang="zh-CN" altLang="en-US" dirty="0"/>
            </a:br>
            <a:endParaRPr lang="en-US" dirty="0"/>
          </a:p>
        </p:txBody>
      </p:sp>
      <p:sp>
        <p:nvSpPr>
          <p:cNvPr id="12" name="直线连接符 20">
            <a:extLst>
              <a:ext uri="{FF2B5EF4-FFF2-40B4-BE49-F238E27FC236}">
                <a16:creationId xmlns:a16="http://schemas.microsoft.com/office/drawing/2014/main" id="{FDE5EE20-7AB7-4E18-823A-A89B722D268D}"/>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A4D5003D-1B32-4D8E-9333-5C28D5AA26A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7FC1E1A1-EBA1-4F66-B225-88CBD0C86A3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618699EB-DF50-4EC0-B697-9DCD444F334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02194B32-A3CE-48B7-9BFB-8EAC156ABFE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CB21054D-C156-4ADE-8D84-F99566813A9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65038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3" name="标题 1">
            <a:extLst>
              <a:ext uri="{FF2B5EF4-FFF2-40B4-BE49-F238E27FC236}">
                <a16:creationId xmlns:a16="http://schemas.microsoft.com/office/drawing/2014/main" id="{C14305EA-CCAB-4C38-BFB0-CFE83E45094D}"/>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51674C8B-3465-40C1-9384-2EA959E71AE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AC7721D1-256B-4DF4-A533-FE401A9A310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B6016223-7134-4D67-B24C-B37E9C0D00B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C1142CA0-AFD8-45D6-AB07-75BE17CDE565}"/>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F4434E6E-26AA-4116-A454-86977394CA0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4726A0BE-D2FF-41E9-B758-82D31FA0E95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1" name="Rectangle 2">
            <a:extLst>
              <a:ext uri="{FF2B5EF4-FFF2-40B4-BE49-F238E27FC236}">
                <a16:creationId xmlns:a16="http://schemas.microsoft.com/office/drawing/2014/main" id="{535DECBF-16BE-1E43-A4D4-1E8A1E2FC19A}"/>
              </a:ext>
            </a:extLst>
          </p:cNvPr>
          <p:cNvSpPr/>
          <p:nvPr/>
        </p:nvSpPr>
        <p:spPr>
          <a:xfrm>
            <a:off x="584959" y="2144470"/>
            <a:ext cx="8054707" cy="3992568"/>
          </a:xfrm>
          <a:prstGeom prst="rect">
            <a:avLst/>
          </a:prstGeom>
        </p:spPr>
        <p:txBody>
          <a:bodyPr wrap="square">
            <a:spAutoFit/>
          </a:bodyPr>
          <a:lstStyle/>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我必叫你成为大国</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我必赐福给你</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叫你的名为大</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为你祝福的，我必赐福与他；那咒诅你的，我必咒诅他</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地上的万族都要因你得福</a:t>
            </a:r>
          </a:p>
          <a:p>
            <a:pPr marL="514350" marR="0" lvl="0" indent="-514350" algn="l" defTabSz="914400" rtl="0" eaLnBrk="0" fontAlgn="base" latinLnBrk="0" hangingPunct="0">
              <a:lnSpc>
                <a:spcPts val="4360"/>
              </a:lnSpc>
              <a:spcBef>
                <a:spcPct val="0"/>
              </a:spcBef>
              <a:spcAft>
                <a:spcPct val="0"/>
              </a:spcAft>
              <a:buClrTx/>
              <a:buSzTx/>
              <a:buFontTx/>
              <a:buAutoNum type="arabicPeriod"/>
              <a:tabLst/>
              <a:defRPr/>
            </a:pPr>
            <a:r>
              <a:rPr kumimoji="0" lang="zh-CN" altLang="en-US" sz="3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微软雅黑"/>
              </a:rPr>
              <a:t>把迦南地赐给你的后裔</a:t>
            </a:r>
          </a:p>
        </p:txBody>
      </p:sp>
      <p:pic>
        <p:nvPicPr>
          <p:cNvPr id="14" name="图片 13">
            <a:extLst>
              <a:ext uri="{FF2B5EF4-FFF2-40B4-BE49-F238E27FC236}">
                <a16:creationId xmlns:a16="http://schemas.microsoft.com/office/drawing/2014/main" id="{E46FE105-DE70-E14E-A75A-BAAF06F5096B}"/>
              </a:ext>
            </a:extLst>
          </p:cNvPr>
          <p:cNvPicPr>
            <a:picLocks noChangeAspect="1"/>
          </p:cNvPicPr>
          <p:nvPr/>
        </p:nvPicPr>
        <p:blipFill rotWithShape="1">
          <a:blip r:embed="rId4"/>
          <a:srcRect b="25000"/>
          <a:stretch/>
        </p:blipFill>
        <p:spPr>
          <a:xfrm>
            <a:off x="5452578" y="1060514"/>
            <a:ext cx="3457505" cy="25931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70E84A7-97D6-41B4-BBE4-794074DED212}"/>
              </a:ext>
            </a:extLst>
          </p:cNvPr>
          <p:cNvSpPr>
            <a:spLocks noGrp="1"/>
          </p:cNvSpPr>
          <p:nvPr>
            <p:ph type="title"/>
          </p:nvPr>
        </p:nvSpPr>
        <p:spPr/>
        <p:txBody>
          <a:bodyPr/>
          <a:lstStyle/>
          <a:p>
            <a:r>
              <a:rPr lang="zh-CN" altLang="en-US" dirty="0"/>
              <a:t>上帝预言要给亚伯拉罕的福分</a:t>
            </a:r>
            <a:br>
              <a:rPr lang="zh-CN" altLang="en-US" dirty="0"/>
            </a:br>
            <a:endParaRPr lang="en-US" dirty="0"/>
          </a:p>
        </p:txBody>
      </p:sp>
    </p:spTree>
    <p:extLst>
      <p:ext uri="{BB962C8B-B14F-4D97-AF65-F5344CB8AC3E}">
        <p14:creationId xmlns:p14="http://schemas.microsoft.com/office/powerpoint/2010/main" val="2721870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书馆里的人们&#10;&#10;中度可信度描述已自动生成">
            <a:extLst>
              <a:ext uri="{FF2B5EF4-FFF2-40B4-BE49-F238E27FC236}">
                <a16:creationId xmlns:a16="http://schemas.microsoft.com/office/drawing/2014/main" id="{39ECA322-75F0-2148-A1E5-40E67F4E78F4}"/>
              </a:ext>
            </a:extLst>
          </p:cNvPr>
          <p:cNvPicPr>
            <a:picLocks noChangeAspect="1"/>
          </p:cNvPicPr>
          <p:nvPr/>
        </p:nvPicPr>
        <p:blipFill>
          <a:blip r:embed="rId3"/>
          <a:stretch>
            <a:fillRect/>
          </a:stretch>
        </p:blipFill>
        <p:spPr>
          <a:xfrm>
            <a:off x="0" y="14111"/>
            <a:ext cx="9144000" cy="6829778"/>
          </a:xfrm>
          <a:prstGeom prst="rect">
            <a:avLst/>
          </a:prstGeom>
        </p:spPr>
      </p:pic>
      <p:pic>
        <p:nvPicPr>
          <p:cNvPr id="4" name="Picture 2" descr="American said he felt safer in China amid coronavirus outbreak">
            <a:extLst>
              <a:ext uri="{FF2B5EF4-FFF2-40B4-BE49-F238E27FC236}">
                <a16:creationId xmlns:a16="http://schemas.microsoft.com/office/drawing/2014/main" id="{644CD819-954A-B84C-91F6-43C5B9628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28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60F0D69-89FC-7946-8904-DF5A0435F611}"/>
              </a:ext>
            </a:extLst>
          </p:cNvPr>
          <p:cNvGrpSpPr/>
          <p:nvPr/>
        </p:nvGrpSpPr>
        <p:grpSpPr>
          <a:xfrm>
            <a:off x="0" y="-1"/>
            <a:ext cx="9144000" cy="6736981"/>
            <a:chOff x="0" y="-1"/>
            <a:chExt cx="9144000" cy="6736981"/>
          </a:xfrm>
        </p:grpSpPr>
        <p:sp>
          <p:nvSpPr>
            <p:cNvPr id="3" name="TextBox 2">
              <a:extLst>
                <a:ext uri="{FF2B5EF4-FFF2-40B4-BE49-F238E27FC236}">
                  <a16:creationId xmlns:a16="http://schemas.microsoft.com/office/drawing/2014/main" id="{4718A314-72FF-4447-B54E-557CBB33FD38}"/>
                </a:ext>
              </a:extLst>
            </p:cNvPr>
            <p:cNvSpPr txBox="1"/>
            <p:nvPr/>
          </p:nvSpPr>
          <p:spPr>
            <a:xfrm>
              <a:off x="0" y="6213760"/>
              <a:ext cx="9144000" cy="523220"/>
            </a:xfrm>
            <a:prstGeom prst="rect">
              <a:avLst/>
            </a:prstGeom>
            <a:noFill/>
          </p:spPr>
          <p:txBody>
            <a:bodyPr wrap="square" rtlCol="0">
              <a:spAutoFit/>
            </a:bodyPr>
            <a:lstStyle/>
            <a:p>
              <a:pPr algn="ctr"/>
              <a:r>
                <a:rPr lang="zh-CN" altLang="en-US" sz="2800" b="1" dirty="0">
                  <a:latin typeface="Microsoft YaHei" panose="020B0503020204020204" pitchFamily="34" charset="-122"/>
                  <a:ea typeface="Microsoft YaHei" panose="020B0503020204020204" pitchFamily="34" charset="-122"/>
                </a:rPr>
                <a:t>第十四个“五年计划”</a:t>
              </a:r>
              <a:endParaRPr lang="en-US" sz="2800" b="1"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DC010843-0770-C149-9DC0-0B5C80F234CE}"/>
                </a:ext>
              </a:extLst>
            </p:cNvPr>
            <p:cNvPicPr>
              <a:picLocks noChangeAspect="1"/>
            </p:cNvPicPr>
            <p:nvPr/>
          </p:nvPicPr>
          <p:blipFill>
            <a:blip r:embed="rId3"/>
            <a:stretch>
              <a:fillRect/>
            </a:stretch>
          </p:blipFill>
          <p:spPr>
            <a:xfrm>
              <a:off x="0" y="-1"/>
              <a:ext cx="9144000" cy="608251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91992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382ABD-15CF-B440-96FF-C1986071A61A}"/>
              </a:ext>
            </a:extLst>
          </p:cNvPr>
          <p:cNvPicPr>
            <a:picLocks noChangeAspect="1"/>
          </p:cNvPicPr>
          <p:nvPr/>
        </p:nvPicPr>
        <p:blipFill rotWithShape="1">
          <a:blip r:embed="rId3"/>
          <a:srcRect l="5583" r="5583"/>
          <a:stretch/>
        </p:blipFill>
        <p:spPr>
          <a:xfrm>
            <a:off x="1" y="0"/>
            <a:ext cx="9143999" cy="6858000"/>
          </a:xfrm>
          <a:prstGeom prst="rect">
            <a:avLst/>
          </a:prstGeom>
        </p:spPr>
      </p:pic>
      <p:pic>
        <p:nvPicPr>
          <p:cNvPr id="8" name="Picture 7">
            <a:extLst>
              <a:ext uri="{FF2B5EF4-FFF2-40B4-BE49-F238E27FC236}">
                <a16:creationId xmlns:a16="http://schemas.microsoft.com/office/drawing/2014/main" id="{6F3305D6-CA1B-5D48-BE1D-06CCAF7790AB}"/>
              </a:ext>
            </a:extLst>
          </p:cNvPr>
          <p:cNvPicPr>
            <a:picLocks noChangeAspect="1"/>
          </p:cNvPicPr>
          <p:nvPr/>
        </p:nvPicPr>
        <p:blipFill>
          <a:blip r:embed="rId4"/>
          <a:stretch>
            <a:fillRect/>
          </a:stretch>
        </p:blipFill>
        <p:spPr>
          <a:xfrm>
            <a:off x="0" y="0"/>
            <a:ext cx="9144000" cy="6901132"/>
          </a:xfrm>
          <a:prstGeom prst="rect">
            <a:avLst/>
          </a:prstGeom>
        </p:spPr>
      </p:pic>
      <p:pic>
        <p:nvPicPr>
          <p:cNvPr id="7" name="Picture 6">
            <a:extLst>
              <a:ext uri="{FF2B5EF4-FFF2-40B4-BE49-F238E27FC236}">
                <a16:creationId xmlns:a16="http://schemas.microsoft.com/office/drawing/2014/main" id="{576CC8E3-E4BF-4B4A-90EA-A7EBE3A3A9E3}"/>
              </a:ext>
            </a:extLst>
          </p:cNvPr>
          <p:cNvPicPr>
            <a:picLocks noChangeAspect="1"/>
          </p:cNvPicPr>
          <p:nvPr/>
        </p:nvPicPr>
        <p:blipFill rotWithShape="1">
          <a:blip r:embed="rId5"/>
          <a:srcRect l="10625"/>
          <a:stretch/>
        </p:blipFill>
        <p:spPr>
          <a:xfrm>
            <a:off x="0" y="0"/>
            <a:ext cx="9194006" cy="6858000"/>
          </a:xfrm>
          <a:prstGeom prst="rect">
            <a:avLst/>
          </a:prstGeom>
        </p:spPr>
      </p:pic>
    </p:spTree>
    <p:extLst>
      <p:ext uri="{BB962C8B-B14F-4D97-AF65-F5344CB8AC3E}">
        <p14:creationId xmlns:p14="http://schemas.microsoft.com/office/powerpoint/2010/main" val="1609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
                                        <p:tgtEl>
                                          <p:spTgt spid="8"/>
                                        </p:tgtEl>
                                      </p:cBhvr>
                                    </p:animEffect>
                                  </p:childTnLst>
                                </p:cTn>
                              </p:par>
                            </p:childTnLst>
                          </p:cTn>
                        </p:par>
                        <p:par>
                          <p:cTn id="8" fill="hold">
                            <p:stCondLst>
                              <p:cond delay="1200"/>
                            </p:stCondLst>
                            <p:childTnLst>
                              <p:par>
                                <p:cTn id="9" presetID="22" presetClass="entr" presetSubtype="4" fill="hold" nodeType="afterEffect">
                                  <p:stCondLst>
                                    <p:cond delay="15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85EDC33-19DA-AD47-85A3-6873F7742FCF}"/>
              </a:ext>
            </a:extLst>
          </p:cNvPr>
          <p:cNvGrpSpPr/>
          <p:nvPr/>
        </p:nvGrpSpPr>
        <p:grpSpPr>
          <a:xfrm>
            <a:off x="0" y="889000"/>
            <a:ext cx="9144000" cy="5080000"/>
            <a:chOff x="0" y="615556"/>
            <a:chExt cx="9144000" cy="5080000"/>
          </a:xfrm>
        </p:grpSpPr>
        <p:pic>
          <p:nvPicPr>
            <p:cNvPr id="5" name="图片 4">
              <a:extLst>
                <a:ext uri="{FF2B5EF4-FFF2-40B4-BE49-F238E27FC236}">
                  <a16:creationId xmlns:a16="http://schemas.microsoft.com/office/drawing/2014/main" id="{86B97931-B453-8C47-9170-5AC98B91DC26}"/>
                </a:ext>
              </a:extLst>
            </p:cNvPr>
            <p:cNvPicPr>
              <a:picLocks noChangeAspect="1"/>
            </p:cNvPicPr>
            <p:nvPr/>
          </p:nvPicPr>
          <p:blipFill>
            <a:blip r:embed="rId3"/>
            <a:stretch>
              <a:fillRect/>
            </a:stretch>
          </p:blipFill>
          <p:spPr>
            <a:xfrm>
              <a:off x="0" y="615556"/>
              <a:ext cx="9144000" cy="5080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D343EBA-2F76-7147-9E43-D5197B0E71B1}"/>
                </a:ext>
              </a:extLst>
            </p:cNvPr>
            <p:cNvSpPr txBox="1"/>
            <p:nvPr/>
          </p:nvSpPr>
          <p:spPr>
            <a:xfrm>
              <a:off x="4200000" y="870056"/>
              <a:ext cx="1005403" cy="584775"/>
            </a:xfrm>
            <a:prstGeom prst="rect">
              <a:avLst/>
            </a:prstGeom>
            <a:noFill/>
          </p:spPr>
          <p:txBody>
            <a:bodyPr wrap="none" rtlCol="0">
              <a:spAutoFit/>
            </a:bodyPr>
            <a:lstStyle/>
            <a:p>
              <a:pPr algn="ctr"/>
              <a:r>
                <a:rPr kumimoji="1" lang="zh-CN" altLang="en-US" sz="3200" b="1" dirty="0">
                  <a:latin typeface="Microsoft YaHei" panose="020B0503020204020204" pitchFamily="34" charset="-122"/>
                  <a:ea typeface="Microsoft YaHei" panose="020B0503020204020204" pitchFamily="34" charset="-122"/>
                </a:rPr>
                <a:t>预言</a:t>
              </a:r>
            </a:p>
          </p:txBody>
        </p:sp>
      </p:grpSp>
    </p:spTree>
    <p:extLst>
      <p:ext uri="{BB962C8B-B14F-4D97-AF65-F5344CB8AC3E}">
        <p14:creationId xmlns:p14="http://schemas.microsoft.com/office/powerpoint/2010/main" val="2919757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535DECBF-16BE-1E43-A4D4-1E8A1E2FC19A}"/>
              </a:ext>
            </a:extLst>
          </p:cNvPr>
          <p:cNvSpPr/>
          <p:nvPr/>
        </p:nvSpPr>
        <p:spPr>
          <a:xfrm>
            <a:off x="1981625" y="3441274"/>
            <a:ext cx="6228058" cy="988347"/>
          </a:xfrm>
          <a:prstGeom prst="rect">
            <a:avLst/>
          </a:prstGeom>
        </p:spPr>
        <p:txBody>
          <a:bodyPr wrap="square">
            <a:spAutoFit/>
          </a:bodyPr>
          <a:lstStyle/>
          <a:p>
            <a:pPr marL="514350" lvl="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cs typeface="微软雅黑"/>
              </a:rPr>
              <a:t>我必叫你成为大国</a:t>
            </a:r>
            <a:endParaRPr lang="en-US" altLang="zh-CN" sz="4400" dirty="0">
              <a:latin typeface="Microsoft YaHei" panose="020B0503020204020204" pitchFamily="34" charset="-122"/>
              <a:ea typeface="Microsoft YaHei" panose="020B0503020204020204" pitchFamily="34" charset="-122"/>
              <a:cs typeface="微软雅黑"/>
            </a:endParaRPr>
          </a:p>
        </p:txBody>
      </p:sp>
      <p:sp>
        <p:nvSpPr>
          <p:cNvPr id="10" name="直线连接符 20">
            <a:extLst>
              <a:ext uri="{FF2B5EF4-FFF2-40B4-BE49-F238E27FC236}">
                <a16:creationId xmlns:a16="http://schemas.microsoft.com/office/drawing/2014/main" id="{662AD84D-6AA6-4A4E-AB0E-0BEED38E6489}"/>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89EA5A36-03F8-43B6-8E76-7707A2BAD37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7B1B8F9-BFB1-4326-862F-D1A204EC87E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51E8766B-240A-4B37-8623-B1F786CB6BC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20B4F527-44DE-489F-9CC0-64D22124804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977F8047-3215-4A28-9745-DE1CDE21E31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C6CAF0C9-15D1-422C-82E0-C24E2703A16E}"/>
              </a:ext>
            </a:extLst>
          </p:cNvPr>
          <p:cNvSpPr>
            <a:spLocks noGrp="1"/>
          </p:cNvSpPr>
          <p:nvPr>
            <p:ph type="title"/>
          </p:nvPr>
        </p:nvSpPr>
        <p:spPr/>
        <p:txBody>
          <a:bodyPr/>
          <a:lstStyle/>
          <a:p>
            <a:r>
              <a:rPr lang="zh-CN" altLang="en-US" dirty="0"/>
              <a:t>上帝给亚伯拉罕的应许</a:t>
            </a:r>
            <a:br>
              <a:rPr lang="zh-CN" altLang="en-US" dirty="0"/>
            </a:br>
            <a:endParaRPr lang="en-US" dirty="0"/>
          </a:p>
        </p:txBody>
      </p:sp>
    </p:spTree>
    <p:extLst>
      <p:ext uri="{BB962C8B-B14F-4D97-AF65-F5344CB8AC3E}">
        <p14:creationId xmlns:p14="http://schemas.microsoft.com/office/powerpoint/2010/main" val="283699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a:extLst>
              <a:ext uri="{FF2B5EF4-FFF2-40B4-BE49-F238E27FC236}">
                <a16:creationId xmlns:a16="http://schemas.microsoft.com/office/drawing/2014/main" id="{32AC3036-136C-C749-A539-4A7CC8687E62}"/>
              </a:ext>
            </a:extLst>
          </p:cNvPr>
          <p:cNvCxnSpPr>
            <a:cxnSpLocks/>
          </p:cNvCxnSpPr>
          <p:nvPr/>
        </p:nvCxnSpPr>
        <p:spPr>
          <a:xfrm>
            <a:off x="454532" y="18112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3E2D37E3-241C-AB40-84D8-CCBC23E4D94D}"/>
              </a:ext>
            </a:extLst>
          </p:cNvPr>
          <p:cNvCxnSpPr>
            <a:cxnSpLocks/>
          </p:cNvCxnSpPr>
          <p:nvPr/>
        </p:nvCxnSpPr>
        <p:spPr>
          <a:xfrm flipH="1">
            <a:off x="454532" y="61979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BB83BE95-1406-8243-8AF5-DA2D693773BD}"/>
              </a:ext>
            </a:extLst>
          </p:cNvPr>
          <p:cNvCxnSpPr>
            <a:cxnSpLocks/>
          </p:cNvCxnSpPr>
          <p:nvPr/>
        </p:nvCxnSpPr>
        <p:spPr>
          <a:xfrm flipH="1">
            <a:off x="971601" y="181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0CA09D9D-DD9B-ED45-90A1-CDDE585CB2DA}"/>
              </a:ext>
            </a:extLst>
          </p:cNvPr>
          <p:cNvCxnSpPr>
            <a:cxnSpLocks/>
          </p:cNvCxnSpPr>
          <p:nvPr/>
        </p:nvCxnSpPr>
        <p:spPr>
          <a:xfrm>
            <a:off x="8714269" y="18112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文本框 6">
            <a:extLst>
              <a:ext uri="{FF2B5EF4-FFF2-40B4-BE49-F238E27FC236}">
                <a16:creationId xmlns:a16="http://schemas.microsoft.com/office/drawing/2014/main" id="{0C99C8C3-8B6D-794A-BA46-659BF25778DD}"/>
              </a:ext>
            </a:extLst>
          </p:cNvPr>
          <p:cNvSpPr txBox="1"/>
          <p:nvPr/>
        </p:nvSpPr>
        <p:spPr>
          <a:xfrm>
            <a:off x="213572" y="1538767"/>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8" name="文本框 7">
            <a:extLst>
              <a:ext uri="{FF2B5EF4-FFF2-40B4-BE49-F238E27FC236}">
                <a16:creationId xmlns:a16="http://schemas.microsoft.com/office/drawing/2014/main" id="{00E90490-F269-C949-96FD-DF59B72BE82D}"/>
              </a:ext>
            </a:extLst>
          </p:cNvPr>
          <p:cNvSpPr txBox="1"/>
          <p:nvPr/>
        </p:nvSpPr>
        <p:spPr>
          <a:xfrm rot="10800000">
            <a:off x="8167468" y="5571214"/>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pic>
        <p:nvPicPr>
          <p:cNvPr id="10" name="图片 9">
            <a:extLst>
              <a:ext uri="{FF2B5EF4-FFF2-40B4-BE49-F238E27FC236}">
                <a16:creationId xmlns:a16="http://schemas.microsoft.com/office/drawing/2014/main" id="{BE33A3CF-646F-9D42-8876-DDAC398E5CD1}"/>
              </a:ext>
            </a:extLst>
          </p:cNvPr>
          <p:cNvPicPr>
            <a:picLocks noChangeAspect="1"/>
          </p:cNvPicPr>
          <p:nvPr/>
        </p:nvPicPr>
        <p:blipFill rotWithShape="1">
          <a:blip r:embed="rId3"/>
          <a:srcRect b="6760"/>
          <a:stretch/>
        </p:blipFill>
        <p:spPr>
          <a:xfrm>
            <a:off x="1993809" y="1615831"/>
            <a:ext cx="6830242" cy="42484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D6DE16F-9A22-CE4B-A7BD-5453EF29BD49}"/>
              </a:ext>
            </a:extLst>
          </p:cNvPr>
          <p:cNvPicPr>
            <a:picLocks noChangeAspect="1"/>
          </p:cNvPicPr>
          <p:nvPr/>
        </p:nvPicPr>
        <p:blipFill>
          <a:blip r:embed="rId4"/>
          <a:stretch>
            <a:fillRect/>
          </a:stretch>
        </p:blipFill>
        <p:spPr>
          <a:xfrm>
            <a:off x="0" y="1374200"/>
            <a:ext cx="9172998" cy="515981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2">
            <a:extLst>
              <a:ext uri="{FF2B5EF4-FFF2-40B4-BE49-F238E27FC236}">
                <a16:creationId xmlns:a16="http://schemas.microsoft.com/office/drawing/2014/main" id="{535DECBF-16BE-1E43-A4D4-1E8A1E2FC19A}"/>
              </a:ext>
            </a:extLst>
          </p:cNvPr>
          <p:cNvSpPr/>
          <p:nvPr/>
        </p:nvSpPr>
        <p:spPr>
          <a:xfrm>
            <a:off x="3674296" y="5179111"/>
            <a:ext cx="1824406" cy="1284967"/>
          </a:xfrm>
          <a:prstGeom prst="rect">
            <a:avLst/>
          </a:prstGeom>
          <a:effectLst>
            <a:outerShdw blurRad="50800" dist="38100" dir="2700000" algn="tl" rotWithShape="0">
              <a:prstClr val="black">
                <a:alpha val="40000"/>
              </a:prstClr>
            </a:outerShdw>
          </a:effectLst>
        </p:spPr>
        <p:txBody>
          <a:bodyPr wrap="square">
            <a:spAutoFit/>
          </a:bodyPr>
          <a:lstStyle/>
          <a:p>
            <a:pPr lvl="0" algn="ctr">
              <a:lnSpc>
                <a:spcPts val="3060"/>
              </a:lnSpc>
            </a:pPr>
            <a:r>
              <a:rPr lang="zh-CN" altLang="en-US" sz="2800" b="1" dirty="0">
                <a:solidFill>
                  <a:schemeClr val="bg1"/>
                </a:solidFill>
                <a:latin typeface="Microsoft YaHei" panose="020B0503020204020204" pitchFamily="34" charset="-122"/>
                <a:ea typeface="Microsoft YaHei" panose="020B0503020204020204" pitchFamily="34" charset="-122"/>
                <a:cs typeface="微软雅黑"/>
              </a:rPr>
              <a:t>人口</a:t>
            </a:r>
            <a:endParaRPr lang="en-US" altLang="zh-CN" sz="2800" b="1" dirty="0">
              <a:solidFill>
                <a:schemeClr val="bg1"/>
              </a:solidFill>
              <a:latin typeface="Microsoft YaHei" panose="020B0503020204020204" pitchFamily="34" charset="-122"/>
              <a:ea typeface="Microsoft YaHei" panose="020B0503020204020204" pitchFamily="34" charset="-122"/>
              <a:cs typeface="微软雅黑"/>
            </a:endParaRPr>
          </a:p>
          <a:p>
            <a:pPr lvl="0" algn="ctr">
              <a:lnSpc>
                <a:spcPts val="3060"/>
              </a:lnSpc>
            </a:pPr>
            <a:r>
              <a:rPr lang="en-US" altLang="zh-CN" sz="2800" b="1" dirty="0">
                <a:solidFill>
                  <a:schemeClr val="bg1"/>
                </a:solidFill>
                <a:latin typeface="Microsoft YaHei" panose="020B0503020204020204" pitchFamily="34" charset="-122"/>
                <a:ea typeface="Microsoft YaHei" panose="020B0503020204020204" pitchFamily="34" charset="-122"/>
                <a:cs typeface="微软雅黑"/>
              </a:rPr>
              <a:t>&amp;</a:t>
            </a:r>
          </a:p>
          <a:p>
            <a:pPr algn="ctr">
              <a:lnSpc>
                <a:spcPts val="3060"/>
              </a:lnSpc>
            </a:pPr>
            <a:r>
              <a:rPr lang="zh-CN" altLang="en-US" sz="2800" b="1" dirty="0">
                <a:solidFill>
                  <a:schemeClr val="bg1"/>
                </a:solidFill>
                <a:latin typeface="Microsoft YaHei" panose="020B0503020204020204" pitchFamily="34" charset="-122"/>
                <a:ea typeface="Microsoft YaHei" panose="020B0503020204020204" pitchFamily="34" charset="-122"/>
                <a:cs typeface="微软雅黑"/>
              </a:rPr>
              <a:t>影响力</a:t>
            </a:r>
          </a:p>
        </p:txBody>
      </p:sp>
      <p:sp>
        <p:nvSpPr>
          <p:cNvPr id="12" name="标题 11">
            <a:extLst>
              <a:ext uri="{FF2B5EF4-FFF2-40B4-BE49-F238E27FC236}">
                <a16:creationId xmlns:a16="http://schemas.microsoft.com/office/drawing/2014/main" id="{9ABA5463-6039-48E2-92FD-915B1F8C7D85}"/>
              </a:ext>
            </a:extLst>
          </p:cNvPr>
          <p:cNvSpPr>
            <a:spLocks noGrp="1"/>
          </p:cNvSpPr>
          <p:nvPr>
            <p:ph type="title"/>
          </p:nvPr>
        </p:nvSpPr>
        <p:spPr/>
        <p:txBody>
          <a:bodyPr/>
          <a:lstStyle/>
          <a:p>
            <a:r>
              <a:rPr lang="zh-CN" altLang="en-US" dirty="0"/>
              <a:t>上帝给亚伯拉罕的应许一：成为大国</a:t>
            </a:r>
            <a:br>
              <a:rPr lang="zh-CN" altLang="en-US" dirty="0"/>
            </a:br>
            <a:endParaRPr lang="en-US" dirty="0"/>
          </a:p>
        </p:txBody>
      </p:sp>
    </p:spTree>
    <p:extLst>
      <p:ext uri="{BB962C8B-B14F-4D97-AF65-F5344CB8AC3E}">
        <p14:creationId xmlns:p14="http://schemas.microsoft.com/office/powerpoint/2010/main" val="3600383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线箭头连接符 11">
            <a:extLst>
              <a:ext uri="{FF2B5EF4-FFF2-40B4-BE49-F238E27FC236}">
                <a16:creationId xmlns:a16="http://schemas.microsoft.com/office/drawing/2014/main" id="{80723DD0-EB48-3349-B42F-E6177E6632A8}"/>
              </a:ext>
            </a:extLst>
          </p:cNvPr>
          <p:cNvCxnSpPr>
            <a:cxnSpLocks/>
          </p:cNvCxnSpPr>
          <p:nvPr/>
        </p:nvCxnSpPr>
        <p:spPr>
          <a:xfrm>
            <a:off x="1058869" y="5565519"/>
            <a:ext cx="7372438"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5CB500B4-8CC5-9845-87DA-9403E21BB9AF}"/>
              </a:ext>
            </a:extLst>
          </p:cNvPr>
          <p:cNvSpPr>
            <a:spLocks noChangeAspect="1"/>
          </p:cNvSpPr>
          <p:nvPr/>
        </p:nvSpPr>
        <p:spPr>
          <a:xfrm>
            <a:off x="953810" y="548185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4">
            <a:extLst>
              <a:ext uri="{FF2B5EF4-FFF2-40B4-BE49-F238E27FC236}">
                <a16:creationId xmlns:a16="http://schemas.microsoft.com/office/drawing/2014/main" id="{028E03AB-3D8D-494A-83D8-E2D68797D71E}"/>
              </a:ext>
            </a:extLst>
          </p:cNvPr>
          <p:cNvSpPr>
            <a:spLocks noChangeArrowheads="1"/>
          </p:cNvSpPr>
          <p:nvPr/>
        </p:nvSpPr>
        <p:spPr bwMode="auto">
          <a:xfrm>
            <a:off x="90257" y="5743005"/>
            <a:ext cx="1907105"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亚当</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约</a:t>
            </a:r>
            <a:r>
              <a:rPr lang="en-US" altLang="zh-CN" dirty="0">
                <a:ea typeface="汉仪大宋简" panose="02010609000101010101" pitchFamily="49" charset="-122"/>
              </a:rPr>
              <a:t>4000</a:t>
            </a:r>
            <a:r>
              <a:rPr lang="zh-CN" altLang="en-US" dirty="0">
                <a:ea typeface="汉仪大宋简" panose="02010609000101010101" pitchFamily="49" charset="-122"/>
              </a:rPr>
              <a:t>年或更早</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6" name="矩形 4">
            <a:extLst>
              <a:ext uri="{FF2B5EF4-FFF2-40B4-BE49-F238E27FC236}">
                <a16:creationId xmlns:a16="http://schemas.microsoft.com/office/drawing/2014/main" id="{0A08C51E-6B39-DE41-9D3D-62FBD915C8F2}"/>
              </a:ext>
            </a:extLst>
          </p:cNvPr>
          <p:cNvSpPr>
            <a:spLocks noChangeArrowheads="1"/>
          </p:cNvSpPr>
          <p:nvPr/>
        </p:nvSpPr>
        <p:spPr bwMode="auto">
          <a:xfrm>
            <a:off x="1979680" y="5743005"/>
            <a:ext cx="1776657"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洪水</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约</a:t>
            </a:r>
            <a:r>
              <a:rPr lang="en-US" altLang="zh-CN" dirty="0">
                <a:ea typeface="汉仪大宋简" panose="02010609000101010101" pitchFamily="49" charset="-122"/>
              </a:rPr>
              <a:t>2500</a:t>
            </a:r>
            <a:r>
              <a:rPr lang="zh-CN" altLang="en-US" dirty="0">
                <a:ea typeface="汉仪大宋简" panose="02010609000101010101" pitchFamily="49" charset="-122"/>
              </a:rPr>
              <a:t>年</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7" name="矩形 4">
            <a:extLst>
              <a:ext uri="{FF2B5EF4-FFF2-40B4-BE49-F238E27FC236}">
                <a16:creationId xmlns:a16="http://schemas.microsoft.com/office/drawing/2014/main" id="{A34BC84E-D733-DE49-9B46-8A0F2A4A9B73}"/>
              </a:ext>
            </a:extLst>
          </p:cNvPr>
          <p:cNvSpPr>
            <a:spLocks noChangeArrowheads="1"/>
          </p:cNvSpPr>
          <p:nvPr/>
        </p:nvSpPr>
        <p:spPr bwMode="auto">
          <a:xfrm>
            <a:off x="3599405" y="5743005"/>
            <a:ext cx="1791227"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亚伯拉罕</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2000</a:t>
            </a:r>
            <a:r>
              <a:rPr lang="zh-CN" altLang="en-US" dirty="0">
                <a:solidFill>
                  <a:srgbClr val="002060"/>
                </a:solidFill>
                <a:ea typeface="汉仪大宋简" panose="02010609000101010101" pitchFamily="49" charset="-122"/>
              </a:rPr>
              <a:t>年</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8" name="矩形 4">
            <a:extLst>
              <a:ext uri="{FF2B5EF4-FFF2-40B4-BE49-F238E27FC236}">
                <a16:creationId xmlns:a16="http://schemas.microsoft.com/office/drawing/2014/main" id="{006ADFD5-D3EA-8B4A-865C-82AA01EF5D68}"/>
              </a:ext>
            </a:extLst>
          </p:cNvPr>
          <p:cNvSpPr>
            <a:spLocks noChangeArrowheads="1"/>
          </p:cNvSpPr>
          <p:nvPr/>
        </p:nvSpPr>
        <p:spPr bwMode="auto">
          <a:xfrm>
            <a:off x="5220261" y="5743005"/>
            <a:ext cx="1566302"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约</a:t>
            </a:r>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9" name="矩形 4">
            <a:extLst>
              <a:ext uri="{FF2B5EF4-FFF2-40B4-BE49-F238E27FC236}">
                <a16:creationId xmlns:a16="http://schemas.microsoft.com/office/drawing/2014/main" id="{A4302F80-3395-C54E-BF21-1F204B4E2E04}"/>
              </a:ext>
            </a:extLst>
          </p:cNvPr>
          <p:cNvSpPr>
            <a:spLocks noChangeArrowheads="1"/>
          </p:cNvSpPr>
          <p:nvPr/>
        </p:nvSpPr>
        <p:spPr bwMode="auto">
          <a:xfrm>
            <a:off x="7049069" y="5743005"/>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耶稣基督</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0</a:t>
            </a:r>
            <a:r>
              <a:rPr lang="zh-CN" altLang="en-US" dirty="0">
                <a:ea typeface="汉仪大宋简" panose="02010609000101010101" pitchFamily="49" charset="-122"/>
              </a:rPr>
              <a:t>年</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20" name="组合 19">
            <a:extLst>
              <a:ext uri="{FF2B5EF4-FFF2-40B4-BE49-F238E27FC236}">
                <a16:creationId xmlns:a16="http://schemas.microsoft.com/office/drawing/2014/main" id="{A5AA4F38-0435-D349-B85D-230C6D229B95}"/>
              </a:ext>
            </a:extLst>
          </p:cNvPr>
          <p:cNvGrpSpPr/>
          <p:nvPr/>
        </p:nvGrpSpPr>
        <p:grpSpPr>
          <a:xfrm>
            <a:off x="7596967" y="5141113"/>
            <a:ext cx="323189" cy="439067"/>
            <a:chOff x="3899792" y="1062698"/>
            <a:chExt cx="434958" cy="590910"/>
          </a:xfrm>
          <a:solidFill>
            <a:srgbClr val="C00000"/>
          </a:solidFill>
        </p:grpSpPr>
        <p:sp>
          <p:nvSpPr>
            <p:cNvPr id="21" name="矩形 20">
              <a:extLst>
                <a:ext uri="{FF2B5EF4-FFF2-40B4-BE49-F238E27FC236}">
                  <a16:creationId xmlns:a16="http://schemas.microsoft.com/office/drawing/2014/main" id="{AE756F28-7FC1-7844-9261-82AE7FF177AE}"/>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79DFB30D-E0DF-6744-B389-D6CAF22E0EFC}"/>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3" name="菱形 22">
            <a:extLst>
              <a:ext uri="{FF2B5EF4-FFF2-40B4-BE49-F238E27FC236}">
                <a16:creationId xmlns:a16="http://schemas.microsoft.com/office/drawing/2014/main" id="{33E6B513-8AAA-B742-B536-E05070CE63F9}"/>
              </a:ext>
            </a:extLst>
          </p:cNvPr>
          <p:cNvSpPr>
            <a:spLocks noChangeAspect="1"/>
          </p:cNvSpPr>
          <p:nvPr/>
        </p:nvSpPr>
        <p:spPr>
          <a:xfrm>
            <a:off x="4333019"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4" name="椭圆 23">
            <a:extLst>
              <a:ext uri="{FF2B5EF4-FFF2-40B4-BE49-F238E27FC236}">
                <a16:creationId xmlns:a16="http://schemas.microsoft.com/office/drawing/2014/main" id="{B1CA9196-47FF-E84B-8314-24FDC9CD1848}"/>
              </a:ext>
            </a:extLst>
          </p:cNvPr>
          <p:cNvSpPr>
            <a:spLocks noChangeAspect="1"/>
          </p:cNvSpPr>
          <p:nvPr/>
        </p:nvSpPr>
        <p:spPr>
          <a:xfrm>
            <a:off x="2778009" y="548185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24">
            <a:extLst>
              <a:ext uri="{FF2B5EF4-FFF2-40B4-BE49-F238E27FC236}">
                <a16:creationId xmlns:a16="http://schemas.microsoft.com/office/drawing/2014/main" id="{214AB2BE-591B-1B46-A39D-1CCD5C2A84C6}"/>
              </a:ext>
            </a:extLst>
          </p:cNvPr>
          <p:cNvSpPr>
            <a:spLocks noChangeAspect="1"/>
          </p:cNvSpPr>
          <p:nvPr/>
        </p:nvSpPr>
        <p:spPr>
          <a:xfrm>
            <a:off x="5826009" y="548185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4">
            <a:extLst>
              <a:ext uri="{FF2B5EF4-FFF2-40B4-BE49-F238E27FC236}">
                <a16:creationId xmlns:a16="http://schemas.microsoft.com/office/drawing/2014/main" id="{DD8956BD-6160-6249-AB9A-2941EAC00A12}"/>
              </a:ext>
            </a:extLst>
          </p:cNvPr>
          <p:cNvSpPr>
            <a:spLocks noChangeArrowheads="1"/>
          </p:cNvSpPr>
          <p:nvPr/>
        </p:nvSpPr>
        <p:spPr bwMode="auto">
          <a:xfrm>
            <a:off x="4400128" y="4475927"/>
            <a:ext cx="1694616" cy="924781"/>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摩西</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1400</a:t>
            </a:r>
            <a:r>
              <a:rPr lang="zh-CN" altLang="en-US" dirty="0">
                <a:solidFill>
                  <a:srgbClr val="002060"/>
                </a:solidFill>
                <a:ea typeface="汉仪大宋简" panose="02010609000101010101" pitchFamily="49" charset="-122"/>
              </a:rPr>
              <a:t>年</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9" name="图片 28">
            <a:extLst>
              <a:ext uri="{FF2B5EF4-FFF2-40B4-BE49-F238E27FC236}">
                <a16:creationId xmlns:a16="http://schemas.microsoft.com/office/drawing/2014/main" id="{E0EF955C-9A5D-3A4A-B755-3F286BDA984F}"/>
              </a:ext>
            </a:extLst>
          </p:cNvPr>
          <p:cNvPicPr>
            <a:picLocks noChangeAspect="1"/>
          </p:cNvPicPr>
          <p:nvPr/>
        </p:nvPicPr>
        <p:blipFill>
          <a:blip r:embed="rId3"/>
          <a:stretch>
            <a:fillRect/>
          </a:stretch>
        </p:blipFill>
        <p:spPr>
          <a:xfrm>
            <a:off x="6997290" y="5399839"/>
            <a:ext cx="319934" cy="323892"/>
          </a:xfrm>
          <a:prstGeom prst="rect">
            <a:avLst/>
          </a:prstGeom>
        </p:spPr>
      </p:pic>
      <p:sp>
        <p:nvSpPr>
          <p:cNvPr id="27" name="矩形 4">
            <a:extLst>
              <a:ext uri="{FF2B5EF4-FFF2-40B4-BE49-F238E27FC236}">
                <a16:creationId xmlns:a16="http://schemas.microsoft.com/office/drawing/2014/main" id="{9D0A22ED-6B83-7749-9BD0-38A5FCC37595}"/>
              </a:ext>
            </a:extLst>
          </p:cNvPr>
          <p:cNvSpPr>
            <a:spLocks noChangeArrowheads="1"/>
          </p:cNvSpPr>
          <p:nvPr/>
        </p:nvSpPr>
        <p:spPr bwMode="auto">
          <a:xfrm>
            <a:off x="6332132" y="4486466"/>
            <a:ext cx="1659464" cy="924781"/>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秦始皇</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公元前</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约</a:t>
            </a:r>
            <a:r>
              <a:rPr lang="en-US" altLang="zh-CN" dirty="0">
                <a:solidFill>
                  <a:srgbClr val="002060"/>
                </a:solidFill>
                <a:ea typeface="汉仪大宋简" panose="02010609000101010101" pitchFamily="49" charset="-122"/>
              </a:rPr>
              <a:t>200</a:t>
            </a:r>
            <a:r>
              <a:rPr lang="zh-CN" altLang="en-US" dirty="0">
                <a:solidFill>
                  <a:srgbClr val="002060"/>
                </a:solidFill>
                <a:ea typeface="汉仪大宋简" panose="02010609000101010101" pitchFamily="49" charset="-122"/>
              </a:rPr>
              <a:t>年</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3" name="图片 2">
            <a:extLst>
              <a:ext uri="{FF2B5EF4-FFF2-40B4-BE49-F238E27FC236}">
                <a16:creationId xmlns:a16="http://schemas.microsoft.com/office/drawing/2014/main" id="{F8BFE1E9-B46A-3842-B567-FE85E63C5E6F}"/>
              </a:ext>
            </a:extLst>
          </p:cNvPr>
          <p:cNvPicPr>
            <a:picLocks noChangeAspect="1"/>
          </p:cNvPicPr>
          <p:nvPr/>
        </p:nvPicPr>
        <p:blipFill>
          <a:blip r:embed="rId4"/>
          <a:stretch>
            <a:fillRect/>
          </a:stretch>
        </p:blipFill>
        <p:spPr>
          <a:xfrm>
            <a:off x="1257850" y="1060514"/>
            <a:ext cx="3406599" cy="4243858"/>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菱形 27">
            <a:extLst>
              <a:ext uri="{FF2B5EF4-FFF2-40B4-BE49-F238E27FC236}">
                <a16:creationId xmlns:a16="http://schemas.microsoft.com/office/drawing/2014/main" id="{A3C2EEED-7DC0-3D4E-BEEB-875D16BA88FF}"/>
              </a:ext>
            </a:extLst>
          </p:cNvPr>
          <p:cNvSpPr>
            <a:spLocks noChangeAspect="1"/>
          </p:cNvSpPr>
          <p:nvPr/>
        </p:nvSpPr>
        <p:spPr>
          <a:xfrm>
            <a:off x="5087931" y="538555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4" name="组合 3">
            <a:extLst>
              <a:ext uri="{FF2B5EF4-FFF2-40B4-BE49-F238E27FC236}">
                <a16:creationId xmlns:a16="http://schemas.microsoft.com/office/drawing/2014/main" id="{43FCF0B4-E311-1F49-9E33-B4E8F43ED68C}"/>
              </a:ext>
            </a:extLst>
          </p:cNvPr>
          <p:cNvGrpSpPr/>
          <p:nvPr/>
        </p:nvGrpSpPr>
        <p:grpSpPr>
          <a:xfrm>
            <a:off x="1" y="1429977"/>
            <a:ext cx="4972908" cy="3134186"/>
            <a:chOff x="1" y="1429977"/>
            <a:chExt cx="4972908" cy="3134186"/>
          </a:xfrm>
        </p:grpSpPr>
        <p:pic>
          <p:nvPicPr>
            <p:cNvPr id="30" name="Picture 4">
              <a:extLst>
                <a:ext uri="{FF2B5EF4-FFF2-40B4-BE49-F238E27FC236}">
                  <a16:creationId xmlns:a16="http://schemas.microsoft.com/office/drawing/2014/main" id="{072F4F33-A960-6B4D-9C1F-673A88A5120E}"/>
                </a:ext>
              </a:extLst>
            </p:cNvPr>
            <p:cNvPicPr>
              <a:picLocks noChangeAspect="1"/>
            </p:cNvPicPr>
            <p:nvPr/>
          </p:nvPicPr>
          <p:blipFill>
            <a:blip r:embed="rId5"/>
            <a:stretch>
              <a:fillRect/>
            </a:stretch>
          </p:blipFill>
          <p:spPr>
            <a:xfrm>
              <a:off x="1" y="1429977"/>
              <a:ext cx="4972908" cy="31341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27725442-3ACC-7649-B3B2-3B566E5286BE}"/>
                </a:ext>
              </a:extLst>
            </p:cNvPr>
            <p:cNvSpPr txBox="1"/>
            <p:nvPr/>
          </p:nvSpPr>
          <p:spPr>
            <a:xfrm>
              <a:off x="949390" y="4024801"/>
              <a:ext cx="2836033" cy="461665"/>
            </a:xfrm>
            <a:prstGeom prst="rect">
              <a:avLst/>
            </a:prstGeom>
            <a:noFill/>
          </p:spPr>
          <p:txBody>
            <a:bodyPr wrap="none" rtlCol="0">
              <a:spAutoFit/>
            </a:bodyPr>
            <a:lstStyle/>
            <a:p>
              <a:r>
                <a:rPr kumimoji="1" lang="zh-CN" altLang="en-US" sz="2400" b="1" dirty="0">
                  <a:solidFill>
                    <a:schemeClr val="bg1"/>
                  </a:solidFill>
                  <a:latin typeface="Microsoft YaHei" panose="020B0503020204020204" pitchFamily="34" charset="-122"/>
                  <a:ea typeface="Microsoft YaHei" panose="020B0503020204020204" pitchFamily="34" charset="-122"/>
                </a:rPr>
                <a:t>当时人口：约</a:t>
              </a:r>
              <a:r>
                <a:rPr kumimoji="1" lang="en-US" altLang="zh-CN" sz="2400" b="1" dirty="0">
                  <a:solidFill>
                    <a:schemeClr val="bg1"/>
                  </a:solidFill>
                  <a:latin typeface="Microsoft YaHei" panose="020B0503020204020204" pitchFamily="34" charset="-122"/>
                  <a:ea typeface="Microsoft YaHei" panose="020B0503020204020204" pitchFamily="34" charset="-122"/>
                </a:rPr>
                <a:t>2</a:t>
              </a:r>
              <a:r>
                <a:rPr kumimoji="1" lang="zh-CN" altLang="en-US" sz="2400" b="1" dirty="0">
                  <a:solidFill>
                    <a:schemeClr val="bg1"/>
                  </a:solidFill>
                  <a:latin typeface="Microsoft YaHei" panose="020B0503020204020204" pitchFamily="34" charset="-122"/>
                  <a:ea typeface="Microsoft YaHei" panose="020B0503020204020204" pitchFamily="34" charset="-122"/>
                </a:rPr>
                <a:t>百万</a:t>
              </a:r>
            </a:p>
          </p:txBody>
        </p:sp>
      </p:grpSp>
      <p:grpSp>
        <p:nvGrpSpPr>
          <p:cNvPr id="5" name="组合 4">
            <a:extLst>
              <a:ext uri="{FF2B5EF4-FFF2-40B4-BE49-F238E27FC236}">
                <a16:creationId xmlns:a16="http://schemas.microsoft.com/office/drawing/2014/main" id="{70035C74-34B7-D34F-BD18-F066393AFC45}"/>
              </a:ext>
            </a:extLst>
          </p:cNvPr>
          <p:cNvGrpSpPr/>
          <p:nvPr/>
        </p:nvGrpSpPr>
        <p:grpSpPr>
          <a:xfrm>
            <a:off x="6006009" y="1596195"/>
            <a:ext cx="3141747" cy="2910803"/>
            <a:chOff x="6006009" y="1596195"/>
            <a:chExt cx="3141747" cy="2910803"/>
          </a:xfrm>
        </p:grpSpPr>
        <p:pic>
          <p:nvPicPr>
            <p:cNvPr id="34" name="图片 33">
              <a:extLst>
                <a:ext uri="{FF2B5EF4-FFF2-40B4-BE49-F238E27FC236}">
                  <a16:creationId xmlns:a16="http://schemas.microsoft.com/office/drawing/2014/main" id="{4AEC3427-928F-A64A-AE97-B8B75F211563}"/>
                </a:ext>
              </a:extLst>
            </p:cNvPr>
            <p:cNvPicPr>
              <a:picLocks noChangeAspect="1"/>
            </p:cNvPicPr>
            <p:nvPr/>
          </p:nvPicPr>
          <p:blipFill>
            <a:blip r:embed="rId6"/>
            <a:stretch>
              <a:fillRect/>
            </a:stretch>
          </p:blipFill>
          <p:spPr>
            <a:xfrm>
              <a:off x="6006009" y="1596195"/>
              <a:ext cx="1607984" cy="2910803"/>
            </a:xfrm>
            <a:prstGeom prst="rect">
              <a:avLst/>
            </a:prstGeom>
            <a:effectLst>
              <a:outerShdw blurRad="76200" dist="38100" dir="2700000" algn="tl" rotWithShape="0">
                <a:prstClr val="black">
                  <a:alpha val="40000"/>
                </a:prstClr>
              </a:outerShdw>
            </a:effectLst>
          </p:spPr>
        </p:pic>
        <p:sp>
          <p:nvSpPr>
            <p:cNvPr id="31" name="文本框 30">
              <a:extLst>
                <a:ext uri="{FF2B5EF4-FFF2-40B4-BE49-F238E27FC236}">
                  <a16:creationId xmlns:a16="http://schemas.microsoft.com/office/drawing/2014/main" id="{A105C8D4-4236-A341-8788-F1723C1F4FB3}"/>
                </a:ext>
              </a:extLst>
            </p:cNvPr>
            <p:cNvSpPr txBox="1"/>
            <p:nvPr/>
          </p:nvSpPr>
          <p:spPr>
            <a:xfrm>
              <a:off x="7241464" y="2921758"/>
              <a:ext cx="1906292" cy="1200329"/>
            </a:xfrm>
            <a:prstGeom prst="rect">
              <a:avLst/>
            </a:prstGeom>
            <a:noFill/>
          </p:spPr>
          <p:txBody>
            <a:bodyPr wrap="none" rtlCol="0">
              <a:spAutoFit/>
            </a:bodyPr>
            <a:lstStyle/>
            <a:p>
              <a:pPr algn="ctr"/>
              <a:r>
                <a:rPr kumimoji="1" lang="zh-CN" altLang="en-US" sz="2400" b="1" dirty="0">
                  <a:latin typeface="Microsoft YaHei" panose="020B0503020204020204" pitchFamily="34" charset="-122"/>
                  <a:ea typeface="Microsoft YaHei" panose="020B0503020204020204" pitchFamily="34" charset="-122"/>
                </a:rPr>
                <a:t>  当时人口：</a:t>
              </a:r>
              <a:endParaRPr kumimoji="1" lang="en-US" altLang="zh-CN" sz="2400" b="1" dirty="0">
                <a:latin typeface="Microsoft YaHei" panose="020B0503020204020204" pitchFamily="34" charset="-122"/>
                <a:ea typeface="Microsoft YaHei" panose="020B0503020204020204" pitchFamily="34" charset="-122"/>
              </a:endParaRPr>
            </a:p>
            <a:p>
              <a:pPr algn="ctr"/>
              <a:r>
                <a:rPr kumimoji="1" lang="en-US" altLang="zh-CN" sz="2400" b="1" dirty="0">
                  <a:latin typeface="Microsoft YaHei" panose="020B0503020204020204" pitchFamily="34" charset="-122"/>
                  <a:ea typeface="Microsoft YaHei" panose="020B0503020204020204" pitchFamily="34" charset="-122"/>
                </a:rPr>
                <a:t>2</a:t>
              </a:r>
              <a:r>
                <a:rPr kumimoji="1" lang="zh-CN" altLang="en-US" sz="2400" b="1" dirty="0">
                  <a:latin typeface="Microsoft YaHei" panose="020B0503020204020204" pitchFamily="34" charset="-122"/>
                  <a:ea typeface="Microsoft YaHei" panose="020B0503020204020204" pitchFamily="34" charset="-122"/>
                </a:rPr>
                <a:t>千万</a:t>
              </a:r>
              <a:endParaRPr kumimoji="1" lang="en-US" altLang="zh-CN" sz="2400" b="1" dirty="0">
                <a:latin typeface="Microsoft YaHei" panose="020B0503020204020204" pitchFamily="34" charset="-122"/>
                <a:ea typeface="Microsoft YaHei" panose="020B0503020204020204" pitchFamily="34" charset="-122"/>
              </a:endParaRPr>
            </a:p>
            <a:p>
              <a:pPr algn="ctr"/>
              <a:r>
                <a:rPr kumimoji="1" lang="en-US" altLang="zh-CN" sz="2400" b="1" dirty="0">
                  <a:latin typeface="Microsoft YaHei" panose="020B0503020204020204" pitchFamily="34" charset="-122"/>
                  <a:ea typeface="Microsoft YaHei" panose="020B0503020204020204" pitchFamily="34" charset="-122"/>
                </a:rPr>
                <a:t>—3</a:t>
              </a:r>
              <a:r>
                <a:rPr kumimoji="1" lang="zh-CN" altLang="en-US" sz="2400" b="1" dirty="0">
                  <a:latin typeface="Microsoft YaHei" panose="020B0503020204020204" pitchFamily="34" charset="-122"/>
                  <a:ea typeface="Microsoft YaHei" panose="020B0503020204020204" pitchFamily="34" charset="-122"/>
                </a:rPr>
                <a:t>千万</a:t>
              </a:r>
            </a:p>
          </p:txBody>
        </p:sp>
      </p:grpSp>
      <p:sp>
        <p:nvSpPr>
          <p:cNvPr id="6" name="TextBox 5">
            <a:extLst>
              <a:ext uri="{FF2B5EF4-FFF2-40B4-BE49-F238E27FC236}">
                <a16:creationId xmlns:a16="http://schemas.microsoft.com/office/drawing/2014/main" id="{439D1CB7-28E8-1A4E-8EDE-EA99E08C160E}"/>
              </a:ext>
            </a:extLst>
          </p:cNvPr>
          <p:cNvSpPr txBox="1"/>
          <p:nvPr/>
        </p:nvSpPr>
        <p:spPr>
          <a:xfrm>
            <a:off x="9573491" y="5195455"/>
            <a:ext cx="2723823" cy="646331"/>
          </a:xfrm>
          <a:prstGeom prst="rect">
            <a:avLst/>
          </a:prstGeom>
          <a:noFill/>
        </p:spPr>
        <p:txBody>
          <a:bodyPr wrap="none" rtlCol="0">
            <a:spAutoFit/>
          </a:bodyPr>
          <a:lstStyle/>
          <a:p>
            <a:r>
              <a:rPr lang="zh-CN" altLang="en-US" dirty="0"/>
              <a:t>摩西先是红点，</a:t>
            </a:r>
            <a:endParaRPr lang="en-US" altLang="zh-CN" dirty="0"/>
          </a:p>
          <a:p>
            <a:r>
              <a:rPr lang="zh-CN" altLang="en-US" dirty="0"/>
              <a:t>强调他的时候再出现菱形</a:t>
            </a:r>
            <a:endParaRPr lang="en-US" dirty="0"/>
          </a:p>
        </p:txBody>
      </p:sp>
      <p:sp>
        <p:nvSpPr>
          <p:cNvPr id="7" name="标题 6">
            <a:extLst>
              <a:ext uri="{FF2B5EF4-FFF2-40B4-BE49-F238E27FC236}">
                <a16:creationId xmlns:a16="http://schemas.microsoft.com/office/drawing/2014/main" id="{6CB0F255-0E19-4396-ABE1-824B3CE6B516}"/>
              </a:ext>
            </a:extLst>
          </p:cNvPr>
          <p:cNvSpPr>
            <a:spLocks noGrp="1"/>
          </p:cNvSpPr>
          <p:nvPr>
            <p:ph type="title"/>
          </p:nvPr>
        </p:nvSpPr>
        <p:spPr/>
        <p:txBody>
          <a:bodyPr/>
          <a:lstStyle/>
          <a:p>
            <a:r>
              <a:rPr lang="zh-CN" altLang="en-US" dirty="0"/>
              <a:t>上帝给亚伯拉罕的应许：成为大国</a:t>
            </a:r>
            <a:br>
              <a:rPr lang="zh-CN" altLang="en-US" dirty="0"/>
            </a:br>
            <a:endParaRPr lang="en-US" dirty="0"/>
          </a:p>
        </p:txBody>
      </p:sp>
    </p:spTree>
    <p:extLst>
      <p:ext uri="{BB962C8B-B14F-4D97-AF65-F5344CB8AC3E}">
        <p14:creationId xmlns:p14="http://schemas.microsoft.com/office/powerpoint/2010/main" val="27951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23"/>
                                        </p:tgtEl>
                                        <p:attrNameLst>
                                          <p:attrName>style.color</p:attrName>
                                        </p:attrNameLst>
                                      </p:cBhvr>
                                      <p:to>
                                        <a:schemeClr val="bg1"/>
                                      </p:to>
                                    </p:animClr>
                                    <p:animClr clrSpc="rgb" dir="cw">
                                      <p:cBhvr>
                                        <p:cTn id="7" dur="250" autoRev="1" fill="remove"/>
                                        <p:tgtEl>
                                          <p:spTgt spid="23"/>
                                        </p:tgtEl>
                                        <p:attrNameLst>
                                          <p:attrName>fillcolor</p:attrName>
                                        </p:attrNameLst>
                                      </p:cBhvr>
                                      <p:to>
                                        <a:schemeClr val="bg1"/>
                                      </p:to>
                                    </p:animClr>
                                    <p:set>
                                      <p:cBhvr>
                                        <p:cTn id="8" dur="250" autoRev="1" fill="remove"/>
                                        <p:tgtEl>
                                          <p:spTgt spid="23"/>
                                        </p:tgtEl>
                                        <p:attrNameLst>
                                          <p:attrName>fill.type</p:attrName>
                                        </p:attrNameLst>
                                      </p:cBhvr>
                                      <p:to>
                                        <p:strVal val="solid"/>
                                      </p:to>
                                    </p:set>
                                    <p:set>
                                      <p:cBhvr>
                                        <p:cTn id="9" dur="250" autoRev="1" fill="remove"/>
                                        <p:tgtEl>
                                          <p:spTgt spid="23"/>
                                        </p:tgtEl>
                                        <p:attrNameLst>
                                          <p:attrName>fill.on</p:attrName>
                                        </p:attrNameLst>
                                      </p:cBhvr>
                                      <p:to>
                                        <p:strVal val="true"/>
                                      </p:to>
                                    </p:set>
                                  </p:childTnLst>
                                </p:cTn>
                              </p:par>
                              <p:par>
                                <p:cTn id="10" presetID="26" presetClass="emph" presetSubtype="0" fill="hold" grpId="0" nodeType="withEffect">
                                  <p:stCondLst>
                                    <p:cond delay="0"/>
                                  </p:stCondLst>
                                  <p:childTnLst>
                                    <p:animEffect transition="out" filter="fade">
                                      <p:cBhvr>
                                        <p:cTn id="11" dur="1000" tmFilter="0, 0; .2, .5; .8, .5; 1, 0"/>
                                        <p:tgtEl>
                                          <p:spTgt spid="17"/>
                                        </p:tgtEl>
                                      </p:cBhvr>
                                    </p:animEffect>
                                    <p:animScale>
                                      <p:cBhvr>
                                        <p:cTn id="12" dur="500" autoRev="1" fill="hold"/>
                                        <p:tgtEl>
                                          <p:spTgt spid="17"/>
                                        </p:tgtEl>
                                      </p:cBhvr>
                                      <p:by x="105000" y="105000"/>
                                    </p:animScale>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26" presetClass="emph" presetSubtype="0" fill="hold" grpId="1"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mph" presetSubtype="0" fill="hold" nodeType="clickEffect">
                                  <p:stCondLst>
                                    <p:cond delay="0"/>
                                  </p:stCondLst>
                                  <p:childTnLst>
                                    <p:anim calcmode="discrete" valueType="str">
                                      <p:cBhvr>
                                        <p:cTn id="35" dur="500" fill="hold"/>
                                        <p:tgtEl>
                                          <p:spTgt spid="29"/>
                                        </p:tgtEl>
                                        <p:attrNameLst>
                                          <p:attrName>style.visibility</p:attrName>
                                        </p:attrNameLst>
                                      </p:cBhvr>
                                      <p:tavLst>
                                        <p:tav tm="0">
                                          <p:val>
                                            <p:strVal val="hidden"/>
                                          </p:val>
                                        </p:tav>
                                        <p:tav tm="50000">
                                          <p:val>
                                            <p:strVal val="visible"/>
                                          </p:val>
                                        </p:tav>
                                      </p:tavLst>
                                    </p:anim>
                                  </p:childTnLst>
                                </p:cTn>
                              </p:par>
                              <p:par>
                                <p:cTn id="36" presetID="26" presetClass="emph" presetSubtype="0" fill="hold" grpId="0"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6" grpId="0"/>
      <p:bldP spid="27" grpId="0"/>
      <p:bldP spid="2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地图&#10;&#10;描述已自动生成">
            <a:extLst>
              <a:ext uri="{FF2B5EF4-FFF2-40B4-BE49-F238E27FC236}">
                <a16:creationId xmlns:a16="http://schemas.microsoft.com/office/drawing/2014/main" id="{4EC2EBFB-B36E-7B48-9D9A-780B0C3163F3}"/>
              </a:ext>
            </a:extLst>
          </p:cNvPr>
          <p:cNvPicPr>
            <a:picLocks noChangeAspect="1"/>
          </p:cNvPicPr>
          <p:nvPr/>
        </p:nvPicPr>
        <p:blipFill>
          <a:blip r:embed="rId3"/>
          <a:stretch>
            <a:fillRect/>
          </a:stretch>
        </p:blipFill>
        <p:spPr>
          <a:xfrm>
            <a:off x="0" y="571500"/>
            <a:ext cx="9144000" cy="5715000"/>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E963E090-669A-E54B-9914-D149F7D98A64}"/>
              </a:ext>
            </a:extLst>
          </p:cNvPr>
          <p:cNvPicPr>
            <a:picLocks noChangeAspect="1"/>
          </p:cNvPicPr>
          <p:nvPr/>
        </p:nvPicPr>
        <p:blipFill>
          <a:blip r:embed="rId4"/>
          <a:stretch>
            <a:fillRect/>
          </a:stretch>
        </p:blipFill>
        <p:spPr>
          <a:xfrm>
            <a:off x="0" y="293493"/>
            <a:ext cx="9144000" cy="62710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字方塊 1">
            <a:extLst>
              <a:ext uri="{FF2B5EF4-FFF2-40B4-BE49-F238E27FC236}">
                <a16:creationId xmlns:a16="http://schemas.microsoft.com/office/drawing/2014/main" id="{4531A464-A5BA-2643-AA09-8A295D06EEEB}"/>
              </a:ext>
            </a:extLst>
          </p:cNvPr>
          <p:cNvSpPr txBox="1"/>
          <p:nvPr/>
        </p:nvSpPr>
        <p:spPr>
          <a:xfrm>
            <a:off x="6440557" y="612402"/>
            <a:ext cx="2339102" cy="523220"/>
          </a:xfrm>
          <a:prstGeom prst="rect">
            <a:avLst/>
          </a:prstGeom>
          <a:noFill/>
        </p:spPr>
        <p:txBody>
          <a:bodyPr wrap="none" rtlCol="0">
            <a:spAutoFit/>
          </a:bodyPr>
          <a:lstStyle/>
          <a:p>
            <a:r>
              <a:rPr kumimoji="1" lang="zh-TW" altLang="en-US" sz="2800" b="1" dirty="0">
                <a:solidFill>
                  <a:schemeClr val="bg1"/>
                </a:solidFill>
                <a:latin typeface="HEITI SC MEDIUM" pitchFamily="2" charset="-128"/>
                <a:ea typeface="HEITI SC MEDIUM" pitchFamily="2" charset="-128"/>
              </a:rPr>
              <a:t>犹太人的分散</a:t>
            </a:r>
          </a:p>
        </p:txBody>
      </p:sp>
    </p:spTree>
    <p:extLst>
      <p:ext uri="{BB962C8B-B14F-4D97-AF65-F5344CB8AC3E}">
        <p14:creationId xmlns:p14="http://schemas.microsoft.com/office/powerpoint/2010/main" val="389384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1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3A8A2A0-4268-2245-84BF-D012C6617327}"/>
              </a:ext>
            </a:extLst>
          </p:cNvPr>
          <p:cNvGrpSpPr/>
          <p:nvPr/>
        </p:nvGrpSpPr>
        <p:grpSpPr>
          <a:xfrm>
            <a:off x="0" y="0"/>
            <a:ext cx="9144000" cy="6848354"/>
            <a:chOff x="0" y="4823"/>
            <a:chExt cx="9144000" cy="6848354"/>
          </a:xfrm>
        </p:grpSpPr>
        <p:pic>
          <p:nvPicPr>
            <p:cNvPr id="7" name="图片 6">
              <a:extLst>
                <a:ext uri="{FF2B5EF4-FFF2-40B4-BE49-F238E27FC236}">
                  <a16:creationId xmlns:a16="http://schemas.microsoft.com/office/drawing/2014/main" id="{5FC6BE85-20C7-264C-A91B-DECB98F263F5}"/>
                </a:ext>
              </a:extLst>
            </p:cNvPr>
            <p:cNvPicPr>
              <a:picLocks noChangeAspect="1"/>
            </p:cNvPicPr>
            <p:nvPr/>
          </p:nvPicPr>
          <p:blipFill>
            <a:blip r:embed="rId3"/>
            <a:stretch>
              <a:fillRect/>
            </a:stretch>
          </p:blipFill>
          <p:spPr>
            <a:xfrm>
              <a:off x="0" y="4823"/>
              <a:ext cx="9144000" cy="6848354"/>
            </a:xfrm>
            <a:prstGeom prst="rect">
              <a:avLst/>
            </a:prstGeom>
          </p:spPr>
        </p:pic>
        <p:sp>
          <p:nvSpPr>
            <p:cNvPr id="2" name="文本框 1">
              <a:extLst>
                <a:ext uri="{FF2B5EF4-FFF2-40B4-BE49-F238E27FC236}">
                  <a16:creationId xmlns:a16="http://schemas.microsoft.com/office/drawing/2014/main" id="{E2982F40-F6AD-A249-A26A-CB3D734A9F02}"/>
                </a:ext>
              </a:extLst>
            </p:cNvPr>
            <p:cNvSpPr txBox="1"/>
            <p:nvPr/>
          </p:nvSpPr>
          <p:spPr>
            <a:xfrm>
              <a:off x="6322142" y="6483845"/>
              <a:ext cx="2723823" cy="369332"/>
            </a:xfrm>
            <a:prstGeom prst="rect">
              <a:avLst/>
            </a:prstGeom>
            <a:noFill/>
          </p:spPr>
          <p:txBody>
            <a:bodyPr wrap="none" rtlCol="0">
              <a:spAutoFit/>
            </a:bodyPr>
            <a:lstStyle/>
            <a:p>
              <a:r>
                <a:rPr kumimoji="1" lang="zh-CN" altLang="en-US" b="1" dirty="0">
                  <a:solidFill>
                    <a:srgbClr val="002060"/>
                  </a:solidFill>
                  <a:latin typeface="Microsoft YaHei" panose="020B0503020204020204" pitchFamily="34" charset="-122"/>
                  <a:ea typeface="Microsoft YaHei" panose="020B0503020204020204" pitchFamily="34" charset="-122"/>
                </a:rPr>
                <a:t>（来自美国新闻与报道）</a:t>
              </a:r>
            </a:p>
          </p:txBody>
        </p:sp>
      </p:grpSp>
      <p:sp>
        <p:nvSpPr>
          <p:cNvPr id="11" name="圆角矩形 10">
            <a:extLst>
              <a:ext uri="{FF2B5EF4-FFF2-40B4-BE49-F238E27FC236}">
                <a16:creationId xmlns:a16="http://schemas.microsoft.com/office/drawing/2014/main" id="{2F1FF730-5951-7F48-A444-5BC23BEC79D4}"/>
              </a:ext>
            </a:extLst>
          </p:cNvPr>
          <p:cNvSpPr/>
          <p:nvPr/>
        </p:nvSpPr>
        <p:spPr>
          <a:xfrm>
            <a:off x="673768" y="4427621"/>
            <a:ext cx="1588169" cy="5133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93518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100" tmFilter="0, 0; .2, .5; .8, .5; 1, 0"/>
                                        <p:tgtEl>
                                          <p:spTgt spid="11"/>
                                        </p:tgtEl>
                                      </p:cBhvr>
                                    </p:animEffect>
                                    <p:animScale>
                                      <p:cBhvr>
                                        <p:cTn id="11" dur="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437568" y="3130993"/>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
        <p:nvSpPr>
          <p:cNvPr id="21" name="标题 1">
            <a:extLst>
              <a:ext uri="{FF2B5EF4-FFF2-40B4-BE49-F238E27FC236}">
                <a16:creationId xmlns:a16="http://schemas.microsoft.com/office/drawing/2014/main" id="{04E4A9DB-E83A-4D0B-94CD-54203F584EFF}"/>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6981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2">
            <a:extLst>
              <a:ext uri="{FF2B5EF4-FFF2-40B4-BE49-F238E27FC236}">
                <a16:creationId xmlns:a16="http://schemas.microsoft.com/office/drawing/2014/main" id="{2EA31FE7-1DDA-4045-8DDE-E8DC5E3C2844}"/>
              </a:ext>
            </a:extLst>
          </p:cNvPr>
          <p:cNvPicPr>
            <a:picLocks noChangeAspect="1"/>
          </p:cNvPicPr>
          <p:nvPr/>
        </p:nvPicPr>
        <p:blipFill>
          <a:blip r:embed="rId3"/>
          <a:stretch>
            <a:fillRect/>
          </a:stretch>
        </p:blipFill>
        <p:spPr>
          <a:xfrm>
            <a:off x="1671705" y="3774154"/>
            <a:ext cx="2839453" cy="2991568"/>
          </a:xfrm>
          <a:prstGeom prst="rect">
            <a:avLst/>
          </a:prstGeom>
          <a:solidFill>
            <a:schemeClr val="bg1"/>
          </a:solidFill>
        </p:spPr>
      </p:pic>
      <p:pic>
        <p:nvPicPr>
          <p:cNvPr id="22" name="Picture 1">
            <a:extLst>
              <a:ext uri="{FF2B5EF4-FFF2-40B4-BE49-F238E27FC236}">
                <a16:creationId xmlns:a16="http://schemas.microsoft.com/office/drawing/2014/main" id="{B735C845-81F4-A84C-A38A-8C6849080918}"/>
              </a:ext>
            </a:extLst>
          </p:cNvPr>
          <p:cNvPicPr>
            <a:picLocks noChangeAspect="1"/>
          </p:cNvPicPr>
          <p:nvPr/>
        </p:nvPicPr>
        <p:blipFill rotWithShape="1">
          <a:blip r:embed="rId4"/>
          <a:srcRect l="8266" r="8484" b="25182"/>
          <a:stretch/>
        </p:blipFill>
        <p:spPr>
          <a:xfrm>
            <a:off x="4860613" y="344217"/>
            <a:ext cx="2600135" cy="3179830"/>
          </a:xfrm>
          <a:prstGeom prst="rect">
            <a:avLst/>
          </a:prstGeom>
          <a:noFill/>
          <a:ln w="381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
            <a:extLst>
              <a:ext uri="{FF2B5EF4-FFF2-40B4-BE49-F238E27FC236}">
                <a16:creationId xmlns:a16="http://schemas.microsoft.com/office/drawing/2014/main" id="{63EA5883-6EF6-A548-BFFB-5DFF87549520}"/>
              </a:ext>
            </a:extLst>
          </p:cNvPr>
          <p:cNvSpPr/>
          <p:nvPr/>
        </p:nvSpPr>
        <p:spPr>
          <a:xfrm>
            <a:off x="1664845" y="6186076"/>
            <a:ext cx="2846313" cy="579646"/>
          </a:xfrm>
          <a:prstGeom prst="rect">
            <a:avLst/>
          </a:prstGeom>
          <a:solidFill>
            <a:schemeClr val="bg1">
              <a:alpha val="86000"/>
            </a:schemeClr>
          </a:solidFill>
          <a:effectLst>
            <a:outerShdw blurRad="50800" dist="38100" dir="2700000" algn="tl" rotWithShape="0">
              <a:prstClr val="black">
                <a:alpha val="40000"/>
              </a:prstClr>
            </a:outerShdw>
          </a:effectLst>
        </p:spPr>
        <p:txBody>
          <a:bodyPr wrap="square">
            <a:spAutoFit/>
          </a:bodyPr>
          <a:lstStyle/>
          <a:p>
            <a:pPr lvl="0" algn="ctr">
              <a:lnSpc>
                <a:spcPts val="3760"/>
              </a:lnSpc>
            </a:pPr>
            <a:r>
              <a:rPr lang="zh-CN" altLang="en-US" sz="3200" b="1" dirty="0">
                <a:latin typeface="Microsoft YaHei" panose="020B0503020204020204" pitchFamily="34" charset="-122"/>
                <a:ea typeface="Microsoft YaHei" panose="020B0503020204020204" pitchFamily="34" charset="-122"/>
                <a:cs typeface="微软雅黑"/>
              </a:rPr>
              <a:t>爱因斯坦</a:t>
            </a:r>
          </a:p>
        </p:txBody>
      </p:sp>
      <p:sp>
        <p:nvSpPr>
          <p:cNvPr id="30" name="Rectangle 2">
            <a:extLst>
              <a:ext uri="{FF2B5EF4-FFF2-40B4-BE49-F238E27FC236}">
                <a16:creationId xmlns:a16="http://schemas.microsoft.com/office/drawing/2014/main" id="{0B58EFC0-2917-FF46-A44F-678F1F902FA2}"/>
              </a:ext>
            </a:extLst>
          </p:cNvPr>
          <p:cNvSpPr/>
          <p:nvPr/>
        </p:nvSpPr>
        <p:spPr>
          <a:xfrm>
            <a:off x="4860608" y="2951966"/>
            <a:ext cx="2611687" cy="579646"/>
          </a:xfrm>
          <a:prstGeom prst="rect">
            <a:avLst/>
          </a:prstGeom>
          <a:solidFill>
            <a:schemeClr val="bg1">
              <a:alpha val="86000"/>
            </a:schemeClr>
          </a:solidFill>
          <a:effectLst>
            <a:outerShdw blurRad="50800" dist="38100" dir="2700000" algn="tl" rotWithShape="0">
              <a:prstClr val="black">
                <a:alpha val="40000"/>
              </a:prstClr>
            </a:outerShdw>
          </a:effectLst>
        </p:spPr>
        <p:txBody>
          <a:bodyPr wrap="square">
            <a:spAutoFit/>
          </a:bodyPr>
          <a:lstStyle/>
          <a:p>
            <a:pPr lvl="0" algn="ctr">
              <a:lnSpc>
                <a:spcPts val="3760"/>
              </a:lnSpc>
            </a:pPr>
            <a:r>
              <a:rPr lang="zh-CN" altLang="en-US" sz="3200" b="1" dirty="0">
                <a:latin typeface="Microsoft YaHei" panose="020B0503020204020204" pitchFamily="34" charset="-122"/>
                <a:ea typeface="Microsoft YaHei" panose="020B0503020204020204" pitchFamily="34" charset="-122"/>
                <a:cs typeface="微软雅黑"/>
              </a:rPr>
              <a:t>弗洛伊德</a:t>
            </a:r>
          </a:p>
        </p:txBody>
      </p:sp>
      <p:pic>
        <p:nvPicPr>
          <p:cNvPr id="1028" name="Picture 4" descr="马克思：我才没有说过这段话！">
            <a:extLst>
              <a:ext uri="{FF2B5EF4-FFF2-40B4-BE49-F238E27FC236}">
                <a16:creationId xmlns:a16="http://schemas.microsoft.com/office/drawing/2014/main" id="{0F67303C-817B-A044-8E93-61663845E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111"/>
          <a:stretch/>
        </p:blipFill>
        <p:spPr bwMode="auto">
          <a:xfrm>
            <a:off x="1678565" y="328363"/>
            <a:ext cx="2927913" cy="31938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
            <a:extLst>
              <a:ext uri="{FF2B5EF4-FFF2-40B4-BE49-F238E27FC236}">
                <a16:creationId xmlns:a16="http://schemas.microsoft.com/office/drawing/2014/main" id="{8173E669-13EC-B642-9F3D-D3C336B30101}"/>
              </a:ext>
            </a:extLst>
          </p:cNvPr>
          <p:cNvSpPr/>
          <p:nvPr/>
        </p:nvSpPr>
        <p:spPr>
          <a:xfrm>
            <a:off x="1671705" y="2951966"/>
            <a:ext cx="2934768" cy="579646"/>
          </a:xfrm>
          <a:prstGeom prst="rect">
            <a:avLst/>
          </a:prstGeom>
          <a:solidFill>
            <a:schemeClr val="bg1">
              <a:alpha val="86000"/>
            </a:schemeClr>
          </a:solidFill>
          <a:effectLst>
            <a:outerShdw blurRad="50800" dist="38100" dir="2700000" algn="tl" rotWithShape="0">
              <a:prstClr val="black">
                <a:alpha val="40000"/>
              </a:prstClr>
            </a:outerShdw>
          </a:effectLst>
        </p:spPr>
        <p:txBody>
          <a:bodyPr wrap="square">
            <a:spAutoFit/>
          </a:bodyPr>
          <a:lstStyle/>
          <a:p>
            <a:pPr lvl="0" algn="ctr">
              <a:lnSpc>
                <a:spcPts val="3760"/>
              </a:lnSpc>
            </a:pPr>
            <a:r>
              <a:rPr lang="zh-CN" altLang="en-US" sz="3200" b="1" dirty="0">
                <a:latin typeface="Microsoft YaHei" panose="020B0503020204020204" pitchFamily="34" charset="-122"/>
                <a:ea typeface="Microsoft YaHei" panose="020B0503020204020204" pitchFamily="34" charset="-122"/>
                <a:cs typeface="微软雅黑"/>
              </a:rPr>
              <a:t>马克思</a:t>
            </a:r>
          </a:p>
        </p:txBody>
      </p:sp>
      <p:pic>
        <p:nvPicPr>
          <p:cNvPr id="1030" name="Picture 6" descr="马克·扎克伯格的极简主义人生（互联网大咖秀）-新华网">
            <a:extLst>
              <a:ext uri="{FF2B5EF4-FFF2-40B4-BE49-F238E27FC236}">
                <a16:creationId xmlns:a16="http://schemas.microsoft.com/office/drawing/2014/main" id="{71CC266D-C618-B74F-98C8-AA87BF1539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41" b="15587"/>
          <a:stretch/>
        </p:blipFill>
        <p:spPr bwMode="auto">
          <a:xfrm>
            <a:off x="4860601" y="3785257"/>
            <a:ext cx="2600119" cy="298046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
            <a:extLst>
              <a:ext uri="{FF2B5EF4-FFF2-40B4-BE49-F238E27FC236}">
                <a16:creationId xmlns:a16="http://schemas.microsoft.com/office/drawing/2014/main" id="{03914CBC-B2C9-1F46-B9D4-1FBF621DF94C}"/>
              </a:ext>
            </a:extLst>
          </p:cNvPr>
          <p:cNvSpPr/>
          <p:nvPr/>
        </p:nvSpPr>
        <p:spPr>
          <a:xfrm>
            <a:off x="4860601" y="6186076"/>
            <a:ext cx="2600119" cy="579646"/>
          </a:xfrm>
          <a:prstGeom prst="rect">
            <a:avLst/>
          </a:prstGeom>
          <a:solidFill>
            <a:schemeClr val="bg1">
              <a:alpha val="86000"/>
            </a:schemeClr>
          </a:solidFill>
          <a:effectLst>
            <a:outerShdw blurRad="50800" dist="38100" dir="2700000" algn="tl" rotWithShape="0">
              <a:prstClr val="black">
                <a:alpha val="40000"/>
              </a:prstClr>
            </a:outerShdw>
          </a:effectLst>
        </p:spPr>
        <p:txBody>
          <a:bodyPr wrap="square">
            <a:spAutoFit/>
          </a:bodyPr>
          <a:lstStyle/>
          <a:p>
            <a:pPr lvl="0" algn="ctr">
              <a:lnSpc>
                <a:spcPts val="3760"/>
              </a:lnSpc>
            </a:pPr>
            <a:r>
              <a:rPr lang="zh-CN" altLang="en-US" sz="3200" b="1" dirty="0">
                <a:latin typeface="Arial Black" panose="020B0604020202020204" pitchFamily="34" charset="0"/>
                <a:ea typeface="Microsoft YaHei" panose="020B0503020204020204" pitchFamily="34" charset="-122"/>
                <a:cs typeface="Arial Black" panose="020B0604020202020204" pitchFamily="34" charset="0"/>
              </a:rPr>
              <a:t>扎克伯格</a:t>
            </a:r>
            <a:endParaRPr lang="zh-CN" altLang="en-US" sz="3200" b="1"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361853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F04FEDC4-C400-B042-9E62-89894F7B5336}"/>
              </a:ext>
            </a:extLst>
          </p:cNvPr>
          <p:cNvPicPr>
            <a:picLocks noChangeAspect="1"/>
          </p:cNvPicPr>
          <p:nvPr/>
        </p:nvPicPr>
        <p:blipFill>
          <a:blip r:embed="rId3"/>
          <a:stretch>
            <a:fillRect/>
          </a:stretch>
        </p:blipFill>
        <p:spPr>
          <a:xfrm>
            <a:off x="2111171" y="1955250"/>
            <a:ext cx="4057507" cy="4057507"/>
          </a:xfrm>
          <a:prstGeom prst="rect">
            <a:avLst/>
          </a:prstGeom>
          <a:effectLst>
            <a:outerShdw blurRad="190500" dist="76200" dir="2700000" algn="tl" rotWithShape="0">
              <a:prstClr val="black">
                <a:alpha val="24000"/>
              </a:prstClr>
            </a:outerShdw>
          </a:effectLst>
        </p:spPr>
      </p:pic>
      <p:pic>
        <p:nvPicPr>
          <p:cNvPr id="13" name="Picture 4">
            <a:extLst>
              <a:ext uri="{FF2B5EF4-FFF2-40B4-BE49-F238E27FC236}">
                <a16:creationId xmlns:a16="http://schemas.microsoft.com/office/drawing/2014/main" id="{EDAA06F0-480D-854C-B720-9CB9EC4DC47A}"/>
              </a:ext>
            </a:extLst>
          </p:cNvPr>
          <p:cNvPicPr>
            <a:picLocks noChangeAspect="1"/>
          </p:cNvPicPr>
          <p:nvPr/>
        </p:nvPicPr>
        <p:blipFill>
          <a:blip r:embed="rId4"/>
          <a:stretch>
            <a:fillRect/>
          </a:stretch>
        </p:blipFill>
        <p:spPr>
          <a:xfrm>
            <a:off x="0" y="1631159"/>
            <a:ext cx="3321934" cy="332193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组合 19">
            <a:extLst>
              <a:ext uri="{FF2B5EF4-FFF2-40B4-BE49-F238E27FC236}">
                <a16:creationId xmlns:a16="http://schemas.microsoft.com/office/drawing/2014/main" id="{D01AF060-82DD-4841-9642-6B8155201B1A}"/>
              </a:ext>
            </a:extLst>
          </p:cNvPr>
          <p:cNvGrpSpPr/>
          <p:nvPr/>
        </p:nvGrpSpPr>
        <p:grpSpPr>
          <a:xfrm>
            <a:off x="3321935" y="3567899"/>
            <a:ext cx="925974" cy="564265"/>
            <a:chOff x="3321935" y="3429001"/>
            <a:chExt cx="925974" cy="564265"/>
          </a:xfrm>
        </p:grpSpPr>
        <p:sp>
          <p:nvSpPr>
            <p:cNvPr id="14" name="矩形 13">
              <a:extLst>
                <a:ext uri="{FF2B5EF4-FFF2-40B4-BE49-F238E27FC236}">
                  <a16:creationId xmlns:a16="http://schemas.microsoft.com/office/drawing/2014/main" id="{041E28D8-0B87-D64C-AE53-BA6D40AB147F}"/>
                </a:ext>
              </a:extLst>
            </p:cNvPr>
            <p:cNvSpPr/>
            <p:nvPr/>
          </p:nvSpPr>
          <p:spPr>
            <a:xfrm>
              <a:off x="4051139" y="3657600"/>
              <a:ext cx="196770" cy="33566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a:extLst>
                <a:ext uri="{FF2B5EF4-FFF2-40B4-BE49-F238E27FC236}">
                  <a16:creationId xmlns:a16="http://schemas.microsoft.com/office/drawing/2014/main" id="{EAEB4808-1DD0-0D4C-B53A-7BE414B1DD54}"/>
                </a:ext>
              </a:extLst>
            </p:cNvPr>
            <p:cNvCxnSpPr>
              <a:cxnSpLocks/>
              <a:stCxn id="14" idx="1"/>
            </p:cNvCxnSpPr>
            <p:nvPr/>
          </p:nvCxnSpPr>
          <p:spPr>
            <a:xfrm flipH="1" flipV="1">
              <a:off x="3321935" y="3429001"/>
              <a:ext cx="729204" cy="396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0" name="图片 9">
            <a:extLst>
              <a:ext uri="{FF2B5EF4-FFF2-40B4-BE49-F238E27FC236}">
                <a16:creationId xmlns:a16="http://schemas.microsoft.com/office/drawing/2014/main" id="{61F11394-1803-384B-AA9A-D8E35D1E81B9}"/>
              </a:ext>
            </a:extLst>
          </p:cNvPr>
          <p:cNvPicPr>
            <a:picLocks noChangeAspect="1"/>
          </p:cNvPicPr>
          <p:nvPr/>
        </p:nvPicPr>
        <p:blipFill>
          <a:blip r:embed="rId5"/>
          <a:stretch>
            <a:fillRect/>
          </a:stretch>
        </p:blipFill>
        <p:spPr>
          <a:xfrm>
            <a:off x="4378245" y="3637706"/>
            <a:ext cx="4765755" cy="3216885"/>
          </a:xfrm>
          <a:prstGeom prst="rect">
            <a:avLst/>
          </a:prstGeom>
          <a:solidFill>
            <a:srgbClr val="FFFFFF">
              <a:shade val="85000"/>
            </a:srgbClr>
          </a:solidFill>
          <a:ln w="38100" cap="sq">
            <a:solidFill>
              <a:srgbClr val="FFFFFF"/>
            </a:solidFill>
            <a:miter lim="800000"/>
          </a:ln>
          <a:effectLst>
            <a:outerShdw blurRad="63500" dist="88900" dir="2700000" algn="tl" rotWithShape="0">
              <a:prstClr val="black">
                <a:alpha val="25000"/>
              </a:prst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E2F9CFD-7150-4B60-9CA2-B66ECE698D25}"/>
              </a:ext>
            </a:extLst>
          </p:cNvPr>
          <p:cNvSpPr>
            <a:spLocks noGrp="1"/>
          </p:cNvSpPr>
          <p:nvPr>
            <p:ph type="title"/>
          </p:nvPr>
        </p:nvSpPr>
        <p:spPr/>
        <p:txBody>
          <a:bodyPr/>
          <a:lstStyle/>
          <a:p>
            <a:r>
              <a:rPr lang="zh-CN" altLang="en-US" dirty="0"/>
              <a:t>上帝给亚伯拉罕的应许：成为大国</a:t>
            </a:r>
            <a:br>
              <a:rPr lang="zh-CN" altLang="en-US" dirty="0"/>
            </a:br>
            <a:endParaRPr lang="en-US" dirty="0"/>
          </a:p>
        </p:txBody>
      </p:sp>
    </p:spTree>
    <p:extLst>
      <p:ext uri="{BB962C8B-B14F-4D97-AF65-F5344CB8AC3E}">
        <p14:creationId xmlns:p14="http://schemas.microsoft.com/office/powerpoint/2010/main" val="2319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535DECBF-16BE-1E43-A4D4-1E8A1E2FC19A}"/>
              </a:ext>
            </a:extLst>
          </p:cNvPr>
          <p:cNvSpPr/>
          <p:nvPr/>
        </p:nvSpPr>
        <p:spPr>
          <a:xfrm>
            <a:off x="1900515" y="3010250"/>
            <a:ext cx="5414686" cy="2004010"/>
          </a:xfrm>
          <a:prstGeom prst="rect">
            <a:avLst/>
          </a:prstGeom>
        </p:spPr>
        <p:txBody>
          <a:bodyPr wrap="square">
            <a:spAutoFit/>
          </a:bodyPr>
          <a:lstStyle/>
          <a:p>
            <a:pPr marL="51435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rPr>
              <a:t>我必叫你成为大国</a:t>
            </a:r>
            <a:endParaRPr lang="en-US" altLang="zh-CN" sz="44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rPr>
              <a:t>我必赐福给你</a:t>
            </a:r>
            <a:endParaRPr lang="en-US" altLang="zh-CN" sz="44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1AE338F4-D7EB-48EF-97B4-49C1CC240489}"/>
              </a:ext>
            </a:extLst>
          </p:cNvPr>
          <p:cNvSpPr>
            <a:spLocks noGrp="1"/>
          </p:cNvSpPr>
          <p:nvPr>
            <p:ph type="title"/>
          </p:nvPr>
        </p:nvSpPr>
        <p:spPr/>
        <p:txBody>
          <a:bodyPr/>
          <a:lstStyle/>
          <a:p>
            <a:r>
              <a:rPr lang="zh-CN" altLang="en-US" dirty="0"/>
              <a:t>上帝给亚伯拉罕的应许</a:t>
            </a:r>
            <a:endParaRPr lang="en-US" dirty="0"/>
          </a:p>
        </p:txBody>
      </p:sp>
      <p:sp>
        <p:nvSpPr>
          <p:cNvPr id="15" name="直线连接符 20">
            <a:extLst>
              <a:ext uri="{FF2B5EF4-FFF2-40B4-BE49-F238E27FC236}">
                <a16:creationId xmlns:a16="http://schemas.microsoft.com/office/drawing/2014/main" id="{EA5C7202-A90A-490D-92F8-1D3BFC726E3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176F7B73-E7EF-45F8-8E2F-9A37BB6DB64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3219F9B4-A179-4879-97F2-6272348D44D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10914A5C-E87B-47A5-B7E0-5D4722F72CE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6B372EC9-BF3E-4D92-AE37-D3416EFDB81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A3F0DB15-7D41-4876-ACAE-A13C6C616852}"/>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610020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393700" y="2622371"/>
            <a:ext cx="4051300" cy="1200329"/>
          </a:xfrm>
          <a:prstGeom prst="rect">
            <a:avLst/>
          </a:prstGeom>
          <a:noFill/>
        </p:spPr>
        <p:txBody>
          <a:bodyPr wrap="square" rtlCol="0">
            <a:spAutoFit/>
          </a:bodyPr>
          <a:lstStyle/>
          <a:p>
            <a:pPr algn="ctr"/>
            <a:r>
              <a:rPr lang="zh-CN" altLang="en-US" sz="3600" b="1" dirty="0">
                <a:solidFill>
                  <a:srgbClr val="1C271A"/>
                </a:solidFill>
                <a:latin typeface="Microsoft YaHei" panose="020B0503020204020204" pitchFamily="34" charset="-122"/>
                <a:ea typeface="Microsoft YaHei" panose="020B0503020204020204" pitchFamily="34" charset="-122"/>
                <a:cs typeface="+mj-cs"/>
              </a:rPr>
              <a:t>上帝给亚伯拉罕的应许二：赐福</a:t>
            </a:r>
          </a:p>
        </p:txBody>
      </p:sp>
      <p:pic>
        <p:nvPicPr>
          <p:cNvPr id="11" name="图片 10">
            <a:extLst>
              <a:ext uri="{FF2B5EF4-FFF2-40B4-BE49-F238E27FC236}">
                <a16:creationId xmlns:a16="http://schemas.microsoft.com/office/drawing/2014/main" id="{E462C09A-82EE-9241-A73A-BC280CEBD74A}"/>
              </a:ext>
            </a:extLst>
          </p:cNvPr>
          <p:cNvPicPr>
            <a:picLocks noChangeAspect="1"/>
          </p:cNvPicPr>
          <p:nvPr/>
        </p:nvPicPr>
        <p:blipFill>
          <a:blip r:embed="rId3"/>
          <a:stretch>
            <a:fillRect/>
          </a:stretch>
        </p:blipFill>
        <p:spPr>
          <a:xfrm>
            <a:off x="4940300" y="0"/>
            <a:ext cx="4203700" cy="68453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组合 13">
            <a:extLst>
              <a:ext uri="{FF2B5EF4-FFF2-40B4-BE49-F238E27FC236}">
                <a16:creationId xmlns:a16="http://schemas.microsoft.com/office/drawing/2014/main" id="{6ECA4195-9D62-0F4F-9CAC-59AA26A1A393}"/>
              </a:ext>
            </a:extLst>
          </p:cNvPr>
          <p:cNvGrpSpPr/>
          <p:nvPr/>
        </p:nvGrpSpPr>
        <p:grpSpPr>
          <a:xfrm>
            <a:off x="0" y="-12700"/>
            <a:ext cx="9144000" cy="6858000"/>
            <a:chOff x="0" y="-12700"/>
            <a:chExt cx="9144000" cy="6858000"/>
          </a:xfrm>
        </p:grpSpPr>
        <p:pic>
          <p:nvPicPr>
            <p:cNvPr id="13" name="图片 12" descr="人抱着冲浪板&#10;&#10;低可信度描述已自动生成">
              <a:extLst>
                <a:ext uri="{FF2B5EF4-FFF2-40B4-BE49-F238E27FC236}">
                  <a16:creationId xmlns:a16="http://schemas.microsoft.com/office/drawing/2014/main" id="{B30CB7B4-37DB-AB43-928B-A081886E3E36}"/>
                </a:ext>
              </a:extLst>
            </p:cNvPr>
            <p:cNvPicPr>
              <a:picLocks noChangeAspect="1"/>
            </p:cNvPicPr>
            <p:nvPr/>
          </p:nvPicPr>
          <p:blipFill>
            <a:blip r:embed="rId4"/>
            <a:stretch>
              <a:fillRect/>
            </a:stretch>
          </p:blipFill>
          <p:spPr>
            <a:xfrm>
              <a:off x="0" y="-12700"/>
              <a:ext cx="9144000" cy="6858000"/>
            </a:xfrm>
            <a:prstGeom prst="rect">
              <a:avLst/>
            </a:prstGeom>
          </p:spPr>
        </p:pic>
        <p:sp>
          <p:nvSpPr>
            <p:cNvPr id="8" name="矩形 7">
              <a:extLst>
                <a:ext uri="{FF2B5EF4-FFF2-40B4-BE49-F238E27FC236}">
                  <a16:creationId xmlns:a16="http://schemas.microsoft.com/office/drawing/2014/main" id="{F7A247C6-FC15-4549-8E2D-77326AB5E3F7}"/>
                </a:ext>
              </a:extLst>
            </p:cNvPr>
            <p:cNvSpPr/>
            <p:nvPr/>
          </p:nvSpPr>
          <p:spPr>
            <a:xfrm>
              <a:off x="0" y="4976212"/>
              <a:ext cx="9143999" cy="176826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4">
              <a:extLst>
                <a:ext uri="{FF2B5EF4-FFF2-40B4-BE49-F238E27FC236}">
                  <a16:creationId xmlns:a16="http://schemas.microsoft.com/office/drawing/2014/main" id="{9BC150A0-3B6F-254E-B4B9-80E4CCC5F715}"/>
                </a:ext>
              </a:extLst>
            </p:cNvPr>
            <p:cNvSpPr>
              <a:spLocks noChangeArrowheads="1"/>
            </p:cNvSpPr>
            <p:nvPr/>
          </p:nvSpPr>
          <p:spPr bwMode="auto">
            <a:xfrm>
              <a:off x="393700" y="5077038"/>
              <a:ext cx="8692586" cy="1768262"/>
            </a:xfrm>
            <a:prstGeom prst="rect">
              <a:avLst/>
            </a:prstGeom>
            <a:noFill/>
            <a:ln>
              <a:noFill/>
            </a:ln>
          </p:spPr>
          <p:txBody>
            <a:bodyPr anchor="t"/>
            <a:lstStyle/>
            <a:p>
              <a:pPr eaLnBrk="0" hangingPunct="0">
                <a:lnSpc>
                  <a:spcPts val="4040"/>
                </a:lnSpc>
              </a:pPr>
              <a:r>
                <a:rPr lang="zh-CN" altLang="en-US" sz="3200" dirty="0">
                  <a:ea typeface="汉仪大宋简" panose="02010609000101010101" pitchFamily="49" charset="-122"/>
                </a:rPr>
                <a:t>创</a:t>
              </a:r>
              <a:r>
                <a:rPr lang="en-US" altLang="zh-CN" sz="3200" dirty="0">
                  <a:ea typeface="汉仪大宋简" panose="02010609000101010101" pitchFamily="49" charset="-122"/>
                </a:rPr>
                <a:t>14:14</a:t>
              </a:r>
              <a:r>
                <a:rPr lang="zh-CN" altLang="en-US" sz="3200" dirty="0">
                  <a:ea typeface="汉仪大宋简" panose="02010609000101010101" pitchFamily="49" charset="-122"/>
                </a:rPr>
                <a:t> 亚伯兰听见他侄儿（原文作“弟兄”）被掳去，就率领他家里生养的精练壮丁三百一十八人，直追到但。</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grpSp>
      <p:pic>
        <p:nvPicPr>
          <p:cNvPr id="16" name="图片 15">
            <a:extLst>
              <a:ext uri="{FF2B5EF4-FFF2-40B4-BE49-F238E27FC236}">
                <a16:creationId xmlns:a16="http://schemas.microsoft.com/office/drawing/2014/main" id="{0AFB9871-29B5-3E42-8F93-B40F4C9AB693}"/>
              </a:ext>
            </a:extLst>
          </p:cNvPr>
          <p:cNvPicPr>
            <a:picLocks noChangeAspect="1"/>
          </p:cNvPicPr>
          <p:nvPr/>
        </p:nvPicPr>
        <p:blipFill>
          <a:blip r:embed="rId5"/>
          <a:stretch>
            <a:fillRect/>
          </a:stretch>
        </p:blipFill>
        <p:spPr>
          <a:xfrm>
            <a:off x="13" y="404218"/>
            <a:ext cx="9143987" cy="457199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74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3600FF1-8516-BF4E-AB00-29C31C456A12}"/>
              </a:ext>
            </a:extLst>
          </p:cNvPr>
          <p:cNvPicPr>
            <a:picLocks noChangeAspect="1"/>
          </p:cNvPicPr>
          <p:nvPr/>
        </p:nvPicPr>
        <p:blipFill>
          <a:blip r:embed="rId3"/>
          <a:stretch>
            <a:fillRect/>
          </a:stretch>
        </p:blipFill>
        <p:spPr>
          <a:xfrm>
            <a:off x="542925" y="1485900"/>
            <a:ext cx="8058150" cy="53721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22F61A1B-B327-4A0A-94B4-F983DA4486D1}"/>
              </a:ext>
            </a:extLst>
          </p:cNvPr>
          <p:cNvSpPr>
            <a:spLocks noGrp="1"/>
          </p:cNvSpPr>
          <p:nvPr>
            <p:ph type="title"/>
          </p:nvPr>
        </p:nvSpPr>
        <p:spPr/>
        <p:txBody>
          <a:bodyPr/>
          <a:lstStyle/>
          <a:p>
            <a:r>
              <a:rPr lang="zh-CN" altLang="en-US" dirty="0"/>
              <a:t>犹太人的财富</a:t>
            </a:r>
            <a:br>
              <a:rPr lang="zh-CN" altLang="en-US" dirty="0"/>
            </a:br>
            <a:endParaRPr lang="en-US" dirty="0"/>
          </a:p>
        </p:txBody>
      </p:sp>
    </p:spTree>
    <p:extLst>
      <p:ext uri="{BB962C8B-B14F-4D97-AF65-F5344CB8AC3E}">
        <p14:creationId xmlns:p14="http://schemas.microsoft.com/office/powerpoint/2010/main" val="1951513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E888EE71-1038-4569-9DE5-762C5B1E6406}"/>
              </a:ext>
            </a:extLst>
          </p:cNvPr>
          <p:cNvSpPr/>
          <p:nvPr/>
        </p:nvSpPr>
        <p:spPr>
          <a:xfrm>
            <a:off x="1900515" y="2502418"/>
            <a:ext cx="5414686" cy="3019673"/>
          </a:xfrm>
          <a:prstGeom prst="rect">
            <a:avLst/>
          </a:prstGeom>
        </p:spPr>
        <p:txBody>
          <a:bodyPr wrap="square">
            <a:spAutoFit/>
          </a:bodyPr>
          <a:lstStyle/>
          <a:p>
            <a:pPr marL="51435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rPr>
              <a:t>我必叫你成为大国</a:t>
            </a:r>
            <a:endParaRPr lang="en-US" altLang="zh-CN" sz="44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rPr>
              <a:t>我必赐福给你</a:t>
            </a:r>
            <a:endParaRPr lang="en-US" altLang="zh-CN" sz="44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4400" dirty="0">
                <a:latin typeface="Microsoft YaHei" panose="020B0503020204020204" pitchFamily="34" charset="-122"/>
                <a:ea typeface="Microsoft YaHei" panose="020B0503020204020204" pitchFamily="34" charset="-122"/>
              </a:rPr>
              <a:t>我必叫你名为大</a:t>
            </a:r>
            <a:endParaRPr lang="en-US" altLang="zh-CN" sz="4400" dirty="0">
              <a:latin typeface="Microsoft YaHei" panose="020B0503020204020204" pitchFamily="34" charset="-122"/>
              <a:ea typeface="Microsoft YaHei" panose="020B0503020204020204" pitchFamily="34" charset="-122"/>
            </a:endParaRPr>
          </a:p>
        </p:txBody>
      </p:sp>
      <p:sp>
        <p:nvSpPr>
          <p:cNvPr id="15" name="标题 1">
            <a:extLst>
              <a:ext uri="{FF2B5EF4-FFF2-40B4-BE49-F238E27FC236}">
                <a16:creationId xmlns:a16="http://schemas.microsoft.com/office/drawing/2014/main" id="{AE7E6D86-1C20-49C1-A851-23AA202C2CC8}"/>
              </a:ext>
            </a:extLst>
          </p:cNvPr>
          <p:cNvSpPr>
            <a:spLocks noGrp="1"/>
          </p:cNvSpPr>
          <p:nvPr>
            <p:ph type="title"/>
          </p:nvPr>
        </p:nvSpPr>
        <p:spPr>
          <a:xfrm>
            <a:off x="0" y="454068"/>
            <a:ext cx="9144000" cy="1325563"/>
          </a:xfrm>
        </p:spPr>
        <p:txBody>
          <a:bodyPr/>
          <a:lstStyle/>
          <a:p>
            <a:r>
              <a:rPr lang="zh-CN" altLang="en-US" dirty="0"/>
              <a:t>上帝给亚伯拉罕的应许</a:t>
            </a:r>
            <a:endParaRPr lang="en-US" dirty="0"/>
          </a:p>
        </p:txBody>
      </p:sp>
      <p:sp>
        <p:nvSpPr>
          <p:cNvPr id="16" name="直线连接符 20">
            <a:extLst>
              <a:ext uri="{FF2B5EF4-FFF2-40B4-BE49-F238E27FC236}">
                <a16:creationId xmlns:a16="http://schemas.microsoft.com/office/drawing/2014/main" id="{69E3ACBC-CBD0-4648-BFAF-59BC4FCF5960}"/>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8E143641-5081-4D37-BC87-DC9AD2B4181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A4A186AD-E6AD-4FBF-98C5-F5470761D674}"/>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CA8F1FEA-9896-4380-9D4F-83890FA046F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73011A75-0BAB-4266-B5B9-6FAE270264D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BA80BAB2-F59C-46A5-9470-85E932F939A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652617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9874177-BD39-9943-B4BF-4EF75A62F40C}"/>
              </a:ext>
            </a:extLst>
          </p:cNvPr>
          <p:cNvPicPr>
            <a:picLocks noChangeAspect="1"/>
          </p:cNvPicPr>
          <p:nvPr/>
        </p:nvPicPr>
        <p:blipFill>
          <a:blip r:embed="rId3"/>
          <a:stretch>
            <a:fillRect/>
          </a:stretch>
        </p:blipFill>
        <p:spPr>
          <a:xfrm>
            <a:off x="0" y="1459133"/>
            <a:ext cx="9144000" cy="5143500"/>
          </a:xfrm>
          <a:prstGeom prst="rect">
            <a:avLst/>
          </a:prstGeom>
        </p:spPr>
      </p:pic>
      <p:sp>
        <p:nvSpPr>
          <p:cNvPr id="17" name="TextBox 4">
            <a:extLst>
              <a:ext uri="{FF2B5EF4-FFF2-40B4-BE49-F238E27FC236}">
                <a16:creationId xmlns:a16="http://schemas.microsoft.com/office/drawing/2014/main" id="{676D03EC-303E-8F45-95BA-3BE0AD627E05}"/>
              </a:ext>
            </a:extLst>
          </p:cNvPr>
          <p:cNvSpPr txBox="1"/>
          <p:nvPr/>
        </p:nvSpPr>
        <p:spPr>
          <a:xfrm>
            <a:off x="138896" y="5398867"/>
            <a:ext cx="2262158" cy="923330"/>
          </a:xfrm>
          <a:prstGeom prst="rect">
            <a:avLst/>
          </a:prstGeom>
          <a:noFill/>
        </p:spPr>
        <p:txBody>
          <a:bodyPr wrap="none" rtlCol="0">
            <a:spAutoFit/>
          </a:bodyPr>
          <a:lstStyle/>
          <a:p>
            <a:r>
              <a:rPr lang="zh-CN" altLang="en-US" b="1" dirty="0">
                <a:solidFill>
                  <a:srgbClr val="7030A0"/>
                </a:solidFill>
                <a:latin typeface="Microsoft YaHei" panose="020B0503020204020204" pitchFamily="34" charset="-122"/>
                <a:ea typeface="Microsoft YaHei" panose="020B0503020204020204" pitchFamily="34" charset="-122"/>
              </a:rPr>
              <a:t>深紫色：广义基督教</a:t>
            </a:r>
            <a:endParaRPr lang="en-US" altLang="zh-CN" b="1" dirty="0">
              <a:solidFill>
                <a:srgbClr val="7030A0"/>
              </a:solidFill>
              <a:latin typeface="Microsoft YaHei" panose="020B0503020204020204" pitchFamily="34" charset="-122"/>
              <a:ea typeface="Microsoft YaHei" panose="020B0503020204020204" pitchFamily="34" charset="-122"/>
            </a:endParaRPr>
          </a:p>
          <a:p>
            <a:r>
              <a:rPr lang="zh-CN" altLang="en-US" b="1" dirty="0">
                <a:solidFill>
                  <a:srgbClr val="B887FA"/>
                </a:solidFill>
                <a:latin typeface="Microsoft YaHei" panose="020B0503020204020204" pitchFamily="34" charset="-122"/>
                <a:ea typeface="Microsoft YaHei" panose="020B0503020204020204" pitchFamily="34" charset="-122"/>
              </a:rPr>
              <a:t>淡紫色：伊斯兰教</a:t>
            </a:r>
            <a:endParaRPr lang="en-US" altLang="zh-CN" b="1" dirty="0">
              <a:solidFill>
                <a:srgbClr val="B887FA"/>
              </a:solidFill>
              <a:latin typeface="Microsoft YaHei" panose="020B0503020204020204" pitchFamily="34" charset="-122"/>
              <a:ea typeface="Microsoft YaHei" panose="020B0503020204020204" pitchFamily="34" charset="-122"/>
            </a:endParaRPr>
          </a:p>
          <a:p>
            <a:r>
              <a:rPr lang="zh-CN" altLang="en-US" b="1" dirty="0">
                <a:solidFill>
                  <a:schemeClr val="accent2">
                    <a:lumMod val="75000"/>
                  </a:schemeClr>
                </a:solidFill>
                <a:latin typeface="Microsoft YaHei" panose="020B0503020204020204" pitchFamily="34" charset="-122"/>
                <a:ea typeface="Microsoft YaHei" panose="020B0503020204020204" pitchFamily="34" charset="-122"/>
              </a:rPr>
              <a:t>橙色：其他</a:t>
            </a:r>
            <a:endParaRPr lang="en-US" b="1" dirty="0">
              <a:solidFill>
                <a:schemeClr val="accent2">
                  <a:lumMod val="75000"/>
                </a:schemeClr>
              </a:solidFill>
              <a:latin typeface="Microsoft YaHei" panose="020B0503020204020204" pitchFamily="34" charset="-122"/>
              <a:ea typeface="Microsoft YaHei" panose="020B0503020204020204" pitchFamily="34" charset="-122"/>
            </a:endParaRPr>
          </a:p>
        </p:txBody>
      </p:sp>
      <p:grpSp>
        <p:nvGrpSpPr>
          <p:cNvPr id="4" name="组合 3">
            <a:extLst>
              <a:ext uri="{FF2B5EF4-FFF2-40B4-BE49-F238E27FC236}">
                <a16:creationId xmlns:a16="http://schemas.microsoft.com/office/drawing/2014/main" id="{24CB92E3-FDEC-5443-AC5A-194397C8C14C}"/>
              </a:ext>
            </a:extLst>
          </p:cNvPr>
          <p:cNvGrpSpPr/>
          <p:nvPr/>
        </p:nvGrpSpPr>
        <p:grpSpPr>
          <a:xfrm>
            <a:off x="2323057" y="1459133"/>
            <a:ext cx="4356545" cy="5143500"/>
            <a:chOff x="2323057" y="1459133"/>
            <a:chExt cx="4356545" cy="5143500"/>
          </a:xfrm>
        </p:grpSpPr>
        <p:pic>
          <p:nvPicPr>
            <p:cNvPr id="19" name="图片 18">
              <a:extLst>
                <a:ext uri="{FF2B5EF4-FFF2-40B4-BE49-F238E27FC236}">
                  <a16:creationId xmlns:a16="http://schemas.microsoft.com/office/drawing/2014/main" id="{8C642821-9C7D-B440-8F44-14C45E27BBD1}"/>
                </a:ext>
              </a:extLst>
            </p:cNvPr>
            <p:cNvPicPr>
              <a:picLocks noChangeAspect="1"/>
            </p:cNvPicPr>
            <p:nvPr/>
          </p:nvPicPr>
          <p:blipFill>
            <a:blip r:embed="rId4"/>
            <a:stretch>
              <a:fillRect/>
            </a:stretch>
          </p:blipFill>
          <p:spPr>
            <a:xfrm>
              <a:off x="2323057" y="1459133"/>
              <a:ext cx="4356545" cy="51435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FD18CBF1-CB4B-F642-9C35-1E4F1A9AAE28}"/>
                </a:ext>
              </a:extLst>
            </p:cNvPr>
            <p:cNvSpPr txBox="1"/>
            <p:nvPr/>
          </p:nvSpPr>
          <p:spPr>
            <a:xfrm>
              <a:off x="3489011" y="1655179"/>
              <a:ext cx="2165978" cy="461665"/>
            </a:xfrm>
            <a:prstGeom prst="rect">
              <a:avLst/>
            </a:prstGeom>
            <a:noFill/>
          </p:spPr>
          <p:txBody>
            <a:bodyPr wrap="none" rtlCol="0">
              <a:spAutoFit/>
            </a:bodyPr>
            <a:lstStyle/>
            <a:p>
              <a:r>
                <a:rPr kumimoji="1" lang="zh-CN" altLang="en-US" sz="2400" b="1" dirty="0">
                  <a:solidFill>
                    <a:schemeClr val="bg1"/>
                  </a:solidFill>
                  <a:latin typeface="Microsoft YaHei" panose="020B0503020204020204" pitchFamily="34" charset="-122"/>
                  <a:ea typeface="Microsoft YaHei" panose="020B0503020204020204" pitchFamily="34" charset="-122"/>
                </a:rPr>
                <a:t>亚伯拉罕</a:t>
              </a:r>
              <a:r>
                <a:rPr kumimoji="1" lang="en-US" altLang="zh-CN" sz="2400" b="1" dirty="0">
                  <a:solidFill>
                    <a:schemeClr val="bg1"/>
                  </a:solidFill>
                  <a:latin typeface="Microsoft YaHei" panose="020B0503020204020204" pitchFamily="34" charset="-122"/>
                  <a:ea typeface="Microsoft YaHei" panose="020B0503020204020204" pitchFamily="34" charset="-122"/>
                </a:rPr>
                <a:t>·</a:t>
              </a:r>
              <a:r>
                <a:rPr kumimoji="1" lang="zh-CN" altLang="en-US" sz="2400" b="1" dirty="0">
                  <a:solidFill>
                    <a:schemeClr val="bg1"/>
                  </a:solidFill>
                  <a:latin typeface="Microsoft YaHei" panose="020B0503020204020204" pitchFamily="34" charset="-122"/>
                  <a:ea typeface="Microsoft YaHei" panose="020B0503020204020204" pitchFamily="34" charset="-122"/>
                </a:rPr>
                <a:t>林肯</a:t>
              </a:r>
            </a:p>
          </p:txBody>
        </p:sp>
      </p:grpSp>
      <p:sp>
        <p:nvSpPr>
          <p:cNvPr id="5" name="标题 4">
            <a:extLst>
              <a:ext uri="{FF2B5EF4-FFF2-40B4-BE49-F238E27FC236}">
                <a16:creationId xmlns:a16="http://schemas.microsoft.com/office/drawing/2014/main" id="{45A1B7A9-EC8F-4E64-B0F4-6B8C2F3B3B45}"/>
              </a:ext>
            </a:extLst>
          </p:cNvPr>
          <p:cNvSpPr>
            <a:spLocks noGrp="1"/>
          </p:cNvSpPr>
          <p:nvPr>
            <p:ph type="title"/>
          </p:nvPr>
        </p:nvSpPr>
        <p:spPr/>
        <p:txBody>
          <a:bodyPr/>
          <a:lstStyle/>
          <a:p>
            <a:r>
              <a:rPr lang="zh-CN" altLang="en-US" dirty="0"/>
              <a:t>上帝给亚伯拉罕的应许三：名为大</a:t>
            </a:r>
            <a:br>
              <a:rPr lang="zh-CN" altLang="en-US" dirty="0"/>
            </a:br>
            <a:endParaRPr lang="en-US" dirty="0"/>
          </a:p>
        </p:txBody>
      </p:sp>
    </p:spTree>
    <p:extLst>
      <p:ext uri="{BB962C8B-B14F-4D97-AF65-F5344CB8AC3E}">
        <p14:creationId xmlns:p14="http://schemas.microsoft.com/office/powerpoint/2010/main" val="21128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1E9E7F9-93BC-4178-9D9C-BE4DA61A5719}"/>
              </a:ext>
            </a:extLst>
          </p:cNvPr>
          <p:cNvSpPr/>
          <p:nvPr/>
        </p:nvSpPr>
        <p:spPr>
          <a:xfrm>
            <a:off x="771908" y="2026551"/>
            <a:ext cx="7742665" cy="4149406"/>
          </a:xfrm>
          <a:prstGeom prst="rect">
            <a:avLst/>
          </a:prstGeom>
        </p:spPr>
        <p:txBody>
          <a:bodyPr wrap="square">
            <a:spAutoFit/>
          </a:bodyPr>
          <a:lstStyle/>
          <a:p>
            <a:pPr marL="514350" indent="-514350">
              <a:lnSpc>
                <a:spcPct val="150000"/>
              </a:lnSpc>
              <a:buAutoNum type="arabicPeriod"/>
            </a:pPr>
            <a:r>
              <a:rPr lang="zh-CN" altLang="en-US" sz="3600" dirty="0">
                <a:latin typeface="Microsoft YaHei" panose="020B0503020204020204" pitchFamily="34" charset="-122"/>
                <a:ea typeface="Microsoft YaHei" panose="020B0503020204020204" pitchFamily="34" charset="-122"/>
              </a:rPr>
              <a:t>我必叫你成为大国</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3600" dirty="0">
                <a:latin typeface="Microsoft YaHei" panose="020B0503020204020204" pitchFamily="34" charset="-122"/>
                <a:ea typeface="Microsoft YaHei" panose="020B0503020204020204" pitchFamily="34" charset="-122"/>
              </a:rPr>
              <a:t>我必赐福给你</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3600" dirty="0">
                <a:latin typeface="Microsoft YaHei" panose="020B0503020204020204" pitchFamily="34" charset="-122"/>
                <a:ea typeface="Microsoft YaHei" panose="020B0503020204020204" pitchFamily="34" charset="-122"/>
              </a:rPr>
              <a:t>我必叫你名为大</a:t>
            </a:r>
            <a:endParaRPr lang="en-US" altLang="zh-CN" sz="36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3600" dirty="0">
                <a:latin typeface="Microsoft YaHei" panose="020B0503020204020204" pitchFamily="34" charset="-122"/>
                <a:ea typeface="Microsoft YaHei" panose="020B0503020204020204" pitchFamily="34" charset="-122"/>
              </a:rPr>
              <a:t>为你祝福的，我必赐福与他</a:t>
            </a:r>
            <a:endParaRPr lang="en-US" altLang="zh-CN" sz="3600" dirty="0">
              <a:latin typeface="Microsoft YaHei" panose="020B0503020204020204" pitchFamily="34" charset="-122"/>
              <a:ea typeface="Microsoft YaHei" panose="020B0503020204020204" pitchFamily="34" charset="-122"/>
            </a:endParaRPr>
          </a:p>
          <a:p>
            <a:pPr>
              <a:lnSpc>
                <a:spcPct val="150000"/>
              </a:lnSpc>
            </a:pPr>
            <a:r>
              <a:rPr lang="en-US" altLang="zh-CN" sz="3600" dirty="0">
                <a:latin typeface="Microsoft YaHei" panose="020B0503020204020204" pitchFamily="34" charset="-122"/>
                <a:ea typeface="Microsoft YaHei" panose="020B0503020204020204" pitchFamily="34" charset="-122"/>
              </a:rPr>
              <a:t>    </a:t>
            </a:r>
            <a:r>
              <a:rPr lang="zh-CN" altLang="en-US" sz="3600" dirty="0">
                <a:latin typeface="Microsoft YaHei" panose="020B0503020204020204" pitchFamily="34" charset="-122"/>
                <a:ea typeface="Microsoft YaHei" panose="020B0503020204020204" pitchFamily="34" charset="-122"/>
              </a:rPr>
              <a:t>那咒诅你的，我必咒诅他</a:t>
            </a:r>
            <a:endParaRPr lang="en-US" altLang="zh-CN" sz="3600" dirty="0">
              <a:latin typeface="Microsoft YaHei" panose="020B0503020204020204" pitchFamily="34" charset="-122"/>
              <a:ea typeface="Microsoft YaHei" panose="020B0503020204020204" pitchFamily="34" charset="-122"/>
            </a:endParaRPr>
          </a:p>
        </p:txBody>
      </p:sp>
      <p:sp>
        <p:nvSpPr>
          <p:cNvPr id="15" name="标题 1">
            <a:extLst>
              <a:ext uri="{FF2B5EF4-FFF2-40B4-BE49-F238E27FC236}">
                <a16:creationId xmlns:a16="http://schemas.microsoft.com/office/drawing/2014/main" id="{F7054350-4D02-4F63-8B5F-442FD5EDE819}"/>
              </a:ext>
            </a:extLst>
          </p:cNvPr>
          <p:cNvSpPr>
            <a:spLocks noGrp="1"/>
          </p:cNvSpPr>
          <p:nvPr>
            <p:ph type="title"/>
          </p:nvPr>
        </p:nvSpPr>
        <p:spPr>
          <a:xfrm>
            <a:off x="0" y="454068"/>
            <a:ext cx="9144000" cy="1325563"/>
          </a:xfrm>
        </p:spPr>
        <p:txBody>
          <a:bodyPr/>
          <a:lstStyle/>
          <a:p>
            <a:r>
              <a:rPr lang="zh-CN" altLang="en-US" dirty="0"/>
              <a:t>上帝给亚伯拉罕的应许</a:t>
            </a:r>
            <a:endParaRPr lang="en-US" dirty="0"/>
          </a:p>
        </p:txBody>
      </p:sp>
      <p:sp>
        <p:nvSpPr>
          <p:cNvPr id="16" name="直线连接符 20">
            <a:extLst>
              <a:ext uri="{FF2B5EF4-FFF2-40B4-BE49-F238E27FC236}">
                <a16:creationId xmlns:a16="http://schemas.microsoft.com/office/drawing/2014/main" id="{4FC4DB84-4092-447F-A4D0-B266563FCBF7}"/>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14DD84C5-69A6-494A-830D-C519A37C071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1AE7D09B-D275-4FEF-BA11-6EDAB4876BD7}"/>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C02FEA74-836B-4DD7-B7CA-329B7100AB9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788E3FE8-AB18-4FBB-809A-21254729951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BA91BBE9-CEAE-43B8-9BBF-3F881EA91350}"/>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637268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6935D4-FBAA-1945-819B-74A247D6C37D}"/>
              </a:ext>
            </a:extLst>
          </p:cNvPr>
          <p:cNvPicPr>
            <a:picLocks noChangeAspect="1"/>
          </p:cNvPicPr>
          <p:nvPr/>
        </p:nvPicPr>
        <p:blipFill>
          <a:blip r:embed="rId3"/>
          <a:stretch>
            <a:fillRect/>
          </a:stretch>
        </p:blipFill>
        <p:spPr>
          <a:xfrm>
            <a:off x="5471069" y="4063174"/>
            <a:ext cx="3672930" cy="27948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AC97AC4B-4149-A247-BDB7-39F7A2C0EF88}"/>
              </a:ext>
            </a:extLst>
          </p:cNvPr>
          <p:cNvPicPr>
            <a:picLocks noChangeAspect="1"/>
          </p:cNvPicPr>
          <p:nvPr/>
        </p:nvPicPr>
        <p:blipFill>
          <a:blip r:embed="rId4"/>
          <a:stretch>
            <a:fillRect/>
          </a:stretch>
        </p:blipFill>
        <p:spPr>
          <a:xfrm>
            <a:off x="3657500" y="1374609"/>
            <a:ext cx="3569320" cy="2676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0A1E75DC-AB4D-1547-B2C5-DC9623312718}"/>
              </a:ext>
            </a:extLst>
          </p:cNvPr>
          <p:cNvSpPr/>
          <p:nvPr/>
        </p:nvSpPr>
        <p:spPr>
          <a:xfrm>
            <a:off x="439838" y="1374609"/>
            <a:ext cx="3096144" cy="5399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图片包含 图形用户界面&#10;&#10;描述已自动生成">
            <a:extLst>
              <a:ext uri="{FF2B5EF4-FFF2-40B4-BE49-F238E27FC236}">
                <a16:creationId xmlns:a16="http://schemas.microsoft.com/office/drawing/2014/main" id="{0ABFF321-A4AE-ED42-85BA-92C77907D14A}"/>
              </a:ext>
            </a:extLst>
          </p:cNvPr>
          <p:cNvPicPr>
            <a:picLocks noChangeAspect="1"/>
          </p:cNvPicPr>
          <p:nvPr/>
        </p:nvPicPr>
        <p:blipFill rotWithShape="1">
          <a:blip r:embed="rId5"/>
          <a:srcRect t="5231" r="74954" b="45161"/>
          <a:stretch/>
        </p:blipFill>
        <p:spPr>
          <a:xfrm>
            <a:off x="902824" y="1215342"/>
            <a:ext cx="2633157" cy="5723888"/>
          </a:xfrm>
          <a:prstGeom prst="rect">
            <a:avLst/>
          </a:prstGeom>
        </p:spPr>
      </p:pic>
      <p:sp>
        <p:nvSpPr>
          <p:cNvPr id="11" name="文本框 10">
            <a:extLst>
              <a:ext uri="{FF2B5EF4-FFF2-40B4-BE49-F238E27FC236}">
                <a16:creationId xmlns:a16="http://schemas.microsoft.com/office/drawing/2014/main" id="{013AEEE7-52B4-9D44-94B5-4CD9B4260BCD}"/>
              </a:ext>
            </a:extLst>
          </p:cNvPr>
          <p:cNvSpPr txBox="1"/>
          <p:nvPr/>
        </p:nvSpPr>
        <p:spPr>
          <a:xfrm>
            <a:off x="561356" y="2861853"/>
            <a:ext cx="553998" cy="2246769"/>
          </a:xfrm>
          <a:prstGeom prst="rect">
            <a:avLst/>
          </a:prstGeom>
          <a:noFill/>
        </p:spPr>
        <p:txBody>
          <a:bodyPr vert="eaVert" wrap="none" rtlCol="0">
            <a:spAutoFit/>
          </a:bodyPr>
          <a:lstStyle/>
          <a:p>
            <a:r>
              <a:rPr kumimoji="1" lang="zh-CN" altLang="en-US" sz="2400" b="1" dirty="0">
                <a:latin typeface="Microsoft YaHei" panose="020B0503020204020204" pitchFamily="34" charset="-122"/>
                <a:ea typeface="Microsoft YaHei" panose="020B0503020204020204" pitchFamily="34" charset="-122"/>
              </a:rPr>
              <a:t>二战参战国家：</a:t>
            </a:r>
          </a:p>
        </p:txBody>
      </p:sp>
      <p:sp>
        <p:nvSpPr>
          <p:cNvPr id="3" name="标题 2">
            <a:extLst>
              <a:ext uri="{FF2B5EF4-FFF2-40B4-BE49-F238E27FC236}">
                <a16:creationId xmlns:a16="http://schemas.microsoft.com/office/drawing/2014/main" id="{AD146C5B-10C8-497C-8B61-5A13FEB3E32E}"/>
              </a:ext>
            </a:extLst>
          </p:cNvPr>
          <p:cNvSpPr>
            <a:spLocks noGrp="1"/>
          </p:cNvSpPr>
          <p:nvPr>
            <p:ph type="title"/>
          </p:nvPr>
        </p:nvSpPr>
        <p:spPr/>
        <p:txBody>
          <a:bodyPr/>
          <a:lstStyle/>
          <a:p>
            <a:r>
              <a:rPr lang="zh-CN" altLang="en-US" dirty="0"/>
              <a:t>上帝给亚伯拉罕的应许：祝福与咒诅</a:t>
            </a:r>
            <a:br>
              <a:rPr lang="zh-CN" altLang="en-US" dirty="0"/>
            </a:br>
            <a:endParaRPr lang="en-US" dirty="0"/>
          </a:p>
        </p:txBody>
      </p:sp>
    </p:spTree>
    <p:extLst>
      <p:ext uri="{BB962C8B-B14F-4D97-AF65-F5344CB8AC3E}">
        <p14:creationId xmlns:p14="http://schemas.microsoft.com/office/powerpoint/2010/main" val="1826880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98737EF-1F49-054A-8BAB-575F635A19C6}"/>
              </a:ext>
            </a:extLst>
          </p:cNvPr>
          <p:cNvGrpSpPr/>
          <p:nvPr/>
        </p:nvGrpSpPr>
        <p:grpSpPr>
          <a:xfrm>
            <a:off x="0" y="732692"/>
            <a:ext cx="9140100" cy="5390316"/>
            <a:chOff x="0" y="732692"/>
            <a:chExt cx="9140100" cy="5390316"/>
          </a:xfrm>
        </p:grpSpPr>
        <p:pic>
          <p:nvPicPr>
            <p:cNvPr id="5" name="图片 4">
              <a:extLst>
                <a:ext uri="{FF2B5EF4-FFF2-40B4-BE49-F238E27FC236}">
                  <a16:creationId xmlns:a16="http://schemas.microsoft.com/office/drawing/2014/main" id="{D513C7EB-3E56-B64E-B237-F4494B3C6BD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32692"/>
              <a:ext cx="9140100" cy="53903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B70A3731-5669-7F46-9789-AE8BFC9BC93F}"/>
                </a:ext>
              </a:extLst>
            </p:cNvPr>
            <p:cNvSpPr txBox="1"/>
            <p:nvPr/>
          </p:nvSpPr>
          <p:spPr>
            <a:xfrm>
              <a:off x="3862164" y="5413775"/>
              <a:ext cx="1415772" cy="584775"/>
            </a:xfrm>
            <a:prstGeom prst="rect">
              <a:avLst/>
            </a:prstGeom>
            <a:solidFill>
              <a:schemeClr val="bg1"/>
            </a:solidFill>
            <a:ln w="28575">
              <a:solidFill>
                <a:schemeClr val="tx1">
                  <a:lumMod val="85000"/>
                  <a:lumOff val="15000"/>
                </a:schemeClr>
              </a:solidFill>
            </a:ln>
            <a:effectLst>
              <a:outerShdw blurRad="50800" dist="38100" dir="2700000" algn="tl" rotWithShape="0">
                <a:prstClr val="black">
                  <a:alpha val="40000"/>
                </a:prstClr>
              </a:outerShdw>
            </a:effectLst>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赎罪日</a:t>
              </a:r>
            </a:p>
          </p:txBody>
        </p:sp>
      </p:grpSp>
      <p:grpSp>
        <p:nvGrpSpPr>
          <p:cNvPr id="8" name="组合 7">
            <a:extLst>
              <a:ext uri="{FF2B5EF4-FFF2-40B4-BE49-F238E27FC236}">
                <a16:creationId xmlns:a16="http://schemas.microsoft.com/office/drawing/2014/main" id="{989BB690-6330-AC49-8A2B-83E28C4F0762}"/>
              </a:ext>
            </a:extLst>
          </p:cNvPr>
          <p:cNvGrpSpPr/>
          <p:nvPr/>
        </p:nvGrpSpPr>
        <p:grpSpPr>
          <a:xfrm>
            <a:off x="-41190" y="241783"/>
            <a:ext cx="9190032" cy="6372133"/>
            <a:chOff x="-41190" y="7227540"/>
            <a:chExt cx="9190032" cy="6372133"/>
          </a:xfrm>
        </p:grpSpPr>
        <p:pic>
          <p:nvPicPr>
            <p:cNvPr id="4" name="图片 3">
              <a:extLst>
                <a:ext uri="{FF2B5EF4-FFF2-40B4-BE49-F238E27FC236}">
                  <a16:creationId xmlns:a16="http://schemas.microsoft.com/office/drawing/2014/main" id="{BC9E0AA9-E454-D04A-91EF-CD229CE9A2B0}"/>
                </a:ext>
              </a:extLst>
            </p:cNvPr>
            <p:cNvPicPr>
              <a:picLocks noChangeAspect="1"/>
            </p:cNvPicPr>
            <p:nvPr/>
          </p:nvPicPr>
          <p:blipFill rotWithShape="1">
            <a:blip r:embed="rId5"/>
            <a:srcRect r="20897"/>
            <a:stretch/>
          </p:blipFill>
          <p:spPr>
            <a:xfrm>
              <a:off x="4839584" y="10196289"/>
              <a:ext cx="4309258" cy="3403384"/>
            </a:xfrm>
            <a:prstGeom prst="rect">
              <a:avLst/>
            </a:prstGeom>
          </p:spPr>
        </p:pic>
        <p:pic>
          <p:nvPicPr>
            <p:cNvPr id="13" name="图片 12">
              <a:extLst>
                <a:ext uri="{FF2B5EF4-FFF2-40B4-BE49-F238E27FC236}">
                  <a16:creationId xmlns:a16="http://schemas.microsoft.com/office/drawing/2014/main" id="{BC3274D6-2689-DC4F-82DC-547894B139E7}"/>
                </a:ext>
              </a:extLst>
            </p:cNvPr>
            <p:cNvPicPr>
              <a:picLocks noChangeAspect="1"/>
            </p:cNvPicPr>
            <p:nvPr/>
          </p:nvPicPr>
          <p:blipFill>
            <a:blip r:embed="rId6"/>
            <a:stretch>
              <a:fillRect/>
            </a:stretch>
          </p:blipFill>
          <p:spPr>
            <a:xfrm>
              <a:off x="-19130" y="10196289"/>
              <a:ext cx="4864388" cy="3403383"/>
            </a:xfrm>
            <a:prstGeom prst="rect">
              <a:avLst/>
            </a:prstGeom>
          </p:spPr>
        </p:pic>
        <p:pic>
          <p:nvPicPr>
            <p:cNvPr id="19" name="图片 18">
              <a:extLst>
                <a:ext uri="{FF2B5EF4-FFF2-40B4-BE49-F238E27FC236}">
                  <a16:creationId xmlns:a16="http://schemas.microsoft.com/office/drawing/2014/main" id="{704E1A8D-F517-5A44-8F9C-66BD4BCAF782}"/>
                </a:ext>
              </a:extLst>
            </p:cNvPr>
            <p:cNvPicPr>
              <a:picLocks noChangeAspect="1"/>
            </p:cNvPicPr>
            <p:nvPr/>
          </p:nvPicPr>
          <p:blipFill>
            <a:blip r:embed="rId7"/>
            <a:stretch>
              <a:fillRect/>
            </a:stretch>
          </p:blipFill>
          <p:spPr>
            <a:xfrm>
              <a:off x="-16936" y="7227540"/>
              <a:ext cx="4870808" cy="2972666"/>
            </a:xfrm>
            <a:prstGeom prst="rect">
              <a:avLst/>
            </a:prstGeom>
          </p:spPr>
        </p:pic>
        <p:pic>
          <p:nvPicPr>
            <p:cNvPr id="21" name="图片 20">
              <a:extLst>
                <a:ext uri="{FF2B5EF4-FFF2-40B4-BE49-F238E27FC236}">
                  <a16:creationId xmlns:a16="http://schemas.microsoft.com/office/drawing/2014/main" id="{BB7204CF-1311-4F40-A665-4458A884EF82}"/>
                </a:ext>
              </a:extLst>
            </p:cNvPr>
            <p:cNvPicPr>
              <a:picLocks noChangeAspect="1"/>
            </p:cNvPicPr>
            <p:nvPr/>
          </p:nvPicPr>
          <p:blipFill>
            <a:blip r:embed="rId8"/>
            <a:stretch>
              <a:fillRect/>
            </a:stretch>
          </p:blipFill>
          <p:spPr>
            <a:xfrm>
              <a:off x="4845258" y="7227540"/>
              <a:ext cx="4295812" cy="2972666"/>
            </a:xfrm>
            <a:prstGeom prst="rect">
              <a:avLst/>
            </a:prstGeom>
          </p:spPr>
        </p:pic>
        <p:sp>
          <p:nvSpPr>
            <p:cNvPr id="23" name="矩形 22">
              <a:extLst>
                <a:ext uri="{FF2B5EF4-FFF2-40B4-BE49-F238E27FC236}">
                  <a16:creationId xmlns:a16="http://schemas.microsoft.com/office/drawing/2014/main" id="{432CA70D-7B8A-6C4F-8564-B7B6FB5F73DE}"/>
                </a:ext>
              </a:extLst>
            </p:cNvPr>
            <p:cNvSpPr/>
            <p:nvPr/>
          </p:nvSpPr>
          <p:spPr>
            <a:xfrm>
              <a:off x="-41190" y="7227540"/>
              <a:ext cx="9182260" cy="6372132"/>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E7F62915-4C76-7B48-BE1E-5B31760683CC}"/>
                </a:ext>
              </a:extLst>
            </p:cNvPr>
            <p:cNvSpPr txBox="1"/>
            <p:nvPr/>
          </p:nvSpPr>
          <p:spPr>
            <a:xfrm>
              <a:off x="2886282" y="9951290"/>
              <a:ext cx="3371436" cy="584775"/>
            </a:xfrm>
            <a:prstGeom prst="rect">
              <a:avLst/>
            </a:prstGeom>
            <a:solidFill>
              <a:schemeClr val="bg1"/>
            </a:solidFill>
            <a:ln w="28575">
              <a:solidFill>
                <a:schemeClr val="tx1">
                  <a:lumMod val="85000"/>
                  <a:lumOff val="15000"/>
                </a:schemeClr>
              </a:solidFill>
            </a:ln>
            <a:effectLst>
              <a:outerShdw blurRad="50800" dist="38100" dir="2700000" algn="tl" rotWithShape="0">
                <a:prstClr val="black">
                  <a:alpha val="40000"/>
                </a:prstClr>
              </a:outerShdw>
            </a:effectLst>
          </p:spPr>
          <p:txBody>
            <a:bodyPr wrap="none" rtlCol="0">
              <a:spAutoFit/>
            </a:bodyPr>
            <a:lstStyle/>
            <a:p>
              <a:r>
                <a:rPr kumimoji="1" lang="en-US" altLang="zh-CN" sz="3200" b="1" dirty="0">
                  <a:latin typeface="Microsoft YaHei" panose="020B0503020204020204" pitchFamily="34" charset="-122"/>
                  <a:ea typeface="Microsoft YaHei" panose="020B0503020204020204" pitchFamily="34" charset="-122"/>
                </a:rPr>
                <a:t>1973</a:t>
              </a:r>
              <a:r>
                <a:rPr kumimoji="1" lang="zh-CN" altLang="en-US" sz="3200" b="1" dirty="0">
                  <a:latin typeface="Microsoft YaHei" panose="020B0503020204020204" pitchFamily="34" charset="-122"/>
                  <a:ea typeface="Microsoft YaHei" panose="020B0503020204020204" pitchFamily="34" charset="-122"/>
                </a:rPr>
                <a:t> 赎罪日战争</a:t>
              </a:r>
            </a:p>
          </p:txBody>
        </p:sp>
      </p:grpSp>
    </p:spTree>
    <p:extLst>
      <p:ext uri="{BB962C8B-B14F-4D97-AF65-F5344CB8AC3E}">
        <p14:creationId xmlns:p14="http://schemas.microsoft.com/office/powerpoint/2010/main" val="8353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a:extLst>
              <a:ext uri="{FF2B5EF4-FFF2-40B4-BE49-F238E27FC236}">
                <a16:creationId xmlns:a16="http://schemas.microsoft.com/office/drawing/2014/main" id="{DBFA45CA-2A73-D547-8576-D5D8D3833886}"/>
              </a:ext>
            </a:extLst>
          </p:cNvPr>
          <p:cNvPicPr>
            <a:picLocks noChangeAspect="1"/>
          </p:cNvPicPr>
          <p:nvPr/>
        </p:nvPicPr>
        <p:blipFill rotWithShape="1">
          <a:blip r:embed="rId3"/>
          <a:srcRect l="38822" t="7371" r="20768" b="51298"/>
          <a:stretch/>
        </p:blipFill>
        <p:spPr>
          <a:xfrm>
            <a:off x="446212" y="1550530"/>
            <a:ext cx="544010" cy="530146"/>
          </a:xfrm>
          <a:prstGeom prst="rect">
            <a:avLst/>
          </a:prstGeom>
        </p:spPr>
      </p:pic>
      <p:pic>
        <p:nvPicPr>
          <p:cNvPr id="64" name="图片 63">
            <a:extLst>
              <a:ext uri="{FF2B5EF4-FFF2-40B4-BE49-F238E27FC236}">
                <a16:creationId xmlns:a16="http://schemas.microsoft.com/office/drawing/2014/main" id="{480AB5CF-7DE6-E84A-A669-0DCF3F2522E7}"/>
              </a:ext>
            </a:extLst>
          </p:cNvPr>
          <p:cNvPicPr>
            <a:picLocks noChangeAspect="1"/>
          </p:cNvPicPr>
          <p:nvPr/>
        </p:nvPicPr>
        <p:blipFill rotWithShape="1">
          <a:blip r:embed="rId4"/>
          <a:srcRect l="25549" t="49611" r="34040"/>
          <a:stretch/>
        </p:blipFill>
        <p:spPr>
          <a:xfrm>
            <a:off x="8209683" y="5861639"/>
            <a:ext cx="544010" cy="646331"/>
          </a:xfrm>
          <a:prstGeom prst="rect">
            <a:avLst/>
          </a:prstGeom>
        </p:spPr>
      </p:pic>
      <p:sp>
        <p:nvSpPr>
          <p:cNvPr id="5" name="文本框 4">
            <a:extLst>
              <a:ext uri="{FF2B5EF4-FFF2-40B4-BE49-F238E27FC236}">
                <a16:creationId xmlns:a16="http://schemas.microsoft.com/office/drawing/2014/main" id="{12CCF89A-B2E9-4261-B4AF-D485F4272A29}"/>
              </a:ext>
            </a:extLst>
          </p:cNvPr>
          <p:cNvSpPr txBox="1"/>
          <p:nvPr/>
        </p:nvSpPr>
        <p:spPr>
          <a:xfrm>
            <a:off x="410438" y="2440156"/>
            <a:ext cx="8323125" cy="3052952"/>
          </a:xfrm>
          <a:prstGeom prst="rect">
            <a:avLst/>
          </a:prstGeom>
          <a:noFill/>
        </p:spPr>
        <p:txBody>
          <a:bodyPr wrap="square">
            <a:spAutoFit/>
          </a:bodyPr>
          <a:lstStyle/>
          <a:p>
            <a:pPr algn="ctr">
              <a:lnSpc>
                <a:spcPts val="4720"/>
              </a:lnSpc>
            </a:pPr>
            <a:r>
              <a:rPr lang="zh-CN" altLang="en-US" sz="3200" b="1" dirty="0">
                <a:latin typeface="Microsoft YaHei" panose="020B0503020204020204" pitchFamily="34" charset="-122"/>
                <a:ea typeface="Microsoft YaHei" panose="020B0503020204020204" pitchFamily="34" charset="-122"/>
              </a:rPr>
              <a:t>一</a:t>
            </a:r>
            <a:r>
              <a:rPr lang="zh-CN" altLang="zh-CN" sz="3200" b="1" dirty="0">
                <a:effectLst/>
                <a:latin typeface="Microsoft YaHei" panose="020B0503020204020204" pitchFamily="34" charset="-122"/>
                <a:ea typeface="Microsoft YaHei" panose="020B0503020204020204" pitchFamily="34" charset="-122"/>
              </a:rPr>
              <a:t>．</a:t>
            </a:r>
            <a:r>
              <a:rPr lang="zh-CN" altLang="en-US" sz="3200" b="1" dirty="0">
                <a:effectLst/>
                <a:latin typeface="Microsoft YaHei" panose="020B0503020204020204" pitchFamily="34" charset="-122"/>
                <a:ea typeface="Microsoft YaHei" panose="020B0503020204020204" pitchFamily="34" charset="-122"/>
              </a:rPr>
              <a:t>圣经历史</a:t>
            </a:r>
            <a:r>
              <a:rPr lang="en-US" altLang="zh-CN" sz="3200" b="1" dirty="0">
                <a:effectLst/>
                <a:latin typeface="Microsoft YaHei" panose="020B0503020204020204" pitchFamily="34" charset="-122"/>
                <a:ea typeface="Microsoft YaHei" panose="020B0503020204020204" pitchFamily="34" charset="-122"/>
              </a:rPr>
              <a:t>——</a:t>
            </a:r>
            <a:r>
              <a:rPr lang="zh-CN" altLang="en-US" sz="3200" b="1" dirty="0">
                <a:effectLst/>
                <a:latin typeface="Microsoft YaHei" panose="020B0503020204020204" pitchFamily="34" charset="-122"/>
                <a:ea typeface="Microsoft YaHei" panose="020B0503020204020204" pitchFamily="34" charset="-122"/>
              </a:rPr>
              <a:t>亚伯拉罕</a:t>
            </a:r>
            <a:endParaRPr lang="zh-CN" altLang="zh-CN" sz="3200" b="1" dirty="0">
              <a:effectLst/>
              <a:latin typeface="Microsoft YaHei" panose="020B0503020204020204" pitchFamily="34" charset="-122"/>
              <a:ea typeface="Microsoft YaHei" panose="020B0503020204020204" pitchFamily="34" charset="-122"/>
            </a:endParaRPr>
          </a:p>
          <a:p>
            <a:pPr algn="ctr">
              <a:lnSpc>
                <a:spcPts val="4720"/>
              </a:lnSpc>
            </a:pPr>
            <a:r>
              <a:rPr lang="zh-CN" altLang="en-US" sz="3200" dirty="0">
                <a:latin typeface="Microsoft YaHei" panose="020B0503020204020204" pitchFamily="34" charset="-122"/>
                <a:ea typeface="Microsoft YaHei" panose="020B0503020204020204" pitchFamily="34" charset="-122"/>
              </a:rPr>
              <a:t>人物</a:t>
            </a:r>
            <a:endParaRPr lang="en-US" altLang="zh-CN" sz="3200" dirty="0">
              <a:latin typeface="Microsoft YaHei" panose="020B0503020204020204" pitchFamily="34" charset="-122"/>
              <a:ea typeface="Microsoft YaHei" panose="020B0503020204020204" pitchFamily="34" charset="-122"/>
            </a:endParaRPr>
          </a:p>
          <a:p>
            <a:pPr algn="ctr">
              <a:lnSpc>
                <a:spcPts val="4720"/>
              </a:lnSpc>
            </a:pPr>
            <a:r>
              <a:rPr lang="zh-CN" altLang="en-US" sz="3200" dirty="0">
                <a:latin typeface="Microsoft YaHei" panose="020B0503020204020204" pitchFamily="34" charset="-122"/>
                <a:ea typeface="Microsoft YaHei" panose="020B0503020204020204" pitchFamily="34" charset="-122"/>
              </a:rPr>
              <a:t>时间（年代）</a:t>
            </a:r>
            <a:endParaRPr lang="en-US" altLang="zh-CN" sz="3200" dirty="0">
              <a:latin typeface="Microsoft YaHei" panose="020B0503020204020204" pitchFamily="34" charset="-122"/>
              <a:ea typeface="Microsoft YaHei" panose="020B0503020204020204" pitchFamily="34" charset="-122"/>
            </a:endParaRPr>
          </a:p>
          <a:p>
            <a:pPr algn="ctr">
              <a:lnSpc>
                <a:spcPts val="4720"/>
              </a:lnSpc>
            </a:pPr>
            <a:r>
              <a:rPr lang="zh-CN" altLang="en-US" sz="3200" dirty="0">
                <a:latin typeface="Microsoft YaHei" panose="020B0503020204020204" pitchFamily="34" charset="-122"/>
                <a:ea typeface="Microsoft YaHei" panose="020B0503020204020204" pitchFamily="34" charset="-122"/>
              </a:rPr>
              <a:t>地点</a:t>
            </a:r>
            <a:endParaRPr lang="en-US" altLang="zh-CN" sz="3200" dirty="0">
              <a:latin typeface="Microsoft YaHei" panose="020B0503020204020204" pitchFamily="34" charset="-122"/>
              <a:ea typeface="Microsoft YaHei" panose="020B0503020204020204" pitchFamily="34" charset="-122"/>
            </a:endParaRPr>
          </a:p>
          <a:p>
            <a:pPr algn="ctr">
              <a:lnSpc>
                <a:spcPts val="4720"/>
              </a:lnSpc>
            </a:pPr>
            <a:r>
              <a:rPr lang="zh-CN" altLang="en-US" sz="3200" dirty="0">
                <a:latin typeface="Microsoft YaHei" panose="020B0503020204020204" pitchFamily="34" charset="-122"/>
                <a:ea typeface="Microsoft YaHei" panose="020B0503020204020204" pitchFamily="34" charset="-122"/>
              </a:rPr>
              <a:t>事件</a:t>
            </a:r>
            <a:endParaRPr lang="en-US" altLang="zh-CN" sz="3200" dirty="0">
              <a:latin typeface="Microsoft YaHei" panose="020B0503020204020204" pitchFamily="34" charset="-122"/>
              <a:ea typeface="Microsoft YaHei" panose="020B0503020204020204" pitchFamily="34" charset="-122"/>
            </a:endParaRPr>
          </a:p>
        </p:txBody>
      </p:sp>
      <p:sp>
        <p:nvSpPr>
          <p:cNvPr id="27" name="TextBox 3">
            <a:extLst>
              <a:ext uri="{FF2B5EF4-FFF2-40B4-BE49-F238E27FC236}">
                <a16:creationId xmlns:a16="http://schemas.microsoft.com/office/drawing/2014/main" id="{28B37DC8-6F72-464A-8442-E7A6F8F32035}"/>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学习内容：</a:t>
            </a:r>
          </a:p>
        </p:txBody>
      </p:sp>
      <p:cxnSp>
        <p:nvCxnSpPr>
          <p:cNvPr id="57" name="直线连接符 56">
            <a:extLst>
              <a:ext uri="{FF2B5EF4-FFF2-40B4-BE49-F238E27FC236}">
                <a16:creationId xmlns:a16="http://schemas.microsoft.com/office/drawing/2014/main" id="{5E682B46-EC4D-3C48-8B84-3F0F51EEEAC3}"/>
              </a:ext>
            </a:extLst>
          </p:cNvPr>
          <p:cNvCxnSpPr>
            <a:cxnSpLocks/>
          </p:cNvCxnSpPr>
          <p:nvPr/>
        </p:nvCxnSpPr>
        <p:spPr>
          <a:xfrm>
            <a:off x="454532" y="18112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8" name="直线连接符 57">
            <a:extLst>
              <a:ext uri="{FF2B5EF4-FFF2-40B4-BE49-F238E27FC236}">
                <a16:creationId xmlns:a16="http://schemas.microsoft.com/office/drawing/2014/main" id="{F0097D6B-B9C9-834B-8F47-5857B5F51846}"/>
              </a:ext>
            </a:extLst>
          </p:cNvPr>
          <p:cNvCxnSpPr>
            <a:cxnSpLocks/>
          </p:cNvCxnSpPr>
          <p:nvPr/>
        </p:nvCxnSpPr>
        <p:spPr>
          <a:xfrm flipH="1">
            <a:off x="454532" y="61979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9" name="直线连接符 58">
            <a:extLst>
              <a:ext uri="{FF2B5EF4-FFF2-40B4-BE49-F238E27FC236}">
                <a16:creationId xmlns:a16="http://schemas.microsoft.com/office/drawing/2014/main" id="{2A81AF67-77E4-6540-AFA3-E0B65462EF90}"/>
              </a:ext>
            </a:extLst>
          </p:cNvPr>
          <p:cNvCxnSpPr>
            <a:cxnSpLocks/>
          </p:cNvCxnSpPr>
          <p:nvPr/>
        </p:nvCxnSpPr>
        <p:spPr>
          <a:xfrm flipH="1">
            <a:off x="971601" y="181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直线连接符 59">
            <a:extLst>
              <a:ext uri="{FF2B5EF4-FFF2-40B4-BE49-F238E27FC236}">
                <a16:creationId xmlns:a16="http://schemas.microsoft.com/office/drawing/2014/main" id="{B96173AA-01BF-724F-A6B8-95EBE2176E4E}"/>
              </a:ext>
            </a:extLst>
          </p:cNvPr>
          <p:cNvCxnSpPr>
            <a:cxnSpLocks/>
          </p:cNvCxnSpPr>
          <p:nvPr/>
        </p:nvCxnSpPr>
        <p:spPr>
          <a:xfrm>
            <a:off x="8714269" y="18112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 name="组合 3">
            <a:extLst>
              <a:ext uri="{FF2B5EF4-FFF2-40B4-BE49-F238E27FC236}">
                <a16:creationId xmlns:a16="http://schemas.microsoft.com/office/drawing/2014/main" id="{A7E42AB3-1E65-2647-B197-78C215B81198}"/>
              </a:ext>
            </a:extLst>
          </p:cNvPr>
          <p:cNvGrpSpPr/>
          <p:nvPr/>
        </p:nvGrpSpPr>
        <p:grpSpPr>
          <a:xfrm>
            <a:off x="-24860" y="-12036"/>
            <a:ext cx="9241288" cy="6938209"/>
            <a:chOff x="0" y="0"/>
            <a:chExt cx="9241288" cy="6938209"/>
          </a:xfrm>
        </p:grpSpPr>
        <p:grpSp>
          <p:nvGrpSpPr>
            <p:cNvPr id="47" name="组合 46">
              <a:extLst>
                <a:ext uri="{FF2B5EF4-FFF2-40B4-BE49-F238E27FC236}">
                  <a16:creationId xmlns:a16="http://schemas.microsoft.com/office/drawing/2014/main" id="{4F359E38-004B-404B-B46B-65A478F7C8FB}"/>
                </a:ext>
              </a:extLst>
            </p:cNvPr>
            <p:cNvGrpSpPr/>
            <p:nvPr/>
          </p:nvGrpSpPr>
          <p:grpSpPr>
            <a:xfrm>
              <a:off x="0" y="0"/>
              <a:ext cx="9241288" cy="6938209"/>
              <a:chOff x="0" y="0"/>
              <a:chExt cx="9241288" cy="6938209"/>
            </a:xfrm>
          </p:grpSpPr>
          <p:pic>
            <p:nvPicPr>
              <p:cNvPr id="30" name="图片 29">
                <a:extLst>
                  <a:ext uri="{FF2B5EF4-FFF2-40B4-BE49-F238E27FC236}">
                    <a16:creationId xmlns:a16="http://schemas.microsoft.com/office/drawing/2014/main" id="{3D11139E-59B1-4C4A-B043-BE6437147490}"/>
                  </a:ext>
                </a:extLst>
              </p:cNvPr>
              <p:cNvPicPr>
                <a:picLocks noChangeAspect="1"/>
              </p:cNvPicPr>
              <p:nvPr/>
            </p:nvPicPr>
            <p:blipFill rotWithShape="1">
              <a:blip r:embed="rId5"/>
              <a:srcRect l="6509" t="2650" r="7143" b="2184"/>
              <a:stretch/>
            </p:blipFill>
            <p:spPr>
              <a:xfrm>
                <a:off x="0" y="0"/>
                <a:ext cx="9241288" cy="6938209"/>
              </a:xfrm>
              <a:prstGeom prst="rect">
                <a:avLst/>
              </a:prstGeom>
            </p:spPr>
          </p:pic>
          <p:cxnSp>
            <p:nvCxnSpPr>
              <p:cNvPr id="32" name="直线箭头连接符 31">
                <a:extLst>
                  <a:ext uri="{FF2B5EF4-FFF2-40B4-BE49-F238E27FC236}">
                    <a16:creationId xmlns:a16="http://schemas.microsoft.com/office/drawing/2014/main" id="{AEC0E664-1A58-3041-B5F6-8F0CFE9C8F8E}"/>
                  </a:ext>
                </a:extLst>
              </p:cNvPr>
              <p:cNvCxnSpPr>
                <a:cxnSpLocks/>
              </p:cNvCxnSpPr>
              <p:nvPr/>
            </p:nvCxnSpPr>
            <p:spPr>
              <a:xfrm>
                <a:off x="1189491" y="3083935"/>
                <a:ext cx="696355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518DCDC8-E6F5-AB46-A12A-1EECFDB51B27}"/>
                  </a:ext>
                </a:extLst>
              </p:cNvPr>
              <p:cNvSpPr>
                <a:spLocks noChangeAspect="1"/>
              </p:cNvSpPr>
              <p:nvPr/>
            </p:nvSpPr>
            <p:spPr>
              <a:xfrm>
                <a:off x="1117491" y="301451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4">
                <a:extLst>
                  <a:ext uri="{FF2B5EF4-FFF2-40B4-BE49-F238E27FC236}">
                    <a16:creationId xmlns:a16="http://schemas.microsoft.com/office/drawing/2014/main" id="{84FBCE0E-E667-9041-9F5F-51CA4934E99D}"/>
                  </a:ext>
                </a:extLst>
              </p:cNvPr>
              <p:cNvSpPr>
                <a:spLocks noChangeArrowheads="1"/>
              </p:cNvSpPr>
              <p:nvPr/>
            </p:nvSpPr>
            <p:spPr bwMode="auto">
              <a:xfrm>
                <a:off x="412942" y="3226696"/>
                <a:ext cx="1609803"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亚当</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4000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或更早</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35" name="矩形 4">
                <a:extLst>
                  <a:ext uri="{FF2B5EF4-FFF2-40B4-BE49-F238E27FC236}">
                    <a16:creationId xmlns:a16="http://schemas.microsoft.com/office/drawing/2014/main" id="{60473073-C8CA-C745-A426-FFB76E0A6487}"/>
                  </a:ext>
                </a:extLst>
              </p:cNvPr>
              <p:cNvSpPr>
                <a:spLocks noChangeArrowheads="1"/>
              </p:cNvSpPr>
              <p:nvPr/>
            </p:nvSpPr>
            <p:spPr bwMode="auto">
              <a:xfrm>
                <a:off x="2229941" y="3226696"/>
                <a:ext cx="1375330"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洪水</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2500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36" name="矩形 4">
                <a:extLst>
                  <a:ext uri="{FF2B5EF4-FFF2-40B4-BE49-F238E27FC236}">
                    <a16:creationId xmlns:a16="http://schemas.microsoft.com/office/drawing/2014/main" id="{A7E87E37-7D49-C244-B5EE-AE2B912632CD}"/>
                  </a:ext>
                </a:extLst>
              </p:cNvPr>
              <p:cNvSpPr>
                <a:spLocks noChangeArrowheads="1"/>
              </p:cNvSpPr>
              <p:nvPr/>
            </p:nvSpPr>
            <p:spPr bwMode="auto">
              <a:xfrm>
                <a:off x="3906274" y="3226696"/>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37" name="矩形 4">
                <a:extLst>
                  <a:ext uri="{FF2B5EF4-FFF2-40B4-BE49-F238E27FC236}">
                    <a16:creationId xmlns:a16="http://schemas.microsoft.com/office/drawing/2014/main" id="{A1D6BDD9-8CDF-B94E-87A6-A45C41E7DA76}"/>
                  </a:ext>
                </a:extLst>
              </p:cNvPr>
              <p:cNvSpPr>
                <a:spLocks noChangeArrowheads="1"/>
              </p:cNvSpPr>
              <p:nvPr/>
            </p:nvSpPr>
            <p:spPr bwMode="auto">
              <a:xfrm>
                <a:off x="5339308" y="3226696"/>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38" name="矩形 4">
                <a:extLst>
                  <a:ext uri="{FF2B5EF4-FFF2-40B4-BE49-F238E27FC236}">
                    <a16:creationId xmlns:a16="http://schemas.microsoft.com/office/drawing/2014/main" id="{5182AB68-6D23-3148-AD0F-B4736F1EE4D2}"/>
                  </a:ext>
                </a:extLst>
              </p:cNvPr>
              <p:cNvSpPr>
                <a:spLocks noChangeArrowheads="1"/>
              </p:cNvSpPr>
              <p:nvPr/>
            </p:nvSpPr>
            <p:spPr bwMode="auto">
              <a:xfrm>
                <a:off x="6710907" y="3226696"/>
                <a:ext cx="1442136"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耶稣基督</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a:t>
                </a:r>
                <a:endParaRPr lang="en-US" altLang="zh-CN" dirty="0">
                  <a:solidFill>
                    <a:srgbClr val="002060"/>
                  </a:solidFill>
                  <a:ea typeface="汉仪大宋简" panose="02010609000101010101" pitchFamily="49" charset="-122"/>
                </a:endParaRPr>
              </a:p>
              <a:p>
                <a:pPr algn="ctr" eaLnBrk="0" hangingPunct="0"/>
                <a:r>
                  <a:rPr lang="en-US" altLang="zh-CN" dirty="0">
                    <a:solidFill>
                      <a:srgbClr val="002060"/>
                    </a:solidFill>
                    <a:ea typeface="汉仪大宋简" panose="02010609000101010101" pitchFamily="49" charset="-122"/>
                  </a:rPr>
                  <a:t>0</a:t>
                </a:r>
                <a:r>
                  <a:rPr lang="zh-CN" altLang="en-US" dirty="0">
                    <a:solidFill>
                      <a:srgbClr val="002060"/>
                    </a:solidFill>
                    <a:ea typeface="汉仪大宋简" panose="02010609000101010101" pitchFamily="49" charset="-122"/>
                  </a:rPr>
                  <a:t>年</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左右</a:t>
                </a:r>
                <a:endParaRPr lang="en-US" altLang="zh-CN" dirty="0">
                  <a:solidFill>
                    <a:srgbClr val="002060"/>
                  </a:solidFill>
                  <a:latin typeface="Arial" panose="020B0604020202020204" pitchFamily="34" charset="0"/>
                  <a:ea typeface="汉仪大宋简" panose="02010609000101010101" pitchFamily="49" charset="-122"/>
                  <a:cs typeface="Arial" panose="020B0604020202020204" pitchFamily="34" charset="0"/>
                </a:endParaRPr>
              </a:p>
            </p:txBody>
          </p:sp>
          <p:grpSp>
            <p:nvGrpSpPr>
              <p:cNvPr id="39" name="组合 38">
                <a:extLst>
                  <a:ext uri="{FF2B5EF4-FFF2-40B4-BE49-F238E27FC236}">
                    <a16:creationId xmlns:a16="http://schemas.microsoft.com/office/drawing/2014/main" id="{0090BDA1-F205-F041-B639-ECD5146A542D}"/>
                  </a:ext>
                </a:extLst>
              </p:cNvPr>
              <p:cNvGrpSpPr/>
              <p:nvPr/>
            </p:nvGrpSpPr>
            <p:grpSpPr>
              <a:xfrm>
                <a:off x="7270380" y="2660713"/>
                <a:ext cx="323189" cy="439067"/>
                <a:chOff x="3899792" y="1062698"/>
                <a:chExt cx="434958" cy="590910"/>
              </a:xfrm>
              <a:solidFill>
                <a:schemeClr val="tx1"/>
              </a:solidFill>
            </p:grpSpPr>
            <p:sp>
              <p:nvSpPr>
                <p:cNvPr id="40" name="矩形 39">
                  <a:extLst>
                    <a:ext uri="{FF2B5EF4-FFF2-40B4-BE49-F238E27FC236}">
                      <a16:creationId xmlns:a16="http://schemas.microsoft.com/office/drawing/2014/main" id="{7881B6F0-6C65-254D-99CD-5218F4E369A3}"/>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a:extLst>
                    <a:ext uri="{FF2B5EF4-FFF2-40B4-BE49-F238E27FC236}">
                      <a16:creationId xmlns:a16="http://schemas.microsoft.com/office/drawing/2014/main" id="{3965D217-94B6-E749-AF1E-8680A01B215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2" name="椭圆 41">
                <a:extLst>
                  <a:ext uri="{FF2B5EF4-FFF2-40B4-BE49-F238E27FC236}">
                    <a16:creationId xmlns:a16="http://schemas.microsoft.com/office/drawing/2014/main" id="{CC234F7B-2840-1245-8B58-89F92415285D}"/>
                  </a:ext>
                </a:extLst>
              </p:cNvPr>
              <p:cNvSpPr>
                <a:spLocks noChangeAspect="1"/>
              </p:cNvSpPr>
              <p:nvPr/>
            </p:nvSpPr>
            <p:spPr>
              <a:xfrm>
                <a:off x="2845606" y="3011316"/>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椭圆 42">
                <a:extLst>
                  <a:ext uri="{FF2B5EF4-FFF2-40B4-BE49-F238E27FC236}">
                    <a16:creationId xmlns:a16="http://schemas.microsoft.com/office/drawing/2014/main" id="{AB3B38A8-3829-D343-AA37-AD06983A9FC7}"/>
                  </a:ext>
                </a:extLst>
              </p:cNvPr>
              <p:cNvSpPr>
                <a:spLocks noChangeAspect="1"/>
              </p:cNvSpPr>
              <p:nvPr/>
            </p:nvSpPr>
            <p:spPr>
              <a:xfrm>
                <a:off x="4539324" y="3011316"/>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椭圆 43">
                <a:extLst>
                  <a:ext uri="{FF2B5EF4-FFF2-40B4-BE49-F238E27FC236}">
                    <a16:creationId xmlns:a16="http://schemas.microsoft.com/office/drawing/2014/main" id="{57654F9B-A2FC-464E-B20F-34B148797F5A}"/>
                  </a:ext>
                </a:extLst>
              </p:cNvPr>
              <p:cNvSpPr>
                <a:spLocks noChangeAspect="1"/>
              </p:cNvSpPr>
              <p:nvPr/>
            </p:nvSpPr>
            <p:spPr>
              <a:xfrm>
                <a:off x="5973269" y="3011316"/>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a:extLst>
                <a:ext uri="{FF2B5EF4-FFF2-40B4-BE49-F238E27FC236}">
                  <a16:creationId xmlns:a16="http://schemas.microsoft.com/office/drawing/2014/main" id="{2DC484B2-2D98-F745-81CC-FAC173286179}"/>
                </a:ext>
              </a:extLst>
            </p:cNvPr>
            <p:cNvPicPr>
              <a:picLocks noChangeAspect="1"/>
            </p:cNvPicPr>
            <p:nvPr/>
          </p:nvPicPr>
          <p:blipFill>
            <a:blip r:embed="rId6"/>
            <a:stretch>
              <a:fillRect/>
            </a:stretch>
          </p:blipFill>
          <p:spPr>
            <a:xfrm>
              <a:off x="588733" y="1206058"/>
              <a:ext cx="8032717" cy="4439901"/>
            </a:xfrm>
            <a:prstGeom prst="rect">
              <a:avLst/>
            </a:prstGeom>
            <a:ln>
              <a:noFill/>
            </a:ln>
            <a:effectLst>
              <a:softEdge rad="112500"/>
            </a:effectLst>
          </p:spPr>
        </p:pic>
      </p:grpSp>
      <p:sp>
        <p:nvSpPr>
          <p:cNvPr id="2" name="文本框 1">
            <a:extLst>
              <a:ext uri="{FF2B5EF4-FFF2-40B4-BE49-F238E27FC236}">
                <a16:creationId xmlns:a16="http://schemas.microsoft.com/office/drawing/2014/main" id="{585336EB-7776-364C-A4B8-D3AC690067CD}"/>
              </a:ext>
            </a:extLst>
          </p:cNvPr>
          <p:cNvSpPr txBox="1"/>
          <p:nvPr/>
        </p:nvSpPr>
        <p:spPr>
          <a:xfrm>
            <a:off x="-77329" y="345149"/>
            <a:ext cx="9241288" cy="523220"/>
          </a:xfrm>
          <a:prstGeom prst="rect">
            <a:avLst/>
          </a:prstGeom>
          <a:noFill/>
        </p:spPr>
        <p:txBody>
          <a:bodyPr wrap="square" rtlCol="0">
            <a:spAutoFit/>
          </a:bodyPr>
          <a:lstStyle/>
          <a:p>
            <a:pPr algn="ctr"/>
            <a:r>
              <a:rPr lang="zh-CN" altLang="en-US" sz="2800" b="1" dirty="0">
                <a:solidFill>
                  <a:schemeClr val="bg1"/>
                </a:solidFill>
                <a:latin typeface="Microsoft YaHei" panose="020B0503020204020204" pitchFamily="34" charset="-122"/>
                <a:ea typeface="Microsoft YaHei" panose="020B0503020204020204" pitchFamily="34" charset="-122"/>
              </a:rPr>
              <a:t>亚伯拉罕</a:t>
            </a:r>
            <a:endParaRPr lang="zh-CN" altLang="en-US" sz="2400" b="1" dirty="0">
              <a:solidFill>
                <a:schemeClr val="bg1"/>
              </a:solidFill>
              <a:latin typeface="Microsoft YaHei" panose="020B0503020204020204" pitchFamily="34" charset="-122"/>
              <a:ea typeface="Microsoft YaHei" panose="020B0503020204020204" pitchFamily="34" charset="-122"/>
            </a:endParaRPr>
          </a:p>
        </p:txBody>
      </p:sp>
      <p:grpSp>
        <p:nvGrpSpPr>
          <p:cNvPr id="18" name="组合 17">
            <a:extLst>
              <a:ext uri="{FF2B5EF4-FFF2-40B4-BE49-F238E27FC236}">
                <a16:creationId xmlns:a16="http://schemas.microsoft.com/office/drawing/2014/main" id="{52D330A8-8E99-AF41-B652-6557657E0C7A}"/>
              </a:ext>
            </a:extLst>
          </p:cNvPr>
          <p:cNvGrpSpPr/>
          <p:nvPr/>
        </p:nvGrpSpPr>
        <p:grpSpPr>
          <a:xfrm>
            <a:off x="827178" y="58848"/>
            <a:ext cx="7506106" cy="6867326"/>
            <a:chOff x="886656" y="23150"/>
            <a:chExt cx="7506106" cy="6867326"/>
          </a:xfrm>
        </p:grpSpPr>
        <p:grpSp>
          <p:nvGrpSpPr>
            <p:cNvPr id="14" name="组合 13">
              <a:extLst>
                <a:ext uri="{FF2B5EF4-FFF2-40B4-BE49-F238E27FC236}">
                  <a16:creationId xmlns:a16="http://schemas.microsoft.com/office/drawing/2014/main" id="{05C94020-478E-6440-977F-11E3DDF806E1}"/>
                </a:ext>
              </a:extLst>
            </p:cNvPr>
            <p:cNvGrpSpPr/>
            <p:nvPr/>
          </p:nvGrpSpPr>
          <p:grpSpPr>
            <a:xfrm>
              <a:off x="886656" y="3360333"/>
              <a:ext cx="7506105" cy="3530143"/>
              <a:chOff x="624682" y="3278200"/>
              <a:chExt cx="7782237" cy="3660009"/>
            </a:xfrm>
          </p:grpSpPr>
          <p:pic>
            <p:nvPicPr>
              <p:cNvPr id="55" name="Picture 3" descr="C:\Documents and Settings\User\My Documents\Ministry\Reasonable Faith\Ur Abraham's Ur 2.jpg">
                <a:extLst>
                  <a:ext uri="{FF2B5EF4-FFF2-40B4-BE49-F238E27FC236}">
                    <a16:creationId xmlns:a16="http://schemas.microsoft.com/office/drawing/2014/main" id="{9448F11B-B3AD-8F44-B650-8F05F8A5D06E}"/>
                  </a:ext>
                </a:extLst>
              </p:cNvPr>
              <p:cNvPicPr>
                <a:picLocks noChangeAspect="1" noChangeArrowheads="1"/>
              </p:cNvPicPr>
              <p:nvPr/>
            </p:nvPicPr>
            <p:blipFill>
              <a:blip r:embed="rId7" cstate="print"/>
              <a:srcRect/>
              <a:stretch>
                <a:fillRect/>
              </a:stretch>
            </p:blipFill>
            <p:spPr bwMode="auto">
              <a:xfrm>
                <a:off x="624682" y="3278200"/>
                <a:ext cx="4880012" cy="3660009"/>
              </a:xfrm>
              <a:prstGeom prst="rect">
                <a:avLst/>
              </a:prstGeom>
              <a:noFill/>
              <a:ln w="9525">
                <a:noFill/>
                <a:miter lim="800000"/>
                <a:headEnd/>
                <a:tailEnd/>
              </a:ln>
            </p:spPr>
          </p:pic>
          <p:pic>
            <p:nvPicPr>
              <p:cNvPr id="56" name="Picture 12">
                <a:extLst>
                  <a:ext uri="{FF2B5EF4-FFF2-40B4-BE49-F238E27FC236}">
                    <a16:creationId xmlns:a16="http://schemas.microsoft.com/office/drawing/2014/main" id="{4CF632E6-5494-B74F-9880-D77218916D29}"/>
                  </a:ext>
                </a:extLst>
              </p:cNvPr>
              <p:cNvPicPr>
                <a:picLocks noChangeAspect="1"/>
              </p:cNvPicPr>
              <p:nvPr/>
            </p:nvPicPr>
            <p:blipFill rotWithShape="1">
              <a:blip r:embed="rId8"/>
              <a:srcRect l="74869" t="57922"/>
              <a:stretch/>
            </p:blipFill>
            <p:spPr>
              <a:xfrm>
                <a:off x="5500538" y="3284610"/>
                <a:ext cx="2906381" cy="3653598"/>
              </a:xfrm>
              <a:prstGeom prst="rect">
                <a:avLst/>
              </a:prstGeom>
            </p:spPr>
          </p:pic>
        </p:grpSp>
        <p:pic>
          <p:nvPicPr>
            <p:cNvPr id="10" name="图片 9">
              <a:extLst>
                <a:ext uri="{FF2B5EF4-FFF2-40B4-BE49-F238E27FC236}">
                  <a16:creationId xmlns:a16="http://schemas.microsoft.com/office/drawing/2014/main" id="{AA0F9E75-9A15-1E45-8766-D85D5D0D9BA7}"/>
                </a:ext>
              </a:extLst>
            </p:cNvPr>
            <p:cNvPicPr>
              <a:picLocks noChangeAspect="1"/>
            </p:cNvPicPr>
            <p:nvPr/>
          </p:nvPicPr>
          <p:blipFill>
            <a:blip r:embed="rId9"/>
            <a:stretch>
              <a:fillRect/>
            </a:stretch>
          </p:blipFill>
          <p:spPr>
            <a:xfrm>
              <a:off x="892933" y="24660"/>
              <a:ext cx="7499828" cy="3346829"/>
            </a:xfrm>
            <a:prstGeom prst="rect">
              <a:avLst/>
            </a:prstGeom>
          </p:spPr>
        </p:pic>
        <p:sp>
          <p:nvSpPr>
            <p:cNvPr id="8" name="矩形 7">
              <a:extLst>
                <a:ext uri="{FF2B5EF4-FFF2-40B4-BE49-F238E27FC236}">
                  <a16:creationId xmlns:a16="http://schemas.microsoft.com/office/drawing/2014/main" id="{B58B3E5C-38B5-3F46-B3DB-FCB8EFBECF41}"/>
                </a:ext>
              </a:extLst>
            </p:cNvPr>
            <p:cNvSpPr/>
            <p:nvPr/>
          </p:nvSpPr>
          <p:spPr>
            <a:xfrm>
              <a:off x="886657" y="23150"/>
              <a:ext cx="7506105" cy="68673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4" name="图片 23">
            <a:extLst>
              <a:ext uri="{FF2B5EF4-FFF2-40B4-BE49-F238E27FC236}">
                <a16:creationId xmlns:a16="http://schemas.microsoft.com/office/drawing/2014/main" id="{3ABB64F1-E76E-5945-BAB5-5C901AB7A400}"/>
              </a:ext>
            </a:extLst>
          </p:cNvPr>
          <p:cNvPicPr>
            <a:picLocks noChangeAspect="1"/>
          </p:cNvPicPr>
          <p:nvPr/>
        </p:nvPicPr>
        <p:blipFill rotWithShape="1">
          <a:blip r:embed="rId5"/>
          <a:srcRect l="6509" t="2650" r="7143" b="2184"/>
          <a:stretch/>
        </p:blipFill>
        <p:spPr>
          <a:xfrm>
            <a:off x="-18162" y="-12037"/>
            <a:ext cx="9241288" cy="6938209"/>
          </a:xfrm>
          <a:prstGeom prst="rect">
            <a:avLst/>
          </a:prstGeom>
        </p:spPr>
      </p:pic>
      <p:cxnSp>
        <p:nvCxnSpPr>
          <p:cNvPr id="25" name="直线箭头连接符 24">
            <a:extLst>
              <a:ext uri="{FF2B5EF4-FFF2-40B4-BE49-F238E27FC236}">
                <a16:creationId xmlns:a16="http://schemas.microsoft.com/office/drawing/2014/main" id="{B0EE0B22-0689-6B43-A425-1EF9260629DF}"/>
              </a:ext>
            </a:extLst>
          </p:cNvPr>
          <p:cNvCxnSpPr>
            <a:cxnSpLocks/>
          </p:cNvCxnSpPr>
          <p:nvPr/>
        </p:nvCxnSpPr>
        <p:spPr>
          <a:xfrm>
            <a:off x="1157933" y="3080506"/>
            <a:ext cx="696355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4BDDDEB3-3E29-2746-82F1-AD9502508C0B}"/>
              </a:ext>
            </a:extLst>
          </p:cNvPr>
          <p:cNvSpPr>
            <a:spLocks noChangeAspect="1"/>
          </p:cNvSpPr>
          <p:nvPr/>
        </p:nvSpPr>
        <p:spPr>
          <a:xfrm>
            <a:off x="1085933" y="301108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4">
            <a:extLst>
              <a:ext uri="{FF2B5EF4-FFF2-40B4-BE49-F238E27FC236}">
                <a16:creationId xmlns:a16="http://schemas.microsoft.com/office/drawing/2014/main" id="{C1DC9655-41A2-B34A-9C10-1D7BF124AECF}"/>
              </a:ext>
            </a:extLst>
          </p:cNvPr>
          <p:cNvSpPr>
            <a:spLocks noChangeArrowheads="1"/>
          </p:cNvSpPr>
          <p:nvPr/>
        </p:nvSpPr>
        <p:spPr bwMode="auto">
          <a:xfrm>
            <a:off x="381384" y="3223267"/>
            <a:ext cx="1609803"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亚当</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4000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或更早</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矩形 4">
            <a:extLst>
              <a:ext uri="{FF2B5EF4-FFF2-40B4-BE49-F238E27FC236}">
                <a16:creationId xmlns:a16="http://schemas.microsoft.com/office/drawing/2014/main" id="{15AC0219-F75B-6E46-A805-D3082BDC990C}"/>
              </a:ext>
            </a:extLst>
          </p:cNvPr>
          <p:cNvSpPr>
            <a:spLocks noChangeArrowheads="1"/>
          </p:cNvSpPr>
          <p:nvPr/>
        </p:nvSpPr>
        <p:spPr bwMode="auto">
          <a:xfrm>
            <a:off x="2198383" y="3223267"/>
            <a:ext cx="1375330"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洪水</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2500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45" name="矩形 4">
            <a:extLst>
              <a:ext uri="{FF2B5EF4-FFF2-40B4-BE49-F238E27FC236}">
                <a16:creationId xmlns:a16="http://schemas.microsoft.com/office/drawing/2014/main" id="{9DEB682A-7990-1946-A11E-29CA8FA5E10E}"/>
              </a:ext>
            </a:extLst>
          </p:cNvPr>
          <p:cNvSpPr>
            <a:spLocks noChangeArrowheads="1"/>
          </p:cNvSpPr>
          <p:nvPr/>
        </p:nvSpPr>
        <p:spPr bwMode="auto">
          <a:xfrm>
            <a:off x="5307750" y="3223267"/>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46" name="矩形 4">
            <a:extLst>
              <a:ext uri="{FF2B5EF4-FFF2-40B4-BE49-F238E27FC236}">
                <a16:creationId xmlns:a16="http://schemas.microsoft.com/office/drawing/2014/main" id="{746368ED-8787-A64E-87B8-9B61FF6F4938}"/>
              </a:ext>
            </a:extLst>
          </p:cNvPr>
          <p:cNvSpPr>
            <a:spLocks noChangeArrowheads="1"/>
          </p:cNvSpPr>
          <p:nvPr/>
        </p:nvSpPr>
        <p:spPr bwMode="auto">
          <a:xfrm>
            <a:off x="6679349" y="3223267"/>
            <a:ext cx="1442136"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耶稣基督</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元年</a:t>
            </a:r>
            <a:endParaRPr lang="en-US" altLang="zh-CN" dirty="0">
              <a:solidFill>
                <a:srgbClr val="002060"/>
              </a:solidFill>
              <a:ea typeface="汉仪大宋简" panose="02010609000101010101" pitchFamily="49" charset="-122"/>
            </a:endParaRPr>
          </a:p>
        </p:txBody>
      </p:sp>
      <p:grpSp>
        <p:nvGrpSpPr>
          <p:cNvPr id="48" name="组合 47">
            <a:extLst>
              <a:ext uri="{FF2B5EF4-FFF2-40B4-BE49-F238E27FC236}">
                <a16:creationId xmlns:a16="http://schemas.microsoft.com/office/drawing/2014/main" id="{966205E8-2F71-9E44-A0A9-612CEA186085}"/>
              </a:ext>
            </a:extLst>
          </p:cNvPr>
          <p:cNvGrpSpPr/>
          <p:nvPr/>
        </p:nvGrpSpPr>
        <p:grpSpPr>
          <a:xfrm>
            <a:off x="7238822" y="2657284"/>
            <a:ext cx="323189" cy="439067"/>
            <a:chOff x="3899792" y="1062698"/>
            <a:chExt cx="434958" cy="590910"/>
          </a:xfrm>
          <a:solidFill>
            <a:schemeClr val="tx1"/>
          </a:solidFill>
        </p:grpSpPr>
        <p:sp>
          <p:nvSpPr>
            <p:cNvPr id="53" name="矩形 52">
              <a:extLst>
                <a:ext uri="{FF2B5EF4-FFF2-40B4-BE49-F238E27FC236}">
                  <a16:creationId xmlns:a16="http://schemas.microsoft.com/office/drawing/2014/main" id="{8A65DC4B-9D0A-B54C-B513-73C785B89AFE}"/>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a:extLst>
                <a:ext uri="{FF2B5EF4-FFF2-40B4-BE49-F238E27FC236}">
                  <a16:creationId xmlns:a16="http://schemas.microsoft.com/office/drawing/2014/main" id="{2F74D10C-D5A6-2A44-AEDC-1A0C820870D8}"/>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0" name="椭圆 49">
            <a:extLst>
              <a:ext uri="{FF2B5EF4-FFF2-40B4-BE49-F238E27FC236}">
                <a16:creationId xmlns:a16="http://schemas.microsoft.com/office/drawing/2014/main" id="{1BC2347B-6242-1E4C-A947-E7F03555F008}"/>
              </a:ext>
            </a:extLst>
          </p:cNvPr>
          <p:cNvSpPr>
            <a:spLocks noChangeAspect="1"/>
          </p:cNvSpPr>
          <p:nvPr/>
        </p:nvSpPr>
        <p:spPr>
          <a:xfrm>
            <a:off x="2814048" y="300788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7" name="组合 16">
            <a:extLst>
              <a:ext uri="{FF2B5EF4-FFF2-40B4-BE49-F238E27FC236}">
                <a16:creationId xmlns:a16="http://schemas.microsoft.com/office/drawing/2014/main" id="{5FFCCC5A-0EC6-E743-8771-26956C5ADCC3}"/>
              </a:ext>
            </a:extLst>
          </p:cNvPr>
          <p:cNvGrpSpPr/>
          <p:nvPr/>
        </p:nvGrpSpPr>
        <p:grpSpPr>
          <a:xfrm>
            <a:off x="3874716" y="2975803"/>
            <a:ext cx="1442136" cy="1323776"/>
            <a:chOff x="3926055" y="2956172"/>
            <a:chExt cx="1442136" cy="1323776"/>
          </a:xfrm>
        </p:grpSpPr>
        <p:sp>
          <p:nvSpPr>
            <p:cNvPr id="31" name="矩形 4">
              <a:extLst>
                <a:ext uri="{FF2B5EF4-FFF2-40B4-BE49-F238E27FC236}">
                  <a16:creationId xmlns:a16="http://schemas.microsoft.com/office/drawing/2014/main" id="{A5B37792-A5F2-4249-B862-D43AC04DDD82}"/>
                </a:ext>
              </a:extLst>
            </p:cNvPr>
            <p:cNvSpPr>
              <a:spLocks noChangeArrowheads="1"/>
            </p:cNvSpPr>
            <p:nvPr/>
          </p:nvSpPr>
          <p:spPr bwMode="auto">
            <a:xfrm>
              <a:off x="3926055" y="3203636"/>
              <a:ext cx="1442136" cy="1076312"/>
            </a:xfrm>
            <a:prstGeom prst="rect">
              <a:avLst/>
            </a:prstGeom>
            <a:noFill/>
            <a:ln>
              <a:noFill/>
            </a:ln>
          </p:spPr>
          <p:txBody>
            <a:bodyPr anchor="t"/>
            <a:lstStyle/>
            <a:p>
              <a:pPr algn="ctr" eaLnBrk="0" hangingPunct="0"/>
              <a:r>
                <a:rPr lang="zh-CN" altLang="en-US" b="1" dirty="0">
                  <a:solidFill>
                    <a:srgbClr val="C00000"/>
                  </a:solidFill>
                  <a:ea typeface="汉仪大宋简" panose="02010609000101010101" pitchFamily="49" charset="-122"/>
                </a:rPr>
                <a:t>亚伯拉罕</a:t>
              </a:r>
              <a:endParaRPr lang="en-US" altLang="zh-CN" b="1" dirty="0">
                <a:solidFill>
                  <a:srgbClr val="C00000"/>
                </a:solidFill>
                <a:ea typeface="汉仪大宋简" panose="02010609000101010101" pitchFamily="49" charset="-122"/>
              </a:endParaRPr>
            </a:p>
            <a:p>
              <a:pPr algn="ctr" eaLnBrk="0" hangingPunct="0"/>
              <a:r>
                <a:rPr lang="zh-CN" altLang="en-US" dirty="0">
                  <a:solidFill>
                    <a:srgbClr val="C00000"/>
                  </a:solidFill>
                  <a:ea typeface="汉仪大宋简" panose="02010609000101010101" pitchFamily="49" charset="-122"/>
                </a:rPr>
                <a:t>公元前</a:t>
              </a:r>
              <a:endParaRPr lang="en-US" altLang="zh-CN" dirty="0">
                <a:solidFill>
                  <a:srgbClr val="C00000"/>
                </a:solidFill>
                <a:ea typeface="汉仪大宋简" panose="02010609000101010101" pitchFamily="49" charset="-122"/>
              </a:endParaRPr>
            </a:p>
            <a:p>
              <a:pPr algn="ctr" eaLnBrk="0" hangingPunct="0"/>
              <a:r>
                <a:rPr lang="en-US" altLang="zh-CN" dirty="0">
                  <a:solidFill>
                    <a:srgbClr val="C00000"/>
                  </a:solidFill>
                  <a:ea typeface="汉仪大宋简" panose="02010609000101010101" pitchFamily="49" charset="-122"/>
                </a:rPr>
                <a:t>2000</a:t>
              </a:r>
              <a:r>
                <a:rPr lang="zh-CN" altLang="en-US" dirty="0">
                  <a:solidFill>
                    <a:srgbClr val="C00000"/>
                  </a:solidFill>
                  <a:ea typeface="汉仪大宋简" panose="02010609000101010101" pitchFamily="49" charset="-122"/>
                </a:rPr>
                <a:t>年</a:t>
              </a:r>
              <a:endParaRPr lang="en-US" altLang="zh-CN" dirty="0">
                <a:solidFill>
                  <a:srgbClr val="C00000"/>
                </a:solidFill>
                <a:ea typeface="汉仪大宋简" panose="02010609000101010101" pitchFamily="49" charset="-122"/>
              </a:endParaRPr>
            </a:p>
            <a:p>
              <a:pPr algn="ctr" eaLnBrk="0" hangingPunct="0"/>
              <a:r>
                <a:rPr lang="zh-CN" altLang="en-US" dirty="0">
                  <a:solidFill>
                    <a:srgbClr val="C00000"/>
                  </a:solidFill>
                  <a:ea typeface="汉仪大宋简" panose="02010609000101010101" pitchFamily="49" charset="-122"/>
                </a:rPr>
                <a:t>左右</a:t>
              </a:r>
              <a:endParaRPr lang="en-US" altLang="zh-CN" dirty="0">
                <a:solidFill>
                  <a:srgbClr val="C00000"/>
                </a:solidFill>
                <a:latin typeface="Arial" panose="020B0604020202020204" pitchFamily="34" charset="0"/>
                <a:ea typeface="汉仪大宋简" panose="02010609000101010101" pitchFamily="49" charset="-122"/>
                <a:cs typeface="Arial" panose="020B0604020202020204" pitchFamily="34" charset="0"/>
              </a:endParaRPr>
            </a:p>
          </p:txBody>
        </p:sp>
        <p:sp>
          <p:nvSpPr>
            <p:cNvPr id="51" name="椭圆 50">
              <a:extLst>
                <a:ext uri="{FF2B5EF4-FFF2-40B4-BE49-F238E27FC236}">
                  <a16:creationId xmlns:a16="http://schemas.microsoft.com/office/drawing/2014/main" id="{18B65C33-EB50-F74B-AB28-DA952AF1BCBB}"/>
                </a:ext>
              </a:extLst>
            </p:cNvPr>
            <p:cNvSpPr>
              <a:spLocks noChangeAspect="1"/>
            </p:cNvSpPr>
            <p:nvPr/>
          </p:nvSpPr>
          <p:spPr>
            <a:xfrm>
              <a:off x="4559105" y="2956172"/>
              <a:ext cx="216000" cy="216000"/>
            </a:xfrm>
            <a:prstGeom prst="ellipse">
              <a:avLst/>
            </a:prstGeom>
            <a:solidFill>
              <a:srgbClr val="C00000"/>
            </a:solidFill>
            <a:ln w="19050">
              <a:solidFill>
                <a:srgbClr val="693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52" name="椭圆 51">
            <a:extLst>
              <a:ext uri="{FF2B5EF4-FFF2-40B4-BE49-F238E27FC236}">
                <a16:creationId xmlns:a16="http://schemas.microsoft.com/office/drawing/2014/main" id="{5AD0F700-4AA1-A34F-A3C8-683A9304A343}"/>
              </a:ext>
            </a:extLst>
          </p:cNvPr>
          <p:cNvSpPr>
            <a:spLocks noChangeAspect="1"/>
          </p:cNvSpPr>
          <p:nvPr/>
        </p:nvSpPr>
        <p:spPr>
          <a:xfrm>
            <a:off x="5941711" y="300788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TextBox 5">
            <a:extLst>
              <a:ext uri="{FF2B5EF4-FFF2-40B4-BE49-F238E27FC236}">
                <a16:creationId xmlns:a16="http://schemas.microsoft.com/office/drawing/2014/main" id="{EA0BE8F1-4FCB-C04A-A5D4-2D30F0C6E4ED}"/>
              </a:ext>
            </a:extLst>
          </p:cNvPr>
          <p:cNvSpPr txBox="1"/>
          <p:nvPr/>
        </p:nvSpPr>
        <p:spPr>
          <a:xfrm>
            <a:off x="1933731" y="8034728"/>
            <a:ext cx="184731" cy="369332"/>
          </a:xfrm>
          <a:prstGeom prst="rect">
            <a:avLst/>
          </a:prstGeom>
          <a:noFill/>
        </p:spPr>
        <p:txBody>
          <a:bodyPr wrap="none" rtlCol="0">
            <a:spAutoFit/>
          </a:bodyPr>
          <a:lstStyle/>
          <a:p>
            <a:endParaRPr lang="en-CN" dirty="0"/>
          </a:p>
        </p:txBody>
      </p:sp>
    </p:spTree>
    <p:extLst>
      <p:ext uri="{BB962C8B-B14F-4D97-AF65-F5344CB8AC3E}">
        <p14:creationId xmlns:p14="http://schemas.microsoft.com/office/powerpoint/2010/main" val="16506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0-#ppt_w/2"/>
                                          </p:val>
                                        </p:tav>
                                        <p:tav tm="100000">
                                          <p:val>
                                            <p:strVal val="#ppt_x"/>
                                          </p:val>
                                        </p:tav>
                                      </p:tavLst>
                                    </p:anim>
                                    <p:anim calcmode="lin" valueType="num">
                                      <p:cBhvr additive="base">
                                        <p:cTn id="32" dur="500" fill="hold"/>
                                        <p:tgtEl>
                                          <p:spTgt spid="4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0-#ppt_w/2"/>
                                          </p:val>
                                        </p:tav>
                                        <p:tav tm="100000">
                                          <p:val>
                                            <p:strVal val="#ppt_x"/>
                                          </p:val>
                                        </p:tav>
                                      </p:tavLst>
                                    </p:anim>
                                    <p:anim calcmode="lin" valueType="num">
                                      <p:cBhvr additive="base">
                                        <p:cTn id="36" dur="50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0-#ppt_w/2"/>
                                          </p:val>
                                        </p:tav>
                                        <p:tav tm="100000">
                                          <p:val>
                                            <p:strVal val="#ppt_x"/>
                                          </p:val>
                                        </p:tav>
                                      </p:tavLst>
                                    </p:anim>
                                    <p:anim calcmode="lin" valueType="num">
                                      <p:cBhvr additive="base">
                                        <p:cTn id="40" dur="500" fill="hold"/>
                                        <p:tgtEl>
                                          <p:spTgt spid="5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0-#ppt_w/2"/>
                                          </p:val>
                                        </p:tav>
                                        <p:tav tm="100000">
                                          <p:val>
                                            <p:strVal val="#ppt_x"/>
                                          </p:val>
                                        </p:tav>
                                      </p:tavLst>
                                    </p:anim>
                                    <p:anim calcmode="lin" valueType="num">
                                      <p:cBhvr additive="base">
                                        <p:cTn id="48" dur="500" fill="hold"/>
                                        <p:tgtEl>
                                          <p:spTgt spid="5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0-#ppt_w/2"/>
                                          </p:val>
                                        </p:tav>
                                        <p:tav tm="100000">
                                          <p:val>
                                            <p:strVal val="#ppt_x"/>
                                          </p:val>
                                        </p:tav>
                                      </p:tavLst>
                                    </p:anim>
                                    <p:anim calcmode="lin" valueType="num">
                                      <p:cBhvr additive="base">
                                        <p:cTn id="52" dur="500" fill="hold"/>
                                        <p:tgtEl>
                                          <p:spTgt spid="46"/>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0-#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6" presetClass="emph" presetSubtype="0" fill="hold" nodeType="afterEffect">
                                  <p:stCondLst>
                                    <p:cond delay="0"/>
                                  </p:stCondLst>
                                  <p:childTnLst>
                                    <p:animEffect transition="out" filter="fade">
                                      <p:cBhvr>
                                        <p:cTn id="63" dur="500" tmFilter="0, 0; .2, .5; .8, .5; 1, 0"/>
                                        <p:tgtEl>
                                          <p:spTgt spid="17"/>
                                        </p:tgtEl>
                                      </p:cBhvr>
                                    </p:animEffect>
                                    <p:animScale>
                                      <p:cBhvr>
                                        <p:cTn id="64"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8" grpId="0"/>
      <p:bldP spid="29" grpId="0"/>
      <p:bldP spid="45" grpId="0"/>
      <p:bldP spid="46" grpId="0"/>
      <p:bldP spid="50" grpId="0" animBg="1"/>
      <p:bldP spid="5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279B9AC-0534-9746-9C08-F6E04E778D75}"/>
              </a:ext>
            </a:extLst>
          </p:cNvPr>
          <p:cNvPicPr>
            <a:picLocks noChangeAspect="1"/>
          </p:cNvPicPr>
          <p:nvPr/>
        </p:nvPicPr>
        <p:blipFill rotWithShape="1">
          <a:blip r:embed="rId3"/>
          <a:srcRect l="10585" r="7957"/>
          <a:stretch/>
        </p:blipFill>
        <p:spPr>
          <a:xfrm>
            <a:off x="-44119" y="-1668"/>
            <a:ext cx="4698314" cy="3415584"/>
          </a:xfrm>
          <a:prstGeom prst="rect">
            <a:avLst/>
          </a:prstGeom>
        </p:spPr>
      </p:pic>
      <p:pic>
        <p:nvPicPr>
          <p:cNvPr id="4" name="图片 3">
            <a:extLst>
              <a:ext uri="{FF2B5EF4-FFF2-40B4-BE49-F238E27FC236}">
                <a16:creationId xmlns:a16="http://schemas.microsoft.com/office/drawing/2014/main" id="{10B4A991-B5D8-9C46-B0B4-094CD1BB8212}"/>
              </a:ext>
            </a:extLst>
          </p:cNvPr>
          <p:cNvPicPr>
            <a:picLocks noChangeAspect="1"/>
          </p:cNvPicPr>
          <p:nvPr/>
        </p:nvPicPr>
        <p:blipFill rotWithShape="1">
          <a:blip r:embed="rId4"/>
          <a:srcRect r="14085"/>
          <a:stretch/>
        </p:blipFill>
        <p:spPr>
          <a:xfrm>
            <a:off x="4167149" y="-54072"/>
            <a:ext cx="4978065" cy="3459634"/>
          </a:xfrm>
          <a:prstGeom prst="rect">
            <a:avLst/>
          </a:prstGeom>
        </p:spPr>
      </p:pic>
      <p:pic>
        <p:nvPicPr>
          <p:cNvPr id="13" name="图片 12">
            <a:extLst>
              <a:ext uri="{FF2B5EF4-FFF2-40B4-BE49-F238E27FC236}">
                <a16:creationId xmlns:a16="http://schemas.microsoft.com/office/drawing/2014/main" id="{8E797F4F-8098-2045-9FAD-A07062E74B67}"/>
              </a:ext>
            </a:extLst>
          </p:cNvPr>
          <p:cNvPicPr>
            <a:picLocks noChangeAspect="1"/>
          </p:cNvPicPr>
          <p:nvPr/>
        </p:nvPicPr>
        <p:blipFill>
          <a:blip r:embed="rId5"/>
          <a:stretch>
            <a:fillRect/>
          </a:stretch>
        </p:blipFill>
        <p:spPr>
          <a:xfrm>
            <a:off x="-44120" y="3398414"/>
            <a:ext cx="5668642" cy="3459586"/>
          </a:xfrm>
          <a:prstGeom prst="rect">
            <a:avLst/>
          </a:prstGeom>
        </p:spPr>
      </p:pic>
      <p:pic>
        <p:nvPicPr>
          <p:cNvPr id="12" name="图片 11">
            <a:extLst>
              <a:ext uri="{FF2B5EF4-FFF2-40B4-BE49-F238E27FC236}">
                <a16:creationId xmlns:a16="http://schemas.microsoft.com/office/drawing/2014/main" id="{F25F2C9C-FE8D-D74F-9210-E16D2EBB6DFA}"/>
              </a:ext>
            </a:extLst>
          </p:cNvPr>
          <p:cNvPicPr>
            <a:picLocks noChangeAspect="1"/>
          </p:cNvPicPr>
          <p:nvPr/>
        </p:nvPicPr>
        <p:blipFill rotWithShape="1">
          <a:blip r:embed="rId6"/>
          <a:srcRect t="1316"/>
          <a:stretch/>
        </p:blipFill>
        <p:spPr>
          <a:xfrm>
            <a:off x="4572000" y="3429000"/>
            <a:ext cx="4572000"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1678DF27-F651-BA4A-8FB9-7D85685F9C60}"/>
              </a:ext>
            </a:extLst>
          </p:cNvPr>
          <p:cNvPicPr>
            <a:picLocks noChangeAspect="1"/>
          </p:cNvPicPr>
          <p:nvPr/>
        </p:nvPicPr>
        <p:blipFill rotWithShape="1">
          <a:blip r:embed="rId7"/>
          <a:srcRect r="20897"/>
          <a:stretch/>
        </p:blipFill>
        <p:spPr>
          <a:xfrm>
            <a:off x="14325776" y="2400168"/>
            <a:ext cx="4309258" cy="3403384"/>
          </a:xfrm>
          <a:prstGeom prst="rect">
            <a:avLst/>
          </a:prstGeom>
        </p:spPr>
      </p:pic>
      <p:sp>
        <p:nvSpPr>
          <p:cNvPr id="9" name="文本框 8">
            <a:extLst>
              <a:ext uri="{FF2B5EF4-FFF2-40B4-BE49-F238E27FC236}">
                <a16:creationId xmlns:a16="http://schemas.microsoft.com/office/drawing/2014/main" id="{69F84914-3E3F-004C-A75A-3461D2160E3E}"/>
              </a:ext>
            </a:extLst>
          </p:cNvPr>
          <p:cNvSpPr txBox="1"/>
          <p:nvPr/>
        </p:nvSpPr>
        <p:spPr>
          <a:xfrm>
            <a:off x="3215123" y="2756140"/>
            <a:ext cx="2713713" cy="1345720"/>
          </a:xfrm>
          <a:prstGeom prst="rect">
            <a:avLst/>
          </a:prstGeom>
          <a:solidFill>
            <a:schemeClr val="bg1">
              <a:alpha val="83000"/>
            </a:schemeClr>
          </a:solidFill>
          <a:ln w="28575">
            <a:solidFill>
              <a:schemeClr val="tx1">
                <a:lumMod val="95000"/>
                <a:lumOff val="5000"/>
              </a:schemeClr>
            </a:solidFill>
          </a:ln>
          <a:effectLst>
            <a:outerShdw blurRad="63500" dist="76200" dir="2700000" sx="103000" sy="103000" algn="tl" rotWithShape="0">
              <a:prstClr val="black">
                <a:alpha val="40000"/>
              </a:prstClr>
            </a:outerShdw>
          </a:effectLst>
        </p:spPr>
        <p:txBody>
          <a:bodyPr vert="horz" lIns="91440" tIns="45720" rIns="91440" bIns="45720" rtlCol="0" anchor="ctr">
            <a:normAutofit/>
          </a:bodyPr>
          <a:lstStyle/>
          <a:p>
            <a:pPr algn="ctr">
              <a:lnSpc>
                <a:spcPct val="90000"/>
              </a:lnSpc>
              <a:spcBef>
                <a:spcPct val="0"/>
              </a:spcBef>
              <a:spcAft>
                <a:spcPts val="600"/>
              </a:spcAft>
            </a:pPr>
            <a:r>
              <a:rPr kumimoji="1" lang="zh-CN" altLang="en-US" sz="3600" b="1" kern="1200" dirty="0">
                <a:solidFill>
                  <a:srgbClr val="080808"/>
                </a:solidFill>
                <a:latin typeface="Microsoft YaHei" panose="020B0503020204020204" pitchFamily="34" charset="-122"/>
                <a:ea typeface="Microsoft YaHei" panose="020B0503020204020204" pitchFamily="34" charset="-122"/>
                <a:cs typeface="+mj-cs"/>
              </a:rPr>
              <a:t>谁</a:t>
            </a:r>
            <a:r>
              <a:rPr kumimoji="1" lang="zh-CN" altLang="en-US" sz="3600" b="1" dirty="0">
                <a:solidFill>
                  <a:srgbClr val="080808"/>
                </a:solidFill>
                <a:latin typeface="Microsoft YaHei" panose="020B0503020204020204" pitchFamily="34" charset="-122"/>
                <a:ea typeface="Microsoft YaHei" panose="020B0503020204020204" pitchFamily="34" charset="-122"/>
                <a:cs typeface="+mj-cs"/>
              </a:rPr>
              <a:t>掌管</a:t>
            </a:r>
            <a:r>
              <a:rPr kumimoji="1" lang="zh-CN" altLang="en-US" sz="3600" b="1" kern="1200" dirty="0">
                <a:solidFill>
                  <a:srgbClr val="080808"/>
                </a:solidFill>
                <a:latin typeface="Microsoft YaHei" panose="020B0503020204020204" pitchFamily="34" charset="-122"/>
                <a:ea typeface="Microsoft YaHei" panose="020B0503020204020204" pitchFamily="34" charset="-122"/>
                <a:cs typeface="+mj-cs"/>
              </a:rPr>
              <a:t>历史</a:t>
            </a:r>
          </a:p>
        </p:txBody>
      </p:sp>
    </p:spTree>
    <p:extLst>
      <p:ext uri="{BB962C8B-B14F-4D97-AF65-F5344CB8AC3E}">
        <p14:creationId xmlns:p14="http://schemas.microsoft.com/office/powerpoint/2010/main" val="1529694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81A1A1-948C-464A-8A48-F62C66237544}"/>
              </a:ext>
            </a:extLst>
          </p:cNvPr>
          <p:cNvSpPr>
            <a:spLocks noGrp="1"/>
          </p:cNvSpPr>
          <p:nvPr>
            <p:ph type="title"/>
          </p:nvPr>
        </p:nvSpPr>
        <p:spPr/>
        <p:txBody>
          <a:bodyPr/>
          <a:lstStyle/>
          <a:p>
            <a:r>
              <a:rPr lang="zh-CN" altLang="en-US" dirty="0"/>
              <a:t>任务：上帝给亚伯拉罕的应许</a:t>
            </a:r>
            <a:br>
              <a:rPr lang="zh-CN" altLang="en-US" dirty="0"/>
            </a:br>
            <a:endParaRPr lang="en-US" dirty="0"/>
          </a:p>
        </p:txBody>
      </p:sp>
      <p:sp>
        <p:nvSpPr>
          <p:cNvPr id="11" name="Rectangle 2">
            <a:extLst>
              <a:ext uri="{FF2B5EF4-FFF2-40B4-BE49-F238E27FC236}">
                <a16:creationId xmlns:a16="http://schemas.microsoft.com/office/drawing/2014/main" id="{535DECBF-16BE-1E43-A4D4-1E8A1E2FC19A}"/>
              </a:ext>
            </a:extLst>
          </p:cNvPr>
          <p:cNvSpPr/>
          <p:nvPr/>
        </p:nvSpPr>
        <p:spPr>
          <a:xfrm>
            <a:off x="172528" y="1456724"/>
            <a:ext cx="8971472" cy="5186869"/>
          </a:xfrm>
          <a:prstGeom prst="rect">
            <a:avLst/>
          </a:prstGeom>
        </p:spPr>
        <p:txBody>
          <a:bodyPr wrap="square">
            <a:spAutoFit/>
          </a:bodyPr>
          <a:lstStyle/>
          <a:p>
            <a:pPr marL="514350" lvl="0" indent="-514350">
              <a:lnSpc>
                <a:spcPct val="150000"/>
              </a:lnSpc>
              <a:buAutoNum type="arabicPeriod"/>
            </a:pPr>
            <a:r>
              <a:rPr lang="zh-CN" altLang="en-US" sz="2800" dirty="0">
                <a:latin typeface="Microsoft YaHei" panose="020B0503020204020204" pitchFamily="34" charset="-122"/>
                <a:ea typeface="Microsoft YaHei" panose="020B0503020204020204" pitchFamily="34" charset="-122"/>
                <a:cs typeface="微软雅黑"/>
              </a:rPr>
              <a:t>以色列至今仍是个小国家，上帝对亚伯拉罕的应许没有实现。                                                  （      ）</a:t>
            </a:r>
            <a:endParaRPr lang="en-US" altLang="zh-CN" sz="2800" dirty="0">
              <a:latin typeface="Microsoft YaHei" panose="020B0503020204020204" pitchFamily="34" charset="-122"/>
              <a:ea typeface="Microsoft YaHei" panose="020B0503020204020204" pitchFamily="34" charset="-122"/>
              <a:cs typeface="微软雅黑"/>
            </a:endParaRPr>
          </a:p>
          <a:p>
            <a:pPr marL="514350" lvl="0" indent="-514350">
              <a:lnSpc>
                <a:spcPct val="150000"/>
              </a:lnSpc>
              <a:buAutoNum type="arabicPeriod"/>
            </a:pPr>
            <a:r>
              <a:rPr lang="zh-CN" altLang="en-US" sz="2800" dirty="0">
                <a:latin typeface="Microsoft YaHei" panose="020B0503020204020204" pitchFamily="34" charset="-122"/>
                <a:ea typeface="Microsoft YaHei" panose="020B0503020204020204" pitchFamily="34" charset="-122"/>
                <a:cs typeface="微软雅黑"/>
              </a:rPr>
              <a:t>上帝赐福亚伯拉罕包括赐给他和他的后代有丰盛的财富以及获得财富的能力。                          （      ）</a:t>
            </a:r>
            <a:endParaRPr lang="en-US" altLang="zh-CN" sz="2800" dirty="0">
              <a:latin typeface="Microsoft YaHei" panose="020B0503020204020204" pitchFamily="34" charset="-122"/>
              <a:ea typeface="Microsoft YaHei" panose="020B0503020204020204" pitchFamily="34" charset="-122"/>
              <a:cs typeface="微软雅黑"/>
            </a:endParaRPr>
          </a:p>
          <a:p>
            <a:pPr marL="514350" lvl="0" indent="-514350">
              <a:lnSpc>
                <a:spcPct val="150000"/>
              </a:lnSpc>
              <a:buAutoNum type="arabicPeriod"/>
            </a:pPr>
            <a:r>
              <a:rPr lang="zh-CN" altLang="en-US" sz="2800" dirty="0">
                <a:latin typeface="Microsoft YaHei" panose="020B0503020204020204" pitchFamily="34" charset="-122"/>
                <a:ea typeface="Microsoft YaHei" panose="020B0503020204020204" pitchFamily="34" charset="-122"/>
                <a:cs typeface="微软雅黑"/>
              </a:rPr>
              <a:t>“亚伯拉罕”是个小众的名字，只有犹太人和少数美国人知道。                                               （      ）</a:t>
            </a:r>
            <a:endParaRPr lang="en-US" altLang="zh-CN" sz="2800" dirty="0">
              <a:latin typeface="Microsoft YaHei" panose="020B0503020204020204" pitchFamily="34" charset="-122"/>
              <a:ea typeface="Microsoft YaHei" panose="020B0503020204020204" pitchFamily="34" charset="-122"/>
              <a:cs typeface="微软雅黑"/>
            </a:endParaRPr>
          </a:p>
          <a:p>
            <a:pPr marL="514350" lvl="0" indent="-514350">
              <a:lnSpc>
                <a:spcPct val="150000"/>
              </a:lnSpc>
              <a:buAutoNum type="arabicPeriod"/>
            </a:pPr>
            <a:r>
              <a:rPr lang="zh-CN" altLang="en-US" sz="2800" dirty="0">
                <a:latin typeface="Microsoft YaHei" panose="020B0503020204020204" pitchFamily="34" charset="-122"/>
                <a:ea typeface="Microsoft YaHei" panose="020B0503020204020204" pitchFamily="34" charset="-122"/>
                <a:cs typeface="微软雅黑"/>
              </a:rPr>
              <a:t>按着上帝的应许，善待犹太人的国家就会繁荣，苦待犹太人的国家就会受苦。                           （      ）</a:t>
            </a:r>
            <a:endParaRPr lang="en-US" altLang="zh-CN" sz="2800" dirty="0">
              <a:latin typeface="Microsoft YaHei" panose="020B0503020204020204" pitchFamily="34" charset="-122"/>
              <a:ea typeface="Microsoft YaHei" panose="020B0503020204020204" pitchFamily="34" charset="-122"/>
              <a:cs typeface="微软雅黑"/>
            </a:endParaRPr>
          </a:p>
        </p:txBody>
      </p:sp>
      <p:sp>
        <p:nvSpPr>
          <p:cNvPr id="15" name="文本框 14">
            <a:extLst>
              <a:ext uri="{FF2B5EF4-FFF2-40B4-BE49-F238E27FC236}">
                <a16:creationId xmlns:a16="http://schemas.microsoft.com/office/drawing/2014/main" id="{FF932744-2EB6-4F12-8B96-45CD39ECF4FF}"/>
              </a:ext>
            </a:extLst>
          </p:cNvPr>
          <p:cNvSpPr txBox="1"/>
          <p:nvPr/>
        </p:nvSpPr>
        <p:spPr>
          <a:xfrm>
            <a:off x="7819039" y="5982152"/>
            <a:ext cx="4413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
        <p:nvSpPr>
          <p:cNvPr id="16" name="文本框 15">
            <a:extLst>
              <a:ext uri="{FF2B5EF4-FFF2-40B4-BE49-F238E27FC236}">
                <a16:creationId xmlns:a16="http://schemas.microsoft.com/office/drawing/2014/main" id="{DA02C3E4-AE3B-490B-8497-B2BCA9A46596}"/>
              </a:ext>
            </a:extLst>
          </p:cNvPr>
          <p:cNvSpPr txBox="1"/>
          <p:nvPr/>
        </p:nvSpPr>
        <p:spPr>
          <a:xfrm>
            <a:off x="7769172" y="2060460"/>
            <a:ext cx="3651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
        <p:nvSpPr>
          <p:cNvPr id="17" name="文本框 16">
            <a:extLst>
              <a:ext uri="{FF2B5EF4-FFF2-40B4-BE49-F238E27FC236}">
                <a16:creationId xmlns:a16="http://schemas.microsoft.com/office/drawing/2014/main" id="{DD3ECC41-64F8-4C31-9750-7AEE4CC75743}"/>
              </a:ext>
            </a:extLst>
          </p:cNvPr>
          <p:cNvSpPr txBox="1"/>
          <p:nvPr/>
        </p:nvSpPr>
        <p:spPr>
          <a:xfrm>
            <a:off x="7721874" y="3415433"/>
            <a:ext cx="4413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
        <p:nvSpPr>
          <p:cNvPr id="18" name="文本框 17">
            <a:extLst>
              <a:ext uri="{FF2B5EF4-FFF2-40B4-BE49-F238E27FC236}">
                <a16:creationId xmlns:a16="http://schemas.microsoft.com/office/drawing/2014/main" id="{C7FDA65F-A559-423A-98D0-C716D80C3317}"/>
              </a:ext>
            </a:extLst>
          </p:cNvPr>
          <p:cNvSpPr txBox="1"/>
          <p:nvPr/>
        </p:nvSpPr>
        <p:spPr>
          <a:xfrm>
            <a:off x="7813131" y="4627179"/>
            <a:ext cx="3651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Tree>
    <p:extLst>
      <p:ext uri="{BB962C8B-B14F-4D97-AF65-F5344CB8AC3E}">
        <p14:creationId xmlns:p14="http://schemas.microsoft.com/office/powerpoint/2010/main" val="22434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75ADD54-AE92-4604-8B02-52995547A47A}"/>
              </a:ext>
            </a:extLst>
          </p:cNvPr>
          <p:cNvSpPr>
            <a:spLocks noGrp="1"/>
          </p:cNvSpPr>
          <p:nvPr>
            <p:ph type="title"/>
          </p:nvPr>
        </p:nvSpPr>
        <p:spPr/>
        <p:txBody>
          <a:bodyPr/>
          <a:lstStyle/>
          <a:p>
            <a:r>
              <a:rPr lang="zh-CN" altLang="en-US" dirty="0"/>
              <a:t>总结</a:t>
            </a:r>
            <a:endParaRPr lang="en-US" dirty="0"/>
          </a:p>
        </p:txBody>
      </p:sp>
      <p:sp>
        <p:nvSpPr>
          <p:cNvPr id="2" name="文字方塊 1">
            <a:extLst>
              <a:ext uri="{FF2B5EF4-FFF2-40B4-BE49-F238E27FC236}">
                <a16:creationId xmlns:a16="http://schemas.microsoft.com/office/drawing/2014/main" id="{026E54F7-7BBC-0A42-A442-2E571081662A}"/>
              </a:ext>
            </a:extLst>
          </p:cNvPr>
          <p:cNvSpPr txBox="1"/>
          <p:nvPr/>
        </p:nvSpPr>
        <p:spPr>
          <a:xfrm>
            <a:off x="156065" y="1949011"/>
            <a:ext cx="8987935" cy="3698641"/>
          </a:xfrm>
          <a:prstGeom prst="rect">
            <a:avLst/>
          </a:prstGeom>
        </p:spPr>
        <p:txBody>
          <a:bodyPr wrap="square">
            <a:spAutoFit/>
          </a:bodyPr>
          <a:lstStyle>
            <a:defPPr>
              <a:defRPr lang="en-US"/>
            </a:defPPr>
            <a:lvl1pPr marL="514350" lvl="0" indent="-514350">
              <a:lnSpc>
                <a:spcPct val="150000"/>
              </a:lnSpc>
              <a:buAutoNum type="arabicPeriod"/>
              <a:defRPr sz="3200">
                <a:latin typeface="Microsoft YaHei" panose="020B0503020204020204" pitchFamily="34" charset="-122"/>
                <a:ea typeface="Microsoft YaHei" panose="020B0503020204020204" pitchFamily="34" charset="-122"/>
                <a:cs typeface="微软雅黑"/>
              </a:defRPr>
            </a:lvl1pPr>
          </a:lstStyle>
          <a:p>
            <a:r>
              <a:rPr lang="zh-TW" altLang="en-US" dirty="0"/>
              <a:t>关于历史</a:t>
            </a:r>
            <a:r>
              <a:rPr lang="zh-CN" altLang="en-US" dirty="0"/>
              <a:t>：</a:t>
            </a:r>
            <a:endParaRPr lang="en-US" altLang="zh-CN" dirty="0"/>
          </a:p>
          <a:p>
            <a:pPr marL="0" indent="0">
              <a:buNone/>
            </a:pPr>
            <a:r>
              <a:rPr lang="zh-CN" altLang="en-US" dirty="0"/>
              <a:t>    </a:t>
            </a:r>
            <a:r>
              <a:rPr lang="en-US" altLang="zh-CN" dirty="0"/>
              <a:t>——</a:t>
            </a:r>
            <a:r>
              <a:rPr lang="zh-CN" altLang="en-US" dirty="0"/>
              <a:t> </a:t>
            </a:r>
            <a:r>
              <a:rPr lang="zh-TW" altLang="en-US" dirty="0"/>
              <a:t>考古和历史资料发现</a:t>
            </a:r>
            <a:r>
              <a:rPr lang="zh-CN" altLang="en-US" dirty="0"/>
              <a:t>与</a:t>
            </a:r>
            <a:r>
              <a:rPr lang="zh-TW" altLang="en-US" dirty="0"/>
              <a:t>圣经的记载一致</a:t>
            </a:r>
            <a:r>
              <a:rPr lang="zh-CN" altLang="en-US" dirty="0"/>
              <a:t>。</a:t>
            </a:r>
            <a:endParaRPr lang="en-US" altLang="zh-CN" dirty="0"/>
          </a:p>
          <a:p>
            <a:pPr marL="0" indent="0">
              <a:buNone/>
            </a:pPr>
            <a:endParaRPr lang="en-US" altLang="zh-CN" dirty="0"/>
          </a:p>
          <a:p>
            <a:pPr>
              <a:buFont typeface="+mj-lt"/>
              <a:buAutoNum type="arabicPeriod" startAt="2"/>
            </a:pPr>
            <a:r>
              <a:rPr lang="zh-CN" altLang="en-US" dirty="0"/>
              <a:t>关于预言：</a:t>
            </a:r>
            <a:endParaRPr lang="en-US" altLang="zh-CN" dirty="0"/>
          </a:p>
          <a:p>
            <a:pPr marL="0" indent="0">
              <a:buNone/>
            </a:pPr>
            <a:r>
              <a:rPr lang="zh-CN" altLang="en-US" dirty="0"/>
              <a:t>    </a:t>
            </a:r>
            <a:r>
              <a:rPr lang="en-US" altLang="zh-CN" dirty="0"/>
              <a:t>——</a:t>
            </a:r>
            <a:r>
              <a:rPr lang="zh-CN" altLang="en-US" dirty="0"/>
              <a:t>上帝对亚伯拉罕的预言都应验了。</a:t>
            </a:r>
            <a:endParaRPr lang="en-US" altLang="zh-CN" dirty="0"/>
          </a:p>
        </p:txBody>
      </p:sp>
    </p:spTree>
    <p:extLst>
      <p:ext uri="{BB962C8B-B14F-4D97-AF65-F5344CB8AC3E}">
        <p14:creationId xmlns:p14="http://schemas.microsoft.com/office/powerpoint/2010/main" val="4036843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0D90CC2-B41D-43CE-ABC5-C13E960B29F5}"/>
              </a:ext>
            </a:extLst>
          </p:cNvPr>
          <p:cNvPicPr>
            <a:picLocks noChangeAspect="1"/>
          </p:cNvPicPr>
          <p:nvPr/>
        </p:nvPicPr>
        <p:blipFill>
          <a:blip r:embed="rId3"/>
          <a:stretch>
            <a:fillRect/>
          </a:stretch>
        </p:blipFill>
        <p:spPr>
          <a:xfrm>
            <a:off x="3711086" y="2189284"/>
            <a:ext cx="1721827" cy="2479431"/>
          </a:xfrm>
          <a:prstGeom prst="rect">
            <a:avLst/>
          </a:prstGeom>
        </p:spPr>
      </p:pic>
    </p:spTree>
    <p:extLst>
      <p:ext uri="{BB962C8B-B14F-4D97-AF65-F5344CB8AC3E}">
        <p14:creationId xmlns:p14="http://schemas.microsoft.com/office/powerpoint/2010/main" val="130243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F7210C2-A50D-C94C-898C-975DAFDFC7F2}"/>
              </a:ext>
            </a:extLst>
          </p:cNvPr>
          <p:cNvSpPr/>
          <p:nvPr/>
        </p:nvSpPr>
        <p:spPr>
          <a:xfrm>
            <a:off x="538930" y="2189044"/>
            <a:ext cx="8196270" cy="4053802"/>
          </a:xfrm>
          <a:prstGeom prst="rect">
            <a:avLst/>
          </a:prstGeom>
        </p:spPr>
        <p:txBody>
          <a:bodyPr vert="horz" wrap="square" lIns="91440" tIns="45720" rIns="91440" bIns="45720" rtlCol="0">
            <a:spAutoFit/>
          </a:bodyPr>
          <a:lstStyle/>
          <a:p>
            <a:pPr>
              <a:lnSpc>
                <a:spcPts val="3860"/>
              </a:lnSpc>
            </a:pPr>
            <a:r>
              <a:rPr lang="zh-CN" altLang="zh-CN" sz="2800" dirty="0">
                <a:latin typeface="Microsoft YaHei" panose="020B0503020204020204" pitchFamily="34" charset="-122"/>
                <a:ea typeface="Microsoft YaHei" panose="020B0503020204020204" pitchFamily="34" charset="-122"/>
                <a:cs typeface="微软雅黑"/>
              </a:rPr>
              <a:t>创世记</a:t>
            </a:r>
            <a:r>
              <a:rPr lang="en-US" altLang="zh-CN" sz="2800" dirty="0">
                <a:latin typeface="Microsoft YaHei" panose="020B0503020204020204" pitchFamily="34" charset="-122"/>
                <a:ea typeface="Microsoft YaHei" panose="020B0503020204020204" pitchFamily="34" charset="-122"/>
                <a:cs typeface="微软雅黑"/>
              </a:rPr>
              <a:t> </a:t>
            </a:r>
            <a:r>
              <a:rPr lang="en-US" altLang="zh-CN" sz="2800" dirty="0">
                <a:latin typeface="Microsoft YaHei" panose="020B0503020204020204" pitchFamily="34" charset="-122"/>
                <a:ea typeface="Microsoft YaHei" panose="020B0503020204020204" pitchFamily="34" charset="-122"/>
              </a:rPr>
              <a:t>11:</a:t>
            </a:r>
            <a:r>
              <a:rPr lang="en-US" altLang="zh-CN" sz="2800" dirty="0">
                <a:latin typeface="Microsoft YaHei" panose="020B0503020204020204" pitchFamily="34" charset="-122"/>
                <a:ea typeface="Microsoft YaHei" panose="020B0503020204020204" pitchFamily="34" charset="-122"/>
                <a:cs typeface="微软雅黑"/>
              </a:rPr>
              <a:t>27</a:t>
            </a:r>
            <a:r>
              <a:rPr lang="zh-CN" altLang="en-US" sz="2800" dirty="0">
                <a:latin typeface="Microsoft YaHei" panose="020B0503020204020204" pitchFamily="34" charset="-122"/>
                <a:ea typeface="Microsoft YaHei" panose="020B0503020204020204" pitchFamily="34" charset="-122"/>
                <a:cs typeface="微软雅黑"/>
              </a:rPr>
              <a:t>他拉的后代记在下面。他拉生亚伯兰</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即亚伯拉罕</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、拿鹤、哈兰，哈兰生罗得；</a:t>
            </a:r>
            <a:r>
              <a:rPr lang="en-US" altLang="zh-CN" sz="2800" dirty="0">
                <a:latin typeface="Microsoft YaHei" panose="020B0503020204020204" pitchFamily="34" charset="-122"/>
                <a:ea typeface="Microsoft YaHei" panose="020B0503020204020204" pitchFamily="34" charset="-122"/>
                <a:cs typeface="微软雅黑"/>
              </a:rPr>
              <a:t>28</a:t>
            </a:r>
            <a:r>
              <a:rPr lang="zh-CN" altLang="en-US" sz="2800" dirty="0">
                <a:latin typeface="Microsoft YaHei" panose="020B0503020204020204" pitchFamily="34" charset="-122"/>
                <a:ea typeface="Microsoft YaHei" panose="020B0503020204020204" pitchFamily="34" charset="-122"/>
                <a:cs typeface="微软雅黑"/>
              </a:rPr>
              <a:t>哈兰死在他的本地迦勒底的吾珥，在他父亲他拉之先。</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亚伯兰的妻子名叫撒莱；</a:t>
            </a:r>
            <a:r>
              <a:rPr lang="en-US" altLang="zh-CN" sz="2800" dirty="0">
                <a:latin typeface="Microsoft YaHei" panose="020B0503020204020204" pitchFamily="34" charset="-122"/>
                <a:ea typeface="Microsoft YaHei" panose="020B0503020204020204" pitchFamily="34" charset="-122"/>
                <a:cs typeface="微软雅黑"/>
              </a:rPr>
              <a:t>……31</a:t>
            </a:r>
            <a:r>
              <a:rPr lang="zh-CN" altLang="en-US" sz="2800" dirty="0">
                <a:latin typeface="Microsoft YaHei" panose="020B0503020204020204" pitchFamily="34" charset="-122"/>
                <a:ea typeface="Microsoft YaHei" panose="020B0503020204020204" pitchFamily="34" charset="-122"/>
                <a:cs typeface="微软雅黑"/>
              </a:rPr>
              <a:t>他拉带着他儿子亚伯兰和他孙子哈兰的儿子罗得，并他儿妇亚伯兰的妻子撒莱，出了迦勒底的吾珥，要往迦南地去。他们走到哈兰，就住在那里。</a:t>
            </a:r>
            <a:r>
              <a:rPr lang="en-US" altLang="zh-CN" sz="2800" dirty="0">
                <a:latin typeface="Microsoft YaHei" panose="020B0503020204020204" pitchFamily="34" charset="-122"/>
                <a:ea typeface="Microsoft YaHei" panose="020B0503020204020204" pitchFamily="34" charset="-122"/>
                <a:cs typeface="微软雅黑"/>
              </a:rPr>
              <a:t>32</a:t>
            </a:r>
            <a:r>
              <a:rPr lang="zh-CN" altLang="en-US" sz="2800" dirty="0">
                <a:latin typeface="Microsoft YaHei" panose="020B0503020204020204" pitchFamily="34" charset="-122"/>
                <a:ea typeface="Microsoft YaHei" panose="020B0503020204020204" pitchFamily="34" charset="-122"/>
                <a:cs typeface="微软雅黑"/>
              </a:rPr>
              <a:t>他拉共活了二百零五岁，就死在哈兰。  </a:t>
            </a:r>
          </a:p>
        </p:txBody>
      </p:sp>
      <p:cxnSp>
        <p:nvCxnSpPr>
          <p:cNvPr id="5" name="直线连接符 4">
            <a:extLst>
              <a:ext uri="{FF2B5EF4-FFF2-40B4-BE49-F238E27FC236}">
                <a16:creationId xmlns:a16="http://schemas.microsoft.com/office/drawing/2014/main" id="{6811DD1B-BD5A-5E40-9425-F23DDF4372ED}"/>
              </a:ext>
            </a:extLst>
          </p:cNvPr>
          <p:cNvCxnSpPr>
            <a:cxnSpLocks/>
          </p:cNvCxnSpPr>
          <p:nvPr/>
        </p:nvCxnSpPr>
        <p:spPr>
          <a:xfrm>
            <a:off x="454532" y="20525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15F3EAA8-E129-5D41-A6A8-E6ADE9FC3D23}"/>
              </a:ext>
            </a:extLst>
          </p:cNvPr>
          <p:cNvCxnSpPr>
            <a:cxnSpLocks/>
          </p:cNvCxnSpPr>
          <p:nvPr/>
        </p:nvCxnSpPr>
        <p:spPr>
          <a:xfrm flipH="1">
            <a:off x="454532" y="64392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C35E03C4-94F3-7A4D-964A-49048EC8E9E3}"/>
              </a:ext>
            </a:extLst>
          </p:cNvPr>
          <p:cNvCxnSpPr>
            <a:cxnSpLocks/>
          </p:cNvCxnSpPr>
          <p:nvPr/>
        </p:nvCxnSpPr>
        <p:spPr>
          <a:xfrm flipH="1">
            <a:off x="971601" y="20525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9399B23F-DF7B-F541-8D7F-AFBB29463F82}"/>
              </a:ext>
            </a:extLst>
          </p:cNvPr>
          <p:cNvCxnSpPr>
            <a:cxnSpLocks/>
          </p:cNvCxnSpPr>
          <p:nvPr/>
        </p:nvCxnSpPr>
        <p:spPr>
          <a:xfrm>
            <a:off x="8714269" y="20525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8187CF7F-C383-DF45-9A7F-E4DC75DA2070}"/>
              </a:ext>
            </a:extLst>
          </p:cNvPr>
          <p:cNvPicPr>
            <a:picLocks noChangeAspect="1"/>
          </p:cNvPicPr>
          <p:nvPr/>
        </p:nvPicPr>
        <p:blipFill rotWithShape="1">
          <a:blip r:embed="rId4"/>
          <a:srcRect l="38822" t="7371" r="20768" b="51298"/>
          <a:stretch/>
        </p:blipFill>
        <p:spPr>
          <a:xfrm>
            <a:off x="446212" y="1807708"/>
            <a:ext cx="544010" cy="530146"/>
          </a:xfrm>
          <a:prstGeom prst="rect">
            <a:avLst/>
          </a:prstGeom>
        </p:spPr>
      </p:pic>
      <p:pic>
        <p:nvPicPr>
          <p:cNvPr id="14" name="图片 13">
            <a:extLst>
              <a:ext uri="{FF2B5EF4-FFF2-40B4-BE49-F238E27FC236}">
                <a16:creationId xmlns:a16="http://schemas.microsoft.com/office/drawing/2014/main" id="{76E3A6E9-27D3-044C-86BD-44BBFD4405CA}"/>
              </a:ext>
            </a:extLst>
          </p:cNvPr>
          <p:cNvPicPr>
            <a:picLocks noChangeAspect="1"/>
          </p:cNvPicPr>
          <p:nvPr/>
        </p:nvPicPr>
        <p:blipFill rotWithShape="1">
          <a:blip r:embed="rId5"/>
          <a:srcRect l="25549" t="49611" r="34040"/>
          <a:stretch/>
        </p:blipFill>
        <p:spPr>
          <a:xfrm>
            <a:off x="8209683" y="6104535"/>
            <a:ext cx="544010" cy="646331"/>
          </a:xfrm>
          <a:prstGeom prst="rect">
            <a:avLst/>
          </a:prstGeom>
        </p:spPr>
      </p:pic>
      <p:sp>
        <p:nvSpPr>
          <p:cNvPr id="15" name="矩形 10">
            <a:extLst>
              <a:ext uri="{FF2B5EF4-FFF2-40B4-BE49-F238E27FC236}">
                <a16:creationId xmlns:a16="http://schemas.microsoft.com/office/drawing/2014/main" id="{D5C8DC88-8806-8844-925C-864C954A45C9}"/>
              </a:ext>
            </a:extLst>
          </p:cNvPr>
          <p:cNvSpPr/>
          <p:nvPr/>
        </p:nvSpPr>
        <p:spPr>
          <a:xfrm>
            <a:off x="540130" y="2189044"/>
            <a:ext cx="8196270" cy="4053802"/>
          </a:xfrm>
          <a:prstGeom prst="rect">
            <a:avLst/>
          </a:prstGeom>
        </p:spPr>
        <p:txBody>
          <a:bodyPr vert="horz" wrap="square" lIns="91440" tIns="45720" rIns="91440" bIns="45720" rtlCol="0">
            <a:spAutoFit/>
          </a:bodyPr>
          <a:lstStyle/>
          <a:p>
            <a:pPr>
              <a:lnSpc>
                <a:spcPts val="3860"/>
              </a:lnSpc>
            </a:pPr>
            <a:r>
              <a:rPr lang="zh-CN" altLang="zh-CN" sz="2800" dirty="0">
                <a:latin typeface="Microsoft YaHei" panose="020B0503020204020204" pitchFamily="34" charset="-122"/>
                <a:ea typeface="Microsoft YaHei" panose="020B0503020204020204" pitchFamily="34" charset="-122"/>
                <a:cs typeface="微软雅黑"/>
              </a:rPr>
              <a:t>创世记</a:t>
            </a:r>
            <a:r>
              <a:rPr lang="en-US" altLang="zh-CN" sz="2800" dirty="0">
                <a:latin typeface="Microsoft YaHei" panose="020B0503020204020204" pitchFamily="34" charset="-122"/>
                <a:ea typeface="Microsoft YaHei" panose="020B0503020204020204" pitchFamily="34" charset="-122"/>
                <a:cs typeface="微软雅黑"/>
              </a:rPr>
              <a:t> </a:t>
            </a:r>
            <a:r>
              <a:rPr lang="en-US" altLang="zh-CN" sz="2800" dirty="0">
                <a:latin typeface="Microsoft YaHei" panose="020B0503020204020204" pitchFamily="34" charset="-122"/>
                <a:ea typeface="Microsoft YaHei" panose="020B0503020204020204" pitchFamily="34" charset="-122"/>
              </a:rPr>
              <a:t>11:27</a:t>
            </a:r>
            <a:r>
              <a:rPr lang="zh-CN" altLang="en-US" sz="2800" dirty="0">
                <a:latin typeface="Microsoft YaHei" panose="020B0503020204020204" pitchFamily="34" charset="-122"/>
                <a:ea typeface="Microsoft YaHei" panose="020B0503020204020204" pitchFamily="34" charset="-122"/>
                <a:cs typeface="微软雅黑"/>
              </a:rPr>
              <a:t>他拉的后代记在下面。他拉生亚伯兰</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即亚伯拉罕</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、拿鹤、哈兰，哈兰生罗得；</a:t>
            </a:r>
            <a:r>
              <a:rPr lang="en-US" altLang="zh-CN" sz="2800" dirty="0">
                <a:latin typeface="Microsoft YaHei" panose="020B0503020204020204" pitchFamily="34" charset="-122"/>
                <a:ea typeface="Microsoft YaHei" panose="020B0503020204020204" pitchFamily="34" charset="-122"/>
                <a:cs typeface="微软雅黑"/>
              </a:rPr>
              <a:t>28</a:t>
            </a:r>
            <a:r>
              <a:rPr lang="zh-CN" altLang="en-US" sz="2800" dirty="0">
                <a:latin typeface="Microsoft YaHei" panose="020B0503020204020204" pitchFamily="34" charset="-122"/>
                <a:ea typeface="Microsoft YaHei" panose="020B0503020204020204" pitchFamily="34" charset="-122"/>
                <a:cs typeface="微软雅黑"/>
              </a:rPr>
              <a:t>哈兰死在他的本地</a:t>
            </a:r>
            <a:r>
              <a:rPr lang="zh-CN" altLang="en-US" sz="2800" b="1" dirty="0">
                <a:solidFill>
                  <a:srgbClr val="C00000"/>
                </a:solidFill>
                <a:latin typeface="Microsoft YaHei" panose="020B0503020204020204" pitchFamily="34" charset="-122"/>
                <a:ea typeface="Microsoft YaHei" panose="020B0503020204020204" pitchFamily="34" charset="-122"/>
                <a:cs typeface="微软雅黑"/>
              </a:rPr>
              <a:t>迦勒底的吾珥</a:t>
            </a:r>
            <a:r>
              <a:rPr lang="zh-CN" altLang="en-US" sz="2800" dirty="0">
                <a:latin typeface="Microsoft YaHei" panose="020B0503020204020204" pitchFamily="34" charset="-122"/>
                <a:ea typeface="Microsoft YaHei" panose="020B0503020204020204" pitchFamily="34" charset="-122"/>
                <a:cs typeface="微软雅黑"/>
              </a:rPr>
              <a:t>，在他父亲他拉之先。</a:t>
            </a:r>
            <a:r>
              <a:rPr lang="en-US" altLang="zh-CN" sz="2800" dirty="0">
                <a:latin typeface="Microsoft YaHei" panose="020B0503020204020204" pitchFamily="34" charset="-122"/>
                <a:ea typeface="Microsoft YaHei" panose="020B0503020204020204" pitchFamily="34" charset="-122"/>
                <a:cs typeface="微软雅黑"/>
              </a:rPr>
              <a:t>……</a:t>
            </a:r>
            <a:r>
              <a:rPr lang="zh-CN" altLang="en-US" sz="2800" dirty="0">
                <a:latin typeface="Microsoft YaHei" panose="020B0503020204020204" pitchFamily="34" charset="-122"/>
                <a:ea typeface="Microsoft YaHei" panose="020B0503020204020204" pitchFamily="34" charset="-122"/>
                <a:cs typeface="微软雅黑"/>
              </a:rPr>
              <a:t>亚伯兰的妻子名叫撒莱；</a:t>
            </a:r>
            <a:r>
              <a:rPr lang="en-US" altLang="zh-CN" sz="2800" dirty="0">
                <a:latin typeface="Microsoft YaHei" panose="020B0503020204020204" pitchFamily="34" charset="-122"/>
                <a:ea typeface="Microsoft YaHei" panose="020B0503020204020204" pitchFamily="34" charset="-122"/>
                <a:cs typeface="微软雅黑"/>
              </a:rPr>
              <a:t>……31</a:t>
            </a:r>
            <a:r>
              <a:rPr lang="zh-CN" altLang="en-US" sz="2800" dirty="0">
                <a:latin typeface="Microsoft YaHei" panose="020B0503020204020204" pitchFamily="34" charset="-122"/>
                <a:ea typeface="Microsoft YaHei" panose="020B0503020204020204" pitchFamily="34" charset="-122"/>
                <a:cs typeface="微软雅黑"/>
              </a:rPr>
              <a:t>他拉带着他儿子亚伯兰和他孙子哈兰的儿子罗得，并他儿妇亚伯兰的妻子撒莱，出了</a:t>
            </a:r>
            <a:r>
              <a:rPr lang="zh-CN" altLang="en-US" sz="2800" b="1" dirty="0">
                <a:solidFill>
                  <a:srgbClr val="C00000"/>
                </a:solidFill>
                <a:latin typeface="Microsoft YaHei" panose="020B0503020204020204" pitchFamily="34" charset="-122"/>
                <a:ea typeface="Microsoft YaHei" panose="020B0503020204020204" pitchFamily="34" charset="-122"/>
                <a:cs typeface="微软雅黑"/>
              </a:rPr>
              <a:t>迦勒底的吾珥</a:t>
            </a:r>
            <a:r>
              <a:rPr lang="zh-CN" altLang="en-US" sz="2800" dirty="0">
                <a:latin typeface="Microsoft YaHei" panose="020B0503020204020204" pitchFamily="34" charset="-122"/>
                <a:ea typeface="Microsoft YaHei" panose="020B0503020204020204" pitchFamily="34" charset="-122"/>
                <a:cs typeface="微软雅黑"/>
              </a:rPr>
              <a:t>，要往迦南地去。他们走到哈兰，就住在那里。</a:t>
            </a:r>
            <a:r>
              <a:rPr lang="en-US" altLang="zh-CN" sz="2800" dirty="0">
                <a:latin typeface="Microsoft YaHei" panose="020B0503020204020204" pitchFamily="34" charset="-122"/>
                <a:ea typeface="Microsoft YaHei" panose="020B0503020204020204" pitchFamily="34" charset="-122"/>
                <a:cs typeface="微软雅黑"/>
              </a:rPr>
              <a:t>32</a:t>
            </a:r>
            <a:r>
              <a:rPr lang="zh-CN" altLang="en-US" sz="2800" dirty="0">
                <a:latin typeface="Microsoft YaHei" panose="020B0503020204020204" pitchFamily="34" charset="-122"/>
                <a:ea typeface="Microsoft YaHei" panose="020B0503020204020204" pitchFamily="34" charset="-122"/>
                <a:cs typeface="微软雅黑"/>
              </a:rPr>
              <a:t>他拉共活了二百零五岁，就死在哈兰。  </a:t>
            </a:r>
          </a:p>
        </p:txBody>
      </p:sp>
      <p:cxnSp>
        <p:nvCxnSpPr>
          <p:cNvPr id="4" name="直线连接符 3">
            <a:extLst>
              <a:ext uri="{FF2B5EF4-FFF2-40B4-BE49-F238E27FC236}">
                <a16:creationId xmlns:a16="http://schemas.microsoft.com/office/drawing/2014/main" id="{9767AE19-7D64-F64A-869E-D492735CB4A5}"/>
              </a:ext>
            </a:extLst>
          </p:cNvPr>
          <p:cNvCxnSpPr/>
          <p:nvPr/>
        </p:nvCxnSpPr>
        <p:spPr>
          <a:xfrm>
            <a:off x="2717800" y="2705100"/>
            <a:ext cx="6858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7" name="直线连接符 16">
            <a:extLst>
              <a:ext uri="{FF2B5EF4-FFF2-40B4-BE49-F238E27FC236}">
                <a16:creationId xmlns:a16="http://schemas.microsoft.com/office/drawing/2014/main" id="{312C96DC-C15C-F345-AF6A-97AEBE3FBC93}"/>
              </a:ext>
            </a:extLst>
          </p:cNvPr>
          <p:cNvCxnSpPr/>
          <p:nvPr/>
        </p:nvCxnSpPr>
        <p:spPr>
          <a:xfrm>
            <a:off x="6299200" y="2705100"/>
            <a:ext cx="6858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8" name="直线连接符 17">
            <a:extLst>
              <a:ext uri="{FF2B5EF4-FFF2-40B4-BE49-F238E27FC236}">
                <a16:creationId xmlns:a16="http://schemas.microsoft.com/office/drawing/2014/main" id="{BC45CB10-21AC-FE40-BAB5-68B906A22E1C}"/>
              </a:ext>
            </a:extLst>
          </p:cNvPr>
          <p:cNvCxnSpPr>
            <a:cxnSpLocks/>
          </p:cNvCxnSpPr>
          <p:nvPr/>
        </p:nvCxnSpPr>
        <p:spPr>
          <a:xfrm>
            <a:off x="7340600" y="2705100"/>
            <a:ext cx="114108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9" name="直线连接符 18">
            <a:extLst>
              <a:ext uri="{FF2B5EF4-FFF2-40B4-BE49-F238E27FC236}">
                <a16:creationId xmlns:a16="http://schemas.microsoft.com/office/drawing/2014/main" id="{6E7D2A05-AA79-464A-99DF-F5C5CD4F4DDF}"/>
              </a:ext>
            </a:extLst>
          </p:cNvPr>
          <p:cNvCxnSpPr>
            <a:cxnSpLocks/>
          </p:cNvCxnSpPr>
          <p:nvPr/>
        </p:nvCxnSpPr>
        <p:spPr>
          <a:xfrm>
            <a:off x="1320800" y="3225800"/>
            <a:ext cx="13970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直线连接符 19">
            <a:extLst>
              <a:ext uri="{FF2B5EF4-FFF2-40B4-BE49-F238E27FC236}">
                <a16:creationId xmlns:a16="http://schemas.microsoft.com/office/drawing/2014/main" id="{AC4FA2CC-E111-E44E-AAA2-E935C6521BD4}"/>
              </a:ext>
            </a:extLst>
          </p:cNvPr>
          <p:cNvCxnSpPr>
            <a:cxnSpLocks/>
          </p:cNvCxnSpPr>
          <p:nvPr/>
        </p:nvCxnSpPr>
        <p:spPr>
          <a:xfrm>
            <a:off x="3454400" y="3225800"/>
            <a:ext cx="7239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2" name="直线连接符 21">
            <a:extLst>
              <a:ext uri="{FF2B5EF4-FFF2-40B4-BE49-F238E27FC236}">
                <a16:creationId xmlns:a16="http://schemas.microsoft.com/office/drawing/2014/main" id="{02400F73-9F7C-6E49-931B-F6F48EAFAFCA}"/>
              </a:ext>
            </a:extLst>
          </p:cNvPr>
          <p:cNvCxnSpPr>
            <a:cxnSpLocks/>
          </p:cNvCxnSpPr>
          <p:nvPr/>
        </p:nvCxnSpPr>
        <p:spPr>
          <a:xfrm>
            <a:off x="4559300" y="3225800"/>
            <a:ext cx="7239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3" name="直线连接符 22">
            <a:extLst>
              <a:ext uri="{FF2B5EF4-FFF2-40B4-BE49-F238E27FC236}">
                <a16:creationId xmlns:a16="http://schemas.microsoft.com/office/drawing/2014/main" id="{10643E7C-174C-8D43-BA3F-0EFA81FA0BB9}"/>
              </a:ext>
            </a:extLst>
          </p:cNvPr>
          <p:cNvCxnSpPr>
            <a:cxnSpLocks/>
          </p:cNvCxnSpPr>
          <p:nvPr/>
        </p:nvCxnSpPr>
        <p:spPr>
          <a:xfrm>
            <a:off x="5613400" y="3225800"/>
            <a:ext cx="7239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4" name="直线连接符 23">
            <a:extLst>
              <a:ext uri="{FF2B5EF4-FFF2-40B4-BE49-F238E27FC236}">
                <a16:creationId xmlns:a16="http://schemas.microsoft.com/office/drawing/2014/main" id="{21B1AB02-149D-A447-9ECE-69D060F098AC}"/>
              </a:ext>
            </a:extLst>
          </p:cNvPr>
          <p:cNvCxnSpPr>
            <a:cxnSpLocks/>
          </p:cNvCxnSpPr>
          <p:nvPr/>
        </p:nvCxnSpPr>
        <p:spPr>
          <a:xfrm>
            <a:off x="6654800" y="3225800"/>
            <a:ext cx="7239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直线连接符 24">
            <a:extLst>
              <a:ext uri="{FF2B5EF4-FFF2-40B4-BE49-F238E27FC236}">
                <a16:creationId xmlns:a16="http://schemas.microsoft.com/office/drawing/2014/main" id="{8AEB08D5-8A2C-684B-BD53-B1FA597DB7D8}"/>
              </a:ext>
            </a:extLst>
          </p:cNvPr>
          <p:cNvCxnSpPr>
            <a:cxnSpLocks/>
          </p:cNvCxnSpPr>
          <p:nvPr/>
        </p:nvCxnSpPr>
        <p:spPr>
          <a:xfrm>
            <a:off x="8140700" y="3225800"/>
            <a:ext cx="34098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7" name="直线连接符 26">
            <a:extLst>
              <a:ext uri="{FF2B5EF4-FFF2-40B4-BE49-F238E27FC236}">
                <a16:creationId xmlns:a16="http://schemas.microsoft.com/office/drawing/2014/main" id="{D9B39A25-DEBE-F545-A5AC-D9EDCCF72128}"/>
              </a:ext>
            </a:extLst>
          </p:cNvPr>
          <p:cNvCxnSpPr>
            <a:cxnSpLocks/>
          </p:cNvCxnSpPr>
          <p:nvPr/>
        </p:nvCxnSpPr>
        <p:spPr>
          <a:xfrm>
            <a:off x="635000" y="3695700"/>
            <a:ext cx="34098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8" name="直线连接符 27">
            <a:extLst>
              <a:ext uri="{FF2B5EF4-FFF2-40B4-BE49-F238E27FC236}">
                <a16:creationId xmlns:a16="http://schemas.microsoft.com/office/drawing/2014/main" id="{D4138370-A0A0-3A46-BA4C-F9A7588D7D4D}"/>
              </a:ext>
            </a:extLst>
          </p:cNvPr>
          <p:cNvCxnSpPr>
            <a:cxnSpLocks/>
          </p:cNvCxnSpPr>
          <p:nvPr/>
        </p:nvCxnSpPr>
        <p:spPr>
          <a:xfrm>
            <a:off x="7035800" y="3695700"/>
            <a:ext cx="6858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0" name="直线连接符 29">
            <a:extLst>
              <a:ext uri="{FF2B5EF4-FFF2-40B4-BE49-F238E27FC236}">
                <a16:creationId xmlns:a16="http://schemas.microsoft.com/office/drawing/2014/main" id="{5A56D0A0-25B7-BE45-B471-1A7FAF12A6E8}"/>
              </a:ext>
            </a:extLst>
          </p:cNvPr>
          <p:cNvCxnSpPr>
            <a:cxnSpLocks/>
          </p:cNvCxnSpPr>
          <p:nvPr/>
        </p:nvCxnSpPr>
        <p:spPr>
          <a:xfrm>
            <a:off x="1879600" y="4191000"/>
            <a:ext cx="114108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1" name="直线连接符 30">
            <a:extLst>
              <a:ext uri="{FF2B5EF4-FFF2-40B4-BE49-F238E27FC236}">
                <a16:creationId xmlns:a16="http://schemas.microsoft.com/office/drawing/2014/main" id="{8109CA31-8CEA-F942-9E14-212C3B6AE7D9}"/>
              </a:ext>
            </a:extLst>
          </p:cNvPr>
          <p:cNvCxnSpPr>
            <a:cxnSpLocks/>
          </p:cNvCxnSpPr>
          <p:nvPr/>
        </p:nvCxnSpPr>
        <p:spPr>
          <a:xfrm>
            <a:off x="4749800" y="4191000"/>
            <a:ext cx="7112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3" name="直线连接符 32">
            <a:extLst>
              <a:ext uri="{FF2B5EF4-FFF2-40B4-BE49-F238E27FC236}">
                <a16:creationId xmlns:a16="http://schemas.microsoft.com/office/drawing/2014/main" id="{4FDA5D67-6AA7-0A47-B059-0D971FCEAC7B}"/>
              </a:ext>
            </a:extLst>
          </p:cNvPr>
          <p:cNvCxnSpPr>
            <a:cxnSpLocks/>
          </p:cNvCxnSpPr>
          <p:nvPr/>
        </p:nvCxnSpPr>
        <p:spPr>
          <a:xfrm>
            <a:off x="6819900" y="4191000"/>
            <a:ext cx="7112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4" name="直线连接符 33">
            <a:extLst>
              <a:ext uri="{FF2B5EF4-FFF2-40B4-BE49-F238E27FC236}">
                <a16:creationId xmlns:a16="http://schemas.microsoft.com/office/drawing/2014/main" id="{F3D69455-2E4A-2540-82D5-4FDDFFA0B115}"/>
              </a:ext>
            </a:extLst>
          </p:cNvPr>
          <p:cNvCxnSpPr>
            <a:cxnSpLocks/>
          </p:cNvCxnSpPr>
          <p:nvPr/>
        </p:nvCxnSpPr>
        <p:spPr>
          <a:xfrm>
            <a:off x="1308100" y="4699000"/>
            <a:ext cx="1142044"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6" name="直线连接符 35">
            <a:extLst>
              <a:ext uri="{FF2B5EF4-FFF2-40B4-BE49-F238E27FC236}">
                <a16:creationId xmlns:a16="http://schemas.microsoft.com/office/drawing/2014/main" id="{D1E49594-6D8C-F94D-A9AA-C39318ECF8BB}"/>
              </a:ext>
            </a:extLst>
          </p:cNvPr>
          <p:cNvCxnSpPr>
            <a:cxnSpLocks/>
          </p:cNvCxnSpPr>
          <p:nvPr/>
        </p:nvCxnSpPr>
        <p:spPr>
          <a:xfrm>
            <a:off x="3822700" y="46990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8" name="直线连接符 37">
            <a:extLst>
              <a:ext uri="{FF2B5EF4-FFF2-40B4-BE49-F238E27FC236}">
                <a16:creationId xmlns:a16="http://schemas.microsoft.com/office/drawing/2014/main" id="{27AD42A1-81BC-2D48-B9CD-F308862EC496}"/>
              </a:ext>
            </a:extLst>
          </p:cNvPr>
          <p:cNvCxnSpPr>
            <a:cxnSpLocks/>
          </p:cNvCxnSpPr>
          <p:nvPr/>
        </p:nvCxnSpPr>
        <p:spPr>
          <a:xfrm>
            <a:off x="5600700" y="46990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9" name="直线连接符 38">
            <a:extLst>
              <a:ext uri="{FF2B5EF4-FFF2-40B4-BE49-F238E27FC236}">
                <a16:creationId xmlns:a16="http://schemas.microsoft.com/office/drawing/2014/main" id="{FFB57401-274F-0E4E-982B-5704365B8670}"/>
              </a:ext>
            </a:extLst>
          </p:cNvPr>
          <p:cNvCxnSpPr>
            <a:cxnSpLocks/>
          </p:cNvCxnSpPr>
          <p:nvPr/>
        </p:nvCxnSpPr>
        <p:spPr>
          <a:xfrm>
            <a:off x="2387600" y="51943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0" name="直线连接符 39">
            <a:extLst>
              <a:ext uri="{FF2B5EF4-FFF2-40B4-BE49-F238E27FC236}">
                <a16:creationId xmlns:a16="http://schemas.microsoft.com/office/drawing/2014/main" id="{497BB325-5CA8-4D4E-AA2F-CE67D1BD97DD}"/>
              </a:ext>
            </a:extLst>
          </p:cNvPr>
          <p:cNvCxnSpPr>
            <a:cxnSpLocks/>
          </p:cNvCxnSpPr>
          <p:nvPr/>
        </p:nvCxnSpPr>
        <p:spPr>
          <a:xfrm>
            <a:off x="647700" y="51943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1" name="直线连接符 40">
            <a:extLst>
              <a:ext uri="{FF2B5EF4-FFF2-40B4-BE49-F238E27FC236}">
                <a16:creationId xmlns:a16="http://schemas.microsoft.com/office/drawing/2014/main" id="{DC0CAF1A-494C-9748-8FB8-E4CFB9ED3A1C}"/>
              </a:ext>
            </a:extLst>
          </p:cNvPr>
          <p:cNvCxnSpPr>
            <a:cxnSpLocks/>
          </p:cNvCxnSpPr>
          <p:nvPr/>
        </p:nvCxnSpPr>
        <p:spPr>
          <a:xfrm>
            <a:off x="8089900" y="4699000"/>
            <a:ext cx="39178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3" name="直线连接符 42">
            <a:extLst>
              <a:ext uri="{FF2B5EF4-FFF2-40B4-BE49-F238E27FC236}">
                <a16:creationId xmlns:a16="http://schemas.microsoft.com/office/drawing/2014/main" id="{95DA5031-974E-2540-B6D7-EDF23DDB0ED3}"/>
              </a:ext>
            </a:extLst>
          </p:cNvPr>
          <p:cNvCxnSpPr>
            <a:cxnSpLocks/>
          </p:cNvCxnSpPr>
          <p:nvPr/>
        </p:nvCxnSpPr>
        <p:spPr>
          <a:xfrm>
            <a:off x="2768600" y="57023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4" name="直线连接符 43">
            <a:extLst>
              <a:ext uri="{FF2B5EF4-FFF2-40B4-BE49-F238E27FC236}">
                <a16:creationId xmlns:a16="http://schemas.microsoft.com/office/drawing/2014/main" id="{D3ABA250-3BC8-C44C-AA19-3EB2510C09F0}"/>
              </a:ext>
            </a:extLst>
          </p:cNvPr>
          <p:cNvCxnSpPr>
            <a:cxnSpLocks/>
          </p:cNvCxnSpPr>
          <p:nvPr/>
        </p:nvCxnSpPr>
        <p:spPr>
          <a:xfrm>
            <a:off x="6362700" y="57023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5" name="直线连接符 44">
            <a:extLst>
              <a:ext uri="{FF2B5EF4-FFF2-40B4-BE49-F238E27FC236}">
                <a16:creationId xmlns:a16="http://schemas.microsoft.com/office/drawing/2014/main" id="{E88A12F0-4BC8-1A45-8924-C0C5CD3FE597}"/>
              </a:ext>
            </a:extLst>
          </p:cNvPr>
          <p:cNvCxnSpPr>
            <a:cxnSpLocks/>
          </p:cNvCxnSpPr>
          <p:nvPr/>
        </p:nvCxnSpPr>
        <p:spPr>
          <a:xfrm>
            <a:off x="3479800" y="6210300"/>
            <a:ext cx="7366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7" name="直线连接符 36">
            <a:extLst>
              <a:ext uri="{FF2B5EF4-FFF2-40B4-BE49-F238E27FC236}">
                <a16:creationId xmlns:a16="http://schemas.microsoft.com/office/drawing/2014/main" id="{496A07DB-A526-EC43-891A-12A3E03FD9CD}"/>
              </a:ext>
            </a:extLst>
          </p:cNvPr>
          <p:cNvCxnSpPr>
            <a:cxnSpLocks/>
          </p:cNvCxnSpPr>
          <p:nvPr/>
        </p:nvCxnSpPr>
        <p:spPr>
          <a:xfrm>
            <a:off x="3099982" y="3695109"/>
            <a:ext cx="107831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2" name="直线连接符 36">
            <a:extLst>
              <a:ext uri="{FF2B5EF4-FFF2-40B4-BE49-F238E27FC236}">
                <a16:creationId xmlns:a16="http://schemas.microsoft.com/office/drawing/2014/main" id="{95CD0FF4-9E6D-EE4E-A21B-F59ACB991799}"/>
              </a:ext>
            </a:extLst>
          </p:cNvPr>
          <p:cNvCxnSpPr>
            <a:cxnSpLocks/>
          </p:cNvCxnSpPr>
          <p:nvPr/>
        </p:nvCxnSpPr>
        <p:spPr>
          <a:xfrm>
            <a:off x="4559300" y="3695109"/>
            <a:ext cx="7493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6" name="直线连接符 36">
            <a:extLst>
              <a:ext uri="{FF2B5EF4-FFF2-40B4-BE49-F238E27FC236}">
                <a16:creationId xmlns:a16="http://schemas.microsoft.com/office/drawing/2014/main" id="{D6731C43-A4AF-6D45-9ED9-C6BFB14AA58F}"/>
              </a:ext>
            </a:extLst>
          </p:cNvPr>
          <p:cNvCxnSpPr>
            <a:cxnSpLocks/>
          </p:cNvCxnSpPr>
          <p:nvPr/>
        </p:nvCxnSpPr>
        <p:spPr>
          <a:xfrm>
            <a:off x="4179482" y="5193709"/>
            <a:ext cx="107831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7" name="直线连接符 36">
            <a:extLst>
              <a:ext uri="{FF2B5EF4-FFF2-40B4-BE49-F238E27FC236}">
                <a16:creationId xmlns:a16="http://schemas.microsoft.com/office/drawing/2014/main" id="{29F6CB62-9AEE-AE4B-B555-B80E96D52662}"/>
              </a:ext>
            </a:extLst>
          </p:cNvPr>
          <p:cNvCxnSpPr>
            <a:cxnSpLocks/>
          </p:cNvCxnSpPr>
          <p:nvPr/>
        </p:nvCxnSpPr>
        <p:spPr>
          <a:xfrm>
            <a:off x="5638800" y="5193709"/>
            <a:ext cx="74930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8" name="直线连接符 36">
            <a:extLst>
              <a:ext uri="{FF2B5EF4-FFF2-40B4-BE49-F238E27FC236}">
                <a16:creationId xmlns:a16="http://schemas.microsoft.com/office/drawing/2014/main" id="{8D9E657C-B44A-5F4B-8CEA-7C4A6EA8F35A}"/>
              </a:ext>
            </a:extLst>
          </p:cNvPr>
          <p:cNvCxnSpPr>
            <a:cxnSpLocks/>
          </p:cNvCxnSpPr>
          <p:nvPr/>
        </p:nvCxnSpPr>
        <p:spPr>
          <a:xfrm>
            <a:off x="7392582" y="5193709"/>
            <a:ext cx="1078318"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2" name="标题 1">
            <a:extLst>
              <a:ext uri="{FF2B5EF4-FFF2-40B4-BE49-F238E27FC236}">
                <a16:creationId xmlns:a16="http://schemas.microsoft.com/office/drawing/2014/main" id="{87273142-2146-49FA-81A6-6BA1291B3790}"/>
              </a:ext>
            </a:extLst>
          </p:cNvPr>
          <p:cNvSpPr>
            <a:spLocks noGrp="1"/>
          </p:cNvSpPr>
          <p:nvPr>
            <p:ph type="title"/>
          </p:nvPr>
        </p:nvSpPr>
        <p:spPr/>
        <p:txBody>
          <a:bodyPr/>
          <a:lstStyle/>
          <a:p>
            <a:r>
              <a:rPr lang="zh-CN" altLang="en-US" dirty="0"/>
              <a:t>亚伯拉罕</a:t>
            </a:r>
            <a:br>
              <a:rPr lang="zh-CN" altLang="en-US" dirty="0"/>
            </a:br>
            <a:endParaRPr lang="en-US" dirty="0"/>
          </a:p>
        </p:txBody>
      </p:sp>
      <p:pic>
        <p:nvPicPr>
          <p:cNvPr id="50" name="图片 49">
            <a:extLst>
              <a:ext uri="{FF2B5EF4-FFF2-40B4-BE49-F238E27FC236}">
                <a16:creationId xmlns:a16="http://schemas.microsoft.com/office/drawing/2014/main" id="{C31E8222-3996-A141-A57C-4FD92BF12F55}"/>
              </a:ext>
            </a:extLst>
          </p:cNvPr>
          <p:cNvPicPr>
            <a:picLocks noChangeAspect="1"/>
          </p:cNvPicPr>
          <p:nvPr/>
        </p:nvPicPr>
        <p:blipFill>
          <a:blip r:embed="rId6"/>
          <a:stretch>
            <a:fillRect/>
          </a:stretch>
        </p:blipFill>
        <p:spPr>
          <a:xfrm>
            <a:off x="0" y="307576"/>
            <a:ext cx="9165356" cy="6242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78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线箭头连接符 18">
            <a:extLst>
              <a:ext uri="{FF2B5EF4-FFF2-40B4-BE49-F238E27FC236}">
                <a16:creationId xmlns:a16="http://schemas.microsoft.com/office/drawing/2014/main" id="{12FD2D26-6251-7B41-9C9C-8EC14DBF829E}"/>
              </a:ext>
            </a:extLst>
          </p:cNvPr>
          <p:cNvCxnSpPr>
            <a:cxnSpLocks/>
          </p:cNvCxnSpPr>
          <p:nvPr/>
        </p:nvCxnSpPr>
        <p:spPr>
          <a:xfrm>
            <a:off x="592520" y="5768442"/>
            <a:ext cx="8548020" cy="8845"/>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椭圆 63">
            <a:extLst>
              <a:ext uri="{FF2B5EF4-FFF2-40B4-BE49-F238E27FC236}">
                <a16:creationId xmlns:a16="http://schemas.microsoft.com/office/drawing/2014/main" id="{F9EDE8CB-69F5-234D-8251-F6FFF172740B}"/>
              </a:ext>
            </a:extLst>
          </p:cNvPr>
          <p:cNvSpPr>
            <a:spLocks noChangeAspect="1"/>
          </p:cNvSpPr>
          <p:nvPr/>
        </p:nvSpPr>
        <p:spPr>
          <a:xfrm>
            <a:off x="2375810" y="5705287"/>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63">
            <a:extLst>
              <a:ext uri="{FF2B5EF4-FFF2-40B4-BE49-F238E27FC236}">
                <a16:creationId xmlns:a16="http://schemas.microsoft.com/office/drawing/2014/main" id="{04B8BB15-D896-3B48-9325-083DB756EB9F}"/>
              </a:ext>
            </a:extLst>
          </p:cNvPr>
          <p:cNvSpPr>
            <a:spLocks noChangeAspect="1"/>
          </p:cNvSpPr>
          <p:nvPr/>
        </p:nvSpPr>
        <p:spPr>
          <a:xfrm>
            <a:off x="4849369" y="5705287"/>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8">
            <a:extLst>
              <a:ext uri="{FF2B5EF4-FFF2-40B4-BE49-F238E27FC236}">
                <a16:creationId xmlns:a16="http://schemas.microsoft.com/office/drawing/2014/main" id="{60AAEE6F-3EE0-6B4E-A792-1FC2B1D79659}"/>
              </a:ext>
            </a:extLst>
          </p:cNvPr>
          <p:cNvSpPr>
            <a:spLocks noChangeAspect="1"/>
          </p:cNvSpPr>
          <p:nvPr/>
        </p:nvSpPr>
        <p:spPr>
          <a:xfrm>
            <a:off x="7078147" y="5705287"/>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TextBox 3">
            <a:extLst>
              <a:ext uri="{FF2B5EF4-FFF2-40B4-BE49-F238E27FC236}">
                <a16:creationId xmlns:a16="http://schemas.microsoft.com/office/drawing/2014/main" id="{B2759098-0840-B64A-B408-1471EA6AB262}"/>
              </a:ext>
            </a:extLst>
          </p:cNvPr>
          <p:cNvSpPr txBox="1"/>
          <p:nvPr/>
        </p:nvSpPr>
        <p:spPr>
          <a:xfrm>
            <a:off x="46379" y="5849287"/>
            <a:ext cx="1107997" cy="923330"/>
          </a:xfrm>
          <a:prstGeom prst="rect">
            <a:avLst/>
          </a:prstGeom>
          <a:noFill/>
        </p:spPr>
        <p:txBody>
          <a:bodyPr wrap="none" rtlCol="0">
            <a:spAutoFit/>
          </a:bodyPr>
          <a:lstStyle/>
          <a:p>
            <a:pPr algn="ctr"/>
            <a:r>
              <a:rPr lang="zh-CN" altLang="en-US" b="1" dirty="0">
                <a:latin typeface="Microsoft YaHei" panose="020B0503020204020204" pitchFamily="34" charset="-122"/>
                <a:ea typeface="Microsoft YaHei" panose="020B0503020204020204" pitchFamily="34" charset="-122"/>
              </a:rPr>
              <a:t>亚伯拉罕</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2000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p:txBody>
      </p:sp>
      <p:sp>
        <p:nvSpPr>
          <p:cNvPr id="24" name="TextBox 23">
            <a:extLst>
              <a:ext uri="{FF2B5EF4-FFF2-40B4-BE49-F238E27FC236}">
                <a16:creationId xmlns:a16="http://schemas.microsoft.com/office/drawing/2014/main" id="{196FDC0E-D269-E346-9AB3-950EBCB8992E}"/>
              </a:ext>
            </a:extLst>
          </p:cNvPr>
          <p:cNvSpPr txBox="1"/>
          <p:nvPr/>
        </p:nvSpPr>
        <p:spPr>
          <a:xfrm>
            <a:off x="1945503" y="5849287"/>
            <a:ext cx="986168" cy="646331"/>
          </a:xfrm>
          <a:prstGeom prst="rect">
            <a:avLst/>
          </a:prstGeom>
          <a:noFill/>
        </p:spPr>
        <p:txBody>
          <a:bodyPr wrap="none" rtlCol="0">
            <a:spAutoFit/>
          </a:bodyPr>
          <a:lstStyle/>
          <a:p>
            <a:pPr algn="ctr"/>
            <a:r>
              <a:rPr lang="zh-CN" altLang="en-US" b="1" dirty="0">
                <a:latin typeface="Microsoft YaHei" panose="020B0503020204020204" pitchFamily="34" charset="-122"/>
                <a:ea typeface="Microsoft YaHei" panose="020B0503020204020204" pitchFamily="34" charset="-122"/>
              </a:rPr>
              <a:t>公元前</a:t>
            </a:r>
            <a:endParaRPr lang="en-US" altLang="zh-CN" b="1"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1500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p:txBody>
      </p:sp>
      <p:sp>
        <p:nvSpPr>
          <p:cNvPr id="27" name="TextBox 26">
            <a:extLst>
              <a:ext uri="{FF2B5EF4-FFF2-40B4-BE49-F238E27FC236}">
                <a16:creationId xmlns:a16="http://schemas.microsoft.com/office/drawing/2014/main" id="{DB779240-9EE7-3743-9338-A375D5370F19}"/>
              </a:ext>
            </a:extLst>
          </p:cNvPr>
          <p:cNvSpPr txBox="1"/>
          <p:nvPr/>
        </p:nvSpPr>
        <p:spPr>
          <a:xfrm>
            <a:off x="4256729" y="5849287"/>
            <a:ext cx="1338828" cy="923330"/>
          </a:xfrm>
          <a:prstGeom prst="rect">
            <a:avLst/>
          </a:prstGeom>
          <a:noFill/>
        </p:spPr>
        <p:txBody>
          <a:bodyPr wrap="none" rtlCol="0">
            <a:spAutoFit/>
          </a:bodyPr>
          <a:lstStyle/>
          <a:p>
            <a:pPr algn="ctr"/>
            <a:r>
              <a:rPr lang="zh-CN" altLang="en-US" b="1" dirty="0">
                <a:latin typeface="Microsoft YaHei" panose="020B0503020204020204" pitchFamily="34" charset="-122"/>
                <a:ea typeface="Microsoft YaHei" panose="020B0503020204020204" pitchFamily="34" charset="-122"/>
              </a:rPr>
              <a:t>所罗门建殿</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公元前</a:t>
            </a:r>
            <a:endParaRPr lang="en-US" altLang="zh-CN"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967</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p:txBody>
      </p:sp>
      <p:sp>
        <p:nvSpPr>
          <p:cNvPr id="28" name="TextBox 27">
            <a:extLst>
              <a:ext uri="{FF2B5EF4-FFF2-40B4-BE49-F238E27FC236}">
                <a16:creationId xmlns:a16="http://schemas.microsoft.com/office/drawing/2014/main" id="{E2DB12C1-5557-5E42-B329-5CEA95D7C15A}"/>
              </a:ext>
            </a:extLst>
          </p:cNvPr>
          <p:cNvSpPr txBox="1"/>
          <p:nvPr/>
        </p:nvSpPr>
        <p:spPr>
          <a:xfrm>
            <a:off x="6711565" y="5849287"/>
            <a:ext cx="877163" cy="646331"/>
          </a:xfrm>
          <a:prstGeom prst="rect">
            <a:avLst/>
          </a:prstGeom>
          <a:noFill/>
        </p:spPr>
        <p:txBody>
          <a:bodyPr wrap="none" rtlCol="0">
            <a:spAutoFit/>
          </a:bodyPr>
          <a:lstStyle/>
          <a:p>
            <a:pPr algn="ctr"/>
            <a:r>
              <a:rPr lang="zh-CN" altLang="en-US" b="1" dirty="0">
                <a:latin typeface="Microsoft YaHei" panose="020B0503020204020204" pitchFamily="34" charset="-122"/>
                <a:ea typeface="Microsoft YaHei" panose="020B0503020204020204" pitchFamily="34" charset="-122"/>
              </a:rPr>
              <a:t>公元前</a:t>
            </a:r>
            <a:endParaRPr lang="en-US" altLang="zh-CN" b="1" dirty="0">
              <a:latin typeface="Microsoft YaHei" panose="020B0503020204020204" pitchFamily="34" charset="-122"/>
              <a:ea typeface="Microsoft YaHei" panose="020B0503020204020204" pitchFamily="34" charset="-122"/>
            </a:endParaRPr>
          </a:p>
          <a:p>
            <a:pPr algn="ctr"/>
            <a:r>
              <a:rPr lang="en-US" altLang="zh-CN" dirty="0">
                <a:latin typeface="Microsoft YaHei" panose="020B0503020204020204" pitchFamily="34" charset="-122"/>
                <a:ea typeface="Microsoft YaHei" panose="020B0503020204020204" pitchFamily="34" charset="-122"/>
              </a:rPr>
              <a:t>500</a:t>
            </a:r>
            <a:r>
              <a:rPr lang="zh-CN" altLang="en-US" dirty="0">
                <a:latin typeface="Microsoft YaHei" panose="020B0503020204020204" pitchFamily="34" charset="-122"/>
                <a:ea typeface="Microsoft YaHei" panose="020B0503020204020204" pitchFamily="34" charset="-122"/>
              </a:rPr>
              <a:t>年</a:t>
            </a:r>
            <a:endParaRPr lang="en-US" altLang="zh-CN" dirty="0">
              <a:latin typeface="Microsoft YaHei" panose="020B0503020204020204" pitchFamily="34" charset="-122"/>
              <a:ea typeface="Microsoft YaHei" panose="020B0503020204020204" pitchFamily="34" charset="-122"/>
            </a:endParaRPr>
          </a:p>
        </p:txBody>
      </p:sp>
      <p:sp>
        <p:nvSpPr>
          <p:cNvPr id="34" name="TextBox 33">
            <a:extLst>
              <a:ext uri="{FF2B5EF4-FFF2-40B4-BE49-F238E27FC236}">
                <a16:creationId xmlns:a16="http://schemas.microsoft.com/office/drawing/2014/main" id="{133A7428-D052-734D-8E32-BACF6D4AF9FB}"/>
              </a:ext>
            </a:extLst>
          </p:cNvPr>
          <p:cNvSpPr txBox="1"/>
          <p:nvPr/>
        </p:nvSpPr>
        <p:spPr>
          <a:xfrm>
            <a:off x="8411092" y="5849287"/>
            <a:ext cx="646331" cy="646331"/>
          </a:xfrm>
          <a:prstGeom prst="rect">
            <a:avLst/>
          </a:prstGeom>
          <a:noFill/>
        </p:spPr>
        <p:txBody>
          <a:bodyPr wrap="none" rtlCol="0">
            <a:spAutoFit/>
          </a:bodyPr>
          <a:lstStyle/>
          <a:p>
            <a:pPr algn="ctr"/>
            <a:r>
              <a:rPr lang="zh-CN" altLang="en-US" b="1" dirty="0">
                <a:latin typeface="Microsoft YaHei" panose="020B0503020204020204" pitchFamily="34" charset="-122"/>
                <a:ea typeface="Microsoft YaHei" panose="020B0503020204020204" pitchFamily="34" charset="-122"/>
              </a:rPr>
              <a:t>公元</a:t>
            </a:r>
            <a:endParaRPr lang="en-US" altLang="zh-CN" b="1"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元年</a:t>
            </a:r>
            <a:endParaRPr lang="en-US" altLang="zh-CN" dirty="0">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3725D424-8C70-854C-A52C-5C7653FACBCE}"/>
              </a:ext>
            </a:extLst>
          </p:cNvPr>
          <p:cNvGrpSpPr/>
          <p:nvPr/>
        </p:nvGrpSpPr>
        <p:grpSpPr>
          <a:xfrm>
            <a:off x="2194934" y="3614519"/>
            <a:ext cx="2926378" cy="1836636"/>
            <a:chOff x="2124596" y="3802087"/>
            <a:chExt cx="2926378" cy="1836636"/>
          </a:xfrm>
        </p:grpSpPr>
        <p:cxnSp>
          <p:nvCxnSpPr>
            <p:cNvPr id="6" name="Elbow Connector 5">
              <a:extLst>
                <a:ext uri="{FF2B5EF4-FFF2-40B4-BE49-F238E27FC236}">
                  <a16:creationId xmlns:a16="http://schemas.microsoft.com/office/drawing/2014/main" id="{379374D5-95B5-9242-9510-8CD9CDD6ACC8}"/>
                </a:ext>
              </a:extLst>
            </p:cNvPr>
            <p:cNvCxnSpPr>
              <a:cxnSpLocks/>
            </p:cNvCxnSpPr>
            <p:nvPr/>
          </p:nvCxnSpPr>
          <p:spPr>
            <a:xfrm rot="16200000" flipH="1">
              <a:off x="2845167" y="4274089"/>
              <a:ext cx="1733724" cy="892632"/>
            </a:xfrm>
            <a:prstGeom prst="bentConnector3">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748C56A5-A2AE-5448-B125-61E16DF782FD}"/>
                </a:ext>
              </a:extLst>
            </p:cNvPr>
            <p:cNvCxnSpPr>
              <a:cxnSpLocks/>
            </p:cNvCxnSpPr>
            <p:nvPr/>
          </p:nvCxnSpPr>
          <p:spPr>
            <a:xfrm rot="16200000" flipH="1">
              <a:off x="3240026" y="3827774"/>
              <a:ext cx="1836636" cy="1785261"/>
            </a:xfrm>
            <a:prstGeom prst="bentConnector3">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4BF9F4A-9DDE-CB48-8904-912797C9505B}"/>
                </a:ext>
              </a:extLst>
            </p:cNvPr>
            <p:cNvCxnSpPr>
              <a:cxnSpLocks/>
            </p:cNvCxnSpPr>
            <p:nvPr/>
          </p:nvCxnSpPr>
          <p:spPr>
            <a:xfrm rot="16200000" flipH="1">
              <a:off x="3021473" y="4067263"/>
              <a:ext cx="1794770" cy="1306283"/>
            </a:xfrm>
            <a:prstGeom prst="bentConnector3">
              <a:avLst>
                <a:gd name="adj1" fmla="val 50000"/>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CA6D15FF-3D2C-E040-86E7-1BA8C4FF577D}"/>
                </a:ext>
              </a:extLst>
            </p:cNvPr>
            <p:cNvCxnSpPr>
              <a:cxnSpLocks/>
            </p:cNvCxnSpPr>
            <p:nvPr/>
          </p:nvCxnSpPr>
          <p:spPr>
            <a:xfrm rot="5400000">
              <a:off x="1902594" y="4149846"/>
              <a:ext cx="1585119" cy="1141115"/>
            </a:xfrm>
            <a:prstGeom prst="bentConnector3">
              <a:avLst>
                <a:gd name="adj1" fmla="val 50000"/>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Graphic 17" descr="Question mark">
            <a:extLst>
              <a:ext uri="{FF2B5EF4-FFF2-40B4-BE49-F238E27FC236}">
                <a16:creationId xmlns:a16="http://schemas.microsoft.com/office/drawing/2014/main" id="{07D99FA1-B552-AC41-B587-096999C50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2438" y="4749930"/>
            <a:ext cx="707221" cy="707221"/>
          </a:xfrm>
          <a:prstGeom prst="rect">
            <a:avLst/>
          </a:prstGeom>
        </p:spPr>
      </p:pic>
      <p:sp>
        <p:nvSpPr>
          <p:cNvPr id="48" name="文本框 40">
            <a:extLst>
              <a:ext uri="{FF2B5EF4-FFF2-40B4-BE49-F238E27FC236}">
                <a16:creationId xmlns:a16="http://schemas.microsoft.com/office/drawing/2014/main" id="{9D514366-4A61-C54D-9685-AC511EC12ABC}"/>
              </a:ext>
            </a:extLst>
          </p:cNvPr>
          <p:cNvSpPr txBox="1"/>
          <p:nvPr/>
        </p:nvSpPr>
        <p:spPr>
          <a:xfrm>
            <a:off x="-46729" y="5259290"/>
            <a:ext cx="1278498" cy="369332"/>
          </a:xfrm>
          <a:prstGeom prst="rect">
            <a:avLst/>
          </a:prstGeom>
          <a:noFill/>
        </p:spPr>
        <p:txBody>
          <a:bodyPr wrap="square" rtlCol="0">
            <a:spAutoFit/>
          </a:bodyPr>
          <a:lstStyle/>
          <a:p>
            <a:pPr algn="ctr"/>
            <a:r>
              <a:rPr lang="zh-CN" altLang="en-US" b="1" u="sng" dirty="0">
                <a:solidFill>
                  <a:srgbClr val="1A2A2F"/>
                </a:solidFill>
                <a:latin typeface="Microsoft YaHei" panose="020B0503020204020204" pitchFamily="34" charset="-122"/>
                <a:ea typeface="Microsoft YaHei" panose="020B0503020204020204" pitchFamily="34" charset="-122"/>
              </a:rPr>
              <a:t>公元纪年</a:t>
            </a:r>
            <a:endParaRPr lang="en-US" altLang="zh-CN" b="1" u="sng" dirty="0">
              <a:solidFill>
                <a:srgbClr val="1A2A2F"/>
              </a:solidFill>
              <a:latin typeface="Microsoft YaHei" panose="020B0503020204020204" pitchFamily="34" charset="-122"/>
              <a:ea typeface="Microsoft YaHei" panose="020B0503020204020204" pitchFamily="34" charset="-122"/>
            </a:endParaRPr>
          </a:p>
        </p:txBody>
      </p:sp>
      <p:grpSp>
        <p:nvGrpSpPr>
          <p:cNvPr id="49" name="组合 25">
            <a:extLst>
              <a:ext uri="{FF2B5EF4-FFF2-40B4-BE49-F238E27FC236}">
                <a16:creationId xmlns:a16="http://schemas.microsoft.com/office/drawing/2014/main" id="{28B832BC-6596-3C41-9496-4D27D04C6AED}"/>
              </a:ext>
            </a:extLst>
          </p:cNvPr>
          <p:cNvGrpSpPr/>
          <p:nvPr/>
        </p:nvGrpSpPr>
        <p:grpSpPr>
          <a:xfrm>
            <a:off x="8572664" y="5343698"/>
            <a:ext cx="323189" cy="439067"/>
            <a:chOff x="3899792" y="1062698"/>
            <a:chExt cx="434958" cy="590910"/>
          </a:xfrm>
          <a:solidFill>
            <a:schemeClr val="tx1"/>
          </a:solidFill>
        </p:grpSpPr>
        <p:sp>
          <p:nvSpPr>
            <p:cNvPr id="50" name="矩形 29">
              <a:extLst>
                <a:ext uri="{FF2B5EF4-FFF2-40B4-BE49-F238E27FC236}">
                  <a16:creationId xmlns:a16="http://schemas.microsoft.com/office/drawing/2014/main" id="{3FAEE0F3-6D00-DA4F-BDB9-E33C3FBF59AE}"/>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30">
              <a:extLst>
                <a:ext uri="{FF2B5EF4-FFF2-40B4-BE49-F238E27FC236}">
                  <a16:creationId xmlns:a16="http://schemas.microsoft.com/office/drawing/2014/main" id="{141B0311-0849-2545-AE4D-CE253DD9E9A0}"/>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 name="组合 6">
            <a:extLst>
              <a:ext uri="{FF2B5EF4-FFF2-40B4-BE49-F238E27FC236}">
                <a16:creationId xmlns:a16="http://schemas.microsoft.com/office/drawing/2014/main" id="{82996450-3154-0744-97DE-5EB31665EFAB}"/>
              </a:ext>
            </a:extLst>
          </p:cNvPr>
          <p:cNvGrpSpPr/>
          <p:nvPr/>
        </p:nvGrpSpPr>
        <p:grpSpPr>
          <a:xfrm>
            <a:off x="5649934" y="1204361"/>
            <a:ext cx="3482432" cy="2971367"/>
            <a:chOff x="5579596" y="1310904"/>
            <a:chExt cx="3482432" cy="2971367"/>
          </a:xfrm>
        </p:grpSpPr>
        <p:pic>
          <p:nvPicPr>
            <p:cNvPr id="25" name="Picture 22">
              <a:extLst>
                <a:ext uri="{FF2B5EF4-FFF2-40B4-BE49-F238E27FC236}">
                  <a16:creationId xmlns:a16="http://schemas.microsoft.com/office/drawing/2014/main" id="{526945FA-8606-A946-AA9F-45A333179F17}"/>
                </a:ext>
              </a:extLst>
            </p:cNvPr>
            <p:cNvPicPr>
              <a:picLocks noChangeAspect="1"/>
            </p:cNvPicPr>
            <p:nvPr/>
          </p:nvPicPr>
          <p:blipFill>
            <a:blip r:embed="rId5"/>
            <a:stretch>
              <a:fillRect/>
            </a:stretch>
          </p:blipFill>
          <p:spPr>
            <a:xfrm>
              <a:off x="5579596" y="1310904"/>
              <a:ext cx="3482432" cy="24377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4">
              <a:extLst>
                <a:ext uri="{FF2B5EF4-FFF2-40B4-BE49-F238E27FC236}">
                  <a16:creationId xmlns:a16="http://schemas.microsoft.com/office/drawing/2014/main" id="{333B33D1-161B-CE4A-8ABF-AEB65CB3D8C6}"/>
                </a:ext>
              </a:extLst>
            </p:cNvPr>
            <p:cNvSpPr txBox="1"/>
            <p:nvPr/>
          </p:nvSpPr>
          <p:spPr>
            <a:xfrm>
              <a:off x="5579596" y="3820606"/>
              <a:ext cx="3482431" cy="461665"/>
            </a:xfrm>
            <a:prstGeom prst="rect">
              <a:avLst/>
            </a:prstGeom>
            <a:noFill/>
          </p:spPr>
          <p:txBody>
            <a:bodyPr wrap="square" rtlCol="0">
              <a:spAutoFit/>
            </a:bodyPr>
            <a:lstStyle/>
            <a:p>
              <a:pPr algn="ctr"/>
              <a:r>
                <a:rPr lang="zh-CN" altLang="en-US" sz="2400" b="1" dirty="0">
                  <a:latin typeface="Microsoft YaHei" panose="020B0503020204020204" pitchFamily="34" charset="-122"/>
                  <a:ea typeface="Microsoft YaHei" panose="020B0503020204020204" pitchFamily="34" charset="-122"/>
                </a:rPr>
                <a:t>亚述帝系表</a:t>
              </a:r>
              <a:endParaRPr lang="en-US" sz="2400" b="1" dirty="0">
                <a:latin typeface="Microsoft YaHei" panose="020B0503020204020204" pitchFamily="34" charset="-122"/>
                <a:ea typeface="Microsoft YaHei" panose="020B0503020204020204" pitchFamily="34" charset="-122"/>
              </a:endParaRPr>
            </a:p>
          </p:txBody>
        </p:sp>
      </p:grpSp>
      <p:sp>
        <p:nvSpPr>
          <p:cNvPr id="29" name="矩形 4">
            <a:extLst>
              <a:ext uri="{FF2B5EF4-FFF2-40B4-BE49-F238E27FC236}">
                <a16:creationId xmlns:a16="http://schemas.microsoft.com/office/drawing/2014/main" id="{E75EEF85-0A3A-2B45-9539-D94E85CD619C}"/>
              </a:ext>
            </a:extLst>
          </p:cNvPr>
          <p:cNvSpPr>
            <a:spLocks noChangeArrowheads="1"/>
          </p:cNvSpPr>
          <p:nvPr/>
        </p:nvSpPr>
        <p:spPr bwMode="auto">
          <a:xfrm>
            <a:off x="3768550" y="157787"/>
            <a:ext cx="1747577" cy="2036543"/>
          </a:xfrm>
          <a:prstGeom prst="rect">
            <a:avLst/>
          </a:prstGeom>
          <a:noFill/>
          <a:ln>
            <a:noFill/>
          </a:ln>
        </p:spPr>
        <p:txBody>
          <a:bodyPr anchor="t"/>
          <a:lstStyle/>
          <a:p>
            <a:pPr algn="ctr" eaLnBrk="0" hangingPunct="0"/>
            <a:r>
              <a:rPr lang="zh-CN" altLang="en-US" sz="2400" b="1" dirty="0">
                <a:solidFill>
                  <a:srgbClr val="002060"/>
                </a:solidFill>
                <a:ea typeface="汉仪大宋简" panose="02010609000101010101" pitchFamily="49" charset="-122"/>
              </a:rPr>
              <a:t>以色列北国</a:t>
            </a:r>
            <a:endParaRPr lang="en-US" altLang="zh-CN" sz="2400" b="1" dirty="0">
              <a:solidFill>
                <a:srgbClr val="002060"/>
              </a:solidFill>
              <a:ea typeface="汉仪大宋简" panose="02010609000101010101" pitchFamily="49" charset="-122"/>
            </a:endParaRPr>
          </a:p>
          <a:p>
            <a:pPr algn="ctr" eaLnBrk="0" hangingPunct="0"/>
            <a:r>
              <a:rPr lang="zh-CN" altLang="en-US" sz="2400" b="1" dirty="0">
                <a:solidFill>
                  <a:srgbClr val="002060"/>
                </a:solidFill>
                <a:ea typeface="汉仪大宋简" panose="02010609000101010101" pitchFamily="49" charset="-122"/>
              </a:rPr>
              <a:t>和</a:t>
            </a:r>
            <a:endParaRPr lang="en-US" altLang="zh-CN" sz="2400" b="1" dirty="0">
              <a:solidFill>
                <a:srgbClr val="002060"/>
              </a:solidFill>
              <a:ea typeface="汉仪大宋简" panose="02010609000101010101" pitchFamily="49" charset="-122"/>
            </a:endParaRPr>
          </a:p>
          <a:p>
            <a:pPr algn="ctr" eaLnBrk="0" hangingPunct="0"/>
            <a:r>
              <a:rPr lang="zh-CN" altLang="en-US" sz="2400" b="1" dirty="0">
                <a:solidFill>
                  <a:srgbClr val="002060"/>
                </a:solidFill>
                <a:ea typeface="汉仪大宋简" panose="02010609000101010101" pitchFamily="49" charset="-122"/>
              </a:rPr>
              <a:t>犹大南国</a:t>
            </a:r>
            <a:endParaRPr lang="en-US" altLang="zh-CN" sz="2400" b="1" dirty="0">
              <a:solidFill>
                <a:srgbClr val="002060"/>
              </a:solidFill>
              <a:ea typeface="汉仪大宋简" panose="02010609000101010101" pitchFamily="49" charset="-122"/>
            </a:endParaRPr>
          </a:p>
          <a:p>
            <a:pPr algn="ctr" eaLnBrk="0" hangingPunct="0"/>
            <a:r>
              <a:rPr lang="zh-CN" altLang="en-US" sz="2400" b="1" dirty="0">
                <a:solidFill>
                  <a:srgbClr val="002060"/>
                </a:solidFill>
                <a:ea typeface="汉仪大宋简" panose="02010609000101010101" pitchFamily="49" charset="-122"/>
              </a:rPr>
              <a:t>与</a:t>
            </a:r>
            <a:endParaRPr lang="en-US" altLang="zh-CN" sz="2400" b="1" dirty="0">
              <a:solidFill>
                <a:srgbClr val="002060"/>
              </a:solidFill>
              <a:ea typeface="汉仪大宋简" panose="02010609000101010101" pitchFamily="49" charset="-122"/>
            </a:endParaRPr>
          </a:p>
          <a:p>
            <a:pPr algn="ctr" eaLnBrk="0" hangingPunct="0"/>
            <a:r>
              <a:rPr lang="zh-CN" altLang="en-US" sz="2400" b="1" dirty="0">
                <a:solidFill>
                  <a:srgbClr val="002060"/>
                </a:solidFill>
                <a:ea typeface="汉仪大宋简" panose="02010609000101010101" pitchFamily="49" charset="-122"/>
              </a:rPr>
              <a:t>亚述来往</a:t>
            </a:r>
            <a:endParaRPr lang="en-US" altLang="zh-CN" sz="2400" b="1" dirty="0">
              <a:solidFill>
                <a:srgbClr val="002060"/>
              </a:solidFill>
              <a:ea typeface="汉仪大宋简" panose="02010609000101010101" pitchFamily="49" charset="-122"/>
            </a:endParaRPr>
          </a:p>
        </p:txBody>
      </p:sp>
      <p:pic>
        <p:nvPicPr>
          <p:cNvPr id="3" name="图片 2">
            <a:extLst>
              <a:ext uri="{FF2B5EF4-FFF2-40B4-BE49-F238E27FC236}">
                <a16:creationId xmlns:a16="http://schemas.microsoft.com/office/drawing/2014/main" id="{B293BB98-16B5-F74D-AC7F-DE1268F4D307}"/>
              </a:ext>
            </a:extLst>
          </p:cNvPr>
          <p:cNvPicPr>
            <a:picLocks noChangeAspect="1"/>
          </p:cNvPicPr>
          <p:nvPr/>
        </p:nvPicPr>
        <p:blipFill>
          <a:blip r:embed="rId6"/>
          <a:stretch>
            <a:fillRect/>
          </a:stretch>
        </p:blipFill>
        <p:spPr>
          <a:xfrm>
            <a:off x="-131403" y="981580"/>
            <a:ext cx="4611695" cy="3434978"/>
          </a:xfrm>
          <a:prstGeom prst="rect">
            <a:avLst/>
          </a:prstGeom>
        </p:spPr>
      </p:pic>
      <p:cxnSp>
        <p:nvCxnSpPr>
          <p:cNvPr id="11" name="直线连接符 10">
            <a:extLst>
              <a:ext uri="{FF2B5EF4-FFF2-40B4-BE49-F238E27FC236}">
                <a16:creationId xmlns:a16="http://schemas.microsoft.com/office/drawing/2014/main" id="{F7BBDF39-F396-8540-B286-A24A423B707F}"/>
              </a:ext>
            </a:extLst>
          </p:cNvPr>
          <p:cNvCxnSpPr/>
          <p:nvPr/>
        </p:nvCxnSpPr>
        <p:spPr>
          <a:xfrm>
            <a:off x="3768550" y="2601931"/>
            <a:ext cx="2042831" cy="0"/>
          </a:xfrm>
          <a:prstGeom prst="line">
            <a:avLst/>
          </a:prstGeom>
          <a:ln w="38100">
            <a:solidFill>
              <a:srgbClr val="FF000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TextBox 29">
            <a:extLst>
              <a:ext uri="{FF2B5EF4-FFF2-40B4-BE49-F238E27FC236}">
                <a16:creationId xmlns:a16="http://schemas.microsoft.com/office/drawing/2014/main" id="{C244DCC7-9B77-EB43-B2D6-B169D7E6383F}"/>
              </a:ext>
            </a:extLst>
          </p:cNvPr>
          <p:cNvSpPr txBox="1"/>
          <p:nvPr/>
        </p:nvSpPr>
        <p:spPr>
          <a:xfrm>
            <a:off x="5541399" y="5840172"/>
            <a:ext cx="877163" cy="923330"/>
          </a:xfrm>
          <a:prstGeom prst="rect">
            <a:avLst/>
          </a:prstGeom>
          <a:noFill/>
        </p:spPr>
        <p:txBody>
          <a:bodyPr wrap="none" rtlCol="0">
            <a:spAutoFit/>
          </a:bodyPr>
          <a:lstStyle/>
          <a:p>
            <a:endParaRPr lang="en-US" altLang="zh-CN" dirty="0">
              <a:solidFill>
                <a:srgbClr val="FF0000"/>
              </a:solidFill>
              <a:latin typeface="Microsoft YaHei" panose="020B0503020204020204" pitchFamily="34" charset="-122"/>
              <a:ea typeface="Microsoft YaHei" panose="020B0503020204020204" pitchFamily="34" charset="-122"/>
            </a:endParaRPr>
          </a:p>
          <a:p>
            <a:r>
              <a:rPr lang="zh-CN" altLang="en-US" dirty="0">
                <a:solidFill>
                  <a:srgbClr val="FF0000"/>
                </a:solidFill>
                <a:latin typeface="Microsoft YaHei" panose="020B0503020204020204" pitchFamily="34" charset="-122"/>
                <a:ea typeface="Microsoft YaHei" panose="020B0503020204020204" pitchFamily="34" charset="-122"/>
              </a:rPr>
              <a:t>公元前</a:t>
            </a:r>
            <a:endParaRPr lang="en-US" altLang="zh-CN" dirty="0">
              <a:solidFill>
                <a:srgbClr val="FF0000"/>
              </a:solidFill>
              <a:latin typeface="Microsoft YaHei" panose="020B0503020204020204" pitchFamily="34" charset="-122"/>
              <a:ea typeface="Microsoft YaHei" panose="020B0503020204020204" pitchFamily="34" charset="-122"/>
            </a:endParaRPr>
          </a:p>
          <a:p>
            <a:r>
              <a:rPr lang="en-US" altLang="zh-CN" dirty="0">
                <a:solidFill>
                  <a:srgbClr val="FF0000"/>
                </a:solidFill>
                <a:latin typeface="Microsoft YaHei" panose="020B0503020204020204" pitchFamily="34" charset="-122"/>
                <a:ea typeface="Microsoft YaHei" panose="020B0503020204020204" pitchFamily="34" charset="-122"/>
              </a:rPr>
              <a:t>763</a:t>
            </a:r>
            <a:r>
              <a:rPr lang="zh-CN" altLang="en-US" dirty="0">
                <a:solidFill>
                  <a:srgbClr val="FF0000"/>
                </a:solidFill>
                <a:latin typeface="Microsoft YaHei" panose="020B0503020204020204" pitchFamily="34" charset="-122"/>
                <a:ea typeface="Microsoft YaHei" panose="020B0503020204020204" pitchFamily="34" charset="-122"/>
              </a:rPr>
              <a:t>年</a:t>
            </a:r>
            <a:endParaRPr lang="en-US" altLang="zh-CN" dirty="0">
              <a:solidFill>
                <a:srgbClr val="FF0000"/>
              </a:solidFill>
              <a:latin typeface="Microsoft YaHei" panose="020B0503020204020204" pitchFamily="34" charset="-122"/>
              <a:ea typeface="Microsoft YaHei" panose="020B0503020204020204" pitchFamily="34" charset="-122"/>
            </a:endParaRPr>
          </a:p>
        </p:txBody>
      </p:sp>
      <p:sp>
        <p:nvSpPr>
          <p:cNvPr id="40" name="椭圆 63">
            <a:extLst>
              <a:ext uri="{FF2B5EF4-FFF2-40B4-BE49-F238E27FC236}">
                <a16:creationId xmlns:a16="http://schemas.microsoft.com/office/drawing/2014/main" id="{1C6B7301-2D1F-9440-BE13-7D6B689D277D}"/>
              </a:ext>
            </a:extLst>
          </p:cNvPr>
          <p:cNvSpPr>
            <a:spLocks noChangeAspect="1"/>
          </p:cNvSpPr>
          <p:nvPr/>
        </p:nvSpPr>
        <p:spPr>
          <a:xfrm>
            <a:off x="5882007" y="569644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4" name="直线箭头连接符 43">
            <a:extLst>
              <a:ext uri="{FF2B5EF4-FFF2-40B4-BE49-F238E27FC236}">
                <a16:creationId xmlns:a16="http://schemas.microsoft.com/office/drawing/2014/main" id="{C13040FD-2E9A-D344-9DF3-33DE8553812C}"/>
              </a:ext>
            </a:extLst>
          </p:cNvPr>
          <p:cNvCxnSpPr>
            <a:cxnSpLocks/>
          </p:cNvCxnSpPr>
          <p:nvPr/>
        </p:nvCxnSpPr>
        <p:spPr>
          <a:xfrm>
            <a:off x="5954150" y="5042848"/>
            <a:ext cx="0" cy="61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线箭头连接符 51">
            <a:extLst>
              <a:ext uri="{FF2B5EF4-FFF2-40B4-BE49-F238E27FC236}">
                <a16:creationId xmlns:a16="http://schemas.microsoft.com/office/drawing/2014/main" id="{F3DF644A-3210-A64B-9F4D-68C4C88F9B4C}"/>
              </a:ext>
            </a:extLst>
          </p:cNvPr>
          <p:cNvCxnSpPr>
            <a:cxnSpLocks/>
          </p:cNvCxnSpPr>
          <p:nvPr/>
        </p:nvCxnSpPr>
        <p:spPr>
          <a:xfrm>
            <a:off x="5964605" y="3491840"/>
            <a:ext cx="0" cy="64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30">
            <a:extLst>
              <a:ext uri="{FF2B5EF4-FFF2-40B4-BE49-F238E27FC236}">
                <a16:creationId xmlns:a16="http://schemas.microsoft.com/office/drawing/2014/main" id="{58F52714-58B7-C940-AEF8-C284200ED579}"/>
              </a:ext>
            </a:extLst>
          </p:cNvPr>
          <p:cNvSpPr txBox="1"/>
          <p:nvPr/>
        </p:nvSpPr>
        <p:spPr>
          <a:xfrm>
            <a:off x="1237091" y="2206575"/>
            <a:ext cx="2008883" cy="1200329"/>
          </a:xfrm>
          <a:prstGeom prst="rect">
            <a:avLst/>
          </a:prstGeom>
          <a:noFill/>
        </p:spPr>
        <p:txBody>
          <a:bodyPr wrap="none" rtlCol="0">
            <a:spAutoFit/>
          </a:bodyPr>
          <a:lstStyle/>
          <a:p>
            <a:r>
              <a:rPr lang="zh-CN" altLang="en-US" sz="2400" b="1" dirty="0">
                <a:highlight>
                  <a:srgbClr val="F7EAD7"/>
                </a:highlight>
                <a:latin typeface="Microsoft YaHei" panose="020B0503020204020204" pitchFamily="34" charset="-122"/>
                <a:ea typeface="Microsoft YaHei" panose="020B0503020204020204" pitchFamily="34" charset="-122"/>
              </a:rPr>
              <a:t>某某王</a:t>
            </a:r>
            <a:r>
              <a:rPr lang="en-US" altLang="zh-CN" sz="2400" b="1" dirty="0">
                <a:highlight>
                  <a:srgbClr val="F7EAD7"/>
                </a:highlight>
                <a:latin typeface="Microsoft YaHei" panose="020B0503020204020204" pitchFamily="34" charset="-122"/>
                <a:ea typeface="Microsoft YaHei" panose="020B0503020204020204" pitchFamily="34" charset="-122"/>
              </a:rPr>
              <a:t>…</a:t>
            </a:r>
          </a:p>
          <a:p>
            <a:r>
              <a:rPr lang="en-US" altLang="zh-CN" sz="2400" b="1" dirty="0">
                <a:highlight>
                  <a:srgbClr val="F7EAD7"/>
                </a:highlight>
                <a:latin typeface="Microsoft YaHei" panose="020B0503020204020204" pitchFamily="34" charset="-122"/>
                <a:ea typeface="Microsoft YaHei" panose="020B0503020204020204" pitchFamily="34" charset="-122"/>
              </a:rPr>
              <a:t>…</a:t>
            </a:r>
            <a:r>
              <a:rPr lang="zh-CN" altLang="en-US" sz="2400" b="1" dirty="0">
                <a:highlight>
                  <a:srgbClr val="F7EAD7"/>
                </a:highlight>
                <a:latin typeface="Microsoft YaHei" panose="020B0503020204020204" pitchFamily="34" charset="-122"/>
                <a:ea typeface="Microsoft YaHei" panose="020B0503020204020204" pitchFamily="34" charset="-122"/>
              </a:rPr>
              <a:t>乌西雅王</a:t>
            </a:r>
            <a:r>
              <a:rPr lang="en-US" altLang="zh-CN" sz="2400" b="1" dirty="0">
                <a:highlight>
                  <a:srgbClr val="F7EAD7"/>
                </a:highlight>
                <a:latin typeface="Microsoft YaHei" panose="020B0503020204020204" pitchFamily="34" charset="-122"/>
                <a:ea typeface="Microsoft YaHei" panose="020B0503020204020204" pitchFamily="34" charset="-122"/>
              </a:rPr>
              <a:t>…</a:t>
            </a:r>
          </a:p>
          <a:p>
            <a:r>
              <a:rPr lang="en-US" altLang="zh-CN" sz="2400" b="1" dirty="0">
                <a:highlight>
                  <a:srgbClr val="F7EAD7"/>
                </a:highlight>
                <a:latin typeface="Microsoft YaHei" panose="020B0503020204020204" pitchFamily="34" charset="-122"/>
                <a:ea typeface="Microsoft YaHei" panose="020B0503020204020204" pitchFamily="34" charset="-122"/>
              </a:rPr>
              <a:t>…</a:t>
            </a:r>
            <a:r>
              <a:rPr lang="zh-CN" altLang="en-US" sz="2400" b="1" dirty="0">
                <a:highlight>
                  <a:srgbClr val="F7EAD7"/>
                </a:highlight>
                <a:latin typeface="Microsoft YaHei" panose="020B0503020204020204" pitchFamily="34" charset="-122"/>
                <a:ea typeface="Microsoft YaHei" panose="020B0503020204020204" pitchFamily="34" charset="-122"/>
              </a:rPr>
              <a:t>某某王</a:t>
            </a:r>
            <a:endParaRPr lang="en-US" altLang="zh-CN" sz="2400" b="1" dirty="0">
              <a:highlight>
                <a:srgbClr val="F7EAD7"/>
              </a:highlight>
              <a:latin typeface="Microsoft YaHei" panose="020B0503020204020204" pitchFamily="34" charset="-122"/>
              <a:ea typeface="Microsoft YaHei" panose="020B0503020204020204" pitchFamily="34" charset="-122"/>
            </a:endParaRPr>
          </a:p>
        </p:txBody>
      </p:sp>
      <p:cxnSp>
        <p:nvCxnSpPr>
          <p:cNvPr id="46" name="直线连接符 45">
            <a:extLst>
              <a:ext uri="{FF2B5EF4-FFF2-40B4-BE49-F238E27FC236}">
                <a16:creationId xmlns:a16="http://schemas.microsoft.com/office/drawing/2014/main" id="{192926F7-C353-A14F-95D6-2E4812A00E32}"/>
              </a:ext>
            </a:extLst>
          </p:cNvPr>
          <p:cNvCxnSpPr>
            <a:cxnSpLocks/>
            <a:stCxn id="53" idx="2"/>
          </p:cNvCxnSpPr>
          <p:nvPr/>
        </p:nvCxnSpPr>
        <p:spPr>
          <a:xfrm>
            <a:off x="2241533" y="3406904"/>
            <a:ext cx="3523842" cy="222171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978D7CD9-128F-A144-ADEB-A2959686996D}"/>
              </a:ext>
            </a:extLst>
          </p:cNvPr>
          <p:cNvGrpSpPr/>
          <p:nvPr/>
        </p:nvGrpSpPr>
        <p:grpSpPr>
          <a:xfrm>
            <a:off x="5502457" y="4171631"/>
            <a:ext cx="944038" cy="881373"/>
            <a:chOff x="5502457" y="4171631"/>
            <a:chExt cx="944038" cy="881373"/>
          </a:xfrm>
        </p:grpSpPr>
        <p:pic>
          <p:nvPicPr>
            <p:cNvPr id="16" name="图片 15">
              <a:extLst>
                <a:ext uri="{FF2B5EF4-FFF2-40B4-BE49-F238E27FC236}">
                  <a16:creationId xmlns:a16="http://schemas.microsoft.com/office/drawing/2014/main" id="{2B3FC1A3-A601-EF42-B412-16C4A7F52277}"/>
                </a:ext>
              </a:extLst>
            </p:cNvPr>
            <p:cNvPicPr>
              <a:picLocks noChangeAspect="1"/>
            </p:cNvPicPr>
            <p:nvPr/>
          </p:nvPicPr>
          <p:blipFill rotWithShape="1">
            <a:blip r:embed="rId7"/>
            <a:srcRect l="5545" t="8197" r="8012" b="11098"/>
            <a:stretch/>
          </p:blipFill>
          <p:spPr>
            <a:xfrm>
              <a:off x="5502457" y="4171631"/>
              <a:ext cx="944038" cy="881373"/>
            </a:xfrm>
            <a:prstGeom prst="rect">
              <a:avLst/>
            </a:prstGeom>
          </p:spPr>
        </p:pic>
        <p:sp>
          <p:nvSpPr>
            <p:cNvPr id="41" name="TextBox 29">
              <a:extLst>
                <a:ext uri="{FF2B5EF4-FFF2-40B4-BE49-F238E27FC236}">
                  <a16:creationId xmlns:a16="http://schemas.microsoft.com/office/drawing/2014/main" id="{7F19342F-6AAF-BE43-A29F-0D50739AB344}"/>
                </a:ext>
              </a:extLst>
            </p:cNvPr>
            <p:cNvSpPr txBox="1"/>
            <p:nvPr/>
          </p:nvSpPr>
          <p:spPr>
            <a:xfrm>
              <a:off x="5541399" y="4436680"/>
              <a:ext cx="877163" cy="369332"/>
            </a:xfrm>
            <a:prstGeom prst="rect">
              <a:avLst/>
            </a:prstGeom>
            <a:noFill/>
          </p:spPr>
          <p:txBody>
            <a:bodyPr wrap="none" rtlCol="0">
              <a:spAutoFit/>
            </a:bodyPr>
            <a:lstStyle/>
            <a:p>
              <a:r>
                <a:rPr lang="zh-CN" altLang="en-US" b="1" dirty="0">
                  <a:solidFill>
                    <a:schemeClr val="bg1"/>
                  </a:solidFill>
                  <a:latin typeface="Microsoft YaHei" panose="020B0503020204020204" pitchFamily="34" charset="-122"/>
                  <a:ea typeface="Microsoft YaHei" panose="020B0503020204020204" pitchFamily="34" charset="-122"/>
                </a:rPr>
                <a:t>日全食</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grpSp>
      <p:sp>
        <p:nvSpPr>
          <p:cNvPr id="42" name="TextBox 29">
            <a:extLst>
              <a:ext uri="{FF2B5EF4-FFF2-40B4-BE49-F238E27FC236}">
                <a16:creationId xmlns:a16="http://schemas.microsoft.com/office/drawing/2014/main" id="{64247271-E3F2-9346-BB83-C469AE990B5E}"/>
              </a:ext>
            </a:extLst>
          </p:cNvPr>
          <p:cNvSpPr txBox="1"/>
          <p:nvPr/>
        </p:nvSpPr>
        <p:spPr>
          <a:xfrm>
            <a:off x="5541399" y="5840172"/>
            <a:ext cx="877163" cy="923330"/>
          </a:xfrm>
          <a:prstGeom prst="rect">
            <a:avLst/>
          </a:prstGeom>
          <a:noFill/>
        </p:spPr>
        <p:txBody>
          <a:bodyPr wrap="none" rtlCol="0">
            <a:spAutoFit/>
          </a:bodyPr>
          <a:lstStyle/>
          <a:p>
            <a:r>
              <a:rPr lang="zh-CN" altLang="en-US" b="1" dirty="0">
                <a:solidFill>
                  <a:srgbClr val="FF0000"/>
                </a:solidFill>
                <a:latin typeface="Microsoft YaHei" panose="020B0503020204020204" pitchFamily="34" charset="-122"/>
                <a:ea typeface="Microsoft YaHei" panose="020B0503020204020204" pitchFamily="34" charset="-122"/>
              </a:rPr>
              <a:t>乌西雅</a:t>
            </a:r>
            <a:endParaRPr lang="en-US" altLang="zh-CN" b="1" dirty="0">
              <a:solidFill>
                <a:srgbClr val="FF0000"/>
              </a:solidFill>
              <a:latin typeface="Microsoft YaHei" panose="020B0503020204020204" pitchFamily="34" charset="-122"/>
              <a:ea typeface="Microsoft YaHei" panose="020B0503020204020204" pitchFamily="34" charset="-122"/>
            </a:endParaRPr>
          </a:p>
          <a:p>
            <a:r>
              <a:rPr lang="zh-CN" altLang="en-US" dirty="0">
                <a:solidFill>
                  <a:srgbClr val="FF0000"/>
                </a:solidFill>
                <a:latin typeface="Microsoft YaHei" panose="020B0503020204020204" pitchFamily="34" charset="-122"/>
                <a:ea typeface="Microsoft YaHei" panose="020B0503020204020204" pitchFamily="34" charset="-122"/>
              </a:rPr>
              <a:t>公元前</a:t>
            </a:r>
            <a:endParaRPr lang="en-US" altLang="zh-CN" dirty="0">
              <a:solidFill>
                <a:srgbClr val="FF0000"/>
              </a:solidFill>
              <a:latin typeface="Microsoft YaHei" panose="020B0503020204020204" pitchFamily="34" charset="-122"/>
              <a:ea typeface="Microsoft YaHei" panose="020B0503020204020204" pitchFamily="34" charset="-122"/>
            </a:endParaRPr>
          </a:p>
          <a:p>
            <a:r>
              <a:rPr lang="en-US" altLang="zh-CN" dirty="0">
                <a:solidFill>
                  <a:srgbClr val="FF0000"/>
                </a:solidFill>
                <a:latin typeface="Microsoft YaHei" panose="020B0503020204020204" pitchFamily="34" charset="-122"/>
                <a:ea typeface="Microsoft YaHei" panose="020B0503020204020204" pitchFamily="34" charset="-122"/>
              </a:rPr>
              <a:t>763</a:t>
            </a:r>
            <a:r>
              <a:rPr lang="zh-CN" altLang="en-US" dirty="0">
                <a:solidFill>
                  <a:srgbClr val="FF0000"/>
                </a:solidFill>
                <a:latin typeface="Microsoft YaHei" panose="020B0503020204020204" pitchFamily="34" charset="-122"/>
                <a:ea typeface="Microsoft YaHei" panose="020B0503020204020204" pitchFamily="34" charset="-122"/>
              </a:rPr>
              <a:t>年</a:t>
            </a:r>
            <a:endParaRPr lang="en-US" altLang="zh-CN"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7832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22"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up)">
                                      <p:cBhvr>
                                        <p:cTn id="39" dur="500"/>
                                        <p:tgtEl>
                                          <p:spTgt spid="44"/>
                                        </p:tgtEl>
                                      </p:cBhvr>
                                    </p:animEffec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up)">
                                      <p:cBhvr>
                                        <p:cTn id="54" dur="500"/>
                                        <p:tgtEl>
                                          <p:spTgt spid="46"/>
                                        </p:tgtEl>
                                      </p:cBhvr>
                                    </p:animEffect>
                                  </p:childTnLst>
                                </p:cTn>
                              </p:par>
                            </p:childTnLst>
                          </p:cTn>
                        </p:par>
                        <p:par>
                          <p:cTn id="55" fill="hold">
                            <p:stCondLst>
                              <p:cond delay="500"/>
                            </p:stCondLst>
                            <p:childTnLst>
                              <p:par>
                                <p:cTn id="56" presetID="26" presetClass="emph" presetSubtype="0" fill="hold" grpId="1" nodeType="after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500"/>
                                        <p:tgtEl>
                                          <p:spTgt spid="42"/>
                                        </p:tgtEl>
                                      </p:cBhvr>
                                    </p:animEffect>
                                  </p:childTnLst>
                                </p:cTn>
                              </p:par>
                            </p:childTnLst>
                          </p:cTn>
                        </p:par>
                        <p:par>
                          <p:cTn id="63" fill="hold">
                            <p:stCondLst>
                              <p:cond delay="1500"/>
                            </p:stCondLst>
                            <p:childTnLst>
                              <p:par>
                                <p:cTn id="64" presetID="26" presetClass="emph" presetSubtype="0" fill="hold" grpId="1" nodeType="afterEffect">
                                  <p:stCondLst>
                                    <p:cond delay="0"/>
                                  </p:stCondLst>
                                  <p:childTnLst>
                                    <p:animEffect transition="out" filter="fade">
                                      <p:cBhvr>
                                        <p:cTn id="65" dur="500" tmFilter="0, 0; .2, .5; .8, .5; 1, 0"/>
                                        <p:tgtEl>
                                          <p:spTgt spid="42"/>
                                        </p:tgtEl>
                                      </p:cBhvr>
                                    </p:animEffect>
                                    <p:animScale>
                                      <p:cBhvr>
                                        <p:cTn id="66" dur="250" autoRev="1" fill="hold"/>
                                        <p:tgtEl>
                                          <p:spTgt spid="42"/>
                                        </p:tgtEl>
                                      </p:cBhvr>
                                      <p:by x="105000" y="105000"/>
                                    </p:animScale>
                                  </p:childTnLst>
                                </p:cTn>
                              </p:par>
                            </p:childTnLst>
                          </p:cTn>
                        </p:par>
                        <p:par>
                          <p:cTn id="67" fill="hold">
                            <p:stCondLst>
                              <p:cond delay="2000"/>
                            </p:stCondLst>
                            <p:childTnLst>
                              <p:par>
                                <p:cTn id="68" presetID="1" presetClass="entr" presetSubtype="0" fill="hold" grpId="0" nodeType="afterEffect">
                                  <p:stCondLst>
                                    <p:cond delay="50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P spid="29" grpId="0"/>
      <p:bldP spid="37" grpId="0"/>
      <p:bldP spid="40" grpId="0" animBg="1"/>
      <p:bldP spid="40" grpId="1" animBg="1"/>
      <p:bldP spid="53" grpId="0"/>
      <p:bldP spid="42" grpId="0"/>
      <p:bldP spid="4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线箭头连接符 18">
            <a:extLst>
              <a:ext uri="{FF2B5EF4-FFF2-40B4-BE49-F238E27FC236}">
                <a16:creationId xmlns:a16="http://schemas.microsoft.com/office/drawing/2014/main" id="{12FD2D26-6251-7B41-9C9C-8EC14DBF829E}"/>
              </a:ext>
            </a:extLst>
          </p:cNvPr>
          <p:cNvCxnSpPr>
            <a:cxnSpLocks/>
          </p:cNvCxnSpPr>
          <p:nvPr/>
        </p:nvCxnSpPr>
        <p:spPr>
          <a:xfrm>
            <a:off x="476594" y="4550788"/>
            <a:ext cx="8667406"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4">
            <a:extLst>
              <a:ext uri="{FF2B5EF4-FFF2-40B4-BE49-F238E27FC236}">
                <a16:creationId xmlns:a16="http://schemas.microsoft.com/office/drawing/2014/main" id="{EEDF108D-5BA1-ED4E-85B4-1563706CD7A5}"/>
              </a:ext>
            </a:extLst>
          </p:cNvPr>
          <p:cNvSpPr>
            <a:spLocks noChangeArrowheads="1"/>
          </p:cNvSpPr>
          <p:nvPr/>
        </p:nvSpPr>
        <p:spPr bwMode="auto">
          <a:xfrm>
            <a:off x="-132066" y="473390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p:txBody>
      </p:sp>
      <p:sp>
        <p:nvSpPr>
          <p:cNvPr id="28" name="椭圆 27">
            <a:extLst>
              <a:ext uri="{FF2B5EF4-FFF2-40B4-BE49-F238E27FC236}">
                <a16:creationId xmlns:a16="http://schemas.microsoft.com/office/drawing/2014/main" id="{1E24F1BF-7E3E-2846-B066-56DF7D11B9F7}"/>
              </a:ext>
            </a:extLst>
          </p:cNvPr>
          <p:cNvSpPr>
            <a:spLocks noChangeAspect="1"/>
          </p:cNvSpPr>
          <p:nvPr/>
        </p:nvSpPr>
        <p:spPr>
          <a:xfrm>
            <a:off x="410277" y="4494633"/>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Rectangle 57">
            <a:extLst>
              <a:ext uri="{FF2B5EF4-FFF2-40B4-BE49-F238E27FC236}">
                <a16:creationId xmlns:a16="http://schemas.microsoft.com/office/drawing/2014/main" id="{014140EF-F4B4-6F4F-A9EC-916453D847B7}"/>
              </a:ext>
            </a:extLst>
          </p:cNvPr>
          <p:cNvSpPr/>
          <p:nvPr/>
        </p:nvSpPr>
        <p:spPr>
          <a:xfrm>
            <a:off x="1776536" y="4391500"/>
            <a:ext cx="1393301" cy="35230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2">
                    <a:lumMod val="50000"/>
                  </a:schemeClr>
                </a:solidFill>
                <a:latin typeface="Microsoft YaHei" panose="020B0503020204020204" pitchFamily="34" charset="-122"/>
                <a:ea typeface="Microsoft YaHei" panose="020B0503020204020204" pitchFamily="34" charset="-122"/>
              </a:rPr>
              <a:t>430</a:t>
            </a:r>
            <a:r>
              <a:rPr lang="zh-CN" altLang="en-US" b="1" dirty="0">
                <a:solidFill>
                  <a:schemeClr val="accent2">
                    <a:lumMod val="50000"/>
                  </a:schemeClr>
                </a:solidFill>
                <a:latin typeface="Microsoft YaHei" panose="020B0503020204020204" pitchFamily="34" charset="-122"/>
                <a:ea typeface="Microsoft YaHei" panose="020B0503020204020204" pitchFamily="34" charset="-122"/>
              </a:rPr>
              <a:t>年 </a:t>
            </a:r>
            <a:endParaRPr lang="en-US" b="1" dirty="0">
              <a:solidFill>
                <a:schemeClr val="accent2">
                  <a:lumMod val="50000"/>
                </a:schemeClr>
              </a:solidFill>
              <a:latin typeface="Microsoft YaHei" panose="020B0503020204020204" pitchFamily="34" charset="-122"/>
              <a:ea typeface="Microsoft YaHei" panose="020B0503020204020204" pitchFamily="34" charset="-122"/>
            </a:endParaRPr>
          </a:p>
        </p:txBody>
      </p:sp>
      <p:sp>
        <p:nvSpPr>
          <p:cNvPr id="59" name="矩形 4">
            <a:extLst>
              <a:ext uri="{FF2B5EF4-FFF2-40B4-BE49-F238E27FC236}">
                <a16:creationId xmlns:a16="http://schemas.microsoft.com/office/drawing/2014/main" id="{37410B48-A929-A14C-BF24-143E696DD781}"/>
              </a:ext>
            </a:extLst>
          </p:cNvPr>
          <p:cNvSpPr>
            <a:spLocks noChangeArrowheads="1"/>
          </p:cNvSpPr>
          <p:nvPr/>
        </p:nvSpPr>
        <p:spPr bwMode="auto">
          <a:xfrm>
            <a:off x="1152071" y="4733902"/>
            <a:ext cx="1216426" cy="1240200"/>
          </a:xfrm>
          <a:prstGeom prst="rect">
            <a:avLst/>
          </a:prstGeom>
          <a:noFill/>
          <a:ln>
            <a:noFill/>
          </a:ln>
        </p:spPr>
        <p:txBody>
          <a:bodyPr anchor="t"/>
          <a:lstStyle/>
          <a:p>
            <a:pPr algn="ctr" eaLnBrk="0" hangingPunct="0"/>
            <a:r>
              <a:rPr lang="zh-CN" altLang="en-US" b="1" dirty="0">
                <a:ea typeface="汉仪大宋简" panose="02010609000101010101" pitchFamily="49" charset="-122"/>
              </a:rPr>
              <a:t>雅各</a:t>
            </a:r>
            <a:endParaRPr lang="en-US" altLang="zh-CN" b="1" dirty="0">
              <a:ea typeface="汉仪大宋简" panose="02010609000101010101" pitchFamily="49" charset="-122"/>
            </a:endParaRPr>
          </a:p>
          <a:p>
            <a:pPr algn="ctr" eaLnBrk="0" hangingPunct="0"/>
            <a:r>
              <a:rPr lang="zh-CN" altLang="en-US" b="1" dirty="0">
                <a:ea typeface="汉仪大宋简" panose="02010609000101010101" pitchFamily="49" charset="-122"/>
              </a:rPr>
              <a:t>下埃及</a:t>
            </a:r>
            <a:endParaRPr lang="en-US" altLang="zh-CN" b="1" dirty="0">
              <a:ea typeface="汉仪大宋简" panose="02010609000101010101" pitchFamily="49" charset="-122"/>
            </a:endParaRPr>
          </a:p>
          <a:p>
            <a:pPr algn="ctr" eaLnBrk="0" hangingPunct="0"/>
            <a:r>
              <a:rPr lang="zh-CN" altLang="en-US" dirty="0">
                <a:latin typeface="Arial" panose="020B0604020202020204" pitchFamily="34" charset="0"/>
                <a:ea typeface="汉仪大宋简" panose="02010609000101010101" pitchFamily="49" charset="-122"/>
                <a:cs typeface="Arial" panose="020B0604020202020204" pitchFamily="34" charset="0"/>
              </a:rPr>
              <a:t>公元前</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algn="ctr" eaLnBrk="0" hangingPunct="0"/>
            <a:r>
              <a:rPr lang="zh-CN" altLang="en-US" dirty="0">
                <a:ea typeface="汉仪大宋简" panose="02010609000101010101" pitchFamily="49" charset="-122"/>
              </a:rPr>
              <a:t>约</a:t>
            </a:r>
            <a:r>
              <a:rPr lang="en-US" altLang="zh-CN" dirty="0">
                <a:latin typeface="Arial" panose="020B0604020202020204" pitchFamily="34" charset="0"/>
                <a:ea typeface="汉仪大宋简" panose="02010609000101010101" pitchFamily="49" charset="-122"/>
                <a:cs typeface="Arial" panose="020B0604020202020204" pitchFamily="34" charset="0"/>
              </a:rPr>
              <a:t>1879</a:t>
            </a:r>
            <a:r>
              <a:rPr lang="zh-CN" altLang="en-US" dirty="0">
                <a:latin typeface="Arial" panose="020B0604020202020204" pitchFamily="34" charset="0"/>
                <a:ea typeface="汉仪大宋简" panose="02010609000101010101" pitchFamily="49" charset="-122"/>
                <a:cs typeface="Arial" panose="020B0604020202020204" pitchFamily="34" charset="0"/>
              </a:rPr>
              <a:t>年</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algn="ctr" eaLnBrk="0" hangingPunct="0"/>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60" name="椭圆 59">
            <a:extLst>
              <a:ext uri="{FF2B5EF4-FFF2-40B4-BE49-F238E27FC236}">
                <a16:creationId xmlns:a16="http://schemas.microsoft.com/office/drawing/2014/main" id="{51C301B6-31C6-0F4D-8F9C-0FBF5A6872EF}"/>
              </a:ext>
            </a:extLst>
          </p:cNvPr>
          <p:cNvSpPr>
            <a:spLocks noChangeAspect="1"/>
          </p:cNvSpPr>
          <p:nvPr/>
        </p:nvSpPr>
        <p:spPr>
          <a:xfrm>
            <a:off x="1688669" y="4494633"/>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4">
            <a:extLst>
              <a:ext uri="{FF2B5EF4-FFF2-40B4-BE49-F238E27FC236}">
                <a16:creationId xmlns:a16="http://schemas.microsoft.com/office/drawing/2014/main" id="{BE55B55F-AEA5-FD49-A47A-FCD5F0872611}"/>
              </a:ext>
            </a:extLst>
          </p:cNvPr>
          <p:cNvSpPr>
            <a:spLocks noChangeArrowheads="1"/>
          </p:cNvSpPr>
          <p:nvPr/>
        </p:nvSpPr>
        <p:spPr bwMode="auto">
          <a:xfrm>
            <a:off x="2581154" y="4733902"/>
            <a:ext cx="1176849" cy="1416979"/>
          </a:xfrm>
          <a:prstGeom prst="rect">
            <a:avLst/>
          </a:prstGeom>
          <a:noFill/>
          <a:ln>
            <a:noFill/>
          </a:ln>
        </p:spPr>
        <p:txBody>
          <a:bodyPr anchor="t"/>
          <a:lstStyle/>
          <a:p>
            <a:pPr algn="ctr" eaLnBrk="0" hangingPunct="0"/>
            <a:r>
              <a:rPr lang="zh-CN" altLang="en-US" b="1" dirty="0">
                <a:ea typeface="汉仪大宋简" panose="02010609000101010101" pitchFamily="49" charset="-122"/>
              </a:rPr>
              <a:t>出埃及</a:t>
            </a:r>
            <a:endParaRPr lang="en-US" altLang="zh-CN" b="1" dirty="0">
              <a:ea typeface="汉仪大宋简" panose="02010609000101010101" pitchFamily="49" charset="-122"/>
            </a:endParaRPr>
          </a:p>
          <a:p>
            <a:pPr algn="ctr" eaLnBrk="0" hangingPunct="0"/>
            <a:r>
              <a:rPr lang="zh-CN" altLang="en-US" dirty="0">
                <a:latin typeface="Arial" panose="020B0604020202020204" pitchFamily="34" charset="0"/>
                <a:ea typeface="汉仪大宋简" panose="02010609000101010101" pitchFamily="49" charset="-122"/>
                <a:cs typeface="Arial" panose="020B0604020202020204" pitchFamily="34" charset="0"/>
              </a:rPr>
              <a:t>公元前</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algn="ctr" eaLnBrk="0" hangingPunct="0"/>
            <a:r>
              <a:rPr lang="zh-CN" altLang="en-US" dirty="0">
                <a:ea typeface="汉仪大宋简" panose="02010609000101010101" pitchFamily="49" charset="-122"/>
              </a:rPr>
              <a:t>约</a:t>
            </a:r>
            <a:r>
              <a:rPr lang="en-US" altLang="zh-CN" dirty="0">
                <a:latin typeface="Arial" panose="020B0604020202020204" pitchFamily="34" charset="0"/>
                <a:ea typeface="汉仪大宋简" panose="02010609000101010101" pitchFamily="49" charset="-122"/>
                <a:cs typeface="Arial" panose="020B0604020202020204" pitchFamily="34" charset="0"/>
              </a:rPr>
              <a:t>1440</a:t>
            </a:r>
            <a:r>
              <a:rPr lang="zh-CN" altLang="en-US" dirty="0">
                <a:latin typeface="Arial" panose="020B0604020202020204" pitchFamily="34" charset="0"/>
                <a:ea typeface="汉仪大宋简" panose="02010609000101010101" pitchFamily="49" charset="-122"/>
                <a:cs typeface="Arial" panose="020B0604020202020204" pitchFamily="34" charset="0"/>
              </a:rPr>
              <a:t>年</a:t>
            </a:r>
          </a:p>
        </p:txBody>
      </p:sp>
      <p:sp>
        <p:nvSpPr>
          <p:cNvPr id="27" name="Left Arrow 26">
            <a:extLst>
              <a:ext uri="{FF2B5EF4-FFF2-40B4-BE49-F238E27FC236}">
                <a16:creationId xmlns:a16="http://schemas.microsoft.com/office/drawing/2014/main" id="{A3738AB2-7576-6E48-9DC7-E42FFC24AB9A}"/>
              </a:ext>
            </a:extLst>
          </p:cNvPr>
          <p:cNvSpPr/>
          <p:nvPr/>
        </p:nvSpPr>
        <p:spPr>
          <a:xfrm>
            <a:off x="757239" y="3497496"/>
            <a:ext cx="4732494" cy="949861"/>
          </a:xfrm>
          <a:prstGeom prst="leftArrow">
            <a:avLst>
              <a:gd name="adj1" fmla="val 50000"/>
              <a:gd name="adj2" fmla="val 32090"/>
            </a:avLst>
          </a:prstGeom>
          <a:gradFill flip="none" rotWithShape="1">
            <a:gsLst>
              <a:gs pos="0">
                <a:srgbClr val="621E07">
                  <a:shade val="30000"/>
                  <a:satMod val="115000"/>
                </a:srgbClr>
              </a:gs>
              <a:gs pos="50000">
                <a:srgbClr val="621E07">
                  <a:shade val="67500"/>
                  <a:satMod val="115000"/>
                </a:srgbClr>
              </a:gs>
              <a:gs pos="100000">
                <a:srgbClr val="621E07">
                  <a:shade val="100000"/>
                  <a:satMod val="115000"/>
                </a:srgbClr>
              </a:gs>
            </a:gsLst>
            <a:path path="circle">
              <a:fillToRect l="100000" t="100000"/>
            </a:path>
            <a:tileRect r="-100000" b="-100000"/>
          </a:gra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icrosoft YaHei" panose="020B0503020204020204" pitchFamily="34" charset="-122"/>
                <a:ea typeface="Microsoft YaHei" panose="020B0503020204020204" pitchFamily="34" charset="-122"/>
              </a:rPr>
              <a:t>从所罗门到亚伯拉罕多少年？</a:t>
            </a:r>
            <a:endParaRPr lang="en-US" sz="2400" b="1" dirty="0">
              <a:latin typeface="Microsoft YaHei" panose="020B0503020204020204" pitchFamily="34" charset="-122"/>
              <a:ea typeface="Microsoft YaHei" panose="020B0503020204020204" pitchFamily="34" charset="-122"/>
            </a:endParaRPr>
          </a:p>
        </p:txBody>
      </p:sp>
      <p:sp>
        <p:nvSpPr>
          <p:cNvPr id="63" name="矩形 4">
            <a:extLst>
              <a:ext uri="{FF2B5EF4-FFF2-40B4-BE49-F238E27FC236}">
                <a16:creationId xmlns:a16="http://schemas.microsoft.com/office/drawing/2014/main" id="{27B30A08-C47E-2A4C-9480-F5C7B802C5D8}"/>
              </a:ext>
            </a:extLst>
          </p:cNvPr>
          <p:cNvSpPr>
            <a:spLocks noChangeArrowheads="1"/>
          </p:cNvSpPr>
          <p:nvPr/>
        </p:nvSpPr>
        <p:spPr bwMode="auto">
          <a:xfrm>
            <a:off x="5009553" y="4733902"/>
            <a:ext cx="1106740" cy="1086281"/>
          </a:xfrm>
          <a:prstGeom prst="rect">
            <a:avLst/>
          </a:prstGeom>
          <a:noFill/>
          <a:ln>
            <a:noFill/>
          </a:ln>
        </p:spPr>
        <p:txBody>
          <a:bodyPr anchor="t"/>
          <a:lstStyle/>
          <a:p>
            <a:pPr algn="ctr" eaLnBrk="0" hangingPunct="0"/>
            <a:r>
              <a:rPr lang="zh-CN" altLang="en-US" b="1" dirty="0">
                <a:ea typeface="汉仪大宋简" panose="02010609000101010101" pitchFamily="49" charset="-122"/>
              </a:rPr>
              <a:t>所罗门</a:t>
            </a:r>
            <a:endParaRPr lang="en-US" altLang="zh-CN" b="1" dirty="0">
              <a:ea typeface="汉仪大宋简" panose="02010609000101010101" pitchFamily="49" charset="-122"/>
            </a:endParaRPr>
          </a:p>
          <a:p>
            <a:pPr algn="ctr" eaLnBrk="0" hangingPunct="0"/>
            <a:r>
              <a:rPr lang="zh-CN" altLang="en-US" b="1" dirty="0">
                <a:ea typeface="汉仪大宋简" panose="02010609000101010101" pitchFamily="49" charset="-122"/>
              </a:rPr>
              <a:t>建殿</a:t>
            </a:r>
            <a:endParaRPr lang="en-US" altLang="zh-CN" b="1" dirty="0">
              <a:ea typeface="汉仪大宋简" panose="02010609000101010101" pitchFamily="49" charset="-122"/>
            </a:endParaRPr>
          </a:p>
          <a:p>
            <a:pPr algn="ctr" eaLnBrk="0" hangingPunct="0"/>
            <a:r>
              <a:rPr lang="zh-CN" altLang="en-US" dirty="0">
                <a:latin typeface="Arial" panose="020B0604020202020204" pitchFamily="34" charset="0"/>
                <a:ea typeface="汉仪大宋简" panose="02010609000101010101" pitchFamily="49" charset="-122"/>
                <a:cs typeface="Arial" panose="020B0604020202020204" pitchFamily="34" charset="0"/>
              </a:rPr>
              <a:t>公元前</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algn="ctr" eaLnBrk="0" hangingPunct="0"/>
            <a:r>
              <a:rPr lang="zh-CN" altLang="en-US" dirty="0">
                <a:ea typeface="汉仪大宋简" panose="02010609000101010101" pitchFamily="49" charset="-122"/>
              </a:rPr>
              <a:t>约</a:t>
            </a:r>
            <a:r>
              <a:rPr lang="en-US" altLang="zh-CN" dirty="0">
                <a:latin typeface="Arial" panose="020B0604020202020204" pitchFamily="34" charset="0"/>
                <a:ea typeface="汉仪大宋简" panose="02010609000101010101" pitchFamily="49" charset="-122"/>
                <a:cs typeface="Arial" panose="020B0604020202020204" pitchFamily="34" charset="0"/>
              </a:rPr>
              <a:t>967</a:t>
            </a:r>
            <a:r>
              <a:rPr lang="zh-CN" altLang="en-US" dirty="0">
                <a:latin typeface="Arial" panose="020B0604020202020204" pitchFamily="34" charset="0"/>
                <a:ea typeface="汉仪大宋简" panose="02010609000101010101" pitchFamily="49" charset="-122"/>
                <a:cs typeface="Arial" panose="020B0604020202020204" pitchFamily="34" charset="0"/>
              </a:rPr>
              <a:t>年</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6" name="Rectangle 15">
            <a:extLst>
              <a:ext uri="{FF2B5EF4-FFF2-40B4-BE49-F238E27FC236}">
                <a16:creationId xmlns:a16="http://schemas.microsoft.com/office/drawing/2014/main" id="{DD832710-92AC-1746-AAA4-23E96A43388A}"/>
              </a:ext>
            </a:extLst>
          </p:cNvPr>
          <p:cNvSpPr/>
          <p:nvPr/>
        </p:nvSpPr>
        <p:spPr>
          <a:xfrm>
            <a:off x="3152302" y="4391500"/>
            <a:ext cx="2337430" cy="352302"/>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altLang="zh-CN" b="1" dirty="0">
                <a:solidFill>
                  <a:schemeClr val="bg1"/>
                </a:solidFill>
                <a:latin typeface="Microsoft YaHei" panose="020B0503020204020204" pitchFamily="34" charset="-122"/>
                <a:ea typeface="Microsoft YaHei" panose="020B0503020204020204" pitchFamily="34" charset="-122"/>
              </a:rPr>
              <a:t>480</a:t>
            </a:r>
            <a:r>
              <a:rPr lang="zh-CN" altLang="en-US" b="1" dirty="0">
                <a:solidFill>
                  <a:schemeClr val="bg1"/>
                </a:solidFill>
                <a:latin typeface="Microsoft YaHei" panose="020B0503020204020204" pitchFamily="34" charset="-122"/>
                <a:ea typeface="Microsoft YaHei" panose="020B0503020204020204" pitchFamily="34" charset="-122"/>
              </a:rPr>
              <a:t>年</a:t>
            </a:r>
            <a:endParaRPr lang="en-US" b="1" dirty="0">
              <a:solidFill>
                <a:schemeClr val="bg1"/>
              </a:solidFill>
              <a:latin typeface="Microsoft YaHei" panose="020B0503020204020204" pitchFamily="34" charset="-122"/>
              <a:ea typeface="Microsoft YaHei" panose="020B0503020204020204" pitchFamily="34" charset="-122"/>
            </a:endParaRPr>
          </a:p>
        </p:txBody>
      </p:sp>
      <p:sp>
        <p:nvSpPr>
          <p:cNvPr id="62" name="椭圆 61">
            <a:extLst>
              <a:ext uri="{FF2B5EF4-FFF2-40B4-BE49-F238E27FC236}">
                <a16:creationId xmlns:a16="http://schemas.microsoft.com/office/drawing/2014/main" id="{93C572D6-4A56-5A45-880B-451381898A4C}"/>
              </a:ext>
            </a:extLst>
          </p:cNvPr>
          <p:cNvSpPr>
            <a:spLocks noChangeAspect="1"/>
          </p:cNvSpPr>
          <p:nvPr/>
        </p:nvSpPr>
        <p:spPr>
          <a:xfrm>
            <a:off x="3072862" y="4494633"/>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63">
            <a:extLst>
              <a:ext uri="{FF2B5EF4-FFF2-40B4-BE49-F238E27FC236}">
                <a16:creationId xmlns:a16="http://schemas.microsoft.com/office/drawing/2014/main" id="{8093A7EB-2BE0-4B4F-9486-0A6B0E80350D}"/>
              </a:ext>
            </a:extLst>
          </p:cNvPr>
          <p:cNvSpPr>
            <a:spLocks noChangeAspect="1"/>
          </p:cNvSpPr>
          <p:nvPr/>
        </p:nvSpPr>
        <p:spPr>
          <a:xfrm>
            <a:off x="5437291" y="4494633"/>
            <a:ext cx="144000" cy="144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内容占位符 2">
            <a:extLst>
              <a:ext uri="{FF2B5EF4-FFF2-40B4-BE49-F238E27FC236}">
                <a16:creationId xmlns:a16="http://schemas.microsoft.com/office/drawing/2014/main" id="{407B7633-EA20-7D4E-87A6-BDD4638DF0BC}"/>
              </a:ext>
            </a:extLst>
          </p:cNvPr>
          <p:cNvSpPr txBox="1">
            <a:spLocks/>
          </p:cNvSpPr>
          <p:nvPr/>
        </p:nvSpPr>
        <p:spPr>
          <a:xfrm>
            <a:off x="0" y="1065545"/>
            <a:ext cx="4641463" cy="2149295"/>
          </a:xfrm>
          <a:prstGeom prst="rect">
            <a:avLst/>
          </a:prstGeom>
          <a:solidFill>
            <a:schemeClr val="bg1">
              <a:alpha val="80000"/>
            </a:schemeClr>
          </a:solidFill>
          <a:ln w="31750">
            <a:solidFill>
              <a:schemeClr val="tx1"/>
            </a:solidFill>
          </a:ln>
          <a:effectLst>
            <a:outerShdw blurRad="50800" dist="38100" dir="2700000" algn="tl" rotWithShape="0">
              <a:prstClr val="black">
                <a:alpha val="40000"/>
              </a:prstClr>
            </a:outerShdw>
          </a:effectLst>
        </p:spPr>
        <p:txBody>
          <a:bodyPr vert="horz" wrap="square" lIns="36000" tIns="36000" rIns="36000" bIns="36000" anchor="ctr" anchorCtr="1">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pPr>
            <a:r>
              <a:rPr lang="zh-CN" altLang="en-US" sz="2400" dirty="0">
                <a:latin typeface="Microsoft YaHei" panose="020B0503020204020204" pitchFamily="34" charset="-122"/>
                <a:ea typeface="Microsoft YaHei" panose="020B0503020204020204" pitchFamily="34" charset="-122"/>
              </a:rPr>
              <a:t>出</a:t>
            </a:r>
            <a:r>
              <a:rPr lang="en-US" altLang="zh-CN" sz="2400" dirty="0">
                <a:latin typeface="Microsoft YaHei" panose="020B0503020204020204" pitchFamily="34" charset="-122"/>
                <a:ea typeface="Microsoft YaHei" panose="020B0503020204020204" pitchFamily="34" charset="-122"/>
              </a:rPr>
              <a:t>12:40</a:t>
            </a:r>
            <a:r>
              <a:rPr lang="zh-CN" altLang="en-US" sz="2400" dirty="0">
                <a:latin typeface="Microsoft YaHei" panose="020B0503020204020204" pitchFamily="34" charset="-122"/>
                <a:ea typeface="Microsoft YaHei" panose="020B0503020204020204" pitchFamily="34" charset="-122"/>
              </a:rPr>
              <a:t> 以色列人住在埃及共有</a:t>
            </a:r>
            <a:endParaRPr lang="en-US" altLang="zh-CN" sz="2400" dirty="0">
              <a:latin typeface="Microsoft YaHei" panose="020B0503020204020204" pitchFamily="34" charset="-122"/>
              <a:ea typeface="Microsoft YaHei" panose="020B0503020204020204" pitchFamily="34" charset="-122"/>
            </a:endParaRPr>
          </a:p>
          <a:p>
            <a:pPr marL="0" indent="0">
              <a:spcBef>
                <a:spcPts val="0"/>
              </a:spcBef>
            </a:pPr>
            <a:r>
              <a:rPr lang="zh-CN" altLang="en-US" sz="2400" b="1" dirty="0">
                <a:latin typeface="Microsoft YaHei" panose="020B0503020204020204" pitchFamily="34" charset="-122"/>
                <a:ea typeface="Microsoft YaHei" panose="020B0503020204020204" pitchFamily="34" charset="-122"/>
              </a:rPr>
              <a:t>四百三十年</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41</a:t>
            </a:r>
            <a:r>
              <a:rPr lang="zh-CN" altLang="en-US" sz="2400" dirty="0">
                <a:latin typeface="Microsoft YaHei" panose="020B0503020204020204" pitchFamily="34" charset="-122"/>
                <a:ea typeface="Microsoft YaHei" panose="020B0503020204020204" pitchFamily="34" charset="-122"/>
              </a:rPr>
              <a:t> 正满了四百三十年的那一天，耶和华的军队都从埃及地出来了。</a:t>
            </a:r>
            <a:endParaRPr lang="en-US" sz="2400" dirty="0">
              <a:latin typeface="Microsoft YaHei" panose="020B0503020204020204" pitchFamily="34" charset="-122"/>
              <a:ea typeface="Microsoft YaHei" panose="020B0503020204020204" pitchFamily="34" charset="-122"/>
            </a:endParaRPr>
          </a:p>
        </p:txBody>
      </p:sp>
      <p:sp>
        <p:nvSpPr>
          <p:cNvPr id="49" name="内容占位符 2">
            <a:extLst>
              <a:ext uri="{FF2B5EF4-FFF2-40B4-BE49-F238E27FC236}">
                <a16:creationId xmlns:a16="http://schemas.microsoft.com/office/drawing/2014/main" id="{07E4810A-D63E-8B47-8DD3-567BD9A44C08}"/>
              </a:ext>
            </a:extLst>
          </p:cNvPr>
          <p:cNvSpPr txBox="1">
            <a:spLocks/>
          </p:cNvSpPr>
          <p:nvPr/>
        </p:nvSpPr>
        <p:spPr>
          <a:xfrm>
            <a:off x="4808499" y="1072516"/>
            <a:ext cx="4207601" cy="2149295"/>
          </a:xfrm>
          <a:prstGeom prst="rect">
            <a:avLst/>
          </a:prstGeom>
          <a:solidFill>
            <a:schemeClr val="bg1">
              <a:alpha val="80000"/>
            </a:schemeClr>
          </a:solidFill>
          <a:ln w="31750">
            <a:solidFill>
              <a:schemeClr val="tx1"/>
            </a:solidFill>
          </a:ln>
          <a:effectLst>
            <a:outerShdw blurRad="50800" dist="38100" dir="2700000" algn="tl" rotWithShape="0">
              <a:prstClr val="black">
                <a:alpha val="40000"/>
              </a:prstClr>
            </a:outerShdw>
          </a:effectLst>
        </p:spPr>
        <p:txBody>
          <a:bodyPr vert="horz" wrap="square" lIns="36000" tIns="36000" rIns="36000" bIns="36000" anchor="ctr" anchorCtr="1">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spcBef>
                <a:spcPts val="0"/>
              </a:spcBef>
            </a:pPr>
            <a:r>
              <a:rPr lang="zh-CN" altLang="en-US" sz="2400" dirty="0">
                <a:latin typeface="Microsoft YaHei" panose="020B0503020204020204" pitchFamily="34" charset="-122"/>
                <a:ea typeface="Microsoft YaHei" panose="020B0503020204020204" pitchFamily="34" charset="-122"/>
              </a:rPr>
              <a:t>王上</a:t>
            </a:r>
            <a:r>
              <a:rPr lang="en-US" altLang="zh-CN" sz="2400" dirty="0">
                <a:latin typeface="Microsoft YaHei" panose="020B0503020204020204" pitchFamily="34" charset="-122"/>
                <a:ea typeface="Microsoft YaHei" panose="020B0503020204020204" pitchFamily="34" charset="-122"/>
              </a:rPr>
              <a:t>6:1</a:t>
            </a:r>
            <a:r>
              <a:rPr lang="zh-CN" altLang="en-US" sz="2400" dirty="0">
                <a:latin typeface="Microsoft YaHei" panose="020B0503020204020204" pitchFamily="34" charset="-122"/>
                <a:ea typeface="Microsoft YaHei" panose="020B0503020204020204" pitchFamily="34" charset="-122"/>
              </a:rPr>
              <a:t> 以色列人出埃及地后</a:t>
            </a:r>
            <a:r>
              <a:rPr lang="zh-CN" altLang="en-US" sz="2400" b="1" dirty="0">
                <a:latin typeface="Microsoft YaHei" panose="020B0503020204020204" pitchFamily="34" charset="-122"/>
                <a:ea typeface="Microsoft YaHei" panose="020B0503020204020204" pitchFamily="34" charset="-122"/>
              </a:rPr>
              <a:t>四百八十年</a:t>
            </a:r>
            <a:r>
              <a:rPr lang="zh-CN" altLang="en-US" sz="2400" dirty="0">
                <a:latin typeface="Microsoft YaHei" panose="020B0503020204020204" pitchFamily="34" charset="-122"/>
                <a:ea typeface="Microsoft YaHei" panose="020B0503020204020204" pitchFamily="34" charset="-122"/>
              </a:rPr>
              <a:t>，所罗门作以色列王第四年西弗月，就是二月，开工建造耶和华的殿。</a:t>
            </a:r>
          </a:p>
        </p:txBody>
      </p:sp>
      <p:grpSp>
        <p:nvGrpSpPr>
          <p:cNvPr id="32" name="组合 25">
            <a:extLst>
              <a:ext uri="{FF2B5EF4-FFF2-40B4-BE49-F238E27FC236}">
                <a16:creationId xmlns:a16="http://schemas.microsoft.com/office/drawing/2014/main" id="{46D7DA3B-5B71-9E4F-8C75-5CB27B75F156}"/>
              </a:ext>
            </a:extLst>
          </p:cNvPr>
          <p:cNvGrpSpPr/>
          <p:nvPr/>
        </p:nvGrpSpPr>
        <p:grpSpPr>
          <a:xfrm>
            <a:off x="8450132" y="4127566"/>
            <a:ext cx="323189" cy="439067"/>
            <a:chOff x="3899792" y="1062698"/>
            <a:chExt cx="434958" cy="590910"/>
          </a:xfrm>
          <a:solidFill>
            <a:schemeClr val="tx1"/>
          </a:solidFill>
        </p:grpSpPr>
        <p:sp>
          <p:nvSpPr>
            <p:cNvPr id="33" name="矩形 29">
              <a:extLst>
                <a:ext uri="{FF2B5EF4-FFF2-40B4-BE49-F238E27FC236}">
                  <a16:creationId xmlns:a16="http://schemas.microsoft.com/office/drawing/2014/main" id="{C3F72307-BA93-8D46-A7A7-592D61AEEC64}"/>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0">
              <a:extLst>
                <a:ext uri="{FF2B5EF4-FFF2-40B4-BE49-F238E27FC236}">
                  <a16:creationId xmlns:a16="http://schemas.microsoft.com/office/drawing/2014/main" id="{9EAA8859-7C63-1249-B7F6-0D394ED1009A}"/>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2" name="Left Arrow 26">
            <a:extLst>
              <a:ext uri="{FF2B5EF4-FFF2-40B4-BE49-F238E27FC236}">
                <a16:creationId xmlns:a16="http://schemas.microsoft.com/office/drawing/2014/main" id="{BAE0A392-4943-C146-93E5-A70CA715A05A}"/>
              </a:ext>
            </a:extLst>
          </p:cNvPr>
          <p:cNvSpPr/>
          <p:nvPr/>
        </p:nvSpPr>
        <p:spPr>
          <a:xfrm>
            <a:off x="757239" y="3506883"/>
            <a:ext cx="4732494" cy="949861"/>
          </a:xfrm>
          <a:prstGeom prst="leftArrow">
            <a:avLst>
              <a:gd name="adj1" fmla="val 50000"/>
              <a:gd name="adj2" fmla="val 32090"/>
            </a:avLst>
          </a:prstGeom>
          <a:solidFill>
            <a:schemeClr val="tx1"/>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icrosoft YaHei" panose="020B0503020204020204" pitchFamily="34" charset="-122"/>
                <a:ea typeface="Microsoft YaHei" panose="020B0503020204020204" pitchFamily="34" charset="-122"/>
              </a:rPr>
              <a:t>从所罗门到亚伯拉罕约</a:t>
            </a:r>
            <a:r>
              <a:rPr lang="en-US" altLang="zh-CN" sz="2400" b="1" dirty="0">
                <a:latin typeface="Microsoft YaHei" panose="020B0503020204020204" pitchFamily="34" charset="-122"/>
                <a:ea typeface="Microsoft YaHei" panose="020B0503020204020204" pitchFamily="34" charset="-122"/>
              </a:rPr>
              <a:t>1000</a:t>
            </a:r>
            <a:r>
              <a:rPr lang="zh-CN" altLang="en-US" sz="2400" b="1" dirty="0">
                <a:latin typeface="Microsoft YaHei" panose="020B0503020204020204" pitchFamily="34" charset="-122"/>
                <a:ea typeface="Microsoft YaHei" panose="020B0503020204020204" pitchFamily="34" charset="-122"/>
              </a:rPr>
              <a:t>年</a:t>
            </a:r>
            <a:endParaRPr lang="en-US" sz="2400" b="1" dirty="0">
              <a:latin typeface="Microsoft YaHei" panose="020B0503020204020204" pitchFamily="34" charset="-122"/>
              <a:ea typeface="Microsoft YaHei" panose="020B0503020204020204" pitchFamily="34" charset="-122"/>
            </a:endParaRPr>
          </a:p>
        </p:txBody>
      </p:sp>
      <p:sp>
        <p:nvSpPr>
          <p:cNvPr id="25" name="矩形 4">
            <a:extLst>
              <a:ext uri="{FF2B5EF4-FFF2-40B4-BE49-F238E27FC236}">
                <a16:creationId xmlns:a16="http://schemas.microsoft.com/office/drawing/2014/main" id="{0422434C-92E3-234A-9D75-B60F5398255F}"/>
              </a:ext>
            </a:extLst>
          </p:cNvPr>
          <p:cNvSpPr>
            <a:spLocks noChangeArrowheads="1"/>
          </p:cNvSpPr>
          <p:nvPr/>
        </p:nvSpPr>
        <p:spPr bwMode="auto">
          <a:xfrm>
            <a:off x="-132066" y="473390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约</a:t>
            </a:r>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p:txBody>
      </p:sp>
    </p:spTree>
    <p:extLst>
      <p:ext uri="{BB962C8B-B14F-4D97-AF65-F5344CB8AC3E}">
        <p14:creationId xmlns:p14="http://schemas.microsoft.com/office/powerpoint/2010/main" val="10278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1" presetClass="entr" presetSubtype="0" fill="hold" grpId="1" nodeType="withEffect">
                                  <p:stCondLst>
                                    <p:cond delay="50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1" nodeType="with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32"/>
                                        </p:tgtEl>
                                        <p:attrNameLst>
                                          <p:attrName>style.visibility</p:attrName>
                                        </p:attrNameLst>
                                      </p:cBhvr>
                                      <p:to>
                                        <p:strVal val="visible"/>
                                      </p:to>
                                    </p:se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right)">
                                      <p:cBhvr>
                                        <p:cTn id="43" dur="500"/>
                                        <p:tgtEl>
                                          <p:spTgt spid="5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par>
                                <p:cTn id="53" presetID="1" presetClass="entr" presetSubtype="0" fill="hold" grpId="0" nodeType="withEffect">
                                  <p:stCondLst>
                                    <p:cond delay="50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8" grpId="1" animBg="1"/>
      <p:bldP spid="58" grpId="0" animBg="1"/>
      <p:bldP spid="59" grpId="0"/>
      <p:bldP spid="60" grpId="0" animBg="1"/>
      <p:bldP spid="61" grpId="0"/>
      <p:bldP spid="27" grpId="0" animBg="1"/>
      <p:bldP spid="63" grpId="0"/>
      <p:bldP spid="16" grpId="0" animBg="1"/>
      <p:bldP spid="62" grpId="0" animBg="1"/>
      <p:bldP spid="64" grpId="0" animBg="1"/>
      <p:bldP spid="48" grpId="0" animBg="1"/>
      <p:bldP spid="49" grpId="0" animBg="1"/>
      <p:bldP spid="2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D2FFB-DAF5-41FC-BC6F-96A72E90B505}"/>
              </a:ext>
            </a:extLst>
          </p:cNvPr>
          <p:cNvSpPr>
            <a:spLocks noGrp="1"/>
          </p:cNvSpPr>
          <p:nvPr>
            <p:ph type="title"/>
          </p:nvPr>
        </p:nvSpPr>
        <p:spPr/>
        <p:txBody>
          <a:bodyPr/>
          <a:lstStyle/>
          <a:p>
            <a:r>
              <a:rPr lang="zh-CN" altLang="en-US" dirty="0"/>
              <a:t>亚伯拉罕时代的吾珥城</a:t>
            </a:r>
            <a:br>
              <a:rPr lang="zh-CN" altLang="en-US" dirty="0"/>
            </a:br>
            <a:endParaRPr lang="en-US" dirty="0"/>
          </a:p>
        </p:txBody>
      </p:sp>
      <p:pic>
        <p:nvPicPr>
          <p:cNvPr id="7" name="图片 6">
            <a:extLst>
              <a:ext uri="{FF2B5EF4-FFF2-40B4-BE49-F238E27FC236}">
                <a16:creationId xmlns:a16="http://schemas.microsoft.com/office/drawing/2014/main" id="{456AFDCE-0BDB-6D46-A47D-E0BFF8FD9358}"/>
              </a:ext>
            </a:extLst>
          </p:cNvPr>
          <p:cNvPicPr>
            <a:picLocks noChangeAspect="1"/>
          </p:cNvPicPr>
          <p:nvPr/>
        </p:nvPicPr>
        <p:blipFill>
          <a:blip r:embed="rId3"/>
          <a:stretch>
            <a:fillRect/>
          </a:stretch>
        </p:blipFill>
        <p:spPr>
          <a:xfrm>
            <a:off x="0" y="1444713"/>
            <a:ext cx="4582680" cy="3121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组合 9">
            <a:extLst>
              <a:ext uri="{FF2B5EF4-FFF2-40B4-BE49-F238E27FC236}">
                <a16:creationId xmlns:a16="http://schemas.microsoft.com/office/drawing/2014/main" id="{F6725DEA-8975-CB45-9004-F44B920BD70F}"/>
              </a:ext>
            </a:extLst>
          </p:cNvPr>
          <p:cNvGrpSpPr/>
          <p:nvPr/>
        </p:nvGrpSpPr>
        <p:grpSpPr>
          <a:xfrm>
            <a:off x="3865152" y="2339950"/>
            <a:ext cx="5278848" cy="4182524"/>
            <a:chOff x="3683334" y="2195892"/>
            <a:chExt cx="5460666" cy="4326582"/>
          </a:xfrm>
        </p:grpSpPr>
        <p:pic>
          <p:nvPicPr>
            <p:cNvPr id="4" name="图片 3" descr="地图&#10;&#10;描述已自动生成">
              <a:extLst>
                <a:ext uri="{FF2B5EF4-FFF2-40B4-BE49-F238E27FC236}">
                  <a16:creationId xmlns:a16="http://schemas.microsoft.com/office/drawing/2014/main" id="{1858EAFD-6100-3A4F-8AF1-2A255C0B07F4}"/>
                </a:ext>
              </a:extLst>
            </p:cNvPr>
            <p:cNvPicPr>
              <a:picLocks noChangeAspect="1"/>
            </p:cNvPicPr>
            <p:nvPr/>
          </p:nvPicPr>
          <p:blipFill rotWithShape="1">
            <a:blip r:embed="rId4"/>
            <a:srcRect l="1" r="30220"/>
            <a:stretch/>
          </p:blipFill>
          <p:spPr>
            <a:xfrm>
              <a:off x="3683334" y="2195892"/>
              <a:ext cx="5460666" cy="4326582"/>
            </a:xfrm>
            <a:prstGeom prst="rect">
              <a:avLst/>
            </a:prstGeom>
            <a:ln>
              <a:noFill/>
            </a:ln>
            <a:effectLst>
              <a:outerShdw blurRad="292100" dist="139700" dir="2700000" algn="tl" rotWithShape="0">
                <a:srgbClr val="333333">
                  <a:alpha val="65000"/>
                </a:srgbClr>
              </a:outerShdw>
            </a:effectLst>
          </p:spPr>
        </p:pic>
        <p:cxnSp>
          <p:nvCxnSpPr>
            <p:cNvPr id="8" name="直线连接符 7">
              <a:extLst>
                <a:ext uri="{FF2B5EF4-FFF2-40B4-BE49-F238E27FC236}">
                  <a16:creationId xmlns:a16="http://schemas.microsoft.com/office/drawing/2014/main" id="{9D75FB77-B6B0-1D4D-8503-A72DFA0A7BE2}"/>
                </a:ext>
              </a:extLst>
            </p:cNvPr>
            <p:cNvCxnSpPr>
              <a:cxnSpLocks/>
            </p:cNvCxnSpPr>
            <p:nvPr/>
          </p:nvCxnSpPr>
          <p:spPr>
            <a:xfrm flipH="1" flipV="1">
              <a:off x="5480331" y="4833283"/>
              <a:ext cx="212804" cy="176040"/>
            </a:xfrm>
            <a:prstGeom prst="line">
              <a:avLst/>
            </a:prstGeom>
            <a:ln w="127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767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C9A3D9FC-830A-4B77-ABD9-129D6DFDC0C6}" vid="{36A05C77-CD27-4574-8565-6DDD0988286F}"/>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6088</TotalTime>
  <Words>6162</Words>
  <Application>Microsoft Office PowerPoint</Application>
  <PresentationFormat>全屏显示(4:3)</PresentationFormat>
  <Paragraphs>470</Paragraphs>
  <Slides>53</Slides>
  <Notes>53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53</vt:i4>
      </vt:variant>
    </vt:vector>
  </HeadingPairs>
  <TitlesOfParts>
    <vt:vector size="64" baseType="lpstr">
      <vt:lpstr>HEITI SC MEDIUM</vt:lpstr>
      <vt:lpstr>Microsoft YaHei UI</vt:lpstr>
      <vt:lpstr>宋体</vt:lpstr>
      <vt:lpstr>Microsoft YaHei</vt:lpstr>
      <vt:lpstr>Arial</vt:lpstr>
      <vt:lpstr>Arial Black</vt:lpstr>
      <vt:lpstr>Calibri</vt:lpstr>
      <vt:lpstr>Calibri Light</vt:lpstr>
      <vt:lpstr>Times New Roman</vt:lpstr>
      <vt:lpstr>Wingdings 2</vt:lpstr>
      <vt:lpstr>主题1</vt:lpstr>
      <vt:lpstr>PowerPoint 演示文稿</vt:lpstr>
      <vt:lpstr>复习：证实圣经是真理的三个步骤 </vt:lpstr>
      <vt:lpstr>复习：证实圣经是真理的三个步骤 </vt:lpstr>
      <vt:lpstr>复习：证实圣经是真理的三个步骤 </vt:lpstr>
      <vt:lpstr>PowerPoint 演示文稿</vt:lpstr>
      <vt:lpstr>亚伯拉罕 </vt:lpstr>
      <vt:lpstr>PowerPoint 演示文稿</vt:lpstr>
      <vt:lpstr>PowerPoint 演示文稿</vt:lpstr>
      <vt:lpstr>亚伯拉罕时代的吾珥城 </vt:lpstr>
      <vt:lpstr>吾珥城 示意图 </vt:lpstr>
      <vt:lpstr>吾珥城</vt:lpstr>
      <vt:lpstr>吾珥城 </vt:lpstr>
      <vt:lpstr>吾珥城 </vt:lpstr>
      <vt:lpstr>吾珥城·神殿 </vt:lpstr>
      <vt:lpstr>PowerPoint 演示文稿</vt:lpstr>
      <vt:lpstr>巴别塔后技术的流失 </vt:lpstr>
      <vt:lpstr>巴别塔后技术的流失 </vt:lpstr>
      <vt:lpstr>巴别塔后技术的流失 </vt:lpstr>
      <vt:lpstr>PowerPoint 演示文稿</vt:lpstr>
      <vt:lpstr>吾珥城 皇家头饰 </vt:lpstr>
      <vt:lpstr>吾珥城 音乐 </vt:lpstr>
      <vt:lpstr>吾珥城 游戏 </vt:lpstr>
      <vt:lpstr>公元前18世纪 美索不达米亚 数学泥版 </vt:lpstr>
      <vt:lpstr>吾珥城 房屋 </vt:lpstr>
      <vt:lpstr>吾珥城 部分修复的房屋 </vt:lpstr>
      <vt:lpstr>PowerPoint 演示文稿</vt:lpstr>
      <vt:lpstr>任务一：亚伯拉罕的历史 </vt:lpstr>
      <vt:lpstr>PowerPoint 演示文稿</vt:lpstr>
      <vt:lpstr>亚伯拉罕离开吾珥 </vt:lpstr>
      <vt:lpstr>上帝预言要给亚伯拉罕的福分 </vt:lpstr>
      <vt:lpstr>PowerPoint 演示文稿</vt:lpstr>
      <vt:lpstr>PowerPoint 演示文稿</vt:lpstr>
      <vt:lpstr>PowerPoint 演示文稿</vt:lpstr>
      <vt:lpstr>PowerPoint 演示文稿</vt:lpstr>
      <vt:lpstr>上帝给亚伯拉罕的应许 </vt:lpstr>
      <vt:lpstr>上帝给亚伯拉罕的应许一：成为大国 </vt:lpstr>
      <vt:lpstr>上帝给亚伯拉罕的应许：成为大国 </vt:lpstr>
      <vt:lpstr>PowerPoint 演示文稿</vt:lpstr>
      <vt:lpstr>PowerPoint 演示文稿</vt:lpstr>
      <vt:lpstr>PowerPoint 演示文稿</vt:lpstr>
      <vt:lpstr>上帝给亚伯拉罕的应许：成为大国 </vt:lpstr>
      <vt:lpstr>上帝给亚伯拉罕的应许</vt:lpstr>
      <vt:lpstr>PowerPoint 演示文稿</vt:lpstr>
      <vt:lpstr>犹太人的财富 </vt:lpstr>
      <vt:lpstr>上帝给亚伯拉罕的应许</vt:lpstr>
      <vt:lpstr>上帝给亚伯拉罕的应许三：名为大 </vt:lpstr>
      <vt:lpstr>上帝给亚伯拉罕的应许</vt:lpstr>
      <vt:lpstr>上帝给亚伯拉罕的应许：祝福与咒诅 </vt:lpstr>
      <vt:lpstr>PowerPoint 演示文稿</vt:lpstr>
      <vt:lpstr>PowerPoint 演示文稿</vt:lpstr>
      <vt:lpstr>任务：上帝给亚伯拉罕的应许 </vt:lpstr>
      <vt:lpstr>总结</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149</cp:revision>
  <dcterms:created xsi:type="dcterms:W3CDTF">2021-04-15T07:19:27Z</dcterms:created>
  <dcterms:modified xsi:type="dcterms:W3CDTF">2022-01-14T08:51:55Z</dcterms:modified>
</cp:coreProperties>
</file>