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9" r:id="rId1"/>
    <p:sldMasterId id="2147483819" r:id="rId2"/>
  </p:sldMasterIdLst>
  <p:notesMasterIdLst>
    <p:notesMasterId r:id="rId61"/>
  </p:notesMasterIdLst>
  <p:sldIdLst>
    <p:sldId id="2701" r:id="rId3"/>
    <p:sldId id="968" r:id="rId4"/>
    <p:sldId id="2570" r:id="rId5"/>
    <p:sldId id="2571" r:id="rId6"/>
    <p:sldId id="2663" r:id="rId7"/>
    <p:sldId id="2687" r:id="rId8"/>
    <p:sldId id="2581" r:id="rId9"/>
    <p:sldId id="1066" r:id="rId10"/>
    <p:sldId id="2672" r:id="rId11"/>
    <p:sldId id="2673" r:id="rId12"/>
    <p:sldId id="2689" r:id="rId13"/>
    <p:sldId id="2664" r:id="rId14"/>
    <p:sldId id="2690" r:id="rId15"/>
    <p:sldId id="2695" r:id="rId16"/>
    <p:sldId id="2665" r:id="rId17"/>
    <p:sldId id="2660" r:id="rId18"/>
    <p:sldId id="2974" r:id="rId19"/>
    <p:sldId id="2699" r:id="rId20"/>
    <p:sldId id="2662" r:id="rId21"/>
    <p:sldId id="2703" r:id="rId22"/>
    <p:sldId id="2696" r:id="rId23"/>
    <p:sldId id="2604" r:id="rId24"/>
    <p:sldId id="2588" r:id="rId25"/>
    <p:sldId id="2589" r:id="rId26"/>
    <p:sldId id="2691" r:id="rId27"/>
    <p:sldId id="2667" r:id="rId28"/>
    <p:sldId id="2594" r:id="rId29"/>
    <p:sldId id="2697" r:id="rId30"/>
    <p:sldId id="2595" r:id="rId31"/>
    <p:sldId id="2596" r:id="rId32"/>
    <p:sldId id="2668" r:id="rId33"/>
    <p:sldId id="2599" r:id="rId34"/>
    <p:sldId id="2693" r:id="rId35"/>
    <p:sldId id="2692" r:id="rId36"/>
    <p:sldId id="2698" r:id="rId37"/>
    <p:sldId id="2973" r:id="rId38"/>
    <p:sldId id="2694" r:id="rId39"/>
    <p:sldId id="2972" r:id="rId40"/>
    <p:sldId id="2702" r:id="rId41"/>
    <p:sldId id="2676" r:id="rId42"/>
    <p:sldId id="2602" r:id="rId43"/>
    <p:sldId id="2677" r:id="rId44"/>
    <p:sldId id="2600" r:id="rId45"/>
    <p:sldId id="2675" r:id="rId46"/>
    <p:sldId id="2585" r:id="rId47"/>
    <p:sldId id="2605" r:id="rId48"/>
    <p:sldId id="2606" r:id="rId49"/>
    <p:sldId id="2607" r:id="rId50"/>
    <p:sldId id="2610" r:id="rId51"/>
    <p:sldId id="2603" r:id="rId52"/>
    <p:sldId id="2678" r:id="rId53"/>
    <p:sldId id="2601" r:id="rId54"/>
    <p:sldId id="2679" r:id="rId55"/>
    <p:sldId id="2680" r:id="rId56"/>
    <p:sldId id="2681" r:id="rId57"/>
    <p:sldId id="2683" r:id="rId58"/>
    <p:sldId id="2684" r:id="rId59"/>
    <p:sldId id="2670" r:id="rId60"/>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701"/>
            <p14:sldId id="968"/>
            <p14:sldId id="2570"/>
            <p14:sldId id="2571"/>
            <p14:sldId id="2663"/>
            <p14:sldId id="2687"/>
            <p14:sldId id="2581"/>
            <p14:sldId id="1066"/>
            <p14:sldId id="2672"/>
            <p14:sldId id="2673"/>
            <p14:sldId id="2689"/>
            <p14:sldId id="2664"/>
            <p14:sldId id="2690"/>
            <p14:sldId id="2695"/>
            <p14:sldId id="2665"/>
            <p14:sldId id="2660"/>
            <p14:sldId id="2974"/>
            <p14:sldId id="2699"/>
            <p14:sldId id="2662"/>
            <p14:sldId id="2703"/>
            <p14:sldId id="2696"/>
            <p14:sldId id="2604"/>
            <p14:sldId id="2588"/>
            <p14:sldId id="2589"/>
            <p14:sldId id="2691"/>
            <p14:sldId id="2667"/>
            <p14:sldId id="2594"/>
            <p14:sldId id="2697"/>
            <p14:sldId id="2595"/>
            <p14:sldId id="2596"/>
            <p14:sldId id="2668"/>
            <p14:sldId id="2599"/>
            <p14:sldId id="2693"/>
            <p14:sldId id="2692"/>
            <p14:sldId id="2698"/>
            <p14:sldId id="2973"/>
            <p14:sldId id="2694"/>
            <p14:sldId id="2972"/>
            <p14:sldId id="2702"/>
            <p14:sldId id="2676"/>
            <p14:sldId id="2602"/>
            <p14:sldId id="2677"/>
            <p14:sldId id="2600"/>
            <p14:sldId id="2675"/>
            <p14:sldId id="2585"/>
            <p14:sldId id="2605"/>
            <p14:sldId id="2606"/>
            <p14:sldId id="2607"/>
            <p14:sldId id="2610"/>
            <p14:sldId id="2603"/>
            <p14:sldId id="2678"/>
            <p14:sldId id="2601"/>
            <p14:sldId id="2679"/>
            <p14:sldId id="2680"/>
            <p14:sldId id="2681"/>
            <p14:sldId id="2683"/>
            <p14:sldId id="2684"/>
            <p14:sldId id="26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A2F"/>
    <a:srgbClr val="621E07"/>
    <a:srgbClr val="D9F3FE"/>
    <a:srgbClr val="B887FA"/>
    <a:srgbClr val="693E30"/>
    <a:srgbClr val="E97D40"/>
    <a:srgbClr val="F98A59"/>
    <a:srgbClr val="A06AEB"/>
    <a:srgbClr val="FE3F05"/>
    <a:srgbClr val="314E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8" autoAdjust="0"/>
    <p:restoredTop sz="51181" autoAdjust="0"/>
  </p:normalViewPr>
  <p:slideViewPr>
    <p:cSldViewPr snapToGrid="0" snapToObjects="1">
      <p:cViewPr varScale="1">
        <p:scale>
          <a:sx n="36" d="100"/>
          <a:sy n="36" d="100"/>
        </p:scale>
        <p:origin x="2136" y="60"/>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varScale="1">
      <p:scale>
        <a:sx n="100" d="100"/>
        <a:sy n="100" d="100"/>
      </p:scale>
      <p:origin x="0" y="-9792"/>
    </p:cViewPr>
  </p:sorterViewPr>
  <p:notesViewPr>
    <p:cSldViewPr snapToGrid="0" snapToObjects="1">
      <p:cViewPr varScale="1">
        <p:scale>
          <a:sx n="115" d="100"/>
          <a:sy n="115" d="100"/>
        </p:scale>
        <p:origin x="3000"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2022/1/28</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之前我们学过了旧约的考古历史和预言，从这一课开始我们会学习新约的历史证据和抄本。</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099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所以，通过新约圣经描述耶稣侍奉的地理范围和听众的人数，我们可以推测以色列的那代人基本都听说过耶稣的侍奉，有不少人还亲眼见过。亲眼看见这些事的人，我们称之为目击者，或目击证人。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63126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那么新约圣经是谁写的呢？其实就是这些目击证人和几位与目击者有来往的人，他们把目击者说的写了下来。耶稣的门徒在他们的书信中强调，他们所说的事情是他们亲眼见过的。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428238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彼得后书</a:t>
            </a:r>
            <a:r>
              <a:rPr lang="en-US" altLang="zh-CN" sz="1800" dirty="0">
                <a:effectLst/>
                <a:latin typeface="Times New Roman" panose="02020603050405020304" pitchFamily="18" charset="0"/>
                <a:ea typeface="宋体" panose="02010600030101010101" pitchFamily="2" charset="-122"/>
              </a:rPr>
              <a:t>1:16 </a:t>
            </a:r>
            <a:r>
              <a:rPr lang="zh-CN" altLang="zh-CN" sz="1800" dirty="0">
                <a:effectLst/>
                <a:latin typeface="Times New Roman" panose="02020603050405020304" pitchFamily="18" charset="0"/>
                <a:ea typeface="宋体" panose="02010600030101010101" pitchFamily="2" charset="-122"/>
              </a:rPr>
              <a:t>我们从前将我们主耶稣基督的大能和他降临的事告诉你们，并不是随从乖巧捏造的虚言，乃是亲眼见过他的威荣。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看见这事的那人就作见证，他的见证也是真的；并且他知道自己所说的是真的，叫你们也可以信。</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约翰和彼得都是耶稣身边最亲的使徒，他们说他们亲眼见过、亲手摸过耶稣，所以他们所做的见证是信得过的。约翰也是约翰福音的作者。</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58368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四卷福音书中，马太福音和约翰福音是使徒写的。这两位作者既然是耶稣的门徒，就是最直接的目击证人。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4150201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另外两卷福音书的作者，路加和马可，虽然不是当时在场的目击者，但是他们直接接触目击者，把从目击者那里听到的事情写了下来，所以也是可信的。我们看看路加是怎么说的：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5582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1:1-2</a:t>
            </a:r>
            <a:r>
              <a:rPr lang="zh-CN" altLang="zh-CN" sz="1800" dirty="0">
                <a:effectLst/>
                <a:latin typeface="Times New Roman" panose="02020603050405020304" pitchFamily="18" charset="0"/>
                <a:ea typeface="宋体" panose="02010600030101010101" pitchFamily="2" charset="-122"/>
              </a:rPr>
              <a:t>提阿非罗大人哪，有好些人提笔作书，述说在我们中间所成就的事；是照传道的人，从起初亲眼看见，又传给我们的。</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这些事，我既从起头都详细考察了，就定意要按着次序写给你，</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使你知道所学之道都是确实的。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路加在写路加福音的时候，开宗明义，说这些事情，是人亲眼看见，又转述给他的，而且他从头都仔细考察过，他可以确定这些事都是真的。</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9586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这些事情一直在巴勒斯坦地区传播。公元</a:t>
            </a:r>
            <a:r>
              <a:rPr lang="en-US" altLang="zh-CN" sz="1800" dirty="0">
                <a:effectLst/>
                <a:latin typeface="Times New Roman" panose="02020603050405020304" pitchFamily="18" charset="0"/>
                <a:ea typeface="宋体" panose="02010600030101010101" pitchFamily="2" charset="-122"/>
              </a:rPr>
              <a:t>59</a:t>
            </a:r>
            <a:r>
              <a:rPr lang="zh-CN" altLang="zh-CN" sz="1800" dirty="0">
                <a:effectLst/>
                <a:latin typeface="Times New Roman" panose="02020603050405020304" pitchFamily="18" charset="0"/>
                <a:ea typeface="宋体" panose="02010600030101010101" pitchFamily="2" charset="-122"/>
              </a:rPr>
              <a:t>年，保罗在亚基帕二世面前申诉的时候，他是这么说的：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26:26</a:t>
            </a:r>
            <a:r>
              <a:rPr lang="zh-CN" altLang="zh-CN" sz="1800" dirty="0">
                <a:effectLst/>
                <a:latin typeface="Times New Roman" panose="02020603050405020304" pitchFamily="18" charset="0"/>
                <a:ea typeface="宋体" panose="02010600030101010101" pitchFamily="2" charset="-122"/>
              </a:rPr>
              <a:t>王也晓得这些事，所以我向王放胆直言，我深信这些事没有一件向王隐藏的，因都不是在背地里作的。</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亚基帕对保罗说：“你想稍微一劝，便叫我作基督徒啊！”</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通过其它历史材料，我们可以知道亚基帕二世出生于公元</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或</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年，执政于公元</a:t>
            </a:r>
            <a:r>
              <a:rPr lang="en-US" altLang="zh-CN" sz="1800" dirty="0">
                <a:effectLst/>
                <a:latin typeface="Times New Roman" panose="02020603050405020304" pitchFamily="18" charset="0"/>
                <a:ea typeface="宋体" panose="02010600030101010101" pitchFamily="2" charset="-122"/>
              </a:rPr>
              <a:t>50-93</a:t>
            </a:r>
            <a:r>
              <a:rPr lang="zh-CN" altLang="zh-CN" sz="1800" dirty="0">
                <a:effectLst/>
                <a:latin typeface="Times New Roman" panose="02020603050405020304" pitchFamily="18" charset="0"/>
                <a:ea typeface="宋体" panose="02010600030101010101" pitchFamily="2" charset="-122"/>
              </a:rPr>
              <a:t>年。保罗认为生活在这个年代的人，理所当然会知道有关耶稣的事情，亚基帕王也没有否认这点，从他的回答中可以看出他知道有很多人已经信了耶稣，成为基督徒。这说明耶稣离开世界不到</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年之后，他的事迹在当地人当中都是广为人知的。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08759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现在用一分钟时间完成两道判断题：</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根据新约的记载，耶稣那个年代的以色列人几乎都听说过耶稣，还有不少人见过他。</a:t>
            </a:r>
            <a:r>
              <a:rPr lang="zh-TW" altLang="zh-CN" sz="1800" dirty="0">
                <a:effectLst/>
                <a:latin typeface="Times New Roman" panose="02020603050405020304" pitchFamily="18" charset="0"/>
                <a:ea typeface="宋体" panose="02010600030101010101" pitchFamily="2" charset="-122"/>
              </a:rPr>
              <a:t>（</a:t>
            </a:r>
            <a:r>
              <a:rPr lang="en-US" altLang="zh-CN" sz="1800" dirty="0">
                <a:effectLst/>
                <a:latin typeface="宋体" panose="02010600030101010101" pitchFamily="2" charset="-122"/>
                <a:ea typeface="等线" panose="02010600030101010101" pitchFamily="2" charset="-122"/>
              </a:rPr>
              <a:t>     </a:t>
            </a:r>
            <a:r>
              <a:rPr lang="zh-TW"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路加在给提阿非罗大人的信中承认，他并未仔细考察过所听说的关于耶稣的事情。</a:t>
            </a:r>
            <a:r>
              <a:rPr lang="en-US" altLang="zh-CN" sz="1800" dirty="0">
                <a:effectLst/>
                <a:latin typeface="Times New Roman" panose="02020603050405020304" pitchFamily="18" charset="0"/>
                <a:ea typeface="宋体" panose="02010600030101010101" pitchFamily="2" charset="-122"/>
              </a:rPr>
              <a:t>  </a:t>
            </a:r>
            <a:r>
              <a:rPr lang="zh-TW" altLang="zh-CN" sz="1800" dirty="0">
                <a:effectLst/>
                <a:latin typeface="Times New Roman" panose="02020603050405020304" pitchFamily="18" charset="0"/>
                <a:ea typeface="宋体" panose="02010600030101010101" pitchFamily="2" charset="-122"/>
              </a:rPr>
              <a:t>（</a:t>
            </a:r>
            <a:r>
              <a:rPr lang="en-US" altLang="zh-CN" sz="1800" dirty="0">
                <a:effectLst/>
                <a:latin typeface="宋体" panose="02010600030101010101" pitchFamily="2" charset="-122"/>
                <a:ea typeface="等线" panose="02010600030101010101" pitchFamily="2" charset="-122"/>
              </a:rPr>
              <a:t>     </a:t>
            </a:r>
            <a:r>
              <a:rPr lang="zh-TW"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41910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en-US" altLang="zh-CN" sz="1800" b="1"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击）是对的。耶稣的事奉从加利利开始，走过了许多地方做了许多事情，是当时那片地区的人都知道的。</a:t>
            </a:r>
            <a:endParaRPr lang="en-US" altLang="zh-CN" sz="1800">
              <a:effectLst/>
              <a:latin typeface="Times New Roman" panose="02020603050405020304" pitchFamily="18" charset="0"/>
              <a:ea typeface="等线" panose="02010600030101010101" pitchFamily="2" charset="-122"/>
            </a:endParaRPr>
          </a:p>
          <a:p>
            <a:pPr algn="just"/>
            <a:r>
              <a:rPr lang="en-US" altLang="zh-CN" sz="1800">
                <a:effectLst/>
                <a:latin typeface="宋体" panose="02010600030101010101" pitchFamily="2" charset="-122"/>
                <a:ea typeface="等线" panose="02010600030101010101" pitchFamily="2" charset="-122"/>
              </a:rPr>
              <a:t>2</a:t>
            </a:r>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击）是错的。路加福音第一章</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节很清楚说了路加是“从起头都详细考察过”才写信的。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118628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18'</a:t>
            </a:r>
            <a:r>
              <a:rPr lang="zh-CN" altLang="zh-CN" sz="1800" b="1" dirty="0">
                <a:effectLst/>
                <a:latin typeface="Times New Roman" panose="02020603050405020304" pitchFamily="18" charset="0"/>
                <a:ea typeface="宋体" panose="02010600030101010101" pitchFamily="2" charset="-122"/>
              </a:rPr>
              <a:t>）老师讲解：新约圣经的考古证据</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按新约的描述，在第一世纪中叶的时候，巴勒斯坦地区的人都应该听说过耶稣。那么新约究竟是什么时候写的呢？其中的记载是否准确呢？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02955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第一世纪留下的考古证据，说明新约的确由第一世纪作者所写，因为其中记录的一些细节，只可能是那个时代的人才了解。而且，与圣经同时代的其他历史文献也提供了一些证据，支持新约的记载；这些证据同时也说明基督教的确诞生于一世纪的巴勒斯坦地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414896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我们先复习证实圣经是真理的三步骤。第一步，通过观察大自然就可以知道有一位充满智慧的全能创造者。</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自从造天地以来，神的永能和神性是明明可知的，虽是眼不能见，但借着所造之物就可以晓得，叫人无可推诿。</a:t>
            </a:r>
            <a:endParaRPr lang="zh-CN" altLang="zh-CN" sz="1800" dirty="0">
              <a:effectLst/>
              <a:latin typeface="Times New Roman" panose="02020603050405020304" pitchFamily="18" charset="0"/>
              <a:ea typeface="等线" panose="02010600030101010101" pitchFamily="2" charset="-122"/>
            </a:endParaRPr>
          </a:p>
          <a:p>
            <a:pPr algn="just"/>
            <a:r>
              <a:rPr lang="zh-TW"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269579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我们先从考古证据说起。圣经记载了耶稣有一次在一个叫做毕士大池的地方，治好了一个瘫痪三十八年的瘫子。</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2747292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使徒约翰描写了这个池子一个比较特殊的细节：</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5:2</a:t>
            </a:r>
            <a:r>
              <a:rPr lang="zh-CN" altLang="zh-CN" sz="1800" dirty="0">
                <a:effectLst/>
                <a:latin typeface="Times New Roman" panose="02020603050405020304" pitchFamily="18" charset="0"/>
                <a:ea typeface="宋体" panose="02010600030101010101" pitchFamily="2" charset="-122"/>
              </a:rPr>
              <a:t>在耶路撒冷，靠近羊门有一个池子，希伯来话叫作毕士大；旁边有五个廊子。</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1275776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考古学家在第一世纪的地层找到了毕士大池子的遗迹。这张图是从遗迹复原的池子模型，我们一看就明白了，原来池子分为两部分，这样算上中间的廊道，的确就是有五个廊道。</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163762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这是发现毕士大池子的考古遗址。公元</a:t>
            </a:r>
            <a:r>
              <a:rPr lang="en-US" altLang="zh-CN" sz="1800" kern="0" dirty="0">
                <a:effectLst/>
                <a:ea typeface="宋体" panose="02010600030101010101" pitchFamily="2" charset="-122"/>
                <a:cs typeface="Times New Roman" panose="02020603050405020304" pitchFamily="18" charset="0"/>
              </a:rPr>
              <a:t>70</a:t>
            </a:r>
            <a:r>
              <a:rPr lang="zh-CN" altLang="zh-CN" sz="1800" kern="0" dirty="0">
                <a:effectLst/>
                <a:ea typeface="宋体" panose="02010600030101010101" pitchFamily="2" charset="-122"/>
                <a:cs typeface="Times New Roman" panose="02020603050405020304" pitchFamily="18" charset="0"/>
              </a:rPr>
              <a:t>年，随着耶路撒冷被毁，池子也被毁掉了，罗马人在这里重建城市，在上面盖了其他建筑，覆盖了原来的池子。池子的遗址上有不同时代留下来的不同遗迹。约翰能如实记录一世纪池子这么小的细节，是因为他生活在那个年代，亲眼见过那个地方。</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2009663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再看多一个例子。根据新约圣经的记载，犹太法律禁止非犹太人进入圣殿，如果进去就要被处决。《使徒行传》记录了保罗的一次遭遇。</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48833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21:28</a:t>
            </a:r>
            <a:r>
              <a:rPr lang="zh-CN" altLang="zh-CN" sz="1800" dirty="0">
                <a:effectLst/>
                <a:latin typeface="Times New Roman" panose="02020603050405020304" pitchFamily="18" charset="0"/>
                <a:ea typeface="宋体" panose="02010600030101010101" pitchFamily="2" charset="-122"/>
              </a:rPr>
              <a:t>喊叫说：“以色列人来帮助，这就是在各处教训众人，糟践我们百姓和律法并这地方的，他【保罗】又带着希腊人进殿，污秽了这圣地！”……</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合城都震动，百姓一齐跑来，拿住保罗，拉他出殿，殿门立刻都关了。</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他们正想要杀他……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根据这一段记载，我们看到，有些犹太人诬告保罗带了一个非犹太人进殿，耸动大家要以此为由处死保罗，而这一段记载暗含的细节也得到了考古证据和历史文献的支持。</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2592567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生活在第一世纪的著名犹太史学家约瑟夫斯曾记载，圣殿内院有围墙环绕，墙上刻有铭文警告非犹太人不要冒死闯入。</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299949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1871</a:t>
            </a:r>
            <a:r>
              <a:rPr lang="zh-CN" altLang="zh-CN" sz="1800" dirty="0">
                <a:effectLst/>
                <a:latin typeface="Times New Roman" panose="02020603050405020304" pitchFamily="18" charset="0"/>
                <a:ea typeface="宋体" panose="02010600030101010101" pitchFamily="2" charset="-122"/>
              </a:rPr>
              <a:t>年，考古学家发现了一块石头，上面刻着这段警告：“外族人不可越过围绕圣殿和圣殿长廊的围墙，任何被抓到的人都要处以死刑。” 可见，使徒行传里保罗的那一次遭遇的法律背景得到了印证，再次说明这不是后人编写的。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4032899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毕士大的池子和外邦人不得进殿的规条，都是那段时期的犹太人所熟知的事情，甚至有的在历史文献中也有流传。或许有的人会因此觉得还不足以证明新约的历史记载不是后人编写的。那么，我们再来看新约圣经记载的几个小人物，他们并不是所有人都知道的，但是后来在考古发现中也得到了印证。</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3090845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有一个叫以拉都的人。他在新约中只出现了三次，估计大多数读者都不太会留意到有这个人。公元</a:t>
            </a:r>
            <a:r>
              <a:rPr lang="en-US" altLang="zh-CN" sz="1800" dirty="0">
                <a:effectLst/>
                <a:latin typeface="Times New Roman" panose="02020603050405020304" pitchFamily="18" charset="0"/>
                <a:ea typeface="宋体" panose="02010600030101010101" pitchFamily="2" charset="-122"/>
              </a:rPr>
              <a:t>57</a:t>
            </a:r>
            <a:r>
              <a:rPr lang="zh-CN" altLang="zh-CN" sz="1800" dirty="0">
                <a:effectLst/>
                <a:latin typeface="Times New Roman" panose="02020603050405020304" pitchFamily="18" charset="0"/>
                <a:ea typeface="宋体" panose="02010600030101010101" pitchFamily="2" charset="-122"/>
              </a:rPr>
              <a:t>年左右，使徒保罗正在希腊南部的哥林多城。他给罗马教会写了一封书信，就是新约圣经的罗马书。在信尾，他列出了哥林多信徒的问候，其中包括：</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16:24 </a:t>
            </a:r>
            <a:r>
              <a:rPr lang="zh-CN" altLang="zh-CN" sz="1800" dirty="0">
                <a:effectLst/>
                <a:latin typeface="Times New Roman" panose="02020603050405020304" pitchFamily="18" charset="0"/>
                <a:ea typeface="宋体" panose="02010600030101010101" pitchFamily="2" charset="-122"/>
              </a:rPr>
              <a:t>城内管银库的【又译为公共设施管理员】以拉都……问你们安。</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此外新约还有两处提到以拉都：</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19:22 </a:t>
            </a:r>
            <a:r>
              <a:rPr lang="zh-CN" altLang="zh-CN" sz="1800" dirty="0">
                <a:effectLst/>
                <a:latin typeface="Times New Roman" panose="02020603050405020304" pitchFamily="18" charset="0"/>
                <a:ea typeface="宋体" panose="02010600030101010101" pitchFamily="2" charset="-122"/>
              </a:rPr>
              <a:t>於是从帮助他的人中，打发提摩太、以拉都二人往马其顿去，自己暂时等在亚西亚。</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提摩太后书</a:t>
            </a:r>
            <a:r>
              <a:rPr lang="en-US" altLang="zh-CN" sz="1800" dirty="0">
                <a:effectLst/>
                <a:latin typeface="Times New Roman" panose="02020603050405020304" pitchFamily="18" charset="0"/>
                <a:ea typeface="宋体" panose="02010600030101010101" pitchFamily="2" charset="-122"/>
              </a:rPr>
              <a:t>4:20 </a:t>
            </a:r>
            <a:r>
              <a:rPr lang="zh-CN" altLang="zh-CN" sz="1800" dirty="0">
                <a:effectLst/>
                <a:latin typeface="Times New Roman" panose="02020603050405020304" pitchFamily="18" charset="0"/>
                <a:ea typeface="宋体" panose="02010600030101010101" pitchFamily="2" charset="-122"/>
              </a:rPr>
              <a:t>以拉都在哥林多住下了……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400938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第二步考察历史。历史学和考古学的证据支持圣经的记载是真实的历史。</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156306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以拉都是什么人？从经文来看，他似乎是哥林多城的一名管理公共设施的小官员。</a:t>
            </a:r>
            <a:r>
              <a:rPr lang="en-US" altLang="zh-CN" sz="1800" dirty="0">
                <a:effectLst/>
                <a:latin typeface="Times New Roman" panose="02020603050405020304" pitchFamily="18" charset="0"/>
                <a:ea typeface="宋体" panose="02010600030101010101" pitchFamily="2" charset="-122"/>
              </a:rPr>
              <a:t>1929</a:t>
            </a:r>
            <a:r>
              <a:rPr lang="zh-CN" altLang="zh-CN" sz="1800" dirty="0">
                <a:effectLst/>
                <a:latin typeface="Times New Roman" panose="02020603050405020304" pitchFamily="18" charset="0"/>
                <a:ea typeface="宋体" panose="02010600030101010101" pitchFamily="2" charset="-122"/>
              </a:rPr>
              <a:t>年，考古学家在哥林多古剧院开展工作的过程中，在附近的路面上发现了一块铺路的石头，上面用拉丁文刻着“负责公共设施的以拉都承担本次铺路费用。” 考古学家认为这片路面是公元一世纪中期的。这个人的名字、地点、时代、身份都与圣经中的以拉都吻合，我们有很大把握认为这与圣经所记载的是同一个人。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由此可见，圣经的记载在这些小人物上也是经得起考证的，说明作者一定是生活在那个时代的人。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1859025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另外一个官员的头衔也能证明新约历史是一世纪写成的。保罗和巴拿巴在地中海的塞浦路斯岛传道的时候，碰到一个罗马官员名叫士求保罗。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击）使徒行传</a:t>
            </a:r>
            <a:r>
              <a:rPr lang="en-US" altLang="zh-CN" sz="1800" dirty="0">
                <a:effectLst/>
                <a:latin typeface="Times New Roman" panose="02020603050405020304" pitchFamily="18" charset="0"/>
                <a:ea typeface="宋体" panose="02010600030101010101" pitchFamily="2" charset="-122"/>
              </a:rPr>
              <a:t>13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【保罗和巴拿巴】经过全岛，直到帕弗，在那里遇见一个有法术，假充先知的犹太人，名叫巴耶稣；</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这人常和方伯士求保罗同在。士求保罗是个通达人，他请了巴拿巴和扫罗【保罗】来，要听神的道。</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615725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使徒行传中记载了一个叫做士求保罗的执政官，和合本译为方伯。结果考古学家真的发现了几块提到了这个人的石碑。其中一块在地中海的塞浦路斯岛出土，铭文写着在士求保罗担任地方总督期间，碑文雕刻者还对政府进行改革。这段铭文刻于公元</a:t>
            </a:r>
            <a:r>
              <a:rPr lang="en-US" altLang="zh-CN" sz="1800" dirty="0">
                <a:effectLst/>
                <a:latin typeface="Times New Roman" panose="02020603050405020304" pitchFamily="18" charset="0"/>
                <a:ea typeface="宋体" panose="02010600030101010101" pitchFamily="2" charset="-122"/>
              </a:rPr>
              <a:t>54</a:t>
            </a:r>
            <a:r>
              <a:rPr lang="zh-CN" altLang="zh-CN" sz="1800" dirty="0">
                <a:effectLst/>
                <a:latin typeface="Times New Roman" panose="02020603050405020304" pitchFamily="18" charset="0"/>
                <a:ea typeface="宋体" panose="02010600030101010101" pitchFamily="2" charset="-122"/>
              </a:rPr>
              <a:t>年。保罗和巴拿巴是公元</a:t>
            </a:r>
            <a:r>
              <a:rPr lang="en-US" altLang="zh-CN" sz="1800" dirty="0">
                <a:effectLst/>
                <a:latin typeface="Times New Roman" panose="02020603050405020304" pitchFamily="18" charset="0"/>
                <a:ea typeface="宋体" panose="02010600030101010101" pitchFamily="2" charset="-122"/>
              </a:rPr>
              <a:t>47</a:t>
            </a:r>
            <a:r>
              <a:rPr lang="zh-CN" altLang="zh-CN" sz="1800" dirty="0">
                <a:effectLst/>
                <a:latin typeface="Times New Roman" panose="02020603050405020304" pitchFamily="18" charset="0"/>
                <a:ea typeface="宋体" panose="02010600030101010101" pitchFamily="2" charset="-122"/>
              </a:rPr>
              <a:t>年左右路过这里，铭文刻制的时间与保罗和巴拿巴见到这位执政官的时间相隔不到八年。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4144291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再看多一个叫做迦流的人。</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18:11</a:t>
            </a:r>
            <a:r>
              <a:rPr lang="zh-CN" altLang="zh-CN" sz="1800" dirty="0">
                <a:effectLst/>
                <a:latin typeface="Times New Roman" panose="02020603050405020304" pitchFamily="18" charset="0"/>
                <a:ea typeface="宋体" panose="02010600030101010101" pitchFamily="2" charset="-122"/>
              </a:rPr>
              <a:t>保罗在那里【哥林多】住了一年零六个月，将神的道教训他们。</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到迦流作亚该亚方伯的时候，犹太人同心起来，攻击保罗，拉他到公堂，</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587055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根据这一节经文，我们看到保罗去哥林多的时候，是迦流（</a:t>
            </a:r>
            <a:r>
              <a:rPr lang="en-US" altLang="zh-CN" sz="1800" dirty="0">
                <a:effectLst/>
                <a:latin typeface="Times New Roman" panose="02020603050405020304" pitchFamily="18" charset="0"/>
                <a:ea typeface="宋体" panose="02010600030101010101" pitchFamily="2" charset="-122"/>
              </a:rPr>
              <a:t>Gallio</a:t>
            </a:r>
            <a:r>
              <a:rPr lang="zh-CN" altLang="zh-CN" sz="1800" dirty="0">
                <a:effectLst/>
                <a:latin typeface="Times New Roman" panose="02020603050405020304" pitchFamily="18" charset="0"/>
                <a:ea typeface="宋体" panose="02010600030101010101" pitchFamily="2" charset="-122"/>
              </a:rPr>
              <a:t>）在那里担任罗马地方执政官</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为期一年。考古学家根据希腊出土的一块铭文，发现迦流执政官任期应该是在公元</a:t>
            </a:r>
            <a:r>
              <a:rPr lang="en-US" altLang="zh-CN" sz="1800" dirty="0">
                <a:effectLst/>
                <a:latin typeface="Times New Roman" panose="02020603050405020304" pitchFamily="18" charset="0"/>
                <a:ea typeface="宋体" panose="02010600030101010101" pitchFamily="2" charset="-122"/>
              </a:rPr>
              <a:t>51-52</a:t>
            </a:r>
            <a:r>
              <a:rPr lang="zh-CN" altLang="zh-CN" sz="1800" dirty="0">
                <a:effectLst/>
                <a:latin typeface="Times New Roman" panose="02020603050405020304" pitchFamily="18" charset="0"/>
                <a:ea typeface="宋体" panose="02010600030101010101" pitchFamily="2" charset="-122"/>
              </a:rPr>
              <a:t>年。这个时间框架与新约圣经中使徒保罗行程的所有其他细节信息都完全吻合。</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265395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刚看过的这些考古学方面的证据，比如石碑和建筑的考古发现，都支持新约圣经的历史是真实发生在第一世纪的事情。新约圣经是由一世纪中期的目击证人或与目击证人有来往的人写下的，所以能够与那个时期的出土文物相互印证。</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762636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）任务二：判断题 （对的打勾，错的打叉）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分钟完成四道判断题：</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新约圣经是在公元一世纪写成的。（</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新约圣经的作者都没有见过耶稣，只是听说耶稣的事迹而记录下来。（  ）</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毕士大池子遗址的考古发现只有</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个廊道。（</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考古学家发现一些石碑和石刻上的记录与新约圣经作者的见闻或法律背景一致。（</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5334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indent="153035"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击）是对的。新约圣经成书时间在公元</a:t>
            </a:r>
            <a:r>
              <a:rPr lang="en-US" altLang="zh-CN" sz="1800" dirty="0">
                <a:effectLst/>
                <a:latin typeface="Times New Roman" panose="02020603050405020304" pitchFamily="18" charset="0"/>
                <a:ea typeface="宋体" panose="02010600030101010101" pitchFamily="2" charset="-122"/>
              </a:rPr>
              <a:t>30-100</a:t>
            </a:r>
            <a:r>
              <a:rPr lang="zh-CN" altLang="zh-CN" sz="1800" dirty="0">
                <a:effectLst/>
                <a:latin typeface="Times New Roman" panose="02020603050405020304" pitchFamily="18" charset="0"/>
                <a:ea typeface="宋体" panose="02010600030101010101" pitchFamily="2" charset="-122"/>
              </a:rPr>
              <a:t>年之间。</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击）是错的。有些作者，例如彼得和约翰都是直接跟随耶稣的门徒，与耶稣同吃住同生活过。</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击）是错的。根据考古复原模型，池子分两个区，中间有廊道，所以一共</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个廊道，与约翰所记载的一致。</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323089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）老师总结</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这一课，我们看到新约圣经的许多历史细节，都得到了考古发现的证实。这些历史证据可以让我们确信，新约历史是真实的、准确的、可信的。那么，新约作者们所写所传的正是为拯救你我这些罪人而被钉死，又从死里复活的耶稣基。这是真实的历史，也是真实的救恩，你愿意接受耶稣基督成为你一生的救主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2830825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3563162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spcBef>
                <a:spcPts val="1200"/>
              </a:spcBef>
              <a:spcAft>
                <a:spcPts val="300"/>
              </a:spcAft>
            </a:pPr>
            <a:r>
              <a:rPr lang="zh-CN" altLang="zh-CN" sz="1800" b="1" dirty="0">
                <a:effectLst/>
                <a:latin typeface="等线 Light" panose="02010600030101010101" pitchFamily="2" charset="-122"/>
                <a:ea typeface="宋体" panose="02010600030101010101" pitchFamily="2" charset="-122"/>
                <a:cs typeface="Times New Roman" panose="02020603050405020304" pitchFamily="18" charset="0"/>
              </a:rPr>
              <a:t>附录：新约历史有大量历史文献的印证</a:t>
            </a:r>
            <a:endParaRPr lang="zh-CN" altLang="zh-CN" sz="1800" b="1" dirty="0">
              <a:effectLst/>
              <a:latin typeface="等线 Light" panose="02010600030101010101" pitchFamily="2" charset="-122"/>
              <a:ea typeface="等线 Light" panose="02010600030101010101" pitchFamily="2" charset="-122"/>
              <a:cs typeface="Times New Roman" panose="02020603050405020304" pitchFamily="18" charset="0"/>
            </a:endParaRPr>
          </a:p>
          <a:p>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除了考古发现之外，其实还有大量历史文献可以印证新约圣经是真实的历史。从许多一世纪不信耶稣的史学家留下历史文献中，可以看到基督教活动已经被一世纪的非信徒记录，这证明新约不是公元二世纪被编造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01445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zh-CN" altLang="zh-CN" sz="1800" dirty="0">
                <a:effectLst/>
                <a:latin typeface="Times New Roman" panose="02020603050405020304" pitchFamily="18" charset="0"/>
                <a:ea typeface="宋体" panose="02010600030101010101" pitchFamily="2" charset="-122"/>
              </a:rPr>
              <a:t>第三步，从圣经中得应验的预言就可以知道圣经是通过上帝启示写下的。</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761195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1. </a:t>
            </a:r>
            <a:r>
              <a:rPr lang="zh-CN" altLang="zh-CN" sz="1800" b="1" dirty="0">
                <a:effectLst/>
                <a:latin typeface="Times New Roman" panose="02020603050405020304" pitchFamily="18" charset="0"/>
                <a:ea typeface="宋体" panose="02010600030101010101" pitchFamily="2" charset="-122"/>
              </a:rPr>
              <a:t>约瑟夫斯</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先看第一位：第一世纪的犹太史学家约瑟夫斯，他的名著《犹太古史》写成于公元</a:t>
            </a:r>
            <a:r>
              <a:rPr lang="en-US" altLang="zh-CN" sz="1800" dirty="0">
                <a:effectLst/>
                <a:latin typeface="Times New Roman" panose="02020603050405020304" pitchFamily="18" charset="0"/>
                <a:ea typeface="宋体" panose="02010600030101010101" pitchFamily="2" charset="-122"/>
              </a:rPr>
              <a:t>93</a:t>
            </a:r>
            <a:r>
              <a:rPr lang="zh-CN" altLang="zh-CN" sz="1800" dirty="0">
                <a:effectLst/>
                <a:latin typeface="Times New Roman" panose="02020603050405020304" pitchFamily="18" charset="0"/>
                <a:ea typeface="宋体" panose="02010600030101010101" pitchFamily="2" charset="-122"/>
              </a:rPr>
              <a:t>年，其中有这样的记载：</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384540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大约在这个年代，出现了一位智者，耶稣【如果称他为人的确合理的话】；他是一位行奇事的师傅，一位教导乐意接受真理之人的教师。他赢来许多犹太人和外邦人跟随他。【他是那基督。】彼拉多因为我们领袖的控告，判定他钉十字架的时候，那些起初就爱他的人，没有停止爱他，【因为他在第三天又活生生地向他们显现；就像神的先知已预告过这些和成千上万其他关于他的奇妙事情】。这个因他得名的基督徒部落，至今仍未消亡。”</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瑟夫斯不是基督徒，也根本不相信耶稣是基督。大家留意括号中的部分，这些文字不是约瑟夫斯写下的，大多数学者认为这些内容应该是后期抄写的基督徒增加的，有可能是传抄员在抄写过程中觉得这段文字不够尊重他的主，于是就增加了括号里的内容。如果去掉括号的部分，这段文字就很吻合约瑟夫斯的风格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523233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从这段文字中去掉后人加添的部分，约瑟夫斯是如何描述基督徒和他们所信仰的基督呢？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他名叫耶稣；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他有能行奇事的名声；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他是位老师；</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很多犹太人相信他；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5. </a:t>
            </a:r>
            <a:r>
              <a:rPr lang="zh-CN" altLang="zh-CN" sz="1800" dirty="0">
                <a:effectLst/>
                <a:latin typeface="Times New Roman" panose="02020603050405020304" pitchFamily="18" charset="0"/>
                <a:ea typeface="宋体" panose="02010600030101010101" pitchFamily="2" charset="-122"/>
              </a:rPr>
              <a:t>他事奉时正值本丢·彼拉多掌权；</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6. </a:t>
            </a:r>
            <a:r>
              <a:rPr lang="zh-CN" altLang="zh-CN" sz="1800" dirty="0">
                <a:effectLst/>
                <a:latin typeface="Times New Roman" panose="02020603050405020304" pitchFamily="18" charset="0"/>
                <a:ea typeface="宋体" panose="02010600030101010101" pitchFamily="2" charset="-122"/>
              </a:rPr>
              <a:t>犹太领袖反对他，在彼拉多面前控告他；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7. </a:t>
            </a:r>
            <a:r>
              <a:rPr lang="zh-CN" altLang="zh-CN" sz="1800" dirty="0">
                <a:effectLst/>
                <a:latin typeface="Times New Roman" panose="02020603050405020304" pitchFamily="18" charset="0"/>
                <a:ea typeface="宋体" panose="02010600030101010101" pitchFamily="2" charset="-122"/>
              </a:rPr>
              <a:t>彼拉多将他钉十字架；</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8. </a:t>
            </a:r>
            <a:r>
              <a:rPr lang="zh-CN" altLang="zh-CN" sz="1800" dirty="0">
                <a:effectLst/>
                <a:latin typeface="Times New Roman" panose="02020603050405020304" pitchFamily="18" charset="0"/>
                <a:ea typeface="宋体" panose="02010600030101010101" pitchFamily="2" charset="-122"/>
              </a:rPr>
              <a:t>他被钉死后，他的门徒继续跟随他；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9. </a:t>
            </a:r>
            <a:r>
              <a:rPr lang="zh-CN" altLang="zh-CN" sz="1800" dirty="0">
                <a:effectLst/>
                <a:latin typeface="Times New Roman" panose="02020603050405020304" pitchFamily="18" charset="0"/>
                <a:ea typeface="宋体" panose="02010600030101010101" pitchFamily="2" charset="-122"/>
              </a:rPr>
              <a:t>他们被称为“基督徒”；</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10. </a:t>
            </a:r>
            <a:r>
              <a:rPr lang="zh-CN" altLang="zh-CN" sz="1800" dirty="0">
                <a:effectLst/>
                <a:latin typeface="Times New Roman" panose="02020603050405020304" pitchFamily="18" charset="0"/>
                <a:ea typeface="宋体" panose="02010600030101010101" pitchFamily="2" charset="-122"/>
              </a:rPr>
              <a:t>公元一世纪后期，这个群体依然存在。</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位生活在第一世纪的犹太人，虽然不信耶稣，但他描述基督和基督徒的每一点都证实了新约的内容，与新约记载中提到的关于耶稣和其跟随者的细节完全吻合。这意味着，在第一世纪，就连非基督徒也听说了好多有关耶稣和跟随他的人的细节，这些细节和新约中的记载一致。这强有力地证明，新约圣经的记载不是第二世纪编造的。</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663098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塔西佗</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再看第二位，著名罗马史学家塔西佗生活于公元</a:t>
            </a:r>
            <a:r>
              <a:rPr lang="en-US" altLang="zh-CN" sz="1800" dirty="0">
                <a:effectLst/>
                <a:latin typeface="Times New Roman" panose="02020603050405020304" pitchFamily="18" charset="0"/>
                <a:ea typeface="宋体" panose="02010600030101010101" pitchFamily="2" charset="-122"/>
              </a:rPr>
              <a:t>55</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120</a:t>
            </a:r>
            <a:r>
              <a:rPr lang="zh-CN" altLang="zh-CN" sz="1800" dirty="0">
                <a:effectLst/>
                <a:latin typeface="Times New Roman" panose="02020603050405020304" pitchFamily="18" charset="0"/>
                <a:ea typeface="宋体" panose="02010600030101010101" pitchFamily="2" charset="-122"/>
              </a:rPr>
              <a:t>年，他写过一部《编年史》，记录了从公元</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年奥古斯都皇帝之死到公元</a:t>
            </a:r>
            <a:r>
              <a:rPr lang="en-US" altLang="zh-CN" sz="1800" dirty="0">
                <a:effectLst/>
                <a:latin typeface="Times New Roman" panose="02020603050405020304" pitchFamily="18" charset="0"/>
                <a:ea typeface="宋体" panose="02010600030101010101" pitchFamily="2" charset="-122"/>
              </a:rPr>
              <a:t>68</a:t>
            </a:r>
            <a:r>
              <a:rPr lang="zh-CN" altLang="zh-CN" sz="1800" dirty="0">
                <a:effectLst/>
                <a:latin typeface="Times New Roman" panose="02020603050405020304" pitchFamily="18" charset="0"/>
                <a:ea typeface="宋体" panose="02010600030101010101" pitchFamily="2" charset="-122"/>
              </a:rPr>
              <a:t>年尼禄皇帝去世的罗马历史。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329091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公元</a:t>
            </a:r>
            <a:r>
              <a:rPr lang="en-US" altLang="zh-CN" sz="1800" dirty="0">
                <a:effectLst/>
                <a:latin typeface="Times New Roman" panose="02020603050405020304" pitchFamily="18" charset="0"/>
                <a:ea typeface="宋体" panose="02010600030101010101" pitchFamily="2" charset="-122"/>
              </a:rPr>
              <a:t>64</a:t>
            </a:r>
            <a:r>
              <a:rPr lang="zh-CN" altLang="zh-CN" sz="1800" dirty="0">
                <a:effectLst/>
                <a:latin typeface="Times New Roman" panose="02020603050405020304" pitchFamily="18" charset="0"/>
                <a:ea typeface="宋体" panose="02010600030101010101" pitchFamily="2" charset="-122"/>
              </a:rPr>
              <a:t>年，罗马皇帝尼禄当政期间，罗马城发生了一场大火，烧掉了半个城，尼禄把这场火灾嫁祸于基督徒，于是基督徒在那段时间遭到了严重的迫害。塔西佗在他的《编年史》中记载了这段历史。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25283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……因此尼禄为了辟谣，便找到了这样一类人作为替身的罪犯，用各种残酷之极的手段惩罚他们，这些人都因作恶多端而受到憎恶，群众则把这些人称为基督徒【直译：</a:t>
            </a:r>
            <a:r>
              <a:rPr lang="en-US" altLang="zh-CN" sz="1800" dirty="0" err="1">
                <a:effectLst/>
                <a:latin typeface="Times New Roman" panose="02020603050405020304" pitchFamily="18" charset="0"/>
                <a:ea typeface="宋体" panose="02010600030101010101" pitchFamily="2" charset="-122"/>
              </a:rPr>
              <a:t>Chrestians</a:t>
            </a:r>
            <a:r>
              <a:rPr lang="zh-CN" altLang="zh-CN" sz="1800" dirty="0">
                <a:effectLst/>
                <a:latin typeface="Times New Roman" panose="02020603050405020304" pitchFamily="18" charset="0"/>
                <a:ea typeface="宋体" panose="02010600030101010101" pitchFamily="2" charset="-122"/>
              </a:rPr>
              <a:t>】。他们的创始人基督【直译：</a:t>
            </a:r>
            <a:r>
              <a:rPr lang="en-US" altLang="zh-CN" sz="1800" dirty="0">
                <a:effectLst/>
                <a:latin typeface="Times New Roman" panose="02020603050405020304" pitchFamily="18" charset="0"/>
                <a:ea typeface="宋体" panose="02010600030101010101" pitchFamily="2" charset="-122"/>
              </a:rPr>
              <a:t>Christus</a:t>
            </a:r>
            <a:r>
              <a:rPr lang="zh-CN" altLang="zh-CN" sz="1800" dirty="0">
                <a:effectLst/>
                <a:latin typeface="Times New Roman" panose="02020603050405020304" pitchFamily="18" charset="0"/>
                <a:ea typeface="宋体" panose="02010600030101010101" pitchFamily="2" charset="-122"/>
              </a:rPr>
              <a:t>】，在提庇留当政时期便被皇帝的代理官彭提乌斯·彼拉图斯【彼拉多】处死了。这种有害的迷信虽一时受到抑制，但是不仅在犹太、即这一灾害的发源地，而且在首都本城【罗马】 ……再度流行起来…… </a:t>
            </a:r>
            <a:r>
              <a:rPr lang="en-US" altLang="zh-CN" sz="1800" dirty="0">
                <a:effectLst/>
                <a:latin typeface="Times New Roman" panose="02020603050405020304" pitchFamily="18" charset="0"/>
                <a:ea typeface="宋体" panose="02010600030101010101" pitchFamily="2" charset="-122"/>
              </a:rPr>
              <a:t>         </a:t>
            </a:r>
          </a:p>
          <a:p>
            <a:pPr algn="just"/>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——摘自《编年史》</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4035152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我们看到，他笔下的基督教和新约历史记载中的早期教会有许多相似的地方：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基督教的跟随者被称为‘</a:t>
            </a:r>
            <a:r>
              <a:rPr lang="en-US" altLang="zh-CN" sz="1800" dirty="0" err="1">
                <a:effectLst/>
                <a:latin typeface="Times New Roman" panose="02020603050405020304" pitchFamily="18" charset="0"/>
                <a:ea typeface="宋体" panose="02010600030101010101" pitchFamily="2" charset="-122"/>
              </a:rPr>
              <a:t>Chrestians</a:t>
            </a:r>
            <a:r>
              <a:rPr lang="zh-CN" altLang="zh-CN" sz="1800" dirty="0">
                <a:effectLst/>
                <a:latin typeface="Times New Roman" panose="02020603050405020304" pitchFamily="18" charset="0"/>
                <a:ea typeface="宋体" panose="02010600030101010101" pitchFamily="2" charset="-122"/>
              </a:rPr>
              <a:t>’这是早期罗马人对基督徒（</a:t>
            </a:r>
            <a:r>
              <a:rPr lang="en-US" altLang="zh-CN" sz="1800" dirty="0">
                <a:effectLst/>
                <a:latin typeface="Times New Roman" panose="02020603050405020304" pitchFamily="18" charset="0"/>
                <a:ea typeface="宋体" panose="02010600030101010101" pitchFamily="2" charset="-122"/>
              </a:rPr>
              <a:t>Christians</a:t>
            </a:r>
            <a:r>
              <a:rPr lang="zh-CN" altLang="zh-CN" sz="1800" dirty="0">
                <a:effectLst/>
                <a:latin typeface="Times New Roman" panose="02020603050405020304" pitchFamily="18" charset="0"/>
                <a:ea typeface="宋体" panose="02010600030101010101" pitchFamily="2" charset="-122"/>
              </a:rPr>
              <a:t>）一词的典型拼法。</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基督教的创立人被称为‘</a:t>
            </a:r>
            <a:r>
              <a:rPr lang="en-US" altLang="zh-CN" sz="1800" dirty="0">
                <a:effectLst/>
                <a:latin typeface="Times New Roman" panose="02020603050405020304" pitchFamily="18" charset="0"/>
                <a:ea typeface="宋体" panose="02010600030101010101" pitchFamily="2" charset="-122"/>
              </a:rPr>
              <a:t>Christus</a:t>
            </a:r>
            <a:r>
              <a:rPr lang="zh-CN" altLang="zh-CN" sz="1800" dirty="0">
                <a:effectLst/>
                <a:latin typeface="Times New Roman" panose="02020603050405020304" pitchFamily="18" charset="0"/>
                <a:ea typeface="宋体" panose="02010600030101010101" pitchFamily="2" charset="-122"/>
              </a:rPr>
              <a:t>’，这是对基督或弥赛亚的拉丁语写法。</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在提庇留皇帝统管期间，在犹大地区，基督被本丢·彼拉多处死。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截至公元</a:t>
            </a:r>
            <a:r>
              <a:rPr lang="en-US" altLang="zh-CN" sz="1800" dirty="0">
                <a:effectLst/>
                <a:latin typeface="Times New Roman" panose="02020603050405020304" pitchFamily="18" charset="0"/>
                <a:ea typeface="宋体" panose="02010600030101010101" pitchFamily="2" charset="-122"/>
              </a:rPr>
              <a:t>64</a:t>
            </a:r>
            <a:r>
              <a:rPr lang="zh-CN" altLang="zh-CN" sz="1800" dirty="0">
                <a:effectLst/>
                <a:latin typeface="Times New Roman" panose="02020603050405020304" pitchFamily="18" charset="0"/>
                <a:ea typeface="宋体" panose="02010600030101010101" pitchFamily="2" charset="-122"/>
              </a:rPr>
              <a:t>年，罗马城的基督徒数量已经相当可观。</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5. </a:t>
            </a:r>
            <a:r>
              <a:rPr lang="zh-CN" altLang="zh-CN" sz="1800" dirty="0">
                <a:effectLst/>
                <a:latin typeface="Times New Roman" panose="02020603050405020304" pitchFamily="18" charset="0"/>
                <a:ea typeface="宋体" panose="02010600030101010101" pitchFamily="2" charset="-122"/>
              </a:rPr>
              <a:t>基督徒被公认为对社会有害的邪恶之人。</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817530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这位罗马历史学家从对基督徒的观察也能总结出这些新约的描述。第四点，罗马城有不少基督徒这个现象，圣经中的罗马书也有提到。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罗马书</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我写信给你们在罗马为神所爱，奉召作圣徒的众人，……</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……你们的信德传遍了天下。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塔西佗这位罗马历史学家根本不关心基督教，也不信耶稣，但是我们从他的笔下看到，新约历史的确是真实的、准确的。这个是圣经之外的有力证据，说明奉基督之名的福音早在公元</a:t>
            </a:r>
            <a:r>
              <a:rPr lang="en-US" altLang="zh-CN" sz="1800" dirty="0">
                <a:effectLst/>
                <a:latin typeface="Times New Roman" panose="02020603050405020304" pitchFamily="18" charset="0"/>
                <a:ea typeface="宋体" panose="02010600030101010101" pitchFamily="2" charset="-122"/>
              </a:rPr>
              <a:t>64</a:t>
            </a:r>
            <a:r>
              <a:rPr lang="zh-CN" altLang="zh-CN" sz="1800" dirty="0">
                <a:effectLst/>
                <a:latin typeface="Times New Roman" panose="02020603050405020304" pitchFamily="18" charset="0"/>
                <a:ea typeface="宋体" panose="02010600030101010101" pitchFamily="2" charset="-122"/>
              </a:rPr>
              <a:t>年，已经在罗马城广传，这和新约圣经记载的历史是一致的。记载尼禄因大火逼迫基督徒的历史学家还不止塔西佗一位。</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1881787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3. </a:t>
            </a:r>
            <a:r>
              <a:rPr lang="zh-CN" altLang="zh-CN" sz="1800" b="1" dirty="0">
                <a:effectLst/>
                <a:latin typeface="Times New Roman" panose="02020603050405020304" pitchFamily="18" charset="0"/>
                <a:ea typeface="宋体" panose="02010600030101010101" pitchFamily="2" charset="-122"/>
              </a:rPr>
              <a:t>苏埃托尼乌斯</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另一位罗马史学家苏埃托尼乌斯，生活在公元</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到公元</a:t>
            </a:r>
            <a:r>
              <a:rPr lang="en-US" altLang="zh-CN" sz="1800" dirty="0">
                <a:effectLst/>
                <a:latin typeface="Times New Roman" panose="02020603050405020304" pitchFamily="18" charset="0"/>
                <a:ea typeface="宋体" panose="02010600030101010101" pitchFamily="2" charset="-122"/>
              </a:rPr>
              <a:t>130</a:t>
            </a:r>
            <a:r>
              <a:rPr lang="zh-CN" altLang="zh-CN" sz="1800" dirty="0">
                <a:effectLst/>
                <a:latin typeface="Times New Roman" panose="02020603050405020304" pitchFamily="18" charset="0"/>
                <a:ea typeface="宋体" panose="02010600030101010101" pitchFamily="2" charset="-122"/>
              </a:rPr>
              <a:t>年之间，在他的《罗马十二帝王传》中，也提到了尼禄和其他罗马皇帝如何对待基督徒。</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474005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在他【尼禄】统治时期，许多弊端受到严厉制裁……惩罚基督徒，他们是新的和为非作歹的宗教迷信……《罗马十二帝王传》</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这段文字反映了当时罗马人对刚刚兴起的基督教的普遍态度，他们认为应该要镇压这个“迷信”。这又一次证明基督教在第一世纪中叶已经出现，且传到了罗马。</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在苏埃托尼乌斯写的历史书中，我们还可以从另一位皇帝的传记那里看到基督徒的身影，这位皇帝克劳狄比尼禄要早。苏埃托尼乌斯写这位皇帝的时候，提到：</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33439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15'</a:t>
            </a:r>
            <a:r>
              <a:rPr lang="zh-CN" altLang="zh-CN" sz="1800" b="1" dirty="0">
                <a:effectLst/>
                <a:latin typeface="Times New Roman" panose="02020603050405020304" pitchFamily="18" charset="0"/>
                <a:ea typeface="宋体" panose="02010600030101010101" pitchFamily="2" charset="-122"/>
              </a:rPr>
              <a:t>）老师讲解：新约历史是由目击证人记录的</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我们之前的大部分学习都集中在旧约的历史和预言。但是我们信仰的核心——耶稣基督是新约记载的。那么新约是谁写的呢？什么时候写的呢？其中的内容可不可信呢？今天我们会从历史和考古入手，考察新约的史实性。</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击）按照新约作者的说法，新约是写于一世纪中期，里面的事件大部分发生在公元</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到公元</a:t>
            </a:r>
            <a:r>
              <a:rPr lang="en-US" altLang="zh-CN" sz="1800" dirty="0">
                <a:effectLst/>
                <a:latin typeface="Times New Roman" panose="02020603050405020304" pitchFamily="18" charset="0"/>
                <a:ea typeface="宋体" panose="02010600030101010101" pitchFamily="2" charset="-122"/>
              </a:rPr>
              <a:t>70</a:t>
            </a:r>
            <a:r>
              <a:rPr lang="zh-CN" altLang="zh-CN" sz="1800" dirty="0">
                <a:effectLst/>
                <a:latin typeface="Times New Roman" panose="02020603050405020304" pitchFamily="18" charset="0"/>
                <a:ea typeface="宋体" panose="02010600030101010101" pitchFamily="2" charset="-122"/>
              </a:rPr>
              <a:t>年间。而且这些事情都得到了考古发现和圣经之外的历史文献的支持，从这些历史证据中，我们可以看到新约对基督耶稣和基督徒的描述是真的。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4027851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“他【克劳狄】将犹太人驱出罗马，因为他们总是因基督【直译：</a:t>
            </a:r>
            <a:r>
              <a:rPr lang="en-US" altLang="zh-CN" sz="1800" dirty="0" err="1">
                <a:effectLst/>
                <a:latin typeface="Times New Roman" panose="02020603050405020304" pitchFamily="18" charset="0"/>
                <a:ea typeface="宋体" panose="02010600030101010101" pitchFamily="2" charset="-122"/>
              </a:rPr>
              <a:t>Chrestus</a:t>
            </a:r>
            <a:r>
              <a:rPr lang="zh-CN" altLang="zh-CN" sz="1800" dirty="0">
                <a:effectLst/>
                <a:latin typeface="Times New Roman" panose="02020603050405020304" pitchFamily="18" charset="0"/>
                <a:ea typeface="宋体" panose="02010600030101010101" pitchFamily="2" charset="-122"/>
              </a:rPr>
              <a:t>】这个煽动者闹事。”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在他的记载中，我们留意到，他说克劳狄将犹太人驱逐罗马城，因为他们总是因基督闹事。这个事情或许和使徒行传中提到的是同一件事：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1344477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这事以后，保罗离了雅典，来到哥林多，</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遇见一个犹太人，名叫亚居拉；他生在本都，因为革老丢【克劳狄】命犹太人都离开罗马，新近带着妻百基拉，从意大利来。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我们或许会问，为什么要把犹太人赶出罗马呢？因为在克劳狄执政的时代，公元</a:t>
            </a:r>
            <a:r>
              <a:rPr lang="en-US" altLang="zh-CN" sz="1800" dirty="0">
                <a:effectLst/>
                <a:latin typeface="Times New Roman" panose="02020603050405020304" pitchFamily="18" charset="0"/>
                <a:ea typeface="宋体" panose="02010600030101010101" pitchFamily="2" charset="-122"/>
              </a:rPr>
              <a:t>41</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54</a:t>
            </a:r>
            <a:r>
              <a:rPr lang="zh-CN" altLang="zh-CN" sz="1800" dirty="0">
                <a:effectLst/>
                <a:latin typeface="Times New Roman" panose="02020603050405020304" pitchFamily="18" charset="0"/>
                <a:ea typeface="宋体" panose="02010600030101010101" pitchFamily="2" charset="-122"/>
              </a:rPr>
              <a:t>年，基督徒还是一个刚从犹太人中兴起的小群体，在罗马人看来，他们是一群闹事的犹太人，他们闹事是因为一个叫做基督的人。这个情形非常符合新约描述基督教兴起的时间，也恰当地反映了当时罗马人对基督徒的认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928834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dirty="0">
                <a:effectLst/>
                <a:latin typeface="宋体" panose="02010600030101010101" pitchFamily="2" charset="-122"/>
                <a:ea typeface="等线" panose="02010600030101010101" pitchFamily="2" charset="-122"/>
              </a:rPr>
              <a:t>4. </a:t>
            </a:r>
            <a:r>
              <a:rPr lang="zh-CN" altLang="zh-CN" sz="1800" b="1" dirty="0">
                <a:effectLst/>
                <a:latin typeface="Times New Roman" panose="02020603050405020304" pitchFamily="18" charset="0"/>
                <a:ea typeface="宋体" panose="02010600030101010101" pitchFamily="2" charset="-122"/>
              </a:rPr>
              <a:t>小普林尼</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最后一位，是小普林尼，他是一位罗马的官员，也是一位著名作家。他在</a:t>
            </a:r>
            <a:r>
              <a:rPr lang="en-US" altLang="zh-CN" sz="1800" dirty="0">
                <a:effectLst/>
                <a:latin typeface="Times New Roman" panose="02020603050405020304" pitchFamily="18" charset="0"/>
                <a:ea typeface="宋体" panose="02010600030101010101" pitchFamily="2" charset="-122"/>
              </a:rPr>
              <a:t>112</a:t>
            </a:r>
            <a:r>
              <a:rPr lang="zh-CN" altLang="zh-CN" sz="1800" dirty="0">
                <a:effectLst/>
                <a:latin typeface="Times New Roman" panose="02020603050405020304" pitchFamily="18" charset="0"/>
                <a:ea typeface="宋体" panose="02010600030101010101" pitchFamily="2" charset="-122"/>
              </a:rPr>
              <a:t>年给罗马皇帝的信中汇报了他是如何处治基督徒的。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2412251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信中，小普林尼先汇报了他如何审问基督徒。</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“呈图拉真皇帝陛下：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我审问他们是否为基督徒，如果他们承认是，我会重复这个问题两次，并且加之以死刑相威胁；如果他们依然坚持，我便下令将其处死……那些否认自己是基督徒，或曾经是基督徒的人，若随我向诸神祈祷，献乳香和酒料崇拜您的尊像——我特为此下令将您的尊像和诸神像一并带来，以及最终咒诅基督——据说，这些行为都是真基督徒所不能被逼就范的——这些人，依我看，便可以释放。</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里我们看到，他以死要挟基督徒，而且对当时基督徒最有效的考验就是看看他们愿不愿意跪拜其他神或罗马皇帝，愿不愿意咒诅基督。其实这样从侧面反映了圣经的教导，耶稣说过在人前认他，以后也会被他承认，在人前不认他，以后也不被他承认。</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31317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接下来，小普林尼汇报了基督徒的罪行：</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他们承认他们所有的罪行或错误，在于他们习惯在某固定的一天，在天亮之前聚集，并一唱一和地向基督唱诗，如对神一般；他们以庄严誓言约束己身，不是誓言行任何恶事，而是誓言绝不有任何欺骗、偷盗、奸淫，从不谎言，他们受托保管某物，按约交回；之后，他们习惯散会，再聚集共享食物——但都是些普通、无罪的食物。就连这种活动，在我按照您的命令公布了关于禁止政治聚集的法令后，他们也不再开展。我认为更有必要抽取真情，于是严刑拷问两个被称为女执事的女奴，但除了极度腐化的迷信外，我一无所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这些描述和新约的描述也是一致的。基督徒会敬拜唱诗、生活圣洁等。早期教会也按照使徒的教导，设立女执事，且无论为奴还是自主都一律视为弟兄姐妹，平等对待。</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后面，小普林尼还汇报了基督教在罗马传播的范围和影响</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198073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所有阶层和年龄段的人，不分男女都会受到审理。因为这种传染性的迷信并非仅限于城市，也在乡下和偏远地区蔓延开来。不过好像还能查处、纠正。至少能肯定的是，之前几乎废弃的庙宇现在开始恢复人气，神圣的节日在经过漫长的中止后，又再次复苏；而之前鲜有人问津的祭牲，现今也多有需求。”【小普林尼《书信集》卷十，第九十七封书信】</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990917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从这位罗马史学家笔下，我们看到，基督教在一世纪的罗马帝国传播开了。而且根据小普林尼的描述，新约记载的内容的确是历史。我们一起再回顾一下，这段文字对基督教的描述有哪些是新约也记载的？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基督被视为神。（约翰福音</a:t>
            </a:r>
            <a:r>
              <a:rPr lang="en-US" altLang="zh-CN" sz="1800" dirty="0">
                <a:effectLst/>
                <a:latin typeface="Times New Roman" panose="02020603050405020304" pitchFamily="18" charset="0"/>
                <a:ea typeface="宋体" panose="02010600030101010101" pitchFamily="2" charset="-122"/>
              </a:rPr>
              <a:t>1:1-3</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基督徒有很高的道德要求。（加拉太书</a:t>
            </a:r>
            <a:r>
              <a:rPr lang="en-US" altLang="zh-CN" sz="1800" dirty="0">
                <a:effectLst/>
                <a:latin typeface="Times New Roman" panose="02020603050405020304" pitchFamily="18" charset="0"/>
                <a:ea typeface="宋体" panose="02010600030101010101" pitchFamily="2" charset="-122"/>
              </a:rPr>
              <a:t>5:19-23</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基督徒不参与偶像崇拜，也不崇拜其他神。（哥林多前书</a:t>
            </a:r>
            <a:r>
              <a:rPr lang="en-US" altLang="zh-CN" sz="1800" dirty="0">
                <a:effectLst/>
                <a:latin typeface="Times New Roman" panose="02020603050405020304" pitchFamily="18" charset="0"/>
                <a:ea typeface="宋体" panose="02010600030101010101" pitchFamily="2" charset="-122"/>
              </a:rPr>
              <a:t>5:10-11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基督徒有女执事。（提摩太前书</a:t>
            </a:r>
            <a:r>
              <a:rPr lang="en-US" altLang="zh-CN" sz="1800" dirty="0">
                <a:effectLst/>
                <a:latin typeface="Times New Roman" panose="02020603050405020304" pitchFamily="18" charset="0"/>
                <a:ea typeface="宋体" panose="02010600030101010101" pitchFamily="2" charset="-122"/>
              </a:rPr>
              <a:t>3:11</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5. </a:t>
            </a:r>
            <a:r>
              <a:rPr lang="zh-CN" altLang="zh-CN" sz="1800" dirty="0">
                <a:effectLst/>
                <a:latin typeface="Times New Roman" panose="02020603050405020304" pitchFamily="18" charset="0"/>
                <a:ea typeface="宋体" panose="02010600030101010101" pitchFamily="2" charset="-122"/>
              </a:rPr>
              <a:t>女性和奴隶在教会中与其他成员一样拥有平等身份。（加拉太书</a:t>
            </a:r>
            <a:r>
              <a:rPr lang="en-US" altLang="zh-CN" sz="1800" dirty="0">
                <a:effectLst/>
                <a:latin typeface="Times New Roman" panose="02020603050405020304" pitchFamily="18" charset="0"/>
                <a:ea typeface="宋体" panose="02010600030101010101" pitchFamily="2" charset="-122"/>
              </a:rPr>
              <a:t>3:28</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15575985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dirty="0">
                <a:effectLst/>
                <a:latin typeface="宋体" panose="02010600030101010101" pitchFamily="2" charset="-122"/>
                <a:ea typeface="等线" panose="02010600030101010101" pitchFamily="2" charset="-122"/>
              </a:rPr>
              <a:t>6. </a:t>
            </a:r>
            <a:r>
              <a:rPr lang="zh-CN" altLang="zh-CN" sz="1800" dirty="0">
                <a:effectLst/>
                <a:latin typeface="Times New Roman" panose="02020603050405020304" pitchFamily="18" charset="0"/>
                <a:ea typeface="宋体" panose="02010600030101010101" pitchFamily="2" charset="-122"/>
              </a:rPr>
              <a:t>基督徒经常聚会，在聚会中唱歌并一同用餐。（哥林多前书</a:t>
            </a:r>
            <a:r>
              <a:rPr lang="en-US" altLang="zh-CN" sz="1800" dirty="0">
                <a:effectLst/>
                <a:latin typeface="Times New Roman" panose="02020603050405020304" pitchFamily="18" charset="0"/>
                <a:ea typeface="宋体" panose="02010600030101010101" pitchFamily="2" charset="-122"/>
              </a:rPr>
              <a:t>11:20-34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14:26</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16:2</a:t>
            </a:r>
            <a:r>
              <a:rPr lang="zh-CN" altLang="zh-CN" sz="1800" dirty="0">
                <a:effectLst/>
                <a:latin typeface="Times New Roman" panose="02020603050405020304" pitchFamily="18" charset="0"/>
                <a:ea typeface="宋体" panose="02010600030101010101" pitchFamily="2" charset="-122"/>
              </a:rPr>
              <a:t>；希伯来书</a:t>
            </a:r>
            <a:r>
              <a:rPr lang="en-US" altLang="zh-CN" sz="1800" dirty="0">
                <a:effectLst/>
                <a:latin typeface="Times New Roman" panose="02020603050405020304" pitchFamily="18" charset="0"/>
                <a:ea typeface="宋体" panose="02010600030101010101" pitchFamily="2" charset="-122"/>
              </a:rPr>
              <a:t> 10:25</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7. </a:t>
            </a:r>
            <a:r>
              <a:rPr lang="zh-CN" altLang="zh-CN" sz="1800" dirty="0">
                <a:effectLst/>
                <a:latin typeface="Times New Roman" panose="02020603050405020304" pitchFamily="18" charset="0"/>
                <a:ea typeface="宋体" panose="02010600030101010101" pitchFamily="2" charset="-122"/>
              </a:rPr>
              <a:t>基督徒宁死也不否认基督。（马太福音</a:t>
            </a:r>
            <a:r>
              <a:rPr lang="en-US" altLang="zh-CN" sz="1800" dirty="0">
                <a:effectLst/>
                <a:latin typeface="Times New Roman" panose="02020603050405020304" pitchFamily="18" charset="0"/>
                <a:ea typeface="宋体" panose="02010600030101010101" pitchFamily="2" charset="-122"/>
              </a:rPr>
              <a:t>10:32-33</a:t>
            </a:r>
            <a:r>
              <a:rPr lang="zh-CN" altLang="zh-CN" sz="1800" dirty="0">
                <a:effectLst/>
                <a:latin typeface="Times New Roman" panose="02020603050405020304" pitchFamily="18" charset="0"/>
                <a:ea typeface="宋体" panose="02010600030101010101" pitchFamily="2" charset="-122"/>
              </a:rPr>
              <a:t>；启示录</a:t>
            </a:r>
            <a:r>
              <a:rPr lang="en-US" altLang="zh-CN" sz="1800" dirty="0">
                <a:effectLst/>
                <a:latin typeface="Times New Roman" panose="02020603050405020304" pitchFamily="18" charset="0"/>
                <a:ea typeface="宋体" panose="02010600030101010101" pitchFamily="2" charset="-122"/>
              </a:rPr>
              <a:t>2:13</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8. </a:t>
            </a:r>
            <a:r>
              <a:rPr lang="zh-CN" altLang="zh-CN" sz="1800" dirty="0">
                <a:effectLst/>
                <a:latin typeface="Times New Roman" panose="02020603050405020304" pitchFamily="18" charset="0"/>
                <a:ea typeface="宋体" panose="02010600030101010101" pitchFamily="2" charset="-122"/>
              </a:rPr>
              <a:t>人们批判基督教说它对与异教崇拜相关的买卖有不良影响。（使徒行传</a:t>
            </a:r>
            <a:r>
              <a:rPr lang="en-US" altLang="zh-CN" sz="1800" dirty="0">
                <a:effectLst/>
                <a:latin typeface="Times New Roman" panose="02020603050405020304" pitchFamily="18" charset="0"/>
                <a:ea typeface="宋体" panose="02010600030101010101" pitchFamily="2" charset="-122"/>
              </a:rPr>
              <a:t>19:23-27</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从几位罗马史学家的笔下，我们也看到，教会初期的基督徒为着他们的信仰的确付上了代价，他们为了基督甚至不顾自己的性命，因为他们确信他们所信的是真实的。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1021102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所以除了考古发现，我们还可以从历史文献中，找到支持新约圣经是真实历史记载的证明。在公元</a:t>
            </a:r>
            <a:r>
              <a:rPr lang="en-US" altLang="zh-CN" sz="1800" dirty="0">
                <a:effectLst/>
                <a:latin typeface="Times New Roman" panose="02020603050405020304" pitchFamily="18" charset="0"/>
                <a:ea typeface="宋体" panose="02010600030101010101" pitchFamily="2" charset="-122"/>
              </a:rPr>
              <a:t>50</a:t>
            </a:r>
            <a:r>
              <a:rPr lang="zh-CN" altLang="zh-CN" sz="1800" dirty="0">
                <a:effectLst/>
                <a:latin typeface="Times New Roman" panose="02020603050405020304" pitchFamily="18" charset="0"/>
                <a:ea typeface="宋体" panose="02010600030101010101" pitchFamily="2" charset="-122"/>
              </a:rPr>
              <a:t>年，福音已经传遍了罗马世界。这个福音的信息围绕着耶稣基督的受死和复活，同样的福音一直流传至今。所以，今天的我们，不仅要确信新约历史是真实的、准确的、可信的，还要确信使徒所传的记录在圣经中的耶稣基督，的确是来拯救我们的，他将带领一切相信他的人进入天堂。</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66741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根据四福音书，公元</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年左右，耶稣开始了他在地上三年半的侍奉。他走遍了以色列，传讲福音。他讲道、行神迹、治病、赶鬼、叫死人复活等，这些事情都有很多人看到，很多人传讲，是当时那片地区的人都知道的。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07313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按照新约的描述，首先我们可以确定的是耶稣侍奉的地理范围。</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3:7</a:t>
            </a:r>
            <a:r>
              <a:rPr lang="zh-CN" altLang="zh-CN" sz="1800" dirty="0">
                <a:effectLst/>
                <a:latin typeface="Times New Roman" panose="02020603050405020304" pitchFamily="18" charset="0"/>
                <a:ea typeface="宋体" panose="02010600030101010101" pitchFamily="2" charset="-122"/>
              </a:rPr>
              <a:t>耶稣和门徒退到海边去，有许多人从加利利跟随他，</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还有许多人听见他所作的大事，就从犹太、耶路撒冷、以土买、约但河外，并推罗、西顿的四方来到他那里。</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7:31</a:t>
            </a:r>
            <a:r>
              <a:rPr lang="zh-CN" altLang="zh-CN" sz="1800" dirty="0">
                <a:effectLst/>
                <a:latin typeface="Times New Roman" panose="02020603050405020304" pitchFamily="18" charset="0"/>
                <a:ea typeface="宋体" panose="02010600030101010101" pitchFamily="2" charset="-122"/>
              </a:rPr>
              <a:t>耶稣又离了推罗的境界，经过西顿，就从低加波利境内来到加利利海。</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4:5 </a:t>
            </a:r>
            <a:r>
              <a:rPr lang="zh-CN" altLang="zh-CN" sz="1800" dirty="0">
                <a:effectLst/>
                <a:latin typeface="Times New Roman" panose="02020603050405020304" pitchFamily="18" charset="0"/>
                <a:ea typeface="宋体" panose="02010600030101010101" pitchFamily="2" charset="-122"/>
              </a:rPr>
              <a:t>于是到了撒玛利亚的一座城……</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47905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经文告诉我们，耶稣的事工是从加利利开始的，这也是他主要服侍的地方。后来有许多人从犹太、耶路撒冷、约旦河外，来跟随他，甚至有从外邦城市，如推罗和西顿来跟随他的。从地图上，我们看到，他走了不少地方，他做的事情传遍了巴勒斯坦。</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6580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他无论走到哪里，都有很多人慕名前来。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12:1 </a:t>
            </a:r>
            <a:r>
              <a:rPr lang="zh-CN" altLang="zh-CN" sz="1800" dirty="0">
                <a:effectLst/>
                <a:latin typeface="Times New Roman" panose="02020603050405020304" pitchFamily="18" charset="0"/>
                <a:ea typeface="宋体" panose="02010600030101010101" pitchFamily="2" charset="-122"/>
              </a:rPr>
              <a:t>那时，有成千上万的人聚在一起，甚至彼此践踏。（新译本）</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14:21</a:t>
            </a:r>
            <a:r>
              <a:rPr lang="zh-CN" altLang="zh-CN" sz="1800" dirty="0">
                <a:effectLst/>
                <a:latin typeface="Times New Roman" panose="02020603050405020304" pitchFamily="18" charset="0"/>
                <a:ea typeface="宋体" panose="02010600030101010101" pitchFamily="2" charset="-122"/>
              </a:rPr>
              <a:t>吃的人，除了妇女孩子，约有五千。</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经文说，成千上万的人聚集，甚至彼此践踏。这意味着耶稣的侍奉是公开的，接触他的人可能一次就有成千上万。另一卷福音书记载了耶稣喂饱五千人。马太说，除了妇女孩子，只算成年男人就有五千，如果把所有的人一起算上，估计会上万。</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133249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46882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6739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410584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a:t>单击此处编辑母版文本样式</a:t>
            </a:r>
          </a:p>
        </p:txBody>
      </p:sp>
    </p:spTree>
    <p:extLst>
      <p:ext uri="{BB962C8B-B14F-4D97-AF65-F5344CB8AC3E}">
        <p14:creationId xmlns:p14="http://schemas.microsoft.com/office/powerpoint/2010/main" val="304054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a:prstGeom prst="rect">
            <a:avLst/>
          </a:prstGeom>
        </p:spPr>
        <p:txBody>
          <a:bodyPr/>
          <a:lstStyle>
            <a:lvl1pPr algn="ctr">
              <a:defRPr>
                <a:latin typeface="Arial" panose="020B0604020202020204" pitchFamily="34" charset="0"/>
                <a:ea typeface="微软雅黑" panose="020B0503020204020204" pitchFamily="34" charset="-122"/>
                <a:cs typeface="Arial" panose="020B0604020202020204" pitchFamily="34" charset="0"/>
              </a:defRPr>
            </a:lvl1pPr>
          </a:lstStyle>
          <a:p>
            <a:r>
              <a:rPr lang="zh-CN" altLang="en-US"/>
              <a:t>单击此处编辑母版标题样式</a:t>
            </a:r>
            <a:endParaRPr lang="en-US" dirty="0"/>
          </a:p>
        </p:txBody>
      </p:sp>
      <p:sp>
        <p:nvSpPr>
          <p:cNvPr id="10" name="Content Placeholder 2"/>
          <p:cNvSpPr>
            <a:spLocks noGrp="1"/>
          </p:cNvSpPr>
          <p:nvPr>
            <p:ph idx="1"/>
          </p:nvPr>
        </p:nvSpPr>
        <p:spPr>
          <a:xfrm>
            <a:off x="628650" y="1012832"/>
            <a:ext cx="7886700" cy="4351338"/>
          </a:xfrm>
          <a:prstGeom prst="rect">
            <a:avLst/>
          </a:prstGeom>
        </p:spPr>
        <p:txBody>
          <a:bodyPr>
            <a:normAutofit/>
          </a:bodyPr>
          <a:lstStyle>
            <a:lvl1pPr>
              <a:defRPr sz="3200" b="0" i="0" baseline="0">
                <a:latin typeface="Microsoft YaHei" panose="020B0503020204020204" pitchFamily="34" charset="-122"/>
                <a:ea typeface="微软雅黑" panose="020B0503020204020204" pitchFamily="34" charset="-122"/>
              </a:defRPr>
            </a:lvl1pPr>
            <a:lvl2pPr>
              <a:defRPr sz="3600"/>
            </a:lvl2pPr>
            <a:lvl3pPr>
              <a:defRPr sz="3600"/>
            </a:lvl3pPr>
            <a:lvl4pPr>
              <a:defRPr sz="3600"/>
            </a:lvl4pPr>
            <a:lvl5pPr>
              <a:defRPr sz="3600"/>
            </a:lvl5pPr>
          </a:lstStyle>
          <a:p>
            <a:pPr lvl="0"/>
            <a:r>
              <a:rPr lang="zh-CN" altLang="en-US"/>
              <a:t>单击此处编辑母版文本样式</a:t>
            </a:r>
          </a:p>
        </p:txBody>
      </p:sp>
    </p:spTree>
    <p:extLst>
      <p:ext uri="{BB962C8B-B14F-4D97-AF65-F5344CB8AC3E}">
        <p14:creationId xmlns:p14="http://schemas.microsoft.com/office/powerpoint/2010/main" val="86499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6" name="幻灯片编号占位符 5"/>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85318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761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09296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B4669C4-0917-DE49-9566-AA723E75DD62}"/>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11462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063883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65619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C62B0E-6C3F-BB4E-BC35-316034BB9D21}"/>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65D58C50-DC57-814D-9DD4-A04C13FDB32B}"/>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612330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245742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cxnSp>
        <p:nvCxnSpPr>
          <p:cNvPr id="5" name="直线连接符 4">
            <a:extLst>
              <a:ext uri="{FF2B5EF4-FFF2-40B4-BE49-F238E27FC236}">
                <a16:creationId xmlns:a16="http://schemas.microsoft.com/office/drawing/2014/main" id="{ACAA6FDA-7A56-1947-A737-BCAF4E6EF259}"/>
              </a:ext>
            </a:extLst>
          </p:cNvPr>
          <p:cNvCxnSpPr>
            <a:cxnSpLocks/>
          </p:cNvCxnSpPr>
          <p:nvPr userDrawn="1"/>
        </p:nvCxnSpPr>
        <p:spPr>
          <a:xfrm>
            <a:off x="454532" y="201187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55596BCC-97F8-5043-BF8F-B119BAA35D61}"/>
              </a:ext>
            </a:extLst>
          </p:cNvPr>
          <p:cNvCxnSpPr>
            <a:cxnSpLocks/>
          </p:cNvCxnSpPr>
          <p:nvPr userDrawn="1"/>
        </p:nvCxnSpPr>
        <p:spPr>
          <a:xfrm flipH="1">
            <a:off x="454532" y="639863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34DD19D3-0826-D249-992D-F30D4EA3BC25}"/>
              </a:ext>
            </a:extLst>
          </p:cNvPr>
          <p:cNvCxnSpPr>
            <a:cxnSpLocks/>
          </p:cNvCxnSpPr>
          <p:nvPr userDrawn="1"/>
        </p:nvCxnSpPr>
        <p:spPr>
          <a:xfrm flipH="1">
            <a:off x="971601" y="201187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F880D18-05A4-A44D-BE93-2B30F35415DD}"/>
              </a:ext>
            </a:extLst>
          </p:cNvPr>
          <p:cNvCxnSpPr>
            <a:cxnSpLocks/>
          </p:cNvCxnSpPr>
          <p:nvPr userDrawn="1"/>
        </p:nvCxnSpPr>
        <p:spPr>
          <a:xfrm>
            <a:off x="8714269" y="201187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D002B52D-8048-E943-AE64-A8045E6F3452}"/>
              </a:ext>
            </a:extLst>
          </p:cNvPr>
          <p:cNvSpPr txBox="1"/>
          <p:nvPr userDrawn="1"/>
        </p:nvSpPr>
        <p:spPr>
          <a:xfrm>
            <a:off x="213572" y="1739427"/>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10" name="文本框 9">
            <a:extLst>
              <a:ext uri="{FF2B5EF4-FFF2-40B4-BE49-F238E27FC236}">
                <a16:creationId xmlns:a16="http://schemas.microsoft.com/office/drawing/2014/main" id="{A41A8993-569A-CA4A-A836-CF6F24D12255}"/>
              </a:ext>
            </a:extLst>
          </p:cNvPr>
          <p:cNvSpPr txBox="1"/>
          <p:nvPr userDrawn="1"/>
        </p:nvSpPr>
        <p:spPr>
          <a:xfrm rot="10800000">
            <a:off x="8167468" y="5771874"/>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Tree>
    <p:extLst>
      <p:ext uri="{BB962C8B-B14F-4D97-AF65-F5344CB8AC3E}">
        <p14:creationId xmlns:p14="http://schemas.microsoft.com/office/powerpoint/2010/main" val="102786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2866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2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711933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34010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756286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832660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3980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834D28-246E-CD40-8322-2367414B3B5D}"/>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B8EB9ADA-4314-1743-9B3B-F071F5DE4661}"/>
              </a:ext>
            </a:extLst>
          </p:cNvPr>
          <p:cNvSpPr>
            <a:spLocks noGrp="1"/>
          </p:cNvSpPr>
          <p:nvPr>
            <p:ph type="title"/>
          </p:nvPr>
        </p:nvSpPr>
        <p:spPr>
          <a:xfrm>
            <a:off x="0" y="550320"/>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280663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347209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600820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77938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401493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967113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350427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30606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62145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394195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21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项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380C8EB-A1B8-0441-9FF3-6925ED672571}"/>
              </a:ext>
            </a:extLst>
          </p:cNvPr>
          <p:cNvPicPr>
            <a:picLocks noChangeAspect="1"/>
          </p:cNvPicPr>
          <p:nvPr/>
        </p:nvPicPr>
        <p:blipFill>
          <a:blip r:embed="rId2"/>
          <a:stretch>
            <a:fillRect/>
          </a:stretch>
        </p:blipFill>
        <p:spPr>
          <a:xfrm>
            <a:off x="0" y="11855"/>
            <a:ext cx="9144000" cy="6834289"/>
          </a:xfrm>
          <a:prstGeom prst="rect">
            <a:avLst/>
          </a:prstGeom>
        </p:spPr>
      </p:pic>
      <p:sp>
        <p:nvSpPr>
          <p:cNvPr id="3" name="标题 1">
            <a:extLst>
              <a:ext uri="{FF2B5EF4-FFF2-40B4-BE49-F238E27FC236}">
                <a16:creationId xmlns:a16="http://schemas.microsoft.com/office/drawing/2014/main" id="{4BD71DC9-6127-D141-87A3-BE9DC43E50A4}"/>
              </a:ext>
            </a:extLst>
          </p:cNvPr>
          <p:cNvSpPr>
            <a:spLocks noGrp="1"/>
          </p:cNvSpPr>
          <p:nvPr>
            <p:ph type="title"/>
          </p:nvPr>
        </p:nvSpPr>
        <p:spPr>
          <a:xfrm>
            <a:off x="0" y="1696213"/>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35922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953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133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37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ABCB44F-CCAB-4D85-AF8F-8991008EFF9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4510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5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4" name="幻灯片编号占位符 3"/>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93594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CN" altLang="en-US" dirty="0"/>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3598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ea typeface="微软雅黑" panose="020B0503020204020204" pitchFamily="34" charset="-122"/>
              </a:defRPr>
            </a:lvl1pPr>
          </a:lstStyle>
          <a:p>
            <a:r>
              <a:rPr kumimoji="1" lang="zh-CN" altLang="en-US"/>
              <a:t>单击此处编辑母版标题样式</a:t>
            </a:r>
            <a:endParaRPr kumimoji="1" lang="zh-CN" altLang="en-US" dirty="0"/>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a:t>单击图标添加图片</a:t>
            </a:r>
            <a:endParaRPr kumimoji="1" lang="zh-CN" altLang="en-US" dirty="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lvl1pPr>
              <a:defRPr>
                <a:ea typeface="微软雅黑" panose="020B0503020204020204" pitchFamily="34" charset="-122"/>
              </a:defRPr>
            </a:lvl1pPr>
          </a:lstStyle>
          <a:p>
            <a:fld id="{970874E8-4432-D341-ABF5-3EEAC6901E98}" type="datetimeFigureOut">
              <a:rPr kumimoji="1" lang="zh-CN" altLang="en-US" smtClean="0"/>
              <a:t>2022/1/28</a:t>
            </a:fld>
            <a:endParaRPr kumimoji="1"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a:defRPr>
                <a:ea typeface="微软雅黑" panose="020B0503020204020204" pitchFamily="34" charset="-122"/>
              </a:defRPr>
            </a:lvl1pPr>
          </a:lstStyle>
          <a:p>
            <a:endParaRPr kumimoji="1" lang="zh-CN" altLang="en-US"/>
          </a:p>
        </p:txBody>
      </p:sp>
      <p:sp>
        <p:nvSpPr>
          <p:cNvPr id="7" name="幻灯片编号占位符 6"/>
          <p:cNvSpPr>
            <a:spLocks noGrp="1"/>
          </p:cNvSpPr>
          <p:nvPr>
            <p:ph type="sldNum" sz="quarter" idx="12"/>
          </p:nvPr>
        </p:nvSpPr>
        <p:spPr>
          <a:xfrm>
            <a:off x="6553200" y="6356350"/>
            <a:ext cx="2133600" cy="365125"/>
          </a:xfrm>
          <a:prstGeom prst="rect">
            <a:avLst/>
          </a:prstGeom>
        </p:spPr>
        <p:txBody>
          <a:bodyPr/>
          <a:lstStyle>
            <a:lvl1pPr>
              <a:defRPr>
                <a:ea typeface="微软雅黑" panose="020B0503020204020204" pitchFamily="34" charset="-122"/>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22069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jp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DB78D90-C06A-9345-9015-5E6E3CD0ED78}"/>
              </a:ext>
            </a:extLst>
          </p:cNvPr>
          <p:cNvPicPr>
            <a:picLocks noChangeAspect="1"/>
          </p:cNvPicPr>
          <p:nvPr/>
        </p:nvPicPr>
        <p:blipFill>
          <a:blip r:embed="rId26"/>
          <a:stretch>
            <a:fillRect/>
          </a:stretch>
        </p:blipFill>
        <p:spPr>
          <a:xfrm>
            <a:off x="0" y="0"/>
            <a:ext cx="9144000" cy="6857999"/>
          </a:xfrm>
          <a:prstGeom prst="rect">
            <a:avLst/>
          </a:prstGeom>
        </p:spPr>
      </p:pic>
    </p:spTree>
    <p:extLst>
      <p:ext uri="{BB962C8B-B14F-4D97-AF65-F5344CB8AC3E}">
        <p14:creationId xmlns:p14="http://schemas.microsoft.com/office/powerpoint/2010/main" val="178107475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792" r:id="rId20"/>
    <p:sldLayoutId id="2147483794" r:id="rId21"/>
    <p:sldLayoutId id="2147483797" r:id="rId22"/>
    <p:sldLayoutId id="2147483650" r:id="rId23"/>
    <p:sldLayoutId id="2147483798"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20"/>
          <a:stretch>
            <a:fillRect/>
          </a:stretch>
        </p:blipFill>
        <p:spPr>
          <a:xfrm>
            <a:off x="0" y="0"/>
            <a:ext cx="9144000" cy="6857999"/>
          </a:xfrm>
          <a:prstGeom prst="rect">
            <a:avLst/>
          </a:prstGeom>
        </p:spPr>
      </p:pic>
    </p:spTree>
    <p:extLst>
      <p:ext uri="{BB962C8B-B14F-4D97-AF65-F5344CB8AC3E}">
        <p14:creationId xmlns:p14="http://schemas.microsoft.com/office/powerpoint/2010/main" val="49914790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0.tiff"/><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44.tiff"/><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48.tiff"/><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50.tiff"/></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50.tiff"/></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C068250-89F9-4A9B-8C0A-9E1F0863BBD1}"/>
              </a:ext>
            </a:extLst>
          </p:cNvPr>
          <p:cNvPicPr>
            <a:picLocks noChangeAspect="1"/>
          </p:cNvPicPr>
          <p:nvPr/>
        </p:nvPicPr>
        <p:blipFill>
          <a:blip r:embed="rId3"/>
          <a:stretch>
            <a:fillRect/>
          </a:stretch>
        </p:blipFill>
        <p:spPr>
          <a:xfrm>
            <a:off x="42215" y="1457228"/>
            <a:ext cx="4078372" cy="3518704"/>
          </a:xfrm>
          <a:prstGeom prst="rect">
            <a:avLst/>
          </a:prstGeom>
        </p:spPr>
      </p:pic>
      <p:sp>
        <p:nvSpPr>
          <p:cNvPr id="4" name="文本框 3">
            <a:extLst>
              <a:ext uri="{FF2B5EF4-FFF2-40B4-BE49-F238E27FC236}">
                <a16:creationId xmlns:a16="http://schemas.microsoft.com/office/drawing/2014/main" id="{8B25FCA4-B993-1847-81FC-71A199A841E2}"/>
              </a:ext>
            </a:extLst>
          </p:cNvPr>
          <p:cNvSpPr txBox="1"/>
          <p:nvPr/>
        </p:nvSpPr>
        <p:spPr>
          <a:xfrm>
            <a:off x="707770" y="2404366"/>
            <a:ext cx="2749471" cy="1314078"/>
          </a:xfrm>
          <a:prstGeom prst="rect">
            <a:avLst/>
          </a:prstGeom>
          <a:noFill/>
        </p:spPr>
        <p:txBody>
          <a:bodyPr wrap="none" rtlCol="0">
            <a:spAutoFit/>
          </a:bodyPr>
          <a:lstStyle/>
          <a:p>
            <a:pPr algn="ctr">
              <a:lnSpc>
                <a:spcPts val="4880"/>
              </a:lnSpc>
            </a:pPr>
            <a:r>
              <a:rPr kumimoji="1" lang="zh-CN" altLang="en-US" sz="4000" b="1" dirty="0">
                <a:latin typeface="Microsoft YaHei" panose="020B0503020204020204" pitchFamily="34" charset="-122"/>
                <a:ea typeface="Microsoft YaHei" panose="020B0503020204020204" pitchFamily="34" charset="-122"/>
              </a:rPr>
              <a:t>新约圣经的</a:t>
            </a:r>
            <a:endParaRPr kumimoji="1" lang="en-US" altLang="zh-CN" sz="4000" b="1" dirty="0">
              <a:latin typeface="Microsoft YaHei" panose="020B0503020204020204" pitchFamily="34" charset="-122"/>
              <a:ea typeface="Microsoft YaHei" panose="020B0503020204020204" pitchFamily="34" charset="-122"/>
            </a:endParaRPr>
          </a:p>
          <a:p>
            <a:pPr algn="ctr">
              <a:lnSpc>
                <a:spcPts val="4880"/>
              </a:lnSpc>
            </a:pPr>
            <a:r>
              <a:rPr kumimoji="1" lang="zh-CN" altLang="en-US" sz="4000" b="1" dirty="0">
                <a:latin typeface="Microsoft YaHei" panose="020B0503020204020204" pitchFamily="34" charset="-122"/>
                <a:ea typeface="Microsoft YaHei" panose="020B0503020204020204" pitchFamily="34" charset="-122"/>
              </a:rPr>
              <a:t>考古证据</a:t>
            </a:r>
            <a:endParaRPr kumimoji="1" lang="en-US" altLang="zh-CN" sz="4000" b="1" dirty="0">
              <a:latin typeface="Microsoft YaHei" panose="020B0503020204020204" pitchFamily="34" charset="-122"/>
              <a:ea typeface="Microsoft YaHei" panose="020B0503020204020204" pitchFamily="34" charset="-122"/>
            </a:endParaRPr>
          </a:p>
        </p:txBody>
      </p:sp>
      <p:pic>
        <p:nvPicPr>
          <p:cNvPr id="6" name="图片 6">
            <a:extLst>
              <a:ext uri="{FF2B5EF4-FFF2-40B4-BE49-F238E27FC236}">
                <a16:creationId xmlns:a16="http://schemas.microsoft.com/office/drawing/2014/main" id="{4222ED1D-863A-2E43-A605-A1C1C15B7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86"/>
          <a:stretch/>
        </p:blipFill>
        <p:spPr>
          <a:xfrm>
            <a:off x="4120587" y="0"/>
            <a:ext cx="502341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661E6713-358C-4650-9F6F-D39EDC9188BB}"/>
              </a:ext>
            </a:extLst>
          </p:cNvPr>
          <p:cNvSpPr txBox="1"/>
          <p:nvPr/>
        </p:nvSpPr>
        <p:spPr>
          <a:xfrm>
            <a:off x="901958" y="3768324"/>
            <a:ext cx="2411895" cy="830997"/>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路加福音</a:t>
            </a:r>
            <a:r>
              <a:rPr lang="en-US" altLang="zh-CN" sz="2400" b="1" dirty="0">
                <a:latin typeface="微软雅黑" panose="020B0503020204020204" pitchFamily="34" charset="-122"/>
                <a:ea typeface="微软雅黑" panose="020B0503020204020204" pitchFamily="34" charset="-122"/>
              </a:rPr>
              <a:t>1:1-2</a:t>
            </a:r>
          </a:p>
          <a:p>
            <a:pPr algn="ctr"/>
            <a:r>
              <a:rPr kumimoji="1" lang="zh-CN" altLang="en-US" sz="2400" b="1" dirty="0">
                <a:latin typeface="Microsoft YaHei" panose="020B0503020204020204" pitchFamily="34" charset="-122"/>
                <a:ea typeface="Microsoft YaHei" panose="020B0503020204020204" pitchFamily="34" charset="-122"/>
              </a:rPr>
              <a:t>第</a:t>
            </a:r>
            <a:r>
              <a:rPr kumimoji="1" lang="en-US" altLang="zh-CN" sz="2400" b="1" dirty="0">
                <a:latin typeface="Microsoft YaHei" panose="020B0503020204020204" pitchFamily="34" charset="-122"/>
                <a:ea typeface="Microsoft YaHei" panose="020B0503020204020204" pitchFamily="34" charset="-122"/>
              </a:rPr>
              <a:t>26</a:t>
            </a:r>
            <a:r>
              <a:rPr kumimoji="1"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64747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一群卡通人物&#10;&#10;中度可信度描述已自动生成">
            <a:extLst>
              <a:ext uri="{FF2B5EF4-FFF2-40B4-BE49-F238E27FC236}">
                <a16:creationId xmlns:a16="http://schemas.microsoft.com/office/drawing/2014/main" id="{47B44EAB-7AEE-5745-B963-5E793FBB8F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3314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79DF1-36CE-214E-825C-A6B552325E99}"/>
              </a:ext>
            </a:extLst>
          </p:cNvPr>
          <p:cNvSpPr txBox="1"/>
          <p:nvPr/>
        </p:nvSpPr>
        <p:spPr>
          <a:xfrm>
            <a:off x="0" y="4487881"/>
            <a:ext cx="9144000" cy="646331"/>
          </a:xfrm>
          <a:prstGeom prst="rect">
            <a:avLst/>
          </a:prstGeom>
          <a:noFill/>
        </p:spPr>
        <p:txBody>
          <a:bodyPr wrap="square" rtlCol="0">
            <a:spAutoFit/>
          </a:bodyPr>
          <a:lstStyle/>
          <a:p>
            <a:pPr algn="ctr"/>
            <a:r>
              <a:rPr lang="zh-CN" altLang="en-US" sz="3600" b="1" dirty="0">
                <a:latin typeface="Microsoft YaHei" panose="020B0503020204020204" pitchFamily="34" charset="-122"/>
                <a:ea typeface="Microsoft YaHei" panose="020B0503020204020204" pitchFamily="34" charset="-122"/>
              </a:rPr>
              <a:t>新约圣经是谁写的？</a:t>
            </a:r>
            <a:endParaRPr lang="en-US" sz="3600" b="1" dirty="0">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D7E9F29B-6999-4FBE-AB0E-E30455FBDC13}"/>
              </a:ext>
            </a:extLst>
          </p:cNvPr>
          <p:cNvSpPr/>
          <p:nvPr/>
        </p:nvSpPr>
        <p:spPr>
          <a:xfrm flipH="1">
            <a:off x="454531" y="3867324"/>
            <a:ext cx="0" cy="22222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823963EC-EB64-4C84-8C6A-ABDA3B95F937}"/>
              </a:ext>
            </a:extLst>
          </p:cNvPr>
          <p:cNvSpPr/>
          <p:nvPr/>
        </p:nvSpPr>
        <p:spPr>
          <a:xfrm flipH="1" flipV="1">
            <a:off x="454532" y="6089555"/>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9EDF3DD7-DED7-4195-B417-2ACF129A12DC}"/>
              </a:ext>
            </a:extLst>
          </p:cNvPr>
          <p:cNvSpPr/>
          <p:nvPr/>
        </p:nvSpPr>
        <p:spPr>
          <a:xfrm flipH="1" flipV="1">
            <a:off x="971601" y="3734268"/>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9CD86115-52B8-42DA-959F-72787E4CD5B6}"/>
              </a:ext>
            </a:extLst>
          </p:cNvPr>
          <p:cNvSpPr/>
          <p:nvPr/>
        </p:nvSpPr>
        <p:spPr>
          <a:xfrm flipH="1">
            <a:off x="8714268" y="3734268"/>
            <a:ext cx="0" cy="2216997"/>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DE7CA6D7-8D99-4AD1-A59E-CBCF3A5C7ACA}"/>
              </a:ext>
            </a:extLst>
          </p:cNvPr>
          <p:cNvPicPr>
            <a:picLocks noChangeAspect="1"/>
          </p:cNvPicPr>
          <p:nvPr/>
        </p:nvPicPr>
        <p:blipFill>
          <a:blip r:embed="rId3"/>
          <a:stretch>
            <a:fillRect/>
          </a:stretch>
        </p:blipFill>
        <p:spPr>
          <a:xfrm>
            <a:off x="8053754" y="5776043"/>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B3C54C11-FB4A-465F-A5DF-A44DD3773528}"/>
              </a:ext>
            </a:extLst>
          </p:cNvPr>
          <p:cNvPicPr>
            <a:picLocks noChangeAspect="1"/>
          </p:cNvPicPr>
          <p:nvPr/>
        </p:nvPicPr>
        <p:blipFill>
          <a:blip r:embed="rId3"/>
          <a:stretch>
            <a:fillRect/>
          </a:stretch>
        </p:blipFill>
        <p:spPr>
          <a:xfrm rot="10800000">
            <a:off x="222738" y="3475167"/>
            <a:ext cx="921637" cy="565092"/>
          </a:xfrm>
          <a:prstGeom prst="rect">
            <a:avLst/>
          </a:prstGeom>
          <a:ln w="12700">
            <a:miter lim="400000"/>
          </a:ln>
        </p:spPr>
      </p:pic>
    </p:spTree>
    <p:extLst>
      <p:ext uri="{BB962C8B-B14F-4D97-AF65-F5344CB8AC3E}">
        <p14:creationId xmlns:p14="http://schemas.microsoft.com/office/powerpoint/2010/main" val="315771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19751" y="2336803"/>
            <a:ext cx="8038453" cy="4414055"/>
          </a:xfrm>
          <a:prstGeom prst="rect">
            <a:avLst/>
          </a:prstGeom>
          <a:noFill/>
          <a:ln>
            <a:noFill/>
          </a:ln>
        </p:spPr>
        <p:txBody>
          <a:bodyPr anchor="t"/>
          <a:lstStyle/>
          <a:p>
            <a:pPr eaLnBrk="0" hangingPunct="0">
              <a:lnSpc>
                <a:spcPts val="4240"/>
              </a:lnSpc>
            </a:pPr>
            <a:r>
              <a:rPr lang="zh-CN" altLang="en-US" sz="2800" dirty="0">
                <a:latin typeface="Microsoft YaHei" panose="020B0503020204020204" pitchFamily="34" charset="-122"/>
                <a:ea typeface="Microsoft YaHei" panose="020B0503020204020204" pitchFamily="34" charset="-122"/>
              </a:rPr>
              <a:t>彼得后书</a:t>
            </a:r>
            <a:r>
              <a:rPr lang="en-US" altLang="zh-CN" sz="2800" dirty="0">
                <a:latin typeface="Microsoft YaHei" panose="020B0503020204020204" pitchFamily="34" charset="-122"/>
                <a:ea typeface="Microsoft YaHei" panose="020B0503020204020204" pitchFamily="34" charset="-122"/>
              </a:rPr>
              <a:t>1:16 </a:t>
            </a:r>
            <a:r>
              <a:rPr lang="zh-CN" altLang="en-US" sz="2800" dirty="0">
                <a:latin typeface="Microsoft YaHei" panose="020B0503020204020204" pitchFamily="34" charset="-122"/>
                <a:ea typeface="Microsoft YaHei" panose="020B0503020204020204" pitchFamily="34" charset="-122"/>
              </a:rPr>
              <a:t>我们从前将我们主耶稣基督的大能和他降临的事告诉你们，并不是随从乖巧捏造的虚言，乃是亲眼见过他的威荣。</a:t>
            </a:r>
            <a:endParaRPr lang="en-US" altLang="zh-CN" sz="2800" dirty="0">
              <a:latin typeface="Microsoft YaHei" panose="020B0503020204020204" pitchFamily="34" charset="-122"/>
              <a:ea typeface="Microsoft YaHei" panose="020B0503020204020204" pitchFamily="34" charset="-122"/>
            </a:endParaRPr>
          </a:p>
          <a:p>
            <a:pPr eaLnBrk="0" hangingPunct="0">
              <a:lnSpc>
                <a:spcPts val="1840"/>
              </a:lnSpc>
            </a:pPr>
            <a:r>
              <a:rPr lang="zh-CN" altLang="en-US" sz="2800" dirty="0">
                <a:latin typeface="Microsoft YaHei" panose="020B0503020204020204" pitchFamily="34" charset="-122"/>
                <a:ea typeface="Microsoft YaHei" panose="020B0503020204020204" pitchFamily="34" charset="-122"/>
              </a:rPr>
              <a:t> </a:t>
            </a:r>
          </a:p>
          <a:p>
            <a:pPr eaLnBrk="0" hangingPunct="0">
              <a:lnSpc>
                <a:spcPts val="424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19:35</a:t>
            </a:r>
            <a:r>
              <a:rPr lang="zh-CN" altLang="en-US" sz="2800" dirty="0">
                <a:latin typeface="Microsoft YaHei" panose="020B0503020204020204" pitchFamily="34" charset="-122"/>
                <a:ea typeface="Microsoft YaHei" panose="020B0503020204020204" pitchFamily="34" charset="-122"/>
              </a:rPr>
              <a:t> 看见这事的那人就作见证，他的见证也是真的；并且他知道自己所说的是真的，叫你们也可以信。</a:t>
            </a:r>
            <a:endParaRPr lang="en-US" sz="2800" dirty="0">
              <a:latin typeface="Microsoft YaHei" panose="020B0503020204020204" pitchFamily="34" charset="-122"/>
              <a:ea typeface="Microsoft YaHei" panose="020B0503020204020204" pitchFamily="34" charset="-122"/>
            </a:endParaRPr>
          </a:p>
          <a:p>
            <a:pPr eaLnBrk="0" hangingPunct="0">
              <a:lnSpc>
                <a:spcPts val="3840"/>
              </a:lnSpc>
            </a:pPr>
            <a:endParaRPr lang="zh-CN" altLang="en-US" sz="2800" dirty="0">
              <a:latin typeface="Microsoft YaHei" panose="020B0503020204020204" pitchFamily="34" charset="-122"/>
              <a:ea typeface="Microsoft YaHei" panose="020B0503020204020204" pitchFamily="34" charset="-122"/>
            </a:endParaRPr>
          </a:p>
          <a:p>
            <a:pPr eaLnBrk="0" hangingPunct="0">
              <a:lnSpc>
                <a:spcPts val="3840"/>
              </a:lnSpc>
            </a:pPr>
            <a:endParaRPr lang="zh-CN" altLang="en-US" sz="2800" dirty="0">
              <a:latin typeface="Microsoft YaHei" panose="020B0503020204020204" pitchFamily="34" charset="-122"/>
              <a:ea typeface="Microsoft YaHei" panose="020B0503020204020204" pitchFamily="34" charset="-122"/>
            </a:endParaRPr>
          </a:p>
        </p:txBody>
      </p:sp>
      <p:sp>
        <p:nvSpPr>
          <p:cNvPr id="13" name="直线连接符 20">
            <a:extLst>
              <a:ext uri="{FF2B5EF4-FFF2-40B4-BE49-F238E27FC236}">
                <a16:creationId xmlns:a16="http://schemas.microsoft.com/office/drawing/2014/main" id="{7E43AC1D-A4E4-416F-9CE4-92F9F5B55EB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6DE949D8-B540-413A-9DBA-FDC9709A6A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3BBFE498-D6F6-47C7-A6B2-525F044AA05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D68557A8-696D-461A-A201-BFFBBA1099B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7C3F304D-1765-481D-B8CE-244F812FED2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ABB18436-681F-49D0-BA91-B009482F6CB9}"/>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34337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F88D29-EBB7-8042-8359-69F805A86FD4}"/>
              </a:ext>
            </a:extLst>
          </p:cNvPr>
          <p:cNvSpPr txBox="1"/>
          <p:nvPr/>
        </p:nvSpPr>
        <p:spPr>
          <a:xfrm>
            <a:off x="1564253" y="5840393"/>
            <a:ext cx="2947576"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马太福音的作者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十二使徒马太</a:t>
            </a:r>
            <a:endParaRPr lang="en-US" sz="28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A5A5F9AE-E77F-6B42-95D5-5ABFC421943C}"/>
              </a:ext>
            </a:extLst>
          </p:cNvPr>
          <p:cNvSpPr txBox="1"/>
          <p:nvPr/>
        </p:nvSpPr>
        <p:spPr>
          <a:xfrm>
            <a:off x="4593340" y="5840393"/>
            <a:ext cx="2898725"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约翰福音的作者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十二使徒约翰</a:t>
            </a:r>
            <a:endParaRPr lang="en-US" sz="2800" dirty="0">
              <a:latin typeface="Microsoft YaHei" panose="020B0503020204020204" pitchFamily="34" charset="-122"/>
              <a:ea typeface="Microsoft YaHei" panose="020B0503020204020204" pitchFamily="34" charset="-122"/>
            </a:endParaRPr>
          </a:p>
        </p:txBody>
      </p:sp>
      <p:pic>
        <p:nvPicPr>
          <p:cNvPr id="10" name="图片 9" descr="图片包含 人, 男人, 室内, 看着&#10;&#10;描述已自动生成">
            <a:extLst>
              <a:ext uri="{FF2B5EF4-FFF2-40B4-BE49-F238E27FC236}">
                <a16:creationId xmlns:a16="http://schemas.microsoft.com/office/drawing/2014/main" id="{EBAE4B70-5D64-9F48-B642-ADFC2ED3691A}"/>
              </a:ext>
            </a:extLst>
          </p:cNvPr>
          <p:cNvPicPr>
            <a:picLocks noChangeAspect="1"/>
          </p:cNvPicPr>
          <p:nvPr/>
        </p:nvPicPr>
        <p:blipFill rotWithShape="1">
          <a:blip r:embed="rId3"/>
          <a:srcRect r="2612" b="2612"/>
          <a:stretch/>
        </p:blipFill>
        <p:spPr>
          <a:xfrm>
            <a:off x="1623051" y="2114771"/>
            <a:ext cx="2892490" cy="3698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8904979E-782A-F445-B5D2-EA67B5FEA629}"/>
              </a:ext>
            </a:extLst>
          </p:cNvPr>
          <p:cNvPicPr>
            <a:picLocks noChangeAspect="1"/>
          </p:cNvPicPr>
          <p:nvPr/>
        </p:nvPicPr>
        <p:blipFill>
          <a:blip r:embed="rId4"/>
          <a:stretch>
            <a:fillRect/>
          </a:stretch>
        </p:blipFill>
        <p:spPr>
          <a:xfrm>
            <a:off x="4593341" y="2114770"/>
            <a:ext cx="2910198" cy="3698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descr="图片包含 图形用户界面&#10;&#10;描述已自动生成">
            <a:extLst>
              <a:ext uri="{FF2B5EF4-FFF2-40B4-BE49-F238E27FC236}">
                <a16:creationId xmlns:a16="http://schemas.microsoft.com/office/drawing/2014/main" id="{0FD89D6A-A139-F54A-AB07-B69BCD05B5CF}"/>
              </a:ext>
            </a:extLst>
          </p:cNvPr>
          <p:cNvPicPr>
            <a:picLocks noChangeAspect="1"/>
          </p:cNvPicPr>
          <p:nvPr/>
        </p:nvPicPr>
        <p:blipFill rotWithShape="1">
          <a:blip r:embed="rId5"/>
          <a:srcRect r="49746"/>
          <a:stretch/>
        </p:blipFill>
        <p:spPr>
          <a:xfrm>
            <a:off x="3027962" y="-360088"/>
            <a:ext cx="2967733" cy="2810550"/>
          </a:xfrm>
          <a:prstGeom prst="rect">
            <a:avLst/>
          </a:prstGeom>
        </p:spPr>
      </p:pic>
    </p:spTree>
    <p:extLst>
      <p:ext uri="{BB962C8B-B14F-4D97-AF65-F5344CB8AC3E}">
        <p14:creationId xmlns:p14="http://schemas.microsoft.com/office/powerpoint/2010/main" val="80148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693AC056-E84B-EE4B-8F54-C2EF21EE89C9}"/>
              </a:ext>
            </a:extLst>
          </p:cNvPr>
          <p:cNvPicPr>
            <a:picLocks noChangeAspect="1"/>
          </p:cNvPicPr>
          <p:nvPr/>
        </p:nvPicPr>
        <p:blipFill>
          <a:blip r:embed="rId3"/>
          <a:stretch>
            <a:fillRect/>
          </a:stretch>
        </p:blipFill>
        <p:spPr>
          <a:xfrm>
            <a:off x="1627434" y="2114769"/>
            <a:ext cx="2939942" cy="36980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FF88D29-EBB7-8042-8359-69F805A86FD4}"/>
              </a:ext>
            </a:extLst>
          </p:cNvPr>
          <p:cNvSpPr txBox="1"/>
          <p:nvPr/>
        </p:nvSpPr>
        <p:spPr>
          <a:xfrm>
            <a:off x="1627433" y="5840393"/>
            <a:ext cx="2884395"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路加福音的作者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十二使徒路加</a:t>
            </a:r>
            <a:endParaRPr lang="en-US" sz="28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A5A5F9AE-E77F-6B42-95D5-5ABFC421943C}"/>
              </a:ext>
            </a:extLst>
          </p:cNvPr>
          <p:cNvSpPr txBox="1"/>
          <p:nvPr/>
        </p:nvSpPr>
        <p:spPr>
          <a:xfrm>
            <a:off x="4658178" y="5840393"/>
            <a:ext cx="2858389"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马可福音的作者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十二使徒马可</a:t>
            </a:r>
            <a:endParaRPr lang="en-US" sz="2800" dirty="0">
              <a:latin typeface="Microsoft YaHei" panose="020B0503020204020204" pitchFamily="34" charset="-122"/>
              <a:ea typeface="Microsoft YaHei" panose="020B0503020204020204" pitchFamily="34" charset="-122"/>
            </a:endParaRPr>
          </a:p>
        </p:txBody>
      </p:sp>
      <p:pic>
        <p:nvPicPr>
          <p:cNvPr id="14" name="图片 13" descr="图片包含 图形用户界面&#10;&#10;描述已自动生成">
            <a:extLst>
              <a:ext uri="{FF2B5EF4-FFF2-40B4-BE49-F238E27FC236}">
                <a16:creationId xmlns:a16="http://schemas.microsoft.com/office/drawing/2014/main" id="{3375993D-8BCE-414B-8BCB-02877C8C5752}"/>
              </a:ext>
            </a:extLst>
          </p:cNvPr>
          <p:cNvPicPr>
            <a:picLocks noChangeAspect="1"/>
          </p:cNvPicPr>
          <p:nvPr/>
        </p:nvPicPr>
        <p:blipFill rotWithShape="1">
          <a:blip r:embed="rId4"/>
          <a:srcRect l="50218" r="-1"/>
          <a:stretch/>
        </p:blipFill>
        <p:spPr>
          <a:xfrm>
            <a:off x="3189669" y="-360086"/>
            <a:ext cx="2939941" cy="2810550"/>
          </a:xfrm>
          <a:prstGeom prst="rect">
            <a:avLst/>
          </a:prstGeom>
        </p:spPr>
      </p:pic>
      <p:pic>
        <p:nvPicPr>
          <p:cNvPr id="11" name="图片 10" descr="人躺在沙发上&#10;&#10;低可信度描述已自动生成">
            <a:extLst>
              <a:ext uri="{FF2B5EF4-FFF2-40B4-BE49-F238E27FC236}">
                <a16:creationId xmlns:a16="http://schemas.microsoft.com/office/drawing/2014/main" id="{98E1C078-748B-DC49-83D4-A08BC35872AB}"/>
              </a:ext>
            </a:extLst>
          </p:cNvPr>
          <p:cNvPicPr>
            <a:picLocks noChangeAspect="1"/>
          </p:cNvPicPr>
          <p:nvPr/>
        </p:nvPicPr>
        <p:blipFill>
          <a:blip r:embed="rId5"/>
          <a:stretch>
            <a:fillRect/>
          </a:stretch>
        </p:blipFill>
        <p:spPr>
          <a:xfrm>
            <a:off x="4645099" y="2114770"/>
            <a:ext cx="2858389" cy="36980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55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899592" y="2110621"/>
            <a:ext cx="7422195" cy="4096951"/>
          </a:xfrm>
          <a:prstGeom prst="rect">
            <a:avLst/>
          </a:prstGeom>
          <a:noFill/>
          <a:ln>
            <a:noFill/>
          </a:ln>
        </p:spPr>
        <p:txBody>
          <a:bodyPr anchor="t"/>
          <a:lstStyle/>
          <a:p>
            <a:pPr eaLnBrk="0" hangingPunct="0">
              <a:lnSpc>
                <a:spcPts val="4540"/>
              </a:lnSpc>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1:1-2 </a:t>
            </a:r>
            <a:r>
              <a:rPr lang="zh-CN" altLang="en-US" sz="2800" dirty="0">
                <a:latin typeface="Microsoft YaHei" panose="020B0503020204020204" pitchFamily="34" charset="-122"/>
                <a:ea typeface="Microsoft YaHei" panose="020B0503020204020204" pitchFamily="34" charset="-122"/>
              </a:rPr>
              <a:t>提阿非罗大人哪，有好些人提笔作书，述说在我们中间所成就的事；是照传道的人，从起初亲眼看见，又传给我们的。</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这些事，我既从起头都详细考察了，就定意要按着次序写给你，</a:t>
            </a: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使你知道所学之道都是确实的。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直线连接符 20">
            <a:extLst>
              <a:ext uri="{FF2B5EF4-FFF2-40B4-BE49-F238E27FC236}">
                <a16:creationId xmlns:a16="http://schemas.microsoft.com/office/drawing/2014/main" id="{CE8F59F2-6C0C-493F-8CB6-1F9C4709C1D5}"/>
              </a:ext>
            </a:extLst>
          </p:cNvPr>
          <p:cNvSpPr/>
          <p:nvPr/>
        </p:nvSpPr>
        <p:spPr>
          <a:xfrm flipH="1">
            <a:off x="454531" y="1979801"/>
            <a:ext cx="0" cy="383291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A813301C-AD58-45A4-AF2E-44A47982E9DF}"/>
              </a:ext>
            </a:extLst>
          </p:cNvPr>
          <p:cNvSpPr/>
          <p:nvPr/>
        </p:nvSpPr>
        <p:spPr>
          <a:xfrm flipH="1" flipV="1">
            <a:off x="454532" y="5812718"/>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AC39DFCA-4516-42C9-8883-FC2DA0EA7CF8}"/>
              </a:ext>
            </a:extLst>
          </p:cNvPr>
          <p:cNvSpPr/>
          <p:nvPr/>
        </p:nvSpPr>
        <p:spPr>
          <a:xfrm flipH="1" flipV="1">
            <a:off x="971601" y="1897077"/>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2F027FD4-90FB-410B-8FB4-8511AC918A08}"/>
              </a:ext>
            </a:extLst>
          </p:cNvPr>
          <p:cNvSpPr/>
          <p:nvPr/>
        </p:nvSpPr>
        <p:spPr>
          <a:xfrm flipH="1">
            <a:off x="8714268" y="1897077"/>
            <a:ext cx="0" cy="3777351"/>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51AA2B93-7E6A-466B-A70D-D42D0CE56C3B}"/>
              </a:ext>
            </a:extLst>
          </p:cNvPr>
          <p:cNvPicPr>
            <a:picLocks noChangeAspect="1"/>
          </p:cNvPicPr>
          <p:nvPr/>
        </p:nvPicPr>
        <p:blipFill>
          <a:blip r:embed="rId3"/>
          <a:stretch>
            <a:fillRect/>
          </a:stretch>
        </p:blipFill>
        <p:spPr>
          <a:xfrm>
            <a:off x="8053754" y="5499206"/>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0F2A73F3-B710-4846-8BC7-5CF192F7A25D}"/>
              </a:ext>
            </a:extLst>
          </p:cNvPr>
          <p:cNvPicPr>
            <a:picLocks noChangeAspect="1"/>
          </p:cNvPicPr>
          <p:nvPr/>
        </p:nvPicPr>
        <p:blipFill>
          <a:blip r:embed="rId3"/>
          <a:stretch>
            <a:fillRect/>
          </a:stretch>
        </p:blipFill>
        <p:spPr>
          <a:xfrm rot="10800000">
            <a:off x="222738" y="1637976"/>
            <a:ext cx="921637" cy="565092"/>
          </a:xfrm>
          <a:prstGeom prst="rect">
            <a:avLst/>
          </a:prstGeom>
          <a:ln w="12700">
            <a:miter lim="400000"/>
          </a:ln>
        </p:spPr>
      </p:pic>
    </p:spTree>
    <p:extLst>
      <p:ext uri="{BB962C8B-B14F-4D97-AF65-F5344CB8AC3E}">
        <p14:creationId xmlns:p14="http://schemas.microsoft.com/office/powerpoint/2010/main" val="278502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ul before Felix Agrippa – Art and the lectionary">
            <a:extLst>
              <a:ext uri="{FF2B5EF4-FFF2-40B4-BE49-F238E27FC236}">
                <a16:creationId xmlns:a16="http://schemas.microsoft.com/office/drawing/2014/main" id="{3C72D846-4F11-4140-A99B-EA4964635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65"/>
            <a:ext cx="91440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4">
            <a:extLst>
              <a:ext uri="{FF2B5EF4-FFF2-40B4-BE49-F238E27FC236}">
                <a16:creationId xmlns:a16="http://schemas.microsoft.com/office/drawing/2014/main" id="{708C7A27-C306-C844-B9DD-58CB83077DBA}"/>
              </a:ext>
            </a:extLst>
          </p:cNvPr>
          <p:cNvSpPr>
            <a:spLocks noChangeArrowheads="1"/>
          </p:cNvSpPr>
          <p:nvPr/>
        </p:nvSpPr>
        <p:spPr bwMode="auto">
          <a:xfrm>
            <a:off x="538224" y="4325258"/>
            <a:ext cx="8167760" cy="2532742"/>
          </a:xfrm>
          <a:prstGeom prst="rect">
            <a:avLst/>
          </a:prstGeom>
          <a:noFill/>
          <a:ln>
            <a:noFill/>
          </a:ln>
        </p:spPr>
        <p:txBody>
          <a:bodyPr anchor="t"/>
          <a:lstStyle/>
          <a:p>
            <a:pPr eaLnBrk="0" hangingPunct="0">
              <a:lnSpc>
                <a:spcPts val="384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a:t>
            </a:r>
            <a:r>
              <a:rPr lang="en-US" altLang="zh-CN" sz="2800" dirty="0">
                <a:latin typeface="Microsoft YaHei" panose="020B0503020204020204" pitchFamily="34" charset="-122"/>
                <a:ea typeface="Microsoft YaHei" panose="020B0503020204020204" pitchFamily="34" charset="-122"/>
              </a:rPr>
              <a:t>59</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26:26 </a:t>
            </a:r>
            <a:r>
              <a:rPr lang="zh-CN" altLang="en-US" sz="2800" dirty="0">
                <a:latin typeface="Microsoft YaHei" panose="020B0503020204020204" pitchFamily="34" charset="-122"/>
                <a:ea typeface="Microsoft YaHei" panose="020B0503020204020204" pitchFamily="34" charset="-122"/>
              </a:rPr>
              <a:t>王也晓得这些事，所以我向王放胆直言，我深信这些事没有一件向王隐藏的，因都不是在背地里作的。</a:t>
            </a:r>
            <a:r>
              <a:rPr lang="en-US" altLang="zh-CN" sz="2800" dirty="0">
                <a:latin typeface="Microsoft YaHei" panose="020B0503020204020204" pitchFamily="34" charset="-122"/>
                <a:ea typeface="Microsoft YaHei" panose="020B0503020204020204" pitchFamily="34" charset="-122"/>
              </a:rPr>
              <a:t>28 </a:t>
            </a:r>
            <a:r>
              <a:rPr lang="zh-CN" altLang="en-US" sz="2800" dirty="0">
                <a:latin typeface="Microsoft YaHei" panose="020B0503020204020204" pitchFamily="34" charset="-122"/>
                <a:ea typeface="Microsoft YaHei" panose="020B0503020204020204" pitchFamily="34" charset="-122"/>
              </a:rPr>
              <a:t>亚基帕对保罗说：“你想稍微一劝，便叫我作基督徒啊！” </a:t>
            </a:r>
          </a:p>
        </p:txBody>
      </p:sp>
    </p:spTree>
    <p:extLst>
      <p:ext uri="{BB962C8B-B14F-4D97-AF65-F5344CB8AC3E}">
        <p14:creationId xmlns:p14="http://schemas.microsoft.com/office/powerpoint/2010/main" val="98581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811B7F-96A3-44A9-BE64-61D2A73FB484}"/>
              </a:ext>
            </a:extLst>
          </p:cNvPr>
          <p:cNvSpPr>
            <a:spLocks noGrp="1"/>
          </p:cNvSpPr>
          <p:nvPr>
            <p:ph type="title"/>
          </p:nvPr>
        </p:nvSpPr>
        <p:spPr/>
        <p:txBody>
          <a:bodyPr/>
          <a:lstStyle/>
          <a:p>
            <a:r>
              <a:rPr lang="zh-CN" altLang="en-US" dirty="0"/>
              <a:t>任务一</a:t>
            </a:r>
          </a:p>
        </p:txBody>
      </p:sp>
      <p:sp>
        <p:nvSpPr>
          <p:cNvPr id="3" name="矩形 4">
            <a:extLst>
              <a:ext uri="{FF2B5EF4-FFF2-40B4-BE49-F238E27FC236}">
                <a16:creationId xmlns:a16="http://schemas.microsoft.com/office/drawing/2014/main" id="{6B92DB79-98DC-4529-B107-0BCC97A4B096}"/>
              </a:ext>
            </a:extLst>
          </p:cNvPr>
          <p:cNvSpPr>
            <a:spLocks noChangeArrowheads="1"/>
          </p:cNvSpPr>
          <p:nvPr/>
        </p:nvSpPr>
        <p:spPr bwMode="auto">
          <a:xfrm>
            <a:off x="320564" y="1690688"/>
            <a:ext cx="8823436" cy="3941599"/>
          </a:xfrm>
          <a:prstGeom prst="rect">
            <a:avLst/>
          </a:prstGeom>
          <a:noFill/>
          <a:ln>
            <a:noFill/>
          </a:ln>
        </p:spPr>
        <p:txBody>
          <a:bodyPr anchor="t"/>
          <a:lstStyle/>
          <a:p>
            <a:pPr eaLnBrk="0" hangingPunct="0">
              <a:lnSpc>
                <a:spcPts val="4840"/>
              </a:lnSpc>
            </a:pPr>
            <a:r>
              <a:rPr lang="zh-CN" altLang="en-US" sz="2800" dirty="0">
                <a:latin typeface="Microsoft YaHei" panose="020B0503020204020204" pitchFamily="34" charset="-122"/>
                <a:ea typeface="Microsoft YaHei" panose="020B0503020204020204" pitchFamily="34" charset="-122"/>
              </a:rPr>
              <a:t>一、判断题：</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根据新约的记载，耶稣那个年代的以色列人几乎都听说过耶稣，还有不少人见过他。           （     ）</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路加在给提阿非罗大人的信中承认，他并未仔细考察过所听说的关于耶稣的事情。               （     ）</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68062A26-BE35-4ECF-9B57-F13DCC00AACD}"/>
              </a:ext>
            </a:extLst>
          </p:cNvPr>
          <p:cNvSpPr txBox="1"/>
          <p:nvPr/>
        </p:nvSpPr>
        <p:spPr>
          <a:xfrm>
            <a:off x="7843810" y="4791271"/>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5" name="文本框 4">
            <a:extLst>
              <a:ext uri="{FF2B5EF4-FFF2-40B4-BE49-F238E27FC236}">
                <a16:creationId xmlns:a16="http://schemas.microsoft.com/office/drawing/2014/main" id="{0B144B8B-3292-4E55-89D2-3EB1BAC8377D}"/>
              </a:ext>
            </a:extLst>
          </p:cNvPr>
          <p:cNvSpPr txBox="1"/>
          <p:nvPr/>
        </p:nvSpPr>
        <p:spPr>
          <a:xfrm>
            <a:off x="7702056" y="3016251"/>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Tree>
    <p:extLst>
      <p:ext uri="{BB962C8B-B14F-4D97-AF65-F5344CB8AC3E}">
        <p14:creationId xmlns:p14="http://schemas.microsoft.com/office/powerpoint/2010/main" val="142340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79DF1-36CE-214E-825C-A6B552325E99}"/>
              </a:ext>
            </a:extLst>
          </p:cNvPr>
          <p:cNvSpPr txBox="1"/>
          <p:nvPr/>
        </p:nvSpPr>
        <p:spPr>
          <a:xfrm>
            <a:off x="0" y="4448176"/>
            <a:ext cx="9144000" cy="1200329"/>
          </a:xfrm>
          <a:prstGeom prst="rect">
            <a:avLst/>
          </a:prstGeom>
          <a:noFill/>
        </p:spPr>
        <p:txBody>
          <a:bodyPr wrap="square" rtlCol="0">
            <a:spAutoFit/>
          </a:bodyPr>
          <a:lstStyle/>
          <a:p>
            <a:pPr algn="ctr"/>
            <a:r>
              <a:rPr lang="zh-CN" altLang="en-US" sz="3600" b="1" dirty="0">
                <a:latin typeface="Microsoft YaHei" panose="020B0503020204020204" pitchFamily="34" charset="-122"/>
                <a:ea typeface="Microsoft YaHei" panose="020B0503020204020204" pitchFamily="34" charset="-122"/>
              </a:rPr>
              <a:t>新约圣经是什么时候写的？</a:t>
            </a:r>
            <a:endParaRPr lang="en-US" altLang="zh-CN" sz="3600" b="1" dirty="0">
              <a:latin typeface="Microsoft YaHei" panose="020B0503020204020204" pitchFamily="34" charset="-122"/>
              <a:ea typeface="Microsoft YaHei" panose="020B0503020204020204" pitchFamily="34" charset="-122"/>
            </a:endParaRPr>
          </a:p>
          <a:p>
            <a:pPr algn="ctr"/>
            <a:r>
              <a:rPr lang="zh-CN" altLang="en-US" sz="3600" b="1" dirty="0">
                <a:latin typeface="Microsoft YaHei" panose="020B0503020204020204" pitchFamily="34" charset="-122"/>
                <a:ea typeface="Microsoft YaHei" panose="020B0503020204020204" pitchFamily="34" charset="-122"/>
              </a:rPr>
              <a:t>有证据支持吗？</a:t>
            </a:r>
            <a:endParaRPr lang="en-US" sz="3600" b="1" dirty="0">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C4D0873D-005C-4449-9FBA-AD011E2BD1DC}"/>
              </a:ext>
            </a:extLst>
          </p:cNvPr>
          <p:cNvSpPr/>
          <p:nvPr/>
        </p:nvSpPr>
        <p:spPr>
          <a:xfrm flipH="1">
            <a:off x="454531" y="3884102"/>
            <a:ext cx="0" cy="22222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5157B9A5-E0D7-49AD-816D-F16A529580DC}"/>
              </a:ext>
            </a:extLst>
          </p:cNvPr>
          <p:cNvSpPr/>
          <p:nvPr/>
        </p:nvSpPr>
        <p:spPr>
          <a:xfrm flipH="1" flipV="1">
            <a:off x="454532" y="6106333"/>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0B4ADB47-876D-499F-8DA1-4F041D868D66}"/>
              </a:ext>
            </a:extLst>
          </p:cNvPr>
          <p:cNvSpPr/>
          <p:nvPr/>
        </p:nvSpPr>
        <p:spPr>
          <a:xfrm flipH="1" flipV="1">
            <a:off x="971601" y="3751046"/>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A46E823D-8BC6-4285-9AFB-A0E08C7E5AE2}"/>
              </a:ext>
            </a:extLst>
          </p:cNvPr>
          <p:cNvSpPr/>
          <p:nvPr/>
        </p:nvSpPr>
        <p:spPr>
          <a:xfrm flipH="1">
            <a:off x="8714268" y="3751046"/>
            <a:ext cx="0" cy="2216997"/>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4AE709C8-39EF-4A1B-AC86-3171B695DFB4}"/>
              </a:ext>
            </a:extLst>
          </p:cNvPr>
          <p:cNvPicPr>
            <a:picLocks noChangeAspect="1"/>
          </p:cNvPicPr>
          <p:nvPr/>
        </p:nvPicPr>
        <p:blipFill>
          <a:blip r:embed="rId3"/>
          <a:stretch>
            <a:fillRect/>
          </a:stretch>
        </p:blipFill>
        <p:spPr>
          <a:xfrm>
            <a:off x="8053754" y="5792821"/>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C4C6B4F8-0B33-4D35-BF8A-2F48DFF64ECB}"/>
              </a:ext>
            </a:extLst>
          </p:cNvPr>
          <p:cNvPicPr>
            <a:picLocks noChangeAspect="1"/>
          </p:cNvPicPr>
          <p:nvPr/>
        </p:nvPicPr>
        <p:blipFill>
          <a:blip r:embed="rId3"/>
          <a:stretch>
            <a:fillRect/>
          </a:stretch>
        </p:blipFill>
        <p:spPr>
          <a:xfrm rot="10800000">
            <a:off x="222738" y="3491945"/>
            <a:ext cx="921637" cy="565092"/>
          </a:xfrm>
          <a:prstGeom prst="rect">
            <a:avLst/>
          </a:prstGeom>
          <a:ln w="12700">
            <a:miter lim="400000"/>
          </a:ln>
        </p:spPr>
      </p:pic>
    </p:spTree>
    <p:extLst>
      <p:ext uri="{BB962C8B-B14F-4D97-AF65-F5344CB8AC3E}">
        <p14:creationId xmlns:p14="http://schemas.microsoft.com/office/powerpoint/2010/main" val="2388448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A227427-1BAF-41E6-8CD9-3F1AD0AA0A52}"/>
              </a:ext>
            </a:extLst>
          </p:cNvPr>
          <p:cNvSpPr>
            <a:spLocks noGrp="1"/>
          </p:cNvSpPr>
          <p:nvPr>
            <p:ph type="title"/>
          </p:nvPr>
        </p:nvSpPr>
        <p:spPr/>
        <p:txBody>
          <a:bodyPr/>
          <a:lstStyle/>
          <a:p>
            <a:r>
              <a:rPr lang="zh-CN" altLang="en-US" dirty="0"/>
              <a:t>新约历史有大量</a:t>
            </a:r>
            <a:br>
              <a:rPr lang="zh-CN" altLang="en-US" dirty="0"/>
            </a:br>
            <a:r>
              <a:rPr lang="zh-CN" altLang="en-US" dirty="0"/>
              <a:t>考古发现和历史文献的印证 </a:t>
            </a:r>
            <a:br>
              <a:rPr lang="zh-CN" altLang="en-US" dirty="0"/>
            </a:br>
            <a:endParaRPr lang="zh-CN" altLang="en-US" dirty="0"/>
          </a:p>
        </p:txBody>
      </p:sp>
      <p:pic>
        <p:nvPicPr>
          <p:cNvPr id="6" name="Picture 5">
            <a:extLst>
              <a:ext uri="{FF2B5EF4-FFF2-40B4-BE49-F238E27FC236}">
                <a16:creationId xmlns:a16="http://schemas.microsoft.com/office/drawing/2014/main" id="{312AAFCD-0120-9941-A67C-4EE41C8FB248}"/>
              </a:ext>
            </a:extLst>
          </p:cNvPr>
          <p:cNvPicPr>
            <a:picLocks noChangeAspect="1"/>
          </p:cNvPicPr>
          <p:nvPr/>
        </p:nvPicPr>
        <p:blipFill>
          <a:blip r:embed="rId3"/>
          <a:stretch>
            <a:fillRect/>
          </a:stretch>
        </p:blipFill>
        <p:spPr>
          <a:xfrm>
            <a:off x="0" y="2195848"/>
            <a:ext cx="5576552" cy="37177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5F2B5CC-7C7A-3642-A7EC-5956D398FEE8}"/>
              </a:ext>
            </a:extLst>
          </p:cNvPr>
          <p:cNvPicPr>
            <a:picLocks noChangeAspect="1"/>
          </p:cNvPicPr>
          <p:nvPr/>
        </p:nvPicPr>
        <p:blipFill>
          <a:blip r:embed="rId4"/>
          <a:stretch>
            <a:fillRect/>
          </a:stretch>
        </p:blipFill>
        <p:spPr>
          <a:xfrm>
            <a:off x="5576553" y="3875008"/>
            <a:ext cx="3567448" cy="20385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C83EAB-9074-9E46-8A9A-21130B897139}"/>
              </a:ext>
            </a:extLst>
          </p:cNvPr>
          <p:cNvPicPr>
            <a:picLocks noChangeAspect="1"/>
          </p:cNvPicPr>
          <p:nvPr/>
        </p:nvPicPr>
        <p:blipFill>
          <a:blip r:embed="rId5"/>
          <a:stretch>
            <a:fillRect/>
          </a:stretch>
        </p:blipFill>
        <p:spPr>
          <a:xfrm>
            <a:off x="5576553" y="2195848"/>
            <a:ext cx="3567448" cy="20679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59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F7F7792-DE47-4B7F-B9C1-A4F7DF1426C9}"/>
              </a:ext>
            </a:extLst>
          </p:cNvPr>
          <p:cNvPicPr>
            <a:picLocks noChangeAspect="1"/>
          </p:cNvPicPr>
          <p:nvPr/>
        </p:nvPicPr>
        <p:blipFill>
          <a:blip r:embed="rId3"/>
          <a:stretch>
            <a:fillRect/>
          </a:stretch>
        </p:blipFill>
        <p:spPr>
          <a:xfrm>
            <a:off x="3346402" y="3019410"/>
            <a:ext cx="4678282" cy="350871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438CC6C-7E8F-490F-A7B8-B593DB3B5EB7}"/>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24" name="TextBox 2">
            <a:extLst>
              <a:ext uri="{FF2B5EF4-FFF2-40B4-BE49-F238E27FC236}">
                <a16:creationId xmlns:a16="http://schemas.microsoft.com/office/drawing/2014/main" id="{844F79DE-81FC-0846-B023-5D82134444F5}"/>
              </a:ext>
            </a:extLst>
          </p:cNvPr>
          <p:cNvSpPr txBox="1"/>
          <p:nvPr/>
        </p:nvSpPr>
        <p:spPr>
          <a:xfrm>
            <a:off x="358774" y="3019410"/>
            <a:ext cx="8426451" cy="3631521"/>
          </a:xfrm>
          <a:prstGeom prst="rect">
            <a:avLst/>
          </a:prstGeom>
          <a:solidFill>
            <a:schemeClr val="bg1">
              <a:lumMod val="85000"/>
            </a:schemeClr>
          </a:solidFill>
          <a:ln w="38100">
            <a:solidFill>
              <a:schemeClr val="accent1">
                <a:lumMod val="50000"/>
              </a:schemeClr>
            </a:solidFill>
          </a:ln>
        </p:spPr>
        <p:txBody>
          <a:bodyPr wrap="square" lIns="288000" tIns="396000" rIns="180000" bIns="0" rtlCol="0" anchor="ctr">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
        <p:nvSpPr>
          <p:cNvPr id="9" name="任意形状 25">
            <a:extLst>
              <a:ext uri="{FF2B5EF4-FFF2-40B4-BE49-F238E27FC236}">
                <a16:creationId xmlns:a16="http://schemas.microsoft.com/office/drawing/2014/main" id="{195DCBD1-3F6B-4A79-96B4-12C72A4A6736}"/>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42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一群人站在石头上&#10;&#10;中度可信度描述已自动生成">
            <a:extLst>
              <a:ext uri="{FF2B5EF4-FFF2-40B4-BE49-F238E27FC236}">
                <a16:creationId xmlns:a16="http://schemas.microsoft.com/office/drawing/2014/main" id="{953281FE-7E30-B343-88C3-7DD472E9851F}"/>
              </a:ext>
            </a:extLst>
          </p:cNvPr>
          <p:cNvPicPr>
            <a:picLocks noChangeAspect="1"/>
          </p:cNvPicPr>
          <p:nvPr/>
        </p:nvPicPr>
        <p:blipFill>
          <a:blip r:embed="rId3"/>
          <a:stretch>
            <a:fillRect/>
          </a:stretch>
        </p:blipFill>
        <p:spPr>
          <a:xfrm>
            <a:off x="10118" y="1056585"/>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7820145-83CE-4D81-9ECD-F7C645528E50}"/>
              </a:ext>
            </a:extLst>
          </p:cNvPr>
          <p:cNvSpPr>
            <a:spLocks noGrp="1"/>
          </p:cNvSpPr>
          <p:nvPr>
            <p:ph type="title"/>
          </p:nvPr>
        </p:nvSpPr>
        <p:spPr/>
        <p:txBody>
          <a:bodyPr/>
          <a:lstStyle/>
          <a:p>
            <a:r>
              <a:rPr lang="zh-CN" altLang="en-US" dirty="0"/>
              <a:t>毕士大的池子和五个廊道</a:t>
            </a:r>
          </a:p>
        </p:txBody>
      </p:sp>
    </p:spTree>
    <p:extLst>
      <p:ext uri="{BB962C8B-B14F-4D97-AF65-F5344CB8AC3E}">
        <p14:creationId xmlns:p14="http://schemas.microsoft.com/office/powerpoint/2010/main" val="1440859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563E5F24-1518-4947-8AD5-2DA2D8BA3832}"/>
              </a:ext>
            </a:extLst>
          </p:cNvPr>
          <p:cNvSpPr>
            <a:spLocks noChangeArrowheads="1"/>
          </p:cNvSpPr>
          <p:nvPr/>
        </p:nvSpPr>
        <p:spPr bwMode="auto">
          <a:xfrm>
            <a:off x="606056" y="5628585"/>
            <a:ext cx="7952125" cy="1162373"/>
          </a:xfrm>
          <a:prstGeom prst="rect">
            <a:avLst/>
          </a:prstGeom>
          <a:noFill/>
          <a:ln>
            <a:noFill/>
          </a:ln>
        </p:spPr>
        <p:txBody>
          <a:bodyPr anchor="t"/>
          <a:lstStyle/>
          <a:p>
            <a:pPr eaLnBrk="0" hangingPunct="0">
              <a:lnSpc>
                <a:spcPts val="404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5:2</a:t>
            </a:r>
            <a:r>
              <a:rPr lang="zh-CN" altLang="en-US" sz="2800" dirty="0">
                <a:latin typeface="Microsoft YaHei" panose="020B0503020204020204" pitchFamily="34" charset="-122"/>
                <a:ea typeface="Microsoft YaHei" panose="020B0503020204020204" pitchFamily="34" charset="-122"/>
              </a:rPr>
              <a:t> 在耶路撒冷，靠近羊门有一个池子，希伯来话叫作毕士大；旁边有五个廊子。</a:t>
            </a:r>
          </a:p>
        </p:txBody>
      </p:sp>
      <p:pic>
        <p:nvPicPr>
          <p:cNvPr id="5" name="图片 4" descr="一群人站在石头上&#10;&#10;中度可信度描述已自动生成">
            <a:extLst>
              <a:ext uri="{FF2B5EF4-FFF2-40B4-BE49-F238E27FC236}">
                <a16:creationId xmlns:a16="http://schemas.microsoft.com/office/drawing/2014/main" id="{953281FE-7E30-B343-88C3-7DD472E9851F}"/>
              </a:ext>
            </a:extLst>
          </p:cNvPr>
          <p:cNvPicPr>
            <a:picLocks noChangeAspect="1"/>
          </p:cNvPicPr>
          <p:nvPr/>
        </p:nvPicPr>
        <p:blipFill>
          <a:blip r:embed="rId3"/>
          <a:stretch>
            <a:fillRect/>
          </a:stretch>
        </p:blipFill>
        <p:spPr>
          <a:xfrm>
            <a:off x="10118" y="1056585"/>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7820145-83CE-4D81-9ECD-F7C645528E50}"/>
              </a:ext>
            </a:extLst>
          </p:cNvPr>
          <p:cNvSpPr>
            <a:spLocks noGrp="1"/>
          </p:cNvSpPr>
          <p:nvPr>
            <p:ph type="title"/>
          </p:nvPr>
        </p:nvSpPr>
        <p:spPr/>
        <p:txBody>
          <a:bodyPr/>
          <a:lstStyle/>
          <a:p>
            <a:r>
              <a:rPr lang="zh-CN" altLang="en-US" dirty="0"/>
              <a:t>毕士大的池子和五个廊道</a:t>
            </a:r>
          </a:p>
        </p:txBody>
      </p:sp>
    </p:spTree>
    <p:extLst>
      <p:ext uri="{BB962C8B-B14F-4D97-AF65-F5344CB8AC3E}">
        <p14:creationId xmlns:p14="http://schemas.microsoft.com/office/powerpoint/2010/main" val="1946725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D40836-B8AE-4BBF-8EDB-DBD9D5358972}"/>
              </a:ext>
            </a:extLst>
          </p:cNvPr>
          <p:cNvSpPr>
            <a:spLocks noGrp="1"/>
          </p:cNvSpPr>
          <p:nvPr>
            <p:ph type="title"/>
          </p:nvPr>
        </p:nvSpPr>
        <p:spPr/>
        <p:txBody>
          <a:bodyPr/>
          <a:lstStyle/>
          <a:p>
            <a:r>
              <a:rPr lang="zh-CN" altLang="en-US" dirty="0"/>
              <a:t>耶稣时代的毕士大池子模型</a:t>
            </a:r>
            <a:br>
              <a:rPr lang="zh-CN" altLang="en-US" dirty="0"/>
            </a:br>
            <a:endParaRPr lang="zh-CN" altLang="en-US" dirty="0"/>
          </a:p>
        </p:txBody>
      </p:sp>
      <p:sp>
        <p:nvSpPr>
          <p:cNvPr id="3" name="Rectangle 2">
            <a:extLst>
              <a:ext uri="{FF2B5EF4-FFF2-40B4-BE49-F238E27FC236}">
                <a16:creationId xmlns:a16="http://schemas.microsoft.com/office/drawing/2014/main" id="{D1DC00EC-5A7B-D64C-BF5E-62B6936045CC}"/>
              </a:ext>
            </a:extLst>
          </p:cNvPr>
          <p:cNvSpPr>
            <a:spLocks noChangeArrowheads="1"/>
          </p:cNvSpPr>
          <p:nvPr/>
        </p:nvSpPr>
        <p:spPr bwMode="auto">
          <a:xfrm>
            <a:off x="108106" y="1014946"/>
            <a:ext cx="8964488" cy="699542"/>
          </a:xfrm>
          <a:prstGeom prst="rect">
            <a:avLst/>
          </a:prstGeom>
          <a:noFill/>
          <a:ln w="9525">
            <a:noFill/>
            <a:miter lim="800000"/>
            <a:headEnd/>
            <a:tailEnd/>
          </a:ln>
          <a:effectLst/>
        </p:spPr>
        <p:txBody>
          <a:bodyPr lIns="81041" tIns="40521" rIns="81041" bIns="40521"/>
          <a:lstStyle/>
          <a:p>
            <a:pPr algn="l"/>
            <a:endParaRPr lang="en-US" altLang="zh-CN" sz="3200" dirty="0">
              <a:latin typeface="华文中宋" panose="02010600040101010101" pitchFamily="2" charset="-122"/>
              <a:ea typeface="华文中宋" panose="02010600040101010101" pitchFamily="2" charset="-122"/>
            </a:endParaRPr>
          </a:p>
        </p:txBody>
      </p:sp>
      <p:pic>
        <p:nvPicPr>
          <p:cNvPr id="6" name="图片 5" descr="图片包含 户外, 旧, 桌子, 建筑&#10;&#10;描述已自动生成">
            <a:extLst>
              <a:ext uri="{FF2B5EF4-FFF2-40B4-BE49-F238E27FC236}">
                <a16:creationId xmlns:a16="http://schemas.microsoft.com/office/drawing/2014/main" id="{4975A284-7769-B243-B4A6-A77904B6CD76}"/>
              </a:ext>
            </a:extLst>
          </p:cNvPr>
          <p:cNvPicPr>
            <a:picLocks noChangeAspect="1"/>
          </p:cNvPicPr>
          <p:nvPr/>
        </p:nvPicPr>
        <p:blipFill>
          <a:blip r:embed="rId3"/>
          <a:stretch>
            <a:fillRect/>
          </a:stretch>
        </p:blipFill>
        <p:spPr>
          <a:xfrm>
            <a:off x="983512" y="1307078"/>
            <a:ext cx="7176976" cy="53827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099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B5CFF-45BC-498B-AF0B-E757BB0E7364}"/>
              </a:ext>
            </a:extLst>
          </p:cNvPr>
          <p:cNvSpPr>
            <a:spLocks noGrp="1"/>
          </p:cNvSpPr>
          <p:nvPr>
            <p:ph type="title"/>
          </p:nvPr>
        </p:nvSpPr>
        <p:spPr/>
        <p:txBody>
          <a:bodyPr/>
          <a:lstStyle/>
          <a:p>
            <a:r>
              <a:rPr lang="en-US" altLang="zh-CN" dirty="0"/>
              <a:t>1888</a:t>
            </a:r>
            <a:r>
              <a:rPr lang="zh-CN" altLang="en-US" dirty="0"/>
              <a:t>年，</a:t>
            </a:r>
            <a:br>
              <a:rPr lang="en-US" altLang="zh-CN" dirty="0"/>
            </a:br>
            <a:r>
              <a:rPr lang="zh-CN" altLang="en-US" dirty="0"/>
              <a:t>考古学家发现了毕士大池子的遗址</a:t>
            </a:r>
            <a:br>
              <a:rPr lang="zh-CN" altLang="en-US" dirty="0"/>
            </a:br>
            <a:endParaRPr lang="zh-CN" altLang="en-US" dirty="0"/>
          </a:p>
        </p:txBody>
      </p:sp>
      <p:pic>
        <p:nvPicPr>
          <p:cNvPr id="6" name="图片 6">
            <a:extLst>
              <a:ext uri="{FF2B5EF4-FFF2-40B4-BE49-F238E27FC236}">
                <a16:creationId xmlns:a16="http://schemas.microsoft.com/office/drawing/2014/main" id="{EECFF239-3FC4-D54D-AC36-B4A24C5C5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909" y="1681228"/>
            <a:ext cx="3011702" cy="45175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建筑与房屋的城市空拍图&#10;&#10;描述已自动生成">
            <a:extLst>
              <a:ext uri="{FF2B5EF4-FFF2-40B4-BE49-F238E27FC236}">
                <a16:creationId xmlns:a16="http://schemas.microsoft.com/office/drawing/2014/main" id="{FE3D72A1-75E7-CF45-899F-259743D8E393}"/>
              </a:ext>
            </a:extLst>
          </p:cNvPr>
          <p:cNvPicPr>
            <a:picLocks noChangeAspect="1"/>
          </p:cNvPicPr>
          <p:nvPr/>
        </p:nvPicPr>
        <p:blipFill>
          <a:blip r:embed="rId4"/>
          <a:stretch>
            <a:fillRect/>
          </a:stretch>
        </p:blipFill>
        <p:spPr>
          <a:xfrm>
            <a:off x="8389" y="1681228"/>
            <a:ext cx="6023403" cy="45175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3579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C51B1-2DFF-44D4-A2A3-6A2C012100A1}"/>
              </a:ext>
            </a:extLst>
          </p:cNvPr>
          <p:cNvSpPr>
            <a:spLocks noGrp="1"/>
          </p:cNvSpPr>
          <p:nvPr>
            <p:ph type="title"/>
          </p:nvPr>
        </p:nvSpPr>
        <p:spPr/>
        <p:txBody>
          <a:bodyPr/>
          <a:lstStyle/>
          <a:p>
            <a:r>
              <a:rPr lang="zh-CN" altLang="en-US" dirty="0"/>
              <a:t>新约记载的细节得到考古学的证实： </a:t>
            </a:r>
            <a:br>
              <a:rPr lang="zh-CN" altLang="en-US" dirty="0"/>
            </a:br>
            <a:r>
              <a:rPr lang="zh-CN" altLang="en-US" dirty="0"/>
              <a:t>圣殿周边的警戒标识</a:t>
            </a:r>
            <a:br>
              <a:rPr lang="zh-CN" altLang="en-US" dirty="0"/>
            </a:br>
            <a:endParaRPr lang="zh-CN" altLang="en-US" dirty="0"/>
          </a:p>
        </p:txBody>
      </p:sp>
      <p:pic>
        <p:nvPicPr>
          <p:cNvPr id="13" name="图片 12" descr="一群人站在一起&#10;&#10;中度可信度描述已自动生成">
            <a:extLst>
              <a:ext uri="{FF2B5EF4-FFF2-40B4-BE49-F238E27FC236}">
                <a16:creationId xmlns:a16="http://schemas.microsoft.com/office/drawing/2014/main" id="{124556C5-566B-3C42-8A61-89327F1B413B}"/>
              </a:ext>
            </a:extLst>
          </p:cNvPr>
          <p:cNvPicPr>
            <a:picLocks noChangeAspect="1"/>
          </p:cNvPicPr>
          <p:nvPr/>
        </p:nvPicPr>
        <p:blipFill rotWithShape="1">
          <a:blip r:embed="rId3"/>
          <a:srcRect l="154" r="317"/>
          <a:stretch/>
        </p:blipFill>
        <p:spPr>
          <a:xfrm>
            <a:off x="8" y="1889583"/>
            <a:ext cx="9143992" cy="45936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0210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04D7E0F-9C5E-8445-B10B-117FDF72D003}"/>
              </a:ext>
            </a:extLst>
          </p:cNvPr>
          <p:cNvSpPr>
            <a:spLocks noChangeArrowheads="1"/>
          </p:cNvSpPr>
          <p:nvPr/>
        </p:nvSpPr>
        <p:spPr bwMode="auto">
          <a:xfrm>
            <a:off x="718217" y="2066024"/>
            <a:ext cx="7789873" cy="4135388"/>
          </a:xfrm>
          <a:prstGeom prst="rect">
            <a:avLst/>
          </a:prstGeom>
          <a:noFill/>
          <a:ln w="9525">
            <a:noFill/>
            <a:miter lim="800000"/>
            <a:headEnd/>
            <a:tailEnd/>
          </a:ln>
          <a:effectLst/>
        </p:spPr>
        <p:txBody>
          <a:bodyPr lIns="81041" tIns="40521" rIns="81041" bIns="40521"/>
          <a:lstStyle/>
          <a:p>
            <a:pPr algn="just">
              <a:lnSpc>
                <a:spcPts val="46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21:28</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喊叫说：“以色列人来帮助，这就是在各处教训众人，糟践我们百姓和律法并这地方的，他</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保罗</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又带著希腊人进殿，污秽了这圣地！” </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……30</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合城都震动，百姓一齐跑来，拿住保罗，拉他出殿，殿门立刻都关了。 </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31</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他们正想要杀他</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sp>
        <p:nvSpPr>
          <p:cNvPr id="12" name="标题 1">
            <a:extLst>
              <a:ext uri="{FF2B5EF4-FFF2-40B4-BE49-F238E27FC236}">
                <a16:creationId xmlns:a16="http://schemas.microsoft.com/office/drawing/2014/main" id="{B316F571-BE6C-4250-9C94-91E703F82741}"/>
              </a:ext>
            </a:extLst>
          </p:cNvPr>
          <p:cNvSpPr>
            <a:spLocks noGrp="1"/>
          </p:cNvSpPr>
          <p:nvPr>
            <p:ph type="title"/>
          </p:nvPr>
        </p:nvSpPr>
        <p:spPr/>
        <p:txBody>
          <a:bodyPr/>
          <a:lstStyle/>
          <a:p>
            <a:r>
              <a:rPr lang="zh-CN" altLang="en-US" dirty="0"/>
              <a:t>新约记载的细节得到考古学的证实： </a:t>
            </a:r>
            <a:br>
              <a:rPr lang="zh-CN" altLang="en-US" dirty="0"/>
            </a:br>
            <a:r>
              <a:rPr lang="zh-CN" altLang="en-US" dirty="0"/>
              <a:t>圣殿周边的警戒标识</a:t>
            </a:r>
            <a:br>
              <a:rPr lang="zh-CN" altLang="en-US" dirty="0"/>
            </a:br>
            <a:endParaRPr lang="zh-CN" altLang="en-US" dirty="0"/>
          </a:p>
        </p:txBody>
      </p:sp>
      <p:sp>
        <p:nvSpPr>
          <p:cNvPr id="13" name="直线连接符 20">
            <a:extLst>
              <a:ext uri="{FF2B5EF4-FFF2-40B4-BE49-F238E27FC236}">
                <a16:creationId xmlns:a16="http://schemas.microsoft.com/office/drawing/2014/main" id="{EF25A59D-14EF-40D8-BD0B-5E5B5A19F39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3F4FDBBB-62BC-4CAC-81D3-44A0F2E47C5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6C5AB17-3EDB-46BF-BCE3-A542FCA45C9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ADF026B8-63C9-4547-8CD9-1C1E7D5398FB}"/>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152ECE71-766D-4E15-9848-E0BF166A822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81927357-291F-45CE-8FCE-64BE6165CBB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71180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5CD835B7-4EA1-431B-9643-6756C83F378B}"/>
              </a:ext>
            </a:extLst>
          </p:cNvPr>
          <p:cNvSpPr/>
          <p:nvPr/>
        </p:nvSpPr>
        <p:spPr>
          <a:xfrm flipH="1">
            <a:off x="454531" y="1912689"/>
            <a:ext cx="0" cy="447047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D5D71BCF-7E6E-49B8-913A-6E27231CD0C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77B10D6E-88A3-4F4D-8FE5-5CFB5C0B31FA}"/>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D1BA9217-CAD1-4B9E-A04E-7FEEDA6A6A10}"/>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16A5B0A6-1751-4086-A226-C794181D298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B9FD167E-9C7F-4003-8C26-C6C78009794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4F0B6C4E-79DB-449A-9303-400398B9E417}"/>
              </a:ext>
            </a:extLst>
          </p:cNvPr>
          <p:cNvSpPr>
            <a:spLocks noGrp="1"/>
          </p:cNvSpPr>
          <p:nvPr>
            <p:ph type="title"/>
          </p:nvPr>
        </p:nvSpPr>
        <p:spPr/>
        <p:txBody>
          <a:bodyPr/>
          <a:lstStyle/>
          <a:p>
            <a:r>
              <a:rPr lang="zh-CN" altLang="en-US" dirty="0"/>
              <a:t>约瑟夫斯 </a:t>
            </a:r>
            <a:r>
              <a:rPr lang="en-US" altLang="zh-CN" dirty="0"/>
              <a:t>(</a:t>
            </a:r>
            <a:r>
              <a:rPr lang="zh-CN" altLang="en-US" dirty="0"/>
              <a:t>约公元</a:t>
            </a:r>
            <a:r>
              <a:rPr lang="en-US" altLang="zh-CN" dirty="0"/>
              <a:t>37-100)</a:t>
            </a:r>
            <a:r>
              <a:rPr lang="zh-CN" altLang="en-US" dirty="0"/>
              <a:t>，犹太史学家</a:t>
            </a:r>
            <a:br>
              <a:rPr lang="zh-CN" altLang="en-US" dirty="0"/>
            </a:br>
            <a:endParaRPr lang="zh-CN" altLang="en-US" dirty="0"/>
          </a:p>
        </p:txBody>
      </p:sp>
      <p:pic>
        <p:nvPicPr>
          <p:cNvPr id="12" name="Picture 2" descr="josephus SAID TO BE bust of J">
            <a:extLst>
              <a:ext uri="{FF2B5EF4-FFF2-40B4-BE49-F238E27FC236}">
                <a16:creationId xmlns:a16="http://schemas.microsoft.com/office/drawing/2014/main" id="{E3D797A0-A03E-CB46-892D-F0518538304B}"/>
              </a:ext>
            </a:extLst>
          </p:cNvPr>
          <p:cNvPicPr>
            <a:picLocks noChangeAspect="1" noChangeArrowheads="1"/>
          </p:cNvPicPr>
          <p:nvPr/>
        </p:nvPicPr>
        <p:blipFill>
          <a:blip r:embed="rId4" cstate="print"/>
          <a:srcRect/>
          <a:stretch>
            <a:fillRect/>
          </a:stretch>
        </p:blipFill>
        <p:spPr bwMode="auto">
          <a:xfrm>
            <a:off x="1242515" y="1550683"/>
            <a:ext cx="2998282" cy="42316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2">
            <a:extLst>
              <a:ext uri="{FF2B5EF4-FFF2-40B4-BE49-F238E27FC236}">
                <a16:creationId xmlns:a16="http://schemas.microsoft.com/office/drawing/2014/main" id="{404A2D88-A20F-8D43-93C7-7BA4B964DDA5}"/>
              </a:ext>
            </a:extLst>
          </p:cNvPr>
          <p:cNvSpPr>
            <a:spLocks noChangeArrowheads="1"/>
          </p:cNvSpPr>
          <p:nvPr/>
        </p:nvSpPr>
        <p:spPr bwMode="auto">
          <a:xfrm>
            <a:off x="1242515" y="5796099"/>
            <a:ext cx="2998282" cy="880340"/>
          </a:xfrm>
          <a:prstGeom prst="rect">
            <a:avLst/>
          </a:prstGeom>
          <a:solidFill>
            <a:schemeClr val="tx1"/>
          </a:solidFill>
          <a:ln w="9525">
            <a:noFill/>
            <a:miter lim="800000"/>
            <a:headEnd/>
            <a:tailEnd/>
          </a:ln>
          <a:effectLst/>
        </p:spPr>
        <p:txBody>
          <a:bodyPr lIns="81041" tIns="40521" rIns="81041" bIns="40521"/>
          <a:lstStyle/>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图片中的古代头像</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很可能是约瑟夫斯</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2">
            <a:extLst>
              <a:ext uri="{FF2B5EF4-FFF2-40B4-BE49-F238E27FC236}">
                <a16:creationId xmlns:a16="http://schemas.microsoft.com/office/drawing/2014/main" id="{D1291684-0FC7-9A4B-BB15-35FC9CD17A0F}"/>
              </a:ext>
            </a:extLst>
          </p:cNvPr>
          <p:cNvSpPr>
            <a:spLocks noChangeArrowheads="1"/>
          </p:cNvSpPr>
          <p:nvPr/>
        </p:nvSpPr>
        <p:spPr bwMode="auto">
          <a:xfrm>
            <a:off x="4339422" y="3437792"/>
            <a:ext cx="4142266" cy="2433737"/>
          </a:xfrm>
          <a:prstGeom prst="rect">
            <a:avLst/>
          </a:prstGeom>
          <a:noFill/>
          <a:ln w="9525">
            <a:noFill/>
            <a:miter lim="800000"/>
            <a:headEnd/>
            <a:tailEnd/>
          </a:ln>
          <a:effectLst/>
        </p:spPr>
        <p:txBody>
          <a:bodyPr lIns="81041" tIns="40521" rIns="81041" bIns="40521"/>
          <a:lstStyle/>
          <a:p>
            <a:pPr algn="ctr" eaLnBrk="1">
              <a:lnSpc>
                <a:spcPts val="414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93</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年左右撰写</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algn="ctr" eaLnBrk="1">
              <a:lnSpc>
                <a:spcPts val="414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犹太古史</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spTree>
    <p:extLst>
      <p:ext uri="{BB962C8B-B14F-4D97-AF65-F5344CB8AC3E}">
        <p14:creationId xmlns:p14="http://schemas.microsoft.com/office/powerpoint/2010/main" val="397628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20">
            <a:extLst>
              <a:ext uri="{FF2B5EF4-FFF2-40B4-BE49-F238E27FC236}">
                <a16:creationId xmlns:a16="http://schemas.microsoft.com/office/drawing/2014/main" id="{AF7AD41D-9EFE-4BE4-A88E-2C309CE622A2}"/>
              </a:ext>
            </a:extLst>
          </p:cNvPr>
          <p:cNvSpPr/>
          <p:nvPr/>
        </p:nvSpPr>
        <p:spPr>
          <a:xfrm flipH="1">
            <a:off x="454530" y="4368579"/>
            <a:ext cx="0" cy="22222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842EA10B-F963-43F8-8153-A2539F2CCA64}"/>
              </a:ext>
            </a:extLst>
          </p:cNvPr>
          <p:cNvSpPr/>
          <p:nvPr/>
        </p:nvSpPr>
        <p:spPr>
          <a:xfrm flipH="1" flipV="1">
            <a:off x="454531" y="659081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AC3FBCFA-4981-40D6-9A25-D270620BDC21}"/>
              </a:ext>
            </a:extLst>
          </p:cNvPr>
          <p:cNvSpPr/>
          <p:nvPr/>
        </p:nvSpPr>
        <p:spPr>
          <a:xfrm flipH="1" flipV="1">
            <a:off x="971600" y="4235523"/>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D756D342-1DE4-4FA2-A017-D36556A1F0F6}"/>
              </a:ext>
            </a:extLst>
          </p:cNvPr>
          <p:cNvSpPr/>
          <p:nvPr/>
        </p:nvSpPr>
        <p:spPr>
          <a:xfrm flipH="1">
            <a:off x="8714267" y="4235523"/>
            <a:ext cx="0" cy="2216997"/>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A8140086-B290-45E5-BD07-C14D745866C5}"/>
              </a:ext>
            </a:extLst>
          </p:cNvPr>
          <p:cNvPicPr>
            <a:picLocks noChangeAspect="1"/>
          </p:cNvPicPr>
          <p:nvPr/>
        </p:nvPicPr>
        <p:blipFill>
          <a:blip r:embed="rId3"/>
          <a:stretch>
            <a:fillRect/>
          </a:stretch>
        </p:blipFill>
        <p:spPr>
          <a:xfrm>
            <a:off x="8053753" y="627729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F2998BBF-67E2-4F43-9985-701B410CC0F6}"/>
              </a:ext>
            </a:extLst>
          </p:cNvPr>
          <p:cNvPicPr>
            <a:picLocks noChangeAspect="1"/>
          </p:cNvPicPr>
          <p:nvPr/>
        </p:nvPicPr>
        <p:blipFill>
          <a:blip r:embed="rId3"/>
          <a:stretch>
            <a:fillRect/>
          </a:stretch>
        </p:blipFill>
        <p:spPr>
          <a:xfrm rot="10800000">
            <a:off x="222737" y="3976422"/>
            <a:ext cx="921637" cy="565092"/>
          </a:xfrm>
          <a:prstGeom prst="rect">
            <a:avLst/>
          </a:prstGeom>
          <a:ln w="12700">
            <a:miter lim="400000"/>
          </a:ln>
        </p:spPr>
      </p:pic>
      <p:sp>
        <p:nvSpPr>
          <p:cNvPr id="2" name="Rectangle 2">
            <a:extLst>
              <a:ext uri="{FF2B5EF4-FFF2-40B4-BE49-F238E27FC236}">
                <a16:creationId xmlns:a16="http://schemas.microsoft.com/office/drawing/2014/main" id="{9981291C-6DBD-014C-9CDC-15BFD6A8B0BC}"/>
              </a:ext>
            </a:extLst>
          </p:cNvPr>
          <p:cNvSpPr>
            <a:spLocks noChangeArrowheads="1"/>
          </p:cNvSpPr>
          <p:nvPr/>
        </p:nvSpPr>
        <p:spPr bwMode="auto">
          <a:xfrm>
            <a:off x="572059" y="4725436"/>
            <a:ext cx="7881085" cy="1582828"/>
          </a:xfrm>
          <a:prstGeom prst="rect">
            <a:avLst/>
          </a:prstGeom>
          <a:noFill/>
          <a:ln w="9525">
            <a:noFill/>
            <a:miter lim="800000"/>
            <a:headEnd/>
            <a:tailEnd/>
          </a:ln>
          <a:effectLst/>
        </p:spPr>
        <p:txBody>
          <a:bodyPr lIns="81041" tIns="40521" rIns="81041" bIns="40521"/>
          <a:lstStyle/>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1871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年发现了一块来自那堵墙的石头，上面刻有：</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外族人不可越过围绕圣殿和圣殿长廊的围墙，任何被抓到的人都要处以死刑。 </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gn="just">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3860"/>
              </a:lnSpc>
            </a:pP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 name="Picture 2" descr="Temple inscription kingdomrecaptured">
            <a:extLst>
              <a:ext uri="{FF2B5EF4-FFF2-40B4-BE49-F238E27FC236}">
                <a16:creationId xmlns:a16="http://schemas.microsoft.com/office/drawing/2014/main" id="{FD8E1CA6-4F71-8946-9557-1487FFC0A650}"/>
              </a:ext>
            </a:extLst>
          </p:cNvPr>
          <p:cNvPicPr>
            <a:picLocks noChangeAspect="1" noChangeArrowheads="1"/>
          </p:cNvPicPr>
          <p:nvPr/>
        </p:nvPicPr>
        <p:blipFill>
          <a:blip r:embed="rId4" cstate="print"/>
          <a:srcRect/>
          <a:stretch>
            <a:fillRect/>
          </a:stretch>
        </p:blipFill>
        <p:spPr bwMode="auto">
          <a:xfrm>
            <a:off x="318976" y="0"/>
            <a:ext cx="8506047" cy="4442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554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户外, 旧, 桌子, 建筑&#10;&#10;描述已自动生成">
            <a:extLst>
              <a:ext uri="{FF2B5EF4-FFF2-40B4-BE49-F238E27FC236}">
                <a16:creationId xmlns:a16="http://schemas.microsoft.com/office/drawing/2014/main" id="{A871A011-6332-3F48-B662-78828777AF58}"/>
              </a:ext>
            </a:extLst>
          </p:cNvPr>
          <p:cNvPicPr>
            <a:picLocks noChangeAspect="1"/>
          </p:cNvPicPr>
          <p:nvPr/>
        </p:nvPicPr>
        <p:blipFill rotWithShape="1">
          <a:blip r:embed="rId3"/>
          <a:srcRect t="8579" b="8670"/>
          <a:stretch/>
        </p:blipFill>
        <p:spPr>
          <a:xfrm>
            <a:off x="0" y="0"/>
            <a:ext cx="6050071" cy="37548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emple inscription kingdomrecaptured">
            <a:extLst>
              <a:ext uri="{FF2B5EF4-FFF2-40B4-BE49-F238E27FC236}">
                <a16:creationId xmlns:a16="http://schemas.microsoft.com/office/drawing/2014/main" id="{FD8E1CA6-4F71-8946-9557-1487FFC0A650}"/>
              </a:ext>
            </a:extLst>
          </p:cNvPr>
          <p:cNvPicPr>
            <a:picLocks noChangeAspect="1" noChangeArrowheads="1"/>
          </p:cNvPicPr>
          <p:nvPr/>
        </p:nvPicPr>
        <p:blipFill>
          <a:blip r:embed="rId4" cstate="print"/>
          <a:srcRect/>
          <a:stretch>
            <a:fillRect/>
          </a:stretch>
        </p:blipFill>
        <p:spPr bwMode="auto">
          <a:xfrm>
            <a:off x="3220583" y="3764072"/>
            <a:ext cx="5923417" cy="30939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4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8C7D3D-550B-42D9-B364-04BC4726C776}"/>
              </a:ext>
            </a:extLst>
          </p:cNvPr>
          <p:cNvSpPr>
            <a:spLocks noGrp="1"/>
          </p:cNvSpPr>
          <p:nvPr>
            <p:ph type="title"/>
          </p:nvPr>
        </p:nvSpPr>
        <p:spPr/>
        <p:txBody>
          <a:bodyPr/>
          <a:lstStyle/>
          <a:p>
            <a:r>
              <a:rPr lang="zh-CN" altLang="en-US" dirty="0"/>
              <a:t>新约记载的细节得到考古学的证实： </a:t>
            </a:r>
            <a:br>
              <a:rPr lang="zh-CN" altLang="en-US" dirty="0"/>
            </a:br>
            <a:r>
              <a:rPr lang="zh-CN" altLang="en-US" dirty="0"/>
              <a:t>负责公共设施的以拉都 </a:t>
            </a:r>
          </a:p>
        </p:txBody>
      </p:sp>
      <p:sp>
        <p:nvSpPr>
          <p:cNvPr id="4" name="Rectangle 2">
            <a:extLst>
              <a:ext uri="{FF2B5EF4-FFF2-40B4-BE49-F238E27FC236}">
                <a16:creationId xmlns:a16="http://schemas.microsoft.com/office/drawing/2014/main" id="{BABF4670-0A43-CC4F-A8B3-784F6BCAA671}"/>
              </a:ext>
            </a:extLst>
          </p:cNvPr>
          <p:cNvSpPr>
            <a:spLocks noChangeArrowheads="1"/>
          </p:cNvSpPr>
          <p:nvPr/>
        </p:nvSpPr>
        <p:spPr bwMode="auto">
          <a:xfrm>
            <a:off x="606204" y="2183315"/>
            <a:ext cx="7956393" cy="4248469"/>
          </a:xfrm>
          <a:prstGeom prst="rect">
            <a:avLst/>
          </a:prstGeom>
          <a:noFill/>
          <a:ln w="9525">
            <a:noFill/>
            <a:miter lim="800000"/>
            <a:headEnd/>
            <a:tailEnd/>
          </a:ln>
          <a:effectLst/>
        </p:spPr>
        <p:txBody>
          <a:bodyPr lIns="81041" tIns="40521" rIns="81041" bIns="40521"/>
          <a:lstStyle/>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16:24</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城内管银库的</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又译为公共设施管理员</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以拉都</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问你们安。</a:t>
            </a:r>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19:22</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於是从帮助他的人中，打发提摩太、以拉都二人往马其顿去，自己暂时等在亚西亚。</a:t>
            </a:r>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提摩太后书</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4:20</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以拉都在哥林多住下了</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直线连接符 20">
            <a:extLst>
              <a:ext uri="{FF2B5EF4-FFF2-40B4-BE49-F238E27FC236}">
                <a16:creationId xmlns:a16="http://schemas.microsoft.com/office/drawing/2014/main" id="{B644D7B9-B095-4128-8B1B-699230BE58A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885D0C2D-015D-43DE-B182-6122B799BA6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5EF976DD-C5A1-4F76-B356-309370A82AF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8834E98B-DB33-4F02-BE17-2C1364C5A68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BDF8DCFB-F84E-4B5E-897D-0A552E55E15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91F1727A-B10D-4B51-A1FD-2BDF1835DC0F}"/>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42632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3" name="标题 1">
            <a:extLst>
              <a:ext uri="{FF2B5EF4-FFF2-40B4-BE49-F238E27FC236}">
                <a16:creationId xmlns:a16="http://schemas.microsoft.com/office/drawing/2014/main" id="{87EE1E76-3C45-4C15-AB00-BC4386AEBD34}"/>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0181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F96E7-23DC-45D0-8B7F-ADA447D61B9B}"/>
              </a:ext>
            </a:extLst>
          </p:cNvPr>
          <p:cNvSpPr>
            <a:spLocks noGrp="1"/>
          </p:cNvSpPr>
          <p:nvPr>
            <p:ph type="title"/>
          </p:nvPr>
        </p:nvSpPr>
        <p:spPr/>
        <p:txBody>
          <a:bodyPr/>
          <a:lstStyle/>
          <a:p>
            <a:r>
              <a:rPr lang="zh-CN" altLang="en-US" dirty="0"/>
              <a:t>公共设施管理员以拉都</a:t>
            </a:r>
          </a:p>
        </p:txBody>
      </p:sp>
      <p:pic>
        <p:nvPicPr>
          <p:cNvPr id="8" name="图片 7" descr="图示&#10;&#10;描述已自动生成">
            <a:extLst>
              <a:ext uri="{FF2B5EF4-FFF2-40B4-BE49-F238E27FC236}">
                <a16:creationId xmlns:a16="http://schemas.microsoft.com/office/drawing/2014/main" id="{AC3987F9-A42D-5B4B-ACB1-68297C99EAE5}"/>
              </a:ext>
            </a:extLst>
          </p:cNvPr>
          <p:cNvPicPr>
            <a:picLocks noChangeAspect="1"/>
          </p:cNvPicPr>
          <p:nvPr/>
        </p:nvPicPr>
        <p:blipFill>
          <a:blip r:embed="rId3"/>
          <a:stretch>
            <a:fillRect/>
          </a:stretch>
        </p:blipFill>
        <p:spPr>
          <a:xfrm>
            <a:off x="0" y="1408458"/>
            <a:ext cx="6368902" cy="47646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BEE6C743-B7C4-2D4D-92D1-B9318D83AFE8}"/>
              </a:ext>
            </a:extLst>
          </p:cNvPr>
          <p:cNvPicPr/>
          <p:nvPr/>
        </p:nvPicPr>
        <p:blipFill rotWithShape="1">
          <a:blip r:embed="rId4">
            <a:extLst>
              <a:ext uri="{28A0092B-C50C-407E-A947-70E740481C1C}">
                <a14:useLocalDpi xmlns:a14="http://schemas.microsoft.com/office/drawing/2010/main" val="0"/>
              </a:ext>
            </a:extLst>
          </a:blip>
          <a:srcRect t="29331" b="31353"/>
          <a:stretch/>
        </p:blipFill>
        <p:spPr bwMode="auto">
          <a:xfrm>
            <a:off x="3636335" y="5295534"/>
            <a:ext cx="5507665" cy="1441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D663CDC-80C6-224F-88A8-71B380458F69}"/>
              </a:ext>
            </a:extLst>
          </p:cNvPr>
          <p:cNvSpPr txBox="1"/>
          <p:nvPr/>
        </p:nvSpPr>
        <p:spPr>
          <a:xfrm>
            <a:off x="6569000" y="2773264"/>
            <a:ext cx="2325332" cy="2246769"/>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负责公共</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设施的以拉都（</a:t>
            </a:r>
            <a:r>
              <a:rPr lang="en-US" altLang="zh-CN" sz="2800" dirty="0">
                <a:latin typeface="微软雅黑" panose="020B0503020204020204" pitchFamily="34" charset="-122"/>
                <a:ea typeface="微软雅黑" panose="020B0503020204020204" pitchFamily="34" charset="-122"/>
              </a:rPr>
              <a:t>ERASTUS</a:t>
            </a:r>
            <a:r>
              <a:rPr lang="zh-CN" altLang="en-US" sz="2800" dirty="0">
                <a:latin typeface="微软雅黑" panose="020B0503020204020204" pitchFamily="34" charset="-122"/>
                <a:ea typeface="微软雅黑" panose="020B0503020204020204" pitchFamily="34" charset="-122"/>
              </a:rPr>
              <a:t>）承担此次</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铺路的费用</a:t>
            </a:r>
            <a:endParaRPr lang="zh-CN" altLang="en-US" sz="2800" u="sng" dirty="0">
              <a:latin typeface="微软雅黑" panose="020B0503020204020204" pitchFamily="34" charset="-122"/>
              <a:ea typeface="微软雅黑" panose="020B0503020204020204" pitchFamily="34" charset="-122"/>
            </a:endParaRPr>
          </a:p>
        </p:txBody>
      </p:sp>
      <p:sp>
        <p:nvSpPr>
          <p:cNvPr id="10" name="TextBox 2">
            <a:extLst>
              <a:ext uri="{FF2B5EF4-FFF2-40B4-BE49-F238E27FC236}">
                <a16:creationId xmlns:a16="http://schemas.microsoft.com/office/drawing/2014/main" id="{B6AC980B-965D-684A-AB93-EBD24241879C}"/>
              </a:ext>
            </a:extLst>
          </p:cNvPr>
          <p:cNvSpPr txBox="1"/>
          <p:nvPr/>
        </p:nvSpPr>
        <p:spPr>
          <a:xfrm>
            <a:off x="6569000" y="1922194"/>
            <a:ext cx="2044701"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哥林多城</a:t>
            </a:r>
            <a:endParaRPr lang="zh-CN" altLang="en-US" sz="2800" u="sng" dirty="0">
              <a:latin typeface="微软雅黑" panose="020B0503020204020204" pitchFamily="34" charset="-122"/>
              <a:ea typeface="微软雅黑" panose="020B0503020204020204" pitchFamily="34" charset="-122"/>
            </a:endParaRPr>
          </a:p>
        </p:txBody>
      </p:sp>
      <p:sp>
        <p:nvSpPr>
          <p:cNvPr id="4" name="三角形 3">
            <a:extLst>
              <a:ext uri="{FF2B5EF4-FFF2-40B4-BE49-F238E27FC236}">
                <a16:creationId xmlns:a16="http://schemas.microsoft.com/office/drawing/2014/main" id="{EE96EE2A-F013-E848-B868-D2355EC9C5BA}"/>
              </a:ext>
            </a:extLst>
          </p:cNvPr>
          <p:cNvSpPr/>
          <p:nvPr/>
        </p:nvSpPr>
        <p:spPr>
          <a:xfrm rot="16200000">
            <a:off x="6539334" y="2058824"/>
            <a:ext cx="289955" cy="2499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a:extLst>
              <a:ext uri="{FF2B5EF4-FFF2-40B4-BE49-F238E27FC236}">
                <a16:creationId xmlns:a16="http://schemas.microsoft.com/office/drawing/2014/main" id="{F04FB132-18E1-0540-B814-DB21F817D53A}"/>
              </a:ext>
            </a:extLst>
          </p:cNvPr>
          <p:cNvSpPr/>
          <p:nvPr/>
        </p:nvSpPr>
        <p:spPr>
          <a:xfrm rot="10800000">
            <a:off x="7555334" y="4946204"/>
            <a:ext cx="289955" cy="2499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E36C0612-4B64-8A43-97C2-268DD609E670}"/>
              </a:ext>
            </a:extLst>
          </p:cNvPr>
          <p:cNvSpPr/>
          <p:nvPr/>
        </p:nvSpPr>
        <p:spPr>
          <a:xfrm>
            <a:off x="3688417" y="5376018"/>
            <a:ext cx="2569770" cy="55825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713447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4D54D0-4C03-453E-8B26-A680ED4A4B66}"/>
              </a:ext>
            </a:extLst>
          </p:cNvPr>
          <p:cNvSpPr>
            <a:spLocks noGrp="1"/>
          </p:cNvSpPr>
          <p:nvPr>
            <p:ph type="title"/>
          </p:nvPr>
        </p:nvSpPr>
        <p:spPr/>
        <p:txBody>
          <a:bodyPr/>
          <a:lstStyle/>
          <a:p>
            <a:r>
              <a:rPr lang="zh-CN" altLang="en-US" dirty="0"/>
              <a:t>塞浦路斯的方伯士求保罗</a:t>
            </a:r>
            <a:br>
              <a:rPr lang="zh-CN" altLang="en-US" dirty="0"/>
            </a:br>
            <a:endParaRPr lang="zh-CN" altLang="en-US" dirty="0"/>
          </a:p>
        </p:txBody>
      </p:sp>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12575" y="2448277"/>
            <a:ext cx="8076893" cy="3941599"/>
          </a:xfrm>
          <a:prstGeom prst="rect">
            <a:avLst/>
          </a:prstGeom>
          <a:noFill/>
          <a:ln>
            <a:noFill/>
          </a:ln>
        </p:spPr>
        <p:txBody>
          <a:bodyPr anchor="t"/>
          <a:lstStyle/>
          <a:p>
            <a:pPr eaLnBrk="0" hangingPunct="0">
              <a:lnSpc>
                <a:spcPts val="4840"/>
              </a:lnSpc>
            </a:pPr>
            <a:r>
              <a:rPr lang="zh-CN" altLang="en-US" sz="3200" dirty="0">
                <a:latin typeface="Microsoft YaHei" panose="020B0503020204020204" pitchFamily="34" charset="-122"/>
                <a:ea typeface="Microsoft YaHei" panose="020B0503020204020204" pitchFamily="34" charset="-122"/>
              </a:rPr>
              <a:t>使徒行传</a:t>
            </a:r>
            <a:r>
              <a:rPr lang="en-US" altLang="zh-CN" sz="3200" dirty="0">
                <a:latin typeface="Microsoft YaHei" panose="020B0503020204020204" pitchFamily="34" charset="-122"/>
                <a:ea typeface="Microsoft YaHei" panose="020B0503020204020204" pitchFamily="34" charset="-122"/>
              </a:rPr>
              <a:t>13:6【</a:t>
            </a:r>
            <a:r>
              <a:rPr lang="zh-CN" altLang="en-US" sz="3200" dirty="0">
                <a:latin typeface="Microsoft YaHei" panose="020B0503020204020204" pitchFamily="34" charset="-122"/>
                <a:ea typeface="Microsoft YaHei" panose="020B0503020204020204" pitchFamily="34" charset="-122"/>
              </a:rPr>
              <a:t>保罗和巴拿巴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经过全岛，直到帕弗，在那里遇见一个有法术，假充先知的犹太人，名叫巴耶稣；</a:t>
            </a:r>
            <a:r>
              <a:rPr lang="en-US" altLang="zh-CN" sz="3200" dirty="0">
                <a:latin typeface="Microsoft YaHei" panose="020B0503020204020204" pitchFamily="34" charset="-122"/>
                <a:ea typeface="Microsoft YaHei" panose="020B0503020204020204" pitchFamily="34" charset="-122"/>
              </a:rPr>
              <a:t>7 </a:t>
            </a:r>
            <a:r>
              <a:rPr lang="zh-CN" altLang="en-US" sz="3200" dirty="0">
                <a:latin typeface="Microsoft YaHei" panose="020B0503020204020204" pitchFamily="34" charset="-122"/>
                <a:ea typeface="Microsoft YaHei" panose="020B0503020204020204" pitchFamily="34" charset="-122"/>
              </a:rPr>
              <a:t>这人常和方伯士求保罗同在。士求保罗是个通达人，他请了巴拿巴和扫罗</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保罗</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来，要听神的道。</a:t>
            </a:r>
          </a:p>
        </p:txBody>
      </p:sp>
      <p:sp>
        <p:nvSpPr>
          <p:cNvPr id="12" name="直线连接符 20">
            <a:extLst>
              <a:ext uri="{FF2B5EF4-FFF2-40B4-BE49-F238E27FC236}">
                <a16:creationId xmlns:a16="http://schemas.microsoft.com/office/drawing/2014/main" id="{011D18C7-C854-470F-A986-BF203E989C45}"/>
              </a:ext>
            </a:extLst>
          </p:cNvPr>
          <p:cNvSpPr/>
          <p:nvPr/>
        </p:nvSpPr>
        <p:spPr>
          <a:xfrm flipH="1">
            <a:off x="454531" y="1887523"/>
            <a:ext cx="0" cy="44956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0392428-2E0A-4706-B5DC-D995504C2DC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1FD5466D-3212-46A1-94C9-FDDE7762BE9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F81C8B21-25B9-4139-ACF4-FCC61605F3D6}"/>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539D1A05-66BF-4EEC-AF03-CB877C3763D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3B74AF66-67FD-4EDA-9BCA-CBB3C778A8D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5016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A70A27-F760-4440-873A-9E62C23D68C7}"/>
              </a:ext>
            </a:extLst>
          </p:cNvPr>
          <p:cNvSpPr>
            <a:spLocks noGrp="1"/>
          </p:cNvSpPr>
          <p:nvPr>
            <p:ph type="title"/>
          </p:nvPr>
        </p:nvSpPr>
        <p:spPr/>
        <p:txBody>
          <a:bodyPr/>
          <a:lstStyle/>
          <a:p>
            <a:r>
              <a:rPr lang="zh-CN" altLang="en-US" dirty="0"/>
              <a:t>塞浦路斯的方伯士求保罗</a:t>
            </a:r>
            <a:br>
              <a:rPr lang="zh-CN" altLang="en-US" dirty="0"/>
            </a:br>
            <a:endParaRPr lang="zh-CN" altLang="en-US" dirty="0"/>
          </a:p>
        </p:txBody>
      </p:sp>
      <p:pic>
        <p:nvPicPr>
          <p:cNvPr id="12" name="图片 11">
            <a:extLst>
              <a:ext uri="{FF2B5EF4-FFF2-40B4-BE49-F238E27FC236}">
                <a16:creationId xmlns:a16="http://schemas.microsoft.com/office/drawing/2014/main" id="{AC45DE2F-C651-8B40-B10E-3485C2D941CA}"/>
              </a:ext>
            </a:extLst>
          </p:cNvPr>
          <p:cNvPicPr>
            <a:picLocks noChangeAspect="1"/>
          </p:cNvPicPr>
          <p:nvPr/>
        </p:nvPicPr>
        <p:blipFill>
          <a:blip r:embed="rId3"/>
          <a:stretch>
            <a:fillRect/>
          </a:stretch>
        </p:blipFill>
        <p:spPr>
          <a:xfrm>
            <a:off x="3552092" y="1267766"/>
            <a:ext cx="5591908" cy="5591908"/>
          </a:xfrm>
          <a:prstGeom prst="rect">
            <a:avLst/>
          </a:prstGeom>
        </p:spPr>
      </p:pic>
      <p:grpSp>
        <p:nvGrpSpPr>
          <p:cNvPr id="13" name="组合 12">
            <a:extLst>
              <a:ext uri="{FF2B5EF4-FFF2-40B4-BE49-F238E27FC236}">
                <a16:creationId xmlns:a16="http://schemas.microsoft.com/office/drawing/2014/main" id="{B0D7C6F2-1919-4443-AC83-1A1222DB87F2}"/>
              </a:ext>
            </a:extLst>
          </p:cNvPr>
          <p:cNvGrpSpPr/>
          <p:nvPr/>
        </p:nvGrpSpPr>
        <p:grpSpPr>
          <a:xfrm>
            <a:off x="4468" y="2437760"/>
            <a:ext cx="3758668" cy="3462964"/>
            <a:chOff x="4468" y="2568940"/>
            <a:chExt cx="3758668" cy="3462964"/>
          </a:xfrm>
        </p:grpSpPr>
        <p:pic>
          <p:nvPicPr>
            <p:cNvPr id="7" name="Picture 6">
              <a:extLst>
                <a:ext uri="{FF2B5EF4-FFF2-40B4-BE49-F238E27FC236}">
                  <a16:creationId xmlns:a16="http://schemas.microsoft.com/office/drawing/2014/main" id="{19930204-B47A-FF4C-A59B-9699985E3E45}"/>
                </a:ext>
              </a:extLst>
            </p:cNvPr>
            <p:cNvPicPr>
              <a:picLocks noChangeAspect="1"/>
            </p:cNvPicPr>
            <p:nvPr/>
          </p:nvPicPr>
          <p:blipFill rotWithShape="1">
            <a:blip r:embed="rId4"/>
            <a:srcRect b="1005"/>
            <a:stretch/>
          </p:blipFill>
          <p:spPr>
            <a:xfrm>
              <a:off x="4468" y="2568940"/>
              <a:ext cx="3758668" cy="27885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0D5EB7BD-0CCC-C94E-9585-B8B62988CE39}"/>
                </a:ext>
              </a:extLst>
            </p:cNvPr>
            <p:cNvSpPr txBox="1">
              <a:spLocks/>
            </p:cNvSpPr>
            <p:nvPr/>
          </p:nvSpPr>
          <p:spPr>
            <a:xfrm>
              <a:off x="4468" y="5357445"/>
              <a:ext cx="3758668" cy="674459"/>
            </a:xfrm>
            <a:prstGeom prst="rect">
              <a:avLst/>
            </a:prstGeom>
            <a:solidFill>
              <a:schemeClr val="bg1"/>
            </a:solidFill>
            <a:effectLst>
              <a:outerShdw blurRad="50800" dist="38100" dir="2700000" algn="tl" rotWithShape="0">
                <a:prstClr val="black">
                  <a:alpha val="40000"/>
                </a:prstClr>
              </a:outerShdw>
            </a:effectLst>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2400" b="1" dirty="0">
                  <a:latin typeface="Microsoft YaHei" panose="020B0503020204020204" pitchFamily="34" charset="-122"/>
                  <a:ea typeface="Microsoft YaHei" panose="020B0503020204020204" pitchFamily="34" charset="-122"/>
                </a:rPr>
                <a:t>士求保罗名字的石碑</a:t>
              </a:r>
              <a:endParaRPr lang="en-US" altLang="zh-CN" sz="2400" b="1" dirty="0">
                <a:latin typeface="Microsoft YaHei" panose="020B0503020204020204" pitchFamily="34" charset="-122"/>
                <a:ea typeface="Microsoft YaHei" panose="020B0503020204020204" pitchFamily="34" charset="-122"/>
              </a:endParaRPr>
            </a:p>
          </p:txBody>
        </p:sp>
      </p:grpSp>
      <p:sp>
        <p:nvSpPr>
          <p:cNvPr id="8" name="文本框 7">
            <a:extLst>
              <a:ext uri="{FF2B5EF4-FFF2-40B4-BE49-F238E27FC236}">
                <a16:creationId xmlns:a16="http://schemas.microsoft.com/office/drawing/2014/main" id="{436883FB-8114-B84F-AF21-A3EDD651E426}"/>
              </a:ext>
            </a:extLst>
          </p:cNvPr>
          <p:cNvSpPr txBox="1"/>
          <p:nvPr/>
        </p:nvSpPr>
        <p:spPr>
          <a:xfrm>
            <a:off x="5158153" y="4537691"/>
            <a:ext cx="1774845" cy="400110"/>
          </a:xfrm>
          <a:prstGeom prst="rect">
            <a:avLst/>
          </a:prstGeom>
          <a:noFill/>
        </p:spPr>
        <p:txBody>
          <a:bodyPr wrap="none" rtlCol="0">
            <a:spAutoFit/>
          </a:bodyPr>
          <a:lstStyle/>
          <a:p>
            <a:r>
              <a:rPr kumimoji="1" lang="zh-CN" altLang="en-US" sz="2000" b="1" spc="300" dirty="0">
                <a:latin typeface="Microsoft YaHei" panose="020B0503020204020204" pitchFamily="34" charset="-122"/>
                <a:ea typeface="Microsoft YaHei" panose="020B0503020204020204" pitchFamily="34" charset="-122"/>
              </a:rPr>
              <a:t>塞浦路斯岛 </a:t>
            </a:r>
          </a:p>
        </p:txBody>
      </p:sp>
    </p:spTree>
    <p:extLst>
      <p:ext uri="{BB962C8B-B14F-4D97-AF65-F5344CB8AC3E}">
        <p14:creationId xmlns:p14="http://schemas.microsoft.com/office/powerpoint/2010/main" val="340836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826528" y="2861852"/>
            <a:ext cx="7508576" cy="3410053"/>
          </a:xfrm>
          <a:prstGeom prst="rect">
            <a:avLst/>
          </a:prstGeom>
          <a:noFill/>
          <a:ln>
            <a:noFill/>
          </a:ln>
        </p:spPr>
        <p:txBody>
          <a:bodyPr anchor="t"/>
          <a:lstStyle/>
          <a:p>
            <a:pPr eaLnBrk="0" hangingPunct="0">
              <a:lnSpc>
                <a:spcPts val="4840"/>
              </a:lnSpc>
            </a:pPr>
            <a:r>
              <a:rPr lang="zh-CN" altLang="en-US" sz="3200" dirty="0">
                <a:latin typeface="Microsoft YaHei" panose="020B0503020204020204" pitchFamily="34" charset="-122"/>
                <a:ea typeface="Microsoft YaHei" panose="020B0503020204020204" pitchFamily="34" charset="-122"/>
              </a:rPr>
              <a:t>使徒行传</a:t>
            </a:r>
            <a:r>
              <a:rPr lang="en-US" altLang="zh-CN" sz="3200" dirty="0">
                <a:latin typeface="Microsoft YaHei" panose="020B0503020204020204" pitchFamily="34" charset="-122"/>
                <a:ea typeface="Microsoft YaHei" panose="020B0503020204020204" pitchFamily="34" charset="-122"/>
              </a:rPr>
              <a:t>18:11 </a:t>
            </a:r>
            <a:r>
              <a:rPr lang="zh-CN" altLang="en-US" sz="3200" dirty="0">
                <a:latin typeface="Microsoft YaHei" panose="020B0503020204020204" pitchFamily="34" charset="-122"/>
                <a:ea typeface="Microsoft YaHei" panose="020B0503020204020204" pitchFamily="34" charset="-122"/>
              </a:rPr>
              <a:t>保罗在那里</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哥林多</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住了一年零六个月，将神的道教训他们。</a:t>
            </a:r>
            <a:r>
              <a:rPr lang="en-US" altLang="zh-CN" sz="3200" dirty="0">
                <a:latin typeface="Microsoft YaHei" panose="020B0503020204020204" pitchFamily="34" charset="-122"/>
                <a:ea typeface="Microsoft YaHei" panose="020B0503020204020204" pitchFamily="34" charset="-122"/>
              </a:rPr>
              <a:t>12 </a:t>
            </a:r>
            <a:r>
              <a:rPr lang="zh-CN" altLang="en-US" sz="3200" dirty="0">
                <a:latin typeface="Microsoft YaHei" panose="020B0503020204020204" pitchFamily="34" charset="-122"/>
                <a:ea typeface="Microsoft YaHei" panose="020B0503020204020204" pitchFamily="34" charset="-122"/>
              </a:rPr>
              <a:t>到迦流作亚该亚方伯的时候，犹太人同心起来，攻击保罗，拉他到公堂。</a:t>
            </a:r>
          </a:p>
        </p:txBody>
      </p:sp>
      <p:sp>
        <p:nvSpPr>
          <p:cNvPr id="12" name="直线连接符 20">
            <a:extLst>
              <a:ext uri="{FF2B5EF4-FFF2-40B4-BE49-F238E27FC236}">
                <a16:creationId xmlns:a16="http://schemas.microsoft.com/office/drawing/2014/main" id="{28D554E1-035F-4C56-BB62-ED4930A99F7F}"/>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751C78CF-31B5-45BE-A240-8306843FEAE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E52D091-9471-40A0-876D-13B4852EDDC3}"/>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ACDACFAC-8782-492E-B33A-6392473B56AE}"/>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75FBD110-962D-40E5-99A1-1CF7AA7D4BD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F8973587-73CC-4115-8475-A658021D73CF}"/>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9" name="标题 1">
            <a:extLst>
              <a:ext uri="{FF2B5EF4-FFF2-40B4-BE49-F238E27FC236}">
                <a16:creationId xmlns:a16="http://schemas.microsoft.com/office/drawing/2014/main" id="{0D84FC57-E353-D44F-8014-D68EC58DCD4C}"/>
              </a:ext>
            </a:extLst>
          </p:cNvPr>
          <p:cNvSpPr>
            <a:spLocks noGrp="1"/>
          </p:cNvSpPr>
          <p:nvPr>
            <p:ph type="title"/>
          </p:nvPr>
        </p:nvSpPr>
        <p:spPr>
          <a:xfrm>
            <a:off x="0" y="365125"/>
            <a:ext cx="9144000" cy="1325563"/>
          </a:xfrm>
        </p:spPr>
        <p:txBody>
          <a:bodyPr/>
          <a:lstStyle/>
          <a:p>
            <a:r>
              <a:rPr lang="zh-CN" altLang="en-US" dirty="0"/>
              <a:t>迦流（</a:t>
            </a:r>
            <a:r>
              <a:rPr lang="en-US" altLang="zh-CN" dirty="0"/>
              <a:t>GALLIO</a:t>
            </a:r>
            <a:r>
              <a:rPr lang="zh-CN" altLang="en-US" dirty="0"/>
              <a:t>）</a:t>
            </a:r>
            <a:br>
              <a:rPr lang="zh-CN" altLang="en-US" dirty="0"/>
            </a:br>
            <a:endParaRPr lang="zh-CN" altLang="en-US" dirty="0"/>
          </a:p>
        </p:txBody>
      </p:sp>
    </p:spTree>
    <p:extLst>
      <p:ext uri="{BB962C8B-B14F-4D97-AF65-F5344CB8AC3E}">
        <p14:creationId xmlns:p14="http://schemas.microsoft.com/office/powerpoint/2010/main" val="3267338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30888A-4F69-405D-8365-2DD13FBF32C2}"/>
              </a:ext>
            </a:extLst>
          </p:cNvPr>
          <p:cNvSpPr>
            <a:spLocks noGrp="1"/>
          </p:cNvSpPr>
          <p:nvPr>
            <p:ph type="title"/>
          </p:nvPr>
        </p:nvSpPr>
        <p:spPr/>
        <p:txBody>
          <a:bodyPr/>
          <a:lstStyle/>
          <a:p>
            <a:r>
              <a:rPr lang="zh-CN" altLang="en-US" dirty="0"/>
              <a:t>迦流（</a:t>
            </a:r>
            <a:r>
              <a:rPr lang="en-US" altLang="zh-CN" dirty="0"/>
              <a:t>GALLIO</a:t>
            </a:r>
            <a:r>
              <a:rPr lang="zh-CN" altLang="en-US" dirty="0"/>
              <a:t>）</a:t>
            </a:r>
            <a:br>
              <a:rPr lang="zh-CN" altLang="en-US" dirty="0"/>
            </a:br>
            <a:endParaRPr lang="zh-CN" altLang="en-US" dirty="0"/>
          </a:p>
        </p:txBody>
      </p:sp>
      <p:pic>
        <p:nvPicPr>
          <p:cNvPr id="11" name="图片 10">
            <a:extLst>
              <a:ext uri="{FF2B5EF4-FFF2-40B4-BE49-F238E27FC236}">
                <a16:creationId xmlns:a16="http://schemas.microsoft.com/office/drawing/2014/main" id="{9E5AE04B-FF1A-CF44-8019-803A8DD11056}"/>
              </a:ext>
            </a:extLst>
          </p:cNvPr>
          <p:cNvPicPr>
            <a:picLocks noChangeAspect="1"/>
          </p:cNvPicPr>
          <p:nvPr/>
        </p:nvPicPr>
        <p:blipFill>
          <a:blip r:embed="rId3"/>
          <a:stretch>
            <a:fillRect/>
          </a:stretch>
        </p:blipFill>
        <p:spPr>
          <a:xfrm>
            <a:off x="1145284" y="1391769"/>
            <a:ext cx="6853432" cy="54662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a:extLst>
              <a:ext uri="{FF2B5EF4-FFF2-40B4-BE49-F238E27FC236}">
                <a16:creationId xmlns:a16="http://schemas.microsoft.com/office/drawing/2014/main" id="{C4713236-A013-444D-BA03-8FD736DAD1F7}"/>
              </a:ext>
            </a:extLst>
          </p:cNvPr>
          <p:cNvSpPr/>
          <p:nvPr/>
        </p:nvSpPr>
        <p:spPr>
          <a:xfrm>
            <a:off x="3154017" y="3935896"/>
            <a:ext cx="1104348" cy="3224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850688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mple inscription kingdomrecaptured">
            <a:extLst>
              <a:ext uri="{FF2B5EF4-FFF2-40B4-BE49-F238E27FC236}">
                <a16:creationId xmlns:a16="http://schemas.microsoft.com/office/drawing/2014/main" id="{33224B95-136C-3040-AE5F-CE1A5AB187B6}"/>
              </a:ext>
            </a:extLst>
          </p:cNvPr>
          <p:cNvPicPr>
            <a:picLocks noChangeAspect="1" noChangeArrowheads="1"/>
          </p:cNvPicPr>
          <p:nvPr/>
        </p:nvPicPr>
        <p:blipFill>
          <a:blip r:embed="rId3" cstate="print"/>
          <a:srcRect/>
          <a:stretch>
            <a:fillRect/>
          </a:stretch>
        </p:blipFill>
        <p:spPr bwMode="auto">
          <a:xfrm>
            <a:off x="143927" y="1600371"/>
            <a:ext cx="3926966" cy="20511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图片包含 户外, 旧, 桌子, 建筑&#10;&#10;描述已自动生成">
            <a:extLst>
              <a:ext uri="{FF2B5EF4-FFF2-40B4-BE49-F238E27FC236}">
                <a16:creationId xmlns:a16="http://schemas.microsoft.com/office/drawing/2014/main" id="{16902169-9340-674B-AAE3-4E38CE4F4F16}"/>
              </a:ext>
            </a:extLst>
          </p:cNvPr>
          <p:cNvPicPr>
            <a:picLocks noChangeAspect="1"/>
          </p:cNvPicPr>
          <p:nvPr/>
        </p:nvPicPr>
        <p:blipFill rotWithShape="1">
          <a:blip r:embed="rId4"/>
          <a:srcRect t="8579" b="8670"/>
          <a:stretch/>
        </p:blipFill>
        <p:spPr>
          <a:xfrm>
            <a:off x="4182036" y="3754477"/>
            <a:ext cx="4826234" cy="290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a:extLst>
              <a:ext uri="{FF2B5EF4-FFF2-40B4-BE49-F238E27FC236}">
                <a16:creationId xmlns:a16="http://schemas.microsoft.com/office/drawing/2014/main" id="{61787569-A440-9E44-BC35-BD1E7DE14DEC}"/>
              </a:ext>
            </a:extLst>
          </p:cNvPr>
          <p:cNvPicPr>
            <a:picLocks noChangeAspect="1"/>
          </p:cNvPicPr>
          <p:nvPr/>
        </p:nvPicPr>
        <p:blipFill rotWithShape="1">
          <a:blip r:embed="rId5"/>
          <a:srcRect b="1005"/>
          <a:stretch/>
        </p:blipFill>
        <p:spPr>
          <a:xfrm>
            <a:off x="101066" y="3736848"/>
            <a:ext cx="3935163" cy="2919445"/>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4EE77829-161B-E946-BCEA-45BA4902CF32}"/>
              </a:ext>
            </a:extLst>
          </p:cNvPr>
          <p:cNvSpPr txBox="1">
            <a:spLocks/>
          </p:cNvSpPr>
          <p:nvPr/>
        </p:nvSpPr>
        <p:spPr>
          <a:xfrm>
            <a:off x="101065" y="6005340"/>
            <a:ext cx="3935164" cy="650953"/>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ctr">
            <a:normAutofit/>
          </a:bodyPr>
          <a:lstStyle>
            <a:defPPr>
              <a:defRPr lang="zh-CN"/>
            </a:defPPr>
            <a:lvl1pPr indent="0" algn="ctr" defTabSz="685800">
              <a:lnSpc>
                <a:spcPct val="90000"/>
              </a:lnSpc>
              <a:spcBef>
                <a:spcPts val="750"/>
              </a:spcBef>
              <a:buFont typeface="Arial" panose="020B0604020202020204" pitchFamily="34" charset="0"/>
              <a:buNone/>
              <a:defRPr sz="2400" b="1">
                <a:latin typeface="Microsoft YaHei" panose="020B0503020204020204" pitchFamily="34" charset="-122"/>
                <a:ea typeface="Microsoft YaHei" panose="020B0503020204020204" pitchFamily="34" charset="-122"/>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士求保罗名字的石碑</a:t>
            </a:r>
            <a:endParaRPr lang="en-US" altLang="zh-CN" dirty="0"/>
          </a:p>
        </p:txBody>
      </p:sp>
      <p:sp>
        <p:nvSpPr>
          <p:cNvPr id="8" name="Content Placeholder 2">
            <a:extLst>
              <a:ext uri="{FF2B5EF4-FFF2-40B4-BE49-F238E27FC236}">
                <a16:creationId xmlns:a16="http://schemas.microsoft.com/office/drawing/2014/main" id="{90584FB1-28BB-4BD8-BD5D-94B7862E5BE3}"/>
              </a:ext>
            </a:extLst>
          </p:cNvPr>
          <p:cNvSpPr txBox="1">
            <a:spLocks/>
          </p:cNvSpPr>
          <p:nvPr/>
        </p:nvSpPr>
        <p:spPr>
          <a:xfrm>
            <a:off x="4175523" y="6005339"/>
            <a:ext cx="4832747" cy="650953"/>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ctr">
            <a:normAutofit/>
          </a:bodyPr>
          <a:lstStyle>
            <a:defPPr>
              <a:defRPr lang="zh-CN"/>
            </a:defPPr>
            <a:lvl1pPr indent="0" algn="ctr" defTabSz="685800">
              <a:lnSpc>
                <a:spcPct val="90000"/>
              </a:lnSpc>
              <a:spcBef>
                <a:spcPts val="750"/>
              </a:spcBef>
              <a:buFont typeface="Arial" panose="020B0604020202020204" pitchFamily="34" charset="0"/>
              <a:buNone/>
              <a:defRPr sz="2400" b="1">
                <a:latin typeface="Microsoft YaHei" panose="020B0503020204020204" pitchFamily="34" charset="-122"/>
                <a:ea typeface="Microsoft YaHei" panose="020B0503020204020204" pitchFamily="34" charset="-122"/>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毕士大池的</a:t>
            </a:r>
            <a:r>
              <a:rPr lang="zh-CN" altLang="en-US"/>
              <a:t>复模型</a:t>
            </a:r>
            <a:endParaRPr lang="en-US" altLang="zh-CN" dirty="0"/>
          </a:p>
        </p:txBody>
      </p:sp>
      <p:pic>
        <p:nvPicPr>
          <p:cNvPr id="7" name="图片 6">
            <a:extLst>
              <a:ext uri="{FF2B5EF4-FFF2-40B4-BE49-F238E27FC236}">
                <a16:creationId xmlns:a16="http://schemas.microsoft.com/office/drawing/2014/main" id="{F84BAC01-068F-F347-A51F-78A91CF94A08}"/>
              </a:ext>
            </a:extLst>
          </p:cNvPr>
          <p:cNvPicPr/>
          <p:nvPr/>
        </p:nvPicPr>
        <p:blipFill rotWithShape="1">
          <a:blip r:embed="rId6">
            <a:extLst>
              <a:ext uri="{28A0092B-C50C-407E-A947-70E740481C1C}">
                <a14:useLocalDpi xmlns:a14="http://schemas.microsoft.com/office/drawing/2010/main" val="0"/>
              </a:ext>
            </a:extLst>
          </a:blip>
          <a:srcRect t="29331" b="31353"/>
          <a:stretch/>
        </p:blipFill>
        <p:spPr bwMode="auto">
          <a:xfrm>
            <a:off x="4182035" y="1721896"/>
            <a:ext cx="4854388" cy="12707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ED4941CD-C809-4C09-A1C4-FB9602841A1D}"/>
              </a:ext>
            </a:extLst>
          </p:cNvPr>
          <p:cNvSpPr txBox="1">
            <a:spLocks/>
          </p:cNvSpPr>
          <p:nvPr/>
        </p:nvSpPr>
        <p:spPr>
          <a:xfrm>
            <a:off x="143926" y="3000557"/>
            <a:ext cx="3935163" cy="650953"/>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ctr">
            <a:normAutofit/>
          </a:bodyPr>
          <a:lstStyle>
            <a:defPPr>
              <a:defRPr lang="zh-CN"/>
            </a:defPPr>
            <a:lvl1pPr indent="0" algn="ctr" defTabSz="685800">
              <a:lnSpc>
                <a:spcPct val="90000"/>
              </a:lnSpc>
              <a:spcBef>
                <a:spcPts val="750"/>
              </a:spcBef>
              <a:buFont typeface="Arial" panose="020B0604020202020204" pitchFamily="34" charset="0"/>
              <a:buNone/>
              <a:defRPr sz="2400" b="1">
                <a:latin typeface="Microsoft YaHei" panose="020B0503020204020204" pitchFamily="34" charset="-122"/>
                <a:ea typeface="Microsoft YaHei" panose="020B0503020204020204" pitchFamily="34" charset="-122"/>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刻着警告语</a:t>
            </a:r>
            <a:r>
              <a:rPr lang="zh-CN" altLang="en-US"/>
              <a:t>的石头</a:t>
            </a:r>
            <a:endParaRPr lang="en-US" altLang="zh-CN" dirty="0"/>
          </a:p>
        </p:txBody>
      </p:sp>
      <p:sp>
        <p:nvSpPr>
          <p:cNvPr id="10" name="Content Placeholder 2">
            <a:extLst>
              <a:ext uri="{FF2B5EF4-FFF2-40B4-BE49-F238E27FC236}">
                <a16:creationId xmlns:a16="http://schemas.microsoft.com/office/drawing/2014/main" id="{0E09F278-1453-4929-AF9E-E2B8E03743F3}"/>
              </a:ext>
            </a:extLst>
          </p:cNvPr>
          <p:cNvSpPr txBox="1">
            <a:spLocks/>
          </p:cNvSpPr>
          <p:nvPr/>
        </p:nvSpPr>
        <p:spPr>
          <a:xfrm>
            <a:off x="4175524" y="3000557"/>
            <a:ext cx="4860899" cy="650953"/>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2400" b="1" dirty="0">
                <a:latin typeface="Microsoft YaHei" panose="020B0503020204020204" pitchFamily="34" charset="-122"/>
                <a:ea typeface="Microsoft YaHei" panose="020B0503020204020204" pitchFamily="34" charset="-122"/>
              </a:rPr>
              <a:t>刻有以都拉名字的铺路石</a:t>
            </a:r>
            <a:endParaRPr lang="en-US" altLang="zh-CN" sz="2400" b="1" dirty="0">
              <a:latin typeface="Microsoft YaHei" panose="020B0503020204020204" pitchFamily="34" charset="-122"/>
              <a:ea typeface="Microsoft YaHei" panose="020B0503020204020204" pitchFamily="34" charset="-122"/>
            </a:endParaRPr>
          </a:p>
        </p:txBody>
      </p:sp>
      <p:sp>
        <p:nvSpPr>
          <p:cNvPr id="11" name="标题 1">
            <a:extLst>
              <a:ext uri="{FF2B5EF4-FFF2-40B4-BE49-F238E27FC236}">
                <a16:creationId xmlns:a16="http://schemas.microsoft.com/office/drawing/2014/main" id="{C27FCDB6-E1D9-4C8D-B883-550379867D2D}"/>
              </a:ext>
            </a:extLst>
          </p:cNvPr>
          <p:cNvSpPr>
            <a:spLocks noGrp="1"/>
          </p:cNvSpPr>
          <p:nvPr>
            <p:ph type="title"/>
          </p:nvPr>
        </p:nvSpPr>
        <p:spPr>
          <a:xfrm>
            <a:off x="0" y="365125"/>
            <a:ext cx="9144000" cy="1325563"/>
          </a:xfrm>
        </p:spPr>
        <p:txBody>
          <a:bodyPr/>
          <a:lstStyle/>
          <a:p>
            <a:r>
              <a:rPr lang="zh-CN" altLang="en-US" dirty="0"/>
              <a:t>考古小结</a:t>
            </a:r>
          </a:p>
        </p:txBody>
      </p:sp>
    </p:spTree>
    <p:extLst>
      <p:ext uri="{BB962C8B-B14F-4D97-AF65-F5344CB8AC3E}">
        <p14:creationId xmlns:p14="http://schemas.microsoft.com/office/powerpoint/2010/main" val="3303224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4406B2-D4F7-4D55-846D-19B3AAACC8B4}"/>
              </a:ext>
            </a:extLst>
          </p:cNvPr>
          <p:cNvSpPr>
            <a:spLocks noGrp="1"/>
          </p:cNvSpPr>
          <p:nvPr>
            <p:ph type="title"/>
          </p:nvPr>
        </p:nvSpPr>
        <p:spPr/>
        <p:txBody>
          <a:bodyPr/>
          <a:lstStyle/>
          <a:p>
            <a:r>
              <a:rPr lang="zh-CN" altLang="en-US" dirty="0"/>
              <a:t>任务二</a:t>
            </a:r>
          </a:p>
        </p:txBody>
      </p:sp>
      <p:sp>
        <p:nvSpPr>
          <p:cNvPr id="3" name="矩形 4">
            <a:extLst>
              <a:ext uri="{FF2B5EF4-FFF2-40B4-BE49-F238E27FC236}">
                <a16:creationId xmlns:a16="http://schemas.microsoft.com/office/drawing/2014/main" id="{E662A52C-DFE6-4ED9-9B58-9B681ACF30C2}"/>
              </a:ext>
            </a:extLst>
          </p:cNvPr>
          <p:cNvSpPr>
            <a:spLocks noChangeArrowheads="1"/>
          </p:cNvSpPr>
          <p:nvPr/>
        </p:nvSpPr>
        <p:spPr bwMode="auto">
          <a:xfrm>
            <a:off x="333798" y="1689031"/>
            <a:ext cx="8823436" cy="3941599"/>
          </a:xfrm>
          <a:prstGeom prst="rect">
            <a:avLst/>
          </a:prstGeom>
          <a:noFill/>
          <a:ln>
            <a:noFill/>
          </a:ln>
        </p:spPr>
        <p:txBody>
          <a:bodyPr anchor="t"/>
          <a:lstStyle/>
          <a:p>
            <a:pPr eaLnBrk="0" hangingPunct="0">
              <a:lnSpc>
                <a:spcPts val="4840"/>
              </a:lnSpc>
            </a:pPr>
            <a:r>
              <a:rPr lang="zh-CN" altLang="en-US" sz="2800" dirty="0">
                <a:latin typeface="Microsoft YaHei" panose="020B0503020204020204" pitchFamily="34" charset="-122"/>
                <a:ea typeface="Microsoft YaHei" panose="020B0503020204020204" pitchFamily="34" charset="-122"/>
              </a:rPr>
              <a:t>二、判断题</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新约圣经是在公元一世纪写成的。            （     ）</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新约圣经的作者都没有见过耶稣，只是听说耶稣的事迹而记录下来。                                    （     ）</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毕士大池子遗址的考古发现只有</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个廊道。（     ）</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r>
              <a:rPr lang="zh-CN" altLang="en-US" sz="2800" dirty="0">
                <a:latin typeface="Microsoft YaHei" panose="020B0503020204020204" pitchFamily="34" charset="-122"/>
                <a:ea typeface="Microsoft YaHei" panose="020B0503020204020204" pitchFamily="34" charset="-122"/>
              </a:rPr>
              <a:t>考古发现一些石碑和石刻上的记录，与新约圣经作者的见闻或法律背景一致。                       （     ）</a:t>
            </a:r>
            <a:endParaRPr lang="en-US" altLang="zh-CN" sz="2800" dirty="0">
              <a:latin typeface="Microsoft YaHei" panose="020B0503020204020204" pitchFamily="34" charset="-122"/>
              <a:ea typeface="Microsoft YaHei" panose="020B0503020204020204" pitchFamily="34" charset="-122"/>
            </a:endParaRPr>
          </a:p>
          <a:p>
            <a:pPr marL="514350" indent="-514350" eaLnBrk="0" hangingPunct="0">
              <a:lnSpc>
                <a:spcPts val="4840"/>
              </a:lnSpc>
              <a:buAutoNum type="arabicPeriod"/>
            </a:pPr>
            <a:endParaRPr lang="zh-CN" altLang="en-US" sz="28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A73EA860-43FE-4CD0-AE00-3D3EFA213D54}"/>
              </a:ext>
            </a:extLst>
          </p:cNvPr>
          <p:cNvSpPr txBox="1"/>
          <p:nvPr/>
        </p:nvSpPr>
        <p:spPr>
          <a:xfrm>
            <a:off x="7863749" y="3553911"/>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8" name="文本框 7">
            <a:extLst>
              <a:ext uri="{FF2B5EF4-FFF2-40B4-BE49-F238E27FC236}">
                <a16:creationId xmlns:a16="http://schemas.microsoft.com/office/drawing/2014/main" id="{204FC411-B52B-4258-B579-460091714324}"/>
              </a:ext>
            </a:extLst>
          </p:cNvPr>
          <p:cNvSpPr txBox="1"/>
          <p:nvPr/>
        </p:nvSpPr>
        <p:spPr>
          <a:xfrm>
            <a:off x="7871634" y="4181484"/>
            <a:ext cx="548548"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9" name="文本框 8">
            <a:extLst>
              <a:ext uri="{FF2B5EF4-FFF2-40B4-BE49-F238E27FC236}">
                <a16:creationId xmlns:a16="http://schemas.microsoft.com/office/drawing/2014/main" id="{A6B49700-81AA-4CA9-B780-F6A36474A1CF}"/>
              </a:ext>
            </a:extLst>
          </p:cNvPr>
          <p:cNvSpPr txBox="1"/>
          <p:nvPr/>
        </p:nvSpPr>
        <p:spPr>
          <a:xfrm>
            <a:off x="7863749" y="2335596"/>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
        <p:nvSpPr>
          <p:cNvPr id="10" name="文本框 9">
            <a:extLst>
              <a:ext uri="{FF2B5EF4-FFF2-40B4-BE49-F238E27FC236}">
                <a16:creationId xmlns:a16="http://schemas.microsoft.com/office/drawing/2014/main" id="{BC611F31-7174-4CB0-9EEF-AE9CDF7399AF}"/>
              </a:ext>
            </a:extLst>
          </p:cNvPr>
          <p:cNvSpPr txBox="1"/>
          <p:nvPr/>
        </p:nvSpPr>
        <p:spPr>
          <a:xfrm>
            <a:off x="7894660" y="5396578"/>
            <a:ext cx="617477" cy="769441"/>
          </a:xfrm>
          <a:prstGeom prst="rect">
            <a:avLst/>
          </a:prstGeom>
          <a:noFill/>
        </p:spPr>
        <p:txBody>
          <a:bodyPr wrap="none" rtlCol="0">
            <a:spAutoFit/>
          </a:bodyPr>
          <a:lstStyle/>
          <a:p>
            <a:r>
              <a:rPr lang="zh-CN" altLang="en-US" sz="4400" b="1" dirty="0">
                <a:sym typeface="Wingdings 2" panose="05020102010507070707" pitchFamily="18" charset="2"/>
              </a:rPr>
              <a:t></a:t>
            </a:r>
            <a:endParaRPr lang="zh-CN" altLang="en-US" sz="4400" b="1" dirty="0"/>
          </a:p>
        </p:txBody>
      </p:sp>
    </p:spTree>
    <p:extLst>
      <p:ext uri="{BB962C8B-B14F-4D97-AF65-F5344CB8AC3E}">
        <p14:creationId xmlns:p14="http://schemas.microsoft.com/office/powerpoint/2010/main" val="272663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4F3C29-1873-D247-834A-FCDD8C948D67}"/>
              </a:ext>
            </a:extLst>
          </p:cNvPr>
          <p:cNvPicPr>
            <a:picLocks noChangeAspect="1"/>
          </p:cNvPicPr>
          <p:nvPr/>
        </p:nvPicPr>
        <p:blipFill rotWithShape="1">
          <a:blip r:embed="rId3"/>
          <a:srcRect/>
          <a:stretch/>
        </p:blipFill>
        <p:spPr>
          <a:xfrm>
            <a:off x="0" y="1690688"/>
            <a:ext cx="9147047" cy="51452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A0DB59B-1F70-4701-A168-519AC72B9A5B}"/>
              </a:ext>
            </a:extLst>
          </p:cNvPr>
          <p:cNvSpPr>
            <a:spLocks noGrp="1"/>
          </p:cNvSpPr>
          <p:nvPr>
            <p:ph type="title"/>
          </p:nvPr>
        </p:nvSpPr>
        <p:spPr/>
        <p:txBody>
          <a:bodyPr/>
          <a:lstStyle/>
          <a:p>
            <a:r>
              <a:rPr lang="zh-CN" altLang="en-US" dirty="0"/>
              <a:t>总结</a:t>
            </a:r>
          </a:p>
        </p:txBody>
      </p:sp>
    </p:spTree>
    <p:extLst>
      <p:ext uri="{BB962C8B-B14F-4D97-AF65-F5344CB8AC3E}">
        <p14:creationId xmlns:p14="http://schemas.microsoft.com/office/powerpoint/2010/main" val="429318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945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5B51D78F-0505-41FE-B5EB-6A858DA7E699}"/>
              </a:ext>
            </a:extLst>
          </p:cNvPr>
          <p:cNvSpPr>
            <a:spLocks noGrp="1"/>
          </p:cNvSpPr>
          <p:nvPr>
            <p:ph type="title"/>
          </p:nvPr>
        </p:nvSpPr>
        <p:spPr/>
        <p:txBody>
          <a:bodyPr/>
          <a:lstStyle/>
          <a:p>
            <a:r>
              <a:rPr lang="zh-CN" altLang="en-US" dirty="0"/>
              <a:t>新约历史有大量历史文献的印证 </a:t>
            </a:r>
            <a:br>
              <a:rPr lang="zh-CN" altLang="en-US" dirty="0"/>
            </a:br>
            <a:endParaRPr lang="zh-CN" altLang="en-US" dirty="0"/>
          </a:p>
        </p:txBody>
      </p:sp>
      <p:grpSp>
        <p:nvGrpSpPr>
          <p:cNvPr id="4" name="组合 3">
            <a:extLst>
              <a:ext uri="{FF2B5EF4-FFF2-40B4-BE49-F238E27FC236}">
                <a16:creationId xmlns:a16="http://schemas.microsoft.com/office/drawing/2014/main" id="{9C003A62-484E-AB4B-A17E-F5741FF0ADC3}"/>
              </a:ext>
            </a:extLst>
          </p:cNvPr>
          <p:cNvGrpSpPr/>
          <p:nvPr/>
        </p:nvGrpSpPr>
        <p:grpSpPr>
          <a:xfrm>
            <a:off x="0" y="2232644"/>
            <a:ext cx="9144000" cy="2609668"/>
            <a:chOff x="128774" y="2221069"/>
            <a:chExt cx="8464923" cy="2415862"/>
          </a:xfrm>
        </p:grpSpPr>
        <p:pic>
          <p:nvPicPr>
            <p:cNvPr id="2" name="Picture 1">
              <a:extLst>
                <a:ext uri="{FF2B5EF4-FFF2-40B4-BE49-F238E27FC236}">
                  <a16:creationId xmlns:a16="http://schemas.microsoft.com/office/drawing/2014/main" id="{B7C83EAB-9074-9E46-8A9A-21130B897139}"/>
                </a:ext>
              </a:extLst>
            </p:cNvPr>
            <p:cNvPicPr>
              <a:picLocks noChangeAspect="1"/>
            </p:cNvPicPr>
            <p:nvPr/>
          </p:nvPicPr>
          <p:blipFill>
            <a:blip r:embed="rId3"/>
            <a:stretch>
              <a:fillRect/>
            </a:stretch>
          </p:blipFill>
          <p:spPr>
            <a:xfrm>
              <a:off x="128774" y="2221069"/>
              <a:ext cx="4167715" cy="2415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5F2B5CC-7C7A-3642-A7EC-5956D398FEE8}"/>
                </a:ext>
              </a:extLst>
            </p:cNvPr>
            <p:cNvPicPr>
              <a:picLocks noChangeAspect="1"/>
            </p:cNvPicPr>
            <p:nvPr/>
          </p:nvPicPr>
          <p:blipFill>
            <a:blip r:embed="rId4"/>
            <a:stretch>
              <a:fillRect/>
            </a:stretch>
          </p:blipFill>
          <p:spPr>
            <a:xfrm>
              <a:off x="4365938" y="2221069"/>
              <a:ext cx="4227759" cy="2415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9130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
        <p:nvSpPr>
          <p:cNvPr id="16" name="标题 1">
            <a:extLst>
              <a:ext uri="{FF2B5EF4-FFF2-40B4-BE49-F238E27FC236}">
                <a16:creationId xmlns:a16="http://schemas.microsoft.com/office/drawing/2014/main" id="{D26A62C4-C0B3-4DA1-A6DA-C8B8C9E93297}"/>
              </a:ext>
            </a:extLst>
          </p:cNvPr>
          <p:cNvSpPr>
            <a:spLocks noGrp="1"/>
          </p:cNvSpPr>
          <p:nvPr>
            <p:ph type="title"/>
          </p:nvPr>
        </p:nvSpPr>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24775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221E0A-506A-4C9B-8537-680B462F90EE}"/>
              </a:ext>
            </a:extLst>
          </p:cNvPr>
          <p:cNvSpPr>
            <a:spLocks noGrp="1"/>
          </p:cNvSpPr>
          <p:nvPr>
            <p:ph type="title"/>
          </p:nvPr>
        </p:nvSpPr>
        <p:spPr/>
        <p:txBody>
          <a:bodyPr/>
          <a:lstStyle/>
          <a:p>
            <a:r>
              <a:rPr lang="zh-CN" altLang="en-US" dirty="0"/>
              <a:t>约瑟夫斯 </a:t>
            </a:r>
            <a:r>
              <a:rPr lang="en-US" altLang="zh-CN" dirty="0"/>
              <a:t>(</a:t>
            </a:r>
            <a:r>
              <a:rPr lang="zh-CN" altLang="en-US" dirty="0"/>
              <a:t>约公元</a:t>
            </a:r>
            <a:r>
              <a:rPr lang="en-US" altLang="zh-CN" dirty="0"/>
              <a:t>37-100)</a:t>
            </a:r>
            <a:r>
              <a:rPr lang="zh-CN" altLang="en-US" dirty="0"/>
              <a:t>，犹太史学家</a:t>
            </a:r>
            <a:br>
              <a:rPr lang="zh-CN" altLang="en-US" dirty="0"/>
            </a:br>
            <a:endParaRPr lang="zh-CN" altLang="en-US" dirty="0"/>
          </a:p>
        </p:txBody>
      </p:sp>
      <p:sp>
        <p:nvSpPr>
          <p:cNvPr id="3" name="Rectangle 2">
            <a:extLst>
              <a:ext uri="{FF2B5EF4-FFF2-40B4-BE49-F238E27FC236}">
                <a16:creationId xmlns:a16="http://schemas.microsoft.com/office/drawing/2014/main" id="{63D060E3-5A74-7D41-BCEA-B247EA80967C}"/>
              </a:ext>
            </a:extLst>
          </p:cNvPr>
          <p:cNvSpPr>
            <a:spLocks noChangeArrowheads="1"/>
          </p:cNvSpPr>
          <p:nvPr/>
        </p:nvSpPr>
        <p:spPr bwMode="auto">
          <a:xfrm>
            <a:off x="4572000" y="3429000"/>
            <a:ext cx="4142266" cy="2433737"/>
          </a:xfrm>
          <a:prstGeom prst="rect">
            <a:avLst/>
          </a:prstGeom>
          <a:noFill/>
          <a:ln w="9525">
            <a:noFill/>
            <a:miter lim="800000"/>
            <a:headEnd/>
            <a:tailEnd/>
          </a:ln>
          <a:effectLst/>
        </p:spPr>
        <p:txBody>
          <a:bodyPr lIns="81041" tIns="40521" rIns="81041" bIns="40521"/>
          <a:lstStyle/>
          <a:p>
            <a:pPr eaLnBrk="1">
              <a:lnSpc>
                <a:spcPts val="414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93</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年左右撰写</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eaLnBrk="1">
              <a:lnSpc>
                <a:spcPts val="414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犹太古史</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sp>
        <p:nvSpPr>
          <p:cNvPr id="13" name="直线连接符 20">
            <a:extLst>
              <a:ext uri="{FF2B5EF4-FFF2-40B4-BE49-F238E27FC236}">
                <a16:creationId xmlns:a16="http://schemas.microsoft.com/office/drawing/2014/main" id="{51FA7CB6-7384-4CBB-A289-1062B72D37FA}"/>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3243DC76-5D19-4DC0-8394-21A4DD4341D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9EFB6DB-0D6C-4D7A-8F62-AA86DBAADB1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B2923BCA-BB71-4A03-8541-E2CD76E14DE5}"/>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1770AC67-5A80-4ACE-A9F1-518AB8F5987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2D3FC57D-1AEA-4093-9F64-32767527F9F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4" name="Picture 2" descr="josephus SAID TO BE bust of J">
            <a:extLst>
              <a:ext uri="{FF2B5EF4-FFF2-40B4-BE49-F238E27FC236}">
                <a16:creationId xmlns:a16="http://schemas.microsoft.com/office/drawing/2014/main" id="{D6383AA9-FB31-B94C-9AE4-85AC00A8DCAE}"/>
              </a:ext>
            </a:extLst>
          </p:cNvPr>
          <p:cNvPicPr>
            <a:picLocks noChangeAspect="1" noChangeArrowheads="1"/>
          </p:cNvPicPr>
          <p:nvPr/>
        </p:nvPicPr>
        <p:blipFill>
          <a:blip r:embed="rId4" cstate="print"/>
          <a:srcRect/>
          <a:stretch>
            <a:fillRect/>
          </a:stretch>
        </p:blipFill>
        <p:spPr bwMode="auto">
          <a:xfrm>
            <a:off x="1242515" y="1550683"/>
            <a:ext cx="2998282" cy="42316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a:extLst>
              <a:ext uri="{FF2B5EF4-FFF2-40B4-BE49-F238E27FC236}">
                <a16:creationId xmlns:a16="http://schemas.microsoft.com/office/drawing/2014/main" id="{62FFB6FD-1FB1-9341-9363-9C8C01D1F988}"/>
              </a:ext>
            </a:extLst>
          </p:cNvPr>
          <p:cNvSpPr>
            <a:spLocks noChangeArrowheads="1"/>
          </p:cNvSpPr>
          <p:nvPr/>
        </p:nvSpPr>
        <p:spPr bwMode="auto">
          <a:xfrm>
            <a:off x="1242515" y="5796099"/>
            <a:ext cx="2998282" cy="880340"/>
          </a:xfrm>
          <a:prstGeom prst="rect">
            <a:avLst/>
          </a:prstGeom>
          <a:solidFill>
            <a:schemeClr val="tx1"/>
          </a:solidFill>
          <a:ln w="9525">
            <a:noFill/>
            <a:miter lim="800000"/>
            <a:headEnd/>
            <a:tailEnd/>
          </a:ln>
          <a:effectLst/>
        </p:spPr>
        <p:txBody>
          <a:bodyPr lIns="81041" tIns="40521" rIns="81041" bIns="40521"/>
          <a:lstStyle/>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图片中的古代头像</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很可能是约瑟夫斯</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25748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EF462CF3-0CBA-4911-97AF-92DC8B21A57F}"/>
              </a:ext>
            </a:extLst>
          </p:cNvPr>
          <p:cNvSpPr>
            <a:spLocks noGrp="1"/>
          </p:cNvSpPr>
          <p:nvPr>
            <p:ph type="title"/>
          </p:nvPr>
        </p:nvSpPr>
        <p:spPr/>
        <p:txBody>
          <a:bodyPr/>
          <a:lstStyle/>
          <a:p>
            <a:r>
              <a:rPr lang="zh-CN" altLang="en-US" dirty="0"/>
              <a:t>约瑟夫斯记载的耶稣 </a:t>
            </a:r>
            <a:br>
              <a:rPr lang="zh-CN" altLang="en-US" dirty="0"/>
            </a:br>
            <a:endParaRPr lang="zh-CN" altLang="en-US" dirty="0"/>
          </a:p>
        </p:txBody>
      </p:sp>
      <p:sp>
        <p:nvSpPr>
          <p:cNvPr id="2" name="Rectangle 2">
            <a:extLst>
              <a:ext uri="{FF2B5EF4-FFF2-40B4-BE49-F238E27FC236}">
                <a16:creationId xmlns:a16="http://schemas.microsoft.com/office/drawing/2014/main" id="{8B10F91F-40C4-7D49-B7FA-FFADD87773F0}"/>
              </a:ext>
            </a:extLst>
          </p:cNvPr>
          <p:cNvSpPr>
            <a:spLocks noChangeArrowheads="1"/>
          </p:cNvSpPr>
          <p:nvPr/>
        </p:nvSpPr>
        <p:spPr bwMode="auto">
          <a:xfrm>
            <a:off x="567396" y="1538765"/>
            <a:ext cx="8034008" cy="4987370"/>
          </a:xfrm>
          <a:prstGeom prst="rect">
            <a:avLst/>
          </a:prstGeom>
          <a:noFill/>
          <a:ln w="9525">
            <a:noFill/>
            <a:miter lim="800000"/>
            <a:headEnd/>
            <a:tailEnd/>
          </a:ln>
          <a:effectLst/>
        </p:spPr>
        <p:txBody>
          <a:bodyPr lIns="81041" tIns="40521" rIns="81041" bIns="40521"/>
          <a:lstStyle/>
          <a:p>
            <a:pPr algn="just">
              <a:lnSpc>
                <a:spcPts val="3660"/>
              </a:lnSpc>
            </a:pPr>
            <a:r>
              <a:rPr lang="zh-CN" altLang="en-US" sz="2800" dirty="0">
                <a:latin typeface="Microsoft YaHei" panose="020B0503020204020204" pitchFamily="34" charset="-122"/>
                <a:ea typeface="Microsoft YaHei" panose="020B0503020204020204" pitchFamily="34" charset="-122"/>
                <a:cs typeface="Arial" charset="0"/>
              </a:rPr>
              <a:t>大约在这个年代，出现了一位智者，耶稣</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如果称他为人的确合理的话</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；他是一位行奇事的师傅，一位教导乐意接受真理之人的教师。他赢来许多犹太人和外邦人跟随他。</a:t>
            </a:r>
            <a:r>
              <a:rPr lang="en-US" altLang="zh-CN" sz="2800" dirty="0">
                <a:latin typeface="Microsoft YaHei" panose="020B0503020204020204" pitchFamily="34" charset="-122"/>
                <a:ea typeface="Microsoft YaHei" panose="020B0503020204020204" pitchFamily="34" charset="-122"/>
                <a:cs typeface="Arial" charset="0"/>
              </a:rPr>
              <a:t> 【</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他是那基督。</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彼拉多因为我们领袖的控告，判定他钉十字架的时候，那些起初就爱他的人，没有停止爱他，</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因为他在第三天又活生生地向他们显现；就像神的先知已预告过这些和成千上万其他关于他的奇妙事情</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。这个因他得名的基督徒部落，至今仍未消亡。</a:t>
            </a:r>
            <a:endParaRPr lang="en-US" altLang="zh-CN" sz="1100" dirty="0">
              <a:latin typeface="Microsoft YaHei" panose="020B0503020204020204" pitchFamily="34" charset="-122"/>
              <a:ea typeface="Microsoft YaHei" panose="020B0503020204020204" pitchFamily="34" charset="-122"/>
              <a:cs typeface="Arial" charset="0"/>
            </a:endParaRPr>
          </a:p>
          <a:p>
            <a:pPr algn="just">
              <a:lnSpc>
                <a:spcPts val="1560"/>
              </a:lnSpc>
            </a:pPr>
            <a:endParaRPr lang="en-US" altLang="zh-CN" sz="1200" dirty="0">
              <a:latin typeface="Microsoft YaHei" panose="020B0503020204020204" pitchFamily="34" charset="-122"/>
              <a:ea typeface="Microsoft YaHei" panose="020B0503020204020204" pitchFamily="34" charset="-122"/>
              <a:cs typeface="Arial" charset="0"/>
            </a:endParaRPr>
          </a:p>
          <a:p>
            <a:pPr algn="just">
              <a:lnSpc>
                <a:spcPts val="2060"/>
              </a:lnSpc>
            </a:pPr>
            <a:r>
              <a:rPr lang="zh-CN" altLang="en-US" sz="1600" dirty="0">
                <a:latin typeface="Microsoft YaHei" panose="020B0503020204020204" pitchFamily="34" charset="-122"/>
                <a:ea typeface="Microsoft YaHei" panose="020B0503020204020204" pitchFamily="34" charset="-122"/>
                <a:cs typeface="Arial" charset="0"/>
              </a:rPr>
              <a:t>约瑟夫斯</a:t>
            </a:r>
            <a:r>
              <a:rPr lang="en-US" altLang="zh-CN" sz="1600" dirty="0">
                <a:latin typeface="Microsoft YaHei" panose="020B0503020204020204" pitchFamily="34" charset="-122"/>
                <a:ea typeface="Microsoft YaHei" panose="020B0503020204020204" pitchFamily="34" charset="-122"/>
                <a:cs typeface="Arial" charset="0"/>
              </a:rPr>
              <a:t>《</a:t>
            </a:r>
            <a:r>
              <a:rPr lang="zh-CN" altLang="en-US" sz="1600" dirty="0">
                <a:latin typeface="Microsoft YaHei" panose="020B0503020204020204" pitchFamily="34" charset="-122"/>
                <a:ea typeface="Microsoft YaHei" panose="020B0503020204020204" pitchFamily="34" charset="-122"/>
                <a:cs typeface="Arial" charset="0"/>
              </a:rPr>
              <a:t>犹太古史</a:t>
            </a:r>
            <a:r>
              <a:rPr lang="en-US" altLang="zh-CN" sz="1600" dirty="0">
                <a:latin typeface="Microsoft YaHei" panose="020B0503020204020204" pitchFamily="34" charset="-122"/>
                <a:ea typeface="Microsoft YaHei" panose="020B0503020204020204" pitchFamily="34" charset="-122"/>
                <a:cs typeface="Arial" charset="0"/>
              </a:rPr>
              <a:t>》</a:t>
            </a:r>
            <a:r>
              <a:rPr lang="zh-CN" altLang="en-US" sz="1600" dirty="0">
                <a:latin typeface="Microsoft YaHei" panose="020B0503020204020204" pitchFamily="34" charset="-122"/>
                <a:ea typeface="Microsoft YaHei" panose="020B0503020204020204" pitchFamily="34" charset="-122"/>
                <a:cs typeface="Arial" charset="0"/>
              </a:rPr>
              <a:t>第十八卷，第三章，第三节</a:t>
            </a:r>
            <a:r>
              <a:rPr lang="en-US" altLang="zh-CN" sz="1600" dirty="0">
                <a:latin typeface="Microsoft YaHei" panose="020B0503020204020204" pitchFamily="34" charset="-122"/>
                <a:ea typeface="Microsoft YaHei" panose="020B0503020204020204" pitchFamily="34" charset="-122"/>
                <a:cs typeface="Arial" charset="0"/>
              </a:rPr>
              <a:t>(= </a:t>
            </a:r>
            <a:r>
              <a:rPr lang="zh-CN" altLang="en-US" sz="1600" dirty="0">
                <a:latin typeface="Microsoft YaHei" panose="020B0503020204020204" pitchFamily="34" charset="-122"/>
                <a:ea typeface="Microsoft YaHei" panose="020B0503020204020204" pitchFamily="34" charset="-122"/>
                <a:cs typeface="Arial" charset="0"/>
              </a:rPr>
              <a:t>第十八卷</a:t>
            </a:r>
            <a:r>
              <a:rPr lang="en-US" altLang="zh-CN" sz="1600" dirty="0">
                <a:latin typeface="Microsoft YaHei" panose="020B0503020204020204" pitchFamily="34" charset="-122"/>
                <a:ea typeface="Microsoft YaHei" panose="020B0503020204020204" pitchFamily="34" charset="-122"/>
                <a:cs typeface="Arial" charset="0"/>
              </a:rPr>
              <a:t>:63-64) </a:t>
            </a:r>
            <a:r>
              <a:rPr lang="zh-CN" altLang="en-US" sz="1600" dirty="0">
                <a:latin typeface="Microsoft YaHei" panose="020B0503020204020204" pitchFamily="34" charset="-122"/>
                <a:ea typeface="Microsoft YaHei" panose="020B0503020204020204" pitchFamily="34" charset="-122"/>
                <a:cs typeface="Arial" charset="0"/>
              </a:rPr>
              <a:t>。</a:t>
            </a:r>
            <a:endParaRPr lang="en-US" altLang="zh-CN" sz="1600" dirty="0">
              <a:latin typeface="Microsoft YaHei" panose="020B0503020204020204" pitchFamily="34" charset="-122"/>
              <a:ea typeface="Microsoft YaHei" panose="020B0503020204020204" pitchFamily="34" charset="-122"/>
              <a:cs typeface="Arial" charset="0"/>
            </a:endParaRPr>
          </a:p>
          <a:p>
            <a:pPr algn="just">
              <a:lnSpc>
                <a:spcPts val="2060"/>
              </a:lnSpc>
            </a:pPr>
            <a:r>
              <a:rPr lang="zh-CN" altLang="en-US" sz="1600" dirty="0">
                <a:latin typeface="Microsoft YaHei" panose="020B0503020204020204" pitchFamily="34" charset="-122"/>
                <a:ea typeface="Microsoft YaHei" panose="020B0503020204020204" pitchFamily="34" charset="-122"/>
                <a:cs typeface="Arial" charset="0"/>
              </a:rPr>
              <a:t>由多个英译本拼合。</a:t>
            </a:r>
            <a:endParaRPr lang="en-US" altLang="zh-CN" sz="1600" dirty="0">
              <a:latin typeface="Microsoft YaHei" panose="020B0503020204020204" pitchFamily="34" charset="-122"/>
              <a:ea typeface="Microsoft YaHei" panose="020B0503020204020204" pitchFamily="34" charset="-122"/>
              <a:cs typeface="Arial" charset="0"/>
            </a:endParaRPr>
          </a:p>
        </p:txBody>
      </p:sp>
      <p:sp>
        <p:nvSpPr>
          <p:cNvPr id="11" name="直线连接符 20">
            <a:extLst>
              <a:ext uri="{FF2B5EF4-FFF2-40B4-BE49-F238E27FC236}">
                <a16:creationId xmlns:a16="http://schemas.microsoft.com/office/drawing/2014/main" id="{6ADD0B23-EFC6-41BB-B36E-9E8BCBDB7A86}"/>
              </a:ext>
            </a:extLst>
          </p:cNvPr>
          <p:cNvSpPr/>
          <p:nvPr/>
        </p:nvSpPr>
        <p:spPr>
          <a:xfrm flipH="1">
            <a:off x="454531" y="1484976"/>
            <a:ext cx="0" cy="511334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6EBC4CAA-36E6-41BE-B0F5-5EBC129E49CB}"/>
              </a:ext>
            </a:extLst>
          </p:cNvPr>
          <p:cNvSpPr/>
          <p:nvPr/>
        </p:nvSpPr>
        <p:spPr>
          <a:xfrm flipH="1" flipV="1">
            <a:off x="454532" y="6598322"/>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A92C1E49-CFD2-4B53-9D8E-A7C3B9FC139A}"/>
              </a:ext>
            </a:extLst>
          </p:cNvPr>
          <p:cNvSpPr/>
          <p:nvPr/>
        </p:nvSpPr>
        <p:spPr>
          <a:xfrm flipH="1" flipV="1">
            <a:off x="971601" y="1416562"/>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2CA5D2B4-6D3E-4433-8B94-258F6F7BF813}"/>
              </a:ext>
            </a:extLst>
          </p:cNvPr>
          <p:cNvSpPr/>
          <p:nvPr/>
        </p:nvSpPr>
        <p:spPr>
          <a:xfrm flipH="1">
            <a:off x="8714268" y="1416563"/>
            <a:ext cx="0" cy="4987370"/>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47C690DA-0927-4B90-A732-58880EA0F8FC}"/>
              </a:ext>
            </a:extLst>
          </p:cNvPr>
          <p:cNvPicPr>
            <a:picLocks noChangeAspect="1"/>
          </p:cNvPicPr>
          <p:nvPr/>
        </p:nvPicPr>
        <p:blipFill>
          <a:blip r:embed="rId3"/>
          <a:stretch>
            <a:fillRect/>
          </a:stretch>
        </p:blipFill>
        <p:spPr>
          <a:xfrm>
            <a:off x="8053754" y="6298257"/>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F7FF6C66-B568-4540-B14D-77DD73DCFE95}"/>
              </a:ext>
            </a:extLst>
          </p:cNvPr>
          <p:cNvPicPr>
            <a:picLocks noChangeAspect="1"/>
          </p:cNvPicPr>
          <p:nvPr/>
        </p:nvPicPr>
        <p:blipFill>
          <a:blip r:embed="rId3"/>
          <a:stretch>
            <a:fillRect/>
          </a:stretch>
        </p:blipFill>
        <p:spPr>
          <a:xfrm rot="10800000">
            <a:off x="222738" y="1157461"/>
            <a:ext cx="921637" cy="565092"/>
          </a:xfrm>
          <a:prstGeom prst="rect">
            <a:avLst/>
          </a:prstGeom>
          <a:ln w="12700">
            <a:miter lim="400000"/>
          </a:ln>
        </p:spPr>
      </p:pic>
    </p:spTree>
    <p:extLst>
      <p:ext uri="{BB962C8B-B14F-4D97-AF65-F5344CB8AC3E}">
        <p14:creationId xmlns:p14="http://schemas.microsoft.com/office/powerpoint/2010/main" val="1412760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81917" y="564726"/>
            <a:ext cx="8419551" cy="5989630"/>
          </a:xfrm>
          <a:prstGeom prst="rect">
            <a:avLst/>
          </a:prstGeom>
          <a:noFill/>
          <a:ln>
            <a:noFill/>
          </a:ln>
        </p:spPr>
        <p:txBody>
          <a:bodyPr anchor="t"/>
          <a:lstStyle/>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他名叫耶稣；</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他有能行奇事的名声；</a:t>
            </a:r>
            <a:r>
              <a:rPr lang="en-US" altLang="zh-CN" sz="2800" dirty="0">
                <a:latin typeface="Microsoft YaHei" panose="020B0503020204020204" pitchFamily="34" charset="-122"/>
                <a:ea typeface="Microsoft YaHei" panose="020B0503020204020204" pitchFamily="34" charset="-122"/>
              </a:rPr>
              <a:t> </a:t>
            </a:r>
          </a:p>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他是位老师；</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很多犹太人相信他；</a:t>
            </a:r>
            <a:r>
              <a:rPr lang="en-US" altLang="zh-CN" sz="2800" dirty="0">
                <a:latin typeface="Microsoft YaHei" panose="020B0503020204020204" pitchFamily="34" charset="-122"/>
                <a:ea typeface="Microsoft YaHei" panose="020B0503020204020204" pitchFamily="34" charset="-122"/>
              </a:rPr>
              <a:t> </a:t>
            </a:r>
          </a:p>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他事奉时正值本丢 </a:t>
            </a:r>
            <a:r>
              <a:rPr lang="en-US" altLang="zh-CN" sz="2800" b="1"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彼拉多掌权；</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6. </a:t>
            </a:r>
            <a:r>
              <a:rPr lang="zh-CN" altLang="en-US" sz="2800" dirty="0">
                <a:latin typeface="Microsoft YaHei" panose="020B0503020204020204" pitchFamily="34" charset="-122"/>
                <a:ea typeface="Microsoft YaHei" panose="020B0503020204020204" pitchFamily="34" charset="-122"/>
              </a:rPr>
              <a:t>犹太领袖反对他，在彼拉多面前控告他；</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7. </a:t>
            </a:r>
            <a:r>
              <a:rPr lang="zh-CN" altLang="en-US" sz="2800" dirty="0">
                <a:latin typeface="Microsoft YaHei" panose="020B0503020204020204" pitchFamily="34" charset="-122"/>
                <a:ea typeface="Microsoft YaHei" panose="020B0503020204020204" pitchFamily="34" charset="-122"/>
              </a:rPr>
              <a:t>彼拉多将他钉十字架；</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8. </a:t>
            </a:r>
            <a:r>
              <a:rPr lang="zh-CN" altLang="en-US" sz="2800" dirty="0">
                <a:latin typeface="Microsoft YaHei" panose="020B0503020204020204" pitchFamily="34" charset="-122"/>
                <a:ea typeface="Microsoft YaHei" panose="020B0503020204020204" pitchFamily="34" charset="-122"/>
              </a:rPr>
              <a:t>他被钉死后，他的门徒继续跟随他；</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9. </a:t>
            </a:r>
            <a:r>
              <a:rPr lang="zh-CN" altLang="en-US" sz="2800" dirty="0">
                <a:latin typeface="Microsoft YaHei" panose="020B0503020204020204" pitchFamily="34" charset="-122"/>
                <a:ea typeface="Microsoft YaHei" panose="020B0503020204020204" pitchFamily="34" charset="-122"/>
              </a:rPr>
              <a:t>他们</a:t>
            </a:r>
            <a:r>
              <a:rPr lang="zh-CN" altLang="en-US" sz="2800">
                <a:latin typeface="Microsoft YaHei" panose="020B0503020204020204" pitchFamily="34" charset="-122"/>
                <a:ea typeface="Microsoft YaHei" panose="020B0503020204020204" pitchFamily="34" charset="-122"/>
              </a:rPr>
              <a:t>被称为“基督徒</a:t>
            </a:r>
            <a:r>
              <a:rPr lang="zh-CN" altLang="en-US" sz="2800" dirty="0">
                <a:latin typeface="Microsoft YaHei" panose="020B0503020204020204" pitchFamily="34" charset="-122"/>
                <a:ea typeface="Microsoft YaHei" panose="020B0503020204020204" pitchFamily="34" charset="-122"/>
              </a:rPr>
              <a:t>”</a:t>
            </a:r>
            <a:r>
              <a:rPr lang="zh-CN" altLang="en-US" sz="2800">
                <a:latin typeface="Microsoft YaHei" panose="020B0503020204020204" pitchFamily="34" charset="-122"/>
                <a:ea typeface="Microsoft YaHei" panose="020B0503020204020204" pitchFamily="34" charset="-122"/>
              </a:rPr>
              <a:t>；</a:t>
            </a:r>
            <a:br>
              <a:rPr lang="zh-CN" altLang="en-US"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10. </a:t>
            </a:r>
            <a:r>
              <a:rPr lang="zh-CN" altLang="en-US" sz="2800" dirty="0">
                <a:latin typeface="Microsoft YaHei" panose="020B0503020204020204" pitchFamily="34" charset="-122"/>
                <a:ea typeface="Microsoft YaHei" panose="020B0503020204020204" pitchFamily="34" charset="-122"/>
              </a:rPr>
              <a:t>公元一世纪后期，这个群体依然存在。</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2" name="直线连接符 20">
            <a:extLst>
              <a:ext uri="{FF2B5EF4-FFF2-40B4-BE49-F238E27FC236}">
                <a16:creationId xmlns:a16="http://schemas.microsoft.com/office/drawing/2014/main" id="{3366D77C-92A2-43F0-9C0E-2911B9E6DAF1}"/>
              </a:ext>
            </a:extLst>
          </p:cNvPr>
          <p:cNvSpPr/>
          <p:nvPr/>
        </p:nvSpPr>
        <p:spPr>
          <a:xfrm flipH="1">
            <a:off x="454531" y="313909"/>
            <a:ext cx="0" cy="610960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01949E3C-3D4F-46CA-AB7A-29A8DE937D1B}"/>
              </a:ext>
            </a:extLst>
          </p:cNvPr>
          <p:cNvSpPr/>
          <p:nvPr/>
        </p:nvSpPr>
        <p:spPr>
          <a:xfrm flipH="1" flipV="1">
            <a:off x="454532" y="6423511"/>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1D09FAFB-AD5A-4381-9358-26F1FA8BCBC3}"/>
              </a:ext>
            </a:extLst>
          </p:cNvPr>
          <p:cNvSpPr/>
          <p:nvPr/>
        </p:nvSpPr>
        <p:spPr>
          <a:xfrm flipH="1" flipV="1">
            <a:off x="971601" y="313908"/>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9824CE00-4262-4F7E-8CE1-1B1E428088E1}"/>
              </a:ext>
            </a:extLst>
          </p:cNvPr>
          <p:cNvSpPr/>
          <p:nvPr/>
        </p:nvSpPr>
        <p:spPr>
          <a:xfrm flipH="1">
            <a:off x="8714268" y="313909"/>
            <a:ext cx="0" cy="5915213"/>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D4DBE320-0477-4201-B394-07275ED56799}"/>
              </a:ext>
            </a:extLst>
          </p:cNvPr>
          <p:cNvPicPr>
            <a:picLocks noChangeAspect="1"/>
          </p:cNvPicPr>
          <p:nvPr/>
        </p:nvPicPr>
        <p:blipFill>
          <a:blip r:embed="rId3"/>
          <a:stretch>
            <a:fillRect/>
          </a:stretch>
        </p:blipFill>
        <p:spPr>
          <a:xfrm>
            <a:off x="8053754" y="6123446"/>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494C2A46-BEDC-4FD3-98F4-607C7E79B9EB}"/>
              </a:ext>
            </a:extLst>
          </p:cNvPr>
          <p:cNvPicPr>
            <a:picLocks noChangeAspect="1"/>
          </p:cNvPicPr>
          <p:nvPr/>
        </p:nvPicPr>
        <p:blipFill>
          <a:blip r:embed="rId3"/>
          <a:stretch>
            <a:fillRect/>
          </a:stretch>
        </p:blipFill>
        <p:spPr>
          <a:xfrm rot="10800000">
            <a:off x="222738" y="54807"/>
            <a:ext cx="921637" cy="565092"/>
          </a:xfrm>
          <a:prstGeom prst="rect">
            <a:avLst/>
          </a:prstGeom>
          <a:ln w="12700">
            <a:miter lim="400000"/>
          </a:ln>
        </p:spPr>
      </p:pic>
    </p:spTree>
    <p:extLst>
      <p:ext uri="{BB962C8B-B14F-4D97-AF65-F5344CB8AC3E}">
        <p14:creationId xmlns:p14="http://schemas.microsoft.com/office/powerpoint/2010/main" val="1895015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7D6D6-278F-4A19-8FEB-7E9F868E64EB}"/>
              </a:ext>
            </a:extLst>
          </p:cNvPr>
          <p:cNvSpPr>
            <a:spLocks noGrp="1"/>
          </p:cNvSpPr>
          <p:nvPr>
            <p:ph type="title"/>
          </p:nvPr>
        </p:nvSpPr>
        <p:spPr/>
        <p:txBody>
          <a:bodyPr/>
          <a:lstStyle/>
          <a:p>
            <a:r>
              <a:rPr lang="zh-CN" altLang="en-US" dirty="0"/>
              <a:t>塔西佗 </a:t>
            </a:r>
            <a:r>
              <a:rPr lang="en-US" altLang="zh-CN" dirty="0"/>
              <a:t>(</a:t>
            </a:r>
            <a:r>
              <a:rPr lang="zh-CN" altLang="en-US" dirty="0"/>
              <a:t>约公元 </a:t>
            </a:r>
            <a:r>
              <a:rPr lang="en-US" altLang="zh-CN" dirty="0"/>
              <a:t>55-120</a:t>
            </a:r>
            <a:r>
              <a:rPr lang="zh-CN" altLang="en-US" dirty="0"/>
              <a:t>年</a:t>
            </a:r>
            <a:r>
              <a:rPr lang="en-US" altLang="zh-CN" dirty="0"/>
              <a:t>)</a:t>
            </a:r>
            <a:br>
              <a:rPr lang="en-US" altLang="zh-CN" dirty="0"/>
            </a:br>
            <a:endParaRPr lang="zh-CN" altLang="en-US" dirty="0"/>
          </a:p>
        </p:txBody>
      </p:sp>
      <p:sp>
        <p:nvSpPr>
          <p:cNvPr id="6" name="Rectangle 2">
            <a:extLst>
              <a:ext uri="{FF2B5EF4-FFF2-40B4-BE49-F238E27FC236}">
                <a16:creationId xmlns:a16="http://schemas.microsoft.com/office/drawing/2014/main" id="{82C107B3-FB1C-E649-9205-B596B140F51B}"/>
              </a:ext>
            </a:extLst>
          </p:cNvPr>
          <p:cNvSpPr>
            <a:spLocks noChangeArrowheads="1"/>
          </p:cNvSpPr>
          <p:nvPr/>
        </p:nvSpPr>
        <p:spPr bwMode="auto">
          <a:xfrm>
            <a:off x="5408535" y="4397814"/>
            <a:ext cx="3163145" cy="2571768"/>
          </a:xfrm>
          <a:prstGeom prst="rect">
            <a:avLst/>
          </a:prstGeom>
          <a:noFill/>
          <a:ln w="9525">
            <a:noFill/>
            <a:miter lim="800000"/>
            <a:headEnd/>
            <a:tailEnd/>
          </a:ln>
          <a:effectLst/>
        </p:spPr>
        <p:txBody>
          <a:bodyPr lIns="81041" tIns="40521" rIns="81041" bIns="40521"/>
          <a:lstStyle/>
          <a:p>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116</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年撰写</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编年史</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的罗马史学家</a:t>
            </a:r>
          </a:p>
        </p:txBody>
      </p:sp>
      <p:sp>
        <p:nvSpPr>
          <p:cNvPr id="16" name="直线连接符 20">
            <a:extLst>
              <a:ext uri="{FF2B5EF4-FFF2-40B4-BE49-F238E27FC236}">
                <a16:creationId xmlns:a16="http://schemas.microsoft.com/office/drawing/2014/main" id="{9B11BFBC-ED35-4FE2-B153-D4C8B99C1925}"/>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82B32F0F-1E68-4953-B275-13CBDC512A5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3FAECA11-AEE8-483E-8CA6-DB9F4BC7540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5319A689-6E0A-412D-BF71-CD8F3A425A4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29571D63-F43B-46F4-9F78-EB61944A6A3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EB5D20A5-F09D-44D1-B759-6EB95AF251B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4" name="图片 13" descr="男人的画像&#10;&#10;描述已自动生成">
            <a:extLst>
              <a:ext uri="{FF2B5EF4-FFF2-40B4-BE49-F238E27FC236}">
                <a16:creationId xmlns:a16="http://schemas.microsoft.com/office/drawing/2014/main" id="{E37A6D36-73E0-3F45-8833-9F505D8C76B3}"/>
              </a:ext>
            </a:extLst>
          </p:cNvPr>
          <p:cNvPicPr>
            <a:picLocks noChangeAspect="1"/>
          </p:cNvPicPr>
          <p:nvPr/>
        </p:nvPicPr>
        <p:blipFill>
          <a:blip r:embed="rId4"/>
          <a:stretch>
            <a:fillRect/>
          </a:stretch>
        </p:blipFill>
        <p:spPr>
          <a:xfrm>
            <a:off x="1049787" y="1521033"/>
            <a:ext cx="3924500" cy="50212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28E1B89-71BE-C84D-AE2D-FD7955D30808}"/>
              </a:ext>
            </a:extLst>
          </p:cNvPr>
          <p:cNvPicPr>
            <a:picLocks noChangeAspect="1"/>
          </p:cNvPicPr>
          <p:nvPr/>
        </p:nvPicPr>
        <p:blipFill>
          <a:blip r:embed="rId5"/>
          <a:stretch>
            <a:fillRect/>
          </a:stretch>
        </p:blipFill>
        <p:spPr>
          <a:xfrm>
            <a:off x="5544788" y="1521033"/>
            <a:ext cx="2326951" cy="32122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2135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建筑的摆设布局&#10;&#10;低可信度描述已自动生成">
            <a:extLst>
              <a:ext uri="{FF2B5EF4-FFF2-40B4-BE49-F238E27FC236}">
                <a16:creationId xmlns:a16="http://schemas.microsoft.com/office/drawing/2014/main" id="{8965C5DB-F2F7-B545-957C-9C579A5F76AF}"/>
              </a:ext>
            </a:extLst>
          </p:cNvPr>
          <p:cNvPicPr>
            <a:picLocks noChangeAspect="1"/>
          </p:cNvPicPr>
          <p:nvPr/>
        </p:nvPicPr>
        <p:blipFill>
          <a:blip r:embed="rId3"/>
          <a:stretch>
            <a:fillRect/>
          </a:stretch>
        </p:blipFill>
        <p:spPr>
          <a:xfrm>
            <a:off x="1033425" y="1494316"/>
            <a:ext cx="7077149" cy="49823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9D19E4D2-A473-4089-9A5C-562CC9053843}"/>
              </a:ext>
            </a:extLst>
          </p:cNvPr>
          <p:cNvSpPr>
            <a:spLocks noGrp="1"/>
          </p:cNvSpPr>
          <p:nvPr>
            <p:ph type="title"/>
          </p:nvPr>
        </p:nvSpPr>
        <p:spPr/>
        <p:txBody>
          <a:bodyPr/>
          <a:lstStyle/>
          <a:p>
            <a:r>
              <a:rPr lang="zh-CN" altLang="en-US" dirty="0"/>
              <a:t>罗马城大火</a:t>
            </a:r>
          </a:p>
        </p:txBody>
      </p:sp>
    </p:spTree>
    <p:extLst>
      <p:ext uri="{BB962C8B-B14F-4D97-AF65-F5344CB8AC3E}">
        <p14:creationId xmlns:p14="http://schemas.microsoft.com/office/powerpoint/2010/main" val="1196036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D18A5-9A2F-472B-9D5C-32C256899638}"/>
              </a:ext>
            </a:extLst>
          </p:cNvPr>
          <p:cNvSpPr>
            <a:spLocks noGrp="1"/>
          </p:cNvSpPr>
          <p:nvPr>
            <p:ph type="title"/>
          </p:nvPr>
        </p:nvSpPr>
        <p:spPr/>
        <p:txBody>
          <a:bodyPr/>
          <a:lstStyle/>
          <a:p>
            <a:r>
              <a:rPr lang="zh-CN" altLang="en-US" dirty="0"/>
              <a:t>塔西佗对公元</a:t>
            </a:r>
            <a:r>
              <a:rPr lang="en-US" altLang="zh-CN" dirty="0"/>
              <a:t>64</a:t>
            </a:r>
            <a:r>
              <a:rPr lang="zh-CN" altLang="en-US" dirty="0"/>
              <a:t>年罗马基督徒的记载</a:t>
            </a:r>
            <a:br>
              <a:rPr lang="zh-CN" altLang="en-US" dirty="0"/>
            </a:br>
            <a:endParaRPr lang="zh-CN" altLang="en-US" dirty="0"/>
          </a:p>
        </p:txBody>
      </p:sp>
      <p:sp>
        <p:nvSpPr>
          <p:cNvPr id="3" name="矩形 2">
            <a:extLst>
              <a:ext uri="{FF2B5EF4-FFF2-40B4-BE49-F238E27FC236}">
                <a16:creationId xmlns:a16="http://schemas.microsoft.com/office/drawing/2014/main" id="{A0295E9D-AD44-924F-ADDC-2F01DA1BCE92}"/>
              </a:ext>
            </a:extLst>
          </p:cNvPr>
          <p:cNvSpPr/>
          <p:nvPr/>
        </p:nvSpPr>
        <p:spPr>
          <a:xfrm>
            <a:off x="672101" y="1469493"/>
            <a:ext cx="7789875" cy="5029647"/>
          </a:xfrm>
          <a:prstGeom prst="rect">
            <a:avLst/>
          </a:prstGeom>
        </p:spPr>
        <p:txBody>
          <a:bodyPr vert="horz" wrap="square" lIns="91440" tIns="45720" rIns="91440" bIns="45720" rtlCol="0">
            <a:spAutoFit/>
          </a:bodyPr>
          <a:lstStyle/>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因此尼禄为了辟谣，便找到了这样一类人作为替身的罪犯，用各种残酷之极的手段惩罚他们，这些人都因作恶多端而受到憎恶，群众则把这些人称为基督徒</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直译：</a:t>
            </a:r>
            <a:r>
              <a:rPr lang="en-US" altLang="zh-CN" sz="2800" dirty="0" err="1">
                <a:latin typeface="Microsoft YaHei" panose="020B0503020204020204" pitchFamily="34" charset="-122"/>
                <a:ea typeface="Microsoft YaHei" panose="020B0503020204020204" pitchFamily="34" charset="-122"/>
                <a:cs typeface="Arial" panose="020B0604020202020204" pitchFamily="34" charset="0"/>
              </a:rPr>
              <a:t>Chrestians</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。他们的创始人基督</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直译：</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Christus】</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，在提庇留当政时期便被皇帝的代理官彭提乌斯</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b="1"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彼拉图斯</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彼拉多</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处死了。这种有害的迷信虽一时受到抑制，但是不仅在犹太、即这一灾害的发源地，而且在首都本城</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再度流行起来</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gn="just">
              <a:lnSpc>
                <a:spcPts val="3860"/>
              </a:lnSpc>
            </a:pPr>
            <a:r>
              <a:rPr lang="zh-CN" altLang="en-US" sz="2000" dirty="0">
                <a:latin typeface="Microsoft YaHei" panose="020B0503020204020204" pitchFamily="34" charset="-122"/>
                <a:ea typeface="Microsoft YaHei" panose="020B0503020204020204" pitchFamily="34" charset="-122"/>
                <a:cs typeface="Arial" panose="020B0604020202020204" pitchFamily="34" charset="0"/>
              </a:rPr>
              <a:t>摘自</a:t>
            </a:r>
            <a:r>
              <a:rPr lang="en-US" altLang="zh-CN" sz="2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000" dirty="0">
                <a:latin typeface="Microsoft YaHei" panose="020B0503020204020204" pitchFamily="34" charset="-122"/>
                <a:ea typeface="Microsoft YaHei" panose="020B0503020204020204" pitchFamily="34" charset="-122"/>
                <a:cs typeface="Arial" panose="020B0604020202020204" pitchFamily="34" charset="0"/>
              </a:rPr>
              <a:t>编年史</a:t>
            </a:r>
            <a:r>
              <a:rPr lang="en-US" altLang="zh-CN" sz="2000" dirty="0">
                <a:latin typeface="Microsoft YaHei" panose="020B0503020204020204" pitchFamily="34" charset="-122"/>
                <a:ea typeface="Microsoft YaHei" panose="020B0503020204020204" pitchFamily="34" charset="-122"/>
                <a:cs typeface="Arial" panose="020B0604020202020204" pitchFamily="34" charset="0"/>
              </a:rPr>
              <a:t>》15:44.</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1" name="直线连接符 20">
            <a:extLst>
              <a:ext uri="{FF2B5EF4-FFF2-40B4-BE49-F238E27FC236}">
                <a16:creationId xmlns:a16="http://schemas.microsoft.com/office/drawing/2014/main" id="{F5D91BAB-988F-4D6D-826D-B2ECB1BB626D}"/>
              </a:ext>
            </a:extLst>
          </p:cNvPr>
          <p:cNvSpPr/>
          <p:nvPr/>
        </p:nvSpPr>
        <p:spPr>
          <a:xfrm flipH="1">
            <a:off x="454531" y="1469493"/>
            <a:ext cx="0" cy="507504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7480158E-4BE5-43AA-A36A-58A3B322EBE4}"/>
              </a:ext>
            </a:extLst>
          </p:cNvPr>
          <p:cNvSpPr/>
          <p:nvPr/>
        </p:nvSpPr>
        <p:spPr>
          <a:xfrm flipH="1" flipV="1">
            <a:off x="454532" y="654453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372E1F45-38B6-4131-A324-C0B47D52C24C}"/>
              </a:ext>
            </a:extLst>
          </p:cNvPr>
          <p:cNvSpPr/>
          <p:nvPr/>
        </p:nvSpPr>
        <p:spPr>
          <a:xfrm flipH="1" flipV="1">
            <a:off x="971601" y="1389668"/>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02FD8867-35BB-45C9-9D08-35FFF89FDC3A}"/>
              </a:ext>
            </a:extLst>
          </p:cNvPr>
          <p:cNvSpPr/>
          <p:nvPr/>
        </p:nvSpPr>
        <p:spPr>
          <a:xfrm flipH="1">
            <a:off x="8714268" y="1389669"/>
            <a:ext cx="0" cy="4960476"/>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C40B2E7A-E472-42A6-96AA-003420234411}"/>
              </a:ext>
            </a:extLst>
          </p:cNvPr>
          <p:cNvPicPr>
            <a:picLocks noChangeAspect="1"/>
          </p:cNvPicPr>
          <p:nvPr/>
        </p:nvPicPr>
        <p:blipFill>
          <a:blip r:embed="rId3"/>
          <a:stretch>
            <a:fillRect/>
          </a:stretch>
        </p:blipFill>
        <p:spPr>
          <a:xfrm>
            <a:off x="8053754" y="6244469"/>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AF215272-89E4-4761-B6EE-290E6E88A0F1}"/>
              </a:ext>
            </a:extLst>
          </p:cNvPr>
          <p:cNvPicPr>
            <a:picLocks noChangeAspect="1"/>
          </p:cNvPicPr>
          <p:nvPr/>
        </p:nvPicPr>
        <p:blipFill>
          <a:blip r:embed="rId3"/>
          <a:stretch>
            <a:fillRect/>
          </a:stretch>
        </p:blipFill>
        <p:spPr>
          <a:xfrm rot="10800000">
            <a:off x="222738" y="1130567"/>
            <a:ext cx="921637" cy="565092"/>
          </a:xfrm>
          <a:prstGeom prst="rect">
            <a:avLst/>
          </a:prstGeom>
          <a:ln w="12700">
            <a:miter lim="400000"/>
          </a:ln>
        </p:spPr>
      </p:pic>
    </p:spTree>
    <p:extLst>
      <p:ext uri="{BB962C8B-B14F-4D97-AF65-F5344CB8AC3E}">
        <p14:creationId xmlns:p14="http://schemas.microsoft.com/office/powerpoint/2010/main" val="845811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5180AC-2D0C-4459-9A38-FAAC24929EA3}"/>
              </a:ext>
            </a:extLst>
          </p:cNvPr>
          <p:cNvSpPr>
            <a:spLocks noGrp="1"/>
          </p:cNvSpPr>
          <p:nvPr>
            <p:ph type="title"/>
          </p:nvPr>
        </p:nvSpPr>
        <p:spPr/>
        <p:txBody>
          <a:bodyPr/>
          <a:lstStyle/>
          <a:p>
            <a:r>
              <a:rPr lang="zh-CN" altLang="en-US" dirty="0"/>
              <a:t>塔西佗对公元</a:t>
            </a:r>
            <a:r>
              <a:rPr lang="en-US" altLang="zh-CN" dirty="0"/>
              <a:t>64</a:t>
            </a:r>
            <a:r>
              <a:rPr lang="zh-CN" altLang="en-US" dirty="0"/>
              <a:t>年罗马基督徒的记载</a:t>
            </a:r>
            <a:br>
              <a:rPr lang="zh-CN" altLang="en-US" dirty="0"/>
            </a:br>
            <a:endParaRPr lang="zh-CN" altLang="en-US" dirty="0"/>
          </a:p>
        </p:txBody>
      </p:sp>
      <p:sp>
        <p:nvSpPr>
          <p:cNvPr id="3" name="矩形 2">
            <a:extLst>
              <a:ext uri="{FF2B5EF4-FFF2-40B4-BE49-F238E27FC236}">
                <a16:creationId xmlns:a16="http://schemas.microsoft.com/office/drawing/2014/main" id="{A0295E9D-AD44-924F-ADDC-2F01DA1BCE92}"/>
              </a:ext>
            </a:extLst>
          </p:cNvPr>
          <p:cNvSpPr/>
          <p:nvPr/>
        </p:nvSpPr>
        <p:spPr>
          <a:xfrm>
            <a:off x="634079" y="1780945"/>
            <a:ext cx="8080190" cy="4441729"/>
          </a:xfrm>
          <a:prstGeom prst="rect">
            <a:avLst/>
          </a:prstGeom>
        </p:spPr>
        <p:txBody>
          <a:bodyPr vert="horz" wrap="square" lIns="91440" tIns="45720" rIns="91440" bIns="45720" rtlCol="0">
            <a:spAutoFit/>
          </a:bodyPr>
          <a:lstStyle/>
          <a:p>
            <a:pPr>
              <a:lnSpc>
                <a:spcPts val="376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基督教的跟随者被称为‘</a:t>
            </a:r>
            <a:r>
              <a:rPr lang="en-US" sz="2800" dirty="0" err="1">
                <a:latin typeface="Microsoft YaHei" panose="020B0503020204020204" pitchFamily="34" charset="-122"/>
                <a:ea typeface="Microsoft YaHei" panose="020B0503020204020204" pitchFamily="34" charset="-122"/>
              </a:rPr>
              <a:t>Chrestians</a:t>
            </a:r>
            <a:r>
              <a:rPr lang="zh-CN" altLang="en-US" sz="2800" dirty="0">
                <a:latin typeface="Microsoft YaHei" panose="020B0503020204020204" pitchFamily="34" charset="-122"/>
                <a:ea typeface="Microsoft YaHei" panose="020B0503020204020204" pitchFamily="34" charset="-122"/>
              </a:rPr>
              <a:t>’这是早期罗马人对基督徒（</a:t>
            </a:r>
            <a:r>
              <a:rPr lang="en-US" sz="2800" dirty="0">
                <a:latin typeface="Microsoft YaHei" panose="020B0503020204020204" pitchFamily="34" charset="-122"/>
                <a:ea typeface="Microsoft YaHei" panose="020B0503020204020204" pitchFamily="34" charset="-122"/>
              </a:rPr>
              <a:t>Christians</a:t>
            </a:r>
            <a:r>
              <a:rPr lang="zh-CN" altLang="en-US" sz="2800" dirty="0">
                <a:latin typeface="Microsoft YaHei" panose="020B0503020204020204" pitchFamily="34" charset="-122"/>
                <a:ea typeface="Microsoft YaHei" panose="020B0503020204020204" pitchFamily="34" charset="-122"/>
              </a:rPr>
              <a:t>）一词的典型拼法；</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基督教的创立人被称为‘</a:t>
            </a:r>
            <a:r>
              <a:rPr lang="en-US" sz="2800" dirty="0">
                <a:latin typeface="Microsoft YaHei" panose="020B0503020204020204" pitchFamily="34" charset="-122"/>
                <a:ea typeface="Microsoft YaHei" panose="020B0503020204020204" pitchFamily="34" charset="-122"/>
              </a:rPr>
              <a:t>Christus</a:t>
            </a:r>
            <a:r>
              <a:rPr lang="zh-CN" altLang="en-US" sz="2800" dirty="0">
                <a:latin typeface="Microsoft YaHei" panose="020B0503020204020204" pitchFamily="34" charset="-122"/>
                <a:ea typeface="Microsoft YaHei" panose="020B0503020204020204" pitchFamily="34" charset="-122"/>
              </a:rPr>
              <a:t>’，这是对基督或弥赛亚的拉丁语写法；</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在提庇留皇帝统管期间，在犹大地区，基督被本丢</a:t>
            </a:r>
            <a:r>
              <a:rPr lang="en-US" altLang="zh-CN" sz="2800" dirty="0">
                <a:latin typeface="Microsoft YaHei" panose="020B0503020204020204" pitchFamily="34" charset="-122"/>
                <a:ea typeface="Microsoft YaHei" panose="020B0503020204020204" pitchFamily="34" charset="-122"/>
              </a:rPr>
              <a:t> </a:t>
            </a:r>
            <a:r>
              <a:rPr lang="en-US" altLang="zh-CN" sz="2800" b="1"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彼拉多处死；</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截至公元</a:t>
            </a:r>
            <a:r>
              <a:rPr lang="en-US" sz="2800" dirty="0">
                <a:latin typeface="Microsoft YaHei" panose="020B0503020204020204" pitchFamily="34" charset="-122"/>
                <a:ea typeface="Microsoft YaHei" panose="020B0503020204020204" pitchFamily="34" charset="-122"/>
              </a:rPr>
              <a:t>64</a:t>
            </a:r>
            <a:r>
              <a:rPr lang="zh-CN" altLang="en-US" sz="2800" dirty="0">
                <a:latin typeface="Microsoft YaHei" panose="020B0503020204020204" pitchFamily="34" charset="-122"/>
                <a:ea typeface="Microsoft YaHei" panose="020B0503020204020204" pitchFamily="34" charset="-122"/>
              </a:rPr>
              <a:t>年，罗马城的基督徒数量已经相当可观；</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基督徒被公认为对社会有害的邪恶之人。</a:t>
            </a:r>
            <a:endParaRPr lang="zh-CN" altLang="zh-CN" sz="2800" dirty="0">
              <a:latin typeface="Microsoft YaHei" panose="020B0503020204020204" pitchFamily="34" charset="-122"/>
              <a:ea typeface="Microsoft YaHei" panose="020B0503020204020204" pitchFamily="34" charset="-122"/>
            </a:endParaRPr>
          </a:p>
        </p:txBody>
      </p:sp>
      <p:sp>
        <p:nvSpPr>
          <p:cNvPr id="12" name="直线连接符 20">
            <a:extLst>
              <a:ext uri="{FF2B5EF4-FFF2-40B4-BE49-F238E27FC236}">
                <a16:creationId xmlns:a16="http://schemas.microsoft.com/office/drawing/2014/main" id="{66C54EB2-EADC-480F-A3DC-7CEE5AD825B5}"/>
              </a:ext>
            </a:extLst>
          </p:cNvPr>
          <p:cNvSpPr/>
          <p:nvPr/>
        </p:nvSpPr>
        <p:spPr>
          <a:xfrm flipH="1">
            <a:off x="454531" y="1469493"/>
            <a:ext cx="0" cy="507504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16D7C611-7BCE-4BEE-9EF2-9F14592AF398}"/>
              </a:ext>
            </a:extLst>
          </p:cNvPr>
          <p:cNvSpPr/>
          <p:nvPr/>
        </p:nvSpPr>
        <p:spPr>
          <a:xfrm flipH="1" flipV="1">
            <a:off x="454532" y="654453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20F5738A-1E06-4E82-9252-5FF6AB351B4B}"/>
              </a:ext>
            </a:extLst>
          </p:cNvPr>
          <p:cNvSpPr/>
          <p:nvPr/>
        </p:nvSpPr>
        <p:spPr>
          <a:xfrm flipH="1" flipV="1">
            <a:off x="971601" y="1389668"/>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6E59BCBB-515C-40D4-BBB8-125102F876EE}"/>
              </a:ext>
            </a:extLst>
          </p:cNvPr>
          <p:cNvSpPr/>
          <p:nvPr/>
        </p:nvSpPr>
        <p:spPr>
          <a:xfrm flipH="1">
            <a:off x="8714268" y="1389669"/>
            <a:ext cx="0" cy="4960476"/>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70D75210-8739-4FDF-9289-22EA019A6971}"/>
              </a:ext>
            </a:extLst>
          </p:cNvPr>
          <p:cNvPicPr>
            <a:picLocks noChangeAspect="1"/>
          </p:cNvPicPr>
          <p:nvPr/>
        </p:nvPicPr>
        <p:blipFill>
          <a:blip r:embed="rId3"/>
          <a:stretch>
            <a:fillRect/>
          </a:stretch>
        </p:blipFill>
        <p:spPr>
          <a:xfrm>
            <a:off x="8053754" y="6244469"/>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EA7980F1-0611-4AF9-8991-4EACE3810E00}"/>
              </a:ext>
            </a:extLst>
          </p:cNvPr>
          <p:cNvPicPr>
            <a:picLocks noChangeAspect="1"/>
          </p:cNvPicPr>
          <p:nvPr/>
        </p:nvPicPr>
        <p:blipFill>
          <a:blip r:embed="rId3"/>
          <a:stretch>
            <a:fillRect/>
          </a:stretch>
        </p:blipFill>
        <p:spPr>
          <a:xfrm rot="10800000">
            <a:off x="222738" y="1130567"/>
            <a:ext cx="921637" cy="565092"/>
          </a:xfrm>
          <a:prstGeom prst="rect">
            <a:avLst/>
          </a:prstGeom>
          <a:ln w="12700">
            <a:miter lim="400000"/>
          </a:ln>
        </p:spPr>
      </p:pic>
    </p:spTree>
    <p:extLst>
      <p:ext uri="{BB962C8B-B14F-4D97-AF65-F5344CB8AC3E}">
        <p14:creationId xmlns:p14="http://schemas.microsoft.com/office/powerpoint/2010/main" val="141505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649642" y="3911197"/>
            <a:ext cx="7869516" cy="2335383"/>
          </a:xfrm>
          <a:prstGeom prst="rect">
            <a:avLst/>
          </a:prstGeom>
        </p:spPr>
        <p:txBody>
          <a:bodyPr vert="horz" wrap="square" lIns="91440" tIns="45720" rIns="91440" bIns="45720" rtlCol="0">
            <a:spAutoFit/>
          </a:bodyPr>
          <a:lstStyle/>
          <a:p>
            <a:pPr>
              <a:lnSpc>
                <a:spcPts val="3860"/>
              </a:lnSpc>
            </a:pPr>
            <a:r>
              <a:rPr lang="en-US"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截至公元</a:t>
            </a:r>
            <a:r>
              <a:rPr lang="en-US" sz="2800" dirty="0">
                <a:latin typeface="Microsoft YaHei" panose="020B0503020204020204" pitchFamily="34" charset="-122"/>
                <a:ea typeface="Microsoft YaHei" panose="020B0503020204020204" pitchFamily="34" charset="-122"/>
              </a:rPr>
              <a:t>64</a:t>
            </a:r>
            <a:r>
              <a:rPr lang="zh-CN" altLang="en-US" sz="2800" dirty="0">
                <a:latin typeface="Microsoft YaHei" panose="020B0503020204020204" pitchFamily="34" charset="-122"/>
                <a:ea typeface="Microsoft YaHei" panose="020B0503020204020204" pitchFamily="34" charset="-122"/>
              </a:rPr>
              <a:t>年，罗马城的基督徒数量已经相当可观；</a:t>
            </a:r>
            <a:endParaRPr lang="en-US" altLang="zh-CN" sz="2800" dirty="0">
              <a:latin typeface="Microsoft YaHei" panose="020B0503020204020204" pitchFamily="34" charset="-122"/>
              <a:ea typeface="Microsoft YaHei" panose="020B0503020204020204" pitchFamily="34" charset="-122"/>
            </a:endParaRPr>
          </a:p>
          <a:p>
            <a:pPr>
              <a:lnSpc>
                <a:spcPts val="2160"/>
              </a:lnSpc>
            </a:pPr>
            <a:endParaRPr lang="en-US" altLang="zh-CN" sz="24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1:7 </a:t>
            </a:r>
            <a:r>
              <a:rPr lang="zh-CN" altLang="en-US" sz="2800" dirty="0">
                <a:latin typeface="Microsoft YaHei" panose="020B0503020204020204" pitchFamily="34" charset="-122"/>
                <a:ea typeface="Microsoft YaHei" panose="020B0503020204020204" pitchFamily="34" charset="-122"/>
              </a:rPr>
              <a:t>我写信给你们在罗马为神所爱，奉召作圣徒的众人，</a:t>
            </a:r>
            <a:r>
              <a:rPr lang="en-US" altLang="zh-CN" sz="2800" dirty="0">
                <a:latin typeface="Microsoft YaHei" panose="020B0503020204020204" pitchFamily="34" charset="-122"/>
                <a:ea typeface="Microsoft YaHei" panose="020B0503020204020204" pitchFamily="34" charset="-122"/>
              </a:rPr>
              <a:t>…… 8 ……</a:t>
            </a:r>
            <a:r>
              <a:rPr lang="zh-CN" altLang="en-US" sz="2800" dirty="0">
                <a:latin typeface="Microsoft YaHei" panose="020B0503020204020204" pitchFamily="34" charset="-122"/>
                <a:ea typeface="Microsoft YaHei" panose="020B0503020204020204" pitchFamily="34" charset="-122"/>
              </a:rPr>
              <a:t>你们的信德传遍了天下。</a:t>
            </a:r>
            <a:r>
              <a:rPr lang="en-US" sz="2800" dirty="0">
                <a:latin typeface="Microsoft YaHei" panose="020B0503020204020204" pitchFamily="34" charset="-122"/>
                <a:ea typeface="Microsoft YaHei" panose="020B0503020204020204" pitchFamily="34" charset="-122"/>
              </a:rPr>
              <a:t> </a:t>
            </a:r>
            <a:endParaRPr lang="zh-CN" altLang="zh-CN" sz="2800"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308ADA7C-E448-2842-AE04-653695EC2B92}"/>
              </a:ext>
            </a:extLst>
          </p:cNvPr>
          <p:cNvSpPr txBox="1"/>
          <p:nvPr/>
        </p:nvSpPr>
        <p:spPr>
          <a:xfrm>
            <a:off x="0" y="414183"/>
            <a:ext cx="9144000" cy="646331"/>
          </a:xfrm>
          <a:prstGeom prst="rect">
            <a:avLst/>
          </a:prstGeom>
          <a:noFill/>
        </p:spPr>
        <p:txBody>
          <a:bodyPr wrap="square" rtlCol="0">
            <a:spAutoFit/>
          </a:bodyPr>
          <a:lstStyle/>
          <a:p>
            <a:pPr algn="ct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3B59C86A-2FF4-9949-BF67-A5BD6837D24E}"/>
              </a:ext>
            </a:extLst>
          </p:cNvPr>
          <p:cNvPicPr>
            <a:picLocks noChangeAspect="1"/>
          </p:cNvPicPr>
          <p:nvPr/>
        </p:nvPicPr>
        <p:blipFill>
          <a:blip r:embed="rId3"/>
          <a:stretch>
            <a:fillRect/>
          </a:stretch>
        </p:blipFill>
        <p:spPr>
          <a:xfrm>
            <a:off x="2527816" y="1124258"/>
            <a:ext cx="4250318" cy="2706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
            <a:extLst>
              <a:ext uri="{FF2B5EF4-FFF2-40B4-BE49-F238E27FC236}">
                <a16:creationId xmlns:a16="http://schemas.microsoft.com/office/drawing/2014/main" id="{35E5B661-EB41-4116-AC90-7FF5A98C2ADC}"/>
              </a:ext>
            </a:extLst>
          </p:cNvPr>
          <p:cNvSpPr>
            <a:spLocks noGrp="1"/>
          </p:cNvSpPr>
          <p:nvPr>
            <p:ph type="title"/>
          </p:nvPr>
        </p:nvSpPr>
        <p:spPr>
          <a:xfrm>
            <a:off x="0" y="454068"/>
            <a:ext cx="9144000" cy="1325563"/>
          </a:xfrm>
        </p:spPr>
        <p:txBody>
          <a:bodyPr/>
          <a:lstStyle/>
          <a:p>
            <a:r>
              <a:rPr lang="zh-CN" altLang="en-US" dirty="0"/>
              <a:t>塔西佗对公元</a:t>
            </a:r>
            <a:r>
              <a:rPr lang="en-US" altLang="zh-CN" dirty="0"/>
              <a:t>64</a:t>
            </a:r>
            <a:r>
              <a:rPr lang="zh-CN" altLang="en-US" dirty="0"/>
              <a:t>年罗马基督徒的记载</a:t>
            </a:r>
            <a:br>
              <a:rPr lang="zh-CN" altLang="en-US" dirty="0"/>
            </a:br>
            <a:endParaRPr lang="zh-CN" altLang="en-US" dirty="0"/>
          </a:p>
        </p:txBody>
      </p:sp>
      <p:sp>
        <p:nvSpPr>
          <p:cNvPr id="14" name="直线连接符 20">
            <a:extLst>
              <a:ext uri="{FF2B5EF4-FFF2-40B4-BE49-F238E27FC236}">
                <a16:creationId xmlns:a16="http://schemas.microsoft.com/office/drawing/2014/main" id="{1A15C40F-8948-4169-AA55-2ECAC08C1228}"/>
              </a:ext>
            </a:extLst>
          </p:cNvPr>
          <p:cNvSpPr/>
          <p:nvPr/>
        </p:nvSpPr>
        <p:spPr>
          <a:xfrm flipH="1">
            <a:off x="454531" y="2881428"/>
            <a:ext cx="0" cy="34614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DF37B83-410E-478D-A2C0-ECE20E5553E7}"/>
              </a:ext>
            </a:extLst>
          </p:cNvPr>
          <p:cNvSpPr/>
          <p:nvPr/>
        </p:nvSpPr>
        <p:spPr>
          <a:xfrm flipH="1" flipV="1">
            <a:off x="454532" y="6342829"/>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CD3248C3-8BE1-46E6-863C-606CBA84BB7A}"/>
              </a:ext>
            </a:extLst>
          </p:cNvPr>
          <p:cNvSpPr/>
          <p:nvPr/>
        </p:nvSpPr>
        <p:spPr>
          <a:xfrm flipH="1" flipV="1">
            <a:off x="971601" y="2801603"/>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98B8B1B1-E749-4415-87AC-63237B87FDC1}"/>
              </a:ext>
            </a:extLst>
          </p:cNvPr>
          <p:cNvSpPr/>
          <p:nvPr/>
        </p:nvSpPr>
        <p:spPr>
          <a:xfrm flipH="1">
            <a:off x="8714268" y="2801604"/>
            <a:ext cx="0" cy="346471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2E398D46-3B54-4F8C-B15F-CCA1E9E98C6B}"/>
              </a:ext>
            </a:extLst>
          </p:cNvPr>
          <p:cNvPicPr>
            <a:picLocks noChangeAspect="1"/>
          </p:cNvPicPr>
          <p:nvPr/>
        </p:nvPicPr>
        <p:blipFill>
          <a:blip r:embed="rId4"/>
          <a:stretch>
            <a:fillRect/>
          </a:stretch>
        </p:blipFill>
        <p:spPr>
          <a:xfrm>
            <a:off x="8053754" y="6042764"/>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15A590B1-2D51-441C-A731-886CA7FF2786}"/>
              </a:ext>
            </a:extLst>
          </p:cNvPr>
          <p:cNvPicPr>
            <a:picLocks noChangeAspect="1"/>
          </p:cNvPicPr>
          <p:nvPr/>
        </p:nvPicPr>
        <p:blipFill>
          <a:blip r:embed="rId4"/>
          <a:stretch>
            <a:fillRect/>
          </a:stretch>
        </p:blipFill>
        <p:spPr>
          <a:xfrm rot="10800000">
            <a:off x="222738" y="2529055"/>
            <a:ext cx="921637" cy="565092"/>
          </a:xfrm>
          <a:prstGeom prst="rect">
            <a:avLst/>
          </a:prstGeom>
          <a:ln w="12700">
            <a:miter lim="400000"/>
          </a:ln>
        </p:spPr>
      </p:pic>
    </p:spTree>
    <p:extLst>
      <p:ext uri="{BB962C8B-B14F-4D97-AF65-F5344CB8AC3E}">
        <p14:creationId xmlns:p14="http://schemas.microsoft.com/office/powerpoint/2010/main" val="644276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98FBEAD8-DC24-4DBD-AF2E-2BF36790733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0F2E449D-05E5-4A49-89AF-D205B6B0D91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275F9DE-A525-41DB-928D-0261E2ADC2B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D8B58A1D-56E7-43E6-A04C-10D56CCBF6E8}"/>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432D85DB-85A0-4B34-93D0-ECBF78FFD35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293C4A72-746D-4D91-9B56-3999B09B8A06}"/>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标题 2">
            <a:extLst>
              <a:ext uri="{FF2B5EF4-FFF2-40B4-BE49-F238E27FC236}">
                <a16:creationId xmlns:a16="http://schemas.microsoft.com/office/drawing/2014/main" id="{1AAC5E0B-CBC1-43E0-85FF-C575353015C9}"/>
              </a:ext>
            </a:extLst>
          </p:cNvPr>
          <p:cNvSpPr>
            <a:spLocks noGrp="1"/>
          </p:cNvSpPr>
          <p:nvPr>
            <p:ph type="title"/>
          </p:nvPr>
        </p:nvSpPr>
        <p:spPr/>
        <p:txBody>
          <a:bodyPr/>
          <a:lstStyle/>
          <a:p>
            <a:r>
              <a:rPr lang="zh-CN" altLang="en-US" dirty="0"/>
              <a:t>苏埃托尼乌斯（约公元</a:t>
            </a:r>
            <a:r>
              <a:rPr lang="en-US" altLang="zh-CN" dirty="0"/>
              <a:t>69/73 –130</a:t>
            </a:r>
            <a:r>
              <a:rPr lang="zh-CN" altLang="en-US" dirty="0"/>
              <a:t>年后）</a:t>
            </a:r>
            <a:br>
              <a:rPr lang="zh-CN" altLang="en-US" dirty="0"/>
            </a:br>
            <a:endParaRPr lang="zh-CN" altLang="en-US" dirty="0"/>
          </a:p>
        </p:txBody>
      </p:sp>
      <p:sp>
        <p:nvSpPr>
          <p:cNvPr id="6" name="Rectangle 2">
            <a:extLst>
              <a:ext uri="{FF2B5EF4-FFF2-40B4-BE49-F238E27FC236}">
                <a16:creationId xmlns:a16="http://schemas.microsoft.com/office/drawing/2014/main" id="{8F7E54F0-EAEF-634E-BAF5-B6B34FB50137}"/>
              </a:ext>
            </a:extLst>
          </p:cNvPr>
          <p:cNvSpPr>
            <a:spLocks noChangeArrowheads="1"/>
          </p:cNvSpPr>
          <p:nvPr/>
        </p:nvSpPr>
        <p:spPr bwMode="auto">
          <a:xfrm>
            <a:off x="5358108" y="4432299"/>
            <a:ext cx="3331360" cy="2536619"/>
          </a:xfrm>
          <a:prstGeom prst="rect">
            <a:avLst/>
          </a:prstGeom>
          <a:noFill/>
          <a:ln w="9525">
            <a:noFill/>
            <a:miter lim="800000"/>
            <a:headEnd/>
            <a:tailEnd/>
          </a:ln>
          <a:effectLst/>
        </p:spPr>
        <p:txBody>
          <a:bodyPr lIns="81041" tIns="40521" rIns="81041" bIns="40521"/>
          <a:lstStyle/>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年左右</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撰写</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的罗马历史学家</a:t>
            </a:r>
          </a:p>
        </p:txBody>
      </p:sp>
      <p:pic>
        <p:nvPicPr>
          <p:cNvPr id="14" name="图片 13" descr="男人的雕塑&#10;&#10;描述已自动生成">
            <a:extLst>
              <a:ext uri="{FF2B5EF4-FFF2-40B4-BE49-F238E27FC236}">
                <a16:creationId xmlns:a16="http://schemas.microsoft.com/office/drawing/2014/main" id="{EFD3C1E6-62D0-884B-8476-1127DFCB1474}"/>
              </a:ext>
            </a:extLst>
          </p:cNvPr>
          <p:cNvPicPr>
            <a:picLocks noChangeAspect="1"/>
          </p:cNvPicPr>
          <p:nvPr/>
        </p:nvPicPr>
        <p:blipFill>
          <a:blip r:embed="rId4"/>
          <a:stretch>
            <a:fillRect/>
          </a:stretch>
        </p:blipFill>
        <p:spPr>
          <a:xfrm>
            <a:off x="959119" y="1495363"/>
            <a:ext cx="4088188" cy="51810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31C6494-76E6-3842-8AF8-9E964581D915}"/>
              </a:ext>
            </a:extLst>
          </p:cNvPr>
          <p:cNvPicPr>
            <a:picLocks noChangeAspect="1"/>
          </p:cNvPicPr>
          <p:nvPr/>
        </p:nvPicPr>
        <p:blipFill rotWithShape="1">
          <a:blip r:embed="rId5"/>
          <a:srcRect l="12256" r="12271"/>
          <a:stretch/>
        </p:blipFill>
        <p:spPr>
          <a:xfrm>
            <a:off x="5897520" y="1495363"/>
            <a:ext cx="2127426" cy="28187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2967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直线连接符 20">
            <a:extLst>
              <a:ext uri="{FF2B5EF4-FFF2-40B4-BE49-F238E27FC236}">
                <a16:creationId xmlns:a16="http://schemas.microsoft.com/office/drawing/2014/main" id="{99C792DE-B878-46EB-80D6-66558DDE6E4F}"/>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C8F3523-9662-4894-A6CA-948395BB400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22119606-1AD6-433F-9FBC-55CC468BBD5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AD0E5BDB-89C7-442B-B32A-3831F99CED1E}"/>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E8CE2063-CAA8-4170-9656-7D35C628037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B6B7097A-0C1F-4149-8489-3C78C91A4A6F}"/>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747983E4-DE95-4CAF-AA29-736851C99FD8}"/>
              </a:ext>
            </a:extLst>
          </p:cNvPr>
          <p:cNvSpPr>
            <a:spLocks noGrp="1"/>
          </p:cNvSpPr>
          <p:nvPr>
            <p:ph type="title"/>
          </p:nvPr>
        </p:nvSpPr>
        <p:spPr/>
        <p:txBody>
          <a:bodyPr/>
          <a:lstStyle/>
          <a:p>
            <a:r>
              <a:rPr lang="zh-CN" altLang="en-US" dirty="0"/>
              <a:t>苏埃托尼乌斯对尼禄统治时期</a:t>
            </a:r>
            <a:r>
              <a:rPr lang="en-US" altLang="zh-CN" dirty="0"/>
              <a:t>(</a:t>
            </a:r>
            <a:r>
              <a:rPr lang="zh-CN" altLang="en-US" dirty="0"/>
              <a:t>公元</a:t>
            </a:r>
            <a:r>
              <a:rPr lang="en-US" altLang="zh-CN" dirty="0"/>
              <a:t>54-68)</a:t>
            </a:r>
            <a:r>
              <a:rPr lang="zh-CN" altLang="en-US" dirty="0"/>
              <a:t>基督徒的记载</a:t>
            </a:r>
            <a:br>
              <a:rPr lang="zh-CN" altLang="en-US" dirty="0"/>
            </a:br>
            <a:endParaRPr lang="zh-CN" altLang="en-US" dirty="0"/>
          </a:p>
        </p:txBody>
      </p:sp>
      <p:sp>
        <p:nvSpPr>
          <p:cNvPr id="7" name="Rectangle 2">
            <a:extLst>
              <a:ext uri="{FF2B5EF4-FFF2-40B4-BE49-F238E27FC236}">
                <a16:creationId xmlns:a16="http://schemas.microsoft.com/office/drawing/2014/main" id="{F03FA4EB-2408-994F-B64C-23EC6568155F}"/>
              </a:ext>
            </a:extLst>
          </p:cNvPr>
          <p:cNvSpPr>
            <a:spLocks noChangeArrowheads="1"/>
          </p:cNvSpPr>
          <p:nvPr/>
        </p:nvSpPr>
        <p:spPr bwMode="auto">
          <a:xfrm>
            <a:off x="76200" y="857250"/>
            <a:ext cx="8991600" cy="1028700"/>
          </a:xfrm>
          <a:prstGeom prst="rect">
            <a:avLst/>
          </a:prstGeom>
          <a:noFill/>
          <a:ln w="9525">
            <a:noFill/>
            <a:miter lim="800000"/>
            <a:headEnd/>
            <a:tailEnd/>
          </a:ln>
          <a:effectLst/>
        </p:spPr>
        <p:txBody>
          <a:bodyPr lIns="81041" tIns="40521" rIns="81041" bIns="40521"/>
          <a:lstStyle/>
          <a:p>
            <a:endParaRPr lang="en-US" altLang="zh-CN" sz="3600" dirty="0">
              <a:effectLst>
                <a:outerShdw blurRad="38100" dist="38100" dir="2700000" algn="tl">
                  <a:srgbClr val="000000"/>
                </a:outerShdw>
              </a:effectLst>
              <a:latin typeface="+mn-ea"/>
            </a:endParaRPr>
          </a:p>
        </p:txBody>
      </p:sp>
      <p:sp>
        <p:nvSpPr>
          <p:cNvPr id="8" name="Rectangle 2">
            <a:extLst>
              <a:ext uri="{FF2B5EF4-FFF2-40B4-BE49-F238E27FC236}">
                <a16:creationId xmlns:a16="http://schemas.microsoft.com/office/drawing/2014/main" id="{3C43A443-E669-0949-813C-F1197F1D2C5C}"/>
              </a:ext>
            </a:extLst>
          </p:cNvPr>
          <p:cNvSpPr>
            <a:spLocks noChangeArrowheads="1"/>
          </p:cNvSpPr>
          <p:nvPr/>
        </p:nvSpPr>
        <p:spPr bwMode="auto">
          <a:xfrm>
            <a:off x="4465674" y="2551815"/>
            <a:ext cx="4223791" cy="3929565"/>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在他</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尼禄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统治时期，</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许多弊端受到严厉制裁</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惩罚基督徒，</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他们是新的和为非作歹的宗教迷信</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第六卷（尼禄）</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,16:2 </a:t>
            </a:r>
            <a:endParaRPr lang="zh-CN" altLang="en-US" sz="16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2" name="Picture 11">
            <a:extLst>
              <a:ext uri="{FF2B5EF4-FFF2-40B4-BE49-F238E27FC236}">
                <a16:creationId xmlns:a16="http://schemas.microsoft.com/office/drawing/2014/main" id="{AA250864-CB24-2245-B8E5-667CF4E3CDF4}"/>
              </a:ext>
            </a:extLst>
          </p:cNvPr>
          <p:cNvPicPr>
            <a:picLocks noChangeAspect="1"/>
          </p:cNvPicPr>
          <p:nvPr/>
        </p:nvPicPr>
        <p:blipFill>
          <a:blip r:embed="rId4"/>
          <a:stretch>
            <a:fillRect/>
          </a:stretch>
        </p:blipFill>
        <p:spPr>
          <a:xfrm>
            <a:off x="899592" y="2074273"/>
            <a:ext cx="3337959" cy="44480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A426144E-93C1-CB4C-A20C-500C6D6868C3}"/>
              </a:ext>
            </a:extLst>
          </p:cNvPr>
          <p:cNvSpPr/>
          <p:nvPr/>
        </p:nvSpPr>
        <p:spPr>
          <a:xfrm>
            <a:off x="3088767" y="6030108"/>
            <a:ext cx="1107996" cy="461665"/>
          </a:xfrm>
          <a:prstGeom prst="rect">
            <a:avLst/>
          </a:prstGeom>
        </p:spPr>
        <p:txBody>
          <a:bodyPr wrap="none">
            <a:spAutoFit/>
          </a:bodyPr>
          <a:lstStyle/>
          <a:p>
            <a:pPr algn="just"/>
            <a:r>
              <a:rPr lang="zh-CN" altLang="en-US" sz="24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尼禄像</a:t>
            </a:r>
          </a:p>
        </p:txBody>
      </p:sp>
    </p:spTree>
    <p:extLst>
      <p:ext uri="{BB962C8B-B14F-4D97-AF65-F5344CB8AC3E}">
        <p14:creationId xmlns:p14="http://schemas.microsoft.com/office/powerpoint/2010/main" val="125632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FF2B1-A221-1F46-A240-AA2B2A3A58F2}"/>
              </a:ext>
            </a:extLst>
          </p:cNvPr>
          <p:cNvPicPr>
            <a:picLocks noChangeAspect="1"/>
          </p:cNvPicPr>
          <p:nvPr/>
        </p:nvPicPr>
        <p:blipFill rotWithShape="1">
          <a:blip r:embed="rId3"/>
          <a:srcRect l="78253" t="17363" r="5031" b="14579"/>
          <a:stretch/>
        </p:blipFill>
        <p:spPr>
          <a:xfrm>
            <a:off x="0" y="7765314"/>
            <a:ext cx="9625575" cy="3619988"/>
          </a:xfrm>
          <a:prstGeom prst="rect">
            <a:avLst/>
          </a:prstGeom>
        </p:spPr>
      </p:pic>
      <p:cxnSp>
        <p:nvCxnSpPr>
          <p:cNvPr id="48" name="直线箭头连接符 24">
            <a:extLst>
              <a:ext uri="{FF2B5EF4-FFF2-40B4-BE49-F238E27FC236}">
                <a16:creationId xmlns:a16="http://schemas.microsoft.com/office/drawing/2014/main" id="{8C37876F-FB9C-1C49-BE8E-9B374B999E27}"/>
              </a:ext>
            </a:extLst>
          </p:cNvPr>
          <p:cNvCxnSpPr>
            <a:cxnSpLocks/>
          </p:cNvCxnSpPr>
          <p:nvPr/>
        </p:nvCxnSpPr>
        <p:spPr>
          <a:xfrm>
            <a:off x="565617" y="5320393"/>
            <a:ext cx="857838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9" name="组合 47">
            <a:extLst>
              <a:ext uri="{FF2B5EF4-FFF2-40B4-BE49-F238E27FC236}">
                <a16:creationId xmlns:a16="http://schemas.microsoft.com/office/drawing/2014/main" id="{C484F563-9D16-9E4A-9F0A-F9EF1BC76E63}"/>
              </a:ext>
            </a:extLst>
          </p:cNvPr>
          <p:cNvGrpSpPr/>
          <p:nvPr/>
        </p:nvGrpSpPr>
        <p:grpSpPr>
          <a:xfrm>
            <a:off x="406430" y="4909871"/>
            <a:ext cx="323189" cy="439067"/>
            <a:chOff x="3899792" y="1062698"/>
            <a:chExt cx="434958" cy="590910"/>
          </a:xfrm>
          <a:solidFill>
            <a:schemeClr val="tx1"/>
          </a:solidFill>
        </p:grpSpPr>
        <p:sp>
          <p:nvSpPr>
            <p:cNvPr id="50" name="矩形 52">
              <a:extLst>
                <a:ext uri="{FF2B5EF4-FFF2-40B4-BE49-F238E27FC236}">
                  <a16:creationId xmlns:a16="http://schemas.microsoft.com/office/drawing/2014/main" id="{A007F276-F4FB-564D-A05E-B26ED0F85382}"/>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3">
              <a:extLst>
                <a:ext uri="{FF2B5EF4-FFF2-40B4-BE49-F238E27FC236}">
                  <a16:creationId xmlns:a16="http://schemas.microsoft.com/office/drawing/2014/main" id="{B46B5BCA-6CEF-B34E-863C-313997AA53F7}"/>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矩形 4">
            <a:extLst>
              <a:ext uri="{FF2B5EF4-FFF2-40B4-BE49-F238E27FC236}">
                <a16:creationId xmlns:a16="http://schemas.microsoft.com/office/drawing/2014/main" id="{BB78F308-3BDE-384F-AD21-A91154B9FC0E}"/>
              </a:ext>
            </a:extLst>
          </p:cNvPr>
          <p:cNvSpPr>
            <a:spLocks noChangeArrowheads="1"/>
          </p:cNvSpPr>
          <p:nvPr/>
        </p:nvSpPr>
        <p:spPr bwMode="auto">
          <a:xfrm>
            <a:off x="-80430" y="5371982"/>
            <a:ext cx="1341820" cy="1456587"/>
          </a:xfrm>
          <a:prstGeom prst="rect">
            <a:avLst/>
          </a:prstGeom>
          <a:noFill/>
          <a:ln>
            <a:noFill/>
          </a:ln>
        </p:spPr>
        <p:txBody>
          <a:bodyPr anchor="t"/>
          <a:lstStyle/>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耶稣基督</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受难、复活</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公元</a:t>
            </a:r>
            <a:r>
              <a:rPr lang="en-US" altLang="zh-CN" b="1" dirty="0">
                <a:solidFill>
                  <a:srgbClr val="002060"/>
                </a:solidFill>
                <a:latin typeface="Microsoft YaHei" panose="020B0503020204020204" pitchFamily="34" charset="-122"/>
                <a:ea typeface="Microsoft YaHei" panose="020B0503020204020204" pitchFamily="34" charset="-122"/>
              </a:rPr>
              <a:t>30</a:t>
            </a:r>
            <a:r>
              <a:rPr lang="zh-CN" altLang="en-US" b="1" dirty="0">
                <a:solidFill>
                  <a:srgbClr val="002060"/>
                </a:solidFill>
                <a:latin typeface="Microsoft YaHei" panose="020B0503020204020204" pitchFamily="34" charset="-122"/>
                <a:ea typeface="Microsoft YaHei" panose="020B0503020204020204" pitchFamily="34" charset="-122"/>
              </a:rPr>
              <a:t>年</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左右</a:t>
            </a:r>
            <a:endParaRPr lang="en-US" altLang="zh-CN" b="1" dirty="0">
              <a:solidFill>
                <a:srgbClr val="002060"/>
              </a:solidFill>
              <a:latin typeface="Microsoft YaHei" panose="020B0503020204020204" pitchFamily="34" charset="-122"/>
              <a:ea typeface="Microsoft YaHei" panose="020B0503020204020204" pitchFamily="34" charset="-122"/>
            </a:endParaRPr>
          </a:p>
        </p:txBody>
      </p:sp>
      <p:sp>
        <p:nvSpPr>
          <p:cNvPr id="53" name="矩形 4">
            <a:extLst>
              <a:ext uri="{FF2B5EF4-FFF2-40B4-BE49-F238E27FC236}">
                <a16:creationId xmlns:a16="http://schemas.microsoft.com/office/drawing/2014/main" id="{1F903CF7-A38D-FB41-A123-3D59E6737F3C}"/>
              </a:ext>
            </a:extLst>
          </p:cNvPr>
          <p:cNvSpPr>
            <a:spLocks noChangeArrowheads="1"/>
          </p:cNvSpPr>
          <p:nvPr/>
        </p:nvSpPr>
        <p:spPr bwMode="auto">
          <a:xfrm>
            <a:off x="8506372" y="5401290"/>
            <a:ext cx="688806" cy="962107"/>
          </a:xfrm>
          <a:prstGeom prst="rect">
            <a:avLst/>
          </a:prstGeom>
          <a:noFill/>
          <a:ln>
            <a:noFill/>
          </a:ln>
        </p:spPr>
        <p:txBody>
          <a:bodyPr anchor="t"/>
          <a:lstStyle/>
          <a:p>
            <a:pPr algn="ctr" eaLnBrk="0" hangingPunct="0"/>
            <a:r>
              <a:rPr lang="zh-CN" altLang="en-US" b="1" dirty="0">
                <a:latin typeface="Microsoft YaHei" panose="020B0503020204020204" pitchFamily="34" charset="-122"/>
                <a:ea typeface="Microsoft YaHei" panose="020B0503020204020204" pitchFamily="34" charset="-122"/>
              </a:rPr>
              <a:t>公元</a:t>
            </a:r>
            <a:endParaRPr lang="en-US" altLang="zh-CN" b="1" dirty="0">
              <a:latin typeface="Microsoft YaHei" panose="020B0503020204020204" pitchFamily="34" charset="-122"/>
              <a:ea typeface="Microsoft YaHei" panose="020B0503020204020204" pitchFamily="34" charset="-122"/>
            </a:endParaRPr>
          </a:p>
          <a:p>
            <a:pPr algn="ctr" eaLnBrk="0" hangingPunct="0"/>
            <a:r>
              <a:rPr lang="en-US" altLang="zh-CN" b="1" dirty="0">
                <a:latin typeface="Microsoft YaHei" panose="020B0503020204020204" pitchFamily="34" charset="-122"/>
                <a:ea typeface="Microsoft YaHei" panose="020B0503020204020204" pitchFamily="34" charset="-122"/>
              </a:rPr>
              <a:t>100</a:t>
            </a:r>
            <a:r>
              <a:rPr lang="zh-CN" altLang="en-US" b="1" dirty="0">
                <a:latin typeface="Microsoft YaHei" panose="020B0503020204020204" pitchFamily="34" charset="-122"/>
                <a:ea typeface="Microsoft YaHei" panose="020B0503020204020204" pitchFamily="34" charset="-122"/>
              </a:rPr>
              <a:t>年</a:t>
            </a:r>
            <a:endParaRPr lang="en-US" altLang="zh-CN" b="1" dirty="0">
              <a:latin typeface="Microsoft YaHei" panose="020B0503020204020204" pitchFamily="34" charset="-122"/>
              <a:ea typeface="Microsoft YaHei" panose="020B0503020204020204" pitchFamily="34" charset="-122"/>
            </a:endParaRPr>
          </a:p>
        </p:txBody>
      </p:sp>
      <p:cxnSp>
        <p:nvCxnSpPr>
          <p:cNvPr id="54" name="直线箭头连接符 24">
            <a:extLst>
              <a:ext uri="{FF2B5EF4-FFF2-40B4-BE49-F238E27FC236}">
                <a16:creationId xmlns:a16="http://schemas.microsoft.com/office/drawing/2014/main" id="{FB8A141A-C02C-CD40-BBB3-E4CEA6085949}"/>
              </a:ext>
            </a:extLst>
          </p:cNvPr>
          <p:cNvCxnSpPr>
            <a:cxnSpLocks/>
            <a:endCxn id="55" idx="2"/>
          </p:cNvCxnSpPr>
          <p:nvPr/>
        </p:nvCxnSpPr>
        <p:spPr>
          <a:xfrm>
            <a:off x="616795" y="5319700"/>
            <a:ext cx="8161980" cy="3275"/>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椭圆 25">
            <a:extLst>
              <a:ext uri="{FF2B5EF4-FFF2-40B4-BE49-F238E27FC236}">
                <a16:creationId xmlns:a16="http://schemas.microsoft.com/office/drawing/2014/main" id="{11172951-DB2D-9A4E-8579-3A5238E47043}"/>
              </a:ext>
            </a:extLst>
          </p:cNvPr>
          <p:cNvSpPr>
            <a:spLocks noChangeAspect="1"/>
          </p:cNvSpPr>
          <p:nvPr/>
        </p:nvSpPr>
        <p:spPr>
          <a:xfrm>
            <a:off x="8778775" y="525097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6" name="组合 2">
            <a:extLst>
              <a:ext uri="{FF2B5EF4-FFF2-40B4-BE49-F238E27FC236}">
                <a16:creationId xmlns:a16="http://schemas.microsoft.com/office/drawing/2014/main" id="{89C81783-1CC5-4E4D-97AE-387FA68456D2}"/>
              </a:ext>
            </a:extLst>
          </p:cNvPr>
          <p:cNvGrpSpPr/>
          <p:nvPr/>
        </p:nvGrpSpPr>
        <p:grpSpPr>
          <a:xfrm>
            <a:off x="2158886" y="4523708"/>
            <a:ext cx="5145961" cy="795458"/>
            <a:chOff x="2158886" y="3666240"/>
            <a:chExt cx="5145961" cy="795458"/>
          </a:xfrm>
        </p:grpSpPr>
        <p:sp>
          <p:nvSpPr>
            <p:cNvPr id="57" name="TextBox 56">
              <a:extLst>
                <a:ext uri="{FF2B5EF4-FFF2-40B4-BE49-F238E27FC236}">
                  <a16:creationId xmlns:a16="http://schemas.microsoft.com/office/drawing/2014/main" id="{1051FD53-224F-FD4F-9515-16771FFB4587}"/>
                </a:ext>
              </a:extLst>
            </p:cNvPr>
            <p:cNvSpPr txBox="1"/>
            <p:nvPr/>
          </p:nvSpPr>
          <p:spPr>
            <a:xfrm>
              <a:off x="2158886" y="3666240"/>
              <a:ext cx="5145961" cy="523220"/>
            </a:xfrm>
            <a:prstGeom prst="rect">
              <a:avLst/>
            </a:prstGeom>
            <a:solidFill>
              <a:srgbClr val="FF0000"/>
            </a:solidFill>
          </p:spPr>
          <p:txBody>
            <a:bodyPr wrap="none" rtlCol="0">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新约成书的年代 公元</a:t>
              </a:r>
              <a:r>
                <a:rPr lang="en-US" altLang="zh-CN" sz="2800" b="1" dirty="0">
                  <a:solidFill>
                    <a:schemeClr val="bg1"/>
                  </a:solidFill>
                  <a:latin typeface="Microsoft YaHei" panose="020B0503020204020204" pitchFamily="34" charset="-122"/>
                  <a:ea typeface="Microsoft YaHei" panose="020B0503020204020204" pitchFamily="34" charset="-122"/>
                </a:rPr>
                <a:t>30-100</a:t>
              </a:r>
              <a:r>
                <a:rPr lang="zh-CN" altLang="en-US" sz="2800" b="1" dirty="0">
                  <a:solidFill>
                    <a:schemeClr val="bg1"/>
                  </a:solidFill>
                  <a:latin typeface="Microsoft YaHei" panose="020B0503020204020204" pitchFamily="34" charset="-122"/>
                  <a:ea typeface="Microsoft YaHei" panose="020B0503020204020204" pitchFamily="34" charset="-122"/>
                </a:rPr>
                <a:t>年</a:t>
              </a:r>
              <a:endParaRPr lang="en-US" sz="2800" b="1" dirty="0">
                <a:solidFill>
                  <a:schemeClr val="bg1"/>
                </a:solidFill>
                <a:latin typeface="Microsoft YaHei" panose="020B0503020204020204" pitchFamily="34" charset="-122"/>
                <a:ea typeface="Microsoft YaHei" panose="020B0503020204020204" pitchFamily="34" charset="-122"/>
              </a:endParaRPr>
            </a:p>
          </p:txBody>
        </p:sp>
        <p:sp>
          <p:nvSpPr>
            <p:cNvPr id="58" name="三角形 36">
              <a:extLst>
                <a:ext uri="{FF2B5EF4-FFF2-40B4-BE49-F238E27FC236}">
                  <a16:creationId xmlns:a16="http://schemas.microsoft.com/office/drawing/2014/main" id="{343C1FCA-BD1F-B449-927C-2CE4B2CFE597}"/>
                </a:ext>
              </a:extLst>
            </p:cNvPr>
            <p:cNvSpPr/>
            <p:nvPr/>
          </p:nvSpPr>
          <p:spPr>
            <a:xfrm rot="10800000">
              <a:off x="4581016" y="4162508"/>
              <a:ext cx="323189" cy="2991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grpSp>
      <p:pic>
        <p:nvPicPr>
          <p:cNvPr id="16" name="图片 15">
            <a:extLst>
              <a:ext uri="{FF2B5EF4-FFF2-40B4-BE49-F238E27FC236}">
                <a16:creationId xmlns:a16="http://schemas.microsoft.com/office/drawing/2014/main" id="{9904E049-ADAF-4465-96E8-C0ACFF50DC83}"/>
              </a:ext>
            </a:extLst>
          </p:cNvPr>
          <p:cNvPicPr>
            <a:picLocks noChangeAspect="1"/>
          </p:cNvPicPr>
          <p:nvPr/>
        </p:nvPicPr>
        <p:blipFill>
          <a:blip r:embed="rId4"/>
          <a:stretch>
            <a:fillRect/>
          </a:stretch>
        </p:blipFill>
        <p:spPr>
          <a:xfrm>
            <a:off x="3315084" y="143207"/>
            <a:ext cx="2755900" cy="3928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93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直线连接符 20">
            <a:extLst>
              <a:ext uri="{FF2B5EF4-FFF2-40B4-BE49-F238E27FC236}">
                <a16:creationId xmlns:a16="http://schemas.microsoft.com/office/drawing/2014/main" id="{7BB54CFB-1231-4AEC-9799-F4AC4661D896}"/>
              </a:ext>
            </a:extLst>
          </p:cNvPr>
          <p:cNvSpPr/>
          <p:nvPr/>
        </p:nvSpPr>
        <p:spPr>
          <a:xfrm flipH="1">
            <a:off x="454531" y="1946245"/>
            <a:ext cx="0" cy="443692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DC5F628C-E0CA-4BD0-9F7E-17D9F175180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9EE50628-4FF4-4A54-A161-AA86822CE88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72493775-579F-4526-AA47-CBE8D8FC5D9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C8AD76AA-730B-4502-A02A-AFFCA7C2225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62F1B52D-838D-42B5-8839-BFC645B5C3E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6B8308AD-2437-4DDE-B6ED-9AC86159FEB9}"/>
              </a:ext>
            </a:extLst>
          </p:cNvPr>
          <p:cNvSpPr>
            <a:spLocks noGrp="1"/>
          </p:cNvSpPr>
          <p:nvPr>
            <p:ph type="title"/>
          </p:nvPr>
        </p:nvSpPr>
        <p:spPr/>
        <p:txBody>
          <a:bodyPr/>
          <a:lstStyle/>
          <a:p>
            <a:r>
              <a:rPr lang="zh-CN" altLang="en-US" dirty="0"/>
              <a:t>苏埃托尼乌斯对克劳狄皇帝统治时期</a:t>
            </a:r>
            <a:br>
              <a:rPr lang="zh-CN" altLang="en-US" dirty="0"/>
            </a:br>
            <a:r>
              <a:rPr lang="en-US" altLang="zh-CN" dirty="0"/>
              <a:t>(</a:t>
            </a:r>
            <a:r>
              <a:rPr lang="zh-CN" altLang="en-US" dirty="0"/>
              <a:t>公元</a:t>
            </a:r>
            <a:r>
              <a:rPr lang="en-US" altLang="zh-CN" dirty="0"/>
              <a:t>41-54)</a:t>
            </a:r>
            <a:r>
              <a:rPr lang="zh-CN" altLang="en-US" dirty="0"/>
              <a:t>基督徒的记载：</a:t>
            </a:r>
            <a:br>
              <a:rPr lang="zh-CN" altLang="en-US" dirty="0"/>
            </a:br>
            <a:endParaRPr lang="zh-CN" altLang="en-US" dirty="0"/>
          </a:p>
        </p:txBody>
      </p:sp>
      <p:sp>
        <p:nvSpPr>
          <p:cNvPr id="14" name="Rectangle 2">
            <a:extLst>
              <a:ext uri="{FF2B5EF4-FFF2-40B4-BE49-F238E27FC236}">
                <a16:creationId xmlns:a16="http://schemas.microsoft.com/office/drawing/2014/main" id="{8C0E242D-59F6-2B47-9FA3-FFD92FB7153F}"/>
              </a:ext>
            </a:extLst>
          </p:cNvPr>
          <p:cNvSpPr>
            <a:spLocks noChangeArrowheads="1"/>
          </p:cNvSpPr>
          <p:nvPr/>
        </p:nvSpPr>
        <p:spPr bwMode="auto">
          <a:xfrm>
            <a:off x="3352800" y="2517627"/>
            <a:ext cx="5109176" cy="3929565"/>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克劳狄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将犹太人驱出罗马，因为他们总是因</a:t>
            </a:r>
            <a:r>
              <a:rPr lang="en-US" altLang="zh-CN" sz="2800" dirty="0" err="1">
                <a:latin typeface="Microsoft YaHei" panose="020B0503020204020204" pitchFamily="34" charset="-122"/>
                <a:ea typeface="Microsoft YaHei" panose="020B0503020204020204" pitchFamily="34" charset="-122"/>
                <a:cs typeface="Arial" panose="020B0604020202020204" pitchFamily="34" charset="0"/>
              </a:rPr>
              <a:t>Chrestus</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大概是指基督</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这个煽动者闹事。</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第五卷（克劳狄），</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25:4</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a:t>
            </a:r>
          </a:p>
        </p:txBody>
      </p:sp>
      <p:pic>
        <p:nvPicPr>
          <p:cNvPr id="15" name="Picture 5">
            <a:extLst>
              <a:ext uri="{FF2B5EF4-FFF2-40B4-BE49-F238E27FC236}">
                <a16:creationId xmlns:a16="http://schemas.microsoft.com/office/drawing/2014/main" id="{9E31CEBE-4F79-E443-8115-04FFCD89E8E3}"/>
              </a:ext>
            </a:extLst>
          </p:cNvPr>
          <p:cNvPicPr>
            <a:picLocks noChangeAspect="1"/>
          </p:cNvPicPr>
          <p:nvPr/>
        </p:nvPicPr>
        <p:blipFill>
          <a:blip r:embed="rId4"/>
          <a:stretch>
            <a:fillRect/>
          </a:stretch>
        </p:blipFill>
        <p:spPr>
          <a:xfrm>
            <a:off x="113062" y="2221441"/>
            <a:ext cx="2987446" cy="39365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3092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2BB4DA09-8339-4663-8663-17F4A3F9A841}"/>
              </a:ext>
            </a:extLst>
          </p:cNvPr>
          <p:cNvSpPr/>
          <p:nvPr/>
        </p:nvSpPr>
        <p:spPr>
          <a:xfrm flipH="1">
            <a:off x="454531" y="1937857"/>
            <a:ext cx="0" cy="4445312"/>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61C89B7A-2EF2-4CF0-B24C-C4BD61021C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2BA9A48C-2A5B-495F-BBC2-8EB65E307A1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8C7AE8A2-61DF-4005-A5E9-494FAA9D3E21}"/>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15340B63-9B5D-4478-9886-6B6234A95FE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CB7B09A1-ED56-4BC8-8DCE-A2A46A49F9E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1">
            <a:extLst>
              <a:ext uri="{FF2B5EF4-FFF2-40B4-BE49-F238E27FC236}">
                <a16:creationId xmlns:a16="http://schemas.microsoft.com/office/drawing/2014/main" id="{FFCE628E-7AFD-4F80-B7BF-3B275E65859A}"/>
              </a:ext>
            </a:extLst>
          </p:cNvPr>
          <p:cNvSpPr>
            <a:spLocks noGrp="1"/>
          </p:cNvSpPr>
          <p:nvPr>
            <p:ph type="title"/>
          </p:nvPr>
        </p:nvSpPr>
        <p:spPr/>
        <p:txBody>
          <a:bodyPr/>
          <a:lstStyle/>
          <a:p>
            <a:r>
              <a:rPr lang="zh-CN" altLang="en-US" dirty="0"/>
              <a:t>苏埃托尼乌斯对克劳狄皇帝统治时期</a:t>
            </a:r>
            <a:br>
              <a:rPr lang="zh-CN" altLang="en-US" dirty="0"/>
            </a:br>
            <a:r>
              <a:rPr lang="en-US" altLang="zh-CN" dirty="0"/>
              <a:t>(</a:t>
            </a:r>
            <a:r>
              <a:rPr lang="zh-CN" altLang="en-US" dirty="0"/>
              <a:t>公元</a:t>
            </a:r>
            <a:r>
              <a:rPr lang="en-US" altLang="zh-CN" dirty="0"/>
              <a:t>41-54)</a:t>
            </a:r>
            <a:r>
              <a:rPr lang="zh-CN" altLang="en-US" dirty="0"/>
              <a:t>基督徒的记载：</a:t>
            </a:r>
            <a:br>
              <a:rPr lang="zh-CN" altLang="en-US" dirty="0"/>
            </a:br>
            <a:endParaRPr lang="zh-CN" altLang="en-US" dirty="0"/>
          </a:p>
        </p:txBody>
      </p:sp>
      <p:pic>
        <p:nvPicPr>
          <p:cNvPr id="6" name="Picture 5">
            <a:extLst>
              <a:ext uri="{FF2B5EF4-FFF2-40B4-BE49-F238E27FC236}">
                <a16:creationId xmlns:a16="http://schemas.microsoft.com/office/drawing/2014/main" id="{CB9B9B6A-3CC6-7D46-9CB9-856629017C7A}"/>
              </a:ext>
            </a:extLst>
          </p:cNvPr>
          <p:cNvPicPr>
            <a:picLocks noChangeAspect="1"/>
          </p:cNvPicPr>
          <p:nvPr/>
        </p:nvPicPr>
        <p:blipFill>
          <a:blip r:embed="rId4"/>
          <a:stretch>
            <a:fillRect/>
          </a:stretch>
        </p:blipFill>
        <p:spPr>
          <a:xfrm>
            <a:off x="103231" y="2195009"/>
            <a:ext cx="2987446" cy="39365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2">
            <a:extLst>
              <a:ext uri="{FF2B5EF4-FFF2-40B4-BE49-F238E27FC236}">
                <a16:creationId xmlns:a16="http://schemas.microsoft.com/office/drawing/2014/main" id="{8C0E242D-59F6-2B47-9FA3-FFD92FB7153F}"/>
              </a:ext>
            </a:extLst>
          </p:cNvPr>
          <p:cNvSpPr>
            <a:spLocks noChangeArrowheads="1"/>
          </p:cNvSpPr>
          <p:nvPr/>
        </p:nvSpPr>
        <p:spPr bwMode="auto">
          <a:xfrm>
            <a:off x="3240987" y="2517626"/>
            <a:ext cx="5433859" cy="4538923"/>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18:1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这事以后，保罗离了雅典，来到哥林多，</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遇见一个犹太人，名叫亚居拉；他生在本都，因为革老丢</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克劳狄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命犹太人都离开罗马，新近带著妻百基拉，从意大利来。</a:t>
            </a:r>
          </a:p>
        </p:txBody>
      </p:sp>
    </p:spTree>
    <p:extLst>
      <p:ext uri="{BB962C8B-B14F-4D97-AF65-F5344CB8AC3E}">
        <p14:creationId xmlns:p14="http://schemas.microsoft.com/office/powerpoint/2010/main" val="4218076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3477C1B-942A-4183-B449-A999875728F5}"/>
              </a:ext>
            </a:extLst>
          </p:cNvPr>
          <p:cNvSpPr>
            <a:spLocks noGrp="1"/>
          </p:cNvSpPr>
          <p:nvPr>
            <p:ph type="title"/>
          </p:nvPr>
        </p:nvSpPr>
        <p:spPr/>
        <p:txBody>
          <a:bodyPr/>
          <a:lstStyle/>
          <a:p>
            <a:r>
              <a:rPr lang="zh-CN" altLang="en-US" dirty="0"/>
              <a:t>小普林尼（约公元</a:t>
            </a:r>
            <a:r>
              <a:rPr lang="en-US" altLang="zh-CN" dirty="0"/>
              <a:t>61–113</a:t>
            </a:r>
            <a:r>
              <a:rPr lang="zh-CN" altLang="en-US" dirty="0"/>
              <a:t>）</a:t>
            </a:r>
            <a:br>
              <a:rPr lang="zh-CN" altLang="en-US" dirty="0"/>
            </a:br>
            <a:endParaRPr lang="zh-CN" altLang="en-US" dirty="0"/>
          </a:p>
        </p:txBody>
      </p:sp>
      <p:sp>
        <p:nvSpPr>
          <p:cNvPr id="5" name="Rectangle 2">
            <a:extLst>
              <a:ext uri="{FF2B5EF4-FFF2-40B4-BE49-F238E27FC236}">
                <a16:creationId xmlns:a16="http://schemas.microsoft.com/office/drawing/2014/main" id="{5371F9BB-60BE-5141-98B7-FE74075FEC9D}"/>
              </a:ext>
            </a:extLst>
          </p:cNvPr>
          <p:cNvSpPr>
            <a:spLocks noChangeArrowheads="1"/>
          </p:cNvSpPr>
          <p:nvPr/>
        </p:nvSpPr>
        <p:spPr bwMode="auto">
          <a:xfrm>
            <a:off x="4572000" y="3216764"/>
            <a:ext cx="3672408" cy="1976721"/>
          </a:xfrm>
          <a:prstGeom prst="rect">
            <a:avLst/>
          </a:prstGeom>
          <a:noFill/>
          <a:ln w="9525">
            <a:noFill/>
            <a:miter lim="800000"/>
            <a:headEnd/>
            <a:tailEnd/>
          </a:ln>
          <a:effectLst/>
        </p:spPr>
        <p:txBody>
          <a:bodyPr lIns="81041" tIns="40521" rIns="81041" bIns="40521"/>
          <a:lstStyle/>
          <a:p>
            <a:pPr algn="l">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111-113</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年担任罗马土耳其北部巡抚；</a:t>
            </a:r>
          </a:p>
          <a:p>
            <a:pPr algn="l">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曾给图拉真皇帝写信。</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直线连接符 20">
            <a:extLst>
              <a:ext uri="{FF2B5EF4-FFF2-40B4-BE49-F238E27FC236}">
                <a16:creationId xmlns:a16="http://schemas.microsoft.com/office/drawing/2014/main" id="{4C4F6EBE-1647-4A55-AD9C-8F699060B5C8}"/>
              </a:ext>
            </a:extLst>
          </p:cNvPr>
          <p:cNvSpPr/>
          <p:nvPr/>
        </p:nvSpPr>
        <p:spPr>
          <a:xfrm flipH="1">
            <a:off x="454531" y="1981199"/>
            <a:ext cx="0" cy="4401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07902866-16A2-45A5-8B16-5668C136670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DA193443-350E-425F-B543-E7313EDE5A1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179C9E84-7377-48C0-A638-F215A8401145}"/>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87330931-4D7D-471D-B626-C227CB003D4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6628B8F2-B790-4988-9773-A8DDA7849B2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3073" name="Picture 1" descr="page33image13416160">
            <a:extLst>
              <a:ext uri="{FF2B5EF4-FFF2-40B4-BE49-F238E27FC236}">
                <a16:creationId xmlns:a16="http://schemas.microsoft.com/office/drawing/2014/main" id="{E7C75596-103F-C74D-A6BB-E7F02CA78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2" t="2643" r="4936" b="12868"/>
          <a:stretch/>
        </p:blipFill>
        <p:spPr bwMode="auto">
          <a:xfrm>
            <a:off x="1187643" y="1702993"/>
            <a:ext cx="3082058" cy="4808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3847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A3009-25AE-4C01-8ECE-140B84832405}"/>
              </a:ext>
            </a:extLst>
          </p:cNvPr>
          <p:cNvSpPr>
            <a:spLocks noGrp="1"/>
          </p:cNvSpPr>
          <p:nvPr>
            <p:ph type="title"/>
          </p:nvPr>
        </p:nvSpPr>
        <p:spPr/>
        <p:txBody>
          <a:bodyPr/>
          <a:lstStyle/>
          <a:p>
            <a:r>
              <a:rPr lang="zh-CN" altLang="en-US" dirty="0"/>
              <a:t>小普林尼的审问方法</a:t>
            </a:r>
            <a:br>
              <a:rPr lang="zh-CN" altLang="en-US" dirty="0"/>
            </a:br>
            <a:endParaRPr lang="zh-CN" altLang="en-US" dirty="0"/>
          </a:p>
        </p:txBody>
      </p:sp>
      <p:sp>
        <p:nvSpPr>
          <p:cNvPr id="14" name="矩形 2">
            <a:extLst>
              <a:ext uri="{FF2B5EF4-FFF2-40B4-BE49-F238E27FC236}">
                <a16:creationId xmlns:a16="http://schemas.microsoft.com/office/drawing/2014/main" id="{8A3D64B5-FCBF-ED4B-BB44-4EDE5BA2C380}"/>
              </a:ext>
            </a:extLst>
          </p:cNvPr>
          <p:cNvSpPr/>
          <p:nvPr/>
        </p:nvSpPr>
        <p:spPr>
          <a:xfrm>
            <a:off x="593123" y="2339862"/>
            <a:ext cx="8115792" cy="4217308"/>
          </a:xfrm>
          <a:prstGeom prst="rect">
            <a:avLst/>
          </a:prstGeom>
        </p:spPr>
        <p:txBody>
          <a:bodyPr vert="horz" wrap="square" lIns="91440" tIns="45720" rIns="91440" bIns="45720" rtlCol="0">
            <a:spAutoFit/>
          </a:bodyPr>
          <a:lstStyle/>
          <a:p>
            <a:pPr>
              <a:lnSpc>
                <a:spcPts val="3560"/>
              </a:lnSpc>
            </a:pPr>
            <a:r>
              <a:rPr lang="zh-CN" altLang="en-US" sz="2800" dirty="0">
                <a:latin typeface="Microsoft YaHei" panose="020B0503020204020204" pitchFamily="34" charset="-122"/>
                <a:ea typeface="Microsoft YaHei" panose="020B0503020204020204" pitchFamily="34" charset="-122"/>
              </a:rPr>
              <a:t>呈图拉真皇帝陛下：</a:t>
            </a:r>
            <a:endParaRPr lang="en-US" sz="2800" dirty="0">
              <a:latin typeface="Microsoft YaHei" panose="020B0503020204020204" pitchFamily="34" charset="-122"/>
              <a:ea typeface="Microsoft YaHei" panose="020B0503020204020204" pitchFamily="34" charset="-122"/>
            </a:endParaRPr>
          </a:p>
          <a:p>
            <a:pPr>
              <a:lnSpc>
                <a:spcPts val="356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我审问他们是否为基督徒，如果他们承认是，我会重复这个问题两次，并且加之以死刑相威胁；如果他们依然坚持，我便下令将其处死</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那些否认自己是基督徒，或曾经是基督徒的人，若随我向诸神祈祷，献乳香和酒料崇拜您的尊像</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我特为此下令将您的尊像和诸神像一并带来，以及最终咒诅基督</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据说，这些行为都是真基督徒所不能被逼就范的</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这些人，依我看，便可以释放。</a:t>
            </a:r>
            <a:endParaRPr lang="en-US" altLang="zh-CN" sz="2800" dirty="0">
              <a:latin typeface="Microsoft YaHei" panose="020B0503020204020204" pitchFamily="34" charset="-122"/>
              <a:ea typeface="Microsoft YaHei" panose="020B0503020204020204" pitchFamily="34" charset="-122"/>
            </a:endParaRPr>
          </a:p>
        </p:txBody>
      </p:sp>
      <p:sp>
        <p:nvSpPr>
          <p:cNvPr id="13" name="直线连接符 20">
            <a:extLst>
              <a:ext uri="{FF2B5EF4-FFF2-40B4-BE49-F238E27FC236}">
                <a16:creationId xmlns:a16="http://schemas.microsoft.com/office/drawing/2014/main" id="{7F688DD3-CB39-4F0D-84F1-403FC0676B4A}"/>
              </a:ext>
            </a:extLst>
          </p:cNvPr>
          <p:cNvSpPr/>
          <p:nvPr/>
        </p:nvSpPr>
        <p:spPr>
          <a:xfrm flipH="1">
            <a:off x="454531" y="2230589"/>
            <a:ext cx="0" cy="4401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4E3C134E-DFE3-4E04-A5D5-68B8B0154EF8}"/>
              </a:ext>
            </a:extLst>
          </p:cNvPr>
          <p:cNvSpPr/>
          <p:nvPr/>
        </p:nvSpPr>
        <p:spPr>
          <a:xfrm flipH="1" flipV="1">
            <a:off x="454532" y="663256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FA3291F-9609-48B6-B676-4DC19EC1A0FC}"/>
              </a:ext>
            </a:extLst>
          </p:cNvPr>
          <p:cNvSpPr/>
          <p:nvPr/>
        </p:nvSpPr>
        <p:spPr>
          <a:xfrm flipH="1" flipV="1">
            <a:off x="971601" y="202902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B42D7350-02BD-4C02-BBF7-D47CDFB36013}"/>
              </a:ext>
            </a:extLst>
          </p:cNvPr>
          <p:cNvSpPr/>
          <p:nvPr/>
        </p:nvSpPr>
        <p:spPr>
          <a:xfrm flipH="1">
            <a:off x="8714268" y="202902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5ABAD5B9-3E40-4F4F-AF9B-C638634EDB32}"/>
              </a:ext>
            </a:extLst>
          </p:cNvPr>
          <p:cNvPicPr>
            <a:picLocks noChangeAspect="1"/>
          </p:cNvPicPr>
          <p:nvPr/>
        </p:nvPicPr>
        <p:blipFill>
          <a:blip r:embed="rId3"/>
          <a:stretch>
            <a:fillRect/>
          </a:stretch>
        </p:blipFill>
        <p:spPr>
          <a:xfrm>
            <a:off x="8053754" y="631904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5FA1CEC7-D04F-444F-857B-C71ED26C3AA3}"/>
              </a:ext>
            </a:extLst>
          </p:cNvPr>
          <p:cNvPicPr>
            <a:picLocks noChangeAspect="1"/>
          </p:cNvPicPr>
          <p:nvPr/>
        </p:nvPicPr>
        <p:blipFill>
          <a:blip r:embed="rId3"/>
          <a:stretch>
            <a:fillRect/>
          </a:stretch>
        </p:blipFill>
        <p:spPr>
          <a:xfrm rot="10800000">
            <a:off x="222738" y="1769920"/>
            <a:ext cx="921637" cy="565092"/>
          </a:xfrm>
          <a:prstGeom prst="rect">
            <a:avLst/>
          </a:prstGeom>
          <a:ln w="12700">
            <a:miter lim="400000"/>
          </a:ln>
        </p:spPr>
      </p:pic>
      <p:pic>
        <p:nvPicPr>
          <p:cNvPr id="4" name="图片 3" descr="男人穿着制服&#10;&#10;中度可信度描述已自动生成">
            <a:extLst>
              <a:ext uri="{FF2B5EF4-FFF2-40B4-BE49-F238E27FC236}">
                <a16:creationId xmlns:a16="http://schemas.microsoft.com/office/drawing/2014/main" id="{1BC1554C-9142-9243-B1F4-EE95B756CB5A}"/>
              </a:ext>
            </a:extLst>
          </p:cNvPr>
          <p:cNvPicPr>
            <a:picLocks noChangeAspect="1"/>
          </p:cNvPicPr>
          <p:nvPr/>
        </p:nvPicPr>
        <p:blipFill>
          <a:blip r:embed="rId4"/>
          <a:stretch>
            <a:fillRect/>
          </a:stretch>
        </p:blipFill>
        <p:spPr>
          <a:xfrm>
            <a:off x="5940507" y="968704"/>
            <a:ext cx="2611726" cy="17221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2252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8424CF-21AC-4F21-8924-B39874F2454A}"/>
              </a:ext>
            </a:extLst>
          </p:cNvPr>
          <p:cNvSpPr>
            <a:spLocks noGrp="1"/>
          </p:cNvSpPr>
          <p:nvPr>
            <p:ph type="title"/>
          </p:nvPr>
        </p:nvSpPr>
        <p:spPr/>
        <p:txBody>
          <a:bodyPr/>
          <a:lstStyle/>
          <a:p>
            <a:r>
              <a:rPr lang="zh-CN" altLang="en-US" dirty="0"/>
              <a:t>小普林尼对基督徒罪行的描述</a:t>
            </a:r>
            <a:br>
              <a:rPr lang="zh-CN" altLang="en-US" dirty="0"/>
            </a:br>
            <a:endParaRPr lang="zh-CN" altLang="en-US" dirty="0"/>
          </a:p>
        </p:txBody>
      </p:sp>
      <p:sp>
        <p:nvSpPr>
          <p:cNvPr id="14" name="矩形 2">
            <a:extLst>
              <a:ext uri="{FF2B5EF4-FFF2-40B4-BE49-F238E27FC236}">
                <a16:creationId xmlns:a16="http://schemas.microsoft.com/office/drawing/2014/main" id="{8A3D64B5-FCBF-ED4B-BB44-4EDE5BA2C380}"/>
              </a:ext>
            </a:extLst>
          </p:cNvPr>
          <p:cNvSpPr/>
          <p:nvPr/>
        </p:nvSpPr>
        <p:spPr>
          <a:xfrm>
            <a:off x="544839" y="1561293"/>
            <a:ext cx="8009099" cy="5002780"/>
          </a:xfrm>
          <a:prstGeom prst="rect">
            <a:avLst/>
          </a:prstGeom>
        </p:spPr>
        <p:txBody>
          <a:bodyPr vert="horz" wrap="square" lIns="91440" tIns="45720" rIns="91440" bIns="45720" rtlCol="0">
            <a:spAutoFit/>
          </a:bodyPr>
          <a:lstStyle/>
          <a:p>
            <a:pPr>
              <a:lnSpc>
                <a:spcPts val="346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他们承认他们所有的罪行或错误，在于他们习惯在某固定的一天，在天亮之前聚集，并一唱一和地向基督唱诗，如对神一般；他们以庄严誓言约束己身，不是誓言行任何恶事，而是誓言绝不有任何欺骗、偷盗、奸淫，从不谎言，他们受托保管某物，按约交回；之后，他们习惯散会，再聚集共享食物</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但都是些普通、无罪的食物。就连这种活动，在我按照您的命令公布了关于禁止政治聚集的法令后，他们也不再开展。我认为更有必要抽取真情，于是严刑拷问两个被称为女执事的女奴，但除了腐化极度的迷信外，我一无所获。</a:t>
            </a:r>
            <a:r>
              <a:rPr lang="en-US" altLang="zh-CN" sz="2800" dirty="0">
                <a:latin typeface="Microsoft YaHei" panose="020B0503020204020204" pitchFamily="34" charset="-122"/>
                <a:ea typeface="Microsoft YaHei" panose="020B0503020204020204" pitchFamily="34" charset="-122"/>
              </a:rPr>
              <a:t>……</a:t>
            </a:r>
          </a:p>
        </p:txBody>
      </p:sp>
      <p:sp>
        <p:nvSpPr>
          <p:cNvPr id="13" name="直线连接符 20">
            <a:extLst>
              <a:ext uri="{FF2B5EF4-FFF2-40B4-BE49-F238E27FC236}">
                <a16:creationId xmlns:a16="http://schemas.microsoft.com/office/drawing/2014/main" id="{211A77CC-5474-4F74-80D1-A97D2BBC8D29}"/>
              </a:ext>
            </a:extLst>
          </p:cNvPr>
          <p:cNvSpPr/>
          <p:nvPr/>
        </p:nvSpPr>
        <p:spPr>
          <a:xfrm flipH="1">
            <a:off x="454531" y="1551715"/>
            <a:ext cx="0" cy="497000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819B509-D80E-485E-B839-539740E11720}"/>
              </a:ext>
            </a:extLst>
          </p:cNvPr>
          <p:cNvSpPr/>
          <p:nvPr/>
        </p:nvSpPr>
        <p:spPr>
          <a:xfrm flipH="1" flipV="1">
            <a:off x="454532" y="652172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52F9E2A-AA2A-4601-9F53-68B3C113D127}"/>
              </a:ext>
            </a:extLst>
          </p:cNvPr>
          <p:cNvSpPr/>
          <p:nvPr/>
        </p:nvSpPr>
        <p:spPr>
          <a:xfrm flipH="1" flipV="1">
            <a:off x="971601" y="1447116"/>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756F8CB-4173-4AAE-9A68-5DDB1F27C099}"/>
              </a:ext>
            </a:extLst>
          </p:cNvPr>
          <p:cNvSpPr/>
          <p:nvPr/>
        </p:nvSpPr>
        <p:spPr>
          <a:xfrm>
            <a:off x="8689468" y="1447117"/>
            <a:ext cx="44930" cy="4898268"/>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E5E9AE17-0059-4B3F-90FA-AE9360FF18FA}"/>
              </a:ext>
            </a:extLst>
          </p:cNvPr>
          <p:cNvPicPr>
            <a:picLocks noChangeAspect="1"/>
          </p:cNvPicPr>
          <p:nvPr/>
        </p:nvPicPr>
        <p:blipFill>
          <a:blip r:embed="rId3"/>
          <a:stretch>
            <a:fillRect/>
          </a:stretch>
        </p:blipFill>
        <p:spPr>
          <a:xfrm>
            <a:off x="8053754" y="620820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916F69ED-73B0-40AD-B377-2148F99D131B}"/>
              </a:ext>
            </a:extLst>
          </p:cNvPr>
          <p:cNvPicPr>
            <a:picLocks noChangeAspect="1"/>
          </p:cNvPicPr>
          <p:nvPr/>
        </p:nvPicPr>
        <p:blipFill>
          <a:blip r:embed="rId3"/>
          <a:stretch>
            <a:fillRect/>
          </a:stretch>
        </p:blipFill>
        <p:spPr>
          <a:xfrm rot="10800000">
            <a:off x="222738" y="1049465"/>
            <a:ext cx="921637" cy="565092"/>
          </a:xfrm>
          <a:prstGeom prst="rect">
            <a:avLst/>
          </a:prstGeom>
          <a:ln w="12700">
            <a:miter lim="400000"/>
          </a:ln>
        </p:spPr>
      </p:pic>
    </p:spTree>
    <p:extLst>
      <p:ext uri="{BB962C8B-B14F-4D97-AF65-F5344CB8AC3E}">
        <p14:creationId xmlns:p14="http://schemas.microsoft.com/office/powerpoint/2010/main" val="1666981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
            <a:extLst>
              <a:ext uri="{FF2B5EF4-FFF2-40B4-BE49-F238E27FC236}">
                <a16:creationId xmlns:a16="http://schemas.microsoft.com/office/drawing/2014/main" id="{4175D3A1-2BD7-0346-BCE3-F83C116FFB1E}"/>
              </a:ext>
            </a:extLst>
          </p:cNvPr>
          <p:cNvSpPr txBox="1"/>
          <p:nvPr/>
        </p:nvSpPr>
        <p:spPr>
          <a:xfrm>
            <a:off x="0" y="378180"/>
            <a:ext cx="9144000" cy="646331"/>
          </a:xfrm>
          <a:prstGeom prst="rect">
            <a:avLst/>
          </a:prstGeom>
        </p:spPr>
        <p:txBody>
          <a:bodyPr/>
          <a:lstStyle>
            <a:lvl1pPr algn="ctr" defTabSz="685800">
              <a:lnSpc>
                <a:spcPct val="90000"/>
              </a:lnSpc>
              <a:spcBef>
                <a:spcPct val="0"/>
              </a:spcBef>
              <a:buNone/>
              <a:defRPr sz="3600" b="1" i="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小普林尼评论基督徒传播范围和影响</a:t>
            </a:r>
          </a:p>
        </p:txBody>
      </p:sp>
      <p:sp>
        <p:nvSpPr>
          <p:cNvPr id="14" name="矩形 2">
            <a:extLst>
              <a:ext uri="{FF2B5EF4-FFF2-40B4-BE49-F238E27FC236}">
                <a16:creationId xmlns:a16="http://schemas.microsoft.com/office/drawing/2014/main" id="{8A3D64B5-FCBF-ED4B-BB44-4EDE5BA2C380}"/>
              </a:ext>
            </a:extLst>
          </p:cNvPr>
          <p:cNvSpPr/>
          <p:nvPr/>
        </p:nvSpPr>
        <p:spPr>
          <a:xfrm>
            <a:off x="707072" y="2149397"/>
            <a:ext cx="7900109" cy="3899914"/>
          </a:xfrm>
          <a:prstGeom prst="rect">
            <a:avLst/>
          </a:prstGeom>
        </p:spPr>
        <p:txBody>
          <a:bodyPr vert="horz" wrap="square" lIns="91440" tIns="45720" rIns="91440" bIns="45720" rtlCol="0">
            <a:spAutoFit/>
          </a:bodyPr>
          <a:lstStyle/>
          <a:p>
            <a:pPr>
              <a:lnSpc>
                <a:spcPts val="4260"/>
              </a:lnSpc>
            </a:pPr>
            <a:r>
              <a:rPr lang="zh-CN" altLang="en-US" sz="2800" dirty="0">
                <a:latin typeface="Microsoft YaHei" panose="020B0503020204020204" pitchFamily="34" charset="-122"/>
                <a:ea typeface="Microsoft YaHei" panose="020B0503020204020204" pitchFamily="34" charset="-122"/>
              </a:rPr>
              <a:t>所有阶层和年龄段的人，不分男女都会受到审理。因为这种传染性的迷信并非仅限于城市，也在乡下和偏远地区蔓延开来。不过好像还能查处、纠正。至少能肯定的是，之前几乎废弃的庙宇现在开始恢复人气，神圣的节日在经过漫长的中止后，又再次复苏；而之前鲜有人问津的祭牲，现今也多有需求。</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卷十，第九十七封书信</a:t>
            </a:r>
            <a:r>
              <a:rPr lang="en-US" altLang="zh-CN"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p:txBody>
      </p:sp>
      <p:sp>
        <p:nvSpPr>
          <p:cNvPr id="15" name="直线连接符 20">
            <a:extLst>
              <a:ext uri="{FF2B5EF4-FFF2-40B4-BE49-F238E27FC236}">
                <a16:creationId xmlns:a16="http://schemas.microsoft.com/office/drawing/2014/main" id="{6857DEC2-D569-47DD-B3E8-98A5DBBC5013}"/>
              </a:ext>
            </a:extLst>
          </p:cNvPr>
          <p:cNvSpPr/>
          <p:nvPr/>
        </p:nvSpPr>
        <p:spPr>
          <a:xfrm flipH="1">
            <a:off x="454531" y="1969285"/>
            <a:ext cx="0" cy="438617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9605AFDD-4E62-4D3F-AA0D-EF8D83CAC015}"/>
              </a:ext>
            </a:extLst>
          </p:cNvPr>
          <p:cNvSpPr/>
          <p:nvPr/>
        </p:nvSpPr>
        <p:spPr>
          <a:xfrm flipH="1" flipV="1">
            <a:off x="454532" y="635546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3E30E5CD-CAC4-4CA4-8765-895F073D259B}"/>
              </a:ext>
            </a:extLst>
          </p:cNvPr>
          <p:cNvSpPr/>
          <p:nvPr/>
        </p:nvSpPr>
        <p:spPr>
          <a:xfrm flipH="1" flipV="1">
            <a:off x="971601" y="1779626"/>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590A28D7-2544-47D9-A816-94357911CCCF}"/>
              </a:ext>
            </a:extLst>
          </p:cNvPr>
          <p:cNvSpPr/>
          <p:nvPr/>
        </p:nvSpPr>
        <p:spPr>
          <a:xfrm>
            <a:off x="8694164" y="1792951"/>
            <a:ext cx="40233" cy="4386177"/>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C27C6C98-6B85-4478-9DE3-E568C25D7B16}"/>
              </a:ext>
            </a:extLst>
          </p:cNvPr>
          <p:cNvPicPr>
            <a:picLocks noChangeAspect="1"/>
          </p:cNvPicPr>
          <p:nvPr/>
        </p:nvPicPr>
        <p:blipFill>
          <a:blip r:embed="rId3"/>
          <a:stretch>
            <a:fillRect/>
          </a:stretch>
        </p:blipFill>
        <p:spPr>
          <a:xfrm>
            <a:off x="8053754" y="6041952"/>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8EC08E88-B733-4A57-BA06-13C1AB9193D2}"/>
              </a:ext>
            </a:extLst>
          </p:cNvPr>
          <p:cNvPicPr>
            <a:picLocks noChangeAspect="1"/>
          </p:cNvPicPr>
          <p:nvPr/>
        </p:nvPicPr>
        <p:blipFill>
          <a:blip r:embed="rId3"/>
          <a:stretch>
            <a:fillRect/>
          </a:stretch>
        </p:blipFill>
        <p:spPr>
          <a:xfrm rot="10800000">
            <a:off x="222738" y="1534380"/>
            <a:ext cx="921637" cy="565092"/>
          </a:xfrm>
          <a:prstGeom prst="rect">
            <a:avLst/>
          </a:prstGeom>
          <a:ln w="12700">
            <a:miter lim="400000"/>
          </a:ln>
        </p:spPr>
      </p:pic>
    </p:spTree>
    <p:extLst>
      <p:ext uri="{BB962C8B-B14F-4D97-AF65-F5344CB8AC3E}">
        <p14:creationId xmlns:p14="http://schemas.microsoft.com/office/powerpoint/2010/main" val="1918526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D4936C-FA3D-4C18-AEDB-D2458B3824B3}"/>
              </a:ext>
            </a:extLst>
          </p:cNvPr>
          <p:cNvSpPr>
            <a:spLocks noGrp="1"/>
          </p:cNvSpPr>
          <p:nvPr>
            <p:ph type="title"/>
          </p:nvPr>
        </p:nvSpPr>
        <p:spPr/>
        <p:txBody>
          <a:bodyPr/>
          <a:lstStyle/>
          <a:p>
            <a:r>
              <a:rPr lang="zh-CN" altLang="en-US" dirty="0"/>
              <a:t>小普林尼对公元</a:t>
            </a:r>
            <a:r>
              <a:rPr lang="en-US" altLang="zh-CN" dirty="0"/>
              <a:t>112</a:t>
            </a:r>
            <a:r>
              <a:rPr lang="zh-CN" altLang="en-US" dirty="0"/>
              <a:t>年土耳其北部</a:t>
            </a:r>
            <a:br>
              <a:rPr lang="zh-CN" altLang="en-US" dirty="0"/>
            </a:br>
            <a:r>
              <a:rPr lang="zh-CN" altLang="en-US" dirty="0"/>
              <a:t>的基督徒的记载</a:t>
            </a:r>
            <a:br>
              <a:rPr lang="zh-CN" altLang="en-US" dirty="0"/>
            </a:br>
            <a:endParaRPr lang="zh-CN" altLang="en-US" dirty="0"/>
          </a:p>
        </p:txBody>
      </p:sp>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4" name="矩形 2">
            <a:extLst>
              <a:ext uri="{FF2B5EF4-FFF2-40B4-BE49-F238E27FC236}">
                <a16:creationId xmlns:a16="http://schemas.microsoft.com/office/drawing/2014/main" id="{8A3D64B5-FCBF-ED4B-BB44-4EDE5BA2C380}"/>
              </a:ext>
            </a:extLst>
          </p:cNvPr>
          <p:cNvSpPr/>
          <p:nvPr/>
        </p:nvSpPr>
        <p:spPr>
          <a:xfrm>
            <a:off x="559845" y="2230944"/>
            <a:ext cx="8310859" cy="4073038"/>
          </a:xfrm>
          <a:prstGeom prst="rect">
            <a:avLst/>
          </a:prstGeom>
        </p:spPr>
        <p:txBody>
          <a:bodyPr vert="horz" wrap="square" lIns="91440" tIns="45720" rIns="91440" bIns="45720" rtlCol="0">
            <a:spAutoFit/>
          </a:bodyPr>
          <a:lstStyle/>
          <a:p>
            <a:pPr>
              <a:lnSpc>
                <a:spcPts val="446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基督被视为神；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1:1-3】</a:t>
            </a:r>
          </a:p>
          <a:p>
            <a:pPr>
              <a:lnSpc>
                <a:spcPts val="446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基督徒有很高的道德要求；</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加拉太书</a:t>
            </a:r>
            <a:r>
              <a:rPr lang="en-US" altLang="zh-CN" sz="2800" dirty="0">
                <a:latin typeface="Microsoft YaHei" panose="020B0503020204020204" pitchFamily="34" charset="-122"/>
                <a:ea typeface="Microsoft YaHei" panose="020B0503020204020204" pitchFamily="34" charset="-122"/>
              </a:rPr>
              <a:t>5:19-23】</a:t>
            </a:r>
          </a:p>
          <a:p>
            <a:pPr>
              <a:lnSpc>
                <a:spcPts val="4460"/>
              </a:lnSpc>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基督徒不参与偶像崇拜，也不崇拜其他神；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5:10-11</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6:9】</a:t>
            </a:r>
          </a:p>
          <a:p>
            <a:pPr>
              <a:lnSpc>
                <a:spcPts val="4460"/>
              </a:lnSpc>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基督徒有女执事；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提摩太前书</a:t>
            </a:r>
            <a:r>
              <a:rPr lang="en-US" altLang="zh-CN" sz="2800" dirty="0">
                <a:latin typeface="Microsoft YaHei" panose="020B0503020204020204" pitchFamily="34" charset="-122"/>
                <a:ea typeface="Microsoft YaHei" panose="020B0503020204020204" pitchFamily="34" charset="-122"/>
              </a:rPr>
              <a:t>3:11】</a:t>
            </a:r>
          </a:p>
          <a:p>
            <a:pPr>
              <a:lnSpc>
                <a:spcPts val="4460"/>
              </a:lnSpc>
            </a:pP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女性和奴隶在教会中与其他成员一样拥有平等身份；</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加拉太书</a:t>
            </a:r>
            <a:r>
              <a:rPr lang="en-US" altLang="zh-CN" sz="2800" dirty="0">
                <a:latin typeface="Microsoft YaHei" panose="020B0503020204020204" pitchFamily="34" charset="-122"/>
                <a:ea typeface="Microsoft YaHei" panose="020B0503020204020204" pitchFamily="34" charset="-122"/>
              </a:rPr>
              <a:t>3:28】</a:t>
            </a:r>
          </a:p>
        </p:txBody>
      </p:sp>
      <p:sp>
        <p:nvSpPr>
          <p:cNvPr id="13" name="直线连接符 20">
            <a:extLst>
              <a:ext uri="{FF2B5EF4-FFF2-40B4-BE49-F238E27FC236}">
                <a16:creationId xmlns:a16="http://schemas.microsoft.com/office/drawing/2014/main" id="{17D22411-61DD-4968-BCC0-7C58CA7B49C4}"/>
              </a:ext>
            </a:extLst>
          </p:cNvPr>
          <p:cNvSpPr/>
          <p:nvPr/>
        </p:nvSpPr>
        <p:spPr>
          <a:xfrm flipH="1">
            <a:off x="454531" y="2130649"/>
            <a:ext cx="0" cy="438617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008807D5-FB81-4C02-9A2D-2F435C988EBA}"/>
              </a:ext>
            </a:extLst>
          </p:cNvPr>
          <p:cNvSpPr/>
          <p:nvPr/>
        </p:nvSpPr>
        <p:spPr>
          <a:xfrm flipH="1" flipV="1">
            <a:off x="454532" y="6516828"/>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91F24BB-80BE-4B4B-92D7-F06C74DE8287}"/>
              </a:ext>
            </a:extLst>
          </p:cNvPr>
          <p:cNvSpPr/>
          <p:nvPr/>
        </p:nvSpPr>
        <p:spPr>
          <a:xfrm flipH="1" flipV="1">
            <a:off x="971601" y="1940990"/>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803B6EA-FE17-45F2-95E7-529DE4CBA06A}"/>
              </a:ext>
            </a:extLst>
          </p:cNvPr>
          <p:cNvSpPr/>
          <p:nvPr/>
        </p:nvSpPr>
        <p:spPr>
          <a:xfrm>
            <a:off x="8694164" y="1954315"/>
            <a:ext cx="40233" cy="4386177"/>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6982BD09-2ED6-4B57-99C0-83ADB218B46F}"/>
              </a:ext>
            </a:extLst>
          </p:cNvPr>
          <p:cNvPicPr>
            <a:picLocks noChangeAspect="1"/>
          </p:cNvPicPr>
          <p:nvPr/>
        </p:nvPicPr>
        <p:blipFill>
          <a:blip r:embed="rId3"/>
          <a:stretch>
            <a:fillRect/>
          </a:stretch>
        </p:blipFill>
        <p:spPr>
          <a:xfrm>
            <a:off x="8053754" y="6203316"/>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53EFAC6-140B-4EB5-9A7E-CB8BCEF15A5F}"/>
              </a:ext>
            </a:extLst>
          </p:cNvPr>
          <p:cNvPicPr>
            <a:picLocks noChangeAspect="1"/>
          </p:cNvPicPr>
          <p:nvPr/>
        </p:nvPicPr>
        <p:blipFill>
          <a:blip r:embed="rId3"/>
          <a:stretch>
            <a:fillRect/>
          </a:stretch>
        </p:blipFill>
        <p:spPr>
          <a:xfrm rot="10800000">
            <a:off x="222738" y="1695744"/>
            <a:ext cx="921637" cy="565092"/>
          </a:xfrm>
          <a:prstGeom prst="rect">
            <a:avLst/>
          </a:prstGeom>
          <a:ln w="12700">
            <a:miter lim="400000"/>
          </a:ln>
        </p:spPr>
      </p:pic>
    </p:spTree>
    <p:extLst>
      <p:ext uri="{BB962C8B-B14F-4D97-AF65-F5344CB8AC3E}">
        <p14:creationId xmlns:p14="http://schemas.microsoft.com/office/powerpoint/2010/main" val="1825331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47A2B-AE9F-4156-A376-D7857A201A25}"/>
              </a:ext>
            </a:extLst>
          </p:cNvPr>
          <p:cNvSpPr>
            <a:spLocks noGrp="1"/>
          </p:cNvSpPr>
          <p:nvPr>
            <p:ph type="title"/>
          </p:nvPr>
        </p:nvSpPr>
        <p:spPr/>
        <p:txBody>
          <a:bodyPr/>
          <a:lstStyle/>
          <a:p>
            <a:r>
              <a:rPr lang="zh-CN" altLang="en-US" dirty="0"/>
              <a:t>小普林尼对公元</a:t>
            </a:r>
            <a:r>
              <a:rPr lang="en-US" altLang="zh-CN" dirty="0"/>
              <a:t>112</a:t>
            </a:r>
            <a:r>
              <a:rPr lang="zh-CN" altLang="en-US" dirty="0"/>
              <a:t>年土耳其北部</a:t>
            </a:r>
            <a:br>
              <a:rPr lang="zh-CN" altLang="en-US" dirty="0"/>
            </a:br>
            <a:r>
              <a:rPr lang="zh-CN" altLang="en-US" dirty="0"/>
              <a:t>的基督徒的记载</a:t>
            </a:r>
            <a:br>
              <a:rPr lang="zh-CN" altLang="en-US" dirty="0"/>
            </a:br>
            <a:endParaRPr lang="zh-CN" altLang="en-US" dirty="0"/>
          </a:p>
        </p:txBody>
      </p:sp>
      <p:sp>
        <p:nvSpPr>
          <p:cNvPr id="14" name="矩形 2">
            <a:extLst>
              <a:ext uri="{FF2B5EF4-FFF2-40B4-BE49-F238E27FC236}">
                <a16:creationId xmlns:a16="http://schemas.microsoft.com/office/drawing/2014/main" id="{8A3D64B5-FCBF-ED4B-BB44-4EDE5BA2C380}"/>
              </a:ext>
            </a:extLst>
          </p:cNvPr>
          <p:cNvSpPr/>
          <p:nvPr/>
        </p:nvSpPr>
        <p:spPr>
          <a:xfrm>
            <a:off x="830741" y="2118431"/>
            <a:ext cx="7427114" cy="3986476"/>
          </a:xfrm>
          <a:prstGeom prst="rect">
            <a:avLst/>
          </a:prstGeom>
        </p:spPr>
        <p:txBody>
          <a:bodyPr vert="horz" wrap="square" lIns="91440" tIns="45720" rIns="91440" bIns="45720" rtlCol="0">
            <a:spAutoFit/>
          </a:bodyPr>
          <a:lstStyle/>
          <a:p>
            <a:pPr>
              <a:lnSpc>
                <a:spcPts val="4360"/>
              </a:lnSpc>
            </a:pPr>
            <a:r>
              <a:rPr lang="en-US" altLang="zh-CN" sz="2800" dirty="0">
                <a:latin typeface="Microsoft YaHei" panose="020B0503020204020204" pitchFamily="34" charset="-122"/>
                <a:ea typeface="Microsoft YaHei" panose="020B0503020204020204" pitchFamily="34" charset="-122"/>
              </a:rPr>
              <a:t>6. </a:t>
            </a:r>
            <a:r>
              <a:rPr lang="zh-CN" altLang="en-US" sz="2800" dirty="0">
                <a:latin typeface="Microsoft YaHei" panose="020B0503020204020204" pitchFamily="34" charset="-122"/>
                <a:ea typeface="Microsoft YaHei" panose="020B0503020204020204" pitchFamily="34" charset="-122"/>
              </a:rPr>
              <a:t>基督徒经常聚会，在聚会中唱歌并一同用餐；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11:20-34</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14:26</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16:2</a:t>
            </a:r>
            <a:r>
              <a:rPr lang="zh-CN" altLang="en-US" sz="2800" dirty="0">
                <a:latin typeface="Microsoft YaHei" panose="020B0503020204020204" pitchFamily="34" charset="-122"/>
                <a:ea typeface="Microsoft YaHei" panose="020B0503020204020204" pitchFamily="34" charset="-122"/>
              </a:rPr>
              <a:t>；希伯来书 </a:t>
            </a:r>
            <a:r>
              <a:rPr lang="en-US" altLang="zh-CN" sz="2800" dirty="0">
                <a:latin typeface="Microsoft YaHei" panose="020B0503020204020204" pitchFamily="34" charset="-122"/>
                <a:ea typeface="Microsoft YaHei" panose="020B0503020204020204" pitchFamily="34" charset="-122"/>
              </a:rPr>
              <a:t>10:25】</a:t>
            </a:r>
          </a:p>
          <a:p>
            <a:pPr>
              <a:lnSpc>
                <a:spcPts val="4360"/>
              </a:lnSpc>
            </a:pPr>
            <a:r>
              <a:rPr lang="en-US" altLang="zh-CN" sz="2800" dirty="0">
                <a:latin typeface="Microsoft YaHei" panose="020B0503020204020204" pitchFamily="34" charset="-122"/>
                <a:ea typeface="Microsoft YaHei" panose="020B0503020204020204" pitchFamily="34" charset="-122"/>
              </a:rPr>
              <a:t>7. </a:t>
            </a:r>
            <a:r>
              <a:rPr lang="zh-CN" altLang="en-US" sz="2800" dirty="0">
                <a:latin typeface="Microsoft YaHei" panose="020B0503020204020204" pitchFamily="34" charset="-122"/>
                <a:ea typeface="Microsoft YaHei" panose="020B0503020204020204" pitchFamily="34" charset="-122"/>
              </a:rPr>
              <a:t>基督徒宁死也不否认基督；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10:32-33</a:t>
            </a: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2:13】</a:t>
            </a:r>
          </a:p>
          <a:p>
            <a:pPr>
              <a:lnSpc>
                <a:spcPts val="4360"/>
              </a:lnSpc>
            </a:pP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人们批判基督教说它对与异教崇拜相关的买卖有不良影响。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19:23-27】</a:t>
            </a:r>
          </a:p>
        </p:txBody>
      </p:sp>
      <p:sp>
        <p:nvSpPr>
          <p:cNvPr id="13" name="直线连接符 20">
            <a:extLst>
              <a:ext uri="{FF2B5EF4-FFF2-40B4-BE49-F238E27FC236}">
                <a16:creationId xmlns:a16="http://schemas.microsoft.com/office/drawing/2014/main" id="{4E31A0EE-4A30-4CB3-BC4C-D3D34AFB0764}"/>
              </a:ext>
            </a:extLst>
          </p:cNvPr>
          <p:cNvSpPr/>
          <p:nvPr/>
        </p:nvSpPr>
        <p:spPr>
          <a:xfrm flipH="1">
            <a:off x="454531" y="1969285"/>
            <a:ext cx="0" cy="438617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4E12DAC0-5D61-4A89-95F8-74DA51F4E777}"/>
              </a:ext>
            </a:extLst>
          </p:cNvPr>
          <p:cNvSpPr/>
          <p:nvPr/>
        </p:nvSpPr>
        <p:spPr>
          <a:xfrm flipH="1" flipV="1">
            <a:off x="454532" y="6355464"/>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6F8D2B9-D0D7-47BF-8A6C-0F780AEB681C}"/>
              </a:ext>
            </a:extLst>
          </p:cNvPr>
          <p:cNvSpPr/>
          <p:nvPr/>
        </p:nvSpPr>
        <p:spPr>
          <a:xfrm flipH="1" flipV="1">
            <a:off x="971601" y="1779626"/>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0541299D-F649-4727-8678-7C6A7BB2CD98}"/>
              </a:ext>
            </a:extLst>
          </p:cNvPr>
          <p:cNvSpPr/>
          <p:nvPr/>
        </p:nvSpPr>
        <p:spPr>
          <a:xfrm>
            <a:off x="8694164" y="1792951"/>
            <a:ext cx="40233" cy="4386177"/>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10800CD-586E-4D62-BA7B-DA01F91F890B}"/>
              </a:ext>
            </a:extLst>
          </p:cNvPr>
          <p:cNvPicPr>
            <a:picLocks noChangeAspect="1"/>
          </p:cNvPicPr>
          <p:nvPr/>
        </p:nvPicPr>
        <p:blipFill>
          <a:blip r:embed="rId3"/>
          <a:stretch>
            <a:fillRect/>
          </a:stretch>
        </p:blipFill>
        <p:spPr>
          <a:xfrm>
            <a:off x="8053754" y="6041952"/>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4C7E873-A81B-4852-8399-F97EA209F186}"/>
              </a:ext>
            </a:extLst>
          </p:cNvPr>
          <p:cNvPicPr>
            <a:picLocks noChangeAspect="1"/>
          </p:cNvPicPr>
          <p:nvPr/>
        </p:nvPicPr>
        <p:blipFill>
          <a:blip r:embed="rId3"/>
          <a:stretch>
            <a:fillRect/>
          </a:stretch>
        </p:blipFill>
        <p:spPr>
          <a:xfrm rot="10800000">
            <a:off x="222738" y="1534380"/>
            <a:ext cx="921637" cy="565092"/>
          </a:xfrm>
          <a:prstGeom prst="rect">
            <a:avLst/>
          </a:prstGeom>
          <a:ln w="12700">
            <a:miter lim="400000"/>
          </a:ln>
        </p:spPr>
      </p:pic>
    </p:spTree>
    <p:extLst>
      <p:ext uri="{BB962C8B-B14F-4D97-AF65-F5344CB8AC3E}">
        <p14:creationId xmlns:p14="http://schemas.microsoft.com/office/powerpoint/2010/main" val="945541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E094D9-FF90-4EF8-8E48-9D2B596CEB46}"/>
              </a:ext>
            </a:extLst>
          </p:cNvPr>
          <p:cNvSpPr>
            <a:spLocks noGrp="1"/>
          </p:cNvSpPr>
          <p:nvPr>
            <p:ph type="title"/>
          </p:nvPr>
        </p:nvSpPr>
        <p:spPr/>
        <p:txBody>
          <a:bodyPr/>
          <a:lstStyle/>
          <a:p>
            <a:r>
              <a:rPr lang="zh-CN" altLang="en-US" dirty="0"/>
              <a:t>福音在罗马的传播（公元</a:t>
            </a:r>
            <a:r>
              <a:rPr lang="en-US" altLang="zh-CN" dirty="0"/>
              <a:t>33-112</a:t>
            </a:r>
            <a:r>
              <a:rPr lang="zh-CN" altLang="en-US" dirty="0"/>
              <a:t>年）</a:t>
            </a:r>
            <a:br>
              <a:rPr lang="zh-CN" altLang="en-US" dirty="0"/>
            </a:br>
            <a:endParaRPr lang="zh-CN" altLang="en-US" dirty="0"/>
          </a:p>
        </p:txBody>
      </p:sp>
      <p:pic>
        <p:nvPicPr>
          <p:cNvPr id="5" name="图片 4">
            <a:extLst>
              <a:ext uri="{FF2B5EF4-FFF2-40B4-BE49-F238E27FC236}">
                <a16:creationId xmlns:a16="http://schemas.microsoft.com/office/drawing/2014/main" id="{ED294FAA-9590-4F43-83C1-484479D6CE82}"/>
              </a:ext>
            </a:extLst>
          </p:cNvPr>
          <p:cNvPicPr>
            <a:picLocks noChangeAspect="1"/>
          </p:cNvPicPr>
          <p:nvPr/>
        </p:nvPicPr>
        <p:blipFill>
          <a:blip r:embed="rId3"/>
          <a:stretch>
            <a:fillRect/>
          </a:stretch>
        </p:blipFill>
        <p:spPr>
          <a:xfrm>
            <a:off x="5091597" y="1477107"/>
            <a:ext cx="3184896" cy="36446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2E98DC6F-2ED1-484D-9A56-5EF12FD825B7}"/>
              </a:ext>
            </a:extLst>
          </p:cNvPr>
          <p:cNvPicPr>
            <a:picLocks noChangeAspect="1"/>
          </p:cNvPicPr>
          <p:nvPr/>
        </p:nvPicPr>
        <p:blipFill>
          <a:blip r:embed="rId4"/>
          <a:stretch>
            <a:fillRect/>
          </a:stretch>
        </p:blipFill>
        <p:spPr>
          <a:xfrm>
            <a:off x="883733" y="1477107"/>
            <a:ext cx="4114079" cy="53574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5AC75186-37CE-0F4D-9E9C-9DBE6B624E30}"/>
              </a:ext>
            </a:extLst>
          </p:cNvPr>
          <p:cNvSpPr txBox="1"/>
          <p:nvPr/>
        </p:nvSpPr>
        <p:spPr>
          <a:xfrm>
            <a:off x="5545016" y="6133322"/>
            <a:ext cx="2811988"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第一世纪罗马的基督徒</a:t>
            </a:r>
          </a:p>
        </p:txBody>
      </p:sp>
      <p:sp>
        <p:nvSpPr>
          <p:cNvPr id="15" name="文本框 14">
            <a:extLst>
              <a:ext uri="{FF2B5EF4-FFF2-40B4-BE49-F238E27FC236}">
                <a16:creationId xmlns:a16="http://schemas.microsoft.com/office/drawing/2014/main" id="{8D12C607-8D7F-FF49-993D-D72EF69AED88}"/>
              </a:ext>
            </a:extLst>
          </p:cNvPr>
          <p:cNvSpPr txBox="1"/>
          <p:nvPr/>
        </p:nvSpPr>
        <p:spPr>
          <a:xfrm>
            <a:off x="5327744" y="5450950"/>
            <a:ext cx="2712602"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公元</a:t>
            </a:r>
            <a:r>
              <a:rPr kumimoji="1" lang="en-US" altLang="zh-CN" sz="2000" b="1" dirty="0">
                <a:latin typeface="Microsoft YaHei" panose="020B0503020204020204" pitchFamily="34" charset="-122"/>
                <a:ea typeface="Microsoft YaHei" panose="020B0503020204020204" pitchFamily="34" charset="-122"/>
              </a:rPr>
              <a:t>200</a:t>
            </a:r>
            <a:r>
              <a:rPr kumimoji="1" lang="zh-CN" altLang="en-US" sz="2000" b="1" dirty="0">
                <a:latin typeface="Microsoft YaHei" panose="020B0503020204020204" pitchFamily="34" charset="-122"/>
                <a:ea typeface="Microsoft YaHei" panose="020B0503020204020204" pitchFamily="34" charset="-122"/>
              </a:rPr>
              <a:t>年的圣经残片</a:t>
            </a:r>
          </a:p>
        </p:txBody>
      </p:sp>
      <p:sp>
        <p:nvSpPr>
          <p:cNvPr id="16" name="三角形 15">
            <a:extLst>
              <a:ext uri="{FF2B5EF4-FFF2-40B4-BE49-F238E27FC236}">
                <a16:creationId xmlns:a16="http://schemas.microsoft.com/office/drawing/2014/main" id="{146782BC-1BF9-B14C-923B-E15C6734E767}"/>
              </a:ext>
            </a:extLst>
          </p:cNvPr>
          <p:cNvSpPr/>
          <p:nvPr/>
        </p:nvSpPr>
        <p:spPr>
          <a:xfrm>
            <a:off x="6568013" y="5250895"/>
            <a:ext cx="232064" cy="20005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三角形 16">
            <a:extLst>
              <a:ext uri="{FF2B5EF4-FFF2-40B4-BE49-F238E27FC236}">
                <a16:creationId xmlns:a16="http://schemas.microsoft.com/office/drawing/2014/main" id="{BEB9A2CF-C837-7F4C-A534-CA352DD3F650}"/>
              </a:ext>
            </a:extLst>
          </p:cNvPr>
          <p:cNvSpPr/>
          <p:nvPr/>
        </p:nvSpPr>
        <p:spPr>
          <a:xfrm rot="16200000">
            <a:off x="5348813" y="6223911"/>
            <a:ext cx="232064" cy="20005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720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0C4639-9384-F244-AA3A-48421F195043}"/>
              </a:ext>
            </a:extLst>
          </p:cNvPr>
          <p:cNvPicPr>
            <a:picLocks noChangeAspect="1"/>
          </p:cNvPicPr>
          <p:nvPr/>
        </p:nvPicPr>
        <p:blipFill rotWithShape="1">
          <a:blip r:embed="rId3"/>
          <a:srcRect l="21914" r="11408" b="1"/>
          <a:stretch/>
        </p:blipFill>
        <p:spPr>
          <a:xfrm>
            <a:off x="20" y="1282"/>
            <a:ext cx="9143980" cy="6856718"/>
          </a:xfrm>
          <a:prstGeom prst="rect">
            <a:avLst/>
          </a:prstGeom>
        </p:spPr>
      </p:pic>
    </p:spTree>
    <p:extLst>
      <p:ext uri="{BB962C8B-B14F-4D97-AF65-F5344CB8AC3E}">
        <p14:creationId xmlns:p14="http://schemas.microsoft.com/office/powerpoint/2010/main" val="29550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B6714-5FC0-427E-9DB3-5E63DA85B67C}"/>
              </a:ext>
            </a:extLst>
          </p:cNvPr>
          <p:cNvSpPr>
            <a:spLocks noGrp="1"/>
          </p:cNvSpPr>
          <p:nvPr>
            <p:ph type="title"/>
          </p:nvPr>
        </p:nvSpPr>
        <p:spPr/>
        <p:txBody>
          <a:bodyPr/>
          <a:lstStyle/>
          <a:p>
            <a:r>
              <a:rPr lang="zh-CN" altLang="en-US" dirty="0"/>
              <a:t>耶稣侍奉的地理范围</a:t>
            </a:r>
            <a:br>
              <a:rPr lang="zh-CN" altLang="en-US" dirty="0"/>
            </a:br>
            <a:endParaRPr lang="zh-CN" altLang="en-US" dirty="0"/>
          </a:p>
        </p:txBody>
      </p:sp>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924817" y="1889759"/>
            <a:ext cx="7520680" cy="4598341"/>
          </a:xfrm>
          <a:prstGeom prst="rect">
            <a:avLst/>
          </a:prstGeom>
          <a:noFill/>
          <a:ln>
            <a:noFill/>
          </a:ln>
        </p:spPr>
        <p:txBody>
          <a:bodyPr anchor="t"/>
          <a:lstStyle/>
          <a:p>
            <a:pPr>
              <a:lnSpc>
                <a:spcPts val="3860"/>
              </a:lnSpc>
            </a:pPr>
            <a:r>
              <a:rPr lang="zh-CN" altLang="en-US" sz="2800" dirty="0">
                <a:latin typeface="Microsoft YaHei" panose="020B0503020204020204" pitchFamily="34" charset="-122"/>
                <a:ea typeface="Microsoft YaHei" panose="020B0503020204020204" pitchFamily="34" charset="-122"/>
              </a:rPr>
              <a:t>马可福音</a:t>
            </a:r>
            <a:r>
              <a:rPr lang="en-US" sz="2800" dirty="0">
                <a:latin typeface="Microsoft YaHei" panose="020B0503020204020204" pitchFamily="34" charset="-122"/>
                <a:ea typeface="Microsoft YaHei" panose="020B0503020204020204" pitchFamily="34" charset="-122"/>
              </a:rPr>
              <a:t>3:7 </a:t>
            </a:r>
            <a:r>
              <a:rPr lang="zh-CN" altLang="en-US" sz="2800" dirty="0">
                <a:latin typeface="Microsoft YaHei" panose="020B0503020204020204" pitchFamily="34" charset="-122"/>
                <a:ea typeface="Microsoft YaHei" panose="020B0503020204020204" pitchFamily="34" charset="-122"/>
              </a:rPr>
              <a:t>耶稣和门徒退到海边去，有许多人从</a:t>
            </a:r>
            <a:r>
              <a:rPr lang="zh-CN" altLang="en-US" sz="2800" u="sng" dirty="0">
                <a:latin typeface="Microsoft YaHei" panose="020B0503020204020204" pitchFamily="34" charset="-122"/>
                <a:ea typeface="Microsoft YaHei" panose="020B0503020204020204" pitchFamily="34" charset="-122"/>
              </a:rPr>
              <a:t>加利利</a:t>
            </a:r>
            <a:r>
              <a:rPr lang="zh-CN" altLang="en-US" sz="2800" dirty="0">
                <a:latin typeface="Microsoft YaHei" panose="020B0503020204020204" pitchFamily="34" charset="-122"/>
                <a:ea typeface="Microsoft YaHei" panose="020B0503020204020204" pitchFamily="34" charset="-122"/>
              </a:rPr>
              <a:t>跟随他，</a:t>
            </a:r>
            <a:r>
              <a:rPr lang="en-US" sz="2800" dirty="0">
                <a:latin typeface="Microsoft YaHei" panose="020B0503020204020204" pitchFamily="34" charset="-122"/>
                <a:ea typeface="Microsoft YaHei" panose="020B0503020204020204" pitchFamily="34" charset="-122"/>
              </a:rPr>
              <a:t>8 </a:t>
            </a:r>
            <a:r>
              <a:rPr lang="zh-CN" altLang="en-US" sz="2800" dirty="0">
                <a:latin typeface="Microsoft YaHei" panose="020B0503020204020204" pitchFamily="34" charset="-122"/>
                <a:ea typeface="Microsoft YaHei" panose="020B0503020204020204" pitchFamily="34" charset="-122"/>
              </a:rPr>
              <a:t>还有许多人听见他所作的大事，就从</a:t>
            </a:r>
            <a:r>
              <a:rPr lang="zh-CN" altLang="en-US" sz="2800" u="sng" dirty="0">
                <a:latin typeface="Microsoft YaHei" panose="020B0503020204020204" pitchFamily="34" charset="-122"/>
                <a:ea typeface="Microsoft YaHei" panose="020B0503020204020204" pitchFamily="34" charset="-122"/>
              </a:rPr>
              <a:t>犹太</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耶路撒冷</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以土买</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约但</a:t>
            </a:r>
            <a:r>
              <a:rPr lang="zh-CN" altLang="en-US" sz="2800" dirty="0">
                <a:latin typeface="Microsoft YaHei" panose="020B0503020204020204" pitchFamily="34" charset="-122"/>
                <a:ea typeface="Microsoft YaHei" panose="020B0503020204020204" pitchFamily="34" charset="-122"/>
              </a:rPr>
              <a:t>河外，并</a:t>
            </a:r>
            <a:r>
              <a:rPr lang="zh-CN" altLang="en-US" sz="2800" u="sng" dirty="0">
                <a:latin typeface="Microsoft YaHei" panose="020B0503020204020204" pitchFamily="34" charset="-122"/>
                <a:ea typeface="Microsoft YaHei" panose="020B0503020204020204" pitchFamily="34" charset="-122"/>
              </a:rPr>
              <a:t>推罗</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西顿</a:t>
            </a:r>
            <a:r>
              <a:rPr lang="zh-CN" altLang="en-US" sz="2800" dirty="0">
                <a:latin typeface="Microsoft YaHei" panose="020B0503020204020204" pitchFamily="34" charset="-122"/>
                <a:ea typeface="Microsoft YaHei" panose="020B0503020204020204" pitchFamily="34" charset="-122"/>
              </a:rPr>
              <a:t>的四方来到他那里。</a:t>
            </a:r>
            <a:endParaRPr lang="en-US" altLang="zh-CN" sz="2800" dirty="0">
              <a:latin typeface="Microsoft YaHei" panose="020B0503020204020204" pitchFamily="34" charset="-122"/>
              <a:ea typeface="Microsoft YaHei" panose="020B0503020204020204" pitchFamily="34" charset="-122"/>
            </a:endParaRPr>
          </a:p>
          <a:p>
            <a:pPr>
              <a:lnSpc>
                <a:spcPts val="3060"/>
              </a:lnSpc>
            </a:pP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马可福音</a:t>
            </a:r>
            <a:r>
              <a:rPr lang="en-US" sz="2800" dirty="0">
                <a:latin typeface="Microsoft YaHei" panose="020B0503020204020204" pitchFamily="34" charset="-122"/>
                <a:ea typeface="Microsoft YaHei" panose="020B0503020204020204" pitchFamily="34" charset="-122"/>
              </a:rPr>
              <a:t>7:31 </a:t>
            </a:r>
            <a:r>
              <a:rPr lang="zh-CN" altLang="en-US" sz="2800" dirty="0">
                <a:latin typeface="Microsoft YaHei" panose="020B0503020204020204" pitchFamily="34" charset="-122"/>
                <a:ea typeface="Microsoft YaHei" panose="020B0503020204020204" pitchFamily="34" charset="-122"/>
              </a:rPr>
              <a:t>耶稣又离了</a:t>
            </a:r>
            <a:r>
              <a:rPr lang="zh-CN" altLang="en-US" sz="2800" u="sng" dirty="0">
                <a:latin typeface="Microsoft YaHei" panose="020B0503020204020204" pitchFamily="34" charset="-122"/>
                <a:ea typeface="Microsoft YaHei" panose="020B0503020204020204" pitchFamily="34" charset="-122"/>
              </a:rPr>
              <a:t>推罗</a:t>
            </a:r>
            <a:r>
              <a:rPr lang="zh-CN" altLang="en-US" sz="2800" dirty="0">
                <a:latin typeface="Microsoft YaHei" panose="020B0503020204020204" pitchFamily="34" charset="-122"/>
                <a:ea typeface="Microsoft YaHei" panose="020B0503020204020204" pitchFamily="34" charset="-122"/>
              </a:rPr>
              <a:t>的境界，经过</a:t>
            </a:r>
            <a:r>
              <a:rPr lang="zh-CN" altLang="en-US" sz="2800" u="sng" dirty="0">
                <a:latin typeface="Microsoft YaHei" panose="020B0503020204020204" pitchFamily="34" charset="-122"/>
                <a:ea typeface="Microsoft YaHei" panose="020B0503020204020204" pitchFamily="34" charset="-122"/>
              </a:rPr>
              <a:t>西顿</a:t>
            </a:r>
            <a:r>
              <a:rPr lang="zh-CN" altLang="en-US" sz="2800" dirty="0">
                <a:latin typeface="Microsoft YaHei" panose="020B0503020204020204" pitchFamily="34" charset="-122"/>
                <a:ea typeface="Microsoft YaHei" panose="020B0503020204020204" pitchFamily="34" charset="-122"/>
              </a:rPr>
              <a:t>，就从</a:t>
            </a:r>
            <a:r>
              <a:rPr lang="zh-CN" altLang="en-US" sz="2800" u="sng" dirty="0">
                <a:latin typeface="Microsoft YaHei" panose="020B0503020204020204" pitchFamily="34" charset="-122"/>
                <a:ea typeface="Microsoft YaHei" panose="020B0503020204020204" pitchFamily="34" charset="-122"/>
              </a:rPr>
              <a:t>低加波利</a:t>
            </a:r>
            <a:r>
              <a:rPr lang="zh-CN" altLang="en-US" sz="2800" dirty="0">
                <a:latin typeface="Microsoft YaHei" panose="020B0503020204020204" pitchFamily="34" charset="-122"/>
                <a:ea typeface="Microsoft YaHei" panose="020B0503020204020204" pitchFamily="34" charset="-122"/>
              </a:rPr>
              <a:t>境内来到</a:t>
            </a:r>
            <a:r>
              <a:rPr lang="zh-CN" altLang="en-US" sz="2800" u="sng" dirty="0">
                <a:latin typeface="Microsoft YaHei" panose="020B0503020204020204" pitchFamily="34" charset="-122"/>
                <a:ea typeface="Microsoft YaHei" panose="020B0503020204020204" pitchFamily="34" charset="-122"/>
              </a:rPr>
              <a:t>加利利</a:t>
            </a:r>
            <a:r>
              <a:rPr lang="zh-CN" altLang="en-US" sz="2800" dirty="0">
                <a:latin typeface="Microsoft YaHei" panose="020B0503020204020204" pitchFamily="34" charset="-122"/>
                <a:ea typeface="Microsoft YaHei" panose="020B0503020204020204" pitchFamily="34" charset="-122"/>
              </a:rPr>
              <a:t>海。</a:t>
            </a:r>
            <a:endParaRPr lang="en-US" altLang="zh-CN" sz="2800" dirty="0">
              <a:latin typeface="Microsoft YaHei" panose="020B0503020204020204" pitchFamily="34" charset="-122"/>
              <a:ea typeface="Microsoft YaHei" panose="020B0503020204020204" pitchFamily="34" charset="-122"/>
            </a:endParaRPr>
          </a:p>
          <a:p>
            <a:pPr>
              <a:lnSpc>
                <a:spcPts val="3060"/>
              </a:lnSpc>
            </a:pP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4:5</a:t>
            </a:r>
            <a:r>
              <a:rPr lang="zh-CN" altLang="en-US" sz="2800" dirty="0">
                <a:latin typeface="Microsoft YaHei" panose="020B0503020204020204" pitchFamily="34" charset="-122"/>
                <a:ea typeface="Microsoft YaHei" panose="020B0503020204020204" pitchFamily="34" charset="-122"/>
              </a:rPr>
              <a:t> 于是到了</a:t>
            </a:r>
            <a:r>
              <a:rPr lang="zh-CN" altLang="en-US" sz="2800" u="sng" dirty="0">
                <a:latin typeface="Microsoft YaHei" panose="020B0503020204020204" pitchFamily="34" charset="-122"/>
                <a:ea typeface="Microsoft YaHei" panose="020B0503020204020204" pitchFamily="34" charset="-122"/>
              </a:rPr>
              <a:t>撒玛利亚</a:t>
            </a:r>
            <a:r>
              <a:rPr lang="zh-CN" altLang="en-US" sz="2800" dirty="0">
                <a:latin typeface="Microsoft YaHei" panose="020B0503020204020204" pitchFamily="34" charset="-122"/>
                <a:ea typeface="Microsoft YaHei" panose="020B0503020204020204" pitchFamily="34" charset="-122"/>
              </a:rPr>
              <a:t>的一座城</a:t>
            </a:r>
            <a:r>
              <a:rPr lang="en-US" altLang="zh-CN" sz="2800" dirty="0">
                <a:latin typeface="Microsoft YaHei" panose="020B0503020204020204" pitchFamily="34" charset="-122"/>
                <a:ea typeface="Microsoft YaHei" panose="020B0503020204020204" pitchFamily="34" charset="-122"/>
              </a:rPr>
              <a:t>……</a:t>
            </a:r>
            <a:endParaRPr lang="en-US" sz="2800" dirty="0">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61D23610-26B5-418A-993E-0A38264906B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97F9DAD8-D8C0-429D-B12B-9BC317FECE4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9EF83C68-666B-4E90-90A9-C8DBF24C01C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05F20DBF-3A3E-4B74-B004-C063F4D4F0A4}"/>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69146308-B6C8-4A0E-82BA-B81A01F0ED2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6FA52FCC-37AD-412B-AA18-785C874589A0}"/>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85649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许多人在山上&#10;&#10;中度可信度描述已自动生成">
            <a:extLst>
              <a:ext uri="{FF2B5EF4-FFF2-40B4-BE49-F238E27FC236}">
                <a16:creationId xmlns:a16="http://schemas.microsoft.com/office/drawing/2014/main" id="{81F59599-D92A-3846-ADD1-1351C22DBEED}"/>
              </a:ext>
            </a:extLst>
          </p:cNvPr>
          <p:cNvPicPr>
            <a:picLocks noChangeAspect="1"/>
          </p:cNvPicPr>
          <p:nvPr/>
        </p:nvPicPr>
        <p:blipFill>
          <a:blip r:embed="rId3"/>
          <a:stretch>
            <a:fillRect/>
          </a:stretch>
        </p:blipFill>
        <p:spPr>
          <a:xfrm>
            <a:off x="4263460" y="0"/>
            <a:ext cx="488054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8093D9BE-38AB-8F46-A146-730978FF5977}"/>
              </a:ext>
            </a:extLst>
          </p:cNvPr>
          <p:cNvPicPr>
            <a:picLocks noChangeAspect="1"/>
          </p:cNvPicPr>
          <p:nvPr/>
        </p:nvPicPr>
        <p:blipFill rotWithShape="1">
          <a:blip r:embed="rId4"/>
          <a:srcRect l="12544"/>
          <a:stretch/>
        </p:blipFill>
        <p:spPr>
          <a:xfrm>
            <a:off x="0" y="0"/>
            <a:ext cx="4153075"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椭圆 1">
            <a:extLst>
              <a:ext uri="{FF2B5EF4-FFF2-40B4-BE49-F238E27FC236}">
                <a16:creationId xmlns:a16="http://schemas.microsoft.com/office/drawing/2014/main" id="{ED0D85FC-FA67-4506-9AAA-642D9B297519}"/>
              </a:ext>
            </a:extLst>
          </p:cNvPr>
          <p:cNvSpPr/>
          <p:nvPr/>
        </p:nvSpPr>
        <p:spPr>
          <a:xfrm>
            <a:off x="2133600" y="1842052"/>
            <a:ext cx="1099930" cy="5168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151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B3527-9978-4B1F-A51B-D040211A44C6}"/>
              </a:ext>
            </a:extLst>
          </p:cNvPr>
          <p:cNvSpPr>
            <a:spLocks noGrp="1"/>
          </p:cNvSpPr>
          <p:nvPr>
            <p:ph type="title"/>
          </p:nvPr>
        </p:nvSpPr>
        <p:spPr/>
        <p:txBody>
          <a:bodyPr/>
          <a:lstStyle/>
          <a:p>
            <a:r>
              <a:rPr lang="zh-CN" altLang="en-US" dirty="0"/>
              <a:t>耶稣的侍奉有时一次有上万人</a:t>
            </a:r>
          </a:p>
        </p:txBody>
      </p:sp>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1024422" y="2793417"/>
            <a:ext cx="7310089" cy="2763792"/>
          </a:xfrm>
          <a:prstGeom prst="rect">
            <a:avLst/>
          </a:prstGeom>
          <a:noFill/>
          <a:ln>
            <a:noFill/>
          </a:ln>
        </p:spPr>
        <p:txBody>
          <a:bodyPr anchor="t"/>
          <a:lstStyle/>
          <a:p>
            <a:pPr>
              <a:lnSpc>
                <a:spcPts val="4060"/>
              </a:lnSpc>
            </a:pPr>
            <a:r>
              <a:rPr lang="zh-CN" altLang="en-US" sz="2800" dirty="0">
                <a:latin typeface="Microsoft YaHei" panose="020B0503020204020204" pitchFamily="34" charset="-122"/>
                <a:ea typeface="Microsoft YaHei" panose="020B0503020204020204" pitchFamily="34" charset="-122"/>
              </a:rPr>
              <a:t>路加福音</a:t>
            </a:r>
            <a:r>
              <a:rPr lang="en-US" sz="2800" dirty="0">
                <a:latin typeface="Microsoft YaHei" panose="020B0503020204020204" pitchFamily="34" charset="-122"/>
                <a:ea typeface="Microsoft YaHei" panose="020B0503020204020204" pitchFamily="34" charset="-122"/>
              </a:rPr>
              <a:t>12:1 </a:t>
            </a:r>
            <a:r>
              <a:rPr lang="zh-CN" altLang="en-US" sz="2800" dirty="0">
                <a:latin typeface="Microsoft YaHei" panose="020B0503020204020204" pitchFamily="34" charset="-122"/>
                <a:ea typeface="Microsoft YaHei" panose="020B0503020204020204" pitchFamily="34" charset="-122"/>
              </a:rPr>
              <a:t>那时，有成千上万的人聚在一起，甚至彼此践踏。（新译本）</a:t>
            </a:r>
            <a:endParaRPr lang="en-US" altLang="zh-CN" sz="2800" dirty="0">
              <a:latin typeface="Microsoft YaHei" panose="020B0503020204020204" pitchFamily="34" charset="-122"/>
              <a:ea typeface="Microsoft YaHei" panose="020B0503020204020204" pitchFamily="34" charset="-122"/>
            </a:endParaRPr>
          </a:p>
          <a:p>
            <a:pPr>
              <a:lnSpc>
                <a:spcPts val="4060"/>
              </a:lnSpc>
            </a:pPr>
            <a:endParaRPr lang="en-US" sz="2800" dirty="0">
              <a:latin typeface="Microsoft YaHei" panose="020B0503020204020204" pitchFamily="34" charset="-122"/>
              <a:ea typeface="Microsoft YaHei" panose="020B0503020204020204" pitchFamily="34" charset="-122"/>
            </a:endParaRPr>
          </a:p>
          <a:p>
            <a:pPr>
              <a:lnSpc>
                <a:spcPts val="4060"/>
              </a:lnSpc>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14:21 </a:t>
            </a:r>
            <a:r>
              <a:rPr lang="zh-CN" altLang="en-US" sz="2800" dirty="0">
                <a:latin typeface="Microsoft YaHei" panose="020B0503020204020204" pitchFamily="34" charset="-122"/>
                <a:ea typeface="Microsoft YaHei" panose="020B0503020204020204" pitchFamily="34" charset="-122"/>
              </a:rPr>
              <a:t>吃的人，除了妇女孩子，约有五千。</a:t>
            </a:r>
            <a:endParaRPr lang="en-US" sz="2800" dirty="0">
              <a:latin typeface="Microsoft YaHei" panose="020B0503020204020204" pitchFamily="34" charset="-122"/>
              <a:ea typeface="Microsoft YaHei" panose="020B0503020204020204" pitchFamily="34" charset="-122"/>
            </a:endParaRPr>
          </a:p>
        </p:txBody>
      </p:sp>
      <p:sp>
        <p:nvSpPr>
          <p:cNvPr id="11" name="直线连接符 20">
            <a:extLst>
              <a:ext uri="{FF2B5EF4-FFF2-40B4-BE49-F238E27FC236}">
                <a16:creationId xmlns:a16="http://schemas.microsoft.com/office/drawing/2014/main" id="{7D2A550E-77A1-47BC-AC17-F37B344B2D61}"/>
              </a:ext>
            </a:extLst>
          </p:cNvPr>
          <p:cNvSpPr/>
          <p:nvPr/>
        </p:nvSpPr>
        <p:spPr>
          <a:xfrm flipH="1">
            <a:off x="454531" y="2256638"/>
            <a:ext cx="0" cy="383291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36FE7EDF-29AD-4D7D-9E38-CED91A19FC82}"/>
              </a:ext>
            </a:extLst>
          </p:cNvPr>
          <p:cNvSpPr/>
          <p:nvPr/>
        </p:nvSpPr>
        <p:spPr>
          <a:xfrm flipH="1" flipV="1">
            <a:off x="454532" y="6089555"/>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A0AF27A9-35A5-41C4-8334-AE32B22CB545}"/>
              </a:ext>
            </a:extLst>
          </p:cNvPr>
          <p:cNvSpPr/>
          <p:nvPr/>
        </p:nvSpPr>
        <p:spPr>
          <a:xfrm flipH="1" flipV="1">
            <a:off x="971601" y="2173914"/>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7DF04F0-2D89-4F6F-BE2F-F82137123715}"/>
              </a:ext>
            </a:extLst>
          </p:cNvPr>
          <p:cNvSpPr/>
          <p:nvPr/>
        </p:nvSpPr>
        <p:spPr>
          <a:xfrm flipH="1">
            <a:off x="8714268" y="2173914"/>
            <a:ext cx="0" cy="3777351"/>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6D8F3DD7-FCBA-491A-8137-1F9445AF9ECA}"/>
              </a:ext>
            </a:extLst>
          </p:cNvPr>
          <p:cNvPicPr>
            <a:picLocks noChangeAspect="1"/>
          </p:cNvPicPr>
          <p:nvPr/>
        </p:nvPicPr>
        <p:blipFill>
          <a:blip r:embed="rId3"/>
          <a:stretch>
            <a:fillRect/>
          </a:stretch>
        </p:blipFill>
        <p:spPr>
          <a:xfrm>
            <a:off x="8053754" y="5776043"/>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0F7434EE-08B3-4B3C-8D8C-63027E980720}"/>
              </a:ext>
            </a:extLst>
          </p:cNvPr>
          <p:cNvPicPr>
            <a:picLocks noChangeAspect="1"/>
          </p:cNvPicPr>
          <p:nvPr/>
        </p:nvPicPr>
        <p:blipFill>
          <a:blip r:embed="rId3"/>
          <a:stretch>
            <a:fillRect/>
          </a:stretch>
        </p:blipFill>
        <p:spPr>
          <a:xfrm rot="10800000">
            <a:off x="222738" y="1914813"/>
            <a:ext cx="921637" cy="565092"/>
          </a:xfrm>
          <a:prstGeom prst="rect">
            <a:avLst/>
          </a:prstGeom>
          <a:ln w="12700">
            <a:miter lim="400000"/>
          </a:ln>
        </p:spPr>
      </p:pic>
    </p:spTree>
    <p:extLst>
      <p:ext uri="{BB962C8B-B14F-4D97-AF65-F5344CB8AC3E}">
        <p14:creationId xmlns:p14="http://schemas.microsoft.com/office/powerpoint/2010/main" val="34468859"/>
      </p:ext>
    </p:extLst>
  </p:cSld>
  <p:clrMapOvr>
    <a:masterClrMapping/>
  </p:clrMapOvr>
</p:sld>
</file>

<file path=ppt/theme/theme1.xml><?xml version="1.0" encoding="utf-8"?>
<a:theme xmlns:a="http://schemas.openxmlformats.org/drawingml/2006/main" name="主题1">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主题1" id="{E82C441F-4FFD-4AF6-98F8-74628B6E380D}" vid="{3ABA13CF-C763-46BF-81EE-07F98F7026D9}"/>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14993</TotalTime>
  <Words>8368</Words>
  <Application>Microsoft Office PowerPoint</Application>
  <PresentationFormat>全屏显示(4:3)</PresentationFormat>
  <Paragraphs>430</Paragraphs>
  <Slides>58</Slides>
  <Notes>58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58</vt:i4>
      </vt:variant>
    </vt:vector>
  </HeadingPairs>
  <TitlesOfParts>
    <vt:vector size="71" baseType="lpstr">
      <vt:lpstr>等线 Light</vt:lpstr>
      <vt:lpstr>华文中宋</vt:lpstr>
      <vt:lpstr>宋体</vt:lpstr>
      <vt:lpstr>Microsoft YaHei</vt:lpstr>
      <vt:lpstr>Microsoft YaHei</vt:lpstr>
      <vt:lpstr>Arial</vt:lpstr>
      <vt:lpstr>Arial Black</vt:lpstr>
      <vt:lpstr>Calibri</vt:lpstr>
      <vt:lpstr>Calibri Light</vt:lpstr>
      <vt:lpstr>Times New Roman</vt:lpstr>
      <vt:lpstr>Wingdings 2</vt:lpstr>
      <vt:lpstr>主题1</vt:lpstr>
      <vt:lpstr>HDOfficeLightV0</vt:lpstr>
      <vt:lpstr>PowerPoint 演示文稿</vt:lpstr>
      <vt:lpstr>复习：证实圣经是真理的三个步骤 </vt:lpstr>
      <vt:lpstr>复习：证实圣经是真理的三个步骤 </vt:lpstr>
      <vt:lpstr>复习：证实圣经是真理的三个步骤 </vt:lpstr>
      <vt:lpstr>PowerPoint 演示文稿</vt:lpstr>
      <vt:lpstr>PowerPoint 演示文稿</vt:lpstr>
      <vt:lpstr>耶稣侍奉的地理范围 </vt:lpstr>
      <vt:lpstr>PowerPoint 演示文稿</vt:lpstr>
      <vt:lpstr>耶稣的侍奉有时一次有上万人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任务一</vt:lpstr>
      <vt:lpstr>PowerPoint 演示文稿</vt:lpstr>
      <vt:lpstr>新约历史有大量 考古发现和历史文献的印证  </vt:lpstr>
      <vt:lpstr>毕士大的池子和五个廊道</vt:lpstr>
      <vt:lpstr>毕士大的池子和五个廊道</vt:lpstr>
      <vt:lpstr>耶稣时代的毕士大池子模型 </vt:lpstr>
      <vt:lpstr>1888年， 考古学家发现了毕士大池子的遗址 </vt:lpstr>
      <vt:lpstr>新约记载的细节得到考古学的证实：  圣殿周边的警戒标识 </vt:lpstr>
      <vt:lpstr>新约记载的细节得到考古学的证实：  圣殿周边的警戒标识 </vt:lpstr>
      <vt:lpstr>约瑟夫斯 (约公元37-100)，犹太史学家 </vt:lpstr>
      <vt:lpstr>PowerPoint 演示文稿</vt:lpstr>
      <vt:lpstr>PowerPoint 演示文稿</vt:lpstr>
      <vt:lpstr>新约记载的细节得到考古学的证实：  负责公共设施的以拉都 </vt:lpstr>
      <vt:lpstr>公共设施管理员以拉都</vt:lpstr>
      <vt:lpstr>塞浦路斯的方伯士求保罗 </vt:lpstr>
      <vt:lpstr>塞浦路斯的方伯士求保罗 </vt:lpstr>
      <vt:lpstr>迦流（GALLIO） </vt:lpstr>
      <vt:lpstr>迦流（GALLIO） </vt:lpstr>
      <vt:lpstr>考古小结</vt:lpstr>
      <vt:lpstr>任务二</vt:lpstr>
      <vt:lpstr>总结</vt:lpstr>
      <vt:lpstr>PowerPoint 演示文稿</vt:lpstr>
      <vt:lpstr>新约历史有大量历史文献的印证  </vt:lpstr>
      <vt:lpstr>约瑟夫斯 (约公元37-100)，犹太史学家 </vt:lpstr>
      <vt:lpstr>约瑟夫斯记载的耶稣  </vt:lpstr>
      <vt:lpstr>PowerPoint 演示文稿</vt:lpstr>
      <vt:lpstr>塔西佗 (约公元 55-120年) </vt:lpstr>
      <vt:lpstr>罗马城大火</vt:lpstr>
      <vt:lpstr>塔西佗对公元64年罗马基督徒的记载 </vt:lpstr>
      <vt:lpstr>塔西佗对公元64年罗马基督徒的记载 </vt:lpstr>
      <vt:lpstr>塔西佗对公元64年罗马基督徒的记载 </vt:lpstr>
      <vt:lpstr>苏埃托尼乌斯（约公元69/73 –130年后） </vt:lpstr>
      <vt:lpstr>苏埃托尼乌斯对尼禄统治时期(公元54-68)基督徒的记载 </vt:lpstr>
      <vt:lpstr>苏埃托尼乌斯对克劳狄皇帝统治时期 (公元41-54)基督徒的记载： </vt:lpstr>
      <vt:lpstr>苏埃托尼乌斯对克劳狄皇帝统治时期 (公元41-54)基督徒的记载： </vt:lpstr>
      <vt:lpstr>小普林尼（约公元61–113） </vt:lpstr>
      <vt:lpstr>小普林尼的审问方法 </vt:lpstr>
      <vt:lpstr>小普林尼对基督徒罪行的描述 </vt:lpstr>
      <vt:lpstr>PowerPoint 演示文稿</vt:lpstr>
      <vt:lpstr>小普林尼对公元112年土耳其北部 的基督徒的记载 </vt:lpstr>
      <vt:lpstr>小普林尼对公元112年土耳其北部 的基督徒的记载 </vt:lpstr>
      <vt:lpstr>福音在罗马的传播（公元33-112年）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Lee Annie</cp:lastModifiedBy>
  <cp:revision>263</cp:revision>
  <dcterms:created xsi:type="dcterms:W3CDTF">2021-04-15T07:19:27Z</dcterms:created>
  <dcterms:modified xsi:type="dcterms:W3CDTF">2022-01-28T07:57:34Z</dcterms:modified>
</cp:coreProperties>
</file>