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66"/>
  </p:notesMasterIdLst>
  <p:sldIdLst>
    <p:sldId id="2676" r:id="rId2"/>
    <p:sldId id="2679" r:id="rId3"/>
    <p:sldId id="2821" r:id="rId4"/>
    <p:sldId id="2869" r:id="rId5"/>
    <p:sldId id="2953" r:id="rId6"/>
    <p:sldId id="2867" r:id="rId7"/>
    <p:sldId id="2870" r:id="rId8"/>
    <p:sldId id="2834" r:id="rId9"/>
    <p:sldId id="2899" r:id="rId10"/>
    <p:sldId id="298" r:id="rId11"/>
    <p:sldId id="2871" r:id="rId12"/>
    <p:sldId id="2954" r:id="rId13"/>
    <p:sldId id="2831" r:id="rId14"/>
    <p:sldId id="2822" r:id="rId15"/>
    <p:sldId id="2965" r:id="rId16"/>
    <p:sldId id="2966" r:id="rId17"/>
    <p:sldId id="2967" r:id="rId18"/>
    <p:sldId id="2968" r:id="rId19"/>
    <p:sldId id="2969" r:id="rId20"/>
    <p:sldId id="2970" r:id="rId21"/>
    <p:sldId id="2971" r:id="rId22"/>
    <p:sldId id="2972" r:id="rId23"/>
    <p:sldId id="2908" r:id="rId24"/>
    <p:sldId id="2881" r:id="rId25"/>
    <p:sldId id="2973" r:id="rId26"/>
    <p:sldId id="2974" r:id="rId27"/>
    <p:sldId id="2910" r:id="rId28"/>
    <p:sldId id="2975" r:id="rId29"/>
    <p:sldId id="2976" r:id="rId30"/>
    <p:sldId id="2977" r:id="rId31"/>
    <p:sldId id="2978" r:id="rId32"/>
    <p:sldId id="2956" r:id="rId33"/>
    <p:sldId id="2957" r:id="rId34"/>
    <p:sldId id="2958" r:id="rId35"/>
    <p:sldId id="3000" r:id="rId36"/>
    <p:sldId id="2918" r:id="rId37"/>
    <p:sldId id="3001" r:id="rId38"/>
    <p:sldId id="2979" r:id="rId39"/>
    <p:sldId id="2980" r:id="rId40"/>
    <p:sldId id="2981" r:id="rId41"/>
    <p:sldId id="2982" r:id="rId42"/>
    <p:sldId id="2983" r:id="rId43"/>
    <p:sldId id="2924" r:id="rId44"/>
    <p:sldId id="2951" r:id="rId45"/>
    <p:sldId id="2984" r:id="rId46"/>
    <p:sldId id="632" r:id="rId47"/>
    <p:sldId id="2925" r:id="rId48"/>
    <p:sldId id="2985" r:id="rId49"/>
    <p:sldId id="2986" r:id="rId50"/>
    <p:sldId id="2987" r:id="rId51"/>
    <p:sldId id="2988" r:id="rId52"/>
    <p:sldId id="2989" r:id="rId53"/>
    <p:sldId id="2990" r:id="rId54"/>
    <p:sldId id="2991" r:id="rId55"/>
    <p:sldId id="2992" r:id="rId56"/>
    <p:sldId id="2993" r:id="rId57"/>
    <p:sldId id="2994" r:id="rId58"/>
    <p:sldId id="2995" r:id="rId59"/>
    <p:sldId id="2996" r:id="rId60"/>
    <p:sldId id="2997" r:id="rId61"/>
    <p:sldId id="2998" r:id="rId62"/>
    <p:sldId id="2945" r:id="rId63"/>
    <p:sldId id="2946" r:id="rId64"/>
    <p:sldId id="2947"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
      <p:font typeface="Wingdings 2" panose="05020102010507070707" pitchFamily="18" charset="2"/>
      <p:regular r:id="rId73"/>
    </p:embeddedFont>
    <p:embeddedFont>
      <p:font typeface="微软雅黑" panose="020B0503020204020204" pitchFamily="34" charset="-122"/>
      <p:regular r:id="rId74"/>
      <p:bold r:id="rId75"/>
    </p:embeddedFont>
    <p:embeddedFont>
      <p:font typeface="微软雅黑" panose="020B0503020204020204" pitchFamily="34" charset="-122"/>
      <p:regular r:id="rId74"/>
      <p:bold r:id="rId75"/>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037F4F28-65A9-4BA2-BDC3-0706BB5EA3DA}">
          <p14:sldIdLst>
            <p14:sldId id="2676"/>
            <p14:sldId id="2679"/>
            <p14:sldId id="2821"/>
            <p14:sldId id="2869"/>
            <p14:sldId id="2953"/>
            <p14:sldId id="2867"/>
            <p14:sldId id="2870"/>
            <p14:sldId id="2834"/>
            <p14:sldId id="2899"/>
            <p14:sldId id="298"/>
            <p14:sldId id="2871"/>
            <p14:sldId id="2954"/>
            <p14:sldId id="2831"/>
            <p14:sldId id="2822"/>
            <p14:sldId id="2965"/>
            <p14:sldId id="2966"/>
            <p14:sldId id="2967"/>
            <p14:sldId id="2968"/>
            <p14:sldId id="2969"/>
            <p14:sldId id="2970"/>
            <p14:sldId id="2971"/>
            <p14:sldId id="2972"/>
            <p14:sldId id="2908"/>
            <p14:sldId id="2881"/>
            <p14:sldId id="2973"/>
            <p14:sldId id="2974"/>
            <p14:sldId id="2910"/>
            <p14:sldId id="2975"/>
            <p14:sldId id="2976"/>
            <p14:sldId id="2977"/>
            <p14:sldId id="2978"/>
            <p14:sldId id="2956"/>
            <p14:sldId id="2957"/>
            <p14:sldId id="2958"/>
            <p14:sldId id="3000"/>
            <p14:sldId id="2918"/>
            <p14:sldId id="3001"/>
            <p14:sldId id="2979"/>
            <p14:sldId id="2980"/>
            <p14:sldId id="2981"/>
            <p14:sldId id="2982"/>
            <p14:sldId id="2983"/>
            <p14:sldId id="2924"/>
            <p14:sldId id="2951"/>
            <p14:sldId id="2984"/>
            <p14:sldId id="632"/>
            <p14:sldId id="2925"/>
            <p14:sldId id="2985"/>
            <p14:sldId id="2986"/>
            <p14:sldId id="2987"/>
            <p14:sldId id="2988"/>
            <p14:sldId id="2989"/>
            <p14:sldId id="2990"/>
            <p14:sldId id="2991"/>
            <p14:sldId id="2992"/>
            <p14:sldId id="2993"/>
            <p14:sldId id="2994"/>
            <p14:sldId id="2995"/>
            <p14:sldId id="2996"/>
            <p14:sldId id="2997"/>
            <p14:sldId id="2998"/>
            <p14:sldId id="2945"/>
            <p14:sldId id="2946"/>
            <p14:sldId id="29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B12"/>
    <a:srgbClr val="31211B"/>
    <a:srgbClr val="52382D"/>
    <a:srgbClr val="1A00FF"/>
    <a:srgbClr val="5388BA"/>
    <a:srgbClr val="FEFF00"/>
    <a:srgbClr val="900603"/>
    <a:srgbClr val="AAD3FC"/>
    <a:srgbClr val="0C4E8A"/>
    <a:srgbClr val="0707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1" autoAdjust="0"/>
    <p:restoredTop sz="43203" autoAdjust="0"/>
  </p:normalViewPr>
  <p:slideViewPr>
    <p:cSldViewPr snapToGrid="0" snapToObjects="1">
      <p:cViewPr varScale="1">
        <p:scale>
          <a:sx n="31" d="100"/>
          <a:sy n="31" d="100"/>
        </p:scale>
        <p:origin x="271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85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82-4E6F-9013-C20F9D2B2045}"/>
              </c:ext>
            </c:extLst>
          </c:dPt>
          <c:dPt>
            <c:idx val="1"/>
            <c:bubble3D val="0"/>
            <c:explosion val="8"/>
            <c:spPr>
              <a:solidFill>
                <a:schemeClr val="accent2"/>
              </a:solidFill>
              <a:ln w="19050">
                <a:solidFill>
                  <a:schemeClr val="lt1"/>
                </a:solidFill>
              </a:ln>
              <a:effectLst/>
            </c:spPr>
            <c:extLst>
              <c:ext xmlns:c16="http://schemas.microsoft.com/office/drawing/2014/chart" uri="{C3380CC4-5D6E-409C-BE32-E72D297353CC}">
                <c16:uniqueId val="{00000003-2482-4E6F-9013-C20F9D2B20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82-4E6F-9013-C20F9D2B20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82-4E6F-9013-C20F9D2B2045}"/>
              </c:ext>
            </c:extLst>
          </c:dPt>
          <c:cat>
            <c:strRef>
              <c:f>Sheet1!$A$2:$A$5</c:f>
              <c:strCache>
                <c:ptCount val="2"/>
                <c:pt idx="0">
                  <c:v>第一季度</c:v>
                </c:pt>
                <c:pt idx="1">
                  <c:v>第二季度</c:v>
                </c:pt>
              </c:strCache>
            </c:strRef>
          </c:cat>
          <c:val>
            <c:numRef>
              <c:f>Sheet1!$B$2:$B$5</c:f>
              <c:numCache>
                <c:formatCode>General</c:formatCode>
                <c:ptCount val="4"/>
                <c:pt idx="0">
                  <c:v>9</c:v>
                </c:pt>
                <c:pt idx="1">
                  <c:v>1</c:v>
                </c:pt>
              </c:numCache>
            </c:numRef>
          </c:val>
          <c:extLst>
            <c:ext xmlns:c16="http://schemas.microsoft.com/office/drawing/2014/chart" uri="{C3380CC4-5D6E-409C-BE32-E72D297353CC}">
              <c16:uniqueId val="{00000000-4180-4C27-B2A9-86C45F7C1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Microsoft YaHei" panose="020B0503020204020204" pitchFamily="34" charset="-122"/>
          <a:ea typeface="Microsoft YaHei"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57-D546-AD7F-DAFA81D48600}"/>
              </c:ext>
            </c:extLst>
          </c:dPt>
          <c:dPt>
            <c:idx val="1"/>
            <c:bubble3D val="0"/>
            <c:explosion val="8"/>
            <c:spPr>
              <a:solidFill>
                <a:schemeClr val="accent2"/>
              </a:solidFill>
              <a:ln w="19050">
                <a:solidFill>
                  <a:schemeClr val="lt1"/>
                </a:solidFill>
              </a:ln>
              <a:effectLst/>
            </c:spPr>
            <c:extLst>
              <c:ext xmlns:c16="http://schemas.microsoft.com/office/drawing/2014/chart" uri="{C3380CC4-5D6E-409C-BE32-E72D297353CC}">
                <c16:uniqueId val="{00000003-6957-D546-AD7F-DAFA81D4860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57-D546-AD7F-DAFA81D4860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57-D546-AD7F-DAFA81D48600}"/>
              </c:ext>
            </c:extLst>
          </c:dPt>
          <c:cat>
            <c:strRef>
              <c:f>Sheet1!$A$2:$A$5</c:f>
              <c:strCache>
                <c:ptCount val="2"/>
                <c:pt idx="0">
                  <c:v>第一季度</c:v>
                </c:pt>
                <c:pt idx="1">
                  <c:v>第二季度</c:v>
                </c:pt>
              </c:strCache>
            </c:strRef>
          </c:cat>
          <c:val>
            <c:numRef>
              <c:f>Sheet1!$B$2:$B$5</c:f>
              <c:numCache>
                <c:formatCode>General</c:formatCode>
                <c:ptCount val="4"/>
                <c:pt idx="0">
                  <c:v>9</c:v>
                </c:pt>
                <c:pt idx="1">
                  <c:v>1</c:v>
                </c:pt>
              </c:numCache>
            </c:numRef>
          </c:val>
          <c:extLst>
            <c:ext xmlns:c16="http://schemas.microsoft.com/office/drawing/2014/chart" uri="{C3380CC4-5D6E-409C-BE32-E72D297353CC}">
              <c16:uniqueId val="{00000008-6957-D546-AD7F-DAFA81D486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Microsoft YaHei" panose="020B0503020204020204" pitchFamily="34" charset="-122"/>
          <a:ea typeface="Microsoft YaHei"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2022/1/10</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地基没有打稳，房子就不牢固。地球的年龄就相当于房子的地基。可见，认识地球的真实年龄是多么重要！</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42835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按道理说，</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指向年轻的数据完全足以说明：地球是年轻的。就好像我们在照片中所观察到的迹象足以说明：那个小女孩是年轻的一样。</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766806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但遗憾的是，因为“年老地球论”和“进化论”是当下的主流思想，大多数人几乎没听说过这</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指向年轻的数据。相反，那</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指向年老的数据却被广为宣传，尤其是碳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和其他放射性同位素测年法得出来的结果。这样一来，公众就很容易误以为地球是古老的了。大家听说过碳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听过同位素吗？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测年法是一种放射性同位素测年法。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617904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知道吗？现在大家常听到的“某某岩石经鉴定有</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万年或</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亿年之久”等说法，基本上都是使用放射性同位素测年法得出来的结果。</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这里有一个问题：当石头形成的时候，科学家并没有在场。他们是怎么使用放射性同位素测年法得出石头年龄的呢？这种方法可靠吗？准确吗？我们暂且不看放射性同位素测年法的运作原理，而是先从这种方法的测量结果入手，试着来回答这些问题。</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3559354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大家都知道火山，当火山爆发的时候，会有岩浆和火山灰迸发出来。在地理课上，我们也学习到：当岩浆冷却下来后，就形成了新的岩石。也就是说，火山爆发的时间就是新岩石</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出生</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的时间。这些新岩石的年龄是可以通过火山爆发的时间计算出来的。以美国的圣海伦火山为例吧。</a:t>
            </a:r>
            <a:endParaRPr lang="zh-CN" altLang="zh-CN" sz="1800" dirty="0">
              <a:effectLst/>
              <a:latin typeface="Times New Roman" panose="02020603050405020304" pitchFamily="18" charset="0"/>
              <a:ea typeface="等线" panose="02010600030101010101" pitchFamily="2" charset="-122"/>
            </a:endParaRPr>
          </a:p>
          <a:p>
            <a:pPr indent="266700"/>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346048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美国的圣海伦山是一座活火山，曾在</a:t>
            </a:r>
            <a:r>
              <a:rPr lang="en-US" altLang="zh-CN" sz="1800" dirty="0">
                <a:effectLst/>
                <a:latin typeface="Times New Roman" panose="02020603050405020304" pitchFamily="18" charset="0"/>
                <a:ea typeface="宋体" panose="02010600030101010101" pitchFamily="2" charset="-122"/>
              </a:rPr>
              <a:t>1980</a:t>
            </a:r>
            <a:r>
              <a:rPr lang="zh-CN" altLang="zh-CN" sz="1800" dirty="0">
                <a:effectLst/>
                <a:latin typeface="Times New Roman" panose="02020603050405020304" pitchFamily="18" charset="0"/>
                <a:ea typeface="宋体" panose="02010600030101010101" pitchFamily="2" charset="-122"/>
              </a:rPr>
              <a:t>年爆发过一次。请问从</a:t>
            </a:r>
            <a:r>
              <a:rPr lang="en-US" altLang="zh-CN" sz="1800" dirty="0">
                <a:effectLst/>
                <a:latin typeface="Times New Roman" panose="02020603050405020304" pitchFamily="18" charset="0"/>
                <a:ea typeface="宋体" panose="02010600030101010101" pitchFamily="2" charset="-122"/>
              </a:rPr>
              <a:t>1980</a:t>
            </a:r>
            <a:r>
              <a:rPr lang="zh-CN" altLang="zh-CN" sz="1800" dirty="0">
                <a:effectLst/>
                <a:latin typeface="Times New Roman" panose="02020603050405020304" pitchFamily="18" charset="0"/>
                <a:ea typeface="宋体" panose="02010600030101010101" pitchFamily="2" charset="-122"/>
              </a:rPr>
              <a:t>年到现在过去了多久？</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击）不到</a:t>
            </a:r>
            <a:r>
              <a:rPr lang="en-US" altLang="zh-CN" sz="1800" dirty="0">
                <a:effectLst/>
                <a:latin typeface="Times New Roman" panose="02020603050405020304" pitchFamily="18" charset="0"/>
                <a:ea typeface="宋体" panose="02010600030101010101" pitchFamily="2" charset="-122"/>
              </a:rPr>
              <a:t>75</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201057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现在我们把镜头拉近一点，来观察一下这座火山。它外圈比较高的那些岩层是原来就已经存在的，里面的小穹丘是在</a:t>
            </a:r>
            <a:r>
              <a:rPr lang="en-US" altLang="zh-CN" sz="1800" dirty="0">
                <a:effectLst/>
                <a:latin typeface="Times New Roman" panose="02020603050405020304" pitchFamily="18" charset="0"/>
                <a:ea typeface="宋体" panose="02010600030101010101" pitchFamily="2" charset="-122"/>
              </a:rPr>
              <a:t>1980</a:t>
            </a:r>
            <a:r>
              <a:rPr lang="zh-CN" altLang="zh-CN" sz="1800" dirty="0">
                <a:effectLst/>
                <a:latin typeface="Times New Roman" panose="02020603050405020304" pitchFamily="18" charset="0"/>
                <a:ea typeface="宋体" panose="02010600030101010101" pitchFamily="2" charset="-122"/>
              </a:rPr>
              <a:t>年爆发之后形成的。也就是说，这个小穹丘里的新岩石是在</a:t>
            </a:r>
            <a:r>
              <a:rPr lang="en-US" altLang="zh-CN" sz="1800" dirty="0">
                <a:effectLst/>
                <a:latin typeface="Times New Roman" panose="02020603050405020304" pitchFamily="18" charset="0"/>
                <a:ea typeface="宋体" panose="02010600030101010101" pitchFamily="2" charset="-122"/>
              </a:rPr>
              <a:t>1980</a:t>
            </a:r>
            <a:r>
              <a:rPr lang="zh-CN" altLang="zh-CN" sz="1800" dirty="0">
                <a:effectLst/>
                <a:latin typeface="Times New Roman" panose="02020603050405020304" pitchFamily="18" charset="0"/>
                <a:ea typeface="宋体" panose="02010600030101010101" pitchFamily="2" charset="-122"/>
              </a:rPr>
              <a:t>年“出生”的。请问这个小穹丘里的岩石年龄是多少？</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击）距今不到</a:t>
            </a:r>
            <a:r>
              <a:rPr lang="en-US" altLang="zh-CN" sz="1800" dirty="0">
                <a:effectLst/>
                <a:latin typeface="Times New Roman" panose="02020603050405020304" pitchFamily="18" charset="0"/>
                <a:ea typeface="宋体" panose="02010600030101010101" pitchFamily="2" charset="-122"/>
              </a:rPr>
              <a:t>75</a:t>
            </a:r>
            <a:r>
              <a:rPr lang="zh-CN" altLang="zh-CN" sz="1800" dirty="0">
                <a:effectLst/>
                <a:latin typeface="Times New Roman" panose="02020603050405020304" pitchFamily="18" charset="0"/>
                <a:ea typeface="宋体" panose="02010600030101010101" pitchFamily="2" charset="-122"/>
              </a:rPr>
              <a:t>岁。</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放射性同位素测年法准不准呢？有些科学家想出了一个检验的好方法。他们从圣海伦火山这个新形成的穹丘里采集了一些石头，然后送去给主流科学家开办的实验室检测。但是他们故意没有透露这些岩石是从哪里采集来的，因为他们想看看经放射性同位素测年法得出的结果是否和岩石的真实年龄相符。</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那实验室测出来的年龄是多少呢？你能不能猜一下？</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击）结果令人震惊，因为实验室公布的结果是：</a:t>
            </a:r>
            <a:r>
              <a:rPr lang="en-US" altLang="zh-CN" sz="1800" dirty="0">
                <a:effectLst/>
                <a:latin typeface="Times New Roman" panose="02020603050405020304" pitchFamily="18" charset="0"/>
                <a:ea typeface="宋体" panose="02010600030101010101" pitchFamily="2" charset="-122"/>
              </a:rPr>
              <a:t>34</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-240</a:t>
            </a:r>
            <a:r>
              <a:rPr lang="zh-CN" altLang="zh-CN" sz="1800" dirty="0">
                <a:effectLst/>
                <a:latin typeface="Times New Roman" panose="02020603050405020304" pitchFamily="18" charset="0"/>
                <a:ea typeface="宋体" panose="02010600030101010101" pitchFamily="2" charset="-122"/>
              </a:rPr>
              <a:t>万年。这明显和事实不符，因为这块岩石的真实年龄其实不到</a:t>
            </a:r>
            <a:r>
              <a:rPr lang="en-US" altLang="zh-CN" sz="1800" dirty="0">
                <a:effectLst/>
                <a:latin typeface="Times New Roman" panose="02020603050405020304" pitchFamily="18" charset="0"/>
                <a:ea typeface="宋体" panose="02010600030101010101" pitchFamily="2" charset="-122"/>
              </a:rPr>
              <a:t>75</a:t>
            </a:r>
            <a:r>
              <a:rPr lang="zh-CN" altLang="zh-CN" sz="1800" dirty="0">
                <a:effectLst/>
                <a:latin typeface="Times New Roman" panose="02020603050405020304" pitchFamily="18" charset="0"/>
                <a:ea typeface="宋体" panose="02010600030101010101" pitchFamily="2" charset="-122"/>
              </a:rPr>
              <a:t>岁。</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这个结果说明放射性同位素测年法的定年准不准？</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明显不准确。但我们也不能仅因为一个例子就下定论说放射性同位素测年法整个的不准，也有可能圣海伦火山是个特例。所以我们还要继续观察，看这种不准确性是不是一个普遍现象。</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819517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那让我们从美国转到新西兰，看看瑙鲁赫伊山吧，因为也曾有科学家在那里做过相似的尝试。瑙鲁赫伊山也是一座活火山。据观测，它在</a:t>
            </a:r>
            <a:r>
              <a:rPr lang="en-US" altLang="zh-CN" sz="1800" dirty="0">
                <a:effectLst/>
                <a:latin typeface="Times New Roman" panose="02020603050405020304" pitchFamily="18" charset="0"/>
                <a:ea typeface="宋体" panose="02010600030101010101" pitchFamily="2" charset="-122"/>
              </a:rPr>
              <a:t>1949-1975</a:t>
            </a:r>
            <a:r>
              <a:rPr lang="zh-CN" altLang="zh-CN" sz="1800" dirty="0">
                <a:effectLst/>
                <a:latin typeface="Times New Roman" panose="02020603050405020304" pitchFamily="18" charset="0"/>
                <a:ea typeface="宋体" panose="02010600030101010101" pitchFamily="2" charset="-122"/>
              </a:rPr>
              <a:t>年间共爆发了</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次。请问从</a:t>
            </a:r>
            <a:r>
              <a:rPr lang="en-US" altLang="zh-CN" sz="1800" dirty="0">
                <a:effectLst/>
                <a:latin typeface="Times New Roman" panose="02020603050405020304" pitchFamily="18" charset="0"/>
                <a:ea typeface="宋体" panose="02010600030101010101" pitchFamily="2" charset="-122"/>
              </a:rPr>
              <a:t>1949</a:t>
            </a:r>
            <a:r>
              <a:rPr lang="zh-CN" altLang="zh-CN" sz="1800" dirty="0">
                <a:effectLst/>
                <a:latin typeface="Times New Roman" panose="02020603050405020304" pitchFamily="18" charset="0"/>
                <a:ea typeface="宋体" panose="02010600030101010101" pitchFamily="2" charset="-122"/>
              </a:rPr>
              <a:t>年到现在过去了多久？</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击）不到</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年。那在这五次爆发期间，形成的新岩石的年龄是多少？</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同样不到</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39739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那当我们把这些实际年龄不到</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岁的石头，送去给主流科学家作放射性同位素测年法检测后，会得出多大的年龄呢？你能不能给出一个数字？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结果同样令人意外，因为实验室公布的结果是：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万</a:t>
            </a:r>
            <a:r>
              <a:rPr lang="en-US" altLang="zh-CN" sz="1800" dirty="0">
                <a:effectLst/>
                <a:latin typeface="Times New Roman" panose="02020603050405020304" pitchFamily="18" charset="0"/>
                <a:ea typeface="宋体" panose="02010600030101010101" pitchFamily="2" charset="-122"/>
              </a:rPr>
              <a:t>-350</a:t>
            </a:r>
            <a:r>
              <a:rPr lang="zh-CN" altLang="zh-CN" sz="1800" dirty="0">
                <a:effectLst/>
                <a:latin typeface="Times New Roman" panose="02020603050405020304" pitchFamily="18" charset="0"/>
                <a:ea typeface="宋体" panose="02010600030101010101" pitchFamily="2" charset="-122"/>
              </a:rPr>
              <a:t>万年，比实际年龄“</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岁”大了至少几万倍。</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你觉得，这个结果能对放射性同位素测年法的准确性做出什么说明？</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像圣海伦火山一样，这个例子也说明放射性同位素测年法测出来的结果不准确。但话说回来，我们也不能仅凭这两个例子就下定论说放射性同位素测年法不准确，有可能这两个例子都是特例。我们还需要看更多例子，才能对这种测年法的准确性做出客观的判断。</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409283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接下来请阅读材料一，在读完这份材料后，你要回答两个问题：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放射性同位素测年法准确吗？（请举例说明）</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我们该信任这种方法得出的结果吗？</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365007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mj-ea"/>
              <a:buAutoNum type="ea1JpnKorPlain"/>
            </a:pPr>
            <a:r>
              <a:rPr lang="zh-CN" altLang="zh-CN" sz="1800" dirty="0">
                <a:effectLst/>
                <a:latin typeface="Times New Roman" panose="02020603050405020304" pitchFamily="18" charset="0"/>
                <a:ea typeface="宋体" panose="02010600030101010101" pitchFamily="2" charset="-122"/>
              </a:rPr>
              <a:t>请按步骤完成提纲。</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dirty="0">
                <a:effectLst/>
                <a:latin typeface="Times New Roman" panose="02020603050405020304" pitchFamily="18" charset="0"/>
                <a:ea typeface="宋体" panose="02010600030101010101" pitchFamily="2" charset="-122"/>
              </a:rPr>
              <a:t>论题：请举例说明放射性同位素测年法准确吗？ </a:t>
            </a:r>
            <a:endParaRPr lang="zh-CN" altLang="zh-CN" sz="1800" dirty="0">
              <a:effectLst/>
              <a:latin typeface="Times New Roman" panose="02020603050405020304" pitchFamily="18" charset="0"/>
              <a:ea typeface="等线" panose="02010600030101010101" pitchFamily="2" charset="-122"/>
            </a:endParaRPr>
          </a:p>
          <a:p>
            <a:pPr marL="381000"/>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第一步：给出论点：我认为放射性同位素测年法（</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不准确。</a:t>
            </a:r>
            <a:endParaRPr lang="zh-CN" altLang="zh-CN" sz="1800" dirty="0">
              <a:effectLst/>
              <a:latin typeface="Times New Roman" panose="02020603050405020304" pitchFamily="18" charset="0"/>
              <a:ea typeface="等线" panose="02010600030101010101" pitchFamily="2" charset="-122"/>
            </a:endParaRPr>
          </a:p>
          <a:p>
            <a:pPr indent="457200"/>
            <a:r>
              <a:rPr lang="zh-CN" altLang="zh-CN" sz="1800" dirty="0">
                <a:effectLst/>
                <a:latin typeface="Times New Roman" panose="02020603050405020304" pitchFamily="18" charset="0"/>
                <a:ea typeface="宋体" panose="02010600030101010101" pitchFamily="2" charset="-122"/>
              </a:rPr>
              <a:t>第二步：给出论据：</a:t>
            </a:r>
            <a:r>
              <a:rPr lang="zh-CN" altLang="zh-CN" sz="1800" b="1" dirty="0">
                <a:effectLst/>
                <a:latin typeface="Times New Roman" panose="02020603050405020304" pitchFamily="18" charset="0"/>
                <a:ea typeface="宋体" panose="02010600030101010101" pitchFamily="2" charset="-122"/>
              </a:rPr>
              <a:t>（注：学生只要给出任意两例都可以。）</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Arial" panose="020B0604020202020204" pitchFamily="34" charset="0"/>
              <a:buChar char="•"/>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例一：在圣海伦火山中部的穹丘中，石头的真实年龄为：不到</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75</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岁。这块石头经放射性同位素检测出的年龄是：</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34</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万</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-240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万年。放射性测年法得出的结果和事实不符！</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410627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如果房子的地基没有打稳，一段时间后，这座房子就会坍塌。同样的，如果对于地球年龄的认识不全备，那么我们信仰的根基也会有坍塌的危险。所以这节课我们继续来探讨地球的年龄，争取对这个重要的主题有全面而且深入的了解。一方面是扎稳你自己的信仰根基，另一方面也是装备你自己、好帮助身边有需要的人。</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3807541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例二：在（</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意大利斯特龙博利山上，</a:t>
            </a:r>
            <a:r>
              <a:rPr lang="zh-CN" altLang="zh-CN" sz="1800" kern="0" dirty="0">
                <a:effectLst/>
                <a:ea typeface="宋体" panose="02010600030101010101" pitchFamily="2" charset="-122"/>
                <a:cs typeface="Times New Roman" panose="02020603050405020304" pitchFamily="18" charset="0"/>
              </a:rPr>
              <a:t>石头的真实年龄为：（</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不到</a:t>
            </a:r>
            <a:r>
              <a:rPr lang="en-US" altLang="zh-CN" sz="1800" u="sng" kern="0" dirty="0">
                <a:effectLst/>
                <a:ea typeface="宋体" panose="02010600030101010101" pitchFamily="2" charset="-122"/>
                <a:cs typeface="Times New Roman" panose="02020603050405020304" pitchFamily="18" charset="0"/>
              </a:rPr>
              <a:t>100</a:t>
            </a:r>
            <a:r>
              <a:rPr lang="zh-CN" altLang="zh-CN" sz="1800" kern="0" dirty="0">
                <a:effectLst/>
                <a:ea typeface="宋体" panose="02010600030101010101" pitchFamily="2" charset="-122"/>
                <a:cs typeface="Times New Roman" panose="02020603050405020304" pitchFamily="18" charset="0"/>
              </a:rPr>
              <a:t>岁。这块石头经放射性同位素检测出来的年龄是：（</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en-US" altLang="zh-CN" sz="1800" u="sng" kern="0" dirty="0">
                <a:effectLst/>
                <a:ea typeface="宋体" panose="02010600030101010101" pitchFamily="2" charset="-122"/>
                <a:cs typeface="Times New Roman" panose="02020603050405020304" pitchFamily="18" charset="0"/>
              </a:rPr>
              <a:t>40</a:t>
            </a:r>
            <a:r>
              <a:rPr lang="zh-CN" altLang="zh-CN" sz="1800" u="sng" kern="0" dirty="0">
                <a:effectLst/>
                <a:ea typeface="宋体" panose="02010600030101010101" pitchFamily="2" charset="-122"/>
                <a:cs typeface="Times New Roman" panose="02020603050405020304" pitchFamily="18" charset="0"/>
              </a:rPr>
              <a:t>万</a:t>
            </a:r>
            <a:r>
              <a:rPr lang="en-US" altLang="zh-CN" sz="1800" u="sng" kern="0" dirty="0">
                <a:effectLst/>
                <a:ea typeface="宋体" panose="02010600030101010101" pitchFamily="2" charset="-122"/>
                <a:cs typeface="Times New Roman" panose="02020603050405020304" pitchFamily="18" charset="0"/>
              </a:rPr>
              <a:t>-440</a:t>
            </a:r>
            <a:r>
              <a:rPr lang="zh-CN" altLang="zh-CN" sz="1800" u="sng" kern="0" dirty="0">
                <a:effectLst/>
                <a:ea typeface="宋体" panose="02010600030101010101" pitchFamily="2" charset="-122"/>
                <a:cs typeface="Times New Roman" panose="02020603050405020304" pitchFamily="18" charset="0"/>
              </a:rPr>
              <a:t>万</a:t>
            </a:r>
            <a:r>
              <a:rPr lang="zh-CN" altLang="zh-CN" sz="1800" kern="0" dirty="0">
                <a:effectLst/>
                <a:ea typeface="宋体" panose="02010600030101010101" pitchFamily="2" charset="-122"/>
                <a:cs typeface="Times New Roman" panose="02020603050405020304" pitchFamily="18" charset="0"/>
              </a:rPr>
              <a:t>年。放射性测年法得出的结果和事实（</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不符！</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60369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buFont typeface="Arial" panose="020B0604020202020204" pitchFamily="34" charset="0"/>
              <a:buChar char="•"/>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例三：在（</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a:t>
            </a:r>
            <a:r>
              <a:rPr lang="zh-CN" altLang="zh-CN" sz="1800" u="sng" dirty="0">
                <a:effectLst/>
                <a:latin typeface="Times New Roman" panose="02020603050405020304" pitchFamily="18" charset="0"/>
                <a:ea typeface="宋体" panose="02010600030101010101" pitchFamily="2" charset="-122"/>
                <a:cs typeface="Times New Roman" panose="02020603050405020304" pitchFamily="18" charset="0"/>
              </a:rPr>
              <a:t>美国加洲玻璃山上</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，石头的实际年龄为（</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a:t>
            </a:r>
            <a:r>
              <a:rPr lang="zh-CN" altLang="zh-CN" sz="1800" u="sng" dirty="0">
                <a:effectLst/>
                <a:latin typeface="Times New Roman" panose="02020603050405020304" pitchFamily="18" charset="0"/>
                <a:ea typeface="宋体" panose="02010600030101010101" pitchFamily="2" charset="-122"/>
                <a:cs typeface="Times New Roman" panose="02020603050405020304" pitchFamily="18" charset="0"/>
              </a:rPr>
              <a:t>不到</a:t>
            </a:r>
            <a:r>
              <a:rPr lang="en-US" altLang="zh-CN" sz="1800" u="sng" dirty="0">
                <a:effectLst/>
                <a:latin typeface="Times New Roman" panose="02020603050405020304" pitchFamily="18" charset="0"/>
                <a:ea typeface="宋体" panose="02010600030101010101" pitchFamily="2" charset="-122"/>
                <a:cs typeface="Times New Roman" panose="02020603050405020304" pitchFamily="18" charset="0"/>
              </a:rPr>
              <a:t>500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岁，经放射性同位素测年法得出来的最小年龄是（</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a:t>
            </a:r>
            <a:r>
              <a:rPr lang="en-US" altLang="zh-CN" sz="1800" u="sng" dirty="0">
                <a:effectLst/>
                <a:latin typeface="Times New Roman" panose="02020603050405020304" pitchFamily="18" charset="0"/>
                <a:ea typeface="宋体" panose="02010600030101010101" pitchFamily="2" charset="-122"/>
                <a:cs typeface="Times New Roman" panose="02020603050405020304" pitchFamily="18" charset="0"/>
              </a:rPr>
              <a:t>810</a:t>
            </a:r>
            <a:r>
              <a:rPr lang="zh-CN" altLang="zh-CN" sz="1800" u="sng" dirty="0">
                <a:effectLst/>
                <a:latin typeface="Times New Roman" panose="02020603050405020304" pitchFamily="18" charset="0"/>
                <a:ea typeface="宋体" panose="02010600030101010101" pitchFamily="2" charset="-122"/>
                <a:cs typeface="Times New Roman" panose="02020603050405020304" pitchFamily="18" charset="0"/>
              </a:rPr>
              <a:t>万</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年，这个结果和事实（</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P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击）</a:t>
            </a:r>
            <a:r>
              <a:rPr lang="zh-CN" altLang="zh-CN" sz="1800" u="sng" dirty="0">
                <a:effectLst/>
                <a:latin typeface="Times New Roman" panose="02020603050405020304" pitchFamily="18" charset="0"/>
                <a:ea typeface="宋体" panose="02010600030101010101" pitchFamily="2" charset="-122"/>
                <a:cs typeface="Times New Roman" panose="02020603050405020304" pitchFamily="18" charset="0"/>
              </a:rPr>
              <a:t>不符。</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952500"/>
            <a:r>
              <a:rPr lang="zh-CN" altLang="zh-CN" sz="1800" dirty="0">
                <a:effectLst/>
                <a:latin typeface="Times New Roman" panose="02020603050405020304" pitchFamily="18" charset="0"/>
                <a:ea typeface="宋体" panose="02010600030101010101" pitchFamily="2" charset="-122"/>
              </a:rPr>
              <a:t>第三步：重申论点：基于以上这些证据，我认为放射性同位素测年法（</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不准确。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2201066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5.1 </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5</a:t>
            </a:r>
            <a:r>
              <a:rPr lang="zh-TW" altLang="zh-CN" sz="1800" b="1" dirty="0">
                <a:effectLst/>
                <a:latin typeface="Times New Roman" panose="02020603050405020304" pitchFamily="18" charset="0"/>
                <a:ea typeface="宋体" panose="02010600030101010101" pitchFamily="2" charset="-122"/>
              </a:rPr>
              <a:t>’</a:t>
            </a:r>
            <a:r>
              <a:rPr lang="zh-CN" altLang="zh-CN" sz="1800" b="1" dirty="0">
                <a:effectLst/>
                <a:latin typeface="宋体" panose="02010600030101010101" pitchFamily="2" charset="-122"/>
                <a:ea typeface="PMingLiU" panose="02020500000000000000" pitchFamily="18" charset="-120"/>
              </a:rPr>
              <a:t>）</a:t>
            </a:r>
            <a:r>
              <a:rPr lang="en-US" altLang="zh-CN" sz="1800" b="1" dirty="0">
                <a:effectLst/>
                <a:latin typeface="宋体" panose="02010600030101010101" pitchFamily="2" charset="-122"/>
              </a:rPr>
              <a:t>21</a:t>
            </a:r>
            <a:r>
              <a:rPr lang="zh-CN" altLang="zh-CN" sz="1800" b="1" dirty="0">
                <a:effectLst/>
                <a:latin typeface="Times New Roman" panose="02020603050405020304" pitchFamily="18" charset="0"/>
                <a:ea typeface="宋体" panose="02010600030101010101" pitchFamily="2" charset="-122"/>
              </a:rPr>
              <a:t>世纪的基督徒该如何应对放射性测年法的结果？</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放射性同位素测年法的结果不准确，因而它的测年结果不应该成为一个拦阻我们相信年轻地球的障碍。但现在，因为放射性同位素测年法给出的“古老数据”被主流媒体和书本宣传得太多了，所以绝大多数的人都因此误以为地球是古老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67330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地球明明很年轻，但现在绝大多数人都说它是年老的。面对这么巨大的群众压力，我们作为</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世纪的基督徒该怎么办呢？请把你的回答写在横线上。</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___________________________________________________</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击）大家</a:t>
            </a:r>
            <a:r>
              <a:rPr lang="zh-CN" altLang="zh-CN" sz="1800" u="sng" dirty="0">
                <a:effectLst/>
                <a:latin typeface="Times New Roman" panose="02020603050405020304" pitchFamily="18" charset="0"/>
                <a:ea typeface="宋体" panose="02010600030101010101" pitchFamily="2" charset="-122"/>
              </a:rPr>
              <a:t>莫急莫怕，回到圣经找答案！</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919365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上帝早在</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年前就告诉我们该怎么办了。彼得后书</a:t>
            </a:r>
            <a:r>
              <a:rPr lang="en-US" altLang="zh-CN" sz="1800" dirty="0">
                <a:effectLst/>
                <a:latin typeface="Times New Roman" panose="02020603050405020304" pitchFamily="18" charset="0"/>
                <a:ea typeface="宋体" panose="02010600030101010101" pitchFamily="2" charset="-122"/>
              </a:rPr>
              <a:t>3:17</a:t>
            </a:r>
            <a:r>
              <a:rPr lang="zh-CN" altLang="zh-CN" sz="1800" dirty="0">
                <a:effectLst/>
                <a:latin typeface="Times New Roman" panose="02020603050405020304" pitchFamily="18" charset="0"/>
                <a:ea typeface="宋体" panose="02010600030101010101" pitchFamily="2" charset="-122"/>
              </a:rPr>
              <a:t>亲爱的弟兄啊，你们既然预先知道这事，就当防备，恐怕被恶人的错谬诱惑，就从自己坚固的地步上坠落。</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上帝通过彼得告诉我们：作为</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rPr>
              <a:t>世纪的基督徒，我们并不需要陷入主流思想的错误泥潭里，也不需要因为“年老地球”的公众压力而妥协。相反，因为已经“预先知道”年老地球论和放射性测年法的错误，就要“防备”这些打着科学名义的错谬结论，牢牢靠靠地守住自己“坚固的地步”。</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814643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“年轻地球”的根基是坚固的，因为这既是圣经的教导，又有科学数据已经证明放射性同位素测年法不准确、不可靠。所以我们大可不必因为这种方法给出的地球古老结果，就动摇对于年轻地球的信心。</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488917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“年轻地球”的根基是坚固的，因为自然界中有</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的现象都明确支持年轻地球，只有</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的数据指向年老地球，而这</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的数据还有很多疑点。所以我们不应该因这</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的、不太明确的数据被大肆宣传，就忽视那</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的、明确的数据。（</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击）相反，我们要抓住那</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表明地球年轻的明确迹象，实事求是地做出合理的结论说：地球是年轻的！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3606029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正如在判断全家福里那个女孩是否年轻的问题上，我们不应该仅因为她的鞋子款式偏老，就用这个似是而非的迹象遮盖了其余清清楚楚表明女孩年轻的迹象。相反，我们要抓住那</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表明女孩年轻的明确迹象，（</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击）实事求是地做出合理的结论说：女孩是年轻的！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094325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我们已经看到放射性同位素测年法的结果不准确，那究竟是什么原因导致这种方法不准确呢？</a:t>
            </a:r>
            <a:r>
              <a:rPr lang="zh-CN" altLang="zh-CN" sz="1800" b="1" kern="0" dirty="0">
                <a:effectLst/>
                <a:ea typeface="宋体" panose="02010600030101010101" pitchFamily="2" charset="-122"/>
                <a:cs typeface="Times New Roman" panose="02020603050405020304" pitchFamily="18" charset="0"/>
              </a:rPr>
              <a:t>（等候学生回答）</a:t>
            </a:r>
            <a:r>
              <a:rPr lang="zh-CN" altLang="zh-CN" sz="1800" kern="0" dirty="0">
                <a:effectLst/>
                <a:ea typeface="宋体" panose="02010600030101010101" pitchFamily="2" charset="-122"/>
                <a:cs typeface="Times New Roman" panose="02020603050405020304" pitchFamily="18" charset="0"/>
              </a:rPr>
              <a:t>其中一个很重要的原因是：（</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击）这种方法的运作原理是基于假设。</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932703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5.2 </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）放射性同位素测年法的假设</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我们知道当石头被创造的时候，科学家并没有在场，所以他们并不知道石头开始的状态怎样。而在石头形成后，科学家也没有追踪记录这些石头的状态，所以他们也不能知道石头过去的变化。</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268090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关于地球，圣经明确地说：出埃及记</a:t>
            </a:r>
            <a:r>
              <a:rPr lang="en-US" altLang="zh-CN" sz="1800" dirty="0">
                <a:effectLst/>
                <a:latin typeface="Times New Roman" panose="02020603050405020304" pitchFamily="18" charset="0"/>
                <a:ea typeface="宋体" panose="02010600030101010101" pitchFamily="2" charset="-122"/>
              </a:rPr>
              <a:t>20:11</a:t>
            </a:r>
            <a:r>
              <a:rPr lang="zh-CN" altLang="zh-CN" sz="1800" dirty="0">
                <a:effectLst/>
                <a:latin typeface="Times New Roman" panose="02020603050405020304" pitchFamily="18" charset="0"/>
                <a:ea typeface="宋体" panose="02010600030101010101" pitchFamily="2" charset="-122"/>
              </a:rPr>
              <a:t>六日之内，耶和华造天、地、海和其中的万物。在上两节课中，我们已经学习到有大量科学证据支持地球是年轻的。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3478054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因而在使用放射性同位素测年法时，科学家只能凭借对于过去的假设来推算出石头大概的年龄。但我们知道假设都具有很大的不确定和不准确性！如果假设不准确，那么基于假设得出的计算结果也不会准确！（</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击）这是为什么放射性同位素测年法得出的结果普遍都不准。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659227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但这并不意味着主流科学家不能知道地球的真实年龄，他们只要像罗塞尔</a:t>
            </a:r>
            <a:r>
              <a:rPr lang="en-US" altLang="zh-CN" sz="1800" dirty="0">
                <a:effectLst/>
                <a:latin typeface="宋体" panose="02010600030101010101" pitchFamily="2" charset="-122"/>
                <a:ea typeface="等线" panose="02010600030101010101" pitchFamily="2" charset="-122"/>
              </a:rPr>
              <a:t>·</a:t>
            </a:r>
            <a:r>
              <a:rPr lang="zh-CN" altLang="zh-CN" sz="1800" dirty="0">
                <a:effectLst/>
                <a:latin typeface="Times New Roman" panose="02020603050405020304" pitchFamily="18" charset="0"/>
                <a:ea typeface="宋体" panose="02010600030101010101" pitchFamily="2" charset="-122"/>
              </a:rPr>
              <a:t>汉弗莱斯博士一样，暂且跳出他们原有的年老地球论框架和放射性测年法得出的结果，探究一下自然界的其他现象，就可以知道地球并不古老。</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2742893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当这些科学家实事求是地考察了自然界的所有证据后，基本都能得出结论说：地球是年轻的。（</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击）但如果他们只盯着放射性测年法的结果不放，同时又拒绝去考察自然界的其他证据，那么他们就只能得出“古老地球”的结论了。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33671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这就好像在全家福的照片中，如果我们查看包括鞋子在内的所有证据，我们很容易发现女孩是年轻的，因为</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的迹象都指明女孩很年轻。</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251311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但若我们事先已经认定这双鞋子的主人是（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击）位老人家，同时又拒绝观察其他迹象，而是选择只通过（</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击）这双鞋子来判断出主人年龄的话，</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1780085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那我们也多半会得出结论说：“鞋子的主人是个老年人”。</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513787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同样的，因为科学家已经有了一个先入为主的观点；加上只看那些经挑选后的证据；那得出的结论自然是：年老地球。</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3314025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可见，做科学家真的很不容易。他们要常常有意识地放下自己先入为主的假设，才能实事求是地得出合乎科学的结论。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651969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对于放射性测年法中涉及的假设感到好奇的同学，可以阅读附录一。（老师视情况决定要不要说：到目前为止，大家有疑问吗？如果学生的问题简单，老师可以快速回答。若太复杂，可以先记下来，课后再个别回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439145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接下来我们来看碳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测年法。大家听说过这种测年法吗？</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测年法也是放射性同位素测年法的一种。和其他放射性同位素测年法一样，碳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的计算也是基于假设，所以碳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的测量结果也不一定准确。这是我们要清楚的第一点内容。</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76367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但会不会有些同学的心里还有一个疑问，那就是：既然地球是年轻的，那么当下那些扑面而来的、动辄千百万年或是几十亿年的数据是怎么来的？ 难道它们都是错的吗？别着急，学完这节课，你就有答案了。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650075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关于碳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，我们要了解的第二个重点是：和很多其他放射性同位素测年法不一样的是，碳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测年法只能被用来鉴定曾经的活物的年龄，例如：动、植物的遗骸等。</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511126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科学家发现碳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只适用于检测年代比较近期的样本。碳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的半衰期很短，只有</a:t>
            </a:r>
            <a:r>
              <a:rPr lang="en-US" altLang="zh-CN" sz="1800" dirty="0">
                <a:effectLst/>
                <a:latin typeface="Times New Roman" panose="02020603050405020304" pitchFamily="18" charset="0"/>
                <a:ea typeface="宋体" panose="02010600030101010101" pitchFamily="2" charset="-122"/>
              </a:rPr>
              <a:t>5730</a:t>
            </a:r>
            <a:r>
              <a:rPr lang="zh-CN" altLang="zh-CN" sz="1800" dirty="0">
                <a:effectLst/>
                <a:latin typeface="Times New Roman" panose="02020603050405020304" pitchFamily="18" charset="0"/>
                <a:ea typeface="宋体" panose="02010600030101010101" pitchFamily="2" charset="-122"/>
              </a:rPr>
              <a:t>年。碳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测年法的测量极限是</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万年以下，这是相信年轻地球论的科学家和相信年老地球论的主流科学家都公认的。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216317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5.4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）碳</a:t>
            </a:r>
            <a:r>
              <a:rPr lang="en-US" altLang="zh-CN" sz="1800" b="1" dirty="0">
                <a:effectLst/>
                <a:latin typeface="Times New Roman" panose="02020603050405020304" pitchFamily="18" charset="0"/>
                <a:ea typeface="宋体" panose="02010600030101010101" pitchFamily="2" charset="-122"/>
              </a:rPr>
              <a:t>-14</a:t>
            </a:r>
            <a:r>
              <a:rPr lang="zh-CN" altLang="zh-CN" sz="1800" b="1" dirty="0">
                <a:effectLst/>
                <a:latin typeface="Times New Roman" panose="02020603050405020304" pitchFamily="18" charset="0"/>
                <a:ea typeface="宋体" panose="02010600030101010101" pitchFamily="2" charset="-122"/>
              </a:rPr>
              <a:t>测年法能说明什么？</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也就是说：凡是超过</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万年的样本，实验室在这个样本里就检测不到任何碳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原子了。但如果实验室在一个样本里找到了碳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原子，那就说明这个样本没有</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万年那么古老。</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36141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这幅图可能可以帮助我们更好地认识碳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。因为碳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会随时间的流逝而衰变，所以时间过去越久，碳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的含量就会越少。一个生物刚死的时候，它体内的碳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含量比较高。它死了一段时候后，碳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的含量就因为衰变而减少。死了更久后，碳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就更少。过了</a:t>
            </a:r>
            <a:r>
              <a:rPr lang="en-US" altLang="zh-CN" sz="1800" kern="0" dirty="0">
                <a:effectLst/>
                <a:ea typeface="宋体" panose="02010600030101010101" pitchFamily="2" charset="-122"/>
                <a:cs typeface="Times New Roman" panose="02020603050405020304" pitchFamily="18" charset="0"/>
              </a:rPr>
              <a:t>12</a:t>
            </a:r>
            <a:r>
              <a:rPr lang="zh-CN" altLang="zh-CN" sz="1800" kern="0" dirty="0">
                <a:effectLst/>
                <a:ea typeface="宋体" panose="02010600030101010101" pitchFamily="2" charset="-122"/>
                <a:cs typeface="Times New Roman" panose="02020603050405020304" pitchFamily="18" charset="0"/>
              </a:rPr>
              <a:t>万年后，生物体内的碳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就几乎都衰变完了，到一个程度，实验室的设备也检测不出了。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196576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所以如果实验室在任何样本里还检测到了碳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，那就说明：那个样本的年龄小于</a:t>
            </a:r>
            <a:r>
              <a:rPr lang="en-US" altLang="zh-CN" sz="1800" kern="0" dirty="0">
                <a:effectLst/>
                <a:ea typeface="宋体" panose="02010600030101010101" pitchFamily="2" charset="-122"/>
                <a:cs typeface="Times New Roman" panose="02020603050405020304" pitchFamily="18" charset="0"/>
              </a:rPr>
              <a:t>12</a:t>
            </a:r>
            <a:r>
              <a:rPr lang="zh-CN" altLang="zh-CN" sz="1800" kern="0" dirty="0">
                <a:effectLst/>
                <a:ea typeface="宋体" panose="02010600030101010101" pitchFamily="2" charset="-122"/>
                <a:cs typeface="Times New Roman" panose="02020603050405020304" pitchFamily="18" charset="0"/>
              </a:rPr>
              <a:t>万年这个“上限”。现在明白了吗？</a:t>
            </a:r>
            <a:r>
              <a:rPr lang="zh-CN" altLang="zh-CN" sz="1800" b="1" kern="0" dirty="0">
                <a:effectLst/>
                <a:ea typeface="宋体" panose="02010600030101010101" pitchFamily="2" charset="-122"/>
                <a:cs typeface="Times New Roman" panose="02020603050405020304" pitchFamily="18" charset="0"/>
              </a:rPr>
              <a:t>（等候学生回答）</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3750123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现在我们来思考一个稍微难一点的问题。这里有一些岩层，经放射性同位素测年法测定，已经有</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亿年的历史。按道理说，在“</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亿年”的地层里挖到的化石也应该是</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亿岁。</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亿岁的化石里不可能还有碳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，因为碳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早就衰变完了。（</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击）但是如果检测人员在这些化石里还检测出了碳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，这说明什么？</a:t>
            </a:r>
            <a:r>
              <a:rPr lang="zh-CN" altLang="zh-CN" sz="1800" b="1" dirty="0">
                <a:effectLst/>
                <a:latin typeface="Times New Roman" panose="02020603050405020304" pitchFamily="18" charset="0"/>
                <a:ea typeface="宋体" panose="02010600030101010101" pitchFamily="2" charset="-122"/>
              </a:rPr>
              <a:t>（等候学生思考）</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击）最起码能说明两点。一、这个被定年为“</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亿岁”的化石其实连</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万岁都没有，因为某一种化石的骨头若还含有碳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，说明那种化石不可能有</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万年的时间。二、同时，这些含有碳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的化石强有力地证明埋藏它们的岩层也没有“</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亿年”那么古老。我们来看一些真实案例吧。</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46</a:t>
            </a:fld>
            <a:endParaRPr lang="zh-CN" altLang="en-US"/>
          </a:p>
        </p:txBody>
      </p:sp>
    </p:spTree>
    <p:extLst>
      <p:ext uri="{BB962C8B-B14F-4D97-AF65-F5344CB8AC3E}">
        <p14:creationId xmlns:p14="http://schemas.microsoft.com/office/powerpoint/2010/main" val="158150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宋体" panose="02010600030101010101" pitchFamily="2" charset="-122"/>
              </a:rPr>
              <a:t>5.5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）用碳</a:t>
            </a:r>
            <a:r>
              <a:rPr lang="en-US" altLang="zh-CN" sz="1800" b="1" dirty="0">
                <a:effectLst/>
                <a:latin typeface="Times New Roman" panose="02020603050405020304" pitchFamily="18" charset="0"/>
                <a:ea typeface="宋体" panose="02010600030101010101" pitchFamily="2" charset="-122"/>
              </a:rPr>
              <a:t>-14</a:t>
            </a:r>
            <a:r>
              <a:rPr lang="zh-CN" altLang="zh-CN" sz="1800" b="1" dirty="0">
                <a:effectLst/>
                <a:latin typeface="Times New Roman" panose="02020603050405020304" pitchFamily="18" charset="0"/>
                <a:ea typeface="宋体" panose="02010600030101010101" pitchFamily="2" charset="-122"/>
              </a:rPr>
              <a:t>检验的例子</a:t>
            </a:r>
            <a:endParaRPr lang="zh-CN" altLang="zh-CN" sz="1800" b="1" dirty="0">
              <a:effectLst/>
              <a:latin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看，这是一个已经石化的树桩，是在一个被定年为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亿年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的煤矿中找到的。按道理说，如果</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亿年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是准确的，那么在这个树桩化石里应该已经完全检测不出碳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了，因为碳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过了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万年之后就已经几乎衰变完，到一个程度，实验室的设备根本检测不出。</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击）但当研究人员对这个化石的树皮部分进行碳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检测时，却发现树桩里还存有碳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检测的树桩年龄为：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33300-34100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33300-34100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年”，这个数字连</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亿年的千分之一都不到。 请问这个结果能说明什么？</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（等候学生回答）</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268471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最起码能说明：一、这个树桩化石其实连</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万岁都没有，因为某一种化石的骨头若还含有碳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，那就说明那种化石不可能有</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万年的时间。二、同时，这些含有碳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的化石强有力地证明埋藏它的煤层也没有“</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亿年”那么古老。</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那么主流科学家怎么解释这个结果呢？他们说：树桩化石的样本被污染了。表面上看，“污染”似乎也许可以成为一个弃绝这个结果的合理理由。</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264974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但随着越来越多的样品被测年，人们发现“污染”已不能再作为一个否认碳</a:t>
            </a:r>
            <a:r>
              <a:rPr lang="en-US" altLang="zh-CN" sz="1800" kern="0" dirty="0">
                <a:effectLst/>
                <a:latin typeface="Times New Roman" panose="02020603050405020304" pitchFamily="18" charset="0"/>
                <a:ea typeface="等线" panose="02010600030101010101" pitchFamily="2" charset="-122"/>
              </a:rPr>
              <a:t>-14</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测量结果的理由，因为几乎每一次分析古老的含碳材料，都发现这些材料中还存留一些碳</a:t>
            </a:r>
            <a:r>
              <a:rPr lang="en-US" altLang="zh-CN" sz="1800" kern="0" dirty="0">
                <a:effectLst/>
                <a:latin typeface="Times New Roman" panose="02020603050405020304" pitchFamily="18" charset="0"/>
                <a:ea typeface="等线" panose="02010600030101010101" pitchFamily="2" charset="-122"/>
              </a:rPr>
              <a:t>-14</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635813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8'</a:t>
            </a:r>
            <a:r>
              <a:rPr lang="zh-CN" altLang="zh-CN" sz="1800" b="1" dirty="0">
                <a:effectLst/>
                <a:latin typeface="Times New Roman" panose="02020603050405020304" pitchFamily="18" charset="0"/>
                <a:ea typeface="宋体" panose="02010600030101010101" pitchFamily="2" charset="-122"/>
              </a:rPr>
              <a:t>）任务</a:t>
            </a:r>
            <a:r>
              <a:rPr lang="zh-CN" altLang="zh-CN" sz="1800" b="0" dirty="0">
                <a:effectLst/>
                <a:latin typeface="Times New Roman" panose="02020603050405020304" pitchFamily="18" charset="0"/>
                <a:ea typeface="宋体" panose="02010600030101010101" pitchFamily="2" charset="-122"/>
              </a:rPr>
              <a:t>二</a:t>
            </a:r>
            <a:r>
              <a:rPr lang="zh-CN" altLang="zh-CN" sz="1800" b="1" dirty="0">
                <a:effectLst/>
                <a:latin typeface="Times New Roman" panose="02020603050405020304" pitchFamily="18" charset="0"/>
                <a:ea typeface="宋体" panose="02010600030101010101" pitchFamily="2" charset="-122"/>
              </a:rPr>
              <a:t>：阅读材料</a:t>
            </a:r>
            <a:r>
              <a:rPr lang="zh-CN" altLang="zh-CN" sz="1800" b="0" dirty="0">
                <a:effectLst/>
                <a:latin typeface="Times New Roman" panose="02020603050405020304" pitchFamily="18" charset="0"/>
                <a:ea typeface="宋体" panose="02010600030101010101" pitchFamily="2" charset="-122"/>
              </a:rPr>
              <a:t>二</a:t>
            </a:r>
            <a:r>
              <a:rPr lang="zh-CN" altLang="zh-CN" sz="1800" b="1" dirty="0">
                <a:effectLst/>
                <a:latin typeface="Times New Roman" panose="02020603050405020304" pitchFamily="18" charset="0"/>
                <a:ea typeface="宋体" panose="02010600030101010101" pitchFamily="2" charset="-122"/>
              </a:rPr>
              <a:t> </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完成习题</a:t>
            </a:r>
            <a:r>
              <a:rPr lang="zh-CN" altLang="zh-CN" sz="1800" b="0" dirty="0">
                <a:effectLst/>
                <a:latin typeface="Times New Roman" panose="02020603050405020304" pitchFamily="18" charset="0"/>
                <a:ea typeface="宋体" panose="02010600030101010101" pitchFamily="2" charset="-122"/>
              </a:rPr>
              <a:t>（知道吗？碳</a:t>
            </a:r>
            <a:r>
              <a:rPr lang="en-US" altLang="zh-CN" sz="1800" b="0" dirty="0">
                <a:effectLst/>
                <a:latin typeface="Times New Roman" panose="02020603050405020304" pitchFamily="18" charset="0"/>
                <a:ea typeface="宋体" panose="02010600030101010101" pitchFamily="2" charset="-122"/>
              </a:rPr>
              <a:t>-14</a:t>
            </a:r>
            <a:r>
              <a:rPr lang="zh-CN" altLang="zh-CN" sz="1800" b="0" dirty="0">
                <a:effectLst/>
                <a:latin typeface="Times New Roman" panose="02020603050405020304" pitchFamily="18" charset="0"/>
                <a:ea typeface="宋体" panose="02010600030101010101" pitchFamily="2" charset="-122"/>
              </a:rPr>
              <a:t>支持年轻地球！）</a:t>
            </a:r>
            <a:endParaRPr lang="zh-CN" altLang="zh-CN" sz="1800" b="1" dirty="0">
              <a:effectLst/>
              <a:latin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现在就让我们针对这个问题来检测更多例子。接下来，请阅读材料二。并请阅读后，回答问题。</a:t>
            </a:r>
          </a:p>
          <a:p>
            <a:pPr marL="152400" marR="152400">
              <a:spcAft>
                <a:spcPts val="0"/>
              </a:spcAf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125735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但在探讨这些有趣的内容之前，让我们先回到这张全家福再看看这个小女孩，你觉得她年轻吗？请列出表明她年轻的迹象。</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在这张照片中，我们观察到有很多迹象表明女孩是年轻的。例如：她的身高明显比其他人矮、她的头发乌黑发亮、她的皮肤没有皱纹；还有，她的发型、穿着、打扮都是小孩子的样子。这都是年轻的迹象。基于这些迹象，我们可以做出一个结论说：女孩是年轻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857369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PMingLiU" panose="02020500000000000000" pitchFamily="18" charset="-120"/>
              </a:rPr>
              <a:t>7</a:t>
            </a:r>
            <a:r>
              <a:rPr lang="zh-TW"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2'</a:t>
            </a:r>
            <a:r>
              <a:rPr lang="zh-CN" altLang="zh-CN" sz="1800" b="1" dirty="0">
                <a:effectLst/>
                <a:latin typeface="Times New Roman" panose="02020603050405020304" pitchFamily="18" charset="0"/>
                <a:ea typeface="等线" panose="02010600030101010101" pitchFamily="2" charset="-122"/>
              </a:rPr>
              <a:t>）老师讲解：任务二习题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等线" panose="02010600030101010101" pitchFamily="2" charset="-122"/>
              </a:rPr>
              <a:t>二、填空题（</a:t>
            </a:r>
            <a:r>
              <a:rPr lang="zh-CN" altLang="zh-CN" sz="1800" dirty="0">
                <a:effectLst/>
                <a:latin typeface="Times New Roman" panose="02020603050405020304" pitchFamily="18" charset="0"/>
                <a:ea typeface="宋体" panose="02010600030101010101" pitchFamily="2" charset="-122"/>
              </a:rPr>
              <a:t>案例一问题）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关于恐龙，主流科学家的定年是（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6500</a:t>
            </a:r>
            <a:r>
              <a:rPr lang="zh-CN" altLang="zh-CN" sz="1800" u="sng" dirty="0">
                <a:effectLst/>
                <a:latin typeface="Times New Roman" panose="02020603050405020304" pitchFamily="18" charset="0"/>
                <a:ea typeface="宋体" panose="02010600030101010101" pitchFamily="2" charset="-122"/>
              </a:rPr>
              <a:t>万年</a:t>
            </a:r>
            <a:r>
              <a:rPr lang="en-US" altLang="zh-CN" sz="1800" u="sng" dirty="0">
                <a:effectLst/>
                <a:latin typeface="Times New Roman" panose="02020603050405020304" pitchFamily="18" charset="0"/>
                <a:ea typeface="宋体" panose="02010600030101010101" pitchFamily="2" charset="-122"/>
              </a:rPr>
              <a:t>-2.3</a:t>
            </a:r>
            <a:r>
              <a:rPr lang="zh-CN" altLang="zh-CN" sz="1800" u="sng" dirty="0">
                <a:effectLst/>
                <a:latin typeface="Times New Roman" panose="02020603050405020304" pitchFamily="18" charset="0"/>
                <a:ea typeface="宋体" panose="02010600030101010101" pitchFamily="2" charset="-122"/>
              </a:rPr>
              <a:t>亿</a:t>
            </a:r>
            <a:r>
              <a:rPr lang="zh-CN" altLang="zh-CN" sz="1800" dirty="0">
                <a:effectLst/>
                <a:latin typeface="Times New Roman" panose="02020603050405020304" pitchFamily="18" charset="0"/>
                <a:ea typeface="宋体" panose="02010600030101010101" pitchFamily="2" charset="-122"/>
              </a:rPr>
              <a:t>年。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对于恐龙化石的检验结果是（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2.2-3.9</a:t>
            </a:r>
            <a:r>
              <a:rPr lang="zh-CN" altLang="zh-CN" sz="1800" u="sng" dirty="0">
                <a:effectLst/>
                <a:latin typeface="Times New Roman" panose="02020603050405020304" pitchFamily="18" charset="0"/>
                <a:ea typeface="宋体" panose="02010600030101010101" pitchFamily="2" charset="-122"/>
              </a:rPr>
              <a:t>万</a:t>
            </a:r>
            <a:r>
              <a:rPr lang="zh-CN" altLang="zh-CN" sz="1800" dirty="0">
                <a:effectLst/>
                <a:latin typeface="Times New Roman" panose="02020603050405020304" pitchFamily="18" charset="0"/>
                <a:ea typeface="宋体" panose="02010600030101010101" pitchFamily="2" charset="-122"/>
              </a:rPr>
              <a:t>年。这是恐龙骨头的年龄上限。</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1142468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的检验结果说明：曾被认为“古老”的恐龙其实（</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不古老</a:t>
            </a:r>
            <a:r>
              <a:rPr lang="zh-CN" altLang="zh-CN" sz="1800" dirty="0">
                <a:effectLst/>
                <a:latin typeface="Times New Roman" panose="02020603050405020304" pitchFamily="18" charset="0"/>
                <a:ea typeface="宋体" panose="02010600030101010101" pitchFamily="2" charset="-122"/>
              </a:rPr>
              <a:t>。年轻的恐龙吻合（</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年轻</a:t>
            </a:r>
            <a:r>
              <a:rPr lang="zh-CN" altLang="zh-CN" sz="1800" dirty="0">
                <a:effectLst/>
                <a:latin typeface="Times New Roman" panose="02020603050405020304" pitchFamily="18" charset="0"/>
                <a:ea typeface="宋体" panose="02010600030101010101" pitchFamily="2" charset="-122"/>
              </a:rPr>
              <a:t>地球模式。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2006506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等线" panose="02010600030101010101" pitchFamily="2" charset="-122"/>
              </a:rPr>
              <a:t>三、填空题（</a:t>
            </a:r>
            <a:r>
              <a:rPr lang="zh-CN" altLang="zh-CN" sz="1800" dirty="0">
                <a:effectLst/>
                <a:latin typeface="Times New Roman" panose="02020603050405020304" pitchFamily="18" charset="0"/>
                <a:ea typeface="宋体" panose="02010600030101010101" pitchFamily="2" charset="-122"/>
              </a:rPr>
              <a:t>案例二问题）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关于宾夕法尼亚地层，主流科学家通过放射性同位素测年法的定年是（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2.86</a:t>
            </a:r>
            <a:r>
              <a:rPr lang="zh-CN" altLang="zh-CN" sz="1800" u="sng" dirty="0">
                <a:effectLst/>
                <a:latin typeface="Times New Roman" panose="02020603050405020304" pitchFamily="18" charset="0"/>
                <a:ea typeface="宋体" panose="02010600030101010101" pitchFamily="2" charset="-122"/>
              </a:rPr>
              <a:t>亿</a:t>
            </a:r>
            <a:r>
              <a:rPr lang="en-US" altLang="zh-CN" sz="1800" u="sng" dirty="0">
                <a:effectLst/>
                <a:latin typeface="Times New Roman" panose="02020603050405020304" pitchFamily="18" charset="0"/>
                <a:ea typeface="宋体" panose="02010600030101010101" pitchFamily="2" charset="-122"/>
              </a:rPr>
              <a:t>-3.20</a:t>
            </a:r>
            <a:r>
              <a:rPr lang="zh-CN" altLang="zh-CN" sz="1800" u="sng" dirty="0">
                <a:effectLst/>
                <a:latin typeface="Times New Roman" panose="02020603050405020304" pitchFamily="18" charset="0"/>
                <a:ea typeface="宋体" panose="02010600030101010101" pitchFamily="2" charset="-122"/>
              </a:rPr>
              <a:t>亿</a:t>
            </a:r>
            <a:r>
              <a:rPr lang="zh-CN" altLang="zh-CN" sz="1800" dirty="0">
                <a:effectLst/>
                <a:latin typeface="Times New Roman" panose="02020603050405020304" pitchFamily="18" charset="0"/>
                <a:ea typeface="宋体" panose="02010600030101010101" pitchFamily="2" charset="-122"/>
              </a:rPr>
              <a:t>年。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．但碳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对这个地层的化石的检验结果是（</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小于</a:t>
            </a:r>
            <a:r>
              <a:rPr lang="en-US" altLang="zh-CN" sz="1800" u="sng" dirty="0">
                <a:effectLst/>
                <a:latin typeface="Times New Roman" panose="02020603050405020304" pitchFamily="18" charset="0"/>
                <a:ea typeface="宋体" panose="02010600030101010101" pitchFamily="2" charset="-122"/>
              </a:rPr>
              <a:t>7</a:t>
            </a:r>
            <a:r>
              <a:rPr lang="zh-CN" altLang="zh-CN" sz="1800" u="sng" dirty="0">
                <a:effectLst/>
                <a:latin typeface="Times New Roman" panose="02020603050405020304" pitchFamily="18" charset="0"/>
                <a:ea typeface="宋体" panose="02010600030101010101" pitchFamily="2" charset="-122"/>
              </a:rPr>
              <a:t>万年</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rPr>
              <a:t>万年”是一个年龄上限。</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3300386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0" dirty="0">
                <a:effectLst/>
                <a:latin typeface="宋体" panose="02010600030101010101" pitchFamily="2" charset="-122"/>
                <a:cs typeface="Times New Roman" panose="02020603050405020304" pitchFamily="18" charset="0"/>
              </a:rPr>
              <a:t>3.</a:t>
            </a:r>
            <a:r>
              <a:rPr lang="zh-CN" altLang="zh-CN" sz="1800" kern="0" dirty="0">
                <a:effectLst/>
                <a:ea typeface="宋体" panose="02010600030101010101" pitchFamily="2" charset="-122"/>
                <a:cs typeface="Times New Roman" panose="02020603050405020304" pitchFamily="18" charset="0"/>
              </a:rPr>
              <a:t>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的检验结果说明：曾“被认为古老”的地层其实（</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en-US" sz="1800" kern="0" dirty="0">
                <a:effectLst/>
                <a:ea typeface="宋体" panose="02010600030101010101" pitchFamily="2" charset="-122"/>
                <a:cs typeface="Times New Roman" panose="02020603050405020304" pitchFamily="18" charset="0"/>
              </a:rPr>
              <a:t>并</a:t>
            </a:r>
            <a:r>
              <a:rPr lang="zh-CN" altLang="zh-CN" sz="1800" u="sng" kern="0" dirty="0">
                <a:effectLst/>
                <a:ea typeface="宋体" panose="02010600030101010101" pitchFamily="2" charset="-122"/>
                <a:cs typeface="Times New Roman" panose="02020603050405020304" pitchFamily="18" charset="0"/>
              </a:rPr>
              <a:t>不古老</a:t>
            </a:r>
            <a:r>
              <a:rPr lang="zh-CN" altLang="zh-CN" sz="1800" kern="0" dirty="0">
                <a:effectLst/>
                <a:ea typeface="宋体" panose="02010600030101010101" pitchFamily="2" charset="-122"/>
                <a:cs typeface="Times New Roman" panose="02020603050405020304" pitchFamily="18" charset="0"/>
              </a:rPr>
              <a:t>。年轻的化石和地层吻合（</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a:t>
            </a:r>
            <a:r>
              <a:rPr lang="zh-CN" altLang="zh-CN" sz="1800" u="sng" kern="0" dirty="0">
                <a:effectLst/>
                <a:ea typeface="宋体" panose="02010600030101010101" pitchFamily="2" charset="-122"/>
                <a:cs typeface="Times New Roman" panose="02020603050405020304" pitchFamily="18" charset="0"/>
              </a:rPr>
              <a:t>年轻</a:t>
            </a:r>
            <a:r>
              <a:rPr lang="zh-CN" altLang="zh-CN" sz="1800" kern="0" dirty="0">
                <a:effectLst/>
                <a:ea typeface="宋体" panose="02010600030101010101" pitchFamily="2" charset="-122"/>
                <a:cs typeface="Times New Roman" panose="02020603050405020304" pitchFamily="18" charset="0"/>
              </a:rPr>
              <a:t>地球模式。</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2783907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PMingLiU" panose="02020500000000000000" pitchFamily="18" charset="-120"/>
              </a:rPr>
              <a:t>8</a:t>
            </a:r>
            <a:r>
              <a:rPr lang="zh-TW"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）任务三：听老师讲解材料三</a:t>
            </a:r>
            <a:r>
              <a:rPr lang="zh-CN" altLang="zh-CN" sz="1800" b="1" dirty="0">
                <a:effectLst/>
                <a:latin typeface="Times New Roman" panose="02020603050405020304" pitchFamily="18" charset="0"/>
              </a:rPr>
              <a:t> </a:t>
            </a:r>
            <a:r>
              <a:rPr lang="en-US" altLang="zh-CN" sz="1800" b="1" dirty="0">
                <a:effectLst/>
                <a:latin typeface="Times New Roman" panose="02020603050405020304" pitchFamily="18" charset="0"/>
              </a:rPr>
              <a:t>+ </a:t>
            </a:r>
            <a:r>
              <a:rPr lang="zh-CN" altLang="zh-CN" sz="1800" b="1" dirty="0">
                <a:effectLst/>
                <a:latin typeface="Times New Roman" panose="02020603050405020304" pitchFamily="18" charset="0"/>
                <a:ea typeface="等线" panose="02010600030101010101" pitchFamily="2" charset="-122"/>
              </a:rPr>
              <a:t>做习题</a:t>
            </a:r>
            <a:r>
              <a:rPr lang="en-US"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钻石为碳</a:t>
            </a:r>
            <a:r>
              <a:rPr lang="en-US" altLang="zh-CN" sz="1800" b="1" dirty="0">
                <a:effectLst/>
                <a:latin typeface="Times New Roman" panose="02020603050405020304" pitchFamily="18" charset="0"/>
              </a:rPr>
              <a:t>-14</a:t>
            </a:r>
            <a:r>
              <a:rPr lang="zh-CN" altLang="zh-CN" sz="1800" b="1" dirty="0">
                <a:effectLst/>
                <a:latin typeface="Times New Roman" panose="02020603050405020304" pitchFamily="18" charset="0"/>
                <a:ea typeface="等线" panose="02010600030101010101" pitchFamily="2" charset="-122"/>
              </a:rPr>
              <a:t>洗脱“污染</a:t>
            </a:r>
            <a:r>
              <a:rPr lang="en-US" altLang="zh-CN" sz="1800" b="1" dirty="0">
                <a:effectLst/>
                <a:latin typeface="Times New Roman" panose="02020603050405020304" pitchFamily="18" charset="0"/>
              </a:rPr>
              <a:t>”</a:t>
            </a:r>
            <a:r>
              <a:rPr lang="zh-CN" altLang="zh-CN" sz="1800" b="1" dirty="0">
                <a:effectLst/>
                <a:latin typeface="Times New Roman" panose="02020603050405020304" pitchFamily="18" charset="0"/>
                <a:ea typeface="等线" panose="02010600030101010101" pitchFamily="2" charset="-122"/>
              </a:rPr>
              <a:t>罪名</a:t>
            </a:r>
            <a:r>
              <a:rPr lang="en-US" altLang="zh-CN" sz="1800" b="1" dirty="0">
                <a:effectLst/>
                <a:latin typeface="Times New Roman" panose="02020603050405020304" pitchFamily="18" charset="0"/>
              </a:rPr>
              <a:t>)</a:t>
            </a:r>
            <a:endParaRPr lang="zh-CN" altLang="zh-CN" sz="1800" b="1" dirty="0">
              <a:effectLst/>
              <a:latin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看到了吗？几乎每一次分析古老的含碳材料，人们都发现这些材料中还存留一些碳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。这说明“污染”已不能再作为一个否认碳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测量结果的理由。而且，自然界还有一种材料能为碳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彻底洗脱“污染”的罪名。</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3392861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是什么材料呢？听听老师讲解阅读材料三。你就知道了。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2795029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9.</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2'</a:t>
            </a:r>
            <a:r>
              <a:rPr lang="zh-CN" altLang="zh-CN" sz="1800" b="1" dirty="0">
                <a:effectLst/>
                <a:latin typeface="Times New Roman" panose="02020603050405020304" pitchFamily="18" charset="0"/>
                <a:ea typeface="等线" panose="02010600030101010101" pitchFamily="2" charset="-122"/>
              </a:rPr>
              <a:t>）老师讲解：任务三习题</a:t>
            </a:r>
            <a:endParaRPr lang="zh-CN" altLang="zh-CN" sz="1800" b="1" dirty="0">
              <a:effectLst/>
              <a:latin typeface="Times New Roman" panose="02020603050405020304" pitchFamily="18" charset="0"/>
            </a:endParaRPr>
          </a:p>
          <a:p>
            <a:r>
              <a:rPr lang="zh-TW" altLang="zh-CN" sz="1800" dirty="0">
                <a:effectLst/>
                <a:latin typeface="Times New Roman" panose="02020603050405020304" pitchFamily="18" charset="0"/>
                <a:ea typeface="等线" panose="02010600030101010101" pitchFamily="2" charset="-122"/>
              </a:rPr>
              <a:t>四、简答题</a:t>
            </a:r>
            <a:endParaRPr lang="zh-CN" altLang="zh-CN" sz="1800" dirty="0">
              <a:effectLst/>
              <a:latin typeface="Times New Roman" panose="02020603050405020304" pitchFamily="18" charset="0"/>
              <a:ea typeface="等线" panose="02010600030101010101" pitchFamily="2" charset="-122"/>
            </a:endParaRPr>
          </a:p>
          <a:p>
            <a:pPr marL="63500" marR="152400">
              <a:spcAft>
                <a:spcPts val="0"/>
              </a:spcAft>
            </a:pP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主流科学家估计钻石的年龄是多少？</a:t>
            </a:r>
            <a:r>
              <a:rPr lang="zh-CN" altLang="zh-CN" sz="1800" u="sng"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10</a:t>
            </a:r>
            <a:r>
              <a:rPr lang="zh-CN" altLang="zh-CN" sz="1800" u="sng" dirty="0">
                <a:effectLst/>
                <a:latin typeface="Times New Roman" panose="02020603050405020304" pitchFamily="18" charset="0"/>
                <a:ea typeface="宋体" panose="02010600030101010101" pitchFamily="2" charset="-122"/>
              </a:rPr>
              <a:t>亿年左右</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钻石经碳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检验的年龄是多少？（</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 </a:t>
            </a:r>
            <a:r>
              <a:rPr lang="en-US" altLang="zh-CN" sz="1800" u="sng" dirty="0">
                <a:effectLst/>
                <a:latin typeface="Times New Roman" panose="02020603050405020304" pitchFamily="18" charset="0"/>
                <a:ea typeface="宋体" panose="02010600030101010101" pitchFamily="2" charset="-122"/>
              </a:rPr>
              <a:t>5.8</a:t>
            </a:r>
            <a:r>
              <a:rPr lang="zh-CN" altLang="zh-CN" sz="1800" u="sng" dirty="0">
                <a:effectLst/>
                <a:latin typeface="Times New Roman" panose="02020603050405020304" pitchFamily="18" charset="0"/>
                <a:ea typeface="宋体" panose="02010600030101010101" pitchFamily="2" charset="-122"/>
              </a:rPr>
              <a:t>万年左右。</a:t>
            </a:r>
            <a:r>
              <a:rPr lang="en-US" altLang="zh-CN" sz="1800" dirty="0">
                <a:effectLst/>
                <a:latin typeface="Times New Roman" panose="02020603050405020304" pitchFamily="18" charset="0"/>
                <a:ea typeface="宋体" panose="02010600030101010101" pitchFamily="2" charset="-122"/>
              </a:rPr>
              <a:t>(“5.8</a:t>
            </a:r>
            <a:r>
              <a:rPr lang="zh-CN" altLang="zh-CN" sz="1800" dirty="0">
                <a:effectLst/>
                <a:latin typeface="Times New Roman" panose="02020603050405020304" pitchFamily="18" charset="0"/>
                <a:ea typeface="宋体" panose="02010600030101010101" pitchFamily="2" charset="-122"/>
              </a:rPr>
              <a:t>万年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是个上限</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6622808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63500" marR="152400">
              <a:spcAft>
                <a:spcPts val="0"/>
              </a:spcAft>
            </a:pPr>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为什么钻石能说明碳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的检测结果不是“污染”导致的？</a:t>
            </a:r>
            <a:endParaRPr lang="zh-CN" altLang="zh-CN" sz="1800" dirty="0">
              <a:effectLst/>
              <a:latin typeface="Times New Roman" panose="02020603050405020304" pitchFamily="18" charset="0"/>
              <a:ea typeface="等线" panose="02010600030101010101" pitchFamily="2" charset="-122"/>
            </a:endParaRPr>
          </a:p>
          <a:p>
            <a:pPr marL="381000" marR="152400">
              <a:spcAft>
                <a:spcPts val="0"/>
              </a:spcAf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钻石作为自然界中，一种任何液体、甚至气体都无法渗入的坚硬材料，它不可能存在污染。因而对这种材料进行碳</a:t>
            </a:r>
            <a:r>
              <a:rPr lang="en-US" altLang="zh-CN" sz="1800" u="sng" dirty="0">
                <a:effectLst/>
                <a:latin typeface="Times New Roman" panose="02020603050405020304" pitchFamily="18" charset="0"/>
                <a:ea typeface="宋体" panose="02010600030101010101" pitchFamily="2" charset="-122"/>
              </a:rPr>
              <a:t>-14</a:t>
            </a:r>
            <a:r>
              <a:rPr lang="zh-CN" altLang="zh-CN" sz="1800" u="sng" dirty="0">
                <a:effectLst/>
                <a:latin typeface="Times New Roman" panose="02020603050405020304" pitchFamily="18" charset="0"/>
                <a:ea typeface="宋体" panose="02010600030101010101" pitchFamily="2" charset="-122"/>
              </a:rPr>
              <a:t>的检测结果也不可能是污染导致的。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2090418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的检验结果说明：曾“被认为古老”的钻石其实并不古老，这吻合哪种地球模式？（</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年轻地球模式。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4053243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通过以上这些案例的学习和分析，我们看到碳</a:t>
            </a:r>
            <a:r>
              <a:rPr lang="en-US" altLang="zh-CN" sz="1800" kern="0" dirty="0">
                <a:effectLst/>
                <a:ea typeface="宋体" panose="02010600030101010101" pitchFamily="2" charset="-122"/>
                <a:cs typeface="Times New Roman" panose="02020603050405020304" pitchFamily="18" charset="0"/>
              </a:rPr>
              <a:t>-14</a:t>
            </a:r>
            <a:r>
              <a:rPr lang="zh-CN" altLang="zh-CN" sz="1800" kern="0" dirty="0">
                <a:effectLst/>
                <a:ea typeface="宋体" panose="02010600030101010101" pitchFamily="2" charset="-122"/>
                <a:cs typeface="Times New Roman" panose="02020603050405020304" pitchFamily="18" charset="0"/>
              </a:rPr>
              <a:t>其实是支持年轻地球模式的证据。</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181995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但是还有人观察到了不同的迹象，他们发现：女孩穿的鞋子看起来和老人家的很像。嗯，如果把女孩脚上的鞋子和现在市面上的老人鞋对比一下，发现它们的确挺像的。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但会不会有人因为这双鞋子就无视其它所有表明女孩年轻的迹象，然后下定论说：这个女孩是个老年人呢？</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击）不会，因为我们已经观察到有</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的明确迹象表明这个女孩是年轻的，因此哪怕这双鞋子有些争议，我们还是会依照</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表明年轻的迹象，做出合理的结论说：“这个女孩是年轻的！”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27645711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10.</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3'</a:t>
            </a:r>
            <a:r>
              <a:rPr lang="zh-CN" altLang="zh-CN" sz="1800" b="1" dirty="0">
                <a:effectLst/>
                <a:latin typeface="Times New Roman" panose="02020603050405020304" pitchFamily="18" charset="0"/>
                <a:ea typeface="等线" panose="02010600030101010101" pitchFamily="2" charset="-122"/>
              </a:rPr>
              <a:t>）老师总结（应用、经文、祷告）</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如果你曾因为放射性同位素测年法得出的数据而误以为地球是古老的，那么希望这节课的讨论已经让你消除了这个误解。地球是年轻的！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6194712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虽然目前仍有</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的数据似乎偏向支持地球是年老的，但是通过今天的学习，我们看到在这</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数据中、占比最重的放射性同位素测年法其实不准确，而且碳</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更偏向于支持年轻地球模式。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击）这也让我们看到：我们原来顺着那清晰明确的</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支持年轻地球的数据做出的结论是正确的：地球是年轻的。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1941805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关于地球年龄的学习，到此就告一个段落了。希望你已经看到：基督徒相信一个年轻地球是完全合理的，因为年轻地球既有大量科学证据的支持，又有圣经明确的话语说：出埃及记</a:t>
            </a:r>
            <a:r>
              <a:rPr lang="en-US" altLang="zh-CN" sz="1800" dirty="0">
                <a:effectLst/>
                <a:latin typeface="Times New Roman" panose="02020603050405020304" pitchFamily="18" charset="0"/>
                <a:ea typeface="宋体" panose="02010600030101010101" pitchFamily="2" charset="-122"/>
              </a:rPr>
              <a:t>20:11</a:t>
            </a:r>
            <a:r>
              <a:rPr lang="zh-CN" altLang="zh-CN" sz="1800" dirty="0">
                <a:effectLst/>
                <a:latin typeface="Times New Roman" panose="02020603050405020304" pitchFamily="18" charset="0"/>
                <a:ea typeface="宋体" panose="02010600030101010101" pitchFamily="2" charset="-122"/>
              </a:rPr>
              <a:t>六日之内，耶和华造天、地、海和其中的万物。</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7647816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322993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其实在判断地球年龄的问题上也是一样的。我们已经观察到自然界有大量证据支持地球是年轻的。例如我们已经学过的：恐龙骨头中的软组织、海洋的盐、地月距离、煤、石油等。</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19872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除了这些，还有许多我们没有学过的证据，例如：基因退化、彗星、快速形成的化石等等。这些自然现象都支持地球是年轻的，</a:t>
            </a:r>
            <a:r>
              <a:rPr lang="zh-CN" altLang="zh-CN" sz="1800" dirty="0">
                <a:solidFill>
                  <a:srgbClr val="201F1E"/>
                </a:solidFill>
                <a:effectLst/>
                <a:latin typeface="Times New Roman" panose="02020603050405020304" pitchFamily="18" charset="0"/>
                <a:ea typeface="宋体" panose="02010600030101010101" pitchFamily="2" charset="-122"/>
                <a:cs typeface="Segoe UI" panose="020B0502040204020203" pitchFamily="34" charset="0"/>
              </a:rPr>
              <a:t>而且</a:t>
            </a:r>
            <a:r>
              <a:rPr lang="zh-CN" altLang="zh-CN" sz="1800" dirty="0">
                <a:effectLst/>
                <a:latin typeface="Times New Roman" panose="02020603050405020304" pitchFamily="18" charset="0"/>
                <a:ea typeface="宋体" panose="02010600030101010101" pitchFamily="2" charset="-122"/>
              </a:rPr>
              <a:t>和圣经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年的时间框架也可以兼容！</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64539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物理学博士罗塞尔</a:t>
            </a:r>
            <a:r>
              <a:rPr lang="en-US" altLang="zh-CN" sz="1800" dirty="0">
                <a:effectLst/>
                <a:latin typeface="宋体" panose="02010600030101010101" pitchFamily="2" charset="-122"/>
                <a:ea typeface="等线" panose="02010600030101010101" pitchFamily="2" charset="-122"/>
              </a:rPr>
              <a:t>·</a:t>
            </a:r>
            <a:r>
              <a:rPr lang="zh-CN" altLang="zh-CN" sz="1800" dirty="0">
                <a:effectLst/>
                <a:latin typeface="Times New Roman" panose="02020603050405020304" pitchFamily="18" charset="0"/>
                <a:ea typeface="宋体" panose="02010600030101010101" pitchFamily="2" charset="-122"/>
              </a:rPr>
              <a:t>汉弗莱斯教授在研究了各种自然界的证据后，他总结说：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知道地球大致年龄的方法</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有几百种。而在这几百种方法中，最多有几十种支持地球有几十亿年，其余</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的方法告诉人们地球</a:t>
            </a:r>
            <a:r>
              <a:rPr lang="zh-CN" altLang="zh-CN" sz="1800" b="1" dirty="0">
                <a:effectLst/>
                <a:latin typeface="Times New Roman" panose="02020603050405020304" pitchFamily="18" charset="0"/>
                <a:ea typeface="宋体" panose="02010600030101010101" pitchFamily="2" charset="-122"/>
              </a:rPr>
              <a:t>绝对没有几十亿年</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041018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65625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2022/1/10</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8"/>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 id="214748369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37.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www.icr.org/i/pdf/technical/Carbon-14-Evidence-for-a-Recent-Global-Flood-and-a-Young-Earth.pdf" TargetMode="External"/><Relationship Id="rId4" Type="http://schemas.openxmlformats.org/officeDocument/2006/relationships/image" Target="../media/image52.emf"/></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26.pn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51.jpeg"/><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7.png"/><Relationship Id="rId4" Type="http://schemas.openxmlformats.org/officeDocument/2006/relationships/image" Target="../media/image8.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4556726-4E28-8943-AD6C-48886226BACD}"/>
              </a:ext>
            </a:extLst>
          </p:cNvPr>
          <p:cNvPicPr>
            <a:picLocks noChangeAspect="1"/>
          </p:cNvPicPr>
          <p:nvPr/>
        </p:nvPicPr>
        <p:blipFill rotWithShape="1">
          <a:blip r:embed="rId2"/>
          <a:srcRect l="3446"/>
          <a:stretch/>
        </p:blipFill>
        <p:spPr>
          <a:xfrm>
            <a:off x="4079630" y="0"/>
            <a:ext cx="5064370" cy="6858000"/>
          </a:xfrm>
          <a:prstGeom prst="rect">
            <a:avLst/>
          </a:prstGeom>
        </p:spPr>
      </p:pic>
      <p:pic>
        <p:nvPicPr>
          <p:cNvPr id="7" name="图片 6">
            <a:extLst>
              <a:ext uri="{FF2B5EF4-FFF2-40B4-BE49-F238E27FC236}">
                <a16:creationId xmlns:a16="http://schemas.microsoft.com/office/drawing/2014/main" id="{FB5E5D94-D66F-494B-AA92-A52C94C1AC40}"/>
              </a:ext>
            </a:extLst>
          </p:cNvPr>
          <p:cNvPicPr>
            <a:picLocks noChangeAspect="1"/>
          </p:cNvPicPr>
          <p:nvPr/>
        </p:nvPicPr>
        <p:blipFill>
          <a:blip r:embed="rId3"/>
          <a:stretch>
            <a:fillRect/>
          </a:stretch>
        </p:blipFill>
        <p:spPr>
          <a:xfrm>
            <a:off x="0" y="1527858"/>
            <a:ext cx="4078372" cy="3518704"/>
          </a:xfrm>
          <a:prstGeom prst="rect">
            <a:avLst/>
          </a:prstGeom>
        </p:spPr>
      </p:pic>
      <p:sp>
        <p:nvSpPr>
          <p:cNvPr id="8" name="标题 1">
            <a:extLst>
              <a:ext uri="{FF2B5EF4-FFF2-40B4-BE49-F238E27FC236}">
                <a16:creationId xmlns:a16="http://schemas.microsoft.com/office/drawing/2014/main" id="{0189737D-4A65-9647-B121-5EC0C53AB8B3}"/>
              </a:ext>
            </a:extLst>
          </p:cNvPr>
          <p:cNvSpPr txBox="1">
            <a:spLocks/>
          </p:cNvSpPr>
          <p:nvPr/>
        </p:nvSpPr>
        <p:spPr>
          <a:xfrm>
            <a:off x="349281" y="2220355"/>
            <a:ext cx="3406702" cy="185314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latin typeface="Microsoft YaHei" panose="020B0503020204020204" pitchFamily="34" charset="-122"/>
                <a:ea typeface="Microsoft YaHei" panose="020B0503020204020204" pitchFamily="34" charset="-122"/>
              </a:rPr>
              <a:t>放射性同位素</a:t>
            </a:r>
            <a:endParaRPr lang="en-US" altLang="zh-CN" sz="3600" b="1" dirty="0">
              <a:latin typeface="Microsoft YaHei" panose="020B0503020204020204" pitchFamily="34" charset="-122"/>
              <a:ea typeface="Microsoft YaHei" panose="020B0503020204020204" pitchFamily="34" charset="-122"/>
            </a:endParaRPr>
          </a:p>
          <a:p>
            <a:pPr algn="ctr">
              <a:lnSpc>
                <a:spcPct val="100000"/>
              </a:lnSpc>
            </a:pPr>
            <a:r>
              <a:rPr lang="zh-CN" altLang="en-US" sz="3600" b="1" dirty="0">
                <a:latin typeface="Microsoft YaHei" panose="020B0503020204020204" pitchFamily="34" charset="-122"/>
                <a:ea typeface="Microsoft YaHei" panose="020B0503020204020204" pitchFamily="34" charset="-122"/>
              </a:rPr>
              <a:t>测年法</a:t>
            </a:r>
            <a:endParaRPr lang="en-US" altLang="zh-CN" sz="3600" b="1" dirty="0">
              <a:latin typeface="Microsoft YaHei" panose="020B0503020204020204" pitchFamily="34" charset="-122"/>
              <a:ea typeface="Microsoft YaHei" panose="020B0503020204020204" pitchFamily="34" charset="-122"/>
            </a:endParaRPr>
          </a:p>
          <a:p>
            <a:pPr algn="ctr">
              <a:lnSpc>
                <a:spcPct val="100000"/>
              </a:lnSpc>
            </a:pPr>
            <a:r>
              <a:rPr lang="zh-CN" altLang="en-US" sz="3600" b="1" dirty="0">
                <a:latin typeface="Microsoft YaHei" panose="020B0503020204020204" pitchFamily="34" charset="-122"/>
                <a:ea typeface="Microsoft YaHei" panose="020B0503020204020204" pitchFamily="34" charset="-122"/>
              </a:rPr>
              <a:t>是怎么一回事？</a:t>
            </a:r>
          </a:p>
        </p:txBody>
      </p:sp>
      <p:sp>
        <p:nvSpPr>
          <p:cNvPr id="9" name="标题 1">
            <a:extLst>
              <a:ext uri="{FF2B5EF4-FFF2-40B4-BE49-F238E27FC236}">
                <a16:creationId xmlns:a16="http://schemas.microsoft.com/office/drawing/2014/main" id="{1A0C6596-C9D9-EC47-973F-80C826A04DFA}"/>
              </a:ext>
            </a:extLst>
          </p:cNvPr>
          <p:cNvSpPr txBox="1">
            <a:spLocks/>
          </p:cNvSpPr>
          <p:nvPr/>
        </p:nvSpPr>
        <p:spPr>
          <a:xfrm>
            <a:off x="349281" y="3905810"/>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出埃及记</a:t>
            </a:r>
            <a:r>
              <a:rPr lang="en-US" altLang="zh-CN" sz="2400" b="1" dirty="0">
                <a:latin typeface="Microsoft YaHei" panose="020B0503020204020204" pitchFamily="34" charset="-122"/>
                <a:ea typeface="Microsoft YaHei" panose="020B0503020204020204" pitchFamily="34" charset="-122"/>
              </a:rPr>
              <a:t>20:11</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14</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603392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16878" y="1347264"/>
            <a:ext cx="8591596" cy="1384995"/>
          </a:xfrm>
          <a:prstGeom prst="rect">
            <a:avLst/>
          </a:prstGeom>
        </p:spPr>
        <p:txBody>
          <a:bodyPr wrap="square">
            <a:spAutoFit/>
          </a:bodyPr>
          <a:lstStyle/>
          <a:p>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“知道地球大致年龄的方法</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有几百种。而在这几百种方法中，最多有几十种支持地球有几十亿年，其余</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90%</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的方法告诉人们地球</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绝对没有几十亿年</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p:cNvSpPr>
            <a:spLocks noGrp="1"/>
          </p:cNvSpPr>
          <p:nvPr>
            <p:ph type="title"/>
          </p:nvPr>
        </p:nvSpPr>
        <p:spPr/>
        <p:txBody>
          <a:bodyPr/>
          <a:lstStyle/>
          <a:p>
            <a:r>
              <a:rPr lang="zh-CN" altLang="en-US" dirty="0"/>
              <a:t>大多数的自然现象支持年轻地球论</a:t>
            </a:r>
          </a:p>
        </p:txBody>
      </p:sp>
      <p:grpSp>
        <p:nvGrpSpPr>
          <p:cNvPr id="8" name="组合 7">
            <a:extLst>
              <a:ext uri="{FF2B5EF4-FFF2-40B4-BE49-F238E27FC236}">
                <a16:creationId xmlns:a16="http://schemas.microsoft.com/office/drawing/2014/main" id="{E6C31E77-72CB-42A4-9084-0502598068C1}"/>
              </a:ext>
            </a:extLst>
          </p:cNvPr>
          <p:cNvGrpSpPr/>
          <p:nvPr/>
        </p:nvGrpSpPr>
        <p:grpSpPr>
          <a:xfrm>
            <a:off x="635413" y="2935700"/>
            <a:ext cx="4660737" cy="4152902"/>
            <a:chOff x="-358103" y="-311102"/>
            <a:chExt cx="9766375" cy="7590393"/>
          </a:xfrm>
        </p:grpSpPr>
        <p:pic>
          <p:nvPicPr>
            <p:cNvPr id="9" name="图片 8">
              <a:extLst>
                <a:ext uri="{FF2B5EF4-FFF2-40B4-BE49-F238E27FC236}">
                  <a16:creationId xmlns:a16="http://schemas.microsoft.com/office/drawing/2014/main" id="{0A4B1949-CDC2-407D-94D2-802C9DEDC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8976" y="1995538"/>
              <a:ext cx="9717248" cy="5283753"/>
            </a:xfrm>
            <a:prstGeom prst="rect">
              <a:avLst/>
            </a:prstGeom>
          </p:spPr>
        </p:pic>
        <p:grpSp>
          <p:nvGrpSpPr>
            <p:cNvPr id="10" name="组合 9">
              <a:extLst>
                <a:ext uri="{FF2B5EF4-FFF2-40B4-BE49-F238E27FC236}">
                  <a16:creationId xmlns:a16="http://schemas.microsoft.com/office/drawing/2014/main" id="{660152C1-7D8B-4CD3-8401-99FBA48C47DE}"/>
                </a:ext>
              </a:extLst>
            </p:cNvPr>
            <p:cNvGrpSpPr/>
            <p:nvPr/>
          </p:nvGrpSpPr>
          <p:grpSpPr>
            <a:xfrm>
              <a:off x="-358103" y="-311102"/>
              <a:ext cx="9655925" cy="6956176"/>
              <a:chOff x="-358103" y="-311102"/>
              <a:chExt cx="9655925" cy="6956176"/>
            </a:xfrm>
          </p:grpSpPr>
          <p:sp>
            <p:nvSpPr>
              <p:cNvPr id="11" name="文本框 10">
                <a:extLst>
                  <a:ext uri="{FF2B5EF4-FFF2-40B4-BE49-F238E27FC236}">
                    <a16:creationId xmlns:a16="http://schemas.microsoft.com/office/drawing/2014/main" id="{397D18B9-A57D-4514-AD81-6544EFA81427}"/>
                  </a:ext>
                </a:extLst>
              </p:cNvPr>
              <p:cNvSpPr txBox="1"/>
              <p:nvPr/>
            </p:nvSpPr>
            <p:spPr>
              <a:xfrm>
                <a:off x="0" y="3672408"/>
                <a:ext cx="3128515" cy="2972666"/>
              </a:xfrm>
              <a:prstGeom prst="rect">
                <a:avLst/>
              </a:prstGeom>
            </p:spPr>
            <p:txBody>
              <a:bodyPr anchor="ctr" anchorCtr="0">
                <a:normAutofit/>
              </a:bodyPr>
              <a:lstStyle/>
              <a:p>
                <a:pPr algn="ctr" eaLnBrk="0" fontAlgn="base" hangingPunct="0">
                  <a:lnSpc>
                    <a:spcPct val="150000"/>
                  </a:lnSpc>
                  <a:spcBef>
                    <a:spcPts val="338"/>
                  </a:spcBef>
                  <a:spcAft>
                    <a:spcPct val="0"/>
                  </a:spcAft>
                  <a:buClr>
                    <a:schemeClr val="accent1"/>
                  </a:buClr>
                  <a:buSzPct val="76000"/>
                </a:pPr>
                <a:r>
                  <a:rPr lang="en-US" altLang="zh-CN" sz="2000" b="1" dirty="0">
                    <a:solidFill>
                      <a:schemeClr val="bg1"/>
                    </a:solidFill>
                    <a:latin typeface="Microsoft YaHei" panose="020B0503020204020204" pitchFamily="34" charset="-122"/>
                    <a:ea typeface="Microsoft YaHei" panose="020B0503020204020204" pitchFamily="34" charset="-122"/>
                  </a:rPr>
                  <a:t>9</a:t>
                </a:r>
                <a:r>
                  <a:rPr lang="zh-CN" altLang="en-US" sz="2000" b="1" dirty="0">
                    <a:solidFill>
                      <a:schemeClr val="bg1"/>
                    </a:solidFill>
                    <a:latin typeface="Microsoft YaHei" panose="020B0503020204020204" pitchFamily="34" charset="-122"/>
                    <a:ea typeface="Microsoft YaHei" panose="020B0503020204020204" pitchFamily="34" charset="-122"/>
                  </a:rPr>
                  <a:t>0%</a:t>
                </a:r>
                <a:endParaRPr lang="en-US" altLang="zh-CN" sz="2000" b="1" dirty="0">
                  <a:solidFill>
                    <a:schemeClr val="bg1"/>
                  </a:solidFill>
                  <a:latin typeface="Microsoft YaHei" panose="020B0503020204020204" pitchFamily="34" charset="-122"/>
                  <a:ea typeface="Microsoft YaHei" panose="020B0503020204020204" pitchFamily="34" charset="-122"/>
                </a:endParaRPr>
              </a:p>
              <a:p>
                <a:pPr algn="ctr" eaLnBrk="0" fontAlgn="base" hangingPunct="0">
                  <a:lnSpc>
                    <a:spcPct val="150000"/>
                  </a:lnSpc>
                  <a:spcBef>
                    <a:spcPts val="338"/>
                  </a:spcBef>
                  <a:spcAft>
                    <a:spcPct val="0"/>
                  </a:spcAft>
                  <a:buClr>
                    <a:schemeClr val="accent1"/>
                  </a:buClr>
                  <a:buSzPct val="76000"/>
                </a:pPr>
                <a:endParaRPr lang="en-US" altLang="zh-CN" sz="1600" b="1" dirty="0">
                  <a:solidFill>
                    <a:schemeClr val="bg1"/>
                  </a:solidFill>
                  <a:latin typeface="Microsoft YaHei" panose="020B0503020204020204" pitchFamily="34" charset="-122"/>
                  <a:ea typeface="Microsoft YaHei" panose="020B0503020204020204" pitchFamily="34" charset="-122"/>
                </a:endParaRPr>
              </a:p>
              <a:p>
                <a:pPr algn="ctr" eaLnBrk="0" fontAlgn="base" hangingPunct="0">
                  <a:lnSpc>
                    <a:spcPct val="150000"/>
                  </a:lnSpc>
                  <a:spcBef>
                    <a:spcPts val="338"/>
                  </a:spcBef>
                  <a:spcAft>
                    <a:spcPct val="0"/>
                  </a:spcAft>
                  <a:buClr>
                    <a:schemeClr val="accent1"/>
                  </a:buClr>
                  <a:buSzPct val="76000"/>
                </a:pPr>
                <a:r>
                  <a:rPr lang="zh-CN" altLang="en-US" sz="2000" b="1" dirty="0">
                    <a:solidFill>
                      <a:srgbClr val="002060"/>
                    </a:solidFill>
                    <a:latin typeface="Microsoft YaHei" panose="020B0503020204020204" pitchFamily="34" charset="-122"/>
                    <a:ea typeface="Microsoft YaHei" panose="020B0503020204020204" pitchFamily="34" charset="-122"/>
                  </a:rPr>
                  <a:t>年轻地球</a:t>
                </a:r>
              </a:p>
            </p:txBody>
          </p:sp>
          <p:sp>
            <p:nvSpPr>
              <p:cNvPr id="13" name="文本框 12">
                <a:extLst>
                  <a:ext uri="{FF2B5EF4-FFF2-40B4-BE49-F238E27FC236}">
                    <a16:creationId xmlns:a16="http://schemas.microsoft.com/office/drawing/2014/main" id="{FBED0507-B6EB-4A05-ADDA-8C7393AAC8C6}"/>
                  </a:ext>
                </a:extLst>
              </p:cNvPr>
              <p:cNvSpPr txBox="1"/>
              <p:nvPr/>
            </p:nvSpPr>
            <p:spPr>
              <a:xfrm>
                <a:off x="6150542" y="2384725"/>
                <a:ext cx="3147280" cy="2876794"/>
              </a:xfrm>
              <a:prstGeom prst="rect">
                <a:avLst/>
              </a:prstGeom>
            </p:spPr>
            <p:txBody>
              <a:bodyPr anchor="ctr" anchorCtr="0">
                <a:normAutofit lnSpcReduction="10000"/>
              </a:bodyPr>
              <a:lstStyle/>
              <a:p>
                <a:pPr algn="ctr" eaLnBrk="0" fontAlgn="base" hangingPunct="0">
                  <a:lnSpc>
                    <a:spcPct val="150000"/>
                  </a:lnSpc>
                  <a:spcBef>
                    <a:spcPts val="338"/>
                  </a:spcBef>
                  <a:spcAft>
                    <a:spcPct val="0"/>
                  </a:spcAft>
                  <a:buClr>
                    <a:schemeClr val="accent1"/>
                  </a:buClr>
                  <a:buSzPct val="76000"/>
                </a:pPr>
                <a:r>
                  <a:rPr lang="en-US" altLang="zh-CN" sz="2000" b="1" dirty="0">
                    <a:solidFill>
                      <a:schemeClr val="bg1"/>
                    </a:solidFill>
                    <a:latin typeface="Microsoft YaHei" panose="020B0503020204020204" pitchFamily="34" charset="-122"/>
                    <a:ea typeface="Microsoft YaHei" panose="020B0503020204020204" pitchFamily="34" charset="-122"/>
                  </a:rPr>
                  <a:t>10</a:t>
                </a:r>
                <a:r>
                  <a:rPr lang="zh-CN" altLang="en-US" sz="2000" b="1" dirty="0">
                    <a:solidFill>
                      <a:schemeClr val="bg1"/>
                    </a:solidFill>
                    <a:latin typeface="Microsoft YaHei" panose="020B0503020204020204" pitchFamily="34" charset="-122"/>
                    <a:ea typeface="Microsoft YaHei" panose="020B0503020204020204" pitchFamily="34" charset="-122"/>
                  </a:rPr>
                  <a:t>%</a:t>
                </a:r>
                <a:endParaRPr lang="en-US" altLang="zh-CN" sz="2000" b="1" dirty="0">
                  <a:solidFill>
                    <a:schemeClr val="bg1"/>
                  </a:solidFill>
                  <a:latin typeface="Microsoft YaHei" panose="020B0503020204020204" pitchFamily="34" charset="-122"/>
                  <a:ea typeface="Microsoft YaHei" panose="020B0503020204020204" pitchFamily="34" charset="-122"/>
                </a:endParaRPr>
              </a:p>
              <a:p>
                <a:pPr algn="ctr" eaLnBrk="0" fontAlgn="base" hangingPunct="0">
                  <a:lnSpc>
                    <a:spcPct val="150000"/>
                  </a:lnSpc>
                  <a:spcBef>
                    <a:spcPts val="338"/>
                  </a:spcBef>
                  <a:spcAft>
                    <a:spcPct val="0"/>
                  </a:spcAft>
                  <a:buClr>
                    <a:schemeClr val="accent1"/>
                  </a:buClr>
                  <a:buSzPct val="76000"/>
                </a:pPr>
                <a:endParaRPr lang="en-US" altLang="zh-CN" sz="2800" b="1" dirty="0">
                  <a:solidFill>
                    <a:schemeClr val="bg1"/>
                  </a:solidFill>
                  <a:latin typeface="Microsoft YaHei" panose="020B0503020204020204" pitchFamily="34" charset="-122"/>
                  <a:ea typeface="Microsoft YaHei" panose="020B0503020204020204" pitchFamily="34" charset="-122"/>
                </a:endParaRPr>
              </a:p>
              <a:p>
                <a:pPr algn="ctr" eaLnBrk="0" fontAlgn="base" hangingPunct="0">
                  <a:lnSpc>
                    <a:spcPct val="150000"/>
                  </a:lnSpc>
                  <a:spcBef>
                    <a:spcPts val="338"/>
                  </a:spcBef>
                  <a:spcAft>
                    <a:spcPct val="0"/>
                  </a:spcAft>
                  <a:buClr>
                    <a:schemeClr val="accent1"/>
                  </a:buClr>
                  <a:buSzPct val="76000"/>
                </a:pPr>
                <a:r>
                  <a:rPr lang="zh-CN" altLang="en-US" sz="2000" b="1" dirty="0">
                    <a:solidFill>
                      <a:srgbClr val="002060"/>
                    </a:solidFill>
                    <a:latin typeface="Microsoft YaHei" panose="020B0503020204020204" pitchFamily="34" charset="-122"/>
                    <a:ea typeface="Microsoft YaHei" panose="020B0503020204020204" pitchFamily="34" charset="-122"/>
                  </a:rPr>
                  <a:t>年老地球</a:t>
                </a:r>
              </a:p>
            </p:txBody>
          </p:sp>
          <p:pic>
            <p:nvPicPr>
              <p:cNvPr id="14" name="图片 13">
                <a:extLst>
                  <a:ext uri="{FF2B5EF4-FFF2-40B4-BE49-F238E27FC236}">
                    <a16:creationId xmlns:a16="http://schemas.microsoft.com/office/drawing/2014/main" id="{D0FCE359-BB6A-4BD5-9658-A5A93ED7E346}"/>
                  </a:ext>
                </a:extLst>
              </p:cNvPr>
              <p:cNvPicPr>
                <a:picLocks noChangeAspect="1"/>
              </p:cNvPicPr>
              <p:nvPr/>
            </p:nvPicPr>
            <p:blipFill>
              <a:blip r:embed="rId4"/>
              <a:stretch>
                <a:fillRect/>
              </a:stretch>
            </p:blipFill>
            <p:spPr>
              <a:xfrm>
                <a:off x="-358103" y="1235684"/>
                <a:ext cx="3568589" cy="2876794"/>
              </a:xfrm>
              <a:prstGeom prst="rect">
                <a:avLst/>
              </a:prstGeom>
            </p:spPr>
          </p:pic>
          <p:pic>
            <p:nvPicPr>
              <p:cNvPr id="15" name="图片 14">
                <a:extLst>
                  <a:ext uri="{FF2B5EF4-FFF2-40B4-BE49-F238E27FC236}">
                    <a16:creationId xmlns:a16="http://schemas.microsoft.com/office/drawing/2014/main" id="{705A483F-39C0-4395-B37C-573092635484}"/>
                  </a:ext>
                </a:extLst>
              </p:cNvPr>
              <p:cNvPicPr>
                <a:picLocks noChangeAspect="1"/>
              </p:cNvPicPr>
              <p:nvPr/>
            </p:nvPicPr>
            <p:blipFill>
              <a:blip r:embed="rId5"/>
              <a:stretch>
                <a:fillRect/>
              </a:stretch>
            </p:blipFill>
            <p:spPr>
              <a:xfrm>
                <a:off x="6297095" y="-311102"/>
                <a:ext cx="2843595" cy="2876794"/>
              </a:xfrm>
              <a:prstGeom prst="rect">
                <a:avLst/>
              </a:prstGeom>
            </p:spPr>
          </p:pic>
        </p:grpSp>
      </p:grpSp>
      <p:grpSp>
        <p:nvGrpSpPr>
          <p:cNvPr id="4" name="组合 3">
            <a:extLst>
              <a:ext uri="{FF2B5EF4-FFF2-40B4-BE49-F238E27FC236}">
                <a16:creationId xmlns:a16="http://schemas.microsoft.com/office/drawing/2014/main" id="{EE43C26C-47DA-414E-9A6B-1E4298BD6D79}"/>
              </a:ext>
            </a:extLst>
          </p:cNvPr>
          <p:cNvGrpSpPr/>
          <p:nvPr/>
        </p:nvGrpSpPr>
        <p:grpSpPr>
          <a:xfrm>
            <a:off x="6254559" y="2848708"/>
            <a:ext cx="2230583" cy="4016168"/>
            <a:chOff x="6225212" y="1209087"/>
            <a:chExt cx="2595260" cy="4672768"/>
          </a:xfrm>
        </p:grpSpPr>
        <p:sp>
          <p:nvSpPr>
            <p:cNvPr id="6" name="TextBox 5">
              <a:extLst>
                <a:ext uri="{FF2B5EF4-FFF2-40B4-BE49-F238E27FC236}">
                  <a16:creationId xmlns:a16="http://schemas.microsoft.com/office/drawing/2014/main" id="{2695BF03-47CF-47AA-9D24-8D8B5F6A6507}"/>
                </a:ext>
              </a:extLst>
            </p:cNvPr>
            <p:cNvSpPr txBox="1"/>
            <p:nvPr/>
          </p:nvSpPr>
          <p:spPr>
            <a:xfrm>
              <a:off x="6225212" y="4413666"/>
              <a:ext cx="2595259" cy="1468189"/>
            </a:xfrm>
            <a:prstGeom prst="rect">
              <a:avLst/>
            </a:prstGeom>
            <a:solidFill>
              <a:srgbClr val="1C2B12"/>
            </a:solidFill>
          </p:spPr>
          <p:txBody>
            <a:bodyPr wrap="square" rtlCol="0">
              <a:spAutoFit/>
            </a:bodyPr>
            <a:lstStyle/>
            <a:p>
              <a:pPr algn="ctr"/>
              <a:r>
                <a:rPr lang="zh-CN" altLang="en-US" sz="2000" dirty="0">
                  <a:solidFill>
                    <a:schemeClr val="bg1"/>
                  </a:solidFill>
                  <a:latin typeface="Arial" panose="020B0604020202020204" pitchFamily="34" charset="0"/>
                  <a:ea typeface="Adobe 黑体 Std R" panose="020B0400000000000000" pitchFamily="34" charset="-122"/>
                  <a:cs typeface="Arial" panose="020B0604020202020204" pitchFamily="34" charset="0"/>
                </a:rPr>
                <a:t>物理学博士罗塞尔 </a:t>
              </a:r>
              <a:r>
                <a:rPr lang="en-US" altLang="zh-CN" sz="2000" dirty="0">
                  <a:solidFill>
                    <a:schemeClr val="bg1"/>
                  </a:solidFill>
                  <a:latin typeface="Arial" panose="020B0604020202020204" pitchFamily="34" charset="0"/>
                  <a:ea typeface="Adobe 黑体 Std R" panose="020B0400000000000000" pitchFamily="34" charset="-122"/>
                  <a:cs typeface="Arial" panose="020B0604020202020204" pitchFamily="34" charset="0"/>
                </a:rPr>
                <a:t>· </a:t>
              </a:r>
              <a:r>
                <a:rPr lang="zh-CN" altLang="en-US" sz="2000" dirty="0">
                  <a:solidFill>
                    <a:schemeClr val="bg1"/>
                  </a:solidFill>
                  <a:latin typeface="Arial" panose="020B0604020202020204" pitchFamily="34" charset="0"/>
                  <a:ea typeface="Adobe 黑体 Std R" panose="020B0400000000000000" pitchFamily="34" charset="-122"/>
                  <a:cs typeface="Arial" panose="020B0604020202020204" pitchFamily="34" charset="0"/>
                </a:rPr>
                <a:t>汉弗莱斯</a:t>
              </a:r>
              <a:endParaRPr lang="en-US" altLang="zh-CN" sz="2000" dirty="0">
                <a:solidFill>
                  <a:schemeClr val="bg1"/>
                </a:solidFill>
                <a:latin typeface="Arial" panose="020B0604020202020204" pitchFamily="34" charset="0"/>
                <a:ea typeface="Adobe 黑体 Std R" panose="020B0400000000000000" pitchFamily="34" charset="-122"/>
                <a:cs typeface="Arial" panose="020B0604020202020204" pitchFamily="34" charset="0"/>
              </a:endParaRPr>
            </a:p>
            <a:p>
              <a:pPr algn="ctr"/>
              <a:r>
                <a:rPr lang="en-US" altLang="zh-CN" dirty="0">
                  <a:solidFill>
                    <a:schemeClr val="bg1"/>
                  </a:solidFill>
                  <a:latin typeface="Arial" panose="020B0604020202020204" pitchFamily="34" charset="0"/>
                  <a:ea typeface="Adobe 黑体 Std R" panose="020B0400000000000000" pitchFamily="34" charset="-122"/>
                  <a:cs typeface="Arial" panose="020B0604020202020204" pitchFamily="34" charset="0"/>
                </a:rPr>
                <a:t>(Dr. Russell Humphreys)</a:t>
              </a:r>
              <a:endParaRPr lang="en-US" altLang="zh-CN" sz="2000" dirty="0">
                <a:solidFill>
                  <a:schemeClr val="bg1"/>
                </a:solidFill>
                <a:latin typeface="Arial" panose="020B0604020202020204" pitchFamily="34" charset="0"/>
                <a:ea typeface="Adobe 黑体 Std R" panose="020B0400000000000000" pitchFamily="34" charset="-122"/>
                <a:cs typeface="Arial" panose="020B0604020202020204" pitchFamily="34" charset="0"/>
              </a:endParaRPr>
            </a:p>
          </p:txBody>
        </p:sp>
        <p:pic>
          <p:nvPicPr>
            <p:cNvPr id="7" name="Picture 4" descr="Russell humphreys.jpg">
              <a:extLst>
                <a:ext uri="{FF2B5EF4-FFF2-40B4-BE49-F238E27FC236}">
                  <a16:creationId xmlns:a16="http://schemas.microsoft.com/office/drawing/2014/main" id="{2B4B0E77-20A5-4D45-BCE1-7D6EFC09786A}"/>
                </a:ext>
              </a:extLst>
            </p:cNvPr>
            <p:cNvPicPr>
              <a:picLocks noChangeAspect="1" noChangeArrowheads="1"/>
            </p:cNvPicPr>
            <p:nvPr/>
          </p:nvPicPr>
          <p:blipFill rotWithShape="1">
            <a:blip r:embed="rId6" cstate="print"/>
            <a:srcRect t="3633"/>
            <a:stretch/>
          </p:blipFill>
          <p:spPr bwMode="auto">
            <a:xfrm>
              <a:off x="6228184" y="1209087"/>
              <a:ext cx="2592288" cy="3214228"/>
            </a:xfrm>
            <a:prstGeom prst="rect">
              <a:avLst/>
            </a:prstGeom>
            <a:noFill/>
          </p:spPr>
        </p:pic>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5676804-C1A9-4CCD-992C-C201D63F99CA}"/>
              </a:ext>
            </a:extLst>
          </p:cNvPr>
          <p:cNvSpPr txBox="1"/>
          <p:nvPr/>
        </p:nvSpPr>
        <p:spPr>
          <a:xfrm>
            <a:off x="698931" y="733382"/>
            <a:ext cx="3737590" cy="1384995"/>
          </a:xfrm>
          <a:prstGeom prst="rect">
            <a:avLst/>
          </a:prstGeom>
          <a:noFill/>
        </p:spPr>
        <p:txBody>
          <a:bodyPr wrap="square">
            <a:spAutoFit/>
          </a:bodyPr>
          <a:lstStyle/>
          <a:p>
            <a:pPr algn="ct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指向年轻的数据</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足以让人下结论说</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地球是年轻的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sp>
        <p:nvSpPr>
          <p:cNvPr id="4" name="Rectangle 2">
            <a:extLst>
              <a:ext uri="{FF2B5EF4-FFF2-40B4-BE49-F238E27FC236}">
                <a16:creationId xmlns:a16="http://schemas.microsoft.com/office/drawing/2014/main" id="{D780CCAA-8838-420B-BB32-CE5F277CC72C}"/>
              </a:ext>
            </a:extLst>
          </p:cNvPr>
          <p:cNvSpPr/>
          <p:nvPr/>
        </p:nvSpPr>
        <p:spPr>
          <a:xfrm>
            <a:off x="644894" y="5229044"/>
            <a:ext cx="3505252"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5" name="图片 4">
            <a:extLst>
              <a:ext uri="{FF2B5EF4-FFF2-40B4-BE49-F238E27FC236}">
                <a16:creationId xmlns:a16="http://schemas.microsoft.com/office/drawing/2014/main" id="{2C89C4DD-0D4B-4D9F-B88E-A5807F9B8598}"/>
              </a:ext>
            </a:extLst>
          </p:cNvPr>
          <p:cNvPicPr>
            <a:picLocks noChangeAspect="1"/>
          </p:cNvPicPr>
          <p:nvPr/>
        </p:nvPicPr>
        <p:blipFill>
          <a:blip r:embed="rId3"/>
          <a:stretch>
            <a:fillRect/>
          </a:stretch>
        </p:blipFill>
        <p:spPr>
          <a:xfrm>
            <a:off x="904664" y="2487687"/>
            <a:ext cx="2985712" cy="2741357"/>
          </a:xfrm>
          <a:prstGeom prst="rect">
            <a:avLst/>
          </a:prstGeom>
        </p:spPr>
      </p:pic>
      <p:pic>
        <p:nvPicPr>
          <p:cNvPr id="6" name="图片 5">
            <a:extLst>
              <a:ext uri="{FF2B5EF4-FFF2-40B4-BE49-F238E27FC236}">
                <a16:creationId xmlns:a16="http://schemas.microsoft.com/office/drawing/2014/main" id="{1AE38140-522E-4283-B4FD-196C33D7B286}"/>
              </a:ext>
            </a:extLst>
          </p:cNvPr>
          <p:cNvPicPr>
            <a:picLocks noChangeAspect="1"/>
          </p:cNvPicPr>
          <p:nvPr/>
        </p:nvPicPr>
        <p:blipFill>
          <a:blip r:embed="rId4"/>
          <a:stretch>
            <a:fillRect/>
          </a:stretch>
        </p:blipFill>
        <p:spPr>
          <a:xfrm>
            <a:off x="3113760" y="5193696"/>
            <a:ext cx="989046" cy="1031585"/>
          </a:xfrm>
          <a:prstGeom prst="rect">
            <a:avLst/>
          </a:prstGeom>
        </p:spPr>
      </p:pic>
      <p:pic>
        <p:nvPicPr>
          <p:cNvPr id="7" name="Picture 2" descr="查看源图像">
            <a:extLst>
              <a:ext uri="{FF2B5EF4-FFF2-40B4-BE49-F238E27FC236}">
                <a16:creationId xmlns:a16="http://schemas.microsoft.com/office/drawing/2014/main" id="{6B7BD65D-3E30-41D7-9647-1DCB4009FC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77" t="22110" r="60192" b="45283"/>
          <a:stretch/>
        </p:blipFill>
        <p:spPr bwMode="auto">
          <a:xfrm>
            <a:off x="6227978" y="2391649"/>
            <a:ext cx="1554247" cy="28020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2">
            <a:extLst>
              <a:ext uri="{FF2B5EF4-FFF2-40B4-BE49-F238E27FC236}">
                <a16:creationId xmlns:a16="http://schemas.microsoft.com/office/drawing/2014/main" id="{A12F0857-C7F0-417A-AFF3-50C2CCF89D94}"/>
              </a:ext>
            </a:extLst>
          </p:cNvPr>
          <p:cNvSpPr/>
          <p:nvPr/>
        </p:nvSpPr>
        <p:spPr>
          <a:xfrm>
            <a:off x="5369169" y="5362194"/>
            <a:ext cx="3226256"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年轻女孩</a:t>
            </a:r>
          </a:p>
        </p:txBody>
      </p:sp>
      <p:sp>
        <p:nvSpPr>
          <p:cNvPr id="9" name="文本框 8">
            <a:extLst>
              <a:ext uri="{FF2B5EF4-FFF2-40B4-BE49-F238E27FC236}">
                <a16:creationId xmlns:a16="http://schemas.microsoft.com/office/drawing/2014/main" id="{32EC7CAA-3D3E-4670-8A6A-EAD1CEBD4F84}"/>
              </a:ext>
            </a:extLst>
          </p:cNvPr>
          <p:cNvSpPr txBox="1"/>
          <p:nvPr/>
        </p:nvSpPr>
        <p:spPr>
          <a:xfrm>
            <a:off x="5240463" y="722152"/>
            <a:ext cx="3737590" cy="1384995"/>
          </a:xfrm>
          <a:prstGeom prst="rect">
            <a:avLst/>
          </a:prstGeom>
          <a:noFill/>
        </p:spPr>
        <p:txBody>
          <a:bodyPr wrap="square">
            <a:spAutoFit/>
          </a:bodyPr>
          <a:lstStyle/>
          <a:p>
            <a:pPr algn="ct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指向年轻的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迹象</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足以让人下结论说</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女孩</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是年轻的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3632F1B1-B9F6-4EEB-B53B-24F60663567D}"/>
              </a:ext>
            </a:extLst>
          </p:cNvPr>
          <p:cNvPicPr>
            <a:picLocks noChangeAspect="1"/>
          </p:cNvPicPr>
          <p:nvPr/>
        </p:nvPicPr>
        <p:blipFill>
          <a:blip r:embed="rId4"/>
          <a:stretch>
            <a:fillRect/>
          </a:stretch>
        </p:blipFill>
        <p:spPr>
          <a:xfrm>
            <a:off x="7606379" y="5347429"/>
            <a:ext cx="989046" cy="1031585"/>
          </a:xfrm>
          <a:prstGeom prst="rect">
            <a:avLst/>
          </a:prstGeom>
        </p:spPr>
      </p:pic>
    </p:spTree>
    <p:extLst>
      <p:ext uri="{BB962C8B-B14F-4D97-AF65-F5344CB8AC3E}">
        <p14:creationId xmlns:p14="http://schemas.microsoft.com/office/powerpoint/2010/main" val="11942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1500"/>
                            </p:stCondLst>
                            <p:childTnLst>
                              <p:par>
                                <p:cTn id="19" presetID="22" presetClass="entr" presetSubtype="1" fill="hold" grpId="0" nodeType="after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nodeType="afterEffect">
                                  <p:stCondLst>
                                    <p:cond delay="50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1840252-72F6-425A-A3E3-9605EE2CA9DA}"/>
              </a:ext>
            </a:extLst>
          </p:cNvPr>
          <p:cNvSpPr txBox="1"/>
          <p:nvPr/>
        </p:nvSpPr>
        <p:spPr>
          <a:xfrm>
            <a:off x="723006" y="3060320"/>
            <a:ext cx="4353085" cy="2209772"/>
          </a:xfrm>
          <a:prstGeom prst="rect">
            <a:avLst/>
          </a:prstGeom>
          <a:noFill/>
        </p:spPr>
        <p:txBody>
          <a:bodyPr wrap="square">
            <a:spAutoFit/>
          </a:bodyPr>
          <a:lstStyle/>
          <a:p>
            <a:pPr>
              <a:lnSpc>
                <a:spcPts val="4240"/>
              </a:lnSpc>
            </a:pP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指向年老的</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数据被广为宣传</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nSpc>
                <a:spcPts val="4240"/>
              </a:lnSpc>
              <a:buFont typeface="Arial" panose="020B0604020202020204" pitchFamily="34" charset="0"/>
              <a:buChar char="•"/>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放射性同位素测年法</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nSpc>
                <a:spcPts val="4240"/>
              </a:lnSpc>
              <a:buFont typeface="Arial" panose="020B0604020202020204" pitchFamily="34" charset="0"/>
              <a:buChar char="•"/>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endParaRPr lang="zh-CN" altLang="en-US" sz="32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94BAB153-A0D6-1C46-AF17-DEA47C087494}"/>
              </a:ext>
            </a:extLst>
          </p:cNvPr>
          <p:cNvSpPr>
            <a:spLocks noGrp="1"/>
          </p:cNvSpPr>
          <p:nvPr>
            <p:ph type="title"/>
          </p:nvPr>
        </p:nvSpPr>
        <p:spPr/>
        <p:txBody>
          <a:bodyPr/>
          <a:lstStyle/>
          <a:p>
            <a:r>
              <a:rPr lang="zh-CN" altLang="en-US" dirty="0"/>
              <a:t>“年老地球论”和“进化论”</a:t>
            </a:r>
            <a:br>
              <a:rPr lang="en-US" altLang="zh-CN" dirty="0"/>
            </a:br>
            <a:r>
              <a:rPr lang="zh-CN" altLang="en-US" dirty="0"/>
              <a:t>是当下主流思想</a:t>
            </a:r>
          </a:p>
        </p:txBody>
      </p:sp>
      <p:pic>
        <p:nvPicPr>
          <p:cNvPr id="10" name="图片 9">
            <a:extLst>
              <a:ext uri="{FF2B5EF4-FFF2-40B4-BE49-F238E27FC236}">
                <a16:creationId xmlns:a16="http://schemas.microsoft.com/office/drawing/2014/main" id="{8FC95AC0-6D12-3C47-9CDE-A8B91D4AA2C5}"/>
              </a:ext>
            </a:extLst>
          </p:cNvPr>
          <p:cNvPicPr>
            <a:picLocks noChangeAspect="1"/>
          </p:cNvPicPr>
          <p:nvPr/>
        </p:nvPicPr>
        <p:blipFill>
          <a:blip r:embed="rId3"/>
          <a:stretch>
            <a:fillRect/>
          </a:stretch>
        </p:blipFill>
        <p:spPr>
          <a:xfrm>
            <a:off x="4695492" y="2364907"/>
            <a:ext cx="4279900" cy="3746500"/>
          </a:xfrm>
          <a:prstGeom prst="rect">
            <a:avLst/>
          </a:prstGeom>
        </p:spPr>
      </p:pic>
      <p:sp>
        <p:nvSpPr>
          <p:cNvPr id="11" name="直线连接符 10">
            <a:extLst>
              <a:ext uri="{FF2B5EF4-FFF2-40B4-BE49-F238E27FC236}">
                <a16:creationId xmlns:a16="http://schemas.microsoft.com/office/drawing/2014/main" id="{C4974646-0481-8347-ACAB-4EF343E6C533}"/>
              </a:ext>
            </a:extLst>
          </p:cNvPr>
          <p:cNvSpPr/>
          <p:nvPr/>
        </p:nvSpPr>
        <p:spPr>
          <a:xfrm flipH="1">
            <a:off x="454531" y="1957493"/>
            <a:ext cx="0" cy="442567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11">
            <a:extLst>
              <a:ext uri="{FF2B5EF4-FFF2-40B4-BE49-F238E27FC236}">
                <a16:creationId xmlns:a16="http://schemas.microsoft.com/office/drawing/2014/main" id="{E1D2AF70-DD98-AF4C-B61E-56E1A9BF48E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12">
            <a:extLst>
              <a:ext uri="{FF2B5EF4-FFF2-40B4-BE49-F238E27FC236}">
                <a16:creationId xmlns:a16="http://schemas.microsoft.com/office/drawing/2014/main" id="{9AA20D4B-5F3B-0C43-A1AE-1AEB922CC492}"/>
              </a:ext>
            </a:extLst>
          </p:cNvPr>
          <p:cNvSpPr/>
          <p:nvPr/>
        </p:nvSpPr>
        <p:spPr>
          <a:xfrm flipH="1" flipV="1">
            <a:off x="971601" y="1957493"/>
            <a:ext cx="7742668" cy="1"/>
          </a:xfrm>
          <a:prstGeom prst="line">
            <a:avLst/>
          </a:prstGeom>
          <a:ln w="12700">
            <a:solidFill>
              <a:srgbClr val="77933C"/>
            </a:solidFill>
            <a:prstDash val="sysDash"/>
          </a:ln>
        </p:spPr>
        <p:txBody>
          <a:bodyPr lIns="45719" rIns="45719"/>
          <a:lstStyle/>
          <a:p>
            <a:endParaRPr/>
          </a:p>
        </p:txBody>
      </p:sp>
      <p:sp>
        <p:nvSpPr>
          <p:cNvPr id="14" name="直线连接符 13">
            <a:extLst>
              <a:ext uri="{FF2B5EF4-FFF2-40B4-BE49-F238E27FC236}">
                <a16:creationId xmlns:a16="http://schemas.microsoft.com/office/drawing/2014/main" id="{66FB0A0B-918B-2842-BD2C-BDB759700091}"/>
              </a:ext>
            </a:extLst>
          </p:cNvPr>
          <p:cNvSpPr/>
          <p:nvPr/>
        </p:nvSpPr>
        <p:spPr>
          <a:xfrm flipH="1">
            <a:off x="8714268" y="1957492"/>
            <a:ext cx="0" cy="4287387"/>
          </a:xfrm>
          <a:prstGeom prst="line">
            <a:avLst/>
          </a:prstGeom>
          <a:ln w="12700">
            <a:solidFill>
              <a:srgbClr val="77933C"/>
            </a:solidFill>
            <a:prstDash val="sysDash"/>
          </a:ln>
        </p:spPr>
        <p:txBody>
          <a:bodyPr lIns="45719" rIns="45719"/>
          <a:lstStyle/>
          <a:p>
            <a:endParaRPr/>
          </a:p>
        </p:txBody>
      </p:sp>
      <p:pic>
        <p:nvPicPr>
          <p:cNvPr id="15" name="图片 14" descr="图片 24">
            <a:extLst>
              <a:ext uri="{FF2B5EF4-FFF2-40B4-BE49-F238E27FC236}">
                <a16:creationId xmlns:a16="http://schemas.microsoft.com/office/drawing/2014/main" id="{346A7E86-1CC0-3C48-A9DA-FC777C19E4C2}"/>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6" name="图片 15" descr="图片 25">
            <a:extLst>
              <a:ext uri="{FF2B5EF4-FFF2-40B4-BE49-F238E27FC236}">
                <a16:creationId xmlns:a16="http://schemas.microsoft.com/office/drawing/2014/main" id="{D4B6266D-1AFE-494B-B589-22862ECAC73F}"/>
              </a:ext>
            </a:extLst>
          </p:cNvPr>
          <p:cNvPicPr>
            <a:picLocks noChangeAspect="1"/>
          </p:cNvPicPr>
          <p:nvPr/>
        </p:nvPicPr>
        <p:blipFill>
          <a:blip r:embed="rId4"/>
          <a:stretch>
            <a:fillRect/>
          </a:stretch>
        </p:blipFill>
        <p:spPr>
          <a:xfrm rot="10800000">
            <a:off x="222738" y="1698392"/>
            <a:ext cx="921637" cy="565092"/>
          </a:xfrm>
          <a:prstGeom prst="rect">
            <a:avLst/>
          </a:prstGeom>
          <a:ln w="12700">
            <a:miter lim="400000"/>
          </a:ln>
        </p:spPr>
      </p:pic>
      <p:pic>
        <p:nvPicPr>
          <p:cNvPr id="17" name="图片 16">
            <a:extLst>
              <a:ext uri="{FF2B5EF4-FFF2-40B4-BE49-F238E27FC236}">
                <a16:creationId xmlns:a16="http://schemas.microsoft.com/office/drawing/2014/main" id="{567A79E3-9ECB-7547-B8BE-1C97C718C907}"/>
              </a:ext>
            </a:extLst>
          </p:cNvPr>
          <p:cNvPicPr>
            <a:picLocks noChangeAspect="1"/>
          </p:cNvPicPr>
          <p:nvPr/>
        </p:nvPicPr>
        <p:blipFill>
          <a:blip r:embed="rId5"/>
          <a:stretch>
            <a:fillRect/>
          </a:stretch>
        </p:blipFill>
        <p:spPr>
          <a:xfrm>
            <a:off x="5580142" y="4070677"/>
            <a:ext cx="1651980" cy="1526804"/>
          </a:xfrm>
          <a:prstGeom prst="rect">
            <a:avLst/>
          </a:prstGeom>
        </p:spPr>
      </p:pic>
      <p:pic>
        <p:nvPicPr>
          <p:cNvPr id="18" name="图片 17">
            <a:extLst>
              <a:ext uri="{FF2B5EF4-FFF2-40B4-BE49-F238E27FC236}">
                <a16:creationId xmlns:a16="http://schemas.microsoft.com/office/drawing/2014/main" id="{1938C158-AB0F-AF43-830F-90253C097C3F}"/>
              </a:ext>
            </a:extLst>
          </p:cNvPr>
          <p:cNvPicPr>
            <a:picLocks noChangeAspect="1"/>
          </p:cNvPicPr>
          <p:nvPr/>
        </p:nvPicPr>
        <p:blipFill>
          <a:blip r:embed="rId6"/>
          <a:stretch>
            <a:fillRect/>
          </a:stretch>
        </p:blipFill>
        <p:spPr>
          <a:xfrm>
            <a:off x="4939471" y="2480320"/>
            <a:ext cx="640671" cy="743091"/>
          </a:xfrm>
          <a:prstGeom prst="rect">
            <a:avLst/>
          </a:prstGeom>
        </p:spPr>
      </p:pic>
    </p:spTree>
    <p:extLst>
      <p:ext uri="{BB962C8B-B14F-4D97-AF65-F5344CB8AC3E}">
        <p14:creationId xmlns:p14="http://schemas.microsoft.com/office/powerpoint/2010/main" val="982250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75F251C-1D63-9F4D-8227-5067F9C50F8A}"/>
              </a:ext>
            </a:extLst>
          </p:cNvPr>
          <p:cNvPicPr>
            <a:picLocks noChangeAspect="1"/>
          </p:cNvPicPr>
          <p:nvPr/>
        </p:nvPicPr>
        <p:blipFill>
          <a:blip r:embed="rId3"/>
          <a:stretch>
            <a:fillRect/>
          </a:stretch>
        </p:blipFill>
        <p:spPr>
          <a:xfrm>
            <a:off x="0" y="0"/>
            <a:ext cx="9144000" cy="6858000"/>
          </a:xfrm>
          <a:prstGeom prst="rect">
            <a:avLst/>
          </a:prstGeom>
        </p:spPr>
      </p:pic>
      <p:sp>
        <p:nvSpPr>
          <p:cNvPr id="15" name="Pentagon 6">
            <a:extLst>
              <a:ext uri="{FF2B5EF4-FFF2-40B4-BE49-F238E27FC236}">
                <a16:creationId xmlns:a16="http://schemas.microsoft.com/office/drawing/2014/main" id="{62545AA9-1A7B-EC41-A8CE-320B16A1A634}"/>
              </a:ext>
            </a:extLst>
          </p:cNvPr>
          <p:cNvSpPr/>
          <p:nvPr/>
        </p:nvSpPr>
        <p:spPr>
          <a:xfrm rot="20277989" flipH="1">
            <a:off x="6405052" y="1677069"/>
            <a:ext cx="2517977" cy="901395"/>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altLang="zh-CN" sz="3200" b="1" dirty="0">
                <a:solidFill>
                  <a:schemeClr val="tx1"/>
                </a:solidFill>
                <a:latin typeface="Microsoft YaHei" panose="020B0503020204020204" pitchFamily="34" charset="-122"/>
                <a:ea typeface="Microsoft YaHei" panose="020B0503020204020204" pitchFamily="34" charset="-122"/>
              </a:rPr>
              <a:t>2.5</a:t>
            </a:r>
            <a:r>
              <a:rPr lang="zh-CN" altLang="en-US" sz="3200" b="1" dirty="0">
                <a:solidFill>
                  <a:schemeClr val="tx1"/>
                </a:solidFill>
                <a:latin typeface="Microsoft YaHei" panose="020B0503020204020204" pitchFamily="34" charset="-122"/>
                <a:ea typeface="Microsoft YaHei" panose="020B0503020204020204" pitchFamily="34" charset="-122"/>
              </a:rPr>
              <a:t>亿年</a:t>
            </a:r>
            <a:endParaRPr lang="en-US" sz="3600" b="1" dirty="0">
              <a:solidFill>
                <a:schemeClr val="tx1"/>
              </a:solidFill>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a16="http://schemas.microsoft.com/office/drawing/2014/main" id="{5F5C4C2C-8190-CF43-B40D-6F929B66D804}"/>
              </a:ext>
            </a:extLst>
          </p:cNvPr>
          <p:cNvSpPr/>
          <p:nvPr/>
        </p:nvSpPr>
        <p:spPr>
          <a:xfrm>
            <a:off x="1098843" y="235811"/>
            <a:ext cx="6946315" cy="584775"/>
          </a:xfrm>
          <a:prstGeom prst="rect">
            <a:avLst/>
          </a:prstGeom>
        </p:spPr>
        <p:txBody>
          <a:bodyPr wrap="square">
            <a:spAutoFit/>
          </a:bodyPr>
          <a:lstStyle/>
          <a:p>
            <a:pPr algn="ctr" defTabSz="342900"/>
            <a:r>
              <a:rPr lang="zh-CN" altLang="zh-CN" sz="3200" b="1" dirty="0">
                <a:solidFill>
                  <a:schemeClr val="bg1"/>
                </a:solidFill>
                <a:latin typeface="Microsoft YaHei" panose="020B0503020204020204" pitchFamily="34" charset="-122"/>
                <a:ea typeface="Microsoft YaHei" panose="020B0503020204020204" pitchFamily="34" charset="-122"/>
              </a:rPr>
              <a:t>使用放射性测年法得出来的结果</a:t>
            </a:r>
            <a:endParaRPr lang="en-US" altLang="zh-CN" sz="3600" b="1" dirty="0">
              <a:solidFill>
                <a:schemeClr val="bg1"/>
              </a:solidFill>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07AB79D2-5E28-484D-B976-E46726B04AC9}"/>
              </a:ext>
            </a:extLst>
          </p:cNvPr>
          <p:cNvSpPr/>
          <p:nvPr/>
        </p:nvSpPr>
        <p:spPr>
          <a:xfrm>
            <a:off x="1955231" y="5014762"/>
            <a:ext cx="5233538" cy="1569660"/>
          </a:xfrm>
          <a:prstGeom prst="rect">
            <a:avLst/>
          </a:prstGeom>
        </p:spPr>
        <p:txBody>
          <a:bodyPr wrap="square">
            <a:spAutoFit/>
          </a:bodyPr>
          <a:lstStyle/>
          <a:p>
            <a:pPr algn="ctr" defTabSz="342900"/>
            <a:r>
              <a:rPr lang="zh-CN" altLang="en-US" sz="3200" b="1" dirty="0">
                <a:solidFill>
                  <a:schemeClr val="bg1"/>
                </a:solidFill>
                <a:latin typeface="Microsoft YaHei" panose="020B0503020204020204" pitchFamily="34" charset="-122"/>
                <a:ea typeface="Microsoft YaHei" panose="020B0503020204020204" pitchFamily="34" charset="-122"/>
              </a:rPr>
              <a:t>疑问：</a:t>
            </a:r>
            <a:endParaRPr lang="en-US" altLang="zh-CN" sz="3200" b="1" dirty="0">
              <a:solidFill>
                <a:schemeClr val="bg1"/>
              </a:solidFill>
              <a:latin typeface="Microsoft YaHei" panose="020B0503020204020204" pitchFamily="34" charset="-122"/>
              <a:ea typeface="Microsoft YaHei" panose="020B0503020204020204" pitchFamily="34" charset="-122"/>
            </a:endParaRPr>
          </a:p>
          <a:p>
            <a:pPr algn="ctr" defTabSz="342900"/>
            <a:r>
              <a:rPr lang="zh-CN" altLang="en-US" sz="3200" b="1" dirty="0">
                <a:solidFill>
                  <a:schemeClr val="bg1"/>
                </a:solidFill>
                <a:latin typeface="Microsoft YaHei" panose="020B0503020204020204" pitchFamily="34" charset="-122"/>
                <a:ea typeface="Microsoft YaHei" panose="020B0503020204020204" pitchFamily="34" charset="-122"/>
              </a:rPr>
              <a:t>放射性测年法可靠吗？</a:t>
            </a:r>
            <a:endParaRPr lang="en-US" altLang="zh-CN" sz="3200" b="1" dirty="0">
              <a:solidFill>
                <a:schemeClr val="bg1"/>
              </a:solidFill>
              <a:latin typeface="Microsoft YaHei" panose="020B0503020204020204" pitchFamily="34" charset="-122"/>
              <a:ea typeface="Microsoft YaHei" panose="020B0503020204020204" pitchFamily="34" charset="-122"/>
            </a:endParaRPr>
          </a:p>
          <a:p>
            <a:pPr algn="ctr" defTabSz="342900"/>
            <a:r>
              <a:rPr lang="zh-CN" altLang="en-US" sz="3200" b="1" dirty="0">
                <a:solidFill>
                  <a:schemeClr val="bg1"/>
                </a:solidFill>
                <a:latin typeface="Microsoft YaHei" panose="020B0503020204020204" pitchFamily="34" charset="-122"/>
                <a:ea typeface="Microsoft YaHei" panose="020B0503020204020204" pitchFamily="34" charset="-122"/>
              </a:rPr>
              <a:t>测出来的结果准确吗？</a:t>
            </a:r>
            <a:endParaRPr lang="en-US" altLang="zh-CN" sz="36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594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871458" y="4516540"/>
            <a:ext cx="7372950" cy="1553117"/>
          </a:xfrm>
          <a:prstGeom prst="rect">
            <a:avLst/>
          </a:prstGeom>
          <a:noFill/>
        </p:spPr>
        <p:txBody>
          <a:bodyPr wrap="square">
            <a:spAutoFit/>
          </a:bodyPr>
          <a:lstStyle/>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火山爆发时，有岩浆迸发出来</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岩浆冷却后，就形成了新的岩石</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火山爆发的时间</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 =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新岩石</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“出生”的时间</a:t>
            </a:r>
            <a:endParaRPr lang="zh-CN" altLang="en-US" sz="2800" dirty="0">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CEBD8BAD-0E40-3646-BDFC-707034E78D27}"/>
              </a:ext>
            </a:extLst>
          </p:cNvPr>
          <p:cNvGrpSpPr/>
          <p:nvPr/>
        </p:nvGrpSpPr>
        <p:grpSpPr>
          <a:xfrm>
            <a:off x="1630669" y="187032"/>
            <a:ext cx="5882662" cy="3959484"/>
            <a:chOff x="1630669" y="187032"/>
            <a:chExt cx="5882662" cy="3959484"/>
          </a:xfrm>
        </p:grpSpPr>
        <p:pic>
          <p:nvPicPr>
            <p:cNvPr id="1028" name="Picture 4" descr="查看源图像">
              <a:extLst>
                <a:ext uri="{FF2B5EF4-FFF2-40B4-BE49-F238E27FC236}">
                  <a16:creationId xmlns:a16="http://schemas.microsoft.com/office/drawing/2014/main" id="{292DC159-1932-45EB-9B77-201A5043B68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0669" y="187032"/>
              <a:ext cx="5882662" cy="395948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5EC1FCB7-4929-5247-9C3F-A7F98894A0C9}"/>
                </a:ext>
              </a:extLst>
            </p:cNvPr>
            <p:cNvSpPr/>
            <p:nvPr/>
          </p:nvSpPr>
          <p:spPr>
            <a:xfrm>
              <a:off x="1630669" y="187032"/>
              <a:ext cx="5882662" cy="395948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3930078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2" name="Picture 2" descr="Mount St. Helens - HISTORY">
            <a:extLst>
              <a:ext uri="{FF2B5EF4-FFF2-40B4-BE49-F238E27FC236}">
                <a16:creationId xmlns:a16="http://schemas.microsoft.com/office/drawing/2014/main" id="{5F76964F-ECAE-D649-B96B-33F9ADD48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415" y="3135034"/>
            <a:ext cx="6535170" cy="36869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4">
            <a:extLst>
              <a:ext uri="{FF2B5EF4-FFF2-40B4-BE49-F238E27FC236}">
                <a16:creationId xmlns:a16="http://schemas.microsoft.com/office/drawing/2014/main" id="{E6C175EA-5778-414E-B419-2C6F48D80AF3}"/>
              </a:ext>
            </a:extLst>
          </p:cNvPr>
          <p:cNvSpPr txBox="1">
            <a:spLocks/>
          </p:cNvSpPr>
          <p:nvPr/>
        </p:nvSpPr>
        <p:spPr>
          <a:xfrm>
            <a:off x="1291175" y="1720638"/>
            <a:ext cx="7789876" cy="565092"/>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圣海伦火山在</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1980</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年爆发过一次。</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Content Placeholder 4">
            <a:extLst>
              <a:ext uri="{FF2B5EF4-FFF2-40B4-BE49-F238E27FC236}">
                <a16:creationId xmlns:a16="http://schemas.microsoft.com/office/drawing/2014/main" id="{AFF4FE14-63E8-9443-95D0-8D67CEB3C9AA}"/>
              </a:ext>
            </a:extLst>
          </p:cNvPr>
          <p:cNvSpPr txBox="1">
            <a:spLocks/>
          </p:cNvSpPr>
          <p:nvPr/>
        </p:nvSpPr>
        <p:spPr>
          <a:xfrm>
            <a:off x="1105124" y="2354873"/>
            <a:ext cx="4396400" cy="711018"/>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距今不到</a:t>
            </a:r>
            <a:r>
              <a:rPr lang="en-US" altLang="zh-CN"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75</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a:t>
            </a:r>
            <a:endParaRPr lang="en-US" altLang="zh-CN"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1" name="标题 10">
            <a:extLst>
              <a:ext uri="{FF2B5EF4-FFF2-40B4-BE49-F238E27FC236}">
                <a16:creationId xmlns:a16="http://schemas.microsoft.com/office/drawing/2014/main" id="{2BD5E9CE-A647-2B46-AFFC-B2E6DE312AC7}"/>
              </a:ext>
            </a:extLst>
          </p:cNvPr>
          <p:cNvSpPr>
            <a:spLocks noGrp="1"/>
          </p:cNvSpPr>
          <p:nvPr>
            <p:ph type="title"/>
          </p:nvPr>
        </p:nvSpPr>
        <p:spPr/>
        <p:txBody>
          <a:bodyPr/>
          <a:lstStyle/>
          <a:p>
            <a:r>
              <a:rPr lang="zh-CN" altLang="en-US" dirty="0"/>
              <a:t>圣海伦火山</a:t>
            </a:r>
          </a:p>
        </p:txBody>
      </p:sp>
    </p:spTree>
    <p:extLst>
      <p:ext uri="{BB962C8B-B14F-4D97-AF65-F5344CB8AC3E}">
        <p14:creationId xmlns:p14="http://schemas.microsoft.com/office/powerpoint/2010/main" val="373163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1" name="标题 10">
            <a:extLst>
              <a:ext uri="{FF2B5EF4-FFF2-40B4-BE49-F238E27FC236}">
                <a16:creationId xmlns:a16="http://schemas.microsoft.com/office/drawing/2014/main" id="{2BD5E9CE-A647-2B46-AFFC-B2E6DE312AC7}"/>
              </a:ext>
            </a:extLst>
          </p:cNvPr>
          <p:cNvSpPr>
            <a:spLocks noGrp="1"/>
          </p:cNvSpPr>
          <p:nvPr>
            <p:ph type="title"/>
          </p:nvPr>
        </p:nvSpPr>
        <p:spPr/>
        <p:txBody>
          <a:bodyPr/>
          <a:lstStyle/>
          <a:p>
            <a:r>
              <a:rPr lang="zh-CN" altLang="en-US" dirty="0"/>
              <a:t>圣海伦火山</a:t>
            </a:r>
          </a:p>
        </p:txBody>
      </p:sp>
      <p:pic>
        <p:nvPicPr>
          <p:cNvPr id="15" name="Picture 3" descr="Slide_35">
            <a:extLst>
              <a:ext uri="{FF2B5EF4-FFF2-40B4-BE49-F238E27FC236}">
                <a16:creationId xmlns:a16="http://schemas.microsoft.com/office/drawing/2014/main" id="{0AF8CF6F-657F-E64F-A0AD-86EAB9B0BA3B}"/>
              </a:ext>
            </a:extLst>
          </p:cNvPr>
          <p:cNvPicPr>
            <a:picLocks noChangeAspect="1" noChangeArrowheads="1"/>
          </p:cNvPicPr>
          <p:nvPr/>
        </p:nvPicPr>
        <p:blipFill>
          <a:blip r:embed="rId4" cstate="print">
            <a:lum bright="18000"/>
          </a:blip>
          <a:srcRect t="10233"/>
          <a:stretch>
            <a:fillRect/>
          </a:stretch>
        </p:blipFill>
        <p:spPr bwMode="auto">
          <a:xfrm>
            <a:off x="12433" y="1909778"/>
            <a:ext cx="5246732" cy="37411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9">
            <a:extLst>
              <a:ext uri="{FF2B5EF4-FFF2-40B4-BE49-F238E27FC236}">
                <a16:creationId xmlns:a16="http://schemas.microsoft.com/office/drawing/2014/main" id="{F7C20EB6-7439-4C4F-A769-99EC5AA148F8}"/>
              </a:ext>
            </a:extLst>
          </p:cNvPr>
          <p:cNvGrpSpPr/>
          <p:nvPr/>
        </p:nvGrpSpPr>
        <p:grpSpPr>
          <a:xfrm>
            <a:off x="1220103" y="2132229"/>
            <a:ext cx="3954518" cy="3070830"/>
            <a:chOff x="1298322" y="1465204"/>
            <a:chExt cx="5272692" cy="4094440"/>
          </a:xfrm>
        </p:grpSpPr>
        <p:sp>
          <p:nvSpPr>
            <p:cNvPr id="17" name="Oval 3">
              <a:extLst>
                <a:ext uri="{FF2B5EF4-FFF2-40B4-BE49-F238E27FC236}">
                  <a16:creationId xmlns:a16="http://schemas.microsoft.com/office/drawing/2014/main" id="{5AD819B8-CE5E-2D4E-B5BC-34B91D5C58FF}"/>
                </a:ext>
              </a:extLst>
            </p:cNvPr>
            <p:cNvSpPr>
              <a:spLocks noChangeAspect="1"/>
            </p:cNvSpPr>
            <p:nvPr/>
          </p:nvSpPr>
          <p:spPr>
            <a:xfrm>
              <a:off x="1298322" y="3543644"/>
              <a:ext cx="3609692" cy="2016000"/>
            </a:xfrm>
            <a:prstGeom prst="ellipse">
              <a:avLst/>
            </a:prstGeom>
            <a:ln w="38100">
              <a:solidFill>
                <a:srgbClr val="FFFF00"/>
              </a:solidFill>
            </a:ln>
          </p:spPr>
          <p:txBody>
            <a:bodyPr wrap="square" rtlCol="0" anchor="ctr">
              <a:spAutoFit/>
            </a:bodyPr>
            <a:lstStyle/>
            <a:p>
              <a:pPr algn="ctr"/>
              <a:endParaRPr lang="en-US" sz="1500"/>
            </a:p>
          </p:txBody>
        </p:sp>
        <p:cxnSp>
          <p:nvCxnSpPr>
            <p:cNvPr id="18" name="Straight Connector 6">
              <a:extLst>
                <a:ext uri="{FF2B5EF4-FFF2-40B4-BE49-F238E27FC236}">
                  <a16:creationId xmlns:a16="http://schemas.microsoft.com/office/drawing/2014/main" id="{46023310-36D6-754F-8FF9-F479E67F26EE}"/>
                </a:ext>
              </a:extLst>
            </p:cNvPr>
            <p:cNvCxnSpPr>
              <a:cxnSpLocks/>
              <a:stCxn id="17" idx="0"/>
            </p:cNvCxnSpPr>
            <p:nvPr/>
          </p:nvCxnSpPr>
          <p:spPr>
            <a:xfrm flipV="1">
              <a:off x="3103168" y="2573200"/>
              <a:ext cx="1188282" cy="97044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8">
              <a:extLst>
                <a:ext uri="{FF2B5EF4-FFF2-40B4-BE49-F238E27FC236}">
                  <a16:creationId xmlns:a16="http://schemas.microsoft.com/office/drawing/2014/main" id="{42190C00-C883-7C4B-9E68-80D618D2C6B6}"/>
                </a:ext>
              </a:extLst>
            </p:cNvPr>
            <p:cNvSpPr txBox="1"/>
            <p:nvPr/>
          </p:nvSpPr>
          <p:spPr>
            <a:xfrm>
              <a:off x="4291451" y="1465204"/>
              <a:ext cx="2279563" cy="1107996"/>
            </a:xfrm>
            <a:prstGeom prst="rect">
              <a:avLst/>
            </a:prstGeom>
            <a:noFill/>
            <a:ln w="38100">
              <a:solidFill>
                <a:srgbClr val="FFFF00"/>
              </a:solidFill>
            </a:ln>
          </p:spPr>
          <p:txBody>
            <a:bodyPr wrap="square" rtlCol="0">
              <a:spAutoFit/>
            </a:bodyPr>
            <a:lstStyle/>
            <a:p>
              <a:r>
                <a:rPr lang="zh-CN" altLang="en-US" sz="2400" b="1" dirty="0">
                  <a:solidFill>
                    <a:srgbClr val="FFFF00"/>
                  </a:solidFill>
                  <a:latin typeface="Microsoft YaHei" panose="020B0503020204020204" pitchFamily="34" charset="-122"/>
                  <a:ea typeface="Microsoft YaHei" panose="020B0503020204020204" pitchFamily="34" charset="-122"/>
                </a:rPr>
                <a:t>新的穹丘</a:t>
              </a:r>
              <a:r>
                <a:rPr lang="en-US" altLang="zh-CN" sz="2400" b="1" dirty="0">
                  <a:solidFill>
                    <a:srgbClr val="FFFF00"/>
                  </a:solidFill>
                  <a:latin typeface="Microsoft YaHei" panose="020B0503020204020204" pitchFamily="34" charset="-122"/>
                  <a:ea typeface="Microsoft YaHei" panose="020B0503020204020204" pitchFamily="34" charset="-122"/>
                </a:rPr>
                <a:t>1980</a:t>
              </a:r>
              <a:r>
                <a:rPr lang="zh-CN" altLang="en-US" sz="2400" b="1" dirty="0">
                  <a:solidFill>
                    <a:srgbClr val="FFFF00"/>
                  </a:solidFill>
                  <a:latin typeface="Microsoft YaHei" panose="020B0503020204020204" pitchFamily="34" charset="-122"/>
                  <a:ea typeface="Microsoft YaHei" panose="020B0503020204020204" pitchFamily="34" charset="-122"/>
                </a:rPr>
                <a:t>年起</a:t>
              </a:r>
              <a:endParaRPr lang="en-US" sz="2400" b="1" dirty="0">
                <a:solidFill>
                  <a:srgbClr val="FFFF00"/>
                </a:solidFill>
                <a:latin typeface="Microsoft YaHei" panose="020B0503020204020204" pitchFamily="34" charset="-122"/>
                <a:ea typeface="Microsoft YaHei" panose="020B0503020204020204" pitchFamily="34" charset="-122"/>
              </a:endParaRPr>
            </a:p>
          </p:txBody>
        </p:sp>
      </p:grpSp>
      <p:sp>
        <p:nvSpPr>
          <p:cNvPr id="20" name="Content Placeholder 4">
            <a:extLst>
              <a:ext uri="{FF2B5EF4-FFF2-40B4-BE49-F238E27FC236}">
                <a16:creationId xmlns:a16="http://schemas.microsoft.com/office/drawing/2014/main" id="{8643DC18-5C7D-0F41-AB82-66DDE18C73B5}"/>
              </a:ext>
            </a:extLst>
          </p:cNvPr>
          <p:cNvSpPr txBox="1">
            <a:spLocks/>
          </p:cNvSpPr>
          <p:nvPr/>
        </p:nvSpPr>
        <p:spPr>
          <a:xfrm>
            <a:off x="5367129" y="1909779"/>
            <a:ext cx="3446165" cy="1138341"/>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圣海伦火山新穹丘的年龄有多大？</a:t>
            </a:r>
          </a:p>
        </p:txBody>
      </p:sp>
      <p:sp>
        <p:nvSpPr>
          <p:cNvPr id="21" name="Content Placeholder 4">
            <a:extLst>
              <a:ext uri="{FF2B5EF4-FFF2-40B4-BE49-F238E27FC236}">
                <a16:creationId xmlns:a16="http://schemas.microsoft.com/office/drawing/2014/main" id="{CFC892D4-1717-3642-B198-B0B155C6208B}"/>
              </a:ext>
            </a:extLst>
          </p:cNvPr>
          <p:cNvSpPr txBox="1">
            <a:spLocks/>
          </p:cNvSpPr>
          <p:nvPr/>
        </p:nvSpPr>
        <p:spPr>
          <a:xfrm>
            <a:off x="5341783" y="3641089"/>
            <a:ext cx="3471512" cy="1039816"/>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放射性测量显示的数据是多少？</a:t>
            </a:r>
          </a:p>
        </p:txBody>
      </p:sp>
      <p:sp>
        <p:nvSpPr>
          <p:cNvPr id="22" name="文本框 21">
            <a:extLst>
              <a:ext uri="{FF2B5EF4-FFF2-40B4-BE49-F238E27FC236}">
                <a16:creationId xmlns:a16="http://schemas.microsoft.com/office/drawing/2014/main" id="{D6851F0D-9BE4-EC4D-9CB1-22FF020A8688}"/>
              </a:ext>
            </a:extLst>
          </p:cNvPr>
          <p:cNvSpPr txBox="1"/>
          <p:nvPr/>
        </p:nvSpPr>
        <p:spPr>
          <a:xfrm>
            <a:off x="997892" y="5740970"/>
            <a:ext cx="7148216" cy="584775"/>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放射性测年法的结果不准确</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latin typeface="Microsoft YaHei" panose="020B0503020204020204" pitchFamily="34" charset="-122"/>
              <a:ea typeface="Microsoft YaHei" panose="020B0503020204020204" pitchFamily="34" charset="-122"/>
            </a:endParaRPr>
          </a:p>
        </p:txBody>
      </p:sp>
      <p:sp>
        <p:nvSpPr>
          <p:cNvPr id="23" name="Content Placeholder 4">
            <a:extLst>
              <a:ext uri="{FF2B5EF4-FFF2-40B4-BE49-F238E27FC236}">
                <a16:creationId xmlns:a16="http://schemas.microsoft.com/office/drawing/2014/main" id="{17739CB7-97CD-41EF-B027-5A6F7116DFAE}"/>
              </a:ext>
            </a:extLst>
          </p:cNvPr>
          <p:cNvSpPr txBox="1">
            <a:spLocks/>
          </p:cNvSpPr>
          <p:nvPr/>
        </p:nvSpPr>
        <p:spPr>
          <a:xfrm>
            <a:off x="5367130" y="2949596"/>
            <a:ext cx="3446165" cy="691492"/>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小于</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75</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a:t>
            </a:r>
            <a:endPar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4" name="Content Placeholder 4">
            <a:extLst>
              <a:ext uri="{FF2B5EF4-FFF2-40B4-BE49-F238E27FC236}">
                <a16:creationId xmlns:a16="http://schemas.microsoft.com/office/drawing/2014/main" id="{205BA0AF-1488-4B2B-A223-2DEF796425B9}"/>
              </a:ext>
            </a:extLst>
          </p:cNvPr>
          <p:cNvSpPr txBox="1">
            <a:spLocks/>
          </p:cNvSpPr>
          <p:nvPr/>
        </p:nvSpPr>
        <p:spPr>
          <a:xfrm>
            <a:off x="5341782" y="4752254"/>
            <a:ext cx="3471512" cy="691492"/>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34</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万</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-240</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万年！</a:t>
            </a:r>
            <a:endPar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411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down)">
                                      <p:cBhvr>
                                        <p:cTn id="18" dur="500"/>
                                        <p:tgtEl>
                                          <p:spTgt spid="23"/>
                                        </p:tgtEl>
                                      </p:cBhvr>
                                    </p:animEffect>
                                  </p:childTnLst>
                                </p:cTn>
                              </p:par>
                            </p:childTnLst>
                          </p:cTn>
                        </p:par>
                        <p:par>
                          <p:cTn id="19" fill="hold">
                            <p:stCondLst>
                              <p:cond delay="500"/>
                            </p:stCondLst>
                            <p:childTnLst>
                              <p:par>
                                <p:cTn id="20" presetID="12" presetClass="entr" presetSubtype="1" fill="hold" grpId="0" nodeType="afterEffect">
                                  <p:stCondLst>
                                    <p:cond delay="30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ppt_h*1.125000"/>
                                          </p:val>
                                        </p:tav>
                                        <p:tav tm="100000">
                                          <p:val>
                                            <p:strVal val="#ppt_y"/>
                                          </p:val>
                                        </p:tav>
                                      </p:tavLst>
                                    </p:anim>
                                    <p:animEffect transition="in" filter="wipe(down)">
                                      <p:cBhvr>
                                        <p:cTn id="29" dur="500"/>
                                        <p:tgtEl>
                                          <p:spTgt spid="24"/>
                                        </p:tgtEl>
                                      </p:cBhvr>
                                    </p:animEffect>
                                  </p:childTnLst>
                                </p:cTn>
                              </p:par>
                            </p:childTnLst>
                          </p:cTn>
                        </p:par>
                        <p:par>
                          <p:cTn id="30" fill="hold">
                            <p:stCondLst>
                              <p:cond delay="500"/>
                            </p:stCondLst>
                            <p:childTnLst>
                              <p:par>
                                <p:cTn id="31" presetID="1" presetClass="entr" presetSubtype="0" fill="hold" grpId="0" nodeType="afterEffect">
                                  <p:stCondLst>
                                    <p:cond delay="100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3" name="Content Placeholder 4">
            <a:extLst>
              <a:ext uri="{FF2B5EF4-FFF2-40B4-BE49-F238E27FC236}">
                <a16:creationId xmlns:a16="http://schemas.microsoft.com/office/drawing/2014/main" id="{E6C175EA-5778-414E-B419-2C6F48D80AF3}"/>
              </a:ext>
            </a:extLst>
          </p:cNvPr>
          <p:cNvSpPr txBox="1">
            <a:spLocks/>
          </p:cNvSpPr>
          <p:nvPr/>
        </p:nvSpPr>
        <p:spPr>
          <a:xfrm>
            <a:off x="1291175" y="1720638"/>
            <a:ext cx="7789876" cy="565092"/>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1949</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年至</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1975</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年爆发了</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5</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次！</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Content Placeholder 4">
            <a:extLst>
              <a:ext uri="{FF2B5EF4-FFF2-40B4-BE49-F238E27FC236}">
                <a16:creationId xmlns:a16="http://schemas.microsoft.com/office/drawing/2014/main" id="{AFF4FE14-63E8-9443-95D0-8D67CEB3C9AA}"/>
              </a:ext>
            </a:extLst>
          </p:cNvPr>
          <p:cNvSpPr txBox="1">
            <a:spLocks/>
          </p:cNvSpPr>
          <p:nvPr/>
        </p:nvSpPr>
        <p:spPr>
          <a:xfrm>
            <a:off x="1105124" y="2354873"/>
            <a:ext cx="4396400" cy="711018"/>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距今不到</a:t>
            </a:r>
            <a:r>
              <a:rPr lang="en-US" altLang="zh-CN"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100</a:t>
            </a:r>
            <a:r>
              <a:rPr lang="zh-CN" altLang="en-US"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a:t>
            </a:r>
            <a:endParaRPr lang="en-US" altLang="zh-CN" sz="32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1" name="标题 10">
            <a:extLst>
              <a:ext uri="{FF2B5EF4-FFF2-40B4-BE49-F238E27FC236}">
                <a16:creationId xmlns:a16="http://schemas.microsoft.com/office/drawing/2014/main" id="{2BD5E9CE-A647-2B46-AFFC-B2E6DE312AC7}"/>
              </a:ext>
            </a:extLst>
          </p:cNvPr>
          <p:cNvSpPr>
            <a:spLocks noGrp="1"/>
          </p:cNvSpPr>
          <p:nvPr>
            <p:ph type="title"/>
          </p:nvPr>
        </p:nvSpPr>
        <p:spPr/>
        <p:txBody>
          <a:bodyPr/>
          <a:lstStyle/>
          <a:p>
            <a:r>
              <a:rPr lang="zh-CN" altLang="en-US" dirty="0"/>
              <a:t> 新西兰 瑙鲁赫伊山</a:t>
            </a:r>
          </a:p>
        </p:txBody>
      </p:sp>
      <p:pic>
        <p:nvPicPr>
          <p:cNvPr id="15" name="Picture 3" descr="Mount Ngauruhoe in New Zealand">
            <a:extLst>
              <a:ext uri="{FF2B5EF4-FFF2-40B4-BE49-F238E27FC236}">
                <a16:creationId xmlns:a16="http://schemas.microsoft.com/office/drawing/2014/main" id="{FB2A0448-7F73-A744-BB2C-A8F1168910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212"/>
          <a:stretch/>
        </p:blipFill>
        <p:spPr bwMode="auto">
          <a:xfrm>
            <a:off x="819343" y="3065891"/>
            <a:ext cx="7505314" cy="35763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012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1" name="标题 10">
            <a:extLst>
              <a:ext uri="{FF2B5EF4-FFF2-40B4-BE49-F238E27FC236}">
                <a16:creationId xmlns:a16="http://schemas.microsoft.com/office/drawing/2014/main" id="{2BD5E9CE-A647-2B46-AFFC-B2E6DE312AC7}"/>
              </a:ext>
            </a:extLst>
          </p:cNvPr>
          <p:cNvSpPr>
            <a:spLocks noGrp="1"/>
          </p:cNvSpPr>
          <p:nvPr>
            <p:ph type="title"/>
          </p:nvPr>
        </p:nvSpPr>
        <p:spPr/>
        <p:txBody>
          <a:bodyPr/>
          <a:lstStyle/>
          <a:p>
            <a:r>
              <a:rPr lang="zh-CN" altLang="en-US" dirty="0"/>
              <a:t> 新西兰 瑙鲁赫伊山</a:t>
            </a:r>
          </a:p>
        </p:txBody>
      </p:sp>
      <p:sp>
        <p:nvSpPr>
          <p:cNvPr id="20" name="Content Placeholder 4">
            <a:extLst>
              <a:ext uri="{FF2B5EF4-FFF2-40B4-BE49-F238E27FC236}">
                <a16:creationId xmlns:a16="http://schemas.microsoft.com/office/drawing/2014/main" id="{8643DC18-5C7D-0F41-AB82-66DDE18C73B5}"/>
              </a:ext>
            </a:extLst>
          </p:cNvPr>
          <p:cNvSpPr txBox="1">
            <a:spLocks/>
          </p:cNvSpPr>
          <p:nvPr/>
        </p:nvSpPr>
        <p:spPr>
          <a:xfrm>
            <a:off x="5341783" y="1909779"/>
            <a:ext cx="3471512" cy="1711518"/>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瑙鲁赫伊山上新形成的岩石年龄：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indent="0">
              <a:lnSpc>
                <a:spcPts val="3860"/>
              </a:lnSpc>
            </a:pP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不到</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100</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年！</a:t>
            </a:r>
            <a:endPar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Content Placeholder 4">
            <a:extLst>
              <a:ext uri="{FF2B5EF4-FFF2-40B4-BE49-F238E27FC236}">
                <a16:creationId xmlns:a16="http://schemas.microsoft.com/office/drawing/2014/main" id="{CFC892D4-1717-3642-B198-B0B155C6208B}"/>
              </a:ext>
            </a:extLst>
          </p:cNvPr>
          <p:cNvSpPr txBox="1">
            <a:spLocks/>
          </p:cNvSpPr>
          <p:nvPr/>
        </p:nvSpPr>
        <p:spPr>
          <a:xfrm>
            <a:off x="5341783" y="3641089"/>
            <a:ext cx="3471512" cy="1050181"/>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放射性测量显示的数据是多少？</a:t>
            </a:r>
          </a:p>
        </p:txBody>
      </p:sp>
      <p:sp>
        <p:nvSpPr>
          <p:cNvPr id="22" name="文本框 21">
            <a:extLst>
              <a:ext uri="{FF2B5EF4-FFF2-40B4-BE49-F238E27FC236}">
                <a16:creationId xmlns:a16="http://schemas.microsoft.com/office/drawing/2014/main" id="{D6851F0D-9BE4-EC4D-9CB1-22FF020A8688}"/>
              </a:ext>
            </a:extLst>
          </p:cNvPr>
          <p:cNvSpPr txBox="1"/>
          <p:nvPr/>
        </p:nvSpPr>
        <p:spPr>
          <a:xfrm>
            <a:off x="997892" y="5506007"/>
            <a:ext cx="7148216" cy="584775"/>
          </a:xfrm>
          <a:prstGeom prst="rect">
            <a:avLst/>
          </a:prstGeom>
          <a:noFill/>
        </p:spPr>
        <p:txBody>
          <a:bodyPr wrap="square">
            <a:spAutoFit/>
          </a:bodyPr>
          <a:lstStyle/>
          <a:p>
            <a:pPr algn="ct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放射性测年法的结果不准确</a:t>
            </a:r>
            <a:r>
              <a:rPr lang="zh-CN" altLang="en-US"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3200" b="1" dirty="0">
              <a:latin typeface="Microsoft YaHei" panose="020B0503020204020204" pitchFamily="34" charset="-122"/>
              <a:ea typeface="Microsoft YaHei" panose="020B0503020204020204" pitchFamily="34" charset="-122"/>
            </a:endParaRPr>
          </a:p>
        </p:txBody>
      </p:sp>
      <p:pic>
        <p:nvPicPr>
          <p:cNvPr id="23" name="Picture 3" descr="Mount Ngauruhoe in New Zealand">
            <a:extLst>
              <a:ext uri="{FF2B5EF4-FFF2-40B4-BE49-F238E27FC236}">
                <a16:creationId xmlns:a16="http://schemas.microsoft.com/office/drawing/2014/main" id="{898D008A-EAB1-5B43-B531-58AF61730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76360"/>
            <a:ext cx="5242756" cy="31310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4">
            <a:extLst>
              <a:ext uri="{FF2B5EF4-FFF2-40B4-BE49-F238E27FC236}">
                <a16:creationId xmlns:a16="http://schemas.microsoft.com/office/drawing/2014/main" id="{E356E80D-34D0-4BB0-99D2-41F565F937F0}"/>
              </a:ext>
            </a:extLst>
          </p:cNvPr>
          <p:cNvSpPr txBox="1">
            <a:spLocks/>
          </p:cNvSpPr>
          <p:nvPr/>
        </p:nvSpPr>
        <p:spPr>
          <a:xfrm>
            <a:off x="5341783" y="4717268"/>
            <a:ext cx="3471512" cy="642545"/>
          </a:xfrm>
          <a:prstGeom prst="rect">
            <a:avLst/>
          </a:prstGeom>
        </p:spPr>
        <p:txBody>
          <a:bodyPr>
            <a:noAutofit/>
          </a:bodyPr>
          <a:lstStyle>
            <a:lvl1pPr marL="153591" indent="-153591" algn="l" rtl="0" eaLnBrk="0" fontAlgn="base" hangingPunct="0">
              <a:spcBef>
                <a:spcPts val="338"/>
              </a:spcBef>
              <a:spcAft>
                <a:spcPct val="0"/>
              </a:spcAft>
              <a:buClr>
                <a:schemeClr val="accent1"/>
              </a:buClr>
              <a:buSzPct val="76000"/>
              <a:defRPr sz="1425" kern="1200">
                <a:solidFill>
                  <a:schemeClr val="tx1"/>
                </a:solidFill>
                <a:latin typeface="+mn-lt"/>
                <a:ea typeface="+mn-ea"/>
                <a:cs typeface="+mn-cs"/>
              </a:defRPr>
            </a:lvl1pPr>
            <a:lvl2pPr marL="308372" indent="-153591" algn="l" rtl="0" eaLnBrk="0" fontAlgn="base" hangingPunct="0">
              <a:spcBef>
                <a:spcPts val="281"/>
              </a:spcBef>
              <a:spcAft>
                <a:spcPct val="0"/>
              </a:spcAft>
              <a:buClr>
                <a:schemeClr val="accent2"/>
              </a:buClr>
              <a:buSzPct val="76000"/>
              <a:defRPr sz="1275" kern="1200">
                <a:solidFill>
                  <a:schemeClr val="tx2"/>
                </a:solidFill>
                <a:latin typeface="+mn-lt"/>
                <a:ea typeface="+mn-ea"/>
                <a:cs typeface="+mn-cs"/>
              </a:defRPr>
            </a:lvl2pPr>
            <a:lvl3pPr marL="461963" indent="-128588" algn="l" rtl="0" eaLnBrk="0" fontAlgn="base" hangingPunct="0">
              <a:spcBef>
                <a:spcPts val="281"/>
              </a:spcBef>
              <a:spcAft>
                <a:spcPct val="0"/>
              </a:spcAft>
              <a:buClr>
                <a:srgbClr val="BCBCBC"/>
              </a:buClr>
              <a:buSzPct val="76000"/>
              <a:defRPr sz="1125" kern="1200">
                <a:solidFill>
                  <a:schemeClr val="tx1"/>
                </a:solidFill>
                <a:latin typeface="+mn-lt"/>
                <a:ea typeface="+mn-ea"/>
                <a:cs typeface="+mn-cs"/>
              </a:defRPr>
            </a:lvl3pPr>
            <a:lvl4pPr marL="616744" indent="-128588"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588" algn="l" rtl="0" eaLnBrk="0" fontAlgn="base" hangingPunct="0">
              <a:spcBef>
                <a:spcPts val="169"/>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69"/>
              </a:spcBef>
              <a:buClr>
                <a:srgbClr val="9FB8CD">
                  <a:shade val="75000"/>
                </a:srgbClr>
              </a:buClr>
              <a:buSzPct val="75000"/>
              <a:buFont typeface="Wingdings 3"/>
              <a:buChar char=""/>
              <a:defRPr kumimoji="0" lang="en-US" sz="900" kern="1200" smtClean="0">
                <a:solidFill>
                  <a:schemeClr val="tx1"/>
                </a:solidFill>
                <a:latin typeface="+mn-lt"/>
                <a:ea typeface="+mn-ea"/>
                <a:cs typeface="+mn-cs"/>
              </a:defRPr>
            </a:lvl6pPr>
            <a:lvl7pPr marL="1028700" indent="-102870" algn="l" rtl="0" eaLnBrk="1" latinLnBrk="0" hangingPunct="1">
              <a:spcBef>
                <a:spcPts val="169"/>
              </a:spcBef>
              <a:buClr>
                <a:srgbClr val="727CA3">
                  <a:shade val="75000"/>
                </a:srgbClr>
              </a:buClr>
              <a:buSzPct val="75000"/>
              <a:buFont typeface="Wingdings 3"/>
              <a:buChar char=""/>
              <a:defRPr kumimoji="0" lang="en-US" sz="788" kern="1200" smtClean="0">
                <a:solidFill>
                  <a:schemeClr val="tx1"/>
                </a:solidFill>
                <a:latin typeface="+mn-lt"/>
                <a:ea typeface="+mn-ea"/>
                <a:cs typeface="+mn-cs"/>
              </a:defRPr>
            </a:lvl7pPr>
            <a:lvl8pPr marL="1131570" indent="-102870" algn="l" rtl="0" eaLnBrk="1" latinLnBrk="0" hangingPunct="1">
              <a:spcBef>
                <a:spcPts val="169"/>
              </a:spcBef>
              <a:buClr>
                <a:prstClr val="white">
                  <a:shade val="50000"/>
                </a:prstClr>
              </a:buClr>
              <a:buSzPct val="75000"/>
              <a:buFont typeface="Wingdings 3"/>
              <a:buChar char=""/>
              <a:defRPr kumimoji="0" lang="en-US" sz="788" kern="1200" smtClean="0">
                <a:solidFill>
                  <a:schemeClr val="tx1"/>
                </a:solidFill>
                <a:latin typeface="+mn-lt"/>
                <a:ea typeface="+mn-ea"/>
                <a:cs typeface="+mn-cs"/>
              </a:defRPr>
            </a:lvl8pPr>
            <a:lvl9pPr marL="1234440" indent="-102870" algn="l" rtl="0" eaLnBrk="1" latinLnBrk="0" hangingPunct="1">
              <a:spcBef>
                <a:spcPts val="169"/>
              </a:spcBef>
              <a:buClr>
                <a:srgbClr val="9FB8CD"/>
              </a:buClr>
              <a:buSzPct val="75000"/>
              <a:buFont typeface="Wingdings 3"/>
              <a:buChar char=""/>
              <a:defRPr kumimoji="0" lang="en-US" sz="675" kern="1200" smtClean="0">
                <a:solidFill>
                  <a:schemeClr val="tx1"/>
                </a:solidFill>
                <a:latin typeface="+mn-lt"/>
                <a:ea typeface="+mn-ea"/>
                <a:cs typeface="+mn-cs"/>
              </a:defRPr>
            </a:lvl9pPr>
          </a:lstStyle>
          <a:p>
            <a:pPr indent="0">
              <a:lnSpc>
                <a:spcPts val="3860"/>
              </a:lnSpc>
            </a:pP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27</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万</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-350</a:t>
            </a: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万年！</a:t>
            </a:r>
            <a:endPar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46250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20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down)">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down)">
                                      <p:cBhvr>
                                        <p:cTn id="14" dur="500"/>
                                        <p:tgtEl>
                                          <p:spTgt spid="13"/>
                                        </p:tgtEl>
                                      </p:cBhvr>
                                    </p:animEffect>
                                  </p:childTnLst>
                                </p:cTn>
                              </p:par>
                            </p:childTnLst>
                          </p:cTn>
                        </p:par>
                        <p:par>
                          <p:cTn id="15" fill="hold">
                            <p:stCondLst>
                              <p:cond delay="500"/>
                            </p:stCondLst>
                            <p:childTnLst>
                              <p:par>
                                <p:cTn id="16" presetID="1" presetClass="entr" presetSubtype="0" fill="hold" grpId="0" nodeType="after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897925" y="2929432"/>
            <a:ext cx="7372950" cy="3053528"/>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阅读材料一</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完成习题</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回答两个问题：</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、放射性测年法准确吗？（请举例说明）</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、我们该信任这种方法得出的结果吗？</a:t>
            </a:r>
            <a:endParaRPr lang="zh-CN" altLang="en-US" sz="2800" dirty="0">
              <a:latin typeface="Microsoft YaHei" panose="020B0503020204020204" pitchFamily="34" charset="-122"/>
              <a:ea typeface="Microsoft YaHei" panose="020B0503020204020204" pitchFamily="34" charset="-122"/>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任务一</a:t>
            </a:r>
            <a:br>
              <a:rPr lang="en-US" altLang="zh-CN" dirty="0"/>
            </a:br>
            <a:r>
              <a:rPr lang="zh-CN" altLang="en-US" b="0" dirty="0"/>
              <a:t>（限时：</a:t>
            </a:r>
            <a:r>
              <a:rPr lang="en-US" altLang="zh-CN" b="0" dirty="0"/>
              <a:t>8</a:t>
            </a:r>
            <a:r>
              <a:rPr lang="zh-CN" altLang="en-US" b="0" dirty="0"/>
              <a:t>分钟）</a:t>
            </a:r>
          </a:p>
        </p:txBody>
      </p:sp>
      <p:pic>
        <p:nvPicPr>
          <p:cNvPr id="12" name="图片 11">
            <a:extLst>
              <a:ext uri="{FF2B5EF4-FFF2-40B4-BE49-F238E27FC236}">
                <a16:creationId xmlns:a16="http://schemas.microsoft.com/office/drawing/2014/main" id="{553131A6-FF8A-7A4D-87C9-2637BEF0457F}"/>
              </a:ext>
            </a:extLst>
          </p:cNvPr>
          <p:cNvPicPr>
            <a:picLocks noChangeAspect="1"/>
          </p:cNvPicPr>
          <p:nvPr/>
        </p:nvPicPr>
        <p:blipFill>
          <a:blip r:embed="rId4"/>
          <a:stretch>
            <a:fillRect/>
          </a:stretch>
        </p:blipFill>
        <p:spPr>
          <a:xfrm>
            <a:off x="3990659" y="1761960"/>
            <a:ext cx="4495082" cy="28594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7C73547-D580-4CAB-93CB-3F7C94F365BB}"/>
              </a:ext>
            </a:extLst>
          </p:cNvPr>
          <p:cNvSpPr txBox="1"/>
          <p:nvPr/>
        </p:nvSpPr>
        <p:spPr>
          <a:xfrm>
            <a:off x="609832" y="2987835"/>
            <a:ext cx="4159379" cy="2159053"/>
          </a:xfrm>
          <a:prstGeom prst="rect">
            <a:avLst/>
          </a:prstGeom>
          <a:noFill/>
        </p:spPr>
        <p:txBody>
          <a:bodyPr wrap="square">
            <a:spAutoFit/>
          </a:bodyPr>
          <a:lstStyle/>
          <a:p>
            <a:pPr marL="457200" indent="-457200">
              <a:lnSpc>
                <a:spcPts val="3840"/>
              </a:lnSpc>
              <a:spcBef>
                <a:spcPts val="1200"/>
              </a:spcBef>
              <a:buFont typeface="Arial" panose="020B0604020202020204" pitchFamily="34" charset="0"/>
              <a:buChar char="•"/>
            </a:pPr>
            <a:r>
              <a:rPr lang="zh-CN" altLang="zh-CN" sz="2800" dirty="0">
                <a:latin typeface="Microsoft YaHei" panose="020B0503020204020204" pitchFamily="34" charset="-122"/>
                <a:ea typeface="Microsoft YaHei" panose="020B0503020204020204" pitchFamily="34" charset="-122"/>
              </a:rPr>
              <a:t>地基没打稳，房子就不牢固</a:t>
            </a:r>
            <a:endParaRPr lang="en-US" altLang="zh-CN" sz="2800" dirty="0">
              <a:latin typeface="Microsoft YaHei" panose="020B0503020204020204" pitchFamily="34" charset="-122"/>
              <a:ea typeface="Microsoft YaHei" panose="020B0503020204020204" pitchFamily="34" charset="-122"/>
            </a:endParaRPr>
          </a:p>
          <a:p>
            <a:pPr marL="457200" indent="-457200">
              <a:lnSpc>
                <a:spcPts val="3840"/>
              </a:lnSpc>
              <a:spcBef>
                <a:spcPts val="1200"/>
              </a:spcBef>
              <a:buFont typeface="Arial" panose="020B0604020202020204" pitchFamily="34" charset="0"/>
              <a:buChar char="•"/>
            </a:pPr>
            <a:r>
              <a:rPr lang="zh-CN" altLang="zh-CN" sz="2800" dirty="0">
                <a:latin typeface="Microsoft YaHei" panose="020B0503020204020204" pitchFamily="34" charset="-122"/>
                <a:ea typeface="Microsoft YaHei" panose="020B0503020204020204" pitchFamily="34" charset="-122"/>
              </a:rPr>
              <a:t>地球的年龄</a:t>
            </a:r>
            <a:r>
              <a:rPr lang="en-US" altLang="zh-CN" sz="2800" dirty="0">
                <a:latin typeface="Microsoft YaHei" panose="020B0503020204020204" pitchFamily="34" charset="-122"/>
                <a:ea typeface="Microsoft YaHei" panose="020B0503020204020204" pitchFamily="34" charset="-122"/>
              </a:rPr>
              <a:t> = </a:t>
            </a:r>
            <a:r>
              <a:rPr lang="zh-CN" altLang="zh-CN" sz="2800" dirty="0">
                <a:latin typeface="Microsoft YaHei" panose="020B0503020204020204" pitchFamily="34" charset="-122"/>
                <a:ea typeface="Microsoft YaHei" panose="020B0503020204020204" pitchFamily="34" charset="-122"/>
              </a:rPr>
              <a:t>房子的地基</a:t>
            </a:r>
            <a:endParaRPr lang="zh-CN" altLang="zh-CN" sz="4000" dirty="0">
              <a:effectLst/>
              <a:latin typeface="Microsoft YaHei" panose="020B0503020204020204" pitchFamily="34" charset="-122"/>
              <a:ea typeface="Microsoft YaHei" panose="020B0503020204020204" pitchFamily="34" charset="-122"/>
            </a:endParaRPr>
          </a:p>
        </p:txBody>
      </p:sp>
      <p:sp>
        <p:nvSpPr>
          <p:cNvPr id="7" name="直线连接符 20">
            <a:extLst>
              <a:ext uri="{FF2B5EF4-FFF2-40B4-BE49-F238E27FC236}">
                <a16:creationId xmlns:a16="http://schemas.microsoft.com/office/drawing/2014/main" id="{3D494985-9F81-E446-8456-E402A558A71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AD55EBBC-A928-EA47-A806-0E0B3B206DE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86434D99-A25C-A242-A33B-F7141C0D4D9F}"/>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7A4F7DD-9908-7743-87AD-5490B86747C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DC35EEF0-6708-624B-BB43-C64AD5D0C0C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B208831-1B6F-4646-91CF-C2C84234D0B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3" name="图片 2">
            <a:extLst>
              <a:ext uri="{FF2B5EF4-FFF2-40B4-BE49-F238E27FC236}">
                <a16:creationId xmlns:a16="http://schemas.microsoft.com/office/drawing/2014/main" id="{2476CF6E-30B3-3D44-AE65-E4AAD3529733}"/>
              </a:ext>
            </a:extLst>
          </p:cNvPr>
          <p:cNvPicPr>
            <a:picLocks noChangeAspect="1"/>
          </p:cNvPicPr>
          <p:nvPr/>
        </p:nvPicPr>
        <p:blipFill>
          <a:blip r:embed="rId4"/>
          <a:stretch>
            <a:fillRect/>
          </a:stretch>
        </p:blipFill>
        <p:spPr>
          <a:xfrm>
            <a:off x="4774968" y="1968481"/>
            <a:ext cx="3759200" cy="3860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DFCB0E9-A8C6-1647-A4D0-937F1311031C}"/>
              </a:ext>
            </a:extLst>
          </p:cNvPr>
          <p:cNvSpPr>
            <a:spLocks noGrp="1"/>
          </p:cNvSpPr>
          <p:nvPr>
            <p:ph type="title"/>
          </p:nvPr>
        </p:nvSpPr>
        <p:spPr/>
        <p:txBody>
          <a:bodyPr/>
          <a:lstStyle/>
          <a:p>
            <a:r>
              <a:rPr lang="zh-CN" altLang="en-US" dirty="0"/>
              <a:t>地球的年龄</a:t>
            </a:r>
            <a:br>
              <a:rPr lang="en-US" altLang="zh-CN" dirty="0"/>
            </a:br>
            <a:r>
              <a:rPr lang="en-US" altLang="zh-CN" dirty="0"/>
              <a:t>	——</a:t>
            </a:r>
            <a:r>
              <a:rPr lang="zh-CN" altLang="en-US" dirty="0"/>
              <a:t> 非常重要！</a:t>
            </a:r>
          </a:p>
        </p:txBody>
      </p:sp>
    </p:spTree>
    <p:extLst>
      <p:ext uri="{BB962C8B-B14F-4D97-AF65-F5344CB8AC3E}">
        <p14:creationId xmlns:p14="http://schemas.microsoft.com/office/powerpoint/2010/main" val="1597265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825158" y="3616387"/>
            <a:ext cx="7372950" cy="2553391"/>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一、请按步骤完成提纲。</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论题：请举例说明放射性测年法准确吗？</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第一步：</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给出论点：我认为放射性测年法               。</a:t>
            </a:r>
            <a:endParaRPr lang="zh-CN" altLang="en-US" sz="2800" dirty="0">
              <a:latin typeface="Microsoft YaHei" panose="020B0503020204020204" pitchFamily="34" charset="-122"/>
              <a:ea typeface="Microsoft YaHei" panose="020B0503020204020204" pitchFamily="34" charset="-122"/>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任务一</a:t>
            </a:r>
            <a:r>
              <a:rPr lang="en-US" altLang="zh-CN" dirty="0"/>
              <a:t>: </a:t>
            </a:r>
            <a:r>
              <a:rPr lang="zh-CN" altLang="en-US" dirty="0"/>
              <a:t>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5979362" y="5599666"/>
            <a:ext cx="1261884"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不准确</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p:nvPr/>
        </p:nvCxnSpPr>
        <p:spPr>
          <a:xfrm>
            <a:off x="5979362" y="6099440"/>
            <a:ext cx="1465384" cy="0"/>
          </a:xfrm>
          <a:prstGeom prst="line">
            <a:avLst/>
          </a:prstGeom>
          <a:ln w="28575"/>
        </p:spPr>
        <p:style>
          <a:lnRef idx="1">
            <a:schemeClr val="dk1"/>
          </a:lnRef>
          <a:fillRef idx="0">
            <a:schemeClr val="dk1"/>
          </a:fillRef>
          <a:effectRef idx="0">
            <a:schemeClr val="dk1"/>
          </a:effectRef>
          <a:fontRef idx="minor">
            <a:schemeClr val="tx1"/>
          </a:fontRef>
        </p:style>
      </p:cxnSp>
      <p:pic>
        <p:nvPicPr>
          <p:cNvPr id="12" name="图片 11">
            <a:extLst>
              <a:ext uri="{FF2B5EF4-FFF2-40B4-BE49-F238E27FC236}">
                <a16:creationId xmlns:a16="http://schemas.microsoft.com/office/drawing/2014/main" id="{69A0D041-F074-A440-92AB-27586A8FD977}"/>
              </a:ext>
            </a:extLst>
          </p:cNvPr>
          <p:cNvPicPr>
            <a:picLocks noChangeAspect="1"/>
          </p:cNvPicPr>
          <p:nvPr/>
        </p:nvPicPr>
        <p:blipFill>
          <a:blip r:embed="rId4"/>
          <a:stretch>
            <a:fillRect/>
          </a:stretch>
        </p:blipFill>
        <p:spPr>
          <a:xfrm>
            <a:off x="5171352" y="1726042"/>
            <a:ext cx="3439179" cy="21877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818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7935252"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680804" y="3219981"/>
            <a:ext cx="7372950" cy="3553665"/>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第二步：仿照例子给论据</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论据一：在</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，石头的真实年龄为：</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。这块石头经放射性同位素检测出来的年龄是：</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。放射性测年法得出的结果和事实</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endParaRPr lang="zh-CN" altLang="en-US" sz="2800" dirty="0">
              <a:latin typeface="Microsoft YaHei" panose="020B0503020204020204" pitchFamily="34" charset="-122"/>
              <a:ea typeface="Microsoft YaHei" panose="020B0503020204020204" pitchFamily="34" charset="-122"/>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任务一</a:t>
            </a:r>
            <a:r>
              <a:rPr lang="en-US" altLang="zh-CN" dirty="0"/>
              <a:t>: </a:t>
            </a:r>
            <a:r>
              <a:rPr lang="zh-CN" altLang="en-US" dirty="0"/>
              <a:t>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2560320" y="4167420"/>
            <a:ext cx="3823381" cy="523220"/>
          </a:xfrm>
          <a:prstGeom prst="rect">
            <a:avLst/>
          </a:prstGeom>
          <a:noFill/>
        </p:spPr>
        <p:txBody>
          <a:bodyPr wrap="squar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意大利斯特龙博利山上</a:t>
            </a:r>
            <a:endParaRPr kumimoji="1" lang="zh-CN" altLang="en-US" sz="2800" b="1" dirty="0"/>
          </a:p>
        </p:txBody>
      </p:sp>
      <p:sp>
        <p:nvSpPr>
          <p:cNvPr id="12" name="文本框 11">
            <a:extLst>
              <a:ext uri="{FF2B5EF4-FFF2-40B4-BE49-F238E27FC236}">
                <a16:creationId xmlns:a16="http://schemas.microsoft.com/office/drawing/2014/main" id="{66D0B92E-F238-C647-B130-165F1E8B5ED4}"/>
              </a:ext>
            </a:extLst>
          </p:cNvPr>
          <p:cNvSpPr txBox="1"/>
          <p:nvPr/>
        </p:nvSpPr>
        <p:spPr>
          <a:xfrm>
            <a:off x="2934044" y="4709236"/>
            <a:ext cx="1925527"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不到</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100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岁</a:t>
            </a:r>
            <a:endParaRPr kumimoji="1" lang="zh-CN" altLang="en-US" sz="2800" b="1" dirty="0"/>
          </a:p>
        </p:txBody>
      </p:sp>
      <p:sp>
        <p:nvSpPr>
          <p:cNvPr id="14" name="文本框 13">
            <a:extLst>
              <a:ext uri="{FF2B5EF4-FFF2-40B4-BE49-F238E27FC236}">
                <a16:creationId xmlns:a16="http://schemas.microsoft.com/office/drawing/2014/main" id="{CFF8F538-6387-254A-BDFA-1666EFE2E88F}"/>
              </a:ext>
            </a:extLst>
          </p:cNvPr>
          <p:cNvSpPr txBox="1"/>
          <p:nvPr/>
        </p:nvSpPr>
        <p:spPr>
          <a:xfrm>
            <a:off x="5313437" y="5171287"/>
            <a:ext cx="2527082" cy="523220"/>
          </a:xfrm>
          <a:prstGeom prst="rect">
            <a:avLst/>
          </a:prstGeom>
          <a:noFill/>
        </p:spPr>
        <p:txBody>
          <a:bodyPr wrap="squar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40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-440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 </a:t>
            </a:r>
            <a:endParaRPr kumimoji="1" lang="zh-CN" altLang="en-US" sz="2800" b="1" dirty="0"/>
          </a:p>
        </p:txBody>
      </p:sp>
      <p:sp>
        <p:nvSpPr>
          <p:cNvPr id="13" name="文本框 12">
            <a:extLst>
              <a:ext uri="{FF2B5EF4-FFF2-40B4-BE49-F238E27FC236}">
                <a16:creationId xmlns:a16="http://schemas.microsoft.com/office/drawing/2014/main" id="{F283D588-9BCD-5F46-8DA2-E0BF703D74C8}"/>
              </a:ext>
            </a:extLst>
          </p:cNvPr>
          <p:cNvSpPr txBox="1"/>
          <p:nvPr/>
        </p:nvSpPr>
        <p:spPr>
          <a:xfrm>
            <a:off x="5859575" y="5694507"/>
            <a:ext cx="902811"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不符</a:t>
            </a:r>
            <a:endParaRPr kumimoji="1" lang="zh-CN" altLang="en-US" sz="2800" b="1" dirty="0"/>
          </a:p>
        </p:txBody>
      </p:sp>
    </p:spTree>
    <p:extLst>
      <p:ext uri="{BB962C8B-B14F-4D97-AF65-F5344CB8AC3E}">
        <p14:creationId xmlns:p14="http://schemas.microsoft.com/office/powerpoint/2010/main" val="4355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685424" y="2180444"/>
            <a:ext cx="7925183" cy="4053802"/>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第二步：仿照例子、给论据</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论据二：在</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，石头的实际年龄为：</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，经放射性同位素测年法得出来的最小年龄是</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年，这个结果和事实</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b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b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第三步：重申论点</a:t>
            </a: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基于以上这些证据，我认为放射性测年法</a:t>
            </a: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a:t>
            </a: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任务一</a:t>
            </a:r>
            <a:r>
              <a:rPr lang="en-US" altLang="zh-CN" dirty="0"/>
              <a:t>:</a:t>
            </a:r>
            <a:r>
              <a:rPr lang="zh-CN" altLang="en-US" dirty="0"/>
              <a:t>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2816361" y="2654937"/>
            <a:ext cx="3057247" cy="523220"/>
          </a:xfrm>
          <a:prstGeom prst="rect">
            <a:avLst/>
          </a:prstGeom>
          <a:noFill/>
        </p:spPr>
        <p:txBody>
          <a:bodyPr wrap="squar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美国加洲玻璃山上</a:t>
            </a:r>
            <a:endParaRPr kumimoji="1" lang="zh-CN" altLang="en-US" sz="2800" b="1" dirty="0"/>
          </a:p>
        </p:txBody>
      </p:sp>
      <p:sp>
        <p:nvSpPr>
          <p:cNvPr id="12" name="文本框 11">
            <a:extLst>
              <a:ext uri="{FF2B5EF4-FFF2-40B4-BE49-F238E27FC236}">
                <a16:creationId xmlns:a16="http://schemas.microsoft.com/office/drawing/2014/main" id="{66D0B92E-F238-C647-B130-165F1E8B5ED4}"/>
              </a:ext>
            </a:extLst>
          </p:cNvPr>
          <p:cNvSpPr txBox="1"/>
          <p:nvPr/>
        </p:nvSpPr>
        <p:spPr>
          <a:xfrm>
            <a:off x="1906753" y="3166249"/>
            <a:ext cx="1925527" cy="523220"/>
          </a:xfrm>
          <a:prstGeom prst="rect">
            <a:avLst/>
          </a:prstGeom>
          <a:noFill/>
        </p:spPr>
        <p:txBody>
          <a:bodyPr wrap="squar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不到</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500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岁</a:t>
            </a:r>
            <a:endParaRPr kumimoji="1" lang="zh-CN" altLang="en-US" sz="2800" b="1" dirty="0"/>
          </a:p>
        </p:txBody>
      </p:sp>
      <p:sp>
        <p:nvSpPr>
          <p:cNvPr id="14" name="文本框 13">
            <a:extLst>
              <a:ext uri="{FF2B5EF4-FFF2-40B4-BE49-F238E27FC236}">
                <a16:creationId xmlns:a16="http://schemas.microsoft.com/office/drawing/2014/main" id="{CFF8F538-6387-254A-BDFA-1666EFE2E88F}"/>
              </a:ext>
            </a:extLst>
          </p:cNvPr>
          <p:cNvSpPr txBox="1"/>
          <p:nvPr/>
        </p:nvSpPr>
        <p:spPr>
          <a:xfrm>
            <a:off x="3359151" y="3665715"/>
            <a:ext cx="1207382"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810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a:t>
            </a:r>
            <a:endParaRPr kumimoji="1" lang="zh-CN" altLang="en-US" sz="2800" b="1" dirty="0"/>
          </a:p>
        </p:txBody>
      </p:sp>
      <p:sp>
        <p:nvSpPr>
          <p:cNvPr id="13" name="文本框 12">
            <a:extLst>
              <a:ext uri="{FF2B5EF4-FFF2-40B4-BE49-F238E27FC236}">
                <a16:creationId xmlns:a16="http://schemas.microsoft.com/office/drawing/2014/main" id="{2A1F5A20-2B72-1C4D-9362-0A64629ABF7C}"/>
              </a:ext>
            </a:extLst>
          </p:cNvPr>
          <p:cNvSpPr txBox="1"/>
          <p:nvPr/>
        </p:nvSpPr>
        <p:spPr>
          <a:xfrm>
            <a:off x="1210806" y="4144033"/>
            <a:ext cx="902811"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不符</a:t>
            </a:r>
            <a:endParaRPr kumimoji="1" lang="zh-CN" altLang="en-US" sz="2800" b="1" dirty="0"/>
          </a:p>
        </p:txBody>
      </p:sp>
      <p:sp>
        <p:nvSpPr>
          <p:cNvPr id="15" name="文本框 14">
            <a:extLst>
              <a:ext uri="{FF2B5EF4-FFF2-40B4-BE49-F238E27FC236}">
                <a16:creationId xmlns:a16="http://schemas.microsoft.com/office/drawing/2014/main" id="{F65288BA-A148-7B48-A552-F0F04D93B09B}"/>
              </a:ext>
            </a:extLst>
          </p:cNvPr>
          <p:cNvSpPr txBox="1"/>
          <p:nvPr/>
        </p:nvSpPr>
        <p:spPr>
          <a:xfrm>
            <a:off x="7122127" y="5622098"/>
            <a:ext cx="1261884"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不准确</a:t>
            </a:r>
            <a:endParaRPr kumimoji="1" lang="zh-CN" altLang="en-US" sz="2800" b="1" dirty="0"/>
          </a:p>
        </p:txBody>
      </p:sp>
    </p:spTree>
    <p:extLst>
      <p:ext uri="{BB962C8B-B14F-4D97-AF65-F5344CB8AC3E}">
        <p14:creationId xmlns:p14="http://schemas.microsoft.com/office/powerpoint/2010/main" val="318209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7930796-6F9B-9D44-9054-3637E9ECF50C}"/>
              </a:ext>
            </a:extLst>
          </p:cNvPr>
          <p:cNvPicPr>
            <a:picLocks noChangeAspect="1"/>
          </p:cNvPicPr>
          <p:nvPr/>
        </p:nvPicPr>
        <p:blipFill>
          <a:blip r:embed="rId3"/>
          <a:stretch>
            <a:fillRect/>
          </a:stretch>
        </p:blipFill>
        <p:spPr>
          <a:xfrm>
            <a:off x="463061" y="2130941"/>
            <a:ext cx="8217877" cy="46039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471C7053-A450-EE41-B392-47937FB4C7A4}"/>
              </a:ext>
            </a:extLst>
          </p:cNvPr>
          <p:cNvSpPr>
            <a:spLocks noGrp="1"/>
          </p:cNvSpPr>
          <p:nvPr>
            <p:ph type="title"/>
          </p:nvPr>
        </p:nvSpPr>
        <p:spPr>
          <a:xfrm>
            <a:off x="0" y="284310"/>
            <a:ext cx="9144000" cy="1878824"/>
          </a:xfrm>
        </p:spPr>
        <p:txBody>
          <a:bodyPr/>
          <a:lstStyle/>
          <a:p>
            <a:pPr>
              <a:lnSpc>
                <a:spcPts val="4520"/>
              </a:lnSpc>
            </a:pPr>
            <a:r>
              <a:rPr lang="zh-CN" altLang="en-US" dirty="0"/>
              <a:t>放射性测年法不准确</a:t>
            </a:r>
            <a:br>
              <a:rPr lang="zh-CN" altLang="en-US" dirty="0"/>
            </a:br>
            <a:r>
              <a:rPr lang="zh-CN" altLang="en-US" dirty="0"/>
              <a:t>但被主流媒体广为宣传</a:t>
            </a:r>
            <a:br>
              <a:rPr lang="zh-CN" altLang="en-US" dirty="0"/>
            </a:br>
            <a:r>
              <a:rPr lang="zh-CN" altLang="en-US" dirty="0"/>
              <a:t>人们因此误以为地球古老</a:t>
            </a:r>
          </a:p>
        </p:txBody>
      </p:sp>
      <p:sp>
        <p:nvSpPr>
          <p:cNvPr id="13" name="文本框 12">
            <a:extLst>
              <a:ext uri="{FF2B5EF4-FFF2-40B4-BE49-F238E27FC236}">
                <a16:creationId xmlns:a16="http://schemas.microsoft.com/office/drawing/2014/main" id="{BFBBBF2E-97D7-7A4F-9203-3448A7C107C8}"/>
              </a:ext>
            </a:extLst>
          </p:cNvPr>
          <p:cNvSpPr txBox="1"/>
          <p:nvPr/>
        </p:nvSpPr>
        <p:spPr>
          <a:xfrm rot="20682523">
            <a:off x="562579" y="3284081"/>
            <a:ext cx="3118161" cy="523220"/>
          </a:xfrm>
          <a:prstGeom prst="rect">
            <a:avLst/>
          </a:prstGeom>
          <a:noFill/>
        </p:spPr>
        <p:txBody>
          <a:bodyPr wrap="non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放射性：</a:t>
            </a:r>
            <a:r>
              <a:rPr kumimoji="1" lang="en-US" altLang="zh-CN" sz="2800" b="1" dirty="0">
                <a:solidFill>
                  <a:srgbClr val="FF0000"/>
                </a:solidFill>
                <a:latin typeface="Microsoft YaHei" panose="020B0503020204020204" pitchFamily="34" charset="-122"/>
                <a:ea typeface="Microsoft YaHei" panose="020B0503020204020204" pitchFamily="34" charset="-122"/>
              </a:rPr>
              <a:t>xx</a:t>
            </a:r>
            <a:r>
              <a:rPr kumimoji="1" lang="zh-CN" altLang="en-US" sz="2800" b="1" dirty="0">
                <a:solidFill>
                  <a:srgbClr val="FF0000"/>
                </a:solidFill>
                <a:latin typeface="Microsoft YaHei" panose="020B0503020204020204" pitchFamily="34" charset="-122"/>
                <a:ea typeface="Microsoft YaHei" panose="020B0503020204020204" pitchFamily="34" charset="-122"/>
              </a:rPr>
              <a:t>亿年！</a:t>
            </a:r>
          </a:p>
        </p:txBody>
      </p:sp>
      <p:sp>
        <p:nvSpPr>
          <p:cNvPr id="7" name="文本框 6">
            <a:extLst>
              <a:ext uri="{FF2B5EF4-FFF2-40B4-BE49-F238E27FC236}">
                <a16:creationId xmlns:a16="http://schemas.microsoft.com/office/drawing/2014/main" id="{E00D64BA-A79E-D444-BB77-E515533F86BD}"/>
              </a:ext>
            </a:extLst>
          </p:cNvPr>
          <p:cNvSpPr txBox="1"/>
          <p:nvPr/>
        </p:nvSpPr>
        <p:spPr>
          <a:xfrm rot="20682523">
            <a:off x="558253" y="2283855"/>
            <a:ext cx="2646878" cy="1077218"/>
          </a:xfrm>
          <a:prstGeom prst="rect">
            <a:avLst/>
          </a:prstGeom>
          <a:noFill/>
        </p:spPr>
        <p:txBody>
          <a:bodyPr wrap="none" rtlCol="0">
            <a:spAutoFit/>
          </a:bodyPr>
          <a:lstStyle/>
          <a:p>
            <a:r>
              <a:rPr kumimoji="1" lang="zh-CN" altLang="en-US" sz="3200" b="1" dirty="0">
                <a:solidFill>
                  <a:srgbClr val="FF0000"/>
                </a:solidFill>
                <a:latin typeface="Microsoft YaHei" panose="020B0503020204020204" pitchFamily="34" charset="-122"/>
                <a:ea typeface="Microsoft YaHei" panose="020B0503020204020204" pitchFamily="34" charset="-122"/>
              </a:rPr>
              <a:t>冤枉啊！</a:t>
            </a:r>
            <a:endParaRPr kumimoji="1" lang="en-US" altLang="zh-CN" sz="3200" b="1" dirty="0">
              <a:solidFill>
                <a:srgbClr val="FF0000"/>
              </a:solidFill>
              <a:latin typeface="Microsoft YaHei" panose="020B0503020204020204" pitchFamily="34" charset="-122"/>
              <a:ea typeface="Microsoft YaHei" panose="020B0503020204020204" pitchFamily="34" charset="-122"/>
            </a:endParaRPr>
          </a:p>
          <a:p>
            <a:r>
              <a:rPr kumimoji="1" lang="zh-CN" altLang="en-US" sz="3200" b="1" dirty="0">
                <a:solidFill>
                  <a:srgbClr val="FF0000"/>
                </a:solidFill>
                <a:latin typeface="Microsoft YaHei" panose="020B0503020204020204" pitchFamily="34" charset="-122"/>
                <a:ea typeface="Microsoft YaHei" panose="020B0503020204020204" pitchFamily="34" charset="-122"/>
              </a:rPr>
              <a:t>我是年轻的！</a:t>
            </a:r>
            <a:endParaRPr kumimoji="1" lang="en-US" altLang="zh-CN" sz="3200" b="1"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13614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9">
            <a:extLst>
              <a:ext uri="{FF2B5EF4-FFF2-40B4-BE49-F238E27FC236}">
                <a16:creationId xmlns:a16="http://schemas.microsoft.com/office/drawing/2014/main" id="{D749FE9D-9CC0-DC42-8C97-A620B8E4AAD3}"/>
              </a:ext>
            </a:extLst>
          </p:cNvPr>
          <p:cNvSpPr txBox="1">
            <a:spLocks/>
          </p:cNvSpPr>
          <p:nvPr/>
        </p:nvSpPr>
        <p:spPr>
          <a:xfrm>
            <a:off x="0" y="230350"/>
            <a:ext cx="9144000" cy="1985311"/>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endParaRPr lang="zh-CN" altLang="zh-CN" sz="1800" dirty="0">
              <a:effectLst/>
              <a:latin typeface="Times New Roman" panose="02020603050405020304" pitchFamily="18" charset="0"/>
              <a:ea typeface="等线" panose="02010600030101010101" pitchFamily="2" charset="-122"/>
            </a:endParaRPr>
          </a:p>
        </p:txBody>
      </p:sp>
      <p:sp>
        <p:nvSpPr>
          <p:cNvPr id="33" name="Rectangle 2">
            <a:extLst>
              <a:ext uri="{FF2B5EF4-FFF2-40B4-BE49-F238E27FC236}">
                <a16:creationId xmlns:a16="http://schemas.microsoft.com/office/drawing/2014/main" id="{68580EE6-1520-8D41-9ACE-38F6455E9478}"/>
              </a:ext>
            </a:extLst>
          </p:cNvPr>
          <p:cNvSpPr/>
          <p:nvPr/>
        </p:nvSpPr>
        <p:spPr>
          <a:xfrm>
            <a:off x="1677555" y="3504501"/>
            <a:ext cx="2265226" cy="990015"/>
          </a:xfrm>
          <a:prstGeom prst="rect">
            <a:avLst/>
          </a:prstGeom>
          <a:noFill/>
        </p:spPr>
        <p:txBody>
          <a:bodyPr wrap="square" anchor="t">
            <a:spAutoFit/>
          </a:bodyPr>
          <a:lstStyle/>
          <a:p>
            <a:pPr algn="ctr">
              <a:lnSpc>
                <a:spcPts val="346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地球明明很年轻</a:t>
            </a:r>
            <a:endPar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4" name="图片 33">
            <a:extLst>
              <a:ext uri="{FF2B5EF4-FFF2-40B4-BE49-F238E27FC236}">
                <a16:creationId xmlns:a16="http://schemas.microsoft.com/office/drawing/2014/main" id="{14CE3400-33BB-A345-890C-90965175035A}"/>
              </a:ext>
            </a:extLst>
          </p:cNvPr>
          <p:cNvPicPr>
            <a:picLocks noChangeAspect="1"/>
          </p:cNvPicPr>
          <p:nvPr/>
        </p:nvPicPr>
        <p:blipFill>
          <a:blip r:embed="rId3"/>
          <a:stretch>
            <a:fillRect/>
          </a:stretch>
        </p:blipFill>
        <p:spPr>
          <a:xfrm>
            <a:off x="1438164" y="956117"/>
            <a:ext cx="2683704" cy="2464067"/>
          </a:xfrm>
          <a:prstGeom prst="rect">
            <a:avLst/>
          </a:prstGeom>
        </p:spPr>
      </p:pic>
      <p:pic>
        <p:nvPicPr>
          <p:cNvPr id="35" name="图片 34">
            <a:extLst>
              <a:ext uri="{FF2B5EF4-FFF2-40B4-BE49-F238E27FC236}">
                <a16:creationId xmlns:a16="http://schemas.microsoft.com/office/drawing/2014/main" id="{C925679E-2E57-8043-9483-403405396282}"/>
              </a:ext>
            </a:extLst>
          </p:cNvPr>
          <p:cNvPicPr>
            <a:picLocks noChangeAspect="1"/>
          </p:cNvPicPr>
          <p:nvPr/>
        </p:nvPicPr>
        <p:blipFill>
          <a:blip r:embed="rId4"/>
          <a:stretch>
            <a:fillRect/>
          </a:stretch>
        </p:blipFill>
        <p:spPr>
          <a:xfrm>
            <a:off x="5726533" y="812412"/>
            <a:ext cx="2219857" cy="2632116"/>
          </a:xfrm>
          <a:prstGeom prst="rect">
            <a:avLst/>
          </a:prstGeom>
        </p:spPr>
      </p:pic>
      <p:sp>
        <p:nvSpPr>
          <p:cNvPr id="36" name="Rectangle 2">
            <a:extLst>
              <a:ext uri="{FF2B5EF4-FFF2-40B4-BE49-F238E27FC236}">
                <a16:creationId xmlns:a16="http://schemas.microsoft.com/office/drawing/2014/main" id="{DE884C1B-0850-1E41-B1C8-FC45511477CD}"/>
              </a:ext>
            </a:extLst>
          </p:cNvPr>
          <p:cNvSpPr/>
          <p:nvPr/>
        </p:nvSpPr>
        <p:spPr>
          <a:xfrm>
            <a:off x="931640" y="5014722"/>
            <a:ext cx="7640597" cy="541174"/>
          </a:xfrm>
          <a:prstGeom prst="rect">
            <a:avLst/>
          </a:prstGeom>
          <a:noFill/>
        </p:spPr>
        <p:txBody>
          <a:bodyPr wrap="square" anchor="t">
            <a:spAutoFit/>
          </a:bodyPr>
          <a:lstStyle/>
          <a:p>
            <a:pPr algn="ctr">
              <a:lnSpc>
                <a:spcPts val="3460"/>
              </a:lnSpc>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面对这么巨大的群众压力，该怎么办？</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9" name="Rectangle 2">
            <a:extLst>
              <a:ext uri="{FF2B5EF4-FFF2-40B4-BE49-F238E27FC236}">
                <a16:creationId xmlns:a16="http://schemas.microsoft.com/office/drawing/2014/main" id="{65BC9642-EDB8-48CC-85B1-EB059E8543BC}"/>
              </a:ext>
            </a:extLst>
          </p:cNvPr>
          <p:cNvSpPr/>
          <p:nvPr/>
        </p:nvSpPr>
        <p:spPr>
          <a:xfrm>
            <a:off x="5681164" y="3504501"/>
            <a:ext cx="2265226" cy="990015"/>
          </a:xfrm>
          <a:prstGeom prst="rect">
            <a:avLst/>
          </a:prstGeom>
          <a:noFill/>
        </p:spPr>
        <p:txBody>
          <a:bodyPr wrap="square" anchor="t">
            <a:spAutoFit/>
          </a:bodyPr>
          <a:lstStyle/>
          <a:p>
            <a:pPr algn="ctr">
              <a:lnSpc>
                <a:spcPts val="3460"/>
              </a:lnSpc>
            </a:pPr>
            <a:r>
              <a:rPr lang="zh-CN" altLang="zh-CN" sz="3200" dirty="0">
                <a:effectLst/>
                <a:latin typeface="Microsoft YaHei" panose="020B0503020204020204" pitchFamily="34" charset="-122"/>
                <a:ea typeface="Microsoft YaHei" panose="020B0503020204020204" pitchFamily="34" charset="-122"/>
              </a:rPr>
              <a:t>公众却都说它是年老的</a:t>
            </a:r>
            <a:endPar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1527EA27-1BEA-0C40-8D9E-024B76523FC0}"/>
              </a:ext>
            </a:extLst>
          </p:cNvPr>
          <p:cNvSpPr txBox="1"/>
          <p:nvPr/>
        </p:nvSpPr>
        <p:spPr>
          <a:xfrm>
            <a:off x="1401901" y="5658814"/>
            <a:ext cx="5519460" cy="584775"/>
          </a:xfrm>
          <a:prstGeom prst="rect">
            <a:avLst/>
          </a:prstGeom>
          <a:noFill/>
        </p:spPr>
        <p:txBody>
          <a:bodyPr wrap="none" rtlCol="0">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莫急莫怕，回到圣经找答案！</a:t>
            </a:r>
            <a:endParaRPr kumimoji="1" lang="zh-CN" altLang="en-US" sz="3200" b="1" dirty="0"/>
          </a:p>
        </p:txBody>
      </p:sp>
      <p:cxnSp>
        <p:nvCxnSpPr>
          <p:cNvPr id="5" name="直线连接符 4">
            <a:extLst>
              <a:ext uri="{FF2B5EF4-FFF2-40B4-BE49-F238E27FC236}">
                <a16:creationId xmlns:a16="http://schemas.microsoft.com/office/drawing/2014/main" id="{5AAD0177-9C1F-F54D-9EB0-9F6BB355BE97}"/>
              </a:ext>
            </a:extLst>
          </p:cNvPr>
          <p:cNvCxnSpPr>
            <a:cxnSpLocks/>
          </p:cNvCxnSpPr>
          <p:nvPr/>
        </p:nvCxnSpPr>
        <p:spPr>
          <a:xfrm>
            <a:off x="1255298" y="6243589"/>
            <a:ext cx="6633405"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61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683556" y="1959567"/>
            <a:ext cx="7372950" cy="4053802"/>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彼得后书</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3:17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亲爱的弟兄啊，你们既然预先知道这事，就当防备，恐怕被恶人的错谬诱惑，就从自己坚固的地步上坠落。</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dirty="0">
                <a:latin typeface="Microsoft YaHei" panose="020B0503020204020204" pitchFamily="34" charset="-122"/>
                <a:ea typeface="Microsoft YaHei" panose="020B0503020204020204" pitchFamily="34" charset="-122"/>
              </a:rPr>
              <a:t>不需要陷入主流错误</a:t>
            </a:r>
          </a:p>
          <a:p>
            <a:pPr>
              <a:lnSpc>
                <a:spcPts val="3860"/>
              </a:lnSpc>
            </a:pPr>
            <a:r>
              <a:rPr lang="zh-CN" altLang="en-US" sz="2800" dirty="0">
                <a:latin typeface="Microsoft YaHei" panose="020B0503020204020204" pitchFamily="34" charset="-122"/>
                <a:ea typeface="Microsoft YaHei" panose="020B0503020204020204" pitchFamily="34" charset="-122"/>
              </a:rPr>
              <a:t>不需因公众压力而妥协</a:t>
            </a:r>
          </a:p>
          <a:p>
            <a:pPr>
              <a:lnSpc>
                <a:spcPts val="3860"/>
              </a:lnSpc>
            </a:pPr>
            <a:r>
              <a:rPr lang="zh-CN" altLang="en-US" sz="2800" dirty="0">
                <a:latin typeface="Microsoft YaHei" panose="020B0503020204020204" pitchFamily="34" charset="-122"/>
                <a:ea typeface="Microsoft YaHei" panose="020B0503020204020204" pitchFamily="34" charset="-122"/>
              </a:rPr>
              <a:t>只需“防备”、守住“坚固的地步”</a:t>
            </a:r>
          </a:p>
        </p:txBody>
      </p:sp>
      <p:pic>
        <p:nvPicPr>
          <p:cNvPr id="14" name="图片 13">
            <a:extLst>
              <a:ext uri="{FF2B5EF4-FFF2-40B4-BE49-F238E27FC236}">
                <a16:creationId xmlns:a16="http://schemas.microsoft.com/office/drawing/2014/main" id="{320BB979-DD95-C342-A3AB-DEE359A1CC87}"/>
              </a:ext>
            </a:extLst>
          </p:cNvPr>
          <p:cNvPicPr>
            <a:picLocks noChangeAspect="1"/>
          </p:cNvPicPr>
          <p:nvPr/>
        </p:nvPicPr>
        <p:blipFill>
          <a:blip r:embed="rId4"/>
          <a:stretch>
            <a:fillRect/>
          </a:stretch>
        </p:blipFill>
        <p:spPr>
          <a:xfrm>
            <a:off x="6101629" y="3226082"/>
            <a:ext cx="3042073" cy="20280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27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842860" y="2965999"/>
            <a:ext cx="3786507" cy="2361031"/>
          </a:xfrm>
          <a:prstGeom prst="rect">
            <a:avLst/>
          </a:prstGeom>
          <a:noFill/>
        </p:spPr>
        <p:txBody>
          <a:bodyPr wrap="square">
            <a:spAutoFit/>
          </a:bodyPr>
          <a:lstStyle/>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圣经的教导</a:t>
            </a:r>
          </a:p>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科学数据证明</a:t>
            </a:r>
          </a:p>
          <a:p>
            <a:pPr marL="457200" indent="-45720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不必动摇对于年轻地球的信心</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B189CD53-8036-2B4F-AE60-5BD6F2EC7D00}"/>
              </a:ext>
            </a:extLst>
          </p:cNvPr>
          <p:cNvSpPr>
            <a:spLocks noGrp="1"/>
          </p:cNvSpPr>
          <p:nvPr>
            <p:ph type="title"/>
          </p:nvPr>
        </p:nvSpPr>
        <p:spPr/>
        <p:txBody>
          <a:bodyPr/>
          <a:lstStyle/>
          <a:p>
            <a:r>
              <a:rPr lang="zh-CN" altLang="en-US" dirty="0"/>
              <a:t>“年轻地球”</a:t>
            </a:r>
            <a:br>
              <a:rPr lang="zh-CN" altLang="en-US" dirty="0"/>
            </a:br>
            <a:r>
              <a:rPr lang="zh-CN" altLang="en-US" dirty="0"/>
              <a:t>的根基是坚固的</a:t>
            </a:r>
            <a:r>
              <a:rPr lang="en-US" altLang="zh-CN" dirty="0"/>
              <a:t>!</a:t>
            </a:r>
            <a:endParaRPr lang="zh-CN" altLang="en-US" dirty="0"/>
          </a:p>
        </p:txBody>
      </p:sp>
      <p:pic>
        <p:nvPicPr>
          <p:cNvPr id="11" name="图片 10">
            <a:extLst>
              <a:ext uri="{FF2B5EF4-FFF2-40B4-BE49-F238E27FC236}">
                <a16:creationId xmlns:a16="http://schemas.microsoft.com/office/drawing/2014/main" id="{1318C6F1-5E6D-9A48-97EA-DFD68DB637A6}"/>
              </a:ext>
            </a:extLst>
          </p:cNvPr>
          <p:cNvPicPr>
            <a:picLocks noChangeAspect="1"/>
          </p:cNvPicPr>
          <p:nvPr/>
        </p:nvPicPr>
        <p:blipFill>
          <a:blip r:embed="rId4"/>
          <a:stretch>
            <a:fillRect/>
          </a:stretch>
        </p:blipFill>
        <p:spPr>
          <a:xfrm>
            <a:off x="4775522" y="2250908"/>
            <a:ext cx="4346025" cy="32595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Pentagon 6">
            <a:extLst>
              <a:ext uri="{FF2B5EF4-FFF2-40B4-BE49-F238E27FC236}">
                <a16:creationId xmlns:a16="http://schemas.microsoft.com/office/drawing/2014/main" id="{C94B059C-43BC-8A47-9B42-0785691CDF64}"/>
              </a:ext>
            </a:extLst>
          </p:cNvPr>
          <p:cNvSpPr/>
          <p:nvPr/>
        </p:nvSpPr>
        <p:spPr>
          <a:xfrm rot="20277989" flipH="1">
            <a:off x="7373387" y="2558551"/>
            <a:ext cx="1742717" cy="487999"/>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altLang="zh-CN" sz="3200" b="1" dirty="0">
                <a:solidFill>
                  <a:schemeClr val="tx1"/>
                </a:solidFill>
                <a:latin typeface="Microsoft YaHei" panose="020B0503020204020204" pitchFamily="34" charset="-122"/>
                <a:ea typeface="Microsoft YaHei" panose="020B0503020204020204" pitchFamily="34" charset="-122"/>
              </a:rPr>
              <a:t>2.5</a:t>
            </a:r>
            <a:r>
              <a:rPr lang="zh-CN" altLang="en-US" sz="3200" b="1" dirty="0">
                <a:solidFill>
                  <a:schemeClr val="tx1"/>
                </a:solidFill>
                <a:latin typeface="Microsoft YaHei" panose="020B0503020204020204" pitchFamily="34" charset="-122"/>
                <a:ea typeface="Microsoft YaHei" panose="020B0503020204020204" pitchFamily="34" charset="-122"/>
              </a:rPr>
              <a:t>亿年</a:t>
            </a:r>
            <a:endParaRPr lang="en-US" sz="3600" b="1" dirty="0">
              <a:solidFill>
                <a:schemeClr val="tx1"/>
              </a:solidFill>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F4DA7213-9951-1941-868B-1511A5762C2E}"/>
              </a:ext>
            </a:extLst>
          </p:cNvPr>
          <p:cNvSpPr/>
          <p:nvPr/>
        </p:nvSpPr>
        <p:spPr>
          <a:xfrm>
            <a:off x="4913534" y="4481742"/>
            <a:ext cx="4061858" cy="954107"/>
          </a:xfrm>
          <a:prstGeom prst="rect">
            <a:avLst/>
          </a:prstGeom>
        </p:spPr>
        <p:txBody>
          <a:bodyPr wrap="square">
            <a:spAutoFit/>
          </a:bodyPr>
          <a:lstStyle/>
          <a:p>
            <a:pPr algn="ctr" defTabSz="342900"/>
            <a:endParaRPr lang="en-US" altLang="zh-CN" sz="2800" b="1" dirty="0">
              <a:solidFill>
                <a:schemeClr val="bg1"/>
              </a:solidFill>
              <a:latin typeface="Microsoft YaHei" panose="020B0503020204020204" pitchFamily="34" charset="-122"/>
              <a:ea typeface="Microsoft YaHei" panose="020B0503020204020204" pitchFamily="34" charset="-122"/>
            </a:endParaRPr>
          </a:p>
          <a:p>
            <a:pPr algn="ctr" defTabSz="342900"/>
            <a:r>
              <a:rPr lang="zh-CN" altLang="en-US" sz="2800" b="1" dirty="0">
                <a:solidFill>
                  <a:schemeClr val="bg1"/>
                </a:solidFill>
                <a:latin typeface="Microsoft YaHei" panose="020B0503020204020204" pitchFamily="34" charset="-122"/>
                <a:ea typeface="Microsoft YaHei" panose="020B0503020204020204" pitchFamily="34" charset="-122"/>
              </a:rPr>
              <a:t>放射性测年法不准确</a:t>
            </a:r>
            <a:endParaRPr lang="en-US" altLang="zh-CN"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45395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17">
            <a:extLst>
              <a:ext uri="{FF2B5EF4-FFF2-40B4-BE49-F238E27FC236}">
                <a16:creationId xmlns:a16="http://schemas.microsoft.com/office/drawing/2014/main" id="{088CD072-4BEB-3048-8096-57A20BDA4ABB}"/>
              </a:ext>
            </a:extLst>
          </p:cNvPr>
          <p:cNvSpPr/>
          <p:nvPr/>
        </p:nvSpPr>
        <p:spPr>
          <a:xfrm flipH="1">
            <a:off x="454531" y="1803933"/>
            <a:ext cx="0" cy="457923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9C2A5D14-2875-304F-AA4B-B60717334A4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14D3C34D-28F6-344A-B134-8905CE2FC714}"/>
              </a:ext>
            </a:extLst>
          </p:cNvPr>
          <p:cNvSpPr/>
          <p:nvPr/>
        </p:nvSpPr>
        <p:spPr>
          <a:xfrm flipH="1" flipV="1">
            <a:off x="971601" y="1803934"/>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5882D51A-2BBE-384B-B796-3480AB49CF1B}"/>
              </a:ext>
            </a:extLst>
          </p:cNvPr>
          <p:cNvSpPr/>
          <p:nvPr/>
        </p:nvSpPr>
        <p:spPr>
          <a:xfrm flipH="1">
            <a:off x="8714268" y="1803932"/>
            <a:ext cx="0" cy="4440947"/>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C9073E0B-31F0-1043-914E-20D9787DB6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ECC26ECF-2E06-0B4D-8750-623C88F35CEB}"/>
              </a:ext>
            </a:extLst>
          </p:cNvPr>
          <p:cNvPicPr>
            <a:picLocks noChangeAspect="1"/>
          </p:cNvPicPr>
          <p:nvPr/>
        </p:nvPicPr>
        <p:blipFill>
          <a:blip r:embed="rId3"/>
          <a:stretch>
            <a:fillRect/>
          </a:stretch>
        </p:blipFill>
        <p:spPr>
          <a:xfrm rot="10800000">
            <a:off x="222738" y="1544833"/>
            <a:ext cx="921637" cy="565092"/>
          </a:xfrm>
          <a:prstGeom prst="rect">
            <a:avLst/>
          </a:prstGeom>
          <a:ln w="12700">
            <a:miter lim="400000"/>
          </a:ln>
        </p:spPr>
      </p:pic>
      <p:sp>
        <p:nvSpPr>
          <p:cNvPr id="5" name="文本框 4">
            <a:extLst>
              <a:ext uri="{FF2B5EF4-FFF2-40B4-BE49-F238E27FC236}">
                <a16:creationId xmlns:a16="http://schemas.microsoft.com/office/drawing/2014/main" id="{73319420-FEA7-4249-8275-0BFE701E6DCA}"/>
              </a:ext>
            </a:extLst>
          </p:cNvPr>
          <p:cNvSpPr txBox="1"/>
          <p:nvPr/>
        </p:nvSpPr>
        <p:spPr>
          <a:xfrm>
            <a:off x="3614041" y="2091642"/>
            <a:ext cx="4886141" cy="1517851"/>
          </a:xfrm>
          <a:prstGeom prst="rect">
            <a:avLst/>
          </a:prstGeom>
          <a:noFill/>
        </p:spPr>
        <p:txBody>
          <a:bodyPr wrap="square">
            <a:spAutoFit/>
          </a:bodyPr>
          <a:lstStyle/>
          <a:p>
            <a:pPr marL="342900" indent="-342900">
              <a:lnSpc>
                <a:spcPts val="3800"/>
              </a:lnSpc>
              <a:buFont typeface="Arial" panose="020B0604020202020204" pitchFamily="34" charset="0"/>
              <a:buChar char="•"/>
            </a:pP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年轻地球</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（十分明确）</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nSpc>
                <a:spcPts val="3800"/>
              </a:lnSpc>
              <a:buFont typeface="Arial" panose="020B0604020202020204" pitchFamily="34" charset="0"/>
              <a:buChar char="•"/>
            </a:pP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年老地球</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疑点</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重重）</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nSpc>
                <a:spcPts val="3800"/>
              </a:lnSpc>
              <a:buFont typeface="Arial" panose="020B0604020202020204" pitchFamily="34" charset="0"/>
              <a:buChar char="•"/>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8" name="图表 7">
            <a:extLst>
              <a:ext uri="{FF2B5EF4-FFF2-40B4-BE49-F238E27FC236}">
                <a16:creationId xmlns:a16="http://schemas.microsoft.com/office/drawing/2014/main" id="{1D3197B0-5395-4229-B95E-6ED86B3651FD}"/>
              </a:ext>
            </a:extLst>
          </p:cNvPr>
          <p:cNvGraphicFramePr/>
          <p:nvPr>
            <p:extLst>
              <p:ext uri="{D42A27DB-BD31-4B8C-83A1-F6EECF244321}">
                <p14:modId xmlns:p14="http://schemas.microsoft.com/office/powerpoint/2010/main" val="1828614727"/>
              </p:ext>
            </p:extLst>
          </p:nvPr>
        </p:nvGraphicFramePr>
        <p:xfrm>
          <a:off x="-1043949" y="2455903"/>
          <a:ext cx="5655766" cy="3770511"/>
        </p:xfrm>
        <a:graphic>
          <a:graphicData uri="http://schemas.openxmlformats.org/drawingml/2006/chart">
            <c:chart xmlns:c="http://schemas.openxmlformats.org/drawingml/2006/chart" xmlns:r="http://schemas.openxmlformats.org/officeDocument/2006/relationships" r:id="rId4"/>
          </a:graphicData>
        </a:graphic>
      </p:graphicFrame>
      <p:sp>
        <p:nvSpPr>
          <p:cNvPr id="9" name="文本框 8">
            <a:extLst>
              <a:ext uri="{FF2B5EF4-FFF2-40B4-BE49-F238E27FC236}">
                <a16:creationId xmlns:a16="http://schemas.microsoft.com/office/drawing/2014/main" id="{89C2FB33-07A6-4978-9D4B-2F892FDE0841}"/>
              </a:ext>
            </a:extLst>
          </p:cNvPr>
          <p:cNvSpPr txBox="1"/>
          <p:nvPr/>
        </p:nvSpPr>
        <p:spPr>
          <a:xfrm>
            <a:off x="841458" y="4425921"/>
            <a:ext cx="1884951" cy="1200329"/>
          </a:xfrm>
          <a:prstGeom prst="rect">
            <a:avLst/>
          </a:prstGeom>
          <a:noFill/>
        </p:spPr>
        <p:txBody>
          <a:bodyPr wrap="square">
            <a:spAutoFit/>
          </a:bodyPr>
          <a:lstStyle/>
          <a:p>
            <a:pPr algn="ctr"/>
            <a:r>
              <a:rPr lang="en-US" altLang="zh-CN" sz="44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en-US"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 </a:t>
            </a:r>
          </a:p>
          <a:p>
            <a:pPr algn="ctr"/>
            <a:r>
              <a:rPr lang="zh-CN"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年轻地球</a:t>
            </a:r>
            <a:endParaRPr lang="en-US"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68DDFE1F-563B-4F88-A304-B763118E75C3}"/>
              </a:ext>
            </a:extLst>
          </p:cNvPr>
          <p:cNvSpPr txBox="1"/>
          <p:nvPr/>
        </p:nvSpPr>
        <p:spPr>
          <a:xfrm>
            <a:off x="515724" y="2498689"/>
            <a:ext cx="1732551" cy="1138773"/>
          </a:xfrm>
          <a:prstGeom prst="rect">
            <a:avLst/>
          </a:prstGeom>
          <a:noFill/>
        </p:spPr>
        <p:txBody>
          <a:bodyPr wrap="square">
            <a:spAutoFit/>
          </a:bodyPr>
          <a:lstStyle/>
          <a:p>
            <a:pPr algn="ctr"/>
            <a:r>
              <a:rPr lang="en-US" altLang="zh-CN" sz="2800"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rPr>
              <a:t>10%</a:t>
            </a:r>
          </a:p>
          <a:p>
            <a:pPr algn="ctr"/>
            <a:r>
              <a:rPr lang="zh-CN" altLang="en-US" sz="2000" b="1" kern="0" dirty="0">
                <a:solidFill>
                  <a:srgbClr val="31211B"/>
                </a:solidFill>
                <a:latin typeface="Microsoft YaHei" panose="020B0503020204020204" pitchFamily="34" charset="-122"/>
                <a:ea typeface="Microsoft YaHei" panose="020B0503020204020204" pitchFamily="34" charset="-122"/>
                <a:cs typeface="Times New Roman" panose="02020603050405020304" pitchFamily="18" charset="0"/>
              </a:rPr>
              <a:t>年老</a:t>
            </a:r>
            <a:endParaRPr lang="en-US" altLang="zh-CN" sz="2000" b="1" kern="0" dirty="0">
              <a:solidFill>
                <a:srgbClr val="31211B"/>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000"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rPr>
              <a:t>地</a:t>
            </a:r>
            <a:r>
              <a:rPr lang="zh-CN" altLang="zh-CN"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rPr>
              <a:t>球</a:t>
            </a:r>
            <a:endParaRPr lang="en-US" altLang="zh-CN" sz="2000"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CC7EF2A5-CBC3-4B6F-881E-E01194ACB556}"/>
              </a:ext>
            </a:extLst>
          </p:cNvPr>
          <p:cNvSpPr txBox="1"/>
          <p:nvPr/>
        </p:nvSpPr>
        <p:spPr>
          <a:xfrm>
            <a:off x="3614041" y="3812963"/>
            <a:ext cx="4874912" cy="1517851"/>
          </a:xfrm>
          <a:prstGeom prst="rect">
            <a:avLst/>
          </a:prstGeom>
          <a:noFill/>
        </p:spPr>
        <p:txBody>
          <a:bodyPr wrap="square">
            <a:spAutoFit/>
          </a:bodyPr>
          <a:lstStyle/>
          <a:p>
            <a:pPr marL="342900" indent="-342900">
              <a:lnSpc>
                <a:spcPts val="3800"/>
              </a:lnSpc>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不应该</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因</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的、不太明确的数据被大肆宣传，就忽视那</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的、明确的数据。</a:t>
            </a:r>
            <a:endParaRPr lang="zh-CN" altLang="en-US" sz="4000" dirty="0">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FB5EB68F-AE69-4E83-9578-7A6C8E86AD89}"/>
              </a:ext>
            </a:extLst>
          </p:cNvPr>
          <p:cNvGrpSpPr/>
          <p:nvPr/>
        </p:nvGrpSpPr>
        <p:grpSpPr>
          <a:xfrm>
            <a:off x="4227858" y="3214804"/>
            <a:ext cx="3495639" cy="3414434"/>
            <a:chOff x="654506" y="2810847"/>
            <a:chExt cx="3495639" cy="3414434"/>
          </a:xfrm>
        </p:grpSpPr>
        <p:sp>
          <p:nvSpPr>
            <p:cNvPr id="15" name="Rectangle 2">
              <a:extLst>
                <a:ext uri="{FF2B5EF4-FFF2-40B4-BE49-F238E27FC236}">
                  <a16:creationId xmlns:a16="http://schemas.microsoft.com/office/drawing/2014/main" id="{97A91D8C-8570-48CE-8205-5310A0796B98}"/>
                </a:ext>
              </a:extLst>
            </p:cNvPr>
            <p:cNvSpPr/>
            <p:nvPr/>
          </p:nvSpPr>
          <p:spPr>
            <a:xfrm>
              <a:off x="654506" y="5229044"/>
              <a:ext cx="3495639"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16" name="图片 15">
              <a:extLst>
                <a:ext uri="{FF2B5EF4-FFF2-40B4-BE49-F238E27FC236}">
                  <a16:creationId xmlns:a16="http://schemas.microsoft.com/office/drawing/2014/main" id="{8890FF40-1BB7-4E66-92C0-C5DB1069CA35}"/>
                </a:ext>
              </a:extLst>
            </p:cNvPr>
            <p:cNvPicPr>
              <a:picLocks noChangeAspect="1"/>
            </p:cNvPicPr>
            <p:nvPr/>
          </p:nvPicPr>
          <p:blipFill>
            <a:blip r:embed="rId5"/>
            <a:stretch>
              <a:fillRect/>
            </a:stretch>
          </p:blipFill>
          <p:spPr>
            <a:xfrm>
              <a:off x="1164434" y="2810847"/>
              <a:ext cx="2633747" cy="2418197"/>
            </a:xfrm>
            <a:prstGeom prst="rect">
              <a:avLst/>
            </a:prstGeom>
          </p:spPr>
        </p:pic>
        <p:pic>
          <p:nvPicPr>
            <p:cNvPr id="17" name="图片 16">
              <a:extLst>
                <a:ext uri="{FF2B5EF4-FFF2-40B4-BE49-F238E27FC236}">
                  <a16:creationId xmlns:a16="http://schemas.microsoft.com/office/drawing/2014/main" id="{36435E1C-E1CB-4B98-96DE-6A15A8639E5A}"/>
                </a:ext>
              </a:extLst>
            </p:cNvPr>
            <p:cNvPicPr>
              <a:picLocks noChangeAspect="1"/>
            </p:cNvPicPr>
            <p:nvPr/>
          </p:nvPicPr>
          <p:blipFill>
            <a:blip r:embed="rId6"/>
            <a:stretch>
              <a:fillRect/>
            </a:stretch>
          </p:blipFill>
          <p:spPr>
            <a:xfrm>
              <a:off x="3113760" y="5193696"/>
              <a:ext cx="989046" cy="1031585"/>
            </a:xfrm>
            <a:prstGeom prst="rect">
              <a:avLst/>
            </a:prstGeom>
          </p:spPr>
        </p:pic>
      </p:grpSp>
      <p:sp>
        <p:nvSpPr>
          <p:cNvPr id="4" name="标题 3">
            <a:extLst>
              <a:ext uri="{FF2B5EF4-FFF2-40B4-BE49-F238E27FC236}">
                <a16:creationId xmlns:a16="http://schemas.microsoft.com/office/drawing/2014/main" id="{4C4047CE-2D7F-D741-9314-675163835DC0}"/>
              </a:ext>
            </a:extLst>
          </p:cNvPr>
          <p:cNvSpPr>
            <a:spLocks noGrp="1"/>
          </p:cNvSpPr>
          <p:nvPr>
            <p:ph type="title"/>
          </p:nvPr>
        </p:nvSpPr>
        <p:spPr/>
        <p:txBody>
          <a:bodyPr/>
          <a:lstStyle/>
          <a:p>
            <a:r>
              <a:rPr lang="zh-CN" altLang="en-US" dirty="0"/>
              <a:t>“年轻地球”</a:t>
            </a:r>
            <a:br>
              <a:rPr lang="zh-CN" altLang="en-US" dirty="0"/>
            </a:br>
            <a:r>
              <a:rPr lang="zh-CN" altLang="en-US" dirty="0"/>
              <a:t>的根基是坚固的</a:t>
            </a:r>
            <a:r>
              <a:rPr lang="en-US" altLang="zh-CN" dirty="0"/>
              <a:t>!</a:t>
            </a:r>
            <a:endParaRPr lang="zh-CN" altLang="en-US" dirty="0"/>
          </a:p>
        </p:txBody>
      </p:sp>
    </p:spTree>
    <p:extLst>
      <p:ext uri="{BB962C8B-B14F-4D97-AF65-F5344CB8AC3E}">
        <p14:creationId xmlns:p14="http://schemas.microsoft.com/office/powerpoint/2010/main" val="158502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3"/>
                                        </p:tgtEl>
                                        <p:attrNameLst>
                                          <p:attrName>ppt_w</p:attrName>
                                        </p:attrNameLst>
                                      </p:cBhvr>
                                      <p:tavLst>
                                        <p:tav tm="0">
                                          <p:val>
                                            <p:strVal val="ppt_w"/>
                                          </p:val>
                                        </p:tav>
                                        <p:tav tm="100000">
                                          <p:val>
                                            <p:fltVal val="0"/>
                                          </p:val>
                                        </p:tav>
                                      </p:tavLst>
                                    </p:anim>
                                    <p:anim calcmode="lin" valueType="num">
                                      <p:cBhvr>
                                        <p:cTn id="7" dur="1000"/>
                                        <p:tgtEl>
                                          <p:spTgt spid="13"/>
                                        </p:tgtEl>
                                        <p:attrNameLst>
                                          <p:attrName>ppt_h</p:attrName>
                                        </p:attrNameLst>
                                      </p:cBhvr>
                                      <p:tavLst>
                                        <p:tav tm="0">
                                          <p:val>
                                            <p:strVal val="ppt_h"/>
                                          </p:val>
                                        </p:tav>
                                        <p:tav tm="100000">
                                          <p:val>
                                            <p:fltVal val="0"/>
                                          </p:val>
                                        </p:tav>
                                      </p:tavLst>
                                    </p:anim>
                                    <p:anim calcmode="lin" valueType="num">
                                      <p:cBhvr>
                                        <p:cTn id="8" dur="1000"/>
                                        <p:tgtEl>
                                          <p:spTgt spid="13"/>
                                        </p:tgtEl>
                                        <p:attrNameLst>
                                          <p:attrName>style.rotation</p:attrName>
                                        </p:attrNameLst>
                                      </p:cBhvr>
                                      <p:tavLst>
                                        <p:tav tm="0">
                                          <p:val>
                                            <p:fltVal val="0"/>
                                          </p:val>
                                        </p:tav>
                                        <p:tav tm="100000">
                                          <p:val>
                                            <p:fltVal val="90"/>
                                          </p:val>
                                        </p:tav>
                                      </p:tavLst>
                                    </p:anim>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查看源图像">
            <a:extLst>
              <a:ext uri="{FF2B5EF4-FFF2-40B4-BE49-F238E27FC236}">
                <a16:creationId xmlns:a16="http://schemas.microsoft.com/office/drawing/2014/main" id="{941DFA7E-63D2-8742-98A2-6A13DEC6F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3" y="24859"/>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B808545-EA8D-4EA4-9A4C-6860D6C53EB1}"/>
              </a:ext>
            </a:extLst>
          </p:cNvPr>
          <p:cNvSpPr>
            <a:spLocks noChangeArrowheads="1"/>
          </p:cNvSpPr>
          <p:nvPr/>
        </p:nvSpPr>
        <p:spPr bwMode="auto">
          <a:xfrm>
            <a:off x="2650602" y="5610552"/>
            <a:ext cx="1137988" cy="1033318"/>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文本框 9">
            <a:extLst>
              <a:ext uri="{FF2B5EF4-FFF2-40B4-BE49-F238E27FC236}">
                <a16:creationId xmlns:a16="http://schemas.microsoft.com/office/drawing/2014/main" id="{EA689384-53F5-4456-992D-68F7B06F9897}"/>
              </a:ext>
            </a:extLst>
          </p:cNvPr>
          <p:cNvSpPr txBox="1"/>
          <p:nvPr/>
        </p:nvSpPr>
        <p:spPr>
          <a:xfrm>
            <a:off x="2166708" y="4556888"/>
            <a:ext cx="4810584" cy="565091"/>
          </a:xfrm>
          <a:prstGeom prst="rect">
            <a:avLst/>
          </a:prstGeom>
          <a:solidFill>
            <a:schemeClr val="accent6">
              <a:lumMod val="50000"/>
            </a:schemeClr>
          </a:solidFill>
        </p:spPr>
        <p:txBody>
          <a:bodyPr wrap="square">
            <a:spAutoFit/>
          </a:bodyPr>
          <a:lstStyle/>
          <a:p>
            <a:pPr algn="ctr">
              <a:lnSpc>
                <a:spcPts val="3860"/>
              </a:lnSpc>
            </a:pPr>
            <a:r>
              <a:rPr lang="zh-CN" altLang="en-US" sz="3200" b="1" dirty="0">
                <a:solidFill>
                  <a:schemeClr val="bg1"/>
                </a:solidFill>
                <a:latin typeface="Microsoft YaHei" panose="020B0503020204020204" pitchFamily="34" charset="-122"/>
                <a:ea typeface="Microsoft YaHei" panose="020B0503020204020204" pitchFamily="34" charset="-122"/>
              </a:rPr>
              <a:t>女孩是年轻的！</a:t>
            </a:r>
            <a:endParaRPr lang="zh-CN" altLang="en-US" sz="4800" b="1" dirty="0">
              <a:solidFill>
                <a:schemeClr val="bg1"/>
              </a:solidFill>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A2552D67-D481-7448-981C-A4D1A7983037}"/>
              </a:ext>
            </a:extLst>
          </p:cNvPr>
          <p:cNvPicPr>
            <a:picLocks noChangeAspect="1"/>
          </p:cNvPicPr>
          <p:nvPr/>
        </p:nvPicPr>
        <p:blipFill rotWithShape="1">
          <a:blip r:embed="rId4"/>
          <a:srcRect l="6381" t="6521" r="6013"/>
          <a:stretch/>
        </p:blipFill>
        <p:spPr>
          <a:xfrm>
            <a:off x="4350912" y="3470643"/>
            <a:ext cx="2952714" cy="31506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72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17">
            <a:extLst>
              <a:ext uri="{FF2B5EF4-FFF2-40B4-BE49-F238E27FC236}">
                <a16:creationId xmlns:a16="http://schemas.microsoft.com/office/drawing/2014/main" id="{088CD072-4BEB-3048-8096-57A20BDA4ABB}"/>
              </a:ext>
            </a:extLst>
          </p:cNvPr>
          <p:cNvSpPr/>
          <p:nvPr/>
        </p:nvSpPr>
        <p:spPr>
          <a:xfrm flipH="1">
            <a:off x="454531" y="1803933"/>
            <a:ext cx="0" cy="457923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9C2A5D14-2875-304F-AA4B-B60717334A4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14D3C34D-28F6-344A-B134-8905CE2FC714}"/>
              </a:ext>
            </a:extLst>
          </p:cNvPr>
          <p:cNvSpPr/>
          <p:nvPr/>
        </p:nvSpPr>
        <p:spPr>
          <a:xfrm flipH="1" flipV="1">
            <a:off x="971601" y="1803934"/>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5882D51A-2BBE-384B-B796-3480AB49CF1B}"/>
              </a:ext>
            </a:extLst>
          </p:cNvPr>
          <p:cNvSpPr/>
          <p:nvPr/>
        </p:nvSpPr>
        <p:spPr>
          <a:xfrm flipH="1">
            <a:off x="8714268" y="1803932"/>
            <a:ext cx="0" cy="4440947"/>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C9073E0B-31F0-1043-914E-20D9787DB6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ECC26ECF-2E06-0B4D-8750-623C88F35CEB}"/>
              </a:ext>
            </a:extLst>
          </p:cNvPr>
          <p:cNvPicPr>
            <a:picLocks noChangeAspect="1"/>
          </p:cNvPicPr>
          <p:nvPr/>
        </p:nvPicPr>
        <p:blipFill>
          <a:blip r:embed="rId3"/>
          <a:stretch>
            <a:fillRect/>
          </a:stretch>
        </p:blipFill>
        <p:spPr>
          <a:xfrm rot="10800000">
            <a:off x="222738" y="1544833"/>
            <a:ext cx="921637" cy="565092"/>
          </a:xfrm>
          <a:prstGeom prst="rect">
            <a:avLst/>
          </a:prstGeom>
          <a:ln w="12700">
            <a:miter lim="400000"/>
          </a:ln>
        </p:spPr>
      </p:pic>
      <p:sp>
        <p:nvSpPr>
          <p:cNvPr id="4" name="标题 3">
            <a:extLst>
              <a:ext uri="{FF2B5EF4-FFF2-40B4-BE49-F238E27FC236}">
                <a16:creationId xmlns:a16="http://schemas.microsoft.com/office/drawing/2014/main" id="{4C4047CE-2D7F-D741-9314-675163835DC0}"/>
              </a:ext>
            </a:extLst>
          </p:cNvPr>
          <p:cNvSpPr>
            <a:spLocks noGrp="1"/>
          </p:cNvSpPr>
          <p:nvPr>
            <p:ph type="title"/>
          </p:nvPr>
        </p:nvSpPr>
        <p:spPr/>
        <p:txBody>
          <a:bodyPr/>
          <a:lstStyle/>
          <a:p>
            <a:r>
              <a:rPr lang="zh-CN" altLang="en-US" dirty="0"/>
              <a:t>放射性测年法不准确</a:t>
            </a:r>
          </a:p>
        </p:txBody>
      </p:sp>
      <p:sp>
        <p:nvSpPr>
          <p:cNvPr id="24" name="矩形 23">
            <a:extLst>
              <a:ext uri="{FF2B5EF4-FFF2-40B4-BE49-F238E27FC236}">
                <a16:creationId xmlns:a16="http://schemas.microsoft.com/office/drawing/2014/main" id="{B35F3E65-442A-E44C-8AED-EEFA6BD8AFD6}"/>
              </a:ext>
            </a:extLst>
          </p:cNvPr>
          <p:cNvSpPr/>
          <p:nvPr/>
        </p:nvSpPr>
        <p:spPr>
          <a:xfrm>
            <a:off x="4213039" y="3840143"/>
            <a:ext cx="4161930" cy="1052981"/>
          </a:xfrm>
          <a:prstGeom prst="rect">
            <a:avLst/>
          </a:prstGeom>
        </p:spPr>
        <p:txBody>
          <a:bodyPr wrap="square">
            <a:spAutoFit/>
          </a:bodyPr>
          <a:lstStyle/>
          <a:p>
            <a:pPr defTabSz="342900">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问：</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是什么导致这种方法</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不准确</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5" name="矩形 24">
            <a:extLst>
              <a:ext uri="{FF2B5EF4-FFF2-40B4-BE49-F238E27FC236}">
                <a16:creationId xmlns:a16="http://schemas.microsoft.com/office/drawing/2014/main" id="{43A1488F-0411-4C4C-A63A-3422DD79D963}"/>
              </a:ext>
            </a:extLst>
          </p:cNvPr>
          <p:cNvSpPr/>
          <p:nvPr/>
        </p:nvSpPr>
        <p:spPr>
          <a:xfrm>
            <a:off x="4213038" y="5119616"/>
            <a:ext cx="4161926" cy="1553117"/>
          </a:xfrm>
          <a:prstGeom prst="rect">
            <a:avLst/>
          </a:prstGeom>
        </p:spPr>
        <p:txBody>
          <a:bodyPr wrap="square">
            <a:spAutoFit/>
          </a:bodyPr>
          <a:lstStyle/>
          <a:p>
            <a:pPr defTabSz="342900">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答</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dirty="0">
                <a:effectLst/>
                <a:latin typeface="Microsoft YaHei" panose="020B0503020204020204" pitchFamily="34" charset="-122"/>
                <a:ea typeface="Microsoft YaHei" panose="020B0503020204020204" pitchFamily="34" charset="-122"/>
              </a:rPr>
              <a:t>这种方法的运作原理是基于假设。 </a:t>
            </a:r>
          </a:p>
          <a:p>
            <a:pPr defTabSz="342900">
              <a:lnSpc>
                <a:spcPts val="3860"/>
              </a:lnSpc>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10" name="组合 9">
            <a:extLst>
              <a:ext uri="{FF2B5EF4-FFF2-40B4-BE49-F238E27FC236}">
                <a16:creationId xmlns:a16="http://schemas.microsoft.com/office/drawing/2014/main" id="{3F7E1CFF-2A66-0C43-A588-A09C782D8E77}"/>
              </a:ext>
            </a:extLst>
          </p:cNvPr>
          <p:cNvGrpSpPr/>
          <p:nvPr/>
        </p:nvGrpSpPr>
        <p:grpSpPr>
          <a:xfrm>
            <a:off x="2337488" y="1685734"/>
            <a:ext cx="3912836" cy="2160027"/>
            <a:chOff x="2337488" y="1685734"/>
            <a:chExt cx="3912836" cy="2160027"/>
          </a:xfrm>
        </p:grpSpPr>
        <p:pic>
          <p:nvPicPr>
            <p:cNvPr id="7" name="图片 6">
              <a:extLst>
                <a:ext uri="{FF2B5EF4-FFF2-40B4-BE49-F238E27FC236}">
                  <a16:creationId xmlns:a16="http://schemas.microsoft.com/office/drawing/2014/main" id="{5EFD83D8-2CE4-0E44-9E1E-3C37C54BEAD7}"/>
                </a:ext>
              </a:extLst>
            </p:cNvPr>
            <p:cNvPicPr>
              <a:picLocks noChangeAspect="1"/>
            </p:cNvPicPr>
            <p:nvPr/>
          </p:nvPicPr>
          <p:blipFill>
            <a:blip r:embed="rId4"/>
            <a:stretch>
              <a:fillRect/>
            </a:stretch>
          </p:blipFill>
          <p:spPr>
            <a:xfrm>
              <a:off x="2337488" y="1685734"/>
              <a:ext cx="3912836" cy="2160027"/>
            </a:xfrm>
            <a:prstGeom prst="rect">
              <a:avLst/>
            </a:prstGeom>
          </p:spPr>
        </p:pic>
        <p:sp>
          <p:nvSpPr>
            <p:cNvPr id="6" name="文本框 5">
              <a:extLst>
                <a:ext uri="{FF2B5EF4-FFF2-40B4-BE49-F238E27FC236}">
                  <a16:creationId xmlns:a16="http://schemas.microsoft.com/office/drawing/2014/main" id="{939533B8-1E97-B245-B9F9-1C30E400222C}"/>
                </a:ext>
              </a:extLst>
            </p:cNvPr>
            <p:cNvSpPr txBox="1"/>
            <p:nvPr/>
          </p:nvSpPr>
          <p:spPr>
            <a:xfrm>
              <a:off x="3187838" y="2331204"/>
              <a:ext cx="2646878" cy="584775"/>
            </a:xfrm>
            <a:prstGeom prst="rect">
              <a:avLst/>
            </a:prstGeom>
            <a:noFill/>
          </p:spPr>
          <p:txBody>
            <a:bodyPr wrap="none" rtlCol="0">
              <a:spAutoFit/>
            </a:bodyPr>
            <a:lstStyle/>
            <a:p>
              <a:r>
                <a:rPr kumimoji="1" lang="zh-CN" altLang="en-US" sz="3200" b="1" dirty="0">
                  <a:latin typeface="Microsoft YaHei" panose="020B0503020204020204" pitchFamily="34" charset="-122"/>
                  <a:ea typeface="Microsoft YaHei" panose="020B0503020204020204" pitchFamily="34" charset="-122"/>
                </a:rPr>
                <a:t>假设不成立！</a:t>
              </a:r>
            </a:p>
          </p:txBody>
        </p:sp>
      </p:grpSp>
      <p:pic>
        <p:nvPicPr>
          <p:cNvPr id="9" name="图片 8">
            <a:extLst>
              <a:ext uri="{FF2B5EF4-FFF2-40B4-BE49-F238E27FC236}">
                <a16:creationId xmlns:a16="http://schemas.microsoft.com/office/drawing/2014/main" id="{7DCB07EE-9AAF-2548-9610-E25C1A62AA0E}"/>
              </a:ext>
            </a:extLst>
          </p:cNvPr>
          <p:cNvPicPr>
            <a:picLocks noChangeAspect="1"/>
          </p:cNvPicPr>
          <p:nvPr/>
        </p:nvPicPr>
        <p:blipFill>
          <a:blip r:embed="rId5"/>
          <a:stretch>
            <a:fillRect/>
          </a:stretch>
        </p:blipFill>
        <p:spPr>
          <a:xfrm>
            <a:off x="-41058" y="2233913"/>
            <a:ext cx="4234107" cy="4153567"/>
          </a:xfrm>
          <a:prstGeom prst="rect">
            <a:avLst/>
          </a:prstGeom>
        </p:spPr>
      </p:pic>
    </p:spTree>
    <p:extLst>
      <p:ext uri="{BB962C8B-B14F-4D97-AF65-F5344CB8AC3E}">
        <p14:creationId xmlns:p14="http://schemas.microsoft.com/office/powerpoint/2010/main" val="133140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89960-229B-1042-A348-730AC76D2FDE}"/>
              </a:ext>
            </a:extLst>
          </p:cNvPr>
          <p:cNvSpPr txBox="1">
            <a:spLocks/>
          </p:cNvSpPr>
          <p:nvPr/>
        </p:nvSpPr>
        <p:spPr>
          <a:xfrm>
            <a:off x="694713" y="572870"/>
            <a:ext cx="3248280" cy="131897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860"/>
              </a:lnSpc>
            </a:pPr>
            <a:r>
              <a:rPr lang="zh-TW"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房子的地基没打好房子就会坍塌</a:t>
            </a:r>
            <a:endParaRPr lang="zh-CN" altLang="en-US" sz="2800" b="1" dirty="0">
              <a:latin typeface="Microsoft YaHei" panose="020B0503020204020204" pitchFamily="34" charset="-122"/>
              <a:ea typeface="Microsoft YaHei" panose="020B0503020204020204" pitchFamily="34" charset="-122"/>
            </a:endParaRPr>
          </a:p>
        </p:txBody>
      </p:sp>
      <p:pic>
        <p:nvPicPr>
          <p:cNvPr id="3" name="Picture 2" descr="查看源图像">
            <a:extLst>
              <a:ext uri="{FF2B5EF4-FFF2-40B4-BE49-F238E27FC236}">
                <a16:creationId xmlns:a16="http://schemas.microsoft.com/office/drawing/2014/main" id="{CADD8168-9E07-EA45-8307-F423E7ADC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48"/>
          <a:stretch/>
        </p:blipFill>
        <p:spPr bwMode="auto">
          <a:xfrm>
            <a:off x="750025" y="1683592"/>
            <a:ext cx="3137655" cy="32165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a:extLst>
              <a:ext uri="{FF2B5EF4-FFF2-40B4-BE49-F238E27FC236}">
                <a16:creationId xmlns:a16="http://schemas.microsoft.com/office/drawing/2014/main" id="{6115B2C5-A37E-4A40-9F16-7854235752F4}"/>
              </a:ext>
            </a:extLst>
          </p:cNvPr>
          <p:cNvSpPr txBox="1">
            <a:spLocks/>
          </p:cNvSpPr>
          <p:nvPr/>
        </p:nvSpPr>
        <p:spPr>
          <a:xfrm>
            <a:off x="4103856" y="572870"/>
            <a:ext cx="4284560" cy="1199069"/>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pPr>
              <a:lnSpc>
                <a:spcPts val="3860"/>
              </a:lnSpc>
            </a:pPr>
            <a:r>
              <a:rPr lang="zh-CN" altLang="zh-CN" sz="2800" kern="0" dirty="0">
                <a:effectLst/>
                <a:cs typeface="Times New Roman" panose="02020603050405020304" pitchFamily="18" charset="0"/>
              </a:rPr>
              <a:t>对于地球年龄认识不全</a:t>
            </a:r>
            <a:endParaRPr lang="en-US" altLang="zh-CN" sz="2800" kern="0" dirty="0">
              <a:effectLst/>
              <a:cs typeface="Times New Roman" panose="02020603050405020304" pitchFamily="18" charset="0"/>
            </a:endParaRPr>
          </a:p>
          <a:p>
            <a:pPr>
              <a:lnSpc>
                <a:spcPts val="3860"/>
              </a:lnSpc>
            </a:pPr>
            <a:r>
              <a:rPr lang="zh-CN" altLang="zh-CN" sz="2800" kern="0" dirty="0">
                <a:effectLst/>
                <a:cs typeface="Times New Roman" panose="02020603050405020304" pitchFamily="18" charset="0"/>
              </a:rPr>
              <a:t>信仰根基有坍塌的危险</a:t>
            </a:r>
            <a:endParaRPr lang="zh-CN" altLang="en-US" sz="2800" dirty="0"/>
          </a:p>
        </p:txBody>
      </p:sp>
      <p:sp>
        <p:nvSpPr>
          <p:cNvPr id="5" name="文本框 4">
            <a:extLst>
              <a:ext uri="{FF2B5EF4-FFF2-40B4-BE49-F238E27FC236}">
                <a16:creationId xmlns:a16="http://schemas.microsoft.com/office/drawing/2014/main" id="{4B71D99D-9832-B540-88C3-19373F1F0864}"/>
              </a:ext>
            </a:extLst>
          </p:cNvPr>
          <p:cNvSpPr txBox="1"/>
          <p:nvPr/>
        </p:nvSpPr>
        <p:spPr>
          <a:xfrm>
            <a:off x="694713" y="5377536"/>
            <a:ext cx="8287240" cy="1060355"/>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全面而深入</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地认识地球的年龄有助于：</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扎稳信仰的根基</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、装备自己来帮助他人</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F0F1DD54-40BE-844D-8B56-9E261A1ECB37}"/>
              </a:ext>
            </a:extLst>
          </p:cNvPr>
          <p:cNvPicPr>
            <a:picLocks noChangeAspect="1"/>
          </p:cNvPicPr>
          <p:nvPr/>
        </p:nvPicPr>
        <p:blipFill>
          <a:blip r:embed="rId4"/>
          <a:stretch>
            <a:fillRect/>
          </a:stretch>
        </p:blipFill>
        <p:spPr>
          <a:xfrm>
            <a:off x="4103854" y="1683592"/>
            <a:ext cx="4284564" cy="32165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724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17">
            <a:extLst>
              <a:ext uri="{FF2B5EF4-FFF2-40B4-BE49-F238E27FC236}">
                <a16:creationId xmlns:a16="http://schemas.microsoft.com/office/drawing/2014/main" id="{088CD072-4BEB-3048-8096-57A20BDA4ABB}"/>
              </a:ext>
            </a:extLst>
          </p:cNvPr>
          <p:cNvSpPr/>
          <p:nvPr/>
        </p:nvSpPr>
        <p:spPr>
          <a:xfrm flipH="1">
            <a:off x="454531" y="1803933"/>
            <a:ext cx="0" cy="457923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9C2A5D14-2875-304F-AA4B-B60717334A4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14D3C34D-28F6-344A-B134-8905CE2FC714}"/>
              </a:ext>
            </a:extLst>
          </p:cNvPr>
          <p:cNvSpPr/>
          <p:nvPr/>
        </p:nvSpPr>
        <p:spPr>
          <a:xfrm flipH="1" flipV="1">
            <a:off x="971601" y="1803934"/>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5882D51A-2BBE-384B-B796-3480AB49CF1B}"/>
              </a:ext>
            </a:extLst>
          </p:cNvPr>
          <p:cNvSpPr/>
          <p:nvPr/>
        </p:nvSpPr>
        <p:spPr>
          <a:xfrm flipH="1">
            <a:off x="8714268" y="1803932"/>
            <a:ext cx="0" cy="4440947"/>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C9073E0B-31F0-1043-914E-20D9787DB6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ECC26ECF-2E06-0B4D-8750-623C88F35CEB}"/>
              </a:ext>
            </a:extLst>
          </p:cNvPr>
          <p:cNvPicPr>
            <a:picLocks noChangeAspect="1"/>
          </p:cNvPicPr>
          <p:nvPr/>
        </p:nvPicPr>
        <p:blipFill>
          <a:blip r:embed="rId3"/>
          <a:stretch>
            <a:fillRect/>
          </a:stretch>
        </p:blipFill>
        <p:spPr>
          <a:xfrm rot="10800000">
            <a:off x="222738" y="1544833"/>
            <a:ext cx="921637" cy="565092"/>
          </a:xfrm>
          <a:prstGeom prst="rect">
            <a:avLst/>
          </a:prstGeom>
          <a:ln w="12700">
            <a:miter lim="400000"/>
          </a:ln>
        </p:spPr>
      </p:pic>
      <p:sp>
        <p:nvSpPr>
          <p:cNvPr id="4" name="标题 3">
            <a:extLst>
              <a:ext uri="{FF2B5EF4-FFF2-40B4-BE49-F238E27FC236}">
                <a16:creationId xmlns:a16="http://schemas.microsoft.com/office/drawing/2014/main" id="{4C4047CE-2D7F-D741-9314-675163835DC0}"/>
              </a:ext>
            </a:extLst>
          </p:cNvPr>
          <p:cNvSpPr>
            <a:spLocks noGrp="1"/>
          </p:cNvSpPr>
          <p:nvPr>
            <p:ph type="title"/>
          </p:nvPr>
        </p:nvSpPr>
        <p:spPr/>
        <p:txBody>
          <a:bodyPr/>
          <a:lstStyle/>
          <a:p>
            <a:r>
              <a:rPr lang="zh-CN" altLang="en-US" dirty="0"/>
              <a:t>放射性测年法不准确</a:t>
            </a:r>
          </a:p>
        </p:txBody>
      </p:sp>
      <p:sp>
        <p:nvSpPr>
          <p:cNvPr id="24" name="矩形 23">
            <a:extLst>
              <a:ext uri="{FF2B5EF4-FFF2-40B4-BE49-F238E27FC236}">
                <a16:creationId xmlns:a16="http://schemas.microsoft.com/office/drawing/2014/main" id="{B35F3E65-442A-E44C-8AED-EEFA6BD8AFD6}"/>
              </a:ext>
            </a:extLst>
          </p:cNvPr>
          <p:cNvSpPr/>
          <p:nvPr/>
        </p:nvSpPr>
        <p:spPr>
          <a:xfrm>
            <a:off x="3477729" y="2151046"/>
            <a:ext cx="5036844" cy="2053319"/>
          </a:xfrm>
          <a:prstGeom prst="rect">
            <a:avLst/>
          </a:prstGeom>
        </p:spPr>
        <p:txBody>
          <a:bodyPr wrap="square">
            <a:spAutoFit/>
          </a:bodyPr>
          <a:lstStyle/>
          <a:p>
            <a:pPr marL="457200" indent="-457200" defTabSz="3429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石头被造时，科学家不在场</a:t>
            </a:r>
          </a:p>
          <a:p>
            <a:pPr marL="457200" indent="-457200" defTabSz="342900">
              <a:lnSpc>
                <a:spcPts val="3860"/>
              </a:lnSpc>
              <a:buFont typeface="Arial" panose="020B0604020202020204" pitchFamily="34" charset="0"/>
              <a:buChar char="•"/>
            </a:pP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defTabSz="342900">
              <a:lnSpc>
                <a:spcPts val="3860"/>
              </a:lnSpc>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石头被造后，科学家也没有一直追踪记录石头的变化</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5415AB11-1A78-5F47-A0E4-5E95C294D2FE}"/>
              </a:ext>
            </a:extLst>
          </p:cNvPr>
          <p:cNvPicPr>
            <a:picLocks noChangeAspect="1"/>
          </p:cNvPicPr>
          <p:nvPr/>
        </p:nvPicPr>
        <p:blipFill>
          <a:blip r:embed="rId4"/>
          <a:stretch>
            <a:fillRect/>
          </a:stretch>
        </p:blipFill>
        <p:spPr>
          <a:xfrm flipH="1">
            <a:off x="222738" y="3208960"/>
            <a:ext cx="2836044" cy="3347765"/>
          </a:xfrm>
          <a:prstGeom prst="rect">
            <a:avLst/>
          </a:prstGeom>
        </p:spPr>
      </p:pic>
      <p:pic>
        <p:nvPicPr>
          <p:cNvPr id="14" name="图片 13">
            <a:extLst>
              <a:ext uri="{FF2B5EF4-FFF2-40B4-BE49-F238E27FC236}">
                <a16:creationId xmlns:a16="http://schemas.microsoft.com/office/drawing/2014/main" id="{E81AAB0D-9428-A849-9E8E-C0737A1B9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143" y="4941457"/>
            <a:ext cx="2603916" cy="1532513"/>
          </a:xfrm>
          <a:prstGeom prst="rect">
            <a:avLst/>
          </a:prstGeom>
          <a:ln>
            <a:noFill/>
          </a:ln>
          <a:effectLst/>
        </p:spPr>
      </p:pic>
    </p:spTree>
    <p:extLst>
      <p:ext uri="{BB962C8B-B14F-4D97-AF65-F5344CB8AC3E}">
        <p14:creationId xmlns:p14="http://schemas.microsoft.com/office/powerpoint/2010/main" val="863802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17">
            <a:extLst>
              <a:ext uri="{FF2B5EF4-FFF2-40B4-BE49-F238E27FC236}">
                <a16:creationId xmlns:a16="http://schemas.microsoft.com/office/drawing/2014/main" id="{088CD072-4BEB-3048-8096-57A20BDA4ABB}"/>
              </a:ext>
            </a:extLst>
          </p:cNvPr>
          <p:cNvSpPr/>
          <p:nvPr/>
        </p:nvSpPr>
        <p:spPr>
          <a:xfrm flipH="1">
            <a:off x="454531" y="1803933"/>
            <a:ext cx="0" cy="4579237"/>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9C2A5D14-2875-304F-AA4B-B60717334A4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14D3C34D-28F6-344A-B134-8905CE2FC714}"/>
              </a:ext>
            </a:extLst>
          </p:cNvPr>
          <p:cNvSpPr/>
          <p:nvPr/>
        </p:nvSpPr>
        <p:spPr>
          <a:xfrm flipH="1" flipV="1">
            <a:off x="971601" y="1803934"/>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5882D51A-2BBE-384B-B796-3480AB49CF1B}"/>
              </a:ext>
            </a:extLst>
          </p:cNvPr>
          <p:cNvSpPr/>
          <p:nvPr/>
        </p:nvSpPr>
        <p:spPr>
          <a:xfrm flipH="1">
            <a:off x="8714268" y="1803932"/>
            <a:ext cx="0" cy="4440947"/>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C9073E0B-31F0-1043-914E-20D9787DB64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ECC26ECF-2E06-0B4D-8750-623C88F35CEB}"/>
              </a:ext>
            </a:extLst>
          </p:cNvPr>
          <p:cNvPicPr>
            <a:picLocks noChangeAspect="1"/>
          </p:cNvPicPr>
          <p:nvPr/>
        </p:nvPicPr>
        <p:blipFill>
          <a:blip r:embed="rId3"/>
          <a:stretch>
            <a:fillRect/>
          </a:stretch>
        </p:blipFill>
        <p:spPr>
          <a:xfrm rot="10800000">
            <a:off x="222738" y="1544833"/>
            <a:ext cx="921637" cy="565092"/>
          </a:xfrm>
          <a:prstGeom prst="rect">
            <a:avLst/>
          </a:prstGeom>
          <a:ln w="12700">
            <a:miter lim="400000"/>
          </a:ln>
        </p:spPr>
      </p:pic>
      <p:sp>
        <p:nvSpPr>
          <p:cNvPr id="4" name="标题 3">
            <a:extLst>
              <a:ext uri="{FF2B5EF4-FFF2-40B4-BE49-F238E27FC236}">
                <a16:creationId xmlns:a16="http://schemas.microsoft.com/office/drawing/2014/main" id="{4C4047CE-2D7F-D741-9314-675163835DC0}"/>
              </a:ext>
            </a:extLst>
          </p:cNvPr>
          <p:cNvSpPr>
            <a:spLocks noGrp="1"/>
          </p:cNvSpPr>
          <p:nvPr>
            <p:ph type="title"/>
          </p:nvPr>
        </p:nvSpPr>
        <p:spPr>
          <a:xfrm>
            <a:off x="0" y="613121"/>
            <a:ext cx="9144000" cy="1142698"/>
          </a:xfrm>
        </p:spPr>
        <p:txBody>
          <a:bodyPr/>
          <a:lstStyle/>
          <a:p>
            <a:r>
              <a:rPr lang="zh-CN" altLang="en-US" dirty="0"/>
              <a:t>为什么放射性测年法不准确？</a:t>
            </a:r>
          </a:p>
        </p:txBody>
      </p:sp>
      <p:sp>
        <p:nvSpPr>
          <p:cNvPr id="26" name="内容占位符 2">
            <a:extLst>
              <a:ext uri="{FF2B5EF4-FFF2-40B4-BE49-F238E27FC236}">
                <a16:creationId xmlns:a16="http://schemas.microsoft.com/office/drawing/2014/main" id="{4C905904-4A86-F64B-8873-720F17D67DDE}"/>
              </a:ext>
            </a:extLst>
          </p:cNvPr>
          <p:cNvSpPr txBox="1">
            <a:spLocks/>
          </p:cNvSpPr>
          <p:nvPr/>
        </p:nvSpPr>
        <p:spPr>
          <a:xfrm>
            <a:off x="644423" y="4189076"/>
            <a:ext cx="3712803" cy="697272"/>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lnSpc>
                <a:spcPts val="3260"/>
              </a:lnSpc>
              <a:spcBef>
                <a:spcPts val="0"/>
              </a:spcBef>
              <a:buFont typeface="Wingdings 2" pitchFamily="18" charset="2"/>
              <a:buNone/>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基于</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假设推算年龄</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27" name="图片 26">
            <a:extLst>
              <a:ext uri="{FF2B5EF4-FFF2-40B4-BE49-F238E27FC236}">
                <a16:creationId xmlns:a16="http://schemas.microsoft.com/office/drawing/2014/main" id="{5628A462-6DA4-424A-8643-0BD5924D7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313" y="2040294"/>
            <a:ext cx="3001328" cy="1766406"/>
          </a:xfrm>
          <a:prstGeom prst="rect">
            <a:avLst/>
          </a:prstGeom>
          <a:ln>
            <a:noFill/>
          </a:ln>
          <a:effectLst>
            <a:outerShdw blurRad="292100" dist="139700" dir="2700000" algn="tl" rotWithShape="0">
              <a:srgbClr val="333333">
                <a:alpha val="65000"/>
              </a:srgbClr>
            </a:outerShdw>
          </a:effectLst>
        </p:spPr>
      </p:pic>
      <p:sp>
        <p:nvSpPr>
          <p:cNvPr id="28" name="文本框 27">
            <a:extLst>
              <a:ext uri="{FF2B5EF4-FFF2-40B4-BE49-F238E27FC236}">
                <a16:creationId xmlns:a16="http://schemas.microsoft.com/office/drawing/2014/main" id="{ABF5F506-CF28-FC47-97BA-53D3CAAFDD34}"/>
              </a:ext>
            </a:extLst>
          </p:cNvPr>
          <p:cNvSpPr txBox="1"/>
          <p:nvPr/>
        </p:nvSpPr>
        <p:spPr>
          <a:xfrm>
            <a:off x="4699322" y="4189076"/>
            <a:ext cx="3863511" cy="502702"/>
          </a:xfrm>
          <a:prstGeom prst="rect">
            <a:avLst/>
          </a:prstGeom>
          <a:noFill/>
        </p:spPr>
        <p:txBody>
          <a:bodyPr wrap="square">
            <a:spAutoFit/>
          </a:bodyPr>
          <a:lstStyle/>
          <a:p>
            <a:pPr>
              <a:lnSpc>
                <a:spcPts val="3200"/>
              </a:lnSpc>
              <a:spcBef>
                <a:spcPts val="0"/>
              </a:spcBef>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假设</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不确定</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不准确！</a:t>
            </a:r>
            <a:endParaRPr lang="en-US" altLang="zh-CN" sz="8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9" name="下箭头 1">
            <a:extLst>
              <a:ext uri="{FF2B5EF4-FFF2-40B4-BE49-F238E27FC236}">
                <a16:creationId xmlns:a16="http://schemas.microsoft.com/office/drawing/2014/main" id="{2A89140B-B9C2-9443-B50B-32A8A721D8CF}"/>
              </a:ext>
            </a:extLst>
          </p:cNvPr>
          <p:cNvSpPr/>
          <p:nvPr/>
        </p:nvSpPr>
        <p:spPr>
          <a:xfrm>
            <a:off x="4065318" y="4867389"/>
            <a:ext cx="1013364" cy="697272"/>
          </a:xfrm>
          <a:prstGeom prst="downArrow">
            <a:avLst>
              <a:gd name="adj1" fmla="val 50000"/>
              <a:gd name="adj2" fmla="val 4495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文本框 29">
            <a:extLst>
              <a:ext uri="{FF2B5EF4-FFF2-40B4-BE49-F238E27FC236}">
                <a16:creationId xmlns:a16="http://schemas.microsoft.com/office/drawing/2014/main" id="{B4401D25-0FC3-F54A-A93D-351EF16A5A22}"/>
              </a:ext>
            </a:extLst>
          </p:cNvPr>
          <p:cNvSpPr txBox="1"/>
          <p:nvPr/>
        </p:nvSpPr>
        <p:spPr>
          <a:xfrm>
            <a:off x="581164" y="5608825"/>
            <a:ext cx="7981673" cy="565091"/>
          </a:xfrm>
          <a:prstGeom prst="rect">
            <a:avLst/>
          </a:prstGeom>
          <a:solidFill>
            <a:schemeClr val="accent6">
              <a:lumMod val="50000"/>
            </a:schemeClr>
          </a:solidFill>
        </p:spPr>
        <p:txBody>
          <a:bodyPr wrap="none" rtlCol="0">
            <a:spAutoFit/>
          </a:bodyPr>
          <a:lstStyle/>
          <a:p>
            <a:pPr algn="ctr">
              <a:lnSpc>
                <a:spcPts val="3860"/>
              </a:lnSpc>
            </a:pPr>
            <a:r>
              <a:rPr lang="zh-CN" altLang="zh-CN"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放射性同位素测年法得出的结果普遍不准</a:t>
            </a:r>
            <a:r>
              <a:rPr lang="zh-CN" altLang="en-US" sz="3200" b="1"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pic>
        <p:nvPicPr>
          <p:cNvPr id="31" name="图片 30">
            <a:extLst>
              <a:ext uri="{FF2B5EF4-FFF2-40B4-BE49-F238E27FC236}">
                <a16:creationId xmlns:a16="http://schemas.microsoft.com/office/drawing/2014/main" id="{8427F349-9F00-104F-9511-70967B1E55BB}"/>
              </a:ext>
            </a:extLst>
          </p:cNvPr>
          <p:cNvPicPr>
            <a:picLocks noChangeAspect="1"/>
          </p:cNvPicPr>
          <p:nvPr/>
        </p:nvPicPr>
        <p:blipFill rotWithShape="1">
          <a:blip r:embed="rId5"/>
          <a:srcRect t="10249" b="13975"/>
          <a:stretch/>
        </p:blipFill>
        <p:spPr>
          <a:xfrm>
            <a:off x="1284083" y="2040294"/>
            <a:ext cx="2325460" cy="19016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1" name="图片 10">
            <a:extLst>
              <a:ext uri="{FF2B5EF4-FFF2-40B4-BE49-F238E27FC236}">
                <a16:creationId xmlns:a16="http://schemas.microsoft.com/office/drawing/2014/main" id="{BC3F91DD-73F2-4449-9490-E0198F35F0D1}"/>
              </a:ext>
            </a:extLst>
          </p:cNvPr>
          <p:cNvPicPr>
            <a:picLocks noChangeAspect="1"/>
          </p:cNvPicPr>
          <p:nvPr/>
        </p:nvPicPr>
        <p:blipFill>
          <a:blip r:embed="rId4"/>
          <a:stretch>
            <a:fillRect/>
          </a:stretch>
        </p:blipFill>
        <p:spPr>
          <a:xfrm>
            <a:off x="6860541" y="3563692"/>
            <a:ext cx="1592604" cy="1596626"/>
          </a:xfrm>
          <a:prstGeom prst="rect">
            <a:avLst/>
          </a:prstGeom>
          <a:effectLst>
            <a:outerShdw blurRad="190500" dist="127000" dir="2700000" algn="tl" rotWithShape="0">
              <a:prstClr val="black">
                <a:alpha val="31000"/>
              </a:prstClr>
            </a:outerShdw>
          </a:effectLst>
        </p:spPr>
      </p:pic>
      <p:sp>
        <p:nvSpPr>
          <p:cNvPr id="24" name="TextBox 5">
            <a:extLst>
              <a:ext uri="{FF2B5EF4-FFF2-40B4-BE49-F238E27FC236}">
                <a16:creationId xmlns:a16="http://schemas.microsoft.com/office/drawing/2014/main" id="{B0EA84A5-F67D-4500-950C-F60195FFB42B}"/>
              </a:ext>
            </a:extLst>
          </p:cNvPr>
          <p:cNvSpPr txBox="1"/>
          <p:nvPr/>
        </p:nvSpPr>
        <p:spPr>
          <a:xfrm>
            <a:off x="1233428" y="4514012"/>
            <a:ext cx="2291586" cy="615553"/>
          </a:xfrm>
          <a:prstGeom prst="rect">
            <a:avLst/>
          </a:prstGeom>
          <a:solidFill>
            <a:schemeClr val="accent6">
              <a:lumMod val="50000"/>
            </a:schemeClr>
          </a:solidFill>
        </p:spPr>
        <p:txBody>
          <a:bodyPr wrap="square" rtlCol="0">
            <a:spAutoFit/>
          </a:bodyPr>
          <a:lstStyle/>
          <a:p>
            <a:pPr algn="ctr"/>
            <a:r>
              <a:rPr lang="zh-CN" altLang="en-US" sz="2000" dirty="0">
                <a:solidFill>
                  <a:schemeClr val="bg1"/>
                </a:solidFill>
                <a:latin typeface="Arial" panose="020B0604020202020204" pitchFamily="34" charset="0"/>
                <a:ea typeface="Adobe 黑体 Std R" panose="020B0400000000000000" pitchFamily="34" charset="-122"/>
                <a:cs typeface="Arial" panose="020B0604020202020204" pitchFamily="34" charset="0"/>
              </a:rPr>
              <a:t>罗塞尔 </a:t>
            </a:r>
            <a:r>
              <a:rPr lang="en-US" altLang="zh-CN" sz="2000" dirty="0">
                <a:solidFill>
                  <a:schemeClr val="bg1"/>
                </a:solidFill>
                <a:latin typeface="Arial" panose="020B0604020202020204" pitchFamily="34" charset="0"/>
                <a:ea typeface="Adobe 黑体 Std R" panose="020B0400000000000000" pitchFamily="34" charset="-122"/>
                <a:cs typeface="Arial" panose="020B0604020202020204" pitchFamily="34" charset="0"/>
              </a:rPr>
              <a:t>· </a:t>
            </a:r>
            <a:r>
              <a:rPr lang="zh-CN" altLang="en-US" sz="2000" dirty="0">
                <a:solidFill>
                  <a:schemeClr val="bg1"/>
                </a:solidFill>
                <a:latin typeface="Arial" panose="020B0604020202020204" pitchFamily="34" charset="0"/>
                <a:ea typeface="Adobe 黑体 Std R" panose="020B0400000000000000" pitchFamily="34" charset="-122"/>
                <a:cs typeface="Arial" panose="020B0604020202020204" pitchFamily="34" charset="0"/>
              </a:rPr>
              <a:t>汉弗莱斯</a:t>
            </a:r>
            <a:endParaRPr lang="en-US" altLang="zh-CN" sz="2000" dirty="0">
              <a:solidFill>
                <a:schemeClr val="bg1"/>
              </a:solidFill>
              <a:latin typeface="Arial" panose="020B0604020202020204" pitchFamily="34" charset="0"/>
              <a:ea typeface="Adobe 黑体 Std R" panose="020B0400000000000000" pitchFamily="34" charset="-122"/>
              <a:cs typeface="Arial" panose="020B0604020202020204" pitchFamily="34" charset="0"/>
            </a:endParaRPr>
          </a:p>
          <a:p>
            <a:pPr algn="ctr"/>
            <a:r>
              <a:rPr lang="en-US" altLang="zh-CN" sz="1400" dirty="0">
                <a:solidFill>
                  <a:schemeClr val="bg1"/>
                </a:solidFill>
                <a:latin typeface="Arial" panose="020B0604020202020204" pitchFamily="34" charset="0"/>
                <a:ea typeface="Adobe 黑体 Std R" panose="020B0400000000000000" pitchFamily="34" charset="-122"/>
                <a:cs typeface="Arial" panose="020B0604020202020204" pitchFamily="34" charset="0"/>
              </a:rPr>
              <a:t>(Dr. Russell Humphreys)</a:t>
            </a:r>
          </a:p>
        </p:txBody>
      </p:sp>
      <p:sp>
        <p:nvSpPr>
          <p:cNvPr id="26" name="文本框 25">
            <a:extLst>
              <a:ext uri="{FF2B5EF4-FFF2-40B4-BE49-F238E27FC236}">
                <a16:creationId xmlns:a16="http://schemas.microsoft.com/office/drawing/2014/main" id="{69534C02-1B86-42ED-9628-846FD166E598}"/>
              </a:ext>
            </a:extLst>
          </p:cNvPr>
          <p:cNvSpPr txBox="1"/>
          <p:nvPr/>
        </p:nvSpPr>
        <p:spPr>
          <a:xfrm>
            <a:off x="4697891" y="5392501"/>
            <a:ext cx="3758339" cy="963212"/>
          </a:xfrm>
          <a:prstGeom prst="rect">
            <a:avLst/>
          </a:prstGeom>
          <a:noFill/>
        </p:spPr>
        <p:txBody>
          <a:bodyPr wrap="square">
            <a:spAutoFit/>
          </a:bodyPr>
          <a:lstStyle/>
          <a:p>
            <a:pPr>
              <a:lnSpc>
                <a:spcPts val="3500"/>
              </a:lnSpc>
              <a:spcBef>
                <a:spcPts val="12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考量自然界的其他证据，得出结论：地球不古老</a:t>
            </a:r>
          </a:p>
        </p:txBody>
      </p:sp>
      <p:sp>
        <p:nvSpPr>
          <p:cNvPr id="2" name="标题 1">
            <a:extLst>
              <a:ext uri="{FF2B5EF4-FFF2-40B4-BE49-F238E27FC236}">
                <a16:creationId xmlns:a16="http://schemas.microsoft.com/office/drawing/2014/main" id="{4CE8181F-231B-A549-A618-0500F1B87453}"/>
              </a:ext>
            </a:extLst>
          </p:cNvPr>
          <p:cNvSpPr>
            <a:spLocks noGrp="1"/>
          </p:cNvSpPr>
          <p:nvPr>
            <p:ph type="title"/>
          </p:nvPr>
        </p:nvSpPr>
        <p:spPr/>
        <p:txBody>
          <a:bodyPr/>
          <a:lstStyle/>
          <a:p>
            <a:r>
              <a:rPr lang="zh-CN" altLang="en-US" dirty="0"/>
              <a:t>主流科学家可以知道地球的真实年龄</a:t>
            </a:r>
          </a:p>
        </p:txBody>
      </p:sp>
      <p:sp>
        <p:nvSpPr>
          <p:cNvPr id="20" name="文本框 19">
            <a:extLst>
              <a:ext uri="{FF2B5EF4-FFF2-40B4-BE49-F238E27FC236}">
                <a16:creationId xmlns:a16="http://schemas.microsoft.com/office/drawing/2014/main" id="{E878F044-EC13-7B42-96DF-1BBB17DD353B}"/>
              </a:ext>
            </a:extLst>
          </p:cNvPr>
          <p:cNvSpPr txBox="1"/>
          <p:nvPr/>
        </p:nvSpPr>
        <p:spPr>
          <a:xfrm>
            <a:off x="769005" y="5365109"/>
            <a:ext cx="3758344" cy="963277"/>
          </a:xfrm>
          <a:prstGeom prst="rect">
            <a:avLst/>
          </a:prstGeom>
          <a:noFill/>
        </p:spPr>
        <p:txBody>
          <a:bodyPr wrap="square">
            <a:spAutoFit/>
          </a:bodyPr>
          <a:lstStyle/>
          <a:p>
            <a:pPr>
              <a:lnSpc>
                <a:spcPts val="3500"/>
              </a:lnSpc>
              <a:spcBef>
                <a:spcPts val="12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跳出年老地球论框架和放射性测年法的结果</a:t>
            </a:r>
          </a:p>
        </p:txBody>
      </p:sp>
      <p:pic>
        <p:nvPicPr>
          <p:cNvPr id="10" name="图片 9">
            <a:extLst>
              <a:ext uri="{FF2B5EF4-FFF2-40B4-BE49-F238E27FC236}">
                <a16:creationId xmlns:a16="http://schemas.microsoft.com/office/drawing/2014/main" id="{B3B1BBC0-745D-43AA-B3F8-0732DBB4813C}"/>
              </a:ext>
            </a:extLst>
          </p:cNvPr>
          <p:cNvPicPr>
            <a:picLocks noChangeAspect="1"/>
          </p:cNvPicPr>
          <p:nvPr/>
        </p:nvPicPr>
        <p:blipFill>
          <a:blip r:embed="rId5"/>
          <a:stretch>
            <a:fillRect/>
          </a:stretch>
        </p:blipFill>
        <p:spPr>
          <a:xfrm flipH="1">
            <a:off x="4527349" y="1784971"/>
            <a:ext cx="3124968" cy="3688821"/>
          </a:xfrm>
          <a:prstGeom prst="rect">
            <a:avLst/>
          </a:prstGeom>
        </p:spPr>
      </p:pic>
      <p:pic>
        <p:nvPicPr>
          <p:cNvPr id="23" name="Picture 4" descr="Russell humphreys.jpg">
            <a:extLst>
              <a:ext uri="{FF2B5EF4-FFF2-40B4-BE49-F238E27FC236}">
                <a16:creationId xmlns:a16="http://schemas.microsoft.com/office/drawing/2014/main" id="{3095CABA-F452-734E-9017-3BA54B77D7BC}"/>
              </a:ext>
            </a:extLst>
          </p:cNvPr>
          <p:cNvPicPr>
            <a:picLocks noChangeAspect="1" noChangeArrowheads="1"/>
          </p:cNvPicPr>
          <p:nvPr/>
        </p:nvPicPr>
        <p:blipFill rotWithShape="1">
          <a:blip r:embed="rId6" cstate="print"/>
          <a:srcRect t="3633"/>
          <a:stretch/>
        </p:blipFill>
        <p:spPr bwMode="auto">
          <a:xfrm>
            <a:off x="1267979" y="1716302"/>
            <a:ext cx="2245317" cy="27840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921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5124007" y="4834477"/>
            <a:ext cx="3626688" cy="1517851"/>
          </a:xfrm>
          <a:prstGeom prst="rect">
            <a:avLst/>
          </a:prstGeom>
        </p:spPr>
        <p:txBody>
          <a:bodyPr wrap="square">
            <a:spAutoFit/>
          </a:bodyPr>
          <a:lstStyle/>
          <a:p>
            <a:pPr>
              <a:lnSpc>
                <a:spcPts val="3800"/>
              </a:lnSpc>
              <a:spcBef>
                <a:spcPts val="1200"/>
              </a:spcBef>
            </a:pPr>
            <a:r>
              <a:rPr lang="zh-CN" altLang="zh-CN" sz="2800" dirty="0">
                <a:effectLst/>
                <a:latin typeface="Microsoft YaHei" panose="020B0503020204020204" pitchFamily="34" charset="-122"/>
                <a:ea typeface="Microsoft YaHei" panose="020B0503020204020204" pitchFamily="34" charset="-122"/>
              </a:rPr>
              <a:t>盯着放射性测年法不放，</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得出结论：年老地球</a:t>
            </a:r>
          </a:p>
        </p:txBody>
      </p:sp>
      <p:pic>
        <p:nvPicPr>
          <p:cNvPr id="11" name="图片 10">
            <a:extLst>
              <a:ext uri="{FF2B5EF4-FFF2-40B4-BE49-F238E27FC236}">
                <a16:creationId xmlns:a16="http://schemas.microsoft.com/office/drawing/2014/main" id="{BC3F91DD-73F2-4449-9490-E0198F35F0D1}"/>
              </a:ext>
            </a:extLst>
          </p:cNvPr>
          <p:cNvPicPr>
            <a:picLocks noChangeAspect="1"/>
          </p:cNvPicPr>
          <p:nvPr/>
        </p:nvPicPr>
        <p:blipFill>
          <a:blip r:embed="rId4"/>
          <a:stretch>
            <a:fillRect/>
          </a:stretch>
        </p:blipFill>
        <p:spPr>
          <a:xfrm>
            <a:off x="2406720" y="2981571"/>
            <a:ext cx="1597293" cy="1601327"/>
          </a:xfrm>
          <a:prstGeom prst="rect">
            <a:avLst/>
          </a:prstGeom>
          <a:effectLst>
            <a:outerShdw blurRad="190500" dist="127000" dir="2700000" algn="tl" rotWithShape="0">
              <a:prstClr val="black">
                <a:alpha val="31000"/>
              </a:prstClr>
            </a:outerShdw>
          </a:effectLst>
        </p:spPr>
      </p:pic>
      <p:sp>
        <p:nvSpPr>
          <p:cNvPr id="20" name="Rectangle 2">
            <a:extLst>
              <a:ext uri="{FF2B5EF4-FFF2-40B4-BE49-F238E27FC236}">
                <a16:creationId xmlns:a16="http://schemas.microsoft.com/office/drawing/2014/main" id="{80EC49C3-F882-43E5-8215-969C34FCAD88}"/>
              </a:ext>
            </a:extLst>
          </p:cNvPr>
          <p:cNvSpPr/>
          <p:nvPr/>
        </p:nvSpPr>
        <p:spPr>
          <a:xfrm>
            <a:off x="760396" y="4834477"/>
            <a:ext cx="3259599" cy="1517916"/>
          </a:xfrm>
          <a:prstGeom prst="rect">
            <a:avLst/>
          </a:prstGeom>
        </p:spPr>
        <p:txBody>
          <a:bodyPr wrap="square">
            <a:spAutoFit/>
          </a:bodyPr>
          <a:lstStyle/>
          <a:p>
            <a:pPr>
              <a:lnSpc>
                <a:spcPts val="3800"/>
              </a:lnSpc>
              <a:spcBef>
                <a:spcPts val="12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考量自然界的所有证据，得出结论：年轻地球</a:t>
            </a:r>
          </a:p>
        </p:txBody>
      </p:sp>
      <p:grpSp>
        <p:nvGrpSpPr>
          <p:cNvPr id="3" name="组合 2">
            <a:extLst>
              <a:ext uri="{FF2B5EF4-FFF2-40B4-BE49-F238E27FC236}">
                <a16:creationId xmlns:a16="http://schemas.microsoft.com/office/drawing/2014/main" id="{FFA95A6C-C174-C947-B814-7C9D3B5088DD}"/>
              </a:ext>
            </a:extLst>
          </p:cNvPr>
          <p:cNvGrpSpPr/>
          <p:nvPr/>
        </p:nvGrpSpPr>
        <p:grpSpPr>
          <a:xfrm>
            <a:off x="4756695" y="1372040"/>
            <a:ext cx="3994000" cy="3347765"/>
            <a:chOff x="4756695" y="1372040"/>
            <a:chExt cx="3994000" cy="3347765"/>
          </a:xfrm>
        </p:grpSpPr>
        <p:pic>
          <p:nvPicPr>
            <p:cNvPr id="21" name="图片 20">
              <a:extLst>
                <a:ext uri="{FF2B5EF4-FFF2-40B4-BE49-F238E27FC236}">
                  <a16:creationId xmlns:a16="http://schemas.microsoft.com/office/drawing/2014/main" id="{44831667-9CDD-4C0F-BED1-8A231A0E8DF7}"/>
                </a:ext>
              </a:extLst>
            </p:cNvPr>
            <p:cNvPicPr>
              <a:picLocks noChangeAspect="1"/>
            </p:cNvPicPr>
            <p:nvPr/>
          </p:nvPicPr>
          <p:blipFill>
            <a:blip r:embed="rId5"/>
            <a:stretch>
              <a:fillRect/>
            </a:stretch>
          </p:blipFill>
          <p:spPr>
            <a:xfrm flipH="1">
              <a:off x="4756695" y="1372040"/>
              <a:ext cx="2836044" cy="3347765"/>
            </a:xfrm>
            <a:prstGeom prst="rect">
              <a:avLst/>
            </a:prstGeom>
          </p:spPr>
        </p:pic>
        <p:grpSp>
          <p:nvGrpSpPr>
            <p:cNvPr id="2" name="组合 1">
              <a:extLst>
                <a:ext uri="{FF2B5EF4-FFF2-40B4-BE49-F238E27FC236}">
                  <a16:creationId xmlns:a16="http://schemas.microsoft.com/office/drawing/2014/main" id="{C217B31F-D60E-B34C-8E15-1383CA37418E}"/>
                </a:ext>
              </a:extLst>
            </p:cNvPr>
            <p:cNvGrpSpPr/>
            <p:nvPr/>
          </p:nvGrpSpPr>
          <p:grpSpPr>
            <a:xfrm>
              <a:off x="6460043" y="3199630"/>
              <a:ext cx="2290652" cy="1348144"/>
              <a:chOff x="6460043" y="3199630"/>
              <a:chExt cx="2290652" cy="1348144"/>
            </a:xfrm>
          </p:grpSpPr>
          <p:pic>
            <p:nvPicPr>
              <p:cNvPr id="22" name="图片 21">
                <a:extLst>
                  <a:ext uri="{FF2B5EF4-FFF2-40B4-BE49-F238E27FC236}">
                    <a16:creationId xmlns:a16="http://schemas.microsoft.com/office/drawing/2014/main" id="{3ECAAE1D-8A41-40BE-9891-D03FA5B41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0043" y="3199630"/>
                <a:ext cx="2290652" cy="1348144"/>
              </a:xfrm>
              <a:prstGeom prst="rect">
                <a:avLst/>
              </a:prstGeom>
              <a:ln>
                <a:noFill/>
              </a:ln>
              <a:effectLst>
                <a:outerShdw blurRad="292100" dist="139700" dir="2700000" algn="tl" rotWithShape="0">
                  <a:srgbClr val="333333">
                    <a:alpha val="65000"/>
                  </a:srgbClr>
                </a:outerShdw>
              </a:effectLst>
            </p:spPr>
          </p:pic>
          <p:sp>
            <p:nvSpPr>
              <p:cNvPr id="23" name="Rectangle 2">
                <a:extLst>
                  <a:ext uri="{FF2B5EF4-FFF2-40B4-BE49-F238E27FC236}">
                    <a16:creationId xmlns:a16="http://schemas.microsoft.com/office/drawing/2014/main" id="{0CA6B446-CBE0-4E4F-B6B8-DCBBD3A965A0}"/>
                  </a:ext>
                </a:extLst>
              </p:cNvPr>
              <p:cNvSpPr/>
              <p:nvPr/>
            </p:nvSpPr>
            <p:spPr>
              <a:xfrm>
                <a:off x="6810081" y="3638349"/>
                <a:ext cx="1898099" cy="557332"/>
              </a:xfrm>
              <a:prstGeom prst="rect">
                <a:avLst/>
              </a:prstGeom>
            </p:spPr>
            <p:txBody>
              <a:bodyPr wrap="square">
                <a:spAutoFit/>
              </a:bodyPr>
              <a:lstStyle/>
              <a:p>
                <a:pPr>
                  <a:lnSpc>
                    <a:spcPts val="4200"/>
                  </a:lnSpc>
                  <a:spcBef>
                    <a:spcPts val="12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放射性测年法</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24" name="Rectangle 2">
            <a:extLst>
              <a:ext uri="{FF2B5EF4-FFF2-40B4-BE49-F238E27FC236}">
                <a16:creationId xmlns:a16="http://schemas.microsoft.com/office/drawing/2014/main" id="{C6EDEB02-44CB-41D5-94D7-23AEE03DF4C1}"/>
              </a:ext>
            </a:extLst>
          </p:cNvPr>
          <p:cNvSpPr/>
          <p:nvPr/>
        </p:nvSpPr>
        <p:spPr>
          <a:xfrm>
            <a:off x="2523579" y="3421229"/>
            <a:ext cx="1864268" cy="557332"/>
          </a:xfrm>
          <a:prstGeom prst="rect">
            <a:avLst/>
          </a:prstGeom>
        </p:spPr>
        <p:txBody>
          <a:bodyPr wrap="square">
            <a:spAutoFit/>
          </a:bodyPr>
          <a:lstStyle/>
          <a:p>
            <a:pPr>
              <a:lnSpc>
                <a:spcPts val="4200"/>
              </a:lnSpc>
              <a:spcBef>
                <a:spcPts val="1200"/>
              </a:spcBef>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自然界证据</a:t>
            </a:r>
            <a:endPar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标题 1">
            <a:extLst>
              <a:ext uri="{FF2B5EF4-FFF2-40B4-BE49-F238E27FC236}">
                <a16:creationId xmlns:a16="http://schemas.microsoft.com/office/drawing/2014/main" id="{B4A917A3-6607-124F-9CA3-AF953EC2B150}"/>
              </a:ext>
            </a:extLst>
          </p:cNvPr>
          <p:cNvSpPr>
            <a:spLocks noGrp="1"/>
          </p:cNvSpPr>
          <p:nvPr>
            <p:ph type="title"/>
          </p:nvPr>
        </p:nvSpPr>
        <p:spPr>
          <a:xfrm>
            <a:off x="0" y="454068"/>
            <a:ext cx="9144000" cy="1325563"/>
          </a:xfrm>
        </p:spPr>
        <p:txBody>
          <a:bodyPr/>
          <a:lstStyle/>
          <a:p>
            <a:r>
              <a:rPr lang="zh-CN" altLang="en-US" dirty="0"/>
              <a:t>科学家可以知道地球的真实年龄</a:t>
            </a:r>
          </a:p>
        </p:txBody>
      </p:sp>
      <p:pic>
        <p:nvPicPr>
          <p:cNvPr id="10" name="图片 9">
            <a:extLst>
              <a:ext uri="{FF2B5EF4-FFF2-40B4-BE49-F238E27FC236}">
                <a16:creationId xmlns:a16="http://schemas.microsoft.com/office/drawing/2014/main" id="{B3B1BBC0-745D-43AA-B3F8-0732DBB4813C}"/>
              </a:ext>
            </a:extLst>
          </p:cNvPr>
          <p:cNvPicPr>
            <a:picLocks noChangeAspect="1"/>
          </p:cNvPicPr>
          <p:nvPr/>
        </p:nvPicPr>
        <p:blipFill>
          <a:blip r:embed="rId5"/>
          <a:stretch>
            <a:fillRect/>
          </a:stretch>
        </p:blipFill>
        <p:spPr>
          <a:xfrm flipH="1">
            <a:off x="407669" y="1344768"/>
            <a:ext cx="2836044" cy="3347765"/>
          </a:xfrm>
          <a:prstGeom prst="rect">
            <a:avLst/>
          </a:prstGeom>
        </p:spPr>
      </p:pic>
    </p:spTree>
    <p:extLst>
      <p:ext uri="{BB962C8B-B14F-4D97-AF65-F5344CB8AC3E}">
        <p14:creationId xmlns:p14="http://schemas.microsoft.com/office/powerpoint/2010/main" val="209848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30105418-965A-437B-BB8F-8113D08E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50" y="23092"/>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CF75C5E5-C716-45F5-9D1A-1588E04EF952}"/>
              </a:ext>
            </a:extLst>
          </p:cNvPr>
          <p:cNvSpPr txBox="1"/>
          <p:nvPr/>
        </p:nvSpPr>
        <p:spPr>
          <a:xfrm>
            <a:off x="634503" y="4757909"/>
            <a:ext cx="7874994" cy="707886"/>
          </a:xfrm>
          <a:prstGeom prst="rect">
            <a:avLst/>
          </a:prstGeom>
          <a:solidFill>
            <a:schemeClr val="accent6">
              <a:lumMod val="50000"/>
            </a:schemeClr>
          </a:solidFill>
        </p:spPr>
        <p:txBody>
          <a:bodyPr wrap="square">
            <a:spAutoFit/>
          </a:bodyPr>
          <a:lstStyle/>
          <a:p>
            <a:pPr algn="ctr"/>
            <a:r>
              <a:rPr lang="zh-CN" altLang="en-US" sz="4000" b="1" dirty="0">
                <a:solidFill>
                  <a:schemeClr val="bg1"/>
                </a:solidFill>
                <a:latin typeface="Microsoft YaHei" panose="020B0503020204020204" pitchFamily="34" charset="-122"/>
                <a:ea typeface="Microsoft YaHei" panose="020B0503020204020204" pitchFamily="34" charset="-122"/>
              </a:rPr>
              <a:t>查看所有的证据，女孩是年轻的！</a:t>
            </a:r>
          </a:p>
        </p:txBody>
      </p:sp>
    </p:spTree>
    <p:extLst>
      <p:ext uri="{BB962C8B-B14F-4D97-AF65-F5344CB8AC3E}">
        <p14:creationId xmlns:p14="http://schemas.microsoft.com/office/powerpoint/2010/main" val="346458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查看源图像">
            <a:extLst>
              <a:ext uri="{FF2B5EF4-FFF2-40B4-BE49-F238E27FC236}">
                <a16:creationId xmlns:a16="http://schemas.microsoft.com/office/drawing/2014/main" id="{F52E57CB-3165-A04C-B04A-0598D3C69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50" y="23092"/>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任意形状 1">
            <a:extLst>
              <a:ext uri="{FF2B5EF4-FFF2-40B4-BE49-F238E27FC236}">
                <a16:creationId xmlns:a16="http://schemas.microsoft.com/office/drawing/2014/main" id="{069B0B2B-39A5-2E48-997F-23720271A7EF}"/>
              </a:ext>
            </a:extLst>
          </p:cNvPr>
          <p:cNvSpPr/>
          <p:nvPr/>
        </p:nvSpPr>
        <p:spPr>
          <a:xfrm>
            <a:off x="2453832" y="2372810"/>
            <a:ext cx="1319514" cy="3669175"/>
          </a:xfrm>
          <a:custGeom>
            <a:avLst/>
            <a:gdLst>
              <a:gd name="connsiteX0" fmla="*/ 416689 w 1319514"/>
              <a:gd name="connsiteY0" fmla="*/ 3669175 h 3669175"/>
              <a:gd name="connsiteX1" fmla="*/ 416689 w 1319514"/>
              <a:gd name="connsiteY1" fmla="*/ 3669175 h 3669175"/>
              <a:gd name="connsiteX2" fmla="*/ 405114 w 1319514"/>
              <a:gd name="connsiteY2" fmla="*/ 3426106 h 3669175"/>
              <a:gd name="connsiteX3" fmla="*/ 335666 w 1319514"/>
              <a:gd name="connsiteY3" fmla="*/ 2916820 h 3669175"/>
              <a:gd name="connsiteX4" fmla="*/ 324091 w 1319514"/>
              <a:gd name="connsiteY4" fmla="*/ 2754775 h 3669175"/>
              <a:gd name="connsiteX5" fmla="*/ 335666 w 1319514"/>
              <a:gd name="connsiteY5" fmla="*/ 2500132 h 3669175"/>
              <a:gd name="connsiteX6" fmla="*/ 324091 w 1319514"/>
              <a:gd name="connsiteY6" fmla="*/ 2257063 h 3669175"/>
              <a:gd name="connsiteX7" fmla="*/ 266218 w 1319514"/>
              <a:gd name="connsiteY7" fmla="*/ 2048719 h 3669175"/>
              <a:gd name="connsiteX8" fmla="*/ 266218 w 1319514"/>
              <a:gd name="connsiteY8" fmla="*/ 2048719 h 3669175"/>
              <a:gd name="connsiteX9" fmla="*/ 266218 w 1319514"/>
              <a:gd name="connsiteY9" fmla="*/ 2048719 h 3669175"/>
              <a:gd name="connsiteX10" fmla="*/ 185195 w 1319514"/>
              <a:gd name="connsiteY10" fmla="*/ 2106593 h 3669175"/>
              <a:gd name="connsiteX11" fmla="*/ 0 w 1319514"/>
              <a:gd name="connsiteY11" fmla="*/ 1921398 h 3669175"/>
              <a:gd name="connsiteX12" fmla="*/ 11575 w 1319514"/>
              <a:gd name="connsiteY12" fmla="*/ 1574157 h 3669175"/>
              <a:gd name="connsiteX13" fmla="*/ 46299 w 1319514"/>
              <a:gd name="connsiteY13" fmla="*/ 972274 h 3669175"/>
              <a:gd name="connsiteX14" fmla="*/ 92597 w 1319514"/>
              <a:gd name="connsiteY14" fmla="*/ 833377 h 3669175"/>
              <a:gd name="connsiteX15" fmla="*/ 104172 w 1319514"/>
              <a:gd name="connsiteY15" fmla="*/ 462987 h 3669175"/>
              <a:gd name="connsiteX16" fmla="*/ 138896 w 1319514"/>
              <a:gd name="connsiteY16" fmla="*/ 312517 h 3669175"/>
              <a:gd name="connsiteX17" fmla="*/ 231494 w 1319514"/>
              <a:gd name="connsiteY17" fmla="*/ 92598 h 3669175"/>
              <a:gd name="connsiteX18" fmla="*/ 925975 w 1319514"/>
              <a:gd name="connsiteY18" fmla="*/ 0 h 3669175"/>
              <a:gd name="connsiteX19" fmla="*/ 1319514 w 1319514"/>
              <a:gd name="connsiteY19" fmla="*/ 381965 h 3669175"/>
              <a:gd name="connsiteX20" fmla="*/ 1238491 w 1319514"/>
              <a:gd name="connsiteY20" fmla="*/ 578734 h 3669175"/>
              <a:gd name="connsiteX21" fmla="*/ 1169043 w 1319514"/>
              <a:gd name="connsiteY21" fmla="*/ 810228 h 3669175"/>
              <a:gd name="connsiteX22" fmla="*/ 1215342 w 1319514"/>
              <a:gd name="connsiteY22" fmla="*/ 1076446 h 3669175"/>
              <a:gd name="connsiteX23" fmla="*/ 1180618 w 1319514"/>
              <a:gd name="connsiteY23" fmla="*/ 1250066 h 3669175"/>
              <a:gd name="connsiteX24" fmla="*/ 1157468 w 1319514"/>
              <a:gd name="connsiteY24" fmla="*/ 1539433 h 3669175"/>
              <a:gd name="connsiteX25" fmla="*/ 1250066 w 1319514"/>
              <a:gd name="connsiteY25" fmla="*/ 1747777 h 3669175"/>
              <a:gd name="connsiteX26" fmla="*/ 1307939 w 1319514"/>
              <a:gd name="connsiteY26" fmla="*/ 1886674 h 3669175"/>
              <a:gd name="connsiteX27" fmla="*/ 1192192 w 1319514"/>
              <a:gd name="connsiteY27" fmla="*/ 1886674 h 3669175"/>
              <a:gd name="connsiteX28" fmla="*/ 1192192 w 1319514"/>
              <a:gd name="connsiteY28" fmla="*/ 2488557 h 3669175"/>
              <a:gd name="connsiteX29" fmla="*/ 1076446 w 1319514"/>
              <a:gd name="connsiteY29" fmla="*/ 3275636 h 3669175"/>
              <a:gd name="connsiteX30" fmla="*/ 1122744 w 1319514"/>
              <a:gd name="connsiteY30" fmla="*/ 3646025 h 3669175"/>
              <a:gd name="connsiteX31" fmla="*/ 914400 w 1319514"/>
              <a:gd name="connsiteY31" fmla="*/ 3622876 h 3669175"/>
              <a:gd name="connsiteX32" fmla="*/ 706056 w 1319514"/>
              <a:gd name="connsiteY32" fmla="*/ 3634451 h 3669175"/>
              <a:gd name="connsiteX33" fmla="*/ 509286 w 1319514"/>
              <a:gd name="connsiteY33" fmla="*/ 3669175 h 3669175"/>
              <a:gd name="connsiteX34" fmla="*/ 416689 w 1319514"/>
              <a:gd name="connsiteY34" fmla="*/ 3669175 h 366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19514" h="3669175">
                <a:moveTo>
                  <a:pt x="416689" y="3669175"/>
                </a:moveTo>
                <a:lnTo>
                  <a:pt x="416689" y="3669175"/>
                </a:lnTo>
                <a:lnTo>
                  <a:pt x="405114" y="3426106"/>
                </a:lnTo>
                <a:lnTo>
                  <a:pt x="335666" y="2916820"/>
                </a:lnTo>
                <a:lnTo>
                  <a:pt x="324091" y="2754775"/>
                </a:lnTo>
                <a:lnTo>
                  <a:pt x="335666" y="2500132"/>
                </a:lnTo>
                <a:lnTo>
                  <a:pt x="324091" y="2257063"/>
                </a:lnTo>
                <a:lnTo>
                  <a:pt x="266218" y="2048719"/>
                </a:lnTo>
                <a:lnTo>
                  <a:pt x="266218" y="2048719"/>
                </a:lnTo>
                <a:lnTo>
                  <a:pt x="266218" y="2048719"/>
                </a:lnTo>
                <a:lnTo>
                  <a:pt x="185195" y="2106593"/>
                </a:lnTo>
                <a:lnTo>
                  <a:pt x="0" y="1921398"/>
                </a:lnTo>
                <a:lnTo>
                  <a:pt x="11575" y="1574157"/>
                </a:lnTo>
                <a:lnTo>
                  <a:pt x="46299" y="972274"/>
                </a:lnTo>
                <a:lnTo>
                  <a:pt x="92597" y="833377"/>
                </a:lnTo>
                <a:lnTo>
                  <a:pt x="104172" y="462987"/>
                </a:lnTo>
                <a:lnTo>
                  <a:pt x="138896" y="312517"/>
                </a:lnTo>
                <a:lnTo>
                  <a:pt x="231494" y="92598"/>
                </a:lnTo>
                <a:lnTo>
                  <a:pt x="925975" y="0"/>
                </a:lnTo>
                <a:lnTo>
                  <a:pt x="1319514" y="381965"/>
                </a:lnTo>
                <a:lnTo>
                  <a:pt x="1238491" y="578734"/>
                </a:lnTo>
                <a:lnTo>
                  <a:pt x="1169043" y="810228"/>
                </a:lnTo>
                <a:lnTo>
                  <a:pt x="1215342" y="1076446"/>
                </a:lnTo>
                <a:lnTo>
                  <a:pt x="1180618" y="1250066"/>
                </a:lnTo>
                <a:lnTo>
                  <a:pt x="1157468" y="1539433"/>
                </a:lnTo>
                <a:lnTo>
                  <a:pt x="1250066" y="1747777"/>
                </a:lnTo>
                <a:lnTo>
                  <a:pt x="1307939" y="1886674"/>
                </a:lnTo>
                <a:lnTo>
                  <a:pt x="1192192" y="1886674"/>
                </a:lnTo>
                <a:lnTo>
                  <a:pt x="1192192" y="2488557"/>
                </a:lnTo>
                <a:lnTo>
                  <a:pt x="1076446" y="3275636"/>
                </a:lnTo>
                <a:lnTo>
                  <a:pt x="1122744" y="3646025"/>
                </a:lnTo>
                <a:lnTo>
                  <a:pt x="914400" y="3622876"/>
                </a:lnTo>
                <a:lnTo>
                  <a:pt x="706056" y="3634451"/>
                </a:lnTo>
                <a:lnTo>
                  <a:pt x="509286" y="3669175"/>
                </a:lnTo>
                <a:lnTo>
                  <a:pt x="416689" y="36691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Oval 7">
            <a:extLst>
              <a:ext uri="{FF2B5EF4-FFF2-40B4-BE49-F238E27FC236}">
                <a16:creationId xmlns:a16="http://schemas.microsoft.com/office/drawing/2014/main" id="{3B808545-EA8D-4EA4-9A4C-6860D6C53EB1}"/>
              </a:ext>
            </a:extLst>
          </p:cNvPr>
          <p:cNvSpPr>
            <a:spLocks noChangeArrowheads="1"/>
          </p:cNvSpPr>
          <p:nvPr/>
        </p:nvSpPr>
        <p:spPr bwMode="auto">
          <a:xfrm>
            <a:off x="2646447" y="5537816"/>
            <a:ext cx="1137988" cy="1033318"/>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pic>
        <p:nvPicPr>
          <p:cNvPr id="8" name="图片 7">
            <a:extLst>
              <a:ext uri="{FF2B5EF4-FFF2-40B4-BE49-F238E27FC236}">
                <a16:creationId xmlns:a16="http://schemas.microsoft.com/office/drawing/2014/main" id="{47AD0AAF-6E95-E540-A61E-AD8CEA95FFBE}"/>
              </a:ext>
            </a:extLst>
          </p:cNvPr>
          <p:cNvPicPr>
            <a:picLocks noChangeAspect="1"/>
          </p:cNvPicPr>
          <p:nvPr/>
        </p:nvPicPr>
        <p:blipFill>
          <a:blip r:embed="rId4"/>
          <a:stretch>
            <a:fillRect/>
          </a:stretch>
        </p:blipFill>
        <p:spPr>
          <a:xfrm>
            <a:off x="2692746" y="1458028"/>
            <a:ext cx="1137988" cy="1323309"/>
          </a:xfrm>
          <a:prstGeom prst="rect">
            <a:avLst/>
          </a:prstGeom>
          <a:ln>
            <a:noFill/>
          </a:ln>
          <a:effectLst/>
        </p:spPr>
      </p:pic>
    </p:spTree>
    <p:extLst>
      <p:ext uri="{BB962C8B-B14F-4D97-AF65-F5344CB8AC3E}">
        <p14:creationId xmlns:p14="http://schemas.microsoft.com/office/powerpoint/2010/main" val="189231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F6331B1-F94E-ED42-8E82-D671099F7336}"/>
              </a:ext>
            </a:extLst>
          </p:cNvPr>
          <p:cNvPicPr>
            <a:picLocks noChangeAspect="1"/>
          </p:cNvPicPr>
          <p:nvPr/>
        </p:nvPicPr>
        <p:blipFill>
          <a:blip r:embed="rId3"/>
          <a:stretch>
            <a:fillRect/>
          </a:stretch>
        </p:blipFill>
        <p:spPr>
          <a:xfrm>
            <a:off x="1623210" y="0"/>
            <a:ext cx="589758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07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查看源图像">
            <a:extLst>
              <a:ext uri="{FF2B5EF4-FFF2-40B4-BE49-F238E27FC236}">
                <a16:creationId xmlns:a16="http://schemas.microsoft.com/office/drawing/2014/main" id="{D20A3C69-252E-4D9F-B2DB-4BDC75E984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40" b="11941"/>
          <a:stretch/>
        </p:blipFill>
        <p:spPr bwMode="auto">
          <a:xfrm>
            <a:off x="3393063" y="2408606"/>
            <a:ext cx="2414197" cy="14536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D02C58C9-31D9-4ED3-8317-C6EFDE909BF5}"/>
              </a:ext>
            </a:extLst>
          </p:cNvPr>
          <p:cNvSpPr txBox="1"/>
          <p:nvPr/>
        </p:nvSpPr>
        <p:spPr>
          <a:xfrm>
            <a:off x="2617606" y="2537415"/>
            <a:ext cx="793484" cy="1107996"/>
          </a:xfrm>
          <a:prstGeom prst="rect">
            <a:avLst/>
          </a:prstGeom>
          <a:noFill/>
        </p:spPr>
        <p:txBody>
          <a:bodyPr wrap="square" rtlCol="0">
            <a:spAutoFit/>
          </a:bodyPr>
          <a:lstStyle/>
          <a:p>
            <a:r>
              <a:rPr kumimoji="1" lang="en-US" altLang="zh-CN" sz="6600" b="1" dirty="0">
                <a:solidFill>
                  <a:srgbClr val="1C2B12"/>
                </a:solidFill>
                <a:latin typeface="Microsoft YaHei" panose="020B0503020204020204" pitchFamily="34" charset="-122"/>
                <a:ea typeface="Microsoft YaHei" panose="020B0503020204020204" pitchFamily="34" charset="-122"/>
              </a:rPr>
              <a:t>+</a:t>
            </a:r>
            <a:endParaRPr kumimoji="1" lang="zh-CN" altLang="en-US" sz="6600" b="1" dirty="0">
              <a:solidFill>
                <a:srgbClr val="1C2B12"/>
              </a:solidFill>
              <a:latin typeface="Microsoft YaHei" panose="020B0503020204020204" pitchFamily="34" charset="-122"/>
              <a:ea typeface="Microsoft YaHei" panose="020B0503020204020204" pitchFamily="34" charset="-122"/>
            </a:endParaRPr>
          </a:p>
        </p:txBody>
      </p:sp>
      <p:sp>
        <p:nvSpPr>
          <p:cNvPr id="9" name="文本框 8">
            <a:extLst>
              <a:ext uri="{FF2B5EF4-FFF2-40B4-BE49-F238E27FC236}">
                <a16:creationId xmlns:a16="http://schemas.microsoft.com/office/drawing/2014/main" id="{922C3247-9A39-45D3-BC85-B3BD0DAB40E8}"/>
              </a:ext>
            </a:extLst>
          </p:cNvPr>
          <p:cNvSpPr txBox="1"/>
          <p:nvPr/>
        </p:nvSpPr>
        <p:spPr>
          <a:xfrm>
            <a:off x="96079" y="4671361"/>
            <a:ext cx="2785355" cy="523220"/>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先入为主的观点</a:t>
            </a:r>
            <a:endParaRPr lang="zh-CN" altLang="en-US" sz="2800"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A2AF1FE9-DEA1-405A-B419-02046B915A60}"/>
              </a:ext>
            </a:extLst>
          </p:cNvPr>
          <p:cNvSpPr txBox="1"/>
          <p:nvPr/>
        </p:nvSpPr>
        <p:spPr>
          <a:xfrm>
            <a:off x="3373123" y="4655106"/>
            <a:ext cx="2785355" cy="523220"/>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经挑选后的证据</a:t>
            </a:r>
            <a:endParaRPr lang="zh-CN" altLang="en-US" sz="2800"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B68577AB-31BA-4962-810B-9639152C2401}"/>
              </a:ext>
            </a:extLst>
          </p:cNvPr>
          <p:cNvSpPr txBox="1"/>
          <p:nvPr/>
        </p:nvSpPr>
        <p:spPr>
          <a:xfrm>
            <a:off x="6650167" y="4671361"/>
            <a:ext cx="2521526" cy="954107"/>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得出的结论：</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年老地球</a:t>
            </a:r>
            <a:endParaRPr lang="zh-CN" altLang="en-US" sz="2800" dirty="0">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3F6331B1-F94E-ED42-8E82-D671099F7336}"/>
              </a:ext>
            </a:extLst>
          </p:cNvPr>
          <p:cNvPicPr>
            <a:picLocks noChangeAspect="1"/>
          </p:cNvPicPr>
          <p:nvPr/>
        </p:nvPicPr>
        <p:blipFill>
          <a:blip r:embed="rId4"/>
          <a:stretch>
            <a:fillRect/>
          </a:stretch>
        </p:blipFill>
        <p:spPr>
          <a:xfrm>
            <a:off x="213800" y="1687739"/>
            <a:ext cx="2414197" cy="28073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642A72A4-2C60-D647-9AC7-C9AB17E0B260}"/>
              </a:ext>
            </a:extLst>
          </p:cNvPr>
          <p:cNvPicPr>
            <a:picLocks noChangeAspect="1"/>
          </p:cNvPicPr>
          <p:nvPr/>
        </p:nvPicPr>
        <p:blipFill>
          <a:blip r:embed="rId5"/>
          <a:stretch>
            <a:fillRect/>
          </a:stretch>
        </p:blipFill>
        <p:spPr>
          <a:xfrm>
            <a:off x="6683382" y="1548277"/>
            <a:ext cx="2485263" cy="2946811"/>
          </a:xfrm>
          <a:prstGeom prst="rect">
            <a:avLst/>
          </a:prstGeom>
        </p:spPr>
      </p:pic>
      <p:sp>
        <p:nvSpPr>
          <p:cNvPr id="3" name="右箭头 2">
            <a:extLst>
              <a:ext uri="{FF2B5EF4-FFF2-40B4-BE49-F238E27FC236}">
                <a16:creationId xmlns:a16="http://schemas.microsoft.com/office/drawing/2014/main" id="{F3EBBF93-4735-DD4F-96DD-F3CDB5B826DC}"/>
              </a:ext>
            </a:extLst>
          </p:cNvPr>
          <p:cNvSpPr/>
          <p:nvPr/>
        </p:nvSpPr>
        <p:spPr>
          <a:xfrm>
            <a:off x="6007261" y="2873416"/>
            <a:ext cx="642906" cy="494818"/>
          </a:xfrm>
          <a:prstGeom prst="rightArrow">
            <a:avLst/>
          </a:prstGeom>
          <a:solidFill>
            <a:srgbClr val="1C2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03977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left)">
                                      <p:cBhvr>
                                        <p:cTn id="18" dur="500"/>
                                        <p:tgtEl>
                                          <p:spTgt spid="2054"/>
                                        </p:tgtEl>
                                      </p:cBhvr>
                                    </p:animEffect>
                                  </p:childTnLst>
                                </p:cTn>
                              </p:par>
                            </p:childTnLst>
                          </p:cTn>
                        </p:par>
                        <p:par>
                          <p:cTn id="19" fill="hold">
                            <p:stCondLst>
                              <p:cond delay="2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35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4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4450629" y="2688492"/>
            <a:ext cx="3793779" cy="2809295"/>
          </a:xfrm>
          <a:prstGeom prst="rect">
            <a:avLst/>
          </a:prstGeom>
          <a:noFill/>
        </p:spPr>
        <p:txBody>
          <a:bodyPr wrap="square">
            <a:spAutoFit/>
          </a:bodyPr>
          <a:lstStyle/>
          <a:p>
            <a:pPr>
              <a:lnSpc>
                <a:spcPts val="426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科学家要常常有意识地放下自己先入为主的假设，才能实事求是地得出合乎科学的结论。</a:t>
            </a:r>
            <a:endParaRPr lang="zh-CN" altLang="en-US" sz="32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9920A67A-8EC2-744F-AF38-373D8DD90B68}"/>
              </a:ext>
            </a:extLst>
          </p:cNvPr>
          <p:cNvPicPr>
            <a:picLocks noChangeAspect="1"/>
          </p:cNvPicPr>
          <p:nvPr/>
        </p:nvPicPr>
        <p:blipFill>
          <a:blip r:embed="rId4"/>
          <a:stretch>
            <a:fillRect/>
          </a:stretch>
        </p:blipFill>
        <p:spPr>
          <a:xfrm flipH="1">
            <a:off x="429731" y="1887842"/>
            <a:ext cx="3808196" cy="4495327"/>
          </a:xfrm>
          <a:prstGeom prst="rect">
            <a:avLst/>
          </a:prstGeom>
        </p:spPr>
      </p:pic>
    </p:spTree>
    <p:extLst>
      <p:ext uri="{BB962C8B-B14F-4D97-AF65-F5344CB8AC3E}">
        <p14:creationId xmlns:p14="http://schemas.microsoft.com/office/powerpoint/2010/main" val="2608805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971601" y="1723913"/>
            <a:ext cx="7685841" cy="1154996"/>
          </a:xfrm>
          <a:prstGeom prst="rect">
            <a:avLst/>
          </a:prstGeom>
          <a:noFill/>
        </p:spPr>
        <p:txBody>
          <a:bodyPr wrap="square">
            <a:spAutoFit/>
          </a:bodyPr>
          <a:lstStyle/>
          <a:p>
            <a:pPr>
              <a:lnSpc>
                <a:spcPts val="426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对于放射性测年法中涉及的假设感到好奇的同学，可以阅读附录一。</a:t>
            </a:r>
            <a:endParaRPr lang="zh-CN" altLang="en-US" sz="32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D02F4D14-E58E-2F41-B477-3E051D1C344D}"/>
              </a:ext>
            </a:extLst>
          </p:cNvPr>
          <p:cNvPicPr>
            <a:picLocks noChangeAspect="1"/>
          </p:cNvPicPr>
          <p:nvPr/>
        </p:nvPicPr>
        <p:blipFill>
          <a:blip r:embed="rId4"/>
          <a:stretch>
            <a:fillRect/>
          </a:stretch>
        </p:blipFill>
        <p:spPr>
          <a:xfrm>
            <a:off x="1082233" y="3192421"/>
            <a:ext cx="6979534" cy="28410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659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983745" y="4999037"/>
            <a:ext cx="7260663" cy="1132554"/>
          </a:xfrm>
          <a:prstGeom prst="rect">
            <a:avLst/>
          </a:prstGeom>
        </p:spPr>
        <p:txBody>
          <a:bodyPr wrap="square">
            <a:spAutoFit/>
          </a:bodyPr>
          <a:lstStyle/>
          <a:p>
            <a:pPr>
              <a:lnSpc>
                <a:spcPts val="42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出埃及记</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20:11</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六日之内，耶和华造天、地、海和其中的万物。</a:t>
            </a:r>
          </a:p>
        </p:txBody>
      </p:sp>
      <p:pic>
        <p:nvPicPr>
          <p:cNvPr id="4" name="图片 3">
            <a:extLst>
              <a:ext uri="{FF2B5EF4-FFF2-40B4-BE49-F238E27FC236}">
                <a16:creationId xmlns:a16="http://schemas.microsoft.com/office/drawing/2014/main" id="{8346F097-75A3-714D-8484-C7D9DBACC92E}"/>
              </a:ext>
            </a:extLst>
          </p:cNvPr>
          <p:cNvPicPr>
            <a:picLocks noChangeAspect="1"/>
          </p:cNvPicPr>
          <p:nvPr/>
        </p:nvPicPr>
        <p:blipFill rotWithShape="1">
          <a:blip r:embed="rId4"/>
          <a:srcRect t="17047" b="15281"/>
          <a:stretch/>
        </p:blipFill>
        <p:spPr>
          <a:xfrm>
            <a:off x="1949438" y="106446"/>
            <a:ext cx="5245124" cy="46410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9891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971601" y="1723913"/>
            <a:ext cx="7685841" cy="1154996"/>
          </a:xfrm>
          <a:prstGeom prst="rect">
            <a:avLst/>
          </a:prstGeom>
          <a:noFill/>
        </p:spPr>
        <p:txBody>
          <a:bodyPr wrap="square">
            <a:spAutoFit/>
          </a:bodyPr>
          <a:lstStyle/>
          <a:p>
            <a:pPr>
              <a:lnSpc>
                <a:spcPts val="426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的计算也是基于假设，所以碳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的测量结果也不一定准确。</a:t>
            </a:r>
            <a:endParaRPr lang="zh-CN" alt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C947BD83-0CD1-7F4F-B11F-8D6931EB4C2C}"/>
              </a:ext>
            </a:extLst>
          </p:cNvPr>
          <p:cNvSpPr>
            <a:spLocks noGrp="1"/>
          </p:cNvSpPr>
          <p:nvPr>
            <p:ph type="title"/>
          </p:nvPr>
        </p:nvSpPr>
        <p:spPr/>
        <p:txBody>
          <a:bodyPr/>
          <a:lstStyle/>
          <a:p>
            <a:r>
              <a:rPr lang="zh-CN" altLang="en-US" dirty="0"/>
              <a:t>碳</a:t>
            </a:r>
            <a:r>
              <a:rPr lang="en-US" altLang="zh-CN" dirty="0"/>
              <a:t>-14</a:t>
            </a:r>
            <a:endParaRPr lang="zh-CN" altLang="en-US" dirty="0"/>
          </a:p>
        </p:txBody>
      </p:sp>
      <p:pic>
        <p:nvPicPr>
          <p:cNvPr id="12" name="图片 11">
            <a:extLst>
              <a:ext uri="{FF2B5EF4-FFF2-40B4-BE49-F238E27FC236}">
                <a16:creationId xmlns:a16="http://schemas.microsoft.com/office/drawing/2014/main" id="{CC189F19-1815-2648-8A4E-DE204DE9B1FB}"/>
              </a:ext>
            </a:extLst>
          </p:cNvPr>
          <p:cNvPicPr>
            <a:picLocks noChangeAspect="1"/>
          </p:cNvPicPr>
          <p:nvPr/>
        </p:nvPicPr>
        <p:blipFill>
          <a:blip r:embed="rId4"/>
          <a:stretch>
            <a:fillRect/>
          </a:stretch>
        </p:blipFill>
        <p:spPr>
          <a:xfrm>
            <a:off x="2709340" y="2998952"/>
            <a:ext cx="3725319" cy="3734555"/>
          </a:xfrm>
          <a:prstGeom prst="rect">
            <a:avLst/>
          </a:prstGeom>
        </p:spPr>
      </p:pic>
      <p:sp>
        <p:nvSpPr>
          <p:cNvPr id="3" name="文本框 2">
            <a:extLst>
              <a:ext uri="{FF2B5EF4-FFF2-40B4-BE49-F238E27FC236}">
                <a16:creationId xmlns:a16="http://schemas.microsoft.com/office/drawing/2014/main" id="{BD931A13-5FAF-CA4D-9CF6-C8FA0A6DD742}"/>
              </a:ext>
            </a:extLst>
          </p:cNvPr>
          <p:cNvSpPr txBox="1"/>
          <p:nvPr/>
        </p:nvSpPr>
        <p:spPr>
          <a:xfrm>
            <a:off x="682823" y="4948140"/>
            <a:ext cx="2026517" cy="1569660"/>
          </a:xfrm>
          <a:prstGeom prst="rect">
            <a:avLst/>
          </a:prstGeom>
          <a:noFill/>
        </p:spPr>
        <p:txBody>
          <a:bodyPr wrap="none" rtlCol="0">
            <a:spAutoFit/>
          </a:bodyPr>
          <a:lstStyle/>
          <a:p>
            <a:r>
              <a:rPr kumimoji="1" lang="en-US" altLang="zh-CN" sz="9600" b="1" dirty="0">
                <a:latin typeface="Microsoft YaHei" panose="020B0503020204020204" pitchFamily="34" charset="-122"/>
                <a:ea typeface="Microsoft YaHei" panose="020B0503020204020204" pitchFamily="34" charset="-122"/>
              </a:rPr>
              <a:t>C</a:t>
            </a:r>
            <a:r>
              <a:rPr kumimoji="1" lang="en-US" altLang="zh-CN" sz="9600" b="1" baseline="30000" dirty="0">
                <a:latin typeface="Microsoft YaHei" panose="020B0503020204020204" pitchFamily="34" charset="-122"/>
                <a:ea typeface="Microsoft YaHei" panose="020B0503020204020204" pitchFamily="34" charset="-122"/>
              </a:rPr>
              <a:t>14</a:t>
            </a:r>
            <a:endParaRPr kumimoji="1" lang="zh-CN" altLang="en-US" sz="9600" b="1" baseline="30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45275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971601" y="1723913"/>
            <a:ext cx="7685841" cy="1154996"/>
          </a:xfrm>
          <a:prstGeom prst="rect">
            <a:avLst/>
          </a:prstGeom>
          <a:noFill/>
        </p:spPr>
        <p:txBody>
          <a:bodyPr wrap="square">
            <a:spAutoFit/>
          </a:bodyPr>
          <a:lstStyle/>
          <a:p>
            <a:pPr>
              <a:lnSpc>
                <a:spcPts val="4260"/>
              </a:lnSpc>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只能用来鉴定曾经的活物，</a:t>
            </a:r>
          </a:p>
          <a:p>
            <a:pPr>
              <a:lnSpc>
                <a:spcPts val="426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例如：动、植物的遗骸。</a:t>
            </a:r>
            <a:endParaRPr lang="zh-CN" alt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C947BD83-0CD1-7F4F-B11F-8D6931EB4C2C}"/>
              </a:ext>
            </a:extLst>
          </p:cNvPr>
          <p:cNvSpPr>
            <a:spLocks noGrp="1"/>
          </p:cNvSpPr>
          <p:nvPr>
            <p:ph type="title"/>
          </p:nvPr>
        </p:nvSpPr>
        <p:spPr/>
        <p:txBody>
          <a:bodyPr/>
          <a:lstStyle/>
          <a:p>
            <a:r>
              <a:rPr lang="zh-CN" altLang="en-US" dirty="0"/>
              <a:t>碳</a:t>
            </a:r>
            <a:r>
              <a:rPr lang="en-US" altLang="zh-CN" dirty="0"/>
              <a:t>-14</a:t>
            </a:r>
            <a:endParaRPr lang="zh-CN" altLang="en-US" dirty="0"/>
          </a:p>
        </p:txBody>
      </p:sp>
      <p:pic>
        <p:nvPicPr>
          <p:cNvPr id="11" name="图片 10">
            <a:extLst>
              <a:ext uri="{FF2B5EF4-FFF2-40B4-BE49-F238E27FC236}">
                <a16:creationId xmlns:a16="http://schemas.microsoft.com/office/drawing/2014/main" id="{752E452A-9DE1-2D4B-AA8D-08AAE7AE2608}"/>
              </a:ext>
            </a:extLst>
          </p:cNvPr>
          <p:cNvPicPr>
            <a:picLocks noChangeAspect="1"/>
          </p:cNvPicPr>
          <p:nvPr/>
        </p:nvPicPr>
        <p:blipFill>
          <a:blip r:embed="rId4"/>
          <a:stretch>
            <a:fillRect/>
          </a:stretch>
        </p:blipFill>
        <p:spPr>
          <a:xfrm>
            <a:off x="2163941" y="3022661"/>
            <a:ext cx="4816119" cy="36120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0796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741479" y="3504018"/>
            <a:ext cx="7685841" cy="2565639"/>
          </a:xfrm>
          <a:prstGeom prst="rect">
            <a:avLst/>
          </a:prstGeom>
          <a:noFill/>
        </p:spPr>
        <p:txBody>
          <a:bodyPr wrap="square">
            <a:spAutoFit/>
          </a:bodyPr>
          <a:lstStyle/>
          <a:p>
            <a:pPr>
              <a:lnSpc>
                <a:spcPts val="4260"/>
              </a:lnSpc>
              <a:spcBef>
                <a:spcPts val="12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方法仅适用于近期的年代；</a:t>
            </a:r>
          </a:p>
          <a:p>
            <a:pPr>
              <a:lnSpc>
                <a:spcPts val="4260"/>
              </a:lnSpc>
              <a:spcBef>
                <a:spcPts val="12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半衰期只有</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5730</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年。</a:t>
            </a:r>
          </a:p>
          <a:p>
            <a:pPr>
              <a:lnSpc>
                <a:spcPts val="4260"/>
              </a:lnSpc>
              <a:spcBef>
                <a:spcPts val="12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科学家公认：碳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测年法的测量极限是</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12</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万年以下。</a:t>
            </a:r>
            <a:endParaRPr lang="zh-CN" altLang="en-US" sz="320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D5F67454-D4FE-C246-9ECE-28D598366D3D}"/>
              </a:ext>
            </a:extLst>
          </p:cNvPr>
          <p:cNvPicPr>
            <a:picLocks noChangeAspect="1"/>
          </p:cNvPicPr>
          <p:nvPr/>
        </p:nvPicPr>
        <p:blipFill>
          <a:blip r:embed="rId4"/>
          <a:stretch>
            <a:fillRect/>
          </a:stretch>
        </p:blipFill>
        <p:spPr>
          <a:xfrm>
            <a:off x="1831334" y="159626"/>
            <a:ext cx="5481333" cy="30705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9283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9381A9-9E00-4547-88FA-7B5191EB6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96" y="262389"/>
            <a:ext cx="8244408" cy="54962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44C70880-FEFC-49FC-895E-C6E7C0465583}"/>
              </a:ext>
            </a:extLst>
          </p:cNvPr>
          <p:cNvSpPr txBox="1"/>
          <p:nvPr/>
        </p:nvSpPr>
        <p:spPr>
          <a:xfrm>
            <a:off x="-28876" y="6015789"/>
            <a:ext cx="9172876" cy="646331"/>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结论：年龄</a:t>
            </a:r>
            <a:r>
              <a:rPr kumimoji="1" lang="en-US" altLang="zh-CN" sz="3600" b="1" dirty="0">
                <a:latin typeface="Microsoft YaHei" panose="020B0503020204020204" pitchFamily="34" charset="-122"/>
                <a:ea typeface="Microsoft YaHei" panose="020B0503020204020204" pitchFamily="34" charset="-122"/>
              </a:rPr>
              <a:t>&lt;12</a:t>
            </a:r>
            <a:r>
              <a:rPr kumimoji="1" lang="zh-CN" altLang="en-US" sz="3600" b="1" dirty="0">
                <a:latin typeface="Microsoft YaHei" panose="020B0503020204020204" pitchFamily="34" charset="-122"/>
                <a:ea typeface="Microsoft YaHei" panose="020B0503020204020204" pitchFamily="34" charset="-122"/>
              </a:rPr>
              <a:t>万年</a:t>
            </a:r>
          </a:p>
        </p:txBody>
      </p:sp>
      <p:sp>
        <p:nvSpPr>
          <p:cNvPr id="4" name="Pentagon 6">
            <a:extLst>
              <a:ext uri="{FF2B5EF4-FFF2-40B4-BE49-F238E27FC236}">
                <a16:creationId xmlns:a16="http://schemas.microsoft.com/office/drawing/2014/main" id="{803C5CC7-C529-4DA4-BFEE-AF3E742DFCB2}"/>
              </a:ext>
            </a:extLst>
          </p:cNvPr>
          <p:cNvSpPr/>
          <p:nvPr/>
        </p:nvSpPr>
        <p:spPr>
          <a:xfrm rot="273425" flipH="1">
            <a:off x="5652169" y="3704145"/>
            <a:ext cx="3330412" cy="899615"/>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观察：还有碳</a:t>
            </a:r>
            <a:r>
              <a:rPr kumimoji="1" lang="en-US" altLang="zh-CN" sz="2800" b="1" dirty="0">
                <a:solidFill>
                  <a:schemeClr val="tx1"/>
                </a:solidFill>
                <a:latin typeface="Microsoft YaHei" panose="020B0503020204020204" pitchFamily="34" charset="-122"/>
                <a:ea typeface="Microsoft YaHei" panose="020B0503020204020204" pitchFamily="34" charset="-122"/>
              </a:rPr>
              <a:t>-14</a:t>
            </a:r>
          </a:p>
        </p:txBody>
      </p:sp>
    </p:spTree>
    <p:extLst>
      <p:ext uri="{BB962C8B-B14F-4D97-AF65-F5344CB8AC3E}">
        <p14:creationId xmlns:p14="http://schemas.microsoft.com/office/powerpoint/2010/main" val="18311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9CAEC2-5F73-884C-820C-8127DE64F0D6}"/>
              </a:ext>
            </a:extLst>
          </p:cNvPr>
          <p:cNvPicPr>
            <a:picLocks noChangeAspect="1"/>
          </p:cNvPicPr>
          <p:nvPr/>
        </p:nvPicPr>
        <p:blipFill>
          <a:blip r:embed="rId3"/>
          <a:stretch>
            <a:fillRect/>
          </a:stretch>
        </p:blipFill>
        <p:spPr>
          <a:xfrm>
            <a:off x="-3" y="1882716"/>
            <a:ext cx="9130784" cy="4721474"/>
          </a:xfrm>
          <a:prstGeom prst="rect">
            <a:avLst/>
          </a:prstGeom>
        </p:spPr>
      </p:pic>
      <p:sp>
        <p:nvSpPr>
          <p:cNvPr id="6" name="TextBox 5">
            <a:extLst>
              <a:ext uri="{FF2B5EF4-FFF2-40B4-BE49-F238E27FC236}">
                <a16:creationId xmlns:a16="http://schemas.microsoft.com/office/drawing/2014/main" id="{8F04B405-9324-4153-A984-241E14164225}"/>
              </a:ext>
            </a:extLst>
          </p:cNvPr>
          <p:cNvSpPr txBox="1"/>
          <p:nvPr/>
        </p:nvSpPr>
        <p:spPr>
          <a:xfrm>
            <a:off x="7746892" y="4000452"/>
            <a:ext cx="1397108" cy="1769715"/>
          </a:xfrm>
          <a:prstGeom prst="rect">
            <a:avLst/>
          </a:prstGeom>
          <a:noFill/>
        </p:spPr>
        <p:txBody>
          <a:bodyPr wrap="square" tIns="45720" bIns="0" rtlCol="0">
            <a:spAutoFit/>
          </a:bodyPr>
          <a:lstStyle/>
          <a:p>
            <a:r>
              <a:rPr lang="zh-CN" altLang="en-US" sz="2800" b="1" dirty="0">
                <a:latin typeface="Microsoft YaHei" panose="020B0503020204020204" pitchFamily="34" charset="-122"/>
                <a:ea typeface="Microsoft YaHei" panose="020B0503020204020204" pitchFamily="34" charset="-122"/>
              </a:rPr>
              <a:t>实验室检测不到碳</a:t>
            </a:r>
            <a:r>
              <a:rPr lang="en-US" altLang="zh-CN" sz="2800" b="1" dirty="0">
                <a:latin typeface="Microsoft YaHei" panose="020B0503020204020204" pitchFamily="34" charset="-122"/>
                <a:ea typeface="Microsoft YaHei" panose="020B0503020204020204" pitchFamily="34" charset="-122"/>
              </a:rPr>
              <a:t>-14</a:t>
            </a:r>
            <a:endParaRPr lang="en-US" sz="2800" b="1" dirty="0">
              <a:latin typeface="Microsoft YaHei" panose="020B0503020204020204" pitchFamily="34" charset="-122"/>
              <a:ea typeface="Microsoft YaHei" panose="020B0503020204020204" pitchFamily="34" charset="-122"/>
            </a:endParaRPr>
          </a:p>
        </p:txBody>
      </p:sp>
      <p:sp>
        <p:nvSpPr>
          <p:cNvPr id="12" name="TextBox 3">
            <a:extLst>
              <a:ext uri="{FF2B5EF4-FFF2-40B4-BE49-F238E27FC236}">
                <a16:creationId xmlns:a16="http://schemas.microsoft.com/office/drawing/2014/main" id="{4DA57787-22DA-4467-9DD7-3FBF23AC3ABC}"/>
              </a:ext>
            </a:extLst>
          </p:cNvPr>
          <p:cNvSpPr txBox="1"/>
          <p:nvPr/>
        </p:nvSpPr>
        <p:spPr>
          <a:xfrm>
            <a:off x="441840" y="1966825"/>
            <a:ext cx="6861785" cy="523220"/>
          </a:xfrm>
          <a:prstGeom prst="rect">
            <a:avLst/>
          </a:prstGeom>
          <a:noFill/>
        </p:spPr>
        <p:txBody>
          <a:bodyPr wrap="square" rtlCol="0">
            <a:spAutoFit/>
          </a:bodyPr>
          <a:lstStyle/>
          <a:p>
            <a:r>
              <a:rPr lang="en-US" altLang="zh-CN" sz="2800" b="1" dirty="0">
                <a:latin typeface="Microsoft YaHei" panose="020B0503020204020204" pitchFamily="34" charset="-122"/>
                <a:ea typeface="Microsoft YaHei" panose="020B0503020204020204" pitchFamily="34" charset="-122"/>
              </a:rPr>
              <a:t>C</a:t>
            </a:r>
            <a:r>
              <a:rPr lang="en-US" altLang="zh-CN" sz="2800" b="1" baseline="30000" dirty="0">
                <a:latin typeface="Microsoft YaHei" panose="020B0503020204020204" pitchFamily="34" charset="-122"/>
                <a:ea typeface="Microsoft YaHei" panose="020B0503020204020204" pitchFamily="34" charset="-122"/>
              </a:rPr>
              <a:t>14</a:t>
            </a:r>
            <a:r>
              <a:rPr lang="zh-CN" altLang="en-US" sz="2800" b="1" dirty="0">
                <a:latin typeface="Microsoft YaHei" panose="020B0503020204020204" pitchFamily="34" charset="-122"/>
                <a:ea typeface="Microsoft YaHei" panose="020B0503020204020204" pitchFamily="34" charset="-122"/>
              </a:rPr>
              <a:t> 随着时间的流逝，碳</a:t>
            </a:r>
            <a:r>
              <a:rPr lang="en-US" altLang="zh-CN" sz="2800" b="1" dirty="0">
                <a:latin typeface="Microsoft YaHei" panose="020B0503020204020204" pitchFamily="34" charset="-122"/>
                <a:ea typeface="Microsoft YaHei" panose="020B0503020204020204" pitchFamily="34" charset="-122"/>
              </a:rPr>
              <a:t>-14</a:t>
            </a:r>
            <a:r>
              <a:rPr lang="zh-CN" altLang="en-US" sz="2800" b="1" dirty="0">
                <a:latin typeface="Microsoft YaHei" panose="020B0503020204020204" pitchFamily="34" charset="-122"/>
                <a:ea typeface="Microsoft YaHei" panose="020B0503020204020204" pitchFamily="34" charset="-122"/>
              </a:rPr>
              <a:t>越来越少</a:t>
            </a:r>
            <a:endParaRPr lang="en-US" sz="2800" b="1"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57E845CA-28BC-C24E-8973-08B55C5D9447}"/>
              </a:ext>
            </a:extLst>
          </p:cNvPr>
          <p:cNvSpPr>
            <a:spLocks noGrp="1"/>
          </p:cNvSpPr>
          <p:nvPr>
            <p:ph type="title"/>
          </p:nvPr>
        </p:nvSpPr>
        <p:spPr/>
        <p:txBody>
          <a:bodyPr/>
          <a:lstStyle/>
          <a:p>
            <a:r>
              <a:rPr lang="en" altLang="zh-CN" dirty="0"/>
              <a:t>C-14</a:t>
            </a:r>
            <a:r>
              <a:rPr lang="zh-CN" altLang="en-US" dirty="0"/>
              <a:t>测年法如何运作？</a:t>
            </a:r>
          </a:p>
        </p:txBody>
      </p:sp>
      <p:sp>
        <p:nvSpPr>
          <p:cNvPr id="15" name="TextBox 3">
            <a:extLst>
              <a:ext uri="{FF2B5EF4-FFF2-40B4-BE49-F238E27FC236}">
                <a16:creationId xmlns:a16="http://schemas.microsoft.com/office/drawing/2014/main" id="{7D4FF536-8E78-8D45-8D0E-24D25D14BB64}"/>
              </a:ext>
            </a:extLst>
          </p:cNvPr>
          <p:cNvSpPr txBox="1"/>
          <p:nvPr/>
        </p:nvSpPr>
        <p:spPr>
          <a:xfrm>
            <a:off x="613456" y="2730754"/>
            <a:ext cx="7465673" cy="492443"/>
          </a:xfrm>
          <a:prstGeom prst="rect">
            <a:avLst/>
          </a:prstGeom>
          <a:noFill/>
        </p:spPr>
        <p:txBody>
          <a:bodyPr wrap="square" rtlCol="0">
            <a:spAutoFit/>
          </a:bodyPr>
          <a:lstStyle/>
          <a:p>
            <a:r>
              <a:rPr lang="en-US" sz="2600" b="1" dirty="0" err="1">
                <a:latin typeface="Microsoft YaHei" panose="020B0503020204020204" pitchFamily="34" charset="-122"/>
                <a:ea typeface="Microsoft YaHei" panose="020B0503020204020204" pitchFamily="34" charset="-122"/>
              </a:rPr>
              <a:t>刚死</a:t>
            </a:r>
            <a:r>
              <a:rPr lang="zh-CN" altLang="en-US" sz="2600" b="1" dirty="0">
                <a:latin typeface="Microsoft YaHei" panose="020B0503020204020204" pitchFamily="34" charset="-122"/>
                <a:ea typeface="Microsoft YaHei" panose="020B0503020204020204" pitchFamily="34" charset="-122"/>
              </a:rPr>
              <a:t>             不久             更久       </a:t>
            </a:r>
            <a:r>
              <a:rPr lang="en-US" altLang="zh-CN" sz="2600" b="1" dirty="0">
                <a:latin typeface="Microsoft YaHei" panose="020B0503020204020204" pitchFamily="34" charset="-122"/>
                <a:ea typeface="Microsoft YaHei" panose="020B0503020204020204" pitchFamily="34" charset="-122"/>
              </a:rPr>
              <a:t>12</a:t>
            </a:r>
            <a:r>
              <a:rPr lang="zh-CN" altLang="en-US" sz="2600" b="1" dirty="0">
                <a:latin typeface="Microsoft YaHei" panose="020B0503020204020204" pitchFamily="34" charset="-122"/>
                <a:ea typeface="Microsoft YaHei" panose="020B0503020204020204" pitchFamily="34" charset="-122"/>
              </a:rPr>
              <a:t>万年之后</a:t>
            </a:r>
            <a:endParaRPr lang="en-US" sz="2600" b="1" dirty="0">
              <a:latin typeface="Microsoft YaHei" panose="020B0503020204020204" pitchFamily="34" charset="-122"/>
              <a:ea typeface="Microsoft YaHei" panose="020B0503020204020204" pitchFamily="34" charset="-122"/>
            </a:endParaRPr>
          </a:p>
        </p:txBody>
      </p:sp>
      <p:sp>
        <p:nvSpPr>
          <p:cNvPr id="5" name="圆角右箭头 4">
            <a:extLst>
              <a:ext uri="{FF2B5EF4-FFF2-40B4-BE49-F238E27FC236}">
                <a16:creationId xmlns:a16="http://schemas.microsoft.com/office/drawing/2014/main" id="{DDD8947F-604D-E940-96B0-07DA9357CEE9}"/>
              </a:ext>
            </a:extLst>
          </p:cNvPr>
          <p:cNvSpPr/>
          <p:nvPr/>
        </p:nvSpPr>
        <p:spPr>
          <a:xfrm rot="10800000">
            <a:off x="7604567" y="5770167"/>
            <a:ext cx="752355" cy="712676"/>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2589355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9381A9-9E00-4547-88FA-7B5191EB6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96" y="262389"/>
            <a:ext cx="8244408" cy="54962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44C70880-FEFC-49FC-895E-C6E7C0465583}"/>
              </a:ext>
            </a:extLst>
          </p:cNvPr>
          <p:cNvSpPr txBox="1"/>
          <p:nvPr/>
        </p:nvSpPr>
        <p:spPr>
          <a:xfrm>
            <a:off x="-28876" y="6015789"/>
            <a:ext cx="9172876" cy="646331"/>
          </a:xfrm>
          <a:prstGeom prst="rect">
            <a:avLst/>
          </a:prstGeom>
          <a:noFill/>
        </p:spPr>
        <p:txBody>
          <a:bodyPr wrap="square" rtlCol="0">
            <a:spAutoFit/>
          </a:bodyPr>
          <a:lstStyle/>
          <a:p>
            <a:pPr algn="ctr"/>
            <a:r>
              <a:rPr kumimoji="1" lang="zh-CN" altLang="en-US" sz="3600" b="1" dirty="0">
                <a:latin typeface="Microsoft YaHei" panose="020B0503020204020204" pitchFamily="34" charset="-122"/>
                <a:ea typeface="Microsoft YaHei" panose="020B0503020204020204" pitchFamily="34" charset="-122"/>
              </a:rPr>
              <a:t>结论：年龄</a:t>
            </a:r>
            <a:r>
              <a:rPr kumimoji="1" lang="en-US" altLang="zh-CN" sz="3600" b="1" dirty="0">
                <a:latin typeface="Microsoft YaHei" panose="020B0503020204020204" pitchFamily="34" charset="-122"/>
                <a:ea typeface="Microsoft YaHei" panose="020B0503020204020204" pitchFamily="34" charset="-122"/>
              </a:rPr>
              <a:t>&lt;12</a:t>
            </a:r>
            <a:r>
              <a:rPr kumimoji="1" lang="zh-CN" altLang="en-US" sz="3600" b="1" dirty="0">
                <a:latin typeface="Microsoft YaHei" panose="020B0503020204020204" pitchFamily="34" charset="-122"/>
                <a:ea typeface="Microsoft YaHei" panose="020B0503020204020204" pitchFamily="34" charset="-122"/>
              </a:rPr>
              <a:t>万年</a:t>
            </a:r>
          </a:p>
        </p:txBody>
      </p:sp>
      <p:sp>
        <p:nvSpPr>
          <p:cNvPr id="4" name="Pentagon 6">
            <a:extLst>
              <a:ext uri="{FF2B5EF4-FFF2-40B4-BE49-F238E27FC236}">
                <a16:creationId xmlns:a16="http://schemas.microsoft.com/office/drawing/2014/main" id="{803C5CC7-C529-4DA4-BFEE-AF3E742DFCB2}"/>
              </a:ext>
            </a:extLst>
          </p:cNvPr>
          <p:cNvSpPr/>
          <p:nvPr/>
        </p:nvSpPr>
        <p:spPr>
          <a:xfrm rot="273425" flipH="1">
            <a:off x="5652169" y="3704145"/>
            <a:ext cx="3330412" cy="899615"/>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800" b="1" dirty="0">
                <a:solidFill>
                  <a:schemeClr val="tx1"/>
                </a:solidFill>
                <a:latin typeface="Microsoft YaHei" panose="020B0503020204020204" pitchFamily="34" charset="-122"/>
                <a:ea typeface="Microsoft YaHei" panose="020B0503020204020204" pitchFamily="34" charset="-122"/>
              </a:rPr>
              <a:t>观察：还有碳</a:t>
            </a:r>
            <a:r>
              <a:rPr kumimoji="1" lang="en-US" altLang="zh-CN" sz="2800" b="1" dirty="0">
                <a:solidFill>
                  <a:schemeClr val="tx1"/>
                </a:solidFill>
                <a:latin typeface="Microsoft YaHei" panose="020B0503020204020204" pitchFamily="34" charset="-122"/>
                <a:ea typeface="Microsoft YaHei" panose="020B0503020204020204" pitchFamily="34" charset="-122"/>
              </a:rPr>
              <a:t>-14</a:t>
            </a:r>
          </a:p>
        </p:txBody>
      </p:sp>
    </p:spTree>
    <p:extLst>
      <p:ext uri="{BB962C8B-B14F-4D97-AF65-F5344CB8AC3E}">
        <p14:creationId xmlns:p14="http://schemas.microsoft.com/office/powerpoint/2010/main" val="11080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BBA2803A-003E-CC48-B65D-CD9F1BB9CF8F}"/>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7543C89F-2C13-914F-9A88-4543DA58DD3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0505DD23-877D-CB4E-84D0-DBF16E117C1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7796A879-D75F-C148-9409-51BDE3580CC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0A86A9F3-7E28-6B4E-9096-B09D87288A0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FAFB0DF4-1223-4645-91FD-3C86586E8E0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5" name="图片 4">
            <a:extLst>
              <a:ext uri="{FF2B5EF4-FFF2-40B4-BE49-F238E27FC236}">
                <a16:creationId xmlns:a16="http://schemas.microsoft.com/office/drawing/2014/main" id="{B4FC3208-D67D-B84D-8BBB-C9C0279C0FC5}"/>
              </a:ext>
            </a:extLst>
          </p:cNvPr>
          <p:cNvPicPr>
            <a:picLocks noChangeAspect="1"/>
          </p:cNvPicPr>
          <p:nvPr/>
        </p:nvPicPr>
        <p:blipFill>
          <a:blip r:embed="rId4"/>
          <a:stretch>
            <a:fillRect/>
          </a:stretch>
        </p:blipFill>
        <p:spPr>
          <a:xfrm>
            <a:off x="508573" y="-284063"/>
            <a:ext cx="5772692" cy="4571029"/>
          </a:xfrm>
          <a:prstGeom prst="rect">
            <a:avLst/>
          </a:prstGeom>
        </p:spPr>
      </p:pic>
      <p:sp>
        <p:nvSpPr>
          <p:cNvPr id="16" name="Title 4"/>
          <p:cNvSpPr txBox="1">
            <a:spLocks/>
          </p:cNvSpPr>
          <p:nvPr/>
        </p:nvSpPr>
        <p:spPr>
          <a:xfrm>
            <a:off x="0" y="-714375"/>
            <a:ext cx="9144000" cy="500062"/>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a:lstStyle>
          <a:p>
            <a:endParaRPr lang="en-US" dirty="0"/>
          </a:p>
        </p:txBody>
      </p:sp>
      <p:sp>
        <p:nvSpPr>
          <p:cNvPr id="8" name="Title 4"/>
          <p:cNvSpPr txBox="1">
            <a:spLocks/>
          </p:cNvSpPr>
          <p:nvPr/>
        </p:nvSpPr>
        <p:spPr>
          <a:xfrm>
            <a:off x="0" y="-714375"/>
            <a:ext cx="9144000" cy="500062"/>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a:lstStyle>
          <a:p>
            <a:r>
              <a:rPr lang="en-US" dirty="0"/>
              <a:t>SECTION ONE: ORIGIN OF LIFE</a:t>
            </a:r>
          </a:p>
        </p:txBody>
      </p:sp>
      <p:sp>
        <p:nvSpPr>
          <p:cNvPr id="6" name="Pentagon 6">
            <a:extLst>
              <a:ext uri="{FF2B5EF4-FFF2-40B4-BE49-F238E27FC236}">
                <a16:creationId xmlns:a16="http://schemas.microsoft.com/office/drawing/2014/main" id="{F98252D9-EB83-47C7-999D-C68C8B400C8E}"/>
              </a:ext>
            </a:extLst>
          </p:cNvPr>
          <p:cNvSpPr/>
          <p:nvPr/>
        </p:nvSpPr>
        <p:spPr>
          <a:xfrm rot="21038632" flipH="1">
            <a:off x="5363309" y="1158655"/>
            <a:ext cx="3330412" cy="899615"/>
          </a:xfrm>
          <a:prstGeom prst="homePlat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bg1"/>
                </a:solidFill>
                <a:latin typeface="Microsoft YaHei" panose="020B0503020204020204" pitchFamily="34" charset="-122"/>
                <a:ea typeface="Microsoft YaHei" panose="020B0503020204020204" pitchFamily="34" charset="-122"/>
              </a:rPr>
              <a:t>放射性测年：</a:t>
            </a:r>
            <a:endParaRPr lang="en-US" altLang="zh-CN" sz="2800" b="1" dirty="0">
              <a:solidFill>
                <a:schemeClr val="bg1"/>
              </a:solidFill>
              <a:latin typeface="Microsoft YaHei" panose="020B0503020204020204" pitchFamily="34" charset="-122"/>
              <a:ea typeface="Microsoft YaHei" panose="020B0503020204020204" pitchFamily="34" charset="-122"/>
            </a:endParaRPr>
          </a:p>
          <a:p>
            <a:pPr algn="ctr"/>
            <a:r>
              <a:rPr lang="zh-CN" altLang="en-US" sz="2800" b="1" dirty="0">
                <a:solidFill>
                  <a:schemeClr val="bg1"/>
                </a:solidFill>
                <a:latin typeface="Microsoft YaHei" panose="020B0503020204020204" pitchFamily="34" charset="-122"/>
                <a:ea typeface="Microsoft YaHei" panose="020B0503020204020204" pitchFamily="34" charset="-122"/>
              </a:rPr>
              <a:t>地层</a:t>
            </a:r>
            <a:r>
              <a:rPr lang="en-US" altLang="zh-CN" sz="2800" b="1" dirty="0">
                <a:solidFill>
                  <a:schemeClr val="bg1"/>
                </a:solidFill>
                <a:latin typeface="Microsoft YaHei" panose="020B0503020204020204" pitchFamily="34" charset="-122"/>
                <a:ea typeface="Microsoft YaHei" panose="020B0503020204020204" pitchFamily="34" charset="-122"/>
              </a:rPr>
              <a:t>2</a:t>
            </a:r>
            <a:r>
              <a:rPr lang="zh-CN" altLang="zh-CN" sz="2800" b="1" dirty="0">
                <a:solidFill>
                  <a:schemeClr val="bg1"/>
                </a:solidFill>
                <a:latin typeface="Microsoft YaHei" panose="020B0503020204020204" pitchFamily="34" charset="-122"/>
                <a:ea typeface="Microsoft YaHei" panose="020B0503020204020204" pitchFamily="34" charset="-122"/>
              </a:rPr>
              <a:t>亿年</a:t>
            </a:r>
            <a:endParaRPr kumimoji="1" lang="en-US" altLang="zh-CN" sz="4000" b="1" dirty="0">
              <a:solidFill>
                <a:schemeClr val="bg1"/>
              </a:solidFill>
              <a:latin typeface="Microsoft YaHei" panose="020B0503020204020204" pitchFamily="34" charset="-122"/>
              <a:ea typeface="Microsoft YaHei" panose="020B0503020204020204" pitchFamily="34" charset="-122"/>
            </a:endParaRPr>
          </a:p>
        </p:txBody>
      </p:sp>
      <p:sp>
        <p:nvSpPr>
          <p:cNvPr id="9" name="Oval 7">
            <a:extLst>
              <a:ext uri="{FF2B5EF4-FFF2-40B4-BE49-F238E27FC236}">
                <a16:creationId xmlns:a16="http://schemas.microsoft.com/office/drawing/2014/main" id="{EE303589-C3DB-42E4-8C52-F1798DC62BEA}"/>
              </a:ext>
            </a:extLst>
          </p:cNvPr>
          <p:cNvSpPr>
            <a:spLocks noChangeArrowheads="1"/>
          </p:cNvSpPr>
          <p:nvPr/>
        </p:nvSpPr>
        <p:spPr bwMode="auto">
          <a:xfrm>
            <a:off x="1135677" y="2323000"/>
            <a:ext cx="3936733" cy="1679886"/>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Pentagon 6">
            <a:extLst>
              <a:ext uri="{FF2B5EF4-FFF2-40B4-BE49-F238E27FC236}">
                <a16:creationId xmlns:a16="http://schemas.microsoft.com/office/drawing/2014/main" id="{DD240865-1855-407D-8FB5-22E32B6997A7}"/>
              </a:ext>
            </a:extLst>
          </p:cNvPr>
          <p:cNvSpPr/>
          <p:nvPr/>
        </p:nvSpPr>
        <p:spPr>
          <a:xfrm rot="20987671" flipH="1">
            <a:off x="5071964" y="2356987"/>
            <a:ext cx="3951203" cy="815614"/>
          </a:xfrm>
          <a:prstGeom prst="homePlat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观察：化石还有碳</a:t>
            </a:r>
            <a:r>
              <a:rPr kumimoji="1" lang="en-US" altLang="zh-CN" sz="2800" b="1" dirty="0">
                <a:solidFill>
                  <a:schemeClr val="bg1"/>
                </a:solidFill>
                <a:latin typeface="Microsoft YaHei" panose="020B0503020204020204" pitchFamily="34" charset="-122"/>
                <a:ea typeface="Microsoft YaHei" panose="020B0503020204020204" pitchFamily="34" charset="-122"/>
              </a:rPr>
              <a:t>-14</a:t>
            </a:r>
          </a:p>
        </p:txBody>
      </p:sp>
      <p:sp>
        <p:nvSpPr>
          <p:cNvPr id="11" name="文本框 10">
            <a:extLst>
              <a:ext uri="{FF2B5EF4-FFF2-40B4-BE49-F238E27FC236}">
                <a16:creationId xmlns:a16="http://schemas.microsoft.com/office/drawing/2014/main" id="{218B6B6C-C1CF-418C-8B09-2AB5F20AE290}"/>
              </a:ext>
            </a:extLst>
          </p:cNvPr>
          <p:cNvSpPr txBox="1"/>
          <p:nvPr/>
        </p:nvSpPr>
        <p:spPr>
          <a:xfrm>
            <a:off x="859687" y="4305205"/>
            <a:ext cx="6352672" cy="523220"/>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这说明什么？</a:t>
            </a:r>
            <a:endParaRPr lang="zh-CN" altLang="en-US" sz="2800"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38AE82F5-0AE4-49A9-92BA-9753243DC3B2}"/>
              </a:ext>
            </a:extLst>
          </p:cNvPr>
          <p:cNvSpPr txBox="1"/>
          <p:nvPr/>
        </p:nvSpPr>
        <p:spPr>
          <a:xfrm>
            <a:off x="859687" y="4913986"/>
            <a:ext cx="6360992" cy="1384995"/>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说明</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这个</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化石</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的年龄：</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&lt;12</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万岁</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埋藏化石的</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岩层</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古老</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7188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3" name="内容占位符 2">
            <a:extLst>
              <a:ext uri="{FF2B5EF4-FFF2-40B4-BE49-F238E27FC236}">
                <a16:creationId xmlns:a16="http://schemas.microsoft.com/office/drawing/2014/main" id="{E0EEEA62-A41B-410F-A7B7-807CDAF898E8}"/>
              </a:ext>
            </a:extLst>
          </p:cNvPr>
          <p:cNvSpPr txBox="1">
            <a:spLocks/>
          </p:cNvSpPr>
          <p:nvPr/>
        </p:nvSpPr>
        <p:spPr>
          <a:xfrm>
            <a:off x="300052" y="1887321"/>
            <a:ext cx="3627442" cy="169924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628650" indent="-457200">
              <a:lnSpc>
                <a:spcPts val="3860"/>
              </a:lnSpc>
              <a:spcBef>
                <a:spcPts val="1200"/>
              </a:spcBef>
              <a:buClr>
                <a:schemeClr val="tx1"/>
              </a:buCl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在一个“</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2.5</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亿年</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”的煤矿中，找到的化石树桩。</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1" name="Picture 2" descr="Radiocarbon date fossil wood 204age_fig2">
            <a:extLst>
              <a:ext uri="{FF2B5EF4-FFF2-40B4-BE49-F238E27FC236}">
                <a16:creationId xmlns:a16="http://schemas.microsoft.com/office/drawing/2014/main" id="{641715CE-9402-4B6C-A56F-1A54AA0F29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633" y="3608728"/>
            <a:ext cx="2674596" cy="26361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
            <a:extLst>
              <a:ext uri="{FF2B5EF4-FFF2-40B4-BE49-F238E27FC236}">
                <a16:creationId xmlns:a16="http://schemas.microsoft.com/office/drawing/2014/main" id="{A58F5021-FDB0-4C90-B223-33995CBCC91A}"/>
              </a:ext>
            </a:extLst>
          </p:cNvPr>
          <p:cNvSpPr>
            <a:spLocks noChangeArrowheads="1"/>
          </p:cNvSpPr>
          <p:nvPr/>
        </p:nvSpPr>
        <p:spPr bwMode="auto">
          <a:xfrm>
            <a:off x="4262651" y="1887321"/>
            <a:ext cx="4580756" cy="1325563"/>
          </a:xfrm>
          <a:prstGeom prst="rect">
            <a:avLst/>
          </a:prstGeom>
          <a:noFill/>
          <a:ln w="9525">
            <a:noFill/>
            <a:prstDash val="dash"/>
            <a:miter lim="800000"/>
            <a:headEnd/>
            <a:tailEnd/>
          </a:ln>
          <a:effectLst/>
        </p:spPr>
        <p:txBody>
          <a:bodyPr lIns="60773" tIns="30387" rIns="60773" bIns="30387"/>
          <a:lstStyle/>
          <a:p>
            <a:pPr marL="457200" indent="-457200">
              <a:lnSpc>
                <a:spcPts val="386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rPr>
              <a:t>如果</a:t>
            </a:r>
            <a:r>
              <a:rPr lang="en-US" altLang="zh-CN" sz="2800" kern="0" dirty="0">
                <a:effectLst/>
                <a:latin typeface="Microsoft YaHei" panose="020B0503020204020204" pitchFamily="34" charset="-122"/>
                <a:ea typeface="Microsoft YaHei" panose="020B0503020204020204" pitchFamily="34" charset="-122"/>
              </a:rPr>
              <a:t>“2</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rPr>
              <a:t>5</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亿年</a:t>
            </a:r>
            <a:r>
              <a:rPr lang="en-US" altLang="zh-CN" sz="2800" kern="0" dirty="0">
                <a:effectLst/>
                <a:latin typeface="Microsoft YaHei" panose="020B0503020204020204" pitchFamily="34" charset="-122"/>
                <a:ea typeface="Microsoft YaHei" panose="020B0503020204020204" pitchFamily="34" charset="-122"/>
              </a:rPr>
              <a:t>”</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准确，应该检测不出碳</a:t>
            </a:r>
            <a:r>
              <a:rPr lang="en-US" altLang="zh-CN" sz="2800" kern="0" dirty="0">
                <a:effectLst/>
                <a:latin typeface="Microsoft YaHei" panose="020B0503020204020204" pitchFamily="34" charset="-122"/>
                <a:ea typeface="Microsoft YaHei" panose="020B0503020204020204" pitchFamily="34" charset="-122"/>
              </a:rPr>
              <a:t>-14</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defRPr/>
            </a:pP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200"/>
              </a:spcBef>
              <a:defRPr/>
            </a:pP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矩形 12">
            <a:extLst>
              <a:ext uri="{FF2B5EF4-FFF2-40B4-BE49-F238E27FC236}">
                <a16:creationId xmlns:a16="http://schemas.microsoft.com/office/drawing/2014/main" id="{D8F5C3F4-DCE2-4D97-B805-0EE8AE9D2C6D}"/>
              </a:ext>
            </a:extLst>
          </p:cNvPr>
          <p:cNvSpPr/>
          <p:nvPr/>
        </p:nvSpPr>
        <p:spPr>
          <a:xfrm>
            <a:off x="3572807" y="5933047"/>
            <a:ext cx="4773086" cy="338554"/>
          </a:xfrm>
          <a:prstGeom prst="rect">
            <a:avLst/>
          </a:prstGeom>
        </p:spPr>
        <p:txBody>
          <a:bodyPr wrap="square">
            <a:spAutoFit/>
          </a:bodyPr>
          <a:lstStyle/>
          <a:p>
            <a:pPr>
              <a:defRPr/>
            </a:pPr>
            <a:r>
              <a:rPr lang="zh-CN" altLang="en-US" sz="1600" dirty="0">
                <a:latin typeface="Microsoft YaHei" panose="020B0503020204020204" pitchFamily="34" charset="-122"/>
                <a:ea typeface="Microsoft YaHei" panose="020B0503020204020204" pitchFamily="34" charset="-122"/>
              </a:rPr>
              <a:t>图</a:t>
            </a:r>
            <a:r>
              <a:rPr lang="en-US" altLang="zh-CN" sz="1600" dirty="0">
                <a:latin typeface="Microsoft YaHei" panose="020B0503020204020204" pitchFamily="34" charset="-122"/>
                <a:ea typeface="Microsoft YaHei" panose="020B0503020204020204" pitchFamily="34" charset="-122"/>
              </a:rPr>
              <a:t>: </a:t>
            </a:r>
            <a:r>
              <a:rPr lang="en-US" altLang="zh-CN" sz="1600" dirty="0" err="1">
                <a:latin typeface="Microsoft YaHei" panose="020B0503020204020204" pitchFamily="34" charset="-122"/>
                <a:ea typeface="Microsoft YaHei" panose="020B0503020204020204" pitchFamily="34" charset="-122"/>
              </a:rPr>
              <a:t>creation.com</a:t>
            </a:r>
            <a:r>
              <a:rPr lang="en-US" altLang="zh-CN" sz="1600" dirty="0">
                <a:latin typeface="Microsoft YaHei" panose="020B0503020204020204" pitchFamily="34" charset="-122"/>
                <a:ea typeface="Microsoft YaHei" panose="020B0503020204020204" pitchFamily="34" charset="-122"/>
              </a:rPr>
              <a:t>/stumping-old-age-dogma</a:t>
            </a:r>
          </a:p>
        </p:txBody>
      </p:sp>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碳</a:t>
            </a:r>
            <a:r>
              <a:rPr lang="en-US" altLang="zh-CN" dirty="0"/>
              <a:t>-14</a:t>
            </a:r>
            <a:r>
              <a:rPr lang="zh-CN" altLang="en-US" dirty="0"/>
              <a:t>：支持年轻地球模式</a:t>
            </a:r>
          </a:p>
        </p:txBody>
      </p:sp>
      <p:sp>
        <p:nvSpPr>
          <p:cNvPr id="20" name="Rectangle 2">
            <a:extLst>
              <a:ext uri="{FF2B5EF4-FFF2-40B4-BE49-F238E27FC236}">
                <a16:creationId xmlns:a16="http://schemas.microsoft.com/office/drawing/2014/main" id="{8CC1CEB9-5EC8-4F41-9BC8-D1CC7F71149E}"/>
              </a:ext>
            </a:extLst>
          </p:cNvPr>
          <p:cNvSpPr>
            <a:spLocks noChangeArrowheads="1"/>
          </p:cNvSpPr>
          <p:nvPr/>
        </p:nvSpPr>
        <p:spPr bwMode="auto">
          <a:xfrm>
            <a:off x="4256025" y="3230215"/>
            <a:ext cx="4580756" cy="2894091"/>
          </a:xfrm>
          <a:prstGeom prst="rect">
            <a:avLst/>
          </a:prstGeom>
          <a:noFill/>
          <a:ln w="9525">
            <a:noFill/>
            <a:prstDash val="dash"/>
            <a:miter lim="800000"/>
            <a:headEnd/>
            <a:tailEnd/>
          </a:ln>
          <a:effectLst/>
        </p:spPr>
        <p:txBody>
          <a:bodyPr lIns="60773" tIns="30387" rIns="60773" bIns="30387"/>
          <a:lstStyle/>
          <a:p>
            <a:pPr marL="457200" indent="-457200">
              <a:lnSpc>
                <a:spcPts val="3860"/>
              </a:lnSpc>
              <a:spcBef>
                <a:spcPts val="1200"/>
              </a:spcBef>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对树皮进行碳</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-14</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测量，结果：</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33300—3</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sym typeface="Symbol"/>
              </a:rPr>
              <a:t>4100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6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rPr>
              <a:t>这个结果说明什么？</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spcBef>
                <a:spcPts val="1200"/>
              </a:spcBef>
              <a:buFont typeface="Arial" panose="020B0604020202020204" pitchFamily="34" charset="0"/>
              <a:buChar char="•"/>
              <a:defRPr/>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ts val="3860"/>
              </a:lnSpc>
              <a:spcBef>
                <a:spcPts val="1200"/>
              </a:spcBef>
              <a:buFont typeface="Arial" panose="020B0604020202020204" pitchFamily="34" charset="0"/>
              <a:buChar char="•"/>
              <a:defRPr/>
            </a:pPr>
            <a:endParaRPr lang="en-US" altLang="zh-CN" sz="28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200"/>
              </a:spcBef>
              <a:defRPr/>
            </a:pP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200"/>
              </a:spcBef>
              <a:defRPr/>
            </a:pP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4221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2" dur="500"/>
                                        <p:tgtEl>
                                          <p:spTgt spid="20">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50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0"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1" name="Picture 2" descr="Radiocarbon date fossil wood 204age_fig2">
            <a:extLst>
              <a:ext uri="{FF2B5EF4-FFF2-40B4-BE49-F238E27FC236}">
                <a16:creationId xmlns:a16="http://schemas.microsoft.com/office/drawing/2014/main" id="{641715CE-9402-4B6C-A56F-1A54AA0F29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26" y="2388867"/>
            <a:ext cx="3115800" cy="30710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
            <a:extLst>
              <a:ext uri="{FF2B5EF4-FFF2-40B4-BE49-F238E27FC236}">
                <a16:creationId xmlns:a16="http://schemas.microsoft.com/office/drawing/2014/main" id="{A58F5021-FDB0-4C90-B223-33995CBCC91A}"/>
              </a:ext>
            </a:extLst>
          </p:cNvPr>
          <p:cNvSpPr>
            <a:spLocks noChangeArrowheads="1"/>
          </p:cNvSpPr>
          <p:nvPr/>
        </p:nvSpPr>
        <p:spPr bwMode="auto">
          <a:xfrm>
            <a:off x="4198321" y="2357513"/>
            <a:ext cx="4515947" cy="3519750"/>
          </a:xfrm>
          <a:prstGeom prst="rect">
            <a:avLst/>
          </a:prstGeom>
          <a:noFill/>
          <a:ln w="9525">
            <a:noFill/>
            <a:prstDash val="dash"/>
            <a:miter lim="800000"/>
            <a:headEnd/>
            <a:tailEnd/>
          </a:ln>
          <a:effectLst/>
        </p:spPr>
        <p:txBody>
          <a:bodyPr lIns="60773" tIns="30387" rIns="60773" bIns="30387"/>
          <a:lstStyle/>
          <a:p>
            <a:pPr marL="457200" indent="-457200">
              <a:lnSpc>
                <a:spcPts val="3860"/>
              </a:lnSpc>
              <a:spcBef>
                <a:spcPts val="1200"/>
              </a:spcBef>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碳</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-14</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的测量结果：</a:t>
            </a:r>
            <a:r>
              <a:rPr lang="en-US" altLang="zh-CN" sz="28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33300—3</a:t>
            </a:r>
            <a:r>
              <a:rPr lang="en-US" altLang="zh-CN"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sym typeface="Symbol"/>
              </a:rPr>
              <a:t>4100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a:t>
            </a:r>
            <a:endParaRPr lang="zh-CN" altLang="en-US" sz="2800" kern="0" dirty="0">
              <a:latin typeface="Microsoft YaHei" panose="020B0503020204020204" pitchFamily="34" charset="-122"/>
              <a:ea typeface="Microsoft YaHei" panose="020B0503020204020204" pitchFamily="34" charset="-122"/>
            </a:endParaRPr>
          </a:p>
          <a:p>
            <a:pPr marL="457200" indent="-457200">
              <a:lnSpc>
                <a:spcPts val="3860"/>
              </a:lnSpc>
              <a:spcBef>
                <a:spcPts val="1200"/>
              </a:spcBef>
              <a:buFont typeface="Arial" panose="020B0604020202020204" pitchFamily="34" charset="0"/>
              <a:buChar char="•"/>
              <a:defRPr/>
            </a:pPr>
            <a:r>
              <a:rPr lang="zh-CN" altLang="en-US" sz="2800" kern="0" dirty="0">
                <a:latin typeface="Microsoft YaHei" panose="020B0503020204020204" pitchFamily="34" charset="-122"/>
                <a:ea typeface="Microsoft YaHei" panose="020B0503020204020204" pitchFamily="34" charset="-122"/>
              </a:rPr>
              <a:t>说明：</a:t>
            </a:r>
          </a:p>
          <a:p>
            <a:pPr>
              <a:lnSpc>
                <a:spcPts val="3860"/>
              </a:lnSpc>
              <a:spcBef>
                <a:spcPts val="1200"/>
              </a:spcBef>
              <a:defRPr/>
            </a:pPr>
            <a:r>
              <a:rPr lang="zh-CN" altLang="en-US" sz="2800" kern="0" dirty="0">
                <a:latin typeface="Microsoft YaHei" panose="020B0503020204020204" pitchFamily="34" charset="-122"/>
                <a:ea typeface="Microsoft YaHei" panose="020B0503020204020204" pitchFamily="34" charset="-122"/>
              </a:rPr>
              <a:t>    </a:t>
            </a:r>
            <a:r>
              <a:rPr lang="en-US" altLang="zh-CN" sz="2800" kern="0" dirty="0">
                <a:latin typeface="Microsoft YaHei" panose="020B0503020204020204" pitchFamily="34" charset="-122"/>
                <a:ea typeface="Microsoft YaHei" panose="020B0503020204020204" pitchFamily="34" charset="-122"/>
              </a:rPr>
              <a:t>1</a:t>
            </a:r>
            <a:r>
              <a:rPr lang="zh-CN" altLang="en-US" sz="2800" kern="0" dirty="0">
                <a:latin typeface="Microsoft YaHei" panose="020B0503020204020204" pitchFamily="34" charset="-122"/>
                <a:ea typeface="Microsoft YaHei" panose="020B0503020204020204" pitchFamily="34" charset="-122"/>
              </a:rPr>
              <a:t>、树桩化石：</a:t>
            </a:r>
            <a:r>
              <a:rPr lang="en-US" altLang="zh-CN" sz="2800" kern="0" dirty="0">
                <a:latin typeface="Microsoft YaHei" panose="020B0503020204020204" pitchFamily="34" charset="-122"/>
                <a:ea typeface="Microsoft YaHei" panose="020B0503020204020204" pitchFamily="34" charset="-122"/>
              </a:rPr>
              <a:t>&lt;12</a:t>
            </a:r>
            <a:r>
              <a:rPr lang="zh-CN" altLang="en-US" sz="2800" kern="0" dirty="0">
                <a:latin typeface="Microsoft YaHei" panose="020B0503020204020204" pitchFamily="34" charset="-122"/>
                <a:ea typeface="Microsoft YaHei" panose="020B0503020204020204" pitchFamily="34" charset="-122"/>
              </a:rPr>
              <a:t>万年</a:t>
            </a:r>
          </a:p>
          <a:p>
            <a:pPr>
              <a:lnSpc>
                <a:spcPts val="3860"/>
              </a:lnSpc>
              <a:spcBef>
                <a:spcPts val="1200"/>
              </a:spcBef>
              <a:defRPr/>
            </a:pPr>
            <a:r>
              <a:rPr lang="zh-CN" altLang="en-US" sz="2800" kern="0" dirty="0">
                <a:latin typeface="Microsoft YaHei" panose="020B0503020204020204" pitchFamily="34" charset="-122"/>
                <a:ea typeface="Microsoft YaHei" panose="020B0503020204020204" pitchFamily="34" charset="-122"/>
              </a:rPr>
              <a:t>    </a:t>
            </a:r>
            <a:r>
              <a:rPr lang="en-US" altLang="zh-CN" sz="2800" kern="0" dirty="0">
                <a:latin typeface="Microsoft YaHei" panose="020B0503020204020204" pitchFamily="34" charset="-122"/>
                <a:ea typeface="Microsoft YaHei" panose="020B0503020204020204" pitchFamily="34" charset="-122"/>
              </a:rPr>
              <a:t>2</a:t>
            </a:r>
            <a:r>
              <a:rPr lang="zh-CN" altLang="en-US" sz="2800" kern="0" dirty="0">
                <a:latin typeface="Microsoft YaHei" panose="020B0503020204020204" pitchFamily="34" charset="-122"/>
                <a:ea typeface="Microsoft YaHei" panose="020B0503020204020204" pitchFamily="34" charset="-122"/>
              </a:rPr>
              <a:t>、“</a:t>
            </a:r>
            <a:r>
              <a:rPr lang="en-US" altLang="zh-CN" sz="2800" kern="0" dirty="0">
                <a:latin typeface="Microsoft YaHei" panose="020B0503020204020204" pitchFamily="34" charset="-122"/>
                <a:ea typeface="Microsoft YaHei" panose="020B0503020204020204" pitchFamily="34" charset="-122"/>
              </a:rPr>
              <a:t>2.5</a:t>
            </a:r>
            <a:r>
              <a:rPr lang="zh-CN" altLang="en-US" sz="2800" kern="0" dirty="0">
                <a:latin typeface="Microsoft YaHei" panose="020B0503020204020204" pitchFamily="34" charset="-122"/>
                <a:ea typeface="Microsoft YaHei" panose="020B0503020204020204" pitchFamily="34" charset="-122"/>
              </a:rPr>
              <a:t>亿年”：不准确</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ts val="3860"/>
              </a:lnSpc>
              <a:spcBef>
                <a:spcPts val="1200"/>
              </a:spcBef>
              <a:buFont typeface="Arial" panose="020B0604020202020204" pitchFamily="34" charset="0"/>
              <a:buChar char="•"/>
              <a:defRPr/>
            </a:pPr>
            <a:endParaRPr lang="en-US" altLang="zh-CN" sz="2800"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200"/>
              </a:spcBef>
              <a:defRPr/>
            </a:pP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spcBef>
                <a:spcPts val="1200"/>
              </a:spcBef>
              <a:defRPr/>
            </a:pPr>
            <a:endPar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矩形 12">
            <a:extLst>
              <a:ext uri="{FF2B5EF4-FFF2-40B4-BE49-F238E27FC236}">
                <a16:creationId xmlns:a16="http://schemas.microsoft.com/office/drawing/2014/main" id="{D8F5C3F4-DCE2-4D97-B805-0EE8AE9D2C6D}"/>
              </a:ext>
            </a:extLst>
          </p:cNvPr>
          <p:cNvSpPr/>
          <p:nvPr/>
        </p:nvSpPr>
        <p:spPr>
          <a:xfrm>
            <a:off x="683556" y="5933047"/>
            <a:ext cx="4773086" cy="338554"/>
          </a:xfrm>
          <a:prstGeom prst="rect">
            <a:avLst/>
          </a:prstGeom>
        </p:spPr>
        <p:txBody>
          <a:bodyPr wrap="square">
            <a:spAutoFit/>
          </a:bodyPr>
          <a:lstStyle/>
          <a:p>
            <a:pPr>
              <a:defRPr/>
            </a:pPr>
            <a:r>
              <a:rPr lang="zh-CN" altLang="en-US" sz="1600" dirty="0">
                <a:latin typeface="Microsoft YaHei" panose="020B0503020204020204" pitchFamily="34" charset="-122"/>
                <a:ea typeface="Microsoft YaHei" panose="020B0503020204020204" pitchFamily="34" charset="-122"/>
              </a:rPr>
              <a:t>图</a:t>
            </a:r>
            <a:r>
              <a:rPr lang="en-US" altLang="zh-CN" sz="1600" dirty="0">
                <a:latin typeface="Microsoft YaHei" panose="020B0503020204020204" pitchFamily="34" charset="-122"/>
                <a:ea typeface="Microsoft YaHei" panose="020B0503020204020204" pitchFamily="34" charset="-122"/>
              </a:rPr>
              <a:t>: </a:t>
            </a:r>
            <a:r>
              <a:rPr lang="en-US" altLang="zh-CN" sz="1600" dirty="0" err="1">
                <a:latin typeface="Microsoft YaHei" panose="020B0503020204020204" pitchFamily="34" charset="-122"/>
                <a:ea typeface="Microsoft YaHei" panose="020B0503020204020204" pitchFamily="34" charset="-122"/>
              </a:rPr>
              <a:t>creation.com</a:t>
            </a:r>
            <a:r>
              <a:rPr lang="en-US" altLang="zh-CN" sz="1600" dirty="0">
                <a:latin typeface="Microsoft YaHei" panose="020B0503020204020204" pitchFamily="34" charset="-122"/>
                <a:ea typeface="Microsoft YaHei" panose="020B0503020204020204" pitchFamily="34" charset="-122"/>
              </a:rPr>
              <a:t>/stumping-old-age-dogma</a:t>
            </a:r>
          </a:p>
        </p:txBody>
      </p:sp>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碳</a:t>
            </a:r>
            <a:r>
              <a:rPr lang="en-US" altLang="zh-CN" dirty="0"/>
              <a:t>-14</a:t>
            </a:r>
            <a:r>
              <a:rPr lang="zh-CN" altLang="en-US" dirty="0"/>
              <a:t>：支持年轻地球模式</a:t>
            </a:r>
          </a:p>
        </p:txBody>
      </p:sp>
    </p:spTree>
    <p:extLst>
      <p:ext uri="{BB962C8B-B14F-4D97-AF65-F5344CB8AC3E}">
        <p14:creationId xmlns:p14="http://schemas.microsoft.com/office/powerpoint/2010/main" val="2752172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“污染”不能再作为理由</a:t>
            </a:r>
          </a:p>
        </p:txBody>
      </p:sp>
      <p:sp>
        <p:nvSpPr>
          <p:cNvPr id="20" name="内容占位符 2">
            <a:extLst>
              <a:ext uri="{FF2B5EF4-FFF2-40B4-BE49-F238E27FC236}">
                <a16:creationId xmlns:a16="http://schemas.microsoft.com/office/drawing/2014/main" id="{2C177BA3-A55F-634A-816C-67919F50B6DF}"/>
              </a:ext>
            </a:extLst>
          </p:cNvPr>
          <p:cNvSpPr txBox="1">
            <a:spLocks/>
          </p:cNvSpPr>
          <p:nvPr/>
        </p:nvSpPr>
        <p:spPr>
          <a:xfrm>
            <a:off x="623456" y="1949315"/>
            <a:ext cx="7829690" cy="188528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lnSpc>
                <a:spcPts val="4340"/>
              </a:lnSpc>
              <a:spcBef>
                <a:spcPts val="0"/>
              </a:spcBef>
              <a:buClr>
                <a:schemeClr val="tx1"/>
              </a:buClr>
              <a:buNone/>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几乎每一次分析古老的含碳材料，都发现这些材料中还存留一些碳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a:t>
            </a:r>
          </a:p>
        </p:txBody>
      </p:sp>
      <p:pic>
        <p:nvPicPr>
          <p:cNvPr id="21" name="图片 20">
            <a:extLst>
              <a:ext uri="{FF2B5EF4-FFF2-40B4-BE49-F238E27FC236}">
                <a16:creationId xmlns:a16="http://schemas.microsoft.com/office/drawing/2014/main" id="{C2E1100F-74F7-D643-B6C5-B32D2814907D}"/>
              </a:ext>
            </a:extLst>
          </p:cNvPr>
          <p:cNvPicPr>
            <a:picLocks noChangeAspect="1"/>
          </p:cNvPicPr>
          <p:nvPr/>
        </p:nvPicPr>
        <p:blipFill>
          <a:blip r:embed="rId4"/>
          <a:stretch>
            <a:fillRect/>
          </a:stretch>
        </p:blipFill>
        <p:spPr>
          <a:xfrm>
            <a:off x="2194723" y="3242540"/>
            <a:ext cx="4754553" cy="28890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3815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467F677A-6686-554F-985F-683282C4037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3C9EEA18-8ED4-2048-A219-10AE81F4A64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6373A5CA-14A2-504A-90F3-6F1A5B18E35C}"/>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EA023CD2-1EAE-5044-B418-93A89A7D9C2A}"/>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717C3837-7EE1-A749-9396-3BC28A61C31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3C6B79B5-378F-7640-9D52-881712C82461}"/>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 name="图片 1">
            <a:extLst>
              <a:ext uri="{FF2B5EF4-FFF2-40B4-BE49-F238E27FC236}">
                <a16:creationId xmlns:a16="http://schemas.microsoft.com/office/drawing/2014/main" id="{575F251C-1D63-9F4D-8227-5067F9C50F8A}"/>
              </a:ext>
            </a:extLst>
          </p:cNvPr>
          <p:cNvPicPr>
            <a:picLocks noChangeAspect="1"/>
          </p:cNvPicPr>
          <p:nvPr/>
        </p:nvPicPr>
        <p:blipFill>
          <a:blip r:embed="rId4"/>
          <a:stretch>
            <a:fillRect/>
          </a:stretch>
        </p:blipFill>
        <p:spPr>
          <a:xfrm>
            <a:off x="1915427" y="96686"/>
            <a:ext cx="5399773" cy="40498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entagon 6">
            <a:extLst>
              <a:ext uri="{FF2B5EF4-FFF2-40B4-BE49-F238E27FC236}">
                <a16:creationId xmlns:a16="http://schemas.microsoft.com/office/drawing/2014/main" id="{62545AA9-1A7B-EC41-A8CE-320B16A1A634}"/>
              </a:ext>
            </a:extLst>
          </p:cNvPr>
          <p:cNvSpPr/>
          <p:nvPr/>
        </p:nvSpPr>
        <p:spPr>
          <a:xfrm rot="20277989" flipH="1">
            <a:off x="5318432" y="722600"/>
            <a:ext cx="1879894" cy="527236"/>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altLang="zh-CN" sz="3200" b="1" dirty="0">
                <a:solidFill>
                  <a:schemeClr val="tx1"/>
                </a:solidFill>
                <a:latin typeface="Microsoft YaHei" panose="020B0503020204020204" pitchFamily="34" charset="-122"/>
                <a:ea typeface="Microsoft YaHei" panose="020B0503020204020204" pitchFamily="34" charset="-122"/>
              </a:rPr>
              <a:t>2.5</a:t>
            </a:r>
            <a:r>
              <a:rPr lang="zh-CN" altLang="en-US" sz="3200" b="1" dirty="0">
                <a:solidFill>
                  <a:schemeClr val="tx1"/>
                </a:solidFill>
                <a:latin typeface="Microsoft YaHei" panose="020B0503020204020204" pitchFamily="34" charset="-122"/>
                <a:ea typeface="Microsoft YaHei" panose="020B0503020204020204" pitchFamily="34" charset="-122"/>
              </a:rPr>
              <a:t>亿年</a:t>
            </a:r>
            <a:endParaRPr lang="en-US" sz="3600" b="1" dirty="0">
              <a:solidFill>
                <a:schemeClr val="tx1"/>
              </a:solidFill>
              <a:latin typeface="Microsoft YaHei" panose="020B0503020204020204" pitchFamily="34" charset="-122"/>
              <a:ea typeface="Microsoft YaHei" panose="020B0503020204020204" pitchFamily="34" charset="-122"/>
            </a:endParaRPr>
          </a:p>
        </p:txBody>
      </p:sp>
      <p:sp>
        <p:nvSpPr>
          <p:cNvPr id="6" name="标题 1">
            <a:extLst>
              <a:ext uri="{FF2B5EF4-FFF2-40B4-BE49-F238E27FC236}">
                <a16:creationId xmlns:a16="http://schemas.microsoft.com/office/drawing/2014/main" id="{4C564C28-5AE2-4A40-8D83-F9CEB6E98117}"/>
              </a:ext>
            </a:extLst>
          </p:cNvPr>
          <p:cNvSpPr txBox="1">
            <a:spLocks/>
          </p:cNvSpPr>
          <p:nvPr/>
        </p:nvSpPr>
        <p:spPr>
          <a:xfrm>
            <a:off x="786800" y="4196397"/>
            <a:ext cx="7823100" cy="253916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ts val="3880"/>
              </a:lnSpc>
            </a:pP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疑问</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b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既然地球是年轻的，那么那些千百万年或是几十亿年的数据是怎么来的？</a:t>
            </a:r>
            <a:b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b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难道它们都是错的吗？</a:t>
            </a:r>
            <a:endParaRPr lang="zh-CN" altLang="en-US" sz="4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1083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任务二</a:t>
            </a:r>
            <a:br>
              <a:rPr lang="en-US" altLang="zh-CN" dirty="0"/>
            </a:br>
            <a:r>
              <a:rPr lang="zh-CN" altLang="en-US" b="0" dirty="0"/>
              <a:t>（</a:t>
            </a:r>
            <a:r>
              <a:rPr lang="en-US" altLang="zh-CN" b="0" dirty="0"/>
              <a:t>8</a:t>
            </a:r>
            <a:r>
              <a:rPr lang="zh-CN" altLang="en-US" b="0" dirty="0"/>
              <a:t>分钟）</a:t>
            </a:r>
          </a:p>
        </p:txBody>
      </p:sp>
      <p:sp>
        <p:nvSpPr>
          <p:cNvPr id="20" name="内容占位符 2">
            <a:extLst>
              <a:ext uri="{FF2B5EF4-FFF2-40B4-BE49-F238E27FC236}">
                <a16:creationId xmlns:a16="http://schemas.microsoft.com/office/drawing/2014/main" id="{2C177BA3-A55F-634A-816C-67919F50B6DF}"/>
              </a:ext>
            </a:extLst>
          </p:cNvPr>
          <p:cNvSpPr txBox="1">
            <a:spLocks/>
          </p:cNvSpPr>
          <p:nvPr/>
        </p:nvSpPr>
        <p:spPr>
          <a:xfrm>
            <a:off x="1055411" y="1713886"/>
            <a:ext cx="7229123" cy="188528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628650" indent="-457200">
              <a:lnSpc>
                <a:spcPts val="4340"/>
              </a:lnSpc>
              <a:spcBef>
                <a:spcPts val="0"/>
              </a:spcBef>
              <a:buClr>
                <a:schemeClr val="tx1"/>
              </a:buClr>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阅读材料二：</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indent="0">
              <a:lnSpc>
                <a:spcPts val="4340"/>
              </a:lnSpc>
              <a:spcBef>
                <a:spcPts val="0"/>
              </a:spcBef>
              <a:buClr>
                <a:schemeClr val="tx1"/>
              </a:buClr>
              <a:buNone/>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知道吗？碳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支持年轻地球！</a:t>
            </a:r>
          </a:p>
          <a:p>
            <a:pPr marL="628650" indent="-457200">
              <a:lnSpc>
                <a:spcPts val="4340"/>
              </a:lnSpc>
              <a:spcBef>
                <a:spcPts val="0"/>
              </a:spcBef>
              <a:buClr>
                <a:schemeClr val="tx1"/>
              </a:buClr>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回答问题</a:t>
            </a:r>
          </a:p>
        </p:txBody>
      </p:sp>
      <p:pic>
        <p:nvPicPr>
          <p:cNvPr id="21" name="图片 20">
            <a:extLst>
              <a:ext uri="{FF2B5EF4-FFF2-40B4-BE49-F238E27FC236}">
                <a16:creationId xmlns:a16="http://schemas.microsoft.com/office/drawing/2014/main" id="{C2E1100F-74F7-D643-B6C5-B32D2814907D}"/>
              </a:ext>
            </a:extLst>
          </p:cNvPr>
          <p:cNvPicPr>
            <a:picLocks noChangeAspect="1"/>
          </p:cNvPicPr>
          <p:nvPr/>
        </p:nvPicPr>
        <p:blipFill>
          <a:blip r:embed="rId4"/>
          <a:stretch>
            <a:fillRect/>
          </a:stretch>
        </p:blipFill>
        <p:spPr>
          <a:xfrm>
            <a:off x="2998761" y="3514881"/>
            <a:ext cx="4754553" cy="28890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98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635134" y="2929432"/>
            <a:ext cx="8173199" cy="3015056"/>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案例一填空题</a:t>
            </a:r>
          </a:p>
          <a:p>
            <a:pPr>
              <a:lnSpc>
                <a:spcPts val="386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、关于恐龙，主流科学家的定年是：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年。 </a:t>
            </a:r>
          </a:p>
          <a:p>
            <a:pPr>
              <a:lnSpc>
                <a:spcPts val="386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、但碳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的检验结果是：                   年，这是恐龙骨头的年龄上限。</a:t>
            </a:r>
            <a:endParaRPr lang="zh-CN" altLang="en-US" sz="2800" dirty="0">
              <a:latin typeface="Microsoft YaHei" panose="020B0503020204020204" pitchFamily="34" charset="-122"/>
              <a:ea typeface="Microsoft YaHei" panose="020B0503020204020204" pitchFamily="34" charset="-122"/>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任务二：习题讲解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681434" y="4198120"/>
            <a:ext cx="2848857"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6500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万年</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-2.3</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a:cxnSpLocks/>
          </p:cNvCxnSpPr>
          <p:nvPr/>
        </p:nvCxnSpPr>
        <p:spPr>
          <a:xfrm>
            <a:off x="681434" y="4709617"/>
            <a:ext cx="2848857" cy="0"/>
          </a:xfrm>
          <a:prstGeom prst="line">
            <a:avLst/>
          </a:prstGeom>
          <a:ln w="28575"/>
        </p:spPr>
        <p:style>
          <a:lnRef idx="1">
            <a:schemeClr val="dk1"/>
          </a:lnRef>
          <a:fillRef idx="0">
            <a:schemeClr val="dk1"/>
          </a:fillRef>
          <a:effectRef idx="0">
            <a:schemeClr val="dk1"/>
          </a:effectRef>
          <a:fontRef idx="minor">
            <a:schemeClr val="tx1"/>
          </a:fontRef>
        </p:style>
      </p:cxnSp>
      <p:pic>
        <p:nvPicPr>
          <p:cNvPr id="12" name="Picture 12" descr="_SueTRex.jpg">
            <a:extLst>
              <a:ext uri="{FF2B5EF4-FFF2-40B4-BE49-F238E27FC236}">
                <a16:creationId xmlns:a16="http://schemas.microsoft.com/office/drawing/2014/main" id="{33BCAA66-892D-D84D-840F-837882D1E8B0}"/>
              </a:ext>
            </a:extLst>
          </p:cNvPr>
          <p:cNvPicPr>
            <a:picLocks noChangeAspect="1"/>
          </p:cNvPicPr>
          <p:nvPr/>
        </p:nvPicPr>
        <p:blipFill>
          <a:blip r:embed="rId4" cstate="print"/>
          <a:stretch>
            <a:fillRect/>
          </a:stretch>
        </p:blipFill>
        <p:spPr>
          <a:xfrm>
            <a:off x="4747859" y="1331708"/>
            <a:ext cx="3849812" cy="22020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D7A5BFBF-647A-AC40-9DCF-FA31C12FB25D}"/>
              </a:ext>
            </a:extLst>
          </p:cNvPr>
          <p:cNvSpPr txBox="1"/>
          <p:nvPr/>
        </p:nvSpPr>
        <p:spPr>
          <a:xfrm>
            <a:off x="4937921" y="4835625"/>
            <a:ext cx="2149948" cy="523220"/>
          </a:xfrm>
          <a:prstGeom prst="rect">
            <a:avLst/>
          </a:prstGeom>
          <a:noFill/>
        </p:spPr>
        <p:txBody>
          <a:bodyPr wrap="non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2.2</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-3.9</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a:t>
            </a:r>
            <a:endParaRPr kumimoji="1" lang="zh-CN" altLang="en-US" sz="2800" b="1" dirty="0"/>
          </a:p>
        </p:txBody>
      </p:sp>
      <p:cxnSp>
        <p:nvCxnSpPr>
          <p:cNvPr id="15" name="直线连接符 14">
            <a:extLst>
              <a:ext uri="{FF2B5EF4-FFF2-40B4-BE49-F238E27FC236}">
                <a16:creationId xmlns:a16="http://schemas.microsoft.com/office/drawing/2014/main" id="{B83C85A6-465B-EF4F-BA9E-049F399D70E9}"/>
              </a:ext>
            </a:extLst>
          </p:cNvPr>
          <p:cNvCxnSpPr>
            <a:cxnSpLocks/>
          </p:cNvCxnSpPr>
          <p:nvPr/>
        </p:nvCxnSpPr>
        <p:spPr>
          <a:xfrm>
            <a:off x="4990885" y="5347122"/>
            <a:ext cx="2044020" cy="0"/>
          </a:xfrm>
          <a:prstGeom prst="line">
            <a:avLst/>
          </a:prstGeom>
          <a:ln w="28575"/>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47775197-F75E-45F0-BFC9-37744BC9EDCC}"/>
              </a:ext>
            </a:extLst>
          </p:cNvPr>
          <p:cNvSpPr txBox="1"/>
          <p:nvPr/>
        </p:nvSpPr>
        <p:spPr>
          <a:xfrm>
            <a:off x="681434" y="5954963"/>
            <a:ext cx="4572000" cy="369332"/>
          </a:xfrm>
          <a:prstGeom prst="rect">
            <a:avLst/>
          </a:prstGeom>
          <a:noFill/>
        </p:spPr>
        <p:txBody>
          <a:bodyPr wrap="square">
            <a:spAutoFit/>
          </a:bodyPr>
          <a:lstStyle/>
          <a:p>
            <a:r>
              <a:rPr lang="zh-CN"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资料来源：</a:t>
            </a:r>
            <a:r>
              <a:rPr lang="en-US"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creation.com/c14-dinos</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1045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784669" y="4106888"/>
            <a:ext cx="7609274" cy="2207143"/>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案例一填空题</a:t>
            </a:r>
          </a:p>
          <a:p>
            <a:pPr>
              <a:lnSpc>
                <a:spcPts val="386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的检验结果说明：曾“被认为古老”的恐龙其实              。年轻的恐龙吻合          地球模式。</a:t>
            </a:r>
            <a:endParaRPr lang="zh-CN" altLang="en-US" sz="2800" dirty="0">
              <a:latin typeface="Microsoft YaHei" panose="020B0503020204020204" pitchFamily="34" charset="-122"/>
              <a:ea typeface="Microsoft YaHei" panose="020B0503020204020204" pitchFamily="34" charset="-122"/>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任务二：习题讲解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2715786" y="5223574"/>
            <a:ext cx="1261884"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不古老</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a:cxnSpLocks/>
          </p:cNvCxnSpPr>
          <p:nvPr/>
        </p:nvCxnSpPr>
        <p:spPr>
          <a:xfrm>
            <a:off x="2715786" y="5723348"/>
            <a:ext cx="1261884" cy="0"/>
          </a:xfrm>
          <a:prstGeom prst="line">
            <a:avLst/>
          </a:prstGeom>
          <a:ln w="28575"/>
        </p:spPr>
        <p:style>
          <a:lnRef idx="1">
            <a:schemeClr val="dk1"/>
          </a:lnRef>
          <a:fillRef idx="0">
            <a:schemeClr val="dk1"/>
          </a:fillRef>
          <a:effectRef idx="0">
            <a:schemeClr val="dk1"/>
          </a:effectRef>
          <a:fontRef idx="minor">
            <a:schemeClr val="tx1"/>
          </a:fontRef>
        </p:style>
      </p:cxnSp>
      <p:pic>
        <p:nvPicPr>
          <p:cNvPr id="12" name="Picture 12" descr="_SueTRex.jpg">
            <a:extLst>
              <a:ext uri="{FF2B5EF4-FFF2-40B4-BE49-F238E27FC236}">
                <a16:creationId xmlns:a16="http://schemas.microsoft.com/office/drawing/2014/main" id="{33BCAA66-892D-D84D-840F-837882D1E8B0}"/>
              </a:ext>
            </a:extLst>
          </p:cNvPr>
          <p:cNvPicPr>
            <a:picLocks noChangeAspect="1"/>
          </p:cNvPicPr>
          <p:nvPr/>
        </p:nvPicPr>
        <p:blipFill>
          <a:blip r:embed="rId4" cstate="print"/>
          <a:stretch>
            <a:fillRect/>
          </a:stretch>
        </p:blipFill>
        <p:spPr>
          <a:xfrm>
            <a:off x="4495677" y="1725200"/>
            <a:ext cx="4101993" cy="23463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D7A5BFBF-647A-AC40-9DCF-FA31C12FB25D}"/>
              </a:ext>
            </a:extLst>
          </p:cNvPr>
          <p:cNvSpPr txBox="1"/>
          <p:nvPr/>
        </p:nvSpPr>
        <p:spPr>
          <a:xfrm>
            <a:off x="7067869" y="5223574"/>
            <a:ext cx="902811"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a:t>
            </a:r>
            <a:endParaRPr kumimoji="1" lang="zh-CN" altLang="en-US" sz="2800" b="1" dirty="0"/>
          </a:p>
        </p:txBody>
      </p:sp>
      <p:cxnSp>
        <p:nvCxnSpPr>
          <p:cNvPr id="15" name="直线连接符 14">
            <a:extLst>
              <a:ext uri="{FF2B5EF4-FFF2-40B4-BE49-F238E27FC236}">
                <a16:creationId xmlns:a16="http://schemas.microsoft.com/office/drawing/2014/main" id="{B83C85A6-465B-EF4F-BA9E-049F399D70E9}"/>
              </a:ext>
            </a:extLst>
          </p:cNvPr>
          <p:cNvCxnSpPr>
            <a:cxnSpLocks/>
          </p:cNvCxnSpPr>
          <p:nvPr/>
        </p:nvCxnSpPr>
        <p:spPr>
          <a:xfrm>
            <a:off x="6963694" y="5723348"/>
            <a:ext cx="116079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17" name="组合 16">
            <a:extLst>
              <a:ext uri="{FF2B5EF4-FFF2-40B4-BE49-F238E27FC236}">
                <a16:creationId xmlns:a16="http://schemas.microsoft.com/office/drawing/2014/main" id="{818AAAFA-8BF2-B342-A26F-597223EE41C4}"/>
              </a:ext>
            </a:extLst>
          </p:cNvPr>
          <p:cNvGrpSpPr/>
          <p:nvPr/>
        </p:nvGrpSpPr>
        <p:grpSpPr>
          <a:xfrm>
            <a:off x="486048" y="1016900"/>
            <a:ext cx="3579898" cy="2971041"/>
            <a:chOff x="654506" y="2810847"/>
            <a:chExt cx="3579898" cy="2971041"/>
          </a:xfrm>
        </p:grpSpPr>
        <p:sp>
          <p:nvSpPr>
            <p:cNvPr id="18" name="Rectangle 2">
              <a:extLst>
                <a:ext uri="{FF2B5EF4-FFF2-40B4-BE49-F238E27FC236}">
                  <a16:creationId xmlns:a16="http://schemas.microsoft.com/office/drawing/2014/main" id="{957AA6D0-EC34-7149-9950-D3C43776F5BA}"/>
                </a:ext>
              </a:extLst>
            </p:cNvPr>
            <p:cNvSpPr/>
            <p:nvPr/>
          </p:nvSpPr>
          <p:spPr>
            <a:xfrm>
              <a:off x="654506" y="5229044"/>
              <a:ext cx="3495639"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19" name="图片 18">
              <a:extLst>
                <a:ext uri="{FF2B5EF4-FFF2-40B4-BE49-F238E27FC236}">
                  <a16:creationId xmlns:a16="http://schemas.microsoft.com/office/drawing/2014/main" id="{EC7F50EC-4596-A244-A53C-359DBCCD7DEB}"/>
                </a:ext>
              </a:extLst>
            </p:cNvPr>
            <p:cNvPicPr>
              <a:picLocks noChangeAspect="1"/>
            </p:cNvPicPr>
            <p:nvPr/>
          </p:nvPicPr>
          <p:blipFill>
            <a:blip r:embed="rId5"/>
            <a:stretch>
              <a:fillRect/>
            </a:stretch>
          </p:blipFill>
          <p:spPr>
            <a:xfrm>
              <a:off x="1164434" y="2810847"/>
              <a:ext cx="2633747" cy="2418197"/>
            </a:xfrm>
            <a:prstGeom prst="rect">
              <a:avLst/>
            </a:prstGeom>
          </p:spPr>
        </p:pic>
        <p:pic>
          <p:nvPicPr>
            <p:cNvPr id="20" name="图片 19">
              <a:extLst>
                <a:ext uri="{FF2B5EF4-FFF2-40B4-BE49-F238E27FC236}">
                  <a16:creationId xmlns:a16="http://schemas.microsoft.com/office/drawing/2014/main" id="{91C129CC-3EF9-1F4F-84A7-EBD36D07C79A}"/>
                </a:ext>
              </a:extLst>
            </p:cNvPr>
            <p:cNvPicPr>
              <a:picLocks noChangeAspect="1"/>
            </p:cNvPicPr>
            <p:nvPr/>
          </p:nvPicPr>
          <p:blipFill>
            <a:blip r:embed="rId6"/>
            <a:stretch>
              <a:fillRect/>
            </a:stretch>
          </p:blipFill>
          <p:spPr>
            <a:xfrm>
              <a:off x="3245358" y="4745900"/>
              <a:ext cx="989046" cy="1031585"/>
            </a:xfrm>
            <a:prstGeom prst="rect">
              <a:avLst/>
            </a:prstGeom>
          </p:spPr>
        </p:pic>
      </p:grpSp>
    </p:spTree>
    <p:extLst>
      <p:ext uri="{BB962C8B-B14F-4D97-AF65-F5344CB8AC3E}">
        <p14:creationId xmlns:p14="http://schemas.microsoft.com/office/powerpoint/2010/main" val="14539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1B5BFAFF-A6A7-054A-A15E-E2D98E389259}"/>
              </a:ext>
            </a:extLst>
          </p:cNvPr>
          <p:cNvSpPr txBox="1"/>
          <p:nvPr/>
        </p:nvSpPr>
        <p:spPr>
          <a:xfrm>
            <a:off x="556955" y="4354123"/>
            <a:ext cx="8239801" cy="1268424"/>
          </a:xfrm>
          <a:prstGeom prst="rect">
            <a:avLst/>
          </a:prstGeom>
          <a:noFill/>
        </p:spPr>
        <p:txBody>
          <a:bodyPr wrap="square">
            <a:spAutoFit/>
          </a:bodyPr>
          <a:lstStyle/>
          <a:p>
            <a:endParaRPr lang="zh-CN" altLang="en-US" sz="14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对这个地层的化石检验结果是：                年。“</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万年”是一个年龄上限。</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556956" y="2345371"/>
            <a:ext cx="4673464" cy="2053254"/>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案例二填空题</a:t>
            </a: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、关于宾夕法尼亚地层，主流科学家通过放射性测年法的定年是：                      年。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任务二：习题讲解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2150580" y="3832935"/>
            <a:ext cx="2609926" cy="523220"/>
          </a:xfrm>
          <a:prstGeom prst="rect">
            <a:avLst/>
          </a:prstGeom>
          <a:noFill/>
        </p:spPr>
        <p:txBody>
          <a:bodyPr wrap="square" rtlCol="0">
            <a:spAutoFit/>
          </a:bodyPr>
          <a:lstStyle/>
          <a:p>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2.86</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-3.20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a:cxnSpLocks/>
          </p:cNvCxnSpPr>
          <p:nvPr/>
        </p:nvCxnSpPr>
        <p:spPr>
          <a:xfrm>
            <a:off x="2213811" y="4307527"/>
            <a:ext cx="2483464"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D7A5BFBF-647A-AC40-9DCF-FA31C12FB25D}"/>
              </a:ext>
            </a:extLst>
          </p:cNvPr>
          <p:cNvSpPr txBox="1"/>
          <p:nvPr/>
        </p:nvSpPr>
        <p:spPr>
          <a:xfrm>
            <a:off x="7113416" y="4524116"/>
            <a:ext cx="1576053" cy="523220"/>
          </a:xfrm>
          <a:prstGeom prst="rect">
            <a:avLst/>
          </a:prstGeom>
          <a:noFill/>
        </p:spPr>
        <p:txBody>
          <a:bodyPr wrap="squar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小于</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a:t>
            </a:r>
            <a:endParaRPr kumimoji="1" lang="zh-CN" altLang="en-US" sz="2800" b="1" dirty="0"/>
          </a:p>
        </p:txBody>
      </p:sp>
      <p:cxnSp>
        <p:nvCxnSpPr>
          <p:cNvPr id="15" name="直线连接符 14">
            <a:extLst>
              <a:ext uri="{FF2B5EF4-FFF2-40B4-BE49-F238E27FC236}">
                <a16:creationId xmlns:a16="http://schemas.microsoft.com/office/drawing/2014/main" id="{B83C85A6-465B-EF4F-BA9E-049F399D70E9}"/>
              </a:ext>
            </a:extLst>
          </p:cNvPr>
          <p:cNvCxnSpPr>
            <a:cxnSpLocks/>
          </p:cNvCxnSpPr>
          <p:nvPr/>
        </p:nvCxnSpPr>
        <p:spPr>
          <a:xfrm>
            <a:off x="7078691" y="5000740"/>
            <a:ext cx="1576053" cy="0"/>
          </a:xfrm>
          <a:prstGeom prst="line">
            <a:avLst/>
          </a:prstGeom>
          <a:ln w="28575"/>
        </p:spPr>
        <p:style>
          <a:lnRef idx="1">
            <a:schemeClr val="dk1"/>
          </a:lnRef>
          <a:fillRef idx="0">
            <a:schemeClr val="dk1"/>
          </a:fillRef>
          <a:effectRef idx="0">
            <a:schemeClr val="dk1"/>
          </a:effectRef>
          <a:fontRef idx="minor">
            <a:schemeClr val="tx1"/>
          </a:fontRef>
        </p:style>
      </p:cxnSp>
      <p:pic>
        <p:nvPicPr>
          <p:cNvPr id="16" name="图片 15">
            <a:extLst>
              <a:ext uri="{FF2B5EF4-FFF2-40B4-BE49-F238E27FC236}">
                <a16:creationId xmlns:a16="http://schemas.microsoft.com/office/drawing/2014/main" id="{AFAD83C0-77DA-4F4F-A628-2C3D12DC0F3B}"/>
              </a:ext>
            </a:extLst>
          </p:cNvPr>
          <p:cNvPicPr>
            <a:picLocks noChangeAspect="1"/>
          </p:cNvPicPr>
          <p:nvPr/>
        </p:nvPicPr>
        <p:blipFill rotWithShape="1">
          <a:blip r:embed="rId4"/>
          <a:srcRect l="9096" t="41644" r="33803" b="24868"/>
          <a:stretch/>
        </p:blipFill>
        <p:spPr>
          <a:xfrm>
            <a:off x="5277881" y="1269556"/>
            <a:ext cx="3866119" cy="3183038"/>
          </a:xfrm>
          <a:prstGeom prst="rect">
            <a:avLst/>
          </a:prstGeom>
          <a:solidFill>
            <a:schemeClr val="bg1"/>
          </a:solidFill>
          <a:ln>
            <a:noFill/>
          </a:ln>
        </p:spPr>
      </p:pic>
      <p:sp>
        <p:nvSpPr>
          <p:cNvPr id="3" name="矩形 2">
            <a:extLst>
              <a:ext uri="{FF2B5EF4-FFF2-40B4-BE49-F238E27FC236}">
                <a16:creationId xmlns:a16="http://schemas.microsoft.com/office/drawing/2014/main" id="{0FAA3207-2C9A-C649-A1CF-8ED06D6158B7}"/>
              </a:ext>
            </a:extLst>
          </p:cNvPr>
          <p:cNvSpPr/>
          <p:nvPr/>
        </p:nvSpPr>
        <p:spPr>
          <a:xfrm>
            <a:off x="580205" y="5655588"/>
            <a:ext cx="8216550" cy="663451"/>
          </a:xfrm>
          <a:prstGeom prst="rect">
            <a:avLst/>
          </a:prstGeom>
        </p:spPr>
        <p:txBody>
          <a:bodyPr wrap="square">
            <a:spAutoFit/>
          </a:bodyPr>
          <a:lstStyle/>
          <a:p>
            <a:pPr>
              <a:lnSpc>
                <a:spcPts val="2260"/>
              </a:lnSpc>
            </a:pPr>
            <a:r>
              <a:rPr lang="zh-CN" altLang="zh-CN" kern="0" dirty="0">
                <a:latin typeface="Microsoft YaHei" panose="020B0503020204020204" pitchFamily="34" charset="-122"/>
                <a:ea typeface="Microsoft YaHei" panose="020B0503020204020204" pitchFamily="34" charset="-122"/>
                <a:cs typeface="Times New Roman" panose="02020603050405020304" pitchFamily="18" charset="0"/>
              </a:rPr>
              <a:t>资料来源：</a:t>
            </a:r>
            <a:r>
              <a:rPr lang="en-US" altLang="zh-CN" u="sng" kern="0" dirty="0">
                <a:latin typeface="Microsoft YaHei" panose="020B0503020204020204" pitchFamily="34" charset="-122"/>
                <a:ea typeface="Microsoft YaHei" panose="020B0503020204020204" pitchFamily="34" charset="-122"/>
                <a:cs typeface="Arial" panose="020B0604020202020204" pitchFamily="34" charset="0"/>
                <a:hlinkClick r:id="rId5">
                  <a:extLst>
                    <a:ext uri="{A12FA001-AC4F-418D-AE19-62706E023703}">
                      <ahyp:hlinkClr xmlns:ahyp="http://schemas.microsoft.com/office/drawing/2018/hyperlinkcolor" val="tx"/>
                    </a:ext>
                  </a:extLst>
                </a:hlinkClick>
              </a:rPr>
              <a:t>http://www.icr.org/i/pdf/technical/Carbon-14-Evidence-for-a-Recent-Global-Flood-and-a-Young-Earth.pdf</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7289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782262" y="1821392"/>
            <a:ext cx="7789873" cy="2053254"/>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案例二填空题</a:t>
            </a:r>
          </a:p>
          <a:p>
            <a:pPr>
              <a:lnSpc>
                <a:spcPts val="38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的检验结果说明：曾“被认为古老”的地层其实                     。年轻的化石和地层吻合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           地球模式。</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任务二：习题讲解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2355753" y="2815969"/>
            <a:ext cx="2054201" cy="523220"/>
          </a:xfrm>
          <a:prstGeom prst="rect">
            <a:avLst/>
          </a:prstGeom>
          <a:noFill/>
        </p:spPr>
        <p:txBody>
          <a:bodyPr wrap="square" rtlCol="0">
            <a:spAutoFit/>
          </a:bodyPr>
          <a:lstStyle/>
          <a:p>
            <a:pPr algn="ct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并不古老</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a:cxnSpLocks/>
          </p:cNvCxnSpPr>
          <p:nvPr/>
        </p:nvCxnSpPr>
        <p:spPr>
          <a:xfrm>
            <a:off x="2355753" y="3292593"/>
            <a:ext cx="2054201"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D7A5BFBF-647A-AC40-9DCF-FA31C12FB25D}"/>
              </a:ext>
            </a:extLst>
          </p:cNvPr>
          <p:cNvSpPr txBox="1"/>
          <p:nvPr/>
        </p:nvSpPr>
        <p:spPr>
          <a:xfrm>
            <a:off x="929264" y="3281364"/>
            <a:ext cx="1084731" cy="523220"/>
          </a:xfrm>
          <a:prstGeom prst="rect">
            <a:avLst/>
          </a:prstGeom>
          <a:noFill/>
        </p:spPr>
        <p:txBody>
          <a:bodyPr wrap="square" rtlCol="0">
            <a:spAutoFit/>
          </a:bodyPr>
          <a:lstStyle/>
          <a:p>
            <a:pPr algn="ct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a:t>
            </a:r>
            <a:endParaRPr kumimoji="1" lang="zh-CN" altLang="en-US" sz="2800" b="1" dirty="0"/>
          </a:p>
        </p:txBody>
      </p:sp>
      <p:cxnSp>
        <p:nvCxnSpPr>
          <p:cNvPr id="15" name="直线连接符 14">
            <a:extLst>
              <a:ext uri="{FF2B5EF4-FFF2-40B4-BE49-F238E27FC236}">
                <a16:creationId xmlns:a16="http://schemas.microsoft.com/office/drawing/2014/main" id="{B83C85A6-465B-EF4F-BA9E-049F399D70E9}"/>
              </a:ext>
            </a:extLst>
          </p:cNvPr>
          <p:cNvCxnSpPr>
            <a:cxnSpLocks/>
          </p:cNvCxnSpPr>
          <p:nvPr/>
        </p:nvCxnSpPr>
        <p:spPr>
          <a:xfrm>
            <a:off x="894539" y="3757988"/>
            <a:ext cx="111945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20" name="组合 19">
            <a:extLst>
              <a:ext uri="{FF2B5EF4-FFF2-40B4-BE49-F238E27FC236}">
                <a16:creationId xmlns:a16="http://schemas.microsoft.com/office/drawing/2014/main" id="{5ABAD653-CD87-0245-A856-1932F727282D}"/>
              </a:ext>
            </a:extLst>
          </p:cNvPr>
          <p:cNvGrpSpPr/>
          <p:nvPr/>
        </p:nvGrpSpPr>
        <p:grpSpPr>
          <a:xfrm>
            <a:off x="4028032" y="3804584"/>
            <a:ext cx="3579898" cy="2971041"/>
            <a:chOff x="654506" y="2810847"/>
            <a:chExt cx="3579898" cy="2971041"/>
          </a:xfrm>
        </p:grpSpPr>
        <p:sp>
          <p:nvSpPr>
            <p:cNvPr id="21" name="Rectangle 2">
              <a:extLst>
                <a:ext uri="{FF2B5EF4-FFF2-40B4-BE49-F238E27FC236}">
                  <a16:creationId xmlns:a16="http://schemas.microsoft.com/office/drawing/2014/main" id="{D1B2C7D2-BF78-4A49-BD96-24637D5FDFC4}"/>
                </a:ext>
              </a:extLst>
            </p:cNvPr>
            <p:cNvSpPr/>
            <p:nvPr/>
          </p:nvSpPr>
          <p:spPr>
            <a:xfrm>
              <a:off x="654506" y="5229044"/>
              <a:ext cx="3495639"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22" name="图片 21">
              <a:extLst>
                <a:ext uri="{FF2B5EF4-FFF2-40B4-BE49-F238E27FC236}">
                  <a16:creationId xmlns:a16="http://schemas.microsoft.com/office/drawing/2014/main" id="{93D6CAE7-2286-6B4D-8B14-2B28EEA32297}"/>
                </a:ext>
              </a:extLst>
            </p:cNvPr>
            <p:cNvPicPr>
              <a:picLocks noChangeAspect="1"/>
            </p:cNvPicPr>
            <p:nvPr/>
          </p:nvPicPr>
          <p:blipFill>
            <a:blip r:embed="rId4"/>
            <a:stretch>
              <a:fillRect/>
            </a:stretch>
          </p:blipFill>
          <p:spPr>
            <a:xfrm>
              <a:off x="1164434" y="2810847"/>
              <a:ext cx="2633747" cy="2418197"/>
            </a:xfrm>
            <a:prstGeom prst="rect">
              <a:avLst/>
            </a:prstGeom>
          </p:spPr>
        </p:pic>
        <p:pic>
          <p:nvPicPr>
            <p:cNvPr id="23" name="图片 22">
              <a:extLst>
                <a:ext uri="{FF2B5EF4-FFF2-40B4-BE49-F238E27FC236}">
                  <a16:creationId xmlns:a16="http://schemas.microsoft.com/office/drawing/2014/main" id="{5606D28D-553D-3C45-AC1D-9F5DC1DEE08D}"/>
                </a:ext>
              </a:extLst>
            </p:cNvPr>
            <p:cNvPicPr>
              <a:picLocks noChangeAspect="1"/>
            </p:cNvPicPr>
            <p:nvPr/>
          </p:nvPicPr>
          <p:blipFill>
            <a:blip r:embed="rId5"/>
            <a:stretch>
              <a:fillRect/>
            </a:stretch>
          </p:blipFill>
          <p:spPr>
            <a:xfrm>
              <a:off x="3245358" y="4745900"/>
              <a:ext cx="989046" cy="1031585"/>
            </a:xfrm>
            <a:prstGeom prst="rect">
              <a:avLst/>
            </a:prstGeom>
          </p:spPr>
        </p:pic>
      </p:grpSp>
      <p:pic>
        <p:nvPicPr>
          <p:cNvPr id="24" name="图片 23">
            <a:extLst>
              <a:ext uri="{FF2B5EF4-FFF2-40B4-BE49-F238E27FC236}">
                <a16:creationId xmlns:a16="http://schemas.microsoft.com/office/drawing/2014/main" id="{4EFD8297-EA54-BA48-86A6-C188E7E7103F}"/>
              </a:ext>
            </a:extLst>
          </p:cNvPr>
          <p:cNvPicPr>
            <a:picLocks noChangeAspect="1"/>
          </p:cNvPicPr>
          <p:nvPr/>
        </p:nvPicPr>
        <p:blipFill rotWithShape="1">
          <a:blip r:embed="rId6"/>
          <a:srcRect l="9096" t="41644" r="33803" b="24868"/>
          <a:stretch/>
        </p:blipFill>
        <p:spPr>
          <a:xfrm>
            <a:off x="734605" y="3941628"/>
            <a:ext cx="3542225" cy="2916371"/>
          </a:xfrm>
          <a:prstGeom prst="rect">
            <a:avLst/>
          </a:prstGeom>
          <a:solidFill>
            <a:schemeClr val="bg1"/>
          </a:solidFill>
          <a:ln>
            <a:noFill/>
          </a:ln>
        </p:spPr>
      </p:pic>
    </p:spTree>
    <p:extLst>
      <p:ext uri="{BB962C8B-B14F-4D97-AF65-F5344CB8AC3E}">
        <p14:creationId xmlns:p14="http://schemas.microsoft.com/office/powerpoint/2010/main" val="91426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“污染”不能再作为理由</a:t>
            </a:r>
          </a:p>
        </p:txBody>
      </p:sp>
      <p:sp>
        <p:nvSpPr>
          <p:cNvPr id="20" name="内容占位符 2">
            <a:extLst>
              <a:ext uri="{FF2B5EF4-FFF2-40B4-BE49-F238E27FC236}">
                <a16:creationId xmlns:a16="http://schemas.microsoft.com/office/drawing/2014/main" id="{2C177BA3-A55F-634A-816C-67919F50B6DF}"/>
              </a:ext>
            </a:extLst>
          </p:cNvPr>
          <p:cNvSpPr txBox="1">
            <a:spLocks/>
          </p:cNvSpPr>
          <p:nvPr/>
        </p:nvSpPr>
        <p:spPr>
          <a:xfrm>
            <a:off x="623456" y="1949315"/>
            <a:ext cx="7829690" cy="188528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lnSpc>
                <a:spcPts val="4340"/>
              </a:lnSpc>
              <a:spcBef>
                <a:spcPts val="0"/>
              </a:spcBef>
              <a:buClr>
                <a:schemeClr val="tx1"/>
              </a:buClr>
              <a:buNone/>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几乎每一次分析古老的含碳材料，都发现这些材料中还存留一些碳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a:t>
            </a:r>
          </a:p>
        </p:txBody>
      </p:sp>
      <p:pic>
        <p:nvPicPr>
          <p:cNvPr id="21" name="图片 20">
            <a:extLst>
              <a:ext uri="{FF2B5EF4-FFF2-40B4-BE49-F238E27FC236}">
                <a16:creationId xmlns:a16="http://schemas.microsoft.com/office/drawing/2014/main" id="{C2E1100F-74F7-D643-B6C5-B32D2814907D}"/>
              </a:ext>
            </a:extLst>
          </p:cNvPr>
          <p:cNvPicPr>
            <a:picLocks noChangeAspect="1"/>
          </p:cNvPicPr>
          <p:nvPr/>
        </p:nvPicPr>
        <p:blipFill>
          <a:blip r:embed="rId4"/>
          <a:stretch>
            <a:fillRect/>
          </a:stretch>
        </p:blipFill>
        <p:spPr>
          <a:xfrm>
            <a:off x="2194723" y="3242540"/>
            <a:ext cx="4754553" cy="28890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366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任务三</a:t>
            </a:r>
            <a:br>
              <a:rPr lang="en-US" altLang="zh-CN" dirty="0"/>
            </a:br>
            <a:r>
              <a:rPr lang="zh-CN" altLang="en-US" b="0" dirty="0"/>
              <a:t>（</a:t>
            </a:r>
            <a:r>
              <a:rPr lang="en-US" altLang="zh-CN" b="0" dirty="0"/>
              <a:t>8</a:t>
            </a:r>
            <a:r>
              <a:rPr lang="zh-CN" altLang="en-US" b="0" dirty="0"/>
              <a:t>分钟）</a:t>
            </a:r>
          </a:p>
        </p:txBody>
      </p:sp>
      <p:sp>
        <p:nvSpPr>
          <p:cNvPr id="20" name="内容占位符 2">
            <a:extLst>
              <a:ext uri="{FF2B5EF4-FFF2-40B4-BE49-F238E27FC236}">
                <a16:creationId xmlns:a16="http://schemas.microsoft.com/office/drawing/2014/main" id="{2C177BA3-A55F-634A-816C-67919F50B6DF}"/>
              </a:ext>
            </a:extLst>
          </p:cNvPr>
          <p:cNvSpPr txBox="1">
            <a:spLocks/>
          </p:cNvSpPr>
          <p:nvPr/>
        </p:nvSpPr>
        <p:spPr>
          <a:xfrm>
            <a:off x="1115046" y="1862971"/>
            <a:ext cx="6909378" cy="1885289"/>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628650" indent="-457200">
              <a:lnSpc>
                <a:spcPts val="4340"/>
              </a:lnSpc>
              <a:spcBef>
                <a:spcPts val="0"/>
              </a:spcBef>
              <a:buClr>
                <a:schemeClr val="tx1"/>
              </a:buClr>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听老师讲解阅读材料三：钻石为碳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洗脱“污染罪”</a:t>
            </a:r>
          </a:p>
          <a:p>
            <a:pPr marL="628650" indent="-457200">
              <a:lnSpc>
                <a:spcPts val="4340"/>
              </a:lnSpc>
              <a:spcBef>
                <a:spcPts val="0"/>
              </a:spcBef>
              <a:buClr>
                <a:schemeClr val="tx1"/>
              </a:buClr>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回答问题</a:t>
            </a:r>
          </a:p>
        </p:txBody>
      </p:sp>
      <p:pic>
        <p:nvPicPr>
          <p:cNvPr id="11" name="图片 10" descr="雪地上的瓷器&#10;&#10;描述已自动生成">
            <a:extLst>
              <a:ext uri="{FF2B5EF4-FFF2-40B4-BE49-F238E27FC236}">
                <a16:creationId xmlns:a16="http://schemas.microsoft.com/office/drawing/2014/main" id="{3E952097-B2B3-1946-B4F9-4DD504869182}"/>
              </a:ext>
            </a:extLst>
          </p:cNvPr>
          <p:cNvPicPr>
            <a:picLocks noChangeAspect="1"/>
          </p:cNvPicPr>
          <p:nvPr/>
        </p:nvPicPr>
        <p:blipFill rotWithShape="1">
          <a:blip r:embed="rId4">
            <a:extLst>
              <a:ext uri="{28A0092B-C50C-407E-A947-70E740481C1C}">
                <a14:useLocalDpi xmlns:a14="http://schemas.microsoft.com/office/drawing/2010/main" val="0"/>
              </a:ext>
            </a:extLst>
          </a:blip>
          <a:srcRect t="7006" b="15380"/>
          <a:stretch/>
        </p:blipFill>
        <p:spPr>
          <a:xfrm>
            <a:off x="1989670" y="3874153"/>
            <a:ext cx="5160129" cy="25674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7945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5546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635135" y="1954141"/>
            <a:ext cx="6246300" cy="3015056"/>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四、简答题</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、主流科学家通过放射性同位素测年法对钻石的定年是多少？</a:t>
            </a:r>
          </a:p>
          <a:p>
            <a:pPr>
              <a:lnSpc>
                <a:spcPts val="3860"/>
              </a:lnSpc>
              <a:spcBef>
                <a:spcPts val="1200"/>
              </a:spcBef>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、钻石经碳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的检验的年龄是多少？</a:t>
            </a: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任务三：习题讲解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686325" y="3673277"/>
            <a:ext cx="2848853" cy="523220"/>
          </a:xfrm>
          <a:prstGeom prst="rect">
            <a:avLst/>
          </a:prstGeom>
          <a:noFill/>
        </p:spPr>
        <p:txBody>
          <a:bodyPr wrap="square" rtlCol="0">
            <a:spAutoFit/>
          </a:bodyPr>
          <a:lstStyle/>
          <a:p>
            <a:pPr algn="ct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亿年左右</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a:cxnSpLocks/>
          </p:cNvCxnSpPr>
          <p:nvPr/>
        </p:nvCxnSpPr>
        <p:spPr>
          <a:xfrm>
            <a:off x="686325" y="4173051"/>
            <a:ext cx="2848857" cy="0"/>
          </a:xfrm>
          <a:prstGeom prst="line">
            <a:avLst/>
          </a:prstGeom>
          <a:ln w="28575"/>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04994123-195C-9143-8ABD-2783CB908A96}"/>
              </a:ext>
            </a:extLst>
          </p:cNvPr>
          <p:cNvSpPr txBox="1"/>
          <p:nvPr/>
        </p:nvSpPr>
        <p:spPr>
          <a:xfrm>
            <a:off x="686325" y="5062239"/>
            <a:ext cx="2848853" cy="523220"/>
          </a:xfrm>
          <a:prstGeom prst="rect">
            <a:avLst/>
          </a:prstGeom>
          <a:noFill/>
        </p:spPr>
        <p:txBody>
          <a:bodyPr wrap="square" rtlCol="0">
            <a:spAutoFit/>
          </a:bodyPr>
          <a:lstStyle/>
          <a:p>
            <a:pPr algn="ct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5.8</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万年左右</a:t>
            </a:r>
            <a:endParaRPr kumimoji="1" lang="zh-CN" altLang="en-US" sz="2800" b="1" dirty="0"/>
          </a:p>
        </p:txBody>
      </p:sp>
      <p:cxnSp>
        <p:nvCxnSpPr>
          <p:cNvPr id="17" name="直线连接符 16">
            <a:extLst>
              <a:ext uri="{FF2B5EF4-FFF2-40B4-BE49-F238E27FC236}">
                <a16:creationId xmlns:a16="http://schemas.microsoft.com/office/drawing/2014/main" id="{763839DC-19C5-7D42-B427-562D38FBC77F}"/>
              </a:ext>
            </a:extLst>
          </p:cNvPr>
          <p:cNvCxnSpPr>
            <a:cxnSpLocks/>
          </p:cNvCxnSpPr>
          <p:nvPr/>
        </p:nvCxnSpPr>
        <p:spPr>
          <a:xfrm>
            <a:off x="686325" y="5562013"/>
            <a:ext cx="2848857" cy="0"/>
          </a:xfrm>
          <a:prstGeom prst="line">
            <a:avLst/>
          </a:prstGeom>
          <a:ln w="28575"/>
        </p:spPr>
        <p:style>
          <a:lnRef idx="1">
            <a:schemeClr val="dk1"/>
          </a:lnRef>
          <a:fillRef idx="0">
            <a:schemeClr val="dk1"/>
          </a:fillRef>
          <a:effectRef idx="0">
            <a:schemeClr val="dk1"/>
          </a:effectRef>
          <a:fontRef idx="minor">
            <a:schemeClr val="tx1"/>
          </a:fontRef>
        </p:style>
      </p:cxnSp>
      <p:pic>
        <p:nvPicPr>
          <p:cNvPr id="18" name="图片 17" descr="桌子上放着蓝色的星球&#10;&#10;中度可信度描述已自动生成">
            <a:extLst>
              <a:ext uri="{FF2B5EF4-FFF2-40B4-BE49-F238E27FC236}">
                <a16:creationId xmlns:a16="http://schemas.microsoft.com/office/drawing/2014/main" id="{E0EA4DA1-3518-6440-8A0C-E0A6B4DC5D4B}"/>
              </a:ext>
            </a:extLst>
          </p:cNvPr>
          <p:cNvPicPr>
            <a:picLocks noChangeAspect="1"/>
          </p:cNvPicPr>
          <p:nvPr/>
        </p:nvPicPr>
        <p:blipFill rotWithShape="1">
          <a:blip r:embed="rId4">
            <a:extLst>
              <a:ext uri="{28A0092B-C50C-407E-A947-70E740481C1C}">
                <a14:useLocalDpi xmlns:a14="http://schemas.microsoft.com/office/drawing/2010/main" val="0"/>
              </a:ext>
            </a:extLst>
          </a:blip>
          <a:srcRect t="21965" r="15325" b="5797"/>
          <a:stretch/>
        </p:blipFill>
        <p:spPr>
          <a:xfrm>
            <a:off x="6848803" y="2133539"/>
            <a:ext cx="2316755" cy="14537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文本框 18">
            <a:extLst>
              <a:ext uri="{FF2B5EF4-FFF2-40B4-BE49-F238E27FC236}">
                <a16:creationId xmlns:a16="http://schemas.microsoft.com/office/drawing/2014/main" id="{94E23957-5A3D-FD49-9403-B22FFA0EC91F}"/>
              </a:ext>
            </a:extLst>
          </p:cNvPr>
          <p:cNvSpPr txBox="1"/>
          <p:nvPr/>
        </p:nvSpPr>
        <p:spPr>
          <a:xfrm>
            <a:off x="3022334" y="5001971"/>
            <a:ext cx="4874834" cy="523220"/>
          </a:xfrm>
          <a:prstGeom prst="rect">
            <a:avLst/>
          </a:prstGeom>
          <a:noFill/>
        </p:spPr>
        <p:txBody>
          <a:bodyPr wrap="square" rtlCol="0">
            <a:spAutoFit/>
          </a:bodyPr>
          <a:lstStyle/>
          <a:p>
            <a:pPr algn="ct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5.8</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万年”是个上限）</a:t>
            </a:r>
            <a:endParaRPr kumimoji="1" lang="zh-CN" altLang="en-US" sz="2800" dirty="0"/>
          </a:p>
        </p:txBody>
      </p:sp>
      <p:sp>
        <p:nvSpPr>
          <p:cNvPr id="20" name="文本框 19">
            <a:extLst>
              <a:ext uri="{FF2B5EF4-FFF2-40B4-BE49-F238E27FC236}">
                <a16:creationId xmlns:a16="http://schemas.microsoft.com/office/drawing/2014/main" id="{9368BC73-831C-49F0-8B64-F1CE954EBE2C}"/>
              </a:ext>
            </a:extLst>
          </p:cNvPr>
          <p:cNvSpPr txBox="1"/>
          <p:nvPr/>
        </p:nvSpPr>
        <p:spPr>
          <a:xfrm>
            <a:off x="556964" y="5695358"/>
            <a:ext cx="7818005" cy="646331"/>
          </a:xfrm>
          <a:prstGeom prst="rect">
            <a:avLst/>
          </a:prstGeom>
          <a:noFill/>
        </p:spPr>
        <p:txBody>
          <a:bodyPr wrap="square">
            <a:spAutoFit/>
          </a:bodyPr>
          <a:lstStyle/>
          <a:p>
            <a:r>
              <a:rPr lang="zh-CN"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资料来源：</a:t>
            </a:r>
            <a:r>
              <a:rPr lang="en-US"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CRSQ  2019 Spring 55:212-222. Vernon R. </a:t>
            </a:r>
            <a:r>
              <a:rPr lang="en-US" altLang="zh-CN" sz="1800" kern="0" dirty="0" err="1">
                <a:effectLst/>
                <a:latin typeface="Microsoft YaHei" panose="020B0503020204020204" pitchFamily="34" charset="-122"/>
                <a:ea typeface="Microsoft YaHei" panose="020B0503020204020204" pitchFamily="34" charset="-122"/>
                <a:cs typeface="Times New Roman" panose="02020603050405020304" pitchFamily="18" charset="0"/>
              </a:rPr>
              <a:t>Cupps</a:t>
            </a:r>
            <a:r>
              <a:rPr lang="en-US"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 and Brian D. Thomas.</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559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1" nodeType="after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9" grpId="0"/>
      <p:bldP spid="19"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670304" y="1825972"/>
            <a:ext cx="7818010" cy="1052981"/>
          </a:xfrm>
          <a:prstGeom prst="rect">
            <a:avLst/>
          </a:prstGeom>
          <a:noFill/>
        </p:spPr>
        <p:txBody>
          <a:bodyPr wrap="square">
            <a:spAutoFit/>
          </a:bodyPr>
          <a:lstStyle/>
          <a:p>
            <a:pPr>
              <a:lnSpc>
                <a:spcPts val="3860"/>
              </a:lnSpc>
              <a:spcBef>
                <a:spcPts val="1200"/>
              </a:spcBef>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、为什么钻石能说明碳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的检测结果不是“污染”导致的？</a:t>
            </a: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任务三：习题讲解</a:t>
            </a:r>
          </a:p>
        </p:txBody>
      </p:sp>
      <p:sp>
        <p:nvSpPr>
          <p:cNvPr id="2" name="文本框 1">
            <a:extLst>
              <a:ext uri="{FF2B5EF4-FFF2-40B4-BE49-F238E27FC236}">
                <a16:creationId xmlns:a16="http://schemas.microsoft.com/office/drawing/2014/main" id="{A22E7371-15DC-C44D-A2E7-AA2124A7E69F}"/>
              </a:ext>
            </a:extLst>
          </p:cNvPr>
          <p:cNvSpPr txBox="1"/>
          <p:nvPr/>
        </p:nvSpPr>
        <p:spPr>
          <a:xfrm>
            <a:off x="721494" y="2904293"/>
            <a:ext cx="7818007" cy="2156809"/>
          </a:xfrm>
          <a:prstGeom prst="rect">
            <a:avLst/>
          </a:prstGeom>
          <a:noFill/>
        </p:spPr>
        <p:txBody>
          <a:bodyPr wrap="square" rtlCol="0">
            <a:spAutoFit/>
          </a:bodyPr>
          <a:lstStyle/>
          <a:p>
            <a:pPr>
              <a:lnSpc>
                <a:spcPts val="40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钻石作为自然界中，一种任何液体、甚至气体都无法渗入的坚硬材料，它不可能存在污染。因而对这种材料进行碳</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的检测结果也不可能是污染导致的。</a:t>
            </a:r>
            <a:endParaRPr kumimoji="1" lang="zh-CN" altLang="en-US" sz="2800" b="1" dirty="0"/>
          </a:p>
        </p:txBody>
      </p:sp>
      <p:cxnSp>
        <p:nvCxnSpPr>
          <p:cNvPr id="13" name="直线连接符 12">
            <a:extLst>
              <a:ext uri="{FF2B5EF4-FFF2-40B4-BE49-F238E27FC236}">
                <a16:creationId xmlns:a16="http://schemas.microsoft.com/office/drawing/2014/main" id="{AFF8A4F1-A146-3F48-9BAE-71ACFC7BD512}"/>
              </a:ext>
            </a:extLst>
          </p:cNvPr>
          <p:cNvCxnSpPr>
            <a:cxnSpLocks/>
          </p:cNvCxnSpPr>
          <p:nvPr/>
        </p:nvCxnSpPr>
        <p:spPr>
          <a:xfrm>
            <a:off x="721494" y="3438792"/>
            <a:ext cx="765902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直线连接符 18">
            <a:extLst>
              <a:ext uri="{FF2B5EF4-FFF2-40B4-BE49-F238E27FC236}">
                <a16:creationId xmlns:a16="http://schemas.microsoft.com/office/drawing/2014/main" id="{AF4A0B0E-DCBC-4A49-9E1A-5A59B86CF96F}"/>
              </a:ext>
            </a:extLst>
          </p:cNvPr>
          <p:cNvCxnSpPr>
            <a:cxnSpLocks/>
          </p:cNvCxnSpPr>
          <p:nvPr/>
        </p:nvCxnSpPr>
        <p:spPr>
          <a:xfrm>
            <a:off x="721494" y="3971227"/>
            <a:ext cx="765902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线连接符 19">
            <a:extLst>
              <a:ext uri="{FF2B5EF4-FFF2-40B4-BE49-F238E27FC236}">
                <a16:creationId xmlns:a16="http://schemas.microsoft.com/office/drawing/2014/main" id="{6E51699B-F74E-934F-B77A-589DF121F529}"/>
              </a:ext>
            </a:extLst>
          </p:cNvPr>
          <p:cNvCxnSpPr>
            <a:cxnSpLocks/>
          </p:cNvCxnSpPr>
          <p:nvPr/>
        </p:nvCxnSpPr>
        <p:spPr>
          <a:xfrm>
            <a:off x="721494" y="4515237"/>
            <a:ext cx="765902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直线连接符 20">
            <a:extLst>
              <a:ext uri="{FF2B5EF4-FFF2-40B4-BE49-F238E27FC236}">
                <a16:creationId xmlns:a16="http://schemas.microsoft.com/office/drawing/2014/main" id="{17AEA70F-CEB2-6745-919F-7A7976473854}"/>
              </a:ext>
            </a:extLst>
          </p:cNvPr>
          <p:cNvCxnSpPr>
            <a:cxnSpLocks/>
          </p:cNvCxnSpPr>
          <p:nvPr/>
        </p:nvCxnSpPr>
        <p:spPr>
          <a:xfrm>
            <a:off x="721494" y="5047672"/>
            <a:ext cx="2161047" cy="0"/>
          </a:xfrm>
          <a:prstGeom prst="line">
            <a:avLst/>
          </a:prstGeom>
          <a:ln w="28575"/>
        </p:spPr>
        <p:style>
          <a:lnRef idx="1">
            <a:schemeClr val="dk1"/>
          </a:lnRef>
          <a:fillRef idx="0">
            <a:schemeClr val="dk1"/>
          </a:fillRef>
          <a:effectRef idx="0">
            <a:schemeClr val="dk1"/>
          </a:effectRef>
          <a:fontRef idx="minor">
            <a:schemeClr val="tx1"/>
          </a:fontRef>
        </p:style>
      </p:cxnSp>
      <p:pic>
        <p:nvPicPr>
          <p:cNvPr id="22" name="图片 21" descr="雪地上的瓷器&#10;&#10;描述已自动生成">
            <a:extLst>
              <a:ext uri="{FF2B5EF4-FFF2-40B4-BE49-F238E27FC236}">
                <a16:creationId xmlns:a16="http://schemas.microsoft.com/office/drawing/2014/main" id="{54D68722-2DC4-F649-A222-A776130E11FE}"/>
              </a:ext>
            </a:extLst>
          </p:cNvPr>
          <p:cNvPicPr>
            <a:picLocks noChangeAspect="1"/>
          </p:cNvPicPr>
          <p:nvPr/>
        </p:nvPicPr>
        <p:blipFill rotWithShape="1">
          <a:blip r:embed="rId4">
            <a:extLst>
              <a:ext uri="{28A0092B-C50C-407E-A947-70E740481C1C}">
                <a14:useLocalDpi xmlns:a14="http://schemas.microsoft.com/office/drawing/2010/main" val="0"/>
              </a:ext>
            </a:extLst>
          </a:blip>
          <a:srcRect t="7006" b="15380"/>
          <a:stretch/>
        </p:blipFill>
        <p:spPr>
          <a:xfrm>
            <a:off x="2949416" y="4861023"/>
            <a:ext cx="3775472" cy="18784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00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线连接符 3">
            <a:extLst>
              <a:ext uri="{FF2B5EF4-FFF2-40B4-BE49-F238E27FC236}">
                <a16:creationId xmlns:a16="http://schemas.microsoft.com/office/drawing/2014/main" id="{E629167A-EBC3-C641-BBD3-186C4FF81724}"/>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5">
            <a:extLst>
              <a:ext uri="{FF2B5EF4-FFF2-40B4-BE49-F238E27FC236}">
                <a16:creationId xmlns:a16="http://schemas.microsoft.com/office/drawing/2014/main" id="{8D470B34-A566-344D-8E94-8FC71C83076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6">
            <a:extLst>
              <a:ext uri="{FF2B5EF4-FFF2-40B4-BE49-F238E27FC236}">
                <a16:creationId xmlns:a16="http://schemas.microsoft.com/office/drawing/2014/main" id="{E3063762-7188-BD41-B056-412ECEB9A53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8" name="直线连接符 7">
            <a:extLst>
              <a:ext uri="{FF2B5EF4-FFF2-40B4-BE49-F238E27FC236}">
                <a16:creationId xmlns:a16="http://schemas.microsoft.com/office/drawing/2014/main" id="{A9BCA57D-EE0A-754C-8A5E-70B4499DECB7}"/>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9" name="图片 8" descr="图片 24">
            <a:extLst>
              <a:ext uri="{FF2B5EF4-FFF2-40B4-BE49-F238E27FC236}">
                <a16:creationId xmlns:a16="http://schemas.microsoft.com/office/drawing/2014/main" id="{8BE93A6E-F76B-3647-A455-FFEAA0A62EE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0" name="图片 9" descr="图片 25">
            <a:extLst>
              <a:ext uri="{FF2B5EF4-FFF2-40B4-BE49-F238E27FC236}">
                <a16:creationId xmlns:a16="http://schemas.microsoft.com/office/drawing/2014/main" id="{4DF18CA2-66E7-AA4F-969B-32D50C28387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5" name="文本框 4">
            <a:extLst>
              <a:ext uri="{FF2B5EF4-FFF2-40B4-BE49-F238E27FC236}">
                <a16:creationId xmlns:a16="http://schemas.microsoft.com/office/drawing/2014/main" id="{6544B10A-41DA-4856-9DBD-D8A2AC00FEFF}"/>
              </a:ext>
            </a:extLst>
          </p:cNvPr>
          <p:cNvSpPr txBox="1"/>
          <p:nvPr/>
        </p:nvSpPr>
        <p:spPr>
          <a:xfrm>
            <a:off x="956476" y="1924901"/>
            <a:ext cx="7231048" cy="1053045"/>
          </a:xfrm>
          <a:prstGeom prst="rect">
            <a:avLst/>
          </a:prstGeom>
          <a:noFill/>
        </p:spPr>
        <p:txBody>
          <a:bodyPr wrap="square">
            <a:spAutoFit/>
          </a:bodyPr>
          <a:lstStyle/>
          <a:p>
            <a:pPr>
              <a:lnSpc>
                <a:spcPts val="3860"/>
              </a:lnSpc>
            </a:pPr>
            <a:r>
              <a:rPr lang="e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a:t>
            </a:r>
            <a:r>
              <a:rPr lang="zh-CN" altLang="e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的检验结果说明：曾“被认为古老”的钻石其实并不古老，这吻合哪种地球模式？    </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标题 10">
            <a:extLst>
              <a:ext uri="{FF2B5EF4-FFF2-40B4-BE49-F238E27FC236}">
                <a16:creationId xmlns:a16="http://schemas.microsoft.com/office/drawing/2014/main" id="{69D86A88-5233-9C4B-A1A2-0889094584E7}"/>
              </a:ext>
            </a:extLst>
          </p:cNvPr>
          <p:cNvSpPr>
            <a:spLocks noGrp="1"/>
          </p:cNvSpPr>
          <p:nvPr>
            <p:ph type="title"/>
          </p:nvPr>
        </p:nvSpPr>
        <p:spPr/>
        <p:txBody>
          <a:bodyPr/>
          <a:lstStyle/>
          <a:p>
            <a:r>
              <a:rPr lang="zh-CN" altLang="en-US" dirty="0"/>
              <a:t>任务三：习题讲解</a:t>
            </a:r>
          </a:p>
        </p:txBody>
      </p:sp>
      <p:pic>
        <p:nvPicPr>
          <p:cNvPr id="22" name="图片 21" descr="雪地上的瓷器&#10;&#10;描述已自动生成">
            <a:extLst>
              <a:ext uri="{FF2B5EF4-FFF2-40B4-BE49-F238E27FC236}">
                <a16:creationId xmlns:a16="http://schemas.microsoft.com/office/drawing/2014/main" id="{54D68722-2DC4-F649-A222-A776130E11FE}"/>
              </a:ext>
            </a:extLst>
          </p:cNvPr>
          <p:cNvPicPr>
            <a:picLocks noChangeAspect="1"/>
          </p:cNvPicPr>
          <p:nvPr/>
        </p:nvPicPr>
        <p:blipFill rotWithShape="1">
          <a:blip r:embed="rId4">
            <a:extLst>
              <a:ext uri="{28A0092B-C50C-407E-A947-70E740481C1C}">
                <a14:useLocalDpi xmlns:a14="http://schemas.microsoft.com/office/drawing/2010/main" val="0"/>
              </a:ext>
            </a:extLst>
          </a:blip>
          <a:srcRect t="7006" b="15380"/>
          <a:stretch/>
        </p:blipFill>
        <p:spPr>
          <a:xfrm>
            <a:off x="1067463" y="3991353"/>
            <a:ext cx="3775472" cy="18784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本框 17">
            <a:extLst>
              <a:ext uri="{FF2B5EF4-FFF2-40B4-BE49-F238E27FC236}">
                <a16:creationId xmlns:a16="http://schemas.microsoft.com/office/drawing/2014/main" id="{361A8CA2-7A18-274F-9F90-24E0DE0CC5A5}"/>
              </a:ext>
            </a:extLst>
          </p:cNvPr>
          <p:cNvSpPr txBox="1"/>
          <p:nvPr/>
        </p:nvSpPr>
        <p:spPr>
          <a:xfrm>
            <a:off x="625644" y="3060355"/>
            <a:ext cx="5438272" cy="523220"/>
          </a:xfrm>
          <a:prstGeom prst="rect">
            <a:avLst/>
          </a:prstGeom>
          <a:noFill/>
        </p:spPr>
        <p:txBody>
          <a:bodyPr wrap="square" rtlCol="0">
            <a:spAutoFit/>
          </a:bodyPr>
          <a:lstStyle/>
          <a:p>
            <a:pPr algn="ct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这吻合年轻地球模式！</a:t>
            </a:r>
            <a:endParaRPr kumimoji="1" lang="zh-CN" altLang="en-US" sz="2800" b="1" dirty="0"/>
          </a:p>
        </p:txBody>
      </p:sp>
      <p:cxnSp>
        <p:nvCxnSpPr>
          <p:cNvPr id="23" name="直线连接符 22">
            <a:extLst>
              <a:ext uri="{FF2B5EF4-FFF2-40B4-BE49-F238E27FC236}">
                <a16:creationId xmlns:a16="http://schemas.microsoft.com/office/drawing/2014/main" id="{EF79A371-5E46-2842-B54A-67E66E5B0EB3}"/>
              </a:ext>
            </a:extLst>
          </p:cNvPr>
          <p:cNvCxnSpPr>
            <a:cxnSpLocks/>
          </p:cNvCxnSpPr>
          <p:nvPr/>
        </p:nvCxnSpPr>
        <p:spPr>
          <a:xfrm>
            <a:off x="1033427" y="3660507"/>
            <a:ext cx="4452973"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24" name="组合 23">
            <a:extLst>
              <a:ext uri="{FF2B5EF4-FFF2-40B4-BE49-F238E27FC236}">
                <a16:creationId xmlns:a16="http://schemas.microsoft.com/office/drawing/2014/main" id="{88704625-0538-EC4E-84DE-425DC232C337}"/>
              </a:ext>
            </a:extLst>
          </p:cNvPr>
          <p:cNvGrpSpPr/>
          <p:nvPr/>
        </p:nvGrpSpPr>
        <p:grpSpPr>
          <a:xfrm>
            <a:off x="4873247" y="3277569"/>
            <a:ext cx="3579898" cy="2971041"/>
            <a:chOff x="654506" y="2810847"/>
            <a:chExt cx="3579898" cy="2971041"/>
          </a:xfrm>
        </p:grpSpPr>
        <p:sp>
          <p:nvSpPr>
            <p:cNvPr id="25" name="Rectangle 2">
              <a:extLst>
                <a:ext uri="{FF2B5EF4-FFF2-40B4-BE49-F238E27FC236}">
                  <a16:creationId xmlns:a16="http://schemas.microsoft.com/office/drawing/2014/main" id="{5872AB59-A4B5-FD48-84F4-CA16390CB216}"/>
                </a:ext>
              </a:extLst>
            </p:cNvPr>
            <p:cNvSpPr/>
            <p:nvPr/>
          </p:nvSpPr>
          <p:spPr>
            <a:xfrm>
              <a:off x="654506" y="5229044"/>
              <a:ext cx="3495639"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26" name="图片 25">
              <a:extLst>
                <a:ext uri="{FF2B5EF4-FFF2-40B4-BE49-F238E27FC236}">
                  <a16:creationId xmlns:a16="http://schemas.microsoft.com/office/drawing/2014/main" id="{20D36972-C483-0041-A5E6-87E780E0A9F9}"/>
                </a:ext>
              </a:extLst>
            </p:cNvPr>
            <p:cNvPicPr>
              <a:picLocks noChangeAspect="1"/>
            </p:cNvPicPr>
            <p:nvPr/>
          </p:nvPicPr>
          <p:blipFill>
            <a:blip r:embed="rId5"/>
            <a:stretch>
              <a:fillRect/>
            </a:stretch>
          </p:blipFill>
          <p:spPr>
            <a:xfrm>
              <a:off x="1164434" y="2810847"/>
              <a:ext cx="2633747" cy="2418197"/>
            </a:xfrm>
            <a:prstGeom prst="rect">
              <a:avLst/>
            </a:prstGeom>
          </p:spPr>
        </p:pic>
        <p:pic>
          <p:nvPicPr>
            <p:cNvPr id="27" name="图片 26">
              <a:extLst>
                <a:ext uri="{FF2B5EF4-FFF2-40B4-BE49-F238E27FC236}">
                  <a16:creationId xmlns:a16="http://schemas.microsoft.com/office/drawing/2014/main" id="{0E9FFB09-EBD1-884B-A216-A3B7C41343EB}"/>
                </a:ext>
              </a:extLst>
            </p:cNvPr>
            <p:cNvPicPr>
              <a:picLocks noChangeAspect="1"/>
            </p:cNvPicPr>
            <p:nvPr/>
          </p:nvPicPr>
          <p:blipFill>
            <a:blip r:embed="rId6"/>
            <a:stretch>
              <a:fillRect/>
            </a:stretch>
          </p:blipFill>
          <p:spPr>
            <a:xfrm>
              <a:off x="3245358" y="4745900"/>
              <a:ext cx="989046" cy="1031585"/>
            </a:xfrm>
            <a:prstGeom prst="rect">
              <a:avLst/>
            </a:prstGeom>
          </p:spPr>
        </p:pic>
      </p:grpSp>
    </p:spTree>
    <p:extLst>
      <p:ext uri="{BB962C8B-B14F-4D97-AF65-F5344CB8AC3E}">
        <p14:creationId xmlns:p14="http://schemas.microsoft.com/office/powerpoint/2010/main" val="13631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30105418-965A-437B-BB8F-8113D08E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3" y="24859"/>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B808545-EA8D-4EA4-9A4C-6860D6C53EB1}"/>
              </a:ext>
            </a:extLst>
          </p:cNvPr>
          <p:cNvSpPr>
            <a:spLocks noChangeArrowheads="1"/>
          </p:cNvSpPr>
          <p:nvPr/>
        </p:nvSpPr>
        <p:spPr bwMode="auto">
          <a:xfrm>
            <a:off x="2639592" y="1522043"/>
            <a:ext cx="1137424" cy="1170879"/>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文本框 9">
            <a:extLst>
              <a:ext uri="{FF2B5EF4-FFF2-40B4-BE49-F238E27FC236}">
                <a16:creationId xmlns:a16="http://schemas.microsoft.com/office/drawing/2014/main" id="{EA689384-53F5-4456-992D-68F7B06F9897}"/>
              </a:ext>
            </a:extLst>
          </p:cNvPr>
          <p:cNvSpPr txBox="1"/>
          <p:nvPr/>
        </p:nvSpPr>
        <p:spPr>
          <a:xfrm>
            <a:off x="609368" y="5180437"/>
            <a:ext cx="7963380" cy="1553117"/>
          </a:xfrm>
          <a:prstGeom prst="rect">
            <a:avLst/>
          </a:prstGeom>
          <a:solidFill>
            <a:schemeClr val="accent6">
              <a:lumMod val="50000"/>
            </a:schemeClr>
          </a:solidFill>
        </p:spPr>
        <p:txBody>
          <a:bodyPr wrap="square">
            <a:spAutoFit/>
          </a:bodyPr>
          <a:lstStyle/>
          <a:p>
            <a:pPr algn="ctr">
              <a:lnSpc>
                <a:spcPts val="3860"/>
              </a:lnSpc>
            </a:pPr>
            <a:r>
              <a:rPr lang="zh-CN" altLang="zh-CN" sz="2800" dirty="0">
                <a:solidFill>
                  <a:schemeClr val="bg1"/>
                </a:solidFill>
                <a:latin typeface="Microsoft YaHei" panose="020B0503020204020204" pitchFamily="34" charset="-122"/>
                <a:ea typeface="Microsoft YaHei" panose="020B0503020204020204" pitchFamily="34" charset="-122"/>
              </a:rPr>
              <a:t>身高</a:t>
            </a:r>
            <a:r>
              <a:rPr lang="zh-CN" altLang="en-US" sz="2800" dirty="0">
                <a:solidFill>
                  <a:schemeClr val="bg1"/>
                </a:solidFill>
                <a:latin typeface="Microsoft YaHei" panose="020B0503020204020204" pitchFamily="34" charset="-122"/>
                <a:ea typeface="Microsoft YaHei" panose="020B0503020204020204" pitchFamily="34" charset="-122"/>
              </a:rPr>
              <a:t>比其他人矮</a:t>
            </a:r>
            <a:r>
              <a:rPr lang="zh-CN" altLang="zh-CN" sz="2800" dirty="0">
                <a:solidFill>
                  <a:schemeClr val="bg1"/>
                </a:solidFill>
                <a:latin typeface="Microsoft YaHei" panose="020B0503020204020204" pitchFamily="34" charset="-122"/>
                <a:ea typeface="Microsoft YaHei" panose="020B0503020204020204" pitchFamily="34" charset="-122"/>
              </a:rPr>
              <a:t>、头发乌黑发亮、没有皱纹；</a:t>
            </a:r>
            <a:endParaRPr lang="en-US" altLang="zh-CN" sz="2800" dirty="0">
              <a:solidFill>
                <a:schemeClr val="bg1"/>
              </a:solidFill>
              <a:latin typeface="Microsoft YaHei" panose="020B0503020204020204" pitchFamily="34" charset="-122"/>
              <a:ea typeface="Microsoft YaHei" panose="020B0503020204020204" pitchFamily="34" charset="-122"/>
            </a:endParaRPr>
          </a:p>
          <a:p>
            <a:pPr algn="ctr">
              <a:lnSpc>
                <a:spcPts val="3860"/>
              </a:lnSpc>
            </a:pPr>
            <a:r>
              <a:rPr lang="zh-CN" altLang="zh-CN" sz="2800" dirty="0">
                <a:solidFill>
                  <a:schemeClr val="bg1"/>
                </a:solidFill>
                <a:latin typeface="Microsoft YaHei" panose="020B0503020204020204" pitchFamily="34" charset="-122"/>
                <a:ea typeface="Microsoft YaHei" panose="020B0503020204020204" pitchFamily="34" charset="-122"/>
              </a:rPr>
              <a:t>发型、穿着、打扮都是小孩子的样子。</a:t>
            </a:r>
            <a:endParaRPr lang="en-US" altLang="zh-CN" sz="2800" dirty="0">
              <a:solidFill>
                <a:schemeClr val="bg1"/>
              </a:solidFill>
              <a:latin typeface="Microsoft YaHei" panose="020B0503020204020204" pitchFamily="34" charset="-122"/>
              <a:ea typeface="Microsoft YaHei" panose="020B0503020204020204" pitchFamily="34" charset="-122"/>
            </a:endParaRPr>
          </a:p>
          <a:p>
            <a:pPr>
              <a:lnSpc>
                <a:spcPts val="3860"/>
              </a:lnSpc>
            </a:pPr>
            <a:r>
              <a:rPr lang="zh-CN" altLang="zh-CN" sz="2800" dirty="0">
                <a:solidFill>
                  <a:schemeClr val="bg1"/>
                </a:solidFill>
                <a:latin typeface="Microsoft YaHei" panose="020B0503020204020204" pitchFamily="34" charset="-122"/>
                <a:ea typeface="Microsoft YaHei" panose="020B0503020204020204" pitchFamily="34" charset="-122"/>
              </a:rPr>
              <a:t>基于这些</a:t>
            </a:r>
            <a:r>
              <a:rPr lang="zh-CN" altLang="en-US" sz="2800" dirty="0">
                <a:solidFill>
                  <a:schemeClr val="bg1"/>
                </a:solidFill>
                <a:latin typeface="Microsoft YaHei" panose="020B0503020204020204" pitchFamily="34" charset="-122"/>
                <a:ea typeface="Microsoft YaHei" panose="020B0503020204020204" pitchFamily="34" charset="-122"/>
              </a:rPr>
              <a:t>年轻的</a:t>
            </a:r>
            <a:r>
              <a:rPr lang="zh-CN" altLang="zh-CN" sz="2800" dirty="0">
                <a:solidFill>
                  <a:schemeClr val="bg1"/>
                </a:solidFill>
                <a:latin typeface="Microsoft YaHei" panose="020B0503020204020204" pitchFamily="34" charset="-122"/>
                <a:ea typeface="Microsoft YaHei" panose="020B0503020204020204" pitchFamily="34" charset="-122"/>
              </a:rPr>
              <a:t>迹象，</a:t>
            </a:r>
            <a:r>
              <a:rPr lang="zh-CN" altLang="en-US" sz="2800" dirty="0">
                <a:solidFill>
                  <a:schemeClr val="bg1"/>
                </a:solidFill>
                <a:latin typeface="Microsoft YaHei" panose="020B0503020204020204" pitchFamily="34" charset="-122"/>
                <a:ea typeface="Microsoft YaHei" panose="020B0503020204020204" pitchFamily="34" charset="-122"/>
              </a:rPr>
              <a:t>得出</a:t>
            </a:r>
            <a:r>
              <a:rPr lang="zh-CN" altLang="zh-CN" sz="2800" dirty="0">
                <a:solidFill>
                  <a:schemeClr val="bg1"/>
                </a:solidFill>
                <a:latin typeface="Microsoft YaHei" panose="020B0503020204020204" pitchFamily="34" charset="-122"/>
                <a:ea typeface="Microsoft YaHei" panose="020B0503020204020204" pitchFamily="34" charset="-122"/>
              </a:rPr>
              <a:t>结论：女孩是年轻的</a:t>
            </a:r>
            <a:r>
              <a:rPr lang="zh-CN" altLang="en-US" sz="2800" dirty="0">
                <a:solidFill>
                  <a:schemeClr val="bg1"/>
                </a:solidFill>
                <a:latin typeface="Microsoft YaHei" panose="020B0503020204020204" pitchFamily="34" charset="-122"/>
                <a:ea typeface="Microsoft YaHei" panose="020B0503020204020204" pitchFamily="34" charset="-122"/>
              </a:rPr>
              <a:t>！</a:t>
            </a:r>
            <a:endParaRPr lang="zh-CN" altLang="en-US" sz="4000" dirty="0">
              <a:solidFill>
                <a:schemeClr val="bg1"/>
              </a:solidFill>
              <a:latin typeface="Microsoft YaHei" panose="020B0503020204020204" pitchFamily="34" charset="-122"/>
              <a:ea typeface="Microsoft YaHei" panose="020B0503020204020204" pitchFamily="34" charset="-122"/>
            </a:endParaRPr>
          </a:p>
        </p:txBody>
      </p:sp>
      <p:sp>
        <p:nvSpPr>
          <p:cNvPr id="5" name="Rectangle 2">
            <a:extLst>
              <a:ext uri="{FF2B5EF4-FFF2-40B4-BE49-F238E27FC236}">
                <a16:creationId xmlns:a16="http://schemas.microsoft.com/office/drawing/2014/main" id="{A2F0F3C9-7F11-43E0-A0A2-73BF307396CC}"/>
              </a:ext>
            </a:extLst>
          </p:cNvPr>
          <p:cNvSpPr/>
          <p:nvPr/>
        </p:nvSpPr>
        <p:spPr>
          <a:xfrm>
            <a:off x="742852" y="61289"/>
            <a:ext cx="7199696" cy="581698"/>
          </a:xfrm>
          <a:prstGeom prst="rect">
            <a:avLst/>
          </a:prstGeom>
        </p:spPr>
        <p:txBody>
          <a:bodyPr wrap="square">
            <a:spAutoFit/>
          </a:bodyPr>
          <a:lstStyle/>
          <a:p>
            <a:pPr>
              <a:lnSpc>
                <a:spcPts val="4200"/>
              </a:lnSpc>
              <a:spcBef>
                <a:spcPts val="1200"/>
              </a:spcBef>
            </a:pPr>
            <a:r>
              <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女孩年轻吗？</a:t>
            </a:r>
            <a:r>
              <a:rPr lang="en-US" altLang="zh-CN"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列出表明她年轻的迹象</a:t>
            </a:r>
            <a:endParaRPr lang="zh-CN" altLang="en-US" sz="28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7780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18E66E9B-0E4F-5A43-8710-CAC6A7583E8E}"/>
              </a:ext>
            </a:extLst>
          </p:cNvPr>
          <p:cNvSpPr>
            <a:spLocks noGrp="1"/>
          </p:cNvSpPr>
          <p:nvPr>
            <p:ph type="title"/>
          </p:nvPr>
        </p:nvSpPr>
        <p:spPr/>
        <p:txBody>
          <a:bodyPr/>
          <a:lstStyle/>
          <a:p>
            <a:r>
              <a:rPr lang="zh-CN" altLang="en-US" dirty="0"/>
              <a:t>碳</a:t>
            </a:r>
            <a:r>
              <a:rPr lang="en-US" altLang="zh-CN" dirty="0"/>
              <a:t>-14</a:t>
            </a:r>
            <a:r>
              <a:rPr lang="zh-CN" altLang="en-US" dirty="0"/>
              <a:t>：支持年轻地球模式</a:t>
            </a:r>
          </a:p>
        </p:txBody>
      </p:sp>
      <p:sp>
        <p:nvSpPr>
          <p:cNvPr id="20" name="内容占位符 2">
            <a:extLst>
              <a:ext uri="{FF2B5EF4-FFF2-40B4-BE49-F238E27FC236}">
                <a16:creationId xmlns:a16="http://schemas.microsoft.com/office/drawing/2014/main" id="{2C177BA3-A55F-634A-816C-67919F50B6DF}"/>
              </a:ext>
            </a:extLst>
          </p:cNvPr>
          <p:cNvSpPr txBox="1">
            <a:spLocks/>
          </p:cNvSpPr>
          <p:nvPr/>
        </p:nvSpPr>
        <p:spPr>
          <a:xfrm>
            <a:off x="4627356" y="2523729"/>
            <a:ext cx="3831918" cy="3880203"/>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indent="0">
              <a:lnSpc>
                <a:spcPts val="4340"/>
              </a:lnSpc>
              <a:spcBef>
                <a:spcPts val="0"/>
              </a:spcBef>
              <a:buClr>
                <a:schemeClr val="tx1"/>
              </a:buClr>
              <a:buNone/>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通过这些案例的学习和分析，我们看到碳</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其实是支持年轻地球模式的证据。</a:t>
            </a:r>
          </a:p>
        </p:txBody>
      </p:sp>
      <p:pic>
        <p:nvPicPr>
          <p:cNvPr id="12" name="图片 11" descr="雪地上的瓷器&#10;&#10;描述已自动生成">
            <a:extLst>
              <a:ext uri="{FF2B5EF4-FFF2-40B4-BE49-F238E27FC236}">
                <a16:creationId xmlns:a16="http://schemas.microsoft.com/office/drawing/2014/main" id="{5FFBDE76-018D-564C-B3B3-43CFE8A7C645}"/>
              </a:ext>
            </a:extLst>
          </p:cNvPr>
          <p:cNvPicPr>
            <a:picLocks noChangeAspect="1"/>
          </p:cNvPicPr>
          <p:nvPr/>
        </p:nvPicPr>
        <p:blipFill rotWithShape="1">
          <a:blip r:embed="rId4">
            <a:extLst>
              <a:ext uri="{28A0092B-C50C-407E-A947-70E740481C1C}">
                <a14:useLocalDpi xmlns:a14="http://schemas.microsoft.com/office/drawing/2010/main" val="0"/>
              </a:ext>
            </a:extLst>
          </a:blip>
          <a:srcRect t="7006" b="15380"/>
          <a:stretch/>
        </p:blipFill>
        <p:spPr>
          <a:xfrm>
            <a:off x="992923" y="4719565"/>
            <a:ext cx="3031445" cy="15082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12" descr="_SueTRex.jpg">
            <a:extLst>
              <a:ext uri="{FF2B5EF4-FFF2-40B4-BE49-F238E27FC236}">
                <a16:creationId xmlns:a16="http://schemas.microsoft.com/office/drawing/2014/main" id="{C27EDCB8-7D0F-EC48-A013-E7F74A5564A7}"/>
              </a:ext>
            </a:extLst>
          </p:cNvPr>
          <p:cNvPicPr>
            <a:picLocks noChangeAspect="1"/>
          </p:cNvPicPr>
          <p:nvPr/>
        </p:nvPicPr>
        <p:blipFill>
          <a:blip r:embed="rId5" cstate="print"/>
          <a:stretch>
            <a:fillRect/>
          </a:stretch>
        </p:blipFill>
        <p:spPr>
          <a:xfrm>
            <a:off x="992923" y="1563144"/>
            <a:ext cx="3031446" cy="17339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a:extLst>
              <a:ext uri="{FF2B5EF4-FFF2-40B4-BE49-F238E27FC236}">
                <a16:creationId xmlns:a16="http://schemas.microsoft.com/office/drawing/2014/main" id="{700EB14B-CCD5-F747-AA4C-A593D9C095A7}"/>
              </a:ext>
            </a:extLst>
          </p:cNvPr>
          <p:cNvPicPr>
            <a:picLocks noChangeAspect="1"/>
          </p:cNvPicPr>
          <p:nvPr/>
        </p:nvPicPr>
        <p:blipFill rotWithShape="1">
          <a:blip r:embed="rId6"/>
          <a:srcRect l="9096" t="58122" r="35394" b="24868"/>
          <a:stretch/>
        </p:blipFill>
        <p:spPr>
          <a:xfrm>
            <a:off x="992922" y="3358203"/>
            <a:ext cx="3031452" cy="1304067"/>
          </a:xfrm>
          <a:prstGeom prst="rect">
            <a:avLst/>
          </a:prstGeom>
          <a:solidFill>
            <a:schemeClr val="bg1"/>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8333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13">
            <a:extLst>
              <a:ext uri="{FF2B5EF4-FFF2-40B4-BE49-F238E27FC236}">
                <a16:creationId xmlns:a16="http://schemas.microsoft.com/office/drawing/2014/main" id="{56C1FBC7-9276-DA4C-8F52-79DEF87619A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5D83D312-A1B4-1047-96A1-E1FA9B3C4D9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F9A4CA-F622-1D46-8911-CC2804342A12}"/>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01317DE2-E638-A046-B8EF-672BA6C139B1}"/>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48D6A95F-8F51-1746-A5CE-D488C901745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D151A4A3-B66A-AD4E-8977-F3DEA913131A}"/>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2" name="图片 21">
            <a:extLst>
              <a:ext uri="{FF2B5EF4-FFF2-40B4-BE49-F238E27FC236}">
                <a16:creationId xmlns:a16="http://schemas.microsoft.com/office/drawing/2014/main" id="{1289098B-FF47-CC4A-8374-26DFFEA81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52" y="1862971"/>
            <a:ext cx="4108797" cy="2418197"/>
          </a:xfrm>
          <a:prstGeom prst="rect">
            <a:avLst/>
          </a:prstGeom>
          <a:ln>
            <a:noFill/>
          </a:ln>
          <a:effectLst>
            <a:outerShdw blurRad="292100" dist="139700" dir="2700000" algn="tl" rotWithShape="0">
              <a:srgbClr val="333333">
                <a:alpha val="65000"/>
              </a:srgbClr>
            </a:outerShdw>
          </a:effectLst>
        </p:spPr>
      </p:pic>
      <p:grpSp>
        <p:nvGrpSpPr>
          <p:cNvPr id="23" name="组合 22">
            <a:extLst>
              <a:ext uri="{FF2B5EF4-FFF2-40B4-BE49-F238E27FC236}">
                <a16:creationId xmlns:a16="http://schemas.microsoft.com/office/drawing/2014/main" id="{2506C1FE-446F-D24F-9B45-00BC435687FC}"/>
              </a:ext>
            </a:extLst>
          </p:cNvPr>
          <p:cNvGrpSpPr/>
          <p:nvPr/>
        </p:nvGrpSpPr>
        <p:grpSpPr>
          <a:xfrm>
            <a:off x="4876588" y="1721783"/>
            <a:ext cx="3495639" cy="3414434"/>
            <a:chOff x="654506" y="2810847"/>
            <a:chExt cx="3495639" cy="3414434"/>
          </a:xfrm>
        </p:grpSpPr>
        <p:sp>
          <p:nvSpPr>
            <p:cNvPr id="24" name="Rectangle 2">
              <a:extLst>
                <a:ext uri="{FF2B5EF4-FFF2-40B4-BE49-F238E27FC236}">
                  <a16:creationId xmlns:a16="http://schemas.microsoft.com/office/drawing/2014/main" id="{8EA0A9E9-477F-B444-AEE8-C3250A3D1F60}"/>
                </a:ext>
              </a:extLst>
            </p:cNvPr>
            <p:cNvSpPr/>
            <p:nvPr/>
          </p:nvSpPr>
          <p:spPr>
            <a:xfrm>
              <a:off x="654506" y="5229044"/>
              <a:ext cx="3495639"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25" name="图片 24">
              <a:extLst>
                <a:ext uri="{FF2B5EF4-FFF2-40B4-BE49-F238E27FC236}">
                  <a16:creationId xmlns:a16="http://schemas.microsoft.com/office/drawing/2014/main" id="{F8C56E40-117F-9D4D-BC2E-E3B6002B2AD1}"/>
                </a:ext>
              </a:extLst>
            </p:cNvPr>
            <p:cNvPicPr>
              <a:picLocks noChangeAspect="1"/>
            </p:cNvPicPr>
            <p:nvPr/>
          </p:nvPicPr>
          <p:blipFill>
            <a:blip r:embed="rId5"/>
            <a:stretch>
              <a:fillRect/>
            </a:stretch>
          </p:blipFill>
          <p:spPr>
            <a:xfrm>
              <a:off x="1164434" y="2810847"/>
              <a:ext cx="2633747" cy="2418197"/>
            </a:xfrm>
            <a:prstGeom prst="rect">
              <a:avLst/>
            </a:prstGeom>
          </p:spPr>
        </p:pic>
        <p:pic>
          <p:nvPicPr>
            <p:cNvPr id="26" name="图片 25">
              <a:extLst>
                <a:ext uri="{FF2B5EF4-FFF2-40B4-BE49-F238E27FC236}">
                  <a16:creationId xmlns:a16="http://schemas.microsoft.com/office/drawing/2014/main" id="{EBFF3C8E-9D12-7B4A-B183-08BD1E9F2AD1}"/>
                </a:ext>
              </a:extLst>
            </p:cNvPr>
            <p:cNvPicPr>
              <a:picLocks noChangeAspect="1"/>
            </p:cNvPicPr>
            <p:nvPr/>
          </p:nvPicPr>
          <p:blipFill>
            <a:blip r:embed="rId6"/>
            <a:stretch>
              <a:fillRect/>
            </a:stretch>
          </p:blipFill>
          <p:spPr>
            <a:xfrm>
              <a:off x="3113760" y="5193696"/>
              <a:ext cx="989046" cy="1031585"/>
            </a:xfrm>
            <a:prstGeom prst="rect">
              <a:avLst/>
            </a:prstGeom>
          </p:spPr>
        </p:pic>
      </p:grpSp>
      <p:sp>
        <p:nvSpPr>
          <p:cNvPr id="27" name="Rectangle 2">
            <a:extLst>
              <a:ext uri="{FF2B5EF4-FFF2-40B4-BE49-F238E27FC236}">
                <a16:creationId xmlns:a16="http://schemas.microsoft.com/office/drawing/2014/main" id="{A6EFCAC7-BE68-2844-9045-66194E0E1D9A}"/>
              </a:ext>
            </a:extLst>
          </p:cNvPr>
          <p:cNvSpPr/>
          <p:nvPr/>
        </p:nvSpPr>
        <p:spPr>
          <a:xfrm>
            <a:off x="1499369" y="2872740"/>
            <a:ext cx="2891373" cy="593945"/>
          </a:xfrm>
          <a:prstGeom prst="rect">
            <a:avLst/>
          </a:prstGeom>
        </p:spPr>
        <p:txBody>
          <a:bodyPr wrap="square">
            <a:spAutoFit/>
          </a:bodyPr>
          <a:lstStyle/>
          <a:p>
            <a:pPr algn="ctr">
              <a:lnSpc>
                <a:spcPts val="4200"/>
              </a:lnSpc>
              <a:spcBef>
                <a:spcPts val="1200"/>
              </a:spcBef>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放射性测年法</a:t>
            </a:r>
            <a:endParaRPr lang="en-US" altLang="zh-CN"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文本框 27">
            <a:extLst>
              <a:ext uri="{FF2B5EF4-FFF2-40B4-BE49-F238E27FC236}">
                <a16:creationId xmlns:a16="http://schemas.microsoft.com/office/drawing/2014/main" id="{4621A20C-BAAB-F14E-AA4E-AC0F8D2F1739}"/>
              </a:ext>
            </a:extLst>
          </p:cNvPr>
          <p:cNvSpPr txBox="1"/>
          <p:nvPr/>
        </p:nvSpPr>
        <p:spPr>
          <a:xfrm>
            <a:off x="1990644" y="5386933"/>
            <a:ext cx="7176802" cy="584775"/>
          </a:xfrm>
          <a:prstGeom prst="rect">
            <a:avLst/>
          </a:prstGeom>
          <a:noFill/>
        </p:spPr>
        <p:txBody>
          <a:bodyPr wrap="square">
            <a:spAutoFit/>
          </a:bodyPr>
          <a:lstStyle/>
          <a:p>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消除误解</a:t>
            </a: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3200" b="1" kern="0" dirty="0">
                <a:effectLst/>
                <a:latin typeface="Microsoft YaHei" panose="020B0503020204020204" pitchFamily="34" charset="-122"/>
                <a:ea typeface="Microsoft YaHei" panose="020B0503020204020204" pitchFamily="34" charset="-122"/>
                <a:cs typeface="Times New Roman" panose="02020603050405020304" pitchFamily="18" charset="0"/>
              </a:rPr>
              <a:t>地球是年轻的！</a:t>
            </a:r>
            <a:endParaRPr lang="zh-CN" alt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03074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表 17">
            <a:extLst>
              <a:ext uri="{FF2B5EF4-FFF2-40B4-BE49-F238E27FC236}">
                <a16:creationId xmlns:a16="http://schemas.microsoft.com/office/drawing/2014/main" id="{1C21C0F8-87F9-924E-9498-B1A72AC41E5C}"/>
              </a:ext>
            </a:extLst>
          </p:cNvPr>
          <p:cNvGraphicFramePr/>
          <p:nvPr>
            <p:extLst>
              <p:ext uri="{D42A27DB-BD31-4B8C-83A1-F6EECF244321}">
                <p14:modId xmlns:p14="http://schemas.microsoft.com/office/powerpoint/2010/main" val="2736750363"/>
              </p:ext>
            </p:extLst>
          </p:nvPr>
        </p:nvGraphicFramePr>
        <p:xfrm>
          <a:off x="-983521" y="1947482"/>
          <a:ext cx="5655766" cy="3770511"/>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本框 18">
            <a:extLst>
              <a:ext uri="{FF2B5EF4-FFF2-40B4-BE49-F238E27FC236}">
                <a16:creationId xmlns:a16="http://schemas.microsoft.com/office/drawing/2014/main" id="{70F248F7-FC44-B649-9019-D93069FEE78B}"/>
              </a:ext>
            </a:extLst>
          </p:cNvPr>
          <p:cNvSpPr txBox="1"/>
          <p:nvPr/>
        </p:nvSpPr>
        <p:spPr>
          <a:xfrm>
            <a:off x="901886" y="3917500"/>
            <a:ext cx="1884951" cy="1200329"/>
          </a:xfrm>
          <a:prstGeom prst="rect">
            <a:avLst/>
          </a:prstGeom>
          <a:noFill/>
        </p:spPr>
        <p:txBody>
          <a:bodyPr wrap="square">
            <a:spAutoFit/>
          </a:bodyPr>
          <a:lstStyle/>
          <a:p>
            <a:pPr algn="ctr"/>
            <a:r>
              <a:rPr lang="en-US" altLang="zh-CN" sz="44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en-US"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 </a:t>
            </a:r>
          </a:p>
          <a:p>
            <a:pPr algn="ctr"/>
            <a:r>
              <a:rPr lang="zh-CN"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rPr>
              <a:t>年轻地球</a:t>
            </a:r>
            <a:endParaRPr lang="en-US" altLang="zh-CN" sz="2800" b="1" kern="0" dirty="0">
              <a:solidFill>
                <a:srgbClr val="00206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1DC1C171-DD9E-954F-BD23-12DD0624E48C}"/>
              </a:ext>
            </a:extLst>
          </p:cNvPr>
          <p:cNvSpPr txBox="1"/>
          <p:nvPr/>
        </p:nvSpPr>
        <p:spPr>
          <a:xfrm>
            <a:off x="576152" y="1990268"/>
            <a:ext cx="1732551" cy="1138773"/>
          </a:xfrm>
          <a:prstGeom prst="rect">
            <a:avLst/>
          </a:prstGeom>
          <a:noFill/>
        </p:spPr>
        <p:txBody>
          <a:bodyPr wrap="square">
            <a:spAutoFit/>
          </a:bodyPr>
          <a:lstStyle/>
          <a:p>
            <a:pPr algn="ctr"/>
            <a:r>
              <a:rPr lang="en-US" altLang="zh-CN" sz="2800"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rPr>
              <a:t>10%</a:t>
            </a:r>
          </a:p>
          <a:p>
            <a:pPr algn="ctr"/>
            <a:r>
              <a:rPr lang="zh-CN" altLang="en-US" sz="2000" b="1" kern="0" dirty="0">
                <a:solidFill>
                  <a:srgbClr val="31211B"/>
                </a:solidFill>
                <a:latin typeface="Microsoft YaHei" panose="020B0503020204020204" pitchFamily="34" charset="-122"/>
                <a:ea typeface="Microsoft YaHei" panose="020B0503020204020204" pitchFamily="34" charset="-122"/>
                <a:cs typeface="Times New Roman" panose="02020603050405020304" pitchFamily="18" charset="0"/>
              </a:rPr>
              <a:t>年老</a:t>
            </a:r>
            <a:endParaRPr lang="en-US" altLang="zh-CN" sz="2000" b="1" kern="0" dirty="0">
              <a:solidFill>
                <a:srgbClr val="31211B"/>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CN" altLang="zh-CN" sz="2000"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rPr>
              <a:t>地</a:t>
            </a:r>
            <a:r>
              <a:rPr lang="zh-CN" altLang="zh-CN"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rPr>
              <a:t>球</a:t>
            </a:r>
            <a:endParaRPr lang="en-US" altLang="zh-CN" sz="2000" b="1" kern="0" dirty="0">
              <a:solidFill>
                <a:srgbClr val="31211B"/>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73319420-FEA7-4249-8275-0BFE701E6DCA}"/>
              </a:ext>
            </a:extLst>
          </p:cNvPr>
          <p:cNvSpPr txBox="1"/>
          <p:nvPr/>
        </p:nvSpPr>
        <p:spPr>
          <a:xfrm>
            <a:off x="4257859" y="1720568"/>
            <a:ext cx="4886141" cy="1815882"/>
          </a:xfrm>
          <a:prstGeom prst="rect">
            <a:avLst/>
          </a:prstGeom>
          <a:noFill/>
        </p:spPr>
        <p:txBody>
          <a:bodyPr wrap="square">
            <a:spAutoFit/>
          </a:bodyPr>
          <a:lstStyle/>
          <a:p>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指向地球</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年老</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971550" lvl="1" indent="-514350">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放射性测年法不准确</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971550" lvl="1" indent="-514350">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碳</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-14</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支持年轻地球</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buFont typeface="Arial" panose="020B0604020202020204" pitchFamily="34" charset="0"/>
              <a:buChar char="•"/>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14" name="组合 13">
            <a:extLst>
              <a:ext uri="{FF2B5EF4-FFF2-40B4-BE49-F238E27FC236}">
                <a16:creationId xmlns:a16="http://schemas.microsoft.com/office/drawing/2014/main" id="{FB5EB68F-AE69-4E83-9578-7A6C8E86AD89}"/>
              </a:ext>
            </a:extLst>
          </p:cNvPr>
          <p:cNvGrpSpPr/>
          <p:nvPr/>
        </p:nvGrpSpPr>
        <p:grpSpPr>
          <a:xfrm>
            <a:off x="4451845" y="4404119"/>
            <a:ext cx="2871519" cy="2251194"/>
            <a:chOff x="654506" y="2810847"/>
            <a:chExt cx="3814180" cy="3210412"/>
          </a:xfrm>
        </p:grpSpPr>
        <p:sp>
          <p:nvSpPr>
            <p:cNvPr id="15" name="Rectangle 2">
              <a:extLst>
                <a:ext uri="{FF2B5EF4-FFF2-40B4-BE49-F238E27FC236}">
                  <a16:creationId xmlns:a16="http://schemas.microsoft.com/office/drawing/2014/main" id="{97A91D8C-8570-48CE-8205-5310A0796B98}"/>
                </a:ext>
              </a:extLst>
            </p:cNvPr>
            <p:cNvSpPr/>
            <p:nvPr/>
          </p:nvSpPr>
          <p:spPr>
            <a:xfrm>
              <a:off x="654506" y="5229044"/>
              <a:ext cx="3495639"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16" name="图片 15">
              <a:extLst>
                <a:ext uri="{FF2B5EF4-FFF2-40B4-BE49-F238E27FC236}">
                  <a16:creationId xmlns:a16="http://schemas.microsoft.com/office/drawing/2014/main" id="{8890FF40-1BB7-4E66-92C0-C5DB1069CA35}"/>
                </a:ext>
              </a:extLst>
            </p:cNvPr>
            <p:cNvPicPr>
              <a:picLocks noChangeAspect="1"/>
            </p:cNvPicPr>
            <p:nvPr/>
          </p:nvPicPr>
          <p:blipFill>
            <a:blip r:embed="rId4"/>
            <a:stretch>
              <a:fillRect/>
            </a:stretch>
          </p:blipFill>
          <p:spPr>
            <a:xfrm>
              <a:off x="1164434" y="2810847"/>
              <a:ext cx="2633747" cy="2418197"/>
            </a:xfrm>
            <a:prstGeom prst="rect">
              <a:avLst/>
            </a:prstGeom>
          </p:spPr>
        </p:pic>
        <p:pic>
          <p:nvPicPr>
            <p:cNvPr id="17" name="图片 16">
              <a:extLst>
                <a:ext uri="{FF2B5EF4-FFF2-40B4-BE49-F238E27FC236}">
                  <a16:creationId xmlns:a16="http://schemas.microsoft.com/office/drawing/2014/main" id="{36435E1C-E1CB-4B98-96DE-6A15A8639E5A}"/>
                </a:ext>
              </a:extLst>
            </p:cNvPr>
            <p:cNvPicPr>
              <a:picLocks noChangeAspect="1"/>
            </p:cNvPicPr>
            <p:nvPr/>
          </p:nvPicPr>
          <p:blipFill>
            <a:blip r:embed="rId5"/>
            <a:stretch>
              <a:fillRect/>
            </a:stretch>
          </p:blipFill>
          <p:spPr>
            <a:xfrm>
              <a:off x="3479640" y="4989673"/>
              <a:ext cx="989046" cy="1031586"/>
            </a:xfrm>
            <a:prstGeom prst="rect">
              <a:avLst/>
            </a:prstGeom>
          </p:spPr>
        </p:pic>
      </p:grpSp>
      <p:cxnSp>
        <p:nvCxnSpPr>
          <p:cNvPr id="7" name="直接箭头连接符 6">
            <a:extLst>
              <a:ext uri="{FF2B5EF4-FFF2-40B4-BE49-F238E27FC236}">
                <a16:creationId xmlns:a16="http://schemas.microsoft.com/office/drawing/2014/main" id="{3D1BD66D-E29F-4FD9-A367-FE5E2BC932A3}"/>
              </a:ext>
            </a:extLst>
          </p:cNvPr>
          <p:cNvCxnSpPr>
            <a:cxnSpLocks/>
          </p:cNvCxnSpPr>
          <p:nvPr/>
        </p:nvCxnSpPr>
        <p:spPr>
          <a:xfrm>
            <a:off x="1793789" y="1999702"/>
            <a:ext cx="2464070"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6" name="文本框 25">
            <a:extLst>
              <a:ext uri="{FF2B5EF4-FFF2-40B4-BE49-F238E27FC236}">
                <a16:creationId xmlns:a16="http://schemas.microsoft.com/office/drawing/2014/main" id="{223B084D-29A7-46FF-A507-73029B8A7B14}"/>
              </a:ext>
            </a:extLst>
          </p:cNvPr>
          <p:cNvSpPr txBox="1"/>
          <p:nvPr/>
        </p:nvSpPr>
        <p:spPr>
          <a:xfrm>
            <a:off x="4548362" y="3238998"/>
            <a:ext cx="4019168" cy="954107"/>
          </a:xfrm>
          <a:prstGeom prst="rect">
            <a:avLst/>
          </a:prstGeom>
          <a:noFill/>
        </p:spPr>
        <p:txBody>
          <a:bodyPr wrap="square">
            <a:spAutoFit/>
          </a:bodyPr>
          <a:lstStyle/>
          <a:p>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90%</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：指向地球年轻</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914400" lvl="1" indent="-457200">
              <a:buFont typeface="Arial" panose="020B0604020202020204" pitchFamily="34" charset="0"/>
              <a:buChar char="•"/>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十分明确</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cxnSp>
        <p:nvCxnSpPr>
          <p:cNvPr id="27" name="直接箭头连接符 26">
            <a:extLst>
              <a:ext uri="{FF2B5EF4-FFF2-40B4-BE49-F238E27FC236}">
                <a16:creationId xmlns:a16="http://schemas.microsoft.com/office/drawing/2014/main" id="{7D050F56-3427-43A8-8DC7-A28A58B4AC8C}"/>
              </a:ext>
            </a:extLst>
          </p:cNvPr>
          <p:cNvCxnSpPr>
            <a:cxnSpLocks/>
          </p:cNvCxnSpPr>
          <p:nvPr/>
        </p:nvCxnSpPr>
        <p:spPr>
          <a:xfrm>
            <a:off x="3552093" y="3458689"/>
            <a:ext cx="973015"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4" name="标题 3">
            <a:extLst>
              <a:ext uri="{FF2B5EF4-FFF2-40B4-BE49-F238E27FC236}">
                <a16:creationId xmlns:a16="http://schemas.microsoft.com/office/drawing/2014/main" id="{0DCCD34B-57B7-4046-AE0C-F1977762D1B3}"/>
              </a:ext>
            </a:extLst>
          </p:cNvPr>
          <p:cNvSpPr>
            <a:spLocks noGrp="1"/>
          </p:cNvSpPr>
          <p:nvPr>
            <p:ph type="title"/>
          </p:nvPr>
        </p:nvSpPr>
        <p:spPr/>
        <p:txBody>
          <a:bodyPr/>
          <a:lstStyle/>
          <a:p>
            <a:r>
              <a:rPr lang="zh-CN" altLang="en-US" dirty="0"/>
              <a:t>地球是年轻的</a:t>
            </a:r>
          </a:p>
        </p:txBody>
      </p:sp>
    </p:spTree>
    <p:extLst>
      <p:ext uri="{BB962C8B-B14F-4D97-AF65-F5344CB8AC3E}">
        <p14:creationId xmlns:p14="http://schemas.microsoft.com/office/powerpoint/2010/main" val="148564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000"/>
                            </p:stCondLst>
                            <p:childTnLst>
                              <p:par>
                                <p:cTn id="22" presetID="53" presetClass="entr" presetSubtype="16" fill="hold" nodeType="afterEffect">
                                  <p:stCondLst>
                                    <p:cond delay="5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4485373" y="4769788"/>
            <a:ext cx="3980417" cy="1517916"/>
          </a:xfrm>
          <a:prstGeom prst="rect">
            <a:avLst/>
          </a:prstGeom>
        </p:spPr>
        <p:txBody>
          <a:bodyPr wrap="square">
            <a:spAutoFit/>
          </a:bodyPr>
          <a:lstStyle/>
          <a:p>
            <a:pPr>
              <a:lnSpc>
                <a:spcPts val="3800"/>
              </a:lnSpc>
              <a:spcBef>
                <a:spcPts val="1200"/>
              </a:spcBef>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出埃及记</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20:11</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六日之内，耶和华造天、地、海和其中的万物。</a:t>
            </a:r>
          </a:p>
        </p:txBody>
      </p:sp>
      <p:pic>
        <p:nvPicPr>
          <p:cNvPr id="4" name="图片 3">
            <a:extLst>
              <a:ext uri="{FF2B5EF4-FFF2-40B4-BE49-F238E27FC236}">
                <a16:creationId xmlns:a16="http://schemas.microsoft.com/office/drawing/2014/main" id="{8346F097-75A3-714D-8484-C7D9DBACC92E}"/>
              </a:ext>
            </a:extLst>
          </p:cNvPr>
          <p:cNvPicPr>
            <a:picLocks noChangeAspect="1"/>
          </p:cNvPicPr>
          <p:nvPr/>
        </p:nvPicPr>
        <p:blipFill rotWithShape="1">
          <a:blip r:embed="rId4"/>
          <a:srcRect t="17047" b="15281"/>
          <a:stretch/>
        </p:blipFill>
        <p:spPr>
          <a:xfrm>
            <a:off x="4747387" y="1797257"/>
            <a:ext cx="3045242" cy="26945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B3B1BBC0-745D-43AA-B3F8-0732DBB4813C}"/>
              </a:ext>
            </a:extLst>
          </p:cNvPr>
          <p:cNvPicPr>
            <a:picLocks noChangeAspect="1"/>
          </p:cNvPicPr>
          <p:nvPr/>
        </p:nvPicPr>
        <p:blipFill>
          <a:blip r:embed="rId5"/>
          <a:stretch>
            <a:fillRect/>
          </a:stretch>
        </p:blipFill>
        <p:spPr>
          <a:xfrm flipH="1">
            <a:off x="407669" y="1485444"/>
            <a:ext cx="2836044" cy="3347765"/>
          </a:xfrm>
          <a:prstGeom prst="rect">
            <a:avLst/>
          </a:prstGeom>
        </p:spPr>
      </p:pic>
      <p:pic>
        <p:nvPicPr>
          <p:cNvPr id="11" name="图片 10">
            <a:extLst>
              <a:ext uri="{FF2B5EF4-FFF2-40B4-BE49-F238E27FC236}">
                <a16:creationId xmlns:a16="http://schemas.microsoft.com/office/drawing/2014/main" id="{BC3F91DD-73F2-4449-9490-E0198F35F0D1}"/>
              </a:ext>
            </a:extLst>
          </p:cNvPr>
          <p:cNvPicPr>
            <a:picLocks noChangeAspect="1"/>
          </p:cNvPicPr>
          <p:nvPr/>
        </p:nvPicPr>
        <p:blipFill>
          <a:blip r:embed="rId6"/>
          <a:stretch>
            <a:fillRect/>
          </a:stretch>
        </p:blipFill>
        <p:spPr>
          <a:xfrm>
            <a:off x="2529873" y="3323533"/>
            <a:ext cx="1058762" cy="1061436"/>
          </a:xfrm>
          <a:prstGeom prst="rect">
            <a:avLst/>
          </a:prstGeom>
          <a:effectLst>
            <a:outerShdw blurRad="190500" dist="127000" dir="2700000" algn="tl" rotWithShape="0">
              <a:prstClr val="black">
                <a:alpha val="31000"/>
              </a:prstClr>
            </a:outerShdw>
          </a:effectLst>
        </p:spPr>
      </p:pic>
      <p:sp>
        <p:nvSpPr>
          <p:cNvPr id="20" name="Rectangle 2">
            <a:extLst>
              <a:ext uri="{FF2B5EF4-FFF2-40B4-BE49-F238E27FC236}">
                <a16:creationId xmlns:a16="http://schemas.microsoft.com/office/drawing/2014/main" id="{80EC49C3-F882-43E5-8215-969C34FCAD88}"/>
              </a:ext>
            </a:extLst>
          </p:cNvPr>
          <p:cNvSpPr/>
          <p:nvPr/>
        </p:nvSpPr>
        <p:spPr>
          <a:xfrm>
            <a:off x="760396" y="4769788"/>
            <a:ext cx="3262515" cy="1030603"/>
          </a:xfrm>
          <a:prstGeom prst="rect">
            <a:avLst/>
          </a:prstGeom>
        </p:spPr>
        <p:txBody>
          <a:bodyPr wrap="square">
            <a:spAutoFit/>
          </a:bodyPr>
          <a:lstStyle/>
          <a:p>
            <a:pP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有大量科学证据</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支持地球是年轻的</a:t>
            </a:r>
          </a:p>
        </p:txBody>
      </p:sp>
      <p:sp>
        <p:nvSpPr>
          <p:cNvPr id="2" name="标题 1">
            <a:extLst>
              <a:ext uri="{FF2B5EF4-FFF2-40B4-BE49-F238E27FC236}">
                <a16:creationId xmlns:a16="http://schemas.microsoft.com/office/drawing/2014/main" id="{0907BA7A-30FC-1E47-91A2-4957320BC551}"/>
              </a:ext>
            </a:extLst>
          </p:cNvPr>
          <p:cNvSpPr>
            <a:spLocks noGrp="1"/>
          </p:cNvSpPr>
          <p:nvPr>
            <p:ph type="title"/>
          </p:nvPr>
        </p:nvSpPr>
        <p:spPr/>
        <p:txBody>
          <a:bodyPr/>
          <a:lstStyle/>
          <a:p>
            <a:r>
              <a:rPr lang="zh-CN" altLang="en-US" dirty="0"/>
              <a:t>相信年轻地球是完全合理的！</a:t>
            </a:r>
          </a:p>
        </p:txBody>
      </p:sp>
    </p:spTree>
    <p:extLst>
      <p:ext uri="{BB962C8B-B14F-4D97-AF65-F5344CB8AC3E}">
        <p14:creationId xmlns:p14="http://schemas.microsoft.com/office/powerpoint/2010/main" val="1462969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22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查看源图像">
            <a:extLst>
              <a:ext uri="{FF2B5EF4-FFF2-40B4-BE49-F238E27FC236}">
                <a16:creationId xmlns:a16="http://schemas.microsoft.com/office/drawing/2014/main" id="{941DFA7E-63D2-8742-98A2-6A13DEC6F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3" y="24859"/>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B808545-EA8D-4EA4-9A4C-6860D6C53EB1}"/>
              </a:ext>
            </a:extLst>
          </p:cNvPr>
          <p:cNvSpPr>
            <a:spLocks noChangeArrowheads="1"/>
          </p:cNvSpPr>
          <p:nvPr/>
        </p:nvSpPr>
        <p:spPr bwMode="auto">
          <a:xfrm>
            <a:off x="2650602" y="5610552"/>
            <a:ext cx="1137988" cy="1033318"/>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文本框 9">
            <a:extLst>
              <a:ext uri="{FF2B5EF4-FFF2-40B4-BE49-F238E27FC236}">
                <a16:creationId xmlns:a16="http://schemas.microsoft.com/office/drawing/2014/main" id="{EA689384-53F5-4456-992D-68F7B06F9897}"/>
              </a:ext>
            </a:extLst>
          </p:cNvPr>
          <p:cNvSpPr txBox="1"/>
          <p:nvPr/>
        </p:nvSpPr>
        <p:spPr>
          <a:xfrm>
            <a:off x="617201" y="3302899"/>
            <a:ext cx="7932747" cy="2053254"/>
          </a:xfrm>
          <a:prstGeom prst="rect">
            <a:avLst/>
          </a:prstGeom>
          <a:solidFill>
            <a:schemeClr val="accent6">
              <a:lumMod val="50000"/>
            </a:schemeClr>
          </a:solidFill>
        </p:spPr>
        <p:txBody>
          <a:bodyPr wrap="square">
            <a:spAutoFit/>
          </a:bodyPr>
          <a:lstStyle/>
          <a:p>
            <a:pPr>
              <a:lnSpc>
                <a:spcPts val="3860"/>
              </a:lnSpc>
            </a:pPr>
            <a:r>
              <a:rPr lang="zh-CN" altLang="zh-CN" sz="2800" dirty="0">
                <a:solidFill>
                  <a:schemeClr val="bg1"/>
                </a:solidFill>
                <a:latin typeface="Microsoft YaHei" panose="020B0503020204020204" pitchFamily="34" charset="-122"/>
                <a:ea typeface="Microsoft YaHei" panose="020B0503020204020204" pitchFamily="34" charset="-122"/>
              </a:rPr>
              <a:t>已经观察到有</a:t>
            </a:r>
            <a:r>
              <a:rPr lang="en-US" altLang="zh-CN" sz="2800" dirty="0">
                <a:solidFill>
                  <a:schemeClr val="bg1"/>
                </a:solidFill>
                <a:latin typeface="Microsoft YaHei" panose="020B0503020204020204" pitchFamily="34" charset="-122"/>
                <a:ea typeface="Microsoft YaHei" panose="020B0503020204020204" pitchFamily="34" charset="-122"/>
              </a:rPr>
              <a:t>90%</a:t>
            </a:r>
            <a:r>
              <a:rPr lang="zh-CN" altLang="zh-CN" sz="2800" dirty="0">
                <a:solidFill>
                  <a:schemeClr val="bg1"/>
                </a:solidFill>
                <a:latin typeface="Microsoft YaHei" panose="020B0503020204020204" pitchFamily="34" charset="-122"/>
                <a:ea typeface="Microsoft YaHei" panose="020B0503020204020204" pitchFamily="34" charset="-122"/>
              </a:rPr>
              <a:t>的明确迹象表明女孩是年轻的，因此哪怕这双鞋子有些争议，我们还是会依照</a:t>
            </a:r>
            <a:r>
              <a:rPr lang="en-US" altLang="zh-CN" sz="2800" dirty="0">
                <a:solidFill>
                  <a:schemeClr val="bg1"/>
                </a:solidFill>
                <a:latin typeface="Microsoft YaHei" panose="020B0503020204020204" pitchFamily="34" charset="-122"/>
                <a:ea typeface="Microsoft YaHei" panose="020B0503020204020204" pitchFamily="34" charset="-122"/>
              </a:rPr>
              <a:t>90%</a:t>
            </a:r>
            <a:r>
              <a:rPr lang="zh-CN" altLang="zh-CN" sz="2800" dirty="0">
                <a:solidFill>
                  <a:schemeClr val="bg1"/>
                </a:solidFill>
                <a:latin typeface="Microsoft YaHei" panose="020B0503020204020204" pitchFamily="34" charset="-122"/>
                <a:ea typeface="Microsoft YaHei" panose="020B0503020204020204" pitchFamily="34" charset="-122"/>
              </a:rPr>
              <a:t>表明年轻的迹象，</a:t>
            </a:r>
            <a:r>
              <a:rPr lang="zh-CN" altLang="en-US" sz="2800" dirty="0">
                <a:solidFill>
                  <a:schemeClr val="bg1"/>
                </a:solidFill>
                <a:latin typeface="Microsoft YaHei" panose="020B0503020204020204" pitchFamily="34" charset="-122"/>
                <a:ea typeface="Microsoft YaHei" panose="020B0503020204020204" pitchFamily="34" charset="-122"/>
              </a:rPr>
              <a:t>做出</a:t>
            </a:r>
            <a:r>
              <a:rPr lang="zh-CN" altLang="zh-CN" sz="2800" dirty="0">
                <a:solidFill>
                  <a:schemeClr val="bg1"/>
                </a:solidFill>
                <a:latin typeface="Microsoft YaHei" panose="020B0503020204020204" pitchFamily="34" charset="-122"/>
                <a:ea typeface="Microsoft YaHei" panose="020B0503020204020204" pitchFamily="34" charset="-122"/>
              </a:rPr>
              <a:t>一个合理结论说：“这个女孩是年轻的！”</a:t>
            </a:r>
            <a:endParaRPr lang="zh-CN" altLang="en-US" sz="4400" dirty="0">
              <a:solidFill>
                <a:schemeClr val="bg1"/>
              </a:solidFill>
              <a:latin typeface="Microsoft YaHei" panose="020B0503020204020204" pitchFamily="34" charset="-122"/>
              <a:ea typeface="Microsoft YaHei" panose="020B0503020204020204" pitchFamily="34" charset="-122"/>
            </a:endParaRPr>
          </a:p>
        </p:txBody>
      </p:sp>
      <p:sp>
        <p:nvSpPr>
          <p:cNvPr id="5" name="Rectangle 2">
            <a:extLst>
              <a:ext uri="{FF2B5EF4-FFF2-40B4-BE49-F238E27FC236}">
                <a16:creationId xmlns:a16="http://schemas.microsoft.com/office/drawing/2014/main" id="{A2F0F3C9-7F11-43E0-A0A2-73BF307396CC}"/>
              </a:ext>
            </a:extLst>
          </p:cNvPr>
          <p:cNvSpPr/>
          <p:nvPr/>
        </p:nvSpPr>
        <p:spPr>
          <a:xfrm>
            <a:off x="742852" y="99720"/>
            <a:ext cx="7199696" cy="593945"/>
          </a:xfrm>
          <a:prstGeom prst="rect">
            <a:avLst/>
          </a:prstGeom>
        </p:spPr>
        <p:txBody>
          <a:bodyPr wrap="square">
            <a:spAutoFit/>
          </a:bodyPr>
          <a:lstStyle/>
          <a:p>
            <a:pPr>
              <a:lnSpc>
                <a:spcPts val="4200"/>
              </a:lnSpc>
              <a:spcBef>
                <a:spcPts val="1200"/>
              </a:spcBef>
            </a:pP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反对意见：女孩的鞋子像老人家的</a:t>
            </a:r>
            <a:endParaRPr lang="zh-CN" altLang="en-US" sz="4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图片 2">
            <a:extLst>
              <a:ext uri="{FF2B5EF4-FFF2-40B4-BE49-F238E27FC236}">
                <a16:creationId xmlns:a16="http://schemas.microsoft.com/office/drawing/2014/main" id="{A2552D67-D481-7448-981C-A4D1A7983037}"/>
              </a:ext>
            </a:extLst>
          </p:cNvPr>
          <p:cNvPicPr>
            <a:picLocks noChangeAspect="1"/>
          </p:cNvPicPr>
          <p:nvPr/>
        </p:nvPicPr>
        <p:blipFill rotWithShape="1">
          <a:blip r:embed="rId4"/>
          <a:srcRect l="6381" t="6521" r="6013"/>
          <a:stretch/>
        </p:blipFill>
        <p:spPr>
          <a:xfrm>
            <a:off x="4350912" y="3470643"/>
            <a:ext cx="2952714" cy="31506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408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3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1514121-D00A-4137-8A33-608A298526AA}"/>
              </a:ext>
            </a:extLst>
          </p:cNvPr>
          <p:cNvSpPr txBox="1"/>
          <p:nvPr/>
        </p:nvSpPr>
        <p:spPr>
          <a:xfrm>
            <a:off x="4297791" y="4566191"/>
            <a:ext cx="4718171" cy="1815882"/>
          </a:xfrm>
          <a:prstGeom prst="rect">
            <a:avLst/>
          </a:prstGeom>
          <a:solidFill>
            <a:schemeClr val="accent6">
              <a:lumMod val="50000"/>
            </a:schemeClr>
          </a:solidFill>
        </p:spPr>
        <p:txBody>
          <a:bodyPr wrap="square" lIns="216000" anchor="ctr">
            <a:spAutoFit/>
          </a:bodyPr>
          <a:lstStyle/>
          <a:p>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这些自然现象都支持地球是年轻的，和</a:t>
            </a:r>
            <a:r>
              <a:rPr lang="zh-CN" altLang="en-US"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en-US"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年的时间框架也可以兼容！</a:t>
            </a:r>
            <a:endParaRPr lang="zh-CN" altLang="zh-CN" sz="4000" dirty="0">
              <a:solidFill>
                <a:schemeClr val="bg1"/>
              </a:solidFill>
              <a:effectLst/>
              <a:latin typeface="Microsoft YaHei" panose="020B0503020204020204" pitchFamily="34" charset="-122"/>
              <a:ea typeface="Microsoft YaHei" panose="020B0503020204020204" pitchFamily="34" charset="-122"/>
            </a:endParaRPr>
          </a:p>
        </p:txBody>
      </p:sp>
      <p:pic>
        <p:nvPicPr>
          <p:cNvPr id="20" name="图片 19">
            <a:extLst>
              <a:ext uri="{FF2B5EF4-FFF2-40B4-BE49-F238E27FC236}">
                <a16:creationId xmlns:a16="http://schemas.microsoft.com/office/drawing/2014/main" id="{628C7738-3D16-4043-88D7-643ED66A5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05"/>
          <a:stretch/>
        </p:blipFill>
        <p:spPr>
          <a:xfrm>
            <a:off x="-1" y="1706140"/>
            <a:ext cx="4157371" cy="1791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彩色的球&#10;&#10;描述已自动生成">
            <a:extLst>
              <a:ext uri="{FF2B5EF4-FFF2-40B4-BE49-F238E27FC236}">
                <a16:creationId xmlns:a16="http://schemas.microsoft.com/office/drawing/2014/main" id="{FCD7845D-B92C-4478-8FB7-EA29993692C1}"/>
              </a:ext>
            </a:extLst>
          </p:cNvPr>
          <p:cNvPicPr>
            <a:picLocks noChangeAspect="1"/>
          </p:cNvPicPr>
          <p:nvPr/>
        </p:nvPicPr>
        <p:blipFill>
          <a:blip r:embed="rId4"/>
          <a:stretch>
            <a:fillRect/>
          </a:stretch>
        </p:blipFill>
        <p:spPr>
          <a:xfrm>
            <a:off x="4517572" y="155630"/>
            <a:ext cx="4345874" cy="4356848"/>
          </a:xfrm>
          <a:prstGeom prst="rect">
            <a:avLst/>
          </a:prstGeom>
          <a:effectLst>
            <a:outerShdw blurRad="152400" dist="76200" dir="2700000" algn="tl" rotWithShape="0">
              <a:prstClr val="black">
                <a:alpha val="48000"/>
              </a:prstClr>
            </a:outerShdw>
          </a:effectLst>
        </p:spPr>
      </p:pic>
      <p:sp>
        <p:nvSpPr>
          <p:cNvPr id="12" name="内容占位符 2">
            <a:extLst>
              <a:ext uri="{FF2B5EF4-FFF2-40B4-BE49-F238E27FC236}">
                <a16:creationId xmlns:a16="http://schemas.microsoft.com/office/drawing/2014/main" id="{ECE51473-41CF-4A28-998F-BEDF9C5E0066}"/>
              </a:ext>
            </a:extLst>
          </p:cNvPr>
          <p:cNvSpPr txBox="1">
            <a:spLocks/>
          </p:cNvSpPr>
          <p:nvPr/>
        </p:nvSpPr>
        <p:spPr>
          <a:xfrm>
            <a:off x="712652" y="2811483"/>
            <a:ext cx="2872485" cy="695532"/>
          </a:xfrm>
          <a:prstGeom prst="rect">
            <a:avLst/>
          </a:prstGeom>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defTabSz="914400"/>
            <a:r>
              <a:rPr lang="zh-CN" altLang="en-US" sz="2800" b="1" dirty="0">
                <a:solidFill>
                  <a:schemeClr val="bg1"/>
                </a:solidFill>
                <a:latin typeface="Microsoft YaHei" panose="020B0503020204020204" pitchFamily="34" charset="-122"/>
                <a:ea typeface="Microsoft YaHei" panose="020B0503020204020204" pitchFamily="34" charset="-122"/>
              </a:rPr>
              <a:t>海洋是年轻的</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68BFFDC0-E055-4140-8CAE-00430D476BC3}"/>
              </a:ext>
            </a:extLst>
          </p:cNvPr>
          <p:cNvGrpSpPr/>
          <p:nvPr/>
        </p:nvGrpSpPr>
        <p:grpSpPr>
          <a:xfrm>
            <a:off x="0" y="-3037"/>
            <a:ext cx="4145274" cy="1662286"/>
            <a:chOff x="5282681" y="3304038"/>
            <a:chExt cx="4087251" cy="1459190"/>
          </a:xfrm>
        </p:grpSpPr>
        <p:pic>
          <p:nvPicPr>
            <p:cNvPr id="15" name="Picture 1" descr="Dino microscopic structures looks like red blood cells cd be squeezed out 65myr schwietzer">
              <a:extLst>
                <a:ext uri="{FF2B5EF4-FFF2-40B4-BE49-F238E27FC236}">
                  <a16:creationId xmlns:a16="http://schemas.microsoft.com/office/drawing/2014/main" id="{2EE44B79-2382-40BA-85F4-A7F2C4C47FB3}"/>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16" name="矩形 15">
              <a:extLst>
                <a:ext uri="{FF2B5EF4-FFF2-40B4-BE49-F238E27FC236}">
                  <a16:creationId xmlns:a16="http://schemas.microsoft.com/office/drawing/2014/main" id="{63825668-79B8-4D23-AA62-67054B10E1DC}"/>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17" name="内容占位符 2">
            <a:extLst>
              <a:ext uri="{FF2B5EF4-FFF2-40B4-BE49-F238E27FC236}">
                <a16:creationId xmlns:a16="http://schemas.microsoft.com/office/drawing/2014/main" id="{1A9FFB62-18E7-45D9-8940-2AB743E1A619}"/>
              </a:ext>
            </a:extLst>
          </p:cNvPr>
          <p:cNvSpPr txBox="1">
            <a:spLocks/>
          </p:cNvSpPr>
          <p:nvPr/>
        </p:nvSpPr>
        <p:spPr>
          <a:xfrm>
            <a:off x="348343" y="635443"/>
            <a:ext cx="3601105" cy="608213"/>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陆地的化石是年轻的</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FA86660B-6CBF-7F4D-A025-32569A940D43}"/>
              </a:ext>
            </a:extLst>
          </p:cNvPr>
          <p:cNvGrpSpPr/>
          <p:nvPr/>
        </p:nvGrpSpPr>
        <p:grpSpPr>
          <a:xfrm>
            <a:off x="-1" y="5505606"/>
            <a:ext cx="4145275" cy="1352394"/>
            <a:chOff x="-1" y="5230201"/>
            <a:chExt cx="4145275" cy="1352394"/>
          </a:xfrm>
        </p:grpSpPr>
        <p:pic>
          <p:nvPicPr>
            <p:cNvPr id="23" name="图片 22">
              <a:extLst>
                <a:ext uri="{FF2B5EF4-FFF2-40B4-BE49-F238E27FC236}">
                  <a16:creationId xmlns:a16="http://schemas.microsoft.com/office/drawing/2014/main" id="{74695C4B-9A63-4AD7-86D0-252EB2B6E511}"/>
                </a:ext>
              </a:extLst>
            </p:cNvPr>
            <p:cNvPicPr>
              <a:picLocks noChangeAspect="1"/>
            </p:cNvPicPr>
            <p:nvPr/>
          </p:nvPicPr>
          <p:blipFill>
            <a:blip r:embed="rId6"/>
            <a:stretch>
              <a:fillRect/>
            </a:stretch>
          </p:blipFill>
          <p:spPr>
            <a:xfrm>
              <a:off x="-1" y="5236180"/>
              <a:ext cx="2021215" cy="13464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ACA02EB9-B334-4C54-BCA2-ED285A45D6A0}"/>
                </a:ext>
              </a:extLst>
            </p:cNvPr>
            <p:cNvPicPr>
              <a:picLocks noChangeAspect="1"/>
            </p:cNvPicPr>
            <p:nvPr/>
          </p:nvPicPr>
          <p:blipFill>
            <a:blip r:embed="rId7"/>
            <a:stretch>
              <a:fillRect/>
            </a:stretch>
          </p:blipFill>
          <p:spPr>
            <a:xfrm>
              <a:off x="2076759" y="5230201"/>
              <a:ext cx="2068515" cy="13464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5" name="内容占位符 2">
            <a:extLst>
              <a:ext uri="{FF2B5EF4-FFF2-40B4-BE49-F238E27FC236}">
                <a16:creationId xmlns:a16="http://schemas.microsoft.com/office/drawing/2014/main" id="{6DBB7F68-0F80-48D3-9AAA-CDE2280E396B}"/>
              </a:ext>
            </a:extLst>
          </p:cNvPr>
          <p:cNvSpPr txBox="1">
            <a:spLocks/>
          </p:cNvSpPr>
          <p:nvPr/>
        </p:nvSpPr>
        <p:spPr>
          <a:xfrm>
            <a:off x="406810" y="5937333"/>
            <a:ext cx="3601105" cy="608213"/>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煤和石油能快速形成</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pic>
        <p:nvPicPr>
          <p:cNvPr id="18" name="图片 17" descr="桌子上放着蓝色的星球&#10;&#10;描述已自动生成">
            <a:extLst>
              <a:ext uri="{FF2B5EF4-FFF2-40B4-BE49-F238E27FC236}">
                <a16:creationId xmlns:a16="http://schemas.microsoft.com/office/drawing/2014/main" id="{91C61338-62E7-DF43-A058-FB3DD72E7B29}"/>
              </a:ext>
            </a:extLst>
          </p:cNvPr>
          <p:cNvPicPr>
            <a:picLocks noChangeAspect="1"/>
          </p:cNvPicPr>
          <p:nvPr/>
        </p:nvPicPr>
        <p:blipFill rotWithShape="1">
          <a:blip r:embed="rId8"/>
          <a:srcRect t="21478" b="4837"/>
          <a:stretch/>
        </p:blipFill>
        <p:spPr>
          <a:xfrm>
            <a:off x="-1" y="3544533"/>
            <a:ext cx="4145274" cy="19376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内容占位符 2">
            <a:extLst>
              <a:ext uri="{FF2B5EF4-FFF2-40B4-BE49-F238E27FC236}">
                <a16:creationId xmlns:a16="http://schemas.microsoft.com/office/drawing/2014/main" id="{CC9CF69E-0257-A84D-9F50-FA5FDEACF2CF}"/>
              </a:ext>
            </a:extLst>
          </p:cNvPr>
          <p:cNvSpPr txBox="1">
            <a:spLocks/>
          </p:cNvSpPr>
          <p:nvPr/>
        </p:nvSpPr>
        <p:spPr>
          <a:xfrm>
            <a:off x="-49348" y="3702438"/>
            <a:ext cx="2872485" cy="695532"/>
          </a:xfrm>
          <a:prstGeom prst="rect">
            <a:avLst/>
          </a:prstGeom>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defTabSz="914400"/>
            <a:r>
              <a:rPr lang="zh-CN" altLang="en-US" sz="2800" b="1" dirty="0">
                <a:solidFill>
                  <a:schemeClr val="bg1"/>
                </a:solidFill>
                <a:latin typeface="Microsoft YaHei" panose="020B0503020204020204" pitchFamily="34" charset="-122"/>
                <a:ea typeface="Microsoft YaHei" panose="020B0503020204020204" pitchFamily="34" charset="-122"/>
              </a:rPr>
              <a:t>年轻的地月系统</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98330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直线连接符 23">
            <a:extLst>
              <a:ext uri="{FF2B5EF4-FFF2-40B4-BE49-F238E27FC236}">
                <a16:creationId xmlns:a16="http://schemas.microsoft.com/office/drawing/2014/main" id="{E3986DCD-8977-634C-BB1B-0E6DF44156C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4">
            <a:extLst>
              <a:ext uri="{FF2B5EF4-FFF2-40B4-BE49-F238E27FC236}">
                <a16:creationId xmlns:a16="http://schemas.microsoft.com/office/drawing/2014/main" id="{243D39F0-B3C4-E149-820F-DF732C907E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6" name="直线连接符 25">
            <a:extLst>
              <a:ext uri="{FF2B5EF4-FFF2-40B4-BE49-F238E27FC236}">
                <a16:creationId xmlns:a16="http://schemas.microsoft.com/office/drawing/2014/main" id="{0EED807F-B12D-5D4B-8BAB-39DAE006A51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7" name="直线连接符 26">
            <a:extLst>
              <a:ext uri="{FF2B5EF4-FFF2-40B4-BE49-F238E27FC236}">
                <a16:creationId xmlns:a16="http://schemas.microsoft.com/office/drawing/2014/main" id="{034FE4B6-B8C0-5C47-A164-08FD7FDCF4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8" name="图片 27" descr="图片 24">
            <a:extLst>
              <a:ext uri="{FF2B5EF4-FFF2-40B4-BE49-F238E27FC236}">
                <a16:creationId xmlns:a16="http://schemas.microsoft.com/office/drawing/2014/main" id="{06555134-2C1B-894F-91D4-399E312A834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9" name="图片 28" descr="图片 25">
            <a:extLst>
              <a:ext uri="{FF2B5EF4-FFF2-40B4-BE49-F238E27FC236}">
                <a16:creationId xmlns:a16="http://schemas.microsoft.com/office/drawing/2014/main" id="{69F4A6AE-5B74-2746-AAD7-07F12D95569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9" name="副标题 1">
            <a:extLst>
              <a:ext uri="{FF2B5EF4-FFF2-40B4-BE49-F238E27FC236}">
                <a16:creationId xmlns:a16="http://schemas.microsoft.com/office/drawing/2014/main" id="{44820FCC-43D0-104A-9BBB-A3C2C4FE67ED}"/>
              </a:ext>
            </a:extLst>
          </p:cNvPr>
          <p:cNvSpPr txBox="1">
            <a:spLocks/>
          </p:cNvSpPr>
          <p:nvPr/>
        </p:nvSpPr>
        <p:spPr>
          <a:xfrm>
            <a:off x="4638182" y="2339918"/>
            <a:ext cx="3876391" cy="3321318"/>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8 </a:t>
            </a:r>
            <a:r>
              <a:rPr lang="zh-CN" altLang="zh-CN" sz="2800" dirty="0">
                <a:latin typeface="Microsoft YaHei" panose="020B0503020204020204" pitchFamily="34" charset="-122"/>
                <a:ea typeface="Microsoft YaHei" panose="020B0503020204020204" pitchFamily="34" charset="-122"/>
              </a:rPr>
              <a:t>月球离地球的距离</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9 </a:t>
            </a:r>
            <a:r>
              <a:rPr lang="zh-CN" altLang="zh-CN" sz="2800" dirty="0">
                <a:latin typeface="Microsoft YaHei" panose="020B0503020204020204" pitchFamily="34" charset="-122"/>
                <a:ea typeface="Microsoft YaHei" panose="020B0503020204020204" pitchFamily="34" charset="-122"/>
              </a:rPr>
              <a:t>超新星的残余</a:t>
            </a:r>
            <a:endParaRPr lang="en-US" altLang="zh-CN" sz="2800" dirty="0">
              <a:latin typeface="Microsoft YaHei" panose="020B0503020204020204" pitchFamily="34" charset="-122"/>
              <a:ea typeface="Microsoft YaHei" panose="020B0503020204020204" pitchFamily="34" charset="-122"/>
            </a:endParaRP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10 </a:t>
            </a:r>
            <a:r>
              <a:rPr lang="zh-CN" altLang="zh-CN" sz="2800" dirty="0">
                <a:latin typeface="Microsoft YaHei" panose="020B0503020204020204" pitchFamily="34" charset="-122"/>
                <a:ea typeface="Microsoft YaHei" panose="020B0503020204020204" pitchFamily="34" charset="-122"/>
              </a:rPr>
              <a:t>地球和月球距离</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11</a:t>
            </a:r>
            <a:r>
              <a:rPr lang="zh-CN" altLang="zh-CN" sz="2800" dirty="0">
                <a:latin typeface="Microsoft YaHei" panose="020B0503020204020204" pitchFamily="34" charset="-122"/>
                <a:ea typeface="Microsoft YaHei" panose="020B0503020204020204" pitchFamily="34" charset="-122"/>
              </a:rPr>
              <a:t>山体上升速率</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12 </a:t>
            </a:r>
            <a:r>
              <a:rPr lang="zh-CN" altLang="zh-CN" sz="2800" dirty="0">
                <a:latin typeface="Microsoft YaHei" panose="020B0503020204020204" pitchFamily="34" charset="-122"/>
                <a:ea typeface="Microsoft YaHei" panose="020B0503020204020204" pitchFamily="34" charset="-122"/>
              </a:rPr>
              <a:t>似整合现象</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defTabSz="914400">
              <a:lnSpc>
                <a:spcPts val="4260"/>
              </a:lnSpc>
              <a:spcBef>
                <a:spcPts val="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sp>
        <p:nvSpPr>
          <p:cNvPr id="11" name="副标题 1">
            <a:extLst>
              <a:ext uri="{FF2B5EF4-FFF2-40B4-BE49-F238E27FC236}">
                <a16:creationId xmlns:a16="http://schemas.microsoft.com/office/drawing/2014/main" id="{608E4044-AC95-184B-9D3B-ED614AA09652}"/>
              </a:ext>
            </a:extLst>
          </p:cNvPr>
          <p:cNvSpPr txBox="1">
            <a:spLocks/>
          </p:cNvSpPr>
          <p:nvPr/>
        </p:nvSpPr>
        <p:spPr>
          <a:xfrm>
            <a:off x="983079" y="1780908"/>
            <a:ext cx="4055864" cy="4574454"/>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lnSpc>
                <a:spcPts val="4260"/>
              </a:lnSpc>
              <a:spcBef>
                <a:spcPts val="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更多证据：</a:t>
            </a:r>
            <a:endParaRPr lang="en-US" altLang="zh-CN" sz="2800" dirty="0">
              <a:latin typeface="Microsoft YaHei" panose="020B0503020204020204" pitchFamily="34" charset="-122"/>
              <a:ea typeface="Microsoft YaHei" panose="020B0503020204020204" pitchFamily="34" charset="-122"/>
            </a:endParaRP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 </a:t>
            </a:r>
            <a:r>
              <a:rPr lang="zh-CN" altLang="zh-CN" sz="2800" dirty="0">
                <a:latin typeface="Microsoft YaHei" panose="020B0503020204020204" pitchFamily="34" charset="-122"/>
                <a:ea typeface="Microsoft YaHei" panose="020B0503020204020204" pitchFamily="34" charset="-122"/>
              </a:rPr>
              <a:t>基因衰变</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2 </a:t>
            </a:r>
            <a:r>
              <a:rPr lang="zh-CN" altLang="zh-CN" sz="2800" dirty="0">
                <a:latin typeface="Microsoft YaHei" panose="020B0503020204020204" pitchFamily="34" charset="-122"/>
                <a:ea typeface="Microsoft YaHei" panose="020B0503020204020204" pitchFamily="34" charset="-122"/>
              </a:rPr>
              <a:t>彗星</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3 </a:t>
            </a:r>
            <a:r>
              <a:rPr lang="zh-CN" altLang="zh-CN" sz="2800" dirty="0">
                <a:latin typeface="Microsoft YaHei" panose="020B0503020204020204" pitchFamily="34" charset="-122"/>
                <a:ea typeface="Microsoft YaHei" panose="020B0503020204020204" pitchFamily="34" charset="-122"/>
              </a:rPr>
              <a:t>快速形成的化石</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4 </a:t>
            </a:r>
            <a:r>
              <a:rPr lang="zh-CN" altLang="zh-CN" sz="2800" dirty="0">
                <a:latin typeface="Microsoft YaHei" panose="020B0503020204020204" pitchFamily="34" charset="-122"/>
                <a:ea typeface="Microsoft YaHei" panose="020B0503020204020204" pitchFamily="34" charset="-122"/>
              </a:rPr>
              <a:t>跨岩层化石</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5 </a:t>
            </a:r>
            <a:r>
              <a:rPr lang="zh-CN" altLang="zh-CN" sz="2800" dirty="0">
                <a:latin typeface="Microsoft YaHei" panose="020B0503020204020204" pitchFamily="34" charset="-122"/>
                <a:ea typeface="Microsoft YaHei" panose="020B0503020204020204" pitchFamily="34" charset="-122"/>
              </a:rPr>
              <a:t>快速形成的岩层</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6 </a:t>
            </a:r>
            <a:r>
              <a:rPr lang="zh-CN" altLang="zh-CN" sz="2800" dirty="0">
                <a:latin typeface="Microsoft YaHei" panose="020B0503020204020204" pitchFamily="34" charset="-122"/>
                <a:ea typeface="Microsoft YaHei" panose="020B0503020204020204" pitchFamily="34" charset="-122"/>
              </a:rPr>
              <a:t>地球的磁场</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7 </a:t>
            </a:r>
            <a:r>
              <a:rPr lang="zh-CN" altLang="zh-CN" sz="2800" dirty="0">
                <a:latin typeface="Microsoft YaHei" panose="020B0503020204020204" pitchFamily="34" charset="-122"/>
                <a:ea typeface="Microsoft YaHei" panose="020B0503020204020204" pitchFamily="34" charset="-122"/>
              </a:rPr>
              <a:t>岩石中的氦气</a:t>
            </a:r>
          </a:p>
        </p:txBody>
      </p:sp>
      <p:sp>
        <p:nvSpPr>
          <p:cNvPr id="2" name="标题 1">
            <a:extLst>
              <a:ext uri="{FF2B5EF4-FFF2-40B4-BE49-F238E27FC236}">
                <a16:creationId xmlns:a16="http://schemas.microsoft.com/office/drawing/2014/main" id="{405121EB-E83B-B14F-A46E-98D988F90A34}"/>
              </a:ext>
            </a:extLst>
          </p:cNvPr>
          <p:cNvSpPr>
            <a:spLocks noGrp="1"/>
          </p:cNvSpPr>
          <p:nvPr>
            <p:ph type="title"/>
          </p:nvPr>
        </p:nvSpPr>
        <p:spPr/>
        <p:txBody>
          <a:bodyPr/>
          <a:lstStyle/>
          <a:p>
            <a:r>
              <a:rPr lang="zh-CN" altLang="en-US" dirty="0"/>
              <a:t>有很多符合年轻地球论的证据</a:t>
            </a:r>
          </a:p>
        </p:txBody>
      </p:sp>
      <p:pic>
        <p:nvPicPr>
          <p:cNvPr id="12" name="图片 11">
            <a:extLst>
              <a:ext uri="{FF2B5EF4-FFF2-40B4-BE49-F238E27FC236}">
                <a16:creationId xmlns:a16="http://schemas.microsoft.com/office/drawing/2014/main" id="{1D19B16B-7537-4D43-B9D7-7D9E870F3853}"/>
              </a:ext>
            </a:extLst>
          </p:cNvPr>
          <p:cNvPicPr>
            <a:picLocks noChangeAspect="1"/>
          </p:cNvPicPr>
          <p:nvPr/>
        </p:nvPicPr>
        <p:blipFill>
          <a:blip r:embed="rId4"/>
          <a:stretch>
            <a:fillRect/>
          </a:stretch>
        </p:blipFill>
        <p:spPr>
          <a:xfrm>
            <a:off x="7019894" y="4670709"/>
            <a:ext cx="1694374" cy="1555705"/>
          </a:xfrm>
          <a:prstGeom prst="rect">
            <a:avLst/>
          </a:prstGeom>
        </p:spPr>
      </p:pic>
    </p:spTree>
    <p:extLst>
      <p:ext uri="{BB962C8B-B14F-4D97-AF65-F5344CB8AC3E}">
        <p14:creationId xmlns:p14="http://schemas.microsoft.com/office/powerpoint/2010/main" val="13309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35579</TotalTime>
  <Words>6949</Words>
  <Application>Microsoft Office PowerPoint</Application>
  <PresentationFormat>全屏显示(4:3)</PresentationFormat>
  <Paragraphs>482</Paragraphs>
  <Slides>64</Slides>
  <Notes>63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64</vt:i4>
      </vt:variant>
    </vt:vector>
  </HeadingPairs>
  <TitlesOfParts>
    <vt:vector size="73" baseType="lpstr">
      <vt:lpstr>Calibri Light</vt:lpstr>
      <vt:lpstr>宋体</vt:lpstr>
      <vt:lpstr>Arial</vt:lpstr>
      <vt:lpstr>Times New Roman</vt:lpstr>
      <vt:lpstr>微软雅黑</vt:lpstr>
      <vt:lpstr>微软雅黑</vt:lpstr>
      <vt:lpstr>Calibri</vt:lpstr>
      <vt:lpstr>Wingdings 2</vt:lpstr>
      <vt:lpstr>HDOfficeLightV0</vt:lpstr>
      <vt:lpstr>PowerPoint 演示文稿</vt:lpstr>
      <vt:lpstr>地球的年龄  —— 非常重要！</vt:lpstr>
      <vt:lpstr>PowerPoint 演示文稿</vt:lpstr>
      <vt:lpstr>PowerPoint 演示文稿</vt:lpstr>
      <vt:lpstr>PowerPoint 演示文稿</vt:lpstr>
      <vt:lpstr>PowerPoint 演示文稿</vt:lpstr>
      <vt:lpstr>PowerPoint 演示文稿</vt:lpstr>
      <vt:lpstr>PowerPoint 演示文稿</vt:lpstr>
      <vt:lpstr>有很多符合年轻地球论的证据</vt:lpstr>
      <vt:lpstr>大多数的自然现象支持年轻地球论</vt:lpstr>
      <vt:lpstr>PowerPoint 演示文稿</vt:lpstr>
      <vt:lpstr>“年老地球论”和“进化论” 是当下主流思想</vt:lpstr>
      <vt:lpstr>PowerPoint 演示文稿</vt:lpstr>
      <vt:lpstr>PowerPoint 演示文稿</vt:lpstr>
      <vt:lpstr>圣海伦火山</vt:lpstr>
      <vt:lpstr>圣海伦火山</vt:lpstr>
      <vt:lpstr> 新西兰 瑙鲁赫伊山</vt:lpstr>
      <vt:lpstr> 新西兰 瑙鲁赫伊山</vt:lpstr>
      <vt:lpstr>任务一 （限时：8分钟）</vt:lpstr>
      <vt:lpstr>任务一: 习题讲解</vt:lpstr>
      <vt:lpstr>任务一: 习题讲解</vt:lpstr>
      <vt:lpstr>任务一:习题讲解</vt:lpstr>
      <vt:lpstr>放射性测年法不准确 但被主流媒体广为宣传 人们因此误以为地球古老</vt:lpstr>
      <vt:lpstr>PowerPoint 演示文稿</vt:lpstr>
      <vt:lpstr>PowerPoint 演示文稿</vt:lpstr>
      <vt:lpstr>“年轻地球” 的根基是坚固的!</vt:lpstr>
      <vt:lpstr>“年轻地球” 的根基是坚固的!</vt:lpstr>
      <vt:lpstr>PowerPoint 演示文稿</vt:lpstr>
      <vt:lpstr>放射性测年法不准确</vt:lpstr>
      <vt:lpstr>放射性测年法不准确</vt:lpstr>
      <vt:lpstr>为什么放射性测年法不准确？</vt:lpstr>
      <vt:lpstr>主流科学家可以知道地球的真实年龄</vt:lpstr>
      <vt:lpstr>科学家可以知道地球的真实年龄</vt:lpstr>
      <vt:lpstr>PowerPoint 演示文稿</vt:lpstr>
      <vt:lpstr>PowerPoint 演示文稿</vt:lpstr>
      <vt:lpstr>PowerPoint 演示文稿</vt:lpstr>
      <vt:lpstr>PowerPoint 演示文稿</vt:lpstr>
      <vt:lpstr>PowerPoint 演示文稿</vt:lpstr>
      <vt:lpstr>PowerPoint 演示文稿</vt:lpstr>
      <vt:lpstr>碳-14</vt:lpstr>
      <vt:lpstr>碳-14</vt:lpstr>
      <vt:lpstr>PowerPoint 演示文稿</vt:lpstr>
      <vt:lpstr>PowerPoint 演示文稿</vt:lpstr>
      <vt:lpstr>C-14测年法如何运作？</vt:lpstr>
      <vt:lpstr>PowerPoint 演示文稿</vt:lpstr>
      <vt:lpstr>PowerPoint 演示文稿</vt:lpstr>
      <vt:lpstr>碳-14：支持年轻地球模式</vt:lpstr>
      <vt:lpstr>碳-14：支持年轻地球模式</vt:lpstr>
      <vt:lpstr>“污染”不能再作为理由</vt:lpstr>
      <vt:lpstr>任务二 （8分钟）</vt:lpstr>
      <vt:lpstr>任务二：习题讲解</vt:lpstr>
      <vt:lpstr>任务二：习题讲解</vt:lpstr>
      <vt:lpstr>任务二：习题讲解</vt:lpstr>
      <vt:lpstr>任务二：习题讲解</vt:lpstr>
      <vt:lpstr>“污染”不能再作为理由</vt:lpstr>
      <vt:lpstr>任务三 （8分钟）</vt:lpstr>
      <vt:lpstr>任务三：习题讲解</vt:lpstr>
      <vt:lpstr>任务三：习题讲解</vt:lpstr>
      <vt:lpstr>任务三：习题讲解</vt:lpstr>
      <vt:lpstr>碳-14：支持年轻地球模式</vt:lpstr>
      <vt:lpstr>PowerPoint 演示文稿</vt:lpstr>
      <vt:lpstr>地球是年轻的</vt:lpstr>
      <vt:lpstr>相信年轻地球是完全合理的！</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陈 建平</cp:lastModifiedBy>
  <cp:revision>907</cp:revision>
  <dcterms:created xsi:type="dcterms:W3CDTF">2020-12-03T10:25:54Z</dcterms:created>
  <dcterms:modified xsi:type="dcterms:W3CDTF">2022-01-10T05:09:51Z</dcterms:modified>
</cp:coreProperties>
</file>