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6" r:id="rId1"/>
    <p:sldMasterId id="2147483737" r:id="rId2"/>
    <p:sldMasterId id="2147483749" r:id="rId3"/>
    <p:sldMasterId id="2147483718" r:id="rId4"/>
  </p:sldMasterIdLst>
  <p:notesMasterIdLst>
    <p:notesMasterId r:id="rId77"/>
  </p:notesMasterIdLst>
  <p:sldIdLst>
    <p:sldId id="2814" r:id="rId5"/>
    <p:sldId id="2771" r:id="rId6"/>
    <p:sldId id="2772" r:id="rId7"/>
    <p:sldId id="2764" r:id="rId8"/>
    <p:sldId id="2773" r:id="rId9"/>
    <p:sldId id="2774" r:id="rId10"/>
    <p:sldId id="915" r:id="rId11"/>
    <p:sldId id="930" r:id="rId12"/>
    <p:sldId id="2737" r:id="rId13"/>
    <p:sldId id="783" r:id="rId14"/>
    <p:sldId id="2775" r:id="rId15"/>
    <p:sldId id="2776" r:id="rId16"/>
    <p:sldId id="2777" r:id="rId17"/>
    <p:sldId id="2778" r:id="rId18"/>
    <p:sldId id="1237" r:id="rId19"/>
    <p:sldId id="1428" r:id="rId20"/>
    <p:sldId id="2779" r:id="rId21"/>
    <p:sldId id="426" r:id="rId22"/>
    <p:sldId id="2780" r:id="rId23"/>
    <p:sldId id="2781" r:id="rId24"/>
    <p:sldId id="2782" r:id="rId25"/>
    <p:sldId id="2816" r:id="rId26"/>
    <p:sldId id="2783" r:id="rId27"/>
    <p:sldId id="2784" r:id="rId28"/>
    <p:sldId id="999" r:id="rId29"/>
    <p:sldId id="950" r:id="rId30"/>
    <p:sldId id="320" r:id="rId31"/>
    <p:sldId id="2817" r:id="rId32"/>
    <p:sldId id="953" r:id="rId33"/>
    <p:sldId id="2785" r:id="rId34"/>
    <p:sldId id="2786" r:id="rId35"/>
    <p:sldId id="283" r:id="rId36"/>
    <p:sldId id="2787" r:id="rId37"/>
    <p:sldId id="2788" r:id="rId38"/>
    <p:sldId id="2765" r:id="rId39"/>
    <p:sldId id="2834" r:id="rId40"/>
    <p:sldId id="2789" r:id="rId41"/>
    <p:sldId id="2790" r:id="rId42"/>
    <p:sldId id="2791" r:id="rId43"/>
    <p:sldId id="2792" r:id="rId44"/>
    <p:sldId id="2728" r:id="rId45"/>
    <p:sldId id="2793" r:id="rId46"/>
    <p:sldId id="2833" r:id="rId47"/>
    <p:sldId id="2794" r:id="rId48"/>
    <p:sldId id="2748" r:id="rId49"/>
    <p:sldId id="2749" r:id="rId50"/>
    <p:sldId id="2795" r:id="rId51"/>
    <p:sldId id="2796" r:id="rId52"/>
    <p:sldId id="2820" r:id="rId53"/>
    <p:sldId id="2821" r:id="rId54"/>
    <p:sldId id="2822" r:id="rId55"/>
    <p:sldId id="2823" r:id="rId56"/>
    <p:sldId id="2824" r:id="rId57"/>
    <p:sldId id="2825" r:id="rId58"/>
    <p:sldId id="2826" r:id="rId59"/>
    <p:sldId id="2827" r:id="rId60"/>
    <p:sldId id="2828" r:id="rId61"/>
    <p:sldId id="2831" r:id="rId62"/>
    <p:sldId id="2832" r:id="rId63"/>
    <p:sldId id="2797" r:id="rId64"/>
    <p:sldId id="2798" r:id="rId65"/>
    <p:sldId id="2799" r:id="rId66"/>
    <p:sldId id="2800" r:id="rId67"/>
    <p:sldId id="2801" r:id="rId68"/>
    <p:sldId id="2802" r:id="rId69"/>
    <p:sldId id="2803" r:id="rId70"/>
    <p:sldId id="2804" r:id="rId71"/>
    <p:sldId id="2805" r:id="rId72"/>
    <p:sldId id="2806" r:id="rId73"/>
    <p:sldId id="2815" r:id="rId74"/>
    <p:sldId id="2808" r:id="rId75"/>
    <p:sldId id="2813" r:id="rId76"/>
  </p:sldIdLst>
  <p:sldSz cx="9144000" cy="6858000" type="screen4x3"/>
  <p:notesSz cx="6858000" cy="9144000"/>
  <p:embeddedFontLst>
    <p:embeddedFont>
      <p:font typeface="宋体" panose="02010600030101010101" pitchFamily="2" charset="-122"/>
      <p:regular r:id="rId78"/>
    </p:embeddedFont>
    <p:embeddedFont>
      <p:font typeface="ＭＳ Ｐゴシック" panose="020B0600070205080204" pitchFamily="34" charset="-128"/>
      <p:regular r:id="rId79"/>
    </p:embeddedFont>
    <p:embeddedFont>
      <p:font typeface="ＭＳ Ｐゴシック" panose="020B0600070205080204" pitchFamily="34" charset="-128"/>
      <p:regular r:id="rId79"/>
    </p:embeddedFont>
    <p:embeddedFont>
      <p:font typeface="等线" panose="02010600030101010101" pitchFamily="2" charset="-122"/>
      <p:regular r:id="rId80"/>
      <p:bold r:id="rId81"/>
    </p:embeddedFont>
    <p:embeddedFont>
      <p:font typeface="微软雅黑" panose="020B0503020204020204" pitchFamily="34" charset="-122"/>
      <p:regular r:id="rId82"/>
      <p:bold r:id="rId83"/>
    </p:embeddedFont>
    <p:embeddedFont>
      <p:font typeface="微软雅黑" panose="020B0503020204020204" pitchFamily="34" charset="-122"/>
      <p:regular r:id="rId82"/>
      <p:bold r:id="rId83"/>
    </p:embeddedFont>
    <p:embeddedFont>
      <p:font typeface="Franklin Gothic Medium" panose="020B0603020102020204" pitchFamily="34" charset="0"/>
      <p:regular r:id="rId84"/>
      <p:italic r:id="rId85"/>
    </p:embeddedFont>
    <p:embeddedFont>
      <p:font typeface="Wingdings 2" pitchFamily="2" charset="2"/>
      <p:regular r:id="rId8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2060"/>
    <a:srgbClr val="C3279C"/>
    <a:srgbClr val="9C1F7D"/>
    <a:srgbClr val="FF5FF2"/>
    <a:srgbClr val="FFFFCC"/>
    <a:srgbClr val="F4E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66" autoAdjust="0"/>
    <p:restoredTop sz="95755" autoAdjust="0"/>
  </p:normalViewPr>
  <p:slideViewPr>
    <p:cSldViewPr snapToGrid="0">
      <p:cViewPr>
        <p:scale>
          <a:sx n="90" d="100"/>
          <a:sy n="90" d="100"/>
        </p:scale>
        <p:origin x="2440" y="624"/>
      </p:cViewPr>
      <p:guideLst/>
    </p:cSldViewPr>
  </p:slideViewPr>
  <p:outlineViewPr>
    <p:cViewPr>
      <p:scale>
        <a:sx n="33" d="100"/>
        <a:sy n="33" d="100"/>
      </p:scale>
      <p:origin x="0" y="-65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-79"/>
    </p:cViewPr>
  </p:sorter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7.fntdata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2.fntdata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3.fntdata"/><Relationship Id="rId85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font" Target="fonts/font6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font" Target="fonts/font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font" Target="fonts/font5.fntdata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A791B-C9E5-4909-836D-7696ACC29CAD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53669-73DE-4377-9A6F-5DA60BA4BF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12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恐龙的荧幕形象合乎现实吗？</a:t>
            </a:r>
            <a:endParaRPr lang="en-US" altLang="zh-CN" sz="1800" b="1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请问你是怎么知道恐龙的？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410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怎么知道有恐龙这种动物存在？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第一个问题，我们怎么知道有恐龙这种动物存在？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789544F-6FF5-4241-B781-F39C22B2B174}" type="slidenum">
              <a:rPr lang="zh-CN" altLang="en-US">
                <a:latin typeface="Calibri" panose="020F0502020204030204" pitchFamily="34" charset="0"/>
              </a:rPr>
              <a:t>10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回答是：通过化石，人们在全世界各地都挖到了恐龙的化石。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233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其中还有一些是保存得非常完整的恐龙骨架。这些化石让我们确认恐龙是一种曾经真实存在过的动物。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903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根据历史记载，恐龙化石是在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1822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年在英国南部被首次辨识为是一种新物种的化石。后来在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1841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年的时候，由英国科学家欧文命名为“恐龙”。“恐龙”这个词的意思是：可怕的蜥蜴。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543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那么恐龙是怎么来的呢？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789544F-6FF5-4241-B781-F39C22B2B174}" type="slidenum">
              <a:rPr lang="zh-CN" altLang="en-US">
                <a:latin typeface="Calibri" panose="020F0502020204030204" pitchFamily="34" charset="0"/>
              </a:rPr>
              <a:t>14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661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圣经开篇创世记第一章就告诉了我们神的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日创造。（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击）第一天神造了天地和光，（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击）第二天造了空气，（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击）第三天造了陆地和陆地上的各种植物，比如说青草、菜蔬等，（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击）第四天造了太阳、星星等，（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击）第五天造海洋动物和飞鸟，（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击）第六天造陆地动物和人。恐龙属于陆地动物，是神在第六天创造的。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spcBef>
                <a:spcPct val="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DF1BE433-2E6E-8943-93FA-38C59D02AB6D}" type="slidenum">
              <a:rPr kumimoji="0" lang="en-AU" altLang="zh-CN" sz="1200">
                <a:latin typeface="Calibri" charset="0"/>
              </a:rPr>
              <a:pPr/>
              <a:t>15</a:t>
            </a:fld>
            <a:endParaRPr kumimoji="0" lang="en-AU" altLang="zh-CN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神是怎么创造恐龙的呢？是通过神的话语。我们一起读创世记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1:24-25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，神说：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地要生出活物来，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；牲畜、昆虫（神是怎么创造恐龙的呢？是通过神的话语。我们一起读创世记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1:24-25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，神说：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地要生出活物来，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；牲畜、昆虫（爬行动物）、野兽，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。”事就这样成了。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於是神造出野兽，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；牲畜，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；地上一切昆虫（爬行动物），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。神看着是好的。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注意：“昆虫”这个词是和合本的翻译。这段经文中，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100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多年前被和合本翻译为“昆虫”的词，原文其实是“爬行动物”。这个词在英文版圣经和现在的和合本修订版圣经也都被翻译为“爬行动物”。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圣经记载爬行动物是第六天被造的，所以恐龙就是那时候被创造的。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爬行动物）、野兽，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。”事就这样成了。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於是神造出野兽，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；牲畜，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；地上一切昆虫（爬行动物），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。神看着是好的。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68314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那恐龙在刚开始被创造出来后会吃什么呢？创世记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1:30: 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至于地上的走兽和空中的飞鸟，并各样爬在地上有生命的物，我将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青草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赐给它们做食物。”事就这样成了。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085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fld id="{E0C384EF-6841-458A-9D20-F1CC577478EE}" type="slidenum">
              <a:rPr lang="ja-JP" altLang="en-AU" sz="1200">
                <a:ea typeface="MS PGothic" panose="020B0600070205080204" pitchFamily="34" charset="-128"/>
              </a:rPr>
              <a:pPr algn="r"/>
              <a:t>18</a:t>
            </a:fld>
            <a:endParaRPr lang="en-AU" altLang="ja-JP" sz="1200">
              <a:ea typeface="MS PGothic" panose="020B0600070205080204" pitchFamily="34" charset="-128"/>
            </a:endParaRPr>
          </a:p>
        </p:txBody>
      </p:sp>
      <p:sp>
        <p:nvSpPr>
          <p:cNvPr id="81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3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在伊甸园里，当恐龙点餐时，它会点些什么呢？它只会点全素套，例如：青草水果等。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spcBef>
                <a:spcPct val="0"/>
              </a:spcBef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23455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为什么呢？因为神最初创造的世界是“甚好”的，那时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没有邪恶、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没有死亡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等线" panose="02010600030101010101" pitchFamily="2" charset="-122"/>
              </a:rPr>
              <a:t>、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没有适者生存和弱者被淘汰，动物也不吃肉。亚当和夏娃不会被霸王龙追赶，相反他们和谐而美好地共同生活。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但是在人选择犯罪、大地被咒诅以后，整个自然界和自然界的生物就开始走下坡路。有些动物开始吃肉。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09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很可能是通过电影，不少电影为了增加收视率，把很多恐龙都塑造成是威猛高大的怪兽，甚至有的还被赋予一些特异功能，很是可怕。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934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fld id="{E0C384EF-6841-458A-9D20-F1CC577478EE}" type="slidenum">
              <a:rPr lang="ja-JP" altLang="en-AU" sz="1200">
                <a:ea typeface="MS PGothic" panose="020B0600070205080204" pitchFamily="34" charset="-128"/>
              </a:rPr>
              <a:pPr algn="r"/>
              <a:t>20</a:t>
            </a:fld>
            <a:endParaRPr lang="en-AU" altLang="ja-JP" sz="1200">
              <a:ea typeface="MS PGothic" panose="020B0600070205080204" pitchFamily="34" charset="-128"/>
            </a:endParaRPr>
          </a:p>
        </p:txBody>
      </p:sp>
      <p:sp>
        <p:nvSpPr>
          <p:cNvPr id="81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3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所以在人犯罪堕落以后，恐龙在点餐的时候，才会考虑点全荤套餐。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spcBef>
                <a:spcPct val="0"/>
              </a:spcBef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6090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圣经有提到恐龙吗？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在知道了恐龙是神创造的以后，接下来很多人会问：既然恐龙是神创造的，那圣经是否有提到恐龙呢？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（等候学生回答）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789544F-6FF5-4241-B781-F39C22B2B174}" type="slidenum">
              <a:rPr lang="zh-CN" altLang="en-US">
                <a:latin typeface="Calibri" panose="020F0502020204030204" pitchFamily="34" charset="0"/>
              </a:rPr>
              <a:t>21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27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回答是：有的，恐龙包含在“爬行动物”里，而且圣经很可能提到了几种不同的恐龙，只是没用“恐龙”这两个字。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35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因为“恐龙”这个词就和“手机”、“电脑”、“无线电”等一样，都是现代词汇，是圣经成书以后才被发明出来的新词。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059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举个例子说吧，英文版的圣经钦定版是在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1611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年被翻译的，（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击）但“恐龙”这个词却是在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1841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年，才被英国科学家欧文发明的。也就是说，在英文版的圣经钦定版被翻译以后的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230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年，才有“恐龙”这个词。怪不得在英文版的圣经钦定版里找不到“恐龙”这两个字。那圣经哪里直接提到了恐龙这种动物呢？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68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/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其中很可能包括约伯记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 40:15-17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：你且观看河马（原文是“比希谟”）；我造你也造它。它吃草与牛一样；它的气力在腰间，能力在肚腹的筋上。它摇动尾巴如香柏树；（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击）和合本所说的“河马”这个词，原文其实不是明确指“河马”这种动物，这个词的希伯来语原文是“比希谟”。比希谟到底是什么呢？（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击）《新国际版研读圣经》的注释说比希谟“可能是河马或大象” 。那我们怎么确定比希谟指的是恐龙，而不是河马或大象？主要是根据这里的描述，说“比希谟”摇动尾巴如香柏树。你们有没有见过香柏树？</a:t>
            </a:r>
            <a:endParaRPr lang="zh-CN" altLang="zh-CN" dirty="0"/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FB0034AC-8CD4-4976-9C11-50450728DA4C}" type="slidenum">
              <a:rPr lang="en-US" altLang="zh-CN">
                <a:solidFill>
                  <a:srgbClr val="000000"/>
                </a:solidFill>
                <a:latin typeface="Calibri" panose="020F0502020204030204" pitchFamily="34" charset="0"/>
              </a:rPr>
              <a:t>25</a:t>
            </a:fld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9EAC4F13-9BD6-4F24-9F15-61630F9E9E52}" type="slidenum">
              <a:rPr lang="en-US" altLang="zh-CN">
                <a:solidFill>
                  <a:srgbClr val="000000"/>
                </a:solidFill>
                <a:latin typeface="Calibri" panose="020F0502020204030204" pitchFamily="34" charset="0"/>
              </a:rPr>
              <a:t>26</a:t>
            </a:fld>
            <a:endParaRPr lang="en-US" altLang="zh-C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看一下香柏树的图，它高不高，它的树干粗不粗？——很粗。有多粗？（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击）留意一下香柏木树下、在红圈里的那两个人。香柏树的树干那么粗壮，至少要好几个人手拉手，才能把它围起来。那什么动物的尾巴才会像香柏树那么粗大呢？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eaLnBrk="1" hangingPunct="1"/>
            <a:endParaRPr lang="zh-CN" altLang="zh-C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fld id="{D58C188B-EF44-40DD-93D5-8A39EEC819D5}" type="slidenum">
              <a:rPr lang="en-US" altLang="zh-CN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27</a:t>
            </a:fld>
            <a:endParaRPr lang="en-US" altLang="zh-CN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0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0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是河马吗？明显不像，（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击）河马的尾巴太短了，看起来像根棍子。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spcBef>
                <a:spcPct val="0"/>
              </a:spcBef>
            </a:pPr>
            <a:endParaRPr lang="en-US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0709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fld id="{D58C188B-EF44-40DD-93D5-8A39EEC819D5}" type="slidenum">
              <a:rPr lang="en-US" altLang="zh-CN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28</a:t>
            </a:fld>
            <a:endParaRPr lang="en-US" altLang="zh-CN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0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0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是大象吗？（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击）也不像，大象的尾巴太细了，看起来像条绳子。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spcBef>
                <a:spcPct val="0"/>
              </a:spcBef>
            </a:pPr>
            <a:endParaRPr lang="en-US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5387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fld id="{263F148D-ACEF-49F4-A961-326C3E1E5733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6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216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那这根又粗又长的尾巴到底适合哪种动物呢？（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击）要是把它装在大象的身上，大象会被这沉重的尾巴压得站不起来，走不了路。（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击）如果是装在河马先生身上呢？河马拖着这么长的尾巴也会觉得好累。（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击）但若把这条尾巴安在一只大恐龙身上，那就正好合适了。</a:t>
            </a:r>
            <a:endParaRPr lang="en-GB" b="0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5960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除了电影，现在还有很多关于恐龙的动漫、玩具、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PMingLiU" panose="02020500000000000000" pitchFamily="18" charset="-120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3248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根据约伯记对“比希谟”的描述，“比希谟”的尾巴像是粗大的香柏木，那应该是一只迷惑龙。上帝要约伯对这只大恐龙做什么呢？约伯记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40:15 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你且观看比希谟”，上帝竟然要约伯近距离地观看大恐龙！难道恐龙和约伯生活在相同的时代吗？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根据这段经文来看，人与恐龙是同时代生存的！但这和我们在电视上、电影中，或是课本里看到的完全不一样，是不是？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5126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恐龙曾经和人类共同生活过吗？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课本告诉我们：恐龙生活在大约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2.3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亿年前的“三叠纪”，在大约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6500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万年前灭绝。人类是恐龙灭绝后才出现的。如果这个时间框架是对的，那么恐龙不可能和人共同生活过。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2595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但圣经明确地说，神在第六天创造爬行动物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(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包括恐龙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)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，神还在第六天造了人。既然恐龙跟人是同一天出现，那也意味着：恐龙和人曾经是一起生活的。（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击）在“恐龙是否和人共同生活过？”这个问题上，进化论和创造论哪个对呢？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201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因此我们要问：到底有没有证据显示人曾经和恐龙生活在同一个时代？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789544F-6FF5-4241-B781-F39C22B2B174}" type="slidenum">
              <a:rPr lang="zh-CN" altLang="en-US">
                <a:latin typeface="Calibri" panose="020F0502020204030204" pitchFamily="34" charset="0"/>
              </a:rPr>
              <a:t>33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877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让我们带着这个问题，完成任务一。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6858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观看视频《人与恐龙共同生活过吗？》，完成课后习题。（见下页图）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8589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任务一习题讲解（见下页图）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1.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这些恐龙的物证来自哪个国家？请用直线把恐龙物证和这个物证来自的国家连在一起。</a:t>
            </a:r>
            <a:endParaRPr lang="en-US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en-US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答案：（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美索不达米亚；（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柬埔寨；（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英国；（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美国；（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E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中国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2558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  2.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老师讲解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048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结论：世界各地都有关于恐龙的证据。这表明历史上的确有人（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看见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过恐龙，而且人类曾经和恐龙（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一起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生活。这些物证符合（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圣经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所记载的六日创造，但不支持（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进化论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所说“人是在恐龙灭绝很久后才进化出来的”。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9229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现在让我们再回到这个问题：有没有证据显示人曾经和恐龙生活在同一个时代？（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击）答：有大量证据显示人曾经和恐龙共同生活！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b="1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6877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恐龙是什么时候灭绝的？ 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US" altLang="zh-CN" sz="1800" dirty="0"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既然恐龙曾经和人共同生活，那么恐龙生活在什么时代？它们是多久前灭绝的？有很多证据强烈地支持：恐龙生活的时代一点儿也不古老，而且恐龙就是在不久前才灭绝的。真的吗？有什么证据呢？让我们一起来看看科学家的发现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789544F-6FF5-4241-B781-F39C22B2B174}" type="slidenum">
              <a:rPr lang="zh-CN" altLang="en-US">
                <a:latin typeface="Calibri" panose="020F0502020204030204" pitchFamily="34" charset="0"/>
              </a:rPr>
              <a:t>39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27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D4349D-8107-45C5-977D-6299A39900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5C9D63D-4F5D-44CD-BDC4-974D1EFD6F84}" type="slidenum">
              <a:rPr lang="en-US" altLang="zh-CN" sz="1200">
                <a:solidFill>
                  <a:srgbClr val="000000"/>
                </a:solidFill>
              </a:rPr>
              <a:pPr/>
              <a:t>4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1266690" name="Rectangle 2">
            <a:extLst>
              <a:ext uri="{FF2B5EF4-FFF2-40B4-BE49-F238E27FC236}">
                <a16:creationId xmlns:a16="http://schemas.microsoft.com/office/drawing/2014/main" id="{3C73B975-5C8F-4004-8606-511BD68F5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66691" name="Rectangle 3">
            <a:extLst>
              <a:ext uri="{FF2B5EF4-FFF2-40B4-BE49-F238E27FC236}">
                <a16:creationId xmlns:a16="http://schemas.microsoft.com/office/drawing/2014/main" id="{C53E8EBE-1A59-4E38-8736-35028A4C7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或是各种关于恐龙的杂志等。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PMingLiU" panose="02020500000000000000" pitchFamily="18" charset="-120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eaLnBrk="1" hangingPunct="1">
              <a:defRPr/>
            </a:pPr>
            <a:endParaRPr lang="en-US" dirty="0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我们来看一段视频。请一边看，一边思考两个问题：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科学家在恐龙骨头中发现了什么？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这些发现说明恐龙存在了多久？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933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（</a:t>
            </a:r>
            <a:r>
              <a:rPr lang="en-US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P </a:t>
            </a: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击）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观看视频 《恐龙的软组织》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107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二、请用一句话回答下列问题。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28600"/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科学家在恐龙骨头中发现了什么？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5334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科学家在不同的恐龙骨头里发现了软组织，比如说：血管、细胞、胶原蛋白、</a:t>
            </a:r>
            <a:r>
              <a:rPr lang="en-US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DNA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5619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524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2.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如果恐龙果真是按照进化论说的那样，是在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6500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万年前灭绝的生物，你觉得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6500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万年前死去的恐龙，它的骨头里还能有软组织吗？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不可能的！如果恐龙的骨头里还有软组织，那就说明恐龙的骨头还是新鲜的。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0676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1524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3.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这些发现说明恐龙是多久前灭绝的？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4572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这些发现表明：恐龙根本不是在</a:t>
            </a:r>
            <a:r>
              <a:rPr lang="en-US" altLang="zh-CN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6500</a:t>
            </a:r>
            <a:r>
              <a:rPr lang="zh-CN" altLang="zh-CN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万年前死去的，相反是在不久前才灭绝的。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952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这些证据表明：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进化论所说的恐龙时代根本不存在，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因而在我们课本的那个地质时间柱也是完全错误的。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6788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到目前为止，我们已经看了：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1.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人们挖到了很多恐龙的化石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恐龙是神在第六日创造的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3.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圣经描述了恐龙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4.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恐龙和人曾经共同生活过，而且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5.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恐龙是在不久前才灭绝的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1555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接下来，我们来解决最后一个问题：恐龙有上方舟吗？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789544F-6FF5-4241-B781-F39C22B2B174}" type="slidenum">
              <a:rPr lang="zh-CN" altLang="en-US">
                <a:latin typeface="Calibri" panose="020F0502020204030204" pitchFamily="34" charset="0"/>
              </a:rPr>
              <a:t>47</a:t>
            </a:fld>
            <a:endParaRPr lang="en-US" altLang="zh-CN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9906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现在听老师讲解这个问题，然后完成习题。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59885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恐龙有上方舟吗？回答是：肯定有，因为创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7:15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“凡有血肉、有气息的活物，都一对一对地到挪亚那里，进入方舟”，恐龙属于有血肉、有气息的活物，所以挪亚肯定会让恐龙上方舟。你可能会想：既然恐龙有上方舟，那么笨重的恐龙是怎么上去的呢？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715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D4349D-8107-45C5-977D-6299A39900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5C9D63D-4F5D-44CD-BDC4-974D1EFD6F84}" type="slidenum">
              <a:rPr lang="en-US" altLang="zh-CN" sz="1200">
                <a:solidFill>
                  <a:srgbClr val="000000"/>
                </a:solidFill>
              </a:rPr>
              <a:pPr/>
              <a:t>5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1266690" name="Rectangle 2">
            <a:extLst>
              <a:ext uri="{FF2B5EF4-FFF2-40B4-BE49-F238E27FC236}">
                <a16:creationId xmlns:a16="http://schemas.microsoft.com/office/drawing/2014/main" id="{3C73B975-5C8F-4004-8606-511BD68F5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66691" name="Rectangle 3">
            <a:extLst>
              <a:ext uri="{FF2B5EF4-FFF2-40B4-BE49-F238E27FC236}">
                <a16:creationId xmlns:a16="http://schemas.microsoft.com/office/drawing/2014/main" id="{C53E8EBE-1A59-4E38-8736-35028A4C7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除了这些，还有一些恐龙的主题公园和博物馆。反正我们的生活到处都有关于恐龙的信息。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2916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>
            <a:extLst>
              <a:ext uri="{FF2B5EF4-FFF2-40B4-BE49-F238E27FC236}">
                <a16:creationId xmlns:a16="http://schemas.microsoft.com/office/drawing/2014/main" id="{3CFDE279-05F1-4B89-94CA-0DB3BF79394A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371600" y="1143000"/>
            <a:ext cx="41148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>
            <a:extLst>
              <a:ext uri="{FF2B5EF4-FFF2-40B4-BE49-F238E27FC236}">
                <a16:creationId xmlns:a16="http://schemas.microsoft.com/office/drawing/2014/main" id="{34EFE0C2-67DD-4EE6-BC16-5A6D817E32B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52400" marR="152400">
              <a:spcAft>
                <a:spcPts val="0"/>
              </a:spcAf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我们一般看到的方舟漫画都是非常拥挤的。动物们在方舟上，你挤我，我挤你。甚至猴子还得吊在方舟外面去透气。恐龙是被硬塞上方舟的吗？不，（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击）现在是时候粉碎这个“超载方舟”的形象了，因为挪亚方舟的真实尺寸其实很大。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52400" marR="152400">
              <a:spcAft>
                <a:spcPts val="0"/>
              </a:spcAft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43364" name="Slide Number Placeholder 3">
            <a:extLst>
              <a:ext uri="{FF2B5EF4-FFF2-40B4-BE49-F238E27FC236}">
                <a16:creationId xmlns:a16="http://schemas.microsoft.com/office/drawing/2014/main" id="{3971B435-EEF2-4CC1-9165-DDA65C72F52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0A736DEF-0B42-4410-B5DB-1E40EF9D0875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50</a:t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812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真实的方舟有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140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米那么长，比长为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105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米的足球场还长。在那么长的方舟面前，就连在蓝色方框里的大型货车也显得很小。更不用说红色框框里的大象，长颈鹿等动物了。看到红方框里还有个小黑点吗？那个是人。这样对比下来，你还会担心方舟超载吗？不！方舟很大，有足够的空间容纳挪亚要带的一切生物，包括恐龙在内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2600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40C70A5B-2B74-4949-8DD6-321ABC5FE38B}" type="slidenum">
              <a:rPr lang="en-AU" altLang="zh-CN">
                <a:solidFill>
                  <a:srgbClr val="000000"/>
                </a:solidFill>
              </a:rPr>
              <a:pPr/>
              <a:t>51</a:t>
            </a:fld>
            <a:endParaRPr lang="en-AU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069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说到这，你可能会想“世上有那么多巨型恐龙，如果这些巨型恐龙上方舟，那方舟会不会超重呢？”不用担心。虽说有些恐龙的体型庞大，但还有不少恐龙的身材是很苗条的。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59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比如说秀颌龙，只相当于一只鸭子那么大。对于这些小恐龙来说，方舟的空间和承重完全不是问题。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7577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而对于体型大的恐龙呢，方舟的空间和承重也照样不是问题，因为挪亚可以带它们的幼崽。要知道，所有恐龙刚出生的时候体型都很小。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6433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>
            <a:extLst>
              <a:ext uri="{FF2B5EF4-FFF2-40B4-BE49-F238E27FC236}">
                <a16:creationId xmlns:a16="http://schemas.microsoft.com/office/drawing/2014/main" id="{2237D3DD-C927-43B3-8B12-4472C6206834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371600" y="1143000"/>
            <a:ext cx="4114800" cy="30861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es Placeholder 2">
            <a:extLst>
              <a:ext uri="{FF2B5EF4-FFF2-40B4-BE49-F238E27FC236}">
                <a16:creationId xmlns:a16="http://schemas.microsoft.com/office/drawing/2014/main" id="{E5BC5734-FE4E-469E-84E7-CA61643294E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52400" marR="152400">
              <a:spcAft>
                <a:spcPts val="0"/>
              </a:spcAf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怎么知道的呢？看看恐龙蛋的大小就知道了。人们在世界各地都发现了恐龙蛋的化石，但是最大的恐龙蛋大概也就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40-50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厘米长。如果最大的恐龙蛋也就半米来长，那从这样大小的蛋里孵出来的恐龙自然也大不到哪里去。而且哪怕是大体型的恐龙，它在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岁以前的身高、体重都不会有太大变化。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52400" marR="152400">
              <a:spcAft>
                <a:spcPts val="0"/>
              </a:spcAft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137220" name="Slide Number Placeholder 3">
            <a:extLst>
              <a:ext uri="{FF2B5EF4-FFF2-40B4-BE49-F238E27FC236}">
                <a16:creationId xmlns:a16="http://schemas.microsoft.com/office/drawing/2014/main" id="{79D9BC62-8F5D-47D4-8534-AED45550522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917CF42D-EA55-422D-8AB6-C4E67CD2FACA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55</a:t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147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400" marR="152400">
              <a:spcAft>
                <a:spcPts val="0"/>
              </a:spcAft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有研究数据表明：大体型恐龙一般是在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岁以后，身体才会开始疯长的。聪明的挪亚完全可以带着大型恐龙的幼崽上方舟。所以哪怕是大体型的恐龙，方舟的空间和承重也照样不是问题。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52400" marR="152400">
              <a:spcAft>
                <a:spcPts val="0"/>
              </a:spcAft>
            </a:pPr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6944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“恐龙上方舟了吗？”回答是：当然！恐龙轻松顺利地上了巨大的方舟。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1575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那些上了方舟的恐龙，就得以保全性命。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53669-73DE-4377-9A6F-5DA60BA4BF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9957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但还有大量没有上方舟的恐龙，它们就在挪亚大洪水中死去了。现在，地质学家已经在全世界各地找到了恐龙死于大洪水的证据。关于这些证据，我们会在“挪亚大洪水的圣经记录”里具体学习到。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F53669-73DE-4377-9A6F-5DA60BA4BF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764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D4349D-8107-45C5-977D-6299A39900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5C9D63D-4F5D-44CD-BDC4-974D1EFD6F84}" type="slidenum">
              <a:rPr lang="en-US" altLang="zh-CN" sz="1200">
                <a:solidFill>
                  <a:srgbClr val="000000"/>
                </a:solidFill>
              </a:rPr>
              <a:pPr/>
              <a:t>6</a:t>
            </a:fld>
            <a:endParaRPr lang="en-US" altLang="zh-CN" sz="1200">
              <a:solidFill>
                <a:srgbClr val="000000"/>
              </a:solidFill>
            </a:endParaRPr>
          </a:p>
        </p:txBody>
      </p:sp>
      <p:sp>
        <p:nvSpPr>
          <p:cNvPr id="1266690" name="Rectangle 2">
            <a:extLst>
              <a:ext uri="{FF2B5EF4-FFF2-40B4-BE49-F238E27FC236}">
                <a16:creationId xmlns:a16="http://schemas.microsoft.com/office/drawing/2014/main" id="{3C73B975-5C8F-4004-8606-511BD68F5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266691" name="Rectangle 3">
            <a:extLst>
              <a:ext uri="{FF2B5EF4-FFF2-40B4-BE49-F238E27FC236}">
                <a16:creationId xmlns:a16="http://schemas.microsoft.com/office/drawing/2014/main" id="{C53E8EBE-1A59-4E38-8736-35028A4C7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那这些媒介传递给大众的恐龙形象是否准确呢？其实不一定。如果我问你：“霸王龙和小汽车，哪个跑得比较快？”你会怎么回答？（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等候学生回答，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有的说是霸王龙，有的说是小汽车。）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eaLnBrk="1" hangingPunct="1">
              <a:defRPr/>
            </a:pP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1734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三、简答题。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恐龙上方舟了吗？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286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是的，圣经记载恐龙上了方舟。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创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7:15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凡有血肉、有气息的活物，都一对一对地到挪亚那里，进入方舟。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029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2.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大型恐龙上得了方舟吗？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28600"/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zh-CN" altLang="zh-CN" sz="1800" u="sng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是的，因为方舟很大，而且挪亚可以只带大恐龙的幼崽上方舟，恐龙的幼崽很小。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7505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关于恐龙，还有一个人们常问的问题，那就是：恐龙究竟是怎么灭绝的？这也是一个有趣的问题，答案在课后的附录里，留着你自己去探索吧。推荐读物《恐龙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—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与希伯先生一起来探索》。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7160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现在我们来验收一下这节课的学习成果。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四、请将你认为正确的答案填写在括号里。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0266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 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恐龙是神在第六日创造的。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295400" indent="381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B.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恐龙是在漫长时间里进化来的。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64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426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 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A.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恐龙曾与人类共同生活。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2286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	           B.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恐龙是在人类出现前灭绝的。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11110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 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恐龙生活在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6500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万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-2.3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亿年的恐龙时代。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066800" indent="2667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B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．恐龙时代不存在。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66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521976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4.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 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大恐龙没上方舟，小恐龙上了方舟。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295400" indent="381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B.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恐龙和其他动物一起上了方舟。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67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32087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B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恐龙是洪水猛兽，有特异功能。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295400" indent="381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B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．恐龙是一种过去常见，现在已经灭绝的普通动物。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68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4293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6.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（ 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 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）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恐龙一开始只吃青草。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1066800" indent="266700"/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B.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有些恐龙一开始就只吃肉。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219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在《侏罗纪公园》这部电影里，霸王龙被赋予特异功能，跑得比吉普车还快。（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P 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击）但在现实生活中，科学家对霸王龙骨架的研究表明：它们最、最快的奔跑速度也不可能超过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29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公里每小时。这个速度可比奥运跑步选手都慢了近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30%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en-AU" altLang="en-US" dirty="0">
              <a:ea typeface="ＭＳ Ｐゴシック" pitchFamily="34" charset="-128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A884A86-3503-4519-8CC6-D990CC07D761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46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最后让我们一起读创世记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1:24-25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，神说：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地要生出活物来，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；牲畜、昆虫（爬行动物）、野兽，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。”事就这样成了。</a:t>
            </a:r>
            <a:r>
              <a:rPr lang="en-US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25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於是神造出野兽，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；牲畜，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；地上一切昆虫（爬行动物），</a:t>
            </a:r>
            <a:r>
              <a:rPr lang="zh-CN" altLang="zh-CN" sz="1800" b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各从其类</a:t>
            </a: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。神看着是好的。记住，爬行动物里就包含了恐龙。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49927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sz="1800" kern="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对于“恐龙的历史记载”和“恐龙是怎么灭绝的？”感兴趣的同学，可以参见课后的附录。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71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96765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祷告结束。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72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839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也就是说，哪怕人真遇到了霸王龙，他只要跑开就可以了，根本不会出现电影里恐龙追上人或者越过车跑的景象。这就让我们对于霸王龙的形象大为改观了，是不是？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r>
              <a:rPr lang="en-US" altLang="zh-CN" sz="1800" dirty="0">
                <a:effectLst/>
                <a:latin typeface="宋体" panose="02010600030101010101" pitchFamily="2" charset="-122"/>
                <a:ea typeface="等线" panose="02010600030101010101" pitchFamily="2" charset="-122"/>
              </a:rPr>
              <a:t> 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44896-A9B2-4544-A0B8-D3BBA0E8AEA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231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这节课，我们就一起来探索恐龙真实的样子是怎样的。看看恐龙是怎么来的，在地球上经历了些什么，又留下了些什么。如果时间允许，或许最后还能看看它们后来又是怎么从地球上消失的。</a:t>
            </a:r>
            <a:endParaRPr lang="zh-CN" altLang="zh-CN" sz="1800" dirty="0">
              <a:effectLst/>
              <a:latin typeface="Times New Roman" panose="02020603050405020304" pitchFamily="18" charset="0"/>
              <a:ea typeface="等线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69-73DE-4377-9A6F-5DA60BA4BFC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93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7B999-3DB7-054C-8A11-C2253A01B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627A9E-5423-0447-A08C-FC7FA1BA4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204166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FC2B1-CDE3-C545-86AD-ACBCB224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C79200-4136-CF45-B6D9-BF4FE8C64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28585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E135790-028C-B741-9B6F-3A0A1CD32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49A3AE-51F6-4C4C-AA24-056A9FDBC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494906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2FC1E6-6C5C-814C-BEFC-24B18F45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9"/>
            <a:ext cx="9144000" cy="68342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530610-392C-D84D-8497-B07BB353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9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80654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2FC1E6-6C5C-814C-BEFC-24B18F45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9"/>
            <a:ext cx="9144000" cy="68342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530610-392C-D84D-8497-B07BB353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9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27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26425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A57964B-DC78-2847-9833-C12A62F25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9855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30C158E-E370-2442-84B2-F5C19A4B8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1EDC614-1CAC-A54D-A8F5-A2311F3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213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46745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7B999-3DB7-054C-8A11-C2253A01B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627A9E-5423-0447-A08C-FC7FA1BA4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99748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BBAD5-770F-7745-9A6B-73C5A20F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4FB69C-E341-2448-B028-4BD971EE1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188290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B1C004-95A0-F34E-9539-7AA8CD58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4A2642-516C-6448-ABDD-F96F51C79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370692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1E1B2F-23EB-9445-AB44-A7B32166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747625-B75D-A843-BD23-DE8C53460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EFDD7A-4932-4741-9464-4BFADCF2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1487096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BBAD5-770F-7745-9A6B-73C5A20FF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4FB69C-E341-2448-B028-4BD971EE1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0990489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50D5BE-7193-234C-8E14-F4FD050C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483A56-0C5A-0243-BAA8-A38A4EB04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32BC1B-6AFC-284F-B549-A23E96007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DEFB9C6-0F5D-B345-AB7B-CA77AEA85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6B38A2-8B88-F948-A9D4-A25CEC0FD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93094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38BF6-D9D5-324D-A726-27B352CC4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5793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493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967D2-DC6B-EA47-A4FB-18FE805A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EADDA2-AF57-AA40-BF99-6F4EA396A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77921E-B12E-FC4E-8D8C-0F9A193AA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961473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7BE56A-EC28-E94D-82F8-EA61EC75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EE3CA8-5B46-6740-81EA-DF433A91B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03B14A-7037-CE4F-8DAE-6A13778E7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82484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FC2B1-CDE3-C545-86AD-ACBCB224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C79200-4136-CF45-B6D9-BF4FE8C64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3513464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E135790-028C-B741-9B6F-3A0A1CD32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49A3AE-51F6-4C4C-AA24-056A9FDBC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511985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A57964B-DC78-2847-9833-C12A62F25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01872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3BF87D4-56DE-FF41-806F-7717E5E75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372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E95707-1F14-374A-9BE5-A2D0C8679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9855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B1C004-95A0-F34E-9539-7AA8CD58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A4A2642-516C-6448-ABDD-F96F51C79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74306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30C158E-E370-2442-84B2-F5C19A4B8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1EDC614-1CAC-A54D-A8F5-A2311F3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213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61200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46C65D4-C150-1D40-B658-0B1A10072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0761" y="1594338"/>
            <a:ext cx="3106780" cy="3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E20A24D-6E01-2540-B8F3-3F08B5A8F91D}"/>
              </a:ext>
            </a:extLst>
          </p:cNvPr>
          <p:cNvSpPr txBox="1"/>
          <p:nvPr userDrawn="1"/>
        </p:nvSpPr>
        <p:spPr>
          <a:xfrm>
            <a:off x="3994815" y="2216564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2920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项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269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线连接符 20">
            <a:extLst>
              <a:ext uri="{FF2B5EF4-FFF2-40B4-BE49-F238E27FC236}">
                <a16:creationId xmlns:a16="http://schemas.microsoft.com/office/drawing/2014/main" id="{DCCEDA02-0704-DF4B-A266-2D97DC38BB8A}"/>
              </a:ext>
            </a:extLst>
          </p:cNvPr>
          <p:cNvSpPr/>
          <p:nvPr userDrawn="1"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1">
            <a:extLst>
              <a:ext uri="{FF2B5EF4-FFF2-40B4-BE49-F238E27FC236}">
                <a16:creationId xmlns:a16="http://schemas.microsoft.com/office/drawing/2014/main" id="{689C63A8-0C1D-C648-8CC9-E00DFC7A42F0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4121F095-16FA-6040-9811-F92D714F513D}"/>
              </a:ext>
            </a:extLst>
          </p:cNvPr>
          <p:cNvSpPr/>
          <p:nvPr userDrawn="1"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8CAAF2CA-1402-7A41-87C0-2AD4EB89BE29}"/>
              </a:ext>
            </a:extLst>
          </p:cNvPr>
          <p:cNvSpPr/>
          <p:nvPr userDrawn="1"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8E7BB142-BF77-CD40-A585-81A9AAB4A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25" descr="图片 25">
            <a:extLst>
              <a:ext uri="{FF2B5EF4-FFF2-40B4-BE49-F238E27FC236}">
                <a16:creationId xmlns:a16="http://schemas.microsoft.com/office/drawing/2014/main" id="{F02F8E56-7199-BC47-A5BA-00DA1E8E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5611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3780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5318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2089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6427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3148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2FC1E6-6C5C-814C-BEFC-24B18F45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530610-392C-D84D-8497-B07BB353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045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1E1B2F-23EB-9445-AB44-A7B32166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747625-B75D-A843-BD23-DE8C53460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EFDD7A-4932-4741-9464-4BFADCF2C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4036371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26F268-2BFF-174A-8B0E-CAD2CEA9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E7F37F-88EA-A940-BDBD-786AB7D38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29343248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77D4EB-91A5-3943-9936-196E623A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066860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A57964B-DC78-2847-9833-C12A62F251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DBB7C763-A8D6-9C4B-9A23-B894F1BFB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93264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3BF87D4-56DE-FF41-806F-7717E5E75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8761488-9D84-D543-BAB2-2DA61CE8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8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26176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5E95707-1F14-374A-9BE5-A2D0C8679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47E6E5B3-B476-4D42-8029-CFC52F28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0320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28598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30C158E-E370-2442-84B2-F5C19A4B8F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1EDC614-1CAC-A54D-A8F5-A2311F324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96213"/>
            <a:ext cx="9144000" cy="1325563"/>
          </a:xfrm>
          <a:prstGeom prst="rect">
            <a:avLst/>
          </a:prstGeom>
        </p:spPr>
        <p:txBody>
          <a:bodyPr/>
          <a:lstStyle>
            <a:lvl1pPr algn="ctr"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036117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46C65D4-C150-1D40-B658-0B1A10072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0761" y="1594338"/>
            <a:ext cx="3106780" cy="3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2E20A24D-6E01-2540-B8F3-3F08B5A8F91D}"/>
              </a:ext>
            </a:extLst>
          </p:cNvPr>
          <p:cNvSpPr txBox="1"/>
          <p:nvPr userDrawn="1"/>
        </p:nvSpPr>
        <p:spPr>
          <a:xfrm>
            <a:off x="3994815" y="2216564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下节课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再见！</a:t>
            </a:r>
            <a:endParaRPr kumimoji="1" lang="en-US" altLang="zh-CN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kumimoji="1" lang="zh-CN" altLang="en-US" sz="32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19254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项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44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线连接符 20">
            <a:extLst>
              <a:ext uri="{FF2B5EF4-FFF2-40B4-BE49-F238E27FC236}">
                <a16:creationId xmlns:a16="http://schemas.microsoft.com/office/drawing/2014/main" id="{DCCEDA02-0704-DF4B-A266-2D97DC38BB8A}"/>
              </a:ext>
            </a:extLst>
          </p:cNvPr>
          <p:cNvSpPr/>
          <p:nvPr userDrawn="1"/>
        </p:nvSpPr>
        <p:spPr>
          <a:xfrm flipH="1">
            <a:off x="454531" y="2204864"/>
            <a:ext cx="1" cy="4178308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1">
            <a:extLst>
              <a:ext uri="{FF2B5EF4-FFF2-40B4-BE49-F238E27FC236}">
                <a16:creationId xmlns:a16="http://schemas.microsoft.com/office/drawing/2014/main" id="{689C63A8-0C1D-C648-8CC9-E00DFC7A42F0}"/>
              </a:ext>
            </a:extLst>
          </p:cNvPr>
          <p:cNvSpPr/>
          <p:nvPr userDrawn="1"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2">
            <a:extLst>
              <a:ext uri="{FF2B5EF4-FFF2-40B4-BE49-F238E27FC236}">
                <a16:creationId xmlns:a16="http://schemas.microsoft.com/office/drawing/2014/main" id="{4121F095-16FA-6040-9811-F92D714F513D}"/>
              </a:ext>
            </a:extLst>
          </p:cNvPr>
          <p:cNvSpPr/>
          <p:nvPr userDrawn="1"/>
        </p:nvSpPr>
        <p:spPr>
          <a:xfrm flipH="1" flipV="1">
            <a:off x="971601" y="2204864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3">
            <a:extLst>
              <a:ext uri="{FF2B5EF4-FFF2-40B4-BE49-F238E27FC236}">
                <a16:creationId xmlns:a16="http://schemas.microsoft.com/office/drawing/2014/main" id="{8CAAF2CA-1402-7A41-87C0-2AD4EB89BE29}"/>
              </a:ext>
            </a:extLst>
          </p:cNvPr>
          <p:cNvSpPr/>
          <p:nvPr userDrawn="1"/>
        </p:nvSpPr>
        <p:spPr>
          <a:xfrm flipH="1">
            <a:off x="8714268" y="2204864"/>
            <a:ext cx="1" cy="4040016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" name="图片 24" descr="图片 24">
            <a:extLst>
              <a:ext uri="{FF2B5EF4-FFF2-40B4-BE49-F238E27FC236}">
                <a16:creationId xmlns:a16="http://schemas.microsoft.com/office/drawing/2014/main" id="{8E7BB142-BF77-CD40-A585-81A9AAB4A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25" descr="图片 25">
            <a:extLst>
              <a:ext uri="{FF2B5EF4-FFF2-40B4-BE49-F238E27FC236}">
                <a16:creationId xmlns:a16="http://schemas.microsoft.com/office/drawing/2014/main" id="{F02F8E56-7199-BC47-A5BA-00DA1E8EB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222738" y="1945763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005149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94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50D5BE-7193-234C-8E14-F4FD050C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483A56-0C5A-0243-BAA8-A38A4EB04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32BC1B-6AFC-284F-B549-A23E96007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DEFB9C6-0F5D-B345-AB7B-CA77AEA851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6B38A2-8B88-F948-A9D4-A25CEC0FD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6543050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6022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0416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31443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9988865-7C00-F642-BF95-D710111C1C7F}" type="datetimeFigureOut">
              <a:rPr kumimoji="1" lang="zh-CN" altLang="en-US" smtClean="0"/>
              <a:t>2024/12/11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5A62531-D046-E442-88C7-BFCFD675F2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1226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2FC1E6-6C5C-814C-BEFC-24B18F45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1855"/>
            <a:ext cx="9144000" cy="683428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5530610-392C-D84D-8497-B07BB353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3600" b="1" i="0">
                <a:solidFill>
                  <a:srgbClr val="1C271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08147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26F268-2BFF-174A-8B0E-CAD2CEA95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E7F37F-88EA-A940-BDBD-786AB7D38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</p:spTree>
    <p:extLst>
      <p:ext uri="{BB962C8B-B14F-4D97-AF65-F5344CB8AC3E}">
        <p14:creationId xmlns:p14="http://schemas.microsoft.com/office/powerpoint/2010/main" val="9092464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77D4EB-91A5-3943-9936-196E623A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72894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38BF6-D9D5-324D-A726-27B352CC4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39691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7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967D2-DC6B-EA47-A4FB-18FE805AB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EADDA2-AF57-AA40-BF99-6F4EA396A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77921E-B12E-FC4E-8D8C-0F9A193AA0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158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7BE56A-EC28-E94D-82F8-EA61EC75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DEE3CA8-5B46-6740-81EA-DF433A91B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303B14A-7037-CE4F-8DAE-6A13778E7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3711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4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35" r:id="rId12"/>
    <p:sldLayoutId id="2147483690" r:id="rId13"/>
    <p:sldLayoutId id="2147483765" r:id="rId14"/>
    <p:sldLayoutId id="2147483766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5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396FF6-5021-D546-A60A-CF429DFCFE0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8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396FF6-5021-D546-A60A-CF429DFCFE0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5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jp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6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8.jpeg"/><Relationship Id="rId4" Type="http://schemas.openxmlformats.org/officeDocument/2006/relationships/image" Target="../media/image79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3.jpeg"/><Relationship Id="rId4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83.jpeg"/><Relationship Id="rId4" Type="http://schemas.openxmlformats.org/officeDocument/2006/relationships/image" Target="../media/image10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3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467BB0A-70CD-F145-B1C7-F9772F2F2A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9" r="256"/>
          <a:stretch/>
        </p:blipFill>
        <p:spPr>
          <a:xfrm>
            <a:off x="4191381" y="0"/>
            <a:ext cx="495261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09FF33-B140-3C40-A227-D640B023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4983"/>
            <a:ext cx="4078372" cy="3518704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B7A21520-EC0E-1447-B9DA-ADB723782FB0}"/>
              </a:ext>
            </a:extLst>
          </p:cNvPr>
          <p:cNvSpPr txBox="1">
            <a:spLocks/>
          </p:cNvSpPr>
          <p:nvPr/>
        </p:nvSpPr>
        <p:spPr>
          <a:xfrm>
            <a:off x="349281" y="2483889"/>
            <a:ext cx="3406702" cy="205467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恐龙到底是</a:t>
            </a:r>
            <a:endParaRPr lang="en-US" altLang="zh-CN" sz="3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何方神圣</a:t>
            </a:r>
            <a:r>
              <a:rPr lang="en-US" altLang="zh-CN" sz="3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创世记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1:24-25</a:t>
            </a:r>
            <a:endParaRPr lang="zh-CN" altLang="en-US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97914E6-9CC3-C247-B156-6F6D692B6CB9}"/>
              </a:ext>
            </a:extLst>
          </p:cNvPr>
          <p:cNvSpPr txBox="1">
            <a:spLocks/>
          </p:cNvSpPr>
          <p:nvPr/>
        </p:nvSpPr>
        <p:spPr>
          <a:xfrm>
            <a:off x="349281" y="4107973"/>
            <a:ext cx="3406702" cy="562559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</a:p>
        </p:txBody>
      </p:sp>
    </p:spTree>
    <p:extLst>
      <p:ext uri="{BB962C8B-B14F-4D97-AF65-F5344CB8AC3E}">
        <p14:creationId xmlns:p14="http://schemas.microsoft.com/office/powerpoint/2010/main" val="215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1E0722-0586-4B49-BCB7-4D5D47E4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1. </a:t>
            </a:r>
            <a:r>
              <a:rPr lang="zh-CN" altLang="en-US" dirty="0"/>
              <a:t>我们怎么知道有恐龙这种动物？</a:t>
            </a:r>
          </a:p>
        </p:txBody>
      </p:sp>
      <p:sp>
        <p:nvSpPr>
          <p:cNvPr id="178179" name="标题 1"/>
          <p:cNvSpPr txBox="1"/>
          <p:nvPr/>
        </p:nvSpPr>
        <p:spPr bwMode="auto">
          <a:xfrm>
            <a:off x="1410894" y="1017986"/>
            <a:ext cx="637579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7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42CCDF0-65A3-9C4A-8A1A-DC7D9FE4B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4827"/>
            <a:ext cx="9144000" cy="459145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77F52C-4E31-2942-872E-A36DA98A4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恐龙化石记录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9327582-A738-5D4A-9BB6-8EACCC4B6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349"/>
            <a:ext cx="9144000" cy="515838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6539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305D4F-B6F6-214E-A9EF-EA1993DF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化石记录证明地球上曾经确实有恐龙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5C9FD53-2604-564F-8CC2-A672025CB2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" b="22849"/>
          <a:stretch/>
        </p:blipFill>
        <p:spPr>
          <a:xfrm>
            <a:off x="0" y="1443408"/>
            <a:ext cx="9144000" cy="514349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5337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B2A9B0-ED7D-144F-BBA6-DD2A3756A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恐龙首次被发现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C0DF6D-DDFE-2348-8102-4DD0B7527F4B}"/>
              </a:ext>
            </a:extLst>
          </p:cNvPr>
          <p:cNvSpPr txBox="1"/>
          <p:nvPr/>
        </p:nvSpPr>
        <p:spPr>
          <a:xfrm>
            <a:off x="849896" y="4740574"/>
            <a:ext cx="7340869" cy="1553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1822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年，在英国南部首次被辨识为是一种新物种的化石</a:t>
            </a:r>
          </a:p>
          <a:p>
            <a:pPr marL="457200" indent="-457200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1841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年，由英国科学家欧文命名为“恐龙”</a:t>
            </a:r>
          </a:p>
        </p:txBody>
      </p:sp>
      <p:sp>
        <p:nvSpPr>
          <p:cNvPr id="4" name="直线连接符 20">
            <a:extLst>
              <a:ext uri="{FF2B5EF4-FFF2-40B4-BE49-F238E27FC236}">
                <a16:creationId xmlns:a16="http://schemas.microsoft.com/office/drawing/2014/main" id="{49B63649-0852-D34F-811A-328465BDD931}"/>
              </a:ext>
            </a:extLst>
          </p:cNvPr>
          <p:cNvSpPr/>
          <p:nvPr/>
        </p:nvSpPr>
        <p:spPr>
          <a:xfrm flipH="1">
            <a:off x="454531" y="1875882"/>
            <a:ext cx="0" cy="4507287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" name="直线连接符 21">
            <a:extLst>
              <a:ext uri="{FF2B5EF4-FFF2-40B4-BE49-F238E27FC236}">
                <a16:creationId xmlns:a16="http://schemas.microsoft.com/office/drawing/2014/main" id="{63DCAE9D-FE7B-084E-8AD9-153E80AA955B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2">
            <a:extLst>
              <a:ext uri="{FF2B5EF4-FFF2-40B4-BE49-F238E27FC236}">
                <a16:creationId xmlns:a16="http://schemas.microsoft.com/office/drawing/2014/main" id="{F94FAC7E-0513-F84C-B015-10458990FA56}"/>
              </a:ext>
            </a:extLst>
          </p:cNvPr>
          <p:cNvSpPr/>
          <p:nvPr/>
        </p:nvSpPr>
        <p:spPr>
          <a:xfrm flipH="1" flipV="1">
            <a:off x="971601" y="187588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3">
            <a:extLst>
              <a:ext uri="{FF2B5EF4-FFF2-40B4-BE49-F238E27FC236}">
                <a16:creationId xmlns:a16="http://schemas.microsoft.com/office/drawing/2014/main" id="{3E5D71A5-B8B2-DE44-898B-A46C778B1037}"/>
              </a:ext>
            </a:extLst>
          </p:cNvPr>
          <p:cNvSpPr/>
          <p:nvPr/>
        </p:nvSpPr>
        <p:spPr>
          <a:xfrm flipH="1">
            <a:off x="8714268" y="1875882"/>
            <a:ext cx="0" cy="436899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图片 24" descr="图片 24">
            <a:extLst>
              <a:ext uri="{FF2B5EF4-FFF2-40B4-BE49-F238E27FC236}">
                <a16:creationId xmlns:a16="http://schemas.microsoft.com/office/drawing/2014/main" id="{3A4B59D0-E1C2-8843-BA51-D235A27BE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25" descr="图片 25">
            <a:extLst>
              <a:ext uri="{FF2B5EF4-FFF2-40B4-BE49-F238E27FC236}">
                <a16:creationId xmlns:a16="http://schemas.microsoft.com/office/drawing/2014/main" id="{E518E477-4FF4-3F45-9913-246B056C6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16782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4" descr="IMG_0014 (2)">
            <a:extLst>
              <a:ext uri="{FF2B5EF4-FFF2-40B4-BE49-F238E27FC236}">
                <a16:creationId xmlns:a16="http://schemas.microsoft.com/office/drawing/2014/main" id="{4821269C-1575-C54C-B754-911224B3C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5"/>
          <a:stretch>
            <a:fillRect/>
          </a:stretch>
        </p:blipFill>
        <p:spPr bwMode="auto">
          <a:xfrm>
            <a:off x="2659683" y="1400579"/>
            <a:ext cx="3824634" cy="314294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9555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1E0722-0586-4B49-BCB7-4D5D47E4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</a:t>
            </a:r>
            <a:r>
              <a:rPr lang="zh-CN" altLang="en-US" dirty="0"/>
              <a:t>恐龙是怎么来的？</a:t>
            </a:r>
          </a:p>
        </p:txBody>
      </p:sp>
      <p:sp>
        <p:nvSpPr>
          <p:cNvPr id="178179" name="标题 1"/>
          <p:cNvSpPr txBox="1"/>
          <p:nvPr/>
        </p:nvSpPr>
        <p:spPr bwMode="auto">
          <a:xfrm>
            <a:off x="1410894" y="1017986"/>
            <a:ext cx="637579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7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3025C8-8893-B24D-AAF5-930FA3C69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99"/>
          <a:stretch/>
        </p:blipFill>
        <p:spPr>
          <a:xfrm>
            <a:off x="960120" y="1753847"/>
            <a:ext cx="7223760" cy="475905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1059912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60" name="Picture 4" descr="day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22221" r="63333" b="45715"/>
          <a:stretch>
            <a:fillRect/>
          </a:stretch>
        </p:blipFill>
        <p:spPr bwMode="auto">
          <a:xfrm>
            <a:off x="-30022" y="197670"/>
            <a:ext cx="3007764" cy="2712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058" name="Picture 7" descr="day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7" t="23256" r="37500" b="45715"/>
          <a:stretch>
            <a:fillRect/>
          </a:stretch>
        </p:blipFill>
        <p:spPr bwMode="auto">
          <a:xfrm>
            <a:off x="3042665" y="197670"/>
            <a:ext cx="3018206" cy="2712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056" name="Picture 10" descr="day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6" t="23256" r="10001" b="45715"/>
          <a:stretch>
            <a:fillRect/>
          </a:stretch>
        </p:blipFill>
        <p:spPr bwMode="auto">
          <a:xfrm>
            <a:off x="6125794" y="197670"/>
            <a:ext cx="3018206" cy="27124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054" name="Picture 13" descr="day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56667" r="64999" b="11765"/>
          <a:stretch>
            <a:fillRect/>
          </a:stretch>
        </p:blipFill>
        <p:spPr bwMode="auto">
          <a:xfrm>
            <a:off x="-30022" y="3520696"/>
            <a:ext cx="3007764" cy="276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052" name="Picture 16" descr="day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7" t="56667" r="37500" b="11765"/>
          <a:stretch>
            <a:fillRect/>
          </a:stretch>
        </p:blipFill>
        <p:spPr bwMode="auto">
          <a:xfrm>
            <a:off x="3042041" y="3520696"/>
            <a:ext cx="3018208" cy="276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7050" name="Picture 19" descr="day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6" t="56667" r="10001" b="11765"/>
          <a:stretch>
            <a:fillRect/>
          </a:stretch>
        </p:blipFill>
        <p:spPr bwMode="auto">
          <a:xfrm>
            <a:off x="6124547" y="3520696"/>
            <a:ext cx="3018208" cy="2761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C96459E-ED3C-A74D-8C6D-7CF2DA0B6D5B}"/>
              </a:ext>
            </a:extLst>
          </p:cNvPr>
          <p:cNvSpPr txBox="1"/>
          <p:nvPr/>
        </p:nvSpPr>
        <p:spPr>
          <a:xfrm>
            <a:off x="0" y="2967973"/>
            <a:ext cx="296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第一日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87C6829-C9B2-6840-A71C-B309E3B09978}"/>
              </a:ext>
            </a:extLst>
          </p:cNvPr>
          <p:cNvSpPr txBox="1"/>
          <p:nvPr/>
        </p:nvSpPr>
        <p:spPr>
          <a:xfrm>
            <a:off x="3042041" y="2967973"/>
            <a:ext cx="3018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第二日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50F3C8F-3A55-414C-A459-E52695AB41D8}"/>
              </a:ext>
            </a:extLst>
          </p:cNvPr>
          <p:cNvSpPr txBox="1"/>
          <p:nvPr/>
        </p:nvSpPr>
        <p:spPr>
          <a:xfrm>
            <a:off x="6124546" y="2967973"/>
            <a:ext cx="301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第三日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4364B3E-4F35-0548-B5FF-E87134665233}"/>
              </a:ext>
            </a:extLst>
          </p:cNvPr>
          <p:cNvSpPr txBox="1"/>
          <p:nvPr/>
        </p:nvSpPr>
        <p:spPr>
          <a:xfrm>
            <a:off x="-30022" y="6372715"/>
            <a:ext cx="3007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第四日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FD6E9BC-8444-9D48-9608-953336B23161}"/>
              </a:ext>
            </a:extLst>
          </p:cNvPr>
          <p:cNvSpPr txBox="1"/>
          <p:nvPr/>
        </p:nvSpPr>
        <p:spPr>
          <a:xfrm>
            <a:off x="3042041" y="6372715"/>
            <a:ext cx="3018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第五日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97F0172-13AB-1A4E-8E0B-FC62334492BB}"/>
              </a:ext>
            </a:extLst>
          </p:cNvPr>
          <p:cNvSpPr txBox="1"/>
          <p:nvPr/>
        </p:nvSpPr>
        <p:spPr>
          <a:xfrm>
            <a:off x="6124546" y="6372715"/>
            <a:ext cx="301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第六日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B17118-3033-EE48-8B1D-FD04A36A850E}"/>
              </a:ext>
            </a:extLst>
          </p:cNvPr>
          <p:cNvSpPr txBox="1"/>
          <p:nvPr/>
        </p:nvSpPr>
        <p:spPr>
          <a:xfrm>
            <a:off x="-24940" y="197669"/>
            <a:ext cx="2986357" cy="2246769"/>
          </a:xfrm>
          <a:prstGeom prst="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神创造天地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神说：“要有光”就有了光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DA216EA-D6A1-144B-B2BA-6429CA2F1479}"/>
              </a:ext>
            </a:extLst>
          </p:cNvPr>
          <p:cNvSpPr txBox="1"/>
          <p:nvPr/>
        </p:nvSpPr>
        <p:spPr>
          <a:xfrm>
            <a:off x="3045604" y="198006"/>
            <a:ext cx="3014646" cy="1815882"/>
          </a:xfrm>
          <a:prstGeom prst="rect">
            <a:avLst/>
          </a:prstGeom>
          <a:solidFill>
            <a:schemeClr val="lt1">
              <a:alpha val="74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神就造出空气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神称空气为天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F0D0182-4D3D-8F4D-BD85-309E223AA611}"/>
              </a:ext>
            </a:extLst>
          </p:cNvPr>
          <p:cNvSpPr txBox="1"/>
          <p:nvPr/>
        </p:nvSpPr>
        <p:spPr>
          <a:xfrm>
            <a:off x="6107340" y="197669"/>
            <a:ext cx="3036660" cy="2246769"/>
          </a:xfrm>
          <a:prstGeom prst="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神说：“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要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使旱地露出来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地要发生青草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菜蔬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树木”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781CE17-5E95-2C44-96FC-E88472A2D556}"/>
              </a:ext>
            </a:extLst>
          </p:cNvPr>
          <p:cNvSpPr txBox="1"/>
          <p:nvPr/>
        </p:nvSpPr>
        <p:spPr>
          <a:xfrm>
            <a:off x="-23269" y="3510412"/>
            <a:ext cx="2997446" cy="1815882"/>
          </a:xfrm>
          <a:prstGeom prst="rect">
            <a:avLst/>
          </a:prstGeom>
          <a:solidFill>
            <a:schemeClr val="lt1">
              <a:alpha val="73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神造了两个大光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又造众星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A900013-60A8-6D41-A430-BB82F242A90F}"/>
              </a:ext>
            </a:extLst>
          </p:cNvPr>
          <p:cNvSpPr txBox="1"/>
          <p:nvPr/>
        </p:nvSpPr>
        <p:spPr>
          <a:xfrm>
            <a:off x="3042039" y="3510412"/>
            <a:ext cx="3014646" cy="2246769"/>
          </a:xfrm>
          <a:prstGeom prst="rect">
            <a:avLst/>
          </a:prstGeom>
          <a:solidFill>
            <a:schemeClr val="lt1">
              <a:alpha val="7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神就造出大鱼和水中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的动物，又造出各样飞鸟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8ED35B1-0385-B74C-BB8B-9CE5CAA28B58}"/>
              </a:ext>
            </a:extLst>
          </p:cNvPr>
          <p:cNvSpPr txBox="1"/>
          <p:nvPr/>
        </p:nvSpPr>
        <p:spPr>
          <a:xfrm>
            <a:off x="6124546" y="3516181"/>
            <a:ext cx="3036660" cy="2677656"/>
          </a:xfrm>
          <a:prstGeom prst="rect">
            <a:avLst/>
          </a:prstGeom>
          <a:solidFill>
            <a:schemeClr val="lt1">
              <a:alpha val="7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地要生出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</a:p>
          <a:p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牲畜、昆虫（爬行动物）、野兽，各从其类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造人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47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642139" y="1977002"/>
            <a:ext cx="7988412" cy="328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1:24 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神说：“地要生出活物来，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；牲畜、昆虫（爬行动物）、野兽，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。”事就这样成了。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25 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於是神造出野兽，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；牲畜，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；地上一切昆虫（爬行动物），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。神看著是好的。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8B7424C-175D-634E-9289-A56AE362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创造论：神“各从其类”的创造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8EC9899-2E6D-B540-B96B-24901C15532C}"/>
              </a:ext>
            </a:extLst>
          </p:cNvPr>
          <p:cNvSpPr txBox="1"/>
          <p:nvPr/>
        </p:nvSpPr>
        <p:spPr>
          <a:xfrm>
            <a:off x="683555" y="5459373"/>
            <a:ext cx="7818303" cy="861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（注：被和合本翻译为“昆虫”的这个词在英文版圣经和现在的和合本修订版圣经都被翻译为“爬行动物”。）</a:t>
            </a:r>
          </a:p>
        </p:txBody>
      </p:sp>
    </p:spTree>
    <p:extLst>
      <p:ext uri="{BB962C8B-B14F-4D97-AF65-F5344CB8AC3E}">
        <p14:creationId xmlns:p14="http://schemas.microsoft.com/office/powerpoint/2010/main" val="902577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642139" y="4587891"/>
            <a:ext cx="7988412" cy="167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1:30 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“至于地上的走兽和空中的飞鸟，并各样爬在地上有生命的物，我将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青草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赐给它们做食物。”事就这样成了。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8B7424C-175D-634E-9289-A56AE362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恐龙吃什么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D81D3FF-3E03-9B44-B946-797CFCB922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43"/>
          <a:stretch/>
        </p:blipFill>
        <p:spPr>
          <a:xfrm>
            <a:off x="2400300" y="1614126"/>
            <a:ext cx="4343400" cy="290829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90993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CBFE010-04D6-B74A-8EB6-5E75D55A1744}"/>
              </a:ext>
            </a:extLst>
          </p:cNvPr>
          <p:cNvGrpSpPr/>
          <p:nvPr/>
        </p:nvGrpSpPr>
        <p:grpSpPr>
          <a:xfrm>
            <a:off x="1166183" y="3129743"/>
            <a:ext cx="3818960" cy="3222461"/>
            <a:chOff x="769452" y="3195472"/>
            <a:chExt cx="3818960" cy="3222461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B391B88-965D-45EF-99F0-19BB7C8A2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52" y="3195472"/>
              <a:ext cx="3818960" cy="3222461"/>
            </a:xfrm>
            <a:prstGeom prst="rect">
              <a:avLst/>
            </a:prstGeom>
          </p:spPr>
        </p:pic>
        <p:sp>
          <p:nvSpPr>
            <p:cNvPr id="812038" name="TextBox 1"/>
            <p:cNvSpPr txBox="1">
              <a:spLocks noChangeArrowheads="1"/>
            </p:cNvSpPr>
            <p:nvPr/>
          </p:nvSpPr>
          <p:spPr bwMode="auto">
            <a:xfrm rot="19903711">
              <a:off x="1377465" y="4866469"/>
              <a:ext cx="6463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菜单</a:t>
              </a:r>
              <a:endPara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11" name="流程图: 接点 10"/>
          <p:cNvSpPr/>
          <p:nvPr/>
        </p:nvSpPr>
        <p:spPr>
          <a:xfrm flipV="1">
            <a:off x="4650842" y="1930438"/>
            <a:ext cx="2915999" cy="2115211"/>
          </a:xfrm>
          <a:prstGeom prst="flowChartConnector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55" y="1858934"/>
            <a:ext cx="2886757" cy="2040535"/>
          </a:xfrm>
          <a:prstGeom prst="rect">
            <a:avLst/>
          </a:prstGeom>
        </p:spPr>
      </p:pic>
      <p:sp>
        <p:nvSpPr>
          <p:cNvPr id="4" name="流程图: 接点 3"/>
          <p:cNvSpPr/>
          <p:nvPr/>
        </p:nvSpPr>
        <p:spPr>
          <a:xfrm flipH="1">
            <a:off x="3635548" y="3612437"/>
            <a:ext cx="318954" cy="240684"/>
          </a:xfrm>
          <a:prstGeom prst="flowChartConnector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流程图: 接点 9"/>
          <p:cNvSpPr/>
          <p:nvPr/>
        </p:nvSpPr>
        <p:spPr>
          <a:xfrm flipH="1">
            <a:off x="4121562" y="3315541"/>
            <a:ext cx="415511" cy="326204"/>
          </a:xfrm>
          <a:prstGeom prst="flowChartConnector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1115046" y="2131722"/>
            <a:ext cx="14157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霸王龙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的食谱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175362" y="414534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全素套餐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07A8DBE-07B9-5043-BEF5-E7CC7F50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起初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14" name="直线连接符 20">
            <a:extLst>
              <a:ext uri="{FF2B5EF4-FFF2-40B4-BE49-F238E27FC236}">
                <a16:creationId xmlns:a16="http://schemas.microsoft.com/office/drawing/2014/main" id="{D6E2933A-F923-AA41-8059-625B2D6B9B5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8DB204D0-52BB-774F-A14A-8609BC98EF9F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3233532C-601A-FF4D-816C-06B4EAA6F887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8579088B-36E0-6743-B130-07B675AFF565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F9C4EDDF-EAF0-F14E-8073-9547F1A1A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713C0585-0F86-3D45-A0D9-835DB41E59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141626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600811" y="2079340"/>
            <a:ext cx="4864776" cy="4053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创世记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1:31</a:t>
            </a:r>
            <a:r>
              <a:rPr lang="zh-CN" alt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神看着一切所造的都甚好。</a:t>
            </a:r>
            <a:endParaRPr lang="en-US" altLang="zh-CN" sz="28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60"/>
              </a:lnSpc>
            </a:pPr>
            <a:endParaRPr lang="en-US" altLang="zh-CN" sz="28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6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“</a:t>
            </a:r>
            <a:r>
              <a:rPr lang="zh-CN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甚好”</a:t>
            </a:r>
            <a:r>
              <a:rPr lang="zh-CN" alt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的意思是</a:t>
            </a:r>
            <a:r>
              <a:rPr lang="en-US" altLang="zh-CN" sz="2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......</a:t>
            </a:r>
          </a:p>
          <a:p>
            <a:pPr>
              <a:lnSpc>
                <a:spcPts val="3860"/>
              </a:lnSpc>
            </a:pPr>
            <a:r>
              <a:rPr lang="zh-CN" alt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没有邪恶</a:t>
            </a:r>
          </a:p>
          <a:p>
            <a:pPr>
              <a:lnSpc>
                <a:spcPts val="3860"/>
              </a:lnSpc>
            </a:pPr>
            <a:r>
              <a:rPr lang="zh-CN" alt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没有死亡</a:t>
            </a:r>
          </a:p>
          <a:p>
            <a:pPr>
              <a:lnSpc>
                <a:spcPts val="3860"/>
              </a:lnSpc>
            </a:pPr>
            <a:r>
              <a:rPr lang="zh-CN" alt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没有适者生存、淘汰弱者</a:t>
            </a:r>
            <a:endParaRPr lang="en-US" altLang="zh-CN" sz="2800" dirty="0">
              <a:solidFill>
                <a:prstClr val="black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60"/>
              </a:lnSpc>
            </a:pPr>
            <a:r>
              <a:rPr lang="zh-CN" altLang="en-US" sz="28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动物也不吃肉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8B7424C-175D-634E-9289-A56AE362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圣经怎么说？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B6C8837-94C9-B343-9C0C-4AE618E6DA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0" t="997" r="413" b="1333"/>
          <a:stretch/>
        </p:blipFill>
        <p:spPr>
          <a:xfrm>
            <a:off x="5365134" y="1177285"/>
            <a:ext cx="3778866" cy="517190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5F7ECDD-8E8C-4A4F-A50C-2449BB98DD93}"/>
              </a:ext>
            </a:extLst>
          </p:cNvPr>
          <p:cNvSpPr txBox="1"/>
          <p:nvPr/>
        </p:nvSpPr>
        <p:spPr>
          <a:xfrm>
            <a:off x="5365134" y="5897379"/>
            <a:ext cx="377886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亚当夏娃不会被霸王龙追赶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kumimoji="1" lang="zh-CN" alt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493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AF86D3-6325-774A-AC33-BCE7337C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恐龙电影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F39524F-58CA-EF40-9CED-8CA7F93BA8A0}"/>
              </a:ext>
            </a:extLst>
          </p:cNvPr>
          <p:cNvGrpSpPr/>
          <p:nvPr/>
        </p:nvGrpSpPr>
        <p:grpSpPr>
          <a:xfrm>
            <a:off x="0" y="2010508"/>
            <a:ext cx="9144000" cy="3577492"/>
            <a:chOff x="0" y="2010508"/>
            <a:chExt cx="9144000" cy="357749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5B5DA76-AE31-954D-9F4D-FDF5138BF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19" r="6675"/>
            <a:stretch/>
          </p:blipFill>
          <p:spPr>
            <a:xfrm>
              <a:off x="0" y="2010508"/>
              <a:ext cx="5070990" cy="357749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46231A2-4FDA-8347-9C04-E362F482EF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4511"/>
            <a:stretch/>
          </p:blipFill>
          <p:spPr>
            <a:xfrm>
              <a:off x="5143500" y="2010508"/>
              <a:ext cx="4000500" cy="3577492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8B1CCE51-68E3-0148-AA83-223E4F0A6740}"/>
              </a:ext>
            </a:extLst>
          </p:cNvPr>
          <p:cNvSpPr/>
          <p:nvPr/>
        </p:nvSpPr>
        <p:spPr>
          <a:xfrm>
            <a:off x="0" y="2010508"/>
            <a:ext cx="9144000" cy="357749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1361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CBFE010-04D6-B74A-8EB6-5E75D55A1744}"/>
              </a:ext>
            </a:extLst>
          </p:cNvPr>
          <p:cNvGrpSpPr/>
          <p:nvPr/>
        </p:nvGrpSpPr>
        <p:grpSpPr>
          <a:xfrm>
            <a:off x="1166183" y="3129743"/>
            <a:ext cx="3818960" cy="3222461"/>
            <a:chOff x="769452" y="3195472"/>
            <a:chExt cx="3818960" cy="3222461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B391B88-965D-45EF-99F0-19BB7C8A2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452" y="3195472"/>
              <a:ext cx="3818960" cy="3222461"/>
            </a:xfrm>
            <a:prstGeom prst="rect">
              <a:avLst/>
            </a:prstGeom>
          </p:spPr>
        </p:pic>
        <p:sp>
          <p:nvSpPr>
            <p:cNvPr id="812038" name="TextBox 1"/>
            <p:cNvSpPr txBox="1">
              <a:spLocks noChangeArrowheads="1"/>
            </p:cNvSpPr>
            <p:nvPr/>
          </p:nvSpPr>
          <p:spPr bwMode="auto">
            <a:xfrm rot="19903711">
              <a:off x="1377465" y="4866469"/>
              <a:ext cx="6463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菜单</a:t>
              </a:r>
              <a:endParaRPr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115046" y="2131722"/>
            <a:ext cx="141577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霸王龙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的食谱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271200" y="405968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全荤套餐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07A8DBE-07B9-5043-BEF5-E7CC7F50C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人类犯罪堕落以后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14" name="直线连接符 20">
            <a:extLst>
              <a:ext uri="{FF2B5EF4-FFF2-40B4-BE49-F238E27FC236}">
                <a16:creationId xmlns:a16="http://schemas.microsoft.com/office/drawing/2014/main" id="{D6E2933A-F923-AA41-8059-625B2D6B9B57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8DB204D0-52BB-774F-A14A-8609BC98EF9F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3233532C-601A-FF4D-816C-06B4EAA6F887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8579088B-36E0-6743-B130-07B675AFF565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F9C4EDDF-EAF0-F14E-8073-9547F1A1A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713C0585-0F86-3D45-A0D9-835DB41E5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1BEB1B3-296A-E644-84FD-805121263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97" y="1548470"/>
            <a:ext cx="4332779" cy="31006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9648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1E0722-0586-4B49-BCB7-4D5D47E4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3. </a:t>
            </a:r>
            <a:r>
              <a:rPr lang="zh-CN" altLang="en-US" dirty="0"/>
              <a:t>圣经是否有提到恐龙？</a:t>
            </a:r>
          </a:p>
        </p:txBody>
      </p:sp>
      <p:sp>
        <p:nvSpPr>
          <p:cNvPr id="178179" name="标题 1"/>
          <p:cNvSpPr txBox="1"/>
          <p:nvPr/>
        </p:nvSpPr>
        <p:spPr bwMode="auto">
          <a:xfrm>
            <a:off x="1410894" y="1017986"/>
            <a:ext cx="637579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7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F3B182B-8B8D-1C4D-BBEE-73BFAEBD9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92" b="6542"/>
          <a:stretch/>
        </p:blipFill>
        <p:spPr>
          <a:xfrm>
            <a:off x="2215750" y="2156587"/>
            <a:ext cx="6928249" cy="379844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0C00969-F67E-FE4E-B07F-580F91D9E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6587"/>
            <a:ext cx="1998052" cy="266406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169009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840156" y="4556050"/>
            <a:ext cx="7988412" cy="167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恐龙包含在“爬行动物”里。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圣经很可能提到了几种不同的恐龙，只是没用“恐龙”这两个字。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8B7424C-175D-634E-9289-A56AE362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圣经有提到恐龙，但没用“恐龙”二字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7AF76C8-25AB-1B46-B6EF-1D514DE04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0286" y="1909861"/>
            <a:ext cx="3430670" cy="240146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761F29C-B495-9745-8196-3F4B1732A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208" y="1878867"/>
            <a:ext cx="1824347" cy="243246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6649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725856" y="4558040"/>
            <a:ext cx="7988412" cy="151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因为“恐龙”这个词就和“手机”、“电脑”、等一样，都是现代词汇，是圣经成书以后才被发明出来的新词。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8B7424C-175D-634E-9289-A56AE362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圣经有提到恐龙，但没用“恐龙”二字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20F92-908B-0C42-ADAD-EE63FB0D9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132" y="1931402"/>
            <a:ext cx="2761130" cy="206777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BA41639-E9DD-394D-98D1-D0BBF619EF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7685" y="1931402"/>
            <a:ext cx="3238982" cy="206777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04478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8600EB44-57A5-9748-B807-5D7A55A8F7C1}"/>
              </a:ext>
            </a:extLst>
          </p:cNvPr>
          <p:cNvCxnSpPr>
            <a:cxnSpLocks/>
          </p:cNvCxnSpPr>
          <p:nvPr/>
        </p:nvCxnSpPr>
        <p:spPr>
          <a:xfrm>
            <a:off x="0" y="4759569"/>
            <a:ext cx="9144000" cy="0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AA50942A-EFB4-7948-B48F-A844F1BE1EC2}"/>
              </a:ext>
            </a:extLst>
          </p:cNvPr>
          <p:cNvSpPr txBox="1"/>
          <p:nvPr/>
        </p:nvSpPr>
        <p:spPr>
          <a:xfrm>
            <a:off x="559502" y="4888523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1600</a:t>
            </a:r>
            <a:r>
              <a:rPr kumimoji="1"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648C360-215A-8545-97F8-2AEE89E35870}"/>
              </a:ext>
            </a:extLst>
          </p:cNvPr>
          <p:cNvSpPr>
            <a:spLocks noChangeAspect="1"/>
          </p:cNvSpPr>
          <p:nvPr/>
        </p:nvSpPr>
        <p:spPr>
          <a:xfrm>
            <a:off x="2907324" y="4677507"/>
            <a:ext cx="180000" cy="18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59E40D9-A8A2-6240-A572-B78FBBC25C34}"/>
              </a:ext>
            </a:extLst>
          </p:cNvPr>
          <p:cNvSpPr txBox="1"/>
          <p:nvPr/>
        </p:nvSpPr>
        <p:spPr>
          <a:xfrm>
            <a:off x="2411748" y="4888523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1700</a:t>
            </a:r>
            <a:r>
              <a:rPr kumimoji="1"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F651CA1-C5CF-D445-8D29-42F9523470BF}"/>
              </a:ext>
            </a:extLst>
          </p:cNvPr>
          <p:cNvSpPr>
            <a:spLocks noChangeAspect="1"/>
          </p:cNvSpPr>
          <p:nvPr/>
        </p:nvSpPr>
        <p:spPr>
          <a:xfrm>
            <a:off x="4915178" y="4677507"/>
            <a:ext cx="180000" cy="18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781493B-5515-F246-A2D8-7AF38177BB3F}"/>
              </a:ext>
            </a:extLst>
          </p:cNvPr>
          <p:cNvSpPr txBox="1"/>
          <p:nvPr/>
        </p:nvSpPr>
        <p:spPr>
          <a:xfrm>
            <a:off x="4419602" y="4888523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1800</a:t>
            </a:r>
            <a:r>
              <a:rPr kumimoji="1"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59082294-B825-6A47-85FF-3F8C57DEA772}"/>
              </a:ext>
            </a:extLst>
          </p:cNvPr>
          <p:cNvSpPr>
            <a:spLocks noChangeAspect="1"/>
          </p:cNvSpPr>
          <p:nvPr/>
        </p:nvSpPr>
        <p:spPr>
          <a:xfrm>
            <a:off x="6822831" y="4677507"/>
            <a:ext cx="180000" cy="180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EE54B0A-7411-D340-B47A-7C849F8DA2C6}"/>
              </a:ext>
            </a:extLst>
          </p:cNvPr>
          <p:cNvSpPr txBox="1"/>
          <p:nvPr/>
        </p:nvSpPr>
        <p:spPr>
          <a:xfrm>
            <a:off x="6327255" y="4888523"/>
            <a:ext cx="1249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1900</a:t>
            </a:r>
            <a:r>
              <a:rPr kumimoji="1"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2A6240-7EDF-BC4B-8751-C52296961238}"/>
              </a:ext>
            </a:extLst>
          </p:cNvPr>
          <p:cNvSpPr txBox="1"/>
          <p:nvPr/>
        </p:nvSpPr>
        <p:spPr>
          <a:xfrm>
            <a:off x="8229600" y="488852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accent6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今天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3D05D57-0DCB-0C4D-A20C-589F9DB66934}"/>
              </a:ext>
            </a:extLst>
          </p:cNvPr>
          <p:cNvGrpSpPr/>
          <p:nvPr/>
        </p:nvGrpSpPr>
        <p:grpSpPr>
          <a:xfrm>
            <a:off x="246537" y="2157983"/>
            <a:ext cx="1874989" cy="2311400"/>
            <a:chOff x="356785" y="2157983"/>
            <a:chExt cx="1874989" cy="23114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E926BA4-39F7-8B41-B95A-32B16F899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7687">
              <a:off x="356785" y="2157983"/>
              <a:ext cx="1874989" cy="2311400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BE52393-FC55-A447-AA21-0C41F16FF3D4}"/>
                </a:ext>
              </a:extLst>
            </p:cNvPr>
            <p:cNvSpPr/>
            <p:nvPr/>
          </p:nvSpPr>
          <p:spPr>
            <a:xfrm>
              <a:off x="386815" y="3313683"/>
              <a:ext cx="181492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英文圣经</a:t>
              </a: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钦定本</a:t>
              </a:r>
              <a:endParaRPr lang="en-CA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endParaRPr>
            </a:p>
            <a:p>
              <a:pPr algn="ctr"/>
              <a:r>
                <a:rPr lang="en-CA" altLang="zh-CN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1611</a:t>
              </a:r>
              <a:r>
                <a:rPr lang="zh-CN" altLang="en-CA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rPr>
                <a:t>出版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B616D0F-1CF8-2B4E-8A70-5CF28C97A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99" y="3873524"/>
            <a:ext cx="2533066" cy="584775"/>
          </a:xfrm>
          <a:prstGeom prst="rect">
            <a:avLst/>
          </a:prstGeom>
          <a:solidFill>
            <a:schemeClr val="bg2">
              <a:alpha val="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CA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 230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r>
              <a:rPr lang="en-CA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 !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33AE276-7291-A342-B4F8-7DDF15BFCAC1}"/>
              </a:ext>
            </a:extLst>
          </p:cNvPr>
          <p:cNvSpPr txBox="1"/>
          <p:nvPr/>
        </p:nvSpPr>
        <p:spPr>
          <a:xfrm>
            <a:off x="4962958" y="1947355"/>
            <a:ext cx="1850474" cy="25853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“恐龙”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这个词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出现于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CN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1841</a:t>
            </a:r>
            <a:r>
              <a:rPr lang="zh-CN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年</a:t>
            </a:r>
            <a:endParaRPr lang="en-US" altLang="zh-CN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zh-CN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E62761DC-10EE-9B48-8FC9-D09CC5620C6E}"/>
              </a:ext>
            </a:extLst>
          </p:cNvPr>
          <p:cNvSpPr/>
          <p:nvPr/>
        </p:nvSpPr>
        <p:spPr>
          <a:xfrm>
            <a:off x="5759241" y="4630615"/>
            <a:ext cx="257908" cy="2579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E19EDDD5-7155-F346-82C6-ED958F05539A}"/>
              </a:ext>
            </a:extLst>
          </p:cNvPr>
          <p:cNvSpPr/>
          <p:nvPr/>
        </p:nvSpPr>
        <p:spPr>
          <a:xfrm>
            <a:off x="981501" y="4630615"/>
            <a:ext cx="257908" cy="2579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5878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/>
              <a:t>约伯记 </a:t>
            </a:r>
            <a:r>
              <a:rPr altLang="zh-HK" dirty="0"/>
              <a:t>40</a:t>
            </a:r>
            <a:r>
              <a:rPr altLang="zh-CN" dirty="0"/>
              <a:t>:</a:t>
            </a:r>
            <a:r>
              <a:rPr altLang="zh-HK" dirty="0"/>
              <a:t>15-17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2738" y="1765389"/>
            <a:ext cx="6858000" cy="44865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lnSpc>
                <a:spcPts val="4240"/>
              </a:lnSpc>
              <a:buNone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你且观看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河马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；</a:t>
            </a:r>
            <a:endParaRPr lang="en-US" altLang="zh-CN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>
              <a:lnSpc>
                <a:spcPts val="4240"/>
              </a:lnSpc>
              <a:buNone/>
            </a:pP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我造你也造</a:t>
            </a:r>
            <a:r>
              <a:rPr lang="zh-CN" alt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它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AU" altLang="zh-TW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>
              <a:lnSpc>
                <a:spcPts val="4240"/>
              </a:lnSpc>
              <a:buNone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它吃草与牛一样；</a:t>
            </a:r>
            <a:endParaRPr lang="en-AU" altLang="zh-TW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>
              <a:lnSpc>
                <a:spcPts val="4240"/>
              </a:lnSpc>
              <a:buNone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它的气力在腰间，</a:t>
            </a:r>
            <a:endParaRPr lang="en-AU" altLang="zh-TW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0" indent="0" algn="ctr">
              <a:lnSpc>
                <a:spcPts val="4240"/>
              </a:lnSpc>
              <a:buNone/>
            </a:pP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能力在肚腹的筋上。</a:t>
            </a:r>
            <a:r>
              <a:rPr lang="en-US" altLang="zh-HK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  <a:p>
            <a:pPr marL="0" indent="0" algn="ctr">
              <a:lnSpc>
                <a:spcPts val="4240"/>
              </a:lnSpc>
              <a:buNone/>
            </a:pP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它摇动尾巴如</a:t>
            </a:r>
            <a:r>
              <a:rPr lang="zh-CN" altLang="en-US" sz="32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香柏树</a:t>
            </a:r>
            <a:r>
              <a:rPr lang="zh-TW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；</a:t>
            </a:r>
            <a:endParaRPr lang="en-US" altLang="zh-TW"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466" y="1811109"/>
            <a:ext cx="539354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39186" y="1585311"/>
            <a:ext cx="2323288" cy="10156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zh-CN" sz="27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“behemoth”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3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比希谟</a:t>
            </a:r>
            <a:endParaRPr lang="en-AU" altLang="zh-CN" sz="33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10800000">
            <a:off x="4989092" y="2091951"/>
            <a:ext cx="750094" cy="1191"/>
          </a:xfrm>
          <a:prstGeom prst="straightConnector1">
            <a:avLst/>
          </a:prstGeom>
          <a:noFill/>
          <a:ln w="85725" algn="ctr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822382" y="5709277"/>
            <a:ext cx="7402876" cy="523220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“可能是河马或大象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”(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新国际版研读圣经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</p:txBody>
      </p:sp>
      <p:sp>
        <p:nvSpPr>
          <p:cNvPr id="9" name="直线连接符 20">
            <a:extLst>
              <a:ext uri="{FF2B5EF4-FFF2-40B4-BE49-F238E27FC236}">
                <a16:creationId xmlns:a16="http://schemas.microsoft.com/office/drawing/2014/main" id="{A7105548-8215-DD40-8296-8FF39B46584F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1">
            <a:extLst>
              <a:ext uri="{FF2B5EF4-FFF2-40B4-BE49-F238E27FC236}">
                <a16:creationId xmlns:a16="http://schemas.microsoft.com/office/drawing/2014/main" id="{AB80BDED-0329-D84F-B6AD-724520F5CC2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直线连接符 22">
            <a:extLst>
              <a:ext uri="{FF2B5EF4-FFF2-40B4-BE49-F238E27FC236}">
                <a16:creationId xmlns:a16="http://schemas.microsoft.com/office/drawing/2014/main" id="{7DD0B844-06C2-1842-A486-56022E395DB2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3">
            <a:extLst>
              <a:ext uri="{FF2B5EF4-FFF2-40B4-BE49-F238E27FC236}">
                <a16:creationId xmlns:a16="http://schemas.microsoft.com/office/drawing/2014/main" id="{91DB9B47-94BD-9442-B0C6-B88C0F30ACE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3" name="图片 24" descr="图片 24">
            <a:extLst>
              <a:ext uri="{FF2B5EF4-FFF2-40B4-BE49-F238E27FC236}">
                <a16:creationId xmlns:a16="http://schemas.microsoft.com/office/drawing/2014/main" id="{F73FEB00-6962-3E4C-A101-7BD2DF4BF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图片 25" descr="图片 25">
            <a:extLst>
              <a:ext uri="{FF2B5EF4-FFF2-40B4-BE49-F238E27FC236}">
                <a16:creationId xmlns:a16="http://schemas.microsoft.com/office/drawing/2014/main" id="{22BE9D06-2926-A143-A519-52331446F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 advAuto="0"/>
      <p:bldP spid="6" grpId="0" animBg="1" autoUpdateAnimBg="0"/>
      <p:bldP spid="8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rtlCol="0">
            <a:normAutofit/>
          </a:bodyPr>
          <a:lstStyle/>
          <a:p>
            <a:pPr>
              <a:defRPr/>
            </a:pPr>
            <a:r>
              <a:rPr lang="zh-CN" altLang="en-US" dirty="0"/>
              <a:t>香柏树</a:t>
            </a:r>
            <a:endParaRPr dirty="0"/>
          </a:p>
        </p:txBody>
      </p:sp>
      <p:pic>
        <p:nvPicPr>
          <p:cNvPr id="256003" name="Picture 3" descr="lebanon ce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51" y="1556687"/>
            <a:ext cx="6187049" cy="46314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old_Leb_cedar">
            <a:extLst>
              <a:ext uri="{FF2B5EF4-FFF2-40B4-BE49-F238E27FC236}">
                <a16:creationId xmlns:a16="http://schemas.microsoft.com/office/drawing/2014/main" id="{1D0D8673-958A-45DF-A21D-295B1205B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29" b="9152"/>
          <a:stretch/>
        </p:blipFill>
        <p:spPr bwMode="auto">
          <a:xfrm>
            <a:off x="-2" y="1556688"/>
            <a:ext cx="2820182" cy="463144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7">
            <a:extLst>
              <a:ext uri="{FF2B5EF4-FFF2-40B4-BE49-F238E27FC236}">
                <a16:creationId xmlns:a16="http://schemas.microsoft.com/office/drawing/2014/main" id="{4B3E4398-CBB3-4E77-986B-E4ED655BC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5189811"/>
            <a:ext cx="667267" cy="99831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线连接符 20">
            <a:extLst>
              <a:ext uri="{FF2B5EF4-FFF2-40B4-BE49-F238E27FC236}">
                <a16:creationId xmlns:a16="http://schemas.microsoft.com/office/drawing/2014/main" id="{2D93721B-4221-D040-991C-4141AEFA1212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直线连接符 21">
            <a:extLst>
              <a:ext uri="{FF2B5EF4-FFF2-40B4-BE49-F238E27FC236}">
                <a16:creationId xmlns:a16="http://schemas.microsoft.com/office/drawing/2014/main" id="{66A76F9C-7B12-EE41-A811-CE00835DFFD1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2">
            <a:extLst>
              <a:ext uri="{FF2B5EF4-FFF2-40B4-BE49-F238E27FC236}">
                <a16:creationId xmlns:a16="http://schemas.microsoft.com/office/drawing/2014/main" id="{CBFB03FE-32F9-DF40-9528-3DC932EEED60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直线连接符 23">
            <a:extLst>
              <a:ext uri="{FF2B5EF4-FFF2-40B4-BE49-F238E27FC236}">
                <a16:creationId xmlns:a16="http://schemas.microsoft.com/office/drawing/2014/main" id="{D4EE1977-F256-A142-B610-815CC76F0412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" name="图片 24" descr="图片 24">
            <a:extLst>
              <a:ext uri="{FF2B5EF4-FFF2-40B4-BE49-F238E27FC236}">
                <a16:creationId xmlns:a16="http://schemas.microsoft.com/office/drawing/2014/main" id="{7128B3F4-BDAE-824B-A14D-87228AA4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图片 25" descr="图片 25">
            <a:extLst>
              <a:ext uri="{FF2B5EF4-FFF2-40B4-BE49-F238E27FC236}">
                <a16:creationId xmlns:a16="http://schemas.microsoft.com/office/drawing/2014/main" id="{7E7F1512-13B3-994A-AAB5-BF9101494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9730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t="4835" r="3102" b="5554"/>
          <a:stretch/>
        </p:blipFill>
        <p:spPr bwMode="auto">
          <a:xfrm>
            <a:off x="-1" y="3196704"/>
            <a:ext cx="5713739" cy="291664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02646" y="1627460"/>
            <a:ext cx="3340801" cy="500729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69733" name="TextBox 8"/>
          <p:cNvSpPr txBox="1">
            <a:spLocks noChangeArrowheads="1"/>
          </p:cNvSpPr>
          <p:nvPr/>
        </p:nvSpPr>
        <p:spPr bwMode="auto">
          <a:xfrm>
            <a:off x="0" y="2057330"/>
            <a:ext cx="57137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河马尾巴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</a:p>
          <a:p>
            <a:pPr algn="ctr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像不像</a:t>
            </a:r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香柏树</a:t>
            </a:r>
            <a:r>
              <a:rPr lang="zh-HK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？</a:t>
            </a:r>
            <a:endParaRPr lang="en-AU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21640" y="241103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太短</a:t>
            </a:r>
          </a:p>
        </p:txBody>
      </p:sp>
      <p:sp>
        <p:nvSpPr>
          <p:cNvPr id="3" name="乘号 2"/>
          <p:cNvSpPr/>
          <p:nvPr/>
        </p:nvSpPr>
        <p:spPr>
          <a:xfrm>
            <a:off x="6505113" y="3091014"/>
            <a:ext cx="1935866" cy="200531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D827197-8D7F-F740-A59C-D227DA9C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它摇动尾巴如香柏树</a:t>
            </a:r>
            <a:r>
              <a:rPr lang="en-US" altLang="zh-CN" dirty="0"/>
              <a:t>……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744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线连接符 20">
            <a:extLst>
              <a:ext uri="{FF2B5EF4-FFF2-40B4-BE49-F238E27FC236}">
                <a16:creationId xmlns:a16="http://schemas.microsoft.com/office/drawing/2014/main" id="{2D93721B-4221-D040-991C-4141AEFA1212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直线连接符 21">
            <a:extLst>
              <a:ext uri="{FF2B5EF4-FFF2-40B4-BE49-F238E27FC236}">
                <a16:creationId xmlns:a16="http://schemas.microsoft.com/office/drawing/2014/main" id="{66A76F9C-7B12-EE41-A811-CE00835DFFD1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2" name="直线连接符 22">
            <a:extLst>
              <a:ext uri="{FF2B5EF4-FFF2-40B4-BE49-F238E27FC236}">
                <a16:creationId xmlns:a16="http://schemas.microsoft.com/office/drawing/2014/main" id="{CBFB03FE-32F9-DF40-9528-3DC932EEED60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直线连接符 23">
            <a:extLst>
              <a:ext uri="{FF2B5EF4-FFF2-40B4-BE49-F238E27FC236}">
                <a16:creationId xmlns:a16="http://schemas.microsoft.com/office/drawing/2014/main" id="{D4EE1977-F256-A142-B610-815CC76F0412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" name="图片 24" descr="图片 24">
            <a:extLst>
              <a:ext uri="{FF2B5EF4-FFF2-40B4-BE49-F238E27FC236}">
                <a16:creationId xmlns:a16="http://schemas.microsoft.com/office/drawing/2014/main" id="{7128B3F4-BDAE-824B-A14D-87228AA4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图片 25" descr="图片 25">
            <a:extLst>
              <a:ext uri="{FF2B5EF4-FFF2-40B4-BE49-F238E27FC236}">
                <a16:creationId xmlns:a16="http://schemas.microsoft.com/office/drawing/2014/main" id="{7E7F1512-13B3-994A-AAB5-BF9101494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969733" name="TextBox 8"/>
          <p:cNvSpPr txBox="1">
            <a:spLocks noChangeArrowheads="1"/>
          </p:cNvSpPr>
          <p:nvPr/>
        </p:nvSpPr>
        <p:spPr bwMode="auto">
          <a:xfrm>
            <a:off x="3333840" y="1768619"/>
            <a:ext cx="57282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大象尾巴</a:t>
            </a: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……</a:t>
            </a:r>
          </a:p>
          <a:p>
            <a:pPr algn="ctr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像不像</a:t>
            </a:r>
            <a:r>
              <a:rPr lang="zh-TW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香柏树</a:t>
            </a:r>
            <a:r>
              <a:rPr lang="zh-HK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？</a:t>
            </a:r>
            <a:endParaRPr lang="en-AU" altLang="zh-CN" sz="2800" dirty="0"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1D827197-8D7F-F740-A59C-D227DA9C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它摇动尾巴如香柏树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16" name="Picture 4" descr="2 elephant tails">
            <a:extLst>
              <a:ext uri="{FF2B5EF4-FFF2-40B4-BE49-F238E27FC236}">
                <a16:creationId xmlns:a16="http://schemas.microsoft.com/office/drawing/2014/main" id="{CCB46DF4-70A3-774B-9231-6E696ECC8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0" y="2734537"/>
            <a:ext cx="3186858" cy="398290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7" descr="Picture--Elephant Mahout pulling an elephant by its tail at bath.jpg">
            <a:extLst>
              <a:ext uri="{FF2B5EF4-FFF2-40B4-BE49-F238E27FC236}">
                <a16:creationId xmlns:a16="http://schemas.microsoft.com/office/drawing/2014/main" id="{413AB0A4-DC5F-A541-9D32-867771A161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44" y="2734538"/>
            <a:ext cx="5728204" cy="397525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10B7C59-966A-4144-B8BC-D8C4E2CC4697}"/>
              </a:ext>
            </a:extLst>
          </p:cNvPr>
          <p:cNvSpPr txBox="1"/>
          <p:nvPr/>
        </p:nvSpPr>
        <p:spPr>
          <a:xfrm>
            <a:off x="5210869" y="3162505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rPr>
              <a:t>太细</a:t>
            </a:r>
          </a:p>
        </p:txBody>
      </p:sp>
      <p:sp>
        <p:nvSpPr>
          <p:cNvPr id="19" name="乘号 2">
            <a:extLst>
              <a:ext uri="{FF2B5EF4-FFF2-40B4-BE49-F238E27FC236}">
                <a16:creationId xmlns:a16="http://schemas.microsoft.com/office/drawing/2014/main" id="{BC447C37-C6D0-694B-9FEF-4D2E5DEF80BF}"/>
              </a:ext>
            </a:extLst>
          </p:cNvPr>
          <p:cNvSpPr/>
          <p:nvPr/>
        </p:nvSpPr>
        <p:spPr>
          <a:xfrm>
            <a:off x="4774406" y="3369295"/>
            <a:ext cx="1935866" cy="2005313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76612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这“香柏树”的尾巴适合哪个身体？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85698" name="Picture 3" descr="Behemoth Tail 0006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1817" y="2914714"/>
            <a:ext cx="3690938" cy="367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8836" name="Picture 4" descr="Behemoth Tail-Elephant 0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1564" y="2452755"/>
            <a:ext cx="1781175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2997982" y="2540859"/>
            <a:ext cx="1781175" cy="1647825"/>
            <a:chOff x="2790825" y="1371600"/>
            <a:chExt cx="2374900" cy="2197100"/>
          </a:xfrm>
        </p:grpSpPr>
        <p:pic>
          <p:nvPicPr>
            <p:cNvPr id="2168837" name="Picture 5" descr="Behemoth Tail-Hippo 000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90825" y="1371600"/>
              <a:ext cx="2374900" cy="219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3185432" y="1587989"/>
              <a:ext cx="590333" cy="800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300" b="1">
                  <a:latin typeface="Arial" pitchFamily="34" charset="0"/>
                  <a:ea typeface="ＭＳ Ｐゴシック" pitchFamily="34" charset="-128"/>
                </a:rPr>
                <a:t>?</a:t>
              </a:r>
              <a:endParaRPr lang="en-US" sz="3300" b="1"/>
            </a:p>
          </p:txBody>
        </p:sp>
      </p:grpSp>
      <p:pic>
        <p:nvPicPr>
          <p:cNvPr id="2168838" name="Picture 6" descr="Behemoth Tail-Dinosaur 000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7758" y="1595505"/>
            <a:ext cx="1841897" cy="2803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8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8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688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6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6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AF86D3-6325-774A-AC33-BCE7337C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恐龙动漫和玩具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788AAF2-4A34-3142-B404-57F9BCB575E8}"/>
              </a:ext>
            </a:extLst>
          </p:cNvPr>
          <p:cNvGrpSpPr/>
          <p:nvPr/>
        </p:nvGrpSpPr>
        <p:grpSpPr>
          <a:xfrm>
            <a:off x="0" y="2010508"/>
            <a:ext cx="9144000" cy="3577492"/>
            <a:chOff x="0" y="2010508"/>
            <a:chExt cx="9144000" cy="3577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B924A413-3168-1446-8ED5-3980E9C4024E}"/>
                </a:ext>
              </a:extLst>
            </p:cNvPr>
            <p:cNvGrpSpPr/>
            <p:nvPr/>
          </p:nvGrpSpPr>
          <p:grpSpPr>
            <a:xfrm>
              <a:off x="0" y="2010508"/>
              <a:ext cx="9144000" cy="3563785"/>
              <a:chOff x="351692" y="1779631"/>
              <a:chExt cx="9179170" cy="3577492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CDD2D02C-4C55-D24D-849F-2EBB68EED9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091" r="2923"/>
              <a:stretch/>
            </p:blipFill>
            <p:spPr>
              <a:xfrm>
                <a:off x="351692" y="1779631"/>
                <a:ext cx="5298831" cy="3572863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38B69FF5-41A3-4D4D-88A8-455F647D315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6103"/>
              <a:stretch/>
            </p:blipFill>
            <p:spPr>
              <a:xfrm>
                <a:off x="5720861" y="1779631"/>
                <a:ext cx="3810001" cy="3577492"/>
              </a:xfrm>
              <a:prstGeom prst="rect">
                <a:avLst/>
              </a:prstGeom>
            </p:spPr>
          </p:pic>
        </p:grp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8B1CCE51-68E3-0148-AA83-223E4F0A6740}"/>
                </a:ext>
              </a:extLst>
            </p:cNvPr>
            <p:cNvSpPr/>
            <p:nvPr/>
          </p:nvSpPr>
          <p:spPr>
            <a:xfrm>
              <a:off x="0" y="2010508"/>
              <a:ext cx="9144000" cy="357749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0749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4EDF25-1C98-2246-A6EE-709DB1939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约伯记 </a:t>
            </a:r>
            <a:r>
              <a:rPr kumimoji="1" lang="en-US" altLang="zh-CN" dirty="0"/>
              <a:t>40:15</a:t>
            </a:r>
            <a:r>
              <a:rPr kumimoji="1" lang="zh-CN" altLang="en-US" dirty="0"/>
              <a:t> 你且观看比希谟</a:t>
            </a:r>
            <a:br>
              <a:rPr kumimoji="1" lang="en-US" altLang="zh-CN" dirty="0"/>
            </a:br>
            <a:r>
              <a:rPr kumimoji="1" lang="en-US" altLang="zh-CN" dirty="0"/>
              <a:t>“</a:t>
            </a:r>
            <a:r>
              <a:rPr kumimoji="1" lang="zh-CN" altLang="en-US" dirty="0"/>
              <a:t>比希谟”很可能是一只恐龙</a:t>
            </a:r>
          </a:p>
        </p:txBody>
      </p:sp>
      <p:pic>
        <p:nvPicPr>
          <p:cNvPr id="3" name="Picture 2" descr="dinotail">
            <a:extLst>
              <a:ext uri="{FF2B5EF4-FFF2-40B4-BE49-F238E27FC236}">
                <a16:creationId xmlns:a16="http://schemas.microsoft.com/office/drawing/2014/main" id="{046875E5-780F-DB44-8113-2C5F3D599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10928"/>
            <a:ext cx="6858000" cy="514707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B527D4B-DFAD-FA40-A0BF-8A01C8571898}"/>
              </a:ext>
            </a:extLst>
          </p:cNvPr>
          <p:cNvSpPr txBox="1"/>
          <p:nvPr/>
        </p:nvSpPr>
        <p:spPr>
          <a:xfrm>
            <a:off x="6069330" y="1834816"/>
            <a:ext cx="2149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摇动尾巴</a:t>
            </a:r>
            <a:endParaRPr lang="en-US" altLang="zh-CN" sz="2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如香柏树</a:t>
            </a: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9EEA89B8-2DAC-AA44-9D1A-BE33B2FC51A4}"/>
              </a:ext>
            </a:extLst>
          </p:cNvPr>
          <p:cNvCxnSpPr>
            <a:cxnSpLocks/>
          </p:cNvCxnSpPr>
          <p:nvPr/>
        </p:nvCxnSpPr>
        <p:spPr>
          <a:xfrm>
            <a:off x="6880860" y="2788923"/>
            <a:ext cx="0" cy="121464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2949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725856" y="3598045"/>
            <a:ext cx="7988412" cy="272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8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恐龙生活在大概</a:t>
            </a: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2.3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亿年前的“三叠纪”，后来在大约</a:t>
            </a: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6500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万年前灭绝。人类是在恐龙灭绝后才进化出来的。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  <a:spcBef>
                <a:spcPts val="18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如果这个时间框架是正确的，那就意味着恐龙</a:t>
            </a:r>
            <a:r>
              <a:rPr lang="zh-CN" altLang="en-US" sz="28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不可能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和人共同生活过。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773D67E-2EDB-1349-B2E5-7B1D96EF61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40" t="5585" r="4590" b="5585"/>
          <a:stretch/>
        </p:blipFill>
        <p:spPr>
          <a:xfrm>
            <a:off x="686325" y="201833"/>
            <a:ext cx="2268089" cy="309742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FC0F112-287D-C54F-AE8C-EA44BCB28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249" y="201833"/>
            <a:ext cx="5499094" cy="30965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6577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直线连接符 20">
            <a:extLst>
              <a:ext uri="{FF2B5EF4-FFF2-40B4-BE49-F238E27FC236}">
                <a16:creationId xmlns:a16="http://schemas.microsoft.com/office/drawing/2014/main" id="{F583FBD9-5853-0645-98B1-86D655010A3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2" name="直线连接符 21">
            <a:extLst>
              <a:ext uri="{FF2B5EF4-FFF2-40B4-BE49-F238E27FC236}">
                <a16:creationId xmlns:a16="http://schemas.microsoft.com/office/drawing/2014/main" id="{9C4FAD19-12FA-534F-9C4C-70B771C37E41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3" name="直线连接符 22">
            <a:extLst>
              <a:ext uri="{FF2B5EF4-FFF2-40B4-BE49-F238E27FC236}">
                <a16:creationId xmlns:a16="http://schemas.microsoft.com/office/drawing/2014/main" id="{D3FA1181-F316-6043-83E5-DF344FB79CB0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直线连接符 23">
            <a:extLst>
              <a:ext uri="{FF2B5EF4-FFF2-40B4-BE49-F238E27FC236}">
                <a16:creationId xmlns:a16="http://schemas.microsoft.com/office/drawing/2014/main" id="{E2EFE619-9306-A549-B2BB-74569775037B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5" name="图片 24" descr="图片 24">
            <a:extLst>
              <a:ext uri="{FF2B5EF4-FFF2-40B4-BE49-F238E27FC236}">
                <a16:creationId xmlns:a16="http://schemas.microsoft.com/office/drawing/2014/main" id="{A61CDF36-4707-F345-A389-C5DBAED53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图片 25" descr="图片 25">
            <a:extLst>
              <a:ext uri="{FF2B5EF4-FFF2-40B4-BE49-F238E27FC236}">
                <a16:creationId xmlns:a16="http://schemas.microsoft.com/office/drawing/2014/main" id="{42AD69D9-86DF-AE45-A764-B9C15C2C3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下箭头 1"/>
          <p:cNvSpPr/>
          <p:nvPr/>
        </p:nvSpPr>
        <p:spPr>
          <a:xfrm>
            <a:off x="3927278" y="3025198"/>
            <a:ext cx="1343025" cy="697272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A7E20A4-B117-40C2-8423-91B2EF7A84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21" y="4399671"/>
            <a:ext cx="1702668" cy="227022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8C3A8B1-5B3A-4944-952B-A6E1337B6197}"/>
              </a:ext>
            </a:extLst>
          </p:cNvPr>
          <p:cNvGrpSpPr/>
          <p:nvPr/>
        </p:nvGrpSpPr>
        <p:grpSpPr>
          <a:xfrm>
            <a:off x="7237297" y="4392555"/>
            <a:ext cx="1633241" cy="2284454"/>
            <a:chOff x="8053852" y="2448057"/>
            <a:chExt cx="1633241" cy="2284454"/>
          </a:xfrm>
        </p:grpSpPr>
        <p:graphicFrame>
          <p:nvGraphicFramePr>
            <p:cNvPr id="20" name="对象 19">
              <a:extLst>
                <a:ext uri="{FF2B5EF4-FFF2-40B4-BE49-F238E27FC236}">
                  <a16:creationId xmlns:a16="http://schemas.microsoft.com/office/drawing/2014/main" id="{26D409AC-4A3D-43BA-A638-1A685A3E96E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2085345"/>
                </p:ext>
              </p:extLst>
            </p:nvPr>
          </p:nvGraphicFramePr>
          <p:xfrm>
            <a:off x="8053852" y="2448057"/>
            <a:ext cx="1616018" cy="22844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5" imgW="3250794" imgH="4444444" progId="">
                    <p:embed/>
                  </p:oleObj>
                </mc:Choice>
                <mc:Fallback>
                  <p:oleObj name="Image" r:id="rId5" imgW="3250794" imgH="4444444" progId="">
                    <p:embed/>
                    <p:pic>
                      <p:nvPicPr>
                        <p:cNvPr id="15" name="对象 14">
                          <a:extLst>
                            <a:ext uri="{FF2B5EF4-FFF2-40B4-BE49-F238E27FC236}">
                              <a16:creationId xmlns:a16="http://schemas.microsoft.com/office/drawing/2014/main" id="{A7233FCC-CBEF-3245-961A-55ADFBCF315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53852" y="2448057"/>
                          <a:ext cx="1616018" cy="228445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8BA46BA-4711-4CFD-BA81-10FA8B0BEF34}"/>
                </a:ext>
              </a:extLst>
            </p:cNvPr>
            <p:cNvSpPr/>
            <p:nvPr/>
          </p:nvSpPr>
          <p:spPr>
            <a:xfrm>
              <a:off x="8071075" y="2455173"/>
              <a:ext cx="1616018" cy="2270223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CF50932D-AC10-5B48-B05C-285FD16DD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9"/>
            <a:ext cx="9144000" cy="816744"/>
          </a:xfrm>
        </p:spPr>
        <p:txBody>
          <a:bodyPr/>
          <a:lstStyle/>
          <a:p>
            <a:r>
              <a:rPr lang="zh-CN" altLang="en-US" dirty="0"/>
              <a:t>圣经告诉我们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3432624-76E3-F143-9A6D-A8B01581230E}"/>
              </a:ext>
            </a:extLst>
          </p:cNvPr>
          <p:cNvSpPr txBox="1"/>
          <p:nvPr/>
        </p:nvSpPr>
        <p:spPr>
          <a:xfrm>
            <a:off x="1018403" y="1821528"/>
            <a:ext cx="7098417" cy="1052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60"/>
              </a:lnSpc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1:25 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神在第六天创造陆地动物 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(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包括恐龙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</a:p>
          <a:p>
            <a:pPr algn="ctr">
              <a:lnSpc>
                <a:spcPts val="3860"/>
              </a:lnSpc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创</a:t>
            </a:r>
            <a:r>
              <a:rPr kumimoji="1"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1:26 </a:t>
            </a: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神在第六天造人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4750C07-BA34-CB4F-BCD3-AEB9107A597E}"/>
              </a:ext>
            </a:extLst>
          </p:cNvPr>
          <p:cNvSpPr txBox="1"/>
          <p:nvPr/>
        </p:nvSpPr>
        <p:spPr>
          <a:xfrm>
            <a:off x="2320842" y="3854461"/>
            <a:ext cx="4493538" cy="552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860"/>
              </a:lnSpc>
            </a:pPr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恐龙和人曾生活在同一时代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BE4C9DF-13DA-8946-8BC2-58BCB83EC5A0}"/>
              </a:ext>
            </a:extLst>
          </p:cNvPr>
          <p:cNvGrpSpPr/>
          <p:nvPr/>
        </p:nvGrpSpPr>
        <p:grpSpPr>
          <a:xfrm>
            <a:off x="1914280" y="4786409"/>
            <a:ext cx="5340240" cy="1395329"/>
            <a:chOff x="1914280" y="4786409"/>
            <a:chExt cx="5340240" cy="1395329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E85C60A-4532-FE42-AE2D-EA8B597B626C}"/>
                </a:ext>
              </a:extLst>
            </p:cNvPr>
            <p:cNvGrpSpPr/>
            <p:nvPr/>
          </p:nvGrpSpPr>
          <p:grpSpPr>
            <a:xfrm>
              <a:off x="1914280" y="4786409"/>
              <a:ext cx="5340240" cy="1395329"/>
              <a:chOff x="2151323" y="4980720"/>
              <a:chExt cx="4998436" cy="971550"/>
            </a:xfrm>
          </p:grpSpPr>
          <p:sp>
            <p:nvSpPr>
              <p:cNvPr id="6" name="左箭头 5">
                <a:extLst>
                  <a:ext uri="{FF2B5EF4-FFF2-40B4-BE49-F238E27FC236}">
                    <a16:creationId xmlns:a16="http://schemas.microsoft.com/office/drawing/2014/main" id="{76C24582-464E-A843-9872-25F38405F770}"/>
                  </a:ext>
                </a:extLst>
              </p:cNvPr>
              <p:cNvSpPr/>
              <p:nvPr/>
            </p:nvSpPr>
            <p:spPr>
              <a:xfrm>
                <a:off x="2151323" y="4980720"/>
                <a:ext cx="2525975" cy="971550"/>
              </a:xfrm>
              <a:prstGeom prst="leftArrow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7" name="左箭头 26">
                <a:extLst>
                  <a:ext uri="{FF2B5EF4-FFF2-40B4-BE49-F238E27FC236}">
                    <a16:creationId xmlns:a16="http://schemas.microsoft.com/office/drawing/2014/main" id="{AA3E89CC-373D-F342-A0FE-DCB0A4EA3032}"/>
                  </a:ext>
                </a:extLst>
              </p:cNvPr>
              <p:cNvSpPr/>
              <p:nvPr/>
            </p:nvSpPr>
            <p:spPr>
              <a:xfrm rot="10800000">
                <a:off x="4623784" y="4980720"/>
                <a:ext cx="2525975" cy="971550"/>
              </a:xfrm>
              <a:prstGeom prst="leftArrow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240711" y="5177814"/>
              <a:ext cx="4699434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0" hangingPunct="0"/>
              <a:r>
                <a:rPr lang="zh-CN" altLang="en-US" sz="3200" b="1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创造论和进化论哪个对？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69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1E0722-0586-4B49-BCB7-4D5D47E4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8880"/>
            <a:ext cx="9144000" cy="1325563"/>
          </a:xfrm>
        </p:spPr>
        <p:txBody>
          <a:bodyPr/>
          <a:lstStyle/>
          <a:p>
            <a:r>
              <a:rPr lang="en-US" altLang="zh-CN" dirty="0"/>
              <a:t>4. </a:t>
            </a:r>
            <a:r>
              <a:rPr lang="zh-CN" altLang="en-US" dirty="0"/>
              <a:t>有没有证据显示</a:t>
            </a:r>
            <a:br>
              <a:rPr lang="en-US" altLang="zh-CN" dirty="0"/>
            </a:br>
            <a:r>
              <a:rPr lang="zh-CN" altLang="en-US" dirty="0"/>
              <a:t>人曾经和恐龙生活在同一个时代？</a:t>
            </a:r>
          </a:p>
        </p:txBody>
      </p:sp>
      <p:sp>
        <p:nvSpPr>
          <p:cNvPr id="178179" name="标题 1"/>
          <p:cNvSpPr txBox="1"/>
          <p:nvPr/>
        </p:nvSpPr>
        <p:spPr bwMode="auto">
          <a:xfrm>
            <a:off x="1410894" y="1017986"/>
            <a:ext cx="637579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7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5BB34B-6D51-7446-AE26-54C254150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68" y="1704433"/>
            <a:ext cx="7927848" cy="495490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192961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683556" y="1862971"/>
            <a:ext cx="6317494" cy="151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看视频“人与恐龙共同生活过吗？”</a:t>
            </a:r>
          </a:p>
          <a:p>
            <a:pPr>
              <a:lnSpc>
                <a:spcPts val="3840"/>
              </a:lnSpc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完成习题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计时：</a:t>
            </a: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15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25F426A-8B9D-854F-9692-34DE7033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任务一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01CE1CA-3B86-2243-892A-C7CA035C77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37"/>
          <a:stretch/>
        </p:blipFill>
        <p:spPr>
          <a:xfrm>
            <a:off x="1115046" y="3477179"/>
            <a:ext cx="6736706" cy="30347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560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C0233-7668-4192-8B4F-F4AFFB346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视频：人与恐龙共同生活吗？</a:t>
            </a:r>
          </a:p>
        </p:txBody>
      </p:sp>
      <p:pic>
        <p:nvPicPr>
          <p:cNvPr id="5" name="1733897725_1.mp4">
            <a:hlinkClick r:id="" action="ppaction://media"/>
            <a:extLst>
              <a:ext uri="{FF2B5EF4-FFF2-40B4-BE49-F238E27FC236}">
                <a16:creationId xmlns:a16="http://schemas.microsoft.com/office/drawing/2014/main" id="{CFB276C5-6569-2C02-BC30-B2B51DFF8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6043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9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076D1B29-F93B-C64A-B790-1925A98FA7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"/>
          <a:stretch/>
        </p:blipFill>
        <p:spPr>
          <a:xfrm>
            <a:off x="23447" y="1116849"/>
            <a:ext cx="9061938" cy="5900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任意形状 26">
            <a:extLst>
              <a:ext uri="{FF2B5EF4-FFF2-40B4-BE49-F238E27FC236}">
                <a16:creationId xmlns:a16="http://schemas.microsoft.com/office/drawing/2014/main" id="{8C943F26-D404-044E-8A55-C64C82F88155}"/>
              </a:ext>
            </a:extLst>
          </p:cNvPr>
          <p:cNvSpPr/>
          <p:nvPr/>
        </p:nvSpPr>
        <p:spPr>
          <a:xfrm>
            <a:off x="1924334" y="2734101"/>
            <a:ext cx="191069" cy="300251"/>
          </a:xfrm>
          <a:custGeom>
            <a:avLst/>
            <a:gdLst>
              <a:gd name="connsiteX0" fmla="*/ 0 w 191069"/>
              <a:gd name="connsiteY0" fmla="*/ 127380 h 300251"/>
              <a:gd name="connsiteX1" fmla="*/ 68239 w 191069"/>
              <a:gd name="connsiteY1" fmla="*/ 90986 h 300251"/>
              <a:gd name="connsiteX2" fmla="*/ 86436 w 191069"/>
              <a:gd name="connsiteY2" fmla="*/ 63690 h 300251"/>
              <a:gd name="connsiteX3" fmla="*/ 86436 w 191069"/>
              <a:gd name="connsiteY3" fmla="*/ 63690 h 300251"/>
              <a:gd name="connsiteX4" fmla="*/ 109182 w 191069"/>
              <a:gd name="connsiteY4" fmla="*/ 18198 h 300251"/>
              <a:gd name="connsiteX5" fmla="*/ 145576 w 191069"/>
              <a:gd name="connsiteY5" fmla="*/ 0 h 300251"/>
              <a:gd name="connsiteX6" fmla="*/ 145576 w 191069"/>
              <a:gd name="connsiteY6" fmla="*/ 0 h 300251"/>
              <a:gd name="connsiteX7" fmla="*/ 191069 w 191069"/>
              <a:gd name="connsiteY7" fmla="*/ 54592 h 300251"/>
              <a:gd name="connsiteX8" fmla="*/ 191069 w 191069"/>
              <a:gd name="connsiteY8" fmla="*/ 54592 h 300251"/>
              <a:gd name="connsiteX9" fmla="*/ 159224 w 191069"/>
              <a:gd name="connsiteY9" fmla="*/ 113732 h 300251"/>
              <a:gd name="connsiteX10" fmla="*/ 159224 w 191069"/>
              <a:gd name="connsiteY10" fmla="*/ 145577 h 300251"/>
              <a:gd name="connsiteX11" fmla="*/ 159224 w 191069"/>
              <a:gd name="connsiteY11" fmla="*/ 145577 h 300251"/>
              <a:gd name="connsiteX12" fmla="*/ 186520 w 191069"/>
              <a:gd name="connsiteY12" fmla="*/ 204717 h 300251"/>
              <a:gd name="connsiteX13" fmla="*/ 186520 w 191069"/>
              <a:gd name="connsiteY13" fmla="*/ 204717 h 300251"/>
              <a:gd name="connsiteX14" fmla="*/ 181970 w 191069"/>
              <a:gd name="connsiteY14" fmla="*/ 272956 h 300251"/>
              <a:gd name="connsiteX15" fmla="*/ 136478 w 191069"/>
              <a:gd name="connsiteY15" fmla="*/ 268406 h 300251"/>
              <a:gd name="connsiteX16" fmla="*/ 113732 w 191069"/>
              <a:gd name="connsiteY16" fmla="*/ 300251 h 300251"/>
              <a:gd name="connsiteX17" fmla="*/ 113732 w 191069"/>
              <a:gd name="connsiteY17" fmla="*/ 300251 h 300251"/>
              <a:gd name="connsiteX18" fmla="*/ 63690 w 191069"/>
              <a:gd name="connsiteY18" fmla="*/ 272956 h 300251"/>
              <a:gd name="connsiteX19" fmla="*/ 63690 w 191069"/>
              <a:gd name="connsiteY19" fmla="*/ 272956 h 300251"/>
              <a:gd name="connsiteX20" fmla="*/ 59141 w 191069"/>
              <a:gd name="connsiteY20" fmla="*/ 236562 h 300251"/>
              <a:gd name="connsiteX21" fmla="*/ 50042 w 191069"/>
              <a:gd name="connsiteY21" fmla="*/ 213815 h 300251"/>
              <a:gd name="connsiteX22" fmla="*/ 0 w 191069"/>
              <a:gd name="connsiteY22" fmla="*/ 127380 h 300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91069" h="300251">
                <a:moveTo>
                  <a:pt x="0" y="127380"/>
                </a:moveTo>
                <a:lnTo>
                  <a:pt x="68239" y="90986"/>
                </a:lnTo>
                <a:lnTo>
                  <a:pt x="86436" y="63690"/>
                </a:lnTo>
                <a:lnTo>
                  <a:pt x="86436" y="63690"/>
                </a:lnTo>
                <a:lnTo>
                  <a:pt x="109182" y="18198"/>
                </a:lnTo>
                <a:lnTo>
                  <a:pt x="145576" y="0"/>
                </a:lnTo>
                <a:lnTo>
                  <a:pt x="145576" y="0"/>
                </a:lnTo>
                <a:lnTo>
                  <a:pt x="191069" y="54592"/>
                </a:lnTo>
                <a:lnTo>
                  <a:pt x="191069" y="54592"/>
                </a:lnTo>
                <a:lnTo>
                  <a:pt x="159224" y="113732"/>
                </a:lnTo>
                <a:lnTo>
                  <a:pt x="159224" y="145577"/>
                </a:lnTo>
                <a:lnTo>
                  <a:pt x="159224" y="145577"/>
                </a:lnTo>
                <a:lnTo>
                  <a:pt x="186520" y="204717"/>
                </a:lnTo>
                <a:lnTo>
                  <a:pt x="186520" y="204717"/>
                </a:lnTo>
                <a:lnTo>
                  <a:pt x="181970" y="272956"/>
                </a:lnTo>
                <a:lnTo>
                  <a:pt x="136478" y="268406"/>
                </a:lnTo>
                <a:lnTo>
                  <a:pt x="113732" y="300251"/>
                </a:lnTo>
                <a:lnTo>
                  <a:pt x="113732" y="300251"/>
                </a:lnTo>
                <a:lnTo>
                  <a:pt x="63690" y="272956"/>
                </a:lnTo>
                <a:lnTo>
                  <a:pt x="63690" y="272956"/>
                </a:lnTo>
                <a:lnTo>
                  <a:pt x="59141" y="236562"/>
                </a:lnTo>
                <a:lnTo>
                  <a:pt x="50042" y="213815"/>
                </a:lnTo>
                <a:lnTo>
                  <a:pt x="0" y="127380"/>
                </a:lnTo>
                <a:close/>
              </a:path>
            </a:pathLst>
          </a:custGeom>
          <a:solidFill>
            <a:schemeClr val="tx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CA3E64C-E557-A247-A519-5D2695DB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30"/>
            <a:ext cx="9144000" cy="891806"/>
          </a:xfrm>
        </p:spPr>
        <p:txBody>
          <a:bodyPr/>
          <a:lstStyle/>
          <a:p>
            <a:pPr algn="ctr"/>
            <a:r>
              <a:rPr lang="zh-CN" altLang="en-US" sz="3600" dirty="0"/>
              <a:t>任务一：连线题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746A2409-2B5C-3740-B553-4CCBE5467BE3}"/>
              </a:ext>
            </a:extLst>
          </p:cNvPr>
          <p:cNvGrpSpPr/>
          <p:nvPr/>
        </p:nvGrpSpPr>
        <p:grpSpPr>
          <a:xfrm>
            <a:off x="58615" y="749727"/>
            <a:ext cx="2826839" cy="1057883"/>
            <a:chOff x="44727" y="896941"/>
            <a:chExt cx="2826839" cy="1057883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9863AEC3-6A81-4D48-84EE-72ECA5A69445}"/>
                </a:ext>
              </a:extLst>
            </p:cNvPr>
            <p:cNvGrpSpPr/>
            <p:nvPr/>
          </p:nvGrpSpPr>
          <p:grpSpPr>
            <a:xfrm>
              <a:off x="44727" y="896941"/>
              <a:ext cx="2826839" cy="1057883"/>
              <a:chOff x="44727" y="896941"/>
              <a:chExt cx="2826839" cy="1057883"/>
            </a:xfrm>
          </p:grpSpPr>
          <p:pic>
            <p:nvPicPr>
              <p:cNvPr id="8" name="Picture 10" descr="Plate A1.jpg">
                <a:extLst>
                  <a:ext uri="{FF2B5EF4-FFF2-40B4-BE49-F238E27FC236}">
                    <a16:creationId xmlns:a16="http://schemas.microsoft.com/office/drawing/2014/main" id="{C953EE19-0D02-4523-AFFC-610FFBFEA8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27" y="979168"/>
                <a:ext cx="1975027" cy="87828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9" name="Picture 2">
                <a:extLst>
                  <a:ext uri="{FF2B5EF4-FFF2-40B4-BE49-F238E27FC236}">
                    <a16:creationId xmlns:a16="http://schemas.microsoft.com/office/drawing/2014/main" id="{DA85050A-6AC7-41C3-97BF-D4A5CF7B39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007F7F"/>
                  </a:clrFrom>
                  <a:clrTo>
                    <a:srgbClr val="007F7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4650" y="896941"/>
                <a:ext cx="866916" cy="105788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标题 1">
              <a:extLst>
                <a:ext uri="{FF2B5EF4-FFF2-40B4-BE49-F238E27FC236}">
                  <a16:creationId xmlns:a16="http://schemas.microsoft.com/office/drawing/2014/main" id="{821F1E18-90A2-44E0-9F2F-509AEAB38A37}"/>
                </a:ext>
              </a:extLst>
            </p:cNvPr>
            <p:cNvSpPr txBox="1">
              <a:spLocks/>
            </p:cNvSpPr>
            <p:nvPr/>
          </p:nvSpPr>
          <p:spPr>
            <a:xfrm>
              <a:off x="1849603" y="1182087"/>
              <a:ext cx="396240" cy="47244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</a:t>
              </a:r>
              <a:endPara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B768C92-31E8-4D41-80C4-4F8573C0F49C}"/>
              </a:ext>
            </a:extLst>
          </p:cNvPr>
          <p:cNvGrpSpPr/>
          <p:nvPr/>
        </p:nvGrpSpPr>
        <p:grpSpPr>
          <a:xfrm>
            <a:off x="7266318" y="348059"/>
            <a:ext cx="1701539" cy="1537580"/>
            <a:chOff x="7139350" y="1115061"/>
            <a:chExt cx="1701539" cy="1537580"/>
          </a:xfrm>
        </p:grpSpPr>
        <p:pic>
          <p:nvPicPr>
            <p:cNvPr id="6" name="Picture 3" descr="151 man w dino petroglyph">
              <a:extLst>
                <a:ext uri="{FF2B5EF4-FFF2-40B4-BE49-F238E27FC236}">
                  <a16:creationId xmlns:a16="http://schemas.microsoft.com/office/drawing/2014/main" id="{695B3243-DDDE-49BB-BAFE-C51283219B26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26" t="50563" r="10598" b="5324"/>
            <a:stretch/>
          </p:blipFill>
          <p:spPr bwMode="auto">
            <a:xfrm>
              <a:off x="7139350" y="1115061"/>
              <a:ext cx="1701539" cy="15375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标题 1">
              <a:extLst>
                <a:ext uri="{FF2B5EF4-FFF2-40B4-BE49-F238E27FC236}">
                  <a16:creationId xmlns:a16="http://schemas.microsoft.com/office/drawing/2014/main" id="{ECC9F631-44AD-4E16-96FA-C498D7C4AE24}"/>
                </a:ext>
              </a:extLst>
            </p:cNvPr>
            <p:cNvSpPr txBox="1">
              <a:spLocks/>
            </p:cNvSpPr>
            <p:nvPr/>
          </p:nvSpPr>
          <p:spPr>
            <a:xfrm>
              <a:off x="8430594" y="1636784"/>
              <a:ext cx="374567" cy="47244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</a:t>
              </a:r>
              <a:endPara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046C12C1-BD96-9845-B21C-DBDCD8822A40}"/>
              </a:ext>
            </a:extLst>
          </p:cNvPr>
          <p:cNvGrpSpPr/>
          <p:nvPr/>
        </p:nvGrpSpPr>
        <p:grpSpPr>
          <a:xfrm>
            <a:off x="6973946" y="4898781"/>
            <a:ext cx="1954799" cy="1442013"/>
            <a:chOff x="7026210" y="3429000"/>
            <a:chExt cx="1954799" cy="1442013"/>
          </a:xfrm>
        </p:grpSpPr>
        <p:pic>
          <p:nvPicPr>
            <p:cNvPr id="14" name="Shape 143">
              <a:extLst>
                <a:ext uri="{FF2B5EF4-FFF2-40B4-BE49-F238E27FC236}">
                  <a16:creationId xmlns:a16="http://schemas.microsoft.com/office/drawing/2014/main" id="{F521DFD3-084D-4FEB-8F14-4FE46455744C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09" t="10255" r="5179" b="3297"/>
            <a:stretch>
              <a:fillRect/>
            </a:stretch>
          </p:blipFill>
          <p:spPr bwMode="auto">
            <a:xfrm>
              <a:off x="7026210" y="3429000"/>
              <a:ext cx="1954799" cy="14420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3" name="标题 1">
              <a:extLst>
                <a:ext uri="{FF2B5EF4-FFF2-40B4-BE49-F238E27FC236}">
                  <a16:creationId xmlns:a16="http://schemas.microsoft.com/office/drawing/2014/main" id="{FBFA3FD3-302E-4D2C-93C1-4D4FD2F52B66}"/>
                </a:ext>
              </a:extLst>
            </p:cNvPr>
            <p:cNvSpPr txBox="1">
              <a:spLocks/>
            </p:cNvSpPr>
            <p:nvPr/>
          </p:nvSpPr>
          <p:spPr>
            <a:xfrm>
              <a:off x="7816326" y="3913786"/>
              <a:ext cx="374567" cy="47244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E </a:t>
              </a:r>
              <a:endPara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C397675-C4A3-484B-A9EC-B86CACE78D1F}"/>
              </a:ext>
            </a:extLst>
          </p:cNvPr>
          <p:cNvGrpSpPr/>
          <p:nvPr/>
        </p:nvGrpSpPr>
        <p:grpSpPr>
          <a:xfrm>
            <a:off x="-35168" y="4898781"/>
            <a:ext cx="2351382" cy="1332576"/>
            <a:chOff x="114257" y="2546722"/>
            <a:chExt cx="2351382" cy="1332576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FB5E81B9-EF67-FE48-BE0E-664F6BEC4C7E}"/>
                </a:ext>
              </a:extLst>
            </p:cNvPr>
            <p:cNvGrpSpPr/>
            <p:nvPr/>
          </p:nvGrpSpPr>
          <p:grpSpPr>
            <a:xfrm>
              <a:off x="114257" y="2546722"/>
              <a:ext cx="2351382" cy="1332576"/>
              <a:chOff x="114257" y="2546722"/>
              <a:chExt cx="2351382" cy="133257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CF81F528-7FC4-C245-BC40-5E50ACCC66A3}"/>
                  </a:ext>
                </a:extLst>
              </p:cNvPr>
              <p:cNvGrpSpPr/>
              <p:nvPr/>
            </p:nvGrpSpPr>
            <p:grpSpPr>
              <a:xfrm>
                <a:off x="114257" y="2546722"/>
                <a:ext cx="2351382" cy="1325800"/>
                <a:chOff x="114257" y="2546722"/>
                <a:chExt cx="1801281" cy="1015632"/>
              </a:xfrm>
            </p:grpSpPr>
            <p:pic>
              <p:nvPicPr>
                <p:cNvPr id="10" name="图片 9">
                  <a:extLst>
                    <a:ext uri="{FF2B5EF4-FFF2-40B4-BE49-F238E27FC236}">
                      <a16:creationId xmlns:a16="http://schemas.microsoft.com/office/drawing/2014/main" id="{EB4D2258-187A-4495-ACF9-13A9AED0B1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204" b="8259"/>
                <a:stretch/>
              </p:blipFill>
              <p:spPr>
                <a:xfrm>
                  <a:off x="114257" y="2546722"/>
                  <a:ext cx="1329365" cy="1015628"/>
                </a:xfrm>
                <a:prstGeom prst="rect">
                  <a:avLst/>
                </a:prstGeom>
              </p:spPr>
            </p:pic>
            <p:pic>
              <p:nvPicPr>
                <p:cNvPr id="11" name="图片 10">
                  <a:extLst>
                    <a:ext uri="{FF2B5EF4-FFF2-40B4-BE49-F238E27FC236}">
                      <a16:creationId xmlns:a16="http://schemas.microsoft.com/office/drawing/2014/main" id="{7C92C264-0926-481C-B188-62179B696C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1049"/>
                <a:stretch/>
              </p:blipFill>
              <p:spPr>
                <a:xfrm>
                  <a:off x="1444346" y="2547939"/>
                  <a:ext cx="471192" cy="1014415"/>
                </a:xfrm>
                <a:prstGeom prst="rect">
                  <a:avLst/>
                </a:prstGeom>
              </p:spPr>
            </p:pic>
          </p:grp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27FD3C20-A7FB-D242-B4E8-4F23030A32E2}"/>
                  </a:ext>
                </a:extLst>
              </p:cNvPr>
              <p:cNvSpPr/>
              <p:nvPr/>
            </p:nvSpPr>
            <p:spPr>
              <a:xfrm>
                <a:off x="118110" y="2553503"/>
                <a:ext cx="2347529" cy="1325795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20" name="标题 1">
              <a:extLst>
                <a:ext uri="{FF2B5EF4-FFF2-40B4-BE49-F238E27FC236}">
                  <a16:creationId xmlns:a16="http://schemas.microsoft.com/office/drawing/2014/main" id="{08F63D7E-600F-4CB1-BC26-42E70B2D7CE6}"/>
                </a:ext>
              </a:extLst>
            </p:cNvPr>
            <p:cNvSpPr txBox="1">
              <a:spLocks/>
            </p:cNvSpPr>
            <p:nvPr/>
          </p:nvSpPr>
          <p:spPr>
            <a:xfrm>
              <a:off x="1667599" y="2979578"/>
              <a:ext cx="396240" cy="47244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B</a:t>
              </a:r>
              <a:endPara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FD9AA91-2E16-634E-8D63-3C631272FE97}"/>
              </a:ext>
            </a:extLst>
          </p:cNvPr>
          <p:cNvGrpSpPr/>
          <p:nvPr/>
        </p:nvGrpSpPr>
        <p:grpSpPr>
          <a:xfrm>
            <a:off x="3194694" y="5474549"/>
            <a:ext cx="2719444" cy="1383451"/>
            <a:chOff x="23447" y="5049425"/>
            <a:chExt cx="2719444" cy="138345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91753082-7E70-2B4A-A94D-CF4D2A79CCDD}"/>
                </a:ext>
              </a:extLst>
            </p:cNvPr>
            <p:cNvGrpSpPr/>
            <p:nvPr/>
          </p:nvGrpSpPr>
          <p:grpSpPr>
            <a:xfrm>
              <a:off x="23447" y="5049425"/>
              <a:ext cx="2719444" cy="1383451"/>
              <a:chOff x="23447" y="5049425"/>
              <a:chExt cx="2719444" cy="1383451"/>
            </a:xfrm>
          </p:grpSpPr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A0054B2E-926F-1E4D-B7D7-6037D3DC5AEC}"/>
                  </a:ext>
                </a:extLst>
              </p:cNvPr>
              <p:cNvGrpSpPr/>
              <p:nvPr/>
            </p:nvGrpSpPr>
            <p:grpSpPr>
              <a:xfrm>
                <a:off x="23447" y="5049425"/>
                <a:ext cx="2719444" cy="1383451"/>
                <a:chOff x="2415" y="5255704"/>
                <a:chExt cx="2104779" cy="1070755"/>
              </a:xfrm>
            </p:grpSpPr>
            <p:pic>
              <p:nvPicPr>
                <p:cNvPr id="12" name="Picture 3">
                  <a:extLst>
                    <a:ext uri="{FF2B5EF4-FFF2-40B4-BE49-F238E27FC236}">
                      <a16:creationId xmlns:a16="http://schemas.microsoft.com/office/drawing/2014/main" id="{030B3CCA-FF44-4506-B035-B89DED5659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885" y="5255704"/>
                  <a:ext cx="2088308" cy="61996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5" descr="C:\Users\Tom Keenan\Documents\medieval_dinos_fig4.jpg">
                  <a:extLst>
                    <a:ext uri="{FF2B5EF4-FFF2-40B4-BE49-F238E27FC236}">
                      <a16:creationId xmlns:a16="http://schemas.microsoft.com/office/drawing/2014/main" id="{0CC733D7-FE2D-4BFC-B3A4-E97A987C83A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15" y="5874478"/>
                  <a:ext cx="2104779" cy="45198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93652468-A279-5E42-883C-045D5B7EA9F4}"/>
                  </a:ext>
                </a:extLst>
              </p:cNvPr>
              <p:cNvSpPr/>
              <p:nvPr/>
            </p:nvSpPr>
            <p:spPr>
              <a:xfrm>
                <a:off x="44727" y="5049425"/>
                <a:ext cx="2698164" cy="1383451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21" name="标题 1">
              <a:extLst>
                <a:ext uri="{FF2B5EF4-FFF2-40B4-BE49-F238E27FC236}">
                  <a16:creationId xmlns:a16="http://schemas.microsoft.com/office/drawing/2014/main" id="{2C80BBED-5B73-4D36-8BF9-6F2ACEEA82D2}"/>
                </a:ext>
              </a:extLst>
            </p:cNvPr>
            <p:cNvSpPr txBox="1">
              <a:spLocks/>
            </p:cNvSpPr>
            <p:nvPr/>
          </p:nvSpPr>
          <p:spPr>
            <a:xfrm>
              <a:off x="1181239" y="5376461"/>
              <a:ext cx="403860" cy="47244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68580" tIns="34290" rIns="68580" bIns="3429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</a:t>
              </a:r>
              <a:endPara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cxnSp>
        <p:nvCxnSpPr>
          <p:cNvPr id="28" name="直线连接符 27">
            <a:extLst>
              <a:ext uri="{FF2B5EF4-FFF2-40B4-BE49-F238E27FC236}">
                <a16:creationId xmlns:a16="http://schemas.microsoft.com/office/drawing/2014/main" id="{FB1CEA97-79DA-E242-96DE-B8EB41FEDDA8}"/>
              </a:ext>
            </a:extLst>
          </p:cNvPr>
          <p:cNvCxnSpPr>
            <a:cxnSpLocks/>
          </p:cNvCxnSpPr>
          <p:nvPr/>
        </p:nvCxnSpPr>
        <p:spPr>
          <a:xfrm flipH="1" flipV="1">
            <a:off x="2018538" y="1682490"/>
            <a:ext cx="29186" cy="1051612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172CC083-A0E1-0544-B769-2BE7C6500F2D}"/>
              </a:ext>
            </a:extLst>
          </p:cNvPr>
          <p:cNvSpPr txBox="1"/>
          <p:nvPr/>
        </p:nvSpPr>
        <p:spPr>
          <a:xfrm>
            <a:off x="2082671" y="2490330"/>
            <a:ext cx="837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美索不达米亚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" name="任意形状 36">
            <a:extLst>
              <a:ext uri="{FF2B5EF4-FFF2-40B4-BE49-F238E27FC236}">
                <a16:creationId xmlns:a16="http://schemas.microsoft.com/office/drawing/2014/main" id="{05D43244-CFFD-3649-AD31-B5AC3D8C1982}"/>
              </a:ext>
            </a:extLst>
          </p:cNvPr>
          <p:cNvSpPr/>
          <p:nvPr/>
        </p:nvSpPr>
        <p:spPr>
          <a:xfrm>
            <a:off x="1319284" y="1869743"/>
            <a:ext cx="272955" cy="295702"/>
          </a:xfrm>
          <a:custGeom>
            <a:avLst/>
            <a:gdLst>
              <a:gd name="connsiteX0" fmla="*/ 0 w 272955"/>
              <a:gd name="connsiteY0" fmla="*/ 263857 h 295702"/>
              <a:gd name="connsiteX1" fmla="*/ 54591 w 272955"/>
              <a:gd name="connsiteY1" fmla="*/ 245660 h 295702"/>
              <a:gd name="connsiteX2" fmla="*/ 50041 w 272955"/>
              <a:gd name="connsiteY2" fmla="*/ 209266 h 295702"/>
              <a:gd name="connsiteX3" fmla="*/ 50041 w 272955"/>
              <a:gd name="connsiteY3" fmla="*/ 209266 h 295702"/>
              <a:gd name="connsiteX4" fmla="*/ 90985 w 272955"/>
              <a:gd name="connsiteY4" fmla="*/ 204717 h 295702"/>
              <a:gd name="connsiteX5" fmla="*/ 95534 w 272955"/>
              <a:gd name="connsiteY5" fmla="*/ 172872 h 295702"/>
              <a:gd name="connsiteX6" fmla="*/ 95534 w 272955"/>
              <a:gd name="connsiteY6" fmla="*/ 172872 h 295702"/>
              <a:gd name="connsiteX7" fmla="*/ 136477 w 272955"/>
              <a:gd name="connsiteY7" fmla="*/ 177421 h 295702"/>
              <a:gd name="connsiteX8" fmla="*/ 150125 w 272955"/>
              <a:gd name="connsiteY8" fmla="*/ 150126 h 295702"/>
              <a:gd name="connsiteX9" fmla="*/ 154674 w 272955"/>
              <a:gd name="connsiteY9" fmla="*/ 127379 h 295702"/>
              <a:gd name="connsiteX10" fmla="*/ 154674 w 272955"/>
              <a:gd name="connsiteY10" fmla="*/ 127379 h 295702"/>
              <a:gd name="connsiteX11" fmla="*/ 136477 w 272955"/>
              <a:gd name="connsiteY11" fmla="*/ 86436 h 295702"/>
              <a:gd name="connsiteX12" fmla="*/ 145576 w 272955"/>
              <a:gd name="connsiteY12" fmla="*/ 31845 h 295702"/>
              <a:gd name="connsiteX13" fmla="*/ 191068 w 272955"/>
              <a:gd name="connsiteY13" fmla="*/ 0 h 295702"/>
              <a:gd name="connsiteX14" fmla="*/ 268406 w 272955"/>
              <a:gd name="connsiteY14" fmla="*/ 0 h 295702"/>
              <a:gd name="connsiteX15" fmla="*/ 272955 w 272955"/>
              <a:gd name="connsiteY15" fmla="*/ 18197 h 295702"/>
              <a:gd name="connsiteX16" fmla="*/ 254758 w 272955"/>
              <a:gd name="connsiteY16" fmla="*/ 31845 h 295702"/>
              <a:gd name="connsiteX17" fmla="*/ 272955 w 272955"/>
              <a:gd name="connsiteY17" fmla="*/ 50042 h 295702"/>
              <a:gd name="connsiteX18" fmla="*/ 227462 w 272955"/>
              <a:gd name="connsiteY18" fmla="*/ 68239 h 295702"/>
              <a:gd name="connsiteX19" fmla="*/ 227462 w 272955"/>
              <a:gd name="connsiteY19" fmla="*/ 68239 h 295702"/>
              <a:gd name="connsiteX20" fmla="*/ 227462 w 272955"/>
              <a:gd name="connsiteY20" fmla="*/ 195618 h 295702"/>
              <a:gd name="connsiteX21" fmla="*/ 227462 w 272955"/>
              <a:gd name="connsiteY21" fmla="*/ 195618 h 295702"/>
              <a:gd name="connsiteX22" fmla="*/ 181970 w 272955"/>
              <a:gd name="connsiteY22" fmla="*/ 254758 h 295702"/>
              <a:gd name="connsiteX23" fmla="*/ 159223 w 272955"/>
              <a:gd name="connsiteY23" fmla="*/ 295702 h 295702"/>
              <a:gd name="connsiteX24" fmla="*/ 77337 w 272955"/>
              <a:gd name="connsiteY24" fmla="*/ 291153 h 295702"/>
              <a:gd name="connsiteX25" fmla="*/ 0 w 272955"/>
              <a:gd name="connsiteY25" fmla="*/ 263857 h 29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72955" h="295702">
                <a:moveTo>
                  <a:pt x="0" y="263857"/>
                </a:moveTo>
                <a:lnTo>
                  <a:pt x="54591" y="245660"/>
                </a:lnTo>
                <a:lnTo>
                  <a:pt x="50041" y="209266"/>
                </a:lnTo>
                <a:lnTo>
                  <a:pt x="50041" y="209266"/>
                </a:lnTo>
                <a:lnTo>
                  <a:pt x="90985" y="204717"/>
                </a:lnTo>
                <a:lnTo>
                  <a:pt x="95534" y="172872"/>
                </a:lnTo>
                <a:lnTo>
                  <a:pt x="95534" y="172872"/>
                </a:lnTo>
                <a:lnTo>
                  <a:pt x="136477" y="177421"/>
                </a:lnTo>
                <a:lnTo>
                  <a:pt x="150125" y="150126"/>
                </a:lnTo>
                <a:lnTo>
                  <a:pt x="154674" y="127379"/>
                </a:lnTo>
                <a:lnTo>
                  <a:pt x="154674" y="127379"/>
                </a:lnTo>
                <a:lnTo>
                  <a:pt x="136477" y="86436"/>
                </a:lnTo>
                <a:lnTo>
                  <a:pt x="145576" y="31845"/>
                </a:lnTo>
                <a:lnTo>
                  <a:pt x="191068" y="0"/>
                </a:lnTo>
                <a:lnTo>
                  <a:pt x="268406" y="0"/>
                </a:lnTo>
                <a:lnTo>
                  <a:pt x="272955" y="18197"/>
                </a:lnTo>
                <a:lnTo>
                  <a:pt x="254758" y="31845"/>
                </a:lnTo>
                <a:lnTo>
                  <a:pt x="272955" y="50042"/>
                </a:lnTo>
                <a:lnTo>
                  <a:pt x="227462" y="68239"/>
                </a:lnTo>
                <a:lnTo>
                  <a:pt x="227462" y="68239"/>
                </a:lnTo>
                <a:lnTo>
                  <a:pt x="227462" y="195618"/>
                </a:lnTo>
                <a:lnTo>
                  <a:pt x="227462" y="195618"/>
                </a:lnTo>
                <a:lnTo>
                  <a:pt x="181970" y="254758"/>
                </a:lnTo>
                <a:lnTo>
                  <a:pt x="159223" y="295702"/>
                </a:lnTo>
                <a:lnTo>
                  <a:pt x="77337" y="291153"/>
                </a:lnTo>
                <a:lnTo>
                  <a:pt x="0" y="263857"/>
                </a:lnTo>
                <a:close/>
              </a:path>
            </a:pathLst>
          </a:custGeom>
          <a:solidFill>
            <a:schemeClr val="tx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9" name="直线连接符 38">
            <a:extLst>
              <a:ext uri="{FF2B5EF4-FFF2-40B4-BE49-F238E27FC236}">
                <a16:creationId xmlns:a16="http://schemas.microsoft.com/office/drawing/2014/main" id="{24157915-4956-4A42-BD54-CCA194878C99}"/>
              </a:ext>
            </a:extLst>
          </p:cNvPr>
          <p:cNvCxnSpPr>
            <a:cxnSpLocks/>
          </p:cNvCxnSpPr>
          <p:nvPr/>
        </p:nvCxnSpPr>
        <p:spPr>
          <a:xfrm>
            <a:off x="1426187" y="2172226"/>
            <a:ext cx="1768507" cy="3302323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9E9E56CC-93A4-4441-8725-1914977C1435}"/>
              </a:ext>
            </a:extLst>
          </p:cNvPr>
          <p:cNvSpPr txBox="1"/>
          <p:nvPr/>
        </p:nvSpPr>
        <p:spPr>
          <a:xfrm>
            <a:off x="692391" y="19411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英国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" name="任意形状 45">
            <a:extLst>
              <a:ext uri="{FF2B5EF4-FFF2-40B4-BE49-F238E27FC236}">
                <a16:creationId xmlns:a16="http://schemas.microsoft.com/office/drawing/2014/main" id="{7B82EFA0-DD90-FA48-BB7C-55A97F098E4D}"/>
              </a:ext>
            </a:extLst>
          </p:cNvPr>
          <p:cNvSpPr/>
          <p:nvPr/>
        </p:nvSpPr>
        <p:spPr>
          <a:xfrm>
            <a:off x="3276600" y="3572933"/>
            <a:ext cx="160867" cy="165100"/>
          </a:xfrm>
          <a:custGeom>
            <a:avLst/>
            <a:gdLst>
              <a:gd name="connsiteX0" fmla="*/ 0 w 160867"/>
              <a:gd name="connsiteY0" fmla="*/ 76200 h 165100"/>
              <a:gd name="connsiteX1" fmla="*/ 0 w 160867"/>
              <a:gd name="connsiteY1" fmla="*/ 38100 h 165100"/>
              <a:gd name="connsiteX2" fmla="*/ 42333 w 160867"/>
              <a:gd name="connsiteY2" fmla="*/ 0 h 165100"/>
              <a:gd name="connsiteX3" fmla="*/ 88900 w 160867"/>
              <a:gd name="connsiteY3" fmla="*/ 12700 h 165100"/>
              <a:gd name="connsiteX4" fmla="*/ 110067 w 160867"/>
              <a:gd name="connsiteY4" fmla="*/ 25400 h 165100"/>
              <a:gd name="connsiteX5" fmla="*/ 139700 w 160867"/>
              <a:gd name="connsiteY5" fmla="*/ 0 h 165100"/>
              <a:gd name="connsiteX6" fmla="*/ 160867 w 160867"/>
              <a:gd name="connsiteY6" fmla="*/ 21167 h 165100"/>
              <a:gd name="connsiteX7" fmla="*/ 152400 w 160867"/>
              <a:gd name="connsiteY7" fmla="*/ 93134 h 165100"/>
              <a:gd name="connsiteX8" fmla="*/ 110067 w 160867"/>
              <a:gd name="connsiteY8" fmla="*/ 114300 h 165100"/>
              <a:gd name="connsiteX9" fmla="*/ 59267 w 160867"/>
              <a:gd name="connsiteY9" fmla="*/ 165100 h 165100"/>
              <a:gd name="connsiteX10" fmla="*/ 59267 w 160867"/>
              <a:gd name="connsiteY10" fmla="*/ 165100 h 165100"/>
              <a:gd name="connsiteX11" fmla="*/ 0 w 160867"/>
              <a:gd name="connsiteY11" fmla="*/ 7620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0867" h="165100">
                <a:moveTo>
                  <a:pt x="0" y="76200"/>
                </a:moveTo>
                <a:lnTo>
                  <a:pt x="0" y="38100"/>
                </a:lnTo>
                <a:lnTo>
                  <a:pt x="42333" y="0"/>
                </a:lnTo>
                <a:lnTo>
                  <a:pt x="88900" y="12700"/>
                </a:lnTo>
                <a:lnTo>
                  <a:pt x="110067" y="25400"/>
                </a:lnTo>
                <a:lnTo>
                  <a:pt x="139700" y="0"/>
                </a:lnTo>
                <a:lnTo>
                  <a:pt x="160867" y="21167"/>
                </a:lnTo>
                <a:lnTo>
                  <a:pt x="152400" y="93134"/>
                </a:lnTo>
                <a:lnTo>
                  <a:pt x="110067" y="114300"/>
                </a:lnTo>
                <a:lnTo>
                  <a:pt x="59267" y="165100"/>
                </a:lnTo>
                <a:lnTo>
                  <a:pt x="59267" y="165100"/>
                </a:lnTo>
                <a:lnTo>
                  <a:pt x="0" y="76200"/>
                </a:lnTo>
                <a:close/>
              </a:path>
            </a:pathLst>
          </a:cu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47" name="直线连接符 46">
            <a:extLst>
              <a:ext uri="{FF2B5EF4-FFF2-40B4-BE49-F238E27FC236}">
                <a16:creationId xmlns:a16="http://schemas.microsoft.com/office/drawing/2014/main" id="{E0AE8E9E-0C51-9945-B13A-AE11D3A19491}"/>
              </a:ext>
            </a:extLst>
          </p:cNvPr>
          <p:cNvCxnSpPr>
            <a:cxnSpLocks/>
            <a:stCxn id="46" idx="0"/>
          </p:cNvCxnSpPr>
          <p:nvPr/>
        </p:nvCxnSpPr>
        <p:spPr>
          <a:xfrm flipH="1">
            <a:off x="2251605" y="3649133"/>
            <a:ext cx="1024995" cy="1391931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F9BF5E5A-DA48-5C42-A1AE-FDD587191131}"/>
              </a:ext>
            </a:extLst>
          </p:cNvPr>
          <p:cNvSpPr txBox="1"/>
          <p:nvPr/>
        </p:nvSpPr>
        <p:spPr>
          <a:xfrm>
            <a:off x="3189553" y="370746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柬埔寨</a:t>
            </a:r>
            <a:endParaRPr kumimoji="1"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54" name="直线连接符 53">
            <a:extLst>
              <a:ext uri="{FF2B5EF4-FFF2-40B4-BE49-F238E27FC236}">
                <a16:creationId xmlns:a16="http://schemas.microsoft.com/office/drawing/2014/main" id="{C8262DC5-1777-C64D-98CA-76BA833B0E14}"/>
              </a:ext>
            </a:extLst>
          </p:cNvPr>
          <p:cNvCxnSpPr>
            <a:cxnSpLocks/>
          </p:cNvCxnSpPr>
          <p:nvPr/>
        </p:nvCxnSpPr>
        <p:spPr>
          <a:xfrm flipV="1">
            <a:off x="6896500" y="1430254"/>
            <a:ext cx="378986" cy="1200241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68674568-C59B-D548-BB9E-99B5B2139E2B}"/>
              </a:ext>
            </a:extLst>
          </p:cNvPr>
          <p:cNvSpPr txBox="1"/>
          <p:nvPr/>
        </p:nvSpPr>
        <p:spPr>
          <a:xfrm>
            <a:off x="6896500" y="274115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美国</a:t>
            </a:r>
          </a:p>
        </p:txBody>
      </p:sp>
      <p:sp>
        <p:nvSpPr>
          <p:cNvPr id="58" name="任意形状 57">
            <a:extLst>
              <a:ext uri="{FF2B5EF4-FFF2-40B4-BE49-F238E27FC236}">
                <a16:creationId xmlns:a16="http://schemas.microsoft.com/office/drawing/2014/main" id="{C8CD197E-8F04-5940-805D-DE78CCC5CD21}"/>
              </a:ext>
            </a:extLst>
          </p:cNvPr>
          <p:cNvSpPr/>
          <p:nvPr/>
        </p:nvSpPr>
        <p:spPr>
          <a:xfrm>
            <a:off x="2753360" y="2372360"/>
            <a:ext cx="1447800" cy="1122680"/>
          </a:xfrm>
          <a:custGeom>
            <a:avLst/>
            <a:gdLst>
              <a:gd name="connsiteX0" fmla="*/ 472440 w 1447800"/>
              <a:gd name="connsiteY0" fmla="*/ 797560 h 1122680"/>
              <a:gd name="connsiteX1" fmla="*/ 421640 w 1447800"/>
              <a:gd name="connsiteY1" fmla="*/ 777240 h 1122680"/>
              <a:gd name="connsiteX2" fmla="*/ 381000 w 1447800"/>
              <a:gd name="connsiteY2" fmla="*/ 812800 h 1122680"/>
              <a:gd name="connsiteX3" fmla="*/ 320040 w 1447800"/>
              <a:gd name="connsiteY3" fmla="*/ 807720 h 1122680"/>
              <a:gd name="connsiteX4" fmla="*/ 309880 w 1447800"/>
              <a:gd name="connsiteY4" fmla="*/ 777240 h 1122680"/>
              <a:gd name="connsiteX5" fmla="*/ 309880 w 1447800"/>
              <a:gd name="connsiteY5" fmla="*/ 777240 h 1122680"/>
              <a:gd name="connsiteX6" fmla="*/ 198120 w 1447800"/>
              <a:gd name="connsiteY6" fmla="*/ 782320 h 1122680"/>
              <a:gd name="connsiteX7" fmla="*/ 91440 w 1447800"/>
              <a:gd name="connsiteY7" fmla="*/ 701040 h 1122680"/>
              <a:gd name="connsiteX8" fmla="*/ 50800 w 1447800"/>
              <a:gd name="connsiteY8" fmla="*/ 655320 h 1122680"/>
              <a:gd name="connsiteX9" fmla="*/ 45720 w 1447800"/>
              <a:gd name="connsiteY9" fmla="*/ 609600 h 1122680"/>
              <a:gd name="connsiteX10" fmla="*/ 60960 w 1447800"/>
              <a:gd name="connsiteY10" fmla="*/ 584200 h 1122680"/>
              <a:gd name="connsiteX11" fmla="*/ 60960 w 1447800"/>
              <a:gd name="connsiteY11" fmla="*/ 513080 h 1122680"/>
              <a:gd name="connsiteX12" fmla="*/ 15240 w 1447800"/>
              <a:gd name="connsiteY12" fmla="*/ 452120 h 1122680"/>
              <a:gd name="connsiteX13" fmla="*/ 0 w 1447800"/>
              <a:gd name="connsiteY13" fmla="*/ 386080 h 1122680"/>
              <a:gd name="connsiteX14" fmla="*/ 40640 w 1447800"/>
              <a:gd name="connsiteY14" fmla="*/ 340360 h 1122680"/>
              <a:gd name="connsiteX15" fmla="*/ 152400 w 1447800"/>
              <a:gd name="connsiteY15" fmla="*/ 320040 h 1122680"/>
              <a:gd name="connsiteX16" fmla="*/ 208280 w 1447800"/>
              <a:gd name="connsiteY16" fmla="*/ 218440 h 1122680"/>
              <a:gd name="connsiteX17" fmla="*/ 304800 w 1447800"/>
              <a:gd name="connsiteY17" fmla="*/ 137160 h 1122680"/>
              <a:gd name="connsiteX18" fmla="*/ 406400 w 1447800"/>
              <a:gd name="connsiteY18" fmla="*/ 86360 h 1122680"/>
              <a:gd name="connsiteX19" fmla="*/ 477520 w 1447800"/>
              <a:gd name="connsiteY19" fmla="*/ 167640 h 1122680"/>
              <a:gd name="connsiteX20" fmla="*/ 457200 w 1447800"/>
              <a:gd name="connsiteY20" fmla="*/ 238760 h 1122680"/>
              <a:gd name="connsiteX21" fmla="*/ 538480 w 1447800"/>
              <a:gd name="connsiteY21" fmla="*/ 274320 h 1122680"/>
              <a:gd name="connsiteX22" fmla="*/ 553720 w 1447800"/>
              <a:gd name="connsiteY22" fmla="*/ 320040 h 1122680"/>
              <a:gd name="connsiteX23" fmla="*/ 746760 w 1447800"/>
              <a:gd name="connsiteY23" fmla="*/ 360680 h 1122680"/>
              <a:gd name="connsiteX24" fmla="*/ 746760 w 1447800"/>
              <a:gd name="connsiteY24" fmla="*/ 360680 h 1122680"/>
              <a:gd name="connsiteX25" fmla="*/ 777240 w 1447800"/>
              <a:gd name="connsiteY25" fmla="*/ 335280 h 1122680"/>
              <a:gd name="connsiteX26" fmla="*/ 863600 w 1447800"/>
              <a:gd name="connsiteY26" fmla="*/ 335280 h 1122680"/>
              <a:gd name="connsiteX27" fmla="*/ 863600 w 1447800"/>
              <a:gd name="connsiteY27" fmla="*/ 335280 h 1122680"/>
              <a:gd name="connsiteX28" fmla="*/ 899160 w 1447800"/>
              <a:gd name="connsiteY28" fmla="*/ 269240 h 1122680"/>
              <a:gd name="connsiteX29" fmla="*/ 970280 w 1447800"/>
              <a:gd name="connsiteY29" fmla="*/ 269240 h 1122680"/>
              <a:gd name="connsiteX30" fmla="*/ 1036320 w 1447800"/>
              <a:gd name="connsiteY30" fmla="*/ 223520 h 1122680"/>
              <a:gd name="connsiteX31" fmla="*/ 1097280 w 1447800"/>
              <a:gd name="connsiteY31" fmla="*/ 228600 h 1122680"/>
              <a:gd name="connsiteX32" fmla="*/ 1097280 w 1447800"/>
              <a:gd name="connsiteY32" fmla="*/ 228600 h 1122680"/>
              <a:gd name="connsiteX33" fmla="*/ 1076960 w 1447800"/>
              <a:gd name="connsiteY33" fmla="*/ 182880 h 1122680"/>
              <a:gd name="connsiteX34" fmla="*/ 1051560 w 1447800"/>
              <a:gd name="connsiteY34" fmla="*/ 198120 h 1122680"/>
              <a:gd name="connsiteX35" fmla="*/ 1010920 w 1447800"/>
              <a:gd name="connsiteY35" fmla="*/ 182880 h 1122680"/>
              <a:gd name="connsiteX36" fmla="*/ 1041400 w 1447800"/>
              <a:gd name="connsiteY36" fmla="*/ 116840 h 1122680"/>
              <a:gd name="connsiteX37" fmla="*/ 1041400 w 1447800"/>
              <a:gd name="connsiteY37" fmla="*/ 116840 h 1122680"/>
              <a:gd name="connsiteX38" fmla="*/ 1041400 w 1447800"/>
              <a:gd name="connsiteY38" fmla="*/ 116840 h 1122680"/>
              <a:gd name="connsiteX39" fmla="*/ 1041400 w 1447800"/>
              <a:gd name="connsiteY39" fmla="*/ 116840 h 1122680"/>
              <a:gd name="connsiteX40" fmla="*/ 1041400 w 1447800"/>
              <a:gd name="connsiteY40" fmla="*/ 116840 h 1122680"/>
              <a:gd name="connsiteX41" fmla="*/ 1041400 w 1447800"/>
              <a:gd name="connsiteY41" fmla="*/ 116840 h 1122680"/>
              <a:gd name="connsiteX42" fmla="*/ 1092200 w 1447800"/>
              <a:gd name="connsiteY42" fmla="*/ 101600 h 1122680"/>
              <a:gd name="connsiteX43" fmla="*/ 1122680 w 1447800"/>
              <a:gd name="connsiteY43" fmla="*/ 35560 h 1122680"/>
              <a:gd name="connsiteX44" fmla="*/ 1158240 w 1447800"/>
              <a:gd name="connsiteY44" fmla="*/ 0 h 1122680"/>
              <a:gd name="connsiteX45" fmla="*/ 1244600 w 1447800"/>
              <a:gd name="connsiteY45" fmla="*/ 0 h 1122680"/>
              <a:gd name="connsiteX46" fmla="*/ 1290320 w 1447800"/>
              <a:gd name="connsiteY46" fmla="*/ 30480 h 1122680"/>
              <a:gd name="connsiteX47" fmla="*/ 1300480 w 1447800"/>
              <a:gd name="connsiteY47" fmla="*/ 106680 h 1122680"/>
              <a:gd name="connsiteX48" fmla="*/ 1336040 w 1447800"/>
              <a:gd name="connsiteY48" fmla="*/ 142240 h 1122680"/>
              <a:gd name="connsiteX49" fmla="*/ 1381760 w 1447800"/>
              <a:gd name="connsiteY49" fmla="*/ 187960 h 1122680"/>
              <a:gd name="connsiteX50" fmla="*/ 1447800 w 1447800"/>
              <a:gd name="connsiteY50" fmla="*/ 172720 h 1122680"/>
              <a:gd name="connsiteX51" fmla="*/ 1437640 w 1447800"/>
              <a:gd name="connsiteY51" fmla="*/ 238760 h 1122680"/>
              <a:gd name="connsiteX52" fmla="*/ 1412240 w 1447800"/>
              <a:gd name="connsiteY52" fmla="*/ 330200 h 1122680"/>
              <a:gd name="connsiteX53" fmla="*/ 1315720 w 1447800"/>
              <a:gd name="connsiteY53" fmla="*/ 386080 h 1122680"/>
              <a:gd name="connsiteX54" fmla="*/ 1249680 w 1447800"/>
              <a:gd name="connsiteY54" fmla="*/ 421640 h 1122680"/>
              <a:gd name="connsiteX55" fmla="*/ 1193800 w 1447800"/>
              <a:gd name="connsiteY55" fmla="*/ 482600 h 1122680"/>
              <a:gd name="connsiteX56" fmla="*/ 1107440 w 1447800"/>
              <a:gd name="connsiteY56" fmla="*/ 487680 h 1122680"/>
              <a:gd name="connsiteX57" fmla="*/ 1158240 w 1447800"/>
              <a:gd name="connsiteY57" fmla="*/ 553720 h 1122680"/>
              <a:gd name="connsiteX58" fmla="*/ 1076960 w 1447800"/>
              <a:gd name="connsiteY58" fmla="*/ 584200 h 1122680"/>
              <a:gd name="connsiteX59" fmla="*/ 1132840 w 1447800"/>
              <a:gd name="connsiteY59" fmla="*/ 731520 h 1122680"/>
              <a:gd name="connsiteX60" fmla="*/ 1092200 w 1447800"/>
              <a:gd name="connsiteY60" fmla="*/ 817880 h 1122680"/>
              <a:gd name="connsiteX61" fmla="*/ 1112520 w 1447800"/>
              <a:gd name="connsiteY61" fmla="*/ 904240 h 1122680"/>
              <a:gd name="connsiteX62" fmla="*/ 1082040 w 1447800"/>
              <a:gd name="connsiteY62" fmla="*/ 1010920 h 1122680"/>
              <a:gd name="connsiteX63" fmla="*/ 990600 w 1447800"/>
              <a:gd name="connsiteY63" fmla="*/ 1016000 h 1122680"/>
              <a:gd name="connsiteX64" fmla="*/ 965200 w 1447800"/>
              <a:gd name="connsiteY64" fmla="*/ 960120 h 1122680"/>
              <a:gd name="connsiteX65" fmla="*/ 868680 w 1447800"/>
              <a:gd name="connsiteY65" fmla="*/ 1021080 h 1122680"/>
              <a:gd name="connsiteX66" fmla="*/ 802640 w 1447800"/>
              <a:gd name="connsiteY66" fmla="*/ 1041400 h 1122680"/>
              <a:gd name="connsiteX67" fmla="*/ 777240 w 1447800"/>
              <a:gd name="connsiteY67" fmla="*/ 1122680 h 1122680"/>
              <a:gd name="connsiteX68" fmla="*/ 701040 w 1447800"/>
              <a:gd name="connsiteY68" fmla="*/ 1117600 h 1122680"/>
              <a:gd name="connsiteX69" fmla="*/ 680720 w 1447800"/>
              <a:gd name="connsiteY69" fmla="*/ 1061720 h 1122680"/>
              <a:gd name="connsiteX70" fmla="*/ 726440 w 1447800"/>
              <a:gd name="connsiteY70" fmla="*/ 1026160 h 1122680"/>
              <a:gd name="connsiteX71" fmla="*/ 650240 w 1447800"/>
              <a:gd name="connsiteY71" fmla="*/ 990600 h 1122680"/>
              <a:gd name="connsiteX72" fmla="*/ 645160 w 1447800"/>
              <a:gd name="connsiteY72" fmla="*/ 965200 h 1122680"/>
              <a:gd name="connsiteX73" fmla="*/ 579120 w 1447800"/>
              <a:gd name="connsiteY73" fmla="*/ 990600 h 1122680"/>
              <a:gd name="connsiteX74" fmla="*/ 568960 w 1447800"/>
              <a:gd name="connsiteY74" fmla="*/ 1041400 h 1122680"/>
              <a:gd name="connsiteX75" fmla="*/ 487680 w 1447800"/>
              <a:gd name="connsiteY75" fmla="*/ 985520 h 1122680"/>
              <a:gd name="connsiteX76" fmla="*/ 441960 w 1447800"/>
              <a:gd name="connsiteY76" fmla="*/ 899160 h 1122680"/>
              <a:gd name="connsiteX77" fmla="*/ 472440 w 1447800"/>
              <a:gd name="connsiteY77" fmla="*/ 797560 h 112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447800" h="1122680">
                <a:moveTo>
                  <a:pt x="472440" y="797560"/>
                </a:moveTo>
                <a:lnTo>
                  <a:pt x="421640" y="777240"/>
                </a:lnTo>
                <a:lnTo>
                  <a:pt x="381000" y="812800"/>
                </a:lnTo>
                <a:lnTo>
                  <a:pt x="320040" y="807720"/>
                </a:lnTo>
                <a:lnTo>
                  <a:pt x="309880" y="777240"/>
                </a:lnTo>
                <a:lnTo>
                  <a:pt x="309880" y="777240"/>
                </a:lnTo>
                <a:lnTo>
                  <a:pt x="198120" y="782320"/>
                </a:lnTo>
                <a:lnTo>
                  <a:pt x="91440" y="701040"/>
                </a:lnTo>
                <a:lnTo>
                  <a:pt x="50800" y="655320"/>
                </a:lnTo>
                <a:lnTo>
                  <a:pt x="45720" y="609600"/>
                </a:lnTo>
                <a:lnTo>
                  <a:pt x="60960" y="584200"/>
                </a:lnTo>
                <a:lnTo>
                  <a:pt x="60960" y="513080"/>
                </a:lnTo>
                <a:lnTo>
                  <a:pt x="15240" y="452120"/>
                </a:lnTo>
                <a:lnTo>
                  <a:pt x="0" y="386080"/>
                </a:lnTo>
                <a:lnTo>
                  <a:pt x="40640" y="340360"/>
                </a:lnTo>
                <a:lnTo>
                  <a:pt x="152400" y="320040"/>
                </a:lnTo>
                <a:lnTo>
                  <a:pt x="208280" y="218440"/>
                </a:lnTo>
                <a:lnTo>
                  <a:pt x="304800" y="137160"/>
                </a:lnTo>
                <a:lnTo>
                  <a:pt x="406400" y="86360"/>
                </a:lnTo>
                <a:lnTo>
                  <a:pt x="477520" y="167640"/>
                </a:lnTo>
                <a:lnTo>
                  <a:pt x="457200" y="238760"/>
                </a:lnTo>
                <a:lnTo>
                  <a:pt x="538480" y="274320"/>
                </a:lnTo>
                <a:lnTo>
                  <a:pt x="553720" y="320040"/>
                </a:lnTo>
                <a:lnTo>
                  <a:pt x="746760" y="360680"/>
                </a:lnTo>
                <a:lnTo>
                  <a:pt x="746760" y="360680"/>
                </a:lnTo>
                <a:lnTo>
                  <a:pt x="777240" y="335280"/>
                </a:lnTo>
                <a:lnTo>
                  <a:pt x="863600" y="335280"/>
                </a:lnTo>
                <a:lnTo>
                  <a:pt x="863600" y="335280"/>
                </a:lnTo>
                <a:lnTo>
                  <a:pt x="899160" y="269240"/>
                </a:lnTo>
                <a:lnTo>
                  <a:pt x="970280" y="269240"/>
                </a:lnTo>
                <a:lnTo>
                  <a:pt x="1036320" y="223520"/>
                </a:lnTo>
                <a:lnTo>
                  <a:pt x="1097280" y="228600"/>
                </a:lnTo>
                <a:lnTo>
                  <a:pt x="1097280" y="228600"/>
                </a:lnTo>
                <a:lnTo>
                  <a:pt x="1076960" y="182880"/>
                </a:lnTo>
                <a:lnTo>
                  <a:pt x="1051560" y="198120"/>
                </a:lnTo>
                <a:lnTo>
                  <a:pt x="1010920" y="182880"/>
                </a:lnTo>
                <a:lnTo>
                  <a:pt x="1041400" y="116840"/>
                </a:lnTo>
                <a:lnTo>
                  <a:pt x="1041400" y="116840"/>
                </a:lnTo>
                <a:lnTo>
                  <a:pt x="1041400" y="116840"/>
                </a:lnTo>
                <a:lnTo>
                  <a:pt x="1041400" y="116840"/>
                </a:lnTo>
                <a:lnTo>
                  <a:pt x="1041400" y="116840"/>
                </a:lnTo>
                <a:lnTo>
                  <a:pt x="1041400" y="116840"/>
                </a:lnTo>
                <a:lnTo>
                  <a:pt x="1092200" y="101600"/>
                </a:lnTo>
                <a:lnTo>
                  <a:pt x="1122680" y="35560"/>
                </a:lnTo>
                <a:lnTo>
                  <a:pt x="1158240" y="0"/>
                </a:lnTo>
                <a:lnTo>
                  <a:pt x="1244600" y="0"/>
                </a:lnTo>
                <a:lnTo>
                  <a:pt x="1290320" y="30480"/>
                </a:lnTo>
                <a:lnTo>
                  <a:pt x="1300480" y="106680"/>
                </a:lnTo>
                <a:lnTo>
                  <a:pt x="1336040" y="142240"/>
                </a:lnTo>
                <a:lnTo>
                  <a:pt x="1381760" y="187960"/>
                </a:lnTo>
                <a:lnTo>
                  <a:pt x="1447800" y="172720"/>
                </a:lnTo>
                <a:lnTo>
                  <a:pt x="1437640" y="238760"/>
                </a:lnTo>
                <a:lnTo>
                  <a:pt x="1412240" y="330200"/>
                </a:lnTo>
                <a:lnTo>
                  <a:pt x="1315720" y="386080"/>
                </a:lnTo>
                <a:lnTo>
                  <a:pt x="1249680" y="421640"/>
                </a:lnTo>
                <a:lnTo>
                  <a:pt x="1193800" y="482600"/>
                </a:lnTo>
                <a:lnTo>
                  <a:pt x="1107440" y="487680"/>
                </a:lnTo>
                <a:lnTo>
                  <a:pt x="1158240" y="553720"/>
                </a:lnTo>
                <a:lnTo>
                  <a:pt x="1076960" y="584200"/>
                </a:lnTo>
                <a:lnTo>
                  <a:pt x="1132840" y="731520"/>
                </a:lnTo>
                <a:lnTo>
                  <a:pt x="1092200" y="817880"/>
                </a:lnTo>
                <a:lnTo>
                  <a:pt x="1112520" y="904240"/>
                </a:lnTo>
                <a:lnTo>
                  <a:pt x="1082040" y="1010920"/>
                </a:lnTo>
                <a:lnTo>
                  <a:pt x="990600" y="1016000"/>
                </a:lnTo>
                <a:lnTo>
                  <a:pt x="965200" y="960120"/>
                </a:lnTo>
                <a:lnTo>
                  <a:pt x="868680" y="1021080"/>
                </a:lnTo>
                <a:lnTo>
                  <a:pt x="802640" y="1041400"/>
                </a:lnTo>
                <a:lnTo>
                  <a:pt x="777240" y="1122680"/>
                </a:lnTo>
                <a:lnTo>
                  <a:pt x="701040" y="1117600"/>
                </a:lnTo>
                <a:lnTo>
                  <a:pt x="680720" y="1061720"/>
                </a:lnTo>
                <a:lnTo>
                  <a:pt x="726440" y="1026160"/>
                </a:lnTo>
                <a:lnTo>
                  <a:pt x="650240" y="990600"/>
                </a:lnTo>
                <a:lnTo>
                  <a:pt x="645160" y="965200"/>
                </a:lnTo>
                <a:lnTo>
                  <a:pt x="579120" y="990600"/>
                </a:lnTo>
                <a:lnTo>
                  <a:pt x="568960" y="1041400"/>
                </a:lnTo>
                <a:lnTo>
                  <a:pt x="487680" y="985520"/>
                </a:lnTo>
                <a:lnTo>
                  <a:pt x="441960" y="899160"/>
                </a:lnTo>
                <a:lnTo>
                  <a:pt x="472440" y="797560"/>
                </a:lnTo>
                <a:close/>
              </a:path>
            </a:pathLst>
          </a:cu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9" name="直线连接符 58">
            <a:extLst>
              <a:ext uri="{FF2B5EF4-FFF2-40B4-BE49-F238E27FC236}">
                <a16:creationId xmlns:a16="http://schemas.microsoft.com/office/drawing/2014/main" id="{65D90E82-2FE1-3F44-AF82-F0D9899B8E97}"/>
              </a:ext>
            </a:extLst>
          </p:cNvPr>
          <p:cNvCxnSpPr>
            <a:cxnSpLocks/>
            <a:stCxn id="58" idx="62"/>
          </p:cNvCxnSpPr>
          <p:nvPr/>
        </p:nvCxnSpPr>
        <p:spPr>
          <a:xfrm>
            <a:off x="3835400" y="3383280"/>
            <a:ext cx="3149119" cy="1553614"/>
          </a:xfrm>
          <a:prstGeom prst="line">
            <a:avLst/>
          </a:prstGeom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38C4387F-7F3C-1C45-8C27-71E2441AB165}"/>
              </a:ext>
            </a:extLst>
          </p:cNvPr>
          <p:cNvSpPr txBox="1"/>
          <p:nvPr/>
        </p:nvSpPr>
        <p:spPr>
          <a:xfrm>
            <a:off x="3929861" y="305328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中国</a:t>
            </a:r>
          </a:p>
        </p:txBody>
      </p:sp>
      <p:sp>
        <p:nvSpPr>
          <p:cNvPr id="44" name="任意多边形: 形状 43">
            <a:extLst>
              <a:ext uri="{FF2B5EF4-FFF2-40B4-BE49-F238E27FC236}">
                <a16:creationId xmlns:a16="http://schemas.microsoft.com/office/drawing/2014/main" id="{96D6A4B0-9964-4926-97FD-CF5E3A465011}"/>
              </a:ext>
            </a:extLst>
          </p:cNvPr>
          <p:cNvSpPr/>
          <p:nvPr/>
        </p:nvSpPr>
        <p:spPr>
          <a:xfrm>
            <a:off x="6803231" y="2676525"/>
            <a:ext cx="160619" cy="133350"/>
          </a:xfrm>
          <a:custGeom>
            <a:avLst/>
            <a:gdLst>
              <a:gd name="connsiteX0" fmla="*/ 0 w 160619"/>
              <a:gd name="connsiteY0" fmla="*/ 9525 h 133350"/>
              <a:gd name="connsiteX1" fmla="*/ 0 w 160619"/>
              <a:gd name="connsiteY1" fmla="*/ 9525 h 133350"/>
              <a:gd name="connsiteX2" fmla="*/ 7144 w 160619"/>
              <a:gd name="connsiteY2" fmla="*/ 52388 h 133350"/>
              <a:gd name="connsiteX3" fmla="*/ 11907 w 160619"/>
              <a:gd name="connsiteY3" fmla="*/ 80963 h 133350"/>
              <a:gd name="connsiteX4" fmla="*/ 14288 w 160619"/>
              <a:gd name="connsiteY4" fmla="*/ 97631 h 133350"/>
              <a:gd name="connsiteX5" fmla="*/ 19050 w 160619"/>
              <a:gd name="connsiteY5" fmla="*/ 116681 h 133350"/>
              <a:gd name="connsiteX6" fmla="*/ 21432 w 160619"/>
              <a:gd name="connsiteY6" fmla="*/ 130969 h 133350"/>
              <a:gd name="connsiteX7" fmla="*/ 28575 w 160619"/>
              <a:gd name="connsiteY7" fmla="*/ 133350 h 133350"/>
              <a:gd name="connsiteX8" fmla="*/ 102394 w 160619"/>
              <a:gd name="connsiteY8" fmla="*/ 128588 h 133350"/>
              <a:gd name="connsiteX9" fmla="*/ 111919 w 160619"/>
              <a:gd name="connsiteY9" fmla="*/ 123825 h 133350"/>
              <a:gd name="connsiteX10" fmla="*/ 145257 w 160619"/>
              <a:gd name="connsiteY10" fmla="*/ 121444 h 133350"/>
              <a:gd name="connsiteX11" fmla="*/ 159544 w 160619"/>
              <a:gd name="connsiteY11" fmla="*/ 119063 h 133350"/>
              <a:gd name="connsiteX12" fmla="*/ 157163 w 160619"/>
              <a:gd name="connsiteY12" fmla="*/ 102394 h 133350"/>
              <a:gd name="connsiteX13" fmla="*/ 147638 w 160619"/>
              <a:gd name="connsiteY13" fmla="*/ 80963 h 133350"/>
              <a:gd name="connsiteX14" fmla="*/ 142875 w 160619"/>
              <a:gd name="connsiteY14" fmla="*/ 69056 h 133350"/>
              <a:gd name="connsiteX15" fmla="*/ 140494 w 160619"/>
              <a:gd name="connsiteY15" fmla="*/ 45244 h 133350"/>
              <a:gd name="connsiteX16" fmla="*/ 128588 w 160619"/>
              <a:gd name="connsiteY16" fmla="*/ 11906 h 133350"/>
              <a:gd name="connsiteX17" fmla="*/ 109538 w 160619"/>
              <a:gd name="connsiteY17" fmla="*/ 14288 h 133350"/>
              <a:gd name="connsiteX18" fmla="*/ 80963 w 160619"/>
              <a:gd name="connsiteY18" fmla="*/ 16669 h 133350"/>
              <a:gd name="connsiteX19" fmla="*/ 45244 w 160619"/>
              <a:gd name="connsiteY19" fmla="*/ 23813 h 133350"/>
              <a:gd name="connsiteX20" fmla="*/ 42863 w 160619"/>
              <a:gd name="connsiteY20" fmla="*/ 2381 h 133350"/>
              <a:gd name="connsiteX21" fmla="*/ 35719 w 160619"/>
              <a:gd name="connsiteY21" fmla="*/ 0 h 133350"/>
              <a:gd name="connsiteX22" fmla="*/ 14288 w 160619"/>
              <a:gd name="connsiteY22" fmla="*/ 2381 h 133350"/>
              <a:gd name="connsiteX23" fmla="*/ 0 w 160619"/>
              <a:gd name="connsiteY23" fmla="*/ 9525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0619" h="133350">
                <a:moveTo>
                  <a:pt x="0" y="9525"/>
                </a:moveTo>
                <a:lnTo>
                  <a:pt x="0" y="9525"/>
                </a:lnTo>
                <a:cubicBezTo>
                  <a:pt x="7114" y="80649"/>
                  <a:pt x="-2901" y="-7876"/>
                  <a:pt x="7144" y="52388"/>
                </a:cubicBezTo>
                <a:cubicBezTo>
                  <a:pt x="8732" y="61913"/>
                  <a:pt x="10401" y="71425"/>
                  <a:pt x="11907" y="80963"/>
                </a:cubicBezTo>
                <a:cubicBezTo>
                  <a:pt x="12782" y="86507"/>
                  <a:pt x="13187" y="92128"/>
                  <a:pt x="14288" y="97631"/>
                </a:cubicBezTo>
                <a:cubicBezTo>
                  <a:pt x="15572" y="104049"/>
                  <a:pt x="17679" y="110281"/>
                  <a:pt x="19050" y="116681"/>
                </a:cubicBezTo>
                <a:cubicBezTo>
                  <a:pt x="20062" y="121402"/>
                  <a:pt x="19036" y="126777"/>
                  <a:pt x="21432" y="130969"/>
                </a:cubicBezTo>
                <a:cubicBezTo>
                  <a:pt x="22677" y="133148"/>
                  <a:pt x="26194" y="132556"/>
                  <a:pt x="28575" y="133350"/>
                </a:cubicBezTo>
                <a:cubicBezTo>
                  <a:pt x="62927" y="124763"/>
                  <a:pt x="8480" y="137677"/>
                  <a:pt x="102394" y="128588"/>
                </a:cubicBezTo>
                <a:cubicBezTo>
                  <a:pt x="105927" y="128246"/>
                  <a:pt x="108417" y="124409"/>
                  <a:pt x="111919" y="123825"/>
                </a:cubicBezTo>
                <a:cubicBezTo>
                  <a:pt x="122908" y="121993"/>
                  <a:pt x="134144" y="122238"/>
                  <a:pt x="145257" y="121444"/>
                </a:cubicBezTo>
                <a:cubicBezTo>
                  <a:pt x="150019" y="120650"/>
                  <a:pt x="156985" y="123157"/>
                  <a:pt x="159544" y="119063"/>
                </a:cubicBezTo>
                <a:cubicBezTo>
                  <a:pt x="162519" y="114303"/>
                  <a:pt x="158524" y="107839"/>
                  <a:pt x="157163" y="102394"/>
                </a:cubicBezTo>
                <a:cubicBezTo>
                  <a:pt x="155148" y="94334"/>
                  <a:pt x="150935" y="88380"/>
                  <a:pt x="147638" y="80963"/>
                </a:cubicBezTo>
                <a:cubicBezTo>
                  <a:pt x="145902" y="77057"/>
                  <a:pt x="144463" y="73025"/>
                  <a:pt x="142875" y="69056"/>
                </a:cubicBezTo>
                <a:cubicBezTo>
                  <a:pt x="142081" y="61119"/>
                  <a:pt x="141572" y="53148"/>
                  <a:pt x="140494" y="45244"/>
                </a:cubicBezTo>
                <a:cubicBezTo>
                  <a:pt x="136308" y="14544"/>
                  <a:pt x="143456" y="21819"/>
                  <a:pt x="128588" y="11906"/>
                </a:cubicBezTo>
                <a:cubicBezTo>
                  <a:pt x="122238" y="12700"/>
                  <a:pt x="115906" y="13651"/>
                  <a:pt x="109538" y="14288"/>
                </a:cubicBezTo>
                <a:cubicBezTo>
                  <a:pt x="100027" y="15239"/>
                  <a:pt x="90441" y="15433"/>
                  <a:pt x="80963" y="16669"/>
                </a:cubicBezTo>
                <a:cubicBezTo>
                  <a:pt x="64178" y="18858"/>
                  <a:pt x="58721" y="20443"/>
                  <a:pt x="45244" y="23813"/>
                </a:cubicBezTo>
                <a:cubicBezTo>
                  <a:pt x="44450" y="16669"/>
                  <a:pt x="45532" y="9055"/>
                  <a:pt x="42863" y="2381"/>
                </a:cubicBezTo>
                <a:cubicBezTo>
                  <a:pt x="41931" y="50"/>
                  <a:pt x="38229" y="0"/>
                  <a:pt x="35719" y="0"/>
                </a:cubicBezTo>
                <a:cubicBezTo>
                  <a:pt x="28531" y="0"/>
                  <a:pt x="21432" y="1587"/>
                  <a:pt x="14288" y="2381"/>
                </a:cubicBezTo>
                <a:lnTo>
                  <a:pt x="0" y="9525"/>
                </a:lnTo>
                <a:close/>
              </a:path>
            </a:pathLst>
          </a:custGeom>
          <a:solidFill>
            <a:schemeClr val="tx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479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/>
      <p:bldP spid="37" grpId="0" animBg="1"/>
      <p:bldP spid="43" grpId="0"/>
      <p:bldP spid="46" grpId="0" animBg="1"/>
      <p:bldP spid="51" grpId="0"/>
      <p:bldP spid="57" grpId="0"/>
      <p:bldP spid="58" grpId="0" animBg="1"/>
      <p:bldP spid="63" grpId="0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683556" y="2439242"/>
            <a:ext cx="7879676" cy="2736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40"/>
              </a:lnSpc>
              <a:spcBef>
                <a:spcPts val="18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结论：世界各地都有关于恐龙的证据。这表明历史上的确有人</a:t>
            </a:r>
            <a:r>
              <a:rPr lang="zh-CN" altLang="en-US" sz="2800" u="sng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过恐龙，而且人类曾经和恐龙</a:t>
            </a:r>
            <a:r>
              <a:rPr lang="zh-CN" altLang="en-US" sz="2800" u="sng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生活。这些物证符合</a:t>
            </a:r>
            <a:r>
              <a:rPr lang="zh-CN" altLang="en-US" sz="2800" u="sng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    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所记载的六日创造，但不支持</a:t>
            </a:r>
            <a:r>
              <a:rPr lang="zh-CN" altLang="en-US" sz="2800" u="sng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   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所说“人是在恐龙灭绝很久后才进化出来的”。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25F426A-8B9D-854F-9692-34DE7033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任务一结论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414C060-3DD8-0649-A41F-5F79A54D8E08}"/>
              </a:ext>
            </a:extLst>
          </p:cNvPr>
          <p:cNvSpPr txBox="1"/>
          <p:nvPr/>
        </p:nvSpPr>
        <p:spPr>
          <a:xfrm>
            <a:off x="3025719" y="298736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看见</a:t>
            </a:r>
            <a:endParaRPr kumimoji="1" lang="zh-CN" altLang="en-US" sz="28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68756EF-C738-E94B-B6FD-23E78D886A7F}"/>
              </a:ext>
            </a:extLst>
          </p:cNvPr>
          <p:cNvSpPr txBox="1"/>
          <p:nvPr/>
        </p:nvSpPr>
        <p:spPr>
          <a:xfrm>
            <a:off x="1214849" y="351058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一起</a:t>
            </a:r>
            <a:endParaRPr kumimoji="1" lang="zh-CN" altLang="en-US" sz="28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9D89E6A-3DF0-934B-8C16-957308300F92}"/>
              </a:ext>
            </a:extLst>
          </p:cNvPr>
          <p:cNvSpPr txBox="1"/>
          <p:nvPr/>
        </p:nvSpPr>
        <p:spPr>
          <a:xfrm>
            <a:off x="5542301" y="3470298"/>
            <a:ext cx="902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圣经</a:t>
            </a:r>
            <a:endParaRPr kumimoji="1" lang="zh-CN" altLang="en-US" sz="28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EA8CF5A-7789-7E48-8EF2-DFDF7B287A1E}"/>
              </a:ext>
            </a:extLst>
          </p:cNvPr>
          <p:cNvSpPr txBox="1"/>
          <p:nvPr/>
        </p:nvSpPr>
        <p:spPr>
          <a:xfrm>
            <a:off x="3992452" y="4033801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进化论</a:t>
            </a:r>
            <a:endParaRPr kumimoji="1"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4379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971601" y="4179347"/>
            <a:ext cx="7370194" cy="112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40"/>
              </a:lnSpc>
              <a:spcBef>
                <a:spcPts val="18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4.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有没有证据显示人曾经和恐龙生活在同一个时代？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414C060-3DD8-0649-A41F-5F79A54D8E08}"/>
              </a:ext>
            </a:extLst>
          </p:cNvPr>
          <p:cNvSpPr txBox="1"/>
          <p:nvPr/>
        </p:nvSpPr>
        <p:spPr>
          <a:xfrm>
            <a:off x="975676" y="5509647"/>
            <a:ext cx="736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答：有大量证据显示人曾经和恐龙共同生活！</a:t>
            </a:r>
            <a:endParaRPr kumimoji="1" lang="zh-CN" altLang="en-US" sz="2800" b="1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045F222-4D6A-D744-8B70-12B6B2B84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37"/>
          <a:stretch/>
        </p:blipFill>
        <p:spPr>
          <a:xfrm>
            <a:off x="1203647" y="770535"/>
            <a:ext cx="6736706" cy="30347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" name="直线连接符 2">
            <a:extLst>
              <a:ext uri="{FF2B5EF4-FFF2-40B4-BE49-F238E27FC236}">
                <a16:creationId xmlns:a16="http://schemas.microsoft.com/office/drawing/2014/main" id="{12F81BFD-EE35-6948-99C3-541463C9F68A}"/>
              </a:ext>
            </a:extLst>
          </p:cNvPr>
          <p:cNvCxnSpPr/>
          <p:nvPr/>
        </p:nvCxnSpPr>
        <p:spPr>
          <a:xfrm>
            <a:off x="1082590" y="6069658"/>
            <a:ext cx="70110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7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1E0722-0586-4B49-BCB7-4D5D47E40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204"/>
            <a:ext cx="9144000" cy="1325563"/>
          </a:xfrm>
        </p:spPr>
        <p:txBody>
          <a:bodyPr/>
          <a:lstStyle/>
          <a:p>
            <a:pPr>
              <a:lnSpc>
                <a:spcPts val="4620"/>
              </a:lnSpc>
            </a:pPr>
            <a:r>
              <a:rPr lang="en-US" altLang="zh-CN" dirty="0"/>
              <a:t>5. </a:t>
            </a:r>
            <a:r>
              <a:rPr lang="zh-CN" altLang="en-US" dirty="0"/>
              <a:t>恐龙生活在什么时代？</a:t>
            </a:r>
            <a:br>
              <a:rPr lang="zh-CN" altLang="en-US" dirty="0"/>
            </a:br>
            <a:r>
              <a:rPr lang="zh-CN" altLang="en-US" dirty="0"/>
              <a:t>它们是多久前灭绝的？</a:t>
            </a:r>
          </a:p>
        </p:txBody>
      </p:sp>
      <p:sp>
        <p:nvSpPr>
          <p:cNvPr id="178179" name="标题 1"/>
          <p:cNvSpPr txBox="1"/>
          <p:nvPr/>
        </p:nvSpPr>
        <p:spPr bwMode="auto">
          <a:xfrm>
            <a:off x="1410894" y="1017986"/>
            <a:ext cx="637579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7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B75F064-9EA6-F24C-A4FB-45964A74B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3936"/>
            <a:ext cx="9123890" cy="43837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443257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892417CF-EF46-C04D-83AD-E64AF6BAA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恐龙杂志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41AEE00C-5DE6-E341-AE75-C11B7C604872}"/>
              </a:ext>
            </a:extLst>
          </p:cNvPr>
          <p:cNvGrpSpPr/>
          <p:nvPr/>
        </p:nvGrpSpPr>
        <p:grpSpPr>
          <a:xfrm>
            <a:off x="1" y="2047338"/>
            <a:ext cx="9144000" cy="3147617"/>
            <a:chOff x="31533" y="1779631"/>
            <a:chExt cx="9444917" cy="325120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30202D1-FC8B-234D-95EC-33629E5D8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33" y="1779631"/>
              <a:ext cx="2388636" cy="325119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3E28BB7-6D72-C246-9D82-5218F8FED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5107" y="1779632"/>
              <a:ext cx="2286000" cy="32512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F3CD362-4B72-1B42-8E94-417DF3F45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71227" y="1779631"/>
              <a:ext cx="2405223" cy="3251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B0AEB21-DCF0-FE4E-BBA5-C7A6D98DB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6045" y="1779631"/>
              <a:ext cx="2230244" cy="3251199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1DF8C5DF-DC48-D741-841D-AB307E0F7E18}"/>
              </a:ext>
            </a:extLst>
          </p:cNvPr>
          <p:cNvSpPr/>
          <p:nvPr/>
        </p:nvSpPr>
        <p:spPr>
          <a:xfrm>
            <a:off x="0" y="2047338"/>
            <a:ext cx="9144000" cy="314761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874214" y="3123037"/>
            <a:ext cx="7370194" cy="3108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观看视频：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  <a:spcBef>
                <a:spcPts val="1200"/>
              </a:spcBef>
            </a:pP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回答两个问题：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科学家在恐龙骨头中发现了什么？</a:t>
            </a:r>
          </a:p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这些发现说明恐龙存在了多久？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1F98E53-B64A-5B4E-9520-F0E5EE76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任务二</a:t>
            </a:r>
            <a:br>
              <a:rPr lang="zh-CN" altLang="en-US" dirty="0"/>
            </a:br>
            <a:r>
              <a:rPr lang="zh-CN" altLang="en-US" dirty="0"/>
              <a:t>（计时：</a:t>
            </a:r>
            <a:r>
              <a:rPr lang="en-US" altLang="zh-CN" dirty="0"/>
              <a:t>5</a:t>
            </a:r>
            <a:r>
              <a:rPr lang="zh-CN" altLang="en-US" dirty="0"/>
              <a:t>分钟）</a:t>
            </a:r>
          </a:p>
        </p:txBody>
      </p:sp>
    </p:spTree>
    <p:extLst>
      <p:ext uri="{BB962C8B-B14F-4D97-AF65-F5344CB8AC3E}">
        <p14:creationId xmlns:p14="http://schemas.microsoft.com/office/powerpoint/2010/main" val="27919390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">
            <a:extLst>
              <a:ext uri="{FF2B5EF4-FFF2-40B4-BE49-F238E27FC236}">
                <a16:creationId xmlns:a16="http://schemas.microsoft.com/office/drawing/2014/main" id="{6A70DE08-7B2F-4D90-8576-399B93AB664A}"/>
              </a:ext>
            </a:extLst>
          </p:cNvPr>
          <p:cNvSpPr txBox="1"/>
          <p:nvPr/>
        </p:nvSpPr>
        <p:spPr>
          <a:xfrm>
            <a:off x="826601" y="5195875"/>
            <a:ext cx="5602571" cy="1030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>
              <a:lnSpc>
                <a:spcPts val="3800"/>
              </a:lnSpc>
              <a:buFont typeface="+mj-lt"/>
              <a:buAutoNum type="arabicPeriod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科学家在恐龙骨头中发现了什么？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ts val="3800"/>
              </a:lnSpc>
              <a:buFont typeface="+mj-lt"/>
              <a:buAutoNum type="arabicPeriod"/>
            </a:pPr>
            <a:r>
              <a:rPr lang="zh-CN" altLang="en-US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zh-CN" sz="2800" kern="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这些发现说明恐龙存在了多久？</a:t>
            </a:r>
            <a:endParaRPr lang="en-US" sz="4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48616E5-F79E-A243-9530-4BF9F0981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带着问题看视频</a:t>
            </a:r>
          </a:p>
        </p:txBody>
      </p:sp>
      <p:sp>
        <p:nvSpPr>
          <p:cNvPr id="19" name="直线连接符 20">
            <a:extLst>
              <a:ext uri="{FF2B5EF4-FFF2-40B4-BE49-F238E27FC236}">
                <a16:creationId xmlns:a16="http://schemas.microsoft.com/office/drawing/2014/main" id="{082DAAB1-FB78-5347-8797-69C7D5D36AA5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" name="直线连接符 21">
            <a:extLst>
              <a:ext uri="{FF2B5EF4-FFF2-40B4-BE49-F238E27FC236}">
                <a16:creationId xmlns:a16="http://schemas.microsoft.com/office/drawing/2014/main" id="{E538B32C-2F55-8D4B-8DC9-9607E55E7EC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" name="直线连接符 22">
            <a:extLst>
              <a:ext uri="{FF2B5EF4-FFF2-40B4-BE49-F238E27FC236}">
                <a16:creationId xmlns:a16="http://schemas.microsoft.com/office/drawing/2014/main" id="{8CE671A1-A01A-2146-BEB1-B1D6A0CDCFF9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直线连接符 23">
            <a:extLst>
              <a:ext uri="{FF2B5EF4-FFF2-40B4-BE49-F238E27FC236}">
                <a16:creationId xmlns:a16="http://schemas.microsoft.com/office/drawing/2014/main" id="{8CA24843-1E44-D548-BEAE-FD5788ECECE7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3" name="图片 24" descr="图片 24">
            <a:extLst>
              <a:ext uri="{FF2B5EF4-FFF2-40B4-BE49-F238E27FC236}">
                <a16:creationId xmlns:a16="http://schemas.microsoft.com/office/drawing/2014/main" id="{7196D3F8-4EBA-1146-A773-9D6530B44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图片 25" descr="图片 25">
            <a:extLst>
              <a:ext uri="{FF2B5EF4-FFF2-40B4-BE49-F238E27FC236}">
                <a16:creationId xmlns:a16="http://schemas.microsoft.com/office/drawing/2014/main" id="{E55478B5-3019-FB4C-A4D1-BA0F93209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1733896902_1.mp4">
            <a:hlinkClick r:id="" action="ppaction://media"/>
            <a:extLst>
              <a:ext uri="{FF2B5EF4-FFF2-40B4-BE49-F238E27FC236}">
                <a16:creationId xmlns:a16="http://schemas.microsoft.com/office/drawing/2014/main" id="{36F7612F-A648-9473-C62D-555281F40C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17506" y="2431182"/>
            <a:ext cx="4250857" cy="23911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672EAC-3C1C-984C-AB57-F742616864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1601" y="1467549"/>
            <a:ext cx="5705597" cy="35715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9CF5333-51D4-6F45-951D-EABBBB06336A}"/>
              </a:ext>
            </a:extLst>
          </p:cNvPr>
          <p:cNvSpPr txBox="1"/>
          <p:nvPr/>
        </p:nvSpPr>
        <p:spPr>
          <a:xfrm>
            <a:off x="1731600" y="4500631"/>
            <a:ext cx="5705597" cy="523220"/>
          </a:xfrm>
          <a:prstGeom prst="rect">
            <a:avLst/>
          </a:prstGeom>
          <a:solidFill>
            <a:schemeClr val="bg2">
              <a:lumMod val="50000"/>
              <a:alpha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kern="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恐龙的软组织</a:t>
            </a:r>
            <a:endParaRPr kumimoji="1" lang="zh-CN" altLang="en-US" sz="28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75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3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971601" y="4179347"/>
            <a:ext cx="7370194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40"/>
              </a:lnSpc>
              <a:spcBef>
                <a:spcPts val="18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1.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科学家在恐龙骨头中发现了什么？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414C060-3DD8-0649-A41F-5F79A54D8E08}"/>
              </a:ext>
            </a:extLst>
          </p:cNvPr>
          <p:cNvSpPr txBox="1"/>
          <p:nvPr/>
        </p:nvSpPr>
        <p:spPr>
          <a:xfrm>
            <a:off x="971601" y="4924476"/>
            <a:ext cx="6895578" cy="11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6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科学家在不同的恐龙骨头里发现了软组织，比如说：血管、细胞、胶原蛋白、</a:t>
            </a:r>
            <a:r>
              <a:rPr lang="en" altLang="zh-CN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DNA</a:t>
            </a:r>
            <a:r>
              <a:rPr lang="zh-CN" altLang="en-US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等。</a:t>
            </a:r>
            <a:endParaRPr kumimoji="1" lang="zh-CN" altLang="en-US" sz="2800" b="1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37D74E3-4564-3348-BBF1-C3818B57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任务二：习题讲解</a:t>
            </a:r>
          </a:p>
        </p:txBody>
      </p:sp>
      <p:pic>
        <p:nvPicPr>
          <p:cNvPr id="14" name="Picture 3" descr="T-Rex soft tissue">
            <a:extLst>
              <a:ext uri="{FF2B5EF4-FFF2-40B4-BE49-F238E27FC236}">
                <a16:creationId xmlns:a16="http://schemas.microsoft.com/office/drawing/2014/main" id="{A6451244-975F-424C-918B-CF8D6172D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9542" y="1885073"/>
            <a:ext cx="6244915" cy="2014488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68AC158C-3DD8-8C4C-AF99-F84358D709F4}"/>
              </a:ext>
            </a:extLst>
          </p:cNvPr>
          <p:cNvCxnSpPr>
            <a:stCxn id="4" idx="1"/>
          </p:cNvCxnSpPr>
          <p:nvPr/>
        </p:nvCxnSpPr>
        <p:spPr>
          <a:xfrm>
            <a:off x="971601" y="5499538"/>
            <a:ext cx="6986150" cy="1157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9C460982-889C-BF44-ABAE-03BB809CCF76}"/>
              </a:ext>
            </a:extLst>
          </p:cNvPr>
          <p:cNvCxnSpPr/>
          <p:nvPr/>
        </p:nvCxnSpPr>
        <p:spPr>
          <a:xfrm>
            <a:off x="971601" y="6080305"/>
            <a:ext cx="6986150" cy="1157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73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589149" y="3821164"/>
            <a:ext cx="8077913" cy="165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40"/>
              </a:lnSpc>
              <a:spcBef>
                <a:spcPts val="18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2.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如果恐龙果真是按照进化论说的那样，是在</a:t>
            </a: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6500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万年前灭绝的生物，你觉得</a:t>
            </a:r>
            <a:r>
              <a:rPr lang="en-US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6500</a:t>
            </a:r>
            <a:r>
              <a:rPr lang="zh-CN" altLang="zh-CN" sz="2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万年前死去的恐龙，它的骨头里还能有软组织吗？</a:t>
            </a:r>
            <a:endParaRPr lang="zh-CN" altLang="en-US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414C060-3DD8-0649-A41F-5F79A54D8E08}"/>
              </a:ext>
            </a:extLst>
          </p:cNvPr>
          <p:cNvSpPr txBox="1"/>
          <p:nvPr/>
        </p:nvSpPr>
        <p:spPr>
          <a:xfrm>
            <a:off x="598130" y="5513232"/>
            <a:ext cx="7789875" cy="593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60"/>
              </a:lnSpc>
            </a:pPr>
            <a:r>
              <a:rPr lang="zh-C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不可能！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骨头里还</a:t>
            </a:r>
            <a:r>
              <a:rPr lang="zh-C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有软组织，说明骨头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很</a:t>
            </a:r>
            <a:r>
              <a:rPr lang="zh-CN" altLang="zh-CN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新鲜。</a:t>
            </a:r>
            <a:endParaRPr kumimoji="1" lang="zh-CN" altLang="en-US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37D74E3-4564-3348-BBF1-C3818B57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任务二：习题讲解</a:t>
            </a:r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9C460982-889C-BF44-ABAE-03BB809CCF76}"/>
              </a:ext>
            </a:extLst>
          </p:cNvPr>
          <p:cNvCxnSpPr>
            <a:cxnSpLocks/>
          </p:cNvCxnSpPr>
          <p:nvPr/>
        </p:nvCxnSpPr>
        <p:spPr>
          <a:xfrm>
            <a:off x="589149" y="6144690"/>
            <a:ext cx="779885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687D6852-DBA0-C040-96AA-03F41A663645}"/>
              </a:ext>
            </a:extLst>
          </p:cNvPr>
          <p:cNvGrpSpPr/>
          <p:nvPr/>
        </p:nvGrpSpPr>
        <p:grpSpPr>
          <a:xfrm>
            <a:off x="1895842" y="1691814"/>
            <a:ext cx="5421766" cy="1875410"/>
            <a:chOff x="5282681" y="3304038"/>
            <a:chExt cx="4087251" cy="1459190"/>
          </a:xfrm>
        </p:grpSpPr>
        <p:pic>
          <p:nvPicPr>
            <p:cNvPr id="23" name="Picture 1" descr="Dino microscopic structures looks like red blood cells cd be squeezed out 65myr schwietzer">
              <a:extLst>
                <a:ext uri="{FF2B5EF4-FFF2-40B4-BE49-F238E27FC236}">
                  <a16:creationId xmlns:a16="http://schemas.microsoft.com/office/drawing/2014/main" id="{70661C9A-2AFB-AA49-8C55-7C06AEE15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82681" y="3304038"/>
              <a:ext cx="4087251" cy="1459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AFAEE93-B203-DE4C-B496-F9A48F96F43B}"/>
                </a:ext>
              </a:extLst>
            </p:cNvPr>
            <p:cNvSpPr/>
            <p:nvPr/>
          </p:nvSpPr>
          <p:spPr>
            <a:xfrm>
              <a:off x="5282681" y="3312266"/>
              <a:ext cx="4087251" cy="14400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kumimoji="1" lang="zh-CN" altLang="en-US" sz="1500"/>
            </a:p>
          </p:txBody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EAA07B74-972A-0944-A06E-9C0C390EBE06}"/>
              </a:ext>
            </a:extLst>
          </p:cNvPr>
          <p:cNvSpPr txBox="1"/>
          <p:nvPr/>
        </p:nvSpPr>
        <p:spPr>
          <a:xfrm>
            <a:off x="632855" y="2169364"/>
            <a:ext cx="1287787" cy="10618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柔软的分支结构</a:t>
            </a:r>
            <a:r>
              <a:rPr lang="en-US" altLang="zh-CN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  <a:p>
            <a:pPr algn="ctr"/>
            <a:r>
              <a:rPr lang="zh-CN" altLang="en-US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（血管）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E6F154B1-9A8B-AF47-B77F-63FB96D00FCE}"/>
              </a:ext>
            </a:extLst>
          </p:cNvPr>
          <p:cNvSpPr txBox="1"/>
          <p:nvPr/>
        </p:nvSpPr>
        <p:spPr>
          <a:xfrm>
            <a:off x="7364814" y="1957215"/>
            <a:ext cx="1307437" cy="139526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血红细胞可以从</a:t>
            </a:r>
            <a:endParaRPr lang="en-US" altLang="zh-CN" sz="2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血管中挤出</a:t>
            </a:r>
          </a:p>
        </p:txBody>
      </p:sp>
    </p:spTree>
    <p:extLst>
      <p:ext uri="{BB962C8B-B14F-4D97-AF65-F5344CB8AC3E}">
        <p14:creationId xmlns:p14="http://schemas.microsoft.com/office/powerpoint/2010/main" val="53054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971601" y="4966458"/>
            <a:ext cx="7370194" cy="581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40"/>
              </a:lnSpc>
              <a:spcBef>
                <a:spcPts val="18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3.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这些发现说明恐龙是多久前灭绝的？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414C060-3DD8-0649-A41F-5F79A54D8E08}"/>
              </a:ext>
            </a:extLst>
          </p:cNvPr>
          <p:cNvSpPr txBox="1"/>
          <p:nvPr/>
        </p:nvSpPr>
        <p:spPr>
          <a:xfrm>
            <a:off x="971601" y="5514658"/>
            <a:ext cx="6895578" cy="598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6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这些软组织说明恐龙是在不久前灭绝的。</a:t>
            </a:r>
            <a:endParaRPr kumimoji="1" lang="zh-CN" altLang="en-US" sz="2800" b="1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37D74E3-4564-3348-BBF1-C3818B571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任务二：习题讲解</a:t>
            </a:r>
          </a:p>
        </p:txBody>
      </p: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9C460982-889C-BF44-ABAE-03BB809CCF76}"/>
              </a:ext>
            </a:extLst>
          </p:cNvPr>
          <p:cNvCxnSpPr>
            <a:cxnSpLocks/>
          </p:cNvCxnSpPr>
          <p:nvPr/>
        </p:nvCxnSpPr>
        <p:spPr>
          <a:xfrm>
            <a:off x="971601" y="6144925"/>
            <a:ext cx="6516594" cy="1079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图片 20">
            <a:extLst>
              <a:ext uri="{FF2B5EF4-FFF2-40B4-BE49-F238E27FC236}">
                <a16:creationId xmlns:a16="http://schemas.microsoft.com/office/drawing/2014/main" id="{2D2315CC-0F8C-A94B-90D1-6A5A72DB3F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30" r="6906"/>
          <a:stretch/>
        </p:blipFill>
        <p:spPr>
          <a:xfrm>
            <a:off x="311064" y="2038210"/>
            <a:ext cx="3364687" cy="1660421"/>
          </a:xfrm>
          <a:prstGeom prst="rect">
            <a:avLst/>
          </a:prstGeom>
          <a:ln w="38100">
            <a:solidFill>
              <a:schemeClr val="tx1"/>
            </a:solidFill>
          </a:ln>
          <a:effectLst/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687D6852-DBA0-C040-96AA-03F41A663645}"/>
              </a:ext>
            </a:extLst>
          </p:cNvPr>
          <p:cNvGrpSpPr/>
          <p:nvPr/>
        </p:nvGrpSpPr>
        <p:grpSpPr>
          <a:xfrm>
            <a:off x="3907544" y="2038210"/>
            <a:ext cx="4893223" cy="1746930"/>
            <a:chOff x="5282681" y="3304038"/>
            <a:chExt cx="4087251" cy="1459190"/>
          </a:xfrm>
        </p:grpSpPr>
        <p:pic>
          <p:nvPicPr>
            <p:cNvPr id="23" name="Picture 1" descr="Dino microscopic structures looks like red blood cells cd be squeezed out 65myr schwietzer">
              <a:extLst>
                <a:ext uri="{FF2B5EF4-FFF2-40B4-BE49-F238E27FC236}">
                  <a16:creationId xmlns:a16="http://schemas.microsoft.com/office/drawing/2014/main" id="{70661C9A-2AFB-AA49-8C55-7C06AEE15E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82681" y="3304038"/>
              <a:ext cx="4087251" cy="1459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0AFAEE93-B203-DE4C-B496-F9A48F96F43B}"/>
                </a:ext>
              </a:extLst>
            </p:cNvPr>
            <p:cNvSpPr/>
            <p:nvPr/>
          </p:nvSpPr>
          <p:spPr>
            <a:xfrm>
              <a:off x="5282681" y="3312266"/>
              <a:ext cx="4087251" cy="144000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kumimoji="1" lang="zh-CN" altLang="en-US" sz="1500"/>
            </a:p>
          </p:txBody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EAA07B74-972A-0944-A06E-9C0C390EBE06}"/>
              </a:ext>
            </a:extLst>
          </p:cNvPr>
          <p:cNvSpPr txBox="1"/>
          <p:nvPr/>
        </p:nvSpPr>
        <p:spPr>
          <a:xfrm>
            <a:off x="3675750" y="3845270"/>
            <a:ext cx="2869825" cy="73866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柔软的分支结构</a:t>
            </a:r>
            <a:r>
              <a:rPr lang="en-US" altLang="zh-CN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  <a:p>
            <a:pPr algn="ctr"/>
            <a:r>
              <a:rPr lang="zh-CN" altLang="en-US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（血管）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E6F154B1-9A8B-AF47-B77F-63FB96D00FCE}"/>
              </a:ext>
            </a:extLst>
          </p:cNvPr>
          <p:cNvSpPr txBox="1"/>
          <p:nvPr/>
        </p:nvSpPr>
        <p:spPr>
          <a:xfrm>
            <a:off x="6138696" y="3857872"/>
            <a:ext cx="2662071" cy="738664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血红细胞，可以从</a:t>
            </a:r>
            <a:endParaRPr lang="en-US" altLang="zh-CN" sz="2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血管中挤出</a:t>
            </a:r>
          </a:p>
        </p:txBody>
      </p:sp>
    </p:spTree>
    <p:extLst>
      <p:ext uri="{BB962C8B-B14F-4D97-AF65-F5344CB8AC3E}">
        <p14:creationId xmlns:p14="http://schemas.microsoft.com/office/powerpoint/2010/main" val="343672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6D843499-375B-EA43-9C22-0A5A901ECCCD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4" name="直线连接符 21">
            <a:extLst>
              <a:ext uri="{FF2B5EF4-FFF2-40B4-BE49-F238E27FC236}">
                <a16:creationId xmlns:a16="http://schemas.microsoft.com/office/drawing/2014/main" id="{4FD1ACE6-A18D-DA48-90E1-1E1559B06F4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2">
            <a:extLst>
              <a:ext uri="{FF2B5EF4-FFF2-40B4-BE49-F238E27FC236}">
                <a16:creationId xmlns:a16="http://schemas.microsoft.com/office/drawing/2014/main" id="{6C343BE9-BD7A-D747-8A2D-4848EE0515F8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3">
            <a:extLst>
              <a:ext uri="{FF2B5EF4-FFF2-40B4-BE49-F238E27FC236}">
                <a16:creationId xmlns:a16="http://schemas.microsoft.com/office/drawing/2014/main" id="{6A18E99D-3C2A-2447-9E9C-6E5471E3D920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" name="图片 24" descr="图片 24">
            <a:extLst>
              <a:ext uri="{FF2B5EF4-FFF2-40B4-BE49-F238E27FC236}">
                <a16:creationId xmlns:a16="http://schemas.microsoft.com/office/drawing/2014/main" id="{A7DCA0F7-CF84-7D44-BE10-9B4965403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图片 25" descr="图片 25">
            <a:extLst>
              <a:ext uri="{FF2B5EF4-FFF2-40B4-BE49-F238E27FC236}">
                <a16:creationId xmlns:a16="http://schemas.microsoft.com/office/drawing/2014/main" id="{1D98FED3-D8C6-624C-B860-3A188A364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690" name="图片 370689" descr="地质时代表3">
            <a:extLst>
              <a:ext uri="{FF2B5EF4-FFF2-40B4-BE49-F238E27FC236}">
                <a16:creationId xmlns:a16="http://schemas.microsoft.com/office/drawing/2014/main" id="{E476EAC7-1A53-49A4-B890-00AF8AE44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8" t="1960" r="3502" b="55106"/>
          <a:stretch/>
        </p:blipFill>
        <p:spPr bwMode="auto">
          <a:xfrm>
            <a:off x="3920916" y="1779631"/>
            <a:ext cx="5000345" cy="485511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1378" name="Rectangle 2">
            <a:extLst>
              <a:ext uri="{FF2B5EF4-FFF2-40B4-BE49-F238E27FC236}">
                <a16:creationId xmlns:a16="http://schemas.microsoft.com/office/drawing/2014/main" id="{28D1E9ED-97A3-4B5C-8EAD-F633DAF35F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wrap="square">
            <a:noAutofit/>
          </a:bodyPr>
          <a:lstStyle/>
          <a:p>
            <a:pPr>
              <a:defRPr/>
            </a:pPr>
            <a:r>
              <a:rPr lang="zh-CN" altLang="en-US" dirty="0">
                <a:latin typeface="Franklin Gothic Medium" panose="020B0603020102020204" pitchFamily="34" charset="0"/>
              </a:rPr>
              <a:t>证明表明：人与恐龙共存过</a:t>
            </a:r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A416F351-BCF4-40CF-822E-B9E794816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209" y="5952196"/>
            <a:ext cx="2422187" cy="60956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11" name="Oval 7">
            <a:extLst>
              <a:ext uri="{FF2B5EF4-FFF2-40B4-BE49-F238E27FC236}">
                <a16:creationId xmlns:a16="http://schemas.microsoft.com/office/drawing/2014/main" id="{210F0373-2C6A-4779-92B8-DCA75E722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209" y="3279520"/>
            <a:ext cx="2422187" cy="60956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06BB79AE-9985-41ED-AA21-CF87E387E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9511" y="2083019"/>
            <a:ext cx="2422187" cy="60956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135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8B43A49-55C9-4A42-92E7-2DA716D950C0}"/>
              </a:ext>
            </a:extLst>
          </p:cNvPr>
          <p:cNvGrpSpPr>
            <a:grpSpLocks/>
          </p:cNvGrpSpPr>
          <p:nvPr/>
        </p:nvGrpSpPr>
        <p:grpSpPr bwMode="auto">
          <a:xfrm>
            <a:off x="7943917" y="2940181"/>
            <a:ext cx="177403" cy="3136999"/>
            <a:chOff x="-295" y="1006"/>
            <a:chExt cx="149" cy="3513"/>
          </a:xfrm>
        </p:grpSpPr>
        <p:sp>
          <p:nvSpPr>
            <p:cNvPr id="8" name="矩形 370697">
              <a:extLst>
                <a:ext uri="{FF2B5EF4-FFF2-40B4-BE49-F238E27FC236}">
                  <a16:creationId xmlns:a16="http://schemas.microsoft.com/office/drawing/2014/main" id="{4BBA9585-AE64-4602-B180-F173AE8A30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69464">
              <a:off x="-295" y="1071"/>
              <a:ext cx="136" cy="344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9" name="矩形 370698">
              <a:extLst>
                <a:ext uri="{FF2B5EF4-FFF2-40B4-BE49-F238E27FC236}">
                  <a16:creationId xmlns:a16="http://schemas.microsoft.com/office/drawing/2014/main" id="{032DA8B2-A012-4959-8660-57EAC794C9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31366" flipH="1">
              <a:off x="-282" y="1006"/>
              <a:ext cx="136" cy="344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 sz="1350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4C4E6A77-73F6-C34D-82E0-8E95DFCED123}"/>
              </a:ext>
            </a:extLst>
          </p:cNvPr>
          <p:cNvSpPr txBox="1"/>
          <p:nvPr/>
        </p:nvSpPr>
        <p:spPr>
          <a:xfrm>
            <a:off x="726446" y="2991631"/>
            <a:ext cx="2922556" cy="2736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40"/>
              </a:lnSpc>
              <a:spcBef>
                <a:spcPts val="18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说明：</a:t>
            </a:r>
            <a:b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恐龙时代根本不存在</a:t>
            </a:r>
            <a:b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</a:b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进化论的时间表是错误的</a:t>
            </a:r>
          </a:p>
        </p:txBody>
      </p:sp>
    </p:spTree>
    <p:extLst>
      <p:ext uri="{BB962C8B-B14F-4D97-AF65-F5344CB8AC3E}">
        <p14:creationId xmlns:p14="http://schemas.microsoft.com/office/powerpoint/2010/main" val="5900242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D1AEFA7-2EC5-5943-A847-FEDC2DF4F939}"/>
              </a:ext>
            </a:extLst>
          </p:cNvPr>
          <p:cNvSpPr txBox="1"/>
          <p:nvPr/>
        </p:nvSpPr>
        <p:spPr>
          <a:xfrm>
            <a:off x="2222695" y="2680259"/>
            <a:ext cx="6046801" cy="360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到目前为止，我们已经看了：</a:t>
            </a:r>
          </a:p>
          <a:p>
            <a:pPr>
              <a:lnSpc>
                <a:spcPts val="3640"/>
              </a:lnSpc>
              <a:spcBef>
                <a:spcPts val="12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1.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人们挖到了很多恐龙的化石</a:t>
            </a:r>
          </a:p>
          <a:p>
            <a:pPr>
              <a:lnSpc>
                <a:spcPts val="3640"/>
              </a:lnSpc>
              <a:spcBef>
                <a:spcPts val="12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2.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恐龙是神在第六日创造的</a:t>
            </a:r>
          </a:p>
          <a:p>
            <a:pPr>
              <a:lnSpc>
                <a:spcPts val="3640"/>
              </a:lnSpc>
              <a:spcBef>
                <a:spcPts val="12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3.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圣经描述了恐龙</a:t>
            </a:r>
          </a:p>
          <a:p>
            <a:pPr>
              <a:lnSpc>
                <a:spcPts val="3640"/>
              </a:lnSpc>
              <a:spcBef>
                <a:spcPts val="12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4.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恐龙和人曾经共同生活过</a:t>
            </a:r>
          </a:p>
          <a:p>
            <a:pPr>
              <a:lnSpc>
                <a:spcPts val="3640"/>
              </a:lnSpc>
              <a:spcBef>
                <a:spcPts val="12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5.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恐龙是在不久前才灭绝的</a:t>
            </a:r>
          </a:p>
        </p:txBody>
      </p:sp>
      <p:sp>
        <p:nvSpPr>
          <p:cNvPr id="6" name="直线连接符 20">
            <a:extLst>
              <a:ext uri="{FF2B5EF4-FFF2-40B4-BE49-F238E27FC236}">
                <a16:creationId xmlns:a16="http://schemas.microsoft.com/office/drawing/2014/main" id="{FB7B08A2-A81B-D94C-98F4-81BFC223F4A8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1">
            <a:extLst>
              <a:ext uri="{FF2B5EF4-FFF2-40B4-BE49-F238E27FC236}">
                <a16:creationId xmlns:a16="http://schemas.microsoft.com/office/drawing/2014/main" id="{2584B0D7-BBA0-3040-9D6E-E9C28A594245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2">
            <a:extLst>
              <a:ext uri="{FF2B5EF4-FFF2-40B4-BE49-F238E27FC236}">
                <a16:creationId xmlns:a16="http://schemas.microsoft.com/office/drawing/2014/main" id="{A91C99A9-4A41-FE45-8D0D-3CE92C675DC0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直线连接符 23">
            <a:extLst>
              <a:ext uri="{FF2B5EF4-FFF2-40B4-BE49-F238E27FC236}">
                <a16:creationId xmlns:a16="http://schemas.microsoft.com/office/drawing/2014/main" id="{645BB97F-5011-C947-BFCF-68A1CD8FF3E0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" name="图片 24" descr="图片 24">
            <a:extLst>
              <a:ext uri="{FF2B5EF4-FFF2-40B4-BE49-F238E27FC236}">
                <a16:creationId xmlns:a16="http://schemas.microsoft.com/office/drawing/2014/main" id="{9EA50F22-70A7-B447-AF1B-A135273B3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图片 25" descr="图片 25">
            <a:extLst>
              <a:ext uri="{FF2B5EF4-FFF2-40B4-BE49-F238E27FC236}">
                <a16:creationId xmlns:a16="http://schemas.microsoft.com/office/drawing/2014/main" id="{28F979E3-72C6-2442-B6EC-C62CCD3B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4864F0-6452-064F-AFFB-70F49F63C0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532"/>
          <a:stretch/>
        </p:blipFill>
        <p:spPr>
          <a:xfrm>
            <a:off x="2222696" y="227022"/>
            <a:ext cx="4723408" cy="220165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1303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1E0722-0586-4B49-BCB7-4D5D47E4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6. </a:t>
            </a:r>
            <a:r>
              <a:rPr lang="zh-CN" altLang="en-US" dirty="0"/>
              <a:t>恐龙有上方舟吗？</a:t>
            </a:r>
          </a:p>
        </p:txBody>
      </p:sp>
      <p:sp>
        <p:nvSpPr>
          <p:cNvPr id="178179" name="标题 1"/>
          <p:cNvSpPr txBox="1"/>
          <p:nvPr/>
        </p:nvSpPr>
        <p:spPr bwMode="auto">
          <a:xfrm>
            <a:off x="1410894" y="1017986"/>
            <a:ext cx="6375797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7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C66BCE-6FCA-6740-A9D0-2E6C48843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31"/>
          <a:stretch/>
        </p:blipFill>
        <p:spPr>
          <a:xfrm>
            <a:off x="1" y="1824611"/>
            <a:ext cx="9144000" cy="450008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400949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759433" y="3325601"/>
            <a:ext cx="3194729" cy="231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讲解：恐龙有上方舟吗？</a:t>
            </a:r>
          </a:p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完成习题</a:t>
            </a:r>
          </a:p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计时：</a:t>
            </a: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8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分钟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1F98E53-B64A-5B4E-9520-F0E5EE76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任务三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DBA2D62-517C-FA48-8B00-3396C6E9F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04" b="27237"/>
          <a:stretch/>
        </p:blipFill>
        <p:spPr>
          <a:xfrm>
            <a:off x="4355085" y="1918043"/>
            <a:ext cx="4658553" cy="411757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18547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971601" y="3743193"/>
            <a:ext cx="6979083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6.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恐龙有上方舟吗？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9BABECD-56A9-1841-BB8D-EF2530EC90F5}"/>
              </a:ext>
            </a:extLst>
          </p:cNvPr>
          <p:cNvSpPr txBox="1"/>
          <p:nvPr/>
        </p:nvSpPr>
        <p:spPr>
          <a:xfrm>
            <a:off x="971602" y="4558739"/>
            <a:ext cx="6880050" cy="167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答：肯定有。</a:t>
            </a:r>
          </a:p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创</a:t>
            </a: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7:15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凡有血肉、有气息的活物，都一对一对地到挪亚那里，进入方舟。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75F9120-725B-1048-8DE5-94F67634C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532" y="76246"/>
            <a:ext cx="4640935" cy="345749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988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892417CF-EF46-C04D-83AD-E64AF6BAA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恐龙主题乐园和博物馆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0E014F8-15DA-E743-A39E-3D15375569B4}"/>
              </a:ext>
            </a:extLst>
          </p:cNvPr>
          <p:cNvGrpSpPr/>
          <p:nvPr/>
        </p:nvGrpSpPr>
        <p:grpSpPr>
          <a:xfrm>
            <a:off x="0" y="2047338"/>
            <a:ext cx="9144000" cy="3214354"/>
            <a:chOff x="179694" y="2113289"/>
            <a:chExt cx="8964306" cy="315118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BF2107E-3921-6948-8607-46A887FB6A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95" r="6493"/>
            <a:stretch/>
          </p:blipFill>
          <p:spPr>
            <a:xfrm>
              <a:off x="179694" y="2113289"/>
              <a:ext cx="4169567" cy="3147614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D92C229-630D-F14F-B03C-F19D27F89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5302"/>
            <a:stretch/>
          </p:blipFill>
          <p:spPr>
            <a:xfrm>
              <a:off x="4399140" y="2113289"/>
              <a:ext cx="4744860" cy="3151187"/>
            </a:xfrm>
            <a:prstGeom prst="rect">
              <a:avLst/>
            </a:prstGeom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1DF8C5DF-DC48-D741-841D-AB307E0F7E18}"/>
              </a:ext>
            </a:extLst>
          </p:cNvPr>
          <p:cNvSpPr/>
          <p:nvPr/>
        </p:nvSpPr>
        <p:spPr>
          <a:xfrm>
            <a:off x="0" y="2047337"/>
            <a:ext cx="9144000" cy="321070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847122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3">
            <a:extLst>
              <a:ext uri="{FF2B5EF4-FFF2-40B4-BE49-F238E27FC236}">
                <a16:creationId xmlns:a16="http://schemas.microsoft.com/office/drawing/2014/main" id="{000CAB54-6900-40E0-8544-09F161F8E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2" y="707208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135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42339" name="Rectangle 5">
            <a:extLst>
              <a:ext uri="{FF2B5EF4-FFF2-40B4-BE49-F238E27FC236}">
                <a16:creationId xmlns:a16="http://schemas.microsoft.com/office/drawing/2014/main" id="{B11A02AB-CB67-4C58-84DF-2718EBCBB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2" y="707208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 sz="135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42340" name="图片 5">
            <a:extLst>
              <a:ext uri="{FF2B5EF4-FFF2-40B4-BE49-F238E27FC236}">
                <a16:creationId xmlns:a16="http://schemas.microsoft.com/office/drawing/2014/main" id="{3BA6C05B-DA20-4AB7-8AFF-143F7E6E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50" y="1618058"/>
            <a:ext cx="8728699" cy="49106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&quot;No&quot; Symbol 5">
            <a:extLst>
              <a:ext uri="{FF2B5EF4-FFF2-40B4-BE49-F238E27FC236}">
                <a16:creationId xmlns:a16="http://schemas.microsoft.com/office/drawing/2014/main" id="{CA039961-109F-45DD-955C-FC79D7D8BF67}"/>
              </a:ext>
            </a:extLst>
          </p:cNvPr>
          <p:cNvSpPr>
            <a:spLocks noChangeAspect="1"/>
          </p:cNvSpPr>
          <p:nvPr/>
        </p:nvSpPr>
        <p:spPr>
          <a:xfrm>
            <a:off x="2977464" y="2355757"/>
            <a:ext cx="3430191" cy="3430191"/>
          </a:xfrm>
          <a:prstGeom prst="noSmoking">
            <a:avLst>
              <a:gd name="adj" fmla="val 5712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A6BDB58-CA50-D74B-8CD7-20337B91D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恐龙是被硬塞上方舟的吗？</a:t>
            </a:r>
          </a:p>
        </p:txBody>
      </p:sp>
    </p:spTree>
    <p:extLst>
      <p:ext uri="{BB962C8B-B14F-4D97-AF65-F5344CB8AC3E}">
        <p14:creationId xmlns:p14="http://schemas.microsoft.com/office/powerpoint/2010/main" val="12799870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526385"/>
            <a:ext cx="9143999" cy="549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373855"/>
            <a:ext cx="9143999" cy="48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2" t="12559" r="8195" b="62205"/>
          <a:stretch/>
        </p:blipFill>
        <p:spPr bwMode="auto">
          <a:xfrm>
            <a:off x="6586543" y="2415244"/>
            <a:ext cx="2043113" cy="101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171576" y="2602826"/>
            <a:ext cx="2043113" cy="4168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112438B0-5E0C-EC47-AE41-4D1C2E661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挪亚方舟有多大？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BCF6602-8911-B442-BDE6-A59C268C88B3}"/>
              </a:ext>
            </a:extLst>
          </p:cNvPr>
          <p:cNvSpPr/>
          <p:nvPr/>
        </p:nvSpPr>
        <p:spPr>
          <a:xfrm>
            <a:off x="6600826" y="2579966"/>
            <a:ext cx="2043113" cy="72330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583979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A689B1-AA86-7C41-A04A-1BA9D7841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方舟会超重吗？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01CC4E6-F152-234C-BADF-7AC47D900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" y="1512277"/>
            <a:ext cx="8446770" cy="509648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32156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A689B1-AA86-7C41-A04A-1BA9D7841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恐龙的大小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30E38E7-26D4-694E-9D3E-28384B720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90" y="1487445"/>
            <a:ext cx="5930229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Image:Misc-procompsognathus-amoswolfe.jpg">
            <a:extLst>
              <a:ext uri="{FF2B5EF4-FFF2-40B4-BE49-F238E27FC236}">
                <a16:creationId xmlns:a16="http://schemas.microsoft.com/office/drawing/2014/main" id="{A0624208-8F36-A146-B83D-64351DF82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7" t="6194" r="7865" b="8071"/>
          <a:stretch/>
        </p:blipFill>
        <p:spPr bwMode="auto">
          <a:xfrm>
            <a:off x="148281" y="3954162"/>
            <a:ext cx="2792628" cy="244977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1647399-CE8D-534A-864C-1C9FD5BEA75A}"/>
              </a:ext>
            </a:extLst>
          </p:cNvPr>
          <p:cNvSpPr txBox="1"/>
          <p:nvPr/>
        </p:nvSpPr>
        <p:spPr>
          <a:xfrm>
            <a:off x="770941" y="3136612"/>
            <a:ext cx="1537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秀颌龙 </a:t>
            </a:r>
          </a:p>
        </p:txBody>
      </p:sp>
    </p:spTree>
    <p:extLst>
      <p:ext uri="{BB962C8B-B14F-4D97-AF65-F5344CB8AC3E}">
        <p14:creationId xmlns:p14="http://schemas.microsoft.com/office/powerpoint/2010/main" val="151486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D7CFCF0-834A-4F40-8F1F-8B3CFE615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85988"/>
            <a:ext cx="9144000" cy="1325563"/>
          </a:xfrm>
        </p:spPr>
        <p:txBody>
          <a:bodyPr/>
          <a:lstStyle/>
          <a:p>
            <a:r>
              <a:rPr lang="zh-CN" altLang="en-US" dirty="0"/>
              <a:t>所有恐龙刚出生的时候</a:t>
            </a:r>
            <a:br>
              <a:rPr lang="en-US" altLang="zh-CN" dirty="0"/>
            </a:br>
            <a:r>
              <a:rPr lang="zh-CN" altLang="en-US" dirty="0"/>
              <a:t>体型都很小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4918008-9210-714B-BC09-CC8B9F456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343"/>
            <a:ext cx="9144000" cy="30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95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矩形 2">
            <a:extLst>
              <a:ext uri="{FF2B5EF4-FFF2-40B4-BE49-F238E27FC236}">
                <a16:creationId xmlns:a16="http://schemas.microsoft.com/office/drawing/2014/main" id="{10FD4BC1-BF1F-4212-86DB-1926A6582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008" y="1774388"/>
            <a:ext cx="7511661" cy="105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386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从恐龙蛋的尺寸来看，大型恐龙刚出生也很小，神可以让</a:t>
            </a:r>
            <a:r>
              <a:rPr lang="zh-CN" altLang="en-US" sz="2800" b="1" dirty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幼年的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恐龙上方舟。</a:t>
            </a:r>
            <a:endParaRPr lang="en-US" altLang="zh-CN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6209" name="图片 15">
            <a:extLst>
              <a:ext uri="{FF2B5EF4-FFF2-40B4-BE49-F238E27FC236}">
                <a16:creationId xmlns:a16="http://schemas.microsoft.com/office/drawing/2014/main" id="{BE9D539E-B34D-4F58-9C4B-C0246929E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65" y="2944594"/>
            <a:ext cx="4169873" cy="284202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>
            <a:solidFill>
              <a:schemeClr val="bg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1330" name="Group 18">
            <a:extLst>
              <a:ext uri="{FF2B5EF4-FFF2-40B4-BE49-F238E27FC236}">
                <a16:creationId xmlns:a16="http://schemas.microsoft.com/office/drawing/2014/main" id="{5EE0C3D3-F15E-434C-B782-BC6DA548003D}"/>
              </a:ext>
            </a:extLst>
          </p:cNvPr>
          <p:cNvGrpSpPr>
            <a:grpSpLocks/>
          </p:cNvGrpSpPr>
          <p:nvPr/>
        </p:nvGrpSpPr>
        <p:grpSpPr bwMode="auto">
          <a:xfrm>
            <a:off x="5132085" y="2944596"/>
            <a:ext cx="3092053" cy="2842022"/>
            <a:chOff x="1111" y="1933"/>
            <a:chExt cx="2597" cy="2387"/>
          </a:xfrm>
        </p:grpSpPr>
        <p:grpSp>
          <p:nvGrpSpPr>
            <p:cNvPr id="136200" name="Group 10">
              <a:extLst>
                <a:ext uri="{FF2B5EF4-FFF2-40B4-BE49-F238E27FC236}">
                  <a16:creationId xmlns:a16="http://schemas.microsoft.com/office/drawing/2014/main" id="{4BFFBB63-5176-444D-9653-C5A1044965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1933"/>
              <a:ext cx="2597" cy="2387"/>
              <a:chOff x="1247" y="1933"/>
              <a:chExt cx="2597" cy="2387"/>
            </a:xfrm>
          </p:grpSpPr>
          <p:pic>
            <p:nvPicPr>
              <p:cNvPr id="136203" name="Picture 7">
                <a:extLst>
                  <a:ext uri="{FF2B5EF4-FFF2-40B4-BE49-F238E27FC236}">
                    <a16:creationId xmlns:a16="http://schemas.microsoft.com/office/drawing/2014/main" id="{6C5C9740-B683-4BFF-95D0-D8A96C2521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7" y="1933"/>
                <a:ext cx="1804" cy="238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36204" name="Picture 8">
                <a:extLst>
                  <a:ext uri="{FF2B5EF4-FFF2-40B4-BE49-F238E27FC236}">
                    <a16:creationId xmlns:a16="http://schemas.microsoft.com/office/drawing/2014/main" id="{D178A064-191C-40E9-9E82-A107C5606D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" y="1933"/>
                <a:ext cx="873" cy="2387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p:sp>
          <p:nvSpPr>
            <p:cNvPr id="136201" name="Text Box 15">
              <a:extLst>
                <a:ext uri="{FF2B5EF4-FFF2-40B4-BE49-F238E27FC236}">
                  <a16:creationId xmlns:a16="http://schemas.microsoft.com/office/drawing/2014/main" id="{B7FEA1B5-2D29-4A36-BCA2-A7EF492DC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" y="2672"/>
              <a:ext cx="408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35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约</a:t>
              </a:r>
              <a:r>
                <a:rPr lang="en-US" altLang="zh-CN" sz="1350" b="1" dirty="0">
                  <a:solidFill>
                    <a:srgbClr val="FFFF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45 cm</a:t>
              </a:r>
            </a:p>
          </p:txBody>
        </p:sp>
        <p:sp>
          <p:nvSpPr>
            <p:cNvPr id="136202" name="AutoShape 16">
              <a:extLst>
                <a:ext uri="{FF2B5EF4-FFF2-40B4-BE49-F238E27FC236}">
                  <a16:creationId xmlns:a16="http://schemas.microsoft.com/office/drawing/2014/main" id="{EDD92317-789E-4225-82FF-E8D1ED8BCED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93" y="2296"/>
              <a:ext cx="317" cy="1905"/>
            </a:xfrm>
            <a:prstGeom prst="rightBrace">
              <a:avLst>
                <a:gd name="adj1" fmla="val 49745"/>
                <a:gd name="adj2" fmla="val 50000"/>
              </a:avLst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 sz="1350"/>
            </a:p>
          </p:txBody>
        </p:sp>
      </p:grpSp>
      <p:sp>
        <p:nvSpPr>
          <p:cNvPr id="141319" name="Text Box 11">
            <a:extLst>
              <a:ext uri="{FF2B5EF4-FFF2-40B4-BE49-F238E27FC236}">
                <a16:creationId xmlns:a16="http://schemas.microsoft.com/office/drawing/2014/main" id="{5F793B7F-A507-4560-A7A9-244141E9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084" y="5802339"/>
            <a:ext cx="3092047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最大的恐龙蛋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84F6E22-1BA0-6844-A9AC-71CC809B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069"/>
            <a:ext cx="9144000" cy="869584"/>
          </a:xfrm>
        </p:spPr>
        <p:txBody>
          <a:bodyPr/>
          <a:lstStyle/>
          <a:p>
            <a:r>
              <a:rPr lang="zh-CN" altLang="en-US" dirty="0"/>
              <a:t>年幼的恐龙很小</a:t>
            </a:r>
          </a:p>
        </p:txBody>
      </p:sp>
      <p:sp>
        <p:nvSpPr>
          <p:cNvPr id="16" name="直线连接符 20">
            <a:extLst>
              <a:ext uri="{FF2B5EF4-FFF2-40B4-BE49-F238E27FC236}">
                <a16:creationId xmlns:a16="http://schemas.microsoft.com/office/drawing/2014/main" id="{AD67D119-A7F2-E24B-BC05-40F22952DBB5}"/>
              </a:ext>
            </a:extLst>
          </p:cNvPr>
          <p:cNvSpPr/>
          <p:nvPr/>
        </p:nvSpPr>
        <p:spPr>
          <a:xfrm flipH="1">
            <a:off x="454531" y="1563600"/>
            <a:ext cx="0" cy="4819570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1">
            <a:extLst>
              <a:ext uri="{FF2B5EF4-FFF2-40B4-BE49-F238E27FC236}">
                <a16:creationId xmlns:a16="http://schemas.microsoft.com/office/drawing/2014/main" id="{63C64613-61ED-DE4B-A604-5884273A7C1B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" name="直线连接符 22">
            <a:extLst>
              <a:ext uri="{FF2B5EF4-FFF2-40B4-BE49-F238E27FC236}">
                <a16:creationId xmlns:a16="http://schemas.microsoft.com/office/drawing/2014/main" id="{9902F835-4DD2-A147-B367-74F5FA21E5B8}"/>
              </a:ext>
            </a:extLst>
          </p:cNvPr>
          <p:cNvSpPr/>
          <p:nvPr/>
        </p:nvSpPr>
        <p:spPr>
          <a:xfrm flipH="1" flipV="1">
            <a:off x="971601" y="156360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" name="直线连接符 23">
            <a:extLst>
              <a:ext uri="{FF2B5EF4-FFF2-40B4-BE49-F238E27FC236}">
                <a16:creationId xmlns:a16="http://schemas.microsoft.com/office/drawing/2014/main" id="{0079027F-CE35-DB4D-BD6F-95341C498DA6}"/>
              </a:ext>
            </a:extLst>
          </p:cNvPr>
          <p:cNvSpPr/>
          <p:nvPr/>
        </p:nvSpPr>
        <p:spPr>
          <a:xfrm flipH="1">
            <a:off x="8714268" y="1563600"/>
            <a:ext cx="0" cy="468127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" name="图片 24" descr="图片 24">
            <a:extLst>
              <a:ext uri="{FF2B5EF4-FFF2-40B4-BE49-F238E27FC236}">
                <a16:creationId xmlns:a16="http://schemas.microsoft.com/office/drawing/2014/main" id="{7EB5C9E4-A203-5A44-932D-350B14EAD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图片 25" descr="图片 25">
            <a:extLst>
              <a:ext uri="{FF2B5EF4-FFF2-40B4-BE49-F238E27FC236}">
                <a16:creationId xmlns:a16="http://schemas.microsoft.com/office/drawing/2014/main" id="{7BBFC3A7-5354-AC4C-8D49-17B421789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222738" y="130450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 Box 11">
            <a:extLst>
              <a:ext uri="{FF2B5EF4-FFF2-40B4-BE49-F238E27FC236}">
                <a16:creationId xmlns:a16="http://schemas.microsoft.com/office/drawing/2014/main" id="{38B127C6-2B1F-EE47-835C-2FCF3B23E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290" y="5802339"/>
            <a:ext cx="417944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恐龙蛋</a:t>
            </a:r>
          </a:p>
        </p:txBody>
      </p:sp>
    </p:spTree>
    <p:extLst>
      <p:ext uri="{BB962C8B-B14F-4D97-AF65-F5344CB8AC3E}">
        <p14:creationId xmlns:p14="http://schemas.microsoft.com/office/powerpoint/2010/main" val="974506791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EE04F74-F4E4-8E43-878C-B0C64724A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9" r="2363" b="6612"/>
          <a:stretch/>
        </p:blipFill>
        <p:spPr>
          <a:xfrm>
            <a:off x="429126" y="1379368"/>
            <a:ext cx="8285748" cy="547863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8351EFF3-E7A7-7D42-A983-571864FF6B3B}"/>
              </a:ext>
            </a:extLst>
          </p:cNvPr>
          <p:cNvSpPr/>
          <p:nvPr/>
        </p:nvSpPr>
        <p:spPr>
          <a:xfrm>
            <a:off x="2094439" y="1516616"/>
            <a:ext cx="2718279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迷惑龙（雷龙）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5D672E50-EAEC-4E43-AA65-9ED9FC4DA09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6570" y="2091292"/>
            <a:ext cx="2809310" cy="1581747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DB891E63-4EF6-7243-9862-9121A68B909A}"/>
              </a:ext>
            </a:extLst>
          </p:cNvPr>
          <p:cNvSpPr/>
          <p:nvPr/>
        </p:nvSpPr>
        <p:spPr>
          <a:xfrm>
            <a:off x="2094439" y="4680744"/>
            <a:ext cx="1698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进方舟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6E6800D-E0AA-CC4F-AC1E-1CA198E63A2D}"/>
              </a:ext>
            </a:extLst>
          </p:cNvPr>
          <p:cNvSpPr/>
          <p:nvPr/>
        </p:nvSpPr>
        <p:spPr>
          <a:xfrm>
            <a:off x="5905564" y="3895913"/>
            <a:ext cx="280931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最高成长速度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  <a:cs typeface="Calibri" pitchFamily="34" charset="0"/>
            </a:endParaRPr>
          </a:p>
          <a:p>
            <a:r>
              <a:rPr 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约</a:t>
            </a:r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5.5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公吨</a:t>
            </a:r>
            <a:r>
              <a:rPr lang="en-US" altLang="zh-CN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/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年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B4AEB0D-BD35-5D46-A6DC-5F71B9C66DA1}"/>
              </a:ext>
            </a:extLst>
          </p:cNvPr>
          <p:cNvSpPr/>
          <p:nvPr/>
        </p:nvSpPr>
        <p:spPr>
          <a:xfrm>
            <a:off x="3924585" y="5265519"/>
            <a:ext cx="15341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出方舟</a:t>
            </a:r>
            <a:endParaRPr lang="en-US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C95EA5D-C037-3443-AB94-4A883A70C4F5}"/>
              </a:ext>
            </a:extLst>
          </p:cNvPr>
          <p:cNvSpPr/>
          <p:nvPr/>
        </p:nvSpPr>
        <p:spPr>
          <a:xfrm>
            <a:off x="1603436" y="6273224"/>
            <a:ext cx="21899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年龄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（年）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6A8A94B0-9A31-524E-9B25-83B75A99DC32}"/>
              </a:ext>
            </a:extLst>
          </p:cNvPr>
          <p:cNvSpPr/>
          <p:nvPr/>
        </p:nvSpPr>
        <p:spPr>
          <a:xfrm>
            <a:off x="562295" y="3057337"/>
            <a:ext cx="615553" cy="2421295"/>
          </a:xfrm>
          <a:prstGeom prst="rect">
            <a:avLst/>
          </a:prstGeom>
          <a:noFill/>
        </p:spPr>
        <p:txBody>
          <a:bodyPr vert="eaVert" wrap="square">
            <a:spAutoFit/>
          </a:bodyPr>
          <a:lstStyle/>
          <a:p>
            <a:r>
              <a:rPr lang="en-US" sz="2800" dirty="0" err="1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体重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  <a:cs typeface="Calibri" pitchFamily="34" charset="0"/>
              </a:rPr>
              <a:t>（公吨）</a:t>
            </a:r>
            <a:endParaRPr lang="en-US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标题 14">
            <a:extLst>
              <a:ext uri="{FF2B5EF4-FFF2-40B4-BE49-F238E27FC236}">
                <a16:creationId xmlns:a16="http://schemas.microsoft.com/office/drawing/2014/main" id="{0C7C36C9-47E1-C749-B359-6C3338B3A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雷龙的生长曲线</a:t>
            </a:r>
          </a:p>
        </p:txBody>
      </p:sp>
    </p:spTree>
    <p:extLst>
      <p:ext uri="{BB962C8B-B14F-4D97-AF65-F5344CB8AC3E}">
        <p14:creationId xmlns:p14="http://schemas.microsoft.com/office/powerpoint/2010/main" val="275416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971601" y="4527554"/>
            <a:ext cx="6979083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6.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恐龙有上方舟吗？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9BABECD-56A9-1841-BB8D-EF2530EC90F5}"/>
              </a:ext>
            </a:extLst>
          </p:cNvPr>
          <p:cNvSpPr txBox="1"/>
          <p:nvPr/>
        </p:nvSpPr>
        <p:spPr>
          <a:xfrm>
            <a:off x="1013790" y="5343100"/>
            <a:ext cx="6837861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答：当然！恐龙轻松顺利地上了方舟。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87217A3-42D2-344D-8E28-3E911E1CF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31"/>
          <a:stretch/>
        </p:blipFill>
        <p:spPr>
          <a:xfrm>
            <a:off x="1314449" y="824400"/>
            <a:ext cx="6515101" cy="32063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21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8" name="Content Placeholder 4"/>
          <p:cNvSpPr>
            <a:spLocks/>
          </p:cNvSpPr>
          <p:nvPr/>
        </p:nvSpPr>
        <p:spPr bwMode="auto">
          <a:xfrm>
            <a:off x="4782066" y="797373"/>
            <a:ext cx="4522573" cy="12909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那些上了方舟的恐龙，</a:t>
            </a:r>
            <a:endParaRPr kumimoji="0" lang="en-US" altLang="zh-C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0" marR="0" lvl="0" indent="0" algn="l" defTabSz="685783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得以保全性命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！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1599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E36AA87-79E5-1B48-B92C-1C625266A468}"/>
              </a:ext>
            </a:extLst>
          </p:cNvPr>
          <p:cNvSpPr>
            <a:spLocks/>
          </p:cNvSpPr>
          <p:nvPr/>
        </p:nvSpPr>
        <p:spPr bwMode="auto">
          <a:xfrm>
            <a:off x="1977082" y="1773556"/>
            <a:ext cx="5647037" cy="12909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ts val="3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但没有上方舟而死于挪亚洪水的恐龙形成恐龙化石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817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892417CF-EF46-C04D-83AD-E64AF6BAA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媒介传递的恐龙形象是否准确？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A19E5EE-1878-8443-ACD8-10594773D0BF}"/>
              </a:ext>
            </a:extLst>
          </p:cNvPr>
          <p:cNvSpPr txBox="1"/>
          <p:nvPr/>
        </p:nvSpPr>
        <p:spPr>
          <a:xfrm>
            <a:off x="1619486" y="5721660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霸王龙和小汽车，哪个跑得比较快？</a:t>
            </a:r>
          </a:p>
        </p:txBody>
      </p:sp>
      <p:sp>
        <p:nvSpPr>
          <p:cNvPr id="9" name="直线连接符 20">
            <a:extLst>
              <a:ext uri="{FF2B5EF4-FFF2-40B4-BE49-F238E27FC236}">
                <a16:creationId xmlns:a16="http://schemas.microsoft.com/office/drawing/2014/main" id="{520EB0C7-3432-854F-A27C-FF87296589C0}"/>
              </a:ext>
            </a:extLst>
          </p:cNvPr>
          <p:cNvSpPr/>
          <p:nvPr/>
        </p:nvSpPr>
        <p:spPr>
          <a:xfrm flipH="1">
            <a:off x="454531" y="1875882"/>
            <a:ext cx="0" cy="4507287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0" name="直线连接符 21">
            <a:extLst>
              <a:ext uri="{FF2B5EF4-FFF2-40B4-BE49-F238E27FC236}">
                <a16:creationId xmlns:a16="http://schemas.microsoft.com/office/drawing/2014/main" id="{3C00BE26-B89E-A145-AE0F-DDB5B23B4AF6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1" name="直线连接符 22">
            <a:extLst>
              <a:ext uri="{FF2B5EF4-FFF2-40B4-BE49-F238E27FC236}">
                <a16:creationId xmlns:a16="http://schemas.microsoft.com/office/drawing/2014/main" id="{D45AF9C7-A95C-074B-BE20-9A542C70FB07}"/>
              </a:ext>
            </a:extLst>
          </p:cNvPr>
          <p:cNvSpPr/>
          <p:nvPr/>
        </p:nvSpPr>
        <p:spPr>
          <a:xfrm flipH="1" flipV="1">
            <a:off x="971601" y="187588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直线连接符 23">
            <a:extLst>
              <a:ext uri="{FF2B5EF4-FFF2-40B4-BE49-F238E27FC236}">
                <a16:creationId xmlns:a16="http://schemas.microsoft.com/office/drawing/2014/main" id="{BFCCE96F-6F79-9346-A0CF-CC93FE891CF1}"/>
              </a:ext>
            </a:extLst>
          </p:cNvPr>
          <p:cNvSpPr/>
          <p:nvPr/>
        </p:nvSpPr>
        <p:spPr>
          <a:xfrm flipH="1">
            <a:off x="8714268" y="1875882"/>
            <a:ext cx="0" cy="436899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" name="图片 24" descr="图片 24">
            <a:extLst>
              <a:ext uri="{FF2B5EF4-FFF2-40B4-BE49-F238E27FC236}">
                <a16:creationId xmlns:a16="http://schemas.microsoft.com/office/drawing/2014/main" id="{92B3F691-50F1-F344-8139-305EB2E89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图片 25" descr="图片 25">
            <a:extLst>
              <a:ext uri="{FF2B5EF4-FFF2-40B4-BE49-F238E27FC236}">
                <a16:creationId xmlns:a16="http://schemas.microsoft.com/office/drawing/2014/main" id="{80204EDE-47AE-4342-979B-CFEFD858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16782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2" descr="查看源图像">
            <a:extLst>
              <a:ext uri="{FF2B5EF4-FFF2-40B4-BE49-F238E27FC236}">
                <a16:creationId xmlns:a16="http://schemas.microsoft.com/office/drawing/2014/main" id="{92A0995B-2F63-904A-AC35-6096A9187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9"/>
          <a:stretch/>
        </p:blipFill>
        <p:spPr bwMode="auto">
          <a:xfrm>
            <a:off x="4162554" y="2421158"/>
            <a:ext cx="4692896" cy="303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7C86ED-7A50-AB45-9842-894A7010A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50" y="2421159"/>
            <a:ext cx="3791967" cy="303653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41DE4FF-DC3C-A942-BF2F-BAC4DA685B28}"/>
              </a:ext>
            </a:extLst>
          </p:cNvPr>
          <p:cNvSpPr/>
          <p:nvPr/>
        </p:nvSpPr>
        <p:spPr>
          <a:xfrm>
            <a:off x="270935" y="2421159"/>
            <a:ext cx="8584515" cy="3036524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84304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887890" y="3057542"/>
            <a:ext cx="7368215" cy="1825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三、简答题</a:t>
            </a:r>
          </a:p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1.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恐龙上方舟了吗？</a:t>
            </a:r>
          </a:p>
          <a:p>
            <a:pPr>
              <a:lnSpc>
                <a:spcPts val="3840"/>
              </a:lnSpc>
              <a:spcBef>
                <a:spcPts val="1200"/>
              </a:spcBef>
            </a:pP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1F98E53-B64A-5B4E-9520-F0E5EE76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任务三：习题讲解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554CA65-4842-054D-BE84-8985F590E1AD}"/>
              </a:ext>
            </a:extLst>
          </p:cNvPr>
          <p:cNvSpPr txBox="1"/>
          <p:nvPr/>
        </p:nvSpPr>
        <p:spPr>
          <a:xfrm>
            <a:off x="887891" y="4272259"/>
            <a:ext cx="7136534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是的，圣经记载恐龙上了方舟。</a:t>
            </a:r>
            <a:endParaRPr lang="en-US" altLang="zh-CN" sz="28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B0162686-22ED-0948-BED0-18739C078D1C}"/>
              </a:ext>
            </a:extLst>
          </p:cNvPr>
          <p:cNvCxnSpPr/>
          <p:nvPr/>
        </p:nvCxnSpPr>
        <p:spPr>
          <a:xfrm>
            <a:off x="971601" y="4815485"/>
            <a:ext cx="556512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D837C538-A8FC-D242-A8C9-598A1316C924}"/>
              </a:ext>
            </a:extLst>
          </p:cNvPr>
          <p:cNvSpPr txBox="1"/>
          <p:nvPr/>
        </p:nvSpPr>
        <p:spPr>
          <a:xfrm>
            <a:off x="887890" y="5101052"/>
            <a:ext cx="736821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创</a:t>
            </a: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7:15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凡有血肉、有气息的活物，都一对一对地到挪亚那里，进入方舟。</a:t>
            </a:r>
          </a:p>
        </p:txBody>
      </p:sp>
    </p:spTree>
    <p:extLst>
      <p:ext uri="{BB962C8B-B14F-4D97-AF65-F5344CB8AC3E}">
        <p14:creationId xmlns:p14="http://schemas.microsoft.com/office/powerpoint/2010/main" val="3017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887890" y="4197233"/>
            <a:ext cx="7368215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2.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大型恐龙上得了方舟吗？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1F98E53-B64A-5B4E-9520-F0E5EE76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任务三：习题讲解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554CA65-4842-054D-BE84-8985F590E1AD}"/>
              </a:ext>
            </a:extLst>
          </p:cNvPr>
          <p:cNvSpPr txBox="1"/>
          <p:nvPr/>
        </p:nvSpPr>
        <p:spPr>
          <a:xfrm>
            <a:off x="887891" y="4870253"/>
            <a:ext cx="7136534" cy="1187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40"/>
              </a:lnSpc>
              <a:spcBef>
                <a:spcPts val="1200"/>
              </a:spcBef>
            </a:pPr>
            <a:r>
              <a:rPr lang="zh-CN" altLang="en-US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是的，因为方舟很大，而且挪亚可以只带大恐龙的幼崽上方舟，恐龙的幼崽很小。</a:t>
            </a:r>
            <a:endParaRPr lang="en-US" altLang="zh-CN" sz="2800" b="1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B0162686-22ED-0948-BED0-18739C078D1C}"/>
              </a:ext>
            </a:extLst>
          </p:cNvPr>
          <p:cNvCxnSpPr>
            <a:cxnSpLocks/>
          </p:cNvCxnSpPr>
          <p:nvPr/>
        </p:nvCxnSpPr>
        <p:spPr>
          <a:xfrm>
            <a:off x="971601" y="5494673"/>
            <a:ext cx="70528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178AEBBC-8EBC-8047-B8E4-D29BA5424284}"/>
              </a:ext>
            </a:extLst>
          </p:cNvPr>
          <p:cNvCxnSpPr>
            <a:cxnSpLocks/>
          </p:cNvCxnSpPr>
          <p:nvPr/>
        </p:nvCxnSpPr>
        <p:spPr>
          <a:xfrm>
            <a:off x="971601" y="6063084"/>
            <a:ext cx="635595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4">
            <a:extLst>
              <a:ext uri="{FF2B5EF4-FFF2-40B4-BE49-F238E27FC236}">
                <a16:creationId xmlns:a16="http://schemas.microsoft.com/office/drawing/2014/main" id="{0447BEC4-9921-B34F-9ED4-72F757C54BCC}"/>
              </a:ext>
            </a:extLst>
          </p:cNvPr>
          <p:cNvGrpSpPr/>
          <p:nvPr/>
        </p:nvGrpSpPr>
        <p:grpSpPr>
          <a:xfrm>
            <a:off x="2711789" y="1223083"/>
            <a:ext cx="4231602" cy="2880320"/>
            <a:chOff x="4788024" y="2276872"/>
            <a:chExt cx="4183353" cy="2847478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95B5D208-E075-0D4C-B455-7DE928435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276872"/>
              <a:ext cx="4176464" cy="28474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28575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D50AA6C7-AA0E-1542-819F-FF2C1CFADCCA}"/>
                </a:ext>
              </a:extLst>
            </p:cNvPr>
            <p:cNvSpPr txBox="1">
              <a:spLocks/>
            </p:cNvSpPr>
            <p:nvPr/>
          </p:nvSpPr>
          <p:spPr>
            <a:xfrm>
              <a:off x="4794913" y="4536822"/>
              <a:ext cx="4176464" cy="576064"/>
            </a:xfrm>
            <a:prstGeom prst="rect">
              <a:avLst/>
            </a:prstGeom>
            <a:solidFill>
              <a:schemeClr val="bg1">
                <a:alpha val="89000"/>
              </a:schemeClr>
            </a:solidFill>
            <a:ln w="28575">
              <a:noFill/>
            </a:ln>
          </p:spPr>
          <p:txBody>
            <a:bodyPr vert="horz" rIns="0">
              <a:noAutofit/>
            </a:bodyPr>
            <a:lstStyle/>
            <a:p>
              <a:pPr algn="ctr"/>
              <a:r>
                <a:rPr lang="zh-CN" altLang="en-US" sz="2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艺术家复原的幼龙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22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916881" y="3606099"/>
            <a:ext cx="4351374" cy="167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答案在课后的附录二</a:t>
            </a:r>
          </a:p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推荐读物</a:t>
            </a: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恐龙</a:t>
            </a: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—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与希伯先生一起来探索</a:t>
            </a: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》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1F98E53-B64A-5B4E-9520-F0E5EE76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恐龙是怎么灭绝的？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D13D013-6D6E-024F-8611-F1245500F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079" y="2489354"/>
            <a:ext cx="2740107" cy="33490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391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1144375" y="2751552"/>
            <a:ext cx="6979083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四、请将你认为正确的答案填写在括号里。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1F98E53-B64A-5B4E-9520-F0E5EE762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验收学习成果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F6E2497-1605-9748-AF0B-542BA352D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850" y="3600021"/>
            <a:ext cx="4028300" cy="302122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00744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454531" y="4485625"/>
            <a:ext cx="3845707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zh-CN" altLang="e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（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恐龙是神在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    第六日创造的。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68B3061-7CF6-0240-A43C-AD9793D77F80}"/>
              </a:ext>
            </a:extLst>
          </p:cNvPr>
          <p:cNvSpPr txBox="1"/>
          <p:nvPr/>
        </p:nvSpPr>
        <p:spPr>
          <a:xfrm>
            <a:off x="786286" y="4540278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</a:t>
            </a:r>
            <a:endParaRPr kumimoji="1" lang="zh-CN" altLang="en-US" sz="2800" b="1" dirty="0"/>
          </a:p>
        </p:txBody>
      </p:sp>
      <p:pic>
        <p:nvPicPr>
          <p:cNvPr id="14" name="Picture 19" descr="day6.png">
            <a:extLst>
              <a:ext uri="{FF2B5EF4-FFF2-40B4-BE49-F238E27FC236}">
                <a16:creationId xmlns:a16="http://schemas.microsoft.com/office/drawing/2014/main" id="{47FE7E68-28D1-394D-B802-28154F96F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6" t="56667" r="10001" b="11765"/>
          <a:stretch>
            <a:fillRect/>
          </a:stretch>
        </p:blipFill>
        <p:spPr bwMode="auto">
          <a:xfrm>
            <a:off x="1587418" y="1661060"/>
            <a:ext cx="2719620" cy="248791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7AE05E8-65D3-DF43-B26C-1975CFECCA96}"/>
              </a:ext>
            </a:extLst>
          </p:cNvPr>
          <p:cNvSpPr txBox="1"/>
          <p:nvPr/>
        </p:nvSpPr>
        <p:spPr>
          <a:xfrm>
            <a:off x="5339249" y="4485625"/>
            <a:ext cx="3350218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en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恐龙是在漫长时间里进化来的。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39A6E87-A7E3-2240-B586-5A7D360057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52"/>
          <a:stretch/>
        </p:blipFill>
        <p:spPr>
          <a:xfrm>
            <a:off x="4836962" y="1661060"/>
            <a:ext cx="4307037" cy="248104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CFBCFE83-AF81-5B49-9C31-4879B3E3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问题一</a:t>
            </a:r>
          </a:p>
        </p:txBody>
      </p:sp>
    </p:spTree>
    <p:extLst>
      <p:ext uri="{BB962C8B-B14F-4D97-AF65-F5344CB8AC3E}">
        <p14:creationId xmlns:p14="http://schemas.microsoft.com/office/powerpoint/2010/main" val="412391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454531" y="4485625"/>
            <a:ext cx="3845707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zh-CN" altLang="e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（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恐龙曾与人类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    共同生活。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68B3061-7CF6-0240-A43C-AD9793D77F80}"/>
              </a:ext>
            </a:extLst>
          </p:cNvPr>
          <p:cNvSpPr txBox="1"/>
          <p:nvPr/>
        </p:nvSpPr>
        <p:spPr>
          <a:xfrm>
            <a:off x="786286" y="4540278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</a:t>
            </a:r>
            <a:endParaRPr kumimoji="1" lang="zh-CN" altLang="en-US" sz="28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7AE05E8-65D3-DF43-B26C-1975CFECCA96}"/>
              </a:ext>
            </a:extLst>
          </p:cNvPr>
          <p:cNvSpPr txBox="1"/>
          <p:nvPr/>
        </p:nvSpPr>
        <p:spPr>
          <a:xfrm>
            <a:off x="5339249" y="4485625"/>
            <a:ext cx="3350218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en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恐龙是在人类出现前灭绝的。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74AE21B-DD36-4342-8EEE-3B085EDA42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9249" y="1838591"/>
            <a:ext cx="3560531" cy="23736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856E94-BB9B-4849-B06A-1DDAD00451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18" t="2049" r="6441" b="8949"/>
          <a:stretch/>
        </p:blipFill>
        <p:spPr>
          <a:xfrm>
            <a:off x="1161590" y="1838591"/>
            <a:ext cx="3422809" cy="23736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标题 4">
            <a:extLst>
              <a:ext uri="{FF2B5EF4-FFF2-40B4-BE49-F238E27FC236}">
                <a16:creationId xmlns:a16="http://schemas.microsoft.com/office/drawing/2014/main" id="{5F30ABE4-BFDA-4B42-90B9-E386F061A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问题二</a:t>
            </a:r>
          </a:p>
        </p:txBody>
      </p:sp>
    </p:spTree>
    <p:extLst>
      <p:ext uri="{BB962C8B-B14F-4D97-AF65-F5344CB8AC3E}">
        <p14:creationId xmlns:p14="http://schemas.microsoft.com/office/powerpoint/2010/main" val="14338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535500" y="4457832"/>
            <a:ext cx="4065988" cy="1517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zh-CN" altLang="e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（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en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恐龙生活在</a:t>
            </a: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				6500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万到</a:t>
            </a: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2.3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亿年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</a:pPr>
            <a:r>
              <a:rPr lang="en-US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		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的恐龙时代。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68B3061-7CF6-0240-A43C-AD9793D77F80}"/>
              </a:ext>
            </a:extLst>
          </p:cNvPr>
          <p:cNvSpPr txBox="1"/>
          <p:nvPr/>
        </p:nvSpPr>
        <p:spPr>
          <a:xfrm>
            <a:off x="885105" y="4520400"/>
            <a:ext cx="29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</a:t>
            </a:r>
            <a:endParaRPr kumimoji="1" lang="zh-CN" altLang="en-US" sz="28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7AE05E8-65D3-DF43-B26C-1975CFECCA96}"/>
              </a:ext>
            </a:extLst>
          </p:cNvPr>
          <p:cNvSpPr txBox="1"/>
          <p:nvPr/>
        </p:nvSpPr>
        <p:spPr>
          <a:xfrm>
            <a:off x="5080516" y="4485625"/>
            <a:ext cx="3400232" cy="543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en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恐龙时代不存在。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8EF54E-8343-B64E-BC57-4B637D9F1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77" y="2168825"/>
            <a:ext cx="4065988" cy="192181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CCFF8F2-9B7F-B14B-B21E-728E350AD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105" y="2187153"/>
            <a:ext cx="3652213" cy="19252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BB6F4FB8-7707-B24D-A107-204EE275D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问题三</a:t>
            </a:r>
          </a:p>
        </p:txBody>
      </p:sp>
    </p:spTree>
    <p:extLst>
      <p:ext uri="{BB962C8B-B14F-4D97-AF65-F5344CB8AC3E}">
        <p14:creationId xmlns:p14="http://schemas.microsoft.com/office/powerpoint/2010/main" val="15721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454531" y="4794235"/>
            <a:ext cx="4512882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zh-CN" altLang="e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（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大恐龙没上方舟，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    小恐龙上了方舟。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68B3061-7CF6-0240-A43C-AD9793D77F80}"/>
              </a:ext>
            </a:extLst>
          </p:cNvPr>
          <p:cNvSpPr txBox="1"/>
          <p:nvPr/>
        </p:nvSpPr>
        <p:spPr>
          <a:xfrm>
            <a:off x="786286" y="4848888"/>
            <a:ext cx="42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</a:t>
            </a:r>
            <a:endParaRPr kumimoji="1" lang="zh-CN" altLang="en-US" sz="28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7AE05E8-65D3-DF43-B26C-1975CFECCA96}"/>
              </a:ext>
            </a:extLst>
          </p:cNvPr>
          <p:cNvSpPr txBox="1"/>
          <p:nvPr/>
        </p:nvSpPr>
        <p:spPr>
          <a:xfrm>
            <a:off x="5339249" y="4794235"/>
            <a:ext cx="3350218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恐龙和其他动物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一起上了方舟。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93F3563-919F-0241-B88C-AB7A24EEF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46" y="2121481"/>
            <a:ext cx="3736204" cy="258323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6B1A32C-95AB-6E43-BFFE-EEAA8137C8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804" b="27237"/>
          <a:stretch/>
        </p:blipFill>
        <p:spPr>
          <a:xfrm>
            <a:off x="5143974" y="1397070"/>
            <a:ext cx="3713739" cy="32824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56CE4572-F07F-CA40-BD16-38A2A2C5B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问题四</a:t>
            </a:r>
          </a:p>
        </p:txBody>
      </p:sp>
    </p:spTree>
    <p:extLst>
      <p:ext uri="{BB962C8B-B14F-4D97-AF65-F5344CB8AC3E}">
        <p14:creationId xmlns:p14="http://schemas.microsoft.com/office/powerpoint/2010/main" val="228834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454531" y="4485625"/>
            <a:ext cx="4512882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zh-CN" altLang="e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（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恐龙是洪水猛兽，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    有特异功能。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68B3061-7CF6-0240-A43C-AD9793D77F80}"/>
              </a:ext>
            </a:extLst>
          </p:cNvPr>
          <p:cNvSpPr txBox="1"/>
          <p:nvPr/>
        </p:nvSpPr>
        <p:spPr>
          <a:xfrm>
            <a:off x="786286" y="4540278"/>
            <a:ext cx="42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</a:t>
            </a:r>
            <a:endParaRPr kumimoji="1" lang="zh-CN" altLang="en-US" sz="28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7AE05E8-65D3-DF43-B26C-1975CFECCA96}"/>
              </a:ext>
            </a:extLst>
          </p:cNvPr>
          <p:cNvSpPr txBox="1"/>
          <p:nvPr/>
        </p:nvSpPr>
        <p:spPr>
          <a:xfrm>
            <a:off x="5339249" y="4485625"/>
            <a:ext cx="3350218" cy="151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恐龙是一种过去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常见，现在已经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灭绝的普通动物。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0DA44DF-C55E-D04E-A790-547A2433AA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55"/>
          <a:stretch/>
        </p:blipFill>
        <p:spPr>
          <a:xfrm>
            <a:off x="5421954" y="1562364"/>
            <a:ext cx="3080179" cy="27872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8F837FE-EDAD-5641-8463-D858A660C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039" y="1579658"/>
            <a:ext cx="4939780" cy="277164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C88B567A-4AE8-6445-AB1D-D29BB20CC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问题五</a:t>
            </a:r>
          </a:p>
        </p:txBody>
      </p:sp>
    </p:spTree>
    <p:extLst>
      <p:ext uri="{BB962C8B-B14F-4D97-AF65-F5344CB8AC3E}">
        <p14:creationId xmlns:p14="http://schemas.microsoft.com/office/powerpoint/2010/main" val="326384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454531" y="4485625"/>
            <a:ext cx="4512882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zh-CN" altLang="e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（ 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zh-CN" altLang="e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恐龙一开始只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          吃青草。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68B3061-7CF6-0240-A43C-AD9793D77F80}"/>
              </a:ext>
            </a:extLst>
          </p:cNvPr>
          <p:cNvSpPr txBox="1"/>
          <p:nvPr/>
        </p:nvSpPr>
        <p:spPr>
          <a:xfrm>
            <a:off x="786286" y="4540278"/>
            <a:ext cx="453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zh-CN" sz="28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A</a:t>
            </a:r>
            <a:endParaRPr kumimoji="1" lang="zh-CN" altLang="en-US" sz="2800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7AE05E8-65D3-DF43-B26C-1975CFECCA96}"/>
              </a:ext>
            </a:extLst>
          </p:cNvPr>
          <p:cNvSpPr txBox="1"/>
          <p:nvPr/>
        </p:nvSpPr>
        <p:spPr>
          <a:xfrm>
            <a:off x="5339249" y="4485625"/>
            <a:ext cx="3350218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en" altLang="zh-CN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B</a:t>
            </a: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恐龙一开始就会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ts val="3840"/>
              </a:lnSpc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   吃肉。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0F9E712-36DC-B04A-8B9F-BA8B94E21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164"/>
          <a:stretch/>
        </p:blipFill>
        <p:spPr>
          <a:xfrm>
            <a:off x="5037574" y="1545837"/>
            <a:ext cx="4106426" cy="256093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121EC60-0517-4449-AD8D-09FD03FCE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15" y="1545837"/>
            <a:ext cx="4557702" cy="256092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754BE6D-7247-9A43-B59A-98CB1C48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问题六</a:t>
            </a:r>
          </a:p>
        </p:txBody>
      </p:sp>
    </p:spTree>
    <p:extLst>
      <p:ext uri="{BB962C8B-B14F-4D97-AF65-F5344CB8AC3E}">
        <p14:creationId xmlns:p14="http://schemas.microsoft.com/office/powerpoint/2010/main" val="391812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157EC9B0-FDAB-9F43-B071-A3CE4CCA2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电影赋予了恐龙“特异”功能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CD8E571-D825-6843-B273-77A8491ECC51}"/>
              </a:ext>
            </a:extLst>
          </p:cNvPr>
          <p:cNvGrpSpPr/>
          <p:nvPr/>
        </p:nvGrpSpPr>
        <p:grpSpPr>
          <a:xfrm>
            <a:off x="-32" y="1306800"/>
            <a:ext cx="9144032" cy="5551200"/>
            <a:chOff x="-32" y="1170881"/>
            <a:chExt cx="9144032" cy="5550680"/>
          </a:xfrm>
        </p:grpSpPr>
        <p:pic>
          <p:nvPicPr>
            <p:cNvPr id="8" name="Picture 6" descr="T rex skeleton.jpg">
              <a:extLst>
                <a:ext uri="{FF2B5EF4-FFF2-40B4-BE49-F238E27FC236}">
                  <a16:creationId xmlns:a16="http://schemas.microsoft.com/office/drawing/2014/main" id="{CF1767C7-D0B0-2640-A317-56C62B785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-32" y="1170881"/>
              <a:ext cx="9144032" cy="5550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46083" name="TextBox 5"/>
            <p:cNvSpPr txBox="1">
              <a:spLocks noChangeArrowheads="1"/>
            </p:cNvSpPr>
            <p:nvPr/>
          </p:nvSpPr>
          <p:spPr bwMode="auto">
            <a:xfrm>
              <a:off x="199950" y="4789879"/>
              <a:ext cx="3300070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霸王龙的最快奔跑速度是每小时</a:t>
              </a:r>
              <a:r>
                <a:rPr lang="en-US" altLang="zh-CN" sz="2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29</a:t>
              </a:r>
              <a:r>
                <a:rPr lang="zh-CN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公里，</a:t>
              </a:r>
              <a:endPara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  <a:p>
              <a:r>
                <a:rPr lang="zh-CN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每小时</a:t>
              </a:r>
              <a:r>
                <a:rPr lang="en-US" altLang="zh-CN" sz="2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29</a:t>
              </a:r>
              <a:r>
                <a:rPr lang="zh-CN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公里比奥运跑步选手慢</a:t>
              </a:r>
              <a:r>
                <a:rPr lang="en-US" altLang="zh-CN" sz="2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30%</a:t>
              </a:r>
              <a:r>
                <a:rPr lang="zh-CN" altLang="en-US" sz="2400" b="1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！</a:t>
              </a:r>
              <a:endParaRPr lang="en-US" altLang="zh-CN" sz="24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F3AE7D6C-19AD-3545-8F2D-82E840030CC1}"/>
              </a:ext>
            </a:extLst>
          </p:cNvPr>
          <p:cNvGrpSpPr/>
          <p:nvPr/>
        </p:nvGrpSpPr>
        <p:grpSpPr>
          <a:xfrm>
            <a:off x="0" y="1401907"/>
            <a:ext cx="9130759" cy="5136053"/>
            <a:chOff x="0" y="1401907"/>
            <a:chExt cx="9130759" cy="5136053"/>
          </a:xfrm>
        </p:grpSpPr>
        <p:pic>
          <p:nvPicPr>
            <p:cNvPr id="126980" name="Picture 4" descr="http://thenewswheel.com/wp-content/uploads/2018/02/Jeep_Wrangler_Jurassic_Park_1080s7i7onj9pnqkl1qqh5b3ekkkue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401907"/>
              <a:ext cx="9130759" cy="5136053"/>
            </a:xfrm>
            <a:prstGeom prst="rect">
              <a:avLst/>
            </a:prstGeom>
            <a:noFill/>
          </p:spPr>
        </p:pic>
        <p:sp>
          <p:nvSpPr>
            <p:cNvPr id="46082" name="TextBox 4"/>
            <p:cNvSpPr txBox="1">
              <a:spLocks noChangeArrowheads="1"/>
            </p:cNvSpPr>
            <p:nvPr/>
          </p:nvSpPr>
          <p:spPr bwMode="auto">
            <a:xfrm>
              <a:off x="5558707" y="5620688"/>
              <a:ext cx="319843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侏罗纪公园：</a:t>
              </a:r>
            </a:p>
            <a:p>
              <a:pPr eaLnBrk="1" hangingPunct="1"/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80</a:t>
              </a: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公里</a:t>
              </a:r>
              <a:r>
                <a:rPr lang="en-US" altLang="zh-CN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/</a:t>
              </a:r>
              <a:r>
                <a:rPr lang="zh-CN" altLang="en-US" sz="2400" b="1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itchFamily="34" charset="0"/>
                </a:rPr>
                <a:t>小时</a:t>
              </a:r>
              <a:endParaRPr lang="en-AU" altLang="zh-CN" sz="2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642139" y="1977002"/>
            <a:ext cx="7988412" cy="328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40"/>
              </a:lnSpc>
            </a:pP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创世记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1:24 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神说：“地要生出活物来，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；牲畜、昆虫（爬行动物）、野兽，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。”事就这样成了。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25 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於是神造出野兽，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；牲畜，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；地上一切昆虫（爬行动物），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各从其类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。神看著是好的。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8B7424C-175D-634E-9289-A56AE362D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创造论：神“各从其类”的创造</a:t>
            </a: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1603868"/>
            <a:ext cx="0" cy="477930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1603869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1603868"/>
            <a:ext cx="0" cy="4641012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344768"/>
            <a:ext cx="921637" cy="56509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8EC9899-2E6D-B540-B96B-24901C15532C}"/>
              </a:ext>
            </a:extLst>
          </p:cNvPr>
          <p:cNvSpPr txBox="1"/>
          <p:nvPr/>
        </p:nvSpPr>
        <p:spPr>
          <a:xfrm>
            <a:off x="683555" y="5459373"/>
            <a:ext cx="7818303" cy="861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80"/>
              </a:lnSpc>
            </a:pPr>
            <a:r>
              <a:rPr kumimoji="1"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（注：被和合本翻译为“昆虫”的这个词在英文版圣经和现在的和合本修订版圣经都被翻译为“爬行动物”。）</a:t>
            </a:r>
          </a:p>
        </p:txBody>
      </p:sp>
    </p:spTree>
    <p:extLst>
      <p:ext uri="{BB962C8B-B14F-4D97-AF65-F5344CB8AC3E}">
        <p14:creationId xmlns:p14="http://schemas.microsoft.com/office/powerpoint/2010/main" val="17381933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>
            <a:extLst>
              <a:ext uri="{FF2B5EF4-FFF2-40B4-BE49-F238E27FC236}">
                <a16:creationId xmlns:a16="http://schemas.microsoft.com/office/drawing/2014/main" id="{03955C73-5B6B-644C-A5A6-1A018EC8C9FC}"/>
              </a:ext>
            </a:extLst>
          </p:cNvPr>
          <p:cNvSpPr txBox="1"/>
          <p:nvPr/>
        </p:nvSpPr>
        <p:spPr>
          <a:xfrm>
            <a:off x="1144375" y="3818650"/>
            <a:ext cx="6979083" cy="2312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对于恐龙的历史和灭绝原因感兴趣的同学，可以参见课后的附录。</a:t>
            </a:r>
          </a:p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附录一：恐龙的历史记载</a:t>
            </a:r>
          </a:p>
          <a:p>
            <a:pPr>
              <a:lnSpc>
                <a:spcPts val="3840"/>
              </a:lnSpc>
              <a:spcBef>
                <a:spcPts val="1200"/>
              </a:spcBef>
            </a:pPr>
            <a:r>
              <a:rPr lang="zh-CN" altLang="en-US" sz="2800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附录二：恐龙是怎么灭绝的？</a:t>
            </a:r>
            <a:endParaRPr lang="en-US" altLang="zh-CN" sz="2800" dirty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直线连接符 20">
            <a:extLst>
              <a:ext uri="{FF2B5EF4-FFF2-40B4-BE49-F238E27FC236}">
                <a16:creationId xmlns:a16="http://schemas.microsoft.com/office/drawing/2014/main" id="{14AB4944-B1B6-3C47-AACE-379BF694FDFC}"/>
              </a:ext>
            </a:extLst>
          </p:cNvPr>
          <p:cNvSpPr/>
          <p:nvPr/>
        </p:nvSpPr>
        <p:spPr>
          <a:xfrm flipH="1">
            <a:off x="454531" y="2265590"/>
            <a:ext cx="0" cy="4117579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" name="直线连接符 21">
            <a:extLst>
              <a:ext uri="{FF2B5EF4-FFF2-40B4-BE49-F238E27FC236}">
                <a16:creationId xmlns:a16="http://schemas.microsoft.com/office/drawing/2014/main" id="{DDA6D715-8B66-3E4C-9A93-EB3D7A2AB9BD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" name="直线连接符 22">
            <a:extLst>
              <a:ext uri="{FF2B5EF4-FFF2-40B4-BE49-F238E27FC236}">
                <a16:creationId xmlns:a16="http://schemas.microsoft.com/office/drawing/2014/main" id="{E39B3701-B12B-264E-9D00-BFBCBD3494F4}"/>
              </a:ext>
            </a:extLst>
          </p:cNvPr>
          <p:cNvSpPr/>
          <p:nvPr/>
        </p:nvSpPr>
        <p:spPr>
          <a:xfrm flipH="1" flipV="1">
            <a:off x="971601" y="2265591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" name="直线连接符 23">
            <a:extLst>
              <a:ext uri="{FF2B5EF4-FFF2-40B4-BE49-F238E27FC236}">
                <a16:creationId xmlns:a16="http://schemas.microsoft.com/office/drawing/2014/main" id="{AED4B3F6-8371-4B4A-BECC-C68D1D2D9B6D}"/>
              </a:ext>
            </a:extLst>
          </p:cNvPr>
          <p:cNvSpPr/>
          <p:nvPr/>
        </p:nvSpPr>
        <p:spPr>
          <a:xfrm flipH="1">
            <a:off x="8714268" y="2265590"/>
            <a:ext cx="0" cy="3979289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8" name="图片 24" descr="图片 24">
            <a:extLst>
              <a:ext uri="{FF2B5EF4-FFF2-40B4-BE49-F238E27FC236}">
                <a16:creationId xmlns:a16="http://schemas.microsoft.com/office/drawing/2014/main" id="{70FD71FF-5EAF-894B-9B6A-81B58E118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图片 25" descr="图片 25">
            <a:extLst>
              <a:ext uri="{FF2B5EF4-FFF2-40B4-BE49-F238E27FC236}">
                <a16:creationId xmlns:a16="http://schemas.microsoft.com/office/drawing/2014/main" id="{DC88E565-F3A5-BD4C-BA05-28F7E033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2006490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0F6CB2B-D3AA-0340-BE7E-C0B7EF224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0971" y="313512"/>
            <a:ext cx="4629316" cy="305580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7154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938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8295FB4-B0FD-4F4A-AD3B-2C63FCD90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41" y="1146474"/>
            <a:ext cx="8759718" cy="547149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8644A293-509C-CB4E-937A-DF5C2D371EEA}"/>
              </a:ext>
            </a:extLst>
          </p:cNvPr>
          <p:cNvGrpSpPr/>
          <p:nvPr/>
        </p:nvGrpSpPr>
        <p:grpSpPr>
          <a:xfrm rot="916849">
            <a:off x="2359687" y="1763128"/>
            <a:ext cx="4478216" cy="4478216"/>
            <a:chOff x="2016369" y="984025"/>
            <a:chExt cx="4478216" cy="4478216"/>
          </a:xfrm>
        </p:grpSpPr>
        <p:cxnSp>
          <p:nvCxnSpPr>
            <p:cNvPr id="10" name="直线连接符 9">
              <a:extLst>
                <a:ext uri="{FF2B5EF4-FFF2-40B4-BE49-F238E27FC236}">
                  <a16:creationId xmlns:a16="http://schemas.microsoft.com/office/drawing/2014/main" id="{E440DA2C-42C3-9443-ABF0-99D8616D9E2F}"/>
                </a:ext>
              </a:extLst>
            </p:cNvPr>
            <p:cNvCxnSpPr>
              <a:cxnSpLocks/>
            </p:cNvCxnSpPr>
            <p:nvPr/>
          </p:nvCxnSpPr>
          <p:spPr>
            <a:xfrm>
              <a:off x="2016369" y="2010019"/>
              <a:ext cx="4478216" cy="2426228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直线连接符 10">
              <a:extLst>
                <a:ext uri="{FF2B5EF4-FFF2-40B4-BE49-F238E27FC236}">
                  <a16:creationId xmlns:a16="http://schemas.microsoft.com/office/drawing/2014/main" id="{5292A92A-742D-494B-A422-486886C6C47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016369" y="2010019"/>
              <a:ext cx="4478216" cy="2426228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EDEDB67C-3109-48A7-AA19-59A32354CCAB}"/>
              </a:ext>
            </a:extLst>
          </p:cNvPr>
          <p:cNvSpPr txBox="1"/>
          <p:nvPr/>
        </p:nvSpPr>
        <p:spPr>
          <a:xfrm>
            <a:off x="613982" y="2660277"/>
            <a:ext cx="6248965" cy="3053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60"/>
              </a:lnSpc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这节课，看看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28615" indent="-428615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恐龙</a:t>
            </a: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是怎么来的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28615" indent="-428615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在地球上经历了什么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28615" indent="-428615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留下了些什么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US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28615" indent="-428615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</a:p>
          <a:p>
            <a:pPr marL="428615" indent="-428615">
              <a:lnSpc>
                <a:spcPts val="3860"/>
              </a:lnSpc>
              <a:buFont typeface="Arial" panose="020B0604020202020204" pitchFamily="34" charset="0"/>
              <a:buChar char="•"/>
            </a:pPr>
            <a:r>
              <a:rPr lang="zh-CN" altLang="zh-CN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后来又是怎么从地球上消失的</a:t>
            </a:r>
            <a:r>
              <a:rPr lang="zh-CN" altLang="en-US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zh-CN" altLang="zh-CN"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直线连接符 20">
            <a:extLst>
              <a:ext uri="{FF2B5EF4-FFF2-40B4-BE49-F238E27FC236}">
                <a16:creationId xmlns:a16="http://schemas.microsoft.com/office/drawing/2014/main" id="{6DDC0481-0B72-9140-9CC1-64898ECAE72C}"/>
              </a:ext>
            </a:extLst>
          </p:cNvPr>
          <p:cNvSpPr/>
          <p:nvPr/>
        </p:nvSpPr>
        <p:spPr>
          <a:xfrm flipH="1">
            <a:off x="454531" y="1875882"/>
            <a:ext cx="0" cy="4507287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6" name="直线连接符 21">
            <a:extLst>
              <a:ext uri="{FF2B5EF4-FFF2-40B4-BE49-F238E27FC236}">
                <a16:creationId xmlns:a16="http://schemas.microsoft.com/office/drawing/2014/main" id="{DD6F1AFC-B107-3242-9D3B-533640BD9FAE}"/>
              </a:ext>
            </a:extLst>
          </p:cNvPr>
          <p:cNvSpPr/>
          <p:nvPr/>
        </p:nvSpPr>
        <p:spPr>
          <a:xfrm flipH="1" flipV="1">
            <a:off x="454532" y="6383170"/>
            <a:ext cx="7789876" cy="1"/>
          </a:xfrm>
          <a:prstGeom prst="line">
            <a:avLst/>
          </a:prstGeom>
          <a:ln w="19050">
            <a:solidFill>
              <a:srgbClr val="77933C"/>
            </a:solidFill>
          </a:ln>
          <a:effectLst>
            <a:outerShdw blurRad="50800" dist="12700" dir="2700000" rotWithShape="0">
              <a:srgbClr val="000000">
                <a:alpha val="40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7" name="直线连接符 22">
            <a:extLst>
              <a:ext uri="{FF2B5EF4-FFF2-40B4-BE49-F238E27FC236}">
                <a16:creationId xmlns:a16="http://schemas.microsoft.com/office/drawing/2014/main" id="{16B0B6C1-669D-434B-93F8-AD160703B07F}"/>
              </a:ext>
            </a:extLst>
          </p:cNvPr>
          <p:cNvSpPr/>
          <p:nvPr/>
        </p:nvSpPr>
        <p:spPr>
          <a:xfrm flipH="1" flipV="1">
            <a:off x="971601" y="1875883"/>
            <a:ext cx="7742668" cy="1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直线连接符 23">
            <a:extLst>
              <a:ext uri="{FF2B5EF4-FFF2-40B4-BE49-F238E27FC236}">
                <a16:creationId xmlns:a16="http://schemas.microsoft.com/office/drawing/2014/main" id="{BC4CE691-6FF9-0545-9F8A-1A46E96BD377}"/>
              </a:ext>
            </a:extLst>
          </p:cNvPr>
          <p:cNvSpPr/>
          <p:nvPr/>
        </p:nvSpPr>
        <p:spPr>
          <a:xfrm flipH="1">
            <a:off x="8714268" y="1875882"/>
            <a:ext cx="0" cy="4368998"/>
          </a:xfrm>
          <a:prstGeom prst="line">
            <a:avLst/>
          </a:prstGeom>
          <a:ln w="12700">
            <a:solidFill>
              <a:srgbClr val="77933C"/>
            </a:solidFill>
            <a:prstDash val="sysDas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" name="图片 24" descr="图片 24">
            <a:extLst>
              <a:ext uri="{FF2B5EF4-FFF2-40B4-BE49-F238E27FC236}">
                <a16:creationId xmlns:a16="http://schemas.microsoft.com/office/drawing/2014/main" id="{6CD79E73-4647-C64E-AFDA-D89F975BC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54" y="6069658"/>
            <a:ext cx="921638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图片 25" descr="图片 25">
            <a:extLst>
              <a:ext uri="{FF2B5EF4-FFF2-40B4-BE49-F238E27FC236}">
                <a16:creationId xmlns:a16="http://schemas.microsoft.com/office/drawing/2014/main" id="{813853EB-78C5-A449-8D10-D9B2312D2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22738" y="1616782"/>
            <a:ext cx="921637" cy="56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703014-66B8-CE4A-9CEF-E42D7A59F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947" y="1038995"/>
            <a:ext cx="45720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33918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5544</TotalTime>
  <Words>5775</Words>
  <Application>Microsoft Macintosh PowerPoint</Application>
  <PresentationFormat>全屏显示(4:3)</PresentationFormat>
  <Paragraphs>469</Paragraphs>
  <Slides>72</Slides>
  <Notes>72</Notes>
  <HiddenSlides>0</HiddenSlides>
  <MMClips>2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72</vt:i4>
      </vt:variant>
    </vt:vector>
  </HeadingPairs>
  <TitlesOfParts>
    <vt:vector size="88" baseType="lpstr">
      <vt:lpstr>微软雅黑</vt:lpstr>
      <vt:lpstr>微软雅黑</vt:lpstr>
      <vt:lpstr>Wingdings 2</vt:lpstr>
      <vt:lpstr>ＭＳ Ｐゴシック</vt:lpstr>
      <vt:lpstr>Arial</vt:lpstr>
      <vt:lpstr>Times New Roman</vt:lpstr>
      <vt:lpstr>ＭＳ Ｐゴシック</vt:lpstr>
      <vt:lpstr>Calibri</vt:lpstr>
      <vt:lpstr>等线</vt:lpstr>
      <vt:lpstr>Franklin Gothic Medium</vt:lpstr>
      <vt:lpstr>宋体</vt:lpstr>
      <vt:lpstr>1_Office 主题​​</vt:lpstr>
      <vt:lpstr>Office 主题​​</vt:lpstr>
      <vt:lpstr>1_HDOfficeLightV0</vt:lpstr>
      <vt:lpstr>HDOfficeLightV0</vt:lpstr>
      <vt:lpstr>Image</vt:lpstr>
      <vt:lpstr>PowerPoint 演示文稿</vt:lpstr>
      <vt:lpstr>恐龙电影</vt:lpstr>
      <vt:lpstr>恐龙动漫和玩具</vt:lpstr>
      <vt:lpstr>恐龙杂志</vt:lpstr>
      <vt:lpstr>恐龙主题乐园和博物馆</vt:lpstr>
      <vt:lpstr>媒介传递的恐龙形象是否准确？</vt:lpstr>
      <vt:lpstr>电影赋予了恐龙“特异”功能</vt:lpstr>
      <vt:lpstr>PowerPoint 演示文稿</vt:lpstr>
      <vt:lpstr>PowerPoint 演示文稿</vt:lpstr>
      <vt:lpstr>1. 我们怎么知道有恐龙这种动物？</vt:lpstr>
      <vt:lpstr>恐龙化石记录</vt:lpstr>
      <vt:lpstr>化石记录证明地球上曾经确实有恐龙</vt:lpstr>
      <vt:lpstr>恐龙首次被发现</vt:lpstr>
      <vt:lpstr>2. 恐龙是怎么来的？</vt:lpstr>
      <vt:lpstr>PowerPoint 演示文稿</vt:lpstr>
      <vt:lpstr>创造论：神“各从其类”的创造</vt:lpstr>
      <vt:lpstr>恐龙吃什么</vt:lpstr>
      <vt:lpstr>起初……</vt:lpstr>
      <vt:lpstr>圣经怎么说？</vt:lpstr>
      <vt:lpstr>人类犯罪堕落以后……</vt:lpstr>
      <vt:lpstr>3. 圣经是否有提到恐龙？</vt:lpstr>
      <vt:lpstr>圣经有提到恐龙，但没用“恐龙”二字</vt:lpstr>
      <vt:lpstr>圣经有提到恐龙，但没用“恐龙”二字</vt:lpstr>
      <vt:lpstr>PowerPoint 演示文稿</vt:lpstr>
      <vt:lpstr>约伯记 40:15-17</vt:lpstr>
      <vt:lpstr>香柏树</vt:lpstr>
      <vt:lpstr>它摇动尾巴如香柏树……</vt:lpstr>
      <vt:lpstr>它摇动尾巴如香柏树……</vt:lpstr>
      <vt:lpstr>这“香柏树”的尾巴适合哪个身体？</vt:lpstr>
      <vt:lpstr>约伯记 40:15 你且观看比希谟 “比希谟”很可能是一只恐龙</vt:lpstr>
      <vt:lpstr>PowerPoint 演示文稿</vt:lpstr>
      <vt:lpstr>圣经告诉我们</vt:lpstr>
      <vt:lpstr>4. 有没有证据显示 人曾经和恐龙生活在同一个时代？</vt:lpstr>
      <vt:lpstr>任务一</vt:lpstr>
      <vt:lpstr>视频：人与恐龙共同生活吗？</vt:lpstr>
      <vt:lpstr>任务一：连线题</vt:lpstr>
      <vt:lpstr>任务一结论</vt:lpstr>
      <vt:lpstr>PowerPoint 演示文稿</vt:lpstr>
      <vt:lpstr>5. 恐龙生活在什么时代？ 它们是多久前灭绝的？</vt:lpstr>
      <vt:lpstr>任务二 （计时：5分钟）</vt:lpstr>
      <vt:lpstr>带着问题看视频</vt:lpstr>
      <vt:lpstr>任务二：习题讲解</vt:lpstr>
      <vt:lpstr>任务二：习题讲解</vt:lpstr>
      <vt:lpstr>任务二：习题讲解</vt:lpstr>
      <vt:lpstr>证明表明：人与恐龙共存过</vt:lpstr>
      <vt:lpstr>PowerPoint 演示文稿</vt:lpstr>
      <vt:lpstr>6. 恐龙有上方舟吗？</vt:lpstr>
      <vt:lpstr>任务三</vt:lpstr>
      <vt:lpstr>PowerPoint 演示文稿</vt:lpstr>
      <vt:lpstr>恐龙是被硬塞上方舟的吗？</vt:lpstr>
      <vt:lpstr>挪亚方舟有多大？</vt:lpstr>
      <vt:lpstr>方舟会超重吗？</vt:lpstr>
      <vt:lpstr>恐龙的大小</vt:lpstr>
      <vt:lpstr>所有恐龙刚出生的时候 体型都很小</vt:lpstr>
      <vt:lpstr>年幼的恐龙很小</vt:lpstr>
      <vt:lpstr>雷龙的生长曲线</vt:lpstr>
      <vt:lpstr>PowerPoint 演示文稿</vt:lpstr>
      <vt:lpstr>PowerPoint 演示文稿</vt:lpstr>
      <vt:lpstr>PowerPoint 演示文稿</vt:lpstr>
      <vt:lpstr>任务三：习题讲解</vt:lpstr>
      <vt:lpstr>任务三：习题讲解</vt:lpstr>
      <vt:lpstr>恐龙是怎么灭绝的？</vt:lpstr>
      <vt:lpstr>验收学习成果……</vt:lpstr>
      <vt:lpstr>问题一</vt:lpstr>
      <vt:lpstr>问题二</vt:lpstr>
      <vt:lpstr>问题三</vt:lpstr>
      <vt:lpstr>问题四</vt:lpstr>
      <vt:lpstr>问题五</vt:lpstr>
      <vt:lpstr>问题六</vt:lpstr>
      <vt:lpstr>创造论：神“各从其类”的创造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Issac.vc Adams</dc:creator>
  <cp:lastModifiedBy>Meiling Meng</cp:lastModifiedBy>
  <cp:revision>225</cp:revision>
  <cp:lastPrinted>2021-08-23T10:35:31Z</cp:lastPrinted>
  <dcterms:created xsi:type="dcterms:W3CDTF">2020-08-20T09:36:37Z</dcterms:created>
  <dcterms:modified xsi:type="dcterms:W3CDTF">2024-12-11T06:16:29Z</dcterms:modified>
</cp:coreProperties>
</file>