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72" r:id="rId1"/>
  </p:sldMasterIdLst>
  <p:notesMasterIdLst>
    <p:notesMasterId r:id="rId68"/>
  </p:notesMasterIdLst>
  <p:sldIdLst>
    <p:sldId id="814" r:id="rId2"/>
    <p:sldId id="1237" r:id="rId3"/>
    <p:sldId id="270" r:id="rId4"/>
    <p:sldId id="898" r:id="rId5"/>
    <p:sldId id="977" r:id="rId6"/>
    <p:sldId id="353" r:id="rId7"/>
    <p:sldId id="978" r:id="rId8"/>
    <p:sldId id="941" r:id="rId9"/>
    <p:sldId id="970" r:id="rId10"/>
    <p:sldId id="942" r:id="rId11"/>
    <p:sldId id="861" r:id="rId12"/>
    <p:sldId id="951" r:id="rId13"/>
    <p:sldId id="960" r:id="rId14"/>
    <p:sldId id="945" r:id="rId15"/>
    <p:sldId id="961" r:id="rId16"/>
    <p:sldId id="1238" r:id="rId17"/>
    <p:sldId id="964" r:id="rId18"/>
    <p:sldId id="979" r:id="rId19"/>
    <p:sldId id="949" r:id="rId20"/>
    <p:sldId id="1242" r:id="rId21"/>
    <p:sldId id="1243" r:id="rId22"/>
    <p:sldId id="971" r:id="rId23"/>
    <p:sldId id="976" r:id="rId24"/>
    <p:sldId id="972" r:id="rId25"/>
    <p:sldId id="879" r:id="rId26"/>
    <p:sldId id="980" r:id="rId27"/>
    <p:sldId id="903" r:id="rId28"/>
    <p:sldId id="981" r:id="rId29"/>
    <p:sldId id="982" r:id="rId30"/>
    <p:sldId id="983" r:id="rId31"/>
    <p:sldId id="984" r:id="rId32"/>
    <p:sldId id="985" r:id="rId33"/>
    <p:sldId id="986" r:id="rId34"/>
    <p:sldId id="987" r:id="rId35"/>
    <p:sldId id="866" r:id="rId36"/>
    <p:sldId id="894" r:id="rId37"/>
    <p:sldId id="936" r:id="rId38"/>
    <p:sldId id="335" r:id="rId39"/>
    <p:sldId id="341" r:id="rId40"/>
    <p:sldId id="988" r:id="rId41"/>
    <p:sldId id="1239" r:id="rId42"/>
    <p:sldId id="989" r:id="rId43"/>
    <p:sldId id="909" r:id="rId44"/>
    <p:sldId id="990" r:id="rId45"/>
    <p:sldId id="912" r:id="rId46"/>
    <p:sldId id="958" r:id="rId47"/>
    <p:sldId id="914" r:id="rId48"/>
    <p:sldId id="991" r:id="rId49"/>
    <p:sldId id="992" r:id="rId50"/>
    <p:sldId id="959" r:id="rId51"/>
    <p:sldId id="911" r:id="rId52"/>
    <p:sldId id="918" r:id="rId53"/>
    <p:sldId id="922" r:id="rId54"/>
    <p:sldId id="917" r:id="rId55"/>
    <p:sldId id="993" r:id="rId56"/>
    <p:sldId id="994" r:id="rId57"/>
    <p:sldId id="934" r:id="rId58"/>
    <p:sldId id="490" r:id="rId59"/>
    <p:sldId id="1240" r:id="rId60"/>
    <p:sldId id="996" r:id="rId61"/>
    <p:sldId id="997" r:id="rId62"/>
    <p:sldId id="995" r:id="rId63"/>
    <p:sldId id="998" r:id="rId64"/>
    <p:sldId id="1241" r:id="rId65"/>
    <p:sldId id="1000" r:id="rId66"/>
    <p:sldId id="1001" r:id="rId67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  <a:srgbClr val="A09CA0"/>
    <a:srgbClr val="000000"/>
    <a:srgbClr val="52382D"/>
    <a:srgbClr val="900603"/>
    <a:srgbClr val="AAD3FC"/>
    <a:srgbClr val="0C4E8A"/>
    <a:srgbClr val="5388BA"/>
    <a:srgbClr val="070707"/>
    <a:srgbClr val="6E4B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中度样式 1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4" autoAdjust="0"/>
    <p:restoredTop sz="59963" autoAdjust="0"/>
  </p:normalViewPr>
  <p:slideViewPr>
    <p:cSldViewPr snapToGrid="0" snapToObjects="1">
      <p:cViewPr varScale="1">
        <p:scale>
          <a:sx n="43" d="100"/>
          <a:sy n="43" d="100"/>
        </p:scale>
        <p:origin x="220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-192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126C8-4C7D-AA4C-B3E1-1E3EC186C260}" type="datetimeFigureOut">
              <a:rPr kumimoji="1" lang="zh-CN" altLang="en-US" smtClean="0"/>
              <a:t>2021/12/29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08AD3-267F-B34F-9917-0E65E26CF9B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61804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这一课，我们要研究人类的来龙去脉：人类从哪里来的？要到哪里去？人活着为什么？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6274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现在我们知道，人类是从神的创造而来的，那么神造的人有什么特征呢？人除了有一个神用尘土所造的身体，还有什么呢？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7050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在创世记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：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26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就告诉我们，神说：“我们要照著我们的形像，按著我们的样式造人……”，然后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27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节说，神就照着自己的形像造了人，乃是照着他的形像造男造女。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这里告诉我们很重要的一件事情，神照着自己的形像造人，也意味着，人有神的形像。那么神的形像是什么呢？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0" indent="0" algn="l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3693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4040"/>
              </a:lnSpc>
            </a:pP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神的形像，简单来说就是 —— 自我意识、自由意志、道德意识。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4190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ts val="4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什么是自我意识呢？有 “我” 这个概念。所以，你会问并且也会跟别人说 “我是谁？我在哪儿？我在做什么？”自我意识还包括理性，例如你们经常会问父母：“我为什么要学习？为什么现在不能玩？”除了理性，还有创意—— 遇到一些难题的时候，你会想到一些好办法解决问题……上帝把他的形像只给了人，所以只有人有自我意识，动物没有。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algn="l">
              <a:lnSpc>
                <a:spcPts val="4040"/>
              </a:lnSpc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51722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我们现在看一个生活中实际的例子，图中有两位兽医在为一只狗做治疗检查。我们来想想，在现实世界里，为什么只有兽医会使用设备和工具去检查和治疗动物，而没有动物以同样的方式检查和治疗人的疾病呢？更不用说这些设备也是人类发明创造的，为什么呢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因为人有神的形像，有自我意识，所以人能发明和使用设备和工具，人会学习如何做检查和使用工具来治疗。相反的，小狗虽然有生命，也有一些感情和意识，但是因为没有自我意识，它们不能像人一样发明设备和工具，也不能像人一样使用设备和工具来做治疗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ts val="4040"/>
              </a:lnSpc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15108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自由意志是指什么呢？我们看图片上有一个机器人，它就是没有自由意志的代表。机器人即便能说话唱歌以及做各种不同的事情，但它们是受已经预设好的电脑程序操控，它们只能做程序里面规定它可以做的事情，没有预设或者超出预设以外的，它们都不能做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(P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击）而人类有上帝的形像，有自由意志。人类会有思考和判断。举个例子，图中这个人，在他的脑中，进行 “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YES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” 或者 “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NO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” 的分析和判断，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(P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)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然后说出 “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YES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” 的决定。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54399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而动物呢？它们虽然不是机器人，但它们是根据本能和环境还有训练而做出行动，它们没有“自由意志”。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89466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神的形像，还有道德意识的部分。道德意识就是我们都熟悉的 —— 孝敬父母、诚实守信、不偷不抢、不动手打人等等。这是无论来自什么文化背景的人都有的辨别能力。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89460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我们回到圣经。神的形像是怎么给人的呢？其实答案就在刚才我们读过的经文里，（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2:7......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将生气吹在他鼻孔里，他就成了有灵的活人，名叫亚当。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这就是说，神赐给人呼吸的那一刻，就赋予了人有灵魂。灵是非物质的存在，只有上帝、天使和人有灵。人有神的形像；而动物只有神赐给它们的生命，没有像神一样有灵，也就没有神的形像。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94871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上帝除了创造人，给人有神的形像和灵魂，神还赐给人生育的能力和管理的工作。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我们一起来读一段经文：创世记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1:28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“神就赐福给他们，又对他们说：‘要生养众多，遍满地面，治理这地；也要管理海里的鱼、空中的鸟，和地上各样行动的活物。’”在这段经文里面，神赐给人两份具体的祝福：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36578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首先回顾一下上一课我们学习的世界是从哪里来的重点。世界是上帝用了六天时间创造而来的。我们简单复习一下上帝的六天创造里面分别造了什么：</a:t>
            </a:r>
            <a:r>
              <a:rPr lang="zh-CN" altLang="zh-CN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en-US" altLang="zh-CN" sz="1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en-US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第一天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2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击）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上帝造了天地和光。</a:t>
            </a:r>
            <a:endParaRPr lang="en-US" altLang="zh-CN" sz="12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en-US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第二天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2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击）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上帝造了空气。</a:t>
            </a:r>
            <a:endParaRPr lang="en-US" altLang="zh-CN" sz="12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en-US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第三天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2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击）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上帝使陆地露出来，也创造了植物。</a:t>
            </a:r>
            <a:endParaRPr lang="en-US" altLang="zh-CN" sz="12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en-US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第四天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2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击）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上帝造了太阳、月亮和宇宙中其他的星体。</a:t>
            </a:r>
            <a:endParaRPr lang="en-US" altLang="zh-CN" sz="12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en-US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第五天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2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击）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上帝造了天上飞的和海里游的的动物。</a:t>
            </a:r>
            <a:endParaRPr lang="en-US" altLang="zh-CN" sz="12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en-US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第六天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2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击）</a:t>
            </a:r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上帝造了陆地动物和人。</a:t>
            </a:r>
            <a:endParaRPr lang="zh-CN" altLang="zh-CN" sz="12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266700"/>
            <a:r>
              <a:rPr lang="zh-CN" altLang="zh-CN" sz="12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到了第七日，上帝就安息了。</a:t>
            </a:r>
            <a:endParaRPr lang="zh-CN" altLang="zh-CN" sz="12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spcBef>
                <a:spcPct val="0"/>
              </a:spcBef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80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F1BE433-2E6E-8943-93FA-38C59D02AB6D}" type="slidenum">
              <a:rPr kumimoji="0" lang="en-AU" altLang="zh-CN" sz="1200">
                <a:latin typeface="Calibri" charset="0"/>
              </a:rPr>
              <a:pPr/>
              <a:t>2</a:t>
            </a:fld>
            <a:endParaRPr kumimoji="0" lang="en-AU" altLang="zh-CN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神“对他们说要 ‘生养众多，遍满地面’”。所以人类从亚当夏娃开始，以生育的方式繁衍后代。所有在亚当和夏娃以后出生的人，都是他们的后代，而他们就是人类的祖先，是神直接创造而来到这个世界。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206666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除了要生养众多，神还赐给人工作，要“治理这地”，也要“管理海里的鱼、空中的鸟，和地上各样行动的活物”。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00627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我们现在来回顾一下，上帝创造了人类，并且让人类要生养众多，也赐给人类有治理和管理的工作。神做这一切，有什么目的和要求呢？上帝对人的爱是特别的。人有灵魂，有神的形像，所以上帝期待人能同样以爱来回应和顺服他，可见人与其他上帝所创造的万物是不同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484081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在马可福音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12:30-31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，耶稣基督告诉我们 “你要尽心、尽性、尽意、尽力爱主你的神。其次就是说：‘要爱人如己。’ 再没有比这两条诫命更大的了。”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84102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如果人类起源不是上帝的创造，那么人就不知道为什么而活着。但因为人类确实是上帝所创造，上帝赋予人有灵魂和神的形像，所以人活着就有目的，那就是为了满足神对人类的期待。而上帝的期待就是人对他有爱的回应，也就是“爱主你的神”和“爱人如己”。同学们，你之所以活着，是因为上帝爱你，对你有期待也有要求 —— 首先，你要“爱主你的神”，其次，你要“爱人如己”。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57669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关于人类从哪里来，我们就学习到这里，接下来我们做一道题来复习一下（１分钟时间）。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老师讲解：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1.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人类是（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上帝创造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而来的。所以我们就是为了上帝而活在这个世界上。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2.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上帝赐给人类有（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灵魂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，所以人类有（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神的形像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，动物没有灵魂，没有神的形像。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3.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神赐给人生育能力，也给人（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治理和管理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的工作。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4.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我们活着是为了：（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爱神和爱人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07140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接下来，我们进入第二个部分，人为什么会死？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477103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2:16-17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记载着，耶和华神吩咐他说：“园中各样树上的果子，你可以随意吃；只是分别善恶树上的果子，你不可吃，因为你吃的日子必定死！” 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（教学互动）老师问，全体学生回答：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击）问：在这段经文里，请问：耶和华神对人的吩咐中，不许人做的是什么？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击）答：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“分别善恶树上的果子，你不可吃”。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击）问：如果不遵守这个吩咐，吃了的话会怎样呢？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击）答：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“必定死”。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接下来我们就看看，当时伊甸园里的人类祖先亚当和夏娃有没有按照上帝的吩咐做到呢？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4315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我们先来看一段对话。记录在创世记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3:1-5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，是魔鬼的化身“蛇”与女人（夏娃）的一段对话。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蛇对女人说：“神岂是真说不许你们吃园中所有树上的果子吗？”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女人对蛇说：“园中树上的果子，我们可以吃；惟有园当中那棵树上的果子，　神曾说：‘你们不可吃，也不可摸，免得你们死。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’”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蛇对女人说：“你们不一定死，因为神知道，你们吃的日子眼睛就明亮了，你们便如神能知道善恶。”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蛇是用一个问句来开始这段对话，（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击）“神岂是真说不许” 这个表达引导人去怀疑上帝的吩咐。然后女人回答的时候，基本上把神的吩咐也表达出来了。这个时候，蛇就进一步告诉夏娃其实不一定会死的，神只是不想你们眼睛明亮，能知道善恶而已。蛇已经把神的吩咐和警告 “吃的日子必定死” 这个事情，说成是一件（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击）“不一定”会发生的事情。而夏娃这个时候就面临一个选择和决定 —— 到底是听神的话不吃呢？还是听魔鬼的话可以吃呢？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706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3:6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说，“于是，女人见那棵树的果子好作食物，也悦人的眼目，且是可喜爱的，能使人有智慧，就摘下果子来吃了；又给她丈夫，她丈夫也吃了。”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（教学互动）老师问，全体学生回答：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老师问：所以人类的始祖，亚当和夏娃按照神的吩咐做到了吗？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学生答： 没有做到。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老师问：那大家还记不记得，如果不遵守神的吩咐会怎样？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学生答：就会死。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这就是人类在神面前犯的第一个罪，从全人类的第一对父母不听神的吩咐开始，全人类都有罪。而死亡，就是人类犯罪的后果。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516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热身题目，不要求学生给出正确答案</a:t>
            </a:r>
            <a:r>
              <a:rPr lang="zh-CN" altLang="zh-C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在第六天，神造了人。现在我们来思考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4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个问题作为热身，大家把你的真实想法写在第一题的空白位置上。（限时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分钟）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你从哪里来到这个世界？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57200"/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——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参考答案：父母生的；神创造的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人类第一对父母是怎么来到世界的？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57200"/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—— 参考答案：神创造；不知道；猴子进化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你活着为了什么？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57200"/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—— 参考答案：为了上帝；读书；找好工作；做个好人；不知道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将来有一天，你死了，你觉得你会去哪里？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57200"/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—— 参考答案：上天堂；死了就死了，哪也不去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b="1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(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教学互动</a:t>
            </a:r>
            <a:r>
              <a:rPr lang="en-US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) 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老师随机采访几位同学分享一下答案。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9882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因为人已经犯了罪，神的审判马上就临到了。我们先看夏娃受到的审判。在创世记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3:16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里面，耶和华神 “又对女人说：‘我必多多加增你怀胎的苦楚，你生产儿女必多受苦楚。’”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里告诉我们，女人怀胎和生产会多多受苦。为什么今天妈妈们从怀孕到生宝宝这么辛苦和疼痛？原因就是人类的祖先犯罪以后，受到的审判和咒诅。这件事情是发生在人类犯罪堕落受到神的审判以后，所以，在人类犯罪之前，怀孕和生宝宝是不会有这么多痛苦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6682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我们再来看上帝对男人审判是怎样的。创世记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3:17-19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记载到 （神）又对亚当说：“你既听从妻子的话，吃了我所吩咐你不可吃的那树上的果子，地必为你的缘故受咒诅；你必终身劳苦，才能从地里得吃的。地必给你长出荆棘和蒺藜来；你也要吃田间的菜蔬。你必汗流满面，才得糊口，直到你归了土，因为你是从土而出的。你本是尘土，仍要归於尘土。”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这段经文告诉我们，人类的祖先亚当，不听从神的吩咐，犯罪的后果就是要终身劳苦，汗流满面才能让一家人有饭吃，能生活。而且，劳苦到最后，就是死了。归于尘土的意思，就是在这个世上死亡这件事情。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663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刚才那段经文还提到了“地必为你的缘故受咒诅”。也就是说，受到咒诅的除了亚当和夏娃，全地都受到咒诅的影响，无论是植物还是动物，都发生了彻底的改变，所以这个“地”并不只是土地，而是整个自然界。先看植物，“地必给你长出荆棘和蒺藜”。很显然，在人类犯罪之前，地上没有荆棘和蒺藜。它们基本上没什么用，却占着土地，增加耕种的劳苦，人们必须先把这些荆棘蒺藜除掉，才能耕种蔬菜瓜果。而且你看到这些荆棘和蒺藜全部都是尖刺，很容易让人受伤，疼痛。这些植物的出现，就是地受咒诅的后果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5657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地（也就是自然界）受到咒诅的缘故，动物也受到咒诅，他们的行为也开始发生改变，本来他们都不吃肉，地受咒诅以后，有些动物开始慢慢变成肉食动物，他们开始变得有攻击性和伤害性。那我们怎么知道动物原来不吃肉呢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5215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1:29-30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，“神说：‘看哪，我将遍地上一切结种子的菜蔬，和一切树上所结有核的果子，全赐给你们作食物。至于地上的走兽和空中的飞鸟，并各样爬在地上有生命的物，我将青草赐给它们作食物。’ 事就这样成了。”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这段经文告诉我们，神赐给人的食物是“菜蔬和果子”，神赐给动物的食物是“青草”。 也就是说，在没有受到咒诅以前，人和动物都是吃植物的，不需要吃肉。而且，食物是神所赐的，不需要争也不需要抢，也就不会有厮杀和捕猎这些事情。但是，当人类犯罪，地（也就是自然界）受咒诅以后，除了植物和动物受到影响，各种天灾人祸也不断出现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322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例如海啸和地震导致许多人家破人亡。在人类犯罪堕落之前并没有这些自然灾害，大自然的一切都是神甚好的创造，神没有创造和赐下灾难让人在灾难里面丧生。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698420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地球上每年都有一些地方干旱成灾，也有一些地方洪水泛滥成灾。这都是导致家破人亡的悲惨局面。但是，神甚好的创造里面，没有干旱或者水灾。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79479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还有，森林大火对环境造成破坏性的影响，或蝗虫过境之处，都是一片民不聊生的景况。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924494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直到今天，世界上还有很多人吃不上饭，没有收入，面对死亡无能为力。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559935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虽然世界上每个人经历的痛苦和灾难各不相同，每个人的死亡方式也都不尽一样。但是所有这些痛苦的事情，以及死亡的结局，全部都是人类犯罪受审判，“地必为你的缘故受咒诅” 的后果。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85983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现在我们一起来看一下这个人生剪影，一个人从刚出生还不会站，然后慢慢长大，读完了书出来工作，也赚到了一些钱，后来慢慢老了，最后就死了。你是不是也觉得自己的一生也是这样的呢？ 其实，这只是我们人生的一个片段而已。世界上只有相信唯物论、无神论和进化论的人，才会把这个片段当作人生的全部。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12852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关于人为什么会死，这个问题，我们现在通过一道填空题来梳理一遍。请你把“痛苦、创造、咒诅、犯罪 、死亡、甚好” 这六个词，填到相应的位置上。（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分钟）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老师讲解：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通过学习，我们看到上帝（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创造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了所有生物，上帝所造的一切都 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甚好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。但是后来人（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犯罪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，导致地被（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咒诅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，世界开始有（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死亡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，使得全世界都呈现出（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 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痛苦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的光景。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1200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现在我们已经知道了，因为人类的先祖亚当和夏娃犯罪，导致痛苦和死亡的事情在世界上发生。人和动物都因为咒诅会死亡，不过你还记得人有神的形像有灵魂，而动物没有。所以动物死了就死了，但人在这个世界死去的时候，其实生命还没真正结束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141237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最后，我们要解决人死以后去哪的问题。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6312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同学们觉得，人死了是不是就解脱了？不用再学习，不用再工作，不会再有疼痛，死了就结束了呢？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7021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答案是“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NO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”，不是的。 圣经希伯来书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9:27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说道 “按着定命，人人都有一死，死后且有审判。”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在这个世界上，每个人都会死，不过这个死亡还不是人生的终点，因为死了以后，还要先面对一件事情，就是审判。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6988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启示录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20:12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告诉我们，审判的情况是这样的：“我又看见死了的人，无论大小，都站在宝座前。案卷展开了，并且另有一卷展开，就是生命册。死了的人都凭着这些案卷所记载的，照他们所行的受审判。”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50402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就像这样，一个人死了，要站在上帝的宝座前，面对审判。案卷展开，上面有你从小到大犯过的每一个罪。（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击）就好像是在你活着的时候，有个摄像机一直记录你的每一个言行，等到上帝审判的时候，就把这个录像放出来给你看，这些你所犯过的罪就是审判的证据。每个人死后要面对的第一件事情，就是上帝的审判。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364279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在审判过后，启示录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20:14-15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告诉我们 “死亡和阴间也被扔在火湖里，这火湖就是第二次的死。若有人名字没记在生命册上，他就被扔在火湖里。”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之前的经文和这里的经文都提到了“生命册”，如果一个人的名字不在“生命册”上，他死了以后会先经历审判，然后就被扔到火湖里，不会再有任何选择或者机会可以逃避或者离开。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29294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在启示录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20:10 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说，“他们必昼夜受痛苦，直到永永远远。”另外，在马可福音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9:48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描述火湖是“在那里，虫是不死的，火是不灭的”这个“虫不死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火不灭”的地方，才是真正的人生的终点，这个终点就是永远的绝望和痛苦。它有另外一个称呼就是“地狱”。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48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93577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讲到这里，可能有同学就会说：老师，我觉得我没有犯过罪，所以我不会下地狱的，是吗？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083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个片段忽略了人类的开端，也没有讲清楚人死了以后会怎样。如果死亡就是终点，那么为什么存在就是一个大问号，而且没有答案。我们为什么活着，我们又为什么要死？世界上很多人没有认真去思考和寻求这些问题的答案，所以他们活得不明不白。老师不希望你们也是这样，所以这一课，我们要通过学习，来找到这些问题的答案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499063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我们现在来看一下这些图片，回忆一下，你有没有说过谎？有没有在测验或者考试的时候作弊过？有没有偷过东西？甚至有没有打过父母或者别人？就算你没有真的做过，你有没有曾经想过？如果有，那么你就是罪人了。罪人的结局，就是死后受审判，然后被扔进火湖地狱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871019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感谢上帝，他十分爱他所创造的人。因此，在以赛亚书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55:7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说：“恶人当离弃自己的道路，不义的人当除掉自己的意念，归向耶和华，耶和华就必怜恤他；当归向我们的神，因为神必广行赦免。”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现在看一下这幅图，耶稣基督十字架的救赎，让我们的罪被赦免了。人因为堕落犯罪，所以在这个世界死了以后，还要面对上帝的审判，然后被扔进地狱火湖。而上帝赐下耶稣基督，成为救赎使我们的罪就可以被赦免了。因此，在活着的时候，若已经认罪悔改并信靠基督，将来我们就可以坦然面对审判，进入天堂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640974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最后，我们来看看天堂是怎样的。启示录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21:1-5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“我又看见一个新天新地…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【神】要与人同住，他们要作他的子民；…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神要擦去他们一切的眼泪，不再有死亡，也不再有悲哀、哭号、疼痛，因为以前的事都过去了。坐宝座的说：‘看哪，我将一切都更新了！’”……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天堂是一个被上帝更新的世界，所有因为咒诅而带来的影响 —— 死亡、疾病、痛苦、灾害等，都没有了。这个世界会被恢复成原来伊甸园的样子，很可能会比原来的伊甸园更好。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548823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同学们，将来我们死后要面对审判，神会按我们一生犯过的所有罪一条一条来审判我们。只有真正的信徒，他们的罪被耶稣基督赦免，名字会在“生命册”上，审判以后，就能够进入天堂。而非信徒，就会根据审判，承担自己所犯过的罪的后果，就被扔进地狱火湖里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击）天堂和地狱是真正的人生终点，同学们你们需要真正认罪悔改，成为耶稣基督的真信徒，才能得永生，将来永远在天堂里面。（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击）今天神也给你们选择的机会，你们要好好思考清楚，然后做决定要不要跟随耶稣上天堂。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（此处老师可以根据实际情况带领决志祷告）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7898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现在我们已经学完这一课了，以下这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5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个问题，相信大家已经清楚知道答案了。所以，请大家翻开学生版并写下你们的答案。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(2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分钟）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人类是从哪里来的？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神爱我们，给了人类什么？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人为什么会死？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人活着为什么？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人死了以后，先去哪里，再去哪里？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1871001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现在我们一起来看一下这些问题的答案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人类是从哪里来的？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 上帝直接创造而来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2.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神赐给人类什么？（列举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2-3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个）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击）神的形像、灵魂、管理的工作、自由意志、生育能力、自我意识、道德意识、救赎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……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3.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人活着为什么？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击）爱神和爱人如己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11465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接续上页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4.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人为什么会死？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击）因为亚当和夏娃开始犯罪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5.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人死了以后，先去哪里，再去哪里？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击）先去神面前接受审判，再去地狱或者天堂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716003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今天这一课关于人类和我们的人生就到这里。最后，让我们跟诗人一起对上帝说：我要称谢你，因我受造奇妙可畏。你的作为奇妙，这是我心深知道的。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endParaRPr lang="en-US" sz="1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5012250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PPT 58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）祷告结束。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970097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讲到人类的祖先亚当夏娃犯罪啊，有的同学可能就会想到，既然神知道人会犯罪，为什么还要造这棵分别善恶树，然后又要吩咐人不能吃这棵树的果子呢？ 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endParaRPr lang="en-US" sz="1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59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70259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我们这一课我们分为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个部分来学习：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人类从哪里来？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人为什么要死？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kern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3.     </a:t>
            </a:r>
            <a:r>
              <a:rPr lang="zh-CN" altLang="zh-CN" sz="1800" kern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人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死以后去哪？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1146307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我们先用一个生活中的例子来理解一下。一个爸爸给了自己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13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岁的孩子一笔钱，让他可以自由支配使用。只是这笔钱不可用于参与任何有赌博性质的活动。爸爸也提前给孩子定下了规则：如果孩子违规花钱，那就不再有自己支配零花钱的自由。其实，爸爸肯定知道孩子会有乱花钱的可能性，但为了让孩子学会在适当的范围内合理管理小笔的金钱，以避免将来更大的危险、并让孩子学会对自己的行为负责，这样的冒险和训练却是必须的。而当孩子真的把这些钱花在一些赌博性质的活动里的时候，出于爱，爸爸就照着提前所定的规则，不再给这个孩子支配零花钱的自由。所以问题的关键不在于爸爸的合理规则，而在于孩子的真实选择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endParaRPr lang="en-US" sz="1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60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0937571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现在我们回到刚才的问题：神为什么要造分别善恶树呢？其实啊，问题不是这棵分别善恶树，而是神想给亚当和夏娃自由表达他们对神的爱和顺服的机会。神给他们完全自由是因为神爱他们。他们不遵守吩咐是他们自己的决定，与神造的这棵树没有关系。即便不是这棵树成为引诱他们犯罪的事物，也会有另外的一个试炼的事物，让他们选择是否要爱神和顺服神的命令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endParaRPr lang="en-US" sz="1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61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457448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神为什么不创造人的时候就造一个绝对不会犯罪的人呢？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endParaRPr lang="en-US" sz="1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62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256124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因为神是爱，所以神创造人是他彰显和表达他对人的爱。神的爱让他必须给人完全的自由。我们学过，人有神的形像，所以人有自由意志，这些都是神对人的爱超过万物的表达。那么，当人有自由意志，就会有选择犯罪的可能性存在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endParaRPr lang="en-US" sz="1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63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214784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反过来看，如果神创造的人是没有自由意志的话，这个人就像机器人一样，他绝对不会选择犯罪，没错。不过，这样的不犯罪只是因为上帝给人的设定是不能犯罪而已，不是人自由选择以顺服回应神的爱。这就好像这些机器人，他们会不断说“我爱你”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（等机器人讲完“我爱你”以后，老师再继续讲）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但我们都很清楚这并不是真正的爱。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endParaRPr lang="en-US" sz="1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64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43369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神对人也有期待和要求，他期待人可以凭着自由意志来选择用爱和顺服来回应神的爱。所以人就必须要有完全的自由，而不是一个设定。被勉强的爱，其实并不是爱。</a:t>
            </a:r>
            <a:endParaRPr lang="en-US" sz="1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65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1548763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神为什么要造分别善恶树？—— 因为神爱人，所以让人经历试炼，即便知道人会失败和跌倒，但神还是愿意给人有机会表达对神的爱和顺服。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zh-CN" sz="180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神为什么不创造出“不会犯罪”的人？—— 为了能够爱，人就必须有自由意志。因为没有自由意志而表达的“爱”，不是爱，只是预设的程序。神期待的不是机器人式的 “爱”，真正的爱的顺服是在自由的前提下，甘心乐意的选择顺服神。</a:t>
            </a:r>
            <a:endParaRPr lang="zh-CN" altLang="zh-CN" sz="180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lnSpc>
                <a:spcPct val="120000"/>
              </a:lnSpc>
            </a:pPr>
            <a:endParaRPr lang="en-US" sz="1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66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7125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我们先进入第一部分，人类从哪里来？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880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圣经创世记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2:7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说“耶和华神用地上的尘土造人，将生气吹在他鼻孔里，他就成了有灵的活人，名叫亚当”。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8385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这段经文告诉我们（请学生一起看着经文回答）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人是谁造的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?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 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耶和华 神造的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耶和华 神用什么造了人？（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 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地上的尘土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尘土所造的人是怎么成为一个活人的？（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 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神将生气吹在他的鼻孔里，他就成了有灵的活人。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这是神造的第一个人，他叫什么名字？ 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亚当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308AD3-267F-B34F-9917-0E65E26CF9B3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5070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A57964B-DC78-2847-9833-C12A62F251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DBB7C763-A8D6-9C4B-9A23-B894F1BF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21268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2021/12/29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41468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2021/12/29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08838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项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5578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E2FC1E6-6C5C-814C-BEFC-24B18F453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5530610-392C-D84D-8497-B07BB353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80249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2000"/>
            <a:ext cx="9144000" cy="5909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>
              <a:spcBef>
                <a:spcPct val="0"/>
              </a:spcBef>
              <a:buFont typeface="Arial" panose="020B0604020202020204" pitchFamily="34" charset="0"/>
              <a:buNone/>
              <a:defRPr lang="en-US" sz="3600" b="1" dirty="0">
                <a:solidFill>
                  <a:srgbClr val="00295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indent="0" algn="ctr" defTabSz="91440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dirty="0"/>
              <a:t>单击此处编辑母版副标题样式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79015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5677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741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393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3BF87D4-56DE-FF41-806F-7717E5E755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98761488-9D84-D543-BAB2-2DA61CE8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9193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5E95707-1F14-374A-9BE5-A2D0C86795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47E6E5B3-B476-4D42-8029-CFC52F28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320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3965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30C158E-E370-2442-84B2-F5C19A4B8F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21EDC614-1CAC-A54D-A8F5-A2311F324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6213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51071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46C65D4-C150-1D40-B658-0B1A100721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0761" y="1594338"/>
            <a:ext cx="3106780" cy="328246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E20A24D-6E01-2540-B8F3-3F08B5A8F91D}"/>
              </a:ext>
            </a:extLst>
          </p:cNvPr>
          <p:cNvSpPr txBox="1"/>
          <p:nvPr userDrawn="1"/>
        </p:nvSpPr>
        <p:spPr>
          <a:xfrm>
            <a:off x="3994815" y="2216564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下节课</a:t>
            </a:r>
            <a:endParaRPr kumimoji="1" lang="en-US" altLang="zh-CN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再见！</a:t>
            </a:r>
            <a:endParaRPr kumimoji="1" lang="en-US" altLang="zh-CN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kumimoji="1" lang="zh-CN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7728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线连接符 20">
            <a:extLst>
              <a:ext uri="{FF2B5EF4-FFF2-40B4-BE49-F238E27FC236}">
                <a16:creationId xmlns:a16="http://schemas.microsoft.com/office/drawing/2014/main" id="{DCCEDA02-0704-DF4B-A266-2D97DC38BB8A}"/>
              </a:ext>
            </a:extLst>
          </p:cNvPr>
          <p:cNvSpPr/>
          <p:nvPr userDrawn="1"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1">
            <a:extLst>
              <a:ext uri="{FF2B5EF4-FFF2-40B4-BE49-F238E27FC236}">
                <a16:creationId xmlns:a16="http://schemas.microsoft.com/office/drawing/2014/main" id="{689C63A8-0C1D-C648-8CC9-E00DFC7A42F0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2">
            <a:extLst>
              <a:ext uri="{FF2B5EF4-FFF2-40B4-BE49-F238E27FC236}">
                <a16:creationId xmlns:a16="http://schemas.microsoft.com/office/drawing/2014/main" id="{4121F095-16FA-6040-9811-F92D714F513D}"/>
              </a:ext>
            </a:extLst>
          </p:cNvPr>
          <p:cNvSpPr/>
          <p:nvPr userDrawn="1"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3">
            <a:extLst>
              <a:ext uri="{FF2B5EF4-FFF2-40B4-BE49-F238E27FC236}">
                <a16:creationId xmlns:a16="http://schemas.microsoft.com/office/drawing/2014/main" id="{8CAAF2CA-1402-7A41-87C0-2AD4EB89BE29}"/>
              </a:ext>
            </a:extLst>
          </p:cNvPr>
          <p:cNvSpPr/>
          <p:nvPr userDrawn="1"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" name="图片 24" descr="图片 24">
            <a:extLst>
              <a:ext uri="{FF2B5EF4-FFF2-40B4-BE49-F238E27FC236}">
                <a16:creationId xmlns:a16="http://schemas.microsoft.com/office/drawing/2014/main" id="{8E7BB142-BF77-CD40-A585-81A9AAB4A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图片 25" descr="图片 25">
            <a:extLst>
              <a:ext uri="{FF2B5EF4-FFF2-40B4-BE49-F238E27FC236}">
                <a16:creationId xmlns:a16="http://schemas.microsoft.com/office/drawing/2014/main" id="{F02F8E56-7199-BC47-A5BA-00DA1E8EB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17816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2021/12/29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64812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2021/12/29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7630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2021/12/29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48275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396FF6-5021-D546-A60A-CF429DFCFE0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7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93" r:id="rId16"/>
    <p:sldLayoutId id="2147483694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3.jpe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44.jf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jpg"/><Relationship Id="rId4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8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09579D-E89B-A149-A500-84AAA5E29B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10"/>
          <a:stretch/>
        </p:blipFill>
        <p:spPr>
          <a:xfrm>
            <a:off x="4078372" y="0"/>
            <a:ext cx="5065628" cy="686010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8A47530-4356-D741-8BD6-2DAA78DD1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7858"/>
            <a:ext cx="4078372" cy="3518704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E4F15CD2-5036-D641-AB68-3276DE0597E0}"/>
              </a:ext>
            </a:extLst>
          </p:cNvPr>
          <p:cNvSpPr txBox="1">
            <a:spLocks/>
          </p:cNvSpPr>
          <p:nvPr/>
        </p:nvSpPr>
        <p:spPr>
          <a:xfrm>
            <a:off x="349281" y="2255524"/>
            <a:ext cx="3406702" cy="185314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人类的</a:t>
            </a:r>
            <a:endParaRPr lang="en-US" altLang="zh-CN"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来龙去脉</a:t>
            </a: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DEDF0C15-9B5F-7B49-B348-671EAC34AAA3}"/>
              </a:ext>
            </a:extLst>
          </p:cNvPr>
          <p:cNvSpPr txBox="1">
            <a:spLocks/>
          </p:cNvSpPr>
          <p:nvPr/>
        </p:nvSpPr>
        <p:spPr>
          <a:xfrm>
            <a:off x="349281" y="3764026"/>
            <a:ext cx="3406702" cy="83673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创世记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1-3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章</a:t>
            </a: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课</a:t>
            </a:r>
          </a:p>
        </p:txBody>
      </p:sp>
    </p:spTree>
    <p:extLst>
      <p:ext uri="{BB962C8B-B14F-4D97-AF65-F5344CB8AC3E}">
        <p14:creationId xmlns:p14="http://schemas.microsoft.com/office/powerpoint/2010/main" val="1988022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4507424-FB11-854B-8A13-560414905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1540"/>
            <a:ext cx="9144000" cy="507491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9213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C325B82-297D-2C44-9D82-15082A6E03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14" t="16439" r="11628" b="15470"/>
          <a:stretch/>
        </p:blipFill>
        <p:spPr>
          <a:xfrm>
            <a:off x="0" y="0"/>
            <a:ext cx="9141994" cy="504825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0" y="4335462"/>
            <a:ext cx="9142413" cy="326109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lnSpc>
                <a:spcPts val="3600"/>
              </a:lnSpc>
              <a:spcBef>
                <a:spcPts val="0"/>
              </a:spcBef>
              <a:buNone/>
            </a:pPr>
            <a:r>
              <a:rPr lang="zh-CN" altLang="zh-CN" sz="40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创世记</a:t>
            </a:r>
            <a:endParaRPr lang="en-US" altLang="zh-CN" sz="4000" b="1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 marL="0" indent="0" algn="ctr">
              <a:lnSpc>
                <a:spcPts val="3600"/>
              </a:lnSpc>
              <a:spcBef>
                <a:spcPts val="0"/>
              </a:spcBef>
              <a:buNone/>
            </a:pP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 marL="0" indent="0" algn="ctr">
              <a:lnSpc>
                <a:spcPts val="3600"/>
              </a:lnSpc>
              <a:spcBef>
                <a:spcPts val="0"/>
              </a:spcBef>
              <a:buNone/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1:26  </a:t>
            </a: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神说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:“</a:t>
            </a: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我们要照著我们的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形像</a:t>
            </a: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，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 marL="0" indent="0" algn="ctr">
              <a:lnSpc>
                <a:spcPts val="3600"/>
              </a:lnSpc>
              <a:spcBef>
                <a:spcPts val="0"/>
              </a:spcBef>
              <a:buNone/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按著我们的样式造人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…… 27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神就照着自己的形像造人，乃是照着他的形像造男造女。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0ED3DB6-757C-354E-A493-A30193624DA3}"/>
              </a:ext>
            </a:extLst>
          </p:cNvPr>
          <p:cNvSpPr txBox="1"/>
          <p:nvPr/>
        </p:nvSpPr>
        <p:spPr>
          <a:xfrm>
            <a:off x="2932725" y="4103832"/>
            <a:ext cx="902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“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7D4089A-D989-BD47-A993-7CED4D135186}"/>
              </a:ext>
            </a:extLst>
          </p:cNvPr>
          <p:cNvSpPr txBox="1"/>
          <p:nvPr/>
        </p:nvSpPr>
        <p:spPr>
          <a:xfrm rot="10800000">
            <a:off x="5309233" y="4068209"/>
            <a:ext cx="902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578474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FF7210C2-A50D-C94C-898C-975DAFDFC7F2}"/>
              </a:ext>
            </a:extLst>
          </p:cNvPr>
          <p:cNvSpPr/>
          <p:nvPr/>
        </p:nvSpPr>
        <p:spPr>
          <a:xfrm>
            <a:off x="0" y="4697646"/>
            <a:ext cx="3046834" cy="57470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lnSpc>
                <a:spcPts val="404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自我意识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0AB78AE-1A84-495E-8B34-33F8F8D89884}"/>
              </a:ext>
            </a:extLst>
          </p:cNvPr>
          <p:cNvSpPr/>
          <p:nvPr/>
        </p:nvSpPr>
        <p:spPr>
          <a:xfrm>
            <a:off x="3303755" y="4722722"/>
            <a:ext cx="3144924" cy="57470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lnSpc>
                <a:spcPts val="404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自由意志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30F00C9-2DBC-4491-BF82-D0615114FB13}"/>
              </a:ext>
            </a:extLst>
          </p:cNvPr>
          <p:cNvSpPr/>
          <p:nvPr/>
        </p:nvSpPr>
        <p:spPr>
          <a:xfrm>
            <a:off x="6705600" y="4697646"/>
            <a:ext cx="2438400" cy="57470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lnSpc>
                <a:spcPts val="404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道德意识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AD02AF9-FDA2-434D-A3F8-6913FB485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神的形像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CE62CD6-04F4-4B41-B481-AFB5195D9F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35"/>
          <a:stretch/>
        </p:blipFill>
        <p:spPr>
          <a:xfrm>
            <a:off x="0" y="2154255"/>
            <a:ext cx="3046834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B1C061C-4193-E540-AB51-D527D4FA40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51" r="6966"/>
          <a:stretch/>
        </p:blipFill>
        <p:spPr>
          <a:xfrm>
            <a:off x="3303755" y="2154254"/>
            <a:ext cx="3144924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AB16860-A382-5847-A485-B025B211B5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250"/>
          <a:stretch/>
        </p:blipFill>
        <p:spPr>
          <a:xfrm>
            <a:off x="6705600" y="2154254"/>
            <a:ext cx="24384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1014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2044347-8EC1-4C5A-8CAE-DB55405D79B7}"/>
              </a:ext>
            </a:extLst>
          </p:cNvPr>
          <p:cNvSpPr txBox="1"/>
          <p:nvPr/>
        </p:nvSpPr>
        <p:spPr>
          <a:xfrm>
            <a:off x="774071" y="4722087"/>
            <a:ext cx="8137727" cy="1517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40"/>
              </a:lnSpc>
            </a:pP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我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——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我是谁？我在哪儿？我在做什么？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>
              <a:lnSpc>
                <a:spcPts val="3840"/>
              </a:lnSpc>
            </a:pP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理性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——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我为什么要学习，为什么现在不能玩？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>
              <a:lnSpc>
                <a:spcPts val="3840"/>
              </a:lnSpc>
            </a:pP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创意 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——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我想到一个好办法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……</a:t>
            </a:r>
          </a:p>
        </p:txBody>
      </p:sp>
      <p:sp>
        <p:nvSpPr>
          <p:cNvPr id="5" name="直线连接符 20">
            <a:extLst>
              <a:ext uri="{FF2B5EF4-FFF2-40B4-BE49-F238E27FC236}">
                <a16:creationId xmlns:a16="http://schemas.microsoft.com/office/drawing/2014/main" id="{06C6F18F-B918-A041-9123-570713564D14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1">
            <a:extLst>
              <a:ext uri="{FF2B5EF4-FFF2-40B4-BE49-F238E27FC236}">
                <a16:creationId xmlns:a16="http://schemas.microsoft.com/office/drawing/2014/main" id="{68CDFF9C-9020-224F-B9FA-AB16D02892C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2">
            <a:extLst>
              <a:ext uri="{FF2B5EF4-FFF2-40B4-BE49-F238E27FC236}">
                <a16:creationId xmlns:a16="http://schemas.microsoft.com/office/drawing/2014/main" id="{CE620C15-4184-E945-A3BB-CDD89CFDC6B8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3">
            <a:extLst>
              <a:ext uri="{FF2B5EF4-FFF2-40B4-BE49-F238E27FC236}">
                <a16:creationId xmlns:a16="http://schemas.microsoft.com/office/drawing/2014/main" id="{FD15D1BF-BBBB-1D41-A81F-A2C531050F54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图片 24" descr="图片 24">
            <a:extLst>
              <a:ext uri="{FF2B5EF4-FFF2-40B4-BE49-F238E27FC236}">
                <a16:creationId xmlns:a16="http://schemas.microsoft.com/office/drawing/2014/main" id="{66236CBF-5983-6446-BCD0-8AD0E4DBE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图片 25" descr="图片 25">
            <a:extLst>
              <a:ext uri="{FF2B5EF4-FFF2-40B4-BE49-F238E27FC236}">
                <a16:creationId xmlns:a16="http://schemas.microsoft.com/office/drawing/2014/main" id="{1D2EE7F9-39E8-B44E-B662-3945D73BC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图片 7" descr="卡通人物&#10;&#10;描述已自动生成">
            <a:extLst>
              <a:ext uri="{FF2B5EF4-FFF2-40B4-BE49-F238E27FC236}">
                <a16:creationId xmlns:a16="http://schemas.microsoft.com/office/drawing/2014/main" id="{688ABE3E-021A-47BC-A690-8B5609DD95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81" b="6020"/>
          <a:stretch/>
        </p:blipFill>
        <p:spPr>
          <a:xfrm>
            <a:off x="5132646" y="1719556"/>
            <a:ext cx="3039753" cy="27509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860EE3BA-BC98-334D-B4E8-AE691B7C2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自我意识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1837914-9174-5342-B7AC-B1930F6287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35"/>
          <a:stretch/>
        </p:blipFill>
        <p:spPr>
          <a:xfrm>
            <a:off x="1333071" y="1707057"/>
            <a:ext cx="3683195" cy="276345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7469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 descr="女人在厨房里准备食物&#10;&#10;低可信度描述已自动生成">
            <a:extLst>
              <a:ext uri="{FF2B5EF4-FFF2-40B4-BE49-F238E27FC236}">
                <a16:creationId xmlns:a16="http://schemas.microsoft.com/office/drawing/2014/main" id="{99AD21E4-EF74-49F0-B7E3-FE909034B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03" y="1371656"/>
            <a:ext cx="7901394" cy="527399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F2FDDE5-455D-2048-BE15-6BE66A77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人有神的形像 </a:t>
            </a:r>
            <a:r>
              <a:rPr lang="en" altLang="zh-CN" dirty="0"/>
              <a:t>VS </a:t>
            </a:r>
            <a:r>
              <a:rPr lang="zh-CN" altLang="en-US" dirty="0"/>
              <a:t>动物没有神的形像</a:t>
            </a:r>
          </a:p>
        </p:txBody>
      </p:sp>
    </p:spTree>
    <p:extLst>
      <p:ext uri="{BB962C8B-B14F-4D97-AF65-F5344CB8AC3E}">
        <p14:creationId xmlns:p14="http://schemas.microsoft.com/office/powerpoint/2010/main" val="3878995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一辆银色的车&#10;&#10;低可信度描述已自动生成">
            <a:extLst>
              <a:ext uri="{FF2B5EF4-FFF2-40B4-BE49-F238E27FC236}">
                <a16:creationId xmlns:a16="http://schemas.microsoft.com/office/drawing/2014/main" id="{5D2ABD9C-615A-4B45-90BB-1593C0880E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11" t="13504" r="29778" b="4449"/>
          <a:stretch/>
        </p:blipFill>
        <p:spPr>
          <a:xfrm>
            <a:off x="1430216" y="3549202"/>
            <a:ext cx="2946798" cy="315328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 descr="图标&#10;&#10;中度可信度描述已自动生成">
            <a:extLst>
              <a:ext uri="{FF2B5EF4-FFF2-40B4-BE49-F238E27FC236}">
                <a16:creationId xmlns:a16="http://schemas.microsoft.com/office/drawing/2014/main" id="{450551DE-DEC2-4A3E-90CF-89282E4FE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216" y="3549202"/>
            <a:ext cx="3263673" cy="315350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A06B848-0638-45A0-AA1D-BC32C9947864}"/>
              </a:ext>
            </a:extLst>
          </p:cNvPr>
          <p:cNvSpPr txBox="1"/>
          <p:nvPr/>
        </p:nvSpPr>
        <p:spPr>
          <a:xfrm>
            <a:off x="6720394" y="5259523"/>
            <a:ext cx="1064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atin typeface="Avenir Next LT Pro Demi" panose="020B0604020202020204" pitchFamily="34" charset="0"/>
              </a:rPr>
              <a:t>YES!</a:t>
            </a:r>
            <a:endParaRPr lang="en-US" sz="3200" b="1" dirty="0">
              <a:latin typeface="Avenir Next LT Pro Demi" panose="020B0604020202020204" pitchFamily="34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AA46BE6-E7D6-6B44-95DE-204665A9E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自由意志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DDDF039-54DB-A446-8625-7618A488A3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51" t="17528" r="6966"/>
          <a:stretch/>
        </p:blipFill>
        <p:spPr>
          <a:xfrm>
            <a:off x="4478216" y="1472518"/>
            <a:ext cx="3263672" cy="195648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9D9057A-4B4D-CE4B-8EFD-1B5FD1A3EE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0216" y="1472518"/>
            <a:ext cx="2946798" cy="195648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315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88A205-9E92-F544-B999-B29DDECB3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自由意志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30037FC-94C1-8742-819C-8374619FCD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51" t="561" r="6966"/>
          <a:stretch/>
        </p:blipFill>
        <p:spPr>
          <a:xfrm>
            <a:off x="738167" y="2688246"/>
            <a:ext cx="3306705" cy="239012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0137D42-DC42-F64E-8007-130D7F7873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945"/>
          <a:stretch/>
        </p:blipFill>
        <p:spPr>
          <a:xfrm>
            <a:off x="4726819" y="1447801"/>
            <a:ext cx="3810000" cy="526093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FF987BE-5673-8446-A81A-32BF505E26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86522" y="1116849"/>
            <a:ext cx="6350000" cy="42291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3BF3DF9-E74F-B54B-B62C-F99EAB9270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69" t="39547" r="29783" b="22781"/>
          <a:stretch/>
        </p:blipFill>
        <p:spPr>
          <a:xfrm>
            <a:off x="1195753" y="2839262"/>
            <a:ext cx="2766646" cy="22391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878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849736C3-38F9-495C-8CD9-74BFD3ED484B}"/>
              </a:ext>
            </a:extLst>
          </p:cNvPr>
          <p:cNvSpPr txBox="1"/>
          <p:nvPr/>
        </p:nvSpPr>
        <p:spPr>
          <a:xfrm>
            <a:off x="796921" y="5257800"/>
            <a:ext cx="7574957" cy="10876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ts val="4040"/>
              </a:lnSpc>
              <a:defRPr sz="320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defRPr>
            </a:lvl1pPr>
          </a:lstStyle>
          <a:p>
            <a:r>
              <a:rPr lang="zh-CN" altLang="en-US" dirty="0"/>
              <a:t>孝敬父母、诚实守信、不偷不抢、不动手打人等等</a:t>
            </a:r>
            <a:endParaRPr lang="en-US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ABE2A037-A386-0647-9E9B-6A2D69FF8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道德意识</a:t>
            </a:r>
          </a:p>
        </p:txBody>
      </p:sp>
      <p:sp>
        <p:nvSpPr>
          <p:cNvPr id="6" name="直线连接符 20">
            <a:extLst>
              <a:ext uri="{FF2B5EF4-FFF2-40B4-BE49-F238E27FC236}">
                <a16:creationId xmlns:a16="http://schemas.microsoft.com/office/drawing/2014/main" id="{8D891D17-8D6F-8646-A198-C754701703C8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56B46F1F-FC24-CE47-84EE-57AEFEBE7DAC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D2C477C3-4314-B740-8626-08E84AF591CC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3">
            <a:extLst>
              <a:ext uri="{FF2B5EF4-FFF2-40B4-BE49-F238E27FC236}">
                <a16:creationId xmlns:a16="http://schemas.microsoft.com/office/drawing/2014/main" id="{57807EC0-BD39-944D-95DE-B89892056B20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图片 25" descr="图片 25">
            <a:extLst>
              <a:ext uri="{FF2B5EF4-FFF2-40B4-BE49-F238E27FC236}">
                <a16:creationId xmlns:a16="http://schemas.microsoft.com/office/drawing/2014/main" id="{E3E485AD-8497-094F-8345-253484EAF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图片 24" descr="图片 24">
            <a:extLst>
              <a:ext uri="{FF2B5EF4-FFF2-40B4-BE49-F238E27FC236}">
                <a16:creationId xmlns:a16="http://schemas.microsoft.com/office/drawing/2014/main" id="{69B4809A-24D9-3846-8924-3A86FC858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C38FFB6-DC12-8844-8574-1DE612435E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86" b="1887"/>
          <a:stretch/>
        </p:blipFill>
        <p:spPr>
          <a:xfrm>
            <a:off x="4349470" y="1522270"/>
            <a:ext cx="4064000" cy="3475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1D4A0A6-9218-AB45-B457-CEE7F58149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250"/>
          <a:stretch/>
        </p:blipFill>
        <p:spPr>
          <a:xfrm>
            <a:off x="1445173" y="2367136"/>
            <a:ext cx="24384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91182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线连接符 20">
            <a:extLst>
              <a:ext uri="{FF2B5EF4-FFF2-40B4-BE49-F238E27FC236}">
                <a16:creationId xmlns:a16="http://schemas.microsoft.com/office/drawing/2014/main" id="{3F44FBDD-E4A2-E243-8C37-E59B9F9A2007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CAB30943-B212-1E45-B3CA-A48B1387640B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304408F8-0391-E642-A580-35337A64DA46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3">
            <a:extLst>
              <a:ext uri="{FF2B5EF4-FFF2-40B4-BE49-F238E27FC236}">
                <a16:creationId xmlns:a16="http://schemas.microsoft.com/office/drawing/2014/main" id="{5A921A9B-DAC0-7445-B831-C5380730EE4E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图片 24" descr="图片 24">
            <a:extLst>
              <a:ext uri="{FF2B5EF4-FFF2-40B4-BE49-F238E27FC236}">
                <a16:creationId xmlns:a16="http://schemas.microsoft.com/office/drawing/2014/main" id="{FA15287E-8D16-0048-B554-DE63AAF74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图片 25" descr="图片 25">
            <a:extLst>
              <a:ext uri="{FF2B5EF4-FFF2-40B4-BE49-F238E27FC236}">
                <a16:creationId xmlns:a16="http://schemas.microsoft.com/office/drawing/2014/main" id="{2CA6F159-EBBC-624E-908C-D76AE926E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43D7A70-AF0C-4BE6-A4B4-B309D524B763}"/>
              </a:ext>
            </a:extLst>
          </p:cNvPr>
          <p:cNvSpPr txBox="1"/>
          <p:nvPr/>
        </p:nvSpPr>
        <p:spPr>
          <a:xfrm>
            <a:off x="721112" y="5012795"/>
            <a:ext cx="7789872" cy="10876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zh-CN"/>
            </a:defPPr>
            <a:lvl1pPr>
              <a:lnSpc>
                <a:spcPts val="4040"/>
              </a:lnSpc>
              <a:defRPr sz="320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defRPr>
            </a:lvl1pPr>
          </a:lstStyle>
          <a:p>
            <a:r>
              <a:rPr lang="zh-CN" altLang="en-US" dirty="0"/>
              <a:t>创世记 </a:t>
            </a:r>
            <a:r>
              <a:rPr lang="en-US" dirty="0"/>
              <a:t>2</a:t>
            </a:r>
            <a:r>
              <a:rPr lang="en-US" altLang="zh-CN" dirty="0"/>
              <a:t>:</a:t>
            </a:r>
            <a:r>
              <a:rPr lang="en-US" dirty="0"/>
              <a:t>7 ……</a:t>
            </a:r>
            <a:r>
              <a:rPr lang="en-US" dirty="0" err="1"/>
              <a:t>将生气吹在他鼻孔里，他就成了有灵的活人，名叫亚当</a:t>
            </a:r>
            <a:r>
              <a:rPr lang="en-US" dirty="0"/>
              <a:t>。</a:t>
            </a:r>
          </a:p>
        </p:txBody>
      </p:sp>
      <p:pic>
        <p:nvPicPr>
          <p:cNvPr id="6" name="图片 5" descr="花园里的摆设布局&#10;&#10;描述已自动生成">
            <a:extLst>
              <a:ext uri="{FF2B5EF4-FFF2-40B4-BE49-F238E27FC236}">
                <a16:creationId xmlns:a16="http://schemas.microsoft.com/office/drawing/2014/main" id="{532594A4-9AA6-4D5F-A8EF-EDD6650EF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189" y="1799292"/>
            <a:ext cx="5273621" cy="297080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AC28F78-C1CB-354B-A9B9-9A98958C2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>
                <a:solidFill>
                  <a:schemeClr val="tx2">
                    <a:lumMod val="50000"/>
                  </a:schemeClr>
                </a:solidFill>
              </a:rPr>
              <a:t>神如何给人“神的形像”？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099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FF7210C2-A50D-C94C-898C-975DAFDFC7F2}"/>
              </a:ext>
            </a:extLst>
          </p:cNvPr>
          <p:cNvSpPr/>
          <p:nvPr/>
        </p:nvSpPr>
        <p:spPr>
          <a:xfrm>
            <a:off x="653961" y="4745210"/>
            <a:ext cx="7912679" cy="158838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ts val="404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创世记 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1:28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神就赐福给他们，又对他们说：“要生养众多，遍满地面，治理这地；也要管理海里的鱼、空中的鸟，和地上各样行动的活物。”</a:t>
            </a:r>
            <a:endPara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A2792F1-6475-0B42-A1EE-BDB1027F7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神赐福给人</a:t>
            </a: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47EE1729-7635-6746-B423-EFB4A2337EB9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4" name="直线连接符 21">
            <a:extLst>
              <a:ext uri="{FF2B5EF4-FFF2-40B4-BE49-F238E27FC236}">
                <a16:creationId xmlns:a16="http://schemas.microsoft.com/office/drawing/2014/main" id="{24AE5569-4B3C-9B42-80C2-8F2C0C119DA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7DF0FA8-3522-F74C-AECA-9994087F30C6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CDD4738C-4761-2542-A72D-08C608E68822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E00D863F-477D-2244-AD05-977EA8BAD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009591E6-EE47-D146-B2EF-757F36341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2AD5EF-E435-4D33-B040-A1B16DF81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202" y="1560370"/>
            <a:ext cx="6049336" cy="302466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93441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60" name="Picture 4" descr="day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2" y="197670"/>
            <a:ext cx="3007764" cy="27124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8" name="Picture 7" descr="day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832" y="197670"/>
            <a:ext cx="3018206" cy="27124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6" name="Picture 10" descr="day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794" y="197670"/>
            <a:ext cx="3018206" cy="27124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4" name="Picture 13" descr="day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56667" r="64999" b="11765"/>
          <a:stretch>
            <a:fillRect/>
          </a:stretch>
        </p:blipFill>
        <p:spPr bwMode="auto">
          <a:xfrm>
            <a:off x="20312" y="3520696"/>
            <a:ext cx="3007764" cy="2761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2" name="Picture 16" descr="day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208" y="3520696"/>
            <a:ext cx="3018208" cy="2761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0" name="Picture 19" descr="day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47" y="3520696"/>
            <a:ext cx="3018208" cy="2761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C96459E-ED3C-A74D-8C6D-7CF2DA0B6D5B}"/>
              </a:ext>
            </a:extLst>
          </p:cNvPr>
          <p:cNvSpPr txBox="1"/>
          <p:nvPr/>
        </p:nvSpPr>
        <p:spPr>
          <a:xfrm>
            <a:off x="50334" y="2967973"/>
            <a:ext cx="296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第一日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87C6829-C9B2-6840-A71C-B309E3B09978}"/>
              </a:ext>
            </a:extLst>
          </p:cNvPr>
          <p:cNvSpPr txBox="1"/>
          <p:nvPr/>
        </p:nvSpPr>
        <p:spPr>
          <a:xfrm>
            <a:off x="3067208" y="2967973"/>
            <a:ext cx="3018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第二日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50F3C8F-3A55-414C-A459-E52695AB41D8}"/>
              </a:ext>
            </a:extLst>
          </p:cNvPr>
          <p:cNvSpPr txBox="1"/>
          <p:nvPr/>
        </p:nvSpPr>
        <p:spPr>
          <a:xfrm>
            <a:off x="6124546" y="2967973"/>
            <a:ext cx="3019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第三日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4364B3E-4F35-0548-B5FF-E87134665233}"/>
              </a:ext>
            </a:extLst>
          </p:cNvPr>
          <p:cNvSpPr txBox="1"/>
          <p:nvPr/>
        </p:nvSpPr>
        <p:spPr>
          <a:xfrm>
            <a:off x="20312" y="6372715"/>
            <a:ext cx="3007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第四日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FD6E9BC-8444-9D48-9608-953336B23161}"/>
              </a:ext>
            </a:extLst>
          </p:cNvPr>
          <p:cNvSpPr txBox="1"/>
          <p:nvPr/>
        </p:nvSpPr>
        <p:spPr>
          <a:xfrm>
            <a:off x="3067208" y="6372715"/>
            <a:ext cx="3018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第五日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97F0172-13AB-1A4E-8E0B-FC62334492BB}"/>
              </a:ext>
            </a:extLst>
          </p:cNvPr>
          <p:cNvSpPr txBox="1"/>
          <p:nvPr/>
        </p:nvSpPr>
        <p:spPr>
          <a:xfrm>
            <a:off x="6124546" y="6372715"/>
            <a:ext cx="301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第六日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5B17118-3033-EE48-8B1D-FD04A36A850E}"/>
              </a:ext>
            </a:extLst>
          </p:cNvPr>
          <p:cNvSpPr txBox="1"/>
          <p:nvPr/>
        </p:nvSpPr>
        <p:spPr>
          <a:xfrm>
            <a:off x="25394" y="197669"/>
            <a:ext cx="2986357" cy="2246769"/>
          </a:xfrm>
          <a:prstGeom prst="rect">
            <a:avLst/>
          </a:prstGeom>
          <a:solidFill>
            <a:schemeClr val="lt1">
              <a:alpha val="7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神创造天地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……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神说：“要有光”就有了光</a:t>
            </a:r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DA216EA-D6A1-144B-B2BA-6429CA2F1479}"/>
              </a:ext>
            </a:extLst>
          </p:cNvPr>
          <p:cNvSpPr txBox="1"/>
          <p:nvPr/>
        </p:nvSpPr>
        <p:spPr>
          <a:xfrm>
            <a:off x="3070771" y="198006"/>
            <a:ext cx="3014646" cy="1815882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神就造出空气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……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神称空气为天</a:t>
            </a:r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F0D0182-4D3D-8F4D-BD85-309E223AA611}"/>
              </a:ext>
            </a:extLst>
          </p:cNvPr>
          <p:cNvSpPr txBox="1"/>
          <p:nvPr/>
        </p:nvSpPr>
        <p:spPr>
          <a:xfrm>
            <a:off x="6107340" y="197669"/>
            <a:ext cx="3036660" cy="2246769"/>
          </a:xfrm>
          <a:prstGeom prst="rect">
            <a:avLst/>
          </a:prstGeom>
          <a:solidFill>
            <a:schemeClr val="lt1">
              <a:alpha val="7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神说：“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……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要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……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使旱地露出来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……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地要发生青草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……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菜蔬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……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树木”</a:t>
            </a:r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781CE17-5E95-2C44-96FC-E88472A2D556}"/>
              </a:ext>
            </a:extLst>
          </p:cNvPr>
          <p:cNvSpPr txBox="1"/>
          <p:nvPr/>
        </p:nvSpPr>
        <p:spPr>
          <a:xfrm>
            <a:off x="27065" y="3510412"/>
            <a:ext cx="2997446" cy="1815882"/>
          </a:xfrm>
          <a:prstGeom prst="rect">
            <a:avLst/>
          </a:prstGeom>
          <a:solidFill>
            <a:schemeClr val="lt1">
              <a:alpha val="7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神造了两个大光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……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又造众星</a:t>
            </a:r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A900013-60A8-6D41-A430-BB82F242A90F}"/>
              </a:ext>
            </a:extLst>
          </p:cNvPr>
          <p:cNvSpPr txBox="1"/>
          <p:nvPr/>
        </p:nvSpPr>
        <p:spPr>
          <a:xfrm>
            <a:off x="3067206" y="3510412"/>
            <a:ext cx="3014646" cy="2246769"/>
          </a:xfrm>
          <a:prstGeom prst="rect">
            <a:avLst/>
          </a:prstGeom>
          <a:solidFill>
            <a:schemeClr val="lt1">
              <a:alpha val="7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神就造出大鱼和水中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……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的动物，又造出各样飞鸟</a:t>
            </a:r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8ED35B1-0385-B74C-BB8B-9CE5CAA28B58}"/>
              </a:ext>
            </a:extLst>
          </p:cNvPr>
          <p:cNvSpPr txBox="1"/>
          <p:nvPr/>
        </p:nvSpPr>
        <p:spPr>
          <a:xfrm>
            <a:off x="6124546" y="3516181"/>
            <a:ext cx="3036660" cy="2677656"/>
          </a:xfrm>
          <a:prstGeom prst="rect">
            <a:avLst/>
          </a:prstGeom>
          <a:solidFill>
            <a:schemeClr val="lt1">
              <a:alpha val="7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地要生出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……</a:t>
            </a:r>
          </a:p>
          <a:p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牲畜、昆虫（爬行动物）、野兽，各从其类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……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造人</a:t>
            </a:r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13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BD13FD-B4EB-466E-83B7-11E58B13B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赐福一：生养众多，遍满地面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485CB9C-B96B-48C5-AA6B-66D8223955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655"/>
          <a:stretch/>
        </p:blipFill>
        <p:spPr>
          <a:xfrm>
            <a:off x="800100" y="1726981"/>
            <a:ext cx="7524734" cy="467695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4572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BD13FD-B4EB-466E-83B7-11E58B13B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赐福二：治理这地，管理活物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2DFDCB8-70E8-4CAC-9601-C4FEF79AC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44" y="1936794"/>
            <a:ext cx="8585112" cy="429255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45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C14307A4-9478-E448-9822-D4EEFCBC20EA}"/>
              </a:ext>
            </a:extLst>
          </p:cNvPr>
          <p:cNvSpPr/>
          <p:nvPr/>
        </p:nvSpPr>
        <p:spPr>
          <a:xfrm>
            <a:off x="0" y="2189219"/>
            <a:ext cx="1323846" cy="57470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lnSpc>
                <a:spcPts val="404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创造人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17B9963-E65C-A94C-BC20-53A7C12ACC1A}"/>
              </a:ext>
            </a:extLst>
          </p:cNvPr>
          <p:cNvSpPr/>
          <p:nvPr/>
        </p:nvSpPr>
        <p:spPr>
          <a:xfrm>
            <a:off x="7457542" y="2106072"/>
            <a:ext cx="1768519" cy="56246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lnSpc>
                <a:spcPts val="404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生养众多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51F7AA3-36EC-3F46-B8E4-9882EC23DDAC}"/>
              </a:ext>
            </a:extLst>
          </p:cNvPr>
          <p:cNvSpPr/>
          <p:nvPr/>
        </p:nvSpPr>
        <p:spPr>
          <a:xfrm>
            <a:off x="7457542" y="4430406"/>
            <a:ext cx="1592674" cy="107542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lnSpc>
                <a:spcPts val="404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治理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 algn="ctr">
              <a:lnSpc>
                <a:spcPts val="404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和管理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E36F9C9-3DED-CA4B-ABB7-7DA7AE3CC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神对人的爱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B4CC7D5-F113-3A47-80FD-BFE93995F5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31" r="2431"/>
          <a:stretch/>
        </p:blipFill>
        <p:spPr>
          <a:xfrm>
            <a:off x="1323846" y="1441938"/>
            <a:ext cx="3013477" cy="188821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4985A3-A83B-F049-8862-88974466B1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655"/>
          <a:stretch/>
        </p:blipFill>
        <p:spPr>
          <a:xfrm>
            <a:off x="4419601" y="1438099"/>
            <a:ext cx="3037942" cy="188821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6BBF98F-5694-5648-B32A-185E0EE6D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846" y="3422341"/>
            <a:ext cx="6133696" cy="306684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97265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4CE27F71-E42A-4A29-8DB5-6CE5FEB389C2}"/>
              </a:ext>
            </a:extLst>
          </p:cNvPr>
          <p:cNvSpPr txBox="1"/>
          <p:nvPr/>
        </p:nvSpPr>
        <p:spPr>
          <a:xfrm>
            <a:off x="853477" y="3122034"/>
            <a:ext cx="7461846" cy="2450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ts val="3500"/>
              </a:lnSpc>
              <a:defRPr sz="360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defRPr>
            </a:lvl1pPr>
          </a:lstStyle>
          <a:p>
            <a:pPr algn="l">
              <a:lnSpc>
                <a:spcPts val="4740"/>
              </a:lnSpc>
            </a:pPr>
            <a:r>
              <a:rPr lang="zh-CN" altLang="en-US" sz="3200" dirty="0"/>
              <a:t>马可福音</a:t>
            </a:r>
            <a:r>
              <a:rPr lang="en-US" altLang="zh-CN" sz="3200" dirty="0"/>
              <a:t>12:30  </a:t>
            </a:r>
            <a:r>
              <a:rPr lang="zh-CN" altLang="en-US" sz="3200" dirty="0"/>
              <a:t>你要尽心、尽性、尽意、尽力爱主你的神。</a:t>
            </a:r>
            <a:r>
              <a:rPr lang="en-US" altLang="zh-CN" sz="3200" dirty="0"/>
              <a:t>31 </a:t>
            </a:r>
            <a:r>
              <a:rPr lang="zh-CN" altLang="en-US" sz="3200" dirty="0"/>
              <a:t>其次就是说：‘要爱人如己。’再没有比这两条诫命更大的了。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75362B2-9D33-4A40-9445-FC987C3A1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神对人的期待</a:t>
            </a:r>
          </a:p>
        </p:txBody>
      </p:sp>
      <p:sp>
        <p:nvSpPr>
          <p:cNvPr id="5" name="直线连接符 20">
            <a:extLst>
              <a:ext uri="{FF2B5EF4-FFF2-40B4-BE49-F238E27FC236}">
                <a16:creationId xmlns:a16="http://schemas.microsoft.com/office/drawing/2014/main" id="{2CC4E4DF-5BF4-D747-A1F3-DA447054BAED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1">
            <a:extLst>
              <a:ext uri="{FF2B5EF4-FFF2-40B4-BE49-F238E27FC236}">
                <a16:creationId xmlns:a16="http://schemas.microsoft.com/office/drawing/2014/main" id="{5479761B-EBEC-F146-AC74-53DB5EF17E0F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2">
            <a:extLst>
              <a:ext uri="{FF2B5EF4-FFF2-40B4-BE49-F238E27FC236}">
                <a16:creationId xmlns:a16="http://schemas.microsoft.com/office/drawing/2014/main" id="{137793F7-63F2-A14F-8321-043C652561A8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3">
            <a:extLst>
              <a:ext uri="{FF2B5EF4-FFF2-40B4-BE49-F238E27FC236}">
                <a16:creationId xmlns:a16="http://schemas.microsoft.com/office/drawing/2014/main" id="{7283F2AC-05C2-9A42-A2B8-B72EEB77F4C0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" name="图片 24" descr="图片 24">
            <a:extLst>
              <a:ext uri="{FF2B5EF4-FFF2-40B4-BE49-F238E27FC236}">
                <a16:creationId xmlns:a16="http://schemas.microsoft.com/office/drawing/2014/main" id="{0B2D3EA3-3175-0B4F-82A5-EA8BF177B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图片 25" descr="图片 25">
            <a:extLst>
              <a:ext uri="{FF2B5EF4-FFF2-40B4-BE49-F238E27FC236}">
                <a16:creationId xmlns:a16="http://schemas.microsoft.com/office/drawing/2014/main" id="{DD2A2133-C43F-DB44-A988-B6F7A08F3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21930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EA962FAE-0E38-472A-A7A8-0C01122976AC}"/>
              </a:ext>
            </a:extLst>
          </p:cNvPr>
          <p:cNvSpPr txBox="1"/>
          <p:nvPr/>
        </p:nvSpPr>
        <p:spPr>
          <a:xfrm>
            <a:off x="191634" y="1951195"/>
            <a:ext cx="8557846" cy="62279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zh-CN"/>
            </a:defPPr>
            <a:lvl1pPr>
              <a:lnSpc>
                <a:spcPts val="4540"/>
              </a:lnSpc>
              <a:defRPr sz="320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defRPr>
            </a:lvl1pPr>
          </a:lstStyle>
          <a:p>
            <a:pPr algn="ctr"/>
            <a:r>
              <a:rPr lang="zh-CN" altLang="en-US" dirty="0"/>
              <a:t>“爱主你的神” 和 “爱人如己”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C8E05A1-C12E-214D-96B6-4B26DC5FD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人活着为什么？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50647B-27CF-C749-AC82-45EE71AF8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909" y="2737927"/>
            <a:ext cx="3184734" cy="318473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8B07CA4-280E-2845-A461-65FB86E0D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388" y="2737927"/>
            <a:ext cx="4708612" cy="318473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149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C70E92EA-6049-43F8-A918-E3F7B4C0C32F}"/>
              </a:ext>
            </a:extLst>
          </p:cNvPr>
          <p:cNvSpPr/>
          <p:nvPr/>
        </p:nvSpPr>
        <p:spPr>
          <a:xfrm>
            <a:off x="801678" y="2236814"/>
            <a:ext cx="7582333" cy="389414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1.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人类是</a:t>
            </a:r>
            <a:r>
              <a:rPr lang="zh-CN" altLang="en-US" sz="2800" u="sng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              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而来的。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2.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上帝赐给人有</a:t>
            </a:r>
            <a:r>
              <a:rPr lang="zh-CN" altLang="en-US" sz="2800" u="sng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         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，所以人有</a:t>
            </a:r>
            <a:r>
              <a:rPr lang="zh-CN" altLang="en-US" sz="2800" u="sng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             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，动物没有灵魂，没有神的形像。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3.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神赐给人生育的能力，也给人</a:t>
            </a:r>
            <a:r>
              <a:rPr lang="en-US" altLang="zh-CN" sz="2800" u="sng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 </a:t>
            </a:r>
            <a:r>
              <a:rPr lang="zh-CN" altLang="en-US" sz="2800" u="sng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 </a:t>
            </a:r>
            <a:r>
              <a:rPr lang="en-US" altLang="zh-CN" sz="2800" u="sng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             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的工作。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4.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我们活着是为了：                     。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6D4D38D-7D57-4509-AF37-1A003BA7CDC1}"/>
              </a:ext>
            </a:extLst>
          </p:cNvPr>
          <p:cNvSpPr txBox="1"/>
          <p:nvPr/>
        </p:nvSpPr>
        <p:spPr>
          <a:xfrm>
            <a:off x="2366175" y="2312350"/>
            <a:ext cx="18879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上帝创造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1964934-88D5-4321-B703-00BF8D1617BB}"/>
              </a:ext>
            </a:extLst>
          </p:cNvPr>
          <p:cNvSpPr txBox="1"/>
          <p:nvPr/>
        </p:nvSpPr>
        <p:spPr>
          <a:xfrm>
            <a:off x="6326646" y="2954901"/>
            <a:ext cx="1917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</a:rPr>
              <a:t>神的形像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401D1E7-DEC4-4183-AFA3-89DE5D400B15}"/>
              </a:ext>
            </a:extLst>
          </p:cNvPr>
          <p:cNvSpPr txBox="1"/>
          <p:nvPr/>
        </p:nvSpPr>
        <p:spPr>
          <a:xfrm>
            <a:off x="3520556" y="2975443"/>
            <a:ext cx="10383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灵魂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394377B-27F3-40BF-84F2-B6FA0BBA6D73}"/>
              </a:ext>
            </a:extLst>
          </p:cNvPr>
          <p:cNvSpPr txBox="1"/>
          <p:nvPr/>
        </p:nvSpPr>
        <p:spPr>
          <a:xfrm>
            <a:off x="5860931" y="4224715"/>
            <a:ext cx="24813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治理和管理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9AF1C29-D6F2-4209-A7B4-1ABDD762486C}"/>
              </a:ext>
            </a:extLst>
          </p:cNvPr>
          <p:cNvSpPr txBox="1"/>
          <p:nvPr/>
        </p:nvSpPr>
        <p:spPr>
          <a:xfrm>
            <a:off x="3890164" y="1229227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填空题：</a:t>
            </a:r>
            <a:endParaRPr lang="en-US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0E40B2F-7A60-4A12-A9AE-8A8CC23D30B4}"/>
              </a:ext>
            </a:extLst>
          </p:cNvPr>
          <p:cNvSpPr txBox="1"/>
          <p:nvPr/>
        </p:nvSpPr>
        <p:spPr>
          <a:xfrm>
            <a:off x="4072303" y="5459438"/>
            <a:ext cx="23955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爱神和爱人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5607DDA7-AB2B-477D-B3B6-F557BA5C6B81}"/>
              </a:ext>
            </a:extLst>
          </p:cNvPr>
          <p:cNvCxnSpPr/>
          <p:nvPr/>
        </p:nvCxnSpPr>
        <p:spPr>
          <a:xfrm>
            <a:off x="4072303" y="5991257"/>
            <a:ext cx="2234154" cy="0"/>
          </a:xfrm>
          <a:prstGeom prst="line">
            <a:avLst/>
          </a:prstGeom>
          <a:ln w="2857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B22D5101-ACCD-0045-8A43-E66221CC1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任务一：真实的人类起源</a:t>
            </a:r>
          </a:p>
        </p:txBody>
      </p:sp>
      <p:sp>
        <p:nvSpPr>
          <p:cNvPr id="19" name="直线连接符 20">
            <a:extLst>
              <a:ext uri="{FF2B5EF4-FFF2-40B4-BE49-F238E27FC236}">
                <a16:creationId xmlns:a16="http://schemas.microsoft.com/office/drawing/2014/main" id="{9FC56EB3-DD2F-0349-B00A-90EE754DC076}"/>
              </a:ext>
            </a:extLst>
          </p:cNvPr>
          <p:cNvSpPr/>
          <p:nvPr/>
        </p:nvSpPr>
        <p:spPr>
          <a:xfrm flipH="1">
            <a:off x="454531" y="1908524"/>
            <a:ext cx="0" cy="4485684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1">
            <a:extLst>
              <a:ext uri="{FF2B5EF4-FFF2-40B4-BE49-F238E27FC236}">
                <a16:creationId xmlns:a16="http://schemas.microsoft.com/office/drawing/2014/main" id="{F59683FD-D3A0-634E-A897-71C7486A0C7C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1" name="直线连接符 22">
            <a:extLst>
              <a:ext uri="{FF2B5EF4-FFF2-40B4-BE49-F238E27FC236}">
                <a16:creationId xmlns:a16="http://schemas.microsoft.com/office/drawing/2014/main" id="{57BD05B4-65BE-F848-8E1F-384D3EF50190}"/>
              </a:ext>
            </a:extLst>
          </p:cNvPr>
          <p:cNvSpPr/>
          <p:nvPr/>
        </p:nvSpPr>
        <p:spPr>
          <a:xfrm flipH="1" flipV="1">
            <a:off x="971601" y="1908523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" name="直线连接符 23">
            <a:extLst>
              <a:ext uri="{FF2B5EF4-FFF2-40B4-BE49-F238E27FC236}">
                <a16:creationId xmlns:a16="http://schemas.microsoft.com/office/drawing/2014/main" id="{CC59BE99-14F6-404F-8B05-53180A2DFE57}"/>
              </a:ext>
            </a:extLst>
          </p:cNvPr>
          <p:cNvSpPr/>
          <p:nvPr/>
        </p:nvSpPr>
        <p:spPr>
          <a:xfrm flipH="1">
            <a:off x="8714268" y="1908522"/>
            <a:ext cx="0" cy="4336357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4" name="图片 24" descr="图片 24">
            <a:extLst>
              <a:ext uri="{FF2B5EF4-FFF2-40B4-BE49-F238E27FC236}">
                <a16:creationId xmlns:a16="http://schemas.microsoft.com/office/drawing/2014/main" id="{71D56985-51F7-7E49-936B-E972B7122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图片 25" descr="图片 25">
            <a:extLst>
              <a:ext uri="{FF2B5EF4-FFF2-40B4-BE49-F238E27FC236}">
                <a16:creationId xmlns:a16="http://schemas.microsoft.com/office/drawing/2014/main" id="{74D4C9FB-A0A9-7C46-961D-64B977778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649422"/>
            <a:ext cx="921637" cy="5650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7285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28" grpId="0"/>
      <p:bldP spid="29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2CCF89A-B2E9-4261-B4AF-D485F4272A29}"/>
              </a:ext>
            </a:extLst>
          </p:cNvPr>
          <p:cNvSpPr txBox="1"/>
          <p:nvPr/>
        </p:nvSpPr>
        <p:spPr>
          <a:xfrm>
            <a:off x="1029782" y="3314022"/>
            <a:ext cx="6878541" cy="1953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>
              <a:lnSpc>
                <a:spcPts val="5020"/>
              </a:lnSpc>
              <a:buFont typeface="+mj-lt"/>
              <a:buAutoNum type="arabicPeriod"/>
            </a:pPr>
            <a:r>
              <a:rPr lang="zh-CN" alt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人类从哪里来？</a:t>
            </a:r>
            <a:endParaRPr lang="en-US" altLang="zh-CN" sz="3200" dirty="0">
              <a:solidFill>
                <a:schemeClr val="accent6">
                  <a:lumMod val="60000"/>
                  <a:lumOff val="4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lvl="0" indent="-514350">
              <a:lnSpc>
                <a:spcPts val="5020"/>
              </a:lnSpc>
              <a:buFont typeface="+mj-lt"/>
              <a:buAutoNum type="arabicPeriod"/>
            </a:pPr>
            <a:r>
              <a:rPr lang="zh-CN" altLang="en-US" sz="3200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人为什么会死？</a:t>
            </a:r>
            <a:endParaRPr lang="zh-CN" altLang="zh-CN" sz="3200" b="1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lvl="0" indent="-514350">
              <a:lnSpc>
                <a:spcPts val="5020"/>
              </a:lnSpc>
              <a:buFont typeface="+mj-lt"/>
              <a:buAutoNum type="arabicPeriod"/>
            </a:pPr>
            <a:r>
              <a:rPr lang="zh-CN" alt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人死以后去哪？</a:t>
            </a:r>
            <a:endParaRPr lang="en-US" altLang="zh-CN" sz="3200" dirty="0">
              <a:solidFill>
                <a:schemeClr val="accent6">
                  <a:lumMod val="60000"/>
                  <a:lumOff val="4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EAA26A15-7F35-AE43-A244-49C0ACD69CCD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4" name="直线连接符 21">
            <a:extLst>
              <a:ext uri="{FF2B5EF4-FFF2-40B4-BE49-F238E27FC236}">
                <a16:creationId xmlns:a16="http://schemas.microsoft.com/office/drawing/2014/main" id="{96765A7F-04FD-214F-9FFA-E498BF9B2245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2">
            <a:extLst>
              <a:ext uri="{FF2B5EF4-FFF2-40B4-BE49-F238E27FC236}">
                <a16:creationId xmlns:a16="http://schemas.microsoft.com/office/drawing/2014/main" id="{CF36188B-70E4-884D-9450-69FDDB1E165B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3">
            <a:extLst>
              <a:ext uri="{FF2B5EF4-FFF2-40B4-BE49-F238E27FC236}">
                <a16:creationId xmlns:a16="http://schemas.microsoft.com/office/drawing/2014/main" id="{7E8A7931-1F14-E243-B178-949C83ACAB19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28F1446F-6C0F-D345-A466-E7A208C22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AC780E8-B821-CB43-BE63-40C2C885B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04E2177-B5F6-DE43-B00B-957328C3C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学习内容：</a:t>
            </a:r>
          </a:p>
        </p:txBody>
      </p:sp>
    </p:spTree>
    <p:extLst>
      <p:ext uri="{BB962C8B-B14F-4D97-AF65-F5344CB8AC3E}">
        <p14:creationId xmlns:p14="http://schemas.microsoft.com/office/powerpoint/2010/main" val="3353301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D6EB96B2-47F2-4DCC-B2D6-7C6854EFACBB}"/>
              </a:ext>
            </a:extLst>
          </p:cNvPr>
          <p:cNvSpPr/>
          <p:nvPr/>
        </p:nvSpPr>
        <p:spPr>
          <a:xfrm>
            <a:off x="509438" y="3663955"/>
            <a:ext cx="8195461" cy="66248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耶和华对人的吩咐中，不许人做的是：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005580C-7F25-4BA1-97D3-8DB9EFD98D60}"/>
              </a:ext>
            </a:extLst>
          </p:cNvPr>
          <p:cNvSpPr txBox="1"/>
          <p:nvPr/>
        </p:nvSpPr>
        <p:spPr>
          <a:xfrm>
            <a:off x="718726" y="2066294"/>
            <a:ext cx="7862566" cy="151785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zh-CN"/>
            </a:defPPr>
            <a:lvl1pPr>
              <a:lnSpc>
                <a:spcPts val="4540"/>
              </a:lnSpc>
              <a:defRPr sz="320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defRPr>
            </a:lvl1pPr>
          </a:lstStyle>
          <a:p>
            <a:pPr>
              <a:lnSpc>
                <a:spcPts val="3840"/>
              </a:lnSpc>
            </a:pPr>
            <a:r>
              <a:rPr lang="zh-CN" altLang="en-US" sz="2800" dirty="0"/>
              <a:t>创世记</a:t>
            </a:r>
            <a:r>
              <a:rPr lang="en-US" altLang="zh-CN" sz="2800" dirty="0"/>
              <a:t> 2:16</a:t>
            </a:r>
            <a:r>
              <a:rPr lang="zh-CN" altLang="en-US" sz="2800" dirty="0"/>
              <a:t> 耶和华 神吩咐他说：“园中各样树上的果子，你可以随意吃；</a:t>
            </a:r>
            <a:r>
              <a:rPr lang="en-US" altLang="zh-CN" sz="2800" dirty="0"/>
              <a:t>17 </a:t>
            </a:r>
            <a:r>
              <a:rPr lang="zh-CN" altLang="en-US" sz="2800" dirty="0"/>
              <a:t>只是分别善恶树上的果子，你不可吃，因为你吃的日子必定死！” 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2873694-7E56-4183-88D0-E8D112F8AD29}"/>
              </a:ext>
            </a:extLst>
          </p:cNvPr>
          <p:cNvSpPr txBox="1"/>
          <p:nvPr/>
        </p:nvSpPr>
        <p:spPr>
          <a:xfrm>
            <a:off x="986596" y="4320415"/>
            <a:ext cx="64556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</a:rPr>
              <a:t>“分别善恶树上的果子，你不可吃”。</a:t>
            </a:r>
            <a:endParaRPr lang="en-US" altLang="zh-CN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279BED1-A84F-4CFE-9978-79166E58BCFB}"/>
              </a:ext>
            </a:extLst>
          </p:cNvPr>
          <p:cNvSpPr txBox="1"/>
          <p:nvPr/>
        </p:nvSpPr>
        <p:spPr>
          <a:xfrm>
            <a:off x="949732" y="5505576"/>
            <a:ext cx="23870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</a:rPr>
              <a:t>“必定死”。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489A521E-29E1-43C2-AE70-EF69BD4A7A10}"/>
              </a:ext>
            </a:extLst>
          </p:cNvPr>
          <p:cNvCxnSpPr>
            <a:cxnSpLocks/>
          </p:cNvCxnSpPr>
          <p:nvPr/>
        </p:nvCxnSpPr>
        <p:spPr>
          <a:xfrm>
            <a:off x="986596" y="4868499"/>
            <a:ext cx="6023804" cy="0"/>
          </a:xfrm>
          <a:prstGeom prst="line">
            <a:avLst/>
          </a:prstGeom>
          <a:ln w="2857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74437357-314F-4EE8-9D1C-07E7D4E7E332}"/>
              </a:ext>
            </a:extLst>
          </p:cNvPr>
          <p:cNvCxnSpPr>
            <a:cxnSpLocks/>
          </p:cNvCxnSpPr>
          <p:nvPr/>
        </p:nvCxnSpPr>
        <p:spPr>
          <a:xfrm>
            <a:off x="949733" y="6048819"/>
            <a:ext cx="6060667" cy="0"/>
          </a:xfrm>
          <a:prstGeom prst="line">
            <a:avLst/>
          </a:prstGeom>
          <a:ln w="2857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4305C423-0439-4075-9E1F-4129BC8EDDBD}"/>
              </a:ext>
            </a:extLst>
          </p:cNvPr>
          <p:cNvSpPr txBox="1"/>
          <p:nvPr/>
        </p:nvSpPr>
        <p:spPr>
          <a:xfrm>
            <a:off x="497715" y="4921270"/>
            <a:ext cx="8765272" cy="66248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320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/>
              <a:t>如果不遵守这个吩咐，就会：</a:t>
            </a:r>
            <a:endParaRPr lang="en-US" altLang="zh-CN" sz="2800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31BB44D-9C2C-6C4D-A907-889E9C5B6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神的吩咐</a:t>
            </a:r>
          </a:p>
        </p:txBody>
      </p:sp>
      <p:sp>
        <p:nvSpPr>
          <p:cNvPr id="11" name="直线连接符 20">
            <a:extLst>
              <a:ext uri="{FF2B5EF4-FFF2-40B4-BE49-F238E27FC236}">
                <a16:creationId xmlns:a16="http://schemas.microsoft.com/office/drawing/2014/main" id="{3EF231CD-52B2-D646-9734-2D3ECE3D69E5}"/>
              </a:ext>
            </a:extLst>
          </p:cNvPr>
          <p:cNvSpPr/>
          <p:nvPr/>
        </p:nvSpPr>
        <p:spPr>
          <a:xfrm flipH="1">
            <a:off x="454531" y="1667008"/>
            <a:ext cx="0" cy="4736923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2" name="直线连接符 21">
            <a:extLst>
              <a:ext uri="{FF2B5EF4-FFF2-40B4-BE49-F238E27FC236}">
                <a16:creationId xmlns:a16="http://schemas.microsoft.com/office/drawing/2014/main" id="{2775BED1-28A5-8246-B9FE-B40500C0870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2">
            <a:extLst>
              <a:ext uri="{FF2B5EF4-FFF2-40B4-BE49-F238E27FC236}">
                <a16:creationId xmlns:a16="http://schemas.microsoft.com/office/drawing/2014/main" id="{F6EF2895-0C63-E643-B068-5B3EAAECC60A}"/>
              </a:ext>
            </a:extLst>
          </p:cNvPr>
          <p:cNvSpPr/>
          <p:nvPr/>
        </p:nvSpPr>
        <p:spPr>
          <a:xfrm flipH="1" flipV="1">
            <a:off x="971601" y="1667008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3">
            <a:extLst>
              <a:ext uri="{FF2B5EF4-FFF2-40B4-BE49-F238E27FC236}">
                <a16:creationId xmlns:a16="http://schemas.microsoft.com/office/drawing/2014/main" id="{4FC5907F-66CC-3840-9685-B3EA19639413}"/>
              </a:ext>
            </a:extLst>
          </p:cNvPr>
          <p:cNvSpPr/>
          <p:nvPr/>
        </p:nvSpPr>
        <p:spPr>
          <a:xfrm flipH="1">
            <a:off x="8714268" y="1667008"/>
            <a:ext cx="0" cy="457787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ED4ADCF-40D7-6C4F-A70C-A849CF24C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图片 25" descr="图片 25">
            <a:extLst>
              <a:ext uri="{FF2B5EF4-FFF2-40B4-BE49-F238E27FC236}">
                <a16:creationId xmlns:a16="http://schemas.microsoft.com/office/drawing/2014/main" id="{9B3616F0-23E9-4844-A3C7-442471EE3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407907"/>
            <a:ext cx="921637" cy="5650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88706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1005580C-7F25-4BA1-97D3-8DB9EFD98D60}"/>
              </a:ext>
            </a:extLst>
          </p:cNvPr>
          <p:cNvSpPr txBox="1"/>
          <p:nvPr/>
        </p:nvSpPr>
        <p:spPr>
          <a:xfrm>
            <a:off x="575470" y="1920681"/>
            <a:ext cx="6239952" cy="44417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zh-CN"/>
            </a:defPPr>
            <a:lvl1pPr>
              <a:lnSpc>
                <a:spcPts val="4540"/>
              </a:lnSpc>
              <a:defRPr sz="320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defRPr>
            </a:lvl1pPr>
          </a:lstStyle>
          <a:p>
            <a:pPr>
              <a:lnSpc>
                <a:spcPts val="3840"/>
              </a:lnSpc>
            </a:pPr>
            <a:r>
              <a:rPr lang="zh-CN" altLang="en-US" sz="2800" dirty="0"/>
              <a:t>创世记 </a:t>
            </a:r>
            <a:r>
              <a:rPr lang="en-US" altLang="zh-CN" sz="2800" dirty="0"/>
              <a:t>3:1 ……</a:t>
            </a:r>
            <a:r>
              <a:rPr lang="zh-CN" altLang="en-US" sz="2800" dirty="0"/>
              <a:t>蛇</a:t>
            </a:r>
            <a:r>
              <a:rPr lang="en-US" altLang="zh-CN" sz="2800" dirty="0"/>
              <a:t>【</a:t>
            </a:r>
            <a:r>
              <a:rPr lang="zh-CN" altLang="en-US" sz="2800" dirty="0"/>
              <a:t>魔鬼</a:t>
            </a:r>
            <a:r>
              <a:rPr lang="en-US" altLang="zh-CN" sz="2800" dirty="0"/>
              <a:t>】</a:t>
            </a:r>
            <a:r>
              <a:rPr lang="zh-CN" altLang="en-US" sz="2800" dirty="0"/>
              <a:t>对女人说：“神岂是真说不许你们吃园中所有树上的果子吗？”</a:t>
            </a:r>
            <a:r>
              <a:rPr lang="en-US" altLang="zh-CN" sz="2800" dirty="0"/>
              <a:t>2 </a:t>
            </a:r>
            <a:r>
              <a:rPr lang="zh-CN" altLang="en-US" sz="2800" dirty="0"/>
              <a:t>女人对蛇说：“园中树上的果子，我们可以吃；</a:t>
            </a:r>
            <a:r>
              <a:rPr lang="en-US" altLang="zh-CN" sz="2800" dirty="0"/>
              <a:t>3 </a:t>
            </a:r>
            <a:r>
              <a:rPr lang="zh-CN" altLang="en-US" sz="2800" dirty="0"/>
              <a:t>惟有园当中那棵树上的果子，　神曾说：‘你们不可吃，也不可摸，免得你们死。’”</a:t>
            </a:r>
            <a:r>
              <a:rPr lang="en-US" altLang="zh-CN" sz="2800" dirty="0"/>
              <a:t>4 </a:t>
            </a:r>
            <a:r>
              <a:rPr lang="zh-CN" altLang="en-US" sz="2800" dirty="0"/>
              <a:t>蛇对女人说：“你们不一定死，</a:t>
            </a:r>
            <a:r>
              <a:rPr lang="en-US" altLang="zh-CN" sz="2800" dirty="0"/>
              <a:t>5 </a:t>
            </a:r>
            <a:r>
              <a:rPr lang="zh-CN" altLang="en-US" sz="2800" dirty="0"/>
              <a:t>因为神知道，你们吃的日子眼睛就明亮了，你们便如神能知道善恶。”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31BB44D-9C2C-6C4D-A907-889E9C5B6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伊甸园里的诱惑</a:t>
            </a:r>
          </a:p>
        </p:txBody>
      </p:sp>
      <p:sp>
        <p:nvSpPr>
          <p:cNvPr id="11" name="直线连接符 20">
            <a:extLst>
              <a:ext uri="{FF2B5EF4-FFF2-40B4-BE49-F238E27FC236}">
                <a16:creationId xmlns:a16="http://schemas.microsoft.com/office/drawing/2014/main" id="{3EF231CD-52B2-D646-9734-2D3ECE3D69E5}"/>
              </a:ext>
            </a:extLst>
          </p:cNvPr>
          <p:cNvSpPr/>
          <p:nvPr/>
        </p:nvSpPr>
        <p:spPr>
          <a:xfrm flipH="1">
            <a:off x="454531" y="1667008"/>
            <a:ext cx="0" cy="4736923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2" name="直线连接符 21">
            <a:extLst>
              <a:ext uri="{FF2B5EF4-FFF2-40B4-BE49-F238E27FC236}">
                <a16:creationId xmlns:a16="http://schemas.microsoft.com/office/drawing/2014/main" id="{2775BED1-28A5-8246-B9FE-B40500C0870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2">
            <a:extLst>
              <a:ext uri="{FF2B5EF4-FFF2-40B4-BE49-F238E27FC236}">
                <a16:creationId xmlns:a16="http://schemas.microsoft.com/office/drawing/2014/main" id="{F6EF2895-0C63-E643-B068-5B3EAAECC60A}"/>
              </a:ext>
            </a:extLst>
          </p:cNvPr>
          <p:cNvSpPr/>
          <p:nvPr/>
        </p:nvSpPr>
        <p:spPr>
          <a:xfrm flipH="1" flipV="1">
            <a:off x="971601" y="1667008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3">
            <a:extLst>
              <a:ext uri="{FF2B5EF4-FFF2-40B4-BE49-F238E27FC236}">
                <a16:creationId xmlns:a16="http://schemas.microsoft.com/office/drawing/2014/main" id="{4FC5907F-66CC-3840-9685-B3EA19639413}"/>
              </a:ext>
            </a:extLst>
          </p:cNvPr>
          <p:cNvSpPr/>
          <p:nvPr/>
        </p:nvSpPr>
        <p:spPr>
          <a:xfrm flipH="1">
            <a:off x="8714268" y="1667008"/>
            <a:ext cx="0" cy="457787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ED4ADCF-40D7-6C4F-A70C-A849CF24C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图片 25" descr="图片 25">
            <a:extLst>
              <a:ext uri="{FF2B5EF4-FFF2-40B4-BE49-F238E27FC236}">
                <a16:creationId xmlns:a16="http://schemas.microsoft.com/office/drawing/2014/main" id="{9B3616F0-23E9-4844-A3C7-442471EE3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407907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1E5FAFF-661A-C840-8D6C-15347C667C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2314" y="2450436"/>
            <a:ext cx="2281687" cy="322934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371F591-0FD5-3F41-AA4A-DEA285215BA7}"/>
              </a:ext>
            </a:extLst>
          </p:cNvPr>
          <p:cNvSpPr txBox="1"/>
          <p:nvPr/>
        </p:nvSpPr>
        <p:spPr>
          <a:xfrm>
            <a:off x="575470" y="1920681"/>
            <a:ext cx="6239952" cy="44417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zh-CN"/>
            </a:defPPr>
            <a:lvl1pPr>
              <a:lnSpc>
                <a:spcPts val="4540"/>
              </a:lnSpc>
              <a:defRPr sz="320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defRPr>
            </a:lvl1pPr>
          </a:lstStyle>
          <a:p>
            <a:pPr>
              <a:lnSpc>
                <a:spcPts val="3840"/>
              </a:lnSpc>
            </a:pPr>
            <a:r>
              <a:rPr lang="zh-CN" altLang="en-US" sz="2800" dirty="0"/>
              <a:t>创世记 </a:t>
            </a:r>
            <a:r>
              <a:rPr lang="en-US" altLang="zh-CN" sz="2800" dirty="0"/>
              <a:t>3:1 ……</a:t>
            </a:r>
            <a:r>
              <a:rPr lang="zh-CN" altLang="en-US" sz="2800" dirty="0"/>
              <a:t>蛇</a:t>
            </a:r>
            <a:r>
              <a:rPr lang="en-US" altLang="zh-CN" sz="2800" dirty="0"/>
              <a:t>【</a:t>
            </a:r>
            <a:r>
              <a:rPr lang="zh-CN" altLang="en-US" sz="2800" dirty="0"/>
              <a:t>魔鬼</a:t>
            </a:r>
            <a:r>
              <a:rPr lang="en-US" altLang="zh-CN" sz="2800" dirty="0"/>
              <a:t>】</a:t>
            </a:r>
            <a:r>
              <a:rPr lang="zh-CN" altLang="en-US" sz="2800" dirty="0"/>
              <a:t>对女人说：“</a:t>
            </a:r>
            <a:r>
              <a:rPr lang="zh-CN" altLang="en-US" sz="2800" b="1" dirty="0">
                <a:solidFill>
                  <a:srgbClr val="FF0000"/>
                </a:solidFill>
              </a:rPr>
              <a:t>神岂是真说不许</a:t>
            </a:r>
            <a:r>
              <a:rPr lang="zh-CN" altLang="en-US" sz="2800" dirty="0"/>
              <a:t>你们吃园中所有树上的果子吗？”</a:t>
            </a:r>
            <a:r>
              <a:rPr lang="en-US" altLang="zh-CN" sz="2800" dirty="0"/>
              <a:t>2 </a:t>
            </a:r>
            <a:r>
              <a:rPr lang="zh-CN" altLang="en-US" sz="2800" dirty="0"/>
              <a:t>女人对蛇说：“园中树上的果子，我们可以吃；</a:t>
            </a:r>
            <a:r>
              <a:rPr lang="en-US" altLang="zh-CN" sz="2800" dirty="0"/>
              <a:t>3 </a:t>
            </a:r>
            <a:r>
              <a:rPr lang="zh-CN" altLang="en-US" sz="2800" dirty="0"/>
              <a:t>惟有园当中那棵树上的果子，　神曾说：‘你们不可吃，也不可摸，免得你们死。’”</a:t>
            </a:r>
            <a:r>
              <a:rPr lang="en-US" altLang="zh-CN" sz="2800" dirty="0"/>
              <a:t>4 </a:t>
            </a:r>
            <a:r>
              <a:rPr lang="zh-CN" altLang="en-US" sz="2800" dirty="0"/>
              <a:t>蛇对女人说：“你们不一定死，</a:t>
            </a:r>
            <a:r>
              <a:rPr lang="en-US" altLang="zh-CN" sz="2800" dirty="0"/>
              <a:t>5 </a:t>
            </a:r>
            <a:r>
              <a:rPr lang="zh-CN" altLang="en-US" sz="2800" dirty="0"/>
              <a:t>因为神知道，你们吃的日子眼睛就明亮了，你们便如神能知道善恶。”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D5B54AE-2A4F-5343-9FB1-21F65DA3CF9E}"/>
              </a:ext>
            </a:extLst>
          </p:cNvPr>
          <p:cNvSpPr txBox="1"/>
          <p:nvPr/>
        </p:nvSpPr>
        <p:spPr>
          <a:xfrm>
            <a:off x="575470" y="1920681"/>
            <a:ext cx="6239952" cy="44417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zh-CN"/>
            </a:defPPr>
            <a:lvl1pPr>
              <a:lnSpc>
                <a:spcPts val="4540"/>
              </a:lnSpc>
              <a:defRPr sz="320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defRPr>
            </a:lvl1pPr>
          </a:lstStyle>
          <a:p>
            <a:pPr>
              <a:lnSpc>
                <a:spcPts val="3840"/>
              </a:lnSpc>
            </a:pPr>
            <a:r>
              <a:rPr lang="zh-CN" altLang="en-US" sz="2800" dirty="0"/>
              <a:t>创世记 </a:t>
            </a:r>
            <a:r>
              <a:rPr lang="en-US" altLang="zh-CN" sz="2800" dirty="0"/>
              <a:t>3:1 ……</a:t>
            </a:r>
            <a:r>
              <a:rPr lang="zh-CN" altLang="en-US" sz="2800" dirty="0"/>
              <a:t>蛇</a:t>
            </a:r>
            <a:r>
              <a:rPr lang="en-US" altLang="zh-CN" sz="2800" dirty="0"/>
              <a:t>【</a:t>
            </a:r>
            <a:r>
              <a:rPr lang="zh-CN" altLang="en-US" sz="2800" dirty="0"/>
              <a:t>魔鬼</a:t>
            </a:r>
            <a:r>
              <a:rPr lang="en-US" altLang="zh-CN" sz="2800" dirty="0"/>
              <a:t>】</a:t>
            </a:r>
            <a:r>
              <a:rPr lang="zh-CN" altLang="en-US" sz="2800" dirty="0"/>
              <a:t>对女人说：“</a:t>
            </a:r>
            <a:r>
              <a:rPr lang="zh-CN" altLang="en-US" sz="2800" b="1" dirty="0">
                <a:solidFill>
                  <a:srgbClr val="FF0000"/>
                </a:solidFill>
              </a:rPr>
              <a:t>神岂是真说不许</a:t>
            </a:r>
            <a:r>
              <a:rPr lang="zh-CN" altLang="en-US" sz="2800" dirty="0"/>
              <a:t>你们吃园中所有树上的果子吗？”</a:t>
            </a:r>
            <a:r>
              <a:rPr lang="en-US" altLang="zh-CN" sz="2800" dirty="0"/>
              <a:t>2 </a:t>
            </a:r>
            <a:r>
              <a:rPr lang="zh-CN" altLang="en-US" sz="2800" dirty="0"/>
              <a:t>女人对蛇说：“园中树上的果子，我们可以吃；</a:t>
            </a:r>
            <a:r>
              <a:rPr lang="en-US" altLang="zh-CN" sz="2800" dirty="0"/>
              <a:t>3 </a:t>
            </a:r>
            <a:r>
              <a:rPr lang="zh-CN" altLang="en-US" sz="2800" dirty="0"/>
              <a:t>惟有园当中那棵树上的果子，　神曾说：‘你们不可吃，也不可摸，免得你们死。’”</a:t>
            </a:r>
            <a:r>
              <a:rPr lang="en-US" altLang="zh-CN" sz="2800" dirty="0"/>
              <a:t>4 </a:t>
            </a:r>
            <a:r>
              <a:rPr lang="zh-CN" altLang="en-US" sz="2800" dirty="0"/>
              <a:t>蛇对女人说：“你们</a:t>
            </a:r>
            <a:r>
              <a:rPr lang="zh-CN" altLang="en-US" sz="2800" b="1" dirty="0">
                <a:solidFill>
                  <a:srgbClr val="FF0000"/>
                </a:solidFill>
              </a:rPr>
              <a:t>不一定死</a:t>
            </a:r>
            <a:r>
              <a:rPr lang="zh-CN" altLang="en-US" sz="2800" dirty="0"/>
              <a:t>，</a:t>
            </a:r>
            <a:r>
              <a:rPr lang="en-US" altLang="zh-CN" sz="2800" dirty="0"/>
              <a:t>5 </a:t>
            </a:r>
            <a:r>
              <a:rPr lang="zh-CN" altLang="en-US" sz="2800" dirty="0"/>
              <a:t>因为神知道，你们吃的日子眼睛就明亮了，你们便如神能知道善恶。”</a:t>
            </a:r>
          </a:p>
        </p:txBody>
      </p:sp>
    </p:spTree>
    <p:extLst>
      <p:ext uri="{BB962C8B-B14F-4D97-AF65-F5344CB8AC3E}">
        <p14:creationId xmlns:p14="http://schemas.microsoft.com/office/powerpoint/2010/main" val="31768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1005580C-7F25-4BA1-97D3-8DB9EFD98D60}"/>
              </a:ext>
            </a:extLst>
          </p:cNvPr>
          <p:cNvSpPr txBox="1"/>
          <p:nvPr/>
        </p:nvSpPr>
        <p:spPr>
          <a:xfrm>
            <a:off x="698020" y="1973000"/>
            <a:ext cx="7991449" cy="151785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zh-CN"/>
            </a:defPPr>
            <a:lvl1pPr>
              <a:lnSpc>
                <a:spcPts val="4540"/>
              </a:lnSpc>
              <a:defRPr sz="320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defRPr>
            </a:lvl1pPr>
          </a:lstStyle>
          <a:p>
            <a:pPr>
              <a:lnSpc>
                <a:spcPts val="3840"/>
              </a:lnSpc>
            </a:pPr>
            <a:r>
              <a:rPr lang="zh-CN" altLang="en-US" sz="2800" dirty="0"/>
              <a:t>创世记</a:t>
            </a:r>
            <a:r>
              <a:rPr lang="en-US" altLang="zh-CN" sz="2800" dirty="0"/>
              <a:t>3:6 </a:t>
            </a:r>
            <a:r>
              <a:rPr lang="zh-CN" altLang="en-US" sz="2800" dirty="0"/>
              <a:t>于是，女人见那棵树的果子好作食物，也悦人的眼目，且是可喜爱的，能使人有智慧，就摘下果子来吃了；又给她丈夫，她丈夫也吃了。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31BB44D-9C2C-6C4D-A907-889E9C5B6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他们按照神的吩咐做到了吗？</a:t>
            </a:r>
          </a:p>
        </p:txBody>
      </p:sp>
      <p:sp>
        <p:nvSpPr>
          <p:cNvPr id="11" name="直线连接符 20">
            <a:extLst>
              <a:ext uri="{FF2B5EF4-FFF2-40B4-BE49-F238E27FC236}">
                <a16:creationId xmlns:a16="http://schemas.microsoft.com/office/drawing/2014/main" id="{3EF231CD-52B2-D646-9734-2D3ECE3D69E5}"/>
              </a:ext>
            </a:extLst>
          </p:cNvPr>
          <p:cNvSpPr/>
          <p:nvPr/>
        </p:nvSpPr>
        <p:spPr>
          <a:xfrm flipH="1">
            <a:off x="454531" y="1667008"/>
            <a:ext cx="0" cy="4736923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2" name="直线连接符 21">
            <a:extLst>
              <a:ext uri="{FF2B5EF4-FFF2-40B4-BE49-F238E27FC236}">
                <a16:creationId xmlns:a16="http://schemas.microsoft.com/office/drawing/2014/main" id="{2775BED1-28A5-8246-B9FE-B40500C0870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2">
            <a:extLst>
              <a:ext uri="{FF2B5EF4-FFF2-40B4-BE49-F238E27FC236}">
                <a16:creationId xmlns:a16="http://schemas.microsoft.com/office/drawing/2014/main" id="{F6EF2895-0C63-E643-B068-5B3EAAECC60A}"/>
              </a:ext>
            </a:extLst>
          </p:cNvPr>
          <p:cNvSpPr/>
          <p:nvPr/>
        </p:nvSpPr>
        <p:spPr>
          <a:xfrm flipH="1" flipV="1">
            <a:off x="971601" y="1667008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3">
            <a:extLst>
              <a:ext uri="{FF2B5EF4-FFF2-40B4-BE49-F238E27FC236}">
                <a16:creationId xmlns:a16="http://schemas.microsoft.com/office/drawing/2014/main" id="{4FC5907F-66CC-3840-9685-B3EA19639413}"/>
              </a:ext>
            </a:extLst>
          </p:cNvPr>
          <p:cNvSpPr/>
          <p:nvPr/>
        </p:nvSpPr>
        <p:spPr>
          <a:xfrm flipH="1">
            <a:off x="8714268" y="1667008"/>
            <a:ext cx="0" cy="457787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ED4ADCF-40D7-6C4F-A70C-A849CF24C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图片 25" descr="图片 25">
            <a:extLst>
              <a:ext uri="{FF2B5EF4-FFF2-40B4-BE49-F238E27FC236}">
                <a16:creationId xmlns:a16="http://schemas.microsoft.com/office/drawing/2014/main" id="{9B3616F0-23E9-4844-A3C7-442471EE3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407907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91F0BA2-0A69-1E46-94DE-88BF07AAA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188" y="3631127"/>
            <a:ext cx="3226873" cy="322687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47492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36602390-9CC5-7340-A132-3A5867650422}"/>
              </a:ext>
            </a:extLst>
          </p:cNvPr>
          <p:cNvSpPr txBox="1"/>
          <p:nvPr/>
        </p:nvSpPr>
        <p:spPr>
          <a:xfrm>
            <a:off x="1774829" y="3573174"/>
            <a:ext cx="5575792" cy="235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4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你从哪里来？</a:t>
            </a: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454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人类的第一对父母从哪里来？你活着为什么？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 algn="ctr">
              <a:lnSpc>
                <a:spcPts val="454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人死了以后去哪里？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1F97DAD-B8CF-48DE-96F3-37130FBC6A4B}"/>
              </a:ext>
            </a:extLst>
          </p:cNvPr>
          <p:cNvSpPr txBox="1"/>
          <p:nvPr/>
        </p:nvSpPr>
        <p:spPr>
          <a:xfrm>
            <a:off x="-1" y="2594000"/>
            <a:ext cx="9143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分钟回答问题</a:t>
            </a:r>
            <a:endParaRPr 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8811DA9B-057E-6C4F-BA7C-F8A8C7F6F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热身题目：人生思考题</a:t>
            </a:r>
          </a:p>
        </p:txBody>
      </p:sp>
      <p:sp>
        <p:nvSpPr>
          <p:cNvPr id="14" name="直线连接符 20">
            <a:extLst>
              <a:ext uri="{FF2B5EF4-FFF2-40B4-BE49-F238E27FC236}">
                <a16:creationId xmlns:a16="http://schemas.microsoft.com/office/drawing/2014/main" id="{7E91EC9D-16B9-A845-843C-06AE3E9D877D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F89AC3FA-B164-224A-88B9-F9DF886EFB3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2">
            <a:extLst>
              <a:ext uri="{FF2B5EF4-FFF2-40B4-BE49-F238E27FC236}">
                <a16:creationId xmlns:a16="http://schemas.microsoft.com/office/drawing/2014/main" id="{79ED16E4-48FB-5947-B626-ACB0C26CFFBF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" name="直线连接符 23">
            <a:extLst>
              <a:ext uri="{FF2B5EF4-FFF2-40B4-BE49-F238E27FC236}">
                <a16:creationId xmlns:a16="http://schemas.microsoft.com/office/drawing/2014/main" id="{288CAC27-E989-2649-AB70-F56E0D848ECD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9" name="图片 24" descr="图片 24">
            <a:extLst>
              <a:ext uri="{FF2B5EF4-FFF2-40B4-BE49-F238E27FC236}">
                <a16:creationId xmlns:a16="http://schemas.microsoft.com/office/drawing/2014/main" id="{4A0AFB01-2F5A-4A42-A83C-19E682864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图片 25" descr="图片 25">
            <a:extLst>
              <a:ext uri="{FF2B5EF4-FFF2-40B4-BE49-F238E27FC236}">
                <a16:creationId xmlns:a16="http://schemas.microsoft.com/office/drawing/2014/main" id="{660AF575-7BF7-B548-A184-62194D5B3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55150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1BB44D-9C2C-6C4D-A907-889E9C5B6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上帝的审判</a:t>
            </a:r>
          </a:p>
        </p:txBody>
      </p:sp>
      <p:sp>
        <p:nvSpPr>
          <p:cNvPr id="11" name="直线连接符 20">
            <a:extLst>
              <a:ext uri="{FF2B5EF4-FFF2-40B4-BE49-F238E27FC236}">
                <a16:creationId xmlns:a16="http://schemas.microsoft.com/office/drawing/2014/main" id="{3EF231CD-52B2-D646-9734-2D3ECE3D69E5}"/>
              </a:ext>
            </a:extLst>
          </p:cNvPr>
          <p:cNvSpPr/>
          <p:nvPr/>
        </p:nvSpPr>
        <p:spPr>
          <a:xfrm flipH="1">
            <a:off x="454531" y="1667008"/>
            <a:ext cx="0" cy="4736923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2" name="直线连接符 21">
            <a:extLst>
              <a:ext uri="{FF2B5EF4-FFF2-40B4-BE49-F238E27FC236}">
                <a16:creationId xmlns:a16="http://schemas.microsoft.com/office/drawing/2014/main" id="{2775BED1-28A5-8246-B9FE-B40500C0870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2">
            <a:extLst>
              <a:ext uri="{FF2B5EF4-FFF2-40B4-BE49-F238E27FC236}">
                <a16:creationId xmlns:a16="http://schemas.microsoft.com/office/drawing/2014/main" id="{F6EF2895-0C63-E643-B068-5B3EAAECC60A}"/>
              </a:ext>
            </a:extLst>
          </p:cNvPr>
          <p:cNvSpPr/>
          <p:nvPr/>
        </p:nvSpPr>
        <p:spPr>
          <a:xfrm flipH="1" flipV="1">
            <a:off x="971601" y="1667008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3">
            <a:extLst>
              <a:ext uri="{FF2B5EF4-FFF2-40B4-BE49-F238E27FC236}">
                <a16:creationId xmlns:a16="http://schemas.microsoft.com/office/drawing/2014/main" id="{4FC5907F-66CC-3840-9685-B3EA19639413}"/>
              </a:ext>
            </a:extLst>
          </p:cNvPr>
          <p:cNvSpPr/>
          <p:nvPr/>
        </p:nvSpPr>
        <p:spPr>
          <a:xfrm flipH="1">
            <a:off x="8714268" y="1667008"/>
            <a:ext cx="0" cy="457787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ED4ADCF-40D7-6C4F-A70C-A849CF24C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图片 25" descr="图片 25">
            <a:extLst>
              <a:ext uri="{FF2B5EF4-FFF2-40B4-BE49-F238E27FC236}">
                <a16:creationId xmlns:a16="http://schemas.microsoft.com/office/drawing/2014/main" id="{9B3616F0-23E9-4844-A3C7-442471EE3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407907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3AA79D76-F7F1-0844-9B64-71946D8C8FA1}"/>
              </a:ext>
            </a:extLst>
          </p:cNvPr>
          <p:cNvSpPr/>
          <p:nvPr/>
        </p:nvSpPr>
        <p:spPr>
          <a:xfrm>
            <a:off x="735210" y="2546597"/>
            <a:ext cx="3849190" cy="280929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ts val="426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创世记 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3:16【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耶和华 神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】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又对女人说：“我必多多加增你怀胎的苦楚，你生产儿女必多受苦楚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……</a:t>
            </a: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B17C6D1-D63E-8245-A6E7-39FD20AB3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334" y="2019085"/>
            <a:ext cx="4318000" cy="4318000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667844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C406FE4A-F999-C840-BF86-CE3448F6D284}"/>
              </a:ext>
            </a:extLst>
          </p:cNvPr>
          <p:cNvSpPr/>
          <p:nvPr/>
        </p:nvSpPr>
        <p:spPr>
          <a:xfrm>
            <a:off x="519323" y="1929341"/>
            <a:ext cx="8189982" cy="405380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创世记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3:17 【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耶和华 神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】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又对亚当说：“你既听从妻子的话，吃了我所吩咐你不可吃的那树上的果子，地必为你的缘故受咒诅。你必终身劳苦，才能从地里得吃的。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18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地必给你长出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>
              <a:lnSpc>
                <a:spcPts val="386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荆棘和蒺藜来，你也要吃田间的菜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>
              <a:lnSpc>
                <a:spcPts val="386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蔬。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19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你必汗流满面才得糊口，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>
              <a:lnSpc>
                <a:spcPts val="386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直到你归了土，因为你是从土而出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>
              <a:lnSpc>
                <a:spcPts val="386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的。你本是尘土，仍要归于尘土。”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31BB44D-9C2C-6C4D-A907-889E9C5B6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上帝的审判</a:t>
            </a:r>
          </a:p>
        </p:txBody>
      </p:sp>
      <p:sp>
        <p:nvSpPr>
          <p:cNvPr id="11" name="直线连接符 20">
            <a:extLst>
              <a:ext uri="{FF2B5EF4-FFF2-40B4-BE49-F238E27FC236}">
                <a16:creationId xmlns:a16="http://schemas.microsoft.com/office/drawing/2014/main" id="{3EF231CD-52B2-D646-9734-2D3ECE3D69E5}"/>
              </a:ext>
            </a:extLst>
          </p:cNvPr>
          <p:cNvSpPr/>
          <p:nvPr/>
        </p:nvSpPr>
        <p:spPr>
          <a:xfrm flipH="1">
            <a:off x="454531" y="1667008"/>
            <a:ext cx="0" cy="4736923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2" name="直线连接符 21">
            <a:extLst>
              <a:ext uri="{FF2B5EF4-FFF2-40B4-BE49-F238E27FC236}">
                <a16:creationId xmlns:a16="http://schemas.microsoft.com/office/drawing/2014/main" id="{2775BED1-28A5-8246-B9FE-B40500C0870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2">
            <a:extLst>
              <a:ext uri="{FF2B5EF4-FFF2-40B4-BE49-F238E27FC236}">
                <a16:creationId xmlns:a16="http://schemas.microsoft.com/office/drawing/2014/main" id="{F6EF2895-0C63-E643-B068-5B3EAAECC60A}"/>
              </a:ext>
            </a:extLst>
          </p:cNvPr>
          <p:cNvSpPr/>
          <p:nvPr/>
        </p:nvSpPr>
        <p:spPr>
          <a:xfrm flipH="1" flipV="1">
            <a:off x="971601" y="1667008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3">
            <a:extLst>
              <a:ext uri="{FF2B5EF4-FFF2-40B4-BE49-F238E27FC236}">
                <a16:creationId xmlns:a16="http://schemas.microsoft.com/office/drawing/2014/main" id="{4FC5907F-66CC-3840-9685-B3EA19639413}"/>
              </a:ext>
            </a:extLst>
          </p:cNvPr>
          <p:cNvSpPr/>
          <p:nvPr/>
        </p:nvSpPr>
        <p:spPr>
          <a:xfrm flipH="1">
            <a:off x="8714268" y="1667008"/>
            <a:ext cx="0" cy="457787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ED4ADCF-40D7-6C4F-A70C-A849CF24C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图片 25" descr="图片 25">
            <a:extLst>
              <a:ext uri="{FF2B5EF4-FFF2-40B4-BE49-F238E27FC236}">
                <a16:creationId xmlns:a16="http://schemas.microsoft.com/office/drawing/2014/main" id="{9B3616F0-23E9-4844-A3C7-442471EE3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407907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AA5EED2-594B-3D4D-AE2B-C378E6A98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430" y="3476492"/>
            <a:ext cx="3428999" cy="3428999"/>
          </a:xfrm>
          <a:prstGeom prst="rect">
            <a:avLst/>
          </a:prstGeom>
          <a:effectLst>
            <a:outerShdw blurRad="38100" dist="12700" dir="2700000" algn="tl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725676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1BB44D-9C2C-6C4D-A907-889E9C5B6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地</a:t>
            </a:r>
            <a:r>
              <a:rPr lang="en-US" altLang="zh-CN" dirty="0"/>
              <a:t>【</a:t>
            </a:r>
            <a:r>
              <a:rPr lang="zh-CN" altLang="en-US" dirty="0"/>
              <a:t>自然界</a:t>
            </a:r>
            <a:r>
              <a:rPr lang="en-US" altLang="zh-CN" dirty="0"/>
              <a:t>】</a:t>
            </a:r>
            <a:r>
              <a:rPr lang="zh-CN" altLang="en-US" dirty="0"/>
              <a:t>受咒诅</a:t>
            </a:r>
          </a:p>
        </p:txBody>
      </p:sp>
      <p:sp>
        <p:nvSpPr>
          <p:cNvPr id="11" name="直线连接符 20">
            <a:extLst>
              <a:ext uri="{FF2B5EF4-FFF2-40B4-BE49-F238E27FC236}">
                <a16:creationId xmlns:a16="http://schemas.microsoft.com/office/drawing/2014/main" id="{3EF231CD-52B2-D646-9734-2D3ECE3D69E5}"/>
              </a:ext>
            </a:extLst>
          </p:cNvPr>
          <p:cNvSpPr/>
          <p:nvPr/>
        </p:nvSpPr>
        <p:spPr>
          <a:xfrm flipH="1">
            <a:off x="454531" y="1667008"/>
            <a:ext cx="0" cy="4736923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2" name="直线连接符 21">
            <a:extLst>
              <a:ext uri="{FF2B5EF4-FFF2-40B4-BE49-F238E27FC236}">
                <a16:creationId xmlns:a16="http://schemas.microsoft.com/office/drawing/2014/main" id="{2775BED1-28A5-8246-B9FE-B40500C0870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2">
            <a:extLst>
              <a:ext uri="{FF2B5EF4-FFF2-40B4-BE49-F238E27FC236}">
                <a16:creationId xmlns:a16="http://schemas.microsoft.com/office/drawing/2014/main" id="{F6EF2895-0C63-E643-B068-5B3EAAECC60A}"/>
              </a:ext>
            </a:extLst>
          </p:cNvPr>
          <p:cNvSpPr/>
          <p:nvPr/>
        </p:nvSpPr>
        <p:spPr>
          <a:xfrm flipH="1" flipV="1">
            <a:off x="971601" y="1667008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3">
            <a:extLst>
              <a:ext uri="{FF2B5EF4-FFF2-40B4-BE49-F238E27FC236}">
                <a16:creationId xmlns:a16="http://schemas.microsoft.com/office/drawing/2014/main" id="{4FC5907F-66CC-3840-9685-B3EA19639413}"/>
              </a:ext>
            </a:extLst>
          </p:cNvPr>
          <p:cNvSpPr/>
          <p:nvPr/>
        </p:nvSpPr>
        <p:spPr>
          <a:xfrm flipH="1">
            <a:off x="8714268" y="1667008"/>
            <a:ext cx="0" cy="457787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ED4ADCF-40D7-6C4F-A70C-A849CF24C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图片 25" descr="图片 25">
            <a:extLst>
              <a:ext uri="{FF2B5EF4-FFF2-40B4-BE49-F238E27FC236}">
                <a16:creationId xmlns:a16="http://schemas.microsoft.com/office/drawing/2014/main" id="{9B3616F0-23E9-4844-A3C7-442471EE3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407907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3AA79D76-F7F1-0844-9B64-71946D8C8FA1}"/>
              </a:ext>
            </a:extLst>
          </p:cNvPr>
          <p:cNvSpPr/>
          <p:nvPr/>
        </p:nvSpPr>
        <p:spPr>
          <a:xfrm>
            <a:off x="715655" y="2508863"/>
            <a:ext cx="3888444" cy="33607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ts val="426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创世记 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3:17 【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耶和华 神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】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又对亚当说：“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…… 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地必为你的缘故受咒诅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……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地必给你长出荆棘和蒺藜来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……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”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92FB3423-6A8B-604B-8723-6392053B07D9}"/>
              </a:ext>
            </a:extLst>
          </p:cNvPr>
          <p:cNvGrpSpPr/>
          <p:nvPr/>
        </p:nvGrpSpPr>
        <p:grpSpPr>
          <a:xfrm>
            <a:off x="5406940" y="1461793"/>
            <a:ext cx="3048794" cy="4669798"/>
            <a:chOff x="5325897" y="1919576"/>
            <a:chExt cx="2738301" cy="4194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0B86D3E7-C15B-0748-8804-EEB56D169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093" t="8295" b="8025"/>
            <a:stretch/>
          </p:blipFill>
          <p:spPr>
            <a:xfrm>
              <a:off x="5325897" y="1919576"/>
              <a:ext cx="2738301" cy="166293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399FDCF-1B62-214E-B077-9D033672D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25897" y="3664301"/>
              <a:ext cx="2738300" cy="24494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33602223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1BB44D-9C2C-6C4D-A907-889E9C5B6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地</a:t>
            </a:r>
            <a:r>
              <a:rPr lang="en-US" altLang="zh-CN" dirty="0"/>
              <a:t>【</a:t>
            </a:r>
            <a:r>
              <a:rPr lang="zh-CN" altLang="en-US" dirty="0"/>
              <a:t>自然界</a:t>
            </a:r>
            <a:r>
              <a:rPr lang="en-US" altLang="zh-CN" dirty="0"/>
              <a:t>】</a:t>
            </a:r>
            <a:r>
              <a:rPr lang="zh-CN" altLang="en-US" dirty="0"/>
              <a:t>受咒诅</a:t>
            </a:r>
          </a:p>
        </p:txBody>
      </p:sp>
      <p:pic>
        <p:nvPicPr>
          <p:cNvPr id="17" name="图片 16" descr="水中的长颈鹿&#10;&#10;描述已自动生成">
            <a:extLst>
              <a:ext uri="{FF2B5EF4-FFF2-40B4-BE49-F238E27FC236}">
                <a16:creationId xmlns:a16="http://schemas.microsoft.com/office/drawing/2014/main" id="{4B77B5C9-6B67-0D4A-927D-36F5F2846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0038"/>
            <a:ext cx="914400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393585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1BB44D-9C2C-6C4D-A907-889E9C5B6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未受咒诅的自然界</a:t>
            </a:r>
          </a:p>
        </p:txBody>
      </p:sp>
      <p:sp>
        <p:nvSpPr>
          <p:cNvPr id="11" name="直线连接符 20">
            <a:extLst>
              <a:ext uri="{FF2B5EF4-FFF2-40B4-BE49-F238E27FC236}">
                <a16:creationId xmlns:a16="http://schemas.microsoft.com/office/drawing/2014/main" id="{3EF231CD-52B2-D646-9734-2D3ECE3D69E5}"/>
              </a:ext>
            </a:extLst>
          </p:cNvPr>
          <p:cNvSpPr/>
          <p:nvPr/>
        </p:nvSpPr>
        <p:spPr>
          <a:xfrm flipH="1">
            <a:off x="454531" y="1667008"/>
            <a:ext cx="0" cy="4736923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2" name="直线连接符 21">
            <a:extLst>
              <a:ext uri="{FF2B5EF4-FFF2-40B4-BE49-F238E27FC236}">
                <a16:creationId xmlns:a16="http://schemas.microsoft.com/office/drawing/2014/main" id="{2775BED1-28A5-8246-B9FE-B40500C0870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2">
            <a:extLst>
              <a:ext uri="{FF2B5EF4-FFF2-40B4-BE49-F238E27FC236}">
                <a16:creationId xmlns:a16="http://schemas.microsoft.com/office/drawing/2014/main" id="{F6EF2895-0C63-E643-B068-5B3EAAECC60A}"/>
              </a:ext>
            </a:extLst>
          </p:cNvPr>
          <p:cNvSpPr/>
          <p:nvPr/>
        </p:nvSpPr>
        <p:spPr>
          <a:xfrm flipH="1" flipV="1">
            <a:off x="971601" y="1667008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3">
            <a:extLst>
              <a:ext uri="{FF2B5EF4-FFF2-40B4-BE49-F238E27FC236}">
                <a16:creationId xmlns:a16="http://schemas.microsoft.com/office/drawing/2014/main" id="{4FC5907F-66CC-3840-9685-B3EA19639413}"/>
              </a:ext>
            </a:extLst>
          </p:cNvPr>
          <p:cNvSpPr/>
          <p:nvPr/>
        </p:nvSpPr>
        <p:spPr>
          <a:xfrm flipH="1">
            <a:off x="8714268" y="1667008"/>
            <a:ext cx="0" cy="457787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ED4ADCF-40D7-6C4F-A70C-A849CF24C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图片 25" descr="图片 25">
            <a:extLst>
              <a:ext uri="{FF2B5EF4-FFF2-40B4-BE49-F238E27FC236}">
                <a16:creationId xmlns:a16="http://schemas.microsoft.com/office/drawing/2014/main" id="{9B3616F0-23E9-4844-A3C7-442471EE3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407907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3AA79D76-F7F1-0844-9B64-71946D8C8FA1}"/>
              </a:ext>
            </a:extLst>
          </p:cNvPr>
          <p:cNvSpPr/>
          <p:nvPr/>
        </p:nvSpPr>
        <p:spPr>
          <a:xfrm>
            <a:off x="724704" y="2330959"/>
            <a:ext cx="7789869" cy="358194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ts val="456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创世记 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1:29 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神说：“看哪，我将遍地上一切结种子的</a:t>
            </a:r>
            <a:r>
              <a:rPr lang="zh-CN" altLang="en-US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菜蔬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，和一切树上所结有核的</a:t>
            </a:r>
            <a:r>
              <a:rPr lang="zh-CN" altLang="en-US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果子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，全赐给你们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【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人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】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作食物。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30 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至于地上的走兽和空中的飞鸟，并各样爬在地上有生命的物，我将</a:t>
            </a:r>
            <a:r>
              <a:rPr lang="zh-CN" altLang="en-US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青草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赐给它们作食物。”事就这样成了。</a:t>
            </a:r>
          </a:p>
        </p:txBody>
      </p:sp>
    </p:spTree>
    <p:extLst>
      <p:ext uri="{BB962C8B-B14F-4D97-AF65-F5344CB8AC3E}">
        <p14:creationId xmlns:p14="http://schemas.microsoft.com/office/powerpoint/2010/main" val="131628061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424E8-5B26-0E4F-A75A-34EB752BE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海啸</a:t>
            </a:r>
            <a:r>
              <a:rPr lang="en-US" altLang="zh-CN" dirty="0"/>
              <a:t>&amp;</a:t>
            </a:r>
            <a:r>
              <a:rPr lang="zh-CN" altLang="en-US" dirty="0"/>
              <a:t>地震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1E6DE77-E2F8-9440-9AB8-A80130B16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1060"/>
            <a:ext cx="4315441" cy="326382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46995CF-C89B-7642-8B4A-DB8A9ED728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741"/>
          <a:stretch/>
        </p:blipFill>
        <p:spPr>
          <a:xfrm>
            <a:off x="4374057" y="2121060"/>
            <a:ext cx="4769944" cy="326382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5772D4F9-24AF-F842-BB02-FAA81FAF34B1}"/>
              </a:ext>
            </a:extLst>
          </p:cNvPr>
          <p:cNvSpPr/>
          <p:nvPr/>
        </p:nvSpPr>
        <p:spPr>
          <a:xfrm>
            <a:off x="0" y="2121060"/>
            <a:ext cx="9144000" cy="326382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7408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52180CA-D7BB-144B-81DC-E0E98F75D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1059"/>
            <a:ext cx="4572000" cy="3429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19B8C2F-7E22-1A43-8BA3-301CF4CC7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121059"/>
            <a:ext cx="4572000" cy="3429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6DC2EF2B-E731-994C-82D7-5F56F064A8E7}"/>
              </a:ext>
            </a:extLst>
          </p:cNvPr>
          <p:cNvSpPr/>
          <p:nvPr/>
        </p:nvSpPr>
        <p:spPr>
          <a:xfrm>
            <a:off x="0" y="2121059"/>
            <a:ext cx="9144000" cy="34836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EC491B34-3EA4-B74E-B72F-7B3F078B9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旱灾</a:t>
            </a:r>
            <a:r>
              <a:rPr lang="en-US" altLang="zh-CN" dirty="0"/>
              <a:t>&amp;</a:t>
            </a:r>
            <a:r>
              <a:rPr lang="zh-CN" altLang="en-US" dirty="0"/>
              <a:t>洪灾</a:t>
            </a:r>
          </a:p>
        </p:txBody>
      </p:sp>
    </p:spTree>
    <p:extLst>
      <p:ext uri="{BB962C8B-B14F-4D97-AF65-F5344CB8AC3E}">
        <p14:creationId xmlns:p14="http://schemas.microsoft.com/office/powerpoint/2010/main" val="5141933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81BA13A2-0EBE-5C46-A0F6-8080B8281B86}"/>
              </a:ext>
            </a:extLst>
          </p:cNvPr>
          <p:cNvGrpSpPr/>
          <p:nvPr/>
        </p:nvGrpSpPr>
        <p:grpSpPr>
          <a:xfrm>
            <a:off x="40943" y="2146125"/>
            <a:ext cx="9103057" cy="3429000"/>
            <a:chOff x="41267" y="2146324"/>
            <a:chExt cx="9175352" cy="3456232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52180CA-D7BB-144B-81DC-E0E98F75D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1267" y="2146324"/>
              <a:ext cx="5210401" cy="3456232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19B8C2F-7E22-1A43-8BA3-301CF4CC7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271"/>
            <a:stretch/>
          </p:blipFill>
          <p:spPr>
            <a:xfrm>
              <a:off x="4608308" y="2146324"/>
              <a:ext cx="4608311" cy="3456232"/>
            </a:xfrm>
            <a:prstGeom prst="rect">
              <a:avLst/>
            </a:prstGeom>
          </p:spPr>
        </p:pic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6DC2EF2B-E731-994C-82D7-5F56F064A8E7}"/>
              </a:ext>
            </a:extLst>
          </p:cNvPr>
          <p:cNvSpPr/>
          <p:nvPr/>
        </p:nvSpPr>
        <p:spPr>
          <a:xfrm>
            <a:off x="0" y="2121059"/>
            <a:ext cx="9144000" cy="34836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95A6179-34CB-B345-B3C0-82128CD2D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火灾</a:t>
            </a:r>
            <a:r>
              <a:rPr lang="en-US" altLang="zh-CN" dirty="0"/>
              <a:t>&amp;</a:t>
            </a:r>
            <a:r>
              <a:rPr lang="zh-CN" altLang="en-US" dirty="0"/>
              <a:t>蝗灾</a:t>
            </a:r>
          </a:p>
        </p:txBody>
      </p:sp>
    </p:spTree>
    <p:extLst>
      <p:ext uri="{BB962C8B-B14F-4D97-AF65-F5344CB8AC3E}">
        <p14:creationId xmlns:p14="http://schemas.microsoft.com/office/powerpoint/2010/main" val="36540200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0110" r="65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F344D2-E98A-E149-99AA-68E8BD12A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524" y="0"/>
            <a:ext cx="3245476" cy="3429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C285E57-BAE3-B647-9237-F8ABBCCB3896}"/>
              </a:ext>
            </a:extLst>
          </p:cNvPr>
          <p:cNvSpPr txBox="1"/>
          <p:nvPr/>
        </p:nvSpPr>
        <p:spPr>
          <a:xfrm>
            <a:off x="2415203" y="637282"/>
            <a:ext cx="13557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饥饿</a:t>
            </a:r>
            <a:endParaRPr kumimoji="1" lang="en-US" altLang="zh-CN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穷困</a:t>
            </a:r>
          </a:p>
        </p:txBody>
      </p:sp>
    </p:spTree>
    <p:extLst>
      <p:ext uri="{BB962C8B-B14F-4D97-AF65-F5344CB8AC3E}">
        <p14:creationId xmlns:p14="http://schemas.microsoft.com/office/powerpoint/2010/main" val="33835929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5808" t="160" r="5808" b="38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5FB766A-B1C5-3547-9103-F430D1444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278" y="3964279"/>
            <a:ext cx="3245476" cy="3429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69A940F-3686-EF44-ABCC-D03809762736}"/>
              </a:ext>
            </a:extLst>
          </p:cNvPr>
          <p:cNvSpPr txBox="1"/>
          <p:nvPr/>
        </p:nvSpPr>
        <p:spPr>
          <a:xfrm>
            <a:off x="6309851" y="4645442"/>
            <a:ext cx="23628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痛苦的根源：</a:t>
            </a:r>
            <a:endParaRPr kumimoji="1" lang="en-US" altLang="zh-CN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地被咒诅！</a:t>
            </a:r>
          </a:p>
        </p:txBody>
      </p:sp>
    </p:spTree>
    <p:extLst>
      <p:ext uri="{BB962C8B-B14F-4D97-AF65-F5344CB8AC3E}">
        <p14:creationId xmlns:p14="http://schemas.microsoft.com/office/powerpoint/2010/main" val="2568358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E2EB4304-AD50-B847-999F-21F36FF055B3}"/>
              </a:ext>
            </a:extLst>
          </p:cNvPr>
          <p:cNvGrpSpPr/>
          <p:nvPr/>
        </p:nvGrpSpPr>
        <p:grpSpPr>
          <a:xfrm>
            <a:off x="-1" y="1985059"/>
            <a:ext cx="9144000" cy="4572000"/>
            <a:chOff x="-1" y="2286000"/>
            <a:chExt cx="9144000" cy="4572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AB87456-EAB5-48A1-9B7B-B02AD3C8B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2286000"/>
              <a:ext cx="9144000" cy="4572000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3089952C-6283-4AC6-B09D-8C421C395039}"/>
                </a:ext>
              </a:extLst>
            </p:cNvPr>
            <p:cNvSpPr/>
            <p:nvPr/>
          </p:nvSpPr>
          <p:spPr>
            <a:xfrm>
              <a:off x="8124302" y="4776324"/>
              <a:ext cx="834504" cy="640627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坟墓</a:t>
              </a:r>
              <a:endParaRPr 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541B632F-3DA2-8A4B-9041-98E076C23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这就是一生？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452036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1BB44D-9C2C-6C4D-A907-889E9C5B6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任务二：死亡与咒诅</a:t>
            </a:r>
          </a:p>
        </p:txBody>
      </p:sp>
      <p:sp>
        <p:nvSpPr>
          <p:cNvPr id="11" name="直线连接符 20">
            <a:extLst>
              <a:ext uri="{FF2B5EF4-FFF2-40B4-BE49-F238E27FC236}">
                <a16:creationId xmlns:a16="http://schemas.microsoft.com/office/drawing/2014/main" id="{3EF231CD-52B2-D646-9734-2D3ECE3D69E5}"/>
              </a:ext>
            </a:extLst>
          </p:cNvPr>
          <p:cNvSpPr/>
          <p:nvPr/>
        </p:nvSpPr>
        <p:spPr>
          <a:xfrm flipH="1">
            <a:off x="454531" y="1667008"/>
            <a:ext cx="0" cy="4736923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2" name="直线连接符 21">
            <a:extLst>
              <a:ext uri="{FF2B5EF4-FFF2-40B4-BE49-F238E27FC236}">
                <a16:creationId xmlns:a16="http://schemas.microsoft.com/office/drawing/2014/main" id="{2775BED1-28A5-8246-B9FE-B40500C0870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2">
            <a:extLst>
              <a:ext uri="{FF2B5EF4-FFF2-40B4-BE49-F238E27FC236}">
                <a16:creationId xmlns:a16="http://schemas.microsoft.com/office/drawing/2014/main" id="{F6EF2895-0C63-E643-B068-5B3EAAECC60A}"/>
              </a:ext>
            </a:extLst>
          </p:cNvPr>
          <p:cNvSpPr/>
          <p:nvPr/>
        </p:nvSpPr>
        <p:spPr>
          <a:xfrm flipH="1" flipV="1">
            <a:off x="971601" y="1667008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3">
            <a:extLst>
              <a:ext uri="{FF2B5EF4-FFF2-40B4-BE49-F238E27FC236}">
                <a16:creationId xmlns:a16="http://schemas.microsoft.com/office/drawing/2014/main" id="{4FC5907F-66CC-3840-9685-B3EA19639413}"/>
              </a:ext>
            </a:extLst>
          </p:cNvPr>
          <p:cNvSpPr/>
          <p:nvPr/>
        </p:nvSpPr>
        <p:spPr>
          <a:xfrm flipH="1">
            <a:off x="8714268" y="1667008"/>
            <a:ext cx="0" cy="457787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ED4ADCF-40D7-6C4F-A70C-A849CF24C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图片 25" descr="图片 25">
            <a:extLst>
              <a:ext uri="{FF2B5EF4-FFF2-40B4-BE49-F238E27FC236}">
                <a16:creationId xmlns:a16="http://schemas.microsoft.com/office/drawing/2014/main" id="{9B3616F0-23E9-4844-A3C7-442471EE3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407907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641CF70-D5C6-6049-BC39-D94C359C9114}"/>
              </a:ext>
            </a:extLst>
          </p:cNvPr>
          <p:cNvSpPr/>
          <p:nvPr/>
        </p:nvSpPr>
        <p:spPr>
          <a:xfrm>
            <a:off x="1229471" y="2038732"/>
            <a:ext cx="7055066" cy="358194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ts val="4640"/>
              </a:lnSpc>
            </a:pPr>
            <a:r>
              <a:rPr lang="zh-CN" altLang="en-US" sz="32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选词填空：</a:t>
            </a:r>
            <a:endParaRPr lang="en-US" altLang="zh-CN" sz="3200" b="1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>
              <a:lnSpc>
                <a:spcPts val="4640"/>
              </a:lnSpc>
            </a:pPr>
            <a:r>
              <a:rPr lang="zh-CN" altLang="zh-CN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通过</a:t>
            </a:r>
            <a:r>
              <a:rPr lang="zh-CN" altLang="en-US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学习</a:t>
            </a:r>
            <a:r>
              <a:rPr lang="zh-CN" altLang="zh-CN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，我们看到上帝</a:t>
            </a:r>
            <a:r>
              <a:rPr lang="zh-CN" altLang="en-US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</a:t>
            </a:r>
            <a:r>
              <a:rPr lang="zh-CN" altLang="en-US" sz="3200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</a:t>
            </a:r>
            <a:r>
              <a:rPr lang="en-US" altLang="zh-CN" sz="3200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       </a:t>
            </a:r>
            <a:r>
              <a:rPr lang="zh-CN" altLang="zh-CN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了所</a:t>
            </a:r>
            <a:endParaRPr lang="en-US" altLang="zh-CN" sz="3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>
              <a:lnSpc>
                <a:spcPts val="4640"/>
              </a:lnSpc>
            </a:pPr>
            <a:r>
              <a:rPr lang="zh-CN" altLang="zh-CN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有生物，上帝所造的一切都</a:t>
            </a:r>
            <a:r>
              <a:rPr lang="zh-CN" altLang="en-US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</a:t>
            </a:r>
            <a:r>
              <a:rPr lang="zh-CN" altLang="en-US" sz="3200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</a:t>
            </a:r>
            <a:r>
              <a:rPr lang="en-US" altLang="zh-CN" sz="3200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      </a:t>
            </a:r>
            <a:r>
              <a:rPr lang="zh-CN" altLang="zh-CN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。</a:t>
            </a:r>
            <a:endParaRPr lang="en-US" altLang="zh-CN" sz="3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>
              <a:lnSpc>
                <a:spcPts val="4640"/>
              </a:lnSpc>
            </a:pPr>
            <a:r>
              <a:rPr lang="zh-CN" altLang="zh-CN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但是后来人</a:t>
            </a:r>
            <a:r>
              <a:rPr lang="zh-CN" altLang="en-US" sz="3200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</a:t>
            </a:r>
            <a:r>
              <a:rPr lang="en-US" altLang="zh-CN" sz="3200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      </a:t>
            </a:r>
            <a:r>
              <a:rPr lang="zh-CN" altLang="zh-CN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，</a:t>
            </a:r>
            <a:r>
              <a:rPr lang="zh-CN" altLang="en-US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导致地被</a:t>
            </a:r>
            <a:r>
              <a:rPr lang="en-US" altLang="zh-CN" sz="3200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        </a:t>
            </a:r>
            <a:r>
              <a:rPr lang="zh-CN" altLang="en-US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，</a:t>
            </a:r>
            <a:endParaRPr lang="en-US" altLang="zh-CN" sz="3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>
              <a:lnSpc>
                <a:spcPts val="4640"/>
              </a:lnSpc>
            </a:pPr>
            <a:r>
              <a:rPr lang="zh-CN" altLang="en-US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世界开始有</a:t>
            </a:r>
            <a:r>
              <a:rPr lang="en-US" altLang="zh-CN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</a:t>
            </a:r>
            <a:r>
              <a:rPr lang="zh-CN" altLang="en-US" sz="3200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</a:t>
            </a:r>
            <a:r>
              <a:rPr lang="en-US" altLang="zh-CN" sz="3200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       </a:t>
            </a:r>
            <a:r>
              <a:rPr lang="zh-CN" altLang="zh-CN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，</a:t>
            </a:r>
            <a:r>
              <a:rPr lang="zh-CN" altLang="en-US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使得</a:t>
            </a:r>
            <a:r>
              <a:rPr lang="zh-CN" altLang="zh-CN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全世界</a:t>
            </a:r>
            <a:r>
              <a:rPr lang="zh-CN" altLang="en-US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都</a:t>
            </a:r>
            <a:r>
              <a:rPr lang="zh-CN" altLang="zh-CN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呈现出</a:t>
            </a:r>
            <a:r>
              <a:rPr lang="zh-CN" altLang="en-US" sz="3200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</a:t>
            </a:r>
            <a:r>
              <a:rPr lang="en-US" altLang="zh-CN" sz="3200" u="sng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      </a:t>
            </a:r>
            <a:r>
              <a:rPr lang="zh-CN" altLang="zh-CN" sz="32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的光景。</a:t>
            </a:r>
            <a:endParaRPr lang="en-US" altLang="zh-CN" sz="3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1213416-CBFC-6247-89D0-341D52225119}"/>
              </a:ext>
            </a:extLst>
          </p:cNvPr>
          <p:cNvSpPr/>
          <p:nvPr/>
        </p:nvSpPr>
        <p:spPr>
          <a:xfrm>
            <a:off x="2127667" y="4949213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痛苦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55A68EE-B4D3-904F-9F40-79F5964EDA7F}"/>
              </a:ext>
            </a:extLst>
          </p:cNvPr>
          <p:cNvSpPr/>
          <p:nvPr/>
        </p:nvSpPr>
        <p:spPr>
          <a:xfrm>
            <a:off x="5958646" y="2600605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创造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8E1A169-0426-654A-A3E0-8E874DD16BE1}"/>
              </a:ext>
            </a:extLst>
          </p:cNvPr>
          <p:cNvSpPr/>
          <p:nvPr/>
        </p:nvSpPr>
        <p:spPr>
          <a:xfrm>
            <a:off x="6354943" y="3790490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咒诅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A8007E2-96DD-5A41-AC19-BB2895B29B85}"/>
              </a:ext>
            </a:extLst>
          </p:cNvPr>
          <p:cNvSpPr/>
          <p:nvPr/>
        </p:nvSpPr>
        <p:spPr>
          <a:xfrm>
            <a:off x="3360625" y="3763537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犯罪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6CF8505-A084-0C42-A382-0605F1A9CEE8}"/>
              </a:ext>
            </a:extLst>
          </p:cNvPr>
          <p:cNvSpPr/>
          <p:nvPr/>
        </p:nvSpPr>
        <p:spPr>
          <a:xfrm>
            <a:off x="6297345" y="3203509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甚好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1805BEF-A10C-1E4C-AA18-34AC0B9F4241}"/>
              </a:ext>
            </a:extLst>
          </p:cNvPr>
          <p:cNvSpPr/>
          <p:nvPr/>
        </p:nvSpPr>
        <p:spPr>
          <a:xfrm>
            <a:off x="3492152" y="4387884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死亡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3A00AFB-DF49-2245-8FDB-A2079D6356CA}"/>
              </a:ext>
            </a:extLst>
          </p:cNvPr>
          <p:cNvSpPr txBox="1"/>
          <p:nvPr/>
        </p:nvSpPr>
        <p:spPr>
          <a:xfrm>
            <a:off x="1225364" y="5808048"/>
            <a:ext cx="6288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800" b="1" u="sng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痛苦、创造、咒诅、犯罪、</a:t>
            </a:r>
            <a:r>
              <a:rPr lang="zh-CN" altLang="en-US" sz="2800" b="1" u="sng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死亡、</a:t>
            </a:r>
            <a:r>
              <a:rPr lang="zh-CN" altLang="zh-CN" sz="2800" b="1" u="sng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甚好</a:t>
            </a:r>
            <a:endParaRPr lang="zh-CN" altLang="en-US" sz="2800" b="1" u="sng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283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9" grpId="0"/>
      <p:bldP spid="20" grpId="0"/>
      <p:bldP spid="22" grpId="0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852644-0AD1-8645-9D67-5833B7C4D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死亡</a:t>
            </a:r>
            <a:r>
              <a:rPr kumimoji="1" lang="en-US" altLang="zh-CN" dirty="0"/>
              <a:t>=</a:t>
            </a:r>
            <a:r>
              <a:rPr kumimoji="1" lang="zh-CN" altLang="en-US" dirty="0"/>
              <a:t>结束？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1782B22C-7906-8745-99FF-B7856A0F0AF1}"/>
              </a:ext>
            </a:extLst>
          </p:cNvPr>
          <p:cNvGrpSpPr/>
          <p:nvPr/>
        </p:nvGrpSpPr>
        <p:grpSpPr>
          <a:xfrm>
            <a:off x="0" y="2327465"/>
            <a:ext cx="9144000" cy="3060564"/>
            <a:chOff x="293076" y="2532184"/>
            <a:chExt cx="8466338" cy="283374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AA4D56E-1E03-BD4F-85DD-4D9D8D7341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05" r="7166"/>
            <a:stretch/>
          </p:blipFill>
          <p:spPr>
            <a:xfrm>
              <a:off x="293076" y="2532184"/>
              <a:ext cx="4091355" cy="283374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9E9923F-0938-1B46-AB33-E8A6DD8A9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8216" y="2532184"/>
              <a:ext cx="4281198" cy="283374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8235841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2CCF89A-B2E9-4261-B4AF-D485F4272A29}"/>
              </a:ext>
            </a:extLst>
          </p:cNvPr>
          <p:cNvSpPr txBox="1"/>
          <p:nvPr/>
        </p:nvSpPr>
        <p:spPr>
          <a:xfrm>
            <a:off x="1029782" y="3314022"/>
            <a:ext cx="6878541" cy="1953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>
              <a:lnSpc>
                <a:spcPts val="5020"/>
              </a:lnSpc>
              <a:buFont typeface="+mj-lt"/>
              <a:buAutoNum type="arabicPeriod"/>
            </a:pPr>
            <a:r>
              <a:rPr lang="zh-CN" alt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人类从哪里来？</a:t>
            </a:r>
            <a:endParaRPr lang="en-US" altLang="zh-CN" sz="3200" dirty="0">
              <a:solidFill>
                <a:schemeClr val="accent6">
                  <a:lumMod val="60000"/>
                  <a:lumOff val="4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lvl="0" indent="-514350">
              <a:lnSpc>
                <a:spcPts val="5020"/>
              </a:lnSpc>
              <a:buFont typeface="+mj-lt"/>
              <a:buAutoNum type="arabicPeriod"/>
            </a:pPr>
            <a:r>
              <a:rPr lang="zh-CN" alt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人为什么会死？</a:t>
            </a:r>
            <a:endParaRPr lang="zh-CN" altLang="zh-CN" sz="320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lvl="0" indent="-514350">
              <a:lnSpc>
                <a:spcPts val="5020"/>
              </a:lnSpc>
              <a:buFont typeface="+mj-lt"/>
              <a:buAutoNum type="arabicPeriod"/>
            </a:pP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人死以后去哪？</a:t>
            </a:r>
            <a:endParaRPr lang="en-US" altLang="zh-CN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EAA26A15-7F35-AE43-A244-49C0ACD69CCD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4" name="直线连接符 21">
            <a:extLst>
              <a:ext uri="{FF2B5EF4-FFF2-40B4-BE49-F238E27FC236}">
                <a16:creationId xmlns:a16="http://schemas.microsoft.com/office/drawing/2014/main" id="{96765A7F-04FD-214F-9FFA-E498BF9B2245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2">
            <a:extLst>
              <a:ext uri="{FF2B5EF4-FFF2-40B4-BE49-F238E27FC236}">
                <a16:creationId xmlns:a16="http://schemas.microsoft.com/office/drawing/2014/main" id="{CF36188B-70E4-884D-9450-69FDDB1E165B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3">
            <a:extLst>
              <a:ext uri="{FF2B5EF4-FFF2-40B4-BE49-F238E27FC236}">
                <a16:creationId xmlns:a16="http://schemas.microsoft.com/office/drawing/2014/main" id="{7E8A7931-1F14-E243-B178-949C83ACAB19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28F1446F-6C0F-D345-A466-E7A208C22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AC780E8-B821-CB43-BE63-40C2C885B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04E2177-B5F6-DE43-B00B-957328C3C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学习内容：</a:t>
            </a:r>
          </a:p>
        </p:txBody>
      </p:sp>
    </p:spTree>
    <p:extLst>
      <p:ext uri="{BB962C8B-B14F-4D97-AF65-F5344CB8AC3E}">
        <p14:creationId xmlns:p14="http://schemas.microsoft.com/office/powerpoint/2010/main" val="1048381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7A2D714C-1740-8E4D-B4FE-39732E9800B5}"/>
              </a:ext>
            </a:extLst>
          </p:cNvPr>
          <p:cNvSpPr txBox="1"/>
          <p:nvPr/>
        </p:nvSpPr>
        <p:spPr>
          <a:xfrm>
            <a:off x="2346355" y="4820348"/>
            <a:ext cx="4451289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人死了就解脱了？</a:t>
            </a:r>
            <a:endParaRPr lang="zh-CN" altLang="en-US" sz="3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直线连接符 20">
            <a:extLst>
              <a:ext uri="{FF2B5EF4-FFF2-40B4-BE49-F238E27FC236}">
                <a16:creationId xmlns:a16="http://schemas.microsoft.com/office/drawing/2014/main" id="{F7DE2383-45B7-1045-89D4-FA1990F2A69C}"/>
              </a:ext>
            </a:extLst>
          </p:cNvPr>
          <p:cNvSpPr/>
          <p:nvPr/>
        </p:nvSpPr>
        <p:spPr>
          <a:xfrm flipH="1">
            <a:off x="454531" y="3822649"/>
            <a:ext cx="0" cy="256052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3" name="直线连接符 21">
            <a:extLst>
              <a:ext uri="{FF2B5EF4-FFF2-40B4-BE49-F238E27FC236}">
                <a16:creationId xmlns:a16="http://schemas.microsoft.com/office/drawing/2014/main" id="{21656D97-DE01-DD4E-8896-2D686A13A7D5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4" name="直线连接符 22">
            <a:extLst>
              <a:ext uri="{FF2B5EF4-FFF2-40B4-BE49-F238E27FC236}">
                <a16:creationId xmlns:a16="http://schemas.microsoft.com/office/drawing/2014/main" id="{D7584D7D-70B3-D747-BE87-0FC57E7A1E4D}"/>
              </a:ext>
            </a:extLst>
          </p:cNvPr>
          <p:cNvSpPr/>
          <p:nvPr/>
        </p:nvSpPr>
        <p:spPr>
          <a:xfrm flipH="1" flipV="1">
            <a:off x="971601" y="382264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3">
            <a:extLst>
              <a:ext uri="{FF2B5EF4-FFF2-40B4-BE49-F238E27FC236}">
                <a16:creationId xmlns:a16="http://schemas.microsoft.com/office/drawing/2014/main" id="{8C272BBF-8EE3-1F4B-867A-A5B74704F77F}"/>
              </a:ext>
            </a:extLst>
          </p:cNvPr>
          <p:cNvSpPr/>
          <p:nvPr/>
        </p:nvSpPr>
        <p:spPr>
          <a:xfrm flipH="1">
            <a:off x="8714268" y="3822648"/>
            <a:ext cx="0" cy="242223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7" name="图片 24" descr="图片 24">
            <a:extLst>
              <a:ext uri="{FF2B5EF4-FFF2-40B4-BE49-F238E27FC236}">
                <a16:creationId xmlns:a16="http://schemas.microsoft.com/office/drawing/2014/main" id="{DE5FB7B2-ABC9-FC4B-A5EE-9B962B0FA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图片 25" descr="图片 25">
            <a:extLst>
              <a:ext uri="{FF2B5EF4-FFF2-40B4-BE49-F238E27FC236}">
                <a16:creationId xmlns:a16="http://schemas.microsoft.com/office/drawing/2014/main" id="{B711CC56-FE6D-934D-905D-0332E8844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3563548"/>
            <a:ext cx="921637" cy="5650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113644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7A2D714C-1740-8E4D-B4FE-39732E9800B5}"/>
              </a:ext>
            </a:extLst>
          </p:cNvPr>
          <p:cNvSpPr txBox="1"/>
          <p:nvPr/>
        </p:nvSpPr>
        <p:spPr>
          <a:xfrm>
            <a:off x="868048" y="4154251"/>
            <a:ext cx="7646525" cy="1825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  <a:spcBef>
                <a:spcPts val="1200"/>
              </a:spcBef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不！</a:t>
            </a:r>
          </a:p>
          <a:p>
            <a:pPr algn="ctr">
              <a:lnSpc>
                <a:spcPts val="4200"/>
              </a:lnSpc>
              <a:spcBef>
                <a:spcPts val="1200"/>
              </a:spcBef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希伯来书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9:27 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按着定命，人人都有一死，死后且有审判</a:t>
            </a:r>
            <a:endParaRPr lang="zh-CN" altLang="en-US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直线连接符 20">
            <a:extLst>
              <a:ext uri="{FF2B5EF4-FFF2-40B4-BE49-F238E27FC236}">
                <a16:creationId xmlns:a16="http://schemas.microsoft.com/office/drawing/2014/main" id="{F7DE2383-45B7-1045-89D4-FA1990F2A69C}"/>
              </a:ext>
            </a:extLst>
          </p:cNvPr>
          <p:cNvSpPr/>
          <p:nvPr/>
        </p:nvSpPr>
        <p:spPr>
          <a:xfrm flipH="1">
            <a:off x="454531" y="3822649"/>
            <a:ext cx="0" cy="256052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3" name="直线连接符 21">
            <a:extLst>
              <a:ext uri="{FF2B5EF4-FFF2-40B4-BE49-F238E27FC236}">
                <a16:creationId xmlns:a16="http://schemas.microsoft.com/office/drawing/2014/main" id="{21656D97-DE01-DD4E-8896-2D686A13A7D5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4" name="直线连接符 22">
            <a:extLst>
              <a:ext uri="{FF2B5EF4-FFF2-40B4-BE49-F238E27FC236}">
                <a16:creationId xmlns:a16="http://schemas.microsoft.com/office/drawing/2014/main" id="{D7584D7D-70B3-D747-BE87-0FC57E7A1E4D}"/>
              </a:ext>
            </a:extLst>
          </p:cNvPr>
          <p:cNvSpPr/>
          <p:nvPr/>
        </p:nvSpPr>
        <p:spPr>
          <a:xfrm flipH="1" flipV="1">
            <a:off x="971601" y="382264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3">
            <a:extLst>
              <a:ext uri="{FF2B5EF4-FFF2-40B4-BE49-F238E27FC236}">
                <a16:creationId xmlns:a16="http://schemas.microsoft.com/office/drawing/2014/main" id="{8C272BBF-8EE3-1F4B-867A-A5B74704F77F}"/>
              </a:ext>
            </a:extLst>
          </p:cNvPr>
          <p:cNvSpPr/>
          <p:nvPr/>
        </p:nvSpPr>
        <p:spPr>
          <a:xfrm flipH="1">
            <a:off x="8714268" y="3822648"/>
            <a:ext cx="0" cy="242223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7" name="图片 24" descr="图片 24">
            <a:extLst>
              <a:ext uri="{FF2B5EF4-FFF2-40B4-BE49-F238E27FC236}">
                <a16:creationId xmlns:a16="http://schemas.microsoft.com/office/drawing/2014/main" id="{DE5FB7B2-ABC9-FC4B-A5EE-9B962B0FA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图片 25" descr="图片 25">
            <a:extLst>
              <a:ext uri="{FF2B5EF4-FFF2-40B4-BE49-F238E27FC236}">
                <a16:creationId xmlns:a16="http://schemas.microsoft.com/office/drawing/2014/main" id="{B711CC56-FE6D-934D-905D-0332E8844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356354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A25A30C-3832-494A-BB63-0550AAB34604}"/>
              </a:ext>
            </a:extLst>
          </p:cNvPr>
          <p:cNvSpPr txBox="1"/>
          <p:nvPr/>
        </p:nvSpPr>
        <p:spPr>
          <a:xfrm>
            <a:off x="1778197" y="407127"/>
            <a:ext cx="663675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9900" b="1" dirty="0">
                <a:solidFill>
                  <a:schemeClr val="accent6"/>
                </a:solidFill>
                <a:latin typeface="Averta Black" pitchFamily="2" charset="0"/>
              </a:rPr>
              <a:t>NO</a:t>
            </a:r>
            <a:r>
              <a:rPr kumimoji="1" lang="zh-CN" altLang="en-US" sz="19900" b="1" dirty="0">
                <a:solidFill>
                  <a:schemeClr val="accent6"/>
                </a:solidFill>
                <a:latin typeface="Averta Black" pitchFamily="2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9849558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线连接符 20">
            <a:extLst>
              <a:ext uri="{FF2B5EF4-FFF2-40B4-BE49-F238E27FC236}">
                <a16:creationId xmlns:a16="http://schemas.microsoft.com/office/drawing/2014/main" id="{9B116E1D-43EB-1C4D-A16D-61E19EB45D48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1">
            <a:extLst>
              <a:ext uri="{FF2B5EF4-FFF2-40B4-BE49-F238E27FC236}">
                <a16:creationId xmlns:a16="http://schemas.microsoft.com/office/drawing/2014/main" id="{1C5521DC-DBA5-A34E-B6C2-62469A7D7D7B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2">
            <a:extLst>
              <a:ext uri="{FF2B5EF4-FFF2-40B4-BE49-F238E27FC236}">
                <a16:creationId xmlns:a16="http://schemas.microsoft.com/office/drawing/2014/main" id="{D25FB7EE-DBD9-1641-A385-C5854E613928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3">
            <a:extLst>
              <a:ext uri="{FF2B5EF4-FFF2-40B4-BE49-F238E27FC236}">
                <a16:creationId xmlns:a16="http://schemas.microsoft.com/office/drawing/2014/main" id="{A641E8E2-5260-E844-8728-C84AEAAFEC59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" name="图片 24" descr="图片 24">
            <a:extLst>
              <a:ext uri="{FF2B5EF4-FFF2-40B4-BE49-F238E27FC236}">
                <a16:creationId xmlns:a16="http://schemas.microsoft.com/office/drawing/2014/main" id="{A60DFAF6-7D94-594C-820E-DD01979CB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图片 25" descr="图片 25">
            <a:extLst>
              <a:ext uri="{FF2B5EF4-FFF2-40B4-BE49-F238E27FC236}">
                <a16:creationId xmlns:a16="http://schemas.microsoft.com/office/drawing/2014/main" id="{E9A42D11-4D5B-5A40-ACDD-744D62727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21D6745-2D73-4406-96D0-C1EB38885098}"/>
              </a:ext>
            </a:extLst>
          </p:cNvPr>
          <p:cNvSpPr txBox="1"/>
          <p:nvPr/>
        </p:nvSpPr>
        <p:spPr>
          <a:xfrm>
            <a:off x="971601" y="4082779"/>
            <a:ext cx="7560849" cy="206550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zh-CN"/>
            </a:defPPr>
            <a:lvl1pPr>
              <a:lnSpc>
                <a:spcPts val="3860"/>
              </a:lnSpc>
              <a:defRPr sz="320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defRPr>
            </a:lvl1pPr>
          </a:lstStyle>
          <a:p>
            <a:r>
              <a:rPr lang="zh-CN" altLang="en-US" sz="2800" dirty="0"/>
              <a:t>启示录20:12 我又看见死了的人，无论大小，都站在宝座前。案卷展开了，并且另有一卷展开，就是生命册。死了的人都凭着这些案卷所记载的，照他们所行的受审判。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E92D73-CA63-49EF-81CC-D16F24545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52862" y="324269"/>
            <a:ext cx="6038276" cy="356807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09894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1428A94-7B3C-734E-850F-D2FCECBFF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569" y="0"/>
            <a:ext cx="5720862" cy="429064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731A0C0-6A37-6C47-B705-61A355362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509" y="4179725"/>
            <a:ext cx="9366740" cy="2884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7680CC3-DAEB-384F-AC3B-7A7C5238C5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99"/>
          <a:stretch/>
        </p:blipFill>
        <p:spPr>
          <a:xfrm>
            <a:off x="127755" y="5004915"/>
            <a:ext cx="1701045" cy="11145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A34EFB4-A32B-554D-840E-85D6021B09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52" t="26857" r="59950" b="28444"/>
          <a:stretch/>
        </p:blipFill>
        <p:spPr>
          <a:xfrm>
            <a:off x="1934307" y="4946300"/>
            <a:ext cx="1723292" cy="12895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663EE6C-4A62-2A44-8A49-3FE2B5FAF2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200" t="27264" r="21652" b="31326"/>
          <a:stretch/>
        </p:blipFill>
        <p:spPr>
          <a:xfrm>
            <a:off x="5521570" y="4969746"/>
            <a:ext cx="1699846" cy="11946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83FA7D9-97A1-DA4F-92BF-A5E2451F61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349" t="28482" r="2754" b="30883"/>
          <a:stretch/>
        </p:blipFill>
        <p:spPr>
          <a:xfrm>
            <a:off x="7339844" y="5003837"/>
            <a:ext cx="1676401" cy="11723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ED3BC83-FD79-F940-908F-FB87C28C01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3593"/>
          <a:stretch/>
        </p:blipFill>
        <p:spPr>
          <a:xfrm>
            <a:off x="3776028" y="5015560"/>
            <a:ext cx="1627114" cy="111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线连接符 20">
            <a:extLst>
              <a:ext uri="{FF2B5EF4-FFF2-40B4-BE49-F238E27FC236}">
                <a16:creationId xmlns:a16="http://schemas.microsoft.com/office/drawing/2014/main" id="{04D6E5E9-3297-A74F-B741-BB8E1D15716E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1">
            <a:extLst>
              <a:ext uri="{FF2B5EF4-FFF2-40B4-BE49-F238E27FC236}">
                <a16:creationId xmlns:a16="http://schemas.microsoft.com/office/drawing/2014/main" id="{95408A54-ADC7-A040-9B07-EF2FA9F62D0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2">
            <a:extLst>
              <a:ext uri="{FF2B5EF4-FFF2-40B4-BE49-F238E27FC236}">
                <a16:creationId xmlns:a16="http://schemas.microsoft.com/office/drawing/2014/main" id="{B86A7FA9-ACE2-024E-885E-903965A3135F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3">
            <a:extLst>
              <a:ext uri="{FF2B5EF4-FFF2-40B4-BE49-F238E27FC236}">
                <a16:creationId xmlns:a16="http://schemas.microsoft.com/office/drawing/2014/main" id="{DD9344CD-BE54-7C49-82C2-45F8AC6B2389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" name="图片 24" descr="图片 24">
            <a:extLst>
              <a:ext uri="{FF2B5EF4-FFF2-40B4-BE49-F238E27FC236}">
                <a16:creationId xmlns:a16="http://schemas.microsoft.com/office/drawing/2014/main" id="{5DF5E303-42F5-984D-9B71-AAF634907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图片 25" descr="图片 25">
            <a:extLst>
              <a:ext uri="{FF2B5EF4-FFF2-40B4-BE49-F238E27FC236}">
                <a16:creationId xmlns:a16="http://schemas.microsoft.com/office/drawing/2014/main" id="{D15A9718-3D75-8349-9015-AAFCC73AE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21D6745-2D73-4406-96D0-C1EB38885098}"/>
              </a:ext>
            </a:extLst>
          </p:cNvPr>
          <p:cNvSpPr txBox="1"/>
          <p:nvPr/>
        </p:nvSpPr>
        <p:spPr>
          <a:xfrm>
            <a:off x="749813" y="4511815"/>
            <a:ext cx="7703332" cy="15653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zh-CN"/>
            </a:defPPr>
            <a:lvl1pPr>
              <a:lnSpc>
                <a:spcPts val="3860"/>
              </a:lnSpc>
              <a:defRPr sz="320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defRPr>
            </a:lvl1pPr>
          </a:lstStyle>
          <a:p>
            <a:r>
              <a:rPr lang="zh-CN" altLang="en-US" sz="2800" dirty="0"/>
              <a:t>启示录20:14 死亡和阴间也被扔在火湖里，这火湖就是第二次的死。</a:t>
            </a:r>
            <a:r>
              <a:rPr lang="en-US" altLang="zh-CN" sz="2800" dirty="0"/>
              <a:t>15</a:t>
            </a:r>
            <a:r>
              <a:rPr lang="zh-CN" altLang="en-US" sz="2800" dirty="0"/>
              <a:t>若有人名字没记在生命册上，他就被扔在火湖里。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EE757F3-2720-40C7-B874-7E1222B354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406" b="329"/>
          <a:stretch/>
        </p:blipFill>
        <p:spPr>
          <a:xfrm>
            <a:off x="1781680" y="358170"/>
            <a:ext cx="5580641" cy="374027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649882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线连接符 20">
            <a:extLst>
              <a:ext uri="{FF2B5EF4-FFF2-40B4-BE49-F238E27FC236}">
                <a16:creationId xmlns:a16="http://schemas.microsoft.com/office/drawing/2014/main" id="{04D6E5E9-3297-A74F-B741-BB8E1D15716E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1">
            <a:extLst>
              <a:ext uri="{FF2B5EF4-FFF2-40B4-BE49-F238E27FC236}">
                <a16:creationId xmlns:a16="http://schemas.microsoft.com/office/drawing/2014/main" id="{95408A54-ADC7-A040-9B07-EF2FA9F62D0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2">
            <a:extLst>
              <a:ext uri="{FF2B5EF4-FFF2-40B4-BE49-F238E27FC236}">
                <a16:creationId xmlns:a16="http://schemas.microsoft.com/office/drawing/2014/main" id="{B86A7FA9-ACE2-024E-885E-903965A3135F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3">
            <a:extLst>
              <a:ext uri="{FF2B5EF4-FFF2-40B4-BE49-F238E27FC236}">
                <a16:creationId xmlns:a16="http://schemas.microsoft.com/office/drawing/2014/main" id="{DD9344CD-BE54-7C49-82C2-45F8AC6B2389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" name="图片 24" descr="图片 24">
            <a:extLst>
              <a:ext uri="{FF2B5EF4-FFF2-40B4-BE49-F238E27FC236}">
                <a16:creationId xmlns:a16="http://schemas.microsoft.com/office/drawing/2014/main" id="{5DF5E303-42F5-984D-9B71-AAF634907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图片 25" descr="图片 25">
            <a:extLst>
              <a:ext uri="{FF2B5EF4-FFF2-40B4-BE49-F238E27FC236}">
                <a16:creationId xmlns:a16="http://schemas.microsoft.com/office/drawing/2014/main" id="{D15A9718-3D75-8349-9015-AAFCC73AE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FBAB4C4-89A8-3C4F-817E-FEF18A03E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这才是人生的终点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46F8048-E39A-584C-AB2B-C941561AD1EF}"/>
              </a:ext>
            </a:extLst>
          </p:cNvPr>
          <p:cNvSpPr/>
          <p:nvPr/>
        </p:nvSpPr>
        <p:spPr>
          <a:xfrm>
            <a:off x="450273" y="4935746"/>
            <a:ext cx="8221362" cy="12068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启示录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20:10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……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他们必昼夜受痛苦，直到永永远远。</a:t>
            </a:r>
          </a:p>
          <a:p>
            <a:pPr>
              <a:lnSpc>
                <a:spcPts val="3860"/>
              </a:lnSpc>
              <a:spcBef>
                <a:spcPts val="1200"/>
              </a:spcBef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马可福音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9:48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在那里，虫是不死的，火是不灭的。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86B9A21-4BDE-2D43-89E5-5827BD45F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066" y="1416585"/>
            <a:ext cx="5828633" cy="327860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71999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7A2D714C-1740-8E4D-B4FE-39732E9800B5}"/>
              </a:ext>
            </a:extLst>
          </p:cNvPr>
          <p:cNvSpPr txBox="1"/>
          <p:nvPr/>
        </p:nvSpPr>
        <p:spPr>
          <a:xfrm>
            <a:off x="1269882" y="4274701"/>
            <a:ext cx="6629035" cy="1656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我觉得我没有罪，所以不用</a:t>
            </a:r>
            <a:endParaRPr lang="en-US" altLang="zh-CN" sz="36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下地狱？</a:t>
            </a:r>
            <a:endParaRPr lang="zh-CN" altLang="en-US" sz="3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直线连接符 20">
            <a:extLst>
              <a:ext uri="{FF2B5EF4-FFF2-40B4-BE49-F238E27FC236}">
                <a16:creationId xmlns:a16="http://schemas.microsoft.com/office/drawing/2014/main" id="{F7DE2383-45B7-1045-89D4-FA1990F2A69C}"/>
              </a:ext>
            </a:extLst>
          </p:cNvPr>
          <p:cNvSpPr/>
          <p:nvPr/>
        </p:nvSpPr>
        <p:spPr>
          <a:xfrm flipH="1">
            <a:off x="454531" y="3822649"/>
            <a:ext cx="0" cy="256052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3" name="直线连接符 21">
            <a:extLst>
              <a:ext uri="{FF2B5EF4-FFF2-40B4-BE49-F238E27FC236}">
                <a16:creationId xmlns:a16="http://schemas.microsoft.com/office/drawing/2014/main" id="{21656D97-DE01-DD4E-8896-2D686A13A7D5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4" name="直线连接符 22">
            <a:extLst>
              <a:ext uri="{FF2B5EF4-FFF2-40B4-BE49-F238E27FC236}">
                <a16:creationId xmlns:a16="http://schemas.microsoft.com/office/drawing/2014/main" id="{D7584D7D-70B3-D747-BE87-0FC57E7A1E4D}"/>
              </a:ext>
            </a:extLst>
          </p:cNvPr>
          <p:cNvSpPr/>
          <p:nvPr/>
        </p:nvSpPr>
        <p:spPr>
          <a:xfrm flipH="1" flipV="1">
            <a:off x="971601" y="382264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3">
            <a:extLst>
              <a:ext uri="{FF2B5EF4-FFF2-40B4-BE49-F238E27FC236}">
                <a16:creationId xmlns:a16="http://schemas.microsoft.com/office/drawing/2014/main" id="{8C272BBF-8EE3-1F4B-867A-A5B74704F77F}"/>
              </a:ext>
            </a:extLst>
          </p:cNvPr>
          <p:cNvSpPr/>
          <p:nvPr/>
        </p:nvSpPr>
        <p:spPr>
          <a:xfrm flipH="1">
            <a:off x="8714268" y="3822648"/>
            <a:ext cx="0" cy="242223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7" name="图片 24" descr="图片 24">
            <a:extLst>
              <a:ext uri="{FF2B5EF4-FFF2-40B4-BE49-F238E27FC236}">
                <a16:creationId xmlns:a16="http://schemas.microsoft.com/office/drawing/2014/main" id="{DE5FB7B2-ABC9-FC4B-A5EE-9B962B0FA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图片 25" descr="图片 25">
            <a:extLst>
              <a:ext uri="{FF2B5EF4-FFF2-40B4-BE49-F238E27FC236}">
                <a16:creationId xmlns:a16="http://schemas.microsoft.com/office/drawing/2014/main" id="{B711CC56-FE6D-934D-905D-0332E8844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3563548"/>
            <a:ext cx="921637" cy="5650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93965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E2EB4304-AD50-B847-999F-21F36FF055B3}"/>
              </a:ext>
            </a:extLst>
          </p:cNvPr>
          <p:cNvGrpSpPr/>
          <p:nvPr/>
        </p:nvGrpSpPr>
        <p:grpSpPr>
          <a:xfrm>
            <a:off x="929097" y="2930995"/>
            <a:ext cx="7285806" cy="3642903"/>
            <a:chOff x="-1" y="2286000"/>
            <a:chExt cx="9144000" cy="4572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AB87456-EAB5-48A1-9B7B-B02AD3C8B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2286000"/>
              <a:ext cx="9144000" cy="4572000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3089952C-6283-4AC6-B09D-8C421C395039}"/>
                </a:ext>
              </a:extLst>
            </p:cNvPr>
            <p:cNvSpPr/>
            <p:nvPr/>
          </p:nvSpPr>
          <p:spPr>
            <a:xfrm>
              <a:off x="8124302" y="4776324"/>
              <a:ext cx="834504" cy="640627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坟墓</a:t>
              </a:r>
              <a:endParaRPr lang="en-US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541B632F-3DA2-8A4B-9041-98E076C23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这就是一生？</a:t>
            </a:r>
            <a:endParaRPr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CDF1A02-E000-E242-A279-8C316948FE03}"/>
              </a:ext>
            </a:extLst>
          </p:cNvPr>
          <p:cNvGrpSpPr/>
          <p:nvPr/>
        </p:nvGrpSpPr>
        <p:grpSpPr>
          <a:xfrm>
            <a:off x="0" y="1619117"/>
            <a:ext cx="1516284" cy="2141459"/>
            <a:chOff x="0" y="1619117"/>
            <a:chExt cx="1516284" cy="2141459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46A7FC4D-1CE2-C240-9DA5-2C868B982CB2}"/>
                </a:ext>
              </a:extLst>
            </p:cNvPr>
            <p:cNvGrpSpPr/>
            <p:nvPr/>
          </p:nvGrpSpPr>
          <p:grpSpPr>
            <a:xfrm>
              <a:off x="0" y="1619117"/>
              <a:ext cx="1516284" cy="2141459"/>
              <a:chOff x="0" y="1352899"/>
              <a:chExt cx="1516284" cy="2141459"/>
            </a:xfrm>
          </p:grpSpPr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63EC14A6-A308-774F-B8D9-E43F2C71F12C}"/>
                  </a:ext>
                </a:extLst>
              </p:cNvPr>
              <p:cNvSpPr/>
              <p:nvPr/>
            </p:nvSpPr>
            <p:spPr>
              <a:xfrm>
                <a:off x="0" y="1352899"/>
                <a:ext cx="1516284" cy="1819466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4" name="三角形 13">
                <a:extLst>
                  <a:ext uri="{FF2B5EF4-FFF2-40B4-BE49-F238E27FC236}">
                    <a16:creationId xmlns:a16="http://schemas.microsoft.com/office/drawing/2014/main" id="{6573FA74-DFAC-4040-8659-5D87A7DA9E0F}"/>
                  </a:ext>
                </a:extLst>
              </p:cNvPr>
              <p:cNvSpPr/>
              <p:nvPr/>
            </p:nvSpPr>
            <p:spPr>
              <a:xfrm rot="10800000">
                <a:off x="571386" y="3172365"/>
                <a:ext cx="373512" cy="321993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28CF71CA-3FD1-044C-B752-A76629E8D111}"/>
                </a:ext>
              </a:extLst>
            </p:cNvPr>
            <p:cNvSpPr txBox="1"/>
            <p:nvPr/>
          </p:nvSpPr>
          <p:spPr>
            <a:xfrm>
              <a:off x="0" y="1811408"/>
              <a:ext cx="150470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第一对父母从哪里来？</a:t>
              </a:r>
              <a:endParaRPr lang="en-US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8A918582-D62B-0B40-BA71-CC3960573772}"/>
              </a:ext>
            </a:extLst>
          </p:cNvPr>
          <p:cNvGrpSpPr/>
          <p:nvPr/>
        </p:nvGrpSpPr>
        <p:grpSpPr>
          <a:xfrm>
            <a:off x="7627716" y="1619117"/>
            <a:ext cx="1516284" cy="2141459"/>
            <a:chOff x="7627716" y="1619117"/>
            <a:chExt cx="1516284" cy="2141459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9D683C6-7E31-DC4A-9F1A-A88FF7F58E03}"/>
                </a:ext>
              </a:extLst>
            </p:cNvPr>
            <p:cNvGrpSpPr/>
            <p:nvPr/>
          </p:nvGrpSpPr>
          <p:grpSpPr>
            <a:xfrm>
              <a:off x="7627716" y="1619117"/>
              <a:ext cx="1516284" cy="2141459"/>
              <a:chOff x="0" y="1352899"/>
              <a:chExt cx="1516284" cy="2141459"/>
            </a:xfrm>
          </p:grpSpPr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6F37E092-4805-F84F-B4FF-4B21D5C94ACC}"/>
                  </a:ext>
                </a:extLst>
              </p:cNvPr>
              <p:cNvSpPr/>
              <p:nvPr/>
            </p:nvSpPr>
            <p:spPr>
              <a:xfrm>
                <a:off x="0" y="1352899"/>
                <a:ext cx="1516284" cy="1819466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8" name="三角形 17">
                <a:extLst>
                  <a:ext uri="{FF2B5EF4-FFF2-40B4-BE49-F238E27FC236}">
                    <a16:creationId xmlns:a16="http://schemas.microsoft.com/office/drawing/2014/main" id="{B7193D08-876C-0D49-8017-692FD7308380}"/>
                  </a:ext>
                </a:extLst>
              </p:cNvPr>
              <p:cNvSpPr/>
              <p:nvPr/>
            </p:nvSpPr>
            <p:spPr>
              <a:xfrm rot="10800000">
                <a:off x="571386" y="3172365"/>
                <a:ext cx="373512" cy="321993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22979DB-96A5-2D44-8A71-13BCFA917B76}"/>
                </a:ext>
              </a:extLst>
            </p:cNvPr>
            <p:cNvSpPr txBox="1"/>
            <p:nvPr/>
          </p:nvSpPr>
          <p:spPr>
            <a:xfrm>
              <a:off x="7857190" y="1760131"/>
              <a:ext cx="108048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死了以后去哪？</a:t>
              </a:r>
              <a:endParaRPr lang="en-US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FC8823CF-F9D3-534E-AD1C-3296B74205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42"/>
          <a:stretch/>
        </p:blipFill>
        <p:spPr>
          <a:xfrm>
            <a:off x="0" y="4119369"/>
            <a:ext cx="1252675" cy="190209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99BC3C7-DC3F-0749-B53C-5CEA81FFB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451" y="3704330"/>
            <a:ext cx="1252675" cy="121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6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2DF9D58D-C247-C149-9CB3-919AFFE3C39E}"/>
              </a:ext>
            </a:extLst>
          </p:cNvPr>
          <p:cNvGrpSpPr/>
          <p:nvPr/>
        </p:nvGrpSpPr>
        <p:grpSpPr>
          <a:xfrm>
            <a:off x="796041" y="732383"/>
            <a:ext cx="7551918" cy="5393233"/>
            <a:chOff x="837644" y="100361"/>
            <a:chExt cx="7551918" cy="539323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5E75E75C-5097-CB44-BE1F-0514DCC4B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7645" y="100361"/>
              <a:ext cx="3734355" cy="28007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634A41F-56FA-E94A-8CC1-8F3128462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50833" y="100361"/>
              <a:ext cx="3738729" cy="28007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7B8A0DD-A2E6-744F-9E2A-902ACB496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359" b="4995"/>
            <a:stretch/>
          </p:blipFill>
          <p:spPr>
            <a:xfrm>
              <a:off x="837644" y="3001108"/>
              <a:ext cx="3734355" cy="24750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1DDABDD-EC19-0945-9BAD-9526E6980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50833" y="3001108"/>
              <a:ext cx="3738729" cy="24924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1001D5C1-252E-2A41-91FB-FB5E113DFF70}"/>
              </a:ext>
            </a:extLst>
          </p:cNvPr>
          <p:cNvSpPr txBox="1"/>
          <p:nvPr/>
        </p:nvSpPr>
        <p:spPr>
          <a:xfrm>
            <a:off x="796041" y="199051"/>
            <a:ext cx="3734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说谎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6921ADD-C4F0-6244-AF91-C327BDFBC99F}"/>
              </a:ext>
            </a:extLst>
          </p:cNvPr>
          <p:cNvSpPr txBox="1"/>
          <p:nvPr/>
        </p:nvSpPr>
        <p:spPr>
          <a:xfrm>
            <a:off x="4606041" y="199051"/>
            <a:ext cx="3734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作弊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AEA4273-28E8-D64E-8093-40CDB470AEE2}"/>
              </a:ext>
            </a:extLst>
          </p:cNvPr>
          <p:cNvSpPr txBox="1"/>
          <p:nvPr/>
        </p:nvSpPr>
        <p:spPr>
          <a:xfrm>
            <a:off x="796041" y="6119205"/>
            <a:ext cx="3734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偷东西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971BB47-F9FD-614A-961A-DFAF02611C7B}"/>
              </a:ext>
            </a:extLst>
          </p:cNvPr>
          <p:cNvSpPr txBox="1"/>
          <p:nvPr/>
        </p:nvSpPr>
        <p:spPr>
          <a:xfrm>
            <a:off x="4606041" y="6119205"/>
            <a:ext cx="3734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打人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59784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CB73C6B4-B2D9-7844-9303-C46CFAE4C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225" y="0"/>
            <a:ext cx="476942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0B77D29-A45E-4303-877D-ED9C22823403}"/>
              </a:ext>
            </a:extLst>
          </p:cNvPr>
          <p:cNvSpPr txBox="1"/>
          <p:nvPr/>
        </p:nvSpPr>
        <p:spPr>
          <a:xfrm>
            <a:off x="436589" y="1243344"/>
            <a:ext cx="3666488" cy="476970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20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defRPr>
            </a:lvl1pPr>
          </a:lstStyle>
          <a:p>
            <a:r>
              <a:rPr lang="zh-CN" altLang="en-US" dirty="0"/>
              <a:t>以赛亚书</a:t>
            </a:r>
            <a:r>
              <a:rPr lang="en-US" altLang="zh-CN" dirty="0"/>
              <a:t>55:7</a:t>
            </a:r>
            <a:r>
              <a:rPr lang="zh-CN" altLang="en-US" dirty="0"/>
              <a:t> 恶人当离弃自己的道路，不义的人当除掉自己的意念，归向耶和华，耶和华就必怜恤他；当归向我们的神，因为神必广行赦免。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3069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线连接符 20">
            <a:extLst>
              <a:ext uri="{FF2B5EF4-FFF2-40B4-BE49-F238E27FC236}">
                <a16:creationId xmlns:a16="http://schemas.microsoft.com/office/drawing/2014/main" id="{9B0541F3-809D-E54E-A89E-0C8EAC7ADE3F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1">
            <a:extLst>
              <a:ext uri="{FF2B5EF4-FFF2-40B4-BE49-F238E27FC236}">
                <a16:creationId xmlns:a16="http://schemas.microsoft.com/office/drawing/2014/main" id="{301FF285-F47F-2F4D-9858-DA2E95419E2E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2">
            <a:extLst>
              <a:ext uri="{FF2B5EF4-FFF2-40B4-BE49-F238E27FC236}">
                <a16:creationId xmlns:a16="http://schemas.microsoft.com/office/drawing/2014/main" id="{FB45F93A-A45A-154B-849C-3D1F23CAB404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3">
            <a:extLst>
              <a:ext uri="{FF2B5EF4-FFF2-40B4-BE49-F238E27FC236}">
                <a16:creationId xmlns:a16="http://schemas.microsoft.com/office/drawing/2014/main" id="{D98ED8DA-7713-C24C-A928-D2709568FAA3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" name="图片 24" descr="图片 24">
            <a:extLst>
              <a:ext uri="{FF2B5EF4-FFF2-40B4-BE49-F238E27FC236}">
                <a16:creationId xmlns:a16="http://schemas.microsoft.com/office/drawing/2014/main" id="{75D6C12E-6B80-2C4C-80DC-F42A8BEA9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图片 25" descr="图片 25">
            <a:extLst>
              <a:ext uri="{FF2B5EF4-FFF2-40B4-BE49-F238E27FC236}">
                <a16:creationId xmlns:a16="http://schemas.microsoft.com/office/drawing/2014/main" id="{1E021FB6-B0A6-6A41-889C-18E89BDD8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19CE058-DD3F-440B-8569-FA50D48A4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106" y="17585"/>
            <a:ext cx="4673789" cy="367456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4BC35F1F-0EDC-4C00-BC40-89D18383E57B}"/>
              </a:ext>
            </a:extLst>
          </p:cNvPr>
          <p:cNvSpPr/>
          <p:nvPr/>
        </p:nvSpPr>
        <p:spPr>
          <a:xfrm>
            <a:off x="701400" y="3778597"/>
            <a:ext cx="8012855" cy="255339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启示录 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21:1-5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我又看见一个新天新地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...…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3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……【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神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】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要与人同住，他们要作他的子民；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...... 4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神要擦去他们一切的眼泪，不再有死亡，也不再有悲哀、哭号、疼痛，因为以前的事都过去了。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5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 坐宝座的说：“看哪，我将一切都更新了。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rPr>
              <a:t>”……</a:t>
            </a:r>
            <a:endParaRPr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21313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9A126144-D089-1046-AC71-BE0527275A6F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4" name="直线连接符 21">
            <a:extLst>
              <a:ext uri="{FF2B5EF4-FFF2-40B4-BE49-F238E27FC236}">
                <a16:creationId xmlns:a16="http://schemas.microsoft.com/office/drawing/2014/main" id="{38ABE7CC-F11E-6F40-ABE3-2DA5CD666B4A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2">
            <a:extLst>
              <a:ext uri="{FF2B5EF4-FFF2-40B4-BE49-F238E27FC236}">
                <a16:creationId xmlns:a16="http://schemas.microsoft.com/office/drawing/2014/main" id="{5DB312F5-F8DB-CC47-B25C-EF1B7F978315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039B2D0D-55DA-1148-8991-91AC6C144815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9C51F242-F1EC-0341-BB3B-6D5473DB4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065B1311-71A7-4049-A7F3-FE67FEF12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7A2D714C-1740-8E4D-B4FE-39732E9800B5}"/>
              </a:ext>
            </a:extLst>
          </p:cNvPr>
          <p:cNvSpPr txBox="1"/>
          <p:nvPr/>
        </p:nvSpPr>
        <p:spPr>
          <a:xfrm>
            <a:off x="1414850" y="5032099"/>
            <a:ext cx="6314300" cy="113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24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天堂还是地狱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ts val="4240"/>
              </a:lnSpc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你的选择？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C08438E-C1C7-4DCD-8DB6-9AE9111CA6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347" y="1545183"/>
            <a:ext cx="3873482" cy="316844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AA95E0C-EF63-4F34-905F-CECDD25ACD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68" t="-406" r="6319" b="329"/>
          <a:stretch/>
        </p:blipFill>
        <p:spPr>
          <a:xfrm>
            <a:off x="4736123" y="1546103"/>
            <a:ext cx="3739662" cy="316012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603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C6EB076E-478A-406A-A300-B85DDCC40237}"/>
              </a:ext>
            </a:extLst>
          </p:cNvPr>
          <p:cNvSpPr txBox="1"/>
          <p:nvPr/>
        </p:nvSpPr>
        <p:spPr>
          <a:xfrm>
            <a:off x="865757" y="2709774"/>
            <a:ext cx="7587388" cy="327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40"/>
              </a:lnSpc>
            </a:pP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学完这一课，我们已经清楚知道：</a:t>
            </a:r>
            <a:endParaRPr lang="en-US" altLang="zh-CN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4240"/>
              </a:lnSpc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人类是从哪里来的？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4240"/>
              </a:lnSpc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神爱我们，给了人类什么？（列举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2-3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个）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4240"/>
              </a:lnSpc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3.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人为什么会死？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4240"/>
              </a:lnSpc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4.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人活着为什么？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4240"/>
              </a:lnSpc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5.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人死了以后，先去哪里，再去哪里？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直线连接符 20">
            <a:extLst>
              <a:ext uri="{FF2B5EF4-FFF2-40B4-BE49-F238E27FC236}">
                <a16:creationId xmlns:a16="http://schemas.microsoft.com/office/drawing/2014/main" id="{8F390AEC-9B49-DD44-9150-3869F1744535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1">
            <a:extLst>
              <a:ext uri="{FF2B5EF4-FFF2-40B4-BE49-F238E27FC236}">
                <a16:creationId xmlns:a16="http://schemas.microsoft.com/office/drawing/2014/main" id="{8D45FB11-5F04-5442-8D1A-C72A876208D5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2">
            <a:extLst>
              <a:ext uri="{FF2B5EF4-FFF2-40B4-BE49-F238E27FC236}">
                <a16:creationId xmlns:a16="http://schemas.microsoft.com/office/drawing/2014/main" id="{A4CA4AB3-8CA5-0548-B122-F1EC4A97CA92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3">
            <a:extLst>
              <a:ext uri="{FF2B5EF4-FFF2-40B4-BE49-F238E27FC236}">
                <a16:creationId xmlns:a16="http://schemas.microsoft.com/office/drawing/2014/main" id="{117CFA3F-011B-B046-859B-862F3EDCC105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" name="图片 24" descr="图片 24">
            <a:extLst>
              <a:ext uri="{FF2B5EF4-FFF2-40B4-BE49-F238E27FC236}">
                <a16:creationId xmlns:a16="http://schemas.microsoft.com/office/drawing/2014/main" id="{2017DD0C-BE2C-EB43-A15A-D7054D991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图片 25" descr="图片 25">
            <a:extLst>
              <a:ext uri="{FF2B5EF4-FFF2-40B4-BE49-F238E27FC236}">
                <a16:creationId xmlns:a16="http://schemas.microsoft.com/office/drawing/2014/main" id="{0765FCB5-98A8-EC46-A79D-20A73C038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3A4C9DCD-7742-2942-9F93-8C4588EAB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任务三、复习题</a:t>
            </a:r>
          </a:p>
        </p:txBody>
      </p:sp>
    </p:spTree>
    <p:extLst>
      <p:ext uri="{BB962C8B-B14F-4D97-AF65-F5344CB8AC3E}">
        <p14:creationId xmlns:p14="http://schemas.microsoft.com/office/powerpoint/2010/main" val="5634088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C6EB076E-478A-406A-A300-B85DDCC40237}"/>
              </a:ext>
            </a:extLst>
          </p:cNvPr>
          <p:cNvSpPr txBox="1"/>
          <p:nvPr/>
        </p:nvSpPr>
        <p:spPr>
          <a:xfrm>
            <a:off x="927185" y="2380232"/>
            <a:ext cx="7587388" cy="3223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ts val="5040"/>
              </a:lnSpc>
              <a:buAutoNum type="arabicPeriod"/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人类是从哪里来的？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5040"/>
              </a:lnSpc>
            </a:pP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5040"/>
              </a:lnSpc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神爱我们，给了人类什么？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请列举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2-3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个）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5040"/>
              </a:lnSpc>
            </a:pP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5040"/>
              </a:lnSpc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人活着为什么？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直线连接符 20">
            <a:extLst>
              <a:ext uri="{FF2B5EF4-FFF2-40B4-BE49-F238E27FC236}">
                <a16:creationId xmlns:a16="http://schemas.microsoft.com/office/drawing/2014/main" id="{8F390AEC-9B49-DD44-9150-3869F1744535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1">
            <a:extLst>
              <a:ext uri="{FF2B5EF4-FFF2-40B4-BE49-F238E27FC236}">
                <a16:creationId xmlns:a16="http://schemas.microsoft.com/office/drawing/2014/main" id="{8D45FB11-5F04-5442-8D1A-C72A876208D5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2">
            <a:extLst>
              <a:ext uri="{FF2B5EF4-FFF2-40B4-BE49-F238E27FC236}">
                <a16:creationId xmlns:a16="http://schemas.microsoft.com/office/drawing/2014/main" id="{A4CA4AB3-8CA5-0548-B122-F1EC4A97CA92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3">
            <a:extLst>
              <a:ext uri="{FF2B5EF4-FFF2-40B4-BE49-F238E27FC236}">
                <a16:creationId xmlns:a16="http://schemas.microsoft.com/office/drawing/2014/main" id="{117CFA3F-011B-B046-859B-862F3EDCC105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" name="图片 24" descr="图片 24">
            <a:extLst>
              <a:ext uri="{FF2B5EF4-FFF2-40B4-BE49-F238E27FC236}">
                <a16:creationId xmlns:a16="http://schemas.microsoft.com/office/drawing/2014/main" id="{2017DD0C-BE2C-EB43-A15A-D7054D991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图片 25" descr="图片 25">
            <a:extLst>
              <a:ext uri="{FF2B5EF4-FFF2-40B4-BE49-F238E27FC236}">
                <a16:creationId xmlns:a16="http://schemas.microsoft.com/office/drawing/2014/main" id="{0765FCB5-98A8-EC46-A79D-20A73C038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3A4C9DCD-7742-2942-9F93-8C4588EAB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学完这一课，</a:t>
            </a:r>
            <a:br>
              <a:rPr lang="en-US" altLang="zh-CN" dirty="0"/>
            </a:br>
            <a:r>
              <a:rPr lang="zh-CN" altLang="en-US" dirty="0"/>
              <a:t>我们已经清楚知道：</a:t>
            </a:r>
          </a:p>
        </p:txBody>
      </p:sp>
      <p:cxnSp>
        <p:nvCxnSpPr>
          <p:cNvPr id="10" name="直接连接符 2">
            <a:extLst>
              <a:ext uri="{FF2B5EF4-FFF2-40B4-BE49-F238E27FC236}">
                <a16:creationId xmlns:a16="http://schemas.microsoft.com/office/drawing/2014/main" id="{361EEE8D-530C-EF47-9C32-E5136E937D5F}"/>
              </a:ext>
            </a:extLst>
          </p:cNvPr>
          <p:cNvCxnSpPr>
            <a:cxnSpLocks/>
          </p:cNvCxnSpPr>
          <p:nvPr/>
        </p:nvCxnSpPr>
        <p:spPr>
          <a:xfrm>
            <a:off x="1336830" y="3521612"/>
            <a:ext cx="6791686" cy="0"/>
          </a:xfrm>
          <a:prstGeom prst="line">
            <a:avLst/>
          </a:prstGeom>
          <a:ln w="2857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8248E426-6731-B745-BEE6-424ADC0966BD}"/>
              </a:ext>
            </a:extLst>
          </p:cNvPr>
          <p:cNvSpPr txBox="1"/>
          <p:nvPr/>
        </p:nvSpPr>
        <p:spPr>
          <a:xfrm>
            <a:off x="1336830" y="3035082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defRPr>
            </a:lvl1pPr>
          </a:lstStyle>
          <a:p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</a:rPr>
              <a:t>上帝直接创造而来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3280378-A7B3-4440-BB40-4E0825C6D53D}"/>
              </a:ext>
            </a:extLst>
          </p:cNvPr>
          <p:cNvSpPr txBox="1"/>
          <p:nvPr/>
        </p:nvSpPr>
        <p:spPr>
          <a:xfrm>
            <a:off x="1323350" y="4421565"/>
            <a:ext cx="5865708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defRPr>
            </a:lvl1pPr>
          </a:lstStyle>
          <a:p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</a:rPr>
              <a:t>神的形像、灵魂、管理的工作、</a:t>
            </a:r>
            <a:r>
              <a:rPr lang="en-US" altLang="zh-CN" sz="2800" dirty="0">
                <a:solidFill>
                  <a:schemeClr val="accent6">
                    <a:lumMod val="50000"/>
                  </a:schemeClr>
                </a:solidFill>
              </a:rPr>
              <a:t>……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2A4DC4F-48FC-9147-93C5-08FB99DFFC34}"/>
              </a:ext>
            </a:extLst>
          </p:cNvPr>
          <p:cNvSpPr txBox="1"/>
          <p:nvPr/>
        </p:nvSpPr>
        <p:spPr>
          <a:xfrm>
            <a:off x="1355703" y="5557868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defRPr>
            </a:lvl1pPr>
          </a:lstStyle>
          <a:p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</a:rPr>
              <a:t>爱神和爱人如己</a:t>
            </a:r>
            <a:endParaRPr lang="en-US" altLang="zh-CN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6" name="直接连接符 2">
            <a:extLst>
              <a:ext uri="{FF2B5EF4-FFF2-40B4-BE49-F238E27FC236}">
                <a16:creationId xmlns:a16="http://schemas.microsoft.com/office/drawing/2014/main" id="{7DB35ECC-C4A9-FD4F-951F-A4D2AB694553}"/>
              </a:ext>
            </a:extLst>
          </p:cNvPr>
          <p:cNvCxnSpPr>
            <a:cxnSpLocks/>
          </p:cNvCxnSpPr>
          <p:nvPr/>
        </p:nvCxnSpPr>
        <p:spPr>
          <a:xfrm>
            <a:off x="1336830" y="4916658"/>
            <a:ext cx="7177743" cy="0"/>
          </a:xfrm>
          <a:prstGeom prst="line">
            <a:avLst/>
          </a:prstGeom>
          <a:ln w="2857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直接连接符 2">
            <a:extLst>
              <a:ext uri="{FF2B5EF4-FFF2-40B4-BE49-F238E27FC236}">
                <a16:creationId xmlns:a16="http://schemas.microsoft.com/office/drawing/2014/main" id="{7A84C0F3-D685-174D-B7F1-555CAA2992EB}"/>
              </a:ext>
            </a:extLst>
          </p:cNvPr>
          <p:cNvCxnSpPr>
            <a:cxnSpLocks/>
          </p:cNvCxnSpPr>
          <p:nvPr/>
        </p:nvCxnSpPr>
        <p:spPr>
          <a:xfrm>
            <a:off x="1336830" y="6053797"/>
            <a:ext cx="7177743" cy="0"/>
          </a:xfrm>
          <a:prstGeom prst="line">
            <a:avLst/>
          </a:prstGeom>
          <a:ln w="2857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49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C6EB076E-478A-406A-A300-B85DDCC40237}"/>
              </a:ext>
            </a:extLst>
          </p:cNvPr>
          <p:cNvSpPr txBox="1"/>
          <p:nvPr/>
        </p:nvSpPr>
        <p:spPr>
          <a:xfrm>
            <a:off x="927185" y="2966803"/>
            <a:ext cx="7587388" cy="1950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4.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人为什么会死？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5040"/>
              </a:lnSpc>
            </a:pP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5. 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人死了以后，先去哪里，再去哪里？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直线连接符 20">
            <a:extLst>
              <a:ext uri="{FF2B5EF4-FFF2-40B4-BE49-F238E27FC236}">
                <a16:creationId xmlns:a16="http://schemas.microsoft.com/office/drawing/2014/main" id="{8F390AEC-9B49-DD44-9150-3869F1744535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1">
            <a:extLst>
              <a:ext uri="{FF2B5EF4-FFF2-40B4-BE49-F238E27FC236}">
                <a16:creationId xmlns:a16="http://schemas.microsoft.com/office/drawing/2014/main" id="{8D45FB11-5F04-5442-8D1A-C72A876208D5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2">
            <a:extLst>
              <a:ext uri="{FF2B5EF4-FFF2-40B4-BE49-F238E27FC236}">
                <a16:creationId xmlns:a16="http://schemas.microsoft.com/office/drawing/2014/main" id="{A4CA4AB3-8CA5-0548-B122-F1EC4A97CA92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3">
            <a:extLst>
              <a:ext uri="{FF2B5EF4-FFF2-40B4-BE49-F238E27FC236}">
                <a16:creationId xmlns:a16="http://schemas.microsoft.com/office/drawing/2014/main" id="{117CFA3F-011B-B046-859B-862F3EDCC105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" name="图片 24" descr="图片 24">
            <a:extLst>
              <a:ext uri="{FF2B5EF4-FFF2-40B4-BE49-F238E27FC236}">
                <a16:creationId xmlns:a16="http://schemas.microsoft.com/office/drawing/2014/main" id="{2017DD0C-BE2C-EB43-A15A-D7054D991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图片 25" descr="图片 25">
            <a:extLst>
              <a:ext uri="{FF2B5EF4-FFF2-40B4-BE49-F238E27FC236}">
                <a16:creationId xmlns:a16="http://schemas.microsoft.com/office/drawing/2014/main" id="{0765FCB5-98A8-EC46-A79D-20A73C038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3A4C9DCD-7742-2942-9F93-8C4588EAB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学完这一课，</a:t>
            </a:r>
            <a:br>
              <a:rPr lang="en-US" altLang="zh-CN" dirty="0"/>
            </a:br>
            <a:r>
              <a:rPr lang="zh-CN" altLang="en-US" dirty="0"/>
              <a:t>我们已经清楚知道：</a:t>
            </a:r>
          </a:p>
        </p:txBody>
      </p:sp>
      <p:cxnSp>
        <p:nvCxnSpPr>
          <p:cNvPr id="10" name="直接连接符 2">
            <a:extLst>
              <a:ext uri="{FF2B5EF4-FFF2-40B4-BE49-F238E27FC236}">
                <a16:creationId xmlns:a16="http://schemas.microsoft.com/office/drawing/2014/main" id="{361EEE8D-530C-EF47-9C32-E5136E937D5F}"/>
              </a:ext>
            </a:extLst>
          </p:cNvPr>
          <p:cNvCxnSpPr>
            <a:cxnSpLocks/>
          </p:cNvCxnSpPr>
          <p:nvPr/>
        </p:nvCxnSpPr>
        <p:spPr>
          <a:xfrm>
            <a:off x="1336830" y="4108183"/>
            <a:ext cx="6791686" cy="0"/>
          </a:xfrm>
          <a:prstGeom prst="line">
            <a:avLst/>
          </a:prstGeom>
          <a:ln w="2857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直接连接符 2">
            <a:extLst>
              <a:ext uri="{FF2B5EF4-FFF2-40B4-BE49-F238E27FC236}">
                <a16:creationId xmlns:a16="http://schemas.microsoft.com/office/drawing/2014/main" id="{7DB35ECC-C4A9-FD4F-951F-A4D2AB694553}"/>
              </a:ext>
            </a:extLst>
          </p:cNvPr>
          <p:cNvCxnSpPr>
            <a:cxnSpLocks/>
          </p:cNvCxnSpPr>
          <p:nvPr/>
        </p:nvCxnSpPr>
        <p:spPr>
          <a:xfrm>
            <a:off x="1336830" y="5503229"/>
            <a:ext cx="7177743" cy="0"/>
          </a:xfrm>
          <a:prstGeom prst="line">
            <a:avLst/>
          </a:prstGeom>
          <a:ln w="28575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E32FA6FA-051D-AE46-A874-0929D88E7300}"/>
              </a:ext>
            </a:extLst>
          </p:cNvPr>
          <p:cNvSpPr txBox="1"/>
          <p:nvPr/>
        </p:nvSpPr>
        <p:spPr>
          <a:xfrm>
            <a:off x="1332406" y="3614457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defRPr>
            </a:lvl1pPr>
          </a:lstStyle>
          <a:p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</a:rPr>
              <a:t>因为亚当和夏娃开始犯罪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00BF4F0-B8E1-8440-A39E-02D2EB563286}"/>
              </a:ext>
            </a:extLst>
          </p:cNvPr>
          <p:cNvSpPr txBox="1"/>
          <p:nvPr/>
        </p:nvSpPr>
        <p:spPr>
          <a:xfrm>
            <a:off x="1332406" y="5023192"/>
            <a:ext cx="664797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defRPr>
            </a:lvl1pPr>
          </a:lstStyle>
          <a:p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</a:rPr>
              <a:t>先去神面前接受审判，再去地狱或者天堂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95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E6455BB-28E5-4941-8010-A4A345B9D7B9}"/>
              </a:ext>
            </a:extLst>
          </p:cNvPr>
          <p:cNvSpPr txBox="1"/>
          <p:nvPr/>
        </p:nvSpPr>
        <p:spPr>
          <a:xfrm>
            <a:off x="756138" y="5025438"/>
            <a:ext cx="7631723" cy="113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36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ts val="4240"/>
              </a:lnSpc>
            </a:pPr>
            <a:r>
              <a:rPr lang="zh-CN" altLang="en-US" sz="3200" dirty="0"/>
              <a:t>诗篇</a:t>
            </a:r>
            <a:r>
              <a:rPr lang="en-US" sz="3200" dirty="0"/>
              <a:t>139</a:t>
            </a:r>
            <a:r>
              <a:rPr lang="en-US" altLang="zh-CN" sz="3200" dirty="0"/>
              <a:t>:</a:t>
            </a:r>
            <a:r>
              <a:rPr lang="en-US" sz="3200" dirty="0"/>
              <a:t>14 </a:t>
            </a:r>
            <a:r>
              <a:rPr lang="zh-CN" altLang="en-US" sz="3200" dirty="0"/>
              <a:t>我要称谢你，因我受造奇妙可畏。你的作为奇妙，这是我心深知道的。</a:t>
            </a:r>
            <a:endParaRPr lang="en-US" sz="3200" dirty="0"/>
          </a:p>
        </p:txBody>
      </p:sp>
      <p:sp>
        <p:nvSpPr>
          <p:cNvPr id="4" name="直线连接符 20">
            <a:extLst>
              <a:ext uri="{FF2B5EF4-FFF2-40B4-BE49-F238E27FC236}">
                <a16:creationId xmlns:a16="http://schemas.microsoft.com/office/drawing/2014/main" id="{AC42B6E1-B203-C746-A300-AF7468906BD2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1">
            <a:extLst>
              <a:ext uri="{FF2B5EF4-FFF2-40B4-BE49-F238E27FC236}">
                <a16:creationId xmlns:a16="http://schemas.microsoft.com/office/drawing/2014/main" id="{B73E96AF-78A4-7C46-8F6E-FA28C1AF4DB3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2">
            <a:extLst>
              <a:ext uri="{FF2B5EF4-FFF2-40B4-BE49-F238E27FC236}">
                <a16:creationId xmlns:a16="http://schemas.microsoft.com/office/drawing/2014/main" id="{1FC18C16-086F-A743-861B-F2210D00B950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3">
            <a:extLst>
              <a:ext uri="{FF2B5EF4-FFF2-40B4-BE49-F238E27FC236}">
                <a16:creationId xmlns:a16="http://schemas.microsoft.com/office/drawing/2014/main" id="{380C7524-7601-3A49-8A03-CE977A2B7636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" name="图片 24" descr="图片 24">
            <a:extLst>
              <a:ext uri="{FF2B5EF4-FFF2-40B4-BE49-F238E27FC236}">
                <a16:creationId xmlns:a16="http://schemas.microsoft.com/office/drawing/2014/main" id="{2E30E3FB-00DD-D142-91FD-BDBD3E585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图片 25" descr="图片 25">
            <a:extLst>
              <a:ext uri="{FF2B5EF4-FFF2-40B4-BE49-F238E27FC236}">
                <a16:creationId xmlns:a16="http://schemas.microsoft.com/office/drawing/2014/main" id="{EB839888-1FA2-9345-B361-3C0856DA0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57879FE-3316-8742-9C3E-6B4E9323E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872" y="700008"/>
            <a:ext cx="7248257" cy="407714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149282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562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E6455BB-28E5-4941-8010-A4A345B9D7B9}"/>
              </a:ext>
            </a:extLst>
          </p:cNvPr>
          <p:cNvSpPr txBox="1"/>
          <p:nvPr/>
        </p:nvSpPr>
        <p:spPr>
          <a:xfrm>
            <a:off x="756138" y="5315261"/>
            <a:ext cx="7631723" cy="632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36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ts val="4640"/>
              </a:lnSpc>
            </a:pPr>
            <a:r>
              <a:rPr lang="zh-CN" altLang="en-US" sz="3200" dirty="0"/>
              <a:t>神为什么要造分别善恶树？</a:t>
            </a:r>
          </a:p>
        </p:txBody>
      </p:sp>
      <p:sp>
        <p:nvSpPr>
          <p:cNvPr id="4" name="直线连接符 20">
            <a:extLst>
              <a:ext uri="{FF2B5EF4-FFF2-40B4-BE49-F238E27FC236}">
                <a16:creationId xmlns:a16="http://schemas.microsoft.com/office/drawing/2014/main" id="{AC42B6E1-B203-C746-A300-AF7468906BD2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1">
            <a:extLst>
              <a:ext uri="{FF2B5EF4-FFF2-40B4-BE49-F238E27FC236}">
                <a16:creationId xmlns:a16="http://schemas.microsoft.com/office/drawing/2014/main" id="{B73E96AF-78A4-7C46-8F6E-FA28C1AF4DB3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2">
            <a:extLst>
              <a:ext uri="{FF2B5EF4-FFF2-40B4-BE49-F238E27FC236}">
                <a16:creationId xmlns:a16="http://schemas.microsoft.com/office/drawing/2014/main" id="{1FC18C16-086F-A743-861B-F2210D00B950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3">
            <a:extLst>
              <a:ext uri="{FF2B5EF4-FFF2-40B4-BE49-F238E27FC236}">
                <a16:creationId xmlns:a16="http://schemas.microsoft.com/office/drawing/2014/main" id="{380C7524-7601-3A49-8A03-CE977A2B7636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" name="图片 24" descr="图片 24">
            <a:extLst>
              <a:ext uri="{FF2B5EF4-FFF2-40B4-BE49-F238E27FC236}">
                <a16:creationId xmlns:a16="http://schemas.microsoft.com/office/drawing/2014/main" id="{2E30E3FB-00DD-D142-91FD-BDBD3E585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图片 25" descr="图片 25">
            <a:extLst>
              <a:ext uri="{FF2B5EF4-FFF2-40B4-BE49-F238E27FC236}">
                <a16:creationId xmlns:a16="http://schemas.microsoft.com/office/drawing/2014/main" id="{EB839888-1FA2-9345-B361-3C0856DA0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标题 9">
            <a:extLst>
              <a:ext uri="{FF2B5EF4-FFF2-40B4-BE49-F238E27FC236}">
                <a16:creationId xmlns:a16="http://schemas.microsoft.com/office/drawing/2014/main" id="{2037E5BC-3EFA-B44C-8A70-ADD27C1D3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附录一：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6A0FCF7-0437-DC4B-989A-67B348DD13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816"/>
          <a:stretch/>
        </p:blipFill>
        <p:spPr>
          <a:xfrm>
            <a:off x="1858537" y="1495632"/>
            <a:ext cx="5426923" cy="339439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82507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2CCF89A-B2E9-4261-B4AF-D485F4272A29}"/>
              </a:ext>
            </a:extLst>
          </p:cNvPr>
          <p:cNvSpPr txBox="1"/>
          <p:nvPr/>
        </p:nvSpPr>
        <p:spPr>
          <a:xfrm>
            <a:off x="1029782" y="3314022"/>
            <a:ext cx="6878541" cy="1953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>
              <a:lnSpc>
                <a:spcPts val="5020"/>
              </a:lnSpc>
              <a:buFont typeface="+mj-lt"/>
              <a:buAutoNum type="arabicPeriod"/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人类从哪里来？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lvl="0" indent="-514350">
              <a:lnSpc>
                <a:spcPts val="5020"/>
              </a:lnSpc>
              <a:buFont typeface="+mj-lt"/>
              <a:buAutoNum type="arabicPeriod"/>
            </a:pPr>
            <a:r>
              <a:rPr lang="zh-CN" altLang="en-US" sz="32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人为什么会死？</a:t>
            </a:r>
            <a:endParaRPr lang="zh-CN" altLang="zh-CN" sz="32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lvl="0" indent="-514350">
              <a:lnSpc>
                <a:spcPts val="5020"/>
              </a:lnSpc>
              <a:buFont typeface="+mj-lt"/>
              <a:buAutoNum type="arabicPeriod"/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人死以后去哪？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EAA26A15-7F35-AE43-A244-49C0ACD69CCD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4" name="直线连接符 21">
            <a:extLst>
              <a:ext uri="{FF2B5EF4-FFF2-40B4-BE49-F238E27FC236}">
                <a16:creationId xmlns:a16="http://schemas.microsoft.com/office/drawing/2014/main" id="{96765A7F-04FD-214F-9FFA-E498BF9B2245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2">
            <a:extLst>
              <a:ext uri="{FF2B5EF4-FFF2-40B4-BE49-F238E27FC236}">
                <a16:creationId xmlns:a16="http://schemas.microsoft.com/office/drawing/2014/main" id="{CF36188B-70E4-884D-9450-69FDDB1E165B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3">
            <a:extLst>
              <a:ext uri="{FF2B5EF4-FFF2-40B4-BE49-F238E27FC236}">
                <a16:creationId xmlns:a16="http://schemas.microsoft.com/office/drawing/2014/main" id="{7E8A7931-1F14-E243-B178-949C83ACAB19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28F1446F-6C0F-D345-A466-E7A208C22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AC780E8-B821-CB43-BE63-40C2C885B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04E2177-B5F6-DE43-B00B-957328C3C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学习内容：</a:t>
            </a:r>
          </a:p>
        </p:txBody>
      </p:sp>
    </p:spTree>
    <p:extLst>
      <p:ext uri="{BB962C8B-B14F-4D97-AF65-F5344CB8AC3E}">
        <p14:creationId xmlns:p14="http://schemas.microsoft.com/office/powerpoint/2010/main" val="16506293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E6455BB-28E5-4941-8010-A4A345B9D7B9}"/>
              </a:ext>
            </a:extLst>
          </p:cNvPr>
          <p:cNvSpPr txBox="1"/>
          <p:nvPr/>
        </p:nvSpPr>
        <p:spPr>
          <a:xfrm>
            <a:off x="756138" y="5458550"/>
            <a:ext cx="7631723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36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kumimoji="1" lang="zh-CN" altLang="en-US" sz="3200" dirty="0"/>
              <a:t>爸爸给</a:t>
            </a:r>
            <a:r>
              <a:rPr kumimoji="1" lang="en-US" altLang="zh-CN" sz="3200" dirty="0"/>
              <a:t>13</a:t>
            </a:r>
            <a:r>
              <a:rPr kumimoji="1" lang="zh-CN" altLang="en-US" sz="3200" dirty="0"/>
              <a:t>岁的孩子一笔钱，让他自由支配</a:t>
            </a:r>
            <a:endParaRPr kumimoji="1" lang="en-US" altLang="zh-CN" sz="3200" dirty="0"/>
          </a:p>
        </p:txBody>
      </p:sp>
      <p:sp>
        <p:nvSpPr>
          <p:cNvPr id="4" name="直线连接符 20">
            <a:extLst>
              <a:ext uri="{FF2B5EF4-FFF2-40B4-BE49-F238E27FC236}">
                <a16:creationId xmlns:a16="http://schemas.microsoft.com/office/drawing/2014/main" id="{AC42B6E1-B203-C746-A300-AF7468906BD2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1">
            <a:extLst>
              <a:ext uri="{FF2B5EF4-FFF2-40B4-BE49-F238E27FC236}">
                <a16:creationId xmlns:a16="http://schemas.microsoft.com/office/drawing/2014/main" id="{B73E96AF-78A4-7C46-8F6E-FA28C1AF4DB3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2">
            <a:extLst>
              <a:ext uri="{FF2B5EF4-FFF2-40B4-BE49-F238E27FC236}">
                <a16:creationId xmlns:a16="http://schemas.microsoft.com/office/drawing/2014/main" id="{1FC18C16-086F-A743-861B-F2210D00B950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3">
            <a:extLst>
              <a:ext uri="{FF2B5EF4-FFF2-40B4-BE49-F238E27FC236}">
                <a16:creationId xmlns:a16="http://schemas.microsoft.com/office/drawing/2014/main" id="{380C7524-7601-3A49-8A03-CE977A2B7636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" name="图片 24" descr="图片 24">
            <a:extLst>
              <a:ext uri="{FF2B5EF4-FFF2-40B4-BE49-F238E27FC236}">
                <a16:creationId xmlns:a16="http://schemas.microsoft.com/office/drawing/2014/main" id="{2E30E3FB-00DD-D142-91FD-BDBD3E585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图片 25" descr="图片 25">
            <a:extLst>
              <a:ext uri="{FF2B5EF4-FFF2-40B4-BE49-F238E27FC236}">
                <a16:creationId xmlns:a16="http://schemas.microsoft.com/office/drawing/2014/main" id="{EB839888-1FA2-9345-B361-3C0856DA0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8BDDAE6-470A-914B-9ECB-D37CECB56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1" y="577531"/>
            <a:ext cx="7148576" cy="475599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47944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E6455BB-28E5-4941-8010-A4A345B9D7B9}"/>
              </a:ext>
            </a:extLst>
          </p:cNvPr>
          <p:cNvSpPr txBox="1"/>
          <p:nvPr/>
        </p:nvSpPr>
        <p:spPr>
          <a:xfrm>
            <a:off x="756138" y="4834353"/>
            <a:ext cx="7789871" cy="1517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36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ts val="3840"/>
              </a:lnSpc>
            </a:pPr>
            <a:r>
              <a:rPr lang="zh-CN" altLang="en-US" sz="2800" dirty="0"/>
              <a:t>因为：</a:t>
            </a:r>
          </a:p>
          <a:p>
            <a:pPr>
              <a:lnSpc>
                <a:spcPts val="3840"/>
              </a:lnSpc>
            </a:pPr>
            <a:r>
              <a:rPr lang="zh-CN" altLang="en-US" sz="2800" dirty="0"/>
              <a:t>神想给亚当和夏娃自由表达他们对神的爱和顺服的机会。即便神知道他们会不遵守吩咐。</a:t>
            </a:r>
            <a:endParaRPr lang="en-US" sz="2800" dirty="0"/>
          </a:p>
        </p:txBody>
      </p:sp>
      <p:sp>
        <p:nvSpPr>
          <p:cNvPr id="4" name="直线连接符 20">
            <a:extLst>
              <a:ext uri="{FF2B5EF4-FFF2-40B4-BE49-F238E27FC236}">
                <a16:creationId xmlns:a16="http://schemas.microsoft.com/office/drawing/2014/main" id="{AC42B6E1-B203-C746-A300-AF7468906BD2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1">
            <a:extLst>
              <a:ext uri="{FF2B5EF4-FFF2-40B4-BE49-F238E27FC236}">
                <a16:creationId xmlns:a16="http://schemas.microsoft.com/office/drawing/2014/main" id="{B73E96AF-78A4-7C46-8F6E-FA28C1AF4DB3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2">
            <a:extLst>
              <a:ext uri="{FF2B5EF4-FFF2-40B4-BE49-F238E27FC236}">
                <a16:creationId xmlns:a16="http://schemas.microsoft.com/office/drawing/2014/main" id="{1FC18C16-086F-A743-861B-F2210D00B950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3">
            <a:extLst>
              <a:ext uri="{FF2B5EF4-FFF2-40B4-BE49-F238E27FC236}">
                <a16:creationId xmlns:a16="http://schemas.microsoft.com/office/drawing/2014/main" id="{380C7524-7601-3A49-8A03-CE977A2B7636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" name="图片 24" descr="图片 24">
            <a:extLst>
              <a:ext uri="{FF2B5EF4-FFF2-40B4-BE49-F238E27FC236}">
                <a16:creationId xmlns:a16="http://schemas.microsoft.com/office/drawing/2014/main" id="{2E30E3FB-00DD-D142-91FD-BDBD3E585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图片 25" descr="图片 25">
            <a:extLst>
              <a:ext uri="{FF2B5EF4-FFF2-40B4-BE49-F238E27FC236}">
                <a16:creationId xmlns:a16="http://schemas.microsoft.com/office/drawing/2014/main" id="{EB839888-1FA2-9345-B361-3C0856DA0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标题 9">
            <a:extLst>
              <a:ext uri="{FF2B5EF4-FFF2-40B4-BE49-F238E27FC236}">
                <a16:creationId xmlns:a16="http://schemas.microsoft.com/office/drawing/2014/main" id="{2037E5BC-3EFA-B44C-8A70-ADD27C1D3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神为什么要造分别善恶树？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6A0FCF7-0437-DC4B-989A-67B348DD13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816"/>
          <a:stretch/>
        </p:blipFill>
        <p:spPr>
          <a:xfrm>
            <a:off x="1858537" y="1495632"/>
            <a:ext cx="5426923" cy="339439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41322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E6455BB-28E5-4941-8010-A4A345B9D7B9}"/>
              </a:ext>
            </a:extLst>
          </p:cNvPr>
          <p:cNvSpPr txBox="1"/>
          <p:nvPr/>
        </p:nvSpPr>
        <p:spPr>
          <a:xfrm>
            <a:off x="756138" y="5299175"/>
            <a:ext cx="7631723" cy="632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36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ts val="4640"/>
              </a:lnSpc>
            </a:pPr>
            <a:r>
              <a:rPr lang="zh-CN" altLang="en-US" sz="3200" dirty="0"/>
              <a:t>神为什么不创造出“不会犯罪”的人？</a:t>
            </a:r>
            <a:endParaRPr lang="en-US" sz="3200" dirty="0"/>
          </a:p>
        </p:txBody>
      </p:sp>
      <p:sp>
        <p:nvSpPr>
          <p:cNvPr id="4" name="直线连接符 20">
            <a:extLst>
              <a:ext uri="{FF2B5EF4-FFF2-40B4-BE49-F238E27FC236}">
                <a16:creationId xmlns:a16="http://schemas.microsoft.com/office/drawing/2014/main" id="{AC42B6E1-B203-C746-A300-AF7468906BD2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1">
            <a:extLst>
              <a:ext uri="{FF2B5EF4-FFF2-40B4-BE49-F238E27FC236}">
                <a16:creationId xmlns:a16="http://schemas.microsoft.com/office/drawing/2014/main" id="{B73E96AF-78A4-7C46-8F6E-FA28C1AF4DB3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2">
            <a:extLst>
              <a:ext uri="{FF2B5EF4-FFF2-40B4-BE49-F238E27FC236}">
                <a16:creationId xmlns:a16="http://schemas.microsoft.com/office/drawing/2014/main" id="{1FC18C16-086F-A743-861B-F2210D00B950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3">
            <a:extLst>
              <a:ext uri="{FF2B5EF4-FFF2-40B4-BE49-F238E27FC236}">
                <a16:creationId xmlns:a16="http://schemas.microsoft.com/office/drawing/2014/main" id="{380C7524-7601-3A49-8A03-CE977A2B7636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" name="图片 24" descr="图片 24">
            <a:extLst>
              <a:ext uri="{FF2B5EF4-FFF2-40B4-BE49-F238E27FC236}">
                <a16:creationId xmlns:a16="http://schemas.microsoft.com/office/drawing/2014/main" id="{2E30E3FB-00DD-D142-91FD-BDBD3E585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图片 25" descr="图片 25">
            <a:extLst>
              <a:ext uri="{FF2B5EF4-FFF2-40B4-BE49-F238E27FC236}">
                <a16:creationId xmlns:a16="http://schemas.microsoft.com/office/drawing/2014/main" id="{EB839888-1FA2-9345-B361-3C0856DA0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标题 9">
            <a:extLst>
              <a:ext uri="{FF2B5EF4-FFF2-40B4-BE49-F238E27FC236}">
                <a16:creationId xmlns:a16="http://schemas.microsoft.com/office/drawing/2014/main" id="{2037E5BC-3EFA-B44C-8A70-ADD27C1D3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附录一：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6A0FCF7-0437-DC4B-989A-67B348DD13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816"/>
          <a:stretch/>
        </p:blipFill>
        <p:spPr>
          <a:xfrm>
            <a:off x="1858537" y="1495632"/>
            <a:ext cx="5426923" cy="339439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88179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E6455BB-28E5-4941-8010-A4A345B9D7B9}"/>
              </a:ext>
            </a:extLst>
          </p:cNvPr>
          <p:cNvSpPr txBox="1"/>
          <p:nvPr/>
        </p:nvSpPr>
        <p:spPr>
          <a:xfrm>
            <a:off x="756138" y="5369170"/>
            <a:ext cx="7789871" cy="103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36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ts val="3840"/>
              </a:lnSpc>
            </a:pPr>
            <a:r>
              <a:rPr lang="zh-CN" altLang="en-US" sz="2800" dirty="0"/>
              <a:t>神是爱，所以神创造人是他爱的彰显和表达。神的爱让他必须给人完全的自由。</a:t>
            </a:r>
            <a:endParaRPr lang="en-US" sz="2800" dirty="0"/>
          </a:p>
        </p:txBody>
      </p:sp>
      <p:sp>
        <p:nvSpPr>
          <p:cNvPr id="4" name="直线连接符 20">
            <a:extLst>
              <a:ext uri="{FF2B5EF4-FFF2-40B4-BE49-F238E27FC236}">
                <a16:creationId xmlns:a16="http://schemas.microsoft.com/office/drawing/2014/main" id="{AC42B6E1-B203-C746-A300-AF7468906BD2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1">
            <a:extLst>
              <a:ext uri="{FF2B5EF4-FFF2-40B4-BE49-F238E27FC236}">
                <a16:creationId xmlns:a16="http://schemas.microsoft.com/office/drawing/2014/main" id="{B73E96AF-78A4-7C46-8F6E-FA28C1AF4DB3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2">
            <a:extLst>
              <a:ext uri="{FF2B5EF4-FFF2-40B4-BE49-F238E27FC236}">
                <a16:creationId xmlns:a16="http://schemas.microsoft.com/office/drawing/2014/main" id="{1FC18C16-086F-A743-861B-F2210D00B950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3">
            <a:extLst>
              <a:ext uri="{FF2B5EF4-FFF2-40B4-BE49-F238E27FC236}">
                <a16:creationId xmlns:a16="http://schemas.microsoft.com/office/drawing/2014/main" id="{380C7524-7601-3A49-8A03-CE977A2B7636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" name="图片 24" descr="图片 24">
            <a:extLst>
              <a:ext uri="{FF2B5EF4-FFF2-40B4-BE49-F238E27FC236}">
                <a16:creationId xmlns:a16="http://schemas.microsoft.com/office/drawing/2014/main" id="{2E30E3FB-00DD-D142-91FD-BDBD3E585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图片 25" descr="图片 25">
            <a:extLst>
              <a:ext uri="{FF2B5EF4-FFF2-40B4-BE49-F238E27FC236}">
                <a16:creationId xmlns:a16="http://schemas.microsoft.com/office/drawing/2014/main" id="{EB839888-1FA2-9345-B361-3C0856DA0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标题 9">
            <a:extLst>
              <a:ext uri="{FF2B5EF4-FFF2-40B4-BE49-F238E27FC236}">
                <a16:creationId xmlns:a16="http://schemas.microsoft.com/office/drawing/2014/main" id="{2037E5BC-3EFA-B44C-8A70-ADD27C1D3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神为什么不创造 “不会犯罪”的人？</a:t>
            </a:r>
          </a:p>
        </p:txBody>
      </p:sp>
      <p:pic>
        <p:nvPicPr>
          <p:cNvPr id="11" name="图片 10" descr="图标&#10;&#10;中度可信度描述已自动生成">
            <a:extLst>
              <a:ext uri="{FF2B5EF4-FFF2-40B4-BE49-F238E27FC236}">
                <a16:creationId xmlns:a16="http://schemas.microsoft.com/office/drawing/2014/main" id="{197655A7-7D16-D34F-98EB-786ABC949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081" y="1865418"/>
            <a:ext cx="3263673" cy="315350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A07FB2C-6A98-9440-8DF8-99C56A589E2D}"/>
              </a:ext>
            </a:extLst>
          </p:cNvPr>
          <p:cNvSpPr txBox="1"/>
          <p:nvPr/>
        </p:nvSpPr>
        <p:spPr>
          <a:xfrm>
            <a:off x="7032259" y="3575739"/>
            <a:ext cx="1064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atin typeface="Avenir Next LT Pro Demi" panose="020B0604020202020204" pitchFamily="34" charset="0"/>
              </a:rPr>
              <a:t>YES!</a:t>
            </a:r>
            <a:endParaRPr lang="en-US" sz="3200" b="1" dirty="0">
              <a:latin typeface="Avenir Next LT Pro Demi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2945CDA-E8A9-6147-A0E0-E6614F9B0E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51" t="17528" r="6966"/>
          <a:stretch/>
        </p:blipFill>
        <p:spPr>
          <a:xfrm>
            <a:off x="1115046" y="2633654"/>
            <a:ext cx="3263672" cy="195648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090990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9">
            <a:extLst>
              <a:ext uri="{FF2B5EF4-FFF2-40B4-BE49-F238E27FC236}">
                <a16:creationId xmlns:a16="http://schemas.microsoft.com/office/drawing/2014/main" id="{2037E5BC-3EFA-B44C-8A70-ADD27C1D3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“不会犯罪”的人也不能爱</a:t>
            </a:r>
          </a:p>
        </p:txBody>
      </p:sp>
      <p:pic>
        <p:nvPicPr>
          <p:cNvPr id="12" name="IMB_hychBL" descr="IMB_hychBL">
            <a:hlinkClick r:id="" action="ppaction://media"/>
            <a:extLst>
              <a:ext uri="{FF2B5EF4-FFF2-40B4-BE49-F238E27FC236}">
                <a16:creationId xmlns:a16="http://schemas.microsoft.com/office/drawing/2014/main" id="{12D6CA08-4E96-6241-84B7-259ECB0405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8572" b="2856"/>
          <a:stretch/>
        </p:blipFill>
        <p:spPr>
          <a:xfrm>
            <a:off x="1973732" y="1728938"/>
            <a:ext cx="5196535" cy="4527227"/>
          </a:xfrm>
          <a:prstGeom prst="rect">
            <a:avLst/>
          </a:prstGeom>
          <a:effectLst>
            <a:outerShdw blurRad="114300" dist="508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656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E6455BB-28E5-4941-8010-A4A345B9D7B9}"/>
              </a:ext>
            </a:extLst>
          </p:cNvPr>
          <p:cNvSpPr txBox="1"/>
          <p:nvPr/>
        </p:nvSpPr>
        <p:spPr>
          <a:xfrm>
            <a:off x="756138" y="5369170"/>
            <a:ext cx="7789871" cy="103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36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ts val="3840"/>
              </a:lnSpc>
            </a:pPr>
            <a:r>
              <a:rPr lang="zh-CN" altLang="en-US" sz="2800" dirty="0"/>
              <a:t>神期待人以顺服来回应他的爱，就必须给人有完全的自由，可以自主作选择。</a:t>
            </a:r>
            <a:endParaRPr lang="en-US" sz="2800" dirty="0"/>
          </a:p>
        </p:txBody>
      </p:sp>
      <p:sp>
        <p:nvSpPr>
          <p:cNvPr id="4" name="直线连接符 20">
            <a:extLst>
              <a:ext uri="{FF2B5EF4-FFF2-40B4-BE49-F238E27FC236}">
                <a16:creationId xmlns:a16="http://schemas.microsoft.com/office/drawing/2014/main" id="{AC42B6E1-B203-C746-A300-AF7468906BD2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1">
            <a:extLst>
              <a:ext uri="{FF2B5EF4-FFF2-40B4-BE49-F238E27FC236}">
                <a16:creationId xmlns:a16="http://schemas.microsoft.com/office/drawing/2014/main" id="{B73E96AF-78A4-7C46-8F6E-FA28C1AF4DB3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2">
            <a:extLst>
              <a:ext uri="{FF2B5EF4-FFF2-40B4-BE49-F238E27FC236}">
                <a16:creationId xmlns:a16="http://schemas.microsoft.com/office/drawing/2014/main" id="{1FC18C16-086F-A743-861B-F2210D00B950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3">
            <a:extLst>
              <a:ext uri="{FF2B5EF4-FFF2-40B4-BE49-F238E27FC236}">
                <a16:creationId xmlns:a16="http://schemas.microsoft.com/office/drawing/2014/main" id="{380C7524-7601-3A49-8A03-CE977A2B7636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" name="图片 24" descr="图片 24">
            <a:extLst>
              <a:ext uri="{FF2B5EF4-FFF2-40B4-BE49-F238E27FC236}">
                <a16:creationId xmlns:a16="http://schemas.microsoft.com/office/drawing/2014/main" id="{2E30E3FB-00DD-D142-91FD-BDBD3E585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图片 25" descr="图片 25">
            <a:extLst>
              <a:ext uri="{FF2B5EF4-FFF2-40B4-BE49-F238E27FC236}">
                <a16:creationId xmlns:a16="http://schemas.microsoft.com/office/drawing/2014/main" id="{EB839888-1FA2-9345-B361-3C0856DA0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标题 9">
            <a:extLst>
              <a:ext uri="{FF2B5EF4-FFF2-40B4-BE49-F238E27FC236}">
                <a16:creationId xmlns:a16="http://schemas.microsoft.com/office/drawing/2014/main" id="{2037E5BC-3EFA-B44C-8A70-ADD27C1D3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神为什么不创造 “不会犯罪”的人？</a:t>
            </a:r>
          </a:p>
        </p:txBody>
      </p:sp>
      <p:pic>
        <p:nvPicPr>
          <p:cNvPr id="11" name="图片 10" descr="一辆银色的车&#10;&#10;低可信度描述已自动生成">
            <a:extLst>
              <a:ext uri="{FF2B5EF4-FFF2-40B4-BE49-F238E27FC236}">
                <a16:creationId xmlns:a16="http://schemas.microsoft.com/office/drawing/2014/main" id="{7975039B-9D7A-EF44-8DA4-EF647C00A1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11" t="13504" r="29778" b="4449"/>
          <a:stretch/>
        </p:blipFill>
        <p:spPr>
          <a:xfrm>
            <a:off x="2832844" y="1567981"/>
            <a:ext cx="3478309" cy="372203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47846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E6455BB-28E5-4941-8010-A4A345B9D7B9}"/>
              </a:ext>
            </a:extLst>
          </p:cNvPr>
          <p:cNvSpPr txBox="1"/>
          <p:nvPr/>
        </p:nvSpPr>
        <p:spPr>
          <a:xfrm>
            <a:off x="756138" y="5025438"/>
            <a:ext cx="7631723" cy="122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3600"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ts val="4640"/>
              </a:lnSpc>
            </a:pPr>
            <a:r>
              <a:rPr lang="zh-CN" altLang="en-US" sz="3200" dirty="0"/>
              <a:t>神为什么要造分别善恶树？</a:t>
            </a:r>
          </a:p>
          <a:p>
            <a:pPr>
              <a:lnSpc>
                <a:spcPts val="4640"/>
              </a:lnSpc>
            </a:pPr>
            <a:r>
              <a:rPr lang="zh-CN" altLang="en-US" sz="3200" dirty="0"/>
              <a:t>神为什么不创造出“不会犯罪”的人？</a:t>
            </a:r>
            <a:endParaRPr lang="en-US" sz="3200" dirty="0"/>
          </a:p>
        </p:txBody>
      </p:sp>
      <p:sp>
        <p:nvSpPr>
          <p:cNvPr id="4" name="直线连接符 20">
            <a:extLst>
              <a:ext uri="{FF2B5EF4-FFF2-40B4-BE49-F238E27FC236}">
                <a16:creationId xmlns:a16="http://schemas.microsoft.com/office/drawing/2014/main" id="{AC42B6E1-B203-C746-A300-AF7468906BD2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1">
            <a:extLst>
              <a:ext uri="{FF2B5EF4-FFF2-40B4-BE49-F238E27FC236}">
                <a16:creationId xmlns:a16="http://schemas.microsoft.com/office/drawing/2014/main" id="{B73E96AF-78A4-7C46-8F6E-FA28C1AF4DB3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2">
            <a:extLst>
              <a:ext uri="{FF2B5EF4-FFF2-40B4-BE49-F238E27FC236}">
                <a16:creationId xmlns:a16="http://schemas.microsoft.com/office/drawing/2014/main" id="{1FC18C16-086F-A743-861B-F2210D00B950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3">
            <a:extLst>
              <a:ext uri="{FF2B5EF4-FFF2-40B4-BE49-F238E27FC236}">
                <a16:creationId xmlns:a16="http://schemas.microsoft.com/office/drawing/2014/main" id="{380C7524-7601-3A49-8A03-CE977A2B7636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" name="图片 24" descr="图片 24">
            <a:extLst>
              <a:ext uri="{FF2B5EF4-FFF2-40B4-BE49-F238E27FC236}">
                <a16:creationId xmlns:a16="http://schemas.microsoft.com/office/drawing/2014/main" id="{2E30E3FB-00DD-D142-91FD-BDBD3E585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图片 25" descr="图片 25">
            <a:extLst>
              <a:ext uri="{FF2B5EF4-FFF2-40B4-BE49-F238E27FC236}">
                <a16:creationId xmlns:a16="http://schemas.microsoft.com/office/drawing/2014/main" id="{EB839888-1FA2-9345-B361-3C0856DA0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标题 9">
            <a:extLst>
              <a:ext uri="{FF2B5EF4-FFF2-40B4-BE49-F238E27FC236}">
                <a16:creationId xmlns:a16="http://schemas.microsoft.com/office/drawing/2014/main" id="{2037E5BC-3EFA-B44C-8A70-ADD27C1D3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总结：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6A0FCF7-0437-DC4B-989A-67B348DD13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816"/>
          <a:stretch/>
        </p:blipFill>
        <p:spPr>
          <a:xfrm>
            <a:off x="1858537" y="1495632"/>
            <a:ext cx="5426923" cy="339439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1348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2CCF89A-B2E9-4261-B4AF-D485F4272A29}"/>
              </a:ext>
            </a:extLst>
          </p:cNvPr>
          <p:cNvSpPr txBox="1"/>
          <p:nvPr/>
        </p:nvSpPr>
        <p:spPr>
          <a:xfrm>
            <a:off x="1029782" y="3314022"/>
            <a:ext cx="6878541" cy="1953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>
              <a:lnSpc>
                <a:spcPts val="5020"/>
              </a:lnSpc>
              <a:buFont typeface="+mj-lt"/>
              <a:buAutoNum type="arabicPeriod"/>
            </a:pP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人类从哪里来？</a:t>
            </a:r>
            <a:endParaRPr lang="en-US" altLang="zh-CN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lvl="0" indent="-514350">
              <a:lnSpc>
                <a:spcPts val="5020"/>
              </a:lnSpc>
              <a:buFont typeface="+mj-lt"/>
              <a:buAutoNum type="arabicPeriod"/>
            </a:pPr>
            <a:r>
              <a:rPr lang="zh-CN" alt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人为什么会死？</a:t>
            </a:r>
            <a:endParaRPr lang="zh-CN" altLang="zh-CN" sz="320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514350" lvl="0" indent="-514350">
              <a:lnSpc>
                <a:spcPts val="5020"/>
              </a:lnSpc>
              <a:buFont typeface="+mj-lt"/>
              <a:buAutoNum type="arabicPeriod"/>
            </a:pPr>
            <a:r>
              <a:rPr lang="zh-CN" alt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人死以后去哪？</a:t>
            </a:r>
            <a:endParaRPr lang="en-US" altLang="zh-CN" sz="3200" dirty="0">
              <a:solidFill>
                <a:schemeClr val="accent6">
                  <a:lumMod val="60000"/>
                  <a:lumOff val="4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EAA26A15-7F35-AE43-A244-49C0ACD69CCD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4" name="直线连接符 21">
            <a:extLst>
              <a:ext uri="{FF2B5EF4-FFF2-40B4-BE49-F238E27FC236}">
                <a16:creationId xmlns:a16="http://schemas.microsoft.com/office/drawing/2014/main" id="{96765A7F-04FD-214F-9FFA-E498BF9B2245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2">
            <a:extLst>
              <a:ext uri="{FF2B5EF4-FFF2-40B4-BE49-F238E27FC236}">
                <a16:creationId xmlns:a16="http://schemas.microsoft.com/office/drawing/2014/main" id="{CF36188B-70E4-884D-9450-69FDDB1E165B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3">
            <a:extLst>
              <a:ext uri="{FF2B5EF4-FFF2-40B4-BE49-F238E27FC236}">
                <a16:creationId xmlns:a16="http://schemas.microsoft.com/office/drawing/2014/main" id="{7E8A7931-1F14-E243-B178-949C83ACAB19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28F1446F-6C0F-D345-A466-E7A208C22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AC780E8-B821-CB43-BE63-40C2C885B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04E2177-B5F6-DE43-B00B-957328C3C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学习内容：</a:t>
            </a:r>
          </a:p>
        </p:txBody>
      </p:sp>
    </p:spTree>
    <p:extLst>
      <p:ext uri="{BB962C8B-B14F-4D97-AF65-F5344CB8AC3E}">
        <p14:creationId xmlns:p14="http://schemas.microsoft.com/office/powerpoint/2010/main" val="1427354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线连接符 20">
            <a:extLst>
              <a:ext uri="{FF2B5EF4-FFF2-40B4-BE49-F238E27FC236}">
                <a16:creationId xmlns:a16="http://schemas.microsoft.com/office/drawing/2014/main" id="{3F44FBDD-E4A2-E243-8C37-E59B9F9A2007}"/>
              </a:ext>
            </a:extLst>
          </p:cNvPr>
          <p:cNvSpPr/>
          <p:nvPr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CAB30943-B212-1E45-B3CA-A48B1387640B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304408F8-0391-E642-A580-35337A64DA46}"/>
              </a:ext>
            </a:extLst>
          </p:cNvPr>
          <p:cNvSpPr/>
          <p:nvPr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3">
            <a:extLst>
              <a:ext uri="{FF2B5EF4-FFF2-40B4-BE49-F238E27FC236}">
                <a16:creationId xmlns:a16="http://schemas.microsoft.com/office/drawing/2014/main" id="{5A921A9B-DAC0-7445-B831-C5380730EE4E}"/>
              </a:ext>
            </a:extLst>
          </p:cNvPr>
          <p:cNvSpPr/>
          <p:nvPr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图片 24" descr="图片 24">
            <a:extLst>
              <a:ext uri="{FF2B5EF4-FFF2-40B4-BE49-F238E27FC236}">
                <a16:creationId xmlns:a16="http://schemas.microsoft.com/office/drawing/2014/main" id="{FA15287E-8D16-0048-B554-DE63AAF74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图片 25" descr="图片 25">
            <a:extLst>
              <a:ext uri="{FF2B5EF4-FFF2-40B4-BE49-F238E27FC236}">
                <a16:creationId xmlns:a16="http://schemas.microsoft.com/office/drawing/2014/main" id="{2CA6F159-EBBC-624E-908C-D76AE926E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43D7A70-AF0C-4BE6-A4B4-B309D524B763}"/>
              </a:ext>
            </a:extLst>
          </p:cNvPr>
          <p:cNvSpPr txBox="1"/>
          <p:nvPr/>
        </p:nvSpPr>
        <p:spPr>
          <a:xfrm>
            <a:off x="721112" y="4518798"/>
            <a:ext cx="7789872" cy="16006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zh-CN"/>
            </a:defPPr>
            <a:lvl1pPr>
              <a:lnSpc>
                <a:spcPts val="4040"/>
              </a:lnSpc>
              <a:defRPr sz="320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defRPr>
            </a:lvl1pPr>
          </a:lstStyle>
          <a:p>
            <a:r>
              <a:rPr lang="zh-CN" altLang="en-US" dirty="0"/>
              <a:t>创世记 </a:t>
            </a:r>
            <a:r>
              <a:rPr lang="en-US" dirty="0"/>
              <a:t>2</a:t>
            </a:r>
            <a:r>
              <a:rPr lang="en-US" altLang="zh-CN" dirty="0"/>
              <a:t>:</a:t>
            </a:r>
            <a:r>
              <a:rPr lang="en-US" dirty="0"/>
              <a:t>7 </a:t>
            </a:r>
            <a:r>
              <a:rPr lang="en-US" dirty="0" err="1"/>
              <a:t>耶和华</a:t>
            </a:r>
            <a:r>
              <a:rPr lang="en-US" dirty="0"/>
              <a:t> </a:t>
            </a:r>
            <a:r>
              <a:rPr lang="en-US" dirty="0" err="1"/>
              <a:t>神用地上的尘土造人，将生气吹在他鼻孔里，他就成了有灵的活人，名叫亚当</a:t>
            </a:r>
            <a:r>
              <a:rPr lang="en-US" dirty="0"/>
              <a:t>。</a:t>
            </a:r>
          </a:p>
        </p:txBody>
      </p:sp>
      <p:pic>
        <p:nvPicPr>
          <p:cNvPr id="6" name="图片 5" descr="花园里的摆设布局&#10;&#10;描述已自动生成">
            <a:extLst>
              <a:ext uri="{FF2B5EF4-FFF2-40B4-BE49-F238E27FC236}">
                <a16:creationId xmlns:a16="http://schemas.microsoft.com/office/drawing/2014/main" id="{532594A4-9AA6-4D5F-A8EF-EDD6650EF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975" y="594033"/>
            <a:ext cx="6206051" cy="349607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57776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443D7A70-AF0C-4BE6-A4B4-B309D524B763}"/>
              </a:ext>
            </a:extLst>
          </p:cNvPr>
          <p:cNvSpPr txBox="1"/>
          <p:nvPr/>
        </p:nvSpPr>
        <p:spPr>
          <a:xfrm>
            <a:off x="581392" y="1480498"/>
            <a:ext cx="8108075" cy="103053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zh-CN"/>
            </a:defPPr>
            <a:lvl1pPr>
              <a:lnSpc>
                <a:spcPts val="4040"/>
              </a:lnSpc>
              <a:defRPr sz="320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defRPr>
            </a:lvl1pPr>
          </a:lstStyle>
          <a:p>
            <a:pPr>
              <a:lnSpc>
                <a:spcPts val="3840"/>
              </a:lnSpc>
            </a:pPr>
            <a:r>
              <a:rPr lang="zh-CN" altLang="en-US" sz="2800" dirty="0"/>
              <a:t>创世记 </a:t>
            </a:r>
            <a:r>
              <a:rPr lang="en-US" sz="2800" dirty="0"/>
              <a:t>2</a:t>
            </a:r>
            <a:r>
              <a:rPr lang="en-US" altLang="zh-CN" sz="2800" dirty="0"/>
              <a:t>:</a:t>
            </a:r>
            <a:r>
              <a:rPr lang="en-US" sz="2800" dirty="0"/>
              <a:t>7 </a:t>
            </a:r>
            <a:r>
              <a:rPr lang="en-US" sz="2800" dirty="0" err="1"/>
              <a:t>耶和华</a:t>
            </a:r>
            <a:r>
              <a:rPr lang="en-US" sz="2800" dirty="0"/>
              <a:t> </a:t>
            </a:r>
            <a:r>
              <a:rPr lang="en-US" sz="2800" dirty="0" err="1"/>
              <a:t>神用地上的尘土造人，将生气吹在他鼻孔里，他就成了有灵的活人，名叫亚当</a:t>
            </a:r>
            <a:r>
              <a:rPr lang="en-US" sz="2800" dirty="0"/>
              <a:t>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2886A6A-D278-4A1B-A659-ACA1DE52334E}"/>
              </a:ext>
            </a:extLst>
          </p:cNvPr>
          <p:cNvSpPr txBox="1"/>
          <p:nvPr/>
        </p:nvSpPr>
        <p:spPr>
          <a:xfrm>
            <a:off x="581392" y="2768159"/>
            <a:ext cx="8848725" cy="34767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zh-CN"/>
            </a:defPPr>
            <a:lvl1pPr>
              <a:lnSpc>
                <a:spcPts val="4040"/>
              </a:lnSpc>
              <a:defRPr sz="3200">
                <a:latin typeface="Microsoft YaHei" panose="020B0503020204020204" pitchFamily="34" charset="-122"/>
                <a:ea typeface="Microsoft YaHei" panose="020B0503020204020204" pitchFamily="34" charset="-122"/>
                <a:cs typeface="微软雅黑"/>
              </a:defRPr>
            </a:lvl1pPr>
          </a:lstStyle>
          <a:p>
            <a:pPr>
              <a:lnSpc>
                <a:spcPts val="3860"/>
              </a:lnSpc>
              <a:spcBef>
                <a:spcPts val="1800"/>
              </a:spcBef>
            </a:pPr>
            <a:r>
              <a:rPr lang="zh-CN" altLang="en-US" sz="2800" dirty="0"/>
              <a:t>人是谁造的</a:t>
            </a:r>
            <a:r>
              <a:rPr lang="en-US" altLang="zh-CN" sz="2800" dirty="0"/>
              <a:t>?  </a:t>
            </a:r>
            <a:r>
              <a:rPr lang="zh-CN" altLang="en-US" sz="2800" u="sng" dirty="0"/>
              <a:t>                         </a:t>
            </a:r>
            <a:r>
              <a:rPr lang="zh-CN" altLang="en-US" sz="2800" dirty="0"/>
              <a:t>。</a:t>
            </a:r>
            <a:endParaRPr lang="en-US" altLang="zh-CN" sz="2800" dirty="0"/>
          </a:p>
          <a:p>
            <a:pPr>
              <a:lnSpc>
                <a:spcPts val="3860"/>
              </a:lnSpc>
              <a:spcBef>
                <a:spcPts val="1800"/>
              </a:spcBef>
            </a:pPr>
            <a:r>
              <a:rPr lang="zh-CN" altLang="en-US" sz="2800" dirty="0"/>
              <a:t>耶和华 神用什么造了人？</a:t>
            </a:r>
            <a:r>
              <a:rPr lang="zh-CN" altLang="en-US" sz="2800" u="sng" dirty="0"/>
              <a:t>                   </a:t>
            </a:r>
            <a:r>
              <a:rPr lang="zh-CN" altLang="en-US" sz="2800" dirty="0"/>
              <a:t>。</a:t>
            </a:r>
            <a:endParaRPr lang="en-US" altLang="zh-CN" sz="2800" dirty="0"/>
          </a:p>
          <a:p>
            <a:pPr>
              <a:lnSpc>
                <a:spcPts val="3860"/>
              </a:lnSpc>
              <a:spcBef>
                <a:spcPts val="1800"/>
              </a:spcBef>
            </a:pPr>
            <a:r>
              <a:rPr lang="zh-CN" altLang="en-US" sz="2800" dirty="0"/>
              <a:t>尘土所造的人是怎么成为一个活人的？</a:t>
            </a:r>
            <a:endParaRPr lang="en-US" altLang="zh-CN" sz="2800" dirty="0"/>
          </a:p>
          <a:p>
            <a:pPr>
              <a:lnSpc>
                <a:spcPts val="3860"/>
              </a:lnSpc>
              <a:spcBef>
                <a:spcPts val="1800"/>
              </a:spcBef>
            </a:pPr>
            <a:r>
              <a:rPr lang="zh-CN" altLang="en-US" sz="2800" u="sng" dirty="0"/>
              <a:t>                                                                          </a:t>
            </a:r>
            <a:r>
              <a:rPr lang="zh-CN" altLang="en-US" sz="2800" dirty="0"/>
              <a:t>。</a:t>
            </a:r>
            <a:endParaRPr lang="en-US" altLang="zh-CN" sz="2800" dirty="0"/>
          </a:p>
          <a:p>
            <a:pPr>
              <a:lnSpc>
                <a:spcPts val="3860"/>
              </a:lnSpc>
              <a:spcBef>
                <a:spcPts val="1800"/>
              </a:spcBef>
            </a:pPr>
            <a:r>
              <a:rPr lang="zh-CN" altLang="en-US" sz="2800" dirty="0"/>
              <a:t>这是神造的第一个人，他叫什么名字？</a:t>
            </a:r>
            <a:r>
              <a:rPr lang="zh-CN" altLang="en-US" sz="2800" u="sng" dirty="0"/>
              <a:t>           </a:t>
            </a:r>
            <a:r>
              <a:rPr lang="zh-CN" altLang="en-US" sz="2800" dirty="0"/>
              <a:t>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3C2BD31-49F5-4752-B95F-84FC3F36009E}"/>
              </a:ext>
            </a:extLst>
          </p:cNvPr>
          <p:cNvSpPr txBox="1"/>
          <p:nvPr/>
        </p:nvSpPr>
        <p:spPr>
          <a:xfrm>
            <a:off x="2759666" y="2737518"/>
            <a:ext cx="2775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</a:rPr>
              <a:t>耶和华 神造的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7D25C6A-220E-4922-964E-400CF1A34307}"/>
              </a:ext>
            </a:extLst>
          </p:cNvPr>
          <p:cNvSpPr txBox="1"/>
          <p:nvPr/>
        </p:nvSpPr>
        <p:spPr>
          <a:xfrm>
            <a:off x="4771982" y="3443101"/>
            <a:ext cx="22533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</a:rPr>
              <a:t>地上的尘土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F3AD60B-44ED-41E3-A287-A879D5DB3DFE}"/>
              </a:ext>
            </a:extLst>
          </p:cNvPr>
          <p:cNvSpPr txBox="1"/>
          <p:nvPr/>
        </p:nvSpPr>
        <p:spPr>
          <a:xfrm>
            <a:off x="581391" y="4877728"/>
            <a:ext cx="8848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800" dirty="0">
                <a:solidFill>
                  <a:schemeClr val="accent6">
                    <a:lumMod val="50000"/>
                  </a:schemeClr>
                </a:solidFill>
              </a:rPr>
              <a:t>神将生气吹在他的鼻孔里，他就成了有灵的活人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7AF2F82-1F06-40AA-BDB2-75B51190C64F}"/>
              </a:ext>
            </a:extLst>
          </p:cNvPr>
          <p:cNvSpPr txBox="1"/>
          <p:nvPr/>
        </p:nvSpPr>
        <p:spPr>
          <a:xfrm>
            <a:off x="6816413" y="5641926"/>
            <a:ext cx="11212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亚当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直线连接符 20">
            <a:extLst>
              <a:ext uri="{FF2B5EF4-FFF2-40B4-BE49-F238E27FC236}">
                <a16:creationId xmlns:a16="http://schemas.microsoft.com/office/drawing/2014/main" id="{AE75818A-2478-8542-9336-899282A392FA}"/>
              </a:ext>
            </a:extLst>
          </p:cNvPr>
          <p:cNvSpPr/>
          <p:nvPr/>
        </p:nvSpPr>
        <p:spPr>
          <a:xfrm flipH="1">
            <a:off x="454531" y="1251243"/>
            <a:ext cx="0" cy="513192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1" name="直线连接符 21">
            <a:extLst>
              <a:ext uri="{FF2B5EF4-FFF2-40B4-BE49-F238E27FC236}">
                <a16:creationId xmlns:a16="http://schemas.microsoft.com/office/drawing/2014/main" id="{A6CE5871-D5FA-CA4D-8398-071226414434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3" name="直线连接符 22">
            <a:extLst>
              <a:ext uri="{FF2B5EF4-FFF2-40B4-BE49-F238E27FC236}">
                <a16:creationId xmlns:a16="http://schemas.microsoft.com/office/drawing/2014/main" id="{E8ECA759-B770-A24A-B414-496954AD5C0D}"/>
              </a:ext>
            </a:extLst>
          </p:cNvPr>
          <p:cNvSpPr/>
          <p:nvPr/>
        </p:nvSpPr>
        <p:spPr>
          <a:xfrm flipH="1" flipV="1">
            <a:off x="971601" y="1251243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" name="直线连接符 23">
            <a:extLst>
              <a:ext uri="{FF2B5EF4-FFF2-40B4-BE49-F238E27FC236}">
                <a16:creationId xmlns:a16="http://schemas.microsoft.com/office/drawing/2014/main" id="{381181BF-66FC-594F-9DC6-F728C578DD38}"/>
              </a:ext>
            </a:extLst>
          </p:cNvPr>
          <p:cNvSpPr/>
          <p:nvPr/>
        </p:nvSpPr>
        <p:spPr>
          <a:xfrm flipH="1">
            <a:off x="8714268" y="1251242"/>
            <a:ext cx="0" cy="4993638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" name="图片 24" descr="图片 24">
            <a:extLst>
              <a:ext uri="{FF2B5EF4-FFF2-40B4-BE49-F238E27FC236}">
                <a16:creationId xmlns:a16="http://schemas.microsoft.com/office/drawing/2014/main" id="{BE4C4FBC-DF02-7844-8615-00580D92C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图片 25" descr="图片 25">
            <a:extLst>
              <a:ext uri="{FF2B5EF4-FFF2-40B4-BE49-F238E27FC236}">
                <a16:creationId xmlns:a16="http://schemas.microsoft.com/office/drawing/2014/main" id="{F2F39A15-0FFC-AC49-B0ED-5C50238FA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992142"/>
            <a:ext cx="921637" cy="5650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5611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7833</Words>
  <Application>Microsoft Office PowerPoint</Application>
  <PresentationFormat>全屏显示(4:3)</PresentationFormat>
  <Paragraphs>454</Paragraphs>
  <Slides>66</Slides>
  <Notes>66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66</vt:i4>
      </vt:variant>
    </vt:vector>
  </HeadingPairs>
  <TitlesOfParts>
    <vt:vector size="78" baseType="lpstr">
      <vt:lpstr>Averta Black</vt:lpstr>
      <vt:lpstr>宋体</vt:lpstr>
      <vt:lpstr>微软雅黑</vt:lpstr>
      <vt:lpstr>微软雅黑</vt:lpstr>
      <vt:lpstr>Arial</vt:lpstr>
      <vt:lpstr>Avenir Next LT Pro Demi</vt:lpstr>
      <vt:lpstr>Calibri</vt:lpstr>
      <vt:lpstr>Calibri Light</vt:lpstr>
      <vt:lpstr>Symbol</vt:lpstr>
      <vt:lpstr>Times New Roman</vt:lpstr>
      <vt:lpstr>Wingdings 2</vt:lpstr>
      <vt:lpstr>HDOfficeLightV0</vt:lpstr>
      <vt:lpstr>PowerPoint 演示文稿</vt:lpstr>
      <vt:lpstr>PowerPoint 演示文稿</vt:lpstr>
      <vt:lpstr>热身题目：人生思考题</vt:lpstr>
      <vt:lpstr>这就是一生？</vt:lpstr>
      <vt:lpstr>这就是一生？</vt:lpstr>
      <vt:lpstr>学习内容：</vt:lpstr>
      <vt:lpstr>学习内容：</vt:lpstr>
      <vt:lpstr>PowerPoint 演示文稿</vt:lpstr>
      <vt:lpstr>PowerPoint 演示文稿</vt:lpstr>
      <vt:lpstr>PowerPoint 演示文稿</vt:lpstr>
      <vt:lpstr>PowerPoint 演示文稿</vt:lpstr>
      <vt:lpstr>神的形像</vt:lpstr>
      <vt:lpstr>自我意识</vt:lpstr>
      <vt:lpstr>人有神的形像 VS 动物没有神的形像</vt:lpstr>
      <vt:lpstr>自由意志</vt:lpstr>
      <vt:lpstr>自由意志</vt:lpstr>
      <vt:lpstr>道德意识</vt:lpstr>
      <vt:lpstr>神如何给人“神的形像”？</vt:lpstr>
      <vt:lpstr>神赐福给人</vt:lpstr>
      <vt:lpstr>赐福一：生养众多，遍满地面</vt:lpstr>
      <vt:lpstr>赐福二：治理这地，管理活物</vt:lpstr>
      <vt:lpstr>神对人的爱</vt:lpstr>
      <vt:lpstr>神对人的期待</vt:lpstr>
      <vt:lpstr>人活着为什么？</vt:lpstr>
      <vt:lpstr>任务一：真实的人类起源</vt:lpstr>
      <vt:lpstr>学习内容：</vt:lpstr>
      <vt:lpstr>神的吩咐</vt:lpstr>
      <vt:lpstr>伊甸园里的诱惑</vt:lpstr>
      <vt:lpstr>他们按照神的吩咐做到了吗？</vt:lpstr>
      <vt:lpstr>上帝的审判</vt:lpstr>
      <vt:lpstr>上帝的审判</vt:lpstr>
      <vt:lpstr>地【自然界】受咒诅</vt:lpstr>
      <vt:lpstr>地【自然界】受咒诅</vt:lpstr>
      <vt:lpstr>未受咒诅的自然界</vt:lpstr>
      <vt:lpstr>海啸&amp;地震</vt:lpstr>
      <vt:lpstr>旱灾&amp;洪灾</vt:lpstr>
      <vt:lpstr>火灾&amp;蝗灾</vt:lpstr>
      <vt:lpstr>PowerPoint 演示文稿</vt:lpstr>
      <vt:lpstr>PowerPoint 演示文稿</vt:lpstr>
      <vt:lpstr>任务二：死亡与咒诅</vt:lpstr>
      <vt:lpstr>死亡=结束？</vt:lpstr>
      <vt:lpstr>学习内容：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这才是人生的终点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任务三、复习题</vt:lpstr>
      <vt:lpstr>学完这一课， 我们已经清楚知道：</vt:lpstr>
      <vt:lpstr>学完这一课， 我们已经清楚知道：</vt:lpstr>
      <vt:lpstr>PowerPoint 演示文稿</vt:lpstr>
      <vt:lpstr>PowerPoint 演示文稿</vt:lpstr>
      <vt:lpstr>附录一：</vt:lpstr>
      <vt:lpstr>PowerPoint 演示文稿</vt:lpstr>
      <vt:lpstr>神为什么要造分别善恶树？</vt:lpstr>
      <vt:lpstr>附录一：</vt:lpstr>
      <vt:lpstr>神为什么不创造 “不会犯罪”的人？</vt:lpstr>
      <vt:lpstr>“不会犯罪”的人也不能爱</vt:lpstr>
      <vt:lpstr>神为什么不创造 “不会犯罪”的人？</vt:lpstr>
      <vt:lpstr>总结：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2021-09-01T11:04:32Z</dcterms:created>
  <dcterms:modified xsi:type="dcterms:W3CDTF">2021-12-29T09:19:39Z</dcterms:modified>
</cp:coreProperties>
</file>