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69"/>
  </p:notesMasterIdLst>
  <p:sldIdLst>
    <p:sldId id="2801" r:id="rId2"/>
    <p:sldId id="2900" r:id="rId3"/>
    <p:sldId id="2901" r:id="rId4"/>
    <p:sldId id="3030" r:id="rId5"/>
    <p:sldId id="2987" r:id="rId6"/>
    <p:sldId id="2988" r:id="rId7"/>
    <p:sldId id="2989" r:id="rId8"/>
    <p:sldId id="2990" r:id="rId9"/>
    <p:sldId id="2991" r:id="rId10"/>
    <p:sldId id="2992" r:id="rId11"/>
    <p:sldId id="2779" r:id="rId12"/>
    <p:sldId id="2782" r:id="rId13"/>
    <p:sldId id="2695" r:id="rId14"/>
    <p:sldId id="2780" r:id="rId15"/>
    <p:sldId id="2963" r:id="rId16"/>
    <p:sldId id="2993" r:id="rId17"/>
    <p:sldId id="2994" r:id="rId18"/>
    <p:sldId id="2995" r:id="rId19"/>
    <p:sldId id="2854" r:id="rId20"/>
    <p:sldId id="2996" r:id="rId21"/>
    <p:sldId id="2997" r:id="rId22"/>
    <p:sldId id="2998" r:id="rId23"/>
    <p:sldId id="2999" r:id="rId24"/>
    <p:sldId id="2680" r:id="rId25"/>
    <p:sldId id="3000" r:id="rId26"/>
    <p:sldId id="2968" r:id="rId27"/>
    <p:sldId id="3001" r:id="rId28"/>
    <p:sldId id="2785" r:id="rId29"/>
    <p:sldId id="3002" r:id="rId30"/>
    <p:sldId id="3003" r:id="rId31"/>
    <p:sldId id="2820" r:id="rId32"/>
    <p:sldId id="2873" r:id="rId33"/>
    <p:sldId id="3004" r:id="rId34"/>
    <p:sldId id="3005" r:id="rId35"/>
    <p:sldId id="3006" r:id="rId36"/>
    <p:sldId id="3007" r:id="rId37"/>
    <p:sldId id="2950" r:id="rId38"/>
    <p:sldId id="3008" r:id="rId39"/>
    <p:sldId id="3009" r:id="rId40"/>
    <p:sldId id="2876" r:id="rId41"/>
    <p:sldId id="3010" r:id="rId42"/>
    <p:sldId id="3011" r:id="rId43"/>
    <p:sldId id="2880" r:id="rId44"/>
    <p:sldId id="3012" r:id="rId45"/>
    <p:sldId id="3013" r:id="rId46"/>
    <p:sldId id="2952" r:id="rId47"/>
    <p:sldId id="3014" r:id="rId48"/>
    <p:sldId id="3015" r:id="rId49"/>
    <p:sldId id="3016" r:id="rId50"/>
    <p:sldId id="3017" r:id="rId51"/>
    <p:sldId id="3018" r:id="rId52"/>
    <p:sldId id="3019" r:id="rId53"/>
    <p:sldId id="3020" r:id="rId54"/>
    <p:sldId id="3021" r:id="rId55"/>
    <p:sldId id="3022" r:id="rId56"/>
    <p:sldId id="2982" r:id="rId57"/>
    <p:sldId id="2984" r:id="rId58"/>
    <p:sldId id="3023" r:id="rId59"/>
    <p:sldId id="3024" r:id="rId60"/>
    <p:sldId id="3031" r:id="rId61"/>
    <p:sldId id="2956" r:id="rId62"/>
    <p:sldId id="3026" r:id="rId63"/>
    <p:sldId id="3027" r:id="rId64"/>
    <p:sldId id="3028" r:id="rId65"/>
    <p:sldId id="3029" r:id="rId66"/>
    <p:sldId id="2865" r:id="rId67"/>
    <p:sldId id="2962" r:id="rId68"/>
  </p:sldIdLst>
  <p:sldSz cx="9144000" cy="6858000" type="screen4x3"/>
  <p:notesSz cx="6858000" cy="9144000"/>
  <p:embeddedFontLst>
    <p:embeddedFont>
      <p:font typeface="等线" panose="02010600030101010101" pitchFamily="2" charset="-122"/>
      <p:regular r:id="rId70"/>
      <p:bold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Wingdings 2" panose="05020102010507070707" pitchFamily="18" charset="2"/>
      <p:regular r:id="rId78"/>
    </p:embeddedFont>
    <p:embeddedFont>
      <p:font typeface="微软雅黑" panose="020B0503020204020204" pitchFamily="34" charset="-122"/>
      <p:regular r:id="rId79"/>
      <p:bold r:id="rId80"/>
    </p:embeddedFont>
    <p:embeddedFont>
      <p:font typeface="微软雅黑" panose="020B0503020204020204" pitchFamily="34" charset="-122"/>
      <p:regular r:id="rId79"/>
      <p:bold r:id="rId80"/>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ADC2AA8-F1E0-47B1-BA96-27F30DFF196B}">
          <p14:sldIdLst>
            <p14:sldId id="2801"/>
            <p14:sldId id="2900"/>
            <p14:sldId id="2901"/>
            <p14:sldId id="3030"/>
            <p14:sldId id="2987"/>
            <p14:sldId id="2988"/>
            <p14:sldId id="2989"/>
            <p14:sldId id="2990"/>
            <p14:sldId id="2991"/>
            <p14:sldId id="2992"/>
            <p14:sldId id="2779"/>
            <p14:sldId id="2782"/>
            <p14:sldId id="2695"/>
            <p14:sldId id="2780"/>
            <p14:sldId id="2963"/>
            <p14:sldId id="2993"/>
            <p14:sldId id="2994"/>
            <p14:sldId id="2995"/>
            <p14:sldId id="2854"/>
            <p14:sldId id="2996"/>
            <p14:sldId id="2997"/>
            <p14:sldId id="2998"/>
            <p14:sldId id="2999"/>
            <p14:sldId id="2680"/>
            <p14:sldId id="3000"/>
            <p14:sldId id="2968"/>
            <p14:sldId id="3001"/>
            <p14:sldId id="2785"/>
            <p14:sldId id="3002"/>
            <p14:sldId id="3003"/>
            <p14:sldId id="2820"/>
            <p14:sldId id="2873"/>
            <p14:sldId id="3004"/>
            <p14:sldId id="3005"/>
            <p14:sldId id="3006"/>
            <p14:sldId id="3007"/>
            <p14:sldId id="2950"/>
            <p14:sldId id="3008"/>
            <p14:sldId id="3009"/>
            <p14:sldId id="2876"/>
            <p14:sldId id="3010"/>
            <p14:sldId id="3011"/>
            <p14:sldId id="2880"/>
            <p14:sldId id="3012"/>
            <p14:sldId id="3013"/>
            <p14:sldId id="2952"/>
            <p14:sldId id="3014"/>
            <p14:sldId id="3015"/>
            <p14:sldId id="3016"/>
            <p14:sldId id="3017"/>
            <p14:sldId id="3018"/>
            <p14:sldId id="3019"/>
            <p14:sldId id="3020"/>
            <p14:sldId id="3021"/>
            <p14:sldId id="3022"/>
            <p14:sldId id="2982"/>
            <p14:sldId id="2984"/>
            <p14:sldId id="3023"/>
            <p14:sldId id="3024"/>
            <p14:sldId id="3031"/>
            <p14:sldId id="2956"/>
            <p14:sldId id="3026"/>
            <p14:sldId id="3027"/>
            <p14:sldId id="3028"/>
            <p14:sldId id="3029"/>
            <p14:sldId id="2865"/>
            <p14:sldId id="29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E8A"/>
    <a:srgbClr val="253D19"/>
    <a:srgbClr val="182610"/>
    <a:srgbClr val="1A00FF"/>
    <a:srgbClr val="5388BA"/>
    <a:srgbClr val="FEFF00"/>
    <a:srgbClr val="900603"/>
    <a:srgbClr val="52382D"/>
    <a:srgbClr val="AAD3FC"/>
    <a:srgbClr val="0707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47114" autoAdjust="0"/>
  </p:normalViewPr>
  <p:slideViewPr>
    <p:cSldViewPr snapToGrid="0" snapToObjects="1">
      <p:cViewPr varScale="1">
        <p:scale>
          <a:sx n="34" d="100"/>
          <a:sy n="34" d="100"/>
        </p:scale>
        <p:origin x="263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6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2022/1/10</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当空调坏了的时候，我们会去找师傅修。尤其是为了能在炎热的夏天过得舒服一些，我们多半会按照师傅的建议进行维修。</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400808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科学家为什么相信化石需要漫长时间？</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例如，关于化石的形成时间。其实科学家并没有坐在任何一块化石旁边，肉眼观察到这块化石是如何在千百万年的漫长时间里缓慢形成的，但许多权威的材料都传递着“化石在漫长时间缓慢形成”的概念。</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339537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在现实生活中，有许多证据表明：化石是快速形成的。比如：这条正在生产的鱼龙妈妈，它还没来得及生下宝宝，就被石化了。这说明这块化石形成的时间很短。</a:t>
            </a:r>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75040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再比如：时钟、帽子、玩具车等这些现代物品才被生产出来不到</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年，就已经形成化石了。这些案例证实了：只需要几周到几年的时间，化石就能迅速形成，根本不需要几百万年的漫长时间。</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108928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但是我们的课本和许多权威刊物仍然写着：化石是经过若干万年的复杂变化形成的。而且，大部分的科学家也相信这一点。</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704059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科学家为什么相信长颈鹿的故事？</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再比如，至今为止，科学家没有找到确凿的证据证明长颈鹿是由短颈鹿进化而来的。相反，我们在《不同物种是怎么来的？》那一课的附录里学习到，生物学证据表明长颈鹿的长颈系统非常复杂。</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100695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这个复杂的系统根本不可能一个部件、一个部件地从短颈系统进化而来。因为短颈系统在朝向长颈系统改进的过程中，这只鹿就会死去。有兴趣的同学还可以读一读《不同物种是怎么来的？》那一课的附录。</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长颈系统的生物复杂性说明：长颈鹿不可能是从短颈鹿进化来的。（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击）尽管“长颈鹿的进化”没有得到科学的证实，但许多科学家仍然相信长颈鹿是从短颈鹿进化来的。为什么？</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604583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因为他们和你我一样，小时候曾在课本中读到过长颈鹿的进化故事，在学校也听老师讲过这个故事。课本和老师都代表权威，学生都很容易被权威影响。科学家也不例外，因为他们也曾是学生，所以他们也被权威影响。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11975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科学家相信权威</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那科学家是基于什么相信某样东西呢？科学家迈克•贝希诚实地说：“科学家，和其他人一样，也将自己的大部分观点建立在其他人的言论之上。……跟大家一样，科学家对事物的认识，不是通过自己的经验，而是源自权威……所有科学家的一切科学知识几乎都依赖于权威。”——迈克•贝希《达尔文的黑匣子》</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1386089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现在我们回到刚才的问题：现实中的科学家只相信已被证实的事物吗？</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不！他们和大多数人一样，会相信一些未经证实的事物，也会相信权威，比如说课本。</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1335735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5000"/>
              </a:lnSpc>
              <a:spcBef>
                <a:spcPts val="1200"/>
              </a:spcBef>
              <a:spcAft>
                <a:spcPts val="300"/>
              </a:spcAft>
            </a:pPr>
            <a:r>
              <a:rPr lang="zh-CN" altLang="zh-CN" sz="1800" b="1" kern="1400" dirty="0">
                <a:solidFill>
                  <a:srgbClr val="595959"/>
                </a:solidFill>
                <a:effectLst/>
                <a:latin typeface="等线" panose="02010600030101010101" pitchFamily="2" charset="-122"/>
                <a:ea typeface="宋体" panose="02010600030101010101" pitchFamily="2" charset="-122"/>
                <a:cs typeface="Times New Roman" panose="02020603050405020304" pitchFamily="18" charset="0"/>
              </a:rPr>
              <a:t>第二个问题：现实生活中的科学家总是实事求是吗？</a:t>
            </a:r>
            <a:endParaRPr lang="zh-CN" altLang="zh-CN" sz="1800" b="1" kern="1400" dirty="0">
              <a:solidFill>
                <a:srgbClr val="595959"/>
              </a:solidFill>
              <a:effectLst/>
              <a:latin typeface="等线" panose="02010600030101010101" pitchFamily="2" charset="-122"/>
              <a:ea typeface="等线"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接下来，我们看第二点：在现实中，科学家总是实事求是：没偏见不主观吗？</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（等候学生回答）</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显然不是这样的。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405846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但是不是空调师傅说的每一句话都对呢？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其实不一定。在日常生活中，有越来越多的案例表明：哪怕空调师傅有一定的专业技能，但权威不一定代表真理！很多时候，我们需要分析师傅的话，以此做出自己的判断。</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79137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主流科学家对细胞的解读</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比如说在判断生命起源的问题上，</a:t>
            </a:r>
            <a:r>
              <a:rPr lang="zh-CN" altLang="zh-CN" sz="1800" dirty="0">
                <a:effectLst/>
                <a:latin typeface="Times New Roman" panose="02020603050405020304" pitchFamily="18" charset="0"/>
                <a:ea typeface="宋体" panose="02010600030101010101" pitchFamily="2" charset="-122"/>
              </a:rPr>
              <a:t>细胞的精妙构造说明细胞不可能由一个部件、一个部件偶然进化出来，因为细胞若缺了任何一个功能部件，就会丧失功能。</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2855975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客观地讲，这些生物学证据都</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指向创造，而不是进化。但是主流科学家却做出了和证据相反的结论说：生命是偶然进化来的。显然这些科学家并没有实事求是。为什么会这样？因为他们从小接受到的教育是进化论，这让他们在不知不觉间，就</a:t>
            </a:r>
            <a:r>
              <a:rPr lang="zh-CN" altLang="zh-CN" sz="1800" dirty="0">
                <a:effectLst/>
                <a:latin typeface="Times New Roman" panose="02020603050405020304" pitchFamily="18" charset="0"/>
                <a:ea typeface="宋体" panose="02010600030101010101" pitchFamily="2" charset="-122"/>
              </a:rPr>
              <a:t>按照进化论的世界观来解读这些证据。</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1343561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主流科学家对“露西”的解读</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再比如说在判断露西身份的问题上，所挖到的露西骨骼既没有手化石、也没有脚化石。客观地讲，露西的残骨根本不足以让我们准确判断出露西的手脚形态和露西的真实身份。但许多</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主流科学家却做出了和证据不符的结论说：露西是一只正在向人类进化的“半人半猿”。</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231542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不但如此，科学家还把</a:t>
            </a:r>
            <a:r>
              <a:rPr lang="zh-CN" altLang="zh-CN" sz="1800" dirty="0">
                <a:effectLst/>
                <a:latin typeface="Times New Roman" panose="02020603050405020304" pitchFamily="18" charset="0"/>
                <a:ea typeface="宋体" panose="02010600030101010101" pitchFamily="2" charset="-122"/>
              </a:rPr>
              <a:t>露西的手脚复原成人的手脚的样子，陈列在博物馆里。</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明显做出这样判断的科学家们显然也没有实事求是。</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为什么会这样？因为这些科学家在不知不觉中，就</a:t>
            </a:r>
            <a:r>
              <a:rPr lang="zh-CN" altLang="zh-CN" sz="1800" dirty="0">
                <a:effectLst/>
                <a:latin typeface="Times New Roman" panose="02020603050405020304" pitchFamily="18" charset="0"/>
                <a:ea typeface="宋体" panose="02010600030101010101" pitchFamily="2" charset="-122"/>
              </a:rPr>
              <a:t>按照自己原有的、进化论的世界观在解读“露西”的骸骨，重塑露西的形象。</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94528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科学家用自己的世界观解读证据</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听听哈佛大学，一位相信进化论的古生物学家史蒂芬•古尔德说的话：“事实并不会为自己说话；它们只会按照理论【即：科学家的世界观】被解读。科学跟艺术领域一样，创新思维能促使观念发生改变。科学就是一种典型的人类活动，它并非是一种机械的、如同机器人般的客观信息积累，通过逻辑规律的引导得到必然的解释。”</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现实生活中的科学家总是实事求是吗？进化论科学家</a:t>
            </a:r>
            <a:r>
              <a:rPr lang="zh-CN" altLang="zh-CN" sz="1800" dirty="0">
                <a:effectLst/>
                <a:latin typeface="Times New Roman" panose="02020603050405020304" pitchFamily="18" charset="0"/>
                <a:ea typeface="宋体" panose="02010600030101010101" pitchFamily="2" charset="-122"/>
              </a:rPr>
              <a:t>史蒂芬•古尔德的回答是：</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P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击）</a:t>
            </a:r>
            <a:r>
              <a:rPr lang="zh-CN" altLang="zh-CN" sz="1800" dirty="0">
                <a:effectLst/>
                <a:latin typeface="Times New Roman" panose="02020603050405020304" pitchFamily="18" charset="0"/>
                <a:ea typeface="宋体" panose="02010600030101010101" pitchFamily="2" charset="-122"/>
              </a:rPr>
              <a:t>不！“事实并不会为自己说话；它们只会按照科学家的世界观被解读。”</a:t>
            </a:r>
            <a:endParaRPr lang="zh-CN" altLang="zh-CN" sz="1800" dirty="0">
              <a:effectLst/>
              <a:latin typeface="Times New Roman" panose="02020603050405020304" pitchFamily="18" charset="0"/>
              <a:ea typeface="等线" panose="02010600030101010101" pitchFamily="2" charset="-122"/>
            </a:endParaRPr>
          </a:p>
          <a:p>
            <a:pPr>
              <a:tabLst>
                <a:tab pos="113919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3564488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这下我们可以回答第二个问题了，科学家总是</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实事求是，并且毫无偏见不主观吗？不！相反，他们</a:t>
            </a:r>
            <a:r>
              <a:rPr lang="zh-CN" altLang="zh-CN" sz="1800" dirty="0">
                <a:effectLst/>
                <a:latin typeface="Times New Roman" panose="02020603050405020304" pitchFamily="18" charset="0"/>
                <a:ea typeface="宋体" panose="02010600030101010101" pitchFamily="2" charset="-122"/>
              </a:rPr>
              <a:t>和很多人一样，有一套自己主观的世界观，而且会按照这套世界观解读证据。</a:t>
            </a:r>
            <a:endParaRPr lang="zh-CN" altLang="zh-CN" sz="1800" dirty="0">
              <a:effectLst/>
              <a:latin typeface="Times New Roman" panose="02020603050405020304" pitchFamily="18" charset="0"/>
              <a:ea typeface="等线" panose="02010600030101010101" pitchFamily="2" charset="-122"/>
            </a:endParaRPr>
          </a:p>
          <a:p>
            <a:pPr>
              <a:tabLst>
                <a:tab pos="113919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我们知道通常情况下，人的世界观是很难被改变的。那科学家的世界观会不会比较容易被改变呢？</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027017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5000"/>
              </a:lnSpc>
              <a:spcBef>
                <a:spcPts val="1200"/>
              </a:spcBef>
              <a:spcAft>
                <a:spcPts val="300"/>
              </a:spcAft>
            </a:pPr>
            <a:r>
              <a:rPr lang="zh-CN" altLang="zh-CN" sz="1800" b="1" kern="1400" dirty="0">
                <a:solidFill>
                  <a:srgbClr val="595959"/>
                </a:solidFill>
                <a:effectLst/>
                <a:latin typeface="等线" panose="02010600030101010101" pitchFamily="2" charset="-122"/>
                <a:ea typeface="宋体" panose="02010600030101010101" pitchFamily="2" charset="-122"/>
                <a:cs typeface="Times New Roman" panose="02020603050405020304" pitchFamily="18" charset="0"/>
              </a:rPr>
              <a:t>第三个问题：现实中的科学家愿意随时根据科学发现改变原有想法吗？</a:t>
            </a:r>
            <a:endParaRPr lang="zh-CN" altLang="zh-CN" sz="1800" b="1" kern="1400" dirty="0">
              <a:solidFill>
                <a:srgbClr val="595959"/>
              </a:solidFill>
              <a:effectLst/>
              <a:latin typeface="等线" panose="02010600030101010101" pitchFamily="2" charset="-122"/>
              <a:ea typeface="等线"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换一句话说，科学家是不是都愿意随时</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根据新的科学发现改变自己原有的想法呢？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2698019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fontScale="85000" lnSpcReduction="20000"/>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对于这个问题，</a:t>
            </a:r>
            <a:r>
              <a:rPr lang="zh-CN" altLang="zh-CN" sz="1800" dirty="0">
                <a:effectLst/>
                <a:latin typeface="Times New Roman" panose="02020603050405020304" pitchFamily="18" charset="0"/>
                <a:ea typeface="宋体" panose="02010600030101010101" pitchFamily="2" charset="-122"/>
              </a:rPr>
              <a:t>进化论科学家理查德</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列万廷（</a:t>
            </a:r>
            <a:r>
              <a:rPr lang="en-US" altLang="zh-CN" sz="1800" dirty="0">
                <a:effectLst/>
                <a:latin typeface="Times New Roman" panose="02020603050405020304" pitchFamily="18" charset="0"/>
                <a:ea typeface="宋体" panose="02010600030101010101" pitchFamily="2" charset="-122"/>
              </a:rPr>
              <a:t>(Richard </a:t>
            </a:r>
            <a:r>
              <a:rPr lang="en-US" altLang="zh-CN" sz="1800" dirty="0" err="1">
                <a:effectLst/>
                <a:latin typeface="Times New Roman" panose="02020603050405020304" pitchFamily="18" charset="0"/>
                <a:ea typeface="宋体" panose="02010600030101010101" pitchFamily="2" charset="-122"/>
              </a:rPr>
              <a:t>Lewontin</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）的</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回答是：不！绝大多数的科学家都不愿意改变。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他的原话是这么说的：“并非科学方法或科学制度以某种方式迫使我们接受对这现象世界的唯物解释；相反，我们是受到遵守唯物起因这一事先假定的驱使，创立一系列产生唯物论解释【进化论解释】的实验研究方法和观点；无论这些解释多么有悖直觉和常理，或多么困扰外行人</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而且，这唯物主义是绝对的，因为我们不能允许有一位神的脚踏进这门槛。 ”</a:t>
            </a:r>
            <a:r>
              <a:rPr lang="en-US" altLang="zh-CN" sz="1800" dirty="0" err="1">
                <a:effectLst/>
                <a:latin typeface="Times New Roman" panose="02020603050405020304" pitchFamily="18" charset="0"/>
                <a:ea typeface="宋体" panose="02010600030101010101" pitchFamily="2" charset="-122"/>
              </a:rPr>
              <a:t>Lewontin</a:t>
            </a:r>
            <a:r>
              <a:rPr lang="en-US" altLang="zh-CN" sz="1800" dirty="0">
                <a:effectLst/>
                <a:latin typeface="Times New Roman" panose="02020603050405020304" pitchFamily="18" charset="0"/>
                <a:ea typeface="宋体" panose="02010600030101010101" pitchFamily="2" charset="-122"/>
              </a:rPr>
              <a:t>, Richard.  “Billions and Billions of Demons.”  The New York Review January 9, 1997, 31</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这位进化论科学家很诚实地告诉我们：很多科学家已经选择了“唯物进化论”作为他们的世界观。而且，他们也已经决定只用这套世界观来解读一切。</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击）他说：“无论这些解释多么有悖直觉和常理”，（</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击）他们都要“创立一系列产生唯物论解释【进化论解释】的实验研究方法和观点”。</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altLang="zh-CN" sz="1200" dirty="0">
              <a:latin typeface="SimSun" pitchFamily="2" charset="-122"/>
              <a:ea typeface="SimSun"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28</a:t>
            </a:fld>
            <a:endParaRPr lang="zh-CN" altLang="en-US"/>
          </a:p>
        </p:txBody>
      </p:sp>
    </p:spTree>
    <p:extLst>
      <p:ext uri="{BB962C8B-B14F-4D97-AF65-F5344CB8AC3E}">
        <p14:creationId xmlns:p14="http://schemas.microsoft.com/office/powerpoint/2010/main" val="1755655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为什么“露西”的错误依然存留？</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说回露西的例子吧，其实人类学家在几十年前的研究结果就表明：南方古猿的手和脚都像是猿猴的。这些研究证明南方古猿“露西”是一只不折不扣的猿猴。这明显意味着：博物馆陈列的露西模型是错误的，课本中对于露西的描述也是错误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1127576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但在证据面前，很多科学家仍旧拒绝更正“露西”在博物馆的错误姿态。而且直到</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rPr>
              <a:t>世纪的今天，编写课本的专业人士仍旧错误地把“露西”称为“人类祖母”。为什么会这样？因为这些科学家像列万廷博士描述的那样，已经决定只用进化论的世界观来解读证据，并不愿意</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按照新的科学发现、改变原有的想法。</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48795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在科学领域也是一样的。虽然我们认为科学家的话很有相当的分量和权威性，但权威不一定代表真理。科学家的话不见得每句都正确，正如空调师傅的话不一定每句都对一样，所以对于科学家的话，我们也要慎思明辨。</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3138097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为什么年轻的“恐龙”仍旧古老？</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再比如说恐龙吧，从</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世纪末开始科学家就在恐龙骨头中陆续发现了软组织、血管、胶原蛋白、</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等。按道理说，这些软组织说明恐龙骨头还是新鲜的，新鲜的恐龙骨头绝不可能有</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万年那么古老。</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但是直到今天，在</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rPr>
              <a:t>世纪的课本上，仍然写着：恐龙是</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万年前灭绝的古老动物。为什么会这样？因为这些科学家已经决定只用进化论的世界观来解读证据，不愿意</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根据新的科学发现改变自己原有的进化论世界观。</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996364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进化论世界观像蒙眼布</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因为很多科学家不愿意改变，所以在生命起源的问题上，</a:t>
            </a:r>
            <a:r>
              <a:rPr lang="zh-CN" altLang="zh-CN" sz="1800" dirty="0">
                <a:effectLst/>
                <a:latin typeface="Times New Roman" panose="02020603050405020304" pitchFamily="18" charset="0"/>
                <a:ea typeface="宋体" panose="02010600030101010101" pitchFamily="2" charset="-122"/>
              </a:rPr>
              <a:t>哪怕</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复杂的</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DNA</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、精妙的细胞、奇妙的投弹虫都强有力地指向创造，但主流科学家的解释仍旧是：生命是进化来的。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3517294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在地球年龄的问题上也是一样的。</a:t>
            </a:r>
            <a:r>
              <a:rPr lang="zh-CN" altLang="zh-CN" sz="1800" dirty="0">
                <a:effectLst/>
                <a:latin typeface="Times New Roman" panose="02020603050405020304" pitchFamily="18" charset="0"/>
                <a:ea typeface="宋体" panose="02010600030101010101" pitchFamily="2" charset="-122"/>
              </a:rPr>
              <a:t>哪怕</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年轻的恐龙骨头、年轻的海洋、年轻的地月系统都指向地球是年轻的，但主流科学家的解释仍旧是：地球是古老的。发现了吗？这个</a:t>
            </a:r>
            <a:r>
              <a:rPr lang="zh-CN" altLang="zh-CN" sz="1800" dirty="0">
                <a:effectLst/>
                <a:latin typeface="Times New Roman" panose="02020603050405020304" pitchFamily="18" charset="0"/>
                <a:ea typeface="宋体" panose="02010600030101010101" pitchFamily="2" charset="-122"/>
              </a:rPr>
              <a:t>进化论的世界观似乎像一块蒙眼布，把人的眼睛蒙住了，使他们看不到面前证据的意义。</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4156658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在人们脑海里，科学家应该是：</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Arial" panose="020B0604020202020204" pitchFamily="34" charset="0"/>
              <a:buChar char="•"/>
              <a:tabLst>
                <a:tab pos="45720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只相信已被证实的东西， </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buFont typeface="Arial" panose="020B0604020202020204" pitchFamily="34" charset="0"/>
              <a:buChar char="•"/>
              <a:tabLst>
                <a:tab pos="45720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总会实事求是，没有偏见不主观、并且</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buFont typeface="Arial" panose="020B0604020202020204" pitchFamily="34" charset="0"/>
              <a:buChar char="•"/>
              <a:tabLst>
                <a:tab pos="45720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随时愿意按照新的科学发现、改变自己原有的想法。</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科学家的真相</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击）但是今天我们看到，在现实生活中的科学家：</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Arial" panose="020B0604020202020204" pitchFamily="34" charset="0"/>
              <a:buChar char="•"/>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相信权威，例如：课本；</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45720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有一套自己的世界观，并且按照这个世界观来解读证据。而且，</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45720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很多时候，哪怕在证据面前，也不愿意改变。</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sz="1800"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780163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200" b="1" dirty="0">
                <a:effectLst/>
                <a:latin typeface="Times New Roman" panose="02020603050405020304" pitchFamily="18" charset="0"/>
                <a:ea typeface="宋体" panose="02010600030101010101" pitchFamily="2" charset="-122"/>
              </a:rPr>
              <a:t>如何对待科学家的话？</a:t>
            </a:r>
            <a:endParaRPr lang="zh-CN" altLang="zh-CN" sz="1200" b="1" dirty="0">
              <a:effectLst/>
              <a:latin typeface="Times New Roman" panose="02020603050405020304" pitchFamily="18" charset="0"/>
            </a:endParaRPr>
          </a:p>
          <a:p>
            <a:r>
              <a:rPr lang="zh-CN" altLang="zh-CN" sz="1200" dirty="0">
                <a:effectLst/>
                <a:latin typeface="Times New Roman" panose="02020603050405020304" pitchFamily="18" charset="0"/>
                <a:ea typeface="宋体" panose="02010600030101010101" pitchFamily="2" charset="-122"/>
                <a:cs typeface="Times New Roman" panose="02020603050405020304" pitchFamily="18" charset="0"/>
              </a:rPr>
              <a:t>如果抛开我们理想中科学家的样子，只定睛在他们现实生活中的样子。就会发现：科学家都是普通人，只是他们在某些领域受过一些专业培训而已。</a:t>
            </a:r>
            <a:r>
              <a:rPr lang="zh-CN" altLang="zh-CN" sz="1200" dirty="0">
                <a:effectLst/>
                <a:latin typeface="Times New Roman" panose="02020603050405020304" pitchFamily="18" charset="0"/>
                <a:ea typeface="宋体" panose="02010600030101010101" pitchFamily="2" charset="-122"/>
              </a:rPr>
              <a:t>既然科学家不过是一批比一般人具备多些专业知识的人，那我们该怎么对待科学家和他们的话呢？</a:t>
            </a:r>
            <a:endParaRPr lang="zh-CN" altLang="zh-CN" sz="1200" dirty="0">
              <a:effectLst/>
              <a:latin typeface="Times New Roman" panose="02020603050405020304" pitchFamily="18" charset="0"/>
              <a:ea typeface="等线" panose="02010600030101010101" pitchFamily="2" charset="-122"/>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277722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回答是：要敬重每一位科学家，但同时也要辩证地接受他们的话——既不是拒绝科学家的所有话，又不是盲目相信科学家的一切话。而是要好好察验，看看科学家得出的结论是否吻合实际的科学观察。吻合科学观察的结论，才相信和接受。不吻合的，就不要相信、也不要接受。正如上帝在帖撒罗尼迦前书</a:t>
            </a:r>
            <a:r>
              <a:rPr lang="en-US" altLang="zh-CN" sz="1800" kern="0" dirty="0">
                <a:effectLst/>
                <a:ea typeface="宋体" panose="02010600030101010101" pitchFamily="2" charset="-122"/>
                <a:cs typeface="Times New Roman" panose="02020603050405020304" pitchFamily="18" charset="0"/>
              </a:rPr>
              <a:t>5:21</a:t>
            </a:r>
            <a:r>
              <a:rPr lang="zh-CN" altLang="zh-CN" sz="1800" kern="0" dirty="0">
                <a:effectLst/>
                <a:ea typeface="宋体" panose="02010600030101010101" pitchFamily="2" charset="-122"/>
                <a:cs typeface="Times New Roman" panose="02020603050405020304" pitchFamily="18" charset="0"/>
              </a:rPr>
              <a:t>教导我们的“但要凡事察验，善美的要持守。” </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2556511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3.</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8'</a:t>
            </a:r>
            <a:r>
              <a:rPr lang="zh-CN" altLang="zh-CN" sz="1800" b="1" dirty="0">
                <a:effectLst/>
                <a:latin typeface="Times New Roman" panose="02020603050405020304" pitchFamily="18" charset="0"/>
                <a:ea typeface="等线" panose="02010600030101010101" pitchFamily="2" charset="-122"/>
              </a:rPr>
              <a:t>）老师讲解：科学家为什么相信进化论？</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接下来我们要问第二个大问题：科学家为什么会相信进化论呢？</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（等候学生回答）</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其实，他们相信进化论的原因也和普罗大众一样。</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812311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请问：你</a:t>
            </a:r>
            <a:r>
              <a:rPr lang="zh-CN" altLang="zh-CN" sz="1800" dirty="0">
                <a:effectLst/>
                <a:latin typeface="Times New Roman" panose="02020603050405020304" pitchFamily="18" charset="0"/>
                <a:ea typeface="宋体" panose="02010600030101010101" pitchFamily="2" charset="-122"/>
              </a:rPr>
              <a:t>周围为什么有那么多同学相信进化论？</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击）他们是不是先认真研读了达尔文的《物种起源》，为书中的论点找到科学证据的支持，然后才相信进化论的？</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不，几乎没有一个。</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4265294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那你</a:t>
            </a:r>
            <a:r>
              <a:rPr lang="zh-CN" altLang="zh-CN" sz="1800" dirty="0">
                <a:effectLst/>
                <a:latin typeface="Times New Roman" panose="02020603050405020304" pitchFamily="18" charset="0"/>
                <a:ea typeface="宋体" panose="02010600030101010101" pitchFamily="2" charset="-122"/>
              </a:rPr>
              <a:t>周围为什么有那么多同学相信进化论？因为我们身边的同学从幼儿园一直到现在，几乎都被教导进化论是对的，不单是老师这样教，课本也是这么写的。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3159004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想想看，你自己对于进化的了解，是不是都听老师教过，或者在课本里看到过？比如说什么猿人的演变、恐龙的灭绝、地雀或长颈鹿的进化等等。科学家也不例外，他们相信进化论，几乎也都是因为受课本和老师的影响。</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0094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比如说在生命起源的问题上，大多数科学家都认为进化论是对的。但这句话明显不正确。因为许多自然现象和科学实验都共同表明：“生命是偶然进化出来”的现象是违背自然规律的。相反，许多自然现象和科学证据都指向上帝的创造。既然进化论明显不对，那为什么科学家还信呢？</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3454132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科学家也曾是小孩子，小孩子很容易被影响。基本上是大人教什么，他们就信什么；课本写什么，他们就信什么。</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1578178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如果科学家从小被大人和课本教导进化论，那么他们长大后也会自然而然地相信进化论的。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2722183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而且你知道吗？比起普通人，科学家有更多被进化论影响的机会。因为他们大部分除了在义务教育中接触到进化论外，还会在专业的求学道路上，继续接触到教导进化论的教授和书籍。在教授和教材双重权威的持续影响下，很多科学家很容易在不知不觉间，建立了一个根深蒂固的进化论世界观还不自知。这套世界观是很难改变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602842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迈克</a:t>
            </a:r>
            <a:r>
              <a:rPr lang="zh-CN"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等线" panose="02010600030101010101" pitchFamily="2" charset="-122"/>
              </a:rPr>
              <a:t>贝希博士的挑战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比如，迈克•贝希博士。他是一名生化学家，他从小接触进化论教育，所以他长大后也自然而然地相信进化论。在成为科学家以后，他仍然继续相信进化论。（</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击）直到有一天，他读了一本质疑和挑战进化论的书，叫做《</a:t>
            </a:r>
            <a:r>
              <a:rPr lang="en-US" altLang="zh-CN" sz="1800" dirty="0">
                <a:effectLst/>
                <a:latin typeface="Times New Roman" panose="02020603050405020304" pitchFamily="18" charset="0"/>
                <a:ea typeface="宋体" panose="02010600030101010101" pitchFamily="2" charset="-122"/>
              </a:rPr>
              <a:t>150</a:t>
            </a:r>
            <a:r>
              <a:rPr lang="zh-CN" altLang="zh-CN" sz="1800" dirty="0">
                <a:effectLst/>
                <a:latin typeface="Times New Roman" panose="02020603050405020304" pitchFamily="18" charset="0"/>
                <a:ea typeface="宋体" panose="02010600030101010101" pitchFamily="2" charset="-122"/>
              </a:rPr>
              <a:t>年后重看进化论》，他才生平第一次开始思考：科学家们是如何知道进化论是真实的？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1349604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在思考进化论真实性的过程中，迈克•贝希不仅需要非常有意识地抛开自己固有的进化论世界观，还要敢于在证据面前实事求是，并愿意按照客观证据改变自己原有的进化论世界观。（</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击）经过近十年的痛苦挣扎，迈克•贝希博士才终于</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从原来相信随机进化论，转而相信</a:t>
            </a:r>
            <a:r>
              <a:rPr lang="zh-CN" altLang="zh-CN" sz="1800" dirty="0">
                <a:effectLst/>
                <a:latin typeface="Times New Roman" panose="02020603050405020304" pitchFamily="18" charset="0"/>
                <a:ea typeface="宋体" panose="02010600030101010101" pitchFamily="2" charset="-122"/>
              </a:rPr>
              <a:t>智慧设计论；他相信上帝就是那位设计者。</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贝希博士是一位优秀科学家。但你知道吗？他为了忠于这个实事求是的科学结论，</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付出了</a:t>
            </a:r>
            <a:r>
              <a:rPr lang="zh-CN" altLang="zh-CN" sz="1800" dirty="0">
                <a:effectLst/>
                <a:latin typeface="Times New Roman" panose="02020603050405020304" pitchFamily="18" charset="0"/>
                <a:ea typeface="宋体" panose="02010600030101010101" pitchFamily="2" charset="-122"/>
              </a:rPr>
              <a:t>高昂的代价：他被大学孤立，而且在他公开自己“生命设计论”的立场后，大学里再没研究生敢请他作导师。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可见，在目前以唯物思想为主导的学术界中，要做一个实事求是的科学家可能会阻碍你的学术发展，甚至有可能会让你被逐出大学。</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3449199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说了这么多，现在回到上课前提到的问题：为什么科学家相信进化论？ 请把你的答案写在括号里。（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受权威人士的影响，例如：老师、教授等。</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受权威读物的影响，例如：教材、刊物等。</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因为进化论有根有据，已被科学证明。</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受唯物论主流思想的推动。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你选择了哪些答案？</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回答是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ABD</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506367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进化论的发展史</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请问：在你的概念里，你以为进化论最先是谁提出来的？达尔文吗？</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不，进化的思想早就出现了。早到什么时候呢？读读进化论的发展史就知道了。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997238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b="1" dirty="0">
                <a:effectLst/>
                <a:latin typeface="Times New Roman" panose="02020603050405020304" pitchFamily="18" charset="0"/>
              </a:rPr>
              <a:t>4. </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8'</a:t>
            </a:r>
            <a:r>
              <a:rPr lang="zh-CN" altLang="zh-CN" sz="1800" b="1" dirty="0">
                <a:effectLst/>
                <a:latin typeface="Times New Roman" panose="02020603050405020304" pitchFamily="18" charset="0"/>
                <a:ea typeface="等线" panose="02010600030101010101" pitchFamily="2" charset="-122"/>
              </a:rPr>
              <a:t>）任务一：阅读材料一</a:t>
            </a:r>
            <a:r>
              <a:rPr lang="zh-CN" altLang="zh-CN" sz="1800" b="1" dirty="0">
                <a:effectLst/>
                <a:latin typeface="Times New Roman" panose="02020603050405020304" pitchFamily="18" charset="0"/>
              </a:rPr>
              <a:t> </a:t>
            </a:r>
            <a:r>
              <a:rPr lang="en-US" altLang="zh-CN" sz="1800" b="1" dirty="0">
                <a:effectLst/>
                <a:latin typeface="Times New Roman" panose="02020603050405020304" pitchFamily="18" charset="0"/>
              </a:rPr>
              <a:t>+ </a:t>
            </a:r>
            <a:r>
              <a:rPr lang="zh-CN" altLang="zh-CN" sz="1800" b="1" dirty="0">
                <a:effectLst/>
                <a:latin typeface="Times New Roman" panose="02020603050405020304" pitchFamily="18" charset="0"/>
                <a:ea typeface="等线" panose="02010600030101010101" pitchFamily="2" charset="-122"/>
              </a:rPr>
              <a:t>完成习题</a:t>
            </a:r>
            <a:endParaRPr lang="zh-CN" altLang="zh-CN" sz="1800" b="1" dirty="0">
              <a:effectLst/>
              <a:latin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61036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a:t>
            </a:r>
            <a:r>
              <a:rPr lang="zh-TW" altLang="zh-CN" sz="1800" b="1" dirty="0">
                <a:effectLst/>
                <a:latin typeface="Times New Roman" panose="02020603050405020304" pitchFamily="18" charset="0"/>
                <a:ea typeface="PMingLiU" panose="02020500000000000000" pitchFamily="18" charset="-120"/>
              </a:rPr>
              <a:t>2</a:t>
            </a:r>
            <a:r>
              <a:rPr lang="en-US"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）老师讲解：任务一习题</a:t>
            </a:r>
            <a:endParaRPr lang="zh-CN" altLang="zh-CN" sz="1800" b="1" dirty="0">
              <a:effectLst/>
              <a:latin typeface="Times New Roman" panose="02020603050405020304" pitchFamily="18" charset="0"/>
            </a:endParaRPr>
          </a:p>
          <a:p>
            <a:pPr marL="152400" marR="152400">
              <a:spcAft>
                <a:spcPts val="0"/>
              </a:spcAft>
            </a:pPr>
            <a:r>
              <a:rPr lang="zh-CN" altLang="zh-CN" sz="1800" dirty="0">
                <a:effectLst/>
                <a:latin typeface="Times New Roman" panose="02020603050405020304" pitchFamily="18" charset="0"/>
                <a:ea typeface="宋体" panose="02010600030101010101" pitchFamily="2" charset="-122"/>
              </a:rPr>
              <a:t>一、请判断对错，对的打勾，错的打叉。</a:t>
            </a:r>
            <a:endParaRPr lang="zh-CN" altLang="zh-CN" sz="1800" dirty="0">
              <a:effectLst/>
              <a:latin typeface="Times New Roman" panose="02020603050405020304" pitchFamily="18" charset="0"/>
              <a:ea typeface="等线" panose="02010600030101010101" pitchFamily="2" charset="-122"/>
            </a:endParaRPr>
          </a:p>
          <a:p>
            <a:pPr marL="76200" marR="152400">
              <a:spcAft>
                <a:spcPts val="0"/>
              </a:spcAft>
            </a:pP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进化论是一套古老的哲学思想。（</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endParaRPr lang="zh-CN" altLang="zh-CN" sz="1800" dirty="0">
              <a:effectLst/>
              <a:latin typeface="Times New Roman" panose="02020603050405020304" pitchFamily="18" charset="0"/>
              <a:ea typeface="等线" panose="02010600030101010101" pitchFamily="2" charset="-122"/>
            </a:endParaRPr>
          </a:p>
          <a:p>
            <a:pPr marL="76200" marR="152400">
              <a:spcAft>
                <a:spcPts val="0"/>
              </a:spcAft>
            </a:pPr>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进化论是一套现代才有的科学理论。</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endParaRPr lang="zh-CN" altLang="zh-CN" sz="1800" dirty="0">
              <a:effectLst/>
              <a:latin typeface="Times New Roman" panose="02020603050405020304" pitchFamily="18" charset="0"/>
              <a:ea typeface="等线" panose="02010600030101010101" pitchFamily="2" charset="-122"/>
            </a:endParaRPr>
          </a:p>
          <a:p>
            <a:pPr marL="76200" marR="152400">
              <a:spcAft>
                <a:spcPts val="0"/>
              </a:spcAft>
            </a:pPr>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进化论是由古代哲学家提出来的。</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endParaRPr lang="zh-CN" altLang="zh-CN" sz="1800" dirty="0">
              <a:effectLst/>
              <a:latin typeface="Times New Roman" panose="02020603050405020304" pitchFamily="18" charset="0"/>
              <a:ea typeface="等线" panose="02010600030101010101" pitchFamily="2" charset="-122"/>
            </a:endParaRPr>
          </a:p>
          <a:p>
            <a:pPr marL="76200" marR="152400">
              <a:spcAft>
                <a:spcPts val="0"/>
              </a:spcAft>
            </a:pPr>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进化论是由达尔文最先提出来的。</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endParaRPr lang="zh-CN" altLang="zh-CN" sz="1800" dirty="0">
              <a:effectLst/>
              <a:latin typeface="Times New Roman" panose="02020603050405020304" pitchFamily="18" charset="0"/>
              <a:ea typeface="等线" panose="02010600030101010101" pitchFamily="2" charset="-122"/>
            </a:endParaRPr>
          </a:p>
          <a:p>
            <a:pPr marL="76200" marR="152400">
              <a:spcAft>
                <a:spcPts val="0"/>
              </a:spcAft>
            </a:pPr>
            <a:r>
              <a:rPr lang="en-US" altLang="zh-CN" sz="1800" dirty="0">
                <a:effectLst/>
                <a:latin typeface="宋体" panose="02010600030101010101" pitchFamily="2" charset="-122"/>
                <a:ea typeface="等线" panose="02010600030101010101" pitchFamily="2" charset="-122"/>
              </a:rPr>
              <a:t>5.</a:t>
            </a:r>
            <a:r>
              <a:rPr lang="zh-CN" altLang="zh-CN" sz="1800" dirty="0">
                <a:effectLst/>
                <a:latin typeface="Times New Roman" panose="02020603050405020304" pitchFamily="18" charset="0"/>
                <a:ea typeface="宋体" panose="02010600030101010101" pitchFamily="2" charset="-122"/>
              </a:rPr>
              <a:t>现代科学是在圣经世界观的影响下发展起来的。（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宋体" panose="02010600030101010101" pitchFamily="2" charset="-122"/>
              </a:rPr>
              <a:t>既然圣经的世界观一度是西方文化的主导思想，那是什么令圣经的世界观失去了主导地位，又是什么让进化论成为了今天的主流思想呢？接下来，请听老师讲解“阅读材料二”，并完成习题。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197422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PMingLiU" panose="02020500000000000000" pitchFamily="18" charset="-120"/>
              </a:rPr>
              <a:t>6</a:t>
            </a:r>
            <a:r>
              <a:rPr lang="zh-TW"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10'</a:t>
            </a:r>
            <a:r>
              <a:rPr lang="zh-CN" altLang="zh-CN" sz="1800" b="1" dirty="0">
                <a:effectLst/>
                <a:latin typeface="Times New Roman" panose="02020603050405020304" pitchFamily="18" charset="0"/>
                <a:ea typeface="等线" panose="02010600030101010101" pitchFamily="2" charset="-122"/>
              </a:rPr>
              <a:t>）任务二：听老师讲解阅读材料二</a:t>
            </a:r>
            <a:r>
              <a:rPr lang="zh-CN" altLang="zh-CN" sz="1800" b="1" dirty="0">
                <a:effectLst/>
                <a:latin typeface="Times New Roman" panose="02020603050405020304" pitchFamily="18" charset="0"/>
              </a:rPr>
              <a:t> </a:t>
            </a:r>
            <a:r>
              <a:rPr lang="en-US" altLang="zh-CN" sz="1800" b="1" dirty="0">
                <a:effectLst/>
                <a:latin typeface="Times New Roman" panose="02020603050405020304" pitchFamily="18" charset="0"/>
              </a:rPr>
              <a:t>+ </a:t>
            </a:r>
            <a:r>
              <a:rPr lang="zh-CN" altLang="zh-CN" sz="1800" b="1" dirty="0">
                <a:effectLst/>
                <a:latin typeface="Times New Roman" panose="02020603050405020304" pitchFamily="18" charset="0"/>
                <a:ea typeface="等线" panose="02010600030101010101" pitchFamily="2" charset="-122"/>
              </a:rPr>
              <a:t>完成习题</a:t>
            </a:r>
            <a:endParaRPr lang="zh-CN" altLang="zh-CN" sz="1800" b="1" dirty="0">
              <a:effectLst/>
              <a:latin typeface="Times New Roman" panose="02020603050405020304" pitchFamily="18" charset="0"/>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阅读材料二：进化论的发展史（下）</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420698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这节课我们就来探究这个问题：</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如果事实是：创造是显而易见的，进化论是显然错误的，为什么这么多</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科学家”还是相信进化论呢？</a:t>
            </a:r>
            <a:endParaRPr lang="zh-CN" altLang="zh-CN" sz="1800" dirty="0">
              <a:effectLst/>
              <a:latin typeface="Times New Roman" panose="02020603050405020304" pitchFamily="18" charset="0"/>
              <a:ea typeface="等线" panose="02010600030101010101" pitchFamily="2" charset="-122"/>
            </a:endParaRPr>
          </a:p>
          <a:p>
            <a:r>
              <a:rPr lang="en-US" altLang="zh-CN" sz="1800" b="1" u="none" strike="noStrike"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738824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b="1" dirty="0">
                <a:effectLst/>
                <a:latin typeface="Times New Roman" panose="02020603050405020304" pitchFamily="18" charset="0"/>
                <a:ea typeface="等线" panose="02010600030101010101" pitchFamily="2" charset="-122"/>
              </a:rPr>
              <a:t>现代进化思想的崛起</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虽然圣经的世界观带给科学界积极的影响，但可惜的是，它没有一直保持这样的影响力。为什么？</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1096487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等线" panose="02010600030101010101" pitchFamily="2" charset="-122"/>
              </a:rPr>
              <a:t>因为有一批哲学家拒绝圣经的教导，想把上帝淘汰掉。他们试图在没有创造者的前提下，解释宇宙、地球、生物的来源。</a:t>
            </a:r>
          </a:p>
          <a:p>
            <a:pPr marL="152400" marR="152400">
              <a:spcAft>
                <a:spcPts val="0"/>
              </a:spcAft>
            </a:pPr>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于是在接下来的启蒙运动中，他们开始复兴古希腊罗马“生命随机进化”的思想、并逐步公开地弃绝圣经的教导。在这样的情况下，“年老地球”、“进化论”等古希腊罗马的哲学思想就再一次登上了西方历史的舞台。接着，进化论思想从西方向整个世界蔓延，逐步成为了当今世界的主流思想。</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4014557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b="1" dirty="0">
                <a:effectLst/>
                <a:latin typeface="Times New Roman" panose="02020603050405020304" pitchFamily="18" charset="0"/>
                <a:ea typeface="等线" panose="02010600030101010101" pitchFamily="2" charset="-122"/>
              </a:rPr>
              <a:t>进化思想为什么如此受欢迎？</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为什么“进化论”的思想那么受人欢迎？从根本上讲，是因为它满足了人想要“撇开创造者解释生命”的渴望。要知道，很多人并不想有一位上帝的存在，因为他们不想面对审判。</a:t>
            </a:r>
          </a:p>
          <a:p>
            <a:pPr marL="152400" marR="152400">
              <a:spcAft>
                <a:spcPts val="0"/>
              </a:spcAft>
            </a:pPr>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1827369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有人公开表达他们厌恶审判，有一位医生积极推动“年老地球”和“进化论”，并把</a:t>
            </a:r>
            <a:r>
              <a:rPr lang="en-US" altLang="zh-CN" sz="1800" kern="0" dirty="0">
                <a:effectLst/>
                <a:latin typeface="Times New Roman" panose="02020603050405020304" pitchFamily="18" charset="0"/>
                <a:ea typeface="等线" panose="02010600030101010101" pitchFamily="2" charset="-122"/>
              </a:rPr>
              <a:t>“</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对地狱的恐惧</a:t>
            </a:r>
            <a:r>
              <a:rPr lang="en-US" altLang="zh-CN" sz="1800" kern="0" dirty="0">
                <a:effectLst/>
                <a:latin typeface="Times New Roman" panose="02020603050405020304" pitchFamily="18" charset="0"/>
                <a:ea typeface="等线" panose="02010600030101010101" pitchFamily="2" charset="-122"/>
              </a:rPr>
              <a:t>”</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归咎为是一种心理疾病。他是谁呢？（</a:t>
            </a:r>
            <a:r>
              <a:rPr lang="en-US" altLang="zh-CN" sz="1800" kern="0" dirty="0">
                <a:effectLst/>
                <a:latin typeface="Times New Roman" panose="02020603050405020304" pitchFamily="18" charset="0"/>
                <a:ea typeface="等线" panose="02010600030101010101" pitchFamily="2" charset="-122"/>
              </a:rPr>
              <a:t>P </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击）他就是达尔文的爷爷：伊拉斯莫斯</a:t>
            </a:r>
            <a:r>
              <a:rPr lang="zh-CN" altLang="zh-CN" sz="1800" kern="0" dirty="0">
                <a:effectLst/>
                <a:ea typeface="微软雅黑" panose="020B0503020204020204" pitchFamily="34" charset="-122"/>
                <a:cs typeface="微软雅黑" panose="020B0503020204020204" pitchFamily="34" charset="-122"/>
              </a:rPr>
              <a:t>‧</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达尔文</a:t>
            </a:r>
            <a:r>
              <a:rPr lang="en-US" altLang="zh-CN" sz="1800" kern="0" dirty="0">
                <a:effectLst/>
                <a:latin typeface="Times New Roman" panose="02020603050405020304" pitchFamily="18" charset="0"/>
                <a:ea typeface="等线" panose="02010600030101010101" pitchFamily="2" charset="-122"/>
              </a:rPr>
              <a:t> (Erasmus Darwin) 1731-1802</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2346488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等线" panose="02010600030101010101" pitchFamily="2" charset="-122"/>
              </a:rPr>
              <a:t>和爷爷一样，达尔文也不愿意面对上帝的存在和审判。他在自己的自传中写道：</a:t>
            </a:r>
            <a:r>
              <a:rPr lang="en-US" altLang="zh-CN" sz="1800" dirty="0">
                <a:effectLst/>
                <a:latin typeface="Times New Roman" panose="02020603050405020304" pitchFamily="18" charset="0"/>
                <a:ea typeface="等线" panose="02010600030101010101" pitchFamily="2" charset="-122"/>
              </a:rPr>
              <a:t>“</a:t>
            </a:r>
            <a:r>
              <a:rPr lang="zh-CN" altLang="zh-CN" sz="1800" dirty="0">
                <a:effectLst/>
                <a:latin typeface="Times New Roman" panose="02020603050405020304" pitchFamily="18" charset="0"/>
                <a:ea typeface="等线" panose="02010600030101010101" pitchFamily="2" charset="-122"/>
              </a:rPr>
              <a:t>我的确难以想象为什么会有人希望基督教是真实的，如若果真如此，那圣经白纸黑字所说的非信徒，包括我的父亲、兄弟和几乎我所有的好友，他们的结局就是要受到永恒的惩罚，这是个可恶的教条。” </a:t>
            </a:r>
            <a:r>
              <a:rPr lang="en-US" altLang="zh-CN" sz="1800" dirty="0">
                <a:effectLst/>
                <a:latin typeface="Times New Roman" panose="02020603050405020304" pitchFamily="18" charset="0"/>
                <a:ea typeface="等线" panose="02010600030101010101" pitchFamily="2" charset="-122"/>
              </a:rPr>
              <a:t>(</a:t>
            </a:r>
            <a:r>
              <a:rPr lang="zh-CN" altLang="zh-CN" sz="1800" dirty="0">
                <a:effectLst/>
                <a:latin typeface="Times New Roman" panose="02020603050405020304" pitchFamily="18" charset="0"/>
                <a:ea typeface="等线" panose="02010600030101010101" pitchFamily="2" charset="-122"/>
              </a:rPr>
              <a:t>引自：达尔文的自传）</a:t>
            </a:r>
          </a:p>
          <a:p>
            <a:pPr marL="152400" marR="152400">
              <a:spcAft>
                <a:spcPts val="0"/>
              </a:spcAft>
            </a:pPr>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b="1" dirty="0">
                <a:effectLst/>
                <a:latin typeface="Times New Roman" panose="02020603050405020304" pitchFamily="18" charset="0"/>
                <a:ea typeface="等线" panose="02010600030101010101" pitchFamily="2" charset="-122"/>
              </a:rPr>
              <a:t>达尔文的爷爷对生命起源的解释</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对于不想面对上帝审判的人而言，自然也不会想要一位创造者存在。但生命的存在又是个事实，那怎么撇开创造者来解释生命的起源呢？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23224971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等线" panose="02010600030101010101" pitchFamily="2" charset="-122"/>
              </a:rPr>
              <a:t>达尔文的爷爷在</a:t>
            </a:r>
            <a:r>
              <a:rPr lang="en-US" altLang="zh-CN" sz="1800" dirty="0">
                <a:effectLst/>
                <a:latin typeface="Times New Roman" panose="02020603050405020304" pitchFamily="18" charset="0"/>
                <a:ea typeface="等线" panose="02010600030101010101" pitchFamily="2" charset="-122"/>
              </a:rPr>
              <a:t>1794‑1796</a:t>
            </a:r>
            <a:r>
              <a:rPr lang="zh-CN" altLang="zh-CN" sz="1800" dirty="0">
                <a:effectLst/>
                <a:latin typeface="Times New Roman" panose="02020603050405020304" pitchFamily="18" charset="0"/>
                <a:ea typeface="等线" panose="02010600030101010101" pitchFamily="2" charset="-122"/>
              </a:rPr>
              <a:t>年写了一本书，叫《生理学》</a:t>
            </a:r>
            <a:r>
              <a:rPr lang="en-US" altLang="zh-CN" sz="1800" dirty="0">
                <a:effectLst/>
                <a:latin typeface="Times New Roman" panose="02020603050405020304" pitchFamily="18" charset="0"/>
                <a:ea typeface="等线" panose="02010600030101010101" pitchFamily="2" charset="-122"/>
              </a:rPr>
              <a:t>(</a:t>
            </a:r>
            <a:r>
              <a:rPr lang="en-US" altLang="zh-CN" sz="1800" dirty="0" err="1">
                <a:effectLst/>
                <a:latin typeface="Times New Roman" panose="02020603050405020304" pitchFamily="18" charset="0"/>
                <a:ea typeface="等线" panose="02010600030101010101" pitchFamily="2" charset="-122"/>
              </a:rPr>
              <a:t>Zoonomia</a:t>
            </a:r>
            <a:r>
              <a:rPr lang="en-US" altLang="zh-CN" sz="1800" dirty="0">
                <a:effectLst/>
                <a:latin typeface="Times New Roman" panose="02020603050405020304" pitchFamily="18" charset="0"/>
                <a:ea typeface="等线" panose="02010600030101010101" pitchFamily="2" charset="-122"/>
              </a:rPr>
              <a:t>)</a:t>
            </a:r>
            <a:r>
              <a:rPr lang="zh-CN" altLang="zh-CN" sz="1800" dirty="0">
                <a:effectLst/>
                <a:latin typeface="Times New Roman" panose="02020603050405020304" pitchFamily="18" charset="0"/>
                <a:ea typeface="等线" panose="02010600030101010101" pitchFamily="2" charset="-122"/>
              </a:rPr>
              <a:t>。在这本书中，他断言说所有的生物形态，包括人类，都是在百万年的漫长时间中，由微生物逐渐进化来的。微生物呢，又是从海洋中的非生物随机产生的。当然，这纯粹是立足于达尔文爷爷自己的哲学观和无神论的宗教观，并不是基于任何科学的发现。爷爷的这些进化论思想也影响了年幼的达尔文。</a:t>
            </a:r>
          </a:p>
          <a:p>
            <a:pPr marL="152400" marR="152400">
              <a:spcAft>
                <a:spcPts val="0"/>
              </a:spcAft>
            </a:pPr>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b="1" dirty="0">
                <a:effectLst/>
                <a:latin typeface="Times New Roman" panose="02020603050405020304" pitchFamily="18" charset="0"/>
                <a:ea typeface="等线" panose="02010600030101010101" pitchFamily="2" charset="-122"/>
              </a:rPr>
              <a:t>达尔文和他的《物种起源》</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击）达尔文长大后，在《物种起源》一书中继续发扬爷爷的进化思想，认为无机物可以偶然随机演变成海洋的单细胞，然后单细胞生物又可以不断进化，最后偶然进化出人类。</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41028034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等线" panose="02010600030101010101" pitchFamily="2" charset="-122"/>
              </a:rPr>
              <a:t>虽然很多人以为进化论是达尔文的原创，（</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击）但其实达尔文不过是继承了爷爷伊拉斯莫斯的思想，（</a:t>
            </a:r>
            <a:r>
              <a:rPr lang="en-US" altLang="zh-CN" sz="1800" dirty="0">
                <a:effectLst/>
                <a:latin typeface="Times New Roman" panose="02020603050405020304" pitchFamily="18" charset="0"/>
                <a:ea typeface="等线" panose="02010600030101010101" pitchFamily="2" charset="-122"/>
              </a:rPr>
              <a:t>P </a:t>
            </a:r>
            <a:r>
              <a:rPr lang="zh-CN" altLang="zh-CN" sz="1800" dirty="0">
                <a:effectLst/>
                <a:latin typeface="Times New Roman" panose="02020603050405020304" pitchFamily="18" charset="0"/>
                <a:ea typeface="等线" panose="02010600030101010101" pitchFamily="2" charset="-122"/>
              </a:rPr>
              <a:t>击）而爷爷伊拉斯莫斯又是从前人继承了进化的概念，比如说古罗马希腊的哲学家等。只不过是到了达尔文时代，它才被达尔文起名为“进化论”而已。当达尔文在</a:t>
            </a:r>
            <a:r>
              <a:rPr lang="en-US" altLang="zh-CN" sz="1800" dirty="0">
                <a:effectLst/>
                <a:latin typeface="Times New Roman" panose="02020603050405020304" pitchFamily="18" charset="0"/>
                <a:ea typeface="等线" panose="02010600030101010101" pitchFamily="2" charset="-122"/>
              </a:rPr>
              <a:t>1859</a:t>
            </a:r>
            <a:r>
              <a:rPr lang="zh-CN" altLang="zh-CN" sz="1800" dirty="0">
                <a:effectLst/>
                <a:latin typeface="Times New Roman" panose="02020603050405020304" pitchFamily="18" charset="0"/>
                <a:ea typeface="等线" panose="02010600030101010101" pitchFamily="2" charset="-122"/>
              </a:rPr>
              <a:t>年出版了《物种起源》后，“进化论”就被迅速推上了世界主流思想的舞台。</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3221166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等线" panose="02010600030101010101" pitchFamily="2" charset="-122"/>
              </a:rPr>
              <a:t>虽然在当今社会，进化论常常打着“科学”的名义出现在各个领域。但实质上，它只是一套“撇开创造者解释生命”的哲学理论，或者说是宗教理论。</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17292187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b="1" dirty="0">
                <a:effectLst/>
                <a:latin typeface="Times New Roman" panose="02020603050405020304" pitchFamily="18" charset="0"/>
                <a:ea typeface="等线" panose="02010600030101010101" pitchFamily="2" charset="-122"/>
              </a:rPr>
              <a:t>一位进化论者的评价</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怪不得在</a:t>
            </a:r>
            <a:r>
              <a:rPr lang="en-US" altLang="zh-CN" sz="1800" dirty="0">
                <a:effectLst/>
                <a:latin typeface="Times New Roman" panose="02020603050405020304" pitchFamily="18" charset="0"/>
                <a:ea typeface="等线" panose="02010600030101010101" pitchFamily="2" charset="-122"/>
              </a:rPr>
              <a:t>2000</a:t>
            </a:r>
            <a:r>
              <a:rPr lang="zh-CN" altLang="zh-CN" sz="1800" dirty="0">
                <a:effectLst/>
                <a:latin typeface="Times New Roman" panose="02020603050405020304" pitchFamily="18" charset="0"/>
                <a:ea typeface="等线" panose="02010600030101010101" pitchFamily="2" charset="-122"/>
              </a:rPr>
              <a:t>年，一位相信进化论、无神论的哲学和动物学教授迈克尔·鲁斯（</a:t>
            </a:r>
            <a:r>
              <a:rPr lang="en-US" altLang="zh-CN" sz="1800" dirty="0">
                <a:effectLst/>
                <a:latin typeface="Times New Roman" panose="02020603050405020304" pitchFamily="18" charset="0"/>
                <a:ea typeface="等线" panose="02010600030101010101" pitchFamily="2" charset="-122"/>
              </a:rPr>
              <a:t>Michael Ruse</a:t>
            </a:r>
            <a:r>
              <a:rPr lang="zh-CN" altLang="zh-CN" sz="1800" dirty="0">
                <a:effectLst/>
                <a:latin typeface="Times New Roman" panose="02020603050405020304" pitchFamily="18" charset="0"/>
                <a:ea typeface="等线" panose="02010600030101010101" pitchFamily="2" charset="-122"/>
              </a:rPr>
              <a:t>） 博士这样说道：</a:t>
            </a:r>
            <a:r>
              <a:rPr lang="en-US" altLang="zh-CN" sz="1800" dirty="0">
                <a:effectLst/>
                <a:latin typeface="Times New Roman" panose="02020603050405020304" pitchFamily="18" charset="0"/>
                <a:ea typeface="等线" panose="02010600030101010101" pitchFamily="2" charset="-122"/>
              </a:rPr>
              <a:t>“</a:t>
            </a:r>
            <a:r>
              <a:rPr lang="zh-CN" altLang="zh-CN" sz="1800" dirty="0">
                <a:effectLst/>
                <a:latin typeface="Times New Roman" panose="02020603050405020304" pitchFamily="18" charset="0"/>
                <a:ea typeface="等线" panose="02010600030101010101" pitchFamily="2" charset="-122"/>
              </a:rPr>
              <a:t>进化论并不仅仅作为单纯的科学被其实践者推崇。进化论作为一个思想体系、一个世俗宗教</a:t>
            </a:r>
            <a:r>
              <a:rPr lang="en-US" altLang="zh-CN" sz="1800" dirty="0">
                <a:effectLst/>
                <a:latin typeface="Times New Roman" panose="02020603050405020304" pitchFamily="18" charset="0"/>
                <a:ea typeface="等线" panose="02010600030101010101" pitchFamily="2" charset="-122"/>
              </a:rPr>
              <a:t> ——</a:t>
            </a:r>
            <a:r>
              <a:rPr lang="zh-CN" altLang="zh-CN" sz="1800" dirty="0">
                <a:effectLst/>
                <a:latin typeface="Times New Roman" panose="02020603050405020304" pitchFamily="18" charset="0"/>
                <a:ea typeface="等线" panose="02010600030101010101" pitchFamily="2" charset="-122"/>
              </a:rPr>
              <a:t>一个有意义和有道德观的、全面的基督教替代品。</a:t>
            </a:r>
            <a:r>
              <a:rPr lang="en-US" altLang="zh-CN" sz="1800" dirty="0">
                <a:effectLst/>
                <a:latin typeface="Times New Roman" panose="02020603050405020304" pitchFamily="18" charset="0"/>
                <a:ea typeface="等线" panose="02010600030101010101" pitchFamily="2" charset="-122"/>
              </a:rPr>
              <a:t>……</a:t>
            </a:r>
            <a:r>
              <a:rPr lang="zh-CN" altLang="zh-CN" sz="1800" dirty="0">
                <a:effectLst/>
                <a:latin typeface="Times New Roman" panose="02020603050405020304" pitchFamily="18" charset="0"/>
                <a:ea typeface="等线" panose="02010600030101010101" pitchFamily="2" charset="-122"/>
              </a:rPr>
              <a:t>进化论是宗教。进化论在一开始就是这样，一直到今天也是如此。”</a:t>
            </a:r>
          </a:p>
          <a:p>
            <a:pPr marL="152400" marR="152400">
              <a:spcAft>
                <a:spcPts val="0"/>
              </a:spcAft>
            </a:pPr>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等线" panose="02010600030101010101" pitchFamily="2" charset="-122"/>
              </a:rPr>
              <a:t>这位相信进化论的动物学和哲学教授坦诚地告诉大家：进化论是宗教。只是这个宗教没有用到“神”这个字眼而已。</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30919524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这就是进化论发展的时间轴，感兴趣的同学记得自己研究一下。</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400657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人们脑海中的科学家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首先我们要问一个问题：在人们脑海中，科学家是什么样的人？</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（等候学生回答）</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661218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PMingLiU" panose="02020500000000000000" pitchFamily="18" charset="-120"/>
              </a:rPr>
              <a:t>7</a:t>
            </a:r>
            <a:r>
              <a:rPr lang="zh-TW"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）老师讲解：任务二习题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二、简答题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进化论的哲学概念是从什么时候开始出现的？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u="sng" dirty="0">
                <a:effectLst/>
                <a:latin typeface="Times New Roman" panose="02020603050405020304" pitchFamily="18" charset="0"/>
                <a:ea typeface="宋体" panose="02010600030101010101" pitchFamily="2" charset="-122"/>
              </a:rPr>
              <a:t>大约公元前</a:t>
            </a:r>
            <a:r>
              <a:rPr lang="en-US" altLang="zh-CN" sz="1800" u="sng" dirty="0">
                <a:effectLst/>
                <a:latin typeface="Times New Roman" panose="02020603050405020304" pitchFamily="18" charset="0"/>
                <a:ea typeface="宋体" panose="02010600030101010101" pitchFamily="2" charset="-122"/>
              </a:rPr>
              <a:t>600</a:t>
            </a:r>
            <a:r>
              <a:rPr lang="zh-CN" altLang="zh-CN" sz="1800" u="sng"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什么运动让古希腊罗马的进化哲学再一次复兴起来？</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u="sng" dirty="0">
                <a:effectLst/>
                <a:latin typeface="Times New Roman" panose="02020603050405020304" pitchFamily="18" charset="0"/>
                <a:ea typeface="宋体" panose="02010600030101010101" pitchFamily="2" charset="-122"/>
              </a:rPr>
              <a:t>启蒙运动。</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“进化论”哲学理论能满足大众的什么渴望？</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u="sng" dirty="0">
                <a:effectLst/>
                <a:latin typeface="Times New Roman" panose="02020603050405020304" pitchFamily="18" charset="0"/>
                <a:ea typeface="宋体" panose="02010600030101010101" pitchFamily="2" charset="-122"/>
              </a:rPr>
              <a:t>“进化论”哲学理论满足人想要“撇开创造者解释生命”的渴望。</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1185786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无神论哲学家和动物学教授迈克尔·鲁斯（</a:t>
            </a:r>
            <a:r>
              <a:rPr lang="en-US" altLang="zh-CN" sz="1800" dirty="0">
                <a:effectLst/>
                <a:latin typeface="Times New Roman" panose="02020603050405020304" pitchFamily="18" charset="0"/>
                <a:ea typeface="宋体" panose="02010600030101010101" pitchFamily="2" charset="-122"/>
              </a:rPr>
              <a:t>Michael Ruse</a:t>
            </a:r>
            <a:r>
              <a:rPr lang="zh-CN" altLang="zh-CN" sz="1800" dirty="0">
                <a:effectLst/>
                <a:latin typeface="Times New Roman" panose="02020603050405020304" pitchFamily="18" charset="0"/>
                <a:ea typeface="宋体" panose="02010600030101010101" pitchFamily="2" charset="-122"/>
              </a:rPr>
              <a:t>）博士认为进化论是什么？</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u="sng" dirty="0">
                <a:effectLst/>
                <a:latin typeface="Times New Roman" panose="02020603050405020304" pitchFamily="18" charset="0"/>
                <a:ea typeface="宋体" panose="02010600030101010101" pitchFamily="2" charset="-122"/>
              </a:rPr>
              <a:t>这位博士认为进化论是宗教。</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5.</a:t>
            </a:r>
            <a:r>
              <a:rPr lang="zh-CN" altLang="zh-CN" sz="1800" dirty="0">
                <a:effectLst/>
                <a:latin typeface="Times New Roman" panose="02020603050405020304" pitchFamily="18" charset="0"/>
                <a:ea typeface="宋体" panose="02010600030101010101" pitchFamily="2" charset="-122"/>
              </a:rPr>
              <a:t>你是否赞同他的观点？为什么？（开放题）</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u="sng" dirty="0">
                <a:effectLst/>
                <a:latin typeface="Times New Roman" panose="02020603050405020304" pitchFamily="18" charset="0"/>
                <a:ea typeface="宋体" panose="02010600030101010101" pitchFamily="2" charset="-122"/>
              </a:rPr>
              <a:t>答案各异</a:t>
            </a:r>
            <a:r>
              <a:rPr lang="en-US" altLang="zh-CN" sz="1800" u="sng"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2471622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PMingLiU" panose="02020500000000000000" pitchFamily="18" charset="-120"/>
              </a:rPr>
              <a:t>8</a:t>
            </a:r>
            <a:r>
              <a:rPr lang="zh-TW"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3'</a:t>
            </a:r>
            <a:r>
              <a:rPr lang="zh-CN" altLang="zh-CN" sz="1800" b="1" dirty="0">
                <a:effectLst/>
                <a:latin typeface="Times New Roman" panose="02020603050405020304" pitchFamily="18" charset="0"/>
                <a:ea typeface="等线" panose="02010600030101010101" pitchFamily="2" charset="-122"/>
              </a:rPr>
              <a:t>）老师总结（应用、经文、祷告）</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好吧，今天的课上到这里就结束了，最后我们来总结一下。</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dirty="0">
                <a:effectLst/>
                <a:latin typeface="Times New Roman" panose="02020603050405020304" pitchFamily="18" charset="0"/>
                <a:ea typeface="宋体" panose="02010600030101010101" pitchFamily="2" charset="-122"/>
              </a:rPr>
              <a:t>三、单选题，每题只有一个最佳答案。</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科学家是什么人？</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D</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宋体" panose="02010600030101010101" pitchFamily="2" charset="-122"/>
                <a:ea typeface="等线" panose="02010600030101010101" pitchFamily="2" charset="-122"/>
              </a:rPr>
              <a:t>A</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．只相信已经被科学证实的事物。</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B</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．不主观、没偏见，总是实事求是的人。</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C</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．愿意随时根据新的科学发现，改变原有想法的人。</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宋体" panose="02010600030101010101" pitchFamily="2" charset="-122"/>
                <a:ea typeface="等线" panose="02010600030101010101" pitchFamily="2" charset="-122"/>
              </a:rPr>
              <a:t>D</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．受过专业培训，常用</a:t>
            </a:r>
            <a:r>
              <a:rPr lang="zh-CN" altLang="zh-CN" sz="1800" dirty="0">
                <a:effectLst/>
                <a:latin typeface="Times New Roman" panose="02020603050405020304" pitchFamily="18" charset="0"/>
                <a:ea typeface="宋体" panose="02010600030101010101" pitchFamily="2" charset="-122"/>
              </a:rPr>
              <a:t>自己的世界观解读证据的人</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extLst>
      <p:ext uri="{BB962C8B-B14F-4D97-AF65-F5344CB8AC3E}">
        <p14:creationId xmlns:p14="http://schemas.microsoft.com/office/powerpoint/2010/main" val="40665057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科学家为什么相信进化论？</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C</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533400"/>
            <a:r>
              <a:rPr lang="en-US" altLang="zh-CN" sz="1800" dirty="0">
                <a:effectLst/>
                <a:latin typeface="宋体" panose="02010600030101010101" pitchFamily="2" charset="-122"/>
                <a:ea typeface="等线" panose="02010600030101010101" pitchFamily="2" charset="-122"/>
              </a:rPr>
              <a:t>A</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宋体" panose="02010600030101010101" pitchFamily="2" charset="-122"/>
              </a:rPr>
              <a:t>进化论有根有据，合乎科学的发现。</a:t>
            </a:r>
            <a:endParaRPr lang="zh-CN" altLang="zh-CN" sz="1800" dirty="0">
              <a:effectLst/>
              <a:latin typeface="Times New Roman" panose="02020603050405020304" pitchFamily="18" charset="0"/>
              <a:ea typeface="等线" panose="02010600030101010101" pitchFamily="2" charset="-122"/>
            </a:endParaRPr>
          </a:p>
          <a:p>
            <a:pPr marL="533400"/>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B</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．科学家</a:t>
            </a:r>
            <a:r>
              <a:rPr lang="zh-CN" altLang="zh-CN" sz="1800" dirty="0">
                <a:effectLst/>
                <a:latin typeface="Times New Roman" panose="02020603050405020304" pitchFamily="18" charset="0"/>
                <a:ea typeface="宋体" panose="02010600030101010101" pitchFamily="2" charset="-122"/>
              </a:rPr>
              <a:t>用科学方法检验了进化论，发现进化论很有逻辑。</a:t>
            </a:r>
            <a:endParaRPr lang="zh-CN" altLang="zh-CN" sz="1800" dirty="0">
              <a:effectLst/>
              <a:latin typeface="Times New Roman" panose="02020603050405020304" pitchFamily="18" charset="0"/>
              <a:ea typeface="等线" panose="02010600030101010101" pitchFamily="2" charset="-122"/>
            </a:endParaRPr>
          </a:p>
          <a:p>
            <a:pPr marL="533400"/>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C.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科学家在受教育的过程中、受到进化论思想的权威影响。</a:t>
            </a:r>
            <a:endParaRPr lang="zh-CN" altLang="zh-CN" sz="1800" dirty="0">
              <a:effectLst/>
              <a:latin typeface="Times New Roman" panose="02020603050405020304" pitchFamily="18" charset="0"/>
              <a:ea typeface="等线" panose="02010600030101010101" pitchFamily="2" charset="-122"/>
            </a:endParaRPr>
          </a:p>
          <a:p>
            <a:r>
              <a:rPr lang="en-US" altLang="zh-CN" sz="1800" kern="0" dirty="0">
                <a:effectLst/>
                <a:latin typeface="宋体" panose="02010600030101010101" pitchFamily="2" charset="-122"/>
                <a:cs typeface="Times New Roman" panose="02020603050405020304" pitchFamily="18" charset="0"/>
              </a:rPr>
              <a:t>D</a:t>
            </a:r>
            <a:r>
              <a:rPr lang="zh-CN" altLang="zh-CN" sz="1800" kern="0" dirty="0">
                <a:effectLst/>
                <a:ea typeface="宋体" panose="02010600030101010101" pitchFamily="2" charset="-122"/>
                <a:cs typeface="Times New Roman" panose="02020603050405020304" pitchFamily="18" charset="0"/>
              </a:rPr>
              <a:t>．科学家在青少年时期、结识了很多相信进化论的朋友。</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extLst>
      <p:ext uri="{BB962C8B-B14F-4D97-AF65-F5344CB8AC3E}">
        <p14:creationId xmlns:p14="http://schemas.microsoft.com/office/powerpoint/2010/main" val="738050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进化论是什么？</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457200" marR="152400">
              <a:spcAft>
                <a:spcPts val="0"/>
              </a:spcAft>
            </a:pPr>
            <a:r>
              <a:rPr lang="en-US" altLang="zh-CN" sz="1800" dirty="0">
                <a:effectLst/>
                <a:latin typeface="宋体" panose="02010600030101010101" pitchFamily="2" charset="-122"/>
                <a:ea typeface="等线" panose="02010600030101010101" pitchFamily="2" charset="-122"/>
              </a:rPr>
              <a:t>A</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．进化论</a:t>
            </a:r>
            <a:r>
              <a:rPr lang="zh-CN" altLang="zh-CN" sz="1800" dirty="0">
                <a:effectLst/>
                <a:latin typeface="Times New Roman" panose="02020603050405020304" pitchFamily="18" charset="0"/>
                <a:ea typeface="宋体" panose="02010600030101010101" pitchFamily="2" charset="-122"/>
              </a:rPr>
              <a:t>是一套古老的哲学思想。</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pPr marL="457200" marR="152400">
              <a:spcAft>
                <a:spcPts val="0"/>
              </a:spcAft>
            </a:pPr>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B</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．进化论</a:t>
            </a:r>
            <a:r>
              <a:rPr lang="zh-CN" altLang="zh-CN" sz="1800" dirty="0">
                <a:effectLst/>
                <a:latin typeface="Times New Roman" panose="02020603050405020304" pitchFamily="18" charset="0"/>
                <a:ea typeface="宋体" panose="02010600030101010101" pitchFamily="2" charset="-122"/>
              </a:rPr>
              <a:t>是一套现代才有的科学思想。</a:t>
            </a:r>
            <a:endParaRPr lang="zh-CN" altLang="zh-CN" sz="1800" dirty="0">
              <a:effectLst/>
              <a:latin typeface="Times New Roman" panose="02020603050405020304" pitchFamily="18" charset="0"/>
              <a:ea typeface="等线" panose="02010600030101010101" pitchFamily="2" charset="-122"/>
            </a:endParaRPr>
          </a:p>
          <a:p>
            <a:pPr marL="457200" marR="152400">
              <a:spcAft>
                <a:spcPts val="0"/>
              </a:spcAft>
            </a:pPr>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C.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进化论是达尔文最先提出来的。</a:t>
            </a:r>
            <a:endParaRPr lang="zh-CN" altLang="zh-CN" sz="1800" dirty="0">
              <a:effectLst/>
              <a:latin typeface="Times New Roman" panose="02020603050405020304" pitchFamily="18" charset="0"/>
              <a:ea typeface="等线" panose="02010600030101010101" pitchFamily="2" charset="-122"/>
            </a:endParaRPr>
          </a:p>
          <a:p>
            <a:pPr marL="457200" marR="152400">
              <a:spcAft>
                <a:spcPts val="0"/>
              </a:spcAft>
            </a:pPr>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D</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．进化论是一套有科学依据的哲学思想。</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65</a:t>
            </a:fld>
            <a:endParaRPr kumimoji="1" lang="zh-CN" altLang="en-US"/>
          </a:p>
        </p:txBody>
      </p:sp>
    </p:spTree>
    <p:extLst>
      <p:ext uri="{BB962C8B-B14F-4D97-AF65-F5344CB8AC3E}">
        <p14:creationId xmlns:p14="http://schemas.microsoft.com/office/powerpoint/2010/main" val="40986846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r>
              <a:rPr lang="zh-CN" altLang="zh-CN" sz="1800" dirty="0">
                <a:effectLst/>
                <a:latin typeface="Times New Roman" panose="02020603050405020304" pitchFamily="18" charset="0"/>
                <a:ea typeface="宋体" panose="02010600030101010101" pitchFamily="2" charset="-122"/>
              </a:rPr>
              <a:t>最后</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我们该如何面对进化论呢？</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dirty="0">
                <a:effectLst/>
                <a:latin typeface="Times New Roman" panose="02020603050405020304" pitchFamily="18" charset="0"/>
                <a:ea typeface="宋体" panose="02010600030101010101" pitchFamily="2" charset="-122"/>
              </a:rPr>
              <a:t>帖撒罗尼迦前书</a:t>
            </a:r>
            <a:r>
              <a:rPr lang="en-US" altLang="zh-CN" sz="1800" dirty="0">
                <a:effectLst/>
                <a:latin typeface="Times New Roman" panose="02020603050405020304" pitchFamily="18" charset="0"/>
                <a:ea typeface="宋体" panose="02010600030101010101" pitchFamily="2" charset="-122"/>
              </a:rPr>
              <a:t>5:21</a:t>
            </a:r>
            <a:r>
              <a:rPr lang="zh-CN" altLang="zh-CN" sz="1800" dirty="0">
                <a:effectLst/>
                <a:latin typeface="Times New Roman" panose="02020603050405020304" pitchFamily="18" charset="0"/>
                <a:ea typeface="宋体" panose="02010600030101010101" pitchFamily="2" charset="-122"/>
              </a:rPr>
              <a:t>但要凡事察验，善美的要持守。同时，</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dirty="0">
                <a:effectLst/>
                <a:latin typeface="Times New Roman" panose="02020603050405020304" pitchFamily="18" charset="0"/>
                <a:ea typeface="宋体" panose="02010600030101010101" pitchFamily="2" charset="-122"/>
              </a:rPr>
              <a:t>提摩太前书</a:t>
            </a:r>
            <a:r>
              <a:rPr lang="en-US" altLang="zh-CN" sz="1800" dirty="0">
                <a:effectLst/>
                <a:latin typeface="Times New Roman" panose="02020603050405020304" pitchFamily="18" charset="0"/>
                <a:ea typeface="宋体" panose="02010600030101010101" pitchFamily="2" charset="-122"/>
              </a:rPr>
              <a:t>6:20……</a:t>
            </a:r>
            <a:r>
              <a:rPr lang="zh-CN" altLang="zh-CN" sz="1800" dirty="0">
                <a:effectLst/>
                <a:latin typeface="Times New Roman" panose="02020603050405020304" pitchFamily="18" charset="0"/>
                <a:ea typeface="宋体" panose="02010600030101010101" pitchFamily="2" charset="-122"/>
              </a:rPr>
              <a:t>你要保守所托付你的，躲避世俗的虚谈和那敌真道，似是而非的学问。</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rPr>
              <a:t>已经有人自称有这学问，就偏离了真道。愿恩惠常与你们同在！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66</a:t>
            </a:fld>
            <a:endParaRPr kumimoji="1" lang="zh-CN" altLang="en-US"/>
          </a:p>
        </p:txBody>
      </p:sp>
    </p:spTree>
    <p:extLst>
      <p:ext uri="{BB962C8B-B14F-4D97-AF65-F5344CB8AC3E}">
        <p14:creationId xmlns:p14="http://schemas.microsoft.com/office/powerpoint/2010/main" val="1305215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67</a:t>
            </a:fld>
            <a:endParaRPr kumimoji="1" lang="zh-CN" altLang="en-US"/>
          </a:p>
        </p:txBody>
      </p:sp>
    </p:spTree>
    <p:extLst>
      <p:ext uri="{BB962C8B-B14F-4D97-AF65-F5344CB8AC3E}">
        <p14:creationId xmlns:p14="http://schemas.microsoft.com/office/powerpoint/2010/main" val="353620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在人们脑海中，科学家应该是：</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1</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．只相信已经证实的事物。</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2</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．实事求是：没偏见、不主观。</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3</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．愿意随时根据新的科学发现、改变自己原有的想法。</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P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击）但你在现实生活中看到的科学家是这样的吗？不！如果科学家真是这样的，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14276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那么科学家应该是长这个样子的：人身电脑头。因为只有像电脑一样、由固定程序支配的大脑才能完全不主观、没偏见。也只有像电脑一样的大脑才能一按“保存键”，就存留新内容。但可惜的是：在现实生活中，找不到这样的科学家。</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“半人半电脑” 的科学家只存在于人们的想象中！</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P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击）就好像“半人半马”的生物在现实生活中也不存在，只能出现在美好的童话故事里一样。童话故事无论再美好，人们终究是要回到现实的。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240682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2.</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15'</a:t>
            </a:r>
            <a:r>
              <a:rPr lang="zh-CN" altLang="zh-CN" sz="1800" b="1" dirty="0">
                <a:effectLst/>
                <a:latin typeface="Times New Roman" panose="02020603050405020304" pitchFamily="18" charset="0"/>
                <a:ea typeface="等线" panose="02010600030101010101" pitchFamily="2" charset="-122"/>
              </a:rPr>
              <a:t>）老师讲解：科学家的真相</a:t>
            </a:r>
            <a:endParaRPr lang="zh-CN" altLang="zh-CN" sz="1800" b="1" dirty="0">
              <a:effectLst/>
              <a:latin typeface="Times New Roman" panose="02020603050405020304" pitchFamily="18" charset="0"/>
            </a:endParaRPr>
          </a:p>
          <a:p>
            <a:pPr>
              <a:lnSpc>
                <a:spcPct val="125000"/>
              </a:lnSpc>
              <a:spcBef>
                <a:spcPts val="1200"/>
              </a:spcBef>
              <a:spcAft>
                <a:spcPts val="300"/>
              </a:spcAft>
            </a:pPr>
            <a:r>
              <a:rPr lang="zh-CN" altLang="zh-CN" sz="1800" b="1" kern="1400" dirty="0">
                <a:solidFill>
                  <a:srgbClr val="595959"/>
                </a:solidFill>
                <a:effectLst/>
                <a:latin typeface="等线" panose="02010600030101010101" pitchFamily="2" charset="-122"/>
                <a:ea typeface="宋体" panose="02010600030101010101" pitchFamily="2" charset="-122"/>
                <a:cs typeface="Times New Roman" panose="02020603050405020304" pitchFamily="18" charset="0"/>
              </a:rPr>
              <a:t>第一个问题：现实中的科学家只信已被证实的事物吗？</a:t>
            </a:r>
            <a:endParaRPr lang="zh-CN" altLang="zh-CN" sz="1800" b="1" kern="1400" dirty="0">
              <a:solidFill>
                <a:srgbClr val="595959"/>
              </a:solidFill>
              <a:effectLst/>
              <a:latin typeface="等线" panose="02010600030101010101" pitchFamily="2" charset="-122"/>
              <a:ea typeface="等线"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接下来，我们就回到现实生活中，看看科学家到底是什么样的。</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、科学家只相信已经证实的事物吗？</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（等候学生回答）</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不！有许多案例表明科学家会相信一些未经证实的事情，尤其是会相信一些被权威人士教导的内容。</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227791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7"/>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33.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GIF"/></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jpe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5.pn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19.pn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8.tiff"/><Relationship Id="rId4" Type="http://schemas.openxmlformats.org/officeDocument/2006/relationships/image" Target="../media/image57.jpeg"/><Relationship Id="rId9"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4.jpe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15.jp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15.jp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jpeg"/><Relationship Id="rId7" Type="http://schemas.openxmlformats.org/officeDocument/2006/relationships/image" Target="../media/image15.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81.jpeg"/><Relationship Id="rId9"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15.jp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15.jp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273A0C-670F-2045-997A-A06FE5D10DE8}"/>
              </a:ext>
            </a:extLst>
          </p:cNvPr>
          <p:cNvPicPr>
            <a:picLocks noChangeAspect="1"/>
          </p:cNvPicPr>
          <p:nvPr/>
        </p:nvPicPr>
        <p:blipFill rotWithShape="1">
          <a:blip r:embed="rId2"/>
          <a:srcRect l="26809" r="5010"/>
          <a:stretch/>
        </p:blipFill>
        <p:spPr>
          <a:xfrm>
            <a:off x="4039564" y="0"/>
            <a:ext cx="5104436"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AF2C2F47-1902-6B4F-92B4-973165CE625D}"/>
              </a:ext>
            </a:extLst>
          </p:cNvPr>
          <p:cNvPicPr>
            <a:picLocks noChangeAspect="1"/>
          </p:cNvPicPr>
          <p:nvPr/>
        </p:nvPicPr>
        <p:blipFill>
          <a:blip r:embed="rId3"/>
          <a:stretch>
            <a:fillRect/>
          </a:stretch>
        </p:blipFill>
        <p:spPr>
          <a:xfrm>
            <a:off x="0" y="880050"/>
            <a:ext cx="4078372" cy="3518704"/>
          </a:xfrm>
          <a:prstGeom prst="rect">
            <a:avLst/>
          </a:prstGeom>
        </p:spPr>
      </p:pic>
      <p:sp>
        <p:nvSpPr>
          <p:cNvPr id="9" name="标题 1">
            <a:extLst>
              <a:ext uri="{FF2B5EF4-FFF2-40B4-BE49-F238E27FC236}">
                <a16:creationId xmlns:a16="http://schemas.microsoft.com/office/drawing/2014/main" id="{84D11743-D1B6-0944-ABA4-125E3B936AF4}"/>
              </a:ext>
            </a:extLst>
          </p:cNvPr>
          <p:cNvSpPr txBox="1">
            <a:spLocks/>
          </p:cNvSpPr>
          <p:nvPr/>
        </p:nvSpPr>
        <p:spPr>
          <a:xfrm>
            <a:off x="349281" y="1669408"/>
            <a:ext cx="3406702"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latin typeface="Microsoft YaHei" panose="020B0503020204020204" pitchFamily="34" charset="-122"/>
                <a:ea typeface="Microsoft YaHei" panose="020B0503020204020204" pitchFamily="34" charset="-122"/>
              </a:rPr>
              <a:t>科学家为什么</a:t>
            </a:r>
            <a:endParaRPr lang="en-US" altLang="zh-CN" sz="3600" b="1" dirty="0">
              <a:latin typeface="Microsoft YaHei" panose="020B0503020204020204" pitchFamily="34" charset="-122"/>
              <a:ea typeface="Microsoft YaHei" panose="020B0503020204020204" pitchFamily="34" charset="-122"/>
            </a:endParaRPr>
          </a:p>
          <a:p>
            <a:pPr algn="ctr">
              <a:lnSpc>
                <a:spcPct val="100000"/>
              </a:lnSpc>
            </a:pPr>
            <a:r>
              <a:rPr lang="zh-CN" altLang="en-US" sz="3600" b="1" dirty="0">
                <a:latin typeface="Microsoft YaHei" panose="020B0503020204020204" pitchFamily="34" charset="-122"/>
                <a:ea typeface="Microsoft YaHei" panose="020B0503020204020204" pitchFamily="34" charset="-122"/>
              </a:rPr>
              <a:t>相信进化论？</a:t>
            </a:r>
          </a:p>
        </p:txBody>
      </p:sp>
      <p:sp>
        <p:nvSpPr>
          <p:cNvPr id="10" name="标题 1">
            <a:extLst>
              <a:ext uri="{FF2B5EF4-FFF2-40B4-BE49-F238E27FC236}">
                <a16:creationId xmlns:a16="http://schemas.microsoft.com/office/drawing/2014/main" id="{83B218CF-E5C0-454A-B7C8-4C658207912D}"/>
              </a:ext>
            </a:extLst>
          </p:cNvPr>
          <p:cNvSpPr txBox="1">
            <a:spLocks/>
          </p:cNvSpPr>
          <p:nvPr/>
        </p:nvSpPr>
        <p:spPr>
          <a:xfrm>
            <a:off x="349281" y="2994971"/>
            <a:ext cx="3406702" cy="106487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15</a:t>
            </a:r>
            <a:r>
              <a:rPr lang="zh-CN" altLang="en-US" sz="2400" b="1" dirty="0">
                <a:latin typeface="Microsoft YaHei" panose="020B0503020204020204" pitchFamily="34" charset="-122"/>
                <a:ea typeface="Microsoft YaHei" panose="020B0503020204020204" pitchFamily="34" charset="-122"/>
              </a:rPr>
              <a:t>课</a:t>
            </a:r>
            <a:endParaRPr lang="en-US" altLang="zh-CN" sz="2400" b="1" dirty="0">
              <a:latin typeface="Microsoft YaHei" panose="020B0503020204020204" pitchFamily="34" charset="-122"/>
              <a:ea typeface="Microsoft YaHei" panose="020B0503020204020204" pitchFamily="34" charset="-122"/>
            </a:endParaRPr>
          </a:p>
          <a:p>
            <a:pPr algn="ctr">
              <a:lnSpc>
                <a:spcPct val="100000"/>
              </a:lnSpc>
            </a:pPr>
            <a:r>
              <a:rPr lang="zh-TW" altLang="zh-CN" sz="2400" dirty="0">
                <a:effectLst/>
                <a:latin typeface="Microsoft YaHei" panose="020B0503020204020204" pitchFamily="34" charset="-122"/>
                <a:ea typeface="Microsoft YaHei" panose="020B0503020204020204" pitchFamily="34" charset="-122"/>
              </a:rPr>
              <a:t>帖撒罗尼迦前书</a:t>
            </a:r>
            <a:r>
              <a:rPr lang="en-US" altLang="zh-CN" sz="2400" dirty="0">
                <a:effectLst/>
                <a:latin typeface="Microsoft YaHei" panose="020B0503020204020204" pitchFamily="34" charset="-122"/>
                <a:ea typeface="Microsoft YaHei" panose="020B0503020204020204" pitchFamily="34" charset="-122"/>
              </a:rPr>
              <a:t> 5:21</a:t>
            </a:r>
            <a:endParaRPr lang="zh-CN" altLang="en-US" sz="2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5828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现实中的“科学家”是什么样的？</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5" name="Picture 2" descr="查看源图像">
            <a:extLst>
              <a:ext uri="{FF2B5EF4-FFF2-40B4-BE49-F238E27FC236}">
                <a16:creationId xmlns:a16="http://schemas.microsoft.com/office/drawing/2014/main" id="{E86EDD5D-7ED5-EC4F-9C5E-C621B5A3B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551" y="2350972"/>
            <a:ext cx="4438421" cy="3328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内容占位符 2">
            <a:extLst>
              <a:ext uri="{FF2B5EF4-FFF2-40B4-BE49-F238E27FC236}">
                <a16:creationId xmlns:a16="http://schemas.microsoft.com/office/drawing/2014/main" id="{C0C50E7C-CD31-EC43-A2AB-67443A176B7C}"/>
              </a:ext>
            </a:extLst>
          </p:cNvPr>
          <p:cNvSpPr txBox="1">
            <a:spLocks/>
          </p:cNvSpPr>
          <p:nvPr/>
        </p:nvSpPr>
        <p:spPr>
          <a:xfrm>
            <a:off x="947859" y="2348859"/>
            <a:ext cx="3392645" cy="954107"/>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、只相信已经证实的东西</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文本框 16">
            <a:extLst>
              <a:ext uri="{FF2B5EF4-FFF2-40B4-BE49-F238E27FC236}">
                <a16:creationId xmlns:a16="http://schemas.microsoft.com/office/drawing/2014/main" id="{D37EC549-09F2-D14E-BCA8-AC6190D85F9C}"/>
              </a:ext>
            </a:extLst>
          </p:cNvPr>
          <p:cNvSpPr txBox="1"/>
          <p:nvPr/>
        </p:nvSpPr>
        <p:spPr>
          <a:xfrm>
            <a:off x="952411" y="2344724"/>
            <a:ext cx="3320719" cy="954107"/>
          </a:xfrm>
          <a:prstGeom prst="rect">
            <a:avLst/>
          </a:prstGeom>
          <a:noFill/>
          <a:ln w="38100">
            <a:solidFill>
              <a:srgbClr val="FF0000"/>
            </a:solidFill>
          </a:ln>
        </p:spPr>
        <p:txBody>
          <a:bodyPr wrap="square">
            <a:spAutoFit/>
          </a:bodyPr>
          <a:lstStyle/>
          <a:p>
            <a:pPr defTabSz="685800">
              <a:lnSpc>
                <a:spcPct val="100000"/>
              </a:lnSpc>
              <a:spcBef>
                <a:spcPts val="0"/>
              </a:spcBef>
              <a:spcAft>
                <a:spcPts val="1200"/>
              </a:spcAft>
            </a:pPr>
            <a:r>
              <a:rPr lang="en-US" altLang="zh-CN" sz="2800" dirty="0">
                <a:noFill/>
                <a:latin typeface="Microsoft YaHei" panose="020B0503020204020204" pitchFamily="34" charset="-122"/>
                <a:ea typeface="Microsoft YaHei" panose="020B0503020204020204" pitchFamily="34" charset="-122"/>
                <a:cs typeface="Arial" panose="020B0604020202020204" pitchFamily="34" charset="0"/>
              </a:rPr>
              <a:t>1</a:t>
            </a:r>
            <a:r>
              <a:rPr lang="zh-CN" altLang="en-US" sz="2800" dirty="0">
                <a:noFill/>
                <a:latin typeface="Microsoft YaHei" panose="020B0503020204020204" pitchFamily="34" charset="-122"/>
                <a:ea typeface="Microsoft YaHei" panose="020B0503020204020204" pitchFamily="34" charset="-122"/>
                <a:cs typeface="Arial" panose="020B0604020202020204" pitchFamily="34" charset="0"/>
              </a:rPr>
              <a:t>、只相信已经证实的东西</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吗？</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40763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111C17-B146-1D44-BD47-5AD292013D73}"/>
              </a:ext>
            </a:extLst>
          </p:cNvPr>
          <p:cNvPicPr>
            <a:picLocks noChangeAspect="1"/>
          </p:cNvPicPr>
          <p:nvPr/>
        </p:nvPicPr>
        <p:blipFill>
          <a:blip r:embed="rId3"/>
          <a:stretch>
            <a:fillRect/>
          </a:stretch>
        </p:blipFill>
        <p:spPr>
          <a:xfrm>
            <a:off x="1086967" y="1630450"/>
            <a:ext cx="6970067" cy="522755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7EE4730E-E4E6-CD4E-BD07-992B0D52D418}"/>
              </a:ext>
            </a:extLst>
          </p:cNvPr>
          <p:cNvSpPr>
            <a:spLocks noGrp="1"/>
          </p:cNvSpPr>
          <p:nvPr>
            <p:ph type="title"/>
          </p:nvPr>
        </p:nvSpPr>
        <p:spPr/>
        <p:txBody>
          <a:bodyPr/>
          <a:lstStyle/>
          <a:p>
            <a:r>
              <a:rPr lang="zh-CN" altLang="en-US" dirty="0"/>
              <a:t>没有科学家曾观察到</a:t>
            </a:r>
            <a:r>
              <a:rPr lang="en-US" altLang="zh-CN" dirty="0"/>
              <a:t>…..</a:t>
            </a:r>
            <a:br>
              <a:rPr lang="en-US" altLang="zh-CN" dirty="0"/>
            </a:br>
            <a:r>
              <a:rPr lang="zh-CN" altLang="en-US" dirty="0"/>
              <a:t>化石在漫长时间里缓慢形成</a:t>
            </a:r>
          </a:p>
        </p:txBody>
      </p:sp>
    </p:spTree>
    <p:extLst>
      <p:ext uri="{BB962C8B-B14F-4D97-AF65-F5344CB8AC3E}">
        <p14:creationId xmlns:p14="http://schemas.microsoft.com/office/powerpoint/2010/main" val="8430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p:val>
                                            <p:fltVal val="0.5"/>
                                          </p:val>
                                        </p:tav>
                                        <p:tav tm="100000">
                                          <p:val>
                                            <p:strVal val="#ppt_x"/>
                                          </p:val>
                                        </p:tav>
                                      </p:tavLst>
                                    </p:anim>
                                    <p:anim calcmode="lin" valueType="num">
                                      <p:cBhvr>
                                        <p:cTn id="10" dur="1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E4826418-4C6A-DA4A-8122-D60AED3E0040}"/>
              </a:ext>
            </a:extLst>
          </p:cNvPr>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F7529F14-0B7D-7944-A42E-778B517A9FF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E9867C10-A338-8344-AD8B-BD84952A56A0}"/>
              </a:ext>
            </a:extLst>
          </p:cNvPr>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F8948BEC-4961-4749-A40B-9F7BAA50DEDD}"/>
              </a:ext>
            </a:extLst>
          </p:cNvPr>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04C6A82E-06DD-834F-B5C0-0DBAE656048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4AE4410F-2427-2E4B-B00E-14CD366A019E}"/>
              </a:ext>
            </a:extLst>
          </p:cNvPr>
          <p:cNvPicPr>
            <a:picLocks noChangeAspect="1"/>
          </p:cNvPicPr>
          <p:nvPr/>
        </p:nvPicPr>
        <p:blipFill>
          <a:blip r:embed="rId3"/>
          <a:stretch>
            <a:fillRect/>
          </a:stretch>
        </p:blipFill>
        <p:spPr>
          <a:xfrm rot="10800000">
            <a:off x="222738" y="1505947"/>
            <a:ext cx="921637" cy="565092"/>
          </a:xfrm>
          <a:prstGeom prst="rect">
            <a:avLst/>
          </a:prstGeom>
          <a:ln w="12700">
            <a:miter lim="400000"/>
          </a:ln>
        </p:spPr>
      </p:pic>
      <p:sp>
        <p:nvSpPr>
          <p:cNvPr id="11" name="内容占位符 2">
            <a:extLst>
              <a:ext uri="{FF2B5EF4-FFF2-40B4-BE49-F238E27FC236}">
                <a16:creationId xmlns:a16="http://schemas.microsoft.com/office/drawing/2014/main" id="{F08A85CA-F6FD-4438-85D5-7A532B7E806F}"/>
              </a:ext>
            </a:extLst>
          </p:cNvPr>
          <p:cNvSpPr txBox="1">
            <a:spLocks/>
          </p:cNvSpPr>
          <p:nvPr/>
        </p:nvSpPr>
        <p:spPr>
          <a:xfrm>
            <a:off x="1056747" y="4186732"/>
            <a:ext cx="7187661" cy="2330641"/>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ts val="3860"/>
              </a:lnSpc>
              <a:spcBef>
                <a:spcPts val="0"/>
              </a:spcBef>
              <a:buNone/>
            </a:pPr>
            <a:r>
              <a:rPr lang="zh-CN" altLang="en-US" sz="2800" dirty="0">
                <a:latin typeface="Microsoft YaHei" panose="020B0503020204020204" pitchFamily="34" charset="-122"/>
                <a:ea typeface="Microsoft YaHei" panose="020B0503020204020204" pitchFamily="34" charset="-122"/>
              </a:rPr>
              <a:t>一条正在生产的鱼龙妈妈</a:t>
            </a:r>
          </a:p>
          <a:p>
            <a:pPr marL="0" indent="0">
              <a:lnSpc>
                <a:spcPts val="3860"/>
              </a:lnSpc>
              <a:spcBef>
                <a:spcPts val="0"/>
              </a:spcBef>
              <a:buNone/>
            </a:pPr>
            <a:endParaRPr lang="en-US" altLang="zh-CN" sz="1200" dirty="0">
              <a:latin typeface="Microsoft YaHei" panose="020B0503020204020204" pitchFamily="34" charset="-122"/>
              <a:ea typeface="Microsoft YaHei" panose="020B0503020204020204" pitchFamily="34" charset="-122"/>
            </a:endParaRPr>
          </a:p>
          <a:p>
            <a:pPr marL="0" indent="0">
              <a:lnSpc>
                <a:spcPts val="3860"/>
              </a:lnSpc>
              <a:spcBef>
                <a:spcPts val="0"/>
              </a:spcBef>
              <a:buNone/>
            </a:pPr>
            <a:r>
              <a:rPr lang="zh-CN" altLang="en-US" sz="2800" dirty="0">
                <a:latin typeface="Microsoft YaHei" panose="020B0503020204020204" pitchFamily="34" charset="-122"/>
                <a:ea typeface="Microsoft YaHei" panose="020B0503020204020204" pitchFamily="34" charset="-122"/>
              </a:rPr>
              <a:t>这个化石形成的时间很短，它要在鱼龙妈妈生出鱼仔之前，就被石化。</a:t>
            </a:r>
          </a:p>
        </p:txBody>
      </p:sp>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a:xfrm>
            <a:off x="0" y="454069"/>
            <a:ext cx="9144000" cy="1051878"/>
          </a:xfrm>
        </p:spPr>
        <p:txBody>
          <a:bodyPr/>
          <a:lstStyle/>
          <a:p>
            <a:r>
              <a:rPr lang="zh-CN" altLang="en-US" dirty="0"/>
              <a:t>化石是快速形成的</a:t>
            </a:r>
          </a:p>
        </p:txBody>
      </p:sp>
      <p:pic>
        <p:nvPicPr>
          <p:cNvPr id="16" name="Picture 2">
            <a:extLst>
              <a:ext uri="{FF2B5EF4-FFF2-40B4-BE49-F238E27FC236}">
                <a16:creationId xmlns:a16="http://schemas.microsoft.com/office/drawing/2014/main" id="{FB4FB3DF-1E61-284E-8506-9DA7563F779E}"/>
              </a:ext>
            </a:extLst>
          </p:cNvPr>
          <p:cNvPicPr>
            <a:picLocks noChangeAspect="1" noChangeArrowheads="1"/>
          </p:cNvPicPr>
          <p:nvPr/>
        </p:nvPicPr>
        <p:blipFill>
          <a:blip r:embed="rId4" cstate="print"/>
          <a:srcRect/>
          <a:stretch>
            <a:fillRect/>
          </a:stretch>
        </p:blipFill>
        <p:spPr bwMode="auto">
          <a:xfrm>
            <a:off x="1147369" y="1428028"/>
            <a:ext cx="7145465" cy="2505903"/>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椭圆 2">
            <a:extLst>
              <a:ext uri="{FF2B5EF4-FFF2-40B4-BE49-F238E27FC236}">
                <a16:creationId xmlns:a16="http://schemas.microsoft.com/office/drawing/2014/main" id="{30822A93-A697-AB48-8960-3CB7962CC15C}"/>
              </a:ext>
            </a:extLst>
          </p:cNvPr>
          <p:cNvSpPr/>
          <p:nvPr/>
        </p:nvSpPr>
        <p:spPr>
          <a:xfrm rot="19094717">
            <a:off x="5110370" y="2205865"/>
            <a:ext cx="960699" cy="1983286"/>
          </a:xfrm>
          <a:prstGeom prst="ellipse">
            <a:avLst/>
          </a:prstGeom>
          <a:noFill/>
          <a:ln w="57150">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40161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F01D41F5-1E93-49A7-AEA8-D73B1844EDEE}"/>
              </a:ext>
            </a:extLst>
          </p:cNvPr>
          <p:cNvSpPr/>
          <p:nvPr/>
        </p:nvSpPr>
        <p:spPr>
          <a:xfrm>
            <a:off x="1" y="4724116"/>
            <a:ext cx="3059832"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Microsoft YaHei" panose="020B0503020204020204" pitchFamily="34" charset="-122"/>
                <a:ea typeface="Microsoft YaHei" panose="020B0503020204020204" pitchFamily="34" charset="-122"/>
              </a:rPr>
              <a:t>被包在</a:t>
            </a:r>
            <a:endParaRPr lang="en-US" altLang="zh-CN" sz="2800" dirty="0">
              <a:solidFill>
                <a:srgbClr val="000000"/>
              </a:solidFill>
              <a:latin typeface="Microsoft YaHei" panose="020B0503020204020204" pitchFamily="34" charset="-122"/>
              <a:ea typeface="Microsoft YaHei" panose="020B0503020204020204" pitchFamily="34" charset="-122"/>
            </a:endParaRPr>
          </a:p>
          <a:p>
            <a:pPr algn="ctr"/>
            <a:r>
              <a:rPr lang="zh-CN" altLang="en-US" sz="2800" dirty="0">
                <a:solidFill>
                  <a:srgbClr val="000000"/>
                </a:solidFill>
                <a:latin typeface="Microsoft YaHei" panose="020B0503020204020204" pitchFamily="34" charset="-122"/>
                <a:ea typeface="Microsoft YaHei" panose="020B0503020204020204" pitchFamily="34" charset="-122"/>
              </a:rPr>
              <a:t>石头里的钟</a:t>
            </a:r>
          </a:p>
        </p:txBody>
      </p:sp>
      <p:sp>
        <p:nvSpPr>
          <p:cNvPr id="11" name="矩形 10">
            <a:extLst>
              <a:ext uri="{FF2B5EF4-FFF2-40B4-BE49-F238E27FC236}">
                <a16:creationId xmlns:a16="http://schemas.microsoft.com/office/drawing/2014/main" id="{3E360D8B-E464-4737-A0A9-77C66B8839C1}"/>
              </a:ext>
            </a:extLst>
          </p:cNvPr>
          <p:cNvSpPr/>
          <p:nvPr/>
        </p:nvSpPr>
        <p:spPr>
          <a:xfrm>
            <a:off x="3059832" y="4735524"/>
            <a:ext cx="3024336"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Microsoft YaHei" panose="020B0503020204020204" pitchFamily="34" charset="-122"/>
                <a:ea typeface="Microsoft YaHei" panose="020B0503020204020204" pitchFamily="34" charset="-122"/>
              </a:rPr>
              <a:t>石化</a:t>
            </a:r>
            <a:endParaRPr lang="en-US" altLang="zh-CN" sz="2800" dirty="0">
              <a:solidFill>
                <a:srgbClr val="000000"/>
              </a:solidFill>
              <a:latin typeface="Microsoft YaHei" panose="020B0503020204020204" pitchFamily="34" charset="-122"/>
              <a:ea typeface="Microsoft YaHei" panose="020B0503020204020204" pitchFamily="34" charset="-122"/>
            </a:endParaRPr>
          </a:p>
          <a:p>
            <a:pPr algn="ctr"/>
            <a:r>
              <a:rPr lang="zh-CN" altLang="en-US" sz="2800" dirty="0">
                <a:solidFill>
                  <a:srgbClr val="000000"/>
                </a:solidFill>
                <a:latin typeface="Microsoft YaHei" panose="020B0503020204020204" pitchFamily="34" charset="-122"/>
                <a:ea typeface="Microsoft YaHei" panose="020B0503020204020204" pitchFamily="34" charset="-122"/>
              </a:rPr>
              <a:t>的帽子    </a:t>
            </a:r>
          </a:p>
        </p:txBody>
      </p:sp>
      <p:pic>
        <p:nvPicPr>
          <p:cNvPr id="12" name="图片 11" descr="dsaaafddf.jpg">
            <a:extLst>
              <a:ext uri="{FF2B5EF4-FFF2-40B4-BE49-F238E27FC236}">
                <a16:creationId xmlns:a16="http://schemas.microsoft.com/office/drawing/2014/main" id="{68F08D48-011D-4256-9DF4-06C2756243D1}"/>
              </a:ext>
            </a:extLst>
          </p:cNvPr>
          <p:cNvPicPr>
            <a:picLocks noChangeAspect="1"/>
          </p:cNvPicPr>
          <p:nvPr/>
        </p:nvPicPr>
        <p:blipFill>
          <a:blip r:embed="rId3" cstate="print"/>
          <a:stretch>
            <a:fillRect/>
          </a:stretch>
        </p:blipFill>
        <p:spPr>
          <a:xfrm>
            <a:off x="0" y="2277495"/>
            <a:ext cx="3008536" cy="2256402"/>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ghk.jpg">
            <a:extLst>
              <a:ext uri="{FF2B5EF4-FFF2-40B4-BE49-F238E27FC236}">
                <a16:creationId xmlns:a16="http://schemas.microsoft.com/office/drawing/2014/main" id="{B9058CF4-2741-403F-85B5-2B2537B635DB}"/>
              </a:ext>
            </a:extLst>
          </p:cNvPr>
          <p:cNvPicPr>
            <a:picLocks noChangeAspect="1"/>
          </p:cNvPicPr>
          <p:nvPr/>
        </p:nvPicPr>
        <p:blipFill>
          <a:blip r:embed="rId4" cstate="print"/>
          <a:stretch>
            <a:fillRect/>
          </a:stretch>
        </p:blipFill>
        <p:spPr>
          <a:xfrm>
            <a:off x="3059832" y="2276872"/>
            <a:ext cx="3008537" cy="2256403"/>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descr="fassdf.jpg">
            <a:extLst>
              <a:ext uri="{FF2B5EF4-FFF2-40B4-BE49-F238E27FC236}">
                <a16:creationId xmlns:a16="http://schemas.microsoft.com/office/drawing/2014/main" id="{B0D3753B-3A67-4662-B764-71BCFB5B1925}"/>
              </a:ext>
            </a:extLst>
          </p:cNvPr>
          <p:cNvPicPr>
            <a:picLocks noChangeAspect="1"/>
          </p:cNvPicPr>
          <p:nvPr/>
        </p:nvPicPr>
        <p:blipFill>
          <a:blip r:embed="rId5" cstate="print"/>
          <a:stretch>
            <a:fillRect/>
          </a:stretch>
        </p:blipFill>
        <p:spPr>
          <a:xfrm>
            <a:off x="6135466" y="2276871"/>
            <a:ext cx="3008537" cy="2256403"/>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4">
            <a:extLst>
              <a:ext uri="{FF2B5EF4-FFF2-40B4-BE49-F238E27FC236}">
                <a16:creationId xmlns:a16="http://schemas.microsoft.com/office/drawing/2014/main" id="{BE00FEF1-B98E-4F39-9323-B3A152246DDF}"/>
              </a:ext>
            </a:extLst>
          </p:cNvPr>
          <p:cNvSpPr/>
          <p:nvPr/>
        </p:nvSpPr>
        <p:spPr>
          <a:xfrm>
            <a:off x="6084168" y="4745509"/>
            <a:ext cx="3059832"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Microsoft YaHei" panose="020B0503020204020204" pitchFamily="34" charset="-122"/>
                <a:ea typeface="Microsoft YaHei" panose="020B0503020204020204" pitchFamily="34" charset="-122"/>
              </a:rPr>
              <a:t>砂岩中</a:t>
            </a:r>
            <a:endParaRPr lang="en-US" altLang="zh-CN" sz="2800" dirty="0">
              <a:solidFill>
                <a:srgbClr val="000000"/>
              </a:solidFill>
              <a:latin typeface="Microsoft YaHei" panose="020B0503020204020204" pitchFamily="34" charset="-122"/>
              <a:ea typeface="Microsoft YaHei" panose="020B0503020204020204" pitchFamily="34" charset="-122"/>
            </a:endParaRPr>
          </a:p>
          <a:p>
            <a:pPr algn="ctr"/>
            <a:r>
              <a:rPr lang="zh-CN" altLang="en-US" sz="2800" dirty="0">
                <a:solidFill>
                  <a:srgbClr val="000000"/>
                </a:solidFill>
                <a:latin typeface="Microsoft YaHei" panose="020B0503020204020204" pitchFamily="34" charset="-122"/>
                <a:ea typeface="Microsoft YaHei" panose="020B0503020204020204" pitchFamily="34" charset="-122"/>
              </a:rPr>
              <a:t>的玩具车  </a:t>
            </a:r>
          </a:p>
        </p:txBody>
      </p:sp>
      <p:sp>
        <p:nvSpPr>
          <p:cNvPr id="2" name="标题 1">
            <a:extLst>
              <a:ext uri="{FF2B5EF4-FFF2-40B4-BE49-F238E27FC236}">
                <a16:creationId xmlns:a16="http://schemas.microsoft.com/office/drawing/2014/main" id="{20FD6EE7-6557-104D-80A6-C0A2D387C070}"/>
              </a:ext>
            </a:extLst>
          </p:cNvPr>
          <p:cNvSpPr>
            <a:spLocks noGrp="1"/>
          </p:cNvSpPr>
          <p:nvPr>
            <p:ph type="title"/>
          </p:nvPr>
        </p:nvSpPr>
        <p:spPr/>
        <p:txBody>
          <a:bodyPr/>
          <a:lstStyle/>
          <a:p>
            <a:r>
              <a:rPr lang="zh-CN" altLang="en-US" dirty="0"/>
              <a:t>化石形成不需要漫长时间</a:t>
            </a:r>
          </a:p>
        </p:txBody>
      </p:sp>
    </p:spTree>
    <p:extLst>
      <p:ext uri="{BB962C8B-B14F-4D97-AF65-F5344CB8AC3E}">
        <p14:creationId xmlns:p14="http://schemas.microsoft.com/office/powerpoint/2010/main" val="49783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100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5AC7005F-F490-5A4E-9BED-0D79D0E44258}"/>
              </a:ext>
            </a:extLst>
          </p:cNvPr>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CB789EA7-3A17-3241-808B-049D249B66D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66BF2FCC-542B-464D-84A3-7141A20487B2}"/>
              </a:ext>
            </a:extLst>
          </p:cNvPr>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3A36CD5F-1131-104F-84A4-3A3C3B8AED1F}"/>
              </a:ext>
            </a:extLst>
          </p:cNvPr>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B037FEE1-18CD-724B-A59D-ABB43204BA1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E0949DF2-6A52-ED45-BD1D-30445703B735}"/>
              </a:ext>
            </a:extLst>
          </p:cNvPr>
          <p:cNvPicPr>
            <a:picLocks noChangeAspect="1"/>
          </p:cNvPicPr>
          <p:nvPr/>
        </p:nvPicPr>
        <p:blipFill>
          <a:blip r:embed="rId3"/>
          <a:stretch>
            <a:fillRect/>
          </a:stretch>
        </p:blipFill>
        <p:spPr>
          <a:xfrm rot="10800000">
            <a:off x="222738" y="1505947"/>
            <a:ext cx="921637" cy="565092"/>
          </a:xfrm>
          <a:prstGeom prst="rect">
            <a:avLst/>
          </a:prstGeom>
          <a:ln w="12700">
            <a:miter lim="400000"/>
          </a:ln>
        </p:spPr>
      </p:pic>
      <p:sp>
        <p:nvSpPr>
          <p:cNvPr id="6" name="文本框 5">
            <a:extLst>
              <a:ext uri="{FF2B5EF4-FFF2-40B4-BE49-F238E27FC236}">
                <a16:creationId xmlns:a16="http://schemas.microsoft.com/office/drawing/2014/main" id="{8807C752-4CDF-464F-ADCD-996554491953}"/>
              </a:ext>
            </a:extLst>
          </p:cNvPr>
          <p:cNvSpPr txBox="1"/>
          <p:nvPr/>
        </p:nvSpPr>
        <p:spPr>
          <a:xfrm>
            <a:off x="731674" y="2043375"/>
            <a:ext cx="3479387" cy="1635063"/>
          </a:xfrm>
          <a:prstGeom prst="rect">
            <a:avLst/>
          </a:prstGeom>
          <a:noFill/>
        </p:spPr>
        <p:txBody>
          <a:bodyPr wrap="square" rtlCol="0">
            <a:spAutoFit/>
          </a:bodyPr>
          <a:lstStyle>
            <a:defPPr>
              <a:defRPr lang="zh-CN"/>
            </a:defPPr>
            <a:lvl1pPr>
              <a:defRPr sz="3200">
                <a:solidFill>
                  <a:prstClr val="black"/>
                </a:solidFill>
                <a:latin typeface="Arial" panose="020B0604020202020204" pitchFamily="34" charset="0"/>
                <a:ea typeface="汉仪大宋简" panose="02010609000101010101" pitchFamily="49" charset="-122"/>
                <a:cs typeface="Arial" panose="020B0604020202020204" pitchFamily="34" charset="0"/>
              </a:defRPr>
            </a:lvl1pPr>
          </a:lstStyle>
          <a:p>
            <a:pPr>
              <a:lnSpc>
                <a:spcPts val="4060"/>
              </a:lnSpc>
            </a:pPr>
            <a:r>
              <a:rPr lang="zh-CN" altLang="en-US" dirty="0">
                <a:ea typeface="微软雅黑" panose="020B0503020204020204" pitchFamily="34" charset="-122"/>
              </a:rPr>
              <a:t>“化石是</a:t>
            </a:r>
            <a:r>
              <a:rPr lang="en-US" altLang="zh-CN" dirty="0">
                <a:ea typeface="微软雅黑" panose="020B0503020204020204" pitchFamily="34" charset="-122"/>
              </a:rPr>
              <a:t>……</a:t>
            </a:r>
            <a:r>
              <a:rPr lang="zh-CN" altLang="en-US" dirty="0">
                <a:ea typeface="微软雅黑" panose="020B0503020204020204" pitchFamily="34" charset="-122"/>
              </a:rPr>
              <a:t>经过若干万年的复杂变化形成的。”</a:t>
            </a:r>
            <a:endParaRPr lang="en-US" altLang="zh-CN" dirty="0">
              <a:ea typeface="微软雅黑" panose="020B0503020204020204" pitchFamily="34" charset="-122"/>
            </a:endParaRPr>
          </a:p>
        </p:txBody>
      </p:sp>
      <p:pic>
        <p:nvPicPr>
          <p:cNvPr id="13" name="Picture 2" descr="地层化石2">
            <a:extLst>
              <a:ext uri="{FF2B5EF4-FFF2-40B4-BE49-F238E27FC236}">
                <a16:creationId xmlns:a16="http://schemas.microsoft.com/office/drawing/2014/main" id="{BBD23A00-D5D5-1B49-A2AD-DAAA4EFA1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47" r="4762" b="11288"/>
          <a:stretch>
            <a:fillRect/>
          </a:stretch>
        </p:blipFill>
        <p:spPr bwMode="auto">
          <a:xfrm>
            <a:off x="4803556" y="2322719"/>
            <a:ext cx="3781318" cy="3636095"/>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FB080415-3AA4-3A4E-A57E-061CE44C4C9E}"/>
              </a:ext>
            </a:extLst>
          </p:cNvPr>
          <p:cNvSpPr txBox="1"/>
          <p:nvPr/>
        </p:nvSpPr>
        <p:spPr>
          <a:xfrm>
            <a:off x="731674" y="3839412"/>
            <a:ext cx="3507253" cy="369332"/>
          </a:xfrm>
          <a:prstGeom prst="rect">
            <a:avLst/>
          </a:prstGeom>
          <a:noFill/>
        </p:spPr>
        <p:txBody>
          <a:bodyPr wrap="square" rtlCol="0">
            <a:spAutoFit/>
          </a:bodyPr>
          <a:lstStyle/>
          <a:p>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人教版八年级下册生物教材 </a:t>
            </a:r>
            <a:r>
              <a:rPr lang="en-US" altLang="zh-CN" dirty="0">
                <a:latin typeface="Microsoft YaHei" panose="020B0503020204020204" pitchFamily="34" charset="-122"/>
                <a:ea typeface="Microsoft YaHei" panose="020B0503020204020204" pitchFamily="34" charset="-122"/>
              </a:rPr>
              <a:t>P57)</a:t>
            </a:r>
            <a:endParaRPr lang="en-US"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53185E9B-EE2F-0D44-9598-2D422C7C1265}"/>
              </a:ext>
            </a:extLst>
          </p:cNvPr>
          <p:cNvSpPr>
            <a:spLocks noGrp="1"/>
          </p:cNvSpPr>
          <p:nvPr>
            <p:ph type="title"/>
          </p:nvPr>
        </p:nvSpPr>
        <p:spPr/>
        <p:txBody>
          <a:bodyPr/>
          <a:lstStyle/>
          <a:p>
            <a:r>
              <a:rPr lang="zh-CN" altLang="en-US" dirty="0"/>
              <a:t>科学家只相信已经证实的东西吗？</a:t>
            </a:r>
            <a:r>
              <a:rPr lang="zh-CN" altLang="en-US" dirty="0">
                <a:solidFill>
                  <a:srgbClr val="FF0000"/>
                </a:solidFill>
              </a:rPr>
              <a:t>不！</a:t>
            </a:r>
          </a:p>
        </p:txBody>
      </p:sp>
      <p:pic>
        <p:nvPicPr>
          <p:cNvPr id="15" name="图片 14">
            <a:extLst>
              <a:ext uri="{FF2B5EF4-FFF2-40B4-BE49-F238E27FC236}">
                <a16:creationId xmlns:a16="http://schemas.microsoft.com/office/drawing/2014/main" id="{C185ED57-6E2E-674E-A548-B09807C7C558}"/>
              </a:ext>
            </a:extLst>
          </p:cNvPr>
          <p:cNvPicPr>
            <a:picLocks noChangeAspect="1"/>
          </p:cNvPicPr>
          <p:nvPr/>
        </p:nvPicPr>
        <p:blipFill>
          <a:blip r:embed="rId5"/>
          <a:stretch>
            <a:fillRect/>
          </a:stretch>
        </p:blipFill>
        <p:spPr>
          <a:xfrm>
            <a:off x="731674" y="4369718"/>
            <a:ext cx="1671642" cy="231319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80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草地上站着长颈鹿&#10;&#10;描述已自动生成">
            <a:extLst>
              <a:ext uri="{FF2B5EF4-FFF2-40B4-BE49-F238E27FC236}">
                <a16:creationId xmlns:a16="http://schemas.microsoft.com/office/drawing/2014/main" id="{1DD53017-352D-47DD-A69F-247C2B27E129}"/>
              </a:ext>
            </a:extLst>
          </p:cNvPr>
          <p:cNvPicPr>
            <a:picLocks noChangeAspect="1"/>
          </p:cNvPicPr>
          <p:nvPr/>
        </p:nvPicPr>
        <p:blipFill rotWithShape="1">
          <a:blip r:embed="rId3"/>
          <a:srcRect t="7564" r="1" b="9781"/>
          <a:stretch/>
        </p:blipFill>
        <p:spPr>
          <a:xfrm>
            <a:off x="628650" y="1996505"/>
            <a:ext cx="7886700" cy="4351338"/>
          </a:xfrm>
          <a:prstGeom prst="rect">
            <a:avLst/>
          </a:prstGeom>
          <a:no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BD3703EC-553D-A048-9F66-DCAEA765BBE4}"/>
              </a:ext>
            </a:extLst>
          </p:cNvPr>
          <p:cNvSpPr>
            <a:spLocks noGrp="1"/>
          </p:cNvSpPr>
          <p:nvPr>
            <p:ph type="title"/>
          </p:nvPr>
        </p:nvSpPr>
        <p:spPr/>
        <p:txBody>
          <a:bodyPr/>
          <a:lstStyle/>
          <a:p>
            <a:r>
              <a:rPr lang="zh-CN" altLang="en-US" dirty="0"/>
              <a:t>没有确凿证据证明</a:t>
            </a:r>
            <a:br>
              <a:rPr lang="en-US" altLang="zh-CN" dirty="0"/>
            </a:br>
            <a:br>
              <a:rPr lang="zh-CN" altLang="en-US" sz="1200" dirty="0"/>
            </a:br>
            <a:r>
              <a:rPr lang="zh-CN" altLang="en-US" dirty="0"/>
              <a:t>长颈鹿是由短颈鹿进化而来的</a:t>
            </a:r>
          </a:p>
        </p:txBody>
      </p:sp>
    </p:spTree>
    <p:extLst>
      <p:ext uri="{BB962C8B-B14F-4D97-AF65-F5344CB8AC3E}">
        <p14:creationId xmlns:p14="http://schemas.microsoft.com/office/powerpoint/2010/main" val="173277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454532" y="1990625"/>
            <a:ext cx="5108250" cy="4361579"/>
          </a:xfrm>
          <a:prstGeom prst="rect">
            <a:avLst/>
          </a:prstGeom>
          <a:noFill/>
        </p:spPr>
        <p:txBody>
          <a:bodyPr wrap="square">
            <a:spAutoFit/>
          </a:bodyPr>
          <a:lstStyle/>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复杂的长颈系统不可能一个部件、一个部件地从短颈系统进化而来。</a:t>
            </a:r>
          </a:p>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短颈系统在朝长颈系统改进的过程中，这只鹿就会死去。</a:t>
            </a:r>
            <a:r>
              <a:rPr lang="zh-CN" altLang="en-US" sz="2000" kern="0" dirty="0">
                <a:latin typeface="Microsoft YaHei" panose="020B0503020204020204" pitchFamily="34" charset="-122"/>
                <a:ea typeface="Microsoft YaHei" panose="020B0503020204020204" pitchFamily="34" charset="-122"/>
                <a:cs typeface="Times New Roman" panose="02020603050405020304" pitchFamily="18" charset="0"/>
              </a:rPr>
              <a:t>（参考</a:t>
            </a:r>
            <a:r>
              <a:rPr lang="en-US" altLang="zh-CN" sz="20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000" kern="0" dirty="0">
                <a:latin typeface="Microsoft YaHei" panose="020B0503020204020204" pitchFamily="34" charset="-122"/>
                <a:ea typeface="Microsoft YaHei" panose="020B0503020204020204" pitchFamily="34" charset="-122"/>
                <a:cs typeface="Times New Roman" panose="02020603050405020304" pitchFamily="18" charset="0"/>
              </a:rPr>
              <a:t>不同物种是怎么来的</a:t>
            </a:r>
            <a:r>
              <a:rPr lang="en-US" altLang="zh-CN" sz="20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000" kern="0" dirty="0">
                <a:latin typeface="Microsoft YaHei" panose="020B0503020204020204" pitchFamily="34" charset="-122"/>
                <a:ea typeface="Microsoft YaHei" panose="020B0503020204020204" pitchFamily="34" charset="-122"/>
                <a:cs typeface="Times New Roman" panose="02020603050405020304" pitchFamily="18" charset="0"/>
              </a:rPr>
              <a:t>附录）</a:t>
            </a:r>
          </a:p>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生物学表明：长颈鹿不可能从短颈鹿进化而来。</a:t>
            </a:r>
            <a:endParaRPr lang="zh-CN" altLang="en-US" sz="2800" dirty="0">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3" name="图片 12" descr="人的脸被修图的长颈鹿&#10;&#10;中度可信度描述已自动生成">
            <a:extLst>
              <a:ext uri="{FF2B5EF4-FFF2-40B4-BE49-F238E27FC236}">
                <a16:creationId xmlns:a16="http://schemas.microsoft.com/office/drawing/2014/main" id="{527900CB-8EAE-434B-83AA-F00EDA5BF8F8}"/>
              </a:ext>
            </a:extLst>
          </p:cNvPr>
          <p:cNvPicPr>
            <a:picLocks noChangeAspect="1"/>
          </p:cNvPicPr>
          <p:nvPr/>
        </p:nvPicPr>
        <p:blipFill>
          <a:blip r:embed="rId4"/>
          <a:stretch>
            <a:fillRect/>
          </a:stretch>
        </p:blipFill>
        <p:spPr>
          <a:xfrm>
            <a:off x="5633693" y="885252"/>
            <a:ext cx="3425952" cy="4876800"/>
          </a:xfrm>
          <a:prstGeom prst="rect">
            <a:avLst/>
          </a:prstGeom>
          <a:no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61DC2E27-E39E-C344-9239-20C91A86D9CC}"/>
              </a:ext>
            </a:extLst>
          </p:cNvPr>
          <p:cNvSpPr txBox="1"/>
          <p:nvPr/>
        </p:nvSpPr>
        <p:spPr>
          <a:xfrm>
            <a:off x="525444" y="5261159"/>
            <a:ext cx="5018658" cy="1052981"/>
          </a:xfrm>
          <a:prstGeom prst="rect">
            <a:avLst/>
          </a:prstGeom>
          <a:solidFill>
            <a:srgbClr val="182610"/>
          </a:solidFill>
        </p:spPr>
        <p:txBody>
          <a:bodyPr wrap="square">
            <a:spAutoFit/>
          </a:bodyPr>
          <a:lstStyle/>
          <a:p>
            <a:pPr>
              <a:lnSpc>
                <a:spcPts val="3860"/>
              </a:lnSpc>
            </a:pP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许多科学家仍然相信长颈鹿是从短颈鹿进化来的。为什么？</a:t>
            </a:r>
            <a:endParaRPr lang="zh-CN" altLang="en-US" sz="28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253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1376168" y="2029647"/>
            <a:ext cx="4689014" cy="1553117"/>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因为他们相信权威：</a:t>
            </a:r>
          </a:p>
          <a:p>
            <a:pPr marL="457200" indent="-4572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在课本中读到过</a:t>
            </a:r>
          </a:p>
          <a:p>
            <a:pPr marL="457200" indent="-4572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被老师教导过</a:t>
            </a:r>
            <a:endParaRPr lang="zh-CN" altLang="en-US" sz="2800" dirty="0">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7847FCCE-82FC-AF4A-8550-A9FBAE35CD05}"/>
              </a:ext>
            </a:extLst>
          </p:cNvPr>
          <p:cNvSpPr>
            <a:spLocks noGrp="1"/>
          </p:cNvSpPr>
          <p:nvPr>
            <p:ph type="title"/>
          </p:nvPr>
        </p:nvSpPr>
        <p:spPr/>
        <p:txBody>
          <a:bodyPr/>
          <a:lstStyle/>
          <a:p>
            <a:r>
              <a:rPr lang="zh-CN" altLang="en-US" dirty="0"/>
              <a:t>科学家为什么相信长颈鹿的故事？</a:t>
            </a:r>
          </a:p>
        </p:txBody>
      </p:sp>
      <p:pic>
        <p:nvPicPr>
          <p:cNvPr id="16" name="图片 15">
            <a:extLst>
              <a:ext uri="{FF2B5EF4-FFF2-40B4-BE49-F238E27FC236}">
                <a16:creationId xmlns:a16="http://schemas.microsoft.com/office/drawing/2014/main" id="{47236C01-22EA-D640-90B0-09A1CB67B05A}"/>
              </a:ext>
            </a:extLst>
          </p:cNvPr>
          <p:cNvPicPr>
            <a:picLocks noChangeAspect="1"/>
          </p:cNvPicPr>
          <p:nvPr/>
        </p:nvPicPr>
        <p:blipFill>
          <a:blip r:embed="rId4"/>
          <a:stretch>
            <a:fillRect/>
          </a:stretch>
        </p:blipFill>
        <p:spPr>
          <a:xfrm>
            <a:off x="7073025" y="1483682"/>
            <a:ext cx="1671642" cy="231319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a:extLst>
              <a:ext uri="{FF2B5EF4-FFF2-40B4-BE49-F238E27FC236}">
                <a16:creationId xmlns:a16="http://schemas.microsoft.com/office/drawing/2014/main" id="{12C05824-8F23-D541-8DB6-61857A017CAE}"/>
              </a:ext>
            </a:extLst>
          </p:cNvPr>
          <p:cNvGrpSpPr/>
          <p:nvPr/>
        </p:nvGrpSpPr>
        <p:grpSpPr>
          <a:xfrm>
            <a:off x="399334" y="3896276"/>
            <a:ext cx="8345333" cy="2286319"/>
            <a:chOff x="281449" y="3792781"/>
            <a:chExt cx="8522004" cy="2334720"/>
          </a:xfrm>
        </p:grpSpPr>
        <p:pic>
          <p:nvPicPr>
            <p:cNvPr id="15" name="图片 1">
              <a:extLst>
                <a:ext uri="{FF2B5EF4-FFF2-40B4-BE49-F238E27FC236}">
                  <a16:creationId xmlns:a16="http://schemas.microsoft.com/office/drawing/2014/main" id="{BC6859BD-6550-6C40-BE68-A54AF4CBED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9155" y="3792781"/>
              <a:ext cx="4694298" cy="23347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D942BBC8-1FBB-7A4C-8F4F-168CA67ADC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449" y="3792781"/>
              <a:ext cx="3773285" cy="23347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21900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B7490217-F59D-4C47-AF52-1E36E7F8FE23}"/>
              </a:ext>
            </a:extLst>
          </p:cNvPr>
          <p:cNvSpPr/>
          <p:nvPr/>
        </p:nvSpPr>
        <p:spPr>
          <a:xfrm flipH="1">
            <a:off x="454531" y="1556224"/>
            <a:ext cx="0" cy="48269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55622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556225"/>
            <a:ext cx="0" cy="468865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297123"/>
            <a:ext cx="921637" cy="565092"/>
          </a:xfrm>
          <a:prstGeom prst="rect">
            <a:avLst/>
          </a:prstGeom>
          <a:ln w="12700">
            <a:miter lim="400000"/>
          </a:ln>
        </p:spPr>
      </p:pic>
      <p:sp>
        <p:nvSpPr>
          <p:cNvPr id="2" name="标题 1">
            <a:extLst>
              <a:ext uri="{FF2B5EF4-FFF2-40B4-BE49-F238E27FC236}">
                <a16:creationId xmlns:a16="http://schemas.microsoft.com/office/drawing/2014/main" id="{7847FCCE-82FC-AF4A-8550-A9FBAE35CD05}"/>
              </a:ext>
            </a:extLst>
          </p:cNvPr>
          <p:cNvSpPr>
            <a:spLocks noGrp="1"/>
          </p:cNvSpPr>
          <p:nvPr>
            <p:ph type="title"/>
          </p:nvPr>
        </p:nvSpPr>
        <p:spPr/>
        <p:txBody>
          <a:bodyPr/>
          <a:lstStyle/>
          <a:p>
            <a:r>
              <a:rPr lang="zh-CN" altLang="en-US" dirty="0"/>
              <a:t>科学家相信权威</a:t>
            </a:r>
          </a:p>
        </p:txBody>
      </p:sp>
      <p:sp>
        <p:nvSpPr>
          <p:cNvPr id="14" name="内容占位符 2">
            <a:extLst>
              <a:ext uri="{FF2B5EF4-FFF2-40B4-BE49-F238E27FC236}">
                <a16:creationId xmlns:a16="http://schemas.microsoft.com/office/drawing/2014/main" id="{70363F23-6628-CB40-99D6-9DFDBB1117BF}"/>
              </a:ext>
            </a:extLst>
          </p:cNvPr>
          <p:cNvSpPr txBox="1">
            <a:spLocks/>
          </p:cNvSpPr>
          <p:nvPr/>
        </p:nvSpPr>
        <p:spPr>
          <a:xfrm>
            <a:off x="604080" y="1866870"/>
            <a:ext cx="8146833" cy="4634575"/>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buNone/>
              <a:defRPr/>
            </a:pPr>
            <a:r>
              <a:rPr lang="zh-CN" altLang="en-US" sz="2800" dirty="0">
                <a:latin typeface="Microsoft YaHei" panose="020B0503020204020204" pitchFamily="34" charset="-122"/>
                <a:ea typeface="Microsoft YaHei" panose="020B0503020204020204" pitchFamily="34" charset="-122"/>
              </a:rPr>
              <a:t>“科学家，和其他人一样，也将自己的大部分观点建立在其他人的言论之上。</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跟大家一样，科学家对事物的认识，不是通过自己的经验，而是源自权威</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所有科学家的一切科学知识几乎都依赖于权威。”</a:t>
            </a:r>
          </a:p>
          <a:p>
            <a:pPr marL="0" indent="0">
              <a:lnSpc>
                <a:spcPts val="3860"/>
              </a:lnSpc>
              <a:buNone/>
              <a:defRPr/>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迈克</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贝希</a:t>
            </a:r>
            <a:endParaRPr lang="en-US" altLang="zh-CN" sz="2800" dirty="0">
              <a:latin typeface="Microsoft YaHei" panose="020B0503020204020204" pitchFamily="34" charset="-122"/>
              <a:ea typeface="Microsoft YaHei" panose="020B0503020204020204" pitchFamily="34" charset="-122"/>
            </a:endParaRPr>
          </a:p>
          <a:p>
            <a:pPr marL="0" indent="0">
              <a:lnSpc>
                <a:spcPts val="3860"/>
              </a:lnSpc>
              <a:buNone/>
              <a:defRPr/>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达尔文的黑匣子</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pic>
        <p:nvPicPr>
          <p:cNvPr id="18" name="Picture 2" descr="查看源图像">
            <a:extLst>
              <a:ext uri="{FF2B5EF4-FFF2-40B4-BE49-F238E27FC236}">
                <a16:creationId xmlns:a16="http://schemas.microsoft.com/office/drawing/2014/main" id="{99112C4E-17AA-6A4C-967C-D292B2F63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926" y="4049685"/>
            <a:ext cx="3635890" cy="28034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5501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9" name="内容占位符 2">
            <a:extLst>
              <a:ext uri="{FF2B5EF4-FFF2-40B4-BE49-F238E27FC236}">
                <a16:creationId xmlns:a16="http://schemas.microsoft.com/office/drawing/2014/main" id="{6936DDD7-5FF1-4F54-A65E-C45F890720B4}"/>
              </a:ext>
            </a:extLst>
          </p:cNvPr>
          <p:cNvSpPr txBox="1">
            <a:spLocks/>
          </p:cNvSpPr>
          <p:nvPr/>
        </p:nvSpPr>
        <p:spPr>
          <a:xfrm>
            <a:off x="631877" y="2191948"/>
            <a:ext cx="3200994" cy="1052981"/>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3860"/>
              </a:lnSpc>
              <a:spcBef>
                <a:spcPts val="0"/>
              </a:spcBef>
              <a:spcAft>
                <a:spcPts val="1200"/>
              </a:spcAft>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科学家只相信已被证实的事物吗？</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0" name="内容占位符 2">
            <a:extLst>
              <a:ext uri="{FF2B5EF4-FFF2-40B4-BE49-F238E27FC236}">
                <a16:creationId xmlns:a16="http://schemas.microsoft.com/office/drawing/2014/main" id="{617F25E4-4B90-4AF4-9C53-0DFA5C3A0479}"/>
              </a:ext>
            </a:extLst>
          </p:cNvPr>
          <p:cNvSpPr txBox="1">
            <a:spLocks/>
          </p:cNvSpPr>
          <p:nvPr/>
        </p:nvSpPr>
        <p:spPr>
          <a:xfrm>
            <a:off x="4327449" y="2172070"/>
            <a:ext cx="4386819" cy="1206933"/>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lnSpc>
                <a:spcPts val="3860"/>
              </a:lnSpc>
              <a:spcBef>
                <a:spcPts val="0"/>
              </a:spcBef>
              <a:spcAft>
                <a:spcPts val="1200"/>
              </a:spcAft>
            </a:pPr>
            <a:r>
              <a:rPr lang="zh-CN" altLang="en-US" sz="4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不，</a:t>
            </a:r>
            <a:endParaRPr lang="en-US" altLang="zh-CN" sz="4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a:p>
            <a:pPr algn="ctr" defTabSz="685800">
              <a:lnSpc>
                <a:spcPts val="3860"/>
              </a:lnSpc>
              <a:spcBef>
                <a:spcPts val="0"/>
              </a:spcBef>
              <a:spcAft>
                <a:spcPts val="1200"/>
              </a:spcAft>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他们相信权威！</a:t>
            </a:r>
          </a:p>
        </p:txBody>
      </p:sp>
      <p:sp>
        <p:nvSpPr>
          <p:cNvPr id="2" name="标题 1">
            <a:extLst>
              <a:ext uri="{FF2B5EF4-FFF2-40B4-BE49-F238E27FC236}">
                <a16:creationId xmlns:a16="http://schemas.microsoft.com/office/drawing/2014/main" id="{4BF6BBDD-8FD0-FD41-8AF4-9F32EB700242}"/>
              </a:ext>
            </a:extLst>
          </p:cNvPr>
          <p:cNvSpPr>
            <a:spLocks noGrp="1"/>
          </p:cNvSpPr>
          <p:nvPr>
            <p:ph type="title"/>
          </p:nvPr>
        </p:nvSpPr>
        <p:spPr/>
        <p:txBody>
          <a:bodyPr/>
          <a:lstStyle/>
          <a:p>
            <a:r>
              <a:rPr lang="zh-CN" altLang="en-US" dirty="0"/>
              <a:t>现实中的“科学家”是什么样的？</a:t>
            </a:r>
          </a:p>
        </p:txBody>
      </p:sp>
      <p:pic>
        <p:nvPicPr>
          <p:cNvPr id="14" name="图片 13">
            <a:extLst>
              <a:ext uri="{FF2B5EF4-FFF2-40B4-BE49-F238E27FC236}">
                <a16:creationId xmlns:a16="http://schemas.microsoft.com/office/drawing/2014/main" id="{67ABB9A6-244C-B24C-B3F6-E822BE918163}"/>
              </a:ext>
            </a:extLst>
          </p:cNvPr>
          <p:cNvPicPr>
            <a:picLocks noChangeAspect="1"/>
          </p:cNvPicPr>
          <p:nvPr/>
        </p:nvPicPr>
        <p:blipFill rotWithShape="1">
          <a:blip r:embed="rId4"/>
          <a:srcRect l="7066" r="4123"/>
          <a:stretch/>
        </p:blipFill>
        <p:spPr>
          <a:xfrm>
            <a:off x="607077" y="3622704"/>
            <a:ext cx="3200994" cy="23968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3">
            <a:extLst>
              <a:ext uri="{FF2B5EF4-FFF2-40B4-BE49-F238E27FC236}">
                <a16:creationId xmlns:a16="http://schemas.microsoft.com/office/drawing/2014/main" id="{BFA89CE6-1471-8F4D-8A38-8A429A90167F}"/>
              </a:ext>
            </a:extLst>
          </p:cNvPr>
          <p:cNvGrpSpPr/>
          <p:nvPr/>
        </p:nvGrpSpPr>
        <p:grpSpPr>
          <a:xfrm>
            <a:off x="4327449" y="3622703"/>
            <a:ext cx="4209475" cy="2396820"/>
            <a:chOff x="5021552" y="4018107"/>
            <a:chExt cx="3515372" cy="2001607"/>
          </a:xfrm>
        </p:grpSpPr>
        <p:pic>
          <p:nvPicPr>
            <p:cNvPr id="22" name="图片 1">
              <a:extLst>
                <a:ext uri="{FF2B5EF4-FFF2-40B4-BE49-F238E27FC236}">
                  <a16:creationId xmlns:a16="http://schemas.microsoft.com/office/drawing/2014/main" id="{7C696EA1-30C1-4B55-9D4D-7119F694CFE9}"/>
                </a:ext>
              </a:extLst>
            </p:cNvPr>
            <p:cNvPicPr>
              <a:picLocks noChangeAspect="1"/>
            </p:cNvPicPr>
            <p:nvPr/>
          </p:nvPicPr>
          <p:blipFill rotWithShape="1">
            <a:blip r:embed="rId5">
              <a:extLst>
                <a:ext uri="{28A0092B-C50C-407E-A947-70E740481C1C}">
                  <a14:useLocalDpi xmlns:a14="http://schemas.microsoft.com/office/drawing/2010/main" val="0"/>
                </a:ext>
              </a:extLst>
            </a:blip>
            <a:srcRect l="50086"/>
            <a:stretch/>
          </p:blipFill>
          <p:spPr bwMode="auto">
            <a:xfrm>
              <a:off x="6528125" y="4018110"/>
              <a:ext cx="2008799" cy="20016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a:extLst>
                <a:ext uri="{FF2B5EF4-FFF2-40B4-BE49-F238E27FC236}">
                  <a16:creationId xmlns:a16="http://schemas.microsoft.com/office/drawing/2014/main" id="{5A5B1DED-7622-CC45-AF40-791E597B23F3}"/>
                </a:ext>
              </a:extLst>
            </p:cNvPr>
            <p:cNvPicPr>
              <a:picLocks noChangeAspect="1"/>
            </p:cNvPicPr>
            <p:nvPr/>
          </p:nvPicPr>
          <p:blipFill>
            <a:blip r:embed="rId6"/>
            <a:stretch>
              <a:fillRect/>
            </a:stretch>
          </p:blipFill>
          <p:spPr>
            <a:xfrm>
              <a:off x="5021552" y="4018107"/>
              <a:ext cx="1446473" cy="2001605"/>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4383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87B5D-1981-8748-9CC6-218664195CCF}"/>
              </a:ext>
            </a:extLst>
          </p:cNvPr>
          <p:cNvSpPr>
            <a:spLocks noGrp="1"/>
          </p:cNvSpPr>
          <p:nvPr>
            <p:ph type="title"/>
          </p:nvPr>
        </p:nvSpPr>
        <p:spPr>
          <a:xfrm>
            <a:off x="0" y="405942"/>
            <a:ext cx="9144000" cy="1325563"/>
          </a:xfrm>
        </p:spPr>
        <p:txBody>
          <a:bodyPr/>
          <a:lstStyle/>
          <a:p>
            <a:r>
              <a:rPr lang="zh-CN" altLang="en-US" dirty="0"/>
              <a:t>空调坏了，请师傅维修</a:t>
            </a:r>
          </a:p>
        </p:txBody>
      </p:sp>
      <p:pic>
        <p:nvPicPr>
          <p:cNvPr id="5" name="图片 4">
            <a:extLst>
              <a:ext uri="{FF2B5EF4-FFF2-40B4-BE49-F238E27FC236}">
                <a16:creationId xmlns:a16="http://schemas.microsoft.com/office/drawing/2014/main" id="{8DBF4F04-26CE-FF44-9FAE-27D141CBAB58}"/>
              </a:ext>
            </a:extLst>
          </p:cNvPr>
          <p:cNvPicPr>
            <a:picLocks noChangeAspect="1"/>
          </p:cNvPicPr>
          <p:nvPr/>
        </p:nvPicPr>
        <p:blipFill>
          <a:blip r:embed="rId3"/>
          <a:stretch>
            <a:fillRect/>
          </a:stretch>
        </p:blipFill>
        <p:spPr>
          <a:xfrm>
            <a:off x="1168400" y="1731505"/>
            <a:ext cx="6807200" cy="45381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5775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现实中的“科学家”是什么样的？</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5" name="Picture 2" descr="查看源图像">
            <a:extLst>
              <a:ext uri="{FF2B5EF4-FFF2-40B4-BE49-F238E27FC236}">
                <a16:creationId xmlns:a16="http://schemas.microsoft.com/office/drawing/2014/main" id="{E86EDD5D-7ED5-EC4F-9C5E-C621B5A3B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551" y="2350972"/>
            <a:ext cx="4438421" cy="3328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内容占位符 2">
            <a:extLst>
              <a:ext uri="{FF2B5EF4-FFF2-40B4-BE49-F238E27FC236}">
                <a16:creationId xmlns:a16="http://schemas.microsoft.com/office/drawing/2014/main" id="{CB850D4A-DBDB-6F40-862F-6E71020F7941}"/>
              </a:ext>
            </a:extLst>
          </p:cNvPr>
          <p:cNvSpPr txBox="1">
            <a:spLocks/>
          </p:cNvSpPr>
          <p:nvPr/>
        </p:nvSpPr>
        <p:spPr>
          <a:xfrm>
            <a:off x="883203" y="2334461"/>
            <a:ext cx="3392645" cy="2554545"/>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、只相信已被证实过的东西</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、总是</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实事求是</a:t>
            </a: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没偏见不主观</a:t>
            </a:r>
            <a:endParaRPr lang="zh-CN" altLang="zh-CN" sz="2800" dirty="0">
              <a:effectLst/>
              <a:latin typeface="Microsoft YaHei" panose="020B0503020204020204" pitchFamily="34" charset="-122"/>
              <a:ea typeface="Microsoft YaHei" panose="020B0503020204020204" pitchFamily="34" charset="-122"/>
            </a:endParaRPr>
          </a:p>
          <a:p>
            <a:pPr defTabSz="685800">
              <a:lnSpc>
                <a:spcPct val="100000"/>
              </a:lnSpc>
              <a:spcBef>
                <a:spcPts val="0"/>
              </a:spcBef>
              <a:spcAft>
                <a:spcPts val="1200"/>
              </a:spcAft>
            </a:pP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812A46A2-91C7-4049-ABCD-C91F5A5AA00F}"/>
              </a:ext>
            </a:extLst>
          </p:cNvPr>
          <p:cNvSpPr txBox="1"/>
          <p:nvPr/>
        </p:nvSpPr>
        <p:spPr>
          <a:xfrm>
            <a:off x="883202" y="3331347"/>
            <a:ext cx="3378471" cy="954107"/>
          </a:xfrm>
          <a:prstGeom prst="rect">
            <a:avLst/>
          </a:prstGeom>
          <a:noFill/>
          <a:ln w="38100">
            <a:solidFill>
              <a:srgbClr val="FF0000"/>
            </a:solidFill>
          </a:ln>
        </p:spPr>
        <p:txBody>
          <a:bodyPr wrap="square">
            <a:spAutoFit/>
          </a:bodyPr>
          <a:lstStyle/>
          <a:p>
            <a:pPr defTabSz="685800">
              <a:spcAft>
                <a:spcPts val="1200"/>
              </a:spcAft>
            </a:pPr>
            <a:r>
              <a:rPr lang="en-US" altLang="zh-CN" sz="2800" dirty="0">
                <a:noFill/>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noFill/>
                <a:latin typeface="Microsoft YaHei" panose="020B0503020204020204" pitchFamily="34" charset="-122"/>
                <a:ea typeface="Microsoft YaHei" panose="020B0503020204020204" pitchFamily="34" charset="-122"/>
                <a:cs typeface="Arial" panose="020B0604020202020204" pitchFamily="34" charset="0"/>
              </a:rPr>
              <a:t>、总是</a:t>
            </a:r>
            <a:r>
              <a:rPr lang="zh-CN" altLang="zh-CN" sz="2800" dirty="0">
                <a:noFill/>
                <a:latin typeface="Microsoft YaHei" panose="020B0503020204020204" pitchFamily="34" charset="-122"/>
                <a:ea typeface="Microsoft YaHei" panose="020B0503020204020204" pitchFamily="34" charset="-122"/>
                <a:cs typeface="Times New Roman" panose="02020603050405020304" pitchFamily="18" charset="0"/>
              </a:rPr>
              <a:t>实事求是</a:t>
            </a:r>
            <a:r>
              <a:rPr lang="zh-CN" altLang="en-US" sz="2800" dirty="0">
                <a:no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dirty="0">
                <a:noFill/>
                <a:latin typeface="Microsoft YaHei" panose="020B0503020204020204" pitchFamily="34" charset="-122"/>
                <a:ea typeface="Microsoft YaHei" panose="020B0503020204020204" pitchFamily="34" charset="-122"/>
                <a:cs typeface="Times New Roman" panose="02020603050405020304" pitchFamily="18" charset="0"/>
              </a:rPr>
              <a:t>没偏见不主观</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吗？</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263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25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细胞的复杂构造指向创造</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16" name="组合 15">
            <a:extLst>
              <a:ext uri="{FF2B5EF4-FFF2-40B4-BE49-F238E27FC236}">
                <a16:creationId xmlns:a16="http://schemas.microsoft.com/office/drawing/2014/main" id="{213C51E0-10E1-214F-A66D-4638AE304BEF}"/>
              </a:ext>
            </a:extLst>
          </p:cNvPr>
          <p:cNvGrpSpPr/>
          <p:nvPr/>
        </p:nvGrpSpPr>
        <p:grpSpPr>
          <a:xfrm>
            <a:off x="4114869" y="2024150"/>
            <a:ext cx="4599399" cy="3808507"/>
            <a:chOff x="3603259" y="2053516"/>
            <a:chExt cx="5802356" cy="4529840"/>
          </a:xfrm>
        </p:grpSpPr>
        <p:pic>
          <p:nvPicPr>
            <p:cNvPr id="17" name="图片 16">
              <a:extLst>
                <a:ext uri="{FF2B5EF4-FFF2-40B4-BE49-F238E27FC236}">
                  <a16:creationId xmlns:a16="http://schemas.microsoft.com/office/drawing/2014/main" id="{9DBB1967-3324-D24A-BE20-74FAD802AD9A}"/>
                </a:ext>
              </a:extLst>
            </p:cNvPr>
            <p:cNvPicPr>
              <a:picLocks noChangeAspect="1"/>
            </p:cNvPicPr>
            <p:nvPr/>
          </p:nvPicPr>
          <p:blipFill>
            <a:blip r:embed="rId4"/>
            <a:stretch>
              <a:fillRect/>
            </a:stretch>
          </p:blipFill>
          <p:spPr>
            <a:xfrm>
              <a:off x="3603259" y="2461846"/>
              <a:ext cx="5095355" cy="3942086"/>
            </a:xfrm>
            <a:prstGeom prst="rect">
              <a:avLst/>
            </a:prstGeom>
          </p:spPr>
        </p:pic>
        <p:sp>
          <p:nvSpPr>
            <p:cNvPr id="18" name="文本框 17">
              <a:extLst>
                <a:ext uri="{FF2B5EF4-FFF2-40B4-BE49-F238E27FC236}">
                  <a16:creationId xmlns:a16="http://schemas.microsoft.com/office/drawing/2014/main" id="{FA4513FC-96D4-9648-A70A-AB5084584203}"/>
                </a:ext>
              </a:extLst>
            </p:cNvPr>
            <p:cNvSpPr txBox="1"/>
            <p:nvPr/>
          </p:nvSpPr>
          <p:spPr>
            <a:xfrm>
              <a:off x="5760772" y="2053516"/>
              <a:ext cx="1261883"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细胞膜</a:t>
              </a:r>
            </a:p>
          </p:txBody>
        </p:sp>
        <p:sp>
          <p:nvSpPr>
            <p:cNvPr id="19" name="文本框 18">
              <a:extLst>
                <a:ext uri="{FF2B5EF4-FFF2-40B4-BE49-F238E27FC236}">
                  <a16:creationId xmlns:a16="http://schemas.microsoft.com/office/drawing/2014/main" id="{86B2E323-C169-024E-B30B-0FA7DAAB09B6}"/>
                </a:ext>
              </a:extLst>
            </p:cNvPr>
            <p:cNvSpPr txBox="1"/>
            <p:nvPr/>
          </p:nvSpPr>
          <p:spPr>
            <a:xfrm>
              <a:off x="5867928" y="2691625"/>
              <a:ext cx="1261883"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细胞核</a:t>
              </a:r>
            </a:p>
          </p:txBody>
        </p:sp>
        <p:sp>
          <p:nvSpPr>
            <p:cNvPr id="20" name="文本框 19">
              <a:extLst>
                <a:ext uri="{FF2B5EF4-FFF2-40B4-BE49-F238E27FC236}">
                  <a16:creationId xmlns:a16="http://schemas.microsoft.com/office/drawing/2014/main" id="{3389D234-DD4A-A44A-9FF5-E728C2D37C7F}"/>
                </a:ext>
              </a:extLst>
            </p:cNvPr>
            <p:cNvSpPr txBox="1"/>
            <p:nvPr/>
          </p:nvSpPr>
          <p:spPr>
            <a:xfrm>
              <a:off x="7022656" y="3092778"/>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细胞仁</a:t>
              </a:r>
            </a:p>
          </p:txBody>
        </p:sp>
        <p:sp>
          <p:nvSpPr>
            <p:cNvPr id="21" name="文本框 20">
              <a:extLst>
                <a:ext uri="{FF2B5EF4-FFF2-40B4-BE49-F238E27FC236}">
                  <a16:creationId xmlns:a16="http://schemas.microsoft.com/office/drawing/2014/main" id="{E47CC83D-02A6-0B4A-96A3-F00084AA75FA}"/>
                </a:ext>
              </a:extLst>
            </p:cNvPr>
            <p:cNvSpPr txBox="1"/>
            <p:nvPr/>
          </p:nvSpPr>
          <p:spPr>
            <a:xfrm>
              <a:off x="7940230" y="3540460"/>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中心体</a:t>
              </a:r>
            </a:p>
          </p:txBody>
        </p:sp>
        <p:sp>
          <p:nvSpPr>
            <p:cNvPr id="22" name="文本框 21">
              <a:extLst>
                <a:ext uri="{FF2B5EF4-FFF2-40B4-BE49-F238E27FC236}">
                  <a16:creationId xmlns:a16="http://schemas.microsoft.com/office/drawing/2014/main" id="{B8E94B33-7823-5C41-B693-221EEF45FFCE}"/>
                </a:ext>
              </a:extLst>
            </p:cNvPr>
            <p:cNvSpPr txBox="1"/>
            <p:nvPr/>
          </p:nvSpPr>
          <p:spPr>
            <a:xfrm>
              <a:off x="7940230" y="4177635"/>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溶酶体</a:t>
              </a:r>
            </a:p>
          </p:txBody>
        </p:sp>
        <p:sp>
          <p:nvSpPr>
            <p:cNvPr id="23" name="文本框 22">
              <a:extLst>
                <a:ext uri="{FF2B5EF4-FFF2-40B4-BE49-F238E27FC236}">
                  <a16:creationId xmlns:a16="http://schemas.microsoft.com/office/drawing/2014/main" id="{938F1516-5507-A049-842F-266089BAD11E}"/>
                </a:ext>
              </a:extLst>
            </p:cNvPr>
            <p:cNvSpPr txBox="1"/>
            <p:nvPr/>
          </p:nvSpPr>
          <p:spPr>
            <a:xfrm>
              <a:off x="7893339" y="4861277"/>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线粒体</a:t>
              </a:r>
            </a:p>
          </p:txBody>
        </p:sp>
        <p:sp>
          <p:nvSpPr>
            <p:cNvPr id="24" name="文本框 23">
              <a:extLst>
                <a:ext uri="{FF2B5EF4-FFF2-40B4-BE49-F238E27FC236}">
                  <a16:creationId xmlns:a16="http://schemas.microsoft.com/office/drawing/2014/main" id="{A8AD0775-2CB8-8744-AF69-685C18ED8FB7}"/>
                </a:ext>
              </a:extLst>
            </p:cNvPr>
            <p:cNvSpPr txBox="1"/>
            <p:nvPr/>
          </p:nvSpPr>
          <p:spPr>
            <a:xfrm>
              <a:off x="6150936" y="6089162"/>
              <a:ext cx="188741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高尔基体</a:t>
              </a:r>
            </a:p>
          </p:txBody>
        </p:sp>
        <p:sp>
          <p:nvSpPr>
            <p:cNvPr id="25" name="文本框 24">
              <a:extLst>
                <a:ext uri="{FF2B5EF4-FFF2-40B4-BE49-F238E27FC236}">
                  <a16:creationId xmlns:a16="http://schemas.microsoft.com/office/drawing/2014/main" id="{8F507A6B-4586-9146-A361-FF8248724974}"/>
                </a:ext>
              </a:extLst>
            </p:cNvPr>
            <p:cNvSpPr txBox="1"/>
            <p:nvPr/>
          </p:nvSpPr>
          <p:spPr>
            <a:xfrm>
              <a:off x="4572001" y="6089162"/>
              <a:ext cx="1691051"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内质网</a:t>
              </a:r>
            </a:p>
          </p:txBody>
        </p:sp>
      </p:grpSp>
      <p:sp>
        <p:nvSpPr>
          <p:cNvPr id="26" name="文本框 25">
            <a:extLst>
              <a:ext uri="{FF2B5EF4-FFF2-40B4-BE49-F238E27FC236}">
                <a16:creationId xmlns:a16="http://schemas.microsoft.com/office/drawing/2014/main" id="{86D3AB11-C99E-0F4F-9B07-F05A499EAEBB}"/>
              </a:ext>
            </a:extLst>
          </p:cNvPr>
          <p:cNvSpPr txBox="1"/>
          <p:nvPr/>
        </p:nvSpPr>
        <p:spPr>
          <a:xfrm>
            <a:off x="630524" y="2620198"/>
            <a:ext cx="3317024" cy="2707280"/>
          </a:xfrm>
          <a:prstGeom prst="rect">
            <a:avLst/>
          </a:prstGeom>
          <a:noFill/>
        </p:spPr>
        <p:txBody>
          <a:bodyPr wrap="square">
            <a:spAutoFit/>
          </a:bodyPr>
          <a:lstStyle/>
          <a:p>
            <a:pPr marL="457200" indent="-457200">
              <a:lnSpc>
                <a:spcPts val="3895"/>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rPr>
              <a:t>细胞不可能偶然进化出来！</a:t>
            </a:r>
            <a:endParaRPr lang="en-US" altLang="zh-CN" sz="2800" kern="0" dirty="0">
              <a:latin typeface="Microsoft YaHei" panose="020B0503020204020204" pitchFamily="34" charset="-122"/>
              <a:ea typeface="Microsoft YaHei" panose="020B0503020204020204" pitchFamily="34" charset="-122"/>
            </a:endParaRPr>
          </a:p>
          <a:p>
            <a:pPr marL="457200" indent="-457200">
              <a:lnSpc>
                <a:spcPts val="3895"/>
              </a:lnSpc>
              <a:spcBef>
                <a:spcPts val="1200"/>
              </a:spcBef>
              <a:buFont typeface="Arial" panose="020B0604020202020204" pitchFamily="34" charset="0"/>
              <a:buChar char="•"/>
            </a:pPr>
            <a:r>
              <a:rPr lang="zh-CN" altLang="zh-CN" sz="2800" kern="0" dirty="0">
                <a:latin typeface="Microsoft YaHei" panose="020B0503020204020204" pitchFamily="34" charset="-122"/>
                <a:ea typeface="Microsoft YaHei" panose="020B0503020204020204" pitchFamily="34" charset="-122"/>
              </a:rPr>
              <a:t>细胞</a:t>
            </a:r>
            <a:r>
              <a:rPr lang="zh-CN" altLang="en-US" sz="2800" kern="0" dirty="0">
                <a:latin typeface="Microsoft YaHei" panose="020B0503020204020204" pitchFamily="34" charset="-122"/>
                <a:ea typeface="Microsoft YaHei" panose="020B0503020204020204" pitchFamily="34" charset="-122"/>
              </a:rPr>
              <a:t>若</a:t>
            </a:r>
            <a:r>
              <a:rPr lang="zh-CN" altLang="zh-CN" sz="2800" kern="0" dirty="0">
                <a:latin typeface="Microsoft YaHei" panose="020B0503020204020204" pitchFamily="34" charset="-122"/>
                <a:ea typeface="Microsoft YaHei" panose="020B0503020204020204" pitchFamily="34" charset="-122"/>
              </a:rPr>
              <a:t>缺了任何一个功能部件，就</a:t>
            </a:r>
            <a:r>
              <a:rPr lang="zh-CN" altLang="en-US" sz="2800" kern="0" dirty="0">
                <a:latin typeface="Microsoft YaHei" panose="020B0503020204020204" pitchFamily="34" charset="-122"/>
                <a:ea typeface="Microsoft YaHei" panose="020B0503020204020204" pitchFamily="34" charset="-122"/>
              </a:rPr>
              <a:t>会丧失</a:t>
            </a:r>
            <a:r>
              <a:rPr lang="zh-CN" altLang="zh-CN" sz="2800" kern="0" dirty="0">
                <a:latin typeface="Microsoft YaHei" panose="020B0503020204020204" pitchFamily="34" charset="-122"/>
                <a:ea typeface="Microsoft YaHei" panose="020B0503020204020204" pitchFamily="34" charset="-122"/>
              </a:rPr>
              <a:t>功能。</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97473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en-US" altLang="zh-CN" dirty="0"/>
              <a:t>2</a:t>
            </a:r>
            <a:r>
              <a:rPr lang="zh-CN" altLang="en-US" dirty="0"/>
              <a:t>、总是实事求是，没偏见不主观吗？</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16" name="组合 15">
            <a:extLst>
              <a:ext uri="{FF2B5EF4-FFF2-40B4-BE49-F238E27FC236}">
                <a16:creationId xmlns:a16="http://schemas.microsoft.com/office/drawing/2014/main" id="{213C51E0-10E1-214F-A66D-4638AE304BEF}"/>
              </a:ext>
            </a:extLst>
          </p:cNvPr>
          <p:cNvGrpSpPr/>
          <p:nvPr/>
        </p:nvGrpSpPr>
        <p:grpSpPr>
          <a:xfrm>
            <a:off x="4114869" y="2024150"/>
            <a:ext cx="4599399" cy="3808507"/>
            <a:chOff x="3603259" y="2053516"/>
            <a:chExt cx="5802356" cy="4529840"/>
          </a:xfrm>
        </p:grpSpPr>
        <p:pic>
          <p:nvPicPr>
            <p:cNvPr id="17" name="图片 16">
              <a:extLst>
                <a:ext uri="{FF2B5EF4-FFF2-40B4-BE49-F238E27FC236}">
                  <a16:creationId xmlns:a16="http://schemas.microsoft.com/office/drawing/2014/main" id="{9DBB1967-3324-D24A-BE20-74FAD802AD9A}"/>
                </a:ext>
              </a:extLst>
            </p:cNvPr>
            <p:cNvPicPr>
              <a:picLocks noChangeAspect="1"/>
            </p:cNvPicPr>
            <p:nvPr/>
          </p:nvPicPr>
          <p:blipFill>
            <a:blip r:embed="rId4"/>
            <a:stretch>
              <a:fillRect/>
            </a:stretch>
          </p:blipFill>
          <p:spPr>
            <a:xfrm>
              <a:off x="3603259" y="2461846"/>
              <a:ext cx="5095355" cy="3942086"/>
            </a:xfrm>
            <a:prstGeom prst="rect">
              <a:avLst/>
            </a:prstGeom>
          </p:spPr>
        </p:pic>
        <p:sp>
          <p:nvSpPr>
            <p:cNvPr id="18" name="文本框 17">
              <a:extLst>
                <a:ext uri="{FF2B5EF4-FFF2-40B4-BE49-F238E27FC236}">
                  <a16:creationId xmlns:a16="http://schemas.microsoft.com/office/drawing/2014/main" id="{FA4513FC-96D4-9648-A70A-AB5084584203}"/>
                </a:ext>
              </a:extLst>
            </p:cNvPr>
            <p:cNvSpPr txBox="1"/>
            <p:nvPr/>
          </p:nvSpPr>
          <p:spPr>
            <a:xfrm>
              <a:off x="5760772" y="2053516"/>
              <a:ext cx="1261883"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细胞膜</a:t>
              </a:r>
            </a:p>
          </p:txBody>
        </p:sp>
        <p:sp>
          <p:nvSpPr>
            <p:cNvPr id="19" name="文本框 18">
              <a:extLst>
                <a:ext uri="{FF2B5EF4-FFF2-40B4-BE49-F238E27FC236}">
                  <a16:creationId xmlns:a16="http://schemas.microsoft.com/office/drawing/2014/main" id="{86B2E323-C169-024E-B30B-0FA7DAAB09B6}"/>
                </a:ext>
              </a:extLst>
            </p:cNvPr>
            <p:cNvSpPr txBox="1"/>
            <p:nvPr/>
          </p:nvSpPr>
          <p:spPr>
            <a:xfrm>
              <a:off x="5867928" y="2691625"/>
              <a:ext cx="1261883"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细胞核</a:t>
              </a:r>
            </a:p>
          </p:txBody>
        </p:sp>
        <p:sp>
          <p:nvSpPr>
            <p:cNvPr id="20" name="文本框 19">
              <a:extLst>
                <a:ext uri="{FF2B5EF4-FFF2-40B4-BE49-F238E27FC236}">
                  <a16:creationId xmlns:a16="http://schemas.microsoft.com/office/drawing/2014/main" id="{3389D234-DD4A-A44A-9FF5-E728C2D37C7F}"/>
                </a:ext>
              </a:extLst>
            </p:cNvPr>
            <p:cNvSpPr txBox="1"/>
            <p:nvPr/>
          </p:nvSpPr>
          <p:spPr>
            <a:xfrm>
              <a:off x="7022656" y="3092778"/>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细胞仁</a:t>
              </a:r>
            </a:p>
          </p:txBody>
        </p:sp>
        <p:sp>
          <p:nvSpPr>
            <p:cNvPr id="21" name="文本框 20">
              <a:extLst>
                <a:ext uri="{FF2B5EF4-FFF2-40B4-BE49-F238E27FC236}">
                  <a16:creationId xmlns:a16="http://schemas.microsoft.com/office/drawing/2014/main" id="{E47CC83D-02A6-0B4A-96A3-F00084AA75FA}"/>
                </a:ext>
              </a:extLst>
            </p:cNvPr>
            <p:cNvSpPr txBox="1"/>
            <p:nvPr/>
          </p:nvSpPr>
          <p:spPr>
            <a:xfrm>
              <a:off x="7940230" y="3540460"/>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中心体</a:t>
              </a:r>
            </a:p>
          </p:txBody>
        </p:sp>
        <p:sp>
          <p:nvSpPr>
            <p:cNvPr id="22" name="文本框 21">
              <a:extLst>
                <a:ext uri="{FF2B5EF4-FFF2-40B4-BE49-F238E27FC236}">
                  <a16:creationId xmlns:a16="http://schemas.microsoft.com/office/drawing/2014/main" id="{B8E94B33-7823-5C41-B693-221EEF45FFCE}"/>
                </a:ext>
              </a:extLst>
            </p:cNvPr>
            <p:cNvSpPr txBox="1"/>
            <p:nvPr/>
          </p:nvSpPr>
          <p:spPr>
            <a:xfrm>
              <a:off x="7940230" y="4177635"/>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溶酶体</a:t>
              </a:r>
            </a:p>
          </p:txBody>
        </p:sp>
        <p:sp>
          <p:nvSpPr>
            <p:cNvPr id="23" name="文本框 22">
              <a:extLst>
                <a:ext uri="{FF2B5EF4-FFF2-40B4-BE49-F238E27FC236}">
                  <a16:creationId xmlns:a16="http://schemas.microsoft.com/office/drawing/2014/main" id="{938F1516-5507-A049-842F-266089BAD11E}"/>
                </a:ext>
              </a:extLst>
            </p:cNvPr>
            <p:cNvSpPr txBox="1"/>
            <p:nvPr/>
          </p:nvSpPr>
          <p:spPr>
            <a:xfrm>
              <a:off x="7893339" y="4861277"/>
              <a:ext cx="146538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线粒体</a:t>
              </a:r>
            </a:p>
          </p:txBody>
        </p:sp>
        <p:sp>
          <p:nvSpPr>
            <p:cNvPr id="24" name="文本框 23">
              <a:extLst>
                <a:ext uri="{FF2B5EF4-FFF2-40B4-BE49-F238E27FC236}">
                  <a16:creationId xmlns:a16="http://schemas.microsoft.com/office/drawing/2014/main" id="{A8AD0775-2CB8-8744-AF69-685C18ED8FB7}"/>
                </a:ext>
              </a:extLst>
            </p:cNvPr>
            <p:cNvSpPr txBox="1"/>
            <p:nvPr/>
          </p:nvSpPr>
          <p:spPr>
            <a:xfrm>
              <a:off x="6150936" y="6089162"/>
              <a:ext cx="1887415"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高尔基体</a:t>
              </a:r>
            </a:p>
          </p:txBody>
        </p:sp>
        <p:sp>
          <p:nvSpPr>
            <p:cNvPr id="25" name="文本框 24">
              <a:extLst>
                <a:ext uri="{FF2B5EF4-FFF2-40B4-BE49-F238E27FC236}">
                  <a16:creationId xmlns:a16="http://schemas.microsoft.com/office/drawing/2014/main" id="{8F507A6B-4586-9146-A361-FF8248724974}"/>
                </a:ext>
              </a:extLst>
            </p:cNvPr>
            <p:cNvSpPr txBox="1"/>
            <p:nvPr/>
          </p:nvSpPr>
          <p:spPr>
            <a:xfrm>
              <a:off x="4572001" y="6089162"/>
              <a:ext cx="1691051" cy="494194"/>
            </a:xfrm>
            <a:prstGeom prst="rect">
              <a:avLst/>
            </a:prstGeom>
            <a:noFill/>
          </p:spPr>
          <p:txBody>
            <a:bodyPr wrap="square" rtlCol="0">
              <a:spAutoFit/>
            </a:bodyPr>
            <a:lstStyle/>
            <a:p>
              <a:r>
                <a:rPr kumimoji="1" lang="zh-CN" altLang="en-US" sz="2100" b="1" dirty="0">
                  <a:latin typeface="Microsoft YaHei" panose="020B0503020204020204" pitchFamily="34" charset="-122"/>
                  <a:ea typeface="Microsoft YaHei" panose="020B0503020204020204" pitchFamily="34" charset="-122"/>
                </a:rPr>
                <a:t>内质网</a:t>
              </a:r>
            </a:p>
          </p:txBody>
        </p:sp>
      </p:grpSp>
      <p:sp>
        <p:nvSpPr>
          <p:cNvPr id="26" name="文本框 25">
            <a:extLst>
              <a:ext uri="{FF2B5EF4-FFF2-40B4-BE49-F238E27FC236}">
                <a16:creationId xmlns:a16="http://schemas.microsoft.com/office/drawing/2014/main" id="{86D3AB11-C99E-0F4F-9B07-F05A499EAEBB}"/>
              </a:ext>
            </a:extLst>
          </p:cNvPr>
          <p:cNvSpPr txBox="1"/>
          <p:nvPr/>
        </p:nvSpPr>
        <p:spPr>
          <a:xfrm>
            <a:off x="971601" y="2560646"/>
            <a:ext cx="2679834" cy="3361305"/>
          </a:xfrm>
          <a:prstGeom prst="rect">
            <a:avLst/>
          </a:prstGeom>
          <a:noFill/>
        </p:spPr>
        <p:txBody>
          <a:bodyPr wrap="square">
            <a:spAutoFit/>
          </a:bodyPr>
          <a:lstStyle/>
          <a:p>
            <a:pPr marL="457200" indent="-457200">
              <a:lnSpc>
                <a:spcPts val="3895"/>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rPr>
              <a:t>实事求是：创造</a:t>
            </a:r>
            <a:r>
              <a:rPr lang="en-US" altLang="zh-CN" sz="2800" kern="0" dirty="0">
                <a:latin typeface="Microsoft YaHei" panose="020B0503020204020204" pitchFamily="34" charset="-122"/>
                <a:ea typeface="Microsoft YaHei" panose="020B0503020204020204" pitchFamily="34" charset="-122"/>
              </a:rPr>
              <a:t>/</a:t>
            </a:r>
            <a:r>
              <a:rPr lang="zh-CN" altLang="en-US" sz="2800" kern="0" dirty="0">
                <a:latin typeface="Microsoft YaHei" panose="020B0503020204020204" pitchFamily="34" charset="-122"/>
                <a:ea typeface="Microsoft YaHei" panose="020B0503020204020204" pitchFamily="34" charset="-122"/>
              </a:rPr>
              <a:t>设计</a:t>
            </a:r>
          </a:p>
          <a:p>
            <a:pPr marL="457200" indent="-457200">
              <a:lnSpc>
                <a:spcPts val="3895"/>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rPr>
              <a:t>主流科学：随机进化</a:t>
            </a:r>
          </a:p>
          <a:p>
            <a:pPr>
              <a:lnSpc>
                <a:spcPts val="3895"/>
              </a:lnSpc>
              <a:spcBef>
                <a:spcPts val="1200"/>
              </a:spcBef>
            </a:pPr>
            <a:r>
              <a:rPr lang="zh-CN" altLang="en-US" sz="2800" kern="0" dirty="0">
                <a:latin typeface="Microsoft YaHei" panose="020B0503020204020204" pitchFamily="34" charset="-122"/>
                <a:ea typeface="Microsoft YaHei" panose="020B0503020204020204" pitchFamily="34" charset="-122"/>
              </a:rPr>
              <a:t>主流观点没有实事求是</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619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露西的骨骼</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7" name="Rectangle 2">
            <a:extLst>
              <a:ext uri="{FF2B5EF4-FFF2-40B4-BE49-F238E27FC236}">
                <a16:creationId xmlns:a16="http://schemas.microsoft.com/office/drawing/2014/main" id="{396F29DF-EE6A-C54B-9F01-1303CDD3E088}"/>
              </a:ext>
            </a:extLst>
          </p:cNvPr>
          <p:cNvSpPr>
            <a:spLocks noChangeArrowheads="1"/>
          </p:cNvSpPr>
          <p:nvPr/>
        </p:nvSpPr>
        <p:spPr bwMode="auto">
          <a:xfrm>
            <a:off x="4372126" y="2106875"/>
            <a:ext cx="3972588" cy="3767451"/>
          </a:xfrm>
          <a:prstGeom prst="rect">
            <a:avLst/>
          </a:prstGeom>
          <a:noFill/>
          <a:ln w="3175">
            <a:noFill/>
            <a:miter lim="800000"/>
            <a:headEnd/>
            <a:tailEnd/>
          </a:ln>
          <a:effectLst/>
        </p:spPr>
        <p:txBody>
          <a:bodyPr lIns="324000" anchor="ctr"/>
          <a:lstStyle/>
          <a:p>
            <a:pPr>
              <a:lnSpc>
                <a:spcPts val="3820"/>
              </a:lnSpc>
              <a:spcBef>
                <a:spcPts val="1200"/>
              </a:spcBef>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实事求是：残骨</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不足以准确判断露西的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身份和</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手脚的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形态</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20"/>
              </a:lnSpc>
              <a:spcBef>
                <a:spcPts val="1200"/>
              </a:spcBef>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主流科学：“半人半猿”</a:t>
            </a:r>
            <a:endParaRPr lang="en-US" altLang="zh-CN" sz="60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28" name="图片 7">
            <a:extLst>
              <a:ext uri="{FF2B5EF4-FFF2-40B4-BE49-F238E27FC236}">
                <a16:creationId xmlns:a16="http://schemas.microsoft.com/office/drawing/2014/main" id="{7BF3A951-92FD-4247-AAC0-B0E67AB4C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183" y="1194349"/>
            <a:ext cx="3060556" cy="56162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2509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直线连接符 20"/>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2"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3" name="直线连接符 22"/>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54" name="直线连接符 23"/>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5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6" name="图片 25" descr="图片 25"/>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
        <p:nvSpPr>
          <p:cNvPr id="2" name="标题 1">
            <a:extLst>
              <a:ext uri="{FF2B5EF4-FFF2-40B4-BE49-F238E27FC236}">
                <a16:creationId xmlns:a16="http://schemas.microsoft.com/office/drawing/2014/main" id="{4BDBEB9F-23B4-0540-AB71-7963E62F64A4}"/>
              </a:ext>
            </a:extLst>
          </p:cNvPr>
          <p:cNvSpPr>
            <a:spLocks noGrp="1"/>
          </p:cNvSpPr>
          <p:nvPr>
            <p:ph type="title"/>
          </p:nvPr>
        </p:nvSpPr>
        <p:spPr/>
        <p:txBody>
          <a:bodyPr/>
          <a:lstStyle/>
          <a:p>
            <a:pPr algn="ctr"/>
            <a:r>
              <a:rPr lang="zh-CN" altLang="en-US" dirty="0"/>
              <a:t>南方古猿：露西</a:t>
            </a:r>
          </a:p>
        </p:txBody>
      </p:sp>
      <p:grpSp>
        <p:nvGrpSpPr>
          <p:cNvPr id="3" name="组合 2">
            <a:extLst>
              <a:ext uri="{FF2B5EF4-FFF2-40B4-BE49-F238E27FC236}">
                <a16:creationId xmlns:a16="http://schemas.microsoft.com/office/drawing/2014/main" id="{BF655A53-1009-744D-8C12-1124173DFBA0}"/>
              </a:ext>
            </a:extLst>
          </p:cNvPr>
          <p:cNvGrpSpPr/>
          <p:nvPr/>
        </p:nvGrpSpPr>
        <p:grpSpPr>
          <a:xfrm>
            <a:off x="6332771" y="856635"/>
            <a:ext cx="2811229" cy="5880086"/>
            <a:chOff x="5950126" y="716"/>
            <a:chExt cx="2811229" cy="5880086"/>
          </a:xfrm>
        </p:grpSpPr>
        <p:pic>
          <p:nvPicPr>
            <p:cNvPr id="11" name="图片 10">
              <a:extLst>
                <a:ext uri="{FF2B5EF4-FFF2-40B4-BE49-F238E27FC236}">
                  <a16:creationId xmlns:a16="http://schemas.microsoft.com/office/drawing/2014/main" id="{E2C60923-7A03-2A4D-8671-1114EF462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7069" y="716"/>
              <a:ext cx="2757355" cy="5059888"/>
            </a:xfrm>
            <a:prstGeom prst="rect">
              <a:avLst/>
            </a:prstGeom>
            <a:ln w="28575">
              <a:solidFill>
                <a:schemeClr val="tx1"/>
              </a:solidFill>
            </a:ln>
          </p:spPr>
        </p:pic>
        <p:sp>
          <p:nvSpPr>
            <p:cNvPr id="12" name="Text Box 14">
              <a:extLst>
                <a:ext uri="{FF2B5EF4-FFF2-40B4-BE49-F238E27FC236}">
                  <a16:creationId xmlns:a16="http://schemas.microsoft.com/office/drawing/2014/main" id="{D0C2C2CE-FEAE-CB41-816F-BBC8BE2EA49D}"/>
                </a:ext>
              </a:extLst>
            </p:cNvPr>
            <p:cNvSpPr txBox="1">
              <a:spLocks noChangeArrowheads="1"/>
            </p:cNvSpPr>
            <p:nvPr/>
          </p:nvSpPr>
          <p:spPr bwMode="auto">
            <a:xfrm>
              <a:off x="5950126" y="5019028"/>
              <a:ext cx="2811229" cy="861774"/>
            </a:xfrm>
            <a:prstGeom prst="rect">
              <a:avLst/>
            </a:prstGeom>
            <a:solidFill>
              <a:schemeClr val="accent6">
                <a:lumMod val="50000"/>
              </a:schemeClr>
            </a:solidFill>
            <a:ln w="25400">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伦敦博物馆的</a:t>
              </a:r>
              <a:endPar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defRPr/>
              </a:pPr>
              <a:r>
                <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露西复原模型图</a:t>
              </a:r>
              <a:endPar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4" name="Rectangle 2">
            <a:extLst>
              <a:ext uri="{FF2B5EF4-FFF2-40B4-BE49-F238E27FC236}">
                <a16:creationId xmlns:a16="http://schemas.microsoft.com/office/drawing/2014/main" id="{4E596539-1AEE-E94E-AD79-0E1AD4670146}"/>
              </a:ext>
            </a:extLst>
          </p:cNvPr>
          <p:cNvSpPr>
            <a:spLocks noChangeArrowheads="1"/>
          </p:cNvSpPr>
          <p:nvPr/>
        </p:nvSpPr>
        <p:spPr bwMode="auto">
          <a:xfrm>
            <a:off x="839556" y="2615918"/>
            <a:ext cx="4945545" cy="4178308"/>
          </a:xfrm>
          <a:prstGeom prst="rect">
            <a:avLst/>
          </a:prstGeom>
          <a:noFill/>
          <a:ln w="3175">
            <a:noFill/>
            <a:miter lim="800000"/>
            <a:headEnd/>
            <a:tailEnd/>
          </a:ln>
          <a:effectLst/>
        </p:spPr>
        <p:txBody>
          <a:bodyPr/>
          <a:lstStyle/>
          <a:p>
            <a:pPr marL="571500" indent="-571500">
              <a:lnSpc>
                <a:spcPts val="3860"/>
              </a:lnSpc>
              <a:spcBef>
                <a:spcPts val="1200"/>
              </a:spcBef>
              <a:buFont typeface="Arial" panose="020B0604020202020204" pitchFamily="34" charset="0"/>
              <a:buChar char="•"/>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科学家把</a:t>
            </a:r>
            <a:r>
              <a:rPr lang="zh-CN" altLang="zh-CN" sz="2800" dirty="0">
                <a:effectLst/>
                <a:latin typeface="Microsoft YaHei" panose="020B0503020204020204" pitchFamily="34" charset="-122"/>
                <a:ea typeface="Microsoft YaHei" panose="020B0503020204020204" pitchFamily="34" charset="-122"/>
              </a:rPr>
              <a:t>露西的手脚复原成人的手脚的样子，陈列在博物馆里。</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marL="571500" indent="-571500">
              <a:lnSpc>
                <a:spcPts val="3860"/>
              </a:lnSpc>
              <a:spcBef>
                <a:spcPts val="1200"/>
              </a:spcBef>
              <a:buFont typeface="Arial" panose="020B0604020202020204" pitchFamily="34" charset="0"/>
              <a:buChar char="•"/>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没有实事求是。</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571500" indent="-571500">
              <a:lnSpc>
                <a:spcPts val="3860"/>
              </a:lnSpc>
              <a:spcBef>
                <a:spcPts val="1200"/>
              </a:spcBef>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按照进化论世界观</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在</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重塑露西的形象。</a:t>
            </a:r>
            <a:endParaRPr lang="zh-CN" altLang="zh-CN" sz="2800"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57745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B7490217-F59D-4C47-AF52-1E36E7F8FE23}"/>
              </a:ext>
            </a:extLst>
          </p:cNvPr>
          <p:cNvSpPr/>
          <p:nvPr/>
        </p:nvSpPr>
        <p:spPr>
          <a:xfrm flipH="1">
            <a:off x="454531" y="1556224"/>
            <a:ext cx="0" cy="48269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55622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556225"/>
            <a:ext cx="0" cy="468865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297123"/>
            <a:ext cx="921637" cy="565092"/>
          </a:xfrm>
          <a:prstGeom prst="rect">
            <a:avLst/>
          </a:prstGeom>
          <a:ln w="12700">
            <a:miter lim="400000"/>
          </a:ln>
        </p:spPr>
      </p:pic>
      <p:sp>
        <p:nvSpPr>
          <p:cNvPr id="2" name="标题 1">
            <a:extLst>
              <a:ext uri="{FF2B5EF4-FFF2-40B4-BE49-F238E27FC236}">
                <a16:creationId xmlns:a16="http://schemas.microsoft.com/office/drawing/2014/main" id="{7847FCCE-82FC-AF4A-8550-A9FBAE35CD05}"/>
              </a:ext>
            </a:extLst>
          </p:cNvPr>
          <p:cNvSpPr>
            <a:spLocks noGrp="1"/>
          </p:cNvSpPr>
          <p:nvPr>
            <p:ph type="title"/>
          </p:nvPr>
        </p:nvSpPr>
        <p:spPr/>
        <p:txBody>
          <a:bodyPr/>
          <a:lstStyle/>
          <a:p>
            <a:r>
              <a:rPr lang="zh-CN" altLang="en-US" dirty="0"/>
              <a:t>科学家根据世界观解读证据</a:t>
            </a:r>
          </a:p>
        </p:txBody>
      </p:sp>
      <p:sp>
        <p:nvSpPr>
          <p:cNvPr id="13" name="TextBox 8">
            <a:extLst>
              <a:ext uri="{FF2B5EF4-FFF2-40B4-BE49-F238E27FC236}">
                <a16:creationId xmlns:a16="http://schemas.microsoft.com/office/drawing/2014/main" id="{F440DC9E-76D0-EE4A-88F7-35AC10CA5D9E}"/>
              </a:ext>
            </a:extLst>
          </p:cNvPr>
          <p:cNvSpPr txBox="1"/>
          <p:nvPr/>
        </p:nvSpPr>
        <p:spPr>
          <a:xfrm>
            <a:off x="648040" y="4977172"/>
            <a:ext cx="2367631" cy="1015663"/>
          </a:xfrm>
          <a:prstGeom prst="rect">
            <a:avLst/>
          </a:prstGeom>
          <a:solidFill>
            <a:srgbClr val="182610"/>
          </a:solidFill>
        </p:spPr>
        <p:txBody>
          <a:bodyPr wrap="square" rtlCol="0">
            <a:spAutoFit/>
          </a:bodyPr>
          <a:lstStyle/>
          <a:p>
            <a:pPr algn="ctr"/>
            <a:r>
              <a:rPr lang="zh-CN" altLang="en-US" sz="2000" b="1" dirty="0">
                <a:solidFill>
                  <a:schemeClr val="bg1"/>
                </a:solidFill>
                <a:latin typeface="微软雅黑" pitchFamily="34" charset="-122"/>
                <a:ea typeface="微软雅黑" pitchFamily="34" charset="-122"/>
              </a:rPr>
              <a:t>哈佛大学</a:t>
            </a:r>
            <a:endParaRPr lang="en-US" altLang="zh-CN" sz="2000" b="1" dirty="0">
              <a:solidFill>
                <a:schemeClr val="bg1"/>
              </a:solidFill>
              <a:latin typeface="微软雅黑" pitchFamily="34" charset="-122"/>
              <a:ea typeface="微软雅黑" pitchFamily="34" charset="-122"/>
            </a:endParaRPr>
          </a:p>
          <a:p>
            <a:pPr algn="ctr"/>
            <a:r>
              <a:rPr lang="zh-CN" altLang="en-US" sz="2000" b="1" dirty="0">
                <a:solidFill>
                  <a:schemeClr val="bg1"/>
                </a:solidFill>
                <a:latin typeface="微软雅黑" pitchFamily="34" charset="-122"/>
                <a:ea typeface="微软雅黑" pitchFamily="34" charset="-122"/>
              </a:rPr>
              <a:t>进化论古生物学家</a:t>
            </a:r>
            <a:endParaRPr lang="en-US" altLang="zh-CN" sz="2000" b="1" dirty="0">
              <a:solidFill>
                <a:schemeClr val="bg1"/>
              </a:solidFill>
              <a:latin typeface="微软雅黑" pitchFamily="34" charset="-122"/>
              <a:ea typeface="微软雅黑" pitchFamily="34" charset="-122"/>
            </a:endParaRPr>
          </a:p>
          <a:p>
            <a:pPr algn="ctr"/>
            <a:r>
              <a:rPr lang="zh-CN" altLang="en-US" sz="2000" b="1" dirty="0">
                <a:solidFill>
                  <a:schemeClr val="bg1"/>
                </a:solidFill>
                <a:latin typeface="微软雅黑" pitchFamily="34" charset="-122"/>
                <a:ea typeface="微软雅黑" pitchFamily="34" charset="-122"/>
              </a:rPr>
              <a:t>史蒂芬</a:t>
            </a:r>
            <a:r>
              <a:rPr lang="en-US" altLang="zh-CN" sz="2000" b="1" dirty="0">
                <a:solidFill>
                  <a:schemeClr val="bg1"/>
                </a:solidFill>
                <a:latin typeface="微软雅黑" pitchFamily="34" charset="-122"/>
                <a:ea typeface="微软雅黑" pitchFamily="34" charset="-122"/>
              </a:rPr>
              <a:t>•</a:t>
            </a:r>
            <a:r>
              <a:rPr lang="zh-CN" altLang="en-US" sz="2000" b="1" dirty="0">
                <a:solidFill>
                  <a:schemeClr val="bg1"/>
                </a:solidFill>
                <a:latin typeface="微软雅黑" pitchFamily="34" charset="-122"/>
                <a:ea typeface="微软雅黑" pitchFamily="34" charset="-122"/>
              </a:rPr>
              <a:t>古尔德</a:t>
            </a:r>
          </a:p>
        </p:txBody>
      </p:sp>
      <p:pic>
        <p:nvPicPr>
          <p:cNvPr id="15" name="图片 27">
            <a:extLst>
              <a:ext uri="{FF2B5EF4-FFF2-40B4-BE49-F238E27FC236}">
                <a16:creationId xmlns:a16="http://schemas.microsoft.com/office/drawing/2014/main" id="{FED3A8AD-DC61-D548-899C-7D7F2F9FE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40" y="2060848"/>
            <a:ext cx="2367631" cy="29523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 Box 2">
            <a:extLst>
              <a:ext uri="{FF2B5EF4-FFF2-40B4-BE49-F238E27FC236}">
                <a16:creationId xmlns:a16="http://schemas.microsoft.com/office/drawing/2014/main" id="{731CD6B0-A2B7-7146-9EB0-991A614C0822}"/>
              </a:ext>
            </a:extLst>
          </p:cNvPr>
          <p:cNvSpPr txBox="1">
            <a:spLocks noChangeArrowheads="1"/>
          </p:cNvSpPr>
          <p:nvPr/>
        </p:nvSpPr>
        <p:spPr bwMode="auto">
          <a:xfrm>
            <a:off x="3146622" y="1752712"/>
            <a:ext cx="5839652" cy="4647426"/>
          </a:xfrm>
          <a:prstGeom prst="rect">
            <a:avLst/>
          </a:prstGeom>
          <a:noFill/>
          <a:ln w="9525">
            <a:noFill/>
            <a:miter lim="800000"/>
            <a:headEnd/>
            <a:tailEnd/>
          </a:ln>
          <a:effectLst/>
        </p:spPr>
        <p:txBody>
          <a:bodyPr wrap="square">
            <a:spAutoFit/>
          </a:bodyPr>
          <a:lstStyle/>
          <a:p>
            <a:pPr lvl="0">
              <a:lnSpc>
                <a:spcPts val="3860"/>
              </a:lnSpc>
              <a:defRPr/>
            </a:pPr>
            <a:r>
              <a:rPr lang="zh-CN" altLang="en-US" sz="2800" dirty="0">
                <a:latin typeface="Microsoft YaHei" panose="020B0503020204020204" pitchFamily="34" charset="-122"/>
                <a:ea typeface="Microsoft YaHei" panose="020B0503020204020204" pitchFamily="34" charset="-122"/>
              </a:rPr>
              <a:t>事实并不会为自己说话；它们只会</a:t>
            </a:r>
            <a:r>
              <a:rPr lang="zh-CN" altLang="en-US" sz="2800" b="1" dirty="0">
                <a:solidFill>
                  <a:srgbClr val="FF0000"/>
                </a:solidFill>
                <a:latin typeface="Microsoft YaHei" panose="020B0503020204020204" pitchFamily="34" charset="-122"/>
                <a:ea typeface="Microsoft YaHei" panose="020B0503020204020204" pitchFamily="34" charset="-122"/>
              </a:rPr>
              <a:t>按照理论</a:t>
            </a:r>
            <a:r>
              <a:rPr lang="en-US" altLang="zh-CN" sz="2800" b="1" dirty="0">
                <a:solidFill>
                  <a:srgbClr val="FF0000"/>
                </a:solidFill>
                <a:latin typeface="Microsoft YaHei" panose="020B0503020204020204" pitchFamily="34" charset="-122"/>
                <a:ea typeface="Microsoft YaHei" panose="020B0503020204020204" pitchFamily="34" charset="-122"/>
              </a:rPr>
              <a:t>【</a:t>
            </a:r>
            <a:r>
              <a:rPr lang="zh-CN" altLang="en-US" sz="2800" b="1" dirty="0">
                <a:solidFill>
                  <a:srgbClr val="FF0000"/>
                </a:solidFill>
                <a:latin typeface="Microsoft YaHei" panose="020B0503020204020204" pitchFamily="34" charset="-122"/>
                <a:ea typeface="Microsoft YaHei" panose="020B0503020204020204" pitchFamily="34" charset="-122"/>
              </a:rPr>
              <a:t>即：科学家的世界观</a:t>
            </a:r>
            <a:r>
              <a:rPr lang="en-US" altLang="zh-CN" sz="2800" b="1" dirty="0">
                <a:solidFill>
                  <a:srgbClr val="FF0000"/>
                </a:solidFill>
                <a:latin typeface="Microsoft YaHei" panose="020B0503020204020204" pitchFamily="34" charset="-122"/>
                <a:ea typeface="Microsoft YaHei" panose="020B0503020204020204" pitchFamily="34" charset="-122"/>
              </a:rPr>
              <a:t>】</a:t>
            </a:r>
            <a:r>
              <a:rPr lang="zh-CN" altLang="en-US" sz="2800" b="1" dirty="0">
                <a:solidFill>
                  <a:srgbClr val="FF0000"/>
                </a:solidFill>
                <a:latin typeface="Microsoft YaHei" panose="020B0503020204020204" pitchFamily="34" charset="-122"/>
                <a:ea typeface="Microsoft YaHei" panose="020B0503020204020204" pitchFamily="34" charset="-122"/>
              </a:rPr>
              <a:t>被解读</a:t>
            </a:r>
            <a:r>
              <a:rPr lang="zh-CN" altLang="en-US" sz="2800" dirty="0">
                <a:latin typeface="Microsoft YaHei" panose="020B0503020204020204" pitchFamily="34" charset="-122"/>
                <a:ea typeface="Microsoft YaHei" panose="020B0503020204020204" pitchFamily="34" charset="-122"/>
              </a:rPr>
              <a:t>。科学跟艺术领域一样，创新思维能促使观念发生改变。科学就是一种典型的人类活动，它并非是一种机械的、如同机器人般的客观信息积累，通过逻辑规律的引导得到必然的解释。</a:t>
            </a:r>
            <a:endParaRPr kumimoji="0" lang="en-US" sz="280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a:t>
            </a:r>
            <a:r>
              <a:rPr kumimoji="0" lang="en-US"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The validation of continental drift” in </a:t>
            </a:r>
            <a:r>
              <a:rPr kumimoji="0" lang="en-US" u="sng"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Ever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u="sng"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Since Darwin</a:t>
            </a:r>
            <a:r>
              <a:rPr kumimoji="0" lang="en-US"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 Burnett Books, 1978  p.61–162.</a:t>
            </a:r>
          </a:p>
        </p:txBody>
      </p:sp>
      <p:cxnSp>
        <p:nvCxnSpPr>
          <p:cNvPr id="4" name="直线连接符 3">
            <a:extLst>
              <a:ext uri="{FF2B5EF4-FFF2-40B4-BE49-F238E27FC236}">
                <a16:creationId xmlns:a16="http://schemas.microsoft.com/office/drawing/2014/main" id="{3E3D4B12-E16E-354D-8E7D-E26956987750}"/>
              </a:ext>
            </a:extLst>
          </p:cNvPr>
          <p:cNvCxnSpPr/>
          <p:nvPr/>
        </p:nvCxnSpPr>
        <p:spPr>
          <a:xfrm>
            <a:off x="3264061" y="2280213"/>
            <a:ext cx="53359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E6F95850-8250-C248-B13B-7283CFDF9358}"/>
              </a:ext>
            </a:extLst>
          </p:cNvPr>
          <p:cNvCxnSpPr/>
          <p:nvPr/>
        </p:nvCxnSpPr>
        <p:spPr>
          <a:xfrm>
            <a:off x="3264061" y="2789499"/>
            <a:ext cx="53359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A7B00221-1C2B-3449-B0E6-B01D93E93CE0}"/>
              </a:ext>
            </a:extLst>
          </p:cNvPr>
          <p:cNvCxnSpPr>
            <a:cxnSpLocks/>
          </p:cNvCxnSpPr>
          <p:nvPr/>
        </p:nvCxnSpPr>
        <p:spPr>
          <a:xfrm>
            <a:off x="3264061" y="3298785"/>
            <a:ext cx="13079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5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内容占位符 2">
            <a:extLst>
              <a:ext uri="{FF2B5EF4-FFF2-40B4-BE49-F238E27FC236}">
                <a16:creationId xmlns:a16="http://schemas.microsoft.com/office/drawing/2014/main" id="{617F25E4-4B90-4AF4-9C53-0DFA5C3A0479}"/>
              </a:ext>
            </a:extLst>
          </p:cNvPr>
          <p:cNvSpPr txBox="1">
            <a:spLocks/>
          </p:cNvSpPr>
          <p:nvPr/>
        </p:nvSpPr>
        <p:spPr>
          <a:xfrm>
            <a:off x="1115046" y="1718984"/>
            <a:ext cx="7338100" cy="954107"/>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不！</a:t>
            </a:r>
            <a:r>
              <a:rPr lang="zh-CN" altLang="en-US" sz="2800" dirty="0">
                <a:latin typeface="Microsoft YaHei" panose="020B0503020204020204" pitchFamily="34" charset="-122"/>
                <a:ea typeface="Microsoft YaHei" panose="020B0503020204020204" pitchFamily="34" charset="-122"/>
              </a:rPr>
              <a:t>科学家</a:t>
            </a:r>
            <a:r>
              <a:rPr lang="zh-CN" altLang="zh-CN" sz="2800" dirty="0">
                <a:latin typeface="Microsoft YaHei" panose="020B0503020204020204" pitchFamily="34" charset="-122"/>
                <a:ea typeface="Microsoft YaHei" panose="020B0503020204020204" pitchFamily="34" charset="-122"/>
              </a:rPr>
              <a:t>有一套自己主观的世界观，而且会按照这套世界观解读证据。</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4" name="图片 7">
            <a:extLst>
              <a:ext uri="{FF2B5EF4-FFF2-40B4-BE49-F238E27FC236}">
                <a16:creationId xmlns:a16="http://schemas.microsoft.com/office/drawing/2014/main" id="{96B02C75-F983-4FE8-82F1-E4E07BBF0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4347" y="2972375"/>
            <a:ext cx="1718222" cy="31530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a:extLst>
              <a:ext uri="{FF2B5EF4-FFF2-40B4-BE49-F238E27FC236}">
                <a16:creationId xmlns:a16="http://schemas.microsoft.com/office/drawing/2014/main" id="{C08A605C-4747-2D4E-ABD3-9AD5FA40DB21}"/>
              </a:ext>
            </a:extLst>
          </p:cNvPr>
          <p:cNvGrpSpPr/>
          <p:nvPr/>
        </p:nvGrpSpPr>
        <p:grpSpPr>
          <a:xfrm>
            <a:off x="6739877" y="2972802"/>
            <a:ext cx="1829908" cy="3164535"/>
            <a:chOff x="6633233" y="2815658"/>
            <a:chExt cx="1829908" cy="3164535"/>
          </a:xfrm>
        </p:grpSpPr>
        <p:pic>
          <p:nvPicPr>
            <p:cNvPr id="24" name="图片 23">
              <a:extLst>
                <a:ext uri="{FF2B5EF4-FFF2-40B4-BE49-F238E27FC236}">
                  <a16:creationId xmlns:a16="http://schemas.microsoft.com/office/drawing/2014/main" id="{705FDE97-D942-48BD-9090-C58EDD6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8681" y="2815658"/>
              <a:ext cx="1777107" cy="3023410"/>
            </a:xfrm>
            <a:prstGeom prst="rect">
              <a:avLst/>
            </a:prstGeom>
            <a:ln w="28575">
              <a:solidFill>
                <a:schemeClr val="tx1"/>
              </a:solidFill>
            </a:ln>
          </p:spPr>
        </p:pic>
        <p:sp>
          <p:nvSpPr>
            <p:cNvPr id="25" name="Text Box 14">
              <a:extLst>
                <a:ext uri="{FF2B5EF4-FFF2-40B4-BE49-F238E27FC236}">
                  <a16:creationId xmlns:a16="http://schemas.microsoft.com/office/drawing/2014/main" id="{08AB62AB-B2F0-4DF5-A0E5-17184AF1F8E7}"/>
                </a:ext>
              </a:extLst>
            </p:cNvPr>
            <p:cNvSpPr txBox="1">
              <a:spLocks noChangeArrowheads="1"/>
            </p:cNvSpPr>
            <p:nvPr/>
          </p:nvSpPr>
          <p:spPr bwMode="auto">
            <a:xfrm>
              <a:off x="6633233" y="5487750"/>
              <a:ext cx="1829908" cy="492443"/>
            </a:xfrm>
            <a:prstGeom prst="rect">
              <a:avLst/>
            </a:prstGeom>
            <a:solidFill>
              <a:schemeClr val="accent6">
                <a:lumMod val="50000"/>
              </a:schemeClr>
            </a:solidFill>
            <a:ln w="25400">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zh-CN" altLang="en-US" sz="16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伦敦博物馆的</a:t>
              </a:r>
              <a:endParaRPr lang="en-US" altLang="zh-CN" sz="16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gn="ctr">
                <a:defRPr/>
              </a:pPr>
              <a:r>
                <a:rPr lang="zh-CN" altLang="en-US" sz="16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露西复原模型图</a:t>
              </a:r>
              <a:endParaRPr lang="en-US" altLang="zh-CN" sz="16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grpSp>
      <p:grpSp>
        <p:nvGrpSpPr>
          <p:cNvPr id="27" name="组合 26">
            <a:extLst>
              <a:ext uri="{FF2B5EF4-FFF2-40B4-BE49-F238E27FC236}">
                <a16:creationId xmlns:a16="http://schemas.microsoft.com/office/drawing/2014/main" id="{57EA39C2-527C-428D-8E83-CA37A8A0843B}"/>
              </a:ext>
            </a:extLst>
          </p:cNvPr>
          <p:cNvGrpSpPr/>
          <p:nvPr/>
        </p:nvGrpSpPr>
        <p:grpSpPr>
          <a:xfrm>
            <a:off x="528197" y="2843105"/>
            <a:ext cx="4255899" cy="3439489"/>
            <a:chOff x="3603259" y="2142784"/>
            <a:chExt cx="5802356" cy="4421118"/>
          </a:xfrm>
        </p:grpSpPr>
        <p:pic>
          <p:nvPicPr>
            <p:cNvPr id="28" name="图片 27">
              <a:extLst>
                <a:ext uri="{FF2B5EF4-FFF2-40B4-BE49-F238E27FC236}">
                  <a16:creationId xmlns:a16="http://schemas.microsoft.com/office/drawing/2014/main" id="{1F59A4E7-EAEA-461F-862A-E771772CCA3E}"/>
                </a:ext>
              </a:extLst>
            </p:cNvPr>
            <p:cNvPicPr>
              <a:picLocks noChangeAspect="1"/>
            </p:cNvPicPr>
            <p:nvPr/>
          </p:nvPicPr>
          <p:blipFill>
            <a:blip r:embed="rId6"/>
            <a:stretch>
              <a:fillRect/>
            </a:stretch>
          </p:blipFill>
          <p:spPr>
            <a:xfrm>
              <a:off x="3603259" y="2461846"/>
              <a:ext cx="5095355" cy="3942086"/>
            </a:xfrm>
            <a:prstGeom prst="rect">
              <a:avLst/>
            </a:prstGeom>
          </p:spPr>
        </p:pic>
        <p:sp>
          <p:nvSpPr>
            <p:cNvPr id="29" name="文本框 28">
              <a:extLst>
                <a:ext uri="{FF2B5EF4-FFF2-40B4-BE49-F238E27FC236}">
                  <a16:creationId xmlns:a16="http://schemas.microsoft.com/office/drawing/2014/main" id="{0DD66350-6F2F-47DC-8066-C5EBA17D9FB3}"/>
                </a:ext>
              </a:extLst>
            </p:cNvPr>
            <p:cNvSpPr txBox="1"/>
            <p:nvPr/>
          </p:nvSpPr>
          <p:spPr>
            <a:xfrm>
              <a:off x="5760772" y="2142784"/>
              <a:ext cx="1261883"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细胞膜</a:t>
              </a:r>
            </a:p>
          </p:txBody>
        </p:sp>
        <p:sp>
          <p:nvSpPr>
            <p:cNvPr id="30" name="文本框 29">
              <a:extLst>
                <a:ext uri="{FF2B5EF4-FFF2-40B4-BE49-F238E27FC236}">
                  <a16:creationId xmlns:a16="http://schemas.microsoft.com/office/drawing/2014/main" id="{950D793C-F6E9-4C78-AD09-5CB239B6E898}"/>
                </a:ext>
              </a:extLst>
            </p:cNvPr>
            <p:cNvSpPr txBox="1"/>
            <p:nvPr/>
          </p:nvSpPr>
          <p:spPr>
            <a:xfrm>
              <a:off x="5867928" y="2795775"/>
              <a:ext cx="1261883"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细胞核</a:t>
              </a:r>
            </a:p>
          </p:txBody>
        </p:sp>
        <p:sp>
          <p:nvSpPr>
            <p:cNvPr id="31" name="文本框 30">
              <a:extLst>
                <a:ext uri="{FF2B5EF4-FFF2-40B4-BE49-F238E27FC236}">
                  <a16:creationId xmlns:a16="http://schemas.microsoft.com/office/drawing/2014/main" id="{D6791F5D-64DF-4E97-A2B5-7D08DD022899}"/>
                </a:ext>
              </a:extLst>
            </p:cNvPr>
            <p:cNvSpPr txBox="1"/>
            <p:nvPr/>
          </p:nvSpPr>
          <p:spPr>
            <a:xfrm>
              <a:off x="6991095" y="3226684"/>
              <a:ext cx="1465385"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细胞仁</a:t>
              </a:r>
            </a:p>
          </p:txBody>
        </p:sp>
        <p:sp>
          <p:nvSpPr>
            <p:cNvPr id="32" name="文本框 31">
              <a:extLst>
                <a:ext uri="{FF2B5EF4-FFF2-40B4-BE49-F238E27FC236}">
                  <a16:creationId xmlns:a16="http://schemas.microsoft.com/office/drawing/2014/main" id="{D7BA660A-82C2-4B39-B970-5C4D8D7F1349}"/>
                </a:ext>
              </a:extLst>
            </p:cNvPr>
            <p:cNvSpPr txBox="1"/>
            <p:nvPr/>
          </p:nvSpPr>
          <p:spPr>
            <a:xfrm>
              <a:off x="7940230" y="3540460"/>
              <a:ext cx="1465385"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中心体</a:t>
              </a:r>
            </a:p>
          </p:txBody>
        </p:sp>
        <p:sp>
          <p:nvSpPr>
            <p:cNvPr id="33" name="文本框 32">
              <a:extLst>
                <a:ext uri="{FF2B5EF4-FFF2-40B4-BE49-F238E27FC236}">
                  <a16:creationId xmlns:a16="http://schemas.microsoft.com/office/drawing/2014/main" id="{555FEABB-E4DB-454C-9614-1AED64B0F2B8}"/>
                </a:ext>
              </a:extLst>
            </p:cNvPr>
            <p:cNvSpPr txBox="1"/>
            <p:nvPr/>
          </p:nvSpPr>
          <p:spPr>
            <a:xfrm>
              <a:off x="7940230" y="4177635"/>
              <a:ext cx="1465385"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溶酶体</a:t>
              </a:r>
            </a:p>
          </p:txBody>
        </p:sp>
        <p:sp>
          <p:nvSpPr>
            <p:cNvPr id="34" name="文本框 33">
              <a:extLst>
                <a:ext uri="{FF2B5EF4-FFF2-40B4-BE49-F238E27FC236}">
                  <a16:creationId xmlns:a16="http://schemas.microsoft.com/office/drawing/2014/main" id="{0CACFBBE-52D9-4E55-A883-6FFA7403B2F9}"/>
                </a:ext>
              </a:extLst>
            </p:cNvPr>
            <p:cNvSpPr txBox="1"/>
            <p:nvPr/>
          </p:nvSpPr>
          <p:spPr>
            <a:xfrm>
              <a:off x="7893339" y="4861277"/>
              <a:ext cx="1465385"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线粒体</a:t>
              </a:r>
            </a:p>
          </p:txBody>
        </p:sp>
        <p:sp>
          <p:nvSpPr>
            <p:cNvPr id="35" name="文本框 34">
              <a:extLst>
                <a:ext uri="{FF2B5EF4-FFF2-40B4-BE49-F238E27FC236}">
                  <a16:creationId xmlns:a16="http://schemas.microsoft.com/office/drawing/2014/main" id="{9DC4B46F-B6AC-4333-A98A-E36EBD132B6D}"/>
                </a:ext>
              </a:extLst>
            </p:cNvPr>
            <p:cNvSpPr txBox="1"/>
            <p:nvPr/>
          </p:nvSpPr>
          <p:spPr>
            <a:xfrm>
              <a:off x="6150935" y="6089163"/>
              <a:ext cx="1887415"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高尔基体</a:t>
              </a:r>
            </a:p>
          </p:txBody>
        </p:sp>
        <p:sp>
          <p:nvSpPr>
            <p:cNvPr id="36" name="文本框 35">
              <a:extLst>
                <a:ext uri="{FF2B5EF4-FFF2-40B4-BE49-F238E27FC236}">
                  <a16:creationId xmlns:a16="http://schemas.microsoft.com/office/drawing/2014/main" id="{025C3592-38DA-426F-A277-43D8EA5E814F}"/>
                </a:ext>
              </a:extLst>
            </p:cNvPr>
            <p:cNvSpPr txBox="1"/>
            <p:nvPr/>
          </p:nvSpPr>
          <p:spPr>
            <a:xfrm>
              <a:off x="4572001" y="6089162"/>
              <a:ext cx="1691051" cy="474739"/>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内质网</a:t>
              </a:r>
            </a:p>
          </p:txBody>
        </p:sp>
      </p:grpSp>
      <p:sp>
        <p:nvSpPr>
          <p:cNvPr id="2" name="标题 1">
            <a:extLst>
              <a:ext uri="{FF2B5EF4-FFF2-40B4-BE49-F238E27FC236}">
                <a16:creationId xmlns:a16="http://schemas.microsoft.com/office/drawing/2014/main" id="{282760A5-A77B-AC4F-8BDC-C23F95FE167E}"/>
              </a:ext>
            </a:extLst>
          </p:cNvPr>
          <p:cNvSpPr>
            <a:spLocks noGrp="1"/>
          </p:cNvSpPr>
          <p:nvPr>
            <p:ph type="title"/>
          </p:nvPr>
        </p:nvSpPr>
        <p:spPr/>
        <p:txBody>
          <a:bodyPr/>
          <a:lstStyle/>
          <a:p>
            <a:r>
              <a:rPr lang="en-US" altLang="zh-CN" dirty="0"/>
              <a:t>2</a:t>
            </a:r>
            <a:r>
              <a:rPr lang="zh-CN" altLang="en-US" dirty="0"/>
              <a:t>、总是实事求是，没偏见不主观吗？</a:t>
            </a:r>
          </a:p>
        </p:txBody>
      </p:sp>
    </p:spTree>
    <p:extLst>
      <p:ext uri="{BB962C8B-B14F-4D97-AF65-F5344CB8AC3E}">
        <p14:creationId xmlns:p14="http://schemas.microsoft.com/office/powerpoint/2010/main" val="241656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750"/>
                            </p:stCondLst>
                            <p:childTnLst>
                              <p:par>
                                <p:cTn id="11" presetID="16" presetClass="entr" presetSubtype="37" fill="hold" grpId="0" nodeType="after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现实中的“科学家”是什么样的？</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5" name="Picture 2" descr="查看源图像">
            <a:extLst>
              <a:ext uri="{FF2B5EF4-FFF2-40B4-BE49-F238E27FC236}">
                <a16:creationId xmlns:a16="http://schemas.microsoft.com/office/drawing/2014/main" id="{E86EDD5D-7ED5-EC4F-9C5E-C621B5A3B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551" y="2350972"/>
            <a:ext cx="4438421" cy="3328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内容占位符 2">
            <a:extLst>
              <a:ext uri="{FF2B5EF4-FFF2-40B4-BE49-F238E27FC236}">
                <a16:creationId xmlns:a16="http://schemas.microsoft.com/office/drawing/2014/main" id="{10F6C4EE-485D-5C46-8E81-F7C8E4206D3A}"/>
              </a:ext>
            </a:extLst>
          </p:cNvPr>
          <p:cNvSpPr txBox="1">
            <a:spLocks/>
          </p:cNvSpPr>
          <p:nvPr/>
        </p:nvSpPr>
        <p:spPr>
          <a:xfrm>
            <a:off x="841533" y="2285824"/>
            <a:ext cx="3392645" cy="4001095"/>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、只相信已被证实过的东西</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、总是</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实事求是</a:t>
            </a: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没偏见不主观</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zh-CN" sz="2800" dirty="0">
                <a:latin typeface="Microsoft YaHei" panose="020B0503020204020204" pitchFamily="34" charset="-122"/>
                <a:ea typeface="Microsoft YaHei" panose="020B0503020204020204" pitchFamily="34" charset="-122"/>
                <a:cs typeface="Times New Roman" panose="02020603050405020304" pitchFamily="18" charset="0"/>
              </a:rPr>
              <a:t>、愿意随时</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根据</a:t>
            </a:r>
            <a:r>
              <a:rPr lang="zh-CN" altLang="zh-CN" sz="2800" dirty="0">
                <a:latin typeface="Microsoft YaHei" panose="020B0503020204020204" pitchFamily="34" charset="-122"/>
                <a:ea typeface="Microsoft YaHei" panose="020B0503020204020204" pitchFamily="34" charset="-122"/>
                <a:cs typeface="Times New Roman" panose="02020603050405020304" pitchFamily="18" charset="0"/>
              </a:rPr>
              <a:t>新的科学发现改变自己原有的想法</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吗？</a:t>
            </a:r>
            <a:endParaRPr lang="zh-CN"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defTabSz="685800">
              <a:lnSpc>
                <a:spcPct val="100000"/>
              </a:lnSpc>
              <a:spcBef>
                <a:spcPts val="0"/>
              </a:spcBef>
              <a:spcAft>
                <a:spcPts val="1200"/>
              </a:spcAft>
            </a:pP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文本框 16">
            <a:extLst>
              <a:ext uri="{FF2B5EF4-FFF2-40B4-BE49-F238E27FC236}">
                <a16:creationId xmlns:a16="http://schemas.microsoft.com/office/drawing/2014/main" id="{E14F75BA-398C-B54C-A95D-1035EB293E8A}"/>
              </a:ext>
            </a:extLst>
          </p:cNvPr>
          <p:cNvSpPr txBox="1"/>
          <p:nvPr/>
        </p:nvSpPr>
        <p:spPr>
          <a:xfrm>
            <a:off x="777823" y="4289620"/>
            <a:ext cx="3476319" cy="1384995"/>
          </a:xfrm>
          <a:prstGeom prst="rect">
            <a:avLst/>
          </a:prstGeom>
          <a:noFill/>
          <a:ln w="38100">
            <a:solidFill>
              <a:srgbClr val="FF0000"/>
            </a:solidFill>
          </a:ln>
        </p:spPr>
        <p:txBody>
          <a:bodyPr wrap="square">
            <a:spAutoFit/>
          </a:bodyPr>
          <a:lstStyle/>
          <a:p>
            <a:r>
              <a:rPr lang="en-US" altLang="zh-CN" sz="2800" kern="0" dirty="0">
                <a:noFill/>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zh-CN" sz="2800" kern="0" dirty="0">
                <a:noFill/>
                <a:latin typeface="Microsoft YaHei" panose="020B0503020204020204" pitchFamily="34" charset="-122"/>
                <a:ea typeface="Microsoft YaHei" panose="020B0503020204020204" pitchFamily="34" charset="-122"/>
                <a:cs typeface="Times New Roman" panose="02020603050405020304" pitchFamily="18" charset="0"/>
              </a:rPr>
              <a:t>、愿意随时科学发现、改变自己原有的想法</a:t>
            </a:r>
            <a:endParaRPr lang="zh-CN" altLang="zh-CN" sz="6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656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9953FACF-DA5F-40B2-AC5C-3FD63481B747}"/>
              </a:ext>
            </a:extLst>
          </p:cNvPr>
          <p:cNvSpPr txBox="1"/>
          <p:nvPr/>
        </p:nvSpPr>
        <p:spPr>
          <a:xfrm>
            <a:off x="2870534" y="357174"/>
            <a:ext cx="5948228" cy="1569660"/>
          </a:xfrm>
          <a:prstGeom prst="rect">
            <a:avLst/>
          </a:prstGeom>
          <a:noFill/>
        </p:spPr>
        <p:txBody>
          <a:bodyPr wrap="square" rtlCol="0">
            <a:spAutoFit/>
          </a:bodyPr>
          <a:lstStyle/>
          <a:p>
            <a:r>
              <a:rPr lang="zh-CN" altLang="zh-CN" sz="3200" b="1" dirty="0">
                <a:latin typeface="Microsoft YaHei" panose="020B0503020204020204" pitchFamily="34" charset="-122"/>
                <a:ea typeface="Microsoft YaHei" panose="020B0503020204020204" pitchFamily="34" charset="-122"/>
              </a:rPr>
              <a:t>进化论科学家理查德</a:t>
            </a:r>
            <a:r>
              <a:rPr lang="en-US" altLang="zh-CN" sz="3200" b="1" dirty="0">
                <a:latin typeface="Microsoft YaHei" panose="020B0503020204020204" pitchFamily="34" charset="-122"/>
                <a:ea typeface="Microsoft YaHei" panose="020B0503020204020204" pitchFamily="34" charset="-122"/>
              </a:rPr>
              <a:t>•</a:t>
            </a:r>
            <a:r>
              <a:rPr lang="zh-CN" altLang="zh-CN" sz="3200" b="1" dirty="0">
                <a:latin typeface="Microsoft YaHei" panose="020B0503020204020204" pitchFamily="34" charset="-122"/>
                <a:ea typeface="Microsoft YaHei" panose="020B0503020204020204" pitchFamily="34" charset="-122"/>
              </a:rPr>
              <a:t>列万廷的回答：</a:t>
            </a:r>
            <a:r>
              <a:rPr lang="zh-CN" altLang="zh-CN" sz="3200" b="1" dirty="0">
                <a:solidFill>
                  <a:srgbClr val="FF0000"/>
                </a:solidFill>
                <a:latin typeface="Microsoft YaHei" panose="020B0503020204020204" pitchFamily="34" charset="-122"/>
                <a:ea typeface="Microsoft YaHei" panose="020B0503020204020204" pitchFamily="34" charset="-122"/>
              </a:rPr>
              <a:t>不！</a:t>
            </a:r>
            <a:r>
              <a:rPr lang="zh-CN" altLang="zh-CN" sz="3200" b="1" dirty="0">
                <a:solidFill>
                  <a:schemeClr val="tx1">
                    <a:lumMod val="85000"/>
                    <a:lumOff val="15000"/>
                  </a:schemeClr>
                </a:solidFill>
                <a:latin typeface="Microsoft YaHei" panose="020B0503020204020204" pitchFamily="34" charset="-122"/>
                <a:ea typeface="Microsoft YaHei" panose="020B0503020204020204" pitchFamily="34" charset="-122"/>
              </a:rPr>
              <a:t>绝大多数的科学家都不愿意改变。</a:t>
            </a:r>
          </a:p>
        </p:txBody>
      </p:sp>
      <p:pic>
        <p:nvPicPr>
          <p:cNvPr id="13" name="Picture 7" descr=" ">
            <a:extLst>
              <a:ext uri="{FF2B5EF4-FFF2-40B4-BE49-F238E27FC236}">
                <a16:creationId xmlns:a16="http://schemas.microsoft.com/office/drawing/2014/main" id="{2B1165ED-3D12-A741-860C-AA36A19253CE}"/>
              </a:ext>
            </a:extLst>
          </p:cNvPr>
          <p:cNvPicPr>
            <a:picLocks noChangeAspect="1" noChangeArrowheads="1"/>
          </p:cNvPicPr>
          <p:nvPr/>
        </p:nvPicPr>
        <p:blipFill>
          <a:blip r:embed="rId3" cstate="print"/>
          <a:srcRect b="22513"/>
          <a:stretch>
            <a:fillRect/>
          </a:stretch>
        </p:blipFill>
        <p:spPr bwMode="auto">
          <a:xfrm>
            <a:off x="973371" y="0"/>
            <a:ext cx="1766748" cy="20194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内容占位符 2">
            <a:extLst>
              <a:ext uri="{FF2B5EF4-FFF2-40B4-BE49-F238E27FC236}">
                <a16:creationId xmlns:a16="http://schemas.microsoft.com/office/drawing/2014/main" id="{54521343-9394-7A48-BF37-16298D91D686}"/>
              </a:ext>
            </a:extLst>
          </p:cNvPr>
          <p:cNvSpPr txBox="1">
            <a:spLocks/>
          </p:cNvSpPr>
          <p:nvPr/>
        </p:nvSpPr>
        <p:spPr>
          <a:xfrm>
            <a:off x="486137" y="2244783"/>
            <a:ext cx="8471521" cy="436529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3840"/>
              </a:lnSpc>
              <a:spcBef>
                <a:spcPts val="1200"/>
              </a:spcBef>
            </a:pPr>
            <a:r>
              <a:rPr lang="zh-CN" altLang="en-US" sz="2800" dirty="0">
                <a:latin typeface="Microsoft YaHei" panose="020B0503020204020204" pitchFamily="34" charset="-122"/>
                <a:ea typeface="Microsoft YaHei" panose="020B0503020204020204" pitchFamily="34" charset="-122"/>
              </a:rPr>
              <a:t>并非科学</a:t>
            </a:r>
            <a:r>
              <a:rPr lang="zh-CN" altLang="en-US" sz="2800" dirty="0">
                <a:solidFill>
                  <a:prstClr val="black"/>
                </a:solidFill>
                <a:latin typeface="Microsoft YaHei" panose="020B0503020204020204" pitchFamily="34" charset="-122"/>
                <a:ea typeface="Microsoft YaHei" panose="020B0503020204020204" pitchFamily="34" charset="-122"/>
              </a:rPr>
              <a:t>方法</a:t>
            </a:r>
            <a:r>
              <a:rPr lang="zh-CN" altLang="en-US" sz="2800" dirty="0">
                <a:latin typeface="Microsoft YaHei" panose="020B0503020204020204" pitchFamily="34" charset="-122"/>
                <a:ea typeface="Microsoft YaHei" panose="020B0503020204020204" pitchFamily="34" charset="-122"/>
              </a:rPr>
              <a:t>或科学制度以某种方式迫使我们接受对这现象世界的</a:t>
            </a:r>
            <a:r>
              <a:rPr lang="zh-CN" altLang="en-US" sz="2800" b="1" dirty="0">
                <a:solidFill>
                  <a:srgbClr val="FF0000"/>
                </a:solidFill>
                <a:latin typeface="Microsoft YaHei" panose="020B0503020204020204" pitchFamily="34" charset="-122"/>
                <a:ea typeface="Microsoft YaHei" panose="020B0503020204020204" pitchFamily="34" charset="-122"/>
              </a:rPr>
              <a:t>唯物解释</a:t>
            </a:r>
            <a:r>
              <a:rPr lang="zh-CN" altLang="en-US" sz="2800" dirty="0">
                <a:latin typeface="Microsoft YaHei" panose="020B0503020204020204" pitchFamily="34" charset="-122"/>
                <a:ea typeface="Microsoft YaHei" panose="020B0503020204020204" pitchFamily="34" charset="-122"/>
              </a:rPr>
              <a:t>；相反，我们是受到遵守</a:t>
            </a:r>
            <a:r>
              <a:rPr lang="zh-CN" altLang="en-US" sz="2800" b="1" dirty="0">
                <a:solidFill>
                  <a:srgbClr val="FF0000"/>
                </a:solidFill>
                <a:latin typeface="Microsoft YaHei" panose="020B0503020204020204" pitchFamily="34" charset="-122"/>
                <a:ea typeface="Microsoft YaHei" panose="020B0503020204020204" pitchFamily="34" charset="-122"/>
              </a:rPr>
              <a:t>唯物</a:t>
            </a:r>
            <a:r>
              <a:rPr lang="zh-CN" altLang="en-US" sz="2800" dirty="0">
                <a:latin typeface="Microsoft YaHei" panose="020B0503020204020204" pitchFamily="34" charset="-122"/>
                <a:ea typeface="Microsoft YaHei" panose="020B0503020204020204" pitchFamily="34" charset="-122"/>
              </a:rPr>
              <a:t>起因这一事先假定的驱使，创立一系列产生</a:t>
            </a:r>
            <a:r>
              <a:rPr lang="zh-CN" altLang="en-US" sz="2800" b="1" dirty="0">
                <a:solidFill>
                  <a:srgbClr val="FF0000"/>
                </a:solidFill>
                <a:latin typeface="Microsoft YaHei" panose="020B0503020204020204" pitchFamily="34" charset="-122"/>
                <a:ea typeface="Microsoft YaHei" panose="020B0503020204020204" pitchFamily="34" charset="-122"/>
              </a:rPr>
              <a:t>唯物论解释</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进化论解释</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的实验研究方法和观点；无论这些解释多么有悖直觉和常理，或多么困扰外行人</a:t>
            </a:r>
            <a:r>
              <a:rPr lang="en-US" altLang="zh-CN" sz="28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defTabSz="685800">
              <a:lnSpc>
                <a:spcPts val="3840"/>
              </a:lnSpc>
              <a:spcBef>
                <a:spcPts val="1200"/>
              </a:spcBef>
            </a:pPr>
            <a:r>
              <a:rPr lang="zh-CN" altLang="en-US" sz="2800" dirty="0">
                <a:latin typeface="Microsoft YaHei" panose="020B0503020204020204" pitchFamily="34" charset="-122"/>
                <a:ea typeface="Microsoft YaHei" panose="020B0503020204020204" pitchFamily="34" charset="-122"/>
              </a:rPr>
              <a:t>而且，</a:t>
            </a:r>
            <a:r>
              <a:rPr lang="zh-CN" altLang="en-US" sz="2800" b="1" dirty="0">
                <a:solidFill>
                  <a:srgbClr val="FF0000"/>
                </a:solidFill>
                <a:latin typeface="Microsoft YaHei" panose="020B0503020204020204" pitchFamily="34" charset="-122"/>
                <a:ea typeface="Microsoft YaHei" panose="020B0503020204020204" pitchFamily="34" charset="-122"/>
              </a:rPr>
              <a:t>这唯物主义是绝对的，因为我们不能允许一位神的脚踏进这门槛</a:t>
            </a:r>
            <a:r>
              <a:rPr lang="zh-CN" altLang="en-US" dirty="0">
                <a:ea typeface="微软雅黑" panose="020B0503020204020204" pitchFamily="34" charset="-122"/>
              </a:rPr>
              <a:t>。 </a:t>
            </a:r>
            <a:endParaRPr lang="en-US" altLang="zh-CN" dirty="0">
              <a:ea typeface="微软雅黑" panose="020B0503020204020204" pitchFamily="34" charset="-122"/>
            </a:endParaRPr>
          </a:p>
          <a:p>
            <a:pPr defTabSz="685800">
              <a:lnSpc>
                <a:spcPct val="100000"/>
              </a:lnSpc>
              <a:spcBef>
                <a:spcPts val="1200"/>
              </a:spcBef>
            </a:pPr>
            <a:r>
              <a:rPr lang="en-US" altLang="zh-CN" sz="1800" dirty="0" err="1">
                <a:ea typeface="微软雅黑" panose="020B0503020204020204" pitchFamily="34" charset="-122"/>
              </a:rPr>
              <a:t>Lewontin</a:t>
            </a:r>
            <a:r>
              <a:rPr lang="en-US" altLang="zh-CN" sz="1800" dirty="0">
                <a:ea typeface="微软雅黑" panose="020B0503020204020204" pitchFamily="34" charset="-122"/>
              </a:rPr>
              <a:t>, Richard.  “Billions and</a:t>
            </a:r>
            <a:r>
              <a:rPr lang="zh-CN" altLang="en-US" sz="1800" dirty="0">
                <a:ea typeface="微软雅黑" panose="020B0503020204020204" pitchFamily="34" charset="-122"/>
              </a:rPr>
              <a:t> </a:t>
            </a:r>
            <a:r>
              <a:rPr lang="en-US" altLang="zh-CN" sz="1800" dirty="0">
                <a:ea typeface="微软雅黑" panose="020B0503020204020204" pitchFamily="34" charset="-122"/>
              </a:rPr>
              <a:t>Billions of Demons.”  The New York Review January 9, 1997, 31</a:t>
            </a:r>
            <a:endParaRPr lang="en-US" altLang="zh-CN" sz="1600" dirty="0">
              <a:latin typeface="Arial" pitchFamily="34" charset="0"/>
              <a:ea typeface="微软雅黑" panose="020B0503020204020204" pitchFamily="34" charset="-122"/>
              <a:cs typeface="Arial" pitchFamily="34" charset="0"/>
            </a:endParaRPr>
          </a:p>
        </p:txBody>
      </p:sp>
      <p:cxnSp>
        <p:nvCxnSpPr>
          <p:cNvPr id="6" name="直线连接符 5">
            <a:extLst>
              <a:ext uri="{FF2B5EF4-FFF2-40B4-BE49-F238E27FC236}">
                <a16:creationId xmlns:a16="http://schemas.microsoft.com/office/drawing/2014/main" id="{C99E205B-26E3-7942-A18D-63F85A10BA25}"/>
              </a:ext>
            </a:extLst>
          </p:cNvPr>
          <p:cNvCxnSpPr>
            <a:cxnSpLocks/>
          </p:cNvCxnSpPr>
          <p:nvPr/>
        </p:nvCxnSpPr>
        <p:spPr>
          <a:xfrm>
            <a:off x="7234178" y="4213185"/>
            <a:ext cx="15845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FFEBB39B-BDC9-CD45-8534-51E804660E21}"/>
              </a:ext>
            </a:extLst>
          </p:cNvPr>
          <p:cNvCxnSpPr>
            <a:cxnSpLocks/>
          </p:cNvCxnSpPr>
          <p:nvPr/>
        </p:nvCxnSpPr>
        <p:spPr>
          <a:xfrm>
            <a:off x="486137" y="4722471"/>
            <a:ext cx="4085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线连接符 8">
            <a:extLst>
              <a:ext uri="{FF2B5EF4-FFF2-40B4-BE49-F238E27FC236}">
                <a16:creationId xmlns:a16="http://schemas.microsoft.com/office/drawing/2014/main" id="{1201D630-3617-0C4F-864B-438E73136224}"/>
              </a:ext>
            </a:extLst>
          </p:cNvPr>
          <p:cNvCxnSpPr>
            <a:cxnSpLocks/>
          </p:cNvCxnSpPr>
          <p:nvPr/>
        </p:nvCxnSpPr>
        <p:spPr>
          <a:xfrm>
            <a:off x="4838219" y="3718129"/>
            <a:ext cx="38890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E8A23351-190A-D14F-888F-980F2F91DA91}"/>
              </a:ext>
            </a:extLst>
          </p:cNvPr>
          <p:cNvCxnSpPr>
            <a:cxnSpLocks/>
          </p:cNvCxnSpPr>
          <p:nvPr/>
        </p:nvCxnSpPr>
        <p:spPr>
          <a:xfrm>
            <a:off x="567161" y="4204266"/>
            <a:ext cx="6470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0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研究结果：露西像黑猩</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3" name="AutoShape 9" descr="5366d0160924ab18b3b16fca35fae6cd7a890ba3">
            <a:extLst>
              <a:ext uri="{FF2B5EF4-FFF2-40B4-BE49-F238E27FC236}">
                <a16:creationId xmlns:a16="http://schemas.microsoft.com/office/drawing/2014/main" id="{740402F5-7CBF-BB4C-81A6-29DA3AB444DA}"/>
              </a:ext>
            </a:extLst>
          </p:cNvPr>
          <p:cNvSpPr>
            <a:spLocks noChangeAspect="1" noChangeArrowheads="1"/>
          </p:cNvSpPr>
          <p:nvPr/>
        </p:nvSpPr>
        <p:spPr bwMode="auto">
          <a:xfrm>
            <a:off x="4439852" y="3276600"/>
            <a:ext cx="228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14" name="AutoShape 12" descr="5366d0160924ab18b3b16fca35fae6cd7a890ba3">
            <a:extLst>
              <a:ext uri="{FF2B5EF4-FFF2-40B4-BE49-F238E27FC236}">
                <a16:creationId xmlns:a16="http://schemas.microsoft.com/office/drawing/2014/main" id="{E9E86E97-F256-C045-A903-D09361EE8954}"/>
              </a:ext>
            </a:extLst>
          </p:cNvPr>
          <p:cNvSpPr>
            <a:spLocks noChangeAspect="1" noChangeArrowheads="1"/>
          </p:cNvSpPr>
          <p:nvPr/>
        </p:nvSpPr>
        <p:spPr bwMode="auto">
          <a:xfrm>
            <a:off x="4439852" y="3276600"/>
            <a:ext cx="228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18" name="Rectangle 2">
            <a:extLst>
              <a:ext uri="{FF2B5EF4-FFF2-40B4-BE49-F238E27FC236}">
                <a16:creationId xmlns:a16="http://schemas.microsoft.com/office/drawing/2014/main" id="{BA0AFE65-BE1F-174C-B34A-4BA482573F24}"/>
              </a:ext>
            </a:extLst>
          </p:cNvPr>
          <p:cNvSpPr>
            <a:spLocks noChangeArrowheads="1"/>
          </p:cNvSpPr>
          <p:nvPr/>
        </p:nvSpPr>
        <p:spPr bwMode="auto">
          <a:xfrm>
            <a:off x="5293895" y="2228935"/>
            <a:ext cx="3243714" cy="4465250"/>
          </a:xfrm>
          <a:prstGeom prst="rect">
            <a:avLst/>
          </a:prstGeom>
          <a:noFill/>
          <a:ln w="3175">
            <a:noFill/>
            <a:miter lim="800000"/>
            <a:headEnd/>
            <a:tailEnd/>
          </a:ln>
          <a:effectLst/>
        </p:spPr>
        <p:txBody>
          <a:bodyPr/>
          <a:lstStyle/>
          <a:p>
            <a:pPr lvl="1" indent="-457200">
              <a:lnSpc>
                <a:spcPts val="3880"/>
              </a:lnSpc>
              <a:spcBef>
                <a:spcPts val="1200"/>
              </a:spcBef>
              <a:buFont typeface="Arial" panose="020B0604020202020204" pitchFamily="34" charset="0"/>
              <a:buChar char="•"/>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几十年来的</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研究</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表明</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：南方古猿的手和脚都像是猿猴的。</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lvl="1" indent="-457200">
              <a:lnSpc>
                <a:spcPts val="3880"/>
              </a:lnSpc>
              <a:spcBef>
                <a:spcPts val="1200"/>
              </a:spcBef>
              <a:buFont typeface="Arial" panose="020B0604020202020204" pitchFamily="34" charset="0"/>
              <a:buChar char="•"/>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露西在博物馆的手脚</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形态</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是错误的。 </a:t>
            </a:r>
            <a:endParaRPr lang="en-US" altLang="zh-CN" sz="4400" dirty="0">
              <a:latin typeface="Microsoft YaHei" panose="020B0503020204020204" pitchFamily="34" charset="-122"/>
              <a:ea typeface="Microsoft YaHei" panose="020B0503020204020204" pitchFamily="34" charset="-122"/>
            </a:endParaRPr>
          </a:p>
        </p:txBody>
      </p:sp>
      <p:sp>
        <p:nvSpPr>
          <p:cNvPr id="19" name="不等于号 1">
            <a:extLst>
              <a:ext uri="{FF2B5EF4-FFF2-40B4-BE49-F238E27FC236}">
                <a16:creationId xmlns:a16="http://schemas.microsoft.com/office/drawing/2014/main" id="{B9DC41BC-FEDE-4842-80E5-6A2221447DFC}"/>
              </a:ext>
            </a:extLst>
          </p:cNvPr>
          <p:cNvSpPr/>
          <p:nvPr/>
        </p:nvSpPr>
        <p:spPr>
          <a:xfrm>
            <a:off x="1770294" y="2999545"/>
            <a:ext cx="1822038" cy="1056267"/>
          </a:xfrm>
          <a:prstGeom prst="mathNotEqual">
            <a:avLst>
              <a:gd name="adj1" fmla="val 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nvGrpSpPr>
          <p:cNvPr id="20" name="组合 19">
            <a:extLst>
              <a:ext uri="{FF2B5EF4-FFF2-40B4-BE49-F238E27FC236}">
                <a16:creationId xmlns:a16="http://schemas.microsoft.com/office/drawing/2014/main" id="{2E2B8871-8860-6B40-8178-3177D560339D}"/>
              </a:ext>
            </a:extLst>
          </p:cNvPr>
          <p:cNvGrpSpPr/>
          <p:nvPr/>
        </p:nvGrpSpPr>
        <p:grpSpPr>
          <a:xfrm>
            <a:off x="-5840" y="1581254"/>
            <a:ext cx="4968002" cy="4655690"/>
            <a:chOff x="-13392" y="1581254"/>
            <a:chExt cx="4968002" cy="4655690"/>
          </a:xfrm>
        </p:grpSpPr>
        <p:grpSp>
          <p:nvGrpSpPr>
            <p:cNvPr id="21" name="组合 20">
              <a:extLst>
                <a:ext uri="{FF2B5EF4-FFF2-40B4-BE49-F238E27FC236}">
                  <a16:creationId xmlns:a16="http://schemas.microsoft.com/office/drawing/2014/main" id="{3FCAC12D-19B6-3E48-BB78-9B8F9043C5CC}"/>
                </a:ext>
              </a:extLst>
            </p:cNvPr>
            <p:cNvGrpSpPr/>
            <p:nvPr/>
          </p:nvGrpSpPr>
          <p:grpSpPr>
            <a:xfrm>
              <a:off x="-13392" y="1581254"/>
              <a:ext cx="4968002" cy="4655690"/>
              <a:chOff x="177871" y="1671972"/>
              <a:chExt cx="4912726" cy="4603889"/>
            </a:xfrm>
          </p:grpSpPr>
          <p:pic>
            <p:nvPicPr>
              <p:cNvPr id="23" name="图片 7">
                <a:extLst>
                  <a:ext uri="{FF2B5EF4-FFF2-40B4-BE49-F238E27FC236}">
                    <a16:creationId xmlns:a16="http://schemas.microsoft.com/office/drawing/2014/main" id="{036717EA-851C-FA47-8E08-698EC6D7BE2A}"/>
                  </a:ext>
                </a:extLst>
              </p:cNvPr>
              <p:cNvPicPr>
                <a:picLocks noChangeAspect="1"/>
              </p:cNvPicPr>
              <p:nvPr/>
            </p:nvPicPr>
            <p:blipFill>
              <a:blip r:embed="rId4" cstate="print">
                <a:extLst>
                  <a:ext uri="{28A0092B-C50C-407E-A947-70E740481C1C}">
                    <a14:useLocalDpi xmlns:a14="http://schemas.microsoft.com/office/drawing/2010/main" val="0"/>
                  </a:ext>
                </a:extLst>
              </a:blip>
              <a:srcRect l="4124"/>
              <a:stretch>
                <a:fillRect/>
              </a:stretch>
            </p:blipFill>
            <p:spPr>
              <a:xfrm>
                <a:off x="177871" y="1671972"/>
                <a:ext cx="2398683" cy="4591018"/>
              </a:xfrm>
              <a:prstGeom prst="rect">
                <a:avLst/>
              </a:prstGeom>
            </p:spPr>
          </p:pic>
          <p:pic>
            <p:nvPicPr>
              <p:cNvPr id="24" name="图片 23">
                <a:extLst>
                  <a:ext uri="{FF2B5EF4-FFF2-40B4-BE49-F238E27FC236}">
                    <a16:creationId xmlns:a16="http://schemas.microsoft.com/office/drawing/2014/main" id="{9EE11B26-44BA-8144-8668-458D06B0D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606" y="1680908"/>
                <a:ext cx="2503991" cy="4594953"/>
              </a:xfrm>
              <a:prstGeom prst="rect">
                <a:avLst/>
              </a:prstGeom>
            </p:spPr>
          </p:pic>
        </p:grpSp>
        <p:sp>
          <p:nvSpPr>
            <p:cNvPr id="22" name="不等于号 1">
              <a:extLst>
                <a:ext uri="{FF2B5EF4-FFF2-40B4-BE49-F238E27FC236}">
                  <a16:creationId xmlns:a16="http://schemas.microsoft.com/office/drawing/2014/main" id="{96EB48FF-A4BB-D740-A8A3-A79810E2E674}"/>
                </a:ext>
              </a:extLst>
            </p:cNvPr>
            <p:cNvSpPr/>
            <p:nvPr/>
          </p:nvSpPr>
          <p:spPr>
            <a:xfrm>
              <a:off x="1508516" y="3098205"/>
              <a:ext cx="1807528" cy="1195009"/>
            </a:xfrm>
            <a:prstGeom prst="mathNotEqual">
              <a:avLst>
                <a:gd name="adj1" fmla="val 1572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grpSp>
        <p:nvGrpSpPr>
          <p:cNvPr id="25" name="Group 21">
            <a:extLst>
              <a:ext uri="{FF2B5EF4-FFF2-40B4-BE49-F238E27FC236}">
                <a16:creationId xmlns:a16="http://schemas.microsoft.com/office/drawing/2014/main" id="{177F32B1-6DF9-AA41-8950-3E7C8A316229}"/>
              </a:ext>
            </a:extLst>
          </p:cNvPr>
          <p:cNvGrpSpPr>
            <a:grpSpLocks/>
          </p:cNvGrpSpPr>
          <p:nvPr/>
        </p:nvGrpSpPr>
        <p:grpSpPr bwMode="auto">
          <a:xfrm>
            <a:off x="74" y="1581253"/>
            <a:ext cx="4958774" cy="4658020"/>
            <a:chOff x="335358" y="857231"/>
            <a:chExt cx="3974253" cy="3645025"/>
          </a:xfrm>
        </p:grpSpPr>
        <p:pic>
          <p:nvPicPr>
            <p:cNvPr id="26" name="Picture 20">
              <a:extLst>
                <a:ext uri="{FF2B5EF4-FFF2-40B4-BE49-F238E27FC236}">
                  <a16:creationId xmlns:a16="http://schemas.microsoft.com/office/drawing/2014/main" id="{D769273D-0DB7-894A-87C1-F50848A3A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410" y="857231"/>
              <a:ext cx="1987201" cy="3643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组合 11">
              <a:extLst>
                <a:ext uri="{FF2B5EF4-FFF2-40B4-BE49-F238E27FC236}">
                  <a16:creationId xmlns:a16="http://schemas.microsoft.com/office/drawing/2014/main" id="{36EECDB3-B868-5D40-BBA6-D57BA254A410}"/>
                </a:ext>
              </a:extLst>
            </p:cNvPr>
            <p:cNvGrpSpPr>
              <a:grpSpLocks/>
            </p:cNvGrpSpPr>
            <p:nvPr/>
          </p:nvGrpSpPr>
          <p:grpSpPr bwMode="auto">
            <a:xfrm>
              <a:off x="335358" y="857232"/>
              <a:ext cx="2593028" cy="3645024"/>
              <a:chOff x="335358" y="1556792"/>
              <a:chExt cx="2593028" cy="3645024"/>
            </a:xfrm>
          </p:grpSpPr>
          <p:pic>
            <p:nvPicPr>
              <p:cNvPr id="28" name="图片 12">
                <a:extLst>
                  <a:ext uri="{FF2B5EF4-FFF2-40B4-BE49-F238E27FC236}">
                    <a16:creationId xmlns:a16="http://schemas.microsoft.com/office/drawing/2014/main" id="{1DC6225C-C194-A540-846D-805C8AA52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58" y="1556792"/>
                <a:ext cx="1986333" cy="3645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等于号 13">
                <a:extLst>
                  <a:ext uri="{FF2B5EF4-FFF2-40B4-BE49-F238E27FC236}">
                    <a16:creationId xmlns:a16="http://schemas.microsoft.com/office/drawing/2014/main" id="{6F7BF26F-A53A-0C4E-9767-CB56BC65D991}"/>
                  </a:ext>
                </a:extLst>
              </p:cNvPr>
              <p:cNvSpPr/>
              <p:nvPr/>
            </p:nvSpPr>
            <p:spPr>
              <a:xfrm>
                <a:off x="1739363" y="2659603"/>
                <a:ext cx="1189023" cy="1310786"/>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grpSp>
    </p:spTree>
    <p:extLst>
      <p:ext uri="{BB962C8B-B14F-4D97-AF65-F5344CB8AC3E}">
        <p14:creationId xmlns:p14="http://schemas.microsoft.com/office/powerpoint/2010/main" val="182996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19"/>
                                        </p:tgtEl>
                                        <p:attrNameLst>
                                          <p:attrName>style.visibility</p:attrName>
                                        </p:attrNameLst>
                                      </p:cBhvr>
                                      <p:to>
                                        <p:strVal val="visible"/>
                                      </p:to>
                                    </p:set>
                                  </p:childTnLst>
                                </p:cTn>
                              </p:par>
                              <p:par>
                                <p:cTn id="7" presetID="16" presetClass="entr" presetSubtype="21" fill="hold" nodeType="withEffect">
                                  <p:stCondLst>
                                    <p:cond delay="5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810090" y="2344723"/>
            <a:ext cx="2886778" cy="3553665"/>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权威不一定代表真理！</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很多时候，我们需要分析专家的话，来作出自己的判断</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免得被误导。</a:t>
            </a:r>
            <a:endParaRPr lang="zh-CN" altLang="en-US" sz="28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空调师傅说的每句话都对吗？</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3" name="图片 12">
            <a:extLst>
              <a:ext uri="{FF2B5EF4-FFF2-40B4-BE49-F238E27FC236}">
                <a16:creationId xmlns:a16="http://schemas.microsoft.com/office/drawing/2014/main" id="{92BC5D63-F7E1-4B42-AAAA-7381D5C56B04}"/>
              </a:ext>
            </a:extLst>
          </p:cNvPr>
          <p:cNvPicPr>
            <a:picLocks noChangeAspect="1"/>
          </p:cNvPicPr>
          <p:nvPr/>
        </p:nvPicPr>
        <p:blipFill rotWithShape="1">
          <a:blip r:embed="rId4"/>
          <a:srcRect r="7172"/>
          <a:stretch/>
        </p:blipFill>
        <p:spPr>
          <a:xfrm>
            <a:off x="3875165" y="2130363"/>
            <a:ext cx="5268835" cy="34370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035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研究结果：露西像黑猩</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42955"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3" name="AutoShape 9" descr="5366d0160924ab18b3b16fca35fae6cd7a890ba3">
            <a:extLst>
              <a:ext uri="{FF2B5EF4-FFF2-40B4-BE49-F238E27FC236}">
                <a16:creationId xmlns:a16="http://schemas.microsoft.com/office/drawing/2014/main" id="{740402F5-7CBF-BB4C-81A6-29DA3AB444DA}"/>
              </a:ext>
            </a:extLst>
          </p:cNvPr>
          <p:cNvSpPr>
            <a:spLocks noChangeAspect="1" noChangeArrowheads="1"/>
          </p:cNvSpPr>
          <p:nvPr/>
        </p:nvSpPr>
        <p:spPr bwMode="auto">
          <a:xfrm>
            <a:off x="4428277" y="3276600"/>
            <a:ext cx="228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14" name="AutoShape 12" descr="5366d0160924ab18b3b16fca35fae6cd7a890ba3">
            <a:extLst>
              <a:ext uri="{FF2B5EF4-FFF2-40B4-BE49-F238E27FC236}">
                <a16:creationId xmlns:a16="http://schemas.microsoft.com/office/drawing/2014/main" id="{E9E86E97-F256-C045-A903-D09361EE8954}"/>
              </a:ext>
            </a:extLst>
          </p:cNvPr>
          <p:cNvSpPr>
            <a:spLocks noChangeAspect="1" noChangeArrowheads="1"/>
          </p:cNvSpPr>
          <p:nvPr/>
        </p:nvSpPr>
        <p:spPr bwMode="auto">
          <a:xfrm>
            <a:off x="4428277" y="3276600"/>
            <a:ext cx="228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18" name="Rectangle 2">
            <a:extLst>
              <a:ext uri="{FF2B5EF4-FFF2-40B4-BE49-F238E27FC236}">
                <a16:creationId xmlns:a16="http://schemas.microsoft.com/office/drawing/2014/main" id="{BA0AFE65-BE1F-174C-B34A-4BA482573F24}"/>
              </a:ext>
            </a:extLst>
          </p:cNvPr>
          <p:cNvSpPr>
            <a:spLocks noChangeArrowheads="1"/>
          </p:cNvSpPr>
          <p:nvPr/>
        </p:nvSpPr>
        <p:spPr bwMode="auto">
          <a:xfrm>
            <a:off x="4876988" y="1939608"/>
            <a:ext cx="3855034" cy="4725214"/>
          </a:xfrm>
          <a:prstGeom prst="rect">
            <a:avLst/>
          </a:prstGeom>
          <a:noFill/>
          <a:ln w="3175">
            <a:noFill/>
            <a:miter lim="800000"/>
            <a:headEnd/>
            <a:tailEnd/>
          </a:ln>
          <a:effectLst/>
        </p:spPr>
        <p:txBody>
          <a:bodyPr/>
          <a:lstStyle/>
          <a:p>
            <a:pPr lvl="1" indent="-457200">
              <a:lnSpc>
                <a:spcPts val="3860"/>
              </a:lnSpc>
              <a:spcBef>
                <a:spcPts val="1200"/>
              </a:spcBef>
              <a:buFont typeface="Arial" panose="020B0604020202020204" pitchFamily="34" charset="0"/>
              <a:buChar char="•"/>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博物馆拒绝更正“露西”错误的姿态</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lvl="1" indent="-457200">
              <a:lnSpc>
                <a:spcPts val="3860"/>
              </a:lnSpc>
              <a:spcBef>
                <a:spcPts val="1200"/>
              </a:spcBef>
              <a:buFont typeface="Arial" panose="020B0604020202020204" pitchFamily="34" charset="0"/>
              <a:buChar char="•"/>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课本仍旧错误地把“露西”称为“人类祖母”</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lvl="1" indent="-457200">
              <a:lnSpc>
                <a:spcPts val="3860"/>
              </a:lnSpc>
              <a:spcBef>
                <a:spcPts val="1200"/>
              </a:spcBef>
              <a:buFont typeface="Arial" panose="020B0604020202020204" pitchFamily="34" charset="0"/>
              <a:buChar char="•"/>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已经选择用进化论的世界观解读证据，拒绝改变</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9" name="不等于号 1">
            <a:extLst>
              <a:ext uri="{FF2B5EF4-FFF2-40B4-BE49-F238E27FC236}">
                <a16:creationId xmlns:a16="http://schemas.microsoft.com/office/drawing/2014/main" id="{B9DC41BC-FEDE-4842-80E5-6A2221447DFC}"/>
              </a:ext>
            </a:extLst>
          </p:cNvPr>
          <p:cNvSpPr/>
          <p:nvPr/>
        </p:nvSpPr>
        <p:spPr>
          <a:xfrm>
            <a:off x="1758719" y="2999545"/>
            <a:ext cx="1822038" cy="1056267"/>
          </a:xfrm>
          <a:prstGeom prst="mathNotEqual">
            <a:avLst>
              <a:gd name="adj1" fmla="val 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nvGrpSpPr>
          <p:cNvPr id="20" name="组合 19">
            <a:extLst>
              <a:ext uri="{FF2B5EF4-FFF2-40B4-BE49-F238E27FC236}">
                <a16:creationId xmlns:a16="http://schemas.microsoft.com/office/drawing/2014/main" id="{2E2B8871-8860-6B40-8178-3177D560339D}"/>
              </a:ext>
            </a:extLst>
          </p:cNvPr>
          <p:cNvGrpSpPr/>
          <p:nvPr/>
        </p:nvGrpSpPr>
        <p:grpSpPr>
          <a:xfrm>
            <a:off x="-17415" y="1581254"/>
            <a:ext cx="4968002" cy="4655690"/>
            <a:chOff x="-13392" y="1581254"/>
            <a:chExt cx="4968002" cy="4655690"/>
          </a:xfrm>
        </p:grpSpPr>
        <p:grpSp>
          <p:nvGrpSpPr>
            <p:cNvPr id="21" name="组合 20">
              <a:extLst>
                <a:ext uri="{FF2B5EF4-FFF2-40B4-BE49-F238E27FC236}">
                  <a16:creationId xmlns:a16="http://schemas.microsoft.com/office/drawing/2014/main" id="{3FCAC12D-19B6-3E48-BB78-9B8F9043C5CC}"/>
                </a:ext>
              </a:extLst>
            </p:cNvPr>
            <p:cNvGrpSpPr/>
            <p:nvPr/>
          </p:nvGrpSpPr>
          <p:grpSpPr>
            <a:xfrm>
              <a:off x="-13392" y="1581254"/>
              <a:ext cx="4968002" cy="4655690"/>
              <a:chOff x="177871" y="1671972"/>
              <a:chExt cx="4912726" cy="4603889"/>
            </a:xfrm>
          </p:grpSpPr>
          <p:pic>
            <p:nvPicPr>
              <p:cNvPr id="23" name="图片 7">
                <a:extLst>
                  <a:ext uri="{FF2B5EF4-FFF2-40B4-BE49-F238E27FC236}">
                    <a16:creationId xmlns:a16="http://schemas.microsoft.com/office/drawing/2014/main" id="{036717EA-851C-FA47-8E08-698EC6D7BE2A}"/>
                  </a:ext>
                </a:extLst>
              </p:cNvPr>
              <p:cNvPicPr>
                <a:picLocks noChangeAspect="1"/>
              </p:cNvPicPr>
              <p:nvPr/>
            </p:nvPicPr>
            <p:blipFill>
              <a:blip r:embed="rId4" cstate="print">
                <a:extLst>
                  <a:ext uri="{28A0092B-C50C-407E-A947-70E740481C1C}">
                    <a14:useLocalDpi xmlns:a14="http://schemas.microsoft.com/office/drawing/2010/main" val="0"/>
                  </a:ext>
                </a:extLst>
              </a:blip>
              <a:srcRect l="4124"/>
              <a:stretch>
                <a:fillRect/>
              </a:stretch>
            </p:blipFill>
            <p:spPr>
              <a:xfrm>
                <a:off x="177871" y="1671972"/>
                <a:ext cx="2398683" cy="4591018"/>
              </a:xfrm>
              <a:prstGeom prst="rect">
                <a:avLst/>
              </a:prstGeom>
            </p:spPr>
          </p:pic>
          <p:pic>
            <p:nvPicPr>
              <p:cNvPr id="24" name="图片 23">
                <a:extLst>
                  <a:ext uri="{FF2B5EF4-FFF2-40B4-BE49-F238E27FC236}">
                    <a16:creationId xmlns:a16="http://schemas.microsoft.com/office/drawing/2014/main" id="{9EE11B26-44BA-8144-8668-458D06B0D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606" y="1680908"/>
                <a:ext cx="2503991" cy="4594953"/>
              </a:xfrm>
              <a:prstGeom prst="rect">
                <a:avLst/>
              </a:prstGeom>
            </p:spPr>
          </p:pic>
        </p:grpSp>
        <p:sp>
          <p:nvSpPr>
            <p:cNvPr id="22" name="不等于号 1">
              <a:extLst>
                <a:ext uri="{FF2B5EF4-FFF2-40B4-BE49-F238E27FC236}">
                  <a16:creationId xmlns:a16="http://schemas.microsoft.com/office/drawing/2014/main" id="{96EB48FF-A4BB-D740-A8A3-A79810E2E674}"/>
                </a:ext>
              </a:extLst>
            </p:cNvPr>
            <p:cNvSpPr/>
            <p:nvPr/>
          </p:nvSpPr>
          <p:spPr>
            <a:xfrm>
              <a:off x="1508516" y="3098205"/>
              <a:ext cx="1807528" cy="1195009"/>
            </a:xfrm>
            <a:prstGeom prst="mathNotEqual">
              <a:avLst>
                <a:gd name="adj1" fmla="val 1572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grpSp>
        <p:nvGrpSpPr>
          <p:cNvPr id="25" name="Group 21">
            <a:extLst>
              <a:ext uri="{FF2B5EF4-FFF2-40B4-BE49-F238E27FC236}">
                <a16:creationId xmlns:a16="http://schemas.microsoft.com/office/drawing/2014/main" id="{177F32B1-6DF9-AA41-8950-3E7C8A316229}"/>
              </a:ext>
            </a:extLst>
          </p:cNvPr>
          <p:cNvGrpSpPr>
            <a:grpSpLocks/>
          </p:cNvGrpSpPr>
          <p:nvPr/>
        </p:nvGrpSpPr>
        <p:grpSpPr bwMode="auto">
          <a:xfrm>
            <a:off x="-11501" y="1581253"/>
            <a:ext cx="4958774" cy="4658020"/>
            <a:chOff x="335358" y="857231"/>
            <a:chExt cx="3974253" cy="3645025"/>
          </a:xfrm>
        </p:grpSpPr>
        <p:pic>
          <p:nvPicPr>
            <p:cNvPr id="26" name="Picture 20">
              <a:extLst>
                <a:ext uri="{FF2B5EF4-FFF2-40B4-BE49-F238E27FC236}">
                  <a16:creationId xmlns:a16="http://schemas.microsoft.com/office/drawing/2014/main" id="{D769273D-0DB7-894A-87C1-F50848A3A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410" y="857231"/>
              <a:ext cx="1987201" cy="3643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组合 11">
              <a:extLst>
                <a:ext uri="{FF2B5EF4-FFF2-40B4-BE49-F238E27FC236}">
                  <a16:creationId xmlns:a16="http://schemas.microsoft.com/office/drawing/2014/main" id="{36EECDB3-B868-5D40-BBA6-D57BA254A410}"/>
                </a:ext>
              </a:extLst>
            </p:cNvPr>
            <p:cNvGrpSpPr>
              <a:grpSpLocks/>
            </p:cNvGrpSpPr>
            <p:nvPr/>
          </p:nvGrpSpPr>
          <p:grpSpPr bwMode="auto">
            <a:xfrm>
              <a:off x="335358" y="857232"/>
              <a:ext cx="2593028" cy="3645024"/>
              <a:chOff x="335358" y="1556792"/>
              <a:chExt cx="2593028" cy="3645024"/>
            </a:xfrm>
          </p:grpSpPr>
          <p:pic>
            <p:nvPicPr>
              <p:cNvPr id="28" name="图片 12">
                <a:extLst>
                  <a:ext uri="{FF2B5EF4-FFF2-40B4-BE49-F238E27FC236}">
                    <a16:creationId xmlns:a16="http://schemas.microsoft.com/office/drawing/2014/main" id="{1DC6225C-C194-A540-846D-805C8AA52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58" y="1556792"/>
                <a:ext cx="1986333" cy="3645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等于号 13">
                <a:extLst>
                  <a:ext uri="{FF2B5EF4-FFF2-40B4-BE49-F238E27FC236}">
                    <a16:creationId xmlns:a16="http://schemas.microsoft.com/office/drawing/2014/main" id="{6F7BF26F-A53A-0C4E-9767-CB56BC65D991}"/>
                  </a:ext>
                </a:extLst>
              </p:cNvPr>
              <p:cNvSpPr/>
              <p:nvPr/>
            </p:nvSpPr>
            <p:spPr>
              <a:xfrm>
                <a:off x="1739363" y="2659603"/>
                <a:ext cx="1189023" cy="1310786"/>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grpSp>
    </p:spTree>
    <p:extLst>
      <p:ext uri="{BB962C8B-B14F-4D97-AF65-F5344CB8AC3E}">
        <p14:creationId xmlns:p14="http://schemas.microsoft.com/office/powerpoint/2010/main" val="19408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19"/>
                                        </p:tgtEl>
                                        <p:attrNameLst>
                                          <p:attrName>style.visibility</p:attrName>
                                        </p:attrNameLst>
                                      </p:cBhvr>
                                      <p:to>
                                        <p:strVal val="visible"/>
                                      </p:to>
                                    </p:set>
                                  </p:childTnLst>
                                </p:cTn>
                              </p:par>
                              <p:par>
                                <p:cTn id="7" presetID="16" presetClass="entr" presetSubtype="21" fill="hold" nodeType="withEffect">
                                  <p:stCondLst>
                                    <p:cond delay="5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837D74E3-4564-3348-BBF1-C3818B5712D0}"/>
              </a:ext>
            </a:extLst>
          </p:cNvPr>
          <p:cNvSpPr>
            <a:spLocks noGrp="1"/>
          </p:cNvSpPr>
          <p:nvPr>
            <p:ph type="title"/>
          </p:nvPr>
        </p:nvSpPr>
        <p:spPr/>
        <p:txBody>
          <a:bodyPr/>
          <a:lstStyle/>
          <a:p>
            <a:r>
              <a:rPr lang="zh-CN" altLang="en-US" dirty="0"/>
              <a:t>恐龙的软组织</a:t>
            </a:r>
          </a:p>
        </p:txBody>
      </p:sp>
      <p:pic>
        <p:nvPicPr>
          <p:cNvPr id="21" name="图片 20">
            <a:extLst>
              <a:ext uri="{FF2B5EF4-FFF2-40B4-BE49-F238E27FC236}">
                <a16:creationId xmlns:a16="http://schemas.microsoft.com/office/drawing/2014/main" id="{2D2315CC-0F8C-A94B-90D1-6A5A72DB3F6A}"/>
              </a:ext>
            </a:extLst>
          </p:cNvPr>
          <p:cNvPicPr>
            <a:picLocks noChangeAspect="1"/>
          </p:cNvPicPr>
          <p:nvPr/>
        </p:nvPicPr>
        <p:blipFill rotWithShape="1">
          <a:blip r:embed="rId4"/>
          <a:srcRect l="7030" r="6906"/>
          <a:stretch/>
        </p:blipFill>
        <p:spPr>
          <a:xfrm>
            <a:off x="429731" y="2026909"/>
            <a:ext cx="3364687" cy="1660421"/>
          </a:xfrm>
          <a:prstGeom prst="rect">
            <a:avLst/>
          </a:prstGeom>
          <a:ln w="38100">
            <a:solidFill>
              <a:schemeClr val="tx1"/>
            </a:solidFill>
          </a:ln>
          <a:effectLst/>
        </p:spPr>
      </p:pic>
      <p:grpSp>
        <p:nvGrpSpPr>
          <p:cNvPr id="22" name="组合 21">
            <a:extLst>
              <a:ext uri="{FF2B5EF4-FFF2-40B4-BE49-F238E27FC236}">
                <a16:creationId xmlns:a16="http://schemas.microsoft.com/office/drawing/2014/main" id="{687D6852-DBA0-C040-96AA-03F41A663645}"/>
              </a:ext>
            </a:extLst>
          </p:cNvPr>
          <p:cNvGrpSpPr/>
          <p:nvPr/>
        </p:nvGrpSpPr>
        <p:grpSpPr>
          <a:xfrm>
            <a:off x="3939713" y="1945770"/>
            <a:ext cx="4893223" cy="1746930"/>
            <a:chOff x="5282681" y="3304038"/>
            <a:chExt cx="4087251" cy="1459190"/>
          </a:xfrm>
        </p:grpSpPr>
        <p:pic>
          <p:nvPicPr>
            <p:cNvPr id="23" name="Picture 1" descr="Dino microscopic structures looks like red blood cells cd be squeezed out 65myr schwietzer">
              <a:extLst>
                <a:ext uri="{FF2B5EF4-FFF2-40B4-BE49-F238E27FC236}">
                  <a16:creationId xmlns:a16="http://schemas.microsoft.com/office/drawing/2014/main" id="{70661C9A-2AFB-AA49-8C55-7C06AEE15EEA}"/>
                </a:ext>
              </a:extLst>
            </p:cNvPr>
            <p:cNvPicPr>
              <a:picLocks noChangeAspect="1" noChangeArrowheads="1"/>
            </p:cNvPicPr>
            <p:nvPr/>
          </p:nvPicPr>
          <p:blipFill>
            <a:blip r:embed="rId5" cstate="print"/>
            <a:srcRect/>
            <a:stretch>
              <a:fillRect/>
            </a:stretch>
          </p:blipFill>
          <p:spPr bwMode="auto">
            <a:xfrm>
              <a:off x="5282681" y="3304038"/>
              <a:ext cx="4087251" cy="1459190"/>
            </a:xfrm>
            <a:prstGeom prst="rect">
              <a:avLst/>
            </a:prstGeom>
            <a:noFill/>
            <a:ln w="9525">
              <a:noFill/>
              <a:miter lim="800000"/>
              <a:headEnd/>
              <a:tailEnd/>
            </a:ln>
          </p:spPr>
        </p:pic>
        <p:sp>
          <p:nvSpPr>
            <p:cNvPr id="24" name="矩形 23">
              <a:extLst>
                <a:ext uri="{FF2B5EF4-FFF2-40B4-BE49-F238E27FC236}">
                  <a16:creationId xmlns:a16="http://schemas.microsoft.com/office/drawing/2014/main" id="{0AFAEE93-B203-DE4C-B496-F9A48F96F43B}"/>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25" name="TextBox 9">
            <a:extLst>
              <a:ext uri="{FF2B5EF4-FFF2-40B4-BE49-F238E27FC236}">
                <a16:creationId xmlns:a16="http://schemas.microsoft.com/office/drawing/2014/main" id="{EAA07B74-972A-0944-A06E-9C0C390EBE06}"/>
              </a:ext>
            </a:extLst>
          </p:cNvPr>
          <p:cNvSpPr txBox="1"/>
          <p:nvPr/>
        </p:nvSpPr>
        <p:spPr>
          <a:xfrm>
            <a:off x="3883505" y="3817560"/>
            <a:ext cx="2486480" cy="523220"/>
          </a:xfrm>
          <a:prstGeom prst="rect">
            <a:avLst/>
          </a:prstGeom>
          <a:noFill/>
          <a:ln>
            <a:noFill/>
            <a:prstDash val="dash"/>
          </a:ln>
        </p:spPr>
        <p:txBody>
          <a:bodyPr wrap="square" rtlCol="0">
            <a:spAutoFit/>
          </a:bodyPr>
          <a:lstStyle/>
          <a:p>
            <a:pPr algn="ctr"/>
            <a:r>
              <a:rPr lang="zh-CN" altLang="en-US" sz="2800" dirty="0">
                <a:solidFill>
                  <a:prstClr val="black"/>
                </a:solidFill>
                <a:latin typeface="微软雅黑" panose="020B0503020204020204" pitchFamily="34" charset="-122"/>
                <a:ea typeface="微软雅黑" panose="020B0503020204020204" pitchFamily="34" charset="-122"/>
              </a:rPr>
              <a:t>血管</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26" name="TextBox 10">
            <a:extLst>
              <a:ext uri="{FF2B5EF4-FFF2-40B4-BE49-F238E27FC236}">
                <a16:creationId xmlns:a16="http://schemas.microsoft.com/office/drawing/2014/main" id="{E6F154B1-9A8B-AF47-B77F-63FB96D00FCE}"/>
              </a:ext>
            </a:extLst>
          </p:cNvPr>
          <p:cNvSpPr txBox="1"/>
          <p:nvPr/>
        </p:nvSpPr>
        <p:spPr>
          <a:xfrm>
            <a:off x="6369985" y="3817560"/>
            <a:ext cx="2486480" cy="523220"/>
          </a:xfrm>
          <a:prstGeom prst="rect">
            <a:avLst/>
          </a:prstGeom>
          <a:noFill/>
          <a:ln>
            <a:noFill/>
            <a:prstDash val="dash"/>
          </a:ln>
        </p:spPr>
        <p:txBody>
          <a:bodyPr wrap="square" rtlCol="0">
            <a:spAutoFit/>
          </a:bodyPr>
          <a:lstStyle/>
          <a:p>
            <a:pPr algn="ctr"/>
            <a:r>
              <a:rPr lang="zh-CN" altLang="en-US" sz="2800" dirty="0">
                <a:solidFill>
                  <a:prstClr val="black"/>
                </a:solidFill>
                <a:latin typeface="微软雅黑" panose="020B0503020204020204" pitchFamily="34" charset="-122"/>
                <a:ea typeface="微软雅黑" panose="020B0503020204020204" pitchFamily="34" charset="-122"/>
              </a:rPr>
              <a:t>血红细胞</a:t>
            </a:r>
          </a:p>
        </p:txBody>
      </p:sp>
      <p:sp>
        <p:nvSpPr>
          <p:cNvPr id="28" name="TextBox 9">
            <a:extLst>
              <a:ext uri="{FF2B5EF4-FFF2-40B4-BE49-F238E27FC236}">
                <a16:creationId xmlns:a16="http://schemas.microsoft.com/office/drawing/2014/main" id="{1D971B33-8E82-49F2-9EBB-B95380C0FD97}"/>
              </a:ext>
            </a:extLst>
          </p:cNvPr>
          <p:cNvSpPr txBox="1"/>
          <p:nvPr/>
        </p:nvSpPr>
        <p:spPr>
          <a:xfrm>
            <a:off x="343232" y="3817560"/>
            <a:ext cx="3451181" cy="523220"/>
          </a:xfrm>
          <a:prstGeom prst="rect">
            <a:avLst/>
          </a:prstGeom>
          <a:noFill/>
          <a:ln>
            <a:noFill/>
            <a:prstDash val="dash"/>
          </a:ln>
        </p:spPr>
        <p:txBody>
          <a:bodyPr wrap="square" rtlCol="0">
            <a:spAutoFit/>
          </a:bodyPr>
          <a:lstStyle/>
          <a:p>
            <a:pPr algn="ctr"/>
            <a:r>
              <a:rPr lang="zh-CN" altLang="en-US" sz="2800" dirty="0">
                <a:solidFill>
                  <a:prstClr val="black"/>
                </a:solidFill>
                <a:latin typeface="微软雅黑" panose="020B0503020204020204" pitchFamily="34" charset="-122"/>
                <a:ea typeface="微软雅黑" panose="020B0503020204020204" pitchFamily="34" charset="-122"/>
              </a:rPr>
              <a:t>有弹性的组织</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29" name="内容占位符 2">
            <a:extLst>
              <a:ext uri="{FF2B5EF4-FFF2-40B4-BE49-F238E27FC236}">
                <a16:creationId xmlns:a16="http://schemas.microsoft.com/office/drawing/2014/main" id="{3AEAD2DD-00C9-4E0D-8245-D0DF0395B9B0}"/>
              </a:ext>
            </a:extLst>
          </p:cNvPr>
          <p:cNvSpPr txBox="1">
            <a:spLocks/>
          </p:cNvSpPr>
          <p:nvPr/>
        </p:nvSpPr>
        <p:spPr>
          <a:xfrm>
            <a:off x="994500" y="4988693"/>
            <a:ext cx="7119925" cy="1886082"/>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00000"/>
              </a:lnSpc>
              <a:defRPr/>
            </a:pPr>
            <a:r>
              <a:rPr lang="zh-CN" altLang="en-US" sz="2800" dirty="0">
                <a:latin typeface="Microsoft YaHei" panose="020B0503020204020204" pitchFamily="34" charset="-122"/>
                <a:ea typeface="Microsoft YaHei" panose="020B0503020204020204" pitchFamily="34" charset="-122"/>
              </a:rPr>
              <a:t>客观的观察：恐龙不可能有</a:t>
            </a:r>
            <a:r>
              <a:rPr lang="en-US" altLang="zh-CN" sz="2800" dirty="0">
                <a:latin typeface="Microsoft YaHei" panose="020B0503020204020204" pitchFamily="34" charset="-122"/>
                <a:ea typeface="Microsoft YaHei" panose="020B0503020204020204" pitchFamily="34" charset="-122"/>
              </a:rPr>
              <a:t>6500</a:t>
            </a:r>
            <a:r>
              <a:rPr lang="zh-CN" altLang="en-US" sz="2800" dirty="0">
                <a:latin typeface="Microsoft YaHei" panose="020B0503020204020204" pitchFamily="34" charset="-122"/>
                <a:ea typeface="Microsoft YaHei" panose="020B0503020204020204" pitchFamily="34" charset="-122"/>
              </a:rPr>
              <a:t>万年</a:t>
            </a:r>
            <a:endParaRPr lang="en-US" altLang="zh-CN" sz="2800" dirty="0">
              <a:latin typeface="Microsoft YaHei" panose="020B0503020204020204" pitchFamily="34" charset="-122"/>
              <a:ea typeface="Microsoft YaHei" panose="020B0503020204020204" pitchFamily="34" charset="-122"/>
            </a:endParaRPr>
          </a:p>
          <a:p>
            <a:pPr>
              <a:lnSpc>
                <a:spcPct val="100000"/>
              </a:lnSpc>
              <a:defRPr/>
            </a:pPr>
            <a:r>
              <a:rPr lang="zh-CN" altLang="en-US" sz="2800" dirty="0">
                <a:latin typeface="Microsoft YaHei" panose="020B0503020204020204" pitchFamily="34" charset="-122"/>
                <a:ea typeface="Microsoft YaHei" panose="020B0503020204020204" pitchFamily="34" charset="-122"/>
              </a:rPr>
              <a:t>科学家结论：仍是</a:t>
            </a:r>
            <a:r>
              <a:rPr lang="en-US" altLang="zh-CN" sz="2800" dirty="0">
                <a:latin typeface="Microsoft YaHei" panose="020B0503020204020204" pitchFamily="34" charset="-122"/>
                <a:ea typeface="Microsoft YaHei" panose="020B0503020204020204" pitchFamily="34" charset="-122"/>
              </a:rPr>
              <a:t>6500</a:t>
            </a:r>
            <a:r>
              <a:rPr lang="zh-CN" altLang="en-US" sz="2800" dirty="0">
                <a:latin typeface="Microsoft YaHei" panose="020B0503020204020204" pitchFamily="34" charset="-122"/>
                <a:ea typeface="Microsoft YaHei" panose="020B0503020204020204" pitchFamily="34" charset="-122"/>
              </a:rPr>
              <a:t>万年前的</a:t>
            </a:r>
          </a:p>
        </p:txBody>
      </p:sp>
    </p:spTree>
    <p:extLst>
      <p:ext uri="{BB962C8B-B14F-4D97-AF65-F5344CB8AC3E}">
        <p14:creationId xmlns:p14="http://schemas.microsoft.com/office/powerpoint/2010/main" val="4209557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1DA767B-44ED-482F-B3CA-6D57374A8C31}"/>
              </a:ext>
            </a:extLst>
          </p:cNvPr>
          <p:cNvPicPr>
            <a:picLocks noChangeAspect="1" noChangeArrowheads="1"/>
          </p:cNvPicPr>
          <p:nvPr/>
        </p:nvPicPr>
        <p:blipFill rotWithShape="1">
          <a:blip r:embed="rId3" cstate="print"/>
          <a:srcRect l="4689" t="1769" r="1944"/>
          <a:stretch/>
        </p:blipFill>
        <p:spPr bwMode="auto">
          <a:xfrm>
            <a:off x="769906" y="1880806"/>
            <a:ext cx="2640550" cy="49195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09DE23F5-D961-4BF5-BB6F-868BCA4EDE5B}"/>
              </a:ext>
            </a:extLst>
          </p:cNvPr>
          <p:cNvPicPr>
            <a:picLocks noChangeAspect="1"/>
          </p:cNvPicPr>
          <p:nvPr/>
        </p:nvPicPr>
        <p:blipFill>
          <a:blip r:embed="rId4"/>
          <a:stretch>
            <a:fillRect/>
          </a:stretch>
        </p:blipFill>
        <p:spPr>
          <a:xfrm>
            <a:off x="5791589" y="4723950"/>
            <a:ext cx="2672374" cy="20764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250F4CCD-FB24-440C-AF93-C77A8404F8D9}"/>
              </a:ext>
            </a:extLst>
          </p:cNvPr>
          <p:cNvPicPr>
            <a:picLocks noChangeAspect="1"/>
          </p:cNvPicPr>
          <p:nvPr/>
        </p:nvPicPr>
        <p:blipFill>
          <a:blip r:embed="rId5"/>
          <a:stretch>
            <a:fillRect/>
          </a:stretch>
        </p:blipFill>
        <p:spPr>
          <a:xfrm>
            <a:off x="3673526" y="4723950"/>
            <a:ext cx="2034902" cy="20764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DNA_orbit_animated.gif">
            <a:extLst>
              <a:ext uri="{FF2B5EF4-FFF2-40B4-BE49-F238E27FC236}">
                <a16:creationId xmlns:a16="http://schemas.microsoft.com/office/drawing/2014/main" id="{202A98AC-80C3-4C58-A13C-B50452F2B75A}"/>
              </a:ext>
            </a:extLst>
          </p:cNvPr>
          <p:cNvPicPr>
            <a:picLocks noChangeAspect="1"/>
          </p:cNvPicPr>
          <p:nvPr/>
        </p:nvPicPr>
        <p:blipFill>
          <a:blip r:embed="rId6" cstate="print"/>
          <a:srcRect/>
          <a:stretch>
            <a:fillRect/>
          </a:stretch>
        </p:blipFill>
        <p:spPr bwMode="auto">
          <a:xfrm>
            <a:off x="4741897" y="1593621"/>
            <a:ext cx="2016224" cy="3316340"/>
          </a:xfrm>
          <a:prstGeom prst="rect">
            <a:avLst/>
          </a:prstGeom>
          <a:noFill/>
          <a:ln w="9525">
            <a:noFill/>
            <a:miter lim="800000"/>
            <a:headEnd/>
            <a:tailEnd/>
          </a:ln>
        </p:spPr>
      </p:pic>
      <p:sp>
        <p:nvSpPr>
          <p:cNvPr id="6" name="标题 5">
            <a:extLst>
              <a:ext uri="{FF2B5EF4-FFF2-40B4-BE49-F238E27FC236}">
                <a16:creationId xmlns:a16="http://schemas.microsoft.com/office/drawing/2014/main" id="{2473ED7C-3DD8-2043-BC6A-090959606DB2}"/>
              </a:ext>
            </a:extLst>
          </p:cNvPr>
          <p:cNvSpPr>
            <a:spLocks noGrp="1"/>
          </p:cNvSpPr>
          <p:nvPr>
            <p:ph type="title"/>
          </p:nvPr>
        </p:nvSpPr>
        <p:spPr/>
        <p:txBody>
          <a:bodyPr/>
          <a:lstStyle/>
          <a:p>
            <a:r>
              <a:rPr lang="zh-CN" altLang="en-US" dirty="0"/>
              <a:t>进化论世界观</a:t>
            </a:r>
            <a:br>
              <a:rPr lang="zh-CN" altLang="en-US" dirty="0"/>
            </a:br>
            <a:r>
              <a:rPr lang="zh-CN" altLang="en-US" dirty="0"/>
              <a:t>令人看不到面前证据的意义</a:t>
            </a:r>
          </a:p>
        </p:txBody>
      </p:sp>
    </p:spTree>
    <p:extLst>
      <p:ext uri="{BB962C8B-B14F-4D97-AF65-F5344CB8AC3E}">
        <p14:creationId xmlns:p14="http://schemas.microsoft.com/office/powerpoint/2010/main" val="4091165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0E3630A-D795-094B-9659-26A50BA96AF8}"/>
              </a:ext>
            </a:extLst>
          </p:cNvPr>
          <p:cNvGrpSpPr/>
          <p:nvPr/>
        </p:nvGrpSpPr>
        <p:grpSpPr>
          <a:xfrm>
            <a:off x="3006997" y="4464887"/>
            <a:ext cx="6137003" cy="1904819"/>
            <a:chOff x="3565003" y="4626169"/>
            <a:chExt cx="6137003" cy="1904819"/>
          </a:xfrm>
        </p:grpSpPr>
        <p:pic>
          <p:nvPicPr>
            <p:cNvPr id="13" name="图片 12">
              <a:extLst>
                <a:ext uri="{FF2B5EF4-FFF2-40B4-BE49-F238E27FC236}">
                  <a16:creationId xmlns:a16="http://schemas.microsoft.com/office/drawing/2014/main" id="{8DB1E7A2-A17D-B14C-A2CF-6CD17B284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5003" y="4626275"/>
              <a:ext cx="3140503" cy="1904713"/>
            </a:xfrm>
            <a:prstGeom prst="rect">
              <a:avLst/>
            </a:prstGeom>
          </p:spPr>
        </p:pic>
        <p:pic>
          <p:nvPicPr>
            <p:cNvPr id="21" name="图片 20" descr="桌子上放着蓝色的星球&#10;&#10;描述已自动生成">
              <a:extLst>
                <a:ext uri="{FF2B5EF4-FFF2-40B4-BE49-F238E27FC236}">
                  <a16:creationId xmlns:a16="http://schemas.microsoft.com/office/drawing/2014/main" id="{7ACF8376-0C45-7C4F-B8D9-795542F74DDE}"/>
                </a:ext>
              </a:extLst>
            </p:cNvPr>
            <p:cNvPicPr>
              <a:picLocks noChangeAspect="1"/>
            </p:cNvPicPr>
            <p:nvPr/>
          </p:nvPicPr>
          <p:blipFill>
            <a:blip r:embed="rId4"/>
            <a:stretch>
              <a:fillRect/>
            </a:stretch>
          </p:blipFill>
          <p:spPr>
            <a:xfrm>
              <a:off x="6699503" y="4626169"/>
              <a:ext cx="3002503" cy="1904713"/>
            </a:xfrm>
            <a:prstGeom prst="rect">
              <a:avLst/>
            </a:prstGeom>
            <a:ln>
              <a:noFill/>
            </a:ln>
            <a:effectLst/>
          </p:spPr>
        </p:pic>
      </p:grpSp>
      <p:pic>
        <p:nvPicPr>
          <p:cNvPr id="3" name="Picture 1">
            <a:extLst>
              <a:ext uri="{FF2B5EF4-FFF2-40B4-BE49-F238E27FC236}">
                <a16:creationId xmlns:a16="http://schemas.microsoft.com/office/drawing/2014/main" id="{01DA767B-44ED-482F-B3CA-6D57374A8C31}"/>
              </a:ext>
            </a:extLst>
          </p:cNvPr>
          <p:cNvPicPr>
            <a:picLocks noChangeAspect="1" noChangeArrowheads="1"/>
          </p:cNvPicPr>
          <p:nvPr/>
        </p:nvPicPr>
        <p:blipFill rotWithShape="1">
          <a:blip r:embed="rId5" cstate="print"/>
          <a:srcRect l="4689" t="1769" r="1944"/>
          <a:stretch/>
        </p:blipFill>
        <p:spPr bwMode="auto">
          <a:xfrm>
            <a:off x="-7881" y="1880806"/>
            <a:ext cx="2640550" cy="49195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5">
            <a:extLst>
              <a:ext uri="{FF2B5EF4-FFF2-40B4-BE49-F238E27FC236}">
                <a16:creationId xmlns:a16="http://schemas.microsoft.com/office/drawing/2014/main" id="{2473ED7C-3DD8-2043-BC6A-090959606DB2}"/>
              </a:ext>
            </a:extLst>
          </p:cNvPr>
          <p:cNvSpPr>
            <a:spLocks noGrp="1"/>
          </p:cNvSpPr>
          <p:nvPr>
            <p:ph type="title"/>
          </p:nvPr>
        </p:nvSpPr>
        <p:spPr/>
        <p:txBody>
          <a:bodyPr/>
          <a:lstStyle/>
          <a:p>
            <a:r>
              <a:rPr lang="zh-CN" altLang="en-US" dirty="0"/>
              <a:t>进化论世界观</a:t>
            </a:r>
            <a:br>
              <a:rPr lang="zh-CN" altLang="en-US" dirty="0"/>
            </a:br>
            <a:r>
              <a:rPr lang="zh-CN" altLang="en-US" dirty="0"/>
              <a:t>令人看不到面前证据的意义</a:t>
            </a:r>
          </a:p>
        </p:txBody>
      </p:sp>
      <p:sp>
        <p:nvSpPr>
          <p:cNvPr id="12" name="内容占位符 2">
            <a:extLst>
              <a:ext uri="{FF2B5EF4-FFF2-40B4-BE49-F238E27FC236}">
                <a16:creationId xmlns:a16="http://schemas.microsoft.com/office/drawing/2014/main" id="{28C41E58-D2BC-A54B-840F-FB5A6404D777}"/>
              </a:ext>
            </a:extLst>
          </p:cNvPr>
          <p:cNvSpPr txBox="1">
            <a:spLocks/>
          </p:cNvSpPr>
          <p:nvPr/>
        </p:nvSpPr>
        <p:spPr>
          <a:xfrm>
            <a:off x="3611646" y="5771827"/>
            <a:ext cx="2308377" cy="632105"/>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年轻的海洋</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nvGrpSpPr>
          <p:cNvPr id="16" name="组合 15">
            <a:extLst>
              <a:ext uri="{FF2B5EF4-FFF2-40B4-BE49-F238E27FC236}">
                <a16:creationId xmlns:a16="http://schemas.microsoft.com/office/drawing/2014/main" id="{71C165D2-1CAB-4740-9AB7-BA658508F7E0}"/>
              </a:ext>
            </a:extLst>
          </p:cNvPr>
          <p:cNvGrpSpPr/>
          <p:nvPr/>
        </p:nvGrpSpPr>
        <p:grpSpPr>
          <a:xfrm>
            <a:off x="3023930" y="2405037"/>
            <a:ext cx="6120069" cy="1904712"/>
            <a:chOff x="5282681" y="3304038"/>
            <a:chExt cx="4087251" cy="1459190"/>
          </a:xfrm>
        </p:grpSpPr>
        <p:pic>
          <p:nvPicPr>
            <p:cNvPr id="18" name="Picture 1" descr="Dino microscopic structures looks like red blood cells cd be squeezed out 65myr schwietzer">
              <a:extLst>
                <a:ext uri="{FF2B5EF4-FFF2-40B4-BE49-F238E27FC236}">
                  <a16:creationId xmlns:a16="http://schemas.microsoft.com/office/drawing/2014/main" id="{A3179824-2F39-3242-8036-8D2CAB41278C}"/>
                </a:ext>
              </a:extLst>
            </p:cNvPr>
            <p:cNvPicPr>
              <a:picLocks noChangeAspect="1" noChangeArrowheads="1"/>
            </p:cNvPicPr>
            <p:nvPr/>
          </p:nvPicPr>
          <p:blipFill>
            <a:blip r:embed="rId6" cstate="print"/>
            <a:srcRect/>
            <a:stretch>
              <a:fillRect/>
            </a:stretch>
          </p:blipFill>
          <p:spPr bwMode="auto">
            <a:xfrm>
              <a:off x="5282681" y="3304038"/>
              <a:ext cx="4087251" cy="1459190"/>
            </a:xfrm>
            <a:prstGeom prst="rect">
              <a:avLst/>
            </a:prstGeom>
            <a:noFill/>
            <a:ln w="9525">
              <a:noFill/>
              <a:miter lim="800000"/>
              <a:headEnd/>
              <a:tailEnd/>
            </a:ln>
          </p:spPr>
        </p:pic>
        <p:sp>
          <p:nvSpPr>
            <p:cNvPr id="19" name="矩形 18">
              <a:extLst>
                <a:ext uri="{FF2B5EF4-FFF2-40B4-BE49-F238E27FC236}">
                  <a16:creationId xmlns:a16="http://schemas.microsoft.com/office/drawing/2014/main" id="{059E1AA9-2735-804E-B23F-1897A2A40BBD}"/>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17" name="内容占位符 2">
            <a:extLst>
              <a:ext uri="{FF2B5EF4-FFF2-40B4-BE49-F238E27FC236}">
                <a16:creationId xmlns:a16="http://schemas.microsoft.com/office/drawing/2014/main" id="{405F5753-F14C-1D49-A202-11ED3FF6EB21}"/>
              </a:ext>
            </a:extLst>
          </p:cNvPr>
          <p:cNvSpPr txBox="1">
            <a:spLocks/>
          </p:cNvSpPr>
          <p:nvPr/>
        </p:nvSpPr>
        <p:spPr>
          <a:xfrm>
            <a:off x="4996866" y="3525563"/>
            <a:ext cx="2531444" cy="518021"/>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年轻的恐龙</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sp>
        <p:nvSpPr>
          <p:cNvPr id="22" name="内容占位符 2">
            <a:extLst>
              <a:ext uri="{FF2B5EF4-FFF2-40B4-BE49-F238E27FC236}">
                <a16:creationId xmlns:a16="http://schemas.microsoft.com/office/drawing/2014/main" id="{D511B57A-9A79-ED46-8F91-C27588988B6B}"/>
              </a:ext>
            </a:extLst>
          </p:cNvPr>
          <p:cNvSpPr txBox="1">
            <a:spLocks/>
          </p:cNvSpPr>
          <p:nvPr/>
        </p:nvSpPr>
        <p:spPr>
          <a:xfrm>
            <a:off x="6262588" y="4629759"/>
            <a:ext cx="2859808" cy="616781"/>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年轻的地月系统</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sp>
        <p:nvSpPr>
          <p:cNvPr id="23" name="矩形 22">
            <a:extLst>
              <a:ext uri="{FF2B5EF4-FFF2-40B4-BE49-F238E27FC236}">
                <a16:creationId xmlns:a16="http://schemas.microsoft.com/office/drawing/2014/main" id="{528AE979-A6EB-2945-B5A2-FDE5C26E2343}"/>
              </a:ext>
            </a:extLst>
          </p:cNvPr>
          <p:cNvSpPr/>
          <p:nvPr/>
        </p:nvSpPr>
        <p:spPr>
          <a:xfrm>
            <a:off x="3023929" y="4480734"/>
            <a:ext cx="6120069" cy="1908000"/>
          </a:xfrm>
          <a:prstGeom prst="rect">
            <a:avLst/>
          </a:prstGeom>
          <a:ln w="28575">
            <a:solidFill>
              <a:schemeClr val="bg1"/>
            </a:solidFill>
          </a:ln>
        </p:spPr>
        <p:txBody>
          <a:bodyPr wrap="square" rtlCol="0" anchor="ctr">
            <a:spAutoFit/>
          </a:bodyPr>
          <a:lstStyle/>
          <a:p>
            <a:pPr algn="ctr"/>
            <a:endParaRPr kumimoji="1" lang="zh-CN" altLang="en-US" sz="1500"/>
          </a:p>
        </p:txBody>
      </p:sp>
    </p:spTree>
    <p:extLst>
      <p:ext uri="{BB962C8B-B14F-4D97-AF65-F5344CB8AC3E}">
        <p14:creationId xmlns:p14="http://schemas.microsoft.com/office/powerpoint/2010/main" val="101911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837D74E3-4564-3348-BBF1-C3818B5712D0}"/>
              </a:ext>
            </a:extLst>
          </p:cNvPr>
          <p:cNvSpPr>
            <a:spLocks noGrp="1"/>
          </p:cNvSpPr>
          <p:nvPr>
            <p:ph type="title"/>
          </p:nvPr>
        </p:nvSpPr>
        <p:spPr/>
        <p:txBody>
          <a:bodyPr/>
          <a:lstStyle/>
          <a:p>
            <a:r>
              <a:rPr lang="zh-CN" altLang="en-US" dirty="0"/>
              <a:t>科学家的真相</a:t>
            </a:r>
          </a:p>
        </p:txBody>
      </p:sp>
      <p:sp>
        <p:nvSpPr>
          <p:cNvPr id="20" name="矩形 1">
            <a:extLst>
              <a:ext uri="{FF2B5EF4-FFF2-40B4-BE49-F238E27FC236}">
                <a16:creationId xmlns:a16="http://schemas.microsoft.com/office/drawing/2014/main" id="{F8B61618-4444-934A-838F-FBEAAD727D1C}"/>
              </a:ext>
            </a:extLst>
          </p:cNvPr>
          <p:cNvSpPr/>
          <p:nvPr/>
        </p:nvSpPr>
        <p:spPr>
          <a:xfrm>
            <a:off x="468154" y="3354427"/>
            <a:ext cx="4094803" cy="523220"/>
          </a:xfrm>
          <a:prstGeom prst="rect">
            <a:avLst/>
          </a:prstGeom>
        </p:spPr>
        <p:txBody>
          <a:bodyPr wrap="square">
            <a:spAutoFit/>
          </a:bodyPr>
          <a:lstStyle/>
          <a:p>
            <a:pPr algn="ctr"/>
            <a:r>
              <a:rPr lang="zh-CN" altLang="en-US" sz="2800" b="1" dirty="0">
                <a:latin typeface="Arial" panose="020B0604020202020204" pitchFamily="34" charset="0"/>
                <a:ea typeface="微软雅黑" panose="020B0503020204020204" pitchFamily="34" charset="-122"/>
                <a:cs typeface="Arial" panose="020B0604020202020204" pitchFamily="34" charset="0"/>
              </a:rPr>
              <a:t>脑海中的科学家</a:t>
            </a:r>
            <a:endParaRPr lang="en-US" sz="2800" dirty="0"/>
          </a:p>
        </p:txBody>
      </p:sp>
      <p:sp>
        <p:nvSpPr>
          <p:cNvPr id="27" name="矩形 1">
            <a:extLst>
              <a:ext uri="{FF2B5EF4-FFF2-40B4-BE49-F238E27FC236}">
                <a16:creationId xmlns:a16="http://schemas.microsoft.com/office/drawing/2014/main" id="{2FE71665-FB5B-F449-930B-B12DE1C5ACF7}"/>
              </a:ext>
            </a:extLst>
          </p:cNvPr>
          <p:cNvSpPr/>
          <p:nvPr/>
        </p:nvSpPr>
        <p:spPr>
          <a:xfrm>
            <a:off x="4841135" y="3354427"/>
            <a:ext cx="3856653" cy="523220"/>
          </a:xfrm>
          <a:prstGeom prst="rect">
            <a:avLst/>
          </a:prstGeom>
        </p:spPr>
        <p:txBody>
          <a:bodyPr wrap="square">
            <a:spAutoFit/>
          </a:bodyPr>
          <a:lstStyle/>
          <a:p>
            <a:pPr algn="ctr"/>
            <a:r>
              <a:rPr lang="zh-CN" altLang="en-US" sz="2800" b="1" dirty="0">
                <a:latin typeface="Arial" panose="020B0604020202020204" pitchFamily="34" charset="0"/>
                <a:ea typeface="微软雅黑" panose="020B0503020204020204" pitchFamily="34" charset="-122"/>
                <a:cs typeface="Arial" panose="020B0604020202020204" pitchFamily="34" charset="0"/>
              </a:rPr>
              <a:t>现实中的科学家</a:t>
            </a:r>
            <a:endParaRPr lang="en-US" sz="2800" dirty="0"/>
          </a:p>
        </p:txBody>
      </p:sp>
      <p:sp>
        <p:nvSpPr>
          <p:cNvPr id="30" name="内容占位符 2">
            <a:extLst>
              <a:ext uri="{FF2B5EF4-FFF2-40B4-BE49-F238E27FC236}">
                <a16:creationId xmlns:a16="http://schemas.microsoft.com/office/drawing/2014/main" id="{14FD3BEB-713F-894D-8365-F712D0CF465C}"/>
              </a:ext>
            </a:extLst>
          </p:cNvPr>
          <p:cNvSpPr txBox="1">
            <a:spLocks/>
          </p:cNvSpPr>
          <p:nvPr/>
        </p:nvSpPr>
        <p:spPr>
          <a:xfrm>
            <a:off x="4746316" y="4081113"/>
            <a:ext cx="4170407" cy="212365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defTabSz="685800">
              <a:lnSpc>
                <a:spcPct val="100000"/>
              </a:lnSpc>
              <a:spcBef>
                <a:spcPts val="0"/>
              </a:spcBef>
              <a:spcAft>
                <a:spcPts val="1200"/>
              </a:spcAft>
              <a:buFont typeface="+mj-lt"/>
              <a:buAutoNum type="arabicPeriod"/>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相信权威</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514350" indent="-514350" defTabSz="685800">
              <a:lnSpc>
                <a:spcPct val="100000"/>
              </a:lnSpc>
              <a:spcBef>
                <a:spcPts val="0"/>
              </a:spcBef>
              <a:spcAft>
                <a:spcPts val="1200"/>
              </a:spcAft>
              <a:buFont typeface="+mj-lt"/>
              <a:buAutoNum type="arabicPeriod"/>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有主观世界观，并用这套观点解读证据</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514350" indent="-514350" defTabSz="685800">
              <a:lnSpc>
                <a:spcPct val="100000"/>
              </a:lnSpc>
              <a:spcBef>
                <a:spcPts val="0"/>
              </a:spcBef>
              <a:spcAft>
                <a:spcPts val="1200"/>
              </a:spcAft>
              <a:buFont typeface="+mj-lt"/>
              <a:buAutoNum type="arabicPeriod"/>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几乎不愿意改变</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3" name="内容占位符 2">
            <a:extLst>
              <a:ext uri="{FF2B5EF4-FFF2-40B4-BE49-F238E27FC236}">
                <a16:creationId xmlns:a16="http://schemas.microsoft.com/office/drawing/2014/main" id="{0513F02E-F168-554E-A2D3-83D3977AECB4}"/>
              </a:ext>
            </a:extLst>
          </p:cNvPr>
          <p:cNvSpPr txBox="1">
            <a:spLocks/>
          </p:cNvSpPr>
          <p:nvPr/>
        </p:nvSpPr>
        <p:spPr>
          <a:xfrm>
            <a:off x="575904" y="4081113"/>
            <a:ext cx="4170412" cy="212365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defTabSz="685800">
              <a:lnSpc>
                <a:spcPct val="100000"/>
              </a:lnSpc>
              <a:spcBef>
                <a:spcPts val="0"/>
              </a:spcBef>
              <a:spcAft>
                <a:spcPts val="1200"/>
              </a:spcAft>
              <a:buFont typeface="+mj-lt"/>
              <a:buAutoNum type="arabicPeriod"/>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只信已被证实的事物</a:t>
            </a:r>
          </a:p>
          <a:p>
            <a:pPr marL="514350" indent="-514350" defTabSz="685800">
              <a:lnSpc>
                <a:spcPct val="100000"/>
              </a:lnSpc>
              <a:spcBef>
                <a:spcPts val="0"/>
              </a:spcBef>
              <a:spcAft>
                <a:spcPts val="1200"/>
              </a:spcAft>
              <a:buFont typeface="+mj-lt"/>
              <a:buAutoNum type="arabicPeriod"/>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实事求是，不主观</a:t>
            </a:r>
          </a:p>
          <a:p>
            <a:pPr marL="514350" indent="-514350" defTabSz="685800">
              <a:lnSpc>
                <a:spcPct val="100000"/>
              </a:lnSpc>
              <a:spcBef>
                <a:spcPts val="0"/>
              </a:spcBef>
              <a:spcAft>
                <a:spcPts val="1200"/>
              </a:spcAft>
              <a:buFont typeface="+mj-lt"/>
              <a:buAutoNum type="arabicPeriod"/>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愿意随时按照科学发现、改变原有想法</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21" name="Picture 10" descr="White Lab Coat Doctor Nurse Clothing Hospital Scientist School Fancy Costume for Adults Uniform Work Wear Technician Nurse">
            <a:extLst>
              <a:ext uri="{FF2B5EF4-FFF2-40B4-BE49-F238E27FC236}">
                <a16:creationId xmlns:a16="http://schemas.microsoft.com/office/drawing/2014/main" id="{F3CCEAC5-3BC8-8F43-9030-44E51209FE03}"/>
              </a:ext>
            </a:extLst>
          </p:cNvPr>
          <p:cNvPicPr>
            <a:picLocks noChangeAspect="1" noChangeArrowheads="1"/>
          </p:cNvPicPr>
          <p:nvPr/>
        </p:nvPicPr>
        <p:blipFill rotWithShape="1">
          <a:blip r:embed="rId4" cstate="print"/>
          <a:srcRect l="29425" r="27812" b="62100"/>
          <a:stretch/>
        </p:blipFill>
        <p:spPr bwMode="auto">
          <a:xfrm>
            <a:off x="1328591" y="1243785"/>
            <a:ext cx="2309317" cy="20468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12">
            <a:extLst>
              <a:ext uri="{FF2B5EF4-FFF2-40B4-BE49-F238E27FC236}">
                <a16:creationId xmlns:a16="http://schemas.microsoft.com/office/drawing/2014/main" id="{6DB2E218-2E38-7741-A162-4C9E2C9A96B7}"/>
              </a:ext>
            </a:extLst>
          </p:cNvPr>
          <p:cNvPicPr>
            <a:picLocks noChangeAspect="1" noChangeArrowheads="1"/>
          </p:cNvPicPr>
          <p:nvPr/>
        </p:nvPicPr>
        <p:blipFill>
          <a:blip r:embed="rId5" cstate="print"/>
          <a:srcRect/>
          <a:stretch>
            <a:fillRect/>
          </a:stretch>
        </p:blipFill>
        <p:spPr bwMode="auto">
          <a:xfrm>
            <a:off x="1835770" y="1353755"/>
            <a:ext cx="1188669" cy="864096"/>
          </a:xfrm>
          <a:prstGeom prst="rect">
            <a:avLst/>
          </a:prstGeom>
          <a:noFill/>
          <a:ln w="9525">
            <a:noFill/>
            <a:miter lim="800000"/>
            <a:headEnd/>
            <a:tailEnd/>
          </a:ln>
        </p:spPr>
      </p:pic>
      <p:pic>
        <p:nvPicPr>
          <p:cNvPr id="23" name="图片 22">
            <a:extLst>
              <a:ext uri="{FF2B5EF4-FFF2-40B4-BE49-F238E27FC236}">
                <a16:creationId xmlns:a16="http://schemas.microsoft.com/office/drawing/2014/main" id="{44F6D31A-1C8E-8F40-88AC-03D7AEC2FF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068" y="1243785"/>
            <a:ext cx="3170915" cy="20468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77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250"/>
                                        <p:tgtEl>
                                          <p:spTgt spid="20"/>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2000"/>
                                        <p:tgtEl>
                                          <p:spTgt spid="2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0"/>
                                        <p:tgtEl>
                                          <p:spTgt spid="30"/>
                                        </p:tgtEl>
                                      </p:cBhvr>
                                    </p:animEffect>
                                  </p:childTnLst>
                                </p:cTn>
                              </p:par>
                              <p:par>
                                <p:cTn id="20" presetID="22"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30"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837D74E3-4564-3348-BBF1-C3818B5712D0}"/>
              </a:ext>
            </a:extLst>
          </p:cNvPr>
          <p:cNvSpPr>
            <a:spLocks noGrp="1"/>
          </p:cNvSpPr>
          <p:nvPr>
            <p:ph type="title"/>
          </p:nvPr>
        </p:nvSpPr>
        <p:spPr/>
        <p:txBody>
          <a:bodyPr/>
          <a:lstStyle/>
          <a:p>
            <a:r>
              <a:rPr lang="zh-CN" altLang="en-US" dirty="0"/>
              <a:t>科学家是什么样的人？</a:t>
            </a:r>
          </a:p>
        </p:txBody>
      </p:sp>
      <p:sp>
        <p:nvSpPr>
          <p:cNvPr id="24" name="矩形 1">
            <a:extLst>
              <a:ext uri="{FF2B5EF4-FFF2-40B4-BE49-F238E27FC236}">
                <a16:creationId xmlns:a16="http://schemas.microsoft.com/office/drawing/2014/main" id="{5A7AF310-52B7-6E4A-83A6-06A0BBE437D3}"/>
              </a:ext>
            </a:extLst>
          </p:cNvPr>
          <p:cNvSpPr/>
          <p:nvPr/>
        </p:nvSpPr>
        <p:spPr>
          <a:xfrm>
            <a:off x="796954" y="5351524"/>
            <a:ext cx="345529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Arial" panose="020B0604020202020204" pitchFamily="34" charset="0"/>
              </a:rPr>
              <a:t>科学家是普通人，</a:t>
            </a:r>
            <a:endParaRPr lang="en-US" altLang="zh-CN" sz="2800" b="1" dirty="0">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在某些专业受过训练</a:t>
            </a:r>
            <a:endParaRPr kumimoji="0" lang="en-US" sz="2800" b="1"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pic>
        <p:nvPicPr>
          <p:cNvPr id="25" name="Picture 3" descr="蛋白质研究">
            <a:extLst>
              <a:ext uri="{FF2B5EF4-FFF2-40B4-BE49-F238E27FC236}">
                <a16:creationId xmlns:a16="http://schemas.microsoft.com/office/drawing/2014/main" id="{F75E30E3-5A96-4F45-A500-ABA35AC3D1B4}"/>
              </a:ext>
            </a:extLst>
          </p:cNvPr>
          <p:cNvPicPr>
            <a:picLocks noChangeAspect="1" noChangeArrowheads="1"/>
          </p:cNvPicPr>
          <p:nvPr/>
        </p:nvPicPr>
        <p:blipFill rotWithShape="1">
          <a:blip r:embed="rId4" cstate="print"/>
          <a:srcRect l="23622" t="4557" r="31496"/>
          <a:stretch/>
        </p:blipFill>
        <p:spPr bwMode="auto">
          <a:xfrm>
            <a:off x="1115046" y="1344768"/>
            <a:ext cx="2796162" cy="39568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矩形 1">
            <a:extLst>
              <a:ext uri="{FF2B5EF4-FFF2-40B4-BE49-F238E27FC236}">
                <a16:creationId xmlns:a16="http://schemas.microsoft.com/office/drawing/2014/main" id="{5E5AFE79-0E87-494D-871A-1FC6F5E15EF8}"/>
              </a:ext>
            </a:extLst>
          </p:cNvPr>
          <p:cNvSpPr/>
          <p:nvPr/>
        </p:nvSpPr>
        <p:spPr>
          <a:xfrm>
            <a:off x="4841135" y="3354427"/>
            <a:ext cx="3856653" cy="523220"/>
          </a:xfrm>
          <a:prstGeom prst="rect">
            <a:avLst/>
          </a:prstGeom>
        </p:spPr>
        <p:txBody>
          <a:bodyPr wrap="square">
            <a:spAutoFit/>
          </a:bodyPr>
          <a:lstStyle/>
          <a:p>
            <a:pPr algn="ctr"/>
            <a:r>
              <a:rPr lang="zh-CN" altLang="en-US" sz="2800" b="1" dirty="0">
                <a:latin typeface="Arial" panose="020B0604020202020204" pitchFamily="34" charset="0"/>
                <a:ea typeface="微软雅黑" panose="020B0503020204020204" pitchFamily="34" charset="-122"/>
                <a:cs typeface="Arial" panose="020B0604020202020204" pitchFamily="34" charset="0"/>
              </a:rPr>
              <a:t>现实中的科学家</a:t>
            </a:r>
            <a:endParaRPr lang="en-US" sz="2800" dirty="0"/>
          </a:p>
        </p:txBody>
      </p:sp>
      <p:sp>
        <p:nvSpPr>
          <p:cNvPr id="26" name="内容占位符 2">
            <a:extLst>
              <a:ext uri="{FF2B5EF4-FFF2-40B4-BE49-F238E27FC236}">
                <a16:creationId xmlns:a16="http://schemas.microsoft.com/office/drawing/2014/main" id="{268A5824-D2F1-C543-A7A7-2B297F5ECF98}"/>
              </a:ext>
            </a:extLst>
          </p:cNvPr>
          <p:cNvSpPr txBox="1">
            <a:spLocks/>
          </p:cNvSpPr>
          <p:nvPr/>
        </p:nvSpPr>
        <p:spPr>
          <a:xfrm>
            <a:off x="4746316" y="4081113"/>
            <a:ext cx="4170407" cy="212365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、相信权威</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、有主观世界观，并用这套观点解读证据</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defTabSz="685800">
              <a:lnSpc>
                <a:spcPct val="100000"/>
              </a:lnSpc>
              <a:spcBef>
                <a:spcPts val="0"/>
              </a:spcBef>
              <a:spcAft>
                <a:spcPts val="1200"/>
              </a:spcAft>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3</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、几乎不愿意改变</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27" name="图片 26">
            <a:extLst>
              <a:ext uri="{FF2B5EF4-FFF2-40B4-BE49-F238E27FC236}">
                <a16:creationId xmlns:a16="http://schemas.microsoft.com/office/drawing/2014/main" id="{A657F84F-8262-644A-9AAA-2599532BC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068" y="1243785"/>
            <a:ext cx="3170915" cy="20468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482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如何对待科学家和他们的话？</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3" name="内容占位符 2">
            <a:extLst>
              <a:ext uri="{FF2B5EF4-FFF2-40B4-BE49-F238E27FC236}">
                <a16:creationId xmlns:a16="http://schemas.microsoft.com/office/drawing/2014/main" id="{5629843E-16B7-9040-AE69-D8906D0F9E9D}"/>
              </a:ext>
            </a:extLst>
          </p:cNvPr>
          <p:cNvSpPr txBox="1">
            <a:spLocks/>
          </p:cNvSpPr>
          <p:nvPr/>
        </p:nvSpPr>
        <p:spPr>
          <a:xfrm>
            <a:off x="617830" y="2942742"/>
            <a:ext cx="7310083" cy="2028248"/>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457200" algn="l"/>
              </a:tabLst>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敬重每一位科学家</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a:tabLst>
                <a:tab pos="457200" algn="l"/>
              </a:tabLst>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辩证地接受他们的话</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buFont typeface="Arial" panose="020B0604020202020204" pitchFamily="34" charset="0"/>
              <a:buChar char="•"/>
              <a:tabLst>
                <a:tab pos="457200" algn="l"/>
              </a:tabLst>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既不是拒绝科学家的所有话</a:t>
            </a:r>
          </a:p>
          <a:p>
            <a:pPr marL="457200" indent="-457200">
              <a:buFont typeface="Arial" panose="020B0604020202020204" pitchFamily="34" charset="0"/>
              <a:buChar char="•"/>
              <a:tabLst>
                <a:tab pos="457200" algn="l"/>
              </a:tabLst>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又不是盲目相信科学家的一切话</a:t>
            </a:r>
          </a:p>
        </p:txBody>
      </p:sp>
      <p:sp>
        <p:nvSpPr>
          <p:cNvPr id="18" name="文本框 17">
            <a:extLst>
              <a:ext uri="{FF2B5EF4-FFF2-40B4-BE49-F238E27FC236}">
                <a16:creationId xmlns:a16="http://schemas.microsoft.com/office/drawing/2014/main" id="{F5096832-F215-6A41-8021-00F625C21155}"/>
              </a:ext>
            </a:extLst>
          </p:cNvPr>
          <p:cNvSpPr txBox="1"/>
          <p:nvPr/>
        </p:nvSpPr>
        <p:spPr>
          <a:xfrm>
            <a:off x="639466" y="5061792"/>
            <a:ext cx="7852064" cy="1052981"/>
          </a:xfrm>
          <a:prstGeom prst="rect">
            <a:avLst/>
          </a:prstGeom>
          <a:noFill/>
        </p:spPr>
        <p:txBody>
          <a:bodyPr wrap="square">
            <a:spAutoFit/>
          </a:bodyPr>
          <a:lstStyle/>
          <a:p>
            <a:pPr>
              <a:lnSpc>
                <a:spcPts val="3860"/>
              </a:lnSpc>
              <a:tabLst>
                <a:tab pos="457200" algn="l"/>
              </a:tabLst>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帖撒罗尼迦前书</a:t>
            </a: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 5:21</a:t>
            </a:r>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rPr>
              <a:t> 但要凡事察验，善美的要持守。</a:t>
            </a:r>
          </a:p>
        </p:txBody>
      </p:sp>
      <p:pic>
        <p:nvPicPr>
          <p:cNvPr id="15" name="图片 14">
            <a:extLst>
              <a:ext uri="{FF2B5EF4-FFF2-40B4-BE49-F238E27FC236}">
                <a16:creationId xmlns:a16="http://schemas.microsoft.com/office/drawing/2014/main" id="{C445EF23-9AEE-0D42-BA6E-6877AAFC6D0B}"/>
              </a:ext>
            </a:extLst>
          </p:cNvPr>
          <p:cNvPicPr>
            <a:picLocks noChangeAspect="1"/>
          </p:cNvPicPr>
          <p:nvPr/>
        </p:nvPicPr>
        <p:blipFill rotWithShape="1">
          <a:blip r:embed="rId4"/>
          <a:srcRect b="7904"/>
          <a:stretch/>
        </p:blipFill>
        <p:spPr>
          <a:xfrm>
            <a:off x="5557125" y="1918271"/>
            <a:ext cx="3031302" cy="18564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5118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97A5130-1BCA-4705-92EA-60ED57246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835" y="3616580"/>
            <a:ext cx="4546330" cy="29346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矩形 10">
            <a:extLst>
              <a:ext uri="{FF2B5EF4-FFF2-40B4-BE49-F238E27FC236}">
                <a16:creationId xmlns:a16="http://schemas.microsoft.com/office/drawing/2014/main" id="{C9499F5B-B181-4E70-8705-210F53545700}"/>
              </a:ext>
            </a:extLst>
          </p:cNvPr>
          <p:cNvSpPr/>
          <p:nvPr/>
        </p:nvSpPr>
        <p:spPr>
          <a:xfrm>
            <a:off x="-39757" y="1487095"/>
            <a:ext cx="9180370" cy="1754326"/>
          </a:xfrm>
          <a:prstGeom prst="rect">
            <a:avLst/>
          </a:prstGeom>
        </p:spPr>
        <p:txBody>
          <a:bodyPr wrap="square">
            <a:spAutoFit/>
          </a:bodyPr>
          <a:lstStyle/>
          <a:p>
            <a:pPr algn="ctr"/>
            <a:r>
              <a:rPr lang="zh-CN" altLang="en-US" sz="3600" b="1" dirty="0">
                <a:latin typeface="Microsoft YaHei" panose="020B0503020204020204" pitchFamily="34" charset="-122"/>
                <a:ea typeface="Microsoft YaHei" panose="020B0503020204020204" pitchFamily="34" charset="-122"/>
                <a:cs typeface="Arial" panose="020B0604020202020204" pitchFamily="34" charset="0"/>
              </a:rPr>
              <a:t>科学家</a:t>
            </a:r>
            <a:endParaRPr lang="en-US" altLang="zh-CN" sz="3600" b="1" dirty="0">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3600" b="1" dirty="0">
                <a:latin typeface="Microsoft YaHei" panose="020B0503020204020204" pitchFamily="34" charset="-122"/>
                <a:ea typeface="Microsoft YaHei" panose="020B0503020204020204" pitchFamily="34" charset="-122"/>
                <a:cs typeface="Arial" panose="020B0604020202020204" pitchFamily="34" charset="0"/>
              </a:rPr>
              <a:t>为什么</a:t>
            </a:r>
            <a:endParaRPr lang="en-US" altLang="zh-CN" sz="3600" b="1" dirty="0">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3600" b="1" dirty="0">
                <a:latin typeface="Microsoft YaHei" panose="020B0503020204020204" pitchFamily="34" charset="-122"/>
                <a:ea typeface="Microsoft YaHei" panose="020B0503020204020204" pitchFamily="34" charset="-122"/>
                <a:cs typeface="Arial" panose="020B0604020202020204" pitchFamily="34" charset="0"/>
              </a:rPr>
              <a:t>  相信进化论？</a:t>
            </a:r>
            <a:endParaRPr lang="en-US" sz="36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40601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想一想</a:t>
            </a:r>
            <a:br>
              <a:rPr lang="zh-CN" altLang="en-US" dirty="0"/>
            </a:br>
            <a:r>
              <a:rPr lang="zh-CN" altLang="en-US" dirty="0"/>
              <a:t>你周围的同学为什么相信进化论？</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2187968"/>
            <a:ext cx="0" cy="419520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218796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2187968"/>
            <a:ext cx="0" cy="40569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928867"/>
            <a:ext cx="921637" cy="565092"/>
          </a:xfrm>
          <a:prstGeom prst="rect">
            <a:avLst/>
          </a:prstGeom>
          <a:ln w="12700">
            <a:miter lim="400000"/>
          </a:ln>
        </p:spPr>
      </p:pic>
      <p:sp>
        <p:nvSpPr>
          <p:cNvPr id="15" name="内容占位符 2">
            <a:extLst>
              <a:ext uri="{FF2B5EF4-FFF2-40B4-BE49-F238E27FC236}">
                <a16:creationId xmlns:a16="http://schemas.microsoft.com/office/drawing/2014/main" id="{482FCC83-B606-CD48-97A5-18C39824551E}"/>
              </a:ext>
            </a:extLst>
          </p:cNvPr>
          <p:cNvSpPr txBox="1">
            <a:spLocks/>
          </p:cNvSpPr>
          <p:nvPr/>
        </p:nvSpPr>
        <p:spPr>
          <a:xfrm>
            <a:off x="836909" y="2586003"/>
            <a:ext cx="4536499" cy="1967690"/>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ts val="4260"/>
              </a:lnSpc>
              <a:defRPr/>
            </a:pP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先研读《物种起源》</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60"/>
              </a:lnSpc>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寻找</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科学证据的支持</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60"/>
              </a:lnSpc>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最后相信进化论？</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indent="0" algn="ctr">
              <a:lnSpc>
                <a:spcPts val="4260"/>
              </a:lnSpc>
              <a:buNone/>
              <a:defRPr/>
            </a:pPr>
            <a:endParaRPr lang="zh-CN" altLang="en-US" sz="7200" b="1" dirty="0">
              <a:solidFill>
                <a:srgbClr val="FF0000"/>
              </a:solidFill>
              <a:latin typeface="Microsoft YaHei" panose="020B0503020204020204" pitchFamily="34" charset="-122"/>
              <a:ea typeface="Microsoft YaHei" panose="020B0503020204020204" pitchFamily="34" charset="-122"/>
            </a:endParaRPr>
          </a:p>
        </p:txBody>
      </p:sp>
      <p:pic>
        <p:nvPicPr>
          <p:cNvPr id="16" name="图片 15">
            <a:extLst>
              <a:ext uri="{FF2B5EF4-FFF2-40B4-BE49-F238E27FC236}">
                <a16:creationId xmlns:a16="http://schemas.microsoft.com/office/drawing/2014/main" id="{4060641A-2926-B848-9296-4FCA85B0FC14}"/>
              </a:ext>
            </a:extLst>
          </p:cNvPr>
          <p:cNvPicPr>
            <a:picLocks noChangeAspect="1"/>
          </p:cNvPicPr>
          <p:nvPr/>
        </p:nvPicPr>
        <p:blipFill>
          <a:blip r:embed="rId4"/>
          <a:stretch>
            <a:fillRect/>
          </a:stretch>
        </p:blipFill>
        <p:spPr>
          <a:xfrm>
            <a:off x="5954027" y="2427450"/>
            <a:ext cx="2330510" cy="34854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内容占位符 2">
            <a:extLst>
              <a:ext uri="{FF2B5EF4-FFF2-40B4-BE49-F238E27FC236}">
                <a16:creationId xmlns:a16="http://schemas.microsoft.com/office/drawing/2014/main" id="{4EC9CFA4-95A9-4703-B42E-5355CE84DF54}"/>
              </a:ext>
            </a:extLst>
          </p:cNvPr>
          <p:cNvSpPr txBox="1">
            <a:spLocks/>
          </p:cNvSpPr>
          <p:nvPr/>
        </p:nvSpPr>
        <p:spPr>
          <a:xfrm>
            <a:off x="2128821" y="4553693"/>
            <a:ext cx="1952674" cy="1296886"/>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ts val="4260"/>
              </a:lnSpc>
              <a:defRPr/>
            </a:pPr>
            <a:endParaRPr lang="en-US" altLang="zh-CN" sz="1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0" indent="0" algn="ctr">
              <a:lnSpc>
                <a:spcPts val="4260"/>
              </a:lnSpc>
              <a:buNone/>
              <a:defRPr/>
            </a:pPr>
            <a:r>
              <a:rPr lang="zh-CN" altLang="en-US" sz="66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不！</a:t>
            </a:r>
            <a:endParaRPr lang="zh-CN" altLang="en-US" sz="7200" b="1"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030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nodeType="afterEffect">
                                  <p:stCondLst>
                                    <p:cond delay="400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up)">
                                      <p:cBhvr>
                                        <p:cTn id="18"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你的同学为什么相信进化论？</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2187968"/>
            <a:ext cx="0" cy="419520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218796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2187968"/>
            <a:ext cx="0" cy="40569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928867"/>
            <a:ext cx="921637" cy="565092"/>
          </a:xfrm>
          <a:prstGeom prst="rect">
            <a:avLst/>
          </a:prstGeom>
          <a:ln w="12700">
            <a:miter lim="400000"/>
          </a:ln>
        </p:spPr>
      </p:pic>
      <p:pic>
        <p:nvPicPr>
          <p:cNvPr id="13" name="图片 12">
            <a:extLst>
              <a:ext uri="{FF2B5EF4-FFF2-40B4-BE49-F238E27FC236}">
                <a16:creationId xmlns:a16="http://schemas.microsoft.com/office/drawing/2014/main" id="{2F70E0C5-5082-BD42-A2EF-0DA10255E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3148" y="3623586"/>
            <a:ext cx="1595083" cy="2267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a:extLst>
              <a:ext uri="{FF2B5EF4-FFF2-40B4-BE49-F238E27FC236}">
                <a16:creationId xmlns:a16="http://schemas.microsoft.com/office/drawing/2014/main" id="{031CDC72-2175-EA46-9328-EA51247D5118}"/>
              </a:ext>
            </a:extLst>
          </p:cNvPr>
          <p:cNvSpPr txBox="1"/>
          <p:nvPr/>
        </p:nvSpPr>
        <p:spPr>
          <a:xfrm>
            <a:off x="971601" y="2810518"/>
            <a:ext cx="3023853" cy="559838"/>
          </a:xfrm>
          <a:prstGeom prst="rect">
            <a:avLst/>
          </a:prstGeom>
          <a:scene3d>
            <a:camera prst="orthographicFront"/>
            <a:lightRig rig="threePt" dir="t"/>
          </a:scene3d>
        </p:spPr>
        <p:txBody>
          <a:bodyPr vert="horz" lIns="91440" tIns="45720" rIns="91440" bIns="45720" rtlCol="0" anchor="t">
            <a:normAutofit/>
          </a:bodyPr>
          <a:lstStyle/>
          <a:p>
            <a:pPr algn="ctr">
              <a:lnSpc>
                <a:spcPts val="3840"/>
              </a:lnSpc>
              <a:spcBef>
                <a:spcPct val="0"/>
              </a:spcBef>
              <a:spcAft>
                <a:spcPts val="600"/>
              </a:spcAft>
            </a:pPr>
            <a:r>
              <a:rPr lang="zh-CN" altLang="en-US" sz="2800"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rPr>
              <a:t>被教导</a:t>
            </a:r>
            <a:endParaRPr lang="en-US" altLang="zh-CN" sz="2800" kern="1200" dirty="0">
              <a:solidFill>
                <a:schemeClr val="tx1">
                  <a:lumMod val="85000"/>
                  <a:lumOff val="15000"/>
                </a:schemeClr>
              </a:solidFill>
              <a:latin typeface="Microsoft YaHei" panose="020B0503020204020204" pitchFamily="34" charset="-122"/>
              <a:ea typeface="Microsoft YaHei" panose="020B0503020204020204" pitchFamily="34" charset="-122"/>
              <a:cs typeface="+mj-cs"/>
            </a:endParaRPr>
          </a:p>
        </p:txBody>
      </p:sp>
      <p:pic>
        <p:nvPicPr>
          <p:cNvPr id="18" name="图片 17">
            <a:extLst>
              <a:ext uri="{FF2B5EF4-FFF2-40B4-BE49-F238E27FC236}">
                <a16:creationId xmlns:a16="http://schemas.microsoft.com/office/drawing/2014/main" id="{E822F698-C15A-9840-89C6-FCF82F18134B}"/>
              </a:ext>
            </a:extLst>
          </p:cNvPr>
          <p:cNvPicPr>
            <a:picLocks noChangeAspect="1"/>
          </p:cNvPicPr>
          <p:nvPr/>
        </p:nvPicPr>
        <p:blipFill>
          <a:blip r:embed="rId5"/>
          <a:stretch>
            <a:fillRect/>
          </a:stretch>
        </p:blipFill>
        <p:spPr>
          <a:xfrm>
            <a:off x="971601" y="3621934"/>
            <a:ext cx="3023855" cy="2267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文本框 18">
            <a:extLst>
              <a:ext uri="{FF2B5EF4-FFF2-40B4-BE49-F238E27FC236}">
                <a16:creationId xmlns:a16="http://schemas.microsoft.com/office/drawing/2014/main" id="{1503D44C-1298-2949-AF3C-F55ECCBC438C}"/>
              </a:ext>
            </a:extLst>
          </p:cNvPr>
          <p:cNvSpPr txBox="1"/>
          <p:nvPr/>
        </p:nvSpPr>
        <p:spPr>
          <a:xfrm>
            <a:off x="4167976" y="2810518"/>
            <a:ext cx="4665748" cy="811416"/>
          </a:xfrm>
          <a:prstGeom prst="rect">
            <a:avLst/>
          </a:prstGeom>
          <a:scene3d>
            <a:camera prst="orthographicFront"/>
            <a:lightRig rig="threePt" dir="t"/>
          </a:scene3d>
        </p:spPr>
        <p:txBody>
          <a:bodyPr vert="horz" lIns="91440" tIns="45720" rIns="91440" bIns="45720" rtlCol="0" anchor="t">
            <a:normAutofit/>
          </a:bodyPr>
          <a:lstStyle/>
          <a:p>
            <a:pPr algn="ctr">
              <a:lnSpc>
                <a:spcPts val="3840"/>
              </a:lnSpc>
              <a:spcBef>
                <a:spcPct val="0"/>
              </a:spcBef>
              <a:spcAft>
                <a:spcPts val="600"/>
              </a:spcAft>
            </a:pPr>
            <a:r>
              <a:rPr lang="zh-CN" altLang="en-US" sz="2800"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rPr>
              <a:t>受课本影响</a:t>
            </a:r>
            <a:endParaRPr lang="en-US" altLang="zh-CN" sz="2800" kern="1200" dirty="0">
              <a:solidFill>
                <a:schemeClr val="tx1">
                  <a:lumMod val="85000"/>
                  <a:lumOff val="15000"/>
                </a:schemeClr>
              </a:solidFill>
              <a:latin typeface="Microsoft YaHei" panose="020B0503020204020204" pitchFamily="34" charset="-122"/>
              <a:ea typeface="Microsoft YaHei" panose="020B0503020204020204" pitchFamily="34" charset="-122"/>
              <a:cs typeface="+mj-cs"/>
            </a:endParaRPr>
          </a:p>
        </p:txBody>
      </p:sp>
      <p:pic>
        <p:nvPicPr>
          <p:cNvPr id="15" name="图片 14">
            <a:extLst>
              <a:ext uri="{FF2B5EF4-FFF2-40B4-BE49-F238E27FC236}">
                <a16:creationId xmlns:a16="http://schemas.microsoft.com/office/drawing/2014/main" id="{FABAC50C-8D69-2D4C-A1F7-947E1B09E8DF}"/>
              </a:ext>
            </a:extLst>
          </p:cNvPr>
          <p:cNvPicPr>
            <a:picLocks noChangeAspect="1"/>
          </p:cNvPicPr>
          <p:nvPr/>
        </p:nvPicPr>
        <p:blipFill>
          <a:blip r:embed="rId6"/>
          <a:stretch>
            <a:fillRect/>
          </a:stretch>
        </p:blipFill>
        <p:spPr>
          <a:xfrm>
            <a:off x="6516820" y="3621933"/>
            <a:ext cx="1638907" cy="226789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4233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a:extLst>
              <a:ext uri="{FF2B5EF4-FFF2-40B4-BE49-F238E27FC236}">
                <a16:creationId xmlns:a16="http://schemas.microsoft.com/office/drawing/2014/main" id="{140AEAA5-936F-3F4E-AB3E-4A35DD755570}"/>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1CC05B35-D661-FC4B-B158-233D0CDD2AF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3869F6B1-4A39-DE4F-AEE2-326EF8A6B77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2CC6D391-BF9D-1441-B448-876B1A88AFB5}"/>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B9389E1E-BFEB-5E48-8D90-6C220C0E97E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9B1B85B6-FD95-E445-BF96-4BC9D2E0699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7" name="组合 6">
            <a:extLst>
              <a:ext uri="{FF2B5EF4-FFF2-40B4-BE49-F238E27FC236}">
                <a16:creationId xmlns:a16="http://schemas.microsoft.com/office/drawing/2014/main" id="{07A30880-2067-0846-B247-EF4720C6BA41}"/>
              </a:ext>
            </a:extLst>
          </p:cNvPr>
          <p:cNvGrpSpPr/>
          <p:nvPr/>
        </p:nvGrpSpPr>
        <p:grpSpPr>
          <a:xfrm>
            <a:off x="0" y="2038732"/>
            <a:ext cx="9144000" cy="2964990"/>
            <a:chOff x="277793" y="2350281"/>
            <a:chExt cx="8538337" cy="2768601"/>
          </a:xfrm>
        </p:grpSpPr>
        <p:pic>
          <p:nvPicPr>
            <p:cNvPr id="5" name="图片 4">
              <a:extLst>
                <a:ext uri="{FF2B5EF4-FFF2-40B4-BE49-F238E27FC236}">
                  <a16:creationId xmlns:a16="http://schemas.microsoft.com/office/drawing/2014/main" id="{CBFD301E-9BB8-7D49-BC9F-5428578850A9}"/>
                </a:ext>
              </a:extLst>
            </p:cNvPr>
            <p:cNvPicPr>
              <a:picLocks noChangeAspect="1"/>
            </p:cNvPicPr>
            <p:nvPr/>
          </p:nvPicPr>
          <p:blipFill rotWithShape="1">
            <a:blip r:embed="rId4"/>
            <a:srcRect r="7172"/>
            <a:stretch/>
          </p:blipFill>
          <p:spPr>
            <a:xfrm>
              <a:off x="4572000" y="2350282"/>
              <a:ext cx="4244130" cy="2768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35EEBC14-7F64-6949-B538-8137B912A9EC}"/>
                </a:ext>
              </a:extLst>
            </p:cNvPr>
            <p:cNvPicPr>
              <a:picLocks noChangeAspect="1"/>
            </p:cNvPicPr>
            <p:nvPr/>
          </p:nvPicPr>
          <p:blipFill rotWithShape="1">
            <a:blip r:embed="rId5"/>
            <a:srcRect l="13092"/>
            <a:stretch/>
          </p:blipFill>
          <p:spPr>
            <a:xfrm>
              <a:off x="277793" y="2350281"/>
              <a:ext cx="4244130" cy="27685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 name="文本框 8">
            <a:extLst>
              <a:ext uri="{FF2B5EF4-FFF2-40B4-BE49-F238E27FC236}">
                <a16:creationId xmlns:a16="http://schemas.microsoft.com/office/drawing/2014/main" id="{92D5DF06-F2F9-4CC6-A009-737150E716C9}"/>
              </a:ext>
            </a:extLst>
          </p:cNvPr>
          <p:cNvSpPr txBox="1"/>
          <p:nvPr/>
        </p:nvSpPr>
        <p:spPr>
          <a:xfrm>
            <a:off x="858076" y="5210698"/>
            <a:ext cx="7969718" cy="1052981"/>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科学家的话不见得每句都正确</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正如空调师傅的话不一定每句都对一样。</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D77E33D-7AD0-DB42-9858-5CBFDCF3115B}"/>
              </a:ext>
            </a:extLst>
          </p:cNvPr>
          <p:cNvSpPr>
            <a:spLocks noGrp="1"/>
          </p:cNvSpPr>
          <p:nvPr>
            <p:ph type="title"/>
          </p:nvPr>
        </p:nvSpPr>
        <p:spPr/>
        <p:txBody>
          <a:bodyPr/>
          <a:lstStyle/>
          <a:p>
            <a:r>
              <a:rPr lang="zh-CN" altLang="en-US" dirty="0"/>
              <a:t>权威不一定代表真理</a:t>
            </a:r>
          </a:p>
        </p:txBody>
      </p:sp>
    </p:spTree>
    <p:extLst>
      <p:ext uri="{BB962C8B-B14F-4D97-AF65-F5344CB8AC3E}">
        <p14:creationId xmlns:p14="http://schemas.microsoft.com/office/powerpoint/2010/main" val="197107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5BEC27D6-3793-CD4E-A1D2-4A0CE339D139}"/>
              </a:ext>
            </a:extLst>
          </p:cNvPr>
          <p:cNvGrpSpPr/>
          <p:nvPr/>
        </p:nvGrpSpPr>
        <p:grpSpPr>
          <a:xfrm>
            <a:off x="0" y="4325162"/>
            <a:ext cx="9144000" cy="2156639"/>
            <a:chOff x="0" y="4325162"/>
            <a:chExt cx="9144000" cy="2156639"/>
          </a:xfrm>
        </p:grpSpPr>
        <p:sp>
          <p:nvSpPr>
            <p:cNvPr id="2" name="文本框 1">
              <a:extLst>
                <a:ext uri="{FF2B5EF4-FFF2-40B4-BE49-F238E27FC236}">
                  <a16:creationId xmlns:a16="http://schemas.microsoft.com/office/drawing/2014/main" id="{71F33B2F-9FCD-784C-98F1-6AF79A225066}"/>
                </a:ext>
              </a:extLst>
            </p:cNvPr>
            <p:cNvSpPr txBox="1"/>
            <p:nvPr/>
          </p:nvSpPr>
          <p:spPr>
            <a:xfrm>
              <a:off x="3391737" y="5958581"/>
              <a:ext cx="1513432" cy="523220"/>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square" rtlCol="0">
              <a:spAutoFit/>
            </a:bodyPr>
            <a:lstStyle/>
            <a:p>
              <a:pPr algn="ctr"/>
              <a:r>
                <a:rPr kumimoji="1" lang="zh-CN" altLang="en-US" sz="2800" dirty="0">
                  <a:latin typeface="微软雅黑" panose="020B0503020204020204" pitchFamily="34" charset="-122"/>
                  <a:ea typeface="微软雅黑" panose="020B0503020204020204" pitchFamily="34" charset="-122"/>
                </a:rPr>
                <a:t>猿人</a:t>
              </a:r>
            </a:p>
          </p:txBody>
        </p:sp>
        <p:sp>
          <p:nvSpPr>
            <p:cNvPr id="13" name="文本框 12">
              <a:extLst>
                <a:ext uri="{FF2B5EF4-FFF2-40B4-BE49-F238E27FC236}">
                  <a16:creationId xmlns:a16="http://schemas.microsoft.com/office/drawing/2014/main" id="{6FBF51E9-542A-EB47-B7BA-5DC65F9C0FFD}"/>
                </a:ext>
              </a:extLst>
            </p:cNvPr>
            <p:cNvSpPr txBox="1"/>
            <p:nvPr/>
          </p:nvSpPr>
          <p:spPr>
            <a:xfrm>
              <a:off x="4934326" y="5958581"/>
              <a:ext cx="1731978" cy="523220"/>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square" rtlCol="0">
              <a:spAutoFit/>
            </a:bodyPr>
            <a:lstStyle/>
            <a:p>
              <a:pPr algn="ctr"/>
              <a:r>
                <a:rPr kumimoji="1" lang="zh-CN" altLang="en-US" sz="2800" dirty="0">
                  <a:latin typeface="微软雅黑" panose="020B0503020204020204" pitchFamily="34" charset="-122"/>
                  <a:ea typeface="微软雅黑" panose="020B0503020204020204" pitchFamily="34" charset="-122"/>
                </a:rPr>
                <a:t>恐龙化石</a:t>
              </a:r>
            </a:p>
          </p:txBody>
        </p:sp>
        <p:sp>
          <p:nvSpPr>
            <p:cNvPr id="14" name="文本框 13">
              <a:extLst>
                <a:ext uri="{FF2B5EF4-FFF2-40B4-BE49-F238E27FC236}">
                  <a16:creationId xmlns:a16="http://schemas.microsoft.com/office/drawing/2014/main" id="{72604B6D-6F11-5F4D-A73B-0E5CEEBA0F18}"/>
                </a:ext>
              </a:extLst>
            </p:cNvPr>
            <p:cNvSpPr txBox="1"/>
            <p:nvPr/>
          </p:nvSpPr>
          <p:spPr>
            <a:xfrm>
              <a:off x="6695461" y="5958581"/>
              <a:ext cx="2448539" cy="523220"/>
            </a:xfrm>
            <a:prstGeom prst="rect">
              <a:avLst/>
            </a:prstGeom>
            <a:noFill/>
            <a:effectLst>
              <a:glow>
                <a:schemeClr val="bg1">
                  <a:alpha val="44000"/>
                </a:schemeClr>
              </a:glow>
            </a:effectLst>
            <a:scene3d>
              <a:camera prst="orthographicFront"/>
              <a:lightRig rig="threePt" dir="t"/>
            </a:scene3d>
            <a:sp3d extrusionH="76200">
              <a:bevelT w="63500" h="50800"/>
              <a:extrusionClr>
                <a:srgbClr val="3A3AFE"/>
              </a:extrusionClr>
            </a:sp3d>
          </p:spPr>
          <p:txBody>
            <a:bodyPr wrap="square" rtlCol="0">
              <a:spAutoFit/>
            </a:bodyPr>
            <a:lstStyle/>
            <a:p>
              <a:pPr algn="ctr"/>
              <a:r>
                <a:rPr kumimoji="1" lang="zh-CN" altLang="en-US" sz="2800" dirty="0">
                  <a:latin typeface="微软雅黑" panose="020B0503020204020204" pitchFamily="34" charset="-122"/>
                  <a:ea typeface="微软雅黑" panose="020B0503020204020204" pitchFamily="34" charset="-122"/>
                </a:rPr>
                <a:t>地雀</a:t>
              </a:r>
            </a:p>
          </p:txBody>
        </p:sp>
        <p:grpSp>
          <p:nvGrpSpPr>
            <p:cNvPr id="7" name="组合 6">
              <a:extLst>
                <a:ext uri="{FF2B5EF4-FFF2-40B4-BE49-F238E27FC236}">
                  <a16:creationId xmlns:a16="http://schemas.microsoft.com/office/drawing/2014/main" id="{54656D08-9619-9244-ACDC-8FD85998128A}"/>
                </a:ext>
              </a:extLst>
            </p:cNvPr>
            <p:cNvGrpSpPr/>
            <p:nvPr/>
          </p:nvGrpSpPr>
          <p:grpSpPr>
            <a:xfrm>
              <a:off x="0" y="4325162"/>
              <a:ext cx="9144000" cy="1612594"/>
              <a:chOff x="0" y="4325161"/>
              <a:chExt cx="10021788" cy="1767397"/>
            </a:xfrm>
          </p:grpSpPr>
          <p:grpSp>
            <p:nvGrpSpPr>
              <p:cNvPr id="6" name="组合 5">
                <a:extLst>
                  <a:ext uri="{FF2B5EF4-FFF2-40B4-BE49-F238E27FC236}">
                    <a16:creationId xmlns:a16="http://schemas.microsoft.com/office/drawing/2014/main" id="{3074F9B5-F763-8145-8062-D0AC613BA653}"/>
                  </a:ext>
                </a:extLst>
              </p:cNvPr>
              <p:cNvGrpSpPr/>
              <p:nvPr/>
            </p:nvGrpSpPr>
            <p:grpSpPr>
              <a:xfrm>
                <a:off x="3749989" y="4329301"/>
                <a:ext cx="6271799" cy="1763256"/>
                <a:chOff x="3888889" y="4329301"/>
                <a:chExt cx="6271799" cy="1763256"/>
              </a:xfrm>
            </p:grpSpPr>
            <p:pic>
              <p:nvPicPr>
                <p:cNvPr id="20" name="图片 19">
                  <a:extLst>
                    <a:ext uri="{FF2B5EF4-FFF2-40B4-BE49-F238E27FC236}">
                      <a16:creationId xmlns:a16="http://schemas.microsoft.com/office/drawing/2014/main" id="{47A89155-5DFC-4587-9BE8-4ADEAE761CAB}"/>
                    </a:ext>
                  </a:extLst>
                </p:cNvPr>
                <p:cNvPicPr>
                  <a:picLocks noChangeAspect="1"/>
                </p:cNvPicPr>
                <p:nvPr/>
              </p:nvPicPr>
              <p:blipFill>
                <a:blip r:embed="rId3"/>
                <a:stretch>
                  <a:fillRect/>
                </a:stretch>
              </p:blipFill>
              <p:spPr>
                <a:xfrm>
                  <a:off x="3888889" y="4329302"/>
                  <a:ext cx="1626057" cy="17632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a:extLst>
                    <a:ext uri="{FF2B5EF4-FFF2-40B4-BE49-F238E27FC236}">
                      <a16:creationId xmlns:a16="http://schemas.microsoft.com/office/drawing/2014/main" id="{5EFCE9F1-357B-4C91-8DCB-CE84354EC14F}"/>
                    </a:ext>
                  </a:extLst>
                </p:cNvPr>
                <p:cNvPicPr>
                  <a:picLocks noChangeAspect="1"/>
                </p:cNvPicPr>
                <p:nvPr/>
              </p:nvPicPr>
              <p:blipFill>
                <a:blip r:embed="rId4"/>
                <a:stretch>
                  <a:fillRect/>
                </a:stretch>
              </p:blipFill>
              <p:spPr>
                <a:xfrm>
                  <a:off x="5546903" y="4329301"/>
                  <a:ext cx="1898241" cy="17632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a:extLst>
                    <a:ext uri="{FF2B5EF4-FFF2-40B4-BE49-F238E27FC236}">
                      <a16:creationId xmlns:a16="http://schemas.microsoft.com/office/drawing/2014/main" id="{F8844D2F-A2B5-49D2-BF01-FFB47C03C632}"/>
                    </a:ext>
                  </a:extLst>
                </p:cNvPr>
                <p:cNvPicPr>
                  <a:picLocks noChangeAspect="1"/>
                </p:cNvPicPr>
                <p:nvPr/>
              </p:nvPicPr>
              <p:blipFill>
                <a:blip r:embed="rId5"/>
                <a:stretch>
                  <a:fillRect/>
                </a:stretch>
              </p:blipFill>
              <p:spPr>
                <a:xfrm>
                  <a:off x="7477102" y="4329302"/>
                  <a:ext cx="2683586" cy="17632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 name="组合 3">
                <a:extLst>
                  <a:ext uri="{FF2B5EF4-FFF2-40B4-BE49-F238E27FC236}">
                    <a16:creationId xmlns:a16="http://schemas.microsoft.com/office/drawing/2014/main" id="{8A446019-126C-AA44-A3FD-74615D4D6691}"/>
                  </a:ext>
                </a:extLst>
              </p:cNvPr>
              <p:cNvGrpSpPr/>
              <p:nvPr/>
            </p:nvGrpSpPr>
            <p:grpSpPr>
              <a:xfrm>
                <a:off x="0" y="4325161"/>
                <a:ext cx="3717330" cy="1767397"/>
                <a:chOff x="0" y="4325161"/>
                <a:chExt cx="3717330" cy="1767397"/>
              </a:xfrm>
            </p:grpSpPr>
            <p:pic>
              <p:nvPicPr>
                <p:cNvPr id="26" name="图片 25">
                  <a:extLst>
                    <a:ext uri="{FF2B5EF4-FFF2-40B4-BE49-F238E27FC236}">
                      <a16:creationId xmlns:a16="http://schemas.microsoft.com/office/drawing/2014/main" id="{6EFC1B91-0DC3-476C-96C9-A0DED1BDC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25161"/>
                  <a:ext cx="1243069" cy="17673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图片 27">
                  <a:extLst>
                    <a:ext uri="{FF2B5EF4-FFF2-40B4-BE49-F238E27FC236}">
                      <a16:creationId xmlns:a16="http://schemas.microsoft.com/office/drawing/2014/main" id="{8505F150-EF08-4BD9-9E30-A5DCEE100C3F}"/>
                    </a:ext>
                  </a:extLst>
                </p:cNvPr>
                <p:cNvPicPr>
                  <a:picLocks noChangeAspect="1"/>
                </p:cNvPicPr>
                <p:nvPr/>
              </p:nvPicPr>
              <p:blipFill>
                <a:blip r:embed="rId7"/>
                <a:stretch>
                  <a:fillRect/>
                </a:stretch>
              </p:blipFill>
              <p:spPr>
                <a:xfrm>
                  <a:off x="1279399" y="4325161"/>
                  <a:ext cx="1221534" cy="17673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图片 28">
                  <a:extLst>
                    <a:ext uri="{FF2B5EF4-FFF2-40B4-BE49-F238E27FC236}">
                      <a16:creationId xmlns:a16="http://schemas.microsoft.com/office/drawing/2014/main" id="{EC0A034D-362A-42E7-B724-6A481F4749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262" y="4325161"/>
                  <a:ext cx="1180068" cy="17673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grpSp>
      <p:pic>
        <p:nvPicPr>
          <p:cNvPr id="30" name="图片 29">
            <a:extLst>
              <a:ext uri="{FF2B5EF4-FFF2-40B4-BE49-F238E27FC236}">
                <a16:creationId xmlns:a16="http://schemas.microsoft.com/office/drawing/2014/main" id="{4257D880-7E1E-49D3-8F70-932B991D73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0278" y="1353380"/>
            <a:ext cx="4563444" cy="28236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E469B11E-8018-7B46-9F99-65D211E023D0}"/>
              </a:ext>
            </a:extLst>
          </p:cNvPr>
          <p:cNvSpPr>
            <a:spLocks noGrp="1"/>
          </p:cNvSpPr>
          <p:nvPr>
            <p:ph type="title"/>
          </p:nvPr>
        </p:nvSpPr>
        <p:spPr/>
        <p:txBody>
          <a:bodyPr/>
          <a:lstStyle/>
          <a:p>
            <a:r>
              <a:rPr lang="zh-CN" altLang="en-US" dirty="0"/>
              <a:t>教育体系：教导进化论</a:t>
            </a:r>
          </a:p>
        </p:txBody>
      </p:sp>
    </p:spTree>
    <p:extLst>
      <p:ext uri="{BB962C8B-B14F-4D97-AF65-F5344CB8AC3E}">
        <p14:creationId xmlns:p14="http://schemas.microsoft.com/office/powerpoint/2010/main" val="327271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B7490217-F59D-4C47-AF52-1E36E7F8FE23}"/>
              </a:ext>
            </a:extLst>
          </p:cNvPr>
          <p:cNvSpPr/>
          <p:nvPr/>
        </p:nvSpPr>
        <p:spPr>
          <a:xfrm flipH="1">
            <a:off x="454531" y="2187968"/>
            <a:ext cx="0" cy="419520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218796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2187968"/>
            <a:ext cx="0" cy="40569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928867"/>
            <a:ext cx="921637" cy="565092"/>
          </a:xfrm>
          <a:prstGeom prst="rect">
            <a:avLst/>
          </a:prstGeom>
          <a:ln w="12700">
            <a:miter lim="400000"/>
          </a:ln>
        </p:spPr>
      </p:pic>
      <p:sp>
        <p:nvSpPr>
          <p:cNvPr id="20" name="文本框 19">
            <a:extLst>
              <a:ext uri="{FF2B5EF4-FFF2-40B4-BE49-F238E27FC236}">
                <a16:creationId xmlns:a16="http://schemas.microsoft.com/office/drawing/2014/main" id="{4FD1D3EE-2A03-1941-AFBA-F5D98D0462E9}"/>
              </a:ext>
            </a:extLst>
          </p:cNvPr>
          <p:cNvSpPr txBox="1"/>
          <p:nvPr/>
        </p:nvSpPr>
        <p:spPr>
          <a:xfrm>
            <a:off x="941295" y="4588723"/>
            <a:ext cx="7261411" cy="1872208"/>
          </a:xfrm>
          <a:prstGeom prst="rect">
            <a:avLst/>
          </a:prstGeom>
          <a:scene3d>
            <a:camera prst="orthographicFront"/>
            <a:lightRig rig="threePt" dir="t"/>
          </a:scene3d>
        </p:spPr>
        <p:txBody>
          <a:bodyPr vert="horz" lIns="91440" tIns="45720" rIns="91440" bIns="45720" rtlCol="0" anchor="t">
            <a:normAutofit/>
          </a:bodyPr>
          <a:lstStyle/>
          <a:p>
            <a:pPr algn="ctr">
              <a:lnSpc>
                <a:spcPts val="3840"/>
              </a:lnSpc>
              <a:spcBef>
                <a:spcPct val="0"/>
              </a:spcBef>
              <a:spcAft>
                <a:spcPts val="600"/>
              </a:spcAft>
            </a:pPr>
            <a:r>
              <a:rPr lang="zh-CN" altLang="en-US" sz="3200"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rPr>
              <a:t>科学家也曾是小孩子，很容易被影响</a:t>
            </a:r>
            <a:r>
              <a:rPr lang="zh-CN" altLang="en-US" sz="3200" dirty="0">
                <a:solidFill>
                  <a:schemeClr val="tx1">
                    <a:lumMod val="85000"/>
                    <a:lumOff val="15000"/>
                  </a:schemeClr>
                </a:solidFill>
                <a:latin typeface="Microsoft YaHei" panose="020B0503020204020204" pitchFamily="34" charset="-122"/>
                <a:ea typeface="Microsoft YaHei" panose="020B0503020204020204" pitchFamily="34" charset="-122"/>
                <a:cs typeface="+mj-cs"/>
              </a:rPr>
              <a:t>。</a:t>
            </a:r>
            <a:endParaRPr lang="en-US" altLang="zh-CN" sz="3200"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endParaRPr>
          </a:p>
          <a:p>
            <a:pPr algn="ctr">
              <a:lnSpc>
                <a:spcPts val="3840"/>
              </a:lnSpc>
              <a:spcBef>
                <a:spcPct val="0"/>
              </a:spcBef>
              <a:spcAft>
                <a:spcPts val="600"/>
              </a:spcAft>
            </a:pPr>
            <a:r>
              <a:rPr lang="zh-CN" altLang="en-US" sz="3200"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rPr>
              <a:t>大人教什么，他们就信什么；</a:t>
            </a:r>
            <a:endParaRPr lang="en-US" altLang="zh-CN" sz="3200"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endParaRPr>
          </a:p>
          <a:p>
            <a:pPr algn="ctr">
              <a:lnSpc>
                <a:spcPts val="3840"/>
              </a:lnSpc>
              <a:spcBef>
                <a:spcPct val="0"/>
              </a:spcBef>
              <a:spcAft>
                <a:spcPts val="600"/>
              </a:spcAft>
            </a:pPr>
            <a:r>
              <a:rPr lang="zh-CN" altLang="en-US" sz="3200"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rPr>
              <a:t>课本写什么，他们就信什么。</a:t>
            </a:r>
            <a:endParaRPr lang="en-US" altLang="zh-CN" sz="3200" kern="1200" dirty="0">
              <a:solidFill>
                <a:schemeClr val="tx1">
                  <a:lumMod val="85000"/>
                  <a:lumOff val="15000"/>
                </a:schemeClr>
              </a:solidFill>
              <a:latin typeface="Microsoft YaHei" panose="020B0503020204020204" pitchFamily="34" charset="-122"/>
              <a:ea typeface="Microsoft YaHei" panose="020B0503020204020204" pitchFamily="34" charset="-122"/>
              <a:cs typeface="+mj-cs"/>
            </a:endParaRPr>
          </a:p>
        </p:txBody>
      </p:sp>
      <p:pic>
        <p:nvPicPr>
          <p:cNvPr id="21" name="Picture 2" descr="查看源图像">
            <a:extLst>
              <a:ext uri="{FF2B5EF4-FFF2-40B4-BE49-F238E27FC236}">
                <a16:creationId xmlns:a16="http://schemas.microsoft.com/office/drawing/2014/main" id="{EF5A0C3C-D54C-8448-B673-0BC0A77ABB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08" r="891" b="-1"/>
          <a:stretch/>
        </p:blipFill>
        <p:spPr bwMode="auto">
          <a:xfrm>
            <a:off x="1755669" y="76101"/>
            <a:ext cx="5632661" cy="42244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2418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B7490217-F59D-4C47-AF52-1E36E7F8FE23}"/>
              </a:ext>
            </a:extLst>
          </p:cNvPr>
          <p:cNvSpPr/>
          <p:nvPr/>
        </p:nvSpPr>
        <p:spPr>
          <a:xfrm flipH="1">
            <a:off x="454531" y="1704154"/>
            <a:ext cx="0" cy="467901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0415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04154"/>
            <a:ext cx="0" cy="454072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445053"/>
            <a:ext cx="921637" cy="565092"/>
          </a:xfrm>
          <a:prstGeom prst="rect">
            <a:avLst/>
          </a:prstGeom>
          <a:ln w="12700">
            <a:miter lim="400000"/>
          </a:ln>
        </p:spPr>
      </p:pic>
      <p:pic>
        <p:nvPicPr>
          <p:cNvPr id="14" name="图片 13">
            <a:extLst>
              <a:ext uri="{FF2B5EF4-FFF2-40B4-BE49-F238E27FC236}">
                <a16:creationId xmlns:a16="http://schemas.microsoft.com/office/drawing/2014/main" id="{AF17A503-C8B3-FF45-A639-163D3FC43F00}"/>
              </a:ext>
            </a:extLst>
          </p:cNvPr>
          <p:cNvPicPr>
            <a:picLocks noChangeAspect="1"/>
          </p:cNvPicPr>
          <p:nvPr/>
        </p:nvPicPr>
        <p:blipFill>
          <a:blip r:embed="rId4"/>
          <a:stretch>
            <a:fillRect/>
          </a:stretch>
        </p:blipFill>
        <p:spPr>
          <a:xfrm>
            <a:off x="686325" y="2999846"/>
            <a:ext cx="3483331" cy="26124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FA97D782-DFAA-8943-A475-F4473A9DD8C3}"/>
              </a:ext>
            </a:extLst>
          </p:cNvPr>
          <p:cNvPicPr>
            <a:picLocks noChangeAspect="1"/>
          </p:cNvPicPr>
          <p:nvPr/>
        </p:nvPicPr>
        <p:blipFill>
          <a:blip r:embed="rId5"/>
          <a:stretch>
            <a:fillRect/>
          </a:stretch>
        </p:blipFill>
        <p:spPr>
          <a:xfrm>
            <a:off x="4728533" y="2999845"/>
            <a:ext cx="3758989" cy="26124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5">
            <a:extLst>
              <a:ext uri="{FF2B5EF4-FFF2-40B4-BE49-F238E27FC236}">
                <a16:creationId xmlns:a16="http://schemas.microsoft.com/office/drawing/2014/main" id="{2D897D78-9648-DB40-8916-85196256A429}"/>
              </a:ext>
            </a:extLst>
          </p:cNvPr>
          <p:cNvSpPr txBox="1"/>
          <p:nvPr/>
        </p:nvSpPr>
        <p:spPr>
          <a:xfrm>
            <a:off x="617977" y="2163573"/>
            <a:ext cx="3845307" cy="1775545"/>
          </a:xfrm>
          <a:prstGeom prst="rect">
            <a:avLst/>
          </a:prstGeom>
          <a:scene3d>
            <a:camera prst="orthographicFront"/>
            <a:lightRig rig="threePt" dir="t"/>
          </a:scene3d>
        </p:spPr>
        <p:txBody>
          <a:bodyPr vert="horz" lIns="91440" tIns="45720" rIns="91440" bIns="45720" rtlCol="0" anchor="t">
            <a:normAutofit/>
          </a:bodyPr>
          <a:lstStyle/>
          <a:p>
            <a:pPr algn="ctr">
              <a:lnSpc>
                <a:spcPts val="3840"/>
              </a:lnSpc>
              <a:spcBef>
                <a:spcPct val="0"/>
              </a:spcBef>
              <a:spcAft>
                <a:spcPts val="600"/>
              </a:spcAft>
            </a:pPr>
            <a:r>
              <a:rPr lang="zh-CN" altLang="en-US" sz="3200" b="1" dirty="0">
                <a:solidFill>
                  <a:schemeClr val="tx1">
                    <a:lumMod val="85000"/>
                    <a:lumOff val="15000"/>
                  </a:schemeClr>
                </a:solidFill>
                <a:latin typeface="Microsoft YaHei" panose="020B0503020204020204" pitchFamily="34" charset="-122"/>
                <a:ea typeface="Microsoft YaHei" panose="020B0503020204020204" pitchFamily="34" charset="-122"/>
                <a:cs typeface="+mj-cs"/>
              </a:rPr>
              <a:t>从小：</a:t>
            </a:r>
            <a:r>
              <a:rPr lang="zh-CN" altLang="en-US" sz="3200" b="1"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rPr>
              <a:t>被教导进化论</a:t>
            </a:r>
            <a:endParaRPr lang="en-US" altLang="zh-CN" sz="3200" b="1" kern="1200" dirty="0">
              <a:solidFill>
                <a:schemeClr val="tx1">
                  <a:lumMod val="85000"/>
                  <a:lumOff val="15000"/>
                </a:schemeClr>
              </a:solidFill>
              <a:latin typeface="Microsoft YaHei" panose="020B0503020204020204" pitchFamily="34" charset="-122"/>
              <a:ea typeface="Microsoft YaHei" panose="020B0503020204020204" pitchFamily="34" charset="-122"/>
              <a:cs typeface="+mj-cs"/>
            </a:endParaRPr>
          </a:p>
        </p:txBody>
      </p:sp>
      <p:sp>
        <p:nvSpPr>
          <p:cNvPr id="17" name="文本框 16">
            <a:extLst>
              <a:ext uri="{FF2B5EF4-FFF2-40B4-BE49-F238E27FC236}">
                <a16:creationId xmlns:a16="http://schemas.microsoft.com/office/drawing/2014/main" id="{35E864FC-94ED-C146-87D5-B8A78AB2D256}"/>
              </a:ext>
            </a:extLst>
          </p:cNvPr>
          <p:cNvSpPr txBox="1"/>
          <p:nvPr/>
        </p:nvSpPr>
        <p:spPr>
          <a:xfrm>
            <a:off x="4728532" y="2153949"/>
            <a:ext cx="3758989" cy="1775545"/>
          </a:xfrm>
          <a:prstGeom prst="rect">
            <a:avLst/>
          </a:prstGeom>
          <a:scene3d>
            <a:camera prst="orthographicFront"/>
            <a:lightRig rig="threePt" dir="t"/>
          </a:scene3d>
        </p:spPr>
        <p:txBody>
          <a:bodyPr vert="horz" lIns="91440" tIns="45720" rIns="91440" bIns="45720" rtlCol="0" anchor="t">
            <a:normAutofit/>
          </a:bodyPr>
          <a:lstStyle/>
          <a:p>
            <a:pPr algn="ctr">
              <a:lnSpc>
                <a:spcPts val="3840"/>
              </a:lnSpc>
              <a:spcBef>
                <a:spcPct val="0"/>
              </a:spcBef>
              <a:spcAft>
                <a:spcPts val="600"/>
              </a:spcAft>
            </a:pPr>
            <a:r>
              <a:rPr lang="zh-CN" altLang="en-US" sz="3200" b="1" kern="1200" dirty="0">
                <a:solidFill>
                  <a:schemeClr val="tx1">
                    <a:lumMod val="85000"/>
                    <a:lumOff val="15000"/>
                  </a:schemeClr>
                </a:solidFill>
                <a:effectLst/>
                <a:latin typeface="Microsoft YaHei" panose="020B0503020204020204" pitchFamily="34" charset="-122"/>
                <a:ea typeface="Microsoft YaHei" panose="020B0503020204020204" pitchFamily="34" charset="-122"/>
                <a:cs typeface="+mj-cs"/>
              </a:rPr>
              <a:t>长大：应用进化论</a:t>
            </a:r>
            <a:endParaRPr lang="en-US" altLang="zh-CN" sz="3200" b="1" kern="1200" dirty="0">
              <a:solidFill>
                <a:schemeClr val="tx1">
                  <a:lumMod val="85000"/>
                  <a:lumOff val="15000"/>
                </a:schemeClr>
              </a:solidFill>
              <a:latin typeface="Microsoft YaHei" panose="020B0503020204020204" pitchFamily="34" charset="-122"/>
              <a:ea typeface="Microsoft YaHei" panose="020B0503020204020204" pitchFamily="34" charset="-122"/>
              <a:cs typeface="+mj-cs"/>
            </a:endParaRPr>
          </a:p>
        </p:txBody>
      </p:sp>
      <p:sp>
        <p:nvSpPr>
          <p:cNvPr id="13" name="标题 7">
            <a:extLst>
              <a:ext uri="{FF2B5EF4-FFF2-40B4-BE49-F238E27FC236}">
                <a16:creationId xmlns:a16="http://schemas.microsoft.com/office/drawing/2014/main" id="{151A3701-39F3-4164-9912-B31A068C9A50}"/>
              </a:ext>
            </a:extLst>
          </p:cNvPr>
          <p:cNvSpPr>
            <a:spLocks noGrp="1"/>
          </p:cNvSpPr>
          <p:nvPr>
            <p:ph type="title"/>
          </p:nvPr>
        </p:nvSpPr>
        <p:spPr>
          <a:xfrm>
            <a:off x="0" y="454068"/>
            <a:ext cx="9144000" cy="1325563"/>
          </a:xfrm>
        </p:spPr>
        <p:txBody>
          <a:bodyPr/>
          <a:lstStyle/>
          <a:p>
            <a:r>
              <a:rPr lang="zh-CN" altLang="en-US" dirty="0"/>
              <a:t>科学家为什么相信进化论？</a:t>
            </a:r>
          </a:p>
        </p:txBody>
      </p:sp>
    </p:spTree>
    <p:extLst>
      <p:ext uri="{BB962C8B-B14F-4D97-AF65-F5344CB8AC3E}">
        <p14:creationId xmlns:p14="http://schemas.microsoft.com/office/powerpoint/2010/main" val="481309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E811A7-1C93-4C63-A05E-597CC74176A5}"/>
              </a:ext>
            </a:extLst>
          </p:cNvPr>
          <p:cNvSpPr txBox="1">
            <a:spLocks/>
          </p:cNvSpPr>
          <p:nvPr/>
        </p:nvSpPr>
        <p:spPr>
          <a:xfrm>
            <a:off x="273201" y="2435778"/>
            <a:ext cx="1638890" cy="151987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ts val="3860"/>
              </a:lnSpc>
            </a:pPr>
            <a:r>
              <a:rPr lang="zh-CN" altLang="en-US" sz="2800" dirty="0">
                <a:latin typeface="Microsoft YaHei" panose="020B0503020204020204" pitchFamily="34" charset="-122"/>
                <a:ea typeface="Microsoft YaHei" panose="020B0503020204020204" pitchFamily="34" charset="-122"/>
              </a:rPr>
              <a:t>义务教育的教材</a:t>
            </a:r>
          </a:p>
        </p:txBody>
      </p:sp>
      <p:pic>
        <p:nvPicPr>
          <p:cNvPr id="3" name="图片 2">
            <a:extLst>
              <a:ext uri="{FF2B5EF4-FFF2-40B4-BE49-F238E27FC236}">
                <a16:creationId xmlns:a16="http://schemas.microsoft.com/office/drawing/2014/main" id="{7BEFF767-521F-48D7-8254-73CA11036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101" y="1808058"/>
            <a:ext cx="1595083" cy="2267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12D881F1-0997-4FEC-9399-AD350F0C625B}"/>
              </a:ext>
            </a:extLst>
          </p:cNvPr>
          <p:cNvPicPr>
            <a:picLocks noChangeAspect="1"/>
          </p:cNvPicPr>
          <p:nvPr/>
        </p:nvPicPr>
        <p:blipFill>
          <a:blip r:embed="rId4"/>
          <a:stretch>
            <a:fillRect/>
          </a:stretch>
        </p:blipFill>
        <p:spPr>
          <a:xfrm>
            <a:off x="2645592" y="1806406"/>
            <a:ext cx="1638890" cy="22678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标题 1">
            <a:extLst>
              <a:ext uri="{FF2B5EF4-FFF2-40B4-BE49-F238E27FC236}">
                <a16:creationId xmlns:a16="http://schemas.microsoft.com/office/drawing/2014/main" id="{1C0E3362-6442-46E2-86E2-54DD1F266530}"/>
              </a:ext>
            </a:extLst>
          </p:cNvPr>
          <p:cNvSpPr txBox="1">
            <a:spLocks/>
          </p:cNvSpPr>
          <p:nvPr/>
        </p:nvSpPr>
        <p:spPr>
          <a:xfrm>
            <a:off x="273201" y="4941840"/>
            <a:ext cx="1638890" cy="1102432"/>
          </a:xfrm>
          <a:prstGeom prst="rect">
            <a:avLst/>
          </a:prstGeom>
        </p:spPr>
        <p:txBody>
          <a:bodyPr/>
          <a:lst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nSpc>
                <a:spcPts val="3860"/>
              </a:lnSpc>
            </a:pPr>
            <a:r>
              <a:rPr lang="zh-CN" altLang="en-US" sz="2800" b="0" dirty="0">
                <a:solidFill>
                  <a:schemeClr val="tx1"/>
                </a:solidFill>
                <a:latin typeface="Microsoft YaHei" panose="020B0503020204020204" pitchFamily="34" charset="-122"/>
                <a:ea typeface="Microsoft YaHei" panose="020B0503020204020204" pitchFamily="34" charset="-122"/>
              </a:rPr>
              <a:t>专业书籍</a:t>
            </a:r>
            <a:endParaRPr lang="zh-CN" sz="2800" b="0" dirty="0">
              <a:solidFill>
                <a:schemeClr val="tx1"/>
              </a:solidFill>
              <a:latin typeface="Microsoft YaHei" panose="020B0503020204020204" pitchFamily="34" charset="-122"/>
              <a:ea typeface="Microsoft YaHei" panose="020B0503020204020204" pitchFamily="34" charset="-122"/>
            </a:endParaRPr>
          </a:p>
        </p:txBody>
      </p:sp>
      <p:sp>
        <p:nvSpPr>
          <p:cNvPr id="8" name="标题 7">
            <a:extLst>
              <a:ext uri="{FF2B5EF4-FFF2-40B4-BE49-F238E27FC236}">
                <a16:creationId xmlns:a16="http://schemas.microsoft.com/office/drawing/2014/main" id="{CE8AFAD8-632D-AA4C-8785-442A9C01E26C}"/>
              </a:ext>
            </a:extLst>
          </p:cNvPr>
          <p:cNvSpPr>
            <a:spLocks noGrp="1"/>
          </p:cNvSpPr>
          <p:nvPr>
            <p:ph type="title"/>
          </p:nvPr>
        </p:nvSpPr>
        <p:spPr/>
        <p:txBody>
          <a:bodyPr/>
          <a:lstStyle/>
          <a:p>
            <a:r>
              <a:rPr lang="zh-CN" altLang="en-US" dirty="0"/>
              <a:t>科学家有更多被进化论影响的机会</a:t>
            </a:r>
          </a:p>
        </p:txBody>
      </p:sp>
      <p:pic>
        <p:nvPicPr>
          <p:cNvPr id="11" name="图片 10">
            <a:extLst>
              <a:ext uri="{FF2B5EF4-FFF2-40B4-BE49-F238E27FC236}">
                <a16:creationId xmlns:a16="http://schemas.microsoft.com/office/drawing/2014/main" id="{C1291AEC-2F86-6545-9735-C9C248899787}"/>
              </a:ext>
            </a:extLst>
          </p:cNvPr>
          <p:cNvPicPr>
            <a:picLocks noChangeAspect="1"/>
          </p:cNvPicPr>
          <p:nvPr/>
        </p:nvPicPr>
        <p:blipFill>
          <a:blip r:embed="rId5"/>
          <a:stretch>
            <a:fillRect/>
          </a:stretch>
        </p:blipFill>
        <p:spPr>
          <a:xfrm>
            <a:off x="6211979" y="1789917"/>
            <a:ext cx="1595083" cy="2289717"/>
          </a:xfrm>
          <a:prstGeom prst="rect">
            <a:avLst/>
          </a:prstGeom>
          <a:effectLst>
            <a:outerShdw blurRad="50800" dist="38100" dir="5400000" algn="t" rotWithShape="0">
              <a:prstClr val="black">
                <a:alpha val="40000"/>
              </a:prstClr>
            </a:outerShdw>
          </a:effectLst>
        </p:spPr>
      </p:pic>
      <p:pic>
        <p:nvPicPr>
          <p:cNvPr id="14" name="图片 13">
            <a:extLst>
              <a:ext uri="{FF2B5EF4-FFF2-40B4-BE49-F238E27FC236}">
                <a16:creationId xmlns:a16="http://schemas.microsoft.com/office/drawing/2014/main" id="{17740828-90C8-904C-88C1-CA1DD2E758D5}"/>
              </a:ext>
            </a:extLst>
          </p:cNvPr>
          <p:cNvPicPr>
            <a:picLocks noChangeAspect="1"/>
          </p:cNvPicPr>
          <p:nvPr/>
        </p:nvPicPr>
        <p:blipFill>
          <a:blip r:embed="rId6"/>
          <a:stretch>
            <a:fillRect/>
          </a:stretch>
        </p:blipFill>
        <p:spPr>
          <a:xfrm>
            <a:off x="4210291" y="4378604"/>
            <a:ext cx="2408060" cy="2408060"/>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544F2339-7190-8E4C-8015-1E0EAEE6717F}"/>
              </a:ext>
            </a:extLst>
          </p:cNvPr>
          <p:cNvPicPr>
            <a:picLocks noChangeAspect="1"/>
          </p:cNvPicPr>
          <p:nvPr/>
        </p:nvPicPr>
        <p:blipFill>
          <a:blip r:embed="rId7"/>
          <a:stretch>
            <a:fillRect/>
          </a:stretch>
        </p:blipFill>
        <p:spPr>
          <a:xfrm>
            <a:off x="2645592" y="4484763"/>
            <a:ext cx="1752600" cy="2070100"/>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C940AB18-7933-DD40-BD6D-E60E6A91766C}"/>
              </a:ext>
            </a:extLst>
          </p:cNvPr>
          <p:cNvPicPr>
            <a:picLocks noChangeAspect="1"/>
          </p:cNvPicPr>
          <p:nvPr/>
        </p:nvPicPr>
        <p:blipFill>
          <a:blip r:embed="rId8"/>
          <a:stretch>
            <a:fillRect/>
          </a:stretch>
        </p:blipFill>
        <p:spPr>
          <a:xfrm>
            <a:off x="6374359" y="4464050"/>
            <a:ext cx="1727200"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028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科学家受权威影响</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5" name="内容占位符 2">
            <a:extLst>
              <a:ext uri="{FF2B5EF4-FFF2-40B4-BE49-F238E27FC236}">
                <a16:creationId xmlns:a16="http://schemas.microsoft.com/office/drawing/2014/main" id="{E443FDF4-5DE3-D94E-91CD-41C8E696A176}"/>
              </a:ext>
            </a:extLst>
          </p:cNvPr>
          <p:cNvSpPr txBox="1">
            <a:spLocks/>
          </p:cNvSpPr>
          <p:nvPr/>
        </p:nvSpPr>
        <p:spPr>
          <a:xfrm>
            <a:off x="1000755" y="1877093"/>
            <a:ext cx="4995869" cy="2441409"/>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spcBef>
                <a:spcPts val="0"/>
              </a:spcBef>
              <a:buNone/>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生化学家迈克•贝希</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0"/>
              </a:spcBef>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从小接受</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进化论</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教育</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0"/>
              </a:spcBef>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长大后相信进化论</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0"/>
              </a:spcBef>
              <a:defRPr/>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成为科学家后，仍信进化论</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6" name="Picture 2" descr="查看源图像">
            <a:extLst>
              <a:ext uri="{FF2B5EF4-FFF2-40B4-BE49-F238E27FC236}">
                <a16:creationId xmlns:a16="http://schemas.microsoft.com/office/drawing/2014/main" id="{EEC76EB3-EFE9-0F46-9C19-8E976ECA8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162" y="1877091"/>
            <a:ext cx="2452257" cy="18907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A99669DD-6FCD-0641-84A3-8ECB98533675}"/>
              </a:ext>
            </a:extLst>
          </p:cNvPr>
          <p:cNvPicPr>
            <a:picLocks noChangeAspect="1"/>
          </p:cNvPicPr>
          <p:nvPr/>
        </p:nvPicPr>
        <p:blipFill rotWithShape="1">
          <a:blip r:embed="rId5">
            <a:extLst>
              <a:ext uri="{28A0092B-C50C-407E-A947-70E740481C1C}">
                <a14:useLocalDpi xmlns:a14="http://schemas.microsoft.com/office/drawing/2010/main" val="0"/>
              </a:ext>
            </a:extLst>
          </a:blip>
          <a:srcRect l="17601" t="1868" r="17601" b="-1"/>
          <a:stretch/>
        </p:blipFill>
        <p:spPr>
          <a:xfrm>
            <a:off x="5901313" y="4318502"/>
            <a:ext cx="1529472" cy="23162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内容占位符 2">
            <a:extLst>
              <a:ext uri="{FF2B5EF4-FFF2-40B4-BE49-F238E27FC236}">
                <a16:creationId xmlns:a16="http://schemas.microsoft.com/office/drawing/2014/main" id="{FB6A6692-4F33-E145-B11E-718A55A13F38}"/>
              </a:ext>
            </a:extLst>
          </p:cNvPr>
          <p:cNvSpPr txBox="1">
            <a:spLocks/>
          </p:cNvSpPr>
          <p:nvPr/>
        </p:nvSpPr>
        <p:spPr>
          <a:xfrm>
            <a:off x="1000755" y="4193341"/>
            <a:ext cx="4446872" cy="2441409"/>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spcBef>
                <a:spcPts val="0"/>
              </a:spcBef>
              <a:buNone/>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直到读了《</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150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年后重看进化论》，他开始思考：科学家们是如何知道进化论是真实的？</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719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迈克</a:t>
            </a:r>
            <a:r>
              <a:rPr lang="zh-CN" altLang="zh-CN" kern="0" dirty="0">
                <a:cs typeface="Times New Roman" panose="02020603050405020304" pitchFamily="18" charset="0"/>
              </a:rPr>
              <a:t>•</a:t>
            </a:r>
            <a:r>
              <a:rPr lang="zh-CN" altLang="en-US" dirty="0"/>
              <a:t>贝希博士的科学血泪史</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3" name="内容占位符 2">
            <a:extLst>
              <a:ext uri="{FF2B5EF4-FFF2-40B4-BE49-F238E27FC236}">
                <a16:creationId xmlns:a16="http://schemas.microsoft.com/office/drawing/2014/main" id="{CE8DEAC0-052F-AE46-914A-56E7E1CF4D73}"/>
              </a:ext>
            </a:extLst>
          </p:cNvPr>
          <p:cNvSpPr txBox="1">
            <a:spLocks/>
          </p:cNvSpPr>
          <p:nvPr/>
        </p:nvSpPr>
        <p:spPr>
          <a:xfrm>
            <a:off x="684429" y="1983092"/>
            <a:ext cx="5122819" cy="2553391"/>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ts val="3860"/>
              </a:lnSpc>
              <a:spcBef>
                <a:spcPts val="0"/>
              </a:spcBef>
              <a:buFont typeface="+mj-lt"/>
              <a:buAutoNum type="arabi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有意识地抛开固有的进化论世界观</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lnSpc>
                <a:spcPts val="3860"/>
              </a:lnSpc>
              <a:spcBef>
                <a:spcPts val="0"/>
              </a:spcBef>
              <a:buFont typeface="+mj-lt"/>
              <a:buAutoNum type="arabi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在证据面前实事求是</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lnSpc>
                <a:spcPts val="3860"/>
              </a:lnSpc>
              <a:spcBef>
                <a:spcPts val="0"/>
              </a:spcBef>
              <a:buFont typeface="+mj-lt"/>
              <a:buAutoNum type="arabi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按照客观证据</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改变自己原有的进化论世界观。</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6AF23054-FE38-124D-A3A8-AC70874B522A}"/>
              </a:ext>
            </a:extLst>
          </p:cNvPr>
          <p:cNvSpPr txBox="1"/>
          <p:nvPr/>
        </p:nvSpPr>
        <p:spPr>
          <a:xfrm>
            <a:off x="630597" y="4703452"/>
            <a:ext cx="7846680" cy="1553117"/>
          </a:xfrm>
          <a:prstGeom prst="rect">
            <a:avLst/>
          </a:prstGeom>
          <a:noFill/>
        </p:spPr>
        <p:txBody>
          <a:bodyPr wrap="square">
            <a:spAutoFit/>
          </a:bodyPr>
          <a:lstStyle/>
          <a:p>
            <a:pPr>
              <a:lnSpc>
                <a:spcPts val="3860"/>
              </a:lnSpc>
              <a:spcBef>
                <a:spcPts val="1200"/>
              </a:spcBef>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结果：</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挣扎近十年</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后</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迈克•贝希</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博士</a:t>
            </a:r>
            <a:r>
              <a:rPr lang="zh-CN" altLang="zh-CN" sz="2800" kern="0" dirty="0">
                <a:effectLst/>
                <a:latin typeface="Microsoft YaHei" panose="020B0503020204020204" pitchFamily="34" charset="-122"/>
                <a:ea typeface="Microsoft YaHei" panose="020B0503020204020204" pitchFamily="34" charset="-122"/>
                <a:cs typeface="宋体" panose="02010600030101010101" pitchFamily="2" charset="-122"/>
              </a:rPr>
              <a:t>从原来相信随机进化论，转而相信</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智慧设计论；他认为上帝就是那位设计者。</a:t>
            </a:r>
            <a:endParaRPr lang="zh-CN" altLang="zh-CN" sz="2800" dirty="0">
              <a:effectLst/>
              <a:latin typeface="Microsoft YaHei" panose="020B0503020204020204" pitchFamily="34" charset="-122"/>
              <a:ea typeface="Microsoft YaHei" panose="020B0503020204020204" pitchFamily="34" charset="-122"/>
            </a:endParaRPr>
          </a:p>
        </p:txBody>
      </p:sp>
      <p:pic>
        <p:nvPicPr>
          <p:cNvPr id="18" name="Picture 2" descr="查看源图像">
            <a:extLst>
              <a:ext uri="{FF2B5EF4-FFF2-40B4-BE49-F238E27FC236}">
                <a16:creationId xmlns:a16="http://schemas.microsoft.com/office/drawing/2014/main" id="{466B0EF1-BE14-004B-BECB-7C86E0333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316" y="2085623"/>
            <a:ext cx="2452257" cy="18907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文本框 19">
            <a:extLst>
              <a:ext uri="{FF2B5EF4-FFF2-40B4-BE49-F238E27FC236}">
                <a16:creationId xmlns:a16="http://schemas.microsoft.com/office/drawing/2014/main" id="{714FC1FD-2555-1542-9BD6-608CD15A567D}"/>
              </a:ext>
            </a:extLst>
          </p:cNvPr>
          <p:cNvSpPr txBox="1"/>
          <p:nvPr/>
        </p:nvSpPr>
        <p:spPr>
          <a:xfrm>
            <a:off x="739801" y="1983091"/>
            <a:ext cx="5122820" cy="2450580"/>
          </a:xfrm>
          <a:prstGeom prst="rect">
            <a:avLst/>
          </a:prstGeom>
          <a:solidFill>
            <a:srgbClr val="182610"/>
          </a:solidFill>
          <a:ln>
            <a:solidFill>
              <a:schemeClr val="accent1"/>
            </a:solidFill>
          </a:ln>
        </p:spPr>
        <p:txBody>
          <a:bodyPr wrap="square" tIns="360000" bIns="360000" anchor="ctr">
            <a:spAutoFit/>
          </a:bodyPr>
          <a:lstStyle/>
          <a:p>
            <a:pPr algn="ctr"/>
            <a:r>
              <a:rPr lang="zh-CN" altLang="zh-CN" sz="2800" b="1" dirty="0">
                <a:solidFill>
                  <a:schemeClr val="bg1"/>
                </a:solidFill>
                <a:latin typeface="Microsoft YaHei" panose="020B0503020204020204" pitchFamily="34" charset="-122"/>
                <a:ea typeface="Microsoft YaHei" panose="020B0503020204020204" pitchFamily="34" charset="-122"/>
              </a:rPr>
              <a:t>代价：</a:t>
            </a:r>
            <a:endParaRPr lang="en-US" altLang="zh-CN" sz="2800" b="1" dirty="0">
              <a:solidFill>
                <a:schemeClr val="bg1"/>
              </a:solidFill>
              <a:latin typeface="Microsoft YaHei" panose="020B0503020204020204" pitchFamily="34" charset="-122"/>
              <a:ea typeface="Microsoft YaHei" panose="020B0503020204020204" pitchFamily="34" charset="-122"/>
            </a:endParaRPr>
          </a:p>
          <a:p>
            <a:pPr algn="ctr"/>
            <a:endParaRPr lang="en-US" altLang="zh-CN" sz="2800" b="1" dirty="0">
              <a:solidFill>
                <a:schemeClr val="bg1"/>
              </a:solidFill>
              <a:latin typeface="Microsoft YaHei" panose="020B0503020204020204" pitchFamily="34" charset="-122"/>
              <a:ea typeface="Microsoft YaHei" panose="020B0503020204020204" pitchFamily="34" charset="-122"/>
            </a:endParaRPr>
          </a:p>
          <a:p>
            <a:pPr marL="457200" indent="-457200">
              <a:buFont typeface="Arial" panose="020B0604020202020204" pitchFamily="34" charset="0"/>
              <a:buChar char="•"/>
            </a:pPr>
            <a:r>
              <a:rPr lang="zh-CN" altLang="zh-CN" sz="2800" b="1" dirty="0">
                <a:solidFill>
                  <a:schemeClr val="bg1"/>
                </a:solidFill>
                <a:latin typeface="Microsoft YaHei" panose="020B0503020204020204" pitchFamily="34" charset="-122"/>
                <a:ea typeface="Microsoft YaHei" panose="020B0503020204020204" pitchFamily="34" charset="-122"/>
              </a:rPr>
              <a:t>被大学孤立</a:t>
            </a:r>
            <a:endParaRPr lang="en-US" altLang="zh-CN" sz="2800" b="1" dirty="0">
              <a:solidFill>
                <a:schemeClr val="bg1"/>
              </a:solidFill>
              <a:latin typeface="Microsoft YaHei" panose="020B0503020204020204" pitchFamily="34" charset="-122"/>
              <a:ea typeface="Microsoft YaHei" panose="020B0503020204020204" pitchFamily="34" charset="-122"/>
            </a:endParaRPr>
          </a:p>
          <a:p>
            <a:pPr marL="457200" indent="-457200">
              <a:buFont typeface="Arial" panose="020B0604020202020204" pitchFamily="34" charset="0"/>
              <a:buChar char="•"/>
            </a:pPr>
            <a:r>
              <a:rPr lang="zh-CN" altLang="zh-CN" sz="2800" b="1" dirty="0">
                <a:solidFill>
                  <a:schemeClr val="bg1"/>
                </a:solidFill>
                <a:latin typeface="Microsoft YaHei" panose="020B0503020204020204" pitchFamily="34" charset="-122"/>
                <a:ea typeface="Microsoft YaHei" panose="020B0503020204020204" pitchFamily="34" charset="-122"/>
              </a:rPr>
              <a:t>再没研究生敢请他作导师</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105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50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11" name="组合 10">
            <a:extLst>
              <a:ext uri="{FF2B5EF4-FFF2-40B4-BE49-F238E27FC236}">
                <a16:creationId xmlns:a16="http://schemas.microsoft.com/office/drawing/2014/main" id="{FD137899-67DF-8942-8046-391E6192619D}"/>
              </a:ext>
            </a:extLst>
          </p:cNvPr>
          <p:cNvGrpSpPr/>
          <p:nvPr/>
        </p:nvGrpSpPr>
        <p:grpSpPr>
          <a:xfrm>
            <a:off x="1147648" y="687098"/>
            <a:ext cx="6848704" cy="2269175"/>
            <a:chOff x="2093948" y="1282944"/>
            <a:chExt cx="5050353" cy="1673329"/>
          </a:xfrm>
        </p:grpSpPr>
        <p:pic>
          <p:nvPicPr>
            <p:cNvPr id="4" name="图片 3">
              <a:extLst>
                <a:ext uri="{FF2B5EF4-FFF2-40B4-BE49-F238E27FC236}">
                  <a16:creationId xmlns:a16="http://schemas.microsoft.com/office/drawing/2014/main" id="{AFB70E77-0785-4BAB-B770-F35B66757719}"/>
                </a:ext>
              </a:extLst>
            </p:cNvPr>
            <p:cNvPicPr>
              <a:picLocks noChangeAspect="1"/>
            </p:cNvPicPr>
            <p:nvPr/>
          </p:nvPicPr>
          <p:blipFill rotWithShape="1">
            <a:blip r:embed="rId4">
              <a:extLst>
                <a:ext uri="{28A0092B-C50C-407E-A947-70E740481C1C}">
                  <a14:useLocalDpi xmlns:a14="http://schemas.microsoft.com/office/drawing/2010/main" val="0"/>
                </a:ext>
              </a:extLst>
            </a:blip>
            <a:srcRect r="16217" b="12574"/>
            <a:stretch/>
          </p:blipFill>
          <p:spPr>
            <a:xfrm>
              <a:off x="2093948" y="1282944"/>
              <a:ext cx="2384015" cy="16518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D97A5130-1BCA-4705-92EA-60ED57246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2032" y="1282944"/>
              <a:ext cx="2592269" cy="16733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文本框 5">
            <a:extLst>
              <a:ext uri="{FF2B5EF4-FFF2-40B4-BE49-F238E27FC236}">
                <a16:creationId xmlns:a16="http://schemas.microsoft.com/office/drawing/2014/main" id="{36044367-6303-45CB-9E00-95ADF7F6ED51}"/>
              </a:ext>
            </a:extLst>
          </p:cNvPr>
          <p:cNvSpPr txBox="1"/>
          <p:nvPr/>
        </p:nvSpPr>
        <p:spPr>
          <a:xfrm>
            <a:off x="875505" y="3373854"/>
            <a:ext cx="7813964" cy="2797048"/>
          </a:xfrm>
          <a:prstGeom prst="rect">
            <a:avLst/>
          </a:prstGeom>
          <a:noFill/>
        </p:spPr>
        <p:txBody>
          <a:bodyPr wrap="square">
            <a:spAutoFit/>
          </a:bodyPr>
          <a:lstStyle/>
          <a:p>
            <a:pPr lvl="0">
              <a:lnSpc>
                <a:spcPts val="42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科学家为什么相信进化论？</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dirty="0">
              <a:effectLst/>
              <a:latin typeface="Microsoft YaHei" panose="020B0503020204020204" pitchFamily="34" charset="-122"/>
              <a:ea typeface="Microsoft YaHei" panose="020B0503020204020204" pitchFamily="34" charset="-122"/>
            </a:endParaRPr>
          </a:p>
          <a:p>
            <a:pPr marL="342900" lvl="0" indent="-342900">
              <a:lnSpc>
                <a:spcPts val="4260"/>
              </a:lnSpc>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受权威人士的影响，例如：老师、教授等。</a:t>
            </a:r>
          </a:p>
          <a:p>
            <a:pPr marL="342900" lvl="0" indent="-342900">
              <a:lnSpc>
                <a:spcPts val="4260"/>
              </a:lnSpc>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受权威读物的影响，例如：教材、刊物等。</a:t>
            </a:r>
          </a:p>
          <a:p>
            <a:pPr marL="342900" lvl="0" indent="-342900">
              <a:lnSpc>
                <a:spcPts val="4260"/>
              </a:lnSpc>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因为进化论有根有据，已被科学证明。</a:t>
            </a:r>
          </a:p>
          <a:p>
            <a:pPr>
              <a:lnSpc>
                <a:spcPts val="4260"/>
              </a:lnSpc>
            </a:pP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D</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受唯物论主流思想的推动。</a:t>
            </a:r>
            <a:endParaRPr lang="zh-CN" altLang="en-US" sz="28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ED899637-EA9F-8F4C-846D-2002C381076B}"/>
              </a:ext>
            </a:extLst>
          </p:cNvPr>
          <p:cNvSpPr txBox="1"/>
          <p:nvPr/>
        </p:nvSpPr>
        <p:spPr>
          <a:xfrm>
            <a:off x="5544274" y="3465313"/>
            <a:ext cx="982961"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ABD</a:t>
            </a:r>
            <a:endParaRPr kumimoji="1" lang="zh-CN" altLang="en-US" sz="2800" b="1" dirty="0"/>
          </a:p>
        </p:txBody>
      </p:sp>
    </p:spTree>
    <p:extLst>
      <p:ext uri="{BB962C8B-B14F-4D97-AF65-F5344CB8AC3E}">
        <p14:creationId xmlns:p14="http://schemas.microsoft.com/office/powerpoint/2010/main" val="3867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7962DE88-18F8-B04A-A0CD-91BD6A4EF251}"/>
              </a:ext>
            </a:extLst>
          </p:cNvPr>
          <p:cNvSpPr>
            <a:spLocks noGrp="1"/>
          </p:cNvSpPr>
          <p:nvPr>
            <p:ph type="title"/>
          </p:nvPr>
        </p:nvSpPr>
        <p:spPr/>
        <p:txBody>
          <a:bodyPr/>
          <a:lstStyle/>
          <a:p>
            <a:r>
              <a:rPr lang="zh-CN" altLang="en-US" dirty="0"/>
              <a:t> 进化论的概念是从哪里来的？</a:t>
            </a:r>
          </a:p>
        </p:txBody>
      </p:sp>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1455227" y="5586780"/>
            <a:ext cx="7377920" cy="1477223"/>
          </a:xfrm>
          <a:prstGeom prst="rect">
            <a:avLst/>
          </a:prstGeom>
          <a:noFill/>
          <a:ln w="12700">
            <a:noFill/>
            <a:miter lim="800000"/>
            <a:headEnd/>
            <a:tailEnd/>
          </a:ln>
        </p:spPr>
        <p:txBody>
          <a:bodyPr lIns="90000" tIns="46800" rIns="90000" bIns="46800"/>
          <a:lstStyle/>
          <a:p>
            <a:pPr defTabSz="114300">
              <a:lnSpc>
                <a:spcPts val="3860"/>
              </a:lnSpc>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进化论是一种早已存在的古老哲学理论。</a:t>
            </a:r>
          </a:p>
        </p:txBody>
      </p:sp>
      <p:pic>
        <p:nvPicPr>
          <p:cNvPr id="17" name="图片 16">
            <a:extLst>
              <a:ext uri="{FF2B5EF4-FFF2-40B4-BE49-F238E27FC236}">
                <a16:creationId xmlns:a16="http://schemas.microsoft.com/office/drawing/2014/main" id="{877F91D8-17DD-4145-84C7-814168E2A021}"/>
              </a:ext>
            </a:extLst>
          </p:cNvPr>
          <p:cNvPicPr>
            <a:picLocks noChangeAspect="1"/>
          </p:cNvPicPr>
          <p:nvPr/>
        </p:nvPicPr>
        <p:blipFill>
          <a:blip r:embed="rId4"/>
          <a:stretch>
            <a:fillRect/>
          </a:stretch>
        </p:blipFill>
        <p:spPr>
          <a:xfrm>
            <a:off x="2347809" y="1987631"/>
            <a:ext cx="4584169" cy="34381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3271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7962DE88-18F8-B04A-A0CD-91BD6A4EF251}"/>
              </a:ext>
            </a:extLst>
          </p:cNvPr>
          <p:cNvSpPr>
            <a:spLocks noGrp="1"/>
          </p:cNvSpPr>
          <p:nvPr>
            <p:ph type="title"/>
          </p:nvPr>
        </p:nvSpPr>
        <p:spPr/>
        <p:txBody>
          <a:bodyPr/>
          <a:lstStyle/>
          <a:p>
            <a:r>
              <a:rPr lang="zh-CN" altLang="en-US" dirty="0"/>
              <a:t>任务一</a:t>
            </a:r>
            <a:br>
              <a:rPr lang="zh-CN" altLang="en-US" dirty="0"/>
            </a:br>
            <a:endParaRPr lang="zh-CN" altLang="en-US" dirty="0"/>
          </a:p>
        </p:txBody>
      </p:sp>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1543342" y="2018562"/>
            <a:ext cx="7377920" cy="1477223"/>
          </a:xfrm>
          <a:prstGeom prst="rect">
            <a:avLst/>
          </a:prstGeom>
          <a:noFill/>
          <a:ln w="12700">
            <a:noFill/>
            <a:miter lim="800000"/>
            <a:headEnd/>
            <a:tailEnd/>
          </a:ln>
        </p:spPr>
        <p:txBody>
          <a:bodyPr lIns="90000" tIns="46800" rIns="90000" bIns="46800"/>
          <a:lstStyle/>
          <a:p>
            <a:pPr defTabSz="114300">
              <a:lnSpc>
                <a:spcPts val="3860"/>
              </a:lnSpc>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阅读材料一：进化论的发展史（上）</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回答问题</a:t>
            </a:r>
            <a:b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br>
            <a:endPar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1" name="图片 10">
            <a:extLst>
              <a:ext uri="{FF2B5EF4-FFF2-40B4-BE49-F238E27FC236}">
                <a16:creationId xmlns:a16="http://schemas.microsoft.com/office/drawing/2014/main" id="{8CA01E61-BD20-7345-8B99-8438069E5A61}"/>
              </a:ext>
            </a:extLst>
          </p:cNvPr>
          <p:cNvPicPr>
            <a:picLocks noChangeAspect="1"/>
          </p:cNvPicPr>
          <p:nvPr/>
        </p:nvPicPr>
        <p:blipFill>
          <a:blip r:embed="rId4"/>
          <a:stretch>
            <a:fillRect/>
          </a:stretch>
        </p:blipFill>
        <p:spPr>
          <a:xfrm>
            <a:off x="2324100" y="3262179"/>
            <a:ext cx="4495800" cy="31877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609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342299" y="1332369"/>
            <a:ext cx="112232" cy="510817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40305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332370"/>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a:off x="8714268" y="1332370"/>
            <a:ext cx="13148" cy="4919342"/>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89536"/>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073269"/>
            <a:ext cx="921637" cy="565092"/>
          </a:xfrm>
          <a:prstGeom prst="rect">
            <a:avLst/>
          </a:prstGeom>
          <a:ln w="12700">
            <a:miter lim="400000"/>
          </a:ln>
        </p:spPr>
      </p:pic>
      <p:sp>
        <p:nvSpPr>
          <p:cNvPr id="2" name="标题 1">
            <a:extLst>
              <a:ext uri="{FF2B5EF4-FFF2-40B4-BE49-F238E27FC236}">
                <a16:creationId xmlns:a16="http://schemas.microsoft.com/office/drawing/2014/main" id="{7962DE88-18F8-B04A-A0CD-91BD6A4EF251}"/>
              </a:ext>
            </a:extLst>
          </p:cNvPr>
          <p:cNvSpPr>
            <a:spLocks noGrp="1"/>
          </p:cNvSpPr>
          <p:nvPr>
            <p:ph type="title"/>
          </p:nvPr>
        </p:nvSpPr>
        <p:spPr>
          <a:xfrm>
            <a:off x="0" y="414311"/>
            <a:ext cx="9144000" cy="1325563"/>
          </a:xfrm>
        </p:spPr>
        <p:txBody>
          <a:bodyPr/>
          <a:lstStyle/>
          <a:p>
            <a:r>
              <a:rPr lang="zh-CN" altLang="en-US" dirty="0"/>
              <a:t>任务一 习题</a:t>
            </a:r>
          </a:p>
        </p:txBody>
      </p:sp>
      <p:sp>
        <p:nvSpPr>
          <p:cNvPr id="17" name="文本框 16">
            <a:extLst>
              <a:ext uri="{FF2B5EF4-FFF2-40B4-BE49-F238E27FC236}">
                <a16:creationId xmlns:a16="http://schemas.microsoft.com/office/drawing/2014/main" id="{DE62DB40-D0A5-2D49-AD2D-C186AD046A67}"/>
              </a:ext>
            </a:extLst>
          </p:cNvPr>
          <p:cNvSpPr txBox="1"/>
          <p:nvPr/>
        </p:nvSpPr>
        <p:spPr>
          <a:xfrm>
            <a:off x="447263" y="1798983"/>
            <a:ext cx="7781866" cy="4669420"/>
          </a:xfrm>
          <a:prstGeom prst="rect">
            <a:avLst/>
          </a:prstGeom>
          <a:noFill/>
        </p:spPr>
        <p:txBody>
          <a:bodyPr wrap="square">
            <a:spAutoFit/>
          </a:bodyPr>
          <a:lstStyle/>
          <a:p>
            <a:pPr marL="152400" marR="152400">
              <a:lnSpc>
                <a:spcPts val="4260"/>
              </a:lnSpc>
              <a:spcBef>
                <a:spcPts val="1200"/>
              </a:spcBef>
              <a:spcAft>
                <a:spcPts val="0"/>
              </a:spcAft>
            </a:pPr>
            <a:r>
              <a:rPr lang="zh-CN" altLang="zh-CN" sz="2800" dirty="0">
                <a:effectLst/>
                <a:latin typeface="Microsoft YaHei" panose="020B0503020204020204" pitchFamily="34" charset="-122"/>
                <a:ea typeface="Microsoft YaHei" panose="020B0503020204020204" pitchFamily="34" charset="-122"/>
              </a:rPr>
              <a:t>一、判断对错，对的打勾，错的打叉。</a:t>
            </a:r>
          </a:p>
          <a:p>
            <a:pPr marL="76200" marR="152400">
              <a:lnSpc>
                <a:spcPts val="4260"/>
              </a:lnSpc>
              <a:spcBef>
                <a:spcPts val="1200"/>
              </a:spcBef>
              <a:spcAft>
                <a:spcPts val="0"/>
              </a:spcAft>
            </a:pP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1</a:t>
            </a:r>
            <a:r>
              <a:rPr lang="zh-CN" altLang="zh-CN" sz="2800" dirty="0">
                <a:effectLst/>
                <a:latin typeface="Microsoft YaHei" panose="020B0503020204020204" pitchFamily="34" charset="-122"/>
                <a:ea typeface="Microsoft YaHei" panose="020B0503020204020204" pitchFamily="34" charset="-122"/>
              </a:rPr>
              <a:t>、进化论是一套古老的哲学思想。</a:t>
            </a:r>
          </a:p>
          <a:p>
            <a:pPr marL="76200" marR="152400">
              <a:lnSpc>
                <a:spcPts val="4260"/>
              </a:lnSpc>
              <a:spcBef>
                <a:spcPts val="1200"/>
              </a:spcBef>
              <a:spcAft>
                <a:spcPts val="0"/>
              </a:spcAft>
            </a:pP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2</a:t>
            </a:r>
            <a:r>
              <a:rPr lang="zh-CN" altLang="zh-CN" sz="2800" dirty="0">
                <a:effectLst/>
                <a:latin typeface="Microsoft YaHei" panose="020B0503020204020204" pitchFamily="34" charset="-122"/>
                <a:ea typeface="Microsoft YaHei" panose="020B0503020204020204" pitchFamily="34" charset="-122"/>
              </a:rPr>
              <a:t>、</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进化论是一套现代</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才有的科学理论</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zh-CN" sz="2800" dirty="0">
              <a:effectLst/>
              <a:latin typeface="Microsoft YaHei" panose="020B0503020204020204" pitchFamily="34" charset="-122"/>
              <a:ea typeface="Microsoft YaHei" panose="020B0503020204020204" pitchFamily="34" charset="-122"/>
            </a:endParaRPr>
          </a:p>
          <a:p>
            <a:pPr marL="76200" marR="152400">
              <a:lnSpc>
                <a:spcPts val="4260"/>
              </a:lnSpc>
              <a:spcBef>
                <a:spcPts val="1200"/>
              </a:spcBef>
              <a:spcAft>
                <a:spcPts val="0"/>
              </a:spcAft>
            </a:pP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3</a:t>
            </a:r>
            <a:r>
              <a:rPr lang="zh-CN" altLang="zh-CN" sz="2800" dirty="0">
                <a:effectLst/>
                <a:latin typeface="Microsoft YaHei" panose="020B0503020204020204" pitchFamily="34" charset="-122"/>
                <a:ea typeface="Microsoft YaHei" panose="020B0503020204020204" pitchFamily="34" charset="-122"/>
              </a:rPr>
              <a:t>、</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进化论是由古代哲学家提出来的。</a:t>
            </a:r>
            <a:endParaRPr lang="zh-CN" altLang="zh-CN" sz="2800" dirty="0">
              <a:effectLst/>
              <a:latin typeface="Microsoft YaHei" panose="020B0503020204020204" pitchFamily="34" charset="-122"/>
              <a:ea typeface="Microsoft YaHei" panose="020B0503020204020204" pitchFamily="34" charset="-122"/>
            </a:endParaRPr>
          </a:p>
          <a:p>
            <a:pPr marL="76200" marR="152400">
              <a:lnSpc>
                <a:spcPts val="4260"/>
              </a:lnSpc>
              <a:spcBef>
                <a:spcPts val="1200"/>
              </a:spcBef>
              <a:spcAft>
                <a:spcPts val="0"/>
              </a:spcAft>
            </a:pP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4</a:t>
            </a:r>
            <a:r>
              <a:rPr lang="zh-CN" altLang="zh-CN" sz="2800" dirty="0">
                <a:effectLst/>
                <a:latin typeface="Microsoft YaHei" panose="020B0503020204020204" pitchFamily="34" charset="-122"/>
                <a:ea typeface="Microsoft YaHei" panose="020B0503020204020204" pitchFamily="34" charset="-122"/>
              </a:rPr>
              <a:t>、</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进化论是由达尔文最先提出来的。</a:t>
            </a:r>
            <a:endParaRPr lang="zh-CN" altLang="zh-CN" sz="2800" dirty="0">
              <a:effectLst/>
              <a:latin typeface="Microsoft YaHei" panose="020B0503020204020204" pitchFamily="34" charset="-122"/>
              <a:ea typeface="Microsoft YaHei" panose="020B0503020204020204" pitchFamily="34" charset="-122"/>
            </a:endParaRPr>
          </a:p>
          <a:p>
            <a:pPr marL="76200" marR="152400">
              <a:lnSpc>
                <a:spcPts val="4260"/>
              </a:lnSpc>
              <a:spcBef>
                <a:spcPts val="1200"/>
              </a:spcBef>
              <a:spcAft>
                <a:spcPts val="0"/>
              </a:spcAft>
            </a:pP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r>
              <a:rPr lang="en-US" altLang="zh-CN" sz="2800" dirty="0">
                <a:effectLst/>
                <a:latin typeface="Microsoft YaHei" panose="020B0503020204020204" pitchFamily="34" charset="-122"/>
                <a:ea typeface="Microsoft YaHei" panose="020B0503020204020204" pitchFamily="34" charset="-122"/>
              </a:rPr>
              <a:t>5</a:t>
            </a:r>
            <a:r>
              <a:rPr lang="zh-CN" altLang="zh-CN" sz="2800" dirty="0">
                <a:effectLst/>
                <a:latin typeface="Microsoft YaHei" panose="020B0503020204020204" pitchFamily="34" charset="-122"/>
                <a:ea typeface="Microsoft YaHei" panose="020B0503020204020204" pitchFamily="34" charset="-122"/>
              </a:rPr>
              <a:t>、现代科学</a:t>
            </a:r>
            <a:r>
              <a:rPr lang="zh-CN" altLang="en-US" sz="2800" dirty="0">
                <a:effectLst/>
                <a:latin typeface="Microsoft YaHei" panose="020B0503020204020204" pitchFamily="34" charset="-122"/>
                <a:ea typeface="Microsoft YaHei" panose="020B0503020204020204" pitchFamily="34" charset="-122"/>
              </a:rPr>
              <a:t>是在圣经世界观的影响下发</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展起来的</a:t>
            </a:r>
            <a:r>
              <a:rPr lang="zh-CN" altLang="zh-CN" sz="2800" dirty="0">
                <a:effectLst/>
                <a:latin typeface="Microsoft YaHei" panose="020B0503020204020204" pitchFamily="34" charset="-122"/>
                <a:ea typeface="Microsoft YaHei" panose="020B0503020204020204" pitchFamily="34" charset="-122"/>
              </a:rPr>
              <a:t>。</a:t>
            </a:r>
          </a:p>
        </p:txBody>
      </p:sp>
      <p:pic>
        <p:nvPicPr>
          <p:cNvPr id="4" name="图片 3">
            <a:extLst>
              <a:ext uri="{FF2B5EF4-FFF2-40B4-BE49-F238E27FC236}">
                <a16:creationId xmlns:a16="http://schemas.microsoft.com/office/drawing/2014/main" id="{DE7A875C-4C0F-DD46-9621-C962239C8F1F}"/>
              </a:ext>
            </a:extLst>
          </p:cNvPr>
          <p:cNvPicPr>
            <a:picLocks noChangeAspect="1"/>
          </p:cNvPicPr>
          <p:nvPr/>
        </p:nvPicPr>
        <p:blipFill>
          <a:blip r:embed="rId4"/>
          <a:stretch>
            <a:fillRect/>
          </a:stretch>
        </p:blipFill>
        <p:spPr>
          <a:xfrm>
            <a:off x="950151" y="3256562"/>
            <a:ext cx="396131" cy="452720"/>
          </a:xfrm>
          <a:prstGeom prst="rect">
            <a:avLst/>
          </a:prstGeom>
        </p:spPr>
      </p:pic>
      <p:pic>
        <p:nvPicPr>
          <p:cNvPr id="6" name="图片 5">
            <a:extLst>
              <a:ext uri="{FF2B5EF4-FFF2-40B4-BE49-F238E27FC236}">
                <a16:creationId xmlns:a16="http://schemas.microsoft.com/office/drawing/2014/main" id="{A49EA42D-1DCE-3D42-A27C-0455FFD07BB4}"/>
              </a:ext>
            </a:extLst>
          </p:cNvPr>
          <p:cNvPicPr>
            <a:picLocks noChangeAspect="1"/>
          </p:cNvPicPr>
          <p:nvPr/>
        </p:nvPicPr>
        <p:blipFill>
          <a:blip r:embed="rId5"/>
          <a:stretch>
            <a:fillRect/>
          </a:stretch>
        </p:blipFill>
        <p:spPr>
          <a:xfrm>
            <a:off x="993863" y="2512118"/>
            <a:ext cx="434050" cy="452719"/>
          </a:xfrm>
          <a:prstGeom prst="rect">
            <a:avLst/>
          </a:prstGeom>
        </p:spPr>
      </p:pic>
      <p:pic>
        <p:nvPicPr>
          <p:cNvPr id="18" name="图片 17">
            <a:extLst>
              <a:ext uri="{FF2B5EF4-FFF2-40B4-BE49-F238E27FC236}">
                <a16:creationId xmlns:a16="http://schemas.microsoft.com/office/drawing/2014/main" id="{B7CDCDD3-8788-D240-99EF-6DD0A8FE3961}"/>
              </a:ext>
            </a:extLst>
          </p:cNvPr>
          <p:cNvPicPr>
            <a:picLocks noChangeAspect="1"/>
          </p:cNvPicPr>
          <p:nvPr/>
        </p:nvPicPr>
        <p:blipFill>
          <a:blip r:embed="rId5"/>
          <a:stretch>
            <a:fillRect/>
          </a:stretch>
        </p:blipFill>
        <p:spPr>
          <a:xfrm>
            <a:off x="993863" y="3912653"/>
            <a:ext cx="434050" cy="452719"/>
          </a:xfrm>
          <a:prstGeom prst="rect">
            <a:avLst/>
          </a:prstGeom>
        </p:spPr>
      </p:pic>
      <p:pic>
        <p:nvPicPr>
          <p:cNvPr id="19" name="图片 18">
            <a:extLst>
              <a:ext uri="{FF2B5EF4-FFF2-40B4-BE49-F238E27FC236}">
                <a16:creationId xmlns:a16="http://schemas.microsoft.com/office/drawing/2014/main" id="{54330DE9-227D-2445-AE60-D66065F03E09}"/>
              </a:ext>
            </a:extLst>
          </p:cNvPr>
          <p:cNvPicPr>
            <a:picLocks noChangeAspect="1"/>
          </p:cNvPicPr>
          <p:nvPr/>
        </p:nvPicPr>
        <p:blipFill>
          <a:blip r:embed="rId4"/>
          <a:stretch>
            <a:fillRect/>
          </a:stretch>
        </p:blipFill>
        <p:spPr>
          <a:xfrm>
            <a:off x="938577" y="4668673"/>
            <a:ext cx="396131" cy="452720"/>
          </a:xfrm>
          <a:prstGeom prst="rect">
            <a:avLst/>
          </a:prstGeom>
        </p:spPr>
      </p:pic>
      <p:pic>
        <p:nvPicPr>
          <p:cNvPr id="20" name="图片 19">
            <a:extLst>
              <a:ext uri="{FF2B5EF4-FFF2-40B4-BE49-F238E27FC236}">
                <a16:creationId xmlns:a16="http://schemas.microsoft.com/office/drawing/2014/main" id="{8421CAC9-33E9-2F46-B8D1-9EB21DF48AE3}"/>
              </a:ext>
            </a:extLst>
          </p:cNvPr>
          <p:cNvPicPr>
            <a:picLocks noChangeAspect="1"/>
          </p:cNvPicPr>
          <p:nvPr/>
        </p:nvPicPr>
        <p:blipFill>
          <a:blip r:embed="rId5"/>
          <a:stretch>
            <a:fillRect/>
          </a:stretch>
        </p:blipFill>
        <p:spPr>
          <a:xfrm>
            <a:off x="993863" y="5301617"/>
            <a:ext cx="434050" cy="452719"/>
          </a:xfrm>
          <a:prstGeom prst="rect">
            <a:avLst/>
          </a:prstGeom>
        </p:spPr>
      </p:pic>
      <p:pic>
        <p:nvPicPr>
          <p:cNvPr id="21" name="图片 20">
            <a:extLst>
              <a:ext uri="{FF2B5EF4-FFF2-40B4-BE49-F238E27FC236}">
                <a16:creationId xmlns:a16="http://schemas.microsoft.com/office/drawing/2014/main" id="{1F07029F-46F3-2241-AD1B-6A3226D5C124}"/>
              </a:ext>
            </a:extLst>
          </p:cNvPr>
          <p:cNvPicPr>
            <a:picLocks noChangeAspect="1"/>
          </p:cNvPicPr>
          <p:nvPr/>
        </p:nvPicPr>
        <p:blipFill>
          <a:blip r:embed="rId6"/>
          <a:stretch>
            <a:fillRect/>
          </a:stretch>
        </p:blipFill>
        <p:spPr>
          <a:xfrm>
            <a:off x="6533670" y="82599"/>
            <a:ext cx="2610330" cy="18508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91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971601" y="4000680"/>
            <a:ext cx="6834015" cy="2361031"/>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在生命起源的问题上，大多数科学家都说：“进化论是对的”。</a:t>
            </a:r>
          </a:p>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这句话明显不正确</a:t>
            </a:r>
          </a:p>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生命偶然进化出来，违背自然规律</a:t>
            </a:r>
            <a:endParaRPr lang="zh-CN" altLang="en-US" sz="28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科学家的话不一定都对</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4" name="图片 3">
            <a:extLst>
              <a:ext uri="{FF2B5EF4-FFF2-40B4-BE49-F238E27FC236}">
                <a16:creationId xmlns:a16="http://schemas.microsoft.com/office/drawing/2014/main" id="{F0EDE928-299A-4941-AA6D-85BF2D10E1AE}"/>
              </a:ext>
            </a:extLst>
          </p:cNvPr>
          <p:cNvPicPr>
            <a:picLocks noChangeAspect="1"/>
          </p:cNvPicPr>
          <p:nvPr/>
        </p:nvPicPr>
        <p:blipFill>
          <a:blip r:embed="rId4"/>
          <a:stretch>
            <a:fillRect/>
          </a:stretch>
        </p:blipFill>
        <p:spPr>
          <a:xfrm>
            <a:off x="2314773" y="1322314"/>
            <a:ext cx="4514453" cy="25796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6330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7962DE88-18F8-B04A-A0CD-91BD6A4EF251}"/>
              </a:ext>
            </a:extLst>
          </p:cNvPr>
          <p:cNvSpPr>
            <a:spLocks noGrp="1"/>
          </p:cNvSpPr>
          <p:nvPr>
            <p:ph type="title"/>
          </p:nvPr>
        </p:nvSpPr>
        <p:spPr/>
        <p:txBody>
          <a:bodyPr/>
          <a:lstStyle/>
          <a:p>
            <a:r>
              <a:rPr lang="zh-CN" altLang="en-US" dirty="0"/>
              <a:t>任务二</a:t>
            </a:r>
            <a:br>
              <a:rPr lang="zh-CN" altLang="en-US" dirty="0"/>
            </a:br>
            <a:endParaRPr lang="zh-CN" altLang="en-US" dirty="0"/>
          </a:p>
        </p:txBody>
      </p:sp>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1543342" y="2018562"/>
            <a:ext cx="7377920" cy="1477223"/>
          </a:xfrm>
          <a:prstGeom prst="rect">
            <a:avLst/>
          </a:prstGeom>
          <a:noFill/>
          <a:ln w="12700">
            <a:noFill/>
            <a:miter lim="800000"/>
            <a:headEnd/>
            <a:tailEnd/>
          </a:ln>
        </p:spPr>
        <p:txBody>
          <a:bodyPr lIns="90000" tIns="46800" rIns="90000" bIns="46800"/>
          <a:lstStyle/>
          <a:p>
            <a:pPr defTabSz="114300">
              <a:lnSpc>
                <a:spcPts val="3860"/>
              </a:lnSpc>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阅读材料二：进化论的发展史（下）</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lnSpc>
                <a:spcPts val="3860"/>
              </a:lnSpc>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完成习题</a:t>
            </a:r>
            <a:b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br>
            <a:endPar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3" name="图片 2">
            <a:extLst>
              <a:ext uri="{FF2B5EF4-FFF2-40B4-BE49-F238E27FC236}">
                <a16:creationId xmlns:a16="http://schemas.microsoft.com/office/drawing/2014/main" id="{73773CAB-3BCD-BE40-A7C9-D5DF1233AF36}"/>
              </a:ext>
            </a:extLst>
          </p:cNvPr>
          <p:cNvPicPr>
            <a:picLocks noChangeAspect="1"/>
          </p:cNvPicPr>
          <p:nvPr/>
        </p:nvPicPr>
        <p:blipFill>
          <a:blip r:embed="rId4"/>
          <a:stretch>
            <a:fillRect/>
          </a:stretch>
        </p:blipFill>
        <p:spPr>
          <a:xfrm>
            <a:off x="1423353" y="3292557"/>
            <a:ext cx="5899417" cy="32938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6300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7962DE88-18F8-B04A-A0CD-91BD6A4EF251}"/>
              </a:ext>
            </a:extLst>
          </p:cNvPr>
          <p:cNvSpPr>
            <a:spLocks noGrp="1"/>
          </p:cNvSpPr>
          <p:nvPr>
            <p:ph type="title"/>
          </p:nvPr>
        </p:nvSpPr>
        <p:spPr/>
        <p:txBody>
          <a:bodyPr/>
          <a:lstStyle/>
          <a:p>
            <a:r>
              <a:rPr lang="zh-CN" altLang="en-US" dirty="0"/>
              <a:t>圣经产生新的世界观</a:t>
            </a:r>
          </a:p>
        </p:txBody>
      </p:sp>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1250329" y="4772870"/>
            <a:ext cx="7169491" cy="3975530"/>
          </a:xfrm>
          <a:prstGeom prst="rect">
            <a:avLst/>
          </a:prstGeom>
          <a:noFill/>
          <a:ln w="12700">
            <a:noFill/>
            <a:miter lim="800000"/>
            <a:headEnd/>
            <a:tailEnd/>
          </a:ln>
        </p:spPr>
        <p:txBody>
          <a:bodyPr lIns="90000" tIns="46800" rIns="90000" bIns="46800"/>
          <a:lstStyle/>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圣经世界观带给科学界积极的影响</a:t>
            </a:r>
          </a:p>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但它没有一直保持这样的影响力。</a:t>
            </a:r>
          </a:p>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为什么？</a:t>
            </a:r>
          </a:p>
        </p:txBody>
      </p:sp>
      <p:pic>
        <p:nvPicPr>
          <p:cNvPr id="11" name="Picture 2" descr="File:Cathedral of Exeter edit.jpg">
            <a:extLst>
              <a:ext uri="{FF2B5EF4-FFF2-40B4-BE49-F238E27FC236}">
                <a16:creationId xmlns:a16="http://schemas.microsoft.com/office/drawing/2014/main" id="{9EA07FFA-89DE-9B4C-821F-ECE586A79EB5}"/>
              </a:ext>
            </a:extLst>
          </p:cNvPr>
          <p:cNvPicPr>
            <a:picLocks noChangeAspect="1" noChangeArrowheads="1"/>
          </p:cNvPicPr>
          <p:nvPr/>
        </p:nvPicPr>
        <p:blipFill>
          <a:blip r:embed="rId4" cstate="print"/>
          <a:srcRect/>
          <a:stretch>
            <a:fillRect/>
          </a:stretch>
        </p:blipFill>
        <p:spPr bwMode="auto">
          <a:xfrm>
            <a:off x="2508898" y="1461836"/>
            <a:ext cx="4126203" cy="31537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999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466120"/>
            <a:ext cx="0" cy="493781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466120"/>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466121"/>
            <a:ext cx="0" cy="4778760"/>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207019"/>
            <a:ext cx="921637" cy="565092"/>
          </a:xfrm>
          <a:prstGeom prst="rect">
            <a:avLst/>
          </a:prstGeom>
          <a:ln w="12700">
            <a:miter lim="400000"/>
          </a:ln>
        </p:spPr>
      </p:pic>
      <p:sp>
        <p:nvSpPr>
          <p:cNvPr id="2" name="标题 1">
            <a:extLst>
              <a:ext uri="{FF2B5EF4-FFF2-40B4-BE49-F238E27FC236}">
                <a16:creationId xmlns:a16="http://schemas.microsoft.com/office/drawing/2014/main" id="{7962DE88-18F8-B04A-A0CD-91BD6A4EF251}"/>
              </a:ext>
            </a:extLst>
          </p:cNvPr>
          <p:cNvSpPr>
            <a:spLocks noGrp="1"/>
          </p:cNvSpPr>
          <p:nvPr>
            <p:ph type="title"/>
          </p:nvPr>
        </p:nvSpPr>
        <p:spPr/>
        <p:txBody>
          <a:bodyPr/>
          <a:lstStyle/>
          <a:p>
            <a:r>
              <a:rPr lang="zh-CN" altLang="en-US" dirty="0"/>
              <a:t>圣经世界观遭拒</a:t>
            </a:r>
          </a:p>
        </p:txBody>
      </p:sp>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669741" y="2189355"/>
            <a:ext cx="3765592" cy="3263397"/>
          </a:xfrm>
          <a:prstGeom prst="rect">
            <a:avLst/>
          </a:prstGeom>
          <a:noFill/>
          <a:ln w="12700">
            <a:noFill/>
            <a:miter lim="800000"/>
            <a:headEnd/>
            <a:tailEnd/>
          </a:ln>
        </p:spPr>
        <p:txBody>
          <a:bodyPr lIns="90000" tIns="46800" rIns="90000" bIns="46800"/>
          <a:lstStyle/>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有一批哲学家拒绝圣经的教导</a:t>
            </a:r>
          </a:p>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想把上帝淘汰掉</a:t>
            </a:r>
          </a:p>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试图撇开创造者，解释宇宙、地球、生物的来源</a:t>
            </a:r>
          </a:p>
        </p:txBody>
      </p:sp>
      <p:sp>
        <p:nvSpPr>
          <p:cNvPr id="18" name="文本框 17">
            <a:extLst>
              <a:ext uri="{FF2B5EF4-FFF2-40B4-BE49-F238E27FC236}">
                <a16:creationId xmlns:a16="http://schemas.microsoft.com/office/drawing/2014/main" id="{EB7C9A36-47AF-8B46-8C31-2D04F33FA057}"/>
              </a:ext>
            </a:extLst>
          </p:cNvPr>
          <p:cNvSpPr txBox="1"/>
          <p:nvPr/>
        </p:nvSpPr>
        <p:spPr>
          <a:xfrm>
            <a:off x="669741" y="5559724"/>
            <a:ext cx="8346124" cy="523220"/>
          </a:xfrm>
          <a:prstGeom prst="rect">
            <a:avLst/>
          </a:prstGeom>
          <a:noFill/>
        </p:spPr>
        <p:txBody>
          <a:bodyPr wrap="square">
            <a:spAutoFit/>
          </a:bodyPr>
          <a:lstStyle/>
          <a:p>
            <a:pPr marL="457200" indent="-457200">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启蒙运动，复兴古希腊罗马的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进化</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思想</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465AAD50-FF96-FA4B-A855-4BB12CA0053B}"/>
              </a:ext>
            </a:extLst>
          </p:cNvPr>
          <p:cNvPicPr>
            <a:picLocks noChangeAspect="1"/>
          </p:cNvPicPr>
          <p:nvPr/>
        </p:nvPicPr>
        <p:blipFill>
          <a:blip r:embed="rId4"/>
          <a:stretch>
            <a:fillRect/>
          </a:stretch>
        </p:blipFill>
        <p:spPr>
          <a:xfrm>
            <a:off x="4349470" y="1637549"/>
            <a:ext cx="4165600" cy="3733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033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7962DE88-18F8-B04A-A0CD-91BD6A4EF251}"/>
              </a:ext>
            </a:extLst>
          </p:cNvPr>
          <p:cNvSpPr>
            <a:spLocks noGrp="1"/>
          </p:cNvSpPr>
          <p:nvPr>
            <p:ph type="title"/>
          </p:nvPr>
        </p:nvSpPr>
        <p:spPr/>
        <p:txBody>
          <a:bodyPr/>
          <a:lstStyle/>
          <a:p>
            <a:r>
              <a:rPr lang="zh-CN" altLang="en-US" dirty="0"/>
              <a:t>为什么“进化论”思想那么受人欢迎？</a:t>
            </a:r>
          </a:p>
        </p:txBody>
      </p:sp>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716606" y="4772378"/>
            <a:ext cx="7742668" cy="1862372"/>
          </a:xfrm>
          <a:prstGeom prst="rect">
            <a:avLst/>
          </a:prstGeom>
          <a:noFill/>
          <a:ln w="12700">
            <a:noFill/>
            <a:miter lim="800000"/>
            <a:headEnd/>
            <a:tailEnd/>
          </a:ln>
        </p:spPr>
        <p:txBody>
          <a:bodyPr lIns="90000" tIns="46800" rIns="90000" bIns="46800"/>
          <a:lstStyle/>
          <a:p>
            <a:pPr defTabSz="114300">
              <a:lnSpc>
                <a:spcPts val="3860"/>
              </a:lnSpc>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从根本上讲，是因为它满足了人想要“撇开创造者解释生命”的渴望。要知道，很多人都不想有一位上帝的存在，因为他们不想面对审判。</a:t>
            </a:r>
          </a:p>
        </p:txBody>
      </p:sp>
      <p:pic>
        <p:nvPicPr>
          <p:cNvPr id="18" name="图片 17">
            <a:extLst>
              <a:ext uri="{FF2B5EF4-FFF2-40B4-BE49-F238E27FC236}">
                <a16:creationId xmlns:a16="http://schemas.microsoft.com/office/drawing/2014/main" id="{3962B7CF-846C-F24D-B25E-C10F713AF3F9}"/>
              </a:ext>
            </a:extLst>
          </p:cNvPr>
          <p:cNvPicPr>
            <a:picLocks noChangeAspect="1"/>
          </p:cNvPicPr>
          <p:nvPr/>
        </p:nvPicPr>
        <p:blipFill>
          <a:blip r:embed="rId4"/>
          <a:stretch>
            <a:fillRect/>
          </a:stretch>
        </p:blipFill>
        <p:spPr>
          <a:xfrm>
            <a:off x="2958563" y="1545504"/>
            <a:ext cx="3226873" cy="322687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8140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774674" y="2696906"/>
            <a:ext cx="5408969" cy="1681766"/>
          </a:xfrm>
          <a:prstGeom prst="rect">
            <a:avLst/>
          </a:prstGeom>
          <a:noFill/>
          <a:ln w="12700">
            <a:noFill/>
            <a:miter lim="800000"/>
            <a:headEnd/>
            <a:tailEnd/>
          </a:ln>
        </p:spPr>
        <p:txBody>
          <a:bodyPr lIns="90000" tIns="46800" rIns="90000" bIns="46800"/>
          <a:lstStyle/>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有一位医生把“对地狱的恐惧”归为一种疾病</a:t>
            </a:r>
          </a:p>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这人是谁？</a:t>
            </a:r>
          </a:p>
        </p:txBody>
      </p:sp>
      <p:sp>
        <p:nvSpPr>
          <p:cNvPr id="18" name="文本框 17">
            <a:extLst>
              <a:ext uri="{FF2B5EF4-FFF2-40B4-BE49-F238E27FC236}">
                <a16:creationId xmlns:a16="http://schemas.microsoft.com/office/drawing/2014/main" id="{535E0D30-92B9-D84A-8DF3-FD4D42F92D99}"/>
              </a:ext>
            </a:extLst>
          </p:cNvPr>
          <p:cNvSpPr txBox="1"/>
          <p:nvPr/>
        </p:nvSpPr>
        <p:spPr>
          <a:xfrm>
            <a:off x="686325" y="4684663"/>
            <a:ext cx="5497319" cy="1384995"/>
          </a:xfrm>
          <a:prstGeom prst="rect">
            <a:avLst/>
          </a:prstGeom>
          <a:noFill/>
        </p:spPr>
        <p:txBody>
          <a:bodyPr wrap="square">
            <a:spAutoFit/>
          </a:bodyPr>
          <a:lstStyle/>
          <a:p>
            <a:pPr>
              <a:lnSpc>
                <a:spcPct val="10000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答：这人是查尔斯</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达尔文的爷爷。</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ct val="100000"/>
              </a:lnSpc>
              <a:buFont typeface="Arial" pitchFamily="34" charset="0"/>
              <a:buChar char="•"/>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ct val="100000"/>
              </a:lnSpc>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7" name="组合 6">
            <a:extLst>
              <a:ext uri="{FF2B5EF4-FFF2-40B4-BE49-F238E27FC236}">
                <a16:creationId xmlns:a16="http://schemas.microsoft.com/office/drawing/2014/main" id="{77DAA72C-404C-3641-BC5B-5EA264E91F42}"/>
              </a:ext>
            </a:extLst>
          </p:cNvPr>
          <p:cNvGrpSpPr/>
          <p:nvPr/>
        </p:nvGrpSpPr>
        <p:grpSpPr>
          <a:xfrm>
            <a:off x="6490188" y="1678423"/>
            <a:ext cx="2418988" cy="4476889"/>
            <a:chOff x="6548063" y="1643698"/>
            <a:chExt cx="2418988" cy="4476889"/>
          </a:xfrm>
        </p:grpSpPr>
        <p:pic>
          <p:nvPicPr>
            <p:cNvPr id="17" name="Picture 3" descr="C:\Users\Tom Keenan\Documents\erasmus darwin portrait.jpg">
              <a:extLst>
                <a:ext uri="{FF2B5EF4-FFF2-40B4-BE49-F238E27FC236}">
                  <a16:creationId xmlns:a16="http://schemas.microsoft.com/office/drawing/2014/main" id="{52330235-4DB3-7D46-B0DB-8730BB21B38F}"/>
                </a:ext>
              </a:extLst>
            </p:cNvPr>
            <p:cNvPicPr>
              <a:picLocks noChangeAspect="1" noChangeArrowheads="1"/>
            </p:cNvPicPr>
            <p:nvPr/>
          </p:nvPicPr>
          <p:blipFill>
            <a:blip r:embed="rId4" cstate="print"/>
            <a:srcRect l="8545" t="4154" r="7220" b="4448"/>
            <a:stretch>
              <a:fillRect/>
            </a:stretch>
          </p:blipFill>
          <p:spPr bwMode="auto">
            <a:xfrm>
              <a:off x="6548073" y="1643698"/>
              <a:ext cx="2418978" cy="3041001"/>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矩形 1">
              <a:extLst>
                <a:ext uri="{FF2B5EF4-FFF2-40B4-BE49-F238E27FC236}">
                  <a16:creationId xmlns:a16="http://schemas.microsoft.com/office/drawing/2014/main" id="{D1D6889D-25AC-2943-9D64-D32540B2C841}"/>
                </a:ext>
              </a:extLst>
            </p:cNvPr>
            <p:cNvSpPr/>
            <p:nvPr/>
          </p:nvSpPr>
          <p:spPr>
            <a:xfrm>
              <a:off x="6548063" y="4674037"/>
              <a:ext cx="2418979" cy="1446550"/>
            </a:xfrm>
            <a:prstGeom prst="rect">
              <a:avLst/>
            </a:prstGeom>
            <a:solidFill>
              <a:srgbClr val="182610"/>
            </a:solidFill>
          </p:spPr>
          <p:txBody>
            <a:bodyPr wrap="square">
              <a:spAutoFit/>
            </a:bodyPr>
            <a:lstStyle/>
            <a:p>
              <a:pPr algn="ctr"/>
              <a:r>
                <a:rPr lang="zh-CN" altLang="en-US"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伊拉斯莫斯</a:t>
              </a:r>
              <a:r>
                <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zh-CN" altLang="en-US"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达尔文</a:t>
              </a:r>
              <a:endPar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 (Erasmus Darwin) </a:t>
              </a:r>
            </a:p>
            <a:p>
              <a:pPr algn="ctr"/>
              <a:r>
                <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1731-1802</a:t>
              </a:r>
              <a:endParaRPr lang="en-US" sz="2400" dirty="0">
                <a:solidFill>
                  <a:schemeClr val="bg1"/>
                </a:solidFill>
              </a:endParaRPr>
            </a:p>
          </p:txBody>
        </p:sp>
      </p:grpSp>
    </p:spTree>
    <p:extLst>
      <p:ext uri="{BB962C8B-B14F-4D97-AF65-F5344CB8AC3E}">
        <p14:creationId xmlns:p14="http://schemas.microsoft.com/office/powerpoint/2010/main" val="36313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A9FB0CE0-796E-2342-B3C0-7065B5BBC791}"/>
              </a:ext>
            </a:extLst>
          </p:cNvPr>
          <p:cNvSpPr>
            <a:spLocks noGrp="1"/>
          </p:cNvSpPr>
          <p:nvPr>
            <p:ph type="title"/>
          </p:nvPr>
        </p:nvSpPr>
        <p:spPr/>
        <p:txBody>
          <a:bodyPr/>
          <a:lstStyle/>
          <a:p>
            <a:r>
              <a:rPr lang="zh-CN" altLang="en-US" dirty="0"/>
              <a:t>达尔文不希望圣经是真实的</a:t>
            </a:r>
          </a:p>
        </p:txBody>
      </p:sp>
      <p:sp>
        <p:nvSpPr>
          <p:cNvPr id="20" name="内容占位符 2">
            <a:extLst>
              <a:ext uri="{FF2B5EF4-FFF2-40B4-BE49-F238E27FC236}">
                <a16:creationId xmlns:a16="http://schemas.microsoft.com/office/drawing/2014/main" id="{9E6CABB5-3C44-194B-8B0A-5D1279FC4604}"/>
              </a:ext>
            </a:extLst>
          </p:cNvPr>
          <p:cNvSpPr txBox="1">
            <a:spLocks/>
          </p:cNvSpPr>
          <p:nvPr/>
        </p:nvSpPr>
        <p:spPr>
          <a:xfrm>
            <a:off x="663954" y="2425506"/>
            <a:ext cx="4895484" cy="3024336"/>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4060"/>
              </a:lnSpc>
              <a:spcBef>
                <a:spcPts val="0"/>
              </a:spcBef>
              <a:buNone/>
              <a:defRPr/>
            </a:pPr>
            <a:r>
              <a:rPr lang="zh-CN" altLang="en-US" sz="2800" dirty="0">
                <a:latin typeface="Microsoft YaHei" panose="020B0503020204020204" pitchFamily="34" charset="-122"/>
                <a:ea typeface="Microsoft YaHei" panose="020B0503020204020204" pitchFamily="34" charset="-122"/>
              </a:rPr>
              <a:t>“我的确难以想象为什么会有人希望基督教是真实的，如若果真如此，那圣经白纸黑字所说的非信徒，包括我的父亲、兄弟和几乎我所有的好友，</a:t>
            </a:r>
          </a:p>
        </p:txBody>
      </p:sp>
      <p:pic>
        <p:nvPicPr>
          <p:cNvPr id="21" name="图片 20">
            <a:extLst>
              <a:ext uri="{FF2B5EF4-FFF2-40B4-BE49-F238E27FC236}">
                <a16:creationId xmlns:a16="http://schemas.microsoft.com/office/drawing/2014/main" id="{C1CA6B1B-52E2-D44B-8600-BD83F3062926}"/>
              </a:ext>
            </a:extLst>
          </p:cNvPr>
          <p:cNvPicPr>
            <a:picLocks noChangeAspect="1"/>
          </p:cNvPicPr>
          <p:nvPr/>
        </p:nvPicPr>
        <p:blipFill>
          <a:blip r:embed="rId4" cstate="print">
            <a:extLst>
              <a:ext uri="{28A0092B-C50C-407E-A947-70E740481C1C}">
                <a14:useLocalDpi xmlns:a14="http://schemas.microsoft.com/office/drawing/2010/main" val="0"/>
              </a:ext>
            </a:extLst>
          </a:blip>
          <a:srcRect l="6214" r="4198"/>
          <a:stretch>
            <a:fillRect/>
          </a:stretch>
        </p:blipFill>
        <p:spPr>
          <a:xfrm>
            <a:off x="5559438" y="1988840"/>
            <a:ext cx="3048691" cy="28803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内容占位符 2">
            <a:extLst>
              <a:ext uri="{FF2B5EF4-FFF2-40B4-BE49-F238E27FC236}">
                <a16:creationId xmlns:a16="http://schemas.microsoft.com/office/drawing/2014/main" id="{16577B1A-B69F-9A4E-87FD-78F01C760B2C}"/>
              </a:ext>
            </a:extLst>
          </p:cNvPr>
          <p:cNvSpPr txBox="1">
            <a:spLocks/>
          </p:cNvSpPr>
          <p:nvPr/>
        </p:nvSpPr>
        <p:spPr>
          <a:xfrm>
            <a:off x="624329" y="5029012"/>
            <a:ext cx="7983800" cy="1584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60"/>
              </a:lnSpc>
              <a:spcBef>
                <a:spcPts val="0"/>
              </a:spcBef>
              <a:defRPr/>
            </a:pPr>
            <a:r>
              <a:rPr lang="zh-CN" altLang="en-US" sz="2800" dirty="0">
                <a:latin typeface="Microsoft YaHei" panose="020B0503020204020204" pitchFamily="34" charset="-122"/>
                <a:ea typeface="Microsoft YaHei" panose="020B0503020204020204" pitchFamily="34" charset="-122"/>
              </a:rPr>
              <a:t>他们的结局就是要受到永恒的惩罚，这是个可恶的教条。”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引自：达尔文的自传）</a:t>
            </a:r>
          </a:p>
        </p:txBody>
      </p:sp>
    </p:spTree>
    <p:extLst>
      <p:ext uri="{BB962C8B-B14F-4D97-AF65-F5344CB8AC3E}">
        <p14:creationId xmlns:p14="http://schemas.microsoft.com/office/powerpoint/2010/main" val="830001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a:extLst>
              <a:ext uri="{FF2B5EF4-FFF2-40B4-BE49-F238E27FC236}">
                <a16:creationId xmlns:a16="http://schemas.microsoft.com/office/drawing/2014/main" id="{6AF9A3AA-BEBE-A94A-9A31-D19E86B5BCD6}"/>
              </a:ext>
            </a:extLst>
          </p:cNvPr>
          <p:cNvSpPr>
            <a:spLocks noGrp="1"/>
          </p:cNvSpPr>
          <p:nvPr>
            <p:ph type="title"/>
          </p:nvPr>
        </p:nvSpPr>
        <p:spPr/>
        <p:txBody>
          <a:bodyPr/>
          <a:lstStyle/>
          <a:p>
            <a:r>
              <a:rPr lang="zh-CN" altLang="en-US" dirty="0"/>
              <a:t>达尔文受到爷爷的影响</a:t>
            </a:r>
          </a:p>
        </p:txBody>
      </p:sp>
      <p:sp>
        <p:nvSpPr>
          <p:cNvPr id="4" name="内容占位符 2">
            <a:extLst>
              <a:ext uri="{FF2B5EF4-FFF2-40B4-BE49-F238E27FC236}">
                <a16:creationId xmlns:a16="http://schemas.microsoft.com/office/drawing/2014/main" id="{6082C83D-77ED-4B15-AC77-DB1696F8C732}"/>
              </a:ext>
            </a:extLst>
          </p:cNvPr>
          <p:cNvSpPr txBox="1">
            <a:spLocks noGrp="1"/>
          </p:cNvSpPr>
          <p:nvPr>
            <p:ph idx="4294967295"/>
          </p:nvPr>
        </p:nvSpPr>
        <p:spPr>
          <a:xfrm>
            <a:off x="65262" y="4288882"/>
            <a:ext cx="4419300" cy="1959511"/>
          </a:xfrm>
          <a:prstGeom prst="rect">
            <a:avLst/>
          </a:prstGeom>
        </p:spPr>
        <p:txBody>
          <a:bodyPr wrap="square">
            <a:sp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00000"/>
              </a:lnSpc>
              <a:buFont typeface="Arial" pitchFamily="34" charset="0"/>
              <a:buChar char="•"/>
            </a:pPr>
            <a:r>
              <a:rPr lang="en-US" sz="2800" dirty="0">
                <a:latin typeface="Microsoft YaHei" panose="020B0503020204020204" pitchFamily="34" charset="-122"/>
                <a:ea typeface="Microsoft YaHei" panose="020B0503020204020204" pitchFamily="34" charset="-122"/>
              </a:rPr>
              <a:t>1794‑1796</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生理学</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a:t>
            </a:r>
            <a:r>
              <a:rPr lang="en-US" sz="2400" dirty="0" err="1">
                <a:latin typeface="Microsoft YaHei" panose="020B0503020204020204" pitchFamily="34" charset="-122"/>
                <a:ea typeface="Microsoft YaHei" panose="020B0503020204020204" pitchFamily="34" charset="-122"/>
              </a:rPr>
              <a:t>Zoonomia</a:t>
            </a:r>
            <a:r>
              <a:rPr lang="en-US" altLang="zh-CN" sz="2400" dirty="0">
                <a:latin typeface="Microsoft YaHei" panose="020B0503020204020204" pitchFamily="34" charset="-122"/>
                <a:ea typeface="Microsoft YaHei" panose="020B0503020204020204" pitchFamily="34" charset="-122"/>
              </a:rPr>
              <a:t>)</a:t>
            </a:r>
          </a:p>
          <a:p>
            <a:pPr>
              <a:lnSpc>
                <a:spcPct val="100000"/>
              </a:lnSpc>
              <a:buFont typeface="Arial" pitchFamily="34" charset="0"/>
              <a:buChar char="•"/>
            </a:pPr>
            <a:r>
              <a:rPr lang="zh-CN" altLang="en-US" sz="2800" dirty="0">
                <a:latin typeface="Microsoft YaHei" panose="020B0503020204020204" pitchFamily="34" charset="-122"/>
                <a:ea typeface="Microsoft YaHei" panose="020B0503020204020204" pitchFamily="34" charset="-122"/>
              </a:rPr>
              <a:t>人由微生物进化来</a:t>
            </a:r>
            <a:endParaRPr lang="en-US" altLang="zh-CN" sz="2800" dirty="0">
              <a:latin typeface="Microsoft YaHei" panose="020B0503020204020204" pitchFamily="34" charset="-122"/>
              <a:ea typeface="Microsoft YaHei" panose="020B0503020204020204" pitchFamily="34" charset="-122"/>
            </a:endParaRPr>
          </a:p>
          <a:p>
            <a:pPr>
              <a:lnSpc>
                <a:spcPct val="100000"/>
              </a:lnSpc>
              <a:buFont typeface="Arial" pitchFamily="34" charset="0"/>
              <a:buChar char="•"/>
            </a:pPr>
            <a:r>
              <a:rPr lang="zh-CN" altLang="en-US" sz="2800" dirty="0">
                <a:latin typeface="Microsoft YaHei" panose="020B0503020204020204" pitchFamily="34" charset="-122"/>
                <a:ea typeface="Microsoft YaHei" panose="020B0503020204020204" pitchFamily="34" charset="-122"/>
              </a:rPr>
              <a:t>微生物从非生物随机产生</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5" name="Picture 3" descr="C:\Users\Tom Keenan\Documents\erasmus darwin portrait.jpg">
            <a:extLst>
              <a:ext uri="{FF2B5EF4-FFF2-40B4-BE49-F238E27FC236}">
                <a16:creationId xmlns:a16="http://schemas.microsoft.com/office/drawing/2014/main" id="{957307EF-7490-4845-B213-C5F5AACB3FB3}"/>
              </a:ext>
            </a:extLst>
          </p:cNvPr>
          <p:cNvPicPr>
            <a:picLocks noChangeAspect="1" noChangeArrowheads="1"/>
          </p:cNvPicPr>
          <p:nvPr/>
        </p:nvPicPr>
        <p:blipFill>
          <a:blip r:embed="rId3" cstate="print"/>
          <a:srcRect l="8545" t="4154" r="7220" b="4448"/>
          <a:stretch>
            <a:fillRect/>
          </a:stretch>
        </p:blipFill>
        <p:spPr bwMode="auto">
          <a:xfrm>
            <a:off x="1382433" y="1443789"/>
            <a:ext cx="2133528" cy="26821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箭头: 右 6">
            <a:extLst>
              <a:ext uri="{FF2B5EF4-FFF2-40B4-BE49-F238E27FC236}">
                <a16:creationId xmlns:a16="http://schemas.microsoft.com/office/drawing/2014/main" id="{B516A4A2-3E92-4680-AD17-75F29244792C}"/>
              </a:ext>
            </a:extLst>
          </p:cNvPr>
          <p:cNvSpPr/>
          <p:nvPr/>
        </p:nvSpPr>
        <p:spPr>
          <a:xfrm>
            <a:off x="3625870" y="2386590"/>
            <a:ext cx="2109660" cy="950971"/>
          </a:xfrm>
          <a:prstGeom prst="rightArrow">
            <a:avLst/>
          </a:prstGeom>
          <a:solidFill>
            <a:srgbClr val="1826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Microsoft YaHei" panose="020B0503020204020204" pitchFamily="34" charset="-122"/>
                <a:ea typeface="Microsoft YaHei" panose="020B0503020204020204" pitchFamily="34" charset="-122"/>
              </a:rPr>
              <a:t>影响</a:t>
            </a:r>
            <a:endParaRPr lang="zh-CN" altLang="en-US" b="1" dirty="0">
              <a:latin typeface="Microsoft YaHei" panose="020B0503020204020204" pitchFamily="34" charset="-122"/>
              <a:ea typeface="Microsoft YaHei" panose="020B0503020204020204" pitchFamily="34" charset="-122"/>
            </a:endParaRPr>
          </a:p>
        </p:txBody>
      </p:sp>
      <p:grpSp>
        <p:nvGrpSpPr>
          <p:cNvPr id="14" name="组合 13">
            <a:extLst>
              <a:ext uri="{FF2B5EF4-FFF2-40B4-BE49-F238E27FC236}">
                <a16:creationId xmlns:a16="http://schemas.microsoft.com/office/drawing/2014/main" id="{12B6F25F-DA56-9949-9EE0-D99FD5478043}"/>
              </a:ext>
            </a:extLst>
          </p:cNvPr>
          <p:cNvGrpSpPr/>
          <p:nvPr/>
        </p:nvGrpSpPr>
        <p:grpSpPr>
          <a:xfrm>
            <a:off x="4890824" y="1443789"/>
            <a:ext cx="3967811" cy="3913624"/>
            <a:chOff x="4890824" y="1443789"/>
            <a:chExt cx="3967811" cy="3913624"/>
          </a:xfrm>
        </p:grpSpPr>
        <p:pic>
          <p:nvPicPr>
            <p:cNvPr id="6" name="图片 5">
              <a:extLst>
                <a:ext uri="{FF2B5EF4-FFF2-40B4-BE49-F238E27FC236}">
                  <a16:creationId xmlns:a16="http://schemas.microsoft.com/office/drawing/2014/main" id="{14C4A905-6471-4F4F-B6D1-20B2BD95622A}"/>
                </a:ext>
              </a:extLst>
            </p:cNvPr>
            <p:cNvPicPr>
              <a:picLocks noChangeAspect="1"/>
            </p:cNvPicPr>
            <p:nvPr/>
          </p:nvPicPr>
          <p:blipFill>
            <a:blip r:embed="rId4"/>
            <a:stretch>
              <a:fillRect/>
            </a:stretch>
          </p:blipFill>
          <p:spPr>
            <a:xfrm>
              <a:off x="5891565" y="1443789"/>
              <a:ext cx="1816415" cy="27165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内容占位符 2">
              <a:extLst>
                <a:ext uri="{FF2B5EF4-FFF2-40B4-BE49-F238E27FC236}">
                  <a16:creationId xmlns:a16="http://schemas.microsoft.com/office/drawing/2014/main" id="{7A097D18-63C1-44EA-A6DD-47F43F3E4E07}"/>
                </a:ext>
              </a:extLst>
            </p:cNvPr>
            <p:cNvSpPr txBox="1">
              <a:spLocks/>
            </p:cNvSpPr>
            <p:nvPr/>
          </p:nvSpPr>
          <p:spPr>
            <a:xfrm>
              <a:off x="4890824" y="4300713"/>
              <a:ext cx="3967811" cy="1056700"/>
            </a:xfrm>
            <a:prstGeom prst="rect">
              <a:avLst/>
            </a:prstGeom>
          </p:spPr>
          <p:txBody>
            <a:bodyPr wrap="square">
              <a:spAutoFit/>
            </a:bodyPr>
            <a:lstStyle>
              <a:lvl1pPr marL="171450" indent="-171450" algn="l" defTabSz="685800" rtl="0" eaLnBrk="1" latinLnBrk="0" hangingPunct="1">
                <a:lnSpc>
                  <a:spcPct val="90000"/>
                </a:lnSpc>
                <a:spcBef>
                  <a:spcPts val="750"/>
                </a:spcBef>
                <a:buFont typeface="Wingdings 2" pitchFamily="18" charset="2"/>
                <a:buChar char=""/>
                <a:defRPr sz="21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00000"/>
                </a:lnSpc>
                <a:buFont typeface="Arial" pitchFamily="34" charset="0"/>
                <a:buChar char="•"/>
              </a:pPr>
              <a:r>
                <a:rPr lang="en-US" sz="2800" dirty="0">
                  <a:latin typeface="Microsoft YaHei" panose="020B0503020204020204" pitchFamily="34" charset="-122"/>
                  <a:ea typeface="Microsoft YaHei" panose="020B0503020204020204" pitchFamily="34" charset="-122"/>
                </a:rPr>
                <a:t>1859</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物种起源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endParaRPr lang="en-US" altLang="zh-CN" sz="2800" dirty="0">
                <a:latin typeface="Microsoft YaHei" panose="020B0503020204020204" pitchFamily="34" charset="-122"/>
                <a:ea typeface="Microsoft YaHei" panose="020B0503020204020204" pitchFamily="34" charset="-122"/>
              </a:endParaRPr>
            </a:p>
          </p:txBody>
        </p:sp>
      </p:grpSp>
      <p:grpSp>
        <p:nvGrpSpPr>
          <p:cNvPr id="15" name="组合 14">
            <a:extLst>
              <a:ext uri="{FF2B5EF4-FFF2-40B4-BE49-F238E27FC236}">
                <a16:creationId xmlns:a16="http://schemas.microsoft.com/office/drawing/2014/main" id="{08AC6C7F-D49A-C14D-83FA-D3FF33B92CE1}"/>
              </a:ext>
            </a:extLst>
          </p:cNvPr>
          <p:cNvGrpSpPr/>
          <p:nvPr/>
        </p:nvGrpSpPr>
        <p:grpSpPr>
          <a:xfrm>
            <a:off x="4686300" y="4878461"/>
            <a:ext cx="4457700" cy="1851320"/>
            <a:chOff x="4686300" y="4878461"/>
            <a:chExt cx="4457700" cy="1851320"/>
          </a:xfrm>
        </p:grpSpPr>
        <p:pic>
          <p:nvPicPr>
            <p:cNvPr id="9" name="Picture 16" descr="mmexport1577243856715">
              <a:extLst>
                <a:ext uri="{FF2B5EF4-FFF2-40B4-BE49-F238E27FC236}">
                  <a16:creationId xmlns:a16="http://schemas.microsoft.com/office/drawing/2014/main" id="{79ABF376-EEEF-4DFE-BCBA-54EDF9DACD70}"/>
                </a:ext>
              </a:extLst>
            </p:cNvPr>
            <p:cNvPicPr/>
            <p:nvPr/>
          </p:nvPicPr>
          <p:blipFill rotWithShape="1">
            <a:blip r:embed="rId5">
              <a:extLst>
                <a:ext uri="{28A0092B-C50C-407E-A947-70E740481C1C}">
                  <a14:useLocalDpi xmlns:a14="http://schemas.microsoft.com/office/drawing/2010/main" val="0"/>
                </a:ext>
              </a:extLst>
            </a:blip>
            <a:srcRect l="1514" t="14493" r="10892" b="17131"/>
            <a:stretch/>
          </p:blipFill>
          <p:spPr bwMode="auto">
            <a:xfrm>
              <a:off x="4716016" y="4878461"/>
              <a:ext cx="4427984" cy="18513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箭头: 右 11">
              <a:extLst>
                <a:ext uri="{FF2B5EF4-FFF2-40B4-BE49-F238E27FC236}">
                  <a16:creationId xmlns:a16="http://schemas.microsoft.com/office/drawing/2014/main" id="{BF9982D6-0656-4B2E-BA04-274AC597534D}"/>
                </a:ext>
              </a:extLst>
            </p:cNvPr>
            <p:cNvSpPr/>
            <p:nvPr/>
          </p:nvSpPr>
          <p:spPr>
            <a:xfrm rot="20442058">
              <a:off x="4686300" y="5354043"/>
              <a:ext cx="3684614" cy="789028"/>
            </a:xfrm>
            <a:prstGeom prst="rightArrow">
              <a:avLst/>
            </a:prstGeom>
            <a:solidFill>
              <a:srgbClr val="1826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Microsoft YaHei" panose="020B0503020204020204" pitchFamily="34" charset="-122"/>
                  <a:ea typeface="Microsoft YaHei" panose="020B0503020204020204" pitchFamily="34" charset="-122"/>
                </a:rPr>
                <a:t>从无机物  进化成人</a:t>
              </a:r>
              <a:endParaRPr lang="zh-CN" altLang="en-US" b="1"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27594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345390DC-FAD6-624B-BA1C-9A6BD3D21844}"/>
              </a:ext>
            </a:extLst>
          </p:cNvPr>
          <p:cNvGrpSpPr/>
          <p:nvPr/>
        </p:nvGrpSpPr>
        <p:grpSpPr>
          <a:xfrm>
            <a:off x="4046370" y="2193640"/>
            <a:ext cx="2423878" cy="4020819"/>
            <a:chOff x="4046370" y="2193640"/>
            <a:chExt cx="2423878" cy="4020819"/>
          </a:xfrm>
        </p:grpSpPr>
        <p:pic>
          <p:nvPicPr>
            <p:cNvPr id="5" name="Picture 3" descr="C:\Users\Tom Keenan\Documents\erasmus darwin portrait.jpg">
              <a:extLst>
                <a:ext uri="{FF2B5EF4-FFF2-40B4-BE49-F238E27FC236}">
                  <a16:creationId xmlns:a16="http://schemas.microsoft.com/office/drawing/2014/main" id="{957307EF-7490-4845-B213-C5F5AACB3FB3}"/>
                </a:ext>
              </a:extLst>
            </p:cNvPr>
            <p:cNvPicPr>
              <a:picLocks noChangeAspect="1" noChangeArrowheads="1"/>
            </p:cNvPicPr>
            <p:nvPr/>
          </p:nvPicPr>
          <p:blipFill rotWithShape="1">
            <a:blip r:embed="rId3" cstate="print"/>
            <a:srcRect l="18909" t="13513" r="18850" b="12392"/>
            <a:stretch/>
          </p:blipFill>
          <p:spPr bwMode="auto">
            <a:xfrm>
              <a:off x="4217874" y="2193640"/>
              <a:ext cx="1928870" cy="26604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内容占位符 2">
              <a:extLst>
                <a:ext uri="{FF2B5EF4-FFF2-40B4-BE49-F238E27FC236}">
                  <a16:creationId xmlns:a16="http://schemas.microsoft.com/office/drawing/2014/main" id="{0DFA0764-0612-2942-875F-D74662FBC32A}"/>
                </a:ext>
              </a:extLst>
            </p:cNvPr>
            <p:cNvSpPr txBox="1">
              <a:spLocks/>
            </p:cNvSpPr>
            <p:nvPr/>
          </p:nvSpPr>
          <p:spPr>
            <a:xfrm>
              <a:off x="4046370" y="5161478"/>
              <a:ext cx="2423878" cy="1052981"/>
            </a:xfrm>
            <a:prstGeom prst="rect">
              <a:avLst/>
            </a:prstGeom>
          </p:spPr>
          <p:txBody>
            <a:bodyPr wrap="square">
              <a:spAutoFit/>
            </a:bodyPr>
            <a:lstStyle>
              <a:lvl1pPr marL="171450" indent="-171450" algn="l" defTabSz="685800" rtl="0" eaLnBrk="1" latinLnBrk="0" hangingPunct="1">
                <a:lnSpc>
                  <a:spcPct val="90000"/>
                </a:lnSpc>
                <a:spcBef>
                  <a:spcPts val="750"/>
                </a:spcBef>
                <a:buFont typeface="Wingdings 2" pitchFamily="18" charset="2"/>
                <a:buChar char=""/>
                <a:defRPr sz="21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ts val="3860"/>
                </a:lnSpc>
                <a:spcBef>
                  <a:spcPts val="0"/>
                </a:spcBef>
                <a:buNone/>
              </a:pPr>
              <a:r>
                <a:rPr lang="en-US" altLang="zh-CN" sz="2800" dirty="0">
                  <a:latin typeface="Microsoft YaHei" panose="020B0503020204020204" pitchFamily="34" charset="-122"/>
                  <a:ea typeface="Microsoft YaHei" panose="020B0503020204020204" pitchFamily="34" charset="-122"/>
                </a:rPr>
                <a:t>1794‑1796</a:t>
              </a:r>
              <a:r>
                <a:rPr lang="zh-CN" altLang="en-US" sz="2800" dirty="0">
                  <a:latin typeface="Microsoft YaHei" panose="020B0503020204020204" pitchFamily="34" charset="-122"/>
                  <a:ea typeface="Microsoft YaHei" panose="020B0503020204020204" pitchFamily="34" charset="-122"/>
                </a:rPr>
                <a:t>年：</a:t>
              </a:r>
            </a:p>
            <a:p>
              <a:pPr marL="0" indent="0" algn="ctr">
                <a:lnSpc>
                  <a:spcPts val="3860"/>
                </a:lnSpc>
                <a:spcBef>
                  <a:spcPts val="0"/>
                </a:spcBef>
                <a:buNone/>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生理学</a:t>
              </a:r>
              <a:r>
                <a:rPr lang="en-US" altLang="zh-CN" sz="2800" dirty="0">
                  <a:latin typeface="Microsoft YaHei" panose="020B0503020204020204" pitchFamily="34" charset="-122"/>
                  <a:ea typeface="Microsoft YaHei" panose="020B0503020204020204" pitchFamily="34" charset="-122"/>
                </a:rPr>
                <a:t>》</a:t>
              </a:r>
            </a:p>
          </p:txBody>
        </p:sp>
      </p:grpSp>
      <p:sp>
        <p:nvSpPr>
          <p:cNvPr id="12" name="标题 11">
            <a:extLst>
              <a:ext uri="{FF2B5EF4-FFF2-40B4-BE49-F238E27FC236}">
                <a16:creationId xmlns:a16="http://schemas.microsoft.com/office/drawing/2014/main" id="{A85DB78E-9C57-1E47-9EC5-5CE8ADF67B76}"/>
              </a:ext>
            </a:extLst>
          </p:cNvPr>
          <p:cNvSpPr>
            <a:spLocks noGrp="1"/>
          </p:cNvSpPr>
          <p:nvPr>
            <p:ph type="title"/>
          </p:nvPr>
        </p:nvSpPr>
        <p:spPr/>
        <p:txBody>
          <a:bodyPr/>
          <a:lstStyle/>
          <a:p>
            <a:r>
              <a:rPr lang="zh-CN" altLang="en-US" dirty="0"/>
              <a:t>进化论的发展</a:t>
            </a:r>
          </a:p>
        </p:txBody>
      </p:sp>
      <p:grpSp>
        <p:nvGrpSpPr>
          <p:cNvPr id="19" name="组合 18">
            <a:extLst>
              <a:ext uri="{FF2B5EF4-FFF2-40B4-BE49-F238E27FC236}">
                <a16:creationId xmlns:a16="http://schemas.microsoft.com/office/drawing/2014/main" id="{C5206649-6B37-1F4C-A7B9-B4BCFD0D72D4}"/>
              </a:ext>
            </a:extLst>
          </p:cNvPr>
          <p:cNvGrpSpPr/>
          <p:nvPr/>
        </p:nvGrpSpPr>
        <p:grpSpPr>
          <a:xfrm>
            <a:off x="6842143" y="2142632"/>
            <a:ext cx="2032847" cy="4634267"/>
            <a:chOff x="6842143" y="2142632"/>
            <a:chExt cx="2032847" cy="4634267"/>
          </a:xfrm>
        </p:grpSpPr>
        <p:pic>
          <p:nvPicPr>
            <p:cNvPr id="6" name="图片 5">
              <a:extLst>
                <a:ext uri="{FF2B5EF4-FFF2-40B4-BE49-F238E27FC236}">
                  <a16:creationId xmlns:a16="http://schemas.microsoft.com/office/drawing/2014/main" id="{14C4A905-6471-4F4F-B6D1-20B2BD95622A}"/>
                </a:ext>
              </a:extLst>
            </p:cNvPr>
            <p:cNvPicPr>
              <a:picLocks noChangeAspect="1"/>
            </p:cNvPicPr>
            <p:nvPr/>
          </p:nvPicPr>
          <p:blipFill>
            <a:blip r:embed="rId4"/>
            <a:stretch>
              <a:fillRect/>
            </a:stretch>
          </p:blipFill>
          <p:spPr>
            <a:xfrm>
              <a:off x="6969129" y="2142632"/>
              <a:ext cx="1778874" cy="26604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内容占位符 2">
              <a:extLst>
                <a:ext uri="{FF2B5EF4-FFF2-40B4-BE49-F238E27FC236}">
                  <a16:creationId xmlns:a16="http://schemas.microsoft.com/office/drawing/2014/main" id="{7A097D18-63C1-44EA-A6DD-47F43F3E4E07}"/>
                </a:ext>
              </a:extLst>
            </p:cNvPr>
            <p:cNvSpPr txBox="1">
              <a:spLocks/>
            </p:cNvSpPr>
            <p:nvPr/>
          </p:nvSpPr>
          <p:spPr>
            <a:xfrm>
              <a:off x="6842143" y="5186720"/>
              <a:ext cx="2032847" cy="1590179"/>
            </a:xfrm>
            <a:prstGeom prst="rect">
              <a:avLst/>
            </a:prstGeom>
          </p:spPr>
          <p:txBody>
            <a:bodyPr wrap="square">
              <a:spAutoFit/>
            </a:bodyPr>
            <a:lstStyle>
              <a:lvl1pPr marL="171450" indent="-171450" algn="l" defTabSz="685800" rtl="0" eaLnBrk="1" latinLnBrk="0" hangingPunct="1">
                <a:lnSpc>
                  <a:spcPct val="90000"/>
                </a:lnSpc>
                <a:spcBef>
                  <a:spcPts val="750"/>
                </a:spcBef>
                <a:buFont typeface="Wingdings 2" pitchFamily="18" charset="2"/>
                <a:buChar char=""/>
                <a:defRPr sz="21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ts val="3860"/>
                </a:lnSpc>
                <a:spcBef>
                  <a:spcPts val="0"/>
                </a:spcBef>
                <a:buNone/>
              </a:pPr>
              <a:r>
                <a:rPr lang="en-US" sz="2800" dirty="0">
                  <a:latin typeface="Microsoft YaHei" panose="020B0503020204020204" pitchFamily="34" charset="-122"/>
                  <a:ea typeface="Microsoft YaHei" panose="020B0503020204020204" pitchFamily="34" charset="-122"/>
                </a:rPr>
                <a:t>1859</a:t>
              </a:r>
              <a:r>
                <a:rPr lang="zh-CN" altLang="en-US" sz="2800" dirty="0">
                  <a:latin typeface="Microsoft YaHei" panose="020B0503020204020204" pitchFamily="34" charset="-122"/>
                  <a:ea typeface="Microsoft YaHei" panose="020B0503020204020204" pitchFamily="34" charset="-122"/>
                </a:rPr>
                <a:t>年：</a:t>
              </a:r>
              <a:endParaRPr lang="en-US" altLang="zh-CN" sz="2800" dirty="0">
                <a:latin typeface="Microsoft YaHei" panose="020B0503020204020204" pitchFamily="34" charset="-122"/>
                <a:ea typeface="Microsoft YaHei" panose="020B0503020204020204" pitchFamily="34" charset="-122"/>
              </a:endParaRPr>
            </a:p>
            <a:p>
              <a:pPr marL="0" indent="0" algn="ctr">
                <a:lnSpc>
                  <a:spcPts val="3860"/>
                </a:lnSpc>
                <a:spcBef>
                  <a:spcPts val="0"/>
                </a:spcBef>
                <a:buNone/>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物种起源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endParaRPr lang="en-US" altLang="zh-CN" sz="2800" dirty="0">
                <a:latin typeface="Microsoft YaHei" panose="020B0503020204020204" pitchFamily="34" charset="-122"/>
                <a:ea typeface="Microsoft YaHei" panose="020B0503020204020204" pitchFamily="34" charset="-122"/>
              </a:endParaRPr>
            </a:p>
            <a:p>
              <a:pPr marL="0" indent="0" algn="ctr">
                <a:lnSpc>
                  <a:spcPts val="3860"/>
                </a:lnSpc>
                <a:spcBef>
                  <a:spcPts val="0"/>
                </a:spcBef>
                <a:buNone/>
              </a:pPr>
              <a:endParaRPr lang="en-US" altLang="zh-CN" sz="2800" dirty="0">
                <a:latin typeface="Microsoft YaHei" panose="020B0503020204020204" pitchFamily="34" charset="-122"/>
                <a:ea typeface="Microsoft YaHei" panose="020B0503020204020204" pitchFamily="34" charset="-122"/>
              </a:endParaRPr>
            </a:p>
          </p:txBody>
        </p:sp>
      </p:grpSp>
      <p:grpSp>
        <p:nvGrpSpPr>
          <p:cNvPr id="18" name="组合 17">
            <a:extLst>
              <a:ext uri="{FF2B5EF4-FFF2-40B4-BE49-F238E27FC236}">
                <a16:creationId xmlns:a16="http://schemas.microsoft.com/office/drawing/2014/main" id="{A6AE5E93-982C-AD45-9BA3-343D558A2F0D}"/>
              </a:ext>
            </a:extLst>
          </p:cNvPr>
          <p:cNvGrpSpPr/>
          <p:nvPr/>
        </p:nvGrpSpPr>
        <p:grpSpPr>
          <a:xfrm>
            <a:off x="33198" y="1744194"/>
            <a:ext cx="3657599" cy="4495507"/>
            <a:chOff x="33198" y="1744194"/>
            <a:chExt cx="3657599" cy="4495507"/>
          </a:xfrm>
        </p:grpSpPr>
        <p:grpSp>
          <p:nvGrpSpPr>
            <p:cNvPr id="16" name="组合 15">
              <a:extLst>
                <a:ext uri="{FF2B5EF4-FFF2-40B4-BE49-F238E27FC236}">
                  <a16:creationId xmlns:a16="http://schemas.microsoft.com/office/drawing/2014/main" id="{5FBDA5C0-34FA-B948-854A-E7E88FF30E7A}"/>
                </a:ext>
              </a:extLst>
            </p:cNvPr>
            <p:cNvGrpSpPr/>
            <p:nvPr/>
          </p:nvGrpSpPr>
          <p:grpSpPr>
            <a:xfrm>
              <a:off x="333747" y="1744194"/>
              <a:ext cx="3176842" cy="3379369"/>
              <a:chOff x="333747" y="1744194"/>
              <a:chExt cx="3176842" cy="3379369"/>
            </a:xfrm>
          </p:grpSpPr>
          <p:pic>
            <p:nvPicPr>
              <p:cNvPr id="13" name="Picture 2" descr="查看源图像">
                <a:extLst>
                  <a:ext uri="{FF2B5EF4-FFF2-40B4-BE49-F238E27FC236}">
                    <a16:creationId xmlns:a16="http://schemas.microsoft.com/office/drawing/2014/main" id="{8750805D-BC43-4374-AC8A-9E2E0BD1C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1997" y="2435214"/>
                <a:ext cx="1648592" cy="2177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查看源图像">
                <a:extLst>
                  <a:ext uri="{FF2B5EF4-FFF2-40B4-BE49-F238E27FC236}">
                    <a16:creationId xmlns:a16="http://schemas.microsoft.com/office/drawing/2014/main" id="{64819A26-2BB8-4AED-9B4B-1683875A33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67" r="11879"/>
              <a:stretch/>
            </p:blipFill>
            <p:spPr bwMode="auto">
              <a:xfrm>
                <a:off x="336560" y="3523859"/>
                <a:ext cx="1465724" cy="15997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查看源图像">
                <a:extLst>
                  <a:ext uri="{FF2B5EF4-FFF2-40B4-BE49-F238E27FC236}">
                    <a16:creationId xmlns:a16="http://schemas.microsoft.com/office/drawing/2014/main" id="{6020511F-363E-4D4D-9528-DB049D1C9C8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045" r="24752" b="34554"/>
              <a:stretch/>
            </p:blipFill>
            <p:spPr bwMode="auto">
              <a:xfrm>
                <a:off x="333747" y="1744194"/>
                <a:ext cx="1468538" cy="17277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5" name="内容占位符 2">
              <a:extLst>
                <a:ext uri="{FF2B5EF4-FFF2-40B4-BE49-F238E27FC236}">
                  <a16:creationId xmlns:a16="http://schemas.microsoft.com/office/drawing/2014/main" id="{0B707755-A6CA-432D-ACFE-84BE18A1A15A}"/>
                </a:ext>
              </a:extLst>
            </p:cNvPr>
            <p:cNvSpPr txBox="1">
              <a:spLocks/>
            </p:cNvSpPr>
            <p:nvPr/>
          </p:nvSpPr>
          <p:spPr>
            <a:xfrm>
              <a:off x="33198" y="5186720"/>
              <a:ext cx="3657599" cy="1052981"/>
            </a:xfrm>
            <a:prstGeom prst="rect">
              <a:avLst/>
            </a:prstGeom>
          </p:spPr>
          <p:txBody>
            <a:bodyPr wrap="square">
              <a:spAutoFit/>
            </a:bodyPr>
            <a:lstStyle>
              <a:lvl1pPr marL="171450" indent="-171450" algn="l" defTabSz="685800" rtl="0" eaLnBrk="1" latinLnBrk="0" hangingPunct="1">
                <a:lnSpc>
                  <a:spcPct val="90000"/>
                </a:lnSpc>
                <a:spcBef>
                  <a:spcPts val="750"/>
                </a:spcBef>
                <a:buFont typeface="Wingdings 2" pitchFamily="18" charset="2"/>
                <a:buChar char=""/>
                <a:defRPr sz="21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ts val="3860"/>
                </a:lnSpc>
                <a:spcBef>
                  <a:spcPts val="0"/>
                </a:spcBef>
                <a:buNone/>
              </a:pPr>
              <a:r>
                <a:rPr lang="zh-CN" altLang="en-US" sz="2800" dirty="0">
                  <a:latin typeface="Microsoft YaHei" panose="020B0503020204020204" pitchFamily="34" charset="-122"/>
                  <a:ea typeface="Microsoft YaHei" panose="020B0503020204020204" pitchFamily="34" charset="-122"/>
                </a:rPr>
                <a:t>古希腊罗马哲学家提出“生命随机进化”</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grpSp>
      <p:sp>
        <p:nvSpPr>
          <p:cNvPr id="20" name="箭头: 右 6">
            <a:extLst>
              <a:ext uri="{FF2B5EF4-FFF2-40B4-BE49-F238E27FC236}">
                <a16:creationId xmlns:a16="http://schemas.microsoft.com/office/drawing/2014/main" id="{E930394F-E99E-4246-BAEA-D5AFCB158EB7}"/>
              </a:ext>
            </a:extLst>
          </p:cNvPr>
          <p:cNvSpPr/>
          <p:nvPr/>
        </p:nvSpPr>
        <p:spPr>
          <a:xfrm>
            <a:off x="3278144" y="3048372"/>
            <a:ext cx="1293856" cy="950971"/>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Microsoft YaHei" panose="020B0503020204020204" pitchFamily="34" charset="-122"/>
                <a:ea typeface="Microsoft YaHei" panose="020B0503020204020204" pitchFamily="34" charset="-122"/>
              </a:rPr>
              <a:t>影响</a:t>
            </a:r>
            <a:endParaRPr lang="zh-CN" altLang="en-US" b="1" dirty="0">
              <a:latin typeface="Microsoft YaHei" panose="020B0503020204020204" pitchFamily="34" charset="-122"/>
              <a:ea typeface="Microsoft YaHei" panose="020B0503020204020204" pitchFamily="34" charset="-122"/>
            </a:endParaRPr>
          </a:p>
        </p:txBody>
      </p:sp>
      <p:sp>
        <p:nvSpPr>
          <p:cNvPr id="21" name="箭头: 右 6">
            <a:extLst>
              <a:ext uri="{FF2B5EF4-FFF2-40B4-BE49-F238E27FC236}">
                <a16:creationId xmlns:a16="http://schemas.microsoft.com/office/drawing/2014/main" id="{1A97C0A9-17D4-3242-BE0C-FE6D5170F9BF}"/>
              </a:ext>
            </a:extLst>
          </p:cNvPr>
          <p:cNvSpPr/>
          <p:nvPr/>
        </p:nvSpPr>
        <p:spPr>
          <a:xfrm>
            <a:off x="6079217" y="3048372"/>
            <a:ext cx="1293856" cy="950971"/>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Microsoft YaHei" panose="020B0503020204020204" pitchFamily="34" charset="-122"/>
                <a:ea typeface="Microsoft YaHei" panose="020B0503020204020204" pitchFamily="34" charset="-122"/>
              </a:rPr>
              <a:t>影响</a:t>
            </a:r>
            <a:endParaRPr lang="zh-CN" altLang="en-US"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8712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6" name="Text Box 5">
            <a:extLst>
              <a:ext uri="{FF2B5EF4-FFF2-40B4-BE49-F238E27FC236}">
                <a16:creationId xmlns:a16="http://schemas.microsoft.com/office/drawing/2014/main" id="{6BCAA941-D6B6-0A45-89E8-C563F9DE8DD0}"/>
              </a:ext>
            </a:extLst>
          </p:cNvPr>
          <p:cNvSpPr txBox="1">
            <a:spLocks noChangeArrowheads="1"/>
          </p:cNvSpPr>
          <p:nvPr/>
        </p:nvSpPr>
        <p:spPr bwMode="auto">
          <a:xfrm>
            <a:off x="1011002" y="1962861"/>
            <a:ext cx="7678467" cy="2220751"/>
          </a:xfrm>
          <a:prstGeom prst="rect">
            <a:avLst/>
          </a:prstGeom>
          <a:noFill/>
          <a:ln w="12700">
            <a:noFill/>
            <a:miter lim="800000"/>
            <a:headEnd/>
            <a:tailEnd/>
          </a:ln>
        </p:spPr>
        <p:txBody>
          <a:bodyPr lIns="90000" tIns="46800" rIns="90000" bIns="46800"/>
          <a:lstStyle/>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表面：进化论常打着“科学”的名义；</a:t>
            </a:r>
          </a:p>
          <a:p>
            <a:pPr marL="457200" indent="-457200" defTabSz="114300">
              <a:lnSpc>
                <a:spcPts val="386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实质：“撇开创造者解释生命”的哲学。</a:t>
            </a:r>
          </a:p>
        </p:txBody>
      </p:sp>
      <p:sp>
        <p:nvSpPr>
          <p:cNvPr id="2" name="标题 1">
            <a:extLst>
              <a:ext uri="{FF2B5EF4-FFF2-40B4-BE49-F238E27FC236}">
                <a16:creationId xmlns:a16="http://schemas.microsoft.com/office/drawing/2014/main" id="{334C44D1-EF1F-B949-8F8F-7567CB97E90B}"/>
              </a:ext>
            </a:extLst>
          </p:cNvPr>
          <p:cNvSpPr>
            <a:spLocks noGrp="1"/>
          </p:cNvSpPr>
          <p:nvPr>
            <p:ph type="title"/>
          </p:nvPr>
        </p:nvSpPr>
        <p:spPr/>
        <p:txBody>
          <a:bodyPr/>
          <a:lstStyle/>
          <a:p>
            <a:r>
              <a:rPr lang="zh-CN" altLang="en-US" dirty="0"/>
              <a:t>进化论的真相</a:t>
            </a:r>
          </a:p>
        </p:txBody>
      </p:sp>
      <p:grpSp>
        <p:nvGrpSpPr>
          <p:cNvPr id="6" name="组合 5">
            <a:extLst>
              <a:ext uri="{FF2B5EF4-FFF2-40B4-BE49-F238E27FC236}">
                <a16:creationId xmlns:a16="http://schemas.microsoft.com/office/drawing/2014/main" id="{653FB298-A05A-3A4D-B7BE-0F77278FF908}"/>
              </a:ext>
            </a:extLst>
          </p:cNvPr>
          <p:cNvGrpSpPr/>
          <p:nvPr/>
        </p:nvGrpSpPr>
        <p:grpSpPr>
          <a:xfrm>
            <a:off x="1320800" y="3105194"/>
            <a:ext cx="6502400" cy="3146134"/>
            <a:chOff x="1320800" y="3105194"/>
            <a:chExt cx="6502400" cy="3146134"/>
          </a:xfrm>
        </p:grpSpPr>
        <p:pic>
          <p:nvPicPr>
            <p:cNvPr id="4" name="图片 3">
              <a:extLst>
                <a:ext uri="{FF2B5EF4-FFF2-40B4-BE49-F238E27FC236}">
                  <a16:creationId xmlns:a16="http://schemas.microsoft.com/office/drawing/2014/main" id="{16FD00E8-7B20-EF40-BD59-BEF5FA900444}"/>
                </a:ext>
              </a:extLst>
            </p:cNvPr>
            <p:cNvPicPr>
              <a:picLocks noChangeAspect="1"/>
            </p:cNvPicPr>
            <p:nvPr/>
          </p:nvPicPr>
          <p:blipFill rotWithShape="1">
            <a:blip r:embed="rId4"/>
            <a:srcRect t="18980" b="8373"/>
            <a:stretch/>
          </p:blipFill>
          <p:spPr>
            <a:xfrm>
              <a:off x="1320800" y="3105194"/>
              <a:ext cx="6502400" cy="31461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96325909-CE00-0A41-8EBD-B253BA7CAB62}"/>
                </a:ext>
              </a:extLst>
            </p:cNvPr>
            <p:cNvSpPr txBox="1"/>
            <p:nvPr/>
          </p:nvSpPr>
          <p:spPr>
            <a:xfrm rot="678715">
              <a:off x="6611841" y="3469795"/>
              <a:ext cx="902811" cy="523220"/>
            </a:xfrm>
            <a:prstGeom prst="rect">
              <a:avLst/>
            </a:prstGeom>
            <a:noFill/>
          </p:spPr>
          <p:txBody>
            <a:bodyPr wrap="none" rtlCol="0">
              <a:spAutoFit/>
            </a:bodyPr>
            <a:lstStyle/>
            <a:p>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科学</a:t>
              </a:r>
              <a:endParaRPr kumimoji="1" lang="zh-CN" altLang="en-US" sz="2800" b="1" dirty="0"/>
            </a:p>
          </p:txBody>
        </p:sp>
      </p:grpSp>
    </p:spTree>
    <p:extLst>
      <p:ext uri="{BB962C8B-B14F-4D97-AF65-F5344CB8AC3E}">
        <p14:creationId xmlns:p14="http://schemas.microsoft.com/office/powerpoint/2010/main" val="3286028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510926"/>
            <a:ext cx="0" cy="489300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510927"/>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510927"/>
            <a:ext cx="0" cy="4733954"/>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251826"/>
            <a:ext cx="921637" cy="565092"/>
          </a:xfrm>
          <a:prstGeom prst="rect">
            <a:avLst/>
          </a:prstGeom>
          <a:ln w="12700">
            <a:miter lim="400000"/>
          </a:ln>
        </p:spPr>
      </p:pic>
      <p:sp>
        <p:nvSpPr>
          <p:cNvPr id="7" name="标题 6">
            <a:extLst>
              <a:ext uri="{FF2B5EF4-FFF2-40B4-BE49-F238E27FC236}">
                <a16:creationId xmlns:a16="http://schemas.microsoft.com/office/drawing/2014/main" id="{73FAFBF0-277B-B84F-B913-90B041639B98}"/>
              </a:ext>
            </a:extLst>
          </p:cNvPr>
          <p:cNvSpPr>
            <a:spLocks noGrp="1"/>
          </p:cNvSpPr>
          <p:nvPr>
            <p:ph type="title"/>
          </p:nvPr>
        </p:nvSpPr>
        <p:spPr/>
        <p:txBody>
          <a:bodyPr/>
          <a:lstStyle/>
          <a:p>
            <a:r>
              <a:rPr lang="zh-CN" altLang="en-US" dirty="0"/>
              <a:t>进化论是宗教</a:t>
            </a:r>
          </a:p>
        </p:txBody>
      </p:sp>
      <p:sp>
        <p:nvSpPr>
          <p:cNvPr id="17" name="Text Box 5">
            <a:extLst>
              <a:ext uri="{FF2B5EF4-FFF2-40B4-BE49-F238E27FC236}">
                <a16:creationId xmlns:a16="http://schemas.microsoft.com/office/drawing/2014/main" id="{EBD56E08-E48C-0043-938F-2ABE32014F93}"/>
              </a:ext>
            </a:extLst>
          </p:cNvPr>
          <p:cNvSpPr txBox="1">
            <a:spLocks noChangeArrowheads="1"/>
          </p:cNvSpPr>
          <p:nvPr/>
        </p:nvSpPr>
        <p:spPr bwMode="auto">
          <a:xfrm>
            <a:off x="721072" y="1660183"/>
            <a:ext cx="7816047" cy="2592288"/>
          </a:xfrm>
          <a:prstGeom prst="rect">
            <a:avLst/>
          </a:prstGeom>
          <a:noFill/>
          <a:ln w="12700">
            <a:noFill/>
            <a:miter lim="800000"/>
            <a:headEnd/>
            <a:tailEnd/>
          </a:ln>
        </p:spPr>
        <p:txBody>
          <a:bodyPr lIns="90000" tIns="46800" rIns="90000" bIns="46800"/>
          <a:lstStyle/>
          <a:p>
            <a:pPr defTabSz="114300">
              <a:lnSpc>
                <a:spcPts val="3860"/>
              </a:lnSpc>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“进化论并不仅仅作为单纯的科学被其实践者推崇。进化论作为一个思想体系、一个世俗宗教 </a:t>
            </a: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一个有意义和有道德观的、全面的基督教替代品。</a:t>
            </a: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进化论是宗教。进化论在一开始就是这样，一直到今天也是如此。”</a:t>
            </a:r>
            <a:endParaRPr lang="en-AU"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8" name="Picture 2" descr="http://recycleyourfaith.com/wp-content/uploads/video_images/180_post_thumbnail.jpg">
            <a:extLst>
              <a:ext uri="{FF2B5EF4-FFF2-40B4-BE49-F238E27FC236}">
                <a16:creationId xmlns:a16="http://schemas.microsoft.com/office/drawing/2014/main" id="{6A72DCB2-F265-2F4B-B302-7431E059EC63}"/>
              </a:ext>
            </a:extLst>
          </p:cNvPr>
          <p:cNvPicPr>
            <a:picLocks noChangeAspect="1" noChangeArrowheads="1"/>
          </p:cNvPicPr>
          <p:nvPr/>
        </p:nvPicPr>
        <p:blipFill>
          <a:blip r:embed="rId4" cstate="print"/>
          <a:srcRect l="18900" r="3611" b="13061"/>
          <a:stretch>
            <a:fillRect/>
          </a:stretch>
        </p:blipFill>
        <p:spPr bwMode="auto">
          <a:xfrm>
            <a:off x="835269" y="4304982"/>
            <a:ext cx="1767479" cy="19830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3">
            <a:extLst>
              <a:ext uri="{FF2B5EF4-FFF2-40B4-BE49-F238E27FC236}">
                <a16:creationId xmlns:a16="http://schemas.microsoft.com/office/drawing/2014/main" id="{4F27888B-50AB-6A42-9F45-24763EE93EEF}"/>
              </a:ext>
            </a:extLst>
          </p:cNvPr>
          <p:cNvSpPr/>
          <p:nvPr/>
        </p:nvSpPr>
        <p:spPr>
          <a:xfrm>
            <a:off x="2779897" y="4196043"/>
            <a:ext cx="5757222" cy="1862048"/>
          </a:xfrm>
          <a:prstGeom prst="rect">
            <a:avLst/>
          </a:prstGeom>
        </p:spPr>
        <p:txBody>
          <a:bodyPr wrap="square">
            <a:spAutoFit/>
          </a:bodyPr>
          <a:lstStyle/>
          <a:p>
            <a:pPr>
              <a:lnSpc>
                <a:spcPts val="3860"/>
              </a:lnSpc>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无神论者和进化论者</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Michael Ruse </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博士，哲学和动物学教授。</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endParaRPr 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r>
              <a:rPr lang="en-GB" dirty="0">
                <a:solidFill>
                  <a:prstClr val="black"/>
                </a:solidFill>
                <a:latin typeface="微软雅黑" panose="020B0503020204020204" pitchFamily="34" charset="-122"/>
                <a:ea typeface="微软雅黑" panose="020B0503020204020204" pitchFamily="34" charset="-122"/>
                <a:cs typeface="Times New Roman" pitchFamily="18" charset="0"/>
              </a:rPr>
              <a:t>University of Guelph</a:t>
            </a:r>
            <a:r>
              <a:rPr lang="zh-CN" altLang="en-US" dirty="0">
                <a:solidFill>
                  <a:prstClr val="black"/>
                </a:solidFill>
                <a:latin typeface="微软雅黑" panose="020B0503020204020204" pitchFamily="34" charset="-122"/>
                <a:ea typeface="微软雅黑" panose="020B0503020204020204" pitchFamily="34" charset="-122"/>
                <a:cs typeface="Times New Roman" pitchFamily="18" charset="0"/>
              </a:rPr>
              <a:t>，</a:t>
            </a:r>
            <a:r>
              <a:rPr lang="en-GB" dirty="0">
                <a:solidFill>
                  <a:prstClr val="black"/>
                </a:solidFill>
                <a:latin typeface="微软雅黑" panose="020B0503020204020204" pitchFamily="34" charset="-122"/>
                <a:ea typeface="微软雅黑" panose="020B0503020204020204" pitchFamily="34" charset="-122"/>
                <a:cs typeface="Times New Roman" pitchFamily="18" charset="0"/>
              </a:rPr>
              <a:t> Canada</a:t>
            </a:r>
          </a:p>
          <a:p>
            <a:r>
              <a:rPr lang="en-GB" dirty="0">
                <a:solidFill>
                  <a:prstClr val="black"/>
                </a:solidFill>
                <a:latin typeface="微软雅黑" panose="020B0503020204020204" pitchFamily="34" charset="-122"/>
                <a:ea typeface="微软雅黑" panose="020B0503020204020204" pitchFamily="34" charset="-122"/>
                <a:cs typeface="Times New Roman" pitchFamily="18" charset="0"/>
              </a:rPr>
              <a:t>National Post, May 13, 2000, pp. B1,B3,B7.</a:t>
            </a:r>
            <a:endParaRPr lang="en-US" dirty="0">
              <a:solidFill>
                <a:prstClr val="black"/>
              </a:solidFill>
              <a:latin typeface="微软雅黑" panose="020B0503020204020204" pitchFamily="34" charset="-122"/>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60368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971601" y="4000680"/>
            <a:ext cx="7582089" cy="1860894"/>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但如果事实是  </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创造论</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是 </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显然的</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而且，很明显  </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进化论</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是 </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错误的</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那么 ，</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为什么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这么多“科学家”相信进化论？</a:t>
            </a:r>
            <a:endParaRPr lang="zh-CN" altLang="en-US" sz="2800" dirty="0">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13" name="组合 12">
            <a:extLst>
              <a:ext uri="{FF2B5EF4-FFF2-40B4-BE49-F238E27FC236}">
                <a16:creationId xmlns:a16="http://schemas.microsoft.com/office/drawing/2014/main" id="{7649D2D7-A800-4541-BAED-131EFC7B8BC4}"/>
              </a:ext>
            </a:extLst>
          </p:cNvPr>
          <p:cNvGrpSpPr/>
          <p:nvPr/>
        </p:nvGrpSpPr>
        <p:grpSpPr>
          <a:xfrm>
            <a:off x="2268009" y="287717"/>
            <a:ext cx="4607982" cy="3191367"/>
            <a:chOff x="2530261" y="532261"/>
            <a:chExt cx="4099960" cy="2839524"/>
          </a:xfrm>
        </p:grpSpPr>
        <p:pic>
          <p:nvPicPr>
            <p:cNvPr id="14" name="图片 13">
              <a:extLst>
                <a:ext uri="{FF2B5EF4-FFF2-40B4-BE49-F238E27FC236}">
                  <a16:creationId xmlns:a16="http://schemas.microsoft.com/office/drawing/2014/main" id="{D949756F-194C-CD4C-A218-C67152A73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0261" y="534977"/>
              <a:ext cx="2122203" cy="28296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470D28B4-5F5E-7D4D-A0FF-5DA157445228}"/>
                </a:ext>
              </a:extLst>
            </p:cNvPr>
            <p:cNvPicPr>
              <a:picLocks noChangeAspect="1"/>
            </p:cNvPicPr>
            <p:nvPr/>
          </p:nvPicPr>
          <p:blipFill>
            <a:blip r:embed="rId5"/>
            <a:stretch>
              <a:fillRect/>
            </a:stretch>
          </p:blipFill>
          <p:spPr>
            <a:xfrm>
              <a:off x="4731604" y="532261"/>
              <a:ext cx="1898617" cy="28395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28602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箭头连接符 22">
            <a:extLst>
              <a:ext uri="{FF2B5EF4-FFF2-40B4-BE49-F238E27FC236}">
                <a16:creationId xmlns:a16="http://schemas.microsoft.com/office/drawing/2014/main" id="{86C31592-C614-6F40-B598-C87D6284CA18}"/>
              </a:ext>
            </a:extLst>
          </p:cNvPr>
          <p:cNvCxnSpPr>
            <a:cxnSpLocks/>
          </p:cNvCxnSpPr>
          <p:nvPr/>
        </p:nvCxnSpPr>
        <p:spPr>
          <a:xfrm>
            <a:off x="265471" y="1988402"/>
            <a:ext cx="8613058" cy="0"/>
          </a:xfrm>
          <a:prstGeom prst="straightConnector1">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27" name="椭圆 26">
            <a:extLst>
              <a:ext uri="{FF2B5EF4-FFF2-40B4-BE49-F238E27FC236}">
                <a16:creationId xmlns:a16="http://schemas.microsoft.com/office/drawing/2014/main" id="{E729CA39-CF19-DA46-AE62-95AE265E7137}"/>
              </a:ext>
            </a:extLst>
          </p:cNvPr>
          <p:cNvSpPr/>
          <p:nvPr/>
        </p:nvSpPr>
        <p:spPr>
          <a:xfrm>
            <a:off x="986776" y="1919576"/>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28" name="椭圆 27">
            <a:extLst>
              <a:ext uri="{FF2B5EF4-FFF2-40B4-BE49-F238E27FC236}">
                <a16:creationId xmlns:a16="http://schemas.microsoft.com/office/drawing/2014/main" id="{DE0003CC-F562-B341-A275-5864E9D7D17B}"/>
              </a:ext>
            </a:extLst>
          </p:cNvPr>
          <p:cNvSpPr/>
          <p:nvPr/>
        </p:nvSpPr>
        <p:spPr>
          <a:xfrm>
            <a:off x="2207640" y="1919576"/>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29" name="椭圆 28">
            <a:extLst>
              <a:ext uri="{FF2B5EF4-FFF2-40B4-BE49-F238E27FC236}">
                <a16:creationId xmlns:a16="http://schemas.microsoft.com/office/drawing/2014/main" id="{BDF75400-BCF7-C24D-84A9-08CFC370C43C}"/>
              </a:ext>
            </a:extLst>
          </p:cNvPr>
          <p:cNvSpPr/>
          <p:nvPr/>
        </p:nvSpPr>
        <p:spPr>
          <a:xfrm>
            <a:off x="6713545" y="1919576"/>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31" name="椭圆 30">
            <a:extLst>
              <a:ext uri="{FF2B5EF4-FFF2-40B4-BE49-F238E27FC236}">
                <a16:creationId xmlns:a16="http://schemas.microsoft.com/office/drawing/2014/main" id="{2E7D5C2A-8012-C34B-B9A6-4921B3D23B96}"/>
              </a:ext>
            </a:extLst>
          </p:cNvPr>
          <p:cNvSpPr/>
          <p:nvPr/>
        </p:nvSpPr>
        <p:spPr>
          <a:xfrm>
            <a:off x="8503036" y="1919576"/>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cxnSp>
        <p:nvCxnSpPr>
          <p:cNvPr id="32" name="直线箭头连接符 31">
            <a:extLst>
              <a:ext uri="{FF2B5EF4-FFF2-40B4-BE49-F238E27FC236}">
                <a16:creationId xmlns:a16="http://schemas.microsoft.com/office/drawing/2014/main" id="{B09BFBD0-9570-7C42-A17C-5D1E0CAB143A}"/>
              </a:ext>
            </a:extLst>
          </p:cNvPr>
          <p:cNvCxnSpPr>
            <a:cxnSpLocks/>
          </p:cNvCxnSpPr>
          <p:nvPr/>
        </p:nvCxnSpPr>
        <p:spPr>
          <a:xfrm flipH="1">
            <a:off x="1345127" y="1998028"/>
            <a:ext cx="5635" cy="34171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33" name="Picture 4" descr="查看源图像">
            <a:extLst>
              <a:ext uri="{FF2B5EF4-FFF2-40B4-BE49-F238E27FC236}">
                <a16:creationId xmlns:a16="http://schemas.microsoft.com/office/drawing/2014/main" id="{43F44933-0338-4A7A-8566-DCCB874EC3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45" r="24752" b="34554"/>
          <a:stretch/>
        </p:blipFill>
        <p:spPr bwMode="auto">
          <a:xfrm>
            <a:off x="14274" y="2349000"/>
            <a:ext cx="917976" cy="108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 Box 5">
            <a:extLst>
              <a:ext uri="{FF2B5EF4-FFF2-40B4-BE49-F238E27FC236}">
                <a16:creationId xmlns:a16="http://schemas.microsoft.com/office/drawing/2014/main" id="{1E734322-0044-4318-91CB-1C32298797C5}"/>
              </a:ext>
            </a:extLst>
          </p:cNvPr>
          <p:cNvSpPr txBox="1">
            <a:spLocks noChangeArrowheads="1"/>
          </p:cNvSpPr>
          <p:nvPr/>
        </p:nvSpPr>
        <p:spPr bwMode="auto">
          <a:xfrm>
            <a:off x="-54820" y="3693294"/>
            <a:ext cx="1211365" cy="2184498"/>
          </a:xfrm>
          <a:prstGeom prst="rect">
            <a:avLst/>
          </a:prstGeom>
          <a:noFill/>
          <a:ln w="12700">
            <a:noFill/>
            <a:miter lim="800000"/>
            <a:headEnd/>
            <a:tailEnd/>
          </a:ln>
        </p:spPr>
        <p:txBody>
          <a:bodyPr lIns="90000" tIns="46800" rIns="90000" bIns="46800"/>
          <a:lstStyle/>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安娜西</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曼德</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endParaRPr lang="en-US" altLang="zh-CN" sz="20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defTabSz="114300"/>
            <a:r>
              <a:rPr lang="zh-CN" altLang="en-US"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从</a:t>
            </a:r>
            <a:r>
              <a:rPr lang="zh-CN" altLang="en-US"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鱼</a:t>
            </a:r>
            <a:r>
              <a:rPr lang="zh-CN" altLang="en-US" sz="20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0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到人</a:t>
            </a:r>
            <a:r>
              <a:rPr lang="zh-CN" altLang="en-US"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的演变论</a:t>
            </a:r>
            <a:endParaRPr lang="en-AU"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41" name="文本框 40">
            <a:extLst>
              <a:ext uri="{FF2B5EF4-FFF2-40B4-BE49-F238E27FC236}">
                <a16:creationId xmlns:a16="http://schemas.microsoft.com/office/drawing/2014/main" id="{2F221B29-215E-4F61-AF1C-62F7432F0474}"/>
              </a:ext>
            </a:extLst>
          </p:cNvPr>
          <p:cNvSpPr txBox="1"/>
          <p:nvPr/>
        </p:nvSpPr>
        <p:spPr>
          <a:xfrm>
            <a:off x="-73830" y="1335955"/>
            <a:ext cx="1230375" cy="630942"/>
          </a:xfrm>
          <a:prstGeom prst="rect">
            <a:avLst/>
          </a:prstGeom>
          <a:noFill/>
        </p:spPr>
        <p:txBody>
          <a:bodyPr wrap="square">
            <a:spAutoFit/>
          </a:bodyPr>
          <a:lstStyle/>
          <a:p>
            <a:pPr algn="ctr" defTabSz="114300">
              <a:lnSpc>
                <a:spcPts val="2060"/>
              </a:lnSpc>
            </a:pPr>
            <a:r>
              <a:rPr lang="zh-CN" altLang="en-US" sz="1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公元前</a:t>
            </a:r>
            <a:endParaRPr lang="en-US" altLang="zh-CN" sz="1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gn="ctr" defTabSz="114300">
              <a:lnSpc>
                <a:spcPts val="2060"/>
              </a:lnSpc>
            </a:pPr>
            <a:r>
              <a:rPr lang="en-US" altLang="zh-CN" sz="1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610‑546</a:t>
            </a:r>
          </a:p>
        </p:txBody>
      </p:sp>
      <p:sp>
        <p:nvSpPr>
          <p:cNvPr id="44" name="Text Box 5">
            <a:extLst>
              <a:ext uri="{FF2B5EF4-FFF2-40B4-BE49-F238E27FC236}">
                <a16:creationId xmlns:a16="http://schemas.microsoft.com/office/drawing/2014/main" id="{B160B0D4-F4CC-483A-8EAC-4A3CBCE2744C}"/>
              </a:ext>
            </a:extLst>
          </p:cNvPr>
          <p:cNvSpPr txBox="1">
            <a:spLocks noChangeArrowheads="1"/>
          </p:cNvSpPr>
          <p:nvPr/>
        </p:nvSpPr>
        <p:spPr bwMode="auto">
          <a:xfrm>
            <a:off x="981928" y="1335955"/>
            <a:ext cx="1058350" cy="593235"/>
          </a:xfrm>
          <a:prstGeom prst="rect">
            <a:avLst/>
          </a:prstGeom>
          <a:noFill/>
          <a:ln w="12700">
            <a:noFill/>
            <a:miter lim="800000"/>
            <a:headEnd/>
            <a:tailEnd/>
          </a:ln>
        </p:spPr>
        <p:txBody>
          <a:bodyPr lIns="90000" tIns="46800" rIns="90000" bIns="46800"/>
          <a:lstStyle/>
          <a:p>
            <a:pPr algn="ctr" defTabSz="114300">
              <a:lnSpc>
                <a:spcPts val="2060"/>
              </a:lnSpc>
            </a:pPr>
            <a:r>
              <a:rPr lang="zh-CN"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公元前</a:t>
            </a:r>
            <a:endPar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gn="ctr" defTabSz="114300">
              <a:lnSpc>
                <a:spcPts val="2060"/>
              </a:lnSpc>
            </a:pPr>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450</a:t>
            </a:r>
            <a:r>
              <a:rPr lang="zh-CN"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年</a:t>
            </a:r>
            <a:endParaRPr lang="en-AU"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45" name="文本框 44">
            <a:extLst>
              <a:ext uri="{FF2B5EF4-FFF2-40B4-BE49-F238E27FC236}">
                <a16:creationId xmlns:a16="http://schemas.microsoft.com/office/drawing/2014/main" id="{2D3A17F6-75E0-471E-8812-D1FEF655F5A5}"/>
              </a:ext>
            </a:extLst>
          </p:cNvPr>
          <p:cNvSpPr txBox="1"/>
          <p:nvPr/>
        </p:nvSpPr>
        <p:spPr>
          <a:xfrm>
            <a:off x="1056447" y="3693548"/>
            <a:ext cx="1218261" cy="1938992"/>
          </a:xfrm>
          <a:prstGeom prst="rect">
            <a:avLst/>
          </a:prstGeom>
          <a:noFill/>
        </p:spPr>
        <p:txBody>
          <a:bodyPr wrap="square">
            <a:spAutoFit/>
          </a:bodyPr>
          <a:lstStyle/>
          <a:p>
            <a:pPr defTabSz="114300"/>
            <a:r>
              <a:rPr kumimoji="1" lang="zh-CN" altLang="en-US" sz="2000" dirty="0">
                <a:latin typeface="Microsoft YaHei" panose="020B0503020204020204" pitchFamily="34" charset="-122"/>
                <a:ea typeface="Microsoft YaHei" panose="020B0503020204020204" pitchFamily="34" charset="-122"/>
              </a:rPr>
              <a:t>恩培多</a:t>
            </a:r>
            <a:endParaRPr kumimoji="1" lang="en-US" altLang="zh-CN" sz="2000" dirty="0">
              <a:latin typeface="Microsoft YaHei" panose="020B0503020204020204" pitchFamily="34" charset="-122"/>
              <a:ea typeface="Microsoft YaHei" panose="020B0503020204020204" pitchFamily="34" charset="-122"/>
            </a:endParaRPr>
          </a:p>
          <a:p>
            <a:pPr defTabSz="114300"/>
            <a:r>
              <a:rPr kumimoji="1" lang="zh-CN" altLang="en-US" sz="2000" dirty="0">
                <a:latin typeface="Microsoft YaHei" panose="020B0503020204020204" pitchFamily="34" charset="-122"/>
                <a:ea typeface="Microsoft YaHei" panose="020B0503020204020204" pitchFamily="34" charset="-122"/>
              </a:rPr>
              <a:t>克勒</a:t>
            </a:r>
          </a:p>
          <a:p>
            <a:pPr defTabSz="114300"/>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随机突变、</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自然选择、</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适者生存</a:t>
            </a:r>
            <a:endParaRPr lang="en-AU"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55" name="Picture 2" descr="查看源图像">
            <a:extLst>
              <a:ext uri="{FF2B5EF4-FFF2-40B4-BE49-F238E27FC236}">
                <a16:creationId xmlns:a16="http://schemas.microsoft.com/office/drawing/2014/main" id="{5A923BD6-ED3D-4567-BB26-DBA8B541D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67" r="11879"/>
          <a:stretch/>
        </p:blipFill>
        <p:spPr bwMode="auto">
          <a:xfrm>
            <a:off x="981928" y="2349000"/>
            <a:ext cx="989547" cy="108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Picture 2" descr="查看源图像">
            <a:extLst>
              <a:ext uri="{FF2B5EF4-FFF2-40B4-BE49-F238E27FC236}">
                <a16:creationId xmlns:a16="http://schemas.microsoft.com/office/drawing/2014/main" id="{C55D680E-73DF-4FC6-B895-F6420A5D6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5124" y="2349000"/>
            <a:ext cx="817751" cy="108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5">
            <a:extLst>
              <a:ext uri="{FF2B5EF4-FFF2-40B4-BE49-F238E27FC236}">
                <a16:creationId xmlns:a16="http://schemas.microsoft.com/office/drawing/2014/main" id="{9EE87602-5889-4F38-8C45-3A42F4563679}"/>
              </a:ext>
            </a:extLst>
          </p:cNvPr>
          <p:cNvSpPr txBox="1">
            <a:spLocks noChangeArrowheads="1"/>
          </p:cNvSpPr>
          <p:nvPr/>
        </p:nvSpPr>
        <p:spPr bwMode="auto">
          <a:xfrm>
            <a:off x="2355124" y="1335955"/>
            <a:ext cx="1024875" cy="593234"/>
          </a:xfrm>
          <a:prstGeom prst="rect">
            <a:avLst/>
          </a:prstGeom>
          <a:noFill/>
          <a:ln w="12700">
            <a:noFill/>
            <a:miter lim="800000"/>
            <a:headEnd/>
            <a:tailEnd/>
          </a:ln>
        </p:spPr>
        <p:txBody>
          <a:bodyPr lIns="90000" tIns="46800" rIns="90000" bIns="46800"/>
          <a:lstStyle/>
          <a:p>
            <a:pPr algn="ctr" defTabSz="114300">
              <a:lnSpc>
                <a:spcPts val="2060"/>
              </a:lnSpc>
            </a:pPr>
            <a:r>
              <a:rPr lang="zh-CN"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公元</a:t>
            </a:r>
            <a:endPar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gn="ctr" defTabSz="114300">
              <a:lnSpc>
                <a:spcPts val="2060"/>
              </a:lnSpc>
            </a:pPr>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23‑79</a:t>
            </a:r>
            <a:endParaRPr lang="en-AU"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8" name="文本框 57">
            <a:extLst>
              <a:ext uri="{FF2B5EF4-FFF2-40B4-BE49-F238E27FC236}">
                <a16:creationId xmlns:a16="http://schemas.microsoft.com/office/drawing/2014/main" id="{E1ECCB4A-D953-4339-B258-5136556B26B0}"/>
              </a:ext>
            </a:extLst>
          </p:cNvPr>
          <p:cNvSpPr txBox="1"/>
          <p:nvPr/>
        </p:nvSpPr>
        <p:spPr>
          <a:xfrm>
            <a:off x="2361655" y="3693294"/>
            <a:ext cx="994441" cy="2246769"/>
          </a:xfrm>
          <a:prstGeom prst="rect">
            <a:avLst/>
          </a:prstGeom>
          <a:noFill/>
        </p:spPr>
        <p:txBody>
          <a:bodyPr wrap="square">
            <a:spAutoFit/>
          </a:bodyPr>
          <a:lstStyle/>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老普</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林尼</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随机</a:t>
            </a:r>
            <a:r>
              <a:rPr lang="zh-CN" altLang="en-US" sz="2000" u="sng"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000" u="sng"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2000" u="sng"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代替上帝的位置</a:t>
            </a:r>
            <a:endParaRPr lang="en-AU"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59" name="Picture 2" descr="File:Cathedral of Exeter edit.jpg">
            <a:extLst>
              <a:ext uri="{FF2B5EF4-FFF2-40B4-BE49-F238E27FC236}">
                <a16:creationId xmlns:a16="http://schemas.microsoft.com/office/drawing/2014/main" id="{38D44BB1-F1EB-4067-ACFB-1DA5894A8D8C}"/>
              </a:ext>
            </a:extLst>
          </p:cNvPr>
          <p:cNvPicPr>
            <a:picLocks noChangeAspect="1" noChangeArrowheads="1"/>
          </p:cNvPicPr>
          <p:nvPr/>
        </p:nvPicPr>
        <p:blipFill>
          <a:blip r:embed="rId6" cstate="print"/>
          <a:srcRect/>
          <a:stretch>
            <a:fillRect/>
          </a:stretch>
        </p:blipFill>
        <p:spPr bwMode="auto">
          <a:xfrm>
            <a:off x="3287365" y="2349000"/>
            <a:ext cx="1413001" cy="108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文本框 59">
            <a:extLst>
              <a:ext uri="{FF2B5EF4-FFF2-40B4-BE49-F238E27FC236}">
                <a16:creationId xmlns:a16="http://schemas.microsoft.com/office/drawing/2014/main" id="{078E3610-7B36-4576-8352-16959B19B684}"/>
              </a:ext>
            </a:extLst>
          </p:cNvPr>
          <p:cNvSpPr txBox="1"/>
          <p:nvPr/>
        </p:nvSpPr>
        <p:spPr>
          <a:xfrm>
            <a:off x="3408168" y="3693294"/>
            <a:ext cx="1206765" cy="1323439"/>
          </a:xfrm>
          <a:prstGeom prst="rect">
            <a:avLst/>
          </a:prstGeom>
          <a:noFill/>
        </p:spPr>
        <p:txBody>
          <a:bodyPr wrap="square">
            <a:spAutoFit/>
          </a:bodyPr>
          <a:lstStyle/>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圣经世界观成为西方的主流思想</a:t>
            </a:r>
            <a:endParaRPr lang="en-AU"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1" name="文本框 60">
            <a:extLst>
              <a:ext uri="{FF2B5EF4-FFF2-40B4-BE49-F238E27FC236}">
                <a16:creationId xmlns:a16="http://schemas.microsoft.com/office/drawing/2014/main" id="{22EBA855-4C22-4027-B1A5-939BEADB654C}"/>
              </a:ext>
            </a:extLst>
          </p:cNvPr>
          <p:cNvSpPr txBox="1"/>
          <p:nvPr/>
        </p:nvSpPr>
        <p:spPr>
          <a:xfrm>
            <a:off x="5842536" y="3693294"/>
            <a:ext cx="1205362" cy="400110"/>
          </a:xfrm>
          <a:prstGeom prst="rect">
            <a:avLst/>
          </a:prstGeom>
          <a:noFill/>
        </p:spPr>
        <p:txBody>
          <a:bodyPr wrap="square">
            <a:spAutoFit/>
          </a:bodyPr>
          <a:lstStyle/>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启蒙运动</a:t>
            </a:r>
            <a:endParaRPr lang="en-AU"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62" name="图片 61">
            <a:extLst>
              <a:ext uri="{FF2B5EF4-FFF2-40B4-BE49-F238E27FC236}">
                <a16:creationId xmlns:a16="http://schemas.microsoft.com/office/drawing/2014/main" id="{A296FA70-DA8E-446B-ACC3-04658E7C7001}"/>
              </a:ext>
            </a:extLst>
          </p:cNvPr>
          <p:cNvPicPr>
            <a:picLocks noChangeAspect="1"/>
          </p:cNvPicPr>
          <p:nvPr/>
        </p:nvPicPr>
        <p:blipFill rotWithShape="1">
          <a:blip r:embed="rId7"/>
          <a:srcRect l="1281" r="4270" b="4"/>
          <a:stretch/>
        </p:blipFill>
        <p:spPr>
          <a:xfrm>
            <a:off x="8146256" y="2349000"/>
            <a:ext cx="683460" cy="108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 name="文本框 62">
            <a:extLst>
              <a:ext uri="{FF2B5EF4-FFF2-40B4-BE49-F238E27FC236}">
                <a16:creationId xmlns:a16="http://schemas.microsoft.com/office/drawing/2014/main" id="{EFE1BD1F-18C5-4EC8-AF36-BB28CF717DAF}"/>
              </a:ext>
            </a:extLst>
          </p:cNvPr>
          <p:cNvSpPr txBox="1"/>
          <p:nvPr/>
        </p:nvSpPr>
        <p:spPr>
          <a:xfrm>
            <a:off x="8146257" y="3693294"/>
            <a:ext cx="1030376" cy="2554545"/>
          </a:xfrm>
          <a:prstGeom prst="rect">
            <a:avLst/>
          </a:prstGeom>
          <a:noFill/>
        </p:spPr>
        <p:txBody>
          <a:bodyPr wrap="square">
            <a:spAutoFit/>
          </a:bodyPr>
          <a:lstStyle/>
          <a:p>
            <a:pPr algn="ct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查尔斯达尔文</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“从无机物到人”的进化理论</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4" name="Text Box 5">
            <a:extLst>
              <a:ext uri="{FF2B5EF4-FFF2-40B4-BE49-F238E27FC236}">
                <a16:creationId xmlns:a16="http://schemas.microsoft.com/office/drawing/2014/main" id="{19663D22-89D0-4B99-8FD3-1E9E77A51680}"/>
              </a:ext>
            </a:extLst>
          </p:cNvPr>
          <p:cNvSpPr txBox="1">
            <a:spLocks noChangeArrowheads="1"/>
          </p:cNvSpPr>
          <p:nvPr/>
        </p:nvSpPr>
        <p:spPr bwMode="auto">
          <a:xfrm>
            <a:off x="3633454" y="1601347"/>
            <a:ext cx="1546381" cy="316931"/>
          </a:xfrm>
          <a:prstGeom prst="rect">
            <a:avLst/>
          </a:prstGeom>
          <a:noFill/>
          <a:ln w="12700">
            <a:noFill/>
            <a:miter lim="800000"/>
            <a:headEnd/>
            <a:tailEnd/>
          </a:ln>
        </p:spPr>
        <p:txBody>
          <a:bodyPr lIns="90000" tIns="46800" rIns="90000" bIns="46800"/>
          <a:lstStyle/>
          <a:p>
            <a:pPr algn="ctr" defTabSz="114300">
              <a:lnSpc>
                <a:spcPts val="2060"/>
              </a:lnSpc>
            </a:pPr>
            <a:r>
              <a:rPr lang="en-US"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r>
              <a:rPr lang="en-AU"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600-1400</a:t>
            </a:r>
          </a:p>
        </p:txBody>
      </p:sp>
      <p:sp>
        <p:nvSpPr>
          <p:cNvPr id="65" name="Text Box 5">
            <a:extLst>
              <a:ext uri="{FF2B5EF4-FFF2-40B4-BE49-F238E27FC236}">
                <a16:creationId xmlns:a16="http://schemas.microsoft.com/office/drawing/2014/main" id="{A43347EF-DF63-450A-97B4-D690E4063474}"/>
              </a:ext>
            </a:extLst>
          </p:cNvPr>
          <p:cNvSpPr txBox="1">
            <a:spLocks noChangeArrowheads="1"/>
          </p:cNvSpPr>
          <p:nvPr/>
        </p:nvSpPr>
        <p:spPr bwMode="auto">
          <a:xfrm>
            <a:off x="6736062" y="1601347"/>
            <a:ext cx="1766973" cy="316934"/>
          </a:xfrm>
          <a:prstGeom prst="rect">
            <a:avLst/>
          </a:prstGeom>
          <a:noFill/>
          <a:ln w="12700">
            <a:noFill/>
            <a:miter lim="800000"/>
            <a:headEnd/>
            <a:tailEnd/>
          </a:ln>
        </p:spPr>
        <p:txBody>
          <a:bodyPr lIns="90000" tIns="46800" rIns="90000" bIns="46800"/>
          <a:lstStyle/>
          <a:p>
            <a:pPr algn="ctr" defTabSz="114300">
              <a:lnSpc>
                <a:spcPts val="2060"/>
              </a:lnSpc>
            </a:pPr>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1800</a:t>
            </a:r>
            <a:endParaRPr lang="en-AU"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6" name="Text Box 5">
            <a:extLst>
              <a:ext uri="{FF2B5EF4-FFF2-40B4-BE49-F238E27FC236}">
                <a16:creationId xmlns:a16="http://schemas.microsoft.com/office/drawing/2014/main" id="{EA9F75DF-8396-4289-A6AE-539DAF1ECB9F}"/>
              </a:ext>
            </a:extLst>
          </p:cNvPr>
          <p:cNvSpPr txBox="1">
            <a:spLocks noChangeArrowheads="1"/>
          </p:cNvSpPr>
          <p:nvPr/>
        </p:nvSpPr>
        <p:spPr bwMode="auto">
          <a:xfrm>
            <a:off x="5249100" y="1601347"/>
            <a:ext cx="1564032" cy="411925"/>
          </a:xfrm>
          <a:prstGeom prst="rect">
            <a:avLst/>
          </a:prstGeom>
          <a:noFill/>
          <a:ln w="12700">
            <a:noFill/>
            <a:miter lim="800000"/>
            <a:headEnd/>
            <a:tailEnd/>
          </a:ln>
        </p:spPr>
        <p:txBody>
          <a:bodyPr lIns="90000" tIns="46800" rIns="90000" bIns="46800"/>
          <a:lstStyle/>
          <a:p>
            <a:pPr algn="ctr" defTabSz="114300">
              <a:lnSpc>
                <a:spcPts val="2060"/>
              </a:lnSpc>
            </a:pPr>
            <a:r>
              <a:rPr lang="en-AU"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1400-1700</a:t>
            </a:r>
          </a:p>
        </p:txBody>
      </p:sp>
      <p:cxnSp>
        <p:nvCxnSpPr>
          <p:cNvPr id="67" name="直线箭头连接符 31">
            <a:extLst>
              <a:ext uri="{FF2B5EF4-FFF2-40B4-BE49-F238E27FC236}">
                <a16:creationId xmlns:a16="http://schemas.microsoft.com/office/drawing/2014/main" id="{9BADA97F-3AB2-40E7-9C82-2E16CD7E2AC1}"/>
              </a:ext>
            </a:extLst>
          </p:cNvPr>
          <p:cNvCxnSpPr>
            <a:cxnSpLocks/>
          </p:cNvCxnSpPr>
          <p:nvPr/>
        </p:nvCxnSpPr>
        <p:spPr>
          <a:xfrm flipH="1">
            <a:off x="525376" y="1986238"/>
            <a:ext cx="5635" cy="34171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8" name="椭圆 67">
            <a:extLst>
              <a:ext uri="{FF2B5EF4-FFF2-40B4-BE49-F238E27FC236}">
                <a16:creationId xmlns:a16="http://schemas.microsoft.com/office/drawing/2014/main" id="{9C944098-5B71-4C20-80C2-06C962E3E931}"/>
              </a:ext>
            </a:extLst>
          </p:cNvPr>
          <p:cNvSpPr/>
          <p:nvPr/>
        </p:nvSpPr>
        <p:spPr>
          <a:xfrm>
            <a:off x="3476576" y="1937222"/>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69" name="椭圆 68">
            <a:extLst>
              <a:ext uri="{FF2B5EF4-FFF2-40B4-BE49-F238E27FC236}">
                <a16:creationId xmlns:a16="http://schemas.microsoft.com/office/drawing/2014/main" id="{1636F6F6-33A3-4150-B40F-342D80E141CE}"/>
              </a:ext>
            </a:extLst>
          </p:cNvPr>
          <p:cNvSpPr/>
          <p:nvPr/>
        </p:nvSpPr>
        <p:spPr>
          <a:xfrm>
            <a:off x="5159395" y="1935618"/>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cxnSp>
        <p:nvCxnSpPr>
          <p:cNvPr id="73" name="直线箭头连接符 49">
            <a:extLst>
              <a:ext uri="{FF2B5EF4-FFF2-40B4-BE49-F238E27FC236}">
                <a16:creationId xmlns:a16="http://schemas.microsoft.com/office/drawing/2014/main" id="{16EA4CF0-B219-40DF-AEA4-AB0D95E8CAC0}"/>
              </a:ext>
            </a:extLst>
          </p:cNvPr>
          <p:cNvCxnSpPr>
            <a:cxnSpLocks/>
          </p:cNvCxnSpPr>
          <p:nvPr/>
        </p:nvCxnSpPr>
        <p:spPr>
          <a:xfrm>
            <a:off x="2813703" y="2013811"/>
            <a:ext cx="0" cy="34171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40" name="Picture 1" descr="GodfreyKneller-IsaacNewton-1689 PUBDOM en">
            <a:extLst>
              <a:ext uri="{FF2B5EF4-FFF2-40B4-BE49-F238E27FC236}">
                <a16:creationId xmlns:a16="http://schemas.microsoft.com/office/drawing/2014/main" id="{33F6E8AB-D32D-4EE6-8AF2-DA5EB498CDE2}"/>
              </a:ext>
            </a:extLst>
          </p:cNvPr>
          <p:cNvPicPr>
            <a:picLocks noChangeAspect="1" noChangeArrowheads="1"/>
          </p:cNvPicPr>
          <p:nvPr/>
        </p:nvPicPr>
        <p:blipFill>
          <a:blip r:embed="rId8" cstate="print"/>
          <a:srcRect/>
          <a:stretch>
            <a:fillRect/>
          </a:stretch>
        </p:blipFill>
        <p:spPr bwMode="auto">
          <a:xfrm>
            <a:off x="4814856" y="2349000"/>
            <a:ext cx="786977" cy="108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3" descr="C:\Users\Tom Keenan\Documents\erasmus darwin portrait.jpg">
            <a:extLst>
              <a:ext uri="{FF2B5EF4-FFF2-40B4-BE49-F238E27FC236}">
                <a16:creationId xmlns:a16="http://schemas.microsoft.com/office/drawing/2014/main" id="{111F6309-DD75-4F3B-A86B-A4D89A17EBE8}"/>
              </a:ext>
            </a:extLst>
          </p:cNvPr>
          <p:cNvPicPr>
            <a:picLocks noChangeAspect="1" noChangeArrowheads="1"/>
          </p:cNvPicPr>
          <p:nvPr/>
        </p:nvPicPr>
        <p:blipFill rotWithShape="1">
          <a:blip r:embed="rId9" cstate="print"/>
          <a:srcRect l="30808" t="21881" r="30835" b="37346"/>
          <a:stretch/>
        </p:blipFill>
        <p:spPr bwMode="auto">
          <a:xfrm>
            <a:off x="7154851" y="2349000"/>
            <a:ext cx="876913" cy="108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文本框 46">
            <a:extLst>
              <a:ext uri="{FF2B5EF4-FFF2-40B4-BE49-F238E27FC236}">
                <a16:creationId xmlns:a16="http://schemas.microsoft.com/office/drawing/2014/main" id="{5E43A50F-401D-4713-99B0-EB8924384DFD}"/>
              </a:ext>
            </a:extLst>
          </p:cNvPr>
          <p:cNvSpPr txBox="1"/>
          <p:nvPr/>
        </p:nvSpPr>
        <p:spPr>
          <a:xfrm>
            <a:off x="6933999" y="3693294"/>
            <a:ext cx="1212257" cy="2554545"/>
          </a:xfrm>
          <a:prstGeom prst="rect">
            <a:avLst/>
          </a:prstGeom>
          <a:noFill/>
        </p:spPr>
        <p:txBody>
          <a:bodyPr wrap="square">
            <a:spAutoFit/>
          </a:bodyPr>
          <a:lstStyle/>
          <a:p>
            <a:pPr algn="ctr" defTabSz="114300"/>
            <a:r>
              <a:rPr lang="zh-CN" altLang="zh-CN"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伊拉斯莫斯 </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gn="ctr" defTabSz="114300"/>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gn="ct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达尔文的爷爷</a:t>
            </a:r>
            <a:r>
              <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a:t>
            </a:r>
          </a:p>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“从非生物到人”的演变</a:t>
            </a:r>
            <a:endParaRPr lang="en-US" altLang="zh-CN"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48" name="文本框 47">
            <a:extLst>
              <a:ext uri="{FF2B5EF4-FFF2-40B4-BE49-F238E27FC236}">
                <a16:creationId xmlns:a16="http://schemas.microsoft.com/office/drawing/2014/main" id="{C1904286-21EC-4F2C-A22B-5255A876006C}"/>
              </a:ext>
            </a:extLst>
          </p:cNvPr>
          <p:cNvSpPr txBox="1"/>
          <p:nvPr/>
        </p:nvSpPr>
        <p:spPr>
          <a:xfrm>
            <a:off x="4642622" y="3693294"/>
            <a:ext cx="1206765" cy="1323439"/>
          </a:xfrm>
          <a:prstGeom prst="rect">
            <a:avLst/>
          </a:prstGeom>
          <a:noFill/>
        </p:spPr>
        <p:txBody>
          <a:bodyPr wrap="square">
            <a:spAutoFit/>
          </a:bodyPr>
          <a:lstStyle/>
          <a:p>
            <a:pPr defTabSz="114300"/>
            <a:r>
              <a:rPr lang="zh-CN"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圣经世界观促进现代科学发展</a:t>
            </a:r>
            <a:endParaRPr lang="en-AU" altLang="en-US" sz="2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C6D1A989-F7E1-3A4A-AC36-4843CC2DA580}"/>
              </a:ext>
            </a:extLst>
          </p:cNvPr>
          <p:cNvSpPr>
            <a:spLocks noGrp="1"/>
          </p:cNvSpPr>
          <p:nvPr>
            <p:ph type="title"/>
          </p:nvPr>
        </p:nvSpPr>
        <p:spPr>
          <a:xfrm>
            <a:off x="0" y="454068"/>
            <a:ext cx="9144000" cy="727851"/>
          </a:xfrm>
        </p:spPr>
        <p:txBody>
          <a:bodyPr/>
          <a:lstStyle/>
          <a:p>
            <a:r>
              <a:rPr lang="zh-CN" altLang="en-US" dirty="0"/>
              <a:t>进化论的发展史</a:t>
            </a:r>
          </a:p>
        </p:txBody>
      </p:sp>
      <p:pic>
        <p:nvPicPr>
          <p:cNvPr id="70" name="图片 69">
            <a:extLst>
              <a:ext uri="{FF2B5EF4-FFF2-40B4-BE49-F238E27FC236}">
                <a16:creationId xmlns:a16="http://schemas.microsoft.com/office/drawing/2014/main" id="{511D4A8A-F509-4776-A7BF-268766236171}"/>
              </a:ext>
            </a:extLst>
          </p:cNvPr>
          <p:cNvPicPr>
            <a:picLocks noChangeAspect="1"/>
          </p:cNvPicPr>
          <p:nvPr/>
        </p:nvPicPr>
        <p:blipFill>
          <a:blip r:embed="rId10"/>
          <a:stretch>
            <a:fillRect/>
          </a:stretch>
        </p:blipFill>
        <p:spPr>
          <a:xfrm>
            <a:off x="5792096" y="2365833"/>
            <a:ext cx="1205361" cy="10804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0169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A5E0ACFE-26CF-BB4D-8900-CB91F0E63DB1}"/>
              </a:ext>
            </a:extLst>
          </p:cNvPr>
          <p:cNvSpPr/>
          <p:nvPr/>
        </p:nvSpPr>
        <p:spPr>
          <a:xfrm flipH="1">
            <a:off x="454531" y="1510926"/>
            <a:ext cx="0" cy="489300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87D2715B-79C0-EA49-9230-266A42B1947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94B35C1F-FE87-D948-AAB4-42F196927432}"/>
              </a:ext>
            </a:extLst>
          </p:cNvPr>
          <p:cNvSpPr/>
          <p:nvPr/>
        </p:nvSpPr>
        <p:spPr>
          <a:xfrm flipH="1" flipV="1">
            <a:off x="971601" y="1510927"/>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10750962-C105-414A-ACDD-515B2657CF31}"/>
              </a:ext>
            </a:extLst>
          </p:cNvPr>
          <p:cNvSpPr/>
          <p:nvPr/>
        </p:nvSpPr>
        <p:spPr>
          <a:xfrm flipH="1">
            <a:off x="8714268" y="1510927"/>
            <a:ext cx="0" cy="4733954"/>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89470738-7712-8E46-B97E-65E34D438CB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DAEFD82D-844B-EB43-A2B3-C826716B2B7A}"/>
              </a:ext>
            </a:extLst>
          </p:cNvPr>
          <p:cNvPicPr>
            <a:picLocks noChangeAspect="1"/>
          </p:cNvPicPr>
          <p:nvPr/>
        </p:nvPicPr>
        <p:blipFill>
          <a:blip r:embed="rId3"/>
          <a:stretch>
            <a:fillRect/>
          </a:stretch>
        </p:blipFill>
        <p:spPr>
          <a:xfrm rot="10800000">
            <a:off x="222738" y="1251826"/>
            <a:ext cx="921637" cy="565092"/>
          </a:xfrm>
          <a:prstGeom prst="rect">
            <a:avLst/>
          </a:prstGeom>
          <a:ln w="12700">
            <a:miter lim="400000"/>
          </a:ln>
        </p:spPr>
      </p:pic>
      <p:sp>
        <p:nvSpPr>
          <p:cNvPr id="3" name="文本框 2">
            <a:extLst>
              <a:ext uri="{FF2B5EF4-FFF2-40B4-BE49-F238E27FC236}">
                <a16:creationId xmlns:a16="http://schemas.microsoft.com/office/drawing/2014/main" id="{52F776D9-13B8-4920-A83E-905D9D7E204C}"/>
              </a:ext>
            </a:extLst>
          </p:cNvPr>
          <p:cNvSpPr txBox="1"/>
          <p:nvPr/>
        </p:nvSpPr>
        <p:spPr>
          <a:xfrm>
            <a:off x="383431" y="1940190"/>
            <a:ext cx="8214905" cy="3412601"/>
          </a:xfrm>
          <a:prstGeom prst="rect">
            <a:avLst/>
          </a:prstGeom>
          <a:noFill/>
        </p:spPr>
        <p:txBody>
          <a:bodyPr wrap="square">
            <a:spAutoFit/>
          </a:bodyPr>
          <a:lstStyle/>
          <a:p>
            <a:pPr lvl="0">
              <a:lnSpc>
                <a:spcPts val="4260"/>
              </a:lnSpc>
              <a:spcBef>
                <a:spcPts val="1200"/>
              </a:spcBef>
            </a:pP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进化论的哲学概念是从什么时候开始出现的？</a:t>
            </a:r>
          </a:p>
          <a:p>
            <a:pPr marL="228600">
              <a:lnSpc>
                <a:spcPts val="4260"/>
              </a:lnSpc>
              <a:spcBef>
                <a:spcPts val="1200"/>
              </a:spcBef>
            </a:pPr>
            <a:endParaRPr lang="en-US" altLang="zh-CN" sz="2800" dirty="0">
              <a:effectLst/>
              <a:latin typeface="Microsoft YaHei" panose="020B0503020204020204" pitchFamily="34" charset="-122"/>
              <a:ea typeface="Microsoft YaHei" panose="020B0503020204020204" pitchFamily="34" charset="-122"/>
            </a:endParaRPr>
          </a:p>
          <a:p>
            <a:pPr marL="228600">
              <a:lnSpc>
                <a:spcPts val="4260"/>
              </a:lnSpc>
              <a:spcBef>
                <a:spcPts val="1200"/>
              </a:spcBef>
            </a:pPr>
            <a:r>
              <a:rPr lang="en-US" altLang="zh-CN" sz="2800" dirty="0">
                <a:effectLst/>
                <a:latin typeface="Microsoft YaHei" panose="020B0503020204020204" pitchFamily="34" charset="-122"/>
                <a:ea typeface="Microsoft YaHei" panose="020B0503020204020204" pitchFamily="34" charset="-122"/>
              </a:rPr>
              <a:t>2. </a:t>
            </a:r>
            <a:r>
              <a:rPr lang="zh-CN" altLang="zh-CN" sz="2800" dirty="0">
                <a:effectLst/>
                <a:latin typeface="Microsoft YaHei" panose="020B0503020204020204" pitchFamily="34" charset="-122"/>
                <a:ea typeface="Microsoft YaHei" panose="020B0503020204020204" pitchFamily="34" charset="-122"/>
              </a:rPr>
              <a:t>什么</a:t>
            </a:r>
            <a:r>
              <a:rPr lang="zh-CN" altLang="en-US" sz="2800" dirty="0">
                <a:effectLst/>
                <a:latin typeface="Microsoft YaHei" panose="020B0503020204020204" pitchFamily="34" charset="-122"/>
                <a:ea typeface="Microsoft YaHei" panose="020B0503020204020204" pitchFamily="34" charset="-122"/>
              </a:rPr>
              <a:t>运动</a:t>
            </a:r>
            <a:r>
              <a:rPr lang="zh-CN" altLang="zh-CN" sz="2800" dirty="0">
                <a:effectLst/>
                <a:latin typeface="Microsoft YaHei" panose="020B0503020204020204" pitchFamily="34" charset="-122"/>
                <a:ea typeface="Microsoft YaHei" panose="020B0503020204020204" pitchFamily="34" charset="-122"/>
              </a:rPr>
              <a:t>让古</a:t>
            </a:r>
            <a:r>
              <a:rPr lang="zh-CN" altLang="en-US" sz="2800" dirty="0">
                <a:effectLst/>
                <a:latin typeface="Microsoft YaHei" panose="020B0503020204020204" pitchFamily="34" charset="-122"/>
                <a:ea typeface="Microsoft YaHei" panose="020B0503020204020204" pitchFamily="34" charset="-122"/>
              </a:rPr>
              <a:t>希腊罗马</a:t>
            </a:r>
            <a:r>
              <a:rPr lang="zh-CN" altLang="zh-CN" sz="2800" dirty="0">
                <a:effectLst/>
                <a:latin typeface="Microsoft YaHei" panose="020B0503020204020204" pitchFamily="34" charset="-122"/>
                <a:ea typeface="Microsoft YaHei" panose="020B0503020204020204" pitchFamily="34" charset="-122"/>
              </a:rPr>
              <a:t>的进化哲学再一次复兴？</a:t>
            </a:r>
          </a:p>
          <a:p>
            <a:pPr marL="228600">
              <a:lnSpc>
                <a:spcPts val="4260"/>
              </a:lnSpc>
              <a:spcBef>
                <a:spcPts val="1200"/>
              </a:spcBef>
            </a:pPr>
            <a:endParaRPr lang="en-US" altLang="zh-CN" sz="2800" dirty="0">
              <a:effectLst/>
              <a:latin typeface="Microsoft YaHei" panose="020B0503020204020204" pitchFamily="34" charset="-122"/>
              <a:ea typeface="Microsoft YaHei" panose="020B0503020204020204" pitchFamily="34" charset="-122"/>
            </a:endParaRPr>
          </a:p>
          <a:p>
            <a:pPr marL="228600">
              <a:lnSpc>
                <a:spcPts val="4260"/>
              </a:lnSpc>
              <a:spcBef>
                <a:spcPts val="1200"/>
              </a:spcBef>
            </a:pPr>
            <a:r>
              <a:rPr lang="en-US" altLang="zh-CN" sz="2800" dirty="0">
                <a:effectLst/>
                <a:latin typeface="Microsoft YaHei" panose="020B0503020204020204" pitchFamily="34" charset="-122"/>
                <a:ea typeface="Microsoft YaHei" panose="020B0503020204020204" pitchFamily="34" charset="-122"/>
              </a:rPr>
              <a:t>3.</a:t>
            </a:r>
            <a:r>
              <a:rPr lang="zh-CN" altLang="zh-CN" sz="2800" dirty="0">
                <a:effectLst/>
                <a:latin typeface="Microsoft YaHei" panose="020B0503020204020204" pitchFamily="34" charset="-122"/>
                <a:ea typeface="Microsoft YaHei" panose="020B0503020204020204" pitchFamily="34" charset="-122"/>
              </a:rPr>
              <a:t>“进化论”哲学理论能满足大众的什么渴望？</a:t>
            </a:r>
          </a:p>
        </p:txBody>
      </p:sp>
      <p:sp>
        <p:nvSpPr>
          <p:cNvPr id="5" name="文本框 4">
            <a:extLst>
              <a:ext uri="{FF2B5EF4-FFF2-40B4-BE49-F238E27FC236}">
                <a16:creationId xmlns:a16="http://schemas.microsoft.com/office/drawing/2014/main" id="{87747AAB-6CAA-0340-852C-59A040A589F8}"/>
              </a:ext>
            </a:extLst>
          </p:cNvPr>
          <p:cNvSpPr txBox="1"/>
          <p:nvPr/>
        </p:nvSpPr>
        <p:spPr>
          <a:xfrm>
            <a:off x="925301" y="2577389"/>
            <a:ext cx="3181477"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大约公元前</a:t>
            </a:r>
            <a:r>
              <a:rPr kumimoji="1" lang="en-US" altLang="zh-CN" sz="2800" b="1" dirty="0">
                <a:latin typeface="Microsoft YaHei" panose="020B0503020204020204" pitchFamily="34" charset="-122"/>
                <a:ea typeface="Microsoft YaHei" panose="020B0503020204020204" pitchFamily="34" charset="-122"/>
              </a:rPr>
              <a:t>600</a:t>
            </a:r>
            <a:r>
              <a:rPr kumimoji="1" lang="zh-CN" altLang="en-US" sz="2800" b="1" dirty="0">
                <a:latin typeface="Microsoft YaHei" panose="020B0503020204020204" pitchFamily="34" charset="-122"/>
                <a:ea typeface="Microsoft YaHei" panose="020B0503020204020204" pitchFamily="34" charset="-122"/>
              </a:rPr>
              <a:t>年。</a:t>
            </a:r>
          </a:p>
        </p:txBody>
      </p:sp>
      <p:cxnSp>
        <p:nvCxnSpPr>
          <p:cNvPr id="6" name="直线连接符 5">
            <a:extLst>
              <a:ext uri="{FF2B5EF4-FFF2-40B4-BE49-F238E27FC236}">
                <a16:creationId xmlns:a16="http://schemas.microsoft.com/office/drawing/2014/main" id="{0DF061FD-4EF9-4241-B6CB-457C05B0BE35}"/>
              </a:ext>
            </a:extLst>
          </p:cNvPr>
          <p:cNvCxnSpPr>
            <a:cxnSpLocks/>
          </p:cNvCxnSpPr>
          <p:nvPr/>
        </p:nvCxnSpPr>
        <p:spPr>
          <a:xfrm>
            <a:off x="981984" y="3095263"/>
            <a:ext cx="4504472"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标题 1">
            <a:extLst>
              <a:ext uri="{FF2B5EF4-FFF2-40B4-BE49-F238E27FC236}">
                <a16:creationId xmlns:a16="http://schemas.microsoft.com/office/drawing/2014/main" id="{1D41D243-E59E-A044-A57A-43534DE8220B}"/>
              </a:ext>
            </a:extLst>
          </p:cNvPr>
          <p:cNvSpPr>
            <a:spLocks noGrp="1"/>
          </p:cNvSpPr>
          <p:nvPr>
            <p:ph type="title"/>
          </p:nvPr>
        </p:nvSpPr>
        <p:spPr/>
        <p:txBody>
          <a:bodyPr/>
          <a:lstStyle/>
          <a:p>
            <a:r>
              <a:rPr lang="zh-CN" altLang="en-US" dirty="0"/>
              <a:t>任务二习题：简答</a:t>
            </a:r>
          </a:p>
        </p:txBody>
      </p:sp>
      <p:sp>
        <p:nvSpPr>
          <p:cNvPr id="15" name="文本框 14">
            <a:extLst>
              <a:ext uri="{FF2B5EF4-FFF2-40B4-BE49-F238E27FC236}">
                <a16:creationId xmlns:a16="http://schemas.microsoft.com/office/drawing/2014/main" id="{9243BAA2-3A50-6844-8B1B-B0A7F735CB54}"/>
              </a:ext>
            </a:extLst>
          </p:cNvPr>
          <p:cNvSpPr txBox="1"/>
          <p:nvPr/>
        </p:nvSpPr>
        <p:spPr>
          <a:xfrm>
            <a:off x="925301" y="4047373"/>
            <a:ext cx="1980029"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启蒙运动。</a:t>
            </a:r>
          </a:p>
        </p:txBody>
      </p:sp>
      <p:cxnSp>
        <p:nvCxnSpPr>
          <p:cNvPr id="16" name="直线连接符 15">
            <a:extLst>
              <a:ext uri="{FF2B5EF4-FFF2-40B4-BE49-F238E27FC236}">
                <a16:creationId xmlns:a16="http://schemas.microsoft.com/office/drawing/2014/main" id="{E33513F2-AD2F-104F-A93D-2E03FDB01D24}"/>
              </a:ext>
            </a:extLst>
          </p:cNvPr>
          <p:cNvCxnSpPr>
            <a:cxnSpLocks/>
          </p:cNvCxnSpPr>
          <p:nvPr/>
        </p:nvCxnSpPr>
        <p:spPr>
          <a:xfrm>
            <a:off x="981984" y="4565247"/>
            <a:ext cx="4504472" cy="0"/>
          </a:xfrm>
          <a:prstGeom prst="line">
            <a:avLst/>
          </a:prstGeom>
          <a:ln w="28575"/>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286F408B-D365-514C-AB7C-1E6DBBA2D6A1}"/>
              </a:ext>
            </a:extLst>
          </p:cNvPr>
          <p:cNvSpPr txBox="1"/>
          <p:nvPr/>
        </p:nvSpPr>
        <p:spPr>
          <a:xfrm>
            <a:off x="925301" y="5424761"/>
            <a:ext cx="7366119"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满足人想要“撇开创造者解释生命”的渴望。</a:t>
            </a:r>
          </a:p>
        </p:txBody>
      </p:sp>
      <p:cxnSp>
        <p:nvCxnSpPr>
          <p:cNvPr id="18" name="直线连接符 17">
            <a:extLst>
              <a:ext uri="{FF2B5EF4-FFF2-40B4-BE49-F238E27FC236}">
                <a16:creationId xmlns:a16="http://schemas.microsoft.com/office/drawing/2014/main" id="{0AC607DC-E9A1-384C-9D48-429DD9437EFE}"/>
              </a:ext>
            </a:extLst>
          </p:cNvPr>
          <p:cNvCxnSpPr>
            <a:cxnSpLocks/>
          </p:cNvCxnSpPr>
          <p:nvPr/>
        </p:nvCxnSpPr>
        <p:spPr>
          <a:xfrm>
            <a:off x="981984" y="5942635"/>
            <a:ext cx="740966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58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A5E0ACFE-26CF-BB4D-8900-CB91F0E63DB1}"/>
              </a:ext>
            </a:extLst>
          </p:cNvPr>
          <p:cNvSpPr/>
          <p:nvPr/>
        </p:nvSpPr>
        <p:spPr>
          <a:xfrm flipH="1">
            <a:off x="454531" y="1510926"/>
            <a:ext cx="0" cy="489300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87D2715B-79C0-EA49-9230-266A42B1947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94B35C1F-FE87-D948-AAB4-42F196927432}"/>
              </a:ext>
            </a:extLst>
          </p:cNvPr>
          <p:cNvSpPr/>
          <p:nvPr/>
        </p:nvSpPr>
        <p:spPr>
          <a:xfrm flipH="1" flipV="1">
            <a:off x="971601" y="1510927"/>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10750962-C105-414A-ACDD-515B2657CF31}"/>
              </a:ext>
            </a:extLst>
          </p:cNvPr>
          <p:cNvSpPr/>
          <p:nvPr/>
        </p:nvSpPr>
        <p:spPr>
          <a:xfrm flipH="1">
            <a:off x="8714268" y="1510927"/>
            <a:ext cx="0" cy="4733954"/>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89470738-7712-8E46-B97E-65E34D438CB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DAEFD82D-844B-EB43-A2B3-C826716B2B7A}"/>
              </a:ext>
            </a:extLst>
          </p:cNvPr>
          <p:cNvPicPr>
            <a:picLocks noChangeAspect="1"/>
          </p:cNvPicPr>
          <p:nvPr/>
        </p:nvPicPr>
        <p:blipFill>
          <a:blip r:embed="rId3"/>
          <a:stretch>
            <a:fillRect/>
          </a:stretch>
        </p:blipFill>
        <p:spPr>
          <a:xfrm rot="10800000">
            <a:off x="222738" y="1251826"/>
            <a:ext cx="921637" cy="565092"/>
          </a:xfrm>
          <a:prstGeom prst="rect">
            <a:avLst/>
          </a:prstGeom>
          <a:ln w="12700">
            <a:miter lim="400000"/>
          </a:ln>
        </p:spPr>
      </p:pic>
      <p:sp>
        <p:nvSpPr>
          <p:cNvPr id="3" name="文本框 2">
            <a:extLst>
              <a:ext uri="{FF2B5EF4-FFF2-40B4-BE49-F238E27FC236}">
                <a16:creationId xmlns:a16="http://schemas.microsoft.com/office/drawing/2014/main" id="{52F776D9-13B8-4920-A83E-905D9D7E204C}"/>
              </a:ext>
            </a:extLst>
          </p:cNvPr>
          <p:cNvSpPr txBox="1"/>
          <p:nvPr/>
        </p:nvSpPr>
        <p:spPr>
          <a:xfrm>
            <a:off x="383431" y="1940190"/>
            <a:ext cx="8214905" cy="3412601"/>
          </a:xfrm>
          <a:prstGeom prst="rect">
            <a:avLst/>
          </a:prstGeom>
          <a:noFill/>
        </p:spPr>
        <p:txBody>
          <a:bodyPr wrap="square">
            <a:spAutoFit/>
          </a:bodyPr>
          <a:lstStyle/>
          <a:p>
            <a:pPr lvl="0">
              <a:lnSpc>
                <a:spcPts val="4260"/>
              </a:lnSpc>
              <a:spcBef>
                <a:spcPts val="1200"/>
              </a:spcBef>
            </a:pP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无神论哲学家和动物学教授</a:t>
            </a:r>
            <a:r>
              <a:rPr lang="en" altLang="zh-CN" sz="2800" dirty="0">
                <a:latin typeface="Microsoft YaHei" panose="020B0503020204020204" pitchFamily="34" charset="-122"/>
                <a:ea typeface="Microsoft YaHei" panose="020B0503020204020204" pitchFamily="34" charset="-122"/>
              </a:rPr>
              <a:t>Michael Ruse</a:t>
            </a:r>
            <a:r>
              <a:rPr lang="zh-CN" altLang="en-US" sz="2800" dirty="0">
                <a:latin typeface="Microsoft YaHei" panose="020B0503020204020204" pitchFamily="34" charset="-122"/>
                <a:ea typeface="Microsoft YaHei" panose="020B0503020204020204" pitchFamily="34" charset="-122"/>
              </a:rPr>
              <a:t>博士       </a:t>
            </a:r>
            <a:endParaRPr lang="en-US" altLang="zh-CN" sz="2800" dirty="0">
              <a:latin typeface="Microsoft YaHei" panose="020B0503020204020204" pitchFamily="34" charset="-122"/>
              <a:ea typeface="Microsoft YaHei" panose="020B0503020204020204" pitchFamily="34" charset="-122"/>
            </a:endParaRPr>
          </a:p>
          <a:p>
            <a:pPr lvl="0">
              <a:lnSpc>
                <a:spcPts val="4260"/>
              </a:lnSpc>
              <a:spcBef>
                <a:spcPts val="1200"/>
              </a:spcBef>
            </a:pPr>
            <a:r>
              <a:rPr lang="zh-CN" altLang="en-US" sz="2800" dirty="0">
                <a:latin typeface="Microsoft YaHei" panose="020B0503020204020204" pitchFamily="34" charset="-122"/>
                <a:ea typeface="Microsoft YaHei" panose="020B0503020204020204" pitchFamily="34" charset="-122"/>
              </a:rPr>
              <a:t>      认为进化论是什么？</a:t>
            </a:r>
            <a:endParaRPr lang="en-US" altLang="zh-CN" sz="2800" dirty="0">
              <a:latin typeface="Microsoft YaHei" panose="020B0503020204020204" pitchFamily="34" charset="-122"/>
              <a:ea typeface="Microsoft YaHei" panose="020B0503020204020204" pitchFamily="34" charset="-122"/>
            </a:endParaRPr>
          </a:p>
          <a:p>
            <a:pPr lvl="0">
              <a:lnSpc>
                <a:spcPts val="4260"/>
              </a:lnSpc>
              <a:spcBef>
                <a:spcPts val="1200"/>
              </a:spcBef>
            </a:pPr>
            <a:endParaRPr lang="en-US" altLang="zh-CN" sz="2800" dirty="0">
              <a:effectLst/>
              <a:latin typeface="Microsoft YaHei" panose="020B0503020204020204" pitchFamily="34" charset="-122"/>
              <a:ea typeface="Microsoft YaHei" panose="020B0503020204020204" pitchFamily="34" charset="-122"/>
            </a:endParaRPr>
          </a:p>
          <a:p>
            <a:pPr marL="228600">
              <a:lnSpc>
                <a:spcPts val="4260"/>
              </a:lnSpc>
              <a:spcBef>
                <a:spcPts val="1200"/>
              </a:spcBef>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你是否赞同他的观点？为什么？</a:t>
            </a:r>
            <a:endParaRPr lang="en-US" altLang="zh-CN" sz="2800" dirty="0">
              <a:latin typeface="Microsoft YaHei" panose="020B0503020204020204" pitchFamily="34" charset="-122"/>
              <a:ea typeface="Microsoft YaHei" panose="020B0503020204020204" pitchFamily="34" charset="-122"/>
            </a:endParaRPr>
          </a:p>
          <a:p>
            <a:pPr marL="228600">
              <a:lnSpc>
                <a:spcPts val="4260"/>
              </a:lnSpc>
              <a:spcBef>
                <a:spcPts val="1200"/>
              </a:spcBef>
            </a:pPr>
            <a:r>
              <a:rPr lang="zh-CN" altLang="en-US" sz="2800" dirty="0">
                <a:latin typeface="Microsoft YaHei" panose="020B0503020204020204" pitchFamily="34" charset="-122"/>
                <a:ea typeface="Microsoft YaHei" panose="020B0503020204020204" pitchFamily="34" charset="-122"/>
              </a:rPr>
              <a:t>  （开放题）</a:t>
            </a:r>
            <a:endParaRPr lang="zh-CN" altLang="zh-CN" sz="2800" dirty="0">
              <a:effectLst/>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1D41D243-E59E-A044-A57A-43534DE8220B}"/>
              </a:ext>
            </a:extLst>
          </p:cNvPr>
          <p:cNvSpPr>
            <a:spLocks noGrp="1"/>
          </p:cNvSpPr>
          <p:nvPr>
            <p:ph type="title"/>
          </p:nvPr>
        </p:nvSpPr>
        <p:spPr/>
        <p:txBody>
          <a:bodyPr/>
          <a:lstStyle/>
          <a:p>
            <a:r>
              <a:rPr lang="zh-CN" altLang="en-US" dirty="0"/>
              <a:t>任务二习题</a:t>
            </a:r>
          </a:p>
        </p:txBody>
      </p:sp>
      <p:sp>
        <p:nvSpPr>
          <p:cNvPr id="15" name="文本框 14">
            <a:extLst>
              <a:ext uri="{FF2B5EF4-FFF2-40B4-BE49-F238E27FC236}">
                <a16:creationId xmlns:a16="http://schemas.microsoft.com/office/drawing/2014/main" id="{9243BAA2-3A50-6844-8B1B-B0A7F735CB54}"/>
              </a:ext>
            </a:extLst>
          </p:cNvPr>
          <p:cNvSpPr txBox="1"/>
          <p:nvPr/>
        </p:nvSpPr>
        <p:spPr>
          <a:xfrm>
            <a:off x="925301" y="3291009"/>
            <a:ext cx="4852610"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这位博士认为进化论是宗教。</a:t>
            </a:r>
          </a:p>
        </p:txBody>
      </p:sp>
      <p:cxnSp>
        <p:nvCxnSpPr>
          <p:cNvPr id="16" name="直线连接符 15">
            <a:extLst>
              <a:ext uri="{FF2B5EF4-FFF2-40B4-BE49-F238E27FC236}">
                <a16:creationId xmlns:a16="http://schemas.microsoft.com/office/drawing/2014/main" id="{E33513F2-AD2F-104F-A93D-2E03FDB01D24}"/>
              </a:ext>
            </a:extLst>
          </p:cNvPr>
          <p:cNvCxnSpPr>
            <a:cxnSpLocks/>
          </p:cNvCxnSpPr>
          <p:nvPr/>
        </p:nvCxnSpPr>
        <p:spPr>
          <a:xfrm>
            <a:off x="981984" y="3808883"/>
            <a:ext cx="4504472" cy="0"/>
          </a:xfrm>
          <a:prstGeom prst="line">
            <a:avLst/>
          </a:prstGeom>
          <a:ln w="28575"/>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286F408B-D365-514C-AB7C-1E6DBBA2D6A1}"/>
              </a:ext>
            </a:extLst>
          </p:cNvPr>
          <p:cNvSpPr txBox="1"/>
          <p:nvPr/>
        </p:nvSpPr>
        <p:spPr>
          <a:xfrm>
            <a:off x="925301" y="5352791"/>
            <a:ext cx="2620003"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答案各异</a:t>
            </a:r>
            <a:r>
              <a:rPr kumimoji="1" lang="en-US" altLang="zh-CN" sz="2800" b="1" dirty="0">
                <a:latin typeface="Microsoft YaHei" panose="020B0503020204020204" pitchFamily="34" charset="-122"/>
                <a:ea typeface="Microsoft YaHei" panose="020B0503020204020204" pitchFamily="34" charset="-122"/>
              </a:rPr>
              <a:t>……</a:t>
            </a:r>
            <a:endParaRPr kumimoji="1" lang="zh-CN" altLang="en-US" sz="2800" b="1" dirty="0">
              <a:latin typeface="Microsoft YaHei" panose="020B0503020204020204" pitchFamily="34" charset="-122"/>
              <a:ea typeface="Microsoft YaHei" panose="020B0503020204020204" pitchFamily="34" charset="-122"/>
            </a:endParaRPr>
          </a:p>
        </p:txBody>
      </p:sp>
      <p:cxnSp>
        <p:nvCxnSpPr>
          <p:cNvPr id="18" name="直线连接符 17">
            <a:extLst>
              <a:ext uri="{FF2B5EF4-FFF2-40B4-BE49-F238E27FC236}">
                <a16:creationId xmlns:a16="http://schemas.microsoft.com/office/drawing/2014/main" id="{0AC607DC-E9A1-384C-9D48-429DD9437EFE}"/>
              </a:ext>
            </a:extLst>
          </p:cNvPr>
          <p:cNvCxnSpPr>
            <a:cxnSpLocks/>
          </p:cNvCxnSpPr>
          <p:nvPr/>
        </p:nvCxnSpPr>
        <p:spPr>
          <a:xfrm>
            <a:off x="981984" y="5870665"/>
            <a:ext cx="5538125" cy="0"/>
          </a:xfrm>
          <a:prstGeom prst="line">
            <a:avLst/>
          </a:prstGeom>
          <a:ln w="28575"/>
        </p:spPr>
        <p:style>
          <a:lnRef idx="1">
            <a:schemeClr val="dk1"/>
          </a:lnRef>
          <a:fillRef idx="0">
            <a:schemeClr val="dk1"/>
          </a:fillRef>
          <a:effectRef idx="0">
            <a:schemeClr val="dk1"/>
          </a:effectRef>
          <a:fontRef idx="minor">
            <a:schemeClr val="tx1"/>
          </a:fontRef>
        </p:style>
      </p:cxnSp>
      <p:pic>
        <p:nvPicPr>
          <p:cNvPr id="19" name="Picture 2" descr="http://recycleyourfaith.com/wp-content/uploads/video_images/180_post_thumbnail.jpg">
            <a:extLst>
              <a:ext uri="{FF2B5EF4-FFF2-40B4-BE49-F238E27FC236}">
                <a16:creationId xmlns:a16="http://schemas.microsoft.com/office/drawing/2014/main" id="{6E0E4725-CC61-5140-BEF4-03B962702329}"/>
              </a:ext>
            </a:extLst>
          </p:cNvPr>
          <p:cNvPicPr>
            <a:picLocks noChangeAspect="1" noChangeArrowheads="1"/>
          </p:cNvPicPr>
          <p:nvPr/>
        </p:nvPicPr>
        <p:blipFill>
          <a:blip r:embed="rId4" cstate="print"/>
          <a:srcRect l="18900" r="3611" b="13061"/>
          <a:stretch>
            <a:fillRect/>
          </a:stretch>
        </p:blipFill>
        <p:spPr bwMode="auto">
          <a:xfrm>
            <a:off x="6418081" y="3683338"/>
            <a:ext cx="2180255" cy="24461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893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9" name="图片 8">
            <a:extLst>
              <a:ext uri="{FF2B5EF4-FFF2-40B4-BE49-F238E27FC236}">
                <a16:creationId xmlns:a16="http://schemas.microsoft.com/office/drawing/2014/main" id="{D97A5130-1BCA-4705-92EA-60ED57246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2032" y="343248"/>
            <a:ext cx="2592269" cy="16733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36044367-6303-45CB-9E00-95ADF7F6ED51}"/>
              </a:ext>
            </a:extLst>
          </p:cNvPr>
          <p:cNvSpPr txBox="1"/>
          <p:nvPr/>
        </p:nvSpPr>
        <p:spPr>
          <a:xfrm>
            <a:off x="500996" y="2227725"/>
            <a:ext cx="8213272" cy="3899978"/>
          </a:xfrm>
          <a:prstGeom prst="rect">
            <a:avLst/>
          </a:prstGeom>
          <a:noFill/>
        </p:spPr>
        <p:txBody>
          <a:bodyPr wrap="square">
            <a:spAutoFit/>
          </a:bodyPr>
          <a:lstStyle/>
          <a:p>
            <a:pPr lvl="0">
              <a:lnSpc>
                <a:spcPts val="42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三、单选题，每题只有一个最佳答案。</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、科学家是什么人？  （    </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b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只相信已经被科学证实的事物。</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不主观、没偏见，总是实事求是的人。</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C</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愿意随时根据新的科学发现，改变原有想法的人。</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D</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受过专业培训，常用自己的世界观解读证据的人。</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endParaRPr lang="zh-CN" altLang="en-US" sz="28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ED899637-EA9F-8F4C-846D-2002C381076B}"/>
              </a:ext>
            </a:extLst>
          </p:cNvPr>
          <p:cNvSpPr txBox="1"/>
          <p:nvPr/>
        </p:nvSpPr>
        <p:spPr>
          <a:xfrm>
            <a:off x="4552032" y="2868690"/>
            <a:ext cx="468398"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D</a:t>
            </a:r>
            <a:endParaRPr kumimoji="1" lang="zh-CN" altLang="en-US" sz="2800" b="1" dirty="0"/>
          </a:p>
        </p:txBody>
      </p:sp>
      <p:pic>
        <p:nvPicPr>
          <p:cNvPr id="16" name="Picture 10" descr="White Lab Coat Doctor Nurse Clothing Hospital Scientist School Fancy Costume for Adults Uniform Work Wear Technician Nurse">
            <a:extLst>
              <a:ext uri="{FF2B5EF4-FFF2-40B4-BE49-F238E27FC236}">
                <a16:creationId xmlns:a16="http://schemas.microsoft.com/office/drawing/2014/main" id="{22894670-390F-214C-8327-35B0CA2B073B}"/>
              </a:ext>
            </a:extLst>
          </p:cNvPr>
          <p:cNvPicPr>
            <a:picLocks noChangeAspect="1" noChangeArrowheads="1"/>
          </p:cNvPicPr>
          <p:nvPr/>
        </p:nvPicPr>
        <p:blipFill rotWithShape="1">
          <a:blip r:embed="rId5" cstate="print"/>
          <a:srcRect l="29425" r="27812" b="69016"/>
          <a:stretch/>
        </p:blipFill>
        <p:spPr bwMode="auto">
          <a:xfrm>
            <a:off x="2115669" y="343248"/>
            <a:ext cx="2309317" cy="16733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2">
            <a:extLst>
              <a:ext uri="{FF2B5EF4-FFF2-40B4-BE49-F238E27FC236}">
                <a16:creationId xmlns:a16="http://schemas.microsoft.com/office/drawing/2014/main" id="{D20B9462-E313-B74F-9A73-0E9B49349B04}"/>
              </a:ext>
            </a:extLst>
          </p:cNvPr>
          <p:cNvPicPr>
            <a:picLocks noChangeAspect="1" noChangeArrowheads="1"/>
          </p:cNvPicPr>
          <p:nvPr/>
        </p:nvPicPr>
        <p:blipFill>
          <a:blip r:embed="rId6" cstate="print"/>
          <a:srcRect/>
          <a:stretch>
            <a:fillRect/>
          </a:stretch>
        </p:blipFill>
        <p:spPr bwMode="auto">
          <a:xfrm>
            <a:off x="2622848" y="453218"/>
            <a:ext cx="1188669" cy="864096"/>
          </a:xfrm>
          <a:prstGeom prst="rect">
            <a:avLst/>
          </a:prstGeom>
          <a:noFill/>
          <a:ln w="9525">
            <a:noFill/>
            <a:miter lim="800000"/>
            <a:headEnd/>
            <a:tailEnd/>
          </a:ln>
        </p:spPr>
      </p:pic>
    </p:spTree>
    <p:extLst>
      <p:ext uri="{BB962C8B-B14F-4D97-AF65-F5344CB8AC3E}">
        <p14:creationId xmlns:p14="http://schemas.microsoft.com/office/powerpoint/2010/main" val="275866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6" name="文本框 5">
            <a:extLst>
              <a:ext uri="{FF2B5EF4-FFF2-40B4-BE49-F238E27FC236}">
                <a16:creationId xmlns:a16="http://schemas.microsoft.com/office/drawing/2014/main" id="{36044367-6303-45CB-9E00-95ADF7F6ED51}"/>
              </a:ext>
            </a:extLst>
          </p:cNvPr>
          <p:cNvSpPr txBox="1"/>
          <p:nvPr/>
        </p:nvSpPr>
        <p:spPr>
          <a:xfrm>
            <a:off x="628214" y="1892623"/>
            <a:ext cx="8213272" cy="5002780"/>
          </a:xfrm>
          <a:prstGeom prst="rect">
            <a:avLst/>
          </a:prstGeom>
          <a:noFill/>
        </p:spPr>
        <p:txBody>
          <a:bodyPr wrap="square">
            <a:spAutoFit/>
          </a:bodyPr>
          <a:lstStyle/>
          <a:p>
            <a:pPr lvl="0">
              <a:lnSpc>
                <a:spcPts val="42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、科学家为什么相信进化论？（   </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p>
          <a:p>
            <a:pPr lvl="0">
              <a:lnSpc>
                <a:spcPts val="42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进化论有根有据，合乎科学的发现。</a:t>
            </a:r>
          </a:p>
          <a:p>
            <a:pPr lvl="0">
              <a:lnSpc>
                <a:spcPts val="42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科学家用科学方法检验了进化论，发现进化论很有逻辑。</a:t>
            </a:r>
          </a:p>
          <a:p>
            <a:pPr lvl="0">
              <a:lnSpc>
                <a:spcPts val="42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C</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科学家在受教育的过程中、受到进化论思想的权威影响。</a:t>
            </a:r>
          </a:p>
          <a:p>
            <a:pPr lvl="0">
              <a:lnSpc>
                <a:spcPts val="42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D</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科学家在青少年时期、结识了很多相信进化论的朋友。</a:t>
            </a:r>
          </a:p>
          <a:p>
            <a:pPr lvl="0">
              <a:lnSpc>
                <a:spcPts val="4260"/>
              </a:lnSpc>
            </a:pP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ED899637-EA9F-8F4C-846D-2002C381076B}"/>
              </a:ext>
            </a:extLst>
          </p:cNvPr>
          <p:cNvSpPr txBox="1"/>
          <p:nvPr/>
        </p:nvSpPr>
        <p:spPr>
          <a:xfrm>
            <a:off x="5836821" y="1985222"/>
            <a:ext cx="426720"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C</a:t>
            </a:r>
            <a:endParaRPr kumimoji="1" lang="zh-CN" altLang="en-US" sz="2800" b="1" dirty="0"/>
          </a:p>
        </p:txBody>
      </p:sp>
      <p:grpSp>
        <p:nvGrpSpPr>
          <p:cNvPr id="2" name="组合 1">
            <a:extLst>
              <a:ext uri="{FF2B5EF4-FFF2-40B4-BE49-F238E27FC236}">
                <a16:creationId xmlns:a16="http://schemas.microsoft.com/office/drawing/2014/main" id="{B60D751D-C164-3A47-8885-58926C686115}"/>
              </a:ext>
            </a:extLst>
          </p:cNvPr>
          <p:cNvGrpSpPr/>
          <p:nvPr/>
        </p:nvGrpSpPr>
        <p:grpSpPr>
          <a:xfrm>
            <a:off x="3317323" y="42412"/>
            <a:ext cx="2509355" cy="1850212"/>
            <a:chOff x="5491932" y="166720"/>
            <a:chExt cx="3321166" cy="2448781"/>
          </a:xfrm>
        </p:grpSpPr>
        <p:pic>
          <p:nvPicPr>
            <p:cNvPr id="16" name="图片 15">
              <a:extLst>
                <a:ext uri="{FF2B5EF4-FFF2-40B4-BE49-F238E27FC236}">
                  <a16:creationId xmlns:a16="http://schemas.microsoft.com/office/drawing/2014/main" id="{BE062474-1D3E-744A-A47F-BEEF6FDD42C7}"/>
                </a:ext>
              </a:extLst>
            </p:cNvPr>
            <p:cNvPicPr>
              <a:picLocks noChangeAspect="1"/>
            </p:cNvPicPr>
            <p:nvPr/>
          </p:nvPicPr>
          <p:blipFill>
            <a:blip r:embed="rId4"/>
            <a:stretch>
              <a:fillRect/>
            </a:stretch>
          </p:blipFill>
          <p:spPr>
            <a:xfrm>
              <a:off x="5491932" y="166720"/>
              <a:ext cx="1637351" cy="24487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3" descr="蛋白质研究">
              <a:extLst>
                <a:ext uri="{FF2B5EF4-FFF2-40B4-BE49-F238E27FC236}">
                  <a16:creationId xmlns:a16="http://schemas.microsoft.com/office/drawing/2014/main" id="{FCCC7AD0-8AF7-1747-A504-E0D846B0A03A}"/>
                </a:ext>
              </a:extLst>
            </p:cNvPr>
            <p:cNvPicPr>
              <a:picLocks noChangeAspect="1" noChangeArrowheads="1"/>
            </p:cNvPicPr>
            <p:nvPr/>
          </p:nvPicPr>
          <p:blipFill>
            <a:blip r:embed="rId5" cstate="print"/>
            <a:srcRect l="23622" r="31496"/>
            <a:stretch>
              <a:fillRect/>
            </a:stretch>
          </p:blipFill>
          <p:spPr bwMode="auto">
            <a:xfrm>
              <a:off x="7175748" y="166720"/>
              <a:ext cx="1637350" cy="24276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23180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9172DD40-B508-3A42-B3E7-5CD5D722F5F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88B38CBD-BC8D-1C4B-9DB9-D4A6239AA4E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5E85D4A1-59C4-D34B-B274-BE36E29E612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04301FEF-E199-5B45-993E-5C06E8EECD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CCFAF05C-B350-CD48-9A02-21F1BD4D9C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2C30D7E-7A06-DB45-9A6E-27803112D0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6" name="文本框 5">
            <a:extLst>
              <a:ext uri="{FF2B5EF4-FFF2-40B4-BE49-F238E27FC236}">
                <a16:creationId xmlns:a16="http://schemas.microsoft.com/office/drawing/2014/main" id="{36044367-6303-45CB-9E00-95ADF7F6ED51}"/>
              </a:ext>
            </a:extLst>
          </p:cNvPr>
          <p:cNvSpPr txBox="1"/>
          <p:nvPr/>
        </p:nvSpPr>
        <p:spPr>
          <a:xfrm>
            <a:off x="899592" y="3292219"/>
            <a:ext cx="8213272" cy="3348481"/>
          </a:xfrm>
          <a:prstGeom prst="rect">
            <a:avLst/>
          </a:prstGeom>
          <a:noFill/>
        </p:spPr>
        <p:txBody>
          <a:bodyPr wrap="square">
            <a:spAutoFit/>
          </a:bodyPr>
          <a:lstStyle/>
          <a:p>
            <a:pPr lvl="0">
              <a:lnSpc>
                <a:spcPts val="42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、进化论是什么？（   ）</a:t>
            </a:r>
          </a:p>
          <a:p>
            <a:pPr lvl="0">
              <a:lnSpc>
                <a:spcPts val="42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进化论是一套古老的哲学思想。 </a:t>
            </a:r>
          </a:p>
          <a:p>
            <a:pPr lvl="0">
              <a:lnSpc>
                <a:spcPts val="42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进化论是一套现代才有的科学思想。</a:t>
            </a:r>
          </a:p>
          <a:p>
            <a:pPr lvl="0">
              <a:lnSpc>
                <a:spcPts val="42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C</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进化论是达尔文最先提出来的。</a:t>
            </a:r>
          </a:p>
          <a:p>
            <a:pPr lvl="0">
              <a:lnSpc>
                <a:spcPts val="42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D</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进化论是一套有科学依据的哲学思想。</a:t>
            </a:r>
          </a:p>
          <a:p>
            <a:pPr lvl="0">
              <a:lnSpc>
                <a:spcPts val="4260"/>
              </a:lnSpc>
            </a:pP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ED899637-EA9F-8F4C-846D-2002C381076B}"/>
              </a:ext>
            </a:extLst>
          </p:cNvPr>
          <p:cNvSpPr txBox="1"/>
          <p:nvPr/>
        </p:nvSpPr>
        <p:spPr>
          <a:xfrm>
            <a:off x="4329388" y="3379807"/>
            <a:ext cx="453970"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A</a:t>
            </a:r>
            <a:endParaRPr kumimoji="1" lang="zh-CN" altLang="en-US" sz="2800" b="1" dirty="0"/>
          </a:p>
        </p:txBody>
      </p:sp>
      <p:grpSp>
        <p:nvGrpSpPr>
          <p:cNvPr id="4" name="组合 3">
            <a:extLst>
              <a:ext uri="{FF2B5EF4-FFF2-40B4-BE49-F238E27FC236}">
                <a16:creationId xmlns:a16="http://schemas.microsoft.com/office/drawing/2014/main" id="{D790E2C3-EAB2-3147-A014-77CB5C00ACC0}"/>
              </a:ext>
            </a:extLst>
          </p:cNvPr>
          <p:cNvGrpSpPr/>
          <p:nvPr/>
        </p:nvGrpSpPr>
        <p:grpSpPr>
          <a:xfrm>
            <a:off x="2889181" y="335675"/>
            <a:ext cx="3365639" cy="2523265"/>
            <a:chOff x="3317322" y="42411"/>
            <a:chExt cx="2467893" cy="1850213"/>
          </a:xfrm>
        </p:grpSpPr>
        <p:pic>
          <p:nvPicPr>
            <p:cNvPr id="16" name="图片 15">
              <a:extLst>
                <a:ext uri="{FF2B5EF4-FFF2-40B4-BE49-F238E27FC236}">
                  <a16:creationId xmlns:a16="http://schemas.microsoft.com/office/drawing/2014/main" id="{BE062474-1D3E-744A-A47F-BEEF6FDD42C7}"/>
                </a:ext>
              </a:extLst>
            </p:cNvPr>
            <p:cNvPicPr>
              <a:picLocks noChangeAspect="1"/>
            </p:cNvPicPr>
            <p:nvPr/>
          </p:nvPicPr>
          <p:blipFill>
            <a:blip r:embed="rId4"/>
            <a:stretch>
              <a:fillRect/>
            </a:stretch>
          </p:blipFill>
          <p:spPr>
            <a:xfrm>
              <a:off x="3317322" y="42411"/>
              <a:ext cx="1237124" cy="18502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a:extLst>
                <a:ext uri="{FF2B5EF4-FFF2-40B4-BE49-F238E27FC236}">
                  <a16:creationId xmlns:a16="http://schemas.microsoft.com/office/drawing/2014/main" id="{572145CA-2A79-F349-B105-D522496D1253}"/>
                </a:ext>
              </a:extLst>
            </p:cNvPr>
            <p:cNvPicPr>
              <a:picLocks noChangeAspect="1"/>
            </p:cNvPicPr>
            <p:nvPr/>
          </p:nvPicPr>
          <p:blipFill rotWithShape="1">
            <a:blip r:embed="rId5"/>
            <a:srcRect l="8617" r="4" b="4"/>
            <a:stretch/>
          </p:blipFill>
          <p:spPr>
            <a:xfrm>
              <a:off x="4614354" y="42412"/>
              <a:ext cx="1170861" cy="18502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5114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823817"/>
            <a:ext cx="0" cy="455935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823818"/>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823816"/>
            <a:ext cx="0" cy="4421063"/>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564717"/>
            <a:ext cx="921637" cy="565092"/>
          </a:xfrm>
          <a:prstGeom prst="rect">
            <a:avLst/>
          </a:prstGeom>
          <a:ln w="12700">
            <a:miter lim="400000"/>
          </a:ln>
        </p:spPr>
      </p:pic>
      <p:sp>
        <p:nvSpPr>
          <p:cNvPr id="8" name="内容占位符 2">
            <a:extLst>
              <a:ext uri="{FF2B5EF4-FFF2-40B4-BE49-F238E27FC236}">
                <a16:creationId xmlns:a16="http://schemas.microsoft.com/office/drawing/2014/main" id="{708999B1-C184-483D-A3DE-67813B1CC3C6}"/>
              </a:ext>
            </a:extLst>
          </p:cNvPr>
          <p:cNvSpPr txBox="1">
            <a:spLocks/>
          </p:cNvSpPr>
          <p:nvPr/>
        </p:nvSpPr>
        <p:spPr>
          <a:xfrm>
            <a:off x="861432" y="2189395"/>
            <a:ext cx="7522579" cy="3258777"/>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3860"/>
              </a:lnSpc>
              <a:spcBef>
                <a:spcPts val="1600"/>
              </a:spcBef>
              <a:buFont typeface="Arial" panose="020B0604020202020204" pitchFamily="34" charset="0"/>
              <a:buChar char="•"/>
            </a:pPr>
            <a:r>
              <a:rPr lang="zh-TW" altLang="zh-CN" sz="2800" dirty="0">
                <a:effectLst/>
                <a:latin typeface="Microsoft YaHei" panose="020B0503020204020204" pitchFamily="34" charset="-122"/>
                <a:ea typeface="Microsoft YaHei" panose="020B0503020204020204" pitchFamily="34" charset="-122"/>
              </a:rPr>
              <a:t>帖撒罗尼迦前书</a:t>
            </a:r>
            <a:r>
              <a:rPr lang="en-US" altLang="zh-CN" sz="2800" dirty="0">
                <a:effectLst/>
                <a:latin typeface="Microsoft YaHei" panose="020B0503020204020204" pitchFamily="34" charset="-122"/>
                <a:ea typeface="Microsoft YaHei" panose="020B0503020204020204" pitchFamily="34" charset="-122"/>
              </a:rPr>
              <a:t> 5:21</a:t>
            </a:r>
            <a:r>
              <a:rPr lang="zh-CN" altLang="en-US" sz="2800" dirty="0">
                <a:effectLst/>
                <a:latin typeface="Microsoft YaHei" panose="020B0503020204020204" pitchFamily="34" charset="-122"/>
                <a:ea typeface="Microsoft YaHei" panose="020B0503020204020204" pitchFamily="34" charset="-122"/>
              </a:rPr>
              <a:t> </a:t>
            </a:r>
            <a:r>
              <a:rPr lang="zh-TW" altLang="zh-CN" sz="2800" dirty="0">
                <a:effectLst/>
                <a:latin typeface="Microsoft YaHei" panose="020B0503020204020204" pitchFamily="34" charset="-122"/>
                <a:ea typeface="Microsoft YaHei" panose="020B0503020204020204" pitchFamily="34" charset="-122"/>
              </a:rPr>
              <a:t>但要凡事察验，善美的要持守。</a:t>
            </a:r>
            <a:endParaRPr lang="zh-CN" altLang="zh-CN" sz="2800" dirty="0">
              <a:effectLst/>
              <a:latin typeface="Microsoft YaHei" panose="020B0503020204020204" pitchFamily="34" charset="-122"/>
              <a:ea typeface="Microsoft YaHei" panose="020B0503020204020204" pitchFamily="34" charset="-122"/>
            </a:endParaRPr>
          </a:p>
          <a:p>
            <a:pPr marL="457200" indent="-457200">
              <a:lnSpc>
                <a:spcPts val="3860"/>
              </a:lnSpc>
              <a:spcBef>
                <a:spcPts val="1600"/>
              </a:spcBef>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提摩太前书</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6:20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你要保守所托付你的，躲避世俗的虚谈和那敌真道，似是而非的学问。</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21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已经有人自称有这学问，就偏离了真道。愿恩惠常与你们同在！</a:t>
            </a:r>
            <a:endParaRPr lang="zh-CN" altLang="zh-CN" sz="60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 name="标题 1">
            <a:extLst>
              <a:ext uri="{FF2B5EF4-FFF2-40B4-BE49-F238E27FC236}">
                <a16:creationId xmlns:a16="http://schemas.microsoft.com/office/drawing/2014/main" id="{01C7056F-EEB9-2347-9CE4-8FB97DC97EC7}"/>
              </a:ext>
            </a:extLst>
          </p:cNvPr>
          <p:cNvSpPr>
            <a:spLocks noGrp="1"/>
          </p:cNvSpPr>
          <p:nvPr>
            <p:ph type="title"/>
          </p:nvPr>
        </p:nvSpPr>
        <p:spPr/>
        <p:txBody>
          <a:bodyPr/>
          <a:lstStyle/>
          <a:p>
            <a:r>
              <a:rPr lang="zh-CN" altLang="en-US" dirty="0"/>
              <a:t>如何面对进化论？</a:t>
            </a:r>
          </a:p>
        </p:txBody>
      </p:sp>
    </p:spTree>
    <p:extLst>
      <p:ext uri="{BB962C8B-B14F-4D97-AF65-F5344CB8AC3E}">
        <p14:creationId xmlns:p14="http://schemas.microsoft.com/office/powerpoint/2010/main" val="314921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93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0" y="4000680"/>
            <a:ext cx="9143997" cy="1707006"/>
          </a:xfrm>
          <a:prstGeom prst="rect">
            <a:avLst/>
          </a:prstGeom>
          <a:noFill/>
        </p:spPr>
        <p:txBody>
          <a:bodyPr wrap="square">
            <a:spAutoFit/>
          </a:bodyPr>
          <a:lstStyle/>
          <a:p>
            <a:pPr algn="ctr">
              <a:lnSpc>
                <a:spcPts val="3860"/>
              </a:lnSpc>
              <a:spcBef>
                <a:spcPts val="12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第一个问题：</a:t>
            </a:r>
            <a:b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在人们的脑海中，</a:t>
            </a:r>
          </a:p>
          <a:p>
            <a:pPr algn="ctr">
              <a:lnSpc>
                <a:spcPts val="3860"/>
              </a:lnSpc>
              <a:spcBef>
                <a:spcPts val="1200"/>
              </a:spcBef>
            </a:pPr>
            <a:r>
              <a:rPr lang="zh-CN" altLang="en-US" sz="32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科学家到底是什么人？</a:t>
            </a:r>
            <a:endParaRPr lang="zh-CN" altLang="en-US" sz="3200" b="1" dirty="0">
              <a:solidFill>
                <a:srgbClr val="FF0000"/>
              </a:solidFill>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6" name="Picture 2" descr="查看源图像">
            <a:extLst>
              <a:ext uri="{FF2B5EF4-FFF2-40B4-BE49-F238E27FC236}">
                <a16:creationId xmlns:a16="http://schemas.microsoft.com/office/drawing/2014/main" id="{0AFE22C9-FC12-954C-9936-13D34C2230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98"/>
          <a:stretch/>
        </p:blipFill>
        <p:spPr bwMode="auto">
          <a:xfrm>
            <a:off x="2516934" y="173929"/>
            <a:ext cx="4110131" cy="33693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7733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2094912" y="3613656"/>
            <a:ext cx="5309739" cy="2053319"/>
          </a:xfrm>
          <a:prstGeom prst="rect">
            <a:avLst/>
          </a:prstGeom>
          <a:noFill/>
        </p:spPr>
        <p:txBody>
          <a:bodyPr wrap="square">
            <a:spAutoFit/>
          </a:bodyPr>
          <a:lstStyle/>
          <a:p>
            <a:pPr marL="514350" indent="-514350">
              <a:lnSpc>
                <a:spcPts val="3860"/>
              </a:lnSpc>
              <a:buFont typeface="+mj-lt"/>
              <a:buAutoNum type="arabi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只相信已经证实的东西。</a:t>
            </a:r>
          </a:p>
          <a:p>
            <a:pPr marL="514350" indent="-514350">
              <a:lnSpc>
                <a:spcPts val="3860"/>
              </a:lnSpc>
              <a:buFont typeface="+mj-lt"/>
              <a:buAutoNum type="arabi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实事求是：没偏见不主观。</a:t>
            </a:r>
          </a:p>
          <a:p>
            <a:pPr marL="514350" indent="-514350">
              <a:lnSpc>
                <a:spcPts val="3860"/>
              </a:lnSpc>
              <a:buFont typeface="+mj-lt"/>
              <a:buAutoNum type="arabi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愿意随时根据新的科学发现，改变自己原有的想法。</a:t>
            </a:r>
            <a:endParaRPr lang="zh-CN" altLang="en-US" sz="28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人们脑海中对“科学家”的概念：</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3" name="Picture 2" descr="查看源图像">
            <a:extLst>
              <a:ext uri="{FF2B5EF4-FFF2-40B4-BE49-F238E27FC236}">
                <a16:creationId xmlns:a16="http://schemas.microsoft.com/office/drawing/2014/main" id="{A8C76136-95AD-5B4B-AB7F-6C259EBB0C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91"/>
          <a:stretch/>
        </p:blipFill>
        <p:spPr bwMode="auto">
          <a:xfrm>
            <a:off x="2897672" y="1320551"/>
            <a:ext cx="3348656" cy="21926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76353D40-703B-E94C-BB67-638B9211FB2B}"/>
              </a:ext>
            </a:extLst>
          </p:cNvPr>
          <p:cNvSpPr txBox="1"/>
          <p:nvPr/>
        </p:nvSpPr>
        <p:spPr>
          <a:xfrm>
            <a:off x="763996" y="5641616"/>
            <a:ext cx="7616007" cy="552844"/>
          </a:xfrm>
          <a:prstGeom prst="rect">
            <a:avLst/>
          </a:prstGeom>
          <a:solidFill>
            <a:srgbClr val="182610"/>
          </a:solidFill>
        </p:spPr>
        <p:txBody>
          <a:bodyPr wrap="square">
            <a:spAutoFit/>
          </a:bodyPr>
          <a:lstStyle/>
          <a:p>
            <a:pPr algn="ctr">
              <a:lnSpc>
                <a:spcPts val="3860"/>
              </a:lnSpc>
            </a:pPr>
            <a:r>
              <a:rPr lang="zh-CN" altLang="en-US" sz="28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你在现实生活中看到的科学家真是这样的吗？</a:t>
            </a:r>
            <a:endParaRPr lang="zh-CN" altLang="en-US" sz="28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194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545487" y="2208216"/>
            <a:ext cx="3586674" cy="3861442"/>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由固定程序支配的大脑才能</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100%</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客观；</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像电脑般的大脑，才能一按 “保存键”就立即更新。</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半人半电脑</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的科学家只存在于想象中！</a:t>
            </a:r>
            <a:endParaRPr lang="zh-CN" altLang="en-US" sz="28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人们脑海中的科学家形象图：半人半电脑</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5" name="Picture 10" descr="White Lab Coat Doctor Nurse Clothing Hospital Scientist School Fancy Costume for Adults Uniform Work Wear Technician Nurse">
            <a:extLst>
              <a:ext uri="{FF2B5EF4-FFF2-40B4-BE49-F238E27FC236}">
                <a16:creationId xmlns:a16="http://schemas.microsoft.com/office/drawing/2014/main" id="{CD18CD54-DF3B-CC4A-87B8-7FD230E99A76}"/>
              </a:ext>
            </a:extLst>
          </p:cNvPr>
          <p:cNvPicPr>
            <a:picLocks noChangeAspect="1" noChangeArrowheads="1"/>
          </p:cNvPicPr>
          <p:nvPr/>
        </p:nvPicPr>
        <p:blipFill rotWithShape="1">
          <a:blip r:embed="rId4" cstate="print"/>
          <a:srcRect l="34335" r="33390"/>
          <a:stretch/>
        </p:blipFill>
        <p:spPr bwMode="auto">
          <a:xfrm>
            <a:off x="4374076" y="1234150"/>
            <a:ext cx="1742992" cy="5400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2">
            <a:extLst>
              <a:ext uri="{FF2B5EF4-FFF2-40B4-BE49-F238E27FC236}">
                <a16:creationId xmlns:a16="http://schemas.microsoft.com/office/drawing/2014/main" id="{3F866ECE-7558-4846-A549-ADAD4B6A2E8E}"/>
              </a:ext>
            </a:extLst>
          </p:cNvPr>
          <p:cNvPicPr>
            <a:picLocks noChangeAspect="1" noChangeArrowheads="1"/>
          </p:cNvPicPr>
          <p:nvPr/>
        </p:nvPicPr>
        <p:blipFill>
          <a:blip r:embed="rId5" cstate="print"/>
          <a:srcRect/>
          <a:stretch>
            <a:fillRect/>
          </a:stretch>
        </p:blipFill>
        <p:spPr bwMode="auto">
          <a:xfrm>
            <a:off x="4616102" y="1344120"/>
            <a:ext cx="1188669" cy="864096"/>
          </a:xfrm>
          <a:prstGeom prst="rect">
            <a:avLst/>
          </a:prstGeom>
          <a:noFill/>
          <a:ln w="9525">
            <a:noFill/>
            <a:miter lim="800000"/>
            <a:headEnd/>
            <a:tailEnd/>
          </a:ln>
        </p:spPr>
      </p:pic>
      <p:pic>
        <p:nvPicPr>
          <p:cNvPr id="17" name="Picture 6" descr="White Imported Coat (2852)">
            <a:extLst>
              <a:ext uri="{FF2B5EF4-FFF2-40B4-BE49-F238E27FC236}">
                <a16:creationId xmlns:a16="http://schemas.microsoft.com/office/drawing/2014/main" id="{99557758-6F85-744C-9335-6A4716646049}"/>
              </a:ext>
            </a:extLst>
          </p:cNvPr>
          <p:cNvPicPr>
            <a:picLocks noChangeAspect="1" noChangeArrowheads="1"/>
          </p:cNvPicPr>
          <p:nvPr/>
        </p:nvPicPr>
        <p:blipFill rotWithShape="1">
          <a:blip r:embed="rId6" cstate="print"/>
          <a:srcRect l="22421" r="29026"/>
          <a:stretch/>
        </p:blipFill>
        <p:spPr bwMode="auto">
          <a:xfrm>
            <a:off x="6139940" y="1234150"/>
            <a:ext cx="2048541" cy="5400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1">
            <a:extLst>
              <a:ext uri="{FF2B5EF4-FFF2-40B4-BE49-F238E27FC236}">
                <a16:creationId xmlns:a16="http://schemas.microsoft.com/office/drawing/2014/main" id="{983E6E85-CA38-D14A-8BA3-DC697EDB3474}"/>
              </a:ext>
            </a:extLst>
          </p:cNvPr>
          <p:cNvPicPr>
            <a:picLocks noChangeAspect="1" noChangeArrowheads="1"/>
          </p:cNvPicPr>
          <p:nvPr/>
        </p:nvPicPr>
        <p:blipFill>
          <a:blip r:embed="rId7" cstate="print"/>
          <a:srcRect/>
          <a:stretch>
            <a:fillRect/>
          </a:stretch>
        </p:blipFill>
        <p:spPr bwMode="auto">
          <a:xfrm>
            <a:off x="6909078" y="1366036"/>
            <a:ext cx="765051" cy="1099297"/>
          </a:xfrm>
          <a:prstGeom prst="rect">
            <a:avLst/>
          </a:prstGeom>
          <a:noFill/>
          <a:ln w="9525">
            <a:noFill/>
            <a:miter lim="800000"/>
            <a:headEnd/>
            <a:tailEnd/>
          </a:ln>
        </p:spPr>
      </p:pic>
      <p:pic>
        <p:nvPicPr>
          <p:cNvPr id="19" name="Picture 2" descr="Related image">
            <a:extLst>
              <a:ext uri="{FF2B5EF4-FFF2-40B4-BE49-F238E27FC236}">
                <a16:creationId xmlns:a16="http://schemas.microsoft.com/office/drawing/2014/main" id="{DDD8A569-65CF-DF42-9B3C-AA9DD466BAF6}"/>
              </a:ext>
            </a:extLst>
          </p:cNvPr>
          <p:cNvPicPr>
            <a:picLocks noChangeAspect="1" noChangeArrowheads="1"/>
          </p:cNvPicPr>
          <p:nvPr/>
        </p:nvPicPr>
        <p:blipFill rotWithShape="1">
          <a:blip r:embed="rId8" cstate="print"/>
          <a:srcRect l="26593" r="36276"/>
          <a:stretch/>
        </p:blipFill>
        <p:spPr bwMode="auto">
          <a:xfrm>
            <a:off x="6145166" y="1234150"/>
            <a:ext cx="2941153" cy="44576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矩形 1">
            <a:extLst>
              <a:ext uri="{FF2B5EF4-FFF2-40B4-BE49-F238E27FC236}">
                <a16:creationId xmlns:a16="http://schemas.microsoft.com/office/drawing/2014/main" id="{D99354ED-594C-2546-8224-79C221DA8926}"/>
              </a:ext>
            </a:extLst>
          </p:cNvPr>
          <p:cNvSpPr/>
          <p:nvPr/>
        </p:nvSpPr>
        <p:spPr>
          <a:xfrm>
            <a:off x="6139940" y="5276252"/>
            <a:ext cx="2946379" cy="1384995"/>
          </a:xfrm>
          <a:prstGeom prst="rect">
            <a:avLst/>
          </a:prstGeom>
          <a:solidFill>
            <a:srgbClr val="18261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“半人半马”的生物只存在于</a:t>
            </a:r>
            <a:endParaRPr kumimoji="0" lang="en-US" altLang="zh-CN" sz="2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想象</a:t>
            </a:r>
            <a:r>
              <a:rPr kumimoji="0" lang="zh-CN" altLang="en-US" sz="2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里！</a:t>
            </a:r>
            <a:endParaRPr kumimoji="0" lang="en-US" altLang="zh-CN" sz="2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2529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38203</TotalTime>
  <Words>7614</Words>
  <Application>Microsoft Office PowerPoint</Application>
  <PresentationFormat>全屏显示(4:3)</PresentationFormat>
  <Paragraphs>599</Paragraphs>
  <Slides>67</Slides>
  <Notes>66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67</vt:i4>
      </vt:variant>
    </vt:vector>
  </HeadingPairs>
  <TitlesOfParts>
    <vt:vector size="78" baseType="lpstr">
      <vt:lpstr>Arial</vt:lpstr>
      <vt:lpstr>等线</vt:lpstr>
      <vt:lpstr>Times New Roman</vt:lpstr>
      <vt:lpstr>微软雅黑</vt:lpstr>
      <vt:lpstr>微软雅黑</vt:lpstr>
      <vt:lpstr>Calibri</vt:lpstr>
      <vt:lpstr>SimSun</vt:lpstr>
      <vt:lpstr>Wingdings 2</vt:lpstr>
      <vt:lpstr>Calibri Light</vt:lpstr>
      <vt:lpstr>SimSun</vt:lpstr>
      <vt:lpstr>HDOfficeLightV0</vt:lpstr>
      <vt:lpstr>PowerPoint 演示文稿</vt:lpstr>
      <vt:lpstr>空调坏了，请师傅维修</vt:lpstr>
      <vt:lpstr>空调师傅说的每句话都对吗？</vt:lpstr>
      <vt:lpstr>权威不一定代表真理</vt:lpstr>
      <vt:lpstr>科学家的话不一定都对</vt:lpstr>
      <vt:lpstr>PowerPoint 演示文稿</vt:lpstr>
      <vt:lpstr>PowerPoint 演示文稿</vt:lpstr>
      <vt:lpstr>人们脑海中对“科学家”的概念：</vt:lpstr>
      <vt:lpstr>人们脑海中的科学家形象图：半人半电脑</vt:lpstr>
      <vt:lpstr>现实中的“科学家”是什么样的？</vt:lpstr>
      <vt:lpstr>没有科学家曾观察到….. 化石在漫长时间里缓慢形成</vt:lpstr>
      <vt:lpstr>化石是快速形成的</vt:lpstr>
      <vt:lpstr>化石形成不需要漫长时间</vt:lpstr>
      <vt:lpstr>科学家只相信已经证实的东西吗？不！</vt:lpstr>
      <vt:lpstr>没有确凿证据证明  长颈鹿是由短颈鹿进化而来的</vt:lpstr>
      <vt:lpstr>PowerPoint 演示文稿</vt:lpstr>
      <vt:lpstr>科学家为什么相信长颈鹿的故事？</vt:lpstr>
      <vt:lpstr>科学家相信权威</vt:lpstr>
      <vt:lpstr>现实中的“科学家”是什么样的？</vt:lpstr>
      <vt:lpstr>现实中的“科学家”是什么样的？</vt:lpstr>
      <vt:lpstr>细胞的复杂构造指向创造</vt:lpstr>
      <vt:lpstr>2、总是实事求是，没偏见不主观吗？</vt:lpstr>
      <vt:lpstr>露西的骨骼</vt:lpstr>
      <vt:lpstr>南方古猿：露西</vt:lpstr>
      <vt:lpstr>科学家根据世界观解读证据</vt:lpstr>
      <vt:lpstr>2、总是实事求是，没偏见不主观吗？</vt:lpstr>
      <vt:lpstr>现实中的“科学家”是什么样的？</vt:lpstr>
      <vt:lpstr>PowerPoint 演示文稿</vt:lpstr>
      <vt:lpstr>研究结果：露西像黑猩</vt:lpstr>
      <vt:lpstr>研究结果：露西像黑猩</vt:lpstr>
      <vt:lpstr>恐龙的软组织</vt:lpstr>
      <vt:lpstr>进化论世界观 令人看不到面前证据的意义</vt:lpstr>
      <vt:lpstr>进化论世界观 令人看不到面前证据的意义</vt:lpstr>
      <vt:lpstr>科学家的真相</vt:lpstr>
      <vt:lpstr>科学家是什么样的人？</vt:lpstr>
      <vt:lpstr>如何对待科学家和他们的话？</vt:lpstr>
      <vt:lpstr>PowerPoint 演示文稿</vt:lpstr>
      <vt:lpstr>想一想 你周围的同学为什么相信进化论？</vt:lpstr>
      <vt:lpstr>你的同学为什么相信进化论？</vt:lpstr>
      <vt:lpstr>教育体系：教导进化论</vt:lpstr>
      <vt:lpstr>PowerPoint 演示文稿</vt:lpstr>
      <vt:lpstr>科学家为什么相信进化论？</vt:lpstr>
      <vt:lpstr>科学家有更多被进化论影响的机会</vt:lpstr>
      <vt:lpstr>科学家受权威影响</vt:lpstr>
      <vt:lpstr>迈克•贝希博士的科学血泪史</vt:lpstr>
      <vt:lpstr>PowerPoint 演示文稿</vt:lpstr>
      <vt:lpstr> 进化论的概念是从哪里来的？</vt:lpstr>
      <vt:lpstr>任务一 </vt:lpstr>
      <vt:lpstr>任务一 习题</vt:lpstr>
      <vt:lpstr>任务二 </vt:lpstr>
      <vt:lpstr>圣经产生新的世界观</vt:lpstr>
      <vt:lpstr>圣经世界观遭拒</vt:lpstr>
      <vt:lpstr>为什么“进化论”思想那么受人欢迎？</vt:lpstr>
      <vt:lpstr>PowerPoint 演示文稿</vt:lpstr>
      <vt:lpstr>达尔文不希望圣经是真实的</vt:lpstr>
      <vt:lpstr>达尔文受到爷爷的影响</vt:lpstr>
      <vt:lpstr>进化论的发展</vt:lpstr>
      <vt:lpstr>进化论的真相</vt:lpstr>
      <vt:lpstr>进化论是宗教</vt:lpstr>
      <vt:lpstr>进化论的发展史</vt:lpstr>
      <vt:lpstr>任务二习题：简答</vt:lpstr>
      <vt:lpstr>任务二习题</vt:lpstr>
      <vt:lpstr>PowerPoint 演示文稿</vt:lpstr>
      <vt:lpstr>PowerPoint 演示文稿</vt:lpstr>
      <vt:lpstr>PowerPoint 演示文稿</vt:lpstr>
      <vt:lpstr>如何面对进化论？</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陈 建平</cp:lastModifiedBy>
  <cp:revision>890</cp:revision>
  <dcterms:created xsi:type="dcterms:W3CDTF">2020-12-03T10:25:54Z</dcterms:created>
  <dcterms:modified xsi:type="dcterms:W3CDTF">2022-01-10T06:58:25Z</dcterms:modified>
</cp:coreProperties>
</file>